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28"/>
  </p:notesMasterIdLst>
  <p:handoutMasterIdLst>
    <p:handoutMasterId r:id="rId29"/>
  </p:handoutMasterIdLst>
  <p:sldIdLst>
    <p:sldId id="262" r:id="rId4"/>
    <p:sldId id="263" r:id="rId5"/>
    <p:sldId id="264" r:id="rId6"/>
    <p:sldId id="266" r:id="rId7"/>
    <p:sldId id="267" r:id="rId8"/>
    <p:sldId id="295" r:id="rId9"/>
    <p:sldId id="309"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271" r:id="rId23"/>
    <p:sldId id="308" r:id="rId24"/>
    <p:sldId id="273" r:id="rId25"/>
    <p:sldId id="277" r:id="rId26"/>
    <p:sldId id="27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32" autoAdjust="0"/>
    <p:restoredTop sz="87041" autoAdjust="0"/>
  </p:normalViewPr>
  <p:slideViewPr>
    <p:cSldViewPr>
      <p:cViewPr varScale="1">
        <p:scale>
          <a:sx n="144" d="100"/>
          <a:sy n="144" d="100"/>
        </p:scale>
        <p:origin x="-176" y="-104"/>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notesViewPr>
    <p:cSldViewPr>
      <p:cViewPr varScale="1">
        <p:scale>
          <a:sx n="68" d="100"/>
          <a:sy n="68" d="100"/>
        </p:scale>
        <p:origin x="-272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B43602-7149-7442-9C3C-D3ABFE10A5CB}" type="datetimeFigureOut">
              <a:rPr lang="en-US" smtClean="0"/>
              <a:t>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F1D941-2DCE-3844-8164-A4F99035A867}" type="slidenum">
              <a:rPr lang="en-US" smtClean="0"/>
              <a:t>‹#›</a:t>
            </a:fld>
            <a:endParaRPr lang="en-US"/>
          </a:p>
        </p:txBody>
      </p:sp>
    </p:spTree>
    <p:extLst>
      <p:ext uri="{BB962C8B-B14F-4D97-AF65-F5344CB8AC3E}">
        <p14:creationId xmlns:p14="http://schemas.microsoft.com/office/powerpoint/2010/main" val="385172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5F183-A412-4AD6-B8DB-3F304E4934DB}" type="datetimeFigureOut">
              <a:rPr lang="en-US" smtClean="0"/>
              <a:t>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E6EFF-BC99-4B9B-8C08-8A4B4E01EC3D}" type="slidenum">
              <a:rPr lang="en-US" smtClean="0"/>
              <a:t>‹#›</a:t>
            </a:fld>
            <a:endParaRPr lang="en-US"/>
          </a:p>
        </p:txBody>
      </p:sp>
    </p:spTree>
    <p:extLst>
      <p:ext uri="{BB962C8B-B14F-4D97-AF65-F5344CB8AC3E}">
        <p14:creationId xmlns:p14="http://schemas.microsoft.com/office/powerpoint/2010/main" val="200507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3" name="Shape 103"/>
          <p:cNvSpPr txBox="1">
            <a:spLocks noGrp="1"/>
          </p:cNvSpPr>
          <p:nvPr>
            <p:ph type="body" idx="1"/>
          </p:nvPr>
        </p:nvSpPr>
        <p:spPr>
          <a:xfrm>
            <a:off x="381000" y="4343400"/>
            <a:ext cx="6096000" cy="4185721"/>
          </a:xfrm>
          <a:prstGeom prst="rect">
            <a:avLst/>
          </a:prstGeom>
          <a:noFill/>
          <a:ln>
            <a:noFill/>
          </a:ln>
        </p:spPr>
        <p:txBody>
          <a:bodyPr wrap="square" lIns="91425" tIns="45700" rIns="91425" bIns="45700" anchor="t" anchorCtr="0">
            <a:spAutoFit/>
          </a:bodyPr>
          <a:lstStyle/>
          <a:p>
            <a:pPr>
              <a:buNone/>
            </a:pPr>
            <a:r>
              <a:rPr lang="x-none" sz="1400" b="1" i="0" u="none" strike="noStrike" cap="none" baseline="0" dirty="0" smtClean="0"/>
              <a:t>[</a:t>
            </a:r>
            <a:r>
              <a:rPr lang="en-US" sz="1400" b="1" i="0" u="none" strike="noStrike" cap="none" baseline="0" dirty="0" smtClean="0"/>
              <a:t>Sandy MacDonald</a:t>
            </a:r>
            <a:r>
              <a:rPr lang="x-none" sz="1400" b="1" i="0" u="none" strike="noStrike" cap="none" baseline="0" dirty="0" smtClean="0"/>
              <a:t>]</a:t>
            </a:r>
            <a:endParaRPr lang="x-none" sz="1400" b="1" i="0" u="none" strike="noStrike" cap="none" baseline="0" dirty="0"/>
          </a:p>
          <a:p>
            <a:pPr>
              <a:buNone/>
            </a:pPr>
            <a:endParaRPr lang="en-US" sz="1400" b="0" i="0" u="none" strike="noStrike" cap="none" baseline="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Robert Atlas is the former Head of the NASA Data Assimilation Office and Chief Meteorologist at NASA's Goddard Space Flight Center (GSFC), and joined</a:t>
            </a:r>
            <a:r>
              <a:rPr lang="en-US" sz="1200" kern="1200" baseline="0" dirty="0" smtClean="0">
                <a:solidFill>
                  <a:schemeClr val="tx1"/>
                </a:solidFill>
                <a:effectLst/>
                <a:latin typeface="+mn-lt"/>
                <a:ea typeface="+mn-ea"/>
                <a:cs typeface="+mn-cs"/>
              </a:rPr>
              <a:t> NOAA in </a:t>
            </a:r>
            <a:r>
              <a:rPr lang="en-US" sz="1200" kern="1200" dirty="0" smtClean="0">
                <a:solidFill>
                  <a:schemeClr val="tx1"/>
                </a:solidFill>
                <a:effectLst/>
                <a:latin typeface="+mn-lt"/>
                <a:ea typeface="+mn-ea"/>
                <a:cs typeface="+mn-cs"/>
              </a:rPr>
              <a:t>2005 as the Director of NOAA’s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Atlantic Oceanographic and Meteorological Laboratory in Miami, Fla. Some of the areas he focuses his current research on include the prediction, movement and strengthening of hurricanes. Bob has worked with both satellite data and computer models as a means to study these hurricane behaviors.</a:t>
            </a:r>
          </a:p>
          <a:p>
            <a:pPr>
              <a:buNone/>
            </a:pPr>
            <a:endParaRPr lang="en-US" sz="1400" dirty="0" smtClean="0">
              <a:solidFill>
                <a:srgbClr val="C00000"/>
              </a:solidFill>
            </a:endParaRPr>
          </a:p>
          <a:p>
            <a:pPr>
              <a:buNone/>
            </a:pPr>
            <a:r>
              <a:rPr lang="en-US" sz="1400" dirty="0" smtClean="0">
                <a:solidFill>
                  <a:srgbClr val="C00000"/>
                </a:solidFill>
              </a:rPr>
              <a:t>And now,</a:t>
            </a:r>
            <a:r>
              <a:rPr lang="en-US" sz="1400" baseline="0" dirty="0" smtClean="0">
                <a:solidFill>
                  <a:srgbClr val="C00000"/>
                </a:solidFill>
              </a:rPr>
              <a:t> I’ll turn it over to Bob.</a:t>
            </a:r>
            <a:endParaRPr sz="1400" dirty="0">
              <a:solidFill>
                <a:srgbClr val="C00000"/>
              </a:solidFill>
            </a:endParaRPr>
          </a:p>
          <a:p>
            <a:endParaRPr sz="1400" dirty="0"/>
          </a:p>
          <a:p>
            <a:pPr marL="0" marR="0" indent="0" algn="l" defTabSz="914400" rtl="0" eaLnBrk="1" fontAlgn="auto" latinLnBrk="0" hangingPunct="1">
              <a:lnSpc>
                <a:spcPct val="100000"/>
              </a:lnSpc>
              <a:spcBef>
                <a:spcPts val="0"/>
              </a:spcBef>
              <a:spcAft>
                <a:spcPts val="0"/>
              </a:spcAft>
              <a:buClrTx/>
              <a:buSzTx/>
              <a:buFontTx/>
              <a:buNone/>
              <a:tabLst/>
              <a:defRPr/>
            </a:pPr>
            <a:r>
              <a:rPr lang="x-none" sz="1400" b="1" i="0" u="none" strike="noStrike" cap="none" baseline="0" dirty="0" smtClean="0"/>
              <a:t>[</a:t>
            </a:r>
            <a:r>
              <a:rPr lang="en-US" sz="1400" b="1" i="0" u="none" strike="noStrike" cap="none" baseline="0" dirty="0" smtClean="0"/>
              <a:t>Bob Atlas</a:t>
            </a:r>
            <a:r>
              <a:rPr lang="x-none" sz="1400" b="1" i="0" u="none" strike="noStrike" cap="none" baseline="0" dirty="0" smtClean="0"/>
              <a:t>] </a:t>
            </a:r>
            <a:r>
              <a:rPr lang="x-none" sz="1400" b="0" i="0" u="none" strike="noStrike" cap="none" baseline="0" dirty="0"/>
              <a:t>– </a:t>
            </a:r>
            <a:r>
              <a:rPr lang="x-none" sz="1400" b="0" i="0" u="none" strike="noStrike" cap="none" baseline="0" dirty="0" smtClean="0"/>
              <a:t>Thank </a:t>
            </a:r>
            <a:r>
              <a:rPr lang="x-none" sz="1400" b="0" i="0" u="none" strike="noStrike" cap="none" baseline="0" dirty="0"/>
              <a:t>you for the introduction </a:t>
            </a:r>
            <a:r>
              <a:rPr lang="en-US" sz="1400" b="0" i="0" u="none" strike="noStrike" cap="none" baseline="0" dirty="0" smtClean="0"/>
              <a:t>Sandy</a:t>
            </a:r>
            <a:r>
              <a:rPr lang="x-none" sz="1400" b="0" i="0" u="none" strike="noStrike" cap="none" baseline="0" dirty="0" smtClean="0"/>
              <a:t>, </a:t>
            </a:r>
            <a:r>
              <a:rPr lang="x-none" sz="1400" b="0" i="0" u="none" strike="noStrike" cap="none" baseline="0" dirty="0"/>
              <a:t>and thank you all for joining </a:t>
            </a:r>
            <a:r>
              <a:rPr lang="x-none" sz="1400" b="0" i="0" u="none" strike="noStrike" cap="none" baseline="0" dirty="0" smtClean="0"/>
              <a:t>us</a:t>
            </a:r>
            <a:endParaRPr lang="en-US" sz="1400" b="1" i="0" u="none" strike="noStrike" cap="none" baseline="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x-none" sz="1400" b="0" i="0" u="none" strike="noStrike" cap="none" baseline="0" dirty="0"/>
          </a:p>
          <a:p>
            <a:pPr>
              <a:buNone/>
            </a:pPr>
            <a:r>
              <a:rPr lang="x-none" sz="1400" b="1" i="0" u="none" strike="noStrike" cap="none" baseline="0" dirty="0" smtClean="0"/>
              <a:t>SEGUE</a:t>
            </a:r>
            <a:r>
              <a:rPr lang="x-none" sz="1400" b="1" i="0" u="none" strike="noStrike" cap="none" baseline="0" dirty="0"/>
              <a:t>:</a:t>
            </a:r>
            <a:r>
              <a:rPr lang="x-none" sz="1400" b="0" i="0" u="none" strike="noStrike" cap="none" baseline="0" dirty="0"/>
              <a:t> </a:t>
            </a:r>
            <a:r>
              <a:rPr lang="en-US" sz="1400" b="0" i="0" u="none" strike="noStrike" cap="none" baseline="0" dirty="0" smtClean="0"/>
              <a:t>As the director of AOML, let me take the opportunity to introduce some of the great science we do here at AOML.</a:t>
            </a:r>
            <a:endParaRPr lang="x-none" sz="1400" b="0" i="0" u="none" strike="noStrike" cap="none" baseline="0" dirty="0"/>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0A7503-673D-5A49-913A-3DD65251375A}" type="slidenum">
              <a:rPr lang="en-US" sz="1200">
                <a:solidFill>
                  <a:prstClr val="black"/>
                </a:solidFill>
                <a:latin typeface="Times New Roman" charset="0"/>
              </a:rPr>
              <a:pPr eaLnBrk="1" hangingPunct="1"/>
              <a:t>10</a:t>
            </a:fld>
            <a:endParaRPr lang="en-US" sz="1200">
              <a:solidFill>
                <a:prstClr val="black"/>
              </a:solidFill>
              <a:latin typeface="Times New Roman" charset="0"/>
            </a:endParaRPr>
          </a:p>
        </p:txBody>
      </p:sp>
      <p:sp>
        <p:nvSpPr>
          <p:cNvPr id="25602"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5603"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Aft>
                <a:spcPct val="40000"/>
              </a:spcAft>
              <a:buFontTx/>
              <a:buChar char="•"/>
            </a:pPr>
            <a:r>
              <a:rPr lang="en-US" sz="1400" dirty="0"/>
              <a:t>LF radar depicted large-scale radar structure revealing eyewall was very intense, with large areas of reflectivity &gt;46 dBZ, usually &lt;0.5% of area in eyewall </a:t>
            </a:r>
          </a:p>
          <a:p>
            <a:pPr eaLnBrk="1" hangingPunct="1">
              <a:spcAft>
                <a:spcPct val="40000"/>
              </a:spcAft>
              <a:buFontTx/>
              <a:buChar char="•"/>
            </a:pPr>
            <a:r>
              <a:rPr lang="en-US" sz="1400" dirty="0"/>
              <a:t>Expanded view of radar reflectivity shows eyewall reflectivity was a maximum at ~12 km radius, and radius of low reflectivity in eye 6-7 km.</a:t>
            </a:r>
          </a:p>
          <a:p>
            <a:pPr eaLnBrk="1" hangingPunct="1">
              <a:spcAft>
                <a:spcPct val="40000"/>
              </a:spcAft>
              <a:buFontTx/>
              <a:buChar char="•"/>
            </a:pPr>
            <a:r>
              <a:rPr lang="en-US" sz="1400" dirty="0"/>
              <a:t>Peak reflectivity was &gt;50 dBZ in SW quadrant near where N42RF penetrated eyewall. </a:t>
            </a:r>
          </a:p>
          <a:p>
            <a:pPr>
              <a:lnSpc>
                <a:spcPts val="1775"/>
              </a:lnSpc>
              <a:spcAft>
                <a:spcPts val="296"/>
              </a:spcAft>
              <a:tabLst>
                <a:tab pos="0" algn="l"/>
                <a:tab pos="901690" algn="l"/>
                <a:tab pos="1803380" algn="l"/>
                <a:tab pos="2705070" algn="l"/>
                <a:tab pos="3606759" algn="l"/>
                <a:tab pos="4508449" algn="l"/>
              </a:tabLst>
            </a:pPr>
            <a:endParaRPr lang="en-US" sz="1400" dirty="0">
              <a:solidFill>
                <a:srgbClr val="000000"/>
              </a:solidFill>
              <a:latin typeface="Futur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C83F27-0555-C342-B231-DA8A73BAEE57}" type="slidenum">
              <a:rPr lang="en-US" sz="1200">
                <a:solidFill>
                  <a:prstClr val="black"/>
                </a:solidFill>
                <a:latin typeface="Times New Roman" charset="0"/>
              </a:rPr>
              <a:pPr eaLnBrk="1" hangingPunct="1"/>
              <a:t>11</a:t>
            </a:fld>
            <a:endParaRPr lang="en-US" sz="1200">
              <a:solidFill>
                <a:prstClr val="black"/>
              </a:solidFill>
              <a:latin typeface="Times New Roman" charset="0"/>
            </a:endParaRPr>
          </a:p>
        </p:txBody>
      </p:sp>
      <p:sp>
        <p:nvSpPr>
          <p:cNvPr id="2765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7651"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50000"/>
              </a:spcBef>
              <a:buFontTx/>
              <a:buChar char="•"/>
            </a:pPr>
            <a:r>
              <a:rPr lang="en-US" sz="1400" dirty="0"/>
              <a:t>N42RF encountered severe turbulence in 3 updraft/ downdraft couplets. </a:t>
            </a:r>
          </a:p>
          <a:p>
            <a:pPr eaLnBrk="1" hangingPunct="1">
              <a:spcBef>
                <a:spcPct val="50000"/>
              </a:spcBef>
              <a:buFontTx/>
              <a:buChar char="•"/>
            </a:pPr>
            <a:r>
              <a:rPr lang="en-US" sz="1400" dirty="0"/>
              <a:t>During last couplet, N42RF</a:t>
            </a:r>
            <a:r>
              <a:rPr lang="ja-JP" altLang="en-US" sz="1400" dirty="0"/>
              <a:t>’</a:t>
            </a:r>
            <a:r>
              <a:rPr lang="en-US" sz="1400" dirty="0"/>
              <a:t>s inside right engine became overheated and pilot shut it down. </a:t>
            </a:r>
          </a:p>
          <a:p>
            <a:pPr eaLnBrk="1" hangingPunct="1">
              <a:spcBef>
                <a:spcPct val="50000"/>
              </a:spcBef>
              <a:buFontTx/>
              <a:buChar char="•"/>
            </a:pPr>
            <a:r>
              <a:rPr lang="en-US" sz="1400" dirty="0"/>
              <a:t>Having reached eye, crew found itself 270 m above an angry looking sea surface, surrounded by strong eyewall, and needing a safe way out. </a:t>
            </a:r>
          </a:p>
          <a:p>
            <a:pPr eaLnBrk="1" hangingPunct="1">
              <a:spcBef>
                <a:spcPct val="50000"/>
              </a:spcBef>
              <a:buFontTx/>
              <a:buChar char="•"/>
            </a:pPr>
            <a:r>
              <a:rPr lang="en-US" sz="1400" dirty="0"/>
              <a:t>Pilots decided to orbit in eye, dump fuel, clean up plane and climb slowly to not overheat 3 working engines. </a:t>
            </a:r>
          </a:p>
          <a:p>
            <a:pPr eaLnBrk="1" hangingPunct="1">
              <a:spcBef>
                <a:spcPct val="50000"/>
              </a:spcBef>
              <a:buFontTx/>
              <a:buChar char="•"/>
            </a:pPr>
            <a:r>
              <a:rPr lang="en-US" sz="1400" dirty="0"/>
              <a:t>After 58 min, AFRC found safe way out through NE side and N42RF followed it through eyewall.</a:t>
            </a:r>
          </a:p>
          <a:p>
            <a:pPr>
              <a:lnSpc>
                <a:spcPts val="1775"/>
              </a:lnSpc>
              <a:spcAft>
                <a:spcPts val="296"/>
              </a:spcAft>
              <a:tabLst>
                <a:tab pos="0" algn="l"/>
                <a:tab pos="901690" algn="l"/>
                <a:tab pos="1803380" algn="l"/>
                <a:tab pos="2705070" algn="l"/>
                <a:tab pos="3606759" algn="l"/>
                <a:tab pos="4508449" algn="l"/>
              </a:tabLst>
            </a:pPr>
            <a:endParaRPr lang="en-US" sz="1400" dirty="0">
              <a:solidFill>
                <a:srgbClr val="000000"/>
              </a:solidFill>
              <a:latin typeface="Futur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52F85A-B71F-FE45-A925-A00D38E51935}" type="slidenum">
              <a:rPr lang="en-US" sz="1200">
                <a:solidFill>
                  <a:prstClr val="black"/>
                </a:solidFill>
                <a:latin typeface="Times New Roman" charset="0"/>
              </a:rPr>
              <a:pPr eaLnBrk="1" hangingPunct="1"/>
              <a:t>12</a:t>
            </a:fld>
            <a:endParaRPr lang="en-US" sz="1200">
              <a:solidFill>
                <a:prstClr val="black"/>
              </a:solidFill>
              <a:latin typeface="Times New Roman" charset="0"/>
            </a:endParaRPr>
          </a:p>
        </p:txBody>
      </p:sp>
      <p:sp>
        <p:nvSpPr>
          <p:cNvPr id="29698"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9699"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FontTx/>
              <a:buChar char="•"/>
            </a:pPr>
            <a:r>
              <a:rPr lang="en-US" dirty="0" smtClean="0"/>
              <a:t>N42RF hit 3 distinct up/downdraft couplets and a 4th updraft from 172710-172806: </a:t>
            </a:r>
          </a:p>
          <a:p>
            <a:pPr lvl="1" eaLnBrk="1" hangingPunct="1">
              <a:spcBef>
                <a:spcPct val="20000"/>
              </a:spcBef>
              <a:buFont typeface="Arial" charset="0"/>
              <a:buAutoNum type="arabicParenR"/>
            </a:pPr>
            <a:r>
              <a:rPr lang="en-US" dirty="0" smtClean="0"/>
              <a:t>6 m s</a:t>
            </a:r>
            <a:r>
              <a:rPr lang="en-US" baseline="30000" dirty="0" smtClean="0"/>
              <a:t>-1</a:t>
            </a:r>
            <a:r>
              <a:rPr lang="en-US" dirty="0" smtClean="0"/>
              <a:t> updraft &amp; -6 m s</a:t>
            </a:r>
            <a:r>
              <a:rPr lang="en-US" baseline="30000" dirty="0" smtClean="0"/>
              <a:t>-1</a:t>
            </a:r>
            <a:r>
              <a:rPr lang="en-US" dirty="0" smtClean="0"/>
              <a:t> downdraft; </a:t>
            </a:r>
          </a:p>
          <a:p>
            <a:pPr lvl="1" eaLnBrk="1" hangingPunct="1">
              <a:spcBef>
                <a:spcPct val="20000"/>
              </a:spcBef>
              <a:buFont typeface="Arial" charset="0"/>
              <a:buAutoNum type="arabicParenR"/>
            </a:pPr>
            <a:r>
              <a:rPr lang="en-US" dirty="0" smtClean="0"/>
              <a:t>9 m s</a:t>
            </a:r>
            <a:r>
              <a:rPr lang="en-US" baseline="30000" dirty="0" smtClean="0"/>
              <a:t>-1</a:t>
            </a:r>
            <a:r>
              <a:rPr lang="en-US" dirty="0" smtClean="0"/>
              <a:t> updraft &amp; -10 m s</a:t>
            </a:r>
            <a:r>
              <a:rPr lang="en-US" baseline="30000" dirty="0" smtClean="0"/>
              <a:t>-1</a:t>
            </a:r>
            <a:r>
              <a:rPr lang="en-US" dirty="0" smtClean="0"/>
              <a:t> downdraft; and </a:t>
            </a:r>
          </a:p>
          <a:p>
            <a:pPr lvl="1" eaLnBrk="1" hangingPunct="1">
              <a:spcBef>
                <a:spcPct val="20000"/>
              </a:spcBef>
              <a:buFont typeface="Arial" charset="0"/>
              <a:buAutoNum type="arabicParenR"/>
            </a:pPr>
            <a:r>
              <a:rPr lang="en-US" dirty="0" smtClean="0"/>
              <a:t>21 m s</a:t>
            </a:r>
            <a:r>
              <a:rPr lang="en-US" baseline="30000" dirty="0" smtClean="0"/>
              <a:t>-1</a:t>
            </a:r>
            <a:r>
              <a:rPr lang="en-US" dirty="0" smtClean="0"/>
              <a:t> updraft &amp; -8 m s</a:t>
            </a:r>
            <a:r>
              <a:rPr lang="en-US" baseline="30000" dirty="0" smtClean="0"/>
              <a:t>-1</a:t>
            </a:r>
            <a:r>
              <a:rPr lang="en-US" dirty="0" smtClean="0"/>
              <a:t> downdraft, and finally</a:t>
            </a:r>
          </a:p>
          <a:p>
            <a:pPr lvl="1" eaLnBrk="1" hangingPunct="1">
              <a:spcBef>
                <a:spcPct val="20000"/>
              </a:spcBef>
              <a:buFont typeface="Arial" charset="0"/>
              <a:buAutoNum type="arabicParenR"/>
            </a:pPr>
            <a:r>
              <a:rPr lang="en-US" dirty="0" smtClean="0"/>
              <a:t>12 m s</a:t>
            </a:r>
            <a:r>
              <a:rPr lang="en-US" baseline="30000" dirty="0" smtClean="0"/>
              <a:t>-1</a:t>
            </a:r>
            <a:r>
              <a:rPr lang="en-US" dirty="0" smtClean="0"/>
              <a:t>. </a:t>
            </a:r>
            <a:r>
              <a:rPr lang="en-US" u="sng" dirty="0" smtClean="0">
                <a:solidFill>
                  <a:srgbClr val="FF1212"/>
                </a:solidFill>
              </a:rPr>
              <a:t>At end engine out!!!</a:t>
            </a:r>
            <a:endParaRPr lang="en-US" dirty="0" smtClean="0"/>
          </a:p>
          <a:p>
            <a:pPr eaLnBrk="1" hangingPunct="1">
              <a:spcBef>
                <a:spcPct val="20000"/>
              </a:spcBef>
              <a:buFontTx/>
              <a:buChar char="•"/>
            </a:pPr>
            <a:r>
              <a:rPr lang="en-US" dirty="0" smtClean="0"/>
              <a:t>2 peaks in flight-level wind: </a:t>
            </a:r>
          </a:p>
          <a:p>
            <a:pPr lvl="1" eaLnBrk="1" hangingPunct="1">
              <a:spcBef>
                <a:spcPct val="20000"/>
              </a:spcBef>
              <a:buFont typeface="Arial" charset="0"/>
              <a:buAutoNum type="romanUcPeriod"/>
            </a:pPr>
            <a:r>
              <a:rPr lang="en-US" dirty="0" smtClean="0"/>
              <a:t>89 m s</a:t>
            </a:r>
            <a:r>
              <a:rPr lang="en-US" baseline="30000" dirty="0" smtClean="0"/>
              <a:t>-1</a:t>
            </a:r>
            <a:r>
              <a:rPr lang="en-US" dirty="0" smtClean="0"/>
              <a:t> coincident with 2nd couplet, followed by decrease to 60 m s</a:t>
            </a:r>
            <a:r>
              <a:rPr lang="en-US" baseline="30000" dirty="0" smtClean="0"/>
              <a:t>-1</a:t>
            </a:r>
            <a:r>
              <a:rPr lang="en-US" dirty="0" smtClean="0"/>
              <a:t>, </a:t>
            </a:r>
          </a:p>
          <a:p>
            <a:pPr lvl="1" eaLnBrk="1" hangingPunct="1">
              <a:spcBef>
                <a:spcPct val="20000"/>
              </a:spcBef>
              <a:buFont typeface="Arial" charset="0"/>
              <a:buAutoNum type="romanUcPeriod"/>
            </a:pPr>
            <a:r>
              <a:rPr lang="en-US" dirty="0" smtClean="0"/>
              <a:t>82 m s</a:t>
            </a:r>
            <a:r>
              <a:rPr lang="en-US" baseline="30000" dirty="0" smtClean="0"/>
              <a:t>-1</a:t>
            </a:r>
            <a:r>
              <a:rPr lang="en-US" dirty="0" smtClean="0"/>
              <a:t> coincident with 3rd couplet. In 3 s wind dropped from 82 m s</a:t>
            </a:r>
            <a:r>
              <a:rPr lang="en-US" baseline="30000" dirty="0" smtClean="0"/>
              <a:t>-1</a:t>
            </a:r>
            <a:r>
              <a:rPr lang="en-US" dirty="0" smtClean="0"/>
              <a:t> to 25 m s</a:t>
            </a:r>
            <a:r>
              <a:rPr lang="en-US" baseline="30000" dirty="0" smtClean="0"/>
              <a:t>-1</a:t>
            </a:r>
            <a:r>
              <a:rPr lang="en-US" dirty="0" smtClean="0"/>
              <a:t> &amp; shifted direction from 340° to 25°. </a:t>
            </a:r>
            <a:r>
              <a:rPr lang="en-US" u="sng" dirty="0" smtClean="0">
                <a:solidFill>
                  <a:srgbClr val="FF1212"/>
                </a:solidFill>
              </a:rPr>
              <a:t>At end engine out!!!</a:t>
            </a:r>
          </a:p>
          <a:p>
            <a:pPr>
              <a:spcBef>
                <a:spcPct val="50000"/>
              </a:spcBef>
              <a:buFontTx/>
              <a:buChar char="•"/>
              <a:tabLst>
                <a:tab pos="0" algn="l"/>
                <a:tab pos="901690" algn="l"/>
                <a:tab pos="1803380" algn="l"/>
                <a:tab pos="2705070" algn="l"/>
                <a:tab pos="3606759" algn="l"/>
                <a:tab pos="4508449" algn="l"/>
              </a:tabLst>
            </a:pPr>
            <a:r>
              <a:rPr lang="en-US" sz="2400" dirty="0"/>
              <a:t>Magnitude of peak up &amp; downdrafts in highest 2-3%</a:t>
            </a:r>
          </a:p>
          <a:p>
            <a:pPr>
              <a:lnSpc>
                <a:spcPts val="1775"/>
              </a:lnSpc>
              <a:spcAft>
                <a:spcPts val="296"/>
              </a:spcAft>
              <a:tabLst>
                <a:tab pos="0" algn="l"/>
                <a:tab pos="901690" algn="l"/>
                <a:tab pos="1803380" algn="l"/>
                <a:tab pos="2705070" algn="l"/>
                <a:tab pos="3606759" algn="l"/>
                <a:tab pos="4508449" algn="l"/>
              </a:tabLst>
            </a:pPr>
            <a:endParaRPr lang="en-US" sz="1400" dirty="0">
              <a:solidFill>
                <a:srgbClr val="000000"/>
              </a:solidFill>
              <a:latin typeface="Futur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FC169B-D805-6348-93AA-C51B48C8E4A7}" type="slidenum">
              <a:rPr lang="en-US" sz="1200">
                <a:solidFill>
                  <a:prstClr val="black"/>
                </a:solidFill>
                <a:latin typeface="Times New Roman" charset="0"/>
              </a:rPr>
              <a:pPr eaLnBrk="1" hangingPunct="1"/>
              <a:t>13</a:t>
            </a:fld>
            <a:endParaRPr lang="en-US" sz="1200">
              <a:solidFill>
                <a:prstClr val="black"/>
              </a:solidFill>
              <a:latin typeface="Times New Roman" charset="0"/>
            </a:endParaRPr>
          </a:p>
        </p:txBody>
      </p:sp>
      <p:sp>
        <p:nvSpPr>
          <p:cNvPr id="31746"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1747"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r>
              <a:rPr lang="en-US" sz="1400"/>
              <a:t>15 orbits climbing in eye for 58 min</a:t>
            </a:r>
          </a:p>
          <a:p>
            <a:pPr eaLnBrk="1" hangingPunct="1">
              <a:spcBef>
                <a:spcPct val="50000"/>
              </a:spcBef>
              <a:buFontTx/>
              <a:buChar char="•"/>
            </a:pPr>
            <a:r>
              <a:rPr lang="en-US" sz="1400"/>
              <a:t>Pressure, wind, and</a:t>
            </a:r>
            <a:r>
              <a:rPr lang="en-US" sz="1400">
                <a:latin typeface="Times New Roman" charset="0"/>
              </a:rPr>
              <a:t> </a:t>
            </a:r>
            <a:r>
              <a:rPr lang="en-US" sz="1400" i="1">
                <a:latin typeface="Symbol" charset="0"/>
                <a:sym typeface="Symbol" charset="0"/>
              </a:rPr>
              <a:t>q</a:t>
            </a:r>
            <a:r>
              <a:rPr lang="en-US" sz="1400" i="1" baseline="-25000">
                <a:latin typeface="Times New Roman" charset="0"/>
              </a:rPr>
              <a:t>e</a:t>
            </a:r>
            <a:r>
              <a:rPr lang="en-US" sz="1400">
                <a:latin typeface="Times New Roman" charset="0"/>
              </a:rPr>
              <a:t> </a:t>
            </a:r>
            <a:r>
              <a:rPr lang="en-US" sz="1400"/>
              <a:t>oscillations 3-4 minute apart of 7-12 hPa, 10-15 m s</a:t>
            </a:r>
            <a:r>
              <a:rPr lang="en-US" sz="1400" baseline="30000"/>
              <a:t>-1</a:t>
            </a:r>
            <a:r>
              <a:rPr lang="en-US" sz="1400"/>
              <a:t> and</a:t>
            </a:r>
            <a:r>
              <a:rPr lang="en-US" sz="1400">
                <a:latin typeface="Times New Roman" charset="0"/>
              </a:rPr>
              <a:t> </a:t>
            </a:r>
            <a:r>
              <a:rPr lang="en-US" sz="1400"/>
              <a:t>5-10 K.</a:t>
            </a:r>
            <a:r>
              <a:rPr lang="en-US" sz="1400">
                <a:latin typeface="Times New Roman" charset="0"/>
              </a:rPr>
              <a:t> </a:t>
            </a:r>
          </a:p>
          <a:p>
            <a:pPr eaLnBrk="1" hangingPunct="1">
              <a:spcBef>
                <a:spcPct val="50000"/>
              </a:spcBef>
              <a:buFontTx/>
              <a:buChar char="•"/>
            </a:pPr>
            <a:r>
              <a:rPr lang="en-US" sz="1400"/>
              <a:t>Pressure deepened 5 hPa h</a:t>
            </a:r>
            <a:r>
              <a:rPr lang="en-US" sz="1400" baseline="30000"/>
              <a:t>-1</a:t>
            </a:r>
            <a:endParaRPr lang="en-US" sz="1400"/>
          </a:p>
          <a:p>
            <a:pPr>
              <a:lnSpc>
                <a:spcPts val="1775"/>
              </a:lnSpc>
              <a:spcAft>
                <a:spcPts val="296"/>
              </a:spcAft>
            </a:pPr>
            <a:endParaRPr lang="en-US" sz="1400">
              <a:solidFill>
                <a:srgbClr val="000000"/>
              </a:solidFill>
              <a:latin typeface="Futur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881330-3B0D-B14F-AD7E-8692CCBC0D1F}" type="slidenum">
              <a:rPr lang="en-US" sz="1200">
                <a:solidFill>
                  <a:prstClr val="black"/>
                </a:solidFill>
                <a:latin typeface="Times New Roman" charset="0"/>
              </a:rPr>
              <a:pPr eaLnBrk="1" hangingPunct="1"/>
              <a:t>14</a:t>
            </a:fld>
            <a:endParaRPr lang="en-US" sz="1200">
              <a:solidFill>
                <a:prstClr val="black"/>
              </a:solidFill>
              <a:latin typeface="Times New Roman" charset="0"/>
            </a:endParaRPr>
          </a:p>
        </p:txBody>
      </p:sp>
      <p:sp>
        <p:nvSpPr>
          <p:cNvPr id="3379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3795"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buFontTx/>
              <a:buChar char="•"/>
            </a:pPr>
            <a:r>
              <a:rPr lang="en-US" sz="1400" dirty="0"/>
              <a:t>Pressure &amp; wind center exhibited </a:t>
            </a:r>
            <a:r>
              <a:rPr lang="en-US" sz="1400" dirty="0" err="1"/>
              <a:t>trochoidal</a:t>
            </a:r>
            <a:r>
              <a:rPr lang="en-US" sz="1400" dirty="0"/>
              <a:t> oscillation with 3 orbits. </a:t>
            </a:r>
          </a:p>
          <a:p>
            <a:pPr eaLnBrk="1" hangingPunct="1">
              <a:spcBef>
                <a:spcPct val="50000"/>
              </a:spcBef>
              <a:buFontTx/>
              <a:buChar char="•"/>
            </a:pPr>
            <a:r>
              <a:rPr lang="en-US" sz="1400" dirty="0"/>
              <a:t>Pressure center orbited at larger radius. </a:t>
            </a:r>
          </a:p>
          <a:p>
            <a:pPr eaLnBrk="1" hangingPunct="1">
              <a:spcBef>
                <a:spcPct val="50000"/>
              </a:spcBef>
              <a:buFontTx/>
              <a:buChar char="•"/>
            </a:pPr>
            <a:r>
              <a:rPr lang="en-US" sz="1400" dirty="0"/>
              <a:t>Centers orbited each other with 19 minute period. </a:t>
            </a:r>
          </a:p>
          <a:p>
            <a:pPr eaLnBrk="1" hangingPunct="1">
              <a:spcBef>
                <a:spcPct val="50000"/>
              </a:spcBef>
              <a:buFontTx/>
              <a:buChar char="•"/>
            </a:pPr>
            <a:r>
              <a:rPr lang="en-US" sz="1400" dirty="0"/>
              <a:t>Pressure centers displaced 2.3 km.</a:t>
            </a:r>
          </a:p>
          <a:p>
            <a:pPr eaLnBrk="1" hangingPunct="1">
              <a:spcBef>
                <a:spcPct val="50000"/>
              </a:spcBef>
              <a:buFontTx/>
              <a:buChar char="•"/>
            </a:pPr>
            <a:r>
              <a:rPr lang="en-US" sz="1400" dirty="0"/>
              <a:t>Pressure periodicity similar, but out of phase with wind. </a:t>
            </a:r>
          </a:p>
          <a:p>
            <a:pPr eaLnBrk="1" hangingPunct="1">
              <a:spcBef>
                <a:spcPct val="50000"/>
              </a:spcBef>
              <a:buFontTx/>
              <a:buChar char="•"/>
            </a:pPr>
            <a:r>
              <a:rPr lang="en-US" sz="1400" dirty="0"/>
              <a:t>Center tracks made by interpolating minima location between orbits</a:t>
            </a:r>
          </a:p>
          <a:p>
            <a:pPr eaLnBrk="1" hangingPunct="1">
              <a:spcBef>
                <a:spcPct val="50000"/>
              </a:spcBef>
              <a:buFontTx/>
              <a:buChar char="•"/>
            </a:pPr>
            <a:r>
              <a:rPr lang="en-US" sz="1400" dirty="0"/>
              <a:t>Refined pressure center track by removing radial variation</a:t>
            </a:r>
          </a:p>
          <a:p>
            <a:pPr eaLnBrk="1" hangingPunct="1">
              <a:spcBef>
                <a:spcPct val="50000"/>
              </a:spcBef>
              <a:buFontTx/>
              <a:buChar char="•"/>
            </a:pPr>
            <a:endParaRPr lang="en-US" sz="1400" dirty="0">
              <a:latin typeface="Times New Roman" charset="0"/>
            </a:endParaRPr>
          </a:p>
          <a:p>
            <a:pPr>
              <a:lnSpc>
                <a:spcPts val="1775"/>
              </a:lnSpc>
              <a:spcAft>
                <a:spcPts val="296"/>
              </a:spcAft>
            </a:pPr>
            <a:endParaRPr lang="en-US" sz="1400" dirty="0">
              <a:solidFill>
                <a:srgbClr val="000000"/>
              </a:solidFill>
              <a:latin typeface="Futur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015510-D3E1-8541-832C-8539F65EC6B9}" type="slidenum">
              <a:rPr lang="en-US" sz="1200">
                <a:solidFill>
                  <a:prstClr val="black"/>
                </a:solidFill>
                <a:latin typeface="Times New Roman" charset="0"/>
              </a:rPr>
              <a:pPr eaLnBrk="1" hangingPunct="1"/>
              <a:t>15</a:t>
            </a:fld>
            <a:endParaRPr lang="en-US" sz="1200">
              <a:solidFill>
                <a:prstClr val="black"/>
              </a:solidFill>
              <a:latin typeface="Times New Roman" charset="0"/>
            </a:endParaRPr>
          </a:p>
        </p:txBody>
      </p:sp>
      <p:sp>
        <p:nvSpPr>
          <p:cNvPr id="35842"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5843"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394"/>
              </a:spcBef>
            </a:pPr>
            <a:r>
              <a:rPr lang="en-US" sz="1400" dirty="0"/>
              <a:t>Boundary layer structures?</a:t>
            </a:r>
          </a:p>
          <a:p>
            <a:pPr>
              <a:spcBef>
                <a:spcPts val="394"/>
              </a:spcBef>
              <a:buFontTx/>
              <a:buChar char="•"/>
            </a:pPr>
            <a:r>
              <a:rPr lang="en-US" sz="1400" dirty="0"/>
              <a:t>Vorticity filaments from mixing process, deformed by shear of mean vortex. </a:t>
            </a:r>
          </a:p>
          <a:p>
            <a:pPr>
              <a:spcBef>
                <a:spcPts val="394"/>
              </a:spcBef>
              <a:buFontTx/>
              <a:buChar char="•"/>
            </a:pPr>
            <a:r>
              <a:rPr lang="en-US" sz="1400" dirty="0"/>
              <a:t>Divergence &amp; drafts correlated</a:t>
            </a:r>
          </a:p>
          <a:p>
            <a:pPr>
              <a:spcBef>
                <a:spcPts val="394"/>
              </a:spcBef>
              <a:buFontTx/>
              <a:buChar char="•"/>
            </a:pPr>
            <a:r>
              <a:rPr lang="en-US" sz="1400" dirty="0"/>
              <a:t>Filaments present at similar altitudes in </a:t>
            </a:r>
            <a:r>
              <a:rPr lang="en-US" sz="1400" dirty="0" err="1"/>
              <a:t>landfalling</a:t>
            </a:r>
            <a:r>
              <a:rPr lang="en-US" sz="1400" dirty="0"/>
              <a:t> storms</a:t>
            </a:r>
          </a:p>
          <a:p>
            <a:pPr>
              <a:spcBef>
                <a:spcPts val="394"/>
              </a:spcBef>
              <a:buFontTx/>
              <a:buChar char="•"/>
            </a:pPr>
            <a:r>
              <a:rPr lang="en-US" sz="1400" dirty="0"/>
              <a:t>Explains dropsonde observations of low-level jets in eyewall</a:t>
            </a:r>
          </a:p>
          <a:p>
            <a:pPr>
              <a:lnSpc>
                <a:spcPts val="1775"/>
              </a:lnSpc>
              <a:spcAft>
                <a:spcPts val="296"/>
              </a:spcAft>
            </a:pPr>
            <a:endParaRPr lang="en-US" sz="1400" dirty="0">
              <a:solidFill>
                <a:srgbClr val="000000"/>
              </a:solidFill>
              <a:latin typeface="Futura" charset="0"/>
            </a:endParaRPr>
          </a:p>
          <a:p>
            <a:pPr defTabSz="901690" eaLnBrk="0" fontAlgn="base" hangingPunct="0">
              <a:lnSpc>
                <a:spcPts val="1775"/>
              </a:lnSpc>
              <a:spcBef>
                <a:spcPct val="0"/>
              </a:spcBef>
              <a:spcAft>
                <a:spcPts val="296"/>
              </a:spcAft>
              <a:defRPr/>
            </a:pPr>
            <a:r>
              <a:rPr lang="en-US" dirty="0">
                <a:latin typeface="Arial" charset="0"/>
                <a:ea typeface="ＭＳ Ｐゴシック" charset="0"/>
                <a:cs typeface="ＭＳ Ｐゴシック" charset="0"/>
              </a:rPr>
              <a:t>Lorsolo, S., J. Zhang, </a:t>
            </a:r>
            <a:r>
              <a:rPr lang="en-US" u="sng" dirty="0">
                <a:latin typeface="Arial" charset="0"/>
                <a:ea typeface="ＭＳ Ｐゴシック" charset="0"/>
                <a:cs typeface="ＭＳ Ｐゴシック" charset="0"/>
              </a:rPr>
              <a:t>F. D. Marks</a:t>
            </a:r>
            <a:r>
              <a:rPr lang="en-US" dirty="0">
                <a:latin typeface="Arial" charset="0"/>
                <a:ea typeface="ＭＳ Ｐゴシック" charset="0"/>
                <a:cs typeface="ＭＳ Ｐゴシック" charset="0"/>
              </a:rPr>
              <a:t>, J. F. Gamache, 2010: Estimation and Mapping of Hurricane Turbulent Energy Using Airborne Doppler Measurements,</a:t>
            </a:r>
            <a:r>
              <a:rPr lang="en-US" b="1"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Mon. Wea. Rev., 138, 3656–3670.</a:t>
            </a:r>
          </a:p>
          <a:p>
            <a:pPr>
              <a:lnSpc>
                <a:spcPts val="1775"/>
              </a:lnSpc>
              <a:spcAft>
                <a:spcPts val="296"/>
              </a:spcAft>
            </a:pPr>
            <a:endParaRPr lang="en-US" sz="1400" dirty="0">
              <a:solidFill>
                <a:srgbClr val="000000"/>
              </a:solidFill>
              <a:latin typeface="Futur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2DD1C-F350-EF4E-B853-1CA6A06A5266}" type="slidenum">
              <a:rPr lang="en-US" sz="1200">
                <a:solidFill>
                  <a:prstClr val="black"/>
                </a:solidFill>
                <a:latin typeface="Times New Roman" charset="0"/>
              </a:rPr>
              <a:pPr eaLnBrk="1" hangingPunct="1"/>
              <a:t>16</a:t>
            </a:fld>
            <a:endParaRPr lang="en-US" sz="1200">
              <a:solidFill>
                <a:prstClr val="black"/>
              </a:solidFill>
              <a:latin typeface="Times New Roman" charset="0"/>
            </a:endParaRPr>
          </a:p>
        </p:txBody>
      </p:sp>
      <p:sp>
        <p:nvSpPr>
          <p:cNvPr id="3789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7891"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1690" eaLnBrk="0" fontAlgn="base" hangingPunct="0">
              <a:lnSpc>
                <a:spcPts val="1775"/>
              </a:lnSpc>
              <a:spcBef>
                <a:spcPct val="0"/>
              </a:spcBef>
              <a:spcAft>
                <a:spcPts val="296"/>
              </a:spcAft>
              <a:defRPr/>
            </a:pPr>
            <a:r>
              <a:rPr lang="en-US" dirty="0">
                <a:latin typeface="Arial" charset="0"/>
                <a:ea typeface="ＭＳ Ｐゴシック" charset="0"/>
                <a:cs typeface="ＭＳ Ｐゴシック" charset="0"/>
              </a:rPr>
              <a:t>Zhang, J., </a:t>
            </a:r>
            <a:r>
              <a:rPr lang="en-US" u="sng" dirty="0">
                <a:latin typeface="Arial" charset="0"/>
                <a:ea typeface="ＭＳ Ｐゴシック" charset="0"/>
                <a:cs typeface="ＭＳ Ｐゴシック" charset="0"/>
              </a:rPr>
              <a:t>F. D. Marks</a:t>
            </a:r>
            <a:r>
              <a:rPr lang="en-US" dirty="0">
                <a:latin typeface="Arial" charset="0"/>
                <a:ea typeface="ＭＳ Ｐゴシック" charset="0"/>
                <a:cs typeface="ＭＳ Ｐゴシック" charset="0"/>
              </a:rPr>
              <a:t>, M. Montgomery, and S. Lorsolo, 2011: An estimation of turbulent characteristics in the low-level region of intense Hurricanes Allen (1980) and Hugo (1989), </a:t>
            </a:r>
            <a:r>
              <a:rPr lang="en-US" i="1" dirty="0">
                <a:latin typeface="Arial" charset="0"/>
                <a:ea typeface="ＭＳ Ｐゴシック" charset="0"/>
                <a:cs typeface="ＭＳ Ｐゴシック" charset="0"/>
              </a:rPr>
              <a:t>Mon. Wea. Rev.</a:t>
            </a:r>
            <a:r>
              <a:rPr lang="en-US"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139</a:t>
            </a:r>
            <a:r>
              <a:rPr lang="en-US" dirty="0">
                <a:latin typeface="Arial" charset="0"/>
                <a:ea typeface="ＭＳ Ｐゴシック" charset="0"/>
                <a:cs typeface="ＭＳ Ｐゴシック" charset="0"/>
              </a:rPr>
              <a:t>, 1447-1462.</a:t>
            </a:r>
            <a:r>
              <a:rPr lang="en-US" dirty="0" smtClean="0">
                <a:effectLst/>
              </a:rPr>
              <a:t> </a:t>
            </a:r>
          </a:p>
          <a:p>
            <a:pPr defTabSz="901690" eaLnBrk="0" fontAlgn="base" hangingPunct="0">
              <a:lnSpc>
                <a:spcPts val="1775"/>
              </a:lnSpc>
              <a:spcBef>
                <a:spcPct val="0"/>
              </a:spcBef>
              <a:spcAft>
                <a:spcPts val="296"/>
              </a:spcAft>
              <a:defRPr/>
            </a:pPr>
            <a:r>
              <a:rPr lang="en-US" dirty="0">
                <a:latin typeface="Arial" charset="0"/>
                <a:ea typeface="ＭＳ Ｐゴシック" charset="0"/>
                <a:cs typeface="ＭＳ Ｐゴシック" charset="0"/>
              </a:rPr>
              <a:t>Zhang, Jun A., Michael T. Montgomery, 2012: Observational Estimates of the Horizontal Eddy Diffusivity and Mixing Length in the Low-Level Region of Intense Hurricanes. </a:t>
            </a:r>
            <a:r>
              <a:rPr lang="en-US" i="1" dirty="0">
                <a:latin typeface="Arial" charset="0"/>
                <a:ea typeface="ＭＳ Ｐゴシック" charset="0"/>
                <a:cs typeface="ＭＳ Ｐゴシック" charset="0"/>
              </a:rPr>
              <a:t>J. Atmos. Sci.</a:t>
            </a:r>
            <a:r>
              <a:rPr lang="en-US"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69</a:t>
            </a:r>
            <a:r>
              <a:rPr lang="en-US" dirty="0">
                <a:latin typeface="Arial" charset="0"/>
                <a:ea typeface="ＭＳ Ｐゴシック" charset="0"/>
                <a:cs typeface="ＭＳ Ｐゴシック" charset="0"/>
              </a:rPr>
              <a:t>, 1306–1316.</a:t>
            </a:r>
          </a:p>
          <a:p>
            <a:pPr defTabSz="901690" eaLnBrk="0" fontAlgn="base" hangingPunct="0">
              <a:lnSpc>
                <a:spcPts val="1775"/>
              </a:lnSpc>
              <a:spcBef>
                <a:spcPct val="0"/>
              </a:spcBef>
              <a:spcAft>
                <a:spcPts val="296"/>
              </a:spcAft>
              <a:defRPr/>
            </a:pPr>
            <a:r>
              <a:rPr lang="en-US" dirty="0">
                <a:latin typeface="Arial" charset="0"/>
                <a:ea typeface="ＭＳ Ｐゴシック" charset="0"/>
                <a:cs typeface="ＭＳ Ｐゴシック" charset="0"/>
              </a:rPr>
              <a:t>Lorsolo, S., J. Zhang, </a:t>
            </a:r>
            <a:r>
              <a:rPr lang="en-US" u="sng" dirty="0">
                <a:latin typeface="Arial" charset="0"/>
                <a:ea typeface="ＭＳ Ｐゴシック" charset="0"/>
                <a:cs typeface="ＭＳ Ｐゴシック" charset="0"/>
              </a:rPr>
              <a:t>F. D. Marks</a:t>
            </a:r>
            <a:r>
              <a:rPr lang="en-US" dirty="0">
                <a:latin typeface="Arial" charset="0"/>
                <a:ea typeface="ＭＳ Ｐゴシック" charset="0"/>
                <a:cs typeface="ＭＳ Ｐゴシック" charset="0"/>
              </a:rPr>
              <a:t>, J. F. Gamache, 2010: Estimation and Mapping of Hurricane Turbulent Energy Using Airborne Doppler Measurements,</a:t>
            </a:r>
            <a:r>
              <a:rPr lang="en-US" b="1"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Mon. Wea. Rev., 138, 3656–3670.</a:t>
            </a:r>
          </a:p>
          <a:p>
            <a:pPr defTabSz="901690" eaLnBrk="0" fontAlgn="base" hangingPunct="0">
              <a:lnSpc>
                <a:spcPts val="1775"/>
              </a:lnSpc>
              <a:spcBef>
                <a:spcPct val="0"/>
              </a:spcBef>
              <a:spcAft>
                <a:spcPts val="296"/>
              </a:spcAft>
              <a:defRPr/>
            </a:pPr>
            <a:r>
              <a:rPr lang="en-US" dirty="0">
                <a:latin typeface="Arial" charset="0"/>
                <a:ea typeface="ＭＳ Ｐゴシック" charset="0"/>
                <a:cs typeface="ＭＳ Ｐゴシック" charset="0"/>
              </a:rPr>
              <a:t>Zhang, J., R. Rogers, D. Nolan, </a:t>
            </a:r>
            <a:r>
              <a:rPr lang="en-US" u="sng" dirty="0">
                <a:latin typeface="Arial" charset="0"/>
                <a:ea typeface="ＭＳ Ｐゴシック" charset="0"/>
                <a:cs typeface="ＭＳ Ｐゴシック" charset="0"/>
              </a:rPr>
              <a:t>F. D. Marks</a:t>
            </a:r>
            <a:r>
              <a:rPr lang="en-US" dirty="0">
                <a:latin typeface="Arial" charset="0"/>
                <a:ea typeface="ＭＳ Ｐゴシック" charset="0"/>
                <a:cs typeface="ＭＳ Ｐゴシック" charset="0"/>
              </a:rPr>
              <a:t>, 2011: On the characteristic height scales of the hurricane boundary layer. Mon. Wea. Rev., </a:t>
            </a:r>
            <a:r>
              <a:rPr lang="en-US" b="1" dirty="0">
                <a:latin typeface="Arial" charset="0"/>
                <a:ea typeface="ＭＳ Ｐゴシック" charset="0"/>
                <a:cs typeface="ＭＳ Ｐゴシック" charset="0"/>
              </a:rPr>
              <a:t>139</a:t>
            </a:r>
            <a:r>
              <a:rPr lang="en-US" dirty="0">
                <a:latin typeface="Arial" charset="0"/>
                <a:ea typeface="ＭＳ Ｐゴシック" charset="0"/>
                <a:cs typeface="ＭＳ Ｐゴシック" charset="0"/>
              </a:rPr>
              <a:t>, 2523-2539.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solidFill>
            <a:srgbClr val="FFFFFF"/>
          </a:solidFill>
          <a:ln/>
        </p:spPr>
      </p:sp>
      <p:sp>
        <p:nvSpPr>
          <p:cNvPr id="39938"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901690" eaLnBrk="0" fontAlgn="base" hangingPunct="0">
              <a:spcBef>
                <a:spcPct val="0"/>
              </a:spcBef>
              <a:spcAft>
                <a:spcPct val="0"/>
              </a:spcAft>
              <a:defRPr/>
            </a:pPr>
            <a:r>
              <a:rPr lang="en-US" dirty="0">
                <a:latin typeface="Arial" charset="0"/>
                <a:ea typeface="ＭＳ Ｐゴシック" charset="0"/>
                <a:cs typeface="ＭＳ Ｐゴシック" charset="0"/>
              </a:rPr>
              <a:t>Zhang, J., </a:t>
            </a:r>
            <a:r>
              <a:rPr lang="en-US" u="sng" dirty="0">
                <a:latin typeface="Arial" charset="0"/>
                <a:ea typeface="ＭＳ Ｐゴシック" charset="0"/>
                <a:cs typeface="ＭＳ Ｐゴシック" charset="0"/>
              </a:rPr>
              <a:t>F. D. Marks</a:t>
            </a:r>
            <a:r>
              <a:rPr lang="en-US" dirty="0">
                <a:latin typeface="Arial" charset="0"/>
                <a:ea typeface="ＭＳ Ｐゴシック" charset="0"/>
                <a:cs typeface="ＭＳ Ｐゴシック" charset="0"/>
              </a:rPr>
              <a:t>, M. Montgomery, and S. Lorsolo, 2011: An estimation of turbulent characteristics in the low-level region of intense Hurricanes Allen (1980) and Hugo (1989), </a:t>
            </a:r>
            <a:r>
              <a:rPr lang="en-US" i="1" dirty="0">
                <a:latin typeface="Arial" charset="0"/>
                <a:ea typeface="ＭＳ Ｐゴシック" charset="0"/>
                <a:cs typeface="ＭＳ Ｐゴシック" charset="0"/>
              </a:rPr>
              <a:t>Mon. Wea. Rev.</a:t>
            </a:r>
            <a:r>
              <a:rPr lang="en-US"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139</a:t>
            </a:r>
            <a:r>
              <a:rPr lang="en-US" dirty="0">
                <a:latin typeface="Arial" charset="0"/>
                <a:ea typeface="ＭＳ Ｐゴシック" charset="0"/>
                <a:cs typeface="ＭＳ Ｐゴシック" charset="0"/>
              </a:rPr>
              <a:t>, 1447-1462.</a:t>
            </a:r>
            <a:r>
              <a:rPr lang="en-US" dirty="0" smtClean="0">
                <a:effectLst/>
              </a:rPr>
              <a:t> </a:t>
            </a:r>
          </a:p>
          <a:p>
            <a:pPr defTabSz="901690" eaLnBrk="0" fontAlgn="base" hangingPunct="0">
              <a:spcBef>
                <a:spcPct val="0"/>
              </a:spcBef>
              <a:spcAft>
                <a:spcPct val="0"/>
              </a:spcAft>
              <a:defRPr/>
            </a:pPr>
            <a:endParaRPr lang="en-US" dirty="0">
              <a:solidFill>
                <a:srgbClr val="000000"/>
              </a:solidFill>
              <a:latin typeface="Calibri" charset="0"/>
              <a:cs typeface="Times New Roman" charset="0"/>
            </a:endParaRPr>
          </a:p>
          <a:p>
            <a:pPr defTabSz="901690" eaLnBrk="0" fontAlgn="base" hangingPunct="0">
              <a:spcBef>
                <a:spcPct val="0"/>
              </a:spcBef>
              <a:spcAft>
                <a:spcPct val="0"/>
              </a:spcAft>
              <a:defRPr/>
            </a:pPr>
            <a:r>
              <a:rPr lang="en-US" dirty="0">
                <a:solidFill>
                  <a:srgbClr val="000000"/>
                </a:solidFill>
                <a:latin typeface="Calibri" charset="0"/>
                <a:cs typeface="Times New Roman" charset="0"/>
              </a:rPr>
              <a:t>Gopalakrishnan, S. G., F. D. Marks, </a:t>
            </a:r>
            <a:r>
              <a:rPr lang="en-US" dirty="0" err="1">
                <a:solidFill>
                  <a:srgbClr val="000000"/>
                </a:solidFill>
                <a:latin typeface="Calibri" charset="0"/>
                <a:cs typeface="Times New Roman" charset="0"/>
              </a:rPr>
              <a:t>Jr</a:t>
            </a:r>
            <a:r>
              <a:rPr lang="en-US" dirty="0">
                <a:solidFill>
                  <a:srgbClr val="000000"/>
                </a:solidFill>
                <a:latin typeface="Calibri" charset="0"/>
                <a:cs typeface="Times New Roman" charset="0"/>
              </a:rPr>
              <a:t>, J. A. Zhang, X. Zhang, J.-W. Bao and V. Tallapragada, 2012: A</a:t>
            </a:r>
            <a:r>
              <a:rPr lang="en-US" b="1" dirty="0">
                <a:solidFill>
                  <a:srgbClr val="000000"/>
                </a:solidFill>
                <a:latin typeface="Calibri" charset="0"/>
                <a:cs typeface="Times New Roman" charset="0"/>
              </a:rPr>
              <a:t> </a:t>
            </a:r>
            <a:r>
              <a:rPr lang="en-US" dirty="0">
                <a:solidFill>
                  <a:srgbClr val="000000"/>
                </a:solidFill>
                <a:latin typeface="Calibri" charset="0"/>
                <a:cs typeface="Times New Roman" charset="0"/>
              </a:rPr>
              <a:t>Study of the Impacts of Vertical Diffusion on the Structure and Intensity of the Tropical Cyclones Using the High Resolution HWRF system. (accepted). </a:t>
            </a:r>
          </a:p>
          <a:p>
            <a:endParaRPr lang="en-US" dirty="0" smtClean="0">
              <a:latin typeface="Times New Roman" charset="0"/>
              <a:cs typeface="Times New Roman" charset="0"/>
            </a:endParaRPr>
          </a:p>
          <a:p>
            <a:endParaRPr lang="en-US" dirty="0">
              <a:latin typeface="Times New Roman" charset="0"/>
              <a:cs typeface="Times New Roman" charset="0"/>
            </a:endParaRPr>
          </a:p>
        </p:txBody>
      </p:sp>
      <p:sp>
        <p:nvSpPr>
          <p:cNvPr id="39939" name="Slide Number Placeholder 3"/>
          <p:cNvSpPr txBox="1">
            <a:spLocks noGrp="1"/>
          </p:cNvSpPr>
          <p:nvPr/>
        </p:nvSpPr>
        <p:spPr bwMode="auto">
          <a:xfrm>
            <a:off x="3884439" y="8684440"/>
            <a:ext cx="2972007" cy="4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DDF8927E-AACB-FB4A-BD88-1C1594C69281}" type="slidenum">
              <a:rPr lang="en-US" sz="1200">
                <a:solidFill>
                  <a:prstClr val="black"/>
                </a:solidFill>
                <a:latin typeface="Times New Roman" charset="0"/>
                <a:cs typeface="Times New Roman" charset="0"/>
              </a:rPr>
              <a:pPr algn="r" eaLnBrk="1" fontAlgn="base" hangingPunct="1">
                <a:spcBef>
                  <a:spcPct val="0"/>
                </a:spcBef>
                <a:spcAft>
                  <a:spcPct val="0"/>
                </a:spcAft>
              </a:pPr>
              <a:t>17</a:t>
            </a:fld>
            <a:endParaRPr lang="en-US" sz="1200">
              <a:solidFill>
                <a:prstClr val="black"/>
              </a:solidFill>
              <a:latin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solidFill>
            <a:srgbClr val="FFFFFF"/>
          </a:solidFill>
          <a:ln/>
        </p:spPr>
      </p:sp>
      <p:sp>
        <p:nvSpPr>
          <p:cNvPr id="41986"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r>
              <a:rPr lang="en-US" dirty="0" smtClean="0">
                <a:latin typeface="Times New Roman" charset="0"/>
                <a:cs typeface="Times New Roman" charset="0"/>
              </a:rPr>
              <a:t>NCEP</a:t>
            </a:r>
            <a:r>
              <a:rPr lang="en-US" baseline="0" dirty="0" smtClean="0">
                <a:latin typeface="Times New Roman" charset="0"/>
                <a:cs typeface="Times New Roman" charset="0"/>
              </a:rPr>
              <a:t> retrospective runs for 2010-2011:</a:t>
            </a:r>
          </a:p>
          <a:p>
            <a:endParaRPr lang="en-US" baseline="0" dirty="0" smtClean="0">
              <a:latin typeface="Times New Roman" charset="0"/>
              <a:cs typeface="Times New Roman" charset="0"/>
            </a:endParaRPr>
          </a:p>
          <a:p>
            <a:r>
              <a:rPr lang="en-US" baseline="0" dirty="0" smtClean="0">
                <a:latin typeface="Times New Roman" charset="0"/>
                <a:cs typeface="Times New Roman" charset="0"/>
              </a:rPr>
              <a:t>Comparison of 2011 Operational HWRF (blue lines)  and the 2012 Operational HWRF implementation (red lines)</a:t>
            </a:r>
          </a:p>
          <a:p>
            <a:r>
              <a:rPr lang="en-US" baseline="0" dirty="0" smtClean="0">
                <a:latin typeface="Times New Roman" charset="0"/>
                <a:cs typeface="Times New Roman" charset="0"/>
              </a:rPr>
              <a:t>Track error (nm) on left (ordinate)</a:t>
            </a:r>
          </a:p>
          <a:p>
            <a:r>
              <a:rPr lang="en-US" baseline="0" dirty="0" smtClean="0">
                <a:latin typeface="Times New Roman" charset="0"/>
                <a:cs typeface="Times New Roman" charset="0"/>
              </a:rPr>
              <a:t>Intensity error (kt) on right (ordinate)</a:t>
            </a:r>
          </a:p>
          <a:p>
            <a:r>
              <a:rPr lang="en-US" baseline="0" dirty="0" smtClean="0">
                <a:latin typeface="Times New Roman" charset="0"/>
                <a:cs typeface="Times New Roman" charset="0"/>
              </a:rPr>
              <a:t>Forecast lead time (h) abscissa</a:t>
            </a:r>
          </a:p>
          <a:p>
            <a:r>
              <a:rPr lang="en-US" baseline="0" dirty="0" smtClean="0">
                <a:latin typeface="Times New Roman" charset="0"/>
                <a:cs typeface="Times New Roman" charset="0"/>
              </a:rPr>
              <a:t>Number of cases in cyan</a:t>
            </a:r>
          </a:p>
          <a:p>
            <a:r>
              <a:rPr lang="en-US" baseline="0" dirty="0" smtClean="0">
                <a:latin typeface="Times New Roman" charset="0"/>
                <a:cs typeface="Times New Roman" charset="0"/>
              </a:rPr>
              <a:t>% improvement at 24, 48, 72, 96, &amp; 120 h (red)</a:t>
            </a:r>
          </a:p>
          <a:p>
            <a:r>
              <a:rPr lang="en-US" baseline="0" dirty="0" smtClean="0">
                <a:latin typeface="Times New Roman" charset="0"/>
                <a:cs typeface="Times New Roman" charset="0"/>
              </a:rPr>
              <a:t>Courtesy of Dr. Vijay Tallapragada, NCEP/EMC HWRF team lead</a:t>
            </a:r>
            <a:endParaRPr lang="en-US" dirty="0">
              <a:latin typeface="Times New Roman" charset="0"/>
              <a:cs typeface="Times New Roman" charset="0"/>
            </a:endParaRPr>
          </a:p>
        </p:txBody>
      </p:sp>
      <p:sp>
        <p:nvSpPr>
          <p:cNvPr id="41987" name="Slide Number Placeholder 3"/>
          <p:cNvSpPr txBox="1">
            <a:spLocks noGrp="1"/>
          </p:cNvSpPr>
          <p:nvPr/>
        </p:nvSpPr>
        <p:spPr bwMode="auto">
          <a:xfrm>
            <a:off x="3884439" y="8684440"/>
            <a:ext cx="2972007" cy="4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7" rIns="91431" bIns="45717"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fld id="{8F42FF6D-EB20-CD4F-A14F-124FE046469C}" type="slidenum">
              <a:rPr lang="en-US" sz="1200">
                <a:solidFill>
                  <a:prstClr val="black"/>
                </a:solidFill>
                <a:latin typeface="Times New Roman" charset="0"/>
                <a:cs typeface="Times New Roman" charset="0"/>
              </a:rPr>
              <a:pPr algn="r" eaLnBrk="1" fontAlgn="base" hangingPunct="1">
                <a:spcBef>
                  <a:spcPct val="0"/>
                </a:spcBef>
                <a:spcAft>
                  <a:spcPct val="0"/>
                </a:spcAft>
              </a:pPr>
              <a:t>18</a:t>
            </a:fld>
            <a:endParaRPr lang="en-US" sz="1200">
              <a:solidFill>
                <a:prstClr val="black"/>
              </a:solidFill>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E4861B-A31A-D047-A358-12494AE58D3A}" type="slidenum">
              <a:rPr lang="en-US" sz="1200">
                <a:solidFill>
                  <a:prstClr val="black"/>
                </a:solidFill>
                <a:latin typeface="Times New Roman" charset="0"/>
              </a:rPr>
              <a:pPr eaLnBrk="1" hangingPunct="1"/>
              <a:t>19</a:t>
            </a:fld>
            <a:endParaRPr lang="en-US" sz="1200">
              <a:solidFill>
                <a:prstClr val="black"/>
              </a:solidFill>
              <a:latin typeface="Times New Roman" charset="0"/>
            </a:endParaRPr>
          </a:p>
        </p:txBody>
      </p:sp>
      <p:sp>
        <p:nvSpPr>
          <p:cNvPr id="4403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4035"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Aft>
                <a:spcPct val="20000"/>
              </a:spcAft>
              <a:buFont typeface="Lucida Grande" charset="0"/>
              <a:buChar char="-"/>
            </a:pPr>
            <a:r>
              <a:rPr lang="en-US" dirty="0">
                <a:ea typeface="ＭＳ Ｐゴシック" charset="0"/>
              </a:rPr>
              <a:t>First direct evidence supporting presence of intense vortical structures along inner edge of eyewall </a:t>
            </a:r>
          </a:p>
          <a:p>
            <a:pPr lvl="1" eaLnBrk="1" hangingPunct="1">
              <a:spcAft>
                <a:spcPct val="20000"/>
              </a:spcAft>
              <a:buFont typeface="Lucida Grande" charset="0"/>
              <a:buChar char="-"/>
            </a:pPr>
            <a:r>
              <a:rPr lang="en-US" dirty="0" err="1">
                <a:ea typeface="ＭＳ Ｐゴシック" charset="0"/>
                <a:cs typeface="Arial" charset="0"/>
              </a:rPr>
              <a:t>Trochoidal</a:t>
            </a:r>
            <a:r>
              <a:rPr lang="en-US" dirty="0">
                <a:ea typeface="ＭＳ Ｐゴシック" charset="0"/>
                <a:cs typeface="Arial" charset="0"/>
              </a:rPr>
              <a:t> oscillation of eye</a:t>
            </a:r>
          </a:p>
          <a:p>
            <a:pPr>
              <a:lnSpc>
                <a:spcPts val="1775"/>
              </a:lnSpc>
              <a:spcAft>
                <a:spcPts val="296"/>
              </a:spcAft>
            </a:pPr>
            <a:endParaRPr lang="en-US" sz="1400" dirty="0">
              <a:solidFill>
                <a:srgbClr val="000000"/>
              </a:solidFill>
              <a:latin typeface="Futur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2057400" y="685800"/>
            <a:ext cx="2971800" cy="2228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304800" y="2743200"/>
            <a:ext cx="6248400" cy="6186269"/>
          </a:xfrm>
          <a:prstGeom prst="rect">
            <a:avLst/>
          </a:prstGeom>
          <a:noFill/>
          <a:ln>
            <a:noFill/>
          </a:ln>
        </p:spPr>
        <p:txBody>
          <a:bodyPr wrap="square" lIns="91425" tIns="45700" rIns="91425" bIns="45700" anchor="t" anchorCtr="0">
            <a:spAutoFit/>
          </a:bodyPr>
          <a:lstStyle/>
          <a:p>
            <a:r>
              <a:rPr lang="en-US" b="1" dirty="0" smtClean="0"/>
              <a:t>[Bob</a:t>
            </a:r>
            <a:r>
              <a:rPr lang="en-US" b="1" baseline="0" dirty="0" smtClean="0"/>
              <a:t> Atlas]</a:t>
            </a:r>
          </a:p>
          <a:p>
            <a:endParaRPr lang="en-US" b="1" baseline="0" dirty="0" smtClean="0"/>
          </a:p>
          <a:p>
            <a:r>
              <a:rPr lang="en-US" dirty="0" smtClean="0"/>
              <a:t>AOML is located directly</a:t>
            </a:r>
            <a:r>
              <a:rPr lang="en-US" baseline="0" dirty="0" smtClean="0"/>
              <a:t> off shore from downtown Miami and is co-located with NOAA’s Southeast Fisheries Science Center and the University of Miami’s </a:t>
            </a:r>
            <a:r>
              <a:rPr lang="en-US" baseline="0" dirty="0" err="1" smtClean="0"/>
              <a:t>Rosenstiel</a:t>
            </a:r>
            <a:r>
              <a:rPr lang="en-US" baseline="0" dirty="0" smtClean="0"/>
              <a:t> School for Marine and Atmospheric Science. </a:t>
            </a:r>
            <a:r>
              <a:rPr lang="en-US" sz="1200" b="0" i="0" u="none" strike="noStrike" kern="1200" baseline="0" dirty="0" smtClean="0">
                <a:solidFill>
                  <a:schemeClr val="tx1"/>
                </a:solidFill>
                <a:latin typeface="+mn-lt"/>
                <a:ea typeface="+mn-ea"/>
                <a:cs typeface="+mn-cs"/>
              </a:rPr>
              <a:t>Oceanic and atmospheric monitoring of the Gulf of Mexico, the wider Caribbean, and the Atlantic Ocean have been a focus of AOML activities for more than three decades. </a:t>
            </a:r>
          </a:p>
          <a:p>
            <a:endParaRPr lang="en-US" dirty="0" smtClean="0">
              <a:solidFill>
                <a:schemeClr val="accent1">
                  <a:lumMod val="50000"/>
                </a:schemeClr>
              </a:solidFill>
            </a:endParaRPr>
          </a:p>
          <a:p>
            <a:r>
              <a:rPr lang="en-US" dirty="0" smtClean="0">
                <a:solidFill>
                  <a:schemeClr val="accent1">
                    <a:lumMod val="50000"/>
                  </a:schemeClr>
                </a:solidFill>
              </a:rPr>
              <a:t>From</a:t>
            </a:r>
            <a:r>
              <a:rPr lang="en-US" baseline="0" dirty="0" smtClean="0">
                <a:solidFill>
                  <a:schemeClr val="accent1">
                    <a:lumMod val="50000"/>
                  </a:schemeClr>
                </a:solidFill>
              </a:rPr>
              <a:t> an organizational perspective, AOML is comprised of three research divisions: The Physical Oceanography Division, the Ocean Chemistry Division, and the Hurricane Research Division, which is the focus of the talk today. We are probably the most diverse of the OAR laboratories, and that diversity fosters interdisciplinary research that spans all of our themes.</a:t>
            </a:r>
          </a:p>
          <a:p>
            <a:endParaRPr lang="en-US" dirty="0" smtClean="0">
              <a:solidFill>
                <a:schemeClr val="accent1">
                  <a:lumMod val="50000"/>
                </a:schemeClr>
              </a:solidFill>
            </a:endParaRPr>
          </a:p>
          <a:p>
            <a:r>
              <a:rPr lang="en-US" dirty="0" smtClean="0">
                <a:solidFill>
                  <a:schemeClr val="accent1">
                    <a:lumMod val="50000"/>
                  </a:schemeClr>
                </a:solidFill>
              </a:rPr>
              <a:t>AOML research encompasses hurricane observation and modeling, oceans and climate, the global impacts of increased carbon dioxide and ocean acidification, ocean and human health studies, and the ocean’s influence on regional rainfall and hurricanes. </a:t>
            </a:r>
          </a:p>
          <a:p>
            <a:endParaRPr lang="en-US" dirty="0" smtClean="0">
              <a:solidFill>
                <a:schemeClr val="accent1">
                  <a:lumMod val="50000"/>
                </a:schemeClr>
              </a:solidFill>
            </a:endParaRPr>
          </a:p>
        </p:txBody>
      </p:sp>
      <p:sp>
        <p:nvSpPr>
          <p:cNvPr id="143" name="Shape 1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[Sandy</a:t>
            </a:r>
            <a:r>
              <a:rPr lang="en-US" b="1" baseline="0" dirty="0" smtClean="0"/>
              <a:t> MacDonald]</a:t>
            </a:r>
          </a:p>
          <a:p>
            <a:endParaRPr lang="en-US" b="1" baseline="0" dirty="0" smtClean="0"/>
          </a:p>
          <a:p>
            <a:r>
              <a:rPr lang="en-US" b="0" dirty="0" smtClean="0"/>
              <a:t>Thank you Frank!  Just to remind people</a:t>
            </a:r>
            <a:r>
              <a:rPr lang="en-US" b="0" baseline="0" dirty="0" smtClean="0"/>
              <a:t>, if you’d like to ask a question here’s how to do it.</a:t>
            </a:r>
          </a:p>
          <a:p>
            <a:endParaRPr lang="en-US" b="0" baseline="0" dirty="0"/>
          </a:p>
          <a:p>
            <a:r>
              <a:rPr lang="en-US" b="1" baseline="0" dirty="0" smtClean="0"/>
              <a:t>SEGUE:</a:t>
            </a:r>
            <a:r>
              <a:rPr lang="en-US" b="0" baseline="0" dirty="0" smtClean="0"/>
              <a:t> We’ll start with questions people have already submitted…</a:t>
            </a:r>
          </a:p>
        </p:txBody>
      </p:sp>
      <p:sp>
        <p:nvSpPr>
          <p:cNvPr id="4" name="Slide Number Placeholder 3"/>
          <p:cNvSpPr>
            <a:spLocks noGrp="1"/>
          </p:cNvSpPr>
          <p:nvPr>
            <p:ph type="sldNum" sz="quarter" idx="10"/>
          </p:nvPr>
        </p:nvSpPr>
        <p:spPr/>
        <p:txBody>
          <a:bodyPr/>
          <a:lstStyle/>
          <a:p>
            <a:fld id="{5C6FCC66-38CA-463D-8696-C7193A1BB700}"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Hurricane Katrina (2005)</a:t>
            </a: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7B8D15-4F43-714F-9885-00949AA9099E}" type="slidenum">
              <a:rPr lang="en-US" sz="1200">
                <a:solidFill>
                  <a:prstClr val="black"/>
                </a:solidFill>
                <a:latin typeface="Times New Roman" charset="0"/>
              </a:rPr>
              <a:pPr eaLnBrk="1" hangingPunct="1"/>
              <a:t>21</a:t>
            </a:fld>
            <a:endParaRPr lang="en-US" sz="1200">
              <a:solidFill>
                <a:prstClr val="black"/>
              </a:solidFill>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solidFill>
                  <a:srgbClr val="FF0000"/>
                </a:solidFill>
              </a:rPr>
              <a:t>[Sandy MacDonald]</a:t>
            </a:r>
          </a:p>
          <a:p>
            <a:endParaRPr lang="en-US" dirty="0" smtClean="0"/>
          </a:p>
          <a:p>
            <a:r>
              <a:rPr lang="en-US" dirty="0" smtClean="0"/>
              <a:t>There were some additional people working behind the scenes to help put this webinar together.</a:t>
            </a:r>
          </a:p>
          <a:p>
            <a:endParaRPr lang="en-US" dirty="0" smtClean="0"/>
          </a:p>
          <a:p>
            <a:endParaRPr lang="en-US" dirty="0" smtClean="0"/>
          </a:p>
          <a:p>
            <a:endParaRPr lang="en-US" b="1" dirty="0"/>
          </a:p>
        </p:txBody>
      </p:sp>
      <p:sp>
        <p:nvSpPr>
          <p:cNvPr id="4" name="Slide Number Placeholder 3"/>
          <p:cNvSpPr>
            <a:spLocks noGrp="1"/>
          </p:cNvSpPr>
          <p:nvPr>
            <p:ph type="sldNum" sz="quarter" idx="10"/>
          </p:nvPr>
        </p:nvSpPr>
        <p:spPr/>
        <p:txBody>
          <a:bodyPr/>
          <a:lstStyle/>
          <a:p>
            <a:fld id="{5C6FCC66-38CA-463D-8696-C7193A1BB700}"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[Sandy MacDonald]</a:t>
            </a:r>
            <a:endParaRPr lang="en-US" dirty="0" smtClean="0"/>
          </a:p>
          <a:p>
            <a:endParaRPr lang="en-US" dirty="0" smtClean="0"/>
          </a:p>
          <a:p>
            <a:r>
              <a:rPr lang="en-US" dirty="0" smtClean="0"/>
              <a:t>And I’d like to announce</a:t>
            </a:r>
            <a:r>
              <a:rPr lang="en-US" baseline="0" dirty="0" smtClean="0"/>
              <a:t> our next webinar.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Pam </a:t>
            </a:r>
            <a:r>
              <a:rPr lang="en-US" baseline="0" dirty="0" err="1" smtClean="0"/>
              <a:t>Heinselman</a:t>
            </a:r>
            <a:r>
              <a:rPr lang="en-US" baseline="0" dirty="0" smtClean="0"/>
              <a:t> from the National Severe Storms Lab will be presenting a paper on how rapid-refresh radar data can help improve forecasting decisions in severe storm events. Just as a preview, you can see in the animation the difference between a radar display that’s updating at 43 second intervals, compared to the same data updating every 4.5 minutes. Faster radar scans are helping forecasters determine the conditions on the ground.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That webinar is schedule for Tuesday October 16, 3-4 PM Eastern. </a:t>
            </a:r>
            <a:endParaRPr lang="en-US" dirty="0"/>
          </a:p>
        </p:txBody>
      </p:sp>
      <p:sp>
        <p:nvSpPr>
          <p:cNvPr id="4" name="Slide Number Placeholder 3"/>
          <p:cNvSpPr>
            <a:spLocks noGrp="1"/>
          </p:cNvSpPr>
          <p:nvPr>
            <p:ph type="sldNum" sz="quarter" idx="10"/>
          </p:nvPr>
        </p:nvSpPr>
        <p:spPr/>
        <p:txBody>
          <a:bodyPr/>
          <a:lstStyle/>
          <a:p>
            <a:fld id="{32DE6EFF-BC99-4B9B-8C08-8A4B4E01EC3D}" type="slidenum">
              <a:rPr lang="en-US" smtClean="0"/>
              <a:t>23</a:t>
            </a:fld>
            <a:endParaRPr lang="en-US"/>
          </a:p>
        </p:txBody>
      </p:sp>
    </p:spTree>
    <p:extLst>
      <p:ext uri="{BB962C8B-B14F-4D97-AF65-F5344CB8AC3E}">
        <p14:creationId xmlns:p14="http://schemas.microsoft.com/office/powerpoint/2010/main" val="28793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[Sandy</a:t>
            </a:r>
            <a:r>
              <a:rPr lang="en-US" b="1" baseline="0" dirty="0" smtClean="0"/>
              <a:t> MacDonald]</a:t>
            </a:r>
          </a:p>
          <a:p>
            <a:endParaRPr lang="en-US" baseline="0" dirty="0" smtClean="0"/>
          </a:p>
          <a:p>
            <a:r>
              <a:rPr lang="en-US" baseline="0" dirty="0" smtClean="0"/>
              <a:t>And finally, we’d like to know what you think about this webinar.  You’ll receive an email in an hour or so with a link to an anonymous survey.  Please let us know how we did!</a:t>
            </a:r>
          </a:p>
          <a:p>
            <a:endParaRPr lang="en-US" baseline="0" dirty="0" smtClean="0"/>
          </a:p>
          <a:p>
            <a:r>
              <a:rPr lang="en-US" baseline="0" dirty="0" smtClean="0"/>
              <a:t>This webinar will also be posted online, and we’ll let you know when.</a:t>
            </a:r>
          </a:p>
          <a:p>
            <a:endParaRPr lang="en-US" baseline="0" dirty="0" smtClean="0"/>
          </a:p>
          <a:p>
            <a:r>
              <a:rPr lang="en-US" baseline="0" dirty="0" smtClean="0"/>
              <a:t>Stay connected with what’s going on in OAR by visiting the OAR website or linking up with OAR social media</a:t>
            </a:r>
            <a:endParaRPr lang="en-US" dirty="0" smtClean="0"/>
          </a:p>
          <a:p>
            <a:endParaRPr lang="en-US" dirty="0"/>
          </a:p>
        </p:txBody>
      </p:sp>
      <p:sp>
        <p:nvSpPr>
          <p:cNvPr id="4" name="Slide Number Placeholder 3"/>
          <p:cNvSpPr>
            <a:spLocks noGrp="1"/>
          </p:cNvSpPr>
          <p:nvPr>
            <p:ph type="sldNum" sz="quarter" idx="10"/>
          </p:nvPr>
        </p:nvSpPr>
        <p:spPr/>
        <p:txBody>
          <a:bodyPr/>
          <a:lstStyle/>
          <a:p>
            <a:fld id="{5C6FCC66-38CA-463D-8696-C7193A1BB700}" type="slidenum">
              <a:rPr lang="en-US" smtClean="0"/>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2677616"/>
          </a:xfrm>
          <a:prstGeom prst="rect">
            <a:avLst/>
          </a:prstGeom>
          <a:noFill/>
          <a:ln>
            <a:noFill/>
          </a:ln>
        </p:spPr>
        <p:txBody>
          <a:bodyPr lIns="91425" tIns="45700" rIns="91425" bIns="45700" anchor="t" anchorCtr="0">
            <a:spAutoFit/>
          </a:bodyPr>
          <a:lstStyle/>
          <a:p>
            <a:pPr>
              <a:buNone/>
            </a:pPr>
            <a:r>
              <a:rPr lang="en-US" sz="1400" b="1" i="0" u="none" strike="noStrike" cap="none" baseline="0" dirty="0" smtClean="0"/>
              <a:t>[Bob Atlas]</a:t>
            </a:r>
          </a:p>
          <a:p>
            <a:endParaRPr lang="en-US" sz="1400" kern="1200" dirty="0" smtClean="0">
              <a:solidFill>
                <a:schemeClr val="tx1"/>
              </a:solidFill>
              <a:effectLst/>
              <a:latin typeface="+mn-lt"/>
              <a:ea typeface="ＭＳ Ｐゴシック" pitchFamily="84" charset="-128"/>
              <a:cs typeface="ＭＳ Ｐゴシック" pitchFamily="8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1">
                    <a:lumMod val="50000"/>
                  </a:schemeClr>
                </a:solidFill>
              </a:rPr>
              <a:t>AOML is also a major partner in the collection and interpretation of oceanographic data collected via ships, satellites, aircraft, drifting buoys, and floats. We maintain the US Argo Data center and the Global Drifter Program,</a:t>
            </a:r>
            <a:r>
              <a:rPr lang="en-US" sz="1400" baseline="0" dirty="0" smtClean="0">
                <a:solidFill>
                  <a:schemeClr val="accent1">
                    <a:lumMod val="50000"/>
                  </a:schemeClr>
                </a:solidFill>
              </a:rPr>
              <a:t> providing the resulting ocean current data, products and research using these observations to the global community. </a:t>
            </a:r>
            <a:endParaRPr lang="en-US" sz="1400" dirty="0" smtClean="0">
              <a:solidFill>
                <a:schemeClr val="accent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p>
            <a:r>
              <a:rPr lang="en-US" sz="1400" kern="1200" dirty="0" smtClean="0">
                <a:solidFill>
                  <a:schemeClr val="tx1"/>
                </a:solidFill>
                <a:effectLst/>
                <a:latin typeface="+mn-lt"/>
                <a:ea typeface="ＭＳ Ｐゴシック" pitchFamily="84" charset="-128"/>
                <a:cs typeface="ＭＳ Ｐゴシック" pitchFamily="84" charset="-128"/>
              </a:rPr>
              <a:t>Our physical</a:t>
            </a:r>
            <a:r>
              <a:rPr lang="en-US" sz="1400" kern="1200" baseline="0" dirty="0" smtClean="0">
                <a:solidFill>
                  <a:schemeClr val="tx1"/>
                </a:solidFill>
                <a:effectLst/>
                <a:latin typeface="+mn-lt"/>
                <a:ea typeface="ＭＳ Ｐゴシック" pitchFamily="84" charset="-128"/>
                <a:cs typeface="ＭＳ Ｐゴシック" pitchFamily="84" charset="-128"/>
              </a:rPr>
              <a:t> oceanographers also contribute to our understanding of the ocean’s role in climate. </a:t>
            </a:r>
            <a:r>
              <a:rPr lang="en-US" sz="1400" kern="1200" dirty="0" smtClean="0">
                <a:solidFill>
                  <a:schemeClr val="tx1"/>
                </a:solidFill>
                <a:effectLst/>
                <a:latin typeface="+mn-lt"/>
                <a:ea typeface="ＭＳ Ｐゴシック" pitchFamily="84" charset="-128"/>
                <a:cs typeface="ＭＳ Ｐゴシック" pitchFamily="84" charset="-128"/>
              </a:rPr>
              <a:t>Techniques vary from shipboard-conducted process studies, models, long-term continuous time series, to satellite-derived products. </a:t>
            </a:r>
          </a:p>
          <a:p>
            <a:endParaRPr lang="en-US" sz="1400" kern="1200" dirty="0" smtClean="0">
              <a:solidFill>
                <a:schemeClr val="tx1"/>
              </a:solidFill>
              <a:effectLst/>
              <a:latin typeface="+mn-lt"/>
              <a:ea typeface="ＭＳ Ｐゴシック" pitchFamily="84" charset="-128"/>
              <a:cs typeface="ＭＳ Ｐゴシック" pitchFamily="84" charset="-128"/>
            </a:endParaRPr>
          </a:p>
          <a:p>
            <a:r>
              <a:rPr lang="en-US" sz="1200" kern="1200" dirty="0" smtClean="0">
                <a:solidFill>
                  <a:schemeClr val="tx1"/>
                </a:solidFill>
                <a:effectLst/>
                <a:latin typeface="+mn-lt"/>
                <a:ea typeface="+mn-ea"/>
                <a:cs typeface="+mn-cs"/>
              </a:rPr>
              <a:t>An example of the collaboration I referred to earlier is our research on the relationship between oceans and severe weather such as trends in hurricane and tornado activity.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AOML’s coastal ocean and ecosystem research focuses on quantifying the impact of human activities and management decisions on the health of tropical and subtropical coastal ecosystems.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research covers:</a:t>
            </a:r>
          </a:p>
          <a:p>
            <a:pPr marL="171450" indent="-171450">
              <a:buFont typeface="Arial"/>
              <a:buChar char="•"/>
            </a:pPr>
            <a:r>
              <a:rPr lang="en-US" sz="1200" kern="1200" dirty="0" smtClean="0">
                <a:solidFill>
                  <a:schemeClr val="tx1"/>
                </a:solidFill>
                <a:effectLst/>
                <a:latin typeface="+mn-lt"/>
                <a:ea typeface="+mn-ea"/>
                <a:cs typeface="+mn-cs"/>
              </a:rPr>
              <a:t>regional coastal management efforts;</a:t>
            </a:r>
          </a:p>
          <a:p>
            <a:pPr marL="171450" indent="-171450">
              <a:buFont typeface="Arial"/>
              <a:buChar char="•"/>
            </a:pPr>
            <a:r>
              <a:rPr lang="en-US" sz="1200" kern="1200" dirty="0" smtClean="0">
                <a:solidFill>
                  <a:schemeClr val="tx1"/>
                </a:solidFill>
                <a:effectLst/>
                <a:latin typeface="+mn-lt"/>
                <a:ea typeface="+mn-ea"/>
                <a:cs typeface="+mn-cs"/>
              </a:rPr>
              <a:t>land-based sources of pollution to coastal waters; </a:t>
            </a:r>
          </a:p>
          <a:p>
            <a:pPr marL="171450" indent="-171450">
              <a:buFont typeface="Arial"/>
              <a:buChar char="•"/>
            </a:pPr>
            <a:r>
              <a:rPr lang="en-US" sz="1200" kern="1200" dirty="0" smtClean="0">
                <a:solidFill>
                  <a:schemeClr val="tx1"/>
                </a:solidFill>
                <a:effectLst/>
                <a:latin typeface="+mn-lt"/>
                <a:ea typeface="+mn-ea"/>
                <a:cs typeface="+mn-cs"/>
              </a:rPr>
              <a:t>the relationship between oceans and human health; and</a:t>
            </a:r>
          </a:p>
          <a:p>
            <a:pPr marL="171450" indent="-171450">
              <a:buFont typeface="Arial"/>
              <a:buChar char="•"/>
            </a:pPr>
            <a:r>
              <a:rPr lang="en-US" sz="1200" kern="1200" dirty="0" smtClean="0">
                <a:solidFill>
                  <a:schemeClr val="tx1"/>
                </a:solidFill>
                <a:effectLst/>
                <a:latin typeface="+mn-lt"/>
                <a:ea typeface="+mn-ea"/>
                <a:cs typeface="+mn-cs"/>
              </a:rPr>
              <a:t>the status and health of coral reef ecosystems worldwide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of course, we house the bulk of OAR’s hurricane research efforts, but I’d like to let Frank give you a picture of his division’s efforts.</a:t>
            </a:r>
          </a:p>
          <a:p>
            <a:pPr marL="0" indent="0">
              <a:buFont typeface="Arial"/>
              <a:buNone/>
            </a:pPr>
            <a:endParaRPr lang="en-US" sz="1200" b="0" i="0" u="none" strike="noStrike" kern="1200" baseline="0" dirty="0" smtClean="0">
              <a:solidFill>
                <a:schemeClr val="tx1"/>
              </a:solidFill>
              <a:latin typeface="+mn-lt"/>
              <a:ea typeface="+mn-ea"/>
              <a:cs typeface="+mn-cs"/>
            </a:endParaRPr>
          </a:p>
        </p:txBody>
      </p:sp>
      <p:sp>
        <p:nvSpPr>
          <p:cNvPr id="114" name="Shape 1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354998"/>
          </a:xfrm>
          <a:prstGeom prst="rect">
            <a:avLst/>
          </a:prstGeom>
          <a:noFill/>
          <a:ln>
            <a:noFill/>
          </a:ln>
        </p:spPr>
        <p:txBody>
          <a:bodyPr lIns="91425" tIns="45700" rIns="91425" bIns="45700" anchor="t" anchorCtr="0">
            <a:spAutoFit/>
          </a:bodyPr>
          <a:lstStyle/>
          <a:p>
            <a:r>
              <a:rPr lang="en-US" sz="1400" b="1" dirty="0" smtClean="0"/>
              <a:t>[Bob Atlas</a:t>
            </a:r>
            <a:r>
              <a:rPr lang="en-US" sz="14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Dr. Frank Marks has been a Meteorologist with the Hurricane Research Division at AOML since 1980, and Director since 2003. Frank’s most recent effort has been the development of the NOAA Hurricane Forecast Improvement Project (HFIP) which he</a:t>
            </a:r>
            <a:r>
              <a:rPr lang="en-US" sz="1200" kern="1200" baseline="0" dirty="0" smtClean="0">
                <a:solidFill>
                  <a:schemeClr val="tx1"/>
                </a:solidFill>
                <a:effectLst/>
                <a:latin typeface="+mn-lt"/>
                <a:ea typeface="+mn-ea"/>
                <a:cs typeface="+mn-cs"/>
              </a:rPr>
              <a:t> has led </a:t>
            </a:r>
            <a:r>
              <a:rPr lang="en-US" sz="1200" kern="1200" dirty="0" smtClean="0">
                <a:solidFill>
                  <a:schemeClr val="tx1"/>
                </a:solidFill>
                <a:effectLst/>
                <a:latin typeface="+mn-lt"/>
                <a:ea typeface="+mn-ea"/>
                <a:cs typeface="+mn-cs"/>
              </a:rPr>
              <a:t>since 2007.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Frank became a Fellow of the American Meteorological Society in 2000 and I was very proud to see him receive the AMS </a:t>
            </a:r>
            <a:r>
              <a:rPr lang="en-US" sz="1200" kern="1200" dirty="0" err="1" smtClean="0">
                <a:solidFill>
                  <a:schemeClr val="tx1"/>
                </a:solidFill>
                <a:effectLst/>
                <a:latin typeface="+mn-lt"/>
                <a:ea typeface="+mn-ea"/>
                <a:cs typeface="+mn-cs"/>
              </a:rPr>
              <a:t>Verner</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Suomi</a:t>
            </a:r>
            <a:r>
              <a:rPr lang="en-US" sz="1200" kern="1200" dirty="0" smtClean="0">
                <a:solidFill>
                  <a:schemeClr val="tx1"/>
                </a:solidFill>
                <a:effectLst/>
                <a:latin typeface="+mn-lt"/>
                <a:ea typeface="+mn-ea"/>
                <a:cs typeface="+mn-cs"/>
              </a:rPr>
              <a:t> Medal in 2011.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Frank received a B.S. in Meteorology from Belknap College and both an M.S. and Sc.D. in Meteorology from the Massachusetts Institute of Technology.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Frank’s research interests include analyzing meteorological remote sensing data sets, particularly in tropical cyclones.</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e has published more than 80 refereed articles, book chapters, and reports on these topics.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Much of his research has been conducted on board NOAA’s flying laboratories, the P-3 Orion hurricane hunter aircraft.</a:t>
            </a:r>
            <a:r>
              <a:rPr lang="en-US" sz="1200" kern="1200" baseline="0" dirty="0" smtClean="0">
                <a:solidFill>
                  <a:schemeClr val="tx1"/>
                </a:solidFill>
                <a:effectLst/>
                <a:latin typeface="+mn-lt"/>
                <a:ea typeface="+mn-ea"/>
                <a:cs typeface="+mn-cs"/>
              </a:rPr>
              <a:t> Frank has</a:t>
            </a:r>
            <a:r>
              <a:rPr lang="en-US" sz="1200" kern="1200" dirty="0" smtClean="0">
                <a:solidFill>
                  <a:schemeClr val="tx1"/>
                </a:solidFill>
                <a:effectLst/>
                <a:latin typeface="+mn-lt"/>
                <a:ea typeface="+mn-ea"/>
                <a:cs typeface="+mn-cs"/>
              </a:rPr>
              <a:t> completed over 400 eyewall penetrations on the P-3 aircraft, including the fateful flight into Hurricane Hugo that provided the data for the research</a:t>
            </a:r>
            <a:r>
              <a:rPr lang="en-US" sz="1200" kern="1200" baseline="0" dirty="0" smtClean="0">
                <a:solidFill>
                  <a:schemeClr val="tx1"/>
                </a:solidFill>
                <a:effectLst/>
                <a:latin typeface="+mn-lt"/>
                <a:ea typeface="+mn-ea"/>
                <a:cs typeface="+mn-cs"/>
              </a:rPr>
              <a:t> we will hear about today.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400" baseline="0" dirty="0" smtClean="0"/>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solidFill>
                  <a:srgbClr val="FF0000"/>
                </a:solidFill>
              </a:rPr>
              <a:t>[Bob Atlas]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Frank co-authored the analysis of this unique</a:t>
            </a:r>
            <a:r>
              <a:rPr lang="en-US" sz="1200" kern="1200" baseline="0" dirty="0" smtClean="0">
                <a:solidFill>
                  <a:schemeClr val="tx1"/>
                </a:solidFill>
                <a:effectLst/>
                <a:latin typeface="+mn-lt"/>
                <a:ea typeface="+mn-ea"/>
                <a:cs typeface="+mn-cs"/>
              </a:rPr>
              <a:t> data set that earned a 2010 OAR Outstanding Paper Award.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paper provides the first observational evidence to support a number of recent hypotheses put forward from theoretical, experimental, and model studies of the evolution of the hurricane vortex undergoing rapid intensity change. </a:t>
            </a:r>
          </a:p>
          <a:p>
            <a:endParaRPr lang="en-US" baseline="0" dirty="0" smtClean="0"/>
          </a:p>
          <a:p>
            <a:r>
              <a:rPr lang="en-US" sz="1200" kern="1200" dirty="0" smtClean="0">
                <a:solidFill>
                  <a:schemeClr val="tx1"/>
                </a:solidFill>
                <a:effectLst/>
                <a:latin typeface="+mn-lt"/>
                <a:ea typeface="+mn-ea"/>
                <a:cs typeface="+mn-cs"/>
              </a:rPr>
              <a:t>The observations serve as the basis for understanding the processes that</a:t>
            </a:r>
            <a:r>
              <a:rPr lang="en-US" sz="1200" kern="1200" baseline="0" dirty="0" smtClean="0">
                <a:solidFill>
                  <a:schemeClr val="tx1"/>
                </a:solidFill>
                <a:effectLst/>
                <a:latin typeface="+mn-lt"/>
                <a:ea typeface="+mn-ea"/>
                <a:cs typeface="+mn-cs"/>
              </a:rPr>
              <a:t> drive intensity change, </a:t>
            </a:r>
            <a:r>
              <a:rPr lang="en-US" sz="1200" kern="1200" dirty="0" smtClean="0">
                <a:solidFill>
                  <a:schemeClr val="tx1"/>
                </a:solidFill>
                <a:effectLst/>
                <a:latin typeface="+mn-lt"/>
                <a:ea typeface="+mn-ea"/>
                <a:cs typeface="+mn-cs"/>
              </a:rPr>
              <a:t>and how those processes are represented within numerical models. In fact,</a:t>
            </a:r>
            <a:r>
              <a:rPr lang="en-US" dirty="0" smtClean="0">
                <a:effectLst/>
              </a:rPr>
              <a:t> they have already</a:t>
            </a:r>
            <a:r>
              <a:rPr lang="en-US" baseline="0" dirty="0" smtClean="0">
                <a:effectLst/>
              </a:rPr>
              <a:t> been used by those developing the next generation of regional hurricane models, which Frank will also touch on today.</a:t>
            </a:r>
          </a:p>
          <a:p>
            <a:endParaRPr lang="en-US" baseline="0" dirty="0" smtClean="0">
              <a:effectLst/>
            </a:endParaRPr>
          </a:p>
          <a:p>
            <a:r>
              <a:rPr lang="en-US" dirty="0" smtClean="0">
                <a:effectLst/>
              </a:rPr>
              <a:t>I’d like to take thi</a:t>
            </a:r>
            <a:r>
              <a:rPr lang="en-US" baseline="0" dirty="0" smtClean="0">
                <a:effectLst/>
              </a:rPr>
              <a:t>s opportunity to thank Frank and all of his colleagues in our Hurricane Research Division for their willingness to regularly fly into these storms. We should not take the risk that they assume with each flight lightly. Without the datasets collected from the P-3 aircraft, we would not have many of the advances in forecasting that we have seen in recent years. </a:t>
            </a:r>
            <a:endParaRPr lang="en-US" dirty="0" smtClean="0">
              <a:effectLst/>
            </a:endParaRPr>
          </a:p>
          <a:p>
            <a:endParaRPr lang="en-US" baseline="0" dirty="0" smtClean="0"/>
          </a:p>
          <a:p>
            <a:r>
              <a:rPr lang="en-US" b="0" baseline="0" dirty="0" smtClean="0"/>
              <a:t>And now I’ll turn it over to Frank.</a:t>
            </a:r>
          </a:p>
          <a:p>
            <a:endParaRPr lang="en-US" b="0" baseline="0" dirty="0" smtClean="0"/>
          </a:p>
          <a:p>
            <a:r>
              <a:rPr lang="en-US" b="1" baseline="0" dirty="0" smtClean="0"/>
              <a:t>[Frank Marks]</a:t>
            </a:r>
          </a:p>
          <a:p>
            <a:r>
              <a:rPr lang="en-US" b="0" baseline="0" dirty="0" smtClean="0"/>
              <a:t>Thank you Bob for that introduction….</a:t>
            </a:r>
            <a:endParaRPr lang="en-US" b="0" dirty="0"/>
          </a:p>
        </p:txBody>
      </p:sp>
      <p:sp>
        <p:nvSpPr>
          <p:cNvPr id="4" name="Slide Number Placeholder 3"/>
          <p:cNvSpPr>
            <a:spLocks noGrp="1"/>
          </p:cNvSpPr>
          <p:nvPr>
            <p:ph type="sldNum" sz="quarter" idx="10"/>
          </p:nvPr>
        </p:nvSpPr>
        <p:spPr/>
        <p:txBody>
          <a:bodyPr/>
          <a:lstStyle/>
          <a:p>
            <a:fld id="{5C6FCC66-38CA-463D-8696-C7193A1BB700}"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NOAA maintains two WP-3D 4-engine turbo prop aircraft used for meteorological, air quality, and oceanographic research. These aircraft were procured</a:t>
            </a:r>
            <a:r>
              <a:rPr lang="en-US" baseline="0" dirty="0" smtClean="0"/>
              <a:t> by NOAA in 1974 and have been operating since 1976. They are the primary hurricane research platforms flying in more than 175 named storms. These aircraft are equipped with standard 1-Hz flight-level meteorological measurements of pressure, temperature, humidity, and wind, as well as surface wind speed estimates from SFMR, vertical profiles of thermo and wind via dropwindsondes, upper ocean thermal and currents via AXBT/CTD/CP, and with two radar systems: (1) lower fuselage radar that provides a plan view of precipitation within 200 nm of the aircraft; and (2) tail Doppler radar which provides 3-D wind measurements within 50 nm of the aircraft.</a:t>
            </a:r>
            <a:endParaRPr lang="en-US" dirty="0"/>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E0ABA-B934-1041-9677-0C33940EC45B}" type="slidenum">
              <a:rPr lang="en-US" sz="1200">
                <a:solidFill>
                  <a:prstClr val="black"/>
                </a:solidFill>
                <a:latin typeface="Times New Roman" charset="0"/>
              </a:rPr>
              <a:pPr eaLnBrk="1" hangingPunct="1"/>
              <a:t>6</a:t>
            </a:fld>
            <a:endParaRPr lang="en-US" sz="1200">
              <a:solidFill>
                <a:prstClr val="black"/>
              </a:solidFill>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Hurricanes are intense</a:t>
            </a:r>
            <a:r>
              <a:rPr lang="en-US" baseline="0" dirty="0" smtClean="0"/>
              <a:t> low pressure systems that primarily occur in tropical regions around the globe. They are considered warm core, meaning that the strongest winds are at near the ground. Their precipitation is characterized by spiral rainbands extending from near the surface to 60000 </a:t>
            </a:r>
            <a:r>
              <a:rPr lang="en-US" baseline="0" dirty="0" err="1" smtClean="0"/>
              <a:t>ft</a:t>
            </a:r>
            <a:r>
              <a:rPr lang="en-US" baseline="0" dirty="0" smtClean="0"/>
              <a:t> surrounding a clear region at the center called the eye. The eye is usually surrounded by central ring of heavy rain referred to as the eyewall. </a:t>
            </a:r>
            <a:r>
              <a:rPr lang="en-US" dirty="0" smtClean="0"/>
              <a:t>When taking observations</a:t>
            </a:r>
            <a:r>
              <a:rPr lang="en-US" baseline="0" dirty="0" smtClean="0"/>
              <a:t> </a:t>
            </a:r>
            <a:r>
              <a:rPr lang="en-US" dirty="0" smtClean="0"/>
              <a:t>in hurricanes the aircraft usually fly</a:t>
            </a:r>
            <a:r>
              <a:rPr lang="en-US" baseline="0" dirty="0" smtClean="0"/>
              <a:t> radially in and out of the eye in </a:t>
            </a:r>
            <a:r>
              <a:rPr lang="en-US" dirty="0" smtClean="0"/>
              <a:t>a Fig. 4 pattern at altitudes</a:t>
            </a:r>
            <a:r>
              <a:rPr lang="en-US" baseline="0" dirty="0" smtClean="0"/>
              <a:t> &lt;10000 </a:t>
            </a:r>
            <a:r>
              <a:rPr lang="en-US" baseline="0" dirty="0" err="1" smtClean="0"/>
              <a:t>ft</a:t>
            </a:r>
            <a:r>
              <a:rPr lang="en-US" baseline="0" dirty="0" smtClean="0"/>
              <a:t> to estimate the radial wind structure and provide estimates of storm location for NHC. For research purposes we can also sample the 3-D wind structure of the storm with the airborne Doppler radar and using dropwindsondes.</a:t>
            </a:r>
            <a:endParaRPr lang="en-US" dirty="0"/>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E0ABA-B934-1041-9677-0C33940EC45B}" type="slidenum">
              <a:rPr lang="en-US" sz="1200">
                <a:solidFill>
                  <a:prstClr val="black"/>
                </a:solidFill>
                <a:latin typeface="Times New Roman" charset="0"/>
              </a:rPr>
              <a:pPr eaLnBrk="1" hangingPunct="1"/>
              <a:t>7</a:t>
            </a:fld>
            <a:endParaRPr lang="en-US" sz="1200">
              <a:solidFill>
                <a:prstClr val="black"/>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701CBD-BD68-EB4B-ABE2-52B1C1D46740}" type="slidenum">
              <a:rPr lang="en-US" sz="1200">
                <a:solidFill>
                  <a:prstClr val="black"/>
                </a:solidFill>
                <a:latin typeface="Times New Roman" charset="0"/>
              </a:rPr>
              <a:pPr eaLnBrk="1" hangingPunct="1"/>
              <a:t>8</a:t>
            </a:fld>
            <a:endParaRPr lang="en-US" sz="1200">
              <a:solidFill>
                <a:prstClr val="black"/>
              </a:solidFill>
              <a:latin typeface="Times New Roman" charset="0"/>
            </a:endParaRPr>
          </a:p>
        </p:txBody>
      </p:sp>
      <p:sp>
        <p:nvSpPr>
          <p:cNvPr id="21506"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1507"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ts val="1775"/>
              </a:lnSpc>
              <a:spcAft>
                <a:spcPts val="296"/>
              </a:spcAft>
              <a:tabLst>
                <a:tab pos="0" algn="l"/>
                <a:tab pos="901690" algn="l"/>
                <a:tab pos="1803380" algn="l"/>
                <a:tab pos="2705070" algn="l"/>
                <a:tab pos="3606759" algn="l"/>
                <a:tab pos="4508449" algn="l"/>
              </a:tabLst>
            </a:pPr>
            <a:r>
              <a:rPr lang="en-US" sz="1400" dirty="0" smtClean="0">
                <a:solidFill>
                  <a:srgbClr val="000000"/>
                </a:solidFill>
                <a:latin typeface="Futura" charset="0"/>
              </a:rPr>
              <a:t>As Hurricane Hugo approached</a:t>
            </a:r>
            <a:r>
              <a:rPr lang="en-US" sz="1400" baseline="0" dirty="0" smtClean="0">
                <a:solidFill>
                  <a:srgbClr val="000000"/>
                </a:solidFill>
                <a:latin typeface="Futura" charset="0"/>
              </a:rPr>
              <a:t> the Leeward Islands </a:t>
            </a:r>
            <a:r>
              <a:rPr lang="en-US" sz="1400" dirty="0" smtClean="0">
                <a:solidFill>
                  <a:srgbClr val="000000"/>
                </a:solidFill>
                <a:latin typeface="Futura" charset="0"/>
              </a:rPr>
              <a:t>we were operating the two P-3s from Barbados. We were trying to execute one of our planned research patterns to estimate the storms</a:t>
            </a:r>
            <a:r>
              <a:rPr lang="en-US" sz="1400" baseline="0" dirty="0" smtClean="0">
                <a:solidFill>
                  <a:srgbClr val="000000"/>
                </a:solidFill>
                <a:latin typeface="Futura" charset="0"/>
              </a:rPr>
              <a:t> energy budget which called for one P-3 to sample the inner core within 100 km of the center at as low an latitude as possible to get good thermodynamic observations near the PBL where most of the energy exchange occurs while sample the winds with the Doppler radar. The second P-3 was to sample the environment surrounding the storm using dropwindsondes in concentric rings at 150 </a:t>
            </a:r>
            <a:r>
              <a:rPr lang="en-US" sz="1400" baseline="0" smtClean="0">
                <a:solidFill>
                  <a:srgbClr val="000000"/>
                </a:solidFill>
                <a:latin typeface="Futura" charset="0"/>
              </a:rPr>
              <a:t>and 200 km radius.</a:t>
            </a:r>
            <a:endParaRPr lang="en-US" sz="1400" dirty="0">
              <a:solidFill>
                <a:srgbClr val="000000"/>
              </a:solidFill>
              <a:latin typeface="Futur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3" eaLnBrk="0" hangingPunct="0">
              <a:defRPr sz="2400">
                <a:solidFill>
                  <a:schemeClr val="tx1"/>
                </a:solidFill>
                <a:latin typeface="Arial" charset="0"/>
                <a:ea typeface="ＭＳ Ｐゴシック" charset="0"/>
                <a:cs typeface="ＭＳ Ｐゴシック" charset="0"/>
              </a:defRPr>
            </a:lvl1pPr>
            <a:lvl2pPr marL="732623" indent="-281778" defTabSz="914213" eaLnBrk="0" hangingPunct="0">
              <a:defRPr sz="2400">
                <a:solidFill>
                  <a:schemeClr val="tx1"/>
                </a:solidFill>
                <a:latin typeface="Arial" charset="0"/>
                <a:ea typeface="ＭＳ Ｐゴシック" charset="0"/>
              </a:defRPr>
            </a:lvl2pPr>
            <a:lvl3pPr marL="1127112" indent="-225422" defTabSz="914213" eaLnBrk="0" hangingPunct="0">
              <a:defRPr sz="2400">
                <a:solidFill>
                  <a:schemeClr val="tx1"/>
                </a:solidFill>
                <a:latin typeface="Arial" charset="0"/>
                <a:ea typeface="ＭＳ Ｐゴシック" charset="0"/>
              </a:defRPr>
            </a:lvl3pPr>
            <a:lvl4pPr marL="1577957" indent="-225422" defTabSz="914213" eaLnBrk="0" hangingPunct="0">
              <a:defRPr sz="2400">
                <a:solidFill>
                  <a:schemeClr val="tx1"/>
                </a:solidFill>
                <a:latin typeface="Arial" charset="0"/>
                <a:ea typeface="ＭＳ Ｐゴシック" charset="0"/>
              </a:defRPr>
            </a:lvl4pPr>
            <a:lvl5pPr marL="2028802" indent="-225422" defTabSz="914213" eaLnBrk="0" hangingPunct="0">
              <a:defRPr sz="2400">
                <a:solidFill>
                  <a:schemeClr val="tx1"/>
                </a:solidFill>
                <a:latin typeface="Arial" charset="0"/>
                <a:ea typeface="ＭＳ Ｐゴシック" charset="0"/>
              </a:defRPr>
            </a:lvl5pPr>
            <a:lvl6pPr marL="2479647" indent="-225422" defTabSz="914213" eaLnBrk="0" fontAlgn="base" hangingPunct="0">
              <a:spcBef>
                <a:spcPct val="0"/>
              </a:spcBef>
              <a:spcAft>
                <a:spcPct val="0"/>
              </a:spcAft>
              <a:defRPr sz="2400">
                <a:solidFill>
                  <a:schemeClr val="tx1"/>
                </a:solidFill>
                <a:latin typeface="Arial" charset="0"/>
                <a:ea typeface="ＭＳ Ｐゴシック" charset="0"/>
              </a:defRPr>
            </a:lvl6pPr>
            <a:lvl7pPr marL="2930492" indent="-225422" defTabSz="914213" eaLnBrk="0" fontAlgn="base" hangingPunct="0">
              <a:spcBef>
                <a:spcPct val="0"/>
              </a:spcBef>
              <a:spcAft>
                <a:spcPct val="0"/>
              </a:spcAft>
              <a:defRPr sz="2400">
                <a:solidFill>
                  <a:schemeClr val="tx1"/>
                </a:solidFill>
                <a:latin typeface="Arial" charset="0"/>
                <a:ea typeface="ＭＳ Ｐゴシック" charset="0"/>
              </a:defRPr>
            </a:lvl7pPr>
            <a:lvl8pPr marL="3381337" indent="-225422" defTabSz="914213" eaLnBrk="0" fontAlgn="base" hangingPunct="0">
              <a:spcBef>
                <a:spcPct val="0"/>
              </a:spcBef>
              <a:spcAft>
                <a:spcPct val="0"/>
              </a:spcAft>
              <a:defRPr sz="2400">
                <a:solidFill>
                  <a:schemeClr val="tx1"/>
                </a:solidFill>
                <a:latin typeface="Arial" charset="0"/>
                <a:ea typeface="ＭＳ Ｐゴシック" charset="0"/>
              </a:defRPr>
            </a:lvl8pPr>
            <a:lvl9pPr marL="3832182" indent="-225422" defTabSz="9142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069DB0-0761-244E-93D6-3137B92DBA91}" type="slidenum">
              <a:rPr lang="en-US" sz="1200">
                <a:solidFill>
                  <a:prstClr val="black"/>
                </a:solidFill>
                <a:latin typeface="Times New Roman" charset="0"/>
              </a:rPr>
              <a:pPr eaLnBrk="1" hangingPunct="1"/>
              <a:t>9</a:t>
            </a:fld>
            <a:endParaRPr lang="en-US" sz="1200">
              <a:solidFill>
                <a:prstClr val="black"/>
              </a:solidFill>
              <a:latin typeface="Times New Roman" charset="0"/>
            </a:endParaRPr>
          </a:p>
        </p:txBody>
      </p:sp>
      <p:sp>
        <p:nvSpPr>
          <p:cNvPr id="23554"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3555" name="Rectangle 3"/>
          <p:cNvSpPr>
            <a:spLocks noGrp="1" noChangeArrowheads="1"/>
          </p:cNvSpPr>
          <p:nvPr>
            <p:ph type="body" idx="1"/>
          </p:nvPr>
        </p:nvSpPr>
        <p:spPr>
          <a:xfrm>
            <a:off x="685490" y="4343794"/>
            <a:ext cx="5487022" cy="411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50000"/>
              </a:spcBef>
              <a:buFontTx/>
              <a:buChar char="•"/>
            </a:pPr>
            <a:r>
              <a:rPr lang="en-US" sz="1400" dirty="0"/>
              <a:t>Storm strengthened to a hurricane on 13</a:t>
            </a:r>
            <a:r>
              <a:rPr lang="en-US" sz="1400" baseline="30000" dirty="0"/>
              <a:t> </a:t>
            </a:r>
            <a:r>
              <a:rPr lang="en-US" sz="1400" dirty="0"/>
              <a:t>September  2000 km east of Lesser Antilles and moving toward WNW at 7-8 m s</a:t>
            </a:r>
            <a:r>
              <a:rPr lang="en-US" sz="1400" baseline="30000" dirty="0"/>
              <a:t>-1</a:t>
            </a:r>
            <a:r>
              <a:rPr lang="en-US" sz="1400" dirty="0"/>
              <a:t> </a:t>
            </a:r>
          </a:p>
          <a:p>
            <a:pPr eaLnBrk="1" hangingPunct="1">
              <a:spcBef>
                <a:spcPct val="50000"/>
              </a:spcBef>
              <a:buFontTx/>
              <a:buChar char="•"/>
            </a:pPr>
            <a:r>
              <a:rPr lang="en-US" sz="1400" dirty="0"/>
              <a:t>Experiment called for ≤CAT3, tried the experiment 3 times (latest in Gabrielle 10-days prior to Hugo), strong desire to get it done!</a:t>
            </a:r>
          </a:p>
          <a:p>
            <a:pPr eaLnBrk="1" hangingPunct="1">
              <a:spcBef>
                <a:spcPct val="50000"/>
              </a:spcBef>
              <a:buFontTx/>
              <a:buChar char="•"/>
            </a:pPr>
            <a:r>
              <a:rPr lang="en-US" sz="1400" dirty="0"/>
              <a:t>Before </a:t>
            </a:r>
            <a:r>
              <a:rPr lang="en-US" sz="1400" dirty="0" err="1"/>
              <a:t>take-off</a:t>
            </a:r>
            <a:r>
              <a:rPr lang="en-US" sz="1400" dirty="0"/>
              <a:t> (1530 UTC), HRD scientists were unaware that satellite meteorologists at NHC were estimating that Hugo</a:t>
            </a:r>
            <a:r>
              <a:rPr lang="ja-JP" altLang="en-US" sz="1400" dirty="0"/>
              <a:t>’</a:t>
            </a:r>
            <a:r>
              <a:rPr lang="en-US" sz="1400" dirty="0"/>
              <a:t>s minimum surface pressure decreased from 957 to 938 hPa from 0600 to 1400. An objective, infrared satellite intensity scheme estimated a deepening rate ~6.3 hPa h</a:t>
            </a:r>
            <a:r>
              <a:rPr lang="en-US" sz="1400" baseline="30000" dirty="0"/>
              <a:t>-1</a:t>
            </a:r>
            <a:r>
              <a:rPr lang="en-US" sz="1400" dirty="0"/>
              <a:t> over 3.5 h. </a:t>
            </a:r>
            <a:endParaRPr lang="en-US" sz="1400" dirty="0">
              <a:latin typeface="Times New Roman" charset="0"/>
            </a:endParaRPr>
          </a:p>
          <a:p>
            <a:pPr>
              <a:lnSpc>
                <a:spcPts val="1775"/>
              </a:lnSpc>
              <a:spcAft>
                <a:spcPts val="296"/>
              </a:spcAft>
              <a:tabLst>
                <a:tab pos="0" algn="l"/>
                <a:tab pos="901690" algn="l"/>
                <a:tab pos="1803380" algn="l"/>
                <a:tab pos="2705070" algn="l"/>
                <a:tab pos="3606759" algn="l"/>
                <a:tab pos="4508449" algn="l"/>
              </a:tabLst>
            </a:pPr>
            <a:endParaRPr lang="en-US" sz="1400" dirty="0">
              <a:solidFill>
                <a:srgbClr val="000000"/>
              </a:solidFill>
              <a:latin typeface="Futur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bj" type="obj">
  <p:cSld name="obj">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524000" y="0"/>
            <a:ext cx="7619999" cy="1143000"/>
          </a:xfrm>
          <a:prstGeom prst="rect">
            <a:avLst/>
          </a:prstGeom>
          <a:noFill/>
          <a:ln>
            <a:noFill/>
          </a:ln>
        </p:spPr>
        <p:txBody>
          <a:bodyPr lIns="91425" tIns="91425" rIns="91425" bIns="91425" anchor="ctr" anchorCtr="0"/>
          <a:lstStyle>
            <a:lvl1pPr algn="ctr" rtl="0">
              <a:defRPr sz="4000" b="1">
                <a:solidFill>
                  <a:schemeClr val="lt1"/>
                </a:solidFill>
                <a:latin typeface="Calibri" pitchFamily="34" charset="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1" name="Shape 2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defRPr>
                <a:latin typeface="Calibri" pitchFamily="34" charset="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Calibri" pitchFamily="34" charset="0"/>
                <a:ea typeface="Calibri" pitchFamily="34" charset="0"/>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lang="en-US"/>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Calibri" pitchFamily="34" charset="0"/>
                <a:ea typeface="Calibri" pitchFamily="34" charset="0"/>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lang="en-US"/>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Calibri" pitchFamily="34" charset="0"/>
                <a:ea typeface="Calibri" pitchFamily="34" charset="0"/>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lang="en-US"/>
          </a:p>
        </p:txBody>
      </p:sp>
    </p:spTree>
    <p:extLst>
      <p:ext uri="{BB962C8B-B14F-4D97-AF65-F5344CB8AC3E}">
        <p14:creationId xmlns:p14="http://schemas.microsoft.com/office/powerpoint/2010/main" val="3928700759"/>
      </p:ext>
    </p:extLst>
  </p:cSld>
  <p:clrMapOvr>
    <a:masterClrMapping/>
  </p:clrMapOvr>
  <p:transition xmlns:p14="http://schemas.microsoft.com/office/powerpoint/2010/mai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707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024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1657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90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50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5791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6"/>
          <p:cNvSpPr txBox="1">
            <a:spLocks noGrp="1" noChangeArrowheads="1"/>
          </p:cNvSpPr>
          <p:nvPr>
            <p:ph type="sldNum" sz="quarter" idx="10"/>
          </p:nvPr>
        </p:nvSpPr>
        <p:spPr>
          <a:ln/>
        </p:spPr>
        <p:txBody>
          <a:bodyPr/>
          <a:lstStyle>
            <a:lvl1pPr>
              <a:defRPr/>
            </a:lvl1pPr>
          </a:lstStyle>
          <a:p>
            <a:pPr>
              <a:defRPr/>
            </a:pPr>
            <a:fld id="{E3A60C8D-D8C6-D847-9633-A9C9E01498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608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6"/>
          <p:cNvSpPr txBox="1">
            <a:spLocks noGrp="1" noChangeArrowheads="1"/>
          </p:cNvSpPr>
          <p:nvPr>
            <p:ph type="sldNum" sz="quarter" idx="10"/>
          </p:nvPr>
        </p:nvSpPr>
        <p:spPr>
          <a:ln/>
        </p:spPr>
        <p:txBody>
          <a:bodyPr/>
          <a:lstStyle>
            <a:lvl1pPr>
              <a:defRPr/>
            </a:lvl1pPr>
          </a:lstStyle>
          <a:p>
            <a:pPr>
              <a:defRPr/>
            </a:pPr>
            <a:fld id="{84D70A2B-E5BE-0A4D-B3B7-0385B55E74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92743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6"/>
          <p:cNvSpPr txBox="1">
            <a:spLocks noGrp="1" noChangeArrowheads="1"/>
          </p:cNvSpPr>
          <p:nvPr>
            <p:ph type="sldNum" sz="quarter" idx="10"/>
          </p:nvPr>
        </p:nvSpPr>
        <p:spPr>
          <a:ln/>
        </p:spPr>
        <p:txBody>
          <a:bodyPr/>
          <a:lstStyle>
            <a:lvl1pPr>
              <a:defRPr/>
            </a:lvl1pPr>
          </a:lstStyle>
          <a:p>
            <a:pPr>
              <a:defRPr/>
            </a:pPr>
            <a:fld id="{658BF4CF-BB08-2A4E-82A1-0B318B7A76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360734"/>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6275" y="1520825"/>
            <a:ext cx="3944938" cy="4852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73613" y="1520825"/>
            <a:ext cx="3946525" cy="4852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6"/>
          <p:cNvSpPr txBox="1">
            <a:spLocks noGrp="1" noChangeArrowheads="1"/>
          </p:cNvSpPr>
          <p:nvPr>
            <p:ph type="sldNum" sz="quarter" idx="10"/>
          </p:nvPr>
        </p:nvSpPr>
        <p:spPr>
          <a:ln/>
        </p:spPr>
        <p:txBody>
          <a:bodyPr/>
          <a:lstStyle>
            <a:lvl1pPr>
              <a:defRPr/>
            </a:lvl1pPr>
          </a:lstStyle>
          <a:p>
            <a:pPr>
              <a:defRPr/>
            </a:pPr>
            <a:fld id="{127BC062-4137-2C45-9E89-536F768EF4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81219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TxTwoObj" type="twoTxTwoObj">
  <p:cSld name="twoTxTwoObj">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447800" y="0"/>
            <a:ext cx="7696199" cy="1143000"/>
          </a:xfrm>
          <a:prstGeom prst="rect">
            <a:avLst/>
          </a:prstGeom>
          <a:noFill/>
          <a:ln>
            <a:noFill/>
          </a:ln>
        </p:spPr>
        <p:txBody>
          <a:bodyPr lIns="91425" tIns="91425" rIns="91425" bIns="91425" anchor="ctr"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5" name="Shape 3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buFont typeface="Arial"/>
              <a:buNone/>
              <a:defRPr sz="2400" b="1"/>
            </a:lvl1pPr>
            <a:lvl2pPr marL="457200" indent="0" rtl="0">
              <a:buFont typeface="Arial"/>
              <a:buNone/>
              <a:defRPr sz="2000" b="1"/>
            </a:lvl2pPr>
            <a:lvl3pPr marL="914400" indent="0" rtl="0">
              <a:buFont typeface="Arial"/>
              <a:buNone/>
              <a:defRPr sz="1800" b="1"/>
            </a:lvl3pPr>
            <a:lvl4pPr marL="1371600" indent="0" rtl="0">
              <a:buFont typeface="Arial"/>
              <a:buNone/>
              <a:defRPr sz="1600" b="1"/>
            </a:lvl4pPr>
            <a:lvl5pPr marL="1828800" indent="0" rtl="0">
              <a:buFont typeface="Arial"/>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36" name="Shape 36"/>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37" name="Shape 37"/>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buFont typeface="Arial"/>
              <a:buNone/>
              <a:defRPr sz="2400" b="1"/>
            </a:lvl1pPr>
            <a:lvl2pPr marL="457200" indent="0" rtl="0">
              <a:buFont typeface="Arial"/>
              <a:buNone/>
              <a:defRPr sz="2000" b="1"/>
            </a:lvl2pPr>
            <a:lvl3pPr marL="914400" indent="0" rtl="0">
              <a:buFont typeface="Arial"/>
              <a:buNone/>
              <a:defRPr sz="1800" b="1"/>
            </a:lvl3pPr>
            <a:lvl4pPr marL="1371600" indent="0" rtl="0">
              <a:buFont typeface="Arial"/>
              <a:buNone/>
              <a:defRPr sz="1600" b="1"/>
            </a:lvl4pPr>
            <a:lvl5pPr marL="1828800" indent="0" rtl="0">
              <a:buFont typeface="Arial"/>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38" name="Shape 38"/>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defRPr sz="2400"/>
            </a:lvl1pPr>
            <a:lvl2pPr rtl="0">
              <a:defRPr sz="2000"/>
            </a:lvl2pPr>
            <a:lvl3pPr rtl="0">
              <a:defRPr sz="1800"/>
            </a:lvl3pPr>
            <a:lvl4pPr rtl="0">
              <a:defRPr sz="1600"/>
            </a:lvl4pPr>
            <a:lvl5pPr rtl="0">
              <a:defRPr sz="1600"/>
            </a:lvl5pPr>
            <a:lvl6pPr rtl="0">
              <a:defRPr sz="1600"/>
            </a:lvl6pPr>
            <a:lvl7pPr rtl="0">
              <a:defRPr sz="1600"/>
            </a:lvl7pPr>
            <a:lvl8pPr rtl="0">
              <a:defRPr sz="1600"/>
            </a:lvl8pPr>
            <a:lvl9pPr rtl="0">
              <a:defRPr sz="1600"/>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12394860"/>
      </p:ext>
    </p:extLst>
  </p:cSld>
  <p:clrMapOvr>
    <a:masterClrMapping/>
  </p:clrMapOvr>
  <p:transition xmlns:p14="http://schemas.microsoft.com/office/powerpoint/2010/mai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6"/>
          <p:cNvSpPr txBox="1">
            <a:spLocks noGrp="1" noChangeArrowheads="1"/>
          </p:cNvSpPr>
          <p:nvPr>
            <p:ph type="sldNum" sz="quarter" idx="10"/>
          </p:nvPr>
        </p:nvSpPr>
        <p:spPr>
          <a:ln/>
        </p:spPr>
        <p:txBody>
          <a:bodyPr/>
          <a:lstStyle>
            <a:lvl1pPr>
              <a:defRPr/>
            </a:lvl1pPr>
          </a:lstStyle>
          <a:p>
            <a:pPr>
              <a:defRPr/>
            </a:pPr>
            <a:fld id="{56E1253D-13FF-E245-B97E-581D7981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1937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6"/>
          <p:cNvSpPr txBox="1">
            <a:spLocks noGrp="1" noChangeArrowheads="1"/>
          </p:cNvSpPr>
          <p:nvPr>
            <p:ph type="sldNum" sz="quarter" idx="10"/>
          </p:nvPr>
        </p:nvSpPr>
        <p:spPr>
          <a:ln/>
        </p:spPr>
        <p:txBody>
          <a:bodyPr/>
          <a:lstStyle>
            <a:lvl1pPr>
              <a:defRPr/>
            </a:lvl1pPr>
          </a:lstStyle>
          <a:p>
            <a:pPr>
              <a:defRPr/>
            </a:pPr>
            <a:fld id="{5A935F75-1C11-7B47-9F00-3C0B658B16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31287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6"/>
          <p:cNvSpPr txBox="1">
            <a:spLocks noGrp="1" noChangeArrowheads="1"/>
          </p:cNvSpPr>
          <p:nvPr>
            <p:ph type="sldNum" sz="quarter" idx="10"/>
          </p:nvPr>
        </p:nvSpPr>
        <p:spPr>
          <a:ln/>
        </p:spPr>
        <p:txBody>
          <a:bodyPr/>
          <a:lstStyle>
            <a:lvl1pPr>
              <a:defRPr/>
            </a:lvl1pPr>
          </a:lstStyle>
          <a:p>
            <a:pPr>
              <a:defRPr/>
            </a:pPr>
            <a:fld id="{C7360817-1AE6-3245-AD04-C22BB1D018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88193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6"/>
          <p:cNvSpPr txBox="1">
            <a:spLocks noGrp="1" noChangeArrowheads="1"/>
          </p:cNvSpPr>
          <p:nvPr>
            <p:ph type="sldNum" sz="quarter" idx="10"/>
          </p:nvPr>
        </p:nvSpPr>
        <p:spPr>
          <a:ln/>
        </p:spPr>
        <p:txBody>
          <a:bodyPr/>
          <a:lstStyle>
            <a:lvl1pPr>
              <a:defRPr/>
            </a:lvl1pPr>
          </a:lstStyle>
          <a:p>
            <a:pPr>
              <a:defRPr/>
            </a:pPr>
            <a:fld id="{CB209EAE-5837-5843-8BF3-DFCC6B28F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96910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6"/>
          <p:cNvSpPr txBox="1">
            <a:spLocks noGrp="1" noChangeArrowheads="1"/>
          </p:cNvSpPr>
          <p:nvPr>
            <p:ph type="sldNum" sz="quarter" idx="10"/>
          </p:nvPr>
        </p:nvSpPr>
        <p:spPr>
          <a:ln/>
        </p:spPr>
        <p:txBody>
          <a:bodyPr/>
          <a:lstStyle>
            <a:lvl1pPr>
              <a:defRPr/>
            </a:lvl1pPr>
          </a:lstStyle>
          <a:p>
            <a:pPr>
              <a:defRPr/>
            </a:pPr>
            <a:fld id="{86B4638E-BD61-FD4A-8B87-5D8EAB3F6C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45938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6"/>
          <p:cNvSpPr txBox="1">
            <a:spLocks noGrp="1" noChangeArrowheads="1"/>
          </p:cNvSpPr>
          <p:nvPr>
            <p:ph type="sldNum" sz="quarter" idx="10"/>
          </p:nvPr>
        </p:nvSpPr>
        <p:spPr>
          <a:ln/>
        </p:spPr>
        <p:txBody>
          <a:bodyPr/>
          <a:lstStyle>
            <a:lvl1pPr>
              <a:defRPr/>
            </a:lvl1pPr>
          </a:lstStyle>
          <a:p>
            <a:pPr>
              <a:defRPr/>
            </a:pPr>
            <a:fld id="{F99440F7-D11F-294C-8767-D3BC19E35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604839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8488" y="92075"/>
            <a:ext cx="2090737" cy="62817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6275" y="92075"/>
            <a:ext cx="6119813" cy="6281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6"/>
          <p:cNvSpPr txBox="1">
            <a:spLocks noGrp="1" noChangeArrowheads="1"/>
          </p:cNvSpPr>
          <p:nvPr>
            <p:ph type="sldNum" sz="quarter" idx="10"/>
          </p:nvPr>
        </p:nvSpPr>
        <p:spPr>
          <a:ln/>
        </p:spPr>
        <p:txBody>
          <a:bodyPr/>
          <a:lstStyle>
            <a:lvl1pPr>
              <a:defRPr/>
            </a:lvl1pPr>
          </a:lstStyle>
          <a:p>
            <a:pPr>
              <a:defRPr/>
            </a:pPr>
            <a:fld id="{CA97EA54-E557-914D-92C2-1C7E4C640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82313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1447800" y="0"/>
            <a:ext cx="7696199" cy="1143000"/>
          </a:xfrm>
          <a:prstGeom prst="rect">
            <a:avLst/>
          </a:prstGeom>
          <a:noFill/>
          <a:ln>
            <a:noFill/>
          </a:ln>
        </p:spPr>
        <p:txBody>
          <a:bodyPr lIns="91425" tIns="91425" rIns="91425" bIns="91425" anchor="ctr" anchorCtr="0"/>
          <a:lstStyle>
            <a:lvl1pPr algn="ctr" rtl="0">
              <a:spcBef>
                <a:spcPts val="0"/>
              </a:spcBef>
              <a:buClr>
                <a:schemeClr val="lt1"/>
              </a:buClr>
              <a:buFont typeface="Arial"/>
              <a:buNone/>
              <a:defRPr sz="4000" b="1">
                <a:solidFill>
                  <a:schemeClr val="lt1"/>
                </a:solidFill>
                <a:latin typeface="Arial"/>
                <a:ea typeface="Arial"/>
                <a:cs typeface="Arial"/>
                <a:sym typeface="Aria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4" name="Shape 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34557345"/>
      </p:ext>
    </p:extLst>
  </p:cSld>
  <p:clrMapOvr>
    <a:masterClrMapping/>
  </p:clrMapOvr>
  <p:transition xmlns:p14="http://schemas.microsoft.com/office/powerpoint/2010/mai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25302198"/>
      </p:ext>
    </p:extLst>
  </p:cSld>
  <p:clrMapOvr>
    <a:masterClrMapping/>
  </p:clrMapOvr>
  <p:transition xmlns:p14="http://schemas.microsoft.com/office/powerpoint/2010/mai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607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50" name="Picture 2" descr="T:\NOAA PPT Backgrounds Archive\Earth_CloudFullPage.png"/>
          <p:cNvPicPr>
            <a:picLocks noChangeAspect="1" noChangeArrowheads="1"/>
          </p:cNvPicPr>
          <p:nvPr userDrawn="1"/>
        </p:nvPicPr>
        <p:blipFill>
          <a:blip r:embed="rId2" cstate="print"/>
          <a:srcRect/>
          <a:stretch>
            <a:fillRect/>
          </a:stretch>
        </p:blipFill>
        <p:spPr bwMode="auto">
          <a:xfrm>
            <a:off x="0" y="0"/>
            <a:ext cx="9142413" cy="6856413"/>
          </a:xfrm>
          <a:prstGeom prst="rect">
            <a:avLst/>
          </a:prstGeom>
          <a:noFill/>
        </p:spPr>
      </p:pic>
      <p:sp>
        <p:nvSpPr>
          <p:cNvPr id="2" name="Title 1"/>
          <p:cNvSpPr>
            <a:spLocks noGrp="1"/>
          </p:cNvSpPr>
          <p:nvPr>
            <p:ph type="title"/>
          </p:nvPr>
        </p:nvSpPr>
        <p:spPr>
          <a:xfrm>
            <a:off x="1600200" y="0"/>
            <a:ext cx="7543800" cy="1143000"/>
          </a:xfrm>
        </p:spPr>
        <p:txBody>
          <a:bodyPr/>
          <a:lstStyle>
            <a:lvl1pPr>
              <a:defRPr>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50292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379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5131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56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114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3.xml"/><Relationship Id="rId13" Type="http://schemas.openxmlformats.org/officeDocument/2006/relationships/image" Target="../media/image3.jpeg"/><Relationship Id="rId14" Type="http://schemas.openxmlformats.org/officeDocument/2006/relationships/image" Target="../media/image4.jpeg"/><Relationship Id="rId15" Type="http://schemas.openxmlformats.org/officeDocument/2006/relationships/image" Target="../media/image5.png"/><Relationship Id="rId16" Type="http://schemas.openxmlformats.org/officeDocument/2006/relationships/image" Target="../media/image6.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1142" y="0"/>
            <a:ext cx="9142857" cy="6857143"/>
          </a:xfrm>
          <a:prstGeom prst="rect">
            <a:avLst/>
          </a:prstGeom>
          <a:blipFill>
            <a:blip r:embed="rId6"/>
            <a:stretch>
              <a:fillRect/>
            </a:stretch>
          </a:blipFill>
        </p:spPr>
      </p:sp>
      <p:sp>
        <p:nvSpPr>
          <p:cNvPr id="10" name="Shape 10"/>
          <p:cNvSpPr txBox="1">
            <a:spLocks noGrp="1"/>
          </p:cNvSpPr>
          <p:nvPr>
            <p:ph type="title"/>
          </p:nvPr>
        </p:nvSpPr>
        <p:spPr>
          <a:xfrm>
            <a:off x="1447800" y="0"/>
            <a:ext cx="7696199"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Arial"/>
              <a:buNone/>
              <a:defRPr sz="4000" b="1" i="0" u="none" strike="noStrike" cap="none" baseline="0">
                <a:solidFill>
                  <a:schemeClr val="lt1"/>
                </a:solidFill>
                <a:latin typeface="Arial"/>
                <a:ea typeface="Arial"/>
                <a:cs typeface="Arial"/>
                <a:sym typeface="Arial"/>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77800" algn="l" rtl="0">
              <a:spcBef>
                <a:spcPts val="560"/>
              </a:spcBef>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136525" algn="l" rtl="0">
              <a:spcBef>
                <a:spcPts val="480"/>
              </a:spcBef>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52400" algn="l" rtl="0">
              <a:spcBef>
                <a:spcPts val="400"/>
              </a:spcBef>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kern="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kern="0"/>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defRPr sz="1200" b="0" i="0" u="none" strike="noStrike" cap="none" baseline="0">
                <a:solidFill>
                  <a:srgbClr val="888888"/>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endParaRPr kern="0"/>
          </a:p>
        </p:txBody>
      </p:sp>
    </p:spTree>
    <p:extLst>
      <p:ext uri="{BB962C8B-B14F-4D97-AF65-F5344CB8AC3E}">
        <p14:creationId xmlns:p14="http://schemas.microsoft.com/office/powerpoint/2010/main" val="399813028"/>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transition xmlns:p14="http://schemas.microsoft.com/office/powerpoint/2010/main" advClick="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E97B7-A373-46BF-B1FB-C077DCDF0EC3}" type="datetimeFigureOut">
              <a:rPr lang="en-US" smtClean="0">
                <a:solidFill>
                  <a:prstClr val="black">
                    <a:tint val="75000"/>
                  </a:prstClr>
                </a:solidFill>
              </a:rPr>
              <a:pPr/>
              <a:t>9/20/12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26BAD-8933-4514-A4B0-048A96EE8A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9067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Corbe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rbe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rbe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rbe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rbe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rbe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ounded Rectangle 9"/>
          <p:cNvSpPr/>
          <p:nvPr userDrawn="1"/>
        </p:nvSpPr>
        <p:spPr>
          <a:xfrm>
            <a:off x="-7441" y="6379969"/>
            <a:ext cx="6342672" cy="485546"/>
          </a:xfrm>
          <a:prstGeom prst="roundRect">
            <a:avLst>
              <a:gd name="adj" fmla="val 0"/>
            </a:avLst>
          </a:prstGeom>
          <a:gradFill flip="none" rotWithShape="1">
            <a:gsLst>
              <a:gs pos="25000">
                <a:schemeClr val="accent2">
                  <a:lumMod val="75000"/>
                </a:schemeClr>
              </a:gs>
              <a:gs pos="36000">
                <a:schemeClr val="accent2">
                  <a:tint val="50000"/>
                  <a:shade val="100000"/>
                  <a:satMod val="350000"/>
                </a:schemeClr>
              </a:gs>
              <a:gs pos="47000">
                <a:schemeClr val="bg1"/>
              </a:gs>
            </a:gsLst>
            <a:lin ang="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26" name="Rectangle 2"/>
          <p:cNvSpPr>
            <a:spLocks noGrp="1" noChangeArrowheads="1"/>
          </p:cNvSpPr>
          <p:nvPr>
            <p:ph type="title"/>
          </p:nvPr>
        </p:nvSpPr>
        <p:spPr bwMode="auto">
          <a:xfrm>
            <a:off x="2109788" y="92075"/>
            <a:ext cx="6929437"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76275" y="1520825"/>
            <a:ext cx="8043863"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516" name="Text Box 4"/>
          <p:cNvSpPr txBox="1">
            <a:spLocks noChangeArrowheads="1"/>
          </p:cNvSpPr>
          <p:nvPr/>
        </p:nvSpPr>
        <p:spPr bwMode="auto">
          <a:xfrm>
            <a:off x="484188" y="6289675"/>
            <a:ext cx="2065337" cy="2159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400">
                <a:solidFill>
                  <a:schemeClr val="tx1"/>
                </a:solidFill>
                <a:latin typeface="Arial" charset="0"/>
                <a:ea typeface="ＭＳ Ｐゴシック" charset="0"/>
              </a:defRPr>
            </a:lvl2pPr>
            <a:lvl3pPr eaLnBrk="0" hangingPunct="0">
              <a:tabLst>
                <a:tab pos="0" algn="l"/>
                <a:tab pos="914400" algn="l"/>
                <a:tab pos="1828800" algn="l"/>
              </a:tabLst>
              <a:defRPr sz="2400">
                <a:solidFill>
                  <a:schemeClr val="tx1"/>
                </a:solidFill>
                <a:latin typeface="Arial" charset="0"/>
                <a:ea typeface="ＭＳ Ｐゴシック" charset="0"/>
              </a:defRPr>
            </a:lvl3pPr>
            <a:lvl4pPr eaLnBrk="0" hangingPunct="0">
              <a:tabLst>
                <a:tab pos="0" algn="l"/>
                <a:tab pos="914400" algn="l"/>
                <a:tab pos="1828800" algn="l"/>
              </a:tabLst>
              <a:defRPr sz="2400">
                <a:solidFill>
                  <a:schemeClr val="tx1"/>
                </a:solidFill>
                <a:latin typeface="Arial" charset="0"/>
                <a:ea typeface="ＭＳ Ｐゴシック" charset="0"/>
              </a:defRPr>
            </a:lvl4pPr>
            <a:lvl5pPr eaLnBrk="0" hangingPunct="0">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fontAlgn="base" hangingPunct="1">
              <a:lnSpc>
                <a:spcPts val="1700"/>
              </a:lnSpc>
              <a:spcBef>
                <a:spcPct val="0"/>
              </a:spcBef>
              <a:spcAft>
                <a:spcPct val="0"/>
              </a:spcAft>
              <a:defRPr/>
            </a:pPr>
            <a:r>
              <a:rPr lang="en-US" sz="1400" smtClean="0">
                <a:solidFill>
                  <a:srgbClr val="000000"/>
                </a:solidFill>
              </a:rPr>
              <a:t> </a:t>
            </a:r>
          </a:p>
        </p:txBody>
      </p:sp>
      <p:sp>
        <p:nvSpPr>
          <p:cNvPr id="192518" name="Text Box 6"/>
          <p:cNvSpPr txBox="1">
            <a:spLocks noGrp="1" noChangeArrowheads="1"/>
          </p:cNvSpPr>
          <p:nvPr>
            <p:ph type="sldNum" sz="quarter" idx="4"/>
          </p:nvPr>
        </p:nvSpPr>
        <p:spPr bwMode="auto">
          <a:xfrm>
            <a:off x="6967538" y="6467475"/>
            <a:ext cx="2065337" cy="2730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700"/>
              </a:lnSpc>
              <a:defRPr sz="1400">
                <a:latin typeface="Helvetica" charset="0"/>
              </a:defRPr>
            </a:lvl1pPr>
          </a:lstStyle>
          <a:p>
            <a:pPr fontAlgn="base">
              <a:spcBef>
                <a:spcPct val="0"/>
              </a:spcBef>
              <a:spcAft>
                <a:spcPct val="0"/>
              </a:spcAft>
              <a:defRPr/>
            </a:pPr>
            <a:fld id="{2A70B814-54C7-6A4A-B3D3-194DCA3625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pic>
        <p:nvPicPr>
          <p:cNvPr id="1031" name="Picture 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60172" y="6453008"/>
            <a:ext cx="824645" cy="332147"/>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ept of Commerce Seal"/>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7788" y="6407150"/>
            <a:ext cx="427037" cy="423863"/>
          </a:xfrm>
          <a:prstGeom prst="rect">
            <a:avLst/>
          </a:prstGeom>
          <a:noFill/>
          <a:effectLst>
            <a:outerShdw blurRad="63500" dist="37026" dir="7998880" algn="ctr" rotWithShape="0">
              <a:schemeClr val="bg2">
                <a:alpha val="50000"/>
              </a:schemeClr>
            </a:outerShdw>
          </a:effectLst>
        </p:spPr>
      </p:pic>
      <p:pic>
        <p:nvPicPr>
          <p:cNvPr id="9" name="Picture 10" descr="NOAA"/>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530225" y="6417469"/>
            <a:ext cx="403225" cy="403225"/>
          </a:xfrm>
          <a:prstGeom prst="rect">
            <a:avLst/>
          </a:prstGeom>
          <a:noFill/>
          <a:effectLst>
            <a:outerShdw blurRad="63500" dist="37026" dir="7998880" algn="ctr" rotWithShape="0">
              <a:schemeClr val="bg2">
                <a:alpha val="50000"/>
              </a:schemeClr>
            </a:outerShdw>
          </a:effectLst>
        </p:spPr>
      </p:pic>
    </p:spTree>
    <p:extLst>
      <p:ext uri="{BB962C8B-B14F-4D97-AF65-F5344CB8AC3E}">
        <p14:creationId xmlns:p14="http://schemas.microsoft.com/office/powerpoint/2010/main" val="41117171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marL="25400" indent="-25400" algn="l" rtl="0" eaLnBrk="0" fontAlgn="base" hangingPunct="0">
        <a:lnSpc>
          <a:spcPts val="4600"/>
        </a:lnSpc>
        <a:spcBef>
          <a:spcPct val="0"/>
        </a:spcBef>
        <a:spcAft>
          <a:spcPts val="1400"/>
        </a:spcAft>
        <a:defRPr sz="4000">
          <a:solidFill>
            <a:srgbClr val="FFFFFF"/>
          </a:solidFill>
          <a:latin typeface="+mj-lt"/>
          <a:ea typeface="ＭＳ Ｐゴシック" charset="0"/>
          <a:cs typeface="ＭＳ Ｐゴシック" charset="0"/>
        </a:defRPr>
      </a:lvl1pPr>
      <a:lvl2pPr marL="25400" indent="-25400" algn="l" rtl="0" eaLnBrk="0" fontAlgn="base" hangingPunct="0">
        <a:lnSpc>
          <a:spcPts val="4600"/>
        </a:lnSpc>
        <a:spcBef>
          <a:spcPct val="0"/>
        </a:spcBef>
        <a:spcAft>
          <a:spcPts val="1400"/>
        </a:spcAft>
        <a:defRPr sz="4000">
          <a:solidFill>
            <a:srgbClr val="FFFFFF"/>
          </a:solidFill>
          <a:latin typeface="Helvetica" charset="0"/>
          <a:ea typeface="ＭＳ Ｐゴシック" charset="0"/>
          <a:cs typeface="ＭＳ Ｐゴシック" charset="0"/>
        </a:defRPr>
      </a:lvl2pPr>
      <a:lvl3pPr marL="25400" indent="-25400" algn="l" rtl="0" eaLnBrk="0" fontAlgn="base" hangingPunct="0">
        <a:lnSpc>
          <a:spcPts val="4600"/>
        </a:lnSpc>
        <a:spcBef>
          <a:spcPct val="0"/>
        </a:spcBef>
        <a:spcAft>
          <a:spcPts val="1400"/>
        </a:spcAft>
        <a:defRPr sz="4000">
          <a:solidFill>
            <a:srgbClr val="FFFFFF"/>
          </a:solidFill>
          <a:latin typeface="Helvetica" charset="0"/>
          <a:ea typeface="ＭＳ Ｐゴシック" charset="0"/>
          <a:cs typeface="ＭＳ Ｐゴシック" charset="0"/>
        </a:defRPr>
      </a:lvl3pPr>
      <a:lvl4pPr marL="25400" indent="-25400" algn="l" rtl="0" eaLnBrk="0" fontAlgn="base" hangingPunct="0">
        <a:lnSpc>
          <a:spcPts val="4600"/>
        </a:lnSpc>
        <a:spcBef>
          <a:spcPct val="0"/>
        </a:spcBef>
        <a:spcAft>
          <a:spcPts val="1400"/>
        </a:spcAft>
        <a:defRPr sz="4000">
          <a:solidFill>
            <a:srgbClr val="FFFFFF"/>
          </a:solidFill>
          <a:latin typeface="Helvetica" charset="0"/>
          <a:ea typeface="ＭＳ Ｐゴシック" charset="0"/>
          <a:cs typeface="ＭＳ Ｐゴシック" charset="0"/>
        </a:defRPr>
      </a:lvl4pPr>
      <a:lvl5pPr marL="25400" indent="-25400" algn="l" rtl="0" eaLnBrk="0" fontAlgn="base" hangingPunct="0">
        <a:lnSpc>
          <a:spcPts val="4600"/>
        </a:lnSpc>
        <a:spcBef>
          <a:spcPct val="0"/>
        </a:spcBef>
        <a:spcAft>
          <a:spcPts val="1400"/>
        </a:spcAft>
        <a:defRPr sz="4000">
          <a:solidFill>
            <a:srgbClr val="FFFFFF"/>
          </a:solidFill>
          <a:latin typeface="Helvetica" charset="0"/>
          <a:ea typeface="ＭＳ Ｐゴシック" charset="0"/>
          <a:cs typeface="ＭＳ Ｐゴシック" charset="0"/>
        </a:defRPr>
      </a:lvl5pPr>
      <a:lvl6pPr marL="482600" algn="l" rtl="0" fontAlgn="base">
        <a:lnSpc>
          <a:spcPts val="4600"/>
        </a:lnSpc>
        <a:spcBef>
          <a:spcPct val="0"/>
        </a:spcBef>
        <a:spcAft>
          <a:spcPts val="1400"/>
        </a:spcAft>
        <a:defRPr sz="4000">
          <a:solidFill>
            <a:srgbClr val="FFFFFF"/>
          </a:solidFill>
          <a:latin typeface="Helvetica" charset="0"/>
        </a:defRPr>
      </a:lvl6pPr>
      <a:lvl7pPr marL="939800" algn="l" rtl="0" fontAlgn="base">
        <a:lnSpc>
          <a:spcPts val="4600"/>
        </a:lnSpc>
        <a:spcBef>
          <a:spcPct val="0"/>
        </a:spcBef>
        <a:spcAft>
          <a:spcPts val="1400"/>
        </a:spcAft>
        <a:defRPr sz="4000">
          <a:solidFill>
            <a:srgbClr val="FFFFFF"/>
          </a:solidFill>
          <a:latin typeface="Helvetica" charset="0"/>
        </a:defRPr>
      </a:lvl7pPr>
      <a:lvl8pPr marL="1397000" algn="l" rtl="0" fontAlgn="base">
        <a:lnSpc>
          <a:spcPts val="4600"/>
        </a:lnSpc>
        <a:spcBef>
          <a:spcPct val="0"/>
        </a:spcBef>
        <a:spcAft>
          <a:spcPts val="1400"/>
        </a:spcAft>
        <a:defRPr sz="4000">
          <a:solidFill>
            <a:srgbClr val="FFFFFF"/>
          </a:solidFill>
          <a:latin typeface="Helvetica" charset="0"/>
        </a:defRPr>
      </a:lvl8pPr>
      <a:lvl9pPr marL="1854200" algn="l" rtl="0" fontAlgn="base">
        <a:lnSpc>
          <a:spcPts val="4600"/>
        </a:lnSpc>
        <a:spcBef>
          <a:spcPct val="0"/>
        </a:spcBef>
        <a:spcAft>
          <a:spcPts val="1400"/>
        </a:spcAft>
        <a:defRPr sz="4000">
          <a:solidFill>
            <a:srgbClr val="FFFFFF"/>
          </a:solidFill>
          <a:latin typeface="Helvetica" charset="0"/>
        </a:defRPr>
      </a:lvl9pPr>
    </p:titleStyle>
    <p:bodyStyle>
      <a:lvl1pPr marL="342900" indent="-342900" algn="l" rtl="0" eaLnBrk="0" fontAlgn="base" hangingPunct="0">
        <a:lnSpc>
          <a:spcPts val="3400"/>
        </a:lnSpc>
        <a:spcBef>
          <a:spcPct val="0"/>
        </a:spcBef>
        <a:spcAft>
          <a:spcPts val="600"/>
        </a:spcAft>
        <a:defRPr sz="2800">
          <a:solidFill>
            <a:schemeClr val="tx1"/>
          </a:solidFill>
          <a:latin typeface="+mn-lt"/>
          <a:ea typeface="ＭＳ Ｐゴシック" charset="0"/>
          <a:cs typeface="ＭＳ Ｐゴシック" charset="0"/>
        </a:defRPr>
      </a:lvl1pPr>
      <a:lvl2pPr marL="457200" indent="-342900" algn="l" rtl="0" eaLnBrk="0" fontAlgn="base" hangingPunct="0">
        <a:lnSpc>
          <a:spcPts val="2900"/>
        </a:lnSpc>
        <a:spcBef>
          <a:spcPct val="0"/>
        </a:spcBef>
        <a:spcAft>
          <a:spcPts val="600"/>
        </a:spcAft>
        <a:buSzPct val="104000"/>
        <a:buFont typeface="Times" charset="0"/>
        <a:buChar char="•"/>
        <a:defRPr sz="2400">
          <a:solidFill>
            <a:schemeClr val="tx1"/>
          </a:solidFill>
          <a:latin typeface="+mn-lt"/>
          <a:ea typeface="ＭＳ Ｐゴシック" charset="-128"/>
        </a:defRPr>
      </a:lvl2pPr>
      <a:lvl3pPr marL="914400" indent="-342900" algn="l" rtl="0" eaLnBrk="0" fontAlgn="base" hangingPunct="0">
        <a:spcBef>
          <a:spcPct val="0"/>
        </a:spcBef>
        <a:spcAft>
          <a:spcPts val="500"/>
        </a:spcAft>
        <a:buClr>
          <a:schemeClr val="accent2"/>
        </a:buClr>
        <a:buSzPct val="100000"/>
        <a:buFont typeface="Wingdings" charset="0"/>
        <a:buChar char="ü"/>
        <a:defRPr sz="2000">
          <a:solidFill>
            <a:schemeClr val="tx1"/>
          </a:solidFill>
          <a:latin typeface="+mn-lt"/>
          <a:ea typeface="ＭＳ Ｐゴシック" charset="-128"/>
        </a:defRPr>
      </a:lvl3pPr>
      <a:lvl4pPr marL="1473200" indent="-444500" algn="l" rtl="0" eaLnBrk="0" fontAlgn="base" hangingPunct="0">
        <a:lnSpc>
          <a:spcPts val="2200"/>
        </a:lnSpc>
        <a:spcBef>
          <a:spcPct val="0"/>
        </a:spcBef>
        <a:spcAft>
          <a:spcPts val="400"/>
        </a:spcAft>
        <a:buClr>
          <a:srgbClr val="3366FF"/>
        </a:buClr>
        <a:buSzPct val="85000"/>
        <a:buFont typeface="Wingdings 2" charset="0"/>
        <a:buChar char=""/>
        <a:defRPr>
          <a:solidFill>
            <a:schemeClr val="tx1"/>
          </a:solidFill>
          <a:latin typeface="+mn-lt"/>
          <a:ea typeface="ＭＳ Ｐゴシック" charset="-128"/>
        </a:defRPr>
      </a:lvl4pPr>
      <a:lvl5pPr marL="2038350" indent="-450850" algn="l" rtl="0" eaLnBrk="0" fontAlgn="base" hangingPunct="0">
        <a:lnSpc>
          <a:spcPts val="2200"/>
        </a:lnSpc>
        <a:spcBef>
          <a:spcPct val="0"/>
        </a:spcBef>
        <a:spcAft>
          <a:spcPct val="0"/>
        </a:spcAft>
        <a:buClr>
          <a:schemeClr val="folHlink"/>
        </a:buClr>
        <a:buSzPct val="89000"/>
        <a:buFont typeface="Wingdings 2" charset="0"/>
        <a:buChar char=""/>
        <a:defRPr>
          <a:solidFill>
            <a:schemeClr val="tx1"/>
          </a:solidFill>
          <a:latin typeface="+mn-lt"/>
          <a:ea typeface="ＭＳ Ｐゴシック" charset="-128"/>
        </a:defRPr>
      </a:lvl5pPr>
      <a:lvl6pPr marL="2495550" indent="-450850" algn="l" rtl="0" fontAlgn="base">
        <a:lnSpc>
          <a:spcPts val="2200"/>
        </a:lnSpc>
        <a:spcBef>
          <a:spcPct val="0"/>
        </a:spcBef>
        <a:spcAft>
          <a:spcPct val="0"/>
        </a:spcAft>
        <a:buClr>
          <a:schemeClr val="folHlink"/>
        </a:buClr>
        <a:buSzPct val="89000"/>
        <a:buFont typeface="Wingdings 2" charset="2"/>
        <a:buChar char=""/>
        <a:defRPr>
          <a:solidFill>
            <a:schemeClr val="tx1"/>
          </a:solidFill>
          <a:latin typeface="+mn-lt"/>
          <a:ea typeface="ＭＳ Ｐゴシック" charset="-128"/>
        </a:defRPr>
      </a:lvl6pPr>
      <a:lvl7pPr marL="2952750" indent="-450850" algn="l" rtl="0" fontAlgn="base">
        <a:lnSpc>
          <a:spcPts val="2200"/>
        </a:lnSpc>
        <a:spcBef>
          <a:spcPct val="0"/>
        </a:spcBef>
        <a:spcAft>
          <a:spcPct val="0"/>
        </a:spcAft>
        <a:buClr>
          <a:schemeClr val="folHlink"/>
        </a:buClr>
        <a:buSzPct val="89000"/>
        <a:buFont typeface="Wingdings 2" charset="2"/>
        <a:buChar char=""/>
        <a:defRPr>
          <a:solidFill>
            <a:schemeClr val="tx1"/>
          </a:solidFill>
          <a:latin typeface="+mn-lt"/>
          <a:ea typeface="ＭＳ Ｐゴシック" charset="-128"/>
        </a:defRPr>
      </a:lvl7pPr>
      <a:lvl8pPr marL="3409950" indent="-450850" algn="l" rtl="0" fontAlgn="base">
        <a:lnSpc>
          <a:spcPts val="2200"/>
        </a:lnSpc>
        <a:spcBef>
          <a:spcPct val="0"/>
        </a:spcBef>
        <a:spcAft>
          <a:spcPct val="0"/>
        </a:spcAft>
        <a:buClr>
          <a:schemeClr val="folHlink"/>
        </a:buClr>
        <a:buSzPct val="89000"/>
        <a:buFont typeface="Wingdings 2" charset="2"/>
        <a:buChar char=""/>
        <a:defRPr>
          <a:solidFill>
            <a:schemeClr val="tx1"/>
          </a:solidFill>
          <a:latin typeface="+mn-lt"/>
          <a:ea typeface="ＭＳ Ｐゴシック" charset="-128"/>
        </a:defRPr>
      </a:lvl8pPr>
      <a:lvl9pPr marL="3867150" indent="-450850" algn="l" rtl="0" fontAlgn="base">
        <a:lnSpc>
          <a:spcPts val="2200"/>
        </a:lnSpc>
        <a:spcBef>
          <a:spcPct val="0"/>
        </a:spcBef>
        <a:spcAft>
          <a:spcPct val="0"/>
        </a:spcAft>
        <a:buClr>
          <a:schemeClr val="folHlink"/>
        </a:buClr>
        <a:buSzPct val="89000"/>
        <a:buFont typeface="Wingdings 2" charset="2"/>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5.jpe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wunderground.com/resources/education/hugo1.asp" TargetMode="Externa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25.jpe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1.jpe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1.jpe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1.jpeg"/><Relationship Id="rId5" Type="http://schemas.openxmlformats.org/officeDocument/2006/relationships/image" Target="../media/image38.emf"/><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31.jpe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gif"/><Relationship Id="rId5"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Shape 99"/>
          <p:cNvSpPr txBox="1"/>
          <p:nvPr/>
        </p:nvSpPr>
        <p:spPr>
          <a:xfrm>
            <a:off x="0" y="2521058"/>
            <a:ext cx="5181600" cy="1323399"/>
          </a:xfrm>
          <a:prstGeom prst="rect">
            <a:avLst/>
          </a:prstGeom>
          <a:noFill/>
          <a:ln>
            <a:noFill/>
          </a:ln>
        </p:spPr>
        <p:txBody>
          <a:bodyPr wrap="square" lIns="91425" tIns="45700" rIns="91425" bIns="45700" anchor="t" anchorCtr="0">
            <a:spAutoFit/>
          </a:bodyPr>
          <a:lstStyle/>
          <a:p>
            <a:pPr algn="ctr">
              <a:buSzPct val="25000"/>
            </a:pPr>
            <a:r>
              <a:rPr lang="x-none" sz="2800" kern="0">
                <a:solidFill>
                  <a:srgbClr val="1F497D"/>
                </a:solidFill>
                <a:latin typeface="Calibri" pitchFamily="34" charset="0"/>
                <a:cs typeface="Arial"/>
                <a:sym typeface="Arial"/>
              </a:rPr>
              <a:t>Speaker</a:t>
            </a:r>
          </a:p>
          <a:p>
            <a:pPr algn="ctr">
              <a:buSzPct val="25000"/>
            </a:pPr>
            <a:r>
              <a:rPr lang="en-US" sz="2800" b="1" kern="0" dirty="0" smtClean="0">
                <a:solidFill>
                  <a:srgbClr val="000000"/>
                </a:solidFill>
                <a:latin typeface="Calibri" pitchFamily="34" charset="0"/>
                <a:cs typeface="Arial"/>
                <a:sym typeface="Arial"/>
              </a:rPr>
              <a:t>Bob Atlas</a:t>
            </a:r>
            <a:endParaRPr lang="x-none" sz="2800" b="1" kern="0">
              <a:solidFill>
                <a:srgbClr val="000000"/>
              </a:solidFill>
              <a:latin typeface="Calibri" pitchFamily="34" charset="0"/>
              <a:cs typeface="Arial"/>
              <a:sym typeface="Arial"/>
            </a:endParaRPr>
          </a:p>
          <a:p>
            <a:pPr algn="ctr">
              <a:buSzPct val="25000"/>
            </a:pPr>
            <a:r>
              <a:rPr lang="en-US" sz="2400" kern="0" dirty="0" smtClean="0">
                <a:solidFill>
                  <a:srgbClr val="000000"/>
                </a:solidFill>
                <a:latin typeface="Calibri" pitchFamily="34" charset="0"/>
                <a:cs typeface="Arial"/>
                <a:sym typeface="Arial"/>
              </a:rPr>
              <a:t>Director, AOML</a:t>
            </a:r>
            <a:endParaRPr lang="x-none" sz="2400" kern="0">
              <a:solidFill>
                <a:srgbClr val="000000"/>
              </a:solidFill>
              <a:latin typeface="Calibri" pitchFamily="34" charset="0"/>
              <a:cs typeface="Arial"/>
              <a:sym typeface="Arial"/>
            </a:endParaRPr>
          </a:p>
        </p:txBody>
      </p:sp>
      <p:sp>
        <p:nvSpPr>
          <p:cNvPr id="6" name="Title 1"/>
          <p:cNvSpPr txBox="1">
            <a:spLocks/>
          </p:cNvSpPr>
          <p:nvPr/>
        </p:nvSpPr>
        <p:spPr>
          <a:xfrm>
            <a:off x="1600200" y="0"/>
            <a:ext cx="7543800" cy="1143000"/>
          </a:xfrm>
          <a:prstGeom prst="rect">
            <a:avLst/>
          </a:prstGeom>
          <a:noFill/>
          <a:ln>
            <a:noFill/>
          </a:ln>
        </p:spPr>
        <p:txBody>
          <a:bodyPr lIns="91425" tIns="91425" rIns="91425" bIns="91425" anchor="ctr" anchorCtr="0">
            <a:normAutofit/>
          </a:bodyPr>
          <a:lstStyle/>
          <a:p>
            <a:pPr algn="ctr">
              <a:spcBef>
                <a:spcPct val="20000"/>
              </a:spcBef>
              <a:buClr>
                <a:srgbClr val="FFFFFF"/>
              </a:buClr>
              <a:buFont typeface="Arial"/>
              <a:buNone/>
              <a:defRPr/>
            </a:pPr>
            <a:r>
              <a:rPr lang="en-US" sz="4000" b="1" kern="0" dirty="0">
                <a:solidFill>
                  <a:srgbClr val="EEECE1">
                    <a:lumMod val="20000"/>
                    <a:lumOff val="80000"/>
                  </a:srgbClr>
                </a:solidFill>
                <a:effectLst>
                  <a:outerShdw blurRad="38100" dist="38100" dir="2700000" algn="tl">
                    <a:srgbClr val="000000">
                      <a:alpha val="43137"/>
                    </a:srgbClr>
                  </a:outerShdw>
                </a:effectLst>
                <a:latin typeface="Calibri" pitchFamily="34" charset="0"/>
                <a:ea typeface="Arial"/>
                <a:cs typeface="Arial"/>
                <a:sym typeface="Arial"/>
              </a:rPr>
              <a:t>Scientist</a:t>
            </a:r>
            <a:r>
              <a:rPr lang="en-US" sz="4800" b="1" kern="0" dirty="0">
                <a:solidFill>
                  <a:srgbClr val="C00000"/>
                </a:solidFill>
                <a:effectLst>
                  <a:outerShdw blurRad="38100" dist="38100" dir="2700000" algn="tl">
                    <a:srgbClr val="000000">
                      <a:alpha val="43137"/>
                    </a:srgbClr>
                  </a:outerShdw>
                </a:effectLst>
                <a:latin typeface="Calibri" pitchFamily="34" charset="0"/>
                <a:ea typeface="Arial"/>
                <a:cs typeface="Arial"/>
                <a:sym typeface="Arial"/>
              </a:rPr>
              <a:t>2</a:t>
            </a:r>
            <a:r>
              <a:rPr lang="en-US" sz="4000" b="1" kern="0" dirty="0">
                <a:solidFill>
                  <a:srgbClr val="EEECE1">
                    <a:lumMod val="20000"/>
                    <a:lumOff val="80000"/>
                  </a:srgbClr>
                </a:solidFill>
                <a:effectLst>
                  <a:outerShdw blurRad="38100" dist="38100" dir="2700000" algn="tl">
                    <a:srgbClr val="000000">
                      <a:alpha val="43137"/>
                    </a:srgbClr>
                  </a:outerShdw>
                </a:effectLst>
                <a:latin typeface="Calibri" pitchFamily="34" charset="0"/>
                <a:ea typeface="Arial"/>
                <a:cs typeface="Arial"/>
                <a:sym typeface="Arial"/>
              </a:rPr>
              <a:t>Scientist</a:t>
            </a:r>
          </a:p>
        </p:txBody>
      </p:sp>
      <p:pic>
        <p:nvPicPr>
          <p:cNvPr id="3" name="Picture 2" descr="Atlas portrai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400" y="1447800"/>
            <a:ext cx="3732675" cy="5049479"/>
          </a:xfrm>
          <a:prstGeom prst="rect">
            <a:avLst/>
          </a:prstGeom>
          <a:ln>
            <a:solidFill>
              <a:schemeClr val="tx1"/>
            </a:solidFill>
          </a:ln>
        </p:spPr>
      </p:pic>
    </p:spTree>
    <p:extLst>
      <p:ext uri="{BB962C8B-B14F-4D97-AF65-F5344CB8AC3E}">
        <p14:creationId xmlns:p14="http://schemas.microsoft.com/office/powerpoint/2010/main" val="356658608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A2329C90-6480-024C-9484-5B4D7E24B68F}" type="slidenum">
              <a:rPr lang="en-US" sz="1400">
                <a:solidFill>
                  <a:srgbClr val="000000"/>
                </a:solidFill>
                <a:cs typeface="Arial" charset="0"/>
              </a:rPr>
              <a:pPr eaLnBrk="1" hangingPunct="1"/>
              <a:t>10</a:t>
            </a:fld>
            <a:endParaRPr lang="en-US" sz="1400">
              <a:solidFill>
                <a:srgbClr val="000000"/>
              </a:solidFill>
              <a:cs typeface="Arial" charset="0"/>
            </a:endParaRPr>
          </a:p>
        </p:txBody>
      </p:sp>
      <p:sp>
        <p:nvSpPr>
          <p:cNvPr id="24578" name="Rectangle 3"/>
          <p:cNvSpPr>
            <a:spLocks noGrp="1" noChangeArrowheads="1"/>
          </p:cNvSpPr>
          <p:nvPr>
            <p:ph type="title"/>
          </p:nvPr>
        </p:nvSpPr>
        <p:spPr>
          <a:xfrm>
            <a:off x="2352675" y="133350"/>
            <a:ext cx="6734175" cy="1001713"/>
          </a:xfrm>
        </p:spPr>
        <p:txBody>
          <a:bodyPr/>
          <a:lstStyle/>
          <a:p>
            <a:pPr indent="0" eaLnBrk="1" hangingPunct="1"/>
            <a:r>
              <a:rPr lang="en-US">
                <a:latin typeface="Arial" charset="0"/>
                <a:cs typeface="Arial" charset="0"/>
              </a:rPr>
              <a:t>The Approach:</a:t>
            </a:r>
          </a:p>
        </p:txBody>
      </p:sp>
      <p:pic>
        <p:nvPicPr>
          <p:cNvPr id="24579" name="Picture 5" descr="Fig2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9285" y="1181100"/>
            <a:ext cx="6043466"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8f04_0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6825" y="96838"/>
            <a:ext cx="13525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bwMode="auto">
          <a:xfrm flipV="1">
            <a:off x="2514600" y="3657600"/>
            <a:ext cx="2895600" cy="1371600"/>
          </a:xfrm>
          <a:prstGeom prst="straightConnector1">
            <a:avLst/>
          </a:prstGeom>
          <a:ln w="38100" cmpd="sng">
            <a:solidFill>
              <a:srgbClr val="00009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120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7100" y="1187431"/>
            <a:ext cx="5154789" cy="307777"/>
          </a:xfrm>
          <a:prstGeom prst="rect">
            <a:avLst/>
          </a:prstGeom>
          <a:noFill/>
        </p:spPr>
        <p:txBody>
          <a:bodyPr wrap="none" rtlCol="0">
            <a:spAutoFit/>
          </a:bodyPr>
          <a:lstStyle/>
          <a:p>
            <a:pPr fontAlgn="base">
              <a:spcBef>
                <a:spcPct val="0"/>
              </a:spcBef>
              <a:spcAft>
                <a:spcPct val="0"/>
              </a:spcAft>
            </a:pPr>
            <a:r>
              <a:rPr lang="en-US" sz="1400" dirty="0">
                <a:solidFill>
                  <a:srgbClr val="000000"/>
                </a:solidFill>
                <a:latin typeface="Arial" charset="0"/>
                <a:ea typeface="ＭＳ Ｐゴシック" charset="0"/>
                <a:hlinkClick r:id="rId3"/>
              </a:rPr>
              <a:t>http://</a:t>
            </a:r>
            <a:r>
              <a:rPr lang="en-US" sz="1400" dirty="0" err="1">
                <a:solidFill>
                  <a:srgbClr val="000000"/>
                </a:solidFill>
                <a:latin typeface="Arial" charset="0"/>
                <a:ea typeface="ＭＳ Ｐゴシック" charset="0"/>
                <a:hlinkClick r:id="rId3"/>
              </a:rPr>
              <a:t>www.wunderground.com</a:t>
            </a:r>
            <a:r>
              <a:rPr lang="en-US" sz="1400" dirty="0">
                <a:solidFill>
                  <a:srgbClr val="000000"/>
                </a:solidFill>
                <a:latin typeface="Arial" charset="0"/>
                <a:ea typeface="ＭＳ Ｐゴシック" charset="0"/>
                <a:hlinkClick r:id="rId3"/>
              </a:rPr>
              <a:t>/resources/education/hugo1.asp</a:t>
            </a:r>
            <a:endParaRPr lang="en-US" sz="1400" dirty="0">
              <a:solidFill>
                <a:srgbClr val="000000"/>
              </a:solidFill>
              <a:latin typeface="Arial" charset="0"/>
              <a:ea typeface="ＭＳ Ｐゴシック" charset="0"/>
            </a:endParaRPr>
          </a:p>
        </p:txBody>
      </p:sp>
      <p:grpSp>
        <p:nvGrpSpPr>
          <p:cNvPr id="26625" name="Group 12"/>
          <p:cNvGrpSpPr>
            <a:grpSpLocks/>
          </p:cNvGrpSpPr>
          <p:nvPr/>
        </p:nvGrpSpPr>
        <p:grpSpPr bwMode="auto">
          <a:xfrm>
            <a:off x="896938" y="1552575"/>
            <a:ext cx="7539037" cy="4827588"/>
            <a:chOff x="956" y="1203"/>
            <a:chExt cx="4474" cy="2889"/>
          </a:xfrm>
        </p:grpSpPr>
        <p:pic>
          <p:nvPicPr>
            <p:cNvPr id="26631" name="Picture 7" descr="03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6" y="1203"/>
              <a:ext cx="4474" cy="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Line 9"/>
            <p:cNvSpPr>
              <a:spLocks noChangeShapeType="1"/>
            </p:cNvSpPr>
            <p:nvPr/>
          </p:nvSpPr>
          <p:spPr bwMode="auto">
            <a:xfrm flipV="1">
              <a:off x="4410" y="1612"/>
              <a:ext cx="451" cy="124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charset="0"/>
                <a:ea typeface="ＭＳ Ｐゴシック" charset="0"/>
              </a:endParaRPr>
            </a:p>
          </p:txBody>
        </p:sp>
        <p:sp>
          <p:nvSpPr>
            <p:cNvPr id="26633" name="Text Box 11"/>
            <p:cNvSpPr txBox="1">
              <a:spLocks noChangeArrowheads="1"/>
            </p:cNvSpPr>
            <p:nvPr/>
          </p:nvSpPr>
          <p:spPr bwMode="auto">
            <a:xfrm>
              <a:off x="4383" y="1348"/>
              <a:ext cx="9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cs typeface="Arial" charset="0"/>
                </a:rPr>
                <a:t>#3 engine</a:t>
              </a:r>
            </a:p>
          </p:txBody>
        </p:sp>
      </p:grpSp>
      <p:sp>
        <p:nvSpPr>
          <p:cNvPr id="2662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0C7353B0-2C2A-6C49-B737-6F6C4E8FFF0E}" type="slidenum">
              <a:rPr lang="en-US" sz="1400">
                <a:solidFill>
                  <a:srgbClr val="000000"/>
                </a:solidFill>
                <a:cs typeface="Arial" charset="0"/>
              </a:rPr>
              <a:pPr eaLnBrk="1" hangingPunct="1"/>
              <a:t>11</a:t>
            </a:fld>
            <a:endParaRPr lang="en-US" sz="1400">
              <a:solidFill>
                <a:srgbClr val="000000"/>
              </a:solidFill>
              <a:cs typeface="Arial" charset="0"/>
            </a:endParaRPr>
          </a:p>
        </p:txBody>
      </p:sp>
      <p:sp>
        <p:nvSpPr>
          <p:cNvPr id="26627" name="Rectangle 3"/>
          <p:cNvSpPr>
            <a:spLocks noGrp="1" noChangeArrowheads="1"/>
          </p:cNvSpPr>
          <p:nvPr>
            <p:ph type="title"/>
          </p:nvPr>
        </p:nvSpPr>
        <p:spPr>
          <a:xfrm>
            <a:off x="2352675" y="133350"/>
            <a:ext cx="6734175" cy="1001713"/>
          </a:xfrm>
        </p:spPr>
        <p:txBody>
          <a:bodyPr/>
          <a:lstStyle/>
          <a:p>
            <a:pPr indent="0" eaLnBrk="1" hangingPunct="1"/>
            <a:r>
              <a:rPr lang="en-US">
                <a:solidFill>
                  <a:schemeClr val="bg1"/>
                </a:solidFill>
                <a:latin typeface="Arial" charset="0"/>
                <a:cs typeface="Arial" charset="0"/>
              </a:rPr>
              <a:t>Bump in the Night:</a:t>
            </a:r>
            <a:endParaRPr lang="en-US" sz="2400" b="1">
              <a:solidFill>
                <a:schemeClr val="tx1"/>
              </a:solidFill>
              <a:latin typeface="Arial" charset="0"/>
              <a:cs typeface="Arial" charset="0"/>
            </a:endParaRPr>
          </a:p>
        </p:txBody>
      </p:sp>
      <p:pic>
        <p:nvPicPr>
          <p:cNvPr id="226310" name="Picture 6" descr="0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713" y="1449388"/>
            <a:ext cx="758190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5" descr="0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40188" y="1171575"/>
            <a:ext cx="3979862"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8f04_0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16825" y="96838"/>
            <a:ext cx="13525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1536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fig3n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3780240" y="-1128336"/>
            <a:ext cx="2633222" cy="72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1E634B28-5ACE-7C44-8970-5B594F107B04}" type="slidenum">
              <a:rPr lang="en-US" sz="1400">
                <a:solidFill>
                  <a:srgbClr val="000000"/>
                </a:solidFill>
                <a:cs typeface="Arial" charset="0"/>
              </a:rPr>
              <a:pPr eaLnBrk="1" hangingPunct="1"/>
              <a:t>12</a:t>
            </a:fld>
            <a:endParaRPr lang="en-US" sz="1400">
              <a:solidFill>
                <a:srgbClr val="000000"/>
              </a:solidFill>
              <a:cs typeface="Arial" charset="0"/>
            </a:endParaRPr>
          </a:p>
        </p:txBody>
      </p:sp>
      <p:sp>
        <p:nvSpPr>
          <p:cNvPr id="28674" name="Rectangle 3"/>
          <p:cNvSpPr>
            <a:spLocks noGrp="1" noChangeArrowheads="1"/>
          </p:cNvSpPr>
          <p:nvPr>
            <p:ph type="title"/>
          </p:nvPr>
        </p:nvSpPr>
        <p:spPr>
          <a:xfrm>
            <a:off x="2352675" y="133350"/>
            <a:ext cx="6734175" cy="1001713"/>
          </a:xfrm>
        </p:spPr>
        <p:txBody>
          <a:bodyPr/>
          <a:lstStyle/>
          <a:p>
            <a:pPr indent="0" eaLnBrk="1" hangingPunct="1"/>
            <a:r>
              <a:rPr lang="en-US" dirty="0">
                <a:latin typeface="Arial" charset="0"/>
                <a:cs typeface="Arial" charset="0"/>
              </a:rPr>
              <a:t>Serendipity:</a:t>
            </a:r>
          </a:p>
        </p:txBody>
      </p:sp>
      <p:pic>
        <p:nvPicPr>
          <p:cNvPr id="28676" name="Picture 18" descr="8f04_01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447800" y="1202283"/>
            <a:ext cx="7294461" cy="5579517"/>
            <a:chOff x="1447800" y="1202283"/>
            <a:chExt cx="7294461" cy="5579517"/>
          </a:xfrm>
        </p:grpSpPr>
        <p:pic>
          <p:nvPicPr>
            <p:cNvPr id="28675" name="Picture 4" descr="fig3n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400000">
              <a:off x="2305272" y="344811"/>
              <a:ext cx="5579517" cy="729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905000" y="5092700"/>
              <a:ext cx="6413500" cy="234950"/>
            </a:xfrm>
            <a:prstGeom prst="rect">
              <a:avLst/>
            </a:prstGeom>
            <a:solidFill>
              <a:srgbClr val="FFFF00">
                <a:alpha val="1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3" name="Rectangle 12"/>
            <p:cNvSpPr/>
            <p:nvPr/>
          </p:nvSpPr>
          <p:spPr>
            <a:xfrm>
              <a:off x="1905000" y="4925568"/>
              <a:ext cx="6413500" cy="170688"/>
            </a:xfrm>
            <a:prstGeom prst="rect">
              <a:avLst/>
            </a:prstGeom>
            <a:solidFill>
              <a:srgbClr val="FFCC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4" name="Rectangle 13"/>
            <p:cNvSpPr/>
            <p:nvPr/>
          </p:nvSpPr>
          <p:spPr>
            <a:xfrm>
              <a:off x="1911350" y="4749800"/>
              <a:ext cx="6413500" cy="184150"/>
            </a:xfrm>
            <a:prstGeom prst="rect">
              <a:avLst/>
            </a:prstGeom>
            <a:solidFill>
              <a:srgbClr val="FF66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5" name="Rectangle 14"/>
            <p:cNvSpPr/>
            <p:nvPr/>
          </p:nvSpPr>
          <p:spPr>
            <a:xfrm>
              <a:off x="1911350" y="4502150"/>
              <a:ext cx="6413500" cy="254000"/>
            </a:xfrm>
            <a:prstGeom prst="rect">
              <a:avLst/>
            </a:prstGeom>
            <a:solidFill>
              <a:srgbClr val="FF0505">
                <a:alpha val="1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6" name="Rectangle 15"/>
            <p:cNvSpPr/>
            <p:nvPr/>
          </p:nvSpPr>
          <p:spPr>
            <a:xfrm>
              <a:off x="1905000" y="3873500"/>
              <a:ext cx="6413500" cy="622300"/>
            </a:xfrm>
            <a:prstGeom prst="rect">
              <a:avLst/>
            </a:prstGeom>
            <a:solidFill>
              <a:srgbClr val="FFA4F8">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grpSp>
          <p:nvGrpSpPr>
            <p:cNvPr id="10" name="Group 9"/>
            <p:cNvGrpSpPr/>
            <p:nvPr/>
          </p:nvGrpSpPr>
          <p:grpSpPr>
            <a:xfrm>
              <a:off x="3498850" y="4265614"/>
              <a:ext cx="501650" cy="1073307"/>
              <a:chOff x="2089150" y="4265614"/>
              <a:chExt cx="501650" cy="1073307"/>
            </a:xfrm>
          </p:grpSpPr>
          <p:sp>
            <p:nvSpPr>
              <p:cNvPr id="9" name="TextBox 8"/>
              <p:cNvSpPr txBox="1"/>
              <p:nvPr/>
            </p:nvSpPr>
            <p:spPr>
              <a:xfrm>
                <a:off x="2089150" y="5092700"/>
                <a:ext cx="501650" cy="246221"/>
              </a:xfrm>
              <a:prstGeom prst="rect">
                <a:avLst/>
              </a:prstGeom>
              <a:noFill/>
            </p:spPr>
            <p:txBody>
              <a:bodyPr wrap="square" rtlCol="0">
                <a:spAutoFit/>
              </a:bodyPr>
              <a:lstStyle/>
              <a:p>
                <a:pPr fontAlgn="base">
                  <a:spcBef>
                    <a:spcPct val="0"/>
                  </a:spcBef>
                  <a:spcAft>
                    <a:spcPct val="0"/>
                  </a:spcAft>
                </a:pPr>
                <a:r>
                  <a:rPr lang="en-US" sz="1000" dirty="0" smtClean="0">
                    <a:solidFill>
                      <a:srgbClr val="FFFF00"/>
                    </a:solidFill>
                    <a:effectLst>
                      <a:outerShdw blurRad="50800" dist="38100" dir="2700000" algn="tl" rotWithShape="0">
                        <a:prstClr val="black">
                          <a:alpha val="40000"/>
                        </a:prstClr>
                      </a:outerShdw>
                    </a:effectLst>
                    <a:latin typeface="Arial" charset="0"/>
                    <a:ea typeface="ＭＳ Ｐゴシック" charset="0"/>
                  </a:rPr>
                  <a:t>CAT1</a:t>
                </a:r>
                <a:endParaRPr lang="en-US" sz="1000" dirty="0">
                  <a:solidFill>
                    <a:srgbClr val="FFFF00"/>
                  </a:solidFill>
                  <a:effectLst>
                    <a:outerShdw blurRad="50800" dist="38100" dir="2700000" algn="tl" rotWithShape="0">
                      <a:prstClr val="black">
                        <a:alpha val="40000"/>
                      </a:prstClr>
                    </a:outerShdw>
                  </a:effectLst>
                  <a:latin typeface="Arial" charset="0"/>
                  <a:ea typeface="ＭＳ Ｐゴシック" charset="0"/>
                </a:endParaRPr>
              </a:p>
            </p:txBody>
          </p:sp>
          <p:sp>
            <p:nvSpPr>
              <p:cNvPr id="18" name="TextBox 17"/>
              <p:cNvSpPr txBox="1"/>
              <p:nvPr/>
            </p:nvSpPr>
            <p:spPr>
              <a:xfrm>
                <a:off x="2089150" y="4876800"/>
                <a:ext cx="501650" cy="246221"/>
              </a:xfrm>
              <a:prstGeom prst="rect">
                <a:avLst/>
              </a:prstGeom>
              <a:noFill/>
            </p:spPr>
            <p:txBody>
              <a:bodyPr wrap="square" rtlCol="0">
                <a:spAutoFit/>
              </a:bodyPr>
              <a:lstStyle/>
              <a:p>
                <a:pPr fontAlgn="base">
                  <a:spcBef>
                    <a:spcPct val="0"/>
                  </a:spcBef>
                  <a:spcAft>
                    <a:spcPct val="0"/>
                  </a:spcAft>
                </a:pPr>
                <a:r>
                  <a:rPr lang="en-US" sz="1000" dirty="0" smtClean="0">
                    <a:solidFill>
                      <a:srgbClr val="FFCC00"/>
                    </a:solidFill>
                    <a:effectLst>
                      <a:outerShdw blurRad="50800" dist="38100" dir="2700000" algn="tl" rotWithShape="0">
                        <a:prstClr val="black">
                          <a:alpha val="40000"/>
                        </a:prstClr>
                      </a:outerShdw>
                    </a:effectLst>
                    <a:latin typeface="Arial" charset="0"/>
                    <a:ea typeface="ＭＳ Ｐゴシック" charset="0"/>
                  </a:rPr>
                  <a:t>CAT2</a:t>
                </a:r>
                <a:endParaRPr lang="en-US" sz="1000" dirty="0">
                  <a:solidFill>
                    <a:srgbClr val="FFCC00"/>
                  </a:solidFill>
                  <a:effectLst>
                    <a:outerShdw blurRad="50800" dist="38100" dir="2700000" algn="tl" rotWithShape="0">
                      <a:prstClr val="black">
                        <a:alpha val="40000"/>
                      </a:prstClr>
                    </a:outerShdw>
                  </a:effectLst>
                  <a:latin typeface="Arial" charset="0"/>
                  <a:ea typeface="ＭＳ Ｐゴシック" charset="0"/>
                </a:endParaRPr>
              </a:p>
            </p:txBody>
          </p:sp>
          <p:sp>
            <p:nvSpPr>
              <p:cNvPr id="19" name="TextBox 18"/>
              <p:cNvSpPr txBox="1"/>
              <p:nvPr/>
            </p:nvSpPr>
            <p:spPr>
              <a:xfrm>
                <a:off x="2089150" y="4702174"/>
                <a:ext cx="501650" cy="246221"/>
              </a:xfrm>
              <a:prstGeom prst="rect">
                <a:avLst/>
              </a:prstGeom>
              <a:noFill/>
            </p:spPr>
            <p:txBody>
              <a:bodyPr wrap="square" rtlCol="0">
                <a:spAutoFit/>
              </a:bodyPr>
              <a:lstStyle/>
              <a:p>
                <a:pPr fontAlgn="base">
                  <a:spcBef>
                    <a:spcPct val="0"/>
                  </a:spcBef>
                  <a:spcAft>
                    <a:spcPct val="0"/>
                  </a:spcAft>
                </a:pPr>
                <a:r>
                  <a:rPr lang="en-US" sz="1000" dirty="0" smtClean="0">
                    <a:solidFill>
                      <a:srgbClr val="FF6600"/>
                    </a:solidFill>
                    <a:effectLst>
                      <a:outerShdw blurRad="50800" dist="38100" dir="2700000" algn="tl" rotWithShape="0">
                        <a:prstClr val="black">
                          <a:alpha val="40000"/>
                        </a:prstClr>
                      </a:outerShdw>
                    </a:effectLst>
                    <a:latin typeface="Arial" charset="0"/>
                    <a:ea typeface="ＭＳ Ｐゴシック" charset="0"/>
                  </a:rPr>
                  <a:t>CAT3</a:t>
                </a:r>
                <a:endParaRPr lang="en-US" sz="1000" dirty="0">
                  <a:solidFill>
                    <a:srgbClr val="FF6600"/>
                  </a:solidFill>
                  <a:effectLst>
                    <a:outerShdw blurRad="50800" dist="38100" dir="2700000" algn="tl" rotWithShape="0">
                      <a:prstClr val="black">
                        <a:alpha val="40000"/>
                      </a:prstClr>
                    </a:outerShdw>
                  </a:effectLst>
                  <a:latin typeface="Arial" charset="0"/>
                  <a:ea typeface="ＭＳ Ｐゴシック" charset="0"/>
                </a:endParaRPr>
              </a:p>
            </p:txBody>
          </p:sp>
          <p:sp>
            <p:nvSpPr>
              <p:cNvPr id="20" name="TextBox 19"/>
              <p:cNvSpPr txBox="1"/>
              <p:nvPr/>
            </p:nvSpPr>
            <p:spPr>
              <a:xfrm>
                <a:off x="2089150" y="4495800"/>
                <a:ext cx="501650" cy="246221"/>
              </a:xfrm>
              <a:prstGeom prst="rect">
                <a:avLst/>
              </a:prstGeom>
              <a:noFill/>
            </p:spPr>
            <p:txBody>
              <a:bodyPr wrap="square" rtlCol="0">
                <a:spAutoFit/>
              </a:bodyPr>
              <a:lstStyle/>
              <a:p>
                <a:pPr fontAlgn="base">
                  <a:spcBef>
                    <a:spcPct val="0"/>
                  </a:spcBef>
                  <a:spcAft>
                    <a:spcPct val="0"/>
                  </a:spcAft>
                </a:pPr>
                <a:r>
                  <a:rPr lang="en-US" sz="1000" dirty="0" smtClean="0">
                    <a:solidFill>
                      <a:srgbClr val="FF0000"/>
                    </a:solidFill>
                    <a:effectLst>
                      <a:outerShdw blurRad="50800" dist="38100" dir="2700000" algn="tl" rotWithShape="0">
                        <a:prstClr val="black">
                          <a:alpha val="40000"/>
                        </a:prstClr>
                      </a:outerShdw>
                    </a:effectLst>
                    <a:latin typeface="Arial" charset="0"/>
                    <a:ea typeface="ＭＳ Ｐゴシック" charset="0"/>
                  </a:rPr>
                  <a:t>CAT4</a:t>
                </a:r>
                <a:endParaRPr lang="en-US" sz="1000" dirty="0">
                  <a:solidFill>
                    <a:srgbClr val="FF0000"/>
                  </a:solidFill>
                  <a:effectLst>
                    <a:outerShdw blurRad="50800" dist="38100" dir="2700000" algn="tl" rotWithShape="0">
                      <a:prstClr val="black">
                        <a:alpha val="40000"/>
                      </a:prstClr>
                    </a:outerShdw>
                  </a:effectLst>
                  <a:latin typeface="Arial" charset="0"/>
                  <a:ea typeface="ＭＳ Ｐゴシック" charset="0"/>
                </a:endParaRPr>
              </a:p>
            </p:txBody>
          </p:sp>
          <p:sp>
            <p:nvSpPr>
              <p:cNvPr id="21" name="TextBox 20"/>
              <p:cNvSpPr txBox="1"/>
              <p:nvPr/>
            </p:nvSpPr>
            <p:spPr>
              <a:xfrm>
                <a:off x="2089150" y="4265614"/>
                <a:ext cx="501650" cy="246221"/>
              </a:xfrm>
              <a:prstGeom prst="rect">
                <a:avLst/>
              </a:prstGeom>
              <a:noFill/>
            </p:spPr>
            <p:txBody>
              <a:bodyPr wrap="square" rtlCol="0">
                <a:spAutoFit/>
              </a:bodyPr>
              <a:lstStyle/>
              <a:p>
                <a:pPr fontAlgn="base">
                  <a:spcBef>
                    <a:spcPct val="0"/>
                  </a:spcBef>
                  <a:spcAft>
                    <a:spcPct val="0"/>
                  </a:spcAft>
                </a:pPr>
                <a:r>
                  <a:rPr lang="en-US" sz="1000" dirty="0" smtClean="0">
                    <a:solidFill>
                      <a:srgbClr val="FF19F1"/>
                    </a:solidFill>
                    <a:effectLst>
                      <a:outerShdw blurRad="50800" dist="38100" dir="2700000" algn="tl" rotWithShape="0">
                        <a:prstClr val="black">
                          <a:alpha val="40000"/>
                        </a:prstClr>
                      </a:outerShdw>
                    </a:effectLst>
                    <a:latin typeface="Arial" charset="0"/>
                    <a:ea typeface="ＭＳ Ｐゴシック" charset="0"/>
                  </a:rPr>
                  <a:t>CAT5</a:t>
                </a:r>
                <a:endParaRPr lang="en-US" sz="1000" dirty="0">
                  <a:solidFill>
                    <a:srgbClr val="FF19F1"/>
                  </a:solidFill>
                  <a:effectLst>
                    <a:outerShdw blurRad="50800" dist="38100" dir="2700000" algn="tl" rotWithShape="0">
                      <a:prstClr val="black">
                        <a:alpha val="40000"/>
                      </a:prstClr>
                    </a:outerShdw>
                  </a:effectLst>
                  <a:latin typeface="Arial" charset="0"/>
                  <a:ea typeface="ＭＳ Ｐゴシック" charset="0"/>
                </a:endParaRPr>
              </a:p>
            </p:txBody>
          </p:sp>
        </p:grpSp>
      </p:grpSp>
      <p:cxnSp>
        <p:nvCxnSpPr>
          <p:cNvPr id="26" name="Straight Arrow Connector 25"/>
          <p:cNvCxnSpPr/>
          <p:nvPr/>
        </p:nvCxnSpPr>
        <p:spPr bwMode="auto">
          <a:xfrm flipV="1">
            <a:off x="1917702" y="3770313"/>
            <a:ext cx="6389686" cy="7938"/>
          </a:xfrm>
          <a:prstGeom prst="straightConnector1">
            <a:avLst/>
          </a:prstGeom>
          <a:ln>
            <a:solidFill>
              <a:srgbClr val="00009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24" name="Picture 8" descr="noaap3.gi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970203" y="3603622"/>
            <a:ext cx="796246" cy="27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V="1">
            <a:off x="5931209" y="1563663"/>
            <a:ext cx="1404938" cy="15876"/>
          </a:xfrm>
          <a:prstGeom prst="straightConnector1">
            <a:avLst/>
          </a:prstGeom>
          <a:ln>
            <a:solidFill>
              <a:srgbClr val="BA0202"/>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336025" y="1524000"/>
            <a:ext cx="749274" cy="276999"/>
          </a:xfrm>
          <a:prstGeom prst="rect">
            <a:avLst/>
          </a:prstGeom>
          <a:noFill/>
        </p:spPr>
        <p:txBody>
          <a:bodyPr wrap="none" rtlCol="0">
            <a:spAutoFit/>
          </a:bodyPr>
          <a:lstStyle/>
          <a:p>
            <a:pPr fontAlgn="base">
              <a:spcBef>
                <a:spcPct val="0"/>
              </a:spcBef>
              <a:spcAft>
                <a:spcPct val="0"/>
              </a:spcAft>
            </a:pPr>
            <a:r>
              <a:rPr lang="en-US" sz="1200" b="1" dirty="0" smtClean="0">
                <a:solidFill>
                  <a:srgbClr val="BA0202"/>
                </a:solidFill>
                <a:effectLst>
                  <a:outerShdw blurRad="50800" dist="38100" dir="2700000" algn="tl" rotWithShape="0">
                    <a:prstClr val="black">
                      <a:alpha val="40000"/>
                    </a:prstClr>
                  </a:outerShdw>
                </a:effectLst>
                <a:latin typeface="Arial" charset="0"/>
                <a:ea typeface="ＭＳ Ｐゴシック" charset="0"/>
              </a:rPr>
              <a:t>Eyewall</a:t>
            </a:r>
            <a:endParaRPr lang="en-US" sz="1200" b="1" dirty="0">
              <a:solidFill>
                <a:srgbClr val="BA0202"/>
              </a:solidFill>
              <a:effectLst>
                <a:outerShdw blurRad="50800" dist="38100" dir="2700000" algn="tl" rotWithShape="0">
                  <a:prstClr val="black">
                    <a:alpha val="40000"/>
                  </a:prstClr>
                </a:outerShdw>
              </a:effectLst>
              <a:latin typeface="Arial" charset="0"/>
              <a:ea typeface="ＭＳ Ｐゴシック" charset="0"/>
            </a:endParaRPr>
          </a:p>
        </p:txBody>
      </p:sp>
      <p:sp>
        <p:nvSpPr>
          <p:cNvPr id="22" name="TextBox 21"/>
          <p:cNvSpPr txBox="1"/>
          <p:nvPr/>
        </p:nvSpPr>
        <p:spPr>
          <a:xfrm>
            <a:off x="7694921" y="1828800"/>
            <a:ext cx="458479" cy="276999"/>
          </a:xfrm>
          <a:prstGeom prst="rect">
            <a:avLst/>
          </a:prstGeom>
          <a:noFill/>
        </p:spPr>
        <p:txBody>
          <a:bodyPr wrap="none" rtlCol="0">
            <a:spAutoFit/>
          </a:bodyPr>
          <a:lstStyle/>
          <a:p>
            <a:pPr fontAlgn="base">
              <a:spcBef>
                <a:spcPct val="0"/>
              </a:spcBef>
              <a:spcAft>
                <a:spcPct val="0"/>
              </a:spcAft>
            </a:pPr>
            <a:r>
              <a:rPr lang="en-US" sz="1200" b="1" dirty="0" smtClean="0">
                <a:solidFill>
                  <a:srgbClr val="BA0202"/>
                </a:solidFill>
                <a:effectLst>
                  <a:outerShdw blurRad="50800" dist="38100" dir="2700000" algn="tl" rotWithShape="0">
                    <a:prstClr val="black">
                      <a:alpha val="40000"/>
                    </a:prstClr>
                  </a:outerShdw>
                </a:effectLst>
                <a:latin typeface="Arial" charset="0"/>
                <a:ea typeface="ＭＳ Ｐゴシック" charset="0"/>
              </a:rPr>
              <a:t>Ey</a:t>
            </a:r>
            <a:r>
              <a:rPr lang="en-US" sz="1200" b="1" dirty="0">
                <a:solidFill>
                  <a:srgbClr val="BA0202"/>
                </a:solidFill>
                <a:effectLst>
                  <a:outerShdw blurRad="50800" dist="38100" dir="2700000" algn="tl" rotWithShape="0">
                    <a:prstClr val="black">
                      <a:alpha val="40000"/>
                    </a:prstClr>
                  </a:outerShdw>
                </a:effectLst>
                <a:latin typeface="Arial" charset="0"/>
                <a:ea typeface="ＭＳ Ｐゴシック" charset="0"/>
              </a:rPr>
              <a:t>e</a:t>
            </a:r>
          </a:p>
        </p:txBody>
      </p:sp>
    </p:spTree>
    <p:extLst>
      <p:ext uri="{BB962C8B-B14F-4D97-AF65-F5344CB8AC3E}">
        <p14:creationId xmlns:p14="http://schemas.microsoft.com/office/powerpoint/2010/main" val="42767377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24"/>
                                        </p:tgtEl>
                                        <p:attrNameLst>
                                          <p:attrName>style.visibility</p:attrName>
                                        </p:attrNameLst>
                                      </p:cBhvr>
                                      <p:to>
                                        <p:strVal val="visible"/>
                                      </p:to>
                                    </p:set>
                                  </p:childTnLst>
                                </p:cTn>
                              </p:par>
                              <p:par>
                                <p:cTn id="7" presetID="22" presetClass="entr" presetSubtype="8" fill="hold" nodeType="withEffect">
                                  <p:stCondLst>
                                    <p:cond delay="50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5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3"/>
          <p:cNvSpPr>
            <a:spLocks noGrp="1"/>
          </p:cNvSpPr>
          <p:nvPr>
            <p:ph type="sldNum" sz="quarter" idx="10"/>
          </p:nvPr>
        </p:nvSpPr>
        <p:spPr>
          <a:xfrm>
            <a:off x="6799263" y="6459538"/>
            <a:ext cx="2165350" cy="2809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FE953782-A62B-1A41-BDD5-E7788ED10E65}" type="slidenum">
              <a:rPr lang="en-US" sz="1400">
                <a:solidFill>
                  <a:srgbClr val="000000"/>
                </a:solidFill>
                <a:cs typeface="Arial" charset="0"/>
              </a:rPr>
              <a:pPr eaLnBrk="1" hangingPunct="1"/>
              <a:t>13</a:t>
            </a:fld>
            <a:endParaRPr lang="en-US" sz="1400">
              <a:solidFill>
                <a:srgbClr val="000000"/>
              </a:solidFill>
              <a:cs typeface="Arial" charset="0"/>
            </a:endParaRPr>
          </a:p>
        </p:txBody>
      </p:sp>
      <p:pic>
        <p:nvPicPr>
          <p:cNvPr id="234502" name="Picture 6" descr="flight track pl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3000" y="1482725"/>
            <a:ext cx="48514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2409825" y="103188"/>
            <a:ext cx="6734175" cy="1001712"/>
          </a:xfrm>
        </p:spPr>
        <p:txBody>
          <a:bodyPr/>
          <a:lstStyle/>
          <a:p>
            <a:pPr indent="0" eaLnBrk="1" hangingPunct="1"/>
            <a:r>
              <a:rPr lang="en-US" dirty="0">
                <a:latin typeface="Arial" charset="0"/>
                <a:cs typeface="Arial" charset="0"/>
              </a:rPr>
              <a:t>In the eye:</a:t>
            </a:r>
          </a:p>
        </p:txBody>
      </p:sp>
      <p:pic>
        <p:nvPicPr>
          <p:cNvPr id="234503" name="Picture 7" descr="eyeps,ws,th,r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4413" y="1181829"/>
            <a:ext cx="5478462" cy="567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8f04_01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8004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45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3450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34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9577E358-AA3E-F74C-BA5B-EA5429577CA8}" type="slidenum">
              <a:rPr lang="en-US" sz="1400">
                <a:solidFill>
                  <a:srgbClr val="000000"/>
                </a:solidFill>
                <a:cs typeface="Arial" charset="0"/>
              </a:rPr>
              <a:pPr eaLnBrk="1" hangingPunct="1"/>
              <a:t>14</a:t>
            </a:fld>
            <a:endParaRPr lang="en-US" sz="1400">
              <a:solidFill>
                <a:srgbClr val="000000"/>
              </a:solidFill>
              <a:cs typeface="Arial" charset="0"/>
            </a:endParaRPr>
          </a:p>
        </p:txBody>
      </p:sp>
      <p:sp>
        <p:nvSpPr>
          <p:cNvPr id="32770" name="Rectangle 3"/>
          <p:cNvSpPr>
            <a:spLocks noGrp="1" noChangeArrowheads="1"/>
          </p:cNvSpPr>
          <p:nvPr>
            <p:ph type="title"/>
          </p:nvPr>
        </p:nvSpPr>
        <p:spPr>
          <a:xfrm>
            <a:off x="2352675" y="133350"/>
            <a:ext cx="6734175" cy="1001713"/>
          </a:xfrm>
        </p:spPr>
        <p:txBody>
          <a:bodyPr/>
          <a:lstStyle/>
          <a:p>
            <a:pPr indent="0" eaLnBrk="1" hangingPunct="1"/>
            <a:r>
              <a:rPr lang="en-US" dirty="0">
                <a:latin typeface="Arial" charset="0"/>
                <a:cs typeface="Arial" charset="0"/>
              </a:rPr>
              <a:t>Storm Centers:</a:t>
            </a:r>
          </a:p>
        </p:txBody>
      </p:sp>
      <p:pic>
        <p:nvPicPr>
          <p:cNvPr id="32771" name="Picture 4" descr="fig8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9138" y="1247775"/>
            <a:ext cx="5738812"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8f04_01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882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79F3F011-8616-2B4A-8F68-E1E7C07E7874}" type="slidenum">
              <a:rPr lang="en-US" sz="1400">
                <a:solidFill>
                  <a:srgbClr val="000000"/>
                </a:solidFill>
                <a:cs typeface="Arial" charset="0"/>
              </a:rPr>
              <a:pPr eaLnBrk="1" hangingPunct="1"/>
              <a:t>15</a:t>
            </a:fld>
            <a:endParaRPr lang="en-US" sz="1400">
              <a:solidFill>
                <a:srgbClr val="000000"/>
              </a:solidFill>
              <a:cs typeface="Arial" charset="0"/>
            </a:endParaRPr>
          </a:p>
        </p:txBody>
      </p:sp>
      <p:pic>
        <p:nvPicPr>
          <p:cNvPr id="34818" name="Picture 4" descr="fig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181" y="1598664"/>
            <a:ext cx="7220648" cy="452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Grp="1" noChangeArrowheads="1"/>
          </p:cNvSpPr>
          <p:nvPr>
            <p:ph type="title"/>
          </p:nvPr>
        </p:nvSpPr>
        <p:spPr>
          <a:xfrm>
            <a:off x="2117627" y="139115"/>
            <a:ext cx="6929437" cy="877888"/>
          </a:xfrm>
        </p:spPr>
        <p:txBody>
          <a:bodyPr/>
          <a:lstStyle/>
          <a:p>
            <a:pPr indent="0" eaLnBrk="1" hangingPunct="1"/>
            <a:r>
              <a:rPr lang="en-US" dirty="0">
                <a:latin typeface="Arial" charset="0"/>
                <a:cs typeface="Arial" charset="0"/>
              </a:rPr>
              <a:t>Boundary layer:</a:t>
            </a:r>
          </a:p>
        </p:txBody>
      </p:sp>
      <p:pic>
        <p:nvPicPr>
          <p:cNvPr id="14" name="Picture 18" descr="8f04_01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38200" y="1295400"/>
            <a:ext cx="7772400" cy="4909550"/>
            <a:chOff x="838200" y="1295400"/>
            <a:chExt cx="7772400" cy="4909550"/>
          </a:xfrm>
        </p:grpSpPr>
        <p:pic>
          <p:nvPicPr>
            <p:cNvPr id="2" name="Picture 1" descr="Lorsolo_etal(2010) (dragge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8200" y="1447800"/>
              <a:ext cx="7772400" cy="4757150"/>
            </a:xfrm>
            <a:prstGeom prst="rect">
              <a:avLst/>
            </a:prstGeom>
          </p:spPr>
        </p:pic>
        <p:sp>
          <p:nvSpPr>
            <p:cNvPr id="3" name="TextBox 2"/>
            <p:cNvSpPr txBox="1"/>
            <p:nvPr/>
          </p:nvSpPr>
          <p:spPr>
            <a:xfrm>
              <a:off x="2895600" y="1295400"/>
              <a:ext cx="3345086" cy="369332"/>
            </a:xfrm>
            <a:prstGeom prst="rect">
              <a:avLst/>
            </a:prstGeom>
            <a:noFill/>
          </p:spPr>
          <p:txBody>
            <a:bodyPr wrap="none" rtlCol="0">
              <a:spAutoFit/>
            </a:bodyPr>
            <a:lstStyle/>
            <a:p>
              <a:r>
                <a:rPr lang="en-US" dirty="0" smtClean="0"/>
                <a:t>Turbulent Kinetic energy (TKE)</a:t>
              </a:r>
              <a:endParaRPr lang="en-US" dirty="0"/>
            </a:p>
          </p:txBody>
        </p:sp>
      </p:grpSp>
    </p:spTree>
    <p:extLst>
      <p:ext uri="{BB962C8B-B14F-4D97-AF65-F5344CB8AC3E}">
        <p14:creationId xmlns:p14="http://schemas.microsoft.com/office/powerpoint/2010/main" val="12094791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6D5B64DE-ED3F-304E-AA3B-8B7088F16355}" type="slidenum">
              <a:rPr lang="en-US" sz="1400">
                <a:solidFill>
                  <a:srgbClr val="000000"/>
                </a:solidFill>
                <a:cs typeface="Arial" charset="0"/>
              </a:rPr>
              <a:pPr eaLnBrk="1" hangingPunct="1"/>
              <a:t>16</a:t>
            </a:fld>
            <a:endParaRPr lang="en-US" sz="1400">
              <a:solidFill>
                <a:srgbClr val="000000"/>
              </a:solidFill>
              <a:cs typeface="Arial" charset="0"/>
            </a:endParaRPr>
          </a:p>
        </p:txBody>
      </p:sp>
      <p:sp>
        <p:nvSpPr>
          <p:cNvPr id="36867" name="Rectangle 5"/>
          <p:cNvSpPr>
            <a:spLocks noGrp="1" noChangeArrowheads="1"/>
          </p:cNvSpPr>
          <p:nvPr>
            <p:ph type="title"/>
          </p:nvPr>
        </p:nvSpPr>
        <p:spPr/>
        <p:txBody>
          <a:bodyPr/>
          <a:lstStyle/>
          <a:p>
            <a:pPr indent="0" eaLnBrk="1" hangingPunct="1"/>
            <a:r>
              <a:rPr lang="en-US">
                <a:latin typeface="Arial" charset="0"/>
                <a:cs typeface="Arial" charset="0"/>
              </a:rPr>
              <a:t>Boundary layer:</a:t>
            </a:r>
          </a:p>
        </p:txBody>
      </p:sp>
      <p:pic>
        <p:nvPicPr>
          <p:cNvPr id="14" name="Picture 18" descr="8f04_01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2-08-13 at 3.06.0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4736" y="2126604"/>
            <a:ext cx="3291840" cy="3185822"/>
          </a:xfrm>
          <a:prstGeom prst="rect">
            <a:avLst/>
          </a:prstGeom>
          <a:ln>
            <a:noFill/>
          </a:ln>
          <a:effectLst>
            <a:reflection blurRad="12700" stA="30000" endPos="30000" dist="5000" dir="5400000" sy="-100000" algn="bl" rotWithShape="0"/>
          </a:effectLst>
          <a:scene3d>
            <a:camera prst="perspectiveContrastingLeftFacing" fov="3000000">
              <a:rot lat="0" lon="18900000" rev="0"/>
            </a:camera>
            <a:lightRig rig="threePt" dir="t">
              <a:rot lat="0" lon="0" rev="2700000"/>
            </a:lightRig>
          </a:scene3d>
          <a:sp3d z="127000">
            <a:bevelT w="63500" h="50800"/>
          </a:sp3d>
        </p:spPr>
      </p:pic>
      <p:pic>
        <p:nvPicPr>
          <p:cNvPr id="4" name="Picture 3" descr="Screen shot 2012-08-13 at 2.45.5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1958" y="2126604"/>
            <a:ext cx="3291840" cy="2758445"/>
          </a:xfrm>
          <a:prstGeom prst="rect">
            <a:avLst/>
          </a:prstGeom>
          <a:ln>
            <a:noFill/>
          </a:ln>
          <a:effectLst>
            <a:reflection blurRad="12700" stA="30000" endPos="30000" dist="5000" dir="5400000" sy="-100000" algn="bl" rotWithShape="0"/>
          </a:effectLst>
          <a:scene3d>
            <a:camera prst="perspectiveContrastingLeftFacing" fov="3000000">
              <a:rot lat="0" lon="18900000" rev="0"/>
            </a:camera>
            <a:lightRig rig="threePt" dir="t">
              <a:rot lat="0" lon="0" rev="2700000"/>
            </a:lightRig>
          </a:scene3d>
          <a:sp3d z="127000">
            <a:bevelT w="63500" h="50800"/>
          </a:sp3d>
        </p:spPr>
      </p:pic>
      <p:pic>
        <p:nvPicPr>
          <p:cNvPr id="6" name="Picture 5" descr="Screen shot 2012-08-07 at 12.00.46 PM.png"/>
          <p:cNvPicPr>
            <a:picLocks noChangeAspect="1"/>
          </p:cNvPicPr>
          <p:nvPr/>
        </p:nvPicPr>
        <p:blipFill>
          <a:blip r:embed="rId6" cstate="screen">
            <a:extLst>
              <a:ext uri="{28A0092B-C50C-407E-A947-70E740481C1C}">
                <a14:useLocalDpi xmlns:a14="http://schemas.microsoft.com/office/drawing/2010/main"/>
              </a:ext>
            </a:extLst>
          </a:blip>
          <a:srcRect l="7751" t="5544" r="8054"/>
          <a:stretch>
            <a:fillRect/>
          </a:stretch>
        </p:blipFill>
        <p:spPr bwMode="auto">
          <a:xfrm>
            <a:off x="1850237" y="2126604"/>
            <a:ext cx="3290782" cy="3099503"/>
          </a:xfrm>
          <a:prstGeom prst="rect">
            <a:avLst/>
          </a:prstGeom>
          <a:ln>
            <a:noFill/>
          </a:ln>
          <a:effectLst>
            <a:reflection blurRad="12700" stA="30000" endPos="30000" dist="5000" dir="5400000" sy="-100000" algn="bl" rotWithShape="0"/>
          </a:effectLst>
          <a:scene3d>
            <a:camera prst="perspectiveContrastingLeftFacing" fov="3000000">
              <a:rot lat="0" lon="18900000" rev="0"/>
            </a:camera>
            <a:lightRig rig="threePt" dir="t">
              <a:rot lat="0" lon="0" rev="2700000"/>
            </a:lightRig>
          </a:scene3d>
          <a:sp3d z="127000">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2-08-05 at 4.53.38 PM.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9840" y="2126604"/>
            <a:ext cx="3289538" cy="3477236"/>
          </a:xfrm>
          <a:prstGeom prst="rect">
            <a:avLst/>
          </a:prstGeom>
          <a:ln>
            <a:noFill/>
          </a:ln>
          <a:effectLst>
            <a:reflection blurRad="12700" stA="30000" endPos="30000" dist="5000" dir="5400000" sy="-100000" algn="bl" rotWithShape="0"/>
          </a:effectLst>
          <a:scene3d>
            <a:camera prst="perspectiveContrastingLeftFacing" fov="3000000">
              <a:rot lat="0" lon="18900000" rev="0"/>
            </a:camera>
            <a:lightRig rig="threePt" dir="t">
              <a:rot lat="0" lon="0" rev="2700000"/>
            </a:lightRig>
          </a:scene3d>
          <a:sp3d z="127000">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519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3000"/>
                            </p:stCondLst>
                            <p:childTnLst>
                              <p:par>
                                <p:cTn id="14" presetID="0" presetClass="path" presetSubtype="0" accel="50000" decel="50000" fill="hold" nodeType="afterEffect">
                                  <p:stCondLst>
                                    <p:cond delay="2000"/>
                                  </p:stCondLst>
                                  <p:childTnLst>
                                    <p:animMotion origin="layout" path="M 1.61167E-6 3.03865E-6 L 0.39736 0.15853 " pathEditMode="relative" rAng="0" ptsTypes="AA">
                                      <p:cBhvr>
                                        <p:cTn id="15" dur="500" fill="hold"/>
                                        <p:tgtEl>
                                          <p:spTgt spid="2"/>
                                        </p:tgtEl>
                                        <p:attrNameLst>
                                          <p:attrName>ppt_x</p:attrName>
                                          <p:attrName>ppt_y</p:attrName>
                                        </p:attrNameLst>
                                      </p:cBhvr>
                                      <p:rCtr x="19868" y="7915"/>
                                    </p:animMotion>
                                  </p:childTnLst>
                                </p:cTn>
                              </p:par>
                              <p:par>
                                <p:cTn id="16" presetID="6" presetClass="emph" presetSubtype="0" fill="hold" nodeType="withEffect">
                                  <p:stCondLst>
                                    <p:cond delay="2000"/>
                                  </p:stCondLst>
                                  <p:childTnLst>
                                    <p:animScale>
                                      <p:cBhvr>
                                        <p:cTn id="17"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Km_Uz_contr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282819"/>
            <a:ext cx="47339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5" descr="Km_Uz_pfile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98963" y="2271707"/>
            <a:ext cx="47275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8"/>
          <p:cNvSpPr txBox="1">
            <a:spLocks noChangeArrowheads="1"/>
          </p:cNvSpPr>
          <p:nvPr/>
        </p:nvSpPr>
        <p:spPr bwMode="auto">
          <a:xfrm>
            <a:off x="4841875" y="6561138"/>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dirty="0">
                <a:solidFill>
                  <a:srgbClr val="000000"/>
                </a:solidFill>
                <a:cs typeface="Arial" charset="0"/>
              </a:rPr>
              <a:t>Gopalakrishnan et al. </a:t>
            </a:r>
            <a:r>
              <a:rPr lang="en-US" sz="1400" dirty="0" smtClean="0">
                <a:solidFill>
                  <a:srgbClr val="000000"/>
                </a:solidFill>
                <a:cs typeface="Arial" charset="0"/>
              </a:rPr>
              <a:t>(2012)</a:t>
            </a:r>
            <a:endParaRPr lang="en-US" sz="1400" dirty="0">
              <a:solidFill>
                <a:srgbClr val="000000"/>
              </a:solidFill>
              <a:cs typeface="Arial" charset="0"/>
            </a:endParaRPr>
          </a:p>
        </p:txBody>
      </p:sp>
      <p:sp>
        <p:nvSpPr>
          <p:cNvPr id="38916" name="TextBox 19"/>
          <p:cNvSpPr txBox="1">
            <a:spLocks noChangeArrowheads="1"/>
          </p:cNvSpPr>
          <p:nvPr/>
        </p:nvSpPr>
        <p:spPr bwMode="auto">
          <a:xfrm>
            <a:off x="4954588" y="4246557"/>
            <a:ext cx="116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C00000"/>
                </a:solidFill>
                <a:cs typeface="Arial" charset="0"/>
              </a:rPr>
              <a:t>Modified GFS Scheme</a:t>
            </a:r>
          </a:p>
        </p:txBody>
      </p:sp>
      <p:sp>
        <p:nvSpPr>
          <p:cNvPr id="38917" name="TextBox 22"/>
          <p:cNvSpPr txBox="1">
            <a:spLocks noChangeArrowheads="1"/>
          </p:cNvSpPr>
          <p:nvPr/>
        </p:nvSpPr>
        <p:spPr bwMode="auto">
          <a:xfrm>
            <a:off x="779463" y="3990969"/>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200">
                <a:solidFill>
                  <a:srgbClr val="C00000"/>
                </a:solidFill>
                <a:cs typeface="Arial" charset="0"/>
              </a:rPr>
              <a:t>Original GFS Scheme</a:t>
            </a:r>
          </a:p>
        </p:txBody>
      </p:sp>
      <p:sp>
        <p:nvSpPr>
          <p:cNvPr id="38918" name="Line 16"/>
          <p:cNvSpPr>
            <a:spLocks noChangeShapeType="1"/>
          </p:cNvSpPr>
          <p:nvPr/>
        </p:nvSpPr>
        <p:spPr bwMode="auto">
          <a:xfrm>
            <a:off x="1806575" y="4221157"/>
            <a:ext cx="533400" cy="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Arial" charset="0"/>
              <a:ea typeface="ＭＳ Ｐゴシック" charset="0"/>
            </a:endParaRPr>
          </a:p>
        </p:txBody>
      </p:sp>
      <p:sp>
        <p:nvSpPr>
          <p:cNvPr id="38919" name="Line 17"/>
          <p:cNvSpPr>
            <a:spLocks noChangeShapeType="1"/>
          </p:cNvSpPr>
          <p:nvPr/>
        </p:nvSpPr>
        <p:spPr bwMode="auto">
          <a:xfrm>
            <a:off x="5551488" y="4675182"/>
            <a:ext cx="9525" cy="3048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latin typeface="Arial" charset="0"/>
              <a:ea typeface="ＭＳ Ｐゴシック" charset="0"/>
            </a:endParaRPr>
          </a:p>
        </p:txBody>
      </p:sp>
      <p:sp>
        <p:nvSpPr>
          <p:cNvPr id="38920" name="Rectangle 4"/>
          <p:cNvSpPr>
            <a:spLocks noChangeArrowheads="1"/>
          </p:cNvSpPr>
          <p:nvPr/>
        </p:nvSpPr>
        <p:spPr bwMode="auto">
          <a:xfrm>
            <a:off x="2047875" y="257175"/>
            <a:ext cx="70008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lnSpc>
                <a:spcPct val="90000"/>
              </a:lnSpc>
              <a:spcBef>
                <a:spcPct val="0"/>
              </a:spcBef>
              <a:spcAft>
                <a:spcPct val="0"/>
              </a:spcAft>
            </a:pPr>
            <a:r>
              <a:rPr lang="en-US" sz="3600">
                <a:solidFill>
                  <a:srgbClr val="FFFFFF"/>
                </a:solidFill>
                <a:latin typeface="Arial" charset="0"/>
                <a:ea typeface="ＭＳ Ｐゴシック" charset="0"/>
                <a:cs typeface="Arial" charset="0"/>
              </a:rPr>
              <a:t>HWRF Boundary Layer</a:t>
            </a:r>
            <a:endParaRPr lang="en-US" sz="4400">
              <a:solidFill>
                <a:srgbClr val="FFFFFF"/>
              </a:solidFill>
              <a:latin typeface="Arial" charset="0"/>
              <a:ea typeface="ＭＳ Ｐゴシック" charset="0"/>
              <a:cs typeface="Arial" charset="0"/>
            </a:endParaRPr>
          </a:p>
        </p:txBody>
      </p:sp>
      <p:sp>
        <p:nvSpPr>
          <p:cNvPr id="38921"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132FB8BA-5DC8-804B-8730-35D7A892E761}" type="slidenum">
              <a:rPr lang="en-US" sz="1400">
                <a:solidFill>
                  <a:srgbClr val="000000"/>
                </a:solidFill>
                <a:cs typeface="Arial" charset="0"/>
              </a:rPr>
              <a:pPr eaLnBrk="1" hangingPunct="1"/>
              <a:t>17</a:t>
            </a:fld>
            <a:endParaRPr lang="en-US" sz="1400">
              <a:solidFill>
                <a:srgbClr val="000000"/>
              </a:solidFill>
              <a:cs typeface="Arial" charset="0"/>
            </a:endParaRPr>
          </a:p>
        </p:txBody>
      </p:sp>
      <p:sp>
        <p:nvSpPr>
          <p:cNvPr id="38922" name="Rectangle 9"/>
          <p:cNvSpPr>
            <a:spLocks noChangeArrowheads="1"/>
          </p:cNvSpPr>
          <p:nvPr/>
        </p:nvSpPr>
        <p:spPr bwMode="auto">
          <a:xfrm>
            <a:off x="642938" y="1981200"/>
            <a:ext cx="3706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000" dirty="0">
                <a:solidFill>
                  <a:srgbClr val="000000"/>
                </a:solidFill>
                <a:latin typeface="Arial" charset="0"/>
                <a:ea typeface="ＭＳ Ｐゴシック" charset="0"/>
                <a:cs typeface="Arial" charset="0"/>
              </a:rPr>
              <a:t>Original </a:t>
            </a:r>
            <a:r>
              <a:rPr lang="en-US" sz="2000" dirty="0" smtClean="0">
                <a:solidFill>
                  <a:srgbClr val="000000"/>
                </a:solidFill>
                <a:latin typeface="Arial" charset="0"/>
                <a:ea typeface="ＭＳ Ｐゴシック" charset="0"/>
                <a:cs typeface="Arial" charset="0"/>
              </a:rPr>
              <a:t>Formulation</a:t>
            </a:r>
            <a:endParaRPr lang="en-US" sz="2000" dirty="0">
              <a:solidFill>
                <a:srgbClr val="000000"/>
              </a:solidFill>
              <a:latin typeface="Arial" charset="0"/>
              <a:ea typeface="ＭＳ Ｐゴシック" charset="0"/>
              <a:cs typeface="Arial" charset="0"/>
            </a:endParaRPr>
          </a:p>
        </p:txBody>
      </p:sp>
      <p:sp>
        <p:nvSpPr>
          <p:cNvPr id="38923" name="Rectangle 10"/>
          <p:cNvSpPr>
            <a:spLocks noChangeArrowheads="1"/>
          </p:cNvSpPr>
          <p:nvPr/>
        </p:nvSpPr>
        <p:spPr bwMode="auto">
          <a:xfrm>
            <a:off x="4992691" y="1981200"/>
            <a:ext cx="3690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000" dirty="0">
                <a:solidFill>
                  <a:srgbClr val="000000"/>
                </a:solidFill>
                <a:latin typeface="Arial" charset="0"/>
                <a:ea typeface="ＭＳ Ｐゴシック" charset="0"/>
                <a:cs typeface="Arial" charset="0"/>
              </a:rPr>
              <a:t>Latest </a:t>
            </a:r>
            <a:r>
              <a:rPr lang="en-US" sz="2000" dirty="0" smtClean="0">
                <a:solidFill>
                  <a:srgbClr val="000000"/>
                </a:solidFill>
                <a:latin typeface="Arial" charset="0"/>
                <a:ea typeface="ＭＳ Ｐゴシック" charset="0"/>
                <a:cs typeface="Arial" charset="0"/>
              </a:rPr>
              <a:t>Formulation</a:t>
            </a:r>
            <a:endParaRPr lang="en-US" sz="2000" dirty="0">
              <a:solidFill>
                <a:srgbClr val="000000"/>
              </a:solidFill>
              <a:latin typeface="Arial" charset="0"/>
              <a:ea typeface="ＭＳ Ｐゴシック" charset="0"/>
              <a:cs typeface="Arial" charset="0"/>
            </a:endParaRPr>
          </a:p>
        </p:txBody>
      </p:sp>
      <p:sp>
        <p:nvSpPr>
          <p:cNvPr id="14" name="TextBox 9"/>
          <p:cNvSpPr txBox="1">
            <a:spLocks noChangeArrowheads="1"/>
          </p:cNvSpPr>
          <p:nvPr/>
        </p:nvSpPr>
        <p:spPr bwMode="auto">
          <a:xfrm>
            <a:off x="2813357" y="1302611"/>
            <a:ext cx="3463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smtClean="0">
                <a:solidFill>
                  <a:srgbClr val="000000"/>
                </a:solidFill>
                <a:cs typeface="Arial" charset="0"/>
              </a:rPr>
              <a:t>Vertical </a:t>
            </a:r>
            <a:r>
              <a:rPr lang="en-US" dirty="0">
                <a:solidFill>
                  <a:srgbClr val="000000"/>
                </a:solidFill>
                <a:cs typeface="Arial" charset="0"/>
              </a:rPr>
              <a:t>Eddy </a:t>
            </a:r>
            <a:r>
              <a:rPr lang="en-US" dirty="0" smtClean="0">
                <a:solidFill>
                  <a:srgbClr val="000000"/>
                </a:solidFill>
                <a:cs typeface="Arial" charset="0"/>
              </a:rPr>
              <a:t>Diffusivity: </a:t>
            </a:r>
            <a:endParaRPr lang="en-US" dirty="0">
              <a:solidFill>
                <a:srgbClr val="000000"/>
              </a:solidFill>
              <a:cs typeface="Arial" charset="0"/>
            </a:endParaRPr>
          </a:p>
        </p:txBody>
      </p:sp>
      <p:pic>
        <p:nvPicPr>
          <p:cNvPr id="15" name="Picture 18" descr="8f04_01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381000" y="2400300"/>
            <a:ext cx="4648200" cy="304800"/>
            <a:chOff x="381000" y="2400300"/>
            <a:chExt cx="4648200" cy="304800"/>
          </a:xfrm>
        </p:grpSpPr>
        <p:sp>
          <p:nvSpPr>
            <p:cNvPr id="3" name="Oval 2"/>
            <p:cNvSpPr/>
            <p:nvPr/>
          </p:nvSpPr>
          <p:spPr>
            <a:xfrm>
              <a:off x="4724400" y="2400300"/>
              <a:ext cx="304800" cy="304800"/>
            </a:xfrm>
            <a:prstGeom prst="ellipse">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81000" y="2400300"/>
              <a:ext cx="304800" cy="304800"/>
            </a:xfrm>
            <a:prstGeom prst="ellipse">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2555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C85291A5-16C9-9948-B3E2-452665616BEF}" type="slidenum">
              <a:rPr lang="en-US" sz="1400">
                <a:solidFill>
                  <a:srgbClr val="000000"/>
                </a:solidFill>
                <a:cs typeface="Arial" charset="0"/>
              </a:rPr>
              <a:pPr eaLnBrk="1" hangingPunct="1"/>
              <a:t>18</a:t>
            </a:fld>
            <a:endParaRPr lang="en-US" sz="1400" dirty="0">
              <a:solidFill>
                <a:srgbClr val="000000"/>
              </a:solidFill>
              <a:cs typeface="Arial" charset="0"/>
            </a:endParaRPr>
          </a:p>
        </p:txBody>
      </p:sp>
      <p:sp>
        <p:nvSpPr>
          <p:cNvPr id="40969" name="Rectangle 4"/>
          <p:cNvSpPr>
            <a:spLocks noChangeArrowheads="1"/>
          </p:cNvSpPr>
          <p:nvPr/>
        </p:nvSpPr>
        <p:spPr bwMode="auto">
          <a:xfrm>
            <a:off x="2047875" y="257175"/>
            <a:ext cx="70008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lnSpc>
                <a:spcPct val="90000"/>
              </a:lnSpc>
              <a:spcBef>
                <a:spcPct val="0"/>
              </a:spcBef>
              <a:spcAft>
                <a:spcPct val="0"/>
              </a:spcAft>
            </a:pPr>
            <a:r>
              <a:rPr lang="en-US" sz="3600" dirty="0" smtClean="0">
                <a:solidFill>
                  <a:srgbClr val="FFFFFF"/>
                </a:solidFill>
                <a:latin typeface="Arial" charset="0"/>
                <a:ea typeface="ＭＳ Ｐゴシック" charset="0"/>
                <a:cs typeface="Arial" charset="0"/>
              </a:rPr>
              <a:t>HWRF Improvements</a:t>
            </a:r>
            <a:endParaRPr lang="en-US" sz="4400" dirty="0">
              <a:solidFill>
                <a:srgbClr val="FFFFFF"/>
              </a:solidFill>
              <a:latin typeface="Arial" charset="0"/>
              <a:ea typeface="ＭＳ Ｐゴシック" charset="0"/>
              <a:cs typeface="Arial" charset="0"/>
            </a:endParaRPr>
          </a:p>
        </p:txBody>
      </p:sp>
      <p:pic>
        <p:nvPicPr>
          <p:cNvPr id="11" name="Picture 18" descr="8f04_01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54875" y="104776"/>
            <a:ext cx="1570015" cy="86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 y="1979569"/>
            <a:ext cx="4572000" cy="33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4800" y="1840468"/>
            <a:ext cx="4038600" cy="400110"/>
          </a:xfrm>
          <a:prstGeom prst="rect">
            <a:avLst/>
          </a:prstGeom>
          <a:solidFill>
            <a:schemeClr val="bg1"/>
          </a:solid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a:cs typeface="Arial"/>
              </a:rPr>
              <a:t>2010-11 ATL Track Errors (nm)</a:t>
            </a:r>
            <a:endParaRPr lang="en-US" sz="2000" b="1" dirty="0">
              <a:effectLst>
                <a:outerShdw blurRad="38100" dist="38100" dir="2700000" algn="tl">
                  <a:srgbClr val="000000">
                    <a:alpha val="43137"/>
                  </a:srgbClr>
                </a:outerShdw>
              </a:effectLst>
              <a:latin typeface="Arial"/>
              <a:cs typeface="Arial"/>
            </a:endParaRP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8728" y="1981200"/>
            <a:ext cx="4565272"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4"/>
          <p:cNvSpPr txBox="1">
            <a:spLocks noChangeArrowheads="1"/>
          </p:cNvSpPr>
          <p:nvPr/>
        </p:nvSpPr>
        <p:spPr bwMode="auto">
          <a:xfrm>
            <a:off x="2359735" y="5452646"/>
            <a:ext cx="21360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600" b="1" dirty="0">
                <a:solidFill>
                  <a:srgbClr val="0000FF"/>
                </a:solidFill>
              </a:rPr>
              <a:t>HOPS: </a:t>
            </a:r>
            <a:r>
              <a:rPr lang="en-US" sz="1600" b="1" dirty="0" smtClean="0">
                <a:solidFill>
                  <a:srgbClr val="0000FF"/>
                </a:solidFill>
              </a:rPr>
              <a:t>2011 </a:t>
            </a:r>
            <a:r>
              <a:rPr lang="en-US" sz="1600" b="1" dirty="0">
                <a:solidFill>
                  <a:srgbClr val="0000FF"/>
                </a:solidFill>
              </a:rPr>
              <a:t>HWRF</a:t>
            </a:r>
          </a:p>
        </p:txBody>
      </p:sp>
      <p:sp>
        <p:nvSpPr>
          <p:cNvPr id="22" name="TextBox 5"/>
          <p:cNvSpPr txBox="1">
            <a:spLocks noChangeArrowheads="1"/>
          </p:cNvSpPr>
          <p:nvPr/>
        </p:nvSpPr>
        <p:spPr bwMode="auto">
          <a:xfrm>
            <a:off x="4953000" y="5452646"/>
            <a:ext cx="1963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sz="1600" b="1" dirty="0">
                <a:solidFill>
                  <a:srgbClr val="FF0000"/>
                </a:solidFill>
              </a:rPr>
              <a:t>H212: 2012 HWRF</a:t>
            </a:r>
          </a:p>
        </p:txBody>
      </p:sp>
      <p:sp>
        <p:nvSpPr>
          <p:cNvPr id="23" name="TextBox 22"/>
          <p:cNvSpPr txBox="1"/>
          <p:nvPr/>
        </p:nvSpPr>
        <p:spPr>
          <a:xfrm>
            <a:off x="4876800" y="1840468"/>
            <a:ext cx="4114800" cy="400110"/>
          </a:xfrm>
          <a:prstGeom prst="rect">
            <a:avLst/>
          </a:prstGeom>
          <a:solidFill>
            <a:schemeClr val="bg1"/>
          </a:solid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a:cs typeface="Arial"/>
              </a:rPr>
              <a:t>2010-11 ATL Intensity Errors (kt)</a:t>
            </a:r>
            <a:endParaRPr lang="en-US" sz="2000" b="1" dirty="0">
              <a:effectLst>
                <a:outerShdw blurRad="38100" dist="38100" dir="2700000" algn="tl">
                  <a:srgbClr val="000000">
                    <a:alpha val="43137"/>
                  </a:srgbClr>
                </a:outerShdw>
              </a:effectLst>
              <a:latin typeface="Arial"/>
              <a:cs typeface="Arial"/>
            </a:endParaRPr>
          </a:p>
        </p:txBody>
      </p:sp>
      <p:sp>
        <p:nvSpPr>
          <p:cNvPr id="25" name="TextBox 24"/>
          <p:cNvSpPr txBox="1"/>
          <p:nvPr/>
        </p:nvSpPr>
        <p:spPr>
          <a:xfrm>
            <a:off x="5562601" y="4706779"/>
            <a:ext cx="3505200" cy="246221"/>
          </a:xfrm>
          <a:prstGeom prst="rect">
            <a:avLst/>
          </a:prstGeom>
          <a:noFill/>
        </p:spPr>
        <p:txBody>
          <a:bodyPr wrap="square" rtlCol="0">
            <a:spAutoFit/>
          </a:bodyPr>
          <a:lstStyle/>
          <a:p>
            <a:r>
              <a:rPr lang="en-US" sz="1000" b="1" dirty="0" smtClean="0">
                <a:solidFill>
                  <a:srgbClr val="FF0000"/>
                </a:solidFill>
              </a:rPr>
              <a:t>15%                 7%                </a:t>
            </a:r>
            <a:r>
              <a:rPr lang="en-US" sz="1000" b="1" dirty="0">
                <a:solidFill>
                  <a:srgbClr val="FF0000"/>
                </a:solidFill>
              </a:rPr>
              <a:t>5</a:t>
            </a:r>
            <a:r>
              <a:rPr lang="en-US" sz="1000" b="1" dirty="0" smtClean="0">
                <a:solidFill>
                  <a:srgbClr val="FF0000"/>
                </a:solidFill>
              </a:rPr>
              <a:t>%                  9%          12% </a:t>
            </a:r>
            <a:endParaRPr lang="en-US" sz="1000" b="1" dirty="0">
              <a:solidFill>
                <a:srgbClr val="FF0000"/>
              </a:solidFill>
            </a:endParaRPr>
          </a:p>
        </p:txBody>
      </p:sp>
      <p:sp>
        <p:nvSpPr>
          <p:cNvPr id="26" name="TextBox 25"/>
          <p:cNvSpPr txBox="1"/>
          <p:nvPr/>
        </p:nvSpPr>
        <p:spPr>
          <a:xfrm>
            <a:off x="990600" y="4706779"/>
            <a:ext cx="3428999" cy="246221"/>
          </a:xfrm>
          <a:prstGeom prst="rect">
            <a:avLst/>
          </a:prstGeom>
          <a:noFill/>
        </p:spPr>
        <p:txBody>
          <a:bodyPr wrap="square" rtlCol="0">
            <a:spAutoFit/>
          </a:bodyPr>
          <a:lstStyle/>
          <a:p>
            <a:r>
              <a:rPr lang="en-US" sz="1000" b="1" dirty="0" smtClean="0">
                <a:solidFill>
                  <a:srgbClr val="FF0000"/>
                </a:solidFill>
              </a:rPr>
              <a:t>11%               </a:t>
            </a:r>
            <a:r>
              <a:rPr lang="en-US" sz="1000" b="1" dirty="0">
                <a:solidFill>
                  <a:srgbClr val="FF0000"/>
                </a:solidFill>
              </a:rPr>
              <a:t>1</a:t>
            </a:r>
            <a:r>
              <a:rPr lang="en-US" sz="1000" b="1" dirty="0" smtClean="0">
                <a:solidFill>
                  <a:srgbClr val="FF0000"/>
                </a:solidFill>
              </a:rPr>
              <a:t>9%                25%               24%         12%</a:t>
            </a:r>
            <a:endParaRPr lang="en-US" sz="1000" b="1" dirty="0">
              <a:solidFill>
                <a:srgbClr val="FF0000"/>
              </a:solidFill>
            </a:endParaRPr>
          </a:p>
        </p:txBody>
      </p:sp>
      <p:sp>
        <p:nvSpPr>
          <p:cNvPr id="3" name="TextBox 2"/>
          <p:cNvSpPr txBox="1"/>
          <p:nvPr/>
        </p:nvSpPr>
        <p:spPr>
          <a:xfrm>
            <a:off x="4343400" y="6553200"/>
            <a:ext cx="3939938" cy="307777"/>
          </a:xfrm>
          <a:prstGeom prst="rect">
            <a:avLst/>
          </a:prstGeom>
          <a:noFill/>
        </p:spPr>
        <p:txBody>
          <a:bodyPr wrap="none" rtlCol="0">
            <a:spAutoFit/>
          </a:bodyPr>
          <a:lstStyle/>
          <a:p>
            <a:r>
              <a:rPr lang="en-US" sz="1400" dirty="0">
                <a:latin typeface="Arial"/>
                <a:cs typeface="Arial"/>
              </a:rPr>
              <a:t>Courtesy of Dr. Vijay Tallapragada, NCEP/EMC </a:t>
            </a:r>
          </a:p>
        </p:txBody>
      </p:sp>
    </p:spTree>
    <p:extLst>
      <p:ext uri="{BB962C8B-B14F-4D97-AF65-F5344CB8AC3E}">
        <p14:creationId xmlns:p14="http://schemas.microsoft.com/office/powerpoint/2010/main" val="1110323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1C543CC8-4D98-0542-8D86-F3A4109698C6}" type="slidenum">
              <a:rPr lang="en-US" sz="1400">
                <a:solidFill>
                  <a:srgbClr val="000000"/>
                </a:solidFill>
                <a:cs typeface="Arial" charset="0"/>
              </a:rPr>
              <a:pPr eaLnBrk="1" hangingPunct="1"/>
              <a:t>19</a:t>
            </a:fld>
            <a:endParaRPr lang="en-US" sz="1400" dirty="0">
              <a:solidFill>
                <a:srgbClr val="000000"/>
              </a:solidFill>
              <a:cs typeface="Arial" charset="0"/>
            </a:endParaRPr>
          </a:p>
        </p:txBody>
      </p:sp>
      <p:sp>
        <p:nvSpPr>
          <p:cNvPr id="43010" name="Rectangle 2"/>
          <p:cNvSpPr>
            <a:spLocks noGrp="1" noChangeArrowheads="1"/>
          </p:cNvSpPr>
          <p:nvPr>
            <p:ph type="title"/>
          </p:nvPr>
        </p:nvSpPr>
        <p:spPr>
          <a:xfrm>
            <a:off x="2109788" y="152400"/>
            <a:ext cx="6929437" cy="877888"/>
          </a:xfrm>
        </p:spPr>
        <p:txBody>
          <a:bodyPr/>
          <a:lstStyle/>
          <a:p>
            <a:pPr indent="0" eaLnBrk="1" hangingPunct="1"/>
            <a:r>
              <a:rPr lang="en-US">
                <a:latin typeface="Arial" charset="0"/>
                <a:cs typeface="Arial" charset="0"/>
              </a:rPr>
              <a:t>Conclusions</a:t>
            </a:r>
          </a:p>
        </p:txBody>
      </p:sp>
      <p:sp>
        <p:nvSpPr>
          <p:cNvPr id="41987" name="Text Box 3"/>
          <p:cNvSpPr txBox="1">
            <a:spLocks noChangeArrowheads="1"/>
          </p:cNvSpPr>
          <p:nvPr/>
        </p:nvSpPr>
        <p:spPr bwMode="auto">
          <a:xfrm>
            <a:off x="378021" y="1654379"/>
            <a:ext cx="8485188" cy="449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4025" indent="-454025"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20000"/>
              </a:spcAft>
              <a:buFontTx/>
              <a:buChar char="•"/>
              <a:defRPr/>
            </a:pPr>
            <a:r>
              <a:rPr lang="en-US" sz="2800" dirty="0" smtClean="0">
                <a:solidFill>
                  <a:srgbClr val="000000"/>
                </a:solidFill>
                <a:cs typeface="Arial" charset="0"/>
              </a:rPr>
              <a:t>Unprecedented observations of </a:t>
            </a:r>
            <a:r>
              <a:rPr lang="en-US" sz="2800" dirty="0" smtClean="0">
                <a:solidFill>
                  <a:srgbClr val="000000"/>
                </a:solidFill>
              </a:rPr>
              <a:t>boundary layer structure in rapidly intensifying hurricane</a:t>
            </a:r>
            <a:r>
              <a:rPr lang="en-US" sz="2800" dirty="0" smtClean="0">
                <a:solidFill>
                  <a:srgbClr val="000000"/>
                </a:solidFill>
                <a:cs typeface="Arial" charset="0"/>
              </a:rPr>
              <a:t>:</a:t>
            </a:r>
          </a:p>
          <a:p>
            <a:pPr lvl="1" eaLnBrk="1" fontAlgn="base" hangingPunct="1">
              <a:spcBef>
                <a:spcPct val="0"/>
              </a:spcBef>
              <a:spcAft>
                <a:spcPct val="20000"/>
              </a:spcAft>
              <a:buFont typeface="Lucida Grande" charset="0"/>
              <a:buChar char="-"/>
              <a:defRPr/>
            </a:pPr>
            <a:r>
              <a:rPr lang="en-US" dirty="0" smtClean="0">
                <a:solidFill>
                  <a:srgbClr val="000000"/>
                </a:solidFill>
              </a:rPr>
              <a:t>1</a:t>
            </a:r>
            <a:r>
              <a:rPr lang="en-US" baseline="30000" dirty="0" smtClean="0">
                <a:solidFill>
                  <a:srgbClr val="000000"/>
                </a:solidFill>
              </a:rPr>
              <a:t>st</a:t>
            </a:r>
            <a:r>
              <a:rPr lang="en-US" dirty="0" smtClean="0">
                <a:solidFill>
                  <a:srgbClr val="000000"/>
                </a:solidFill>
              </a:rPr>
              <a:t> quantitative documentation of boundary layer processes in extreme winds. </a:t>
            </a:r>
          </a:p>
          <a:p>
            <a:pPr lvl="1" eaLnBrk="1" fontAlgn="base" hangingPunct="1">
              <a:spcBef>
                <a:spcPct val="0"/>
              </a:spcBef>
              <a:spcAft>
                <a:spcPct val="20000"/>
              </a:spcAft>
              <a:buFont typeface="Lucida Grande" charset="0"/>
              <a:buChar char="-"/>
              <a:defRPr/>
            </a:pPr>
            <a:r>
              <a:rPr lang="en-US" dirty="0" smtClean="0">
                <a:solidFill>
                  <a:srgbClr val="000000"/>
                </a:solidFill>
              </a:rPr>
              <a:t>1</a:t>
            </a:r>
            <a:r>
              <a:rPr lang="en-US" baseline="30000" dirty="0" smtClean="0">
                <a:solidFill>
                  <a:srgbClr val="000000"/>
                </a:solidFill>
              </a:rPr>
              <a:t>st</a:t>
            </a:r>
            <a:r>
              <a:rPr lang="en-US" dirty="0" smtClean="0">
                <a:solidFill>
                  <a:srgbClr val="000000"/>
                </a:solidFill>
              </a:rPr>
              <a:t> direct evidence of mechanisms that effect hurricane intensity change, e.g., intense vortical structures; lateral mixing in eyewall; </a:t>
            </a:r>
            <a:r>
              <a:rPr lang="en-US" dirty="0" err="1" smtClean="0">
                <a:solidFill>
                  <a:srgbClr val="000000"/>
                </a:solidFill>
              </a:rPr>
              <a:t>trochoidal</a:t>
            </a:r>
            <a:r>
              <a:rPr lang="en-US" dirty="0" smtClean="0">
                <a:solidFill>
                  <a:srgbClr val="000000"/>
                </a:solidFill>
              </a:rPr>
              <a:t> oscillation.</a:t>
            </a:r>
          </a:p>
          <a:p>
            <a:pPr marL="457200" indent="-457200" eaLnBrk="1" fontAlgn="base" hangingPunct="1">
              <a:spcBef>
                <a:spcPct val="0"/>
              </a:spcBef>
              <a:spcAft>
                <a:spcPct val="20000"/>
              </a:spcAft>
              <a:buFont typeface="Arial"/>
              <a:buChar char="•"/>
              <a:defRPr/>
            </a:pPr>
            <a:r>
              <a:rPr lang="en-US" sz="2800" dirty="0" smtClean="0">
                <a:solidFill>
                  <a:srgbClr val="000000"/>
                </a:solidFill>
                <a:cs typeface="Arial" charset="0"/>
              </a:rPr>
              <a:t>Led to new paradigm for TC intensification</a:t>
            </a:r>
          </a:p>
          <a:p>
            <a:pPr marL="457200" indent="-457200" eaLnBrk="1" fontAlgn="base" hangingPunct="1">
              <a:spcBef>
                <a:spcPct val="0"/>
              </a:spcBef>
              <a:spcAft>
                <a:spcPct val="20000"/>
              </a:spcAft>
              <a:buFont typeface="Arial"/>
              <a:buChar char="•"/>
              <a:defRPr/>
            </a:pPr>
            <a:r>
              <a:rPr lang="en-US" sz="2800" dirty="0" smtClean="0">
                <a:solidFill>
                  <a:srgbClr val="000000"/>
                </a:solidFill>
                <a:cs typeface="Arial" charset="0"/>
              </a:rPr>
              <a:t>Led to improved boundary layer physics in HWRF</a:t>
            </a:r>
          </a:p>
          <a:p>
            <a:pPr marL="803275" lvl="1" indent="-457200" eaLnBrk="1" fontAlgn="base" hangingPunct="1">
              <a:spcBef>
                <a:spcPct val="0"/>
              </a:spcBef>
              <a:spcAft>
                <a:spcPct val="20000"/>
              </a:spcAft>
              <a:buFont typeface="Lucida Grande"/>
              <a:buChar char="-"/>
              <a:defRPr/>
            </a:pPr>
            <a:r>
              <a:rPr lang="en-US" dirty="0" smtClean="0">
                <a:solidFill>
                  <a:srgbClr val="000000"/>
                </a:solidFill>
                <a:cs typeface="Arial" charset="0"/>
              </a:rPr>
              <a:t>Key to transition of 3-km HWRF to operations</a:t>
            </a:r>
          </a:p>
        </p:txBody>
      </p:sp>
    </p:spTree>
    <p:extLst>
      <p:ext uri="{BB962C8B-B14F-4D97-AF65-F5344CB8AC3E}">
        <p14:creationId xmlns:p14="http://schemas.microsoft.com/office/powerpoint/2010/main" val="2321843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6" name="Picture 5" descr="aerial of VA Key with Miami skylin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47800"/>
            <a:ext cx="9144000" cy="5410200"/>
          </a:xfrm>
          <a:prstGeom prst="rect">
            <a:avLst/>
          </a:prstGeom>
        </p:spPr>
      </p:pic>
      <p:sp>
        <p:nvSpPr>
          <p:cNvPr id="136" name="Shape 136"/>
          <p:cNvSpPr txBox="1"/>
          <p:nvPr/>
        </p:nvSpPr>
        <p:spPr>
          <a:xfrm>
            <a:off x="2029219" y="228600"/>
            <a:ext cx="6733781" cy="707886"/>
          </a:xfrm>
          <a:prstGeom prst="rect">
            <a:avLst/>
          </a:prstGeom>
          <a:noFill/>
          <a:ln>
            <a:noFill/>
          </a:ln>
        </p:spPr>
        <p:txBody>
          <a:bodyPr wrap="square" lIns="91425" tIns="45700" rIns="91425" bIns="45700" anchor="t" anchorCtr="0">
            <a:spAutoFit/>
          </a:bodyPr>
          <a:lstStyle/>
          <a:p>
            <a:pPr algn="ctr">
              <a:buSzPct val="25000"/>
            </a:pPr>
            <a:r>
              <a:rPr lang="en-US" sz="4000" b="1" kern="0" dirty="0" smtClean="0">
                <a:solidFill>
                  <a:srgbClr val="FFFFFF"/>
                </a:solidFill>
                <a:latin typeface="Calibri" pitchFamily="34" charset="0"/>
                <a:cs typeface="Arial"/>
                <a:sym typeface="Arial"/>
              </a:rPr>
              <a:t>AOML Overview</a:t>
            </a:r>
            <a:endParaRPr lang="x-none" sz="4000" b="1" kern="0">
              <a:solidFill>
                <a:srgbClr val="FFFFFF"/>
              </a:solidFill>
              <a:latin typeface="Calibri" pitchFamily="34" charset="0"/>
              <a:cs typeface="Arial"/>
              <a:sym typeface="Arial"/>
            </a:endParaRPr>
          </a:p>
        </p:txBody>
      </p:sp>
      <p:sp>
        <p:nvSpPr>
          <p:cNvPr id="16" name="Right Arrow 15"/>
          <p:cNvSpPr/>
          <p:nvPr/>
        </p:nvSpPr>
        <p:spPr>
          <a:xfrm rot="19551838">
            <a:off x="4414344" y="3734601"/>
            <a:ext cx="1666464" cy="698062"/>
          </a:xfrm>
          <a:prstGeom prst="rightArrow">
            <a:avLst>
              <a:gd name="adj1" fmla="val 20941"/>
              <a:gd name="adj2" fmla="val 29763"/>
            </a:avLst>
          </a:prstGeom>
          <a:solidFill>
            <a:srgbClr val="FFFFFF"/>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1"/>
          <p:cNvPicPr>
            <a:picLocks noChangeAspect="1" noChangeArrowheads="1"/>
          </p:cNvPicPr>
          <p:nvPr/>
        </p:nvPicPr>
        <p:blipFill>
          <a:blip r:embed="rId4" cstate="print"/>
          <a:srcRect/>
          <a:stretch>
            <a:fillRect/>
          </a:stretch>
        </p:blipFill>
        <p:spPr bwMode="auto">
          <a:xfrm>
            <a:off x="43880" y="3733800"/>
            <a:ext cx="4680520" cy="309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9904" y="6182072"/>
            <a:ext cx="1800200" cy="584775"/>
          </a:xfrm>
          <a:prstGeom prst="rect">
            <a:avLst/>
          </a:prstGeom>
          <a:noFill/>
          <a:ln w="76200" cmpd="sng">
            <a:noFill/>
          </a:ln>
        </p:spPr>
        <p:txBody>
          <a:bodyPr wrap="square" rtlCol="0">
            <a:spAutoFit/>
          </a:bodyPr>
          <a:lstStyle/>
          <a:p>
            <a:r>
              <a:rPr lang="en-US" sz="3200" dirty="0" smtClean="0">
                <a:solidFill>
                  <a:schemeClr val="bg1"/>
                </a:solidFill>
              </a:rPr>
              <a:t>AOML</a:t>
            </a:r>
            <a:endParaRPr lang="en-US" sz="3200" dirty="0">
              <a:solidFill>
                <a:schemeClr val="bg1"/>
              </a:solidFill>
            </a:endParaRPr>
          </a:p>
        </p:txBody>
      </p:sp>
    </p:spTree>
    <p:extLst>
      <p:ext uri="{BB962C8B-B14F-4D97-AF65-F5344CB8AC3E}">
        <p14:creationId xmlns:p14="http://schemas.microsoft.com/office/powerpoint/2010/main" val="3231996681"/>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dirty="0" smtClean="0"/>
              <a:t>To Ask a Question</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To Ask a question</a:t>
            </a:r>
          </a:p>
          <a:p>
            <a:pPr lvl="1"/>
            <a:r>
              <a:rPr lang="en-US" dirty="0" smtClean="0"/>
              <a:t>You may need to click the orange arrow in upper right corner</a:t>
            </a:r>
          </a:p>
          <a:p>
            <a:pPr lvl="1"/>
            <a:r>
              <a:rPr lang="en-US" dirty="0" smtClean="0"/>
              <a:t>Expand the + next to Questions</a:t>
            </a:r>
          </a:p>
          <a:p>
            <a:pPr lvl="1"/>
            <a:r>
              <a:rPr lang="en-US" dirty="0" smtClean="0"/>
              <a:t>Type your question in the box, and click send</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4200" y="2627539"/>
            <a:ext cx="438150" cy="46808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4200" y="4267200"/>
            <a:ext cx="2845526" cy="1881052"/>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5459" y="3200400"/>
            <a:ext cx="2787541" cy="302767"/>
          </a:xfrm>
          <a:prstGeom prst="rect">
            <a:avLst/>
          </a:prstGeom>
        </p:spPr>
      </p:pic>
    </p:spTree>
    <p:extLst>
      <p:ext uri="{BB962C8B-B14F-4D97-AF65-F5344CB8AC3E}">
        <p14:creationId xmlns:p14="http://schemas.microsoft.com/office/powerpoint/2010/main" val="14700093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9" descr="IMG_1057.jpg"/>
          <p:cNvPicPr>
            <a:picLocks noGrp="1" noChangeAspect="1"/>
          </p:cNvPicPr>
          <p:nvPr>
            <p:ph idx="1"/>
          </p:nvPr>
        </p:nvPicPr>
        <p:blipFill>
          <a:blip r:embed="rId3" cstate="screen">
            <a:extLst>
              <a:ext uri="{28A0092B-C50C-407E-A947-70E740481C1C}">
                <a14:useLocalDpi xmlns:a14="http://schemas.microsoft.com/office/drawing/2010/main"/>
              </a:ext>
            </a:extLst>
          </a:blip>
          <a:srcRect l="-241" r="-336"/>
          <a:stretch>
            <a:fillRect/>
          </a:stretch>
        </p:blipFill>
        <p:spPr>
          <a:xfrm>
            <a:off x="-26988" y="9525"/>
            <a:ext cx="9217026" cy="6873875"/>
          </a:xfrm>
        </p:spPr>
      </p:pic>
      <p:sp>
        <p:nvSpPr>
          <p:cNvPr id="45058" name="Title 1"/>
          <p:cNvSpPr>
            <a:spLocks noGrp="1"/>
          </p:cNvSpPr>
          <p:nvPr>
            <p:ph type="title"/>
          </p:nvPr>
        </p:nvSpPr>
        <p:spPr>
          <a:xfrm>
            <a:off x="501649" y="223838"/>
            <a:ext cx="6929438" cy="877888"/>
          </a:xfrm>
        </p:spPr>
        <p:txBody>
          <a:bodyPr/>
          <a:lstStyle/>
          <a:p>
            <a:r>
              <a:rPr lang="en-US" sz="5400" dirty="0" smtClean="0">
                <a:latin typeface="Arial" charset="0"/>
                <a:cs typeface="Arial" charset="0"/>
              </a:rPr>
              <a:t>Q&amp;A Session</a:t>
            </a:r>
            <a:endParaRPr lang="en-US" sz="5400" dirty="0">
              <a:latin typeface="Arial" charset="0"/>
              <a:cs typeface="Arial" charset="0"/>
            </a:endParaRPr>
          </a:p>
        </p:txBody>
      </p:sp>
      <p:sp>
        <p:nvSpPr>
          <p:cNvPr id="45059"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7A996E-9616-D34A-AD66-F54618740FFE}" type="slidenum">
              <a:rPr lang="en-US" sz="1400">
                <a:solidFill>
                  <a:srgbClr val="000000"/>
                </a:solidFill>
                <a:cs typeface="Arial" charset="0"/>
              </a:rPr>
              <a:pPr eaLnBrk="1" hangingPunct="1"/>
              <a:t>21</a:t>
            </a:fld>
            <a:endParaRPr lang="en-US" sz="1400">
              <a:solidFill>
                <a:srgbClr val="000000"/>
              </a:solidFill>
              <a:cs typeface="Arial" charset="0"/>
            </a:endParaRPr>
          </a:p>
        </p:txBody>
      </p:sp>
      <p:sp>
        <p:nvSpPr>
          <p:cNvPr id="5" name="Text Box 4"/>
          <p:cNvSpPr txBox="1">
            <a:spLocks noChangeArrowheads="1"/>
          </p:cNvSpPr>
          <p:nvPr/>
        </p:nvSpPr>
        <p:spPr bwMode="auto">
          <a:xfrm>
            <a:off x="587392" y="4440254"/>
            <a:ext cx="815181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FFFFFF"/>
                </a:solidFill>
              </a:rPr>
              <a:t>"It was God's stadium...an almighty bowl of tranquility surrounded by epically vast stands of wind-packed white cloud climbing all about us, unbroken, smoothly towering taller than mountains. The sea writhed beneath it, spume-streaked, and the sky stared down blank and empty above.</a:t>
            </a:r>
          </a:p>
          <a:p>
            <a:pPr eaLnBrk="1" fontAlgn="base" hangingPunct="1">
              <a:spcBef>
                <a:spcPct val="0"/>
              </a:spcBef>
              <a:spcAft>
                <a:spcPct val="0"/>
              </a:spcAft>
            </a:pPr>
            <a:r>
              <a:rPr lang="en-US" sz="2000" dirty="0">
                <a:solidFill>
                  <a:srgbClr val="FFFFFF"/>
                </a:solidFill>
              </a:rPr>
              <a:t>  `I must say,' came a quiet voice from the cockpit, `this is definitely impressive.'" - </a:t>
            </a:r>
            <a:r>
              <a:rPr lang="en-US" sz="2000" i="1" u="sng" dirty="0">
                <a:solidFill>
                  <a:srgbClr val="FFFFFF"/>
                </a:solidFill>
              </a:rPr>
              <a:t>Inside the Hurricane</a:t>
            </a:r>
            <a:r>
              <a:rPr lang="en-US" sz="2000" dirty="0">
                <a:solidFill>
                  <a:srgbClr val="FFFFFF"/>
                </a:solidFill>
              </a:rPr>
              <a:t> by Pete Davies </a:t>
            </a:r>
          </a:p>
        </p:txBody>
      </p:sp>
    </p:spTree>
    <p:extLst>
      <p:ext uri="{BB962C8B-B14F-4D97-AF65-F5344CB8AC3E}">
        <p14:creationId xmlns:p14="http://schemas.microsoft.com/office/powerpoint/2010/main" val="7311534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a:t>
            </a:r>
            <a:br>
              <a:rPr lang="en-US" dirty="0" smtClean="0"/>
            </a:br>
            <a:r>
              <a:rPr lang="en-US" dirty="0" smtClean="0"/>
              <a:t>The “Wizards” Behind the Curtain</a:t>
            </a:r>
            <a:endParaRPr lang="en-US" dirty="0"/>
          </a:p>
        </p:txBody>
      </p:sp>
      <p:sp>
        <p:nvSpPr>
          <p:cNvPr id="12290" name="AutoShape 2" descr="data:image/png;base64,iVBORw0KGgoAAAANSUhEUgAAANwAAAClCAIAAAC4FQTfAAAgAElEQVR4nNTd5XNbWbYA+r63E1uSxeeImc3MzIwyxswkWZJlSWZmxtgxM5NkyUyxg03Td6Zevb/nfVDa7TYFJn3nvqpVqsRH+eL61Vp7rb3Pzg9rK5qVpd3lxZ2lhW19LMxtzs9u6GNuZn1uZn12eu12zEyt3onpyZU78efTmQ19zM5u6mNubmtubmthYecmFhd39bG0pF5e1uhjZWVPH6ur2juxtqZbW9Otr+/fiY2NgzuxuXm4uXm4tXV0E9vbx3diZ+fkduzunu7unqrVZ3dCoznXaM739i70odVe3oRO9/p+7O9f6ePg4Prg4Prmr7d/qI/DwzeHh2+Ojt7exOHhm+Pjd3fi5OT9ycn7O3+9idPTD6enH46O3p6efjg+fnd6+mFxcXdhYWdhbnthbnt+flv/a5+d3ZyZ3pye2pie2piaXB+fXHs1sTr6anX45dLA0Hxv/1Rn73hgiBCHpyDhKAwcDSCxIAoHg4Gh0ZkZokYky+tHiscPdP8fyN4/0IJ/YIf+wA5+Zhz+3CQCahGDdU7DueegXbORbrloLxHgLwX9SkCfQpJXLss/1yQoxzgolx1SzA2XGkfJzCLFVpHFdlEF9hE5dqGp9oHJdoGJtv5JNn6JP/wdKP/y9ItRLi2pvy9KvcinUT4o8u9GeVvkDcrbLv+PoMQiMAASi0XjjIxwodGZaUX1KLa3IcsXZhxpYBxpaBpnaBEHsYxHOSSDzqn6ILpnUnzyaf4iSpCE6C8i+osYIVJBRKlJuNgkOM84KNc4XGImLLOJV9rGyeyEEkdhsXNMgUtUrlN4hlN4hkNomn1I6g9rK5rVZfXfjfKOyNsob6fJfwflYyJvo3xa5BNp8u9DeSPyjsv/IMqA4BgcSEYh0DcooXBcRFxuclEdYByANg3D2iYBjqlohwy0UybWPRftlE50z2T65tE9UolOcSTHBKJTAtElmRNQaBIhFYSVCMJKLKJlNsJSq2ipbbzSKbnCLa3SLVnlkljqmiBxixe7x4tchIWu0XkuUblOEdl/otTH0sL24vzWN6O8/+g2yhuRNyjviPw2lI9V7a8SeZMjb1DqFX5flHdy5H2UNy7/Uyg7el75BUaBAAmFQINILIDEYlAgDIEXphSnljRS7KKIDvEEl3SCRzbolgt45OG8ixFOGUT3TH5ALsczheksNPVOsg3OtAjIMAvMMgnOMw4pNA0rtoySOCQo3VKrXV+ovNIqvdMrPFNVni8Unslyjxel7gklLrHFzsIix+gC+8i8Tyj1FfwG5U2y/HKU93/46ft/5MgblPPz2/Pz2/cL97ehfILjYyIfS5B30uT3RflZjncWl/8xlF1j/v6RAJaIRmJwKABAYtEoEIYkxGdJ06TNXM8XdK90smc22Tcf8Mon+IpBHxHJr4QVUMTzzbQKSAtMkmSXtsjqh/LLu30TxWZ+KbYRhS5JSttYuW2s3D2lwuNFqXdyqXdyqdcLmXdymXeqwjNZ7hovc42XOcdKHIXF9tGFP6yv7t1Guby48++j/Mv37xVuPcqbHHm/cH8zym8QeZvjfZF/E8o7efEGpf7RgyL/11C2d476+oZjMQQ0EoNHg1gERo8yKVeeLG0y8c/gBOZSfPKoQcV4v2JKsBTnK2aHK7iBIuOAnKicGmXbRG3XZFnDgKptVFQ7GFfc6JEosxdKXJKULinlzgnywNSy4DRZUJo8IEXu86LUJ0XhnqxwTpC7JCmcEuQOcTLbmJIf1lf3bnqdvw/lHZG3Ud7Pkd+G8jGRt1E+LfJO4f7fRHn70X8cpY9PGAaNx6CwepQoJGCEIqYUqZJKGgQBGZzgPJJ/Pj1cgg8Uk0Nl5MASToiM41/gkaQqaZ5UtE0lFFQGJhZFZSnFjaMlrdOhubXWYfnOCbKAnNrAzPLkkroMaV2apE5YUBWUpvB6IXdNUjgnKhyTFPYJcptYqdVtlPrQV/B/B+WdL38hyjsivxblHZEPony6aj+YJv8OlPdXkP+nULZ1vPT2Dr2DEoomposr48V1XP80ZlAuMSCfHiUDA0WEIBEjSMQNLDIPFcdKuuVdSxE51QKPOMfwHIuANP/08heK/nhZt1ey0iGqMDBdlanskNT1Kpv7ShsHshSt4dmVnkmlzglyh8Qyu7gy69hSi2iJaYToh4017c2y8gbl4vzWTb580OX9+MLyfbOgfDpT3ueoh/hEf/MlmfIOzQdF3nd5Ezci9/YunlB4/4efdXknnhgJ3fi7HWdnH/U/Pz5+d3b28Qbl4uLu4vzO4vyO/td+g3JmenNqcn1qcn1ian18ck2PcnB4oX9wpr9vyt7ek4CnohBoHAoAUQAag4NhSFnSmsi8co5fKtUvkxiQTwoV4YLEhIAiXlAx2yvDQSiTdq2GF7TYhBc5xcmdEpS2sXKLyBKf7EafzBrnOLFXvLiour+ktldW0/EirzS3tFFU05NXPeAsLHJPVlhEiayipeZRUtOIEpNw8fdH+WCm/CqUD+bIb0b5RNP9GMrPinwa5W2XXz4DuhP/KZR9vZN2dh54HAUJR+kbHRQahGFI+YrGqPwKtm8K2Scd55uDCywAAorJgUW8wDyBb0ZgVl1Ry7xbkoobkG8WITONVljGVZrFKB2TaxwSlM5CUUS2UlzTkyurC4nPinhREJiQF5Jakl3RmyTvtIkqMgnOtYqWmkeVmEaIvn+mfODRLZRP9N33Rd5G+bTI+7X7BuUT+zeP1e4HUd4R+YUoPyvyy1Her9R/E8ru3glbW3ccSL5BiUZ9QhmRq2J6vyB5p+F8c8CAfKx/ETmwiOWdxvdOSSobSK0cMwkuYPrmcUOl/GiVSWy1aVyVRWy5jbDULV6SVdYuKm9NzCpJF1cWV3VmljYK81RxxfX5DWNuiVJ7odgivND0j/huKO/Hp3/41zT59C7Og2nyRuQ3d9xPc3xsNfkYx8fWkXc2Eu+sKb+c4x2Ud9aOfzfKrp5xa2tXAEvUo9SvKeFoUk5pXVhmGcMjkeqTTg4oIAUVAX5FJP8ChmcK3zslr2E6oriD5p7C9M1jBhbzwsuMhRWW8TWWcRVOSeWB6aqSuoG80nphuri8fUxcP1DaPFZUN+ifLE2UtcWWtNhFFVhFFFiEF5qF5puE5f9dKPX/So/y/nhyYWHn/mzyC3PkVzU3X54gv4Tj7f7mC1F+VuTx8bubdeT9IeV9kX83ys7uV5aWzlgMAYVA3zQ6CAy5WNUiLKji+6TSfTIofvnUYBHBX0T0y2f55gj8s8Xty75p1UyPFNOQfF5gnkm42FqotE+odEqq9MmojiqoL6kfzpE1ZJU25Ff0+CZJw7JUuVX9CeLmWHGTqGXCNjzHNU7kKCy2jiy0iPh6lDfa7sSjX/hr332TJr9kKXk/R37hDOgLx0CPleynOT6N8s6m4oMzoDsZ8UbkzReeSJD/CygtLJwwaDwaiSFgcDcoFQ19uaouh2gRLzCP4pNHCxZRg6XUQDEroMA0TCzqWPNIUjpEFXsnK13jpD6p5V7J5V5plb6ZNf7p5Qni5uKagSx5U1nbWGJJi3uC1D4yL6qgXtw6GVvUIG2dCsmuCMxQ+qTIXRMk9sLi74zygUe3UH7t8YsvFHmH4xeOgZ5otz8r8gtRflbkl6O88fd3o+zoGjM3d9SjJGLxWAQGjQTQAFXZ2C9veRWe32gfr2AGFrPCpczwMlZYKTNYbBGjLGxfcY2Xh2ZWRGZXhabK44rqonIro/Jq4oobg9IUaWVdBTWDadJmWdtkWF5dQE69R1KZf3q5tH02tqghv2Ywp7IvsaQptqguPL82KKfyfwnlYy3Ol6B88NTFEyK/7cjFnvpcoznfUz+YJs+02kuN9vL2p073ek/3+vbnvu5au391sP9Gd3B9sP/m5s+HB2/3D9/oP48O3x0cvb35vI3yzpzysXr95SiXFnaXFr6+0ekeMze3x6DxGBRIBAgYFBaFBNAAVVbVVt01nakcCMxpNIuQCaLKuNFKTpSCHSGzS6wsaFlyipaE5dQGpCnd40VhuVWx4qZ4SUuqqjcoozy3YrCgekQoasysGvRIKvNJrQzNrY8qaqocXC9pnlB0zZZ1TBbU9OdW92ZU9KRV9P6wsbq3vqJZX9GsLatXl3ZXFneWF7aX5reW5rcW5zYXZjcWZjfmZ9b1sTC7MTez+WDMTm/MTj/09MlMeX9B+VimfLr1/opMuXO2u3Omd6nZ1ceJZvdEqz7dU5/q1BdazZ+hF6nWnuzune5qzzS6c83+hUZ7qdZdavevNftXGu3rvYPrg6N3Byfv9w/fa/av1HtXewfX+4fvD07eHxx90B291e6/3Tu4Pjz+eHT2UaO9VuteH5/+fHDyXr13pTt4o92/Pr/89eDo3eHx+z3d1dbO6dnpTyfHH46P3h8fvT85en96/OH89Cd9nJ3+dHry8fj04/Hpx5Ozn85O/4zz04/npx9Pj9+fn348OXp3dvJhZUG9vKjW01xY2Plzfj6zNTuzdXt4/nJsZWhkcWBofqB/uqd7WMA3B7AENArEYAAsFkSiADRAVtV0VDePFlUOxJd02kbLTaLKWFFl/MQKQVypWbRI3LwYntnI9cvmhRQxQwo44cUWCQq75HLfgha3JFWGdKCgYiS0qM4jU+EWL4vMaYjKbcxUDrRM7Imbxlsmdiv6FmXt44ruaWnbaH5D/8Mo9S4X5zb1Lv99lP9+pnysiD9Ru78Q5d7uyd7uiVZ9qn0IpVZ7qTt8fXB8rT18rdFe7movNNpL7eG1dv9q7+BqT/dao73c1VzsqM+3d8+2d8/2D99q96812tfqvcs93ZXu4M3h8fvj04876nO9PP1Tjfb1wdG7y6t/qPcuD4/f67RXRycfzk5/Ojx4e3b6k057dXry8fTk49kfcXr84eTo/dHhO73Ip1GeHr47P/6wsqBeWfhqlN1dQ8Z8Mz1KNAbAYEEkCgQASl1Db3XTUGntcKai3y+zwTqhiitUceNV3NgS44iCvMqJhOJe49ASRqiYGiqmRUoZ0aXMCImJUG4TLc1TjmXIB3zzqp1T5T4pirDM6tjCZknLVPv0fn7NcOPYVv3LDXnnpKp3Vt45Lmkd/mFjdU/v8gmUt+MxlPdjfnZrfvbhLucOyi/vu+9X8K/geL/j3v0z9tTne+rzPzhe7v0R2r3rPc2VevdyV/Nau/d6T3e1p7nc0a9Bdec63cX+/uXBwcXR0euzs7cXF++PDi8PDy5uYl93plEfbW/pjg4vtXsn6t3Dne199e7hvu5Mu3eyvrp3oLs8OXl/oLs6PHxzoLvaU58fH749Pnz7ieMf5vRGT44/PIDy7OPZ2ccHM+VnUU5Mrd9B2dU5yOeYYjF4DBqHwYJoDIBC43A4WlPLQGV9v7JhtLDmZbx8wCmlli9UsoRlvDiJeZzkhWIoTTlmHiFhBRcxwkWU0EJWtIQXIzGJFNlEiotqphJEHb551U4ppT5pypiixvy60aqhjZqRrazyvubxnaZX24rOqcq++fKeaVX31FMob1fwr0WpF6lHeV/k4uLu124qPjYP+sLV5MMd9x8Wb+JTgvwT5dW+7r1O+25/7512761Oc72/92Zfe6Xbu9zXXhzsnx8enB3sn+j2DtU7ms31rdXltdmJmZnx6Znx2dmJmZnx2fGRV4M9Q12tneKCkozk9IzkTHGBqLWhbWV+Wbe7v760cag739edadWnWs3ZvvZiX3txevz2/PTj0cGb48N3x0fvT44/nBx/OD35eH7288X5L98R5fTUhh7lzd734MBMZ8cAj21yGyUagyMSmS1tQ8rqbkX9sKhmNL1yzOFFJT9GwY4u5QglFgnycFFXVt2cQ6xSEFrMjyphhBXyhSXOmVXuKRWeicqiusmwnHp9pvTLLs9teFn3ard8aDWnbjijoqdrbr96cKW8Z7ZueKVxZLlheOkBlHeWlXdc3mi7E/c5foo/TmDcSZNf2+J8ttH5wsHk7ez4l8Gk+kKjvs3xE8qdzdda9btj3c+Hug/a3dea7bN9zeXxwdXZ4cWx7kS7s7e6uDTU2yUvKYoKDXS2s7I25ltw2MZ0hoBGNaYzTBh0AY3Oo5DNWGwehWxMZ1hyOe62dtlJiR119SPdfTPjs3PTSxtLO2vLO4tz6wuza+sruwfaiwPd5dHBG33WPDp8d3T47uT4w9npT7ebm9txH+Xy4mfWlA+ibG/rY7MEGDQOi8FjARwaA2DQODKF2do+XFbZKa8dLKoeTlON2CUo+JGlnBg5M1LKDBM5p9bltCyHFnSahxXzQvMEMcX8yAL7JJnXC0V0XlNR85R3qsIlReGeoUyrGZD2zVWNbuY1jcSI63Prh3qWj5U9M1X9Cy3jW11T6s6JnR8217SfdXkjcnHunrm/onzg0ZcV7s/u3zwm8v7OzdObN7fr9WdRajWXut03mq3XexuXR5o3l0cfL47eH+6ebK/sbC2uDXZ0F2dlh/h4OlmaWAuYljy6BZdmw2dbchjmLIYpg2LGpJsyKMY0Cp9CMGXQTOhkEzqVS8LRsGhjGsnL3jbCzzchWhjkGxgRGJGZktVU2zw7tbixuqPTnOg0J4f7r/VZ8/T0j77nVuv9b6LUnxW63323tfaymHw0CrxBicXg6TROR8dIeVVnaWWPqHooRTnglFTOj5JyY+T8OBUxsNA4VpnavJRRM+UklDF8UgURuYKwLH5gilesOFPRX9A86ZaicEqURZS0qF6uF7ePp1f3xstb4qRN0q7prqV9Rfe0qne2aWyjfXy7dWzzh801rd7l08nyJh5DeT9uDk19FuW3Hbz4qgT551nJT432+Q3KXc3FTaj3LtS3x5Oai9cnH4/2LrSbR/vbR/s7B2vzawPtPVWligA3dw87W3tTY2sB09aYYW/KtDNh2BrTjSk4EyrelEoypRFMKEQeEcsC0HSMEQUBoyAhVKQRC0TyiTgOHs3BYY1pFB6VZiEwCfL08fPw8nByC/EPzsvM7+kcmJteWl/Z1e6dnJ28uzj7oKf5B8p3p6fvzs7e/xF/0vxalJPTG3dQtrb0MOhcJArAAgQAxKPQWCwGz6BzOzqGKqq7SpQd0vrRVNWgd3YdP0LMjJDw4yrIoTJmjNyjsCO3cT6upNsuVmwelWMbm+8oLEgsaCipexUpaXV4UeqRWpHXPC3rnnuhaA0vqIiXNWbX9Fa/XOmY1ZR1TZV1TVX1L1T2LZb3zD+F8na7871Q3p4EfcnA/In3b74Npb7Lvo1SvXep3rvc1Vzsas7VN4NJzZlWc6bTHKnX1Yc72oNt9dLkTHNVdUZ8nI+To50x38nc2NnCxMXS2NWC52jCtGAS2HgYGfGMgYVT0DAKEkJEGJLgBmQUlAkgWHg0E0BQMUZEo+cUNIxPAmhYOAluwCYAJgw6i0SwEvCcLK28HJ38Pb29XDxC/EPbmzqGB8ZWFjd02tPTk+vz0/dnJ+9OTt7qRX4XlDPTmzcoR0aX9Shbmrvvo2QyeO3tg5U13cXyVnnTeHrFcFBRKy9cRA4sIgdJ6JEqUlQpObgoo2amvG87UdnrliLzSJXFShrL2+dKGicso4vMYsX+OQ2qwZ14SUtUfkVUfkVmeaekdaxlcrttelfWPq7smSnvXShtn5K0jP+wta7bXNPqRerj/rTyMZQPdjZ3UN4+gfHYCfMnNhW/cDb55dNyzc6xZudYvXOq2T3Tl2w9Su3+1drGwenph/39S436aG/34Oz49cby+sHO5uRQd2lhVpivm70Z24pHtTdluVsJPG1M3Cz59gKGBQPPJ6JYAIyGMqAgnxMRhngEBAczAGDPQehz0MiAiIASUTAiAkpCG9GwSDoOzQDRVABJQcOJKBgNi+aQCDwKyYRBtzc1cbWxdbO183ByCfT2T0tK72rtXl5YP9CenJ+8OT64PD97e3729uz0zfHR68uL92cn765f/3Jy8vby8lO7c3Hx8+nph/Pzn46O3q4sa5cWNZ9G6Iu3XM5u37jUl++x8bWR0eWBofm+gemW5m4KmXmzpsRgQQwax+Oa9vaOV9X2yCq6JXUv08qH3FKr2WEiarCIHqZgRFfiImS4oEKnpMqcmsmywc2S3gVR14xyYFlcOxaSUW4WU2iZJAsTdxe1zMfk1UZmKhKLajNKW6v6l3oXj8p7F8St47LOaWnXbEnHtKh96v9/KL/thYc7KD+tLP9EebGrOddqz8/PP2ysaw51p/vqg5W5pe3lxQpZXlpcgLsd15KHtzejutvy3a25DsYMUxpoTMHyCEgWAKOjIDSkIRVhQEEaEOAQ0MgAgBpioc+wEAMA9hyEQXBwQ/0nAWFEQhuR0UgyBk5CIUhoIwIcQsUg6CCWSyZacFhWPK61Md/F2sbZytbd0Tk+KrZULJt4OXl8eHZ6cK7THGn3Tq6vfnr/7rfrq5+uLn/W7J68e/f70dH1d0E50D/d3NRFJjHuouSbdXSNlpa3Syp788r7X8gHLKJl1KAiQkARMUBKj6ogx1UCISKGX55jbFm0tDu7aby4Yy5V1RuUWm4XWcQKy2FF5AcWdSoHdqr6VmWNL4urBusGVnoXDutfbkjap4taxvUcC9sn89r+vUz5RNP9SeTXo/zCKwa+6vjFX7YTd872ds7+ivJCvXexv3+lVp9odvaPtMfabc3uyvrG3HxeaqK7HdfViuJsQXKzpnvasVwsaBYsgI2HsfEwJgCjoQ3JiOdEo+cE2DMC7BkOZgBADbEwQwzUEA15joYYoAyfoSEGaMhzDNQQAzXAwiCAEQSHMMIjjYhoJBmNJCFhBLgB3siQDqBMmBQzFsOMxbA1NbYS8GxNTD0dnIN9/fMzc7taO0f6hkb6X85NL+m0x1ub2oP988uL9yfHV6fHb69f/6Iv5Z9Qnv18dPju21A2NnRQSHQ9SgwWxGBBDBbP51t2dr+SKltlNUOZil6htJcdWEgOLMIHion+pfggOS68jBBRSg4qZPjlmIWL3JJV7skq2+hii7ACmziZxQsFO0psHaeKEfXUDGy2jGzW9q8OLJx0TOnya4YLG17JuuYL26fy2yZz2iayW78e5cLc9oOt9wMcvwfKL7n04kGUj74Odrv7Vl9o1Be7mvO9vQut9nxne/9k/3R/V3Om1S1PjufECz2sjT1t2b5OHF8njqsVzZKN5ZGgHAKUT0ayQCMGFkpDQ4gIQwLUAIQ+ByDPAIgBFmKIgX4KNMQAZfgcafAMaaCnaYCBGmJhEMAIikMY4ZFwIhLOwmNpWDgOZkBEQPk0oiWPacXj2Ah4Fjy2lYDnaGluY2xiZ2rm5eIS4u0jDI+MjUmor2u5vHh/fvb24vzd+dnby/OPur3z74NyYKq+ro1MpGHQOABL0IvEAkSBqU1n73hpRZekdiRTOeCf00T2zcMFiAjBMmqwEutTAvcrBsOltCg5PUTE8MlleWXx/HMEwQXckHxGWCFHKOEJS82iyuyFijhxh7R5StExr+haKGocTyvvK2ickHbPF3bM5nVM5bZPZrdPfAvKTx3M483Nd0H52RZHb/GzKO+++fVpTn6huQnNuUZzurtzcHF6vbWycXlwuDQ+9iI8MNDB0sOc7WXDdbWg2fGI5nSMMRnFxestGuLhP+Jgz0Doj/q1IwA1BGEQEAbFQgyxEEMACtEHFmKIMTRAGzxHGzzHGBrcPAJhUBAGBWEQOoBiEzBUjBEO9oyGRZrQyVZ8lr0Z39XG3JLLtuJxLDhsUyaDT6dyySRLHt/C2NLcxDo7q+Di/M3hwcX52dur1x/Pz97eRnl6/vPB0bullW9BWVvVTCJQsVgQAPTDcxwGJJmYO7R2jJVV9+Up+9KUg2aREtArG+lVAAbLyEGlxKBSIEiCChIjA4vAwCJmoEgQVCIIKrEUqjgxcnxIISVczBcqzYXlltFl3ulVkYWNSfLuyOKmJEVPYdtMbtNUbstkUedCfudsXsdMTtvXrylvg3uao/58yreh/EKRn0V5/2Tap777ryj31KeHuvOt1e3Vmfm+lqakEH8/W1MvC46vNd+BS7ZiEU2pgAkZMCZh2QCcAHsG/68fAMgzLPQZBvIjxvA5FmKgL81YGOQeu09xB6veKxZiAECeMXEoFh5NQkIIcAgNizRmkB3MBT7OdrYmXHszvqOFsb2JwJxDN6FTnawscjNyggPCuRyT5qaO9+9+Ozm+Otg/f3354UGUC0tfjbK6op6MowAYEABw+u0cLI5saunU2P5SWTuQVdqVIO0lu2eh3XOMvAqwQaUY72JyUCkpVI4KEkMDitDBImaQTBAoNw4uNYkuZyZUMBIr+EnVgtgKQaTSLEbpk9vgk1MTLukMKmqKU/Xnd8yn1b/K75jXR2779L+L8rbLB0V+A8qn72C5Pwn6EpS3h+R3NhI/odQcLy+sn+4fl+TkBnu4BNhbeJqz/SzYbgKqM49ly6SbEvEsFIoIgeANDPAQQ7wRFG8EBWEQEAbBwiAYqCEKZoiEGqAhBliIAQg1BKGGOBgEbwQlwGFEhBEJCSfAYQQ4DG8ExcEgtx9hID8SkIZUAM4iYtgkLA1EsAkYax7DwZRrzWO4WBo7Wwis2QwBFW9KJblaW5pwjf18Aj1cfQggZfTlpEZ98O7tryfHV98LZaWqlgQSAQwIgng9SgBPMbd2aWx/WVY3lKPoC8tvwdgnGzlnofwl6EA5yrMQ5yvCB0ixQVJ4ZCkmuowWLGf5Si2jagQx1YRYJSGhnJtQzYupEMRU2ryodctt8BO1hJR2R8h7EmtGM1pmstvmivvWCjoX8jvmC9rn8ttm/12UNy4fFPmfRfngAV79AHJv72JPc6ne+4RSqz7WbetGurpj/HwDHK08LXjelmxvc5Y9m8jFYVkAwMBg6Gg0FYkkwuE4KFRfiG8vH1Ewwz8ypQEAeQZCn+NgBgQ4hISEkVEIChpOR6MoaDgRYUSAQwhwGAkJo2JQdABFQcOxhv8FQn80ZZCczPmmDBIThzKmEUpdPtoAACAASURBVGz4TBs+093KxMWcb8tjWLJI5gySgyk/Iigo2C8o0CeAQWM7ObheX73XaY/Pz96enb39LmvKclUNHiToUWIwABqDw+EpljauDW2jsur+bNWgZ0q1kU3Cj3YpmKAyuK8E8BXj/cQEfwk2UAILLkGESOhhSrPoWkF4pUlcPe1FLflFlXFyvfmLBpP4GpP4Crv0Op+SDrfchiBJd3LTVF7XkmRoK7ttprhrsahzrqh9vrBt5jPD8/s0H1g1Ppky9b8U/SB3ZUmzsqRZXd5bXd67+cPainZtRbu+qvsUj3Q5j52V/Gzh/utVAmf7urONdc3Bwes93dW2+vLg6MPu9snO6u7OwlKtqCjK3cHPiu9nw/Oy5NpySTwimoHHUAA0EY3AIWAgHArCoYARFDCCIp7/iDR4hjGEYAwhWAgUA4GCMCOcEYyAhOIRBjjYMxzsGdHoORlhSEUa0TFGTAySjjGioeB0jBENi6QDCAaIZoBoPhFHMoLgIc+pSCM+Eedkwnc24/GIWGMKwCOiLVkkZzOOgzHTik0yZxD4VMCKx7EzM8nLTHO2tTXh8SVi6ds3H48Oz8/O3h4cvH79+tfr63+cn/18uP9mfXV/aUGt/81/uphA73J2W+/yoTnllFJVDWAJOBwBAHAABsSgQCyG4Ozm39w5XlzelakcEAQXPLMSGjpnwgNkEB8J1k8M+hQD3kVY32JsoIQQXEoLVTBCldyoKo6whhFbxUyoEryo4ydUcRMqTVNqHLJaXPPaPQvagyS9qfXThV0r4u5VSd+qrGdJ2j0v6VoQd/wfQ7mx9mjr/d1Q7h1r9450uotdzcWO5vWu5mJzTate2RlsbMqJDg2w4vpbsrzMmNYMHJeAYuBRRACBxxgBSBgGDgGMIH+4hIBwGM4IhjOCgTDoH4tII5wRFAd/TgVgPApWQAN5RCwTQDDQRgy0kSkFb0rBG1NwPCKWg0czQKQ+BEQcB8QwMUg6Cs4BMTZshrMJ147LMGcQLJhEB2OmiznXjk83Z+D5JDQVC2XiUOYcurOluYOFqbWZsb+31/LiyuXFm+s3Hy8u3p+ffzg8fHN6/OHi7Oft9aPF2Z2vRSmXV2GweBDEAwAOj8Fh0TgQQ3TzDGrpmihQdaarBvhB+RC7BJhbjoFXMcRHgvITYXyKAO8i0KeY4C8hBcqoIWW0UAU9opwVU8mMqWTHVfKTqrkJldyEcrO0OruMFuecNrectgBxb0rdTFH3qrh7VdKzJO9bKutdkvUsSLs/t834VSgf/PljKG/itsjbKO8U8adRfuErOHt7Z5qdw+Oj1xrN6fbu6d7B9a7mfGdTt7W4lpeYEOFq52PG9DVnuPIpZmQ0B4+k45AUEE7CwghoGB4FJaJgJLQRGQPXD8ApaCQZhSAijPTrRSIcTkYhSGgoCQ2lAwg+BWfFplqxqaYUPAdEGZNAUwregk6yZFEsmGQzOtGYRhBQ8SZkghWTZkYlsbAoFoA2oRDtBSwvW3NbHsOWx3Ax57tbCRxNWNYcigkDz8QjaFg4FYBzyDgBg2rG59haWhQXii4v3pycvn79+uP19a/Hx+8uzn4+OXq/srT3VZlycHihb2BKKi3Xo8RiQQIWD2DwOCzJ0yf0D5R9LL8MpOMLjE/RM9d8uK8E5V2E9i7E+BQBfiLQrwQfICUGlZKC5eSQMkZUOSumki2s4CdUceIruAnlFun1Vmn1DpnNLlktfsWdybWThV3L4p7lku7Fsv7lsv5led9iae/Cd0P5WKPzNMo7aVKP8sFl5Zeg/Ow1LHt7F5rdk+PD693d013NuUZ7qdWeb2+qu5uaA5xt/e3MfC05LjyyNR20ZhDM6EQ6gKICcArWSE+NjIFTsAh9kJAwMsqIjDIiIWEkJIyChjNALAuP5ZIABh7FAJFsAsacQbLlMRz4LHse04SMM6MSrFlUJ2OOm7nA1ULgaMKx5TEsmTQXU4EdlyUg4vhEnAmFaM2hedmau5jzrTk0vUsnU64dn27FpZuzKFwSwCZgOESQScCySHhLE76fl/foyNjR4dn5xZvLyw+np++uX/92oLuem9laW9E9jVK/9/1qYv3l2IoepUhUhgUIn1DiiCCWAGCJPv4RjZ2jxeVdGcpeqlsS0j6JGCA2cMlF+pUgPAtuo8T5S/QuySFlzOgKtrCCE1vJi69kC1XceJVlRoPZi2q7zEbnnFY/cVdS7URe56Koe0naqxe5VNq78HehvN3ofCFKvciNta+4IvrLXwq7jXJf+1q3d6nePddqL7e2DjTqg/npmWRhlIe1sZcl192UbsMAjHFIEzIgIOFJSDgJCSMiDPFGz/FGzwlwAyLCkAA3uAkywpCKgtLQMBaI5BFAPgVnwaY6mvE8rE2dTLmWDLI5jehqzA1ysPGyMHE35bsacz3NjQPsrPwdrL1tzF3M+U4mfA8rcycTvhWLbstlWbMZlkyaozHP3dLMmEzgEUAbDtOOx7ZkUWw4TEcTjiWL4mDGJiEhPCqBjEWRQIy9tVVEWPjmxu7x0cX52dsD3eXFxc8nxx+WFjWrX4ByYmr9NsqiolIAJOJwBCwWJOJJAAaPxRD8AqMaOl5KqnsyFT1U1wSETSzetwDikmXkVYDwyEN55WF8irC+xYCfCPQX61FSwxWsmEqesJInrBTEV3KFKl6s0jK1ziS+wi6z0S2/I0DSk1gzntM+L+5Zlg+tlw4slw4syfoXpX1/A8rbIp9GeT9Nbq5//kLex1A+cV35X1Fe7WydaNQX+/tXO9v7u9vqvq5OH1d7XwdzR2OKLRtnxcDyQAQNCaUiEUQ4nACH4GDPQOhzEPojCP00MAehP+qNUpAQGhrGBBBcAsaYgjOjfyq+Ie6OIa4OPrYWXhYmAbaWEa72Qg/XEEdrXyszXyuTIHvrMFe7ECc7P3srXztLH3tLd0szV3MTd0szFzNjOx7bhsN0NOZxcFgWgLZgUK1YdL1ULxtLdyuBDZfKxqFMGSQiCkbGougkPIdBLxFJpibnrq8+XJy/Oz19d3z8bm11f/Hx8q13eQdl/+B0fr4ExJH0KMlECoAlYND4wBBhY+doaV1/tqrPPCgb55yEdk6FOaVDnDPh7tlIz1w9Sr1LQqCMHFJGj1SxhVXcmIoblFyhwuJFjXFcuV1mo3tBZ6C0N75mPKd9vrhnWT60Kh9c+VtQ3uH4NEq9yNtpcnP94DbKr7ra72mRf6LUXGrVVzubZ1rNpVZztqfeX5ydkRTleTqYu9nwrNk4MxralIphA0gKHEqGw0kIBN4IioMZ4GAQHMwAb2SoDxzMAAd7RoAbUNAwOoBgEzB8Cs6USbBikx0FTFczro+tWbibfbyve6K/Z6KvR7yPa7KvZ4KXi9DVMcrNPsbdKdbLWejhHOXuGOHuEOBo5e9gHeBo42tn6WNr4Wll6mTMseexrZg0azbLlsuxZDKsWEwnE2M3C1MPSwGPiLJik3lkUJ8vQTiUggfMBMYZaZkL86tnp2/Ozt7v71+tLGu/CuXQyGL/4HR2djEIEHE4AgYDUEhUECBiMYTQiITm7ley2r6Cyv7w3DrzsGKUXSLWJRPpmoV0z0R6ZqO98zE+BfoiTgyWUcMV9EgVK6aSHaXiRJcbx1XyYlTcaKVZYo1pQqVtRoNLbpt/SXdC7URe52JR95K0f0mPUtq3IOn9fo3OYxy/DeXX3jf55SgPtG91mmvd3uX2hlazpe7rbAvzd3ey4pqz8WYMwISGYePgVASEjkYxMBg8DIaDQkGoIQiBgFBDvBGUAIfoXQKQTyiZOBSPDJoySFY8qr2A4WLM9DTjBtiahbvYJnq7pgf55IUHFUYF54b45of550cE5oUHZIf4pvl7JHo6xbrbx/u4hjnbhLvZRXo4BNhbBNhbBDla+ViZuZvyfWytAhwcXMxMTShkYzLJgkE3pZJMKaAtl8Ijojl4JBNA0LBwHpVAwiAJGIwJj1+QV7y0uH5x/u7o6Fo//X0a5dSMvtfZGH21qkeZmVEAYAn6ISWVTMOBJCxAjIh+0dz9SlLVJaoZyK8Z8U2rxtjGUrxyiN65KLe/oAT9xaSQUnqkihahZESVMyMU7CiVILaCF6PiRSlN46rMk6pt0usds5p9RZ1J9VMF3ctF3UvinnlZ/5K0b6GkZ07c/cfwXP9GxJ3h+YMoH0yHi/M7d3Q+yPFO7b5TuPXx2AtiT9zo9+AhjJsrT/+yr6O+0KqvDrRvNdunR9qTnbU1UW66jSnT3pxhygS5ZCQdhFGxUCrSiAw3IsJgBCMjEKLfEoRiDA0whgYA1FA/+iYhYVQMgo1DcfBoLgFjSiPY8enuljxfa36oo0Wit3NGsHdBeEBhhH9xRIAoMlCVFF0WH6FICFckhEtjgsTRAXkhnkketoleDnGedkJPh3gf51gv53Bnm0A78wBb82AHmwA7Kx8rCzdzE3su14xCYWEwZCMIDQmloyB0FISGhtAxUBYezaPiBEyytTEfj0Zz6GxxsfRAe3J89Hp2em1tRav/teu3LRYXd2+vKedmt6dmNvXdtz5T9vZPZqTnA1gCiMXhQQKAJYAAEQsQI4UpDW1D8ro+UVVvcd3oi7I+u2gZyekF3jUd65GJ8crCeOVgvHKwvoXEYAk1QkmPKtejZISXMSMUvBgVL0YliCm3TKozT6q2TKlxyGwKkPQkNUwU9qyU9K9J+hZLB5b1KEVdM/9HUd4v4t+M8n6mXF/dvzh6u7W8NTUyFOrjaiWgskhwNhFJBaFElAEBaUhEQPFGUAIUQoTBAENDLASKhUCxBgaAoSEINSQZwSgIGBvE8EmABZ1kw6bYcWn6cOSSwx3N4tyt0/2c80O9isN9pZEBcmGQKi60MjGiKimyMS2mPi2mMj5EIQyURfrmB7pkBbik+Tmm+TqlB7qmBbgleTsK3eyEbg5CD+dQJztPM4Edi2FOJvLxeA4AsLAoBtqIhjSkwJ+TjZ5RkAZ0DJQBIhl4VISfD59OZVFo5gKzMoniUHe6uab/fz/Uy4vqL0TZ3z+Zlpp7gxIEiABIBABKdFxaU8dIReOAvH5I2jiWV/UyIr/FOlREcH6BcUlFu2dgPXMAnzycbxEhqIQcVkaNUOorOD1Mzgj/dJcGP1plkVhr8aLGMqXGIbMhUNqbXD9R2LMk7V+R9i/JB5dl/YuS3vmvyJR/unwS5f3a/e+gvF2+P4vy7gtij9wMrdNe7WwdXx6/2VneEGdnOphyBTSADsIoWCgBDcEhIXgUlIAwIsBhRBiUZAQjGBkR4XAiHE5BICgIBBWJYGKQbABpQSHYsSmeZrwQRyuhp1O8j3Oct1OCp326r1NuoJsozLMkwlsW6auMCahNDG1OiWp8EdGWLhwseNFXkNSWGl6fFFSbEKCK8SmN9imJ8CyJ8BZH+YgifAvCvHKCPbKDPJN9XBO8XCJd7IMdbLwsTBy5bDMSgQ2gWVgEDQ0jwQ1IcAMK0oCGhjCwMBoWbs6iCOgkcy6bTiT6efgM941sLG/OTC4tL+7oUf650/gkypTkbBxAxAF4PEjAgSQQRwIASlxSVmPHUEVTX1nDoKR+uLhuLL96NDijjuyUCDonY9zTcd45BL98YmAxMVhMCpORw0v1+ZIaLqdFlHGiyznR5bwYlcWLOqvkWuuUWuesxkBpd0rDZGHPkmxgtXRgWTW0WjawUNo3J+15PFM+6vJxlI+J/CqUj53nfQLlE/dNqu/dVa5Wnx0dXB1ojl71D/m7OJnSCDwimkvG0HFIIoAgYJFEAEXGoogoGBlhSEFCiDAoGW5EQyAYaAQbjeQDKFMCxpIM2NDwrhxKoAU/1s0mO8izRBikSo6qThNWJYXXpIQ3pIY3pITVJ4W0JIf3ZgtHil6MFr6YLElfVOYtKHJfiZKG82MHc2M608Na0sIbU0Prk0NrX4RUJ4ao4oJLYwJLYgLzQn1SfN0inWx8LYxdBSxbJtWcjOcTsAwMkoqCkhGGZIThDUo2DkGCPzOhE/lUsjGTzqcxI4LCpscmN5a3lhe29XvfX4gyMSEVD5LwIIGAIxLwFBBHwoCUpNS8hvZBZX13Wd2AtG5YVD0ibZ5KlfaaB+TSvLJJPrkUvwJasIgeKqWFSSlhpZQIOS1SxYiuoEcqGFHKT4Oh2AqrlDrbtAb7tFrXnOZgaU9aw1Rxz7J8YE0+uKwaWlUMLsr752W9j2fKR10+gvIJkd+G8tteEHviLrWbTR317v7s+HRmQqK7pZl+r4UFIhkEkIzDEkGAAKCJaAQeYUCCP6MinzMQUC4WaUrAWFHxDkyKB58ZaMGPsDWJtjNLcrXO8XMWh3spY4Oa0qP7i1LH5NmTipwpZe6MIndClvmqJHVKkr6oyF6vKNiqzN+pLtQ1SnSNku2qvM2KnHVV1pwseaIkeVSUNFSQ0JsrbM+MakqLqH0RVp4YKorwzQ50i3O3DbE19TbnOXHpljQ8n4Alo4yICCgBDiEiDIlGPxJg/01FPmeBRnwSmk8FWHi0BZfBxOPM2JxaRfn6wvrXoowVJhFwRAKOjAdJJCINhydjQEpqZlFL90tVQ4+ycVDROCKuHpI1jBdXjoZl1ltHygRhUk6IhBsu40QpWFFl9EgFLUpBjS6nCyvp0Up6tJIbV8WJreTHVVil1NlnNDlm1HvktoaX9qU3Tov7VhVDG6qh1YrhNdXgkqJ/Qd479xmUdy7M+HKUt0V+A8pvu2vgsab7Vik/2ds7mZtdEucXetrb2XJZ1iwqB0TRUHAaDiAAWACDxWJQABKGgz8nI54xUc8FIMKSDDizSD7GrDBrQYKrVU6AW0mEb0VCaGNaVE9B4rA45ZUkfaYse62qeKtRpmlTatrKtG1lmpZSdaNU01hy0Cw7aSs9aZYeN5WctcrO20qPm0pOWsTHzSJ1Tf5WZe56Zc6iInNKmvqyOHGwMKErJ645I0aVECKNCSwI98kM9kzycQl1tHIVsMxpRBYepGLRFDSSjDIiIwzx0P8iw39kYqFcApKCfG7NodjwmWZMuo2AHxsSOjb4cml+4/ZZrfn57fm5nSdQRkbE6lHiQBKJSANxJDRAzswtael+WdHQq6ofUDUOS6oGRFWD4qqX2crhgOwWh8Qa04gyQVQZP1rFiVEyo1VMYTklSkWLqaBFKejRSk5sJVtYwY+rsEyudcpudclu8slrj5IPZDXPygbWK0a2KkbWq15uVAyvKAcWFf0LX4ryz47n69PkN6P8qpt5n5gE6XvwnZ2TnZ2jpeWNpqYWLxcXFysLYxLozGfTkFAODqSBOAIAAhgQi8bg0HASFsYhGJlTUfZ0wINNCjRlRNoKEl0s8wKcy2IC6lMievISRoqT58ty1qsKd2rF6gbxfpN0v7X0pLv8pLfivK/qsr/6zUDt24Hqd31V7/oq3/VUXHeVvelWvO6QnjYXn7eKL9slx42Fx82iw+YSbYNooyp3WZU9q8h6JU3rL07qEaXWZwjF0QFpAW7xno6RrjZB9hZe1mYWbCabTKQBGAaIZoFIGhpCRT5nYAzYIJSGNrTmUIxpBCsu04rHcba06Khv+lqUYaHReJBAwJFBgEgm0fUos/OlDe2DFQ29ZTXdZXUDpTVDovJ+UflgcfVYsuKlT3arRYxSECE3jlJxo5XsKBVTWE6NVtKF5ZQoBTVayY6rZMdVcuMqLFPrXHLb3XJb/Ao6YxRD2S1z8qHNqtGd6tHN2tGt6pG1isHl8oGlz6O8e7vQ16fJr0X5DddFPzaevEmQu9tHO1uH21u6kaGXWSkpTlYW1jyOOYPEBpAsAC2gkhl4AhkEiVgsCcTQcWg+CW3Lxnkak4WOpsmuFtne9oVBzqURXrVJwd25sa9K0iZL0ublmeuVeXv1xUct0vO20ot2+UW7/LKn/HVvxdvBmp9HG/8x0frPibbfR5t/G2n4n9Gm34Zrfx2qed+juGgRX7aWXHfILlrEl+2yy46y87bS/UaRurZwq6ZwWZU7VZo5UpLamRdflRwhEQYWhPukBbjFuFkH2pk7Crg8MpGKQTBAJIeIZeIRdAyEhjakow35RBQHRFiySP5ONpYsioBKzE5KXJ5b/XTb6MLWl6AMCY7EgyQ9ShKZDoBEFJaQW1ha3zpY1dSvqO5V1PSX14/IqgdFqh5R9Uhh7VR4frttjMw4TCSIlPKi5exoOVOopAkV9LgKqlBFi1GxE6o58VXchGqrtEa3/E7P3A7/wi6hcjindU4xtFU9tl0ztlH/aqt2bK1qZLlyeOmHrXXdjcub+flN3M+Xny3fT4/Nb8/Mb6O8cbm1caiP7c2j7c2jna3jO7G7faIP9c7prTjT7J6rb8XW1tHR0dsD3eXu9pF270SrPt5c291YWuuqq3M05jka8xwEXB4ZL6AS8QgIj0rgUvAsIsAmYIxJWFsG0cuEHmVvkuJpneNlVRLsqIhwr4n16UgLH8qNmxQnryhzV8oytypydLVFhw2i4wbxWUvJm27Fx4HKj/3VPw/W/jpc//to0z9ftf7zVev/jLX8Ptr8+2jzbyONvwzV/zxY+76n4qq99KpF+rpNdt2pvO5WXXUpz1plB/XFmqr8DVXWsjxjoihpMCe2KzO6PjlUHuMrivTOC3FL9rIPsOQ7cmgmZIAJGJExECYBySahqVgoG4fg4pACIsaKTnDgUt3NOJ7WAg9b84Gunvm5lYX51Ynx+aWF7ZUlzcz05vKSbnZmZ252d2Z6e3JiY2J89dXY8suRhYGBiQD/cBKRBmAJWCwI4gh4AgWOAgtEiqaOkeqmIVXtgKpusLx+RFE/WFrTJ6nuk9SOZMq7wjKrnWMlpuEFvPAiTnQJK66MIiylxasYiVWclDp+ahMrvoaTWGeT1e5V0O2b3xVY3CNUDme3zMoHV6pfbdRNrDVObjRMrDaMrda9XP7+KG+L/A+i1Govt7cPd7ePNOoj9bZOqznYWt2eHHoZ7eNpRSe4mPIsmGT9CzFMEsCh4pkENIuAFBAxtky8l4AWYcNP8bAtDHIuj/ZqTPJvSwnuyQh/mR83KUpckKZulmdvq7L3qvOP6kVnzdKLFsl1h/xjX8Vvw7X/etX0P6MNvw3X/zJU99tI4/+Mt/4/U93/70zvryPNvww3/fqy8beRRr3Lt12Kt12Kqw7FdXf5dafyvEV2VC/arylUl+dulWUuSlInihNe5sd1ZUXVJgQoY3xEYe5p3rYRtiZuXKo5CcvGwSlYKBVnRCegKFgjGhbOBBA8EGFKwtjQCc58qrs5w92Kr5SVzE7PTU/OLcyvrq7sLC3szs1uz8+pZ2fUc7Oa2yhHRuYGBib8fEOJBCoIEEEQjyeQCEQqCksolpS3tI/WNI6oagfKa4fL64dU9QOltb3S6u6Sii5J1UBBeV9iSYtPmtJSKOZFFrOixdxEFSepgpVYyU2uMU1vNk1ttMhocSvqdc1u88ztCBb3JVS+LOhcUL7cqJ7cqJ1caZpab5xabXy1Uj/6vTPlHZF6lPd3Fx8T+X1RbmzotJqzg/3z3S2tdkc38XIyLzXNjEa2YZJcTHmmNAIVg+DTiDw6kUHE8qg4YzrOhk3xsuBEOpqn+TiWRPhWxge1p0X058YM58eOFsVNS5JnpSkL0tR1ZeaWMmuvMu+4XnTeXHLZKn3TWfZTf+U/Rur+MVr/+1jD/4w1/3Oi9V+T7f+c7vjXdPe/prt/HWv9daxVX9D/Mdb000DN+77y933lVx2KN12q6w7FRYvspEF8VFesq8rfVWWvlabNlSRPiZKHCxM70iPrk4OVcX6FwW6JrrZexkxLCsgjIKlYKAltSAaMyBgYHUCwQCQfhzQlYaxpeCceRY8yMSpidGRsfGxqeWF9ZXl7bmZzYX53dmZrbnZ3bnZ3enZnfPIvKL29gogEKg4k4fFEIolCItMxIKmktEqPsrxu8DZKWU2PvKpXVj1YUjNcWDWUUtYbnN9gn1jGCy8yjikVxCkF8SqLlFqHnFb7zGb7zGb3wm7nnFaP/LYgSW987VhB92LZ6HrN1GbDzHrz9EbT9FrzxFrTq5WvRnmf3WNxfzV5982HewvK74ZSfba7e7ynOT7YP9fs7G+v7Wwsr9eUVztZWlmx6A58hiWLwqfgOGQckwSwyCCdgGES0BwS2oKBdzdlhtubpnjZicI8K+P8u7OjXxbGjhXHT4qT5kvTFmUpi9LkdXnatiJTU5l9VFd43lzyuk32tkvx80DVP0bqfhqu/nm07p8Trf+a6fjXTOc/Zzp/n+r8bbrz96nOf0x2/D7V/j9T7b++ano/VPO2T/Wuv/y6U/mmU3nVXnbZJD2rF5/UFh9U5qtV2auSlDlx4nTJi/HipIG8uK4cYUtGRHlCUJafS6AF35ZOEJDQVCwUj3iGRxkSkIY0LJwNII0JaHMKYMsg6jOlhxU/wMO1tbFpdmJmenJuaX5jenJlYW57YX73NsrxVyt6lP39454eAUQClYCnEIlkEplKItMBPEWmqG1ue6lHWVE3okcpr+srre1V1vTLKnrF5b2iqsHi6pdZqsGY4g6/zDqnpHKHpArrOJV1YoVzRoNLZqNLZqNXYYd7QbtnUae/rFtYNZLdMV06slo7vdU8t9Mys9k6vd46ud4ysfZ3obzT4jx2Vu3Bwv1NKP968eTumWb3ZF93pt7WbSxvri6sDHb3psQnWnDYFkyyLYfKJWBYeDSHjKPiUAwilkUGGXgUm4iypOHcjWmRdsZpXvaScO/qhMDB/NgJcfy0NGlOlrymzFxTpK/KUjbl6ZqK3IOa/PMG0XWb5H2X/Oc+1T+Gqn5/Wfv7eOOvE42/vmr6+VXjz2NNv0y2/j7b/a/F/t9nu3+b7vx1qu23idafxhreDlW/6S9/O1Dxrlv5vlNx3Sq7aBCd1hYeVefryrO3y9JWSl7MFydMFyeOFyYO58cOFSQMFMS3ZkaLw3yj7M2cWSQzMpaOgYJG/w3An4FGzwhwAzoKxschzUlYGzrBHty5PgAAIABJREFUgUNyEVBczNjejvaivLylmblXw2Mrixtzs6tzM5vLi5q52d35OfX07M7E1OYnlMPz/f2T7m5+RAKVRKSRyVQiiUIk0QA8pay8QY+yon5Ij1JZ1y+v65PX9ZVV9SqqBhQ1w6XVI+KKoaLyoaKq0aKaifSyoThRl196jXN8mesLlXtKhUdGtV9+i1tBi1thq6+kM6pyMKt9qnRktWZ6q2l2u3l6o3Vqo3VyvW38b0D5YN99p+N+unB/D5Qne5pj9bZud0Ot3dYsTs+W5OY5WlgKaBQeEWvNoQioeDoOSQGRZABBJWBoeCSHjOFTsXZsor8lJ97NMi/YtTwhqC0jcrQobkaSNCdLXpKnbJZnbSoy1mWpm2Wp2sqcw9qCi6ZiPcqfepW/DlT8OlT1y8van1/V/zrR/OtE8y+vmn+eaPltuvP3uZ7fZrp+mer4ZbL154mWTygHKz4OVb3vUb3vVFy3SM/qio6r84+q8nSqrJ3S1A1Z6pIocVaUMFEQN5wbPVIQN1SQ0JEVrRAGJ7nZ+ZgwrOkgEwslIJ7h4M+x0P8GIP9NgRtyAbgpAW1JAW2ZeCceydWE4e1gEx8WOjE4NDEyura4vrywPju9tji/Mz+3cxvl2OjS8NBcX9+Ei7M3AU8hEWkkEkW/pgQJVGVlU1PrSE3jSGXDcGX9yxuUZfX9ytoBRc1gWfVQaeWArHxQWjkiqxwtrXklrZ0orhxNk3RF5zWE5zYEZlZ6JSs90lSu2TUueQ1+JW3C6sH87hnV2Eb15EbdxErT1HrzxFrz+GrL2Pcu3w8Og55Ik4+J/PdQnmh2T/Z2jzZWdzRbas3mdkd9Q4iXJ59K4ZGJZnSiOYNkQifScUgSFk7GoUg4OBkwYuARfBLank0MsGInuVsWBrtUxPm3pIeNFsTOiOPnJImL0sQtVfq2Mn1DnrKjSNeVZx9UZZ/U5V80FV+3id92SN52y973KN72qT4MV//6qukfU62/TbT+NN7803jrT+Ot+kz5+1T7P/4/6u6zua0zTRc1nYMkRjBHUTky5yRmEhlEzgABAiAAAkTOOecMMOcIRpEUlWVZsi05yXZ375ldZ/7M+QC3jrft8fTM6dnTXXUXCkUWUPhw1Rue511rzdp/nr6DytdB1WuP/JVL+tLMf6plPVYzH6gZJ3LqvphwICZvCQirfOwcBxlnwOOskRgL5abCNFjQaF8rsOpyfUV+JeBMcdbH+ekfZX38Xs7H7xed+bAy69MrgHM3C7Jqy3KbLxe13zh/p+b6QHODWjgxH4nOJ2Y3ljeXFzZXlnaWl/aXl/ZTKBPTG7HEzygbGzoAOQUF+SUFBUWA3PzcvKLcglKVzv5blBJDQGoMyoxhsTogVHgnlT6ZJiLXRsXKsEDqF8oCk+rIhCrEUfhZyiBZ7BjhGEBsXQ9L380yDvIsGFWA61lQxjY1iXV1dNk8vWmaXjcl1o3/hY3OfxblH5wz/+9B+bPI48P7yfWdg+2duUiUgkI2XL9ac/li3aXKhquV5YD0UsC5YsDZYkB6SX5Wfs6nxYCzF4uybpbltl4tgTZep/bUCyDtWmy/gwKMMqFzXOQiD7kuxO7LqQcK2oGMeqQcPVZQUyifmsafW7kv7PwXLsELl+BVQPk6rP46rPsqrP0ypP0qov8mYf1hzvXnJd+fl3x/WfL8edH947T1dUj7hV/+hVf22iP/yil5YeKlUD5WM+8paIdi4qGEsiXArfNxS+OoKSZsamwkPobyUqBGHHh8uBPRcL3lQsHl3HMVOWeKMz/N/OhdwIfvFXzyYdnZjyszPrmSc/Z2UUbTpcLOmxXd1Ve7qm+QYeDZoD/ocK7OL68tb60sb6cKlr9FWVfbmpOdn59XnJdXkAPIy80ryiss0xicJmvkd1HyVW6xLiQ3xRSGqEQVECt8ClVQo4tKZF65JiRS+QUq36QhLDJHJ8wRgWMWKXRAeDYo14yTurm2KUVoRRtZVoXmTdPrxqk1Q2JVH/9rR+eXKN+W0H9Lc2P1d/bXf9Dp/mV+5fLf29m8zd/C8e7Bk8P9xydHn907fn734MnezunezunRwYPT40e7m3t7mzv76xscChkLBnbV3L5VUdRZc6P6QumlIkAKZWleZlFuRmH2pwVZn5zPT79ektV6pRBaf4V2p0YIatNh+9zkoenxkflxxOoEektM2JUS92SkuwrqqXr0REk7VY8+0DIfG9hPzNzndsEXnslXfsnXAdU3Yc13EcN3EcM3If3rkO5VQP9lUP/Sr30dMb1JWN4kLF8HtV94FC/cki/c0pd20Qur8JmR90jLvq8aPZZR7kpIh2JiUoBJThI2BYQVHmaBi54fR8UZcA8JbMQMiSDd2Jaq9otFl3PPlWR8VJTxSVHW2cIzHxd88mHxJx+cT//4KuDcrcL0unJAy6Wi7qpLA3U30X0dQjrFZzGvzsxvLG8uzK8vLu4sL+8tLO2lbnuemN6IRVf8/pmq240F+SVZmblFRSWpOmVeYZnB4jVZIzpzTG2KqgwxpTGiNIWlxqDYEJg0BoX6kEgfEGn9ErVPqvLJlT650qdQ+SVKr0jpEat9UlNYaouJbVGhNcYzJMZUYYrYTRY7WBq/zDltCC+boiv66LIutqiLLapjC/+XUP52sPx7odxN3k+939+9f/fg0f3TZyd3H+xu7q0vru6vbwnHWJpJAaSrvfZC2UBTdWfV1dpL5T8vKLPPFAPSCwHpxYCzJTmfngecuVGU2XapAFp7kX6nSgJus+IHAjTwNBs+x4GvCTBJKelAQTmUU46UtAda5n0N44GW+UjPemTkPLXwXjgnv/KJvwkqvwtrv4/o3kSNb6LG78PGb8OGb8Omb8Km10HDN2HTm5j5Tcz8XVj/dUCTWk2+tIte2iafmyee6McfqBknStqRlHwoJe2I8DsS0paQuMrHrvCwC1z0FAMRoEAsWKAc3ku709B//fyNwoyyjI8L0z8uzjxb8OlHhZ9+VHrmo9RIeSP/bP35nLarRT03zw/UXhvpamZh4QapOOb1Lc4sLC+sL85vLS/vzS/uTs9uJaY34lPr0ciyzzd9+1ZDfl5xdlZecXFpbl5BfkFJflG50epLodSYY2pjPIVSZgpJjMFJY1BoDKdQSjV+qcorV3nlKq9C7ZOoXCKlW6zxSoxBqTUisUXElojUMqWwzCos03LzlNI2pXbPaDwzKk9CH5zThObU4Tl1eO6fHmUqh/sP7x48unf09N7R48Odo63V7cPkvk4qs2nUTDy2r6G6r+5md/XVwcbbdZfLrpbml+VmFmWdLcw+W5RzriTnbHnu2Yt556pKs3qvlaAbLnN6a9SILjcZGGVCp5jgeTZkfQK1JyMdKWlHStqJevS+biwl8qGB/cTMfWblv3CLXgXk30bU30d0P0b0P0Z+RvldxPh91PImZn0Ts34ftbyJmN5ETD9GjG9C+m98yldu2RcO6Uu75HOr8JmJ/0jHOVEzjxXUAxn5QEbdk1GSIvK6AL/Kxy1zMTNjyAgN5sAD9agh/mAnvP5aXXleZdanxekfF2eeLTp7puTcp+czzlzKPnsVcO5G/tm6iuzOq0W9N8qHay4hOuppsEERg2ZVq2KB0MLc8sL8+tLS7vziburpEPGpzUh4xeuZvnG9Nj+vOCc7v6SkLC+/sKCwtKC4IoVSb4mnUKpM0bcoRabQpCkiNgTFuoBU55dqfDK1T6bxSNVuicohUjrFGrfE4JNZghJLUGoKyfUho33OGVhxh9bcoVV3ZMUVW3XGly2hOV1gWuWLy32x/zTK364a/6DT/Qdl878XypOjzw73H989eHR68tnJ3Uc7Wwe7m/tHu4czoahTb9CJJzkEbOu1SkhrHailqrv6cu2l0rcoC7LO5Gd+WpT1aRngzLXi7OaLhZCaS9TOqsnhZjO6J0AFxRk/o1zjI3ckhEM55a6CmkL5UDf2QM96ZOQ8tnCf2Sc+94i+Csq/iaq/j+jeRPU/hA3fhfXfhQzfRYxvYtYfEvafphw/Juw/xC0/RM1vosbvI4bvAupXPsWXTtlLl+ylXfLMKnhk5N7TsY7UjEMl9a5qdE9BTUoom5PEtQn8MhczzRyJ0GAO7LAJPSSB9BDaa9svlV7MOVuc/nFRxpmyzIyKrPRLOVmp457VJVkNlYD2ywUDN8vBtZeQHbVUSC+fjFNPCjw2Wzw6PT+3Nr+0PbeQ/BXKq1eq8vOKcwGFZWUVefmFhUVlhSXnzfbAL0dKlSmqMkfk5rDUFJKawmJTVGIMSfRBqc4v1fllWq9c65WqnRKVQ6x2SDROqc4rNfql5oDU6FdoA2bblNu3EAivhhKbUwu78+tHi9vH4cUtV2JJ64vJnIH/dpT/3kbn74Vyb+d0f/f+4f7Do8PHRwcPDnaP97YOdjeSdp0x5LBPUElE8CCwpWaw4QZ5uLPjxvmqyqKrpYUV+dmlgIzi7HOFmWdKss6cB5ypKgN03yjDtd3iDTZp4F0uwlCEBkowIHMs6DwbtsJFbk3idySkfTn1WMV4oOc80HMeGsafmPnP7MLnTtFLn+x1WP1tTPcmbngTN7yJGr+LGL4NG76NGt/EbW+mHT9NO/804/rTrOOnKdubmOnbsP7bkObrkPorr/ILj+KlS/aZXfzYLLhvGj/Rs451Y0da5p6Kvi2jbohJq0LC/DgqMQoPU6EOzKAFPSSH9zN6m/tuXLyen1WS8UlRxpnyrMzyzHOXcrJuF+c2Vha2Xy7uvFrcfb1k4HoJ8HbFSOttGrhbSMGqhTybweDz+Gdml2YXNucWkonZzcT01luUFy/cyMstysstSqEsKi4vLrtgcQSNlnBqTflLlDJTSG6KyIxRqSEk14dk+oBMH5DrfHK9R6Jxvo1M65XpfXJDUKH3661hqyPu9Mx4g3PRqbX55b2VrZP13dOVnZOp5aQntmDwRv8vofzdS7z/TmvKeydHT4/vPtnZPjncOz09frS1uh1w+aaDEdXEhJwz1l9/iwruR3bVgxuv3bl5/nZ5wZWSgouFuRX52WW5mWW56ZX5WddKcpouFYPrrzL7miTQTjOqz08BTtEh06OQeTZsng1bHh/ZFOKSYuK+nHqiZj40jD828Z5YJ547RS+80i8Diq/C6m/i+u+mjD/OmH+cMf8wZXmTMH8fN383ZXkz7fhhzvXjrOunOfefFlw/zjl+mLJ8Hzd9F9d/HzV+HdS98mu+9Kqeu6RP7aIHVsGpmXtq5h4b2Acaxq5yNCmnbYjJC1x0nA4LUSBuzJAZNaiE93GGOiD1t2rKCsqzzxZlnCnNSC8592llZvrt4tyOy2X9VZVDtZdA9ReHb5YM3yyBNVylDncKyGiVgGPVql0Odyw+OzW7Nj2/lZjdnJrZTkxvRcIrHvfU+YqruYDCvNyi0tJyQG5+YVFZSflFmytsMIfe7r5Ta8oUSpUxotRHlYaw4meUvhRKqdb1NnKtV6HzKbQBpd6vtwZNzrDVHfcEZqJTq/PLuysbd1c2Dta2jhdX9+Pzm+Hp1X96lEeHj+8dPzs6fLy3c3q4d3qwezw/tWA3mmNen0EqJkKHqNABTF8rvr+152Z588XCm6V5l4ryKvNzzudlV+RmVeZn3SgrqLtUMlR/g9jbNAnv1aD6HbiBEAU0Q4fO0H8eKVd5qG0RYV9OvasavaflPDJNPLEIP7OLv/AoXgU130T038SN309b3sxYf5xLxZ6qU34/Y3sz63yz4P5xPhXnTwuuPy+6/rTg/GHW8sOU5fu4+duo8VVQ+7lP+cwtfewSP3KKHjlF922CI+P4gZa9r2FtyxmLfHxsFBaiQAJEiA09qEH0T4C60R11LZfLL+ZmlqSfKUk/l0J5qwjQfql0oPoCrOUmuvM2qukSvKYcVneJ0NfEwcLEbLpRKXfaHcFQPJpYSsxuvEUZDi27nPHysssplMXFpdk5uYVFZaUVl+zuiN4U1BgjqY7O242O3BBUG2IaXVSpCyl1IbkuINf9jFKmc8t0brnWK9d6lRq/ShtQa4JqnV9t9GptXqMr7PDHw/HF2cWtlfX9lfXdlZXd5eWdpaXk4uL2fxrl75Z7Ntbu/o0o/8MTGP9ZlKkxcmf75OTo6d3DB6vLGzPRqdlwxKKUTzLIdPgQDdqH7W1GdNT211yuLgNcK8q9UACoyM0qB2SWA9IvFWRXny/quHGe2NvCh/bq8BALHuTGA8Nk0BQdMkWHTI/BZjiIVT52R0q9qxw70XAeGARPLOInFvFnDvlLv/ZV2Ph13PLtlO3bWcebWftP885UfphzvJl1fjfn/G7O+f28669tRuePS+5/WfX/67r/L0vuH2Zt3884vp2yfRUxvghoP/MqnrplT92yZx75I4f0nll4ZODf1fOSKs6igBxljARo0BAN4cAD1SMDQlgfqbu588bFy/nZJelnyrPSyzLPXcg6d7Mwp7GysPtWJazlJqG3jt5Xj229OtJ4FdtVNwofENLweqnYbbf5feFIZDYxsxqfWU/tvoOBeac9UlZ6CZBT8DPKbEBBYXF5xSWnJ6o3BdXGoNIQVhrCCkNYYQzJTIG3KNXaiEIblOuCcl1ApvXKdb7U688DpMav1gQ02pBWF9Ka/XpH0OgKWz0RX2gmMbu2uLK9sr67urqzspJcWtqan19P29k+SW4dJ7eOtzePUk+j/2t+vmHffzl/fMu/P66Z/9JlCuLbv/yqbH53/+HJ3Seb60cnJ8/W1nYX51cWpqYSfpd8jCggQsZH+liwbtJA22D9rebLldWV5RcL8yvyAOV5WecLsioLMq4WZTVfLAZWXR4f7FQhBi0ooAMLCpFhERosQoPFmMgEFz0rwK+K6Tty1pF64lQ7+UArPtWKHptVz93GL0PWL6P2L6L2L6L2lxHb50HzS7/xTzO+/zUf/GnO/+cF/3fTzm8S9n9ZDf+04PthzvPdtPOnBc+/roX+tOj+fsb2ZsH9w5L/RdT6yKN55NF85jd87jM89+qfe3RPHZpTs+xAI9jVTCTV/BXpWJiNtRFBbirMQgIpR/r54C5qX0tv1eXrhdllWWdSt465mJ91KS+jujy3r/YypreBBmxnQzpHh5qQLdfRndWckX4eHiYdowVsFq/TFY/NhkKz4ejS1MxGLLEaiSy6HOGy4ou5OQU5WXlFRSV5eXlZ2YDrN6od7pDBEtCYQipjWGkIKYwhhTEkN/hlep9cF1RowwptWK4NyzQhmTYgU/tlar9M7ZNr/HKNX6b2K1R+pTqg1oa0hrDW4NdZAmZn1OlN+EIz0anl2aWN5Y3dpdWtheWNmfmVxMzi/zDKf6/l/avBMoXy7fv/T+Te4+O9h3vJe3cPnmxtHe3t3YuGE3PxuEuvVLJwMgpUgOplAtvQXfV9NdfrLl28XlF+qbiwsjj3fBHgQlHOpeLs26U5d66XIxtuCIfvGJBDTgzEgwX6CZAgCRqiIRIc3IyQNC+mLotHF3nk2VFsjDASREN8I+AYBbvIHd2Q89fl/CURe0nEXpVytxX8bQn7vl7ypdf0Y8L754XgDzPe76c9f1kK/2nR/+O899spx5tZ97+sBv+06P0mYX2VsNxzyg5t0kOz5MAg2tVMbCu5+2rhsUF6pBUn5bwFPj02hg8xMAEGxs/E+JkYJx1uoUCVqIEJyB1af+tg9dXrhVllWZ+UZZ2pyM24kJd+MT+9ujy/u/oysqueONTKQfTyUH3U/kZcZxUD3MlFDYpoOItMHHQ4E7GZYHDGH5yLxldiidVoeN5u85UVVwKy83OyAEVFJbm5udk5uTduVjs94RRKpSH0W5RyXVCuDcu0gV+ilGsCco1frgnI1D6Fyq/U+DX6kM4Y0ZvCRkvY6oy6fNP+8HxsemV2aWNhdXt+ZWN2aW16YTk+u/A/j/IPXP5y7v7VwPnzPL776DB5erx3f3f7ZG/ndGlxcyY2HXTa9aJxGQOdQkkdaoa13O66eanmQuW18rILhfkVhTnnC3IuFOVcLMqqKgP03qrEt9WIQD1mDMhNgLvxIB8eHCBCwvSRGR4xwcXGWCOxUUSMNjJNRy0w8Sts6iqX7sNDHViQCTmgh/eaUYMeMjzCwMbHsBEyYpaBOVTyvvQZv4k5vok5fphx/3nB/+O894c5zzcJ6zcJ658WvT8teL4I6R+55ZtK1rKUPsMj+qkwM6JXA2zXgTstI33aoQ71UId6qEM51K4Etunh3XYiyM9A2oggMxGsQg8KYX30gbahmmup40Klqbsa5Z67VJBRXZ7fdfsivL0GP9A8CuoQ4obGYXeI3bW04TYuanCSjFFy2X6bfSoyHQrM+HzTgdB8NL4SiyyYjM7SovMplIWFxSmUN2/VOD1hvdmvMYV+OX1LjSmUAbkuINcFZVq/TBuQanypyDV+udYrU/ukardU5ZVrvWpjUGsO601BgzlkcURcvulAZCE2vTK9sDazuD67tDazuDo1v5yYW/qHQPm3uPx9lHsPDrbvne4/3N442N0+igQTU+G4Q6dR85hiKkKAH+IguimDTZCmmy2Xy29XlN6qrKjIzy7Py6jIz6wsyLhcmFldnjtQfYncVS+B9FmwYDcB7iGAgyRYkAoPjY5MjWPDo1A3YcAx0uNF9UdJsFkGZo5Fmh+nzE/Qoyy8gwg1oYcceHCQhooxMfFRdIQCD+JASxziPd3kfbP0qVP5Tcz2w4z7u4Tj+xnXq6jpy7AhtY58aJckFcwlISXGRNowAypgq6S3QdLboBxq1YI79dAeC3LQjgNZMcNaaJd0oEnYXSu4U6OGdekwgyr08CS8nz7QMVh99UZRTnn2p+XZZ0uzz54HpF8qyKypKOi8dQHWVk0YbCEPNE9gBoToASawjQnp4qIGBUSUmEGxa3XRQCwSmgsEZr3+mWh0KR5dNOjtxQXlOdn5WVk5+QVFObmArNy8m9V1Tl9E+1eUCl1Ero/I9SGJISAxpGpAAZnWn4pU40kltcWRaTxStVOqdsu1brXRr7OEtAa/zhgwWSNO71QgshibXkvMriXmVhJzK/HZxfjscmzmf26k/K3LX9H8lcvfotzffXiwe/9458He+uHJ7v3Z+HwiHPeYLW6DRs1nTJJh46heJqSDPNgCbLxRe77wWnHB7QvnLxQAzudlVuZnXSzKulaSU3+hENRwfbSvRQYfNOPATjzMhQcFqYgQDeGnQoJ0mBnWboN3+nBDc0z0hoC+I+fsa0V3LfIN9cSuWbpnV2xoBbPC0dgYPj6KTtDRi2xCjAydY6K3JulJMeNYw33pUb8KG1+FjV9HzV8EdC98mlcR/ec+ZVIxOsNGBclgN3bACLujAraqwR1GdL+bggiycHNi5oKUtSRlz00yoiysHTesAXVI+xon+5qUiB41BihCDNAHOgaqrtwoyinPPlsJyEqhvFKUXVdZ1HnrAqKjlgbpog238VB9YtygCDsgQPVzkf1cDIRPxmlEYp/DE43MRiLzfv9MJLIYjy7qtNbCgrIUytz8vGxATnZe/q3qBpcvrjUH1anDlLqYXB+T6yMSfVCs98v0AanOm4pE65HoXBKdS6x1vq0HSTR2icYp1TpUBo/GFFAZfBpTwGCL2L1TvshiZGYtNrcWm1sLTS2FphaCicVAfO5/EuXv0vz3XP7ufnx/5/QoeX9neXdvdXcuPBN0uD0mo1Uh0vFHBUQIG9FLB7bieur7qi/dLs29XJhzq7zkcmHOhbz0C3npV4qybpXntVwphTXdYvS3KpFACx7ixMPcBHCIhgjSYR4KyEsGuTD9IRJ4noPbEDE2JWMbMva+UXLfZ3oUdTyd9jxOuI59xh2TbFPF3xCz14WMVR5lgYVdZONWeaT1CdKejPnILPrcpfzKr/sqZPjcq37qlD9zy4704/NcdIgCcqP7Q2RYfAyTYOMTfNKCgrNjU54EzQ8j9mOfcc+m2tQJl6TsaR4lREd7iDDxQIt6ZECNAYrgg/SBjqGaG7dKciuyzl7IzS7NTj8PSL9Zmtd0ubyn6irqThMb0UcHto9BOycx/QoyWE6CCHFAAQEhphNk4+NWvTkcmEoklgOB2VBoPhqe16jNBfmlqSfoAPJyMwE5OfkFt+ua3P5ECqVCF/kryphEH/65tfhWpNaTEinWOiUa5y9Q2iUau0LnUhl8KkNAYwoZbDGbZ9oTmg/GVyIza9HZ1cjMSnh6OZhY9Mfm/+dR/oHLPy4S7e082N853d843phbX4jOLcfnPAZT1G5RcRkKFomDHmQjesmDLeDGa62Xi6vK8m6U5N8sLbhRknu5IONSfvr1kpyaC0WdNytHWquZA21KJNBKgLqJCC8JGmYgo2PI8NhInI2O0GCJUdTKBPVAIzg2yQ9Nil2rct+tX9CLoopxF5/iZBFCPNqihLMln0hKuas8yqaQssojLLDQazzCrmT0VMd9ZhO/Dmi/Cmieu2SPrZMnRt66iBShgQKk4VkWblU4uqkYX1PyllUTa0bxllOz4zfu+y1Jt2HDqlzTS5Zk/DiX6iMjLSigCQ20EGE6LHgSNsAY6oY0VteUFZRnnqnIzijNOFuZm1F9vqjj5qWBupuYnpZx5BAT0sWEdAjRfUoyWEWBKCkwFQMnH6NIORydQuVxBhKxpWBwLhicCwdn5TJdXn5JVjYghTIjJxtQUFhV3+wJTGlMAbUh8jNKXeItytT5c6nOn0Ip1rhTEal/Hi9TTZ1Uv1Gmcyt0PpUhoLNEzM64zZNwBWZ90YVAfCk0tRKIL3kj867gzD8iyrcu/7hs+VeUd6cDUyuJ+bjbO+1x+/QqDZcmIMHp0DtsRC+xv+nOrfLqMkBdRWFdZfGtkty6isLbJdk3irJrKvJarpb111zGdtWxhzvliCEbEeYlIwNURIyFmeHh54SENRl9UUCdZRMWuNQtJX9bPelnkbgDrZCqi+2Vua0Xctsqcu9U5sNvVLLbG7SgAScStCqg7MvH1idIM6OIZQ52R0w/VrOf2cTfhg2NJ8cvAAAgAElEQVSv/JrP7JIHpol99dgcBxkgDQbJwG0Ze0nACNHR2pEBXn8rqb0GUnO5+3IxsOoyrq1uAtZvZxISIs6ciBMbpwVomCAT72Fg9TjIJLSfNdw70tZQf764PPNMeea54nOfXsjLrL9U1l19bajhNr6ndRw5NIEZ4qH6JLhBBQmkIIHUNISaiZXQ8IpxjlokdZidsehcMDgTDM4F/dNikSo3rziFMicXkEJZ3dDyS5RybTSFUqYLi3WBlEupNiDR+iRan1jjFmu8Yo1bpPaINW6pxiPVuiRqt1jtEKtcErVbqnYrtAGNKaSzhAy2iNkZtfsSruCMOzTrDExbPTGjI5SWEvkW5S9c/n1Q/m7v+7fXjv2H4+Xh/uNfFoP2dx8mt+5tb9xdm9vcmFtbm55fCofjDrNbMalk4rnYYTqoYxTcCW271XalpOVKadPF0pqygrqKorryvPqynOqSnIYL+d1VF8CNNwhd9ROwPhl80IKH+CgoPwUeY6KXRNRVOX1JQpniEKY4pGURe5bP5Hc395XnUTsb4A3X+2+d77xa3FSeO3z7AqG5itFarwUPOTEQK6wrTgXNMeBxMnCGClkbx56o2C+d8jcR0w9xy1Or5Eg9viogeTB9bmxfgokMUxA+MtJNRMqhA/Dbl4A3L6Jb6zoulvbfvtp/8wq+s6k+Lx3fdNtGxcR5TBcZ5aGjQ+NkAx4qhPSxgT24rtb2axeKz35UnnmuIjvjAiCj7mIpsKUW2laP7mzkjPSLiZDxkR7dKEJOBOpoUBUFIiZCFGNEzQRXNSmyGe0uZzAQmA4GZyKhuQm+tLziUmZWzifn0nMLC3Ly885kZLZ09rj9CY0poDaEVYaYUh9X6GIyXVSqDUk0frHaJ1b7xOqAWO0TqbyTKrdQ4RYqXWKVV6zyiFUescolUXslardU5ZWq3TKNR6HzaUwhoz1qdU/ZvVM2T8LqjpucYZ3VrzJ4ZBrHPw3Kt+9Tw+TO9unm+tH6yt7KzPr67OpqYnba4w7oFRYhU0ZFcEb6GJAufG9jX/Wl7lsX265UtF4ur68o7Lhc0X6xqPNySeflku4bFaCG68i2GmpvsxDWp0ICbUSYn4oO0ZHTHPyalLahYCxLqWEmdlMpiLOp9IaboAvF7J4Wr4BJ6W1FdtS2XCigDHXA6m9MAPtWVDIDDOTCwufY2EUOKkIYdEDbwtj+dS7uRMV+YhK+9mm+CeiemsVHKs78GMoG7/TiB2Y52BAV5aegvFS8hYBi9XYQO5uxbU21xbkDt69DG2sdPPZofxfwWiW1tdZFx3vpOA8dHeGTbVSUdGSIA+rF32npqbp2MTezPPNcefbZypz0uoulkNY6ZHcTtrtxFNw1iQfxUH0aGkxFAZmYIyoKREEbUTLx2gmOelJoN1pddp/PG/X7p0KBGT5PUlZ+MQdQcDYzC1CQn52Xey4ru72rz+WLa/Q+pS6o1EXkv6iTS7UBqTYk1YZkurBMF5bpglJtQKLxSzR+kdIjUnpESncqYpVHovRIlB6JyiVVuxU6n9YcNNrDJkfE5IgY7WGjI5RCKdc6/1lR7ibvp1CuL21uLa4txxIRq8kh4xnGSWIymAXrYkC6YC03O6+X99dcbb1c3lJZ0lxe1Hv1/NDN89DaK7C6q9C6q6j2WnJPy9hgxyS0T4MGO4jwIA0TZaDneKRNBWNTyVySUCJjOA8VpYb2C3pbpeA+OWLIxiRyob2wplv9ty5g2+vQTVVKNGzLoJnjc+J0YpAIWuZiFsZGfKhu30jPAg1xKGY80Qtf2uQvHIonJtGhghUmgIygthAFsjxB3ZRxw6O48Bh1SSGy04nkzhZoza3m8uKRlgb8nfaQTKQl4wgttfj6m2oUyEFFeujIxATVM0bQ4GFcSD+huxXYVFN9vqgi62x59tkLgIz6S2XwjkbCUCdpoI0y1MZDDfDR/XIiUEODWNloFQmoZ6LVTLxhYlw7OWk3Wp02r9sV8riiAd8Ud1xUUlqZl1+cnZObm1eQDcjJyAF09Q44vGG13q3W+VWaoEIbVGiDP3drtH6R0iNS+ERKj1jlTSXFUary/iqpw78ypUumdCjULrXOqzP5DJaAweLXm316s09jcCu1Trna/k+D8pfZTd7f2T7d2jjeWDvYWt/dXF6fD4W8OqVZwNCOYSfxgwxwKwPSBWm6Plh3fbDuetfVyoaS/K6Lpf1XyjENNymddYT2WnTLbVJXE3OwiwfsFkL6tCiwnYDwU1AxJmZhgrKlZG4q6EsicmQM4yLDVZAeBeiOi4K2UVHuMZISB7GxyU4+XYwC6klIMxGlhgx5iRgLdMAx0rM2gd+T0qdpkACiJ4EH7vDJj7UTz03ip4bJ+1r+rpjpQ/YbgK1TDOTa5GiUhjTD+x046OzkuI2CHe1qo7S34tqaqD2do/3dKgJaigSrcbCJ4Q7hcKeNAvMxkHE+yccmGMiI1O2vEJ1NbdcvVOaknwecvZyf2XS5DNZRRwF20UGdlKFWFqx7Atk3ie7TUiHOcbSCMGRh49WjGJOAYxBNuowWt83rdgRdjrDXHeOwhYWF5wsKSwG5hTmAvMzsrBxAXl//sMMdUmudKq1HpQ0oNX7FX4/xStVumdon1fjf1swlaq9E7ZUof/5vKhKVS6b8OQq1S65yKtQupdapMXi0Ro/O5NUaPWq9S6GxS5VWicLyz4RyZ/t0e/Mk9T2p37a+ur+5sbs0Nx922q0ygY5LUtJhAlTv6FATbbgN0XYb398+WHez/+aVpuJ88K2roOvnx+40jfe3jN5pJLZV03qaOcA7fFCPCNynR4IdOHiAjJpiYleElKSCmVSMrohJ4bGRCAfro8JNyL4wExsbJ81L2JGJ0TklPyFhrxmlG3rpgng8yiAFichlHn15nLAjGV3l4gOY/gCiZ44CS3IpR2LWE+3kfRX/QMpa51E9iH4TuHOaiVkR0NzYgTAFHqDAnXiYAQk045FuBkU5ApPBwBI4UIuF6fFwBx2jgHdLwB1uGjzEQkfG8d4xjJEK58P7aEOduL6OrtuXLwDOXQCcu1aU03K1AtRSRRxsZ0DujII62PCeFEoNBeziYlQkoJ1H0I3hUyjdJqvH7vU4Qy5H2O2MMBm8vNzS1B0ysrMBGRkZgNz8gUGQ0xPUm9x6o0+nD2q0frXGp9S4FRqHVG2XaVwyjeevR81dYqVTpLCJZVapwp6KRG6TyG1SuU0qt0jlFqXaoVDZFSq7Uu1QaZwanUujc6l1drXOrlBbpHKzRGb6p0GZan8nt+69/eDWxvHm+uHa6nYiFveajRYZ3zBOVFCAfEQnE9iC667D3GkgD98ZqLrWd+NyR0URqu42uu66GNgzOdQ5dqeJ2lHHHuiYAPcKwL0plHYsLEhBz7Dwa0LqjmJ0R8nYkFPnJ4lTPMyCiLIspu2oeXM80rJobFcvShrFa2r+PY9uSytcEIzOj1O8yKEpysjyOGF5HBcjgZyQjuBI7wIVvsUi7PGop3LuPdl4kk9fZOB8yEEL9E6MNjI3jlufpGxJ6LMcbJiOjDCwy2LulkYW543NTnJ9TEpCyJ6VsP1MjI0E9DIQXjo0Oo4Lj2PdjBEjFT4B66MPd5CGunpqrl3Nz6wEnLlRCui8dQHYfBPX38SEdDEhXXz04ASyT4IbVJNBznG0kQ5z8ohmLsU0wdJPTriNJq/D5/dE3c6I0x6ikNg52UV5ucWAnILsbEBmZmZeXt7QMMTnj3g8Mac77nBN2Rxxqz1mtoZMloDB4tcavWqjV2XwKPVuhc4l0zjkaptMZVXpnEqt4+eo7Uq1XamxKlS2tygVKptK41BrnSqtTamxKjVWucoskZlEEsM/E8q3laDUDL69ebK1cXd2btnv9TkNapuCb+DiRbg+Lqydi+jAdddRhzsxPW3DNbe6L50fvHoBVXOL0dmoGxmWgbrY3Y3snhYhpE8MHxRC+qSQAR0caEdDQ+SRmTHsqoCyLaPtKBnbqtEd3VhSP3Zk5q+LydvS0aSMcWIQHRtEGzJWUsNbEFIXJiizLFyMCJuhIkKYoSgRGKdAIoRhP7I3ihmeJcLWRjEHE/QjIeuejLc5TpmjoYMYkBXaE8BDppmoVT52YQwxRYesT1CSUs6WdHxfK9nVSPd1yi2VaFs9mdQKF0X0BRFpSUIJsRFxHi48jvWOoSyjSD6smz7cQQX1DDTcuF2aeyH3bE1FQX/9dXhnLWGwhQXrZsG6xEQIf6RXQQIpicN2NtI6hrCP4+2CUT2XoZngOvUGr8MX9EU97rDN4sdjR7MzCgBZBdlZeTk5udnZ2fn5+SAgLByZikRmw+GFUHAhGJj3+2Y9vmm3L+70xtz+hNs/7fZPu3xTTm/M4YnaXGGbK2y2+c02v8nqMVk9RovbaHEbzC6D2aPXu/U6j17vNhg8RqPXaHQbDC693qnTOTQam1JpVfxDTt/3f4Hy3m7yXurC2d/svk821w/XVnfCwZjTbLaqJHYZT8NCcxEdDGAjD3GHBmznoYHI9vqRlvqeS+WoupuYmhui4W4LFqoE9/K7m/kDbUokUI4CiiF9MtiACjpoQYF9RPg0A7vEI25KKDsK+o6KtqdjrcsoxybusYH70Cw41nBP9ROnemFSNrYlY64KKNvS0aSYscrBrbNxq2OYRSZqfnQkRgCGMAMJPHiWDF9lYA8nmfsC5n3FRJJLW6ChowSoE97rwwGnmaiFMcS2EL8roZ5ouIfK8W0RMynlbIjZizzaiVmxreSuiEb3tLwdDXtJTFyWkKb5+Og4LsDBOpkYPqx7dLCdAekBNt+uqyy6kpdef6EQ2l6N72+lgzrGR/o4iG4FGToO61SRgHJsr5UJs7NHLCyMe5Kh5VBVPI5Dp/c6fCF/zOuJWM0+NJKSnVGQk5mfk5WXB8gHZOcWFBSBISPRxJIvsuwJr7jD667QmjO04ggu2oNz9uCcLTD7Nlb/lNWbsHjiFk/c7IyanVGzK2JxhM32UComW9BkC5mtIYstbLWHbY6IzRmy24NWq99i8ZnN3hTQtJ8f0/nXCfFtfkXqv4zyl9/5S4W/W0VPbp0mtx8mt+8nk6c7O/d2d47f5nD/YXLreDd5/2Dv0W7y3vbW4dp6cn52KeL2OFRyl1JkFbMmCWAOoouL7B6FtLMRvdThdkJfC7Tu+vCN8+i6a4yOejW034kd0YMGjSiQEQedBHcaKLBJaI8Q1KWEDxiQQA8RMT2GWxVQkhLqvpJ2qGUe6cfvmyefOGTP7LInVslD0+SpfuJYwz3WcI90vHs6/olu/FDBSoooWxPETT7hUETbYGMWR+HTFHAYP5SgQNa5pJ3J0QMR865oLMmlLI2io3iQG94TxA2vcPF3lWMHMvq+bPRYzb6n4x9ruAdqzoGae6jhHRuFJ6bJu/qJQx33yMDfU7PXxdQpNiYxjo+M460UhATRz4P10YY6IS3VdRWFNwuzW66UAhtvEPtbx6B32JA7YtywBDcoxQ9I0d0qfI95FGQbgzrHsT4JU8+lawU8s1LlMDu9nojfPxUIzCKR5ILsksxPsnLO5pTmFxfm5JcUVqBwDJkpxJB5aMowTTNF18+xTAtc6/yEfW7SPitxzsudc3LnnMI1r3DNq9wLatec2jWndc3pXfN617zBMae3T+tsU3rblME+ZbDHDY6w3h4yOkJmV8TmCttdYYcjYLF4LGa3yeg0Ghz/mCgfJpOnOz9zvJvK/u797c2j3eT9/d37O9snW5t7K6ubczOzIbvVp1F4lCLTxKgAB2SPdPMw/Vx0Hwc9SIfeoQ52jDTdRlRfITdXTfS32QmIEIUQIuFCo4Qgi6DFDurJYDGiRwBsV8IH9EiglzQyxyGvT9J2ZfRD9eiJnnWiG39ilbxwq164VZ855E9t0icW8UOz4JFp8p6ee6RiHcgZ+7LRA/nosZr9QM89ElG3OZgVxsgsDRolAqdpsHUuKSmk703QD4SMnXHyIhWZwIMDqL4QfmiBhT5Wsx/oeA+NE/e04ycazqmB98A0cc/Ev2cUPLSKH9kkDyyiBxbRQ6v4WM/fljLnx4kzPGKcS3bSUHLUkAA+QBvqhDZV1VcUVpXkdl4/D22+ReprZYG7OOA7UvyQGDsgxfXKMN0qfI91dNjOgjk4KI9o1DTB1ExwDXKF3eTweiI+X8LtnYLDCYCsosxPMvPOZZfkFOSm5wJyioFwCk1kya0CZtTCz9VhP23ApTdgshqRgEZEfhO8sAVe3IIobUOWd6Ar7+Au9xCu9RJu9BJrh2gNIEYrlN05wuvDCIYIYghZDqcpsFwNlqsi8NVUoZ4lNfEUNqHKJlJZpWq7VG2Xq+0yle2/C+WvZu3/0kj5f6DcTd7b3jza2T7d2zlN7W+WFtdm4omQxRgyqpxyvpqNF+CAfHS/kDAsJoNZyH469A5loB3ReAtWc4XUWi0c7gwyiTEGaZHLnOePLUo4bgbKRIZosMOT4E45tM+ABPrIyPlxyoaIsSuj31WN3tOxUp3rL72qr3zql27Fc4f0uU3y1Dr5xCQ81Y3fVTAOZPRj1dgjI/e5XfylU3YiY+xyCess9BIDkSCBZ8nwNSZhk03eG6fdnWAmWeRFMmIaD4kRwFESaGYUsS8bfWqefOmUPzYLT3XcBwb+Q6PwWMO9bxA8MoueWCVPbdLPHPLPHPLUmmGJT5kXUKYnaB4GVoWFCBGD9IEOSOPt+orCuvKC3qrLiLZqUl/rGKiTA74jJwJFmP4USg2xz86AONgjDg7GJRy1iTiaCa5WIrWY7F5PxOuNO1wxMBiTk12QmZ6Tn51XCCjIzszNAhQPI6lIliK3DpLeMPJpA/bjRtwn9Zgz9SPpddD0OsjHtcAP64Af1YM+bgB/3AA+0wA50wA5Ww85UzN0rmY4owaYUQNMrx4+VzWUWT2cVQPMqB3KqB3KqRvKbwSVtkArO0YudiAutyOudsCvtMOutcGutcH+/ih/dyn5N6O89wcok1vHO9unya3j1ZXk8tLGwvzKVDQSthlCRqVZwBBTERISWEaBSqlQGQ3GgHfTIF3E/lZY/Q1YzTViS7VgqCvMpsxxGTtywZqUu6GeiAtpNhrcTIJJIHdkkH49AuQlouY45DUhPSmi7UlpR8rRexr2M4voS7fyS7fyc7v0mUX0mVn4xCx4qB0/1XLuq9kP9NznFsELp/ilXfTcMnlXTN/kYFeZyKVR5CwRNk9GbDAISSbpkE074TF3GaQFHHwaD5siwxJU+MwoYktIeqjnv/KqX3nVn9ulTyyTpxrevox5quM/MAofm0VPbdIXLuVzp+K+TrgjYa4IaAsC2oyA7mcRNHiYAD5A7esA1t2oL82vrygcqL2G7Kgl9DQyhts54E4FCSTG9snwfQpcr4484ByDOTlIBwfjFNCdUp5mgqualJgM1hRKuzM6BEJlZuVlZmbnAXLzALk5Obk5BWVQEhvClKdXD39UB/+gDv1uPfbdOtQHtYiPayAf1oLeb4SlNULTGiBpdaC0muG06qG0qsG0WwNpVcPv1Ay9VzP8bvXQO1WD71QNvlc19F4N6KMG2If10I/rYWcaoBlNiOwmBKB5BNAIy2tGFDTD8pvgeY2QvzPKX33q745yd+s0uXm0vrKzvrq1urw2PxWLOgxejUjNxk+SoWoGUs9GK+kwCQXCQvaNjfRRhzvhTdWophpSWz1/sCs6PromHr+rE2/JeZsq7pKc5WagrBTEzyiRYC8ZPcUir3Kp6zzytoB0IKbeU449MfBf2MQvbOJnJsETA/+xlvtQO/5Qw3qsH//MxH9hm3zlkr5yy56bJ+4rWbsTpFUmepGGWKDC5wjQJRJyi07cGyXfYzMecFn7NNICGjqNgUyRYXE6YmYMuTVBPFGMvbRL34QMb4KmFw7FY53gRDV+X8u/r594bJx8ZpN+4dJ87lA90Al3pWMrAtr8BHWGT/WzSBo8bALWT+puHai6UlMEaDhfBKy7geyoxXc30AdbOeBOJREkIwwqiAMplA423DmOsnEwdiHdIZ3QCniqSYleY/a4w37/lMsVGRiGn8sCfHIuPTM7KyMrMz07J72gCMGYGByVnKsDftiAeK8Bl9ZIeKcR924D6oN6+HsN8LRGVFozKq0ZldaETGt8G0RaHTStHpbWAE9rRKQ1INIaEGmNI+82o9LqRtLqRt6pR37QiDrTiktvw2V0YDPbsdlt2Kw2VGYLOrMV+XdD+ccc/3+jPH6LcmfreHvjYGd7f3N9a2E6HrbprFK2cgyrYiKN41gTF6cahU8SgePIfg5qmDbcjWytw7c3EtubWL0dfhZllkdfm2QsCenzE9RlOSvMwTloCBVyQAkfMKKhPgpmikVe5pBXOIQtLnFPQD6RMZ+ouc/1gud6wWe6iad6/jMt/5Fm/HOj4IVF9KVV/NI2+dohe+WSfmYU3JMzjyTMDTZukYaYJ8KmUKBZNGQNj9rCo++zGA85Ywc00hIaPoWGRHGQKBUxx8YmhdRDCf2xnv/ao/rWp//SofzcLPnMJH6o4T/U8B/rBE/N4s8t8icmybGSuyNiLE9QZ7ikxDjJzyBosVAepB/f2dR/+3JNEaCxshjccAvZUYvvrKMNtLCB7XL8sJIMVJIGFLheLanfzoI5x1H2caxjctQu4evEkyqJTKM0OOz+QGDa7Y7290MyAfmfnDubkZV+NutcOiD7TF4BiiPqoQrTmyAfNWPebSalNZPTGglpDeh365Dv1MLTahFptci0WmRaHSKtFplWP5JWh0qrH0lrwqQ1o9OaMGkNyLRaRFoNLK0allYDT2tEpTUg0xpQ7zajPm7BnunAnWvHpLdjzjYj3+a/C+VvRf6NKHe2HqaqQrs7xzs7xzu7d3d2jnd2jvd2Tne2T/d3Tvd3Tva3Dw+S+xsrq4mA16OXaflkHZdoF9HMPLx+DKGkw4SEYRa8dwwxQBrqGmlrIHS24tsbye0NNiomwiRMsfGLAlqcjV2VjcV5RBsFZsCCUijdZGx8jDLHIi2xCBsc4sEE9b6E9Ug+/kw98VwrfGkQf2WVvrLIvzCLX9tkXzsUr22yLyyiryyS1w7ZlxbJYy3vRMZaZxPmyYgZLDQOH5pDgDcw6CQG82CU8Yg5dpdGXccip1EQ/8hQAA+ZY+P3JYz7SvZTvfCFRfqFTf6lXfGlRfa5WfJUL3yiEzzViZ4axM/04gfqibsS1raQvsSnTHEIMTbBS8dpMBA+qA/X0dh360pdSV7LpTJoUxWqsw7fWUftbx4bapVgBjQUsIo8mNroWBhQOxtpHcfZJxlWCd8ok2jlSqVMazG7/f4ptzva3T0MKCj8NP1cRlZ6BiAzpzD/09x8DFfSTRGca4B+2IR+p4mY1kRKayCk1aHTakbSquHv1WHfrcW9W4t7pwadVotNq0GlVaPTqpFptxBpVfC0atQ7tch3atDv1qHerce+14B5t2HknXrYu/Ww9xthnzQhPm2Gn2mGnW0EZ7XCs1rh2c2w7Oa/35ryPxT5t6Lcvv+7KFNl88O9Bwe79w6Sd3c3dxanp71mo10pVLHxlkl6UMMx87FKKkhOhYiJIAbkDhM+SBjoQrTWE7rbsW1N2OY6PR4xPUGb55OTKu7MOGFDwZ6aIJmwg3oMUAHr16EhLhImyiDNMEgLTPwGi3DAozwQcx7LJp4pJ19opa/Nyjduww8e4/cu/dc29XdO3Td21Zcm6Vdm2bcO9Wu78oVRvD1OnqMg4hhwHAlMwIHLGMQhlXI6OnqfQnswyjimUrcIuGkUzA3tc6OGZlm4E9X4C4v4tUv9hU3+hVn62q78yip/rp98ZZF/aZF9YZZ/bpJ9ZpA8VE0ciVm7k2PLPGqCjY8wCR4aVoOB8IC9uI7GgVtXG8sL266UwVtq0B01+K5aWl8jc7BpEtmtpUKUpAEpqkuO6TLRwTbWSAqlRcwzKeQ6pVYmVRv0dp8v4XJFOjr6c/MKPjnzaXr62WxAVl5R4SeAPBxX2kXin2uAftiEfbeZktZMSWskpzXg361Hf1CHfvc28r1b6PdvY96/jXmvCvNeFeb9auz71ej3qlDvV6NTea8K9W416t1q1Hs1yPdqoe/WgN6vBX5YD/60CZreDM1sgWQ1gXNaoDlNkOxGcGY98D+N8rfT9O/m3xP525r5r3o5ezsP93Ye7ibvp1Amdw6TyaNk8ijVxTk+fLy9cbC3tb+/lYx4XC6jxiBiWcSjXhXHr2IZuWgFBSglDAuwg2OwHg5imArqw91pJ/d1EbvaSF0tGjzcQYatycaeenWb8rFZPmFhkuYkQwxYkBoFUiKANgLKQ8JEKJgFJn5lFHPAoz2U8J7JhJ8rxV/oFG8cpn8Nuv8t6v9/Ir4f3eYfXKbvnIbvXcaffNbvXcYnSuHWGGkaD0vgoeGR4ShieJmA2aGRj2ijDxisB1TGQwbriExLkkhrFFIYA3UgBkNEWFJIf2mTf+fTf+3WfO/RfetQf2mSv7aqXpkUr62qr23qr6zK53rxfQXvroidFDBmx/BzPHKAhnGQkBoMRIoEi1BQdHtT19XKOzcvwFtqiL1NhDt1xK4ael89a7hJSRzW0oBKXK8K36OjDJvG4C4hzcCj6QTj6kmhx+7WqI0mo9Pling8scbGzvT0zIyMjJzszIyMc/mFBZ9m59LF2qaRsfQ66EcNmHcbyWmN5LQGclo98Z06zHs1yI9uoz++jf74NvqjW6gPf5EPqtAfVCPfrxp5v2rkg2rkB9XID2tQH9Qi36uGvF8L/rAW9Ekd+Gw9JLMRktUEzm4E5zSDAE2gnEZgTuM/Hsqd7bfX6Nz7xUh5L9XO2dk63t04TK4mV6bnol63U6cwitkOOcur4jhFVP0YQkUDy0kgHqqPA+/jIIbJwz3oO22k/i5Cdzupu1WBgZiJ4DkB5aFbnVRxFicpK1Kmb3TEgAWpUCA5YtiEG7HjkSESap6BW2dg7/LoDye5T8TC53LJK536jcPyv1ml6BsAACAASURBVEO+f4sG/y0a/JeA5y8B5xuX+bVF+4VB+VQp2mXTZnHwKRwsjoUGYAMh6NASHn3AYDzi8r6clH3OnfyMIziiMXcplA0aJYyGm0F9NlhvAD24wcE/1k587db8JWj5c8D8nV37tUX1yqR4bVa+Mim+MMo+04ke/hXlMoccY+D8VLQRDdbh4CL4sIaCow32dF2t7Ku+gmitpQy0UvubKT31Y0PNtN4aNWVYRwcpsD0qfI+BBrKwR5wCqpZD1gu5apHYbfMYDQ6r1e92R93uaGNDR3ZmDiAzKy87J+Ncel5ewdms/DGJsRXJTq+BfFiPeaeBlNZITasnpdURUig/qEL/0uL7t1Ef3kK9dwv53m3Eu7cR/8dr1ch71Yj3a+Dv10A/qIV9XA872whLb4RnNMGzmxCpiTurCZrVBP2HQ7m7dX93K9VmvJeauJN7p8m902TydH/34dry7u7G4drCSszrS/g8VpXEKue5FONuBcfCJ6jpEC0dqiCDOYhuPmqIiwSRhrqxve3k4R5Sfxe5r0OIGLSQ4X7GyJ5esC5nTbFx8wKKn4E0E6Aq9LAEMajFQs1YqI84Ms/AbTBxxxOMh0L+E7HomUL2Uqv+zmb5i8/zL0H//wp6fvL+v8zdZXccW5ov+JR8DGKwZZnxGGRbtsWUDEpmjMiIZGbmTDGzbFmWJYuVqUwxWqbDVae4u+euuW9m5rvMi7RdLtepvlM93bfPWv8VS9pKvfut59l7R+zInr/0df62LfIu6D50W7et+kU5MM6lvwD406DguZg7A/ATSvmW3nBgNH9r8/zkCrw3O3cUunWFKqXTTsuAAQGzX0AbEZKfSagJA/AmbPm5I/Cn3uhfemN/6o78sT34c5v/x6j7u4jzXdBx5LVsO3RJq2rJJB+ScoZlggiXEpVwHGxKVAHKSFjkrav06gf8xioFBammIpWkOgO9CWwqC8KUqJIeBIgRiNyuZnfqhZ1WuU8DRmzmgN3R3dbT1TnY1/ekv/9pb89IVWV9afG5koKis4XFBTm5Z4pLcotKdZ62Bp4hv4J9suojyhoIUQ1mVIkyKvnHKoTHKoTHKviZj3mZj3mIig9XRAUP8ZiLeMxBVHAQj9PrIS6ikp9RJcqoEh2rkRyvFZ+sl2TXA7kNkvxGcX6jOK9BlNcgyq0X/mpR7n9CmVw/SK4fpFKHa8nD+NJmcjG1ODX7YnTs2UBfu9faHbD2ePXdbk2HBQorOWEF0yulmTg4u5huFjNkNBxExSuZzRAFIyNjdDRMG8xuE5PjAeNaxPLCCD7TSfpgToeUHRDRXDxyUMyMihkDUu6MWrKqAw/s2tcO0xu3/b3P80PY/7u26J962v/c2/GHrtaf26PfRb2vPJZth37PYdiy6xaUkjEuJWVUx7XyGalwSiJYksvWdbpDm/O3odj/M/zkX9u6v3f5X1kcmybzjBwaELB7uORJmD0qJM3I2FsO5aHH8G3Y8YfO0B+7wn/qCP2uxfd92Pk+aHvrtx26TVt2bcKsmNfLBkH2AMiPcekhPsMvYnslAnZtRf3VC6y6RyJUrYqGVjU3yolVZjpS0nDLIcCEIXIYIrepmF06Xrte0GaC3Eqx36jzWuzRUFtvz8jAwMTAwER319Dj8urS4nOn84pKi0oKcwqKC0tyC88bvF21bG1BJedkjTizVoaoVyBqYUQdhKgRZ1QJENWijxEgqvh/TY3gY/gfUitA1AoRNQCiDsqogzProeMNslONcA4SzkFC2U3S7CZpViOY1Qj+6lBuJF9tJD88irG2tpdK7a6u7a+u7a+tvUom9teT+0szy0sv5hIvZ8a622NOY3fA2mZXdzhUPQ5Fq04YgGluCdkmINklNCvAktPxCmazitMsJaNlFBSEr4lIGVERKRmzvR2IJgPGKaO0G2S2Q+wgwHDyKT4JMyJh9EPsl1rJqk5yYFcfOgyvXZZ3Xuc3QdePMf/P7eHftAa/jXjeBZ17buO6RbVmVR14zQd+S9wAPxXQXkKil5DkBSCchsRxrXrNaDpwuH+KtP7fY8/+j57B38c6vguENy3WaZl0iM/u5jQP8Ul9LPQ0zNlxag89htde0w8R128i7j+0BX4TcX8TcLzxWY885j2Hfs2sXNJD0ypgBOZ1C1ktPIaXRe7TKTxiPrP6Uc2lUlbdI5iI0jCwckKdjFBppiNlmPva5kqfGB+T07r1vG49v0XDjeokDrnYpde6LDa/J9zfNzY0NDk0NNnTPfzwfuXZotKi3MJzp0uLC0+fOX2u4PQlY7C3kqkqrOGdrAeO1SsQjSpEgxxRDyNqJYg6EaJOgqgDEXUgok6CqBX/NXWSjxEi6kWIehGiQYyoBxB1EKIOzqiXZzbKjzfJTyBlp1DyLLQsGwlnNUFZTdCpRumvDuVm6mgzdfT3KNfXj1Krexupg/mphcTswtrcXH/UH7MbOt3mqFne4VANeDTtBrFPSnFLyB6QbhNTbSBbziSoOM1yJkFErJfRUSC2KgzS26WMZMy21+VLBowLTvWIWjSglYRAtlNI9UmYYYDZB3OmdZIVnXjXotizqg8dhtdey7uA/buI+/sW9zcRx6HPtG5RpCzylEW+5VS9iVi/aXXueXVLWsmkgPVcwH3KZ0+KhdMyeF6hSGj1B27vO2/wlcPz2uV75fKuqDVPxaIhPruPQx3ik4cEhFkFf8uu3nfp9h3aI5fhvcf8Q9Dxnd/21mt95TbtO/RbFnVCD89rwEmZcEwuamVTImyqh9n81GkOSMXyZlzVhRJa1X0tk6Bj4eWEOmVzjYneYKTVSpF3nDxUTE7rMfA79Lywgh1Ui2yw0KnTeO1Orys40D8+NDQ5Njbd3zd2/17lmaJzhTlFF89eKi25UHL2YvH565bYYAVTVVDLP9kAZjQpEUg1okmBaJQh6gFEgxhRL0U0SBH1MKJBiqiXfjT66fox9aKMOuADyno4o0GW2Qgfb4JPouEstCwLDWejoGwUlIWUZiF/fSi/qJTJ9b3k+kG6Um5tHC0vrC+8WFxfis+Oj7e6rS0OY9SiiZqV3S59v1vbohX5IXoAZgTlHJuYapdyFCyiikuW0rACfK2ag4eb6+1sfKecvRIyLXl1ca9+u9X1wqEaNIABkO0QUX0gIyJl9MvZL7TCRTVv0whuW+R7ds2hS3/kMb72m98ETAdu7bpVtqQRrtvk+z79Ydj4OmZ522o7ipr3ffodmy6pVU1JREMc5iCHPczjTsOyTYdz3WRZUWtTWkNco5sQCvuZjAEue4BHn1YK57TiFT24ZpbvOjTbFuW2SfHKpj2yG47shkOHYd+h37Fq1gzyZQ04q5I8gwWjUn4Lixygk4I8+pBJ4xJyrQJ25fkz+Ps3TTyKgUtQEGv1jCY9pdbBRUkavrayGkLS5g4Nu0XNCsqYPgXfDPKcOk3I43M5/X19Y/39T8fHZwb6x2/fKi8uOp+bVXju7MWzJReKSy4UX/za2jrykKnKrecfbwQRSCUCpUYgFYgmCNEgRjSIMxogRD2cUStD1MMZdXBGnTSjDkbUgohaCFELZtR8TK0ks1aaWQcgaiWIBnFmg+SrJuBEE3gKDeagpbkYMBcN5KBEOShRNvLXN6f8mP21tYO1tYPk+kFq43B9/XBt7WB/9/3Ms/mlmaWdxOpwR1vIqm91mnwGecyq7vOauh2qsJIXgBlRFTei4tolNJecq2QT1DwKSMUI8LVGIU3DwIobH7TB7HjMteA1bLR5vp/on/Ob22CuH2A5Bc1+kBEDGf1y9nOtYE7FSerFmxbZjl2551TvOdW7bs22U5UyQ0saftwoPgzqf+z2fNfhfBXS7/s1BwHtUdCwa9fvO6w7DsuW3Ro3659D0jGhcFIqnVUoJyTiKQB4AYJDHOaYgD2vlScsmnmtOGmTrVllm3bFa79x36Fe14E7RnhbL9s2Kfas6l2bdtOsSujhBbVkRiWegPiDYnYbj+KlEWIANwyJtVSSVcR5VHq68eZlE49i4BCVpDozB6MkVjp5aLDptoVZ7xPjo0pGRMnyylhuuUAv4Tp02rA/4HT4enpGenrGxsam+3uf3LheVlRwIetU4dkz588UlxYVlxacv2FuHbvHVGc3iI81yRBIJQKp+ICyEUDUS9IiP6QORtRC6WTWwpm1cGat9FOO1UHH6qCPKMVfNUhOICXZKDAHLc1FA2mUeUhRNlKI+Px0wd9b/A/nf4nyH22er6cO1tYOvvge+o21w43UwVZyb2V2ZXNlNfFyxm8xtLrNLi3k0ctanLqYRdZhg8NKTqdZHFNzQgp2SC20SZlKNsEoZoqIjXxcnRXgKChoHQnp5ZBng45Ee3B7oH1nsGOlIxiSsLx8akBEawEYHRBzUMZ6qubN6UXLZjBhBJNmaNul3rAr1qyKuAGYV/HXbfI9j/ZVwPht1Pp9i/1d0HDoVh26Fa99utde077TuO+2vo3437VEtjyOablsiM/tplHHRLynAP+FXJyyaTacupRduefVrVuhDRu8bZPt2uWvPJo3Xt2BVb6mFm4aoHUduGmRbViVcYN0UQ/MaYHnCv4TmNsjogQYOC+X1KoCQ0pQQW9uvHP9/rkzlZfPySlYF8hRNTfq6I1WDtrOadKTHyuwZS4+OgDTWo2AXyPy6GC5iKtXKh02p9cTika7xsamR0amBgYmbt4sz8+/kJNdfLbwzNnC4uKiswXnb1i7X9xi6k+h5McwmkyUNhOtzkCpEEgFAqlEIJWZDYrMRvnnyWiQZTTIMut/IRkNMkSDFNEgzWgAMxulx5vgUyg4Cy3LQcM5aDgbBeUgwSwk8N+G8pfu5RyuJQ/TBfIDytTR2lr6OMTh6srmWnxj6eXCxvLK074er0kTtun8JqXXII85tC1WebdTEdUJ0igjKm5EK7SCDC23WckmiYkoAb7eIKCraFgFvlGBrnniMk76rO9nJtaGOkwMfK9e5uVTQyJaG8AcUHBGVbynGs6MXrhska7aZUmbbN2pXDYCSwYwYZElzdBhwPhtq/NtxHrkMxx6NAcu1aFb9c6v/6HF/l3E+S7ofBvyfN8e/qmn8/vu9nftrUdtsb2I/6gttBfx7gZtr6LOXb8xZZdvuRSbdtm2Hd62yXZs8IFL+carfeVS7VigNZ14VStM6oFVk3TJAM7rJC+1kmdK/jDI6JXQ2iUMn4DSpoOdsEjGbH5w+dyDC2errl2ASBgnwNZSUVpag52HtbEbTbQqJe6ejd0YUbJaTZBfDzrUUoVEqFHIrVa71xOKxbrHx2dGR1/09U1cvXo/v/BSbs7pkoKikoKC00VnCi/ctPTMXGMYT6LUGRhDGuVXTaqMJiWiSY1oUiMafxnlLwaRTqMM0QhlIGUnkIpTaFU2RpmNUeagZDkoWXpm+atA+TeNey29E/RXmumN9GR8a2Fmcfb5zPL0TKvX7TNrfUZlwKzympVhu7rFruj1ajosYIdJFFWxYxp+TC82S2gmEV2ArwfIKDGpSckkapkELQWrJDQN2fXdRuVUxOcSMssLTzn5VK+QFhRSO6Tscb34uVH8TMeb0QvjdumqHUrZ4Q2XYlEvnNcK153KHZ/uTYv9VdCy49ZtWJUbNvmOXbnrUBy41Yd+w77HdOi3vYn5vu+O/dTf/cNA9/eDvT8M9b3pannf23rUET5ocR+1uvdDli2fdtev33QoN+2ydatswyzdtsIHLtUrj+bQrU5oBHE1f0UtXNKKlgzgogGc1YmnNKKnCl63iBLhNTvZpC6TMqSTW6SC+5dKyy+W1ty4JETXW4V0IxOnptQ5RQQzu8HOrlcTHhhpNe16QbtFFjRCZplIDYnUcpnZbHW7/LFY95MnL0dHX/T0PLl48U5h8ZX8vJKSgqLTeXnFhaeLLn5t6Zm5TNX9V6A8iVJmYdRplOmld3pX6L8f5RdTyVRq/3OUqdT+WnJ/LbW7ubY7Of58emLq2dCwz2IK2Y0+o9Kjl/mt6pBN1e5SDwT0vU55q54fVjBjGn6rETCJqVaARa0rl1IxEAUDk5F6brOGgQfQdQC6jl9fgbt7/X5xTt2lEgWhyS2k+wSUThl30gLN2uFpg3DOIFi1SxMWMOWAdv3ahAVcMoh2fLr9oPEgZNr26ted6pRdue5U77h16ex6jLs+y6uw85v20E99bb8d7P1pqPfH4f7vh/t/Ozbw27GB7wc733VHXrd694LWLY9u061dc6hSdmXKIl81gkk9sG6Ctm2yPacyoRGsqPkLKv6iRpiwyOIW2YIRfGkA+wH6iFLQBXMdLCK//hHxcRm59tG9i2fLL5ZWX7/Irq/UsYgmFl5FrnWJiWZ2o4uH0pMf68hVnUZRh1UeNcuNkECvALVKhdVscTl9kWj7kyfTo6MvurvHz5+/VXT6akH+2ZKCoqKcnOLC06cv37b2vrzQrP5PQ9kkT6PMRMlPoVXZWFUOVpWLlmcj4RwklM5/P8q/pfmB4Id7Oan9VGo/tbqXXN1eT26PD43Nv5gZ7Gz3WUxei9Zv1bgM8pBDH7Zpu7yGoZB5wKOKablplG0m0CiiWAEWqaoMpmIVDIKU1KjnNqtYJD6mvvH2VcKju5VXSstKcunVD5g1951CmldI65RxX9jli27lvEW8aBSmHGDKAa27oFdR47pLtmyW7AZ1eyHjulu14dYm7eoVs3zFrFixKBM27brbtOu3v46638Q8b1v833SEf+rv/v340J+fPfnL1MS/PJ/487OxP44P/Ka//W2Ld89v2XEbNuyapF2TtGtWLcplA7ykBZfU4oQBWLPAcY1gRSecV/IWNcJ1p3LNpVw0SWeN0gGQMa4DWgCGkYouL8m5f67obmnhg8vnHl+5UHHlHLP2sawZaWYTVORap4jgEGDcAoyZWaOlVrfoeB02uMUqt8hFFjVk0WvsVpvD7gkFW8bGptIoz537urD4SmFB6dnC4sLs7OLC0yVX79r6ZksJiv88lDCiEUI0QsfQimysKhevycWpc9HyAqyyCKMowigKMfA/jfI//OjaLy50/k7nXmp1by21m0rtplEmkzvJ1e3VxMbyYmJ89MnizGxnS8RrNjoNypDd6Ldqwk5D1KHvD1mHQuZhv7ZFx4upOS1aQYtBYhFRjUIapfYBRMFoOGSYjFSxSCo2BaIT6I2VIhKKiaypvXW56tp5SvV9m4jhFtLaZZxJK7zkUa04obgVSDnAbZ9i0yN73WLc8SvjVmAnoN0NGpJORcKuWrbIF8zyJat6xaZfthvjTnPSZT4IOl+HnO9j/u87W34/3P+vz8b/bXLiz8+e/PHp2O9Hhn4/3P9TT/ubsOfQZ33lt+26TUmbLmHTr1jUyyb5vAacU4oW1KKEAVjWCuJG8byKv6gX7wT0W37dghGc1gNTRulTk8zDIcpxtZWXiuj1FWUXTlfevFJ36/qjS2c5DVViTI2RjddQ6608nAcguvhoBxdpYjX4ZbQ2i7TNrnTrYKdB6bQY3Hab3erw+8KjIxMjI5NdXSNnz97IK7hYVHjuXPGZdKU8e63M1jdbgpP9Z6HMQMkRKBkCKTuOVeUStQUkfRFBU4BVFqeDkRVjZP/9KP8W6AeUn5JK7qwmthLx9fnZpWdPJ8cHh6MBr8dkCDqMUZfFb9WEnIao2zgccw4GTaNBfbtR2GkUtRvEUZ3IJqGr2UQOskpKRut4VCUdK6fjYXazlNVMaariEJqIdRW3zhVeLcziYeotIrpLRG+FWE+MwKJbmfIp15xw0g7sBZUbXuhth+kwpk+5pHsh3W5Yv+qQLxihaS3wXAO8MMhnzfo5i2HGrJ81auNGzZbDeBT0fNse/d1Q31+ejv7l6fgfRof/58yLv4yP/XF08MfutkOvfd9pfOWxbNuNcYthwWKYN2oWDMpZDTCjEM6qhXEDEDeK12zQsl4YNwNHLbb9iHnBKHmhF02aZc9d2lYZj1d7/35pLgdTd704p+LGReT9rx+cP81H1rLryjU0lIpSp6bWe0GSndPkEWIdAoyFj4kZJe0OVdSu8VnUPrvRbbfYLFafNzQy/HRk+Fl7+2BR0cXs3HNFhecunDlbnJtbXHi69Pq9/yVKRKP8b/Jp7vhL+QqrQmAUmWjFSbymgGwoppjONOuLCZozeHUJXl2CVZzByP/bUP6DP+2mVvdSyZ1PKNNlMhFfW1pYfv5sMhYI+Zw2j8XYEwu2eGxuoyLkNLR4zWNtnsGgaSxk6DSLe61glxmMaIV2gKFg4IS4eoCENAioGhYBpmJVQoZSzGLgmjRSAYuEvlFadKkgq+rGRaOQ4RTRo1L2sF604FKsB9SbHsWqTbIdkKdcwPsuy/suS/qbnXbD+rgNfgoxu9iEALHBS0CGaaR2DrtbJOgT8Qd5rAmAO60AFwzKNY/9dXv0h6G+n0YGfh4det/d8a49th/yJUzapEm94zKv202LZsO0QTutU01r5NMq4IVCOKsSLxuBpBnacCniZiDllL3v8hy22efNwJRBPGVXjlmVfjGj6VpJ1fVSA8gtv3au4utLyPLbZWcLhOhaasUdOale0VwH4Ss8QLOZ3egFCB6AqGM2RPSidoeqw2sK2LQ+u9Fjt9jNFp/HPzL8dHhoorW1Pz//3MmsksKC0oslpemFTun1e/b+uTNY+JdRIv9JlI2yE3hNJk71FVaVRdQVUU0ldOtZivEMSXeebLhANlwgac8TNYi/3zD/Zw8u/v+plH+3MbS3ntzfXNvfWN9Pi0yjjK+kVuPJgb7+WCDU29EactnbQp6Y1+Gz6lr9ju6IuzdkH47YnsSsvTa4VcvrtcFplFIyEiA1atlEF8Q18SgSYoMe5EF8Bg2HNKqgqge3L5UUlF27eKUoR0YnWgS0IMDqVfIWXIqNkHbTq9xww+s+aMMPv+4w/m48sB/Rvm61HLVYtgP6GY3Qj6txoavCVHw/IGxlMYNU6k5LLBVw9gkYBx2hhN86qgT6QN5zs3ZcK39u1vZBogmdbNaq6+TRxyDBuFTQy2eOQMCYDH6mkD1XyiYg4VMpZ14Hbvm0Wx7Njk+TsIBHLZb33a7tiP6Zkj1tgWZ9pj49bGYTa66eqb99iY6qvnWu8PHNi7jK+3VfXwabUbTKuwCmEsA8VlHqzByUS4RzibB+iOyRUV0wo9Uu7w9ZW1xGv00fdNrMep3P4+9o7x0bfeb3t5w9ey0n73xhQWl6oXO66My1e1W2vtkiFPgPKqXqS5R/Q/DDYEaTIh0EUnGKqDuGV3+FU2QRNUVU01mG7RzNXEoxplFebNZdbNb92lAepBK768lPNXIr3btXlpPLiyt9Pf2xUHigqyvicUU8zrDTHnZZ2wLO7oi7P+IcCluHg4ZuO9xuFH6slHQFDZNGaZMwDRyimFAv59F0sAgWcZSggEkh3r5++QQCcftiKRtdZ+BSfRJWO8Sesck2QvqdkHY/ol31QEmf9HW3+fdPgu+7bO+7bG/bbTsB7bpLMyKmRZqRLlRNr5A3YzLOWW0/jI/+n/H5/d7oX5af/27+6XcvRv7n9sq/pBbWuqOLUc8f4y//r4PUdy9GFoL218NdywH7hE4RY9D9RIIHjQ4QMB00wpCAOqMSJR3y/aB+06va9Kq+6/N+O+BL+pTPtbwFl2o55ozBAi0NV3vjPAtVA3PIty4W3714GvXwTv2tK2JCI6O2TNj4SIx6KCfVmrgoKw/lEGK9EMUpbbaD1KgFGoo6eiOOmNsacltdFkvI5+9o6x4Zfuqw+8+evfIJZbp933hQ8wXKDJTqA8pG1S+g/OTys5HPUZ4kaDNxqq9wilMEdSHFeIZuOksxljTrzjXrz5E054maX2GlPFhb3dtIHWyuHa4n99N9PLm6mYivzb2c7+3u62hpHerpiXq8Ppsl5LC3B3wdEV931DPU4hkKW3vdqm473G2RtulFYY3ADtA1LAJEQem5zVYxw8wnyyhNIgom7DLqFRI2Ba+WgXJQdOvyhWslRU0P7qjZFB/IDoupT43Aql+3FdYdtZviHumyC3jTbfv5SfjnseD3fa5vu127fu2GSzWvk4yJGX50TQuF9FylWLbZvh0afD8xtNEX/WPy5f/Yi7+eGf4x/vyH+PN38+OJodY/7a7820Hy3eyTvSe9/7a1sjva/cPMk41oeASS2urrlQ/uOuoe97KJS0bpfth0EDGuuWSvWy2/GQ6+7XHNmkUvTeJ4wDAbslm5zVYhHabjkA9vgUwisbGCiqyuK7tWf+sKD13DbXrIri4TNj0QYx8bOUgrD+US4/0ymgsi20FqiwV+0uZ+1hvui3jCLnPI5YgGAx1tnaMjEyaj89y5a7n5F9Kr79N5eUUFxbcfN1h7XxYigRNIFQKtT6M81qj8hDKjSfkB3Bc0/05kGuVxnDoDK8/EyE7glHnNmkKy7jRJV0xQn8GrzxCUJXjlGZzsV4dyfTV9OuxwI/0iofX9tdT2amJjemp2aGC4v6uvp6Mz6HB7zJao29MdCXfFAj0x71hHYCRq73LIexyyPrssrOQElHybhGbgkeV0rEVEt0noLgldzyUCFOxodzTkNLktmo5wYOrpqFEpO1+Qd//SeZhG9IJcn4AyqBIsuBQpv+agzbzilc07gMNO8w/Dvr88b/1p0PtDr2cvqN1yKVZM4KxKPMgjd9KJnTRKF5MxbdC+6u+cD9kPx7t/mH/6bmbku6WJnxJT3y5NvH459sPq9E+rMz/Fp19PDX+/8Oy5z3I01j+uUrTSaJbaakdDbSedOKUUrLs0h1HTfli/6VX+NBT4btC3HtSMqxiLLlk8bBqxKh1CRq/T6FKIuvw2GZciFzJEVFzFzQsNdy4zGx5L8DW0ytv8hnu8pvtqZr2Vh3FLCF6I4gBJbojWaoWetLumBmLjXZGwyxz1uqJ+f3db19PxSYPeeunS1wUFFz+hLMwvul+DtvTMfEKZgdT8FWW6fSOVn7P7pPOLwY8oZccwykyMLBMFf4WR5+CVeUR1Hl6Zh5XntvOlewAAIABJREFUY+BCDFyIkRagwV8dylR8fyNxkD5Ku57c30jtJVc3V5ZTU5MzT8cnhvuGooGIz+oK2F0doWh3NNYZCfbE/CMd/oGwpc0i7bCAXWbQB9H9Cp5NQrOKGSoWwQEyrWKaB2Sa+WQ+rs6jlWlBgUOvgARco1LWjEaW5uVcLcrnousdQpZPRO+R819YoBWPerfFtBpSzznBjajuTa/zT89bfzPk+6HX9SqkPwrqN2xwXAfOKUWTUv4Qh95OJvQw6R0sSoiCG4ZFA5BgJeh4N9b7h+Wpw/Hud5PD3888+c3cs1djvRMW3ZTDFOMzB2RSXWW1/tFja011O4U4KRMmrPJdv/4oZjqMGl+3mf482fKqw/rSJHyqYaXC+qWgMSzlGDlUnwpYGO3WiFmcZqRKwuYQmh7fON9UdpVWWy4l1dMqb7Pr77Lq7sDkSjMH5RBibUKcWYh1Q7SYGRwImcbbvTPDHe0Be4vPGfF7uts70igvXrxZUHAxvXl+Oi8vP7fgcSPB1PXiC5SfL3QyUKoMlDKdD89q/HuRZaIVGWg4AwkdQ8tOYWTZOEU2RpaDhrNRYA4SzEaKs5HiXx3KjfjhZuLV+urhWuJgI3WwkX6X1VJy6tnLZ0+nhnqHPXa31+5u8YX727o/oRxocXd6tFGDOKoTRNU8D0j1K3g2MdUBsjUckhvmmPlkp5imZxNgKlYrYBikfLWExyJh6QTs+aKC25cuXsjNwZSXqWkkj4jRAfOeGCQrHvV2q2UjZlrwyJe8sv12889Pwr8d9n/TaTsKaXed8n23cseuXNZIpqW8F1LBFCh8JhI8FwsnRYJljWqYy5qEJGNi/qJVP6VXJDyOWbN+1qyf1Cja6NROFqOVQg3hCREiOYQnxIiEXjZlQspZNIB7Ad133Y73Xbafhn1/nIiuh5RPNaxZB7DVbp9yKQMgR4pvqr5WKmcRLXKRiIHnNKMay2/VlV3DlN+kVN8HiXX0qjvM2rusujsA/rGJi7ILMGYe2shHe2WMqAnodKr6Q9a5se7+Vn9bwB0L+jpb20aGxvU6y+nTF/PySvNyz5zJLyzOzc3Lya/BUIydU5+37/RCJxOpykBqECjN5yg/p/n3I2mUCKQMgYIykFAmCj6Jhk9hZFlo+BQKykICWUggq0l0qlH4q0O5tXq0tXq0kTz61MeTq9tLi6vTz+fGRye623ocZmfMH+uMdg53Dva2tPe0RAbaw91BR9SqCOuEASXbDzMCMqZfwbOKKC6Ia+CRAwpBGqWOheehq8RElF0B6EGBFhJT0MjCUycuFBacy8spv1jKR9Y6BNSIhNEn5y64VOtR83aHY9mvmrGJt1uNP474fzcafNdqeBVUrRmErzzqVx5NUiuZFrNmpfxVrTwuhzek8lWueJUvWRWBR0bLhlK9qdMn1eqEUj0jAWbE4IpCvQSpRiisYRIjWo/qIFHayM29DPoTCe+lUrxiArd9qjetpp8Gvb8bD7zvsS/YRWNKeiqiXYuZBzR8LRmFu3fjXmmhWsiAeBSZiE7B1Nbcv4Gvvk+ouNNcWSZAVzCq79KqbnEb70lwj0xclF2ENfPQBh7KK2OE9KIWC9zjNzzrjY50RTpC3rZIsKOltbd7QK+z5OWV5OaezckuPp1XUJybm5OVW4+nGzqef4HyOFJ9DKXORGkRaG0mWp2JVmWiv6T5xcjfoERK0yhPoKCTaDgLDWeh4WwUmI0Cs5DiU02iXx3KtXTvThyk4vvryf315G58ZWN+LjEzNT/UP9YabnOYnV2xrt623pGuof62zqGOttGuli6/LWiEwlqxT872wMyYRuiTsy1CsgfimHjNUS1gE9FcUqaBQ4TJSHrDIxmTBLHJMI/19YVz10vP3jhXeqEg71pRfnPlfTOH7OaSW8T0aassHjDsdrniQc2UWbDdavx+yP/7sdBhRHMYUL7yqY68ql27bNMsXVGLl5WSFS00JxFsgfC3GvNrhe5Iqf/R5v69P/ydw70hU+5ojW/t7h2tMQ7KEqBiBE9ZEoDPmdwhJquHSR/k0idh3oIeSNikmz75YUz784jv5xHfZkAxpeeMKelb7dZFvyYGUDVUbOXVc1U3LtTeuaaV8ljEJkzNA+SjO4ymqubqe6SKu5zGckbNHUrFdT7ygQT3SM9qtAlxBnaTntXolDb7VeyQXtTl0QxFHWOd4c6guzsW7mhp7WzvMultOdnFOTkl2VkFxbn5RTk5WafyGoksfcdUYZP0BFqNwBgyMLpjGM1XaPVXaE0GxpCBMXxC+YXCL0Y+QylFNEkzkNBXKOkJFHQKBWWh4Ry0NA8N5aKBHJQk3b4/f1Hqdnx56x/l4wf+OZ2JxN4XWV3d//skkwfppG9/p+93J+KbK8uppcXVxYXE1LOXvV2DEX80Fmzp7+gf6R0Z7hke6uwZ7Wob74hEzOqADvIqRS6IbeQRozqRD2K6AZoPYntlHJeU6ZIy7WK6jkMACLUwFc1sqoDZzY9vXq5/dO/O5YvXzp65deHcnXOna29elmDqXQJaWEzvkfMXfLqtdvtWq2XSyEv6Fbsxw29G/D/0O5MO4apFcBBQ73pVCZNk1SRNGKF5DbCihZJy2ZZSuafVHhiN7xyuH3yBHwLB73z+927Pkc2+azCuKVUJGFoGgQWx6KWEPwUKh/n0MYCxYARXbOCCmZ90A287DN90m3877J01cIYAYjKkm/dqnttkdjYW++Bm5a3L9fdvll0629xQJaGTHl+/hHtcxsPUS4hNvKYqcsXXQvRjesUNQWOZCHnfyEYb2Wg9o8nAbHQBJL+MFlAxowZhh0M+PRDrDjq6Iv7e9vaB7n6xQFpYUHrqVGF+XnFBVlbO8ZN5+aexDIk8OnEapzqO02XgTZl4QwZO+xVWcwyjycAYEGg9Aq1GYFQIjAqBVv5NPhTFv0sjmNkEfIWSnsLAuThFIUFRRJAV4uEiLFSIAQrRkgLUfz3KePwXXP49zY8o0w9h7CaTO6ur26uJjc9RDvaNdsQ6O2KdA50Do32jY/1jT/qHxjpaR9tCIaPKr4E9CrEdYhm5pIhW7AZoLgnVBzEDMrYbYrkhlhNgGngkKalezkCLSQ1KPkVExTU+Krt1qbSq7M6dS+funj9Tff0ip6HCyMS7OM1tUs4Lh2o9Ztvvci66oBkT/7Dd8uOQ+5tu65YfWjJy113gpke2agPjZmDZCCwbpSmLctuq37Oa963mPav5wGY5sNv3zJZNg2FDq1tVKVZk0LxUNCcRTIvYL/jMSQF9CuSOiekTMGvBJFqyA4s20YYfftdt+r7PNmdkTyroL03CrVbHStjcKWfrKKiHl0vuXimpe3Ab9fgezKFpRVxMeRm5+qEI3yQlo4WYalrlbWHTQ3rFNSHyrgRz38zFWvl4ExttZDU5RTgPQPRIST4FvdMOjbU6+iPOFo+ttzXW1doJCKT5eSVZ2QV5+cWF2dm5p7LyC87g2BAcfVaIU57A6xFEcwbekInXZuI0GRhNBtqEwJgyMJoM7EeXn/IPUGYgoWNI8BgSPIGSZmNkBXh5EVF+hgCfxkNn8NBpnPQ0BixGA4hfFLmytJnOL+n8p1Gm88+iTCZ3VhMb8ZW15aXk0uLqi8nZseGJge6h/q7B4Z7hsf6xp0NPJ4fHhjvaBqM+r07uUUsdMoFNyjRySUGVwCEiO8UUH8T0wywPSHdDDJeUaeKTJPhqiNokwNdaIR65voKBayr/+uqdK+fLb1wpv3ah9uZlevUDJRFpomECAsqwXrIcNOx3OTei+jE5ZTdm+K7f8bbDdBhTx628VYtg0wltueQJk2TJIEnaFFtO3YHL9Mpje+2xp69HHuehw7ZtMW6bDJtm7YZBndLLkxo4rgaXFeIFOX9Gxn8u47xQcecMggWreNkh2QjJj7pMe1H1nJE7BJI2YqZkzDZhk0dAFvpGKab8JrbqHq76AaG6XETGAhQcraESaMZIyVgVnQDi61l1Zbz6MnrFNTH6Hogr11DrTWy0kYUyMBvtAowHJHggoldO6bBJ253KwZg7YNV3hIMt4YiIK87NKfqEMi8rO7/gDImvkIafFmAVJ/B6BNGYSdSnUWbiNBkYAwJjyMRqM3GaDKz6E80MlDwDJf8bjigovbhJd+2vUNKTaCgHKy8kKIpJihKi7AwBPkuEzuKlJTiwBAci/h2R/8DlfxDlFy7/Ecpkci8tMpncSa5uJuLrK8up5aXk7PTi5NPp0YHx4b7RtMiJ4YlnQ6OD7a09IY9TI3OqQRvEswIsA4/ok7OdYopLQvZKGR6Q7hCR3QDNA9LNAqIEV6VhYWEakt70EF99H/nozoPrF6vv3665d7v+/i30/Vv06gcQrl5LRjnZpHaIPe1UrrdYdtptY0r6ogN4021702l6067f8klXLbwNJ7DnU6asYMIk2bArtpyaXZfh0Gd9HXS8DbveR3zfxgLvI743Qfe+27rnNu04DdsO3YZVnTTCK1pgUS2YUwrmNII5nfCljjdrEiw7JOsBxXZEs+IE5q2SJ2r2QY9/1m+IStlyXO3901nUunIWqgrz8OvGsqvUunI2qoqHrQVISCUNr+c2w6QGXlM5q/oWo/I6gH0AER7B+AoDs9HERhqY9TYByg3g3VKCR0ZuswBBg6Q/Yg/YtCGXPRoMcRm8vNzik6fysnMK8k+dys/Oycs/TRVrgOB4AVZxkmD4hPIYXp2J02RijRlY4yeU/16N/AzlcTR0AiXNQsM5OLiQIDtNkpUQZSUEaSkBOouXpvMlyi9E/hLN/zjKz13++yg/FMvV7fRtxvjK2vLC6vTzubHhieGB8SfDE5PjU09HJkb7hwc729sCbrsKcqqkVpBvA9kmQbMHZnqlNC9ITr/K1srDucTNHoBi5mIFqHI+utwK0pfGOih15VxiU+Wd65V3riMr7hNqHzfXPKTXPQRwdWoy0kzH+njEpyZw3q3YarXM2YFxBfWgzfiu2/K2w/Qqpk7ZBGt28YFfte2CN+3wrlu55VLseQ2vgrY3EefbqOtd1PNNi+99zPs24n4dch6F7Ad+y57XsO3SrtvkCSO4rBcuaoSLeuGCQfhSx50z81fcYCogTwWUCzZgEKKs+PVrbe5xm8rBo1SW5tOrH7CbHoMUJAv5mI2q0HBIDojrkvENPLKKgTNySUpyowT9iF5xjVl1A8I9hPGPINxDMwdlF+CMrAYzt9EuRNrFKJsEGzXwA3phu0cfdhqcRl0k4Kc30wryT584mXvyVG7uiRP52Tm5ecUsyCgJjBXilL+EUp+B02dg1QiMAoFRINAfq2MTjGiC0xA/5/gJ5Uk0lIWGc/Gyz1GexUtLcUA6iH+/TP6Sy38O5crKzhcu0/nHKHfSKFOp3dTHhykT8fXE8trs9OKT0cnRoaeT41PTz15OjD4b6h0c6OqK+dxWlcypkVmkfAfEtYqpPogekjMCMM0PUpwCvJWDdombXeJmAxOpJNdyG+9KCJUSch328U18dVnlrcv15XfQVeWUpip6YyW97qEYXacio/VUjIWG7lNxJ0xAMmJcixiGYHLSrzjqtBy1G1616NZc4pRNtOuBD/yqA7/qwKfZ96oPA8ajqP1tq+tti+ddq/ebdv837f73bb53rd43Lc5XEdtByLTr1295VGsOWdIGrRhESwbRgkEwbxQs2cWJgCzhVyy6oCcazoxNthyyPHNoW2RCCar68aUSMRFFqS6TkGqFmEp6zV1GbZkEX2PgkawiioqGNnAJiuY6Ka6S+ugKp/YWjH8EYh5IUPcsXKRThDOw6ozsWrsQ6ZCgbQDar6aHjMKgBQratVadwmu3k7DEwoIzp7LyT5zMyTl+PD87KzunkKcwi3xDRXjVX9s3QZ2JU2XiNBkYHQKrQ2BUCLT8Qz6JREp/EeUxJHgSDZ1Cg9lYKB8HFRPhEhJ0lgidJYBpjmexkrNYCeIXRS4vbqTzSzT/WZRb6cTj259ndXX383yskX+Dcu2vLrcS8fX5uZXJp9NPRiefT8y8fLEw+XR6dGBssLcv7HNbVAqnTmGGBU453wkyfBA9omSFZNSQlOwS4RwCjA8gu0VEDbXWKSGChAoh9hEfW4F7dBNk4PA1D2rLrmMq7zFQtUxkNbXmgQBVo6FiDQyciYZqkZBHtYIFnzoZ0T8zcCf1nI2gci+q3o+ot32yNbt4ywm+CmreBLWvfKo3Qf1BQHcUtb5tdbxrc3/b6fuxN/TbgejPg7H37Z43Lc6DkGXHp9t0K9ddspQDWrWBKSu4YhYvGATzFtGKG4r75PMOcNIg6IdpO92+cZMsBvFMTFLT11cotZVsdJ2IUCOj1svIDczau9iyi6SH1wB8tUtCVZIbDSyMjFgDEyqpj67w6u9A+AoRqkyMLLNwkW4JwcCqM7Bq7MJGJ4CygxgHRAwZhR692KmHnQa1Qa0gYLB5uUW5ecWnsvJyT5woyMnOzikUaexC72ARXnECr0MQ9RkEbRplBlaZgdEgsBoEWo5Awxkf87lFBArMQP5NjiHBbCyUiwHzsNJCvLSEKCslweeI8HmC9BwePI+XnMOJz+HEiM/ni79ylAvz8ReTs8+evJh+Pjc3s/RicnZ8dGK4fyDs91k0KpdebYYFLoXADbECMCOqYIXl1DBE9onxbjE+CFPcIqKKXK1nNYLER1oWktlYpuERqQ0PHl4rQVfcxVaWMTG1bGQNpfq+AFmpo2PNbKKFgfFysEMa3oxTMe9VzbtlvSBhwS7ZCCp3wuq9sGrdBa47JK+CmtcBzaFb8TakO/Tr3kTN71sc37Q6v2v3/qYn9IfBlj8Otf6uP/pTt/99i+MobNz3a3a9qm23Yssl33LJE1Zg3ihYsIqX3NCCG5o08gbltDGd8IVb0yUXODlkGQn9+HIpqbZKRMbyMBXM2tsizCMAXwngK0WYR7z6MhmxRk6q1TFQMKFSRqyiPLwsaCyD8BWCpjsQ7qFbQgjIyCZOnY5RYeHVWYUNJmGjRYIJGnkurdAg43ktelgixKMx2dm5hUUl2Tl5+adOFebmZGXni7UOgWegCK84jtMiCLoMgjYDr8jEKT6gxKi/QPkxUgQK/CWUQA4OzsMBBTjwNAEsJcHnm+GLJPgCEbxIBC8QgEt44CJO8ssoP7n8/45yZWn7Uz4fX1xcX18/XFhYW1nZSqX2P11XVrbSFtNG0yLj8e30uZz0r6ur28nkTiq5k37+fG42PvV8dmZ6YW52eWZ64dnE9PjYs+7OnqDX4zDoXEZN0KwK6ECvjOUFyS1qVkxOa1MywhDZCxD90mYzByUnVlj4GAG6TE6plZCqebgKLq4S+eAq6tHXxKoyRlMFpfYBs+GhnIwCMdVuMcNMR1sp9R0gZcwgmrJJ51zwhJ4zpqTPWUWbIc12SLXpka3bwQ07uOuRv/KpXvlU+y7Vq4D+KGh6F7X91OX7bU/gN13B3/VGftsT+KHD8y5qO/Bpd1yKLYdsywltO+UJK7BkEi9YJctOaNYBPNGxB2TUXpg2YZYOG6StUp6BhkfdvtZ07yau6jG5sZrV+IjXVM5rKucjH6ZpijCPeE33AcxDEfK+nFTNb7ibLpP8hruCpjtqSk1QRnWLcTZeo5lTY+HVqemPbADaIsE45VSXim+W8w1y0KBW1FdX5ecW5OQW5uTm5508mZd1Kis7Hzb7OI6ufKz0K6wKQdAg8CoETp6BgzOw8o8rGzgDLf08mShpJkqagQQzUEAmGkznGEZ6HC09gQbysNICHHgaD5WQoFISfIEsu0yGr5ClV4jAFSJwBS+5/I8q5X8iypWVrURiZ24umS6W8/Op1dXdeHw7Pf75z+n9oI8c0xV0e3V1O40yEd9cmF+dmV54ObO4uJBYXEjMTC88ffK8q6M74HE7zAafVRexaYN6wK/ghOSMFgXDK8J169g+CdYjxIXlNBW52sBs1DLqeQ23IFIVQKzgYyu42MfYh9cIVbfJNWXkmjJKdRmjtkxObJDha+3cZisd42KiYgJiB0gZ1vJnnLIpi3hUyXyiZs6aRUmvfMunSjmghEm8bod23co9j+rIp3sbNL4JmN6FLL/p8P6+J/iH3si/DLX9qT/2c5f/26j9tV9/6NHsuRQ7DtmGDVo2SxbN4kU7uOCUPtXzOkFih4Q0qOb2KnkdMMfLpyoITbVXz1dev1B791bTw7ukitu06ju06ju06tvMujIe6oEAVc5pKGPX32ZUXhc23ePW3QaxjyTochHyvqCxzMhq8kNkpxDjECAt3FqHsFHHqLAIGu0Azq2kO5U8k4ynhcRqmbSqvDzrZHZ2TkF2Tl7eqeN5Waeycwrk1gDL1pGHAT9DCWfgoAwc/GED6BdRor8U+bcoJacJYCkJOt8MX2qGrpCl15qlV0ngVaL4KgG4QhD9l6NMJHaWlzcXF9dTqf14fHthYS1t7lO/TqX20zTT9TKR2Elj/Szbq6vby0triwvJ2Zcrsy9XlpfWVhNb83MrT58872zv8rtdDrPeb9OHLGqPku8B6UEZNQJT7Oz6XgPXyW9yC7BRJUOCuucUN8tJ1ZzaW1JiJUiq5GMrOKiH+EfXSVW3qLV38Y+uM2vK2DV3ZfhaHQVlYeCcHJyXgw3ycGEhvlfOnLRBkxZgWM0ZVjJGFIx5B7gZ0q55FCsWYNUq3XYr93yao6Dhm4jtm4jj+xb3H3ojfx5o+VNf678Ot/9lsPULlJtWacIkXjSLZ4yiFybRC7N4UMmKCXEtImKfnN2vFsQkTAcdD2PqHpcW3ijKun4m986F4qrrpU13LqHKrjTdvYC+f7m56mtG3W1azdfkyuvUyhuEB5fg5loJrgIkVAka70vQ5U4RwQsQ7XyUW4yx8urcEpSJU2Pg1NokWI+KYZOxDRBHKeErpJIHt++ePH7qVFZedk5eftaJ/OysnNxCtTNEN7fmYcDjODWCoEEQFBl4WQYOysBBGVglAqvIQEsz0GA6mV9GkomWHMMAx9HAcTRwAgOexEjysUAxHjhLhM41wxcp8GWK9ApZeq0ZuEaSXCeKrxHEV/HC/00o0+CWljYWF9dXV3eXlzfT4+luvrZ2kHaZSOykr5/TTCS2EomtxYVkGuXLmeXlpbVUcmdhPj42OtHd2RPwuF1WY9BmCBpkVpBuExD80uYAQHTxmjo1TAcX6RLhvCBZ2HTPA1JB7CNO7S2IVCWn1ItxVczG+4Tya8SH15sf38TeuyRGPRY3PVLg66xMrJHcFBSSvRx0REjsgGl9as6ITjCiEwxpeKNaXh9EfarlLznkSY9m1aFM2OA1l3LHpzvw6d9HnT+1+37fF/0fY11/Ge78Q0/s557oz53h79u870K2A59+z6let0Ipg2RZL3yu5k4ZxC/MwJiG2w6QI3xcB0AdUvNHDVBYSLOQ0RpCY83l05eyEWdOIC4VnLhSePLe+aJHV86UXy6suHq68e4FzMMr2PJL2PJLpMdX8eWXFNQGOaWe01AmQpZLcY/9ENULEB0CtF9KsnIbXGKkhVdn4NRaxVivmm2WMnQARy7iKgFx2c1bWSezT57KTaMsyDmVm1ek98aadeFcNHAcp0YQtQiCIoMAZ+KlH1DilJkYKBMjTefYZ/kk8hgGOIEB0zmJkRTgwNMEoJQEXaTAV2nwNar0WjNwvVlygyS58cHlP18pP8f3j/JF+47HN1dXtxcXU3NziXh8M5HYWlpaW1nZWFhIzs+vLi+vp+eO6aS3qNI3P1dXd9M64/Ht+fnVhYXk3Fzi5cuV9L/MzSVGRyb6enqjQZ/fbgnaDH4dZJPQHEJiEKb4xPgIRArDJI8Q6wWIJjYSwldYhCRB431O7R2IVKNmIKXEWmZdGf7+ZczdC6jb54j3LmoojSpSnRpX42JhjaS6iJgc5OFagOZeJWdAw+9TcftU3EGtYEQn6IHo3RLKsJw9Z5Mn3Npluzxuk2+4tfs+4/sWz0+doT8Mtv3bWM8fBzt+7Ah92+p/G3a9iTiPArYdt27doogbgBWdeMkgGZdxnpvAZ2awU0r1slBhAaFfzZuwwb0KgZOONpIabCwCtfx62ekT504gLuRmFB9HXMg7ea0o+8aZnNslOeWXC6u/Lqm7fbbp3gVk2QU28r4Q+0jHwWPvXZISa+Wk2qCM6QNJLhE2CJOt3AY7v8nMrbcIGh0gIWQQmEC6DuDAPJZcJL519WZOVv7xE9k5ufn5WScKc7Py8ovNwXa82peHkRzHKxFEdQZR/hElmIGVI3DyNMqPFoEvchwjPoGVpHMSB5zCigvxQAkBvECWXaLKrtFl16jS62TwerPkZjPwNUn0NUl0k/jPV8p/EuXW0tJGIrGVTO4sLCRXV7c3Ng6Wl9fj8c30+np1dXt5eX15eT39mdXVDxyTid1kIl0md9KTzsXF1OJiamEhubCQXFnZSCS2ZmfjT8af9/f2tYQDfrvFZ1R6VCI7SPUAzWE51S/GdmqYbiHKCxC8IFlJrlXRmxTUBnb9XXbNbQBfqWGiIFIdo+YO7t6lxpsldZfzGY9vOPgkOxurxVW5WWgjsTosILQAza0guUfBHtDw+9W8IZ1wWC/qUbAHlNw2UXOniDyhFS861Ut25ZJVmXJpd33mo4jzTcz9Tbv/x57od52h11H366h7x2ve9Vl2vOZ1h3bFKFvUA4t6YMkMTRmlo1phq6jZzWgKCvADOsG4GRzSiaMisp3cZKeig2K6FP0Yc/fC10WZZ08hir5CFB7POJN17ELe8cuFJ2+cySq7mF9180z93fPk2tsc1EMFEylAP2bWlUlwVVY+MSRnBSGaS4QLQM02XqOV22Bk17pAfFDN6nQqLBBbD3JBNhPiC66cu/QJZd6p4wU5p/Lyi+3RbrTclY8FPkMpzcRLM/HSDKw8Ays/hoWPYaGvPgT8lGMY4Css+IljOlkY8RmitLQZvECGrtLg6zToJhW6SQG/JoO3yZJbzeK0y/8dKNOVcmVlY319f2pqweeLRSKdU1Nsj1PPAAAgAElEQVQL8fjm5uZhMrmTZppIbC0vr6c5pg+Ap1GurGwtL28u/b+03Ndvo3t+JnidqlIp51xSKeecI3POOWe+zDlnUqRIZalKKqmUA5VzrnS62/aMPe6x3W6PZ9eGG4uZnd3FzN1e7L+wF6yuOXD36ekDuIEHBCEQvPrg+f7CKx5fJ0QmPnxycrO3d7qxvvtmYXEqEvLbjDalyCKmW4UEtxAXkOK9PHhMQbIxx1x8pJ2LkmMHVTQoC9JNH22nDrdyYb0AEcxH9ON66qANxQPlmSOvcwSQ7oCQ5OXitIgBFwVqxg77qNCYABcT4OYA+pKWu6BmLel5ywbhtJQ2r2BNCckxLmFBTFtXC/ZN0mOL8syqvLZrHtyGe5f+wW34HHB88tsfXKYnj+XWrr+xa65t6nOT/EgrOlDzDjX8A4Nw2yiO8Yk2wpibDp9Xsd9bZYsa7jgX56HBPTS4l4H28wlK7JAI0Qdre1WV86w4Izn7xbOs598VpCeXZL14lfWivjS9r7F4rK2CDutmwnoAKgzZUcVD9LNA3TYuISinBaVkCxPi5CFsbLCZMaomDbglmAkDZ8GrMYtoWgGdRybyafSygpL01Kzkl+mZWTkJlJlZefbI3JjIkgMXvEQCCZTPUKIEymcIyXfwhEjB7+aHBZlIKkKQDuMVY0RlGOFrrPgbynq8sAHPb8TyGrG8RjS3AfWnR3lycnd6ent6dn18cnF0fGpx2Lv7+wZGhh0e9/L7tfPrm8uru9Oz6/OL24vLu5OTm6vLx6uLD1+fXrv88A3l0dFNPH6eGPdnZ3eHR+e7e0fbW/trq+tvZmbCLoddJbKIqQ4J0SfBh6RYHx8RluIcTIibizQzYUrikIoGpo42caBdTFAnB9ojw4/xID3otkpQdX534UtobaEWNxKVMyIikgE14KXDnMQRLxUc4aInhfgVLW/dKFpUsZa03FWjcEHJnJbS5qTUKT4pwkbP8Enrat6+Gdg3SQ+M8jOr8tSiOrdpbj2ma5fh3Ka5sGsv7Nozq/rICOzrxbta4a5WuKsVbOsEswJikIEKsjELSvaKSTynZET4hCAb5SKOhdnoIBvjYSB0uCE3HyvH9A1W51flp+ckP09PSspLfV6U/qIo41ldcdZAy2toTyNmsEXFRGP7G4gDTZiuGh68T0OGheTMcTndSAXb2DAHF25hgpX4QY+EEDNx3ga1ZhFNw6NzCAQelVGaV5qRmvMyOSMrMy8jJTUzPSstu9AWXRwVmvPhwpdI2XdIxXco6XcoyTOE8AVc/AwheQGXJAryJfRHUEIFqTBhKoyfBhekwUWZMF4ZVlKBFbzGCavxwjq8qI4gbCAIGgmCbygbMf+r8f27+QP3kL//cvLs6fj49vL24ez63Dtu7xltaR+obuour+94RWSiQlP+3cOdo5Pj/fjhyfHF3e2H6+sPZ2dfN0BXV59PTx+Pju6Oj++Pj+/j8cvDw8uzs7vzi9vDo7P9+OFB/GRzbXcmMuM2GhxqsU/LC2kYASnezYMFRWi/AO1iwW0MiI0Ns7AhAKGbPlZHHKjmwrql6EE+tJs71oFqKuvM/m6sPFsM6nBQoW+0vEUVy4wb8FBGvZRhP210RkR8q2C81/HW9PxVLXdVy31v4K8ZBYsA4w1AX5DRpoWEKBc7JcC/VTA39cJdo2zPJI9bVAdW9b5ZuWdS7BqBRLb1sm29bNso3THJNnSiRRlzkkf0USBhFuoNwFg3ila0vGkxMcrDTYuJIRbCQwFNCvExMcFBHg7xkRERhg9qbS3OKnr5Xd6LpPzkpKKUF6+yUl7nZ/Y2vEYOdnJwUCq4b7SpDN9bj2otNzMRAki3T0z3ielGOsxAA7v4KBMNoiXBfVLaW58kZKTp+CQZgyqiswVMYUFWWVZKUeqz7NRn2RmpBRlZZS+yX7kWtroY6iKkMAMlf4FWfIeSJyFl38HFL+CSZLg4FS5JgQlTYMJUqDgFJvxaijBxCkz8AsROgfLS4dIMmDQNKkyDCrPhsnyU9BVWVI5mV2A4tXhBPVFUR+DX4Xj1BG49jlOP4zRiOQ1Y5p8cZTx+fX714fD0bHZpBs+A1nYV1XTmNg8WNfWX1nQUdQ03CQDu8trS/ePDze39fvz49Oz69Oz67OwuMbuPj+8TKI+O7g4Pbw8Pr4+Pr4+OLw4Oz46Oz09PLtffbc5HZgNWs1cvD+p4QTU1IMV6BTC/AO3joT0ctJONtHPgBvqoBNPKGK2kjzXy4F1CeC99oInaW49uKAaVZzI6q+1kcExEXLdI3mk5DsKgnw7200YD9LEZAXYZYGzqBdtG0ZZBuKkXrOn573W8LbN4VctdlNNmRMRpIWFGRJwSEaaFhCU5a1nOfQfwvmVFwV9VClYU/LcAd0HKmhXRp4TUCS4xyMIF6MgoF7uq4qwbhIty+oyIuCinLcppk3xclI8eZ8NnJIRJIdZJHPDTx4JMsBzSBml8VZuXVvIyKe9ZUmFyUnl2an1J3nBbA2qoh42BonqbB2tLIE1ljOEmHWmUM9JiZmCsLJyOAtZTQQ4uQksGqYkIr5z5blzmN5A0XBybgOGR6RKuNCezJCM5L+27zLRn6elpeWlZxc9zy5yLm50MoBjJyUAKktGSZ0hpElLyDCF+gRCmwPlpcF4qjPs/A2elIFgpcH4qjP8SykiDsTLg/CyYMBPGy4Ly8uHiYpSoAiuowHCqMOxaPK+BJKwnCuoJ3AYirwHPrcdxGnGsRhwr6feK/DdEeXh4e3nzYfcgLlLyW3qrypszqzuz6nrzanvyy1tySupyqpvLhyCDYkA092bx4ub2+Pzi/Pru/Or+6PTq4ODi4ODq+Pj27Owhvnd1evyQ+BWNxDOgJ8fXxwfnKwsr85GJCYd13CwfN/LCGmpIjg9J0W4O3MWCu9koNxdtZcKV+H4erJE2WsuCtPARvTxIB77zNb7lFbG1jNlZYcENzUrJKzruvkvx3sB1k0fG2fAgExpiQKf5mGUFbdskiNul+zbJrkW0aeCtadlbZuGanrusYrwBqAsy8pyEOCXARrmYSQ7+W2Js3CQHP80jzgrI0wLyJI8Y5eBDTLSfhvDTEAEWOsLBLSlZOybJho4/LyLNSynrBsE7NTvMQka5qBgPPS3GxwSYhMgwB+aggSj9Td0VBbXZKWUvk16lPavKTWssyR1sqiZDhijggeH6MnDTK3BjsRTdL4Z18kGtGtKYgQbVUcZMDLCNA9eSR/U0ZFjLWxpXOtVEOQuFh40wiXiVTJmdkZ+Wkpn2/Hl68nfpaclpORnJBQXut8uddG4RipSJoqdguC/Q/OcY/nMU5yWSnYpkpiHpaXBKGpySBqelIiipSGIqkpiKoKXBaWkIYjqSkIWgZcMZOTBKHoJWhGK9wvFe43gVGE4VhltHEDaSRQ0kYQOR10jiN+C5DXhuE579FeXvSvoxkT81x8e3Z5dPh2dXaztb/dCe5v7KirbMut68kqbnZc0pr9tzXrcVFtfk5lVkVzZXIQlIhU61vr11cHJ8fn1zfH5xeHR+fHJ5dnZ3fv54GL+6OPtwc/Xl6uJT4p9+jg9v4tuH20urK5Oxaa9lwiIf17ECCrxXjPDw4VbamJk6ZqMj7Gy0gQYVo7qZ4EYmuJEFbuNBujhjrZiWElxTIbe3SovomBHh13WsXYvgxANsmLg+GijKR4c5iBALNiPAvlPSdy2iQ6f80CmP26U7ZuGmgfdex9k0CXas4k2TYFnFmJeSZsWEOQl5hk+Y4ROmecQpLi7GxkVZ6CgLO8HBjDPQYRZqnIUJs9ETXPyUkDgHMJdU7DW9YEXJXgYYGzr+vgPYtckW5bQQAz7BQU7yMVE+OsJFTvAQiUSEODlqENFa2V2aXZ/9vD43pa0sp/t1Mbi9no0cgbXXDFYXEPoaSL01MnQvc6hWievTkob01FE9ddTEAJuZEC11zMLDTNskk06xRojm0+Dw0W4GlWAy6rOyctJS0tNefJfxMik15VladmpqSaFnaamdyixBkrKR9FQ0NxkjSMaIUtCCVDQvDcVJQzDTEdRvSUNS0pCUdAQ1HUnJQJGzkORsBDUXTs2DkwsR1FIM+zWOV/k7KBtJ/EYSv5HAS6BswrOT/kQcf4hy5+B4cn66obu6ub+iqjOrqiujoCGppPlFUePL4saMssb8ssaikrqi0tqSV/Xlo/ARvow/PhnZ3N8+vby6vL27uLw9PDo/P7u7PH+6OH04Obw5Obg7O3o42r/Z34gfrq1tzUbmvcaISeRXkp0CuJE+qCP2GUhDeuKQmQK1MFBaEkSM7OXA2riIDsZYG2O4hdZXh6rLJTYWqMFNESZo28g6tAlOnOILv2LHzA0xwVMi3DgPHWTCFyTE9yrmnll0aJcdOeRHDnncLt21iHbMwgOH7MSjPHIBmybBOzXzrYK2pKQvq1jLKtaSkrUop82KydNCwiQfHxPgJrjYKB87JSTOy6lLKvaqnrdiEKwZBSsazjLAWNfyTj2ac79my8ifE+GjbMSMCD8rJkxw4SEmOMZHxvjIEBPsZ0HtdBhzuAlaV9RTktpbngVqLEV2VDNAXeSh1qGaAlhLGXWgngdulSA6OKMNRtqomtCrJfXrqMN66qieDtazoC4Zcdops0hpAgqCjgdBRru4XKrNbsrMzkpJSUtLfpmRkpqSnJqWlZtVWul/u9FK4JbAGDlwXjpSkooGXqKVqWggFSVLR0oykKJ0mCAdzkmHs9PhnHSYKB0myIQzM+H0bLgoBy7KhTPyYLQCGLcELniFErzG8F5jeIk1ZTVB8K/G9+9H+W8rMoHy6PTm8Pzc7LW2DtRXtufX9uSWtSVX9aSVtSWXtqQUN6bl16fnVWfkVGYU1OS/aiwtqS2sa6vuGe6GYWFsAcfitM4tzG9sbu9sxw/ip+cn11fnd1fnD+cnt4c7p7urm++ioXmvMWwU+5RUpwRjYYN05AENvkdPHNQSR/RksIEK15AhMswQH9HLhXXTRloI3VW4lhLY6zRqS76H2LuqJFy4hbd+6V1Q/jCuOrALIhzYjIQU5mH9TMQSQF3XsHdNwgOb9MghP3YCRy7gwCFL5NApP3Yrjr2qI49yzy7dMgs3TaINo3DdIFjRcJaUzEUFPZE1o2DdJNy0iHfssj0nsGOXrVlEq3reqoodt8mvgsbLoG7XIloCqHMi/KwQ91ZBW5RTJrjwIAM0KUDNSfGTAlSIBbOSR4SjTczeGnJnBbW3ljncRB9o4oI70W0VkPoi2kA9qaeSD26WIzqU6G4jZVBL6NWRB/S0ER0NpGfCbSK8V00LGPlcAoKChuHRIBR8VCoTWGzmtKzM5JepKcmpaSmZyS/SUzLzc1/VBZa2W7HcEhgrDybIQEpSUPJklCIFJf8tSkkGXJwBF2YguBlwfgZMlgGTZiFYWQhWDkyWDRXnwRh5MFoRlFcCE71C8stRvAoM5xWKVY5mV+I4tXheDY5bg2XV4ti1GFYthlGPYdRjGEl/OpEnR7fHx9fxk4uj6wuZXt7cX/26PaemJ6us7XndQEZJ+/PC5ucFjS8LmzOLm7MLGrLyanNya7JzKjIKKnNfNZTUddR29Lf3DHcPgQbHYCAylcThcJSAwmw0WQ0WnVKrlCrUEpEV4NokVLMIZxGgTVyogT6qIw/pyEMa4qCONKojgbQkiJoEBnBjXFgvdbiZ3FePbC5B1eWiazIk/RULYuSJg33rF36KyD+FFR8m1Ed2YZQNm5GQEkczywrappa1a+LHraIjh/TUDZy6gWOn7MAhidvFh07pqVdxFdLehPXX47rLoObIozxwAXtO2bZNvGUV7dglcTdw4FddRE2XMfNlzHw+YTwJaPZd8m2beMMsOHDIbseNTzHbhU+1qWMvyUgLEvy8GLeioi0B5Gk+KswATwpQK1rGipYxI8G5qMM6dIcO3aVF92gwfSpMr2CsRTDWwh1tZg018MHNzP4qEbhZieowEPuNpAEdsc9IG7WwoCYmwszFO+UMu5wKsLB4MJSMwuNQaDKZqDPo9WZTWk7O87S05JepqWkZSS9SXmTm5FXWB5e3mjH0YhgtF8ZKQ3CSkbxnSP4LBPclkpOGYmWg2BkIbgaCm4HgfHWJ4GYgWVkIVjaMmw3nfEUJYxbDWaVwZimC8QrFKkXQypD0CgyrGsupxDAqUfQqNKMKSa1CUmuQ1BokOelPJzKBcv/4fO/smK/gVTQXNvaVvO5Ie9354lVHUlnb8+K2F0VtKUWtafmN6dm1Kdm1aXn12WXNRQXVOXmVWSW1hRVNZdXN5Q0d1e29za0d9Z09zUPD3RDIIAQyCAUN4DFwHh0rpsEUNKiGDTdw4Bo6SEHoV+D6VIQBFWFASx7VkkfVxFEVfkyOHWWPdeI6q3DtlfDaXGx9HqU5z4xo2THSbv3COx//+wng8wTwcUJ5aOdNsKAzElJUSIryCO+ArygPbOJjp+wbyiOH9MynvB7XXYW0FwH1uV91Pa67j5rupyw3UeNF2HAW0pyP628nzR/eeL9fCTzMu54WXU+LntsZ62lQu++S7jqkew7xY9R6HzFeB7XnXmXcKnqvoi9I8HMi7JqW+U5JnRVixumgMBv6TkPfMHEX5MQlFTnCg/oZI1ZCn5nQbyEOaFDdemyfkwXV4vokkBYJpEkJb1Oj2gz4bitlQIfvtdBANhbCxESZ2Hi7hKliYzCgPtQogoJj4bBUNkdotrk1RmtaXuHzjOxnKRkv07KTXqQ+z8zLq27yv9tqQtNKoZQcGDUVzngBZz6DM54hKC8Q5FQUKR1FzUQxM5HcTBQ7E8nNRPIS77OR7Gw4JxvOyoVS82C0Ihi9CEYvhtGKYZQyJL0ETi1F0MrR9EoMowJFq0BQKxDkChipAk6ohBEqYYQfbcrjw5vfm5+K8vD0YvtglymklTcVVHfkvWp9WdKcVNnz4lX7i8KWZ/nNzwpbUvNa0jJqk9NrXuTWZ+RVZ+W8zsyuyMivyiqpz69sKa1rL6/veNXeV9PdX9c9UNPTXzM40ohE9ZIpEBYdxiYMSykgCXlMTBgR4YcF6H4Ruk9DBqlJY3JMnwI3YKBA1PgRzkgbsbOa2FmNbSqFVWXi6nK1kMa3MsylV/ApIvsckfzFtOpjSHLjFpw6BGEaaEFGDdCR0yLKqpKxqWXtmfiHNvGxQ3rqkl94lZd+9ZlHceKSn7qBC5/qdlz/MGG6j5ruJoy3MdP9lOl+ynI/Y/4w7/yy4v3ZavD7Vd/3K4EvK96PC67rmP7Ypzj0SM+C6tuI7j5ifJww3EV0Z175noW3qWeuaWjv1dQ1NWNJRpoRoGMc+DQftSDBv1NS32toazraqobyTkWal+GCrDErtseE7XZShqykQSWsVTRcC0AajbhuC7HPRh5w0oYtpBE3G2WiwUx0pJqGiFqVTpXEIJfRcEwBRyWTWnQGfyC8oLX4klLyUvNKn6XlPU8vTErOTi98XdjQ5V/eqQYTC0fwBQjGd4OYbCzvJYr+HQyfR2G+gMFT4Og0OCUVTE2FUZ+PkTLg/DQYOwvByEIwSgnyl8PUUiy3EMXIB9NKkax8ECkfhCtGkIsR5BI4uRhGKoaRiuGEUhihFIYrhWBLIdhSMKYUjP6Tozw6u3y/vQ5Fj5XWZNe251W0phQ3JJW2JL1qfV7U9F1eQ1Je0/OC5pScppTshtTc+rScmozcqsycyozcqvSi2uxXzXlVbUV1HUX1ncUNHUUNHUUdfWWjsEY0sQdL7MWgu/l0CI84RoX3U6G9HMwIHzvGQQ4IUINS3LCRAbcwYApMP2+kidFTTWqrwNYVoapziY0F8uHaKAcct7IeQpJPEdmXCenPY8q/mNHe+sXLEnSMBZvk46I8wpKStaZmbes5cYvwyC45ccoSKK8Dmku/+sKnOvcqL3yq66D2PmJ8iJkfJy2Pk6anWevHefvnRefP3nl/sR78xXrw+1XflxXvxyXXw6zlekJ3HlJdBJSXQdXNuOYhor8P627GNec+IG4TbOqZ61r6ho6RQDkrxExyEVM85LwY91ZOeqckb+jo61rKezXljRwXZUO8lEEvZTDAHDWi2tSQBi20xYbr9VJHnJQhB7HXRux30SBG3LCJMiqCd/pVjKWQJeq0mZQaEVcs4KlodJVI4hLJXUQG0Ng5UtvWX17X+Sy9qLi69WVBRXlLf2z9pHwIXTxKSB/AZIDIOSjWCxD+JRT3DAR7xWA+HxlLh+AzoOQ0MDEfy302SMyAsp4NYLLhjOQBYiGKlwkiFKPo+WByPohUQ+SWIknFCHIxglgCJ5cgiMVwQjEcVwrDlcKxpRBsKRRTCkaXgBBJPza7fwzlT8vR1cnp1dLqSkd3S1l1bnVzbnl9clldUllDUnnr85KmZwX1STl1SXmNyUWtafmt6bn1qbm16Tk1GdnV6dnVqXnVaUV16a+as6vacxt6i1sHStoGS1t6ixq78pt7Cjv6Srr7y9uaSxCjXUTECHK4d6ilsb+hGjfUpaShpfgxDRmkwPayB2uo7aX09jJ6axm5rkAyUGdCdU4JkXs23k1I/hgBPkTknyfkP59Sfz+lPjAxxilDSzLSOA02KyZv6gU7Bu6BiXdsFZ7axSdOyalLeuEFrgOqu3HtbUhzFVRdBpRXQdVtWPs0afo4Y32aMn+es3954/r5svfP3gf+Yj3087XA53eeT8vuhwXb7ZTxJqq/m9DfT+hvxjVXfuV9WHsTVF35FZc+4Ngh2jGwtnTMXSNnTUN7pyAtSrCzAuQsH70gwr2REZcA4pqGuqmjrqlJb2WYOSFyVoCYEyJnRUgfud+B73bge7yUQT9t2EXudxJ6ncQBB37ETYdaaUMW1pBLhnwb1nuM+pAnEAx4TGYrliAWSv08kUus9FC5AJrKw9NFTKGayJRQ+QosU8pS2kZokkYkswxCK4LRkzrAqSPYAjQleXAsCwzNgyMLkfiXA+AiJC11GJU2gs5HUGrpipcD2EIEtQBOyR0jvuyGpQ9AKlCk1O7hMji+AILNh6LzIdg8CCofjMoHIwvByEIwvAiELALBi0ZhhaPgpD+JxR+gPDw4W1p619hUU11bWFOfU1H3oropubo1uaL5WXlLckljcl5tUm7d86LWtIK2jJzGtJy6hMu0rKrknKrkvJqXRQ2pr1oyy5ozarvymgdK6rrzXzVlFNelvG7KbOgo7uiq7WhtaGmoH+jqYuBJKr5Qw+dpOFSHmCbDDDCHakUjdSposw7aYoJ1ODB9cyLsiooSdwguA/LbceAhLH+aUHyaVD9NKI6s7AU+LMYEbek5fvLoooSybRDumwUJkedO6alLmkB55VfejWvvw7q7iO5mXHMdUt+Max5jxk8z1g9T5k+ztu8XnN+/df/ine8Xq/4vK94Pb51PbxyPc9a7SeNDzPgYMz5OGG5DmgsvcDeuufIrLrzySx9w6pLsmTi7Rs6BVbChY7xXU5cB4hsp7o2E8FZKXALI7xSkFYC4pia9V5KXpLhlGX5NRdnU0tc01DdSbIwN9pP63YQeL7E/QBmKsiHTIkyEjZoFiD7O4KIV51OPvZ2QzwT995fXU7OuqYUQoHI6vGsMnl1lDMsNTmckYvI6uTIhjc8CDFqJVkMSCKiAmmNx4tTmFgqnFkevwlG+a23PGxvJG+0vBA9kD7eXY0CFEFDmYG8FAZwy0PqyZzgPhMwB9xbDh/LHoFUYYjUBVoEeKoUNF0PAeWBYLhiRA0LkgOC5Y/BcEDR/DJo/Bi0cgxWCIIWj4IKR0aQfE3l0cP1781NRHsRPF+ff1NdV1dWVNDUXN7XltvfkNXVmvm56UdWaWtGaVlSfnFP7Iq8xJb81Nbc5Nbc+Nbc+NbcuJbsmObPqeVb1s7z6l8WNaa9as1635VV3FtZ0FVe2F71qziuuyymqzi2tfNXS0Tk8AkGjSAKWTAfoXXrzhN0Ss6iNDKQS3e1jgxcBwpIcvwaQD0y8Ayv/yME/dYvOvaJLv+QqIL0KSC984m0DfUmGmeZAV1WUFQU1Qocuy6kbavahmX9iF567JBduaeL1yiu/8Stugqr7sPZxQv8Q0d2Na25D6oeI7kPM+HHS/GnG+nnO/nHe/uWN6/tlz8cl1+Oi/XHO+jhnfZyxPE2ZH6KGu3HtrV915QHuQ+prn+zKK732yc7c0gMrP27hHdmFm1rGhoa+qqK8U5CWAeIyQHwHUFaVtHdy4pqKsqairgDEdSV5z8A6MHN3DKx1NXVegBynDAXIA1EWaFGCWdfSdi289xrauoW2qAdN6nvCpq6AGe7QAl6HxRfm20J8kUIXnT0CtBGja3JhfdMT88jNDLkBZ/FxVBYyV4a0h1WBeZd/MSjz6qFiOlTK6mFgqTZ5JbSzeKi2idBegSwpAuWWQmuLwOUV+PwSZP5rzGA5qr+JXV8Ez67FDxaONBeC86qwRc2UluzBymIYqACGzIei8qGIAiiiAAorgsCKILBiCKwYAikGgYtAY0k/1pH/NigPb44PLhdn3nS0NNdVl3R1VgwOVw+PVbZ25VQ3vaxpzahuyyptSs2vTc6tS85rTM5rSclrTMlrTMmrf5lT+yK75nl2zfOc2he5dSmvu4ped5VUdpS+aistbSwqbiqp7qxpHeoEY3Ektogr1skVdqsl7HdPjnvCk16vXyMLAswJgLykp+1YWEdW9rmNf+0Sn9kFZ07+mZN/4uKfugUHdt66lrIgxcS4kLdywqqauqXnTLLh80L8hpq9pqLHjdxjmyDBMZFLj+zaB1wHlPdh7VPU8BQ1JFzeh7UPEd2nKcuXGdvnWdvHGWvC5ee3rsdF+/2M+WnW+nHG+mHKfB/W3fpVN17FjVdxF1TdBoCEy1OX5NghOrILD22CLR1zU8tY09C+uVxRUFeVtHU1Y0ND39DQ19W0LTV9R8fYM7B29cwtDW1VTngrQr8RY94ryTsG1p6Js2vm7FnYU5Khm0X6//ebpf/+z7G/+OiJelNHv4UAACAASURBVI2722//5f+6eLurofK4Cl2YxNKxJNrj+2uBlnr6GPvlf17/+/99d/oNnyvu+uWvj371z4+f/vpU7hCy9GzVuI6gpi2cLMH4yLXb1ctfxh//aaOHU9CIz7v7562jX8Vc+6K8wQxRjHvy6zd3/7IxIOhspzf++X8/2//l5Novot2criJ4fx4EngeB50Gh+RBoPgRaCIYWQsAFY2P5oyP5I8P5I8NJPzayfwzlT8rxwfXF0c37N+/xSGRrQ1VPZ9XYaAMYXNfelV/XnF7TnFbZklHenFnSmJZbl5zb8LKgOaWgOSW/6WVuw4tEcuqTs+teZNW8zKlLL2wqKG+vqOyurelp6oAM47gsqclMlyj5KptY7ZFrAzbHbMC/6HdG/BaHXS6IGoQrduGWjbtrYZzYWFdW3qWVfWXnXrv4l27+qYMXt7I29bRFGTbCgUyLUGsG9rqR80ZGnOYit3TsLTVzW8Pa07GOzLwzp/jSI7v0yBIor7zyu6Dq8bcoE32ZQPk5Zv48bf80bf84Y/847/y86P606H6ac9xPWx+mrU9T1ocJ00NIf+fT3HhUN17FbUD5MK66Cyou3OIzp/DCLT5xiuMW3p6Js2tkb+tZ62raipL8TkFaUVDfq+hbOvaWjr2t5+wY2Dta5paavqWh7eqZu1rGjo6xrf3KdM/A2tEx1tSkuI12FqL+3YXicQsZcxf/l3+a33gb2tme/cXfhMPLBK6cpzFHuDKb3hV4s7Uk0uP/3a9WUOR0g7X7Z38emZlnbu8akLiq87s308sekhCj82siqxFjyOCYtH3+5QOM1SNwDq08qsxvwIrYUCUo6fpXb6uQSY+/eVsOSkGr+hbu9Ko5ODCJrUOnheMiMNCZM9qSMTKSMTKSMTKUOTyUMTSYNTSYNTSQ2d+X2d+X2deb0duV9Cfi+DWHl+cn1/Htfa1UNtDZ2NNSMdxTCRmt6e0tbmzJrGpMKW9MLW/NKmvJLKxPy69NKWpIL2xKy29KTfRlfmN6XkN6dm1aRmV6QUNRcXNFTW9rLwIKp9OpErnU7DL4olyVVaDx8FReqX7cE1qdm9+fn1mZH49GjKq3DmDXKzvxCs88/Guv8N4nffTJLh3cW4/wyiM4tnF2TcxNPW1NR3unJO/Y+Ds24YqKFmaA36voxw7pGkCNG7nbWnrcxDl1iBIoE7nyyh/GNU8R3eOEPoHyW56ixk9Tlk/T9o8z1s9zzs+L7k8LrscZ28O09XHS8jBhug8b7oO6e7/21qu+8SpufYqniOY+pDx3iRK/2XLmlu6buYc2wYGVv2fibumY79XUFSV5VUlbUzO29ZxNLWtbz9k38/b07E0VbVNN3TOwdjT0XS1jV8/c1tK3NLRtLX1bS9/WUrd1xBXt8P/4D87dqYZxW9p/+83cVNDgdSn//FeB6AqWyMShSSIsnTm1skAR0kU68l//+p1MXYkjvvirv46FQvhQmMzg1pzdhaILZhIbgWVCj+734ESYzql0hABziHX1iyn7LGzrUQjmPH89kLRyb+llJ1382l7S/6IeWbL97+yGtyB5GFnUk+RfJzLsPdkD1an9fakDvakDven9ven9vel9XV/T057e057W3Zb0UzkeHFwdHFwdHl7/cbk8OTk7PNg3yKWQnhZkXyOqv56O7urvLqpteFnTnlnZkV3cklHXV1ramFXbVvyqLre8taC4ObeoKa+gPi+jIv1VW3lmZX5e7avq7o4hLFZisivtAevEgsQcYgB2nW9OqPUxFY7Q4iFPE3x/+HFt5zoanp32epacurhfcx1SXPtFl17BVUB+FVJfBlUXbvGVR3ThFh7bOHsGxraBHrdyTl2SXTPnrQw/w0csyQm7Rs6+mbdjYG9qGYc2wbFDdOIUn7okpy7JmVt66QNugqrbkPo+rP0wof8UM36KGT9GDU8R3X1Y+2HK9HHa/GnW9nne9mnW9nHG+jhpeogZH6KGx5jxKWp8iOjvg7q7gPY+qHsMae8DqvuA6sav+LY2OHdJTuzCU5f0wCrYMXF2TJxtI3tdS1/X0jf1zC0Da9vI3jVydo3sxODe1TL2dMx9PStuYO8bv2bPwNrWM3d0jGOrcFE68P/+vfN9ON9rTPrVX7png1arXvLv/zbkjAzSmRQokgojj7w7nsNymLGl2D/+ywFfXIDAJP31381RaM2ffvHm6ov21//Hu52TKZaAxBSj3GE9k8uBY8EC1ejZQ+Djn6+wpR23P7cThFmve5I2nlTDwqTzX5vy+5Kq4YVHfxMdFuQ+/sOyfQH/D/9jkWNtzO0vzejvzujvzBzoyurvyurvyhroyOxvT+9tyexpyexpyextSvqpBZlA+ce6PDo/ODqM72+7DDoWGsaADJBH2ynQdtBgZWNrTnlzemVPQXlXYU13WWNfDRI/NgTuedVYWt5ekV9bVNpcXtRQXt5a1wUFjRGJaBafp7bYI2+EWi9gm5xcvVjYfrSG1+3hFXNoWe1ZEJkmbJE1b3gpGp5em469dxuO/eq7oPzWL7wJiK9DirOQ5sinuPBJz12CUwfvzMm/cIsv3OJjG2/fyFwUoRdF6FUFad/MPbQJd42cLR1zW8869UhP3F85nntkF175lV9xHVDejWseIroPE/qPUcOHCX0ijxP6p0nj07Tp46zl87zty5zt86z147Tlw5T5ccLwFP2K8iGkT6B8CGnvA+oEym9rgwTKE6fkwCrYt/IP7MJ9K3/byN7QMTZ0jE09Y9vI2jNx9kycBL6vHPWsfT0rMbgT2dYzt/WsLSVr24T5v/+9YWuyfNya9Z//Jhpzm8Ne61//av7w2ognEobGMKEFG02BFuiMOBbtb/9xRwgU9oOS/v6fV4nUVk+YdvZFeP5z+dbxOF2AXTuIokj9nX1dFBbGESH82d/OiuTDcjX4wy/CtnB/02jS0Z8pxsRJV//JXQZJqsNnb/7ZeP5A0hi/gG2qmtwFsU1VRYNleYNdeYNd+UPdBYPdBYNdBYNd+YPtuf2tuf3Nuf3NOX2/RfnHT+RvKP84l5f78cP4/m7AYWOi4AzoGA8NQQ+1NtfkVNdlV7cXN43U1fTXDCD7NQ7d5FyMzKC0DnSUt9VAyBgUk8JWAYDdxgRUgM1rHZ+xhReDc1tG36IjuhFaPPZOHwC2Wb7axwRccvs0U+l1TW65Q2+W37x/Fw2veYwnAc19CHgKSR7H5fcR9UVAeegUX/ikiaa88opv/PJzl2jPwFhTEOa4sPcA8dAmuPQBR3bhppa+pWMeWAWXAcW5T37ukZ17ZJc+4DqgvA4or/yKxNb7Y9SQ6MiniO7DhP5DzPgQ1T9OGT/MmD/OWj7PWj/NWL6hTOQhon8Iae+Dmq8og5r7kPqHKE9dkiO78MguOrKLjh3iM7fsxC2N2wRbBta6lv4N5b6Ze2Dmxk2cAyPnwMjZ17P2dMxd/dfsGVg7BtaOgb2poG8Z8H9/Kf0SR4/bq//lH9YRo112i/bxy9zkGwBPpiHx7Dc7i1QZbWHriK+S//I/b06vwJZ2SX/1j/OucfrbHZVzrvWX/2fYPc2NLtnit3M8BRKCGeIB+L//L7vWyBCFX8OStB9cuXauVIC/9O5XyiZM0vnfhSpQSSR37cytHSyvl0Ra61FJn/43Uy/lu7LR8uKR3tKR3rLRvrLRvrLRnlcjPWXD3QW9rQV9zQV9zQV9jUm/y+4wfvUH8kOUf4TLy6Pji/jewWw4SoOjmHA4F42kIcHw0e6hsY6G7toe+CBXK3FPRZa3t3YOTvzhmNxoJvB4WrdHZrZ5ZxZnN/Y9U2/HFzcYMpPBOyc3T6DpGsA2awltmIMb9si2JbgkNYYnlk+56oBnciMysxEOxnQC7opTdxLQPExoPkXkT2HgMay8DCiOnKILt/guILsPAdc+yaGFs6kmvwfw7wH8tpZ+ZOVf+oALr3zPxFlXU3cM7DO37DqkuvADiZpMFGTirDuB8vOk6VPM+GFCn0D5FDXcT+juY/rHKePTtOnDlOnDlOlp0vQYMz5E9N/yOK57CGkfQvqHkPYuqLoLqm78iiuvPLGvv/DKT12SY4f4xCk5c8sufYpzH3DkFO+auZt65raRtWvmxC28uIWXQBk3sBNNmUC5o2MkUO4a2btGzrVb+V6NPoog/+svw//PP60fbpsdFsXO7vr5w+rUksc/MbewcjSztqZ0OlSuKI7D0bnIf/Hrpb/6xw29FwsmtH/8D7v/8b++X7tSYXmDsXcRwCJkA3S1zWQLWf7Tf3v8m3+J/+o3N+4JKRdAPP7lyl/+ZnHpXPh6OJnnRj3+5u3B3040k6qLRrI2fuF6/KewemqgBvpdJai+Yqzv9ehAJai/EtRfCeqtHuuvGu0p6W0p7W8u7W8uG2j51yj/sMjD+FU8fvmvXP5hmicnN/H9k/WldTaOysOS2Wicz2Ramp+ZXpgJzU76ZmaW4vF3+yfhuRWLKybXuFzhucibda17QmkPGf0zcktwfGFH7ZhkSO1696LKucBWhLTuZbFhmibxEfkOAlePpCmYgIcosIh0weX1k/fvNt+GgwsWxYFf9RTTfYqqPoxLH0Kyq4D83Cs5d4luvLIbr+zEyttQkVZk2A0Vac/ASLA4d0mOrPxtPXNLxziw8i+88qug8twnP3VJzj2yxNnk3bgmofNxQv9lyvz9tOXzpCnRlw8R3UNU/xgzPE0aP0yZniaNj7Gve/PEdeI3l/fhhMuvKG8DymsfcO0DbgPKxFn6qUt65pZdeIFLn+LSpzhzyw7swl0zN27hHVj5R1b+oYUXN3H2DKw9HTOxpvzWlNt65o6BtWtk75k4yyLsgY29asVMmaBTHhqXMTA14wtPh1lSrlinQ5FFMkOIq7Bh2QCarWIrzEKtPDgblOoBdzTijswz5UrAKaHKiRSh3B5a4shdPCAgVkyJlAEMnSzRS5RmC10gh+KJMCJWoBXaovZhAqRqoLmwp6p0qKES0pXZUVEOqsnrzq0ElZYOlFSDOqrHeqvH+mtAfbWgvlpQT+K1eqijeritdri9drg96Y/n+A1lIr9L8/cmHj8/O719t7hKgOEFZI5VYTzejl+e36xv7ccvbpd2Txa2jubWjmeWD13+ZanSL9cFLf5FrtLFUThFuiBH4ZabYmC8lC52QAjAGF4Bo2hRDBOGZRFoY0S+g8QzE3kGNEtH4huZEitfavI4AyapZMYo3/dpHqL6jxPKx4D0LiC58UuvfbJLl/jMLjgyc/b1jF09fd/IPLHzL9zi+5D6wi2Nmzi7euaukX1oEyQgXgYUZ15Z4n3ihPzbqWSiKX82Y/3ZjPXzpOkponsY1zxFDU+Txm/5hvI+/DUPEf3XUT6uewhp70Pqh3FNoixvA8r7kDrRxAmOV35lAuWlT3Hilh7YhccO0bFDdGwTHFp4iXOfXS1jV8v44Zpyx8Da+dqU7MewesfCeWdizli4QasgFrWqjTKOXEwVqShCo1Ab0DjmTL5VDhDkaYI8rZcFmPBsOV1ioQjsVLGfLvPQFRo0V4jnmaiiIIEzzhTOkdmTOseG0hqBkTkMqV1lmxlGskE4HollUFom9L5IDwpX3gfOau4qGuguGe7K72svHemtgvaWDDZVj3bVjHXXjPXWgnrqx34bUFf9aGfDSGf9cEfdUFvSTxL5Q5R/pMu9vdOT4+ugO8KlChw6+9rb9Zuzh/W1vZ34VezNhi28OPP+xD+1ZXDMS5TjXLGHKXbj2SYERQ0lKsh8m9o+z5J5kVQNiAiAiSos24KkG1AMo9gw5Z7cx3NtI2jhCFoIoyoxTLXWMaXQed6+WZv2+6fM6m2f/iqifxhX3QUk9z7xrV987RVfOEWnNv6hiX1oYp/ZBVduybVPduOX3/jlJ3Z+YvwdWniXHllilCfWlGdu6YVX/g3lt2PzTzHjlynzz2as309bPkzo70PqhwlNIo9R7bfzy0S/3o1r7sa131Deh3V349rEevQxrL0Lqm6CqsTl0JVfceVX3gTVtyHNdUB1HVDdBNWXPsWJ8+vF0oldeGjh7etZu1pGXMs80LESQzxu4sRNnATHXSN7x8hYlML23eIVq8bGZ1vUUqtNN7c6756eAmzTELKRr5nAc+1kQRDHdlElLoJAj2QreDofTxvG8ewC/SRV5hzA0pFsKZgiQTKNAu0bpnSOA8yThV4kXSKxeLA8LVfrVbmiJL6exLZr7QtCvY2l1VX2Q6vGoDk9Nfkj9aWQvsyeltz+xrKR1qqxjrqxzrrR7npQVyINY131ox31w+31w+0NQ20NQy0/ivJg//L35qeiPDq62tiIG7S2mck38a3jk8Obw/jV1s55eGrV4p0x+uYD83t8VYjKd1LYdggaGEPLkFTdEFKMZ1uoQpdYFxNqJsh8xxheMYQRDyDFICKA5ZjQLIPENCnUT1AEdhRNPUaQjmD4VIExPLX65s3a5tLKlN247jWdjBuugqobv/wuILvziq5dwkuH8MIpunSJr9ySr/FKEzmx8xPdc2TlX/uAm6DqJqi6Ciov/EBi0/0N5UNE92nK/CFmTBwJfT9t+X7a8jFqeBjXXAeBm5Didlx5O678LUTNbUj9Q5TftuF349rEidJTRHcfUic+dhNUXfq+PvNxH9bdhjSJN9cB1Zlbllh6njpECZR7OuaBjnVk4MQN7AMj58DMPTBzE3vzHQNr28jYddI3naJJlX7aGpqNTi+9X5ZbdSKznSoL8rSLBKGPKgkJ1IsMaRTHNZPEJprC2Qpi0OQhnm6GKHJTZG4QVQZjygfxPCTbwFZMC3XLNMkEiKQmS8wkiZ4EWBA8tdozw9eGPNEjo2eVKjVKbB4ioC8bGCwYbsodqi2B9aZ01VcgBiog3VVjHXVjHXVjnfWgznpQVz2os3604xvKppG2lpH2pD8G4o+h/N387vry/OoxGIq+fbt+dHh5dHC9v381M7euNvr1jqjCEqZLbDiuUeNYoAlcSJJuGC4ZhIvHMMAQUsxXhX1TcZVtQW6dia1c8rVhNEuHZOiIAovO/9YcXpVaJ2fWr22hNbbcx5B7OYDX4J5f3jhf2zxcfbsy5XYse81bXt2eU3boEJ27RDdu0Y1bdO0S33mAGy9w5ZZde+Q3XuDKLTmzC87sgj0dfVNNPjCzr7zSG7/82ie7CsgvA4pjl/jCK0+cASUK8iaoeooaPvygJr+N74dx1cO46j6kfBhXPYbVj2F1AuXtb809RHQfYqaPk+ZEHif092HtbUid2NRfB5SJQ9CnqDHRponV511Afe1VXLrlV275lVt+6ZKd2cWnZsGxkXdi4p+aBWcW4YlVeGwVHph4Owb2tp61bWRvm5mbLuqimeMVGfQ8u5An1zvszslJBEcKZVhhDPcowcAAYlLTCls5NYQTgSkyMFWD5Dh5+rc0YJqjm6EAARrgJ0tdRLGNKHbRJDGeaokBTKI59lESMEwUdWFYVLUbw7MSBR69a03vWuWqwkiWmmNyDDLphQOdhaNdGf2N1ThwZk9LOWjg9UhbE7SrcqS1DtJRPdbeAOuqGWlpgnZVDzW1QLraId1gKvzfHuVvl5Jf/7KxfegPTW7uHO3GL7Z2ziOTy57QgtYS1runkTQ5mqWhiO2BmbhQMyHRT6JoejhJK9bFAPOs2r4o0kYhBABO08itMxSxnSK2y61Tate8PvCGpwuAyFK22k+XeWgiJ2CbVbvmNc4Zf+z91Nza8tLa3ur7RZ9jzgTs+XQXIf2xQ3xoYl86hNdO6Z0HuPMrb32KW5/i2iM/tfHjBua+nrGvZxyY2Rdu8W0AuA0AV17pmUd86QNOPdLrgDJxYfMhZkygTKwpE+P7y5T5U8yYGMF3QcVdUHEfUn5LgmOiXxPf8Hna+mXG9mXG9nna+rsoE3YTKL9tie4C6huf8soDXHuAaw9w5ZafOyRnFuGJiX9i4p9ZhKdmwalZcGwRHJr5eyburpGza+Zu29hrHvqCXTJpjLo1sx5PTG40c7UWKEPejZL2Y7Uwmo2pmNS4N4T6GZLYQpbZmMpxlnKKo56HUOxQmhnJMjMVIY46jOboKRIXVRKmSWIkYZAqC+L4DghT208Rj7JUSK4Vx3WjGBaxdlrnXgeTlVCOJLC5/ho8Wg4ZzulrSe2sq0FBXoMGG2F9bci+urG2Rnh3HaSjGdlbO9raAO5ohnb1EUb78aNoLj7pJ4n8X6L8lv39i7298729863d49mFldOLx8PTh8j0is03bfHOcAA7madHUAEwSc7Xhgh8q8q5YA2vSw0xHMtMEdhRTD1Z5ABssxr3G7l1hgl47BPrMsukwBCiA06WysNWe0lii8w2pXEtsRUhriosMkTV9lmjZ06uc/NFKoUEMAGycb1iyabesiv2rOJzp/QpoL5ySG5cslu3/MYlu3BKzuyiAyNnW03b0VCPzJxLl/jWJ0+gvPbJzjzic4/szCu7D2u/zuuY8UPMmHB2H9Z+jBq+bcCfIrq7oOrGK7vzAwmOd0HFbQC4CyoexlWJteNT1PBx0vR52vJlxvppyvxx0vQQ1d9FtLch9U1QlajJb236OGF4Cn89P7oPam79qmuv4tanvPMobt3AlUN6bhUlLH7TmUC5b+btm3n7Vv6Og7/goEdt8oBhSsr2mu3jTJmaKDbw9OM8XYwmDzGVUZLQz1ZOEAQ2utLB0nhpgJ8mDZKEQQjZiOFYqVIvTx2hyzxkkYUqsSHpRhjVOIJX4PkOHM+O5dvgPC3PEuYYIkShC8dxUAVejjJMk7sG8CyZLyQO+MqG+16N9BUPdL0a6q2HDteDupognXWjrS3wngZwRzuqvx7a2QDraoH3jNBgYzQ4QURJ+r0c43sXP5b9/R/ND0V+Q/l+42Bz5+T95nFsbs0RmLUH5sU6H5qhwDDVI2ghQ+52T22LjTEkQ8dS+EWGKE8zbvQu633LfG0YzTJAKSoMWw8hA1SJA8c1UmVOptItMk1IrZM0uYssdo7hFQSeQ2yYEhtjdLGDJjarLZHw1LvFxfdLc28WAoFpk3bJpIi7VMcO6a6WeWETnVkEJyZeYh327YQvbmCeO4TXHumlS3zpkdz45XdBxaVfduIUn3lljxP6z9OWj5Omj5OmT1PmxJO5d+OaDxP6f7XRufZI7/xAYoIncN+HlE8RTeLK5xvKxLc9RQ0PUf39hC6xlPx2e/k4of84aX6KGj9E/qfLu4D61q968KnuvcoEygub+NwqOrMIz62iH6I8NPPjFv6+lb/pFL31S30WlVkZEnH87uCiNTTNBFxMRZAm8+F4NjzXCaMY4HQtiq3j6LxCcxjHs7AV4wLVBFsWpAodBI6RLXNzATdTYmVIrVShDbDNivSTQsMknu/A8KwsXRAjtpClLprMByIooUQVWzEu0E9g+Bo8oFNHpwlqTUlPZ9Vwf9XwQO1Qbwd8YAA7MkAYG6XCWuE9bci+Zlh3G7KvFdEL42JRHBxFxkj64zn+YZR7e+f/imYiu/vXO/HrqYUtpkDvn15nymwIurIXzulDcPE8C0cVlFmmaXIXWWIniW0wugpEBPA8C0XsJIscSIYOzTLQpG4sx4TnW5kKv8Q8xdOFaDIPTeahy718XZQFhATamEAb5WnGGXI3RWhmye1SrScyvTIRmZ3wBmadjndO87ZTt2+V7xt4cQMnrmXtqen7GkZcyzzUsw+MnEMT99TGv3SJL13ic4fwwiW4C8jugvILn/TILvyG8kPM+GnK/GXG+jihTwB6DGs/xYw/RHnrk98H5Y8h1UNQeecH7gOKx7D6U0z/edLwedLwacqcqMkfNuX9hO42rLkOqb7V5DeUCZE/LMsHn+rOo7h1yq/t0iub5NIqvrCILixfK/PIzE+g3Dfz9iy89zahT89VKyQquRdQRDliK0tqAxEBNNNMFNgoYidd7OEAfjzPRJHayDIbRW6niZwUng1BkOPpWhJDT6CpmQITS2jCUOQwvGAMxSZytFShgykPkoVeithPFLtgDD2cbiDwHGS+DU3XwSgGHM8ud04Nkviet/s0tWOIRK/u7yMJJXgemyXnivRCsVnC1wsGcaNtsJ5mcGcrvKcHN0yQ0ohiKkvJTfpJIv8Ayt3ds9/n8vrg6HFucU+hDTiCb1hyu9A4TpbYMRyTyBhTOuYpYqfB/46h8FBlThhTydUH8HwrWxngacbZygCaZRjFy8AkxQBKOEpQ0OV+kXGKpQzheDYQSTWMA2A0PYph4WsmRfopvmaCJnWjmFosR0cRGk3uqXDs7fzU4ow3MG3SLZtVOzbVgUW2q2Hvquh7avqhnn1i4p2YeEdm3rGFf2rjnzuE5w7hhVN05RHd+qVXXvGZk3/sEJ375I8T+kSxfZmx/mzO/iFmTNw33gVVT/9/q/bZ3cadnQFcXya73kgiKarYjiyKVawgQKINpgCYATAABtPQMeidzRRFUqzodQAQjQS7SEqWbHkdJxu/2P0+eQGJcbybk/icnHM/wu88z/3fmaDxNEp9rm9Ny6Np+7C2V9vyaJpurO3VHoeNZzHyPE6dxciTGN112U3KToQ8jJh+jbKblO2gsbtT3nJsefVND95065pOTd3+XyK700VZpBQ5CshSQJYCUpR8n5Su0xCJyUAYUqEOq2trRkwNz+KD03oIDwNaL4R7ZxWMEKSfz6hGJPiQRDcN0wKAlEC0SIbbPStrG6VUtlOunWZKh/Wj95uJisnmGxHInwyJhwS6eYST64Ljclaq8w+LiN4B6bhE/0KMP53UqJhFsY5DHQsQG8O55VmVvm9gyGR36lmKdjEWH2PxswaH/un0QM9g/72BvntD/Q/HvhSo5iYVMzOw8M7vEvm/orx1+bm+q4tLCTlIaU1+GWpX0RGxxh3dbqrMS2KNF7Os6Kyr06B5RGJ4MCx7Mgl+8XRmTEoKlXYBbJ1HXRLMO692SzDvDGgTIE7IFBNrfALEKcYCM5BrTGKeUjiGRAxsWoRMMRkeEKmdYzJiHCDHZUaMYy1doAAADVJJREFUChgZnwE360C1Q6lcZ41pB5miVDkSzBqlWaO0QAIlWtF1WWbAsgUsskA3L2tOuGIHy1agZAWqHHbg+/TWPgwR54vmNyu24yjVXQEbHm3brz8Om7pnnaZXc+THj7xY06NuuFVNN3bkx08ixHmculxkzuNUdwG4nS7KdpjoouxO9zJ/FCBuK7vh1tU5bYPT1l2auk1zYEGrrKrCKKusqjsVRlkwgXlCkSGADKnIkIokCewRslUSMmLwtEgyOK7AjBFQE5yD3ePz9JSYnQNsUsQ2KzNOy/XzKlZBeA3ul+HNUmwtkau00wW+1uok07XtvXwyW9jaS8aXNnaS+cPLs8rRYaFxFl7N0O5XEo17SGh8MgYLYEaKWadlhjklM6ukxgGD3BhQmEKW2PY8ZtZZPC+EEhkMY3qUtBj0FKolURiHngw/6R982D/8uG/4Ue/z/ilQMDI3Ojo/duf/RWQ6XUmlSp+HT6T5/WRlL1HZTdRMdMjiXJkWG55NKGcgC2SKKpkluSEs1vpleHAask1Dtq8mVM9F2kmIGZObBIhNrg+KlC4BZJ9TcfNqt1wXnFd7BIgTJKLToHNK4UDIFcC4IEIDMn1MAHM62zpIRCVan8IQAPR+hAwBei+gc6GEh/Msbqy+3o4vrZjZNVqfcVIlB16g4bRRniNkOUKaJ8RFUsqbFTUbXGSBIgvwVqhsAQustMzKag5ly6dtBQydCHkUMXZCxPkSc71iOY6ZmgFd3avrojyJkKdRqlvfnYD+yIvVOeWBC2lw6JEfP4uYLuP02xXr1bK5W/Tnnxv8NM5018pPKD3auk/T3Qrafn3Lo2twmrpL031xNxxY3Y7WrVjNrOZppEwjPKOsmD8lZYGQ5whZ2ihPEfJ9Ctyh4U0SWqQwv5ujbN45BS4CTLNSZkJoUqAuzOCPr+Q2dw8ypU6q1G6d/5itXxWPv7/889/efvzl409/2U9nNrZ3lr7d3NhKbmzvuLy+ze1UIlu8en9z9u765oef0+XDcuO61Hy7lT9B6cC4WDU8I5sSYxKEnAG0cypyAjALUW4CIkUYa7AFhYDKQJowvRrVQxJYOCOfnJC86PmXe/2DDx6NPe4d7OsbejALC0ZFw2NzI3cyGT6T4dPpcjpd/hWsUjJZ/IeTSpUS6dKnUExW00k+neTTqVI6VSgUq/uJbK54sJeqJHKttde8ng7R9sV5kBmZ1SqJoCW0K1Q5RGpObgxNI/ZpxC5QOSVa36BIL1TbpLh7TsNNQ7bBOdM0ZB+Y1c8qnWKNdwq0DoqMIjU3LmefzuATCvuAkAJMS5OwW0Etyg3hoTliUGQcmTdOyxlI75NhLoXOAxv8OjZK2xecXDzkjUScnqjFsmZlchyTYdAcjeRpRYGQlUxinpIWiXmeAYq0LEfJs6SsSAG8WVG3IU2XuuXRdJ/PnRB+HiUvFsjzGHESMbR8WPf6cxjAT6PUWYw+DpFtv77t1TY96qZL2XAibbf6LKS/itNvl8w3i+zNInu9wFzG6YsYdRYjT6NU98B0GCJaQbzh1za9mqYXbfm03X30yKttcWjNqqyZlQcW1YFFVWHgbkzyjLLIICUzXDJDZRbgGaBIzCe1ggIDphlkk1Zu2PUhCiNRiCBIxuqlbH7GHgrGN9Y2M8lsvXV4fXL2oVrtJBKFrd3Mysut1fX9g9b5+4//8fGnX97/8K9Fvp7OlYt88+rdT1ff/VhtHhf4dr19cfPhx8ub797c/BCJrOzsZL5d39kv1NuXH/LV1vLalj+0LJZiUsgolBMCyD6hsIq0Xo1jYWAWAvUUgKr7v3n4eOTRw9H+h6P9/SMPHgz39g31PBjufTDc2/Psnx8O9379ov/pxKM7tyL/jygT6d+izCT5TLKQy5bTmcJ+IruXLm4nK692+KX1osYUlKptA5PIw+dSIWQmPRsynXcGtg/Pm2aUDoiKiXU+IcoJEBtgCIhQ+xzqgkzRQZFxVEINzxuFSvsMxAqVdtgUVBgCAtgqUjlEam4O9cgNYYHSPYd5EWZhBrYKlXaxyg5oOJQMK7RuQMPJ1NyMnBoXYnLExHGxteX110ure/HwvotJmbUFi4a3qEuUrGQSVylxiZzroiyQQI4CihRQMcMNK9J0qNpurOnG2j7sOISfRY3nMeIsqj+N4IcBbcv36WV9i/IwYPhvKF2qU7/uKkrdxJl3i+a3C59cXsSo8yj5aRPt/rgewFs+bdOLNjzqlhdtedEWp2q71S2numaBagxywCprDFKhoG5Zlyi4QMMFFiqyYJkFyrS0ZpYVTPNFFtylwG9NcITCGB1s0KITk7OewGK22Ehmq68291+u72Yy/Mnpm/OLm0y2tLL8avXl5vZOMpfnO503l9ffv33/059//uvZm+/bx9f5aqfavuRbl6lSeyvBJ3IN/uC03r44PnuXTpcT+9nFlVdpvn798efO+RVfa3WOLpeWNnGDc2AMeD6tGwcsM2pOYvSPyrRizIiz5seDX/WPPuod6+sd6+sZ7e0dvtczdLdv+F7f8L3Ho71fTzwcmHk8OPvlnVuRv0b5P4lMJouJdOEfosyki4lkNpfnkzl+J1UNLuxYPS9nZaYnQ9KvRuSjIlyGuVB2YUrBDs0Rj0aR53NGgAhPQtbBeWIOdSmMwRmIlencsME/KtRMSY0iiJIi7LREJwJMKgM3KzN+PSobFaJfjQECBSOAzQgZQciQHPdNApQQZkQQI1FZYS0HYk4ZakcMfgh3Y4TP4opHImux8FLQ6Q5Qpn2OTdvwslN/4NJVLGCZllYYCU+LeQYoMfLuW6FEKz6jRFoc2nRjLS96FNCehPWnEcNpBD8J6zoh/DCgPQzgnZChez/vojz06ZoedcOJ1B1wy6nseLCLEHEVpd4usLcoP4cl/RuUDY+67lY13KqGW9V0KZsuZcOurJrBCgVVabhCQWWTokIhZQouklCegvIMeIsyoxNk9KIsBeybVftu6pXXGvc5Xm+uJ1P5s8sPndO3iyuvabPbH1rOFRtvbn64uPrQPDyvVNrlartUaeVL9UK5Va6d7KSqxdp5sni4l2tGV5OBxR3Pwg4X2+LCm1bvCmkLWdyx6PJ2tX15ePKuc/n99Y+/HF39cPXdj0cnV5sb+2tre7v7vBgkR4T6AZFhYJ4QYE6p3j44K9fQ7NDs+IORhz2jvT2jvfdHenqG7vYM3e0duts7dPfe0z/0PPuif/BP/YN/uvO7RH5GWfg7lKVUMr+fyKRz5VS+srC6Z+GWMMI3LTYMC9ApqRExBlSmkBjjnk6hzwT4c6FBoHICRPgFwD4V6Mbl9KSCHZMYFTiHM0EN4TY7Y77I+uLL5F7m4KD1pn50U6wcR5e3QwtbqMGFUwEAtRDWqNrk01kigM6h0DokCK1QWxCtU0sGMCIwIdJNiHRzgAlQkghi1Kj1dpKJWc3ZsCvLEUXOUPPoq3akwsorrLxMS7so87SiwIBlBqyawYYVadjhpkv96crj13SCuuMQfhzSHoe0JxFDJ4QfBfXHYWP3fn4Spo6Cxl+jbDq6Yal/EyFv4sxNnLleYG5R/n1SNjzqA0554EIOXMinj6JWuMIqeBIsmxRlk6JEADwJl0ioYAK7KAtmsMgCZVbGM7IyCyRJYM0gX6JQKwYaUCgej+fy/PHZu7PLD+XqUZFvH53cdE7f8genqVw9W2yVqsfpfOPVTi60uOH0Lfki64xryexbxc0RklvWsCGMCavokJIKQgaPBLWBOieIO3AmuLbLb+xVC42L+vn3Vx9/uXn/7wfNk83NxMLCeji6rtTZp+XUgAj/akY7Dpsh0jshQ3GzU6xC+kefdEXeH+npHb7XO3zvFuX9b/7Y++wPPd/8053fJTKZLO6n8vupfDJZTibLqUQllSinE+V0ophOFZKp/NZu5vVuzmT2mSxh1OjX0FHG/RLC3ZDeJ1bZpxTssxnNCxkjQBwToOWbWfzptHZQZHwho4QqB+VdX9muJDIHm9uZ1dWd5eWNpaX1fL52dnrTap0l9vOrq1s7O7nN7Uw23yxWOlfv/u3w7MPp27/UOu9L9avdTCuZP9rLtPjmu1z1ajPR9scTFu5byhqiKM5l964trWTXX9ZWY3k/m3PhvFtXc6EVO1g1AyVKUqblJUZeYMAiC/EsVDWDdQvcsEINp6ruUjc96rYPO/RrjgLaTlDTCWrOYsRJxNAJGU4iRPftchqhf42y4UQadrjpQDoe7WXYdBWlrmP0VZy+itO39X3yeaf8DcqaE6474JoNrJpBngG6HItGedEo50mwRCqKlCJPKwosVLRAJbOCNytKjLxkhjKscteq2fNbYw4m6HHVG63j46uLiw+Hx9fpXG1zJ7+9X9rcyUeXt32RNZd/2Rn4lnFGre5ls2tRhTswk1fDRhA6LFQ5ECqqYuIa+6rW8VLreCnW+cYVDEJFZTq3mgybXCu4Ne6KbTujW2uJg2S+edA8Oz6+qtWOXm2k3eG1CSk+AdKDUuKbOVyksRm5RVf4JUYxD8e+7Hb3/ZGevpH7fSP3+4bv9Q7dfTB498Hg3QfPv+gb+ON/ApBIrDduRBF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3730" name="Picture 2" descr="C:\Documents and Settings\Julie.Galkiewicz\My Documents\Downloads\Julie_Galkiewicz headshot.jpg"/>
          <p:cNvPicPr>
            <a:picLocks noChangeAspect="1" noChangeArrowheads="1"/>
          </p:cNvPicPr>
          <p:nvPr/>
        </p:nvPicPr>
        <p:blipFill>
          <a:blip r:embed="rId3" cstate="screen"/>
          <a:srcRect/>
          <a:stretch>
            <a:fillRect/>
          </a:stretch>
        </p:blipFill>
        <p:spPr bwMode="auto">
          <a:xfrm>
            <a:off x="6705600" y="4080164"/>
            <a:ext cx="1981200" cy="27016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82171" y="4114800"/>
            <a:ext cx="2223493" cy="923330"/>
          </a:xfrm>
          <a:prstGeom prst="rect">
            <a:avLst/>
          </a:prstGeom>
          <a:noFill/>
        </p:spPr>
        <p:txBody>
          <a:bodyPr wrap="none" rtlCol="0">
            <a:spAutoFit/>
          </a:bodyPr>
          <a:lstStyle/>
          <a:p>
            <a:pPr algn="r"/>
            <a:r>
              <a:rPr lang="en-US" dirty="0" smtClean="0"/>
              <a:t>Julie Galkiewicz</a:t>
            </a:r>
          </a:p>
          <a:p>
            <a:pPr algn="r"/>
            <a:r>
              <a:rPr lang="en-US" dirty="0" smtClean="0"/>
              <a:t>OAR Communications</a:t>
            </a:r>
          </a:p>
          <a:p>
            <a:pPr algn="r"/>
            <a:r>
              <a:rPr lang="en-US" dirty="0" smtClean="0"/>
              <a:t>SILVER SPRING, MD</a:t>
            </a:r>
          </a:p>
        </p:txBody>
      </p:sp>
      <p:sp>
        <p:nvSpPr>
          <p:cNvPr id="8" name="TextBox 7"/>
          <p:cNvSpPr txBox="1"/>
          <p:nvPr/>
        </p:nvSpPr>
        <p:spPr>
          <a:xfrm>
            <a:off x="5064674" y="1371600"/>
            <a:ext cx="1654619" cy="369332"/>
          </a:xfrm>
          <a:prstGeom prst="rect">
            <a:avLst/>
          </a:prstGeom>
          <a:noFill/>
        </p:spPr>
        <p:txBody>
          <a:bodyPr wrap="none" rtlCol="0">
            <a:spAutoFit/>
          </a:bodyPr>
          <a:lstStyle/>
          <a:p>
            <a:pPr algn="r"/>
            <a:r>
              <a:rPr lang="en-US" dirty="0" smtClean="0"/>
              <a:t>Russell St. Fleur</a:t>
            </a:r>
          </a:p>
        </p:txBody>
      </p:sp>
      <p:sp>
        <p:nvSpPr>
          <p:cNvPr id="73735" name="AutoShape 7" descr="https://mail.google.com/mail/ca/u/0/?ui=2&amp;ik=ed12d08bf1&amp;view=att&amp;th=13635a90c845a2be&amp;attid=0.1.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7" name="AutoShape 9" descr="https://mail.google.com/mail/ca/u/0/?ui=2&amp;ik=ed12d08bf1&amp;view=att&amp;th=13635a90c845a2be&amp;attid=0.1.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407804" y="1524000"/>
            <a:ext cx="1815689" cy="646331"/>
          </a:xfrm>
          <a:prstGeom prst="rect">
            <a:avLst/>
          </a:prstGeom>
          <a:noFill/>
        </p:spPr>
        <p:txBody>
          <a:bodyPr wrap="none" rtlCol="0">
            <a:spAutoFit/>
          </a:bodyPr>
          <a:lstStyle/>
          <a:p>
            <a:pPr algn="r"/>
            <a:r>
              <a:rPr lang="en-US" dirty="0" smtClean="0"/>
              <a:t>Erica Rule</a:t>
            </a:r>
          </a:p>
          <a:p>
            <a:pPr algn="r"/>
            <a:r>
              <a:rPr lang="en-US" dirty="0" smtClean="0"/>
              <a:t>Communications</a:t>
            </a:r>
          </a:p>
        </p:txBody>
      </p:sp>
      <p:sp>
        <p:nvSpPr>
          <p:cNvPr id="16" name="TextBox 15"/>
          <p:cNvSpPr txBox="1"/>
          <p:nvPr/>
        </p:nvSpPr>
        <p:spPr>
          <a:xfrm>
            <a:off x="347659" y="4114800"/>
            <a:ext cx="1875834" cy="369332"/>
          </a:xfrm>
          <a:prstGeom prst="rect">
            <a:avLst/>
          </a:prstGeom>
          <a:noFill/>
        </p:spPr>
        <p:txBody>
          <a:bodyPr wrap="none" rtlCol="0">
            <a:spAutoFit/>
          </a:bodyPr>
          <a:lstStyle/>
          <a:p>
            <a:pPr algn="r"/>
            <a:r>
              <a:rPr lang="en-US" dirty="0" smtClean="0"/>
              <a:t>Alejandra Lorenzo</a:t>
            </a:r>
          </a:p>
        </p:txBody>
      </p:sp>
      <p:pic>
        <p:nvPicPr>
          <p:cNvPr id="4" name="Picture 3" descr="eru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0" y="1396006"/>
            <a:ext cx="1984248" cy="2467065"/>
          </a:xfrm>
          <a:prstGeom prst="rect">
            <a:avLst/>
          </a:prstGeom>
          <a:ln>
            <a:noFill/>
          </a:ln>
          <a:effectLst>
            <a:outerShdw blurRad="292100" dist="139700" dir="2700000" algn="tl" rotWithShape="0">
              <a:srgbClr val="333333">
                <a:alpha val="65000"/>
              </a:srgbClr>
            </a:outerShdw>
          </a:effectLst>
        </p:spPr>
      </p:pic>
      <p:pic>
        <p:nvPicPr>
          <p:cNvPr id="5" name="Picture 4" descr="AlejandraPic-Sm.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5999" y="4162484"/>
            <a:ext cx="1984248" cy="2536997"/>
          </a:xfrm>
          <a:prstGeom prst="rect">
            <a:avLst/>
          </a:prstGeom>
          <a:ln>
            <a:noFill/>
          </a:ln>
          <a:effectLst>
            <a:outerShdw blurRad="292100" dist="139700" dir="2700000" algn="tl" rotWithShape="0">
              <a:srgbClr val="333333">
                <a:alpha val="65000"/>
              </a:srgbClr>
            </a:outerShdw>
          </a:effectLst>
        </p:spPr>
      </p:pic>
      <p:pic>
        <p:nvPicPr>
          <p:cNvPr id="7" name="Picture 6" descr="Russell.jp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61000"/>
                    </a14:imgEffect>
                    <a14:imgEffect>
                      <a14:brightnessContrast bright="4000"/>
                    </a14:imgEffect>
                  </a14:imgLayer>
                </a14:imgProps>
              </a:ext>
              <a:ext uri="{28A0092B-C50C-407E-A947-70E740481C1C}">
                <a14:useLocalDpi xmlns:a14="http://schemas.microsoft.com/office/drawing/2010/main"/>
              </a:ext>
            </a:extLst>
          </a:blip>
          <a:srcRect/>
          <a:stretch/>
        </p:blipFill>
        <p:spPr>
          <a:xfrm>
            <a:off x="6705601" y="1295397"/>
            <a:ext cx="1978727" cy="26682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62959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Webinar!</a:t>
            </a:r>
            <a:endParaRPr lang="en-US" dirty="0"/>
          </a:p>
        </p:txBody>
      </p:sp>
      <p:sp>
        <p:nvSpPr>
          <p:cNvPr id="3" name="Content Placeholder 2"/>
          <p:cNvSpPr>
            <a:spLocks noGrp="1"/>
          </p:cNvSpPr>
          <p:nvPr>
            <p:ph idx="1"/>
          </p:nvPr>
        </p:nvSpPr>
        <p:spPr>
          <a:xfrm>
            <a:off x="139133" y="1679992"/>
            <a:ext cx="4191000" cy="4035008"/>
          </a:xfrm>
        </p:spPr>
        <p:txBody>
          <a:bodyPr>
            <a:normAutofit lnSpcReduction="10000"/>
          </a:bodyPr>
          <a:lstStyle/>
          <a:p>
            <a:pPr marL="0" indent="0" algn="ctr">
              <a:buNone/>
            </a:pPr>
            <a:r>
              <a:rPr lang="en-US" dirty="0" smtClean="0"/>
              <a:t>Pam </a:t>
            </a:r>
            <a:r>
              <a:rPr lang="en-US" dirty="0" err="1" smtClean="0"/>
              <a:t>Heinselman</a:t>
            </a:r>
            <a:endParaRPr lang="en-US" dirty="0" smtClean="0"/>
          </a:p>
          <a:p>
            <a:pPr marL="0" indent="0" algn="ctr">
              <a:buNone/>
            </a:pPr>
            <a:endParaRPr lang="en-US" b="1" dirty="0" smtClean="0"/>
          </a:p>
          <a:p>
            <a:pPr marL="0" indent="0" algn="ctr">
              <a:buNone/>
            </a:pPr>
            <a:r>
              <a:rPr lang="en-US" b="1" dirty="0" smtClean="0"/>
              <a:t>Exploring </a:t>
            </a:r>
            <a:r>
              <a:rPr lang="en-US" b="1" dirty="0"/>
              <a:t>Impacts of Rapid-Scan Radar data on NWS </a:t>
            </a:r>
            <a:r>
              <a:rPr lang="en-US" b="1" dirty="0" smtClean="0"/>
              <a:t>Decisions</a:t>
            </a:r>
          </a:p>
          <a:p>
            <a:pPr marL="0" indent="0" algn="ctr">
              <a:buNone/>
            </a:pPr>
            <a:endParaRPr lang="en-US" sz="2600" dirty="0" smtClean="0"/>
          </a:p>
          <a:p>
            <a:pPr marL="0" indent="0" algn="ctr">
              <a:buNone/>
            </a:pPr>
            <a:r>
              <a:rPr lang="en-US" sz="2600" dirty="0" smtClean="0"/>
              <a:t>Tuesday October 16, 2012</a:t>
            </a:r>
          </a:p>
          <a:p>
            <a:pPr marL="0" indent="0" algn="ctr">
              <a:buNone/>
            </a:pPr>
            <a:r>
              <a:rPr lang="en-US" sz="2600" dirty="0" smtClean="0"/>
              <a:t>3-4 pm EDT</a:t>
            </a:r>
            <a:endParaRPr lang="en-US" sz="2600" dirty="0"/>
          </a:p>
        </p:txBody>
      </p:sp>
      <p:pic>
        <p:nvPicPr>
          <p:cNvPr id="15" name="Picture 14" descr="Control_Case2"/>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7619" y="3857625"/>
            <a:ext cx="467995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xperimental_Case2"/>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64050" y="1173957"/>
            <a:ext cx="4679950" cy="29257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76" y="6164903"/>
            <a:ext cx="4477619" cy="677108"/>
          </a:xfrm>
          <a:prstGeom prst="rect">
            <a:avLst/>
          </a:prstGeom>
        </p:spPr>
        <p:txBody>
          <a:bodyPr wrap="square">
            <a:spAutoFit/>
          </a:bodyPr>
          <a:lstStyle/>
          <a:p>
            <a:r>
              <a:rPr lang="en-US" sz="1900" b="1" dirty="0"/>
              <a:t>Hosted by the National Severe Storms </a:t>
            </a:r>
            <a:r>
              <a:rPr lang="en-US" sz="1900" b="1" dirty="0" smtClean="0"/>
              <a:t>Lab</a:t>
            </a:r>
          </a:p>
          <a:p>
            <a:r>
              <a:rPr lang="en-US" sz="1900" b="1" dirty="0" smtClean="0"/>
              <a:t>Norman</a:t>
            </a:r>
            <a:r>
              <a:rPr lang="en-US" sz="1900" b="1" dirty="0"/>
              <a:t>, OK</a:t>
            </a:r>
          </a:p>
        </p:txBody>
      </p:sp>
      <p:sp>
        <p:nvSpPr>
          <p:cNvPr id="7" name="Rectangle 6"/>
          <p:cNvSpPr/>
          <p:nvPr/>
        </p:nvSpPr>
        <p:spPr>
          <a:xfrm>
            <a:off x="4483882" y="3672147"/>
            <a:ext cx="4660117" cy="338554"/>
          </a:xfrm>
          <a:prstGeom prst="rect">
            <a:avLst/>
          </a:prstGeom>
          <a:solidFill>
            <a:srgbClr val="FFFFFF">
              <a:alpha val="6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4"/>
          <p:cNvSpPr txBox="1">
            <a:spLocks noChangeArrowheads="1"/>
          </p:cNvSpPr>
          <p:nvPr/>
        </p:nvSpPr>
        <p:spPr bwMode="auto">
          <a:xfrm>
            <a:off x="4343401" y="3657600"/>
            <a:ext cx="4800599" cy="323165"/>
          </a:xfrm>
          <a:prstGeom prst="rect">
            <a:avLst/>
          </a:prstGeom>
          <a:noFill/>
          <a:ln>
            <a:noFill/>
          </a:ln>
          <a:effectLst/>
          <a:extLst/>
        </p:spPr>
        <p:txBody>
          <a:bodyPr wrap="square">
            <a:spAutoFit/>
          </a:bodyPr>
          <a:lstStyle>
            <a:defPPr>
              <a:defRPr lang="en-US"/>
            </a:defPPr>
            <a:lvl1pPr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ctr">
              <a:spcBef>
                <a:spcPct val="50000"/>
              </a:spcBef>
            </a:pPr>
            <a:r>
              <a:rPr lang="en-US" sz="1500" dirty="0" smtClean="0">
                <a:effectLst/>
              </a:rPr>
              <a:t>PAR </a:t>
            </a:r>
            <a:r>
              <a:rPr lang="en-US" sz="1500" dirty="0">
                <a:effectLst/>
              </a:rPr>
              <a:t>d</a:t>
            </a:r>
            <a:r>
              <a:rPr lang="en-US" sz="1500" dirty="0" smtClean="0">
                <a:effectLst/>
              </a:rPr>
              <a:t>ata updated at 43 sec. intervals</a:t>
            </a:r>
            <a:endParaRPr lang="en-US" sz="1500" dirty="0">
              <a:effectLst/>
            </a:endParaRPr>
          </a:p>
        </p:txBody>
      </p:sp>
      <p:sp>
        <p:nvSpPr>
          <p:cNvPr id="20" name="Rectangle 19"/>
          <p:cNvSpPr/>
          <p:nvPr/>
        </p:nvSpPr>
        <p:spPr>
          <a:xfrm>
            <a:off x="4495432" y="6443246"/>
            <a:ext cx="4648568" cy="338554"/>
          </a:xfrm>
          <a:prstGeom prst="rect">
            <a:avLst/>
          </a:prstGeom>
          <a:solidFill>
            <a:srgbClr val="FFFFFF">
              <a:alpha val="6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4495800" y="6458634"/>
            <a:ext cx="4644460" cy="323165"/>
          </a:xfrm>
          <a:prstGeom prst="rect">
            <a:avLst/>
          </a:prstGeom>
          <a:noFill/>
          <a:ln>
            <a:noFill/>
          </a:ln>
          <a:effectLst/>
          <a:extLst/>
        </p:spPr>
        <p:txBody>
          <a:bodyPr wrap="square">
            <a:spAutoFit/>
          </a:bodyPr>
          <a:lstStyle>
            <a:defPPr>
              <a:defRPr lang="en-US"/>
            </a:defPPr>
            <a:lvl1pPr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b="1"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b="1"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ctr">
              <a:spcBef>
                <a:spcPct val="50000"/>
              </a:spcBef>
            </a:pPr>
            <a:r>
              <a:rPr lang="en-US" sz="1500" dirty="0" smtClean="0">
                <a:effectLst/>
              </a:rPr>
              <a:t>PAR data updated at 4.5 min. intervals</a:t>
            </a:r>
            <a:endParaRPr lang="en-US" sz="1500" dirty="0">
              <a:effectLst/>
            </a:endParaRPr>
          </a:p>
        </p:txBody>
      </p:sp>
      <p:pic>
        <p:nvPicPr>
          <p:cNvPr id="1028" name="Picture 4" descr="C:\Users\Julie.Galkiewicz\Desktop\Downloads\2011_7_Heinselman-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2200" y="2133600"/>
            <a:ext cx="172720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753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Participating!</a:t>
            </a:r>
            <a:endParaRPr lang="en-US" dirty="0"/>
          </a:p>
        </p:txBody>
      </p:sp>
      <p:sp>
        <p:nvSpPr>
          <p:cNvPr id="3" name="Content Placeholder 2"/>
          <p:cNvSpPr>
            <a:spLocks noGrp="1"/>
          </p:cNvSpPr>
          <p:nvPr>
            <p:ph idx="1"/>
          </p:nvPr>
        </p:nvSpPr>
        <p:spPr/>
        <p:txBody>
          <a:bodyPr>
            <a:normAutofit/>
          </a:bodyPr>
          <a:lstStyle/>
          <a:p>
            <a:r>
              <a:rPr lang="en-US" dirty="0" smtClean="0"/>
              <a:t>How did we do?</a:t>
            </a:r>
          </a:p>
          <a:p>
            <a:pPr lvl="1"/>
            <a:r>
              <a:rPr lang="en-US" dirty="0" smtClean="0"/>
              <a:t>Take the anonymous survey</a:t>
            </a:r>
          </a:p>
          <a:p>
            <a:pPr lvl="1"/>
            <a:r>
              <a:rPr lang="en-US" u="sng" dirty="0" smtClean="0">
                <a:solidFill>
                  <a:schemeClr val="tx2"/>
                </a:solidFill>
              </a:rPr>
              <a:t>oar.communications@noaa.gov</a:t>
            </a:r>
          </a:p>
          <a:p>
            <a:r>
              <a:rPr lang="en-US" dirty="0" smtClean="0"/>
              <a:t>Look for email where and when Webinar will be posted</a:t>
            </a:r>
          </a:p>
          <a:p>
            <a:r>
              <a:rPr lang="en-US" dirty="0" smtClean="0"/>
              <a:t>Stay Connected: </a:t>
            </a:r>
            <a:r>
              <a:rPr lang="en-US" u="sng" dirty="0" smtClean="0">
                <a:solidFill>
                  <a:schemeClr val="tx2"/>
                </a:solidFill>
              </a:rPr>
              <a:t>researchmatters.noaa.gov</a:t>
            </a:r>
          </a:p>
        </p:txBody>
      </p:sp>
      <p:pic>
        <p:nvPicPr>
          <p:cNvPr id="91138" name="Picture 2" descr="http://simplyzesty.com/wp-content/uploads/2011/08/Twitter-Logo-300x29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4906" y="5240838"/>
            <a:ext cx="1004324" cy="980889"/>
          </a:xfrm>
          <a:prstGeom prst="rect">
            <a:avLst/>
          </a:prstGeom>
          <a:noFill/>
        </p:spPr>
      </p:pic>
      <p:pic>
        <p:nvPicPr>
          <p:cNvPr id="91140" name="Picture 4" descr="http://th961.photobucket.com/albums/ae97/kymul2612/th_imagesqtbnANd9GcS_2_t2eraKcX3hY5MHchjaK6xzHADrAcxcuTE81WYYAh3-i60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1153" y="5301785"/>
            <a:ext cx="919940" cy="919941"/>
          </a:xfrm>
          <a:prstGeom prst="rect">
            <a:avLst/>
          </a:prstGeom>
          <a:noFill/>
        </p:spPr>
      </p:pic>
      <p:pic>
        <p:nvPicPr>
          <p:cNvPr id="91142" name="Picture 6" descr="http://www.drexel.edu/oca/seniors/youtube-log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1753" y="5181600"/>
            <a:ext cx="1561047" cy="1103709"/>
          </a:xfrm>
          <a:prstGeom prst="rect">
            <a:avLst/>
          </a:prstGeom>
          <a:noFill/>
        </p:spPr>
      </p:pic>
      <p:pic>
        <p:nvPicPr>
          <p:cNvPr id="91144" name="Picture 8" descr="http://www.kbalease.com/wp-content/uploads/rss-logo.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11906" y="5301785"/>
            <a:ext cx="870413" cy="870413"/>
          </a:xfrm>
          <a:prstGeom prst="rect">
            <a:avLst/>
          </a:prstGeom>
          <a:noFill/>
        </p:spPr>
      </p:pic>
    </p:spTree>
    <p:extLst>
      <p:ext uri="{BB962C8B-B14F-4D97-AF65-F5344CB8AC3E}">
        <p14:creationId xmlns:p14="http://schemas.microsoft.com/office/powerpoint/2010/main" val="14100258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1524000" y="217577"/>
            <a:ext cx="7619999" cy="707846"/>
          </a:xfrm>
          <a:prstGeom prst="rect">
            <a:avLst/>
          </a:prstGeom>
          <a:noFill/>
          <a:ln>
            <a:noFill/>
          </a:ln>
        </p:spPr>
        <p:txBody>
          <a:bodyPr lIns="91425" tIns="45700" rIns="91425" bIns="45700" anchor="ctr" anchorCtr="0">
            <a:spAutoFit/>
          </a:bodyPr>
          <a:lstStyle/>
          <a:p>
            <a:pPr marL="0" marR="0" lvl="0" indent="0" algn="ctr" rtl="0">
              <a:spcBef>
                <a:spcPts val="0"/>
              </a:spcBef>
              <a:buClr>
                <a:schemeClr val="lt1"/>
              </a:buClr>
              <a:buSzPct val="25000"/>
              <a:buFont typeface="Arial"/>
              <a:buNone/>
            </a:pPr>
            <a:r>
              <a:rPr lang="en-US" sz="4000" b="1" i="0" u="none" strike="noStrike" cap="none" baseline="0" dirty="0" smtClean="0">
                <a:solidFill>
                  <a:schemeClr val="lt1"/>
                </a:solidFill>
                <a:sym typeface="Arial"/>
              </a:rPr>
              <a:t>AOML Overview</a:t>
            </a:r>
            <a:endParaRPr lang="x-none" sz="4000" b="1" i="0" u="none" strike="noStrike" cap="none" baseline="0">
              <a:solidFill>
                <a:schemeClr val="lt1"/>
              </a:solidFill>
              <a:sym typeface="Arial"/>
            </a:endParaRPr>
          </a:p>
        </p:txBody>
      </p:sp>
      <p:pic>
        <p:nvPicPr>
          <p:cNvPr id="5" name="Picture 4" descr="inverted nancy div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1800" y="3257042"/>
            <a:ext cx="2362199" cy="3600958"/>
          </a:xfrm>
          <a:prstGeom prst="rect">
            <a:avLst/>
          </a:prstGeom>
        </p:spPr>
      </p:pic>
      <p:pic>
        <p:nvPicPr>
          <p:cNvPr id="6" name="Picture 5" descr="moc_v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3560190"/>
            <a:ext cx="6629400" cy="3272456"/>
          </a:xfrm>
          <a:prstGeom prst="rect">
            <a:avLst/>
          </a:prstGeom>
        </p:spPr>
      </p:pic>
      <p:pic>
        <p:nvPicPr>
          <p:cNvPr id="7" name="Picture 6" descr="GH_spiral for websit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1434025"/>
            <a:ext cx="5181600" cy="2134675"/>
          </a:xfrm>
          <a:prstGeom prst="rect">
            <a:avLst/>
          </a:prstGeom>
        </p:spPr>
      </p:pic>
      <p:pic>
        <p:nvPicPr>
          <p:cNvPr id="2" name="Picture 1" descr="IMG_035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2600" y="1219200"/>
            <a:ext cx="3581400" cy="2387600"/>
          </a:xfrm>
          <a:prstGeom prst="rect">
            <a:avLst/>
          </a:prstGeom>
        </p:spPr>
      </p:pic>
    </p:spTree>
    <p:extLst>
      <p:ext uri="{BB962C8B-B14F-4D97-AF65-F5344CB8AC3E}">
        <p14:creationId xmlns:p14="http://schemas.microsoft.com/office/powerpoint/2010/main" val="42235670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1600200" y="217577"/>
            <a:ext cx="7543800" cy="707846"/>
          </a:xfrm>
          <a:prstGeom prst="rect">
            <a:avLst/>
          </a:prstGeom>
          <a:noFill/>
          <a:ln>
            <a:noFill/>
          </a:ln>
        </p:spPr>
        <p:txBody>
          <a:bodyPr lIns="91425" tIns="45700" rIns="91425" bIns="45700" anchor="ctr" anchorCtr="0">
            <a:spAutoFit/>
          </a:bodyPr>
          <a:lstStyle/>
          <a:p>
            <a:pPr marL="0" marR="0" lvl="0" indent="0" algn="ctr" rtl="0">
              <a:spcBef>
                <a:spcPts val="0"/>
              </a:spcBef>
              <a:buClr>
                <a:schemeClr val="lt1"/>
              </a:buClr>
              <a:buSzPct val="25000"/>
              <a:buFont typeface="Arial"/>
              <a:buNone/>
            </a:pPr>
            <a:r>
              <a:rPr lang="x-none" sz="4000" b="1" i="0" u="none" strike="noStrike" cap="none" baseline="0">
                <a:solidFill>
                  <a:schemeClr val="lt1"/>
                </a:solidFill>
                <a:latin typeface="Calibri" pitchFamily="34" charset="0"/>
                <a:sym typeface="Arial"/>
              </a:rPr>
              <a:t>Speaker Introduction</a:t>
            </a:r>
          </a:p>
        </p:txBody>
      </p:sp>
      <p:sp>
        <p:nvSpPr>
          <p:cNvPr id="146" name="Shape 146"/>
          <p:cNvSpPr txBox="1"/>
          <p:nvPr/>
        </p:nvSpPr>
        <p:spPr>
          <a:xfrm>
            <a:off x="0" y="3048000"/>
            <a:ext cx="3886200" cy="892512"/>
          </a:xfrm>
          <a:prstGeom prst="rect">
            <a:avLst/>
          </a:prstGeom>
          <a:noFill/>
          <a:ln>
            <a:noFill/>
          </a:ln>
        </p:spPr>
        <p:txBody>
          <a:bodyPr wrap="square" lIns="91425" tIns="45700" rIns="91425" bIns="45700" anchor="t" anchorCtr="0">
            <a:spAutoFit/>
          </a:bodyPr>
          <a:lstStyle/>
          <a:p>
            <a:pPr algn="ctr">
              <a:buSzPct val="25000"/>
            </a:pPr>
            <a:r>
              <a:rPr lang="en-US" sz="2800" b="1" kern="0" dirty="0" smtClean="0">
                <a:solidFill>
                  <a:srgbClr val="000000"/>
                </a:solidFill>
                <a:latin typeface="Calibri" pitchFamily="34" charset="0"/>
                <a:cs typeface="Arial"/>
                <a:sym typeface="Arial"/>
              </a:rPr>
              <a:t>Dr. Frank Marks, Jr.</a:t>
            </a:r>
            <a:endParaRPr lang="x-none" sz="2800" b="1" kern="0">
              <a:solidFill>
                <a:srgbClr val="000000"/>
              </a:solidFill>
              <a:latin typeface="Calibri" pitchFamily="34" charset="0"/>
              <a:cs typeface="Arial"/>
              <a:sym typeface="Arial"/>
            </a:endParaRPr>
          </a:p>
          <a:p>
            <a:pPr algn="ctr">
              <a:buSzPct val="25000"/>
            </a:pPr>
            <a:r>
              <a:rPr lang="en-US" sz="2400" kern="0" dirty="0" smtClean="0">
                <a:solidFill>
                  <a:srgbClr val="000000"/>
                </a:solidFill>
                <a:latin typeface="Calibri" pitchFamily="34" charset="0"/>
                <a:cs typeface="Arial"/>
                <a:sym typeface="Arial"/>
              </a:rPr>
              <a:t>Director, HRD/AOML</a:t>
            </a:r>
            <a:endParaRPr lang="x-none" sz="2400" kern="0">
              <a:solidFill>
                <a:srgbClr val="000000"/>
              </a:solidFill>
              <a:latin typeface="Calibri" pitchFamily="34" charset="0"/>
              <a:cs typeface="Arial"/>
              <a:sym typeface="Arial"/>
            </a:endParaRPr>
          </a:p>
        </p:txBody>
      </p:sp>
      <p:pic>
        <p:nvPicPr>
          <p:cNvPr id="3" name="Picture 2" descr="frank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33800" y="2057400"/>
            <a:ext cx="5184044" cy="3505200"/>
          </a:xfrm>
          <a:prstGeom prst="rect">
            <a:avLst/>
          </a:prstGeom>
          <a:ln>
            <a:solidFill>
              <a:schemeClr val="tx1"/>
            </a:solidFill>
          </a:ln>
        </p:spPr>
      </p:pic>
    </p:spTree>
    <p:extLst>
      <p:ext uri="{BB962C8B-B14F-4D97-AF65-F5344CB8AC3E}">
        <p14:creationId xmlns:p14="http://schemas.microsoft.com/office/powerpoint/2010/main" val="282347571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NOAA PPT Backgrounds Archive\Earth_CloudTitle.png"/>
          <p:cNvPicPr>
            <a:picLocks noChangeAspect="1" noChangeArrowheads="1"/>
          </p:cNvPicPr>
          <p:nvPr/>
        </p:nvPicPr>
        <p:blipFill>
          <a:blip r:embed="rId3" cstate="print"/>
          <a:srcRect/>
          <a:stretch>
            <a:fillRect/>
          </a:stretch>
        </p:blipFill>
        <p:spPr bwMode="auto">
          <a:xfrm>
            <a:off x="0" y="0"/>
            <a:ext cx="9142413" cy="6858000"/>
          </a:xfrm>
          <a:prstGeom prst="rect">
            <a:avLst/>
          </a:prstGeom>
          <a:noFill/>
        </p:spPr>
      </p:pic>
      <p:sp>
        <p:nvSpPr>
          <p:cNvPr id="2" name="Title 1"/>
          <p:cNvSpPr>
            <a:spLocks noGrp="1"/>
          </p:cNvSpPr>
          <p:nvPr>
            <p:ph type="ctrTitle"/>
          </p:nvPr>
        </p:nvSpPr>
        <p:spPr>
          <a:xfrm>
            <a:off x="2514600" y="2438400"/>
            <a:ext cx="6629400" cy="1470025"/>
          </a:xfrm>
        </p:spPr>
        <p:txBody>
          <a:bodyPr/>
          <a:lstStyle/>
          <a:p>
            <a:r>
              <a:rPr lang="en-US" dirty="0" smtClean="0">
                <a:latin typeface="+mn-lt"/>
              </a:rPr>
              <a:t>2010 OAR Outstanding Scientific Paper</a:t>
            </a:r>
            <a:endParaRPr lang="en-US" dirty="0">
              <a:latin typeface="+mn-lt"/>
            </a:endParaRPr>
          </a:p>
        </p:txBody>
      </p:sp>
      <p:sp>
        <p:nvSpPr>
          <p:cNvPr id="3" name="Subtitle 2"/>
          <p:cNvSpPr>
            <a:spLocks noGrp="1"/>
          </p:cNvSpPr>
          <p:nvPr>
            <p:ph type="subTitle" idx="1"/>
          </p:nvPr>
        </p:nvSpPr>
        <p:spPr>
          <a:xfrm>
            <a:off x="2057400" y="152400"/>
            <a:ext cx="7086600" cy="1752600"/>
          </a:xfrm>
        </p:spPr>
        <p:txBody>
          <a:bodyPr>
            <a:noAutofit/>
          </a:bodyPr>
          <a:lstStyle/>
          <a:p>
            <a:pPr algn="r"/>
            <a:r>
              <a:rPr lang="en-US" sz="4000" dirty="0" smtClean="0">
                <a:solidFill>
                  <a:schemeClr val="bg1"/>
                </a:solidFill>
                <a:latin typeface="+mn-lt"/>
              </a:rPr>
              <a:t>Structure of the Eye and </a:t>
            </a:r>
            <a:r>
              <a:rPr lang="en-US" sz="4000" dirty="0" err="1" smtClean="0">
                <a:solidFill>
                  <a:schemeClr val="bg1"/>
                </a:solidFill>
                <a:latin typeface="+mn-lt"/>
              </a:rPr>
              <a:t>Eyewall</a:t>
            </a:r>
            <a:r>
              <a:rPr lang="en-US" sz="4000" dirty="0" smtClean="0">
                <a:solidFill>
                  <a:schemeClr val="bg1"/>
                </a:solidFill>
                <a:latin typeface="+mn-lt"/>
              </a:rPr>
              <a:t> of Hurricane Hugo (1989)</a:t>
            </a:r>
            <a:endParaRPr lang="en-US" sz="4000" dirty="0">
              <a:solidFill>
                <a:schemeClr val="bg1"/>
              </a:solidFill>
              <a:latin typeface="+mn-lt"/>
            </a:endParaRPr>
          </a:p>
        </p:txBody>
      </p:sp>
      <p:sp>
        <p:nvSpPr>
          <p:cNvPr id="9" name="TextBox 8"/>
          <p:cNvSpPr txBox="1"/>
          <p:nvPr/>
        </p:nvSpPr>
        <p:spPr>
          <a:xfrm>
            <a:off x="4419600" y="4191000"/>
            <a:ext cx="4724400" cy="2308324"/>
          </a:xfrm>
          <a:prstGeom prst="rect">
            <a:avLst/>
          </a:prstGeom>
          <a:noFill/>
        </p:spPr>
        <p:txBody>
          <a:bodyPr wrap="square" rtlCol="0">
            <a:spAutoFit/>
          </a:bodyPr>
          <a:lstStyle/>
          <a:p>
            <a:pPr algn="r"/>
            <a:r>
              <a:rPr lang="en-US" sz="2400" dirty="0" smtClean="0">
                <a:solidFill>
                  <a:prstClr val="white"/>
                </a:solidFill>
              </a:rPr>
              <a:t>Frank D. Marks</a:t>
            </a:r>
          </a:p>
          <a:p>
            <a:pPr algn="r"/>
            <a:r>
              <a:rPr lang="en-US" sz="2400" dirty="0" smtClean="0">
                <a:solidFill>
                  <a:prstClr val="white"/>
                </a:solidFill>
              </a:rPr>
              <a:t>Peter G. Black</a:t>
            </a:r>
          </a:p>
          <a:p>
            <a:pPr algn="r"/>
            <a:r>
              <a:rPr lang="en-US" sz="2400" dirty="0" smtClean="0">
                <a:solidFill>
                  <a:prstClr val="white"/>
                </a:solidFill>
              </a:rPr>
              <a:t>Michael T. Montgomery</a:t>
            </a:r>
          </a:p>
          <a:p>
            <a:pPr algn="r"/>
            <a:r>
              <a:rPr lang="en-US" sz="2400" dirty="0" smtClean="0">
                <a:solidFill>
                  <a:prstClr val="white"/>
                </a:solidFill>
              </a:rPr>
              <a:t>*Robert W. </a:t>
            </a:r>
            <a:r>
              <a:rPr lang="en-US" sz="2400" dirty="0" err="1" smtClean="0">
                <a:solidFill>
                  <a:prstClr val="white"/>
                </a:solidFill>
              </a:rPr>
              <a:t>Burpee</a:t>
            </a:r>
            <a:endParaRPr lang="en-US" sz="2400" dirty="0" smtClean="0">
              <a:solidFill>
                <a:prstClr val="white"/>
              </a:solidFill>
            </a:endParaRPr>
          </a:p>
          <a:p>
            <a:pPr algn="r"/>
            <a:r>
              <a:rPr lang="en-US" sz="2400" dirty="0" smtClean="0">
                <a:solidFill>
                  <a:prstClr val="white"/>
                </a:solidFill>
              </a:rPr>
              <a:t>*CIMAS</a:t>
            </a:r>
            <a:endParaRPr lang="en-US" sz="2400" dirty="0">
              <a:solidFill>
                <a:prstClr val="white"/>
              </a:solidFill>
            </a:endParaRPr>
          </a:p>
          <a:p>
            <a:pPr algn="r"/>
            <a:r>
              <a:rPr lang="en-US" sz="2400" i="1" dirty="0" smtClean="0">
                <a:solidFill>
                  <a:prstClr val="white"/>
                </a:solidFill>
              </a:rPr>
              <a:t>Monthly Weather Review </a:t>
            </a:r>
            <a:r>
              <a:rPr lang="en-US" sz="2400" dirty="0" smtClean="0">
                <a:solidFill>
                  <a:prstClr val="white"/>
                </a:solidFill>
              </a:rPr>
              <a:t>(2008)</a:t>
            </a:r>
            <a:endParaRPr lang="en-US" sz="2400" dirty="0">
              <a:solidFill>
                <a:prstClr val="white"/>
              </a:solidFill>
            </a:endParaRPr>
          </a:p>
        </p:txBody>
      </p:sp>
    </p:spTree>
    <p:extLst>
      <p:ext uri="{BB962C8B-B14F-4D97-AF65-F5344CB8AC3E}">
        <p14:creationId xmlns:p14="http://schemas.microsoft.com/office/powerpoint/2010/main" val="38344348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225675" y="92075"/>
            <a:ext cx="6813550" cy="962025"/>
          </a:xfrm>
        </p:spPr>
        <p:txBody>
          <a:bodyPr/>
          <a:lstStyle/>
          <a:p>
            <a:r>
              <a:rPr lang="en-US" dirty="0" smtClean="0">
                <a:latin typeface="Helvetica" charset="0"/>
              </a:rPr>
              <a:t>NOAA WP-3D:</a:t>
            </a:r>
            <a:br>
              <a:rPr lang="en-US" dirty="0" smtClean="0">
                <a:latin typeface="Helvetica" charset="0"/>
              </a:rPr>
            </a:br>
            <a:r>
              <a:rPr lang="en-US" sz="3200" dirty="0" smtClean="0">
                <a:latin typeface="Helvetica" charset="0"/>
              </a:rPr>
              <a:t>Hurricane Hunters</a:t>
            </a:r>
            <a:endParaRPr lang="en-US" sz="3200" dirty="0">
              <a:latin typeface="Helvetica" charset="0"/>
            </a:endParaRPr>
          </a:p>
        </p:txBody>
      </p:sp>
      <p:pic>
        <p:nvPicPr>
          <p:cNvPr id="4" name="Picture 3" descr="P3hir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1217799"/>
            <a:ext cx="7772400" cy="5157785"/>
          </a:xfrm>
          <a:prstGeom prst="rect">
            <a:avLst/>
          </a:prstGeom>
        </p:spPr>
      </p:pic>
      <p:pic>
        <p:nvPicPr>
          <p:cNvPr id="5" name="Picture 4" descr="Kermi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162" y="76200"/>
            <a:ext cx="914838" cy="979638"/>
          </a:xfrm>
          <a:prstGeom prst="rect">
            <a:avLst/>
          </a:prstGeom>
        </p:spPr>
      </p:pic>
      <p:pic>
        <p:nvPicPr>
          <p:cNvPr id="6" name="Picture 5" descr="Copy of PIGGY.BM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4065" y="76202"/>
            <a:ext cx="907535" cy="978787"/>
          </a:xfrm>
          <a:prstGeom prst="rect">
            <a:avLst/>
          </a:prstGeom>
        </p:spPr>
      </p:pic>
    </p:spTree>
    <p:extLst>
      <p:ext uri="{BB962C8B-B14F-4D97-AF65-F5344CB8AC3E}">
        <p14:creationId xmlns:p14="http://schemas.microsoft.com/office/powerpoint/2010/main" val="6256403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a:grpSpLocks noChangeAspect="1"/>
          </p:cNvGrpSpPr>
          <p:nvPr/>
        </p:nvGrpSpPr>
        <p:grpSpPr>
          <a:xfrm>
            <a:off x="1719079" y="1638578"/>
            <a:ext cx="5913946" cy="5724574"/>
            <a:chOff x="3080756" y="3532980"/>
            <a:chExt cx="3117851" cy="3018010"/>
          </a:xfrm>
          <a:scene3d>
            <a:camera prst="perspectiveRelaxed">
              <a:rot lat="18156000" lon="0" rev="0"/>
            </a:camera>
            <a:lightRig rig="threePt" dir="t"/>
          </a:scene3d>
        </p:grpSpPr>
        <p:pic>
          <p:nvPicPr>
            <p:cNvPr id="48"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80756" y="3532980"/>
              <a:ext cx="3117851" cy="3018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 name="Text Box 8"/>
            <p:cNvSpPr txBox="1">
              <a:spLocks noChangeArrowheads="1"/>
            </p:cNvSpPr>
            <p:nvPr/>
          </p:nvSpPr>
          <p:spPr bwMode="auto">
            <a:xfrm>
              <a:off x="5118426" y="5987422"/>
              <a:ext cx="8433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sz="1400" b="1" dirty="0">
                  <a:solidFill>
                    <a:srgbClr val="000000"/>
                  </a:solidFill>
                  <a:latin typeface="Arial" charset="0"/>
                  <a:ea typeface="ＭＳ Ｐゴシック" charset="0"/>
                </a:rPr>
                <a:t>Eyewall</a:t>
              </a:r>
            </a:p>
          </p:txBody>
        </p:sp>
        <p:sp>
          <p:nvSpPr>
            <p:cNvPr id="51" name="Text Box 9"/>
            <p:cNvSpPr txBox="1">
              <a:spLocks noChangeArrowheads="1"/>
            </p:cNvSpPr>
            <p:nvPr/>
          </p:nvSpPr>
          <p:spPr bwMode="auto">
            <a:xfrm>
              <a:off x="5526912" y="4415402"/>
              <a:ext cx="97356" cy="1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endParaRPr lang="en-US" sz="1400" b="1" dirty="0">
                <a:solidFill>
                  <a:srgbClr val="000000"/>
                </a:solidFill>
                <a:latin typeface="Arial" charset="0"/>
                <a:ea typeface="ＭＳ Ｐゴシック" charset="0"/>
              </a:endParaRPr>
            </a:p>
          </p:txBody>
        </p:sp>
        <p:sp>
          <p:nvSpPr>
            <p:cNvPr id="53" name="Line 12"/>
            <p:cNvSpPr>
              <a:spLocks noChangeShapeType="1"/>
            </p:cNvSpPr>
            <p:nvPr/>
          </p:nvSpPr>
          <p:spPr bwMode="auto">
            <a:xfrm flipH="1">
              <a:off x="4666762" y="4095359"/>
              <a:ext cx="964857" cy="1004151"/>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sz="1400">
                <a:solidFill>
                  <a:srgbClr val="000000"/>
                </a:solidFill>
                <a:latin typeface="Arial" charset="0"/>
                <a:ea typeface="ＭＳ Ｐゴシック" charset="0"/>
              </a:endParaRPr>
            </a:p>
          </p:txBody>
        </p:sp>
        <p:sp>
          <p:nvSpPr>
            <p:cNvPr id="54" name="Line 18"/>
            <p:cNvSpPr>
              <a:spLocks noChangeShapeType="1"/>
            </p:cNvSpPr>
            <p:nvPr/>
          </p:nvSpPr>
          <p:spPr bwMode="auto">
            <a:xfrm flipH="1" flipV="1">
              <a:off x="4706145" y="5276709"/>
              <a:ext cx="659648" cy="758035"/>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sz="1400">
                <a:solidFill>
                  <a:srgbClr val="000000"/>
                </a:solidFill>
                <a:latin typeface="Arial" charset="0"/>
                <a:ea typeface="ＭＳ Ｐゴシック" charset="0"/>
              </a:endParaRPr>
            </a:p>
          </p:txBody>
        </p:sp>
      </p:grpSp>
      <p:sp>
        <p:nvSpPr>
          <p:cNvPr id="17409" name="Title 1"/>
          <p:cNvSpPr>
            <a:spLocks noGrp="1"/>
          </p:cNvSpPr>
          <p:nvPr>
            <p:ph type="title"/>
          </p:nvPr>
        </p:nvSpPr>
        <p:spPr>
          <a:xfrm>
            <a:off x="2225675" y="92075"/>
            <a:ext cx="6813550" cy="962025"/>
          </a:xfrm>
        </p:spPr>
        <p:txBody>
          <a:bodyPr/>
          <a:lstStyle/>
          <a:p>
            <a:r>
              <a:rPr lang="en-US">
                <a:latin typeface="Helvetica" charset="0"/>
              </a:rPr>
              <a:t>Hurricane 101:</a:t>
            </a:r>
          </a:p>
        </p:txBody>
      </p:sp>
      <p:sp>
        <p:nvSpPr>
          <p:cNvPr id="1741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B26027-B807-2A4C-A567-0C69076DA6A1}" type="slidenum">
              <a:rPr lang="en-US" sz="1400">
                <a:solidFill>
                  <a:srgbClr val="000000"/>
                </a:solidFill>
                <a:latin typeface="Helvetica" charset="0"/>
              </a:rPr>
              <a:pPr eaLnBrk="1" hangingPunct="1"/>
              <a:t>7</a:t>
            </a:fld>
            <a:endParaRPr lang="en-US" sz="1400">
              <a:solidFill>
                <a:srgbClr val="000000"/>
              </a:solidFill>
              <a:latin typeface="Helvetica" charset="0"/>
            </a:endParaRPr>
          </a:p>
        </p:txBody>
      </p:sp>
      <p:pic>
        <p:nvPicPr>
          <p:cNvPr id="17411" name="Picture 7"/>
          <p:cNvPicPr>
            <a:picLocks noGrp="1"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875" y="1429707"/>
            <a:ext cx="8366125" cy="23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cxnSp>
        <p:nvCxnSpPr>
          <p:cNvPr id="11" name="Straight Arrow Connector 10"/>
          <p:cNvCxnSpPr/>
          <p:nvPr/>
        </p:nvCxnSpPr>
        <p:spPr bwMode="auto">
          <a:xfrm flipH="1">
            <a:off x="2008190" y="3333750"/>
            <a:ext cx="6469060" cy="7938"/>
          </a:xfrm>
          <a:prstGeom prst="straightConnector1">
            <a:avLst/>
          </a:prstGeom>
          <a:ln w="762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17415" name="Group 42"/>
          <p:cNvGrpSpPr>
            <a:grpSpLocks/>
          </p:cNvGrpSpPr>
          <p:nvPr/>
        </p:nvGrpSpPr>
        <p:grpSpPr bwMode="auto">
          <a:xfrm>
            <a:off x="500066" y="2099169"/>
            <a:ext cx="620997" cy="1416050"/>
            <a:chOff x="267231" y="2378818"/>
            <a:chExt cx="621008" cy="1415807"/>
          </a:xfrm>
        </p:grpSpPr>
        <p:cxnSp>
          <p:nvCxnSpPr>
            <p:cNvPr id="15" name="Straight Connector 14"/>
            <p:cNvCxnSpPr/>
            <p:nvPr/>
          </p:nvCxnSpPr>
          <p:spPr>
            <a:xfrm>
              <a:off x="543461" y="2378818"/>
              <a:ext cx="0" cy="1415807"/>
            </a:xfrm>
            <a:prstGeom prst="line">
              <a:avLst/>
            </a:prstGeom>
            <a:ln w="1905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417" name="TextBox 15"/>
            <p:cNvSpPr txBox="1">
              <a:spLocks noChangeArrowheads="1"/>
            </p:cNvSpPr>
            <p:nvPr/>
          </p:nvSpPr>
          <p:spPr bwMode="auto">
            <a:xfrm>
              <a:off x="267231" y="2938146"/>
              <a:ext cx="621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dirty="0">
                  <a:solidFill>
                    <a:srgbClr val="000000"/>
                  </a:solidFill>
                </a:rPr>
                <a:t>18 km</a:t>
              </a:r>
            </a:p>
          </p:txBody>
        </p:sp>
      </p:grpSp>
      <p:pic>
        <p:nvPicPr>
          <p:cNvPr id="17419" name="Picture 8" descr="noaap3.g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0527" y="3133621"/>
            <a:ext cx="961598" cy="33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flipV="1">
            <a:off x="2794000" y="4357688"/>
            <a:ext cx="4643439" cy="214312"/>
          </a:xfrm>
          <a:prstGeom prst="straightConnector1">
            <a:avLst/>
          </a:prstGeom>
          <a:ln w="762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929316" y="3651249"/>
            <a:ext cx="595385" cy="369332"/>
          </a:xfrm>
          <a:prstGeom prst="rect">
            <a:avLst/>
          </a:prstGeom>
          <a:noFill/>
          <a:scene3d>
            <a:camera prst="perspectiveFront">
              <a:rot lat="18156000" lon="0" rev="0"/>
            </a:camera>
            <a:lightRig rig="threePt" dir="t"/>
          </a:scene3d>
        </p:spPr>
        <p:txBody>
          <a:bodyPr wrap="none" rtlCol="0">
            <a:spAutoFit/>
          </a:bodyPr>
          <a:lstStyle/>
          <a:p>
            <a:pPr fontAlgn="base">
              <a:spcBef>
                <a:spcPct val="0"/>
              </a:spcBef>
              <a:spcAft>
                <a:spcPct val="0"/>
              </a:spcAft>
            </a:pPr>
            <a:r>
              <a:rPr lang="en-US" b="1" dirty="0" smtClean="0">
                <a:solidFill>
                  <a:srgbClr val="000000"/>
                </a:solidFill>
                <a:latin typeface="Arial" charset="0"/>
                <a:ea typeface="ＭＳ Ｐゴシック" charset="0"/>
              </a:rPr>
              <a:t>Eye</a:t>
            </a:r>
            <a:endParaRPr lang="en-US" b="1" dirty="0">
              <a:solidFill>
                <a:srgbClr val="000000"/>
              </a:solidFill>
              <a:latin typeface="Arial" charset="0"/>
              <a:ea typeface="ＭＳ Ｐゴシック" charset="0"/>
            </a:endParaRPr>
          </a:p>
        </p:txBody>
      </p:sp>
      <p:cxnSp>
        <p:nvCxnSpPr>
          <p:cNvPr id="18" name="Straight Arrow Connector 17"/>
          <p:cNvCxnSpPr/>
          <p:nvPr/>
        </p:nvCxnSpPr>
        <p:spPr bwMode="auto">
          <a:xfrm>
            <a:off x="4648200" y="3810000"/>
            <a:ext cx="76199" cy="2362200"/>
          </a:xfrm>
          <a:prstGeom prst="straightConnector1">
            <a:avLst/>
          </a:prstGeom>
          <a:ln w="762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85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0" fill="hold"/>
                                        <p:tgtEl>
                                          <p:spTgt spid="17419"/>
                                        </p:tgtEl>
                                        <p:attrNameLst>
                                          <p:attrName>ppt_x</p:attrName>
                                        </p:attrNameLst>
                                      </p:cBhvr>
                                      <p:tavLst>
                                        <p:tav tm="0">
                                          <p:val>
                                            <p:strVal val="1+#ppt_w/2"/>
                                          </p:val>
                                        </p:tav>
                                        <p:tav tm="100000">
                                          <p:val>
                                            <p:strVal val="#ppt_x"/>
                                          </p:val>
                                        </p:tav>
                                      </p:tavLst>
                                    </p:anim>
                                    <p:anim calcmode="lin" valueType="num">
                                      <p:cBhvr additive="base">
                                        <p:cTn id="8" dur="5000" fill="hold"/>
                                        <p:tgtEl>
                                          <p:spTgt spid="17419"/>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0"/>
                                        <p:tgtEl>
                                          <p:spTgt spid="11"/>
                                        </p:tgtEl>
                                      </p:cBhvr>
                                    </p:animEffect>
                                  </p:childTnLst>
                                </p:cTn>
                              </p:par>
                              <p:par>
                                <p:cTn id="12" presetID="22" presetClass="entr" presetSubtype="2"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0"/>
                                        <p:tgtEl>
                                          <p:spTgt spid="19"/>
                                        </p:tgtEl>
                                      </p:cBhvr>
                                    </p:animEffect>
                                  </p:childTnLst>
                                </p:cTn>
                              </p:par>
                            </p:childTnLst>
                          </p:cTn>
                        </p:par>
                        <p:par>
                          <p:cTn id="15" fill="hold">
                            <p:stCondLst>
                              <p:cond delay="5000"/>
                            </p:stCondLst>
                            <p:childTnLst>
                              <p:par>
                                <p:cTn id="16" presetID="22" presetClass="entr" presetSubtype="1" fill="hold" nodeType="afterEffect">
                                  <p:stCondLst>
                                    <p:cond delay="200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06A5FA63-E1C0-5745-A935-F5672920E502}" type="slidenum">
              <a:rPr lang="en-US" sz="1400">
                <a:solidFill>
                  <a:srgbClr val="000000"/>
                </a:solidFill>
                <a:cs typeface="Arial" charset="0"/>
              </a:rPr>
              <a:pPr eaLnBrk="1" hangingPunct="1"/>
              <a:t>8</a:t>
            </a:fld>
            <a:endParaRPr lang="en-US" sz="1400">
              <a:solidFill>
                <a:srgbClr val="000000"/>
              </a:solidFill>
              <a:cs typeface="Arial" charset="0"/>
            </a:endParaRPr>
          </a:p>
        </p:txBody>
      </p:sp>
      <p:sp>
        <p:nvSpPr>
          <p:cNvPr id="20482" name="Rectangle 2"/>
          <p:cNvSpPr>
            <a:spLocks noGrp="1" noChangeArrowheads="1"/>
          </p:cNvSpPr>
          <p:nvPr>
            <p:ph type="title"/>
          </p:nvPr>
        </p:nvSpPr>
        <p:spPr>
          <a:xfrm>
            <a:off x="2019300" y="133350"/>
            <a:ext cx="6734175" cy="1001713"/>
          </a:xfrm>
        </p:spPr>
        <p:txBody>
          <a:bodyPr/>
          <a:lstStyle/>
          <a:p>
            <a:pPr eaLnBrk="1" hangingPunct="1"/>
            <a:r>
              <a:rPr lang="en-US">
                <a:latin typeface="Arial" charset="0"/>
                <a:cs typeface="Arial" charset="0"/>
              </a:rPr>
              <a:t>The best laid plans….</a:t>
            </a:r>
          </a:p>
        </p:txBody>
      </p:sp>
      <p:pic>
        <p:nvPicPr>
          <p:cNvPr id="20483" name="Picture 27" descr="8f04_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0" y="100013"/>
            <a:ext cx="13477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 descr="fly0046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8775" y="1521925"/>
            <a:ext cx="857726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
          <p:cNvSpPr txBox="1">
            <a:spLocks noChangeArrowheads="1"/>
          </p:cNvSpPr>
          <p:nvPr/>
        </p:nvSpPr>
        <p:spPr bwMode="auto">
          <a:xfrm>
            <a:off x="2742461" y="6378994"/>
            <a:ext cx="6064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srgbClr val="000000"/>
                </a:solidFill>
              </a:rPr>
              <a:t>Barbados weather office </a:t>
            </a:r>
            <a:r>
              <a:rPr lang="en-US" dirty="0" smtClean="0">
                <a:solidFill>
                  <a:srgbClr val="000000"/>
                </a:solidFill>
              </a:rPr>
              <a:t>(September 1989</a:t>
            </a:r>
            <a:r>
              <a:rPr lang="en-US" dirty="0">
                <a:solidFill>
                  <a:srgbClr val="000000"/>
                </a:solidFill>
              </a:rPr>
              <a:t>)</a:t>
            </a:r>
          </a:p>
        </p:txBody>
      </p:sp>
      <p:sp>
        <p:nvSpPr>
          <p:cNvPr id="20486" name="TextBox 6"/>
          <p:cNvSpPr txBox="1">
            <a:spLocks noChangeArrowheads="1"/>
          </p:cNvSpPr>
          <p:nvPr/>
        </p:nvSpPr>
        <p:spPr bwMode="auto">
          <a:xfrm>
            <a:off x="655638" y="1609043"/>
            <a:ext cx="1189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000000"/>
                </a:solidFill>
              </a:rPr>
              <a:t>Willoughby</a:t>
            </a:r>
          </a:p>
        </p:txBody>
      </p:sp>
      <p:sp>
        <p:nvSpPr>
          <p:cNvPr id="20487" name="TextBox 7"/>
          <p:cNvSpPr txBox="1">
            <a:spLocks noChangeArrowheads="1"/>
          </p:cNvSpPr>
          <p:nvPr/>
        </p:nvSpPr>
        <p:spPr bwMode="auto">
          <a:xfrm>
            <a:off x="1897063" y="1609043"/>
            <a:ext cx="742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000000"/>
                </a:solidFill>
              </a:rPr>
              <a:t>Marks</a:t>
            </a:r>
          </a:p>
        </p:txBody>
      </p:sp>
      <p:sp>
        <p:nvSpPr>
          <p:cNvPr id="20488" name="TextBox 8"/>
          <p:cNvSpPr txBox="1">
            <a:spLocks noChangeArrowheads="1"/>
          </p:cNvSpPr>
          <p:nvPr/>
        </p:nvSpPr>
        <p:spPr bwMode="auto">
          <a:xfrm>
            <a:off x="3005138" y="1609043"/>
            <a:ext cx="915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000000"/>
                </a:solidFill>
              </a:rPr>
              <a:t>Franklin</a:t>
            </a:r>
          </a:p>
        </p:txBody>
      </p:sp>
      <p:sp>
        <p:nvSpPr>
          <p:cNvPr id="20489" name="TextBox 9"/>
          <p:cNvSpPr txBox="1">
            <a:spLocks noChangeArrowheads="1"/>
          </p:cNvSpPr>
          <p:nvPr/>
        </p:nvSpPr>
        <p:spPr bwMode="auto">
          <a:xfrm>
            <a:off x="4578350" y="1609043"/>
            <a:ext cx="846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000000"/>
                </a:solidFill>
              </a:rPr>
              <a:t>Burpee</a:t>
            </a:r>
          </a:p>
        </p:txBody>
      </p:sp>
      <p:sp>
        <p:nvSpPr>
          <p:cNvPr id="20490" name="TextBox 10"/>
          <p:cNvSpPr txBox="1">
            <a:spLocks noChangeArrowheads="1"/>
          </p:cNvSpPr>
          <p:nvPr/>
        </p:nvSpPr>
        <p:spPr bwMode="auto">
          <a:xfrm>
            <a:off x="6815138" y="1609043"/>
            <a:ext cx="7889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a:solidFill>
                  <a:srgbClr val="000000"/>
                </a:solidFill>
              </a:rPr>
              <a:t>Bogert</a:t>
            </a:r>
          </a:p>
        </p:txBody>
      </p:sp>
    </p:spTree>
    <p:extLst>
      <p:ext uri="{BB962C8B-B14F-4D97-AF65-F5344CB8AC3E}">
        <p14:creationId xmlns:p14="http://schemas.microsoft.com/office/powerpoint/2010/main" val="313129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tabLst>
                <a:tab pos="0" algn="l"/>
                <a:tab pos="914400" algn="l"/>
                <a:tab pos="18288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fld id="{A069F2C1-37D1-9D43-8556-FD0DA34F4EA2}" type="slidenum">
              <a:rPr lang="en-US" sz="1400">
                <a:solidFill>
                  <a:srgbClr val="000000"/>
                </a:solidFill>
                <a:cs typeface="Arial" charset="0"/>
              </a:rPr>
              <a:pPr eaLnBrk="1" hangingPunct="1"/>
              <a:t>9</a:t>
            </a:fld>
            <a:endParaRPr lang="en-US" sz="1400">
              <a:solidFill>
                <a:srgbClr val="000000"/>
              </a:solidFill>
              <a:cs typeface="Arial" charset="0"/>
            </a:endParaRPr>
          </a:p>
        </p:txBody>
      </p:sp>
      <p:sp>
        <p:nvSpPr>
          <p:cNvPr id="22530" name="Rectangle 3"/>
          <p:cNvSpPr>
            <a:spLocks noGrp="1" noChangeArrowheads="1"/>
          </p:cNvSpPr>
          <p:nvPr>
            <p:ph type="title"/>
          </p:nvPr>
        </p:nvSpPr>
        <p:spPr>
          <a:xfrm>
            <a:off x="1981200" y="123825"/>
            <a:ext cx="6456363" cy="1001713"/>
          </a:xfrm>
        </p:spPr>
        <p:txBody>
          <a:bodyPr/>
          <a:lstStyle/>
          <a:p>
            <a:pPr indent="0" eaLnBrk="1" hangingPunct="1"/>
            <a:r>
              <a:rPr lang="en-US">
                <a:latin typeface="Arial" charset="0"/>
                <a:cs typeface="Arial" charset="0"/>
              </a:rPr>
              <a:t>Background to disaster:</a:t>
            </a:r>
          </a:p>
        </p:txBody>
      </p:sp>
      <p:pic>
        <p:nvPicPr>
          <p:cNvPr id="22531" name="Picture 5" descr="fig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188" y="1549400"/>
            <a:ext cx="8293100"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9"/>
          <p:cNvGrpSpPr>
            <a:grpSpLocks/>
          </p:cNvGrpSpPr>
          <p:nvPr/>
        </p:nvGrpSpPr>
        <p:grpSpPr bwMode="auto">
          <a:xfrm>
            <a:off x="3743325" y="1736725"/>
            <a:ext cx="150813" cy="3843338"/>
            <a:chOff x="2401" y="1220"/>
            <a:chExt cx="96" cy="2265"/>
          </a:xfrm>
        </p:grpSpPr>
        <p:sp>
          <p:nvSpPr>
            <p:cNvPr id="22534" name="Line 6"/>
            <p:cNvSpPr>
              <a:spLocks noChangeShapeType="1"/>
            </p:cNvSpPr>
            <p:nvPr/>
          </p:nvSpPr>
          <p:spPr bwMode="auto">
            <a:xfrm>
              <a:off x="2401" y="1223"/>
              <a:ext cx="0" cy="2262"/>
            </a:xfrm>
            <a:prstGeom prst="line">
              <a:avLst/>
            </a:prstGeom>
            <a:noFill/>
            <a:ln w="38100">
              <a:solidFill>
                <a:srgbClr val="FF1212"/>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charset="0"/>
                <a:ea typeface="ＭＳ Ｐゴシック" charset="0"/>
              </a:endParaRPr>
            </a:p>
          </p:txBody>
        </p:sp>
        <p:sp>
          <p:nvSpPr>
            <p:cNvPr id="22535" name="Line 8"/>
            <p:cNvSpPr>
              <a:spLocks noChangeShapeType="1"/>
            </p:cNvSpPr>
            <p:nvPr/>
          </p:nvSpPr>
          <p:spPr bwMode="auto">
            <a:xfrm>
              <a:off x="2497" y="1220"/>
              <a:ext cx="0" cy="2262"/>
            </a:xfrm>
            <a:prstGeom prst="line">
              <a:avLst/>
            </a:prstGeom>
            <a:noFill/>
            <a:ln w="38100">
              <a:solidFill>
                <a:srgbClr val="FF1212"/>
              </a:solidFill>
              <a:prstDash val="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latin typeface="Arial" charset="0"/>
                <a:ea typeface="ＭＳ Ｐゴシック" charset="0"/>
              </a:endParaRPr>
            </a:p>
          </p:txBody>
        </p:sp>
      </p:grpSp>
      <p:pic>
        <p:nvPicPr>
          <p:cNvPr id="22533" name="Picture 15" descr="8f04_0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16825" y="96838"/>
            <a:ext cx="13525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426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c">
  <a:themeElements>
    <a:clrScheme name="">
      <a:dk1>
        <a:srgbClr val="000000"/>
      </a:dk1>
      <a:lt1>
        <a:srgbClr val="FFFFFF"/>
      </a:lt1>
      <a:dk2>
        <a:srgbClr val="FFFFFF"/>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c">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2452</TotalTime>
  <Words>3150</Words>
  <Application>Microsoft Macintosh PowerPoint</Application>
  <PresentationFormat>On-screen Show (4:3)</PresentationFormat>
  <Paragraphs>287</Paragraphs>
  <Slides>24</Slides>
  <Notes>24</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1_Office Theme</vt:lpstr>
      <vt:lpstr>Office Theme</vt:lpstr>
      <vt:lpstr>tc</vt:lpstr>
      <vt:lpstr>PowerPoint Presentation</vt:lpstr>
      <vt:lpstr>PowerPoint Presentation</vt:lpstr>
      <vt:lpstr>AOML Overview</vt:lpstr>
      <vt:lpstr>Speaker Introduction</vt:lpstr>
      <vt:lpstr>2010 OAR Outstanding Scientific Paper</vt:lpstr>
      <vt:lpstr>NOAA WP-3D: Hurricane Hunters</vt:lpstr>
      <vt:lpstr>Hurricane 101:</vt:lpstr>
      <vt:lpstr>The best laid plans….</vt:lpstr>
      <vt:lpstr>Background to disaster:</vt:lpstr>
      <vt:lpstr>The Approach:</vt:lpstr>
      <vt:lpstr>Bump in the Night:</vt:lpstr>
      <vt:lpstr>Serendipity:</vt:lpstr>
      <vt:lpstr>In the eye:</vt:lpstr>
      <vt:lpstr>Storm Centers:</vt:lpstr>
      <vt:lpstr>Boundary layer:</vt:lpstr>
      <vt:lpstr>Boundary layer:</vt:lpstr>
      <vt:lpstr>PowerPoint Presentation</vt:lpstr>
      <vt:lpstr>PowerPoint Presentation</vt:lpstr>
      <vt:lpstr>Conclusions</vt:lpstr>
      <vt:lpstr>To Ask a Question</vt:lpstr>
      <vt:lpstr>Q&amp;A Session</vt:lpstr>
      <vt:lpstr>Thank You!  The “Wizards” Behind the Curtain</vt:lpstr>
      <vt:lpstr>Next Webinar!</vt:lpstr>
      <vt:lpstr>Thank You for Participating!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the eye and eyewall of Hurricane Hugo (1989): How we improved HWRF</dc:title>
  <dc:creator>Julie Galkiewicz</dc:creator>
  <cp:lastModifiedBy>Frank Marks</cp:lastModifiedBy>
  <cp:revision>87</cp:revision>
  <cp:lastPrinted>2012-08-21T18:04:34Z</cp:lastPrinted>
  <dcterms:created xsi:type="dcterms:W3CDTF">2012-08-08T14:43:11Z</dcterms:created>
  <dcterms:modified xsi:type="dcterms:W3CDTF">2012-09-20T20:24:21Z</dcterms:modified>
</cp:coreProperties>
</file>