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21" r:id="rId2"/>
    <p:sldMasterId id="2147483723" r:id="rId3"/>
    <p:sldMasterId id="2147483725" r:id="rId4"/>
    <p:sldMasterId id="2147483727" r:id="rId5"/>
    <p:sldMasterId id="2147483729" r:id="rId6"/>
  </p:sldMasterIdLst>
  <p:notesMasterIdLst>
    <p:notesMasterId r:id="rId50"/>
  </p:notesMasterIdLst>
  <p:handoutMasterIdLst>
    <p:handoutMasterId r:id="rId51"/>
  </p:handoutMasterIdLst>
  <p:sldIdLst>
    <p:sldId id="689" r:id="rId7"/>
    <p:sldId id="571" r:id="rId8"/>
    <p:sldId id="782" r:id="rId9"/>
    <p:sldId id="821" r:id="rId10"/>
    <p:sldId id="780" r:id="rId11"/>
    <p:sldId id="692" r:id="rId12"/>
    <p:sldId id="690" r:id="rId13"/>
    <p:sldId id="799" r:id="rId14"/>
    <p:sldId id="800" r:id="rId15"/>
    <p:sldId id="801" r:id="rId16"/>
    <p:sldId id="802" r:id="rId17"/>
    <p:sldId id="785" r:id="rId18"/>
    <p:sldId id="779" r:id="rId19"/>
    <p:sldId id="781" r:id="rId20"/>
    <p:sldId id="803" r:id="rId21"/>
    <p:sldId id="787" r:id="rId22"/>
    <p:sldId id="822" r:id="rId23"/>
    <p:sldId id="804" r:id="rId24"/>
    <p:sldId id="805" r:id="rId25"/>
    <p:sldId id="694" r:id="rId26"/>
    <p:sldId id="808" r:id="rId27"/>
    <p:sldId id="816" r:id="rId28"/>
    <p:sldId id="817" r:id="rId29"/>
    <p:sldId id="818" r:id="rId30"/>
    <p:sldId id="819" r:id="rId31"/>
    <p:sldId id="820" r:id="rId32"/>
    <p:sldId id="693" r:id="rId33"/>
    <p:sldId id="806" r:id="rId34"/>
    <p:sldId id="807" r:id="rId35"/>
    <p:sldId id="813" r:id="rId36"/>
    <p:sldId id="810" r:id="rId37"/>
    <p:sldId id="696" r:id="rId38"/>
    <p:sldId id="811" r:id="rId39"/>
    <p:sldId id="812" r:id="rId40"/>
    <p:sldId id="790" r:id="rId41"/>
    <p:sldId id="791" r:id="rId42"/>
    <p:sldId id="789" r:id="rId43"/>
    <p:sldId id="815" r:id="rId44"/>
    <p:sldId id="793" r:id="rId45"/>
    <p:sldId id="797" r:id="rId46"/>
    <p:sldId id="798" r:id="rId47"/>
    <p:sldId id="823" r:id="rId48"/>
    <p:sldId id="825" r:id="rId49"/>
  </p:sldIdLst>
  <p:sldSz cx="9144000" cy="6858000" type="screen4x3"/>
  <p:notesSz cx="6934200" cy="9220200"/>
  <p:defaultTextStyle>
    <a:defPPr>
      <a:defRPr lang="en-US"/>
    </a:defPPr>
    <a:lvl1pPr algn="ctr"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ctr"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ctr"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ctr"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ctr"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15EB29"/>
    <a:srgbClr val="FF0066"/>
    <a:srgbClr val="FF99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34" y="-106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648" y="-62"/>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7" Type="http://schemas.openxmlformats.org/officeDocument/2006/relationships/slide" Target="slides/slide37.xml"/><Relationship Id="rId2" Type="http://schemas.openxmlformats.org/officeDocument/2006/relationships/slide" Target="slides/slide5.xml"/><Relationship Id="rId1" Type="http://schemas.openxmlformats.org/officeDocument/2006/relationships/slide" Target="slides/slide1.xml"/><Relationship Id="rId6" Type="http://schemas.openxmlformats.org/officeDocument/2006/relationships/slide" Target="slides/slide36.xml"/><Relationship Id="rId5" Type="http://schemas.openxmlformats.org/officeDocument/2006/relationships/slide" Target="slides/slide35.xml"/><Relationship Id="rId4"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03550" cy="46037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l" defTabSz="923103">
              <a:defRPr sz="1200">
                <a:latin typeface="Times New Roman" pitchFamily="18" charset="0"/>
                <a:ea typeface="+mn-ea"/>
              </a:defRPr>
            </a:lvl1pPr>
          </a:lstStyle>
          <a:p>
            <a:pPr>
              <a:defRPr/>
            </a:pPr>
            <a:endParaRPr lang="en-US"/>
          </a:p>
        </p:txBody>
      </p:sp>
      <p:sp>
        <p:nvSpPr>
          <p:cNvPr id="36867" name="Rectangle 3"/>
          <p:cNvSpPr>
            <a:spLocks noGrp="1" noChangeArrowheads="1"/>
          </p:cNvSpPr>
          <p:nvPr>
            <p:ph type="dt" sz="quarter" idx="1"/>
          </p:nvPr>
        </p:nvSpPr>
        <p:spPr bwMode="auto">
          <a:xfrm>
            <a:off x="3930650" y="0"/>
            <a:ext cx="3003550" cy="46037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r" defTabSz="923103">
              <a:defRPr sz="1200">
                <a:latin typeface="Times New Roman" pitchFamily="18" charset="0"/>
                <a:ea typeface="+mn-ea"/>
              </a:defRPr>
            </a:lvl1pPr>
          </a:lstStyle>
          <a:p>
            <a:pPr>
              <a:defRPr/>
            </a:pPr>
            <a:endParaRPr lang="en-US"/>
          </a:p>
        </p:txBody>
      </p:sp>
      <p:sp>
        <p:nvSpPr>
          <p:cNvPr id="36868" name="Rectangle 4"/>
          <p:cNvSpPr>
            <a:spLocks noGrp="1" noChangeArrowheads="1"/>
          </p:cNvSpPr>
          <p:nvPr>
            <p:ph type="ftr" sz="quarter" idx="2"/>
          </p:nvPr>
        </p:nvSpPr>
        <p:spPr bwMode="auto">
          <a:xfrm>
            <a:off x="0" y="8759825"/>
            <a:ext cx="3003550" cy="460375"/>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l" defTabSz="923103">
              <a:defRPr sz="1200">
                <a:latin typeface="Times New Roman" pitchFamily="18" charset="0"/>
                <a:ea typeface="+mn-ea"/>
              </a:defRPr>
            </a:lvl1pPr>
          </a:lstStyle>
          <a:p>
            <a:pPr>
              <a:defRPr/>
            </a:pPr>
            <a:endParaRPr lang="en-US"/>
          </a:p>
        </p:txBody>
      </p:sp>
      <p:sp>
        <p:nvSpPr>
          <p:cNvPr id="36869" name="Rectangle 5"/>
          <p:cNvSpPr>
            <a:spLocks noGrp="1" noChangeArrowheads="1"/>
          </p:cNvSpPr>
          <p:nvPr>
            <p:ph type="sldNum" sz="quarter" idx="3"/>
          </p:nvPr>
        </p:nvSpPr>
        <p:spPr bwMode="auto">
          <a:xfrm>
            <a:off x="3930650" y="8759825"/>
            <a:ext cx="3003550" cy="460375"/>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r" defTabSz="922338">
              <a:defRPr sz="1200"/>
            </a:lvl1pPr>
          </a:lstStyle>
          <a:p>
            <a:fld id="{9F9698F3-CE04-47CC-A75A-D6342738E08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03550" cy="46037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l" defTabSz="923103">
              <a:defRPr sz="1200">
                <a:latin typeface="Times New Roman" pitchFamily="18" charset="0"/>
                <a:ea typeface="+mn-ea"/>
              </a:defRPr>
            </a:lvl1pPr>
          </a:lstStyle>
          <a:p>
            <a:pPr>
              <a:defRPr/>
            </a:pPr>
            <a:endParaRPr lang="en-US"/>
          </a:p>
        </p:txBody>
      </p:sp>
      <p:sp>
        <p:nvSpPr>
          <p:cNvPr id="33795" name="Rectangle 3"/>
          <p:cNvSpPr>
            <a:spLocks noGrp="1" noChangeArrowheads="1"/>
          </p:cNvSpPr>
          <p:nvPr>
            <p:ph type="dt" idx="1"/>
          </p:nvPr>
        </p:nvSpPr>
        <p:spPr bwMode="auto">
          <a:xfrm>
            <a:off x="3930650" y="0"/>
            <a:ext cx="3003550" cy="46037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r" defTabSz="923103">
              <a:defRPr sz="1200">
                <a:latin typeface="Times New Roman" pitchFamily="18" charset="0"/>
                <a:ea typeface="+mn-ea"/>
              </a:defRPr>
            </a:lvl1pPr>
          </a:lstStyle>
          <a:p>
            <a:pPr>
              <a:defRPr/>
            </a:pPr>
            <a:endParaRPr lang="en-US"/>
          </a:p>
        </p:txBody>
      </p:sp>
      <p:sp>
        <p:nvSpPr>
          <p:cNvPr id="26628" name="Rectangle 4"/>
          <p:cNvSpPr>
            <a:spLocks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33797" name="Rectangle 5"/>
          <p:cNvSpPr>
            <a:spLocks noGrp="1" noChangeArrowheads="1"/>
          </p:cNvSpPr>
          <p:nvPr>
            <p:ph type="body" sz="quarter" idx="3"/>
          </p:nvPr>
        </p:nvSpPr>
        <p:spPr bwMode="auto">
          <a:xfrm>
            <a:off x="925513" y="4379913"/>
            <a:ext cx="5083175" cy="4148137"/>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8759825"/>
            <a:ext cx="3003550" cy="460375"/>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l" defTabSz="923103">
              <a:defRPr sz="1200">
                <a:latin typeface="Times New Roman" pitchFamily="18" charset="0"/>
                <a:ea typeface="+mn-ea"/>
              </a:defRPr>
            </a:lvl1pPr>
          </a:lstStyle>
          <a:p>
            <a:pPr>
              <a:defRPr/>
            </a:pPr>
            <a:endParaRPr lang="en-US"/>
          </a:p>
        </p:txBody>
      </p:sp>
      <p:sp>
        <p:nvSpPr>
          <p:cNvPr id="33799" name="Rectangle 7"/>
          <p:cNvSpPr>
            <a:spLocks noGrp="1" noChangeArrowheads="1"/>
          </p:cNvSpPr>
          <p:nvPr>
            <p:ph type="sldNum" sz="quarter" idx="5"/>
          </p:nvPr>
        </p:nvSpPr>
        <p:spPr bwMode="auto">
          <a:xfrm>
            <a:off x="3930650" y="8759825"/>
            <a:ext cx="3003550" cy="460375"/>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r" defTabSz="922338">
              <a:defRPr sz="1200"/>
            </a:lvl1pPr>
          </a:lstStyle>
          <a:p>
            <a:fld id="{434B91E5-9BE3-4EA5-B799-896CD51D027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23B69D25-FAF9-4BB7-AFBE-150F96633D5C}" type="slidenum">
              <a:rPr lang="en-US"/>
              <a:pPr/>
              <a:t>1</a:t>
            </a:fld>
            <a:endParaRPr lang="en-US"/>
          </a:p>
        </p:txBody>
      </p:sp>
      <p:sp>
        <p:nvSpPr>
          <p:cNvPr id="28674" name="Rectangle 2"/>
          <p:cNvSpPr>
            <a:spLocks noChangeArrowheads="1" noTextEdit="1"/>
          </p:cNvSpPr>
          <p:nvPr>
            <p:ph type="sldImg"/>
          </p:nvPr>
        </p:nvSpPr>
        <p:spPr>
          <a:solidFill>
            <a:srgbClr val="FFFFFF"/>
          </a:solidFill>
          <a:ln/>
        </p:spPr>
      </p:sp>
      <p:sp>
        <p:nvSpPr>
          <p:cNvPr id="28675"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endParaRPr lang="en-US" smtClean="0"/>
          </a:p>
        </p:txBody>
      </p:sp>
      <p:sp>
        <p:nvSpPr>
          <p:cNvPr id="48131" name="Slide Number Placeholder 3"/>
          <p:cNvSpPr>
            <a:spLocks noGrp="1"/>
          </p:cNvSpPr>
          <p:nvPr>
            <p:ph type="sldNum" sz="quarter" idx="5"/>
          </p:nvPr>
        </p:nvSpPr>
        <p:spPr>
          <a:noFill/>
        </p:spPr>
        <p:txBody>
          <a:bodyPr/>
          <a:lstStyle/>
          <a:p>
            <a:fld id="{9E16661D-E59D-4C18-9269-8000331D28AD}"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endParaRPr lang="en-US" smtClean="0"/>
          </a:p>
        </p:txBody>
      </p:sp>
      <p:sp>
        <p:nvSpPr>
          <p:cNvPr id="50179" name="Slide Number Placeholder 3"/>
          <p:cNvSpPr>
            <a:spLocks noGrp="1"/>
          </p:cNvSpPr>
          <p:nvPr>
            <p:ph type="sldNum" sz="quarter" idx="5"/>
          </p:nvPr>
        </p:nvSpPr>
        <p:spPr>
          <a:noFill/>
        </p:spPr>
        <p:txBody>
          <a:bodyPr/>
          <a:lstStyle/>
          <a:p>
            <a:fld id="{35B84DE0-4647-486D-91FB-1F0F6DFC502A}"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p:spPr>
        <p:txBody>
          <a:bodyPr/>
          <a:lstStyle/>
          <a:p>
            <a:endParaRPr lang="en-US" smtClean="0"/>
          </a:p>
        </p:txBody>
      </p:sp>
      <p:sp>
        <p:nvSpPr>
          <p:cNvPr id="52227" name="Slide Number Placeholder 3"/>
          <p:cNvSpPr>
            <a:spLocks noGrp="1"/>
          </p:cNvSpPr>
          <p:nvPr>
            <p:ph type="sldNum" sz="quarter" idx="5"/>
          </p:nvPr>
        </p:nvSpPr>
        <p:spPr>
          <a:noFill/>
        </p:spPr>
        <p:txBody>
          <a:bodyPr/>
          <a:lstStyle/>
          <a:p>
            <a:fld id="{6983E350-1CDA-4DAA-AC2B-9582BEDB5FBC}"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p:spPr>
        <p:txBody>
          <a:bodyPr/>
          <a:lstStyle/>
          <a:p>
            <a:endParaRPr lang="en-US" smtClean="0"/>
          </a:p>
        </p:txBody>
      </p:sp>
      <p:sp>
        <p:nvSpPr>
          <p:cNvPr id="54275" name="Slide Number Placeholder 3"/>
          <p:cNvSpPr>
            <a:spLocks noGrp="1"/>
          </p:cNvSpPr>
          <p:nvPr>
            <p:ph type="sldNum" sz="quarter" idx="5"/>
          </p:nvPr>
        </p:nvSpPr>
        <p:spPr>
          <a:noFill/>
        </p:spPr>
        <p:txBody>
          <a:bodyPr/>
          <a:lstStyle/>
          <a:p>
            <a:fld id="{7957750B-4508-4CC7-8136-B2493D4C8122}"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a:noFill/>
        </p:spPr>
        <p:txBody>
          <a:bodyPr/>
          <a:lstStyle/>
          <a:p>
            <a:fld id="{AD43D519-43D7-4917-9EDD-BC810C460783}" type="slidenum">
              <a:rPr lang="en-US"/>
              <a:pPr/>
              <a:t>15</a:t>
            </a:fld>
            <a:endParaRPr lang="en-US"/>
          </a:p>
        </p:txBody>
      </p:sp>
      <p:sp>
        <p:nvSpPr>
          <p:cNvPr id="56322" name="Rectangle 1026"/>
          <p:cNvSpPr>
            <a:spLocks noChangeArrowheads="1" noTextEdit="1"/>
          </p:cNvSpPr>
          <p:nvPr>
            <p:ph type="sldImg"/>
          </p:nvPr>
        </p:nvSpPr>
        <p:spPr>
          <a:ln/>
        </p:spPr>
      </p:sp>
      <p:sp>
        <p:nvSpPr>
          <p:cNvPr id="56323"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58371" name="Slide Number Placeholder 3"/>
          <p:cNvSpPr>
            <a:spLocks noGrp="1"/>
          </p:cNvSpPr>
          <p:nvPr>
            <p:ph type="sldNum" sz="quarter" idx="5"/>
          </p:nvPr>
        </p:nvSpPr>
        <p:spPr>
          <a:noFill/>
        </p:spPr>
        <p:txBody>
          <a:bodyPr/>
          <a:lstStyle/>
          <a:p>
            <a:fld id="{A1234AFB-2D3C-41A3-AC21-E329C84D33C2}"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031"/>
          <p:cNvSpPr>
            <a:spLocks noGrp="1" noChangeArrowheads="1"/>
          </p:cNvSpPr>
          <p:nvPr>
            <p:ph type="sldNum" sz="quarter" idx="5"/>
          </p:nvPr>
        </p:nvSpPr>
        <p:spPr>
          <a:noFill/>
        </p:spPr>
        <p:txBody>
          <a:bodyPr/>
          <a:lstStyle/>
          <a:p>
            <a:fld id="{FB0A175F-6F59-4EF5-93C5-49863E8F524E}" type="slidenum">
              <a:rPr lang="en-US"/>
              <a:pPr/>
              <a:t>18</a:t>
            </a:fld>
            <a:endParaRPr lang="en-US"/>
          </a:p>
        </p:txBody>
      </p:sp>
      <p:sp>
        <p:nvSpPr>
          <p:cNvPr id="61442" name="Rectangle 1026"/>
          <p:cNvSpPr>
            <a:spLocks noChangeArrowheads="1" noTextEdit="1"/>
          </p:cNvSpPr>
          <p:nvPr>
            <p:ph type="sldImg"/>
          </p:nvPr>
        </p:nvSpPr>
        <p:spPr>
          <a:ln/>
        </p:spPr>
      </p:sp>
      <p:sp>
        <p:nvSpPr>
          <p:cNvPr id="61443"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31"/>
          <p:cNvSpPr>
            <a:spLocks noGrp="1" noChangeArrowheads="1"/>
          </p:cNvSpPr>
          <p:nvPr>
            <p:ph type="sldNum" sz="quarter" idx="5"/>
          </p:nvPr>
        </p:nvSpPr>
        <p:spPr>
          <a:noFill/>
        </p:spPr>
        <p:txBody>
          <a:bodyPr/>
          <a:lstStyle/>
          <a:p>
            <a:fld id="{9AF91012-0852-4B48-8CE6-1907A5D0124B}" type="slidenum">
              <a:rPr lang="en-US"/>
              <a:pPr/>
              <a:t>19</a:t>
            </a:fld>
            <a:endParaRPr lang="en-US"/>
          </a:p>
        </p:txBody>
      </p:sp>
      <p:sp>
        <p:nvSpPr>
          <p:cNvPr id="63490" name="Rectangle 1026"/>
          <p:cNvSpPr>
            <a:spLocks noChangeArrowheads="1" noTextEdit="1"/>
          </p:cNvSpPr>
          <p:nvPr>
            <p:ph type="sldImg"/>
          </p:nvPr>
        </p:nvSpPr>
        <p:spPr>
          <a:ln/>
        </p:spPr>
      </p:sp>
      <p:sp>
        <p:nvSpPr>
          <p:cNvPr id="63491"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p:spPr>
        <p:txBody>
          <a:bodyPr/>
          <a:lstStyle/>
          <a:p>
            <a:endParaRPr lang="en-US" smtClean="0"/>
          </a:p>
        </p:txBody>
      </p:sp>
      <p:sp>
        <p:nvSpPr>
          <p:cNvPr id="65539" name="Slide Number Placeholder 3"/>
          <p:cNvSpPr>
            <a:spLocks noGrp="1"/>
          </p:cNvSpPr>
          <p:nvPr>
            <p:ph type="sldNum" sz="quarter" idx="5"/>
          </p:nvPr>
        </p:nvSpPr>
        <p:spPr>
          <a:noFill/>
        </p:spPr>
        <p:txBody>
          <a:bodyPr/>
          <a:lstStyle/>
          <a:p>
            <a:fld id="{9D2C5430-A3A7-41E0-BB4C-06ADAECE941E}" type="slidenum">
              <a:rPr lang="en-US"/>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31"/>
          <p:cNvSpPr>
            <a:spLocks noGrp="1" noChangeArrowheads="1"/>
          </p:cNvSpPr>
          <p:nvPr>
            <p:ph type="sldNum" sz="quarter" idx="5"/>
          </p:nvPr>
        </p:nvSpPr>
        <p:spPr>
          <a:noFill/>
        </p:spPr>
        <p:txBody>
          <a:bodyPr/>
          <a:lstStyle/>
          <a:p>
            <a:fld id="{89260B59-134E-497E-92ED-2655FDB39431}" type="slidenum">
              <a:rPr lang="en-US"/>
              <a:pPr/>
              <a:t>21</a:t>
            </a:fld>
            <a:endParaRPr lang="en-US"/>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6875B073-78B7-4143-8480-E53152C82329}" type="slidenum">
              <a:rPr lang="en-US"/>
              <a:pPr/>
              <a:t>2</a:t>
            </a:fld>
            <a:endParaRPr lang="en-US"/>
          </a:p>
        </p:txBody>
      </p:sp>
      <p:sp>
        <p:nvSpPr>
          <p:cNvPr id="30722" name="Rectangle 2"/>
          <p:cNvSpPr>
            <a:spLocks noChangeArrowheads="1" noTextEdit="1"/>
          </p:cNvSpPr>
          <p:nvPr>
            <p:ph type="sldImg"/>
          </p:nvPr>
        </p:nvSpPr>
        <p:spPr>
          <a:solidFill>
            <a:srgbClr val="FFFFFF"/>
          </a:solidFill>
          <a:ln/>
        </p:spPr>
      </p:sp>
      <p:sp>
        <p:nvSpPr>
          <p:cNvPr id="30723" name="Rectangle 3"/>
          <p:cNvSpPr>
            <a:spLocks noChangeArrowheads="1"/>
          </p:cNvSpPr>
          <p:nvPr>
            <p:ph type="body" idx="1"/>
          </p:nvPr>
        </p:nvSpPr>
        <p:spPr>
          <a:solidFill>
            <a:srgbClr val="FFFFFF"/>
          </a:solidFill>
          <a:ln>
            <a:solidFill>
              <a:srgbClr val="000000"/>
            </a:solidFill>
          </a:ln>
        </p:spPr>
        <p:txBody>
          <a:bodyPr/>
          <a:lstStyle/>
          <a:p>
            <a:r>
              <a:rPr lang="en-US" smtClean="0"/>
              <a:t>This is the NOAA dork logo…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B0F9258F-DA05-494C-A5BF-ECE6F3081BC0}" type="slidenum">
              <a:rPr lang="en-US">
                <a:solidFill>
                  <a:srgbClr val="000000"/>
                </a:solidFill>
              </a:rPr>
              <a:pPr/>
              <a:t>26</a:t>
            </a:fld>
            <a:endParaRPr lang="en-US">
              <a:solidFill>
                <a:srgbClr val="000000"/>
              </a:solidFill>
            </a:endParaRPr>
          </a:p>
        </p:txBody>
      </p:sp>
      <p:sp>
        <p:nvSpPr>
          <p:cNvPr id="73730" name="Rectangle 2"/>
          <p:cNvSpPr>
            <a:spLocks noChangeArrowheads="1" noTextEdit="1"/>
          </p:cNvSpPr>
          <p:nvPr>
            <p:ph type="sldImg"/>
          </p:nvPr>
        </p:nvSpPr>
        <p:spPr>
          <a:xfrm>
            <a:off x="1163638" y="692150"/>
            <a:ext cx="4608512" cy="3457575"/>
          </a:xfrm>
          <a:solidFill>
            <a:srgbClr val="FFFFFF"/>
          </a:solidFill>
          <a:ln/>
        </p:spPr>
      </p:sp>
      <p:sp>
        <p:nvSpPr>
          <p:cNvPr id="73731" name="Rectangle 3"/>
          <p:cNvSpPr>
            <a:spLocks noChangeArrowheads="1"/>
          </p:cNvSpPr>
          <p:nvPr>
            <p:ph type="body" idx="1"/>
          </p:nvPr>
        </p:nvSpPr>
        <p:spPr>
          <a:xfrm>
            <a:off x="923925" y="4378325"/>
            <a:ext cx="5086350" cy="4149725"/>
          </a:xfrm>
          <a:solidFill>
            <a:srgbClr val="FFFFFF"/>
          </a:solidFill>
          <a:ln>
            <a:solidFill>
              <a:srgbClr val="000000"/>
            </a:solidFill>
          </a:ln>
        </p:spPr>
        <p:txBody>
          <a:bodyPr lIns="92702" tIns="46351" rIns="92702" bIns="46351"/>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endParaRPr lang="en-US" smtClean="0"/>
          </a:p>
        </p:txBody>
      </p:sp>
      <p:sp>
        <p:nvSpPr>
          <p:cNvPr id="75779" name="Slide Number Placeholder 3"/>
          <p:cNvSpPr>
            <a:spLocks noGrp="1"/>
          </p:cNvSpPr>
          <p:nvPr>
            <p:ph type="sldNum" sz="quarter" idx="5"/>
          </p:nvPr>
        </p:nvSpPr>
        <p:spPr>
          <a:noFill/>
        </p:spPr>
        <p:txBody>
          <a:bodyPr/>
          <a:lstStyle/>
          <a:p>
            <a:fld id="{C7EC8C46-D3BC-457A-8E7F-0A038A2007F7}" type="slidenum">
              <a:rPr lang="en-US"/>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p:spPr>
        <p:txBody>
          <a:bodyPr/>
          <a:lstStyle/>
          <a:p>
            <a:fld id="{F91743E0-3C45-4023-B980-0338C82850DD}" type="slidenum">
              <a:rPr lang="en-US"/>
              <a:pPr/>
              <a:t>28</a:t>
            </a:fld>
            <a:endParaRPr lang="en-US"/>
          </a:p>
        </p:txBody>
      </p:sp>
      <p:sp>
        <p:nvSpPr>
          <p:cNvPr id="77826" name="Rectangle 1026"/>
          <p:cNvSpPr>
            <a:spLocks noChangeArrowheads="1" noTextEdit="1"/>
          </p:cNvSpPr>
          <p:nvPr>
            <p:ph type="sldImg"/>
          </p:nvPr>
        </p:nvSpPr>
        <p:spPr>
          <a:ln/>
        </p:spPr>
      </p:sp>
      <p:sp>
        <p:nvSpPr>
          <p:cNvPr id="77827"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p:spPr>
        <p:txBody>
          <a:bodyPr/>
          <a:lstStyle/>
          <a:p>
            <a:fld id="{40D1B161-E3D4-4AAF-8FFA-571FB1C67047}" type="slidenum">
              <a:rPr lang="en-US"/>
              <a:pPr/>
              <a:t>29</a:t>
            </a:fld>
            <a:endParaRPr lang="en-US"/>
          </a:p>
        </p:txBody>
      </p:sp>
      <p:sp>
        <p:nvSpPr>
          <p:cNvPr id="79874" name="Rectangle 1026"/>
          <p:cNvSpPr>
            <a:spLocks noChangeArrowheads="1" noTextEdit="1"/>
          </p:cNvSpPr>
          <p:nvPr>
            <p:ph type="sldImg"/>
          </p:nvPr>
        </p:nvSpPr>
        <p:spPr>
          <a:ln/>
        </p:spPr>
      </p:sp>
      <p:sp>
        <p:nvSpPr>
          <p:cNvPr id="79875"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p:spPr>
        <p:txBody>
          <a:bodyPr/>
          <a:lstStyle/>
          <a:p>
            <a:endParaRPr lang="en-US" smtClean="0"/>
          </a:p>
        </p:txBody>
      </p:sp>
      <p:sp>
        <p:nvSpPr>
          <p:cNvPr id="81923" name="Slide Number Placeholder 3"/>
          <p:cNvSpPr>
            <a:spLocks noGrp="1"/>
          </p:cNvSpPr>
          <p:nvPr>
            <p:ph type="sldNum" sz="quarter" idx="5"/>
          </p:nvPr>
        </p:nvSpPr>
        <p:spPr>
          <a:noFill/>
        </p:spPr>
        <p:txBody>
          <a:bodyPr/>
          <a:lstStyle/>
          <a:p>
            <a:fld id="{543431A6-B99A-4716-8175-3D2EAFD90481}" type="slidenum">
              <a:rPr lang="en-US"/>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1"/>
          <p:cNvSpPr>
            <a:spLocks noGrp="1" noChangeArrowheads="1"/>
          </p:cNvSpPr>
          <p:nvPr>
            <p:ph type="sldNum" sz="quarter" idx="5"/>
          </p:nvPr>
        </p:nvSpPr>
        <p:spPr>
          <a:noFill/>
        </p:spPr>
        <p:txBody>
          <a:bodyPr/>
          <a:lstStyle/>
          <a:p>
            <a:fld id="{54FDD0D2-5783-4A14-B1F6-3212F147D3F6}" type="slidenum">
              <a:rPr lang="en-US"/>
              <a:pPr/>
              <a:t>31</a:t>
            </a:fld>
            <a:endParaRPr lang="en-US"/>
          </a:p>
        </p:txBody>
      </p:sp>
      <p:sp>
        <p:nvSpPr>
          <p:cNvPr id="83970" name="Rectangle 1026"/>
          <p:cNvSpPr>
            <a:spLocks noChangeArrowheads="1" noTextEdit="1"/>
          </p:cNvSpPr>
          <p:nvPr>
            <p:ph type="sldImg"/>
          </p:nvPr>
        </p:nvSpPr>
        <p:spPr>
          <a:ln/>
        </p:spPr>
      </p:sp>
      <p:sp>
        <p:nvSpPr>
          <p:cNvPr id="83971"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a:ln/>
        </p:spPr>
        <p:txBody>
          <a:bodyPr/>
          <a:lstStyle/>
          <a:p>
            <a:endParaRPr lang="en-US" smtClean="0"/>
          </a:p>
        </p:txBody>
      </p:sp>
      <p:sp>
        <p:nvSpPr>
          <p:cNvPr id="88067" name="Slide Number Placeholder 3"/>
          <p:cNvSpPr>
            <a:spLocks noGrp="1"/>
          </p:cNvSpPr>
          <p:nvPr>
            <p:ph type="sldNum" sz="quarter" idx="5"/>
          </p:nvPr>
        </p:nvSpPr>
        <p:spPr>
          <a:noFill/>
        </p:spPr>
        <p:txBody>
          <a:bodyPr/>
          <a:lstStyle/>
          <a:p>
            <a:fld id="{F31DBC93-9CA9-4151-B110-3BDCB2E2FC29}" type="slidenum">
              <a:rPr lang="en-US"/>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p:spPr>
        <p:txBody>
          <a:bodyPr/>
          <a:lstStyle/>
          <a:p>
            <a:fld id="{0FD7AE78-5567-4F42-A6F1-BDA4DD78BF95}" type="slidenum">
              <a:rPr lang="en-US"/>
              <a:pPr/>
              <a:t>33</a:t>
            </a:fld>
            <a:endParaRPr lang="en-US"/>
          </a:p>
        </p:txBody>
      </p:sp>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92163" name="Slide Number Placeholder 3"/>
          <p:cNvSpPr>
            <a:spLocks noGrp="1"/>
          </p:cNvSpPr>
          <p:nvPr>
            <p:ph type="sldNum" sz="quarter" idx="5"/>
          </p:nvPr>
        </p:nvSpPr>
        <p:spPr>
          <a:noFill/>
        </p:spPr>
        <p:txBody>
          <a:bodyPr/>
          <a:lstStyle/>
          <a:p>
            <a:fld id="{A7C91270-F50B-47B7-B0B8-A12F95502E90}" type="slidenum">
              <a:rPr lang="en-US"/>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D68F645-6368-45D9-96BD-31E08800157F}" type="slidenum">
              <a:rPr lang="en-US"/>
              <a:pPr/>
              <a:t>35</a:t>
            </a:fld>
            <a:endParaRPr lang="en-US"/>
          </a:p>
        </p:txBody>
      </p:sp>
      <p:sp>
        <p:nvSpPr>
          <p:cNvPr id="94210" name="Rectangle 2"/>
          <p:cNvSpPr>
            <a:spLocks noChangeArrowheads="1" noTextEdit="1"/>
          </p:cNvSpPr>
          <p:nvPr>
            <p:ph type="sldImg"/>
          </p:nvPr>
        </p:nvSpPr>
        <p:spPr>
          <a:solidFill>
            <a:srgbClr val="FFFFFF"/>
          </a:solidFill>
          <a:ln/>
        </p:spPr>
      </p:sp>
      <p:sp>
        <p:nvSpPr>
          <p:cNvPr id="94211"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endParaRPr lang="en-US" smtClean="0"/>
          </a:p>
        </p:txBody>
      </p:sp>
      <p:sp>
        <p:nvSpPr>
          <p:cNvPr id="32771" name="Slide Number Placeholder 3"/>
          <p:cNvSpPr>
            <a:spLocks noGrp="1"/>
          </p:cNvSpPr>
          <p:nvPr>
            <p:ph type="sldNum" sz="quarter" idx="5"/>
          </p:nvPr>
        </p:nvSpPr>
        <p:spPr>
          <a:noFill/>
        </p:spPr>
        <p:txBody>
          <a:bodyPr/>
          <a:lstStyle/>
          <a:p>
            <a:fld id="{0E6E59AA-E8EB-462C-9AF9-363FA160FB06}"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044AA16-B50E-4635-8137-42A63FF36CC6}" type="slidenum">
              <a:rPr lang="en-US"/>
              <a:pPr/>
              <a:t>36</a:t>
            </a:fld>
            <a:endParaRPr lang="en-US"/>
          </a:p>
        </p:txBody>
      </p:sp>
      <p:sp>
        <p:nvSpPr>
          <p:cNvPr id="96258" name="Rectangle 2"/>
          <p:cNvSpPr>
            <a:spLocks noChangeArrowheads="1" noTextEdit="1"/>
          </p:cNvSpPr>
          <p:nvPr>
            <p:ph type="sldImg"/>
          </p:nvPr>
        </p:nvSpPr>
        <p:spPr>
          <a:solidFill>
            <a:srgbClr val="FFFFFF"/>
          </a:solidFill>
          <a:ln/>
        </p:spPr>
      </p:sp>
      <p:sp>
        <p:nvSpPr>
          <p:cNvPr id="96259"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FE0F8E5B-A336-41CA-9DB1-EDF9FC12995F}" type="slidenum">
              <a:rPr lang="en-US"/>
              <a:pPr/>
              <a:t>37</a:t>
            </a:fld>
            <a:endParaRPr lang="en-US"/>
          </a:p>
        </p:txBody>
      </p:sp>
      <p:sp>
        <p:nvSpPr>
          <p:cNvPr id="100354" name="Rectangle 2"/>
          <p:cNvSpPr>
            <a:spLocks noChangeArrowheads="1" noTextEdit="1"/>
          </p:cNvSpPr>
          <p:nvPr>
            <p:ph type="sldImg"/>
          </p:nvPr>
        </p:nvSpPr>
        <p:spPr>
          <a:solidFill>
            <a:srgbClr val="FFFFFF"/>
          </a:solidFill>
          <a:ln/>
        </p:spPr>
      </p:sp>
      <p:sp>
        <p:nvSpPr>
          <p:cNvPr id="100355"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BFA7FF-3BC0-419E-99E2-36A2217DA2F7}" type="slidenum">
              <a:rPr lang="en-US"/>
              <a:pPr/>
              <a:t>38</a:t>
            </a:fld>
            <a:endParaRPr lang="en-US"/>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r>
              <a:rPr lang="en-US" sz="1000" smtClean="0"/>
              <a:t>The island was severed by a breach that may have developed as the back bay drained excess water following the peak of the storm surge, although the breach could have been initiated by waves and surge from the Gulf side. More analyses are required to determine the forcing processes.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p:spPr>
        <p:txBody>
          <a:bodyPr/>
          <a:lstStyle/>
          <a:p>
            <a:endParaRPr lang="en-US" smtClean="0"/>
          </a:p>
        </p:txBody>
      </p:sp>
      <p:sp>
        <p:nvSpPr>
          <p:cNvPr id="104451" name="Slide Number Placeholder 3"/>
          <p:cNvSpPr>
            <a:spLocks noGrp="1"/>
          </p:cNvSpPr>
          <p:nvPr>
            <p:ph type="sldNum" sz="quarter" idx="5"/>
          </p:nvPr>
        </p:nvSpPr>
        <p:spPr>
          <a:noFill/>
        </p:spPr>
        <p:txBody>
          <a:bodyPr/>
          <a:lstStyle/>
          <a:p>
            <a:fld id="{50992B3B-BD7C-432D-A0DB-0D8C247BD3F3}" type="slidenum">
              <a:rPr lang="en-US"/>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p:spPr>
        <p:txBody>
          <a:bodyPr/>
          <a:lstStyle/>
          <a:p>
            <a:endParaRPr lang="en-US" smtClean="0"/>
          </a:p>
        </p:txBody>
      </p:sp>
      <p:sp>
        <p:nvSpPr>
          <p:cNvPr id="108547" name="Slide Number Placeholder 3"/>
          <p:cNvSpPr>
            <a:spLocks noGrp="1"/>
          </p:cNvSpPr>
          <p:nvPr>
            <p:ph type="sldNum" sz="quarter" idx="5"/>
          </p:nvPr>
        </p:nvSpPr>
        <p:spPr>
          <a:noFill/>
        </p:spPr>
        <p:txBody>
          <a:bodyPr/>
          <a:lstStyle/>
          <a:p>
            <a:fld id="{CE7ED4E0-3954-45CD-B288-9F294FF9A9FA}" type="slidenum">
              <a:rPr lang="en-US"/>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p:spPr>
        <p:txBody>
          <a:bodyPr/>
          <a:lstStyle/>
          <a:p>
            <a:endParaRPr lang="en-US" smtClean="0"/>
          </a:p>
        </p:txBody>
      </p:sp>
      <p:sp>
        <p:nvSpPr>
          <p:cNvPr id="110595" name="Slide Number Placeholder 3"/>
          <p:cNvSpPr>
            <a:spLocks noGrp="1"/>
          </p:cNvSpPr>
          <p:nvPr>
            <p:ph type="sldNum" sz="quarter" idx="5"/>
          </p:nvPr>
        </p:nvSpPr>
        <p:spPr>
          <a:noFill/>
        </p:spPr>
        <p:txBody>
          <a:bodyPr/>
          <a:lstStyle/>
          <a:p>
            <a:fld id="{D0390EC9-409E-46EE-87A1-233EEB1D5A5C}" type="slidenum">
              <a:rPr lang="en-US"/>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p:spPr>
        <p:txBody>
          <a:bodyPr/>
          <a:lstStyle/>
          <a:p>
            <a:endParaRPr lang="en-US" smtClean="0"/>
          </a:p>
        </p:txBody>
      </p:sp>
      <p:sp>
        <p:nvSpPr>
          <p:cNvPr id="35843" name="Slide Number Placeholder 3"/>
          <p:cNvSpPr>
            <a:spLocks noGrp="1"/>
          </p:cNvSpPr>
          <p:nvPr>
            <p:ph type="sldNum" sz="quarter" idx="5"/>
          </p:nvPr>
        </p:nvSpPr>
        <p:spPr>
          <a:noFill/>
        </p:spPr>
        <p:txBody>
          <a:bodyPr/>
          <a:lstStyle/>
          <a:p>
            <a:fld id="{119EA7D7-38CE-4104-841A-8E29FD5F9CEE}"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83E3E919-C128-4093-8150-01DED2664348}" type="slidenum">
              <a:rPr lang="en-US"/>
              <a:pPr/>
              <a:t>6</a:t>
            </a:fld>
            <a:endParaRPr lang="en-US"/>
          </a:p>
        </p:txBody>
      </p:sp>
      <p:sp>
        <p:nvSpPr>
          <p:cNvPr id="37890" name="Rectangle 1026"/>
          <p:cNvSpPr>
            <a:spLocks noChangeArrowheads="1" noTextEdit="1"/>
          </p:cNvSpPr>
          <p:nvPr>
            <p:ph type="sldImg"/>
          </p:nvPr>
        </p:nvSpPr>
        <p:spPr>
          <a:solidFill>
            <a:srgbClr val="FFFFFF"/>
          </a:solidFill>
          <a:ln/>
        </p:spPr>
      </p:sp>
      <p:sp>
        <p:nvSpPr>
          <p:cNvPr id="37891" name="Rectangle 1027"/>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53223BA4-C040-4296-BAE0-50A5CB99BC16}"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p:spPr>
        <p:txBody>
          <a:bodyPr/>
          <a:lstStyle/>
          <a:p>
            <a:endParaRPr lang="en-US" smtClean="0"/>
          </a:p>
        </p:txBody>
      </p:sp>
      <p:sp>
        <p:nvSpPr>
          <p:cNvPr id="41987" name="Slide Number Placeholder 3"/>
          <p:cNvSpPr>
            <a:spLocks noGrp="1"/>
          </p:cNvSpPr>
          <p:nvPr>
            <p:ph type="sldNum" sz="quarter" idx="5"/>
          </p:nvPr>
        </p:nvSpPr>
        <p:spPr>
          <a:noFill/>
        </p:spPr>
        <p:txBody>
          <a:bodyPr/>
          <a:lstStyle/>
          <a:p>
            <a:fld id="{05BE88E3-9B06-4B05-BE60-90ADF6FA473C}"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48985A8A-14A2-43BB-9ECC-7CA90E1ACB83}"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p:spPr>
        <p:txBody>
          <a:bodyPr/>
          <a:lstStyle/>
          <a:p>
            <a:endParaRPr lang="en-US" smtClean="0"/>
          </a:p>
        </p:txBody>
      </p:sp>
      <p:sp>
        <p:nvSpPr>
          <p:cNvPr id="46083" name="Slide Number Placeholder 3"/>
          <p:cNvSpPr>
            <a:spLocks noGrp="1"/>
          </p:cNvSpPr>
          <p:nvPr>
            <p:ph type="sldNum" sz="quarter" idx="5"/>
          </p:nvPr>
        </p:nvSpPr>
        <p:spPr>
          <a:noFill/>
        </p:spPr>
        <p:txBody>
          <a:bodyPr/>
          <a:lstStyle/>
          <a:p>
            <a:fld id="{95734639-4AEC-43AE-8040-79F35012AAC3}"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mn-ea"/>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p:spPr>
          <p:txBody>
            <a:bodyPr wrap="none" anchor="ctr"/>
            <a:lstStyle/>
            <a:p>
              <a:endParaRPr lang="en-US"/>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solidFill>
                  <a:schemeClr val="tx2"/>
                </a:solidFill>
              </a:defRPr>
            </a:lvl1pPr>
          </a:lstStyle>
          <a:p>
            <a:r>
              <a:rPr lang="en-US"/>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r>
              <a:rPr lang="en-US"/>
              <a:t>13 January, 2001</a:t>
            </a:r>
          </a:p>
        </p:txBody>
      </p:sp>
      <p:sp>
        <p:nvSpPr>
          <p:cNvPr id="8" name="Rectangle 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a:defRPr sz="1400"/>
            </a:lvl1pPr>
          </a:lstStyle>
          <a:p>
            <a:fld id="{09B1294C-BB83-4213-9242-BD8826E97DBA}" type="slidenum">
              <a:rPr lang="en-US"/>
              <a:pPr/>
              <a:t>‹#›</a:t>
            </a:fld>
            <a:endParaRPr lang="en-US"/>
          </a:p>
        </p:txBody>
      </p:sp>
    </p:spTree>
  </p:cSld>
  <p:clrMapOvr>
    <a:masterClrMapping/>
  </p:clrMapOvr>
  <p:transition spd="slow">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52400"/>
            <a:ext cx="19812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7912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grpSp>
        <p:nvGrpSpPr>
          <p:cNvPr id="5" name="Group 10"/>
          <p:cNvGrpSpPr>
            <a:grpSpLocks/>
          </p:cNvGrpSpPr>
          <p:nvPr/>
        </p:nvGrpSpPr>
        <p:grpSpPr bwMode="auto">
          <a:xfrm>
            <a:off x="0" y="1588"/>
            <a:ext cx="9132888" cy="6845300"/>
            <a:chOff x="0" y="1"/>
            <a:chExt cx="5753" cy="4312"/>
          </a:xfrm>
        </p:grpSpPr>
        <p:sp>
          <p:nvSpPr>
            <p:cNvPr id="6"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mn-ea"/>
              </a:endParaRPr>
            </a:p>
          </p:txBody>
        </p:sp>
        <p:sp>
          <p:nvSpPr>
            <p:cNvPr id="7"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p:spPr>
          <p:txBody>
            <a:bodyPr wrap="none" anchor="ctr"/>
            <a:lstStyle/>
            <a:p>
              <a:endParaRPr lang="en-US"/>
            </a:p>
          </p:txBody>
        </p:sp>
      </p:grpSp>
      <p:graphicFrame>
        <p:nvGraphicFramePr>
          <p:cNvPr id="8" name="Object 14"/>
          <p:cNvGraphicFramePr>
            <a:graphicFrameLocks noChangeAspect="1"/>
          </p:cNvGraphicFramePr>
          <p:nvPr/>
        </p:nvGraphicFramePr>
        <p:xfrm>
          <a:off x="7086600" y="5334000"/>
          <a:ext cx="2057400" cy="1524000"/>
        </p:xfrm>
        <a:graphic>
          <a:graphicData uri="http://schemas.openxmlformats.org/presentationml/2006/ole">
            <p:oleObj spid="_x0000_s128002" name="Photo Editor Photo" r:id="rId3" imgW="3048264" imgH="1523810" progId="MSPhotoEd.3">
              <p:embed/>
            </p:oleObj>
          </a:graphicData>
        </a:graphic>
      </p:graphicFrame>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10"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7384550-64D4-4D18-9125-D3EC655F025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fld id="{2986D65E-179B-4A9B-9D39-1D8DE9FFA27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fld id="{799A9256-05D3-4EF1-B4A7-750E593FA6C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fld id="{6BBDBE57-A57F-4A5A-B1A6-810B3103700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fld id="{EC958D61-C27E-408F-A48B-70595AB6877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045DD4C-C55B-4C16-81C8-54CF8F2E9C82}" type="datetime1">
              <a:rPr lang="en-US"/>
              <a:pPr/>
              <a:t>6/8/2012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55057AA-6035-4C6C-A3D2-CAA84090190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transition spd="slow">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mn-ea"/>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p:spPr>
          <p:txBody>
            <a:bodyPr wrap="none" anchor="ctr"/>
            <a:lstStyle/>
            <a:p>
              <a:endParaRPr lang="en-US"/>
            </a:p>
          </p:txBody>
        </p:sp>
      </p:grpSp>
      <p:sp>
        <p:nvSpPr>
          <p:cNvPr id="2053" name="Rectangle 5"/>
          <p:cNvSpPr>
            <a:spLocks noGrp="1" noChangeArrowheads="1"/>
          </p:cNvSpPr>
          <p:nvPr>
            <p:ph type="title"/>
          </p:nvPr>
        </p:nvSpPr>
        <p:spPr bwMode="auto">
          <a:xfrm>
            <a:off x="533400" y="1524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latin typeface="Times New Roman" pitchFamily="18" charset="0"/>
                <a:ea typeface="+mn-ea"/>
              </a:defRPr>
            </a:lvl1pPr>
          </a:lstStyle>
          <a:p>
            <a:pPr>
              <a:defRPr/>
            </a:pPr>
            <a:endParaRPr lang="en-US"/>
          </a:p>
        </p:txBody>
      </p:sp>
      <p:sp>
        <p:nvSpPr>
          <p:cNvPr id="2056" name="Rectangle 8"/>
          <p:cNvSpPr>
            <a:spLocks noGrp="1" noChangeArrowheads="1"/>
          </p:cNvSpPr>
          <p:nvPr>
            <p:ph type="ftr" sz="quarter" idx="3"/>
          </p:nvPr>
        </p:nvSpPr>
        <p:spPr bwMode="auto">
          <a:xfrm>
            <a:off x="3124200" y="4114800"/>
            <a:ext cx="2895600" cy="2590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8" charset="0"/>
                <a:ea typeface="+mn-ea"/>
              </a:defRPr>
            </a:lvl1pPr>
          </a:lstStyle>
          <a:p>
            <a:pPr>
              <a:defRPr/>
            </a:pPr>
            <a:endParaRPr lang="en-US"/>
          </a:p>
        </p:txBody>
      </p:sp>
      <p:sp>
        <p:nvSpPr>
          <p:cNvPr id="1030"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aphicFrame>
        <p:nvGraphicFramePr>
          <p:cNvPr id="1031" name="Object 14"/>
          <p:cNvGraphicFramePr>
            <a:graphicFrameLocks noChangeAspect="1"/>
          </p:cNvGraphicFramePr>
          <p:nvPr/>
        </p:nvGraphicFramePr>
        <p:xfrm>
          <a:off x="7086600" y="5334000"/>
          <a:ext cx="2057400" cy="1524000"/>
        </p:xfrm>
        <a:graphic>
          <a:graphicData uri="http://schemas.openxmlformats.org/presentationml/2006/ole">
            <p:oleObj spid="_x0000_s1031" name="Photo Editor Photo" r:id="rId16" imgW="3048264" imgH="1523810" progId="MSPhotoEd.3">
              <p:embed/>
            </p:oleObj>
          </a:graphicData>
        </a:graphic>
      </p:graphicFrame>
    </p:spTree>
  </p:cSld>
  <p:clrMap bg1="dk2" tx1="lt1" bg2="dk1" tx2="lt2" accent1="accent1" accent2="accent2" accent3="accent3" accent4="accent4" accent5="accent5" accent6="accent6" hlink="hlink" folHlink="folHlink"/>
  <p:sldLayoutIdLst>
    <p:sldLayoutId id="2147483773"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4" r:id="rId13"/>
  </p:sldLayoutIdLst>
  <p:transition spd="slow">
    <p:cover dir="d"/>
  </p:transition>
  <p:txStyles>
    <p:titleStyle>
      <a:lvl1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hlink"/>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3C4E1F36-DE12-4266-A113-74ADF809BF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844975C9-1264-49B9-A958-0CFDFCD6A1E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7A6B6F6D-705E-494D-B72F-F564658CA2D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ADF36C60-B2D7-48DA-9DB3-F08A7469EF5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FFFFFF"/>
                </a:solidFill>
                <a:latin typeface="Calibri" pitchFamily="34" charset="0"/>
              </a:defRPr>
            </a:lvl1pPr>
          </a:lstStyle>
          <a:p>
            <a:fld id="{B3F7E326-13F7-44F0-94C9-A68075AF33D5}" type="datetime1">
              <a:rPr lang="en-US"/>
              <a:pPr/>
              <a:t>6/8/2012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itchFamily="34" charset="0"/>
              </a:defRPr>
            </a:lvl1pPr>
          </a:lstStyle>
          <a:p>
            <a:fld id="{5938E97D-94AE-4D38-AEA5-17C7E8302A61}"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772" r:id="rId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imagecache2.allposters.com/images/pic/MCG/S1058~Camera-Posters.jp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457200" y="533400"/>
            <a:ext cx="8534400" cy="1143000"/>
          </a:xfrm>
        </p:spPr>
        <p:txBody>
          <a:bodyPr/>
          <a:lstStyle/>
          <a:p>
            <a:pPr eaLnBrk="1" hangingPunct="1"/>
            <a:r>
              <a:rPr lang="en-US" smtClean="0"/>
              <a:t> </a:t>
            </a:r>
            <a:r>
              <a:rPr lang="en-US" sz="3600" smtClean="0"/>
              <a:t>Atlantic Hurricanes –</a:t>
            </a:r>
            <a:br>
              <a:rPr lang="en-US" sz="3600" smtClean="0"/>
            </a:br>
            <a:r>
              <a:rPr lang="en-US" sz="3600" smtClean="0"/>
              <a:t>Flying into the Eye of the Storm</a:t>
            </a:r>
          </a:p>
        </p:txBody>
      </p:sp>
      <p:sp>
        <p:nvSpPr>
          <p:cNvPr id="27650" name="Rectangle 3"/>
          <p:cNvSpPr>
            <a:spLocks noGrp="1" noChangeArrowheads="1"/>
          </p:cNvSpPr>
          <p:nvPr>
            <p:ph type="subTitle" idx="1"/>
          </p:nvPr>
        </p:nvSpPr>
        <p:spPr>
          <a:xfrm>
            <a:off x="1447800" y="3048000"/>
            <a:ext cx="6400800" cy="1752600"/>
          </a:xfrm>
        </p:spPr>
        <p:txBody>
          <a:bodyPr/>
          <a:lstStyle/>
          <a:p>
            <a:pPr eaLnBrk="1" hangingPunct="1"/>
            <a:r>
              <a:rPr lang="en-US" smtClean="0"/>
              <a:t>Rob Rogers </a:t>
            </a:r>
          </a:p>
          <a:p>
            <a:pPr eaLnBrk="1" hangingPunct="1"/>
            <a:r>
              <a:rPr lang="en-US" smtClean="0"/>
              <a:t>NOAA Hurricane Research Division</a:t>
            </a:r>
          </a:p>
          <a:p>
            <a:pPr eaLnBrk="1" hangingPunct="1"/>
            <a:r>
              <a:rPr lang="en-US" smtClean="0"/>
              <a:t>Miami, Florida, USA</a:t>
            </a:r>
          </a:p>
          <a:p>
            <a:pPr eaLnBrk="1" hangingPunct="1"/>
            <a:endParaRPr lang="en-US" smtClean="0"/>
          </a:p>
        </p:txBody>
      </p:sp>
      <p:sp>
        <p:nvSpPr>
          <p:cNvPr id="27651" name="Rectangle 4"/>
          <p:cNvSpPr>
            <a:spLocks noChangeArrowheads="1"/>
          </p:cNvSpPr>
          <p:nvPr/>
        </p:nvSpPr>
        <p:spPr bwMode="auto">
          <a:xfrm>
            <a:off x="838200" y="4648200"/>
            <a:ext cx="6400800" cy="1752600"/>
          </a:xfrm>
          <a:prstGeom prst="rect">
            <a:avLst/>
          </a:prstGeom>
          <a:noFill/>
          <a:ln w="9525">
            <a:noFill/>
            <a:miter lim="800000"/>
            <a:headEnd/>
            <a:tailEnd/>
          </a:ln>
        </p:spPr>
        <p:txBody>
          <a:bodyPr lIns="92075" tIns="46038" rIns="92075" bIns="46038" anchor="ctr"/>
          <a:lstStyle/>
          <a:p>
            <a:pPr>
              <a:spcBef>
                <a:spcPct val="20000"/>
              </a:spcBef>
              <a:buClr>
                <a:schemeClr val="accent2"/>
              </a:buClr>
              <a:buSzPct val="80000"/>
              <a:buFont typeface="Wingdings" pitchFamily="2" charset="2"/>
              <a:buNone/>
            </a:pPr>
            <a:endParaRPr lang="en-US" sz="3200"/>
          </a:p>
        </p:txBody>
      </p:sp>
      <p:graphicFrame>
        <p:nvGraphicFramePr>
          <p:cNvPr id="27652" name="Object 5"/>
          <p:cNvGraphicFramePr>
            <a:graphicFrameLocks noChangeAspect="1"/>
          </p:cNvGraphicFramePr>
          <p:nvPr/>
        </p:nvGraphicFramePr>
        <p:xfrm>
          <a:off x="7239000" y="5446713"/>
          <a:ext cx="1905000" cy="1411287"/>
        </p:xfrm>
        <a:graphic>
          <a:graphicData uri="http://schemas.openxmlformats.org/presentationml/2006/ole">
            <p:oleObj spid="_x0000_s27652" name="Photo Editor Photo" r:id="rId4" imgW="3048264" imgH="1523810" progId="MSPhotoEd.3">
              <p:embed/>
            </p:oleObj>
          </a:graphicData>
        </a:graphic>
      </p:graphicFrame>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cstate="print"/>
          <a:srcRect/>
          <a:stretch>
            <a:fillRect/>
          </a:stretch>
        </p:blipFill>
        <p:spPr bwMode="auto">
          <a:xfrm>
            <a:off x="0" y="838200"/>
            <a:ext cx="9144000" cy="5989638"/>
          </a:xfrm>
          <a:prstGeom prst="rect">
            <a:avLst/>
          </a:prstGeom>
          <a:solidFill>
            <a:schemeClr val="tx1"/>
          </a:solidFill>
          <a:ln w="9525">
            <a:noFill/>
            <a:miter lim="800000"/>
            <a:headEnd/>
            <a:tailEnd/>
          </a:ln>
        </p:spPr>
      </p:pic>
      <p:sp>
        <p:nvSpPr>
          <p:cNvPr id="45058" name="Rectangle 3"/>
          <p:cNvSpPr>
            <a:spLocks noChangeArrowheads="1"/>
          </p:cNvSpPr>
          <p:nvPr/>
        </p:nvSpPr>
        <p:spPr bwMode="auto">
          <a:xfrm>
            <a:off x="76200" y="762000"/>
            <a:ext cx="8153400" cy="381000"/>
          </a:xfrm>
          <a:prstGeom prst="rect">
            <a:avLst/>
          </a:prstGeom>
          <a:solidFill>
            <a:schemeClr val="bg1"/>
          </a:solidFill>
          <a:ln w="38100">
            <a:noFill/>
            <a:miter lim="800000"/>
            <a:headEnd/>
            <a:tailEnd/>
          </a:ln>
        </p:spPr>
        <p:txBody>
          <a:bodyPr wrap="none" anchor="ctr"/>
          <a:lstStyle/>
          <a:p>
            <a:endParaRPr lang="en-US"/>
          </a:p>
        </p:txBody>
      </p:sp>
      <p:sp>
        <p:nvSpPr>
          <p:cNvPr id="45059" name="WordArt 4"/>
          <p:cNvSpPr>
            <a:spLocks noChangeArrowheads="1" noChangeShapeType="1" noTextEdit="1"/>
          </p:cNvSpPr>
          <p:nvPr/>
        </p:nvSpPr>
        <p:spPr bwMode="auto">
          <a:xfrm>
            <a:off x="990600" y="228600"/>
            <a:ext cx="6959600"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Not too much "Wind Shear"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3" cstate="print"/>
          <a:srcRect/>
          <a:stretch>
            <a:fillRect/>
          </a:stretch>
        </p:blipFill>
        <p:spPr bwMode="auto">
          <a:xfrm>
            <a:off x="0" y="2209800"/>
            <a:ext cx="9144000" cy="4648200"/>
          </a:xfrm>
          <a:prstGeom prst="rect">
            <a:avLst/>
          </a:prstGeom>
          <a:noFill/>
          <a:ln w="9525">
            <a:noFill/>
            <a:miter lim="800000"/>
            <a:headEnd/>
            <a:tailEnd/>
          </a:ln>
        </p:spPr>
      </p:pic>
      <p:sp>
        <p:nvSpPr>
          <p:cNvPr id="47106" name="WordArt 3"/>
          <p:cNvSpPr>
            <a:spLocks noChangeArrowheads="1" noChangeShapeType="1" noTextEdit="1"/>
          </p:cNvSpPr>
          <p:nvPr/>
        </p:nvSpPr>
        <p:spPr bwMode="auto">
          <a:xfrm>
            <a:off x="1676400" y="762000"/>
            <a:ext cx="5892800"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latin typeface="Arial Black"/>
              </a:rPr>
              <a:t>A pre-existing "Trigger"...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3714" name="Text Box 2"/>
          <p:cNvSpPr txBox="1">
            <a:spLocks noChangeArrowheads="1"/>
          </p:cNvSpPr>
          <p:nvPr/>
        </p:nvSpPr>
        <p:spPr bwMode="auto">
          <a:xfrm>
            <a:off x="1447800" y="5943600"/>
            <a:ext cx="5638800" cy="457200"/>
          </a:xfrm>
          <a:prstGeom prst="rect">
            <a:avLst/>
          </a:prstGeom>
          <a:solidFill>
            <a:schemeClr val="tx1"/>
          </a:solidFill>
          <a:ln w="9525">
            <a:noFill/>
            <a:miter lim="800000"/>
            <a:headEnd/>
            <a:tailEnd/>
          </a:ln>
          <a:effectLst>
            <a:outerShdw dist="35921" dir="2700000" algn="ctr" rotWithShape="0">
              <a:schemeClr val="tx1"/>
            </a:outerShdw>
          </a:effectLst>
        </p:spPr>
        <p:txBody>
          <a:bodyPr>
            <a:spAutoFit/>
          </a:bodyPr>
          <a:lstStyle/>
          <a:p>
            <a:pPr algn="l" eaLnBrk="0" hangingPunct="0">
              <a:spcBef>
                <a:spcPct val="50000"/>
              </a:spcBef>
              <a:defRPr/>
            </a:pPr>
            <a:r>
              <a:rPr lang="en-US" b="1">
                <a:solidFill>
                  <a:schemeClr val="bg1"/>
                </a:solidFill>
                <a:latin typeface="Arial" charset="0"/>
                <a:ea typeface="+mn-ea"/>
              </a:rPr>
              <a:t>Hurricane Mitch Near Peak Intensity</a:t>
            </a:r>
          </a:p>
        </p:txBody>
      </p:sp>
      <p:sp>
        <p:nvSpPr>
          <p:cNvPr id="49155" name="WordArt 3"/>
          <p:cNvSpPr>
            <a:spLocks noChangeArrowheads="1" noChangeShapeType="1" noTextEdit="1"/>
          </p:cNvSpPr>
          <p:nvPr/>
        </p:nvSpPr>
        <p:spPr bwMode="auto">
          <a:xfrm>
            <a:off x="2362200" y="304800"/>
            <a:ext cx="3763963"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...and Voila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3" cstate="print"/>
          <a:srcRect/>
          <a:stretch>
            <a:fillRect/>
          </a:stretch>
        </p:blipFill>
        <p:spPr bwMode="auto">
          <a:xfrm>
            <a:off x="0" y="1905000"/>
            <a:ext cx="9144000" cy="3962400"/>
          </a:xfrm>
          <a:prstGeom prst="rect">
            <a:avLst/>
          </a:prstGeom>
          <a:noFill/>
          <a:ln w="9525">
            <a:noFill/>
            <a:miter lim="800000"/>
            <a:headEnd/>
            <a:tailEnd/>
          </a:ln>
        </p:spPr>
      </p:pic>
      <p:sp>
        <p:nvSpPr>
          <p:cNvPr id="877571"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algn="l" eaLnBrk="0" hangingPunct="0"/>
            <a:r>
              <a:rPr lang="en-US" b="1">
                <a:effectLst>
                  <a:outerShdw blurRad="38100" dist="38100" dir="2700000" algn="tl">
                    <a:srgbClr val="000000"/>
                  </a:outerShdw>
                </a:effectLst>
              </a:rPr>
              <a:t>Outflow (</a:t>
            </a:r>
            <a:r>
              <a:rPr lang="ja-JP" altLang="en-US" b="1">
                <a:effectLst>
                  <a:outerShdw blurRad="38100" dist="38100" dir="2700000" algn="tl">
                    <a:srgbClr val="000000"/>
                  </a:outerShdw>
                </a:effectLst>
              </a:rPr>
              <a:t>“</a:t>
            </a:r>
            <a:r>
              <a:rPr lang="en-US" altLang="ja-JP" b="1">
                <a:effectLst>
                  <a:outerShdw blurRad="38100" dist="38100" dir="2700000" algn="tl">
                    <a:srgbClr val="000000"/>
                  </a:outerShdw>
                </a:effectLst>
              </a:rPr>
              <a:t>Exhaust</a:t>
            </a:r>
            <a:r>
              <a:rPr lang="ja-JP" altLang="en-US" b="1">
                <a:effectLst>
                  <a:outerShdw blurRad="38100" dist="38100" dir="2700000" algn="tl">
                    <a:srgbClr val="000000"/>
                  </a:outerShdw>
                </a:effectLst>
              </a:rPr>
              <a:t>”</a:t>
            </a:r>
            <a:r>
              <a:rPr lang="en-US" altLang="ja-JP" b="1">
                <a:effectLst>
                  <a:outerShdw blurRad="38100" dist="38100" dir="2700000" algn="tl">
                    <a:srgbClr val="000000"/>
                  </a:outerShdw>
                </a:effectLst>
              </a:rPr>
              <a:t>)</a:t>
            </a:r>
            <a:endParaRPr lang="en-US" sz="2800"/>
          </a:p>
        </p:txBody>
      </p:sp>
      <p:sp>
        <p:nvSpPr>
          <p:cNvPr id="877572"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algn="l" eaLnBrk="0" hangingPunct="0"/>
            <a:r>
              <a:rPr lang="en-US" b="1">
                <a:solidFill>
                  <a:srgbClr val="3C0CCC"/>
                </a:solidFill>
                <a:effectLst>
                  <a:outerShdw blurRad="38100" dist="38100" dir="2700000" algn="tl">
                    <a:srgbClr val="000000"/>
                  </a:outerShdw>
                </a:effectLst>
              </a:rPr>
              <a:t>Ocean (</a:t>
            </a:r>
            <a:r>
              <a:rPr lang="ja-JP" altLang="en-US" b="1">
                <a:solidFill>
                  <a:srgbClr val="3C0CCC"/>
                </a:solidFill>
                <a:effectLst>
                  <a:outerShdw blurRad="38100" dist="38100" dir="2700000" algn="tl">
                    <a:srgbClr val="000000"/>
                  </a:outerShdw>
                </a:effectLst>
              </a:rPr>
              <a:t>“</a:t>
            </a:r>
            <a:r>
              <a:rPr lang="en-US" altLang="ja-JP" b="1">
                <a:solidFill>
                  <a:srgbClr val="3C0CCC"/>
                </a:solidFill>
                <a:effectLst>
                  <a:outerShdw blurRad="38100" dist="38100" dir="2700000" algn="tl">
                    <a:srgbClr val="000000"/>
                  </a:outerShdw>
                </a:effectLst>
              </a:rPr>
              <a:t>Fuel</a:t>
            </a:r>
            <a:r>
              <a:rPr lang="ja-JP" altLang="en-US" b="1">
                <a:solidFill>
                  <a:srgbClr val="3C0CCC"/>
                </a:solidFill>
                <a:effectLst>
                  <a:outerShdw blurRad="38100" dist="38100" dir="2700000" algn="tl">
                    <a:srgbClr val="000000"/>
                  </a:outerShdw>
                </a:effectLst>
              </a:rPr>
              <a:t>”</a:t>
            </a:r>
            <a:r>
              <a:rPr lang="en-US" altLang="ja-JP" b="1">
                <a:solidFill>
                  <a:srgbClr val="3C0CCC"/>
                </a:solidFill>
                <a:effectLst>
                  <a:outerShdw blurRad="38100" dist="38100" dir="2700000" algn="tl">
                    <a:srgbClr val="000000"/>
                  </a:outerShdw>
                </a:effectLst>
              </a:rPr>
              <a:t>)</a:t>
            </a:r>
            <a:endParaRPr lang="en-US" sz="2800"/>
          </a:p>
        </p:txBody>
      </p:sp>
      <p:sp>
        <p:nvSpPr>
          <p:cNvPr id="877573"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algn="l" eaLnBrk="0" hangingPunct="0"/>
            <a:r>
              <a:rPr lang="en-US" b="1">
                <a:solidFill>
                  <a:srgbClr val="FF021B"/>
                </a:solidFill>
                <a:effectLst>
                  <a:outerShdw blurRad="38100" dist="38100" dir="2700000" algn="tl">
                    <a:srgbClr val="000000"/>
                  </a:outerShdw>
                </a:effectLst>
              </a:rPr>
              <a:t>Energy Release</a:t>
            </a:r>
          </a:p>
          <a:p>
            <a:pPr algn="l" eaLnBrk="0" hangingPunct="0"/>
            <a:r>
              <a:rPr lang="en-US" b="1">
                <a:solidFill>
                  <a:srgbClr val="FF021B"/>
                </a:solidFill>
                <a:effectLst>
                  <a:outerShdw blurRad="38100" dist="38100" dir="2700000" algn="tl">
                    <a:srgbClr val="000000"/>
                  </a:outerShdw>
                </a:effectLst>
              </a:rPr>
              <a:t>(</a:t>
            </a:r>
            <a:r>
              <a:rPr lang="ja-JP" altLang="en-US" b="1">
                <a:solidFill>
                  <a:srgbClr val="FF021B"/>
                </a:solidFill>
                <a:effectLst>
                  <a:outerShdw blurRad="38100" dist="38100" dir="2700000" algn="tl">
                    <a:srgbClr val="000000"/>
                  </a:outerShdw>
                </a:effectLst>
              </a:rPr>
              <a:t>“</a:t>
            </a:r>
            <a:r>
              <a:rPr lang="en-US" altLang="ja-JP" b="1">
                <a:solidFill>
                  <a:srgbClr val="FF021B"/>
                </a:solidFill>
                <a:effectLst>
                  <a:outerShdw blurRad="38100" dist="38100" dir="2700000" algn="tl">
                    <a:srgbClr val="000000"/>
                  </a:outerShdw>
                </a:effectLst>
              </a:rPr>
              <a:t>Cylinders</a:t>
            </a:r>
            <a:r>
              <a:rPr lang="ja-JP" altLang="en-US" b="1">
                <a:solidFill>
                  <a:srgbClr val="FF021B"/>
                </a:solidFill>
                <a:effectLst>
                  <a:outerShdw blurRad="38100" dist="38100" dir="2700000" algn="tl">
                    <a:srgbClr val="000000"/>
                  </a:outerShdw>
                </a:effectLst>
              </a:rPr>
              <a:t>”</a:t>
            </a:r>
            <a:r>
              <a:rPr lang="en-US" altLang="ja-JP" b="1">
                <a:solidFill>
                  <a:srgbClr val="FF021B"/>
                </a:solidFill>
                <a:effectLst>
                  <a:outerShdw blurRad="38100" dist="38100" dir="2700000" algn="tl">
                    <a:srgbClr val="000000"/>
                  </a:outerShdw>
                </a:effectLst>
              </a:rPr>
              <a:t>)</a:t>
            </a:r>
            <a:endParaRPr lang="en-US" sz="2800"/>
          </a:p>
        </p:txBody>
      </p:sp>
      <p:sp>
        <p:nvSpPr>
          <p:cNvPr id="5120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5120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5120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51208" name="WordArt 9"/>
          <p:cNvSpPr>
            <a:spLocks noChangeArrowheads="1" noChangeShapeType="1" noTextEdit="1"/>
          </p:cNvSpPr>
          <p:nvPr/>
        </p:nvSpPr>
        <p:spPr bwMode="auto">
          <a:xfrm>
            <a:off x="1600200" y="152400"/>
            <a:ext cx="6019800" cy="1600200"/>
          </a:xfrm>
          <a:prstGeom prst="rect">
            <a:avLst/>
          </a:prstGeom>
        </p:spPr>
        <p:txBody>
          <a:bodyPr wrap="none" fromWordArt="1">
            <a:prstTxWarp prst="textPlain">
              <a:avLst>
                <a:gd name="adj" fmla="val 50000"/>
              </a:avLst>
            </a:prstTxWarp>
          </a:bodyPr>
          <a:lstStyle/>
          <a:p>
            <a:r>
              <a:rPr lang="en-US" sz="8000" b="1" kern="10">
                <a:ln w="19050">
                  <a:solidFill>
                    <a:srgbClr val="99CCFF"/>
                  </a:solidFill>
                  <a:round/>
                  <a:headEnd/>
                  <a:tailEnd/>
                </a:ln>
                <a:solidFill>
                  <a:srgbClr val="FFFF00"/>
                </a:solidFill>
                <a:latin typeface="Helvetica"/>
              </a:rPr>
              <a:t>Nature's great heat engine...</a:t>
            </a:r>
          </a:p>
          <a:p>
            <a:r>
              <a:rPr lang="en-US" sz="8000" b="1" kern="10">
                <a:ln w="19050">
                  <a:solidFill>
                    <a:srgbClr val="99CCFF"/>
                  </a:solidFill>
                  <a:round/>
                  <a:headEnd/>
                  <a:tailEnd/>
                </a:ln>
                <a:solidFill>
                  <a:srgbClr val="FFFF00"/>
                </a:solidFill>
                <a:latin typeface="Helvetica"/>
              </a:rPr>
              <a:t>The Hurricane </a:t>
            </a:r>
          </a:p>
        </p:txBody>
      </p:sp>
      <p:sp>
        <p:nvSpPr>
          <p:cNvPr id="5120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5121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endParaRPr lang="en-US"/>
          </a:p>
        </p:txBody>
      </p:sp>
      <p:sp>
        <p:nvSpPr>
          <p:cNvPr id="5121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cstate="print"/>
          <a:srcRect/>
          <a:stretch>
            <a:fillRect/>
          </a:stretch>
        </p:blipFill>
        <p:spPr bwMode="auto">
          <a:xfrm>
            <a:off x="0" y="1143000"/>
            <a:ext cx="9144000" cy="4422775"/>
          </a:xfrm>
          <a:prstGeom prst="rect">
            <a:avLst/>
          </a:prstGeom>
          <a:noFill/>
          <a:ln w="9525">
            <a:noFill/>
            <a:miter lim="800000"/>
            <a:headEnd/>
            <a:tailEnd/>
          </a:ln>
        </p:spPr>
      </p:pic>
      <p:sp>
        <p:nvSpPr>
          <p:cNvPr id="53250" name="WordArt 3"/>
          <p:cNvSpPr>
            <a:spLocks noChangeArrowheads="1" noChangeShapeType="1" noTextEdit="1"/>
          </p:cNvSpPr>
          <p:nvPr/>
        </p:nvSpPr>
        <p:spPr bwMode="auto">
          <a:xfrm>
            <a:off x="2743200" y="5791200"/>
            <a:ext cx="3962400" cy="685800"/>
          </a:xfrm>
          <a:prstGeom prst="rect">
            <a:avLst/>
          </a:prstGeom>
        </p:spPr>
        <p:txBody>
          <a:bodyPr wrap="none" fromWordArt="1">
            <a:prstTxWarp prst="textDeflate">
              <a:avLst>
                <a:gd name="adj" fmla="val 26227"/>
              </a:avLst>
            </a:prstTxWarp>
          </a:bodyPr>
          <a:lstStyle/>
          <a:p>
            <a:r>
              <a:rPr lang="en-US" sz="3600" kern="10">
                <a:ln w="9525">
                  <a:solidFill>
                    <a:srgbClr val="000000"/>
                  </a:solidFill>
                  <a:round/>
                  <a:headEnd/>
                  <a:tailEnd/>
                </a:ln>
                <a:solidFill>
                  <a:srgbClr val="FF0000"/>
                </a:solidFill>
                <a:latin typeface="Impact"/>
              </a:rPr>
              <a:t>Size Matters!</a:t>
            </a:r>
          </a:p>
        </p:txBody>
      </p:sp>
      <p:sp>
        <p:nvSpPr>
          <p:cNvPr id="53251" name="Oval 4"/>
          <p:cNvSpPr>
            <a:spLocks noChangeArrowheads="1"/>
          </p:cNvSpPr>
          <p:nvPr/>
        </p:nvSpPr>
        <p:spPr bwMode="auto">
          <a:xfrm>
            <a:off x="5791200" y="3352800"/>
            <a:ext cx="152400" cy="152400"/>
          </a:xfrm>
          <a:prstGeom prst="ellipse">
            <a:avLst/>
          </a:prstGeom>
          <a:solidFill>
            <a:srgbClr val="FF6600">
              <a:alpha val="50195"/>
            </a:srgbClr>
          </a:solidFill>
          <a:ln w="38100">
            <a:solidFill>
              <a:schemeClr val="tx1">
                <a:alpha val="50195"/>
              </a:schemeClr>
            </a:solidFill>
            <a:round/>
            <a:headEnd/>
            <a:tailEnd/>
          </a:ln>
        </p:spPr>
        <p:txBody>
          <a:bodyPr wrap="none" anchor="ctr"/>
          <a:lstStyle/>
          <a:p>
            <a:endParaRPr lang="en-US"/>
          </a:p>
        </p:txBody>
      </p:sp>
      <p:sp>
        <p:nvSpPr>
          <p:cNvPr id="53252" name="Oval 5"/>
          <p:cNvSpPr>
            <a:spLocks noChangeArrowheads="1"/>
          </p:cNvSpPr>
          <p:nvPr/>
        </p:nvSpPr>
        <p:spPr bwMode="auto">
          <a:xfrm>
            <a:off x="1066800" y="3352800"/>
            <a:ext cx="152400" cy="152400"/>
          </a:xfrm>
          <a:prstGeom prst="ellipse">
            <a:avLst/>
          </a:prstGeom>
          <a:solidFill>
            <a:srgbClr val="FF6600">
              <a:alpha val="50195"/>
            </a:srgbClr>
          </a:solidFill>
          <a:ln w="38100">
            <a:solidFill>
              <a:schemeClr val="tx1">
                <a:alpha val="50195"/>
              </a:schemeClr>
            </a:solidFill>
            <a:round/>
            <a:headEnd/>
            <a:tailEnd/>
          </a:ln>
        </p:spPr>
        <p:txBody>
          <a:bodyPr wrap="none" anchor="ctr"/>
          <a:lstStyle/>
          <a:p>
            <a:endParaRPr lang="en-US"/>
          </a:p>
        </p:txBody>
      </p:sp>
      <p:sp>
        <p:nvSpPr>
          <p:cNvPr id="53253" name="WordArt 6"/>
          <p:cNvSpPr>
            <a:spLocks noChangeArrowheads="1" noChangeShapeType="1" noTextEdit="1"/>
          </p:cNvSpPr>
          <p:nvPr/>
        </p:nvSpPr>
        <p:spPr bwMode="auto">
          <a:xfrm>
            <a:off x="762000" y="304800"/>
            <a:ext cx="7645400" cy="647700"/>
          </a:xfrm>
          <a:prstGeom prst="rect">
            <a:avLst/>
          </a:prstGeom>
        </p:spPr>
        <p:txBody>
          <a:bodyPr wrap="none" fromWordArt="1">
            <a:prstTxWarp prst="textPlain">
              <a:avLst>
                <a:gd name="adj" fmla="val 50000"/>
              </a:avLst>
            </a:prstTxWarp>
          </a:bodyPr>
          <a:lstStyle/>
          <a:p>
            <a:r>
              <a:rPr lang="en-US" sz="3600" kern="10">
                <a:ln w="28575">
                  <a:solidFill>
                    <a:schemeClr val="tx2"/>
                  </a:solidFill>
                  <a:round/>
                  <a:headEnd/>
                  <a:tailEnd/>
                </a:ln>
                <a:solidFill>
                  <a:srgbClr val="FF0000"/>
                </a:solidFill>
                <a:effectLst>
                  <a:outerShdw dist="45791" dir="2021404" algn="ctr" rotWithShape="0">
                    <a:srgbClr val="9999FF">
                      <a:alpha val="74997"/>
                    </a:srgbClr>
                  </a:outerShdw>
                </a:effectLst>
                <a:latin typeface="Arial Black"/>
              </a:rPr>
              <a:t>Natures Most Powerful Storm...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26" descr="P3side"/>
          <p:cNvPicPr>
            <a:picLocks noChangeAspect="1" noChangeArrowheads="1"/>
          </p:cNvPicPr>
          <p:nvPr/>
        </p:nvPicPr>
        <p:blipFill>
          <a:blip r:embed="rId3" cstate="print"/>
          <a:srcRect/>
          <a:stretch>
            <a:fillRect/>
          </a:stretch>
        </p:blipFill>
        <p:spPr bwMode="auto">
          <a:xfrm>
            <a:off x="76200" y="304800"/>
            <a:ext cx="9029700" cy="6019800"/>
          </a:xfrm>
          <a:prstGeom prst="rect">
            <a:avLst/>
          </a:prstGeom>
          <a:noFill/>
          <a:ln w="9525">
            <a:noFill/>
            <a:miter lim="800000"/>
            <a:headEnd/>
            <a:tailEnd/>
          </a:ln>
        </p:spPr>
      </p:pic>
      <p:sp>
        <p:nvSpPr>
          <p:cNvPr id="55298" name="WordArt 2"/>
          <p:cNvSpPr>
            <a:spLocks noChangeArrowheads="1" noChangeShapeType="1" noTextEdit="1"/>
          </p:cNvSpPr>
          <p:nvPr/>
        </p:nvSpPr>
        <p:spPr bwMode="auto">
          <a:xfrm>
            <a:off x="990600" y="304800"/>
            <a:ext cx="6946900" cy="1905000"/>
          </a:xfrm>
          <a:prstGeom prst="rect">
            <a:avLst/>
          </a:prstGeom>
        </p:spPr>
        <p:txBody>
          <a:bodyPr wrap="none" fromWordArt="1">
            <a:prstTxWarp prst="textDoubleWave1">
              <a:avLst>
                <a:gd name="adj1" fmla="val 6500"/>
                <a:gd name="adj2" fmla="val 0"/>
              </a:avLst>
            </a:prstTxWarp>
          </a:bodyPr>
          <a:lstStyle/>
          <a:p>
            <a:r>
              <a:rPr lang="en-US" sz="3600" kern="10" spc="72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On the aircraft</a:t>
            </a:r>
          </a:p>
        </p:txBody>
      </p:sp>
    </p:spTree>
  </p:cSld>
  <p:clrMapOvr>
    <a:masterClrMapping/>
  </p:clrMapOvr>
  <p:transition spd="slow">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7346" name="Picture 2" descr="P3air-3"/>
          <p:cNvPicPr>
            <a:picLocks noChangeAspect="1" noChangeArrowheads="1"/>
          </p:cNvPicPr>
          <p:nvPr/>
        </p:nvPicPr>
        <p:blipFill>
          <a:blip r:embed="rId3" cstate="print"/>
          <a:srcRect/>
          <a:stretch>
            <a:fillRect/>
          </a:stretch>
        </p:blipFill>
        <p:spPr bwMode="auto">
          <a:xfrm>
            <a:off x="0" y="0"/>
            <a:ext cx="5762625" cy="3551238"/>
          </a:xfrm>
          <a:prstGeom prst="rect">
            <a:avLst/>
          </a:prstGeom>
          <a:noFill/>
          <a:ln w="9525">
            <a:noFill/>
            <a:miter lim="800000"/>
            <a:headEnd/>
            <a:tailEnd/>
          </a:ln>
        </p:spPr>
      </p:pic>
      <p:pic>
        <p:nvPicPr>
          <p:cNvPr id="57347" name="Picture 3" descr="g4b"/>
          <p:cNvPicPr>
            <a:picLocks noChangeAspect="1" noChangeArrowheads="1"/>
          </p:cNvPicPr>
          <p:nvPr/>
        </p:nvPicPr>
        <p:blipFill>
          <a:blip r:embed="rId4" cstate="print"/>
          <a:srcRect/>
          <a:stretch>
            <a:fillRect/>
          </a:stretch>
        </p:blipFill>
        <p:spPr bwMode="auto">
          <a:xfrm>
            <a:off x="0" y="3509963"/>
            <a:ext cx="5759450" cy="3352800"/>
          </a:xfrm>
          <a:prstGeom prst="rect">
            <a:avLst/>
          </a:prstGeom>
          <a:noFill/>
          <a:ln w="9525">
            <a:noFill/>
            <a:miter lim="800000"/>
            <a:headEnd/>
            <a:tailEnd/>
          </a:ln>
        </p:spPr>
      </p:pic>
      <p:grpSp>
        <p:nvGrpSpPr>
          <p:cNvPr id="2" name="Group 10"/>
          <p:cNvGrpSpPr>
            <a:grpSpLocks/>
          </p:cNvGrpSpPr>
          <p:nvPr/>
        </p:nvGrpSpPr>
        <p:grpSpPr bwMode="auto">
          <a:xfrm>
            <a:off x="309563" y="1857375"/>
            <a:ext cx="8105775" cy="2084388"/>
            <a:chOff x="309563" y="1857375"/>
            <a:chExt cx="8105775" cy="2084388"/>
          </a:xfrm>
        </p:grpSpPr>
        <p:pic>
          <p:nvPicPr>
            <p:cNvPr id="57355" name="Picture 6" descr="kermit"/>
            <p:cNvPicPr>
              <a:picLocks noChangeAspect="1" noChangeArrowheads="1"/>
            </p:cNvPicPr>
            <p:nvPr/>
          </p:nvPicPr>
          <p:blipFill>
            <a:blip r:embed="rId5" cstate="print"/>
            <a:srcRect/>
            <a:stretch>
              <a:fillRect/>
            </a:stretch>
          </p:blipFill>
          <p:spPr bwMode="auto">
            <a:xfrm>
              <a:off x="309563" y="1857375"/>
              <a:ext cx="1936750" cy="2084388"/>
            </a:xfrm>
            <a:prstGeom prst="rect">
              <a:avLst/>
            </a:prstGeom>
            <a:noFill/>
            <a:ln w="9525">
              <a:solidFill>
                <a:schemeClr val="tx1"/>
              </a:solidFill>
              <a:miter lim="800000"/>
              <a:headEnd/>
              <a:tailEnd/>
            </a:ln>
          </p:spPr>
        </p:pic>
        <p:sp>
          <p:nvSpPr>
            <p:cNvPr id="57356" name="Text Box 7"/>
            <p:cNvSpPr txBox="1">
              <a:spLocks noChangeArrowheads="1"/>
            </p:cNvSpPr>
            <p:nvPr/>
          </p:nvSpPr>
          <p:spPr bwMode="auto">
            <a:xfrm>
              <a:off x="6000750" y="3000375"/>
              <a:ext cx="2414588" cy="730250"/>
            </a:xfrm>
            <a:prstGeom prst="rect">
              <a:avLst/>
            </a:prstGeom>
            <a:noFill/>
            <a:ln w="9525">
              <a:noFill/>
              <a:miter lim="800000"/>
              <a:headEnd/>
              <a:tailEnd/>
            </a:ln>
          </p:spPr>
          <p:txBody>
            <a:bodyPr>
              <a:spAutoFit/>
            </a:bodyPr>
            <a:lstStyle/>
            <a:p>
              <a:pPr>
                <a:spcBef>
                  <a:spcPct val="50000"/>
                </a:spcBef>
              </a:pPr>
              <a:r>
                <a:rPr lang="ja-JP" altLang="en-US" sz="1400" b="1">
                  <a:latin typeface="Century Schoolbook" charset="0"/>
                </a:rPr>
                <a:t>“</a:t>
              </a:r>
              <a:r>
                <a:rPr lang="en-US" altLang="ja-JP" sz="1400" b="1">
                  <a:latin typeface="Century Schoolbook" charset="0"/>
                </a:rPr>
                <a:t>Kermit</a:t>
              </a:r>
              <a:r>
                <a:rPr lang="ja-JP" altLang="en-US" sz="1400" b="1">
                  <a:latin typeface="Century Schoolbook" charset="0"/>
                </a:rPr>
                <a:t>”</a:t>
              </a:r>
              <a:r>
                <a:rPr lang="en-US" altLang="ja-JP" sz="1400" b="1">
                  <a:latin typeface="Century Schoolbook" charset="0"/>
                </a:rPr>
                <a:t>  Built in 1975 at Lockheed-Martin, Marietta, Georgia</a:t>
              </a:r>
              <a:endParaRPr lang="en-US" sz="1400" b="1">
                <a:latin typeface="Century Schoolbook" charset="0"/>
              </a:endParaRPr>
            </a:p>
          </p:txBody>
        </p:sp>
      </p:grpSp>
      <p:grpSp>
        <p:nvGrpSpPr>
          <p:cNvPr id="3" name="Group 9"/>
          <p:cNvGrpSpPr>
            <a:grpSpLocks/>
          </p:cNvGrpSpPr>
          <p:nvPr/>
        </p:nvGrpSpPr>
        <p:grpSpPr bwMode="auto">
          <a:xfrm>
            <a:off x="4999038" y="171450"/>
            <a:ext cx="3973512" cy="2051050"/>
            <a:chOff x="4999038" y="171450"/>
            <a:chExt cx="3973512" cy="2051050"/>
          </a:xfrm>
        </p:grpSpPr>
        <p:pic>
          <p:nvPicPr>
            <p:cNvPr id="57353" name="Picture 4" descr="piggy"/>
            <p:cNvPicPr>
              <a:picLocks noChangeAspect="1" noChangeArrowheads="1"/>
            </p:cNvPicPr>
            <p:nvPr/>
          </p:nvPicPr>
          <p:blipFill>
            <a:blip r:embed="rId6" cstate="print"/>
            <a:srcRect/>
            <a:stretch>
              <a:fillRect/>
            </a:stretch>
          </p:blipFill>
          <p:spPr bwMode="auto">
            <a:xfrm>
              <a:off x="4999038" y="171450"/>
              <a:ext cx="1870075" cy="2051050"/>
            </a:xfrm>
            <a:prstGeom prst="rect">
              <a:avLst/>
            </a:prstGeom>
            <a:noFill/>
            <a:ln w="9525">
              <a:solidFill>
                <a:schemeClr val="tx1"/>
              </a:solidFill>
              <a:miter lim="800000"/>
              <a:headEnd/>
              <a:tailEnd/>
            </a:ln>
          </p:spPr>
        </p:pic>
        <p:sp>
          <p:nvSpPr>
            <p:cNvPr id="57354" name="Text Box 8"/>
            <p:cNvSpPr txBox="1">
              <a:spLocks noChangeArrowheads="1"/>
            </p:cNvSpPr>
            <p:nvPr/>
          </p:nvSpPr>
          <p:spPr bwMode="auto">
            <a:xfrm>
              <a:off x="6996113" y="523875"/>
              <a:ext cx="1976437" cy="942975"/>
            </a:xfrm>
            <a:prstGeom prst="rect">
              <a:avLst/>
            </a:prstGeom>
            <a:noFill/>
            <a:ln w="9525">
              <a:noFill/>
              <a:miter lim="800000"/>
              <a:headEnd/>
              <a:tailEnd/>
            </a:ln>
          </p:spPr>
          <p:txBody>
            <a:bodyPr>
              <a:spAutoFit/>
            </a:bodyPr>
            <a:lstStyle/>
            <a:p>
              <a:pPr>
                <a:spcBef>
                  <a:spcPct val="50000"/>
                </a:spcBef>
              </a:pPr>
              <a:r>
                <a:rPr lang="ja-JP" altLang="en-US" sz="1400" b="1">
                  <a:latin typeface="Century Schoolbook" charset="0"/>
                </a:rPr>
                <a:t>“</a:t>
              </a:r>
              <a:r>
                <a:rPr lang="en-US" altLang="ja-JP" sz="1400" b="1">
                  <a:latin typeface="Century Schoolbook" charset="0"/>
                </a:rPr>
                <a:t>Miss Piggy</a:t>
              </a:r>
              <a:r>
                <a:rPr lang="ja-JP" altLang="en-US" sz="1400" b="1">
                  <a:latin typeface="Century Schoolbook" charset="0"/>
                </a:rPr>
                <a:t>”</a:t>
              </a:r>
              <a:r>
                <a:rPr lang="en-US" altLang="ja-JP" sz="1400" b="1">
                  <a:latin typeface="Century Schoolbook" charset="0"/>
                </a:rPr>
                <a:t>  Built in 1976 at Lockheed-Martin, Marietta, Georgia</a:t>
              </a:r>
              <a:endParaRPr lang="en-US" sz="1400" b="1">
                <a:latin typeface="Century Schoolbook" charset="0"/>
              </a:endParaRPr>
            </a:p>
          </p:txBody>
        </p:sp>
      </p:grpSp>
      <p:grpSp>
        <p:nvGrpSpPr>
          <p:cNvPr id="4" name="Group 11"/>
          <p:cNvGrpSpPr>
            <a:grpSpLocks/>
          </p:cNvGrpSpPr>
          <p:nvPr/>
        </p:nvGrpSpPr>
        <p:grpSpPr bwMode="auto">
          <a:xfrm>
            <a:off x="4757738" y="4225925"/>
            <a:ext cx="4348162" cy="1724025"/>
            <a:chOff x="4757738" y="4225925"/>
            <a:chExt cx="4348162" cy="1724025"/>
          </a:xfrm>
        </p:grpSpPr>
        <p:pic>
          <p:nvPicPr>
            <p:cNvPr id="57351" name="Picture 5" descr="GONZO"/>
            <p:cNvPicPr>
              <a:picLocks noChangeAspect="1" noChangeArrowheads="1"/>
            </p:cNvPicPr>
            <p:nvPr/>
          </p:nvPicPr>
          <p:blipFill>
            <a:blip r:embed="rId7" cstate="print"/>
            <a:srcRect/>
            <a:stretch>
              <a:fillRect/>
            </a:stretch>
          </p:blipFill>
          <p:spPr bwMode="auto">
            <a:xfrm>
              <a:off x="4757738" y="4302125"/>
              <a:ext cx="2471737" cy="1647825"/>
            </a:xfrm>
            <a:prstGeom prst="rect">
              <a:avLst/>
            </a:prstGeom>
            <a:noFill/>
            <a:ln w="9525">
              <a:solidFill>
                <a:schemeClr val="tx1"/>
              </a:solidFill>
              <a:miter lim="800000"/>
              <a:headEnd/>
              <a:tailEnd/>
            </a:ln>
          </p:spPr>
        </p:pic>
        <p:sp>
          <p:nvSpPr>
            <p:cNvPr id="57352" name="Text Box 9"/>
            <p:cNvSpPr txBox="1">
              <a:spLocks noChangeArrowheads="1"/>
            </p:cNvSpPr>
            <p:nvPr/>
          </p:nvSpPr>
          <p:spPr bwMode="auto">
            <a:xfrm>
              <a:off x="7391400" y="4225925"/>
              <a:ext cx="1714500" cy="1169551"/>
            </a:xfrm>
            <a:prstGeom prst="rect">
              <a:avLst/>
            </a:prstGeom>
            <a:noFill/>
            <a:ln w="9525">
              <a:noFill/>
              <a:miter lim="800000"/>
              <a:headEnd/>
              <a:tailEnd/>
            </a:ln>
          </p:spPr>
          <p:txBody>
            <a:bodyPr>
              <a:spAutoFit/>
            </a:bodyPr>
            <a:lstStyle/>
            <a:p>
              <a:pPr>
                <a:spcBef>
                  <a:spcPct val="50000"/>
                </a:spcBef>
              </a:pPr>
              <a:r>
                <a:rPr lang="ja-JP" altLang="en-US" sz="1400" b="1">
                  <a:latin typeface="Century Schoolbook" charset="0"/>
                </a:rPr>
                <a:t>“</a:t>
              </a:r>
              <a:r>
                <a:rPr lang="en-US" altLang="ja-JP" sz="1400" b="1">
                  <a:latin typeface="Century Schoolbook" charset="0"/>
                </a:rPr>
                <a:t>Gonzo</a:t>
              </a:r>
              <a:r>
                <a:rPr lang="ja-JP" altLang="en-US" sz="1400" b="1">
                  <a:latin typeface="Century Schoolbook" charset="0"/>
                </a:rPr>
                <a:t>”</a:t>
              </a:r>
              <a:r>
                <a:rPr lang="en-US" altLang="ja-JP" sz="1400" b="1">
                  <a:latin typeface="Century Schoolbook" charset="0"/>
                </a:rPr>
                <a:t>  Built in 1994 at Gulfstream Aerospace Corporation in Savannah Georgia</a:t>
              </a:r>
              <a:endParaRPr lang="en-US" sz="1400" b="1">
                <a:latin typeface="Century Schoolbook" charset="0"/>
              </a:endParaRP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C:\HEW_Dat\PIX\Surv_GEO.JPG"/>
          <p:cNvPicPr>
            <a:picLocks noChangeAspect="1" noChangeArrowheads="1"/>
          </p:cNvPicPr>
          <p:nvPr/>
        </p:nvPicPr>
        <p:blipFill>
          <a:blip r:embed="rId2" cstate="print"/>
          <a:srcRect l="3137" t="12122" r="6274" b="12122"/>
          <a:stretch>
            <a:fillRect/>
          </a:stretch>
        </p:blipFill>
        <p:spPr bwMode="auto">
          <a:xfrm>
            <a:off x="406400" y="0"/>
            <a:ext cx="8447088" cy="6858000"/>
          </a:xfrm>
          <a:prstGeom prst="rect">
            <a:avLst/>
          </a:prstGeom>
          <a:noFill/>
          <a:ln w="9525">
            <a:noFill/>
            <a:miter lim="800000"/>
            <a:headEnd/>
            <a:tailEnd/>
          </a:ln>
        </p:spPr>
      </p:pic>
      <p:sp>
        <p:nvSpPr>
          <p:cNvPr id="59394" name="Rectangle 3"/>
          <p:cNvSpPr>
            <a:spLocks noGrp="1" noChangeArrowheads="1"/>
          </p:cNvSpPr>
          <p:nvPr>
            <p:ph type="title"/>
          </p:nvPr>
        </p:nvSpPr>
        <p:spPr>
          <a:xfrm>
            <a:off x="2743200" y="304800"/>
            <a:ext cx="5283200" cy="457200"/>
          </a:xfrm>
          <a:solidFill>
            <a:schemeClr val="bg1"/>
          </a:solidFill>
        </p:spPr>
        <p:txBody>
          <a:bodyPr/>
          <a:lstStyle/>
          <a:p>
            <a:r>
              <a:rPr lang="en-US" sz="2400" b="1" smtClean="0">
                <a:latin typeface="Albertus Medium" pitchFamily="34" charset="0"/>
              </a:rPr>
              <a:t>Synoptic Surveillance</a:t>
            </a:r>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7" name="Picture 2" descr="WISE3"/>
          <p:cNvPicPr>
            <a:picLocks noChangeAspect="1" noChangeArrowheads="1"/>
          </p:cNvPicPr>
          <p:nvPr/>
        </p:nvPicPr>
        <p:blipFill>
          <a:blip r:embed="rId3" cstate="print"/>
          <a:srcRect/>
          <a:stretch>
            <a:fillRect/>
          </a:stretch>
        </p:blipFill>
        <p:spPr bwMode="auto">
          <a:xfrm>
            <a:off x="533400" y="1385888"/>
            <a:ext cx="8067675" cy="5472112"/>
          </a:xfrm>
          <a:prstGeom prst="rect">
            <a:avLst/>
          </a:prstGeom>
          <a:noFill/>
          <a:ln w="9525">
            <a:noFill/>
            <a:miter lim="800000"/>
            <a:headEnd/>
            <a:tailEnd/>
          </a:ln>
        </p:spPr>
      </p:pic>
      <p:sp>
        <p:nvSpPr>
          <p:cNvPr id="60418" name="Text Box 3"/>
          <p:cNvSpPr txBox="1">
            <a:spLocks noChangeArrowheads="1"/>
          </p:cNvSpPr>
          <p:nvPr/>
        </p:nvSpPr>
        <p:spPr bwMode="auto">
          <a:xfrm>
            <a:off x="2573338" y="500063"/>
            <a:ext cx="3619500" cy="523875"/>
          </a:xfrm>
          <a:prstGeom prst="rect">
            <a:avLst/>
          </a:prstGeom>
          <a:noFill/>
          <a:ln w="9525">
            <a:noFill/>
            <a:miter lim="800000"/>
            <a:headEnd/>
            <a:tailEnd/>
          </a:ln>
        </p:spPr>
        <p:txBody>
          <a:bodyPr wrap="none">
            <a:spAutoFit/>
          </a:bodyPr>
          <a:lstStyle/>
          <a:p>
            <a:r>
              <a:rPr lang="en-US" sz="2800" b="1"/>
              <a:t>Inside the P-3 Aircraft</a:t>
            </a:r>
            <a:endParaRPr lang="en-US" sz="1800"/>
          </a:p>
        </p:txBody>
      </p:sp>
    </p:spTree>
  </p:cSld>
  <p:clrMapOvr>
    <a:masterClrMapping/>
  </p:clrMapOvr>
  <p:transition spd="slow">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GPS"/>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pPr eaLnBrk="1" hangingPunct="1"/>
            <a:r>
              <a:rPr lang="en-US" smtClean="0"/>
              <a:t>NOAA Dork Logo</a:t>
            </a:r>
          </a:p>
        </p:txBody>
      </p:sp>
      <p:sp>
        <p:nvSpPr>
          <p:cNvPr id="29698" name="Rectangle 3"/>
          <p:cNvSpPr>
            <a:spLocks noGrp="1" noChangeArrowheads="1" noTextEdit="1"/>
          </p:cNvSpPr>
          <p:nvPr>
            <p:ph type="chart" idx="1"/>
          </p:nvPr>
        </p:nvSpPr>
        <p:spPr/>
      </p:sp>
      <p:pic>
        <p:nvPicPr>
          <p:cNvPr id="29699" name="Picture 4" descr="MONTAGE-4STORMS-track"/>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Andrew-Chrisflight"/>
          <p:cNvPicPr>
            <a:picLocks noChangeAspect="1" noChangeArrowheads="1"/>
          </p:cNvPicPr>
          <p:nvPr/>
        </p:nvPicPr>
        <p:blipFill>
          <a:blip r:embed="rId3" cstate="print"/>
          <a:srcRect/>
          <a:stretch>
            <a:fillRect/>
          </a:stretch>
        </p:blipFill>
        <p:spPr bwMode="auto">
          <a:xfrm>
            <a:off x="3962400" y="1447800"/>
            <a:ext cx="5181600" cy="3700463"/>
          </a:xfrm>
          <a:prstGeom prst="rect">
            <a:avLst/>
          </a:prstGeom>
          <a:noFill/>
          <a:ln w="9525">
            <a:noFill/>
            <a:miter lim="800000"/>
            <a:headEnd/>
            <a:tailEnd/>
          </a:ln>
        </p:spPr>
      </p:pic>
      <p:sp>
        <p:nvSpPr>
          <p:cNvPr id="64514" name="Text Box 3"/>
          <p:cNvSpPr txBox="1">
            <a:spLocks noChangeArrowheads="1"/>
          </p:cNvSpPr>
          <p:nvPr/>
        </p:nvSpPr>
        <p:spPr bwMode="auto">
          <a:xfrm>
            <a:off x="2403475" y="76200"/>
            <a:ext cx="4378325" cy="579438"/>
          </a:xfrm>
          <a:prstGeom prst="rect">
            <a:avLst/>
          </a:prstGeom>
          <a:noFill/>
          <a:ln w="38100">
            <a:noFill/>
            <a:miter lim="800000"/>
            <a:headEnd/>
            <a:tailEnd/>
          </a:ln>
        </p:spPr>
        <p:txBody>
          <a:bodyPr wrap="none">
            <a:spAutoFit/>
          </a:bodyPr>
          <a:lstStyle/>
          <a:p>
            <a:pPr algn="l" eaLnBrk="0" hangingPunct="0"/>
            <a:r>
              <a:rPr lang="en-US" sz="3200" b="1">
                <a:latin typeface="Arial" pitchFamily="34" charset="0"/>
              </a:rPr>
              <a:t>Inside the P-3 Aircraft</a:t>
            </a:r>
          </a:p>
        </p:txBody>
      </p:sp>
      <p:grpSp>
        <p:nvGrpSpPr>
          <p:cNvPr id="64515" name="Group 6"/>
          <p:cNvGrpSpPr>
            <a:grpSpLocks/>
          </p:cNvGrpSpPr>
          <p:nvPr/>
        </p:nvGrpSpPr>
        <p:grpSpPr bwMode="auto">
          <a:xfrm>
            <a:off x="152400" y="762000"/>
            <a:ext cx="3917950" cy="5867400"/>
            <a:chOff x="96" y="480"/>
            <a:chExt cx="2468" cy="3696"/>
          </a:xfrm>
        </p:grpSpPr>
        <p:pic>
          <p:nvPicPr>
            <p:cNvPr id="64516" name="Picture 4" descr="RobP-3"/>
            <p:cNvPicPr>
              <a:picLocks noChangeAspect="1" noChangeArrowheads="1"/>
            </p:cNvPicPr>
            <p:nvPr/>
          </p:nvPicPr>
          <p:blipFill>
            <a:blip r:embed="rId4" cstate="print"/>
            <a:srcRect/>
            <a:stretch>
              <a:fillRect/>
            </a:stretch>
          </p:blipFill>
          <p:spPr bwMode="auto">
            <a:xfrm>
              <a:off x="96" y="480"/>
              <a:ext cx="2464" cy="3696"/>
            </a:xfrm>
            <a:prstGeom prst="rect">
              <a:avLst/>
            </a:prstGeom>
            <a:noFill/>
            <a:ln w="9525">
              <a:noFill/>
              <a:miter lim="800000"/>
              <a:headEnd/>
              <a:tailEnd/>
            </a:ln>
          </p:spPr>
        </p:pic>
        <p:sp>
          <p:nvSpPr>
            <p:cNvPr id="64517" name="Text Box 5"/>
            <p:cNvSpPr txBox="1">
              <a:spLocks noChangeArrowheads="1"/>
            </p:cNvSpPr>
            <p:nvPr/>
          </p:nvSpPr>
          <p:spPr bwMode="auto">
            <a:xfrm>
              <a:off x="1728" y="3926"/>
              <a:ext cx="836" cy="250"/>
            </a:xfrm>
            <a:prstGeom prst="rect">
              <a:avLst/>
            </a:prstGeom>
            <a:noFill/>
            <a:ln w="9525">
              <a:noFill/>
              <a:miter lim="800000"/>
              <a:headEnd/>
              <a:tailEnd/>
            </a:ln>
          </p:spPr>
          <p:txBody>
            <a:bodyPr wrap="none">
              <a:spAutoFit/>
            </a:bodyPr>
            <a:lstStyle/>
            <a:p>
              <a:r>
                <a:rPr lang="en-US" sz="2000">
                  <a:latin typeface="Arial" pitchFamily="34" charset="0"/>
                </a:rPr>
                <a:t>R. Rogers</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P3_rad"/>
          <p:cNvPicPr>
            <a:picLocks noChangeAspect="1" noChangeArrowheads="1"/>
          </p:cNvPicPr>
          <p:nvPr/>
        </p:nvPicPr>
        <p:blipFill>
          <a:blip r:embed="rId3" cstate="print"/>
          <a:srcRect/>
          <a:stretch>
            <a:fillRect/>
          </a:stretch>
        </p:blipFill>
        <p:spPr bwMode="auto">
          <a:xfrm>
            <a:off x="76200" y="152400"/>
            <a:ext cx="8839200" cy="6629400"/>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C:\Documents and Settings\white\My Documents\HRD\PPPresent\POWER POINT\1989hugorad1.gif"/>
          <p:cNvPicPr>
            <a:picLocks noChangeAspect="1" noChangeArrowheads="1"/>
          </p:cNvPicPr>
          <p:nvPr/>
        </p:nvPicPr>
        <p:blipFill>
          <a:blip r:embed="rId2" cstate="print"/>
          <a:srcRect/>
          <a:stretch>
            <a:fillRect/>
          </a:stretch>
        </p:blipFill>
        <p:spPr bwMode="auto">
          <a:xfrm>
            <a:off x="0" y="-3175"/>
            <a:ext cx="9144000" cy="6864350"/>
          </a:xfrm>
          <a:prstGeom prst="rect">
            <a:avLst/>
          </a:prstGeom>
          <a:noFill/>
          <a:ln w="9525">
            <a:noFill/>
            <a:miter lim="800000"/>
            <a:headEnd/>
            <a:tailEnd/>
          </a:ln>
        </p:spPr>
      </p:pic>
      <p:sp>
        <p:nvSpPr>
          <p:cNvPr id="68610" name="TextBox 2"/>
          <p:cNvSpPr txBox="1">
            <a:spLocks noChangeArrowheads="1"/>
          </p:cNvSpPr>
          <p:nvPr/>
        </p:nvSpPr>
        <p:spPr bwMode="auto">
          <a:xfrm>
            <a:off x="85725" y="9525"/>
            <a:ext cx="1546225" cy="584200"/>
          </a:xfrm>
          <a:prstGeom prst="rect">
            <a:avLst/>
          </a:prstGeom>
          <a:noFill/>
          <a:ln w="9525">
            <a:noFill/>
            <a:miter lim="800000"/>
            <a:headEnd/>
            <a:tailEnd/>
          </a:ln>
        </p:spPr>
        <p:txBody>
          <a:bodyPr wrap="none">
            <a:spAutoFit/>
          </a:bodyPr>
          <a:lstStyle/>
          <a:p>
            <a:r>
              <a:rPr lang="en-US" sz="3200" b="1">
                <a:latin typeface="Calibri" pitchFamily="34" charset="0"/>
              </a:rPr>
              <a:t>LF radar</a:t>
            </a:r>
          </a:p>
        </p:txBody>
      </p:sp>
    </p:spTree>
  </p:cSld>
  <p:clrMapOvr>
    <a:masterClrMapping/>
  </p:clrMapOvr>
  <p:transition spd="slow">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HEW_Dat\XSEC25\XS024.jpg"/>
          <p:cNvPicPr>
            <a:picLocks noChangeAspect="1" noChangeArrowheads="1"/>
          </p:cNvPicPr>
          <p:nvPr/>
        </p:nvPicPr>
        <p:blipFill>
          <a:blip r:embed="rId2" cstate="print"/>
          <a:srcRect/>
          <a:stretch>
            <a:fillRect/>
          </a:stretch>
        </p:blipFill>
        <p:spPr bwMode="auto">
          <a:xfrm>
            <a:off x="0" y="685800"/>
            <a:ext cx="9144000" cy="5126038"/>
          </a:xfrm>
          <a:prstGeom prst="rect">
            <a:avLst/>
          </a:prstGeom>
          <a:noFill/>
          <a:ln w="9525">
            <a:noFill/>
            <a:miter lim="800000"/>
            <a:headEnd/>
            <a:tailEnd/>
          </a:ln>
        </p:spPr>
      </p:pic>
      <p:sp>
        <p:nvSpPr>
          <p:cNvPr id="69634" name="TextBox 2"/>
          <p:cNvSpPr txBox="1">
            <a:spLocks noChangeArrowheads="1"/>
          </p:cNvSpPr>
          <p:nvPr/>
        </p:nvSpPr>
        <p:spPr bwMode="auto">
          <a:xfrm>
            <a:off x="57150" y="9525"/>
            <a:ext cx="1603375" cy="584200"/>
          </a:xfrm>
          <a:prstGeom prst="rect">
            <a:avLst/>
          </a:prstGeom>
          <a:noFill/>
          <a:ln w="9525">
            <a:noFill/>
            <a:miter lim="800000"/>
            <a:headEnd/>
            <a:tailEnd/>
          </a:ln>
        </p:spPr>
        <p:txBody>
          <a:bodyPr wrap="none">
            <a:spAutoFit/>
          </a:bodyPr>
          <a:lstStyle/>
          <a:p>
            <a:r>
              <a:rPr lang="en-US" sz="3200" b="1">
                <a:latin typeface="Calibri" pitchFamily="34" charset="0"/>
              </a:rPr>
              <a:t>TA radar</a:t>
            </a:r>
          </a:p>
        </p:txBody>
      </p:sp>
    </p:spTree>
  </p:cSld>
  <p:clrMapOvr>
    <a:masterClrMapping/>
  </p:clrMapOvr>
  <p:transition spd="slow">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D:\Big_Files\Hurr_Fly\GSOnde2.jpg"/>
          <p:cNvPicPr>
            <a:picLocks noChangeAspect="1" noChangeArrowheads="1"/>
          </p:cNvPicPr>
          <p:nvPr/>
        </p:nvPicPr>
        <p:blipFill>
          <a:blip r:embed="rId2" cstate="print"/>
          <a:srcRect/>
          <a:stretch>
            <a:fillRect/>
          </a:stretch>
        </p:blipFill>
        <p:spPr bwMode="auto">
          <a:xfrm>
            <a:off x="23813" y="990600"/>
            <a:ext cx="9120187" cy="5099050"/>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D:\Big_Files\Hurr_Fly\CSCAT.jpg"/>
          <p:cNvPicPr>
            <a:picLocks noChangeAspect="1" noChangeArrowheads="1"/>
          </p:cNvPicPr>
          <p:nvPr/>
        </p:nvPicPr>
        <p:blipFill>
          <a:blip r:embed="rId2" cstate="print"/>
          <a:srcRect/>
          <a:stretch>
            <a:fillRect/>
          </a:stretch>
        </p:blipFill>
        <p:spPr bwMode="auto">
          <a:xfrm>
            <a:off x="0" y="1295400"/>
            <a:ext cx="9144000" cy="5026025"/>
          </a:xfrm>
          <a:prstGeom prst="rect">
            <a:avLst/>
          </a:prstGeom>
          <a:noFill/>
          <a:ln w="9525">
            <a:noFill/>
            <a:miter lim="800000"/>
            <a:headEnd/>
            <a:tailEnd/>
          </a:ln>
        </p:spPr>
      </p:pic>
      <p:sp>
        <p:nvSpPr>
          <p:cNvPr id="71682" name="Rectangle 3"/>
          <p:cNvSpPr>
            <a:spLocks noGrp="1" noChangeArrowheads="1"/>
          </p:cNvSpPr>
          <p:nvPr>
            <p:ph type="title" idx="4294967295"/>
          </p:nvPr>
        </p:nvSpPr>
        <p:spPr>
          <a:xfrm>
            <a:off x="1625600" y="0"/>
            <a:ext cx="5994400" cy="457200"/>
          </a:xfrm>
        </p:spPr>
        <p:txBody>
          <a:bodyPr/>
          <a:lstStyle/>
          <a:p>
            <a:r>
              <a:rPr lang="en-US" sz="2000" b="1" smtClean="0">
                <a:latin typeface="Albertus Medium" pitchFamily="34" charset="0"/>
              </a:rPr>
              <a:t>Remotely Sensed Surface Winds</a:t>
            </a:r>
            <a:endParaRPr lang="en-US" smtClean="0"/>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D:\Big_Files\Hurr_Fly\FLoyd_13I.JPG"/>
          <p:cNvPicPr>
            <a:picLocks noChangeAspect="1" noChangeArrowheads="1"/>
          </p:cNvPicPr>
          <p:nvPr/>
        </p:nvPicPr>
        <p:blipFill>
          <a:blip r:embed="rId3" cstate="print"/>
          <a:srcRect l="5818" t="7529" r="4654" b="7529"/>
          <a:stretch>
            <a:fillRect/>
          </a:stretch>
        </p:blipFill>
        <p:spPr bwMode="auto">
          <a:xfrm>
            <a:off x="0" y="838200"/>
            <a:ext cx="9144000" cy="5027613"/>
          </a:xfrm>
          <a:prstGeom prst="rect">
            <a:avLst/>
          </a:prstGeom>
          <a:noFill/>
          <a:ln w="9525">
            <a:noFill/>
            <a:miter lim="800000"/>
            <a:headEnd/>
            <a:tailEnd/>
          </a:ln>
        </p:spPr>
      </p:pic>
      <p:sp>
        <p:nvSpPr>
          <p:cNvPr id="72706" name="Rectangle 3"/>
          <p:cNvSpPr>
            <a:spLocks noGrp="1" noChangeArrowheads="1"/>
          </p:cNvSpPr>
          <p:nvPr>
            <p:ph type="title" idx="4294967295"/>
          </p:nvPr>
        </p:nvSpPr>
        <p:spPr>
          <a:xfrm>
            <a:off x="2895600" y="76200"/>
            <a:ext cx="3352800" cy="533400"/>
          </a:xfrm>
          <a:solidFill>
            <a:schemeClr val="bg1"/>
          </a:solidFill>
        </p:spPr>
        <p:txBody>
          <a:bodyPr/>
          <a:lstStyle/>
          <a:p>
            <a:r>
              <a:rPr lang="en-US" sz="2800" b="1" i="1" smtClean="0">
                <a:latin typeface="Albertus Medium" pitchFamily="34" charset="0"/>
              </a:rPr>
              <a:t>Hurricane Floyd</a:t>
            </a:r>
            <a:endParaRPr lang="en-US" sz="2800" smtClean="0"/>
          </a:p>
        </p:txBody>
      </p:sp>
      <p:sp>
        <p:nvSpPr>
          <p:cNvPr id="72707" name="TextBox 3"/>
          <p:cNvSpPr txBox="1">
            <a:spLocks noChangeArrowheads="1"/>
          </p:cNvSpPr>
          <p:nvPr/>
        </p:nvSpPr>
        <p:spPr bwMode="auto">
          <a:xfrm>
            <a:off x="1676400" y="685800"/>
            <a:ext cx="998538" cy="400050"/>
          </a:xfrm>
          <a:prstGeom prst="rect">
            <a:avLst/>
          </a:prstGeom>
          <a:noFill/>
          <a:ln w="9525">
            <a:noFill/>
            <a:miter lim="800000"/>
            <a:headEnd/>
            <a:tailEnd/>
          </a:ln>
        </p:spPr>
        <p:txBody>
          <a:bodyPr wrap="none">
            <a:spAutoFit/>
          </a:bodyPr>
          <a:lstStyle/>
          <a:p>
            <a:r>
              <a:rPr lang="en-US" sz="2000" b="1">
                <a:solidFill>
                  <a:srgbClr val="FF0000"/>
                </a:solidFill>
                <a:latin typeface="Calibri" pitchFamily="34" charset="0"/>
              </a:rPr>
              <a:t>eyewall</a:t>
            </a:r>
          </a:p>
        </p:txBody>
      </p:sp>
      <p:cxnSp>
        <p:nvCxnSpPr>
          <p:cNvPr id="72708" name="Straight Arrow Connector 5"/>
          <p:cNvCxnSpPr>
            <a:cxnSpLocks noChangeShapeType="1"/>
          </p:cNvCxnSpPr>
          <p:nvPr/>
        </p:nvCxnSpPr>
        <p:spPr bwMode="auto">
          <a:xfrm>
            <a:off x="2628900" y="1085850"/>
            <a:ext cx="1247775" cy="1133475"/>
          </a:xfrm>
          <a:prstGeom prst="straightConnector1">
            <a:avLst/>
          </a:prstGeom>
          <a:noFill/>
          <a:ln w="38100">
            <a:solidFill>
              <a:srgbClr val="FF3300"/>
            </a:solidFill>
            <a:round/>
            <a:headEnd/>
            <a:tailEnd type="arrow" w="med" len="med"/>
          </a:ln>
        </p:spPr>
      </p:cxnSp>
      <p:cxnSp>
        <p:nvCxnSpPr>
          <p:cNvPr id="72709" name="Straight Arrow Connector 6"/>
          <p:cNvCxnSpPr>
            <a:cxnSpLocks noChangeShapeType="1"/>
          </p:cNvCxnSpPr>
          <p:nvPr/>
        </p:nvCxnSpPr>
        <p:spPr bwMode="auto">
          <a:xfrm>
            <a:off x="2733675" y="1047750"/>
            <a:ext cx="2019300" cy="809625"/>
          </a:xfrm>
          <a:prstGeom prst="straightConnector1">
            <a:avLst/>
          </a:prstGeom>
          <a:noFill/>
          <a:ln w="38100">
            <a:solidFill>
              <a:srgbClr val="FF3300"/>
            </a:solidFill>
            <a:round/>
            <a:headEnd/>
            <a:tailEnd type="arrow" w="med" len="med"/>
          </a:ln>
        </p:spPr>
      </p:cxnSp>
      <p:sp>
        <p:nvSpPr>
          <p:cNvPr id="72710" name="TextBox 11"/>
          <p:cNvSpPr txBox="1">
            <a:spLocks noChangeArrowheads="1"/>
          </p:cNvSpPr>
          <p:nvPr/>
        </p:nvSpPr>
        <p:spPr bwMode="auto">
          <a:xfrm>
            <a:off x="5873750" y="476250"/>
            <a:ext cx="1138238" cy="400050"/>
          </a:xfrm>
          <a:prstGeom prst="rect">
            <a:avLst/>
          </a:prstGeom>
          <a:noFill/>
          <a:ln w="9525">
            <a:noFill/>
            <a:miter lim="800000"/>
            <a:headEnd/>
            <a:tailEnd/>
          </a:ln>
        </p:spPr>
        <p:txBody>
          <a:bodyPr wrap="none">
            <a:spAutoFit/>
          </a:bodyPr>
          <a:lstStyle/>
          <a:p>
            <a:r>
              <a:rPr lang="en-US" sz="2000" b="1">
                <a:solidFill>
                  <a:srgbClr val="FF0000"/>
                </a:solidFill>
                <a:latin typeface="Calibri" pitchFamily="34" charset="0"/>
              </a:rPr>
              <a:t>rainband</a:t>
            </a:r>
          </a:p>
        </p:txBody>
      </p:sp>
      <p:cxnSp>
        <p:nvCxnSpPr>
          <p:cNvPr id="72711" name="Straight Arrow Connector 12"/>
          <p:cNvCxnSpPr>
            <a:cxnSpLocks noChangeShapeType="1"/>
          </p:cNvCxnSpPr>
          <p:nvPr/>
        </p:nvCxnSpPr>
        <p:spPr bwMode="auto">
          <a:xfrm flipH="1">
            <a:off x="5724525" y="857250"/>
            <a:ext cx="409575" cy="1438275"/>
          </a:xfrm>
          <a:prstGeom prst="straightConnector1">
            <a:avLst/>
          </a:prstGeom>
          <a:noFill/>
          <a:ln w="38100">
            <a:solidFill>
              <a:srgbClr val="FF3300"/>
            </a:solidFill>
            <a:round/>
            <a:headEnd/>
            <a:tailEnd type="arrow" w="med" len="med"/>
          </a:ln>
        </p:spPr>
      </p:cxnSp>
      <p:sp>
        <p:nvSpPr>
          <p:cNvPr id="72712" name="Rectangle 15"/>
          <p:cNvSpPr>
            <a:spLocks noChangeArrowheads="1"/>
          </p:cNvSpPr>
          <p:nvPr/>
        </p:nvSpPr>
        <p:spPr bwMode="auto">
          <a:xfrm>
            <a:off x="3476625" y="914400"/>
            <a:ext cx="2343150" cy="400050"/>
          </a:xfrm>
          <a:prstGeom prst="rect">
            <a:avLst/>
          </a:prstGeom>
          <a:solidFill>
            <a:schemeClr val="bg1"/>
          </a:solidFill>
          <a:ln w="38100">
            <a:noFill/>
            <a:round/>
            <a:headEnd/>
            <a:tailEnd/>
          </a:ln>
        </p:spPr>
        <p:txBody>
          <a:bodyPr/>
          <a:lstStyle/>
          <a:p>
            <a:pPr algn="l" eaLnBrk="0" hangingPunct="0"/>
            <a:endParaRPr lang="en-US" sz="2800"/>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ye_ven_v"/>
          <p:cNvPicPr>
            <a:picLocks noChangeAspect="1" noChangeArrowheads="1"/>
          </p:cNvPicPr>
          <p:nvPr/>
        </p:nvPicPr>
        <p:blipFill>
          <a:blip r:embed="rId3" cstate="print"/>
          <a:srcRect r="8611" b="43210"/>
          <a:stretch>
            <a:fillRect/>
          </a:stretch>
        </p:blipFill>
        <p:spPr bwMode="auto">
          <a:xfrm>
            <a:off x="76200" y="0"/>
            <a:ext cx="9144000"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609600" y="1117600"/>
            <a:ext cx="8039100" cy="5359400"/>
          </a:xfrm>
          <a:prstGeom prst="rect">
            <a:avLst/>
          </a:prstGeom>
          <a:noFill/>
          <a:ln w="9525">
            <a:noFill/>
            <a:miter lim="800000"/>
            <a:headEnd/>
            <a:tailEnd/>
          </a:ln>
        </p:spPr>
      </p:pic>
      <p:sp>
        <p:nvSpPr>
          <p:cNvPr id="76802" name="Text Box 3"/>
          <p:cNvSpPr txBox="1">
            <a:spLocks noChangeArrowheads="1"/>
          </p:cNvSpPr>
          <p:nvPr/>
        </p:nvSpPr>
        <p:spPr bwMode="auto">
          <a:xfrm>
            <a:off x="1524000" y="228600"/>
            <a:ext cx="6019800" cy="830263"/>
          </a:xfrm>
          <a:prstGeom prst="rect">
            <a:avLst/>
          </a:prstGeom>
          <a:noFill/>
          <a:ln w="9525">
            <a:noFill/>
            <a:miter lim="800000"/>
            <a:headEnd/>
            <a:tailEnd/>
          </a:ln>
        </p:spPr>
        <p:txBody>
          <a:bodyPr>
            <a:spAutoFit/>
          </a:bodyPr>
          <a:lstStyle/>
          <a:p>
            <a:r>
              <a:rPr lang="en-US">
                <a:latin typeface="Times" pitchFamily="18" charset="0"/>
              </a:rPr>
              <a:t>NOAA Gulfstream-IV jet flies at high altitudes in the hurricane environment</a:t>
            </a:r>
          </a:p>
        </p:txBody>
      </p:sp>
    </p:spTree>
  </p:cSld>
  <p:clrMapOvr>
    <a:masterClrMapping/>
  </p:clrMapOvr>
  <p:transition spd="slow">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026" descr="cabin"/>
          <p:cNvPicPr>
            <a:picLocks noChangeAspect="1" noChangeArrowheads="1"/>
          </p:cNvPicPr>
          <p:nvPr/>
        </p:nvPicPr>
        <p:blipFill>
          <a:blip r:embed="rId3" cstate="print"/>
          <a:srcRect/>
          <a:stretch>
            <a:fillRect/>
          </a:stretch>
        </p:blipFill>
        <p:spPr bwMode="auto">
          <a:xfrm>
            <a:off x="723900" y="587375"/>
            <a:ext cx="7786688" cy="5843588"/>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mvmt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8"/>
          <p:cNvGrpSpPr>
            <a:grpSpLocks/>
          </p:cNvGrpSpPr>
          <p:nvPr/>
        </p:nvGrpSpPr>
        <p:grpSpPr bwMode="auto">
          <a:xfrm>
            <a:off x="2209800" y="2590800"/>
            <a:ext cx="4572000" cy="2667000"/>
            <a:chOff x="2133600" y="2286000"/>
            <a:chExt cx="4572000" cy="2667000"/>
          </a:xfrm>
        </p:grpSpPr>
        <p:pic>
          <p:nvPicPr>
            <p:cNvPr id="80899"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2133600" y="2286000"/>
              <a:ext cx="1524000" cy="1351177"/>
            </a:xfrm>
            <a:prstGeom prst="rect">
              <a:avLst/>
            </a:prstGeom>
            <a:noFill/>
            <a:ln w="9525">
              <a:noFill/>
              <a:miter lim="800000"/>
              <a:headEnd/>
              <a:tailEnd/>
            </a:ln>
          </p:spPr>
        </p:pic>
        <p:pic>
          <p:nvPicPr>
            <p:cNvPr id="80900"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3657600" y="2286000"/>
              <a:ext cx="1524000" cy="1351177"/>
            </a:xfrm>
            <a:prstGeom prst="rect">
              <a:avLst/>
            </a:prstGeom>
            <a:noFill/>
            <a:ln w="9525">
              <a:noFill/>
              <a:miter lim="800000"/>
              <a:headEnd/>
              <a:tailEnd/>
            </a:ln>
          </p:spPr>
        </p:pic>
        <p:pic>
          <p:nvPicPr>
            <p:cNvPr id="80901"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5181600" y="2286000"/>
              <a:ext cx="1524000" cy="1351177"/>
            </a:xfrm>
            <a:prstGeom prst="rect">
              <a:avLst/>
            </a:prstGeom>
            <a:noFill/>
            <a:ln w="9525">
              <a:noFill/>
              <a:miter lim="800000"/>
              <a:headEnd/>
              <a:tailEnd/>
            </a:ln>
          </p:spPr>
        </p:pic>
        <p:pic>
          <p:nvPicPr>
            <p:cNvPr id="80902"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2133600" y="3601823"/>
              <a:ext cx="1524000" cy="1351177"/>
            </a:xfrm>
            <a:prstGeom prst="rect">
              <a:avLst/>
            </a:prstGeom>
            <a:noFill/>
            <a:ln w="9525">
              <a:noFill/>
              <a:miter lim="800000"/>
              <a:headEnd/>
              <a:tailEnd/>
            </a:ln>
          </p:spPr>
        </p:pic>
        <p:pic>
          <p:nvPicPr>
            <p:cNvPr id="80903"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3657600" y="3601823"/>
              <a:ext cx="1524000" cy="1351177"/>
            </a:xfrm>
            <a:prstGeom prst="rect">
              <a:avLst/>
            </a:prstGeom>
            <a:noFill/>
            <a:ln w="9525">
              <a:noFill/>
              <a:miter lim="800000"/>
              <a:headEnd/>
              <a:tailEnd/>
            </a:ln>
          </p:spPr>
        </p:pic>
        <p:pic>
          <p:nvPicPr>
            <p:cNvPr id="80904" name="Picture 2" descr="http://tbn0.google.com/images?q=tbn:AVguFnoEnDfIfM:http://imagecache2.allposters.com/images/pic/MCG/S1058~Camera-Posters.jpg">
              <a:hlinkClick r:id="rId3"/>
            </p:cNvPr>
            <p:cNvPicPr>
              <a:picLocks noChangeAspect="1" noChangeArrowheads="1"/>
            </p:cNvPicPr>
            <p:nvPr/>
          </p:nvPicPr>
          <p:blipFill>
            <a:blip r:embed="rId4" cstate="print"/>
            <a:srcRect/>
            <a:stretch>
              <a:fillRect/>
            </a:stretch>
          </p:blipFill>
          <p:spPr bwMode="auto">
            <a:xfrm>
              <a:off x="5181600" y="3601823"/>
              <a:ext cx="1524000" cy="1351177"/>
            </a:xfrm>
            <a:prstGeom prst="rect">
              <a:avLst/>
            </a:prstGeom>
            <a:noFill/>
            <a:ln w="9525">
              <a:noFill/>
              <a:miter lim="800000"/>
              <a:headEnd/>
              <a:tailEnd/>
            </a:ln>
          </p:spPr>
        </p:pic>
      </p:grpSp>
      <p:sp>
        <p:nvSpPr>
          <p:cNvPr id="80898" name="WordArt 2"/>
          <p:cNvSpPr>
            <a:spLocks noChangeArrowheads="1" noChangeShapeType="1" noTextEdit="1"/>
          </p:cNvSpPr>
          <p:nvPr/>
        </p:nvSpPr>
        <p:spPr bwMode="auto">
          <a:xfrm>
            <a:off x="457200" y="457200"/>
            <a:ext cx="8077200" cy="1905000"/>
          </a:xfrm>
          <a:prstGeom prst="rect">
            <a:avLst/>
          </a:prstGeom>
        </p:spPr>
        <p:txBody>
          <a:bodyPr wrap="none" fromWordArt="1">
            <a:prstTxWarp prst="textDoubleWave1">
              <a:avLst>
                <a:gd name="adj1" fmla="val 6500"/>
                <a:gd name="adj2" fmla="val 0"/>
              </a:avLst>
            </a:prstTxWarp>
          </a:bodyPr>
          <a:lstStyle/>
          <a:p>
            <a:r>
              <a:rPr lang="en-US" sz="3600" kern="10" spc="72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Pictures from the plane</a:t>
            </a:r>
          </a:p>
        </p:txBody>
      </p:sp>
    </p:spTree>
  </p:cSld>
  <p:clrMapOvr>
    <a:masterClrMapping/>
  </p:clrMapOvr>
  <p:transition spd="slow">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990600" y="990600"/>
            <a:ext cx="7315200" cy="5486400"/>
          </a:xfrm>
          <a:prstGeom prst="rect">
            <a:avLst/>
          </a:prstGeom>
          <a:noFill/>
          <a:ln w="9525">
            <a:noFill/>
            <a:miter lim="800000"/>
            <a:headEnd/>
            <a:tailEnd/>
          </a:ln>
        </p:spPr>
      </p:pic>
      <p:sp>
        <p:nvSpPr>
          <p:cNvPr id="82946" name="Text Box 3"/>
          <p:cNvSpPr txBox="1">
            <a:spLocks noChangeArrowheads="1"/>
          </p:cNvSpPr>
          <p:nvPr/>
        </p:nvSpPr>
        <p:spPr bwMode="auto">
          <a:xfrm>
            <a:off x="2819400" y="381000"/>
            <a:ext cx="3749675" cy="457200"/>
          </a:xfrm>
          <a:prstGeom prst="rect">
            <a:avLst/>
          </a:prstGeom>
          <a:noFill/>
          <a:ln w="9525">
            <a:noFill/>
            <a:miter lim="800000"/>
            <a:headEnd/>
            <a:tailEnd/>
          </a:ln>
        </p:spPr>
        <p:txBody>
          <a:bodyPr>
            <a:spAutoFit/>
          </a:bodyPr>
          <a:lstStyle/>
          <a:p>
            <a:r>
              <a:rPr lang="en-US" b="1">
                <a:latin typeface="Times" pitchFamily="18" charset="0"/>
              </a:rPr>
              <a:t>Hurricane Isabel 2003</a:t>
            </a:r>
          </a:p>
        </p:txBody>
      </p:sp>
    </p:spTree>
  </p:cSld>
  <p:clrMapOvr>
    <a:masterClrMapping/>
  </p:clrMapOvr>
  <p:transition spd="slow">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g19_0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7042" name="Text Box 3"/>
          <p:cNvSpPr txBox="1">
            <a:spLocks noChangeArrowheads="1"/>
          </p:cNvSpPr>
          <p:nvPr/>
        </p:nvSpPr>
        <p:spPr bwMode="auto">
          <a:xfrm>
            <a:off x="109538" y="5437188"/>
            <a:ext cx="3676650" cy="1066800"/>
          </a:xfrm>
          <a:prstGeom prst="rect">
            <a:avLst/>
          </a:prstGeom>
          <a:noFill/>
          <a:ln w="38100">
            <a:noFill/>
            <a:miter lim="800000"/>
            <a:headEnd/>
            <a:tailEnd/>
          </a:ln>
        </p:spPr>
        <p:txBody>
          <a:bodyPr wrap="none">
            <a:spAutoFit/>
          </a:bodyPr>
          <a:lstStyle/>
          <a:p>
            <a:pPr eaLnBrk="0" hangingPunct="0"/>
            <a:r>
              <a:rPr lang="en-US" sz="3200" b="1">
                <a:latin typeface="Arial" pitchFamily="34" charset="0"/>
              </a:rPr>
              <a:t>low clouds above </a:t>
            </a:r>
          </a:p>
          <a:p>
            <a:pPr eaLnBrk="0" hangingPunct="0"/>
            <a:r>
              <a:rPr lang="en-US" sz="3200" b="1">
                <a:latin typeface="Arial" pitchFamily="34" charset="0"/>
              </a:rPr>
              <a:t>sea-surface</a:t>
            </a:r>
          </a:p>
        </p:txBody>
      </p:sp>
      <p:sp>
        <p:nvSpPr>
          <p:cNvPr id="87043" name="Line 4"/>
          <p:cNvSpPr>
            <a:spLocks noChangeShapeType="1"/>
          </p:cNvSpPr>
          <p:nvPr/>
        </p:nvSpPr>
        <p:spPr bwMode="auto">
          <a:xfrm>
            <a:off x="3581400" y="5867400"/>
            <a:ext cx="1447800" cy="152400"/>
          </a:xfrm>
          <a:prstGeom prst="line">
            <a:avLst/>
          </a:prstGeom>
          <a:noFill/>
          <a:ln w="38100">
            <a:solidFill>
              <a:schemeClr val="tx1"/>
            </a:solidFill>
            <a:round/>
            <a:headEnd/>
            <a:tailEnd type="triangle" w="med" len="med"/>
          </a:ln>
        </p:spPr>
        <p:txBody>
          <a:bodyPr wrap="none" anchor="ctr"/>
          <a:lstStyle/>
          <a:p>
            <a:endParaRPr lang="en-US"/>
          </a:p>
        </p:txBody>
      </p:sp>
      <p:sp>
        <p:nvSpPr>
          <p:cNvPr id="87044" name="Line 5"/>
          <p:cNvSpPr>
            <a:spLocks noChangeShapeType="1"/>
          </p:cNvSpPr>
          <p:nvPr/>
        </p:nvSpPr>
        <p:spPr bwMode="auto">
          <a:xfrm>
            <a:off x="3124200" y="6324600"/>
            <a:ext cx="381000" cy="381000"/>
          </a:xfrm>
          <a:prstGeom prst="line">
            <a:avLst/>
          </a:prstGeom>
          <a:noFill/>
          <a:ln w="38100">
            <a:solidFill>
              <a:schemeClr val="tx1"/>
            </a:solidFill>
            <a:round/>
            <a:headEnd/>
            <a:tailEnd type="triangle" w="med" len="med"/>
          </a:ln>
        </p:spPr>
        <p:txBody>
          <a:bodyPr wrap="none" anchor="ctr"/>
          <a:lstStyle/>
          <a:p>
            <a:endParaRPr lang="en-US"/>
          </a:p>
        </p:txBody>
      </p:sp>
      <p:sp>
        <p:nvSpPr>
          <p:cNvPr id="87045" name="Text Box 6"/>
          <p:cNvSpPr txBox="1">
            <a:spLocks noChangeArrowheads="1"/>
          </p:cNvSpPr>
          <p:nvPr/>
        </p:nvSpPr>
        <p:spPr bwMode="auto">
          <a:xfrm>
            <a:off x="7239000" y="3836988"/>
            <a:ext cx="1627188" cy="579437"/>
          </a:xfrm>
          <a:prstGeom prst="rect">
            <a:avLst/>
          </a:prstGeom>
          <a:noFill/>
          <a:ln w="38100">
            <a:noFill/>
            <a:miter lim="800000"/>
            <a:headEnd/>
            <a:tailEnd/>
          </a:ln>
        </p:spPr>
        <p:txBody>
          <a:bodyPr wrap="none">
            <a:spAutoFit/>
          </a:bodyPr>
          <a:lstStyle/>
          <a:p>
            <a:pPr algn="l" eaLnBrk="0" hangingPunct="0"/>
            <a:r>
              <a:rPr lang="en-US" sz="3200" b="1">
                <a:latin typeface="Arial" pitchFamily="34" charset="0"/>
              </a:rPr>
              <a:t>eyewall</a:t>
            </a:r>
          </a:p>
        </p:txBody>
      </p:sp>
      <p:sp>
        <p:nvSpPr>
          <p:cNvPr id="87046" name="Line 7"/>
          <p:cNvSpPr>
            <a:spLocks noChangeShapeType="1"/>
          </p:cNvSpPr>
          <p:nvPr/>
        </p:nvSpPr>
        <p:spPr bwMode="auto">
          <a:xfrm flipH="1" flipV="1">
            <a:off x="5867400" y="1371600"/>
            <a:ext cx="1447800" cy="2667000"/>
          </a:xfrm>
          <a:prstGeom prst="line">
            <a:avLst/>
          </a:prstGeom>
          <a:noFill/>
          <a:ln w="38100">
            <a:solidFill>
              <a:schemeClr val="tx1"/>
            </a:solidFill>
            <a:round/>
            <a:headEnd/>
            <a:tailEnd type="triangle" w="med" len="med"/>
          </a:ln>
        </p:spPr>
        <p:txBody>
          <a:bodyPr wrap="none" anchor="ctr"/>
          <a:lstStyle/>
          <a:p>
            <a:endParaRPr lang="en-US"/>
          </a:p>
        </p:txBody>
      </p:sp>
      <p:sp>
        <p:nvSpPr>
          <p:cNvPr id="87047" name="Line 8"/>
          <p:cNvSpPr>
            <a:spLocks noChangeShapeType="1"/>
          </p:cNvSpPr>
          <p:nvPr/>
        </p:nvSpPr>
        <p:spPr bwMode="auto">
          <a:xfrm flipH="1">
            <a:off x="5943600" y="4343400"/>
            <a:ext cx="1371600" cy="1219200"/>
          </a:xfrm>
          <a:prstGeom prst="line">
            <a:avLst/>
          </a:prstGeom>
          <a:noFill/>
          <a:ln w="38100">
            <a:solidFill>
              <a:schemeClr val="tx1"/>
            </a:solidFill>
            <a:round/>
            <a:headEnd/>
            <a:tailEnd type="triangle" w="med" len="med"/>
          </a:ln>
        </p:spPr>
        <p:txBody>
          <a:bodyPr wrap="none" anchor="ctr"/>
          <a:lstStyle/>
          <a:p>
            <a:endParaRPr lang="en-US"/>
          </a:p>
        </p:txBody>
      </p:sp>
      <p:sp>
        <p:nvSpPr>
          <p:cNvPr id="87048" name="Text Box 9"/>
          <p:cNvSpPr txBox="1">
            <a:spLocks noChangeArrowheads="1"/>
          </p:cNvSpPr>
          <p:nvPr/>
        </p:nvSpPr>
        <p:spPr bwMode="auto">
          <a:xfrm>
            <a:off x="838200" y="227013"/>
            <a:ext cx="7242175" cy="579437"/>
          </a:xfrm>
          <a:prstGeom prst="rect">
            <a:avLst/>
          </a:prstGeom>
          <a:noFill/>
          <a:ln w="38100">
            <a:noFill/>
            <a:miter lim="800000"/>
            <a:headEnd/>
            <a:tailEnd/>
          </a:ln>
        </p:spPr>
        <p:txBody>
          <a:bodyPr wrap="none">
            <a:spAutoFit/>
          </a:bodyPr>
          <a:lstStyle/>
          <a:p>
            <a:pPr algn="l" eaLnBrk="0" hangingPunct="0"/>
            <a:r>
              <a:rPr lang="en-US" sz="3200" b="1">
                <a:latin typeface="Arial" pitchFamily="34" charset="0"/>
              </a:rPr>
              <a:t>Within the Eye of Hurricane Georges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DSC0526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9090" name="Text Box 3"/>
          <p:cNvSpPr txBox="1">
            <a:spLocks noChangeArrowheads="1"/>
          </p:cNvSpPr>
          <p:nvPr/>
        </p:nvSpPr>
        <p:spPr bwMode="auto">
          <a:xfrm>
            <a:off x="5648325" y="3405188"/>
            <a:ext cx="2049463" cy="461962"/>
          </a:xfrm>
          <a:prstGeom prst="rect">
            <a:avLst/>
          </a:prstGeom>
          <a:noFill/>
          <a:ln w="9525">
            <a:noFill/>
            <a:miter lim="800000"/>
            <a:headEnd/>
            <a:tailEnd/>
          </a:ln>
        </p:spPr>
        <p:txBody>
          <a:bodyPr wrap="none">
            <a:spAutoFit/>
          </a:bodyPr>
          <a:lstStyle/>
          <a:p>
            <a:r>
              <a:rPr lang="en-US" b="1"/>
              <a:t>50-60 ft waves</a:t>
            </a:r>
          </a:p>
        </p:txBody>
      </p:sp>
      <p:sp>
        <p:nvSpPr>
          <p:cNvPr id="4" name="TextBox 3"/>
          <p:cNvSpPr txBox="1"/>
          <p:nvPr/>
        </p:nvSpPr>
        <p:spPr>
          <a:xfrm>
            <a:off x="1981200" y="76200"/>
            <a:ext cx="5148397" cy="707886"/>
          </a:xfrm>
          <a:prstGeom prst="rect">
            <a:avLst/>
          </a:prstGeom>
          <a:noFill/>
        </p:spPr>
        <p:txBody>
          <a:bodyPr wrap="none" rtlCol="0">
            <a:spAutoFit/>
          </a:bodyPr>
          <a:lstStyle/>
          <a:p>
            <a:r>
              <a:rPr lang="en-US" sz="4000" b="1" dirty="0" smtClean="0">
                <a:solidFill>
                  <a:schemeClr val="bg2"/>
                </a:solidFill>
                <a:latin typeface="Calibri" pitchFamily="34" charset="0"/>
              </a:rPr>
              <a:t>Sea state in a hurricane</a:t>
            </a:r>
            <a:endParaRPr lang="en-US" sz="4000" b="1" dirty="0">
              <a:solidFill>
                <a:schemeClr val="bg2"/>
              </a:solidFill>
              <a:latin typeface="Calibri" pitchFamily="34" charset="0"/>
            </a:endParaRPr>
          </a:p>
        </p:txBody>
      </p:sp>
    </p:spTree>
  </p:cSld>
  <p:clrMapOvr>
    <a:masterClrMapping/>
  </p:clrMapOvr>
  <p:transition spd="slow">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2743200" y="2438400"/>
            <a:ext cx="3810000" cy="4017963"/>
          </a:xfrm>
          <a:prstGeom prst="rect">
            <a:avLst/>
          </a:prstGeom>
          <a:noFill/>
          <a:ln w="9525">
            <a:noFill/>
            <a:miter lim="800000"/>
            <a:headEnd/>
            <a:tailEnd/>
          </a:ln>
        </p:spPr>
      </p:pic>
      <p:sp>
        <p:nvSpPr>
          <p:cNvPr id="91138" name="WordArt 2"/>
          <p:cNvSpPr>
            <a:spLocks noChangeArrowheads="1" noChangeShapeType="1" noTextEdit="1"/>
          </p:cNvSpPr>
          <p:nvPr/>
        </p:nvSpPr>
        <p:spPr bwMode="auto">
          <a:xfrm>
            <a:off x="990600" y="304800"/>
            <a:ext cx="6946900" cy="1905000"/>
          </a:xfrm>
          <a:prstGeom prst="rect">
            <a:avLst/>
          </a:prstGeom>
        </p:spPr>
        <p:txBody>
          <a:bodyPr wrap="none" fromWordArt="1">
            <a:prstTxWarp prst="textDoubleWave1">
              <a:avLst>
                <a:gd name="adj1" fmla="val 6500"/>
                <a:gd name="adj2" fmla="val 0"/>
              </a:avLst>
            </a:prstTxWarp>
          </a:bodyPr>
          <a:lstStyle/>
          <a:p>
            <a:r>
              <a:rPr lang="en-US" sz="3600" kern="10" spc="72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Hurricane Damage</a:t>
            </a:r>
          </a:p>
        </p:txBody>
      </p:sp>
    </p:spTree>
  </p:cSld>
  <p:clrMapOvr>
    <a:masterClrMapping/>
  </p:clrMapOvr>
  <p:transition spd="slow">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Andrew-home13"/>
          <p:cNvPicPr>
            <a:picLocks noChangeAspect="1" noChangeArrowheads="1"/>
          </p:cNvPicPr>
          <p:nvPr/>
        </p:nvPicPr>
        <p:blipFill>
          <a:blip r:embed="rId3" cstate="print"/>
          <a:srcRect/>
          <a:stretch>
            <a:fillRect/>
          </a:stretch>
        </p:blipFill>
        <p:spPr bwMode="auto">
          <a:xfrm>
            <a:off x="0" y="1028700"/>
            <a:ext cx="8469313" cy="5829300"/>
          </a:xfrm>
          <a:prstGeom prst="rect">
            <a:avLst/>
          </a:prstGeom>
          <a:noFill/>
          <a:ln w="9525">
            <a:noFill/>
            <a:miter lim="800000"/>
            <a:headEnd/>
            <a:tailEnd/>
          </a:ln>
        </p:spPr>
      </p:pic>
      <p:sp>
        <p:nvSpPr>
          <p:cNvPr id="93186" name="Text Box 3"/>
          <p:cNvSpPr txBox="1">
            <a:spLocks noChangeArrowheads="1"/>
          </p:cNvSpPr>
          <p:nvPr/>
        </p:nvSpPr>
        <p:spPr bwMode="auto">
          <a:xfrm>
            <a:off x="2068513" y="228600"/>
            <a:ext cx="3787775" cy="579438"/>
          </a:xfrm>
          <a:prstGeom prst="rect">
            <a:avLst/>
          </a:prstGeom>
          <a:noFill/>
          <a:ln w="9525">
            <a:noFill/>
            <a:miter lim="800000"/>
            <a:headEnd/>
            <a:tailEnd/>
          </a:ln>
        </p:spPr>
        <p:txBody>
          <a:bodyPr wrap="none">
            <a:spAutoFit/>
          </a:bodyPr>
          <a:lstStyle/>
          <a:p>
            <a:r>
              <a:rPr lang="en-US" sz="3200"/>
              <a:t>Wind-caused Damage</a:t>
            </a:r>
          </a:p>
        </p:txBody>
      </p:sp>
    </p:spTree>
  </p:cSld>
  <p:clrMapOvr>
    <a:masterClrMapping/>
  </p:clrMapOvr>
  <p:transition spd="med">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 Box 2"/>
          <p:cNvSpPr txBox="1">
            <a:spLocks noChangeArrowheads="1"/>
          </p:cNvSpPr>
          <p:nvPr/>
        </p:nvSpPr>
        <p:spPr bwMode="auto">
          <a:xfrm>
            <a:off x="2068513" y="228600"/>
            <a:ext cx="3787775" cy="579438"/>
          </a:xfrm>
          <a:prstGeom prst="rect">
            <a:avLst/>
          </a:prstGeom>
          <a:noFill/>
          <a:ln w="9525">
            <a:noFill/>
            <a:miter lim="800000"/>
            <a:headEnd/>
            <a:tailEnd/>
          </a:ln>
        </p:spPr>
        <p:txBody>
          <a:bodyPr wrap="none">
            <a:spAutoFit/>
          </a:bodyPr>
          <a:lstStyle/>
          <a:p>
            <a:r>
              <a:rPr lang="en-US" sz="3200"/>
              <a:t>Wind-caused Damage</a:t>
            </a:r>
          </a:p>
        </p:txBody>
      </p:sp>
      <p:pic>
        <p:nvPicPr>
          <p:cNvPr id="95234" name="Picture 3" descr="Andrew-roofdamage"/>
          <p:cNvPicPr>
            <a:picLocks noChangeAspect="1" noChangeArrowheads="1"/>
          </p:cNvPicPr>
          <p:nvPr/>
        </p:nvPicPr>
        <p:blipFill>
          <a:blip r:embed="rId3" cstate="print">
            <a:lum bright="-20000" contrast="20000"/>
          </a:blip>
          <a:srcRect/>
          <a:stretch>
            <a:fillRect/>
          </a:stretch>
        </p:blipFill>
        <p:spPr bwMode="auto">
          <a:xfrm>
            <a:off x="0" y="960438"/>
            <a:ext cx="7840663" cy="5897562"/>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Andrew-SSMino"/>
          <p:cNvPicPr>
            <a:picLocks noChangeAspect="1" noChangeArrowheads="1"/>
          </p:cNvPicPr>
          <p:nvPr/>
        </p:nvPicPr>
        <p:blipFill>
          <a:blip r:embed="rId3" cstate="print">
            <a:lum bright="-20000" contrast="40000"/>
          </a:blip>
          <a:srcRect/>
          <a:stretch>
            <a:fillRect/>
          </a:stretch>
        </p:blipFill>
        <p:spPr bwMode="auto">
          <a:xfrm>
            <a:off x="0" y="892175"/>
            <a:ext cx="8469313" cy="5965825"/>
          </a:xfrm>
          <a:prstGeom prst="rect">
            <a:avLst/>
          </a:prstGeom>
          <a:noFill/>
          <a:ln w="9525">
            <a:noFill/>
            <a:miter lim="800000"/>
            <a:headEnd/>
            <a:tailEnd/>
          </a:ln>
        </p:spPr>
      </p:pic>
      <p:sp>
        <p:nvSpPr>
          <p:cNvPr id="99330" name="Text Box 3"/>
          <p:cNvSpPr txBox="1">
            <a:spLocks noChangeArrowheads="1"/>
          </p:cNvSpPr>
          <p:nvPr/>
        </p:nvSpPr>
        <p:spPr bwMode="auto">
          <a:xfrm>
            <a:off x="2832100" y="104775"/>
            <a:ext cx="2225675" cy="579438"/>
          </a:xfrm>
          <a:prstGeom prst="rect">
            <a:avLst/>
          </a:prstGeom>
          <a:noFill/>
          <a:ln w="9525">
            <a:noFill/>
            <a:miter lim="800000"/>
            <a:headEnd/>
            <a:tailEnd/>
          </a:ln>
        </p:spPr>
        <p:txBody>
          <a:bodyPr wrap="none">
            <a:spAutoFit/>
          </a:bodyPr>
          <a:lstStyle/>
          <a:p>
            <a:r>
              <a:rPr lang="en-US" sz="3200"/>
              <a:t>Storm Surge</a:t>
            </a:r>
          </a:p>
        </p:txBody>
      </p:sp>
    </p:spTree>
  </p:cSld>
  <p:clrMapOvr>
    <a:masterClrMapping/>
  </p:clrMapOvr>
  <p:transition spd="med">
    <p:cover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sz="half" idx="2"/>
          </p:nvPr>
        </p:nvSpPr>
        <p:spPr>
          <a:xfrm>
            <a:off x="4876800" y="2133600"/>
            <a:ext cx="4419600" cy="1143000"/>
          </a:xfrm>
        </p:spPr>
        <p:txBody>
          <a:bodyPr/>
          <a:lstStyle/>
          <a:p>
            <a:pPr>
              <a:lnSpc>
                <a:spcPct val="90000"/>
              </a:lnSpc>
            </a:pPr>
            <a:r>
              <a:rPr lang="en-US" sz="2400" smtClean="0">
                <a:solidFill>
                  <a:srgbClr val="FFFF66"/>
                </a:solidFill>
              </a:rPr>
              <a:t>Breach through barrier island, Pine Beach, AL</a:t>
            </a:r>
            <a:br>
              <a:rPr lang="en-US" sz="2400" smtClean="0">
                <a:solidFill>
                  <a:srgbClr val="FFFF66"/>
                </a:solidFill>
              </a:rPr>
            </a:br>
            <a:r>
              <a:rPr lang="en-US" sz="2400" smtClean="0">
                <a:solidFill>
                  <a:srgbClr val="FFFF66"/>
                </a:solidFill>
              </a:rPr>
              <a:t> (USGS)</a:t>
            </a:r>
          </a:p>
        </p:txBody>
      </p:sp>
      <p:pic>
        <p:nvPicPr>
          <p:cNvPr id="101378" name="Picture 3" descr="Erosion Pine Beach, AL"/>
          <p:cNvPicPr>
            <a:picLocks noChangeAspect="1" noChangeArrowheads="1"/>
          </p:cNvPicPr>
          <p:nvPr>
            <p:ph sz="half" idx="1"/>
          </p:nvPr>
        </p:nvPicPr>
        <p:blipFill>
          <a:blip r:embed="rId3" cstate="print"/>
          <a:srcRect/>
          <a:stretch>
            <a:fillRect/>
          </a:stretch>
        </p:blipFill>
        <p:spPr>
          <a:xfrm>
            <a:off x="381000" y="228600"/>
            <a:ext cx="4267200" cy="6400800"/>
          </a:xfrm>
          <a:noFill/>
        </p:spPr>
      </p:pic>
      <p:sp>
        <p:nvSpPr>
          <p:cNvPr id="101379" name="Text Box 3"/>
          <p:cNvSpPr txBox="1">
            <a:spLocks noChangeArrowheads="1"/>
          </p:cNvSpPr>
          <p:nvPr/>
        </p:nvSpPr>
        <p:spPr bwMode="auto">
          <a:xfrm>
            <a:off x="4860925" y="76200"/>
            <a:ext cx="2225675" cy="579438"/>
          </a:xfrm>
          <a:prstGeom prst="rect">
            <a:avLst/>
          </a:prstGeom>
          <a:noFill/>
          <a:ln w="9525">
            <a:noFill/>
            <a:miter lim="800000"/>
            <a:headEnd/>
            <a:tailEnd/>
          </a:ln>
        </p:spPr>
        <p:txBody>
          <a:bodyPr wrap="none">
            <a:spAutoFit/>
          </a:bodyPr>
          <a:lstStyle/>
          <a:p>
            <a:r>
              <a:rPr lang="en-US" sz="3200"/>
              <a:t>Storm Surge</a:t>
            </a: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Andrew-home3"/>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103426" name="Text Box 3"/>
          <p:cNvSpPr txBox="1">
            <a:spLocks noChangeArrowheads="1"/>
          </p:cNvSpPr>
          <p:nvPr/>
        </p:nvSpPr>
        <p:spPr bwMode="auto">
          <a:xfrm>
            <a:off x="304800" y="228600"/>
            <a:ext cx="3943350" cy="641350"/>
          </a:xfrm>
          <a:prstGeom prst="rect">
            <a:avLst/>
          </a:prstGeom>
          <a:solidFill>
            <a:schemeClr val="tx1"/>
          </a:solidFill>
          <a:ln w="9525">
            <a:noFill/>
            <a:miter lim="800000"/>
            <a:headEnd/>
            <a:tailEnd/>
          </a:ln>
        </p:spPr>
        <p:txBody>
          <a:bodyPr wrap="none">
            <a:spAutoFit/>
          </a:bodyPr>
          <a:lstStyle/>
          <a:p>
            <a:r>
              <a:rPr lang="en-US" sz="3600">
                <a:solidFill>
                  <a:schemeClr val="bg2"/>
                </a:solidFill>
              </a:rPr>
              <a:t>Messages on Homes</a:t>
            </a:r>
          </a:p>
        </p:txBody>
      </p:sp>
    </p:spTree>
  </p:cSld>
  <p:clrMapOvr>
    <a:masterClrMapping/>
  </p:clrMapOvr>
  <p:transition spd="slow">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2336800" y="304800"/>
            <a:ext cx="4673600" cy="457200"/>
          </a:xfrm>
        </p:spPr>
        <p:txBody>
          <a:bodyPr/>
          <a:lstStyle/>
          <a:p>
            <a:pPr algn="l"/>
            <a:r>
              <a:rPr lang="en-US" sz="3200" b="1" smtClean="0">
                <a:latin typeface="Technical" pitchFamily="66" charset="0"/>
              </a:rPr>
              <a:t>Hurricane Life Cycle</a:t>
            </a:r>
          </a:p>
        </p:txBody>
      </p:sp>
      <p:pic>
        <p:nvPicPr>
          <p:cNvPr id="33794" name="Picture 3" descr="D:\Big_Files_0\POWER_POINT\HUR_LIF.jpg"/>
          <p:cNvPicPr>
            <a:picLocks noChangeAspect="1" noChangeArrowheads="1"/>
          </p:cNvPicPr>
          <p:nvPr/>
        </p:nvPicPr>
        <p:blipFill>
          <a:blip r:embed="rId2" cstate="print"/>
          <a:srcRect b="15262"/>
          <a:stretch>
            <a:fillRect/>
          </a:stretch>
        </p:blipFill>
        <p:spPr bwMode="auto">
          <a:xfrm>
            <a:off x="203200" y="990600"/>
            <a:ext cx="8940800" cy="5611813"/>
          </a:xfrm>
          <a:prstGeom prst="rect">
            <a:avLst/>
          </a:prstGeom>
          <a:noFill/>
          <a:ln w="9525">
            <a:noFill/>
            <a:miter lim="800000"/>
            <a:headEnd/>
            <a:tailEnd/>
          </a:ln>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Andrew-home5"/>
          <p:cNvPicPr>
            <a:picLocks noChangeAspect="1" noChangeArrowheads="1"/>
          </p:cNvPicPr>
          <p:nvPr/>
        </p:nvPicPr>
        <p:blipFill>
          <a:blip r:embed="rId3" cstate="print"/>
          <a:srcRect/>
          <a:stretch>
            <a:fillRect/>
          </a:stretch>
        </p:blipFill>
        <p:spPr bwMode="auto">
          <a:xfrm>
            <a:off x="0" y="0"/>
            <a:ext cx="8469313" cy="59658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Andrew-home7"/>
          <p:cNvPicPr>
            <a:picLocks noChangeAspect="1" noChangeArrowheads="1"/>
          </p:cNvPicPr>
          <p:nvPr/>
        </p:nvPicPr>
        <p:blipFill>
          <a:blip r:embed="rId3" cstate="print"/>
          <a:srcRect/>
          <a:stretch>
            <a:fillRect/>
          </a:stretch>
        </p:blipFill>
        <p:spPr bwMode="auto">
          <a:xfrm>
            <a:off x="0" y="0"/>
            <a:ext cx="8526463" cy="59785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1"/>
          <p:cNvSpPr txBox="1">
            <a:spLocks noChangeArrowheads="1"/>
          </p:cNvSpPr>
          <p:nvPr/>
        </p:nvSpPr>
        <p:spPr bwMode="auto">
          <a:xfrm>
            <a:off x="228600" y="838200"/>
            <a:ext cx="4462463" cy="3232150"/>
          </a:xfrm>
          <a:prstGeom prst="rect">
            <a:avLst/>
          </a:prstGeom>
          <a:noFill/>
          <a:ln w="9525">
            <a:noFill/>
            <a:miter lim="800000"/>
            <a:headEnd/>
            <a:tailEnd/>
          </a:ln>
        </p:spPr>
        <p:txBody>
          <a:bodyPr wrap="none">
            <a:spAutoFit/>
          </a:bodyPr>
          <a:lstStyle/>
          <a:p>
            <a:pPr algn="l">
              <a:buFont typeface="Arial" pitchFamily="34" charset="0"/>
              <a:buChar char="•"/>
            </a:pPr>
            <a:r>
              <a:rPr lang="en-US">
                <a:solidFill>
                  <a:srgbClr val="FFFFFF"/>
                </a:solidFill>
                <a:latin typeface="Calibri" pitchFamily="34" charset="0"/>
              </a:rPr>
              <a:t> </a:t>
            </a:r>
            <a:r>
              <a:rPr lang="en-US" sz="2600" b="1">
                <a:solidFill>
                  <a:srgbClr val="FFFFFF"/>
                </a:solidFill>
                <a:latin typeface="Calibri" pitchFamily="34" charset="0"/>
              </a:rPr>
              <a:t>Blog</a:t>
            </a:r>
            <a:endParaRPr lang="en-US">
              <a:solidFill>
                <a:srgbClr val="FFFFFF"/>
              </a:solidFill>
              <a:latin typeface="Calibri" pitchFamily="34" charset="0"/>
            </a:endParaRPr>
          </a:p>
          <a:p>
            <a:pPr algn="l"/>
            <a:r>
              <a:rPr lang="en-US" sz="2000">
                <a:solidFill>
                  <a:srgbClr val="FFFFFF"/>
                </a:solidFill>
                <a:latin typeface="Calibri" pitchFamily="34" charset="0"/>
              </a:rPr>
              <a:t>http://noaahrd.wordpress.com</a:t>
            </a:r>
            <a:endParaRPr lang="en-US" sz="1800">
              <a:solidFill>
                <a:srgbClr val="FFFFFF"/>
              </a:solidFill>
              <a:latin typeface="Calibri" pitchFamily="34" charset="0"/>
            </a:endParaRPr>
          </a:p>
          <a:p>
            <a:pPr algn="l">
              <a:buFont typeface="Arial" pitchFamily="34" charset="0"/>
              <a:buChar char="•"/>
            </a:pPr>
            <a:r>
              <a:rPr lang="en-US">
                <a:solidFill>
                  <a:srgbClr val="FFFFFF"/>
                </a:solidFill>
                <a:latin typeface="Calibri" pitchFamily="34" charset="0"/>
              </a:rPr>
              <a:t> </a:t>
            </a:r>
            <a:r>
              <a:rPr lang="en-US" b="1">
                <a:solidFill>
                  <a:srgbClr val="FFFFFF"/>
                </a:solidFill>
                <a:latin typeface="Calibri" pitchFamily="34" charset="0"/>
              </a:rPr>
              <a:t>HRD Web page</a:t>
            </a:r>
            <a:endParaRPr lang="en-US">
              <a:solidFill>
                <a:srgbClr val="FFFFFF"/>
              </a:solidFill>
              <a:latin typeface="Calibri" pitchFamily="34" charset="0"/>
            </a:endParaRPr>
          </a:p>
          <a:p>
            <a:pPr algn="l"/>
            <a:r>
              <a:rPr lang="en-US" sz="2000">
                <a:solidFill>
                  <a:srgbClr val="FFFFFF"/>
                </a:solidFill>
                <a:latin typeface="Calibri" pitchFamily="34" charset="0"/>
              </a:rPr>
              <a:t>http://www.aoml.noaa.gov/hrd</a:t>
            </a:r>
            <a:endParaRPr lang="en-US" sz="1800">
              <a:solidFill>
                <a:srgbClr val="FFFFFF"/>
              </a:solidFill>
              <a:latin typeface="Calibri" pitchFamily="34" charset="0"/>
            </a:endParaRPr>
          </a:p>
          <a:p>
            <a:pPr algn="l">
              <a:buFont typeface="Arial" pitchFamily="34" charset="0"/>
              <a:buChar char="•"/>
            </a:pPr>
            <a:r>
              <a:rPr lang="en-US" sz="2600" b="1">
                <a:solidFill>
                  <a:srgbClr val="FFFFFF"/>
                </a:solidFill>
                <a:latin typeface="Calibri" pitchFamily="34" charset="0"/>
              </a:rPr>
              <a:t> Facebook</a:t>
            </a:r>
            <a:endParaRPr lang="en-US">
              <a:solidFill>
                <a:srgbClr val="FFFFFF"/>
              </a:solidFill>
              <a:latin typeface="Calibri" pitchFamily="34" charset="0"/>
            </a:endParaRPr>
          </a:p>
          <a:p>
            <a:pPr algn="l"/>
            <a:r>
              <a:rPr lang="en-US" sz="2000">
                <a:solidFill>
                  <a:srgbClr val="FFFFFF"/>
                </a:solidFill>
                <a:latin typeface="Calibri" pitchFamily="34" charset="0"/>
              </a:rPr>
              <a:t>http://www.facebook.com/noaahrd</a:t>
            </a:r>
            <a:endParaRPr lang="en-US" sz="1800">
              <a:solidFill>
                <a:srgbClr val="FFFFFF"/>
              </a:solidFill>
              <a:latin typeface="Calibri" pitchFamily="34" charset="0"/>
            </a:endParaRPr>
          </a:p>
          <a:p>
            <a:pPr algn="l">
              <a:buFont typeface="Arial" pitchFamily="34" charset="0"/>
              <a:buChar char="•"/>
            </a:pPr>
            <a:r>
              <a:rPr lang="en-US" sz="2600" b="1">
                <a:solidFill>
                  <a:srgbClr val="FFFFFF"/>
                </a:solidFill>
                <a:latin typeface="Calibri" pitchFamily="34" charset="0"/>
              </a:rPr>
              <a:t> Twitter</a:t>
            </a:r>
            <a:endParaRPr lang="en-US">
              <a:solidFill>
                <a:srgbClr val="FFFFFF"/>
              </a:solidFill>
              <a:latin typeface="Calibri" pitchFamily="34" charset="0"/>
            </a:endParaRPr>
          </a:p>
          <a:p>
            <a:pPr algn="l"/>
            <a:r>
              <a:rPr lang="en-US" sz="2000">
                <a:solidFill>
                  <a:srgbClr val="FFFFFF"/>
                </a:solidFill>
                <a:latin typeface="Calibri" pitchFamily="34" charset="0"/>
              </a:rPr>
              <a:t>http://twitter.com/#!/HRD_AOML_NOAA</a:t>
            </a:r>
            <a:endParaRPr lang="en-US" sz="1800">
              <a:solidFill>
                <a:srgbClr val="FFFFFF"/>
              </a:solidFill>
              <a:latin typeface="Calibri" pitchFamily="34" charset="0"/>
            </a:endParaRPr>
          </a:p>
          <a:p>
            <a:pPr algn="l"/>
            <a:endParaRPr lang="en-US">
              <a:solidFill>
                <a:srgbClr val="000000"/>
              </a:solidFill>
              <a:latin typeface="Arial" pitchFamily="34" charset="0"/>
            </a:endParaRPr>
          </a:p>
        </p:txBody>
      </p:sp>
      <p:sp>
        <p:nvSpPr>
          <p:cNvPr id="115714" name="TextBox 3"/>
          <p:cNvSpPr txBox="1">
            <a:spLocks noChangeArrowheads="1"/>
          </p:cNvSpPr>
          <p:nvPr/>
        </p:nvSpPr>
        <p:spPr bwMode="auto">
          <a:xfrm>
            <a:off x="1600200" y="152400"/>
            <a:ext cx="5878513" cy="701675"/>
          </a:xfrm>
          <a:prstGeom prst="rect">
            <a:avLst/>
          </a:prstGeom>
          <a:noFill/>
          <a:ln w="9525">
            <a:noFill/>
            <a:miter lim="800000"/>
            <a:headEnd/>
            <a:tailEnd/>
          </a:ln>
        </p:spPr>
        <p:txBody>
          <a:bodyPr wrap="none">
            <a:spAutoFit/>
          </a:bodyPr>
          <a:lstStyle/>
          <a:p>
            <a:pPr algn="l"/>
            <a:r>
              <a:rPr lang="en-US" sz="4000" b="1">
                <a:solidFill>
                  <a:srgbClr val="FFFF99"/>
                </a:solidFill>
                <a:latin typeface="Calibri" pitchFamily="34" charset="0"/>
              </a:rPr>
              <a:t>Communicating in the field</a:t>
            </a:r>
          </a:p>
        </p:txBody>
      </p:sp>
      <p:pic>
        <p:nvPicPr>
          <p:cNvPr id="5" name="Picture 4" descr="twitter-logo.jpg"/>
          <p:cNvPicPr>
            <a:picLocks noChangeAspect="1"/>
          </p:cNvPicPr>
          <p:nvPr/>
        </p:nvPicPr>
        <p:blipFill>
          <a:blip r:embed="rId2" cstate="print"/>
          <a:srcRect/>
          <a:stretch>
            <a:fillRect/>
          </a:stretch>
        </p:blipFill>
        <p:spPr bwMode="auto">
          <a:xfrm>
            <a:off x="7467600" y="1066800"/>
            <a:ext cx="1524000" cy="887413"/>
          </a:xfrm>
          <a:prstGeom prst="rect">
            <a:avLst/>
          </a:prstGeom>
          <a:noFill/>
          <a:ln w="9525">
            <a:noFill/>
            <a:miter lim="800000"/>
            <a:headEnd/>
            <a:tailEnd/>
          </a:ln>
        </p:spPr>
      </p:pic>
      <p:pic>
        <p:nvPicPr>
          <p:cNvPr id="6" name="Picture 5" descr="Facebook-Logo.png"/>
          <p:cNvPicPr>
            <a:picLocks noChangeAspect="1"/>
          </p:cNvPicPr>
          <p:nvPr/>
        </p:nvPicPr>
        <p:blipFill>
          <a:blip r:embed="rId3" cstate="print"/>
          <a:srcRect/>
          <a:stretch>
            <a:fillRect/>
          </a:stretch>
        </p:blipFill>
        <p:spPr bwMode="auto">
          <a:xfrm>
            <a:off x="5029200" y="990600"/>
            <a:ext cx="1066800" cy="1066800"/>
          </a:xfrm>
          <a:prstGeom prst="rect">
            <a:avLst/>
          </a:prstGeom>
          <a:noFill/>
          <a:ln w="9525">
            <a:noFill/>
            <a:miter lim="800000"/>
            <a:headEnd/>
            <a:tailEnd/>
          </a:ln>
        </p:spPr>
      </p:pic>
      <p:pic>
        <p:nvPicPr>
          <p:cNvPr id="7" name="Picture 7" descr="Lastfm+for+Wordpress+logo.png"/>
          <p:cNvPicPr>
            <a:picLocks noChangeAspect="1"/>
          </p:cNvPicPr>
          <p:nvPr/>
        </p:nvPicPr>
        <p:blipFill>
          <a:blip r:embed="rId4" cstate="print"/>
          <a:srcRect/>
          <a:stretch>
            <a:fillRect/>
          </a:stretch>
        </p:blipFill>
        <p:spPr bwMode="auto">
          <a:xfrm>
            <a:off x="3733800" y="914400"/>
            <a:ext cx="1193800" cy="1193800"/>
          </a:xfrm>
          <a:prstGeom prst="rect">
            <a:avLst/>
          </a:prstGeom>
          <a:noFill/>
          <a:ln w="9525">
            <a:noFill/>
            <a:miter lim="800000"/>
            <a:headEnd/>
            <a:tailEnd/>
          </a:ln>
        </p:spPr>
      </p:pic>
      <p:pic>
        <p:nvPicPr>
          <p:cNvPr id="8" name="Picture 9" descr="RSS-Feed-Symbol.png"/>
          <p:cNvPicPr>
            <a:picLocks noChangeAspect="1"/>
          </p:cNvPicPr>
          <p:nvPr/>
        </p:nvPicPr>
        <p:blipFill>
          <a:blip r:embed="rId5" cstate="print"/>
          <a:srcRect/>
          <a:stretch>
            <a:fillRect/>
          </a:stretch>
        </p:blipFill>
        <p:spPr bwMode="auto">
          <a:xfrm>
            <a:off x="6324600" y="1066800"/>
            <a:ext cx="914400" cy="914400"/>
          </a:xfrm>
          <a:prstGeom prst="rect">
            <a:avLst/>
          </a:prstGeom>
          <a:noFill/>
          <a:ln w="9525">
            <a:noFill/>
            <a:miter lim="800000"/>
            <a:headEnd/>
            <a:tailEnd/>
          </a:ln>
        </p:spPr>
      </p:pic>
      <p:pic>
        <p:nvPicPr>
          <p:cNvPr id="115719" name="Picture 12" descr="photo-4"/>
          <p:cNvPicPr>
            <a:picLocks noChangeAspect="1" noChangeArrowheads="1"/>
          </p:cNvPicPr>
          <p:nvPr/>
        </p:nvPicPr>
        <p:blipFill>
          <a:blip r:embed="rId6" cstate="print"/>
          <a:srcRect/>
          <a:stretch>
            <a:fillRect/>
          </a:stretch>
        </p:blipFill>
        <p:spPr bwMode="auto">
          <a:xfrm>
            <a:off x="3733800" y="4497388"/>
            <a:ext cx="2843213" cy="2132012"/>
          </a:xfrm>
          <a:prstGeom prst="rect">
            <a:avLst/>
          </a:prstGeom>
          <a:noFill/>
          <a:ln w="9525">
            <a:noFill/>
            <a:miter lim="800000"/>
            <a:headEnd/>
            <a:tailEnd/>
          </a:ln>
        </p:spPr>
      </p:pic>
      <p:pic>
        <p:nvPicPr>
          <p:cNvPr id="115720" name="Picture 13" descr="20110825-093808"/>
          <p:cNvPicPr>
            <a:picLocks noChangeAspect="1" noChangeArrowheads="1"/>
          </p:cNvPicPr>
          <p:nvPr/>
        </p:nvPicPr>
        <p:blipFill>
          <a:blip r:embed="rId7" cstate="print"/>
          <a:srcRect/>
          <a:stretch>
            <a:fillRect/>
          </a:stretch>
        </p:blipFill>
        <p:spPr bwMode="auto">
          <a:xfrm>
            <a:off x="152400" y="4186238"/>
            <a:ext cx="3276600" cy="2443162"/>
          </a:xfrm>
          <a:prstGeom prst="rect">
            <a:avLst/>
          </a:prstGeom>
          <a:noFill/>
          <a:ln w="9525">
            <a:noFill/>
            <a:miter lim="800000"/>
            <a:headEnd/>
            <a:tailEnd/>
          </a:ln>
        </p:spPr>
      </p:pic>
      <p:sp>
        <p:nvSpPr>
          <p:cNvPr id="115721" name="Text Box 14"/>
          <p:cNvSpPr txBox="1">
            <a:spLocks noChangeArrowheads="1"/>
          </p:cNvSpPr>
          <p:nvPr/>
        </p:nvSpPr>
        <p:spPr bwMode="auto">
          <a:xfrm>
            <a:off x="381000" y="4267200"/>
            <a:ext cx="2762250" cy="457200"/>
          </a:xfrm>
          <a:prstGeom prst="rect">
            <a:avLst/>
          </a:prstGeom>
          <a:noFill/>
          <a:ln w="9525">
            <a:noFill/>
            <a:miter lim="800000"/>
            <a:headEnd/>
            <a:tailEnd/>
          </a:ln>
        </p:spPr>
        <p:txBody>
          <a:bodyPr wrap="none">
            <a:spAutoFit/>
          </a:bodyPr>
          <a:lstStyle/>
          <a:p>
            <a:pPr algn="l"/>
            <a:r>
              <a:rPr lang="en-US" b="1" i="1">
                <a:solidFill>
                  <a:srgbClr val="000000"/>
                </a:solidFill>
                <a:latin typeface="Calibri" pitchFamily="34" charset="0"/>
              </a:rPr>
              <a:t>Tweets from the eye</a:t>
            </a:r>
          </a:p>
        </p:txBody>
      </p:sp>
      <p:pic>
        <p:nvPicPr>
          <p:cNvPr id="115722" name="Picture 15" descr="photo-1"/>
          <p:cNvPicPr>
            <a:picLocks noChangeAspect="1" noChangeArrowheads="1"/>
          </p:cNvPicPr>
          <p:nvPr/>
        </p:nvPicPr>
        <p:blipFill>
          <a:blip r:embed="rId8" cstate="print"/>
          <a:srcRect t="5774" r="3288" b="21649"/>
          <a:stretch>
            <a:fillRect/>
          </a:stretch>
        </p:blipFill>
        <p:spPr bwMode="auto">
          <a:xfrm>
            <a:off x="4876800" y="2133600"/>
            <a:ext cx="4025900" cy="2265363"/>
          </a:xfrm>
          <a:prstGeom prst="rect">
            <a:avLst/>
          </a:prstGeom>
          <a:noFill/>
          <a:ln w="9525">
            <a:noFill/>
            <a:miter lim="800000"/>
            <a:headEnd/>
            <a:tailEnd/>
          </a:ln>
        </p:spPr>
      </p:pic>
      <p:pic>
        <p:nvPicPr>
          <p:cNvPr id="115723" name="Picture 16" descr="004-1"/>
          <p:cNvPicPr>
            <a:picLocks noChangeAspect="1" noChangeArrowheads="1"/>
          </p:cNvPicPr>
          <p:nvPr/>
        </p:nvPicPr>
        <p:blipFill>
          <a:blip r:embed="rId9" cstate="print"/>
          <a:srcRect/>
          <a:stretch>
            <a:fillRect/>
          </a:stretch>
        </p:blipFill>
        <p:spPr bwMode="auto">
          <a:xfrm>
            <a:off x="6781800" y="4819650"/>
            <a:ext cx="2209800" cy="1657350"/>
          </a:xfrm>
          <a:prstGeom prst="rect">
            <a:avLst/>
          </a:prstGeom>
          <a:noFill/>
          <a:ln w="9525">
            <a:noFill/>
            <a:miter lim="800000"/>
            <a:headEnd/>
            <a:tailEnd/>
          </a:ln>
        </p:spPr>
      </p:pic>
      <p:sp>
        <p:nvSpPr>
          <p:cNvPr id="115724" name="Text Box 17"/>
          <p:cNvSpPr txBox="1">
            <a:spLocks noChangeArrowheads="1"/>
          </p:cNvSpPr>
          <p:nvPr/>
        </p:nvSpPr>
        <p:spPr bwMode="auto">
          <a:xfrm>
            <a:off x="6629400" y="4495800"/>
            <a:ext cx="2368550" cy="366713"/>
          </a:xfrm>
          <a:prstGeom prst="rect">
            <a:avLst/>
          </a:prstGeom>
          <a:noFill/>
          <a:ln w="9525">
            <a:noFill/>
            <a:miter lim="800000"/>
            <a:headEnd/>
            <a:tailEnd/>
          </a:ln>
        </p:spPr>
        <p:txBody>
          <a:bodyPr wrap="none">
            <a:spAutoFit/>
          </a:bodyPr>
          <a:lstStyle/>
          <a:p>
            <a:pPr algn="l"/>
            <a:r>
              <a:rPr lang="en-US" sz="1800">
                <a:solidFill>
                  <a:srgbClr val="FFFFFF"/>
                </a:solidFill>
                <a:latin typeface="Arial" pitchFamily="34" charset="0"/>
              </a:rPr>
              <a:t>HRD visiting sci. prog</a:t>
            </a:r>
          </a:p>
        </p:txBody>
      </p:sp>
      <p:sp>
        <p:nvSpPr>
          <p:cNvPr id="115725" name="Slide Number Placeholder 14"/>
          <p:cNvSpPr>
            <a:spLocks noGrp="1"/>
          </p:cNvSpPr>
          <p:nvPr>
            <p:ph type="sldNum" sz="quarter" idx="12"/>
          </p:nvPr>
        </p:nvSpPr>
        <p:spPr bwMode="auto">
          <a:noFill/>
          <a:ln>
            <a:miter lim="800000"/>
            <a:headEnd/>
            <a:tailEnd/>
          </a:ln>
        </p:spPr>
        <p:txBody>
          <a:bodyPr/>
          <a:lstStyle/>
          <a:p>
            <a:fld id="{CEB507A3-554B-4861-8364-A275334314E8}" type="slidenum">
              <a:rPr lang="en-US"/>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rr-Katrina-Aug-05-008_lg.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237498" y="0"/>
            <a:ext cx="4459555" cy="1200329"/>
          </a:xfrm>
          <a:prstGeom prst="rect">
            <a:avLst/>
          </a:prstGeom>
          <a:noFill/>
        </p:spPr>
        <p:txBody>
          <a:bodyPr wrap="none" rtlCol="0">
            <a:spAutoFit/>
          </a:bodyPr>
          <a:lstStyle/>
          <a:p>
            <a:r>
              <a:rPr lang="en-US" sz="7200" dirty="0" smtClean="0">
                <a:latin typeface="+mn-lt"/>
              </a:rPr>
              <a:t>Thank you!</a:t>
            </a:r>
            <a:endParaRPr lang="en-US" sz="7200" dirty="0">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0" y="139700"/>
            <a:ext cx="9144000" cy="711200"/>
            <a:chOff x="0" y="88"/>
            <a:chExt cx="5760" cy="448"/>
          </a:xfrm>
        </p:grpSpPr>
        <p:pic>
          <p:nvPicPr>
            <p:cNvPr id="34820" name="Picture 3"/>
            <p:cNvPicPr>
              <a:picLocks noChangeAspect="1" noChangeArrowheads="1"/>
            </p:cNvPicPr>
            <p:nvPr/>
          </p:nvPicPr>
          <p:blipFill>
            <a:blip r:embed="rId4" cstate="print"/>
            <a:srcRect/>
            <a:stretch>
              <a:fillRect/>
            </a:stretch>
          </p:blipFill>
          <p:spPr bwMode="auto">
            <a:xfrm>
              <a:off x="0" y="88"/>
              <a:ext cx="236" cy="428"/>
            </a:xfrm>
            <a:prstGeom prst="rect">
              <a:avLst/>
            </a:prstGeom>
            <a:noFill/>
            <a:ln w="9525">
              <a:noFill/>
              <a:miter lim="800000"/>
              <a:headEnd/>
              <a:tailEnd/>
            </a:ln>
          </p:spPr>
        </p:pic>
        <p:pic>
          <p:nvPicPr>
            <p:cNvPr id="34821" name="Picture 4"/>
            <p:cNvPicPr>
              <a:picLocks noChangeAspect="1" noChangeArrowheads="1"/>
            </p:cNvPicPr>
            <p:nvPr/>
          </p:nvPicPr>
          <p:blipFill>
            <a:blip r:embed="rId4" cstate="print"/>
            <a:srcRect/>
            <a:stretch>
              <a:fillRect/>
            </a:stretch>
          </p:blipFill>
          <p:spPr bwMode="auto">
            <a:xfrm>
              <a:off x="5524" y="108"/>
              <a:ext cx="236" cy="428"/>
            </a:xfrm>
            <a:prstGeom prst="rect">
              <a:avLst/>
            </a:prstGeom>
            <a:noFill/>
            <a:ln w="9525">
              <a:noFill/>
              <a:miter lim="800000"/>
              <a:headEnd/>
              <a:tailEnd/>
            </a:ln>
          </p:spPr>
        </p:pic>
        <p:sp>
          <p:nvSpPr>
            <p:cNvPr id="34822" name="Rectangle 5"/>
            <p:cNvSpPr>
              <a:spLocks noChangeArrowheads="1"/>
            </p:cNvSpPr>
            <p:nvPr/>
          </p:nvSpPr>
          <p:spPr bwMode="auto">
            <a:xfrm>
              <a:off x="192" y="144"/>
              <a:ext cx="116" cy="308"/>
            </a:xfrm>
            <a:prstGeom prst="rect">
              <a:avLst/>
            </a:prstGeom>
            <a:noFill/>
            <a:ln w="9525">
              <a:noFill/>
              <a:miter lim="800000"/>
              <a:headEnd/>
              <a:tailEnd/>
            </a:ln>
          </p:spPr>
          <p:txBody>
            <a:bodyPr wrap="none">
              <a:spAutoFit/>
            </a:bodyPr>
            <a:lstStyle/>
            <a:p>
              <a:pPr algn="l" eaLnBrk="0" hangingPunct="0"/>
              <a:endParaRPr lang="en-US" sz="2600" b="1">
                <a:solidFill>
                  <a:srgbClr val="0000DD"/>
                </a:solidFill>
                <a:latin typeface="Times" pitchFamily="18" charset="0"/>
              </a:endParaRPr>
            </a:p>
          </p:txBody>
        </p:sp>
      </p:grpSp>
      <p:sp>
        <p:nvSpPr>
          <p:cNvPr id="34818" name="WordArt 6"/>
          <p:cNvSpPr>
            <a:spLocks noChangeArrowheads="1" noChangeShapeType="1" noTextEdit="1"/>
          </p:cNvSpPr>
          <p:nvPr/>
        </p:nvSpPr>
        <p:spPr bwMode="auto">
          <a:xfrm>
            <a:off x="533400" y="228600"/>
            <a:ext cx="7923213" cy="6477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EVOLUTION OF A TROPICAL CYCLONE</a:t>
            </a:r>
          </a:p>
        </p:txBody>
      </p:sp>
      <p:sp>
        <p:nvSpPr>
          <p:cNvPr id="878599" name="Rectangle 7"/>
          <p:cNvSpPr>
            <a:spLocks noChangeArrowheads="1"/>
          </p:cNvSpPr>
          <p:nvPr/>
        </p:nvSpPr>
        <p:spPr bwMode="auto">
          <a:xfrm>
            <a:off x="0" y="3352800"/>
            <a:ext cx="9144000" cy="1143000"/>
          </a:xfrm>
          <a:prstGeom prst="rect">
            <a:avLst/>
          </a:prstGeom>
          <a:noFill/>
          <a:ln w="9525">
            <a:noFill/>
            <a:miter lim="800000"/>
            <a:headEnd/>
            <a:tailEnd/>
          </a:ln>
          <a:effectLst/>
        </p:spPr>
        <p:txBody>
          <a:bodyPr lIns="92075" tIns="46038" rIns="92075" bIns="46038" anchor="ctr"/>
          <a:lstStyle/>
          <a:p>
            <a:pPr marL="457200" indent="-457200" algn="l">
              <a:buFont typeface="Arial" pitchFamily="34" charset="0"/>
              <a:buChar char="•"/>
            </a:pPr>
            <a:r>
              <a:rPr lang="en-US" sz="2800">
                <a:solidFill>
                  <a:srgbClr val="FFFF00"/>
                </a:solidFill>
                <a:effectLst>
                  <a:outerShdw blurRad="38100" dist="38100" dir="2700000" algn="tl">
                    <a:srgbClr val="000000"/>
                  </a:outerShdw>
                </a:effectLst>
                <a:latin typeface="Arial" pitchFamily="34" charset="0"/>
              </a:rPr>
              <a:t>Tropical Depression – Winds &lt; 39 mph</a:t>
            </a:r>
          </a:p>
          <a:p>
            <a:pPr marL="457200" indent="-457200" algn="l"/>
            <a:r>
              <a:rPr lang="en-US">
                <a:solidFill>
                  <a:srgbClr val="FFFF00"/>
                </a:solidFill>
                <a:effectLst>
                  <a:outerShdw blurRad="38100" dist="38100" dir="2700000" algn="tl">
                    <a:srgbClr val="000000"/>
                  </a:outerShdw>
                </a:effectLst>
                <a:latin typeface="Arial" pitchFamily="34" charset="0"/>
              </a:rPr>
              <a:t>      (Circular winds with thunderstorms)</a:t>
            </a:r>
          </a:p>
          <a:p>
            <a:pPr marL="457200" indent="-457200" algn="l"/>
            <a:endParaRPr lang="en-US">
              <a:solidFill>
                <a:srgbClr val="FFFF00"/>
              </a:solidFill>
              <a:effectLst>
                <a:outerShdw blurRad="38100" dist="38100" dir="2700000" algn="tl">
                  <a:srgbClr val="000000"/>
                </a:outerShdw>
              </a:effectLst>
              <a:latin typeface="Arial" pitchFamily="34" charset="0"/>
            </a:endParaRPr>
          </a:p>
          <a:p>
            <a:pPr marL="457200" indent="-457200" algn="l">
              <a:buFont typeface="Arial" pitchFamily="34" charset="0"/>
              <a:buChar char="•"/>
            </a:pPr>
            <a:r>
              <a:rPr lang="en-US" sz="3200">
                <a:solidFill>
                  <a:srgbClr val="FF9900"/>
                </a:solidFill>
                <a:effectLst>
                  <a:outerShdw blurRad="38100" dist="38100" dir="2700000" algn="tl">
                    <a:srgbClr val="000000"/>
                  </a:outerShdw>
                </a:effectLst>
                <a:latin typeface="Arial" pitchFamily="34" charset="0"/>
              </a:rPr>
              <a:t>Tropical Storm – Winds 39-73 mph</a:t>
            </a:r>
            <a:r>
              <a:rPr lang="en-US" sz="4400">
                <a:solidFill>
                  <a:srgbClr val="FF9900"/>
                </a:solidFill>
                <a:effectLst>
                  <a:outerShdw blurRad="38100" dist="38100" dir="2700000" algn="tl">
                    <a:srgbClr val="000000"/>
                  </a:outerShdw>
                </a:effectLst>
                <a:latin typeface="Arial" pitchFamily="34" charset="0"/>
              </a:rPr>
              <a:t> </a:t>
            </a:r>
          </a:p>
          <a:p>
            <a:pPr marL="457200" indent="-457200" algn="l"/>
            <a:endParaRPr lang="en-US" sz="3600">
              <a:solidFill>
                <a:srgbClr val="FF3300"/>
              </a:solidFill>
              <a:effectLst>
                <a:outerShdw blurRad="38100" dist="38100" dir="2700000" algn="tl">
                  <a:srgbClr val="000000"/>
                </a:outerShdw>
              </a:effectLst>
              <a:latin typeface="Arial" pitchFamily="34" charset="0"/>
            </a:endParaRPr>
          </a:p>
          <a:p>
            <a:pPr marL="457200" indent="-457200" algn="l">
              <a:buFont typeface="Arial" pitchFamily="34" charset="0"/>
              <a:buChar char="•"/>
            </a:pPr>
            <a:r>
              <a:rPr lang="en-US" sz="3600">
                <a:solidFill>
                  <a:srgbClr val="FF3300"/>
                </a:solidFill>
                <a:effectLst>
                  <a:outerShdw blurRad="38100" dist="38100" dir="2700000" algn="tl">
                    <a:srgbClr val="000000"/>
                  </a:outerShdw>
                </a:effectLst>
                <a:latin typeface="Arial" pitchFamily="34" charset="0"/>
              </a:rPr>
              <a:t>Hurricane – Winds 74 mph &amp; up</a:t>
            </a:r>
          </a:p>
          <a:p>
            <a:pPr marL="457200" indent="-457200" algn="l"/>
            <a:endParaRPr lang="en-US" sz="3600">
              <a:solidFill>
                <a:srgbClr val="FF3300"/>
              </a:solidFill>
              <a:effectLst>
                <a:outerShdw blurRad="38100" dist="38100" dir="2700000" algn="tl">
                  <a:srgbClr val="000000"/>
                </a:outerShdw>
              </a:effectLst>
              <a:latin typeface="Arial" pitchFamily="34" charset="0"/>
            </a:endParaRPr>
          </a:p>
          <a:p>
            <a:pPr marL="457200" indent="-457200" algn="l">
              <a:buFont typeface="Arial" pitchFamily="34" charset="0"/>
              <a:buChar char="•"/>
            </a:pPr>
            <a:r>
              <a:rPr lang="en-US" sz="3600">
                <a:solidFill>
                  <a:srgbClr val="FF0066"/>
                </a:solidFill>
                <a:effectLst>
                  <a:outerShdw blurRad="38100" dist="38100" dir="2700000" algn="tl">
                    <a:srgbClr val="000000"/>
                  </a:outerShdw>
                </a:effectLst>
                <a:latin typeface="Arial" pitchFamily="34" charset="0"/>
              </a:rPr>
              <a:t>Major Hurricane (Saffir/Simpson</a:t>
            </a:r>
          </a:p>
          <a:p>
            <a:pPr marL="457200" indent="-457200" algn="l"/>
            <a:r>
              <a:rPr lang="en-US" sz="3600">
                <a:solidFill>
                  <a:srgbClr val="FF0066"/>
                </a:solidFill>
                <a:effectLst>
                  <a:outerShdw blurRad="38100" dist="38100" dir="2700000" algn="tl">
                    <a:srgbClr val="000000"/>
                  </a:outerShdw>
                </a:effectLst>
                <a:latin typeface="Arial" pitchFamily="34" charset="0"/>
              </a:rPr>
              <a:t>    Category 3-4-5) – Winds 111 mph </a:t>
            </a:r>
          </a:p>
          <a:p>
            <a:pPr marL="457200" indent="-457200" algn="l"/>
            <a:r>
              <a:rPr lang="en-US" sz="3600">
                <a:solidFill>
                  <a:srgbClr val="FF0066"/>
                </a:solidFill>
                <a:effectLst>
                  <a:outerShdw blurRad="38100" dist="38100" dir="2700000" algn="tl">
                    <a:srgbClr val="000000"/>
                  </a:outerShdw>
                </a:effectLst>
                <a:latin typeface="Arial" pitchFamily="34" charset="0"/>
              </a:rPr>
              <a:t>    &amp; up</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OSEI Image of the Day"/>
          <p:cNvPicPr>
            <a:picLocks noChangeAspect="1" noChangeArrowheads="1"/>
          </p:cNvPicPr>
          <p:nvPr/>
        </p:nvPicPr>
        <p:blipFill>
          <a:blip r:embed="rId3" cstate="print"/>
          <a:srcRect/>
          <a:stretch>
            <a:fillRect/>
          </a:stretch>
        </p:blipFill>
        <p:spPr bwMode="auto">
          <a:xfrm>
            <a:off x="0" y="0"/>
            <a:ext cx="9144000" cy="688657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p:cNvSpPr txBox="1">
            <a:spLocks noChangeArrowheads="1"/>
          </p:cNvSpPr>
          <p:nvPr/>
        </p:nvSpPr>
        <p:spPr bwMode="auto">
          <a:xfrm>
            <a:off x="152400" y="0"/>
            <a:ext cx="8763000" cy="3749675"/>
          </a:xfrm>
          <a:prstGeom prst="rect">
            <a:avLst/>
          </a:prstGeom>
          <a:noFill/>
          <a:ln w="9525">
            <a:noFill/>
            <a:miter lim="800000"/>
            <a:headEnd/>
            <a:tailEnd/>
          </a:ln>
        </p:spPr>
        <p:txBody>
          <a:bodyPr>
            <a:spAutoFit/>
          </a:bodyPr>
          <a:lstStyle/>
          <a:p>
            <a:r>
              <a:rPr lang="en-US" sz="4000" b="1">
                <a:solidFill>
                  <a:srgbClr val="FFFF00"/>
                </a:solidFill>
                <a:latin typeface="Arial Black" pitchFamily="34" charset="0"/>
              </a:rPr>
              <a:t>The Forecasters (them):</a:t>
            </a:r>
          </a:p>
          <a:p>
            <a:endParaRPr lang="en-US" sz="4000" b="1">
              <a:solidFill>
                <a:srgbClr val="FFFF00"/>
              </a:solidFill>
              <a:latin typeface="Arial Black" pitchFamily="34" charset="0"/>
            </a:endParaRPr>
          </a:p>
          <a:p>
            <a:endParaRPr lang="en-US" sz="4000" b="1" i="1">
              <a:solidFill>
                <a:srgbClr val="FFFF00"/>
              </a:solidFill>
            </a:endParaRPr>
          </a:p>
          <a:p>
            <a:endParaRPr lang="en-US" sz="4000" b="1" i="1">
              <a:solidFill>
                <a:srgbClr val="FFFF00"/>
              </a:solidFill>
            </a:endParaRPr>
          </a:p>
          <a:p>
            <a:endParaRPr lang="en-US" sz="4000" b="1" i="1">
              <a:solidFill>
                <a:srgbClr val="FFFF00"/>
              </a:solidFill>
            </a:endParaRPr>
          </a:p>
          <a:p>
            <a:r>
              <a:rPr lang="en-US" sz="4000" b="1">
                <a:solidFill>
                  <a:srgbClr val="FFFF00"/>
                </a:solidFill>
                <a:latin typeface="Arial Black" pitchFamily="34" charset="0"/>
              </a:rPr>
              <a:t>The Researchers (us):</a:t>
            </a:r>
          </a:p>
        </p:txBody>
      </p:sp>
      <p:grpSp>
        <p:nvGrpSpPr>
          <p:cNvPr id="38914" name="Group 3"/>
          <p:cNvGrpSpPr>
            <a:grpSpLocks/>
          </p:cNvGrpSpPr>
          <p:nvPr/>
        </p:nvGrpSpPr>
        <p:grpSpPr bwMode="auto">
          <a:xfrm>
            <a:off x="1905000" y="762000"/>
            <a:ext cx="5029200" cy="2209800"/>
            <a:chOff x="1296" y="912"/>
            <a:chExt cx="2880" cy="1176"/>
          </a:xfrm>
        </p:grpSpPr>
        <p:pic>
          <p:nvPicPr>
            <p:cNvPr id="38916" name="Picture 4" descr="TRC_left_2"/>
            <p:cNvPicPr>
              <a:picLocks noChangeAspect="1" noChangeArrowheads="1"/>
            </p:cNvPicPr>
            <p:nvPr/>
          </p:nvPicPr>
          <p:blipFill>
            <a:blip r:embed="rId3" cstate="print"/>
            <a:srcRect/>
            <a:stretch>
              <a:fillRect/>
            </a:stretch>
          </p:blipFill>
          <p:spPr bwMode="auto">
            <a:xfrm>
              <a:off x="1296" y="912"/>
              <a:ext cx="976" cy="1176"/>
            </a:xfrm>
            <a:prstGeom prst="rect">
              <a:avLst/>
            </a:prstGeom>
            <a:noFill/>
            <a:ln w="9525">
              <a:noFill/>
              <a:miter lim="800000"/>
              <a:headEnd/>
              <a:tailEnd/>
            </a:ln>
          </p:spPr>
        </p:pic>
        <p:pic>
          <p:nvPicPr>
            <p:cNvPr id="38917" name="Picture 5" descr="TRC_center_2"/>
            <p:cNvPicPr>
              <a:picLocks noChangeAspect="1" noChangeArrowheads="1"/>
            </p:cNvPicPr>
            <p:nvPr/>
          </p:nvPicPr>
          <p:blipFill>
            <a:blip r:embed="rId4" cstate="print"/>
            <a:srcRect/>
            <a:stretch>
              <a:fillRect/>
            </a:stretch>
          </p:blipFill>
          <p:spPr bwMode="auto">
            <a:xfrm>
              <a:off x="2256" y="912"/>
              <a:ext cx="952" cy="1176"/>
            </a:xfrm>
            <a:prstGeom prst="rect">
              <a:avLst/>
            </a:prstGeom>
            <a:noFill/>
            <a:ln w="9525">
              <a:noFill/>
              <a:miter lim="800000"/>
              <a:headEnd/>
              <a:tailEnd/>
            </a:ln>
          </p:spPr>
        </p:pic>
        <p:pic>
          <p:nvPicPr>
            <p:cNvPr id="38918" name="Picture 6" descr="TRC_right_2"/>
            <p:cNvPicPr>
              <a:picLocks noChangeAspect="1" noChangeArrowheads="1"/>
            </p:cNvPicPr>
            <p:nvPr/>
          </p:nvPicPr>
          <p:blipFill>
            <a:blip r:embed="rId5" cstate="print"/>
            <a:srcRect/>
            <a:stretch>
              <a:fillRect/>
            </a:stretch>
          </p:blipFill>
          <p:spPr bwMode="auto">
            <a:xfrm>
              <a:off x="3200" y="912"/>
              <a:ext cx="976" cy="1176"/>
            </a:xfrm>
            <a:prstGeom prst="rect">
              <a:avLst/>
            </a:prstGeom>
            <a:noFill/>
            <a:ln w="9525">
              <a:noFill/>
              <a:miter lim="800000"/>
              <a:headEnd/>
              <a:tailEnd/>
            </a:ln>
          </p:spPr>
        </p:pic>
      </p:grpSp>
      <p:pic>
        <p:nvPicPr>
          <p:cNvPr id="38915" name="Picture 7" descr="titleMain"/>
          <p:cNvPicPr>
            <a:picLocks noChangeAspect="1" noChangeArrowheads="1"/>
          </p:cNvPicPr>
          <p:nvPr/>
        </p:nvPicPr>
        <p:blipFill>
          <a:blip r:embed="rId6" cstate="print"/>
          <a:srcRect/>
          <a:stretch>
            <a:fillRect/>
          </a:stretch>
        </p:blipFill>
        <p:spPr bwMode="auto">
          <a:xfrm>
            <a:off x="2133600" y="3657600"/>
            <a:ext cx="4759325" cy="3200400"/>
          </a:xfrm>
          <a:prstGeom prst="rect">
            <a:avLst/>
          </a:prstGeom>
          <a:noFill/>
          <a:ln w="9525">
            <a:noFill/>
            <a:miter lim="800000"/>
            <a:headEnd/>
            <a:tailEnd/>
          </a:ln>
        </p:spPr>
      </p:pic>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WordArt 2"/>
          <p:cNvSpPr>
            <a:spLocks noChangeArrowheads="1" noChangeShapeType="1" noTextEdit="1"/>
          </p:cNvSpPr>
          <p:nvPr/>
        </p:nvSpPr>
        <p:spPr bwMode="auto">
          <a:xfrm>
            <a:off x="990600" y="533400"/>
            <a:ext cx="6946900" cy="1905000"/>
          </a:xfrm>
          <a:prstGeom prst="rect">
            <a:avLst/>
          </a:prstGeom>
        </p:spPr>
        <p:txBody>
          <a:bodyPr wrap="none" fromWordArt="1">
            <a:prstTxWarp prst="textDoubleWave1">
              <a:avLst>
                <a:gd name="adj1" fmla="val 6500"/>
                <a:gd name="adj2" fmla="val 0"/>
              </a:avLst>
            </a:prstTxWarp>
          </a:bodyPr>
          <a:lstStyle/>
          <a:p>
            <a:r>
              <a:rPr lang="en-US" sz="3600" kern="10" spc="72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Recipe for a Hurricane</a:t>
            </a:r>
          </a:p>
        </p:txBody>
      </p:sp>
      <p:pic>
        <p:nvPicPr>
          <p:cNvPr id="40962" name="Picture 3"/>
          <p:cNvPicPr>
            <a:picLocks noChangeAspect="1" noChangeArrowheads="1"/>
          </p:cNvPicPr>
          <p:nvPr/>
        </p:nvPicPr>
        <p:blipFill>
          <a:blip r:embed="rId3" cstate="print"/>
          <a:srcRect/>
          <a:stretch>
            <a:fillRect/>
          </a:stretch>
        </p:blipFill>
        <p:spPr bwMode="auto">
          <a:xfrm>
            <a:off x="2743200" y="2514600"/>
            <a:ext cx="36449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eastcoast"/>
          <p:cNvPicPr>
            <a:picLocks noChangeAspect="1" noChangeArrowheads="1"/>
          </p:cNvPicPr>
          <p:nvPr/>
        </p:nvPicPr>
        <p:blipFill>
          <a:blip r:embed="rId3" cstate="print"/>
          <a:srcRect/>
          <a:stretch>
            <a:fillRect/>
          </a:stretch>
        </p:blipFill>
        <p:spPr bwMode="auto">
          <a:xfrm>
            <a:off x="1066800" y="0"/>
            <a:ext cx="6934200" cy="6867525"/>
          </a:xfrm>
          <a:prstGeom prst="rect">
            <a:avLst/>
          </a:prstGeom>
          <a:noFill/>
          <a:ln w="9525">
            <a:noFill/>
            <a:miter lim="800000"/>
            <a:headEnd/>
            <a:tailEnd/>
          </a:ln>
        </p:spPr>
      </p:pic>
      <p:sp>
        <p:nvSpPr>
          <p:cNvPr id="43011" name="WordArt 3"/>
          <p:cNvSpPr>
            <a:spLocks noChangeArrowheads="1" noChangeShapeType="1" noTextEdit="1"/>
          </p:cNvSpPr>
          <p:nvPr/>
        </p:nvSpPr>
        <p:spPr bwMode="auto">
          <a:xfrm>
            <a:off x="2057400" y="152400"/>
            <a:ext cx="5410200" cy="914400"/>
          </a:xfrm>
          <a:prstGeom prst="rect">
            <a:avLst/>
          </a:prstGeom>
        </p:spPr>
        <p:txBody>
          <a:bodyPr wrap="none" fromWordArt="1">
            <a:prstTxWarp prst="textPlain">
              <a:avLst>
                <a:gd name="adj" fmla="val 50000"/>
              </a:avLst>
            </a:prstTxWarp>
          </a:bodyPr>
          <a:lstStyle/>
          <a:p>
            <a:r>
              <a:rPr lang="en-US" sz="3600" kern="10" spc="-180">
                <a:ln w="12700">
                  <a:solidFill>
                    <a:srgbClr val="EAEAEA"/>
                  </a:solidFill>
                  <a:round/>
                  <a:headEnd/>
                  <a:tailEnd/>
                </a:ln>
                <a:latin typeface="Arial Black"/>
              </a:rPr>
              <a:t>Warm Ocean </a:t>
            </a:r>
          </a:p>
        </p:txBody>
      </p:sp>
    </p:spTree>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ABFFFF"/>
    </a:lt1>
    <a:dk2>
      <a:srgbClr val="000000"/>
    </a:dk2>
    <a:lt2>
      <a:srgbClr val="808080"/>
    </a:lt2>
    <a:accent1>
      <a:srgbClr val="BBE0E3"/>
    </a:accent1>
    <a:accent2>
      <a:srgbClr val="333399"/>
    </a:accent2>
    <a:accent3>
      <a:srgbClr val="D2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3111</TotalTime>
  <Words>399</Words>
  <Application>Microsoft Office PowerPoint</Application>
  <PresentationFormat>On-screen Show (4:3)</PresentationFormat>
  <Paragraphs>117</Paragraphs>
  <Slides>43</Slides>
  <Notes>35</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43</vt:i4>
      </vt:variant>
    </vt:vector>
  </HeadingPairs>
  <TitlesOfParts>
    <vt:vector size="61" baseType="lpstr">
      <vt:lpstr>Times New Roman</vt:lpstr>
      <vt:lpstr>MS PGothic</vt:lpstr>
      <vt:lpstr>Arial</vt:lpstr>
      <vt:lpstr>Wingdings</vt:lpstr>
      <vt:lpstr>Calibri</vt:lpstr>
      <vt:lpstr>Technical</vt:lpstr>
      <vt:lpstr>Times</vt:lpstr>
      <vt:lpstr>Arial Black</vt:lpstr>
      <vt:lpstr>Century Schoolbook</vt:lpstr>
      <vt:lpstr>Albertus Medium</vt:lpstr>
      <vt:lpstr>MS PGothic</vt:lpstr>
      <vt:lpstr>Soaring</vt:lpstr>
      <vt:lpstr>Blank</vt:lpstr>
      <vt:lpstr>1_Blank</vt:lpstr>
      <vt:lpstr>2_Blank</vt:lpstr>
      <vt:lpstr>3_Blank</vt:lpstr>
      <vt:lpstr>5_Office Theme</vt:lpstr>
      <vt:lpstr>Microsoft Photo Editor 3.0 Photo</vt:lpstr>
      <vt:lpstr> Atlantic Hurricanes – Flying into the Eye of the Storm</vt:lpstr>
      <vt:lpstr>NOAA Dork Logo</vt:lpstr>
      <vt:lpstr>Slide 3</vt:lpstr>
      <vt:lpstr>Hurricane Life Cycle</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Synoptic Surveillance</vt:lpstr>
      <vt:lpstr>Slide 18</vt:lpstr>
      <vt:lpstr>Slide 19</vt:lpstr>
      <vt:lpstr>Slide 20</vt:lpstr>
      <vt:lpstr>Slide 21</vt:lpstr>
      <vt:lpstr>Slide 22</vt:lpstr>
      <vt:lpstr>Slide 23</vt:lpstr>
      <vt:lpstr>Slide 24</vt:lpstr>
      <vt:lpstr>Remotely Sensed Surface Winds</vt:lpstr>
      <vt:lpstr>Hurricane Floyd</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us dept commerce/oar/aoml/hrd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Hurricane Variability</dc:title>
  <dc:creator>chris landsea</dc:creator>
  <cp:lastModifiedBy>Robert.Rogers</cp:lastModifiedBy>
  <cp:revision>250</cp:revision>
  <cp:lastPrinted>1601-01-01T00:00:00Z</cp:lastPrinted>
  <dcterms:created xsi:type="dcterms:W3CDTF">2001-01-08T01:08:28Z</dcterms:created>
  <dcterms:modified xsi:type="dcterms:W3CDTF">2012-06-08T18:02:01Z</dcterms:modified>
</cp:coreProperties>
</file>