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9" r:id="rId2"/>
    <p:sldId id="310" r:id="rId3"/>
    <p:sldId id="311" r:id="rId4"/>
    <p:sldId id="312" r:id="rId5"/>
    <p:sldId id="317" r:id="rId6"/>
    <p:sldId id="318" r:id="rId7"/>
    <p:sldId id="337" r:id="rId8"/>
    <p:sldId id="338" r:id="rId9"/>
    <p:sldId id="313" r:id="rId10"/>
    <p:sldId id="315" r:id="rId11"/>
    <p:sldId id="314" r:id="rId12"/>
    <p:sldId id="316" r:id="rId13"/>
    <p:sldId id="319" r:id="rId14"/>
    <p:sldId id="321" r:id="rId15"/>
    <p:sldId id="297" r:id="rId16"/>
    <p:sldId id="298" r:id="rId17"/>
    <p:sldId id="299" r:id="rId18"/>
    <p:sldId id="336" r:id="rId19"/>
    <p:sldId id="324" r:id="rId20"/>
    <p:sldId id="281" r:id="rId21"/>
    <p:sldId id="292" r:id="rId22"/>
    <p:sldId id="323" r:id="rId23"/>
    <p:sldId id="326" r:id="rId24"/>
    <p:sldId id="327" r:id="rId25"/>
    <p:sldId id="306" r:id="rId26"/>
    <p:sldId id="301" r:id="rId27"/>
    <p:sldId id="325" r:id="rId28"/>
    <p:sldId id="322" r:id="rId29"/>
    <p:sldId id="302" r:id="rId30"/>
    <p:sldId id="331" r:id="rId31"/>
    <p:sldId id="332" r:id="rId32"/>
    <p:sldId id="303" r:id="rId33"/>
    <p:sldId id="333" r:id="rId34"/>
    <p:sldId id="334" r:id="rId35"/>
    <p:sldId id="304" r:id="rId36"/>
    <p:sldId id="328" r:id="rId37"/>
    <p:sldId id="340" r:id="rId38"/>
    <p:sldId id="341" r:id="rId39"/>
    <p:sldId id="335" r:id="rId40"/>
    <p:sldId id="342" r:id="rId41"/>
    <p:sldId id="329" r:id="rId42"/>
    <p:sldId id="330" r:id="rId43"/>
    <p:sldId id="33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17DFB-3D08-418E-895F-6A9981B39357}" type="datetimeFigureOut">
              <a:rPr lang="en-US" smtClean="0"/>
              <a:pPr/>
              <a:t>3/22/2012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DD3CE-B855-4379-A22D-682DF0B836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9DD3CE-B855-4379-A22D-682DF0B8368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FC475-4EFC-44F1-AB65-72513EBAE7D5}"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FC475-4EFC-44F1-AB65-72513EBAE7D5}"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FC475-4EFC-44F1-AB65-72513EBAE7D5}"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FC475-4EFC-44F1-AB65-72513EBAE7D5}"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FC475-4EFC-44F1-AB65-72513EBAE7D5}"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FC475-4EFC-44F1-AB65-72513EBAE7D5}"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FC475-4EFC-44F1-AB65-72513EBAE7D5}" type="datetimeFigureOut">
              <a:rPr lang="en-US" smtClean="0"/>
              <a:pPr/>
              <a:t>3/22/2012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FC475-4EFC-44F1-AB65-72513EBAE7D5}" type="datetimeFigureOut">
              <a:rPr lang="en-US" smtClean="0"/>
              <a:pPr/>
              <a:t>3/22/2012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FC475-4EFC-44F1-AB65-72513EBAE7D5}" type="datetimeFigureOut">
              <a:rPr lang="en-US" smtClean="0"/>
              <a:pPr/>
              <a:t>3/22/2012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FC475-4EFC-44F1-AB65-72513EBAE7D5}"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FC475-4EFC-44F1-AB65-72513EBAE7D5}"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0A047-C9F7-4D2A-B933-8BF61B27DF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FC475-4EFC-44F1-AB65-72513EBAE7D5}" type="datetimeFigureOut">
              <a:rPr lang="en-US" smtClean="0"/>
              <a:pPr/>
              <a:t>3/22/2012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0A047-C9F7-4D2A-B933-8BF61B27DF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7924800" cy="584775"/>
          </a:xfrm>
          <a:prstGeom prst="rect">
            <a:avLst/>
          </a:prstGeom>
          <a:noFill/>
        </p:spPr>
        <p:txBody>
          <a:bodyPr wrap="square" rtlCol="0">
            <a:spAutoFit/>
          </a:bodyPr>
          <a:lstStyle/>
          <a:p>
            <a:pPr algn="ctr"/>
            <a:r>
              <a:rPr lang="en-US" sz="3200" dirty="0" smtClean="0"/>
              <a:t>CAPE in Tropical Cyclones</a:t>
            </a:r>
            <a:endParaRPr lang="en-US" sz="3200" dirty="0"/>
          </a:p>
        </p:txBody>
      </p:sp>
      <p:sp>
        <p:nvSpPr>
          <p:cNvPr id="3" name="TextBox 2"/>
          <p:cNvSpPr txBox="1"/>
          <p:nvPr/>
        </p:nvSpPr>
        <p:spPr>
          <a:xfrm>
            <a:off x="609600" y="1905000"/>
            <a:ext cx="7924800" cy="830997"/>
          </a:xfrm>
          <a:prstGeom prst="rect">
            <a:avLst/>
          </a:prstGeom>
          <a:noFill/>
        </p:spPr>
        <p:txBody>
          <a:bodyPr wrap="square" rtlCol="0">
            <a:spAutoFit/>
          </a:bodyPr>
          <a:lstStyle/>
          <a:p>
            <a:pPr algn="ctr"/>
            <a:r>
              <a:rPr lang="en-US" sz="2400" dirty="0" smtClean="0"/>
              <a:t>John Molinari, David Romps, David </a:t>
            </a:r>
            <a:r>
              <a:rPr lang="en-US" sz="2400" dirty="0" err="1" smtClean="0"/>
              <a:t>Vollaro</a:t>
            </a:r>
            <a:r>
              <a:rPr lang="en-US" sz="2400" dirty="0" smtClean="0"/>
              <a:t>, and Leon Nguyen</a:t>
            </a:r>
          </a:p>
          <a:p>
            <a:pPr algn="ct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077200" cy="5262979"/>
          </a:xfrm>
          <a:prstGeom prst="rect">
            <a:avLst/>
          </a:prstGeom>
          <a:noFill/>
        </p:spPr>
        <p:txBody>
          <a:bodyPr wrap="square" rtlCol="0">
            <a:spAutoFit/>
          </a:bodyPr>
          <a:lstStyle/>
          <a:p>
            <a:r>
              <a:rPr lang="en-US" sz="2400" dirty="0" smtClean="0"/>
              <a:t>How important is fusion heating in updrafts?</a:t>
            </a:r>
          </a:p>
          <a:p>
            <a:endParaRPr lang="en-US" sz="2400" dirty="0" smtClean="0"/>
          </a:p>
          <a:p>
            <a:r>
              <a:rPr lang="en-US" sz="2400" dirty="0" err="1" smtClean="0"/>
              <a:t>Zipser</a:t>
            </a:r>
            <a:r>
              <a:rPr lang="en-US" sz="2400" dirty="0" smtClean="0"/>
              <a:t> (2003), Romps and </a:t>
            </a:r>
            <a:r>
              <a:rPr lang="en-US" sz="2400" dirty="0" err="1" smtClean="0"/>
              <a:t>Kuang</a:t>
            </a:r>
            <a:r>
              <a:rPr lang="en-US" sz="2400" dirty="0" smtClean="0"/>
              <a:t> (2010), and </a:t>
            </a:r>
            <a:r>
              <a:rPr lang="en-US" sz="2400" dirty="0" err="1" smtClean="0"/>
              <a:t>Fierro</a:t>
            </a:r>
            <a:r>
              <a:rPr lang="en-US" sz="2400" dirty="0" smtClean="0"/>
              <a:t> et al. (2012): observations and models both show that fusion heating is required for updrafts to reach the </a:t>
            </a:r>
            <a:r>
              <a:rPr lang="en-US" sz="2400" dirty="0" err="1" smtClean="0"/>
              <a:t>tropopause</a:t>
            </a:r>
            <a:r>
              <a:rPr lang="en-US" sz="2400" dirty="0" smtClean="0"/>
              <a:t> in the tropics. </a:t>
            </a:r>
            <a:r>
              <a:rPr lang="en-US" sz="2400" dirty="0" err="1" smtClean="0"/>
              <a:t>Undilute</a:t>
            </a:r>
            <a:r>
              <a:rPr lang="en-US" sz="2400" dirty="0" smtClean="0"/>
              <a:t> ascent does not occur!</a:t>
            </a:r>
          </a:p>
          <a:p>
            <a:endParaRPr lang="en-US" sz="2400" dirty="0" smtClean="0"/>
          </a:p>
          <a:p>
            <a:r>
              <a:rPr lang="en-US" sz="2400" dirty="0" smtClean="0"/>
              <a:t>Williams and </a:t>
            </a:r>
            <a:r>
              <a:rPr lang="en-US" sz="2400" dirty="0" err="1" smtClean="0"/>
              <a:t>Renno</a:t>
            </a:r>
            <a:r>
              <a:rPr lang="en-US" sz="2400" dirty="0" smtClean="0"/>
              <a:t> (1993): increase in CAPE from fusion heating almost exactly offsets the decrease in CAPE from condensate loading. Thus reversible CAPE with fusion approximately equals </a:t>
            </a:r>
            <a:r>
              <a:rPr lang="en-US" sz="2400" dirty="0" err="1" smtClean="0"/>
              <a:t>pseudoadiabatic</a:t>
            </a:r>
            <a:r>
              <a:rPr lang="en-US" sz="2400" dirty="0" smtClean="0"/>
              <a:t> CAPE without fusion</a:t>
            </a:r>
          </a:p>
          <a:p>
            <a:endParaRPr lang="en-US" sz="2400" dirty="0" smtClean="0"/>
          </a:p>
          <a:p>
            <a:r>
              <a:rPr lang="en-US" sz="2400" dirty="0" smtClean="0"/>
              <a:t>In this study, water is assumed to transition linearly to ice between temperatures of 273.15 and 240K</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305800" cy="6001643"/>
          </a:xfrm>
          <a:prstGeom prst="rect">
            <a:avLst/>
          </a:prstGeom>
          <a:noFill/>
        </p:spPr>
        <p:txBody>
          <a:bodyPr wrap="square" rtlCol="0">
            <a:spAutoFit/>
          </a:bodyPr>
          <a:lstStyle/>
          <a:p>
            <a:r>
              <a:rPr lang="en-US" sz="2400" dirty="0" smtClean="0"/>
              <a:t>How important is entrainment?</a:t>
            </a:r>
          </a:p>
          <a:p>
            <a:endParaRPr lang="en-US" sz="2400" dirty="0" smtClean="0"/>
          </a:p>
          <a:p>
            <a:r>
              <a:rPr lang="en-US" sz="2400" dirty="0" smtClean="0"/>
              <a:t>Romps and </a:t>
            </a:r>
            <a:r>
              <a:rPr lang="en-US" sz="2400" dirty="0" err="1" smtClean="0"/>
              <a:t>Kuang</a:t>
            </a:r>
            <a:r>
              <a:rPr lang="en-US" sz="2400" dirty="0" smtClean="0"/>
              <a:t> 2010: fraction of </a:t>
            </a:r>
            <a:r>
              <a:rPr lang="en-US" sz="2400" dirty="0" err="1" smtClean="0"/>
              <a:t>undilute</a:t>
            </a:r>
            <a:r>
              <a:rPr lang="en-US" sz="2400" dirty="0" smtClean="0"/>
              <a:t> parcels fell below 1% above z = 4 km in their model.</a:t>
            </a:r>
          </a:p>
          <a:p>
            <a:endParaRPr lang="en-US" sz="2400" dirty="0" smtClean="0"/>
          </a:p>
          <a:p>
            <a:r>
              <a:rPr lang="en-US" sz="2400" dirty="0" smtClean="0"/>
              <a:t>Holloway and </a:t>
            </a:r>
            <a:r>
              <a:rPr lang="en-US" sz="2400" dirty="0" err="1" smtClean="0"/>
              <a:t>Neelin</a:t>
            </a:r>
            <a:r>
              <a:rPr lang="en-US" sz="2400" dirty="0" smtClean="0"/>
              <a:t> 2009: entrainment required to account for the observed correlation between </a:t>
            </a:r>
            <a:r>
              <a:rPr lang="en-US" sz="2400" dirty="0" err="1" smtClean="0"/>
              <a:t>precipitable</a:t>
            </a:r>
            <a:r>
              <a:rPr lang="en-US" sz="2400" dirty="0" smtClean="0"/>
              <a:t> water and precipitation in the tropics (entrainment of dry air inhibited precipitation)</a:t>
            </a:r>
          </a:p>
          <a:p>
            <a:endParaRPr lang="en-US" sz="2400" dirty="0" smtClean="0"/>
          </a:p>
          <a:p>
            <a:r>
              <a:rPr lang="en-US" sz="2400" dirty="0" err="1" smtClean="0"/>
              <a:t>DeMaria</a:t>
            </a:r>
            <a:r>
              <a:rPr lang="en-US" sz="2400" dirty="0" smtClean="0"/>
              <a:t> 2009: tropical cyclone intensity prediction model used buoyancy of the TC environment: entrainment had to be included to produce realistic results</a:t>
            </a:r>
          </a:p>
          <a:p>
            <a:endParaRPr lang="en-US" sz="2400" dirty="0" smtClean="0"/>
          </a:p>
          <a:p>
            <a:r>
              <a:rPr lang="en-US" sz="2400" dirty="0" smtClean="0"/>
              <a:t>Wei et al 1998: entrainment had 4 times the influence of condensate loading</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5632311"/>
          </a:xfrm>
          <a:prstGeom prst="rect">
            <a:avLst/>
          </a:prstGeom>
          <a:noFill/>
        </p:spPr>
        <p:txBody>
          <a:bodyPr wrap="square" rtlCol="0">
            <a:spAutoFit/>
          </a:bodyPr>
          <a:lstStyle/>
          <a:p>
            <a:r>
              <a:rPr lang="en-US" sz="2400" dirty="0" smtClean="0"/>
              <a:t>How to parameterize entrainment?</a:t>
            </a:r>
          </a:p>
          <a:p>
            <a:endParaRPr lang="en-US" sz="2400" dirty="0" smtClean="0"/>
          </a:p>
          <a:p>
            <a:r>
              <a:rPr lang="en-US" sz="2400" dirty="0" smtClean="0"/>
              <a:t>Will use a constant rate of dilution with height</a:t>
            </a:r>
          </a:p>
          <a:p>
            <a:endParaRPr lang="en-US" sz="2400" dirty="0" smtClean="0"/>
          </a:p>
          <a:p>
            <a:r>
              <a:rPr lang="en-US" sz="2400" dirty="0" smtClean="0"/>
              <a:t>Romps and </a:t>
            </a:r>
            <a:r>
              <a:rPr lang="en-US" sz="2400" dirty="0" err="1" smtClean="0"/>
              <a:t>Kuang</a:t>
            </a:r>
            <a:r>
              <a:rPr lang="en-US" sz="2400" dirty="0" smtClean="0"/>
              <a:t> (2010): average entrainment rate in a high-resolution simulation is ~100% km</a:t>
            </a:r>
            <a:r>
              <a:rPr lang="en-US" sz="2400" baseline="30000" dirty="0" smtClean="0"/>
              <a:t>-1</a:t>
            </a:r>
            <a:r>
              <a:rPr lang="en-US" sz="2400" dirty="0" smtClean="0"/>
              <a:t>!</a:t>
            </a:r>
          </a:p>
          <a:p>
            <a:endParaRPr lang="en-US" sz="2400" dirty="0" smtClean="0"/>
          </a:p>
          <a:p>
            <a:r>
              <a:rPr lang="en-US" sz="2400" dirty="0" smtClean="0"/>
              <a:t>But the “lucky few” updrafts that reach the </a:t>
            </a:r>
            <a:r>
              <a:rPr lang="en-US" sz="2400" dirty="0" err="1" smtClean="0"/>
              <a:t>tropopause</a:t>
            </a:r>
            <a:r>
              <a:rPr lang="en-US" sz="2400" dirty="0" smtClean="0"/>
              <a:t> have an effective entrainment on the order of 5% km</a:t>
            </a:r>
            <a:r>
              <a:rPr lang="en-US" sz="2400" baseline="30000" dirty="0" smtClean="0"/>
              <a:t>-1</a:t>
            </a:r>
            <a:r>
              <a:rPr lang="en-US" sz="2400" dirty="0" smtClean="0"/>
              <a:t> (Romps and </a:t>
            </a:r>
            <a:r>
              <a:rPr lang="en-US" sz="2400" dirty="0" err="1" smtClean="0"/>
              <a:t>Kuang</a:t>
            </a:r>
            <a:r>
              <a:rPr lang="en-US" sz="2400" dirty="0" smtClean="0"/>
              <a:t> 2010). Thus deep convection has smaller entrainment rates.</a:t>
            </a:r>
          </a:p>
          <a:p>
            <a:endParaRPr lang="en-US" sz="2400" dirty="0" smtClean="0"/>
          </a:p>
          <a:p>
            <a:r>
              <a:rPr lang="en-US" sz="2400" dirty="0" smtClean="0"/>
              <a:t>We will try 5%, 10%, and 20% per km</a:t>
            </a:r>
          </a:p>
          <a:p>
            <a:endParaRPr lang="en-US" sz="2400" dirty="0" smtClean="0"/>
          </a:p>
          <a:p>
            <a:r>
              <a:rPr lang="en-US" sz="2400" dirty="0" smtClean="0"/>
              <a:t>Admittedly an oversimplified view of entrainment, but we feel better than none at all!</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077200" cy="5632311"/>
          </a:xfrm>
          <a:prstGeom prst="rect">
            <a:avLst/>
          </a:prstGeom>
          <a:noFill/>
        </p:spPr>
        <p:txBody>
          <a:bodyPr wrap="square" rtlCol="0">
            <a:spAutoFit/>
          </a:bodyPr>
          <a:lstStyle/>
          <a:p>
            <a:r>
              <a:rPr lang="en-US" sz="2400" dirty="0" smtClean="0"/>
              <a:t>CAPE will be calculated as the sum of positive buoyancy from z = 100 m up to the level of neutral buoyancy. </a:t>
            </a:r>
          </a:p>
          <a:p>
            <a:endParaRPr lang="en-US" sz="2400" dirty="0" smtClean="0"/>
          </a:p>
          <a:p>
            <a:r>
              <a:rPr lang="en-US" sz="2400" dirty="0" smtClean="0"/>
              <a:t>Romps and </a:t>
            </a:r>
            <a:r>
              <a:rPr lang="en-US" sz="2400" dirty="0" err="1" smtClean="0"/>
              <a:t>Kuang</a:t>
            </a:r>
            <a:r>
              <a:rPr lang="en-US" sz="2400" dirty="0" smtClean="0"/>
              <a:t> (2011) simulations: 2/3 of </a:t>
            </a:r>
            <a:r>
              <a:rPr lang="en-US" sz="2400" dirty="0" err="1" smtClean="0"/>
              <a:t>subcloud</a:t>
            </a:r>
            <a:r>
              <a:rPr lang="en-US" sz="2400" dirty="0" smtClean="0"/>
              <a:t> air that </a:t>
            </a:r>
            <a:r>
              <a:rPr lang="en-US" sz="2400" dirty="0" err="1" smtClean="0"/>
              <a:t>convected</a:t>
            </a:r>
            <a:r>
              <a:rPr lang="en-US" sz="2400" dirty="0" smtClean="0"/>
              <a:t> into the free troposphere came from below z = 100 m</a:t>
            </a:r>
          </a:p>
          <a:p>
            <a:endParaRPr lang="en-US" sz="2400" dirty="0" smtClean="0"/>
          </a:p>
          <a:p>
            <a:r>
              <a:rPr lang="en-US" sz="2400" dirty="0" smtClean="0"/>
              <a:t>Cannot compare mean CIN among various parcel paths, because some will have no CAPE and others will have CAPE owing to the various assumptions. Cannot compare because the same set of soundings not represented</a:t>
            </a:r>
          </a:p>
          <a:p>
            <a:endParaRPr lang="en-US" sz="2400" dirty="0" smtClean="0"/>
          </a:p>
          <a:p>
            <a:r>
              <a:rPr lang="en-US" sz="2400" dirty="0" smtClean="0"/>
              <a:t>Instead, CIN is calculated as the </a:t>
            </a:r>
            <a:r>
              <a:rPr lang="en-US" sz="2400" i="1" dirty="0" smtClean="0"/>
              <a:t>minimum </a:t>
            </a:r>
            <a:r>
              <a:rPr lang="en-US" sz="2400" dirty="0" smtClean="0"/>
              <a:t>buoyancy required to reach the 1.5 km level, regardless of whether CAPE exists in the sounding. This allows all parcel paths to be compared</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229600" cy="2308324"/>
          </a:xfrm>
          <a:prstGeom prst="rect">
            <a:avLst/>
          </a:prstGeom>
          <a:noFill/>
        </p:spPr>
        <p:txBody>
          <a:bodyPr wrap="square" rtlCol="0">
            <a:spAutoFit/>
          </a:bodyPr>
          <a:lstStyle/>
          <a:p>
            <a:r>
              <a:rPr lang="en-US" sz="2400" dirty="0" smtClean="0"/>
              <a:t>Categories of CAPE</a:t>
            </a:r>
          </a:p>
          <a:p>
            <a:endParaRPr lang="en-US" sz="2400" dirty="0" smtClean="0"/>
          </a:p>
          <a:p>
            <a:r>
              <a:rPr lang="en-US" sz="2400" dirty="0" smtClean="0"/>
              <a:t>“</a:t>
            </a:r>
            <a:r>
              <a:rPr lang="en-US" sz="2400" dirty="0" err="1" smtClean="0"/>
              <a:t>allfall</a:t>
            </a:r>
            <a:r>
              <a:rPr lang="en-US" sz="2400" dirty="0" smtClean="0"/>
              <a:t>”: condensate immediately dropped from parcel</a:t>
            </a:r>
          </a:p>
          <a:p>
            <a:r>
              <a:rPr lang="en-US" sz="2400" dirty="0" smtClean="0"/>
              <a:t>“</a:t>
            </a:r>
            <a:r>
              <a:rPr lang="en-US" sz="2400" dirty="0" err="1" smtClean="0"/>
              <a:t>nofall</a:t>
            </a:r>
            <a:r>
              <a:rPr lang="en-US" sz="2400" dirty="0" smtClean="0"/>
              <a:t>”: all condensate retained</a:t>
            </a:r>
          </a:p>
          <a:p>
            <a:endParaRPr lang="en-US" sz="2400" dirty="0" smtClean="0"/>
          </a:p>
          <a:p>
            <a:r>
              <a:rPr lang="en-US" sz="2400" dirty="0" smtClean="0"/>
              <a:t>Also will add entrainment and/or fusion to these combinations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cylgrd-GIVloc-shrrot-lab-crp.png"/>
          <p:cNvPicPr>
            <a:picLocks noChangeAspect="1"/>
          </p:cNvPicPr>
          <p:nvPr/>
        </p:nvPicPr>
        <p:blipFill>
          <a:blip r:embed="rId2" cstate="print"/>
          <a:srcRect l="3182" t="5556" r="3182" b="3333"/>
          <a:stretch>
            <a:fillRect/>
          </a:stretch>
        </p:blipFill>
        <p:spPr>
          <a:xfrm>
            <a:off x="1871547" y="152400"/>
            <a:ext cx="5519853" cy="5029200"/>
          </a:xfrm>
          <a:prstGeom prst="rect">
            <a:avLst/>
          </a:prstGeom>
        </p:spPr>
      </p:pic>
      <p:sp>
        <p:nvSpPr>
          <p:cNvPr id="3" name="TextBox 2"/>
          <p:cNvSpPr txBox="1"/>
          <p:nvPr/>
        </p:nvSpPr>
        <p:spPr>
          <a:xfrm>
            <a:off x="609600" y="5181600"/>
            <a:ext cx="8077200" cy="1569660"/>
          </a:xfrm>
          <a:prstGeom prst="rect">
            <a:avLst/>
          </a:prstGeom>
          <a:noFill/>
        </p:spPr>
        <p:txBody>
          <a:bodyPr wrap="square" rtlCol="0">
            <a:spAutoFit/>
          </a:bodyPr>
          <a:lstStyle/>
          <a:p>
            <a:r>
              <a:rPr lang="en-US" sz="2400" dirty="0" smtClean="0"/>
              <a:t>Location of </a:t>
            </a:r>
            <a:r>
              <a:rPr lang="en-US" sz="2400" dirty="0" err="1" smtClean="0"/>
              <a:t>dropsondes</a:t>
            </a:r>
            <a:r>
              <a:rPr lang="en-US" sz="2400" dirty="0" smtClean="0"/>
              <a:t> with respect to the storm centers, and rotated with respect to the ambient vertical shear vector. </a:t>
            </a:r>
            <a:r>
              <a:rPr lang="en-US" sz="2400" dirty="0" err="1" smtClean="0"/>
              <a:t>Downshear</a:t>
            </a:r>
            <a:r>
              <a:rPr lang="en-US" sz="2400" dirty="0" smtClean="0"/>
              <a:t> is to the right. Range rings are at 200 km increments. The shaded region lies inside the 100 km radius.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2-numsondes.vs.R-rotcrp.png"/>
          <p:cNvPicPr>
            <a:picLocks noChangeAspect="1"/>
          </p:cNvPicPr>
          <p:nvPr/>
        </p:nvPicPr>
        <p:blipFill>
          <a:blip r:embed="rId2" cstate="print"/>
          <a:srcRect l="3333" t="10952" r="2500" b="3143"/>
          <a:stretch>
            <a:fillRect/>
          </a:stretch>
        </p:blipFill>
        <p:spPr>
          <a:xfrm>
            <a:off x="228600" y="152400"/>
            <a:ext cx="8610600" cy="5029200"/>
          </a:xfrm>
          <a:prstGeom prst="rect">
            <a:avLst/>
          </a:prstGeom>
        </p:spPr>
      </p:pic>
      <p:sp>
        <p:nvSpPr>
          <p:cNvPr id="3" name="TextBox 2"/>
          <p:cNvSpPr txBox="1"/>
          <p:nvPr/>
        </p:nvSpPr>
        <p:spPr>
          <a:xfrm>
            <a:off x="1524000" y="5410200"/>
            <a:ext cx="6705600" cy="523220"/>
          </a:xfrm>
          <a:prstGeom prst="rect">
            <a:avLst/>
          </a:prstGeom>
          <a:noFill/>
        </p:spPr>
        <p:txBody>
          <a:bodyPr wrap="square" rtlCol="0">
            <a:spAutoFit/>
          </a:bodyPr>
          <a:lstStyle/>
          <a:p>
            <a:r>
              <a:rPr lang="en-US" sz="2800" dirty="0" smtClean="0"/>
              <a:t>Number of </a:t>
            </a:r>
            <a:r>
              <a:rPr lang="en-US" sz="2800" dirty="0" err="1" smtClean="0"/>
              <a:t>sondes</a:t>
            </a:r>
            <a:r>
              <a:rPr lang="en-US" sz="2800" dirty="0" smtClean="0"/>
              <a:t> in each radial bin.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P-mean-5parcel-rotcrp.png"/>
          <p:cNvPicPr>
            <a:picLocks noChangeAspect="1"/>
          </p:cNvPicPr>
          <p:nvPr/>
        </p:nvPicPr>
        <p:blipFill>
          <a:blip r:embed="rId2" cstate="print"/>
          <a:srcRect l="5833" t="13507" r="2500" b="4699"/>
          <a:stretch>
            <a:fillRect/>
          </a:stretch>
        </p:blipFill>
        <p:spPr>
          <a:xfrm>
            <a:off x="533400" y="76200"/>
            <a:ext cx="8382000" cy="4953000"/>
          </a:xfrm>
          <a:prstGeom prst="rect">
            <a:avLst/>
          </a:prstGeom>
        </p:spPr>
      </p:pic>
      <p:sp>
        <p:nvSpPr>
          <p:cNvPr id="3" name="TextBox 2"/>
          <p:cNvSpPr txBox="1"/>
          <p:nvPr/>
        </p:nvSpPr>
        <p:spPr>
          <a:xfrm>
            <a:off x="228600" y="4953000"/>
            <a:ext cx="8610600" cy="1938992"/>
          </a:xfrm>
          <a:prstGeom prst="rect">
            <a:avLst/>
          </a:prstGeom>
          <a:noFill/>
        </p:spPr>
        <p:txBody>
          <a:bodyPr wrap="square" rtlCol="0">
            <a:spAutoFit/>
          </a:bodyPr>
          <a:lstStyle/>
          <a:p>
            <a:r>
              <a:rPr lang="en-US" sz="2400" dirty="0" smtClean="0"/>
              <a:t>CAPE (J kg</a:t>
            </a:r>
            <a:r>
              <a:rPr lang="en-US" sz="2400" baseline="30000" dirty="0" smtClean="0"/>
              <a:t>-1</a:t>
            </a:r>
            <a:r>
              <a:rPr lang="en-US" sz="2400" dirty="0" smtClean="0"/>
              <a:t>) </a:t>
            </a:r>
            <a:r>
              <a:rPr lang="en-US" sz="2400" dirty="0" err="1" smtClean="0"/>
              <a:t>vs</a:t>
            </a:r>
            <a:r>
              <a:rPr lang="en-US" sz="2400" dirty="0" smtClean="0"/>
              <a:t> radius determined by averaging from the </a:t>
            </a:r>
            <a:r>
              <a:rPr lang="en-US" sz="2400" dirty="0" err="1" smtClean="0"/>
              <a:t>dropsondes</a:t>
            </a:r>
            <a:r>
              <a:rPr lang="en-US" sz="2400" dirty="0" smtClean="0"/>
              <a:t> over 100-km radial bins. Five different parcel paths are shown: Blue: </a:t>
            </a:r>
            <a:r>
              <a:rPr lang="en-US" sz="2400" dirty="0" err="1" smtClean="0"/>
              <a:t>pseudoadiabatic</a:t>
            </a:r>
            <a:r>
              <a:rPr lang="en-US" sz="2400" dirty="0" smtClean="0"/>
              <a:t>; Red: traditional reversible; Purple: reversible with fusion; Green: </a:t>
            </a:r>
            <a:r>
              <a:rPr lang="en-US" sz="2400" dirty="0" err="1" smtClean="0"/>
              <a:t>allfall</a:t>
            </a:r>
            <a:r>
              <a:rPr lang="en-US" sz="2400" dirty="0" smtClean="0"/>
              <a:t>, entrainment = 10% km</a:t>
            </a:r>
            <a:r>
              <a:rPr lang="en-US" sz="2400" baseline="30000" dirty="0" smtClean="0"/>
              <a:t>-1</a:t>
            </a:r>
            <a:r>
              <a:rPr lang="en-US" sz="2400" dirty="0" smtClean="0"/>
              <a:t>, with fusion; Cyan: </a:t>
            </a:r>
            <a:r>
              <a:rPr lang="en-US" sz="2400" dirty="0" err="1" smtClean="0"/>
              <a:t>nofall</a:t>
            </a:r>
            <a:r>
              <a:rPr lang="en-US" sz="2400" dirty="0" smtClean="0"/>
              <a:t>, entrainment = 10% km</a:t>
            </a:r>
            <a:r>
              <a:rPr lang="en-US" sz="2400" baseline="30000" dirty="0" smtClean="0"/>
              <a:t>-1</a:t>
            </a:r>
            <a:r>
              <a:rPr lang="en-US" sz="2400" dirty="0" smtClean="0"/>
              <a:t>, no fusion.</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6370975"/>
          </a:xfrm>
          <a:prstGeom prst="rect">
            <a:avLst/>
          </a:prstGeom>
          <a:noFill/>
        </p:spPr>
        <p:txBody>
          <a:bodyPr wrap="square" rtlCol="0">
            <a:spAutoFit/>
          </a:bodyPr>
          <a:lstStyle/>
          <a:p>
            <a:pPr marL="342900" indent="-342900">
              <a:buAutoNum type="arabicPeriod"/>
            </a:pPr>
            <a:r>
              <a:rPr lang="en-US" sz="2400" dirty="0" err="1" smtClean="0"/>
              <a:t>Pseudoadiabatic</a:t>
            </a:r>
            <a:r>
              <a:rPr lang="en-US" sz="2400" dirty="0" smtClean="0"/>
              <a:t> CAPE varies with radius similar to </a:t>
            </a:r>
            <a:r>
              <a:rPr lang="en-US" sz="2400" dirty="0" err="1" smtClean="0"/>
              <a:t>Bogner</a:t>
            </a:r>
            <a:r>
              <a:rPr lang="en-US" sz="2400" dirty="0" smtClean="0"/>
              <a:t> et al. (2000)</a:t>
            </a:r>
          </a:p>
          <a:p>
            <a:pPr marL="342900" indent="-342900">
              <a:buAutoNum type="arabicPeriod"/>
            </a:pPr>
            <a:r>
              <a:rPr lang="en-US" sz="2400" dirty="0" smtClean="0"/>
              <a:t>Reversible CAPE is only half </a:t>
            </a:r>
            <a:r>
              <a:rPr lang="en-US" sz="2400" dirty="0" err="1" smtClean="0"/>
              <a:t>pseudoadiabatic</a:t>
            </a:r>
            <a:r>
              <a:rPr lang="en-US" sz="2400" dirty="0" smtClean="0"/>
              <a:t>, presumably due to large condensate in tropical cyclones</a:t>
            </a:r>
          </a:p>
          <a:p>
            <a:pPr marL="342900" indent="-342900">
              <a:buAutoNum type="arabicPeriod"/>
            </a:pPr>
            <a:r>
              <a:rPr lang="en-US" sz="2400" dirty="0" smtClean="0"/>
              <a:t>Reversible CAPE with fusion approximately equals </a:t>
            </a:r>
            <a:r>
              <a:rPr lang="en-US" sz="2400" dirty="0" err="1" smtClean="0"/>
              <a:t>pseudoadiabatic</a:t>
            </a:r>
            <a:r>
              <a:rPr lang="en-US" sz="2400" dirty="0" smtClean="0"/>
              <a:t> CAPE, consistent with </a:t>
            </a:r>
            <a:r>
              <a:rPr lang="en-US" sz="2400" dirty="0" err="1" smtClean="0"/>
              <a:t>Renno</a:t>
            </a:r>
            <a:r>
              <a:rPr lang="en-US" sz="2400" dirty="0" smtClean="0"/>
              <a:t> and Williams (1993)</a:t>
            </a:r>
          </a:p>
          <a:p>
            <a:pPr marL="342900" indent="-342900">
              <a:buAutoNum type="arabicPeriod"/>
            </a:pPr>
            <a:r>
              <a:rPr lang="en-US" sz="2400" dirty="0" smtClean="0"/>
              <a:t>In all CAPE values </a:t>
            </a:r>
            <a:r>
              <a:rPr lang="en-US" sz="2400" i="1" dirty="0" smtClean="0"/>
              <a:t>without</a:t>
            </a:r>
            <a:r>
              <a:rPr lang="en-US" sz="2400" dirty="0" smtClean="0"/>
              <a:t> entrainment, the maximum values are reached near r = 600-700 km, where convection is not active. Minimum CAPE lies in the storm core.</a:t>
            </a:r>
          </a:p>
          <a:p>
            <a:pPr marL="342900" indent="-342900">
              <a:buAutoNum type="arabicPeriod"/>
            </a:pPr>
            <a:r>
              <a:rPr lang="en-US" sz="2400" dirty="0" smtClean="0"/>
              <a:t>In all CAPE calculations with entrainment, CAPE varies by much less with radius.</a:t>
            </a:r>
          </a:p>
          <a:p>
            <a:pPr marL="342900" indent="-342900">
              <a:buAutoNum type="arabicPeriod"/>
            </a:pPr>
            <a:r>
              <a:rPr lang="en-US" sz="2400" dirty="0" smtClean="0"/>
              <a:t>Entrainment reduces </a:t>
            </a:r>
            <a:r>
              <a:rPr lang="en-US" sz="2400" dirty="0" err="1" smtClean="0"/>
              <a:t>pseudoadiabatic</a:t>
            </a:r>
            <a:r>
              <a:rPr lang="en-US" sz="2400" dirty="0" smtClean="0"/>
              <a:t> CAPE by 90% at r = 500-600 km.</a:t>
            </a:r>
          </a:p>
          <a:p>
            <a:pPr marL="342900" indent="-342900">
              <a:buAutoNum type="arabicPeriod"/>
            </a:pPr>
            <a:r>
              <a:rPr lang="en-US" sz="2400" dirty="0" smtClean="0"/>
              <a:t>Fusion heating has a smaller impact when entrainment is included, simply because less condensate is available for freezing.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1569660"/>
          </a:xfrm>
          <a:prstGeom prst="rect">
            <a:avLst/>
          </a:prstGeom>
          <a:noFill/>
        </p:spPr>
        <p:txBody>
          <a:bodyPr wrap="square" rtlCol="0">
            <a:spAutoFit/>
          </a:bodyPr>
          <a:lstStyle/>
          <a:p>
            <a:r>
              <a:rPr lang="en-US" sz="2400" dirty="0" smtClean="0"/>
              <a:t>When entrainment is included, the magnitude of CAPE is much smaller.</a:t>
            </a:r>
          </a:p>
          <a:p>
            <a:endParaRPr lang="en-US" sz="2400" dirty="0" smtClean="0"/>
          </a:p>
          <a:p>
            <a:r>
              <a:rPr lang="en-US" sz="2400" dirty="0" smtClean="0"/>
              <a:t>But using the formula related maximum vertical velocity to CAPE:</a:t>
            </a:r>
            <a:endParaRPr lang="en-US" sz="2400" dirty="0"/>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14600" y="2499360"/>
            <a:ext cx="3048000" cy="548640"/>
          </a:xfrm>
          <a:prstGeom prst="rect">
            <a:avLst/>
          </a:prstGeom>
          <a:noFill/>
          <a:ln>
            <a:noFill/>
          </a:ln>
        </p:spPr>
      </p:pic>
      <p:sp>
        <p:nvSpPr>
          <p:cNvPr id="4" name="TextBox 3"/>
          <p:cNvSpPr txBox="1"/>
          <p:nvPr/>
        </p:nvSpPr>
        <p:spPr>
          <a:xfrm>
            <a:off x="457200" y="3581400"/>
            <a:ext cx="7924800" cy="1569660"/>
          </a:xfrm>
          <a:prstGeom prst="rect">
            <a:avLst/>
          </a:prstGeom>
          <a:noFill/>
        </p:spPr>
        <p:txBody>
          <a:bodyPr wrap="square" rtlCol="0">
            <a:spAutoFit/>
          </a:bodyPr>
          <a:lstStyle/>
          <a:p>
            <a:r>
              <a:rPr lang="en-US" sz="2400" dirty="0" smtClean="0"/>
              <a:t>gives 20 m s</a:t>
            </a:r>
            <a:r>
              <a:rPr lang="en-US" sz="2400" baseline="30000" dirty="0" smtClean="0"/>
              <a:t>-1</a:t>
            </a:r>
            <a:r>
              <a:rPr lang="en-US" sz="2400" dirty="0" smtClean="0"/>
              <a:t> maximum updrafts for CAPE = 200 J kg</a:t>
            </a:r>
            <a:r>
              <a:rPr lang="en-US" sz="2400" baseline="30000" dirty="0" smtClean="0"/>
              <a:t>-1</a:t>
            </a:r>
            <a:r>
              <a:rPr lang="en-US" sz="2400" dirty="0" smtClean="0"/>
              <a:t>, which is a typical maximum value for tropical cyclones</a:t>
            </a:r>
          </a:p>
          <a:p>
            <a:endParaRPr lang="en-US" sz="2400" dirty="0" smtClean="0"/>
          </a:p>
          <a:p>
            <a:r>
              <a:rPr lang="en-US" sz="2400" dirty="0" smtClean="0"/>
              <a:t>Why does entraining CAPE vary so little with radius?</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229600" cy="2677656"/>
          </a:xfrm>
          <a:prstGeom prst="rect">
            <a:avLst/>
          </a:prstGeom>
          <a:noFill/>
        </p:spPr>
        <p:txBody>
          <a:bodyPr wrap="square" rtlCol="0">
            <a:spAutoFit/>
          </a:bodyPr>
          <a:lstStyle/>
          <a:p>
            <a:pPr>
              <a:buFont typeface="Arial" pitchFamily="34" charset="0"/>
              <a:buChar char="•"/>
            </a:pPr>
            <a:r>
              <a:rPr lang="en-US" sz="2400" dirty="0" smtClean="0"/>
              <a:t> Description of data</a:t>
            </a:r>
          </a:p>
          <a:p>
            <a:pPr>
              <a:buFont typeface="Arial" pitchFamily="34" charset="0"/>
              <a:buChar char="•"/>
            </a:pPr>
            <a:endParaRPr lang="en-US" sz="2400" dirty="0" smtClean="0"/>
          </a:p>
          <a:p>
            <a:pPr>
              <a:buFont typeface="Arial" pitchFamily="34" charset="0"/>
              <a:buChar char="•"/>
            </a:pPr>
            <a:r>
              <a:rPr lang="en-US" sz="2400" dirty="0" smtClean="0"/>
              <a:t> Calculation of CAPE</a:t>
            </a:r>
          </a:p>
          <a:p>
            <a:pPr>
              <a:buFont typeface="Arial" pitchFamily="34" charset="0"/>
              <a:buChar char="•"/>
            </a:pPr>
            <a:endParaRPr lang="en-US" sz="2400" dirty="0" smtClean="0"/>
          </a:p>
          <a:p>
            <a:pPr>
              <a:buFont typeface="Arial" pitchFamily="34" charset="0"/>
              <a:buChar char="•"/>
            </a:pPr>
            <a:r>
              <a:rPr lang="en-US" sz="2400" dirty="0" smtClean="0"/>
              <a:t> </a:t>
            </a:r>
            <a:r>
              <a:rPr lang="en-US" sz="2400" dirty="0" err="1" smtClean="0"/>
              <a:t>Upshear-downshear</a:t>
            </a:r>
            <a:r>
              <a:rPr lang="en-US" sz="2400" dirty="0" smtClean="0"/>
              <a:t> differences in CAPE in tropical cyclones</a:t>
            </a:r>
          </a:p>
          <a:p>
            <a:pPr>
              <a:buFont typeface="Arial" pitchFamily="34" charset="0"/>
              <a:buChar char="•"/>
            </a:pPr>
            <a:endParaRPr lang="en-US" sz="2400" dirty="0" smtClean="0"/>
          </a:p>
          <a:p>
            <a:pPr>
              <a:buFont typeface="Arial" pitchFamily="34" charset="0"/>
              <a:buChar char="•"/>
            </a:pPr>
            <a:r>
              <a:rPr lang="en-US" sz="2400" dirty="0" smtClean="0"/>
              <a:t> Vertical distribution of buoyancy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69850"/>
            <a:ext cx="7315200" cy="5492750"/>
          </a:xfrm>
          <a:prstGeom prst="rect">
            <a:avLst/>
          </a:prstGeom>
          <a:noFill/>
          <a:ln w="9525">
            <a:noFill/>
            <a:miter lim="800000"/>
            <a:headEnd/>
            <a:tailEnd/>
          </a:ln>
          <a:effectLst/>
        </p:spPr>
      </p:pic>
      <p:sp>
        <p:nvSpPr>
          <p:cNvPr id="3" name="TextBox 2"/>
          <p:cNvSpPr txBox="1"/>
          <p:nvPr/>
        </p:nvSpPr>
        <p:spPr>
          <a:xfrm>
            <a:off x="533400" y="5562600"/>
            <a:ext cx="8305800" cy="1200329"/>
          </a:xfrm>
          <a:prstGeom prst="rect">
            <a:avLst/>
          </a:prstGeom>
          <a:noFill/>
        </p:spPr>
        <p:txBody>
          <a:bodyPr wrap="square" rtlCol="0">
            <a:spAutoFit/>
          </a:bodyPr>
          <a:lstStyle/>
          <a:p>
            <a:r>
              <a:rPr lang="en-US" sz="2400" dirty="0" smtClean="0"/>
              <a:t>Mean relative humidity versus radius for all </a:t>
            </a:r>
            <a:r>
              <a:rPr lang="en-US" sz="2400" dirty="0" err="1" smtClean="0"/>
              <a:t>sondes</a:t>
            </a:r>
            <a:r>
              <a:rPr lang="en-US" sz="2400" dirty="0" smtClean="0"/>
              <a:t>, averaged over 100 km radial bins and 100 m vertical layers. Resembles Frank (1977).</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5-CIN1500new-nofal-2parcels-rotcrp.png"/>
          <p:cNvPicPr>
            <a:picLocks noChangeAspect="1"/>
          </p:cNvPicPr>
          <p:nvPr/>
        </p:nvPicPr>
        <p:blipFill>
          <a:blip r:embed="rId3" cstate="print"/>
          <a:srcRect l="2500" t="2632" r="4167"/>
          <a:stretch>
            <a:fillRect/>
          </a:stretch>
        </p:blipFill>
        <p:spPr>
          <a:xfrm>
            <a:off x="914400" y="152400"/>
            <a:ext cx="7058176" cy="4663440"/>
          </a:xfrm>
          <a:prstGeom prst="rect">
            <a:avLst/>
          </a:prstGeom>
        </p:spPr>
      </p:pic>
      <p:sp>
        <p:nvSpPr>
          <p:cNvPr id="4" name="TextBox 3"/>
          <p:cNvSpPr txBox="1"/>
          <p:nvPr/>
        </p:nvSpPr>
        <p:spPr>
          <a:xfrm>
            <a:off x="533400" y="4876800"/>
            <a:ext cx="8229600" cy="1569660"/>
          </a:xfrm>
          <a:prstGeom prst="rect">
            <a:avLst/>
          </a:prstGeom>
          <a:noFill/>
        </p:spPr>
        <p:txBody>
          <a:bodyPr wrap="square" rtlCol="0">
            <a:spAutoFit/>
          </a:bodyPr>
          <a:lstStyle/>
          <a:p>
            <a:r>
              <a:rPr lang="en-US" sz="2400" dirty="0" smtClean="0"/>
              <a:t>Mean CIN between z = 100 m and z = 1.5 km vs. radius. It takes a 5.5 m s</a:t>
            </a:r>
            <a:r>
              <a:rPr lang="en-US" sz="2400" baseline="30000" dirty="0" smtClean="0"/>
              <a:t>-1</a:t>
            </a:r>
            <a:r>
              <a:rPr lang="en-US" sz="2400" dirty="0" smtClean="0"/>
              <a:t> updraft to overcome 15 J kg</a:t>
            </a:r>
            <a:r>
              <a:rPr lang="en-US" sz="2400" baseline="30000" dirty="0" smtClean="0"/>
              <a:t>-1</a:t>
            </a:r>
            <a:r>
              <a:rPr lang="en-US" sz="2400" dirty="0" smtClean="0"/>
              <a:t> of CIN. Most likely to be achieved in the </a:t>
            </a:r>
            <a:r>
              <a:rPr lang="en-US" sz="2400" dirty="0" err="1" smtClean="0"/>
              <a:t>eyewall</a:t>
            </a:r>
            <a:r>
              <a:rPr lang="en-US" sz="2400" dirty="0" smtClean="0"/>
              <a:t> or </a:t>
            </a:r>
            <a:r>
              <a:rPr lang="en-US" sz="2400" dirty="0" err="1" smtClean="0"/>
              <a:t>rainbands</a:t>
            </a:r>
            <a:r>
              <a:rPr lang="en-US" sz="2400" dirty="0" smtClean="0"/>
              <a:t> where TKE = 15 and 8 J kg</a:t>
            </a:r>
            <a:r>
              <a:rPr lang="en-US" sz="2400" baseline="30000" dirty="0" smtClean="0"/>
              <a:t>-1</a:t>
            </a:r>
            <a:r>
              <a:rPr lang="en-US" sz="2400" dirty="0" smtClean="0"/>
              <a:t>, respectively (</a:t>
            </a:r>
            <a:r>
              <a:rPr lang="en-US" sz="2400" dirty="0" err="1" smtClean="0"/>
              <a:t>Lorsolo</a:t>
            </a:r>
            <a:r>
              <a:rPr lang="en-US" sz="2400" dirty="0" smtClean="0"/>
              <a:t> et al 2010; Rogers et al 2012) </a:t>
            </a:r>
            <a:endParaRPr lang="en-US" sz="2400" dirty="0"/>
          </a:p>
        </p:txBody>
      </p:sp>
      <p:sp>
        <p:nvSpPr>
          <p:cNvPr id="5" name="TextBox 4"/>
          <p:cNvSpPr txBox="1"/>
          <p:nvPr/>
        </p:nvSpPr>
        <p:spPr>
          <a:xfrm>
            <a:off x="1905000" y="2362200"/>
            <a:ext cx="3505200" cy="646331"/>
          </a:xfrm>
          <a:prstGeom prst="rect">
            <a:avLst/>
          </a:prstGeom>
          <a:noFill/>
        </p:spPr>
        <p:txBody>
          <a:bodyPr wrap="square" rtlCol="0">
            <a:spAutoFit/>
          </a:bodyPr>
          <a:lstStyle/>
          <a:p>
            <a:r>
              <a:rPr lang="en-US" dirty="0" smtClean="0"/>
              <a:t>dashed: </a:t>
            </a:r>
            <a:r>
              <a:rPr lang="en-US" dirty="0" err="1" smtClean="0"/>
              <a:t>nofall</a:t>
            </a:r>
            <a:endParaRPr lang="en-US" dirty="0" smtClean="0"/>
          </a:p>
          <a:p>
            <a:r>
              <a:rPr lang="en-US" smtClean="0"/>
              <a:t>solid: </a:t>
            </a:r>
            <a:r>
              <a:rPr lang="en-US" dirty="0" err="1" smtClean="0"/>
              <a:t>nofall</a:t>
            </a:r>
            <a:r>
              <a:rPr lang="en-US" dirty="0" smtClean="0"/>
              <a:t> with entrainment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830997"/>
          </a:xfrm>
          <a:prstGeom prst="rect">
            <a:avLst/>
          </a:prstGeom>
          <a:noFill/>
        </p:spPr>
        <p:txBody>
          <a:bodyPr wrap="square" rtlCol="0">
            <a:spAutoFit/>
          </a:bodyPr>
          <a:lstStyle/>
          <a:p>
            <a:r>
              <a:rPr lang="en-US" sz="2400" dirty="0" smtClean="0"/>
              <a:t>Vertical wind shear has an enormous influence on the symmetry of convection in tropical cyclones</a:t>
            </a:r>
          </a:p>
        </p:txBody>
      </p:sp>
      <p:pic>
        <p:nvPicPr>
          <p:cNvPr id="3" name="Picture 2" descr="http://journals.ametsoc.org/na101/home/literatum/publisher/ams/journals/content/mwre/2002/15200493-130.9/1520-0493%282002%29130%3C2291%3Aephjoa%3E2.0.co%3B2/production/images/large/i1520-0493-130-9-2291-f17.jpeg"/>
          <p:cNvPicPr>
            <a:picLocks noChangeAspect="1" noChangeArrowheads="1"/>
          </p:cNvPicPr>
          <p:nvPr/>
        </p:nvPicPr>
        <p:blipFill>
          <a:blip r:embed="rId2" cstate="print"/>
          <a:srcRect/>
          <a:stretch>
            <a:fillRect/>
          </a:stretch>
        </p:blipFill>
        <p:spPr bwMode="auto">
          <a:xfrm>
            <a:off x="609600" y="1310640"/>
            <a:ext cx="4636008" cy="3566160"/>
          </a:xfrm>
          <a:prstGeom prst="rect">
            <a:avLst/>
          </a:prstGeom>
          <a:noFill/>
        </p:spPr>
      </p:pic>
      <p:sp>
        <p:nvSpPr>
          <p:cNvPr id="4" name="Rectangle 3"/>
          <p:cNvSpPr/>
          <p:nvPr/>
        </p:nvSpPr>
        <p:spPr>
          <a:xfrm>
            <a:off x="304800" y="5048071"/>
            <a:ext cx="8610600" cy="1200329"/>
          </a:xfrm>
          <a:prstGeom prst="rect">
            <a:avLst/>
          </a:prstGeom>
        </p:spPr>
        <p:txBody>
          <a:bodyPr wrap="square">
            <a:spAutoFit/>
          </a:bodyPr>
          <a:lstStyle/>
          <a:p>
            <a:r>
              <a:rPr lang="en-US" sz="2400" dirty="0" smtClean="0"/>
              <a:t>Primary goal of this study: calculate CAPE as a function of vertical wind shear; because we do not have CAPE in the core, must examine shear influences outside the core</a:t>
            </a:r>
            <a:endParaRPr lang="en-US" sz="2400" dirty="0"/>
          </a:p>
        </p:txBody>
      </p:sp>
      <p:sp>
        <p:nvSpPr>
          <p:cNvPr id="5" name="TextBox 4"/>
          <p:cNvSpPr txBox="1"/>
          <p:nvPr/>
        </p:nvSpPr>
        <p:spPr>
          <a:xfrm>
            <a:off x="5715000" y="1905000"/>
            <a:ext cx="2971800" cy="461665"/>
          </a:xfrm>
          <a:prstGeom prst="rect">
            <a:avLst/>
          </a:prstGeom>
          <a:noFill/>
        </p:spPr>
        <p:txBody>
          <a:bodyPr wrap="square" rtlCol="0">
            <a:spAutoFit/>
          </a:bodyPr>
          <a:lstStyle/>
          <a:p>
            <a:r>
              <a:rPr lang="en-US" sz="2400" dirty="0" smtClean="0"/>
              <a:t>From Black et al. 2002</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journals.ametsoc.org/na101/home/literatum/publisher/ams/journals/content/mwre/2002/15200493-130.8/1520-0493%282002%29130%3C2110%3Ateovws%3E2.0.co%3B2/production/images/large/i1520-0493-130-8-2110-f03.jpeg"/>
          <p:cNvPicPr>
            <a:picLocks noChangeAspect="1" noChangeArrowheads="1"/>
          </p:cNvPicPr>
          <p:nvPr/>
        </p:nvPicPr>
        <p:blipFill>
          <a:blip r:embed="rId2" cstate="print"/>
          <a:srcRect/>
          <a:stretch>
            <a:fillRect/>
          </a:stretch>
        </p:blipFill>
        <p:spPr bwMode="auto">
          <a:xfrm>
            <a:off x="1778084" y="76200"/>
            <a:ext cx="5156116" cy="5029200"/>
          </a:xfrm>
          <a:prstGeom prst="rect">
            <a:avLst/>
          </a:prstGeom>
          <a:noFill/>
        </p:spPr>
      </p:pic>
      <p:sp>
        <p:nvSpPr>
          <p:cNvPr id="3" name="TextBox 2"/>
          <p:cNvSpPr txBox="1"/>
          <p:nvPr/>
        </p:nvSpPr>
        <p:spPr>
          <a:xfrm>
            <a:off x="457200" y="5181600"/>
            <a:ext cx="8153400" cy="1569660"/>
          </a:xfrm>
          <a:prstGeom prst="rect">
            <a:avLst/>
          </a:prstGeom>
          <a:noFill/>
        </p:spPr>
        <p:txBody>
          <a:bodyPr wrap="square" rtlCol="0">
            <a:spAutoFit/>
          </a:bodyPr>
          <a:lstStyle/>
          <a:p>
            <a:r>
              <a:rPr lang="en-US" sz="2400" dirty="0" smtClean="0"/>
              <a:t>Location of cloud-to-ground lightning flashes between 100 and 300 km of the center of tropical cyclones within range of the National Lightning Detection Network. From </a:t>
            </a:r>
            <a:r>
              <a:rPr lang="en-US" sz="2400" dirty="0" err="1" smtClean="0"/>
              <a:t>Corbosiero</a:t>
            </a:r>
            <a:r>
              <a:rPr lang="en-US" sz="2400" dirty="0" smtClean="0"/>
              <a:t> and Molinari (2002).</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journals.ametsoc.org/na101/home/literatum/publisher/ams/journals/content/mwre/2006/15200493-134.11/mwr3245.1/production/images/large/i1520-0493-134-11-3190-f03.jpeg"/>
          <p:cNvPicPr>
            <a:picLocks noChangeAspect="1" noChangeArrowheads="1"/>
          </p:cNvPicPr>
          <p:nvPr/>
        </p:nvPicPr>
        <p:blipFill>
          <a:blip r:embed="rId2" cstate="print"/>
          <a:srcRect r="51515" b="66718"/>
          <a:stretch>
            <a:fillRect/>
          </a:stretch>
        </p:blipFill>
        <p:spPr bwMode="auto">
          <a:xfrm>
            <a:off x="2133600" y="152400"/>
            <a:ext cx="5080000" cy="4572000"/>
          </a:xfrm>
          <a:prstGeom prst="rect">
            <a:avLst/>
          </a:prstGeom>
          <a:noFill/>
        </p:spPr>
      </p:pic>
      <p:sp>
        <p:nvSpPr>
          <p:cNvPr id="3" name="TextBox 2"/>
          <p:cNvSpPr txBox="1"/>
          <p:nvPr/>
        </p:nvSpPr>
        <p:spPr>
          <a:xfrm>
            <a:off x="457200" y="4953000"/>
            <a:ext cx="8153400" cy="1569660"/>
          </a:xfrm>
          <a:prstGeom prst="rect">
            <a:avLst/>
          </a:prstGeom>
          <a:noFill/>
        </p:spPr>
        <p:txBody>
          <a:bodyPr wrap="square" rtlCol="0">
            <a:spAutoFit/>
          </a:bodyPr>
          <a:lstStyle/>
          <a:p>
            <a:r>
              <a:rPr lang="en-US" sz="2400" dirty="0" smtClean="0"/>
              <a:t>Distribution of rainfall in tropical cyclones with respect to vertical wind shear using TRMM precipitation estimates. </a:t>
            </a:r>
            <a:r>
              <a:rPr lang="en-US" sz="2400" dirty="0" err="1" smtClean="0"/>
              <a:t>Downshear</a:t>
            </a:r>
            <a:r>
              <a:rPr lang="en-US" sz="2400" dirty="0" smtClean="0"/>
              <a:t> points upward. Only </a:t>
            </a:r>
            <a:r>
              <a:rPr lang="en-US" sz="2400" dirty="0" err="1" smtClean="0"/>
              <a:t>azimuthal</a:t>
            </a:r>
            <a:r>
              <a:rPr lang="en-US" sz="2400" dirty="0" smtClean="0"/>
              <a:t> </a:t>
            </a:r>
            <a:r>
              <a:rPr lang="en-US" sz="2400" dirty="0" err="1" smtClean="0"/>
              <a:t>wavenumber</a:t>
            </a:r>
            <a:r>
              <a:rPr lang="en-US" sz="2400" dirty="0" smtClean="0"/>
              <a:t> 1 is shown at each radius. From Chen et al. (2006).</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6-dark1-crp.png"/>
          <p:cNvPicPr>
            <a:picLocks noChangeAspect="1"/>
          </p:cNvPicPr>
          <p:nvPr/>
        </p:nvPicPr>
        <p:blipFill>
          <a:blip r:embed="rId2" cstate="print"/>
          <a:srcRect l="2763" t="2222" r="5317" b="37749"/>
          <a:stretch>
            <a:fillRect/>
          </a:stretch>
        </p:blipFill>
        <p:spPr>
          <a:xfrm>
            <a:off x="1805760" y="76200"/>
            <a:ext cx="5483798" cy="4114800"/>
          </a:xfrm>
          <a:prstGeom prst="rect">
            <a:avLst/>
          </a:prstGeom>
        </p:spPr>
      </p:pic>
      <p:sp>
        <p:nvSpPr>
          <p:cNvPr id="3" name="TextBox 2"/>
          <p:cNvSpPr txBox="1"/>
          <p:nvPr/>
        </p:nvSpPr>
        <p:spPr>
          <a:xfrm>
            <a:off x="228600" y="4309408"/>
            <a:ext cx="8534400" cy="1938992"/>
          </a:xfrm>
          <a:prstGeom prst="rect">
            <a:avLst/>
          </a:prstGeom>
          <a:noFill/>
        </p:spPr>
        <p:txBody>
          <a:bodyPr wrap="square" rtlCol="0">
            <a:spAutoFit/>
          </a:bodyPr>
          <a:lstStyle/>
          <a:p>
            <a:r>
              <a:rPr lang="en-US" sz="2400" dirty="0" smtClean="0"/>
              <a:t>CAPE (solid) and CIN (dashed) versus radius for </a:t>
            </a:r>
            <a:r>
              <a:rPr lang="en-US" sz="2400" dirty="0" err="1" smtClean="0"/>
              <a:t>upshear</a:t>
            </a:r>
            <a:r>
              <a:rPr lang="en-US" sz="2400" dirty="0" smtClean="0"/>
              <a:t> (red) and </a:t>
            </a:r>
            <a:r>
              <a:rPr lang="en-US" sz="2400" dirty="0" err="1" smtClean="0"/>
              <a:t>downshear</a:t>
            </a:r>
            <a:r>
              <a:rPr lang="en-US" sz="2400" dirty="0" smtClean="0"/>
              <a:t> (blue) quadrants. The number of </a:t>
            </a:r>
            <a:r>
              <a:rPr lang="en-US" sz="2400" dirty="0" err="1" smtClean="0"/>
              <a:t>sondes</a:t>
            </a:r>
            <a:r>
              <a:rPr lang="en-US" sz="2400" dirty="0" smtClean="0"/>
              <a:t> in each quadrant is shown below. Entrainment, condensate loading, and fusion are included. The only statistically significant differences occur between 200 and 400 km for CAPE, and 200-300 for CIN.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7-CAPE24.vs.azimuth-rotcrp.png"/>
          <p:cNvPicPr>
            <a:picLocks noChangeAspect="1"/>
          </p:cNvPicPr>
          <p:nvPr/>
        </p:nvPicPr>
        <p:blipFill>
          <a:blip r:embed="rId2" cstate="print"/>
          <a:srcRect l="4167" t="10073" r="3333" b="2346"/>
          <a:stretch>
            <a:fillRect/>
          </a:stretch>
        </p:blipFill>
        <p:spPr>
          <a:xfrm>
            <a:off x="381000" y="76200"/>
            <a:ext cx="8458200" cy="5181600"/>
          </a:xfrm>
          <a:prstGeom prst="rect">
            <a:avLst/>
          </a:prstGeom>
        </p:spPr>
      </p:pic>
      <p:sp>
        <p:nvSpPr>
          <p:cNvPr id="3" name="TextBox 2"/>
          <p:cNvSpPr txBox="1"/>
          <p:nvPr/>
        </p:nvSpPr>
        <p:spPr>
          <a:xfrm>
            <a:off x="304800" y="5257800"/>
            <a:ext cx="8534400" cy="1569660"/>
          </a:xfrm>
          <a:prstGeom prst="rect">
            <a:avLst/>
          </a:prstGeom>
          <a:noFill/>
        </p:spPr>
        <p:txBody>
          <a:bodyPr wrap="square" rtlCol="0">
            <a:spAutoFit/>
          </a:bodyPr>
          <a:lstStyle/>
          <a:p>
            <a:r>
              <a:rPr lang="en-US" sz="2400" dirty="0" err="1" smtClean="0"/>
              <a:t>Azimuthal</a:t>
            </a:r>
            <a:r>
              <a:rPr lang="en-US" sz="2400" dirty="0" smtClean="0"/>
              <a:t> variation of mean CAPE between 200 and 400 km radii for </a:t>
            </a:r>
            <a:r>
              <a:rPr lang="en-US" sz="2400" dirty="0" err="1" smtClean="0"/>
              <a:t>nofall</a:t>
            </a:r>
            <a:r>
              <a:rPr lang="en-US" sz="2400" dirty="0" smtClean="0"/>
              <a:t>, 10% km</a:t>
            </a:r>
            <a:r>
              <a:rPr lang="en-US" sz="2400" baseline="30000" dirty="0" smtClean="0"/>
              <a:t>-1</a:t>
            </a:r>
            <a:r>
              <a:rPr lang="en-US" sz="2400" dirty="0" smtClean="0"/>
              <a:t> entrainment, with fusion. Quadrants rotate counterclockwise from right of shear to </a:t>
            </a:r>
            <a:r>
              <a:rPr lang="en-US" sz="2400" dirty="0" err="1" smtClean="0"/>
              <a:t>downshear</a:t>
            </a:r>
            <a:r>
              <a:rPr lang="en-US" sz="2400" dirty="0" smtClean="0"/>
              <a:t> to left to </a:t>
            </a:r>
            <a:r>
              <a:rPr lang="en-US" sz="2400" dirty="0" err="1" smtClean="0"/>
              <a:t>upshear</a:t>
            </a:r>
            <a:r>
              <a:rPr lang="en-US" sz="2400" dirty="0" smtClean="0"/>
              <a:t>, with intermediate overlapping quadrants in between.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ournals.ametsoc.org/na101/home/literatum/publisher/ams/journals/content/atsc/2003/15200469-60.2/1520-0469%282003%29060%3C0366%3Atrbsmv%3E2.0.co%3B2/production/images/large/i1520-0469-60-2-366-f07.jpeg"/>
          <p:cNvPicPr>
            <a:picLocks noChangeAspect="1" noChangeArrowheads="1"/>
          </p:cNvPicPr>
          <p:nvPr/>
        </p:nvPicPr>
        <p:blipFill>
          <a:blip r:embed="rId2" cstate="print"/>
          <a:srcRect l="30819" b="48074"/>
          <a:stretch>
            <a:fillRect/>
          </a:stretch>
        </p:blipFill>
        <p:spPr bwMode="auto">
          <a:xfrm>
            <a:off x="3133725" y="66675"/>
            <a:ext cx="4105275" cy="3209925"/>
          </a:xfrm>
          <a:prstGeom prst="rect">
            <a:avLst/>
          </a:prstGeom>
          <a:noFill/>
        </p:spPr>
      </p:pic>
      <p:pic>
        <p:nvPicPr>
          <p:cNvPr id="3" name="Picture 2" descr="Fig7-CAPE24.vs.azimuth-rotcrp.png"/>
          <p:cNvPicPr>
            <a:picLocks noChangeAspect="1"/>
          </p:cNvPicPr>
          <p:nvPr/>
        </p:nvPicPr>
        <p:blipFill>
          <a:blip r:embed="rId3" cstate="print"/>
          <a:srcRect l="4167" t="10073" r="3333" b="2346"/>
          <a:stretch>
            <a:fillRect/>
          </a:stretch>
        </p:blipFill>
        <p:spPr>
          <a:xfrm>
            <a:off x="2554487" y="3352800"/>
            <a:ext cx="5522713" cy="3383280"/>
          </a:xfrm>
          <a:prstGeom prst="rect">
            <a:avLst/>
          </a:prstGeom>
        </p:spPr>
      </p:pic>
      <p:sp>
        <p:nvSpPr>
          <p:cNvPr id="4" name="TextBox 3"/>
          <p:cNvSpPr txBox="1"/>
          <p:nvPr/>
        </p:nvSpPr>
        <p:spPr>
          <a:xfrm>
            <a:off x="228600" y="304800"/>
            <a:ext cx="2362200" cy="3785652"/>
          </a:xfrm>
          <a:prstGeom prst="rect">
            <a:avLst/>
          </a:prstGeom>
          <a:noFill/>
        </p:spPr>
        <p:txBody>
          <a:bodyPr wrap="square" rtlCol="0">
            <a:spAutoFit/>
          </a:bodyPr>
          <a:lstStyle/>
          <a:p>
            <a:r>
              <a:rPr lang="en-US" sz="2000" dirty="0" smtClean="0"/>
              <a:t>Top panel: number of times each octant (with respect to ambient shear) contains the maximum lightning frequency over a particular hour. For radii from 100-300 km from the center. From </a:t>
            </a:r>
            <a:r>
              <a:rPr lang="en-US" sz="2000" dirty="0" err="1" smtClean="0"/>
              <a:t>Corbosiero</a:t>
            </a:r>
            <a:r>
              <a:rPr lang="en-US" sz="2000" dirty="0" smtClean="0"/>
              <a:t> et al. (2003)</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01000" cy="4524315"/>
          </a:xfrm>
          <a:prstGeom prst="rect">
            <a:avLst/>
          </a:prstGeom>
          <a:noFill/>
        </p:spPr>
        <p:txBody>
          <a:bodyPr wrap="square" rtlCol="0">
            <a:spAutoFit/>
          </a:bodyPr>
          <a:lstStyle/>
          <a:p>
            <a:r>
              <a:rPr lang="en-US" sz="2400" dirty="0" smtClean="0"/>
              <a:t>Conclusion from the previous 3 figures: the most lightning (i.e., the strongest and/or most frequent convection) occurs where there is the </a:t>
            </a:r>
            <a:r>
              <a:rPr lang="en-US" sz="2400" i="1" dirty="0" smtClean="0"/>
              <a:t>most</a:t>
            </a:r>
            <a:r>
              <a:rPr lang="en-US" sz="2400" dirty="0" smtClean="0"/>
              <a:t> CAPE: in the inner core, not at radii of 600-700 km; and </a:t>
            </a:r>
            <a:r>
              <a:rPr lang="en-US" sz="2400" dirty="0" err="1" smtClean="0"/>
              <a:t>downshear</a:t>
            </a:r>
            <a:r>
              <a:rPr lang="en-US" sz="2400" dirty="0" smtClean="0"/>
              <a:t>, not </a:t>
            </a:r>
            <a:r>
              <a:rPr lang="en-US" sz="2400" dirty="0" err="1" smtClean="0"/>
              <a:t>upshear</a:t>
            </a:r>
            <a:r>
              <a:rPr lang="en-US" sz="2400" dirty="0" smtClean="0"/>
              <a:t>.</a:t>
            </a:r>
          </a:p>
          <a:p>
            <a:endParaRPr lang="en-US" sz="2400" dirty="0" smtClean="0"/>
          </a:p>
          <a:p>
            <a:r>
              <a:rPr lang="en-US" sz="2400" dirty="0" smtClean="0"/>
              <a:t>It is not correct to argue that CAPE must be smallest where convection is most frequent</a:t>
            </a:r>
          </a:p>
          <a:p>
            <a:endParaRPr lang="en-US" sz="2400" dirty="0" smtClean="0"/>
          </a:p>
          <a:p>
            <a:r>
              <a:rPr lang="en-US" sz="2400" dirty="0" smtClean="0"/>
              <a:t>The inclusion of entrainment is necessary to obtain this result</a:t>
            </a:r>
          </a:p>
          <a:p>
            <a:endParaRPr lang="en-US" sz="2400" dirty="0" smtClean="0"/>
          </a:p>
          <a:p>
            <a:r>
              <a:rPr lang="en-US" sz="2400" dirty="0" smtClean="0"/>
              <a:t>Why does entrainment contribute to </a:t>
            </a:r>
            <a:r>
              <a:rPr lang="en-US" sz="2400" dirty="0" err="1" smtClean="0"/>
              <a:t>upshear-downshear</a:t>
            </a:r>
            <a:r>
              <a:rPr lang="en-US" sz="2400" dirty="0" smtClean="0"/>
              <a:t> differences?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QmimusUQ-T+RH-profile-crp.png"/>
          <p:cNvPicPr>
            <a:picLocks noChangeAspect="1"/>
          </p:cNvPicPr>
          <p:nvPr/>
        </p:nvPicPr>
        <p:blipFill>
          <a:blip r:embed="rId2" cstate="print"/>
          <a:srcRect l="6648" t="7778" r="10261" b="4444"/>
          <a:stretch>
            <a:fillRect/>
          </a:stretch>
        </p:blipFill>
        <p:spPr>
          <a:xfrm>
            <a:off x="1828803" y="0"/>
            <a:ext cx="4791921" cy="5486400"/>
          </a:xfrm>
          <a:prstGeom prst="rect">
            <a:avLst/>
          </a:prstGeom>
        </p:spPr>
      </p:pic>
      <p:sp>
        <p:nvSpPr>
          <p:cNvPr id="3" name="TextBox 2"/>
          <p:cNvSpPr txBox="1"/>
          <p:nvPr/>
        </p:nvSpPr>
        <p:spPr>
          <a:xfrm>
            <a:off x="304800" y="5486400"/>
            <a:ext cx="8382000" cy="1200329"/>
          </a:xfrm>
          <a:prstGeom prst="rect">
            <a:avLst/>
          </a:prstGeom>
          <a:noFill/>
        </p:spPr>
        <p:txBody>
          <a:bodyPr wrap="square" rtlCol="0">
            <a:spAutoFit/>
          </a:bodyPr>
          <a:lstStyle/>
          <a:p>
            <a:r>
              <a:rPr lang="en-US" sz="2400" dirty="0" smtClean="0"/>
              <a:t>Vertical distribution of temperature (Units: 0.1 K) and relative humidity (%) differences, </a:t>
            </a:r>
            <a:r>
              <a:rPr lang="en-US" sz="2400" dirty="0" err="1" smtClean="0"/>
              <a:t>downshear</a:t>
            </a:r>
            <a:r>
              <a:rPr lang="en-US" sz="2400" dirty="0" smtClean="0"/>
              <a:t> quadrant – </a:t>
            </a:r>
            <a:r>
              <a:rPr lang="en-US" sz="2400" dirty="0" err="1" smtClean="0"/>
              <a:t>upshear</a:t>
            </a:r>
            <a:r>
              <a:rPr lang="en-US" sz="2400" dirty="0" smtClean="0"/>
              <a:t> quadrant, for r = 200-400 km.</a:t>
            </a:r>
            <a:endParaRPr lang="en-US" sz="2400" dirty="0"/>
          </a:p>
        </p:txBody>
      </p:sp>
      <p:sp>
        <p:nvSpPr>
          <p:cNvPr id="4" name="TextBox 3"/>
          <p:cNvSpPr txBox="1"/>
          <p:nvPr/>
        </p:nvSpPr>
        <p:spPr>
          <a:xfrm>
            <a:off x="4648200" y="2667000"/>
            <a:ext cx="533400" cy="369332"/>
          </a:xfrm>
          <a:prstGeom prst="rect">
            <a:avLst/>
          </a:prstGeom>
          <a:noFill/>
        </p:spPr>
        <p:txBody>
          <a:bodyPr wrap="square" rtlCol="0">
            <a:spAutoFit/>
          </a:bodyPr>
          <a:lstStyle/>
          <a:p>
            <a:r>
              <a:rPr lang="en-US" dirty="0" smtClean="0"/>
              <a:t>∆</a:t>
            </a:r>
            <a:r>
              <a:rPr lang="en-US" dirty="0" err="1" smtClean="0"/>
              <a:t>rh</a:t>
            </a:r>
            <a:endParaRPr lang="en-US" dirty="0"/>
          </a:p>
        </p:txBody>
      </p:sp>
      <p:sp>
        <p:nvSpPr>
          <p:cNvPr id="5" name="TextBox 4"/>
          <p:cNvSpPr txBox="1"/>
          <p:nvPr/>
        </p:nvSpPr>
        <p:spPr>
          <a:xfrm>
            <a:off x="3733800" y="1447800"/>
            <a:ext cx="457200" cy="369332"/>
          </a:xfrm>
          <a:prstGeom prst="rect">
            <a:avLst/>
          </a:prstGeom>
          <a:noFill/>
        </p:spPr>
        <p:txBody>
          <a:bodyPr wrap="square" rtlCol="0">
            <a:spAutoFit/>
          </a:bodyPr>
          <a:lstStyle/>
          <a:p>
            <a:r>
              <a:rPr lang="en-US" dirty="0" smtClean="0"/>
              <a:t>∆T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229600" cy="6370975"/>
          </a:xfrm>
          <a:prstGeom prst="rect">
            <a:avLst/>
          </a:prstGeom>
          <a:noFill/>
        </p:spPr>
        <p:txBody>
          <a:bodyPr wrap="square" rtlCol="0">
            <a:spAutoFit/>
          </a:bodyPr>
          <a:lstStyle/>
          <a:p>
            <a:r>
              <a:rPr lang="en-US" sz="2400" dirty="0" smtClean="0"/>
              <a:t>G-IV soundings</a:t>
            </a:r>
          </a:p>
          <a:p>
            <a:endParaRPr lang="en-US" sz="2400" dirty="0" smtClean="0"/>
          </a:p>
          <a:p>
            <a:r>
              <a:rPr lang="en-US" sz="2400" dirty="0" smtClean="0"/>
              <a:t>Processed by </a:t>
            </a:r>
            <a:r>
              <a:rPr lang="en-US" sz="2400" dirty="0" err="1" smtClean="0"/>
              <a:t>Sim</a:t>
            </a:r>
            <a:r>
              <a:rPr lang="en-US" sz="2400" dirty="0" smtClean="0"/>
              <a:t> </a:t>
            </a:r>
            <a:r>
              <a:rPr lang="en-US" sz="2400" dirty="0" err="1" smtClean="0"/>
              <a:t>Aberson</a:t>
            </a:r>
            <a:r>
              <a:rPr lang="en-US" sz="2400" dirty="0" smtClean="0"/>
              <a:t> using </a:t>
            </a:r>
            <a:r>
              <a:rPr lang="en-US" sz="2400" dirty="0" err="1" smtClean="0"/>
              <a:t>Editsonde</a:t>
            </a:r>
            <a:endParaRPr lang="en-US" sz="2400" dirty="0" smtClean="0"/>
          </a:p>
          <a:p>
            <a:endParaRPr lang="en-US" sz="2400" dirty="0" smtClean="0"/>
          </a:p>
          <a:p>
            <a:r>
              <a:rPr lang="en-US" sz="2400" dirty="0" smtClean="0"/>
              <a:t>32 storms over 7 years (1997-1999; 2002-2005)</a:t>
            </a:r>
          </a:p>
          <a:p>
            <a:endParaRPr lang="en-US" sz="2400" dirty="0" smtClean="0"/>
          </a:p>
          <a:p>
            <a:r>
              <a:rPr lang="en-US" sz="2400" dirty="0" smtClean="0"/>
              <a:t>3% in tropical depressions, 24% in tropical storms, remainder in hurricanes of all intensities</a:t>
            </a:r>
          </a:p>
          <a:p>
            <a:endParaRPr lang="en-US" sz="2400" dirty="0" smtClean="0"/>
          </a:p>
          <a:p>
            <a:r>
              <a:rPr lang="en-US" sz="2400" dirty="0" smtClean="0"/>
              <a:t>Any data listed as questionable by </a:t>
            </a:r>
            <a:r>
              <a:rPr lang="en-US" sz="2400" dirty="0" err="1" smtClean="0"/>
              <a:t>Editsonde</a:t>
            </a:r>
            <a:r>
              <a:rPr lang="en-US" sz="2400" dirty="0" smtClean="0"/>
              <a:t> was removed, including the first 30 s after </a:t>
            </a:r>
            <a:r>
              <a:rPr lang="en-US" sz="2400" dirty="0" err="1" smtClean="0"/>
              <a:t>sonde</a:t>
            </a:r>
            <a:r>
              <a:rPr lang="en-US" sz="2400" dirty="0" smtClean="0"/>
              <a:t> release (about 600 m)</a:t>
            </a:r>
          </a:p>
          <a:p>
            <a:endParaRPr lang="en-US" sz="2400" dirty="0" smtClean="0"/>
          </a:p>
          <a:p>
            <a:r>
              <a:rPr lang="en-US" sz="2400" dirty="0" smtClean="0"/>
              <a:t>One additional correction for </a:t>
            </a:r>
            <a:r>
              <a:rPr lang="en-US" sz="2400" dirty="0" err="1" smtClean="0"/>
              <a:t>rh</a:t>
            </a:r>
            <a:r>
              <a:rPr lang="en-US" sz="2400" dirty="0" smtClean="0"/>
              <a:t> &lt; 10% just above the surface (only 6 </a:t>
            </a:r>
            <a:r>
              <a:rPr lang="en-US" sz="2400" dirty="0" err="1" smtClean="0"/>
              <a:t>sondes</a:t>
            </a:r>
            <a:r>
              <a:rPr lang="en-US" sz="2400" dirty="0" smtClean="0"/>
              <a:t>)</a:t>
            </a:r>
          </a:p>
          <a:p>
            <a:endParaRPr lang="en-US" sz="2400" dirty="0" smtClean="0"/>
          </a:p>
          <a:p>
            <a:r>
              <a:rPr lang="en-US" sz="2400" dirty="0" err="1" smtClean="0"/>
              <a:t>Bogner</a:t>
            </a:r>
            <a:r>
              <a:rPr lang="en-US" sz="2400" dirty="0" smtClean="0"/>
              <a:t> et al. (2000) correction for near dry-adiabatic saturated layers below cloud base (3.3% of </a:t>
            </a:r>
            <a:r>
              <a:rPr lang="en-US" sz="2400" dirty="0" err="1" smtClean="0"/>
              <a:t>sondes</a:t>
            </a:r>
            <a:r>
              <a:rPr lang="en-US" sz="2400"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4893647"/>
          </a:xfrm>
          <a:prstGeom prst="rect">
            <a:avLst/>
          </a:prstGeom>
          <a:noFill/>
        </p:spPr>
        <p:txBody>
          <a:bodyPr wrap="square" rtlCol="0">
            <a:spAutoFit/>
          </a:bodyPr>
          <a:lstStyle/>
          <a:p>
            <a:r>
              <a:rPr lang="en-US" sz="2400" dirty="0" smtClean="0"/>
              <a:t>The larger CAPE </a:t>
            </a:r>
            <a:r>
              <a:rPr lang="en-US" sz="2400" dirty="0" err="1" smtClean="0"/>
              <a:t>downshear</a:t>
            </a:r>
            <a:r>
              <a:rPr lang="en-US" sz="2400" dirty="0" smtClean="0"/>
              <a:t> than </a:t>
            </a:r>
            <a:r>
              <a:rPr lang="en-US" sz="2400" dirty="0" err="1" smtClean="0"/>
              <a:t>upshear</a:t>
            </a:r>
            <a:r>
              <a:rPr lang="en-US" sz="2400" dirty="0" smtClean="0"/>
              <a:t> arises from </a:t>
            </a:r>
          </a:p>
          <a:p>
            <a:endParaRPr lang="en-US" sz="2400" dirty="0" smtClean="0"/>
          </a:p>
          <a:p>
            <a:pPr>
              <a:buFont typeface="Arial" pitchFamily="34" charset="0"/>
              <a:buChar char="•"/>
            </a:pPr>
            <a:r>
              <a:rPr lang="en-US" sz="2400" dirty="0" smtClean="0"/>
              <a:t> Lower </a:t>
            </a:r>
            <a:r>
              <a:rPr lang="en-US" sz="2400" dirty="0" err="1" smtClean="0"/>
              <a:t>midtropospheric</a:t>
            </a:r>
            <a:r>
              <a:rPr lang="en-US" sz="2400" dirty="0" smtClean="0"/>
              <a:t> temperatures producing greater parcel buoyancy</a:t>
            </a:r>
          </a:p>
          <a:p>
            <a:pPr>
              <a:buFont typeface="Arial" pitchFamily="34" charset="0"/>
              <a:buChar char="•"/>
            </a:pPr>
            <a:endParaRPr lang="en-US" sz="2400" dirty="0" smtClean="0"/>
          </a:p>
          <a:p>
            <a:pPr>
              <a:buFont typeface="Arial" pitchFamily="34" charset="0"/>
              <a:buChar char="•"/>
            </a:pPr>
            <a:r>
              <a:rPr lang="en-US" sz="2400" dirty="0" smtClean="0"/>
              <a:t> Larger surface humidity producing greater parcel buoyancy, and</a:t>
            </a:r>
          </a:p>
          <a:p>
            <a:pPr>
              <a:buFont typeface="Arial" pitchFamily="34" charset="0"/>
              <a:buChar char="•"/>
            </a:pPr>
            <a:endParaRPr lang="en-US" sz="2400" dirty="0" smtClean="0"/>
          </a:p>
          <a:p>
            <a:pPr>
              <a:buFont typeface="Arial" pitchFamily="34" charset="0"/>
              <a:buChar char="•"/>
            </a:pPr>
            <a:r>
              <a:rPr lang="en-US" sz="2400" dirty="0" smtClean="0"/>
              <a:t> Much larger free troposphere relative humidity reducing the impact of entrainment on buoyancy </a:t>
            </a:r>
          </a:p>
          <a:p>
            <a:pPr>
              <a:buFont typeface="Arial" pitchFamily="34" charset="0"/>
              <a:buChar char="•"/>
            </a:pPr>
            <a:endParaRPr lang="en-US" sz="2400" dirty="0" smtClean="0"/>
          </a:p>
          <a:p>
            <a:r>
              <a:rPr lang="en-US" sz="2400" dirty="0" smtClean="0"/>
              <a:t>The first two most likely arise from stronger upward motion </a:t>
            </a:r>
            <a:r>
              <a:rPr lang="en-US" sz="2400" dirty="0" err="1" smtClean="0"/>
              <a:t>downshear</a:t>
            </a:r>
            <a:r>
              <a:rPr lang="en-US" sz="2400" dirty="0" smtClean="0"/>
              <a:t>. The last appears to occur due to 16% larger surface wind speed </a:t>
            </a:r>
            <a:r>
              <a:rPr lang="en-US" sz="2400" dirty="0" err="1" smtClean="0"/>
              <a:t>downshear</a:t>
            </a:r>
            <a:r>
              <a:rPr lang="en-US" sz="2400" dirty="0" smtClean="0"/>
              <a:t> (not shown).</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2677656"/>
          </a:xfrm>
          <a:prstGeom prst="rect">
            <a:avLst/>
          </a:prstGeom>
          <a:noFill/>
        </p:spPr>
        <p:txBody>
          <a:bodyPr wrap="square" rtlCol="0">
            <a:spAutoFit/>
          </a:bodyPr>
          <a:lstStyle/>
          <a:p>
            <a:r>
              <a:rPr lang="en-US" sz="2400" dirty="0" smtClean="0"/>
              <a:t>One benefit of G-IV </a:t>
            </a:r>
            <a:r>
              <a:rPr lang="en-US" sz="2400" dirty="0" err="1" smtClean="0"/>
              <a:t>sondes</a:t>
            </a:r>
            <a:r>
              <a:rPr lang="en-US" sz="2400" dirty="0" smtClean="0"/>
              <a:t>: their large number allows the upper 10% of CAPE and lower 10% CIN to be measured.</a:t>
            </a:r>
          </a:p>
          <a:p>
            <a:endParaRPr lang="en-US" sz="2400" dirty="0" smtClean="0"/>
          </a:p>
          <a:p>
            <a:r>
              <a:rPr lang="en-US" sz="2400" dirty="0" smtClean="0"/>
              <a:t>Outside the 100 km radius, fractional coverage of deep convection is 10% or less (even true in core).</a:t>
            </a:r>
          </a:p>
          <a:p>
            <a:endParaRPr lang="en-US" sz="2400" dirty="0" smtClean="0"/>
          </a:p>
          <a:p>
            <a:r>
              <a:rPr lang="en-US" sz="2400" dirty="0" smtClean="0"/>
              <a:t>Thus the 90</a:t>
            </a:r>
            <a:r>
              <a:rPr lang="en-US" sz="2400" baseline="30000" dirty="0" smtClean="0"/>
              <a:t>th</a:t>
            </a:r>
            <a:r>
              <a:rPr lang="en-US" sz="2400" dirty="0" smtClean="0"/>
              <a:t> percentile might be relevant to examine </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9ab-CAPCIN-scat-DUP-jou-lab-crp.png"/>
          <p:cNvPicPr>
            <a:picLocks noChangeAspect="1"/>
          </p:cNvPicPr>
          <p:nvPr/>
        </p:nvPicPr>
        <p:blipFill>
          <a:blip r:embed="rId2" cstate="print"/>
          <a:srcRect l="7379" t="2222" r="11085" b="2222"/>
          <a:stretch>
            <a:fillRect/>
          </a:stretch>
        </p:blipFill>
        <p:spPr>
          <a:xfrm>
            <a:off x="914400" y="152400"/>
            <a:ext cx="3352800" cy="6553200"/>
          </a:xfrm>
          <a:prstGeom prst="rect">
            <a:avLst/>
          </a:prstGeom>
        </p:spPr>
      </p:pic>
      <p:sp>
        <p:nvSpPr>
          <p:cNvPr id="3" name="TextBox 2"/>
          <p:cNvSpPr txBox="1"/>
          <p:nvPr/>
        </p:nvSpPr>
        <p:spPr>
          <a:xfrm>
            <a:off x="4648200" y="1371600"/>
            <a:ext cx="4038600" cy="4154984"/>
          </a:xfrm>
          <a:prstGeom prst="rect">
            <a:avLst/>
          </a:prstGeom>
          <a:noFill/>
        </p:spPr>
        <p:txBody>
          <a:bodyPr wrap="square" rtlCol="0">
            <a:spAutoFit/>
          </a:bodyPr>
          <a:lstStyle/>
          <a:p>
            <a:r>
              <a:rPr lang="en-US" sz="2400" dirty="0" smtClean="0"/>
              <a:t>Scatter plot of CIN and CAPE (both J kg</a:t>
            </a:r>
            <a:r>
              <a:rPr lang="en-US" sz="2400" baseline="30000" dirty="0" smtClean="0"/>
              <a:t>-1</a:t>
            </a:r>
            <a:r>
              <a:rPr lang="en-US" sz="2400" dirty="0" smtClean="0"/>
              <a:t>) between 200 and 400 km radii for the </a:t>
            </a:r>
            <a:r>
              <a:rPr lang="en-US" sz="2400" dirty="0" err="1" smtClean="0"/>
              <a:t>downshear</a:t>
            </a:r>
            <a:r>
              <a:rPr lang="en-US" sz="2400" dirty="0" smtClean="0"/>
              <a:t> (top) and </a:t>
            </a:r>
            <a:r>
              <a:rPr lang="en-US" sz="2400" dirty="0" err="1" smtClean="0"/>
              <a:t>upshear</a:t>
            </a:r>
            <a:r>
              <a:rPr lang="en-US" sz="2400" dirty="0" smtClean="0"/>
              <a:t> (bottom) quadrants. Red circles indicate the lowest 10% of CIN values for each region; yellow circles indicate the top 10% of CAPE values; and blue circles represent both conditions being satisfied.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153400" cy="5262979"/>
          </a:xfrm>
          <a:prstGeom prst="rect">
            <a:avLst/>
          </a:prstGeom>
          <a:noFill/>
        </p:spPr>
        <p:txBody>
          <a:bodyPr wrap="square" rtlCol="0">
            <a:spAutoFit/>
          </a:bodyPr>
          <a:lstStyle/>
          <a:p>
            <a:r>
              <a:rPr lang="en-US" sz="2400" dirty="0" smtClean="0"/>
              <a:t>Results from CAPE-CIN scatter plot</a:t>
            </a:r>
          </a:p>
          <a:p>
            <a:endParaRPr lang="en-US" sz="2400" dirty="0" smtClean="0"/>
          </a:p>
          <a:p>
            <a:r>
              <a:rPr lang="en-US" sz="2400" dirty="0" smtClean="0"/>
              <a:t>They are inversely proportional: low CAPE with high CIN, high CAPE with low CIN. Seen previously in PREDICT by Smith and Montgomery (2011)</a:t>
            </a:r>
          </a:p>
          <a:p>
            <a:endParaRPr lang="en-US" sz="2400" dirty="0" smtClean="0"/>
          </a:p>
          <a:p>
            <a:r>
              <a:rPr lang="en-US" sz="2400" dirty="0" smtClean="0"/>
              <a:t>The lowest 10% of CIN is zero or nearly zero in both regions. This suggests that CIN differences are not the key driver for the stronger </a:t>
            </a:r>
            <a:r>
              <a:rPr lang="en-US" sz="2400" dirty="0" err="1" smtClean="0"/>
              <a:t>downshear</a:t>
            </a:r>
            <a:r>
              <a:rPr lang="en-US" sz="2400" dirty="0" smtClean="0"/>
              <a:t> convection</a:t>
            </a:r>
          </a:p>
          <a:p>
            <a:endParaRPr lang="en-US" sz="2400" dirty="0" smtClean="0"/>
          </a:p>
          <a:p>
            <a:r>
              <a:rPr lang="en-US" sz="2400" dirty="0" smtClean="0"/>
              <a:t>The upper 10% of CAPE is twice as large </a:t>
            </a:r>
            <a:r>
              <a:rPr lang="en-US" sz="2400" dirty="0" err="1" smtClean="0"/>
              <a:t>downshear</a:t>
            </a:r>
            <a:r>
              <a:rPr lang="en-US" sz="2400" dirty="0" smtClean="0"/>
              <a:t> as </a:t>
            </a:r>
            <a:r>
              <a:rPr lang="en-US" sz="2400" dirty="0" err="1" smtClean="0"/>
              <a:t>upshear</a:t>
            </a:r>
            <a:endParaRPr lang="en-US" sz="2400" dirty="0" smtClean="0"/>
          </a:p>
          <a:p>
            <a:endParaRPr lang="en-US" sz="2400" dirty="0" smtClean="0"/>
          </a:p>
          <a:p>
            <a:r>
              <a:rPr lang="en-US" sz="2400" dirty="0" smtClean="0"/>
              <a:t>Perhaps CAPE differences are the key factor in enhanced </a:t>
            </a:r>
            <a:r>
              <a:rPr lang="en-US" sz="2400" dirty="0" err="1" smtClean="0"/>
              <a:t>downshear</a:t>
            </a:r>
            <a:r>
              <a:rPr lang="en-US" sz="2400" dirty="0" smtClean="0"/>
              <a:t> convection</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6001643"/>
          </a:xfrm>
          <a:prstGeom prst="rect">
            <a:avLst/>
          </a:prstGeom>
          <a:noFill/>
        </p:spPr>
        <p:txBody>
          <a:bodyPr wrap="square" rtlCol="0">
            <a:spAutoFit/>
          </a:bodyPr>
          <a:lstStyle/>
          <a:p>
            <a:r>
              <a:rPr lang="en-US" sz="2400" dirty="0" smtClean="0"/>
              <a:t>Next consider all combinations of with and without fusion, with and without condensate loading, and for entrainment values of 0, 5, 10, and 20% km</a:t>
            </a:r>
            <a:r>
              <a:rPr lang="en-US" sz="2400" baseline="30000" dirty="0" smtClean="0"/>
              <a:t>-1</a:t>
            </a:r>
            <a:r>
              <a:rPr lang="en-US" sz="2400" dirty="0" smtClean="0"/>
              <a:t>.</a:t>
            </a:r>
          </a:p>
          <a:p>
            <a:endParaRPr lang="en-US" sz="2400" dirty="0" smtClean="0"/>
          </a:p>
          <a:p>
            <a:r>
              <a:rPr lang="en-US" sz="2400" dirty="0" smtClean="0"/>
              <a:t>How do the vertical profiles of buoyancy vary? How do we choose which is best?</a:t>
            </a:r>
          </a:p>
          <a:p>
            <a:endParaRPr lang="en-US" sz="2400" dirty="0" smtClean="0"/>
          </a:p>
          <a:p>
            <a:r>
              <a:rPr lang="en-US" sz="2400" dirty="0" smtClean="0"/>
              <a:t>Because </a:t>
            </a:r>
            <a:r>
              <a:rPr lang="en-US" sz="2400" dirty="0" err="1" smtClean="0"/>
              <a:t>downshear</a:t>
            </a:r>
            <a:r>
              <a:rPr lang="en-US" sz="2400" dirty="0" smtClean="0"/>
              <a:t> CAPE is 6X </a:t>
            </a:r>
            <a:r>
              <a:rPr lang="en-US" sz="2400" dirty="0" err="1" smtClean="0"/>
              <a:t>upshear</a:t>
            </a:r>
            <a:r>
              <a:rPr lang="en-US" sz="2400" dirty="0" smtClean="0"/>
              <a:t> CAPE (</a:t>
            </a:r>
            <a:r>
              <a:rPr lang="en-US" sz="2400" dirty="0" err="1" smtClean="0"/>
              <a:t>Corbosiero</a:t>
            </a:r>
            <a:r>
              <a:rPr lang="en-US" sz="2400" dirty="0" smtClean="0"/>
              <a:t> and Molinari 2002, 2003), we ask that the 90</a:t>
            </a:r>
            <a:r>
              <a:rPr lang="en-US" sz="2400" baseline="30000" dirty="0" smtClean="0"/>
              <a:t>th</a:t>
            </a:r>
            <a:r>
              <a:rPr lang="en-US" sz="2400" dirty="0" smtClean="0"/>
              <a:t> percentile of </a:t>
            </a:r>
            <a:r>
              <a:rPr lang="en-US" sz="2400" dirty="0" err="1" smtClean="0"/>
              <a:t>downshear</a:t>
            </a:r>
            <a:r>
              <a:rPr lang="en-US" sz="2400" dirty="0" smtClean="0"/>
              <a:t> CAPE be twice that </a:t>
            </a:r>
            <a:r>
              <a:rPr lang="en-US" sz="2400" dirty="0" err="1" smtClean="0"/>
              <a:t>upshear</a:t>
            </a:r>
            <a:r>
              <a:rPr lang="en-US" sz="2400" dirty="0" smtClean="0"/>
              <a:t>. Because lightning frequency is proportional to </a:t>
            </a:r>
            <a:r>
              <a:rPr lang="en-US" sz="2400" i="1" dirty="0" smtClean="0"/>
              <a:t>w</a:t>
            </a:r>
            <a:r>
              <a:rPr lang="en-US" sz="2400" i="1" baseline="30000" dirty="0" smtClean="0"/>
              <a:t>6</a:t>
            </a:r>
            <a:r>
              <a:rPr lang="en-US" sz="2400" i="1" dirty="0" smtClean="0"/>
              <a:t> </a:t>
            </a:r>
            <a:r>
              <a:rPr lang="en-US" sz="2400" dirty="0" smtClean="0"/>
              <a:t>(Baker et al. 1999) and thus </a:t>
            </a:r>
          </a:p>
          <a:p>
            <a:r>
              <a:rPr lang="en-US" sz="2400" i="1" dirty="0" smtClean="0"/>
              <a:t>CAPE</a:t>
            </a:r>
            <a:r>
              <a:rPr lang="en-US" sz="2400" i="1" baseline="30000" dirty="0" smtClean="0"/>
              <a:t>3</a:t>
            </a:r>
            <a:r>
              <a:rPr lang="en-US" sz="2400" dirty="0" smtClean="0"/>
              <a:t>, twice the CAPE gives 8X the lightning frequency, close to observed.</a:t>
            </a:r>
          </a:p>
          <a:p>
            <a:endParaRPr lang="en-US" sz="2400" i="1" dirty="0" smtClean="0"/>
          </a:p>
          <a:p>
            <a:r>
              <a:rPr lang="en-US" sz="2400" dirty="0" smtClean="0"/>
              <a:t>Also require that </a:t>
            </a:r>
            <a:r>
              <a:rPr lang="en-US" sz="2400" dirty="0" err="1" smtClean="0"/>
              <a:t>downshear</a:t>
            </a:r>
            <a:r>
              <a:rPr lang="en-US" sz="2400" dirty="0" smtClean="0"/>
              <a:t> parcels reach the top third of the troposphere (LNB at or above 11 km), while </a:t>
            </a:r>
            <a:r>
              <a:rPr lang="en-US" sz="2400" dirty="0" err="1" smtClean="0"/>
              <a:t>upshear</a:t>
            </a:r>
            <a:r>
              <a:rPr lang="en-US" sz="2400" dirty="0" smtClean="0"/>
              <a:t> do not.</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10-romps-crp.png"/>
          <p:cNvPicPr>
            <a:picLocks noChangeAspect="1"/>
          </p:cNvPicPr>
          <p:nvPr/>
        </p:nvPicPr>
        <p:blipFill>
          <a:blip r:embed="rId2" cstate="print"/>
          <a:srcRect l="9178" t="4444" r="9178" b="14445"/>
          <a:stretch>
            <a:fillRect/>
          </a:stretch>
        </p:blipFill>
        <p:spPr>
          <a:xfrm>
            <a:off x="914400" y="76200"/>
            <a:ext cx="5050496" cy="5120640"/>
          </a:xfrm>
          <a:prstGeom prst="rect">
            <a:avLst/>
          </a:prstGeom>
        </p:spPr>
      </p:pic>
      <p:sp>
        <p:nvSpPr>
          <p:cNvPr id="3" name="TextBox 2"/>
          <p:cNvSpPr txBox="1"/>
          <p:nvPr/>
        </p:nvSpPr>
        <p:spPr>
          <a:xfrm>
            <a:off x="152400" y="5105400"/>
            <a:ext cx="8763000" cy="1754326"/>
          </a:xfrm>
          <a:prstGeom prst="rect">
            <a:avLst/>
          </a:prstGeom>
          <a:noFill/>
        </p:spPr>
        <p:txBody>
          <a:bodyPr wrap="square" rtlCol="0">
            <a:spAutoFit/>
          </a:bodyPr>
          <a:lstStyle/>
          <a:p>
            <a:r>
              <a:rPr lang="en-US" dirty="0" smtClean="0"/>
              <a:t>Profiles of 90th-percentile buoyancy between 200 and 400-km radii for the (solid) </a:t>
            </a:r>
            <a:r>
              <a:rPr lang="en-US" dirty="0" err="1" smtClean="0"/>
              <a:t>downshear</a:t>
            </a:r>
            <a:r>
              <a:rPr lang="en-US" dirty="0" smtClean="0"/>
              <a:t> and (dashed) </a:t>
            </a:r>
            <a:r>
              <a:rPr lang="en-US" dirty="0" err="1" smtClean="0"/>
              <a:t>upshear</a:t>
            </a:r>
            <a:r>
              <a:rPr lang="en-US" dirty="0" smtClean="0"/>
              <a:t> quadrants. Buoyancy profiles correspond to the 16 different combinations of "total fallout" (columns 1 and 2) versus "no fallout" (columns 3 and 4), "no fusion" (columns 1 and 3) versus "with fusion" (columns 2 and 4), and entrainment rates of 0% km</a:t>
            </a:r>
            <a:r>
              <a:rPr lang="en-US" baseline="30000" dirty="0" smtClean="0"/>
              <a:t>-1</a:t>
            </a:r>
            <a:r>
              <a:rPr lang="en-US" dirty="0" smtClean="0"/>
              <a:t>, 5% km</a:t>
            </a:r>
            <a:r>
              <a:rPr lang="en-US" baseline="30000" dirty="0" smtClean="0"/>
              <a:t>-1</a:t>
            </a:r>
            <a:r>
              <a:rPr lang="en-US" dirty="0" smtClean="0"/>
              <a:t>, 10% km</a:t>
            </a:r>
            <a:r>
              <a:rPr lang="en-US" baseline="30000" dirty="0" smtClean="0"/>
              <a:t>-1</a:t>
            </a:r>
            <a:r>
              <a:rPr lang="en-US" dirty="0" smtClean="0"/>
              <a:t>, and 20% km</a:t>
            </a:r>
            <a:r>
              <a:rPr lang="en-US" baseline="30000" dirty="0" smtClean="0"/>
              <a:t>-1</a:t>
            </a:r>
            <a:r>
              <a:rPr lang="en-US" dirty="0" smtClean="0"/>
              <a:t> (rows 1 through 4, respectively).  </a:t>
            </a:r>
            <a:endParaRPr lang="en-US" dirty="0"/>
          </a:p>
        </p:txBody>
      </p:sp>
      <p:sp>
        <p:nvSpPr>
          <p:cNvPr id="4" name="TextBox 3"/>
          <p:cNvSpPr txBox="1"/>
          <p:nvPr/>
        </p:nvSpPr>
        <p:spPr>
          <a:xfrm>
            <a:off x="6172200" y="1676400"/>
            <a:ext cx="2590800" cy="2308324"/>
          </a:xfrm>
          <a:prstGeom prst="rect">
            <a:avLst/>
          </a:prstGeom>
          <a:noFill/>
        </p:spPr>
        <p:txBody>
          <a:bodyPr wrap="square" rtlCol="0">
            <a:spAutoFit/>
          </a:bodyPr>
          <a:lstStyle/>
          <a:p>
            <a:r>
              <a:rPr lang="en-US" dirty="0" smtClean="0"/>
              <a:t>Bold boxes highlight the two cases in which deep convection is buoyant above 11 km and CAPE is twice as large </a:t>
            </a:r>
            <a:r>
              <a:rPr lang="en-US" dirty="0" err="1" smtClean="0"/>
              <a:t>downshear</a:t>
            </a:r>
            <a:r>
              <a:rPr lang="en-US" dirty="0" smtClean="0"/>
              <a:t> as </a:t>
            </a:r>
            <a:r>
              <a:rPr lang="en-US" dirty="0" err="1" smtClean="0"/>
              <a:t>upshear</a:t>
            </a:r>
            <a:r>
              <a:rPr lang="en-US" dirty="0" smtClean="0"/>
              <a:t>, which supports eight times the </a:t>
            </a:r>
            <a:r>
              <a:rPr lang="en-US" smtClean="0"/>
              <a:t>lightning frequency.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848600" cy="4893647"/>
          </a:xfrm>
          <a:prstGeom prst="rect">
            <a:avLst/>
          </a:prstGeom>
          <a:noFill/>
        </p:spPr>
        <p:txBody>
          <a:bodyPr wrap="square" rtlCol="0">
            <a:spAutoFit/>
          </a:bodyPr>
          <a:lstStyle/>
          <a:p>
            <a:r>
              <a:rPr lang="en-US" sz="2400" dirty="0" smtClean="0"/>
              <a:t>SUMMARY</a:t>
            </a:r>
          </a:p>
          <a:p>
            <a:endParaRPr lang="en-US" sz="2400" dirty="0" smtClean="0"/>
          </a:p>
          <a:p>
            <a:r>
              <a:rPr lang="en-US" sz="2400" dirty="0" smtClean="0"/>
              <a:t>In tropical cyclones, reversible and </a:t>
            </a:r>
            <a:r>
              <a:rPr lang="en-US" sz="2400" dirty="0" err="1" smtClean="0"/>
              <a:t>pseudoadiabatic</a:t>
            </a:r>
            <a:r>
              <a:rPr lang="en-US" sz="2400" dirty="0" smtClean="0"/>
              <a:t> CAPE increase outward to a maximum at the 500-700 km radii, where convection is rare</a:t>
            </a:r>
          </a:p>
          <a:p>
            <a:endParaRPr lang="en-US" sz="2400" dirty="0" smtClean="0"/>
          </a:p>
          <a:p>
            <a:r>
              <a:rPr lang="en-US" sz="2400" dirty="0" smtClean="0"/>
              <a:t>When  entrainment is added, CAPE has a flat distribution with radius. This comes about because CAPE is reduced by entrainment much more at outer radii where it is dry than at inner radii</a:t>
            </a:r>
          </a:p>
          <a:p>
            <a:endParaRPr lang="en-US" sz="2400" dirty="0" smtClean="0"/>
          </a:p>
          <a:p>
            <a:r>
              <a:rPr lang="en-US" sz="2400" dirty="0" smtClean="0"/>
              <a:t>CIN is relatively constant with radius, regardless of calculation method, except that it is smaller in the storm core.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5632311"/>
          </a:xfrm>
          <a:prstGeom prst="rect">
            <a:avLst/>
          </a:prstGeom>
          <a:noFill/>
        </p:spPr>
        <p:txBody>
          <a:bodyPr wrap="square" rtlCol="0">
            <a:spAutoFit/>
          </a:bodyPr>
          <a:lstStyle/>
          <a:p>
            <a:r>
              <a:rPr lang="en-US" sz="2400" dirty="0" err="1" smtClean="0"/>
              <a:t>Downshear</a:t>
            </a:r>
            <a:r>
              <a:rPr lang="en-US" sz="2400" dirty="0" smtClean="0"/>
              <a:t> entraining CAPE is much larger than </a:t>
            </a:r>
            <a:r>
              <a:rPr lang="en-US" sz="2400" dirty="0" err="1" smtClean="0"/>
              <a:t>upshear</a:t>
            </a:r>
            <a:r>
              <a:rPr lang="en-US" sz="2400" dirty="0" smtClean="0"/>
              <a:t> CAPE. This arises from a cooler and moister </a:t>
            </a:r>
            <a:r>
              <a:rPr lang="en-US" sz="2400" dirty="0" err="1" smtClean="0"/>
              <a:t>midtroposphere</a:t>
            </a:r>
            <a:r>
              <a:rPr lang="en-US" sz="2400" dirty="0" smtClean="0"/>
              <a:t> </a:t>
            </a:r>
            <a:r>
              <a:rPr lang="en-US" sz="2400" dirty="0" err="1" smtClean="0"/>
              <a:t>downshear</a:t>
            </a:r>
            <a:r>
              <a:rPr lang="en-US" sz="2400" dirty="0" smtClean="0"/>
              <a:t> and a higher surface relative humidity </a:t>
            </a:r>
            <a:r>
              <a:rPr lang="en-US" sz="2400" dirty="0" err="1" smtClean="0"/>
              <a:t>downshear</a:t>
            </a:r>
            <a:r>
              <a:rPr lang="en-US" sz="2400" dirty="0" smtClean="0"/>
              <a:t>.</a:t>
            </a:r>
          </a:p>
          <a:p>
            <a:endParaRPr lang="en-US" sz="2400" dirty="0" smtClean="0"/>
          </a:p>
          <a:p>
            <a:r>
              <a:rPr lang="en-US" sz="2400" dirty="0" smtClean="0"/>
              <a:t>In the </a:t>
            </a:r>
            <a:r>
              <a:rPr lang="en-US" sz="2400" dirty="0" err="1" smtClean="0"/>
              <a:t>downshear</a:t>
            </a:r>
            <a:r>
              <a:rPr lang="en-US" sz="2400" dirty="0" smtClean="0"/>
              <a:t> quadrant, the largest CAPE in the storm occurs in the storm core and is smaller away from the core. Thus entraining CAPE is much more consistent with the observed convective structure than </a:t>
            </a:r>
            <a:r>
              <a:rPr lang="en-US" sz="2400" dirty="0" err="1" smtClean="0"/>
              <a:t>pseudoadiabatic</a:t>
            </a:r>
            <a:r>
              <a:rPr lang="en-US" sz="2400" dirty="0" smtClean="0"/>
              <a:t> or reversible CAPE.</a:t>
            </a:r>
          </a:p>
          <a:p>
            <a:endParaRPr lang="en-US" sz="2400" dirty="0" smtClean="0"/>
          </a:p>
          <a:p>
            <a:r>
              <a:rPr lang="en-US" sz="2400" dirty="0" smtClean="0"/>
              <a:t>CIN variations appear to be less important to </a:t>
            </a:r>
            <a:r>
              <a:rPr lang="en-US" sz="2400" dirty="0" err="1" smtClean="0"/>
              <a:t>upshear-downshear</a:t>
            </a:r>
            <a:r>
              <a:rPr lang="en-US" sz="2400" dirty="0" smtClean="0"/>
              <a:t> differences</a:t>
            </a:r>
          </a:p>
          <a:p>
            <a:endParaRPr lang="en-US" sz="2400" dirty="0" smtClean="0"/>
          </a:p>
          <a:p>
            <a:r>
              <a:rPr lang="en-US" sz="2400" dirty="0" smtClean="0"/>
              <a:t>When compared by octant (with respect to the wind shear direction), CAPE is highly correlated with lightning frequency.</a:t>
            </a:r>
          </a:p>
          <a:p>
            <a:r>
              <a:rPr lang="en-US" sz="2400" dirty="0" smtClean="0"/>
              <a:t>Higher CAPE </a:t>
            </a:r>
            <a:r>
              <a:rPr lang="en-US" sz="2400" dirty="0" smtClean="0">
                <a:sym typeface="Wingdings" pitchFamily="2" charset="2"/>
              </a:rPr>
              <a:t> more lightning</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001000" cy="5632311"/>
          </a:xfrm>
          <a:prstGeom prst="rect">
            <a:avLst/>
          </a:prstGeom>
          <a:noFill/>
        </p:spPr>
        <p:txBody>
          <a:bodyPr wrap="square" rtlCol="0">
            <a:spAutoFit/>
          </a:bodyPr>
          <a:lstStyle/>
          <a:p>
            <a:r>
              <a:rPr lang="en-US" sz="2400" dirty="0" smtClean="0"/>
              <a:t>We know convection consumes CAPE</a:t>
            </a:r>
          </a:p>
          <a:p>
            <a:endParaRPr lang="en-US" sz="2400" dirty="0" smtClean="0"/>
          </a:p>
          <a:p>
            <a:r>
              <a:rPr lang="en-US" sz="2400" dirty="0" smtClean="0"/>
              <a:t>How can the largest CAPE be </a:t>
            </a:r>
            <a:r>
              <a:rPr lang="en-US" sz="2400" dirty="0" err="1" smtClean="0"/>
              <a:t>downshear</a:t>
            </a:r>
            <a:r>
              <a:rPr lang="en-US" sz="2400" dirty="0" smtClean="0"/>
              <a:t> in the storm core where it </a:t>
            </a:r>
            <a:r>
              <a:rPr lang="en-US" sz="2400" dirty="0" err="1" smtClean="0"/>
              <a:t>convects</a:t>
            </a:r>
            <a:r>
              <a:rPr lang="en-US" sz="2400" dirty="0" smtClean="0"/>
              <a:t> the most?</a:t>
            </a:r>
          </a:p>
          <a:p>
            <a:endParaRPr lang="en-US" sz="2400" dirty="0" smtClean="0"/>
          </a:p>
          <a:p>
            <a:r>
              <a:rPr lang="en-US" sz="2400" dirty="0" smtClean="0"/>
              <a:t>Requires forcing to maintain CAPE:</a:t>
            </a:r>
          </a:p>
          <a:p>
            <a:pPr>
              <a:buFont typeface="Arial" pitchFamily="34" charset="0"/>
              <a:buChar char="•"/>
            </a:pPr>
            <a:r>
              <a:rPr lang="en-US" sz="2400" dirty="0" smtClean="0"/>
              <a:t> Upward motion much larger </a:t>
            </a:r>
            <a:r>
              <a:rPr lang="en-US" sz="2400" dirty="0" err="1" smtClean="0"/>
              <a:t>downshear</a:t>
            </a:r>
            <a:r>
              <a:rPr lang="en-US" sz="2400" dirty="0" smtClean="0"/>
              <a:t>, and this produces the observed free troposphere temperature and moisture anomalies</a:t>
            </a:r>
          </a:p>
          <a:p>
            <a:pPr>
              <a:buFont typeface="Arial" pitchFamily="34" charset="0"/>
              <a:buChar char="•"/>
            </a:pPr>
            <a:r>
              <a:rPr lang="en-US" sz="2400" dirty="0" smtClean="0"/>
              <a:t> Surface fluxes are larger </a:t>
            </a:r>
            <a:r>
              <a:rPr lang="en-US" sz="2400" dirty="0" err="1" smtClean="0"/>
              <a:t>downshear</a:t>
            </a:r>
            <a:r>
              <a:rPr lang="en-US" sz="2400" dirty="0" smtClean="0"/>
              <a:t> because surface winds are 16% larger between 200 and 400 km radii. This is consistent with the larger surface humidity shown in the composites.</a:t>
            </a:r>
          </a:p>
          <a:p>
            <a:pPr>
              <a:buFont typeface="Arial" pitchFamily="34" charset="0"/>
              <a:buChar char="•"/>
            </a:pPr>
            <a:r>
              <a:rPr lang="en-US" sz="2400" dirty="0" smtClean="0"/>
              <a:t> These processes maintain CAPE against its loss to the convection.</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4154984"/>
          </a:xfrm>
          <a:prstGeom prst="rect">
            <a:avLst/>
          </a:prstGeom>
          <a:noFill/>
        </p:spPr>
        <p:txBody>
          <a:bodyPr wrap="square" rtlCol="0">
            <a:spAutoFit/>
          </a:bodyPr>
          <a:lstStyle/>
          <a:p>
            <a:r>
              <a:rPr lang="en-US" sz="2400" dirty="0" smtClean="0"/>
              <a:t>Entrainment is needed in the CAPE calculation in order for the distributions of CAPE and lightning frequency to be consistent</a:t>
            </a:r>
          </a:p>
          <a:p>
            <a:endParaRPr lang="en-US" sz="2400" dirty="0" smtClean="0"/>
          </a:p>
          <a:p>
            <a:r>
              <a:rPr lang="en-US" sz="2400" dirty="0" smtClean="0"/>
              <a:t>The large number of </a:t>
            </a:r>
            <a:r>
              <a:rPr lang="en-US" sz="2400" dirty="0" err="1" smtClean="0"/>
              <a:t>sondes</a:t>
            </a:r>
            <a:r>
              <a:rPr lang="en-US" sz="2400" dirty="0" smtClean="0"/>
              <a:t> allowed us to examine the upper 10% of CAPE and CIN, which might be relevant to convection, since the latter occurs over 10% or less of the area</a:t>
            </a:r>
          </a:p>
          <a:p>
            <a:endParaRPr lang="en-US" sz="2400" dirty="0" smtClean="0"/>
          </a:p>
          <a:p>
            <a:r>
              <a:rPr lang="en-US" sz="2400" dirty="0" smtClean="0"/>
              <a:t>For that group, CAPE is double </a:t>
            </a:r>
            <a:r>
              <a:rPr lang="en-US" sz="2400" dirty="0" err="1" smtClean="0"/>
              <a:t>downshear</a:t>
            </a:r>
            <a:r>
              <a:rPr lang="en-US" sz="2400" dirty="0" smtClean="0"/>
              <a:t>, but CIN is similar. Thus CAPE differences seem to matter more than CIN differences in accounting for the observed distribution of active deep convection as measured by lightning</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rin_d07-comp"/>
          <p:cNvPicPr>
            <a:picLocks noChangeAspect="1" noChangeArrowheads="1"/>
          </p:cNvPicPr>
          <p:nvPr/>
        </p:nvPicPr>
        <p:blipFill>
          <a:blip r:embed="rId2" cstate="print"/>
          <a:srcRect t="14545" r="4706" b="13637"/>
          <a:stretch>
            <a:fillRect/>
          </a:stretch>
        </p:blipFill>
        <p:spPr bwMode="auto">
          <a:xfrm>
            <a:off x="1143000" y="0"/>
            <a:ext cx="5157370" cy="5029200"/>
          </a:xfrm>
          <a:prstGeom prst="rect">
            <a:avLst/>
          </a:prstGeom>
          <a:noFill/>
        </p:spPr>
      </p:pic>
      <p:sp>
        <p:nvSpPr>
          <p:cNvPr id="3075" name="Text Box 3"/>
          <p:cNvSpPr txBox="1">
            <a:spLocks noChangeArrowheads="1"/>
          </p:cNvSpPr>
          <p:nvPr/>
        </p:nvSpPr>
        <p:spPr bwMode="auto">
          <a:xfrm>
            <a:off x="152400" y="5029200"/>
            <a:ext cx="8839200" cy="1569660"/>
          </a:xfrm>
          <a:prstGeom prst="rect">
            <a:avLst/>
          </a:prstGeom>
          <a:noFill/>
          <a:ln w="9525">
            <a:noFill/>
            <a:miter lim="800000"/>
            <a:headEnd/>
            <a:tailEnd/>
          </a:ln>
          <a:effectLst/>
        </p:spPr>
        <p:txBody>
          <a:bodyPr>
            <a:spAutoFit/>
          </a:bodyPr>
          <a:lstStyle/>
          <a:p>
            <a:pPr>
              <a:spcBef>
                <a:spcPct val="50000"/>
              </a:spcBef>
            </a:pPr>
            <a:r>
              <a:rPr lang="en-US" sz="2400" dirty="0" err="1" smtClean="0"/>
              <a:t>Bogner</a:t>
            </a:r>
            <a:r>
              <a:rPr lang="en-US" sz="2400" dirty="0" smtClean="0"/>
              <a:t> </a:t>
            </a:r>
            <a:r>
              <a:rPr lang="en-US" sz="2400" dirty="0"/>
              <a:t>et al. (2000) </a:t>
            </a:r>
            <a:r>
              <a:rPr lang="en-US" sz="2400" dirty="0" smtClean="0"/>
              <a:t>correction (from Hurricane </a:t>
            </a:r>
            <a:r>
              <a:rPr lang="en-US" sz="2400" dirty="0"/>
              <a:t>Erin </a:t>
            </a:r>
            <a:r>
              <a:rPr lang="en-US" sz="2400" dirty="0" smtClean="0"/>
              <a:t>2001</a:t>
            </a:r>
            <a:r>
              <a:rPr lang="en-US" sz="2400" dirty="0"/>
              <a:t>). Shown are temperature (blue solid), dew point (red dashed), and modified dew point (green dashed). The bracketed layer meets the criteria for the correction: relative humidity &gt; 98% and lapse rate &gt; 8 K km</a:t>
            </a:r>
            <a:r>
              <a:rPr lang="en-US" sz="2400" baseline="30000" dirty="0"/>
              <a:t>-1</a:t>
            </a:r>
            <a:r>
              <a:rPr lang="en-US" sz="2400" dirty="0"/>
              <a:t>.</a:t>
            </a:r>
          </a:p>
        </p:txBody>
      </p:sp>
      <p:sp>
        <p:nvSpPr>
          <p:cNvPr id="4" name="TextBox 3"/>
          <p:cNvSpPr txBox="1"/>
          <p:nvPr/>
        </p:nvSpPr>
        <p:spPr>
          <a:xfrm>
            <a:off x="6629400" y="1828800"/>
            <a:ext cx="2133600" cy="1200329"/>
          </a:xfrm>
          <a:prstGeom prst="rect">
            <a:avLst/>
          </a:prstGeom>
          <a:noFill/>
        </p:spPr>
        <p:txBody>
          <a:bodyPr wrap="square" rtlCol="0">
            <a:spAutoFit/>
          </a:bodyPr>
          <a:lstStyle/>
          <a:p>
            <a:r>
              <a:rPr lang="en-US" sz="2400" dirty="0" smtClean="0"/>
              <a:t>400 J kg</a:t>
            </a:r>
            <a:r>
              <a:rPr lang="en-US" sz="2400" baseline="30000" dirty="0" smtClean="0"/>
              <a:t>-1</a:t>
            </a:r>
            <a:r>
              <a:rPr lang="en-US" sz="2400" dirty="0" smtClean="0"/>
              <a:t> reduction in CAPE</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5262979"/>
          </a:xfrm>
          <a:prstGeom prst="rect">
            <a:avLst/>
          </a:prstGeom>
          <a:noFill/>
        </p:spPr>
        <p:txBody>
          <a:bodyPr wrap="square" rtlCol="0">
            <a:spAutoFit/>
          </a:bodyPr>
          <a:lstStyle/>
          <a:p>
            <a:r>
              <a:rPr lang="en-US" sz="2400" dirty="0" smtClean="0"/>
              <a:t>BOOTSTRAP METHOD</a:t>
            </a:r>
          </a:p>
          <a:p>
            <a:endParaRPr lang="en-US" sz="2400" dirty="0" smtClean="0"/>
          </a:p>
          <a:p>
            <a:pPr marL="457200" indent="-457200">
              <a:buAutoNum type="arabicPeriod"/>
            </a:pPr>
            <a:r>
              <a:rPr lang="en-US" sz="2400" dirty="0" smtClean="0"/>
              <a:t>Given </a:t>
            </a:r>
            <a:r>
              <a:rPr lang="en-US" sz="2400" i="1" dirty="0" smtClean="0"/>
              <a:t>n</a:t>
            </a:r>
            <a:r>
              <a:rPr lang="en-US" sz="2400" dirty="0" smtClean="0"/>
              <a:t> </a:t>
            </a:r>
            <a:r>
              <a:rPr lang="en-US" sz="2400" dirty="0" err="1" smtClean="0"/>
              <a:t>downshear</a:t>
            </a:r>
            <a:r>
              <a:rPr lang="en-US" sz="2400" dirty="0" smtClean="0"/>
              <a:t> </a:t>
            </a:r>
            <a:r>
              <a:rPr lang="en-US" sz="2400" dirty="0" err="1" smtClean="0"/>
              <a:t>sondes</a:t>
            </a:r>
            <a:r>
              <a:rPr lang="en-US" sz="2400" dirty="0" smtClean="0"/>
              <a:t> and </a:t>
            </a:r>
            <a:r>
              <a:rPr lang="en-US" sz="2400" i="1" dirty="0" smtClean="0"/>
              <a:t>m</a:t>
            </a:r>
            <a:r>
              <a:rPr lang="en-US" sz="2400" dirty="0" smtClean="0"/>
              <a:t> </a:t>
            </a:r>
            <a:r>
              <a:rPr lang="en-US" sz="2400" dirty="0" err="1" smtClean="0"/>
              <a:t>upshear</a:t>
            </a:r>
            <a:r>
              <a:rPr lang="en-US" sz="2400" dirty="0" smtClean="0"/>
              <a:t> </a:t>
            </a:r>
            <a:r>
              <a:rPr lang="en-US" sz="2400" dirty="0" err="1" smtClean="0"/>
              <a:t>sondes</a:t>
            </a:r>
            <a:r>
              <a:rPr lang="en-US" sz="2400" dirty="0" smtClean="0"/>
              <a:t>.</a:t>
            </a:r>
          </a:p>
          <a:p>
            <a:pPr marL="457200" indent="-457200">
              <a:buAutoNum type="arabicPeriod"/>
            </a:pPr>
            <a:endParaRPr lang="en-US" sz="2400" dirty="0" smtClean="0"/>
          </a:p>
          <a:p>
            <a:r>
              <a:rPr lang="en-US" sz="2400" dirty="0" smtClean="0"/>
              <a:t>2. From this group of </a:t>
            </a:r>
            <a:r>
              <a:rPr lang="en-US" sz="2400" i="1" dirty="0" err="1" smtClean="0"/>
              <a:t>n+m</a:t>
            </a:r>
            <a:r>
              <a:rPr lang="en-US" sz="2400" dirty="0" smtClean="0"/>
              <a:t> </a:t>
            </a:r>
            <a:r>
              <a:rPr lang="en-US" sz="2400" dirty="0" err="1" smtClean="0"/>
              <a:t>sondes</a:t>
            </a:r>
            <a:r>
              <a:rPr lang="en-US" sz="2400" dirty="0" smtClean="0"/>
              <a:t>, randomly choose (with replacement) a group of </a:t>
            </a:r>
            <a:r>
              <a:rPr lang="en-US" sz="2400" i="1" dirty="0" smtClean="0"/>
              <a:t>n</a:t>
            </a:r>
            <a:r>
              <a:rPr lang="en-US" sz="2400" dirty="0" smtClean="0"/>
              <a:t> and a group of </a:t>
            </a:r>
            <a:r>
              <a:rPr lang="en-US" sz="2400" i="1" dirty="0" smtClean="0"/>
              <a:t>m</a:t>
            </a:r>
            <a:r>
              <a:rPr lang="en-US" sz="2400" dirty="0" smtClean="0"/>
              <a:t>.</a:t>
            </a:r>
          </a:p>
          <a:p>
            <a:endParaRPr lang="en-US" sz="2400" dirty="0" smtClean="0"/>
          </a:p>
          <a:p>
            <a:r>
              <a:rPr lang="en-US" sz="2400" dirty="0" smtClean="0"/>
              <a:t>3. Calculate the difference in the mean of these two groups.</a:t>
            </a:r>
          </a:p>
          <a:p>
            <a:endParaRPr lang="en-US" sz="2400" dirty="0" smtClean="0"/>
          </a:p>
          <a:p>
            <a:r>
              <a:rPr lang="en-US" sz="2400" dirty="0" smtClean="0"/>
              <a:t>4. Repeat steps 2 and 3 10,000 times.</a:t>
            </a:r>
          </a:p>
          <a:p>
            <a:endParaRPr lang="en-US" sz="2400" dirty="0" smtClean="0"/>
          </a:p>
          <a:p>
            <a:r>
              <a:rPr lang="en-US" sz="2400" dirty="0" smtClean="0"/>
              <a:t>5. Actual </a:t>
            </a:r>
            <a:r>
              <a:rPr lang="en-US" sz="2400" dirty="0" err="1" smtClean="0"/>
              <a:t>upshear-downshear</a:t>
            </a:r>
            <a:r>
              <a:rPr lang="en-US" sz="2400" dirty="0" smtClean="0"/>
              <a:t> difference is significant at the 95% level if it fell out of the 2.5 to 97.5 percentile distribution of the group of 10,000 differences.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4893647"/>
          </a:xfrm>
          <a:prstGeom prst="rect">
            <a:avLst/>
          </a:prstGeom>
          <a:noFill/>
        </p:spPr>
        <p:txBody>
          <a:bodyPr wrap="square" rtlCol="0">
            <a:spAutoFit/>
          </a:bodyPr>
          <a:lstStyle/>
          <a:p>
            <a:r>
              <a:rPr lang="en-US" sz="2400" dirty="0" smtClean="0"/>
              <a:t>Slantwise </a:t>
            </a:r>
            <a:r>
              <a:rPr lang="en-US" sz="2400" dirty="0" err="1" smtClean="0"/>
              <a:t>vs</a:t>
            </a:r>
            <a:r>
              <a:rPr lang="en-US" sz="2400" dirty="0" smtClean="0"/>
              <a:t> upright CAPE (i.e., outward vs. upward acceleration)</a:t>
            </a:r>
          </a:p>
          <a:p>
            <a:endParaRPr lang="en-US" sz="2400" dirty="0" smtClean="0"/>
          </a:p>
          <a:p>
            <a:r>
              <a:rPr lang="en-US" sz="2400" dirty="0" smtClean="0"/>
              <a:t>Maximum outward acceleration (if pressure gradient force is entirely neglected) is</a:t>
            </a:r>
          </a:p>
          <a:p>
            <a:endParaRPr lang="en-US" sz="2400" dirty="0" smtClean="0"/>
          </a:p>
          <a:p>
            <a:r>
              <a:rPr lang="en-US" sz="2400" dirty="0" smtClean="0"/>
              <a:t>For a 30 m s</a:t>
            </a:r>
            <a:r>
              <a:rPr lang="en-US" sz="2400" baseline="30000" dirty="0" smtClean="0"/>
              <a:t>-1</a:t>
            </a:r>
            <a:r>
              <a:rPr lang="en-US" sz="2400" dirty="0" smtClean="0"/>
              <a:t> tangential wind at r = 300 km, f = 5 X 10</a:t>
            </a:r>
            <a:r>
              <a:rPr lang="en-US" sz="2400" baseline="30000" dirty="0" smtClean="0"/>
              <a:t>-5</a:t>
            </a:r>
            <a:r>
              <a:rPr lang="en-US" sz="2400" dirty="0" smtClean="0"/>
              <a:t> s</a:t>
            </a:r>
            <a:r>
              <a:rPr lang="en-US" sz="2400" baseline="30000" dirty="0" smtClean="0"/>
              <a:t>-1</a:t>
            </a:r>
            <a:r>
              <a:rPr lang="en-US" sz="2400" dirty="0" smtClean="0"/>
              <a:t>, maximum radial acceleration is 4.5 X 10</a:t>
            </a:r>
            <a:r>
              <a:rPr lang="en-US" sz="2400" baseline="30000" dirty="0" smtClean="0"/>
              <a:t>-3</a:t>
            </a:r>
            <a:r>
              <a:rPr lang="en-US" sz="2400" dirty="0" smtClean="0"/>
              <a:t> m s</a:t>
            </a:r>
            <a:r>
              <a:rPr lang="en-US" sz="2400" baseline="30000" dirty="0" smtClean="0"/>
              <a:t>-2</a:t>
            </a:r>
          </a:p>
          <a:p>
            <a:endParaRPr lang="en-US" sz="2400" dirty="0" smtClean="0"/>
          </a:p>
          <a:p>
            <a:r>
              <a:rPr lang="en-US" sz="2400" dirty="0" smtClean="0"/>
              <a:t>For a parcel 1˚ warmer than a 273K environment, upward acceleration g(T’/T) = 3.6 X 10</a:t>
            </a:r>
            <a:r>
              <a:rPr lang="en-US" sz="2400" baseline="30000" dirty="0" smtClean="0"/>
              <a:t>-2</a:t>
            </a:r>
            <a:r>
              <a:rPr lang="en-US" sz="2400" dirty="0" smtClean="0"/>
              <a:t> m s</a:t>
            </a:r>
            <a:r>
              <a:rPr lang="en-US" sz="2400" baseline="30000" dirty="0" smtClean="0"/>
              <a:t>-2</a:t>
            </a:r>
            <a:r>
              <a:rPr lang="en-US" sz="2400" dirty="0" smtClean="0"/>
              <a:t>. </a:t>
            </a:r>
          </a:p>
          <a:p>
            <a:endParaRPr lang="en-US" sz="2400" dirty="0" smtClean="0"/>
          </a:p>
          <a:p>
            <a:r>
              <a:rPr lang="en-US" sz="2400" dirty="0" smtClean="0"/>
              <a:t>In the presence of sufficient buoyancy, CAPE will be an accurate measure of potential kinetic energy.</a:t>
            </a:r>
            <a:endParaRPr lang="en-US" sz="2400" dirty="0"/>
          </a:p>
        </p:txBody>
      </p:sp>
      <p:sp>
        <p:nvSpPr>
          <p:cNvPr id="3" name="Rectangle 2"/>
          <p:cNvSpPr>
            <a:spLocks noChangeAspect="1"/>
          </p:cNvSpPr>
          <p:nvPr/>
        </p:nvSpPr>
        <p:spPr>
          <a:xfrm>
            <a:off x="3124200" y="1676400"/>
            <a:ext cx="1005840" cy="365760"/>
          </a:xfrm>
          <a:prstGeom prst="rect">
            <a:avLst/>
          </a:prstGeom>
        </p:spPr>
        <p:txBody>
          <a:bodyPr wrap="none">
            <a:spAutoFit/>
          </a:bodyPr>
          <a:lstStyle/>
          <a:p>
            <a:r>
              <a:rPr lang="en-US" i="1" dirty="0" err="1" smtClean="0"/>
              <a:t>fv</a:t>
            </a:r>
            <a:r>
              <a:rPr lang="en-US" i="1" baseline="-25000" dirty="0" err="1" smtClean="0"/>
              <a:t>λ</a:t>
            </a:r>
            <a:r>
              <a:rPr lang="en-US" i="1" dirty="0" smtClean="0"/>
              <a:t> + v</a:t>
            </a:r>
            <a:r>
              <a:rPr lang="en-US" i="1" baseline="-25000" dirty="0" smtClean="0"/>
              <a:t>λ</a:t>
            </a:r>
            <a:r>
              <a:rPr lang="en-US" i="1" baseline="30000" dirty="0" smtClean="0"/>
              <a:t>2</a:t>
            </a:r>
            <a:r>
              <a:rPr lang="en-US" i="1" dirty="0" smtClean="0"/>
              <a:t>/r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P-5parcel-mean-2pan-tst1-rotcrp.png"/>
          <p:cNvPicPr>
            <a:picLocks noChangeAspect="1"/>
          </p:cNvPicPr>
          <p:nvPr/>
        </p:nvPicPr>
        <p:blipFill>
          <a:blip r:embed="rId2" cstate="print"/>
          <a:stretch>
            <a:fillRect/>
          </a:stretch>
        </p:blipFill>
        <p:spPr>
          <a:xfrm>
            <a:off x="998519" y="0"/>
            <a:ext cx="7146961"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
            <a:ext cx="8077200" cy="5262979"/>
          </a:xfrm>
          <a:prstGeom prst="rect">
            <a:avLst/>
          </a:prstGeom>
          <a:noFill/>
        </p:spPr>
        <p:txBody>
          <a:bodyPr wrap="square" rtlCol="0">
            <a:spAutoFit/>
          </a:bodyPr>
          <a:lstStyle/>
          <a:p>
            <a:r>
              <a:rPr lang="en-US" sz="2400" dirty="0" err="1" smtClean="0"/>
              <a:t>Sonde</a:t>
            </a:r>
            <a:r>
              <a:rPr lang="en-US" sz="2400" dirty="0" smtClean="0"/>
              <a:t> data interpolated to 100 m levels</a:t>
            </a:r>
          </a:p>
          <a:p>
            <a:endParaRPr lang="en-US" sz="2400" dirty="0" smtClean="0"/>
          </a:p>
          <a:p>
            <a:r>
              <a:rPr lang="en-US" sz="2400" dirty="0" smtClean="0"/>
              <a:t>Linear interpolation of </a:t>
            </a:r>
            <a:r>
              <a:rPr lang="en-US" sz="2400" i="1" dirty="0" smtClean="0"/>
              <a:t>T</a:t>
            </a:r>
            <a:r>
              <a:rPr lang="en-US" sz="2400" dirty="0" smtClean="0"/>
              <a:t> and </a:t>
            </a:r>
            <a:r>
              <a:rPr lang="en-US" sz="2400" i="1" dirty="0" smtClean="0"/>
              <a:t>T</a:t>
            </a:r>
            <a:r>
              <a:rPr lang="en-US" sz="2400" i="1" baseline="-25000" dirty="0" smtClean="0"/>
              <a:t>d</a:t>
            </a:r>
            <a:r>
              <a:rPr lang="en-US" sz="2400" dirty="0" smtClean="0"/>
              <a:t> across gaps of no more than 400 m. No CAPE computed for larger gaps</a:t>
            </a:r>
          </a:p>
          <a:p>
            <a:endParaRPr lang="en-US" sz="2400" dirty="0" smtClean="0"/>
          </a:p>
          <a:p>
            <a:r>
              <a:rPr lang="en-US" sz="2400" dirty="0" err="1" smtClean="0"/>
              <a:t>Sondes</a:t>
            </a:r>
            <a:r>
              <a:rPr lang="en-US" sz="2400" dirty="0" smtClean="0"/>
              <a:t> used only within 1000 km of the tropical cyclone center</a:t>
            </a:r>
          </a:p>
          <a:p>
            <a:endParaRPr lang="en-US" sz="2400" dirty="0" smtClean="0"/>
          </a:p>
          <a:p>
            <a:r>
              <a:rPr lang="en-US" sz="2400" dirty="0" smtClean="0"/>
              <a:t>Release point had to be above the 400 </a:t>
            </a:r>
            <a:r>
              <a:rPr lang="en-US" sz="2400" dirty="0" err="1" smtClean="0"/>
              <a:t>hPa</a:t>
            </a:r>
            <a:r>
              <a:rPr lang="en-US" sz="2400" dirty="0" smtClean="0"/>
              <a:t> level</a:t>
            </a:r>
          </a:p>
          <a:p>
            <a:endParaRPr lang="en-US" sz="2400" dirty="0" smtClean="0"/>
          </a:p>
          <a:p>
            <a:r>
              <a:rPr lang="en-US" sz="2400" dirty="0" smtClean="0"/>
              <a:t>2458 </a:t>
            </a:r>
            <a:r>
              <a:rPr lang="en-US" sz="2400" dirty="0" err="1" smtClean="0"/>
              <a:t>sondes</a:t>
            </a:r>
            <a:r>
              <a:rPr lang="en-US" sz="2400" dirty="0" smtClean="0"/>
              <a:t> left for analysis</a:t>
            </a:r>
          </a:p>
          <a:p>
            <a:endParaRPr lang="en-US" sz="2400" dirty="0" smtClean="0"/>
          </a:p>
          <a:p>
            <a:r>
              <a:rPr lang="en-US" sz="2400" dirty="0" smtClean="0"/>
              <a:t>Above </a:t>
            </a:r>
            <a:r>
              <a:rPr lang="en-US" sz="2400" dirty="0" err="1" smtClean="0"/>
              <a:t>sonde</a:t>
            </a:r>
            <a:r>
              <a:rPr lang="en-US" sz="2400" dirty="0" smtClean="0"/>
              <a:t> release level, append lapse rate interpolated from the nearest (in time) ECMWF operational analysis interpolated to the </a:t>
            </a:r>
            <a:r>
              <a:rPr lang="en-US" sz="2400" dirty="0" err="1" smtClean="0"/>
              <a:t>sonde</a:t>
            </a:r>
            <a:r>
              <a:rPr lang="en-US" sz="2400" dirty="0" smtClean="0"/>
              <a:t> point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7924800" cy="4524315"/>
          </a:xfrm>
          <a:prstGeom prst="rect">
            <a:avLst/>
          </a:prstGeom>
          <a:noFill/>
        </p:spPr>
        <p:txBody>
          <a:bodyPr wrap="square" rtlCol="0">
            <a:spAutoFit/>
          </a:bodyPr>
          <a:lstStyle/>
          <a:p>
            <a:r>
              <a:rPr lang="en-US" sz="2400" dirty="0" err="1" smtClean="0"/>
              <a:t>Bogner</a:t>
            </a:r>
            <a:r>
              <a:rPr lang="en-US" sz="2400" dirty="0" smtClean="0"/>
              <a:t> et al. (2000): used omega </a:t>
            </a:r>
            <a:r>
              <a:rPr lang="en-US" sz="2400" dirty="0" err="1" smtClean="0"/>
              <a:t>dropwindsondes</a:t>
            </a:r>
            <a:r>
              <a:rPr lang="en-US" sz="2400" dirty="0" smtClean="0"/>
              <a:t> released at an average pressure of 450 </a:t>
            </a:r>
            <a:r>
              <a:rPr lang="en-US" sz="2400" dirty="0" err="1" smtClean="0"/>
              <a:t>hPa</a:t>
            </a:r>
            <a:r>
              <a:rPr lang="en-US" sz="2400" dirty="0" smtClean="0"/>
              <a:t>; appended mean tropical cyclone sounding above</a:t>
            </a:r>
          </a:p>
          <a:p>
            <a:endParaRPr lang="en-US" sz="2400" dirty="0" smtClean="0"/>
          </a:p>
          <a:p>
            <a:r>
              <a:rPr lang="en-US" sz="2400" dirty="0" smtClean="0"/>
              <a:t>Two thirds of </a:t>
            </a:r>
            <a:r>
              <a:rPr lang="en-US" sz="2400" dirty="0" err="1" smtClean="0"/>
              <a:t>pseudoadiabatic</a:t>
            </a:r>
            <a:r>
              <a:rPr lang="en-US" sz="2400" dirty="0" smtClean="0"/>
              <a:t> CAPE was above the mean release level of the </a:t>
            </a:r>
            <a:r>
              <a:rPr lang="en-US" sz="2400" dirty="0" err="1" smtClean="0"/>
              <a:t>sondes</a:t>
            </a:r>
            <a:endParaRPr lang="en-US" sz="2400" dirty="0" smtClean="0"/>
          </a:p>
          <a:p>
            <a:endParaRPr lang="en-US" sz="2400" dirty="0" smtClean="0"/>
          </a:p>
          <a:p>
            <a:r>
              <a:rPr lang="en-US" sz="2400" dirty="0" smtClean="0"/>
              <a:t>G-IV </a:t>
            </a:r>
            <a:r>
              <a:rPr lang="en-US" sz="2400" dirty="0" err="1" smtClean="0"/>
              <a:t>sondes</a:t>
            </a:r>
            <a:r>
              <a:rPr lang="en-US" sz="2400" dirty="0" smtClean="0"/>
              <a:t> in this study have an average release level of 13.06 km (near 180 </a:t>
            </a:r>
            <a:r>
              <a:rPr lang="en-US" sz="2400" dirty="0" err="1" smtClean="0"/>
              <a:t>hPa</a:t>
            </a:r>
            <a:r>
              <a:rPr lang="en-US" sz="2400" dirty="0" smtClean="0"/>
              <a:t>), standard deviation 0.59 km. </a:t>
            </a:r>
          </a:p>
          <a:p>
            <a:endParaRPr lang="en-US" sz="2400" dirty="0" smtClean="0"/>
          </a:p>
          <a:p>
            <a:r>
              <a:rPr lang="en-US" sz="2400" dirty="0" smtClean="0"/>
              <a:t>Thus most of the </a:t>
            </a:r>
            <a:r>
              <a:rPr lang="en-US" sz="2400" dirty="0" err="1" smtClean="0"/>
              <a:t>tropopause</a:t>
            </a:r>
            <a:r>
              <a:rPr lang="en-US" sz="2400" dirty="0" smtClean="0"/>
              <a:t> is directly measured by the </a:t>
            </a:r>
            <a:r>
              <a:rPr lang="en-US" sz="2400" dirty="0" err="1" smtClean="0"/>
              <a:t>sonde</a:t>
            </a:r>
            <a:r>
              <a:rPr lang="en-US" sz="2400" dirty="0" smtClean="0"/>
              <a:t>, a major benefit for CAPE calculations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rricane6.jpg"/>
          <p:cNvPicPr>
            <a:picLocks noChangeAspect="1"/>
          </p:cNvPicPr>
          <p:nvPr/>
        </p:nvPicPr>
        <p:blipFill>
          <a:blip r:embed="rId2" cstate="print"/>
          <a:stretch>
            <a:fillRect/>
          </a:stretch>
        </p:blipFill>
        <p:spPr>
          <a:xfrm>
            <a:off x="407018" y="76200"/>
            <a:ext cx="8279782" cy="5486400"/>
          </a:xfrm>
          <a:prstGeom prst="rect">
            <a:avLst/>
          </a:prstGeom>
        </p:spPr>
      </p:pic>
      <p:sp>
        <p:nvSpPr>
          <p:cNvPr id="3" name="TextBox 2"/>
          <p:cNvSpPr txBox="1"/>
          <p:nvPr/>
        </p:nvSpPr>
        <p:spPr>
          <a:xfrm>
            <a:off x="228600" y="5638800"/>
            <a:ext cx="8610600" cy="1200329"/>
          </a:xfrm>
          <a:prstGeom prst="rect">
            <a:avLst/>
          </a:prstGeom>
          <a:noFill/>
        </p:spPr>
        <p:txBody>
          <a:bodyPr wrap="square" rtlCol="0">
            <a:spAutoFit/>
          </a:bodyPr>
          <a:lstStyle/>
          <a:p>
            <a:r>
              <a:rPr lang="en-US" sz="2400" dirty="0" smtClean="0"/>
              <a:t>Convective structure of a hurricane: deep clouds in and near the eye wall, deep overshooting tops in the outer </a:t>
            </a:r>
            <a:r>
              <a:rPr lang="en-US" sz="2400" dirty="0" err="1" smtClean="0"/>
              <a:t>rainbands</a:t>
            </a:r>
            <a:r>
              <a:rPr lang="en-US" sz="2400" dirty="0" smtClean="0"/>
              <a:t> (150-300 km radii)</a:t>
            </a:r>
            <a:endParaRPr lang="en-US" sz="2400" dirty="0"/>
          </a:p>
        </p:txBody>
      </p:sp>
      <p:cxnSp>
        <p:nvCxnSpPr>
          <p:cNvPr id="5" name="Straight Arrow Connector 4"/>
          <p:cNvCxnSpPr/>
          <p:nvPr/>
        </p:nvCxnSpPr>
        <p:spPr>
          <a:xfrm flipH="1">
            <a:off x="5410200" y="1828800"/>
            <a:ext cx="76200" cy="457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trina-hires.jpg"/>
          <p:cNvPicPr>
            <a:picLocks noChangeAspect="1"/>
          </p:cNvPicPr>
          <p:nvPr/>
        </p:nvPicPr>
        <p:blipFill>
          <a:blip r:embed="rId2" cstate="print"/>
          <a:stretch>
            <a:fillRect/>
          </a:stretch>
        </p:blipFill>
        <p:spPr>
          <a:xfrm>
            <a:off x="868680" y="152400"/>
            <a:ext cx="7437120" cy="5577840"/>
          </a:xfrm>
          <a:prstGeom prst="rect">
            <a:avLst/>
          </a:prstGeom>
        </p:spPr>
      </p:pic>
      <p:sp>
        <p:nvSpPr>
          <p:cNvPr id="3" name="TextBox 2"/>
          <p:cNvSpPr txBox="1"/>
          <p:nvPr/>
        </p:nvSpPr>
        <p:spPr>
          <a:xfrm>
            <a:off x="152400" y="5943600"/>
            <a:ext cx="8763000" cy="830997"/>
          </a:xfrm>
          <a:prstGeom prst="rect">
            <a:avLst/>
          </a:prstGeom>
          <a:noFill/>
        </p:spPr>
        <p:txBody>
          <a:bodyPr wrap="square" rtlCol="0">
            <a:spAutoFit/>
          </a:bodyPr>
          <a:lstStyle/>
          <a:p>
            <a:r>
              <a:rPr lang="en-US" sz="2400" dirty="0" smtClean="0"/>
              <a:t>Maximum </a:t>
            </a:r>
            <a:r>
              <a:rPr lang="en-US" sz="2400" dirty="0" err="1" smtClean="0"/>
              <a:t>pseudoadiabatic</a:t>
            </a:r>
            <a:r>
              <a:rPr lang="en-US" sz="2400" dirty="0" smtClean="0"/>
              <a:t> CAPE (e.g., </a:t>
            </a:r>
            <a:r>
              <a:rPr lang="en-US" sz="2400" dirty="0" err="1" smtClean="0"/>
              <a:t>Bogner</a:t>
            </a:r>
            <a:r>
              <a:rPr lang="en-US" sz="2400" dirty="0" smtClean="0"/>
              <a:t> et al. 2000) is near or beyond the 500 km radius. Why is there no convection there?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077200" cy="6001643"/>
          </a:xfrm>
          <a:prstGeom prst="rect">
            <a:avLst/>
          </a:prstGeom>
          <a:noFill/>
        </p:spPr>
        <p:txBody>
          <a:bodyPr wrap="square" rtlCol="0">
            <a:spAutoFit/>
          </a:bodyPr>
          <a:lstStyle/>
          <a:p>
            <a:r>
              <a:rPr lang="en-US" sz="2400" dirty="0" err="1" smtClean="0"/>
              <a:t>Pseudoadiabatic</a:t>
            </a:r>
            <a:r>
              <a:rPr lang="en-US" sz="2400" dirty="0" smtClean="0"/>
              <a:t> CAPE: condensate falls immediately, no condensate loading, no mixing with environment. This is used most commonly.</a:t>
            </a:r>
          </a:p>
          <a:p>
            <a:endParaRPr lang="en-US" sz="2400" dirty="0" smtClean="0"/>
          </a:p>
          <a:p>
            <a:r>
              <a:rPr lang="en-US" sz="2400" dirty="0" smtClean="0"/>
              <a:t>Reversible CAPE: No mixing with the environment, but keep all condensate with the parcel. </a:t>
            </a:r>
            <a:r>
              <a:rPr lang="en-US" sz="2400" dirty="0" err="1" smtClean="0"/>
              <a:t>Xu</a:t>
            </a:r>
            <a:r>
              <a:rPr lang="en-US" sz="2400" dirty="0" smtClean="0"/>
              <a:t> and Emanuel (1989) argued that the tropics were near moist neutral for reversible CAPE</a:t>
            </a:r>
          </a:p>
          <a:p>
            <a:endParaRPr lang="en-US" sz="2400" dirty="0" smtClean="0"/>
          </a:p>
          <a:p>
            <a:r>
              <a:rPr lang="en-US" sz="2400" dirty="0" smtClean="0"/>
              <a:t>Romps and </a:t>
            </a:r>
            <a:r>
              <a:rPr lang="en-US" sz="2400" dirty="0" err="1" smtClean="0"/>
              <a:t>Kuang</a:t>
            </a:r>
            <a:r>
              <a:rPr lang="en-US" sz="2400" dirty="0" smtClean="0"/>
              <a:t> 2010: calculate parcel properties in deep convection in the tropics, including condensate loading, entrainment, and heating by fusion, using a detailed parcel model</a:t>
            </a:r>
          </a:p>
          <a:p>
            <a:endParaRPr lang="en-US" sz="2400" dirty="0" smtClean="0"/>
          </a:p>
          <a:p>
            <a:r>
              <a:rPr lang="en-US" sz="2400" dirty="0" smtClean="0"/>
              <a:t>CAPE can be calculated from these results by calculating buoyancy that includes all these effects </a:t>
            </a:r>
          </a:p>
          <a:p>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TotalTime>
  <Words>2842</Words>
  <Application>Microsoft Office PowerPoint</Application>
  <PresentationFormat>On-screen Show (4:3)</PresentationFormat>
  <Paragraphs>213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Molinari</dc:creator>
  <cp:lastModifiedBy>John Molinari</cp:lastModifiedBy>
  <cp:revision>200</cp:revision>
  <dcterms:created xsi:type="dcterms:W3CDTF">2011-05-21T20:00:35Z</dcterms:created>
  <dcterms:modified xsi:type="dcterms:W3CDTF">2012-03-22T12:05:09Z</dcterms:modified>
</cp:coreProperties>
</file>