
<file path=[Content_Types].xml><?xml version="1.0" encoding="utf-8"?>
<Types xmlns="http://schemas.openxmlformats.org/package/2006/content-types">
  <Default Extension="xml" ContentType="application/xml"/>
  <Default Extension="tif" ContentType="image/tiff"/>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media1.gif" ContentType="video/unknown"/>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handoutMasterIdLst>
    <p:handoutMasterId r:id="rId37"/>
  </p:handoutMasterIdLst>
  <p:sldIdLst>
    <p:sldId id="256" r:id="rId2"/>
    <p:sldId id="550" r:id="rId3"/>
    <p:sldId id="533" r:id="rId4"/>
    <p:sldId id="516" r:id="rId5"/>
    <p:sldId id="552" r:id="rId6"/>
    <p:sldId id="437" r:id="rId7"/>
    <p:sldId id="528" r:id="rId8"/>
    <p:sldId id="529" r:id="rId9"/>
    <p:sldId id="530" r:id="rId10"/>
    <p:sldId id="526" r:id="rId11"/>
    <p:sldId id="525" r:id="rId12"/>
    <p:sldId id="519" r:id="rId13"/>
    <p:sldId id="546" r:id="rId14"/>
    <p:sldId id="547" r:id="rId15"/>
    <p:sldId id="518" r:id="rId16"/>
    <p:sldId id="514" r:id="rId17"/>
    <p:sldId id="549" r:id="rId18"/>
    <p:sldId id="513" r:id="rId19"/>
    <p:sldId id="512" r:id="rId20"/>
    <p:sldId id="548" r:id="rId21"/>
    <p:sldId id="543" r:id="rId22"/>
    <p:sldId id="544" r:id="rId23"/>
    <p:sldId id="545" r:id="rId24"/>
    <p:sldId id="551" r:id="rId25"/>
    <p:sldId id="531" r:id="rId26"/>
    <p:sldId id="515" r:id="rId27"/>
    <p:sldId id="342" r:id="rId28"/>
    <p:sldId id="540" r:id="rId29"/>
    <p:sldId id="535" r:id="rId30"/>
    <p:sldId id="541" r:id="rId31"/>
    <p:sldId id="536" r:id="rId32"/>
    <p:sldId id="537" r:id="rId33"/>
    <p:sldId id="538" r:id="rId34"/>
    <p:sldId id="539" r:id="rId35"/>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1F0D0"/>
    <a:srgbClr val="FD0DFB"/>
    <a:srgbClr val="9999FF"/>
    <a:srgbClr val="FF3300"/>
    <a:srgbClr val="C0C0C0"/>
    <a:srgbClr val="000066"/>
    <a:srgbClr val="6666FF"/>
    <a:srgbClr val="3333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7" d="100"/>
          <a:sy n="157" d="100"/>
        </p:scale>
        <p:origin x="-288" y="-56"/>
      </p:cViewPr>
      <p:guideLst>
        <p:guide orient="horz" pos="72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183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oleObject" Target="file:///D:\PPT\CONF\2010%2011%20HFIP%20annual%20review\Intensity_model_trend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manualLayout>
          <c:layoutTarget val="inner"/>
          <c:xMode val="edge"/>
          <c:yMode val="edge"/>
          <c:x val="0.171028768428921"/>
          <c:y val="0.0717201899180954"/>
          <c:w val="0.75672087704852"/>
          <c:h val="0.856559620163809"/>
        </c:manualLayout>
      </c:layout>
      <c:barChart>
        <c:barDir val="col"/>
        <c:grouping val="clustered"/>
        <c:varyColors val="0"/>
        <c:ser>
          <c:idx val="0"/>
          <c:order val="0"/>
          <c:tx>
            <c:strRef>
              <c:f>Sheet1!$A$40</c:f>
              <c:strCache>
                <c:ptCount val="1"/>
                <c:pt idx="0">
                  <c:v>24</c:v>
                </c:pt>
              </c:strCache>
            </c:strRef>
          </c:tx>
          <c:invertIfNegative val="0"/>
          <c:cat>
            <c:strRef>
              <c:f>Sheet1!$B$39:$D$39</c:f>
              <c:strCache>
                <c:ptCount val="3"/>
                <c:pt idx="0">
                  <c:v>GFDL</c:v>
                </c:pt>
                <c:pt idx="1">
                  <c:v>SHIPS</c:v>
                </c:pt>
                <c:pt idx="2">
                  <c:v>OFCL</c:v>
                </c:pt>
              </c:strCache>
            </c:strRef>
          </c:cat>
          <c:val>
            <c:numRef>
              <c:f>Sheet1!$B$40:$D$40</c:f>
              <c:numCache>
                <c:formatCode>General</c:formatCode>
                <c:ptCount val="3"/>
                <c:pt idx="0">
                  <c:v>19.16260954235628</c:v>
                </c:pt>
                <c:pt idx="1">
                  <c:v>1.249221460984073</c:v>
                </c:pt>
                <c:pt idx="2">
                  <c:v>-14.84543991816468</c:v>
                </c:pt>
              </c:numCache>
            </c:numRef>
          </c:val>
        </c:ser>
        <c:ser>
          <c:idx val="1"/>
          <c:order val="1"/>
          <c:tx>
            <c:strRef>
              <c:f>Sheet1!$A$41</c:f>
              <c:strCache>
                <c:ptCount val="1"/>
                <c:pt idx="0">
                  <c:v>48</c:v>
                </c:pt>
              </c:strCache>
            </c:strRef>
          </c:tx>
          <c:invertIfNegative val="0"/>
          <c:cat>
            <c:strRef>
              <c:f>Sheet1!$B$39:$D$39</c:f>
              <c:strCache>
                <c:ptCount val="3"/>
                <c:pt idx="0">
                  <c:v>GFDL</c:v>
                </c:pt>
                <c:pt idx="1">
                  <c:v>SHIPS</c:v>
                </c:pt>
                <c:pt idx="2">
                  <c:v>OFCL</c:v>
                </c:pt>
              </c:strCache>
            </c:strRef>
          </c:cat>
          <c:val>
            <c:numRef>
              <c:f>Sheet1!$B$41:$D$41</c:f>
              <c:numCache>
                <c:formatCode>General</c:formatCode>
                <c:ptCount val="3"/>
                <c:pt idx="0">
                  <c:v>0.729606485390981</c:v>
                </c:pt>
                <c:pt idx="1">
                  <c:v>19.60490680261272</c:v>
                </c:pt>
                <c:pt idx="2">
                  <c:v>11.14491017964072</c:v>
                </c:pt>
              </c:numCache>
            </c:numRef>
          </c:val>
        </c:ser>
        <c:ser>
          <c:idx val="2"/>
          <c:order val="2"/>
          <c:tx>
            <c:strRef>
              <c:f>Sheet1!$A$42</c:f>
              <c:strCache>
                <c:ptCount val="1"/>
                <c:pt idx="0">
                  <c:v>72</c:v>
                </c:pt>
              </c:strCache>
            </c:strRef>
          </c:tx>
          <c:invertIfNegative val="0"/>
          <c:cat>
            <c:strRef>
              <c:f>Sheet1!$B$39:$D$39</c:f>
              <c:strCache>
                <c:ptCount val="3"/>
                <c:pt idx="0">
                  <c:v>GFDL</c:v>
                </c:pt>
                <c:pt idx="1">
                  <c:v>SHIPS</c:v>
                </c:pt>
                <c:pt idx="2">
                  <c:v>OFCL</c:v>
                </c:pt>
              </c:strCache>
            </c:strRef>
          </c:cat>
          <c:val>
            <c:numRef>
              <c:f>Sheet1!$B$42:$D$42</c:f>
              <c:numCache>
                <c:formatCode>General</c:formatCode>
                <c:ptCount val="3"/>
                <c:pt idx="0">
                  <c:v>7.327721500927375</c:v>
                </c:pt>
                <c:pt idx="1">
                  <c:v>32.35772357723546</c:v>
                </c:pt>
                <c:pt idx="2">
                  <c:v>18.31552657138888</c:v>
                </c:pt>
              </c:numCache>
            </c:numRef>
          </c:val>
        </c:ser>
        <c:dLbls>
          <c:showLegendKey val="0"/>
          <c:showVal val="0"/>
          <c:showCatName val="0"/>
          <c:showSerName val="0"/>
          <c:showPercent val="0"/>
          <c:showBubbleSize val="0"/>
        </c:dLbls>
        <c:gapWidth val="150"/>
        <c:axId val="936539992"/>
        <c:axId val="936713064"/>
      </c:barChart>
      <c:catAx>
        <c:axId val="936539992"/>
        <c:scaling>
          <c:orientation val="minMax"/>
        </c:scaling>
        <c:delete val="0"/>
        <c:axPos val="b"/>
        <c:majorTickMark val="out"/>
        <c:minorTickMark val="none"/>
        <c:tickLblPos val="nextTo"/>
        <c:crossAx val="936713064"/>
        <c:crosses val="autoZero"/>
        <c:auto val="1"/>
        <c:lblAlgn val="ctr"/>
        <c:lblOffset val="100"/>
        <c:noMultiLvlLbl val="0"/>
      </c:catAx>
      <c:valAx>
        <c:axId val="936713064"/>
        <c:scaling>
          <c:orientation val="minMax"/>
        </c:scaling>
        <c:delete val="0"/>
        <c:axPos val="l"/>
        <c:majorGridlines/>
        <c:title>
          <c:tx>
            <c:rich>
              <a:bodyPr rot="-5400000" vert="horz"/>
              <a:lstStyle/>
              <a:p>
                <a:pPr>
                  <a:defRPr/>
                </a:pPr>
                <a:r>
                  <a:rPr lang="en-US" dirty="0" smtClean="0"/>
                  <a:t>% Improvement</a:t>
                </a:r>
                <a:endParaRPr lang="en-US" dirty="0"/>
              </a:p>
            </c:rich>
          </c:tx>
          <c:layout/>
          <c:overlay val="0"/>
        </c:title>
        <c:numFmt formatCode="General" sourceLinked="1"/>
        <c:majorTickMark val="out"/>
        <c:minorTickMark val="none"/>
        <c:tickLblPos val="nextTo"/>
        <c:crossAx val="936539992"/>
        <c:crosses val="autoZero"/>
        <c:crossBetween val="between"/>
      </c:valAx>
    </c:plotArea>
    <c:legend>
      <c:legendPos val="r"/>
      <c:layout>
        <c:manualLayout>
          <c:xMode val="edge"/>
          <c:yMode val="edge"/>
          <c:x val="0.197075071941309"/>
          <c:y val="0.0767682668698671"/>
          <c:w val="0.275240802096291"/>
          <c:h val="0.133493081140669"/>
        </c:manualLayout>
      </c:layout>
      <c:overlay val="0"/>
    </c:legend>
    <c:plotVisOnly val="1"/>
    <c:dispBlanksAs val="gap"/>
    <c:showDLblsOverMax val="0"/>
  </c:chart>
  <c:spPr>
    <a:noFill/>
    <a:ln>
      <a:noFill/>
    </a:ln>
  </c:spPr>
  <c:txPr>
    <a:bodyPr/>
    <a:lstStyle/>
    <a:p>
      <a:pPr>
        <a:defRPr sz="1400">
          <a:latin typeface="Calibri"/>
          <a:cs typeface="Calibri"/>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3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9114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4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ea typeface="+mn-ea"/>
                <a:cs typeface="+mn-cs"/>
              </a:defRPr>
            </a:lvl1pPr>
          </a:lstStyle>
          <a:p>
            <a:pPr>
              <a:defRPr/>
            </a:pPr>
            <a:fld id="{F27DEBDD-BDFF-9C49-9494-6A4EBD8FA7BA}" type="slidenum">
              <a:rPr lang="en-US"/>
              <a:pPr>
                <a:defRPr/>
              </a:pPr>
              <a:t>‹#›</a:t>
            </a:fld>
            <a:endParaRPr lang="en-US"/>
          </a:p>
        </p:txBody>
      </p:sp>
    </p:spTree>
    <p:extLst>
      <p:ext uri="{BB962C8B-B14F-4D97-AF65-F5344CB8AC3E}">
        <p14:creationId xmlns:p14="http://schemas.microsoft.com/office/powerpoint/2010/main" val="8830510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863">
              <a:defRPr sz="1200">
                <a:latin typeface="Arial" pitchFamily="-112"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863">
              <a:defRPr sz="1200">
                <a:latin typeface="Arial" pitchFamily="-112" charset="0"/>
                <a:ea typeface="+mn-ea"/>
                <a:cs typeface="+mn-cs"/>
              </a:defRPr>
            </a:lvl1pPr>
          </a:lstStyle>
          <a:p>
            <a:pPr>
              <a:defRPr/>
            </a:pPr>
            <a:fld id="{8818E52F-AD2C-554D-854C-D2C491234C15}" type="slidenum">
              <a:rPr lang="en-US"/>
              <a:pPr>
                <a:defRPr/>
              </a:pPr>
              <a:t>‹#›</a:t>
            </a:fld>
            <a:endParaRPr lang="en-US"/>
          </a:p>
        </p:txBody>
      </p:sp>
    </p:spTree>
    <p:extLst>
      <p:ext uri="{BB962C8B-B14F-4D97-AF65-F5344CB8AC3E}">
        <p14:creationId xmlns:p14="http://schemas.microsoft.com/office/powerpoint/2010/main" val="133891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47A0757-10F4-D84F-8E7B-379AC22A625C}" type="slidenum">
              <a:rPr lang="en-US">
                <a:latin typeface="Arial" charset="0"/>
                <a:ea typeface="ＭＳ Ｐゴシック" charset="-128"/>
                <a:cs typeface="ＭＳ Ｐゴシック" charset="-128"/>
              </a:rPr>
              <a:pPr/>
              <a:t>1</a:t>
            </a:fld>
            <a:endParaRPr lang="en-US">
              <a:latin typeface="Arial"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sz="1400" dirty="0" smtClean="0">
                <a:latin typeface="Arial" charset="0"/>
              </a:rPr>
              <a:t>Hurricane Irene </a:t>
            </a:r>
            <a:r>
              <a:rPr lang="en-US" sz="1400" smtClean="0">
                <a:latin typeface="Arial" charset="0"/>
              </a:rPr>
              <a:t>27 August 2011</a:t>
            </a:r>
            <a:endParaRPr lang="en-US" sz="1400"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the case of Irene new</a:t>
            </a:r>
            <a:r>
              <a:rPr lang="en-US" baseline="0" dirty="0" smtClean="0"/>
              <a:t> tools to forecast genesis developed by HFIP using the HFIP global model ensembles from GFS/EnKF (30 members) and FIM (10 members) were able to detect and track the system that formed into Irene 5 days before it was named by NHC and 2 days before NHC declared it an INVEST area</a:t>
            </a:r>
          </a:p>
          <a:p>
            <a:endParaRPr lang="en-US" baseline="0" dirty="0" smtClean="0"/>
          </a:p>
          <a:p>
            <a:r>
              <a:rPr lang="en-US" baseline="0" dirty="0" smtClean="0"/>
              <a:t>Thin black lines are the disturbance tracks from each of the ensemble members, the small black dots the location of each of the ensemble members at 24 h intervals after the initial time, and the colored ellipses enclose 75% of the ensemble positions. Note that the ellipses elongate along track (reflecting speed uncertainty) in the early forecasts, and elongate perpendicular to the track (reflecting uncertainty in the storm turn to the N at the later forecast times. At day 3 &amp; 4 when the storm was named the uncertainty is the least.</a:t>
            </a:r>
          </a:p>
          <a:p>
            <a:endParaRPr lang="en-US" baseline="0" dirty="0" smtClean="0"/>
          </a:p>
          <a:p>
            <a:r>
              <a:rPr lang="en-US" baseline="0" dirty="0" smtClean="0"/>
              <a:t>The solid green line is the observed Best Track from NHC starting when the storm was named. </a:t>
            </a:r>
            <a:endParaRPr lang="en-US" dirty="0" smtClean="0"/>
          </a:p>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dirty="0">
                <a:latin typeface="Times New Roman" charset="0"/>
                <a:ea typeface="Times New Roman" charset="0"/>
                <a:cs typeface="Times New Roman" charset="0"/>
              </a:rPr>
              <a:t>Demo 2011 season; Not only we have improved the products but also added a suite of NOAA HWRF systems at different configurations.</a:t>
            </a:r>
          </a:p>
          <a:p>
            <a:r>
              <a:rPr lang="en-US" dirty="0">
                <a:latin typeface="Times New Roman" charset="0"/>
                <a:ea typeface="Times New Roman" charset="0"/>
                <a:cs typeface="Times New Roman" charset="0"/>
              </a:rPr>
              <a:t>Example of Hurricane</a:t>
            </a:r>
            <a:r>
              <a:rPr lang="en-US" dirty="0" smtClean="0">
                <a:latin typeface="Times New Roman" charset="0"/>
                <a:ea typeface="Times New Roman" charset="0"/>
                <a:cs typeface="Times New Roman" charset="0"/>
              </a:rPr>
              <a:t> Dora 2004 (initialized at 18Z on 18 July 2011)</a:t>
            </a:r>
          </a:p>
          <a:p>
            <a:r>
              <a:rPr lang="en-US" dirty="0" smtClean="0">
                <a:latin typeface="Times New Roman" charset="0"/>
                <a:ea typeface="Times New Roman" charset="0"/>
                <a:cs typeface="Times New Roman" charset="0"/>
              </a:rPr>
              <a:t>Top left: 10-m wind swath for 126 </a:t>
            </a:r>
            <a:r>
              <a:rPr lang="en-US" dirty="0" err="1" smtClean="0">
                <a:latin typeface="Times New Roman" charset="0"/>
                <a:ea typeface="Times New Roman" charset="0"/>
                <a:cs typeface="Times New Roman" charset="0"/>
              </a:rPr>
              <a:t>h</a:t>
            </a:r>
            <a:r>
              <a:rPr lang="en-US" dirty="0" smtClean="0">
                <a:latin typeface="Times New Roman" charset="0"/>
                <a:ea typeface="Times New Roman" charset="0"/>
                <a:cs typeface="Times New Roman" charset="0"/>
              </a:rPr>
              <a:t> forecast</a:t>
            </a:r>
          </a:p>
          <a:p>
            <a:r>
              <a:rPr lang="en-US" dirty="0" smtClean="0">
                <a:latin typeface="Times New Roman" charset="0"/>
                <a:ea typeface="Times New Roman" charset="0"/>
                <a:cs typeface="Times New Roman" charset="0"/>
              </a:rPr>
              <a:t>Bottom</a:t>
            </a:r>
            <a:r>
              <a:rPr lang="en-US" baseline="0" dirty="0" smtClean="0">
                <a:latin typeface="Times New Roman" charset="0"/>
                <a:ea typeface="Times New Roman" charset="0"/>
                <a:cs typeface="Times New Roman" charset="0"/>
              </a:rPr>
              <a:t> left: time-height cross section of mean wind over 3 km nest centered on storm</a:t>
            </a:r>
          </a:p>
          <a:p>
            <a:r>
              <a:rPr lang="en-US" baseline="0" dirty="0" smtClean="0">
                <a:latin typeface="Times New Roman" charset="0"/>
                <a:ea typeface="Times New Roman" charset="0"/>
                <a:cs typeface="Times New Roman" charset="0"/>
              </a:rPr>
              <a:t>Top right: storm-relative vertical wind shear on 3-km nest for 24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and 30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forecast – note decreasing NE shear over center</a:t>
            </a:r>
          </a:p>
          <a:p>
            <a:r>
              <a:rPr lang="en-US" baseline="0" dirty="0" smtClean="0">
                <a:latin typeface="Times New Roman" charset="0"/>
                <a:ea typeface="Times New Roman" charset="0"/>
                <a:cs typeface="Times New Roman" charset="0"/>
              </a:rPr>
              <a:t>Bottom right: SHIPS type predictors for regional model</a:t>
            </a:r>
          </a:p>
          <a:p>
            <a:r>
              <a:rPr lang="en-US" baseline="0" dirty="0" smtClean="0">
                <a:latin typeface="Times New Roman" charset="0"/>
                <a:ea typeface="Times New Roman" charset="0"/>
                <a:cs typeface="Times New Roman" charset="0"/>
              </a:rPr>
              <a:t>Overlay: moving 3-km inner nest showing 10-m wind evolution</a:t>
            </a:r>
            <a:endParaRPr lang="en-US" dirty="0" smtClean="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p:txBody>
      </p:sp>
      <p:sp>
        <p:nvSpPr>
          <p:cNvPr id="23556" name="Slide Number Placeholder 3"/>
          <p:cNvSpPr>
            <a:spLocks noGrp="1"/>
          </p:cNvSpPr>
          <p:nvPr>
            <p:ph type="sldNum" sz="quarter" idx="5"/>
          </p:nvPr>
        </p:nvSpPr>
        <p:spPr/>
        <p:txBody>
          <a:bodyPr/>
          <a:lstStyle/>
          <a:p>
            <a:pPr>
              <a:defRPr/>
            </a:pPr>
            <a:fld id="{2C55D3C4-7D4F-B94C-8B5A-629C0C168734}" type="slidenum">
              <a:rPr lang="en-US"/>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regional hurricane model strategy</a:t>
            </a:r>
            <a:r>
              <a:rPr lang="en-US" baseline="0" dirty="0" smtClean="0"/>
              <a:t> is developed from GFDL model approach developed in 1977 – one forecast run per storm. So if there is two storms operations needs resources for two complete model runs. Not only inefficient, but causes issues with initialization when two storms are in the outer next interacting. Current storm occurrence climatology suggests that more that 50% of the time there is two storms active at the same forecast time.</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13</a:t>
            </a:fld>
            <a:endParaRPr lang="en-US"/>
          </a:p>
        </p:txBody>
      </p:sp>
    </p:spTree>
    <p:extLst>
      <p:ext uri="{BB962C8B-B14F-4D97-AF65-F5344CB8AC3E}">
        <p14:creationId xmlns:p14="http://schemas.microsoft.com/office/powerpoint/2010/main" val="1094988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initialization problem hen</a:t>
            </a:r>
            <a:r>
              <a:rPr lang="en-US" baseline="0" dirty="0" smtClean="0"/>
              <a:t> two storms are in the same outer nest for each initialization time. Forecast performance depends on which storm initialization you look at. In this case when initializing for Earl the forecast looks similar to best track. However, forecast initialized for Fiona at the same time looks nothing like reality with Fiona remaining a weak hurricane and has Earl making landfall in the outer banks.</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14</a:t>
            </a:fld>
            <a:endParaRPr lang="en-US"/>
          </a:p>
        </p:txBody>
      </p:sp>
    </p:spTree>
    <p:extLst>
      <p:ext uri="{BB962C8B-B14F-4D97-AF65-F5344CB8AC3E}">
        <p14:creationId xmlns:p14="http://schemas.microsoft.com/office/powerpoint/2010/main" val="2310944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solidFill>
            <a:srgbClr val="FFFFFF"/>
          </a:solidFill>
          <a:ln/>
        </p:spPr>
      </p:sp>
      <p:sp>
        <p:nvSpPr>
          <p:cNvPr id="38915" name="Notes Placeholder 2"/>
          <p:cNvSpPr>
            <a:spLocks noGrp="1"/>
          </p:cNvSpPr>
          <p:nvPr>
            <p:ph type="body" idx="1"/>
          </p:nvPr>
        </p:nvSpPr>
        <p:spPr>
          <a:solidFill>
            <a:srgbClr val="FFFFFF"/>
          </a:solidFill>
          <a:ln>
            <a:solidFill>
              <a:srgbClr val="000000"/>
            </a:solidFill>
          </a:ln>
        </p:spPr>
        <p:txBody>
          <a:bodyPr/>
          <a:lstStyle/>
          <a:p>
            <a:r>
              <a:rPr lang="en-US" dirty="0" smtClean="0">
                <a:latin typeface="Times New Roman" charset="0"/>
                <a:ea typeface="Times New Roman" charset="0"/>
                <a:cs typeface="Times New Roman" charset="0"/>
              </a:rPr>
              <a:t>Igor and Julia</a:t>
            </a:r>
            <a:r>
              <a:rPr lang="en-US" baseline="0" dirty="0" smtClean="0">
                <a:latin typeface="Times New Roman" charset="0"/>
                <a:ea typeface="Times New Roman" charset="0"/>
                <a:cs typeface="Times New Roman" charset="0"/>
              </a:rPr>
              <a:t> forecast initialized at 0000Z 15 September  2010</a:t>
            </a:r>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Large “basin-scale” domain is at 27 km resolution with inner nest at 9-</a:t>
            </a:r>
            <a:r>
              <a:rPr lang="en-US" dirty="0">
                <a:latin typeface="Times New Roman" charset="0"/>
                <a:ea typeface="Times New Roman" charset="0"/>
                <a:cs typeface="Times New Roman" charset="0"/>
              </a:rPr>
              <a:t>km </a:t>
            </a:r>
            <a:r>
              <a:rPr lang="en-US" dirty="0" smtClean="0">
                <a:latin typeface="Times New Roman" charset="0"/>
                <a:ea typeface="Times New Roman" charset="0"/>
                <a:cs typeface="Times New Roman" charset="0"/>
              </a:rPr>
              <a:t>using</a:t>
            </a:r>
            <a:r>
              <a:rPr lang="en-US" baseline="0" dirty="0" smtClean="0">
                <a:latin typeface="Times New Roman" charset="0"/>
                <a:ea typeface="Times New Roman" charset="0"/>
                <a:cs typeface="Times New Roman" charset="0"/>
              </a:rPr>
              <a:t> operational HWRF as the basis. Outer domain covers the EPAC and ATL TC development regions with one domain which remains fixed from cycle to cycle.</a:t>
            </a:r>
            <a:endParaRPr lang="en-US" dirty="0">
              <a:latin typeface="Times New Roman" charset="0"/>
              <a:ea typeface="Times New Roman" charset="0"/>
              <a:cs typeface="Times New Roman" charset="0"/>
            </a:endParaRPr>
          </a:p>
        </p:txBody>
      </p:sp>
      <p:sp>
        <p:nvSpPr>
          <p:cNvPr id="38916" name="Slide Number Placeholder 3"/>
          <p:cNvSpPr txBox="1">
            <a:spLocks noGrp="1"/>
          </p:cNvSpPr>
          <p:nvPr/>
        </p:nvSpPr>
        <p:spPr bwMode="auto">
          <a:xfrm>
            <a:off x="3971925" y="8831263"/>
            <a:ext cx="3038475" cy="465137"/>
          </a:xfrm>
          <a:prstGeom prst="rect">
            <a:avLst/>
          </a:prstGeom>
          <a:noFill/>
          <a:ln w="9525">
            <a:noFill/>
            <a:miter lim="800000"/>
            <a:headEnd/>
            <a:tailEnd/>
          </a:ln>
        </p:spPr>
        <p:txBody>
          <a:bodyPr lIns="93177" tIns="46589" rIns="93177" bIns="46589" anchor="b">
            <a:prstTxWarp prst="textNoShape">
              <a:avLst/>
            </a:prstTxWarp>
          </a:bodyPr>
          <a:lstStyle/>
          <a:p>
            <a:pPr algn="r"/>
            <a:fld id="{DCB95C77-A234-6740-BF71-BE2EC27A5E3C}" type="slidenum">
              <a:rPr lang="en-US" sz="1200"/>
              <a:pPr algn="r"/>
              <a:t>15</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BC93F20-8DE1-6041-9809-78091D62C910}" type="slidenum">
              <a:rPr lang="en-US">
                <a:latin typeface="Arial" charset="0"/>
                <a:ea typeface="ＭＳ Ｐゴシック" charset="-128"/>
                <a:cs typeface="ＭＳ Ｐゴシック" charset="-128"/>
              </a:rPr>
              <a:pPr/>
              <a:t>16</a:t>
            </a:fld>
            <a:endParaRPr lang="en-US">
              <a:latin typeface="Arial" charset="0"/>
              <a:ea typeface="ＭＳ Ｐゴシック" charset="-128"/>
              <a:cs typeface="ＭＳ Ｐゴシック" charset="-128"/>
            </a:endParaRPr>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xfrm>
            <a:off x="935038" y="4416425"/>
            <a:ext cx="5140325" cy="1074738"/>
          </a:xfrm>
          <a:solidFill>
            <a:srgbClr val="FFFFFF"/>
          </a:solidFill>
          <a:ln>
            <a:solidFill>
              <a:srgbClr val="000000"/>
            </a:solidFill>
          </a:ln>
        </p:spPr>
        <p:txBody>
          <a:bodyPr lIns="93153" rIns="93153"/>
          <a:lstStyle/>
          <a:p>
            <a:pPr>
              <a:spcBef>
                <a:spcPct val="0"/>
              </a:spcBef>
            </a:pPr>
            <a:r>
              <a:rPr lang="en-US">
                <a:solidFill>
                  <a:srgbClr val="000000"/>
                </a:solidFill>
                <a:latin typeface="Arial" charset="0"/>
                <a:ea typeface="Arial" charset="0"/>
                <a:cs typeface="Arial" charset="0"/>
              </a:rPr>
              <a:t>UR image depicts dropsonde profiles in eyewall of Hurricane Guillermo (1997) </a:t>
            </a:r>
          </a:p>
          <a:p>
            <a:pPr>
              <a:spcBef>
                <a:spcPct val="0"/>
              </a:spcBef>
            </a:pPr>
            <a:r>
              <a:rPr lang="en-US">
                <a:solidFill>
                  <a:srgbClr val="000000"/>
                </a:solidFill>
                <a:latin typeface="Arial" charset="0"/>
                <a:ea typeface="Arial" charset="0"/>
                <a:cs typeface="Arial" charset="0"/>
              </a:rPr>
              <a:t>LR image is Doppler Wind Lidar profiles from TCS-08</a:t>
            </a:r>
          </a:p>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Map shows flight tracks for all of the NOAA missions (color coded are the flight level winds for the P-3 missions,</a:t>
            </a:r>
            <a:r>
              <a:rPr lang="en-US" baseline="0" dirty="0" smtClean="0">
                <a:latin typeface="Calibri" charset="0"/>
              </a:rPr>
              <a:t> dropsonde symbols denote G-IV patterns)</a:t>
            </a:r>
            <a:endParaRPr lang="en-US" dirty="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Colors</a:t>
            </a:r>
            <a:r>
              <a:rPr lang="en-US" baseline="0" dirty="0" smtClean="0">
                <a:latin typeface="Calibri" charset="0"/>
              </a:rPr>
              <a:t> denote Doppler winds and station codes denote dropsondes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charset="0"/>
              </a:rPr>
              <a:t>West-east vertical cross section of wind speed (shaded, m/s). </a:t>
            </a:r>
          </a:p>
          <a:p>
            <a:endParaRPr lang="en-US" dirty="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70B9385-A3B6-D947-879B-98D4764AA788}" type="slidenum">
              <a:rPr lang="en-US">
                <a:latin typeface="Arial" charset="0"/>
                <a:ea typeface="ＭＳ Ｐゴシック" charset="-128"/>
                <a:cs typeface="ＭＳ Ｐゴシック" charset="-128"/>
              </a:rPr>
              <a:pPr/>
              <a:t>20</a:t>
            </a:fld>
            <a:endParaRPr lang="en-US">
              <a:latin typeface="Arial" charset="0"/>
              <a:ea typeface="ＭＳ Ｐゴシック" charset="-128"/>
              <a:cs typeface="ＭＳ Ｐゴシック" charset="-128"/>
            </a:endParaRPr>
          </a:p>
        </p:txBody>
      </p:sp>
      <p:sp>
        <p:nvSpPr>
          <p:cNvPr id="49155" name="Rectangle 2"/>
          <p:cNvSpPr>
            <a:spLocks noGrp="1" noRot="1" noChangeAspect="1" noChangeArrowheads="1"/>
          </p:cNvSpPr>
          <p:nvPr>
            <p:ph type="sldImg"/>
          </p:nvPr>
        </p:nvSpPr>
        <p:spPr>
          <a:solidFill>
            <a:srgbClr val="FFFFFF"/>
          </a:solidFill>
          <a:ln/>
        </p:spPr>
      </p:sp>
      <p:sp>
        <p:nvSpPr>
          <p:cNvPr id="49156" name="Rectangle 3"/>
          <p:cNvSpPr>
            <a:spLocks noGrp="1" noChangeArrowheads="1"/>
          </p:cNvSpPr>
          <p:nvPr>
            <p:ph type="body" idx="1"/>
          </p:nvPr>
        </p:nvSpPr>
        <p:spPr>
          <a:xfrm>
            <a:off x="935038" y="4416425"/>
            <a:ext cx="5140325" cy="4183063"/>
          </a:xfrm>
          <a:solidFill>
            <a:srgbClr val="FFFFFF"/>
          </a:solidFill>
          <a:ln>
            <a:solidFill>
              <a:srgbClr val="000000"/>
            </a:solidFill>
          </a:ln>
        </p:spPr>
        <p:txBody>
          <a:bodyPr lIns="93164" tIns="46582" rIns="93164" bIns="46582"/>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dirty="0" smtClean="0">
                <a:solidFill>
                  <a:srgbClr val="000000"/>
                </a:solidFill>
              </a:rPr>
              <a:t>Intensity Error of Models for all cases (2009-2011) with airborne</a:t>
            </a:r>
            <a:r>
              <a:rPr lang="en-US" sz="1400" b="0" baseline="0" dirty="0" smtClean="0">
                <a:solidFill>
                  <a:srgbClr val="000000"/>
                </a:solidFill>
              </a:rPr>
              <a:t> Doppler data available from NOAA P-3s </a:t>
            </a:r>
            <a:r>
              <a:rPr lang="en-US" sz="1200" b="0" dirty="0" smtClean="0">
                <a:solidFill>
                  <a:srgbClr val="000000"/>
                </a:solidFill>
              </a:rPr>
              <a:t>(% Improvement over HFIP baseline – average</a:t>
            </a:r>
            <a:r>
              <a:rPr lang="en-US" sz="1200" b="0" baseline="0" dirty="0" smtClean="0">
                <a:solidFill>
                  <a:srgbClr val="000000"/>
                </a:solidFill>
              </a:rPr>
              <a:t> intensity error for three years of operational model guidance errors for 2006-2008 when HFIP began</a:t>
            </a:r>
            <a:r>
              <a:rPr lang="en-US" sz="1200" b="0" dirty="0" smtClean="0">
                <a:solidFill>
                  <a:srgbClr val="000000"/>
                </a:solidFill>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dirty="0" smtClean="0">
              <a:solidFill>
                <a:srgbClr val="000000"/>
              </a:solidFill>
            </a:endParaRPr>
          </a:p>
          <a:p>
            <a:r>
              <a:rPr lang="en-US" sz="1200" b="0" dirty="0" smtClean="0">
                <a:solidFill>
                  <a:srgbClr val="000000"/>
                </a:solidFill>
                <a:latin typeface="Arial" charset="0"/>
              </a:rPr>
              <a:t>Black lines are the baseline intensity skill</a:t>
            </a:r>
            <a:r>
              <a:rPr lang="en-US" sz="1200" b="0" baseline="0" dirty="0" smtClean="0">
                <a:solidFill>
                  <a:srgbClr val="000000"/>
                </a:solidFill>
                <a:latin typeface="Arial" charset="0"/>
              </a:rPr>
              <a:t> (solid), 20%improvement threshold (large dash), and 50% improvement threshold (small dash)</a:t>
            </a:r>
          </a:p>
          <a:p>
            <a:r>
              <a:rPr lang="en-US" sz="1200" b="0" baseline="0" dirty="0" smtClean="0">
                <a:solidFill>
                  <a:schemeClr val="tx1"/>
                </a:solidFill>
                <a:latin typeface="Arial" charset="0"/>
              </a:rPr>
              <a:t>Green lines represent the average intensity errors for two different regional models: small dash - Advanced Research WRF or ARW used by the bulk of the research community; and solid - high-resolution research version of HWRF developed at HRD and transitioned to EMC for operational implementation this summer</a:t>
            </a:r>
          </a:p>
          <a:p>
            <a:r>
              <a:rPr lang="en-US" sz="1200" b="0" baseline="0" dirty="0" smtClean="0">
                <a:solidFill>
                  <a:schemeClr val="tx1"/>
                </a:solidFill>
                <a:latin typeface="Arial" charset="0"/>
              </a:rPr>
              <a:t>Red line is the average intensity error for the high-resolution research HWRF without the Doppler data</a:t>
            </a:r>
          </a:p>
          <a:p>
            <a:endParaRPr lang="en-US" sz="1200" b="0" baseline="0" dirty="0" smtClean="0">
              <a:solidFill>
                <a:schemeClr val="tx1"/>
              </a:solidFill>
              <a:latin typeface="Arial" charset="0"/>
            </a:endParaRPr>
          </a:p>
          <a:p>
            <a:r>
              <a:rPr lang="en-US" sz="1200" b="0" baseline="0" dirty="0" smtClean="0">
                <a:solidFill>
                  <a:schemeClr val="tx1"/>
                </a:solidFill>
                <a:latin typeface="Arial" charset="0"/>
              </a:rPr>
              <a:t>Note that from 36-96 h the average error is very close to or exceeding the 20% improvement threshold for HFIP at 5 years</a:t>
            </a:r>
          </a:p>
          <a:p>
            <a:r>
              <a:rPr lang="en-US" sz="1200" b="0" baseline="0" dirty="0" smtClean="0">
                <a:solidFill>
                  <a:schemeClr val="tx1"/>
                </a:solidFill>
                <a:latin typeface="Arial" charset="0"/>
              </a:rPr>
              <a:t>We are busily investigating the reason for lack of improved skill from 0-24 h when the data should have the most impact. We identified some model biases due to physical parameterizations which we are working with EMC to correct thanks to the ability to use observations to improve the initial conditions.</a:t>
            </a:r>
          </a:p>
          <a:p>
            <a:endParaRPr lang="en-US" sz="1200" b="0" baseline="0" dirty="0" smtClean="0">
              <a:solidFill>
                <a:srgbClr val="000000"/>
              </a:solidFill>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5B64550E-393D-5043-8311-CF61984AE07A}" type="slidenum">
              <a:rPr lang="en-US">
                <a:latin typeface="Helvetica Neue Light" charset="0"/>
                <a:sym typeface="Helvetica Neue Light" charset="0"/>
              </a:rPr>
              <a:pPr>
                <a:defRPr/>
              </a:pPr>
              <a:t>21</a:t>
            </a:fld>
            <a:endParaRPr lang="en-US">
              <a:latin typeface="Helvetica Neue Light" charset="0"/>
              <a:sym typeface="Helvetica Neue Light"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Helvetica Neue Light"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31"/>
          <p:cNvSpPr>
            <a:spLocks noGrp="1" noChangeArrowheads="1"/>
          </p:cNvSpPr>
          <p:nvPr>
            <p:ph type="sldNum" sz="quarter" idx="5"/>
          </p:nvPr>
        </p:nvSpPr>
        <p:spPr>
          <a:noFill/>
        </p:spPr>
        <p:txBody>
          <a:bodyPr/>
          <a:lstStyle/>
          <a:p>
            <a:fld id="{716C90FC-D014-45F3-9967-D1C06553D5D4}" type="slidenum">
              <a:rPr lang="en-US" smtClean="0">
                <a:solidFill>
                  <a:prstClr val="black"/>
                </a:solidFill>
              </a:rPr>
              <a:pPr/>
              <a:t>2</a:t>
            </a:fld>
            <a:endParaRPr lang="en-US" smtClean="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dirty="0" smtClean="0">
                <a:latin typeface="Times New Roman" pitchFamily="18" charset="0"/>
                <a:ea typeface="ＭＳ Ｐゴシック"/>
                <a:cs typeface="ＭＳ Ｐゴシック"/>
              </a:rPr>
              <a:t>Images</a:t>
            </a:r>
            <a:r>
              <a:rPr lang="en-US" baseline="0" dirty="0" smtClean="0">
                <a:latin typeface="Times New Roman" pitchFamily="18" charset="0"/>
                <a:ea typeface="ＭＳ Ｐゴシック"/>
                <a:cs typeface="ＭＳ Ｐゴシック"/>
              </a:rPr>
              <a:t> from: </a:t>
            </a:r>
            <a:r>
              <a:rPr lang="en-US" dirty="0" smtClean="0">
                <a:latin typeface="Times New Roman" pitchFamily="18" charset="0"/>
                <a:ea typeface="ＭＳ Ｐゴシック"/>
                <a:cs typeface="ＭＳ Ｐゴシック"/>
              </a:rPr>
              <a:t>http://</a:t>
            </a:r>
            <a:r>
              <a:rPr lang="en-US" dirty="0" err="1" smtClean="0">
                <a:latin typeface="Times New Roman" pitchFamily="18" charset="0"/>
                <a:ea typeface="ＭＳ Ｐゴシック"/>
                <a:cs typeface="ＭＳ Ｐゴシック"/>
              </a:rPr>
              <a:t>www.nhc.noaa.gov</a:t>
            </a:r>
            <a:r>
              <a:rPr lang="en-US" dirty="0" smtClean="0">
                <a:latin typeface="Times New Roman" pitchFamily="18" charset="0"/>
                <a:ea typeface="ＭＳ Ｐゴシック"/>
                <a:cs typeface="ＭＳ Ｐゴシック"/>
              </a:rPr>
              <a:t>/verification/verify5.shtml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u="sng" dirty="0" smtClean="0">
                <a:solidFill>
                  <a:srgbClr val="FFFFFF"/>
                </a:solidFill>
                <a:latin typeface="Calibri" charset="0"/>
              </a:rPr>
              <a:t>Comparison of composites using different horizontal resolution</a:t>
            </a:r>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11259FCD-3ECF-FB4F-A990-AD3822E5C6CD}" type="slidenum">
              <a:rPr lang="en-US">
                <a:latin typeface="Arial" charset="0"/>
              </a:rPr>
              <a:pPr>
                <a:defRPr/>
              </a:pPr>
              <a:t>25</a:t>
            </a:fld>
            <a:endParaRPr lang="en-US">
              <a:latin typeface="Arial" charset="0"/>
            </a:endParaRPr>
          </a:p>
        </p:txBody>
      </p:sp>
      <p:sp>
        <p:nvSpPr>
          <p:cNvPr id="67587" name="Text Box 2"/>
          <p:cNvSpPr>
            <a:spLocks noGrp="1" noRot="1" noChangeAspect="1" noChangeArrowheads="1" noTextEdit="1"/>
          </p:cNvSpPr>
          <p:nvPr>
            <p:ph type="sldImg"/>
          </p:nvPr>
        </p:nvSpPr>
        <p:spPr>
          <a:xfrm>
            <a:off x="1179513" y="698500"/>
            <a:ext cx="4648200" cy="3486150"/>
          </a:xfrm>
          <a:ln/>
        </p:spPr>
      </p:sp>
      <p:sp>
        <p:nvSpPr>
          <p:cNvPr id="67588" name="Text Box 3"/>
          <p:cNvSpPr>
            <a:spLocks noGrp="1" noChangeArrowheads="1"/>
          </p:cNvSpPr>
          <p:nvPr>
            <p:ph type="body" idx="1"/>
          </p:nvPr>
        </p:nvSpPr>
        <p:spPr>
          <a:xfrm>
            <a:off x="909638" y="4356100"/>
            <a:ext cx="5014912" cy="3986213"/>
          </a:xfrm>
          <a:noFill/>
          <a:ln/>
        </p:spPr>
        <p:txBody>
          <a:bodyPr anchor="ctr"/>
          <a:lstStyle/>
          <a:p>
            <a:pPr marL="109538" lvl="1" eaLnBrk="1" hangingPunct="1">
              <a:lnSpc>
                <a:spcPct val="95000"/>
              </a:lnSpc>
              <a:spcBef>
                <a:spcPts val="650"/>
              </a:spcBef>
              <a:spcAft>
                <a:spcPts val="438"/>
              </a:spcAft>
            </a:pPr>
            <a:endParaRPr lang="en-GB" sz="13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p:cNvSpPr>
          <p:nvPr>
            <p:ph type="body" idx="1"/>
          </p:nvPr>
        </p:nvSpPr>
        <p:spPr bwMode="auto">
          <a:xfrm>
            <a:off x="701040" y="4415790"/>
            <a:ext cx="5608320" cy="418338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850CB63-0F78-0F4D-BEA5-D284EC2C4C37}" type="slidenum">
              <a:rPr lang="en-US">
                <a:latin typeface="Arial" charset="0"/>
                <a:ea typeface="ＭＳ Ｐゴシック" charset="-128"/>
                <a:cs typeface="ＭＳ Ｐゴシック" charset="-128"/>
              </a:rPr>
              <a:pPr/>
              <a:t>27</a:t>
            </a:fld>
            <a:endParaRPr lang="en-US">
              <a:latin typeface="Arial" charset="0"/>
              <a:ea typeface="ＭＳ Ｐゴシック" charset="-128"/>
              <a:cs typeface="ＭＳ Ｐゴシック"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B8D8177D-CB67-2741-AE6A-D31CF13BC3C4}" type="slidenum">
              <a:rPr lang="en-US"/>
              <a:pPr>
                <a:defRPr/>
              </a:pPr>
              <a:t>3</a:t>
            </a:fld>
            <a:endParaRPr lang="en-US"/>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200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dirty="0" smtClean="0">
                <a:latin typeface="Arial" charset="0"/>
              </a:rPr>
              <a:t>Operations: </a:t>
            </a:r>
            <a:r>
              <a:rPr lang="en-US" dirty="0" smtClean="0">
                <a:latin typeface="Arial" charset="0"/>
              </a:rPr>
              <a:t>$300M</a:t>
            </a:r>
            <a:r>
              <a:rPr lang="en-US" dirty="0" smtClean="0">
                <a:latin typeface="Arial" charset="0"/>
              </a:rPr>
              <a:t>/year (NOAA &amp; </a:t>
            </a:r>
            <a:r>
              <a:rPr lang="en-US" dirty="0" err="1" smtClean="0">
                <a:latin typeface="Arial" charset="0"/>
              </a:rPr>
              <a:t>DoD</a:t>
            </a:r>
            <a:r>
              <a:rPr lang="en-US" dirty="0" smtClean="0">
                <a:latin typeface="Arial" charset="0"/>
              </a:rPr>
              <a:t>)– observing, forecasting, instrumentation (satellites)</a:t>
            </a:r>
          </a:p>
          <a:p>
            <a:r>
              <a:rPr lang="en-US" dirty="0" smtClean="0">
                <a:latin typeface="Arial" charset="0"/>
              </a:rPr>
              <a:t>Research: 2008: $50M/year </a:t>
            </a:r>
            <a:r>
              <a:rPr lang="en-US" dirty="0" smtClean="0">
                <a:latin typeface="Arial" charset="0"/>
              </a:rPr>
              <a:t>(16%</a:t>
            </a:r>
            <a:r>
              <a:rPr lang="en-US" dirty="0" smtClean="0">
                <a:latin typeface="Arial" charset="0"/>
              </a:rPr>
              <a:t>), 2010: $76M</a:t>
            </a:r>
            <a:r>
              <a:rPr lang="en-US" baseline="0" dirty="0" smtClean="0">
                <a:latin typeface="Arial" charset="0"/>
              </a:rPr>
              <a:t> </a:t>
            </a:r>
            <a:r>
              <a:rPr lang="en-US" baseline="0" dirty="0" smtClean="0">
                <a:latin typeface="Arial" charset="0"/>
              </a:rPr>
              <a:t>(25%</a:t>
            </a:r>
            <a:r>
              <a:rPr lang="en-US" baseline="0" dirty="0" smtClean="0">
                <a:latin typeface="Arial" charset="0"/>
              </a:rPr>
              <a:t>)</a:t>
            </a:r>
            <a:r>
              <a:rPr lang="en-US" dirty="0" smtClean="0">
                <a:latin typeface="Arial" charset="0"/>
              </a:rPr>
              <a:t> – leveraged across multiple agencies</a:t>
            </a:r>
          </a:p>
          <a:p>
            <a:r>
              <a:rPr lang="en-US" dirty="0" err="1" smtClean="0">
                <a:latin typeface="Arial" charset="0"/>
              </a:rPr>
              <a:t>Manyears</a:t>
            </a:r>
            <a:r>
              <a:rPr lang="en-US" dirty="0" smtClean="0">
                <a:latin typeface="Arial" charset="0"/>
              </a:rPr>
              <a:t>:</a:t>
            </a:r>
            <a:r>
              <a:rPr lang="en-US" baseline="0" dirty="0" smtClean="0">
                <a:latin typeface="Arial" charset="0"/>
              </a:rPr>
              <a:t> 2008: 211, 2010: 279</a:t>
            </a:r>
            <a:endParaRPr lang="en-US" dirty="0" smtClean="0">
              <a:latin typeface="Arial" charset="0"/>
            </a:endParaRPr>
          </a:p>
        </p:txBody>
      </p:sp>
      <p:sp>
        <p:nvSpPr>
          <p:cNvPr id="4" name="Slide Number Placeholder 3"/>
          <p:cNvSpPr>
            <a:spLocks noGrp="1"/>
          </p:cNvSpPr>
          <p:nvPr>
            <p:ph type="sldNum" sz="quarter" idx="5"/>
          </p:nvPr>
        </p:nvSpPr>
        <p:spPr/>
        <p:txBody>
          <a:bodyPr/>
          <a:lstStyle/>
          <a:p>
            <a:pPr>
              <a:defRPr/>
            </a:pPr>
            <a:fld id="{058C9D50-F75A-E345-879A-050AD2BFA34B}"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pPr eaLnBrk="1" hangingPunct="1">
              <a:spcBef>
                <a:spcPct val="0"/>
              </a:spcBef>
            </a:pPr>
            <a:r>
              <a:rPr lang="en-US" sz="1000" u="sng" dirty="0" smtClean="0">
                <a:latin typeface="Arial" charset="0"/>
              </a:rPr>
              <a:t>http://</a:t>
            </a:r>
            <a:r>
              <a:rPr lang="en-US" sz="1000" u="sng" dirty="0" err="1" smtClean="0">
                <a:latin typeface="Arial" charset="0"/>
              </a:rPr>
              <a:t>www.nrc.noaa.gov/HFIPDraftPlan.html</a:t>
            </a:r>
            <a:endParaRPr lang="en-US" sz="1000" dirty="0" smtClean="0">
              <a:latin typeface="Arial" charset="0"/>
            </a:endParaRPr>
          </a:p>
          <a:p>
            <a:pPr eaLnBrk="1" hangingPunct="1">
              <a:spcBef>
                <a:spcPct val="0"/>
              </a:spcBef>
            </a:pPr>
            <a:r>
              <a:rPr lang="en-US" sz="1000" dirty="0" smtClean="0">
                <a:latin typeface="Arial" charset="0"/>
              </a:rPr>
              <a:t>HFIP Team</a:t>
            </a:r>
          </a:p>
          <a:p>
            <a:pPr eaLnBrk="1" hangingPunct="1">
              <a:spcBef>
                <a:spcPct val="0"/>
              </a:spcBef>
            </a:pPr>
            <a:r>
              <a:rPr lang="en-US" sz="1000" dirty="0" smtClean="0">
                <a:latin typeface="Arial" charset="0"/>
              </a:rPr>
              <a:t>Frank Marks, research lead</a:t>
            </a:r>
          </a:p>
          <a:p>
            <a:pPr eaLnBrk="1" hangingPunct="1">
              <a:spcBef>
                <a:spcPct val="0"/>
              </a:spcBef>
            </a:pPr>
            <a:r>
              <a:rPr lang="en-US" sz="1000" dirty="0" smtClean="0">
                <a:latin typeface="Arial" charset="0"/>
              </a:rPr>
              <a:t>Ed Rappaport,</a:t>
            </a:r>
            <a:r>
              <a:rPr lang="en-US" sz="1000" baseline="0" dirty="0" smtClean="0">
                <a:latin typeface="Arial" charset="0"/>
              </a:rPr>
              <a:t> operations </a:t>
            </a:r>
            <a:r>
              <a:rPr lang="en-US" sz="1000" dirty="0" smtClean="0">
                <a:latin typeface="Arial" charset="0"/>
              </a:rPr>
              <a:t>lead</a:t>
            </a:r>
          </a:p>
          <a:p>
            <a:pPr eaLnBrk="1" hangingPunct="1">
              <a:spcBef>
                <a:spcPct val="0"/>
              </a:spcBef>
            </a:pPr>
            <a:r>
              <a:rPr lang="en-US" sz="1000" dirty="0" smtClean="0">
                <a:latin typeface="Arial" charset="0"/>
              </a:rPr>
              <a:t>Fred </a:t>
            </a:r>
            <a:r>
              <a:rPr lang="en-US" sz="1000" dirty="0" err="1" smtClean="0">
                <a:latin typeface="Arial" charset="0"/>
              </a:rPr>
              <a:t>Toepfer</a:t>
            </a:r>
            <a:r>
              <a:rPr lang="en-US" sz="1000" dirty="0" smtClean="0">
                <a:latin typeface="Arial" charset="0"/>
              </a:rPr>
              <a:t>, project manager</a:t>
            </a:r>
          </a:p>
          <a:p>
            <a:pPr eaLnBrk="1" hangingPunct="1">
              <a:spcBef>
                <a:spcPct val="0"/>
              </a:spcBef>
            </a:pPr>
            <a:r>
              <a:rPr lang="en-US" sz="1000" dirty="0" smtClean="0">
                <a:latin typeface="Arial" charset="0"/>
              </a:rPr>
              <a:t>Robert Gall, development manager</a:t>
            </a:r>
          </a:p>
          <a:p>
            <a:pPr eaLnBrk="1" hangingPunct="1">
              <a:spcBef>
                <a:spcPct val="0"/>
              </a:spcBef>
            </a:pPr>
            <a:r>
              <a:rPr lang="en-US" sz="1000" dirty="0" smtClean="0">
                <a:latin typeface="Arial" charset="0"/>
              </a:rPr>
              <a:t>Mark DeMaria</a:t>
            </a:r>
          </a:p>
          <a:p>
            <a:pPr eaLnBrk="1" hangingPunct="1">
              <a:spcBef>
                <a:spcPct val="0"/>
              </a:spcBef>
            </a:pPr>
            <a:r>
              <a:rPr lang="en-US" sz="1000" dirty="0" smtClean="0">
                <a:latin typeface="Arial" charset="0"/>
              </a:rPr>
              <a:t>Chris </a:t>
            </a:r>
            <a:r>
              <a:rPr lang="en-US" sz="1000" dirty="0" err="1" smtClean="0">
                <a:latin typeface="Arial" charset="0"/>
              </a:rPr>
              <a:t>Fairall</a:t>
            </a:r>
            <a:endParaRPr lang="en-US" sz="1000" dirty="0" smtClean="0">
              <a:latin typeface="Arial" charset="0"/>
            </a:endParaRPr>
          </a:p>
          <a:p>
            <a:pPr eaLnBrk="1" hangingPunct="1">
              <a:spcBef>
                <a:spcPct val="0"/>
              </a:spcBef>
            </a:pPr>
            <a:r>
              <a:rPr lang="en-US" sz="1000" dirty="0" smtClean="0">
                <a:latin typeface="Arial" charset="0"/>
              </a:rPr>
              <a:t>Jim McFadden</a:t>
            </a:r>
          </a:p>
          <a:p>
            <a:pPr eaLnBrk="1" hangingPunct="1">
              <a:spcBef>
                <a:spcPct val="0"/>
              </a:spcBef>
            </a:pPr>
            <a:r>
              <a:rPr lang="en-US" sz="1000" dirty="0" smtClean="0">
                <a:latin typeface="Arial" charset="0"/>
              </a:rPr>
              <a:t>Daniel Melendez</a:t>
            </a:r>
          </a:p>
          <a:p>
            <a:pPr eaLnBrk="1" hangingPunct="1">
              <a:spcBef>
                <a:spcPct val="0"/>
              </a:spcBef>
            </a:pPr>
            <a:endParaRPr lang="en-US" sz="1000" dirty="0" smtClean="0">
              <a:latin typeface="Arial" charset="0"/>
            </a:endParaRPr>
          </a:p>
          <a:p>
            <a:pPr eaLnBrk="1" hangingPunct="1">
              <a:spcBef>
                <a:spcPct val="0"/>
              </a:spcBef>
            </a:pPr>
            <a:r>
              <a:rPr lang="en-US" sz="1000" dirty="0" smtClean="0">
                <a:latin typeface="Arial" charset="0"/>
              </a:rPr>
              <a:t>HFIP </a:t>
            </a:r>
            <a:r>
              <a:rPr lang="en-US" sz="1000" dirty="0" err="1" smtClean="0">
                <a:latin typeface="Arial" charset="0"/>
              </a:rPr>
              <a:t>executieve</a:t>
            </a:r>
            <a:r>
              <a:rPr lang="en-US" sz="1000" dirty="0" smtClean="0">
                <a:latin typeface="Arial" charset="0"/>
              </a:rPr>
              <a:t> oversight board:</a:t>
            </a:r>
          </a:p>
          <a:p>
            <a:r>
              <a:rPr lang="en-US" sz="1000" dirty="0" smtClean="0">
                <a:latin typeface="Arial" charset="0"/>
              </a:rPr>
              <a:t>OAR DAA/Sandy MacDonald, co-chair</a:t>
            </a:r>
          </a:p>
          <a:p>
            <a:r>
              <a:rPr lang="en-US" sz="1000" dirty="0" smtClean="0">
                <a:latin typeface="Arial" charset="0"/>
              </a:rPr>
              <a:t>NWS AA/Jack Hayes, co-chair</a:t>
            </a:r>
          </a:p>
          <a:p>
            <a:r>
              <a:rPr lang="en-US" sz="1000" dirty="0" smtClean="0">
                <a:latin typeface="Arial" charset="0"/>
              </a:rPr>
              <a:t>NCEP/Louis </a:t>
            </a:r>
            <a:r>
              <a:rPr lang="en-US" sz="1000" dirty="0" err="1" smtClean="0">
                <a:latin typeface="Arial" charset="0"/>
              </a:rPr>
              <a:t>Uccellini</a:t>
            </a:r>
            <a:r>
              <a:rPr lang="en-US" sz="1000" dirty="0" smtClean="0">
                <a:latin typeface="Arial" charset="0"/>
              </a:rPr>
              <a:t>, </a:t>
            </a:r>
          </a:p>
          <a:p>
            <a:r>
              <a:rPr lang="en-US" sz="1000" dirty="0" smtClean="0">
                <a:latin typeface="Arial" charset="0"/>
              </a:rPr>
              <a:t>TPC/Bill Read, </a:t>
            </a:r>
          </a:p>
          <a:p>
            <a:r>
              <a:rPr lang="en-US" sz="1000" dirty="0" smtClean="0">
                <a:latin typeface="Arial" charset="0"/>
              </a:rPr>
              <a:t>NESDIS/Mark DeMaria,  </a:t>
            </a:r>
          </a:p>
          <a:p>
            <a:r>
              <a:rPr lang="en-US" sz="1000" dirty="0" smtClean="0">
                <a:latin typeface="Arial" charset="0"/>
              </a:rPr>
              <a:t>NOS/Jesse </a:t>
            </a:r>
            <a:r>
              <a:rPr lang="en-US" sz="1000" dirty="0" err="1" smtClean="0">
                <a:latin typeface="Arial" charset="0"/>
              </a:rPr>
              <a:t>Feyen</a:t>
            </a:r>
            <a:r>
              <a:rPr lang="en-US" sz="1000" dirty="0" smtClean="0">
                <a:latin typeface="Arial" charset="0"/>
              </a:rPr>
              <a:t>, </a:t>
            </a:r>
          </a:p>
          <a:p>
            <a:r>
              <a:rPr lang="en-US" sz="1000" dirty="0" smtClean="0">
                <a:latin typeface="Arial" charset="0"/>
              </a:rPr>
              <a:t>AOML/Bob Atlas</a:t>
            </a:r>
          </a:p>
          <a:p>
            <a:r>
              <a:rPr lang="en-US" sz="1000" dirty="0" smtClean="0">
                <a:latin typeface="Arial" charset="0"/>
              </a:rPr>
              <a:t>PPI/Paul </a:t>
            </a:r>
            <a:r>
              <a:rPr lang="en-US" sz="1000" dirty="0" err="1" smtClean="0">
                <a:latin typeface="Arial" charset="0"/>
              </a:rPr>
              <a:t>Doremus</a:t>
            </a:r>
            <a:endParaRPr lang="en-US" sz="1000" dirty="0" smtClean="0">
              <a:latin typeface="Arial" charset="0"/>
            </a:endParaRPr>
          </a:p>
          <a:p>
            <a:r>
              <a:rPr lang="en-US" sz="1000" dirty="0" smtClean="0">
                <a:latin typeface="Arial" charset="0"/>
              </a:rPr>
              <a:t>NMFS/Bonnie </a:t>
            </a:r>
            <a:r>
              <a:rPr lang="en-US" sz="1000" dirty="0" err="1" smtClean="0">
                <a:latin typeface="Arial" charset="0"/>
              </a:rPr>
              <a:t>Ponwith</a:t>
            </a:r>
            <a:r>
              <a:rPr lang="en-US" sz="1000" dirty="0" smtClean="0">
                <a:latin typeface="Arial" charset="0"/>
              </a:rPr>
              <a:t>, </a:t>
            </a:r>
          </a:p>
          <a:p>
            <a:r>
              <a:rPr lang="en-US" sz="1000" dirty="0" smtClean="0">
                <a:latin typeface="Arial" charset="0"/>
              </a:rPr>
              <a:t>NOS/Liz </a:t>
            </a:r>
            <a:r>
              <a:rPr lang="en-US" sz="1000" dirty="0" err="1" smtClean="0">
                <a:latin typeface="Arial" charset="0"/>
              </a:rPr>
              <a:t>Scheffler</a:t>
            </a:r>
            <a:r>
              <a:rPr lang="en-US" sz="1000" dirty="0" smtClean="0">
                <a:latin typeface="Arial" charset="0"/>
              </a:rPr>
              <a:t>, </a:t>
            </a:r>
          </a:p>
          <a:p>
            <a:r>
              <a:rPr lang="en-US" sz="1000" dirty="0" smtClean="0">
                <a:latin typeface="Arial" charset="0"/>
              </a:rPr>
              <a:t>NMAO-PM Aircraft/Mike</a:t>
            </a:r>
            <a:r>
              <a:rPr lang="en-US" sz="1000" baseline="0" dirty="0" smtClean="0">
                <a:latin typeface="Arial" charset="0"/>
              </a:rPr>
              <a:t> </a:t>
            </a:r>
            <a:r>
              <a:rPr lang="en-US" sz="1000" baseline="0" dirty="0" err="1" smtClean="0">
                <a:latin typeface="Arial" charset="0"/>
              </a:rPr>
              <a:t>Devany</a:t>
            </a:r>
            <a:endParaRPr lang="en-US" sz="1000" dirty="0" smtClean="0">
              <a:latin typeface="Arial" charset="0"/>
            </a:endParaRPr>
          </a:p>
          <a:p>
            <a:r>
              <a:rPr lang="en-US" sz="1000" dirty="0" smtClean="0">
                <a:latin typeface="Arial" charset="0"/>
              </a:rPr>
              <a:t>OFCM/Sam Williamson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latin typeface="Arial" charset="0"/>
              </a:rPr>
              <a:t>Executive Secretariat: OAR/</a:t>
            </a:r>
            <a:r>
              <a:rPr kumimoji="0" lang="en-GB" sz="2200" b="0" i="0" u="none" strike="noStrike" kern="0" cap="none" spc="0" normalizeH="0" baseline="0" noProof="0" dirty="0" smtClean="0">
                <a:ln>
                  <a:noFill/>
                </a:ln>
                <a:solidFill>
                  <a:srgbClr val="000000"/>
                </a:solidFill>
                <a:effectLst/>
                <a:uLnTx/>
                <a:uFillTx/>
                <a:latin typeface="Arial"/>
                <a:ea typeface="ＭＳ Ｐゴシック" pitchFamily="34" charset="-128"/>
                <a:cs typeface="+mn-cs"/>
              </a:rPr>
              <a:t>Brian </a:t>
            </a:r>
            <a:r>
              <a:rPr kumimoji="0" lang="en-GB" sz="2200" b="0" i="0" u="none" strike="noStrike" kern="0" cap="none" spc="0" normalizeH="0" baseline="0" noProof="0" dirty="0" err="1" smtClean="0">
                <a:ln>
                  <a:noFill/>
                </a:ln>
                <a:solidFill>
                  <a:srgbClr val="000000"/>
                </a:solidFill>
                <a:effectLst/>
                <a:uLnTx/>
                <a:uFillTx/>
                <a:latin typeface="Arial"/>
                <a:ea typeface="ＭＳ Ｐゴシック" pitchFamily="34" charset="-128"/>
                <a:cs typeface="+mn-cs"/>
              </a:rPr>
              <a:t>Orndorff</a:t>
            </a:r>
            <a:r>
              <a:rPr lang="en-US" sz="1000" dirty="0" smtClean="0">
                <a:latin typeface="Arial" charset="0"/>
              </a:rPr>
              <a:t> </a:t>
            </a:r>
            <a:r>
              <a:rPr lang="en-US" sz="1000" dirty="0" smtClean="0">
                <a:latin typeface="Arial" charset="0"/>
              </a:rPr>
              <a:t>and NWS/</a:t>
            </a:r>
            <a:r>
              <a:rPr lang="en-US" sz="1000" dirty="0" err="1" smtClean="0">
                <a:latin typeface="Arial" charset="0"/>
              </a:rPr>
              <a:t>Nasheema</a:t>
            </a:r>
            <a:r>
              <a:rPr lang="en-US" sz="1000" baseline="0" dirty="0" smtClean="0">
                <a:latin typeface="Arial" charset="0"/>
              </a:rPr>
              <a:t> </a:t>
            </a:r>
            <a:r>
              <a:rPr lang="en-US" sz="1000" baseline="0" dirty="0" err="1" smtClean="0">
                <a:latin typeface="Arial" charset="0"/>
              </a:rPr>
              <a:t>Lett</a:t>
            </a:r>
            <a:endParaRPr lang="en-US" sz="1000" dirty="0" smtClean="0">
              <a:latin typeface="Arial" charset="0"/>
            </a:endParaRPr>
          </a:p>
          <a:p>
            <a:pPr eaLnBrk="1" hangingPunct="1">
              <a:spcBef>
                <a:spcPct val="0"/>
              </a:spcBef>
            </a:pPr>
            <a:endParaRPr lang="en-US" sz="1000" dirty="0" smtClean="0">
              <a:latin typeface="Arial" charset="0"/>
            </a:endParaRPr>
          </a:p>
        </p:txBody>
      </p:sp>
      <p:sp>
        <p:nvSpPr>
          <p:cNvPr id="39940" name="Slide Number Placeholder 3"/>
          <p:cNvSpPr>
            <a:spLocks noGrp="1"/>
          </p:cNvSpPr>
          <p:nvPr>
            <p:ph type="sldNum" sz="quarter" idx="5"/>
          </p:nvPr>
        </p:nvSpPr>
        <p:spPr/>
        <p:txBody>
          <a:bodyPr/>
          <a:lstStyle/>
          <a:p>
            <a:pPr>
              <a:defRPr/>
            </a:pPr>
            <a:fld id="{0A9D1155-A053-B149-817F-48BBD1DF8516}" type="slidenum">
              <a:rPr lang="en-US" smtClean="0"/>
              <a:pPr>
                <a:defRPr/>
              </a:pPr>
              <a:t>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p>
            <a:pPr>
              <a:defRPr/>
            </a:pPr>
            <a:fld id="{51DA23E7-BA94-9142-97B3-888DF20E05B5}" type="slidenum">
              <a:rPr lang="en-US">
                <a:latin typeface="Arial" charset="0"/>
              </a:rPr>
              <a:pPr>
                <a:defRPr/>
              </a:pPr>
              <a:t>7</a:t>
            </a:fld>
            <a:endParaRPr lang="en-US">
              <a:latin typeface="Arial" charset="0"/>
            </a:endParaRPr>
          </a:p>
        </p:txBody>
      </p:sp>
      <p:sp>
        <p:nvSpPr>
          <p:cNvPr id="28675"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ln/>
        </p:spPr>
        <p:txBody>
          <a:bodyPr/>
          <a:lstStyle/>
          <a:p>
            <a:pPr eaLnBrk="1" hangingPunct="1">
              <a:defRPr/>
            </a:pPr>
            <a:r>
              <a:rPr lang="en-US" sz="1100" dirty="0" smtClean="0">
                <a:latin typeface="Arial" charset="0"/>
              </a:rPr>
              <a:t>Two Stream Approach to HFIP developments:</a:t>
            </a:r>
          </a:p>
          <a:p>
            <a:pPr marL="231775" indent="-231775" eaLnBrk="1" hangingPunct="1">
              <a:buFontTx/>
              <a:buChar char="•"/>
              <a:defRPr/>
            </a:pPr>
            <a:r>
              <a:rPr lang="en-US" sz="1100" dirty="0" smtClean="0"/>
              <a:t>Stream 1– Operational Transition and Implementation</a:t>
            </a:r>
          </a:p>
          <a:p>
            <a:pPr marL="231775" indent="-231775" eaLnBrk="1" hangingPunct="1">
              <a:buFontTx/>
              <a:buChar char="•"/>
              <a:defRPr/>
            </a:pPr>
            <a:r>
              <a:rPr lang="en-US" sz="1100" dirty="0" smtClean="0"/>
              <a:t>Stream 2 – Advanced Technology Demonstration</a:t>
            </a:r>
          </a:p>
          <a:p>
            <a:pPr marL="682625" lvl="1" indent="-225425" eaLnBrk="1" hangingPunct="1">
              <a:buFontTx/>
              <a:buChar char="–"/>
              <a:defRPr/>
            </a:pPr>
            <a:r>
              <a:rPr lang="en-US" sz="1100" dirty="0" smtClean="0"/>
              <a:t>Unconstrained by near-term availability of operational computing </a:t>
            </a:r>
          </a:p>
          <a:p>
            <a:pPr marL="682625" lvl="1" indent="-225425" eaLnBrk="1" hangingPunct="1">
              <a:buFontTx/>
              <a:buChar char="–"/>
              <a:defRPr/>
            </a:pPr>
            <a:r>
              <a:rPr lang="en-US" sz="1100" dirty="0" smtClean="0"/>
              <a:t>Uses both NOAA’s and computing resources from major supercomputing centers for testing and evaluation.  </a:t>
            </a:r>
          </a:p>
          <a:p>
            <a:pPr marL="682625" lvl="1" indent="-225425" eaLnBrk="1" hangingPunct="1">
              <a:buFontTx/>
              <a:buChar char="–"/>
              <a:defRPr/>
            </a:pPr>
            <a:r>
              <a:rPr lang="en-US" sz="1100" dirty="0" smtClean="0"/>
              <a:t>Emphasis is on high resolution global and regional models run as ensembles</a:t>
            </a:r>
          </a:p>
          <a:p>
            <a:pPr marL="682625" lvl="1" indent="-225425" eaLnBrk="1" hangingPunct="1">
              <a:buFontTx/>
              <a:buChar char="–"/>
              <a:defRPr/>
            </a:pPr>
            <a:r>
              <a:rPr lang="en-US" sz="1100" dirty="0" smtClean="0"/>
              <a:t>Real-time or near real time runs during hurricane season</a:t>
            </a:r>
          </a:p>
          <a:p>
            <a:pPr marL="231775" indent="-231775" eaLnBrk="1" hangingPunct="1">
              <a:buFontTx/>
              <a:buChar char="•"/>
              <a:defRPr/>
            </a:pPr>
            <a:r>
              <a:rPr lang="en-US" sz="1100" dirty="0" smtClean="0"/>
              <a:t>Stream 1.5  </a:t>
            </a:r>
            <a:r>
              <a:rPr lang="en-US" sz="1100" dirty="0" smtClean="0">
                <a:latin typeface="Arial" charset="0"/>
              </a:rPr>
              <a:t>(JHT-like)</a:t>
            </a:r>
            <a:endParaRPr lang="en-US" sz="1100" dirty="0" smtClean="0"/>
          </a:p>
          <a:p>
            <a:pPr marL="682625" lvl="1" indent="-225425" eaLnBrk="1" hangingPunct="1">
              <a:buFontTx/>
              <a:buChar char="–"/>
              <a:defRPr/>
            </a:pPr>
            <a:r>
              <a:rPr lang="en-US" sz="1100" dirty="0" smtClean="0"/>
              <a:t>NHC Forecaster Defined.  </a:t>
            </a:r>
          </a:p>
          <a:p>
            <a:pPr marL="682625" lvl="1" indent="-225425" eaLnBrk="1" hangingPunct="1">
              <a:buFontTx/>
              <a:buChar char="–"/>
              <a:defRPr/>
            </a:pPr>
            <a:r>
              <a:rPr lang="en-US" sz="1100" dirty="0" smtClean="0"/>
              <a:t>Subset of Stream 2 that forecasters see as particularly promising or provides demonstrated capability</a:t>
            </a:r>
          </a:p>
          <a:p>
            <a:pPr marL="682625" lvl="1" indent="-225425" eaLnBrk="1" hangingPunct="1">
              <a:buFontTx/>
              <a:buChar char="–"/>
              <a:defRPr/>
            </a:pPr>
            <a:r>
              <a:rPr lang="en-US" sz="1100" dirty="0" smtClean="0"/>
              <a:t>Will be configured to run in real-time and products made available to NHC.</a:t>
            </a:r>
            <a:endParaRPr lang="en-US" sz="1100"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p:txBody>
          <a:bodyPr/>
          <a:lstStyle/>
          <a:p>
            <a:pPr>
              <a:defRPr/>
            </a:pPr>
            <a:fld id="{499D1C22-7145-B143-A9F8-3A1E29620EB5}" type="slidenum">
              <a:rPr lang="en-US">
                <a:latin typeface="Arial" charset="0"/>
              </a:rPr>
              <a:pPr>
                <a:defRPr/>
              </a:pPr>
              <a:t>8</a:t>
            </a:fld>
            <a:endParaRPr lang="en-US">
              <a:latin typeface="Arial" charset="0"/>
            </a:endParaRPr>
          </a:p>
        </p:txBody>
      </p:sp>
      <p:sp>
        <p:nvSpPr>
          <p:cNvPr id="30723" name="Text Box 2"/>
          <p:cNvSpPr>
            <a:spLocks noGrp="1" noRot="1" noChangeAspect="1" noChangeArrowheads="1" noTextEdit="1"/>
          </p:cNvSpPr>
          <p:nvPr>
            <p:ph type="sldImg"/>
          </p:nvPr>
        </p:nvSpPr>
        <p:spPr>
          <a:xfrm>
            <a:off x="1179513" y="698500"/>
            <a:ext cx="4648200" cy="3486150"/>
          </a:xfrm>
          <a:ln/>
        </p:spPr>
      </p:sp>
      <p:sp>
        <p:nvSpPr>
          <p:cNvPr id="30724" name="Text Box 3"/>
          <p:cNvSpPr>
            <a:spLocks noGrp="1" noChangeArrowheads="1"/>
          </p:cNvSpPr>
          <p:nvPr>
            <p:ph type="body" idx="1"/>
          </p:nvPr>
        </p:nvSpPr>
        <p:spPr>
          <a:xfrm>
            <a:off x="909638" y="4356100"/>
            <a:ext cx="5014912" cy="3986213"/>
          </a:xfrm>
          <a:noFill/>
          <a:ln/>
        </p:spPr>
        <p:txBody>
          <a:bodyPr anchor="ctr"/>
          <a:lstStyle/>
          <a:p>
            <a:pPr marL="109538" lvl="1" eaLnBrk="1" hangingPunct="1">
              <a:lnSpc>
                <a:spcPct val="95000"/>
              </a:lnSpc>
              <a:spcBef>
                <a:spcPts val="650"/>
              </a:spcBef>
              <a:spcAft>
                <a:spcPts val="438"/>
              </a:spcAft>
            </a:pPr>
            <a:r>
              <a:rPr lang="en-US" sz="1300" smtClean="0">
                <a:latin typeface="Arial" charset="0"/>
              </a:rPr>
              <a:t>Kaplan J., M. DeMaria, J. A. Knaff, 2009: A Revised Tropical Cyclone Rapid Intensification Index for the Atlantic and Eastern North Pacific Basins. Weather and Forecasting: In Press </a:t>
            </a:r>
            <a:endParaRPr lang="en-GB" sz="1300"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6F0068A-4412-FA42-9B61-BF89CA4F5B94}" type="slidenum">
              <a:rPr lang="en-US">
                <a:latin typeface="Arial" charset="0"/>
                <a:ea typeface="ＭＳ Ｐゴシック" charset="-128"/>
                <a:cs typeface="ＭＳ Ｐゴシック" charset="-128"/>
              </a:rPr>
              <a:pPr/>
              <a:t>9</a:t>
            </a:fld>
            <a:endParaRPr lang="en-US">
              <a:latin typeface="Arial" charset="0"/>
              <a:ea typeface="ＭＳ Ｐゴシック" charset="-128"/>
              <a:cs typeface="ＭＳ Ｐゴシック" charset="-128"/>
            </a:endParaRPr>
          </a:p>
        </p:txBody>
      </p:sp>
      <p:sp>
        <p:nvSpPr>
          <p:cNvPr id="32771" name="Rectangle 2"/>
          <p:cNvSpPr>
            <a:spLocks noGrp="1" noRot="1" noChangeAspect="1" noChangeArrowheads="1"/>
          </p:cNvSpPr>
          <p:nvPr>
            <p:ph type="sldImg"/>
          </p:nvPr>
        </p:nvSpPr>
        <p:spPr>
          <a:xfrm>
            <a:off x="1181100" y="696913"/>
            <a:ext cx="4648200" cy="3486150"/>
          </a:xfrm>
          <a:solidFill>
            <a:srgbClr val="FFFFFF"/>
          </a:solidFill>
          <a:ln/>
        </p:spPr>
      </p:sp>
      <p:sp>
        <p:nvSpPr>
          <p:cNvPr id="26628" name="Rectangle 3"/>
          <p:cNvSpPr>
            <a:spLocks noGrp="1" noChangeArrowheads="1"/>
          </p:cNvSpPr>
          <p:nvPr>
            <p:ph type="body" idx="1"/>
          </p:nvPr>
        </p:nvSpPr>
        <p:spPr>
          <a:xfrm>
            <a:off x="701675" y="4416425"/>
            <a:ext cx="5607050" cy="4183063"/>
          </a:xfrm>
          <a:ln/>
        </p:spPr>
        <p:txBody>
          <a:bodyPr lIns="93177" tIns="46589" rIns="93177" bIns="46589"/>
          <a:lstStyle/>
          <a:p>
            <a:pPr>
              <a:defRPr/>
            </a:pPr>
            <a:endParaRPr lang="en-US" sz="1100" dirty="0" smtClean="0">
              <a:latin typeface="Arial"/>
              <a:cs typeface="Arial"/>
            </a:endParaRPr>
          </a:p>
          <a:p>
            <a:pPr>
              <a:defRPr/>
            </a:pPr>
            <a:r>
              <a:rPr lang="en-US" sz="1100" dirty="0" smtClean="0">
                <a:latin typeface="Arial"/>
                <a:cs typeface="Arial"/>
              </a:rPr>
              <a:t>Global Ensembles:</a:t>
            </a:r>
          </a:p>
          <a:p>
            <a:pPr>
              <a:defRPr/>
            </a:pPr>
            <a:r>
              <a:rPr lang="en-US" sz="1100" dirty="0" smtClean="0">
                <a:latin typeface="Arial"/>
                <a:cs typeface="Arial"/>
              </a:rPr>
              <a:t>80-member T254 GFS ensembles cycled every 6-h continuously from 1 August to current time</a:t>
            </a:r>
          </a:p>
          <a:p>
            <a:pPr>
              <a:defRPr/>
            </a:pPr>
            <a:r>
              <a:rPr lang="en-US" sz="1100" dirty="0" smtClean="0">
                <a:latin typeface="Arial"/>
                <a:cs typeface="Arial"/>
              </a:rPr>
              <a:t>Look at 20 members of the 80 member ensemble</a:t>
            </a:r>
          </a:p>
          <a:p>
            <a:pPr>
              <a:defRPr/>
            </a:pPr>
            <a:r>
              <a:rPr lang="en-US" sz="1100" dirty="0" smtClean="0">
                <a:latin typeface="Arial"/>
                <a:cs typeface="Arial"/>
              </a:rPr>
              <a:t>Left panels shows ellipse plot of 20 members at each forecast time – ellipse shape shows the spread along/across track</a:t>
            </a:r>
          </a:p>
          <a:p>
            <a:pPr>
              <a:defRPr/>
            </a:pPr>
            <a:r>
              <a:rPr lang="en-US" sz="1100" dirty="0" smtClean="0">
                <a:latin typeface="Arial"/>
                <a:cs typeface="Arial"/>
              </a:rPr>
              <a:t>Right panel show surface pressure post stamp images of 20 members</a:t>
            </a:r>
          </a:p>
          <a:p>
            <a:pPr marL="68263" eaLnBrk="1" hangingPunct="1">
              <a:spcBef>
                <a:spcPts val="413"/>
              </a:spcBef>
              <a:defRPr/>
            </a:pPr>
            <a:endParaRPr lang="en-US" sz="1100" dirty="0">
              <a:solidFill>
                <a:srgbClr val="000000"/>
              </a:solidFill>
              <a:latin typeface="Arial"/>
              <a:ea typeface="Arial" charset="0"/>
              <a:cs typeface="Arial"/>
              <a:sym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b="0" dirty="0" smtClean="0">
                <a:solidFill>
                  <a:srgbClr val="000000"/>
                </a:solidFill>
              </a:rPr>
              <a:t>Track Error of Models (2010-2011)</a:t>
            </a:r>
            <a:r>
              <a:rPr lang="en-US" sz="1400" b="0" baseline="0" dirty="0" smtClean="0">
                <a:solidFill>
                  <a:srgbClr val="000000"/>
                </a:solidFill>
              </a:rPr>
              <a:t> </a:t>
            </a:r>
            <a:r>
              <a:rPr lang="en-US" sz="1200" b="0" dirty="0" smtClean="0">
                <a:solidFill>
                  <a:srgbClr val="000000"/>
                </a:solidFill>
              </a:rPr>
              <a:t>(% Improvement over HFIP baseline – average</a:t>
            </a:r>
            <a:r>
              <a:rPr lang="en-US" sz="1200" b="0" baseline="0" dirty="0" smtClean="0">
                <a:solidFill>
                  <a:srgbClr val="000000"/>
                </a:solidFill>
              </a:rPr>
              <a:t> track error for three years of operational model guidance errors for 2006-2008 when HFIP began</a:t>
            </a:r>
            <a:r>
              <a:rPr lang="en-US" sz="1200" b="0" dirty="0" smtClean="0">
                <a:solidFill>
                  <a:srgbClr val="000000"/>
                </a:solidFill>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rgbClr val="000000"/>
                </a:solidFill>
              </a:rPr>
              <a:t>purples</a:t>
            </a:r>
            <a:r>
              <a:rPr lang="en-US" sz="1200" b="0" baseline="0" dirty="0" smtClean="0">
                <a:solidFill>
                  <a:srgbClr val="000000"/>
                </a:solidFill>
              </a:rPr>
              <a:t> are the operational regional models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Greens represent the operational GFS and the HFIP GFS at lower resolution than the operational GFS but with ENKF data assimilation of central pressure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Yellows (ECMWF) and browns (UKMET) are two of the better global models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Orange is the best multi-model ensemble track guidance used by NHC</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Dark orange is the Official NHC forecast error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smtClean="0">
              <a:solidFill>
                <a:srgbClr val="00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rPr>
              <a:t>Note that the HFIP GFS/EnKF model which is at ¼ the spatial resolution of ECMWF is competitive and also exceeds the 20% improvement goal of HFIP for 5 years.</a:t>
            </a:r>
            <a:endParaRPr lang="en-US" sz="1200" b="0" dirty="0" smtClean="0">
              <a:solidFill>
                <a:srgbClr val="000000"/>
              </a:solidFill>
            </a:endParaRPr>
          </a:p>
          <a:p>
            <a:endParaRPr lang="en-US" b="0"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 descr="817_20110827-IreneLandfall-1145z-Vis_sm.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9" descr="Dept of Commerce Seal"/>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6037263"/>
            <a:ext cx="825500" cy="820737"/>
          </a:xfrm>
          <a:prstGeom prst="rect">
            <a:avLst/>
          </a:prstGeom>
          <a:noFill/>
          <a:effectLst>
            <a:outerShdw blurRad="63500" dist="37026" dir="7998880" algn="ctr" rotWithShape="0">
              <a:schemeClr val="bg2">
                <a:alpha val="50000"/>
              </a:schemeClr>
            </a:outerShdw>
          </a:effectLst>
        </p:spPr>
      </p:pic>
      <p:pic>
        <p:nvPicPr>
          <p:cNvPr id="5" name="Picture 10" descr="NOAA"/>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38200" y="6065838"/>
            <a:ext cx="762000" cy="762000"/>
          </a:xfrm>
          <a:prstGeom prst="rect">
            <a:avLst/>
          </a:prstGeom>
          <a:noFill/>
          <a:effectLst>
            <a:outerShdw blurRad="63500" dist="37026" dir="7998880" algn="ctr" rotWithShape="0">
              <a:schemeClr val="bg2">
                <a:alpha val="50000"/>
              </a:schemeClr>
            </a:outerShdw>
          </a:effectLst>
        </p:spPr>
      </p:pic>
      <p:sp>
        <p:nvSpPr>
          <p:cNvPr id="39939" name="Rectangle 3"/>
          <p:cNvSpPr>
            <a:spLocks noGrp="1" noChangeArrowheads="1"/>
          </p:cNvSpPr>
          <p:nvPr>
            <p:ph type="subTitle" idx="1"/>
          </p:nvPr>
        </p:nvSpPr>
        <p:spPr>
          <a:xfrm>
            <a:off x="2743200" y="5029200"/>
            <a:ext cx="6400800" cy="1828800"/>
          </a:xfrm>
          <a:effectLst>
            <a:outerShdw blurRad="63500" dist="17961" dir="2700000" algn="ctr" rotWithShape="0">
              <a:schemeClr val="tx1">
                <a:alpha val="50000"/>
              </a:schemeClr>
            </a:outerShdw>
          </a:effectLst>
        </p:spPr>
        <p:txBody>
          <a:bodyPr lIns="182880"/>
          <a:lstStyle>
            <a:lvl1pPr algn="r">
              <a:lnSpc>
                <a:spcPct val="110000"/>
              </a:lnSpc>
              <a:spcBef>
                <a:spcPct val="0"/>
              </a:spcBef>
              <a:spcAft>
                <a:spcPct val="25000"/>
              </a:spcAft>
              <a:defRPr sz="1600">
                <a:solidFill>
                  <a:schemeClr val="bg1"/>
                </a:solidFill>
                <a:latin typeface="TradeGothicBoldCondTwenty" pitchFamily="2" charset="0"/>
              </a:defRPr>
            </a:lvl1pPr>
          </a:lstStyle>
          <a:p>
            <a:r>
              <a:rPr lang="en-US"/>
              <a:t>Click to edit Master subtitle style</a:t>
            </a:r>
          </a:p>
        </p:txBody>
      </p:sp>
      <p:sp>
        <p:nvSpPr>
          <p:cNvPr id="39938" name="Rectangle 2"/>
          <p:cNvSpPr>
            <a:spLocks noGrp="1" noChangeArrowheads="1"/>
          </p:cNvSpPr>
          <p:nvPr>
            <p:ph type="ctrTitle"/>
          </p:nvPr>
        </p:nvSpPr>
        <p:spPr>
          <a:xfrm>
            <a:off x="2895600" y="0"/>
            <a:ext cx="6248400" cy="2057400"/>
          </a:xfrm>
          <a:effectLst>
            <a:outerShdw blurRad="63500" dist="17961" dir="2700000" algn="ctr" rotWithShape="0">
              <a:schemeClr val="tx1">
                <a:alpha val="50000"/>
              </a:schemeClr>
            </a:outerShdw>
          </a:effectLst>
        </p:spPr>
        <p:txBody>
          <a:bodyPr lIns="274320" rIns="91440"/>
          <a:lstStyle>
            <a:lvl1pPr algn="r">
              <a:defRPr sz="6000">
                <a:latin typeface="TradeGothicBoldTwo" pitchFamily="2" charset="0"/>
              </a:defRPr>
            </a:lvl1pPr>
          </a:lstStyle>
          <a:p>
            <a:r>
              <a:rPr lang="en-US"/>
              <a:t>Click to edit Master title style</a:t>
            </a:r>
          </a:p>
        </p:txBody>
      </p:sp>
      <p:sp>
        <p:nvSpPr>
          <p:cNvPr id="6" name="TextBox 5"/>
          <p:cNvSpPr txBox="1"/>
          <p:nvPr userDrawn="1"/>
        </p:nvSpPr>
        <p:spPr>
          <a:xfrm>
            <a:off x="2983322" y="2855667"/>
            <a:ext cx="1128826" cy="523220"/>
          </a:xfrm>
          <a:prstGeom prst="rect">
            <a:avLst/>
          </a:prstGeom>
          <a:noFill/>
        </p:spPr>
        <p:txBody>
          <a:bodyPr wrap="square" rtlCol="0">
            <a:spAutoFit/>
          </a:bodyPr>
          <a:lstStyle/>
          <a:p>
            <a:pPr algn="ctr"/>
            <a:r>
              <a:rPr lang="en-US" sz="1400" dirty="0" smtClean="0">
                <a:solidFill>
                  <a:schemeClr val="bg1"/>
                </a:solidFill>
              </a:rPr>
              <a:t>Hurricane Irene</a:t>
            </a:r>
            <a:endParaRPr lang="en-US" sz="1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smtClean="0"/>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smtClean="0"/>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smtClean="0"/>
            </a:lvl1pPr>
          </a:lstStyle>
          <a:p>
            <a:pPr>
              <a:defRPr/>
            </a:pPr>
            <a:fld id="{590B5910-840D-034B-80ED-7C84F1CE13A2}" type="slidenum">
              <a:rPr lang="en-US"/>
              <a:pPr>
                <a:defRPr/>
              </a:pPr>
              <a:t>‹#›</a:t>
            </a:fld>
            <a:endParaRPr lang="en-US"/>
          </a:p>
        </p:txBody>
      </p:sp>
    </p:spTree>
    <p:extLst>
      <p:ext uri="{BB962C8B-B14F-4D97-AF65-F5344CB8AC3E}">
        <p14:creationId xmlns:p14="http://schemas.microsoft.com/office/powerpoint/2010/main" val="401799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jpeg"/><Relationship Id="rId18" Type="http://schemas.openxmlformats.org/officeDocument/2006/relationships/image" Target="../media/image5.jpeg"/><Relationship Id="rId19"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31813" y="6646863"/>
            <a:ext cx="8112125" cy="1587"/>
          </a:xfrm>
          <a:prstGeom prst="line">
            <a:avLst/>
          </a:prstGeom>
          <a:ln/>
        </p:spPr>
        <p:style>
          <a:lnRef idx="2">
            <a:schemeClr val="accent2"/>
          </a:lnRef>
          <a:fillRef idx="0">
            <a:schemeClr val="accent2"/>
          </a:fillRef>
          <a:effectRef idx="1">
            <a:schemeClr val="accent2"/>
          </a:effectRef>
          <a:fontRef idx="minor">
            <a:schemeClr val="tx1"/>
          </a:fontRef>
        </p:style>
      </p:cxnSp>
      <p:sp>
        <p:nvSpPr>
          <p:cNvPr id="1027" name="Rectangle 2"/>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04800" y="1516063"/>
            <a:ext cx="8839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Dept of Commerce Seal"/>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85738" y="6630988"/>
            <a:ext cx="228600" cy="227012"/>
          </a:xfrm>
          <a:prstGeom prst="rect">
            <a:avLst/>
          </a:prstGeom>
          <a:noFill/>
          <a:ln w="9525">
            <a:noFill/>
            <a:miter lim="800000"/>
            <a:headEnd/>
            <a:tailEnd/>
          </a:ln>
        </p:spPr>
      </p:pic>
      <p:pic>
        <p:nvPicPr>
          <p:cNvPr id="1030" name="Picture 8" descr="NOAA"/>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0" y="6629400"/>
            <a:ext cx="228600" cy="228600"/>
          </a:xfrm>
          <a:prstGeom prst="rect">
            <a:avLst/>
          </a:prstGeom>
          <a:noFill/>
          <a:ln w="9525">
            <a:noFill/>
            <a:miter lim="800000"/>
            <a:headEnd/>
            <a:tailEnd/>
          </a:ln>
        </p:spPr>
      </p:pic>
      <p:sp>
        <p:nvSpPr>
          <p:cNvPr id="7" name="Rectangle 10"/>
          <p:cNvSpPr>
            <a:spLocks noChangeArrowheads="1"/>
          </p:cNvSpPr>
          <p:nvPr userDrawn="1"/>
        </p:nvSpPr>
        <p:spPr bwMode="auto">
          <a:xfrm>
            <a:off x="3378200" y="6350000"/>
            <a:ext cx="4498975" cy="546100"/>
          </a:xfrm>
          <a:prstGeom prst="rect">
            <a:avLst/>
          </a:prstGeom>
          <a:noFill/>
          <a:ln w="9525">
            <a:noFill/>
            <a:miter lim="800000"/>
            <a:headEnd/>
            <a:tailEnd/>
          </a:ln>
          <a:effectLst/>
        </p:spPr>
        <p:txBody>
          <a:bodyPr>
            <a:prstTxWarp prst="textNoShape">
              <a:avLst/>
            </a:prstTxWarp>
            <a:spAutoFit/>
          </a:bodyPr>
          <a:lstStyle/>
          <a:p>
            <a:pPr>
              <a:lnSpc>
                <a:spcPct val="125000"/>
              </a:lnSpc>
              <a:defRPr/>
            </a:pPr>
            <a:r>
              <a:rPr lang="en-US" sz="1200" b="1" dirty="0">
                <a:solidFill>
                  <a:schemeClr val="accent2"/>
                </a:solidFill>
              </a:rPr>
              <a:t>National Hurricane Forecast Improvement Project</a:t>
            </a:r>
            <a:r>
              <a:rPr lang="en-US" sz="1200" dirty="0">
                <a:solidFill>
                  <a:schemeClr val="accent2"/>
                </a:solidFill>
              </a:rPr>
              <a:t> </a:t>
            </a:r>
            <a:br>
              <a:rPr lang="en-US" sz="1200" dirty="0">
                <a:solidFill>
                  <a:schemeClr val="accent2"/>
                </a:solidFill>
              </a:rPr>
            </a:br>
            <a:r>
              <a:rPr lang="en-US" sz="1200" dirty="0">
                <a:solidFill>
                  <a:schemeClr val="accent2"/>
                </a:solidFill>
              </a:rPr>
              <a:t> </a:t>
            </a:r>
            <a:r>
              <a:rPr lang="en-US" sz="1100" i="1" dirty="0">
                <a:solidFill>
                  <a:schemeClr val="accent2"/>
                </a:solidFill>
              </a:rPr>
              <a:t>Meeting the Nation’s Needs</a:t>
            </a:r>
          </a:p>
        </p:txBody>
      </p:sp>
      <p:pic>
        <p:nvPicPr>
          <p:cNvPr id="9" name="Picture 19" descr="katrina"/>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728663" y="6400800"/>
            <a:ext cx="457200" cy="465138"/>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0" name="Picture 20" descr="Hurricane_Hunter"/>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739900"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1" name="Picture 21" descr="ivan4x4"/>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1220788"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sp>
        <p:nvSpPr>
          <p:cNvPr id="14" name="TextBox 13"/>
          <p:cNvSpPr txBox="1"/>
          <p:nvPr userDrawn="1"/>
        </p:nvSpPr>
        <p:spPr>
          <a:xfrm>
            <a:off x="7685088" y="6453188"/>
            <a:ext cx="1420812" cy="338137"/>
          </a:xfrm>
          <a:prstGeom prst="rect">
            <a:avLst/>
          </a:prstGeom>
          <a:noFill/>
        </p:spPr>
        <p:txBody>
          <a:bodyPr anchor="ctr">
            <a:spAutoFit/>
          </a:bodyPr>
          <a:lstStyle/>
          <a:p>
            <a:pPr algn="r">
              <a:defRPr/>
            </a:pPr>
            <a:fld id="{F4705DBA-87EF-CD41-B172-02CB07F22199}" type="slidenum">
              <a:rPr lang="en-US" sz="1600"/>
              <a:pPr algn="r">
                <a:defRPr/>
              </a:pPr>
              <a:t>‹#›</a:t>
            </a:fld>
            <a:endParaRPr lang="en-US" sz="1600" dirty="0"/>
          </a:p>
        </p:txBody>
      </p:sp>
      <p:sp>
        <p:nvSpPr>
          <p:cNvPr id="12" name="Rectangle 2"/>
          <p:cNvSpPr txBox="1">
            <a:spLocks noChangeArrowheads="1"/>
          </p:cNvSpPr>
          <p:nvPr userDrawn="1"/>
        </p:nvSpPr>
        <p:spPr bwMode="auto">
          <a:xfrm>
            <a:off x="0" y="0"/>
            <a:ext cx="9144000" cy="1295400"/>
          </a:xfrm>
          <a:prstGeom prst="rect">
            <a:avLst/>
          </a:prstGeom>
          <a:gradFill flip="none" rotWithShape="1">
            <a:gsLst>
              <a:gs pos="93000">
                <a:schemeClr val="accent2">
                  <a:lumMod val="60000"/>
                  <a:lumOff val="40000"/>
                </a:schemeClr>
              </a:gs>
              <a:gs pos="83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prstTxWarp prst="textNoShape">
              <a:avLst/>
            </a:prstTxWarp>
          </a:bodyPr>
          <a:lstStyle/>
          <a:p>
            <a:pPr eaLnBrk="0" hangingPunct="0">
              <a:lnSpc>
                <a:spcPct val="85000"/>
              </a:lnSpc>
              <a:defRPr/>
            </a:pPr>
            <a:endParaRPr lang="en-US" sz="5400" kern="0" dirty="0">
              <a:solidFill>
                <a:schemeClr val="bg1"/>
              </a:solidFill>
              <a:latin typeface="Arial"/>
              <a:cs typeface="ＭＳ Ｐゴシック" pitchFamily="-112" charset="-128"/>
            </a:endParaRPr>
          </a:p>
        </p:txBody>
      </p:sp>
      <p:pic>
        <p:nvPicPr>
          <p:cNvPr id="2" name="Picture 1" descr="Irene_cover.png"/>
          <p:cNvPicPr>
            <a:picLocks noChangeAspect="1"/>
          </p:cNvPicPr>
          <p:nvPr userDrawn="1"/>
        </p:nvPicPr>
        <p:blipFill>
          <a:blip r:embed="rId19" cstate="screen">
            <a:alphaModFix amt="65000"/>
            <a:extLst>
              <a:ext uri="{28A0092B-C50C-407E-A947-70E740481C1C}">
                <a14:useLocalDpi xmlns:a14="http://schemas.microsoft.com/office/drawing/2010/main"/>
              </a:ext>
            </a:extLst>
          </a:blip>
          <a:stretch>
            <a:fillRect/>
          </a:stretch>
        </p:blipFill>
        <p:spPr>
          <a:xfrm>
            <a:off x="7615049" y="0"/>
            <a:ext cx="1528951" cy="1333387"/>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4422"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 id="2147484423" r:id="rId12"/>
  </p:sldLayoutIdLst>
  <p:timing>
    <p:tnLst>
      <p:par>
        <p:cTn xmlns:p14="http://schemas.microsoft.com/office/powerpoint/2010/main" id="1" dur="indefinite" restart="never" nodeType="tmRoot"/>
      </p:par>
    </p:tnLst>
  </p:timing>
  <p:hf hdr="0" dt="0"/>
  <p:txStyles>
    <p:title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hyperlink" Target="https://storm.aoml.noaa.gov/realtime" TargetMode="External"/><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gi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52.png"/><Relationship Id="rId1" Type="http://schemas.microsoft.com/office/2007/relationships/media" Target="../media/media1.gif"/><Relationship Id="rId2" Type="http://schemas.openxmlformats.org/officeDocument/2006/relationships/video" Target="../media/media1.gif"/></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8" Type="http://schemas.openxmlformats.org/officeDocument/2006/relationships/image" Target="../media/image58.png"/><Relationship Id="rId9" Type="http://schemas.openxmlformats.org/officeDocument/2006/relationships/image" Target="../media/image59.jpeg"/><Relationship Id="rId10" Type="http://schemas.openxmlformats.org/officeDocument/2006/relationships/image" Target="../media/image60.png"/><Relationship Id="rId11" Type="http://schemas.openxmlformats.org/officeDocument/2006/relationships/image" Target="../media/image61.gi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hyperlink" Target="http://noaahrd.wordpress.com/2010/09/23/hrd-monthly-data-assimilation-meeting-of-september-2010/" TargetMode="External"/><Relationship Id="rId5" Type="http://schemas.openxmlformats.org/officeDocument/2006/relationships/image" Target="../media/image63.png"/><Relationship Id="rId6" Type="http://schemas.openxmlformats.org/officeDocument/2006/relationships/image" Target="../media/image64.png"/><Relationship Id="rId7" Type="http://schemas.microsoft.com/office/2007/relationships/hdphoto" Target="../media/hdphoto1.wdp"/><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1.gi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1.gif"/><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61.gif"/><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4" Type="http://schemas.openxmlformats.org/officeDocument/2006/relationships/image" Target="../media/image12.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6.tif"/></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61.gi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61.gif"/><Relationship Id="rId7" Type="http://schemas.openxmlformats.org/officeDocument/2006/relationships/image" Target="../media/image84.emf"/><Relationship Id="rId8" Type="http://schemas.openxmlformats.org/officeDocument/2006/relationships/image" Target="../media/image85.emf"/><Relationship Id="rId9"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7"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6" Type="http://schemas.openxmlformats.org/officeDocument/2006/relationships/image" Target="../media/image96.jpeg"/><Relationship Id="rId7" Type="http://schemas.openxmlformats.org/officeDocument/2006/relationships/image" Target="../media/image97.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jpeg"/><Relationship Id="rId7" Type="http://schemas.openxmlformats.org/officeDocument/2006/relationships/image" Target="../media/image102.jpeg"/><Relationship Id="rId8" Type="http://schemas.openxmlformats.org/officeDocument/2006/relationships/image" Target="../media/image103.jpeg"/><Relationship Id="rId9" Type="http://schemas.openxmlformats.org/officeDocument/2006/relationships/image" Target="../media/image104.jpeg"/><Relationship Id="rId10" Type="http://schemas.openxmlformats.org/officeDocument/2006/relationships/image" Target="../media/image105.jpeg"/><Relationship Id="rId11" Type="http://schemas.openxmlformats.org/officeDocument/2006/relationships/image" Target="../media/image106.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www.mansfieldheliflight.com/" TargetMode="External"/><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31.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22.png"/><Relationship Id="rId8" Type="http://schemas.openxmlformats.org/officeDocument/2006/relationships/image" Target="../media/image123.png"/><Relationship Id="rId9" Type="http://schemas.openxmlformats.org/officeDocument/2006/relationships/image" Target="../media/image124.png"/><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jpeg"/><Relationship Id="rId9" Type="http://schemas.openxmlformats.org/officeDocument/2006/relationships/image" Target="../media/image22.png"/><Relationship Id="rId10"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3.gif"/><Relationship Id="rId4" Type="http://schemas.openxmlformats.org/officeDocument/2006/relationships/image" Target="../media/image34.gif"/><Relationship Id="rId5" Type="http://schemas.openxmlformats.org/officeDocument/2006/relationships/image" Target="../media/image35.GIF"/><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0" name="Rectangle 12"/>
          <p:cNvSpPr>
            <a:spLocks noGrp="1" noChangeArrowheads="1"/>
          </p:cNvSpPr>
          <p:nvPr>
            <p:ph type="subTitle" idx="1"/>
          </p:nvPr>
        </p:nvSpPr>
        <p:spPr>
          <a:xfrm>
            <a:off x="1976438" y="5488215"/>
            <a:ext cx="7116762" cy="1318986"/>
          </a:xfrm>
          <a:effectLst>
            <a:outerShdw blurRad="50800" dist="38100" dir="2700000">
              <a:srgbClr val="000000">
                <a:alpha val="43000"/>
              </a:srgbClr>
            </a:outerShdw>
          </a:effectLst>
        </p:spPr>
        <p:txBody>
          <a:bodyPr/>
          <a:lstStyle/>
          <a:p>
            <a:pPr marL="0" indent="0" eaLnBrk="1" hangingPunct="1">
              <a:lnSpc>
                <a:spcPct val="100000"/>
              </a:lnSpc>
              <a:spcAft>
                <a:spcPct val="0"/>
              </a:spcAft>
              <a:defRPr/>
            </a:pPr>
            <a:r>
              <a:rPr lang="en-US" sz="2200" b="1" dirty="0">
                <a:effectLst>
                  <a:outerShdw blurRad="50800" dist="38100" dir="2700000" algn="tl" rotWithShape="0">
                    <a:srgbClr val="000000">
                      <a:alpha val="43000"/>
                    </a:srgbClr>
                  </a:outerShdw>
                </a:effectLst>
                <a:latin typeface="Arial"/>
                <a:ea typeface="Arial" pitchFamily="-111" charset="0"/>
                <a:cs typeface="Arial"/>
              </a:rPr>
              <a:t>Frank </a:t>
            </a:r>
            <a:r>
              <a:rPr lang="en-US" sz="2200" b="1" dirty="0" smtClean="0">
                <a:effectLst>
                  <a:outerShdw blurRad="50800" dist="38100" dir="2700000" algn="tl" rotWithShape="0">
                    <a:srgbClr val="000000">
                      <a:alpha val="43000"/>
                    </a:srgbClr>
                  </a:outerShdw>
                </a:effectLst>
                <a:latin typeface="Arial"/>
                <a:ea typeface="Arial" pitchFamily="-111" charset="0"/>
                <a:cs typeface="Arial"/>
              </a:rPr>
              <a:t>Marks</a:t>
            </a:r>
          </a:p>
          <a:p>
            <a:pPr marL="0" indent="0" eaLnBrk="1" hangingPunct="1">
              <a:lnSpc>
                <a:spcPct val="100000"/>
              </a:lnSpc>
              <a:spcAft>
                <a:spcPct val="0"/>
              </a:spcAft>
              <a:defRPr/>
            </a:pPr>
            <a:r>
              <a:rPr lang="en-US" sz="2200" b="1" dirty="0" smtClean="0">
                <a:effectLst>
                  <a:outerShdw blurRad="50800" dist="38100" dir="2700000" algn="tl" rotWithShape="0">
                    <a:srgbClr val="000000">
                      <a:alpha val="43000"/>
                    </a:srgbClr>
                  </a:outerShdw>
                </a:effectLst>
                <a:latin typeface="Arial"/>
                <a:ea typeface="Arial" pitchFamily="-111" charset="0"/>
                <a:cs typeface="Arial"/>
              </a:rPr>
              <a:t>NOAA/AOML Hurricane Research Division</a:t>
            </a:r>
            <a:r>
              <a:rPr lang="en-US" sz="2000" b="1" dirty="0" smtClean="0">
                <a:effectLst>
                  <a:outerShdw blurRad="50800" dist="38100" dir="2700000" algn="tl" rotWithShape="0">
                    <a:srgbClr val="000000">
                      <a:alpha val="43000"/>
                    </a:srgbClr>
                  </a:outerShdw>
                </a:effectLst>
                <a:latin typeface="Arial"/>
                <a:ea typeface="Arial" pitchFamily="-111" charset="0"/>
                <a:cs typeface="Arial"/>
              </a:rPr>
              <a:t/>
            </a:r>
            <a:br>
              <a:rPr lang="en-US" sz="2000" b="1" dirty="0" smtClean="0">
                <a:effectLst>
                  <a:outerShdw blurRad="50800" dist="38100" dir="2700000" algn="tl" rotWithShape="0">
                    <a:srgbClr val="000000">
                      <a:alpha val="43000"/>
                    </a:srgbClr>
                  </a:outerShdw>
                </a:effectLst>
                <a:latin typeface="Arial"/>
                <a:ea typeface="Arial" pitchFamily="-111" charset="0"/>
                <a:cs typeface="Arial"/>
              </a:rPr>
            </a:br>
            <a:r>
              <a:rPr lang="en-US" sz="2000" b="1" dirty="0">
                <a:effectLst>
                  <a:outerShdw blurRad="50800" dist="38100" dir="2700000" algn="tl" rotWithShape="0">
                    <a:srgbClr val="000000">
                      <a:alpha val="43000"/>
                    </a:srgbClr>
                  </a:outerShdw>
                </a:effectLst>
                <a:latin typeface="Arial"/>
                <a:ea typeface="Arial" pitchFamily="-111" charset="0"/>
                <a:cs typeface="Arial"/>
              </a:rPr>
              <a:t> NOAA HFIP </a:t>
            </a:r>
            <a:r>
              <a:rPr lang="en-US" sz="2000" b="1" dirty="0" smtClean="0">
                <a:effectLst>
                  <a:outerShdw blurRad="50800" dist="38100" dir="2700000" algn="tl" rotWithShape="0">
                    <a:srgbClr val="000000">
                      <a:alpha val="43000"/>
                    </a:srgbClr>
                  </a:outerShdw>
                </a:effectLst>
                <a:latin typeface="Arial"/>
                <a:ea typeface="Arial" pitchFamily="-111" charset="0"/>
                <a:cs typeface="Arial"/>
              </a:rPr>
              <a:t>Research Lead</a:t>
            </a:r>
          </a:p>
          <a:p>
            <a:pPr marL="0" indent="0" eaLnBrk="1" hangingPunct="1">
              <a:lnSpc>
                <a:spcPct val="100000"/>
              </a:lnSpc>
              <a:spcAft>
                <a:spcPct val="0"/>
              </a:spcAft>
              <a:defRPr/>
            </a:pPr>
            <a:r>
              <a:rPr lang="en-US" sz="1800" b="1" dirty="0" smtClean="0">
                <a:effectLst>
                  <a:outerShdw blurRad="50800" dist="38100" dir="2700000" algn="tl" rotWithShape="0">
                    <a:srgbClr val="000000">
                      <a:alpha val="43000"/>
                    </a:srgbClr>
                  </a:outerShdw>
                </a:effectLst>
                <a:latin typeface="Arial"/>
                <a:ea typeface="Arial" pitchFamily="-111" charset="0"/>
                <a:cs typeface="Arial"/>
              </a:rPr>
              <a:t>15 May 2012</a:t>
            </a:r>
            <a:endParaRPr lang="en-US" sz="1800" b="1" dirty="0">
              <a:effectLst>
                <a:outerShdw blurRad="50800" dist="38100" dir="2700000" algn="tl" rotWithShape="0">
                  <a:srgbClr val="000000">
                    <a:alpha val="43000"/>
                  </a:srgbClr>
                </a:outerShdw>
              </a:effectLst>
              <a:latin typeface="Arial"/>
              <a:ea typeface="Arial" pitchFamily="-111" charset="0"/>
              <a:cs typeface="Arial"/>
            </a:endParaRPr>
          </a:p>
        </p:txBody>
      </p:sp>
      <p:sp>
        <p:nvSpPr>
          <p:cNvPr id="15367" name="Rectangle 7"/>
          <p:cNvSpPr>
            <a:spLocks noGrp="1" noChangeArrowheads="1"/>
          </p:cNvSpPr>
          <p:nvPr>
            <p:ph type="title" idx="4294967295"/>
          </p:nvPr>
        </p:nvSpPr>
        <p:spPr>
          <a:xfrm>
            <a:off x="3750777" y="50800"/>
            <a:ext cx="5329724" cy="2501900"/>
          </a:xfrm>
          <a:effectLst>
            <a:outerShdw blurRad="63500" dist="107763" dir="2700000" algn="ctr" rotWithShape="0">
              <a:schemeClr val="tx1">
                <a:alpha val="74998"/>
              </a:schemeClr>
            </a:outerShdw>
          </a:effectLst>
        </p:spPr>
        <p:txBody>
          <a:bodyPr/>
          <a:lstStyle/>
          <a:p>
            <a:pPr algn="r">
              <a:defRPr/>
            </a:pPr>
            <a:r>
              <a:rPr lang="en-US" b="1" dirty="0"/>
              <a:t>Advancements in Hurricane Research</a:t>
            </a:r>
            <a:endParaRPr lang="en-US" dirty="0">
              <a:ea typeface="Calibri" charset="0"/>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txBox="1">
            <a:spLocks noChangeArrowheads="1"/>
          </p:cNvSpPr>
          <p:nvPr/>
        </p:nvSpPr>
        <p:spPr bwMode="auto">
          <a:xfrm>
            <a:off x="0" y="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sz="4400" dirty="0" smtClean="0">
                <a:solidFill>
                  <a:srgbClr val="FFFFFF"/>
                </a:solidFill>
              </a:rPr>
              <a:t>Global Model Development</a:t>
            </a:r>
          </a:p>
          <a:p>
            <a:r>
              <a:rPr lang="en-US" sz="3200" dirty="0" smtClean="0">
                <a:solidFill>
                  <a:srgbClr val="FFFFFF"/>
                </a:solidFill>
              </a:rPr>
              <a:t>Track </a:t>
            </a:r>
            <a:r>
              <a:rPr lang="en-US" sz="3200" dirty="0">
                <a:solidFill>
                  <a:srgbClr val="FFFFFF"/>
                </a:solidFill>
              </a:rPr>
              <a:t>Error </a:t>
            </a:r>
            <a:r>
              <a:rPr lang="en-US" sz="3200" dirty="0" smtClean="0">
                <a:solidFill>
                  <a:srgbClr val="FFFFFF"/>
                </a:solidFill>
              </a:rPr>
              <a:t>(</a:t>
            </a:r>
            <a:r>
              <a:rPr lang="en-US" sz="3200" dirty="0">
                <a:solidFill>
                  <a:srgbClr val="FFFFFF"/>
                </a:solidFill>
              </a:rPr>
              <a:t>2010-2011</a:t>
            </a:r>
            <a:r>
              <a:rPr lang="en-US" sz="3200" dirty="0" smtClean="0">
                <a:solidFill>
                  <a:srgbClr val="FFFFFF"/>
                </a:solidFill>
              </a:rPr>
              <a:t>)</a:t>
            </a:r>
            <a:endParaRPr lang="en-US" sz="3600" dirty="0">
              <a:solidFill>
                <a:srgbClr val="FFFFFF"/>
              </a:solidFill>
            </a:endParaRPr>
          </a:p>
        </p:txBody>
      </p:sp>
      <p:pic>
        <p:nvPicPr>
          <p:cNvPr id="2355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706" y="1338948"/>
            <a:ext cx="89042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Mike Fiorino (</a:t>
            </a:r>
            <a:r>
              <a:rPr lang="en-US" sz="1100" dirty="0">
                <a:latin typeface="Calibri" charset="0"/>
                <a:ea typeface="Arial" charset="0"/>
                <a:cs typeface="Arial" charset="0"/>
              </a:rPr>
              <a:t>ESRL)</a:t>
            </a:r>
          </a:p>
        </p:txBody>
      </p:sp>
    </p:spTree>
    <p:extLst>
      <p:ext uri="{BB962C8B-B14F-4D97-AF65-F5344CB8AC3E}">
        <p14:creationId xmlns:p14="http://schemas.microsoft.com/office/powerpoint/2010/main" val="25367455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idx="4294967295"/>
          </p:nvPr>
        </p:nvSpPr>
        <p:spPr>
          <a:xfrm>
            <a:off x="685800" y="2202993"/>
            <a:ext cx="7772400" cy="1470025"/>
          </a:xfrm>
        </p:spPr>
        <p:txBody>
          <a:bodyPr/>
          <a:lstStyle/>
          <a:p>
            <a:pPr eaLnBrk="1" hangingPunct="1"/>
            <a:endParaRPr lang="en-US" smtClean="0"/>
          </a:p>
        </p:txBody>
      </p:sp>
      <p:pic>
        <p:nvPicPr>
          <p:cNvPr id="57348" name="Picture 4" descr="ellipses_2011081812_97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91768"/>
            <a:ext cx="91440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5"/>
          <p:cNvSpPr txBox="1">
            <a:spLocks noChangeArrowheads="1"/>
          </p:cNvSpPr>
          <p:nvPr/>
        </p:nvSpPr>
        <p:spPr bwMode="auto">
          <a:xfrm>
            <a:off x="5943600" y="2815768"/>
            <a:ext cx="2133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sz="1200" b="1"/>
              <a:t>Forecast lead time in days</a:t>
            </a:r>
          </a:p>
        </p:txBody>
      </p:sp>
      <p:sp>
        <p:nvSpPr>
          <p:cNvPr id="57350" name="Line 6"/>
          <p:cNvSpPr>
            <a:spLocks noChangeShapeType="1"/>
          </p:cNvSpPr>
          <p:nvPr/>
        </p:nvSpPr>
        <p:spPr bwMode="auto">
          <a:xfrm flipH="1">
            <a:off x="6248400" y="3044368"/>
            <a:ext cx="533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1" name="Text Box 7"/>
          <p:cNvSpPr txBox="1">
            <a:spLocks noChangeArrowheads="1"/>
          </p:cNvSpPr>
          <p:nvPr/>
        </p:nvSpPr>
        <p:spPr bwMode="auto">
          <a:xfrm>
            <a:off x="4800600" y="2206168"/>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sz="1200" b="1"/>
              <a:t>Ellipse includes 80% of members</a:t>
            </a:r>
          </a:p>
        </p:txBody>
      </p:sp>
      <p:sp>
        <p:nvSpPr>
          <p:cNvPr id="57352" name="Line 8"/>
          <p:cNvSpPr>
            <a:spLocks noChangeShapeType="1"/>
          </p:cNvSpPr>
          <p:nvPr/>
        </p:nvSpPr>
        <p:spPr bwMode="auto">
          <a:xfrm>
            <a:off x="5257800" y="2587168"/>
            <a:ext cx="4572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3" name="Text Box 9"/>
          <p:cNvSpPr txBox="1">
            <a:spLocks noChangeArrowheads="1"/>
          </p:cNvSpPr>
          <p:nvPr/>
        </p:nvSpPr>
        <p:spPr bwMode="auto">
          <a:xfrm>
            <a:off x="3505200" y="3577768"/>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b="1"/>
              <a:t>Irene named</a:t>
            </a:r>
          </a:p>
        </p:txBody>
      </p:sp>
      <p:sp>
        <p:nvSpPr>
          <p:cNvPr id="57354" name="Line 10"/>
          <p:cNvSpPr>
            <a:spLocks noChangeShapeType="1"/>
          </p:cNvSpPr>
          <p:nvPr/>
        </p:nvSpPr>
        <p:spPr bwMode="auto">
          <a:xfrm flipV="1">
            <a:off x="4953000" y="3425368"/>
            <a:ext cx="152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55" name="Text Box 11"/>
          <p:cNvSpPr txBox="1">
            <a:spLocks noChangeArrowheads="1"/>
          </p:cNvSpPr>
          <p:nvPr/>
        </p:nvSpPr>
        <p:spPr bwMode="auto">
          <a:xfrm>
            <a:off x="667657" y="4740948"/>
            <a:ext cx="83058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227013" indent="-227013" eaLnBrk="1" hangingPunct="1">
              <a:spcBef>
                <a:spcPct val="50000"/>
              </a:spcBef>
              <a:buFont typeface="Arial"/>
              <a:buChar char="•"/>
            </a:pPr>
            <a:r>
              <a:rPr lang="en-US" sz="1600" b="1" dirty="0" smtClean="0"/>
              <a:t>Irene </a:t>
            </a:r>
            <a:r>
              <a:rPr lang="en-US" sz="1600" b="1" dirty="0"/>
              <a:t>declared an investigation area at 1200Z on August 18, 2011</a:t>
            </a:r>
          </a:p>
          <a:p>
            <a:pPr marL="227013" indent="-227013" eaLnBrk="1" hangingPunct="1">
              <a:spcBef>
                <a:spcPct val="50000"/>
              </a:spcBef>
              <a:buFontTx/>
              <a:buChar char="•"/>
            </a:pPr>
            <a:r>
              <a:rPr lang="en-US" sz="1600" b="1" dirty="0"/>
              <a:t>Irene named at 0000Z August 21, 2011</a:t>
            </a:r>
          </a:p>
          <a:p>
            <a:pPr marL="227013" indent="-227013" eaLnBrk="1" hangingPunct="1">
              <a:buFontTx/>
              <a:buChar char="•"/>
            </a:pPr>
            <a:r>
              <a:rPr lang="en-US" sz="1600" b="1" dirty="0"/>
              <a:t>Initial indication of the formation of Irene from ensemble at </a:t>
            </a:r>
            <a:r>
              <a:rPr lang="en-US" sz="1800" b="1" dirty="0">
                <a:solidFill>
                  <a:srgbClr val="FF0000"/>
                </a:solidFill>
              </a:rPr>
              <a:t>00Z </a:t>
            </a:r>
            <a:r>
              <a:rPr lang="en-US" sz="1800" b="1" dirty="0" smtClean="0">
                <a:solidFill>
                  <a:srgbClr val="FF0000"/>
                </a:solidFill>
              </a:rPr>
              <a:t>16 August 2011</a:t>
            </a:r>
            <a:endParaRPr lang="en-US" sz="1800" b="1" dirty="0">
              <a:solidFill>
                <a:srgbClr val="FF0000"/>
              </a:solidFill>
            </a:endParaRPr>
          </a:p>
          <a:p>
            <a:pPr marL="688975" lvl="1" indent="-231775" eaLnBrk="1" hangingPunct="1">
              <a:buFontTx/>
              <a:buChar char="•"/>
            </a:pPr>
            <a:r>
              <a:rPr lang="en-US" sz="1600" b="1" dirty="0">
                <a:solidFill>
                  <a:srgbClr val="FF0000"/>
                </a:solidFill>
              </a:rPr>
              <a:t>2 days before it was declared an investigation </a:t>
            </a:r>
            <a:r>
              <a:rPr lang="en-US" sz="1600" b="1" dirty="0" smtClean="0">
                <a:solidFill>
                  <a:srgbClr val="FF0000"/>
                </a:solidFill>
              </a:rPr>
              <a:t>area by NHC</a:t>
            </a:r>
            <a:endParaRPr lang="en-US" sz="1600" b="1" dirty="0">
              <a:solidFill>
                <a:srgbClr val="FF0000"/>
              </a:solidFill>
            </a:endParaRPr>
          </a:p>
          <a:p>
            <a:pPr marL="688975" lvl="1" indent="-231775" eaLnBrk="1" hangingPunct="1">
              <a:buFontTx/>
              <a:buChar char="•"/>
            </a:pPr>
            <a:r>
              <a:rPr lang="en-US" sz="1600" b="1" dirty="0">
                <a:solidFill>
                  <a:srgbClr val="FF0000"/>
                </a:solidFill>
              </a:rPr>
              <a:t>5 days before it was </a:t>
            </a:r>
            <a:r>
              <a:rPr lang="en-US" sz="1600" b="1" dirty="0" smtClean="0">
                <a:solidFill>
                  <a:srgbClr val="FF0000"/>
                </a:solidFill>
              </a:rPr>
              <a:t>named</a:t>
            </a:r>
            <a:endParaRPr lang="en-US" sz="1600" b="1" dirty="0">
              <a:solidFill>
                <a:srgbClr val="FF0000"/>
              </a:solidFill>
            </a:endParaRPr>
          </a:p>
        </p:txBody>
      </p:sp>
      <p:sp>
        <p:nvSpPr>
          <p:cNvPr id="57356" name="Text Box 12"/>
          <p:cNvSpPr txBox="1">
            <a:spLocks noChangeArrowheads="1"/>
          </p:cNvSpPr>
          <p:nvPr/>
        </p:nvSpPr>
        <p:spPr bwMode="auto">
          <a:xfrm>
            <a:off x="3352800" y="1748968"/>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sz="1200" b="1"/>
              <a:t>Ensemble mean track</a:t>
            </a:r>
          </a:p>
        </p:txBody>
      </p:sp>
      <p:sp>
        <p:nvSpPr>
          <p:cNvPr id="57357" name="Line 13"/>
          <p:cNvSpPr>
            <a:spLocks noChangeShapeType="1"/>
          </p:cNvSpPr>
          <p:nvPr/>
        </p:nvSpPr>
        <p:spPr bwMode="auto">
          <a:xfrm>
            <a:off x="3733800" y="2206168"/>
            <a:ext cx="5334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 name="Group 14"/>
          <p:cNvGrpSpPr>
            <a:grpSpLocks/>
          </p:cNvGrpSpPr>
          <p:nvPr/>
        </p:nvGrpSpPr>
        <p:grpSpPr bwMode="auto">
          <a:xfrm>
            <a:off x="1928813" y="1369556"/>
            <a:ext cx="2795587" cy="2055812"/>
            <a:chOff x="1929482" y="1296395"/>
            <a:chExt cx="2794918" cy="2056405"/>
          </a:xfrm>
        </p:grpSpPr>
        <p:cxnSp>
          <p:nvCxnSpPr>
            <p:cNvPr id="57360" name="Straight Connector 2"/>
            <p:cNvCxnSpPr>
              <a:cxnSpLocks noChangeShapeType="1"/>
            </p:cNvCxnSpPr>
            <p:nvPr/>
          </p:nvCxnSpPr>
          <p:spPr bwMode="auto">
            <a:xfrm flipH="1" flipV="1">
              <a:off x="4114800" y="3200400"/>
              <a:ext cx="609600" cy="152400"/>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1929482" y="1296395"/>
              <a:ext cx="2336241" cy="276305"/>
            </a:xfrm>
            <a:prstGeom prst="rect">
              <a:avLst/>
            </a:prstGeom>
            <a:noFill/>
          </p:spPr>
          <p:txBody>
            <a:bodyPr wrap="none">
              <a:spAutoFit/>
            </a:bodyPr>
            <a:lstStyle/>
            <a:p>
              <a:pPr>
                <a:defRPr/>
              </a:pPr>
              <a:r>
                <a:rPr lang="en-US" sz="1200" b="1" dirty="0">
                  <a:latin typeface="+mj-lt"/>
                  <a:cs typeface="Times New Roman" pitchFamily="18" charset="0"/>
                </a:rPr>
                <a:t>Observed Track (Aug 21 – 26</a:t>
              </a:r>
              <a:r>
                <a:rPr lang="en-US" sz="1200" b="1" dirty="0">
                  <a:latin typeface="+mj-lt"/>
                </a:rPr>
                <a:t>)</a:t>
              </a:r>
            </a:p>
          </p:txBody>
        </p:sp>
        <p:cxnSp>
          <p:nvCxnSpPr>
            <p:cNvPr id="57362" name="Straight Arrow Connector 24"/>
            <p:cNvCxnSpPr>
              <a:cxnSpLocks noChangeShapeType="1"/>
            </p:cNvCxnSpPr>
            <p:nvPr/>
          </p:nvCxnSpPr>
          <p:spPr bwMode="auto">
            <a:xfrm flipH="1">
              <a:off x="2124075" y="1550808"/>
              <a:ext cx="323850" cy="278237"/>
            </a:xfrm>
            <a:prstGeom prst="straightConnector1">
              <a:avLst/>
            </a:prstGeom>
            <a:noFill/>
            <a:ln w="63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363" name="Straight Connector 30"/>
            <p:cNvCxnSpPr>
              <a:cxnSpLocks noChangeShapeType="1"/>
            </p:cNvCxnSpPr>
            <p:nvPr/>
          </p:nvCxnSpPr>
          <p:spPr bwMode="auto">
            <a:xfrm flipH="1" flipV="1">
              <a:off x="3505200" y="2819400"/>
              <a:ext cx="609600" cy="381000"/>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364" name="Straight Connector 9221"/>
            <p:cNvCxnSpPr>
              <a:cxnSpLocks noChangeShapeType="1"/>
            </p:cNvCxnSpPr>
            <p:nvPr/>
          </p:nvCxnSpPr>
          <p:spPr bwMode="auto">
            <a:xfrm flipH="1" flipV="1">
              <a:off x="2971800" y="2667000"/>
              <a:ext cx="533400" cy="152400"/>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365" name="Straight Connector 9223"/>
            <p:cNvCxnSpPr>
              <a:cxnSpLocks noChangeShapeType="1"/>
            </p:cNvCxnSpPr>
            <p:nvPr/>
          </p:nvCxnSpPr>
          <p:spPr bwMode="auto">
            <a:xfrm flipH="1" flipV="1">
              <a:off x="2514600" y="2286000"/>
              <a:ext cx="457200" cy="381000"/>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366" name="Straight Connector 9225"/>
            <p:cNvCxnSpPr>
              <a:cxnSpLocks noChangeShapeType="1"/>
            </p:cNvCxnSpPr>
            <p:nvPr/>
          </p:nvCxnSpPr>
          <p:spPr bwMode="auto">
            <a:xfrm flipH="1" flipV="1">
              <a:off x="2057400" y="1828800"/>
              <a:ext cx="457200" cy="457200"/>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2" name="Rectangle 17"/>
          <p:cNvSpPr txBox="1">
            <a:spLocks noChangeArrowheads="1"/>
          </p:cNvSpPr>
          <p:nvPr/>
        </p:nvSpPr>
        <p:spPr>
          <a:xfrm>
            <a:off x="50800" y="0"/>
            <a:ext cx="7696200" cy="1333500"/>
          </a:xfrm>
          <a:prstGeom prst="rect">
            <a:avLst/>
          </a:prstGeom>
        </p:spPr>
        <p:txBody>
          <a:bodyPr rIns="30479"/>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eaLnBrk="1" hangingPunct="1"/>
            <a:r>
              <a:rPr lang="en-US" sz="4800" smtClean="0">
                <a:latin typeface="Calibri" charset="0"/>
                <a:ea typeface="Calibri" charset="0"/>
                <a:cs typeface="Calibri" charset="0"/>
              </a:rPr>
              <a:t>Global Model Development - </a:t>
            </a:r>
            <a:r>
              <a:rPr lang="en-US" sz="4000" smtClean="0">
                <a:latin typeface="Calibri" charset="0"/>
                <a:ea typeface="Calibri" charset="0"/>
                <a:cs typeface="Calibri" charset="0"/>
              </a:rPr>
              <a:t>Genesis</a:t>
            </a:r>
            <a:endParaRPr lang="en-US" sz="4800" dirty="0" smtClean="0">
              <a:latin typeface="Calibri" charset="0"/>
              <a:ea typeface="Calibri" charset="0"/>
              <a:cs typeface="Calibri" charset="0"/>
            </a:endParaRPr>
          </a:p>
        </p:txBody>
      </p:sp>
      <p:sp>
        <p:nvSpPr>
          <p:cNvPr id="23"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spTree>
    <p:extLst>
      <p:ext uri="{BB962C8B-B14F-4D97-AF65-F5344CB8AC3E}">
        <p14:creationId xmlns:p14="http://schemas.microsoft.com/office/powerpoint/2010/main" val="3621841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reen shot 2011-07-29 at 3.37.57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9453" y="1635735"/>
            <a:ext cx="2837369" cy="2112264"/>
          </a:xfrm>
          <a:prstGeom prst="rect">
            <a:avLst/>
          </a:prstGeom>
        </p:spPr>
      </p:pic>
      <p:pic>
        <p:nvPicPr>
          <p:cNvPr id="15" name="Picture 14" descr="Screen shot 2011-07-29 at 3.34.50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1073" y="1573355"/>
            <a:ext cx="2539852" cy="2286000"/>
          </a:xfrm>
          <a:prstGeom prst="rect">
            <a:avLst/>
          </a:prstGeom>
        </p:spPr>
      </p:pic>
      <p:sp>
        <p:nvSpPr>
          <p:cNvPr id="35842" name="Rectangle 12"/>
          <p:cNvSpPr>
            <a:spLocks noGrp="1" noChangeArrowheads="1"/>
          </p:cNvSpPr>
          <p:nvPr>
            <p:ph type="title"/>
          </p:nvPr>
        </p:nvSpPr>
        <p:spPr/>
        <p:txBody>
          <a:bodyPr/>
          <a:lstStyle/>
          <a:p>
            <a:r>
              <a:rPr lang="en-US">
                <a:latin typeface="Calibri" charset="0"/>
                <a:ea typeface="Calibri" charset="0"/>
                <a:cs typeface="Calibri" charset="0"/>
              </a:rPr>
              <a:t/>
            </a:r>
            <a:br>
              <a:rPr lang="en-US">
                <a:latin typeface="Calibri" charset="0"/>
                <a:ea typeface="Calibri" charset="0"/>
                <a:cs typeface="Calibri" charset="0"/>
              </a:rPr>
            </a:br>
            <a:endParaRPr lang="en-US">
              <a:latin typeface="Calibri" charset="0"/>
              <a:ea typeface="Calibri" charset="0"/>
              <a:cs typeface="Calibri" charset="0"/>
            </a:endParaRPr>
          </a:p>
        </p:txBody>
      </p:sp>
      <p:sp>
        <p:nvSpPr>
          <p:cNvPr id="35850" name="TextBox 4"/>
          <p:cNvSpPr txBox="1">
            <a:spLocks noChangeArrowheads="1"/>
          </p:cNvSpPr>
          <p:nvPr/>
        </p:nvSpPr>
        <p:spPr bwMode="auto">
          <a:xfrm>
            <a:off x="5188488" y="6623033"/>
            <a:ext cx="4005179"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rPr>
              <a:t>Regional Model Team - Gopal</a:t>
            </a:r>
            <a:r>
              <a:rPr lang="en-US" sz="1100" dirty="0">
                <a:latin typeface="Calibri" charset="0"/>
              </a:rPr>
              <a:t>, Xuejin Zhang, Kevin Yeh, AOML/HRD</a:t>
            </a:r>
          </a:p>
        </p:txBody>
      </p:sp>
      <p:sp>
        <p:nvSpPr>
          <p:cNvPr id="35851" name="Rectangle 17"/>
          <p:cNvSpPr>
            <a:spLocks noChangeArrowheads="1"/>
          </p:cNvSpPr>
          <p:nvPr/>
        </p:nvSpPr>
        <p:spPr bwMode="auto">
          <a:xfrm>
            <a:off x="2438400" y="1298575"/>
            <a:ext cx="4154488" cy="396875"/>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latin typeface="Calibri" charset="0"/>
                <a:hlinkClick r:id="rId5"/>
              </a:rPr>
              <a:t>https://storm.aoml.noaa.gov/realtime</a:t>
            </a:r>
            <a:endParaRPr lang="en-US" sz="2000">
              <a:solidFill>
                <a:srgbClr val="FF0000"/>
              </a:solidFill>
              <a:latin typeface="Calibri" charset="0"/>
            </a:endParaRPr>
          </a:p>
        </p:txBody>
      </p:sp>
      <p:sp>
        <p:nvSpPr>
          <p:cNvPr id="35852"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3600" dirty="0">
                <a:solidFill>
                  <a:schemeClr val="bg1"/>
                </a:solidFill>
                <a:latin typeface="Calibri" charset="0"/>
              </a:rPr>
              <a:t>HWRF</a:t>
            </a:r>
            <a:endParaRPr lang="en-US" sz="4800" dirty="0">
              <a:solidFill>
                <a:schemeClr val="bg1"/>
              </a:solidFill>
              <a:latin typeface="Calibri" charset="0"/>
            </a:endParaRPr>
          </a:p>
        </p:txBody>
      </p:sp>
      <p:sp>
        <p:nvSpPr>
          <p:cNvPr id="35843" name="Rectangle 13"/>
          <p:cNvSpPr>
            <a:spLocks noGrp="1" noChangeArrowheads="1"/>
          </p:cNvSpPr>
          <p:nvPr>
            <p:ph type="body" idx="1"/>
          </p:nvPr>
        </p:nvSpPr>
        <p:spPr>
          <a:xfrm>
            <a:off x="2759074" y="1733550"/>
            <a:ext cx="3599321" cy="4572000"/>
          </a:xfrm>
        </p:spPr>
        <p:txBody>
          <a:bodyPr/>
          <a:lstStyle/>
          <a:p>
            <a:pPr>
              <a:lnSpc>
                <a:spcPct val="90000"/>
              </a:lnSpc>
            </a:pPr>
            <a:r>
              <a:rPr lang="en-US" sz="2000" dirty="0">
                <a:latin typeface="Calibri" charset="0"/>
                <a:ea typeface="Calibri" charset="0"/>
                <a:cs typeface="Calibri" charset="0"/>
              </a:rPr>
              <a:t>HFIP stream</a:t>
            </a:r>
            <a:r>
              <a:rPr lang="en-US" sz="2000" dirty="0" smtClean="0">
                <a:latin typeface="Calibri" charset="0"/>
                <a:ea typeface="Calibri" charset="0"/>
                <a:cs typeface="Calibri" charset="0"/>
              </a:rPr>
              <a:t> 1.5 (27/9</a:t>
            </a:r>
            <a:r>
              <a:rPr lang="en-US" sz="2000" dirty="0">
                <a:latin typeface="Calibri" charset="0"/>
                <a:ea typeface="Calibri" charset="0"/>
                <a:cs typeface="Calibri" charset="0"/>
              </a:rPr>
              <a:t>/3 km resolution)</a:t>
            </a:r>
            <a:endParaRPr lang="en-US" sz="2000" dirty="0" smtClean="0">
              <a:latin typeface="Calibri" charset="0"/>
              <a:ea typeface="Calibri" charset="0"/>
              <a:cs typeface="Calibri" charset="0"/>
            </a:endParaRPr>
          </a:p>
          <a:p>
            <a:pPr lvl="1" eaLnBrk="1" hangingPunct="1"/>
            <a:r>
              <a:rPr lang="en-US" sz="1400" dirty="0" smtClean="0"/>
              <a:t>Advanced nesting algorithm providing resolutions to 3 km</a:t>
            </a:r>
          </a:p>
          <a:p>
            <a:pPr lvl="1" eaLnBrk="1" hangingPunct="1"/>
            <a:r>
              <a:rPr lang="en-US" sz="1400" dirty="0" smtClean="0"/>
              <a:t>Viable operational pathway &amp; potential transition to operations</a:t>
            </a:r>
          </a:p>
          <a:p>
            <a:pPr lvl="1" eaLnBrk="1" hangingPunct="1"/>
            <a:r>
              <a:rPr lang="en-US" sz="1400" dirty="0" smtClean="0"/>
              <a:t>Pathway to Improved structure and intensity predictions*</a:t>
            </a:r>
          </a:p>
          <a:p>
            <a:pPr lvl="1" eaLnBrk="1" hangingPunct="1"/>
            <a:r>
              <a:rPr lang="en-US" sz="1400" dirty="0" smtClean="0"/>
              <a:t>Extension of initialization algorithm down to 3 km resolution</a:t>
            </a:r>
            <a:endParaRPr lang="en-US" sz="1600" dirty="0" smtClean="0"/>
          </a:p>
          <a:p>
            <a:pPr>
              <a:lnSpc>
                <a:spcPct val="90000"/>
              </a:lnSpc>
            </a:pPr>
            <a:r>
              <a:rPr lang="en-US" sz="2000" dirty="0" smtClean="0">
                <a:latin typeface="Calibri" charset="0"/>
                <a:ea typeface="Calibri" charset="0"/>
                <a:cs typeface="Calibri" charset="0"/>
              </a:rPr>
              <a:t>All </a:t>
            </a:r>
            <a:r>
              <a:rPr lang="en-US" sz="2000" dirty="0">
                <a:latin typeface="Calibri" charset="0"/>
                <a:ea typeface="Calibri" charset="0"/>
                <a:cs typeface="Calibri" charset="0"/>
              </a:rPr>
              <a:t>Storms of </a:t>
            </a:r>
            <a:r>
              <a:rPr lang="en-US" sz="2000" dirty="0" smtClean="0">
                <a:latin typeface="Calibri" charset="0"/>
                <a:ea typeface="Calibri" charset="0"/>
                <a:cs typeface="Calibri" charset="0"/>
              </a:rPr>
              <a:t>2011 (4 cycles/day)</a:t>
            </a:r>
          </a:p>
          <a:p>
            <a:pPr>
              <a:lnSpc>
                <a:spcPct val="90000"/>
              </a:lnSpc>
            </a:pPr>
            <a:r>
              <a:rPr lang="en-US" sz="2000" dirty="0" smtClean="0">
                <a:latin typeface="Calibri" charset="0"/>
                <a:ea typeface="Calibri" charset="0"/>
                <a:cs typeface="Calibri" charset="0"/>
              </a:rPr>
              <a:t>19 </a:t>
            </a:r>
            <a:r>
              <a:rPr lang="en-US" sz="2000" dirty="0">
                <a:latin typeface="Calibri" charset="0"/>
                <a:ea typeface="Calibri" charset="0"/>
                <a:cs typeface="Calibri" charset="0"/>
              </a:rPr>
              <a:t>main products; e.g.,</a:t>
            </a:r>
          </a:p>
          <a:p>
            <a:pPr lvl="1">
              <a:lnSpc>
                <a:spcPct val="90000"/>
              </a:lnSpc>
            </a:pPr>
            <a:r>
              <a:rPr lang="en-US" sz="1600" dirty="0">
                <a:latin typeface="Calibri" charset="0"/>
                <a:ea typeface="Calibri" charset="0"/>
                <a:cs typeface="Calibri" charset="0"/>
              </a:rPr>
              <a:t>Synthetic microwave imagery</a:t>
            </a:r>
          </a:p>
          <a:p>
            <a:pPr lvl="1">
              <a:lnSpc>
                <a:spcPct val="90000"/>
              </a:lnSpc>
            </a:pPr>
            <a:r>
              <a:rPr lang="en-US" sz="1600" dirty="0">
                <a:solidFill>
                  <a:srgbClr val="FF0000"/>
                </a:solidFill>
                <a:latin typeface="Calibri" charset="0"/>
                <a:ea typeface="Calibri" charset="0"/>
                <a:cs typeface="Calibri" charset="0"/>
              </a:rPr>
              <a:t>SHIPS predictors</a:t>
            </a:r>
          </a:p>
          <a:p>
            <a:pPr lvl="1">
              <a:lnSpc>
                <a:spcPct val="90000"/>
              </a:lnSpc>
            </a:pPr>
            <a:r>
              <a:rPr lang="en-US" sz="1600" dirty="0">
                <a:solidFill>
                  <a:srgbClr val="FF0000"/>
                </a:solidFill>
                <a:latin typeface="Calibri" charset="0"/>
                <a:ea typeface="Calibri" charset="0"/>
                <a:cs typeface="Calibri" charset="0"/>
              </a:rPr>
              <a:t>Shear </a:t>
            </a:r>
            <a:r>
              <a:rPr lang="en-US" sz="1600" dirty="0">
                <a:latin typeface="Calibri" charset="0"/>
                <a:ea typeface="Calibri" charset="0"/>
                <a:cs typeface="Calibri" charset="0"/>
              </a:rPr>
              <a:t>and Steering</a:t>
            </a:r>
          </a:p>
          <a:p>
            <a:pPr lvl="1">
              <a:lnSpc>
                <a:spcPct val="90000"/>
              </a:lnSpc>
            </a:pPr>
            <a:r>
              <a:rPr lang="en-US" sz="1600" dirty="0">
                <a:solidFill>
                  <a:srgbClr val="FF0000"/>
                </a:solidFill>
                <a:latin typeface="Calibri" charset="0"/>
                <a:ea typeface="Calibri" charset="0"/>
                <a:cs typeface="Calibri" charset="0"/>
              </a:rPr>
              <a:t>Time-height cross-sections </a:t>
            </a:r>
          </a:p>
          <a:p>
            <a:pPr lvl="1">
              <a:lnSpc>
                <a:spcPct val="90000"/>
              </a:lnSpc>
            </a:pPr>
            <a:r>
              <a:rPr lang="en-US" sz="1600" dirty="0">
                <a:latin typeface="Calibri" charset="0"/>
                <a:ea typeface="Calibri" charset="0"/>
                <a:cs typeface="Calibri" charset="0"/>
              </a:rPr>
              <a:t>Swaths (</a:t>
            </a:r>
            <a:r>
              <a:rPr lang="en-US" sz="1600" dirty="0">
                <a:solidFill>
                  <a:srgbClr val="FF0000"/>
                </a:solidFill>
                <a:latin typeface="Calibri" charset="0"/>
                <a:ea typeface="Calibri" charset="0"/>
                <a:cs typeface="Calibri" charset="0"/>
              </a:rPr>
              <a:t>wind </a:t>
            </a:r>
            <a:r>
              <a:rPr lang="en-US" sz="1600" dirty="0">
                <a:latin typeface="Calibri" charset="0"/>
                <a:ea typeface="Calibri" charset="0"/>
                <a:cs typeface="Calibri" charset="0"/>
              </a:rPr>
              <a:t>and rainfall)</a:t>
            </a:r>
          </a:p>
        </p:txBody>
      </p:sp>
      <p:pic>
        <p:nvPicPr>
          <p:cNvPr id="16" name="Picture 15" descr="Screen shot 2011-07-29 at 3.36.15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138173"/>
            <a:ext cx="2686050" cy="2057400"/>
          </a:xfrm>
          <a:prstGeom prst="rect">
            <a:avLst/>
          </a:prstGeom>
        </p:spPr>
      </p:pic>
      <p:pic>
        <p:nvPicPr>
          <p:cNvPr id="19" name="Picture 18" descr="Screen shot 2011-07-29 at 3.38.09 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22718" y="1635735"/>
            <a:ext cx="2836047" cy="2112264"/>
          </a:xfrm>
          <a:prstGeom prst="rect">
            <a:avLst/>
          </a:prstGeom>
        </p:spPr>
      </p:pic>
      <p:pic>
        <p:nvPicPr>
          <p:cNvPr id="20" name="Picture 19" descr="Screen shot 2011-07-29 at 3.35.10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68720" y="4075212"/>
            <a:ext cx="2815380" cy="2148840"/>
          </a:xfrm>
          <a:prstGeom prst="rect">
            <a:avLst/>
          </a:prstGeom>
        </p:spPr>
      </p:pic>
      <p:pic>
        <p:nvPicPr>
          <p:cNvPr id="14" name="Picture 9" descr="C:\Documents and Settings\sun.gopal\Desktop\DORA04E_2011-07-18-18Z_DYNAMIC.gif"/>
          <p:cNvPicPr>
            <a:picLocks noChangeAspect="1" noChangeArrowheads="1" noCrop="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383311" y="2342547"/>
            <a:ext cx="4323014" cy="2868613"/>
          </a:xfrm>
          <a:prstGeom prst="rect">
            <a:avLst/>
          </a:prstGeom>
          <a:noFill/>
          <a:ln w="9525">
            <a:noFill/>
            <a:miter lim="800000"/>
            <a:headEnd/>
            <a:tailEnd/>
          </a:ln>
        </p:spPr>
      </p:pic>
    </p:spTree>
    <p:extLst>
      <p:ext uri="{BB962C8B-B14F-4D97-AF65-F5344CB8AC3E}">
        <p14:creationId xmlns:p14="http://schemas.microsoft.com/office/powerpoint/2010/main" val="2202469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35" presetClass="emph" presetSubtype="0" repeatCount="indefinite" fill="hold" nodeType="afterEffect">
                                  <p:stCondLst>
                                    <p:cond delay="0"/>
                                  </p:stCondLst>
                                  <p:endCondLst>
                                    <p:cond evt="onNext" delay="0">
                                      <p:tgtEl>
                                        <p:sldTgt/>
                                      </p:tgtEl>
                                    </p:cond>
                                  </p:endCondLst>
                                  <p:childTnLst>
                                    <p:anim calcmode="discrete" valueType="str">
                                      <p:cBhvr>
                                        <p:cTn id="9" dur="2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6" presetClass="emph" presetSubtype="0" accel="50000" decel="50000" fill="hold" nodeType="withEffect">
                                  <p:stCondLst>
                                    <p:cond delay="0"/>
                                  </p:stCondLst>
                                  <p:childTnLst>
                                    <p:animScale>
                                      <p:cBhvr>
                                        <p:cTn id="15" dur="5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03_EarlandFiona-8312010-19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81872"/>
            <a:ext cx="9144000" cy="5143500"/>
          </a:xfrm>
          <a:prstGeom prst="rect">
            <a:avLst/>
          </a:prstGeom>
        </p:spPr>
      </p:pic>
      <p:grpSp>
        <p:nvGrpSpPr>
          <p:cNvPr id="2" name="Group 1"/>
          <p:cNvGrpSpPr/>
          <p:nvPr/>
        </p:nvGrpSpPr>
        <p:grpSpPr>
          <a:xfrm>
            <a:off x="2971651" y="2851966"/>
            <a:ext cx="3324377" cy="1588607"/>
            <a:chOff x="4572123" y="3626169"/>
            <a:chExt cx="3324377" cy="1588607"/>
          </a:xfrm>
        </p:grpSpPr>
        <p:sp>
          <p:nvSpPr>
            <p:cNvPr id="52229" name="TextBox 4"/>
            <p:cNvSpPr txBox="1">
              <a:spLocks noChangeArrowheads="1"/>
            </p:cNvSpPr>
            <p:nvPr/>
          </p:nvSpPr>
          <p:spPr bwMode="auto">
            <a:xfrm>
              <a:off x="4572123" y="3626169"/>
              <a:ext cx="5905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00"/>
                  </a:solidFill>
                </a:rPr>
                <a:t>Earl</a:t>
              </a:r>
              <a:endParaRPr lang="en-US" sz="2000" b="1" dirty="0">
                <a:solidFill>
                  <a:srgbClr val="000000"/>
                </a:solidFill>
              </a:endParaRPr>
            </a:p>
          </p:txBody>
        </p:sp>
        <p:sp>
          <p:nvSpPr>
            <p:cNvPr id="52230" name="TextBox 5"/>
            <p:cNvSpPr txBox="1">
              <a:spLocks noChangeArrowheads="1"/>
            </p:cNvSpPr>
            <p:nvPr/>
          </p:nvSpPr>
          <p:spPr bwMode="auto">
            <a:xfrm>
              <a:off x="7128992" y="4814666"/>
              <a:ext cx="7675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00"/>
                  </a:solidFill>
                </a:rPr>
                <a:t>Fiona</a:t>
              </a:r>
              <a:endParaRPr lang="en-US" sz="2000" b="1" dirty="0">
                <a:solidFill>
                  <a:srgbClr val="000000"/>
                </a:solidFill>
              </a:endParaRPr>
            </a:p>
          </p:txBody>
        </p:sp>
      </p:grpSp>
      <p:sp>
        <p:nvSpPr>
          <p:cNvPr id="9"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3600" dirty="0" smtClean="0">
                <a:solidFill>
                  <a:schemeClr val="bg1"/>
                </a:solidFill>
                <a:latin typeface="Calibri" charset="0"/>
              </a:rPr>
              <a:t>What Next?</a:t>
            </a:r>
            <a:endParaRPr lang="en-US" sz="4800" dirty="0">
              <a:solidFill>
                <a:schemeClr val="bg1"/>
              </a:solidFill>
              <a:latin typeface="Calibri" charset="0"/>
            </a:endParaRPr>
          </a:p>
        </p:txBody>
      </p:sp>
      <p:sp>
        <p:nvSpPr>
          <p:cNvPr id="4" name="Rectangle 3"/>
          <p:cNvSpPr/>
          <p:nvPr/>
        </p:nvSpPr>
        <p:spPr>
          <a:xfrm>
            <a:off x="2218046" y="2574869"/>
            <a:ext cx="1835326" cy="1835326"/>
          </a:xfrm>
          <a:prstGeom prst="rect">
            <a:avLst/>
          </a:prstGeom>
          <a:noFill/>
          <a:ln w="19050"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953817" y="3631956"/>
            <a:ext cx="1835326" cy="1835326"/>
          </a:xfrm>
          <a:prstGeom prst="rect">
            <a:avLst/>
          </a:prstGeom>
          <a:noFill/>
          <a:ln w="19050" cmpd="sng">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4553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3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500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8" name="TextBox 9"/>
          <p:cNvSpPr txBox="1">
            <a:spLocks noChangeArrowheads="1"/>
          </p:cNvSpPr>
          <p:nvPr/>
        </p:nvSpPr>
        <p:spPr bwMode="auto">
          <a:xfrm>
            <a:off x="1852720" y="3674928"/>
            <a:ext cx="54363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t>850hPa Streamlines and </a:t>
            </a:r>
            <a:r>
              <a:rPr lang="en-US" sz="1400" dirty="0" err="1"/>
              <a:t>Isotachs</a:t>
            </a:r>
            <a:r>
              <a:rPr lang="en-US" sz="1400" dirty="0"/>
              <a:t> (</a:t>
            </a:r>
            <a:r>
              <a:rPr lang="en-US" sz="1400" dirty="0" err="1"/>
              <a:t>kts</a:t>
            </a:r>
            <a:r>
              <a:rPr lang="en-US" sz="1400" dirty="0"/>
              <a:t>)</a:t>
            </a:r>
          </a:p>
        </p:txBody>
      </p:sp>
      <p:sp>
        <p:nvSpPr>
          <p:cNvPr id="54289" name="Rectangle 10"/>
          <p:cNvSpPr>
            <a:spLocks noChangeArrowheads="1"/>
          </p:cNvSpPr>
          <p:nvPr/>
        </p:nvSpPr>
        <p:spPr bwMode="auto">
          <a:xfrm>
            <a:off x="5710758" y="6625373"/>
            <a:ext cx="2821171" cy="25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smtClean="0"/>
              <a:t>http</a:t>
            </a:r>
            <a:r>
              <a:rPr lang="en-US" sz="1100" dirty="0"/>
              <a:t>://</a:t>
            </a:r>
            <a:r>
              <a:rPr lang="en-US" sz="1100" dirty="0" err="1"/>
              <a:t>www.emc.ncep.noaa.gov</a:t>
            </a:r>
            <a:r>
              <a:rPr lang="en-US" sz="1100" dirty="0"/>
              <a:t>/</a:t>
            </a:r>
            <a:r>
              <a:rPr lang="en-US" sz="1100" dirty="0" err="1"/>
              <a:t>gc_wmb</a:t>
            </a:r>
            <a:r>
              <a:rPr lang="en-US" sz="1100" dirty="0"/>
              <a:t>/</a:t>
            </a:r>
            <a:r>
              <a:rPr lang="en-US" sz="1100" dirty="0" err="1"/>
              <a:t>vxt</a:t>
            </a:r>
            <a:endParaRPr lang="en-US" sz="1100" dirty="0"/>
          </a:p>
        </p:txBody>
      </p:sp>
      <p:grpSp>
        <p:nvGrpSpPr>
          <p:cNvPr id="23" name="Group 22"/>
          <p:cNvGrpSpPr/>
          <p:nvPr/>
        </p:nvGrpSpPr>
        <p:grpSpPr>
          <a:xfrm>
            <a:off x="259058" y="1252643"/>
            <a:ext cx="8542715" cy="2510946"/>
            <a:chOff x="259058" y="1252643"/>
            <a:chExt cx="8542715" cy="2510946"/>
          </a:xfrm>
        </p:grpSpPr>
        <p:pic>
          <p:nvPicPr>
            <p:cNvPr id="54301" name="Picture 3"/>
            <p:cNvPicPr>
              <a:picLocks noChangeAspect="1"/>
            </p:cNvPicPr>
            <p:nvPr/>
          </p:nvPicPr>
          <p:blipFill>
            <a:blip r:embed="rId3" cstate="screen">
              <a:extLst>
                <a:ext uri="{28A0092B-C50C-407E-A947-70E740481C1C}">
                  <a14:useLocalDpi xmlns:a14="http://schemas.microsoft.com/office/drawing/2010/main"/>
                </a:ext>
              </a:extLst>
            </a:blip>
            <a:srcRect l="8791" t="153" r="6131" b="6100"/>
            <a:stretch>
              <a:fillRect/>
            </a:stretch>
          </p:blipFill>
          <p:spPr bwMode="auto">
            <a:xfrm>
              <a:off x="259058" y="1256974"/>
              <a:ext cx="3024375" cy="250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2" name="Picture 4"/>
            <p:cNvPicPr>
              <a:picLocks noChangeAspect="1"/>
            </p:cNvPicPr>
            <p:nvPr/>
          </p:nvPicPr>
          <p:blipFill>
            <a:blip r:embed="rId4" cstate="screen">
              <a:extLst>
                <a:ext uri="{28A0092B-C50C-407E-A947-70E740481C1C}">
                  <a14:useLocalDpi xmlns:a14="http://schemas.microsoft.com/office/drawing/2010/main"/>
                </a:ext>
              </a:extLst>
            </a:blip>
            <a:srcRect l="8791" r="6133" b="6250"/>
            <a:stretch>
              <a:fillRect/>
            </a:stretch>
          </p:blipFill>
          <p:spPr bwMode="auto">
            <a:xfrm>
              <a:off x="3045122" y="1252643"/>
              <a:ext cx="3024340"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5" name="Picture 7"/>
            <p:cNvPicPr>
              <a:picLocks noChangeAspect="1"/>
            </p:cNvPicPr>
            <p:nvPr/>
          </p:nvPicPr>
          <p:blipFill>
            <a:blip r:embed="rId5" cstate="screen">
              <a:extLst>
                <a:ext uri="{28A0092B-C50C-407E-A947-70E740481C1C}">
                  <a14:useLocalDpi xmlns:a14="http://schemas.microsoft.com/office/drawing/2010/main"/>
                </a:ext>
              </a:extLst>
            </a:blip>
            <a:srcRect l="10043" r="6085" b="6248"/>
            <a:stretch>
              <a:fillRect/>
            </a:stretch>
          </p:blipFill>
          <p:spPr bwMode="auto">
            <a:xfrm>
              <a:off x="5820277" y="1252643"/>
              <a:ext cx="2981496"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bwMode="auto">
            <a:xfrm>
              <a:off x="1818221" y="2517734"/>
              <a:ext cx="336320" cy="327929"/>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bwMode="auto">
            <a:xfrm>
              <a:off x="4285605" y="2172709"/>
              <a:ext cx="33787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bwMode="auto">
            <a:xfrm>
              <a:off x="7145103" y="2009522"/>
              <a:ext cx="33787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bwMode="auto">
            <a:xfrm>
              <a:off x="1542346" y="2427592"/>
              <a:ext cx="33787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274" name="TextBox 1"/>
            <p:cNvSpPr txBox="1">
              <a:spLocks noChangeArrowheads="1"/>
            </p:cNvSpPr>
            <p:nvPr/>
          </p:nvSpPr>
          <p:spPr bwMode="auto">
            <a:xfrm>
              <a:off x="608875" y="3313842"/>
              <a:ext cx="205277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0000FF"/>
                  </a:solidFill>
                </a:rPr>
                <a:t>Initialize Earl Vortex</a:t>
              </a:r>
            </a:p>
          </p:txBody>
        </p:sp>
        <p:sp>
          <p:nvSpPr>
            <p:cNvPr id="54276" name="TextBox 21"/>
            <p:cNvSpPr txBox="1">
              <a:spLocks noChangeArrowheads="1"/>
            </p:cNvSpPr>
            <p:nvPr/>
          </p:nvSpPr>
          <p:spPr bwMode="auto">
            <a:xfrm>
              <a:off x="1368425" y="2106020"/>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0000FF"/>
                  </a:solidFill>
                </a:rPr>
                <a:t>Earl</a:t>
              </a:r>
            </a:p>
          </p:txBody>
        </p:sp>
        <p:sp>
          <p:nvSpPr>
            <p:cNvPr id="54277" name="TextBox 24"/>
            <p:cNvSpPr txBox="1">
              <a:spLocks noChangeArrowheads="1"/>
            </p:cNvSpPr>
            <p:nvPr/>
          </p:nvSpPr>
          <p:spPr bwMode="auto">
            <a:xfrm>
              <a:off x="1900828" y="2279844"/>
              <a:ext cx="64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sp>
          <p:nvSpPr>
            <p:cNvPr id="54279" name="TextBox 26"/>
            <p:cNvSpPr txBox="1">
              <a:spLocks noChangeArrowheads="1"/>
            </p:cNvSpPr>
            <p:nvPr/>
          </p:nvSpPr>
          <p:spPr bwMode="auto">
            <a:xfrm>
              <a:off x="4167188" y="1790107"/>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sp>
          <p:nvSpPr>
            <p:cNvPr id="54280" name="TextBox 27"/>
            <p:cNvSpPr txBox="1">
              <a:spLocks noChangeArrowheads="1"/>
            </p:cNvSpPr>
            <p:nvPr/>
          </p:nvSpPr>
          <p:spPr bwMode="auto">
            <a:xfrm>
              <a:off x="7083425" y="1669457"/>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cxnSp>
          <p:nvCxnSpPr>
            <p:cNvPr id="3" name="Straight Arrow Connector 2"/>
            <p:cNvCxnSpPr>
              <a:stCxn id="54274" idx="3"/>
            </p:cNvCxnSpPr>
            <p:nvPr/>
          </p:nvCxnSpPr>
          <p:spPr>
            <a:xfrm>
              <a:off x="2661654" y="3497992"/>
              <a:ext cx="4583960" cy="40986"/>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59058" y="3764729"/>
            <a:ext cx="8543534" cy="2673781"/>
            <a:chOff x="259058" y="3764729"/>
            <a:chExt cx="8543534" cy="2673781"/>
          </a:xfrm>
        </p:grpSpPr>
        <p:pic>
          <p:nvPicPr>
            <p:cNvPr id="54300" name="Picture 2"/>
            <p:cNvPicPr>
              <a:picLocks noChangeAspect="1"/>
            </p:cNvPicPr>
            <p:nvPr/>
          </p:nvPicPr>
          <p:blipFill>
            <a:blip r:embed="rId6" cstate="screen">
              <a:extLst>
                <a:ext uri="{28A0092B-C50C-407E-A947-70E740481C1C}">
                  <a14:useLocalDpi xmlns:a14="http://schemas.microsoft.com/office/drawing/2010/main"/>
                </a:ext>
              </a:extLst>
            </a:blip>
            <a:srcRect l="8791" t="-2" r="6131" b="6250"/>
            <a:stretch>
              <a:fillRect/>
            </a:stretch>
          </p:blipFill>
          <p:spPr bwMode="auto">
            <a:xfrm>
              <a:off x="259058" y="3927751"/>
              <a:ext cx="3024375"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3" name="Picture 5"/>
            <p:cNvPicPr>
              <a:picLocks noChangeAspect="1"/>
            </p:cNvPicPr>
            <p:nvPr/>
          </p:nvPicPr>
          <p:blipFill>
            <a:blip r:embed="rId7" cstate="screen">
              <a:extLst>
                <a:ext uri="{28A0092B-C50C-407E-A947-70E740481C1C}">
                  <a14:useLocalDpi xmlns:a14="http://schemas.microsoft.com/office/drawing/2010/main"/>
                </a:ext>
              </a:extLst>
            </a:blip>
            <a:srcRect l="8771" r="6152" b="6248"/>
            <a:stretch>
              <a:fillRect/>
            </a:stretch>
          </p:blipFill>
          <p:spPr bwMode="auto">
            <a:xfrm>
              <a:off x="3038179" y="3928879"/>
              <a:ext cx="3024268" cy="25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4" name="Picture 6"/>
            <p:cNvPicPr>
              <a:picLocks noChangeAspect="1"/>
            </p:cNvPicPr>
            <p:nvPr/>
          </p:nvPicPr>
          <p:blipFill>
            <a:blip r:embed="rId8" cstate="screen">
              <a:extLst>
                <a:ext uri="{28A0092B-C50C-407E-A947-70E740481C1C}">
                  <a14:useLocalDpi xmlns:a14="http://schemas.microsoft.com/office/drawing/2010/main"/>
                </a:ext>
              </a:extLst>
            </a:blip>
            <a:srcRect l="8867" t="-6250" r="6055" b="6250"/>
            <a:stretch>
              <a:fillRect/>
            </a:stretch>
          </p:blipFill>
          <p:spPr bwMode="auto">
            <a:xfrm>
              <a:off x="5778252" y="3764729"/>
              <a:ext cx="3024340" cy="267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bwMode="auto">
            <a:xfrm>
              <a:off x="1562493" y="5077445"/>
              <a:ext cx="337871" cy="326375"/>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bwMode="auto">
            <a:xfrm>
              <a:off x="3949284" y="4636062"/>
              <a:ext cx="33632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bwMode="auto">
            <a:xfrm>
              <a:off x="6828931" y="4472875"/>
              <a:ext cx="336321" cy="326375"/>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bwMode="auto">
            <a:xfrm>
              <a:off x="1320714" y="4962438"/>
              <a:ext cx="337871" cy="327928"/>
            </a:xfrm>
            <a:prstGeom prst="ellipse">
              <a:avLst/>
            </a:prstGeom>
            <a:noFill/>
            <a:ln w="2540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bwMode="auto">
            <a:xfrm>
              <a:off x="4201912" y="4900270"/>
              <a:ext cx="337871" cy="326375"/>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bwMode="auto">
            <a:xfrm>
              <a:off x="6901775" y="4799249"/>
              <a:ext cx="337871" cy="326375"/>
            </a:xfrm>
            <a:prstGeom prst="ellipse">
              <a:avLst/>
            </a:prstGeom>
            <a:noFill/>
            <a:ln w="25400">
              <a:solidFill>
                <a:srgbClr val="FD0DFB"/>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275" name="TextBox 22"/>
            <p:cNvSpPr txBox="1">
              <a:spLocks noChangeArrowheads="1"/>
            </p:cNvSpPr>
            <p:nvPr/>
          </p:nvSpPr>
          <p:spPr bwMode="auto">
            <a:xfrm>
              <a:off x="574081" y="6015069"/>
              <a:ext cx="2200649" cy="369887"/>
            </a:xfrm>
            <a:prstGeom prst="rect">
              <a:avLst/>
            </a:prstGeom>
            <a:no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FD0DFB"/>
                  </a:solidFill>
                </a:rPr>
                <a:t>Initialize Fiona Vortex</a:t>
              </a:r>
            </a:p>
          </p:txBody>
        </p:sp>
        <p:sp>
          <p:nvSpPr>
            <p:cNvPr id="54278" name="TextBox 25"/>
            <p:cNvSpPr txBox="1">
              <a:spLocks noChangeArrowheads="1"/>
            </p:cNvSpPr>
            <p:nvPr/>
          </p:nvSpPr>
          <p:spPr bwMode="auto">
            <a:xfrm>
              <a:off x="1100138" y="4663482"/>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0000FF"/>
                  </a:solidFill>
                </a:rPr>
                <a:t>Earl</a:t>
              </a:r>
            </a:p>
          </p:txBody>
        </p:sp>
        <p:sp>
          <p:nvSpPr>
            <p:cNvPr id="54281" name="TextBox 28"/>
            <p:cNvSpPr txBox="1">
              <a:spLocks noChangeArrowheads="1"/>
            </p:cNvSpPr>
            <p:nvPr/>
          </p:nvSpPr>
          <p:spPr bwMode="auto">
            <a:xfrm>
              <a:off x="3898900" y="4334431"/>
              <a:ext cx="5365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sp>
          <p:nvSpPr>
            <p:cNvPr id="54282" name="TextBox 29"/>
            <p:cNvSpPr txBox="1">
              <a:spLocks noChangeArrowheads="1"/>
            </p:cNvSpPr>
            <p:nvPr/>
          </p:nvSpPr>
          <p:spPr bwMode="auto">
            <a:xfrm>
              <a:off x="7104063" y="4320143"/>
              <a:ext cx="538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FF"/>
                  </a:solidFill>
                </a:rPr>
                <a:t>Earl</a:t>
              </a:r>
            </a:p>
          </p:txBody>
        </p:sp>
        <p:sp>
          <p:nvSpPr>
            <p:cNvPr id="54283" name="TextBox 31"/>
            <p:cNvSpPr txBox="1">
              <a:spLocks noChangeArrowheads="1"/>
            </p:cNvSpPr>
            <p:nvPr/>
          </p:nvSpPr>
          <p:spPr bwMode="auto">
            <a:xfrm>
              <a:off x="1594573" y="4772323"/>
              <a:ext cx="641350"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sp>
          <p:nvSpPr>
            <p:cNvPr id="54284" name="TextBox 32"/>
            <p:cNvSpPr txBox="1">
              <a:spLocks noChangeArrowheads="1"/>
            </p:cNvSpPr>
            <p:nvPr/>
          </p:nvSpPr>
          <p:spPr bwMode="auto">
            <a:xfrm>
              <a:off x="4332250" y="4661701"/>
              <a:ext cx="641350"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sp>
          <p:nvSpPr>
            <p:cNvPr id="54285" name="TextBox 33"/>
            <p:cNvSpPr txBox="1">
              <a:spLocks noChangeArrowheads="1"/>
            </p:cNvSpPr>
            <p:nvPr/>
          </p:nvSpPr>
          <p:spPr bwMode="auto">
            <a:xfrm>
              <a:off x="7169911" y="4667806"/>
              <a:ext cx="641350"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dirty="0">
                  <a:solidFill>
                    <a:srgbClr val="FD0DFB"/>
                  </a:solidFill>
                </a:rPr>
                <a:t>Fiona</a:t>
              </a:r>
            </a:p>
          </p:txBody>
        </p:sp>
        <p:cxnSp>
          <p:nvCxnSpPr>
            <p:cNvPr id="42" name="Straight Arrow Connector 41"/>
            <p:cNvCxnSpPr>
              <a:stCxn id="54275" idx="3"/>
            </p:cNvCxnSpPr>
            <p:nvPr/>
          </p:nvCxnSpPr>
          <p:spPr>
            <a:xfrm>
              <a:off x="2774730" y="6200013"/>
              <a:ext cx="4653546" cy="83322"/>
            </a:xfrm>
            <a:prstGeom prst="straightConnector1">
              <a:avLst/>
            </a:prstGeom>
            <a:ln>
              <a:solidFill>
                <a:srgbClr val="FD0DFB"/>
              </a:solidFill>
              <a:prstDash val="dash"/>
              <a:tailEnd type="arrow"/>
            </a:ln>
          </p:spPr>
          <p:style>
            <a:lnRef idx="2">
              <a:schemeClr val="accent1"/>
            </a:lnRef>
            <a:fillRef idx="0">
              <a:schemeClr val="accent1"/>
            </a:fillRef>
            <a:effectRef idx="1">
              <a:schemeClr val="accent1"/>
            </a:effectRef>
            <a:fontRef idx="minor">
              <a:schemeClr val="tx1"/>
            </a:fontRef>
          </p:style>
        </p:cxnSp>
      </p:grpSp>
      <p:sp>
        <p:nvSpPr>
          <p:cNvPr id="47"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3600" dirty="0" smtClean="0">
                <a:solidFill>
                  <a:schemeClr val="bg1"/>
                </a:solidFill>
                <a:latin typeface="Calibri" charset="0"/>
              </a:rPr>
              <a:t>Storm-storm interactions?</a:t>
            </a:r>
            <a:endParaRPr lang="en-US" sz="4800" dirty="0">
              <a:solidFill>
                <a:schemeClr val="bg1"/>
              </a:solidFill>
              <a:latin typeface="Calibri" charset="0"/>
            </a:endParaRPr>
          </a:p>
        </p:txBody>
      </p:sp>
    </p:spTree>
    <p:extLst>
      <p:ext uri="{BB962C8B-B14F-4D97-AF65-F5344CB8AC3E}">
        <p14:creationId xmlns:p14="http://schemas.microsoft.com/office/powerpoint/2010/main" val="3186586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3600" dirty="0" smtClean="0">
                <a:solidFill>
                  <a:schemeClr val="bg1"/>
                </a:solidFill>
                <a:latin typeface="Calibri" charset="0"/>
              </a:rPr>
              <a:t>HWRF</a:t>
            </a:r>
            <a:endParaRPr lang="en-US" sz="4800" dirty="0">
              <a:solidFill>
                <a:schemeClr val="bg1"/>
              </a:solidFill>
              <a:latin typeface="Calibri" charset="0"/>
            </a:endParaRPr>
          </a:p>
        </p:txBody>
      </p:sp>
      <p:sp>
        <p:nvSpPr>
          <p:cNvPr id="7" name="TextBox 4"/>
          <p:cNvSpPr txBox="1">
            <a:spLocks noChangeArrowheads="1"/>
          </p:cNvSpPr>
          <p:nvPr/>
        </p:nvSpPr>
        <p:spPr bwMode="auto">
          <a:xfrm>
            <a:off x="5188488" y="6623033"/>
            <a:ext cx="4005179"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rPr>
              <a:t>Regional Model Team - Gopal</a:t>
            </a:r>
            <a:r>
              <a:rPr lang="en-US" sz="1100" dirty="0">
                <a:latin typeface="Calibri" charset="0"/>
              </a:rPr>
              <a:t>, Xuejin Zhang, Kevin Yeh, AOML/HRD</a:t>
            </a:r>
          </a:p>
        </p:txBody>
      </p:sp>
      <p:pic>
        <p:nvPicPr>
          <p:cNvPr id="2" name="IHC-2011-Animation-COMPRESSE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3062" y="1292704"/>
            <a:ext cx="8595354" cy="5191527"/>
          </a:xfrm>
          <a:prstGeom prst="rect">
            <a:avLst/>
          </a:prstGeom>
        </p:spPr>
      </p:pic>
    </p:spTree>
    <p:extLst>
      <p:ext uri="{BB962C8B-B14F-4D97-AF65-F5344CB8AC3E}">
        <p14:creationId xmlns:p14="http://schemas.microsoft.com/office/powerpoint/2010/main" val="4066338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P101018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48088" y="4593314"/>
            <a:ext cx="2316162" cy="1736725"/>
          </a:xfrm>
          <a:prstGeom prst="rect">
            <a:avLst/>
          </a:prstGeom>
          <a:noFill/>
          <a:ln w="9525">
            <a:noFill/>
            <a:miter lim="800000"/>
            <a:headEnd/>
            <a:tailEnd/>
          </a:ln>
        </p:spPr>
      </p:pic>
      <p:sp>
        <p:nvSpPr>
          <p:cNvPr id="50179" name="Rectangle 3"/>
          <p:cNvSpPr>
            <a:spLocks noGrp="1" noChangeArrowheads="1"/>
          </p:cNvSpPr>
          <p:nvPr>
            <p:ph type="body" idx="1"/>
          </p:nvPr>
        </p:nvSpPr>
        <p:spPr>
          <a:xfrm>
            <a:off x="403225" y="1231446"/>
            <a:ext cx="3240088" cy="5224463"/>
          </a:xfrm>
        </p:spPr>
        <p:txBody>
          <a:bodyPr/>
          <a:lstStyle/>
          <a:p>
            <a:pPr eaLnBrk="1" hangingPunct="1">
              <a:lnSpc>
                <a:spcPct val="90000"/>
              </a:lnSpc>
              <a:spcBef>
                <a:spcPts val="300"/>
              </a:spcBef>
            </a:pPr>
            <a:r>
              <a:rPr lang="en-US" sz="2000" b="1" dirty="0">
                <a:solidFill>
                  <a:srgbClr val="000000"/>
                </a:solidFill>
                <a:latin typeface="Calibri" charset="0"/>
                <a:ea typeface="Calibri" charset="0"/>
                <a:cs typeface="Calibri" charset="0"/>
              </a:rPr>
              <a:t>In-situ</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Wind, press., temp.</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900"/>
              </a:spcBef>
            </a:pPr>
            <a:r>
              <a:rPr lang="en-US" sz="2000" b="1" dirty="0">
                <a:solidFill>
                  <a:srgbClr val="000000"/>
                </a:solidFill>
                <a:latin typeface="Calibri" charset="0"/>
                <a:ea typeface="Calibri" charset="0"/>
                <a:cs typeface="Calibri" charset="0"/>
              </a:rPr>
              <a:t>Expendables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Dropsondes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AXBT, AXCP, buoy</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endParaRPr lang="en-US" sz="2000" dirty="0">
              <a:solidFill>
                <a:srgbClr val="000000"/>
              </a:solidFill>
              <a:latin typeface="Calibri" charset="0"/>
              <a:ea typeface="Calibri" charset="0"/>
              <a:cs typeface="Calibri" charset="0"/>
            </a:endParaRPr>
          </a:p>
          <a:p>
            <a:pPr eaLnBrk="1" hangingPunct="1">
              <a:lnSpc>
                <a:spcPct val="90000"/>
              </a:lnSpc>
              <a:spcBef>
                <a:spcPts val="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r>
              <a:rPr lang="en-US" sz="2000" b="1" dirty="0">
                <a:solidFill>
                  <a:srgbClr val="000000"/>
                </a:solidFill>
                <a:latin typeface="Calibri" charset="0"/>
                <a:ea typeface="Calibri" charset="0"/>
                <a:cs typeface="Calibri" charset="0"/>
              </a:rPr>
              <a:t>Remote Sensors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Doppler Radar</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SFMR/HIRAD</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WSRA </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Scatterometer/profiler</a:t>
            </a:r>
          </a:p>
          <a:p>
            <a:pPr marL="566738" lvl="1" eaLnBrk="1" hangingPunct="1">
              <a:lnSpc>
                <a:spcPct val="90000"/>
              </a:lnSpc>
              <a:spcBef>
                <a:spcPts val="600"/>
              </a:spcBef>
            </a:pPr>
            <a:r>
              <a:rPr lang="en-US" sz="1800" dirty="0" smtClean="0">
                <a:solidFill>
                  <a:srgbClr val="000000"/>
                </a:solidFill>
                <a:latin typeface="Calibri" charset="0"/>
                <a:ea typeface="Calibri" charset="0"/>
                <a:cs typeface="Calibri" charset="0"/>
              </a:rPr>
              <a:t>UAS - LALE</a:t>
            </a:r>
            <a:endParaRPr lang="en-US" sz="1800" dirty="0">
              <a:solidFill>
                <a:srgbClr val="000000"/>
              </a:solidFill>
              <a:latin typeface="Calibri" charset="0"/>
              <a:ea typeface="Calibri" charset="0"/>
              <a:cs typeface="Calibri" charset="0"/>
            </a:endParaRPr>
          </a:p>
        </p:txBody>
      </p:sp>
      <p:pic>
        <p:nvPicPr>
          <p:cNvPr id="50181" name="Picture 8" descr="noaap3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513" y="1841046"/>
            <a:ext cx="3109912" cy="1022350"/>
          </a:xfrm>
          <a:prstGeom prst="rect">
            <a:avLst/>
          </a:prstGeom>
          <a:noFill/>
          <a:ln w="9525">
            <a:noFill/>
            <a:miter lim="800000"/>
            <a:headEnd/>
            <a:tailEnd/>
          </a:ln>
        </p:spPr>
      </p:pic>
      <p:pic>
        <p:nvPicPr>
          <p:cNvPr id="50182" name="Picture 9" descr="gonzoi"/>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3225" y="3715201"/>
            <a:ext cx="3009900" cy="1003300"/>
          </a:xfrm>
          <a:prstGeom prst="rect">
            <a:avLst/>
          </a:prstGeom>
          <a:noFill/>
          <a:ln w="9525">
            <a:noFill/>
            <a:miter lim="800000"/>
            <a:headEnd/>
            <a:tailEnd/>
          </a:ln>
        </p:spPr>
      </p:pic>
      <p:sp>
        <p:nvSpPr>
          <p:cNvPr id="50183" name="TextBox 12"/>
          <p:cNvSpPr txBox="1">
            <a:spLocks noChangeArrowheads="1"/>
          </p:cNvSpPr>
          <p:nvPr/>
        </p:nvSpPr>
        <p:spPr bwMode="auto">
          <a:xfrm>
            <a:off x="4376468" y="2247900"/>
            <a:ext cx="1005804" cy="338554"/>
          </a:xfrm>
          <a:prstGeom prst="rect">
            <a:avLst/>
          </a:prstGeom>
          <a:noFill/>
          <a:ln w="9525">
            <a:noFill/>
            <a:miter lim="800000"/>
            <a:headEnd/>
            <a:tailEnd/>
          </a:ln>
        </p:spPr>
        <p:txBody>
          <a:bodyPr wrap="none">
            <a:prstTxWarp prst="textNoShape">
              <a:avLst/>
            </a:prstTxWarp>
            <a:spAutoFit/>
          </a:bodyPr>
          <a:lstStyle/>
          <a:p>
            <a:r>
              <a:rPr lang="en-US" sz="1600" dirty="0" smtClean="0">
                <a:latin typeface="Calibri" charset="0"/>
                <a:ea typeface="Calibri" charset="0"/>
                <a:cs typeface="Calibri" charset="0"/>
              </a:rPr>
              <a:t>GALE UAS</a:t>
            </a:r>
            <a:endParaRPr lang="en-US" sz="1600" dirty="0">
              <a:latin typeface="Calibri" charset="0"/>
              <a:ea typeface="Calibri" charset="0"/>
              <a:cs typeface="Calibri" charset="0"/>
            </a:endParaRPr>
          </a:p>
        </p:txBody>
      </p:sp>
      <p:pic>
        <p:nvPicPr>
          <p:cNvPr id="50184" name="Picture 16" descr="TDR on tail_red.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7138" y="2662686"/>
            <a:ext cx="2282825" cy="1712912"/>
          </a:xfrm>
          <a:prstGeom prst="rect">
            <a:avLst/>
          </a:prstGeom>
          <a:noFill/>
          <a:ln w="9525">
            <a:noFill/>
            <a:miter lim="800000"/>
            <a:headEnd/>
            <a:tailEnd/>
          </a:ln>
        </p:spPr>
      </p:pic>
      <p:pic>
        <p:nvPicPr>
          <p:cNvPr id="50185"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48388" y="4753417"/>
            <a:ext cx="2632075" cy="1735138"/>
          </a:xfrm>
          <a:prstGeom prst="rect">
            <a:avLst/>
          </a:prstGeom>
          <a:noFill/>
          <a:ln w="9525">
            <a:noFill/>
            <a:round/>
            <a:headEnd/>
            <a:tailEnd/>
          </a:ln>
        </p:spPr>
      </p:pic>
      <p:sp>
        <p:nvSpPr>
          <p:cNvPr id="50186" name="Rectangle 7"/>
          <p:cNvSpPr>
            <a:spLocks noGrp="1" noChangeArrowheads="1"/>
          </p:cNvSpPr>
          <p:nvPr>
            <p:ph type="title"/>
          </p:nvPr>
        </p:nvSpPr>
        <p:spPr>
          <a:xfrm>
            <a:off x="0" y="53975"/>
            <a:ext cx="9144000" cy="1016000"/>
          </a:xfrm>
        </p:spPr>
        <p:txBody>
          <a:bodyPr anchor="b"/>
          <a:lstStyle/>
          <a:p>
            <a:pPr>
              <a:lnSpc>
                <a:spcPct val="100000"/>
              </a:lnSpc>
            </a:pPr>
            <a:r>
              <a:rPr lang="en-US" sz="4400" dirty="0">
                <a:latin typeface="Calibri" charset="0"/>
                <a:ea typeface="Calibri" charset="0"/>
                <a:cs typeface="Calibri" charset="0"/>
              </a:rPr>
              <a:t>Improved Use of Observations:</a:t>
            </a:r>
            <a:r>
              <a:rPr lang="en-US" sz="4800" dirty="0">
                <a:latin typeface="Calibri" charset="0"/>
                <a:ea typeface="Calibri" charset="0"/>
                <a:cs typeface="Calibri" charset="0"/>
              </a:rPr>
              <a:t/>
            </a:r>
            <a:br>
              <a:rPr lang="en-US" sz="4800" dirty="0">
                <a:latin typeface="Calibri" charset="0"/>
                <a:ea typeface="Calibri" charset="0"/>
                <a:cs typeface="Calibri" charset="0"/>
              </a:rPr>
            </a:br>
            <a:r>
              <a:rPr lang="en-US" sz="2800" dirty="0" smtClean="0">
                <a:latin typeface="Calibri" charset="0"/>
                <a:ea typeface="Calibri" charset="0"/>
                <a:cs typeface="Calibri" charset="0"/>
              </a:rPr>
              <a:t>HFIP &amp; Intensity </a:t>
            </a:r>
            <a:r>
              <a:rPr lang="en-US" sz="2800" dirty="0">
                <a:latin typeface="Calibri" charset="0"/>
                <a:ea typeface="Calibri" charset="0"/>
                <a:cs typeface="Calibri" charset="0"/>
              </a:rPr>
              <a:t>Forecast </a:t>
            </a:r>
            <a:r>
              <a:rPr lang="en-US" sz="2800" dirty="0" smtClean="0">
                <a:latin typeface="Calibri" charset="0"/>
                <a:ea typeface="Calibri" charset="0"/>
                <a:cs typeface="Calibri" charset="0"/>
              </a:rPr>
              <a:t>Experiment </a:t>
            </a:r>
            <a:r>
              <a:rPr lang="en-US" sz="2800" dirty="0">
                <a:latin typeface="Calibri" charset="0"/>
                <a:ea typeface="Calibri" charset="0"/>
                <a:cs typeface="Calibri" charset="0"/>
              </a:rPr>
              <a:t>(IFEX)</a:t>
            </a:r>
          </a:p>
        </p:txBody>
      </p:sp>
      <p:sp>
        <p:nvSpPr>
          <p:cNvPr id="50187" name="TextBox 12"/>
          <p:cNvSpPr txBox="1">
            <a:spLocks noChangeArrowheads="1"/>
          </p:cNvSpPr>
          <p:nvPr/>
        </p:nvSpPr>
        <p:spPr bwMode="auto">
          <a:xfrm>
            <a:off x="3798888" y="4302573"/>
            <a:ext cx="2117725" cy="338138"/>
          </a:xfrm>
          <a:prstGeom prst="rect">
            <a:avLst/>
          </a:prstGeom>
          <a:noFill/>
          <a:ln w="9525">
            <a:noFill/>
            <a:miter lim="800000"/>
            <a:headEnd/>
            <a:tailEnd/>
          </a:ln>
        </p:spPr>
        <p:txBody>
          <a:bodyPr wrap="none">
            <a:prstTxWarp prst="textNoShape">
              <a:avLst/>
            </a:prstTxWarp>
            <a:spAutoFit/>
          </a:bodyPr>
          <a:lstStyle/>
          <a:p>
            <a:r>
              <a:rPr lang="en-US" sz="1600">
                <a:latin typeface="Calibri" charset="0"/>
                <a:ea typeface="Calibri" charset="0"/>
                <a:cs typeface="Calibri" charset="0"/>
              </a:rPr>
              <a:t>G-IV Tail Doppler Radar</a:t>
            </a:r>
          </a:p>
        </p:txBody>
      </p:sp>
      <p:sp>
        <p:nvSpPr>
          <p:cNvPr id="50188" name="TextBox 12"/>
          <p:cNvSpPr txBox="1">
            <a:spLocks noChangeArrowheads="1"/>
          </p:cNvSpPr>
          <p:nvPr/>
        </p:nvSpPr>
        <p:spPr bwMode="auto">
          <a:xfrm>
            <a:off x="4497388" y="6219143"/>
            <a:ext cx="1004887" cy="338137"/>
          </a:xfrm>
          <a:prstGeom prst="rect">
            <a:avLst/>
          </a:prstGeom>
          <a:noFill/>
          <a:ln w="9525">
            <a:noFill/>
            <a:miter lim="800000"/>
            <a:headEnd/>
            <a:tailEnd/>
          </a:ln>
        </p:spPr>
        <p:txBody>
          <a:bodyPr wrap="none">
            <a:prstTxWarp prst="textNoShape">
              <a:avLst/>
            </a:prstTxWarp>
            <a:spAutoFit/>
          </a:bodyPr>
          <a:lstStyle/>
          <a:p>
            <a:r>
              <a:rPr lang="en-US" sz="1600" dirty="0">
                <a:latin typeface="Calibri" charset="0"/>
                <a:ea typeface="Calibri" charset="0"/>
                <a:cs typeface="Calibri" charset="0"/>
              </a:rPr>
              <a:t>ONR DWL</a:t>
            </a:r>
          </a:p>
        </p:txBody>
      </p:sp>
      <p:pic>
        <p:nvPicPr>
          <p:cNvPr id="16" name="Picture 15" descr="GALE_UAS.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76321" y="1309733"/>
            <a:ext cx="1616423" cy="1051555"/>
          </a:xfrm>
          <a:prstGeom prst="rect">
            <a:avLst/>
          </a:prstGeom>
        </p:spPr>
      </p:pic>
      <p:pic>
        <p:nvPicPr>
          <p:cNvPr id="19" name="Picture 3" descr="Range_Flight_Takeoff2_15Aug10.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67105" y="1313655"/>
            <a:ext cx="2587435" cy="1138913"/>
          </a:xfrm>
          <a:prstGeom prst="rect">
            <a:avLst/>
          </a:prstGeom>
          <a:noFill/>
          <a:ln w="9525">
            <a:noFill/>
            <a:miter lim="800000"/>
            <a:headEnd/>
            <a:tailEnd/>
          </a:ln>
        </p:spPr>
      </p:pic>
      <p:sp>
        <p:nvSpPr>
          <p:cNvPr id="21" name="TextBox 20"/>
          <p:cNvSpPr txBox="1"/>
          <p:nvPr/>
        </p:nvSpPr>
        <p:spPr>
          <a:xfrm>
            <a:off x="6148388" y="6201213"/>
            <a:ext cx="1980455" cy="276999"/>
          </a:xfrm>
          <a:prstGeom prst="rect">
            <a:avLst/>
          </a:prstGeom>
          <a:noFill/>
        </p:spPr>
        <p:txBody>
          <a:bodyPr wrap="none" rtlCol="0">
            <a:spAutoFit/>
          </a:bodyPr>
          <a:lstStyle/>
          <a:p>
            <a:r>
              <a:rPr lang="en-US" sz="1200" dirty="0" smtClean="0">
                <a:solidFill>
                  <a:schemeClr val="bg1"/>
                </a:solidFill>
                <a:latin typeface="Arial" charset="0"/>
                <a:ea typeface="Arial" charset="0"/>
                <a:cs typeface="Arial" charset="0"/>
              </a:rPr>
              <a:t>DWL profiles </a:t>
            </a:r>
            <a:r>
              <a:rPr lang="en-US" sz="1200" dirty="0">
                <a:solidFill>
                  <a:schemeClr val="bg1"/>
                </a:solidFill>
                <a:latin typeface="Arial" charset="0"/>
                <a:ea typeface="Arial" charset="0"/>
                <a:cs typeface="Arial" charset="0"/>
              </a:rPr>
              <a:t>from TCS-</a:t>
            </a:r>
            <a:r>
              <a:rPr lang="en-US" sz="1200" dirty="0" smtClean="0">
                <a:solidFill>
                  <a:schemeClr val="bg1"/>
                </a:solidFill>
                <a:latin typeface="Arial" charset="0"/>
                <a:ea typeface="Arial" charset="0"/>
                <a:cs typeface="Arial" charset="0"/>
              </a:rPr>
              <a:t>08</a:t>
            </a:r>
            <a:endParaRPr lang="en-US" sz="1200" dirty="0">
              <a:solidFill>
                <a:schemeClr val="bg1"/>
              </a:solidFill>
              <a:latin typeface="Arial" charset="0"/>
              <a:ea typeface="Arial" charset="0"/>
              <a:cs typeface="Arial" charset="0"/>
            </a:endParaRPr>
          </a:p>
        </p:txBody>
      </p:sp>
      <p:pic>
        <p:nvPicPr>
          <p:cNvPr id="22" name="Picture 11" descr="lc"/>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t="3105" b="5565"/>
          <a:stretch/>
        </p:blipFill>
        <p:spPr bwMode="auto">
          <a:xfrm>
            <a:off x="6116250" y="2621463"/>
            <a:ext cx="2708505" cy="2146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6300788" y="4370313"/>
            <a:ext cx="2249334" cy="276999"/>
          </a:xfrm>
          <a:prstGeom prst="rect">
            <a:avLst/>
          </a:prstGeom>
          <a:noFill/>
        </p:spPr>
        <p:txBody>
          <a:bodyPr wrap="none" rtlCol="0">
            <a:spAutoFit/>
          </a:bodyPr>
          <a:lstStyle/>
          <a:p>
            <a:r>
              <a:rPr lang="en-US" sz="1200" dirty="0" smtClean="0">
                <a:solidFill>
                  <a:schemeClr val="bg1"/>
                </a:solidFill>
                <a:latin typeface="Arial" charset="0"/>
                <a:ea typeface="Arial" charset="0"/>
                <a:cs typeface="Arial" charset="0"/>
              </a:rPr>
              <a:t>AXBT profiles of Loop Current</a:t>
            </a:r>
            <a:endParaRPr lang="en-US" sz="1200" dirty="0">
              <a:solidFill>
                <a:schemeClr val="bg1"/>
              </a:solidFill>
              <a:latin typeface="Arial" charset="0"/>
              <a:ea typeface="Arial" charset="0"/>
              <a:cs typeface="Arial" charset="0"/>
            </a:endParaRPr>
          </a:p>
        </p:txBody>
      </p:sp>
      <p:sp>
        <p:nvSpPr>
          <p:cNvPr id="20" name="Content Placeholder 2"/>
          <p:cNvSpPr txBox="1">
            <a:spLocks/>
          </p:cNvSpPr>
          <p:nvPr/>
        </p:nvSpPr>
        <p:spPr>
          <a:xfrm>
            <a:off x="6417117" y="2396340"/>
            <a:ext cx="2059277" cy="3335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Calibri" charset="0"/>
                <a:ea typeface="Calibri" charset="0"/>
                <a:cs typeface="Calibri" charset="0"/>
              </a:rPr>
              <a:t>NASA Global Hawk</a:t>
            </a:r>
            <a:endParaRPr lang="en-US" sz="1050" dirty="0" smtClean="0">
              <a:latin typeface="Calibri" charset="0"/>
              <a:ea typeface="Calibri" charset="0"/>
              <a:cs typeface="Calibri" charset="0"/>
            </a:endParaRPr>
          </a:p>
        </p:txBody>
      </p:sp>
      <p:sp>
        <p:nvSpPr>
          <p:cNvPr id="18" name="Content Placeholder 2"/>
          <p:cNvSpPr>
            <a:spLocks/>
          </p:cNvSpPr>
          <p:nvPr/>
        </p:nvSpPr>
        <p:spPr bwMode="auto">
          <a:xfrm>
            <a:off x="72571" y="1313676"/>
            <a:ext cx="8998857" cy="5154252"/>
          </a:xfrm>
          <a:prstGeom prst="rect">
            <a:avLst/>
          </a:prstGeom>
          <a:solidFill>
            <a:schemeClr val="accent6">
              <a:alpha val="91000"/>
            </a:schemeClr>
          </a:solidFill>
          <a:ln/>
          <a:extLst/>
        </p:spPr>
        <p:style>
          <a:lnRef idx="2">
            <a:schemeClr val="accent6">
              <a:shade val="50000"/>
            </a:schemeClr>
          </a:lnRef>
          <a:fillRef idx="1">
            <a:schemeClr val="accent6"/>
          </a:fillRef>
          <a:effectRef idx="0">
            <a:schemeClr val="accent6"/>
          </a:effectRef>
          <a:fontRef idx="minor">
            <a:schemeClr val="lt1"/>
          </a:fontRef>
        </p:style>
        <p:txBody>
          <a:bodyPr/>
          <a:lstStyle/>
          <a:p>
            <a:pPr marL="457200" indent="-457200" defTabSz="457200">
              <a:lnSpc>
                <a:spcPct val="90000"/>
              </a:lnSpc>
              <a:spcBef>
                <a:spcPct val="20000"/>
              </a:spcBef>
              <a:buClr>
                <a:schemeClr val="bg1"/>
              </a:buClr>
              <a:buSzPct val="80000"/>
              <a:buFont typeface="Arial"/>
              <a:buChar char="•"/>
            </a:pPr>
            <a:r>
              <a:rPr lang="en-US" sz="4000" dirty="0">
                <a:solidFill>
                  <a:srgbClr val="FFFFFF"/>
                </a:solidFill>
                <a:latin typeface="Calibri" charset="0"/>
              </a:rPr>
              <a:t>Improve prediction of TC intensity change by: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collecting</a:t>
            </a:r>
            <a:r>
              <a:rPr lang="en-US" sz="3600" dirty="0">
                <a:solidFill>
                  <a:srgbClr val="FFFFFF"/>
                </a:solidFill>
                <a:latin typeface="Calibri" charset="0"/>
              </a:rPr>
              <a:t> </a:t>
            </a:r>
            <a:r>
              <a:rPr lang="en-US" sz="3600" dirty="0" smtClean="0">
                <a:solidFill>
                  <a:srgbClr val="FFFFFF"/>
                </a:solidFill>
                <a:latin typeface="Calibri" charset="0"/>
              </a:rPr>
              <a:t>observations </a:t>
            </a:r>
            <a:r>
              <a:rPr lang="en-US" sz="3600" dirty="0">
                <a:solidFill>
                  <a:srgbClr val="FFFFFF"/>
                </a:solidFill>
                <a:latin typeface="Calibri" charset="0"/>
              </a:rPr>
              <a:t>through the TC life cycle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developing</a:t>
            </a:r>
            <a:r>
              <a:rPr lang="en-US" sz="3600" dirty="0">
                <a:solidFill>
                  <a:srgbClr val="FFFFFF"/>
                </a:solidFill>
                <a:latin typeface="Calibri" charset="0"/>
              </a:rPr>
              <a:t> and refining measurement technologies</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improving</a:t>
            </a:r>
            <a:r>
              <a:rPr lang="en-US" sz="3600" dirty="0">
                <a:solidFill>
                  <a:srgbClr val="FFFFFF"/>
                </a:solidFill>
                <a:latin typeface="Calibri" charset="0"/>
              </a:rPr>
              <a:t> understanding of physical processes important in TC intensity change</a:t>
            </a:r>
            <a:endParaRPr lang="en-US" sz="3600" dirty="0">
              <a:solidFill>
                <a:srgbClr val="FFFFFF"/>
              </a:solidFill>
              <a:latin typeface="Futura" charset="0"/>
            </a:endParaRPr>
          </a:p>
        </p:txBody>
      </p:sp>
      <p:pic>
        <p:nvPicPr>
          <p:cNvPr id="24" name="Picture 23" descr="IFEX.gi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84902" y="578934"/>
            <a:ext cx="689955" cy="689955"/>
          </a:xfrm>
          <a:prstGeom prst="rect">
            <a:avLst/>
          </a:prstGeom>
        </p:spPr>
      </p:pic>
      <p:sp>
        <p:nvSpPr>
          <p:cNvPr id="25" name="Text Box 7"/>
          <p:cNvSpPr txBox="1">
            <a:spLocks/>
          </p:cNvSpPr>
          <p:nvPr/>
        </p:nvSpPr>
        <p:spPr bwMode="auto">
          <a:xfrm>
            <a:off x="6524756" y="6635750"/>
            <a:ext cx="2209617"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a:solidFill>
                  <a:srgbClr val="000000"/>
                </a:solidFill>
              </a:rPr>
              <a:t>S. </a:t>
            </a:r>
            <a:r>
              <a:rPr lang="en-US" sz="1050" dirty="0" smtClean="0">
                <a:solidFill>
                  <a:srgbClr val="000000"/>
                </a:solidFill>
              </a:rPr>
              <a:t>Murillo, R. Rogers </a:t>
            </a:r>
            <a:r>
              <a:rPr lang="en-US" sz="1050" dirty="0">
                <a:solidFill>
                  <a:srgbClr val="000000"/>
                </a:solidFill>
              </a:rPr>
              <a:t>(AOML/HRD)</a:t>
            </a:r>
            <a:endParaRPr lang="en-US" sz="1200" dirty="0">
              <a:solidFill>
                <a:srgbClr val="000000"/>
              </a:solidFill>
            </a:endParaRPr>
          </a:p>
        </p:txBody>
      </p:sp>
    </p:spTree>
    <p:extLst>
      <p:ext uri="{BB962C8B-B14F-4D97-AF65-F5344CB8AC3E}">
        <p14:creationId xmlns:p14="http://schemas.microsoft.com/office/powerpoint/2010/main" val="2694903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9-06 at 1.37.5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009" y="1297222"/>
            <a:ext cx="3610429" cy="3501575"/>
          </a:xfrm>
          <a:prstGeom prst="rect">
            <a:avLst/>
          </a:prstGeom>
        </p:spPr>
      </p:pic>
      <p:sp>
        <p:nvSpPr>
          <p:cNvPr id="21507" name="Text Box 4"/>
          <p:cNvSpPr txBox="1">
            <a:spLocks noChangeArrowheads="1"/>
          </p:cNvSpPr>
          <p:nvPr/>
        </p:nvSpPr>
        <p:spPr bwMode="auto">
          <a:xfrm>
            <a:off x="208649" y="4953004"/>
            <a:ext cx="2939135" cy="1208023"/>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7475" indent="-117475" eaLnBrk="1" hangingPunct="1">
              <a:spcBef>
                <a:spcPts val="300"/>
              </a:spcBef>
              <a:buFont typeface="Arial"/>
              <a:buChar char="•"/>
            </a:pPr>
            <a:r>
              <a:rPr lang="en-US" sz="1400" dirty="0" smtClean="0">
                <a:latin typeface="Calibri" charset="0"/>
              </a:rPr>
              <a:t>7 </a:t>
            </a:r>
            <a:r>
              <a:rPr lang="en-US" sz="1400" dirty="0">
                <a:latin typeface="Calibri" charset="0"/>
              </a:rPr>
              <a:t>missions from 23-27 Aug 2011 </a:t>
            </a:r>
            <a:r>
              <a:rPr lang="en-US" sz="1400" dirty="0" smtClean="0">
                <a:latin typeface="Calibri" charset="0"/>
              </a:rPr>
              <a:t>at ~</a:t>
            </a:r>
            <a:r>
              <a:rPr lang="en-US" sz="1400" dirty="0">
                <a:latin typeface="Calibri" charset="0"/>
              </a:rPr>
              <a:t>12 </a:t>
            </a:r>
            <a:r>
              <a:rPr lang="en-US" sz="1400" dirty="0" smtClean="0">
                <a:latin typeface="Calibri" charset="0"/>
              </a:rPr>
              <a:t>h sampling </a:t>
            </a:r>
            <a:r>
              <a:rPr lang="en-US" sz="1400" dirty="0" smtClean="0">
                <a:latin typeface="Calibri"/>
                <a:ea typeface="Arial" charset="0"/>
                <a:cs typeface="Calibri"/>
                <a:sym typeface="Arial" charset="0"/>
              </a:rPr>
              <a:t>of Doppler </a:t>
            </a:r>
            <a:r>
              <a:rPr lang="en-US" sz="1400" dirty="0">
                <a:latin typeface="Calibri"/>
                <a:ea typeface="Arial" charset="0"/>
                <a:cs typeface="Calibri"/>
                <a:sym typeface="Arial" charset="0"/>
              </a:rPr>
              <a:t>SO (</a:t>
            </a:r>
            <a:r>
              <a:rPr lang="en-US" sz="1400" dirty="0">
                <a:latin typeface="Calibri"/>
                <a:ea typeface="Arial" charset="0"/>
                <a:cs typeface="Calibri"/>
                <a:sym typeface="Arial" charset="0"/>
                <a:hlinkClick r:id="rId4"/>
              </a:rPr>
              <a:t>HEDAS</a:t>
            </a:r>
            <a:r>
              <a:rPr lang="en-US" sz="1400" dirty="0" smtClean="0">
                <a:latin typeface="Calibri"/>
                <a:ea typeface="Arial" charset="0"/>
                <a:cs typeface="Calibri"/>
                <a:sym typeface="Arial" charset="0"/>
              </a:rPr>
              <a:t>)</a:t>
            </a:r>
            <a:r>
              <a:rPr lang="en-US" sz="1400" dirty="0" smtClean="0">
                <a:latin typeface="Calibri" charset="0"/>
              </a:rPr>
              <a:t> </a:t>
            </a:r>
            <a:r>
              <a:rPr lang="en-US" sz="1400" dirty="0">
                <a:latin typeface="Calibri" charset="0"/>
              </a:rPr>
              <a:t>&amp; </a:t>
            </a:r>
            <a:r>
              <a:rPr lang="en-US" sz="1400" dirty="0" smtClean="0">
                <a:latin typeface="Calibri" charset="0"/>
              </a:rPr>
              <a:t>8 G</a:t>
            </a:r>
            <a:r>
              <a:rPr lang="en-US" sz="1400" dirty="0">
                <a:latin typeface="Calibri" charset="0"/>
              </a:rPr>
              <a:t>-IV missions </a:t>
            </a:r>
          </a:p>
          <a:p>
            <a:pPr marL="117475" indent="-117475" eaLnBrk="1" hangingPunct="1">
              <a:spcBef>
                <a:spcPts val="300"/>
              </a:spcBef>
              <a:buFont typeface="Arial"/>
              <a:buChar char="•"/>
            </a:pPr>
            <a:r>
              <a:rPr lang="en-US" sz="1400" dirty="0" smtClean="0">
                <a:latin typeface="Calibri" charset="0"/>
              </a:rPr>
              <a:t>Sampled Irene as a major hurricane through landfall</a:t>
            </a:r>
            <a:endParaRPr lang="en-US" sz="1400" dirty="0">
              <a:latin typeface="Calibri" charset="0"/>
            </a:endParaRPr>
          </a:p>
        </p:txBody>
      </p:sp>
      <p:sp>
        <p:nvSpPr>
          <p:cNvPr id="8"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000" dirty="0" smtClean="0">
                <a:latin typeface="Arial" charset="0"/>
                <a:ea typeface="Calibri" charset="0"/>
                <a:cs typeface="Calibri" charset="0"/>
              </a:rPr>
              <a:t>Improved Models &amp; Data:</a:t>
            </a:r>
            <a:br>
              <a:rPr lang="en-US" sz="4000" dirty="0" smtClean="0">
                <a:latin typeface="Arial" charset="0"/>
                <a:ea typeface="Calibri" charset="0"/>
                <a:cs typeface="Calibri" charset="0"/>
              </a:rPr>
            </a:br>
            <a:r>
              <a:rPr lang="en-US" sz="3200" dirty="0" smtClean="0">
                <a:latin typeface="Arial" charset="0"/>
                <a:ea typeface="Calibri" charset="0"/>
                <a:cs typeface="Calibri" charset="0"/>
              </a:rPr>
              <a:t>IFEX 2011: Irene</a:t>
            </a:r>
            <a:endParaRPr lang="en-US" sz="2400" dirty="0" smtClean="0">
              <a:latin typeface="Arial" charset="0"/>
              <a:ea typeface="Calibri" charset="0"/>
              <a:cs typeface="Calibri" charset="0"/>
            </a:endParaRPr>
          </a:p>
        </p:txBody>
      </p:sp>
      <p:pic>
        <p:nvPicPr>
          <p:cNvPr id="4" name="Picture 3" descr="Screen shot 2011-09-06 at 4.36.0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80455" y="4148920"/>
            <a:ext cx="2462920" cy="2189231"/>
          </a:xfrm>
          <a:prstGeom prst="rect">
            <a:avLst/>
          </a:prstGeom>
        </p:spPr>
      </p:pic>
      <p:pic>
        <p:nvPicPr>
          <p:cNvPr id="12" name="Picture 11" descr="20110826I1wind30.gif"/>
          <p:cNvPicPr>
            <a:picLocks noChangeAspect="1"/>
          </p:cNvPicPr>
          <p:nvPr/>
        </p:nvPicPr>
        <p:blipFill rotWithShape="1">
          <a:blip r:embed="rId6" cstate="screen">
            <a:alphaModFix/>
            <a:extLst>
              <a:ext uri="{BEBA8EAE-BF5A-486C-A8C5-ECC9F3942E4B}">
                <a14:imgProps xmlns:a14="http://schemas.microsoft.com/office/drawing/2010/main">
                  <a14:imgLayer r:embed="rId7">
                    <a14:imgEffect>
                      <a14:backgroundRemoval t="9977" b="89796" l="10026" r="89974"/>
                    </a14:imgEffect>
                  </a14:imgLayer>
                </a14:imgProps>
              </a:ext>
              <a:ext uri="{28A0092B-C50C-407E-A947-70E740481C1C}">
                <a14:useLocalDpi xmlns:a14="http://schemas.microsoft.com/office/drawing/2010/main"/>
              </a:ext>
            </a:extLst>
          </a:blip>
          <a:srcRect/>
          <a:stretch/>
        </p:blipFill>
        <p:spPr>
          <a:xfrm>
            <a:off x="3689509" y="3963846"/>
            <a:ext cx="1855249" cy="2101324"/>
          </a:xfrm>
          <a:prstGeom prst="rect">
            <a:avLst/>
          </a:prstGeom>
        </p:spPr>
      </p:pic>
      <p:sp>
        <p:nvSpPr>
          <p:cNvPr id="16" name="TextBox 30"/>
          <p:cNvSpPr txBox="1">
            <a:spLocks noChangeArrowheads="1"/>
          </p:cNvSpPr>
          <p:nvPr/>
        </p:nvSpPr>
        <p:spPr bwMode="auto">
          <a:xfrm>
            <a:off x="7698819" y="3887110"/>
            <a:ext cx="1148647" cy="461665"/>
          </a:xfrm>
          <a:prstGeom prst="rect">
            <a:avLst/>
          </a:prstGeom>
          <a:noFill/>
          <a:ln w="9525">
            <a:noFill/>
            <a:miter lim="800000"/>
            <a:headEnd/>
            <a:tailEnd/>
          </a:ln>
        </p:spPr>
        <p:txBody>
          <a:bodyPr wrap="none">
            <a:prstTxWarp prst="textNoShape">
              <a:avLst/>
            </a:prstTxWarp>
            <a:spAutoFit/>
          </a:bodyPr>
          <a:lstStyle/>
          <a:p>
            <a:pPr algn="ctr"/>
            <a:r>
              <a:rPr lang="en-US" sz="1200" b="1" dirty="0" smtClean="0">
                <a:solidFill>
                  <a:srgbClr val="FFFFFF"/>
                </a:solidFill>
                <a:latin typeface="Calibri" charset="0"/>
                <a:ea typeface="Calibri" charset="0"/>
                <a:cs typeface="Calibri" charset="0"/>
              </a:rPr>
              <a:t>20110826I1</a:t>
            </a:r>
            <a:endParaRPr lang="en-US" sz="1200" b="1" dirty="0">
              <a:solidFill>
                <a:srgbClr val="FFFFFF"/>
              </a:solidFill>
              <a:latin typeface="Calibri" charset="0"/>
              <a:ea typeface="Calibri" charset="0"/>
              <a:cs typeface="Calibri" charset="0"/>
            </a:endParaRPr>
          </a:p>
          <a:p>
            <a:pPr algn="ctr"/>
            <a:r>
              <a:rPr lang="en-US" sz="1200" b="1" dirty="0" smtClean="0">
                <a:solidFill>
                  <a:srgbClr val="FFFFFF"/>
                </a:solidFill>
                <a:latin typeface="Calibri" charset="0"/>
                <a:ea typeface="Calibri" charset="0"/>
                <a:cs typeface="Calibri" charset="0"/>
              </a:rPr>
              <a:t>0926-1416 </a:t>
            </a:r>
            <a:r>
              <a:rPr lang="en-US" sz="1200" b="1" dirty="0">
                <a:solidFill>
                  <a:srgbClr val="FFFFFF"/>
                </a:solidFill>
                <a:latin typeface="Calibri" charset="0"/>
                <a:ea typeface="Calibri" charset="0"/>
                <a:cs typeface="Calibri" charset="0"/>
              </a:rPr>
              <a:t>UTC</a:t>
            </a:r>
          </a:p>
        </p:txBody>
      </p:sp>
      <p:cxnSp>
        <p:nvCxnSpPr>
          <p:cNvPr id="6" name="Straight Arrow Connector 5"/>
          <p:cNvCxnSpPr/>
          <p:nvPr/>
        </p:nvCxnSpPr>
        <p:spPr>
          <a:xfrm>
            <a:off x="1605643" y="2676071"/>
            <a:ext cx="1986644" cy="1841502"/>
          </a:xfrm>
          <a:prstGeom prst="straightConnector1">
            <a:avLst/>
          </a:prstGeom>
          <a:ln w="381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4" name="Rectangle 6"/>
          <p:cNvSpPr txBox="1">
            <a:spLocks noChangeArrowheads="1"/>
          </p:cNvSpPr>
          <p:nvPr/>
        </p:nvSpPr>
        <p:spPr bwMode="auto">
          <a:xfrm>
            <a:off x="3773710" y="2032439"/>
            <a:ext cx="1886858" cy="1088121"/>
          </a:xfrm>
          <a:prstGeom prst="rect">
            <a:avLst/>
          </a:prstGeom>
          <a:ln w="9525" cap="flat" cmpd="sng" algn="ctr">
            <a:solidFill>
              <a:schemeClr val="accent3">
                <a:shade val="95000"/>
                <a:satMod val="105000"/>
              </a:schemeClr>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Ins="30479">
            <a:prstTxWarp prst="textNoShape">
              <a:avLst/>
            </a:prstTxWarp>
          </a:bodyPr>
          <a:lstStyle/>
          <a:p>
            <a:pPr marL="39688" algn="ctr"/>
            <a:r>
              <a:rPr lang="en-US" sz="1600" dirty="0">
                <a:solidFill>
                  <a:srgbClr val="000000"/>
                </a:solidFill>
                <a:latin typeface="Calibri" charset="0"/>
                <a:ea typeface="Arial" charset="0"/>
                <a:sym typeface="Arial" charset="0"/>
              </a:rPr>
              <a:t>Doppler SO (EnKF) transmitted in real-</a:t>
            </a:r>
            <a:r>
              <a:rPr lang="en-US" sz="1600" dirty="0" smtClean="0">
                <a:solidFill>
                  <a:srgbClr val="000000"/>
                </a:solidFill>
                <a:latin typeface="Calibri" charset="0"/>
                <a:ea typeface="Arial" charset="0"/>
                <a:sym typeface="Arial" charset="0"/>
              </a:rPr>
              <a:t>time </a:t>
            </a:r>
            <a:r>
              <a:rPr lang="en-US" sz="1600" dirty="0">
                <a:solidFill>
                  <a:srgbClr val="000000"/>
                </a:solidFill>
                <a:latin typeface="Calibri" charset="0"/>
                <a:ea typeface="Arial" charset="0"/>
                <a:sym typeface="Arial" charset="0"/>
              </a:rPr>
              <a:t>for assimilation into </a:t>
            </a:r>
            <a:r>
              <a:rPr lang="en-US" sz="1600" dirty="0" smtClean="0">
                <a:solidFill>
                  <a:srgbClr val="000000"/>
                </a:solidFill>
                <a:latin typeface="Calibri" charset="0"/>
                <a:ea typeface="Arial" charset="0"/>
                <a:sym typeface="Arial" charset="0"/>
              </a:rPr>
              <a:t>HWRF</a:t>
            </a:r>
            <a:endParaRPr lang="en-US" sz="1600" dirty="0">
              <a:solidFill>
                <a:srgbClr val="000000"/>
              </a:solidFill>
              <a:latin typeface="Calibri" charset="0"/>
              <a:ea typeface="Calibri" charset="0"/>
              <a:cs typeface="Calibri" charset="0"/>
              <a:sym typeface="Arial" charset="0"/>
            </a:endParaRPr>
          </a:p>
        </p:txBody>
      </p:sp>
      <p:grpSp>
        <p:nvGrpSpPr>
          <p:cNvPr id="3" name="Group 2"/>
          <p:cNvGrpSpPr/>
          <p:nvPr/>
        </p:nvGrpSpPr>
        <p:grpSpPr>
          <a:xfrm>
            <a:off x="5731362" y="1319442"/>
            <a:ext cx="3394496" cy="2936130"/>
            <a:chOff x="5731362" y="1319442"/>
            <a:chExt cx="3394496" cy="2936130"/>
          </a:xfrm>
        </p:grpSpPr>
        <p:pic>
          <p:nvPicPr>
            <p:cNvPr id="20" name="Picture 19" descr="Screen shot 2012-01-10 at 6.10.18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31362" y="1319442"/>
              <a:ext cx="3394496" cy="2936130"/>
            </a:xfrm>
            <a:prstGeom prst="rect">
              <a:avLst/>
            </a:prstGeom>
          </p:spPr>
        </p:pic>
        <p:sp>
          <p:nvSpPr>
            <p:cNvPr id="25" name="TextBox 30"/>
            <p:cNvSpPr txBox="1">
              <a:spLocks noChangeArrowheads="1"/>
            </p:cNvSpPr>
            <p:nvPr/>
          </p:nvSpPr>
          <p:spPr bwMode="auto">
            <a:xfrm>
              <a:off x="6294036" y="1557338"/>
              <a:ext cx="1078716" cy="400110"/>
            </a:xfrm>
            <a:prstGeom prst="rect">
              <a:avLst/>
            </a:prstGeom>
            <a:noFill/>
            <a:ln w="9525">
              <a:noFill/>
              <a:miter lim="800000"/>
              <a:headEnd/>
              <a:tailEnd/>
            </a:ln>
          </p:spPr>
          <p:txBody>
            <a:bodyPr wrap="none">
              <a:prstTxWarp prst="textNoShape">
                <a:avLst/>
              </a:prstTxWarp>
              <a:spAutoFit/>
            </a:bodyPr>
            <a:lstStyle/>
            <a:p>
              <a:pPr algn="ctr"/>
              <a:r>
                <a:rPr lang="en-US" sz="1000" b="1" dirty="0" smtClean="0">
                  <a:latin typeface="Calibri" charset="0"/>
                  <a:ea typeface="Calibri" charset="0"/>
                  <a:cs typeface="Calibri" charset="0"/>
                </a:rPr>
                <a:t>HWRF/</a:t>
              </a:r>
              <a:r>
                <a:rPr lang="en-US" sz="1000" b="1" dirty="0">
                  <a:latin typeface="Calibri" charset="0"/>
                  <a:ea typeface="Calibri" charset="0"/>
                  <a:cs typeface="Calibri" charset="0"/>
                </a:rPr>
                <a:t>HEDAS</a:t>
              </a:r>
            </a:p>
            <a:p>
              <a:pPr algn="ctr"/>
              <a:r>
                <a:rPr lang="en-US" sz="1000" b="1" dirty="0" smtClean="0">
                  <a:latin typeface="Calibri" charset="0"/>
                  <a:ea typeface="Calibri" charset="0"/>
                  <a:cs typeface="Calibri" charset="0"/>
                </a:rPr>
                <a:t>20110826 12UTC</a:t>
              </a:r>
              <a:endParaRPr lang="en-US" sz="1000" b="1" dirty="0">
                <a:latin typeface="Calibri" charset="0"/>
                <a:ea typeface="Calibri" charset="0"/>
                <a:cs typeface="Calibri" charset="0"/>
              </a:endParaRPr>
            </a:p>
          </p:txBody>
        </p:sp>
      </p:grpSp>
      <p:grpSp>
        <p:nvGrpSpPr>
          <p:cNvPr id="5" name="Group 4"/>
          <p:cNvGrpSpPr/>
          <p:nvPr/>
        </p:nvGrpSpPr>
        <p:grpSpPr>
          <a:xfrm>
            <a:off x="5871086" y="4227288"/>
            <a:ext cx="3064272" cy="2255644"/>
            <a:chOff x="5871086" y="4227288"/>
            <a:chExt cx="3064272" cy="2255644"/>
          </a:xfrm>
        </p:grpSpPr>
        <p:pic>
          <p:nvPicPr>
            <p:cNvPr id="21" name="Picture 20" descr="Screen shot 2012-01-10 at 6.12.34 PM.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871086" y="4227288"/>
              <a:ext cx="3064272" cy="2255644"/>
            </a:xfrm>
            <a:prstGeom prst="rect">
              <a:avLst/>
            </a:prstGeom>
          </p:spPr>
        </p:pic>
        <p:sp>
          <p:nvSpPr>
            <p:cNvPr id="27" name="TextBox 30"/>
            <p:cNvSpPr txBox="1">
              <a:spLocks noChangeArrowheads="1"/>
            </p:cNvSpPr>
            <p:nvPr/>
          </p:nvSpPr>
          <p:spPr bwMode="auto">
            <a:xfrm>
              <a:off x="7725508" y="4494669"/>
              <a:ext cx="1078716" cy="400110"/>
            </a:xfrm>
            <a:prstGeom prst="rect">
              <a:avLst/>
            </a:prstGeom>
            <a:noFill/>
            <a:ln w="9525">
              <a:noFill/>
              <a:miter lim="800000"/>
              <a:headEnd/>
              <a:tailEnd/>
            </a:ln>
          </p:spPr>
          <p:txBody>
            <a:bodyPr wrap="none">
              <a:prstTxWarp prst="textNoShape">
                <a:avLst/>
              </a:prstTxWarp>
              <a:spAutoFit/>
            </a:bodyPr>
            <a:lstStyle/>
            <a:p>
              <a:pPr algn="ctr"/>
              <a:r>
                <a:rPr lang="en-US" sz="1000" b="1" dirty="0" smtClean="0">
                  <a:latin typeface="Calibri" charset="0"/>
                  <a:ea typeface="Calibri" charset="0"/>
                  <a:cs typeface="Calibri" charset="0"/>
                </a:rPr>
                <a:t>HWRF/</a:t>
              </a:r>
              <a:r>
                <a:rPr lang="en-US" sz="1000" b="1" dirty="0">
                  <a:latin typeface="Calibri" charset="0"/>
                  <a:ea typeface="Calibri" charset="0"/>
                  <a:cs typeface="Calibri" charset="0"/>
                </a:rPr>
                <a:t>HEDAS</a:t>
              </a:r>
            </a:p>
            <a:p>
              <a:pPr algn="ctr"/>
              <a:r>
                <a:rPr lang="en-US" sz="1000" b="1" dirty="0" smtClean="0">
                  <a:latin typeface="Calibri" charset="0"/>
                  <a:ea typeface="Calibri" charset="0"/>
                  <a:cs typeface="Calibri" charset="0"/>
                </a:rPr>
                <a:t>20110826 12UTC</a:t>
              </a:r>
              <a:endParaRPr lang="en-US" sz="1000" b="1" dirty="0">
                <a:latin typeface="Calibri" charset="0"/>
                <a:ea typeface="Calibri" charset="0"/>
                <a:cs typeface="Calibri" charset="0"/>
              </a:endParaRPr>
            </a:p>
          </p:txBody>
        </p:sp>
      </p:grpSp>
      <p:sp>
        <p:nvSpPr>
          <p:cNvPr id="29" name="Rectangle 8"/>
          <p:cNvSpPr>
            <a:spLocks/>
          </p:cNvSpPr>
          <p:nvPr/>
        </p:nvSpPr>
        <p:spPr bwMode="auto">
          <a:xfrm>
            <a:off x="162228" y="4341359"/>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smtClean="0">
                <a:solidFill>
                  <a:srgbClr val="FFFFFF"/>
                </a:solidFill>
                <a:latin typeface="Calibri" charset="0"/>
                <a:ea typeface="Arial" charset="0"/>
                <a:cs typeface="Arial" charset="0"/>
                <a:sym typeface="Arial" charset="0"/>
              </a:rPr>
              <a:t>7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23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27 August 2011</a:t>
            </a:r>
            <a:endParaRPr lang="en-US" sz="1200" b="1" dirty="0">
              <a:solidFill>
                <a:srgbClr val="FFFFFF"/>
              </a:solidFill>
              <a:latin typeface="Calibri" charset="0"/>
              <a:ea typeface="Arial" charset="0"/>
              <a:cs typeface="Arial" charset="0"/>
              <a:sym typeface="Arial" charset="0"/>
            </a:endParaRPr>
          </a:p>
        </p:txBody>
      </p:sp>
      <p:sp>
        <p:nvSpPr>
          <p:cNvPr id="30" name="Text Box 7"/>
          <p:cNvSpPr txBox="1">
            <a:spLocks/>
          </p:cNvSpPr>
          <p:nvPr/>
        </p:nvSpPr>
        <p:spPr bwMode="auto">
          <a:xfrm>
            <a:off x="5417524" y="6632139"/>
            <a:ext cx="3419778"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smtClean="0">
                <a:solidFill>
                  <a:srgbClr val="000000"/>
                </a:solidFill>
              </a:rPr>
              <a:t>Murillo, Aberson, Aksoy, Gamache, Gopal (</a:t>
            </a:r>
            <a:r>
              <a:rPr lang="en-US" sz="1050" dirty="0">
                <a:solidFill>
                  <a:srgbClr val="000000"/>
                </a:solidFill>
              </a:rPr>
              <a:t>AOML/HRD)</a:t>
            </a:r>
            <a:endParaRPr lang="en-US" sz="1200" dirty="0">
              <a:solidFill>
                <a:srgbClr val="000000"/>
              </a:solidFill>
            </a:endParaRPr>
          </a:p>
        </p:txBody>
      </p:sp>
      <p:pic>
        <p:nvPicPr>
          <p:cNvPr id="17" name="Picture 16" descr="IFEX.gi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84902" y="578934"/>
            <a:ext cx="689955" cy="689955"/>
          </a:xfrm>
          <a:prstGeom prst="rect">
            <a:avLst/>
          </a:prstGeom>
        </p:spPr>
      </p:pic>
    </p:spTree>
    <p:extLst>
      <p:ext uri="{BB962C8B-B14F-4D97-AF65-F5344CB8AC3E}">
        <p14:creationId xmlns:p14="http://schemas.microsoft.com/office/powerpoint/2010/main" val="276593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700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1000"/>
                                        <p:tgtEl>
                                          <p:spTgt spid="12"/>
                                        </p:tgtEl>
                                      </p:cBhvr>
                                    </p:animEffect>
                                  </p:childTnLst>
                                </p:cTn>
                              </p:par>
                            </p:childTnLst>
                          </p:cTn>
                        </p:par>
                        <p:par>
                          <p:cTn id="8" fill="hold">
                            <p:stCondLst>
                              <p:cond delay="8000"/>
                            </p:stCondLst>
                            <p:childTnLst>
                              <p:par>
                                <p:cTn id="9" presetID="6" presetClass="entr" presetSubtype="32" fill="hold" nodeType="afterEffect">
                                  <p:stCondLst>
                                    <p:cond delay="400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500"/>
                                        <p:tgtEl>
                                          <p:spTgt spid="3"/>
                                        </p:tgtEl>
                                      </p:cBhvr>
                                    </p:animEffect>
                                  </p:childTnLst>
                                </p:cTn>
                              </p:par>
                            </p:childTnLst>
                          </p:cTn>
                        </p:par>
                        <p:par>
                          <p:cTn id="12" fill="hold">
                            <p:stCondLst>
                              <p:cond delay="12500"/>
                            </p:stCondLst>
                            <p:childTnLst>
                              <p:par>
                                <p:cTn id="13" presetID="6" presetClass="entr" presetSubtype="32"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9" name="Picture 1" descr="20110825H1wind10.gif"/>
          <p:cNvPicPr>
            <a:picLocks noChangeAspect="1"/>
          </p:cNvPicPr>
          <p:nvPr/>
        </p:nvPicPr>
        <p:blipFill rotWithShape="1">
          <a:blip r:embed="rId3" cstate="email">
            <a:extLst>
              <a:ext uri="{28A0092B-C50C-407E-A947-70E740481C1C}">
                <a14:useLocalDpi xmlns:a14="http://schemas.microsoft.com/office/drawing/2010/main"/>
              </a:ext>
            </a:extLst>
          </a:blip>
          <a:srcRect l="16902" t="7718" r="8450"/>
          <a:stretch/>
        </p:blipFill>
        <p:spPr bwMode="auto">
          <a:xfrm>
            <a:off x="4495223" y="1578436"/>
            <a:ext cx="4158925" cy="367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Box 11"/>
          <p:cNvSpPr txBox="1">
            <a:spLocks noChangeArrowheads="1"/>
          </p:cNvSpPr>
          <p:nvPr/>
        </p:nvSpPr>
        <p:spPr bwMode="auto">
          <a:xfrm>
            <a:off x="4853691" y="1566038"/>
            <a:ext cx="156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110825H1</a:t>
            </a:r>
          </a:p>
        </p:txBody>
      </p:sp>
      <p:pic>
        <p:nvPicPr>
          <p:cNvPr id="51214" name="Picture 1" descr="110823H1wind10.gif"/>
          <p:cNvPicPr>
            <a:picLocks noChangeAspect="1"/>
          </p:cNvPicPr>
          <p:nvPr/>
        </p:nvPicPr>
        <p:blipFill rotWithShape="1">
          <a:blip r:embed="rId4" cstate="email">
            <a:extLst>
              <a:ext uri="{28A0092B-C50C-407E-A947-70E740481C1C}">
                <a14:useLocalDpi xmlns:a14="http://schemas.microsoft.com/office/drawing/2010/main"/>
              </a:ext>
            </a:extLst>
          </a:blip>
          <a:srcRect l="18150" t="7975" r="20831"/>
          <a:stretch/>
        </p:blipFill>
        <p:spPr bwMode="auto">
          <a:xfrm>
            <a:off x="612878" y="1578436"/>
            <a:ext cx="3488688" cy="367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6" name="TextBox 11"/>
          <p:cNvSpPr txBox="1">
            <a:spLocks noChangeArrowheads="1"/>
          </p:cNvSpPr>
          <p:nvPr/>
        </p:nvSpPr>
        <p:spPr bwMode="auto">
          <a:xfrm>
            <a:off x="940714" y="1566038"/>
            <a:ext cx="156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000000"/>
                </a:solidFill>
                <a:latin typeface="Calibri" charset="0"/>
              </a:rPr>
              <a:t>Flight 110823H1</a:t>
            </a:r>
          </a:p>
        </p:txBody>
      </p:sp>
      <p:sp>
        <p:nvSpPr>
          <p:cNvPr id="51217" name="Text Box 17"/>
          <p:cNvSpPr txBox="1">
            <a:spLocks noChangeArrowheads="1"/>
          </p:cNvSpPr>
          <p:nvPr/>
        </p:nvSpPr>
        <p:spPr bwMode="auto">
          <a:xfrm>
            <a:off x="8108495" y="1373516"/>
            <a:ext cx="4325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t>m/s</a:t>
            </a:r>
          </a:p>
        </p:txBody>
      </p:sp>
      <p:sp>
        <p:nvSpPr>
          <p:cNvPr id="51218" name="Text Box 18"/>
          <p:cNvSpPr txBox="1">
            <a:spLocks noChangeArrowheads="1"/>
          </p:cNvSpPr>
          <p:nvPr/>
        </p:nvSpPr>
        <p:spPr bwMode="auto">
          <a:xfrm>
            <a:off x="1035964" y="1230089"/>
            <a:ext cx="68659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smtClean="0">
                <a:solidFill>
                  <a:srgbClr val="000000"/>
                </a:solidFill>
                <a:latin typeface="Calibri" charset="0"/>
              </a:rPr>
              <a:t>Real-time P</a:t>
            </a:r>
            <a:r>
              <a:rPr lang="en-US" sz="1800" b="1" dirty="0">
                <a:solidFill>
                  <a:srgbClr val="000000"/>
                </a:solidFill>
                <a:latin typeface="Calibri" charset="0"/>
              </a:rPr>
              <a:t>-3 Tail Doppler and Dropsonde Composite at </a:t>
            </a:r>
            <a:r>
              <a:rPr lang="en-US" sz="1800" b="1" dirty="0" smtClean="0">
                <a:solidFill>
                  <a:srgbClr val="000000"/>
                </a:solidFill>
                <a:latin typeface="Calibri" charset="0"/>
              </a:rPr>
              <a:t>1 km altitude</a:t>
            </a:r>
            <a:endParaRPr lang="en-US" sz="1600" b="1" dirty="0">
              <a:solidFill>
                <a:srgbClr val="000000"/>
              </a:solidFill>
            </a:endParaRPr>
          </a:p>
        </p:txBody>
      </p:sp>
      <p:sp>
        <p:nvSpPr>
          <p:cNvPr id="10"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000" dirty="0" smtClean="0">
                <a:latin typeface="Arial" charset="0"/>
                <a:ea typeface="Calibri" charset="0"/>
                <a:cs typeface="Calibri" charset="0"/>
              </a:rPr>
              <a:t>Improved Models &amp; Data:</a:t>
            </a:r>
            <a:br>
              <a:rPr lang="en-US" sz="4000" dirty="0" smtClean="0">
                <a:latin typeface="Arial" charset="0"/>
                <a:ea typeface="Calibri" charset="0"/>
                <a:cs typeface="Calibri" charset="0"/>
              </a:rPr>
            </a:br>
            <a:r>
              <a:rPr lang="en-US" sz="3200" dirty="0" smtClean="0">
                <a:latin typeface="Arial" charset="0"/>
                <a:ea typeface="Calibri" charset="0"/>
                <a:cs typeface="Calibri" charset="0"/>
              </a:rPr>
              <a:t>IFEX 2011: Irene</a:t>
            </a:r>
            <a:endParaRPr lang="en-US" sz="2400" dirty="0" smtClean="0">
              <a:latin typeface="Arial" charset="0"/>
              <a:ea typeface="Calibri" charset="0"/>
              <a:cs typeface="Calibri" charset="0"/>
            </a:endParaRPr>
          </a:p>
        </p:txBody>
      </p:sp>
      <p:pic>
        <p:nvPicPr>
          <p:cNvPr id="11" name="Picture 10" descr="IFEX.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4902" y="648326"/>
            <a:ext cx="638705" cy="638705"/>
          </a:xfrm>
          <a:prstGeom prst="rect">
            <a:avLst/>
          </a:prstGeom>
        </p:spPr>
      </p:pic>
      <p:sp>
        <p:nvSpPr>
          <p:cNvPr id="12" name="Text Box 7"/>
          <p:cNvSpPr txBox="1">
            <a:spLocks/>
          </p:cNvSpPr>
          <p:nvPr/>
        </p:nvSpPr>
        <p:spPr bwMode="auto">
          <a:xfrm>
            <a:off x="6524756" y="6635750"/>
            <a:ext cx="2209617"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a:solidFill>
                  <a:srgbClr val="000000"/>
                </a:solidFill>
              </a:rPr>
              <a:t>S. </a:t>
            </a:r>
            <a:r>
              <a:rPr lang="en-US" sz="1050" dirty="0" smtClean="0">
                <a:solidFill>
                  <a:srgbClr val="000000"/>
                </a:solidFill>
              </a:rPr>
              <a:t>Murillo, R. Rogers </a:t>
            </a:r>
            <a:r>
              <a:rPr lang="en-US" sz="1050" dirty="0">
                <a:solidFill>
                  <a:srgbClr val="000000"/>
                </a:solidFill>
              </a:rPr>
              <a:t>(AOML/HRD)</a:t>
            </a:r>
            <a:endParaRPr lang="en-US" sz="1200" dirty="0">
              <a:solidFill>
                <a:srgbClr val="000000"/>
              </a:solidFill>
            </a:endParaRPr>
          </a:p>
        </p:txBody>
      </p:sp>
      <p:pic>
        <p:nvPicPr>
          <p:cNvPr id="15" name="Picture 2" descr="windspd_xsect_EW_110825H.tif"/>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8200570" y="4949392"/>
            <a:ext cx="342892" cy="1554811"/>
          </a:xfrm>
          <a:prstGeom prst="rect">
            <a:avLst/>
          </a:prstGeom>
          <a:noFill/>
          <a:ln w="9525">
            <a:noFill/>
            <a:miter lim="800000"/>
            <a:headEnd/>
            <a:tailEnd/>
          </a:ln>
        </p:spPr>
      </p:pic>
      <p:grpSp>
        <p:nvGrpSpPr>
          <p:cNvPr id="6" name="Group 5"/>
          <p:cNvGrpSpPr/>
          <p:nvPr/>
        </p:nvGrpSpPr>
        <p:grpSpPr>
          <a:xfrm>
            <a:off x="734786" y="1780722"/>
            <a:ext cx="7162617" cy="4699448"/>
            <a:chOff x="734786" y="1780722"/>
            <a:chExt cx="7162617" cy="4699448"/>
          </a:xfrm>
        </p:grpSpPr>
        <p:grpSp>
          <p:nvGrpSpPr>
            <p:cNvPr id="3" name="Group 2"/>
            <p:cNvGrpSpPr/>
            <p:nvPr/>
          </p:nvGrpSpPr>
          <p:grpSpPr>
            <a:xfrm>
              <a:off x="734786" y="5023798"/>
              <a:ext cx="3272780" cy="1425987"/>
              <a:chOff x="734786" y="5023798"/>
              <a:chExt cx="3272780" cy="1425987"/>
            </a:xfrm>
          </p:grpSpPr>
          <p:pic>
            <p:nvPicPr>
              <p:cNvPr id="14" name="Picture 2" descr="windspd_xsect_EW_110823H.tif"/>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734786" y="5023798"/>
                <a:ext cx="3256643" cy="1425987"/>
              </a:xfrm>
              <a:prstGeom prst="rect">
                <a:avLst/>
              </a:prstGeom>
              <a:noFill/>
              <a:ln w="9525">
                <a:noFill/>
                <a:miter lim="800000"/>
                <a:headEnd/>
                <a:tailEnd/>
              </a:ln>
            </p:spPr>
          </p:pic>
          <p:sp>
            <p:nvSpPr>
              <p:cNvPr id="16" name="TextBox 8"/>
              <p:cNvSpPr txBox="1">
                <a:spLocks noChangeArrowheads="1"/>
              </p:cNvSpPr>
              <p:nvPr/>
            </p:nvSpPr>
            <p:spPr bwMode="auto">
              <a:xfrm>
                <a:off x="937986" y="5071101"/>
                <a:ext cx="549775"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charset="0"/>
                  </a:rPr>
                  <a:t>South</a:t>
                </a:r>
                <a:endParaRPr lang="en-US" sz="1200" dirty="0">
                  <a:latin typeface="Calibri" charset="0"/>
                </a:endParaRPr>
              </a:p>
            </p:txBody>
          </p:sp>
          <p:sp>
            <p:nvSpPr>
              <p:cNvPr id="17" name="TextBox 9"/>
              <p:cNvSpPr txBox="1">
                <a:spLocks noChangeArrowheads="1"/>
              </p:cNvSpPr>
              <p:nvPr/>
            </p:nvSpPr>
            <p:spPr bwMode="auto">
              <a:xfrm>
                <a:off x="3456363" y="5071101"/>
                <a:ext cx="551203"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charset="0"/>
                  </a:rPr>
                  <a:t>North</a:t>
                </a:r>
                <a:endParaRPr lang="en-US" sz="1200" dirty="0">
                  <a:latin typeface="Calibri" charset="0"/>
                </a:endParaRPr>
              </a:p>
            </p:txBody>
          </p:sp>
        </p:grpSp>
        <p:grpSp>
          <p:nvGrpSpPr>
            <p:cNvPr id="5" name="Group 4"/>
            <p:cNvGrpSpPr/>
            <p:nvPr/>
          </p:nvGrpSpPr>
          <p:grpSpPr>
            <a:xfrm>
              <a:off x="4666384" y="5060971"/>
              <a:ext cx="3231019" cy="1419199"/>
              <a:chOff x="4666384" y="5060971"/>
              <a:chExt cx="3231019" cy="1419199"/>
            </a:xfrm>
          </p:grpSpPr>
          <p:pic>
            <p:nvPicPr>
              <p:cNvPr id="13" name="Picture 2" descr="windspd_xsect_EW_110825H.tif"/>
              <p:cNvPicPr>
                <a:picLocks/>
              </p:cNvPicPr>
              <p:nvPr/>
            </p:nvPicPr>
            <p:blipFill rotWithShape="1">
              <a:blip r:embed="rId8" cstate="screen">
                <a:extLst>
                  <a:ext uri="{28A0092B-C50C-407E-A947-70E740481C1C}">
                    <a14:useLocalDpi xmlns:a14="http://schemas.microsoft.com/office/drawing/2010/main"/>
                  </a:ext>
                </a:extLst>
              </a:blip>
              <a:srcRect/>
              <a:stretch/>
            </p:blipFill>
            <p:spPr bwMode="auto">
              <a:xfrm>
                <a:off x="4666384" y="5060971"/>
                <a:ext cx="3180408" cy="1419199"/>
              </a:xfrm>
              <a:prstGeom prst="rect">
                <a:avLst/>
              </a:prstGeom>
              <a:noFill/>
              <a:ln w="9525">
                <a:noFill/>
                <a:miter lim="800000"/>
                <a:headEnd/>
                <a:tailEnd/>
              </a:ln>
            </p:spPr>
          </p:pic>
          <p:sp>
            <p:nvSpPr>
              <p:cNvPr id="18" name="TextBox 8"/>
              <p:cNvSpPr txBox="1">
                <a:spLocks noChangeArrowheads="1"/>
              </p:cNvSpPr>
              <p:nvPr/>
            </p:nvSpPr>
            <p:spPr bwMode="auto">
              <a:xfrm>
                <a:off x="4818752" y="5071101"/>
                <a:ext cx="549775"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charset="0"/>
                  </a:rPr>
                  <a:t>South</a:t>
                </a:r>
                <a:endParaRPr lang="en-US" sz="1200" dirty="0">
                  <a:latin typeface="Calibri" charset="0"/>
                </a:endParaRPr>
              </a:p>
            </p:txBody>
          </p:sp>
          <p:sp>
            <p:nvSpPr>
              <p:cNvPr id="19" name="TextBox 9"/>
              <p:cNvSpPr txBox="1">
                <a:spLocks noChangeArrowheads="1"/>
              </p:cNvSpPr>
              <p:nvPr/>
            </p:nvSpPr>
            <p:spPr bwMode="auto">
              <a:xfrm>
                <a:off x="7346200" y="5071101"/>
                <a:ext cx="551203"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charset="0"/>
                  </a:rPr>
                  <a:t>North</a:t>
                </a:r>
                <a:endParaRPr lang="en-US" sz="1200" dirty="0">
                  <a:latin typeface="Calibri" charset="0"/>
                </a:endParaRPr>
              </a:p>
            </p:txBody>
          </p:sp>
        </p:grpSp>
        <p:grpSp>
          <p:nvGrpSpPr>
            <p:cNvPr id="2" name="Group 1"/>
            <p:cNvGrpSpPr/>
            <p:nvPr/>
          </p:nvGrpSpPr>
          <p:grpSpPr>
            <a:xfrm>
              <a:off x="2417536" y="1780722"/>
              <a:ext cx="3924153" cy="2950028"/>
              <a:chOff x="2417536" y="1780722"/>
              <a:chExt cx="3924153" cy="2950028"/>
            </a:xfrm>
          </p:grpSpPr>
          <p:cxnSp>
            <p:nvCxnSpPr>
              <p:cNvPr id="4" name="Straight Connector 3"/>
              <p:cNvCxnSpPr/>
              <p:nvPr/>
            </p:nvCxnSpPr>
            <p:spPr>
              <a:xfrm rot="5400000">
                <a:off x="943429" y="3256643"/>
                <a:ext cx="2948214"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4867582" y="3254829"/>
                <a:ext cx="2948214"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697761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1-11 at 10.30.20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6250" y="1904543"/>
            <a:ext cx="4422197" cy="4114800"/>
          </a:xfrm>
          <a:prstGeom prst="rect">
            <a:avLst/>
          </a:prstGeom>
        </p:spPr>
      </p:pic>
      <p:pic>
        <p:nvPicPr>
          <p:cNvPr id="29699" name="Picture 23" descr="Earl_obs_2010081918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51363" y="1911430"/>
            <a:ext cx="2097087"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p:cNvSpPr>
          <p:nvPr/>
        </p:nvSpPr>
        <p:spPr bwMode="auto">
          <a:xfrm>
            <a:off x="890588" y="5969390"/>
            <a:ext cx="20925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600" b="1" dirty="0">
                <a:solidFill>
                  <a:schemeClr val="tx1"/>
                </a:solidFill>
                <a:latin typeface="Calibri" charset="0"/>
                <a:cs typeface="Arial" charset="0"/>
                <a:sym typeface="Arial" charset="0"/>
              </a:rPr>
              <a:t>Hurricane </a:t>
            </a:r>
            <a:r>
              <a:rPr lang="en-US" sz="1600" b="1" dirty="0" smtClean="0">
                <a:solidFill>
                  <a:schemeClr val="tx1"/>
                </a:solidFill>
                <a:latin typeface="Calibri" charset="0"/>
                <a:cs typeface="Arial" charset="0"/>
                <a:sym typeface="Arial" charset="0"/>
              </a:rPr>
              <a:t>Irene(2011)</a:t>
            </a:r>
            <a:endParaRPr lang="en-US" sz="1600" b="1" dirty="0">
              <a:solidFill>
                <a:schemeClr val="tx1"/>
              </a:solidFill>
              <a:latin typeface="Calibri" charset="0"/>
              <a:cs typeface="Arial" charset="0"/>
              <a:sym typeface="Arial" charset="0"/>
            </a:endParaRPr>
          </a:p>
        </p:txBody>
      </p:sp>
      <p:grpSp>
        <p:nvGrpSpPr>
          <p:cNvPr id="29702" name="Group 10"/>
          <p:cNvGrpSpPr>
            <a:grpSpLocks/>
          </p:cNvGrpSpPr>
          <p:nvPr/>
        </p:nvGrpSpPr>
        <p:grpSpPr bwMode="auto">
          <a:xfrm>
            <a:off x="3154363" y="4080560"/>
            <a:ext cx="450850" cy="469900"/>
            <a:chOff x="0" y="0"/>
            <a:chExt cx="240" cy="240"/>
          </a:xfrm>
        </p:grpSpPr>
        <p:sp>
          <p:nvSpPr>
            <p:cNvPr id="29720" name="Oval 11"/>
            <p:cNvSpPr>
              <a:spLocks/>
            </p:cNvSpPr>
            <p:nvPr/>
          </p:nvSpPr>
          <p:spPr bwMode="auto">
            <a:xfrm>
              <a:off x="0" y="0"/>
              <a:ext cx="240" cy="240"/>
            </a:xfrm>
            <a:prstGeom prst="ellipse">
              <a:avLst/>
            </a:prstGeom>
            <a:noFill/>
            <a:ln w="63500">
              <a:solidFill>
                <a:srgbClr val="001933"/>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alibri" charset="0"/>
                <a:cs typeface="Arial" charset="0"/>
              </a:endParaRPr>
            </a:p>
          </p:txBody>
        </p:sp>
      </p:grpSp>
      <p:sp>
        <p:nvSpPr>
          <p:cNvPr id="10" name="Rectangle 9"/>
          <p:cNvSpPr>
            <a:spLocks noChangeArrowheads="1"/>
          </p:cNvSpPr>
          <p:nvPr/>
        </p:nvSpPr>
        <p:spPr bwMode="auto">
          <a:xfrm>
            <a:off x="2973388" y="3918635"/>
            <a:ext cx="782637" cy="742950"/>
          </a:xfrm>
          <a:prstGeom prst="rect">
            <a:avLst/>
          </a:prstGeom>
          <a:noFill/>
          <a:ln w="38100">
            <a:solidFill>
              <a:schemeClr val="bg1"/>
            </a:solidFill>
            <a:prstDash val="dash"/>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Calibri"/>
              <a:ea typeface="+mn-ea"/>
              <a:cs typeface="Calibri"/>
            </a:endParaRPr>
          </a:p>
        </p:txBody>
      </p:sp>
      <p:pic>
        <p:nvPicPr>
          <p:cNvPr id="29704" name="Picture 17" descr="WIND_10M_0828180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15509" y="4214234"/>
            <a:ext cx="22780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5" descr="TA_rada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13790">
            <a:off x="5820973" y="2763772"/>
            <a:ext cx="1095640" cy="118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flipV="1">
            <a:off x="3744195" y="1987408"/>
            <a:ext cx="824712" cy="1937925"/>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3752442" y="3950072"/>
            <a:ext cx="808218" cy="82469"/>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flipV="1">
            <a:off x="3777183" y="4271690"/>
            <a:ext cx="997902" cy="428815"/>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3727701" y="4700508"/>
            <a:ext cx="1055632" cy="1187497"/>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0" name="TextBox 38"/>
          <p:cNvSpPr txBox="1">
            <a:spLocks noChangeArrowheads="1"/>
          </p:cNvSpPr>
          <p:nvPr/>
        </p:nvSpPr>
        <p:spPr bwMode="auto">
          <a:xfrm>
            <a:off x="156693" y="1366648"/>
            <a:ext cx="8856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a:solidFill>
                  <a:schemeClr val="tx1"/>
                </a:solidFill>
                <a:latin typeface="Calibri" charset="0"/>
              </a:rPr>
              <a:t>Synergy of high resolution forecast and airborne observations    </a:t>
            </a:r>
          </a:p>
        </p:txBody>
      </p:sp>
      <p:sp>
        <p:nvSpPr>
          <p:cNvPr id="19" name="TextBox 18"/>
          <p:cNvSpPr txBox="1">
            <a:spLocks noChangeArrowheads="1"/>
          </p:cNvSpPr>
          <p:nvPr/>
        </p:nvSpPr>
        <p:spPr bwMode="auto">
          <a:xfrm>
            <a:off x="7050088" y="2273580"/>
            <a:ext cx="1625600" cy="738664"/>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a:ea typeface="ＭＳ Ｐゴシック" pitchFamily="34" charset="-128"/>
                <a:cs typeface="Calibri"/>
              </a:rPr>
              <a:t>P-3 and G-IV </a:t>
            </a:r>
            <a:r>
              <a:rPr lang="en-US" sz="1400" b="1" dirty="0" smtClean="0">
                <a:solidFill>
                  <a:schemeClr val="tx1"/>
                </a:solidFill>
                <a:latin typeface="Calibri"/>
                <a:ea typeface="ＭＳ Ｐゴシック" pitchFamily="34" charset="-128"/>
                <a:cs typeface="Calibri"/>
              </a:rPr>
              <a:t>observations – superobs (SO)</a:t>
            </a:r>
            <a:endParaRPr lang="en-US" sz="1400" b="1" dirty="0">
              <a:solidFill>
                <a:schemeClr val="tx1"/>
              </a:solidFill>
              <a:latin typeface="Calibri"/>
              <a:ea typeface="ＭＳ Ｐゴシック" pitchFamily="34" charset="-128"/>
              <a:cs typeface="Calibri"/>
            </a:endParaRPr>
          </a:p>
        </p:txBody>
      </p:sp>
      <p:sp>
        <p:nvSpPr>
          <p:cNvPr id="20" name="TextBox 19"/>
          <p:cNvSpPr txBox="1">
            <a:spLocks noChangeArrowheads="1"/>
          </p:cNvSpPr>
          <p:nvPr/>
        </p:nvSpPr>
        <p:spPr bwMode="auto">
          <a:xfrm>
            <a:off x="6999288" y="4129477"/>
            <a:ext cx="1627187"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the initial condition in storm core region </a:t>
            </a:r>
          </a:p>
        </p:txBody>
      </p:sp>
      <p:sp>
        <p:nvSpPr>
          <p:cNvPr id="21" name="TextBox 20"/>
          <p:cNvSpPr txBox="1">
            <a:spLocks noChangeArrowheads="1"/>
          </p:cNvSpPr>
          <p:nvPr/>
        </p:nvSpPr>
        <p:spPr bwMode="auto">
          <a:xfrm>
            <a:off x="7019925" y="3437327"/>
            <a:ext cx="1627188" cy="307975"/>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defRPr/>
            </a:pPr>
            <a:r>
              <a:rPr lang="en-US" sz="1400" b="1" dirty="0">
                <a:solidFill>
                  <a:schemeClr val="tx1"/>
                </a:solidFill>
                <a:latin typeface="Calibri" pitchFamily="34" charset="0"/>
                <a:ea typeface="ＭＳ Ｐゴシック" pitchFamily="34" charset="-128"/>
                <a:cs typeface="Arial" pitchFamily="34" charset="0"/>
              </a:rPr>
              <a:t>Data assimilation</a:t>
            </a:r>
          </a:p>
        </p:txBody>
      </p:sp>
      <p:sp>
        <p:nvSpPr>
          <p:cNvPr id="22" name="TextBox 21"/>
          <p:cNvSpPr txBox="1">
            <a:spLocks noChangeArrowheads="1"/>
          </p:cNvSpPr>
          <p:nvPr/>
        </p:nvSpPr>
        <p:spPr bwMode="auto">
          <a:xfrm>
            <a:off x="7021513" y="5224852"/>
            <a:ext cx="1625600"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the high resolution regional forecast </a:t>
            </a:r>
          </a:p>
        </p:txBody>
      </p:sp>
      <p:sp>
        <p:nvSpPr>
          <p:cNvPr id="23" name="Down Arrow 22"/>
          <p:cNvSpPr>
            <a:spLocks noChangeArrowheads="1"/>
          </p:cNvSpPr>
          <p:nvPr/>
        </p:nvSpPr>
        <p:spPr bwMode="auto">
          <a:xfrm>
            <a:off x="7761288" y="3067440"/>
            <a:ext cx="195262" cy="260350"/>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ea typeface="+mn-ea"/>
              <a:cs typeface="+mn-cs"/>
            </a:endParaRPr>
          </a:p>
        </p:txBody>
      </p:sp>
      <p:sp>
        <p:nvSpPr>
          <p:cNvPr id="24" name="Down Arrow 23"/>
          <p:cNvSpPr>
            <a:spLocks noChangeArrowheads="1"/>
          </p:cNvSpPr>
          <p:nvPr/>
        </p:nvSpPr>
        <p:spPr bwMode="auto">
          <a:xfrm>
            <a:off x="7766050" y="3786577"/>
            <a:ext cx="190500" cy="257175"/>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5" name="Down Arrow 24"/>
          <p:cNvSpPr>
            <a:spLocks noChangeArrowheads="1"/>
          </p:cNvSpPr>
          <p:nvPr/>
        </p:nvSpPr>
        <p:spPr bwMode="auto">
          <a:xfrm>
            <a:off x="7766050" y="4939102"/>
            <a:ext cx="190500" cy="188913"/>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cxnSp>
        <p:nvCxnSpPr>
          <p:cNvPr id="26" name="Straight Arrow Connector 25"/>
          <p:cNvCxnSpPr>
            <a:cxnSpLocks noChangeShapeType="1"/>
            <a:stCxn id="20" idx="1"/>
          </p:cNvCxnSpPr>
          <p:nvPr/>
        </p:nvCxnSpPr>
        <p:spPr bwMode="auto">
          <a:xfrm flipH="1" flipV="1">
            <a:off x="6156325" y="4486665"/>
            <a:ext cx="842963" cy="11112"/>
          </a:xfrm>
          <a:prstGeom prst="straightConnector1">
            <a:avLst/>
          </a:prstGeom>
          <a:noFill/>
          <a:ln w="25400">
            <a:solidFill>
              <a:schemeClr val="accent1">
                <a:lumMod val="1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9" name="TextBox 57"/>
          <p:cNvSpPr txBox="1">
            <a:spLocks noChangeArrowheads="1"/>
          </p:cNvSpPr>
          <p:nvPr/>
        </p:nvSpPr>
        <p:spPr bwMode="auto">
          <a:xfrm>
            <a:off x="4764088" y="5561402"/>
            <a:ext cx="178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sz="1200" dirty="0">
                <a:solidFill>
                  <a:srgbClr val="000000"/>
                </a:solidFill>
                <a:latin typeface="Calibri"/>
                <a:cs typeface="Calibri"/>
              </a:rPr>
              <a:t>Wind intensity </a:t>
            </a:r>
            <a:r>
              <a:rPr lang="en-US" sz="1200" dirty="0" smtClean="0">
                <a:solidFill>
                  <a:srgbClr val="000000"/>
                </a:solidFill>
                <a:latin typeface="Calibri"/>
                <a:cs typeface="Calibri"/>
              </a:rPr>
              <a:t>at 10 </a:t>
            </a:r>
            <a:r>
              <a:rPr lang="en-US" sz="1200" dirty="0">
                <a:solidFill>
                  <a:srgbClr val="000000"/>
                </a:solidFill>
                <a:latin typeface="Calibri"/>
                <a:cs typeface="Calibri"/>
              </a:rPr>
              <a:t>m</a:t>
            </a:r>
          </a:p>
        </p:txBody>
      </p:sp>
      <p:sp>
        <p:nvSpPr>
          <p:cNvPr id="27" name="Rectangle 5"/>
          <p:cNvSpPr txBox="1">
            <a:spLocks noChangeArrowheads="1"/>
          </p:cNvSpPr>
          <p:nvPr/>
        </p:nvSpPr>
        <p:spPr bwMode="auto">
          <a:xfrm>
            <a:off x="0" y="0"/>
            <a:ext cx="9144000" cy="113671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p>
            <a:pPr lvl="0">
              <a:lnSpc>
                <a:spcPct val="85000"/>
              </a:lnSpc>
              <a:defRPr/>
            </a:pPr>
            <a:r>
              <a:rPr kumimoji="0" lang="en-US" sz="4000" b="0" i="0" u="none" strike="noStrike" kern="0" cap="none" spc="0" normalizeH="0" baseline="0" noProof="0" dirty="0" smtClean="0">
                <a:ln>
                  <a:noFill/>
                </a:ln>
                <a:solidFill>
                  <a:schemeClr val="bg1"/>
                </a:solidFill>
                <a:effectLst/>
                <a:uLnTx/>
                <a:uFillTx/>
                <a:latin typeface="Arial" charset="0"/>
                <a:ea typeface="Calibri" charset="0"/>
                <a:cs typeface="Calibri" charset="0"/>
              </a:rPr>
              <a:t>Improved Models</a:t>
            </a:r>
            <a:r>
              <a:rPr kumimoji="0" lang="en-US" sz="4000" b="0" i="0" u="none" strike="noStrike" kern="0" cap="none" spc="0" normalizeH="0" noProof="0" dirty="0" smtClean="0">
                <a:ln>
                  <a:noFill/>
                </a:ln>
                <a:solidFill>
                  <a:schemeClr val="bg1"/>
                </a:solidFill>
                <a:effectLst/>
                <a:uLnTx/>
                <a:uFillTx/>
                <a:latin typeface="Arial" charset="0"/>
                <a:ea typeface="Calibri" charset="0"/>
                <a:cs typeface="Calibri" charset="0"/>
              </a:rPr>
              <a:t> &amp; Data</a:t>
            </a:r>
            <a:r>
              <a:rPr kumimoji="0" lang="en-US" sz="4000" b="0" i="0" u="none" strike="noStrike" kern="0" cap="none" spc="0" normalizeH="0" baseline="0" noProof="0" dirty="0" smtClean="0">
                <a:ln>
                  <a:noFill/>
                </a:ln>
                <a:solidFill>
                  <a:schemeClr val="bg1"/>
                </a:solidFill>
                <a:effectLst/>
                <a:uLnTx/>
                <a:uFillTx/>
                <a:latin typeface="Arial" charset="0"/>
                <a:ea typeface="Calibri" charset="0"/>
                <a:cs typeface="Calibri" charset="0"/>
              </a:rPr>
              <a:t>:</a:t>
            </a:r>
            <a:br>
              <a:rPr kumimoji="0" lang="en-US" sz="4000" b="0" i="0" u="none" strike="noStrike" kern="0" cap="none" spc="0" normalizeH="0" baseline="0" noProof="0" dirty="0" smtClean="0">
                <a:ln>
                  <a:noFill/>
                </a:ln>
                <a:solidFill>
                  <a:schemeClr val="bg1"/>
                </a:solidFill>
                <a:effectLst/>
                <a:uLnTx/>
                <a:uFillTx/>
                <a:latin typeface="Arial" charset="0"/>
                <a:ea typeface="Calibri" charset="0"/>
                <a:cs typeface="Calibri" charset="0"/>
              </a:rPr>
            </a:br>
            <a:r>
              <a:rPr lang="en-US" sz="2800" kern="0" dirty="0">
                <a:solidFill>
                  <a:srgbClr val="FFFFFF"/>
                </a:solidFill>
                <a:latin typeface="Calibri" charset="0"/>
                <a:ea typeface="ＭＳ Ｐゴシック" charset="0"/>
                <a:cs typeface="ＭＳ Ｐゴシック" charset="0"/>
              </a:rPr>
              <a:t>Assimilation of data into numerical models</a:t>
            </a:r>
            <a:endParaRPr kumimoji="0" lang="en-US" sz="3200" b="0" i="0" u="none" strike="noStrike" kern="0" cap="none" spc="0" normalizeH="0" baseline="0" noProof="0" dirty="0" smtClean="0">
              <a:ln>
                <a:noFill/>
              </a:ln>
              <a:solidFill>
                <a:schemeClr val="bg1"/>
              </a:solidFill>
              <a:effectLst/>
              <a:uLnTx/>
              <a:uFillTx/>
              <a:latin typeface="Arial" charset="0"/>
              <a:ea typeface="Calibri" charset="0"/>
              <a:cs typeface="Calibri" charset="0"/>
            </a:endParaRPr>
          </a:p>
        </p:txBody>
      </p:sp>
      <p:sp>
        <p:nvSpPr>
          <p:cNvPr id="31" name="Text Box 7"/>
          <p:cNvSpPr txBox="1">
            <a:spLocks/>
          </p:cNvSpPr>
          <p:nvPr/>
        </p:nvSpPr>
        <p:spPr bwMode="auto">
          <a:xfrm>
            <a:off x="5210124" y="6631586"/>
            <a:ext cx="3797733"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F. Zhang (PSU), Aberson, Aksoy, Gamache, Gopal (</a:t>
            </a:r>
            <a:r>
              <a:rPr lang="en-US" sz="1000" dirty="0">
                <a:solidFill>
                  <a:srgbClr val="000000"/>
                </a:solidFill>
              </a:rPr>
              <a:t>AOML/HRD)</a:t>
            </a:r>
            <a:endParaRPr lang="en-US" sz="1100" dirty="0">
              <a:solidFill>
                <a:srgbClr val="000000"/>
              </a:solidFill>
            </a:endParaRPr>
          </a:p>
        </p:txBody>
      </p:sp>
      <p:pic>
        <p:nvPicPr>
          <p:cNvPr id="32" name="Picture 31" descr="IFEX.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84902" y="648326"/>
            <a:ext cx="638705" cy="638705"/>
          </a:xfrm>
          <a:prstGeom prst="rect">
            <a:avLst/>
          </a:prstGeom>
        </p:spPr>
      </p:pic>
    </p:spTree>
    <p:extLst>
      <p:ext uri="{BB962C8B-B14F-4D97-AF65-F5344CB8AC3E}">
        <p14:creationId xmlns:p14="http://schemas.microsoft.com/office/powerpoint/2010/main" val="15480792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tkerrtr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9" y="1812636"/>
            <a:ext cx="4678325" cy="3657600"/>
          </a:xfrm>
          <a:prstGeom prst="rect">
            <a:avLst/>
          </a:prstGeom>
        </p:spPr>
      </p:pic>
      <p:pic>
        <p:nvPicPr>
          <p:cNvPr id="4" name="Picture 3" descr="ALinerrtrd.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298" y="1812637"/>
            <a:ext cx="4479791" cy="3657600"/>
          </a:xfrm>
          <a:prstGeom prst="rect">
            <a:avLst/>
          </a:prstGeom>
        </p:spPr>
      </p:pic>
      <p:sp>
        <p:nvSpPr>
          <p:cNvPr id="17411" name="Rectangle 4"/>
          <p:cNvSpPr>
            <a:spLocks noGrp="1" noChangeArrowheads="1"/>
          </p:cNvSpPr>
          <p:nvPr>
            <p:ph type="title"/>
          </p:nvPr>
        </p:nvSpPr>
        <p:spPr>
          <a:xfrm>
            <a:off x="44405" y="1252156"/>
            <a:ext cx="4653592" cy="559474"/>
          </a:xfrm>
        </p:spPr>
        <p:txBody>
          <a:bodyPr/>
          <a:lstStyle/>
          <a:p>
            <a:pPr eaLnBrk="1" hangingPunct="1"/>
            <a:r>
              <a:rPr lang="en-US" sz="2000" dirty="0" smtClean="0">
                <a:solidFill>
                  <a:schemeClr val="tx1"/>
                </a:solidFill>
                <a:latin typeface="+mj-lt"/>
                <a:ea typeface="ＭＳ Ｐゴシック"/>
                <a:cs typeface="ＭＳ Ｐゴシック"/>
              </a:rPr>
              <a:t>The Good – track forecast improvements</a:t>
            </a:r>
          </a:p>
        </p:txBody>
      </p:sp>
      <p:sp>
        <p:nvSpPr>
          <p:cNvPr id="17412" name="Text Box 19"/>
          <p:cNvSpPr txBox="1">
            <a:spLocks noChangeArrowheads="1"/>
          </p:cNvSpPr>
          <p:nvPr/>
        </p:nvSpPr>
        <p:spPr bwMode="auto">
          <a:xfrm>
            <a:off x="115451" y="5446282"/>
            <a:ext cx="4387166" cy="974626"/>
          </a:xfrm>
          <a:prstGeom prst="rect">
            <a:avLst/>
          </a:prstGeom>
          <a:noFill/>
          <a:ln w="9525">
            <a:solidFill>
              <a:schemeClr val="bg1"/>
            </a:solidFill>
            <a:miter lim="800000"/>
            <a:headEnd/>
            <a:tailEnd/>
          </a:ln>
        </p:spPr>
        <p:txBody>
          <a:bodyPr wrap="square">
            <a:spAutoFit/>
          </a:bodyPr>
          <a:lstStyle/>
          <a:p>
            <a:pPr marL="230188" indent="-230188">
              <a:spcAft>
                <a:spcPts val="400"/>
              </a:spcAft>
              <a:buFont typeface="Arial" pitchFamily="34" charset="0"/>
              <a:buChar char="•"/>
            </a:pPr>
            <a:r>
              <a:rPr lang="en-US" sz="1800" dirty="0" smtClean="0">
                <a:solidFill>
                  <a:prstClr val="black"/>
                </a:solidFill>
                <a:latin typeface="+mn-lt"/>
              </a:rPr>
              <a:t>Errors </a:t>
            </a:r>
            <a:r>
              <a:rPr lang="en-US" sz="1800" dirty="0">
                <a:solidFill>
                  <a:prstClr val="black"/>
                </a:solidFill>
                <a:latin typeface="+mn-lt"/>
              </a:rPr>
              <a:t>cut in half over</a:t>
            </a:r>
            <a:r>
              <a:rPr lang="en-US" sz="1800" dirty="0" smtClean="0">
                <a:solidFill>
                  <a:prstClr val="black"/>
                </a:solidFill>
                <a:latin typeface="+mn-lt"/>
              </a:rPr>
              <a:t> past </a:t>
            </a:r>
            <a:r>
              <a:rPr lang="en-US" sz="1800" dirty="0">
                <a:solidFill>
                  <a:prstClr val="black"/>
                </a:solidFill>
                <a:latin typeface="+mn-lt"/>
              </a:rPr>
              <a:t>15 </a:t>
            </a:r>
            <a:r>
              <a:rPr lang="en-US" sz="1800" dirty="0">
                <a:noFill/>
                <a:latin typeface="+mn-lt"/>
              </a:rPr>
              <a:t>years</a:t>
            </a:r>
            <a:endParaRPr lang="en-US" sz="1800" dirty="0" smtClean="0">
              <a:noFill/>
              <a:latin typeface="+mn-lt"/>
            </a:endParaRPr>
          </a:p>
          <a:p>
            <a:pPr marL="230188" indent="-230188">
              <a:spcAft>
                <a:spcPts val="400"/>
              </a:spcAft>
              <a:buFont typeface="Arial" pitchFamily="34" charset="0"/>
              <a:buChar char="•"/>
            </a:pPr>
            <a:r>
              <a:rPr lang="en-US" sz="1800" dirty="0" smtClean="0">
                <a:solidFill>
                  <a:prstClr val="black"/>
                </a:solidFill>
                <a:latin typeface="+mn-lt"/>
              </a:rPr>
              <a:t>10-year improvement - As accurate at 48 hours as we were at 24 hours in 1999</a:t>
            </a:r>
            <a:endParaRPr lang="en-US" sz="1800" dirty="0">
              <a:solidFill>
                <a:prstClr val="black"/>
              </a:solidFill>
              <a:latin typeface="+mn-lt"/>
            </a:endParaRPr>
          </a:p>
        </p:txBody>
      </p:sp>
      <p:grpSp>
        <p:nvGrpSpPr>
          <p:cNvPr id="9" name="Group 8"/>
          <p:cNvGrpSpPr/>
          <p:nvPr/>
        </p:nvGrpSpPr>
        <p:grpSpPr>
          <a:xfrm>
            <a:off x="2595833" y="2541773"/>
            <a:ext cx="1889024" cy="2118750"/>
            <a:chOff x="5029200" y="2286000"/>
            <a:chExt cx="2743200" cy="2590800"/>
          </a:xfrm>
        </p:grpSpPr>
        <p:cxnSp>
          <p:nvCxnSpPr>
            <p:cNvPr id="7" name="Straight Arrow Connector 6"/>
            <p:cNvCxnSpPr/>
            <p:nvPr/>
          </p:nvCxnSpPr>
          <p:spPr>
            <a:xfrm>
              <a:off x="5029200" y="3685834"/>
              <a:ext cx="2743200" cy="76200"/>
            </a:xfrm>
            <a:prstGeom prst="straightConnector1">
              <a:avLst/>
            </a:prstGeom>
            <a:ln w="57150">
              <a:solidFill>
                <a:srgbClr val="FF33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flipV="1">
              <a:off x="3733800" y="3581400"/>
              <a:ext cx="2590800"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029200" y="4247468"/>
              <a:ext cx="2667000" cy="76200"/>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3" name="Text Box 19"/>
          <p:cNvSpPr txBox="1">
            <a:spLocks noChangeArrowheads="1"/>
          </p:cNvSpPr>
          <p:nvPr/>
        </p:nvSpPr>
        <p:spPr bwMode="auto">
          <a:xfrm>
            <a:off x="6239307" y="4459430"/>
            <a:ext cx="2667000" cy="523875"/>
          </a:xfrm>
          <a:prstGeom prst="rect">
            <a:avLst/>
          </a:prstGeom>
          <a:noFill/>
          <a:ln w="9525">
            <a:noFill/>
            <a:miter lim="800000"/>
            <a:headEnd/>
            <a:tailEnd/>
          </a:ln>
        </p:spPr>
        <p:txBody>
          <a:bodyPr>
            <a:spAutoFit/>
          </a:bodyPr>
          <a:lstStyle/>
          <a:p>
            <a:pPr algn="ctr">
              <a:spcBef>
                <a:spcPct val="50000"/>
              </a:spcBef>
            </a:pPr>
            <a:r>
              <a:rPr lang="en-US" sz="1400" dirty="0">
                <a:solidFill>
                  <a:prstClr val="black"/>
                </a:solidFill>
                <a:latin typeface="+mj-lt"/>
              </a:rPr>
              <a:t>No progress with intensity in last 15-20 years</a:t>
            </a:r>
          </a:p>
        </p:txBody>
      </p:sp>
      <p:sp>
        <p:nvSpPr>
          <p:cNvPr id="14" name="Text Box 19"/>
          <p:cNvSpPr txBox="1">
            <a:spLocks noChangeArrowheads="1"/>
          </p:cNvSpPr>
          <p:nvPr/>
        </p:nvSpPr>
        <p:spPr bwMode="auto">
          <a:xfrm>
            <a:off x="4686147" y="5446282"/>
            <a:ext cx="4327970" cy="784830"/>
          </a:xfrm>
          <a:prstGeom prst="rect">
            <a:avLst/>
          </a:prstGeom>
          <a:noFill/>
          <a:ln w="9525">
            <a:noFill/>
            <a:miter lim="800000"/>
            <a:headEnd/>
            <a:tailEnd/>
          </a:ln>
        </p:spPr>
        <p:txBody>
          <a:bodyPr wrap="square">
            <a:spAutoFit/>
          </a:bodyPr>
          <a:lstStyle/>
          <a:p>
            <a:pPr marL="230188" indent="-230188">
              <a:spcBef>
                <a:spcPct val="50000"/>
              </a:spcBef>
              <a:buFont typeface="Arial"/>
              <a:buChar char="•"/>
            </a:pPr>
            <a:r>
              <a:rPr lang="en-US" sz="1800" dirty="0">
                <a:latin typeface="+mj-lt"/>
              </a:rPr>
              <a:t>24-</a:t>
            </a:r>
            <a:r>
              <a:rPr lang="en-US" sz="1800" dirty="0" smtClean="0">
                <a:latin typeface="+mj-lt"/>
              </a:rPr>
              <a:t>48h </a:t>
            </a:r>
            <a:r>
              <a:rPr lang="en-US" sz="1800" dirty="0">
                <a:latin typeface="+mj-lt"/>
              </a:rPr>
              <a:t>intensity </a:t>
            </a:r>
            <a:r>
              <a:rPr lang="en-US" sz="1800" dirty="0" smtClean="0">
                <a:latin typeface="+mj-lt"/>
              </a:rPr>
              <a:t>forecast off </a:t>
            </a:r>
            <a:r>
              <a:rPr lang="en-US" sz="1800" dirty="0">
                <a:latin typeface="+mj-lt"/>
              </a:rPr>
              <a:t>by</a:t>
            </a:r>
            <a:r>
              <a:rPr lang="en-US" sz="1800" dirty="0" smtClean="0">
                <a:latin typeface="+mj-lt"/>
              </a:rPr>
              <a:t> </a:t>
            </a:r>
            <a:r>
              <a:rPr lang="en-US" sz="1800" b="1" dirty="0" smtClean="0">
                <a:latin typeface="+mj-lt"/>
              </a:rPr>
              <a:t>1</a:t>
            </a:r>
            <a:r>
              <a:rPr lang="en-US" sz="1800" dirty="0" smtClean="0">
                <a:latin typeface="+mj-lt"/>
              </a:rPr>
              <a:t> </a:t>
            </a:r>
            <a:r>
              <a:rPr lang="en-US" sz="1800" dirty="0">
                <a:latin typeface="+mj-lt"/>
              </a:rPr>
              <a:t>category</a:t>
            </a:r>
          </a:p>
          <a:p>
            <a:pPr marL="230188" indent="-230188">
              <a:spcBef>
                <a:spcPct val="50000"/>
              </a:spcBef>
              <a:buFont typeface="Arial"/>
              <a:buChar char="•"/>
            </a:pPr>
            <a:r>
              <a:rPr lang="en-US" sz="1800" dirty="0">
                <a:latin typeface="+mj-lt"/>
              </a:rPr>
              <a:t>Off by</a:t>
            </a:r>
            <a:r>
              <a:rPr lang="en-US" sz="1800" dirty="0" smtClean="0">
                <a:latin typeface="+mj-lt"/>
              </a:rPr>
              <a:t> </a:t>
            </a:r>
            <a:r>
              <a:rPr lang="en-US" sz="1800" b="1" dirty="0" smtClean="0">
                <a:latin typeface="+mj-lt"/>
              </a:rPr>
              <a:t>2</a:t>
            </a:r>
            <a:r>
              <a:rPr lang="en-US" sz="1800" dirty="0" smtClean="0">
                <a:latin typeface="+mj-lt"/>
              </a:rPr>
              <a:t> </a:t>
            </a:r>
            <a:r>
              <a:rPr lang="en-US" sz="1800" dirty="0">
                <a:latin typeface="+mj-lt"/>
              </a:rPr>
              <a:t>categories perhaps 5-10% of</a:t>
            </a:r>
            <a:r>
              <a:rPr lang="en-US" sz="1800" dirty="0" smtClean="0">
                <a:latin typeface="+mj-lt"/>
              </a:rPr>
              <a:t> time</a:t>
            </a:r>
            <a:endParaRPr lang="en-US" sz="1800" dirty="0">
              <a:latin typeface="+mj-lt"/>
            </a:endParaRPr>
          </a:p>
        </p:txBody>
      </p:sp>
      <p:sp>
        <p:nvSpPr>
          <p:cNvPr id="15" name="Rectangle 4"/>
          <p:cNvSpPr txBox="1">
            <a:spLocks noChangeArrowheads="1"/>
          </p:cNvSpPr>
          <p:nvPr/>
        </p:nvSpPr>
        <p:spPr bwMode="auto">
          <a:xfrm>
            <a:off x="4979004" y="1280093"/>
            <a:ext cx="3759804" cy="503601"/>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The Bad - Intensity no real gains</a:t>
            </a:r>
          </a:p>
        </p:txBody>
      </p:sp>
      <p:sp>
        <p:nvSpPr>
          <p:cNvPr id="16" name="Rectangle 2"/>
          <p:cNvSpPr txBox="1">
            <a:spLocks noChangeArrowheads="1"/>
          </p:cNvSpPr>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5400" b="0" i="0" u="none" strike="noStrike" kern="0" cap="none" spc="0" normalizeH="0" baseline="0" noProof="0" smtClean="0">
                <a:ln>
                  <a:noFill/>
                </a:ln>
                <a:solidFill>
                  <a:schemeClr val="bg1"/>
                </a:solidFill>
                <a:effectLst/>
                <a:uLnTx/>
                <a:uFillTx/>
                <a:latin typeface="Calibri" charset="0"/>
                <a:ea typeface="Calibri" charset="0"/>
                <a:cs typeface="Calibri" charset="0"/>
              </a:rPr>
              <a:t>Current Capabilities</a:t>
            </a:r>
            <a:endParaRPr kumimoji="0" lang="en-US" sz="5400" b="0" i="0" u="none" strike="noStrike" kern="0" cap="none" spc="0" normalizeH="0" baseline="0" noProof="0" dirty="0">
              <a:ln>
                <a:noFill/>
              </a:ln>
              <a:solidFill>
                <a:schemeClr val="bg1"/>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407486596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3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106616"/>
            <a:ext cx="9144000" cy="1127779"/>
          </a:xfrm>
        </p:spPr>
        <p:txBody>
          <a:bodyPr anchor="b"/>
          <a:lstStyle/>
          <a:p>
            <a:pPr>
              <a:lnSpc>
                <a:spcPct val="100000"/>
              </a:lnSpc>
            </a:pPr>
            <a:r>
              <a:rPr lang="en-US" sz="4400" dirty="0">
                <a:latin typeface="Calibri"/>
                <a:ea typeface="Calibri" charset="0"/>
                <a:cs typeface="Calibri"/>
              </a:rPr>
              <a:t>Improved Use of Observations:</a:t>
            </a:r>
            <a:r>
              <a:rPr lang="en-US" sz="4800" dirty="0">
                <a:latin typeface="Calibri"/>
                <a:ea typeface="Calibri" charset="0"/>
                <a:cs typeface="Calibri"/>
              </a:rPr>
              <a:t/>
            </a:r>
            <a:br>
              <a:rPr lang="en-US" sz="4800" dirty="0">
                <a:latin typeface="Calibri"/>
                <a:ea typeface="Calibri" charset="0"/>
                <a:cs typeface="Calibri"/>
              </a:rPr>
            </a:br>
            <a:r>
              <a:rPr lang="en-US" sz="2800" dirty="0" smtClean="0">
                <a:latin typeface="Calibri"/>
                <a:ea typeface="Calibri" charset="0"/>
                <a:cs typeface="Calibri"/>
              </a:rPr>
              <a:t>Impact of airborne </a:t>
            </a:r>
            <a:r>
              <a:rPr lang="en-US" sz="2800" dirty="0">
                <a:latin typeface="Calibri"/>
                <a:ea typeface="Calibri" charset="0"/>
                <a:cs typeface="Calibri"/>
              </a:rPr>
              <a:t>Doppler </a:t>
            </a:r>
            <a:r>
              <a:rPr lang="en-US" sz="2800" dirty="0" smtClean="0">
                <a:latin typeface="Calibri"/>
                <a:ea typeface="Calibri" charset="0"/>
                <a:cs typeface="Calibri"/>
              </a:rPr>
              <a:t>radar</a:t>
            </a:r>
            <a:endParaRPr lang="en-US" sz="2800" dirty="0">
              <a:latin typeface="Calibri"/>
              <a:ea typeface="Calibri" charset="0"/>
              <a:cs typeface="Calibri"/>
            </a:endParaRPr>
          </a:p>
        </p:txBody>
      </p:sp>
      <p:sp>
        <p:nvSpPr>
          <p:cNvPr id="48134" name="Text Box 6"/>
          <p:cNvSpPr txBox="1">
            <a:spLocks noChangeArrowheads="1"/>
          </p:cNvSpPr>
          <p:nvPr/>
        </p:nvSpPr>
        <p:spPr bwMode="auto">
          <a:xfrm>
            <a:off x="5250178" y="6605797"/>
            <a:ext cx="3636633" cy="276999"/>
          </a:xfrm>
          <a:prstGeom prst="rect">
            <a:avLst/>
          </a:prstGeom>
          <a:noFill/>
          <a:ln w="9525">
            <a:noFill/>
            <a:miter lim="800000"/>
            <a:headEnd/>
            <a:tailEnd/>
          </a:ln>
        </p:spPr>
        <p:txBody>
          <a:bodyPr wrap="none">
            <a:prstTxWarp prst="textNoShape">
              <a:avLst/>
            </a:prstTxWarp>
            <a:spAutoFit/>
          </a:bodyPr>
          <a:lstStyle/>
          <a:p>
            <a:r>
              <a:rPr lang="en-US" sz="1200" dirty="0" smtClean="0">
                <a:latin typeface="Calibri"/>
                <a:ea typeface="Arial" charset="0"/>
                <a:cs typeface="Calibri"/>
              </a:rPr>
              <a:t>F. Zhang (PSU), Aberson, </a:t>
            </a:r>
            <a:r>
              <a:rPr lang="en-US" sz="1200" dirty="0">
                <a:latin typeface="Calibri"/>
                <a:ea typeface="Arial" charset="0"/>
                <a:cs typeface="Calibri"/>
              </a:rPr>
              <a:t>Aksoy, </a:t>
            </a:r>
            <a:r>
              <a:rPr lang="en-US" sz="1200" dirty="0" smtClean="0">
                <a:latin typeface="Calibri"/>
                <a:ea typeface="Arial" charset="0"/>
                <a:cs typeface="Calibri"/>
              </a:rPr>
              <a:t>Gamache</a:t>
            </a:r>
            <a:r>
              <a:rPr lang="en-US" sz="1200" dirty="0">
                <a:latin typeface="Calibri"/>
                <a:ea typeface="Arial" charset="0"/>
                <a:cs typeface="Calibri"/>
              </a:rPr>
              <a:t> </a:t>
            </a:r>
            <a:r>
              <a:rPr lang="en-US" sz="1200" dirty="0" smtClean="0">
                <a:latin typeface="Calibri"/>
                <a:ea typeface="Arial" charset="0"/>
                <a:cs typeface="Calibri"/>
              </a:rPr>
              <a:t>(AOML/HRD)</a:t>
            </a:r>
            <a:endParaRPr lang="en-US" sz="1200" dirty="0">
              <a:latin typeface="Calibri"/>
              <a:ea typeface="Arial" charset="0"/>
              <a:cs typeface="Calibri"/>
            </a:endParaRPr>
          </a:p>
        </p:txBody>
      </p:sp>
      <p:pic>
        <p:nvPicPr>
          <p:cNvPr id="39" name="Picture 38" descr="intensitywithbaselines.tif"/>
          <p:cNvPicPr>
            <a:picLocks noChangeAspect="1"/>
          </p:cNvPicPr>
          <p:nvPr/>
        </p:nvPicPr>
        <p:blipFill rotWithShape="1">
          <a:blip r:embed="rId3" cstate="screen">
            <a:extLst>
              <a:ext uri="{28A0092B-C50C-407E-A947-70E740481C1C}">
                <a14:useLocalDpi xmlns:a14="http://schemas.microsoft.com/office/drawing/2010/main"/>
              </a:ext>
            </a:extLst>
          </a:blip>
          <a:srcRect l="9944" t="12142" r="8749" b="6424"/>
          <a:stretch/>
        </p:blipFill>
        <p:spPr>
          <a:xfrm>
            <a:off x="2263314" y="1640204"/>
            <a:ext cx="4754575" cy="4762111"/>
          </a:xfrm>
          <a:prstGeom prst="rect">
            <a:avLst/>
          </a:prstGeom>
        </p:spPr>
      </p:pic>
      <p:grpSp>
        <p:nvGrpSpPr>
          <p:cNvPr id="153" name="Group 152"/>
          <p:cNvGrpSpPr>
            <a:grpSpLocks/>
          </p:cNvGrpSpPr>
          <p:nvPr/>
        </p:nvGrpSpPr>
        <p:grpSpPr bwMode="auto">
          <a:xfrm>
            <a:off x="2622943" y="2814005"/>
            <a:ext cx="6280465" cy="2622590"/>
            <a:chOff x="1641664" y="2843037"/>
            <a:chExt cx="6281460" cy="2621968"/>
          </a:xfrm>
        </p:grpSpPr>
        <p:sp>
          <p:nvSpPr>
            <p:cNvPr id="154" name="Oval 153"/>
            <p:cNvSpPr/>
            <p:nvPr/>
          </p:nvSpPr>
          <p:spPr>
            <a:xfrm>
              <a:off x="1641664" y="2843037"/>
              <a:ext cx="1054330" cy="2621968"/>
            </a:xfrm>
            <a:prstGeom prst="ellipse">
              <a:avLst/>
            </a:prstGeom>
            <a:noFill/>
            <a:ln w="28575" cmpd="sng">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5" name="Straight Arrow Connector 154"/>
            <p:cNvCxnSpPr>
              <a:stCxn id="156" idx="1"/>
              <a:endCxn id="154" idx="6"/>
            </p:cNvCxnSpPr>
            <p:nvPr/>
          </p:nvCxnSpPr>
          <p:spPr>
            <a:xfrm flipH="1" flipV="1">
              <a:off x="2695994" y="4154021"/>
              <a:ext cx="3125724" cy="595092"/>
            </a:xfrm>
            <a:prstGeom prst="straightConnector1">
              <a:avLst/>
            </a:prstGeom>
            <a:ln w="190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 name="TextBox 16"/>
            <p:cNvSpPr txBox="1">
              <a:spLocks noChangeArrowheads="1"/>
            </p:cNvSpPr>
            <p:nvPr/>
          </p:nvSpPr>
          <p:spPr bwMode="auto">
            <a:xfrm>
              <a:off x="5821718" y="4487503"/>
              <a:ext cx="2101406" cy="523220"/>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chemeClr val="bg1"/>
                  </a:solidFill>
                </a:rPr>
                <a:t>Need help of Research community to address</a:t>
              </a:r>
            </a:p>
          </p:txBody>
        </p:sp>
      </p:grpSp>
      <p:sp>
        <p:nvSpPr>
          <p:cNvPr id="157" name="TextBox 156"/>
          <p:cNvSpPr txBox="1"/>
          <p:nvPr/>
        </p:nvSpPr>
        <p:spPr>
          <a:xfrm>
            <a:off x="431622" y="2099271"/>
            <a:ext cx="1676695"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1600" dirty="0"/>
              <a:t>All cases with Doppler data 2008-2011</a:t>
            </a:r>
          </a:p>
        </p:txBody>
      </p:sp>
      <p:sp>
        <p:nvSpPr>
          <p:cNvPr id="158" name="TextBox 3"/>
          <p:cNvSpPr txBox="1">
            <a:spLocks noChangeArrowheads="1"/>
          </p:cNvSpPr>
          <p:nvPr/>
        </p:nvSpPr>
        <p:spPr bwMode="auto">
          <a:xfrm>
            <a:off x="2664451" y="1291590"/>
            <a:ext cx="4241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 Improvement over HFIP baseline</a:t>
            </a:r>
          </a:p>
        </p:txBody>
      </p:sp>
      <p:sp>
        <p:nvSpPr>
          <p:cNvPr id="8" name="Rectangle 7"/>
          <p:cNvSpPr/>
          <p:nvPr/>
        </p:nvSpPr>
        <p:spPr>
          <a:xfrm>
            <a:off x="6840694" y="1662640"/>
            <a:ext cx="582211" cy="307777"/>
          </a:xfrm>
          <a:prstGeom prst="rect">
            <a:avLst/>
          </a:prstGeom>
        </p:spPr>
        <p:txBody>
          <a:bodyPr wrap="none">
            <a:spAutoFit/>
          </a:bodyPr>
          <a:lstStyle/>
          <a:p>
            <a:r>
              <a:rPr lang="en-US" sz="1400" b="1" dirty="0">
                <a:latin typeface="+mn-lt"/>
              </a:rPr>
              <a:t>cases</a:t>
            </a:r>
            <a:endParaRPr lang="en-US" sz="1400" dirty="0">
              <a:latin typeface="+mn-lt"/>
            </a:endParaRPr>
          </a:p>
        </p:txBody>
      </p:sp>
    </p:spTree>
    <p:extLst>
      <p:ext uri="{BB962C8B-B14F-4D97-AF65-F5344CB8AC3E}">
        <p14:creationId xmlns:p14="http://schemas.microsoft.com/office/powerpoint/2010/main" val="18233532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1200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500"/>
                                        <p:tgtEl>
                                          <p:spTgt spid="153"/>
                                        </p:tgtEl>
                                        <p:attrNameLst>
                                          <p:attrName>ppt_y</p:attrName>
                                        </p:attrNameLst>
                                      </p:cBhvr>
                                      <p:tavLst>
                                        <p:tav tm="0">
                                          <p:val>
                                            <p:strVal val="#ppt_y+#ppt_h*1.125000"/>
                                          </p:val>
                                        </p:tav>
                                        <p:tav tm="100000">
                                          <p:val>
                                            <p:strVal val="#ppt_y"/>
                                          </p:val>
                                        </p:tav>
                                      </p:tavLst>
                                    </p:anim>
                                    <p:animEffect transition="in" filter="wipe(up)">
                                      <p:cBhvr>
                                        <p:cTn id="8"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descr="hwind_bill090819_16z_hwrfx_dataco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288" y="1828800"/>
            <a:ext cx="4292600" cy="4176713"/>
          </a:xfrm>
          <a:prstGeom prst="rect">
            <a:avLst/>
          </a:prstGeom>
          <a:noFill/>
          <a:ln w="9525">
            <a:noFill/>
            <a:miter lim="800000"/>
            <a:headEnd/>
            <a:tailEnd/>
          </a:ln>
        </p:spPr>
      </p:pic>
      <p:sp>
        <p:nvSpPr>
          <p:cNvPr id="45059" name="Text Box 4"/>
          <p:cNvSpPr txBox="1">
            <a:spLocks/>
          </p:cNvSpPr>
          <p:nvPr/>
        </p:nvSpPr>
        <p:spPr bwMode="auto">
          <a:xfrm>
            <a:off x="1111250" y="1201738"/>
            <a:ext cx="6923088" cy="326441"/>
          </a:xfrm>
          <a:prstGeom prst="rect">
            <a:avLst/>
          </a:prstGeom>
          <a:noFill/>
          <a:ln w="12700">
            <a:noFill/>
            <a:miter lim="800000"/>
            <a:headEnd/>
            <a:tailEnd/>
          </a:ln>
        </p:spPr>
        <p:txBody>
          <a:bodyPr lIns="64210" tIns="32102" rIns="64210" bIns="32102">
            <a:prstTxWarp prst="textNoShape">
              <a:avLst/>
            </a:prstTxWarp>
            <a:spAutoFit/>
          </a:bodyPr>
          <a:lstStyle/>
          <a:p>
            <a:pPr algn="ctr"/>
            <a:r>
              <a:rPr lang="en-US" sz="1700" dirty="0">
                <a:solidFill>
                  <a:srgbClr val="000000"/>
                </a:solidFill>
                <a:latin typeface="Calibri" charset="0"/>
                <a:ea typeface="Calibri" charset="0"/>
                <a:cs typeface="Calibri" charset="0"/>
              </a:rPr>
              <a:t>Hurricane Bill 1600 </a:t>
            </a:r>
            <a:r>
              <a:rPr lang="en-US" sz="1700" dirty="0" smtClean="0">
                <a:solidFill>
                  <a:srgbClr val="000000"/>
                </a:solidFill>
                <a:latin typeface="Calibri" charset="0"/>
                <a:ea typeface="Calibri" charset="0"/>
                <a:cs typeface="Calibri" charset="0"/>
              </a:rPr>
              <a:t>UTC, 19 August 2009</a:t>
            </a:r>
            <a:endParaRPr lang="en-US" sz="1700" dirty="0">
              <a:solidFill>
                <a:srgbClr val="000000"/>
              </a:solidFill>
              <a:latin typeface="Calibri" charset="0"/>
              <a:ea typeface="Calibri" charset="0"/>
              <a:cs typeface="Calibri" charset="0"/>
            </a:endParaRPr>
          </a:p>
        </p:txBody>
      </p:sp>
      <p:sp>
        <p:nvSpPr>
          <p:cNvPr id="53254" name="Text Box 6"/>
          <p:cNvSpPr txBox="1">
            <a:spLocks/>
          </p:cNvSpPr>
          <p:nvPr/>
        </p:nvSpPr>
        <p:spPr bwMode="auto">
          <a:xfrm>
            <a:off x="1336675" y="1425575"/>
            <a:ext cx="1847850" cy="327025"/>
          </a:xfrm>
          <a:prstGeom prst="rect">
            <a:avLst/>
          </a:prstGeom>
          <a:noFill/>
          <a:ln w="12700">
            <a:noFill/>
            <a:miter lim="800000"/>
            <a:headEnd/>
            <a:tailEnd/>
          </a:ln>
          <a:effectLst/>
        </p:spPr>
        <p:txBody>
          <a:bodyPr wrap="none" lIns="64210" tIns="32102" rIns="64210" bIns="32102">
            <a:prstTxWarp prst="textNoShape">
              <a:avLst/>
            </a:prstTxWarp>
            <a:spAutoFit/>
          </a:bodyPr>
          <a:lstStyle/>
          <a:p>
            <a:r>
              <a:rPr lang="en-US" sz="1700" b="1">
                <a:solidFill>
                  <a:srgbClr val="000000"/>
                </a:solidFill>
                <a:latin typeface="Helvetica Neue Light" charset="0"/>
                <a:sym typeface="Helvetica Neue Light" charset="0"/>
              </a:rPr>
              <a:t>HWRF 10m winds</a:t>
            </a:r>
            <a:endParaRPr lang="en-US">
              <a:solidFill>
                <a:srgbClr val="000000"/>
              </a:solidFill>
              <a:effectLst>
                <a:outerShdw blurRad="38100" dist="38100" dir="2700000" algn="tl">
                  <a:srgbClr val="DDDDDD"/>
                </a:outerShdw>
              </a:effectLst>
              <a:latin typeface="Helvetica Neue Light" charset="0"/>
              <a:sym typeface="Helvetica Neue Light" charset="0"/>
            </a:endParaRPr>
          </a:p>
        </p:txBody>
      </p:sp>
      <p:pic>
        <p:nvPicPr>
          <p:cNvPr id="61445" name="Picture 9" descr="data_coverage_bill0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10088" y="1844675"/>
            <a:ext cx="4606925" cy="4124325"/>
          </a:xfrm>
          <a:prstGeom prst="rect">
            <a:avLst/>
          </a:prstGeom>
          <a:noFill/>
          <a:ln w="9525">
            <a:noFill/>
            <a:miter lim="800000"/>
            <a:headEnd/>
            <a:tailEnd/>
          </a:ln>
        </p:spPr>
      </p:pic>
      <p:sp>
        <p:nvSpPr>
          <p:cNvPr id="53258" name="Text Box 10"/>
          <p:cNvSpPr txBox="1">
            <a:spLocks/>
          </p:cNvSpPr>
          <p:nvPr/>
        </p:nvSpPr>
        <p:spPr bwMode="auto">
          <a:xfrm>
            <a:off x="5738813" y="1450975"/>
            <a:ext cx="2119312" cy="327025"/>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700" b="1" dirty="0">
                <a:solidFill>
                  <a:srgbClr val="000000"/>
                </a:solidFill>
                <a:latin typeface="Helvetica Neue Light" pitchFamily="-106" charset="0"/>
                <a:sym typeface="Helvetica Neue Light" pitchFamily="-106" charset="0"/>
              </a:rPr>
              <a:t>H*Wind 10m winds</a:t>
            </a:r>
            <a:endParaRPr lang="en-US" dirty="0">
              <a:solidFill>
                <a:srgbClr val="000000"/>
              </a:solidFill>
              <a:effectLst>
                <a:outerShdw blurRad="38100" dist="38100" dir="2700000" algn="tl">
                  <a:srgbClr val="DDDDDD"/>
                </a:outerShdw>
              </a:effectLst>
              <a:latin typeface="Helvetica Neue Light" pitchFamily="-106" charset="0"/>
              <a:sym typeface="Helvetica Neue Light" pitchFamily="-106" charset="0"/>
            </a:endParaRPr>
          </a:p>
        </p:txBody>
      </p:sp>
      <p:sp>
        <p:nvSpPr>
          <p:cNvPr id="53259" name="Text Box 11"/>
          <p:cNvSpPr txBox="1">
            <a:spLocks/>
          </p:cNvSpPr>
          <p:nvPr/>
        </p:nvSpPr>
        <p:spPr bwMode="auto">
          <a:xfrm>
            <a:off x="3817938" y="1438275"/>
            <a:ext cx="1541462" cy="327025"/>
          </a:xfrm>
          <a:prstGeom prst="rect">
            <a:avLst/>
          </a:prstGeom>
          <a:noFill/>
          <a:ln w="12700">
            <a:noFill/>
            <a:miter lim="800000"/>
            <a:headEnd/>
            <a:tailEnd/>
          </a:ln>
          <a:effectLst/>
        </p:spPr>
        <p:txBody>
          <a:bodyPr wrap="none" lIns="64210" tIns="32102" rIns="64210" bIns="32102">
            <a:prstTxWarp prst="textNoShape">
              <a:avLst/>
            </a:prstTxWarp>
            <a:spAutoFit/>
          </a:bodyPr>
          <a:lstStyle/>
          <a:p>
            <a:pPr>
              <a:defRPr/>
            </a:pPr>
            <a:r>
              <a:rPr lang="en-US" sz="1700" b="1" dirty="0">
                <a:solidFill>
                  <a:srgbClr val="000000"/>
                </a:solidFill>
                <a:latin typeface="Helvetica Neue Light" pitchFamily="-106" charset="0"/>
                <a:sym typeface="Helvetica Neue Light" pitchFamily="-106" charset="0"/>
              </a:rPr>
              <a:t>Data Coverage</a:t>
            </a:r>
            <a:endParaRPr lang="en-US" dirty="0">
              <a:solidFill>
                <a:srgbClr val="000000"/>
              </a:solidFill>
              <a:effectLst>
                <a:outerShdw blurRad="38100" dist="38100" dir="2700000" algn="tl">
                  <a:srgbClr val="DDDDDD"/>
                </a:outerShdw>
              </a:effectLst>
              <a:latin typeface="Helvetica Neue Light" pitchFamily="-106" charset="0"/>
              <a:sym typeface="Helvetica Neue Light" pitchFamily="-106" charset="0"/>
            </a:endParaRPr>
          </a:p>
        </p:txBody>
      </p:sp>
      <p:sp>
        <p:nvSpPr>
          <p:cNvPr id="45064" name="Text Box 7"/>
          <p:cNvSpPr txBox="1">
            <a:spLocks/>
          </p:cNvSpPr>
          <p:nvPr/>
        </p:nvSpPr>
        <p:spPr bwMode="auto">
          <a:xfrm>
            <a:off x="6565991" y="6635750"/>
            <a:ext cx="2187132"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a:solidFill>
                  <a:srgbClr val="000000"/>
                </a:solidFill>
              </a:rPr>
              <a:t>S. </a:t>
            </a:r>
            <a:r>
              <a:rPr lang="en-US" sz="1050" dirty="0" smtClean="0">
                <a:solidFill>
                  <a:srgbClr val="000000"/>
                </a:solidFill>
              </a:rPr>
              <a:t>Murillo, M. Powell </a:t>
            </a:r>
            <a:r>
              <a:rPr lang="en-US" sz="1050" dirty="0">
                <a:solidFill>
                  <a:srgbClr val="000000"/>
                </a:solidFill>
              </a:rPr>
              <a:t>(AOML/HRD)</a:t>
            </a:r>
            <a:endParaRPr lang="en-US" sz="1200" dirty="0">
              <a:solidFill>
                <a:srgbClr val="000000"/>
              </a:solidFill>
            </a:endParaRPr>
          </a:p>
        </p:txBody>
      </p:sp>
      <p:sp>
        <p:nvSpPr>
          <p:cNvPr id="45065" name="Rectangle 3"/>
          <p:cNvSpPr txBox="1">
            <a:spLocks noChangeArrowheads="1"/>
          </p:cNvSpPr>
          <p:nvPr/>
        </p:nvSpPr>
        <p:spPr bwMode="auto">
          <a:xfrm>
            <a:off x="0" y="0"/>
            <a:ext cx="9144000" cy="1174750"/>
          </a:xfrm>
          <a:prstGeom prst="rect">
            <a:avLst/>
          </a:prstGeom>
          <a:noFill/>
          <a:ln w="9525">
            <a:noFill/>
            <a:miter lim="800000"/>
            <a:headEnd/>
            <a:tailEnd/>
          </a:ln>
        </p:spPr>
        <p:txBody>
          <a:bodyPr rIns="182880" anchor="ctr">
            <a:prstTxWarp prst="textNoShape">
              <a:avLst/>
            </a:prstTxWarp>
          </a:bodyPr>
          <a:lstStyle/>
          <a:p>
            <a:pPr>
              <a:lnSpc>
                <a:spcPct val="90000"/>
              </a:lnSpc>
            </a:pPr>
            <a:r>
              <a:rPr lang="en-US" sz="4400" dirty="0">
                <a:solidFill>
                  <a:schemeClr val="bg1"/>
                </a:solidFill>
                <a:latin typeface="Calibri" charset="0"/>
                <a:ea typeface="Calibri" charset="0"/>
                <a:cs typeface="Calibri" charset="0"/>
              </a:rPr>
              <a:t>Improved Models &amp; Data:</a:t>
            </a:r>
            <a:r>
              <a:rPr lang="en-US" sz="4400" dirty="0" smtClean="0">
                <a:solidFill>
                  <a:schemeClr val="bg1"/>
                </a:solidFill>
                <a:latin typeface="Calibri" charset="0"/>
                <a:ea typeface="Calibri" charset="0"/>
                <a:cs typeface="Calibri" charset="0"/>
              </a:rPr>
              <a:t/>
            </a:r>
            <a:br>
              <a:rPr lang="en-US" sz="4400" dirty="0" smtClean="0">
                <a:solidFill>
                  <a:schemeClr val="bg1"/>
                </a:solidFill>
                <a:latin typeface="Calibri" charset="0"/>
                <a:ea typeface="Calibri" charset="0"/>
                <a:cs typeface="Calibri" charset="0"/>
              </a:rPr>
            </a:br>
            <a:r>
              <a:rPr lang="en-US" sz="2800" kern="0" dirty="0">
                <a:solidFill>
                  <a:schemeClr val="bg1"/>
                </a:solidFill>
                <a:latin typeface="Calibri" charset="0"/>
                <a:ea typeface="Calibri" charset="0"/>
                <a:cs typeface="Calibri" charset="0"/>
              </a:rPr>
              <a:t>Model evaluation: </a:t>
            </a:r>
            <a:r>
              <a:rPr lang="en-US" sz="2800" dirty="0">
                <a:solidFill>
                  <a:schemeClr val="bg1"/>
                </a:solidFill>
                <a:latin typeface="Calibri" charset="0"/>
                <a:ea typeface="Calibri" charset="0"/>
                <a:cs typeface="Calibri" charset="0"/>
              </a:rPr>
              <a:t>W</a:t>
            </a:r>
            <a:r>
              <a:rPr lang="en-US" sz="2800" dirty="0" smtClean="0">
                <a:solidFill>
                  <a:schemeClr val="bg1"/>
                </a:solidFill>
                <a:latin typeface="Calibri" charset="0"/>
                <a:ea typeface="Calibri" charset="0"/>
                <a:cs typeface="Calibri" charset="0"/>
              </a:rPr>
              <a:t>ind </a:t>
            </a:r>
            <a:r>
              <a:rPr lang="en-US" sz="2800" dirty="0">
                <a:solidFill>
                  <a:schemeClr val="bg1"/>
                </a:solidFill>
                <a:latin typeface="Calibri" charset="0"/>
                <a:ea typeface="Calibri" charset="0"/>
                <a:cs typeface="Calibri" charset="0"/>
              </a:rPr>
              <a:t>S</a:t>
            </a:r>
            <a:r>
              <a:rPr lang="en-US" sz="2800" dirty="0" smtClean="0">
                <a:solidFill>
                  <a:schemeClr val="bg1"/>
                </a:solidFill>
                <a:latin typeface="Calibri" charset="0"/>
                <a:ea typeface="Calibri" charset="0"/>
                <a:cs typeface="Calibri" charset="0"/>
              </a:rPr>
              <a:t>tructure</a:t>
            </a:r>
            <a:endParaRPr lang="en-US" sz="4400" dirty="0">
              <a:solidFill>
                <a:schemeClr val="bg1"/>
              </a:solidFill>
              <a:latin typeface="Calibri" charset="0"/>
              <a:ea typeface="Calibri" charset="0"/>
              <a:cs typeface="Calibri" charset="0"/>
            </a:endParaRPr>
          </a:p>
        </p:txBody>
      </p:sp>
      <p:grpSp>
        <p:nvGrpSpPr>
          <p:cNvPr id="2" name="Group 16"/>
          <p:cNvGrpSpPr>
            <a:grpSpLocks/>
          </p:cNvGrpSpPr>
          <p:nvPr/>
        </p:nvGrpSpPr>
        <p:grpSpPr bwMode="auto">
          <a:xfrm>
            <a:off x="422275" y="1703777"/>
            <a:ext cx="8307388" cy="4761125"/>
            <a:chOff x="421928" y="1860855"/>
            <a:chExt cx="8307958" cy="4761568"/>
          </a:xfrm>
        </p:grpSpPr>
        <p:pic>
          <p:nvPicPr>
            <p:cNvPr id="45067" name="Picture 2" descr="AL032009_0819_1600_contour0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1928" y="1894342"/>
              <a:ext cx="3920133" cy="4310790"/>
            </a:xfrm>
            <a:prstGeom prst="rect">
              <a:avLst/>
            </a:prstGeom>
            <a:noFill/>
            <a:ln w="9525">
              <a:noFill/>
              <a:miter lim="800000"/>
              <a:headEnd/>
              <a:tailEnd/>
            </a:ln>
          </p:spPr>
        </p:pic>
        <p:pic>
          <p:nvPicPr>
            <p:cNvPr id="45068" name="Picture 3" descr="AL032009_0819_1615_contour0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09753" y="1860855"/>
              <a:ext cx="3920133" cy="4314157"/>
            </a:xfrm>
            <a:prstGeom prst="rect">
              <a:avLst/>
            </a:prstGeom>
            <a:noFill/>
            <a:ln w="9525">
              <a:noFill/>
              <a:miter lim="800000"/>
              <a:headEnd/>
              <a:tailEnd/>
            </a:ln>
          </p:spPr>
        </p:pic>
        <p:sp>
          <p:nvSpPr>
            <p:cNvPr id="13" name="Text Box 7"/>
            <p:cNvSpPr txBox="1">
              <a:spLocks/>
            </p:cNvSpPr>
            <p:nvPr/>
          </p:nvSpPr>
          <p:spPr bwMode="auto">
            <a:xfrm>
              <a:off x="5251434" y="6003537"/>
              <a:ext cx="3208558" cy="618886"/>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800" dirty="0">
                  <a:solidFill>
                    <a:srgbClr val="000000"/>
                  </a:solidFill>
                  <a:latin typeface="Calibri"/>
                  <a:sym typeface="Helvetica Neue Light" pitchFamily="-106" charset="0"/>
                </a:rPr>
                <a:t>Analyzed max wind: </a:t>
              </a:r>
              <a:r>
                <a:rPr lang="en-US" sz="1800" dirty="0" smtClean="0">
                  <a:solidFill>
                    <a:srgbClr val="000000"/>
                  </a:solidFill>
                  <a:latin typeface="Calibri"/>
                  <a:sym typeface="Helvetica Neue Light" pitchFamily="-106" charset="0"/>
                </a:rPr>
                <a:t>107 kt </a:t>
              </a:r>
              <a:r>
                <a:rPr lang="en-US" sz="1800" dirty="0">
                  <a:solidFill>
                    <a:srgbClr val="000000"/>
                  </a:solidFill>
                  <a:latin typeface="Calibri"/>
                  <a:sym typeface="Helvetica Neue Light" pitchFamily="-106" charset="0"/>
                </a:rPr>
                <a:t>from Tail Doppler, 23 </a:t>
              </a:r>
              <a:r>
                <a:rPr lang="en-US" sz="1800" dirty="0" smtClean="0">
                  <a:solidFill>
                    <a:srgbClr val="000000"/>
                  </a:solidFill>
                  <a:latin typeface="Calibri"/>
                  <a:sym typeface="Helvetica Neue Light" pitchFamily="-106" charset="0"/>
                </a:rPr>
                <a:t>nm</a:t>
              </a:r>
              <a:endParaRPr lang="en-US" sz="2000" dirty="0">
                <a:solidFill>
                  <a:srgbClr val="000000"/>
                </a:solidFill>
                <a:latin typeface="Calibri"/>
                <a:sym typeface="Helvetica Neue Light" pitchFamily="-106" charset="0"/>
              </a:endParaRPr>
            </a:p>
          </p:txBody>
        </p:sp>
        <p:sp>
          <p:nvSpPr>
            <p:cNvPr id="14" name="Text Box 8"/>
            <p:cNvSpPr txBox="1">
              <a:spLocks/>
            </p:cNvSpPr>
            <p:nvPr/>
          </p:nvSpPr>
          <p:spPr bwMode="auto">
            <a:xfrm>
              <a:off x="952189" y="5994012"/>
              <a:ext cx="3208558" cy="618886"/>
            </a:xfrm>
            <a:prstGeom prst="rect">
              <a:avLst/>
            </a:prstGeom>
            <a:noFill/>
            <a:ln w="12700">
              <a:noFill/>
              <a:miter lim="800000"/>
              <a:headEnd/>
              <a:tailEnd/>
            </a:ln>
            <a:effectLst/>
          </p:spPr>
          <p:txBody>
            <a:bodyPr lIns="64210" tIns="32102" rIns="64210" bIns="32102">
              <a:prstTxWarp prst="textNoShape">
                <a:avLst/>
              </a:prstTxWarp>
              <a:spAutoFit/>
            </a:bodyPr>
            <a:lstStyle/>
            <a:p>
              <a:r>
                <a:rPr lang="en-US" sz="1800" dirty="0">
                  <a:solidFill>
                    <a:srgbClr val="000000"/>
                  </a:solidFill>
                  <a:effectLst>
                    <a:outerShdw blurRad="38100" dist="38100" dir="2700000" algn="tl">
                      <a:srgbClr val="DDDDDD"/>
                    </a:outerShdw>
                  </a:effectLst>
                  <a:latin typeface="Calibri" charset="0"/>
                  <a:sym typeface="Helvetica Neue Light" charset="0"/>
                </a:rPr>
                <a:t>Analyzed max wind: </a:t>
              </a:r>
              <a:r>
                <a:rPr lang="en-US" sz="1800" dirty="0" smtClean="0">
                  <a:solidFill>
                    <a:srgbClr val="000000"/>
                  </a:solidFill>
                  <a:effectLst>
                    <a:outerShdw blurRad="38100" dist="38100" dir="2700000" algn="tl">
                      <a:srgbClr val="DDDDDD"/>
                    </a:outerShdw>
                  </a:effectLst>
                  <a:latin typeface="Calibri" charset="0"/>
                  <a:sym typeface="Helvetica Neue Light" charset="0"/>
                </a:rPr>
                <a:t>117 kt </a:t>
              </a:r>
              <a:r>
                <a:rPr lang="en-US" sz="1800" dirty="0">
                  <a:solidFill>
                    <a:srgbClr val="000000"/>
                  </a:solidFill>
                  <a:effectLst>
                    <a:outerShdw blurRad="38100" dist="38100" dir="2700000" algn="tl">
                      <a:srgbClr val="DDDDDD"/>
                    </a:outerShdw>
                  </a:effectLst>
                  <a:latin typeface="Calibri" charset="0"/>
                  <a:sym typeface="Helvetica Neue Light" charset="0"/>
                </a:rPr>
                <a:t>from HWRF, 37 </a:t>
              </a:r>
              <a:r>
                <a:rPr lang="en-US" sz="1800" dirty="0" smtClean="0">
                  <a:solidFill>
                    <a:srgbClr val="000000"/>
                  </a:solidFill>
                  <a:effectLst>
                    <a:outerShdw blurRad="38100" dist="38100" dir="2700000" algn="tl">
                      <a:srgbClr val="DDDDDD"/>
                    </a:outerShdw>
                  </a:effectLst>
                  <a:latin typeface="Calibri" charset="0"/>
                  <a:sym typeface="Helvetica Neue Light" charset="0"/>
                </a:rPr>
                <a:t>nm</a:t>
              </a:r>
              <a:endParaRPr lang="en-US" sz="2000" dirty="0">
                <a:solidFill>
                  <a:srgbClr val="000000"/>
                </a:solidFill>
                <a:effectLst>
                  <a:outerShdw blurRad="38100" dist="38100" dir="2700000" algn="tl">
                    <a:srgbClr val="DDDDDD"/>
                  </a:outerShdw>
                </a:effectLst>
                <a:latin typeface="Calibri" charset="0"/>
                <a:sym typeface="Helvetica Neue Light" charset="0"/>
              </a:endParaRPr>
            </a:p>
          </p:txBody>
        </p:sp>
        <p:sp>
          <p:nvSpPr>
            <p:cNvPr id="15" name="Text Box 8"/>
            <p:cNvSpPr txBox="1">
              <a:spLocks/>
            </p:cNvSpPr>
            <p:nvPr/>
          </p:nvSpPr>
          <p:spPr bwMode="auto">
            <a:xfrm>
              <a:off x="5159353" y="5447262"/>
              <a:ext cx="2816418" cy="495346"/>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400" dirty="0">
                  <a:solidFill>
                    <a:srgbClr val="000000"/>
                  </a:solidFill>
                  <a:latin typeface="Calibri"/>
                  <a:sym typeface="Helvetica Neue Light" pitchFamily="-106" charset="0"/>
                </a:rPr>
                <a:t>IKE : for winds &gt; TS force: 92 TJ, for winds &gt; hurricane force: 30 TJ</a:t>
              </a:r>
              <a:endParaRPr lang="en-US" dirty="0">
                <a:solidFill>
                  <a:srgbClr val="000000"/>
                </a:solidFill>
                <a:effectLst>
                  <a:outerShdw blurRad="38100" dist="38100" dir="2700000" algn="tl">
                    <a:srgbClr val="000000"/>
                  </a:outerShdw>
                </a:effectLst>
                <a:latin typeface="Calibri"/>
                <a:sym typeface="Helvetica Neue Light" pitchFamily="-106" charset="0"/>
              </a:endParaRPr>
            </a:p>
          </p:txBody>
        </p:sp>
        <p:sp>
          <p:nvSpPr>
            <p:cNvPr id="16" name="Text Box 8"/>
            <p:cNvSpPr txBox="1">
              <a:spLocks/>
            </p:cNvSpPr>
            <p:nvPr/>
          </p:nvSpPr>
          <p:spPr bwMode="auto">
            <a:xfrm>
              <a:off x="885510" y="5423447"/>
              <a:ext cx="2930726" cy="496934"/>
            </a:xfrm>
            <a:prstGeom prst="rect">
              <a:avLst/>
            </a:prstGeom>
            <a:noFill/>
            <a:ln w="12700">
              <a:noFill/>
              <a:miter lim="800000"/>
              <a:headEnd/>
              <a:tailEnd/>
            </a:ln>
            <a:effectLst/>
          </p:spPr>
          <p:txBody>
            <a:bodyPr lIns="64210" tIns="32102" rIns="64210" bIns="32102">
              <a:prstTxWarp prst="textNoShape">
                <a:avLst/>
              </a:prstTxWarp>
              <a:spAutoFit/>
            </a:bodyPr>
            <a:lstStyle/>
            <a:p>
              <a:pPr>
                <a:defRPr/>
              </a:pPr>
              <a:r>
                <a:rPr lang="en-US" sz="1400" dirty="0">
                  <a:solidFill>
                    <a:srgbClr val="000000"/>
                  </a:solidFill>
                  <a:latin typeface="Calibri"/>
                  <a:sym typeface="Helvetica Neue Light" pitchFamily="-106" charset="0"/>
                </a:rPr>
                <a:t>IKE : for winds &gt; TS force: 371 TJ, for winds &gt; hurricane force: 109 TJ</a:t>
              </a:r>
              <a:endParaRPr lang="en-US" dirty="0">
                <a:solidFill>
                  <a:srgbClr val="000000"/>
                </a:solidFill>
                <a:effectLst>
                  <a:outerShdw blurRad="38100" dist="38100" dir="2700000" algn="tl">
                    <a:srgbClr val="000000"/>
                  </a:outerShdw>
                </a:effectLst>
                <a:latin typeface="Calibri"/>
                <a:sym typeface="Helvetica Neue Light" pitchFamily="-106" charset="0"/>
              </a:endParaRPr>
            </a:p>
          </p:txBody>
        </p:sp>
      </p:grpSp>
      <p:sp>
        <p:nvSpPr>
          <p:cNvPr id="18" name="Oval 17"/>
          <p:cNvSpPr/>
          <p:nvPr/>
        </p:nvSpPr>
        <p:spPr>
          <a:xfrm>
            <a:off x="1839311" y="3284482"/>
            <a:ext cx="1077310" cy="1077310"/>
          </a:xfrm>
          <a:prstGeom prst="ellipse">
            <a:avLst/>
          </a:prstGeom>
          <a:noFill/>
          <a:ln w="28575" cap="flat" cmpd="sng" algn="ctr">
            <a:solidFill>
              <a:schemeClr val="tx1"/>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248400" y="3331779"/>
            <a:ext cx="1077310" cy="1077310"/>
          </a:xfrm>
          <a:prstGeom prst="ellipse">
            <a:avLst/>
          </a:prstGeom>
          <a:noFill/>
          <a:ln w="28575" cap="flat" cmpd="sng" algn="ctr">
            <a:solidFill>
              <a:schemeClr val="tx1"/>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IFEX.g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4902" y="640079"/>
            <a:ext cx="638705" cy="638705"/>
          </a:xfrm>
          <a:prstGeom prst="rect">
            <a:avLst/>
          </a:prstGeom>
        </p:spPr>
      </p:pic>
    </p:spTree>
    <p:extLst>
      <p:ext uri="{BB962C8B-B14F-4D97-AF65-F5344CB8AC3E}">
        <p14:creationId xmlns:p14="http://schemas.microsoft.com/office/powerpoint/2010/main" val="11005318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144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144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3259"/>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0"/>
                            </p:stCondLst>
                            <p:childTnLst>
                              <p:par>
                                <p:cTn id="15" presetID="9"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par>
                          <p:cTn id="18" fill="hold">
                            <p:stCondLst>
                              <p:cond delay="500"/>
                            </p:stCondLst>
                            <p:childTnLst>
                              <p:par>
                                <p:cTn id="19" presetID="0" presetClass="path" presetSubtype="0" accel="50000" decel="50000" fill="hold" grpId="0" nodeType="afterEffect">
                                  <p:stCondLst>
                                    <p:cond delay="0"/>
                                  </p:stCondLst>
                                  <p:childTnLst>
                                    <p:animMotion origin="layout" path="M -0.48559 0.00509 L -1.94444E-6 3.7037E-6 " pathEditMode="relative" ptsTypes="AA">
                                      <p:cBhvr>
                                        <p:cTn id="20" dur="2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9" grpId="0"/>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041587" y="3943984"/>
            <a:ext cx="2988385" cy="2231281"/>
            <a:chOff x="6540308" y="4717143"/>
            <a:chExt cx="3052393" cy="2231281"/>
          </a:xfrm>
        </p:grpSpPr>
        <p:pic>
          <p:nvPicPr>
            <p:cNvPr id="47" name="Picture 46" descr="w_mod.tif"/>
            <p:cNvPicPr>
              <a:picLocks noChangeAspect="1"/>
            </p:cNvPicPr>
            <p:nvPr/>
          </p:nvPicPr>
          <p:blipFill rotWithShape="1">
            <a:blip r:embed="rId3" cstate="screen">
              <a:extLst>
                <a:ext uri="{28A0092B-C50C-407E-A947-70E740481C1C}">
                  <a14:useLocalDpi xmlns:a14="http://schemas.microsoft.com/office/drawing/2010/main"/>
                </a:ext>
              </a:extLst>
            </a:blip>
            <a:srcRect l="7257" t="9516" r="5351" b="7813"/>
            <a:stretch/>
          </p:blipFill>
          <p:spPr bwMode="auto">
            <a:xfrm>
              <a:off x="6540308" y="4717143"/>
              <a:ext cx="3052393" cy="22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48"/>
            <p:cNvSpPr txBox="1">
              <a:spLocks noChangeArrowheads="1"/>
            </p:cNvSpPr>
            <p:nvPr/>
          </p:nvSpPr>
          <p:spPr bwMode="auto">
            <a:xfrm>
              <a:off x="7875818" y="4771345"/>
              <a:ext cx="13650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b="1" kern="1200" dirty="0">
                  <a:solidFill>
                    <a:schemeClr val="bg1"/>
                  </a:solidFill>
                </a:rPr>
                <a:t>Vertical velocity (m/s)</a:t>
              </a:r>
            </a:p>
          </p:txBody>
        </p:sp>
      </p:grpSp>
      <p:grpSp>
        <p:nvGrpSpPr>
          <p:cNvPr id="4" name="Group 3"/>
          <p:cNvGrpSpPr/>
          <p:nvPr/>
        </p:nvGrpSpPr>
        <p:grpSpPr>
          <a:xfrm>
            <a:off x="3145307" y="3914611"/>
            <a:ext cx="3035427" cy="2227962"/>
            <a:chOff x="5044353" y="4111692"/>
            <a:chExt cx="3035427" cy="2227962"/>
          </a:xfrm>
        </p:grpSpPr>
        <p:pic>
          <p:nvPicPr>
            <p:cNvPr id="40" name="Picture 4" descr="ur_mod.tif"/>
            <p:cNvPicPr>
              <a:picLocks/>
            </p:cNvPicPr>
            <p:nvPr/>
          </p:nvPicPr>
          <p:blipFill rotWithShape="1">
            <a:blip r:embed="rId4" cstate="screen">
              <a:extLst>
                <a:ext uri="{28A0092B-C50C-407E-A947-70E740481C1C}">
                  <a14:useLocalDpi xmlns:a14="http://schemas.microsoft.com/office/drawing/2010/main"/>
                </a:ext>
              </a:extLst>
            </a:blip>
            <a:srcRect l="6723" t="9317" r="5960" b="8130"/>
            <a:stretch/>
          </p:blipFill>
          <p:spPr bwMode="auto">
            <a:xfrm>
              <a:off x="5044353" y="4111692"/>
              <a:ext cx="3035427" cy="222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11"/>
            <p:cNvSpPr txBox="1">
              <a:spLocks noChangeArrowheads="1"/>
            </p:cNvSpPr>
            <p:nvPr/>
          </p:nvSpPr>
          <p:spPr bwMode="auto">
            <a:xfrm>
              <a:off x="6740831" y="4155251"/>
              <a:ext cx="10340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900" b="1" dirty="0">
                  <a:solidFill>
                    <a:srgbClr val="000000"/>
                  </a:solidFill>
                </a:rPr>
                <a:t>Radial wind (m/s)</a:t>
              </a:r>
            </a:p>
          </p:txBody>
        </p:sp>
      </p:grpSp>
      <p:grpSp>
        <p:nvGrpSpPr>
          <p:cNvPr id="5" name="Group 4"/>
          <p:cNvGrpSpPr/>
          <p:nvPr/>
        </p:nvGrpSpPr>
        <p:grpSpPr>
          <a:xfrm>
            <a:off x="242438" y="3908286"/>
            <a:ext cx="3063913" cy="2272105"/>
            <a:chOff x="5106518" y="1234578"/>
            <a:chExt cx="3063913" cy="2318735"/>
          </a:xfrm>
        </p:grpSpPr>
        <p:pic>
          <p:nvPicPr>
            <p:cNvPr id="39" name="Picture 17" descr="ut_mod.tif"/>
            <p:cNvPicPr>
              <a:picLocks noChangeAspect="1"/>
            </p:cNvPicPr>
            <p:nvPr/>
          </p:nvPicPr>
          <p:blipFill rotWithShape="1">
            <a:blip r:embed="rId5" cstate="screen">
              <a:extLst>
                <a:ext uri="{28A0092B-C50C-407E-A947-70E740481C1C}">
                  <a14:useLocalDpi xmlns:a14="http://schemas.microsoft.com/office/drawing/2010/main"/>
                </a:ext>
              </a:extLst>
            </a:blip>
            <a:srcRect l="7724" t="8564" r="5961" b="8559"/>
            <a:stretch/>
          </p:blipFill>
          <p:spPr bwMode="auto">
            <a:xfrm>
              <a:off x="5106518" y="1234578"/>
              <a:ext cx="3063913" cy="231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9"/>
            <p:cNvSpPr txBox="1">
              <a:spLocks noChangeArrowheads="1"/>
            </p:cNvSpPr>
            <p:nvPr/>
          </p:nvSpPr>
          <p:spPr bwMode="auto">
            <a:xfrm>
              <a:off x="6576299" y="1259855"/>
              <a:ext cx="1240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900" b="1" dirty="0">
                  <a:solidFill>
                    <a:srgbClr val="000000"/>
                  </a:solidFill>
                </a:rPr>
                <a:t>Tangential wind (m/s)</a:t>
              </a:r>
            </a:p>
          </p:txBody>
        </p:sp>
      </p:grpSp>
      <p:sp>
        <p:nvSpPr>
          <p:cNvPr id="20" name="Rectangle 3"/>
          <p:cNvSpPr txBox="1">
            <a:spLocks noChangeArrowheads="1"/>
          </p:cNvSpPr>
          <p:nvPr/>
        </p:nvSpPr>
        <p:spPr bwMode="auto">
          <a:xfrm>
            <a:off x="0" y="0"/>
            <a:ext cx="9144000" cy="1338263"/>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a:lnSpc>
                <a:spcPct val="85000"/>
              </a:lnSpc>
            </a:pPr>
            <a:r>
              <a:rPr kumimoji="0" lang="en-US" sz="4400" b="0" i="0" u="none" strike="noStrike" kern="0" cap="none" spc="0" normalizeH="0" baseline="0" noProof="0" dirty="0" smtClean="0">
                <a:ln>
                  <a:noFill/>
                </a:ln>
                <a:solidFill>
                  <a:schemeClr val="bg1"/>
                </a:solidFill>
                <a:effectLst/>
                <a:uLnTx/>
                <a:uFillTx/>
                <a:latin typeface="Calibri" charset="0"/>
                <a:ea typeface="Calibri" charset="0"/>
                <a:cs typeface="Calibri" charset="0"/>
              </a:rPr>
              <a:t>Improved Models &amp; Data:</a:t>
            </a:r>
            <a:r>
              <a:rPr kumimoji="0" lang="en-US" sz="4000" b="0" i="0" u="none" strike="noStrike" kern="0" cap="none" spc="0" normalizeH="0" baseline="0" noProof="0" dirty="0" smtClean="0">
                <a:ln>
                  <a:noFill/>
                </a:ln>
                <a:solidFill>
                  <a:schemeClr val="bg1"/>
                </a:solidFill>
                <a:effectLst/>
                <a:uLnTx/>
                <a:uFillTx/>
                <a:latin typeface="Calibri" charset="0"/>
                <a:ea typeface="Calibri" charset="0"/>
                <a:cs typeface="Calibri" charset="0"/>
              </a:rPr>
              <a:t/>
            </a:r>
            <a:br>
              <a:rPr kumimoji="0" lang="en-US" sz="4000" b="0" i="0" u="none" strike="noStrike" kern="0" cap="none" spc="0" normalizeH="0" baseline="0" noProof="0" dirty="0" smtClean="0">
                <a:ln>
                  <a:noFill/>
                </a:ln>
                <a:solidFill>
                  <a:schemeClr val="bg1"/>
                </a:solidFill>
                <a:effectLst/>
                <a:uLnTx/>
                <a:uFillTx/>
                <a:latin typeface="Calibri" charset="0"/>
                <a:ea typeface="Calibri" charset="0"/>
                <a:cs typeface="Calibri" charset="0"/>
              </a:rPr>
            </a:br>
            <a:r>
              <a:rPr kumimoji="0" lang="en-US" sz="3600" b="0" i="0" u="none" strike="noStrike" kern="0" cap="none" spc="0" normalizeH="0" baseline="0" noProof="0" dirty="0" smtClean="0">
                <a:ln>
                  <a:noFill/>
                </a:ln>
                <a:solidFill>
                  <a:schemeClr val="bg1"/>
                </a:solidFill>
                <a:effectLst/>
                <a:uLnTx/>
                <a:uFillTx/>
                <a:latin typeface="Calibri" charset="0"/>
                <a:ea typeface="Calibri" charset="0"/>
                <a:cs typeface="Calibri" charset="0"/>
              </a:rPr>
              <a:t>Model evaluation: </a:t>
            </a:r>
            <a:r>
              <a:rPr lang="en-US" sz="3200" dirty="0" smtClean="0">
                <a:solidFill>
                  <a:srgbClr val="FFFFFF"/>
                </a:solidFill>
                <a:latin typeface="Calibri" charset="0"/>
              </a:rPr>
              <a:t>Vortex-scale</a:t>
            </a:r>
            <a:endParaRPr lang="en-US" sz="4000" dirty="0" smtClean="0">
              <a:solidFill>
                <a:srgbClr val="FFFFFF"/>
              </a:solidFill>
              <a:latin typeface="Calibri" charset="0"/>
            </a:endParaRPr>
          </a:p>
        </p:txBody>
      </p:sp>
      <p:sp>
        <p:nvSpPr>
          <p:cNvPr id="63496" name="TextBox 12"/>
          <p:cNvSpPr txBox="1">
            <a:spLocks noChangeArrowheads="1"/>
          </p:cNvSpPr>
          <p:nvPr/>
        </p:nvSpPr>
        <p:spPr bwMode="auto">
          <a:xfrm>
            <a:off x="4034559" y="6107414"/>
            <a:ext cx="1211790"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charset="0"/>
              </a:rPr>
              <a:t>normalized radius</a:t>
            </a:r>
          </a:p>
        </p:txBody>
      </p:sp>
      <p:sp>
        <p:nvSpPr>
          <p:cNvPr id="63499" name="TextBox 15"/>
          <p:cNvSpPr txBox="1">
            <a:spLocks noChangeArrowheads="1"/>
          </p:cNvSpPr>
          <p:nvPr/>
        </p:nvSpPr>
        <p:spPr bwMode="auto">
          <a:xfrm>
            <a:off x="1156434" y="6107414"/>
            <a:ext cx="1211790"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charset="0"/>
              </a:rPr>
              <a:t>normalized radius</a:t>
            </a:r>
          </a:p>
        </p:txBody>
      </p:sp>
      <p:sp>
        <p:nvSpPr>
          <p:cNvPr id="63506" name="TextBox 22"/>
          <p:cNvSpPr txBox="1">
            <a:spLocks noChangeArrowheads="1"/>
          </p:cNvSpPr>
          <p:nvPr/>
        </p:nvSpPr>
        <p:spPr bwMode="auto">
          <a:xfrm>
            <a:off x="202380" y="3648336"/>
            <a:ext cx="710451" cy="338554"/>
          </a:xfrm>
          <a:prstGeom prst="rect">
            <a:avLst/>
          </a:prstGeom>
          <a:noFill/>
          <a:ln w="9525">
            <a:noFill/>
            <a:miter lim="800000"/>
            <a:headEnd/>
            <a:tailEnd/>
          </a:ln>
        </p:spPr>
        <p:txBody>
          <a:bodyPr wrap="none">
            <a:prstTxWarp prst="textNoShape">
              <a:avLst/>
            </a:prstTxWarp>
            <a:spAutoFit/>
          </a:bodyPr>
          <a:lstStyle/>
          <a:p>
            <a:r>
              <a:rPr lang="en-US" sz="1600" b="1" dirty="0" smtClean="0">
                <a:latin typeface="Calibri" charset="0"/>
              </a:rPr>
              <a:t>HWRF</a:t>
            </a:r>
            <a:endParaRPr lang="en-US" sz="1600" b="1" dirty="0">
              <a:latin typeface="Calibri" charset="0"/>
            </a:endParaRPr>
          </a:p>
        </p:txBody>
      </p:sp>
      <p:sp>
        <p:nvSpPr>
          <p:cNvPr id="63507" name="Rectangle 9"/>
          <p:cNvSpPr>
            <a:spLocks noChangeArrowheads="1"/>
          </p:cNvSpPr>
          <p:nvPr/>
        </p:nvSpPr>
        <p:spPr bwMode="auto">
          <a:xfrm>
            <a:off x="5402853" y="6562781"/>
            <a:ext cx="3396829" cy="381000"/>
          </a:xfrm>
          <a:prstGeom prst="rect">
            <a:avLst/>
          </a:prstGeom>
          <a:noFill/>
          <a:ln w="9525">
            <a:noFill/>
            <a:miter lim="800000"/>
            <a:headEnd/>
            <a:tailEnd/>
          </a:ln>
        </p:spPr>
        <p:txBody>
          <a:bodyPr anchor="ctr">
            <a:prstTxWarp prst="textNoShape">
              <a:avLst/>
            </a:prstTxWarp>
          </a:bodyPr>
          <a:lstStyle/>
          <a:p>
            <a:r>
              <a:rPr lang="en-US" sz="1100" dirty="0">
                <a:solidFill>
                  <a:schemeClr val="tx2"/>
                </a:solidFill>
                <a:latin typeface="Calibri" charset="0"/>
              </a:rPr>
              <a:t>R. Rogers, J. Zhang, P. Reasor, &amp; S. Lorsolo </a:t>
            </a:r>
            <a:r>
              <a:rPr lang="en-US" sz="1100" dirty="0" smtClean="0">
                <a:solidFill>
                  <a:schemeClr val="tx2"/>
                </a:solidFill>
                <a:latin typeface="Calibri" charset="0"/>
              </a:rPr>
              <a:t>(AOML/HRD</a:t>
            </a:r>
            <a:r>
              <a:rPr lang="en-US" sz="1100" dirty="0">
                <a:solidFill>
                  <a:schemeClr val="tx2"/>
                </a:solidFill>
                <a:latin typeface="Calibri" charset="0"/>
              </a:rPr>
              <a:t>)</a:t>
            </a:r>
          </a:p>
        </p:txBody>
      </p:sp>
      <p:sp>
        <p:nvSpPr>
          <p:cNvPr id="21" name="TextBox 24"/>
          <p:cNvSpPr txBox="1">
            <a:spLocks noChangeArrowheads="1"/>
          </p:cNvSpPr>
          <p:nvPr/>
        </p:nvSpPr>
        <p:spPr bwMode="auto">
          <a:xfrm>
            <a:off x="4129667" y="6261072"/>
            <a:ext cx="916537"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rPr>
              <a:t>R*=R/RMW</a:t>
            </a:r>
          </a:p>
        </p:txBody>
      </p:sp>
      <p:pic>
        <p:nvPicPr>
          <p:cNvPr id="30" name="Picture 29" descr="IFEX.g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84902" y="648326"/>
            <a:ext cx="638705" cy="638705"/>
          </a:xfrm>
          <a:prstGeom prst="rect">
            <a:avLst/>
          </a:prstGeom>
        </p:spPr>
      </p:pic>
      <p:pic>
        <p:nvPicPr>
          <p:cNvPr id="45" name="Picture 44"/>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52886" t="2011" r="1" b="65572"/>
          <a:stretch/>
        </p:blipFill>
        <p:spPr bwMode="auto">
          <a:xfrm>
            <a:off x="6059725" y="1516261"/>
            <a:ext cx="2881576" cy="21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p:cNvPicPr>
            <a:picLocks noChangeArrowheads="1"/>
          </p:cNvPicPr>
          <p:nvPr/>
        </p:nvPicPr>
        <p:blipFill rotWithShape="1">
          <a:blip r:embed="rId8" cstate="screen">
            <a:extLst>
              <a:ext uri="{28A0092B-C50C-407E-A947-70E740481C1C}">
                <a14:useLocalDpi xmlns:a14="http://schemas.microsoft.com/office/drawing/2010/main"/>
              </a:ext>
            </a:extLst>
          </a:blip>
          <a:srcRect l="52233" t="45313" r="687" b="21577"/>
          <a:stretch/>
        </p:blipFill>
        <p:spPr bwMode="auto">
          <a:xfrm>
            <a:off x="3193689" y="1522870"/>
            <a:ext cx="2952619" cy="222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18972" y="1534519"/>
            <a:ext cx="3099435" cy="2229017"/>
            <a:chOff x="327824" y="1678325"/>
            <a:chExt cx="3099435" cy="2229017"/>
          </a:xfrm>
        </p:grpSpPr>
        <p:pic>
          <p:nvPicPr>
            <p:cNvPr id="33" name="Picture 16" descr="ut_obs.tif"/>
            <p:cNvPicPr>
              <a:picLocks noChangeAspect="1"/>
            </p:cNvPicPr>
            <p:nvPr/>
          </p:nvPicPr>
          <p:blipFill rotWithShape="1">
            <a:blip r:embed="rId9" cstate="screen">
              <a:extLst>
                <a:ext uri="{28A0092B-C50C-407E-A947-70E740481C1C}">
                  <a14:useLocalDpi xmlns:a14="http://schemas.microsoft.com/office/drawing/2010/main"/>
                </a:ext>
              </a:extLst>
            </a:blip>
            <a:srcRect l="7305" t="9210" r="5379" b="9535"/>
            <a:stretch/>
          </p:blipFill>
          <p:spPr bwMode="auto">
            <a:xfrm>
              <a:off x="327824" y="1678325"/>
              <a:ext cx="3099435" cy="222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8"/>
            <p:cNvSpPr txBox="1">
              <a:spLocks noChangeArrowheads="1"/>
            </p:cNvSpPr>
            <p:nvPr/>
          </p:nvSpPr>
          <p:spPr bwMode="auto">
            <a:xfrm>
              <a:off x="1835730" y="1706368"/>
              <a:ext cx="1240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900" b="1" dirty="0">
                  <a:solidFill>
                    <a:srgbClr val="000000"/>
                  </a:solidFill>
                </a:rPr>
                <a:t>Tangential wind (m/s)</a:t>
              </a:r>
            </a:p>
          </p:txBody>
        </p:sp>
      </p:grpSp>
      <p:sp>
        <p:nvSpPr>
          <p:cNvPr id="37" name="TextBox 12"/>
          <p:cNvSpPr txBox="1">
            <a:spLocks noChangeArrowheads="1"/>
          </p:cNvSpPr>
          <p:nvPr/>
        </p:nvSpPr>
        <p:spPr bwMode="auto">
          <a:xfrm>
            <a:off x="134025" y="1242579"/>
            <a:ext cx="8711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b="1" dirty="0"/>
              <a:t>Doppler</a:t>
            </a:r>
          </a:p>
        </p:txBody>
      </p:sp>
      <p:sp>
        <p:nvSpPr>
          <p:cNvPr id="52" name="TextBox 15"/>
          <p:cNvSpPr txBox="1">
            <a:spLocks noChangeArrowheads="1"/>
          </p:cNvSpPr>
          <p:nvPr/>
        </p:nvSpPr>
        <p:spPr bwMode="auto">
          <a:xfrm>
            <a:off x="6912684" y="6107414"/>
            <a:ext cx="1211790" cy="261610"/>
          </a:xfrm>
          <a:prstGeom prst="rect">
            <a:avLst/>
          </a:prstGeom>
          <a:noFill/>
          <a:ln w="9525">
            <a:noFill/>
            <a:miter lim="800000"/>
            <a:headEnd/>
            <a:tailEnd/>
          </a:ln>
        </p:spPr>
        <p:txBody>
          <a:bodyPr wrap="none">
            <a:prstTxWarp prst="textNoShape">
              <a:avLst/>
            </a:prstTxWarp>
            <a:spAutoFit/>
          </a:bodyPr>
          <a:lstStyle/>
          <a:p>
            <a:r>
              <a:rPr lang="en-US" sz="1100" dirty="0">
                <a:latin typeface="Calibri" charset="0"/>
              </a:rPr>
              <a:t>normalized radius</a:t>
            </a:r>
          </a:p>
        </p:txBody>
      </p:sp>
      <p:sp>
        <p:nvSpPr>
          <p:cNvPr id="53" name="TextBox 15"/>
          <p:cNvSpPr txBox="1">
            <a:spLocks noChangeArrowheads="1"/>
          </p:cNvSpPr>
          <p:nvPr/>
        </p:nvSpPr>
        <p:spPr bwMode="auto">
          <a:xfrm rot="16200000">
            <a:off x="-173852" y="2458933"/>
            <a:ext cx="857132" cy="261610"/>
          </a:xfrm>
          <a:prstGeom prst="rect">
            <a:avLst/>
          </a:prstGeom>
          <a:solidFill>
            <a:schemeClr val="bg1"/>
          </a:solidFill>
          <a:ln w="9525">
            <a:noFill/>
            <a:miter lim="800000"/>
            <a:headEnd/>
            <a:tailEnd/>
          </a:ln>
        </p:spPr>
        <p:txBody>
          <a:bodyPr wrap="none">
            <a:prstTxWarp prst="textNoShape">
              <a:avLst/>
            </a:prstTxWarp>
            <a:spAutoFit/>
          </a:bodyPr>
          <a:lstStyle/>
          <a:p>
            <a:r>
              <a:rPr lang="en-US" sz="1100" dirty="0" smtClean="0">
                <a:latin typeface="Calibri" charset="0"/>
              </a:rPr>
              <a:t>Height (km)</a:t>
            </a:r>
            <a:endParaRPr lang="en-US" sz="1100" dirty="0">
              <a:latin typeface="Calibri" charset="0"/>
            </a:endParaRPr>
          </a:p>
        </p:txBody>
      </p:sp>
      <p:sp>
        <p:nvSpPr>
          <p:cNvPr id="54" name="TextBox 15"/>
          <p:cNvSpPr txBox="1">
            <a:spLocks noChangeArrowheads="1"/>
          </p:cNvSpPr>
          <p:nvPr/>
        </p:nvSpPr>
        <p:spPr bwMode="auto">
          <a:xfrm rot="16200000">
            <a:off x="-173852" y="4822583"/>
            <a:ext cx="857132" cy="261610"/>
          </a:xfrm>
          <a:prstGeom prst="rect">
            <a:avLst/>
          </a:prstGeom>
          <a:solidFill>
            <a:schemeClr val="bg1"/>
          </a:solidFill>
          <a:ln w="9525">
            <a:noFill/>
            <a:miter lim="800000"/>
            <a:headEnd/>
            <a:tailEnd/>
          </a:ln>
        </p:spPr>
        <p:txBody>
          <a:bodyPr wrap="none">
            <a:prstTxWarp prst="textNoShape">
              <a:avLst/>
            </a:prstTxWarp>
            <a:spAutoFit/>
          </a:bodyPr>
          <a:lstStyle/>
          <a:p>
            <a:r>
              <a:rPr lang="en-US" sz="1100" dirty="0" smtClean="0">
                <a:latin typeface="Calibri" charset="0"/>
              </a:rPr>
              <a:t>Height (km)</a:t>
            </a:r>
            <a:endParaRPr lang="en-US" sz="1100" dirty="0">
              <a:latin typeface="Calibri" charset="0"/>
            </a:endParaRPr>
          </a:p>
        </p:txBody>
      </p:sp>
    </p:spTree>
    <p:extLst>
      <p:ext uri="{BB962C8B-B14F-4D97-AF65-F5344CB8AC3E}">
        <p14:creationId xmlns:p14="http://schemas.microsoft.com/office/powerpoint/2010/main" val="5345733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a:spLocks noGrp="1"/>
          </p:cNvSpPr>
          <p:nvPr>
            <p:ph type="title"/>
          </p:nvPr>
        </p:nvSpPr>
        <p:spPr>
          <a:xfrm>
            <a:off x="0" y="0"/>
            <a:ext cx="7696200" cy="1371600"/>
          </a:xfrm>
        </p:spPr>
        <p:txBody>
          <a:bodyPr/>
          <a:lstStyle/>
          <a:p>
            <a:r>
              <a:rPr lang="en-US" sz="4400" dirty="0" smtClean="0">
                <a:solidFill>
                  <a:srgbClr val="FFFFFF"/>
                </a:solidFill>
                <a:latin typeface="Calibri" charset="0"/>
                <a:ea typeface="Calibri" charset="0"/>
                <a:cs typeface="Calibri" charset="0"/>
              </a:rPr>
              <a:t>Future Aircraft Observations</a:t>
            </a:r>
            <a:br>
              <a:rPr lang="en-US" sz="4400" dirty="0" smtClean="0">
                <a:solidFill>
                  <a:srgbClr val="FFFFFF"/>
                </a:solidFill>
                <a:latin typeface="Calibri" charset="0"/>
                <a:ea typeface="Calibri" charset="0"/>
                <a:cs typeface="Calibri" charset="0"/>
              </a:rPr>
            </a:br>
            <a:r>
              <a:rPr lang="en-US" sz="3600" dirty="0" smtClean="0">
                <a:solidFill>
                  <a:srgbClr val="FFFFFF"/>
                </a:solidFill>
                <a:latin typeface="Calibri" charset="0"/>
                <a:ea typeface="Calibri" charset="0"/>
                <a:cs typeface="Calibri" charset="0"/>
              </a:rPr>
              <a:t>GRIP &amp; HS3:</a:t>
            </a:r>
          </a:p>
        </p:txBody>
      </p:sp>
      <p:pic>
        <p:nvPicPr>
          <p:cNvPr id="63490" name="Picture 3" descr="Range_Flight_Takeoff2_15Aug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3875" y="1300163"/>
            <a:ext cx="5943600" cy="2616200"/>
          </a:xfrm>
          <a:prstGeom prst="rect">
            <a:avLst/>
          </a:prstGeom>
          <a:noFill/>
          <a:ln w="9525">
            <a:noFill/>
            <a:miter lim="800000"/>
            <a:headEnd/>
            <a:tailEnd/>
          </a:ln>
        </p:spPr>
      </p:pic>
      <p:sp>
        <p:nvSpPr>
          <p:cNvPr id="63491" name="Content Placeholder 2"/>
          <p:cNvSpPr>
            <a:spLocks noGrp="1"/>
          </p:cNvSpPr>
          <p:nvPr>
            <p:ph idx="1"/>
          </p:nvPr>
        </p:nvSpPr>
        <p:spPr>
          <a:xfrm>
            <a:off x="3739953" y="1220510"/>
            <a:ext cx="4291724" cy="969141"/>
          </a:xfrm>
        </p:spPr>
        <p:txBody>
          <a:bodyPr/>
          <a:lstStyle/>
          <a:p>
            <a:pPr marL="227013" indent="-227013" eaLnBrk="1" hangingPunct="1">
              <a:lnSpc>
                <a:spcPct val="90000"/>
              </a:lnSpc>
            </a:pPr>
            <a:r>
              <a:rPr lang="en-US" dirty="0" smtClean="0">
                <a:latin typeface="Calibri" charset="0"/>
                <a:ea typeface="Calibri" charset="0"/>
                <a:cs typeface="Calibri" charset="0"/>
              </a:rPr>
              <a:t>NASA GRIP Global Hawk</a:t>
            </a:r>
            <a:endParaRPr lang="en-US" sz="1800" dirty="0" smtClean="0">
              <a:latin typeface="Calibri" charset="0"/>
              <a:ea typeface="Calibri" charset="0"/>
              <a:cs typeface="Calibri" charset="0"/>
            </a:endParaRPr>
          </a:p>
        </p:txBody>
      </p:sp>
      <p:sp>
        <p:nvSpPr>
          <p:cNvPr id="63492" name="Text Box 44"/>
          <p:cNvSpPr txBox="1">
            <a:spLocks noChangeArrowheads="1"/>
          </p:cNvSpPr>
          <p:nvPr/>
        </p:nvSpPr>
        <p:spPr bwMode="auto">
          <a:xfrm>
            <a:off x="987425" y="4605338"/>
            <a:ext cx="2139950" cy="1420812"/>
          </a:xfrm>
          <a:prstGeom prst="rect">
            <a:avLst/>
          </a:prstGeom>
          <a:noFill/>
          <a:ln w="9525">
            <a:noFill/>
            <a:miter lim="800000"/>
            <a:headEnd/>
            <a:tailEnd/>
          </a:ln>
        </p:spPr>
        <p:txBody>
          <a:bodyPr>
            <a:prstTxWarp prst="textNoShape">
              <a:avLst/>
            </a:prstTxWarp>
            <a:spAutoFit/>
          </a:bodyPr>
          <a:lstStyle/>
          <a:p>
            <a:r>
              <a:rPr lang="en-US" sz="1400" b="1">
                <a:latin typeface="Calibri" charset="0"/>
                <a:ea typeface="Calibri" charset="0"/>
                <a:cs typeface="Calibri" charset="0"/>
              </a:rPr>
              <a:t>HAMSR</a:t>
            </a:r>
          </a:p>
          <a:p>
            <a:r>
              <a:rPr lang="en-US" sz="1400" b="1">
                <a:latin typeface="Calibri" charset="0"/>
                <a:ea typeface="Calibri" charset="0"/>
                <a:cs typeface="Calibri" charset="0"/>
              </a:rPr>
              <a:t>High Altitude MMIC Sounding Radiometer</a:t>
            </a:r>
          </a:p>
          <a:p>
            <a:r>
              <a:rPr lang="en-US" sz="1400" b="1">
                <a:latin typeface="Calibri" charset="0"/>
                <a:ea typeface="Calibri" charset="0"/>
                <a:cs typeface="Calibri" charset="0"/>
              </a:rPr>
              <a:t>(Temp, H2Ov, Cloud liquid &amp; ice distribution)</a:t>
            </a:r>
          </a:p>
          <a:p>
            <a:pPr>
              <a:lnSpc>
                <a:spcPct val="120000"/>
              </a:lnSpc>
              <a:buFontTx/>
              <a:buChar char="-"/>
            </a:pPr>
            <a:endParaRPr lang="en-US" sz="1400">
              <a:latin typeface="Calibri" charset="0"/>
              <a:ea typeface="Calibri" charset="0"/>
              <a:cs typeface="Calibri" charset="0"/>
            </a:endParaRPr>
          </a:p>
        </p:txBody>
      </p:sp>
      <p:sp>
        <p:nvSpPr>
          <p:cNvPr id="63493" name="Line 45"/>
          <p:cNvSpPr>
            <a:spLocks noChangeShapeType="1"/>
          </p:cNvSpPr>
          <p:nvPr/>
        </p:nvSpPr>
        <p:spPr bwMode="auto">
          <a:xfrm flipH="1" flipV="1">
            <a:off x="4391025" y="3176588"/>
            <a:ext cx="985838" cy="1887537"/>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63494" name="Text Box 48"/>
          <p:cNvSpPr txBox="1">
            <a:spLocks noChangeArrowheads="1"/>
          </p:cNvSpPr>
          <p:nvPr/>
        </p:nvSpPr>
        <p:spPr bwMode="auto">
          <a:xfrm>
            <a:off x="2663825" y="3838575"/>
            <a:ext cx="2193925" cy="1168400"/>
          </a:xfrm>
          <a:prstGeom prst="rect">
            <a:avLst/>
          </a:prstGeom>
          <a:noFill/>
          <a:ln w="9525">
            <a:noFill/>
            <a:miter lim="800000"/>
            <a:headEnd/>
            <a:tailEnd/>
          </a:ln>
        </p:spPr>
        <p:txBody>
          <a:bodyPr>
            <a:prstTxWarp prst="textNoShape">
              <a:avLst/>
            </a:prstTxWarp>
            <a:spAutoFit/>
          </a:bodyPr>
          <a:lstStyle/>
          <a:p>
            <a:r>
              <a:rPr lang="en-US" sz="1400" b="1">
                <a:latin typeface="Calibri" charset="0"/>
                <a:ea typeface="Calibri" charset="0"/>
                <a:cs typeface="Calibri" charset="0"/>
              </a:rPr>
              <a:t>HIWRAP</a:t>
            </a:r>
          </a:p>
          <a:p>
            <a:r>
              <a:rPr lang="en-US" sz="1400" b="1">
                <a:latin typeface="Calibri" charset="0"/>
                <a:ea typeface="Calibri" charset="0"/>
                <a:cs typeface="Calibri" charset="0"/>
              </a:rPr>
              <a:t>High Altitude Imaging Wind and Rain Profiler</a:t>
            </a:r>
          </a:p>
          <a:p>
            <a:r>
              <a:rPr lang="en-US" sz="1400" b="1">
                <a:latin typeface="Calibri" charset="0"/>
                <a:ea typeface="Calibri" charset="0"/>
                <a:cs typeface="Calibri" charset="0"/>
              </a:rPr>
              <a:t>(Horizontal wind vectors and ocean surface winds)</a:t>
            </a:r>
            <a:endParaRPr lang="en-US" sz="1400">
              <a:latin typeface="Calibri" charset="0"/>
              <a:ea typeface="Calibri" charset="0"/>
              <a:cs typeface="Calibri" charset="0"/>
            </a:endParaRPr>
          </a:p>
        </p:txBody>
      </p:sp>
      <p:sp>
        <p:nvSpPr>
          <p:cNvPr id="63495" name="Text Box 49"/>
          <p:cNvSpPr txBox="1">
            <a:spLocks noChangeArrowheads="1"/>
          </p:cNvSpPr>
          <p:nvPr/>
        </p:nvSpPr>
        <p:spPr bwMode="auto">
          <a:xfrm>
            <a:off x="6527800" y="3878263"/>
            <a:ext cx="2278063" cy="1169987"/>
          </a:xfrm>
          <a:prstGeom prst="rect">
            <a:avLst/>
          </a:prstGeom>
          <a:noFill/>
          <a:ln w="9525">
            <a:noFill/>
            <a:miter lim="800000"/>
            <a:headEnd/>
            <a:tailEnd/>
          </a:ln>
        </p:spPr>
        <p:txBody>
          <a:bodyPr>
            <a:prstTxWarp prst="textNoShape">
              <a:avLst/>
            </a:prstTxWarp>
            <a:spAutoFit/>
          </a:bodyPr>
          <a:lstStyle/>
          <a:p>
            <a:r>
              <a:rPr lang="en-US" sz="1400" b="1">
                <a:latin typeface="Calibri" charset="0"/>
                <a:ea typeface="Calibri" charset="0"/>
                <a:cs typeface="Calibri" charset="0"/>
              </a:rPr>
              <a:t>Mistsondes</a:t>
            </a:r>
          </a:p>
          <a:p>
            <a:r>
              <a:rPr lang="en-US" sz="1400" b="1">
                <a:latin typeface="Calibri" charset="0"/>
                <a:ea typeface="Calibri" charset="0"/>
                <a:cs typeface="Calibri" charset="0"/>
              </a:rPr>
              <a:t>High Altitude Lightweight Dropsonde</a:t>
            </a:r>
          </a:p>
          <a:p>
            <a:r>
              <a:rPr lang="en-US" sz="1400" b="1">
                <a:latin typeface="Calibri" charset="0"/>
                <a:ea typeface="Calibri" charset="0"/>
                <a:cs typeface="Calibri" charset="0"/>
              </a:rPr>
              <a:t>(Vertical profiles of temp, humidity, pressure &amp; winds)</a:t>
            </a:r>
            <a:endParaRPr lang="en-US" sz="1400">
              <a:latin typeface="Calibri" charset="0"/>
              <a:ea typeface="Calibri" charset="0"/>
              <a:cs typeface="Calibri" charset="0"/>
            </a:endParaRPr>
          </a:p>
        </p:txBody>
      </p:sp>
      <p:sp>
        <p:nvSpPr>
          <p:cNvPr id="63496" name="Line 50"/>
          <p:cNvSpPr>
            <a:spLocks noChangeShapeType="1"/>
          </p:cNvSpPr>
          <p:nvPr/>
        </p:nvSpPr>
        <p:spPr bwMode="auto">
          <a:xfrm flipV="1">
            <a:off x="3629025" y="3286125"/>
            <a:ext cx="0" cy="723900"/>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63497" name="Text Box 52"/>
          <p:cNvSpPr txBox="1">
            <a:spLocks noChangeArrowheads="1"/>
          </p:cNvSpPr>
          <p:nvPr/>
        </p:nvSpPr>
        <p:spPr bwMode="auto">
          <a:xfrm>
            <a:off x="4610100" y="4895850"/>
            <a:ext cx="2049463" cy="1169988"/>
          </a:xfrm>
          <a:prstGeom prst="rect">
            <a:avLst/>
          </a:prstGeom>
          <a:noFill/>
          <a:ln w="9525">
            <a:noFill/>
            <a:miter lim="800000"/>
            <a:headEnd/>
            <a:tailEnd/>
          </a:ln>
        </p:spPr>
        <p:txBody>
          <a:bodyPr>
            <a:prstTxWarp prst="textNoShape">
              <a:avLst/>
            </a:prstTxWarp>
            <a:spAutoFit/>
          </a:bodyPr>
          <a:lstStyle/>
          <a:p>
            <a:r>
              <a:rPr lang="en-US" sz="1400" b="1">
                <a:latin typeface="Calibri" charset="0"/>
                <a:ea typeface="Calibri" charset="0"/>
                <a:cs typeface="Calibri" charset="0"/>
              </a:rPr>
              <a:t>LIP</a:t>
            </a:r>
          </a:p>
          <a:p>
            <a:r>
              <a:rPr lang="en-US" sz="1400" b="1">
                <a:latin typeface="Calibri" charset="0"/>
                <a:ea typeface="Calibri" charset="0"/>
                <a:cs typeface="Calibri" charset="0"/>
              </a:rPr>
              <a:t>Lightning Instrument Package</a:t>
            </a:r>
          </a:p>
          <a:p>
            <a:r>
              <a:rPr lang="en-US" sz="1400" b="1">
                <a:latin typeface="Calibri" charset="0"/>
                <a:ea typeface="Calibri" charset="0"/>
                <a:cs typeface="Calibri" charset="0"/>
              </a:rPr>
              <a:t>(Lightning and Electrical Storm observation)</a:t>
            </a:r>
            <a:endParaRPr lang="en-US" sz="1400">
              <a:latin typeface="Calibri" charset="0"/>
              <a:ea typeface="Calibri" charset="0"/>
              <a:cs typeface="Calibri" charset="0"/>
            </a:endParaRPr>
          </a:p>
        </p:txBody>
      </p:sp>
      <p:sp>
        <p:nvSpPr>
          <p:cNvPr id="63498" name="Line 53"/>
          <p:cNvSpPr>
            <a:spLocks noChangeShapeType="1"/>
          </p:cNvSpPr>
          <p:nvPr/>
        </p:nvSpPr>
        <p:spPr bwMode="auto">
          <a:xfrm flipV="1">
            <a:off x="5384800" y="2165350"/>
            <a:ext cx="847725" cy="2922588"/>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63499" name="Line 54"/>
          <p:cNvSpPr>
            <a:spLocks noChangeShapeType="1"/>
          </p:cNvSpPr>
          <p:nvPr/>
        </p:nvSpPr>
        <p:spPr bwMode="auto">
          <a:xfrm flipV="1">
            <a:off x="1765300" y="2933700"/>
            <a:ext cx="463550" cy="1720850"/>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sp>
        <p:nvSpPr>
          <p:cNvPr id="63500" name="Line 55"/>
          <p:cNvSpPr>
            <a:spLocks noChangeShapeType="1"/>
          </p:cNvSpPr>
          <p:nvPr/>
        </p:nvSpPr>
        <p:spPr bwMode="auto">
          <a:xfrm flipV="1">
            <a:off x="6924675" y="3151188"/>
            <a:ext cx="0" cy="814387"/>
          </a:xfrm>
          <a:prstGeom prst="line">
            <a:avLst/>
          </a:prstGeom>
          <a:noFill/>
          <a:ln w="38100">
            <a:solidFill>
              <a:schemeClr val="tx1"/>
            </a:solidFill>
            <a:round/>
            <a:headEnd/>
            <a:tailEnd type="triangle" w="lg" len="med"/>
          </a:ln>
        </p:spPr>
        <p:txBody>
          <a:bodyPr>
            <a:prstTxWarp prst="textNoShape">
              <a:avLst/>
            </a:prstTxWarp>
          </a:bodyPr>
          <a:lstStyle/>
          <a:p>
            <a:endParaRPr lang="en-US"/>
          </a:p>
        </p:txBody>
      </p:sp>
      <p:grpSp>
        <p:nvGrpSpPr>
          <p:cNvPr id="2" name="Group 20"/>
          <p:cNvGrpSpPr>
            <a:grpSpLocks noChangeAspect="1"/>
          </p:cNvGrpSpPr>
          <p:nvPr/>
        </p:nvGrpSpPr>
        <p:grpSpPr bwMode="auto">
          <a:xfrm>
            <a:off x="987425" y="1299341"/>
            <a:ext cx="7693025" cy="5119688"/>
            <a:chOff x="571500" y="1151640"/>
            <a:chExt cx="8572500" cy="5706360"/>
          </a:xfrm>
        </p:grpSpPr>
        <p:pic>
          <p:nvPicPr>
            <p:cNvPr id="63505" name="Picture 21" descr="grip_karl_flights2.tif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1151640"/>
              <a:ext cx="8051799" cy="5517339"/>
            </a:xfrm>
            <a:prstGeom prst="rect">
              <a:avLst/>
            </a:prstGeom>
            <a:noFill/>
            <a:ln w="9525">
              <a:noFill/>
              <a:miter lim="800000"/>
              <a:headEnd/>
              <a:tailEnd/>
            </a:ln>
          </p:spPr>
        </p:pic>
        <p:grpSp>
          <p:nvGrpSpPr>
            <p:cNvPr id="63506" name="Group 23"/>
            <p:cNvGrpSpPr>
              <a:grpSpLocks/>
            </p:cNvGrpSpPr>
            <p:nvPr/>
          </p:nvGrpSpPr>
          <p:grpSpPr bwMode="auto">
            <a:xfrm>
              <a:off x="1905000" y="3136900"/>
              <a:ext cx="7239000" cy="3721100"/>
              <a:chOff x="1905000" y="3136900"/>
              <a:chExt cx="7239000" cy="3721100"/>
            </a:xfrm>
          </p:grpSpPr>
          <p:grpSp>
            <p:nvGrpSpPr>
              <p:cNvPr id="63508" name="Group 16"/>
              <p:cNvGrpSpPr>
                <a:grpSpLocks/>
              </p:cNvGrpSpPr>
              <p:nvPr/>
            </p:nvGrpSpPr>
            <p:grpSpPr bwMode="auto">
              <a:xfrm>
                <a:off x="4813300" y="3670300"/>
                <a:ext cx="4318000" cy="3136900"/>
                <a:chOff x="4357688" y="3200400"/>
                <a:chExt cx="4773612" cy="3606800"/>
              </a:xfrm>
            </p:grpSpPr>
            <p:pic>
              <p:nvPicPr>
                <p:cNvPr id="63513" name="Picture 20" descr="Karl - 5 in a row.JPG"/>
                <p:cNvPicPr>
                  <a:picLocks noChangeAspect="1"/>
                </p:cNvPicPr>
                <p:nvPr/>
              </p:nvPicPr>
              <p:blipFill>
                <a:blip r:embed="rId4"/>
                <a:srcRect/>
                <a:stretch>
                  <a:fillRect/>
                </a:stretch>
              </p:blipFill>
              <p:spPr bwMode="auto">
                <a:xfrm>
                  <a:off x="4357688" y="3200400"/>
                  <a:ext cx="4773612" cy="3606800"/>
                </a:xfrm>
                <a:prstGeom prst="rect">
                  <a:avLst/>
                </a:prstGeom>
                <a:noFill/>
                <a:ln w="9525">
                  <a:noFill/>
                  <a:miter lim="800000"/>
                  <a:headEnd/>
                  <a:tailEnd/>
                </a:ln>
              </p:spPr>
            </p:pic>
            <p:sp>
              <p:nvSpPr>
                <p:cNvPr id="42" name="Freeform 41"/>
                <p:cNvSpPr>
                  <a:spLocks noChangeArrowheads="1"/>
                </p:cNvSpPr>
                <p:nvPr/>
              </p:nvSpPr>
              <p:spPr bwMode="auto">
                <a:xfrm>
                  <a:off x="5060012" y="3221878"/>
                  <a:ext cx="1511708" cy="2909288"/>
                </a:xfrm>
                <a:custGeom>
                  <a:avLst/>
                  <a:gdLst>
                    <a:gd name="T0" fmla="*/ 531974 w 2539914"/>
                    <a:gd name="T1" fmla="*/ 0 h 4056237"/>
                    <a:gd name="T2" fmla="*/ 534568 w 2539914"/>
                    <a:gd name="T3" fmla="*/ 51353 h 4056237"/>
                    <a:gd name="T4" fmla="*/ 10380 w 2539914"/>
                    <a:gd name="T5" fmla="*/ 800035 h 4056237"/>
                    <a:gd name="T6" fmla="*/ 0 w 2539914"/>
                    <a:gd name="T7" fmla="*/ 840577 h 4056237"/>
                    <a:gd name="T8" fmla="*/ 36330 w 2539914"/>
                    <a:gd name="T9" fmla="*/ 848686 h 4056237"/>
                    <a:gd name="T10" fmla="*/ 430769 w 2539914"/>
                    <a:gd name="T11" fmla="*/ 889228 h 4056237"/>
                    <a:gd name="T12" fmla="*/ 0 60000 65536"/>
                    <a:gd name="T13" fmla="*/ 0 60000 65536"/>
                    <a:gd name="T14" fmla="*/ 0 60000 65536"/>
                    <a:gd name="T15" fmla="*/ 0 60000 65536"/>
                    <a:gd name="T16" fmla="*/ 0 60000 65536"/>
                    <a:gd name="T17" fmla="*/ 0 60000 65536"/>
                    <a:gd name="T18" fmla="*/ 0 w 2539914"/>
                    <a:gd name="T19" fmla="*/ 0 h 4056237"/>
                    <a:gd name="T20" fmla="*/ 2539914 w 2539914"/>
                    <a:gd name="T21" fmla="*/ 4056237 h 4056237"/>
                  </a:gdLst>
                  <a:ahLst/>
                  <a:cxnLst>
                    <a:cxn ang="T12">
                      <a:pos x="T0" y="T1"/>
                    </a:cxn>
                    <a:cxn ang="T13">
                      <a:pos x="T2" y="T3"/>
                    </a:cxn>
                    <a:cxn ang="T14">
                      <a:pos x="T4" y="T5"/>
                    </a:cxn>
                    <a:cxn ang="T15">
                      <a:pos x="T6" y="T7"/>
                    </a:cxn>
                    <a:cxn ang="T16">
                      <a:pos x="T8" y="T9"/>
                    </a:cxn>
                    <a:cxn ang="T17">
                      <a:pos x="T10" y="T11"/>
                    </a:cxn>
                  </a:cxnLst>
                  <a:rect l="T18" t="T19" r="T20" b="T21"/>
                  <a:pathLst>
                    <a:path w="2539914" h="4056237">
                      <a:moveTo>
                        <a:pt x="2527585" y="0"/>
                      </a:moveTo>
                      <a:lnTo>
                        <a:pt x="2539914" y="234250"/>
                      </a:lnTo>
                      <a:lnTo>
                        <a:pt x="49319" y="3649380"/>
                      </a:lnTo>
                      <a:lnTo>
                        <a:pt x="0" y="3834315"/>
                      </a:lnTo>
                      <a:lnTo>
                        <a:pt x="172616" y="3871302"/>
                      </a:lnTo>
                      <a:lnTo>
                        <a:pt x="2046727" y="4056237"/>
                      </a:lnTo>
                    </a:path>
                  </a:pathLst>
                </a:custGeom>
                <a:noFill/>
                <a:ln w="25400">
                  <a:solidFill>
                    <a:srgbClr val="660066"/>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Calibri"/>
                    <a:ea typeface="ＭＳ Ｐゴシック" pitchFamily="34" charset="-128"/>
                    <a:cs typeface="Calibri"/>
                  </a:endParaRPr>
                </a:p>
              </p:txBody>
            </p:sp>
            <p:cxnSp>
              <p:nvCxnSpPr>
                <p:cNvPr id="43" name="Straight Connector 42"/>
                <p:cNvCxnSpPr>
                  <a:cxnSpLocks noChangeShapeType="1"/>
                </p:cNvCxnSpPr>
                <p:nvPr/>
              </p:nvCxnSpPr>
              <p:spPr bwMode="auto">
                <a:xfrm rot="10800000" flipV="1">
                  <a:off x="6673413" y="3221878"/>
                  <a:ext cx="805723" cy="860580"/>
                </a:xfrm>
                <a:prstGeom prst="line">
                  <a:avLst/>
                </a:prstGeom>
                <a:noFill/>
                <a:ln w="25400">
                  <a:solidFill>
                    <a:srgbClr val="262699"/>
                  </a:solidFill>
                  <a:round/>
                  <a:headEnd/>
                  <a:tailEnd/>
                </a:ln>
                <a:effectLst>
                  <a:outerShdw dist="20000" dir="5400000" rotWithShape="0">
                    <a:srgbClr val="808080">
                      <a:alpha val="37999"/>
                    </a:srgbClr>
                  </a:outerShdw>
                </a:effectLst>
              </p:spPr>
            </p:cxnSp>
            <p:sp>
              <p:nvSpPr>
                <p:cNvPr id="44" name="Freeform 43"/>
                <p:cNvSpPr>
                  <a:spLocks noChangeArrowheads="1"/>
                </p:cNvSpPr>
                <p:nvPr/>
              </p:nvSpPr>
              <p:spPr bwMode="auto">
                <a:xfrm>
                  <a:off x="7105610" y="3205602"/>
                  <a:ext cx="1936082" cy="2016158"/>
                </a:xfrm>
                <a:custGeom>
                  <a:avLst/>
                  <a:gdLst>
                    <a:gd name="T0" fmla="*/ 173716 w 3255036"/>
                    <a:gd name="T1" fmla="*/ 0 h 2811009"/>
                    <a:gd name="T2" fmla="*/ 186680 w 3255036"/>
                    <a:gd name="T3" fmla="*/ 48654 h 2811009"/>
                    <a:gd name="T4" fmla="*/ 202237 w 3255036"/>
                    <a:gd name="T5" fmla="*/ 48654 h 2811009"/>
                    <a:gd name="T6" fmla="*/ 588561 w 3255036"/>
                    <a:gd name="T7" fmla="*/ 2703 h 2811009"/>
                    <a:gd name="T8" fmla="*/ 684494 w 3255036"/>
                    <a:gd name="T9" fmla="*/ 70278 h 2811009"/>
                    <a:gd name="T10" fmla="*/ 0 w 3255036"/>
                    <a:gd name="T11" fmla="*/ 489244 h 2811009"/>
                    <a:gd name="T12" fmla="*/ 5185 w 3255036"/>
                    <a:gd name="T13" fmla="*/ 616285 h 2811009"/>
                    <a:gd name="T14" fmla="*/ 5185 w 3255036"/>
                    <a:gd name="T15" fmla="*/ 616285 h 2811009"/>
                    <a:gd name="T16" fmla="*/ 0 60000 65536"/>
                    <a:gd name="T17" fmla="*/ 0 60000 65536"/>
                    <a:gd name="T18" fmla="*/ 0 60000 65536"/>
                    <a:gd name="T19" fmla="*/ 0 60000 65536"/>
                    <a:gd name="T20" fmla="*/ 0 60000 65536"/>
                    <a:gd name="T21" fmla="*/ 0 60000 65536"/>
                    <a:gd name="T22" fmla="*/ 0 60000 65536"/>
                    <a:gd name="T23" fmla="*/ 0 60000 65536"/>
                    <a:gd name="T24" fmla="*/ 0 w 3255036"/>
                    <a:gd name="T25" fmla="*/ 0 h 2811009"/>
                    <a:gd name="T26" fmla="*/ 3255036 w 3255036"/>
                    <a:gd name="T27" fmla="*/ 2811009 h 28110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55036" h="2811009">
                      <a:moveTo>
                        <a:pt x="826089" y="0"/>
                      </a:moveTo>
                      <a:lnTo>
                        <a:pt x="887737" y="221921"/>
                      </a:lnTo>
                      <a:lnTo>
                        <a:pt x="961715" y="221921"/>
                      </a:lnTo>
                      <a:lnTo>
                        <a:pt x="2798838" y="12329"/>
                      </a:lnTo>
                      <a:lnTo>
                        <a:pt x="3255036" y="320553"/>
                      </a:lnTo>
                      <a:lnTo>
                        <a:pt x="0" y="2231547"/>
                      </a:lnTo>
                      <a:lnTo>
                        <a:pt x="24660" y="2811009"/>
                      </a:lnTo>
                    </a:path>
                  </a:pathLst>
                </a:custGeom>
                <a:noFill/>
                <a:ln w="25400">
                  <a:solidFill>
                    <a:srgbClr val="FFFF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Calibri"/>
                    <a:ea typeface="ＭＳ Ｐゴシック" pitchFamily="34" charset="-128"/>
                    <a:cs typeface="Calibri"/>
                  </a:endParaRPr>
                </a:p>
              </p:txBody>
            </p:sp>
            <p:sp>
              <p:nvSpPr>
                <p:cNvPr id="45" name="Freeform 44"/>
                <p:cNvSpPr>
                  <a:spLocks noChangeArrowheads="1"/>
                </p:cNvSpPr>
                <p:nvPr/>
              </p:nvSpPr>
              <p:spPr bwMode="auto">
                <a:xfrm>
                  <a:off x="5779687" y="3215775"/>
                  <a:ext cx="1032577" cy="2669221"/>
                </a:xfrm>
                <a:custGeom>
                  <a:avLst/>
                  <a:gdLst>
                    <a:gd name="T0" fmla="*/ 31111 w 1738485"/>
                    <a:gd name="T1" fmla="*/ 0 h 3723354"/>
                    <a:gd name="T2" fmla="*/ 38889 w 1738485"/>
                    <a:gd name="T3" fmla="*/ 35124 h 3723354"/>
                    <a:gd name="T4" fmla="*/ 0 w 1738485"/>
                    <a:gd name="T5" fmla="*/ 791627 h 3723354"/>
                    <a:gd name="T6" fmla="*/ 18377 w 1738485"/>
                    <a:gd name="T7" fmla="*/ 815942 h 3723354"/>
                    <a:gd name="T8" fmla="*/ 33703 w 1738485"/>
                    <a:gd name="T9" fmla="*/ 813241 h 3723354"/>
                    <a:gd name="T10" fmla="*/ 308514 w 1738485"/>
                    <a:gd name="T11" fmla="*/ 715976 h 3723354"/>
                    <a:gd name="T12" fmla="*/ 355181 w 1738485"/>
                    <a:gd name="T13" fmla="*/ 713274 h 3723354"/>
                    <a:gd name="T14" fmla="*/ 365551 w 1738485"/>
                    <a:gd name="T15" fmla="*/ 734889 h 3723354"/>
                    <a:gd name="T16" fmla="*/ 362958 w 1738485"/>
                    <a:gd name="T17" fmla="*/ 759204 h 3723354"/>
                    <a:gd name="T18" fmla="*/ 318885 w 1738485"/>
                    <a:gd name="T19" fmla="*/ 772714 h 3723354"/>
                    <a:gd name="T20" fmla="*/ 318885 w 1738485"/>
                    <a:gd name="T21" fmla="*/ 772714 h 3723354"/>
                    <a:gd name="T22" fmla="*/ 277404 w 1738485"/>
                    <a:gd name="T23" fmla="*/ 753801 h 3723354"/>
                    <a:gd name="T24" fmla="*/ 259256 w 1738485"/>
                    <a:gd name="T25" fmla="*/ 740292 h 3723354"/>
                    <a:gd name="T26" fmla="*/ 259256 w 1738485"/>
                    <a:gd name="T27" fmla="*/ 740292 h 37233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38485"/>
                    <a:gd name="T43" fmla="*/ 0 h 3723354"/>
                    <a:gd name="T44" fmla="*/ 1738485 w 1738485"/>
                    <a:gd name="T45" fmla="*/ 3723354 h 37233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38485" h="3723354">
                      <a:moveTo>
                        <a:pt x="147956" y="0"/>
                      </a:moveTo>
                      <a:lnTo>
                        <a:pt x="184945" y="160277"/>
                      </a:lnTo>
                      <a:lnTo>
                        <a:pt x="0" y="3612393"/>
                      </a:lnTo>
                      <a:lnTo>
                        <a:pt x="87395" y="3723354"/>
                      </a:lnTo>
                      <a:lnTo>
                        <a:pt x="160286" y="3711025"/>
                      </a:lnTo>
                      <a:lnTo>
                        <a:pt x="1467232" y="3267182"/>
                      </a:lnTo>
                      <a:lnTo>
                        <a:pt x="1689166" y="3254853"/>
                      </a:lnTo>
                      <a:lnTo>
                        <a:pt x="1738485" y="3353485"/>
                      </a:lnTo>
                      <a:lnTo>
                        <a:pt x="1726155" y="3464446"/>
                      </a:lnTo>
                      <a:cubicBezTo>
                        <a:pt x="1617446" y="3555031"/>
                        <a:pt x="1684275" y="3526090"/>
                        <a:pt x="1516551" y="3526090"/>
                      </a:cubicBezTo>
                      <a:lnTo>
                        <a:pt x="1319276" y="3439788"/>
                      </a:lnTo>
                      <a:lnTo>
                        <a:pt x="1232968" y="3378143"/>
                      </a:lnTo>
                    </a:path>
                  </a:pathLst>
                </a:custGeom>
                <a:noFill/>
                <a:ln w="25400">
                  <a:solidFill>
                    <a:srgbClr val="FF66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Calibri"/>
                    <a:ea typeface="ＭＳ Ｐゴシック" pitchFamily="34" charset="-128"/>
                    <a:cs typeface="Calibri"/>
                  </a:endParaRPr>
                </a:p>
              </p:txBody>
            </p:sp>
            <p:sp>
              <p:nvSpPr>
                <p:cNvPr id="46" name="Freeform 45"/>
                <p:cNvSpPr>
                  <a:spLocks noChangeArrowheads="1"/>
                </p:cNvSpPr>
                <p:nvPr/>
              </p:nvSpPr>
              <p:spPr bwMode="auto">
                <a:xfrm>
                  <a:off x="5857912" y="3268671"/>
                  <a:ext cx="1312233" cy="3015081"/>
                </a:xfrm>
                <a:custGeom>
                  <a:avLst/>
                  <a:gdLst>
                    <a:gd name="T0" fmla="*/ 33726 w 2207013"/>
                    <a:gd name="T1" fmla="*/ 0 h 4204185"/>
                    <a:gd name="T2" fmla="*/ 36320 w 2207013"/>
                    <a:gd name="T3" fmla="*/ 35132 h 4204185"/>
                    <a:gd name="T4" fmla="*/ 57074 w 2207013"/>
                    <a:gd name="T5" fmla="*/ 56752 h 4204185"/>
                    <a:gd name="T6" fmla="*/ 62263 w 2207013"/>
                    <a:gd name="T7" fmla="*/ 67561 h 4204185"/>
                    <a:gd name="T8" fmla="*/ 70046 w 2207013"/>
                    <a:gd name="T9" fmla="*/ 67561 h 4204185"/>
                    <a:gd name="T10" fmla="*/ 0 w 2207013"/>
                    <a:gd name="T11" fmla="*/ 864790 h 4204185"/>
                    <a:gd name="T12" fmla="*/ 12972 w 2207013"/>
                    <a:gd name="T13" fmla="*/ 902625 h 4204185"/>
                    <a:gd name="T14" fmla="*/ 41509 w 2207013"/>
                    <a:gd name="T15" fmla="*/ 921542 h 4204185"/>
                    <a:gd name="T16" fmla="*/ 103772 w 2207013"/>
                    <a:gd name="T17" fmla="*/ 902625 h 4204185"/>
                    <a:gd name="T18" fmla="*/ 171223 w 2207013"/>
                    <a:gd name="T19" fmla="*/ 902625 h 4204185"/>
                    <a:gd name="T20" fmla="*/ 280184 w 2207013"/>
                    <a:gd name="T21" fmla="*/ 910732 h 4204185"/>
                    <a:gd name="T22" fmla="*/ 443624 w 2207013"/>
                    <a:gd name="T23" fmla="*/ 908030 h 4204185"/>
                    <a:gd name="T24" fmla="*/ 459189 w 2207013"/>
                    <a:gd name="T25" fmla="*/ 891815 h 4204185"/>
                    <a:gd name="T26" fmla="*/ 464378 w 2207013"/>
                    <a:gd name="T27" fmla="*/ 867493 h 4204185"/>
                    <a:gd name="T28" fmla="*/ 461784 w 2207013"/>
                    <a:gd name="T29" fmla="*/ 840468 h 4204185"/>
                    <a:gd name="T30" fmla="*/ 441030 w 2207013"/>
                    <a:gd name="T31" fmla="*/ 829658 h 4204185"/>
                    <a:gd name="T32" fmla="*/ 399521 w 2207013"/>
                    <a:gd name="T33" fmla="*/ 816145 h 4204185"/>
                    <a:gd name="T34" fmla="*/ 365795 w 2207013"/>
                    <a:gd name="T35" fmla="*/ 816145 h 4204185"/>
                    <a:gd name="T36" fmla="*/ 365795 w 2207013"/>
                    <a:gd name="T37" fmla="*/ 816145 h 4204185"/>
                    <a:gd name="T38" fmla="*/ 321692 w 2207013"/>
                    <a:gd name="T39" fmla="*/ 808038 h 4204185"/>
                    <a:gd name="T40" fmla="*/ 249052 w 2207013"/>
                    <a:gd name="T41" fmla="*/ 764799 h 42041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07013"/>
                    <a:gd name="T64" fmla="*/ 0 h 4204185"/>
                    <a:gd name="T65" fmla="*/ 2207013 w 2207013"/>
                    <a:gd name="T66" fmla="*/ 4204185 h 42041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07013" h="4204185">
                      <a:moveTo>
                        <a:pt x="160286" y="0"/>
                      </a:moveTo>
                      <a:lnTo>
                        <a:pt x="172616" y="160276"/>
                      </a:lnTo>
                      <a:cubicBezTo>
                        <a:pt x="205495" y="193153"/>
                        <a:pt x="241486" y="223189"/>
                        <a:pt x="271253" y="258908"/>
                      </a:cubicBezTo>
                      <a:cubicBezTo>
                        <a:pt x="283020" y="273027"/>
                        <a:pt x="282916" y="295228"/>
                        <a:pt x="295913" y="308224"/>
                      </a:cubicBezTo>
                      <a:cubicBezTo>
                        <a:pt x="336801" y="349109"/>
                        <a:pt x="332902" y="324931"/>
                        <a:pt x="332902" y="308224"/>
                      </a:cubicBezTo>
                      <a:lnTo>
                        <a:pt x="0" y="3945276"/>
                      </a:lnTo>
                      <a:lnTo>
                        <a:pt x="61649" y="4117882"/>
                      </a:lnTo>
                      <a:lnTo>
                        <a:pt x="197275" y="4204185"/>
                      </a:lnTo>
                      <a:lnTo>
                        <a:pt x="493188" y="4117882"/>
                      </a:lnTo>
                      <a:lnTo>
                        <a:pt x="813759" y="4117882"/>
                      </a:lnTo>
                      <a:lnTo>
                        <a:pt x="1331606" y="4154869"/>
                      </a:lnTo>
                      <a:lnTo>
                        <a:pt x="2108376" y="4142540"/>
                      </a:lnTo>
                      <a:lnTo>
                        <a:pt x="2182354" y="4068566"/>
                      </a:lnTo>
                      <a:lnTo>
                        <a:pt x="2207013" y="3957605"/>
                      </a:lnTo>
                      <a:lnTo>
                        <a:pt x="2194684" y="3834315"/>
                      </a:lnTo>
                      <a:lnTo>
                        <a:pt x="2096046" y="3784999"/>
                      </a:lnTo>
                      <a:lnTo>
                        <a:pt x="1898771" y="3723354"/>
                      </a:lnTo>
                      <a:lnTo>
                        <a:pt x="1738485" y="3723354"/>
                      </a:lnTo>
                      <a:lnTo>
                        <a:pt x="1528881" y="3686367"/>
                      </a:lnTo>
                      <a:lnTo>
                        <a:pt x="1183650" y="3489103"/>
                      </a:lnTo>
                    </a:path>
                  </a:pathLst>
                </a:custGeom>
                <a:noFill/>
                <a:ln w="25400">
                  <a:solidFill>
                    <a:srgbClr val="008000"/>
                  </a:solidFill>
                  <a:miter lim="800000"/>
                  <a:headEnd/>
                  <a:tailEnd/>
                </a:ln>
                <a:effectLst>
                  <a:outerShdw dist="20000" dir="5400000" rotWithShape="0">
                    <a:srgbClr val="808080">
                      <a:alpha val="37999"/>
                    </a:srgbClr>
                  </a:outerShdw>
                </a:effectLst>
              </p:spPr>
              <p:txBody>
                <a:bodyPr anchor="ctr"/>
                <a:lstStyle/>
                <a:p>
                  <a:pPr fontAlgn="auto">
                    <a:spcBef>
                      <a:spcPts val="0"/>
                    </a:spcBef>
                    <a:spcAft>
                      <a:spcPts val="0"/>
                    </a:spcAft>
                    <a:defRPr/>
                  </a:pPr>
                  <a:endParaRPr lang="en-US">
                    <a:latin typeface="Calibri"/>
                    <a:ea typeface="ＭＳ Ｐゴシック" pitchFamily="34" charset="-128"/>
                    <a:cs typeface="Calibri"/>
                  </a:endParaRPr>
                </a:p>
              </p:txBody>
            </p:sp>
          </p:grpSp>
          <p:sp>
            <p:nvSpPr>
              <p:cNvPr id="37" name="Rectangle 36"/>
              <p:cNvSpPr/>
              <p:nvPr/>
            </p:nvSpPr>
            <p:spPr bwMode="auto">
              <a:xfrm>
                <a:off x="1905314" y="3136922"/>
                <a:ext cx="583765" cy="559135"/>
              </a:xfrm>
              <a:prstGeom prst="rect">
                <a:avLst/>
              </a:prstGeom>
              <a:noFill/>
              <a:ln w="57150" cap="flat" cmpd="sng" algn="ctr">
                <a:solidFill>
                  <a:schemeClr val="accent3"/>
                </a:solidFill>
                <a:prstDash val="solid"/>
                <a:round/>
                <a:headEnd type="none" w="med" len="med"/>
                <a:tailEnd type="none" w="med" len="med"/>
              </a:ln>
              <a:effectLst/>
            </p:spPr>
            <p:txBody>
              <a:bodyPr>
                <a:prstTxWarp prst="textNoShape">
                  <a:avLst/>
                </a:prstTxWarp>
              </a:bodyPr>
              <a:lstStyle/>
              <a:p>
                <a:pPr eaLnBrk="0" hangingPunct="0">
                  <a:defRPr/>
                </a:pPr>
                <a:endParaRPr lang="en-US" sz="1200">
                  <a:latin typeface="Calibri"/>
                  <a:cs typeface="Calibri"/>
                </a:endParaRPr>
              </a:p>
            </p:txBody>
          </p:sp>
          <p:sp>
            <p:nvSpPr>
              <p:cNvPr id="63510" name="Rectangle 37"/>
              <p:cNvSpPr>
                <a:spLocks noChangeArrowheads="1"/>
              </p:cNvSpPr>
              <p:nvPr/>
            </p:nvSpPr>
            <p:spPr bwMode="auto">
              <a:xfrm>
                <a:off x="4787900" y="3644900"/>
                <a:ext cx="4356100" cy="3213100"/>
              </a:xfrm>
              <a:prstGeom prst="rect">
                <a:avLst/>
              </a:prstGeom>
              <a:noFill/>
              <a:ln w="57150">
                <a:solidFill>
                  <a:srgbClr val="FFFFFF"/>
                </a:solidFill>
                <a:round/>
                <a:headEnd/>
                <a:tailEnd/>
              </a:ln>
            </p:spPr>
            <p:txBody>
              <a:bodyPr>
                <a:prstTxWarp prst="textNoShape">
                  <a:avLst/>
                </a:prstTxWarp>
              </a:bodyPr>
              <a:lstStyle/>
              <a:p>
                <a:pPr eaLnBrk="0" hangingPunct="0"/>
                <a:endParaRPr lang="en-US" sz="1200">
                  <a:latin typeface="Calibri" charset="0"/>
                  <a:ea typeface="Calibri" charset="0"/>
                  <a:cs typeface="Calibri" charset="0"/>
                </a:endParaRPr>
              </a:p>
            </p:txBody>
          </p:sp>
          <p:cxnSp>
            <p:nvCxnSpPr>
              <p:cNvPr id="63511" name="Straight Connector 38"/>
              <p:cNvCxnSpPr>
                <a:cxnSpLocks noChangeShapeType="1"/>
              </p:cNvCxnSpPr>
              <p:nvPr/>
            </p:nvCxnSpPr>
            <p:spPr bwMode="auto">
              <a:xfrm rot="16200000" flipH="1">
                <a:off x="1758950" y="3829050"/>
                <a:ext cx="3175000" cy="2882900"/>
              </a:xfrm>
              <a:prstGeom prst="line">
                <a:avLst/>
              </a:prstGeom>
              <a:noFill/>
              <a:ln w="12700">
                <a:solidFill>
                  <a:srgbClr val="FFFFFF"/>
                </a:solidFill>
                <a:round/>
                <a:headEnd/>
                <a:tailEnd/>
              </a:ln>
            </p:spPr>
          </p:cxnSp>
          <p:cxnSp>
            <p:nvCxnSpPr>
              <p:cNvPr id="63512" name="Straight Connector 39"/>
              <p:cNvCxnSpPr>
                <a:cxnSpLocks noChangeShapeType="1"/>
              </p:cNvCxnSpPr>
              <p:nvPr/>
            </p:nvCxnSpPr>
            <p:spPr bwMode="auto">
              <a:xfrm>
                <a:off x="2463800" y="3149600"/>
                <a:ext cx="6680200" cy="508000"/>
              </a:xfrm>
              <a:prstGeom prst="line">
                <a:avLst/>
              </a:prstGeom>
              <a:noFill/>
              <a:ln w="12700">
                <a:solidFill>
                  <a:srgbClr val="FFFFFF"/>
                </a:solidFill>
                <a:round/>
                <a:headEnd/>
                <a:tailEnd/>
              </a:ln>
            </p:spPr>
          </p:cxnSp>
        </p:grpSp>
        <p:sp>
          <p:nvSpPr>
            <p:cNvPr id="63507" name="TextBox 23"/>
            <p:cNvSpPr txBox="1">
              <a:spLocks noChangeArrowheads="1"/>
            </p:cNvSpPr>
            <p:nvPr/>
          </p:nvSpPr>
          <p:spPr bwMode="auto">
            <a:xfrm>
              <a:off x="5432425" y="1384300"/>
              <a:ext cx="3308061" cy="2160785"/>
            </a:xfrm>
            <a:prstGeom prst="rect">
              <a:avLst/>
            </a:prstGeom>
            <a:solidFill>
              <a:srgbClr val="FFFFFF"/>
            </a:solidFill>
            <a:ln w="9525">
              <a:noFill/>
              <a:miter lim="800000"/>
              <a:headEnd/>
              <a:tailEnd/>
            </a:ln>
          </p:spPr>
          <p:txBody>
            <a:bodyPr wrap="none">
              <a:prstTxWarp prst="textNoShape">
                <a:avLst/>
              </a:prstTxWarp>
              <a:spAutoFit/>
            </a:bodyPr>
            <a:lstStyle/>
            <a:p>
              <a:r>
                <a:rPr lang="en-US" sz="2000">
                  <a:solidFill>
                    <a:schemeClr val="accent2"/>
                  </a:solidFill>
                  <a:latin typeface="Calibri" charset="0"/>
                  <a:ea typeface="Calibri" charset="0"/>
                  <a:cs typeface="Calibri" charset="0"/>
                </a:rPr>
                <a:t>Green-NASA DC-8</a:t>
              </a:r>
            </a:p>
            <a:p>
              <a:r>
                <a:rPr lang="en-US" sz="2000">
                  <a:solidFill>
                    <a:schemeClr val="accent2"/>
                  </a:solidFill>
                  <a:latin typeface="Calibri" charset="0"/>
                  <a:ea typeface="Calibri" charset="0"/>
                  <a:cs typeface="Calibri" charset="0"/>
                </a:rPr>
                <a:t>Purple-NASA WB57</a:t>
              </a:r>
            </a:p>
            <a:p>
              <a:r>
                <a:rPr lang="en-US" sz="2000">
                  <a:solidFill>
                    <a:schemeClr val="accent2"/>
                  </a:solidFill>
                  <a:latin typeface="Calibri" charset="0"/>
                  <a:ea typeface="Calibri" charset="0"/>
                  <a:cs typeface="Calibri" charset="0"/>
                </a:rPr>
                <a:t>Orange-NASA Global Hawk</a:t>
              </a:r>
            </a:p>
            <a:p>
              <a:r>
                <a:rPr lang="en-US" sz="2000">
                  <a:solidFill>
                    <a:schemeClr val="accent2"/>
                  </a:solidFill>
                  <a:latin typeface="Calibri" charset="0"/>
                  <a:ea typeface="Calibri" charset="0"/>
                  <a:cs typeface="Calibri" charset="0"/>
                </a:rPr>
                <a:t>Red-PREDICT G-V</a:t>
              </a:r>
            </a:p>
            <a:p>
              <a:r>
                <a:rPr lang="en-US" sz="2000">
                  <a:solidFill>
                    <a:schemeClr val="accent2"/>
                  </a:solidFill>
                  <a:latin typeface="Calibri" charset="0"/>
                  <a:ea typeface="Calibri" charset="0"/>
                  <a:cs typeface="Calibri" charset="0"/>
                </a:rPr>
                <a:t>Yellow-NOAA G-IV</a:t>
              </a:r>
            </a:p>
            <a:p>
              <a:r>
                <a:rPr lang="en-US" sz="2000">
                  <a:solidFill>
                    <a:schemeClr val="accent2"/>
                  </a:solidFill>
                  <a:latin typeface="Calibri" charset="0"/>
                  <a:ea typeface="Calibri" charset="0"/>
                  <a:cs typeface="Calibri" charset="0"/>
                </a:rPr>
                <a:t>Blue-NOAA P-3</a:t>
              </a:r>
            </a:p>
          </p:txBody>
        </p:sp>
      </p:grpSp>
      <p:pic>
        <p:nvPicPr>
          <p:cNvPr id="47" name="Picture 6" descr="GH_EYEPASS3_small.jpg"/>
          <p:cNvPicPr>
            <a:picLocks noChangeAspect="1"/>
          </p:cNvPicPr>
          <p:nvPr/>
        </p:nvPicPr>
        <p:blipFill>
          <a:blip r:embed="rId5"/>
          <a:srcRect/>
          <a:stretch>
            <a:fillRect/>
          </a:stretch>
        </p:blipFill>
        <p:spPr bwMode="auto">
          <a:xfrm>
            <a:off x="3569898" y="1274764"/>
            <a:ext cx="5108660" cy="5209728"/>
          </a:xfrm>
          <a:prstGeom prst="rect">
            <a:avLst/>
          </a:prstGeom>
          <a:noFill/>
          <a:ln w="9525">
            <a:noFill/>
            <a:miter lim="800000"/>
            <a:headEnd/>
            <a:tailEnd/>
          </a:ln>
        </p:spPr>
      </p:pic>
      <p:sp>
        <p:nvSpPr>
          <p:cNvPr id="31" name="TextBox 30"/>
          <p:cNvSpPr txBox="1"/>
          <p:nvPr/>
        </p:nvSpPr>
        <p:spPr>
          <a:xfrm>
            <a:off x="6136705" y="6623033"/>
            <a:ext cx="2642063" cy="261610"/>
          </a:xfrm>
          <a:prstGeom prst="rect">
            <a:avLst/>
          </a:prstGeom>
          <a:noFill/>
        </p:spPr>
        <p:txBody>
          <a:bodyPr wrap="none" rtlCol="0">
            <a:spAutoFit/>
          </a:bodyPr>
          <a:lstStyle/>
          <a:p>
            <a:r>
              <a:rPr lang="en-US" sz="1100" dirty="0" smtClean="0">
                <a:latin typeface="Calibri" charset="0"/>
                <a:ea typeface="Arial" charset="0"/>
                <a:cs typeface="Arial" charset="0"/>
              </a:rPr>
              <a:t>GRIP &amp; HS3 Teams – S. Braun (NASA/GSFC)</a:t>
            </a:r>
            <a:endParaRPr lang="en-US" sz="1100" dirty="0"/>
          </a:p>
        </p:txBody>
      </p:sp>
      <p:pic>
        <p:nvPicPr>
          <p:cNvPr id="34" name="Picture 4" descr="mission_graphic.jpg"/>
          <p:cNvPicPr>
            <a:picLocks/>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38665" y="684074"/>
            <a:ext cx="749792" cy="576059"/>
          </a:xfrm>
          <a:prstGeom prst="rect">
            <a:avLst/>
          </a:prstGeom>
          <a:noFill/>
          <a:ln w="9525">
            <a:noFill/>
            <a:miter lim="800000"/>
            <a:headEnd/>
            <a:tailEnd/>
          </a:ln>
        </p:spPr>
      </p:pic>
      <p:pic>
        <p:nvPicPr>
          <p:cNvPr id="35" name="Picture 3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84259" y="682190"/>
            <a:ext cx="576059" cy="576059"/>
          </a:xfrm>
          <a:prstGeom prst="rect">
            <a:avLst/>
          </a:prstGeom>
        </p:spPr>
      </p:pic>
    </p:spTree>
    <p:extLst>
      <p:ext uri="{BB962C8B-B14F-4D97-AF65-F5344CB8AC3E}">
        <p14:creationId xmlns:p14="http://schemas.microsoft.com/office/powerpoint/2010/main" val="110789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0"/>
            <a:ext cx="8229600" cy="1306286"/>
          </a:xfrm>
        </p:spPr>
        <p:txBody>
          <a:bodyPr/>
          <a:lstStyle/>
          <a:p>
            <a:r>
              <a:rPr lang="en-US" dirty="0" smtClean="0">
                <a:latin typeface="+mj-lt"/>
              </a:rPr>
              <a:t>HFIP Success to Date</a:t>
            </a:r>
          </a:p>
        </p:txBody>
      </p:sp>
      <p:sp>
        <p:nvSpPr>
          <p:cNvPr id="5" name="Rectangle 4"/>
          <p:cNvSpPr/>
          <p:nvPr/>
        </p:nvSpPr>
        <p:spPr>
          <a:xfrm>
            <a:off x="165761" y="1304956"/>
            <a:ext cx="8844643" cy="5001369"/>
          </a:xfrm>
          <a:prstGeom prst="rect">
            <a:avLst/>
          </a:prstGeom>
        </p:spPr>
        <p:txBody>
          <a:bodyPr wrap="square">
            <a:spAutoFit/>
          </a:bodyPr>
          <a:lstStyle/>
          <a:p>
            <a:pPr marL="342900" indent="-342900">
              <a:spcBef>
                <a:spcPts val="600"/>
              </a:spcBef>
              <a:spcAft>
                <a:spcPts val="0"/>
              </a:spcAft>
              <a:buFont typeface="Arial"/>
              <a:buChar char="•"/>
              <a:defRPr/>
            </a:pPr>
            <a:r>
              <a:rPr lang="en-US" dirty="0">
                <a:latin typeface="+mn-lt"/>
              </a:rPr>
              <a:t>HFIP </a:t>
            </a:r>
            <a:r>
              <a:rPr lang="en-US" dirty="0" smtClean="0">
                <a:latin typeface="+mn-lt"/>
              </a:rPr>
              <a:t>focused </a:t>
            </a:r>
            <a:r>
              <a:rPr lang="en-US" dirty="0">
                <a:latin typeface="+mn-lt"/>
              </a:rPr>
              <a:t>research efforts within NOAA </a:t>
            </a:r>
            <a:r>
              <a:rPr lang="en-US" dirty="0" smtClean="0">
                <a:latin typeface="+mn-lt"/>
              </a:rPr>
              <a:t>&amp; interagency partners</a:t>
            </a:r>
          </a:p>
          <a:p>
            <a:pPr marL="342900" indent="-342900">
              <a:spcBef>
                <a:spcPts val="600"/>
              </a:spcBef>
              <a:spcAft>
                <a:spcPts val="0"/>
              </a:spcAft>
              <a:buFont typeface="Arial"/>
              <a:buChar char="•"/>
              <a:defRPr/>
            </a:pPr>
            <a:r>
              <a:rPr lang="en-US" dirty="0" smtClean="0">
                <a:latin typeface="+mn-lt"/>
              </a:rPr>
              <a:t>HFIP defined solution to transition </a:t>
            </a:r>
            <a:r>
              <a:rPr lang="en-US" dirty="0">
                <a:latin typeface="+mn-lt"/>
              </a:rPr>
              <a:t>research into </a:t>
            </a:r>
            <a:r>
              <a:rPr lang="en-US" dirty="0" smtClean="0">
                <a:latin typeface="+mn-lt"/>
              </a:rPr>
              <a:t>operations with Stream </a:t>
            </a:r>
            <a:r>
              <a:rPr lang="en-US" dirty="0">
                <a:latin typeface="+mn-lt"/>
              </a:rPr>
              <a:t>1.5 </a:t>
            </a:r>
            <a:r>
              <a:rPr lang="en-US" dirty="0" smtClean="0">
                <a:latin typeface="+mn-lt"/>
              </a:rPr>
              <a:t>products available </a:t>
            </a:r>
            <a:r>
              <a:rPr lang="en-US" dirty="0">
                <a:latin typeface="+mn-lt"/>
              </a:rPr>
              <a:t>to NHC forecasters in real-</a:t>
            </a:r>
            <a:r>
              <a:rPr lang="en-US" dirty="0" smtClean="0">
                <a:latin typeface="+mn-lt"/>
              </a:rPr>
              <a:t>time </a:t>
            </a:r>
          </a:p>
          <a:p>
            <a:pPr marL="800100" lvl="1" indent="-342900">
              <a:spcBef>
                <a:spcPts val="600"/>
              </a:spcBef>
              <a:spcAft>
                <a:spcPts val="0"/>
              </a:spcAft>
              <a:buFont typeface="Lucida Grande"/>
              <a:buChar char="-"/>
              <a:defRPr/>
            </a:pPr>
            <a:r>
              <a:rPr lang="en-US" sz="2000" dirty="0" smtClean="0">
                <a:solidFill>
                  <a:srgbClr val="000000"/>
                </a:solidFill>
                <a:latin typeface="Calibri"/>
              </a:rPr>
              <a:t>Resulted </a:t>
            </a:r>
            <a:r>
              <a:rPr lang="en-US" sz="2000" dirty="0">
                <a:solidFill>
                  <a:srgbClr val="000000"/>
                </a:solidFill>
                <a:latin typeface="Calibri"/>
              </a:rPr>
              <a:t>in transition of new global hybrid DA system and 3-km HWRF into operations this season </a:t>
            </a:r>
            <a:r>
              <a:rPr lang="en-US" sz="2000" dirty="0" smtClean="0">
                <a:latin typeface="+mn-lt"/>
              </a:rPr>
              <a:t> </a:t>
            </a:r>
            <a:endParaRPr lang="en-US" sz="2000" dirty="0">
              <a:latin typeface="+mn-lt"/>
            </a:endParaRPr>
          </a:p>
          <a:p>
            <a:pPr marL="342900" indent="-342900">
              <a:spcBef>
                <a:spcPts val="600"/>
              </a:spcBef>
              <a:spcAft>
                <a:spcPts val="0"/>
              </a:spcAft>
              <a:buFont typeface="Arial"/>
              <a:buChar char="•"/>
              <a:defRPr/>
            </a:pPr>
            <a:r>
              <a:rPr lang="en-US" dirty="0">
                <a:latin typeface="+mn-lt"/>
                <a:ea typeface="ＭＳ Ｐゴシック" charset="0"/>
              </a:rPr>
              <a:t>HFIP </a:t>
            </a:r>
            <a:r>
              <a:rPr lang="en-US" dirty="0" smtClean="0">
                <a:latin typeface="+mn-lt"/>
                <a:ea typeface="ＭＳ Ｐゴシック" charset="0"/>
              </a:rPr>
              <a:t>making </a:t>
            </a:r>
            <a:r>
              <a:rPr lang="en-US" dirty="0">
                <a:latin typeface="+mn-lt"/>
                <a:ea typeface="ＭＳ Ｐゴシック" charset="0"/>
              </a:rPr>
              <a:t>significant progress – </a:t>
            </a:r>
            <a:r>
              <a:rPr lang="en-US" dirty="0" smtClean="0">
                <a:latin typeface="+mn-lt"/>
                <a:ea typeface="ＭＳ Ｐゴシック" charset="0"/>
              </a:rPr>
              <a:t>5-year goals </a:t>
            </a:r>
            <a:r>
              <a:rPr lang="en-US" dirty="0">
                <a:latin typeface="+mn-lt"/>
                <a:ea typeface="ＭＳ Ｐゴシック" charset="0"/>
              </a:rPr>
              <a:t>within reach</a:t>
            </a:r>
          </a:p>
          <a:p>
            <a:pPr marL="800100" lvl="1" indent="-342900">
              <a:spcBef>
                <a:spcPts val="600"/>
              </a:spcBef>
              <a:spcAft>
                <a:spcPts val="0"/>
              </a:spcAft>
              <a:buFontTx/>
              <a:buChar char="–"/>
              <a:defRPr/>
            </a:pPr>
            <a:r>
              <a:rPr lang="en-US" sz="2000" dirty="0">
                <a:latin typeface="+mn-lt"/>
                <a:ea typeface="ＭＳ Ｐゴシック" charset="0"/>
              </a:rPr>
              <a:t>Global ENKF ensembles providing 20% improvement in track guidance</a:t>
            </a:r>
          </a:p>
          <a:p>
            <a:pPr marL="800100" lvl="1" indent="-342900">
              <a:spcBef>
                <a:spcPts val="600"/>
              </a:spcBef>
              <a:spcAft>
                <a:spcPts val="0"/>
              </a:spcAft>
              <a:buFontTx/>
              <a:buChar char="–"/>
              <a:defRPr/>
            </a:pPr>
            <a:r>
              <a:rPr lang="en-US" sz="2000" dirty="0">
                <a:latin typeface="+mn-lt"/>
                <a:ea typeface="ＭＳ Ｐゴシック" charset="0"/>
              </a:rPr>
              <a:t>Improved </a:t>
            </a:r>
            <a:r>
              <a:rPr lang="en-US" sz="2000" dirty="0" smtClean="0">
                <a:latin typeface="+mn-lt"/>
                <a:ea typeface="ＭＳ Ｐゴシック" charset="0"/>
              </a:rPr>
              <a:t>model </a:t>
            </a:r>
            <a:r>
              <a:rPr lang="en-US" sz="2000" dirty="0">
                <a:latin typeface="+mn-lt"/>
                <a:ea typeface="ＭＳ Ｐゴシック" charset="0"/>
              </a:rPr>
              <a:t>initialization and higher resolution </a:t>
            </a:r>
            <a:r>
              <a:rPr lang="en-US" sz="2000" dirty="0" smtClean="0">
                <a:latin typeface="+mn-lt"/>
                <a:ea typeface="ＭＳ Ｐゴシック" charset="0"/>
              </a:rPr>
              <a:t>models, along </a:t>
            </a:r>
            <a:r>
              <a:rPr lang="en-US" sz="2000" dirty="0">
                <a:latin typeface="+mn-lt"/>
                <a:ea typeface="ＭＳ Ｐゴシック" charset="0"/>
              </a:rPr>
              <a:t>with inner core data </a:t>
            </a:r>
            <a:r>
              <a:rPr lang="en-US" sz="2000" dirty="0" smtClean="0">
                <a:latin typeface="+mn-lt"/>
                <a:ea typeface="ＭＳ Ｐゴシック" charset="0"/>
              </a:rPr>
              <a:t>shows </a:t>
            </a:r>
            <a:r>
              <a:rPr lang="en-US" sz="2000" dirty="0">
                <a:latin typeface="+mn-lt"/>
                <a:ea typeface="ＭＳ Ｐゴシック" charset="0"/>
              </a:rPr>
              <a:t>significant (20-40%) improvement in intensity</a:t>
            </a:r>
          </a:p>
          <a:p>
            <a:pPr marL="800100" lvl="1" indent="-342900">
              <a:spcBef>
                <a:spcPts val="600"/>
              </a:spcBef>
              <a:spcAft>
                <a:spcPts val="0"/>
              </a:spcAft>
              <a:buFontTx/>
              <a:buChar char="–"/>
              <a:defRPr/>
            </a:pPr>
            <a:r>
              <a:rPr lang="en-US" sz="2000" dirty="0" smtClean="0">
                <a:latin typeface="+mn-lt"/>
                <a:ea typeface="ＭＳ Ｐゴシック" charset="0"/>
              </a:rPr>
              <a:t>3</a:t>
            </a:r>
            <a:r>
              <a:rPr lang="en-US" sz="2000" dirty="0">
                <a:latin typeface="+mn-lt"/>
                <a:ea typeface="ＭＳ Ｐゴシック" charset="0"/>
              </a:rPr>
              <a:t>-5 day lead-time hurricane genesis </a:t>
            </a:r>
            <a:r>
              <a:rPr lang="en-US" sz="2000" dirty="0" smtClean="0">
                <a:latin typeface="+mn-lt"/>
                <a:ea typeface="ＭＳ Ｐゴシック" charset="0"/>
              </a:rPr>
              <a:t>product </a:t>
            </a:r>
            <a:r>
              <a:rPr lang="en-US" sz="2000" dirty="0">
                <a:latin typeface="+mn-lt"/>
                <a:ea typeface="ＭＳ Ｐゴシック" charset="0"/>
              </a:rPr>
              <a:t>with </a:t>
            </a:r>
            <a:r>
              <a:rPr lang="en-US" sz="2000" dirty="0" smtClean="0">
                <a:latin typeface="+mn-lt"/>
                <a:ea typeface="ＭＳ Ｐゴシック" charset="0"/>
              </a:rPr>
              <a:t>acceptable </a:t>
            </a:r>
            <a:r>
              <a:rPr lang="en-US" sz="2000" dirty="0">
                <a:latin typeface="+mn-lt"/>
                <a:ea typeface="ＭＳ Ｐゴシック" charset="0"/>
              </a:rPr>
              <a:t>POD</a:t>
            </a:r>
            <a:r>
              <a:rPr lang="ja-JP" altLang="en-US" sz="2000" dirty="0">
                <a:latin typeface="+mn-lt"/>
                <a:ea typeface="ＭＳ Ｐゴシック" charset="0"/>
              </a:rPr>
              <a:t>’</a:t>
            </a:r>
            <a:r>
              <a:rPr lang="en-US" sz="2000" dirty="0">
                <a:latin typeface="+mn-lt"/>
                <a:ea typeface="ＭＳ Ｐゴシック" charset="0"/>
              </a:rPr>
              <a:t>s and FAR</a:t>
            </a:r>
            <a:r>
              <a:rPr lang="ja-JP" altLang="en-US" sz="2000" dirty="0">
                <a:latin typeface="+mn-lt"/>
                <a:ea typeface="ＭＳ Ｐゴシック" charset="0"/>
              </a:rPr>
              <a:t>’</a:t>
            </a:r>
            <a:r>
              <a:rPr lang="en-US" sz="2000" dirty="0">
                <a:latin typeface="+mn-lt"/>
                <a:ea typeface="ＭＳ Ｐゴシック" charset="0"/>
              </a:rPr>
              <a:t>s in development </a:t>
            </a:r>
          </a:p>
          <a:p>
            <a:pPr marL="800100" lvl="1" indent="-342900">
              <a:spcBef>
                <a:spcPts val="600"/>
              </a:spcBef>
              <a:spcAft>
                <a:spcPts val="0"/>
              </a:spcAft>
              <a:buFontTx/>
              <a:buChar char="–"/>
              <a:defRPr/>
            </a:pPr>
            <a:r>
              <a:rPr lang="en-US" sz="2000" dirty="0">
                <a:latin typeface="+mn-lt"/>
              </a:rPr>
              <a:t>Still uncertain progress toward goal for POD/FAR of rapid intensification of 90%/10% at day 1 and 60%/40% at day 5.</a:t>
            </a:r>
          </a:p>
        </p:txBody>
      </p:sp>
    </p:spTree>
    <p:extLst>
      <p:ext uri="{BB962C8B-B14F-4D97-AF65-F5344CB8AC3E}">
        <p14:creationId xmlns:p14="http://schemas.microsoft.com/office/powerpoint/2010/main" val="11772563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177800" y="1336675"/>
            <a:ext cx="8831263" cy="3390900"/>
          </a:xfrm>
        </p:spPr>
        <p:txBody>
          <a:bodyPr/>
          <a:lstStyle/>
          <a:p>
            <a:pPr lvl="1" eaLnBrk="1" hangingPunct="1">
              <a:spcBef>
                <a:spcPts val="300"/>
              </a:spcBef>
            </a:pPr>
            <a:r>
              <a:rPr lang="en-US" smtClean="0">
                <a:solidFill>
                  <a:srgbClr val="000090"/>
                </a:solidFill>
                <a:latin typeface="Calibri" charset="0"/>
                <a:ea typeface="Calibri" charset="0"/>
                <a:cs typeface="Calibri" charset="0"/>
              </a:rPr>
              <a:t>Partnership</a:t>
            </a:r>
            <a:r>
              <a:rPr lang="en-US" smtClean="0">
                <a:latin typeface="Calibri" charset="0"/>
                <a:ea typeface="Calibri" charset="0"/>
                <a:cs typeface="Calibri" charset="0"/>
              </a:rPr>
              <a:t>: AOML, ESRL, GFDL, DTC, USWRP, NESDIS/STAR working closely with Operations (EMC, NHC, AOC) and Federal &amp; Academic Partners (NASA, NSF, ONR, NRL, NCAR, MMS)</a:t>
            </a:r>
          </a:p>
          <a:p>
            <a:pPr lvl="1" eaLnBrk="1" hangingPunct="1">
              <a:spcBef>
                <a:spcPts val="300"/>
              </a:spcBef>
            </a:pPr>
            <a:r>
              <a:rPr lang="en-US" smtClean="0">
                <a:latin typeface="Calibri" charset="0"/>
                <a:ea typeface="Calibri" charset="0"/>
                <a:cs typeface="Calibri" charset="0"/>
              </a:rPr>
              <a:t>More integrated use &amp; support of Testbeds: JHT, DTC, JCSDA</a:t>
            </a:r>
          </a:p>
          <a:p>
            <a:pPr lvl="1" eaLnBrk="1" hangingPunct="1">
              <a:spcBef>
                <a:spcPts val="300"/>
              </a:spcBef>
            </a:pPr>
            <a:r>
              <a:rPr lang="en-US" smtClean="0">
                <a:latin typeface="Calibri" charset="0"/>
                <a:ea typeface="Calibri" charset="0"/>
                <a:cs typeface="Calibri" charset="0"/>
              </a:rPr>
              <a:t>Blend Traditional hurricane research activities and HFIP research activities</a:t>
            </a:r>
          </a:p>
          <a:p>
            <a:pPr lvl="1" eaLnBrk="1" hangingPunct="1">
              <a:spcBef>
                <a:spcPts val="300"/>
              </a:spcBef>
            </a:pPr>
            <a:r>
              <a:rPr lang="en-US" smtClean="0">
                <a:solidFill>
                  <a:srgbClr val="000090"/>
                </a:solidFill>
                <a:latin typeface="Calibri" charset="0"/>
                <a:ea typeface="Calibri" charset="0"/>
                <a:cs typeface="Calibri" charset="0"/>
              </a:rPr>
              <a:t>Manpower (diversity) to evaluate model performance with hurricane data sets is a critical need</a:t>
            </a:r>
          </a:p>
        </p:txBody>
      </p:sp>
      <p:sp>
        <p:nvSpPr>
          <p:cNvPr id="66563" name="Rectangle 3"/>
          <p:cNvSpPr>
            <a:spLocks noGrp="1" noChangeArrowheads="1"/>
          </p:cNvSpPr>
          <p:nvPr>
            <p:ph type="title"/>
          </p:nvPr>
        </p:nvSpPr>
        <p:spPr/>
        <p:txBody>
          <a:bodyPr/>
          <a:lstStyle/>
          <a:p>
            <a:pPr eaLnBrk="1" hangingPunct="1"/>
            <a:r>
              <a:rPr lang="en-US" smtClean="0">
                <a:solidFill>
                  <a:srgbClr val="FFFFFF"/>
                </a:solidFill>
                <a:latin typeface="Calibri" charset="0"/>
                <a:ea typeface="Calibri" charset="0"/>
                <a:cs typeface="Calibri" charset="0"/>
              </a:rPr>
              <a:t>Keys to Success</a:t>
            </a:r>
          </a:p>
        </p:txBody>
      </p:sp>
      <p:pic>
        <p:nvPicPr>
          <p:cNvPr id="12" name="Picture 7" descr="interaction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2" y="465586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3" name="Text Box 11"/>
          <p:cNvSpPr txBox="1">
            <a:spLocks noChangeArrowheads="1"/>
          </p:cNvSpPr>
          <p:nvPr/>
        </p:nvSpPr>
        <p:spPr bwMode="auto">
          <a:xfrm>
            <a:off x="0" y="4584954"/>
            <a:ext cx="969962"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latin typeface="Calibri" charset="0"/>
                <a:ea typeface="Calibri" charset="0"/>
                <a:cs typeface="Calibri" charset="0"/>
              </a:rPr>
              <a:t>CBLAST</a:t>
            </a:r>
          </a:p>
        </p:txBody>
      </p:sp>
      <p:pic>
        <p:nvPicPr>
          <p:cNvPr id="14" name="Picture 5" descr="collaborations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30963" y="465586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5" name="Text Box 10"/>
          <p:cNvSpPr txBox="1">
            <a:spLocks noChangeArrowheads="1"/>
          </p:cNvSpPr>
          <p:nvPr/>
        </p:nvSpPr>
        <p:spPr bwMode="auto">
          <a:xfrm>
            <a:off x="1814152" y="4584954"/>
            <a:ext cx="13731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latin typeface="Calibri" charset="0"/>
                <a:ea typeface="Calibri" charset="0"/>
                <a:cs typeface="Calibri" charset="0"/>
              </a:rPr>
              <a:t>IFEX/RAINEX</a:t>
            </a:r>
          </a:p>
        </p:txBody>
      </p:sp>
      <p:pic>
        <p:nvPicPr>
          <p:cNvPr id="16" name="Picture 15" descr="dropsonde_team_and_Sim"/>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77730" y="4655867"/>
            <a:ext cx="2051755"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7" name="Text Box 9"/>
          <p:cNvSpPr txBox="1">
            <a:spLocks noChangeArrowheads="1"/>
          </p:cNvSpPr>
          <p:nvPr/>
        </p:nvSpPr>
        <p:spPr bwMode="auto">
          <a:xfrm>
            <a:off x="3638371" y="4584954"/>
            <a:ext cx="1093787"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latin typeface="Calibri" charset="0"/>
                <a:ea typeface="Calibri" charset="0"/>
                <a:cs typeface="Calibri" charset="0"/>
              </a:rPr>
              <a:t>DOTSTAR</a:t>
            </a:r>
          </a:p>
        </p:txBody>
      </p:sp>
      <p:pic>
        <p:nvPicPr>
          <p:cNvPr id="18" name="Picture 12" descr="TCSP"/>
          <p:cNvPicPr>
            <a:picLocks noChangeArrowheads="1"/>
          </p:cNvPicPr>
          <p:nvPr/>
        </p:nvPicPr>
        <p:blipFill>
          <a:blip r:embed="rId6" cstate="screen">
            <a:lum contrast="30000"/>
            <a:extLst>
              <a:ext uri="{28A0092B-C50C-407E-A947-70E740481C1C}">
                <a14:useLocalDpi xmlns:a14="http://schemas.microsoft.com/office/drawing/2010/main"/>
              </a:ext>
            </a:extLst>
          </a:blip>
          <a:srcRect/>
          <a:stretch>
            <a:fillRect/>
          </a:stretch>
        </p:blipFill>
        <p:spPr bwMode="auto">
          <a:xfrm>
            <a:off x="5261376" y="4655867"/>
            <a:ext cx="2100618"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9" name="Text Box 13"/>
          <p:cNvSpPr txBox="1">
            <a:spLocks noChangeArrowheads="1"/>
          </p:cNvSpPr>
          <p:nvPr/>
        </p:nvSpPr>
        <p:spPr bwMode="auto">
          <a:xfrm>
            <a:off x="5298039" y="4584954"/>
            <a:ext cx="11953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IFEX/TCSP</a:t>
            </a:r>
          </a:p>
        </p:txBody>
      </p:sp>
      <p:pic>
        <p:nvPicPr>
          <p:cNvPr id="20" name="Picture 19" descr="AOMLpress4.jpg"/>
          <p:cNvPicPr>
            <a:picLocks/>
          </p:cNvPicPr>
          <p:nvPr/>
        </p:nvPicPr>
        <p:blipFill>
          <a:blip r:embed="rId7" cstate="screen">
            <a:extLst>
              <a:ext uri="{28A0092B-C50C-407E-A947-70E740481C1C}">
                <a14:useLocalDpi xmlns:a14="http://schemas.microsoft.com/office/drawing/2010/main"/>
              </a:ext>
            </a:extLst>
          </a:blip>
          <a:stretch>
            <a:fillRect/>
          </a:stretch>
        </p:blipFill>
        <p:spPr>
          <a:xfrm>
            <a:off x="6850093" y="4646986"/>
            <a:ext cx="2297748" cy="1618488"/>
          </a:xfrm>
          <a:prstGeom prst="rect">
            <a:avLst/>
          </a:prstGeom>
          <a:effectLst>
            <a:outerShdw blurRad="50800" dist="38100" dir="2700000">
              <a:srgbClr val="000000">
                <a:alpha val="43000"/>
              </a:srgbClr>
            </a:outerShdw>
          </a:effectLst>
        </p:spPr>
      </p:pic>
      <p:sp>
        <p:nvSpPr>
          <p:cNvPr id="21" name="Text Box 13"/>
          <p:cNvSpPr txBox="1">
            <a:spLocks noChangeArrowheads="1"/>
          </p:cNvSpPr>
          <p:nvPr/>
        </p:nvSpPr>
        <p:spPr bwMode="auto">
          <a:xfrm>
            <a:off x="7522125" y="4583466"/>
            <a:ext cx="1621875"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a:t>
            </a:r>
            <a:r>
              <a:rPr lang="en-US" sz="1400" b="1" dirty="0" smtClean="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/PREDICT/GRIP</a:t>
            </a:r>
            <a:endPar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endParaRPr>
          </a:p>
        </p:txBody>
      </p:sp>
    </p:spTree>
    <p:extLst>
      <p:ext uri="{BB962C8B-B14F-4D97-AF65-F5344CB8AC3E}">
        <p14:creationId xmlns:p14="http://schemas.microsoft.com/office/powerpoint/2010/main" val="4780990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1"/>
          <p:cNvSpPr txBox="1">
            <a:spLocks noChangeArrowheads="1"/>
          </p:cNvSpPr>
          <p:nvPr/>
        </p:nvSpPr>
        <p:spPr bwMode="auto">
          <a:xfrm>
            <a:off x="228600" y="1289736"/>
            <a:ext cx="407207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dirty="0">
                <a:solidFill>
                  <a:srgbClr val="000000"/>
                </a:solidFill>
                <a:latin typeface="Calibri" charset="0"/>
              </a:rPr>
              <a:t> Our blog</a:t>
            </a:r>
          </a:p>
          <a:p>
            <a:pPr eaLnBrk="1" hangingPunct="1"/>
            <a:r>
              <a:rPr lang="en-US" sz="1800" dirty="0">
                <a:solidFill>
                  <a:srgbClr val="000000"/>
                </a:solidFill>
                <a:latin typeface="Calibri" charset="0"/>
              </a:rPr>
              <a:t>http://</a:t>
            </a:r>
            <a:r>
              <a:rPr lang="en-US" sz="1800" dirty="0" err="1">
                <a:solidFill>
                  <a:srgbClr val="000000"/>
                </a:solidFill>
                <a:latin typeface="Calibri" charset="0"/>
              </a:rPr>
              <a:t>noaahrd.wordpress.com</a:t>
            </a:r>
            <a:endParaRPr lang="en-US" sz="1800" dirty="0">
              <a:solidFill>
                <a:srgbClr val="000000"/>
              </a:solidFill>
              <a:latin typeface="Calibri" charset="0"/>
            </a:endParaRPr>
          </a:p>
          <a:p>
            <a:pPr eaLnBrk="1" hangingPunct="1">
              <a:buFont typeface="Arial" charset="0"/>
              <a:buChar char="•"/>
            </a:pPr>
            <a:r>
              <a:rPr lang="en-US" dirty="0">
                <a:solidFill>
                  <a:srgbClr val="000000"/>
                </a:solidFill>
                <a:latin typeface="Calibri" charset="0"/>
              </a:rPr>
              <a:t> HRD Web page</a:t>
            </a:r>
          </a:p>
          <a:p>
            <a:pPr eaLnBrk="1" hangingPunct="1"/>
            <a:r>
              <a:rPr lang="en-US" sz="1800" dirty="0">
                <a:solidFill>
                  <a:srgbClr val="000000"/>
                </a:solidFill>
                <a:latin typeface="Calibri" charset="0"/>
              </a:rPr>
              <a:t>http://</a:t>
            </a:r>
            <a:r>
              <a:rPr lang="en-US" sz="1800" dirty="0" err="1">
                <a:solidFill>
                  <a:srgbClr val="000000"/>
                </a:solidFill>
                <a:latin typeface="Calibri" charset="0"/>
              </a:rPr>
              <a:t>www.aoml.noaa.gov</a:t>
            </a:r>
            <a:r>
              <a:rPr lang="en-US" sz="1800" dirty="0">
                <a:solidFill>
                  <a:srgbClr val="000000"/>
                </a:solidFill>
                <a:latin typeface="Calibri" charset="0"/>
              </a:rPr>
              <a:t>/</a:t>
            </a:r>
            <a:r>
              <a:rPr lang="en-US" sz="1800" dirty="0" err="1">
                <a:solidFill>
                  <a:srgbClr val="000000"/>
                </a:solidFill>
                <a:latin typeface="Calibri" charset="0"/>
              </a:rPr>
              <a:t>hrd</a:t>
            </a:r>
            <a:endParaRPr lang="en-US" sz="1800" dirty="0">
              <a:solidFill>
                <a:srgbClr val="000000"/>
              </a:solidFill>
              <a:latin typeface="Calibri" charset="0"/>
            </a:endParaRPr>
          </a:p>
          <a:p>
            <a:pPr eaLnBrk="1" hangingPunct="1">
              <a:buFont typeface="Arial" charset="0"/>
              <a:buChar char="•"/>
            </a:pPr>
            <a:r>
              <a:rPr lang="en-US" dirty="0">
                <a:solidFill>
                  <a:srgbClr val="000000"/>
                </a:solidFill>
                <a:latin typeface="Calibri" charset="0"/>
              </a:rPr>
              <a:t> Facebook</a:t>
            </a:r>
          </a:p>
          <a:p>
            <a:pPr eaLnBrk="1" hangingPunct="1"/>
            <a:r>
              <a:rPr lang="en-US" sz="1800" dirty="0">
                <a:solidFill>
                  <a:srgbClr val="000000"/>
                </a:solidFill>
                <a:latin typeface="Calibri" charset="0"/>
              </a:rPr>
              <a:t>http://</a:t>
            </a:r>
            <a:r>
              <a:rPr lang="en-US" sz="1800" dirty="0" err="1">
                <a:solidFill>
                  <a:srgbClr val="000000"/>
                </a:solidFill>
                <a:latin typeface="Calibri" charset="0"/>
              </a:rPr>
              <a:t>www.facebook.com</a:t>
            </a:r>
            <a:r>
              <a:rPr lang="en-US" sz="1800" dirty="0">
                <a:solidFill>
                  <a:srgbClr val="000000"/>
                </a:solidFill>
                <a:latin typeface="Calibri" charset="0"/>
              </a:rPr>
              <a:t>/</a:t>
            </a:r>
            <a:r>
              <a:rPr lang="en-US" sz="1800" dirty="0" err="1">
                <a:solidFill>
                  <a:srgbClr val="000000"/>
                </a:solidFill>
                <a:latin typeface="Calibri" charset="0"/>
              </a:rPr>
              <a:t>noaahrd</a:t>
            </a:r>
            <a:endParaRPr lang="en-US" sz="1800" dirty="0">
              <a:solidFill>
                <a:srgbClr val="000000"/>
              </a:solidFill>
              <a:latin typeface="Calibri" charset="0"/>
            </a:endParaRPr>
          </a:p>
          <a:p>
            <a:pPr eaLnBrk="1" hangingPunct="1">
              <a:buFont typeface="Arial" charset="0"/>
              <a:buChar char="•"/>
            </a:pPr>
            <a:r>
              <a:rPr lang="en-US" dirty="0">
                <a:solidFill>
                  <a:srgbClr val="000000"/>
                </a:solidFill>
                <a:latin typeface="Calibri" charset="0"/>
              </a:rPr>
              <a:t> Twitter</a:t>
            </a:r>
          </a:p>
          <a:p>
            <a:pPr eaLnBrk="1" hangingPunct="1"/>
            <a:r>
              <a:rPr lang="en-US" sz="1800" dirty="0">
                <a:solidFill>
                  <a:srgbClr val="000000"/>
                </a:solidFill>
                <a:latin typeface="Calibri" charset="0"/>
              </a:rPr>
              <a:t>http://</a:t>
            </a:r>
            <a:r>
              <a:rPr lang="en-US" sz="1800" dirty="0" err="1">
                <a:solidFill>
                  <a:srgbClr val="000000"/>
                </a:solidFill>
                <a:latin typeface="Calibri" charset="0"/>
              </a:rPr>
              <a:t>twitter.com</a:t>
            </a:r>
            <a:r>
              <a:rPr lang="en-US" sz="1800" dirty="0">
                <a:solidFill>
                  <a:srgbClr val="000000"/>
                </a:solidFill>
                <a:latin typeface="Calibri" charset="0"/>
              </a:rPr>
              <a:t>/#!/HRD_AOML_NOAA</a:t>
            </a:r>
          </a:p>
          <a:p>
            <a:pPr eaLnBrk="1" hangingPunct="1"/>
            <a:endParaRPr lang="en-US" dirty="0">
              <a:solidFill>
                <a:srgbClr val="000000"/>
              </a:solidFill>
            </a:endParaRPr>
          </a:p>
        </p:txBody>
      </p:sp>
      <p:sp>
        <p:nvSpPr>
          <p:cNvPr id="32772" name="TextBox 3"/>
          <p:cNvSpPr txBox="1">
            <a:spLocks noChangeArrowheads="1"/>
          </p:cNvSpPr>
          <p:nvPr/>
        </p:nvSpPr>
        <p:spPr bwMode="auto">
          <a:xfrm>
            <a:off x="114007" y="95955"/>
            <a:ext cx="28133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dirty="0" smtClean="0">
                <a:solidFill>
                  <a:schemeClr val="bg1"/>
                </a:solidFill>
                <a:latin typeface="Calibri" charset="0"/>
              </a:rPr>
              <a:t>Outreach</a:t>
            </a:r>
            <a:endParaRPr lang="en-US" sz="5400" dirty="0">
              <a:solidFill>
                <a:schemeClr val="bg1"/>
              </a:solidFill>
              <a:latin typeface="Calibri" charset="0"/>
            </a:endParaRPr>
          </a:p>
        </p:txBody>
      </p:sp>
      <p:pic>
        <p:nvPicPr>
          <p:cNvPr id="22533" name="Picture 5" descr="Facebook-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48014" y="1294312"/>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Lastfm+for+Wordpress+logo.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52614" y="1263467"/>
            <a:ext cx="1065784" cy="106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descr="RSS-Feed-Symbol.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43414" y="137051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descr="photo-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0818" y="4599512"/>
            <a:ext cx="2484795" cy="1863249"/>
          </a:xfrm>
          <a:prstGeom prst="rect">
            <a:avLst/>
          </a:prstGeom>
          <a:noFill/>
          <a:extLst>
            <a:ext uri="{909E8E84-426E-40dd-AFC4-6F175D3DCCD1}">
              <a14:hiddenFill xmlns:a14="http://schemas.microsoft.com/office/drawing/2010/main">
                <a:solidFill>
                  <a:srgbClr val="FFFFFF"/>
                </a:solidFill>
              </a14:hiddenFill>
            </a:ext>
          </a:extLst>
        </p:spPr>
      </p:pic>
      <p:pic>
        <p:nvPicPr>
          <p:cNvPr id="32781" name="Picture 13" descr="20110825-09380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1940" y="3999061"/>
            <a:ext cx="3254579" cy="2426195"/>
          </a:xfrm>
          <a:prstGeom prst="rect">
            <a:avLst/>
          </a:prstGeom>
          <a:noFill/>
          <a:extLst>
            <a:ext uri="{909E8E84-426E-40dd-AFC4-6F175D3DCCD1}">
              <a14:hiddenFill xmlns:a14="http://schemas.microsoft.com/office/drawing/2010/main">
                <a:solidFill>
                  <a:srgbClr val="FFFFFF"/>
                </a:solidFill>
              </a14:hiddenFill>
            </a:ext>
          </a:extLst>
        </p:spPr>
      </p:pic>
      <p:sp>
        <p:nvSpPr>
          <p:cNvPr id="32782" name="Text Box 14"/>
          <p:cNvSpPr txBox="1">
            <a:spLocks noChangeArrowheads="1"/>
          </p:cNvSpPr>
          <p:nvPr/>
        </p:nvSpPr>
        <p:spPr bwMode="auto">
          <a:xfrm>
            <a:off x="805023" y="4114800"/>
            <a:ext cx="2415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charset="0"/>
              </a:rPr>
              <a:t>Tweets from the eye</a:t>
            </a:r>
          </a:p>
        </p:txBody>
      </p:sp>
      <p:pic>
        <p:nvPicPr>
          <p:cNvPr id="32783" name="Picture 15" descr="photo-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95332" y="2344091"/>
            <a:ext cx="3907367" cy="219866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561346" y="4554930"/>
            <a:ext cx="2510871" cy="1890893"/>
            <a:chOff x="6561346" y="4554930"/>
            <a:chExt cx="2510871" cy="1890893"/>
          </a:xfrm>
        </p:grpSpPr>
        <p:pic>
          <p:nvPicPr>
            <p:cNvPr id="32784" name="Picture 16" descr="004-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61346" y="4593501"/>
              <a:ext cx="2469763" cy="1852322"/>
            </a:xfrm>
            <a:prstGeom prst="rect">
              <a:avLst/>
            </a:prstGeom>
            <a:noFill/>
            <a:extLst>
              <a:ext uri="{909E8E84-426E-40dd-AFC4-6F175D3DCCD1}">
                <a14:hiddenFill xmlns:a14="http://schemas.microsoft.com/office/drawing/2010/main">
                  <a:solidFill>
                    <a:srgbClr val="FFFFFF"/>
                  </a:solidFill>
                </a14:hiddenFill>
              </a:ext>
            </a:extLst>
          </p:spPr>
        </p:pic>
        <p:sp>
          <p:nvSpPr>
            <p:cNvPr id="32785" name="Text Box 17"/>
            <p:cNvSpPr txBox="1">
              <a:spLocks noChangeArrowheads="1"/>
            </p:cNvSpPr>
            <p:nvPr/>
          </p:nvSpPr>
          <p:spPr bwMode="auto">
            <a:xfrm>
              <a:off x="6610586" y="4554930"/>
              <a:ext cx="24616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t>V</a:t>
              </a:r>
              <a:r>
                <a:rPr lang="en-US" sz="1600" dirty="0" smtClean="0"/>
                <a:t>isiting scientist program</a:t>
              </a:r>
              <a:endParaRPr lang="en-US" sz="1600" dirty="0"/>
            </a:p>
          </p:txBody>
        </p:sp>
      </p:grpSp>
      <p:pic>
        <p:nvPicPr>
          <p:cNvPr id="22532" name="Picture 4" descr="twitter-logo.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86414" y="1370512"/>
            <a:ext cx="1524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weeet2_20110829161447_640_480.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1810" y="4012282"/>
            <a:ext cx="3243072" cy="2432304"/>
          </a:xfrm>
          <a:prstGeom prst="rect">
            <a:avLst/>
          </a:prstGeom>
        </p:spPr>
      </p:pic>
    </p:spTree>
    <p:extLst>
      <p:ext uri="{BB962C8B-B14F-4D97-AF65-F5344CB8AC3E}">
        <p14:creationId xmlns:p14="http://schemas.microsoft.com/office/powerpoint/2010/main" val="3559725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fade">
                                      <p:cBhvr>
                                        <p:cTn id="7" dur="500"/>
                                        <p:tgtEl>
                                          <p:spTgt spid="2253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2533"/>
                                        </p:tgtEl>
                                        <p:attrNameLst>
                                          <p:attrName>style.visibility</p:attrName>
                                        </p:attrNameLst>
                                      </p:cBhvr>
                                      <p:to>
                                        <p:strVal val="visible"/>
                                      </p:to>
                                    </p:set>
                                    <p:animEffect transition="in" filter="fade">
                                      <p:cBhvr>
                                        <p:cTn id="11" dur="500"/>
                                        <p:tgtEl>
                                          <p:spTgt spid="2253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537"/>
                                        </p:tgtEl>
                                        <p:attrNameLst>
                                          <p:attrName>style.visibility</p:attrName>
                                        </p:attrNameLst>
                                      </p:cBhvr>
                                      <p:to>
                                        <p:strVal val="visible"/>
                                      </p:to>
                                    </p:set>
                                    <p:animEffect transition="in" filter="fade">
                                      <p:cBhvr>
                                        <p:cTn id="15" dur="500"/>
                                        <p:tgtEl>
                                          <p:spTgt spid="22537"/>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532"/>
                                        </p:tgtEl>
                                        <p:attrNameLst>
                                          <p:attrName>style.visibility</p:attrName>
                                        </p:attrNameLst>
                                      </p:cBhvr>
                                      <p:to>
                                        <p:strVal val="visible"/>
                                      </p:to>
                                    </p:set>
                                    <p:animEffect transition="in" filter="fade">
                                      <p:cBhvr>
                                        <p:cTn id="19" dur="500"/>
                                        <p:tgtEl>
                                          <p:spTgt spid="22532"/>
                                        </p:tgtEl>
                                      </p:cBhvr>
                                    </p:animEffect>
                                  </p:childTnLst>
                                </p:cTn>
                              </p:par>
                            </p:childTnLst>
                          </p:cTn>
                        </p:par>
                        <p:par>
                          <p:cTn id="20" fill="hold">
                            <p:stCondLst>
                              <p:cond delay="2000"/>
                            </p:stCondLst>
                            <p:childTnLst>
                              <p:par>
                                <p:cTn id="21" presetID="31" presetClass="entr" presetSubtype="0" fill="hold" grpId="0" nodeType="afterEffect">
                                  <p:stCondLst>
                                    <p:cond delay="0"/>
                                  </p:stCondLst>
                                  <p:childTnLst>
                                    <p:set>
                                      <p:cBhvr>
                                        <p:cTn id="22" dur="1" fill="hold">
                                          <p:stCondLst>
                                            <p:cond delay="0"/>
                                          </p:stCondLst>
                                        </p:cTn>
                                        <p:tgtEl>
                                          <p:spTgt spid="32782"/>
                                        </p:tgtEl>
                                        <p:attrNameLst>
                                          <p:attrName>style.visibility</p:attrName>
                                        </p:attrNameLst>
                                      </p:cBhvr>
                                      <p:to>
                                        <p:strVal val="visible"/>
                                      </p:to>
                                    </p:set>
                                    <p:anim calcmode="lin" valueType="num">
                                      <p:cBhvr>
                                        <p:cTn id="23" dur="2000" fill="hold"/>
                                        <p:tgtEl>
                                          <p:spTgt spid="32782"/>
                                        </p:tgtEl>
                                        <p:attrNameLst>
                                          <p:attrName>ppt_w</p:attrName>
                                        </p:attrNameLst>
                                      </p:cBhvr>
                                      <p:tavLst>
                                        <p:tav tm="0">
                                          <p:val>
                                            <p:fltVal val="0"/>
                                          </p:val>
                                        </p:tav>
                                        <p:tav tm="100000">
                                          <p:val>
                                            <p:strVal val="#ppt_w"/>
                                          </p:val>
                                        </p:tav>
                                      </p:tavLst>
                                    </p:anim>
                                    <p:anim calcmode="lin" valueType="num">
                                      <p:cBhvr>
                                        <p:cTn id="24" dur="2000" fill="hold"/>
                                        <p:tgtEl>
                                          <p:spTgt spid="32782"/>
                                        </p:tgtEl>
                                        <p:attrNameLst>
                                          <p:attrName>ppt_h</p:attrName>
                                        </p:attrNameLst>
                                      </p:cBhvr>
                                      <p:tavLst>
                                        <p:tav tm="0">
                                          <p:val>
                                            <p:fltVal val="0"/>
                                          </p:val>
                                        </p:tav>
                                        <p:tav tm="100000">
                                          <p:val>
                                            <p:strVal val="#ppt_h"/>
                                          </p:val>
                                        </p:tav>
                                      </p:tavLst>
                                    </p:anim>
                                    <p:anim calcmode="lin" valueType="num">
                                      <p:cBhvr>
                                        <p:cTn id="25" dur="2000" fill="hold"/>
                                        <p:tgtEl>
                                          <p:spTgt spid="32782"/>
                                        </p:tgtEl>
                                        <p:attrNameLst>
                                          <p:attrName>style.rotation</p:attrName>
                                        </p:attrNameLst>
                                      </p:cBhvr>
                                      <p:tavLst>
                                        <p:tav tm="0">
                                          <p:val>
                                            <p:fltVal val="90"/>
                                          </p:val>
                                        </p:tav>
                                        <p:tav tm="100000">
                                          <p:val>
                                            <p:fltVal val="0"/>
                                          </p:val>
                                        </p:tav>
                                      </p:tavLst>
                                    </p:anim>
                                    <p:animEffect transition="in" filter="fade">
                                      <p:cBhvr>
                                        <p:cTn id="26" dur="2000"/>
                                        <p:tgtEl>
                                          <p:spTgt spid="32782"/>
                                        </p:tgtEl>
                                      </p:cBhvr>
                                    </p:animEffect>
                                  </p:childTnLst>
                                </p:cTn>
                              </p:par>
                            </p:childTnLst>
                          </p:cTn>
                        </p:par>
                        <p:par>
                          <p:cTn id="27" fill="hold">
                            <p:stCondLst>
                              <p:cond delay="4000"/>
                            </p:stCondLst>
                            <p:childTnLst>
                              <p:par>
                                <p:cTn id="28" presetID="53" presetClass="entr" presetSubtype="16" fill="hold" nodeType="afterEffect">
                                  <p:stCondLst>
                                    <p:cond delay="7000"/>
                                  </p:stCondLst>
                                  <p:childTnLst>
                                    <p:set>
                                      <p:cBhvr>
                                        <p:cTn id="29" dur="1" fill="hold">
                                          <p:stCondLst>
                                            <p:cond delay="0"/>
                                          </p:stCondLst>
                                        </p:cTn>
                                        <p:tgtEl>
                                          <p:spTgt spid="2"/>
                                        </p:tgtEl>
                                        <p:attrNameLst>
                                          <p:attrName>style.visibility</p:attrName>
                                        </p:attrNameLst>
                                      </p:cBhvr>
                                      <p:to>
                                        <p:strVal val="visible"/>
                                      </p:to>
                                    </p:set>
                                    <p:anim calcmode="lin" valueType="num">
                                      <p:cBhvr>
                                        <p:cTn id="30" dur="2000" fill="hold"/>
                                        <p:tgtEl>
                                          <p:spTgt spid="2"/>
                                        </p:tgtEl>
                                        <p:attrNameLst>
                                          <p:attrName>ppt_w</p:attrName>
                                        </p:attrNameLst>
                                      </p:cBhvr>
                                      <p:tavLst>
                                        <p:tav tm="0">
                                          <p:val>
                                            <p:fltVal val="0"/>
                                          </p:val>
                                        </p:tav>
                                        <p:tav tm="100000">
                                          <p:val>
                                            <p:strVal val="#ppt_w"/>
                                          </p:val>
                                        </p:tav>
                                      </p:tavLst>
                                    </p:anim>
                                    <p:anim calcmode="lin" valueType="num">
                                      <p:cBhvr>
                                        <p:cTn id="31" dur="2000" fill="hold"/>
                                        <p:tgtEl>
                                          <p:spTgt spid="2"/>
                                        </p:tgtEl>
                                        <p:attrNameLst>
                                          <p:attrName>ppt_h</p:attrName>
                                        </p:attrNameLst>
                                      </p:cBhvr>
                                      <p:tavLst>
                                        <p:tav tm="0">
                                          <p:val>
                                            <p:fltVal val="0"/>
                                          </p:val>
                                        </p:tav>
                                        <p:tav tm="100000">
                                          <p:val>
                                            <p:strVal val="#ppt_h"/>
                                          </p:val>
                                        </p:tav>
                                      </p:tavLst>
                                    </p:anim>
                                    <p:animEffect transition="in" filter="fade">
                                      <p:cBhvr>
                                        <p:cTn id="32" dur="2000"/>
                                        <p:tgtEl>
                                          <p:spTgt spid="2"/>
                                        </p:tgtEl>
                                      </p:cBhvr>
                                    </p:animEffect>
                                  </p:childTnLst>
                                </p:cTn>
                              </p:par>
                            </p:childTnLst>
                          </p:cTn>
                        </p:par>
                        <p:par>
                          <p:cTn id="33" fill="hold">
                            <p:stCondLst>
                              <p:cond delay="13000"/>
                            </p:stCondLst>
                            <p:childTnLst>
                              <p:par>
                                <p:cTn id="34" presetID="53" presetClass="entr" presetSubtype="16" fill="hold" nodeType="afterEffect">
                                  <p:stCondLst>
                                    <p:cond delay="2000"/>
                                  </p:stCondLst>
                                  <p:childTnLst>
                                    <p:set>
                                      <p:cBhvr>
                                        <p:cTn id="35" dur="1" fill="hold">
                                          <p:stCondLst>
                                            <p:cond delay="0"/>
                                          </p:stCondLst>
                                        </p:cTn>
                                        <p:tgtEl>
                                          <p:spTgt spid="32780"/>
                                        </p:tgtEl>
                                        <p:attrNameLst>
                                          <p:attrName>style.visibility</p:attrName>
                                        </p:attrNameLst>
                                      </p:cBhvr>
                                      <p:to>
                                        <p:strVal val="visible"/>
                                      </p:to>
                                    </p:set>
                                    <p:anim calcmode="lin" valueType="num">
                                      <p:cBhvr>
                                        <p:cTn id="36" dur="1000" fill="hold"/>
                                        <p:tgtEl>
                                          <p:spTgt spid="32780"/>
                                        </p:tgtEl>
                                        <p:attrNameLst>
                                          <p:attrName>ppt_w</p:attrName>
                                        </p:attrNameLst>
                                      </p:cBhvr>
                                      <p:tavLst>
                                        <p:tav tm="0">
                                          <p:val>
                                            <p:fltVal val="0"/>
                                          </p:val>
                                        </p:tav>
                                        <p:tav tm="100000">
                                          <p:val>
                                            <p:strVal val="#ppt_w"/>
                                          </p:val>
                                        </p:tav>
                                      </p:tavLst>
                                    </p:anim>
                                    <p:anim calcmode="lin" valueType="num">
                                      <p:cBhvr>
                                        <p:cTn id="37" dur="1000" fill="hold"/>
                                        <p:tgtEl>
                                          <p:spTgt spid="32780"/>
                                        </p:tgtEl>
                                        <p:attrNameLst>
                                          <p:attrName>ppt_h</p:attrName>
                                        </p:attrNameLst>
                                      </p:cBhvr>
                                      <p:tavLst>
                                        <p:tav tm="0">
                                          <p:val>
                                            <p:fltVal val="0"/>
                                          </p:val>
                                        </p:tav>
                                        <p:tav tm="100000">
                                          <p:val>
                                            <p:strVal val="#ppt_h"/>
                                          </p:val>
                                        </p:tav>
                                      </p:tavLst>
                                    </p:anim>
                                    <p:animEffect transition="in" filter="fade">
                                      <p:cBhvr>
                                        <p:cTn id="38" dur="1000"/>
                                        <p:tgtEl>
                                          <p:spTgt spid="32780"/>
                                        </p:tgtEl>
                                      </p:cBhvr>
                                    </p:animEffect>
                                  </p:childTnLst>
                                </p:cTn>
                              </p:par>
                            </p:childTnLst>
                          </p:cTn>
                        </p:par>
                        <p:par>
                          <p:cTn id="39" fill="hold">
                            <p:stCondLst>
                              <p:cond delay="16000"/>
                            </p:stCondLst>
                            <p:childTnLst>
                              <p:par>
                                <p:cTn id="40" presetID="55" presetClass="entr" presetSubtype="0" fill="hold" nodeType="afterEffect">
                                  <p:stCondLst>
                                    <p:cond delay="300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strVal val="#ppt_w*0.70"/>
                                          </p:val>
                                        </p:tav>
                                        <p:tav tm="100000">
                                          <p:val>
                                            <p:strVal val="#ppt_w"/>
                                          </p:val>
                                        </p:tav>
                                      </p:tavLst>
                                    </p:anim>
                                    <p:anim calcmode="lin" valueType="num">
                                      <p:cBhvr>
                                        <p:cTn id="43" dur="1000" fill="hold"/>
                                        <p:tgtEl>
                                          <p:spTgt spid="3"/>
                                        </p:tgtEl>
                                        <p:attrNameLst>
                                          <p:attrName>ppt_h</p:attrName>
                                        </p:attrNameLst>
                                      </p:cBhvr>
                                      <p:tavLst>
                                        <p:tav tm="0">
                                          <p:val>
                                            <p:strVal val="#ppt_h"/>
                                          </p:val>
                                        </p:tav>
                                        <p:tav tm="100000">
                                          <p:val>
                                            <p:strVal val="#ppt_h"/>
                                          </p:val>
                                        </p:tav>
                                      </p:tavLst>
                                    </p:anim>
                                    <p:animEffect transition="in" filter="fade">
                                      <p:cBhvr>
                                        <p:cTn id="4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6308" name="Rectangle 4"/>
          <p:cNvSpPr>
            <a:spLocks noGrp="1" noChangeArrowheads="1"/>
          </p:cNvSpPr>
          <p:nvPr>
            <p:ph type="ctrTitle"/>
          </p:nvPr>
        </p:nvSpPr>
        <p:spPr>
          <a:xfrm>
            <a:off x="3108398" y="2495444"/>
            <a:ext cx="5879077" cy="1215448"/>
          </a:xfrm>
          <a:effectLst>
            <a:outerShdw blurRad="111125" dist="38100" dir="2700000">
              <a:srgbClr val="000000">
                <a:alpha val="55000"/>
              </a:srgbClr>
            </a:outerShdw>
          </a:effectLst>
        </p:spPr>
        <p:txBody>
          <a:bodyPr/>
          <a:lstStyle/>
          <a:p>
            <a:pPr eaLnBrk="1" hangingPunct="1">
              <a:defRPr/>
            </a:pPr>
            <a:r>
              <a:rPr lang="en-US" b="1" dirty="0">
                <a:latin typeface="Calibri"/>
                <a:ea typeface="+mj-ea"/>
                <a:cs typeface="Calibri"/>
              </a:rPr>
              <a:t>Questions?</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latin typeface="+mj-lt"/>
              </a:rPr>
              <a:t>Assessment Team</a:t>
            </a:r>
            <a:endParaRPr lang="en-US" sz="4800" dirty="0">
              <a:latin typeface="+mj-lt"/>
            </a:endParaRPr>
          </a:p>
        </p:txBody>
      </p:sp>
      <p:sp>
        <p:nvSpPr>
          <p:cNvPr id="4" name="Rectangle 2"/>
          <p:cNvSpPr txBox="1">
            <a:spLocks noChangeArrowheads="1"/>
          </p:cNvSpPr>
          <p:nvPr/>
        </p:nvSpPr>
        <p:spPr bwMode="auto">
          <a:xfrm>
            <a:off x="379840" y="1314999"/>
            <a:ext cx="8451115" cy="52149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a:lstStyle>
          <a:p>
            <a:pPr marL="662940" lvl="1" indent="-457200" eaLnBrk="1" hangingPunct="1">
              <a:lnSpc>
                <a:spcPct val="95000"/>
              </a:lnSpc>
              <a:buClrTx/>
              <a:buFont typeface="+mj-lt"/>
              <a:buAutoNum type="arabicPeriod"/>
              <a:defRPr/>
            </a:pPr>
            <a:r>
              <a:rPr lang="en-US" sz="1900" dirty="0" smtClean="0">
                <a:latin typeface="+mn-lt"/>
              </a:rPr>
              <a:t>Dr. Frank Marks, Team Leader, OAR/AOML Hurricane Research Division</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latin typeface="+mn-lt"/>
              </a:rPr>
              <a:t>Wes Browning, Technical Lead, Meteorologist in Charge, St. Louis, MO</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solidFill>
                  <a:srgbClr val="0000FF"/>
                </a:solidFill>
                <a:latin typeface="+mn-lt"/>
              </a:rPr>
              <a:t>Dr. </a:t>
            </a:r>
            <a:r>
              <a:rPr lang="en-US" sz="1900" dirty="0" err="1" smtClean="0">
                <a:solidFill>
                  <a:srgbClr val="0000FF"/>
                </a:solidFill>
                <a:latin typeface="+mn-lt"/>
              </a:rPr>
              <a:t>Vankita</a:t>
            </a:r>
            <a:r>
              <a:rPr lang="en-US" sz="1900" dirty="0" smtClean="0">
                <a:solidFill>
                  <a:srgbClr val="0000FF"/>
                </a:solidFill>
                <a:latin typeface="+mn-lt"/>
              </a:rPr>
              <a:t> Brown</a:t>
            </a:r>
            <a:r>
              <a:rPr lang="en-US" sz="1900" dirty="0" smtClean="0">
                <a:latin typeface="+mn-lt"/>
              </a:rPr>
              <a:t>, Social Scientist, NWS OCWWS</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latin typeface="+mn-lt"/>
              </a:rPr>
              <a:t>Dr. Terri Adams-Fuller, Social Scientist,  Howard University</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latin typeface="+mn-lt"/>
              </a:rPr>
              <a:t>Dr. Susan </a:t>
            </a:r>
            <a:r>
              <a:rPr lang="en-US" sz="1900" dirty="0" err="1" smtClean="0">
                <a:latin typeface="+mn-lt"/>
              </a:rPr>
              <a:t>Jasko</a:t>
            </a:r>
            <a:r>
              <a:rPr lang="en-US" sz="1900" dirty="0" smtClean="0">
                <a:latin typeface="+mn-lt"/>
              </a:rPr>
              <a:t>, Social Scientist, California University of Pennsylvania</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latin typeface="+mn-lt"/>
              </a:rPr>
              <a:t>Monica Allen, NOAA Public Affairs Specialist, Marine Fisheries</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latin typeface="+mn-lt"/>
              </a:rPr>
              <a:t>Sean Wink, SOD Chief, Salt Lake City, UT</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solidFill>
                  <a:srgbClr val="0000FF"/>
                </a:solidFill>
                <a:latin typeface="+mn-lt"/>
              </a:rPr>
              <a:t>Aimee Fish</a:t>
            </a:r>
            <a:r>
              <a:rPr lang="en-US" sz="1900" dirty="0" smtClean="0">
                <a:latin typeface="+mn-lt"/>
              </a:rPr>
              <a:t>, Meteorologist, Environmental and Scientific Services Div., AK</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solidFill>
                  <a:srgbClr val="0000FF"/>
                </a:solidFill>
                <a:latin typeface="+mn-lt"/>
              </a:rPr>
              <a:t>John Gordon</a:t>
            </a:r>
            <a:r>
              <a:rPr lang="en-US" sz="1900" dirty="0" smtClean="0">
                <a:latin typeface="+mn-lt"/>
              </a:rPr>
              <a:t>, Meteorologist in Charge, Louisville, KY</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latin typeface="+mn-lt"/>
              </a:rPr>
              <a:t>Alan Haynes, Service Coordination Hydrologist, CNRFC</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latin typeface="+mn-lt"/>
              </a:rPr>
              <a:t>John </a:t>
            </a:r>
            <a:r>
              <a:rPr lang="en-US" sz="1900" dirty="0" err="1" smtClean="0">
                <a:latin typeface="+mn-lt"/>
              </a:rPr>
              <a:t>Brost</a:t>
            </a:r>
            <a:r>
              <a:rPr lang="en-US" sz="1900" dirty="0" smtClean="0">
                <a:latin typeface="+mn-lt"/>
              </a:rPr>
              <a:t>, Science and Operations Officer, Tucson, AZ</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latin typeface="+mn-lt"/>
              </a:rPr>
              <a:t>Dr. William Hooke, Senior Policy Fellow and Director at AMS, Washington, DC</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latin typeface="+mn-lt"/>
              </a:rPr>
              <a:t>Ray Tanabe, MIC HFO/Director, Central Pacific Hurricane Center</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latin typeface="+mn-lt"/>
              </a:rPr>
              <a:t>Scott Lindsey, Service Coordination Hydrologist, ARRFC</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latin typeface="+mn-lt"/>
              </a:rPr>
              <a:t>Mike Clay, Chief TV Meteorologist, Tampa, FL</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solidFill>
                  <a:srgbClr val="0000FF"/>
                </a:solidFill>
                <a:latin typeface="+mn-lt"/>
              </a:rPr>
              <a:t>Dr. John Kelley</a:t>
            </a:r>
            <a:r>
              <a:rPr lang="en-US" sz="1900" dirty="0" smtClean="0">
                <a:latin typeface="+mn-lt"/>
              </a:rPr>
              <a:t>, Meteorologist, NOS, Durham, NH</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latin typeface="+mn-lt"/>
              </a:rPr>
              <a:t>John </a:t>
            </a:r>
            <a:r>
              <a:rPr lang="en-US" sz="1900" dirty="0" err="1" smtClean="0">
                <a:latin typeface="+mn-lt"/>
              </a:rPr>
              <a:t>Winkelman</a:t>
            </a:r>
            <a:r>
              <a:rPr lang="en-US" sz="1900" dirty="0" smtClean="0">
                <a:latin typeface="+mn-lt"/>
              </a:rPr>
              <a:t>, Coastal Engineer, USACE New England District</a:t>
            </a:r>
            <a:endParaRPr lang="en-US" dirty="0" smtClean="0">
              <a:latin typeface="+mn-lt"/>
            </a:endParaRPr>
          </a:p>
          <a:p>
            <a:pPr marL="662940" lvl="1" indent="-457200" eaLnBrk="1" hangingPunct="1">
              <a:lnSpc>
                <a:spcPct val="95000"/>
              </a:lnSpc>
              <a:buClrTx/>
              <a:buFont typeface="+mj-lt"/>
              <a:buAutoNum type="arabicPeriod"/>
              <a:defRPr/>
            </a:pPr>
            <a:r>
              <a:rPr lang="en-US" sz="1900" dirty="0" smtClean="0">
                <a:latin typeface="+mn-lt"/>
              </a:rPr>
              <a:t>Rick </a:t>
            </a:r>
            <a:r>
              <a:rPr lang="en-US" sz="1900" dirty="0" err="1" smtClean="0">
                <a:latin typeface="+mn-lt"/>
              </a:rPr>
              <a:t>Dittmann</a:t>
            </a:r>
            <a:r>
              <a:rPr lang="en-US" sz="1900" dirty="0" smtClean="0">
                <a:latin typeface="+mn-lt"/>
              </a:rPr>
              <a:t>, Meteorologist in Charge, Pocatello, ID</a:t>
            </a:r>
            <a:endParaRPr lang="en-US" sz="1900" dirty="0">
              <a:latin typeface="+mn-lt"/>
            </a:endParaRPr>
          </a:p>
        </p:txBody>
      </p:sp>
      <p:sp>
        <p:nvSpPr>
          <p:cNvPr id="5" name="Text Box 8"/>
          <p:cNvSpPr txBox="1">
            <a:spLocks noChangeArrowheads="1"/>
          </p:cNvSpPr>
          <p:nvPr/>
        </p:nvSpPr>
        <p:spPr bwMode="auto">
          <a:xfrm>
            <a:off x="2205990" y="38577"/>
            <a:ext cx="4816317" cy="23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600" dirty="0">
                <a:solidFill>
                  <a:srgbClr val="D8D8D8"/>
                </a:solidFill>
                <a:latin typeface="Arial" charset="0"/>
                <a:cs typeface="+mn-cs"/>
              </a:rPr>
              <a:t>Pre-decisional – Not for Public Release</a:t>
            </a:r>
          </a:p>
        </p:txBody>
      </p:sp>
    </p:spTree>
    <p:extLst>
      <p:ext uri="{BB962C8B-B14F-4D97-AF65-F5344CB8AC3E}">
        <p14:creationId xmlns:p14="http://schemas.microsoft.com/office/powerpoint/2010/main" val="1535410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451115" cy="1371600"/>
          </a:xfrm>
        </p:spPr>
        <p:txBody>
          <a:bodyPr/>
          <a:lstStyle/>
          <a:p>
            <a:r>
              <a:rPr lang="en-US" dirty="0">
                <a:latin typeface="+mj-lt"/>
              </a:rPr>
              <a:t>Meteorological Conditions</a:t>
            </a:r>
            <a:endParaRPr lang="en-US" sz="3600" dirty="0">
              <a:latin typeface="+mj-lt"/>
            </a:endParaRPr>
          </a:p>
        </p:txBody>
      </p:sp>
      <p:sp>
        <p:nvSpPr>
          <p:cNvPr id="5" name="Text Box 8"/>
          <p:cNvSpPr txBox="1">
            <a:spLocks noChangeArrowheads="1"/>
          </p:cNvSpPr>
          <p:nvPr/>
        </p:nvSpPr>
        <p:spPr bwMode="auto">
          <a:xfrm>
            <a:off x="2205990" y="38577"/>
            <a:ext cx="4816317" cy="23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600" dirty="0">
                <a:solidFill>
                  <a:srgbClr val="D8D8D8"/>
                </a:solidFill>
                <a:latin typeface="Arial" charset="0"/>
                <a:cs typeface="+mn-cs"/>
              </a:rPr>
              <a:t>Pre-decisional – Not for Public Release</a:t>
            </a:r>
          </a:p>
        </p:txBody>
      </p:sp>
      <p:sp>
        <p:nvSpPr>
          <p:cNvPr id="6" name="Text Box 12"/>
          <p:cNvSpPr txBox="1">
            <a:spLocks noChangeArrowheads="1"/>
          </p:cNvSpPr>
          <p:nvPr/>
        </p:nvSpPr>
        <p:spPr bwMode="auto">
          <a:xfrm>
            <a:off x="227730" y="1346668"/>
            <a:ext cx="5279748" cy="5032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SzPct val="100000"/>
              <a:buFontTx/>
              <a:buChar char="•"/>
              <a:defRPr/>
            </a:pPr>
            <a:r>
              <a:rPr lang="en-US" dirty="0" smtClean="0">
                <a:latin typeface="+mn-lt"/>
                <a:cs typeface="+mn-cs"/>
              </a:rPr>
              <a:t>4 Landfalls</a:t>
            </a:r>
          </a:p>
          <a:p>
            <a:pPr lvl="2">
              <a:lnSpc>
                <a:spcPct val="95000"/>
              </a:lnSpc>
              <a:buSzPct val="80000"/>
              <a:buFont typeface="Courier New" charset="0"/>
              <a:buChar char="o"/>
              <a:defRPr/>
            </a:pPr>
            <a:r>
              <a:rPr lang="en-US" sz="2200" dirty="0" smtClean="0">
                <a:latin typeface="+mn-lt"/>
                <a:cs typeface="+mn-cs"/>
              </a:rPr>
              <a:t>1:25 am AST, August 22 as Tropical Storm in Puerto Rico</a:t>
            </a:r>
          </a:p>
          <a:p>
            <a:pPr lvl="2">
              <a:lnSpc>
                <a:spcPct val="95000"/>
              </a:lnSpc>
              <a:buSzPct val="80000"/>
              <a:buFont typeface="Courier New" charset="0"/>
              <a:buChar char="o"/>
              <a:defRPr/>
            </a:pPr>
            <a:r>
              <a:rPr lang="en-US" sz="2200" dirty="0" smtClean="0">
                <a:latin typeface="+mn-lt"/>
                <a:cs typeface="+mn-cs"/>
              </a:rPr>
              <a:t>7:30 am EDT, August 27 as Category 1 Hurricane in NC</a:t>
            </a:r>
          </a:p>
          <a:p>
            <a:pPr lvl="2">
              <a:lnSpc>
                <a:spcPct val="95000"/>
              </a:lnSpc>
              <a:buSzPct val="80000"/>
              <a:buFont typeface="Courier New" charset="0"/>
              <a:buChar char="o"/>
              <a:defRPr/>
            </a:pPr>
            <a:r>
              <a:rPr lang="en-US" sz="2200" dirty="0" smtClean="0">
                <a:latin typeface="+mn-lt"/>
                <a:cs typeface="+mn-cs"/>
              </a:rPr>
              <a:t>5:35 am EDT, August 28 as Category 1 Hurricane in New Jersey</a:t>
            </a:r>
          </a:p>
          <a:p>
            <a:pPr lvl="2">
              <a:lnSpc>
                <a:spcPct val="95000"/>
              </a:lnSpc>
              <a:buSzPct val="80000"/>
              <a:buFont typeface="Courier New" charset="0"/>
              <a:buChar char="o"/>
              <a:defRPr/>
            </a:pPr>
            <a:r>
              <a:rPr lang="en-US" sz="2200" dirty="0" smtClean="0">
                <a:latin typeface="+mn-lt"/>
                <a:cs typeface="+mn-cs"/>
              </a:rPr>
              <a:t>9:00 am EDT as Tropical Storm in New York City</a:t>
            </a:r>
            <a:endParaRPr lang="en-US" dirty="0" smtClean="0">
              <a:latin typeface="+mn-lt"/>
              <a:cs typeface="+mn-cs"/>
            </a:endParaRPr>
          </a:p>
          <a:p>
            <a:pPr lvl="1">
              <a:lnSpc>
                <a:spcPct val="95000"/>
              </a:lnSpc>
              <a:buSzPct val="100000"/>
              <a:buFontTx/>
              <a:buChar char="•"/>
              <a:defRPr/>
            </a:pPr>
            <a:r>
              <a:rPr lang="en-US" dirty="0" smtClean="0">
                <a:latin typeface="+mn-lt"/>
                <a:cs typeface="+mn-cs"/>
              </a:rPr>
              <a:t>Historic Inland Flooding from New Jersey to Vermont</a:t>
            </a:r>
          </a:p>
          <a:p>
            <a:pPr lvl="1">
              <a:lnSpc>
                <a:spcPct val="95000"/>
              </a:lnSpc>
              <a:buSzPct val="100000"/>
              <a:buFontTx/>
              <a:buChar char="•"/>
              <a:defRPr/>
            </a:pPr>
            <a:r>
              <a:rPr lang="en-US" dirty="0" smtClean="0">
                <a:latin typeface="+mn-lt"/>
                <a:cs typeface="+mn-cs"/>
              </a:rPr>
              <a:t>Major flooding in Puerto Rico</a:t>
            </a:r>
          </a:p>
          <a:p>
            <a:pPr lvl="1">
              <a:lnSpc>
                <a:spcPct val="95000"/>
              </a:lnSpc>
              <a:buSzPct val="100000"/>
              <a:buFontTx/>
              <a:buChar char="•"/>
              <a:defRPr/>
            </a:pPr>
            <a:r>
              <a:rPr lang="en-US" dirty="0" smtClean="0">
                <a:latin typeface="+mn-lt"/>
                <a:cs typeface="+mn-cs"/>
              </a:rPr>
              <a:t>Storm Surge from North Carolina to Massachusetts</a:t>
            </a:r>
          </a:p>
          <a:p>
            <a:pPr marL="114300" lvl="1" indent="0">
              <a:lnSpc>
                <a:spcPct val="95000"/>
              </a:lnSpc>
              <a:buClr>
                <a:srgbClr val="FFFFFF"/>
              </a:buClr>
              <a:buSzPct val="100000"/>
              <a:defRPr/>
            </a:pPr>
            <a:endParaRPr lang="en-US" dirty="0" smtClean="0">
              <a:latin typeface="+mn-lt"/>
              <a:cs typeface="+mn-cs"/>
            </a:endParaRPr>
          </a:p>
        </p:txBody>
      </p:sp>
      <p:grpSp>
        <p:nvGrpSpPr>
          <p:cNvPr id="7" name="Group 6"/>
          <p:cNvGrpSpPr/>
          <p:nvPr/>
        </p:nvGrpSpPr>
        <p:grpSpPr>
          <a:xfrm>
            <a:off x="5816077" y="1305722"/>
            <a:ext cx="3074211" cy="5147213"/>
            <a:chOff x="5999163" y="1390650"/>
            <a:chExt cx="4032195" cy="5762625"/>
          </a:xfrm>
        </p:grpSpPr>
        <p:pic>
          <p:nvPicPr>
            <p:cNvPr id="8" name="Picture 1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99163" y="1390650"/>
              <a:ext cx="379412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5"/>
            <p:cNvSpPr txBox="1">
              <a:spLocks noChangeArrowheads="1"/>
            </p:cNvSpPr>
            <p:nvPr/>
          </p:nvSpPr>
          <p:spPr bwMode="auto">
            <a:xfrm>
              <a:off x="8656638" y="5994401"/>
              <a:ext cx="1374720" cy="264174"/>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600" dirty="0" smtClean="0">
                  <a:solidFill>
                    <a:srgbClr val="000000"/>
                  </a:solidFill>
                  <a:latin typeface="Arial" charset="0"/>
                  <a:cs typeface="+mn-cs"/>
                </a:rPr>
                <a:t>Landfall #1</a:t>
              </a:r>
            </a:p>
          </p:txBody>
        </p:sp>
        <p:sp>
          <p:nvSpPr>
            <p:cNvPr id="12" name="Text Box 17"/>
            <p:cNvSpPr txBox="1">
              <a:spLocks noChangeArrowheads="1"/>
            </p:cNvSpPr>
            <p:nvPr/>
          </p:nvSpPr>
          <p:spPr bwMode="auto">
            <a:xfrm>
              <a:off x="7521267" y="3927247"/>
              <a:ext cx="1420308" cy="264174"/>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600" dirty="0" smtClean="0">
                  <a:solidFill>
                    <a:srgbClr val="000000"/>
                  </a:solidFill>
                  <a:latin typeface="Arial" charset="0"/>
                  <a:cs typeface="+mn-cs"/>
                </a:rPr>
                <a:t>Landfall #2</a:t>
              </a:r>
            </a:p>
          </p:txBody>
        </p:sp>
        <p:sp>
          <p:nvSpPr>
            <p:cNvPr id="14" name="Text Box 19"/>
            <p:cNvSpPr txBox="1">
              <a:spLocks noChangeArrowheads="1"/>
            </p:cNvSpPr>
            <p:nvPr/>
          </p:nvSpPr>
          <p:spPr bwMode="auto">
            <a:xfrm>
              <a:off x="7881631" y="2919412"/>
              <a:ext cx="1418017" cy="264174"/>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600" dirty="0" smtClean="0">
                  <a:solidFill>
                    <a:srgbClr val="000000"/>
                  </a:solidFill>
                  <a:latin typeface="Arial" charset="0"/>
                  <a:cs typeface="+mn-cs"/>
                </a:rPr>
                <a:t>Landfall #3</a:t>
              </a:r>
            </a:p>
          </p:txBody>
        </p:sp>
        <p:sp>
          <p:nvSpPr>
            <p:cNvPr id="16" name="Text Box 21"/>
            <p:cNvSpPr txBox="1">
              <a:spLocks noChangeArrowheads="1"/>
            </p:cNvSpPr>
            <p:nvPr/>
          </p:nvSpPr>
          <p:spPr bwMode="auto">
            <a:xfrm>
              <a:off x="6101203" y="2447517"/>
              <a:ext cx="1392508" cy="272073"/>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600" smtClean="0">
                  <a:solidFill>
                    <a:srgbClr val="000000"/>
                  </a:solidFill>
                  <a:latin typeface="Arial" charset="0"/>
                  <a:cs typeface="+mn-cs"/>
                </a:rPr>
                <a:t>Landfall #4</a:t>
              </a:r>
            </a:p>
          </p:txBody>
        </p:sp>
        <p:pic>
          <p:nvPicPr>
            <p:cNvPr id="17" name="Picture 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0238" y="2724150"/>
              <a:ext cx="59213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18388" y="3028950"/>
              <a:ext cx="4508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56438" y="3724275"/>
              <a:ext cx="45878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01025" y="6096000"/>
              <a:ext cx="4587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42554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728560" y="2158466"/>
            <a:ext cx="8227043" cy="4183138"/>
          </a:xfrm>
        </p:spPr>
        <p:txBody>
          <a:bodyPr/>
          <a:lstStyle/>
          <a:p>
            <a:pPr marL="0" indent="0" eaLnBrk="1" hangingPunct="1">
              <a:lnSpc>
                <a:spcPct val="100000"/>
              </a:lnSpc>
              <a:spcBef>
                <a:spcPts val="600"/>
              </a:spcBef>
              <a:spcAft>
                <a:spcPts val="0"/>
              </a:spcAft>
            </a:pPr>
            <a:r>
              <a:rPr lang="en-GB" sz="2400" b="1" dirty="0" smtClean="0">
                <a:latin typeface="+mn-lt"/>
                <a:ea typeface="Calibri" charset="0"/>
                <a:cs typeface="Calibri" charset="0"/>
              </a:rPr>
              <a:t>Storm </a:t>
            </a:r>
            <a:r>
              <a:rPr lang="en-GB" sz="2400" b="1" dirty="0">
                <a:latin typeface="+mn-lt"/>
                <a:ea typeface="Calibri" charset="0"/>
                <a:cs typeface="Calibri" charset="0"/>
              </a:rPr>
              <a:t>Surge</a:t>
            </a:r>
            <a:r>
              <a:rPr lang="en-GB" sz="2400" dirty="0">
                <a:latin typeface="+mn-lt"/>
                <a:ea typeface="Calibri" charset="0"/>
                <a:cs typeface="Calibri" charset="0"/>
              </a:rPr>
              <a:t>:  Accurate within </a:t>
            </a:r>
            <a:r>
              <a:rPr lang="en-US" sz="2400" dirty="0">
                <a:latin typeface="+mn-lt"/>
                <a:ea typeface="Calibri" charset="0"/>
                <a:cs typeface="Calibri" charset="0"/>
              </a:rPr>
              <a:t>±</a:t>
            </a:r>
            <a:r>
              <a:rPr lang="en-GB" sz="2400" dirty="0">
                <a:latin typeface="+mn-lt"/>
                <a:ea typeface="Calibri" charset="0"/>
                <a:cs typeface="Calibri" charset="0"/>
              </a:rPr>
              <a:t>20% when track, intensity, and size known</a:t>
            </a:r>
          </a:p>
          <a:p>
            <a:pPr marL="0" indent="0" eaLnBrk="1" hangingPunct="1">
              <a:lnSpc>
                <a:spcPct val="100000"/>
              </a:lnSpc>
              <a:spcBef>
                <a:spcPts val="600"/>
              </a:spcBef>
              <a:spcAft>
                <a:spcPts val="0"/>
              </a:spcAft>
            </a:pPr>
            <a:r>
              <a:rPr lang="en-GB" sz="2400" b="1" dirty="0">
                <a:latin typeface="+mn-lt"/>
                <a:ea typeface="Calibri" charset="0"/>
                <a:cs typeface="Calibri" charset="0"/>
              </a:rPr>
              <a:t>Lead Time</a:t>
            </a:r>
            <a:r>
              <a:rPr lang="en-GB" sz="2400" dirty="0">
                <a:latin typeface="+mn-lt"/>
                <a:ea typeface="Calibri" charset="0"/>
                <a:cs typeface="Calibri" charset="0"/>
              </a:rPr>
              <a:t>:  Lead time was extended from 3 to 5 days in 2001</a:t>
            </a:r>
          </a:p>
          <a:p>
            <a:pPr marL="0" indent="0" eaLnBrk="1" hangingPunct="1">
              <a:lnSpc>
                <a:spcPct val="100000"/>
              </a:lnSpc>
              <a:spcBef>
                <a:spcPts val="600"/>
              </a:spcBef>
              <a:spcAft>
                <a:spcPts val="0"/>
              </a:spcAft>
            </a:pPr>
            <a:r>
              <a:rPr lang="en-GB" sz="2400" b="1" dirty="0">
                <a:latin typeface="+mn-lt"/>
                <a:ea typeface="Calibri" charset="0"/>
                <a:cs typeface="Calibri" charset="0"/>
              </a:rPr>
              <a:t>Precipitation</a:t>
            </a:r>
            <a:r>
              <a:rPr lang="en-GB" sz="2400" dirty="0">
                <a:latin typeface="+mn-lt"/>
                <a:ea typeface="Calibri" charset="0"/>
                <a:cs typeface="Calibri" charset="0"/>
              </a:rPr>
              <a:t>:  Modest annual improvements; forecast patterns match observations when track error is low</a:t>
            </a:r>
          </a:p>
          <a:p>
            <a:pPr marL="0" indent="0" eaLnBrk="1" hangingPunct="1">
              <a:lnSpc>
                <a:spcPct val="100000"/>
              </a:lnSpc>
              <a:spcBef>
                <a:spcPts val="600"/>
              </a:spcBef>
              <a:spcAft>
                <a:spcPts val="0"/>
              </a:spcAft>
            </a:pPr>
            <a:r>
              <a:rPr lang="en-GB" sz="2400" b="1" dirty="0">
                <a:latin typeface="+mn-lt"/>
                <a:ea typeface="Calibri" charset="0"/>
                <a:cs typeface="Calibri" charset="0"/>
              </a:rPr>
              <a:t>New/Improved Products</a:t>
            </a:r>
            <a:r>
              <a:rPr lang="en-GB" sz="2400" dirty="0">
                <a:latin typeface="+mn-lt"/>
                <a:ea typeface="Calibri" charset="0"/>
                <a:cs typeface="Calibri" charset="0"/>
              </a:rPr>
              <a:t>:  Refined cone graphic, wind speed probabilities, graphical tropical weather outlook, and probabilistic storm surge</a:t>
            </a:r>
          </a:p>
          <a:p>
            <a:pPr marL="0" indent="0" eaLnBrk="1" hangingPunct="1">
              <a:lnSpc>
                <a:spcPct val="100000"/>
              </a:lnSpc>
              <a:spcBef>
                <a:spcPts val="600"/>
              </a:spcBef>
              <a:spcAft>
                <a:spcPts val="0"/>
              </a:spcAft>
            </a:pPr>
            <a:r>
              <a:rPr lang="en-US" sz="2400" b="1" dirty="0">
                <a:latin typeface="+mn-lt"/>
                <a:ea typeface="Calibri" charset="0"/>
                <a:cs typeface="Calibri" charset="0"/>
              </a:rPr>
              <a:t>Social/Behavioral Science</a:t>
            </a:r>
            <a:r>
              <a:rPr lang="en-US" sz="2400" dirty="0">
                <a:latin typeface="+mn-lt"/>
                <a:ea typeface="Calibri" charset="0"/>
                <a:cs typeface="Calibri" charset="0"/>
              </a:rPr>
              <a:t>:  In its infancy</a:t>
            </a:r>
          </a:p>
        </p:txBody>
      </p:sp>
      <p:sp>
        <p:nvSpPr>
          <p:cNvPr id="5" name="Rectangle 2"/>
          <p:cNvSpPr txBox="1">
            <a:spLocks noGrp="1" noChangeArrowheads="1"/>
          </p:cNvSpPr>
          <p:nvPr>
            <p:ph type="title"/>
          </p:nvPr>
        </p:nvSpPr>
        <p:spPr bwMode="auto">
          <a:xfrm>
            <a:off x="0" y="99941"/>
            <a:ext cx="6918919" cy="1098550"/>
          </a:xfrm>
          <a:prstGeom prst="rect">
            <a:avLst/>
          </a:prstGeom>
          <a:noFill/>
          <a:ln w="9525">
            <a:noFill/>
            <a:miter lim="800000"/>
            <a:headEnd/>
            <a:tailEnd/>
          </a:ln>
        </p:spPr>
        <p:txBody>
          <a:bodyPr lIns="182880" rIns="182880" anchor="ctr">
            <a:prstTxWarp prst="textNoShape">
              <a:avLst/>
            </a:prstTxWarp>
          </a:bodyPr>
          <a:lstStyle/>
          <a:p>
            <a:pPr>
              <a:lnSpc>
                <a:spcPct val="85000"/>
              </a:lnSpc>
              <a:defRPr/>
            </a:pPr>
            <a:r>
              <a:rPr lang="en-US" sz="4800" kern="0" dirty="0">
                <a:solidFill>
                  <a:schemeClr val="bg1"/>
                </a:solidFill>
                <a:latin typeface="+mj-lt"/>
                <a:ea typeface="Calibri" charset="0"/>
                <a:cs typeface="Calibri" charset="0"/>
              </a:rPr>
              <a:t>Current Capabilities</a:t>
            </a:r>
          </a:p>
        </p:txBody>
      </p:sp>
      <p:sp>
        <p:nvSpPr>
          <p:cNvPr id="6" name="TextBox 5"/>
          <p:cNvSpPr txBox="1"/>
          <p:nvPr/>
        </p:nvSpPr>
        <p:spPr>
          <a:xfrm>
            <a:off x="728560" y="1340779"/>
            <a:ext cx="8227042" cy="830997"/>
          </a:xfrm>
          <a:prstGeom prst="rect">
            <a:avLst/>
          </a:prstGeom>
          <a:noFill/>
        </p:spPr>
        <p:txBody>
          <a:bodyPr wrap="square" rtlCol="0">
            <a:spAutoFit/>
          </a:bodyPr>
          <a:lstStyle/>
          <a:p>
            <a:r>
              <a:rPr lang="en-GB" sz="2400" b="1" dirty="0">
                <a:latin typeface="+mn-lt"/>
                <a:ea typeface="Calibri" charset="0"/>
                <a:cs typeface="Calibri" charset="0"/>
              </a:rPr>
              <a:t>Storm Size</a:t>
            </a:r>
            <a:r>
              <a:rPr lang="en-GB" sz="2400" dirty="0">
                <a:latin typeface="+mn-lt"/>
                <a:ea typeface="Calibri" charset="0"/>
                <a:cs typeface="Calibri" charset="0"/>
              </a:rPr>
              <a:t>:  Progress is difficult to measure due to inadequate </a:t>
            </a:r>
            <a:r>
              <a:rPr lang="en-GB" sz="2400" dirty="0" smtClean="0">
                <a:latin typeface="+mn-lt"/>
                <a:ea typeface="Calibri" charset="0"/>
                <a:cs typeface="Calibri" charset="0"/>
              </a:rPr>
              <a:t>observations</a:t>
            </a:r>
            <a:endParaRPr lang="en-GB" sz="2400" dirty="0">
              <a:latin typeface="+mn-lt"/>
              <a:ea typeface="Calibri" charset="0"/>
              <a:cs typeface="Calibri" charset="0"/>
            </a:endParaRPr>
          </a:p>
        </p:txBody>
      </p:sp>
    </p:spTree>
    <p:extLst>
      <p:ext uri="{BB962C8B-B14F-4D97-AF65-F5344CB8AC3E}">
        <p14:creationId xmlns:p14="http://schemas.microsoft.com/office/powerpoint/2010/main" val="3214688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hlink"/>
                                      </p:to>
                                    </p:animClr>
                                  </p:sub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1843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8435">
                                            <p:txEl>
                                              <p:pRg st="0" end="0"/>
                                            </p:txEl>
                                          </p:spTgt>
                                        </p:tgtEl>
                                        <p:attrNameLst>
                                          <p:attrName>ppt_c</p:attrName>
                                        </p:attrNameLst>
                                      </p:cBhvr>
                                      <p:to>
                                        <a:schemeClr val="hlink"/>
                                      </p:to>
                                    </p:animClr>
                                  </p:subTnLst>
                                </p:cTn>
                              </p:par>
                            </p:childTnLst>
                          </p:cTn>
                        </p:par>
                        <p:par>
                          <p:cTn id="10" fill="hold">
                            <p:stCondLst>
                              <p:cond delay="2000"/>
                            </p:stCondLst>
                            <p:childTnLst>
                              <p:par>
                                <p:cTn id="11" presetID="1" presetClass="entr" presetSubtype="0" fill="hold" grpId="0" nodeType="afterEffect">
                                  <p:stCondLst>
                                    <p:cond delay="4000"/>
                                  </p:stCondLst>
                                  <p:childTnLst>
                                    <p:set>
                                      <p:cBhvr>
                                        <p:cTn id="12" dur="1" fill="hold">
                                          <p:stCondLst>
                                            <p:cond delay="0"/>
                                          </p:stCondLst>
                                        </p:cTn>
                                        <p:tgtEl>
                                          <p:spTgt spid="1843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8435">
                                            <p:txEl>
                                              <p:pRg st="1" end="1"/>
                                            </p:txEl>
                                          </p:spTgt>
                                        </p:tgtEl>
                                        <p:attrNameLst>
                                          <p:attrName>ppt_c</p:attrName>
                                        </p:attrNameLst>
                                      </p:cBhvr>
                                      <p:to>
                                        <a:schemeClr val="hlink"/>
                                      </p:to>
                                    </p:animClr>
                                  </p:subTnLst>
                                </p:cTn>
                              </p:par>
                            </p:childTnLst>
                          </p:cTn>
                        </p:par>
                        <p:par>
                          <p:cTn id="13" fill="hold">
                            <p:stCondLst>
                              <p:cond delay="6000"/>
                            </p:stCondLst>
                            <p:childTnLst>
                              <p:par>
                                <p:cTn id="14" presetID="1" presetClass="entr" presetSubtype="0" fill="hold" grpId="0" nodeType="afterEffect">
                                  <p:stCondLst>
                                    <p:cond delay="4000"/>
                                  </p:stCondLst>
                                  <p:childTnLst>
                                    <p:set>
                                      <p:cBhvr>
                                        <p:cTn id="15" dur="1" fill="hold">
                                          <p:stCondLst>
                                            <p:cond delay="0"/>
                                          </p:stCondLst>
                                        </p:cTn>
                                        <p:tgtEl>
                                          <p:spTgt spid="1843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8435">
                                            <p:txEl>
                                              <p:pRg st="2" end="2"/>
                                            </p:txEl>
                                          </p:spTgt>
                                        </p:tgtEl>
                                        <p:attrNameLst>
                                          <p:attrName>ppt_c</p:attrName>
                                        </p:attrNameLst>
                                      </p:cBhvr>
                                      <p:to>
                                        <a:schemeClr val="hlink"/>
                                      </p:to>
                                    </p:animClr>
                                  </p:subTnLst>
                                </p:cTn>
                              </p:par>
                            </p:childTnLst>
                          </p:cTn>
                        </p:par>
                        <p:par>
                          <p:cTn id="16" fill="hold">
                            <p:stCondLst>
                              <p:cond delay="10000"/>
                            </p:stCondLst>
                            <p:childTnLst>
                              <p:par>
                                <p:cTn id="17" presetID="1" presetClass="entr" presetSubtype="0" fill="hold" grpId="0" nodeType="afterEffect">
                                  <p:stCondLst>
                                    <p:cond delay="5000"/>
                                  </p:stCondLst>
                                  <p:childTnLst>
                                    <p:set>
                                      <p:cBhvr>
                                        <p:cTn id="18" dur="1" fill="hold">
                                          <p:stCondLst>
                                            <p:cond delay="0"/>
                                          </p:stCondLst>
                                        </p:cTn>
                                        <p:tgtEl>
                                          <p:spTgt spid="1843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8435">
                                            <p:txEl>
                                              <p:pRg st="3" end="3"/>
                                            </p:txEl>
                                          </p:spTgt>
                                        </p:tgtEl>
                                        <p:attrNameLst>
                                          <p:attrName>ppt_c</p:attrName>
                                        </p:attrNameLst>
                                      </p:cBhvr>
                                      <p:to>
                                        <a:schemeClr val="hlink"/>
                                      </p:to>
                                    </p:animClr>
                                  </p:subTnLst>
                                </p:cTn>
                              </p:par>
                            </p:childTnLst>
                          </p:cTn>
                        </p:par>
                        <p:par>
                          <p:cTn id="19" fill="hold">
                            <p:stCondLst>
                              <p:cond delay="15000"/>
                            </p:stCondLst>
                            <p:childTnLst>
                              <p:par>
                                <p:cTn id="20" presetID="1" presetClass="entr" presetSubtype="0" fill="hold" grpId="0" nodeType="afterEffect">
                                  <p:stCondLst>
                                    <p:cond delay="5000"/>
                                  </p:stCondLst>
                                  <p:childTnLst>
                                    <p:set>
                                      <p:cBhvr>
                                        <p:cTn id="21"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bldLvl="2"/>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5000"/>
              </a:lnSpc>
              <a:defRPr/>
            </a:pPr>
            <a:r>
              <a:rPr lang="en-US" sz="6600" dirty="0">
                <a:latin typeface="+mj-lt"/>
              </a:rPr>
              <a:t>Impacts</a:t>
            </a:r>
            <a:endParaRPr lang="en-US" dirty="0">
              <a:latin typeface="+mj-lt"/>
            </a:endParaRPr>
          </a:p>
        </p:txBody>
      </p:sp>
      <p:sp>
        <p:nvSpPr>
          <p:cNvPr id="5" name="Text Box 8"/>
          <p:cNvSpPr txBox="1">
            <a:spLocks noChangeArrowheads="1"/>
          </p:cNvSpPr>
          <p:nvPr/>
        </p:nvSpPr>
        <p:spPr bwMode="auto">
          <a:xfrm>
            <a:off x="2205990" y="38577"/>
            <a:ext cx="4816317" cy="23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600" dirty="0">
                <a:solidFill>
                  <a:srgbClr val="D8D8D8"/>
                </a:solidFill>
                <a:latin typeface="Arial" charset="0"/>
                <a:cs typeface="+mn-cs"/>
              </a:rPr>
              <a:t>Pre-decisional – Not for Public Release</a:t>
            </a:r>
          </a:p>
        </p:txBody>
      </p:sp>
      <p:sp>
        <p:nvSpPr>
          <p:cNvPr id="9" name="Rectangle 2"/>
          <p:cNvSpPr txBox="1">
            <a:spLocks noChangeArrowheads="1"/>
          </p:cNvSpPr>
          <p:nvPr/>
        </p:nvSpPr>
        <p:spPr bwMode="auto">
          <a:xfrm>
            <a:off x="71215" y="1349384"/>
            <a:ext cx="4225558" cy="22472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a:lstStyle>
          <a:p>
            <a:pPr lvl="1" indent="-342900" eaLnBrk="1" hangingPunct="1">
              <a:lnSpc>
                <a:spcPct val="95000"/>
              </a:lnSpc>
              <a:buClrTx/>
              <a:buFontTx/>
              <a:buChar char="•"/>
              <a:defRPr/>
            </a:pPr>
            <a:r>
              <a:rPr lang="en-US" dirty="0" smtClean="0">
                <a:latin typeface="+mn-lt"/>
              </a:rPr>
              <a:t>41 deaths</a:t>
            </a:r>
          </a:p>
          <a:p>
            <a:pPr lvl="1" indent="-342900" eaLnBrk="1" hangingPunct="1">
              <a:lnSpc>
                <a:spcPct val="95000"/>
              </a:lnSpc>
              <a:buClrTx/>
              <a:buFontTx/>
              <a:buChar char="•"/>
              <a:defRPr/>
            </a:pPr>
            <a:r>
              <a:rPr lang="en-US" dirty="0" smtClean="0">
                <a:latin typeface="+mn-lt"/>
              </a:rPr>
              <a:t>$7 to $10 Billion damage</a:t>
            </a:r>
          </a:p>
          <a:p>
            <a:pPr lvl="1" indent="-342900" eaLnBrk="1" hangingPunct="1">
              <a:lnSpc>
                <a:spcPct val="95000"/>
              </a:lnSpc>
              <a:buClrTx/>
              <a:buFontTx/>
              <a:buChar char="•"/>
              <a:defRPr/>
            </a:pPr>
            <a:r>
              <a:rPr lang="en-US" dirty="0" smtClean="0">
                <a:latin typeface="+mn-lt"/>
              </a:rPr>
              <a:t>Major infrastructure losses</a:t>
            </a:r>
          </a:p>
          <a:p>
            <a:pPr lvl="1" indent="-342900" eaLnBrk="1" hangingPunct="1">
              <a:lnSpc>
                <a:spcPct val="95000"/>
              </a:lnSpc>
              <a:buClrTx/>
              <a:buFontTx/>
              <a:buChar char="•"/>
              <a:defRPr/>
            </a:pPr>
            <a:r>
              <a:rPr lang="en-US" dirty="0" smtClean="0">
                <a:latin typeface="+mn-lt"/>
              </a:rPr>
              <a:t>Power lost to 8 million</a:t>
            </a:r>
          </a:p>
        </p:txBody>
      </p:sp>
      <p:grpSp>
        <p:nvGrpSpPr>
          <p:cNvPr id="22" name="Group 21"/>
          <p:cNvGrpSpPr/>
          <p:nvPr/>
        </p:nvGrpSpPr>
        <p:grpSpPr>
          <a:xfrm>
            <a:off x="154296" y="2940199"/>
            <a:ext cx="3228195" cy="2400300"/>
            <a:chOff x="837610" y="4590155"/>
            <a:chExt cx="3228195" cy="2400300"/>
          </a:xfrm>
        </p:grpSpPr>
        <p:pic>
          <p:nvPicPr>
            <p:cNvPr id="18" name="Picture 20"/>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7610" y="4590155"/>
              <a:ext cx="322819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1"/>
            <p:cNvSpPr txBox="1">
              <a:spLocks noChangeArrowheads="1"/>
            </p:cNvSpPr>
            <p:nvPr/>
          </p:nvSpPr>
          <p:spPr bwMode="auto">
            <a:xfrm>
              <a:off x="905511" y="4605201"/>
              <a:ext cx="3101268"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300" dirty="0" smtClean="0">
                  <a:solidFill>
                    <a:schemeClr val="bg1"/>
                  </a:solidFill>
                  <a:latin typeface="Arial" charset="0"/>
                  <a:cs typeface="+mn-cs"/>
                </a:rPr>
                <a:t>Iconic covered bridge narrowly escaped destruction along Route 100, VT</a:t>
              </a:r>
            </a:p>
          </p:txBody>
        </p:sp>
        <p:sp>
          <p:nvSpPr>
            <p:cNvPr id="20" name="Text Box 22"/>
            <p:cNvSpPr txBox="1">
              <a:spLocks noChangeArrowheads="1"/>
            </p:cNvSpPr>
            <p:nvPr/>
          </p:nvSpPr>
          <p:spPr bwMode="auto">
            <a:xfrm>
              <a:off x="930493" y="6828530"/>
              <a:ext cx="237172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100" smtClean="0">
                  <a:latin typeface="Arial" charset="0"/>
                  <a:cs typeface="+mn-cs"/>
                </a:rPr>
                <a:t>Lars Gange &amp; </a:t>
              </a:r>
              <a:r>
                <a:rPr lang="en-US" sz="1100" u="sng" smtClean="0">
                  <a:latin typeface="Arial" charset="0"/>
                  <a:cs typeface="+mn-cs"/>
                  <a:hlinkClick r:id="rId3"/>
                </a:rPr>
                <a:t>Mansfield Heliflight</a:t>
              </a:r>
              <a:endParaRPr lang="en-US" sz="1100" u="sng" smtClean="0">
                <a:latin typeface="Arial" charset="0"/>
                <a:cs typeface="+mn-cs"/>
              </a:endParaRPr>
            </a:p>
          </p:txBody>
        </p:sp>
      </p:grpSp>
      <p:grpSp>
        <p:nvGrpSpPr>
          <p:cNvPr id="21" name="Group 20"/>
          <p:cNvGrpSpPr/>
          <p:nvPr/>
        </p:nvGrpSpPr>
        <p:grpSpPr>
          <a:xfrm>
            <a:off x="4136612" y="1246369"/>
            <a:ext cx="3709158" cy="2482712"/>
            <a:chOff x="4492697" y="1210759"/>
            <a:chExt cx="3709158" cy="2482712"/>
          </a:xfrm>
        </p:grpSpPr>
        <p:grpSp>
          <p:nvGrpSpPr>
            <p:cNvPr id="3" name="Group 2"/>
            <p:cNvGrpSpPr/>
            <p:nvPr/>
          </p:nvGrpSpPr>
          <p:grpSpPr>
            <a:xfrm>
              <a:off x="4492697" y="1210759"/>
              <a:ext cx="3709158" cy="2482712"/>
              <a:chOff x="4492697" y="1210759"/>
              <a:chExt cx="3709158" cy="2482712"/>
            </a:xfrm>
          </p:grpSpPr>
          <p:pic>
            <p:nvPicPr>
              <p:cNvPr id="12" name="Picture 1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492697" y="1210759"/>
                <a:ext cx="3709158" cy="231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7"/>
              <p:cNvSpPr txBox="1">
                <a:spLocks noChangeArrowheads="1"/>
              </p:cNvSpPr>
              <p:nvPr/>
            </p:nvSpPr>
            <p:spPr bwMode="auto">
              <a:xfrm>
                <a:off x="4664051" y="3547421"/>
                <a:ext cx="1495425"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latin typeface="Arial" charset="0"/>
                    <a:cs typeface="+mn-cs"/>
                  </a:rPr>
                  <a:t>Jim R. Bounds/AP</a:t>
                </a:r>
              </a:p>
            </p:txBody>
          </p:sp>
        </p:grpSp>
        <p:sp>
          <p:nvSpPr>
            <p:cNvPr id="14" name="Text Box 16"/>
            <p:cNvSpPr txBox="1">
              <a:spLocks noChangeArrowheads="1"/>
            </p:cNvSpPr>
            <p:nvPr/>
          </p:nvSpPr>
          <p:spPr bwMode="auto">
            <a:xfrm>
              <a:off x="4612555" y="1300744"/>
              <a:ext cx="188595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dirty="0" smtClean="0">
                  <a:solidFill>
                    <a:schemeClr val="bg1"/>
                  </a:solidFill>
                  <a:latin typeface="Arial" charset="0"/>
                  <a:cs typeface="+mn-cs"/>
                </a:rPr>
                <a:t>Hatteras Island, N.C.</a:t>
              </a:r>
            </a:p>
          </p:txBody>
        </p:sp>
      </p:grpSp>
      <p:grpSp>
        <p:nvGrpSpPr>
          <p:cNvPr id="25" name="Group 24"/>
          <p:cNvGrpSpPr/>
          <p:nvPr/>
        </p:nvGrpSpPr>
        <p:grpSpPr>
          <a:xfrm>
            <a:off x="5839816" y="3340935"/>
            <a:ext cx="3240038" cy="2438302"/>
            <a:chOff x="6848742" y="2866130"/>
            <a:chExt cx="3240038" cy="2438302"/>
          </a:xfrm>
        </p:grpSpPr>
        <p:grpSp>
          <p:nvGrpSpPr>
            <p:cNvPr id="4" name="Group 3"/>
            <p:cNvGrpSpPr/>
            <p:nvPr/>
          </p:nvGrpSpPr>
          <p:grpSpPr>
            <a:xfrm>
              <a:off x="6848742" y="2866130"/>
              <a:ext cx="3240038" cy="2261793"/>
              <a:chOff x="6848742" y="2866130"/>
              <a:chExt cx="3240038" cy="2261793"/>
            </a:xfrm>
          </p:grpSpPr>
          <p:pic>
            <p:nvPicPr>
              <p:cNvPr id="11" name="Picture 1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48742" y="2866130"/>
                <a:ext cx="3240038" cy="226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5"/>
              <p:cNvSpPr txBox="1">
                <a:spLocks noChangeArrowheads="1"/>
              </p:cNvSpPr>
              <p:nvPr/>
            </p:nvSpPr>
            <p:spPr bwMode="auto">
              <a:xfrm>
                <a:off x="8459652" y="2946658"/>
                <a:ext cx="1403954" cy="176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dirty="0" smtClean="0">
                    <a:solidFill>
                      <a:schemeClr val="bg1"/>
                    </a:solidFill>
                    <a:latin typeface="Arial" charset="0"/>
                    <a:cs typeface="+mn-cs"/>
                  </a:rPr>
                  <a:t>Virginia Beach, </a:t>
                </a:r>
                <a:r>
                  <a:rPr lang="en-US" sz="1200" dirty="0" err="1" smtClean="0">
                    <a:solidFill>
                      <a:schemeClr val="bg1"/>
                    </a:solidFill>
                    <a:latin typeface="Arial" charset="0"/>
                    <a:cs typeface="+mn-cs"/>
                  </a:rPr>
                  <a:t>Va</a:t>
                </a:r>
                <a:endParaRPr lang="en-US" sz="1200" dirty="0" smtClean="0">
                  <a:solidFill>
                    <a:schemeClr val="bg1"/>
                  </a:solidFill>
                  <a:latin typeface="Arial" charset="0"/>
                  <a:cs typeface="+mn-cs"/>
                </a:endParaRPr>
              </a:p>
            </p:txBody>
          </p:sp>
        </p:grpSp>
        <p:sp>
          <p:nvSpPr>
            <p:cNvPr id="24" name="Text Box 14"/>
            <p:cNvSpPr txBox="1">
              <a:spLocks noChangeArrowheads="1"/>
            </p:cNvSpPr>
            <p:nvPr/>
          </p:nvSpPr>
          <p:spPr bwMode="auto">
            <a:xfrm>
              <a:off x="7893913" y="5156956"/>
              <a:ext cx="1957823" cy="147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latin typeface="Arial" charset="0"/>
                  <a:cs typeface="+mn-cs"/>
                </a:rPr>
                <a:t>Brendan Hoffman/Getty Images</a:t>
              </a:r>
            </a:p>
          </p:txBody>
        </p:sp>
      </p:grpSp>
      <p:grpSp>
        <p:nvGrpSpPr>
          <p:cNvPr id="23" name="Group 22"/>
          <p:cNvGrpSpPr/>
          <p:nvPr/>
        </p:nvGrpSpPr>
        <p:grpSpPr>
          <a:xfrm>
            <a:off x="3074215" y="4178307"/>
            <a:ext cx="3228516" cy="2280858"/>
            <a:chOff x="4712209" y="4664986"/>
            <a:chExt cx="3228516" cy="2280858"/>
          </a:xfrm>
        </p:grpSpPr>
        <p:pic>
          <p:nvPicPr>
            <p:cNvPr id="10" name="Picture 11"/>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712209" y="4664986"/>
              <a:ext cx="3228516" cy="212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8"/>
            <p:cNvSpPr txBox="1">
              <a:spLocks noChangeArrowheads="1"/>
            </p:cNvSpPr>
            <p:nvPr/>
          </p:nvSpPr>
          <p:spPr bwMode="auto">
            <a:xfrm>
              <a:off x="4872255" y="6798368"/>
              <a:ext cx="2451252" cy="147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latin typeface="Arial" charset="0"/>
                  <a:cs typeface="+mn-cs"/>
                </a:rPr>
                <a:t>Austen Danforth/Bennington Banner/AP</a:t>
              </a:r>
            </a:p>
          </p:txBody>
        </p:sp>
        <p:sp>
          <p:nvSpPr>
            <p:cNvPr id="17" name="Text Box 19"/>
            <p:cNvSpPr txBox="1">
              <a:spLocks noChangeArrowheads="1"/>
            </p:cNvSpPr>
            <p:nvPr/>
          </p:nvSpPr>
          <p:spPr bwMode="auto">
            <a:xfrm>
              <a:off x="4783016" y="6557898"/>
              <a:ext cx="139541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dirty="0" smtClean="0">
                  <a:solidFill>
                    <a:schemeClr val="bg1"/>
                  </a:solidFill>
                  <a:latin typeface="Arial" charset="0"/>
                  <a:cs typeface="+mn-cs"/>
                </a:rPr>
                <a:t>Woodford, Vt.</a:t>
              </a:r>
            </a:p>
          </p:txBody>
        </p:sp>
      </p:grpSp>
    </p:spTree>
    <p:extLst>
      <p:ext uri="{BB962C8B-B14F-4D97-AF65-F5344CB8AC3E}">
        <p14:creationId xmlns:p14="http://schemas.microsoft.com/office/powerpoint/2010/main" val="3630972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solidFill>
                  <a:srgbClr val="FFFFFF"/>
                </a:solidFill>
                <a:latin typeface="+mj-lt"/>
              </a:rPr>
              <a:t>Assessment Area</a:t>
            </a:r>
            <a:endParaRPr lang="en-US" sz="4000" dirty="0">
              <a:solidFill>
                <a:srgbClr val="FFFFFF"/>
              </a:solidFill>
              <a:latin typeface="+mj-lt"/>
            </a:endParaRPr>
          </a:p>
        </p:txBody>
      </p:sp>
      <p:sp>
        <p:nvSpPr>
          <p:cNvPr id="5" name="Text Box 8"/>
          <p:cNvSpPr txBox="1">
            <a:spLocks noChangeArrowheads="1"/>
          </p:cNvSpPr>
          <p:nvPr/>
        </p:nvSpPr>
        <p:spPr bwMode="auto">
          <a:xfrm>
            <a:off x="2205990" y="38577"/>
            <a:ext cx="4816317" cy="23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600" dirty="0">
                <a:solidFill>
                  <a:srgbClr val="D8D8D8"/>
                </a:solidFill>
                <a:latin typeface="Arial" charset="0"/>
                <a:cs typeface="+mn-cs"/>
              </a:rPr>
              <a:t>Pre-decisional – Not for Public Release</a:t>
            </a:r>
          </a:p>
        </p:txBody>
      </p:sp>
      <p:sp>
        <p:nvSpPr>
          <p:cNvPr id="7" name="Rectangle 2"/>
          <p:cNvSpPr txBox="1">
            <a:spLocks noChangeArrowheads="1"/>
          </p:cNvSpPr>
          <p:nvPr/>
        </p:nvSpPr>
        <p:spPr bwMode="auto">
          <a:xfrm>
            <a:off x="184065" y="1418584"/>
            <a:ext cx="4599362" cy="482513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a:lstStyle>
          <a:p>
            <a:pPr lvl="1" indent="-342900" eaLnBrk="1" hangingPunct="1">
              <a:lnSpc>
                <a:spcPct val="95000"/>
              </a:lnSpc>
              <a:buClrTx/>
              <a:buFontTx/>
              <a:buChar char="•"/>
              <a:defRPr/>
            </a:pPr>
            <a:r>
              <a:rPr lang="en-US" sz="2800" dirty="0" smtClean="0">
                <a:latin typeface="+mn-lt"/>
              </a:rPr>
              <a:t>Weather impacts primarily over CWAs of WFO SJU, ILM, MHX, AKQ, LWX, PHI, OKX, ALB, BOX, BTV, GYX</a:t>
            </a:r>
          </a:p>
          <a:p>
            <a:pPr lvl="1" indent="-342900" eaLnBrk="1" hangingPunct="1">
              <a:lnSpc>
                <a:spcPct val="95000"/>
              </a:lnSpc>
              <a:buClrTx/>
              <a:buFontTx/>
              <a:buChar char="•"/>
              <a:defRPr/>
            </a:pPr>
            <a:r>
              <a:rPr lang="en-US" sz="2800" dirty="0" smtClean="0">
                <a:latin typeface="+mn-lt"/>
              </a:rPr>
              <a:t>Flooding impacts over areas covered by NERFC, MARFC, SERFC</a:t>
            </a:r>
          </a:p>
          <a:p>
            <a:pPr lvl="1" indent="-342900" eaLnBrk="1" hangingPunct="1">
              <a:lnSpc>
                <a:spcPct val="95000"/>
              </a:lnSpc>
              <a:buClrTx/>
              <a:buFontTx/>
              <a:buChar char="•"/>
              <a:defRPr/>
            </a:pPr>
            <a:r>
              <a:rPr lang="en-US" sz="2800" dirty="0" smtClean="0">
                <a:latin typeface="+mn-lt"/>
              </a:rPr>
              <a:t>Impacts in areas covered by FEMA Regions 1-4 &amp; Capital Region</a:t>
            </a:r>
          </a:p>
          <a:p>
            <a:pPr lvl="1" indent="-342900" eaLnBrk="1" hangingPunct="1">
              <a:lnSpc>
                <a:spcPct val="95000"/>
              </a:lnSpc>
              <a:buClrTx/>
              <a:buFontTx/>
              <a:buChar char="•"/>
              <a:defRPr/>
            </a:pPr>
            <a:r>
              <a:rPr lang="en-US" sz="2800" dirty="0" smtClean="0">
                <a:latin typeface="+mn-lt"/>
              </a:rPr>
              <a:t>Focus on 20-28 August</a:t>
            </a:r>
          </a:p>
        </p:txBody>
      </p:sp>
      <p:grpSp>
        <p:nvGrpSpPr>
          <p:cNvPr id="3" name="Group 2"/>
          <p:cNvGrpSpPr/>
          <p:nvPr/>
        </p:nvGrpSpPr>
        <p:grpSpPr>
          <a:xfrm>
            <a:off x="5008948" y="1305722"/>
            <a:ext cx="3893210" cy="5246618"/>
            <a:chOff x="4585110" y="868515"/>
            <a:chExt cx="4727828" cy="6038850"/>
          </a:xfrm>
        </p:grpSpPr>
        <p:pic>
          <p:nvPicPr>
            <p:cNvPr id="6"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18660" y="6364440"/>
              <a:ext cx="24606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5110" y="868515"/>
              <a:ext cx="448945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p:cNvSpPr txBox="1">
              <a:spLocks noChangeArrowheads="1"/>
            </p:cNvSpPr>
            <p:nvPr/>
          </p:nvSpPr>
          <p:spPr bwMode="auto">
            <a:xfrm>
              <a:off x="5764623" y="3260878"/>
              <a:ext cx="7239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b="1" smtClean="0">
                  <a:solidFill>
                    <a:srgbClr val="000000"/>
                  </a:solidFill>
                  <a:latin typeface="Arial" charset="0"/>
                  <a:cs typeface="+mn-cs"/>
                </a:rPr>
                <a:t>ILM</a:t>
              </a:r>
            </a:p>
          </p:txBody>
        </p:sp>
        <p:sp>
          <p:nvSpPr>
            <p:cNvPr id="10" name="Text Box 14"/>
            <p:cNvSpPr txBox="1">
              <a:spLocks noChangeArrowheads="1"/>
            </p:cNvSpPr>
            <p:nvPr/>
          </p:nvSpPr>
          <p:spPr bwMode="auto">
            <a:xfrm>
              <a:off x="6109110" y="3113240"/>
              <a:ext cx="80645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b="1" smtClean="0">
                  <a:solidFill>
                    <a:srgbClr val="000000"/>
                  </a:solidFill>
                  <a:latin typeface="Arial" charset="0"/>
                  <a:cs typeface="+mn-cs"/>
                </a:rPr>
                <a:t>MHX</a:t>
              </a:r>
            </a:p>
          </p:txBody>
        </p:sp>
        <p:sp>
          <p:nvSpPr>
            <p:cNvPr id="11" name="Text Box 15"/>
            <p:cNvSpPr txBox="1">
              <a:spLocks noChangeArrowheads="1"/>
            </p:cNvSpPr>
            <p:nvPr/>
          </p:nvSpPr>
          <p:spPr bwMode="auto">
            <a:xfrm>
              <a:off x="6063073" y="2714778"/>
              <a:ext cx="814387"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b="1" smtClean="0">
                  <a:solidFill>
                    <a:srgbClr val="000000"/>
                  </a:solidFill>
                  <a:latin typeface="Arial" charset="0"/>
                  <a:cs typeface="+mn-cs"/>
                </a:rPr>
                <a:t>AKQ</a:t>
              </a:r>
            </a:p>
          </p:txBody>
        </p:sp>
        <p:sp>
          <p:nvSpPr>
            <p:cNvPr id="12" name="Text Box 16"/>
            <p:cNvSpPr txBox="1">
              <a:spLocks noChangeArrowheads="1"/>
            </p:cNvSpPr>
            <p:nvPr/>
          </p:nvSpPr>
          <p:spPr bwMode="auto">
            <a:xfrm>
              <a:off x="6758398" y="1801965"/>
              <a:ext cx="79216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b="1" smtClean="0">
                  <a:solidFill>
                    <a:srgbClr val="000000"/>
                  </a:solidFill>
                  <a:latin typeface="Arial" charset="0"/>
                  <a:cs typeface="+mn-cs"/>
                </a:rPr>
                <a:t>BOX</a:t>
              </a:r>
            </a:p>
          </p:txBody>
        </p:sp>
        <p:sp>
          <p:nvSpPr>
            <p:cNvPr id="13" name="Text Box 17"/>
            <p:cNvSpPr txBox="1">
              <a:spLocks noChangeArrowheads="1"/>
            </p:cNvSpPr>
            <p:nvPr/>
          </p:nvSpPr>
          <p:spPr bwMode="auto">
            <a:xfrm>
              <a:off x="5891623" y="2379815"/>
              <a:ext cx="79216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b="1" smtClean="0">
                  <a:solidFill>
                    <a:srgbClr val="000000"/>
                  </a:solidFill>
                  <a:latin typeface="Arial" charset="0"/>
                  <a:cs typeface="+mn-cs"/>
                </a:rPr>
                <a:t>LWX</a:t>
              </a:r>
            </a:p>
          </p:txBody>
        </p:sp>
        <p:sp>
          <p:nvSpPr>
            <p:cNvPr id="14" name="Text Box 18"/>
            <p:cNvSpPr txBox="1">
              <a:spLocks noChangeArrowheads="1"/>
            </p:cNvSpPr>
            <p:nvPr/>
          </p:nvSpPr>
          <p:spPr bwMode="auto">
            <a:xfrm>
              <a:off x="6380573" y="1706715"/>
              <a:ext cx="788987"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b="1" smtClean="0">
                  <a:solidFill>
                    <a:srgbClr val="000000"/>
                  </a:solidFill>
                  <a:latin typeface="Arial" charset="0"/>
                  <a:cs typeface="+mn-cs"/>
                </a:rPr>
                <a:t>ALB</a:t>
              </a:r>
            </a:p>
          </p:txBody>
        </p:sp>
        <p:sp>
          <p:nvSpPr>
            <p:cNvPr id="15" name="Text Box 19"/>
            <p:cNvSpPr txBox="1">
              <a:spLocks noChangeArrowheads="1"/>
            </p:cNvSpPr>
            <p:nvPr/>
          </p:nvSpPr>
          <p:spPr bwMode="auto">
            <a:xfrm>
              <a:off x="6494873" y="1293965"/>
              <a:ext cx="76835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b="1" smtClean="0">
                  <a:solidFill>
                    <a:srgbClr val="000000"/>
                  </a:solidFill>
                  <a:latin typeface="Arial" charset="0"/>
                  <a:cs typeface="+mn-cs"/>
                </a:rPr>
                <a:t>BTV</a:t>
              </a:r>
            </a:p>
          </p:txBody>
        </p:sp>
        <p:sp>
          <p:nvSpPr>
            <p:cNvPr id="16" name="Text Box 20"/>
            <p:cNvSpPr txBox="1">
              <a:spLocks noChangeArrowheads="1"/>
            </p:cNvSpPr>
            <p:nvPr/>
          </p:nvSpPr>
          <p:spPr bwMode="auto">
            <a:xfrm>
              <a:off x="6867935" y="1428903"/>
              <a:ext cx="784225"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b="1" smtClean="0">
                  <a:solidFill>
                    <a:srgbClr val="000000"/>
                  </a:solidFill>
                  <a:latin typeface="Arial" charset="0"/>
                  <a:cs typeface="+mn-cs"/>
                </a:rPr>
                <a:t>GYX</a:t>
              </a:r>
            </a:p>
          </p:txBody>
        </p:sp>
        <p:sp>
          <p:nvSpPr>
            <p:cNvPr id="17" name="Text Box 21"/>
            <p:cNvSpPr txBox="1">
              <a:spLocks noChangeArrowheads="1"/>
            </p:cNvSpPr>
            <p:nvPr/>
          </p:nvSpPr>
          <p:spPr bwMode="auto">
            <a:xfrm>
              <a:off x="6540910" y="2035328"/>
              <a:ext cx="79375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b="1" smtClean="0">
                  <a:solidFill>
                    <a:srgbClr val="000000"/>
                  </a:solidFill>
                  <a:latin typeface="Arial" charset="0"/>
                  <a:cs typeface="+mn-cs"/>
                </a:rPr>
                <a:t>OKX</a:t>
              </a:r>
            </a:p>
          </p:txBody>
        </p:sp>
        <p:sp>
          <p:nvSpPr>
            <p:cNvPr id="18" name="Text Box 22"/>
            <p:cNvSpPr txBox="1">
              <a:spLocks noChangeArrowheads="1"/>
            </p:cNvSpPr>
            <p:nvPr/>
          </p:nvSpPr>
          <p:spPr bwMode="auto">
            <a:xfrm>
              <a:off x="6275798" y="2213128"/>
              <a:ext cx="715962"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b="1" smtClean="0">
                  <a:solidFill>
                    <a:srgbClr val="000000"/>
                  </a:solidFill>
                  <a:latin typeface="Arial" charset="0"/>
                  <a:cs typeface="+mn-cs"/>
                </a:rPr>
                <a:t>PHI</a:t>
              </a:r>
            </a:p>
          </p:txBody>
        </p:sp>
        <p:sp>
          <p:nvSpPr>
            <p:cNvPr id="19" name="Text Box 23"/>
            <p:cNvSpPr txBox="1">
              <a:spLocks noChangeArrowheads="1"/>
            </p:cNvSpPr>
            <p:nvPr/>
          </p:nvSpPr>
          <p:spPr bwMode="auto">
            <a:xfrm>
              <a:off x="7383873" y="5859615"/>
              <a:ext cx="758825"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b="1" smtClean="0">
                  <a:solidFill>
                    <a:srgbClr val="000000"/>
                  </a:solidFill>
                  <a:latin typeface="Arial" charset="0"/>
                  <a:cs typeface="+mn-cs"/>
                </a:rPr>
                <a:t>SJU</a:t>
              </a:r>
            </a:p>
          </p:txBody>
        </p:sp>
        <p:sp>
          <p:nvSpPr>
            <p:cNvPr id="20" name="Text Box 24"/>
            <p:cNvSpPr txBox="1">
              <a:spLocks noChangeArrowheads="1"/>
            </p:cNvSpPr>
            <p:nvPr/>
          </p:nvSpPr>
          <p:spPr bwMode="auto">
            <a:xfrm>
              <a:off x="7123523" y="1757515"/>
              <a:ext cx="98901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b="1" smtClean="0">
                  <a:solidFill>
                    <a:srgbClr val="FF0000"/>
                  </a:solidFill>
                  <a:latin typeface="Arial" charset="0"/>
                  <a:cs typeface="+mn-cs"/>
                </a:rPr>
                <a:t>NERFC</a:t>
              </a:r>
            </a:p>
          </p:txBody>
        </p:sp>
        <p:sp>
          <p:nvSpPr>
            <p:cNvPr id="21" name="Text Box 25"/>
            <p:cNvSpPr txBox="1">
              <a:spLocks noChangeArrowheads="1"/>
            </p:cNvSpPr>
            <p:nvPr/>
          </p:nvSpPr>
          <p:spPr bwMode="auto">
            <a:xfrm>
              <a:off x="5680485" y="1946428"/>
              <a:ext cx="1012825"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b="1" smtClean="0">
                  <a:solidFill>
                    <a:srgbClr val="22228B"/>
                  </a:solidFill>
                  <a:latin typeface="Arial" charset="0"/>
                  <a:cs typeface="+mn-cs"/>
                </a:rPr>
                <a:t>MARFC</a:t>
              </a:r>
            </a:p>
          </p:txBody>
        </p:sp>
        <p:sp>
          <p:nvSpPr>
            <p:cNvPr id="22" name="Text Box 26"/>
            <p:cNvSpPr txBox="1">
              <a:spLocks noChangeArrowheads="1"/>
            </p:cNvSpPr>
            <p:nvPr/>
          </p:nvSpPr>
          <p:spPr bwMode="auto">
            <a:xfrm>
              <a:off x="4758148" y="3354540"/>
              <a:ext cx="981075"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b="1" smtClean="0">
                  <a:solidFill>
                    <a:srgbClr val="0000FF"/>
                  </a:solidFill>
                  <a:latin typeface="Arial" charset="0"/>
                  <a:cs typeface="+mn-cs"/>
                </a:rPr>
                <a:t>SERFC</a:t>
              </a:r>
            </a:p>
          </p:txBody>
        </p:sp>
        <p:sp>
          <p:nvSpPr>
            <p:cNvPr id="23" name="Text Box 27"/>
            <p:cNvSpPr txBox="1">
              <a:spLocks noChangeArrowheads="1"/>
            </p:cNvSpPr>
            <p:nvPr/>
          </p:nvSpPr>
          <p:spPr bwMode="auto">
            <a:xfrm>
              <a:off x="7023510" y="5985028"/>
              <a:ext cx="979488"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b="1" smtClean="0">
                  <a:solidFill>
                    <a:srgbClr val="0000FF"/>
                  </a:solidFill>
                  <a:latin typeface="Arial" charset="0"/>
                  <a:cs typeface="+mn-cs"/>
                </a:rPr>
                <a:t>SERFC</a:t>
              </a:r>
            </a:p>
          </p:txBody>
        </p:sp>
        <p:sp>
          <p:nvSpPr>
            <p:cNvPr id="24" name="Text Box 28"/>
            <p:cNvSpPr txBox="1">
              <a:spLocks noChangeArrowheads="1"/>
            </p:cNvSpPr>
            <p:nvPr/>
          </p:nvSpPr>
          <p:spPr bwMode="auto">
            <a:xfrm>
              <a:off x="7035517" y="6319875"/>
              <a:ext cx="1398164" cy="20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dirty="0" smtClean="0">
                  <a:solidFill>
                    <a:srgbClr val="000000"/>
                  </a:solidFill>
                  <a:latin typeface="Arial" charset="0"/>
                  <a:cs typeface="+mn-cs"/>
                </a:rPr>
                <a:t>12Z 20 August</a:t>
              </a:r>
            </a:p>
          </p:txBody>
        </p:sp>
        <p:sp>
          <p:nvSpPr>
            <p:cNvPr id="26" name="Text Box 30"/>
            <p:cNvSpPr txBox="1">
              <a:spLocks noChangeArrowheads="1"/>
            </p:cNvSpPr>
            <p:nvPr/>
          </p:nvSpPr>
          <p:spPr bwMode="auto">
            <a:xfrm>
              <a:off x="6829324" y="3451378"/>
              <a:ext cx="1330486" cy="203695"/>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dirty="0" smtClean="0">
                  <a:solidFill>
                    <a:srgbClr val="000000"/>
                  </a:solidFill>
                  <a:latin typeface="Arial" charset="0"/>
                  <a:cs typeface="+mn-cs"/>
                </a:rPr>
                <a:t>12Z 27 August</a:t>
              </a:r>
            </a:p>
          </p:txBody>
        </p:sp>
        <p:sp>
          <p:nvSpPr>
            <p:cNvPr id="28" name="Text Box 32"/>
            <p:cNvSpPr txBox="1">
              <a:spLocks noChangeArrowheads="1"/>
            </p:cNvSpPr>
            <p:nvPr/>
          </p:nvSpPr>
          <p:spPr bwMode="auto">
            <a:xfrm>
              <a:off x="7128283" y="2431241"/>
              <a:ext cx="1348636" cy="203695"/>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dirty="0" smtClean="0">
                  <a:solidFill>
                    <a:srgbClr val="000000"/>
                  </a:solidFill>
                  <a:latin typeface="Arial" charset="0"/>
                  <a:cs typeface="+mn-cs"/>
                </a:rPr>
                <a:t>12Z, 28 August</a:t>
              </a:r>
            </a:p>
          </p:txBody>
        </p:sp>
        <p:pic>
          <p:nvPicPr>
            <p:cNvPr id="29" name="Picture 3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06198" y="6354915"/>
              <a:ext cx="5730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61510" y="3278340"/>
              <a:ext cx="6127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23460" y="2097240"/>
              <a:ext cx="5651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768048" y="1335239"/>
              <a:ext cx="1415163" cy="35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37"/>
            <p:cNvSpPr txBox="1">
              <a:spLocks noChangeArrowheads="1"/>
            </p:cNvSpPr>
            <p:nvPr/>
          </p:nvSpPr>
          <p:spPr bwMode="auto">
            <a:xfrm>
              <a:off x="7801385" y="1376514"/>
              <a:ext cx="1511553" cy="20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dirty="0" smtClean="0">
                  <a:solidFill>
                    <a:srgbClr val="000000"/>
                  </a:solidFill>
                  <a:latin typeface="Arial" charset="0"/>
                  <a:cs typeface="+mn-cs"/>
                </a:rPr>
                <a:t>00Z, 29 August</a:t>
              </a:r>
            </a:p>
          </p:txBody>
        </p:sp>
        <p:pic>
          <p:nvPicPr>
            <p:cNvPr id="34" name="Picture 3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34648" y="954240"/>
              <a:ext cx="56356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40"/>
            <p:cNvSpPr txBox="1">
              <a:spLocks noChangeArrowheads="1"/>
            </p:cNvSpPr>
            <p:nvPr/>
          </p:nvSpPr>
          <p:spPr bwMode="auto">
            <a:xfrm>
              <a:off x="7083708" y="2958885"/>
              <a:ext cx="1335555" cy="203695"/>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dirty="0" smtClean="0">
                  <a:solidFill>
                    <a:srgbClr val="000000"/>
                  </a:solidFill>
                  <a:latin typeface="Arial" charset="0"/>
                  <a:cs typeface="+mn-cs"/>
                </a:rPr>
                <a:t>00Z, 28 August</a:t>
              </a:r>
            </a:p>
          </p:txBody>
        </p:sp>
        <p:pic>
          <p:nvPicPr>
            <p:cNvPr id="37" name="Picture 4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432960" y="2649690"/>
              <a:ext cx="6699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9842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5000"/>
              </a:lnSpc>
              <a:defRPr/>
            </a:pPr>
            <a:r>
              <a:rPr lang="en-US" sz="6000" dirty="0" smtClean="0">
                <a:latin typeface="+mn-lt"/>
              </a:rPr>
              <a:t>Team </a:t>
            </a:r>
            <a:r>
              <a:rPr lang="en-US" sz="6000" dirty="0">
                <a:latin typeface="+mn-lt"/>
              </a:rPr>
              <a:t>Structure</a:t>
            </a:r>
          </a:p>
        </p:txBody>
      </p:sp>
      <p:sp>
        <p:nvSpPr>
          <p:cNvPr id="5" name="Text Box 8"/>
          <p:cNvSpPr txBox="1">
            <a:spLocks noChangeArrowheads="1"/>
          </p:cNvSpPr>
          <p:nvPr/>
        </p:nvSpPr>
        <p:spPr bwMode="auto">
          <a:xfrm>
            <a:off x="2205990" y="38577"/>
            <a:ext cx="4816317" cy="23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600" dirty="0">
                <a:solidFill>
                  <a:srgbClr val="D8D8D8"/>
                </a:solidFill>
                <a:latin typeface="Arial" charset="0"/>
                <a:cs typeface="+mn-cs"/>
              </a:rPr>
              <a:t>Pre-decisional – Not for Public Release</a:t>
            </a:r>
          </a:p>
        </p:txBody>
      </p:sp>
      <p:sp>
        <p:nvSpPr>
          <p:cNvPr id="7" name="Rectangle 2"/>
          <p:cNvSpPr txBox="1">
            <a:spLocks noChangeArrowheads="1"/>
          </p:cNvSpPr>
          <p:nvPr/>
        </p:nvSpPr>
        <p:spPr bwMode="auto">
          <a:xfrm>
            <a:off x="184065" y="1667854"/>
            <a:ext cx="5145360" cy="42553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a:lstStyle>
          <a:p>
            <a:pPr eaLnBrk="1" hangingPunct="1">
              <a:lnSpc>
                <a:spcPct val="95000"/>
              </a:lnSpc>
              <a:spcBef>
                <a:spcPct val="0"/>
              </a:spcBef>
              <a:defRPr/>
            </a:pPr>
            <a:r>
              <a:rPr lang="en-US" dirty="0">
                <a:latin typeface="+mn-lt"/>
              </a:rPr>
              <a:t>Team 1–New England</a:t>
            </a:r>
          </a:p>
          <a:p>
            <a:pPr eaLnBrk="1" hangingPunct="1">
              <a:lnSpc>
                <a:spcPct val="95000"/>
              </a:lnSpc>
              <a:spcBef>
                <a:spcPct val="0"/>
              </a:spcBef>
              <a:defRPr/>
            </a:pPr>
            <a:r>
              <a:rPr lang="en-US" dirty="0">
                <a:latin typeface="+mn-lt"/>
              </a:rPr>
              <a:t>Team 2–NYC region, New Jersey</a:t>
            </a:r>
          </a:p>
          <a:p>
            <a:pPr eaLnBrk="1" hangingPunct="1">
              <a:lnSpc>
                <a:spcPct val="95000"/>
              </a:lnSpc>
              <a:spcBef>
                <a:spcPct val="0"/>
              </a:spcBef>
              <a:defRPr/>
            </a:pPr>
            <a:r>
              <a:rPr lang="en-US" dirty="0">
                <a:latin typeface="+mn-lt"/>
              </a:rPr>
              <a:t>Team 3–North Carolina, Virginia</a:t>
            </a:r>
          </a:p>
          <a:p>
            <a:pPr eaLnBrk="1" hangingPunct="1">
              <a:lnSpc>
                <a:spcPct val="95000"/>
              </a:lnSpc>
              <a:spcBef>
                <a:spcPct val="0"/>
              </a:spcBef>
              <a:defRPr/>
            </a:pPr>
            <a:r>
              <a:rPr lang="en-US" dirty="0">
                <a:latin typeface="+mn-lt"/>
              </a:rPr>
              <a:t>Team 4–Washington DC</a:t>
            </a:r>
          </a:p>
          <a:p>
            <a:pPr eaLnBrk="1" hangingPunct="1">
              <a:lnSpc>
                <a:spcPct val="95000"/>
              </a:lnSpc>
              <a:spcBef>
                <a:spcPct val="0"/>
              </a:spcBef>
              <a:defRPr/>
            </a:pPr>
            <a:r>
              <a:rPr lang="en-US" dirty="0">
                <a:latin typeface="+mn-lt"/>
              </a:rPr>
              <a:t>Team 5–National Hurricane Center</a:t>
            </a:r>
          </a:p>
          <a:p>
            <a:pPr eaLnBrk="1" hangingPunct="1">
              <a:lnSpc>
                <a:spcPct val="95000"/>
              </a:lnSpc>
              <a:spcBef>
                <a:spcPct val="0"/>
              </a:spcBef>
              <a:defRPr/>
            </a:pPr>
            <a:r>
              <a:rPr lang="en-US" dirty="0">
                <a:latin typeface="+mn-lt"/>
              </a:rPr>
              <a:t>Media Expert–NY, VT, NC, Atlanta</a:t>
            </a:r>
          </a:p>
          <a:p>
            <a:pPr eaLnBrk="1" hangingPunct="1">
              <a:lnSpc>
                <a:spcPct val="95000"/>
              </a:lnSpc>
              <a:spcBef>
                <a:spcPct val="0"/>
              </a:spcBef>
              <a:defRPr/>
            </a:pPr>
            <a:r>
              <a:rPr lang="en-US" dirty="0">
                <a:latin typeface="+mn-lt"/>
              </a:rPr>
              <a:t>Social Science Team–Input into all teams</a:t>
            </a:r>
          </a:p>
        </p:txBody>
      </p:sp>
      <p:grpSp>
        <p:nvGrpSpPr>
          <p:cNvPr id="35" name="Group 34"/>
          <p:cNvGrpSpPr/>
          <p:nvPr/>
        </p:nvGrpSpPr>
        <p:grpSpPr>
          <a:xfrm>
            <a:off x="5409869" y="1280896"/>
            <a:ext cx="3480425" cy="5176485"/>
            <a:chOff x="5813425" y="1438275"/>
            <a:chExt cx="4251325" cy="5648325"/>
          </a:xfrm>
        </p:grpSpPr>
        <p:pic>
          <p:nvPicPr>
            <p:cNvPr id="38" name="Picture 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13425" y="1438275"/>
              <a:ext cx="4251325"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12"/>
            <p:cNvSpPr txBox="1">
              <a:spLocks noChangeArrowheads="1"/>
            </p:cNvSpPr>
            <p:nvPr/>
          </p:nvSpPr>
          <p:spPr bwMode="auto">
            <a:xfrm>
              <a:off x="7439025" y="2036763"/>
              <a:ext cx="1063625"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400" b="1" smtClean="0">
                  <a:solidFill>
                    <a:srgbClr val="000000"/>
                  </a:solidFill>
                  <a:latin typeface="Arial" charset="0"/>
                  <a:cs typeface="+mn-cs"/>
                </a:rPr>
                <a:t>Team 1</a:t>
              </a:r>
            </a:p>
          </p:txBody>
        </p:sp>
        <p:sp>
          <p:nvSpPr>
            <p:cNvPr id="40" name="Text Box 13"/>
            <p:cNvSpPr txBox="1">
              <a:spLocks noChangeArrowheads="1"/>
            </p:cNvSpPr>
            <p:nvPr/>
          </p:nvSpPr>
          <p:spPr bwMode="auto">
            <a:xfrm>
              <a:off x="7405688" y="2609850"/>
              <a:ext cx="1065212"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400" b="1" smtClean="0">
                  <a:solidFill>
                    <a:srgbClr val="000000"/>
                  </a:solidFill>
                  <a:latin typeface="Arial" charset="0"/>
                  <a:cs typeface="+mn-cs"/>
                </a:rPr>
                <a:t>Team 2</a:t>
              </a:r>
            </a:p>
          </p:txBody>
        </p:sp>
        <p:sp>
          <p:nvSpPr>
            <p:cNvPr id="41" name="Text Box 14"/>
            <p:cNvSpPr txBox="1">
              <a:spLocks noChangeArrowheads="1"/>
            </p:cNvSpPr>
            <p:nvPr/>
          </p:nvSpPr>
          <p:spPr bwMode="auto">
            <a:xfrm>
              <a:off x="6919913" y="3460750"/>
              <a:ext cx="1065212"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400" b="1" smtClean="0">
                  <a:solidFill>
                    <a:srgbClr val="000000"/>
                  </a:solidFill>
                  <a:latin typeface="Arial" charset="0"/>
                  <a:cs typeface="+mn-cs"/>
                </a:rPr>
                <a:t>Team 3</a:t>
              </a:r>
            </a:p>
          </p:txBody>
        </p:sp>
        <p:sp>
          <p:nvSpPr>
            <p:cNvPr id="42" name="Text Box 15"/>
            <p:cNvSpPr txBox="1">
              <a:spLocks noChangeArrowheads="1"/>
            </p:cNvSpPr>
            <p:nvPr/>
          </p:nvSpPr>
          <p:spPr bwMode="auto">
            <a:xfrm>
              <a:off x="6654800" y="2808288"/>
              <a:ext cx="1065213"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400" b="1" smtClean="0">
                  <a:solidFill>
                    <a:srgbClr val="000000"/>
                  </a:solidFill>
                  <a:latin typeface="Arial" charset="0"/>
                  <a:cs typeface="+mn-cs"/>
                </a:rPr>
                <a:t>Team 4</a:t>
              </a:r>
            </a:p>
          </p:txBody>
        </p:sp>
        <p:sp>
          <p:nvSpPr>
            <p:cNvPr id="43" name="Text Box 16"/>
            <p:cNvSpPr txBox="1">
              <a:spLocks noChangeArrowheads="1"/>
            </p:cNvSpPr>
            <p:nvPr/>
          </p:nvSpPr>
          <p:spPr bwMode="auto">
            <a:xfrm>
              <a:off x="6169342" y="5064125"/>
              <a:ext cx="908695" cy="22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400" b="1" dirty="0" smtClean="0">
                  <a:solidFill>
                    <a:srgbClr val="000000"/>
                  </a:solidFill>
                  <a:latin typeface="Arial" charset="0"/>
                  <a:cs typeface="+mn-cs"/>
                </a:rPr>
                <a:t>Team 5</a:t>
              </a:r>
            </a:p>
          </p:txBody>
        </p:sp>
        <p:sp>
          <p:nvSpPr>
            <p:cNvPr id="44" name="Text Box 17"/>
            <p:cNvSpPr txBox="1">
              <a:spLocks noChangeArrowheads="1"/>
            </p:cNvSpPr>
            <p:nvPr/>
          </p:nvSpPr>
          <p:spPr bwMode="auto">
            <a:xfrm>
              <a:off x="8713788" y="5910263"/>
              <a:ext cx="1150937"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400" b="1" dirty="0" smtClean="0">
                  <a:solidFill>
                    <a:srgbClr val="000000"/>
                  </a:solidFill>
                  <a:latin typeface="Arial" charset="0"/>
                  <a:cs typeface="+mn-cs"/>
                </a:rPr>
                <a:t>Team 4 (phone)</a:t>
              </a:r>
            </a:p>
          </p:txBody>
        </p:sp>
        <p:sp>
          <p:nvSpPr>
            <p:cNvPr id="45" name="Sun 44"/>
            <p:cNvSpPr/>
            <p:nvPr/>
          </p:nvSpPr>
          <p:spPr>
            <a:xfrm>
              <a:off x="8966200" y="1828800"/>
              <a:ext cx="152400" cy="152400"/>
            </a:xfrm>
            <a:prstGeom prst="sun">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2732632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5000"/>
              </a:lnSpc>
              <a:defRPr/>
            </a:pPr>
            <a:r>
              <a:rPr lang="en-US" sz="6000" dirty="0">
                <a:latin typeface="+mj-lt"/>
              </a:rPr>
              <a:t>Team Fieldwork</a:t>
            </a:r>
          </a:p>
        </p:txBody>
      </p:sp>
      <p:sp>
        <p:nvSpPr>
          <p:cNvPr id="5" name="Text Box 8"/>
          <p:cNvSpPr txBox="1">
            <a:spLocks noChangeArrowheads="1"/>
          </p:cNvSpPr>
          <p:nvPr/>
        </p:nvSpPr>
        <p:spPr bwMode="auto">
          <a:xfrm>
            <a:off x="2205990" y="38577"/>
            <a:ext cx="4816317" cy="23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600" dirty="0">
                <a:solidFill>
                  <a:srgbClr val="D8D8D8"/>
                </a:solidFill>
                <a:latin typeface="Arial" charset="0"/>
                <a:cs typeface="+mn-cs"/>
              </a:rPr>
              <a:t>Pre-decisional – Not for Public Release</a:t>
            </a:r>
          </a:p>
        </p:txBody>
      </p:sp>
      <p:sp>
        <p:nvSpPr>
          <p:cNvPr id="7" name="Rectangle 2"/>
          <p:cNvSpPr txBox="1">
            <a:spLocks noChangeArrowheads="1"/>
          </p:cNvSpPr>
          <p:nvPr/>
        </p:nvSpPr>
        <p:spPr bwMode="auto">
          <a:xfrm>
            <a:off x="552035" y="1382969"/>
            <a:ext cx="8017790" cy="493197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a:lstStyle>
          <a:p>
            <a:pPr eaLnBrk="1" hangingPunct="1">
              <a:lnSpc>
                <a:spcPct val="95000"/>
              </a:lnSpc>
              <a:spcBef>
                <a:spcPct val="0"/>
              </a:spcBef>
              <a:defRPr/>
            </a:pPr>
            <a:r>
              <a:rPr lang="en-US" sz="4000" dirty="0" smtClean="0">
                <a:latin typeface="+mn-lt"/>
              </a:rPr>
              <a:t>Interviews – 273 </a:t>
            </a:r>
            <a:endParaRPr lang="en-US" sz="4000" dirty="0">
              <a:latin typeface="+mn-lt"/>
            </a:endParaRPr>
          </a:p>
          <a:p>
            <a:pPr eaLnBrk="1" hangingPunct="1">
              <a:lnSpc>
                <a:spcPct val="95000"/>
              </a:lnSpc>
              <a:spcBef>
                <a:spcPct val="0"/>
              </a:spcBef>
              <a:defRPr/>
            </a:pPr>
            <a:r>
              <a:rPr lang="en-US" sz="4000" dirty="0">
                <a:latin typeface="+mn-lt"/>
              </a:rPr>
              <a:t>Man </a:t>
            </a:r>
            <a:r>
              <a:rPr lang="en-US" sz="4000" dirty="0" smtClean="0">
                <a:latin typeface="+mn-lt"/>
              </a:rPr>
              <a:t>Hours – ~1400</a:t>
            </a:r>
          </a:p>
          <a:p>
            <a:pPr eaLnBrk="1" hangingPunct="1">
              <a:lnSpc>
                <a:spcPct val="95000"/>
              </a:lnSpc>
              <a:spcBef>
                <a:spcPct val="0"/>
              </a:spcBef>
              <a:defRPr/>
            </a:pPr>
            <a:r>
              <a:rPr lang="en-US" sz="4000" dirty="0" smtClean="0">
                <a:latin typeface="+mn-lt"/>
              </a:rPr>
              <a:t>WFOs – 13</a:t>
            </a:r>
          </a:p>
          <a:p>
            <a:pPr eaLnBrk="1" hangingPunct="1">
              <a:lnSpc>
                <a:spcPct val="95000"/>
              </a:lnSpc>
              <a:spcBef>
                <a:spcPct val="0"/>
              </a:spcBef>
              <a:defRPr/>
            </a:pPr>
            <a:r>
              <a:rPr lang="en-US" sz="4000" dirty="0" smtClean="0">
                <a:latin typeface="+mn-lt"/>
              </a:rPr>
              <a:t>RFCs – 3</a:t>
            </a:r>
          </a:p>
          <a:p>
            <a:pPr eaLnBrk="1" hangingPunct="1">
              <a:lnSpc>
                <a:spcPct val="95000"/>
              </a:lnSpc>
              <a:spcBef>
                <a:spcPct val="0"/>
              </a:spcBef>
              <a:defRPr/>
            </a:pPr>
            <a:r>
              <a:rPr lang="en-US" sz="4000" dirty="0" smtClean="0">
                <a:latin typeface="+mn-lt"/>
              </a:rPr>
              <a:t>FEMA Regions – 4</a:t>
            </a:r>
            <a:endParaRPr lang="en-US" sz="3200" dirty="0">
              <a:latin typeface="+mn-lt"/>
            </a:endParaRPr>
          </a:p>
          <a:p>
            <a:pPr eaLnBrk="1" hangingPunct="1">
              <a:lnSpc>
                <a:spcPct val="95000"/>
              </a:lnSpc>
              <a:spcBef>
                <a:spcPct val="0"/>
              </a:spcBef>
              <a:defRPr/>
            </a:pPr>
            <a:r>
              <a:rPr lang="en-US" sz="4000" dirty="0">
                <a:latin typeface="+mn-lt"/>
              </a:rPr>
              <a:t>States Covered…13 + Puerto </a:t>
            </a:r>
            <a:r>
              <a:rPr lang="en-US" sz="4000" dirty="0" smtClean="0">
                <a:latin typeface="+mn-lt"/>
              </a:rPr>
              <a:t>Rico</a:t>
            </a:r>
          </a:p>
          <a:p>
            <a:pPr eaLnBrk="1" hangingPunct="1">
              <a:lnSpc>
                <a:spcPct val="95000"/>
              </a:lnSpc>
              <a:spcBef>
                <a:spcPct val="0"/>
              </a:spcBef>
              <a:defRPr/>
            </a:pPr>
            <a:endParaRPr lang="en-US" sz="3200" dirty="0">
              <a:latin typeface="+mn-lt"/>
            </a:endParaRPr>
          </a:p>
          <a:p>
            <a:pPr marL="457200" indent="-457200" eaLnBrk="1" hangingPunct="1">
              <a:lnSpc>
                <a:spcPct val="95000"/>
              </a:lnSpc>
              <a:spcBef>
                <a:spcPct val="0"/>
              </a:spcBef>
              <a:buFont typeface="Arial"/>
              <a:buChar char="•"/>
              <a:defRPr/>
            </a:pPr>
            <a:r>
              <a:rPr lang="en-US" sz="3200" dirty="0">
                <a:latin typeface="+mn-lt"/>
              </a:rPr>
              <a:t>Potential for Joint Meteorological Service of Canada (MSC) – NOAA Assessment</a:t>
            </a:r>
          </a:p>
        </p:txBody>
      </p:sp>
    </p:spTree>
    <p:extLst>
      <p:ext uri="{BB962C8B-B14F-4D97-AF65-F5344CB8AC3E}">
        <p14:creationId xmlns:p14="http://schemas.microsoft.com/office/powerpoint/2010/main" val="3388537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5000"/>
              </a:lnSpc>
              <a:defRPr/>
            </a:pPr>
            <a:r>
              <a:rPr lang="en-US" sz="6000" dirty="0">
                <a:latin typeface="+mj-lt"/>
              </a:rPr>
              <a:t>Team Fieldwork</a:t>
            </a:r>
          </a:p>
        </p:txBody>
      </p:sp>
      <p:sp>
        <p:nvSpPr>
          <p:cNvPr id="5" name="Text Box 8"/>
          <p:cNvSpPr txBox="1">
            <a:spLocks noChangeArrowheads="1"/>
          </p:cNvSpPr>
          <p:nvPr/>
        </p:nvSpPr>
        <p:spPr bwMode="auto">
          <a:xfrm>
            <a:off x="2205990" y="38577"/>
            <a:ext cx="4816317" cy="23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600" dirty="0">
                <a:solidFill>
                  <a:srgbClr val="D8D8D8"/>
                </a:solidFill>
                <a:latin typeface="Arial" charset="0"/>
                <a:cs typeface="+mn-cs"/>
              </a:rPr>
              <a:t>Pre-decisional – Not for Public Release</a:t>
            </a:r>
          </a:p>
        </p:txBody>
      </p:sp>
      <p:sp>
        <p:nvSpPr>
          <p:cNvPr id="7" name="Rectangle 2"/>
          <p:cNvSpPr txBox="1">
            <a:spLocks noChangeArrowheads="1"/>
          </p:cNvSpPr>
          <p:nvPr/>
        </p:nvSpPr>
        <p:spPr bwMode="auto">
          <a:xfrm>
            <a:off x="552035" y="1240528"/>
            <a:ext cx="8017790" cy="532368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a:lstStyle>
          <a:p>
            <a:pPr algn="ctr" eaLnBrk="1" hangingPunct="1">
              <a:lnSpc>
                <a:spcPct val="95000"/>
              </a:lnSpc>
              <a:spcBef>
                <a:spcPct val="0"/>
              </a:spcBef>
              <a:defRPr/>
            </a:pPr>
            <a:r>
              <a:rPr lang="en-US" sz="2400" u="sng" dirty="0">
                <a:solidFill>
                  <a:srgbClr val="000000"/>
                </a:solidFill>
                <a:latin typeface="+mn-lt"/>
              </a:rPr>
              <a:t>External Partners Interviewed</a:t>
            </a:r>
            <a:endParaRPr lang="en-US" sz="2400" dirty="0">
              <a:solidFill>
                <a:srgbClr val="000000"/>
              </a:solidFill>
              <a:latin typeface="+mn-lt"/>
            </a:endParaRPr>
          </a:p>
          <a:p>
            <a:pPr algn="ctr" eaLnBrk="1" hangingPunct="1">
              <a:lnSpc>
                <a:spcPct val="95000"/>
              </a:lnSpc>
              <a:spcBef>
                <a:spcPct val="0"/>
              </a:spcBef>
              <a:defRPr/>
            </a:pPr>
            <a:r>
              <a:rPr lang="en-US" sz="2400" dirty="0">
                <a:solidFill>
                  <a:srgbClr val="000000"/>
                </a:solidFill>
                <a:latin typeface="+mn-lt"/>
              </a:rPr>
              <a:t>FEMA Regions 1-4 and Capital Region</a:t>
            </a:r>
          </a:p>
          <a:p>
            <a:pPr algn="ctr" eaLnBrk="1" hangingPunct="1">
              <a:lnSpc>
                <a:spcPct val="95000"/>
              </a:lnSpc>
              <a:spcBef>
                <a:spcPct val="0"/>
              </a:spcBef>
              <a:defRPr/>
            </a:pPr>
            <a:r>
              <a:rPr lang="en-US" sz="2400" dirty="0">
                <a:solidFill>
                  <a:srgbClr val="000000"/>
                </a:solidFill>
                <a:latin typeface="+mn-lt"/>
              </a:rPr>
              <a:t>State and Local Emergency Managers</a:t>
            </a:r>
          </a:p>
          <a:p>
            <a:pPr algn="ctr" eaLnBrk="1" hangingPunct="1">
              <a:lnSpc>
                <a:spcPct val="95000"/>
              </a:lnSpc>
              <a:spcBef>
                <a:spcPct val="0"/>
              </a:spcBef>
              <a:defRPr/>
            </a:pPr>
            <a:r>
              <a:rPr lang="en-US" sz="2400" dirty="0">
                <a:solidFill>
                  <a:srgbClr val="000000"/>
                </a:solidFill>
                <a:latin typeface="+mn-lt"/>
              </a:rPr>
              <a:t>USGS</a:t>
            </a:r>
          </a:p>
          <a:p>
            <a:pPr algn="ctr" eaLnBrk="1" hangingPunct="1">
              <a:lnSpc>
                <a:spcPct val="95000"/>
              </a:lnSpc>
              <a:spcBef>
                <a:spcPct val="0"/>
              </a:spcBef>
              <a:defRPr/>
            </a:pPr>
            <a:r>
              <a:rPr lang="en-US" sz="2400" dirty="0">
                <a:solidFill>
                  <a:srgbClr val="000000"/>
                </a:solidFill>
                <a:latin typeface="+mn-lt"/>
              </a:rPr>
              <a:t>USCG</a:t>
            </a:r>
          </a:p>
          <a:p>
            <a:pPr algn="ctr" eaLnBrk="1" hangingPunct="1">
              <a:lnSpc>
                <a:spcPct val="95000"/>
              </a:lnSpc>
              <a:spcBef>
                <a:spcPct val="0"/>
              </a:spcBef>
              <a:defRPr/>
            </a:pPr>
            <a:r>
              <a:rPr lang="en-US" sz="2400" dirty="0">
                <a:solidFill>
                  <a:srgbClr val="000000"/>
                </a:solidFill>
                <a:latin typeface="+mn-lt"/>
              </a:rPr>
              <a:t>USACE</a:t>
            </a:r>
          </a:p>
          <a:p>
            <a:pPr algn="ctr" eaLnBrk="1" hangingPunct="1">
              <a:lnSpc>
                <a:spcPct val="95000"/>
              </a:lnSpc>
              <a:spcBef>
                <a:spcPct val="0"/>
              </a:spcBef>
              <a:defRPr/>
            </a:pPr>
            <a:r>
              <a:rPr lang="en-US" sz="2400" dirty="0">
                <a:solidFill>
                  <a:srgbClr val="000000"/>
                </a:solidFill>
                <a:latin typeface="+mn-lt"/>
              </a:rPr>
              <a:t>Insurance Industry</a:t>
            </a:r>
          </a:p>
          <a:p>
            <a:pPr algn="ctr" eaLnBrk="1" hangingPunct="1">
              <a:lnSpc>
                <a:spcPct val="95000"/>
              </a:lnSpc>
              <a:spcBef>
                <a:spcPct val="0"/>
              </a:spcBef>
              <a:defRPr/>
            </a:pPr>
            <a:r>
              <a:rPr lang="en-US" sz="2400" dirty="0">
                <a:solidFill>
                  <a:srgbClr val="000000"/>
                </a:solidFill>
                <a:latin typeface="+mn-lt"/>
              </a:rPr>
              <a:t>Power Suppliers</a:t>
            </a:r>
          </a:p>
          <a:p>
            <a:pPr algn="ctr" eaLnBrk="1" hangingPunct="1">
              <a:lnSpc>
                <a:spcPct val="95000"/>
              </a:lnSpc>
              <a:spcBef>
                <a:spcPct val="0"/>
              </a:spcBef>
              <a:defRPr/>
            </a:pPr>
            <a:r>
              <a:rPr lang="en-US" sz="2400" dirty="0">
                <a:solidFill>
                  <a:srgbClr val="000000"/>
                </a:solidFill>
                <a:latin typeface="+mn-lt"/>
              </a:rPr>
              <a:t>Media, Including America</a:t>
            </a:r>
            <a:r>
              <a:rPr lang="ja-JP" altLang="en-US" sz="2400" dirty="0">
                <a:solidFill>
                  <a:srgbClr val="000000"/>
                </a:solidFill>
                <a:latin typeface="+mn-lt"/>
              </a:rPr>
              <a:t>’</a:t>
            </a:r>
            <a:r>
              <a:rPr lang="en-US" sz="2400" dirty="0">
                <a:solidFill>
                  <a:srgbClr val="000000"/>
                </a:solidFill>
                <a:latin typeface="+mn-lt"/>
              </a:rPr>
              <a:t>s Weather Industry</a:t>
            </a:r>
          </a:p>
          <a:p>
            <a:pPr algn="ctr" eaLnBrk="1" hangingPunct="1">
              <a:lnSpc>
                <a:spcPct val="95000"/>
              </a:lnSpc>
              <a:spcBef>
                <a:spcPct val="0"/>
              </a:spcBef>
              <a:defRPr/>
            </a:pPr>
            <a:r>
              <a:rPr lang="en-US" sz="2400" dirty="0">
                <a:solidFill>
                  <a:srgbClr val="000000"/>
                </a:solidFill>
                <a:latin typeface="+mn-lt"/>
              </a:rPr>
              <a:t>Residents</a:t>
            </a:r>
          </a:p>
          <a:p>
            <a:pPr algn="ctr" eaLnBrk="1" hangingPunct="1">
              <a:lnSpc>
                <a:spcPct val="95000"/>
              </a:lnSpc>
              <a:spcBef>
                <a:spcPct val="0"/>
              </a:spcBef>
              <a:defRPr/>
            </a:pPr>
            <a:r>
              <a:rPr lang="en-US" sz="2400" dirty="0">
                <a:solidFill>
                  <a:srgbClr val="000000"/>
                </a:solidFill>
                <a:latin typeface="+mn-lt"/>
              </a:rPr>
              <a:t>The White House</a:t>
            </a:r>
          </a:p>
          <a:p>
            <a:pPr algn="ctr" eaLnBrk="1" hangingPunct="1">
              <a:lnSpc>
                <a:spcPct val="95000"/>
              </a:lnSpc>
              <a:spcBef>
                <a:spcPct val="0"/>
              </a:spcBef>
              <a:defRPr/>
            </a:pPr>
            <a:r>
              <a:rPr lang="en-US" sz="2400" dirty="0">
                <a:solidFill>
                  <a:srgbClr val="000000"/>
                </a:solidFill>
                <a:latin typeface="+mn-lt"/>
              </a:rPr>
              <a:t>NOS</a:t>
            </a:r>
          </a:p>
          <a:p>
            <a:pPr algn="ctr" eaLnBrk="1" hangingPunct="1">
              <a:lnSpc>
                <a:spcPct val="95000"/>
              </a:lnSpc>
              <a:spcBef>
                <a:spcPct val="0"/>
              </a:spcBef>
              <a:defRPr/>
            </a:pPr>
            <a:r>
              <a:rPr lang="en-US" sz="2400" dirty="0">
                <a:solidFill>
                  <a:srgbClr val="000000"/>
                </a:solidFill>
                <a:latin typeface="+mn-lt"/>
              </a:rPr>
              <a:t>NPS</a:t>
            </a:r>
          </a:p>
          <a:p>
            <a:pPr algn="ctr" eaLnBrk="1" hangingPunct="1">
              <a:lnSpc>
                <a:spcPct val="95000"/>
              </a:lnSpc>
              <a:spcBef>
                <a:spcPct val="0"/>
              </a:spcBef>
              <a:defRPr/>
            </a:pPr>
            <a:r>
              <a:rPr lang="en-US" sz="2400" dirty="0">
                <a:solidFill>
                  <a:srgbClr val="000000"/>
                </a:solidFill>
                <a:latin typeface="+mn-lt"/>
              </a:rPr>
              <a:t>Red Cross</a:t>
            </a:r>
          </a:p>
          <a:p>
            <a:pPr algn="ctr" eaLnBrk="1" hangingPunct="1">
              <a:lnSpc>
                <a:spcPct val="95000"/>
              </a:lnSpc>
              <a:spcBef>
                <a:spcPct val="0"/>
              </a:spcBef>
              <a:defRPr/>
            </a:pPr>
            <a:r>
              <a:rPr lang="en-US" sz="2400" dirty="0">
                <a:solidFill>
                  <a:srgbClr val="000000"/>
                </a:solidFill>
                <a:latin typeface="+mn-lt"/>
              </a:rPr>
              <a:t>Various Airlines</a:t>
            </a:r>
          </a:p>
        </p:txBody>
      </p:sp>
    </p:spTree>
    <p:extLst>
      <p:ext uri="{BB962C8B-B14F-4D97-AF65-F5344CB8AC3E}">
        <p14:creationId xmlns:p14="http://schemas.microsoft.com/office/powerpoint/2010/main" val="2379134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780" y="1301716"/>
            <a:ext cx="8161337" cy="5226050"/>
          </a:xfrm>
        </p:spPr>
        <p:txBody>
          <a:bodyPr/>
          <a:lstStyle/>
          <a:p>
            <a:pPr marL="482600" indent="-457200">
              <a:buFont typeface="Arial"/>
              <a:buChar char="•"/>
            </a:pPr>
            <a:r>
              <a:rPr lang="en-US" dirty="0" smtClean="0">
                <a:latin typeface="+mn-lt"/>
              </a:rPr>
              <a:t>NOAA’s </a:t>
            </a:r>
            <a:r>
              <a:rPr lang="en-US" dirty="0">
                <a:latin typeface="+mn-lt"/>
              </a:rPr>
              <a:t>National Weather Service (NWS) m</a:t>
            </a:r>
            <a:r>
              <a:rPr lang="en-US" dirty="0" smtClean="0">
                <a:latin typeface="+mn-lt"/>
              </a:rPr>
              <a:t>ission is </a:t>
            </a:r>
            <a:r>
              <a:rPr lang="en-US" dirty="0">
                <a:latin typeface="+mn-lt"/>
              </a:rPr>
              <a:t>to fulfill this commitment through building a </a:t>
            </a:r>
            <a:r>
              <a:rPr lang="en-US" b="1" dirty="0">
                <a:latin typeface="+mn-lt"/>
              </a:rPr>
              <a:t>Weather Ready Nation</a:t>
            </a:r>
            <a:r>
              <a:rPr lang="en-US" dirty="0">
                <a:latin typeface="+mn-lt"/>
              </a:rPr>
              <a:t>.  </a:t>
            </a:r>
            <a:endParaRPr lang="en-US" dirty="0" smtClean="0">
              <a:latin typeface="+mn-lt"/>
            </a:endParaRPr>
          </a:p>
          <a:p>
            <a:pPr marL="482600" indent="-457200">
              <a:buFont typeface="Arial"/>
              <a:buChar char="•"/>
            </a:pPr>
            <a:r>
              <a:rPr lang="en-US" dirty="0" smtClean="0">
                <a:latin typeface="+mn-lt"/>
              </a:rPr>
              <a:t>NWS </a:t>
            </a:r>
            <a:r>
              <a:rPr lang="en-US" dirty="0">
                <a:latin typeface="+mn-lt"/>
              </a:rPr>
              <a:t>must contribute to hazard resiliency by continually assessing and improving its services to the Nation. </a:t>
            </a:r>
            <a:endParaRPr lang="en-US" dirty="0" smtClean="0">
              <a:latin typeface="+mn-lt"/>
            </a:endParaRPr>
          </a:p>
          <a:p>
            <a:pPr marL="482600" indent="-457200">
              <a:buFont typeface="Arial"/>
              <a:buChar char="•"/>
            </a:pPr>
            <a:r>
              <a:rPr lang="en-US" dirty="0" smtClean="0">
                <a:latin typeface="+mn-lt"/>
              </a:rPr>
              <a:t>Hurricane Irene (2011):</a:t>
            </a:r>
          </a:p>
          <a:p>
            <a:pPr lvl="1">
              <a:lnSpc>
                <a:spcPct val="95000"/>
              </a:lnSpc>
              <a:buClrTx/>
              <a:buFont typeface="Arial"/>
              <a:buChar char="•"/>
              <a:defRPr/>
            </a:pPr>
            <a:r>
              <a:rPr lang="en-US" sz="2000" dirty="0">
                <a:latin typeface="+mn-lt"/>
              </a:rPr>
              <a:t>41 deaths</a:t>
            </a:r>
          </a:p>
          <a:p>
            <a:pPr lvl="1">
              <a:lnSpc>
                <a:spcPct val="95000"/>
              </a:lnSpc>
              <a:buClrTx/>
              <a:buFont typeface="Arial"/>
              <a:buChar char="•"/>
              <a:defRPr/>
            </a:pPr>
            <a:r>
              <a:rPr lang="en-US" sz="2000" dirty="0">
                <a:latin typeface="+mn-lt"/>
              </a:rPr>
              <a:t>$7 to $10 Billion damage</a:t>
            </a:r>
          </a:p>
          <a:p>
            <a:pPr lvl="1">
              <a:lnSpc>
                <a:spcPct val="95000"/>
              </a:lnSpc>
              <a:buClrTx/>
              <a:buFont typeface="Arial"/>
              <a:buChar char="•"/>
              <a:defRPr/>
            </a:pPr>
            <a:r>
              <a:rPr lang="en-US" sz="2000" dirty="0">
                <a:latin typeface="+mn-lt"/>
              </a:rPr>
              <a:t>Major infrastructure losses</a:t>
            </a:r>
          </a:p>
          <a:p>
            <a:pPr lvl="1">
              <a:lnSpc>
                <a:spcPct val="95000"/>
              </a:lnSpc>
              <a:buClrTx/>
              <a:buFont typeface="Arial"/>
              <a:buChar char="•"/>
              <a:defRPr/>
            </a:pPr>
            <a:r>
              <a:rPr lang="en-US" sz="2000" dirty="0">
                <a:latin typeface="+mn-lt"/>
              </a:rPr>
              <a:t>Power lost to 8 million</a:t>
            </a:r>
          </a:p>
          <a:p>
            <a:pPr marL="482600" indent="-457200">
              <a:buFont typeface="Arial"/>
              <a:buChar char="•"/>
            </a:pPr>
            <a:endParaRPr lang="en-US" dirty="0" smtClean="0">
              <a:latin typeface="+mn-lt"/>
            </a:endParaRPr>
          </a:p>
        </p:txBody>
      </p:sp>
      <p:grpSp>
        <p:nvGrpSpPr>
          <p:cNvPr id="8" name="Group 7"/>
          <p:cNvGrpSpPr/>
          <p:nvPr/>
        </p:nvGrpSpPr>
        <p:grpSpPr>
          <a:xfrm>
            <a:off x="4905355" y="3851333"/>
            <a:ext cx="4059237" cy="2630488"/>
            <a:chOff x="4913313" y="3863247"/>
            <a:chExt cx="4059237" cy="2630488"/>
          </a:xfrm>
        </p:grpSpPr>
        <p:pic>
          <p:nvPicPr>
            <p:cNvPr id="5" name="Picture 1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13313" y="3863247"/>
              <a:ext cx="38338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6"/>
            <p:cNvSpPr txBox="1">
              <a:spLocks noChangeArrowheads="1"/>
            </p:cNvSpPr>
            <p:nvPr/>
          </p:nvSpPr>
          <p:spPr bwMode="auto">
            <a:xfrm>
              <a:off x="7086600" y="6071460"/>
              <a:ext cx="188595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200" smtClean="0">
                  <a:solidFill>
                    <a:srgbClr val="FFFFFF"/>
                  </a:solidFill>
                  <a:latin typeface="+mn-lt"/>
                  <a:cs typeface="+mn-cs"/>
                </a:rPr>
                <a:t>Hatteras Island, N.C.</a:t>
              </a:r>
            </a:p>
          </p:txBody>
        </p:sp>
        <p:sp>
          <p:nvSpPr>
            <p:cNvPr id="7" name="Text Box 17"/>
            <p:cNvSpPr txBox="1">
              <a:spLocks noChangeArrowheads="1"/>
            </p:cNvSpPr>
            <p:nvPr/>
          </p:nvSpPr>
          <p:spPr bwMode="auto">
            <a:xfrm>
              <a:off x="5310188" y="6347685"/>
              <a:ext cx="1495425"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solidFill>
                    <a:srgbClr val="000000"/>
                  </a:solidFill>
                  <a:latin typeface="+mn-lt"/>
                  <a:cs typeface="+mn-cs"/>
                </a:rPr>
                <a:t>Jim R. Bounds/AP</a:t>
              </a:r>
            </a:p>
          </p:txBody>
        </p:sp>
      </p:grpSp>
      <p:grpSp>
        <p:nvGrpSpPr>
          <p:cNvPr id="12" name="Group 11"/>
          <p:cNvGrpSpPr/>
          <p:nvPr/>
        </p:nvGrpSpPr>
        <p:grpSpPr>
          <a:xfrm>
            <a:off x="4905355" y="3863633"/>
            <a:ext cx="4059237" cy="2621832"/>
            <a:chOff x="6613525" y="3352800"/>
            <a:chExt cx="3713163" cy="2452528"/>
          </a:xfrm>
        </p:grpSpPr>
        <p:pic>
          <p:nvPicPr>
            <p:cNvPr id="9"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13525" y="3352800"/>
              <a:ext cx="354647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8067675" y="5667375"/>
              <a:ext cx="2259013" cy="13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solidFill>
                    <a:srgbClr val="000000"/>
                  </a:solidFill>
                  <a:latin typeface="+mn-lt"/>
                  <a:cs typeface="+mn-cs"/>
                </a:rPr>
                <a:t>Brendan Hoffman/Getty Images</a:t>
              </a:r>
            </a:p>
          </p:txBody>
        </p:sp>
        <p:sp>
          <p:nvSpPr>
            <p:cNvPr id="11" name="Text Box 15"/>
            <p:cNvSpPr txBox="1">
              <a:spLocks noChangeArrowheads="1"/>
            </p:cNvSpPr>
            <p:nvPr/>
          </p:nvSpPr>
          <p:spPr bwMode="auto">
            <a:xfrm>
              <a:off x="6619875" y="5380038"/>
              <a:ext cx="1722438" cy="16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dirty="0" smtClean="0">
                  <a:solidFill>
                    <a:srgbClr val="FFFFFF"/>
                  </a:solidFill>
                  <a:latin typeface="+mn-lt"/>
                  <a:cs typeface="+mn-cs"/>
                </a:rPr>
                <a:t>Virginia Beach, </a:t>
              </a:r>
              <a:r>
                <a:rPr lang="en-US" sz="1200" dirty="0" err="1" smtClean="0">
                  <a:solidFill>
                    <a:srgbClr val="FFFFFF"/>
                  </a:solidFill>
                  <a:latin typeface="+mn-lt"/>
                  <a:cs typeface="+mn-cs"/>
                </a:rPr>
                <a:t>Va</a:t>
              </a:r>
              <a:endParaRPr lang="en-US" sz="1200" dirty="0" smtClean="0">
                <a:solidFill>
                  <a:srgbClr val="FFFFFF"/>
                </a:solidFill>
                <a:latin typeface="+mn-lt"/>
                <a:cs typeface="+mn-cs"/>
              </a:endParaRPr>
            </a:p>
          </p:txBody>
        </p:sp>
      </p:grpSp>
      <p:grpSp>
        <p:nvGrpSpPr>
          <p:cNvPr id="16" name="Group 15"/>
          <p:cNvGrpSpPr/>
          <p:nvPr/>
        </p:nvGrpSpPr>
        <p:grpSpPr>
          <a:xfrm>
            <a:off x="4882312" y="3889143"/>
            <a:ext cx="3877013" cy="2594898"/>
            <a:chOff x="4486275" y="5086350"/>
            <a:chExt cx="3663950" cy="2331176"/>
          </a:xfrm>
        </p:grpSpPr>
        <p:pic>
          <p:nvPicPr>
            <p:cNvPr id="13"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16438" y="5086350"/>
              <a:ext cx="3633787"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8"/>
            <p:cNvSpPr txBox="1">
              <a:spLocks noChangeArrowheads="1"/>
            </p:cNvSpPr>
            <p:nvPr/>
          </p:nvSpPr>
          <p:spPr bwMode="auto">
            <a:xfrm>
              <a:off x="4943475" y="7285038"/>
              <a:ext cx="2736850" cy="13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solidFill>
                    <a:srgbClr val="000000"/>
                  </a:solidFill>
                  <a:latin typeface="+mn-lt"/>
                  <a:cs typeface="+mn-cs"/>
                </a:rPr>
                <a:t>Austen Danforth/Bennington Banner/AP</a:t>
              </a:r>
            </a:p>
          </p:txBody>
        </p:sp>
        <p:sp>
          <p:nvSpPr>
            <p:cNvPr id="15" name="Text Box 19"/>
            <p:cNvSpPr txBox="1">
              <a:spLocks noChangeArrowheads="1"/>
            </p:cNvSpPr>
            <p:nvPr/>
          </p:nvSpPr>
          <p:spPr bwMode="auto">
            <a:xfrm>
              <a:off x="4486275" y="7056438"/>
              <a:ext cx="1395413" cy="15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dirty="0" smtClean="0">
                  <a:solidFill>
                    <a:srgbClr val="FFFFFF"/>
                  </a:solidFill>
                  <a:latin typeface="+mn-lt"/>
                  <a:cs typeface="+mn-cs"/>
                </a:rPr>
                <a:t>Woodford, Vt.</a:t>
              </a:r>
            </a:p>
          </p:txBody>
        </p:sp>
      </p:grpSp>
      <p:sp>
        <p:nvSpPr>
          <p:cNvPr id="19" name="Rectangle 2"/>
          <p:cNvSpPr txBox="1">
            <a:spLocks noChangeArrowheads="1"/>
          </p:cNvSpPr>
          <p:nvPr/>
        </p:nvSpPr>
        <p:spPr bwMode="auto">
          <a:xfrm>
            <a:off x="0" y="125413"/>
            <a:ext cx="7553325" cy="1182687"/>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defTabSz="457200" eaLnBrk="1" hangingPunct="1">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800" smtClean="0">
                <a:latin typeface="+mn-lt"/>
                <a:ea typeface="Calibri" charset="0"/>
                <a:cs typeface="Calibri" charset="0"/>
              </a:rPr>
              <a:t>Improvements still needed!</a:t>
            </a:r>
            <a:endParaRPr lang="en-GB" sz="4800" dirty="0">
              <a:latin typeface="+mn-lt"/>
              <a:ea typeface="Calibri" charset="0"/>
              <a:cs typeface="Calibri" charset="0"/>
            </a:endParaRPr>
          </a:p>
        </p:txBody>
      </p:sp>
    </p:spTree>
    <p:extLst>
      <p:ext uri="{BB962C8B-B14F-4D97-AF65-F5344CB8AC3E}">
        <p14:creationId xmlns:p14="http://schemas.microsoft.com/office/powerpoint/2010/main" val="3972944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 presetClass="exit" presetSubtype="0" fill="hold" nodeType="afterEffect">
                                  <p:stCondLst>
                                    <p:cond delay="3000"/>
                                  </p:stCondLst>
                                  <p:childTnLst>
                                    <p:set>
                                      <p:cBhvr>
                                        <p:cTn id="12" dur="1" fill="hold">
                                          <p:stCondLst>
                                            <p:cond delay="0"/>
                                          </p:stCondLst>
                                        </p:cTn>
                                        <p:tgtEl>
                                          <p:spTgt spid="8"/>
                                        </p:tgtEl>
                                        <p:attrNameLst>
                                          <p:attrName>style.visibility</p:attrName>
                                        </p:attrNameLst>
                                      </p:cBhvr>
                                      <p:to>
                                        <p:strVal val="hidden"/>
                                      </p:to>
                                    </p:set>
                                  </p:childTnLst>
                                </p:cTn>
                              </p:par>
                              <p:par>
                                <p:cTn id="13" presetID="55" presetClass="entr" presetSubtype="0" fill="hold" nodeType="withEffect">
                                  <p:stCondLst>
                                    <p:cond delay="300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0.7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childTnLst>
                          </p:cTn>
                        </p:par>
                        <p:par>
                          <p:cTn id="18" fill="hold">
                            <p:stCondLst>
                              <p:cond delay="5000"/>
                            </p:stCondLst>
                            <p:childTnLst>
                              <p:par>
                                <p:cTn id="19" presetID="1" presetClass="exit" presetSubtype="0" fill="hold" nodeType="afterEffect">
                                  <p:stCondLst>
                                    <p:cond delay="3000"/>
                                  </p:stCondLst>
                                  <p:childTnLst>
                                    <p:set>
                                      <p:cBhvr>
                                        <p:cTn id="20" dur="1" fill="hold">
                                          <p:stCondLst>
                                            <p:cond delay="0"/>
                                          </p:stCondLst>
                                        </p:cTn>
                                        <p:tgtEl>
                                          <p:spTgt spid="12"/>
                                        </p:tgtEl>
                                        <p:attrNameLst>
                                          <p:attrName>style.visibility</p:attrName>
                                        </p:attrNameLst>
                                      </p:cBhvr>
                                      <p:to>
                                        <p:strVal val="hidden"/>
                                      </p:to>
                                    </p:set>
                                  </p:childTnLst>
                                </p:cTn>
                              </p:par>
                              <p:par>
                                <p:cTn id="21" presetID="55" presetClass="entr" presetSubtype="0" fill="hold" nodeType="withEffect">
                                  <p:stCondLst>
                                    <p:cond delay="30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strVal val="#ppt_w*0.70"/>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Effect transition="in" filter="fade">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769333" y="1462167"/>
            <a:ext cx="2101404" cy="4633921"/>
            <a:chOff x="6769333" y="1462167"/>
            <a:chExt cx="2101404" cy="4633921"/>
          </a:xfrm>
        </p:grpSpPr>
        <p:sp>
          <p:nvSpPr>
            <p:cNvPr id="9" name="Rectangle 8"/>
            <p:cNvSpPr/>
            <p:nvPr/>
          </p:nvSpPr>
          <p:spPr>
            <a:xfrm>
              <a:off x="6769333" y="1462167"/>
              <a:ext cx="2101404" cy="4633921"/>
            </a:xfrm>
            <a:prstGeom prst="rect">
              <a:avLst/>
            </a:prstGeom>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r="6812" b="7189"/>
            <a:stretch>
              <a:fillRect/>
            </a:stretch>
          </p:blipFill>
          <p:spPr bwMode="auto">
            <a:xfrm>
              <a:off x="7302235" y="3864923"/>
              <a:ext cx="944479" cy="841765"/>
            </a:xfrm>
            <a:prstGeom prst="rect">
              <a:avLst/>
            </a:prstGeom>
            <a:ln>
              <a:noFill/>
              <a:headEnd/>
              <a:tailEnd/>
            </a:ln>
          </p:spPr>
          <p:style>
            <a:lnRef idx="1">
              <a:schemeClr val="accent2"/>
            </a:lnRef>
            <a:fillRef idx="2">
              <a:schemeClr val="accent2"/>
            </a:fillRef>
            <a:effectRef idx="1">
              <a:schemeClr val="accent2"/>
            </a:effectRef>
            <a:fontRef idx="minor">
              <a:schemeClr val="dk1"/>
            </a:fontRef>
          </p:style>
        </p:pic>
        <p:pic>
          <p:nvPicPr>
            <p:cNvPr id="6" name="Picture 5" descr="NSF_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0700" y="2622384"/>
              <a:ext cx="987549" cy="987549"/>
            </a:xfrm>
            <a:prstGeom prst="rect">
              <a:avLst/>
            </a:prstGeom>
            <a:ln>
              <a:noFill/>
            </a:ln>
          </p:spPr>
          <p:style>
            <a:lnRef idx="1">
              <a:schemeClr val="accent2"/>
            </a:lnRef>
            <a:fillRef idx="2">
              <a:schemeClr val="accent2"/>
            </a:fillRef>
            <a:effectRef idx="1">
              <a:schemeClr val="accent2"/>
            </a:effectRef>
            <a:fontRef idx="minor">
              <a:schemeClr val="dk1"/>
            </a:fontRef>
          </p:style>
        </p:pic>
        <p:pic>
          <p:nvPicPr>
            <p:cNvPr id="7" name="Picture 6" descr="ONR_logo.png"/>
            <p:cNvPicPr>
              <a:picLocks noChangeAspect="1"/>
            </p:cNvPicPr>
            <p:nvPr/>
          </p:nvPicPr>
          <p:blipFill>
            <a:blip r:embed="rId5"/>
            <a:stretch>
              <a:fillRect/>
            </a:stretch>
          </p:blipFill>
          <p:spPr>
            <a:xfrm>
              <a:off x="6977674" y="1684314"/>
              <a:ext cx="1593600" cy="715650"/>
            </a:xfrm>
            <a:prstGeom prst="rect">
              <a:avLst/>
            </a:prstGeom>
            <a:ln>
              <a:noFill/>
            </a:ln>
          </p:spPr>
          <p:style>
            <a:lnRef idx="1">
              <a:schemeClr val="accent2"/>
            </a:lnRef>
            <a:fillRef idx="2">
              <a:schemeClr val="accent2"/>
            </a:fillRef>
            <a:effectRef idx="1">
              <a:schemeClr val="accent2"/>
            </a:effectRef>
            <a:fontRef idx="minor">
              <a:schemeClr val="dk1"/>
            </a:fontRef>
          </p:style>
        </p:pic>
        <p:pic>
          <p:nvPicPr>
            <p:cNvPr id="8" name="Picture 7"/>
            <p:cNvPicPr>
              <a:picLocks noChangeAspect="1"/>
            </p:cNvPicPr>
            <p:nvPr/>
          </p:nvPicPr>
          <p:blipFill>
            <a:blip r:embed="rId6"/>
            <a:stretch>
              <a:fillRect/>
            </a:stretch>
          </p:blipFill>
          <p:spPr>
            <a:xfrm>
              <a:off x="7303286" y="5084878"/>
              <a:ext cx="942376" cy="773743"/>
            </a:xfrm>
            <a:prstGeom prst="rect">
              <a:avLst/>
            </a:prstGeom>
            <a:ln>
              <a:noFill/>
            </a:ln>
          </p:spPr>
          <p:style>
            <a:lnRef idx="1">
              <a:schemeClr val="accent2"/>
            </a:lnRef>
            <a:fillRef idx="2">
              <a:schemeClr val="accent2"/>
            </a:fillRef>
            <a:effectRef idx="1">
              <a:schemeClr val="accent2"/>
            </a:effectRef>
            <a:fontRef idx="minor">
              <a:schemeClr val="dk1"/>
            </a:fontRef>
          </p:style>
        </p:pic>
      </p:grpSp>
      <p:pic>
        <p:nvPicPr>
          <p:cNvPr id="21506" name="Picture 3"/>
          <p:cNvPicPr>
            <a:picLocks noGrp="1" noChangeAspect="1" noChangeArrowheads="1"/>
          </p:cNvPicPr>
          <p:nvPr>
            <p:ph/>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59480" y="1104119"/>
            <a:ext cx="6283759" cy="4913223"/>
          </a:xfrm>
        </p:spPr>
      </p:pic>
      <p:sp>
        <p:nvSpPr>
          <p:cNvPr id="21507" name="TextBox 2"/>
          <p:cNvSpPr txBox="1">
            <a:spLocks noChangeArrowheads="1"/>
          </p:cNvSpPr>
          <p:nvPr/>
        </p:nvSpPr>
        <p:spPr bwMode="auto">
          <a:xfrm>
            <a:off x="0" y="170046"/>
            <a:ext cx="7005144" cy="923330"/>
          </a:xfrm>
          <a:prstGeom prst="rect">
            <a:avLst/>
          </a:prstGeom>
          <a:noFill/>
          <a:ln w="9525">
            <a:noFill/>
            <a:miter lim="800000"/>
            <a:headEnd/>
            <a:tailEnd/>
          </a:ln>
        </p:spPr>
        <p:txBody>
          <a:bodyPr wrap="square">
            <a:prstTxWarp prst="textNoShape">
              <a:avLst/>
            </a:prstTxWarp>
            <a:spAutoFit/>
          </a:bodyPr>
          <a:lstStyle/>
          <a:p>
            <a:r>
              <a:rPr lang="en-US" sz="5400" dirty="0">
                <a:solidFill>
                  <a:schemeClr val="bg1"/>
                </a:solidFill>
                <a:latin typeface="Calibri" charset="0"/>
                <a:ea typeface="Calibri" charset="0"/>
                <a:cs typeface="Calibri" charset="0"/>
              </a:rPr>
              <a:t>Federal </a:t>
            </a:r>
            <a:r>
              <a:rPr lang="en-US" sz="5400" dirty="0" smtClean="0">
                <a:solidFill>
                  <a:schemeClr val="bg1"/>
                </a:solidFill>
                <a:latin typeface="Calibri" charset="0"/>
                <a:ea typeface="Calibri" charset="0"/>
                <a:cs typeface="Calibri" charset="0"/>
              </a:rPr>
              <a:t>Hurricane </a:t>
            </a:r>
            <a:r>
              <a:rPr lang="en-US" sz="5400" dirty="0">
                <a:solidFill>
                  <a:schemeClr val="bg1"/>
                </a:solidFill>
                <a:latin typeface="Calibri" charset="0"/>
                <a:ea typeface="Calibri" charset="0"/>
                <a:cs typeface="Calibri" charset="0"/>
              </a:rPr>
              <a:t>Team</a:t>
            </a:r>
          </a:p>
        </p:txBody>
      </p:sp>
      <p:grpSp>
        <p:nvGrpSpPr>
          <p:cNvPr id="12" name="Group 11"/>
          <p:cNvGrpSpPr/>
          <p:nvPr/>
        </p:nvGrpSpPr>
        <p:grpSpPr>
          <a:xfrm>
            <a:off x="6369711" y="1444020"/>
            <a:ext cx="2809525" cy="4738413"/>
            <a:chOff x="6271412" y="1444020"/>
            <a:chExt cx="2809525" cy="4738413"/>
          </a:xfrm>
        </p:grpSpPr>
        <p:grpSp>
          <p:nvGrpSpPr>
            <p:cNvPr id="11" name="Group 10"/>
            <p:cNvGrpSpPr/>
            <p:nvPr/>
          </p:nvGrpSpPr>
          <p:grpSpPr>
            <a:xfrm>
              <a:off x="6271412" y="1444020"/>
              <a:ext cx="2809525" cy="4738413"/>
              <a:chOff x="6271412" y="1330933"/>
              <a:chExt cx="2809525" cy="4738413"/>
            </a:xfrm>
          </p:grpSpPr>
          <p:grpSp>
            <p:nvGrpSpPr>
              <p:cNvPr id="4" name="Group 3"/>
              <p:cNvGrpSpPr/>
              <p:nvPr/>
            </p:nvGrpSpPr>
            <p:grpSpPr>
              <a:xfrm>
                <a:off x="6271412" y="1330933"/>
                <a:ext cx="2809525" cy="4738413"/>
                <a:chOff x="1017690" y="0"/>
                <a:chExt cx="2809525" cy="4738413"/>
              </a:xfrm>
            </p:grpSpPr>
            <p:grpSp>
              <p:nvGrpSpPr>
                <p:cNvPr id="3" name="Group 2"/>
                <p:cNvGrpSpPr/>
                <p:nvPr/>
              </p:nvGrpSpPr>
              <p:grpSpPr>
                <a:xfrm>
                  <a:off x="1017690" y="0"/>
                  <a:ext cx="2809525" cy="4738413"/>
                  <a:chOff x="1017690" y="0"/>
                  <a:chExt cx="2809525" cy="4738413"/>
                </a:xfrm>
              </p:grpSpPr>
              <p:sp>
                <p:nvSpPr>
                  <p:cNvPr id="16" name="Rectangle 15"/>
                  <p:cNvSpPr/>
                  <p:nvPr/>
                </p:nvSpPr>
                <p:spPr bwMode="auto">
                  <a:xfrm>
                    <a:off x="1073371" y="0"/>
                    <a:ext cx="2622550" cy="4738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 name="Group 1"/>
                  <p:cNvGrpSpPr/>
                  <p:nvPr/>
                </p:nvGrpSpPr>
                <p:grpSpPr>
                  <a:xfrm>
                    <a:off x="1017690" y="756806"/>
                    <a:ext cx="2809525" cy="3322880"/>
                    <a:chOff x="5042064" y="1851121"/>
                    <a:chExt cx="3508664" cy="4136418"/>
                  </a:xfrm>
                </p:grpSpPr>
                <p:pic>
                  <p:nvPicPr>
                    <p:cNvPr id="25" name="Picture 24" descr="2010 - $ Pie Chart.jpg"/>
                    <p:cNvPicPr>
                      <a:picLocks noChangeAspect="1"/>
                    </p:cNvPicPr>
                    <p:nvPr/>
                  </p:nvPicPr>
                  <p:blipFill>
                    <a:blip r:embed="rId8" cstate="print"/>
                    <a:srcRect l="20833" t="27778" r="22500" b="11111"/>
                    <a:stretch>
                      <a:fillRect/>
                    </a:stretch>
                  </p:blipFill>
                  <p:spPr>
                    <a:xfrm>
                      <a:off x="5042064" y="2660044"/>
                      <a:ext cx="3508664" cy="2837890"/>
                    </a:xfrm>
                    <a:prstGeom prst="rect">
                      <a:avLst/>
                    </a:prstGeom>
                  </p:spPr>
                </p:pic>
                <p:sp>
                  <p:nvSpPr>
                    <p:cNvPr id="26" name="Rectangle 25"/>
                    <p:cNvSpPr/>
                    <p:nvPr/>
                  </p:nvSpPr>
                  <p:spPr>
                    <a:xfrm>
                      <a:off x="5532839" y="1851121"/>
                      <a:ext cx="2249599" cy="686786"/>
                    </a:xfrm>
                    <a:prstGeom prst="rect">
                      <a:avLst/>
                    </a:prstGeom>
                  </p:spPr>
                  <p:txBody>
                    <a:bodyPr wrap="square">
                      <a:spAutoFit/>
                    </a:bodyPr>
                    <a:lstStyle/>
                    <a:p>
                      <a:pPr algn="ctr"/>
                      <a:r>
                        <a:rPr lang="en-US" sz="1600" b="1" dirty="0" smtClean="0"/>
                        <a:t>2010 </a:t>
                      </a:r>
                      <a:r>
                        <a:rPr lang="en-US" sz="1400" b="1" dirty="0" smtClean="0"/>
                        <a:t>Snapshot</a:t>
                      </a:r>
                      <a:endParaRPr lang="en-US" sz="1600" b="1" dirty="0" smtClean="0"/>
                    </a:p>
                    <a:p>
                      <a:pPr algn="ctr"/>
                      <a:r>
                        <a:rPr lang="en-US" sz="1600" b="1" dirty="0" smtClean="0"/>
                        <a:t>Total: $76,658K</a:t>
                      </a:r>
                    </a:p>
                  </p:txBody>
                </p:sp>
                <p:pic>
                  <p:nvPicPr>
                    <p:cNvPr id="36" name="Picture 2"/>
                    <p:cNvPicPr>
                      <a:picLocks noChangeAspect="1" noChangeArrowheads="1"/>
                    </p:cNvPicPr>
                    <p:nvPr/>
                  </p:nvPicPr>
                  <p:blipFill rotWithShape="1">
                    <a:blip r:embed="rId9" cstate="print"/>
                    <a:srcRect l="23378" t="15393" b="21151"/>
                    <a:stretch/>
                  </p:blipFill>
                  <p:spPr bwMode="auto">
                    <a:xfrm>
                      <a:off x="5454850" y="5727782"/>
                      <a:ext cx="2726547" cy="259757"/>
                    </a:xfrm>
                    <a:prstGeom prst="rect">
                      <a:avLst/>
                    </a:prstGeom>
                    <a:noFill/>
                    <a:ln w="9525">
                      <a:noFill/>
                      <a:miter lim="800000"/>
                      <a:headEnd/>
                      <a:tailEnd/>
                    </a:ln>
                  </p:spPr>
                </p:pic>
              </p:grpSp>
              <p:sp>
                <p:nvSpPr>
                  <p:cNvPr id="28" name="TextBox 1"/>
                  <p:cNvSpPr txBox="1"/>
                  <p:nvPr/>
                </p:nvSpPr>
                <p:spPr>
                  <a:xfrm>
                    <a:off x="2260404" y="2096068"/>
                    <a:ext cx="1192787" cy="4875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smtClean="0">
                        <a:solidFill>
                          <a:srgbClr val="FFFFFF"/>
                        </a:solidFill>
                      </a:rPr>
                      <a:t>NOAA Total:</a:t>
                    </a:r>
                  </a:p>
                  <a:p>
                    <a:pPr algn="ctr"/>
                    <a:r>
                      <a:rPr lang="en-US" sz="1200" b="1" dirty="0" smtClean="0">
                        <a:solidFill>
                          <a:srgbClr val="FFFFFF"/>
                        </a:solidFill>
                      </a:rPr>
                      <a:t>$23,936</a:t>
                    </a:r>
                    <a:endParaRPr lang="en-US" sz="1200" b="1" dirty="0">
                      <a:solidFill>
                        <a:srgbClr val="FFFFFF"/>
                      </a:solidFill>
                    </a:endParaRPr>
                  </a:p>
                </p:txBody>
              </p:sp>
            </p:grpSp>
            <p:pic>
              <p:nvPicPr>
                <p:cNvPr id="37" name="Picture 36"/>
                <p:cNvPicPr>
                  <a:picLocks noChangeAspect="1" noChangeArrowheads="1"/>
                </p:cNvPicPr>
                <p:nvPr/>
              </p:nvPicPr>
              <p:blipFill>
                <a:blip r:embed="rId10" cstate="print"/>
                <a:srcRect/>
                <a:stretch>
                  <a:fillRect/>
                </a:stretch>
              </p:blipFill>
              <p:spPr bwMode="auto">
                <a:xfrm>
                  <a:off x="1269939" y="3683869"/>
                  <a:ext cx="2271688" cy="194100"/>
                </a:xfrm>
                <a:prstGeom prst="rect">
                  <a:avLst/>
                </a:prstGeom>
                <a:noFill/>
                <a:ln w="9525">
                  <a:noFill/>
                  <a:miter lim="800000"/>
                  <a:headEnd/>
                  <a:tailEnd/>
                </a:ln>
              </p:spPr>
            </p:pic>
          </p:grpSp>
          <p:sp>
            <p:nvSpPr>
              <p:cNvPr id="38" name="TextBox 1"/>
              <p:cNvSpPr txBox="1"/>
              <p:nvPr/>
            </p:nvSpPr>
            <p:spPr>
              <a:xfrm>
                <a:off x="8306798" y="2622522"/>
                <a:ext cx="582780" cy="28291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smtClean="0">
                    <a:solidFill>
                      <a:srgbClr val="000090"/>
                    </a:solidFill>
                  </a:rPr>
                  <a:t>HFIP</a:t>
                </a:r>
                <a:endParaRPr lang="en-US" sz="1200" b="1" dirty="0">
                  <a:solidFill>
                    <a:srgbClr val="000090"/>
                  </a:solidFill>
                </a:endParaRPr>
              </a:p>
            </p:txBody>
          </p:sp>
        </p:grpSp>
        <p:sp>
          <p:nvSpPr>
            <p:cNvPr id="22" name="TextBox 1"/>
            <p:cNvSpPr txBox="1"/>
            <p:nvPr/>
          </p:nvSpPr>
          <p:spPr>
            <a:xfrm>
              <a:off x="6753214" y="3388025"/>
              <a:ext cx="770744" cy="70045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smtClean="0"/>
                <a:t>IFEX, GRIP, </a:t>
              </a:r>
            </a:p>
            <a:p>
              <a:pPr algn="ctr"/>
              <a:r>
                <a:rPr lang="en-US" sz="1200" b="1" dirty="0" smtClean="0"/>
                <a:t>&amp; </a:t>
              </a:r>
            </a:p>
            <a:p>
              <a:pPr algn="ctr"/>
              <a:r>
                <a:rPr lang="en-US" sz="1200" b="1" dirty="0" smtClean="0"/>
                <a:t>PREDICT</a:t>
              </a:r>
              <a:endParaRPr lang="en-US" sz="1200" b="1" dirty="0"/>
            </a:p>
          </p:txBody>
        </p:sp>
      </p:grpSp>
      <p:pic>
        <p:nvPicPr>
          <p:cNvPr id="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85115" y="6156732"/>
            <a:ext cx="2057127" cy="31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Screen Shot 2012-05-08 at 5.47.35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86592" y="5841521"/>
            <a:ext cx="1447800" cy="312420"/>
          </a:xfrm>
          <a:prstGeom prst="rect">
            <a:avLst/>
          </a:prstGeom>
        </p:spPr>
      </p:pic>
      <p:sp>
        <p:nvSpPr>
          <p:cNvPr id="29" name="Oval 28"/>
          <p:cNvSpPr/>
          <p:nvPr/>
        </p:nvSpPr>
        <p:spPr>
          <a:xfrm>
            <a:off x="8170244" y="2922837"/>
            <a:ext cx="478402" cy="191376"/>
          </a:xfrm>
          <a:prstGeom prst="ellipse">
            <a:avLst/>
          </a:prstGeom>
          <a:noFill/>
          <a:ln w="190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2595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2" presetClass="entr" presetSubtype="2" fill="hold" grpId="0" nodeType="afterEffect">
                                  <p:stCondLst>
                                    <p:cond delay="300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p:tgtEl>
                                          <p:spTgt spid="29"/>
                                        </p:tgtEl>
                                        <p:attrNameLst>
                                          <p:attrName>ppt_x</p:attrName>
                                        </p:attrNameLst>
                                      </p:cBhvr>
                                      <p:tavLst>
                                        <p:tav tm="0">
                                          <p:val>
                                            <p:strVal val="#ppt_x+#ppt_w*1.125000"/>
                                          </p:val>
                                        </p:tav>
                                        <p:tav tm="100000">
                                          <p:val>
                                            <p:strVal val="#ppt_x"/>
                                          </p:val>
                                        </p:tav>
                                      </p:tavLst>
                                    </p:anim>
                                    <p:animEffect transition="in" filter="wipe(left)">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p:cNvSpPr>
          <p:nvPr>
            <p:ph type="body" idx="1"/>
          </p:nvPr>
        </p:nvSpPr>
        <p:spPr>
          <a:xfrm>
            <a:off x="419100" y="1503363"/>
            <a:ext cx="8258175" cy="4819650"/>
          </a:xfrm>
        </p:spPr>
        <p:txBody>
          <a:bodyPr/>
          <a:lstStyle/>
          <a:p>
            <a:pPr eaLnBrk="1" hangingPunct="1">
              <a:lnSpc>
                <a:spcPct val="90000"/>
              </a:lnSpc>
              <a:spcBef>
                <a:spcPts val="900"/>
              </a:spcBef>
            </a:pPr>
            <a:r>
              <a:rPr lang="en-US" sz="3300" b="1" i="1" smtClean="0">
                <a:solidFill>
                  <a:srgbClr val="A50021"/>
                </a:solidFill>
                <a:latin typeface="Calibri" charset="0"/>
                <a:ea typeface="Calibri" charset="0"/>
                <a:cs typeface="Calibri" charset="0"/>
              </a:rPr>
              <a:t>Goals</a:t>
            </a:r>
          </a:p>
          <a:p>
            <a:pPr eaLnBrk="1" hangingPunct="1">
              <a:lnSpc>
                <a:spcPct val="90000"/>
              </a:lnSpc>
              <a:spcBef>
                <a:spcPts val="900"/>
              </a:spcBef>
              <a:buFontTx/>
              <a:buChar char="•"/>
            </a:pPr>
            <a:r>
              <a:rPr lang="en-US" sz="3000" smtClean="0">
                <a:solidFill>
                  <a:srgbClr val="A50021"/>
                </a:solidFill>
                <a:latin typeface="Calibri" charset="0"/>
                <a:ea typeface="Calibri" charset="0"/>
                <a:cs typeface="Calibri" charset="0"/>
              </a:rPr>
              <a:t>Improve</a:t>
            </a:r>
            <a:r>
              <a:rPr lang="en-US" sz="3000" smtClean="0">
                <a:latin typeface="Calibri" charset="0"/>
                <a:ea typeface="Calibri" charset="0"/>
                <a:cs typeface="Calibri" charset="0"/>
              </a:rPr>
              <a:t> Forecast Accuracy</a:t>
            </a:r>
            <a:r>
              <a:rPr lang="en-US" sz="2200" smtClean="0">
                <a:latin typeface="Calibri" charset="0"/>
                <a:ea typeface="Calibri" charset="0"/>
                <a:cs typeface="Calibri" charset="0"/>
              </a:rPr>
              <a:t> </a:t>
            </a:r>
          </a:p>
          <a:p>
            <a:pPr lvl="1" eaLnBrk="1" hangingPunct="1">
              <a:lnSpc>
                <a:spcPct val="90000"/>
              </a:lnSpc>
              <a:spcBef>
                <a:spcPts val="900"/>
              </a:spcBef>
            </a:pPr>
            <a:r>
              <a:rPr lang="en-US" sz="1900" smtClean="0">
                <a:latin typeface="Calibri" charset="0"/>
                <a:ea typeface="Calibri" charset="0"/>
                <a:cs typeface="Calibri" charset="0"/>
              </a:rPr>
              <a:t>Hurricane impact areas (track) – 50% </a:t>
            </a:r>
            <a:br>
              <a:rPr lang="en-US" sz="1900" smtClean="0">
                <a:latin typeface="Calibri" charset="0"/>
                <a:ea typeface="Calibri" charset="0"/>
                <a:cs typeface="Calibri" charset="0"/>
              </a:rPr>
            </a:br>
            <a:r>
              <a:rPr lang="en-US" sz="1900" smtClean="0">
                <a:latin typeface="Calibri" charset="0"/>
                <a:ea typeface="Calibri" charset="0"/>
                <a:cs typeface="Calibri" charset="0"/>
              </a:rPr>
              <a:t>in 10 years</a:t>
            </a:r>
          </a:p>
          <a:p>
            <a:pPr lvl="1" eaLnBrk="1" hangingPunct="1">
              <a:lnSpc>
                <a:spcPct val="90000"/>
              </a:lnSpc>
              <a:spcBef>
                <a:spcPts val="900"/>
              </a:spcBef>
            </a:pPr>
            <a:r>
              <a:rPr lang="en-US" sz="1900" smtClean="0">
                <a:latin typeface="Calibri" charset="0"/>
                <a:ea typeface="Calibri" charset="0"/>
                <a:cs typeface="Calibri" charset="0"/>
              </a:rPr>
              <a:t>Severity (intensity) – 50% in 10 years</a:t>
            </a:r>
          </a:p>
          <a:p>
            <a:pPr lvl="1" eaLnBrk="1" hangingPunct="1">
              <a:lnSpc>
                <a:spcPct val="90000"/>
              </a:lnSpc>
              <a:spcBef>
                <a:spcPts val="900"/>
              </a:spcBef>
            </a:pPr>
            <a:r>
              <a:rPr lang="en-US" sz="1900" smtClean="0">
                <a:latin typeface="Calibri" charset="0"/>
                <a:ea typeface="Calibri" charset="0"/>
                <a:cs typeface="Calibri" charset="0"/>
              </a:rPr>
              <a:t>Storm surge impact locations </a:t>
            </a:r>
            <a:br>
              <a:rPr lang="en-US" sz="1900" smtClean="0">
                <a:latin typeface="Calibri" charset="0"/>
                <a:ea typeface="Calibri" charset="0"/>
                <a:cs typeface="Calibri" charset="0"/>
              </a:rPr>
            </a:br>
            <a:r>
              <a:rPr lang="en-US" sz="1900" smtClean="0">
                <a:latin typeface="Calibri" charset="0"/>
                <a:ea typeface="Calibri" charset="0"/>
                <a:cs typeface="Calibri" charset="0"/>
              </a:rPr>
              <a:t>and severity</a:t>
            </a:r>
          </a:p>
          <a:p>
            <a:pPr eaLnBrk="1" hangingPunct="1">
              <a:lnSpc>
                <a:spcPct val="90000"/>
              </a:lnSpc>
              <a:spcBef>
                <a:spcPts val="900"/>
              </a:spcBef>
              <a:buFontTx/>
              <a:buChar char="•"/>
            </a:pPr>
            <a:r>
              <a:rPr lang="en-US" sz="3000" smtClean="0">
                <a:solidFill>
                  <a:srgbClr val="A50021"/>
                </a:solidFill>
                <a:latin typeface="Calibri" charset="0"/>
                <a:ea typeface="Calibri" charset="0"/>
                <a:cs typeface="Calibri" charset="0"/>
              </a:rPr>
              <a:t>Extend</a:t>
            </a:r>
            <a:r>
              <a:rPr lang="en-US" sz="3000" smtClean="0">
                <a:latin typeface="Calibri" charset="0"/>
                <a:ea typeface="Calibri" charset="0"/>
                <a:cs typeface="Calibri" charset="0"/>
              </a:rPr>
              <a:t> forecast reliability out to 7 days</a:t>
            </a:r>
            <a:br>
              <a:rPr lang="en-US" sz="3000" smtClean="0">
                <a:latin typeface="Calibri" charset="0"/>
                <a:ea typeface="Calibri" charset="0"/>
                <a:cs typeface="Calibri" charset="0"/>
              </a:rPr>
            </a:br>
            <a:endParaRPr lang="en-US" sz="1100" smtClean="0">
              <a:latin typeface="Calibri" charset="0"/>
              <a:ea typeface="Calibri" charset="0"/>
              <a:cs typeface="Calibri" charset="0"/>
            </a:endParaRPr>
          </a:p>
          <a:p>
            <a:pPr eaLnBrk="1" hangingPunct="1">
              <a:lnSpc>
                <a:spcPct val="90000"/>
              </a:lnSpc>
              <a:spcBef>
                <a:spcPts val="900"/>
              </a:spcBef>
              <a:buFontTx/>
              <a:buChar char="•"/>
            </a:pPr>
            <a:r>
              <a:rPr lang="en-US" sz="3000" smtClean="0">
                <a:solidFill>
                  <a:srgbClr val="A50021"/>
                </a:solidFill>
                <a:latin typeface="Calibri" charset="0"/>
                <a:ea typeface="Calibri" charset="0"/>
                <a:cs typeface="Calibri" charset="0"/>
              </a:rPr>
              <a:t>Quantify, bound</a:t>
            </a:r>
            <a:r>
              <a:rPr lang="en-US" sz="3000" smtClean="0">
                <a:latin typeface="Calibri" charset="0"/>
                <a:ea typeface="Calibri" charset="0"/>
                <a:cs typeface="Calibri" charset="0"/>
              </a:rPr>
              <a:t> and </a:t>
            </a:r>
            <a:r>
              <a:rPr lang="en-US" sz="3000" smtClean="0">
                <a:solidFill>
                  <a:srgbClr val="A50021"/>
                </a:solidFill>
                <a:latin typeface="Calibri" charset="0"/>
                <a:ea typeface="Calibri" charset="0"/>
                <a:cs typeface="Calibri" charset="0"/>
              </a:rPr>
              <a:t>reduce</a:t>
            </a:r>
            <a:r>
              <a:rPr lang="en-US" sz="3000" smtClean="0">
                <a:latin typeface="Calibri" charset="0"/>
                <a:ea typeface="Calibri" charset="0"/>
                <a:cs typeface="Calibri" charset="0"/>
              </a:rPr>
              <a:t> forecast uncertainty to enable risk management decisions</a:t>
            </a:r>
          </a:p>
        </p:txBody>
      </p:sp>
      <p:pic>
        <p:nvPicPr>
          <p:cNvPr id="50184" name="Picture 8" descr="http://www.magazine.noaa.gov/stories/images/145135F120_sm.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0" y="1676400"/>
            <a:ext cx="3124200" cy="2481263"/>
          </a:xfrm>
          <a:prstGeom prst="rect">
            <a:avLst/>
          </a:prstGeom>
          <a:solidFill>
            <a:schemeClr val="bg2"/>
          </a:solidFill>
          <a:ln w="57150">
            <a:solidFill>
              <a:schemeClr val="bg2"/>
            </a:solidFill>
            <a:miter lim="800000"/>
            <a:headEnd/>
            <a:tailEnd/>
          </a:ln>
          <a:effectLst>
            <a:outerShdw blurRad="63500" dist="99190" dir="2388334" algn="ctr" rotWithShape="0">
              <a:srgbClr val="2E507A">
                <a:alpha val="50000"/>
              </a:srgbClr>
            </a:outerShdw>
          </a:effectLst>
        </p:spPr>
      </p:pic>
      <p:pic>
        <p:nvPicPr>
          <p:cNvPr id="1843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8" y="168275"/>
            <a:ext cx="7432675" cy="9937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0184"/>
                                        </p:tgtEl>
                                        <p:attrNameLst>
                                          <p:attrName>style.visibility</p:attrName>
                                        </p:attrNameLst>
                                      </p:cBhvr>
                                      <p:to>
                                        <p:strVal val="visible"/>
                                      </p:to>
                                    </p:set>
                                    <p:anim calcmode="lin" valueType="num">
                                      <p:cBhvr>
                                        <p:cTn id="7" dur="500" fill="hold"/>
                                        <p:tgtEl>
                                          <p:spTgt spid="50184"/>
                                        </p:tgtEl>
                                        <p:attrNameLst>
                                          <p:attrName>ppt_w</p:attrName>
                                        </p:attrNameLst>
                                      </p:cBhvr>
                                      <p:tavLst>
                                        <p:tav tm="0">
                                          <p:val>
                                            <p:fltVal val="0"/>
                                          </p:val>
                                        </p:tav>
                                        <p:tav tm="100000">
                                          <p:val>
                                            <p:strVal val="#ppt_w"/>
                                          </p:val>
                                        </p:tav>
                                      </p:tavLst>
                                    </p:anim>
                                    <p:anim calcmode="lin" valueType="num">
                                      <p:cBhvr>
                                        <p:cTn id="8" dur="500" fill="hold"/>
                                        <p:tgtEl>
                                          <p:spTgt spid="50184"/>
                                        </p:tgtEl>
                                        <p:attrNameLst>
                                          <p:attrName>ppt_h</p:attrName>
                                        </p:attrNameLst>
                                      </p:cBhvr>
                                      <p:tavLst>
                                        <p:tav tm="0">
                                          <p:val>
                                            <p:fltVal val="0"/>
                                          </p:val>
                                        </p:tav>
                                        <p:tav tm="100000">
                                          <p:val>
                                            <p:strVal val="#ppt_h"/>
                                          </p:val>
                                        </p:tav>
                                      </p:tavLst>
                                    </p:anim>
                                    <p:animEffect transition="in" filter="fade">
                                      <p:cBhvr>
                                        <p:cTn id="9"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 descr="Untitled Image 5.png"/>
          <p:cNvPicPr>
            <a:picLocks noChangeAspect="1"/>
          </p:cNvPicPr>
          <p:nvPr/>
        </p:nvPicPr>
        <p:blipFill>
          <a:blip r:embed="rId3"/>
          <a:srcRect/>
          <a:stretch>
            <a:fillRect/>
          </a:stretch>
        </p:blipFill>
        <p:spPr bwMode="auto">
          <a:xfrm>
            <a:off x="6200775" y="4283075"/>
            <a:ext cx="2889250" cy="1743075"/>
          </a:xfrm>
          <a:prstGeom prst="rect">
            <a:avLst/>
          </a:prstGeom>
          <a:noFill/>
          <a:ln w="9525">
            <a:noFill/>
            <a:miter lim="800000"/>
            <a:headEnd/>
            <a:tailEnd/>
          </a:ln>
        </p:spPr>
      </p:pic>
      <p:sp>
        <p:nvSpPr>
          <p:cNvPr id="27651" name="Rectangle 2"/>
          <p:cNvSpPr>
            <a:spLocks noGrp="1" noChangeArrowheads="1"/>
          </p:cNvSpPr>
          <p:nvPr>
            <p:ph type="title"/>
          </p:nvPr>
        </p:nvSpPr>
        <p:spPr/>
        <p:txBody>
          <a:bodyPr/>
          <a:lstStyle/>
          <a:p>
            <a:pPr eaLnBrk="1" hangingPunct="1"/>
            <a:r>
              <a:rPr lang="en-US" smtClean="0">
                <a:latin typeface="Calibri" charset="0"/>
                <a:ea typeface="Calibri" charset="0"/>
                <a:cs typeface="Calibri" charset="0"/>
              </a:rPr>
              <a:t>HFIP Activities</a:t>
            </a:r>
          </a:p>
        </p:txBody>
      </p:sp>
      <p:sp>
        <p:nvSpPr>
          <p:cNvPr id="27652" name="Rectangle 3"/>
          <p:cNvSpPr>
            <a:spLocks noGrp="1" noChangeArrowheads="1"/>
          </p:cNvSpPr>
          <p:nvPr>
            <p:ph type="body" idx="1"/>
          </p:nvPr>
        </p:nvSpPr>
        <p:spPr>
          <a:xfrm>
            <a:off x="149225" y="1328738"/>
            <a:ext cx="6607175" cy="4953000"/>
          </a:xfrm>
        </p:spPr>
        <p:txBody>
          <a:bodyPr/>
          <a:lstStyle/>
          <a:p>
            <a:pPr marL="461963" indent="-461963" eaLnBrk="1" hangingPunct="1">
              <a:spcBef>
                <a:spcPts val="600"/>
              </a:spcBef>
            </a:pPr>
            <a:r>
              <a:rPr lang="en-US" dirty="0">
                <a:latin typeface="Calibri" charset="0"/>
                <a:ea typeface="Calibri" charset="0"/>
                <a:cs typeface="Calibri" charset="0"/>
              </a:rPr>
              <a:t>Traditional Hurricane Research Activities:</a:t>
            </a:r>
          </a:p>
          <a:p>
            <a:pPr marL="461963" indent="-461963" eaLnBrk="1" hangingPunct="1">
              <a:spcBef>
                <a:spcPts val="600"/>
              </a:spcBef>
              <a:buFontTx/>
              <a:buChar char="•"/>
            </a:pPr>
            <a:r>
              <a:rPr lang="en-US" sz="2000" dirty="0">
                <a:latin typeface="Calibri" charset="0"/>
                <a:ea typeface="Calibri" charset="0"/>
                <a:cs typeface="Calibri" charset="0"/>
              </a:rPr>
              <a:t>Observations, analysis, database, &amp; instrument R&amp;D (IFEX)</a:t>
            </a:r>
          </a:p>
          <a:p>
            <a:pPr marL="461963" indent="-461963" eaLnBrk="1" hangingPunct="1">
              <a:spcBef>
                <a:spcPts val="600"/>
              </a:spcBef>
              <a:buFontTx/>
              <a:buChar char="•"/>
            </a:pPr>
            <a:r>
              <a:rPr lang="en-US" sz="2000" dirty="0">
                <a:latin typeface="Calibri" charset="0"/>
                <a:ea typeface="Calibri" charset="0"/>
                <a:cs typeface="Calibri" charset="0"/>
              </a:rPr>
              <a:t>Statistical-dynamical model development</a:t>
            </a:r>
          </a:p>
          <a:p>
            <a:pPr marL="461963" indent="-461963" eaLnBrk="1" hangingPunct="1">
              <a:spcBef>
                <a:spcPts val="600"/>
              </a:spcBef>
              <a:buFontTx/>
              <a:buChar char="•"/>
            </a:pPr>
            <a:r>
              <a:rPr lang="en-US" sz="2000" dirty="0">
                <a:latin typeface="Calibri" charset="0"/>
                <a:ea typeface="Calibri" charset="0"/>
                <a:cs typeface="Calibri" charset="0"/>
              </a:rPr>
              <a:t>Advances in operational models (Stream 1)</a:t>
            </a:r>
          </a:p>
          <a:p>
            <a:pPr marL="461963" indent="-461963" eaLnBrk="1" hangingPunct="1">
              <a:spcBef>
                <a:spcPts val="600"/>
              </a:spcBef>
            </a:pPr>
            <a:r>
              <a:rPr lang="en-US" dirty="0">
                <a:latin typeface="Calibri" charset="0"/>
                <a:ea typeface="Calibri" charset="0"/>
                <a:cs typeface="Calibri" charset="0"/>
              </a:rPr>
              <a:t>New HFIP Research Thrusts:</a:t>
            </a:r>
            <a:endParaRPr lang="en-US" sz="2000" dirty="0">
              <a:latin typeface="Calibri" charset="0"/>
              <a:ea typeface="Calibri" charset="0"/>
              <a:cs typeface="Calibri" charset="0"/>
            </a:endParaRPr>
          </a:p>
          <a:p>
            <a:pPr marL="461963" indent="-461963" eaLnBrk="1" hangingPunct="1">
              <a:spcBef>
                <a:spcPts val="600"/>
              </a:spcBef>
              <a:buFontTx/>
              <a:buChar char="•"/>
            </a:pPr>
            <a:r>
              <a:rPr lang="en-US" sz="2000" dirty="0">
                <a:latin typeface="Calibri" charset="0"/>
                <a:ea typeface="Calibri" charset="0"/>
                <a:cs typeface="Calibri" charset="0"/>
              </a:rPr>
              <a:t>Experimental global and regional hurricane model development (Stream 2)</a:t>
            </a:r>
          </a:p>
          <a:p>
            <a:pPr marL="461963" indent="-461963" eaLnBrk="1" hangingPunct="1">
              <a:spcBef>
                <a:spcPts val="600"/>
              </a:spcBef>
              <a:buFontTx/>
              <a:buChar char="•"/>
            </a:pPr>
            <a:r>
              <a:rPr lang="en-US" sz="2000" dirty="0">
                <a:latin typeface="Calibri" charset="0"/>
                <a:ea typeface="Calibri" charset="0"/>
                <a:cs typeface="Calibri" charset="0"/>
              </a:rPr>
              <a:t>Data assimilation techniques and observing system strategy analysis development (Stream 1 &amp; 2)</a:t>
            </a:r>
          </a:p>
          <a:p>
            <a:pPr marL="461963" indent="-461963" eaLnBrk="1" hangingPunct="1">
              <a:spcBef>
                <a:spcPts val="600"/>
              </a:spcBef>
              <a:buFontTx/>
              <a:buChar char="•"/>
            </a:pPr>
            <a:r>
              <a:rPr lang="en-US" sz="2000" dirty="0">
                <a:latin typeface="Calibri" charset="0"/>
                <a:ea typeface="Calibri" charset="0"/>
                <a:cs typeface="Calibri" charset="0"/>
              </a:rPr>
              <a:t>Model evaluation tool development</a:t>
            </a:r>
          </a:p>
          <a:p>
            <a:pPr marL="461963" indent="-461963" eaLnBrk="1" hangingPunct="1">
              <a:spcBef>
                <a:spcPts val="600"/>
              </a:spcBef>
              <a:buFontTx/>
              <a:buChar char="•"/>
            </a:pPr>
            <a:r>
              <a:rPr lang="en-US" sz="2000" dirty="0">
                <a:latin typeface="Calibri" charset="0"/>
                <a:ea typeface="Calibri" charset="0"/>
                <a:cs typeface="Calibri" charset="0"/>
              </a:rPr>
              <a:t>Application and tool development for forecasters</a:t>
            </a:r>
          </a:p>
        </p:txBody>
      </p:sp>
      <p:sp>
        <p:nvSpPr>
          <p:cNvPr id="27653" name="Text Box 6"/>
          <p:cNvSpPr txBox="1">
            <a:spLocks noChangeArrowheads="1"/>
          </p:cNvSpPr>
          <p:nvPr/>
        </p:nvSpPr>
        <p:spPr bwMode="auto">
          <a:xfrm>
            <a:off x="238125" y="5969000"/>
            <a:ext cx="8639175" cy="4270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dirty="0">
                <a:solidFill>
                  <a:srgbClr val="000090"/>
                </a:solidFill>
                <a:latin typeface="Calibri" charset="0"/>
                <a:ea typeface="Calibri" charset="0"/>
                <a:cs typeface="Calibri" charset="0"/>
              </a:rPr>
              <a:t>Partnership: NCEP, AOC, AOML, ESRL, GFDL, DTC, USWRP, NESDIS/STAR</a:t>
            </a:r>
          </a:p>
        </p:txBody>
      </p:sp>
      <p:sp>
        <p:nvSpPr>
          <p:cNvPr id="27654" name="Rectangle 6"/>
          <p:cNvSpPr>
            <a:spLocks/>
          </p:cNvSpPr>
          <p:nvPr/>
        </p:nvSpPr>
        <p:spPr bwMode="auto">
          <a:xfrm>
            <a:off x="6386976" y="4286274"/>
            <a:ext cx="525463" cy="381000"/>
          </a:xfrm>
          <a:prstGeom prst="rect">
            <a:avLst/>
          </a:prstGeom>
          <a:noFill/>
          <a:ln w="12700">
            <a:noFill/>
            <a:miter lim="800000"/>
            <a:headEnd/>
            <a:tailEnd/>
          </a:ln>
        </p:spPr>
        <p:txBody>
          <a:bodyPr lIns="0" tIns="0" rIns="40639" bIns="0" anchor="ctr">
            <a:prstTxWarp prst="textNoShape">
              <a:avLst/>
            </a:prstTxWarp>
          </a:bodyPr>
          <a:lstStyle/>
          <a:p>
            <a:pPr marL="39688" algn="ctr">
              <a:lnSpc>
                <a:spcPct val="50000"/>
              </a:lnSpc>
            </a:pPr>
            <a:r>
              <a:rPr lang="en-US" sz="1600" dirty="0">
                <a:solidFill>
                  <a:schemeClr val="bg1"/>
                </a:solidFill>
                <a:latin typeface="Calibri" charset="0"/>
                <a:ea typeface="Arial" charset="0"/>
                <a:cs typeface="Arial" charset="0"/>
                <a:sym typeface="Arial" charset="0"/>
              </a:rPr>
              <a:t>D1</a:t>
            </a:r>
          </a:p>
        </p:txBody>
      </p:sp>
      <p:sp>
        <p:nvSpPr>
          <p:cNvPr id="27655" name="Rectangle 8"/>
          <p:cNvSpPr>
            <a:spLocks noChangeArrowheads="1"/>
          </p:cNvSpPr>
          <p:nvPr/>
        </p:nvSpPr>
        <p:spPr bwMode="auto">
          <a:xfrm>
            <a:off x="7039388" y="4677263"/>
            <a:ext cx="515938" cy="288925"/>
          </a:xfrm>
          <a:prstGeom prst="rect">
            <a:avLst/>
          </a:prstGeom>
          <a:noFill/>
          <a:ln w="12700">
            <a:noFill/>
            <a:miter lim="800000"/>
            <a:headEnd/>
            <a:tailEnd/>
          </a:ln>
          <a:effectLst>
            <a:outerShdw blurRad="50800" dist="38100" dir="2700000">
              <a:srgbClr val="000000">
                <a:alpha val="43000"/>
              </a:srgbClr>
            </a:outerShdw>
          </a:effectLst>
        </p:spPr>
        <p:txBody>
          <a:bodyPr lIns="50800" tIns="50800" rIns="30479" bIns="50800" anchor="ctr">
            <a:prstTxWarp prst="textNoShape">
              <a:avLst/>
            </a:prstTxWarp>
          </a:bodyPr>
          <a:lstStyle/>
          <a:p>
            <a:pPr marL="39688" algn="ctr">
              <a:lnSpc>
                <a:spcPct val="90000"/>
              </a:lnSpc>
            </a:pPr>
            <a:r>
              <a:rPr lang="en-US" sz="1600" dirty="0">
                <a:solidFill>
                  <a:srgbClr val="FFFFFF"/>
                </a:solidFill>
                <a:latin typeface="Calibri" charset="0"/>
                <a:ea typeface="Arial" charset="0"/>
                <a:cs typeface="Arial" charset="0"/>
                <a:sym typeface="Arial" charset="0"/>
              </a:rPr>
              <a:t>D2</a:t>
            </a:r>
          </a:p>
        </p:txBody>
      </p:sp>
      <p:pic>
        <p:nvPicPr>
          <p:cNvPr id="27656" name="Picture 2" descr="tk2"/>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42113" y="2272006"/>
            <a:ext cx="1989137" cy="2057400"/>
          </a:xfrm>
          <a:prstGeom prst="rect">
            <a:avLst/>
          </a:prstGeom>
          <a:noFill/>
          <a:ln w="9525">
            <a:noFill/>
            <a:miter lim="800000"/>
            <a:headEnd/>
            <a:tailEnd/>
          </a:ln>
        </p:spPr>
      </p:pic>
      <p:pic>
        <p:nvPicPr>
          <p:cNvPr id="27657" name="Picture 11" descr="p3-gulfstream_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92875" y="1295693"/>
            <a:ext cx="2436813" cy="1036638"/>
          </a:xfrm>
          <a:prstGeom prst="rect">
            <a:avLst/>
          </a:prstGeom>
          <a:noFill/>
          <a:ln w="9525">
            <a:noFill/>
            <a:miter lim="800000"/>
            <a:headEnd/>
            <a:tailEnd/>
          </a:ln>
        </p:spPr>
      </p:pic>
    </p:spTree>
    <p:extLst>
      <p:ext uri="{BB962C8B-B14F-4D97-AF65-F5344CB8AC3E}">
        <p14:creationId xmlns:p14="http://schemas.microsoft.com/office/powerpoint/2010/main" val="23677517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300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1000" fill="hold"/>
                                        <p:tgtEl>
                                          <p:spTgt spid="27653"/>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7653"/>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7653"/>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76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p:txBody>
          <a:bodyPr/>
          <a:lstStyle/>
          <a:p>
            <a:pPr eaLnBrk="1" hangingPunct="1"/>
            <a:r>
              <a:rPr lang="en-US" sz="4800" dirty="0" smtClean="0">
                <a:latin typeface="Calibri" charset="0"/>
                <a:ea typeface="Calibri" charset="0"/>
                <a:cs typeface="Calibri" charset="0"/>
              </a:rPr>
              <a:t>Improved Models: </a:t>
            </a:r>
            <a:br>
              <a:rPr lang="en-US" sz="4800" dirty="0" smtClean="0">
                <a:latin typeface="Calibri" charset="0"/>
                <a:ea typeface="Calibri" charset="0"/>
                <a:cs typeface="Calibri" charset="0"/>
              </a:rPr>
            </a:br>
            <a:r>
              <a:rPr lang="en-US" sz="3600" dirty="0" smtClean="0">
                <a:latin typeface="Calibri" charset="0"/>
                <a:ea typeface="Calibri" charset="0"/>
                <a:cs typeface="Calibri" charset="0"/>
              </a:rPr>
              <a:t>Statistical-dynamical models–RI</a:t>
            </a:r>
            <a:endParaRPr lang="en-US" sz="4800" dirty="0" smtClean="0">
              <a:latin typeface="Calibri" charset="0"/>
              <a:ea typeface="Calibri" charset="0"/>
              <a:cs typeface="Calibri" charset="0"/>
            </a:endParaRPr>
          </a:p>
        </p:txBody>
      </p:sp>
      <p:grpSp>
        <p:nvGrpSpPr>
          <p:cNvPr id="12" name="Group 11"/>
          <p:cNvGrpSpPr/>
          <p:nvPr/>
        </p:nvGrpSpPr>
        <p:grpSpPr>
          <a:xfrm>
            <a:off x="5213151" y="1366839"/>
            <a:ext cx="3592512" cy="2470150"/>
            <a:chOff x="5213151" y="1366839"/>
            <a:chExt cx="3592512" cy="2470150"/>
          </a:xfrm>
        </p:grpSpPr>
        <p:pic>
          <p:nvPicPr>
            <p:cNvPr id="29704" name="Picture 9" descr="Bob_atlas_Prob_de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13151" y="1366839"/>
              <a:ext cx="3592512" cy="2470150"/>
            </a:xfrm>
            <a:prstGeom prst="rect">
              <a:avLst/>
            </a:prstGeom>
            <a:noFill/>
            <a:ln w="9525">
              <a:noFill/>
              <a:miter lim="800000"/>
              <a:headEnd/>
              <a:tailEnd/>
            </a:ln>
          </p:spPr>
        </p:pic>
        <p:sp>
          <p:nvSpPr>
            <p:cNvPr id="29705" name="Rectangle 10"/>
            <p:cNvSpPr>
              <a:spLocks noChangeArrowheads="1"/>
            </p:cNvSpPr>
            <p:nvPr/>
          </p:nvSpPr>
          <p:spPr bwMode="auto">
            <a:xfrm>
              <a:off x="5941201" y="1443529"/>
              <a:ext cx="2114201" cy="307936"/>
            </a:xfrm>
            <a:prstGeom prst="rect">
              <a:avLst/>
            </a:prstGeom>
            <a:noFill/>
            <a:ln w="9525">
              <a:noFill/>
              <a:miter lim="800000"/>
              <a:headEnd/>
              <a:tailEnd/>
            </a:ln>
          </p:spPr>
          <p:txBody>
            <a:bodyPr>
              <a:prstTxWarp prst="textNoShape">
                <a:avLst/>
              </a:prstTxWarp>
              <a:spAutoFit/>
            </a:bodyPr>
            <a:lstStyle/>
            <a:p>
              <a:r>
                <a:rPr lang="en-US" sz="1400" dirty="0">
                  <a:solidFill>
                    <a:srgbClr val="000000"/>
                  </a:solidFill>
                  <a:latin typeface="Calibri" charset="0"/>
                  <a:ea typeface="Calibri" charset="0"/>
                  <a:cs typeface="Calibri" charset="0"/>
                </a:rPr>
                <a:t>NHC’s Operational RI POD</a:t>
              </a:r>
            </a:p>
          </p:txBody>
        </p:sp>
      </p:grpSp>
      <p:pic>
        <p:nvPicPr>
          <p:cNvPr id="29700" name="Content Placeholder 6" descr="Bob_atlas_FAR.jpg"/>
          <p:cNvPicPr>
            <a:picLocks noGrp="1"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76049" y="3853393"/>
            <a:ext cx="3579812" cy="2470150"/>
          </a:xfrm>
          <a:prstGeom prst="rect">
            <a:avLst/>
          </a:prstGeom>
          <a:noFill/>
          <a:ln w="9525">
            <a:noFill/>
            <a:miter lim="800000"/>
            <a:headEnd/>
            <a:tailEnd/>
          </a:ln>
        </p:spPr>
      </p:pic>
      <p:sp>
        <p:nvSpPr>
          <p:cNvPr id="29701" name="Rectangle 13"/>
          <p:cNvSpPr>
            <a:spLocks noChangeArrowheads="1"/>
          </p:cNvSpPr>
          <p:nvPr/>
        </p:nvSpPr>
        <p:spPr bwMode="auto">
          <a:xfrm>
            <a:off x="6007886" y="3897843"/>
            <a:ext cx="2162175" cy="307975"/>
          </a:xfrm>
          <a:prstGeom prst="rect">
            <a:avLst/>
          </a:prstGeom>
          <a:noFill/>
          <a:ln w="9525">
            <a:noFill/>
            <a:miter lim="800000"/>
            <a:headEnd/>
            <a:tailEnd/>
          </a:ln>
        </p:spPr>
        <p:txBody>
          <a:bodyPr>
            <a:prstTxWarp prst="textNoShape">
              <a:avLst/>
            </a:prstTxWarp>
            <a:spAutoFit/>
          </a:bodyPr>
          <a:lstStyle/>
          <a:p>
            <a:r>
              <a:rPr lang="en-US" sz="1400" dirty="0">
                <a:solidFill>
                  <a:srgbClr val="000000"/>
                </a:solidFill>
                <a:latin typeface="Calibri" charset="0"/>
                <a:ea typeface="Calibri" charset="0"/>
                <a:cs typeface="Calibri" charset="0"/>
              </a:rPr>
              <a:t>NHC’s Operational RI FAR</a:t>
            </a:r>
          </a:p>
        </p:txBody>
      </p:sp>
      <p:sp>
        <p:nvSpPr>
          <p:cNvPr id="10" name="Text Box 8"/>
          <p:cNvSpPr txBox="1">
            <a:spLocks noChangeArrowheads="1"/>
          </p:cNvSpPr>
          <p:nvPr/>
        </p:nvSpPr>
        <p:spPr bwMode="auto">
          <a:xfrm>
            <a:off x="5513388" y="6605588"/>
            <a:ext cx="3363912" cy="277812"/>
          </a:xfrm>
          <a:prstGeom prst="rect">
            <a:avLst/>
          </a:prstGeom>
          <a:noFill/>
          <a:ln w="9525">
            <a:noFill/>
            <a:miter lim="800000"/>
            <a:headEnd/>
            <a:tailEnd/>
          </a:ln>
        </p:spPr>
        <p:txBody>
          <a:bodyPr>
            <a:prstTxWarp prst="textNoShape">
              <a:avLst/>
            </a:prstTxWarp>
            <a:spAutoFit/>
          </a:bodyPr>
          <a:lstStyle/>
          <a:p>
            <a:r>
              <a:rPr lang="en-US" sz="1200" dirty="0">
                <a:latin typeface="Calibri" charset="0"/>
                <a:ea typeface="Arial" charset="0"/>
                <a:cs typeface="Arial" charset="0"/>
              </a:rPr>
              <a:t>Courtesy of</a:t>
            </a:r>
            <a:r>
              <a:rPr lang="en-US" sz="1200" dirty="0" smtClean="0">
                <a:latin typeface="Calibri" charset="0"/>
                <a:ea typeface="Arial" charset="0"/>
                <a:cs typeface="Arial" charset="0"/>
              </a:rPr>
              <a:t> J. Kaplan (AOML/HRD)</a:t>
            </a:r>
            <a:endParaRPr lang="en-US" sz="1200" dirty="0">
              <a:latin typeface="Calibri" charset="0"/>
              <a:ea typeface="Arial" charset="0"/>
              <a:cs typeface="Arial" charset="0"/>
            </a:endParaRPr>
          </a:p>
        </p:txBody>
      </p:sp>
      <p:sp>
        <p:nvSpPr>
          <p:cNvPr id="11" name="Rectangle 10"/>
          <p:cNvSpPr/>
          <p:nvPr/>
        </p:nvSpPr>
        <p:spPr>
          <a:xfrm>
            <a:off x="118695" y="1343555"/>
            <a:ext cx="5139512" cy="2372444"/>
          </a:xfrm>
          <a:prstGeom prst="rect">
            <a:avLst/>
          </a:prstGeom>
        </p:spPr>
        <p:txBody>
          <a:bodyPr wrap="square">
            <a:spAutoFit/>
          </a:bodyPr>
          <a:lstStyle/>
          <a:p>
            <a:pPr marL="225425" indent="-225425">
              <a:lnSpc>
                <a:spcPct val="95000"/>
              </a:lnSpc>
              <a:spcBef>
                <a:spcPts val="600"/>
              </a:spcBef>
              <a:buFont typeface="Arial"/>
              <a:buChar char="•"/>
            </a:pPr>
            <a:r>
              <a:rPr lang="en-US" sz="2000" dirty="0" smtClean="0">
                <a:latin typeface="Calibri"/>
                <a:cs typeface="Calibri"/>
              </a:rPr>
              <a:t>SHIPS &amp;LGEM most skillful intensity guidance. Explains 55% of intensity change variance</a:t>
            </a:r>
          </a:p>
          <a:p>
            <a:pPr marL="225425" indent="-225425">
              <a:lnSpc>
                <a:spcPct val="95000"/>
              </a:lnSpc>
              <a:spcBef>
                <a:spcPts val="600"/>
              </a:spcBef>
              <a:buFont typeface="Arial"/>
              <a:buChar char="•"/>
            </a:pPr>
            <a:r>
              <a:rPr lang="en-US" sz="2000" dirty="0" smtClean="0">
                <a:latin typeface="Calibri"/>
                <a:cs typeface="Calibri"/>
              </a:rPr>
              <a:t>RI index explains 30% of variance</a:t>
            </a:r>
          </a:p>
          <a:p>
            <a:pPr marL="225425" indent="-225425">
              <a:lnSpc>
                <a:spcPct val="95000"/>
              </a:lnSpc>
              <a:spcBef>
                <a:spcPts val="600"/>
              </a:spcBef>
              <a:buFont typeface="Arial"/>
              <a:buChar char="•"/>
            </a:pPr>
            <a:r>
              <a:rPr lang="en-US" sz="2000" dirty="0" smtClean="0">
                <a:latin typeface="Calibri"/>
                <a:ea typeface="Calibri" charset="0"/>
                <a:cs typeface="Calibri"/>
              </a:rPr>
              <a:t>RI Index higher POD than model &amp; OFCL in both ATL and EPAC, FAR comparable</a:t>
            </a:r>
          </a:p>
          <a:p>
            <a:pPr marL="225425" lvl="1" indent="-225425">
              <a:lnSpc>
                <a:spcPct val="95000"/>
              </a:lnSpc>
              <a:spcBef>
                <a:spcPts val="600"/>
              </a:spcBef>
              <a:buFont typeface="Arial"/>
              <a:buChar char="•"/>
            </a:pPr>
            <a:r>
              <a:rPr lang="en-US" sz="2000" dirty="0" smtClean="0">
                <a:latin typeface="Calibri"/>
                <a:cs typeface="Calibri"/>
              </a:rPr>
              <a:t>Evaluation of improved RI index shows 5-7% improvement over climatology</a:t>
            </a:r>
            <a:endParaRPr lang="en-US" sz="2000" dirty="0" smtClean="0">
              <a:effectLst>
                <a:outerShdw blurRad="38100" dist="38100" dir="2700000" algn="tl">
                  <a:srgbClr val="DDDDDD"/>
                </a:outerShdw>
              </a:effectLst>
              <a:latin typeface="Calibri"/>
              <a:cs typeface="Calibri"/>
            </a:endParaRPr>
          </a:p>
        </p:txBody>
      </p:sp>
      <p:graphicFrame>
        <p:nvGraphicFramePr>
          <p:cNvPr id="14" name="Chart 13"/>
          <p:cNvGraphicFramePr/>
          <p:nvPr/>
        </p:nvGraphicFramePr>
        <p:xfrm>
          <a:off x="402896" y="3687379"/>
          <a:ext cx="4589517" cy="2837793"/>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14"/>
          <p:cNvSpPr/>
          <p:nvPr/>
        </p:nvSpPr>
        <p:spPr>
          <a:xfrm>
            <a:off x="1118751" y="3622126"/>
            <a:ext cx="3570123" cy="276999"/>
          </a:xfrm>
          <a:prstGeom prst="rect">
            <a:avLst/>
          </a:prstGeom>
        </p:spPr>
        <p:txBody>
          <a:bodyPr wrap="square">
            <a:spAutoFit/>
          </a:bodyPr>
          <a:lstStyle/>
          <a:p>
            <a:pPr algn="ctr"/>
            <a:r>
              <a:rPr lang="en-US" sz="1200" dirty="0" smtClean="0">
                <a:latin typeface="Calibri"/>
                <a:cs typeface="Calibri"/>
              </a:rPr>
              <a:t>Atlantic Intensity Forecast Errors - 1992-2010</a:t>
            </a:r>
            <a:endParaRPr lang="en-US" sz="1200" dirty="0">
              <a:latin typeface="Calibri"/>
              <a:cs typeface="Calibri"/>
            </a:endParaRPr>
          </a:p>
        </p:txBody>
      </p:sp>
      <p:sp>
        <p:nvSpPr>
          <p:cNvPr id="18" name="Oval 17"/>
          <p:cNvSpPr/>
          <p:nvPr/>
        </p:nvSpPr>
        <p:spPr>
          <a:xfrm>
            <a:off x="2469830" y="3887693"/>
            <a:ext cx="927158" cy="2290545"/>
          </a:xfrm>
          <a:prstGeom prst="ellipse">
            <a:avLst/>
          </a:prstGeom>
          <a:noFill/>
          <a:ln w="28575" cap="flat" cmpd="sng" algn="ctr">
            <a:solidFill>
              <a:schemeClr val="accent6">
                <a:lumMod val="60000"/>
                <a:lumOff val="40000"/>
              </a:schemeClr>
            </a:solidFill>
            <a:prstDash val="lg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rot="16200000" flipH="1">
            <a:off x="6127831" y="5036855"/>
            <a:ext cx="818049" cy="498635"/>
          </a:xfrm>
          <a:prstGeom prst="straightConnector1">
            <a:avLst/>
          </a:prstGeom>
          <a:ln>
            <a:solidFill>
              <a:srgbClr val="6B6BC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36289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200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3000"/>
                                        <p:tgtEl>
                                          <p:spTgt spid="18"/>
                                        </p:tgtEl>
                                      </p:cBhvr>
                                    </p:animEffect>
                                  </p:childTnLst>
                                </p:cTn>
                              </p:par>
                            </p:childTnLst>
                          </p:cTn>
                        </p:par>
                        <p:par>
                          <p:cTn id="8" fill="hold">
                            <p:stCondLst>
                              <p:cond delay="5000"/>
                            </p:stCondLst>
                            <p:childTnLst>
                              <p:par>
                                <p:cTn id="9" presetID="9" presetClass="entr" presetSubtype="0" fill="hold" nodeType="afterEffect">
                                  <p:stCondLst>
                                    <p:cond delay="600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lp2011082212_09L_gfsenkf_ens_f000.gif"/>
          <p:cNvPicPr>
            <a:picLocks noChangeAspect="1"/>
          </p:cNvPicPr>
          <p:nvPr/>
        </p:nvPicPr>
        <p:blipFill rotWithShape="1">
          <a:blip r:embed="rId3" cstate="screen">
            <a:extLst>
              <a:ext uri="{28A0092B-C50C-407E-A947-70E740481C1C}">
                <a14:useLocalDpi xmlns:a14="http://schemas.microsoft.com/office/drawing/2010/main"/>
              </a:ext>
            </a:extLst>
          </a:blip>
          <a:srcRect l="2990" t="1448" r="4204" b="2783"/>
          <a:stretch/>
        </p:blipFill>
        <p:spPr>
          <a:xfrm>
            <a:off x="4348845" y="1541847"/>
            <a:ext cx="4679640" cy="4829000"/>
          </a:xfrm>
          <a:prstGeom prst="rect">
            <a:avLst/>
          </a:prstGeom>
        </p:spPr>
      </p:pic>
      <p:sp>
        <p:nvSpPr>
          <p:cNvPr id="31746" name="Rectangle 17"/>
          <p:cNvSpPr>
            <a:spLocks noGrp="1" noChangeArrowheads="1"/>
          </p:cNvSpPr>
          <p:nvPr>
            <p:ph type="title"/>
          </p:nvPr>
        </p:nvSpPr>
        <p:spPr>
          <a:xfrm>
            <a:off x="50800" y="0"/>
            <a:ext cx="7696200" cy="1333500"/>
          </a:xfrm>
        </p:spPr>
        <p:txBody>
          <a:bodyPr rIns="30479"/>
          <a:lstStyle/>
          <a:p>
            <a:pPr eaLnBrk="1" hangingPunct="1"/>
            <a:r>
              <a:rPr lang="en-US" sz="4800" dirty="0" smtClean="0">
                <a:latin typeface="Calibri" charset="0"/>
                <a:ea typeface="Calibri" charset="0"/>
                <a:cs typeface="Calibri" charset="0"/>
              </a:rPr>
              <a:t>Global Model Development – </a:t>
            </a:r>
            <a:r>
              <a:rPr lang="en-US" sz="4000" dirty="0" smtClean="0">
                <a:latin typeface="Calibri" charset="0"/>
                <a:ea typeface="Calibri" charset="0"/>
                <a:cs typeface="Calibri" charset="0"/>
              </a:rPr>
              <a:t>GFS/EnKF</a:t>
            </a:r>
            <a:endParaRPr lang="en-US" sz="4800" dirty="0" smtClean="0">
              <a:latin typeface="Calibri" charset="0"/>
              <a:ea typeface="Calibri" charset="0"/>
              <a:cs typeface="Calibri" charset="0"/>
            </a:endParaRPr>
          </a:p>
        </p:txBody>
      </p:sp>
      <p:sp>
        <p:nvSpPr>
          <p:cNvPr id="31747"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sp>
        <p:nvSpPr>
          <p:cNvPr id="31750" name="TextBox 12"/>
          <p:cNvSpPr txBox="1">
            <a:spLocks noChangeArrowheads="1"/>
          </p:cNvSpPr>
          <p:nvPr/>
        </p:nvSpPr>
        <p:spPr bwMode="auto">
          <a:xfrm>
            <a:off x="4839747" y="6213269"/>
            <a:ext cx="3570208"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ea typeface="Calibri" charset="0"/>
                <a:cs typeface="Calibri" charset="0"/>
              </a:rPr>
              <a:t>http://</a:t>
            </a:r>
            <a:r>
              <a:rPr lang="en-US" sz="1200" dirty="0" err="1">
                <a:latin typeface="Calibri" charset="0"/>
                <a:ea typeface="Calibri" charset="0"/>
                <a:cs typeface="Calibri" charset="0"/>
              </a:rPr>
              <a:t>www.esrl.noaa.gov</a:t>
            </a:r>
            <a:r>
              <a:rPr lang="en-US" sz="1200" dirty="0">
                <a:latin typeface="Calibri" charset="0"/>
                <a:ea typeface="Calibri" charset="0"/>
                <a:cs typeface="Calibri" charset="0"/>
              </a:rPr>
              <a:t>/</a:t>
            </a:r>
            <a:r>
              <a:rPr lang="en-US" sz="1200" dirty="0" err="1">
                <a:latin typeface="Calibri" charset="0"/>
                <a:ea typeface="Calibri" charset="0"/>
                <a:cs typeface="Calibri" charset="0"/>
              </a:rPr>
              <a:t>psd</a:t>
            </a:r>
            <a:r>
              <a:rPr lang="en-US" sz="1200" dirty="0">
                <a:latin typeface="Calibri" charset="0"/>
                <a:ea typeface="Calibri" charset="0"/>
                <a:cs typeface="Calibri" charset="0"/>
              </a:rPr>
              <a:t>/forecasts/</a:t>
            </a:r>
            <a:r>
              <a:rPr lang="en-US" sz="1200" dirty="0" err="1">
                <a:latin typeface="Calibri" charset="0"/>
                <a:ea typeface="Calibri" charset="0"/>
                <a:cs typeface="Calibri" charset="0"/>
              </a:rPr>
              <a:t>gfsenkf</a:t>
            </a:r>
            <a:r>
              <a:rPr lang="en-US" sz="1200" dirty="0">
                <a:latin typeface="Calibri" charset="0"/>
                <a:ea typeface="Calibri" charset="0"/>
                <a:cs typeface="Calibri" charset="0"/>
              </a:rPr>
              <a:t>/</a:t>
            </a:r>
            <a:r>
              <a:rPr lang="en-US" sz="1200" dirty="0" err="1">
                <a:latin typeface="Calibri" charset="0"/>
                <a:ea typeface="Calibri" charset="0"/>
                <a:cs typeface="Calibri" charset="0"/>
              </a:rPr>
              <a:t>ens</a:t>
            </a:r>
            <a:r>
              <a:rPr lang="en-US" sz="1200" dirty="0">
                <a:latin typeface="Calibri" charset="0"/>
                <a:ea typeface="Calibri" charset="0"/>
                <a:cs typeface="Calibri" charset="0"/>
              </a:rPr>
              <a:t>/</a:t>
            </a:r>
          </a:p>
        </p:txBody>
      </p:sp>
      <p:sp>
        <p:nvSpPr>
          <p:cNvPr id="31751" name="Rectangle 3"/>
          <p:cNvSpPr>
            <a:spLocks/>
          </p:cNvSpPr>
          <p:nvPr/>
        </p:nvSpPr>
        <p:spPr bwMode="auto">
          <a:xfrm>
            <a:off x="2878138" y="1281113"/>
            <a:ext cx="3594100" cy="276225"/>
          </a:xfrm>
          <a:prstGeom prst="rect">
            <a:avLst/>
          </a:prstGeom>
          <a:noFill/>
          <a:ln w="12700">
            <a:noFill/>
            <a:miter lim="800000"/>
            <a:headEnd/>
            <a:tailEnd/>
          </a:ln>
        </p:spPr>
        <p:txBody>
          <a:bodyPr lIns="0" tIns="0" rIns="40639" bIns="0">
            <a:prstTxWarp prst="textNoShape">
              <a:avLst/>
            </a:prstTxWarp>
            <a:spAutoFit/>
          </a:bodyPr>
          <a:lstStyle/>
          <a:p>
            <a:pPr marL="39688"/>
            <a:r>
              <a:rPr lang="en-US" sz="1800" b="1" dirty="0" smtClean="0">
                <a:latin typeface="Calibri" charset="0"/>
                <a:ea typeface="Arial" charset="0"/>
                <a:cs typeface="Arial" charset="0"/>
                <a:sym typeface="Arial" charset="0"/>
              </a:rPr>
              <a:t>Irene (09L</a:t>
            </a:r>
            <a:r>
              <a:rPr lang="en-US" sz="1800" b="1" dirty="0">
                <a:latin typeface="Calibri" charset="0"/>
                <a:ea typeface="Arial" charset="0"/>
                <a:cs typeface="Arial" charset="0"/>
                <a:sym typeface="Arial" charset="0"/>
              </a:rPr>
              <a:t>) – </a:t>
            </a:r>
            <a:r>
              <a:rPr lang="en-US" sz="1800" b="1" dirty="0" err="1">
                <a:latin typeface="Calibri" charset="0"/>
                <a:ea typeface="Arial" charset="0"/>
                <a:cs typeface="Arial" charset="0"/>
                <a:sym typeface="Arial" charset="0"/>
              </a:rPr>
              <a:t>init</a:t>
            </a:r>
            <a:r>
              <a:rPr lang="en-US" sz="1800" b="1" dirty="0">
                <a:latin typeface="Calibri" charset="0"/>
                <a:ea typeface="Arial" charset="0"/>
                <a:cs typeface="Arial" charset="0"/>
                <a:sym typeface="Arial" charset="0"/>
              </a:rPr>
              <a:t> </a:t>
            </a:r>
            <a:r>
              <a:rPr lang="en-US" sz="1800" b="1" dirty="0" smtClean="0">
                <a:latin typeface="Calibri" charset="0"/>
                <a:ea typeface="Arial" charset="0"/>
                <a:cs typeface="Arial" charset="0"/>
                <a:sym typeface="Arial" charset="0"/>
              </a:rPr>
              <a:t>12Z 21 August</a:t>
            </a:r>
            <a:endParaRPr lang="en-US" sz="1800" b="1" dirty="0">
              <a:latin typeface="Calibri" charset="0"/>
              <a:ea typeface="Arial" charset="0"/>
              <a:cs typeface="Arial" charset="0"/>
              <a:sym typeface="Arial" charset="0"/>
            </a:endParaRPr>
          </a:p>
        </p:txBody>
      </p:sp>
      <p:sp>
        <p:nvSpPr>
          <p:cNvPr id="10" name="TextBox 9"/>
          <p:cNvSpPr txBox="1"/>
          <p:nvPr/>
        </p:nvSpPr>
        <p:spPr>
          <a:xfrm>
            <a:off x="283105" y="1534406"/>
            <a:ext cx="3832466" cy="338554"/>
          </a:xfrm>
          <a:prstGeom prst="rect">
            <a:avLst/>
          </a:prstGeom>
          <a:noFill/>
        </p:spPr>
        <p:txBody>
          <a:bodyPr wrap="square" rtlCol="0">
            <a:spAutoFit/>
          </a:bodyPr>
          <a:lstStyle/>
          <a:p>
            <a:r>
              <a:rPr lang="en-US" sz="1600" dirty="0" smtClean="0">
                <a:solidFill>
                  <a:srgbClr val="000000"/>
                </a:solidFill>
              </a:rPr>
              <a:t>GFS/EnKF T256 20 member ensemble</a:t>
            </a:r>
            <a:endParaRPr lang="en-US" sz="1600" dirty="0">
              <a:solidFill>
                <a:srgbClr val="000000"/>
              </a:solidFill>
            </a:endParaRPr>
          </a:p>
        </p:txBody>
      </p:sp>
      <p:grpSp>
        <p:nvGrpSpPr>
          <p:cNvPr id="23" name="Group 22"/>
          <p:cNvGrpSpPr>
            <a:grpSpLocks noChangeAspect="1"/>
          </p:cNvGrpSpPr>
          <p:nvPr/>
        </p:nvGrpSpPr>
        <p:grpSpPr>
          <a:xfrm>
            <a:off x="304692" y="1932126"/>
            <a:ext cx="4080114" cy="4442443"/>
            <a:chOff x="4403456" y="1823732"/>
            <a:chExt cx="4618156" cy="5028270"/>
          </a:xfrm>
        </p:grpSpPr>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2359" t="32023" r="2521" b="7665"/>
            <a:stretch/>
          </p:blipFill>
          <p:spPr>
            <a:xfrm>
              <a:off x="4403456" y="1823732"/>
              <a:ext cx="4618156" cy="5028270"/>
            </a:xfrm>
            <a:prstGeom prst="rect">
              <a:avLst/>
            </a:prstGeom>
          </p:spPr>
        </p:pic>
        <p:cxnSp>
          <p:nvCxnSpPr>
            <p:cNvPr id="25" name="Straight Arrow Connector 24"/>
            <p:cNvCxnSpPr/>
            <p:nvPr/>
          </p:nvCxnSpPr>
          <p:spPr>
            <a:xfrm flipH="1">
              <a:off x="6454656" y="3992799"/>
              <a:ext cx="543674"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414793" y="3744707"/>
              <a:ext cx="2289027" cy="296109"/>
            </a:xfrm>
            <a:prstGeom prst="rect">
              <a:avLst/>
            </a:prstGeom>
            <a:noFill/>
          </p:spPr>
          <p:txBody>
            <a:bodyPr wrap="square" rtlCol="0">
              <a:spAutoFit/>
            </a:bodyPr>
            <a:lstStyle/>
            <a:p>
              <a:r>
                <a:rPr lang="en-US" sz="1100" b="1" dirty="0" smtClean="0">
                  <a:solidFill>
                    <a:srgbClr val="000000"/>
                  </a:solidFill>
                </a:rPr>
                <a:t>Size of Official uncertainty</a:t>
              </a:r>
              <a:endParaRPr lang="en-US" sz="1100" b="1" dirty="0">
                <a:solidFill>
                  <a:srgbClr val="000000"/>
                </a:solidFill>
              </a:endParaRPr>
            </a:p>
          </p:txBody>
        </p:sp>
        <p:sp>
          <p:nvSpPr>
            <p:cNvPr id="27" name="Oval 26"/>
            <p:cNvSpPr/>
            <p:nvPr/>
          </p:nvSpPr>
          <p:spPr>
            <a:xfrm>
              <a:off x="5252731" y="4041831"/>
              <a:ext cx="1197434" cy="1114873"/>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8" name="Group 27"/>
            <p:cNvGrpSpPr>
              <a:grpSpLocks/>
            </p:cNvGrpSpPr>
            <p:nvPr/>
          </p:nvGrpSpPr>
          <p:grpSpPr bwMode="auto">
            <a:xfrm>
              <a:off x="5306935" y="3650047"/>
              <a:ext cx="3682493" cy="2217354"/>
              <a:chOff x="2124075" y="1550808"/>
              <a:chExt cx="3681616" cy="2217993"/>
            </a:xfrm>
          </p:grpSpPr>
          <p:cxnSp>
            <p:nvCxnSpPr>
              <p:cNvPr id="31" name="Straight Connector 2"/>
              <p:cNvCxnSpPr>
                <a:cxnSpLocks noChangeShapeType="1"/>
              </p:cNvCxnSpPr>
              <p:nvPr/>
            </p:nvCxnSpPr>
            <p:spPr bwMode="auto">
              <a:xfrm flipH="1" flipV="1">
                <a:off x="4005065" y="3484602"/>
                <a:ext cx="812432" cy="284199"/>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31"/>
              <p:cNvSpPr txBox="1"/>
              <p:nvPr/>
            </p:nvSpPr>
            <p:spPr>
              <a:xfrm>
                <a:off x="3352108" y="2384409"/>
                <a:ext cx="2453583" cy="296194"/>
              </a:xfrm>
              <a:prstGeom prst="rect">
                <a:avLst/>
              </a:prstGeom>
              <a:noFill/>
            </p:spPr>
            <p:txBody>
              <a:bodyPr wrap="none">
                <a:spAutoFit/>
              </a:bodyPr>
              <a:lstStyle/>
              <a:p>
                <a:pPr fontAlgn="base">
                  <a:spcBef>
                    <a:spcPct val="0"/>
                  </a:spcBef>
                  <a:spcAft>
                    <a:spcPct val="0"/>
                  </a:spcAft>
                  <a:defRPr/>
                </a:pPr>
                <a:r>
                  <a:rPr lang="en-US" sz="1100" b="1" kern="0" dirty="0">
                    <a:solidFill>
                      <a:srgbClr val="00CC00"/>
                    </a:solidFill>
                    <a:ea typeface="ＭＳ Ｐゴシック" pitchFamily="34" charset="-128"/>
                    <a:cs typeface="Times New Roman" pitchFamily="18" charset="0"/>
                  </a:rPr>
                  <a:t>Observed Track (Aug 21 – 26</a:t>
                </a:r>
                <a:r>
                  <a:rPr lang="en-US" sz="1100" b="1" kern="0" dirty="0">
                    <a:solidFill>
                      <a:srgbClr val="00CC00"/>
                    </a:solidFill>
                    <a:ea typeface="ＭＳ Ｐゴシック" pitchFamily="34" charset="-128"/>
                  </a:rPr>
                  <a:t>)</a:t>
                </a:r>
              </a:p>
            </p:txBody>
          </p:sp>
          <p:cxnSp>
            <p:nvCxnSpPr>
              <p:cNvPr id="33" name="Straight Arrow Connector 24"/>
              <p:cNvCxnSpPr>
                <a:cxnSpLocks noChangeShapeType="1"/>
              </p:cNvCxnSpPr>
              <p:nvPr/>
            </p:nvCxnSpPr>
            <p:spPr bwMode="auto">
              <a:xfrm flipH="1">
                <a:off x="2124075" y="1550808"/>
                <a:ext cx="323850" cy="278237"/>
              </a:xfrm>
              <a:prstGeom prst="straightConnector1">
                <a:avLst/>
              </a:prstGeom>
              <a:noFill/>
              <a:ln w="6350"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0"/>
              <p:cNvCxnSpPr>
                <a:cxnSpLocks noChangeShapeType="1"/>
              </p:cNvCxnSpPr>
              <p:nvPr/>
            </p:nvCxnSpPr>
            <p:spPr bwMode="auto">
              <a:xfrm flipH="1" flipV="1">
                <a:off x="3543292" y="3318300"/>
                <a:ext cx="461774" cy="166302"/>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9221"/>
              <p:cNvCxnSpPr>
                <a:cxnSpLocks noChangeShapeType="1"/>
              </p:cNvCxnSpPr>
              <p:nvPr/>
            </p:nvCxnSpPr>
            <p:spPr bwMode="auto">
              <a:xfrm flipH="1" flipV="1">
                <a:off x="3097603" y="2854137"/>
                <a:ext cx="445690" cy="464165"/>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9223"/>
              <p:cNvCxnSpPr>
                <a:cxnSpLocks noChangeShapeType="1"/>
              </p:cNvCxnSpPr>
              <p:nvPr/>
            </p:nvCxnSpPr>
            <p:spPr bwMode="auto">
              <a:xfrm flipH="1" flipV="1">
                <a:off x="2728368" y="2146467"/>
                <a:ext cx="369236" cy="707672"/>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9225"/>
              <p:cNvCxnSpPr>
                <a:cxnSpLocks noChangeShapeType="1"/>
              </p:cNvCxnSpPr>
              <p:nvPr/>
            </p:nvCxnSpPr>
            <p:spPr bwMode="auto">
              <a:xfrm flipH="1" flipV="1">
                <a:off x="2728368" y="1550808"/>
                <a:ext cx="1" cy="595659"/>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 name="Straight Connector 9225"/>
            <p:cNvCxnSpPr>
              <a:cxnSpLocks noChangeShapeType="1"/>
            </p:cNvCxnSpPr>
            <p:nvPr/>
          </p:nvCxnSpPr>
          <p:spPr bwMode="auto">
            <a:xfrm flipV="1">
              <a:off x="5901849" y="2886075"/>
              <a:ext cx="270351" cy="776332"/>
            </a:xfrm>
            <a:prstGeom prst="line">
              <a:avLst/>
            </a:prstGeom>
            <a:noFill/>
            <a:ln w="38100" algn="ctr">
              <a:solidFill>
                <a:srgbClr val="00CC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p:cNvCxnSpPr/>
            <p:nvPr/>
          </p:nvCxnSpPr>
          <p:spPr>
            <a:xfrm>
              <a:off x="7676135" y="4800600"/>
              <a:ext cx="96265" cy="9247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336618" y="2940214"/>
            <a:ext cx="4023612" cy="3040221"/>
            <a:chOff x="219212" y="2800758"/>
            <a:chExt cx="4187158" cy="3690916"/>
          </a:xfrm>
        </p:grpSpPr>
        <p:pic>
          <p:nvPicPr>
            <p:cNvPr id="39" name="Picture 38"/>
            <p:cNvPicPr>
              <a:picLocks noChangeAspect="1"/>
            </p:cNvPicPr>
            <p:nvPr/>
          </p:nvPicPr>
          <p:blipFill rotWithShape="1">
            <a:blip r:embed="rId5">
              <a:extLst>
                <a:ext uri="{28A0092B-C50C-407E-A947-70E740481C1C}">
                  <a14:useLocalDpi xmlns:a14="http://schemas.microsoft.com/office/drawing/2010/main" val="0"/>
                </a:ext>
              </a:extLst>
            </a:blip>
            <a:srcRect l="21731" t="-311" b="19544"/>
            <a:stretch/>
          </p:blipFill>
          <p:spPr>
            <a:xfrm>
              <a:off x="219212" y="2800758"/>
              <a:ext cx="4187158" cy="3690916"/>
            </a:xfrm>
            <a:prstGeom prst="rect">
              <a:avLst/>
            </a:prstGeom>
          </p:spPr>
        </p:pic>
        <p:sp>
          <p:nvSpPr>
            <p:cNvPr id="40" name="TextBox 39"/>
            <p:cNvSpPr txBox="1"/>
            <p:nvPr/>
          </p:nvSpPr>
          <p:spPr>
            <a:xfrm>
              <a:off x="1219201" y="3048000"/>
              <a:ext cx="2590800" cy="411014"/>
            </a:xfrm>
            <a:prstGeom prst="rect">
              <a:avLst/>
            </a:prstGeom>
            <a:noFill/>
          </p:spPr>
          <p:txBody>
            <a:bodyPr wrap="square" rtlCol="0">
              <a:spAutoFit/>
            </a:bodyPr>
            <a:lstStyle/>
            <a:p>
              <a:r>
                <a:rPr lang="en-US" sz="1600" dirty="0" smtClean="0">
                  <a:solidFill>
                    <a:srgbClr val="000000"/>
                  </a:solidFill>
                </a:rPr>
                <a:t>NHC Official Forecast</a:t>
              </a:r>
              <a:endParaRPr lang="en-US" sz="1600" dirty="0">
                <a:solidFill>
                  <a:srgbClr val="000000"/>
                </a:solidFill>
              </a:endParaRPr>
            </a:p>
          </p:txBody>
        </p:sp>
      </p:grpSp>
      <p:pic>
        <p:nvPicPr>
          <p:cNvPr id="13" name="Picture 12" descr="ecmwf.png"/>
          <p:cNvPicPr>
            <a:picLocks noChangeAspect="1"/>
          </p:cNvPicPr>
          <p:nvPr/>
        </p:nvPicPr>
        <p:blipFill rotWithShape="1">
          <a:blip r:embed="rId6" cstate="screen">
            <a:extLst>
              <a:ext uri="{28A0092B-C50C-407E-A947-70E740481C1C}">
                <a14:useLocalDpi xmlns:a14="http://schemas.microsoft.com/office/drawing/2010/main"/>
              </a:ext>
            </a:extLst>
          </a:blip>
          <a:srcRect t="2873" r="1714"/>
          <a:stretch/>
        </p:blipFill>
        <p:spPr>
          <a:xfrm>
            <a:off x="319056" y="1277472"/>
            <a:ext cx="8488208" cy="5161969"/>
          </a:xfrm>
          <a:prstGeom prst="rect">
            <a:avLst/>
          </a:prstGeom>
        </p:spPr>
      </p:pic>
    </p:spTree>
    <p:extLst>
      <p:ext uri="{BB962C8B-B14F-4D97-AF65-F5344CB8AC3E}">
        <p14:creationId xmlns:p14="http://schemas.microsoft.com/office/powerpoint/2010/main" val="12645772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17872</TotalTime>
  <Words>3617</Words>
  <Application>Microsoft Macintosh PowerPoint</Application>
  <PresentationFormat>On-screen Show (4:3)</PresentationFormat>
  <Paragraphs>495</Paragraphs>
  <Slides>34</Slides>
  <Notes>24</Notes>
  <HiddenSlides>8</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Default Design</vt:lpstr>
      <vt:lpstr>Advancements in Hurricane Research</vt:lpstr>
      <vt:lpstr>The Good – track forecast improvements</vt:lpstr>
      <vt:lpstr>Current Capabilities</vt:lpstr>
      <vt:lpstr>PowerPoint Presentation</vt:lpstr>
      <vt:lpstr>PowerPoint Presentation</vt:lpstr>
      <vt:lpstr>PowerPoint Presentation</vt:lpstr>
      <vt:lpstr>HFIP Activities</vt:lpstr>
      <vt:lpstr>Improved Models:  Statistical-dynamical models–RI</vt:lpstr>
      <vt:lpstr>Global Model Development – GFS/EnKF</vt:lpstr>
      <vt:lpstr>PowerPoint Presentation</vt:lpstr>
      <vt:lpstr>PowerPoint Presentation</vt:lpstr>
      <vt:lpstr> </vt:lpstr>
      <vt:lpstr>PowerPoint Presentation</vt:lpstr>
      <vt:lpstr>PowerPoint Presentation</vt:lpstr>
      <vt:lpstr>PowerPoint Presentation</vt:lpstr>
      <vt:lpstr>Improved Use of Observations: HFIP &amp; Intensity Forecast Experiment (IFEX)</vt:lpstr>
      <vt:lpstr>PowerPoint Presentation</vt:lpstr>
      <vt:lpstr>PowerPoint Presentation</vt:lpstr>
      <vt:lpstr>PowerPoint Presentation</vt:lpstr>
      <vt:lpstr>Improved Use of Observations: Impact of airborne Doppler radar</vt:lpstr>
      <vt:lpstr>PowerPoint Presentation</vt:lpstr>
      <vt:lpstr>PowerPoint Presentation</vt:lpstr>
      <vt:lpstr>Future Aircraft Observations GRIP &amp; HS3:</vt:lpstr>
      <vt:lpstr>HFIP Success to Date</vt:lpstr>
      <vt:lpstr>Keys to Success</vt:lpstr>
      <vt:lpstr>PowerPoint Presentation</vt:lpstr>
      <vt:lpstr>Questions?</vt:lpstr>
      <vt:lpstr>Assessment Team</vt:lpstr>
      <vt:lpstr>Meteorological Conditions</vt:lpstr>
      <vt:lpstr>Impacts</vt:lpstr>
      <vt:lpstr>Assessment Area</vt:lpstr>
      <vt:lpstr>Team Structure</vt:lpstr>
      <vt:lpstr>Team Fieldwork</vt:lpstr>
      <vt:lpstr>Team Fieldwork</vt:lpstr>
    </vt:vector>
  </TitlesOfParts>
  <Manager>Tim McClung</Manager>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Nation's Hurricane Program: An Interagency Success Story</dc:title>
  <dc:subject>Hurricanes, Hurricane Research</dc:subject>
  <dc:creator>Kandis Boyd</dc:creator>
  <cp:lastModifiedBy>Frank Marks</cp:lastModifiedBy>
  <cp:revision>483</cp:revision>
  <cp:lastPrinted>2009-09-22T14:42:08Z</cp:lastPrinted>
  <dcterms:created xsi:type="dcterms:W3CDTF">2011-03-08T17:41:21Z</dcterms:created>
  <dcterms:modified xsi:type="dcterms:W3CDTF">2012-05-09T22:13:31Z</dcterms:modified>
</cp:coreProperties>
</file>