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320" r:id="rId2"/>
    <p:sldId id="317" r:id="rId3"/>
    <p:sldId id="319" r:id="rId4"/>
    <p:sldId id="257" r:id="rId5"/>
    <p:sldId id="308" r:id="rId6"/>
    <p:sldId id="288" r:id="rId7"/>
    <p:sldId id="277" r:id="rId8"/>
    <p:sldId id="321" r:id="rId9"/>
    <p:sldId id="322" r:id="rId10"/>
    <p:sldId id="323" r:id="rId11"/>
    <p:sldId id="324" r:id="rId12"/>
    <p:sldId id="325" r:id="rId13"/>
    <p:sldId id="326" r:id="rId14"/>
    <p:sldId id="327" r:id="rId15"/>
    <p:sldId id="332" r:id="rId16"/>
    <p:sldId id="344" r:id="rId17"/>
    <p:sldId id="346" r:id="rId18"/>
    <p:sldId id="345" r:id="rId19"/>
    <p:sldId id="347" r:id="rId20"/>
    <p:sldId id="348" r:id="rId21"/>
    <p:sldId id="350" r:id="rId22"/>
    <p:sldId id="349" r:id="rId23"/>
    <p:sldId id="330" r:id="rId24"/>
    <p:sldId id="331" r:id="rId25"/>
    <p:sldId id="334" r:id="rId26"/>
    <p:sldId id="335" r:id="rId27"/>
    <p:sldId id="336" r:id="rId28"/>
    <p:sldId id="337" r:id="rId29"/>
    <p:sldId id="338" r:id="rId30"/>
    <p:sldId id="339" r:id="rId31"/>
    <p:sldId id="340" r:id="rId32"/>
    <p:sldId id="341" r:id="rId33"/>
    <p:sldId id="342" r:id="rId34"/>
    <p:sldId id="343" r:id="rId35"/>
    <p:sldId id="351" r:id="rId36"/>
    <p:sldId id="328" r:id="rId37"/>
    <p:sldId id="329"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B0AC00"/>
    <a:srgbClr val="00D25F"/>
    <a:srgbClr val="19C3FF"/>
    <a:srgbClr val="F4EE00"/>
    <a:srgbClr val="009242"/>
    <a:srgbClr val="00FA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05" autoAdjust="0"/>
    <p:restoredTop sz="99533" autoAdjust="0"/>
  </p:normalViewPr>
  <p:slideViewPr>
    <p:cSldViewPr>
      <p:cViewPr>
        <p:scale>
          <a:sx n="125" d="100"/>
          <a:sy n="125" d="100"/>
        </p:scale>
        <p:origin x="-400" y="248"/>
      </p:cViewPr>
      <p:guideLst>
        <p:guide orient="horz" pos="2160"/>
        <p:guide pos="2880"/>
      </p:guideLst>
    </p:cSldViewPr>
  </p:slideViewPr>
  <p:notesTextViewPr>
    <p:cViewPr>
      <p:scale>
        <a:sx n="1" d="1"/>
        <a:sy n="1" d="1"/>
      </p:scale>
      <p:origin x="0" y="0"/>
    </p:cViewPr>
  </p:notesTextViewPr>
  <p:sorterViewPr>
    <p:cViewPr>
      <p:scale>
        <a:sx n="66" d="100"/>
        <a:sy n="66" d="100"/>
      </p:scale>
      <p:origin x="0" y="48"/>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0.wmf"/><Relationship Id="rId4" Type="http://schemas.openxmlformats.org/officeDocument/2006/relationships/image" Target="../media/image51.wmf"/><Relationship Id="rId1" Type="http://schemas.openxmlformats.org/officeDocument/2006/relationships/image" Target="../media/image48.wmf"/><Relationship Id="rId2" Type="http://schemas.openxmlformats.org/officeDocument/2006/relationships/image" Target="../media/image4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wmf"/><Relationship Id="rId2" Type="http://schemas.openxmlformats.org/officeDocument/2006/relationships/image" Target="../media/image5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B39A2CB-269A-1C4C-9EBA-F3537D04A14D}" type="datetimeFigureOut">
              <a:rPr lang="en-US" smtClean="0"/>
              <a:pPr/>
              <a:t>5/8/12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0218BCE-6ABC-8045-B9F6-F135815D8F78}" type="slidenum">
              <a:rPr lang="en-US" smtClean="0"/>
              <a:pPr/>
              <a:t>‹#›</a:t>
            </a:fld>
            <a:endParaRPr lang="en-US"/>
          </a:p>
        </p:txBody>
      </p:sp>
    </p:spTree>
    <p:extLst>
      <p:ext uri="{BB962C8B-B14F-4D97-AF65-F5344CB8AC3E}">
        <p14:creationId xmlns:p14="http://schemas.microsoft.com/office/powerpoint/2010/main" val="16635192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C4AEFF-D919-F441-975A-19E6E3951D21}" type="datetimeFigureOut">
              <a:rPr lang="en-US" smtClean="0"/>
              <a:pPr/>
              <a:t>5/8/12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45CE7E-6473-2643-B8E3-9A042BA0F0EB}" type="slidenum">
              <a:rPr lang="en-US" smtClean="0"/>
              <a:pPr/>
              <a:t>‹#›</a:t>
            </a:fld>
            <a:endParaRPr lang="en-US"/>
          </a:p>
        </p:txBody>
      </p:sp>
    </p:spTree>
    <p:extLst>
      <p:ext uri="{BB962C8B-B14F-4D97-AF65-F5344CB8AC3E}">
        <p14:creationId xmlns:p14="http://schemas.microsoft.com/office/powerpoint/2010/main" val="336499738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E38DC217-44F0-489D-B3C0-524FF5B00F6E}" type="slidenum">
              <a:rPr lang="en-US" smtClean="0"/>
              <a:pPr>
                <a:defRPr/>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pPr>
              <a:defRPr/>
            </a:pPr>
            <a:endParaRPr lang="en-US"/>
          </a:p>
        </p:txBody>
      </p:sp>
      <p:sp>
        <p:nvSpPr>
          <p:cNvPr id="5" name="Slide Number Placeholder 4"/>
          <p:cNvSpPr>
            <a:spLocks noGrp="1"/>
          </p:cNvSpPr>
          <p:nvPr>
            <p:ph type="sldNum" sz="quarter" idx="11"/>
          </p:nvPr>
        </p:nvSpPr>
        <p:spPr/>
        <p:txBody>
          <a:bodyPr/>
          <a:lstStyle/>
          <a:p>
            <a:pPr>
              <a:defRPr/>
            </a:pPr>
            <a:fld id="{E38DC217-44F0-489D-B3C0-524FF5B00F6E}" type="slidenum">
              <a:rPr lang="en-US" smtClean="0"/>
              <a:pPr>
                <a:defRPr/>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smtClean="0"/>
          </a:p>
        </p:txBody>
      </p:sp>
      <p:sp>
        <p:nvSpPr>
          <p:cNvPr id="4" name="Slide Number Placeholder 3"/>
          <p:cNvSpPr>
            <a:spLocks noGrp="1"/>
          </p:cNvSpPr>
          <p:nvPr>
            <p:ph type="sldNum" sz="quarter" idx="10"/>
          </p:nvPr>
        </p:nvSpPr>
        <p:spPr/>
        <p:txBody>
          <a:bodyPr/>
          <a:lstStyle/>
          <a:p>
            <a:fld id="{9F45CE7E-6473-2643-B8E3-9A042BA0F0EB}" type="slidenum">
              <a:rPr lang="en-US" smtClean="0"/>
              <a:pPr/>
              <a:t>3</a:t>
            </a:fld>
            <a:endParaRPr lang="en-US"/>
          </a:p>
        </p:txBody>
      </p:sp>
    </p:spTree>
    <p:extLst>
      <p:ext uri="{BB962C8B-B14F-4D97-AF65-F5344CB8AC3E}">
        <p14:creationId xmlns:p14="http://schemas.microsoft.com/office/powerpoint/2010/main" val="2635324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1" name="Rectangle 2"/>
          <p:cNvSpPr>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anchor="ctr"/>
          <a:lstStyle/>
          <a:p>
            <a:endParaRPr lang="en-US" dirty="0">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Arctic is:</a:t>
            </a:r>
          </a:p>
          <a:p>
            <a:pPr marL="800100" lvl="1" indent="-342900">
              <a:buClr>
                <a:schemeClr val="tx2">
                  <a:lumMod val="60000"/>
                  <a:lumOff val="40000"/>
                </a:schemeClr>
              </a:buClr>
              <a:buFont typeface="Arial" pitchFamily="34" charset="0"/>
              <a:buChar char="•"/>
            </a:pPr>
            <a:r>
              <a:rPr lang="en-US" sz="2400" dirty="0" smtClean="0"/>
              <a:t>Remote and expansive</a:t>
            </a:r>
          </a:p>
          <a:p>
            <a:pPr marL="800100" lvl="1" indent="-342900">
              <a:buClr>
                <a:schemeClr val="tx2">
                  <a:lumMod val="60000"/>
                  <a:lumOff val="40000"/>
                </a:schemeClr>
              </a:buClr>
              <a:buFont typeface="Arial" pitchFamily="34" charset="0"/>
              <a:buChar char="•"/>
            </a:pPr>
            <a:r>
              <a:rPr lang="en-US" sz="2400" dirty="0" smtClean="0"/>
              <a:t>Experiencing rapid change</a:t>
            </a:r>
          </a:p>
          <a:p>
            <a:pPr marL="800100" lvl="1" indent="-342900">
              <a:buClr>
                <a:schemeClr val="tx2">
                  <a:lumMod val="60000"/>
                  <a:lumOff val="40000"/>
                </a:schemeClr>
              </a:buClr>
              <a:buFont typeface="Arial" pitchFamily="34" charset="0"/>
              <a:buChar char="•"/>
            </a:pPr>
            <a:r>
              <a:rPr lang="en-US" sz="2400" dirty="0" smtClean="0"/>
              <a:t>Logistically difficult to perform observations</a:t>
            </a:r>
          </a:p>
          <a:p>
            <a:pPr algn="ctr"/>
            <a:endParaRPr lang="en-US" sz="1200" i="1" dirty="0" smtClean="0"/>
          </a:p>
          <a:p>
            <a:pPr algn="l"/>
            <a:r>
              <a:rPr lang="en-US" sz="1200" i="1" dirty="0" smtClean="0"/>
              <a:t>The range, altitude and endurance capabilities of UAS in the Arctic fill a critical gap in a region where few observations exist above the surface.</a:t>
            </a:r>
          </a:p>
          <a:p>
            <a:pPr algn="l"/>
            <a:r>
              <a:rPr lang="en-US" sz="1200" i="1" dirty="0" smtClean="0"/>
              <a:t>The meteorological and chemical observations in the Arctic will lead to important improvements in numerical weather prediction and coupled chemistry-climate models</a:t>
            </a:r>
            <a:endParaRPr lang="en-US" sz="1200" i="0" dirty="0" smtClean="0"/>
          </a:p>
          <a:p>
            <a:endParaRPr lang="en-US" dirty="0"/>
          </a:p>
        </p:txBody>
      </p:sp>
      <p:sp>
        <p:nvSpPr>
          <p:cNvPr id="4" name="Slide Number Placeholder 3"/>
          <p:cNvSpPr>
            <a:spLocks noGrp="1"/>
          </p:cNvSpPr>
          <p:nvPr>
            <p:ph type="sldNum" sz="quarter" idx="10"/>
          </p:nvPr>
        </p:nvSpPr>
        <p:spPr/>
        <p:txBody>
          <a:bodyPr/>
          <a:lstStyle/>
          <a:p>
            <a:fld id="{9F45CE7E-6473-2643-B8E3-9A042BA0F0EB}" type="slidenum">
              <a:rPr lang="en-US" smtClean="0"/>
              <a:pPr/>
              <a:t>7</a:t>
            </a:fld>
            <a:endParaRPr lang="en-US"/>
          </a:p>
        </p:txBody>
      </p:sp>
    </p:spTree>
    <p:extLst>
      <p:ext uri="{BB962C8B-B14F-4D97-AF65-F5344CB8AC3E}">
        <p14:creationId xmlns:p14="http://schemas.microsoft.com/office/powerpoint/2010/main" val="1191172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above cross</a:t>
            </a:r>
            <a:r>
              <a:rPr lang="en-US" baseline="0" dirty="0" smtClean="0"/>
              <a:t> sections were made by plotting all information from all drops along the north-south transect. Fields shown are temperature, wind speed, and relative humidity. The temperature field shows isotherms sloping downward from left to right, indicating the polar front north of 30-35°N. The cold tropical </a:t>
            </a:r>
            <a:r>
              <a:rPr lang="en-US" baseline="0" dirty="0" err="1" smtClean="0"/>
              <a:t>tropopause</a:t>
            </a:r>
            <a:r>
              <a:rPr lang="en-US" baseline="0" dirty="0" smtClean="0"/>
              <a:t> is also seen. Consistent with thermal wind balance, the wind speed field shows the wind maximum associated with the polar jet, with winds near 70 </a:t>
            </a:r>
            <a:r>
              <a:rPr lang="en-US" baseline="0" dirty="0" err="1" smtClean="0"/>
              <a:t>m/s</a:t>
            </a:r>
            <a:r>
              <a:rPr lang="en-US" baseline="0" dirty="0" smtClean="0"/>
              <a:t>. A much weaker secondary maximum is found at upper levels near 32°N. The relative </a:t>
            </a:r>
            <a:r>
              <a:rPr lang="en-US" baseline="0" dirty="0" err="1" smtClean="0"/>
              <a:t>humdity</a:t>
            </a:r>
            <a:r>
              <a:rPr lang="en-US" baseline="0" dirty="0" smtClean="0"/>
              <a:t> field shows the moist zone associated with the polar front and the atmospheric river. Interestingly, the moisture field is characterized by three vertical plumes of higher relative humidity. Further southward, one can see the very dry subtropics, the dryness caused by large-scale subsidence associated with the Hadley circulation. South of about 12°N can be seen the moist tropical region of the Pacific Inter-Tropical Convergence Zone (ITCZ) region.</a:t>
            </a:r>
            <a:endParaRPr lang="en-US" dirty="0"/>
          </a:p>
        </p:txBody>
      </p:sp>
      <p:sp>
        <p:nvSpPr>
          <p:cNvPr id="4" name="Slide Number Placeholder 3"/>
          <p:cNvSpPr>
            <a:spLocks noGrp="1"/>
          </p:cNvSpPr>
          <p:nvPr>
            <p:ph type="sldNum" sz="quarter" idx="10"/>
          </p:nvPr>
        </p:nvSpPr>
        <p:spPr/>
        <p:txBody>
          <a:bodyPr/>
          <a:lstStyle/>
          <a:p>
            <a:fld id="{19392BBE-75F7-9F4C-97A2-B61F0CD29F25}"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plot shows a comparison of NCEP analyzed winds, temperatures, and humidities (left) compared to those from the dropsondes. Note the the Dropsonde vertical cross section for humidity only extends up to 13 km compared to about 18 km for all other cross sections. The black horizontal line on the NCEP humidity field indicates this</a:t>
            </a:r>
            <a:r>
              <a:rPr lang="en-US" baseline="0" dirty="0" smtClean="0"/>
              <a:t> 13 km level. One can see very good agreement between the NCEP analysis and the dropsonde data. One significant difference is the drier tropical </a:t>
            </a:r>
            <a:r>
              <a:rPr lang="en-US" baseline="0" dirty="0" err="1" smtClean="0"/>
              <a:t>tropopause</a:t>
            </a:r>
            <a:r>
              <a:rPr lang="en-US" baseline="0" dirty="0" smtClean="0"/>
              <a:t> region seen in the dropsonde data compared to the analyses.</a:t>
            </a:r>
            <a:endParaRPr lang="en-US" dirty="0"/>
          </a:p>
        </p:txBody>
      </p:sp>
      <p:sp>
        <p:nvSpPr>
          <p:cNvPr id="4" name="Slide Number Placeholder 3"/>
          <p:cNvSpPr>
            <a:spLocks noGrp="1"/>
          </p:cNvSpPr>
          <p:nvPr>
            <p:ph type="sldNum" sz="quarter" idx="10"/>
          </p:nvPr>
        </p:nvSpPr>
        <p:spPr/>
        <p:txBody>
          <a:bodyPr/>
          <a:lstStyle/>
          <a:p>
            <a:fld id="{19392BBE-75F7-9F4C-97A2-B61F0CD29F25}"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endParaRPr lang="en-US" dirty="0"/>
          </a:p>
        </p:txBody>
      </p:sp>
      <p:sp>
        <p:nvSpPr>
          <p:cNvPr id="4" name="Slide Number Placeholder 3"/>
          <p:cNvSpPr>
            <a:spLocks noGrp="1"/>
          </p:cNvSpPr>
          <p:nvPr>
            <p:ph type="sldNum" sz="quarter" idx="10"/>
          </p:nvPr>
        </p:nvSpPr>
        <p:spPr/>
        <p:txBody>
          <a:bodyPr/>
          <a:lstStyle/>
          <a:p>
            <a:fld id="{187F1C12-A31C-49B8-B47B-25155DB5CB22}" type="slidenum">
              <a:rPr lang="en-US" smtClean="0"/>
              <a:pPr/>
              <a:t>12</a:t>
            </a:fld>
            <a:endParaRPr lang="en-US"/>
          </a:p>
        </p:txBody>
      </p:sp>
    </p:spTree>
    <p:extLst>
      <p:ext uri="{BB962C8B-B14F-4D97-AF65-F5344CB8AC3E}">
        <p14:creationId xmlns:p14="http://schemas.microsoft.com/office/powerpoint/2010/main" val="1314901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6A87776-795F-40A4-A62B-1151F93BC5E9}" type="datetimeFigureOut">
              <a:rPr lang="en-US" smtClean="0"/>
              <a:pPr/>
              <a:t>5/8/12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3D1D7-6F46-448F-BF52-27CB9187CFC5}" type="slidenum">
              <a:rPr lang="en-US" smtClean="0"/>
              <a:pPr/>
              <a:t>‹#›</a:t>
            </a:fld>
            <a:endParaRPr lang="en-US"/>
          </a:p>
        </p:txBody>
      </p:sp>
    </p:spTree>
    <p:extLst>
      <p:ext uri="{BB962C8B-B14F-4D97-AF65-F5344CB8AC3E}">
        <p14:creationId xmlns:p14="http://schemas.microsoft.com/office/powerpoint/2010/main" val="3610277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A87776-795F-40A4-A62B-1151F93BC5E9}" type="datetimeFigureOut">
              <a:rPr lang="en-US" smtClean="0"/>
              <a:pPr/>
              <a:t>5/8/12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3D1D7-6F46-448F-BF52-27CB9187CFC5}" type="slidenum">
              <a:rPr lang="en-US" smtClean="0"/>
              <a:pPr/>
              <a:t>‹#›</a:t>
            </a:fld>
            <a:endParaRPr lang="en-US"/>
          </a:p>
        </p:txBody>
      </p:sp>
    </p:spTree>
    <p:extLst>
      <p:ext uri="{BB962C8B-B14F-4D97-AF65-F5344CB8AC3E}">
        <p14:creationId xmlns:p14="http://schemas.microsoft.com/office/powerpoint/2010/main" val="330457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A87776-795F-40A4-A62B-1151F93BC5E9}" type="datetimeFigureOut">
              <a:rPr lang="en-US" smtClean="0"/>
              <a:pPr/>
              <a:t>5/8/12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3D1D7-6F46-448F-BF52-27CB9187CFC5}" type="slidenum">
              <a:rPr lang="en-US" smtClean="0"/>
              <a:pPr/>
              <a:t>‹#›</a:t>
            </a:fld>
            <a:endParaRPr lang="en-US"/>
          </a:p>
        </p:txBody>
      </p:sp>
    </p:spTree>
    <p:extLst>
      <p:ext uri="{BB962C8B-B14F-4D97-AF65-F5344CB8AC3E}">
        <p14:creationId xmlns:p14="http://schemas.microsoft.com/office/powerpoint/2010/main" val="2602354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8013" cy="1141412"/>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7013"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6613"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7013" cy="2185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6613" y="3938588"/>
            <a:ext cx="4038600" cy="2185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idx="10"/>
          </p:nvPr>
        </p:nvSpPr>
        <p:spPr>
          <a:ln/>
        </p:spPr>
        <p:txBody>
          <a:bodyPr/>
          <a:lstStyle>
            <a:lvl1pPr>
              <a:defRPr/>
            </a:lvl1pPr>
          </a:lstStyle>
          <a:p>
            <a:pPr>
              <a:defRPr/>
            </a:pPr>
            <a:endParaRPr lang="en-US"/>
          </a:p>
        </p:txBody>
      </p:sp>
      <p:sp>
        <p:nvSpPr>
          <p:cNvPr id="8" name="Rectangle 4"/>
          <p:cNvSpPr>
            <a:spLocks noGrp="1" noChangeArrowheads="1"/>
          </p:cNvSpPr>
          <p:nvPr>
            <p:ph type="ftr" idx="11"/>
          </p:nvPr>
        </p:nvSpPr>
        <p:spPr>
          <a:ln/>
        </p:spPr>
        <p:txBody>
          <a:bodyPr/>
          <a:lstStyle>
            <a:lvl1pPr>
              <a:defRPr/>
            </a:lvl1pPr>
          </a:lstStyle>
          <a:p>
            <a:pPr>
              <a:defRPr/>
            </a:pPr>
            <a:endParaRPr lang="en-US"/>
          </a:p>
        </p:txBody>
      </p:sp>
      <p:sp>
        <p:nvSpPr>
          <p:cNvPr id="9" name="Rectangle 5"/>
          <p:cNvSpPr>
            <a:spLocks noGrp="1" noChangeArrowheads="1"/>
          </p:cNvSpPr>
          <p:nvPr>
            <p:ph type="sldNum" idx="12"/>
          </p:nvPr>
        </p:nvSpPr>
        <p:spPr>
          <a:ln/>
        </p:spPr>
        <p:txBody>
          <a:bodyPr/>
          <a:lstStyle>
            <a:lvl1pPr>
              <a:defRPr/>
            </a:lvl1pPr>
          </a:lstStyle>
          <a:p>
            <a:fld id="{138BA33E-5F4F-0449-92E0-8E0FAB57BA03}" type="slidenum">
              <a:rPr lang="en-US"/>
              <a:pPr/>
              <a:t>‹#›</a:t>
            </a:fld>
            <a:endParaRPr lang="en-US"/>
          </a:p>
        </p:txBody>
      </p:sp>
    </p:spTree>
    <p:extLst>
      <p:ext uri="{BB962C8B-B14F-4D97-AF65-F5344CB8AC3E}">
        <p14:creationId xmlns:p14="http://schemas.microsoft.com/office/powerpoint/2010/main" val="859256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A87776-795F-40A4-A62B-1151F93BC5E9}" type="datetimeFigureOut">
              <a:rPr lang="en-US" smtClean="0"/>
              <a:pPr/>
              <a:t>5/8/12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3D1D7-6F46-448F-BF52-27CB9187CFC5}" type="slidenum">
              <a:rPr lang="en-US" smtClean="0"/>
              <a:pPr/>
              <a:t>‹#›</a:t>
            </a:fld>
            <a:endParaRPr lang="en-US"/>
          </a:p>
        </p:txBody>
      </p:sp>
    </p:spTree>
    <p:extLst>
      <p:ext uri="{BB962C8B-B14F-4D97-AF65-F5344CB8AC3E}">
        <p14:creationId xmlns:p14="http://schemas.microsoft.com/office/powerpoint/2010/main" val="3215655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A87776-795F-40A4-A62B-1151F93BC5E9}" type="datetimeFigureOut">
              <a:rPr lang="en-US" smtClean="0"/>
              <a:pPr/>
              <a:t>5/8/12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13D1D7-6F46-448F-BF52-27CB9187CFC5}" type="slidenum">
              <a:rPr lang="en-US" smtClean="0"/>
              <a:pPr/>
              <a:t>‹#›</a:t>
            </a:fld>
            <a:endParaRPr lang="en-US"/>
          </a:p>
        </p:txBody>
      </p:sp>
    </p:spTree>
    <p:extLst>
      <p:ext uri="{BB962C8B-B14F-4D97-AF65-F5344CB8AC3E}">
        <p14:creationId xmlns:p14="http://schemas.microsoft.com/office/powerpoint/2010/main" val="743225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6A87776-795F-40A4-A62B-1151F93BC5E9}" type="datetimeFigureOut">
              <a:rPr lang="en-US" smtClean="0"/>
              <a:pPr/>
              <a:t>5/8/12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13D1D7-6F46-448F-BF52-27CB9187CFC5}" type="slidenum">
              <a:rPr lang="en-US" smtClean="0"/>
              <a:pPr/>
              <a:t>‹#›</a:t>
            </a:fld>
            <a:endParaRPr lang="en-US"/>
          </a:p>
        </p:txBody>
      </p:sp>
    </p:spTree>
    <p:extLst>
      <p:ext uri="{BB962C8B-B14F-4D97-AF65-F5344CB8AC3E}">
        <p14:creationId xmlns:p14="http://schemas.microsoft.com/office/powerpoint/2010/main" val="2403770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A87776-795F-40A4-A62B-1151F93BC5E9}" type="datetimeFigureOut">
              <a:rPr lang="en-US" smtClean="0"/>
              <a:pPr/>
              <a:t>5/8/12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13D1D7-6F46-448F-BF52-27CB9187CFC5}" type="slidenum">
              <a:rPr lang="en-US" smtClean="0"/>
              <a:pPr/>
              <a:t>‹#›</a:t>
            </a:fld>
            <a:endParaRPr lang="en-US"/>
          </a:p>
        </p:txBody>
      </p:sp>
    </p:spTree>
    <p:extLst>
      <p:ext uri="{BB962C8B-B14F-4D97-AF65-F5344CB8AC3E}">
        <p14:creationId xmlns:p14="http://schemas.microsoft.com/office/powerpoint/2010/main" val="3662099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A87776-795F-40A4-A62B-1151F93BC5E9}" type="datetimeFigureOut">
              <a:rPr lang="en-US" smtClean="0"/>
              <a:pPr/>
              <a:t>5/8/12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13D1D7-6F46-448F-BF52-27CB9187CFC5}" type="slidenum">
              <a:rPr lang="en-US" smtClean="0"/>
              <a:pPr/>
              <a:t>‹#›</a:t>
            </a:fld>
            <a:endParaRPr lang="en-US"/>
          </a:p>
        </p:txBody>
      </p:sp>
    </p:spTree>
    <p:extLst>
      <p:ext uri="{BB962C8B-B14F-4D97-AF65-F5344CB8AC3E}">
        <p14:creationId xmlns:p14="http://schemas.microsoft.com/office/powerpoint/2010/main" val="4258448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A87776-795F-40A4-A62B-1151F93BC5E9}" type="datetimeFigureOut">
              <a:rPr lang="en-US" smtClean="0"/>
              <a:pPr/>
              <a:t>5/8/12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13D1D7-6F46-448F-BF52-27CB9187CFC5}" type="slidenum">
              <a:rPr lang="en-US" smtClean="0"/>
              <a:pPr/>
              <a:t>‹#›</a:t>
            </a:fld>
            <a:endParaRPr lang="en-US"/>
          </a:p>
        </p:txBody>
      </p:sp>
    </p:spTree>
    <p:extLst>
      <p:ext uri="{BB962C8B-B14F-4D97-AF65-F5344CB8AC3E}">
        <p14:creationId xmlns:p14="http://schemas.microsoft.com/office/powerpoint/2010/main" val="3576033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A87776-795F-40A4-A62B-1151F93BC5E9}" type="datetimeFigureOut">
              <a:rPr lang="en-US" smtClean="0"/>
              <a:pPr/>
              <a:t>5/8/12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13D1D7-6F46-448F-BF52-27CB9187CFC5}" type="slidenum">
              <a:rPr lang="en-US" smtClean="0"/>
              <a:pPr/>
              <a:t>‹#›</a:t>
            </a:fld>
            <a:endParaRPr lang="en-US"/>
          </a:p>
        </p:txBody>
      </p:sp>
    </p:spTree>
    <p:extLst>
      <p:ext uri="{BB962C8B-B14F-4D97-AF65-F5344CB8AC3E}">
        <p14:creationId xmlns:p14="http://schemas.microsoft.com/office/powerpoint/2010/main" val="298150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A87776-795F-40A4-A62B-1151F93BC5E9}" type="datetimeFigureOut">
              <a:rPr lang="en-US" smtClean="0"/>
              <a:pPr/>
              <a:t>5/8/12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13D1D7-6F46-448F-BF52-27CB9187CFC5}" type="slidenum">
              <a:rPr lang="en-US" smtClean="0"/>
              <a:pPr/>
              <a:t>‹#›</a:t>
            </a:fld>
            <a:endParaRPr lang="en-US"/>
          </a:p>
        </p:txBody>
      </p:sp>
    </p:spTree>
    <p:extLst>
      <p:ext uri="{BB962C8B-B14F-4D97-AF65-F5344CB8AC3E}">
        <p14:creationId xmlns:p14="http://schemas.microsoft.com/office/powerpoint/2010/main" val="10987867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A87776-795F-40A4-A62B-1151F93BC5E9}" type="datetimeFigureOut">
              <a:rPr lang="en-US" smtClean="0"/>
              <a:pPr/>
              <a:t>5/8/12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13D1D7-6F46-448F-BF52-27CB9187CFC5}" type="slidenum">
              <a:rPr lang="en-US" smtClean="0"/>
              <a:pPr/>
              <a:t>‹#›</a:t>
            </a:fld>
            <a:endParaRPr lang="en-US"/>
          </a:p>
        </p:txBody>
      </p:sp>
    </p:spTree>
    <p:extLst>
      <p:ext uri="{BB962C8B-B14F-4D97-AF65-F5344CB8AC3E}">
        <p14:creationId xmlns:p14="http://schemas.microsoft.com/office/powerpoint/2010/main" val="343121480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 Id="rId3"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10.xml"/><Relationship Id="rId2" Type="http://schemas.openxmlformats.org/officeDocument/2006/relationships/image" Target="../media/image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0.png"/><Relationship Id="rId1" Type="http://schemas.microsoft.com/office/2007/relationships/media" Target="../media/media1.mov"/><Relationship Id="rId2" Type="http://schemas.openxmlformats.org/officeDocument/2006/relationships/video" Target="../media/media1.mov"/></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jp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jp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48.wmf"/><Relationship Id="rId5" Type="http://schemas.openxmlformats.org/officeDocument/2006/relationships/oleObject" Target="../embeddings/oleObject2.bin"/><Relationship Id="rId6" Type="http://schemas.openxmlformats.org/officeDocument/2006/relationships/image" Target="../media/image49.wmf"/><Relationship Id="rId7" Type="http://schemas.openxmlformats.org/officeDocument/2006/relationships/oleObject" Target="../embeddings/oleObject3.bin"/><Relationship Id="rId8" Type="http://schemas.openxmlformats.org/officeDocument/2006/relationships/image" Target="../media/image50.wmf"/><Relationship Id="rId9" Type="http://schemas.openxmlformats.org/officeDocument/2006/relationships/oleObject" Target="../embeddings/oleObject4.bin"/><Relationship Id="rId10" Type="http://schemas.openxmlformats.org/officeDocument/2006/relationships/image" Target="../media/image51.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oleObject" Target="../embeddings/oleObject5.bin"/><Relationship Id="rId5" Type="http://schemas.openxmlformats.org/officeDocument/2006/relationships/image" Target="../media/image52.wmf"/><Relationship Id="rId6" Type="http://schemas.openxmlformats.org/officeDocument/2006/relationships/oleObject" Target="../embeddings/oleObject6.bin"/><Relationship Id="rId7" Type="http://schemas.openxmlformats.org/officeDocument/2006/relationships/image" Target="../media/image53.wmf"/><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 Id="rId3" Type="http://schemas.openxmlformats.org/officeDocument/2006/relationships/image" Target="../media/image5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 Id="rId3" Type="http://schemas.openxmlformats.org/officeDocument/2006/relationships/image" Target="../media/image5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 Id="rId3" Type="http://schemas.openxmlformats.org/officeDocument/2006/relationships/image" Target="../media/image6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6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jpeg"/><Relationship Id="rId3" Type="http://schemas.openxmlformats.org/officeDocument/2006/relationships/image" Target="../media/image6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6.png"/><Relationship Id="rId3" Type="http://schemas.openxmlformats.org/officeDocument/2006/relationships/image" Target="../media/image6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1.jpeg"/><Relationship Id="rId3" Type="http://schemas.openxmlformats.org/officeDocument/2006/relationships/image" Target="../media/image72.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png"/><Relationship Id="rId7"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jpe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3.png"/><Relationship Id="rId7" Type="http://schemas.openxmlformats.org/officeDocument/2006/relationships/image" Target="../media/image27.png"/><Relationship Id="rId8"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0" y="3048001"/>
            <a:ext cx="9144000" cy="3825240"/>
          </a:xfrm>
          <a:prstGeom prst="rect">
            <a:avLst/>
          </a:prstGeom>
        </p:spPr>
      </p:pic>
      <p:pic>
        <p:nvPicPr>
          <p:cNvPr id="11" name="Picture 10"/>
          <p:cNvPicPr>
            <a:picLocks noChangeAspect="1"/>
          </p:cNvPicPr>
          <p:nvPr/>
        </p:nvPicPr>
        <p:blipFill>
          <a:blip r:embed="rId4"/>
          <a:stretch>
            <a:fillRect/>
          </a:stretch>
        </p:blipFill>
        <p:spPr>
          <a:xfrm>
            <a:off x="0" y="-76200"/>
            <a:ext cx="9144000" cy="3200753"/>
          </a:xfrm>
          <a:prstGeom prst="rect">
            <a:avLst/>
          </a:prstGeom>
        </p:spPr>
      </p:pic>
      <p:sp>
        <p:nvSpPr>
          <p:cNvPr id="5" name="TextBox 4"/>
          <p:cNvSpPr txBox="1"/>
          <p:nvPr/>
        </p:nvSpPr>
        <p:spPr>
          <a:xfrm>
            <a:off x="990600" y="1905000"/>
            <a:ext cx="7402286" cy="1200329"/>
          </a:xfrm>
          <a:prstGeom prst="rect">
            <a:avLst/>
          </a:prstGeom>
          <a:noFill/>
        </p:spPr>
        <p:txBody>
          <a:bodyPr wrap="square" rtlCol="0">
            <a:spAutoFit/>
          </a:bodyPr>
          <a:lstStyle/>
          <a:p>
            <a:pPr algn="ctr"/>
            <a:r>
              <a:rPr lang="en-US" sz="3600" b="1" dirty="0" smtClean="0">
                <a:solidFill>
                  <a:srgbClr val="0000FF"/>
                </a:solidFill>
              </a:rPr>
              <a:t>Global Hawk </a:t>
            </a:r>
            <a:r>
              <a:rPr lang="en-US" sz="3600" b="1" dirty="0" err="1" smtClean="0">
                <a:solidFill>
                  <a:srgbClr val="0000FF"/>
                </a:solidFill>
              </a:rPr>
              <a:t>Dropsonde</a:t>
            </a:r>
            <a:r>
              <a:rPr lang="en-US" sz="3600" b="1" dirty="0" smtClean="0">
                <a:solidFill>
                  <a:srgbClr val="0000FF"/>
                </a:solidFill>
              </a:rPr>
              <a:t> Data:</a:t>
            </a:r>
          </a:p>
          <a:p>
            <a:pPr algn="ctr"/>
            <a:r>
              <a:rPr lang="en-US" sz="3600" b="1" dirty="0" smtClean="0">
                <a:solidFill>
                  <a:srgbClr val="0000FF"/>
                </a:solidFill>
              </a:rPr>
              <a:t>Ready for </a:t>
            </a:r>
            <a:r>
              <a:rPr lang="en-US" sz="3600" b="1" dirty="0">
                <a:solidFill>
                  <a:srgbClr val="0000FF"/>
                </a:solidFill>
              </a:rPr>
              <a:t>P</a:t>
            </a:r>
            <a:r>
              <a:rPr lang="en-US" sz="3600" b="1" dirty="0" smtClean="0">
                <a:solidFill>
                  <a:srgbClr val="0000FF"/>
                </a:solidFill>
              </a:rPr>
              <a:t>rime Time?</a:t>
            </a:r>
            <a:endParaRPr lang="en-US" sz="3600" b="1" dirty="0">
              <a:solidFill>
                <a:srgbClr val="0000FF"/>
              </a:solidFill>
            </a:endParaRPr>
          </a:p>
        </p:txBody>
      </p:sp>
      <p:grpSp>
        <p:nvGrpSpPr>
          <p:cNvPr id="3" name="Group 10"/>
          <p:cNvGrpSpPr>
            <a:grpSpLocks noChangeAspect="1"/>
          </p:cNvGrpSpPr>
          <p:nvPr/>
        </p:nvGrpSpPr>
        <p:grpSpPr>
          <a:xfrm>
            <a:off x="8077200" y="4419600"/>
            <a:ext cx="788578" cy="788578"/>
            <a:chOff x="6545943" y="5602514"/>
            <a:chExt cx="1005840" cy="1005840"/>
          </a:xfrm>
        </p:grpSpPr>
        <p:sp>
          <p:nvSpPr>
            <p:cNvPr id="9" name="Rectangle 8"/>
            <p:cNvSpPr/>
            <p:nvPr/>
          </p:nvSpPr>
          <p:spPr>
            <a:xfrm>
              <a:off x="6545943" y="5602514"/>
              <a:ext cx="1005840" cy="1005840"/>
            </a:xfrm>
            <a:prstGeom prst="rect">
              <a:avLst/>
            </a:prstGeom>
            <a:solidFill>
              <a:sysClr val="window" lastClr="FFFFFF"/>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Narrow"/>
              </a:endParaRPr>
            </a:p>
          </p:txBody>
        </p:sp>
        <p:pic>
          <p:nvPicPr>
            <p:cNvPr id="10" name="Picture 6" descr="Noaa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571117" y="5623834"/>
              <a:ext cx="963612" cy="941388"/>
            </a:xfrm>
            <a:prstGeom prst="rect">
              <a:avLst/>
            </a:prstGeom>
            <a:noFill/>
          </p:spPr>
        </p:pic>
      </p:grpSp>
      <p:pic>
        <p:nvPicPr>
          <p:cNvPr id="1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7200" y="6019800"/>
            <a:ext cx="786289" cy="575786"/>
          </a:xfrm>
          <a:prstGeom prst="rect">
            <a:avLst/>
          </a:prstGeom>
          <a:noFill/>
          <a:ln w="6350">
            <a:no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4"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77200" y="5334000"/>
            <a:ext cx="680085" cy="596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le 1"/>
          <p:cNvSpPr txBox="1">
            <a:spLocks/>
          </p:cNvSpPr>
          <p:nvPr/>
        </p:nvSpPr>
        <p:spPr bwMode="auto">
          <a:xfrm>
            <a:off x="76200" y="6324600"/>
            <a:ext cx="5943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A partnership with NOAA, NCAR, and NASA</a:t>
            </a:r>
            <a:endParaRPr lang="en-US" sz="1800" b="1" spc="50" baseline="3000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endParaRPr>
          </a:p>
        </p:txBody>
      </p:sp>
      <p:pic>
        <p:nvPicPr>
          <p:cNvPr id="15" name="Picture 2" descr="\\cit\eol\EOL Documents Folders\hock\My Documents\1 NCAR Projects\Dropsonde AVAPS II\Dropsonde Mini &amp; AVAPS II Photos\_MG_6176.jpg"/>
          <p:cNvPicPr>
            <a:picLocks noChangeAspect="1" noChangeArrowheads="1"/>
          </p:cNvPicPr>
          <p:nvPr/>
        </p:nvPicPr>
        <p:blipFill>
          <a:blip r:embed="rId8" cstate="screen"/>
          <a:srcRect/>
          <a:stretch>
            <a:fillRect/>
          </a:stretch>
        </p:blipFill>
        <p:spPr bwMode="auto">
          <a:xfrm>
            <a:off x="533400" y="2971800"/>
            <a:ext cx="1143000" cy="2125808"/>
          </a:xfrm>
          <a:prstGeom prst="rect">
            <a:avLst/>
          </a:prstGeom>
          <a:ln>
            <a:noFill/>
          </a:ln>
          <a:effectLst>
            <a:softEdge rad="112500"/>
          </a:effectLst>
        </p:spPr>
      </p:pic>
      <p:sp>
        <p:nvSpPr>
          <p:cNvPr id="13" name="Title 1"/>
          <p:cNvSpPr txBox="1">
            <a:spLocks/>
          </p:cNvSpPr>
          <p:nvPr/>
        </p:nvSpPr>
        <p:spPr bwMode="auto">
          <a:xfrm>
            <a:off x="1981200" y="3200400"/>
            <a:ext cx="5943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spc="50" dirty="0" smtClean="0">
                <a:ln w="13500">
                  <a:solidFill>
                    <a:schemeClr val="accent1">
                      <a:shade val="2500"/>
                      <a:alpha val="6500"/>
                    </a:schemeClr>
                  </a:solidFill>
                  <a:prstDash val="solid"/>
                </a:ln>
                <a:solidFill>
                  <a:srgbClr val="0000FF">
                    <a:alpha val="95000"/>
                  </a:srgbClr>
                </a:solidFill>
                <a:effectLst>
                  <a:innerShdw blurRad="50900" dist="38500" dir="13500000">
                    <a:srgbClr val="000000">
                      <a:alpha val="60000"/>
                    </a:srgbClr>
                  </a:innerShdw>
                </a:effectLst>
                <a:latin typeface="Arial"/>
                <a:cs typeface="Arial"/>
              </a:rPr>
              <a:t>NOAA</a:t>
            </a:r>
            <a:r>
              <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 Robbie Hood, Gary </a:t>
            </a:r>
            <a:r>
              <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Wick, </a:t>
            </a:r>
            <a:r>
              <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Ryan</a:t>
            </a:r>
            <a:r>
              <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 </a:t>
            </a:r>
            <a:r>
              <a:rPr lang="en-US" sz="1800" b="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Spackman</a:t>
            </a:r>
            <a:r>
              <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 </a:t>
            </a:r>
            <a:r>
              <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Michael</a:t>
            </a:r>
            <a:r>
              <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 </a:t>
            </a:r>
            <a:r>
              <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Black, </a:t>
            </a:r>
            <a:r>
              <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Marty</a:t>
            </a:r>
            <a:r>
              <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 </a:t>
            </a:r>
            <a:r>
              <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Ralph, </a:t>
            </a:r>
            <a:r>
              <a:rPr lang="en-US" sz="1800" b="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Yucheng</a:t>
            </a:r>
            <a:r>
              <a:rPr lang="en-US" sz="1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a:t>
            </a:r>
            <a:r>
              <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 </a:t>
            </a:r>
            <a:r>
              <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Song, </a:t>
            </a:r>
            <a:r>
              <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Paul Neiman</a:t>
            </a:r>
            <a:r>
              <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 </a:t>
            </a:r>
            <a:r>
              <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Janet </a:t>
            </a:r>
            <a:r>
              <a:rPr lang="en-US" sz="1800" b="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Intrieri</a:t>
            </a:r>
            <a:r>
              <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a:t>
            </a:r>
            <a:r>
              <a:rPr lang="en-US" sz="1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 </a:t>
            </a:r>
            <a:r>
              <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Dave Costa, Phil Hall</a:t>
            </a:r>
            <a:endParaRPr lang="en-US" sz="1800" b="1" spc="50" baseline="3000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endParaRPr>
          </a:p>
        </p:txBody>
      </p:sp>
      <p:sp>
        <p:nvSpPr>
          <p:cNvPr id="17" name="Title 1"/>
          <p:cNvSpPr txBox="1">
            <a:spLocks/>
          </p:cNvSpPr>
          <p:nvPr/>
        </p:nvSpPr>
        <p:spPr bwMode="auto">
          <a:xfrm>
            <a:off x="1981200" y="4191000"/>
            <a:ext cx="5943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spc="50" dirty="0" smtClean="0">
                <a:ln w="13500">
                  <a:solidFill>
                    <a:schemeClr val="accent1">
                      <a:shade val="2500"/>
                      <a:alpha val="6500"/>
                    </a:schemeClr>
                  </a:solidFill>
                  <a:prstDash val="solid"/>
                </a:ln>
                <a:solidFill>
                  <a:srgbClr val="800000">
                    <a:alpha val="95000"/>
                  </a:srgbClr>
                </a:solidFill>
                <a:effectLst>
                  <a:innerShdw blurRad="50900" dist="38500" dir="13500000">
                    <a:srgbClr val="000000">
                      <a:alpha val="60000"/>
                    </a:srgbClr>
                  </a:innerShdw>
                </a:effectLst>
                <a:latin typeface="Arial"/>
                <a:cs typeface="Arial"/>
              </a:rPr>
              <a:t>NASA</a:t>
            </a:r>
            <a:r>
              <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 Ramesh </a:t>
            </a:r>
            <a:r>
              <a:rPr lang="en-US" sz="1800" b="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Kakar</a:t>
            </a:r>
            <a:r>
              <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 Scott Braun,  Paul Newman, Chris </a:t>
            </a:r>
            <a:r>
              <a:rPr lang="en-US" sz="1800" b="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Naftel</a:t>
            </a:r>
            <a:r>
              <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 Dave </a:t>
            </a:r>
            <a:r>
              <a:rPr lang="en-US" sz="1800" b="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Fratello</a:t>
            </a:r>
            <a:r>
              <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a:t>
            </a:r>
          </a:p>
          <a:p>
            <a:r>
              <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Bjorn </a:t>
            </a:r>
            <a:r>
              <a:rPr lang="en-US" sz="1800" b="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Lambrigtsen</a:t>
            </a:r>
            <a:r>
              <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 Gerry </a:t>
            </a:r>
            <a:r>
              <a:rPr lang="en-US" sz="1800" b="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Heymsfield</a:t>
            </a:r>
            <a:r>
              <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 </a:t>
            </a:r>
            <a:endParaRPr lang="en-US" sz="1800" b="1" spc="50" baseline="3000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endParaRPr>
          </a:p>
        </p:txBody>
      </p:sp>
      <p:sp>
        <p:nvSpPr>
          <p:cNvPr id="18" name="Title 1"/>
          <p:cNvSpPr txBox="1">
            <a:spLocks/>
          </p:cNvSpPr>
          <p:nvPr/>
        </p:nvSpPr>
        <p:spPr bwMode="auto">
          <a:xfrm>
            <a:off x="1981200" y="5181600"/>
            <a:ext cx="5943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spc="50" dirty="0" smtClean="0">
                <a:ln w="13500">
                  <a:solidFill>
                    <a:schemeClr val="bg1">
                      <a:alpha val="6500"/>
                    </a:schemeClr>
                  </a:solidFill>
                  <a:prstDash val="solid"/>
                </a:ln>
                <a:solidFill>
                  <a:schemeClr val="bg1">
                    <a:alpha val="95000"/>
                  </a:schemeClr>
                </a:solidFill>
                <a:effectLst>
                  <a:innerShdw blurRad="50900" dist="38500" dir="13500000">
                    <a:srgbClr val="000000">
                      <a:alpha val="60000"/>
                    </a:srgbClr>
                  </a:innerShdw>
                </a:effectLst>
                <a:latin typeface="Arial"/>
                <a:cs typeface="Arial"/>
              </a:rPr>
              <a:t>NCAR</a:t>
            </a:r>
            <a:r>
              <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 Terry Hock, </a:t>
            </a:r>
            <a:r>
              <a:rPr lang="en-US" sz="1800" b="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Junhong</a:t>
            </a:r>
            <a:r>
              <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 Wang, Dean </a:t>
            </a:r>
            <a:r>
              <a:rPr lang="en-US" sz="1800" b="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Lauritsen</a:t>
            </a:r>
            <a:r>
              <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 , Charlie Martin, Cynthia Bradley,</a:t>
            </a:r>
          </a:p>
          <a:p>
            <a:r>
              <a:rPr lang="en-US" sz="1800" b="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Xuanyong</a:t>
            </a:r>
            <a:r>
              <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 </a:t>
            </a:r>
            <a:r>
              <a:rPr lang="en-US" sz="1800" b="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Xu</a:t>
            </a:r>
            <a:r>
              <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 , Kate Young</a:t>
            </a:r>
            <a:endParaRPr lang="en-US" sz="1800" b="1" spc="50" baseline="3000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endParaRPr>
          </a:p>
        </p:txBody>
      </p:sp>
    </p:spTree>
    <p:extLst>
      <p:ext uri="{BB962C8B-B14F-4D97-AF65-F5344CB8AC3E}">
        <p14:creationId xmlns:p14="http://schemas.microsoft.com/office/powerpoint/2010/main" val="123493930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a:xfrm>
            <a:off x="457200" y="152400"/>
            <a:ext cx="8229600" cy="1736725"/>
          </a:xfrm>
        </p:spPr>
        <p:txBody>
          <a:bodyPr/>
          <a:lstStyle/>
          <a:p>
            <a:r>
              <a:rPr lang="en-US" sz="3200" dirty="0" smtClean="0"/>
              <a:t>NOAA G-4 AVAPS II </a:t>
            </a:r>
            <a:r>
              <a:rPr lang="en-US" sz="3200" dirty="0" err="1" smtClean="0"/>
              <a:t>Dropsonde</a:t>
            </a:r>
            <a:r>
              <a:rPr lang="en-US" sz="3200" dirty="0" smtClean="0"/>
              <a:t> </a:t>
            </a:r>
            <a:br>
              <a:rPr lang="en-US" sz="3200" dirty="0" smtClean="0"/>
            </a:br>
            <a:r>
              <a:rPr lang="en-US" sz="3200" dirty="0" smtClean="0"/>
              <a:t>Inter-comparison </a:t>
            </a:r>
            <a:br>
              <a:rPr lang="en-US" sz="3200" dirty="0" smtClean="0"/>
            </a:br>
            <a:r>
              <a:rPr lang="en-US" sz="3200" dirty="0" smtClean="0"/>
              <a:t>NASA Global Hawk Mini </a:t>
            </a:r>
            <a:r>
              <a:rPr lang="en-US" sz="3200" dirty="0" err="1" smtClean="0"/>
              <a:t>Dropsonde</a:t>
            </a:r>
            <a:endParaRPr lang="en-US" sz="3200" dirty="0"/>
          </a:p>
        </p:txBody>
      </p:sp>
      <p:sp>
        <p:nvSpPr>
          <p:cNvPr id="5" name="Subtitle 4"/>
          <p:cNvSpPr>
            <a:spLocks noGrp="1"/>
          </p:cNvSpPr>
          <p:nvPr>
            <p:ph type="subTitle" sz="quarter" idx="1"/>
          </p:nvPr>
        </p:nvSpPr>
        <p:spPr>
          <a:xfrm>
            <a:off x="533400" y="1981200"/>
            <a:ext cx="8077200" cy="4495800"/>
          </a:xfrm>
        </p:spPr>
        <p:txBody>
          <a:bodyPr>
            <a:normAutofit lnSpcReduction="10000"/>
          </a:bodyPr>
          <a:lstStyle/>
          <a:p>
            <a:r>
              <a:rPr lang="en-US" sz="2800" dirty="0" smtClean="0"/>
              <a:t>HS3 2012 Science Meeting Wallops</a:t>
            </a:r>
          </a:p>
          <a:p>
            <a:r>
              <a:rPr lang="en-US" sz="2800" dirty="0" smtClean="0"/>
              <a:t>May 8, 2012</a:t>
            </a:r>
          </a:p>
          <a:p>
            <a:endParaRPr lang="en-US" dirty="0" smtClean="0"/>
          </a:p>
          <a:p>
            <a:pPr>
              <a:spcAft>
                <a:spcPts val="0"/>
              </a:spcAft>
            </a:pPr>
            <a:r>
              <a:rPr lang="en-US" sz="2400" dirty="0" smtClean="0"/>
              <a:t>Terry Hock, June Wang</a:t>
            </a:r>
          </a:p>
          <a:p>
            <a:pPr>
              <a:spcAft>
                <a:spcPts val="0"/>
              </a:spcAft>
            </a:pPr>
            <a:r>
              <a:rPr lang="en-US" sz="2400" dirty="0" smtClean="0"/>
              <a:t>National Center for Atmospheric Research*</a:t>
            </a:r>
          </a:p>
          <a:p>
            <a:pPr>
              <a:spcAft>
                <a:spcPts val="0"/>
              </a:spcAft>
            </a:pPr>
            <a:r>
              <a:rPr lang="en-US" sz="2400" dirty="0" smtClean="0"/>
              <a:t>Boulder, CO</a:t>
            </a:r>
          </a:p>
          <a:p>
            <a:pPr>
              <a:spcAft>
                <a:spcPts val="0"/>
              </a:spcAft>
            </a:pPr>
            <a:endParaRPr lang="en-US" sz="1600" dirty="0" smtClean="0"/>
          </a:p>
          <a:p>
            <a:pPr>
              <a:spcAft>
                <a:spcPts val="0"/>
              </a:spcAft>
            </a:pPr>
            <a:r>
              <a:rPr lang="en-US" sz="2400" dirty="0" smtClean="0"/>
              <a:t>Special thanks to NOAA: </a:t>
            </a:r>
          </a:p>
          <a:p>
            <a:pPr>
              <a:spcAft>
                <a:spcPts val="0"/>
              </a:spcAft>
            </a:pPr>
            <a:r>
              <a:rPr lang="en-US" sz="2400" dirty="0" smtClean="0"/>
              <a:t>Michael Black, Phil Hall, Gary Wick</a:t>
            </a:r>
          </a:p>
          <a:p>
            <a:pPr>
              <a:spcAft>
                <a:spcPts val="0"/>
              </a:spcAft>
            </a:pPr>
            <a:r>
              <a:rPr lang="en-US" sz="2000" dirty="0" smtClean="0"/>
              <a:t>And all NOAA and NASA staff in the </a:t>
            </a:r>
          </a:p>
          <a:p>
            <a:pPr>
              <a:spcAft>
                <a:spcPts val="0"/>
              </a:spcAft>
            </a:pPr>
            <a:r>
              <a:rPr lang="en-US" sz="2000" dirty="0" smtClean="0"/>
              <a:t>planning and execution of these flights.</a:t>
            </a:r>
            <a:endParaRPr lang="en-US" sz="2000" dirty="0"/>
          </a:p>
        </p:txBody>
      </p:sp>
      <p:pic>
        <p:nvPicPr>
          <p:cNvPr id="6" name="Picture 5" descr="EOL.png"/>
          <p:cNvPicPr>
            <a:picLocks noChangeAspect="1"/>
          </p:cNvPicPr>
          <p:nvPr/>
        </p:nvPicPr>
        <p:blipFill>
          <a:blip r:embed="rId2" cstate="screen"/>
          <a:stretch>
            <a:fillRect/>
          </a:stretch>
        </p:blipFill>
        <p:spPr>
          <a:xfrm>
            <a:off x="7391400" y="3581400"/>
            <a:ext cx="1752600" cy="1479513"/>
          </a:xfrm>
          <a:prstGeom prst="rect">
            <a:avLst/>
          </a:prstGeom>
        </p:spPr>
      </p:pic>
      <p:pic>
        <p:nvPicPr>
          <p:cNvPr id="7" name="Picture 5" descr="nsf1.gif"/>
          <p:cNvPicPr>
            <a:picLocks noChangeAspect="1"/>
          </p:cNvPicPr>
          <p:nvPr/>
        </p:nvPicPr>
        <p:blipFill>
          <a:blip r:embed="rId3" cstate="screen"/>
          <a:srcRect/>
          <a:stretch>
            <a:fillRect/>
          </a:stretch>
        </p:blipFill>
        <p:spPr bwMode="auto">
          <a:xfrm>
            <a:off x="304800" y="3733800"/>
            <a:ext cx="1143000" cy="1149886"/>
          </a:xfrm>
          <a:prstGeom prst="rect">
            <a:avLst/>
          </a:prstGeom>
          <a:noFill/>
          <a:ln w="9525">
            <a:noFill/>
            <a:miter lim="800000"/>
            <a:headEnd/>
            <a:tailEnd/>
          </a:ln>
          <a:effectLst/>
        </p:spPr>
      </p:pic>
      <p:sp>
        <p:nvSpPr>
          <p:cNvPr id="8" name="Rectangle 7"/>
          <p:cNvSpPr/>
          <p:nvPr/>
        </p:nvSpPr>
        <p:spPr>
          <a:xfrm>
            <a:off x="228600" y="6477000"/>
            <a:ext cx="5410200" cy="307777"/>
          </a:xfrm>
          <a:prstGeom prst="rect">
            <a:avLst/>
          </a:prstGeom>
        </p:spPr>
        <p:txBody>
          <a:bodyPr>
            <a:spAutoFit/>
          </a:bodyPr>
          <a:lstStyle/>
          <a:p>
            <a:pPr fontAlgn="auto">
              <a:spcBef>
                <a:spcPts val="0"/>
              </a:spcBef>
              <a:spcAft>
                <a:spcPts val="0"/>
              </a:spcAft>
              <a:defRPr/>
            </a:pPr>
            <a:r>
              <a:rPr lang="en-US" sz="1400" dirty="0" smtClean="0">
                <a:solidFill>
                  <a:srgbClr val="FFC000"/>
                </a:solidFill>
                <a:latin typeface="Times New Roman"/>
                <a:cs typeface="Times New Roman"/>
              </a:rPr>
              <a:t>* NCAR </a:t>
            </a:r>
            <a:r>
              <a:rPr lang="en-US" sz="1400" dirty="0">
                <a:solidFill>
                  <a:srgbClr val="FFC000"/>
                </a:solidFill>
                <a:latin typeface="Times New Roman"/>
                <a:cs typeface="Times New Roman"/>
              </a:rPr>
              <a:t>is supported by the National Science Foundation</a:t>
            </a:r>
            <a:endParaRPr lang="en-US" sz="1400" dirty="0">
              <a:solidFill>
                <a:srgbClr val="FFC000"/>
              </a:solidFill>
              <a:latin typeface="+mn-lt"/>
              <a:cs typeface="+mn-cs"/>
            </a:endParaRPr>
          </a:p>
        </p:txBody>
      </p:sp>
    </p:spTree>
    <p:extLst>
      <p:ext uri="{BB962C8B-B14F-4D97-AF65-F5344CB8AC3E}">
        <p14:creationId xmlns:p14="http://schemas.microsoft.com/office/powerpoint/2010/main" val="417803184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it\eol\EOL Documents Folders\hock\My Documents\1 NCAR Projects\Dropsonde AVAPS II\Dropsonde Mini &amp; AVAPS II Photos\_MG_6176.jpg"/>
          <p:cNvPicPr>
            <a:picLocks noChangeAspect="1" noChangeArrowheads="1"/>
          </p:cNvPicPr>
          <p:nvPr/>
        </p:nvPicPr>
        <p:blipFill>
          <a:blip r:embed="rId2" cstate="screen"/>
          <a:srcRect/>
          <a:stretch>
            <a:fillRect/>
          </a:stretch>
        </p:blipFill>
        <p:spPr bwMode="auto">
          <a:xfrm>
            <a:off x="7848600" y="2667000"/>
            <a:ext cx="1219200" cy="2267529"/>
          </a:xfrm>
          <a:prstGeom prst="rect">
            <a:avLst/>
          </a:prstGeom>
          <a:ln>
            <a:noFill/>
          </a:ln>
          <a:effectLst>
            <a:softEdge rad="112500"/>
          </a:effectLst>
        </p:spPr>
      </p:pic>
      <p:pic>
        <p:nvPicPr>
          <p:cNvPr id="10243" name="Picture 3" descr="\\cit\eol\EOL Documents Folders\hock\My Documents\1 NCAR Projects\Dropsonde AVAPS II\Dropsonde Mini &amp; AVAPS II Photos\_MG_6189.jpg"/>
          <p:cNvPicPr>
            <a:picLocks noChangeAspect="1" noChangeArrowheads="1"/>
          </p:cNvPicPr>
          <p:nvPr/>
        </p:nvPicPr>
        <p:blipFill>
          <a:blip r:embed="rId3" cstate="screen"/>
          <a:srcRect/>
          <a:stretch>
            <a:fillRect/>
          </a:stretch>
        </p:blipFill>
        <p:spPr bwMode="auto">
          <a:xfrm>
            <a:off x="457200" y="2819400"/>
            <a:ext cx="1143000" cy="3429000"/>
          </a:xfrm>
          <a:prstGeom prst="rect">
            <a:avLst/>
          </a:prstGeom>
          <a:ln>
            <a:noFill/>
          </a:ln>
          <a:effectLst>
            <a:softEdge rad="112500"/>
          </a:effectLst>
        </p:spPr>
      </p:pic>
      <p:sp>
        <p:nvSpPr>
          <p:cNvPr id="7" name="TextBox 6"/>
          <p:cNvSpPr txBox="1"/>
          <p:nvPr/>
        </p:nvSpPr>
        <p:spPr>
          <a:xfrm>
            <a:off x="0" y="6135469"/>
            <a:ext cx="3147080" cy="646331"/>
          </a:xfrm>
          <a:prstGeom prst="rect">
            <a:avLst/>
          </a:prstGeom>
          <a:noFill/>
        </p:spPr>
        <p:txBody>
          <a:bodyPr wrap="none" rtlCol="0">
            <a:spAutoFit/>
          </a:bodyPr>
          <a:lstStyle/>
          <a:p>
            <a:r>
              <a:rPr lang="en-US" dirty="0" smtClean="0"/>
              <a:t>AVAPS II </a:t>
            </a:r>
            <a:r>
              <a:rPr lang="en-US" dirty="0" err="1" smtClean="0"/>
              <a:t>Dropsonde</a:t>
            </a:r>
            <a:endParaRPr lang="en-US" dirty="0" smtClean="0"/>
          </a:p>
          <a:p>
            <a:r>
              <a:rPr lang="en-US" dirty="0" smtClean="0"/>
              <a:t>Operational NOAA Standard </a:t>
            </a:r>
            <a:endParaRPr lang="en-US" dirty="0"/>
          </a:p>
        </p:txBody>
      </p:sp>
      <p:sp>
        <p:nvSpPr>
          <p:cNvPr id="8" name="TextBox 7"/>
          <p:cNvSpPr txBox="1"/>
          <p:nvPr/>
        </p:nvSpPr>
        <p:spPr>
          <a:xfrm>
            <a:off x="7239000" y="4876800"/>
            <a:ext cx="1905000" cy="646331"/>
          </a:xfrm>
          <a:prstGeom prst="rect">
            <a:avLst/>
          </a:prstGeom>
          <a:noFill/>
        </p:spPr>
        <p:txBody>
          <a:bodyPr wrap="square" rtlCol="0">
            <a:spAutoFit/>
          </a:bodyPr>
          <a:lstStyle/>
          <a:p>
            <a:pPr algn="ctr"/>
            <a:r>
              <a:rPr lang="en-US" dirty="0" smtClean="0"/>
              <a:t>Mini </a:t>
            </a:r>
            <a:r>
              <a:rPr lang="en-US" dirty="0" err="1" smtClean="0"/>
              <a:t>Dropsonde</a:t>
            </a:r>
            <a:endParaRPr lang="en-US" dirty="0" smtClean="0"/>
          </a:p>
          <a:p>
            <a:pPr algn="ctr"/>
            <a:r>
              <a:rPr lang="en-US" dirty="0" smtClean="0"/>
              <a:t>Global Hawk</a:t>
            </a:r>
            <a:endParaRPr lang="en-US" dirty="0"/>
          </a:p>
        </p:txBody>
      </p:sp>
      <p:grpSp>
        <p:nvGrpSpPr>
          <p:cNvPr id="2" name="Group 13"/>
          <p:cNvGrpSpPr/>
          <p:nvPr/>
        </p:nvGrpSpPr>
        <p:grpSpPr>
          <a:xfrm>
            <a:off x="3054310" y="3810000"/>
            <a:ext cx="3581400" cy="2883932"/>
            <a:chOff x="2743200" y="3124200"/>
            <a:chExt cx="3581400" cy="2883932"/>
          </a:xfrm>
        </p:grpSpPr>
        <p:pic>
          <p:nvPicPr>
            <p:cNvPr id="10241" name="Picture 1" descr="\\cit\eol\EOL Documents Folders\hock\My Documents\1 NCAR Projects\Dropsonde AVAPS II\Dropsonde Mini &amp; AVAPS II Photos\_MG_6172.jpg"/>
            <p:cNvPicPr>
              <a:picLocks noChangeAspect="1" noChangeArrowheads="1"/>
            </p:cNvPicPr>
            <p:nvPr/>
          </p:nvPicPr>
          <p:blipFill>
            <a:blip r:embed="rId4" cstate="screen"/>
            <a:srcRect/>
            <a:stretch>
              <a:fillRect/>
            </a:stretch>
          </p:blipFill>
          <p:spPr bwMode="auto">
            <a:xfrm>
              <a:off x="2743200" y="3124200"/>
              <a:ext cx="3352800" cy="28778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p:cNvSpPr txBox="1"/>
            <p:nvPr/>
          </p:nvSpPr>
          <p:spPr>
            <a:xfrm>
              <a:off x="2819400" y="3124200"/>
              <a:ext cx="2304862" cy="369332"/>
            </a:xfrm>
            <a:prstGeom prst="rect">
              <a:avLst/>
            </a:prstGeom>
            <a:noFill/>
          </p:spPr>
          <p:txBody>
            <a:bodyPr wrap="none" rtlCol="0">
              <a:spAutoFit/>
            </a:bodyPr>
            <a:lstStyle/>
            <a:p>
              <a:r>
                <a:rPr lang="en-US" dirty="0" smtClean="0"/>
                <a:t>AVAPS II </a:t>
              </a:r>
              <a:r>
                <a:rPr lang="en-US" dirty="0" err="1" smtClean="0"/>
                <a:t>Dropsonde</a:t>
              </a:r>
              <a:endParaRPr lang="en-US" dirty="0"/>
            </a:p>
          </p:txBody>
        </p:sp>
        <p:sp>
          <p:nvSpPr>
            <p:cNvPr id="10" name="TextBox 9"/>
            <p:cNvSpPr txBox="1"/>
            <p:nvPr/>
          </p:nvSpPr>
          <p:spPr>
            <a:xfrm>
              <a:off x="4191000" y="5638800"/>
              <a:ext cx="2133600" cy="369332"/>
            </a:xfrm>
            <a:prstGeom prst="rect">
              <a:avLst/>
            </a:prstGeom>
            <a:noFill/>
          </p:spPr>
          <p:txBody>
            <a:bodyPr wrap="square" rtlCol="0">
              <a:spAutoFit/>
            </a:bodyPr>
            <a:lstStyle/>
            <a:p>
              <a:r>
                <a:rPr lang="en-US" dirty="0" smtClean="0"/>
                <a:t>Mini </a:t>
              </a:r>
              <a:r>
                <a:rPr lang="en-US" dirty="0" err="1" smtClean="0"/>
                <a:t>Dropsonde</a:t>
              </a:r>
              <a:endParaRPr lang="en-US" dirty="0"/>
            </a:p>
          </p:txBody>
        </p:sp>
      </p:grpSp>
      <p:pic>
        <p:nvPicPr>
          <p:cNvPr id="10244" name="Picture 4"/>
          <p:cNvPicPr>
            <a:picLocks noChangeAspect="1" noChangeArrowheads="1"/>
          </p:cNvPicPr>
          <p:nvPr/>
        </p:nvPicPr>
        <p:blipFill>
          <a:blip r:embed="rId5" cstate="screen"/>
          <a:srcRect/>
          <a:stretch>
            <a:fillRect/>
          </a:stretch>
        </p:blipFill>
        <p:spPr bwMode="auto">
          <a:xfrm>
            <a:off x="6934200" y="1905000"/>
            <a:ext cx="2286000" cy="990600"/>
          </a:xfrm>
          <a:prstGeom prst="rect">
            <a:avLst/>
          </a:prstGeom>
          <a:ln>
            <a:noFill/>
          </a:ln>
          <a:effectLst>
            <a:softEdge rad="112500"/>
          </a:effectLst>
        </p:spPr>
      </p:pic>
      <p:pic>
        <p:nvPicPr>
          <p:cNvPr id="10245" name="Picture 5"/>
          <p:cNvPicPr>
            <a:picLocks noChangeAspect="1" noChangeArrowheads="1"/>
          </p:cNvPicPr>
          <p:nvPr/>
        </p:nvPicPr>
        <p:blipFill>
          <a:blip r:embed="rId6" cstate="screen"/>
          <a:srcRect/>
          <a:stretch>
            <a:fillRect/>
          </a:stretch>
        </p:blipFill>
        <p:spPr bwMode="auto">
          <a:xfrm>
            <a:off x="0" y="1814512"/>
            <a:ext cx="2266950" cy="1233488"/>
          </a:xfrm>
          <a:prstGeom prst="rect">
            <a:avLst/>
          </a:prstGeom>
          <a:ln>
            <a:noFill/>
          </a:ln>
          <a:effectLst>
            <a:softEdge rad="112500"/>
          </a:effectLst>
        </p:spPr>
      </p:pic>
      <p:graphicFrame>
        <p:nvGraphicFramePr>
          <p:cNvPr id="15" name="Table 14"/>
          <p:cNvGraphicFramePr>
            <a:graphicFrameLocks noGrp="1"/>
          </p:cNvGraphicFramePr>
          <p:nvPr/>
        </p:nvGraphicFramePr>
        <p:xfrm>
          <a:off x="2514600" y="1727200"/>
          <a:ext cx="4441762" cy="1854200"/>
        </p:xfrm>
        <a:graphic>
          <a:graphicData uri="http://schemas.openxmlformats.org/drawingml/2006/table">
            <a:tbl>
              <a:tblPr firstRow="1" bandRow="1">
                <a:tableStyleId>{5C22544A-7EE6-4342-B048-85BDC9FD1C3A}</a:tableStyleId>
              </a:tblPr>
              <a:tblGrid>
                <a:gridCol w="1079818"/>
                <a:gridCol w="1680972"/>
                <a:gridCol w="1680972"/>
              </a:tblGrid>
              <a:tr h="370840">
                <a:tc>
                  <a:txBody>
                    <a:bodyPr/>
                    <a:lstStyle/>
                    <a:p>
                      <a:endParaRPr lang="en-US" sz="1400" dirty="0"/>
                    </a:p>
                  </a:txBody>
                  <a:tcPr/>
                </a:tc>
                <a:tc>
                  <a:txBody>
                    <a:bodyPr/>
                    <a:lstStyle/>
                    <a:p>
                      <a:r>
                        <a:rPr lang="en-US" sz="1400" dirty="0" smtClean="0"/>
                        <a:t>AVAPS II</a:t>
                      </a:r>
                      <a:endParaRPr lang="en-US" sz="1400" dirty="0"/>
                    </a:p>
                  </a:txBody>
                  <a:tcPr/>
                </a:tc>
                <a:tc>
                  <a:txBody>
                    <a:bodyPr/>
                    <a:lstStyle/>
                    <a:p>
                      <a:r>
                        <a:rPr lang="en-US" sz="1400" dirty="0" smtClean="0"/>
                        <a:t>Mini</a:t>
                      </a:r>
                      <a:endParaRPr lang="en-US" sz="1400" dirty="0"/>
                    </a:p>
                  </a:txBody>
                  <a:tcPr/>
                </a:tc>
              </a:tr>
              <a:tr h="370840">
                <a:tc>
                  <a:txBody>
                    <a:bodyPr/>
                    <a:lstStyle/>
                    <a:p>
                      <a:r>
                        <a:rPr lang="en-US" sz="1400" dirty="0" smtClean="0"/>
                        <a:t>Sensors</a:t>
                      </a:r>
                      <a:endParaRPr lang="en-US" sz="1400" dirty="0"/>
                    </a:p>
                  </a:txBody>
                  <a:tcPr/>
                </a:tc>
                <a:tc>
                  <a:txBody>
                    <a:bodyPr/>
                    <a:lstStyle/>
                    <a:p>
                      <a:r>
                        <a:rPr lang="en-US" sz="1400" dirty="0" smtClean="0"/>
                        <a:t>PTH &amp; Winds</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PTH &amp; Winds</a:t>
                      </a:r>
                    </a:p>
                  </a:txBody>
                  <a:tcPr/>
                </a:tc>
              </a:tr>
              <a:tr h="370840">
                <a:tc>
                  <a:txBody>
                    <a:bodyPr/>
                    <a:lstStyle/>
                    <a:p>
                      <a:r>
                        <a:rPr lang="en-US" sz="1400" dirty="0" smtClean="0"/>
                        <a:t>Mass</a:t>
                      </a:r>
                      <a:endParaRPr lang="en-US" sz="1400" dirty="0"/>
                    </a:p>
                  </a:txBody>
                  <a:tcPr/>
                </a:tc>
                <a:tc>
                  <a:txBody>
                    <a:bodyPr/>
                    <a:lstStyle/>
                    <a:p>
                      <a:r>
                        <a:rPr lang="en-US" sz="1400" dirty="0" smtClean="0"/>
                        <a:t>320 g</a:t>
                      </a:r>
                      <a:endParaRPr lang="en-US" sz="1400" dirty="0"/>
                    </a:p>
                  </a:txBody>
                  <a:tcPr/>
                </a:tc>
                <a:tc>
                  <a:txBody>
                    <a:bodyPr/>
                    <a:lstStyle/>
                    <a:p>
                      <a:r>
                        <a:rPr lang="en-US" sz="1400" dirty="0" smtClean="0"/>
                        <a:t>167 g</a:t>
                      </a:r>
                      <a:endParaRPr lang="en-US" sz="1400" dirty="0"/>
                    </a:p>
                  </a:txBody>
                  <a:tcPr/>
                </a:tc>
              </a:tr>
              <a:tr h="370840">
                <a:tc>
                  <a:txBody>
                    <a:bodyPr/>
                    <a:lstStyle/>
                    <a:p>
                      <a:r>
                        <a:rPr lang="en-US" sz="1400" dirty="0" smtClean="0"/>
                        <a:t>Size</a:t>
                      </a:r>
                    </a:p>
                  </a:txBody>
                  <a:tcPr/>
                </a:tc>
                <a:tc>
                  <a:txBody>
                    <a:bodyPr/>
                    <a:lstStyle/>
                    <a:p>
                      <a:r>
                        <a:rPr lang="en-US" sz="1400" dirty="0" smtClean="0"/>
                        <a:t>16” x 2.75”</a:t>
                      </a:r>
                      <a:endParaRPr lang="en-US" sz="1400" dirty="0"/>
                    </a:p>
                  </a:txBody>
                  <a:tcPr/>
                </a:tc>
                <a:tc>
                  <a:txBody>
                    <a:bodyPr/>
                    <a:lstStyle/>
                    <a:p>
                      <a:r>
                        <a:rPr lang="en-US" sz="1400" dirty="0" smtClean="0"/>
                        <a:t>12”x 1.75”</a:t>
                      </a:r>
                      <a:endParaRPr lang="en-US" sz="1400" dirty="0"/>
                    </a:p>
                  </a:txBody>
                  <a:tcPr/>
                </a:tc>
              </a:tr>
              <a:tr h="370840">
                <a:tc>
                  <a:txBody>
                    <a:bodyPr/>
                    <a:lstStyle/>
                    <a:p>
                      <a:r>
                        <a:rPr lang="en-US" sz="1400" dirty="0" smtClean="0"/>
                        <a:t>Fall Speed</a:t>
                      </a:r>
                      <a:endParaRPr lang="en-US" sz="1400" dirty="0"/>
                    </a:p>
                  </a:txBody>
                  <a:tcPr/>
                </a:tc>
                <a:tc>
                  <a:txBody>
                    <a:bodyPr/>
                    <a:lstStyle/>
                    <a:p>
                      <a:r>
                        <a:rPr lang="en-US" sz="1400" dirty="0" smtClean="0"/>
                        <a:t>~11 m/s at surface</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~11 m/s at surface</a:t>
                      </a:r>
                      <a:endParaRPr lang="en-US" sz="1400" dirty="0"/>
                    </a:p>
                  </a:txBody>
                  <a:tcPr/>
                </a:tc>
              </a:tr>
            </a:tbl>
          </a:graphicData>
        </a:graphic>
      </p:graphicFrame>
      <p:sp>
        <p:nvSpPr>
          <p:cNvPr id="16" name="TextBox 15"/>
          <p:cNvSpPr txBox="1"/>
          <p:nvPr/>
        </p:nvSpPr>
        <p:spPr>
          <a:xfrm>
            <a:off x="1828800" y="1143000"/>
            <a:ext cx="6032421" cy="369332"/>
          </a:xfrm>
          <a:prstGeom prst="rect">
            <a:avLst/>
          </a:prstGeom>
          <a:noFill/>
        </p:spPr>
        <p:txBody>
          <a:bodyPr wrap="none" rtlCol="0">
            <a:spAutoFit/>
          </a:bodyPr>
          <a:lstStyle/>
          <a:p>
            <a:r>
              <a:rPr lang="en-US" dirty="0" smtClean="0"/>
              <a:t>Precision In-situ high vertical resolution measurements </a:t>
            </a:r>
          </a:p>
        </p:txBody>
      </p:sp>
      <p:sp>
        <p:nvSpPr>
          <p:cNvPr id="17" name="TextBox 16"/>
          <p:cNvSpPr txBox="1"/>
          <p:nvPr/>
        </p:nvSpPr>
        <p:spPr>
          <a:xfrm>
            <a:off x="4070464" y="5867400"/>
            <a:ext cx="730136" cy="461665"/>
          </a:xfrm>
          <a:prstGeom prst="rect">
            <a:avLst/>
          </a:prstGeom>
          <a:noFill/>
        </p:spPr>
        <p:txBody>
          <a:bodyPr wrap="none" rtlCol="0">
            <a:spAutoFit/>
          </a:bodyPr>
          <a:lstStyle/>
          <a:p>
            <a:r>
              <a:rPr lang="en-US" sz="1200" dirty="0" smtClean="0">
                <a:solidFill>
                  <a:srgbClr val="FF0000"/>
                </a:solidFill>
              </a:rPr>
              <a:t>T &amp; RH </a:t>
            </a:r>
          </a:p>
          <a:p>
            <a:r>
              <a:rPr lang="en-US" sz="1200" dirty="0" smtClean="0">
                <a:solidFill>
                  <a:srgbClr val="FF0000"/>
                </a:solidFill>
              </a:rPr>
              <a:t>sensors</a:t>
            </a:r>
            <a:endParaRPr lang="en-US" sz="1200" dirty="0">
              <a:solidFill>
                <a:srgbClr val="FF0000"/>
              </a:solidFill>
            </a:endParaRPr>
          </a:p>
        </p:txBody>
      </p:sp>
      <p:cxnSp>
        <p:nvCxnSpPr>
          <p:cNvPr id="19" name="Straight Connector 18"/>
          <p:cNvCxnSpPr/>
          <p:nvPr/>
        </p:nvCxnSpPr>
        <p:spPr>
          <a:xfrm flipH="1">
            <a:off x="4724400" y="6096000"/>
            <a:ext cx="228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810000" y="6096000"/>
            <a:ext cx="457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AutoShape 3"/>
          <p:cNvSpPr>
            <a:spLocks noChangeArrowheads="1"/>
          </p:cNvSpPr>
          <p:nvPr/>
        </p:nvSpPr>
        <p:spPr bwMode="auto">
          <a:xfrm>
            <a:off x="381000" y="304800"/>
            <a:ext cx="8382000" cy="669608"/>
          </a:xfrm>
          <a:prstGeom prst="roundRect">
            <a:avLst>
              <a:gd name="adj" fmla="val 22708"/>
            </a:avLst>
          </a:prstGeom>
          <a:gradFill rotWithShape="1">
            <a:gsLst>
              <a:gs pos="0">
                <a:srgbClr val="33CCCC">
                  <a:shade val="51000"/>
                  <a:satMod val="130000"/>
                </a:srgbClr>
              </a:gs>
              <a:gs pos="80000">
                <a:srgbClr val="33CCCC">
                  <a:shade val="93000"/>
                  <a:satMod val="130000"/>
                </a:srgbClr>
              </a:gs>
              <a:gs pos="100000">
                <a:srgbClr val="33CCCC">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nchor="ctr">
            <a:spAutoFit/>
            <a:scene3d>
              <a:camera prst="orthographicFront"/>
              <a:lightRig rig="soft" dir="t">
                <a:rot lat="0" lon="0" rev="10800000"/>
              </a:lightRig>
            </a:scene3d>
            <a:sp3d>
              <a:bevelT w="27940" h="12700"/>
              <a:contourClr>
                <a:srgbClr val="DDDDDD"/>
              </a:contourClr>
            </a:sp3d>
          </a:bodyPr>
          <a:lstStyle/>
          <a:p>
            <a:pPr lvl="0" algn="ctr" eaLnBrk="0" fontAlgn="base" hangingPunct="0">
              <a:spcBef>
                <a:spcPct val="0"/>
              </a:spcBef>
              <a:spcAft>
                <a:spcPct val="0"/>
              </a:spcAft>
              <a:defRPr/>
            </a:pPr>
            <a:r>
              <a:rPr lang="en-US" sz="3200" b="1" spc="150" dirty="0" smtClean="0">
                <a:ln w="11430"/>
                <a:solidFill>
                  <a:srgbClr val="F8F8F8"/>
                </a:solidFill>
                <a:effectLst>
                  <a:outerShdw blurRad="25400" algn="tl" rotWithShape="0">
                    <a:srgbClr val="000000">
                      <a:alpha val="43000"/>
                    </a:srgbClr>
                  </a:outerShdw>
                </a:effectLst>
              </a:rPr>
              <a:t>NCAR </a:t>
            </a:r>
            <a:r>
              <a:rPr lang="en-US" sz="3200" b="1" spc="150" dirty="0" err="1" smtClean="0">
                <a:ln w="11430"/>
                <a:solidFill>
                  <a:srgbClr val="F8F8F8"/>
                </a:solidFill>
                <a:effectLst>
                  <a:outerShdw blurRad="25400" algn="tl" rotWithShape="0">
                    <a:srgbClr val="000000">
                      <a:alpha val="43000"/>
                    </a:srgbClr>
                  </a:outerShdw>
                </a:effectLst>
              </a:rPr>
              <a:t>Dropsonde</a:t>
            </a:r>
            <a:r>
              <a:rPr lang="en-US" sz="3200" b="1" spc="150" dirty="0" smtClean="0">
                <a:ln w="11430"/>
                <a:solidFill>
                  <a:srgbClr val="F8F8F8"/>
                </a:solidFill>
                <a:effectLst>
                  <a:outerShdw blurRad="25400" algn="tl" rotWithShape="0">
                    <a:srgbClr val="000000">
                      <a:alpha val="43000"/>
                    </a:srgbClr>
                  </a:outerShdw>
                </a:effectLst>
              </a:rPr>
              <a:t> Technology</a:t>
            </a:r>
            <a:endParaRPr kumimoji="0" lang="en-US" sz="3200" b="1" i="0" u="none" strike="noStrike" kern="0" cap="none" spc="150" normalizeH="0" baseline="0" noProof="0" dirty="0">
              <a:ln w="11430"/>
              <a:solidFill>
                <a:srgbClr val="F8F8F8"/>
              </a:solidFill>
              <a:effectLst>
                <a:outerShdw blurRad="25400" algn="tl" rotWithShape="0">
                  <a:srgbClr val="000000">
                    <a:alpha val="43000"/>
                  </a:srgbClr>
                </a:outerShdw>
              </a:effectLst>
              <a:uLnTx/>
              <a:uFillTx/>
              <a:latin typeface="Arial"/>
              <a:ea typeface="+mn-ea"/>
              <a:cs typeface="+mn-cs"/>
            </a:endParaRPr>
          </a:p>
        </p:txBody>
      </p:sp>
    </p:spTree>
    <p:extLst>
      <p:ext uri="{BB962C8B-B14F-4D97-AF65-F5344CB8AC3E}">
        <p14:creationId xmlns:p14="http://schemas.microsoft.com/office/powerpoint/2010/main" val="116791314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1"/>
          <p:cNvSpPr>
            <a:spLocks noGrp="1"/>
          </p:cNvSpPr>
          <p:nvPr>
            <p:ph type="title"/>
          </p:nvPr>
        </p:nvSpPr>
        <p:spPr>
          <a:xfrm>
            <a:off x="152400" y="0"/>
            <a:ext cx="8991600" cy="778163"/>
          </a:xfrm>
        </p:spPr>
        <p:txBody>
          <a:bodyPr>
            <a:noAutofit/>
          </a:bodyPr>
          <a:lstStyle/>
          <a:p>
            <a:r>
              <a:rPr lang="en-US" sz="3200" dirty="0" smtClean="0"/>
              <a:t>Flight Pattern and drop locations </a:t>
            </a:r>
            <a:br>
              <a:rPr lang="en-US" sz="3200" dirty="0" smtClean="0"/>
            </a:br>
            <a:r>
              <a:rPr lang="en-US" sz="2800" dirty="0" smtClean="0">
                <a:solidFill>
                  <a:srgbClr val="FFFF00"/>
                </a:solidFill>
              </a:rPr>
              <a:t>Total 27 pairs on 9/14/2012 11-15 UTC (7-11am EST)</a:t>
            </a:r>
            <a:endParaRPr lang="en-US" sz="2800" dirty="0">
              <a:solidFill>
                <a:srgbClr val="FFFF00"/>
              </a:solidFill>
            </a:endParaRPr>
          </a:p>
        </p:txBody>
      </p:sp>
      <p:grpSp>
        <p:nvGrpSpPr>
          <p:cNvPr id="119" name="Group 118"/>
          <p:cNvGrpSpPr/>
          <p:nvPr/>
        </p:nvGrpSpPr>
        <p:grpSpPr>
          <a:xfrm>
            <a:off x="914400" y="3657600"/>
            <a:ext cx="7264400" cy="3066708"/>
            <a:chOff x="914400" y="3657600"/>
            <a:chExt cx="7264400" cy="3066708"/>
          </a:xfrm>
        </p:grpSpPr>
        <p:pic>
          <p:nvPicPr>
            <p:cNvPr id="99" name="Picture 3"/>
            <p:cNvPicPr>
              <a:picLocks noChangeAspect="1" noChangeArrowheads="1"/>
            </p:cNvPicPr>
            <p:nvPr/>
          </p:nvPicPr>
          <p:blipFill>
            <a:blip r:embed="rId3" cstate="screen"/>
            <a:srcRect/>
            <a:stretch>
              <a:fillRect/>
            </a:stretch>
          </p:blipFill>
          <p:spPr bwMode="auto">
            <a:xfrm>
              <a:off x="914400" y="3657600"/>
              <a:ext cx="7264400" cy="30667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9" name="TextBox 108"/>
            <p:cNvSpPr txBox="1"/>
            <p:nvPr/>
          </p:nvSpPr>
          <p:spPr>
            <a:xfrm>
              <a:off x="2895600" y="3733800"/>
              <a:ext cx="2286000" cy="40011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Actual Racetrack</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116" name="Group 115"/>
          <p:cNvGrpSpPr/>
          <p:nvPr/>
        </p:nvGrpSpPr>
        <p:grpSpPr>
          <a:xfrm>
            <a:off x="1143000" y="1143000"/>
            <a:ext cx="7620000" cy="2212777"/>
            <a:chOff x="1143000" y="1143000"/>
            <a:chExt cx="7620000" cy="2212777"/>
          </a:xfrm>
        </p:grpSpPr>
        <p:grpSp>
          <p:nvGrpSpPr>
            <p:cNvPr id="103" name="Group 102"/>
            <p:cNvGrpSpPr/>
            <p:nvPr/>
          </p:nvGrpSpPr>
          <p:grpSpPr>
            <a:xfrm>
              <a:off x="1143000" y="1295400"/>
              <a:ext cx="7620000" cy="2060377"/>
              <a:chOff x="1219201" y="1295400"/>
              <a:chExt cx="7620000" cy="2060377"/>
            </a:xfrm>
          </p:grpSpPr>
          <p:grpSp>
            <p:nvGrpSpPr>
              <p:cNvPr id="96" name="Group 95"/>
              <p:cNvGrpSpPr/>
              <p:nvPr/>
            </p:nvGrpSpPr>
            <p:grpSpPr>
              <a:xfrm>
                <a:off x="1219201" y="3048000"/>
                <a:ext cx="7620000" cy="307777"/>
                <a:chOff x="533401" y="3124200"/>
                <a:chExt cx="7620000" cy="307777"/>
              </a:xfrm>
            </p:grpSpPr>
            <p:grpSp>
              <p:nvGrpSpPr>
                <p:cNvPr id="89" name="Group 88"/>
                <p:cNvGrpSpPr/>
                <p:nvPr/>
              </p:nvGrpSpPr>
              <p:grpSpPr>
                <a:xfrm>
                  <a:off x="4953001" y="3124200"/>
                  <a:ext cx="3200400" cy="307777"/>
                  <a:chOff x="5181601" y="3200400"/>
                  <a:chExt cx="3200400" cy="307777"/>
                </a:xfrm>
              </p:grpSpPr>
              <p:sp>
                <p:nvSpPr>
                  <p:cNvPr id="79" name="TextBox 78"/>
                  <p:cNvSpPr txBox="1"/>
                  <p:nvPr/>
                </p:nvSpPr>
                <p:spPr>
                  <a:xfrm>
                    <a:off x="5181601" y="3200400"/>
                    <a:ext cx="3200400" cy="307777"/>
                  </a:xfrm>
                  <a:prstGeom prst="rect">
                    <a:avLst/>
                  </a:prstGeom>
                  <a:noFill/>
                </p:spPr>
                <p:txBody>
                  <a:bodyPr wrap="square" rtlCol="0">
                    <a:spAutoFit/>
                  </a:bodyPr>
                  <a:lstStyle/>
                  <a:p>
                    <a:pPr algn="ctr"/>
                    <a:r>
                      <a:rPr lang="en-US" sz="1400" dirty="0" smtClean="0"/>
                      <a:t>      6 </a:t>
                    </a:r>
                    <a:r>
                      <a:rPr lang="en-US" sz="1400" dirty="0" err="1" smtClean="0"/>
                      <a:t>Dropsonde</a:t>
                    </a:r>
                    <a:r>
                      <a:rPr lang="en-US" sz="1400" dirty="0" smtClean="0"/>
                      <a:t> Launch Location</a:t>
                    </a:r>
                    <a:endParaRPr lang="en-US" sz="1400" dirty="0"/>
                  </a:p>
                </p:txBody>
              </p:sp>
              <p:sp>
                <p:nvSpPr>
                  <p:cNvPr id="80" name="5-Point Star 79"/>
                  <p:cNvSpPr/>
                  <p:nvPr/>
                </p:nvSpPr>
                <p:spPr>
                  <a:xfrm>
                    <a:off x="5257801" y="3200400"/>
                    <a:ext cx="233507" cy="233507"/>
                  </a:xfrm>
                  <a:prstGeom prst="star5">
                    <a:avLst/>
                  </a:prstGeom>
                  <a:solidFill>
                    <a:schemeClr val="tx1"/>
                  </a:solidFill>
                  <a:ln w="9525"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6" name="Group 85"/>
                <p:cNvGrpSpPr/>
                <p:nvPr/>
              </p:nvGrpSpPr>
              <p:grpSpPr>
                <a:xfrm>
                  <a:off x="2133601" y="3124200"/>
                  <a:ext cx="3077651" cy="307777"/>
                  <a:chOff x="2438401" y="3429000"/>
                  <a:chExt cx="3077651" cy="307777"/>
                </a:xfrm>
              </p:grpSpPr>
              <p:sp>
                <p:nvSpPr>
                  <p:cNvPr id="77" name="Oval 76"/>
                  <p:cNvSpPr/>
                  <p:nvPr/>
                </p:nvSpPr>
                <p:spPr>
                  <a:xfrm>
                    <a:off x="2514601" y="3505200"/>
                    <a:ext cx="144548" cy="14454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TextBox 59"/>
                  <p:cNvSpPr txBox="1"/>
                  <p:nvPr/>
                </p:nvSpPr>
                <p:spPr>
                  <a:xfrm>
                    <a:off x="2438401" y="3429000"/>
                    <a:ext cx="3077651" cy="307777"/>
                  </a:xfrm>
                  <a:prstGeom prst="rect">
                    <a:avLst/>
                  </a:prstGeom>
                  <a:noFill/>
                  <a:ln>
                    <a:noFill/>
                  </a:ln>
                </p:spPr>
                <p:txBody>
                  <a:bodyPr wrap="square" rtlCol="0">
                    <a:spAutoFit/>
                  </a:bodyPr>
                  <a:lstStyle/>
                  <a:p>
                    <a:pPr algn="ctr"/>
                    <a:r>
                      <a:rPr lang="en-US" sz="1400" u="sng" dirty="0" smtClean="0"/>
                      <a:t>GIV-SP (leading GH by 5.1 nm)</a:t>
                    </a:r>
                  </a:p>
                </p:txBody>
              </p:sp>
            </p:grpSp>
            <p:grpSp>
              <p:nvGrpSpPr>
                <p:cNvPr id="84" name="Group 83"/>
                <p:cNvGrpSpPr/>
                <p:nvPr/>
              </p:nvGrpSpPr>
              <p:grpSpPr>
                <a:xfrm>
                  <a:off x="533401" y="3124200"/>
                  <a:ext cx="1981199" cy="307777"/>
                  <a:chOff x="937999" y="3139913"/>
                  <a:chExt cx="1981199" cy="307777"/>
                </a:xfrm>
              </p:grpSpPr>
              <p:sp>
                <p:nvSpPr>
                  <p:cNvPr id="76" name="Oval 75"/>
                  <p:cNvSpPr/>
                  <p:nvPr/>
                </p:nvSpPr>
                <p:spPr>
                  <a:xfrm>
                    <a:off x="1242799" y="3216113"/>
                    <a:ext cx="144548" cy="144548"/>
                  </a:xfrm>
                  <a:prstGeom prst="ellipse">
                    <a:avLst/>
                  </a:prstGeom>
                  <a:noFill/>
                  <a:ln w="38100" cap="flat" cmpd="sng" algn="ctr">
                    <a:solidFill>
                      <a:srgbClr val="3366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Box 61"/>
                  <p:cNvSpPr txBox="1"/>
                  <p:nvPr/>
                </p:nvSpPr>
                <p:spPr>
                  <a:xfrm>
                    <a:off x="937999" y="3139913"/>
                    <a:ext cx="1981199" cy="307777"/>
                  </a:xfrm>
                  <a:prstGeom prst="rect">
                    <a:avLst/>
                  </a:prstGeom>
                  <a:noFill/>
                </p:spPr>
                <p:txBody>
                  <a:bodyPr wrap="square" rtlCol="0">
                    <a:spAutoFit/>
                  </a:bodyPr>
                  <a:lstStyle/>
                  <a:p>
                    <a:pPr algn="ctr"/>
                    <a:r>
                      <a:rPr lang="en-US" sz="1400" u="sng" dirty="0" smtClean="0"/>
                      <a:t>Global Hawk</a:t>
                    </a:r>
                  </a:p>
                </p:txBody>
              </p:sp>
            </p:grpSp>
          </p:grpSp>
          <p:grpSp>
            <p:nvGrpSpPr>
              <p:cNvPr id="83" name="Group 82"/>
              <p:cNvGrpSpPr/>
              <p:nvPr/>
            </p:nvGrpSpPr>
            <p:grpSpPr>
              <a:xfrm>
                <a:off x="1295400" y="1295400"/>
                <a:ext cx="6629400" cy="1752600"/>
                <a:chOff x="1410677" y="2530254"/>
                <a:chExt cx="6245895" cy="1669071"/>
              </a:xfrm>
            </p:grpSpPr>
            <p:grpSp>
              <p:nvGrpSpPr>
                <p:cNvPr id="2" name="Group 85"/>
                <p:cNvGrpSpPr/>
                <p:nvPr/>
              </p:nvGrpSpPr>
              <p:grpSpPr>
                <a:xfrm>
                  <a:off x="1468009" y="2753589"/>
                  <a:ext cx="6116288" cy="1368775"/>
                  <a:chOff x="1443664" y="3348588"/>
                  <a:chExt cx="6116288" cy="1368775"/>
                </a:xfrm>
              </p:grpSpPr>
              <p:cxnSp>
                <p:nvCxnSpPr>
                  <p:cNvPr id="73" name="Straight Connector 72"/>
                  <p:cNvCxnSpPr/>
                  <p:nvPr/>
                </p:nvCxnSpPr>
                <p:spPr>
                  <a:xfrm flipV="1">
                    <a:off x="1910108" y="3696382"/>
                    <a:ext cx="4499189" cy="10339"/>
                  </a:xfrm>
                  <a:prstGeom prst="line">
                    <a:avLst/>
                  </a:prstGeom>
                  <a:ln w="41275"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V="1">
                    <a:off x="2590929" y="4349411"/>
                    <a:ext cx="4505674" cy="10945"/>
                  </a:xfrm>
                  <a:prstGeom prst="line">
                    <a:avLst/>
                  </a:prstGeom>
                  <a:ln w="41275"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5" name="Block Arc 74"/>
                  <p:cNvSpPr/>
                  <p:nvPr/>
                </p:nvSpPr>
                <p:spPr>
                  <a:xfrm rot="5400000">
                    <a:off x="6594107" y="3394511"/>
                    <a:ext cx="1011768" cy="919922"/>
                  </a:xfrm>
                  <a:prstGeom prst="blockArc">
                    <a:avLst>
                      <a:gd name="adj1" fmla="val 9487840"/>
                      <a:gd name="adj2" fmla="val 21563615"/>
                      <a:gd name="adj3" fmla="val 3796"/>
                    </a:avLst>
                  </a:prstGeom>
                  <a:solidFill>
                    <a:srgbClr val="FF0000"/>
                  </a:solidFill>
                  <a:ln w="6350" cap="flat" cmpd="sng" algn="ctr">
                    <a:solidFill>
                      <a:srgbClr val="FF0000"/>
                    </a:solidFill>
                    <a:prstDash val="solid"/>
                    <a:round/>
                    <a:headEnd type="none" w="med" len="med"/>
                    <a:tailEnd type="none" w="med" len="med"/>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81" name="Straight Connector 80"/>
                  <p:cNvCxnSpPr>
                    <a:stCxn id="75" idx="0"/>
                  </p:cNvCxnSpPr>
                  <p:nvPr/>
                </p:nvCxnSpPr>
                <p:spPr>
                  <a:xfrm rot="10800000" flipV="1">
                    <a:off x="6412687" y="3407912"/>
                    <a:ext cx="508067" cy="286734"/>
                  </a:xfrm>
                  <a:prstGeom prst="line">
                    <a:avLst/>
                  </a:prstGeom>
                  <a:ln w="41275"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2" name="Block Arc 81"/>
                  <p:cNvSpPr/>
                  <p:nvPr/>
                </p:nvSpPr>
                <p:spPr>
                  <a:xfrm rot="5400000" flipH="1" flipV="1">
                    <a:off x="1397741" y="3751518"/>
                    <a:ext cx="1011768" cy="919922"/>
                  </a:xfrm>
                  <a:prstGeom prst="blockArc">
                    <a:avLst>
                      <a:gd name="adj1" fmla="val 9487840"/>
                      <a:gd name="adj2" fmla="val 21563615"/>
                      <a:gd name="adj3" fmla="val 3796"/>
                    </a:avLst>
                  </a:prstGeom>
                  <a:solidFill>
                    <a:srgbClr val="FF0000"/>
                  </a:solidFill>
                  <a:ln w="6350" cap="flat" cmpd="sng" algn="ctr">
                    <a:solidFill>
                      <a:srgbClr val="FF0000"/>
                    </a:solidFill>
                    <a:prstDash val="solid"/>
                    <a:round/>
                    <a:headEnd type="none" w="med" len="med"/>
                    <a:tailEnd type="none" w="med" len="med"/>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cxnSp>
                <p:nvCxnSpPr>
                  <p:cNvPr id="85" name="Straight Connector 84"/>
                  <p:cNvCxnSpPr>
                    <a:stCxn id="82" idx="0"/>
                  </p:cNvCxnSpPr>
                  <p:nvPr/>
                </p:nvCxnSpPr>
                <p:spPr>
                  <a:xfrm rot="10800000" flipH="1">
                    <a:off x="2082862" y="4371305"/>
                    <a:ext cx="508067" cy="286734"/>
                  </a:xfrm>
                  <a:prstGeom prst="line">
                    <a:avLst/>
                  </a:prstGeom>
                  <a:ln w="41275"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7" name="Block Arc 6"/>
                <p:cNvSpPr/>
                <p:nvPr/>
              </p:nvSpPr>
              <p:spPr>
                <a:xfrm rot="16200000">
                  <a:off x="2640727" y="3053694"/>
                  <a:ext cx="665694" cy="743394"/>
                </a:xfrm>
                <a:prstGeom prst="blockArc">
                  <a:avLst>
                    <a:gd name="adj1" fmla="val 10800000"/>
                    <a:gd name="adj2" fmla="val 21563615"/>
                    <a:gd name="adj3" fmla="val 3796"/>
                  </a:avLst>
                </a:prstGeom>
                <a:effectLst>
                  <a:outerShdw blurRad="76200" dist="44450" dir="2460000" rotWithShape="0">
                    <a:srgbClr val="000000">
                      <a:alpha val="59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Block Arc 9"/>
                <p:cNvSpPr/>
                <p:nvPr/>
              </p:nvSpPr>
              <p:spPr>
                <a:xfrm rot="5400000">
                  <a:off x="5704753" y="3053692"/>
                  <a:ext cx="665694" cy="743394"/>
                </a:xfrm>
                <a:prstGeom prst="blockArc">
                  <a:avLst>
                    <a:gd name="adj1" fmla="val 10800000"/>
                    <a:gd name="adj2" fmla="val 21563615"/>
                    <a:gd name="adj3" fmla="val 3796"/>
                  </a:avLst>
                </a:prstGeom>
                <a:effectLst>
                  <a:outerShdw blurRad="76200" dist="48387" dir="2700000" rotWithShape="0">
                    <a:srgbClr val="000000">
                      <a:alpha val="59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3" name="Straight Connector 12"/>
                <p:cNvCxnSpPr/>
                <p:nvPr/>
              </p:nvCxnSpPr>
              <p:spPr>
                <a:xfrm flipV="1">
                  <a:off x="2970185" y="3102850"/>
                  <a:ext cx="3067415" cy="16"/>
                </a:xfrm>
                <a:prstGeom prst="line">
                  <a:avLst/>
                </a:prstGeom>
                <a:ln w="31750" cap="flat" cmpd="sng" algn="ctr">
                  <a:solidFill>
                    <a:schemeClr val="accent1"/>
                  </a:solidFill>
                  <a:prstDash val="solid"/>
                  <a:round/>
                  <a:headEnd type="none" w="med" len="med"/>
                  <a:tailEnd type="none" w="med" len="med"/>
                </a:ln>
                <a:effectLst>
                  <a:outerShdw blurRad="76200" dist="44450" dir="2400000" rotWithShape="0">
                    <a:srgbClr val="000000">
                      <a:alpha val="59000"/>
                    </a:srgbClr>
                  </a:outerShdw>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a:endCxn id="10" idx="1"/>
                </p:cNvCxnSpPr>
                <p:nvPr/>
              </p:nvCxnSpPr>
              <p:spPr>
                <a:xfrm flipV="1">
                  <a:off x="2991332" y="3745587"/>
                  <a:ext cx="3049657" cy="12649"/>
                </a:xfrm>
                <a:prstGeom prst="line">
                  <a:avLst/>
                </a:prstGeom>
                <a:ln w="31750" cap="flat" cmpd="sng" algn="ctr">
                  <a:solidFill>
                    <a:schemeClr val="accent1"/>
                  </a:solidFill>
                  <a:prstDash val="solid"/>
                  <a:round/>
                  <a:headEnd type="none" w="med" len="med"/>
                  <a:tailEnd type="none" w="med" len="med"/>
                </a:ln>
                <a:effectLst>
                  <a:outerShdw blurRad="76200" dist="45339" dir="2520000" rotWithShape="0">
                    <a:srgbClr val="000000">
                      <a:alpha val="59000"/>
                    </a:srgbClr>
                  </a:outerShdw>
                </a:effectLst>
              </p:spPr>
              <p:style>
                <a:lnRef idx="2">
                  <a:schemeClr val="accent1"/>
                </a:lnRef>
                <a:fillRef idx="0">
                  <a:schemeClr val="accent1"/>
                </a:fillRef>
                <a:effectRef idx="1">
                  <a:schemeClr val="accent1"/>
                </a:effectRef>
                <a:fontRef idx="minor">
                  <a:schemeClr val="tx1"/>
                </a:fontRef>
              </p:style>
            </p:cxnSp>
            <p:sp>
              <p:nvSpPr>
                <p:cNvPr id="48" name="Oval 47"/>
                <p:cNvSpPr/>
                <p:nvPr/>
              </p:nvSpPr>
              <p:spPr>
                <a:xfrm>
                  <a:off x="6058155" y="3033528"/>
                  <a:ext cx="144548" cy="14454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6056299" y="3025277"/>
                  <a:ext cx="144548" cy="144548"/>
                </a:xfrm>
                <a:prstGeom prst="ellipse">
                  <a:avLst/>
                </a:prstGeom>
                <a:noFill/>
                <a:ln w="38100" cap="flat" cmpd="sng" algn="ctr">
                  <a:solidFill>
                    <a:srgbClr val="3366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extBox 60"/>
                <p:cNvSpPr txBox="1"/>
                <p:nvPr/>
              </p:nvSpPr>
              <p:spPr>
                <a:xfrm>
                  <a:off x="6240976" y="2530254"/>
                  <a:ext cx="867293" cy="276999"/>
                </a:xfrm>
                <a:prstGeom prst="rect">
                  <a:avLst/>
                </a:prstGeom>
                <a:noFill/>
              </p:spPr>
              <p:txBody>
                <a:bodyPr wrap="square" rtlCol="0">
                  <a:spAutoFit/>
                </a:bodyPr>
                <a:lstStyle/>
                <a:p>
                  <a:r>
                    <a:rPr lang="en-US" sz="1200" dirty="0" smtClean="0"/>
                    <a:t>T+18</a:t>
                  </a:r>
                  <a:endParaRPr lang="en-US" sz="1200" dirty="0"/>
                </a:p>
              </p:txBody>
            </p:sp>
            <p:sp>
              <p:nvSpPr>
                <p:cNvPr id="117" name="TextBox 116"/>
                <p:cNvSpPr txBox="1"/>
                <p:nvPr/>
              </p:nvSpPr>
              <p:spPr>
                <a:xfrm>
                  <a:off x="6647890" y="3922326"/>
                  <a:ext cx="763503" cy="276999"/>
                </a:xfrm>
                <a:prstGeom prst="rect">
                  <a:avLst/>
                </a:prstGeom>
                <a:noFill/>
              </p:spPr>
              <p:txBody>
                <a:bodyPr wrap="square" rtlCol="0">
                  <a:spAutoFit/>
                </a:bodyPr>
                <a:lstStyle/>
                <a:p>
                  <a:r>
                    <a:rPr lang="en-US" sz="1200" dirty="0" smtClean="0"/>
                    <a:t>T+15</a:t>
                  </a:r>
                  <a:endParaRPr lang="en-US" sz="1200" dirty="0"/>
                </a:p>
              </p:txBody>
            </p:sp>
            <p:sp>
              <p:nvSpPr>
                <p:cNvPr id="118" name="Left Brace 117"/>
                <p:cNvSpPr/>
                <p:nvPr/>
              </p:nvSpPr>
              <p:spPr>
                <a:xfrm rot="16200000">
                  <a:off x="6806519" y="3212998"/>
                  <a:ext cx="144549" cy="1411009"/>
                </a:xfrm>
                <a:prstGeom prst="leftBrace">
                  <a:avLst/>
                </a:prstGeom>
                <a:ln w="127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87" name="Oval 86"/>
                <p:cNvSpPr/>
                <p:nvPr/>
              </p:nvSpPr>
              <p:spPr>
                <a:xfrm>
                  <a:off x="7512024" y="3185547"/>
                  <a:ext cx="144548" cy="14454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0</a:t>
                  </a:r>
                  <a:endParaRPr lang="en-US" dirty="0"/>
                </a:p>
              </p:txBody>
            </p:sp>
            <p:sp>
              <p:nvSpPr>
                <p:cNvPr id="121" name="TextBox 120"/>
                <p:cNvSpPr txBox="1"/>
                <p:nvPr/>
              </p:nvSpPr>
              <p:spPr>
                <a:xfrm>
                  <a:off x="5749614" y="2535914"/>
                  <a:ext cx="867293" cy="276999"/>
                </a:xfrm>
                <a:prstGeom prst="rect">
                  <a:avLst/>
                </a:prstGeom>
                <a:noFill/>
              </p:spPr>
              <p:txBody>
                <a:bodyPr wrap="square" rtlCol="0">
                  <a:spAutoFit/>
                </a:bodyPr>
                <a:lstStyle/>
                <a:p>
                  <a:r>
                    <a:rPr lang="en-US" sz="1200" dirty="0" smtClean="0"/>
                    <a:t>Repeat </a:t>
                  </a:r>
                  <a:endParaRPr lang="en-US" sz="1200" dirty="0"/>
                </a:p>
              </p:txBody>
            </p:sp>
            <p:cxnSp>
              <p:nvCxnSpPr>
                <p:cNvPr id="123" name="Straight Arrow Connector 122"/>
                <p:cNvCxnSpPr/>
                <p:nvPr/>
              </p:nvCxnSpPr>
              <p:spPr>
                <a:xfrm>
                  <a:off x="2218615" y="3756368"/>
                  <a:ext cx="530261" cy="10041"/>
                </a:xfrm>
                <a:prstGeom prst="straightConnector1">
                  <a:avLst/>
                </a:prstGeom>
                <a:ln w="15875"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6" name="Straight Arrow Connector 125"/>
                <p:cNvCxnSpPr/>
                <p:nvPr/>
              </p:nvCxnSpPr>
              <p:spPr>
                <a:xfrm rot="10800000">
                  <a:off x="5669548" y="2774543"/>
                  <a:ext cx="587653" cy="1588"/>
                </a:xfrm>
                <a:prstGeom prst="straightConnector1">
                  <a:avLst/>
                </a:prstGeom>
                <a:ln w="15875"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30" name="TextBox 129"/>
                <p:cNvSpPr txBox="1"/>
                <p:nvPr/>
              </p:nvSpPr>
              <p:spPr>
                <a:xfrm>
                  <a:off x="1715477" y="3607087"/>
                  <a:ext cx="556817" cy="276999"/>
                </a:xfrm>
                <a:prstGeom prst="rect">
                  <a:avLst/>
                </a:prstGeom>
                <a:noFill/>
              </p:spPr>
              <p:txBody>
                <a:bodyPr wrap="square" rtlCol="0">
                  <a:spAutoFit/>
                </a:bodyPr>
                <a:lstStyle/>
                <a:p>
                  <a:r>
                    <a:rPr lang="en-US" sz="1200" dirty="0" smtClean="0"/>
                    <a:t>Start</a:t>
                  </a:r>
                  <a:endParaRPr lang="en-US" sz="1200" dirty="0"/>
                </a:p>
              </p:txBody>
            </p:sp>
            <p:cxnSp>
              <p:nvCxnSpPr>
                <p:cNvPr id="92" name="Straight Connector 91"/>
                <p:cNvCxnSpPr>
                  <a:stCxn id="118" idx="2"/>
                </p:cNvCxnSpPr>
                <p:nvPr/>
              </p:nvCxnSpPr>
              <p:spPr>
                <a:xfrm rot="10800000" flipH="1">
                  <a:off x="7584298" y="3454400"/>
                  <a:ext cx="1588" cy="391828"/>
                </a:xfrm>
                <a:prstGeom prst="line">
                  <a:avLst/>
                </a:prstGeom>
                <a:ln w="127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7" name="TextBox 66"/>
                <p:cNvSpPr txBox="1"/>
                <p:nvPr/>
              </p:nvSpPr>
              <p:spPr>
                <a:xfrm>
                  <a:off x="3376937" y="3912636"/>
                  <a:ext cx="464619" cy="276999"/>
                </a:xfrm>
                <a:prstGeom prst="rect">
                  <a:avLst/>
                </a:prstGeom>
                <a:noFill/>
              </p:spPr>
              <p:txBody>
                <a:bodyPr wrap="square" rtlCol="0">
                  <a:spAutoFit/>
                </a:bodyPr>
                <a:lstStyle/>
                <a:p>
                  <a:r>
                    <a:rPr lang="en-US" sz="1200" dirty="0" smtClean="0"/>
                    <a:t>P1</a:t>
                  </a:r>
                  <a:endParaRPr lang="en-US" sz="1200" dirty="0"/>
                </a:p>
              </p:txBody>
            </p:sp>
            <p:sp>
              <p:nvSpPr>
                <p:cNvPr id="68" name="Oval 67"/>
                <p:cNvSpPr/>
                <p:nvPr/>
              </p:nvSpPr>
              <p:spPr>
                <a:xfrm>
                  <a:off x="6046123" y="3670664"/>
                  <a:ext cx="144548" cy="144548"/>
                </a:xfrm>
                <a:prstGeom prst="ellipse">
                  <a:avLst/>
                </a:prstGeom>
                <a:noFill/>
                <a:ln w="38100" cap="flat" cmpd="sng" algn="ctr">
                  <a:solidFill>
                    <a:srgbClr val="3366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2867758" y="3688099"/>
                  <a:ext cx="144548" cy="14454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2867758" y="3688099"/>
                  <a:ext cx="144548" cy="144548"/>
                </a:xfrm>
                <a:prstGeom prst="ellipse">
                  <a:avLst/>
                </a:prstGeom>
                <a:noFill/>
                <a:ln w="38100" cap="flat" cmpd="sng" algn="ctr">
                  <a:solidFill>
                    <a:srgbClr val="3366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TextBox 93"/>
                <p:cNvSpPr txBox="1"/>
                <p:nvPr/>
              </p:nvSpPr>
              <p:spPr>
                <a:xfrm>
                  <a:off x="2957106" y="3223391"/>
                  <a:ext cx="606836" cy="276999"/>
                </a:xfrm>
                <a:prstGeom prst="rect">
                  <a:avLst/>
                </a:prstGeom>
                <a:noFill/>
              </p:spPr>
              <p:txBody>
                <a:bodyPr wrap="square" rtlCol="0">
                  <a:spAutoFit/>
                </a:bodyPr>
                <a:lstStyle/>
                <a:p>
                  <a:r>
                    <a:rPr lang="en-US" sz="1200" dirty="0" smtClean="0"/>
                    <a:t>15nm</a:t>
                  </a:r>
                </a:p>
              </p:txBody>
            </p:sp>
            <p:sp>
              <p:nvSpPr>
                <p:cNvPr id="95" name="Left Brace 94"/>
                <p:cNvSpPr/>
                <p:nvPr/>
              </p:nvSpPr>
              <p:spPr>
                <a:xfrm rot="16200000" flipH="1">
                  <a:off x="3146339" y="3237711"/>
                  <a:ext cx="179025" cy="620901"/>
                </a:xfrm>
                <a:prstGeom prst="leftBrace">
                  <a:avLst/>
                </a:prstGeom>
                <a:ln w="127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nvGrpSpPr>
                <p:cNvPr id="3" name="Group 95"/>
                <p:cNvGrpSpPr/>
                <p:nvPr/>
              </p:nvGrpSpPr>
              <p:grpSpPr>
                <a:xfrm>
                  <a:off x="4449538" y="3670664"/>
                  <a:ext cx="149401" cy="154566"/>
                  <a:chOff x="7959271" y="4284765"/>
                  <a:chExt cx="149401" cy="154566"/>
                </a:xfrm>
              </p:grpSpPr>
              <p:sp>
                <p:nvSpPr>
                  <p:cNvPr id="100" name="Oval 99"/>
                  <p:cNvSpPr/>
                  <p:nvPr/>
                </p:nvSpPr>
                <p:spPr>
                  <a:xfrm>
                    <a:off x="7959271" y="4284765"/>
                    <a:ext cx="144548" cy="14454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7964124" y="4294783"/>
                    <a:ext cx="144548" cy="144548"/>
                  </a:xfrm>
                  <a:prstGeom prst="ellipse">
                    <a:avLst/>
                  </a:prstGeom>
                  <a:noFill/>
                  <a:ln w="38100" cap="flat" cmpd="sng" algn="ctr">
                    <a:solidFill>
                      <a:srgbClr val="3366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5-Point Star 101"/>
                  <p:cNvSpPr/>
                  <p:nvPr/>
                </p:nvSpPr>
                <p:spPr>
                  <a:xfrm>
                    <a:off x="7980618" y="4301585"/>
                    <a:ext cx="114449" cy="114449"/>
                  </a:xfrm>
                  <a:prstGeom prst="star5">
                    <a:avLst/>
                  </a:prstGeom>
                  <a:solidFill>
                    <a:schemeClr val="tx1"/>
                  </a:solidFill>
                  <a:ln w="9525"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102"/>
                <p:cNvGrpSpPr/>
                <p:nvPr/>
              </p:nvGrpSpPr>
              <p:grpSpPr>
                <a:xfrm>
                  <a:off x="3456837" y="3678081"/>
                  <a:ext cx="149401" cy="154566"/>
                  <a:chOff x="7959271" y="4284765"/>
                  <a:chExt cx="149401" cy="154566"/>
                </a:xfrm>
              </p:grpSpPr>
              <p:sp>
                <p:nvSpPr>
                  <p:cNvPr id="105" name="Oval 104"/>
                  <p:cNvSpPr/>
                  <p:nvPr/>
                </p:nvSpPr>
                <p:spPr>
                  <a:xfrm>
                    <a:off x="7959271" y="4284765"/>
                    <a:ext cx="144548" cy="14454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Oval 106"/>
                  <p:cNvSpPr/>
                  <p:nvPr/>
                </p:nvSpPr>
                <p:spPr>
                  <a:xfrm>
                    <a:off x="7964124" y="4294783"/>
                    <a:ext cx="144548" cy="144548"/>
                  </a:xfrm>
                  <a:prstGeom prst="ellipse">
                    <a:avLst/>
                  </a:prstGeom>
                  <a:noFill/>
                  <a:ln w="38100" cap="flat" cmpd="sng" algn="ctr">
                    <a:solidFill>
                      <a:srgbClr val="3366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5-Point Star 107"/>
                  <p:cNvSpPr/>
                  <p:nvPr/>
                </p:nvSpPr>
                <p:spPr>
                  <a:xfrm>
                    <a:off x="7980618" y="4301585"/>
                    <a:ext cx="114449" cy="114449"/>
                  </a:xfrm>
                  <a:prstGeom prst="star5">
                    <a:avLst/>
                  </a:prstGeom>
                  <a:solidFill>
                    <a:schemeClr val="tx1"/>
                  </a:solidFill>
                  <a:ln w="9525"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108"/>
                <p:cNvGrpSpPr/>
                <p:nvPr/>
              </p:nvGrpSpPr>
              <p:grpSpPr>
                <a:xfrm>
                  <a:off x="5440146" y="3677141"/>
                  <a:ext cx="149401" cy="154566"/>
                  <a:chOff x="7959271" y="4284765"/>
                  <a:chExt cx="149401" cy="154566"/>
                </a:xfrm>
              </p:grpSpPr>
              <p:sp>
                <p:nvSpPr>
                  <p:cNvPr id="122" name="Oval 121"/>
                  <p:cNvSpPr/>
                  <p:nvPr/>
                </p:nvSpPr>
                <p:spPr>
                  <a:xfrm>
                    <a:off x="7959271" y="4284765"/>
                    <a:ext cx="144548" cy="14454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Oval 123"/>
                  <p:cNvSpPr/>
                  <p:nvPr/>
                </p:nvSpPr>
                <p:spPr>
                  <a:xfrm>
                    <a:off x="7964124" y="4294783"/>
                    <a:ext cx="144548" cy="144548"/>
                  </a:xfrm>
                  <a:prstGeom prst="ellipse">
                    <a:avLst/>
                  </a:prstGeom>
                  <a:noFill/>
                  <a:ln w="38100" cap="flat" cmpd="sng" algn="ctr">
                    <a:solidFill>
                      <a:srgbClr val="3366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5-Point Star 124"/>
                  <p:cNvSpPr/>
                  <p:nvPr/>
                </p:nvSpPr>
                <p:spPr>
                  <a:xfrm>
                    <a:off x="7980618" y="4301585"/>
                    <a:ext cx="114449" cy="114449"/>
                  </a:xfrm>
                  <a:prstGeom prst="star5">
                    <a:avLst/>
                  </a:prstGeom>
                  <a:solidFill>
                    <a:schemeClr val="tx1"/>
                  </a:solidFill>
                  <a:ln w="9525"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7" name="TextBox 126"/>
                <p:cNvSpPr txBox="1"/>
                <p:nvPr/>
              </p:nvSpPr>
              <p:spPr>
                <a:xfrm>
                  <a:off x="3825062" y="3237291"/>
                  <a:ext cx="606836" cy="276999"/>
                </a:xfrm>
                <a:prstGeom prst="rect">
                  <a:avLst/>
                </a:prstGeom>
                <a:noFill/>
              </p:spPr>
              <p:txBody>
                <a:bodyPr wrap="square" rtlCol="0">
                  <a:spAutoFit/>
                </a:bodyPr>
                <a:lstStyle/>
                <a:p>
                  <a:r>
                    <a:rPr lang="en-US" sz="1200" dirty="0" smtClean="0"/>
                    <a:t>25nm</a:t>
                  </a:r>
                </a:p>
              </p:txBody>
            </p:sp>
            <p:sp>
              <p:nvSpPr>
                <p:cNvPr id="128" name="TextBox 127"/>
                <p:cNvSpPr txBox="1"/>
                <p:nvPr/>
              </p:nvSpPr>
              <p:spPr>
                <a:xfrm>
                  <a:off x="5556691" y="3237291"/>
                  <a:ext cx="804419" cy="276999"/>
                </a:xfrm>
                <a:prstGeom prst="rect">
                  <a:avLst/>
                </a:prstGeom>
                <a:noFill/>
              </p:spPr>
              <p:txBody>
                <a:bodyPr wrap="square" rtlCol="0">
                  <a:spAutoFit/>
                </a:bodyPr>
                <a:lstStyle/>
                <a:p>
                  <a:r>
                    <a:rPr lang="en-US" sz="1200" dirty="0" smtClean="0"/>
                    <a:t>15nm</a:t>
                  </a:r>
                </a:p>
              </p:txBody>
            </p:sp>
            <p:sp>
              <p:nvSpPr>
                <p:cNvPr id="129" name="TextBox 128"/>
                <p:cNvSpPr txBox="1"/>
                <p:nvPr/>
              </p:nvSpPr>
              <p:spPr>
                <a:xfrm>
                  <a:off x="4751927" y="3223391"/>
                  <a:ext cx="606836" cy="276999"/>
                </a:xfrm>
                <a:prstGeom prst="rect">
                  <a:avLst/>
                </a:prstGeom>
                <a:noFill/>
              </p:spPr>
              <p:txBody>
                <a:bodyPr wrap="square" rtlCol="0">
                  <a:spAutoFit/>
                </a:bodyPr>
                <a:lstStyle/>
                <a:p>
                  <a:r>
                    <a:rPr lang="en-US" sz="1200" dirty="0" smtClean="0"/>
                    <a:t>25nm</a:t>
                  </a:r>
                </a:p>
              </p:txBody>
            </p:sp>
            <p:sp>
              <p:nvSpPr>
                <p:cNvPr id="132" name="Left Brace 131"/>
                <p:cNvSpPr/>
                <p:nvPr/>
              </p:nvSpPr>
              <p:spPr>
                <a:xfrm rot="16200000" flipH="1">
                  <a:off x="3947304" y="3089354"/>
                  <a:ext cx="179025" cy="917619"/>
                </a:xfrm>
                <a:prstGeom prst="leftBrace">
                  <a:avLst/>
                </a:prstGeom>
                <a:ln w="127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33" name="Left Brace 132"/>
                <p:cNvSpPr/>
                <p:nvPr/>
              </p:nvSpPr>
              <p:spPr>
                <a:xfrm rot="16200000" flipH="1">
                  <a:off x="4929890" y="3089354"/>
                  <a:ext cx="179025" cy="917619"/>
                </a:xfrm>
                <a:prstGeom prst="leftBrace">
                  <a:avLst/>
                </a:prstGeom>
                <a:ln w="127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34" name="Left Brace 133"/>
                <p:cNvSpPr/>
                <p:nvPr/>
              </p:nvSpPr>
              <p:spPr>
                <a:xfrm rot="16200000" flipH="1">
                  <a:off x="5729404" y="3246555"/>
                  <a:ext cx="179024" cy="603218"/>
                </a:xfrm>
                <a:prstGeom prst="leftBrace">
                  <a:avLst/>
                </a:prstGeom>
                <a:ln w="127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35" name="TextBox 134"/>
                <p:cNvSpPr txBox="1"/>
                <p:nvPr/>
              </p:nvSpPr>
              <p:spPr>
                <a:xfrm>
                  <a:off x="4287308" y="3896142"/>
                  <a:ext cx="464619" cy="276999"/>
                </a:xfrm>
                <a:prstGeom prst="rect">
                  <a:avLst/>
                </a:prstGeom>
                <a:noFill/>
              </p:spPr>
              <p:txBody>
                <a:bodyPr wrap="square" rtlCol="0">
                  <a:spAutoFit/>
                </a:bodyPr>
                <a:lstStyle/>
                <a:p>
                  <a:pPr algn="ctr"/>
                  <a:r>
                    <a:rPr lang="en-US" sz="1200" dirty="0" smtClean="0"/>
                    <a:t>P2</a:t>
                  </a:r>
                  <a:endParaRPr lang="en-US" sz="1200" dirty="0"/>
                </a:p>
              </p:txBody>
            </p:sp>
            <p:sp>
              <p:nvSpPr>
                <p:cNvPr id="136" name="TextBox 135"/>
                <p:cNvSpPr txBox="1"/>
                <p:nvPr/>
              </p:nvSpPr>
              <p:spPr>
                <a:xfrm>
                  <a:off x="5284995" y="3896142"/>
                  <a:ext cx="464619" cy="276999"/>
                </a:xfrm>
                <a:prstGeom prst="rect">
                  <a:avLst/>
                </a:prstGeom>
                <a:noFill/>
              </p:spPr>
              <p:txBody>
                <a:bodyPr wrap="square" rtlCol="0">
                  <a:spAutoFit/>
                </a:bodyPr>
                <a:lstStyle/>
                <a:p>
                  <a:pPr algn="ctr"/>
                  <a:r>
                    <a:rPr lang="en-US" sz="1200" dirty="0" smtClean="0"/>
                    <a:t>P3</a:t>
                  </a:r>
                  <a:endParaRPr lang="en-US" sz="1200" dirty="0"/>
                </a:p>
              </p:txBody>
            </p:sp>
            <p:sp>
              <p:nvSpPr>
                <p:cNvPr id="137" name="TextBox 136"/>
                <p:cNvSpPr txBox="1"/>
                <p:nvPr/>
              </p:nvSpPr>
              <p:spPr>
                <a:xfrm>
                  <a:off x="2773617" y="3897145"/>
                  <a:ext cx="388326" cy="276999"/>
                </a:xfrm>
                <a:prstGeom prst="rect">
                  <a:avLst/>
                </a:prstGeom>
                <a:noFill/>
              </p:spPr>
              <p:txBody>
                <a:bodyPr wrap="square" rtlCol="0">
                  <a:spAutoFit/>
                </a:bodyPr>
                <a:lstStyle/>
                <a:p>
                  <a:r>
                    <a:rPr lang="en-US" sz="1200" dirty="0" smtClean="0"/>
                    <a:t>P0</a:t>
                  </a:r>
                  <a:endParaRPr lang="en-US" sz="1200" dirty="0"/>
                </a:p>
              </p:txBody>
            </p:sp>
            <p:sp>
              <p:nvSpPr>
                <p:cNvPr id="64" name="TextBox 63"/>
                <p:cNvSpPr txBox="1"/>
                <p:nvPr/>
              </p:nvSpPr>
              <p:spPr>
                <a:xfrm>
                  <a:off x="4348300" y="2771016"/>
                  <a:ext cx="464619" cy="276999"/>
                </a:xfrm>
                <a:prstGeom prst="rect">
                  <a:avLst/>
                </a:prstGeom>
                <a:noFill/>
              </p:spPr>
              <p:txBody>
                <a:bodyPr wrap="square" rtlCol="0">
                  <a:spAutoFit/>
                </a:bodyPr>
                <a:lstStyle/>
                <a:p>
                  <a:r>
                    <a:rPr lang="en-US" sz="1200" dirty="0" smtClean="0"/>
                    <a:t>P6</a:t>
                  </a:r>
                  <a:endParaRPr lang="en-US" sz="1200" dirty="0"/>
                </a:p>
              </p:txBody>
            </p:sp>
            <p:sp>
              <p:nvSpPr>
                <p:cNvPr id="65" name="TextBox 64"/>
                <p:cNvSpPr txBox="1"/>
                <p:nvPr/>
              </p:nvSpPr>
              <p:spPr>
                <a:xfrm>
                  <a:off x="5251200" y="2754522"/>
                  <a:ext cx="464619" cy="276999"/>
                </a:xfrm>
                <a:prstGeom prst="rect">
                  <a:avLst/>
                </a:prstGeom>
                <a:noFill/>
              </p:spPr>
              <p:txBody>
                <a:bodyPr wrap="square" rtlCol="0">
                  <a:spAutoFit/>
                </a:bodyPr>
                <a:lstStyle/>
                <a:p>
                  <a:pPr algn="ctr"/>
                  <a:r>
                    <a:rPr lang="en-US" sz="1200" dirty="0" smtClean="0"/>
                    <a:t>P5</a:t>
                  </a:r>
                  <a:endParaRPr lang="en-US" sz="1200" dirty="0"/>
                </a:p>
              </p:txBody>
            </p:sp>
            <p:sp>
              <p:nvSpPr>
                <p:cNvPr id="66" name="TextBox 65"/>
                <p:cNvSpPr txBox="1"/>
                <p:nvPr/>
              </p:nvSpPr>
              <p:spPr>
                <a:xfrm>
                  <a:off x="5875337" y="2754522"/>
                  <a:ext cx="464619" cy="276999"/>
                </a:xfrm>
                <a:prstGeom prst="rect">
                  <a:avLst/>
                </a:prstGeom>
                <a:noFill/>
              </p:spPr>
              <p:txBody>
                <a:bodyPr wrap="square" rtlCol="0">
                  <a:spAutoFit/>
                </a:bodyPr>
                <a:lstStyle/>
                <a:p>
                  <a:pPr algn="ctr"/>
                  <a:r>
                    <a:rPr lang="en-US" sz="1200" dirty="0" smtClean="0"/>
                    <a:t>P4</a:t>
                  </a:r>
                  <a:endParaRPr lang="en-US" sz="1200" dirty="0"/>
                </a:p>
              </p:txBody>
            </p:sp>
            <p:sp>
              <p:nvSpPr>
                <p:cNvPr id="70" name="TextBox 69"/>
                <p:cNvSpPr txBox="1"/>
                <p:nvPr/>
              </p:nvSpPr>
              <p:spPr>
                <a:xfrm>
                  <a:off x="3363959" y="2755525"/>
                  <a:ext cx="388326" cy="276999"/>
                </a:xfrm>
                <a:prstGeom prst="rect">
                  <a:avLst/>
                </a:prstGeom>
                <a:noFill/>
              </p:spPr>
              <p:txBody>
                <a:bodyPr wrap="square" rtlCol="0">
                  <a:spAutoFit/>
                </a:bodyPr>
                <a:lstStyle/>
                <a:p>
                  <a:r>
                    <a:rPr lang="en-US" sz="1200" dirty="0" smtClean="0"/>
                    <a:t>P7</a:t>
                  </a:r>
                  <a:endParaRPr lang="en-US" sz="1200" dirty="0"/>
                </a:p>
              </p:txBody>
            </p:sp>
            <p:cxnSp>
              <p:nvCxnSpPr>
                <p:cNvPr id="71" name="Straight Connector 70"/>
                <p:cNvCxnSpPr/>
                <p:nvPr/>
              </p:nvCxnSpPr>
              <p:spPr>
                <a:xfrm flipV="1">
                  <a:off x="3059908" y="3083705"/>
                  <a:ext cx="3049657" cy="12649"/>
                </a:xfrm>
                <a:prstGeom prst="line">
                  <a:avLst/>
                </a:prstGeom>
                <a:ln w="31750" cap="flat" cmpd="sng" algn="ctr">
                  <a:solidFill>
                    <a:schemeClr val="accent1"/>
                  </a:solidFill>
                  <a:prstDash val="solid"/>
                  <a:round/>
                  <a:headEnd type="none" w="med" len="med"/>
                  <a:tailEnd type="none" w="med" len="med"/>
                </a:ln>
                <a:effectLst>
                  <a:outerShdw blurRad="76200" dist="45339" dir="2520000" rotWithShape="0">
                    <a:srgbClr val="000000">
                      <a:alpha val="59000"/>
                    </a:srgbClr>
                  </a:outerShdw>
                </a:effectLst>
              </p:spPr>
              <p:style>
                <a:lnRef idx="2">
                  <a:schemeClr val="accent1"/>
                </a:lnRef>
                <a:fillRef idx="0">
                  <a:schemeClr val="accent1"/>
                </a:fillRef>
                <a:effectRef idx="1">
                  <a:schemeClr val="accent1"/>
                </a:effectRef>
                <a:fontRef idx="minor">
                  <a:schemeClr val="tx1"/>
                </a:fontRef>
              </p:style>
            </p:cxnSp>
            <p:sp>
              <p:nvSpPr>
                <p:cNvPr id="88" name="Oval 87"/>
                <p:cNvSpPr/>
                <p:nvPr/>
              </p:nvSpPr>
              <p:spPr>
                <a:xfrm>
                  <a:off x="2854153" y="3026217"/>
                  <a:ext cx="144548" cy="144548"/>
                </a:xfrm>
                <a:prstGeom prst="ellipse">
                  <a:avLst/>
                </a:prstGeom>
                <a:noFill/>
                <a:ln w="38100" cap="flat" cmpd="sng" algn="ctr">
                  <a:solidFill>
                    <a:srgbClr val="3366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88"/>
                <p:cNvGrpSpPr/>
                <p:nvPr/>
              </p:nvGrpSpPr>
              <p:grpSpPr>
                <a:xfrm>
                  <a:off x="4435933" y="3008782"/>
                  <a:ext cx="149401" cy="154566"/>
                  <a:chOff x="7959271" y="4284765"/>
                  <a:chExt cx="149401" cy="154566"/>
                </a:xfrm>
              </p:grpSpPr>
              <p:sp>
                <p:nvSpPr>
                  <p:cNvPr id="91" name="Oval 90"/>
                  <p:cNvSpPr/>
                  <p:nvPr/>
                </p:nvSpPr>
                <p:spPr>
                  <a:xfrm>
                    <a:off x="7959271" y="4284765"/>
                    <a:ext cx="144548" cy="14454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7964124" y="4294783"/>
                    <a:ext cx="144548" cy="144548"/>
                  </a:xfrm>
                  <a:prstGeom prst="ellipse">
                    <a:avLst/>
                  </a:prstGeom>
                  <a:noFill/>
                  <a:ln w="38100" cap="flat" cmpd="sng" algn="ctr">
                    <a:solidFill>
                      <a:srgbClr val="3366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5-Point Star 97"/>
                  <p:cNvSpPr/>
                  <p:nvPr/>
                </p:nvSpPr>
                <p:spPr>
                  <a:xfrm>
                    <a:off x="7980618" y="4301585"/>
                    <a:ext cx="114449" cy="114449"/>
                  </a:xfrm>
                  <a:prstGeom prst="star5">
                    <a:avLst/>
                  </a:prstGeom>
                  <a:solidFill>
                    <a:schemeClr val="tx1"/>
                  </a:solidFill>
                  <a:ln w="9525"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 name="Group 98"/>
                <p:cNvGrpSpPr/>
                <p:nvPr/>
              </p:nvGrpSpPr>
              <p:grpSpPr>
                <a:xfrm>
                  <a:off x="3443232" y="3016199"/>
                  <a:ext cx="149401" cy="154566"/>
                  <a:chOff x="7959271" y="4284765"/>
                  <a:chExt cx="149401" cy="154566"/>
                </a:xfrm>
              </p:grpSpPr>
              <p:sp>
                <p:nvSpPr>
                  <p:cNvPr id="104" name="Oval 103"/>
                  <p:cNvSpPr/>
                  <p:nvPr/>
                </p:nvSpPr>
                <p:spPr>
                  <a:xfrm>
                    <a:off x="7959271" y="4284765"/>
                    <a:ext cx="144548" cy="14454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a:off x="7964124" y="4294783"/>
                    <a:ext cx="144548" cy="144548"/>
                  </a:xfrm>
                  <a:prstGeom prst="ellipse">
                    <a:avLst/>
                  </a:prstGeom>
                  <a:noFill/>
                  <a:ln w="38100" cap="flat" cmpd="sng" algn="ctr">
                    <a:solidFill>
                      <a:srgbClr val="3366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5-Point Star 109"/>
                  <p:cNvSpPr/>
                  <p:nvPr/>
                </p:nvSpPr>
                <p:spPr>
                  <a:xfrm>
                    <a:off x="7980618" y="4301585"/>
                    <a:ext cx="114449" cy="114449"/>
                  </a:xfrm>
                  <a:prstGeom prst="star5">
                    <a:avLst/>
                  </a:prstGeom>
                  <a:solidFill>
                    <a:schemeClr val="tx1"/>
                  </a:solidFill>
                  <a:ln w="9525"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110"/>
                <p:cNvGrpSpPr/>
                <p:nvPr/>
              </p:nvGrpSpPr>
              <p:grpSpPr>
                <a:xfrm>
                  <a:off x="5426541" y="3015259"/>
                  <a:ext cx="149401" cy="154566"/>
                  <a:chOff x="7959271" y="4284765"/>
                  <a:chExt cx="149401" cy="154566"/>
                </a:xfrm>
              </p:grpSpPr>
              <p:sp>
                <p:nvSpPr>
                  <p:cNvPr id="112" name="Oval 111"/>
                  <p:cNvSpPr/>
                  <p:nvPr/>
                </p:nvSpPr>
                <p:spPr>
                  <a:xfrm>
                    <a:off x="7959271" y="4284765"/>
                    <a:ext cx="144548" cy="14454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7964124" y="4294783"/>
                    <a:ext cx="144548" cy="144548"/>
                  </a:xfrm>
                  <a:prstGeom prst="ellipse">
                    <a:avLst/>
                  </a:prstGeom>
                  <a:noFill/>
                  <a:ln w="38100" cap="flat" cmpd="sng" algn="ctr">
                    <a:solidFill>
                      <a:srgbClr val="3366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5-Point Star 113"/>
                  <p:cNvSpPr/>
                  <p:nvPr/>
                </p:nvSpPr>
                <p:spPr>
                  <a:xfrm>
                    <a:off x="7980618" y="4301585"/>
                    <a:ext cx="114449" cy="114449"/>
                  </a:xfrm>
                  <a:prstGeom prst="star5">
                    <a:avLst/>
                  </a:prstGeom>
                  <a:solidFill>
                    <a:schemeClr val="tx1"/>
                  </a:solidFill>
                  <a:ln w="9525"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5" name="Oval 114"/>
                <p:cNvSpPr/>
                <p:nvPr/>
              </p:nvSpPr>
              <p:spPr>
                <a:xfrm>
                  <a:off x="1410677" y="3526116"/>
                  <a:ext cx="144548" cy="14454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0</a:t>
                  </a:r>
                  <a:endParaRPr lang="en-US" dirty="0"/>
                </a:p>
              </p:txBody>
            </p:sp>
          </p:grpSp>
        </p:grpSp>
        <p:sp>
          <p:nvSpPr>
            <p:cNvPr id="111" name="TextBox 110"/>
            <p:cNvSpPr txBox="1"/>
            <p:nvPr/>
          </p:nvSpPr>
          <p:spPr>
            <a:xfrm>
              <a:off x="2971800" y="1143000"/>
              <a:ext cx="2819400" cy="40011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Planned Racetrack</a:t>
              </a:r>
              <a:endPar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141" name="Group 140"/>
          <p:cNvGrpSpPr/>
          <p:nvPr/>
        </p:nvGrpSpPr>
        <p:grpSpPr>
          <a:xfrm>
            <a:off x="6172200" y="3733800"/>
            <a:ext cx="914400" cy="338554"/>
            <a:chOff x="6172200" y="3733800"/>
            <a:chExt cx="914400" cy="338554"/>
          </a:xfrm>
        </p:grpSpPr>
        <p:cxnSp>
          <p:nvCxnSpPr>
            <p:cNvPr id="131" name="Straight Connector 130"/>
            <p:cNvCxnSpPr/>
            <p:nvPr/>
          </p:nvCxnSpPr>
          <p:spPr>
            <a:xfrm>
              <a:off x="6172200" y="3886200"/>
              <a:ext cx="457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9" name="TextBox 138"/>
            <p:cNvSpPr txBox="1"/>
            <p:nvPr/>
          </p:nvSpPr>
          <p:spPr>
            <a:xfrm>
              <a:off x="6553200" y="3733800"/>
              <a:ext cx="533400" cy="338554"/>
            </a:xfrm>
            <a:prstGeom prst="rect">
              <a:avLst/>
            </a:prstGeom>
            <a:noFill/>
          </p:spPr>
          <p:txBody>
            <a:bodyPr wrap="square" rtlCol="0">
              <a:spAutoFit/>
            </a:bodyPr>
            <a:lstStyle/>
            <a:p>
              <a:r>
                <a:rPr lang="en-US" sz="1600" dirty="0" smtClean="0"/>
                <a:t>GH</a:t>
              </a:r>
              <a:endParaRPr lang="en-US" sz="1600" dirty="0"/>
            </a:p>
          </p:txBody>
        </p:sp>
      </p:grpSp>
      <p:grpSp>
        <p:nvGrpSpPr>
          <p:cNvPr id="143" name="Group 142"/>
          <p:cNvGrpSpPr/>
          <p:nvPr/>
        </p:nvGrpSpPr>
        <p:grpSpPr>
          <a:xfrm>
            <a:off x="6172200" y="3962400"/>
            <a:ext cx="990600" cy="338554"/>
            <a:chOff x="6172200" y="3733800"/>
            <a:chExt cx="990600" cy="338554"/>
          </a:xfrm>
        </p:grpSpPr>
        <p:cxnSp>
          <p:nvCxnSpPr>
            <p:cNvPr id="144" name="Straight Connector 143"/>
            <p:cNvCxnSpPr/>
            <p:nvPr/>
          </p:nvCxnSpPr>
          <p:spPr>
            <a:xfrm>
              <a:off x="6172200" y="3886200"/>
              <a:ext cx="457200" cy="0"/>
            </a:xfrm>
            <a:prstGeom prst="line">
              <a:avLst/>
            </a:prstGeom>
            <a:ln w="25400">
              <a:solidFill>
                <a:srgbClr val="00FF00"/>
              </a:solidFill>
            </a:ln>
          </p:spPr>
          <p:style>
            <a:lnRef idx="1">
              <a:schemeClr val="accent1"/>
            </a:lnRef>
            <a:fillRef idx="0">
              <a:schemeClr val="accent1"/>
            </a:fillRef>
            <a:effectRef idx="0">
              <a:schemeClr val="accent1"/>
            </a:effectRef>
            <a:fontRef idx="minor">
              <a:schemeClr val="tx1"/>
            </a:fontRef>
          </p:style>
        </p:cxnSp>
        <p:sp>
          <p:nvSpPr>
            <p:cNvPr id="145" name="TextBox 144"/>
            <p:cNvSpPr txBox="1"/>
            <p:nvPr/>
          </p:nvSpPr>
          <p:spPr>
            <a:xfrm>
              <a:off x="6553200" y="3733800"/>
              <a:ext cx="609600" cy="338554"/>
            </a:xfrm>
            <a:prstGeom prst="rect">
              <a:avLst/>
            </a:prstGeom>
            <a:noFill/>
          </p:spPr>
          <p:txBody>
            <a:bodyPr wrap="square" rtlCol="0">
              <a:spAutoFit/>
            </a:bodyPr>
            <a:lstStyle/>
            <a:p>
              <a:r>
                <a:rPr lang="en-US" sz="1600" dirty="0" smtClean="0">
                  <a:solidFill>
                    <a:srgbClr val="00FF00"/>
                  </a:solidFill>
                </a:rPr>
                <a:t>GIV</a:t>
              </a:r>
              <a:endParaRPr lang="en-US" sz="1600" dirty="0">
                <a:solidFill>
                  <a:srgbClr val="00FF00"/>
                </a:solidFill>
              </a:endParaRPr>
            </a:p>
          </p:txBody>
        </p:sp>
      </p:grpSp>
    </p:spTree>
    <p:extLst>
      <p:ext uri="{BB962C8B-B14F-4D97-AF65-F5344CB8AC3E}">
        <p14:creationId xmlns:p14="http://schemas.microsoft.com/office/powerpoint/2010/main" val="144549913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Grp="1" noChangeAspect="1" noChangeArrowheads="1"/>
          </p:cNvPicPr>
          <p:nvPr>
            <p:ph idx="1"/>
          </p:nvPr>
        </p:nvPicPr>
        <p:blipFill>
          <a:blip r:embed="rId2" cstate="screen"/>
          <a:srcRect l="14407" t="6780"/>
          <a:stretch>
            <a:fillRect/>
          </a:stretch>
        </p:blipFill>
        <p:spPr bwMode="auto">
          <a:xfrm>
            <a:off x="-413329" y="0"/>
            <a:ext cx="10494819"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G-IV and GH Flight Tracks</a:t>
            </a:r>
            <a:endParaRPr lang="en-US" dirty="0"/>
          </a:p>
        </p:txBody>
      </p:sp>
      <p:sp>
        <p:nvSpPr>
          <p:cNvPr id="5" name="TextBox 4"/>
          <p:cNvSpPr txBox="1"/>
          <p:nvPr/>
        </p:nvSpPr>
        <p:spPr>
          <a:xfrm>
            <a:off x="685800" y="3962400"/>
            <a:ext cx="2172454" cy="646331"/>
          </a:xfrm>
          <a:prstGeom prst="rect">
            <a:avLst/>
          </a:prstGeom>
          <a:noFill/>
        </p:spPr>
        <p:txBody>
          <a:bodyPr wrap="none" rtlCol="0">
            <a:spAutoFit/>
          </a:bodyPr>
          <a:lstStyle/>
          <a:p>
            <a:r>
              <a:rPr lang="en-US" dirty="0" smtClean="0"/>
              <a:t>White</a:t>
            </a:r>
          </a:p>
          <a:p>
            <a:r>
              <a:rPr lang="en-US" dirty="0" smtClean="0"/>
              <a:t>NASA Global Hawk</a:t>
            </a:r>
            <a:endParaRPr lang="en-US" dirty="0"/>
          </a:p>
        </p:txBody>
      </p:sp>
      <p:sp>
        <p:nvSpPr>
          <p:cNvPr id="6" name="TextBox 5"/>
          <p:cNvSpPr txBox="1"/>
          <p:nvPr/>
        </p:nvSpPr>
        <p:spPr>
          <a:xfrm>
            <a:off x="3581400" y="5105400"/>
            <a:ext cx="1364541" cy="646331"/>
          </a:xfrm>
          <a:prstGeom prst="rect">
            <a:avLst/>
          </a:prstGeom>
          <a:noFill/>
        </p:spPr>
        <p:txBody>
          <a:bodyPr wrap="none" rtlCol="0">
            <a:spAutoFit/>
          </a:bodyPr>
          <a:lstStyle/>
          <a:p>
            <a:r>
              <a:rPr lang="en-US" dirty="0" smtClean="0">
                <a:solidFill>
                  <a:srgbClr val="00FF00"/>
                </a:solidFill>
              </a:rPr>
              <a:t>Green</a:t>
            </a:r>
          </a:p>
          <a:p>
            <a:r>
              <a:rPr lang="en-US" dirty="0" smtClean="0">
                <a:solidFill>
                  <a:srgbClr val="00FF00"/>
                </a:solidFill>
              </a:rPr>
              <a:t>NOAA G-IV</a:t>
            </a:r>
            <a:endParaRPr lang="en-US" dirty="0">
              <a:solidFill>
                <a:srgbClr val="00FF00"/>
              </a:solidFill>
            </a:endParaRPr>
          </a:p>
        </p:txBody>
      </p:sp>
    </p:spTree>
    <p:extLst>
      <p:ext uri="{BB962C8B-B14F-4D97-AF65-F5344CB8AC3E}">
        <p14:creationId xmlns:p14="http://schemas.microsoft.com/office/powerpoint/2010/main" val="209517786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NOAA G-V and NASA Global Hawk Flight tracks</a:t>
            </a:r>
            <a:endParaRPr lang="en-US" dirty="0"/>
          </a:p>
        </p:txBody>
      </p:sp>
      <p:pic>
        <p:nvPicPr>
          <p:cNvPr id="4" name="GH GV dropsonde Intercomparison.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8000" y="1513444"/>
            <a:ext cx="9500599" cy="5344556"/>
          </a:xfrm>
        </p:spPr>
      </p:pic>
    </p:spTree>
    <p:extLst>
      <p:ext uri="{BB962C8B-B14F-4D97-AF65-F5344CB8AC3E}">
        <p14:creationId xmlns:p14="http://schemas.microsoft.com/office/powerpoint/2010/main" val="96066586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3"/>
          <p:cNvSpPr>
            <a:spLocks noChangeArrowheads="1"/>
          </p:cNvSpPr>
          <p:nvPr/>
        </p:nvSpPr>
        <p:spPr bwMode="auto">
          <a:xfrm>
            <a:off x="571500" y="152400"/>
            <a:ext cx="8001000" cy="599123"/>
          </a:xfrm>
          <a:prstGeom prst="roundRect">
            <a:avLst>
              <a:gd name="adj" fmla="val 22708"/>
            </a:avLst>
          </a:prstGeom>
          <a:gradFill rotWithShape="1">
            <a:gsLst>
              <a:gs pos="0">
                <a:srgbClr val="33CCCC">
                  <a:shade val="51000"/>
                  <a:satMod val="130000"/>
                </a:srgbClr>
              </a:gs>
              <a:gs pos="80000">
                <a:srgbClr val="33CCCC">
                  <a:shade val="93000"/>
                  <a:satMod val="130000"/>
                </a:srgbClr>
              </a:gs>
              <a:gs pos="100000">
                <a:srgbClr val="33CCCC">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nchor="ctr">
            <a:spAutoFit/>
            <a:scene3d>
              <a:camera prst="orthographicFront"/>
              <a:lightRig rig="soft" dir="t">
                <a:rot lat="0" lon="0" rev="10800000"/>
              </a:lightRig>
            </a:scene3d>
            <a:sp3d>
              <a:bevelT w="27940" h="12700"/>
              <a:contourClr>
                <a:srgbClr val="DDDDDD"/>
              </a:contourClr>
            </a:sp3d>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800" b="1" i="0" u="none" strike="noStrike" kern="0" cap="none" spc="150" normalizeH="0" baseline="0" noProof="0" dirty="0" smtClean="0">
                <a:ln w="11430"/>
                <a:solidFill>
                  <a:srgbClr val="F8F8F8"/>
                </a:solidFill>
                <a:effectLst>
                  <a:outerShdw blurRad="25400" algn="tl" rotWithShape="0">
                    <a:srgbClr val="000000">
                      <a:alpha val="43000"/>
                    </a:srgbClr>
                  </a:outerShdw>
                </a:effectLst>
                <a:uLnTx/>
                <a:uFillTx/>
                <a:latin typeface="Arial"/>
                <a:ea typeface="+mn-ea"/>
                <a:cs typeface="+mn-cs"/>
              </a:rPr>
              <a:t>Typical Sounding Profile</a:t>
            </a:r>
            <a:r>
              <a:rPr kumimoji="0" lang="en-US" sz="2800" b="1" i="0" u="none" strike="noStrike" kern="0" cap="none" spc="150" normalizeH="0" noProof="0" dirty="0" smtClean="0">
                <a:ln w="11430"/>
                <a:solidFill>
                  <a:srgbClr val="F8F8F8"/>
                </a:solidFill>
                <a:effectLst>
                  <a:outerShdw blurRad="25400" algn="tl" rotWithShape="0">
                    <a:srgbClr val="000000">
                      <a:alpha val="43000"/>
                    </a:srgbClr>
                  </a:outerShdw>
                </a:effectLst>
                <a:uLnTx/>
                <a:uFillTx/>
                <a:latin typeface="Arial"/>
                <a:ea typeface="+mn-ea"/>
                <a:cs typeface="+mn-cs"/>
              </a:rPr>
              <a:t> Comparison</a:t>
            </a:r>
            <a:endParaRPr kumimoji="0" lang="en-US" sz="2800" b="1" i="0" u="none" strike="noStrike" kern="0" cap="none" spc="150" normalizeH="0" baseline="0" noProof="0" dirty="0">
              <a:ln w="11430"/>
              <a:solidFill>
                <a:srgbClr val="F8F8F8"/>
              </a:solidFill>
              <a:effectLst>
                <a:outerShdw blurRad="25400" algn="tl" rotWithShape="0">
                  <a:srgbClr val="000000">
                    <a:alpha val="43000"/>
                  </a:srgbClr>
                </a:outerShdw>
              </a:effectLst>
              <a:uLnTx/>
              <a:uFillTx/>
              <a:latin typeface="Arial"/>
              <a:ea typeface="+mn-ea"/>
              <a:cs typeface="+mn-cs"/>
            </a:endParaRPr>
          </a:p>
        </p:txBody>
      </p:sp>
      <p:pic>
        <p:nvPicPr>
          <p:cNvPr id="2" name="Picture 1" descr="ghgiv1240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723900"/>
            <a:ext cx="7620000" cy="6134100"/>
          </a:xfrm>
          <a:prstGeom prst="rect">
            <a:avLst/>
          </a:prstGeom>
        </p:spPr>
      </p:pic>
    </p:spTree>
    <p:extLst>
      <p:ext uri="{BB962C8B-B14F-4D97-AF65-F5344CB8AC3E}">
        <p14:creationId xmlns:p14="http://schemas.microsoft.com/office/powerpoint/2010/main" val="246548022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3"/>
          <p:cNvSpPr>
            <a:spLocks noChangeArrowheads="1"/>
          </p:cNvSpPr>
          <p:nvPr/>
        </p:nvSpPr>
        <p:spPr bwMode="auto">
          <a:xfrm>
            <a:off x="571500" y="152400"/>
            <a:ext cx="8001000" cy="599123"/>
          </a:xfrm>
          <a:prstGeom prst="roundRect">
            <a:avLst>
              <a:gd name="adj" fmla="val 22708"/>
            </a:avLst>
          </a:prstGeom>
          <a:gradFill rotWithShape="1">
            <a:gsLst>
              <a:gs pos="0">
                <a:srgbClr val="33CCCC">
                  <a:shade val="51000"/>
                  <a:satMod val="130000"/>
                </a:srgbClr>
              </a:gs>
              <a:gs pos="80000">
                <a:srgbClr val="33CCCC">
                  <a:shade val="93000"/>
                  <a:satMod val="130000"/>
                </a:srgbClr>
              </a:gs>
              <a:gs pos="100000">
                <a:srgbClr val="33CCCC">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nchor="ctr">
            <a:spAutoFit/>
            <a:scene3d>
              <a:camera prst="orthographicFront"/>
              <a:lightRig rig="soft" dir="t">
                <a:rot lat="0" lon="0" rev="10800000"/>
              </a:lightRig>
            </a:scene3d>
            <a:sp3d>
              <a:bevelT w="27940" h="12700"/>
              <a:contourClr>
                <a:srgbClr val="DDDDDD"/>
              </a:contourClr>
            </a:sp3d>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800" b="1" i="0" u="none" strike="noStrike" kern="0" cap="none" spc="150" normalizeH="0" baseline="0" noProof="0" dirty="0" smtClean="0">
                <a:ln w="11430"/>
                <a:solidFill>
                  <a:srgbClr val="F8F8F8"/>
                </a:solidFill>
                <a:effectLst>
                  <a:outerShdw blurRad="25400" algn="tl" rotWithShape="0">
                    <a:srgbClr val="000000">
                      <a:alpha val="43000"/>
                    </a:srgbClr>
                  </a:outerShdw>
                </a:effectLst>
                <a:uLnTx/>
                <a:uFillTx/>
                <a:latin typeface="Arial"/>
                <a:ea typeface="+mn-ea"/>
                <a:cs typeface="+mn-cs"/>
              </a:rPr>
              <a:t>Typical Sounding Profile</a:t>
            </a:r>
            <a:r>
              <a:rPr kumimoji="0" lang="en-US" sz="2800" b="1" i="0" u="none" strike="noStrike" kern="0" cap="none" spc="150" normalizeH="0" noProof="0" dirty="0" smtClean="0">
                <a:ln w="11430"/>
                <a:solidFill>
                  <a:srgbClr val="F8F8F8"/>
                </a:solidFill>
                <a:effectLst>
                  <a:outerShdw blurRad="25400" algn="tl" rotWithShape="0">
                    <a:srgbClr val="000000">
                      <a:alpha val="43000"/>
                    </a:srgbClr>
                  </a:outerShdw>
                </a:effectLst>
                <a:uLnTx/>
                <a:uFillTx/>
                <a:latin typeface="Arial"/>
                <a:ea typeface="+mn-ea"/>
                <a:cs typeface="+mn-cs"/>
              </a:rPr>
              <a:t> Comparison</a:t>
            </a:r>
            <a:endParaRPr kumimoji="0" lang="en-US" sz="2800" b="1" i="0" u="none" strike="noStrike" kern="0" cap="none" spc="150" normalizeH="0" baseline="0" noProof="0" dirty="0">
              <a:ln w="11430"/>
              <a:solidFill>
                <a:srgbClr val="F8F8F8"/>
              </a:solidFill>
              <a:effectLst>
                <a:outerShdw blurRad="25400" algn="tl" rotWithShape="0">
                  <a:srgbClr val="000000">
                    <a:alpha val="43000"/>
                  </a:srgbClr>
                </a:outerShdw>
              </a:effectLst>
              <a:uLnTx/>
              <a:uFillTx/>
              <a:latin typeface="Arial"/>
              <a:ea typeface="+mn-ea"/>
              <a:cs typeface="+mn-cs"/>
            </a:endParaRPr>
          </a:p>
        </p:txBody>
      </p:sp>
      <p:pic>
        <p:nvPicPr>
          <p:cNvPr id="3" name="Picture 2" descr="ghgiv1240R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734060"/>
            <a:ext cx="7696200" cy="6134100"/>
          </a:xfrm>
          <a:prstGeom prst="rect">
            <a:avLst/>
          </a:prstGeom>
        </p:spPr>
      </p:pic>
    </p:spTree>
    <p:extLst>
      <p:ext uri="{BB962C8B-B14F-4D97-AF65-F5344CB8AC3E}">
        <p14:creationId xmlns:p14="http://schemas.microsoft.com/office/powerpoint/2010/main" val="386794785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3"/>
          <p:cNvSpPr>
            <a:spLocks noChangeArrowheads="1"/>
          </p:cNvSpPr>
          <p:nvPr/>
        </p:nvSpPr>
        <p:spPr bwMode="auto">
          <a:xfrm>
            <a:off x="571500" y="152400"/>
            <a:ext cx="8001000" cy="599123"/>
          </a:xfrm>
          <a:prstGeom prst="roundRect">
            <a:avLst>
              <a:gd name="adj" fmla="val 22708"/>
            </a:avLst>
          </a:prstGeom>
          <a:gradFill rotWithShape="1">
            <a:gsLst>
              <a:gs pos="0">
                <a:srgbClr val="33CCCC">
                  <a:shade val="51000"/>
                  <a:satMod val="130000"/>
                </a:srgbClr>
              </a:gs>
              <a:gs pos="80000">
                <a:srgbClr val="33CCCC">
                  <a:shade val="93000"/>
                  <a:satMod val="130000"/>
                </a:srgbClr>
              </a:gs>
              <a:gs pos="100000">
                <a:srgbClr val="33CCCC">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nchor="ctr">
            <a:spAutoFit/>
            <a:scene3d>
              <a:camera prst="orthographicFront"/>
              <a:lightRig rig="soft" dir="t">
                <a:rot lat="0" lon="0" rev="10800000"/>
              </a:lightRig>
            </a:scene3d>
            <a:sp3d>
              <a:bevelT w="27940" h="12700"/>
              <a:contourClr>
                <a:srgbClr val="DDDDDD"/>
              </a:contourClr>
            </a:sp3d>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800" b="1" i="0" u="none" strike="noStrike" kern="0" cap="none" spc="150" normalizeH="0" baseline="0" noProof="0" dirty="0" smtClean="0">
                <a:ln w="11430"/>
                <a:solidFill>
                  <a:srgbClr val="F8F8F8"/>
                </a:solidFill>
                <a:effectLst>
                  <a:outerShdw blurRad="25400" algn="tl" rotWithShape="0">
                    <a:srgbClr val="000000">
                      <a:alpha val="43000"/>
                    </a:srgbClr>
                  </a:outerShdw>
                </a:effectLst>
                <a:uLnTx/>
                <a:uFillTx/>
                <a:latin typeface="Arial"/>
                <a:ea typeface="+mn-ea"/>
                <a:cs typeface="+mn-cs"/>
              </a:rPr>
              <a:t>Typical Sounding Profile</a:t>
            </a:r>
            <a:r>
              <a:rPr kumimoji="0" lang="en-US" sz="2800" b="1" i="0" u="none" strike="noStrike" kern="0" cap="none" spc="150" normalizeH="0" noProof="0" dirty="0" smtClean="0">
                <a:ln w="11430"/>
                <a:solidFill>
                  <a:srgbClr val="F8F8F8"/>
                </a:solidFill>
                <a:effectLst>
                  <a:outerShdw blurRad="25400" algn="tl" rotWithShape="0">
                    <a:srgbClr val="000000">
                      <a:alpha val="43000"/>
                    </a:srgbClr>
                  </a:outerShdw>
                </a:effectLst>
                <a:uLnTx/>
                <a:uFillTx/>
                <a:latin typeface="Arial"/>
                <a:ea typeface="+mn-ea"/>
                <a:cs typeface="+mn-cs"/>
              </a:rPr>
              <a:t> Comparison</a:t>
            </a:r>
            <a:endParaRPr kumimoji="0" lang="en-US" sz="2800" b="1" i="0" u="none" strike="noStrike" kern="0" cap="none" spc="150" normalizeH="0" baseline="0" noProof="0" dirty="0">
              <a:ln w="11430"/>
              <a:solidFill>
                <a:srgbClr val="F8F8F8"/>
              </a:solidFill>
              <a:effectLst>
                <a:outerShdw blurRad="25400" algn="tl" rotWithShape="0">
                  <a:srgbClr val="000000">
                    <a:alpha val="43000"/>
                  </a:srgbClr>
                </a:outerShdw>
              </a:effectLst>
              <a:uLnTx/>
              <a:uFillTx/>
              <a:latin typeface="Arial"/>
              <a:ea typeface="+mn-ea"/>
              <a:cs typeface="+mn-cs"/>
            </a:endParaRPr>
          </a:p>
        </p:txBody>
      </p:sp>
      <p:pic>
        <p:nvPicPr>
          <p:cNvPr id="3" name="Picture 2" descr="ghgiv1240R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734060"/>
            <a:ext cx="7696200" cy="6134100"/>
          </a:xfrm>
          <a:prstGeom prst="rect">
            <a:avLst/>
          </a:prstGeom>
        </p:spPr>
      </p:pic>
    </p:spTree>
    <p:extLst>
      <p:ext uri="{BB962C8B-B14F-4D97-AF65-F5344CB8AC3E}">
        <p14:creationId xmlns:p14="http://schemas.microsoft.com/office/powerpoint/2010/main" val="394870793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3"/>
          <p:cNvSpPr>
            <a:spLocks noChangeArrowheads="1"/>
          </p:cNvSpPr>
          <p:nvPr/>
        </p:nvSpPr>
        <p:spPr bwMode="auto">
          <a:xfrm>
            <a:off x="571500" y="152400"/>
            <a:ext cx="8001000" cy="599123"/>
          </a:xfrm>
          <a:prstGeom prst="roundRect">
            <a:avLst>
              <a:gd name="adj" fmla="val 22708"/>
            </a:avLst>
          </a:prstGeom>
          <a:gradFill rotWithShape="1">
            <a:gsLst>
              <a:gs pos="0">
                <a:srgbClr val="33CCCC">
                  <a:shade val="51000"/>
                  <a:satMod val="130000"/>
                </a:srgbClr>
              </a:gs>
              <a:gs pos="80000">
                <a:srgbClr val="33CCCC">
                  <a:shade val="93000"/>
                  <a:satMod val="130000"/>
                </a:srgbClr>
              </a:gs>
              <a:gs pos="100000">
                <a:srgbClr val="33CCCC">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nchor="ctr">
            <a:spAutoFit/>
            <a:scene3d>
              <a:camera prst="orthographicFront"/>
              <a:lightRig rig="soft" dir="t">
                <a:rot lat="0" lon="0" rev="10800000"/>
              </a:lightRig>
            </a:scene3d>
            <a:sp3d>
              <a:bevelT w="27940" h="12700"/>
              <a:contourClr>
                <a:srgbClr val="DDDDDD"/>
              </a:contourClr>
            </a:sp3d>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800" b="1" i="0" u="none" strike="noStrike" kern="0" cap="none" spc="150" normalizeH="0" baseline="0" noProof="0" dirty="0" smtClean="0">
                <a:ln w="11430"/>
                <a:solidFill>
                  <a:srgbClr val="F8F8F8"/>
                </a:solidFill>
                <a:effectLst>
                  <a:outerShdw blurRad="25400" algn="tl" rotWithShape="0">
                    <a:srgbClr val="000000">
                      <a:alpha val="43000"/>
                    </a:srgbClr>
                  </a:outerShdw>
                </a:effectLst>
                <a:uLnTx/>
                <a:uFillTx/>
                <a:latin typeface="Arial"/>
                <a:ea typeface="+mn-ea"/>
                <a:cs typeface="+mn-cs"/>
              </a:rPr>
              <a:t>Typical Sounding Profile</a:t>
            </a:r>
            <a:r>
              <a:rPr kumimoji="0" lang="en-US" sz="2800" b="1" i="0" u="none" strike="noStrike" kern="0" cap="none" spc="150" normalizeH="0" noProof="0" dirty="0" smtClean="0">
                <a:ln w="11430"/>
                <a:solidFill>
                  <a:srgbClr val="F8F8F8"/>
                </a:solidFill>
                <a:effectLst>
                  <a:outerShdw blurRad="25400" algn="tl" rotWithShape="0">
                    <a:srgbClr val="000000">
                      <a:alpha val="43000"/>
                    </a:srgbClr>
                  </a:outerShdw>
                </a:effectLst>
                <a:uLnTx/>
                <a:uFillTx/>
                <a:latin typeface="Arial"/>
                <a:ea typeface="+mn-ea"/>
                <a:cs typeface="+mn-cs"/>
              </a:rPr>
              <a:t> Comparison</a:t>
            </a:r>
            <a:endParaRPr kumimoji="0" lang="en-US" sz="2800" b="1" i="0" u="none" strike="noStrike" kern="0" cap="none" spc="150" normalizeH="0" baseline="0" noProof="0" dirty="0">
              <a:ln w="11430"/>
              <a:solidFill>
                <a:srgbClr val="F8F8F8"/>
              </a:solidFill>
              <a:effectLst>
                <a:outerShdw blurRad="25400" algn="tl" rotWithShape="0">
                  <a:srgbClr val="000000">
                    <a:alpha val="43000"/>
                  </a:srgbClr>
                </a:outerShdw>
              </a:effectLst>
              <a:uLnTx/>
              <a:uFillTx/>
              <a:latin typeface="Arial"/>
              <a:ea typeface="+mn-ea"/>
              <a:cs typeface="+mn-cs"/>
            </a:endParaRPr>
          </a:p>
        </p:txBody>
      </p:sp>
      <p:pic>
        <p:nvPicPr>
          <p:cNvPr id="4" name="Picture 3" descr="ghgiv1131W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723900"/>
            <a:ext cx="7518400" cy="6134100"/>
          </a:xfrm>
          <a:prstGeom prst="rect">
            <a:avLst/>
          </a:prstGeom>
        </p:spPr>
      </p:pic>
    </p:spTree>
    <p:extLst>
      <p:ext uri="{BB962C8B-B14F-4D97-AF65-F5344CB8AC3E}">
        <p14:creationId xmlns:p14="http://schemas.microsoft.com/office/powerpoint/2010/main" val="61558388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3"/>
          <p:cNvSpPr>
            <a:spLocks noChangeArrowheads="1"/>
          </p:cNvSpPr>
          <p:nvPr/>
        </p:nvSpPr>
        <p:spPr bwMode="auto">
          <a:xfrm>
            <a:off x="571500" y="152400"/>
            <a:ext cx="8001000" cy="599123"/>
          </a:xfrm>
          <a:prstGeom prst="roundRect">
            <a:avLst>
              <a:gd name="adj" fmla="val 22708"/>
            </a:avLst>
          </a:prstGeom>
          <a:gradFill rotWithShape="1">
            <a:gsLst>
              <a:gs pos="0">
                <a:srgbClr val="33CCCC">
                  <a:shade val="51000"/>
                  <a:satMod val="130000"/>
                </a:srgbClr>
              </a:gs>
              <a:gs pos="80000">
                <a:srgbClr val="33CCCC">
                  <a:shade val="93000"/>
                  <a:satMod val="130000"/>
                </a:srgbClr>
              </a:gs>
              <a:gs pos="100000">
                <a:srgbClr val="33CCCC">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nchor="ctr">
            <a:spAutoFit/>
            <a:scene3d>
              <a:camera prst="orthographicFront"/>
              <a:lightRig rig="soft" dir="t">
                <a:rot lat="0" lon="0" rev="10800000"/>
              </a:lightRig>
            </a:scene3d>
            <a:sp3d>
              <a:bevelT w="27940" h="12700"/>
              <a:contourClr>
                <a:srgbClr val="DDDDDD"/>
              </a:contourClr>
            </a:sp3d>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800" b="1" i="0" u="none" strike="noStrike" kern="0" cap="none" spc="150" normalizeH="0" baseline="0" noProof="0" dirty="0" smtClean="0">
                <a:ln w="11430"/>
                <a:solidFill>
                  <a:srgbClr val="F8F8F8"/>
                </a:solidFill>
                <a:effectLst>
                  <a:outerShdw blurRad="25400" algn="tl" rotWithShape="0">
                    <a:srgbClr val="000000">
                      <a:alpha val="43000"/>
                    </a:srgbClr>
                  </a:outerShdw>
                </a:effectLst>
                <a:uLnTx/>
                <a:uFillTx/>
                <a:latin typeface="Arial"/>
                <a:ea typeface="+mn-ea"/>
                <a:cs typeface="+mn-cs"/>
              </a:rPr>
              <a:t>Typical Sounding Profile</a:t>
            </a:r>
            <a:r>
              <a:rPr kumimoji="0" lang="en-US" sz="2800" b="1" i="0" u="none" strike="noStrike" kern="0" cap="none" spc="150" normalizeH="0" noProof="0" dirty="0" smtClean="0">
                <a:ln w="11430"/>
                <a:solidFill>
                  <a:srgbClr val="F8F8F8"/>
                </a:solidFill>
                <a:effectLst>
                  <a:outerShdw blurRad="25400" algn="tl" rotWithShape="0">
                    <a:srgbClr val="000000">
                      <a:alpha val="43000"/>
                    </a:srgbClr>
                  </a:outerShdw>
                </a:effectLst>
                <a:uLnTx/>
                <a:uFillTx/>
                <a:latin typeface="Arial"/>
                <a:ea typeface="+mn-ea"/>
                <a:cs typeface="+mn-cs"/>
              </a:rPr>
              <a:t> Comparison</a:t>
            </a:r>
            <a:endParaRPr kumimoji="0" lang="en-US" sz="2800" b="1" i="0" u="none" strike="noStrike" kern="0" cap="none" spc="150" normalizeH="0" baseline="0" noProof="0" dirty="0">
              <a:ln w="11430"/>
              <a:solidFill>
                <a:srgbClr val="F8F8F8"/>
              </a:solidFill>
              <a:effectLst>
                <a:outerShdw blurRad="25400" algn="tl" rotWithShape="0">
                  <a:srgbClr val="000000">
                    <a:alpha val="43000"/>
                  </a:srgbClr>
                </a:outerShdw>
              </a:effectLst>
              <a:uLnTx/>
              <a:uFillTx/>
              <a:latin typeface="Arial"/>
              <a:ea typeface="+mn-ea"/>
              <a:cs typeface="+mn-cs"/>
            </a:endParaRPr>
          </a:p>
        </p:txBody>
      </p:sp>
      <p:pic>
        <p:nvPicPr>
          <p:cNvPr id="2" name="Picture 1" descr="ghgiv1220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734060"/>
            <a:ext cx="7620000" cy="6134100"/>
          </a:xfrm>
          <a:prstGeom prst="rect">
            <a:avLst/>
          </a:prstGeom>
        </p:spPr>
      </p:pic>
    </p:spTree>
    <p:extLst>
      <p:ext uri="{BB962C8B-B14F-4D97-AF65-F5344CB8AC3E}">
        <p14:creationId xmlns:p14="http://schemas.microsoft.com/office/powerpoint/2010/main" val="192215561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371600"/>
            <a:ext cx="9144000" cy="1828800"/>
          </a:xfrm>
        </p:spPr>
        <p:txBody>
          <a:bodyPr>
            <a:noAutofit/>
          </a:bodyPr>
          <a:lstStyle/>
          <a:p>
            <a:pPr algn="ctr">
              <a:defRPr/>
            </a:pPr>
            <a:r>
              <a:rPr lang="en-US" sz="4000" dirty="0" smtClean="0">
                <a:solidFill>
                  <a:schemeClr val="tx1"/>
                </a:solidFill>
              </a:rPr>
              <a:t>The NOAA Unmanned Aircraft Systems (UAS) Program:</a:t>
            </a:r>
            <a:br>
              <a:rPr lang="en-US" sz="4000" dirty="0" smtClean="0">
                <a:solidFill>
                  <a:schemeClr val="tx1"/>
                </a:solidFill>
              </a:rPr>
            </a:br>
            <a:r>
              <a:rPr lang="en-US" sz="4000" dirty="0" smtClean="0">
                <a:solidFill>
                  <a:schemeClr val="tx1"/>
                </a:solidFill>
              </a:rPr>
              <a:t>Status and Activities </a:t>
            </a:r>
            <a:endParaRPr lang="en-US" sz="4000" i="1" dirty="0">
              <a:solidFill>
                <a:schemeClr val="tx1"/>
              </a:solidFill>
            </a:endParaRPr>
          </a:p>
        </p:txBody>
      </p:sp>
      <p:sp>
        <p:nvSpPr>
          <p:cNvPr id="11267" name="Subtitle 2"/>
          <p:cNvSpPr>
            <a:spLocks noGrp="1"/>
          </p:cNvSpPr>
          <p:nvPr>
            <p:ph type="subTitle" idx="1"/>
          </p:nvPr>
        </p:nvSpPr>
        <p:spPr>
          <a:xfrm>
            <a:off x="0" y="3228975"/>
            <a:ext cx="9144000" cy="2402568"/>
          </a:xfrm>
        </p:spPr>
        <p:txBody>
          <a:bodyPr/>
          <a:lstStyle/>
          <a:p>
            <a:pPr marR="0"/>
            <a:endParaRPr lang="en-US" b="1" dirty="0" smtClean="0">
              <a:latin typeface="Arial Black" pitchFamily="34" charset="0"/>
            </a:endParaRPr>
          </a:p>
          <a:p>
            <a:pPr marR="0"/>
            <a:endParaRPr lang="en-US" b="1" dirty="0" smtClean="0">
              <a:latin typeface="Arial Black" pitchFamily="34" charset="0"/>
            </a:endParaRPr>
          </a:p>
          <a:p>
            <a:pPr marR="0" algn="ctr"/>
            <a:r>
              <a:rPr lang="en-US" sz="3200" b="1" dirty="0" smtClean="0"/>
              <a:t>Gary Wick</a:t>
            </a:r>
          </a:p>
          <a:p>
            <a:pPr marR="0" algn="ctr"/>
            <a:r>
              <a:rPr lang="en-US" sz="3200" b="1" dirty="0" smtClean="0"/>
              <a:t>Robbie Hood, Program Director</a:t>
            </a:r>
          </a:p>
          <a:p>
            <a:pPr marR="0" algn="ctr"/>
            <a:endParaRPr lang="en-US" sz="3200" b="1" dirty="0" smtClean="0"/>
          </a:p>
          <a:p>
            <a:pPr marR="0" algn="ctr"/>
            <a:endParaRPr lang="en-US" sz="2800" b="1" dirty="0" smtClean="0"/>
          </a:p>
          <a:p>
            <a:pPr marR="0"/>
            <a:endParaRPr lang="en-US" b="1" dirty="0" smtClean="0">
              <a:latin typeface="Arial Black" pitchFamily="34" charset="0"/>
            </a:endParaRPr>
          </a:p>
        </p:txBody>
      </p:sp>
      <p:pic>
        <p:nvPicPr>
          <p:cNvPr id="4" name="Picture 3"/>
          <p:cNvPicPr>
            <a:picLocks noChangeAspect="1"/>
          </p:cNvPicPr>
          <p:nvPr/>
        </p:nvPicPr>
        <p:blipFill>
          <a:blip r:embed="rId3" cstate="print"/>
          <a:srcRect l="938" t="6250" r="29063" b="25000"/>
          <a:stretch>
            <a:fillRect/>
          </a:stretch>
        </p:blipFill>
        <p:spPr bwMode="auto">
          <a:xfrm>
            <a:off x="-1" y="72570"/>
            <a:ext cx="9148745" cy="6739128"/>
          </a:xfrm>
          <a:prstGeom prst="rect">
            <a:avLst/>
          </a:prstGeom>
          <a:noFill/>
          <a:ln w="9525">
            <a:noFill/>
            <a:miter lim="800000"/>
            <a:headEnd/>
            <a:tailEnd/>
          </a:ln>
        </p:spPr>
      </p:pic>
      <p:sp>
        <p:nvSpPr>
          <p:cNvPr id="5" name="TextBox 4"/>
          <p:cNvSpPr txBox="1"/>
          <p:nvPr/>
        </p:nvSpPr>
        <p:spPr>
          <a:xfrm>
            <a:off x="1396998" y="259140"/>
            <a:ext cx="7823202" cy="1569660"/>
          </a:xfrm>
          <a:prstGeom prst="rect">
            <a:avLst/>
          </a:prstGeom>
          <a:noFill/>
        </p:spPr>
        <p:txBody>
          <a:bodyPr wrap="square" rtlCol="0">
            <a:spAutoFit/>
          </a:bodyPr>
          <a:lstStyle/>
          <a:p>
            <a:pPr algn="ctr"/>
            <a:r>
              <a:rPr lang="en-US" sz="3200" b="1" dirty="0" smtClean="0"/>
              <a:t>First science flight with the GH </a:t>
            </a:r>
            <a:r>
              <a:rPr lang="en-US" sz="3200" b="1" dirty="0" err="1" smtClean="0"/>
              <a:t>dropsonde</a:t>
            </a:r>
            <a:r>
              <a:rPr lang="en-US" sz="3200" b="1" dirty="0" smtClean="0"/>
              <a:t> system: Winter Storms and Pacific Atmospheric Rivers (WISPAR) Experiment</a:t>
            </a:r>
            <a:endParaRPr lang="en-US" sz="3200" b="1" dirty="0"/>
          </a:p>
        </p:txBody>
      </p:sp>
      <p:grpSp>
        <p:nvGrpSpPr>
          <p:cNvPr id="3" name="Group 10"/>
          <p:cNvGrpSpPr>
            <a:grpSpLocks noChangeAspect="1"/>
          </p:cNvGrpSpPr>
          <p:nvPr/>
        </p:nvGrpSpPr>
        <p:grpSpPr>
          <a:xfrm>
            <a:off x="8153400" y="4343400"/>
            <a:ext cx="788578" cy="788578"/>
            <a:chOff x="6545943" y="5602514"/>
            <a:chExt cx="1005840" cy="1005840"/>
          </a:xfrm>
        </p:grpSpPr>
        <p:sp>
          <p:nvSpPr>
            <p:cNvPr id="9" name="Rectangle 8"/>
            <p:cNvSpPr/>
            <p:nvPr/>
          </p:nvSpPr>
          <p:spPr>
            <a:xfrm>
              <a:off x="6545943" y="5602514"/>
              <a:ext cx="1005840" cy="1005840"/>
            </a:xfrm>
            <a:prstGeom prst="rect">
              <a:avLst/>
            </a:prstGeom>
            <a:solidFill>
              <a:sysClr val="window" lastClr="FFFFFF"/>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Narrow"/>
              </a:endParaRPr>
            </a:p>
          </p:txBody>
        </p:sp>
        <p:pic>
          <p:nvPicPr>
            <p:cNvPr id="10" name="Picture 6" descr="Noaa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571117" y="5623834"/>
              <a:ext cx="963612" cy="941388"/>
            </a:xfrm>
            <a:prstGeom prst="rect">
              <a:avLst/>
            </a:prstGeom>
            <a:noFill/>
          </p:spPr>
        </p:pic>
      </p:grpSp>
      <p:pic>
        <p:nvPicPr>
          <p:cNvPr id="13" name="Picture 12" descr="wispar_emblem.png"/>
          <p:cNvPicPr>
            <a:picLocks noChangeAspect="1"/>
          </p:cNvPicPr>
          <p:nvPr/>
        </p:nvPicPr>
        <p:blipFill>
          <a:blip r:embed="rId5" cstate="print"/>
          <a:stretch>
            <a:fillRect/>
          </a:stretch>
        </p:blipFill>
        <p:spPr>
          <a:xfrm>
            <a:off x="134653" y="2116759"/>
            <a:ext cx="1587302" cy="1577778"/>
          </a:xfrm>
          <a:prstGeom prst="rect">
            <a:avLst/>
          </a:prstGeom>
        </p:spPr>
      </p:pic>
      <p:pic>
        <p:nvPicPr>
          <p:cNvPr id="1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3399" y="5181600"/>
            <a:ext cx="786289" cy="575786"/>
          </a:xfrm>
          <a:prstGeom prst="rect">
            <a:avLst/>
          </a:prstGeom>
          <a:noFill/>
          <a:ln w="6350">
            <a:no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4"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29602" y="5867401"/>
            <a:ext cx="680085" cy="596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le 1"/>
          <p:cNvSpPr txBox="1">
            <a:spLocks/>
          </p:cNvSpPr>
          <p:nvPr/>
        </p:nvSpPr>
        <p:spPr bwMode="auto">
          <a:xfrm>
            <a:off x="228600" y="5638800"/>
            <a:ext cx="5943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G. A. Wick, J</a:t>
            </a:r>
            <a:r>
              <a:rPr lang="en-US" sz="1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 R. </a:t>
            </a:r>
            <a:r>
              <a:rPr lang="en-US" sz="1800" b="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Spackman</a:t>
            </a:r>
            <a:r>
              <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 M. L. Black, F. M. Ralph, Y. Song, </a:t>
            </a:r>
            <a:r>
              <a:rPr lang="en-US" sz="1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Y. </a:t>
            </a:r>
            <a:r>
              <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Zhu, P. J. Neiman, J. </a:t>
            </a:r>
            <a:r>
              <a:rPr lang="en-US" sz="1800" b="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Intrieri</a:t>
            </a:r>
            <a:r>
              <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a:t>
            </a:r>
            <a:br>
              <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br>
            <a:r>
              <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T. Hock, B. H. </a:t>
            </a:r>
            <a:r>
              <a:rPr lang="en-US" sz="1800" b="1"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Lambrigtsen</a:t>
            </a:r>
            <a:r>
              <a:rPr lang="en-US" sz="18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rPr>
              <a:t>, R. E. Hood</a:t>
            </a:r>
            <a:endParaRPr lang="en-US" sz="1800" b="1" spc="50" baseline="3000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Arial"/>
              <a:cs typeface="Arial"/>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3"/>
          <p:cNvSpPr>
            <a:spLocks noChangeArrowheads="1"/>
          </p:cNvSpPr>
          <p:nvPr/>
        </p:nvSpPr>
        <p:spPr bwMode="auto">
          <a:xfrm>
            <a:off x="571500" y="152400"/>
            <a:ext cx="8001000" cy="599123"/>
          </a:xfrm>
          <a:prstGeom prst="roundRect">
            <a:avLst>
              <a:gd name="adj" fmla="val 22708"/>
            </a:avLst>
          </a:prstGeom>
          <a:gradFill rotWithShape="1">
            <a:gsLst>
              <a:gs pos="0">
                <a:srgbClr val="33CCCC">
                  <a:shade val="51000"/>
                  <a:satMod val="130000"/>
                </a:srgbClr>
              </a:gs>
              <a:gs pos="80000">
                <a:srgbClr val="33CCCC">
                  <a:shade val="93000"/>
                  <a:satMod val="130000"/>
                </a:srgbClr>
              </a:gs>
              <a:gs pos="100000">
                <a:srgbClr val="33CCCC">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nchor="ctr">
            <a:spAutoFit/>
            <a:scene3d>
              <a:camera prst="orthographicFront"/>
              <a:lightRig rig="soft" dir="t">
                <a:rot lat="0" lon="0" rev="10800000"/>
              </a:lightRig>
            </a:scene3d>
            <a:sp3d>
              <a:bevelT w="27940" h="12700"/>
              <a:contourClr>
                <a:srgbClr val="DDDDDD"/>
              </a:contourClr>
            </a:sp3d>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800" b="1" i="0" u="none" strike="noStrike" kern="0" cap="none" spc="150" normalizeH="0" baseline="0" noProof="0" dirty="0" smtClean="0">
                <a:ln w="11430"/>
                <a:solidFill>
                  <a:srgbClr val="F8F8F8"/>
                </a:solidFill>
                <a:effectLst>
                  <a:outerShdw blurRad="25400" algn="tl" rotWithShape="0">
                    <a:srgbClr val="000000">
                      <a:alpha val="43000"/>
                    </a:srgbClr>
                  </a:outerShdw>
                </a:effectLst>
                <a:uLnTx/>
                <a:uFillTx/>
                <a:latin typeface="Arial"/>
                <a:ea typeface="+mn-ea"/>
                <a:cs typeface="+mn-cs"/>
              </a:rPr>
              <a:t>Typical Sounding Profile</a:t>
            </a:r>
            <a:r>
              <a:rPr kumimoji="0" lang="en-US" sz="2800" b="1" i="0" u="none" strike="noStrike" kern="0" cap="none" spc="150" normalizeH="0" noProof="0" dirty="0" smtClean="0">
                <a:ln w="11430"/>
                <a:solidFill>
                  <a:srgbClr val="F8F8F8"/>
                </a:solidFill>
                <a:effectLst>
                  <a:outerShdw blurRad="25400" algn="tl" rotWithShape="0">
                    <a:srgbClr val="000000">
                      <a:alpha val="43000"/>
                    </a:srgbClr>
                  </a:outerShdw>
                </a:effectLst>
                <a:uLnTx/>
                <a:uFillTx/>
                <a:latin typeface="Arial"/>
                <a:ea typeface="+mn-ea"/>
                <a:cs typeface="+mn-cs"/>
              </a:rPr>
              <a:t> Comparison</a:t>
            </a:r>
            <a:endParaRPr kumimoji="0" lang="en-US" sz="2800" b="1" i="0" u="none" strike="noStrike" kern="0" cap="none" spc="150" normalizeH="0" baseline="0" noProof="0" dirty="0">
              <a:ln w="11430"/>
              <a:solidFill>
                <a:srgbClr val="F8F8F8"/>
              </a:solidFill>
              <a:effectLst>
                <a:outerShdw blurRad="25400" algn="tl" rotWithShape="0">
                  <a:srgbClr val="000000">
                    <a:alpha val="43000"/>
                  </a:srgbClr>
                </a:outerShdw>
              </a:effectLst>
              <a:uLnTx/>
              <a:uFillTx/>
              <a:latin typeface="Arial"/>
              <a:ea typeface="+mn-ea"/>
              <a:cs typeface="+mn-cs"/>
            </a:endParaRPr>
          </a:p>
        </p:txBody>
      </p:sp>
      <p:pic>
        <p:nvPicPr>
          <p:cNvPr id="3" name="Picture 2" descr="ghgiv1220R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728980"/>
            <a:ext cx="7696200" cy="6134100"/>
          </a:xfrm>
          <a:prstGeom prst="rect">
            <a:avLst/>
          </a:prstGeom>
        </p:spPr>
      </p:pic>
    </p:spTree>
    <p:extLst>
      <p:ext uri="{BB962C8B-B14F-4D97-AF65-F5344CB8AC3E}">
        <p14:creationId xmlns:p14="http://schemas.microsoft.com/office/powerpoint/2010/main" val="367381493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3"/>
          <p:cNvSpPr>
            <a:spLocks noChangeArrowheads="1"/>
          </p:cNvSpPr>
          <p:nvPr/>
        </p:nvSpPr>
        <p:spPr bwMode="auto">
          <a:xfrm>
            <a:off x="571500" y="152400"/>
            <a:ext cx="8001000" cy="599123"/>
          </a:xfrm>
          <a:prstGeom prst="roundRect">
            <a:avLst>
              <a:gd name="adj" fmla="val 22708"/>
            </a:avLst>
          </a:prstGeom>
          <a:gradFill rotWithShape="1">
            <a:gsLst>
              <a:gs pos="0">
                <a:srgbClr val="33CCCC">
                  <a:shade val="51000"/>
                  <a:satMod val="130000"/>
                </a:srgbClr>
              </a:gs>
              <a:gs pos="80000">
                <a:srgbClr val="33CCCC">
                  <a:shade val="93000"/>
                  <a:satMod val="130000"/>
                </a:srgbClr>
              </a:gs>
              <a:gs pos="100000">
                <a:srgbClr val="33CCCC">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nchor="ctr">
            <a:spAutoFit/>
            <a:scene3d>
              <a:camera prst="orthographicFront"/>
              <a:lightRig rig="soft" dir="t">
                <a:rot lat="0" lon="0" rev="10800000"/>
              </a:lightRig>
            </a:scene3d>
            <a:sp3d>
              <a:bevelT w="27940" h="12700"/>
              <a:contourClr>
                <a:srgbClr val="DDDDDD"/>
              </a:contourClr>
            </a:sp3d>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800" b="1" i="0" u="none" strike="noStrike" kern="0" cap="none" spc="150" normalizeH="0" baseline="0" noProof="0" dirty="0" smtClean="0">
                <a:ln w="11430"/>
                <a:solidFill>
                  <a:srgbClr val="F8F8F8"/>
                </a:solidFill>
                <a:effectLst>
                  <a:outerShdw blurRad="25400" algn="tl" rotWithShape="0">
                    <a:srgbClr val="000000">
                      <a:alpha val="43000"/>
                    </a:srgbClr>
                  </a:outerShdw>
                </a:effectLst>
                <a:uLnTx/>
                <a:uFillTx/>
                <a:latin typeface="Arial"/>
                <a:ea typeface="+mn-ea"/>
                <a:cs typeface="+mn-cs"/>
              </a:rPr>
              <a:t>Typical Sounding Profile</a:t>
            </a:r>
            <a:r>
              <a:rPr kumimoji="0" lang="en-US" sz="2800" b="1" i="0" u="none" strike="noStrike" kern="0" cap="none" spc="150" normalizeH="0" noProof="0" dirty="0" smtClean="0">
                <a:ln w="11430"/>
                <a:solidFill>
                  <a:srgbClr val="F8F8F8"/>
                </a:solidFill>
                <a:effectLst>
                  <a:outerShdw blurRad="25400" algn="tl" rotWithShape="0">
                    <a:srgbClr val="000000">
                      <a:alpha val="43000"/>
                    </a:srgbClr>
                  </a:outerShdw>
                </a:effectLst>
                <a:uLnTx/>
                <a:uFillTx/>
                <a:latin typeface="Arial"/>
                <a:ea typeface="+mn-ea"/>
                <a:cs typeface="+mn-cs"/>
              </a:rPr>
              <a:t> Comparison</a:t>
            </a:r>
            <a:endParaRPr kumimoji="0" lang="en-US" sz="2800" b="1" i="0" u="none" strike="noStrike" kern="0" cap="none" spc="150" normalizeH="0" baseline="0" noProof="0" dirty="0">
              <a:ln w="11430"/>
              <a:solidFill>
                <a:srgbClr val="F8F8F8"/>
              </a:solidFill>
              <a:effectLst>
                <a:outerShdw blurRad="25400" algn="tl" rotWithShape="0">
                  <a:srgbClr val="000000">
                    <a:alpha val="43000"/>
                  </a:srgbClr>
                </a:outerShdw>
              </a:effectLst>
              <a:uLnTx/>
              <a:uFillTx/>
              <a:latin typeface="Arial"/>
              <a:ea typeface="+mn-ea"/>
              <a:cs typeface="+mn-cs"/>
            </a:endParaRPr>
          </a:p>
        </p:txBody>
      </p:sp>
      <p:pic>
        <p:nvPicPr>
          <p:cNvPr id="2" name="Picture 1" descr="ghgiv1220traj.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723900"/>
            <a:ext cx="7734300" cy="6134100"/>
          </a:xfrm>
          <a:prstGeom prst="rect">
            <a:avLst/>
          </a:prstGeom>
        </p:spPr>
      </p:pic>
    </p:spTree>
    <p:extLst>
      <p:ext uri="{BB962C8B-B14F-4D97-AF65-F5344CB8AC3E}">
        <p14:creationId xmlns:p14="http://schemas.microsoft.com/office/powerpoint/2010/main" val="285230739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3"/>
          <p:cNvSpPr>
            <a:spLocks noChangeArrowheads="1"/>
          </p:cNvSpPr>
          <p:nvPr/>
        </p:nvSpPr>
        <p:spPr bwMode="auto">
          <a:xfrm>
            <a:off x="571500" y="152400"/>
            <a:ext cx="8001000" cy="599123"/>
          </a:xfrm>
          <a:prstGeom prst="roundRect">
            <a:avLst>
              <a:gd name="adj" fmla="val 22708"/>
            </a:avLst>
          </a:prstGeom>
          <a:gradFill rotWithShape="1">
            <a:gsLst>
              <a:gs pos="0">
                <a:srgbClr val="33CCCC">
                  <a:shade val="51000"/>
                  <a:satMod val="130000"/>
                </a:srgbClr>
              </a:gs>
              <a:gs pos="80000">
                <a:srgbClr val="33CCCC">
                  <a:shade val="93000"/>
                  <a:satMod val="130000"/>
                </a:srgbClr>
              </a:gs>
              <a:gs pos="100000">
                <a:srgbClr val="33CCCC">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nchor="ctr">
            <a:spAutoFit/>
            <a:scene3d>
              <a:camera prst="orthographicFront"/>
              <a:lightRig rig="soft" dir="t">
                <a:rot lat="0" lon="0" rev="10800000"/>
              </a:lightRig>
            </a:scene3d>
            <a:sp3d>
              <a:bevelT w="27940" h="12700"/>
              <a:contourClr>
                <a:srgbClr val="DDDDDD"/>
              </a:contourClr>
            </a:sp3d>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800" b="1" i="0" u="none" strike="noStrike" kern="0" cap="none" spc="150" normalizeH="0" baseline="0" noProof="0" dirty="0" smtClean="0">
                <a:ln w="11430"/>
                <a:solidFill>
                  <a:srgbClr val="F8F8F8"/>
                </a:solidFill>
                <a:effectLst>
                  <a:outerShdw blurRad="25400" algn="tl" rotWithShape="0">
                    <a:srgbClr val="000000">
                      <a:alpha val="43000"/>
                    </a:srgbClr>
                  </a:outerShdw>
                </a:effectLst>
                <a:uLnTx/>
                <a:uFillTx/>
                <a:latin typeface="Arial"/>
                <a:ea typeface="+mn-ea"/>
                <a:cs typeface="+mn-cs"/>
              </a:rPr>
              <a:t>Typical Sounding Profile</a:t>
            </a:r>
            <a:r>
              <a:rPr kumimoji="0" lang="en-US" sz="2800" b="1" i="0" u="none" strike="noStrike" kern="0" cap="none" spc="150" normalizeH="0" noProof="0" dirty="0" smtClean="0">
                <a:ln w="11430"/>
                <a:solidFill>
                  <a:srgbClr val="F8F8F8"/>
                </a:solidFill>
                <a:effectLst>
                  <a:outerShdw blurRad="25400" algn="tl" rotWithShape="0">
                    <a:srgbClr val="000000">
                      <a:alpha val="43000"/>
                    </a:srgbClr>
                  </a:outerShdw>
                </a:effectLst>
                <a:uLnTx/>
                <a:uFillTx/>
                <a:latin typeface="Arial"/>
                <a:ea typeface="+mn-ea"/>
                <a:cs typeface="+mn-cs"/>
              </a:rPr>
              <a:t> Comparison</a:t>
            </a:r>
            <a:endParaRPr kumimoji="0" lang="en-US" sz="2800" b="1" i="0" u="none" strike="noStrike" kern="0" cap="none" spc="150" normalizeH="0" baseline="0" noProof="0" dirty="0">
              <a:ln w="11430"/>
              <a:solidFill>
                <a:srgbClr val="F8F8F8"/>
              </a:solidFill>
              <a:effectLst>
                <a:outerShdw blurRad="25400" algn="tl" rotWithShape="0">
                  <a:srgbClr val="000000">
                    <a:alpha val="43000"/>
                  </a:srgbClr>
                </a:outerShdw>
              </a:effectLst>
              <a:uLnTx/>
              <a:uFillTx/>
              <a:latin typeface="Arial"/>
              <a:ea typeface="+mn-ea"/>
              <a:cs typeface="+mn-cs"/>
            </a:endParaRPr>
          </a:p>
        </p:txBody>
      </p:sp>
      <p:pic>
        <p:nvPicPr>
          <p:cNvPr id="2" name="Picture 1" descr="ghgiv1220w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762000"/>
            <a:ext cx="7620000" cy="6235700"/>
          </a:xfrm>
          <a:prstGeom prst="rect">
            <a:avLst/>
          </a:prstGeom>
        </p:spPr>
      </p:pic>
    </p:spTree>
    <p:extLst>
      <p:ext uri="{BB962C8B-B14F-4D97-AF65-F5344CB8AC3E}">
        <p14:creationId xmlns:p14="http://schemas.microsoft.com/office/powerpoint/2010/main" val="124059777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3429000"/>
          </a:xfrm>
        </p:spPr>
        <p:txBody>
          <a:bodyPr/>
          <a:lstStyle/>
          <a:p>
            <a:pPr marL="342900" lvl="1" indent="-342900">
              <a:buClr>
                <a:schemeClr val="tx2"/>
              </a:buClr>
              <a:buFontTx/>
              <a:buChar char="•"/>
            </a:pPr>
            <a:r>
              <a:rPr lang="en-US" sz="2200" b="1" u="sng" dirty="0" smtClean="0"/>
              <a:t>Repeatability</a:t>
            </a:r>
            <a:r>
              <a:rPr lang="en-US" sz="2200" b="1" dirty="0" smtClean="0"/>
              <a:t>   </a:t>
            </a:r>
            <a:r>
              <a:rPr lang="en-US" sz="2200" dirty="0" smtClean="0"/>
              <a:t>is the closeness of the agreement between the result of successive measurements of the same </a:t>
            </a:r>
            <a:r>
              <a:rPr lang="en-US" sz="2200" dirty="0" err="1" smtClean="0"/>
              <a:t>measurand</a:t>
            </a:r>
            <a:r>
              <a:rPr lang="en-US" sz="2200" dirty="0" smtClean="0"/>
              <a:t>, carried out </a:t>
            </a:r>
            <a:r>
              <a:rPr lang="en-US" sz="2200" u="sng" dirty="0" smtClean="0"/>
              <a:t>under the same conditions</a:t>
            </a:r>
            <a:r>
              <a:rPr lang="en-US" sz="2200" dirty="0" smtClean="0"/>
              <a:t> of measurement.</a:t>
            </a:r>
          </a:p>
          <a:p>
            <a:pPr marL="342900" lvl="1" indent="-342900">
              <a:buClr>
                <a:schemeClr val="tx2"/>
              </a:buClr>
              <a:buFontTx/>
              <a:buChar char="•"/>
            </a:pPr>
            <a:endParaRPr lang="en-US" sz="2200" dirty="0" smtClean="0"/>
          </a:p>
          <a:p>
            <a:pPr marL="342900" lvl="1" indent="-342900">
              <a:buClr>
                <a:schemeClr val="tx2"/>
              </a:buClr>
              <a:buFontTx/>
              <a:buChar char="•"/>
            </a:pPr>
            <a:r>
              <a:rPr lang="en-US" sz="2200" b="1" u="sng" dirty="0" smtClean="0"/>
              <a:t>Reproducibility</a:t>
            </a:r>
            <a:r>
              <a:rPr lang="en-US" sz="2200" dirty="0" smtClean="0"/>
              <a:t>   is the closeness of the agreement between the result of successive measurements of the same </a:t>
            </a:r>
            <a:r>
              <a:rPr lang="en-US" sz="2200" dirty="0" err="1" smtClean="0"/>
              <a:t>measurand</a:t>
            </a:r>
            <a:r>
              <a:rPr lang="en-US" sz="2200" dirty="0" smtClean="0"/>
              <a:t>, carried out </a:t>
            </a:r>
            <a:r>
              <a:rPr lang="en-US" sz="2200" u="sng" dirty="0" smtClean="0"/>
              <a:t>under changed conditions</a:t>
            </a:r>
            <a:r>
              <a:rPr lang="en-US" sz="2200" dirty="0" smtClean="0"/>
              <a:t> of measurement.</a:t>
            </a:r>
          </a:p>
          <a:p>
            <a:pPr marL="342900" lvl="1" indent="-342900">
              <a:buClr>
                <a:schemeClr val="tx2"/>
              </a:buClr>
              <a:buFontTx/>
              <a:buChar char="•"/>
            </a:pPr>
            <a:endParaRPr lang="en-US" sz="2200" dirty="0" smtClean="0"/>
          </a:p>
          <a:p>
            <a:endParaRPr lang="en-US" dirty="0"/>
          </a:p>
        </p:txBody>
      </p:sp>
      <p:sp>
        <p:nvSpPr>
          <p:cNvPr id="4" name="Rectangle 3"/>
          <p:cNvSpPr/>
          <p:nvPr/>
        </p:nvSpPr>
        <p:spPr>
          <a:xfrm>
            <a:off x="609600" y="6096000"/>
            <a:ext cx="7391400" cy="480131"/>
          </a:xfrm>
          <a:prstGeom prst="rect">
            <a:avLst/>
          </a:prstGeom>
        </p:spPr>
        <p:txBody>
          <a:bodyPr wrap="square">
            <a:spAutoFit/>
          </a:bodyPr>
          <a:lstStyle/>
          <a:p>
            <a:pPr lvl="3" eaLnBrk="0" fontAlgn="base" hangingPunct="0">
              <a:lnSpc>
                <a:spcPct val="90000"/>
              </a:lnSpc>
              <a:spcBef>
                <a:spcPct val="30000"/>
              </a:spcBef>
              <a:spcAft>
                <a:spcPct val="0"/>
              </a:spcAft>
            </a:pPr>
            <a:r>
              <a:rPr lang="en-US" sz="1200" dirty="0" smtClean="0"/>
              <a:t>Ref:    Guide to the expression of uncertainty in measurement , ISO 1993</a:t>
            </a:r>
          </a:p>
          <a:p>
            <a:pPr lvl="3" eaLnBrk="0" fontAlgn="base" hangingPunct="0">
              <a:lnSpc>
                <a:spcPct val="90000"/>
              </a:lnSpc>
              <a:spcBef>
                <a:spcPct val="30000"/>
              </a:spcBef>
              <a:spcAft>
                <a:spcPct val="0"/>
              </a:spcAft>
            </a:pPr>
            <a:r>
              <a:rPr lang="en-US" sz="1200" dirty="0" smtClean="0"/>
              <a:t>International vocabulary of basic and general terms in Metrology , ISO 1993</a:t>
            </a:r>
          </a:p>
        </p:txBody>
      </p:sp>
      <p:graphicFrame>
        <p:nvGraphicFramePr>
          <p:cNvPr id="3073" name="Object 1"/>
          <p:cNvGraphicFramePr>
            <a:graphicFrameLocks noChangeAspect="1"/>
          </p:cNvGraphicFramePr>
          <p:nvPr/>
        </p:nvGraphicFramePr>
        <p:xfrm>
          <a:off x="838200" y="4343400"/>
          <a:ext cx="2133600" cy="559633"/>
        </p:xfrm>
        <a:graphic>
          <a:graphicData uri="http://schemas.openxmlformats.org/presentationml/2006/ole">
            <mc:AlternateContent xmlns:mc="http://schemas.openxmlformats.org/markup-compatibility/2006">
              <mc:Choice xmlns:v="urn:schemas-microsoft-com:vml" Requires="v">
                <p:oleObj spid="_x0000_s1047" name="Equation" r:id="rId3" imgW="1714156" imgH="431570" progId="Equation.3">
                  <p:embed/>
                </p:oleObj>
              </mc:Choice>
              <mc:Fallback>
                <p:oleObj name="Equation" r:id="rId3" imgW="1714156" imgH="43157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343400"/>
                        <a:ext cx="2133600" cy="559633"/>
                      </a:xfrm>
                      <a:prstGeom prst="rect">
                        <a:avLst/>
                      </a:prstGeom>
                      <a:solidFill>
                        <a:schemeClr val="tx1"/>
                      </a:solidFill>
                    </p:spPr>
                  </p:pic>
                </p:oleObj>
              </mc:Fallback>
            </mc:AlternateContent>
          </a:graphicData>
        </a:graphic>
      </p:graphicFrame>
      <p:graphicFrame>
        <p:nvGraphicFramePr>
          <p:cNvPr id="3074" name="Object 2"/>
          <p:cNvGraphicFramePr>
            <a:graphicFrameLocks noChangeAspect="1"/>
          </p:cNvGraphicFramePr>
          <p:nvPr/>
        </p:nvGraphicFramePr>
        <p:xfrm>
          <a:off x="838200" y="5105400"/>
          <a:ext cx="3912088" cy="609600"/>
        </p:xfrm>
        <a:graphic>
          <a:graphicData uri="http://schemas.openxmlformats.org/presentationml/2006/ole">
            <mc:AlternateContent xmlns:mc="http://schemas.openxmlformats.org/markup-compatibility/2006">
              <mc:Choice xmlns:v="urn:schemas-microsoft-com:vml" Requires="v">
                <p:oleObj spid="_x0000_s1048" name="Equation" r:id="rId5" imgW="3098157" imgH="482278" progId="Equation.3">
                  <p:embed/>
                </p:oleObj>
              </mc:Choice>
              <mc:Fallback>
                <p:oleObj name="Equation" r:id="rId5" imgW="3098157" imgH="482278"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5105400"/>
                        <a:ext cx="3912088" cy="609600"/>
                      </a:xfrm>
                      <a:prstGeom prst="rect">
                        <a:avLst/>
                      </a:prstGeom>
                      <a:solidFill>
                        <a:schemeClr val="tx1"/>
                      </a:solidFill>
                    </p:spPr>
                  </p:pic>
                </p:oleObj>
              </mc:Fallback>
            </mc:AlternateContent>
          </a:graphicData>
        </a:graphic>
      </p:graphicFrame>
      <p:graphicFrame>
        <p:nvGraphicFramePr>
          <p:cNvPr id="3075" name="Object 3"/>
          <p:cNvGraphicFramePr>
            <a:graphicFrameLocks noChangeAspect="1"/>
          </p:cNvGraphicFramePr>
          <p:nvPr/>
        </p:nvGraphicFramePr>
        <p:xfrm>
          <a:off x="4038600" y="4343400"/>
          <a:ext cx="3495040" cy="609600"/>
        </p:xfrm>
        <a:graphic>
          <a:graphicData uri="http://schemas.openxmlformats.org/presentationml/2006/ole">
            <mc:AlternateContent xmlns:mc="http://schemas.openxmlformats.org/markup-compatibility/2006">
              <mc:Choice xmlns:v="urn:schemas-microsoft-com:vml" Requires="v">
                <p:oleObj spid="_x0000_s1049" name="Equation" r:id="rId7" imgW="2768003" imgH="482278" progId="Equation.3">
                  <p:embed/>
                </p:oleObj>
              </mc:Choice>
              <mc:Fallback>
                <p:oleObj name="Equation" r:id="rId7" imgW="2768003" imgH="482278"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8600" y="4343400"/>
                        <a:ext cx="3495040" cy="609600"/>
                      </a:xfrm>
                      <a:prstGeom prst="rect">
                        <a:avLst/>
                      </a:prstGeom>
                      <a:solidFill>
                        <a:schemeClr val="tx1"/>
                      </a:solidFill>
                    </p:spPr>
                  </p:pic>
                </p:oleObj>
              </mc:Fallback>
            </mc:AlternateContent>
          </a:graphicData>
        </a:graphic>
      </p:graphicFrame>
      <p:graphicFrame>
        <p:nvGraphicFramePr>
          <p:cNvPr id="3076" name="Object 4"/>
          <p:cNvGraphicFramePr>
            <a:graphicFrameLocks noChangeAspect="1"/>
          </p:cNvGraphicFramePr>
          <p:nvPr/>
        </p:nvGraphicFramePr>
        <p:xfrm>
          <a:off x="5257800" y="5257800"/>
          <a:ext cx="2224212" cy="304800"/>
        </p:xfrm>
        <a:graphic>
          <a:graphicData uri="http://schemas.openxmlformats.org/presentationml/2006/ole">
            <mc:AlternateContent xmlns:mc="http://schemas.openxmlformats.org/markup-compatibility/2006">
              <mc:Choice xmlns:v="urn:schemas-microsoft-com:vml" Requires="v">
                <p:oleObj spid="_x0000_s1050" name="Equation" r:id="rId9" imgW="1447560" imgH="203040" progId="Equation.3">
                  <p:embed/>
                </p:oleObj>
              </mc:Choice>
              <mc:Fallback>
                <p:oleObj name="Equation" r:id="rId9" imgW="1447560" imgH="2030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57800" y="5257800"/>
                        <a:ext cx="2224212" cy="304800"/>
                      </a:xfrm>
                      <a:prstGeom prst="rect">
                        <a:avLst/>
                      </a:prstGeom>
                      <a:solidFill>
                        <a:schemeClr val="tx1"/>
                      </a:solidFill>
                    </p:spPr>
                  </p:pic>
                </p:oleObj>
              </mc:Fallback>
            </mc:AlternateContent>
          </a:graphicData>
        </a:graphic>
      </p:graphicFrame>
      <p:sp>
        <p:nvSpPr>
          <p:cNvPr id="9" name="AutoShape 3"/>
          <p:cNvSpPr>
            <a:spLocks noChangeArrowheads="1"/>
          </p:cNvSpPr>
          <p:nvPr/>
        </p:nvSpPr>
        <p:spPr bwMode="auto">
          <a:xfrm>
            <a:off x="381000" y="152400"/>
            <a:ext cx="8382000" cy="669608"/>
          </a:xfrm>
          <a:prstGeom prst="roundRect">
            <a:avLst>
              <a:gd name="adj" fmla="val 22708"/>
            </a:avLst>
          </a:prstGeom>
          <a:gradFill rotWithShape="1">
            <a:gsLst>
              <a:gs pos="0">
                <a:srgbClr val="33CCCC">
                  <a:shade val="51000"/>
                  <a:satMod val="130000"/>
                </a:srgbClr>
              </a:gs>
              <a:gs pos="80000">
                <a:srgbClr val="33CCCC">
                  <a:shade val="93000"/>
                  <a:satMod val="130000"/>
                </a:srgbClr>
              </a:gs>
              <a:gs pos="100000">
                <a:srgbClr val="33CCCC">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nchor="ctr">
            <a:spAutoFit/>
            <a:scene3d>
              <a:camera prst="orthographicFront"/>
              <a:lightRig rig="soft" dir="t">
                <a:rot lat="0" lon="0" rev="10800000"/>
              </a:lightRig>
            </a:scene3d>
            <a:sp3d>
              <a:bevelT w="27940" h="12700"/>
              <a:contourClr>
                <a:srgbClr val="DDDDDD"/>
              </a:contourClr>
            </a:sp3d>
          </a:bodyPr>
          <a:lstStyle/>
          <a:p>
            <a:pPr lvl="0" algn="ctr" eaLnBrk="0" fontAlgn="base" hangingPunct="0">
              <a:spcBef>
                <a:spcPct val="0"/>
              </a:spcBef>
              <a:spcAft>
                <a:spcPct val="0"/>
              </a:spcAft>
              <a:defRPr/>
            </a:pPr>
            <a:r>
              <a:rPr lang="en-US" sz="3200" b="1" spc="150" dirty="0" smtClean="0">
                <a:ln w="11430"/>
                <a:solidFill>
                  <a:srgbClr val="F8F8F8"/>
                </a:solidFill>
                <a:effectLst>
                  <a:outerShdw blurRad="25400" algn="tl" rotWithShape="0">
                    <a:srgbClr val="000000">
                      <a:alpha val="43000"/>
                    </a:srgbClr>
                  </a:outerShdw>
                </a:effectLst>
              </a:rPr>
              <a:t>Repeatability / Reproducibility is ...</a:t>
            </a:r>
            <a:endParaRPr kumimoji="0" lang="en-US" sz="3200" b="1" i="0" u="none" strike="noStrike" kern="0" cap="none" spc="150" normalizeH="0" baseline="0" noProof="0" dirty="0">
              <a:ln w="11430"/>
              <a:solidFill>
                <a:srgbClr val="F8F8F8"/>
              </a:solidFill>
              <a:effectLst>
                <a:outerShdw blurRad="25400" algn="tl" rotWithShape="0">
                  <a:srgbClr val="000000">
                    <a:alpha val="43000"/>
                  </a:srgbClr>
                </a:outerShdw>
              </a:effectLst>
              <a:uLnTx/>
              <a:uFillTx/>
              <a:latin typeface="Arial"/>
              <a:ea typeface="+mn-ea"/>
              <a:cs typeface="+mn-cs"/>
            </a:endParaRPr>
          </a:p>
        </p:txBody>
      </p:sp>
    </p:spTree>
    <p:extLst>
      <p:ext uri="{BB962C8B-B14F-4D97-AF65-F5344CB8AC3E}">
        <p14:creationId xmlns:p14="http://schemas.microsoft.com/office/powerpoint/2010/main" val="95424743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giv1220traj.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936973" y="1828800"/>
            <a:ext cx="2978427" cy="2362200"/>
          </a:xfrm>
          <a:prstGeom prst="rect">
            <a:avLst/>
          </a:prstGeom>
        </p:spPr>
      </p:pic>
      <p:sp>
        <p:nvSpPr>
          <p:cNvPr id="7" name="Subtitle 2"/>
          <p:cNvSpPr txBox="1">
            <a:spLocks/>
          </p:cNvSpPr>
          <p:nvPr/>
        </p:nvSpPr>
        <p:spPr>
          <a:xfrm>
            <a:off x="304800" y="5638800"/>
            <a:ext cx="8094028" cy="594230"/>
          </a:xfrm>
          <a:prstGeom prst="rect">
            <a:avLst/>
          </a:prstGeom>
        </p:spPr>
        <p:txBody>
          <a:bodyPr>
            <a:normAutofit fontScale="85000" lnSpcReduction="20000"/>
          </a:bodyPr>
          <a:lstStyle/>
          <a:p>
            <a:pPr marL="342900" marR="0" lvl="0" indent="-342900" algn="l" defTabSz="914400" rtl="0" eaLnBrk="1" fontAlgn="base" latinLnBrk="0" hangingPunct="1">
              <a:lnSpc>
                <a:spcPct val="100000"/>
              </a:lnSpc>
              <a:spcBef>
                <a:spcPct val="20000"/>
              </a:spcBef>
              <a:spcAft>
                <a:spcPct val="0"/>
              </a:spcAft>
              <a:buClr>
                <a:schemeClr val="tx2"/>
              </a:buClr>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Average launch location distance between GH and GIV drops is 4.3 km </a:t>
            </a:r>
          </a:p>
          <a:p>
            <a:pPr marL="342900" marR="0" lvl="0" indent="-342900" algn="l" defTabSz="914400" rtl="0" eaLnBrk="1" fontAlgn="base" latinLnBrk="0" hangingPunct="1">
              <a:lnSpc>
                <a:spcPct val="100000"/>
              </a:lnSpc>
              <a:spcBef>
                <a:spcPct val="20000"/>
              </a:spcBef>
              <a:spcAft>
                <a:spcPct val="0"/>
              </a:spcAft>
              <a:buClr>
                <a:schemeClr val="tx2"/>
              </a:buClr>
              <a:buSzTx/>
              <a:buFontTx/>
              <a:buChar char="•"/>
              <a:tabLst/>
              <a:defRPr/>
            </a:pPr>
            <a:r>
              <a:rPr lang="en-US" sz="2000" kern="0" dirty="0" smtClean="0"/>
              <a:t>Average time difference between GH and G-IV drops is 2.4 minutes</a:t>
            </a:r>
            <a:endParaRPr kumimoji="0" lang="en-US" sz="2000" b="0" i="0" u="none" strike="noStrike" kern="0" cap="none" spc="0" normalizeH="0" baseline="0" noProof="0" dirty="0">
              <a:ln>
                <a:noFill/>
              </a:ln>
              <a:solidFill>
                <a:schemeClr val="tx1"/>
              </a:solidFill>
              <a:effectLst/>
              <a:uLnTx/>
              <a:uFillTx/>
              <a:latin typeface="+mn-lt"/>
              <a:ea typeface="+mn-ea"/>
              <a:cs typeface="+mn-cs"/>
            </a:endParaRPr>
          </a:p>
        </p:txBody>
      </p:sp>
      <p:graphicFrame>
        <p:nvGraphicFramePr>
          <p:cNvPr id="12289" name="Object 1"/>
          <p:cNvGraphicFramePr>
            <a:graphicFrameLocks noChangeAspect="1"/>
          </p:cNvGraphicFramePr>
          <p:nvPr/>
        </p:nvGraphicFramePr>
        <p:xfrm>
          <a:off x="1387475" y="6716713"/>
          <a:ext cx="2449513" cy="863600"/>
        </p:xfrm>
        <a:graphic>
          <a:graphicData uri="http://schemas.openxmlformats.org/presentationml/2006/ole">
            <mc:AlternateContent xmlns:mc="http://schemas.openxmlformats.org/markup-compatibility/2006">
              <mc:Choice xmlns:v="urn:schemas-microsoft-com:vml" Requires="v">
                <p:oleObj spid="_x0000_s2061" name="Packager Shell Object" showAsIcon="1" r:id="rId4" imgW="2449800" imgH="862920" progId="Package">
                  <p:embed/>
                </p:oleObj>
              </mc:Choice>
              <mc:Fallback>
                <p:oleObj name="Packager Shell Object" showAsIcon="1" r:id="rId4" imgW="2449800" imgH="862920" progId="Pack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7475" y="6716713"/>
                        <a:ext cx="2449513"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2293" name="Object 5"/>
          <p:cNvGraphicFramePr>
            <a:graphicFrameLocks noChangeAspect="1"/>
          </p:cNvGraphicFramePr>
          <p:nvPr/>
        </p:nvGraphicFramePr>
        <p:xfrm>
          <a:off x="304800" y="1524000"/>
          <a:ext cx="5436725" cy="4049713"/>
        </p:xfrm>
        <a:graphic>
          <a:graphicData uri="http://schemas.openxmlformats.org/presentationml/2006/ole">
            <mc:AlternateContent xmlns:mc="http://schemas.openxmlformats.org/markup-compatibility/2006">
              <mc:Choice xmlns:v="urn:schemas-microsoft-com:vml" Requires="v">
                <p:oleObj spid="_x0000_s2062" r:id="rId6" imgW="7598520" imgH="5658840" progId="">
                  <p:embed/>
                </p:oleObj>
              </mc:Choice>
              <mc:Fallback>
                <p:oleObj r:id="rId6" imgW="7598520" imgH="565884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1524000"/>
                        <a:ext cx="5436725" cy="404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 name="AutoShape 3"/>
          <p:cNvSpPr>
            <a:spLocks noChangeArrowheads="1"/>
          </p:cNvSpPr>
          <p:nvPr/>
        </p:nvSpPr>
        <p:spPr bwMode="auto">
          <a:xfrm>
            <a:off x="381000" y="214312"/>
            <a:ext cx="8382000" cy="1233488"/>
          </a:xfrm>
          <a:prstGeom prst="roundRect">
            <a:avLst>
              <a:gd name="adj" fmla="val 22708"/>
            </a:avLst>
          </a:prstGeom>
          <a:gradFill rotWithShape="1">
            <a:gsLst>
              <a:gs pos="0">
                <a:srgbClr val="33CCCC">
                  <a:shade val="51000"/>
                  <a:satMod val="130000"/>
                </a:srgbClr>
              </a:gs>
              <a:gs pos="80000">
                <a:srgbClr val="33CCCC">
                  <a:shade val="93000"/>
                  <a:satMod val="130000"/>
                </a:srgbClr>
              </a:gs>
              <a:gs pos="100000">
                <a:srgbClr val="33CCCC">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nchor="ctr">
            <a:spAutoFit/>
            <a:scene3d>
              <a:camera prst="orthographicFront"/>
              <a:lightRig rig="soft" dir="t">
                <a:rot lat="0" lon="0" rev="10800000"/>
              </a:lightRig>
            </a:scene3d>
            <a:sp3d>
              <a:bevelT w="27940" h="12700"/>
              <a:contourClr>
                <a:srgbClr val="DDDDDD"/>
              </a:contourClr>
            </a:sp3d>
          </a:bodyPr>
          <a:lstStyle/>
          <a:p>
            <a:pPr lvl="0" algn="ctr" eaLnBrk="0" fontAlgn="base" hangingPunct="0">
              <a:spcBef>
                <a:spcPct val="0"/>
              </a:spcBef>
              <a:spcAft>
                <a:spcPct val="0"/>
              </a:spcAft>
              <a:defRPr/>
            </a:pPr>
            <a:r>
              <a:rPr lang="en-US" sz="3200" b="1" spc="150" dirty="0" smtClean="0">
                <a:ln w="11430"/>
                <a:solidFill>
                  <a:srgbClr val="F8F8F8"/>
                </a:solidFill>
                <a:effectLst>
                  <a:outerShdw blurRad="25400" algn="tl" rotWithShape="0">
                    <a:srgbClr val="000000">
                      <a:alpha val="43000"/>
                    </a:srgbClr>
                  </a:outerShdw>
                </a:effectLst>
              </a:rPr>
              <a:t>Time and space differences in G-IV &amp; Global Hawk drops</a:t>
            </a:r>
            <a:endParaRPr kumimoji="0" lang="en-US" sz="3200" b="1" i="0" u="none" strike="noStrike" kern="0" cap="none" spc="150" normalizeH="0" baseline="0" noProof="0" dirty="0">
              <a:ln w="11430"/>
              <a:solidFill>
                <a:srgbClr val="F8F8F8"/>
              </a:solidFill>
              <a:effectLst>
                <a:outerShdw blurRad="25400" algn="tl" rotWithShape="0">
                  <a:srgbClr val="000000">
                    <a:alpha val="43000"/>
                  </a:srgbClr>
                </a:outerShdw>
              </a:effectLst>
              <a:uLnTx/>
              <a:uFillTx/>
              <a:latin typeface="Arial"/>
              <a:ea typeface="+mn-ea"/>
              <a:cs typeface="+mn-cs"/>
            </a:endParaRPr>
          </a:p>
        </p:txBody>
      </p:sp>
    </p:spTree>
    <p:extLst>
      <p:ext uri="{BB962C8B-B14F-4D97-AF65-F5344CB8AC3E}">
        <p14:creationId xmlns:p14="http://schemas.microsoft.com/office/powerpoint/2010/main" val="116430152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p:cNvSpPr>
            <a:spLocks noChangeArrowheads="1"/>
          </p:cNvSpPr>
          <p:nvPr/>
        </p:nvSpPr>
        <p:spPr bwMode="auto">
          <a:xfrm>
            <a:off x="0" y="187643"/>
            <a:ext cx="4495800" cy="528638"/>
          </a:xfrm>
          <a:prstGeom prst="roundRect">
            <a:avLst>
              <a:gd name="adj" fmla="val 22708"/>
            </a:avLst>
          </a:prstGeom>
          <a:ln>
            <a:headEnd/>
            <a:tailEnd/>
          </a:ln>
        </p:spPr>
        <p:style>
          <a:lnRef idx="0">
            <a:schemeClr val="accent2"/>
          </a:lnRef>
          <a:fillRef idx="3">
            <a:schemeClr val="accent2"/>
          </a:fillRef>
          <a:effectRef idx="3">
            <a:schemeClr val="accent2"/>
          </a:effectRef>
          <a:fontRef idx="minor">
            <a:schemeClr val="lt1"/>
          </a:fontRef>
        </p:style>
        <p:txBody>
          <a:bodyPr wrap="square" anchor="ctr">
            <a:spAutoFit/>
            <a:scene3d>
              <a:camera prst="orthographicFront"/>
              <a:lightRig rig="soft" dir="t">
                <a:rot lat="0" lon="0" rev="10800000"/>
              </a:lightRig>
            </a:scene3d>
            <a:sp3d>
              <a:bevelT w="27940" h="12700"/>
              <a:contourClr>
                <a:srgbClr val="DDDDDD"/>
              </a:contourClr>
            </a:sp3d>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400" b="1" i="0" u="none" strike="noStrike" kern="0" spc="150" normalizeH="0" baseline="0" noProof="0" dirty="0" smtClean="0">
                <a:ln w="11430"/>
                <a:solidFill>
                  <a:srgbClr val="F8F8F8"/>
                </a:solidFill>
                <a:effectLst>
                  <a:outerShdw blurRad="25400" algn="tl" rotWithShape="0">
                    <a:srgbClr val="000000">
                      <a:alpha val="43000"/>
                    </a:srgbClr>
                  </a:outerShdw>
                </a:effectLst>
                <a:uLnTx/>
                <a:uFillTx/>
                <a:latin typeface="+mj-lt"/>
              </a:rPr>
              <a:t>Temperature</a:t>
            </a:r>
            <a:r>
              <a:rPr kumimoji="0" lang="en-US" sz="2400" b="1" i="0" u="none" strike="noStrike" kern="0" spc="150" normalizeH="0" noProof="0" dirty="0" smtClean="0">
                <a:ln w="11430"/>
                <a:solidFill>
                  <a:srgbClr val="F8F8F8"/>
                </a:solidFill>
                <a:effectLst>
                  <a:outerShdw blurRad="25400" algn="tl" rotWithShape="0">
                    <a:srgbClr val="000000">
                      <a:alpha val="43000"/>
                    </a:srgbClr>
                  </a:outerShdw>
                </a:effectLst>
                <a:uLnTx/>
                <a:uFillTx/>
                <a:latin typeface="+mj-lt"/>
              </a:rPr>
              <a:t> Differences</a:t>
            </a:r>
            <a:endParaRPr kumimoji="0" lang="en-US" sz="2400" b="1" i="0" u="none" strike="noStrike" kern="0" spc="150" normalizeH="0" baseline="0" noProof="0" dirty="0">
              <a:ln w="11430"/>
              <a:solidFill>
                <a:srgbClr val="F8F8F8"/>
              </a:solidFill>
              <a:effectLst>
                <a:outerShdw blurRad="25400" algn="tl" rotWithShape="0">
                  <a:srgbClr val="000000">
                    <a:alpha val="43000"/>
                  </a:srgbClr>
                </a:outerShdw>
              </a:effectLst>
              <a:uLnTx/>
              <a:uFillTx/>
              <a:latin typeface="+mj-lt"/>
            </a:endParaRPr>
          </a:p>
        </p:txBody>
      </p:sp>
      <p:pic>
        <p:nvPicPr>
          <p:cNvPr id="60418" name="Picture 2"/>
          <p:cNvPicPr>
            <a:picLocks noChangeAspect="1" noChangeArrowheads="1"/>
          </p:cNvPicPr>
          <p:nvPr/>
        </p:nvPicPr>
        <p:blipFill>
          <a:blip r:embed="rId2" cstate="screen"/>
          <a:srcRect/>
          <a:stretch>
            <a:fillRect/>
          </a:stretch>
        </p:blipFill>
        <p:spPr bwMode="auto">
          <a:xfrm>
            <a:off x="4571999" y="152400"/>
            <a:ext cx="4592877" cy="6705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p:cNvSpPr txBox="1"/>
          <p:nvPr/>
        </p:nvSpPr>
        <p:spPr>
          <a:xfrm>
            <a:off x="152400" y="685800"/>
            <a:ext cx="4419600" cy="2308324"/>
          </a:xfrm>
          <a:prstGeom prst="rect">
            <a:avLst/>
          </a:prstGeom>
          <a:noFill/>
        </p:spPr>
        <p:txBody>
          <a:bodyPr wrap="square" rtlCol="0">
            <a:spAutoFit/>
          </a:bodyPr>
          <a:lstStyle/>
          <a:p>
            <a:pPr>
              <a:spcAft>
                <a:spcPts val="1200"/>
              </a:spcAft>
              <a:buFont typeface="Arial" pitchFamily="34" charset="0"/>
              <a:buChar char="•"/>
            </a:pPr>
            <a:r>
              <a:rPr lang="en-US" sz="2400" b="1" dirty="0" smtClean="0"/>
              <a:t> </a:t>
            </a:r>
            <a:r>
              <a:rPr lang="en-US" sz="2000" b="1" dirty="0" smtClean="0"/>
              <a:t>Suggesting a warm bias in the G.H. data with a mean of 0.22°C.</a:t>
            </a:r>
          </a:p>
          <a:p>
            <a:pPr>
              <a:spcAft>
                <a:spcPts val="1200"/>
              </a:spcAft>
              <a:buFont typeface="Arial" pitchFamily="34" charset="0"/>
              <a:buChar char="•"/>
            </a:pPr>
            <a:r>
              <a:rPr lang="en-US" sz="2000" b="1" dirty="0" smtClean="0"/>
              <a:t> The bias is significant comparing with the uncertainty of the bias.</a:t>
            </a:r>
          </a:p>
          <a:p>
            <a:pPr>
              <a:spcAft>
                <a:spcPts val="1200"/>
              </a:spcAft>
              <a:buFont typeface="Arial" pitchFamily="34" charset="0"/>
              <a:buChar char="•"/>
            </a:pPr>
            <a:r>
              <a:rPr lang="en-US" sz="2000" b="1" dirty="0" smtClean="0"/>
              <a:t> The reproducibility (2 * S.D.) is 0.54°C on average. </a:t>
            </a:r>
            <a:endParaRPr lang="en-US" sz="2400" b="1" dirty="0"/>
          </a:p>
        </p:txBody>
      </p:sp>
      <p:grpSp>
        <p:nvGrpSpPr>
          <p:cNvPr id="18" name="Group 17"/>
          <p:cNvGrpSpPr/>
          <p:nvPr/>
        </p:nvGrpSpPr>
        <p:grpSpPr>
          <a:xfrm>
            <a:off x="304800" y="2971800"/>
            <a:ext cx="4038600" cy="3886200"/>
            <a:chOff x="304800" y="2971800"/>
            <a:chExt cx="4038600" cy="3886200"/>
          </a:xfrm>
        </p:grpSpPr>
        <p:pic>
          <p:nvPicPr>
            <p:cNvPr id="60419" name="Picture 3"/>
            <p:cNvPicPr>
              <a:picLocks noChangeAspect="1" noChangeArrowheads="1"/>
            </p:cNvPicPr>
            <p:nvPr/>
          </p:nvPicPr>
          <p:blipFill>
            <a:blip r:embed="rId3" cstate="screen"/>
            <a:srcRect/>
            <a:stretch>
              <a:fillRect/>
            </a:stretch>
          </p:blipFill>
          <p:spPr bwMode="auto">
            <a:xfrm>
              <a:off x="304800" y="2971800"/>
              <a:ext cx="4038600" cy="3886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TextBox 16"/>
            <p:cNvSpPr txBox="1"/>
            <p:nvPr/>
          </p:nvSpPr>
          <p:spPr>
            <a:xfrm>
              <a:off x="2667000" y="3429000"/>
              <a:ext cx="609600" cy="276999"/>
            </a:xfrm>
            <a:prstGeom prst="rect">
              <a:avLst/>
            </a:prstGeom>
            <a:noFill/>
          </p:spPr>
          <p:txBody>
            <a:bodyPr wrap="square" rtlCol="0">
              <a:spAutoFit/>
            </a:bodyPr>
            <a:lstStyle/>
            <a:p>
              <a:r>
                <a:rPr lang="en-US" sz="1200" dirty="0" smtClean="0">
                  <a:solidFill>
                    <a:schemeClr val="accent4">
                      <a:lumMod val="10000"/>
                    </a:schemeClr>
                  </a:solidFill>
                </a:rPr>
                <a:t>(*10)</a:t>
              </a:r>
              <a:endParaRPr lang="en-US" sz="1200" dirty="0">
                <a:solidFill>
                  <a:schemeClr val="accent4">
                    <a:lumMod val="10000"/>
                  </a:schemeClr>
                </a:solidFill>
              </a:endParaRPr>
            </a:p>
          </p:txBody>
        </p:sp>
      </p:grpSp>
      <p:sp>
        <p:nvSpPr>
          <p:cNvPr id="8" name="TextBox 7"/>
          <p:cNvSpPr txBox="1"/>
          <p:nvPr/>
        </p:nvSpPr>
        <p:spPr>
          <a:xfrm>
            <a:off x="1295400" y="4495800"/>
            <a:ext cx="2873544" cy="646331"/>
          </a:xfrm>
          <a:prstGeom prst="rect">
            <a:avLst/>
          </a:prstGeom>
          <a:noFill/>
        </p:spPr>
        <p:txBody>
          <a:bodyPr wrap="none" rtlCol="0">
            <a:spAutoFit/>
          </a:bodyPr>
          <a:lstStyle/>
          <a:p>
            <a:r>
              <a:rPr lang="en-US" dirty="0" smtClean="0">
                <a:solidFill>
                  <a:srgbClr val="FF0000"/>
                </a:solidFill>
              </a:rPr>
              <a:t>Drops pair #1</a:t>
            </a:r>
          </a:p>
          <a:p>
            <a:r>
              <a:rPr lang="en-US" dirty="0" smtClean="0">
                <a:solidFill>
                  <a:srgbClr val="FF0000"/>
                </a:solidFill>
              </a:rPr>
              <a:t>Difference is x10 on graph</a:t>
            </a:r>
            <a:endParaRPr lang="en-US" dirty="0">
              <a:solidFill>
                <a:srgbClr val="FF0000"/>
              </a:solidFill>
            </a:endParaRPr>
          </a:p>
        </p:txBody>
      </p:sp>
    </p:spTree>
    <p:extLst>
      <p:ext uri="{BB962C8B-B14F-4D97-AF65-F5344CB8AC3E}">
        <p14:creationId xmlns:p14="http://schemas.microsoft.com/office/powerpoint/2010/main" val="86742658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a:spLocks noChangeArrowheads="1"/>
          </p:cNvSpPr>
          <p:nvPr/>
        </p:nvSpPr>
        <p:spPr bwMode="auto">
          <a:xfrm>
            <a:off x="0" y="76200"/>
            <a:ext cx="4572000" cy="528638"/>
          </a:xfrm>
          <a:prstGeom prst="roundRect">
            <a:avLst>
              <a:gd name="adj" fmla="val 22708"/>
            </a:avLst>
          </a:prstGeom>
          <a:gradFill rotWithShape="1">
            <a:gsLst>
              <a:gs pos="0">
                <a:srgbClr val="33CCCC">
                  <a:shade val="51000"/>
                  <a:satMod val="130000"/>
                </a:srgbClr>
              </a:gs>
              <a:gs pos="80000">
                <a:srgbClr val="33CCCC">
                  <a:shade val="93000"/>
                  <a:satMod val="130000"/>
                </a:srgbClr>
              </a:gs>
              <a:gs pos="100000">
                <a:srgbClr val="33CCCC">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nchor="ctr">
            <a:spAutoFit/>
            <a:scene3d>
              <a:camera prst="orthographicFront"/>
              <a:lightRig rig="soft" dir="t">
                <a:rot lat="0" lon="0" rev="10800000"/>
              </a:lightRig>
            </a:scene3d>
            <a:sp3d>
              <a:bevelT w="27940" h="12700"/>
              <a:contourClr>
                <a:srgbClr val="DDDDDD"/>
              </a:contourClr>
            </a:sp3d>
          </a:bodyPr>
          <a:lstStyle/>
          <a:p>
            <a:pPr marL="0" marR="0" lvl="0" indent="0" algn="ctr" defTabSz="914400" eaLnBrk="0" fontAlgn="base" latinLnBrk="0" hangingPunct="0">
              <a:lnSpc>
                <a:spcPct val="100000"/>
              </a:lnSpc>
              <a:spcBef>
                <a:spcPct val="0"/>
              </a:spcBef>
              <a:spcAft>
                <a:spcPct val="0"/>
              </a:spcAft>
              <a:buClrTx/>
              <a:buSzTx/>
              <a:buFontTx/>
              <a:buNone/>
              <a:tabLst/>
              <a:defRPr/>
            </a:pPr>
            <a:r>
              <a:rPr lang="en-US" sz="2400" b="1" kern="0" spc="150" dirty="0" smtClean="0">
                <a:ln w="11430"/>
                <a:solidFill>
                  <a:srgbClr val="F8F8F8"/>
                </a:solidFill>
                <a:effectLst>
                  <a:outerShdw blurRad="25400" algn="tl" rotWithShape="0">
                    <a:srgbClr val="000000">
                      <a:alpha val="43000"/>
                    </a:srgbClr>
                  </a:outerShdw>
                </a:effectLst>
                <a:latin typeface="Arial"/>
              </a:rPr>
              <a:t>RH</a:t>
            </a:r>
            <a:r>
              <a:rPr kumimoji="0" lang="en-US" sz="2400" b="1" i="0" u="none" strike="noStrike" kern="0" cap="none" spc="150" normalizeH="0" baseline="0" noProof="0" dirty="0" smtClean="0">
                <a:ln w="11430"/>
                <a:solidFill>
                  <a:srgbClr val="F8F8F8"/>
                </a:solidFill>
                <a:effectLst>
                  <a:outerShdw blurRad="25400" algn="tl" rotWithShape="0">
                    <a:srgbClr val="000000">
                      <a:alpha val="43000"/>
                    </a:srgbClr>
                  </a:outerShdw>
                </a:effectLst>
                <a:uLnTx/>
                <a:uFillTx/>
                <a:latin typeface="Arial"/>
                <a:ea typeface="+mn-ea"/>
                <a:cs typeface="+mn-cs"/>
              </a:rPr>
              <a:t> Differences</a:t>
            </a:r>
            <a:endParaRPr kumimoji="0" lang="en-US" sz="2400" b="1" i="0" u="none" strike="noStrike" kern="0" cap="none" spc="150" normalizeH="0" baseline="0" noProof="0" dirty="0">
              <a:ln w="11430"/>
              <a:solidFill>
                <a:srgbClr val="F8F8F8"/>
              </a:solidFill>
              <a:effectLst>
                <a:outerShdw blurRad="25400" algn="tl" rotWithShape="0">
                  <a:srgbClr val="000000">
                    <a:alpha val="43000"/>
                  </a:srgbClr>
                </a:outerShdw>
              </a:effectLst>
              <a:uLnTx/>
              <a:uFillTx/>
              <a:latin typeface="Arial"/>
              <a:ea typeface="+mn-ea"/>
              <a:cs typeface="+mn-cs"/>
            </a:endParaRPr>
          </a:p>
        </p:txBody>
      </p:sp>
      <p:pic>
        <p:nvPicPr>
          <p:cNvPr id="8" name="Picture 2"/>
          <p:cNvPicPr>
            <a:picLocks noChangeAspect="1" noChangeArrowheads="1"/>
          </p:cNvPicPr>
          <p:nvPr/>
        </p:nvPicPr>
        <p:blipFill>
          <a:blip r:embed="rId2" cstate="screen"/>
          <a:srcRect/>
          <a:stretch>
            <a:fillRect/>
          </a:stretch>
        </p:blipFill>
        <p:spPr bwMode="auto">
          <a:xfrm>
            <a:off x="4648200" y="152400"/>
            <a:ext cx="4495800" cy="6705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3"/>
          <p:cNvPicPr>
            <a:picLocks noChangeAspect="1" noChangeArrowheads="1"/>
          </p:cNvPicPr>
          <p:nvPr/>
        </p:nvPicPr>
        <p:blipFill>
          <a:blip r:embed="rId3" cstate="screen"/>
          <a:srcRect/>
          <a:stretch>
            <a:fillRect/>
          </a:stretch>
        </p:blipFill>
        <p:spPr bwMode="auto">
          <a:xfrm>
            <a:off x="152400" y="2590800"/>
            <a:ext cx="4350871" cy="4267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p:cNvSpPr txBox="1"/>
          <p:nvPr/>
        </p:nvSpPr>
        <p:spPr>
          <a:xfrm>
            <a:off x="0" y="685800"/>
            <a:ext cx="4572000" cy="1631216"/>
          </a:xfrm>
          <a:prstGeom prst="rect">
            <a:avLst/>
          </a:prstGeom>
          <a:noFill/>
        </p:spPr>
        <p:txBody>
          <a:bodyPr wrap="square" rtlCol="0">
            <a:spAutoFit/>
          </a:bodyPr>
          <a:lstStyle/>
          <a:p>
            <a:pPr>
              <a:spcAft>
                <a:spcPts val="1200"/>
              </a:spcAft>
              <a:buFont typeface="Arial" pitchFamily="34" charset="0"/>
              <a:buChar char="•"/>
            </a:pPr>
            <a:r>
              <a:rPr lang="en-US" sz="2000" b="1" dirty="0" smtClean="0"/>
              <a:t> Good agreement above ~750 </a:t>
            </a:r>
            <a:r>
              <a:rPr lang="en-US" sz="2000" b="1" dirty="0" err="1" smtClean="0"/>
              <a:t>hPa</a:t>
            </a:r>
            <a:r>
              <a:rPr lang="en-US" sz="2000" b="1" dirty="0" smtClean="0"/>
              <a:t>.</a:t>
            </a:r>
          </a:p>
          <a:p>
            <a:pPr>
              <a:spcAft>
                <a:spcPts val="1200"/>
              </a:spcAft>
              <a:buFont typeface="Arial" pitchFamily="34" charset="0"/>
              <a:buChar char="•"/>
            </a:pPr>
            <a:r>
              <a:rPr lang="en-US" sz="2000" b="1" dirty="0" smtClean="0"/>
              <a:t> A dry bias of ~4% below ~750 </a:t>
            </a:r>
            <a:r>
              <a:rPr lang="en-US" sz="2000" b="1" dirty="0" err="1" smtClean="0"/>
              <a:t>hPa</a:t>
            </a:r>
            <a:r>
              <a:rPr lang="en-US" sz="2000" b="1" dirty="0" smtClean="0"/>
              <a:t>.</a:t>
            </a:r>
          </a:p>
          <a:p>
            <a:pPr>
              <a:spcAft>
                <a:spcPts val="1200"/>
              </a:spcAft>
              <a:buFont typeface="Arial" pitchFamily="34" charset="0"/>
              <a:buChar char="•"/>
            </a:pPr>
            <a:r>
              <a:rPr lang="en-US" sz="2000" b="1" dirty="0" smtClean="0"/>
              <a:t> The reproducibility (2 * S.D.) is 11% on average. </a:t>
            </a:r>
            <a:endParaRPr lang="en-US" sz="2400" b="1" dirty="0"/>
          </a:p>
        </p:txBody>
      </p:sp>
    </p:spTree>
    <p:extLst>
      <p:ext uri="{BB962C8B-B14F-4D97-AF65-F5344CB8AC3E}">
        <p14:creationId xmlns:p14="http://schemas.microsoft.com/office/powerpoint/2010/main" val="30375192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a:spLocks noChangeArrowheads="1"/>
          </p:cNvSpPr>
          <p:nvPr/>
        </p:nvSpPr>
        <p:spPr bwMode="auto">
          <a:xfrm>
            <a:off x="0" y="76200"/>
            <a:ext cx="4572000" cy="528638"/>
          </a:xfrm>
          <a:prstGeom prst="roundRect">
            <a:avLst>
              <a:gd name="adj" fmla="val 22708"/>
            </a:avLst>
          </a:prstGeom>
          <a:gradFill rotWithShape="1">
            <a:gsLst>
              <a:gs pos="0">
                <a:srgbClr val="33CCCC">
                  <a:shade val="51000"/>
                  <a:satMod val="130000"/>
                </a:srgbClr>
              </a:gs>
              <a:gs pos="80000">
                <a:srgbClr val="33CCCC">
                  <a:shade val="93000"/>
                  <a:satMod val="130000"/>
                </a:srgbClr>
              </a:gs>
              <a:gs pos="100000">
                <a:srgbClr val="33CCCC">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nchor="ctr">
            <a:spAutoFit/>
            <a:scene3d>
              <a:camera prst="orthographicFront"/>
              <a:lightRig rig="soft" dir="t">
                <a:rot lat="0" lon="0" rev="10800000"/>
              </a:lightRig>
            </a:scene3d>
            <a:sp3d>
              <a:bevelT w="27940" h="12700"/>
              <a:contourClr>
                <a:srgbClr val="DDDDDD"/>
              </a:contourClr>
            </a:sp3d>
          </a:bodyPr>
          <a:lstStyle/>
          <a:p>
            <a:pPr marL="0" marR="0" lvl="0" indent="0" algn="ctr" defTabSz="914400" eaLnBrk="0" fontAlgn="base" latinLnBrk="0" hangingPunct="0">
              <a:lnSpc>
                <a:spcPct val="100000"/>
              </a:lnSpc>
              <a:spcBef>
                <a:spcPct val="0"/>
              </a:spcBef>
              <a:spcAft>
                <a:spcPct val="0"/>
              </a:spcAft>
              <a:buClrTx/>
              <a:buSzTx/>
              <a:buFontTx/>
              <a:buNone/>
              <a:tabLst/>
              <a:defRPr/>
            </a:pPr>
            <a:r>
              <a:rPr lang="en-US" sz="2400" b="1" kern="0" spc="150" noProof="0" dirty="0" smtClean="0">
                <a:ln w="11430"/>
                <a:solidFill>
                  <a:srgbClr val="F8F8F8"/>
                </a:solidFill>
                <a:effectLst>
                  <a:outerShdw blurRad="25400" algn="tl" rotWithShape="0">
                    <a:srgbClr val="000000">
                      <a:alpha val="43000"/>
                    </a:srgbClr>
                  </a:outerShdw>
                </a:effectLst>
                <a:latin typeface="Arial"/>
              </a:rPr>
              <a:t>Wind Speed</a:t>
            </a:r>
            <a:r>
              <a:rPr kumimoji="0" lang="en-US" sz="2400" b="1" i="0" u="none" strike="noStrike" kern="0" cap="none" spc="150" normalizeH="0" baseline="0" noProof="0" dirty="0" smtClean="0">
                <a:ln w="11430"/>
                <a:solidFill>
                  <a:srgbClr val="F8F8F8"/>
                </a:solidFill>
                <a:effectLst>
                  <a:outerShdw blurRad="25400" algn="tl" rotWithShape="0">
                    <a:srgbClr val="000000">
                      <a:alpha val="43000"/>
                    </a:srgbClr>
                  </a:outerShdw>
                </a:effectLst>
                <a:uLnTx/>
                <a:uFillTx/>
                <a:latin typeface="Arial"/>
                <a:ea typeface="+mn-ea"/>
                <a:cs typeface="+mn-cs"/>
              </a:rPr>
              <a:t> Differences</a:t>
            </a:r>
            <a:endParaRPr kumimoji="0" lang="en-US" sz="2400" b="1" i="0" u="none" strike="noStrike" kern="0" cap="none" spc="150" normalizeH="0" baseline="0" noProof="0" dirty="0">
              <a:ln w="11430"/>
              <a:solidFill>
                <a:srgbClr val="F8F8F8"/>
              </a:solidFill>
              <a:effectLst>
                <a:outerShdw blurRad="25400" algn="tl" rotWithShape="0">
                  <a:srgbClr val="000000">
                    <a:alpha val="43000"/>
                  </a:srgbClr>
                </a:outerShdw>
              </a:effectLst>
              <a:uLnTx/>
              <a:uFillTx/>
              <a:latin typeface="Arial"/>
              <a:ea typeface="+mn-ea"/>
              <a:cs typeface="+mn-cs"/>
            </a:endParaRPr>
          </a:p>
        </p:txBody>
      </p:sp>
      <p:sp>
        <p:nvSpPr>
          <p:cNvPr id="12" name="TextBox 11"/>
          <p:cNvSpPr txBox="1"/>
          <p:nvPr/>
        </p:nvSpPr>
        <p:spPr>
          <a:xfrm>
            <a:off x="0" y="685800"/>
            <a:ext cx="4572000" cy="1477328"/>
          </a:xfrm>
          <a:prstGeom prst="rect">
            <a:avLst/>
          </a:prstGeom>
          <a:noFill/>
        </p:spPr>
        <p:txBody>
          <a:bodyPr wrap="square" rtlCol="0">
            <a:spAutoFit/>
          </a:bodyPr>
          <a:lstStyle/>
          <a:p>
            <a:pPr>
              <a:spcAft>
                <a:spcPts val="1200"/>
              </a:spcAft>
              <a:buFont typeface="Arial" pitchFamily="34" charset="0"/>
              <a:buChar char="•"/>
            </a:pPr>
            <a:r>
              <a:rPr lang="en-US" sz="2000" b="1" dirty="0" smtClean="0"/>
              <a:t> Excellent agreements with no mean bias.</a:t>
            </a:r>
          </a:p>
          <a:p>
            <a:pPr>
              <a:spcAft>
                <a:spcPts val="1200"/>
              </a:spcAft>
              <a:buFont typeface="Arial" pitchFamily="34" charset="0"/>
              <a:buChar char="•"/>
            </a:pPr>
            <a:r>
              <a:rPr lang="en-US" sz="2000" b="1" dirty="0" smtClean="0"/>
              <a:t> The reproducibility (2 * S.D.) is 1.66 m/s on average. </a:t>
            </a:r>
            <a:endParaRPr lang="en-US" sz="2400" b="1" dirty="0"/>
          </a:p>
        </p:txBody>
      </p:sp>
      <p:pic>
        <p:nvPicPr>
          <p:cNvPr id="61442" name="Picture 2"/>
          <p:cNvPicPr>
            <a:picLocks noChangeAspect="1" noChangeArrowheads="1"/>
          </p:cNvPicPr>
          <p:nvPr/>
        </p:nvPicPr>
        <p:blipFill>
          <a:blip r:embed="rId2" cstate="screen"/>
          <a:srcRect/>
          <a:stretch>
            <a:fillRect/>
          </a:stretch>
        </p:blipFill>
        <p:spPr bwMode="auto">
          <a:xfrm>
            <a:off x="4800600" y="228600"/>
            <a:ext cx="4389738" cy="6629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3"/>
          <p:cNvPicPr>
            <a:picLocks noChangeAspect="1" noChangeArrowheads="1"/>
          </p:cNvPicPr>
          <p:nvPr/>
        </p:nvPicPr>
        <p:blipFill>
          <a:blip r:embed="rId3" cstate="screen"/>
          <a:srcRect/>
          <a:stretch>
            <a:fillRect/>
          </a:stretch>
        </p:blipFill>
        <p:spPr bwMode="auto">
          <a:xfrm>
            <a:off x="76200" y="2209800"/>
            <a:ext cx="4648200" cy="4648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0194472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p:cNvSpPr>
            <a:spLocks noChangeArrowheads="1"/>
          </p:cNvSpPr>
          <p:nvPr/>
        </p:nvSpPr>
        <p:spPr bwMode="auto">
          <a:xfrm>
            <a:off x="457200" y="152400"/>
            <a:ext cx="8534400" cy="599123"/>
          </a:xfrm>
          <a:prstGeom prst="roundRect">
            <a:avLst>
              <a:gd name="adj" fmla="val 22708"/>
            </a:avLst>
          </a:prstGeom>
          <a:gradFill rotWithShape="1">
            <a:gsLst>
              <a:gs pos="0">
                <a:srgbClr val="33CCCC">
                  <a:shade val="51000"/>
                  <a:satMod val="130000"/>
                </a:srgbClr>
              </a:gs>
              <a:gs pos="80000">
                <a:srgbClr val="33CCCC">
                  <a:shade val="93000"/>
                  <a:satMod val="130000"/>
                </a:srgbClr>
              </a:gs>
              <a:gs pos="100000">
                <a:srgbClr val="33CCCC">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nchor="ctr">
            <a:spAutoFit/>
            <a:scene3d>
              <a:camera prst="orthographicFront"/>
              <a:lightRig rig="soft" dir="t">
                <a:rot lat="0" lon="0" rev="10800000"/>
              </a:lightRig>
            </a:scene3d>
            <a:sp3d>
              <a:bevelT w="27940" h="12700"/>
              <a:contourClr>
                <a:srgbClr val="DDDDDD"/>
              </a:contourClr>
            </a:sp3d>
          </a:bodyPr>
          <a:lstStyle/>
          <a:p>
            <a:pPr marL="0" marR="0" lvl="0" indent="0" algn="ctr" defTabSz="914400" eaLnBrk="0" fontAlgn="base" latinLnBrk="0" hangingPunct="0">
              <a:lnSpc>
                <a:spcPct val="100000"/>
              </a:lnSpc>
              <a:spcBef>
                <a:spcPct val="0"/>
              </a:spcBef>
              <a:spcAft>
                <a:spcPct val="0"/>
              </a:spcAft>
              <a:buClrTx/>
              <a:buSzTx/>
              <a:buFontTx/>
              <a:buNone/>
              <a:tabLst/>
              <a:defRPr/>
            </a:pPr>
            <a:r>
              <a:rPr lang="en-US" sz="2800" b="1" kern="0" spc="150" dirty="0" smtClean="0">
                <a:ln w="11430"/>
                <a:solidFill>
                  <a:srgbClr val="F8F8F8"/>
                </a:solidFill>
                <a:effectLst>
                  <a:outerShdw blurRad="25400" algn="tl" rotWithShape="0">
                    <a:srgbClr val="000000">
                      <a:alpha val="43000"/>
                    </a:srgbClr>
                  </a:outerShdw>
                </a:effectLst>
                <a:latin typeface="Arial"/>
              </a:rPr>
              <a:t>Warm and dry biases in the GH data</a:t>
            </a:r>
            <a:endParaRPr kumimoji="0" lang="en-US" sz="2800" b="1" i="0" u="none" strike="noStrike" kern="0" cap="none" spc="150" normalizeH="0" baseline="0" noProof="0" dirty="0">
              <a:ln w="11430"/>
              <a:solidFill>
                <a:srgbClr val="F8F8F8"/>
              </a:solidFill>
              <a:effectLst>
                <a:outerShdw blurRad="25400" algn="tl" rotWithShape="0">
                  <a:srgbClr val="000000">
                    <a:alpha val="43000"/>
                  </a:srgbClr>
                </a:outerShdw>
              </a:effectLst>
              <a:uLnTx/>
              <a:uFillTx/>
              <a:latin typeface="Arial"/>
              <a:ea typeface="+mn-ea"/>
              <a:cs typeface="+mn-cs"/>
            </a:endParaRPr>
          </a:p>
        </p:txBody>
      </p:sp>
      <p:grpSp>
        <p:nvGrpSpPr>
          <p:cNvPr id="11" name="Group 10"/>
          <p:cNvGrpSpPr/>
          <p:nvPr/>
        </p:nvGrpSpPr>
        <p:grpSpPr>
          <a:xfrm>
            <a:off x="0" y="914400"/>
            <a:ext cx="4349578" cy="5181600"/>
            <a:chOff x="0" y="914400"/>
            <a:chExt cx="4349578" cy="5181600"/>
          </a:xfrm>
        </p:grpSpPr>
        <p:grpSp>
          <p:nvGrpSpPr>
            <p:cNvPr id="7" name="Group 6"/>
            <p:cNvGrpSpPr/>
            <p:nvPr/>
          </p:nvGrpSpPr>
          <p:grpSpPr>
            <a:xfrm>
              <a:off x="0" y="914400"/>
              <a:ext cx="4349578" cy="5181600"/>
              <a:chOff x="0" y="914400"/>
              <a:chExt cx="4349578" cy="5181600"/>
            </a:xfrm>
          </p:grpSpPr>
          <p:pic>
            <p:nvPicPr>
              <p:cNvPr id="62467" name="Picture 3"/>
              <p:cNvPicPr>
                <a:picLocks noChangeAspect="1" noChangeArrowheads="1"/>
              </p:cNvPicPr>
              <p:nvPr/>
            </p:nvPicPr>
            <p:blipFill>
              <a:blip r:embed="rId2" cstate="screen"/>
              <a:srcRect l="1621" t="-1125" r="35771" b="4555"/>
              <a:stretch>
                <a:fillRect/>
              </a:stretch>
            </p:blipFill>
            <p:spPr bwMode="auto">
              <a:xfrm>
                <a:off x="0" y="914400"/>
                <a:ext cx="4349578" cy="518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p:nvPr/>
            </p:nvSpPr>
            <p:spPr>
              <a:xfrm>
                <a:off x="1295400" y="990600"/>
                <a:ext cx="2286000" cy="369332"/>
              </a:xfrm>
              <a:prstGeom prst="rect">
                <a:avLst/>
              </a:prstGeom>
              <a:noFill/>
            </p:spPr>
            <p:txBody>
              <a:bodyPr wrap="square" rtlCol="0">
                <a:spAutoFit/>
              </a:bodyPr>
              <a:lstStyle/>
              <a:p>
                <a:r>
                  <a:rPr lang="en-US" dirty="0" smtClean="0">
                    <a:solidFill>
                      <a:srgbClr val="FF0000"/>
                    </a:solidFill>
                  </a:rPr>
                  <a:t>Warm &amp; dry biases</a:t>
                </a:r>
                <a:endParaRPr lang="en-US" dirty="0">
                  <a:solidFill>
                    <a:srgbClr val="FF0000"/>
                  </a:solidFill>
                </a:endParaRPr>
              </a:p>
            </p:txBody>
          </p:sp>
        </p:grpSp>
        <p:sp>
          <p:nvSpPr>
            <p:cNvPr id="9" name="TextBox 8"/>
            <p:cNvSpPr txBox="1"/>
            <p:nvPr/>
          </p:nvSpPr>
          <p:spPr>
            <a:xfrm>
              <a:off x="990600" y="2057400"/>
              <a:ext cx="609600" cy="246221"/>
            </a:xfrm>
            <a:prstGeom prst="rect">
              <a:avLst/>
            </a:prstGeom>
            <a:noFill/>
          </p:spPr>
          <p:txBody>
            <a:bodyPr wrap="square" rtlCol="0">
              <a:spAutoFit/>
            </a:bodyPr>
            <a:lstStyle/>
            <a:p>
              <a:r>
                <a:rPr lang="en-US" sz="1000" dirty="0" smtClean="0">
                  <a:solidFill>
                    <a:schemeClr val="accent4">
                      <a:lumMod val="10000"/>
                    </a:schemeClr>
                  </a:solidFill>
                </a:rPr>
                <a:t>(*10)</a:t>
              </a:r>
              <a:endParaRPr lang="en-US" sz="1000" dirty="0">
                <a:solidFill>
                  <a:schemeClr val="accent4">
                    <a:lumMod val="10000"/>
                  </a:schemeClr>
                </a:solidFill>
              </a:endParaRPr>
            </a:p>
          </p:txBody>
        </p:sp>
      </p:grpSp>
      <p:grpSp>
        <p:nvGrpSpPr>
          <p:cNvPr id="12" name="Group 11"/>
          <p:cNvGrpSpPr/>
          <p:nvPr/>
        </p:nvGrpSpPr>
        <p:grpSpPr>
          <a:xfrm>
            <a:off x="4648200" y="914400"/>
            <a:ext cx="4401855" cy="5173518"/>
            <a:chOff x="4648200" y="914400"/>
            <a:chExt cx="4401855" cy="5173518"/>
          </a:xfrm>
        </p:grpSpPr>
        <p:grpSp>
          <p:nvGrpSpPr>
            <p:cNvPr id="8" name="Group 7"/>
            <p:cNvGrpSpPr/>
            <p:nvPr/>
          </p:nvGrpSpPr>
          <p:grpSpPr>
            <a:xfrm>
              <a:off x="4648200" y="914400"/>
              <a:ext cx="4401855" cy="5173518"/>
              <a:chOff x="4648200" y="914400"/>
              <a:chExt cx="4401855" cy="5173518"/>
            </a:xfrm>
          </p:grpSpPr>
          <p:pic>
            <p:nvPicPr>
              <p:cNvPr id="62466" name="Picture 2"/>
              <p:cNvPicPr>
                <a:picLocks noChangeAspect="1" noChangeArrowheads="1"/>
              </p:cNvPicPr>
              <p:nvPr/>
            </p:nvPicPr>
            <p:blipFill>
              <a:blip r:embed="rId3" cstate="screen"/>
              <a:srcRect l="1621" t="1573" r="35771" b="4555"/>
              <a:stretch>
                <a:fillRect/>
              </a:stretch>
            </p:blipFill>
            <p:spPr bwMode="auto">
              <a:xfrm>
                <a:off x="4648200" y="990600"/>
                <a:ext cx="4401855" cy="50973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6096000" y="914400"/>
                <a:ext cx="2286000" cy="369332"/>
              </a:xfrm>
              <a:prstGeom prst="rect">
                <a:avLst/>
              </a:prstGeom>
              <a:noFill/>
            </p:spPr>
            <p:txBody>
              <a:bodyPr wrap="square" rtlCol="0">
                <a:spAutoFit/>
              </a:bodyPr>
              <a:lstStyle/>
              <a:p>
                <a:r>
                  <a:rPr lang="en-US" dirty="0" smtClean="0">
                    <a:solidFill>
                      <a:srgbClr val="FF0000"/>
                    </a:solidFill>
                  </a:rPr>
                  <a:t>Good agreement</a:t>
                </a:r>
                <a:endParaRPr lang="en-US" dirty="0">
                  <a:solidFill>
                    <a:srgbClr val="FF0000"/>
                  </a:solidFill>
                </a:endParaRPr>
              </a:p>
            </p:txBody>
          </p:sp>
        </p:grpSp>
        <p:sp>
          <p:nvSpPr>
            <p:cNvPr id="10" name="TextBox 9"/>
            <p:cNvSpPr txBox="1"/>
            <p:nvPr/>
          </p:nvSpPr>
          <p:spPr>
            <a:xfrm>
              <a:off x="5562600" y="1981200"/>
              <a:ext cx="609600" cy="246221"/>
            </a:xfrm>
            <a:prstGeom prst="rect">
              <a:avLst/>
            </a:prstGeom>
            <a:noFill/>
          </p:spPr>
          <p:txBody>
            <a:bodyPr wrap="square" rtlCol="0">
              <a:spAutoFit/>
            </a:bodyPr>
            <a:lstStyle/>
            <a:p>
              <a:r>
                <a:rPr lang="en-US" sz="1000" dirty="0" smtClean="0">
                  <a:solidFill>
                    <a:schemeClr val="accent4">
                      <a:lumMod val="10000"/>
                    </a:schemeClr>
                  </a:solidFill>
                </a:rPr>
                <a:t>(*10)</a:t>
              </a:r>
              <a:endParaRPr lang="en-US" sz="1000" dirty="0">
                <a:solidFill>
                  <a:schemeClr val="accent4">
                    <a:lumMod val="10000"/>
                  </a:schemeClr>
                </a:solidFill>
              </a:endParaRPr>
            </a:p>
          </p:txBody>
        </p:sp>
      </p:grpSp>
    </p:spTree>
    <p:extLst>
      <p:ext uri="{BB962C8B-B14F-4D97-AF65-F5344CB8AC3E}">
        <p14:creationId xmlns:p14="http://schemas.microsoft.com/office/powerpoint/2010/main" val="17008118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p:cNvSpPr>
            <a:spLocks noChangeArrowheads="1"/>
          </p:cNvSpPr>
          <p:nvPr/>
        </p:nvSpPr>
        <p:spPr bwMode="auto">
          <a:xfrm>
            <a:off x="76200" y="76200"/>
            <a:ext cx="8991600" cy="1092518"/>
          </a:xfrm>
          <a:prstGeom prst="roundRect">
            <a:avLst>
              <a:gd name="adj" fmla="val 22708"/>
            </a:avLst>
          </a:prstGeom>
          <a:gradFill rotWithShape="1">
            <a:gsLst>
              <a:gs pos="0">
                <a:srgbClr val="33CCCC">
                  <a:shade val="51000"/>
                  <a:satMod val="130000"/>
                </a:srgbClr>
              </a:gs>
              <a:gs pos="80000">
                <a:srgbClr val="33CCCC">
                  <a:shade val="93000"/>
                  <a:satMod val="130000"/>
                </a:srgbClr>
              </a:gs>
              <a:gs pos="100000">
                <a:srgbClr val="33CCCC">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nchor="ctr">
            <a:spAutoFit/>
            <a:scene3d>
              <a:camera prst="orthographicFront"/>
              <a:lightRig rig="soft" dir="t">
                <a:rot lat="0" lon="0" rev="10800000"/>
              </a:lightRig>
            </a:scene3d>
            <a:sp3d>
              <a:bevelT w="27940" h="12700"/>
              <a:contourClr>
                <a:srgbClr val="DDDDDD"/>
              </a:contourClr>
            </a:sp3d>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800" b="1" i="0" u="none" strike="noStrike" kern="0" cap="none" spc="150" normalizeH="0" baseline="0" noProof="0" dirty="0" smtClean="0">
                <a:ln w="11430"/>
                <a:solidFill>
                  <a:srgbClr val="F8F8F8"/>
                </a:solidFill>
                <a:effectLst>
                  <a:outerShdw blurRad="25400" algn="tl" rotWithShape="0">
                    <a:srgbClr val="000000">
                      <a:alpha val="43000"/>
                    </a:srgbClr>
                  </a:outerShdw>
                </a:effectLst>
                <a:uLnTx/>
                <a:uFillTx/>
                <a:latin typeface="Arial"/>
                <a:ea typeface="+mn-ea"/>
                <a:cs typeface="+mn-cs"/>
              </a:rPr>
              <a:t>Correlation</a:t>
            </a:r>
            <a:r>
              <a:rPr kumimoji="0" lang="en-US" sz="2800" b="1" i="0" u="none" strike="noStrike" kern="0" cap="none" spc="150" normalizeH="0" noProof="0" dirty="0" smtClean="0">
                <a:ln w="11430"/>
                <a:solidFill>
                  <a:srgbClr val="F8F8F8"/>
                </a:solidFill>
                <a:effectLst>
                  <a:outerShdw blurRad="25400" algn="tl" rotWithShape="0">
                    <a:srgbClr val="000000">
                      <a:alpha val="43000"/>
                    </a:srgbClr>
                  </a:outerShdw>
                </a:effectLst>
                <a:uLnTx/>
                <a:uFillTx/>
                <a:latin typeface="Arial"/>
                <a:ea typeface="+mn-ea"/>
                <a:cs typeface="+mn-cs"/>
              </a:rPr>
              <a:t> between the warm bias and the dry bias below 750 </a:t>
            </a:r>
            <a:r>
              <a:rPr kumimoji="0" lang="en-US" sz="2800" b="1" i="0" u="none" strike="noStrike" kern="0" cap="none" spc="150" normalizeH="0" noProof="0" dirty="0" err="1" smtClean="0">
                <a:ln w="11430"/>
                <a:solidFill>
                  <a:srgbClr val="F8F8F8"/>
                </a:solidFill>
                <a:effectLst>
                  <a:outerShdw blurRad="25400" algn="tl" rotWithShape="0">
                    <a:srgbClr val="000000">
                      <a:alpha val="43000"/>
                    </a:srgbClr>
                  </a:outerShdw>
                </a:effectLst>
                <a:uLnTx/>
                <a:uFillTx/>
                <a:latin typeface="Arial"/>
                <a:ea typeface="+mn-ea"/>
                <a:cs typeface="+mn-cs"/>
              </a:rPr>
              <a:t>hPa</a:t>
            </a:r>
            <a:endParaRPr kumimoji="0" lang="en-US" sz="2800" b="1" i="0" u="none" strike="noStrike" kern="0" cap="none" spc="150" normalizeH="0" baseline="0" noProof="0" dirty="0">
              <a:ln w="11430"/>
              <a:solidFill>
                <a:srgbClr val="F8F8F8"/>
              </a:solidFill>
              <a:effectLst>
                <a:outerShdw blurRad="25400" algn="tl" rotWithShape="0">
                  <a:srgbClr val="000000">
                    <a:alpha val="43000"/>
                  </a:srgbClr>
                </a:outerShdw>
              </a:effectLst>
              <a:uLnTx/>
              <a:uFillTx/>
              <a:latin typeface="Arial"/>
              <a:ea typeface="+mn-ea"/>
              <a:cs typeface="+mn-cs"/>
            </a:endParaRPr>
          </a:p>
        </p:txBody>
      </p:sp>
      <p:pic>
        <p:nvPicPr>
          <p:cNvPr id="63490" name="Picture 2"/>
          <p:cNvPicPr>
            <a:picLocks noChangeAspect="1" noChangeArrowheads="1"/>
          </p:cNvPicPr>
          <p:nvPr/>
        </p:nvPicPr>
        <p:blipFill>
          <a:blip r:embed="rId2" cstate="screen"/>
          <a:srcRect/>
          <a:stretch>
            <a:fillRect/>
          </a:stretch>
        </p:blipFill>
        <p:spPr bwMode="auto">
          <a:xfrm>
            <a:off x="838200" y="1143000"/>
            <a:ext cx="7696200" cy="563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p:cNvSpPr txBox="1"/>
          <p:nvPr/>
        </p:nvSpPr>
        <p:spPr>
          <a:xfrm>
            <a:off x="4495800" y="1828800"/>
            <a:ext cx="3429000" cy="369332"/>
          </a:xfrm>
          <a:prstGeom prst="rect">
            <a:avLst/>
          </a:prstGeom>
          <a:noFill/>
        </p:spPr>
        <p:txBody>
          <a:bodyPr wrap="square" rtlCol="0">
            <a:spAutoFit/>
          </a:bodyPr>
          <a:lstStyle/>
          <a:p>
            <a:r>
              <a:rPr lang="en-US" dirty="0" smtClean="0">
                <a:solidFill>
                  <a:srgbClr val="FF0000"/>
                </a:solidFill>
              </a:rPr>
              <a:t>Significant correlation R=-0.64</a:t>
            </a:r>
            <a:endParaRPr lang="en-US" dirty="0">
              <a:solidFill>
                <a:srgbClr val="FF0000"/>
              </a:solidFill>
            </a:endParaRPr>
          </a:p>
        </p:txBody>
      </p:sp>
    </p:spTree>
    <p:extLst>
      <p:ext uri="{BB962C8B-B14F-4D97-AF65-F5344CB8AC3E}">
        <p14:creationId xmlns:p14="http://schemas.microsoft.com/office/powerpoint/2010/main" val="96036969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24400" y="1371600"/>
            <a:ext cx="4183277" cy="411480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228600" y="177225"/>
            <a:ext cx="8763000" cy="584776"/>
          </a:xfrm>
          <a:prstGeom prst="rect">
            <a:avLst/>
          </a:prstGeom>
        </p:spPr>
        <p:txBody>
          <a:bodyPr wrap="square">
            <a:spAutoFit/>
          </a:bodyPr>
          <a:lstStyle/>
          <a:p>
            <a:r>
              <a:rPr lang="en-US" sz="3200" dirty="0" smtClean="0">
                <a:latin typeface="Helvetica"/>
                <a:cs typeface="Helvetica"/>
              </a:rPr>
              <a:t>W</a:t>
            </a:r>
            <a:r>
              <a:rPr lang="en-US" sz="2400" dirty="0" smtClean="0">
                <a:latin typeface="Helvetica"/>
                <a:cs typeface="Helvetica"/>
              </a:rPr>
              <a:t>INTER</a:t>
            </a:r>
            <a:r>
              <a:rPr lang="en-US" sz="3200" dirty="0" smtClean="0">
                <a:latin typeface="Helvetica"/>
                <a:cs typeface="Helvetica"/>
              </a:rPr>
              <a:t> S</a:t>
            </a:r>
            <a:r>
              <a:rPr lang="en-US" sz="2400" dirty="0" smtClean="0">
                <a:latin typeface="Helvetica"/>
                <a:cs typeface="Helvetica"/>
              </a:rPr>
              <a:t>TORMS AND </a:t>
            </a:r>
            <a:r>
              <a:rPr lang="en-US" sz="3200" dirty="0" smtClean="0">
                <a:latin typeface="Helvetica"/>
                <a:cs typeface="Helvetica"/>
              </a:rPr>
              <a:t>P</a:t>
            </a:r>
            <a:r>
              <a:rPr lang="en-US" sz="2400" dirty="0" smtClean="0">
                <a:latin typeface="Helvetica"/>
                <a:cs typeface="Helvetica"/>
              </a:rPr>
              <a:t>ACIFIC </a:t>
            </a:r>
            <a:r>
              <a:rPr lang="en-US" sz="3200" dirty="0" smtClean="0">
                <a:latin typeface="Helvetica"/>
                <a:cs typeface="Helvetica"/>
              </a:rPr>
              <a:t>A</a:t>
            </a:r>
            <a:r>
              <a:rPr lang="en-US" sz="2400" dirty="0" smtClean="0">
                <a:latin typeface="Helvetica"/>
                <a:cs typeface="Helvetica"/>
              </a:rPr>
              <a:t>TMOSPHERIC RIVERS</a:t>
            </a:r>
            <a:endParaRPr lang="en-US" sz="2400" dirty="0">
              <a:latin typeface="Helvetica"/>
              <a:cs typeface="Helvetica"/>
            </a:endParaRPr>
          </a:p>
        </p:txBody>
      </p:sp>
      <p:cxnSp>
        <p:nvCxnSpPr>
          <p:cNvPr id="12" name="Straight Connector 11"/>
          <p:cNvCxnSpPr/>
          <p:nvPr/>
        </p:nvCxnSpPr>
        <p:spPr>
          <a:xfrm>
            <a:off x="457200" y="914400"/>
            <a:ext cx="8153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09600" y="5880100"/>
            <a:ext cx="184666" cy="369332"/>
          </a:xfrm>
          <a:prstGeom prst="rect">
            <a:avLst/>
          </a:prstGeom>
          <a:noFill/>
        </p:spPr>
        <p:txBody>
          <a:bodyPr wrap="none" rtlCol="0">
            <a:spAutoFit/>
          </a:bodyPr>
          <a:lstStyle/>
          <a:p>
            <a:endParaRPr lang="en-US" dirty="0"/>
          </a:p>
        </p:txBody>
      </p:sp>
      <p:pic>
        <p:nvPicPr>
          <p:cNvPr id="9" name="Picture 8" descr="wispar_emblem.png"/>
          <p:cNvPicPr>
            <a:picLocks noChangeAspect="1"/>
          </p:cNvPicPr>
          <p:nvPr/>
        </p:nvPicPr>
        <p:blipFill>
          <a:blip r:embed="rId4" cstate="print"/>
          <a:stretch>
            <a:fillRect/>
          </a:stretch>
        </p:blipFill>
        <p:spPr>
          <a:xfrm>
            <a:off x="7467600" y="1447800"/>
            <a:ext cx="1379879" cy="1371600"/>
          </a:xfrm>
          <a:prstGeom prst="rect">
            <a:avLst/>
          </a:prstGeom>
        </p:spPr>
      </p:pic>
      <p:sp>
        <p:nvSpPr>
          <p:cNvPr id="11" name="Rectangle 10"/>
          <p:cNvSpPr/>
          <p:nvPr/>
        </p:nvSpPr>
        <p:spPr>
          <a:xfrm>
            <a:off x="228600" y="1266378"/>
            <a:ext cx="4267200" cy="4616648"/>
          </a:xfrm>
          <a:prstGeom prst="rect">
            <a:avLst/>
          </a:prstGeom>
        </p:spPr>
        <p:txBody>
          <a:bodyPr wrap="square">
            <a:spAutoFit/>
          </a:bodyPr>
          <a:lstStyle/>
          <a:p>
            <a:pPr marL="285750" indent="-285750">
              <a:buFont typeface="Arial" pitchFamily="34" charset="0"/>
              <a:buChar char="•"/>
            </a:pPr>
            <a:r>
              <a:rPr lang="en-US" dirty="0" smtClean="0"/>
              <a:t>WISPAR Feb-Mar 2011, NASA Dryden Flight Research Center, Edwards, CA</a:t>
            </a:r>
          </a:p>
          <a:p>
            <a:pPr marL="285750" indent="-285750">
              <a:buFont typeface="Arial" pitchFamily="34" charset="0"/>
              <a:buChar char="•"/>
            </a:pPr>
            <a:endParaRPr lang="en-US" sz="900" dirty="0"/>
          </a:p>
          <a:p>
            <a:pPr marL="285750" indent="-285750">
              <a:buFont typeface="Arial" pitchFamily="34" charset="0"/>
              <a:buChar char="•"/>
            </a:pPr>
            <a:r>
              <a:rPr lang="en-US" dirty="0" smtClean="0"/>
              <a:t>Collaborative effort between NOAA-NASA-NCAR</a:t>
            </a:r>
          </a:p>
          <a:p>
            <a:pPr marL="285750" indent="-285750">
              <a:buFont typeface="Arial" pitchFamily="34" charset="0"/>
              <a:buChar char="•"/>
            </a:pPr>
            <a:endParaRPr lang="en-US" sz="900" dirty="0" smtClean="0"/>
          </a:p>
          <a:p>
            <a:pPr marL="285750" indent="-285750">
              <a:buFont typeface="Arial" pitchFamily="34" charset="0"/>
              <a:buChar char="•"/>
            </a:pPr>
            <a:r>
              <a:rPr lang="en-US" dirty="0" smtClean="0"/>
              <a:t>WISPAR flights were designed to:</a:t>
            </a:r>
          </a:p>
          <a:p>
            <a:pPr marL="285750" indent="-285750">
              <a:buFont typeface="Arial" pitchFamily="34" charset="0"/>
              <a:buChar char="•"/>
            </a:pPr>
            <a:endParaRPr lang="en-US" sz="900" dirty="0"/>
          </a:p>
          <a:p>
            <a:pPr marL="466344" lvl="1" indent="-285750">
              <a:buFont typeface="Wingdings" charset="2"/>
              <a:buChar char="Ø"/>
            </a:pPr>
            <a:r>
              <a:rPr lang="en-US" dirty="0" smtClean="0"/>
              <a:t>Demonstrate the NOAA/NCAR GH </a:t>
            </a:r>
            <a:r>
              <a:rPr lang="en-US" dirty="0" err="1" smtClean="0"/>
              <a:t>dropsonde</a:t>
            </a:r>
            <a:r>
              <a:rPr lang="en-US" dirty="0" smtClean="0"/>
              <a:t> system for NOAA operations and research</a:t>
            </a:r>
          </a:p>
          <a:p>
            <a:pPr marL="466344" lvl="1" indent="-285750">
              <a:buFont typeface="Wingdings" charset="2"/>
              <a:buChar char="Ø"/>
            </a:pPr>
            <a:endParaRPr lang="en-US" sz="600" dirty="0" smtClean="0"/>
          </a:p>
          <a:p>
            <a:pPr marL="466344" lvl="1" indent="-285750">
              <a:buFont typeface="Wingdings" charset="2"/>
              <a:buChar char="Ø"/>
            </a:pPr>
            <a:r>
              <a:rPr lang="en-US" dirty="0" smtClean="0"/>
              <a:t>Evaluate the capabilities of the GH for operational observations of </a:t>
            </a:r>
            <a:r>
              <a:rPr lang="en-US" dirty="0" smtClean="0">
                <a:solidFill>
                  <a:srgbClr val="00FA71"/>
                </a:solidFill>
              </a:rPr>
              <a:t>atmospheric rivers (ARs)</a:t>
            </a:r>
            <a:r>
              <a:rPr lang="en-US" dirty="0" smtClean="0"/>
              <a:t>, </a:t>
            </a:r>
            <a:r>
              <a:rPr lang="en-US" dirty="0" smtClean="0">
                <a:solidFill>
                  <a:srgbClr val="FF0000"/>
                </a:solidFill>
              </a:rPr>
              <a:t>winter storms</a:t>
            </a:r>
            <a:r>
              <a:rPr lang="en-US" dirty="0" smtClean="0"/>
              <a:t>, and remote </a:t>
            </a:r>
            <a:r>
              <a:rPr lang="en-US" dirty="0" smtClean="0">
                <a:solidFill>
                  <a:srgbClr val="F4EE00"/>
                </a:solidFill>
              </a:rPr>
              <a:t>Arctic atmosphere</a:t>
            </a:r>
            <a:endParaRPr lang="en-US" dirty="0" smtClean="0"/>
          </a:p>
          <a:p>
            <a:pPr marL="285750" indent="-285750">
              <a:buFont typeface="Arial" pitchFamily="34" charset="0"/>
              <a:buChar char="•"/>
            </a:pPr>
            <a:endParaRPr lang="en-US" sz="900" dirty="0" smtClean="0"/>
          </a:p>
          <a:p>
            <a:pPr marL="285750" indent="-285750">
              <a:buFont typeface="Arial" pitchFamily="34" charset="0"/>
              <a:buChar char="•"/>
            </a:pPr>
            <a:r>
              <a:rPr lang="en-US" dirty="0" smtClean="0"/>
              <a:t>177 soundings performed on 3 high-altitude long-endurance science flights</a:t>
            </a:r>
            <a:endParaRPr lang="en-US" dirty="0" smtClean="0">
              <a:solidFill>
                <a:srgbClr val="F4EE00"/>
              </a:solidFill>
            </a:endParaRPr>
          </a:p>
        </p:txBody>
      </p:sp>
    </p:spTree>
    <p:extLst>
      <p:ext uri="{BB962C8B-B14F-4D97-AF65-F5344CB8AC3E}">
        <p14:creationId xmlns:p14="http://schemas.microsoft.com/office/powerpoint/2010/main" val="404571796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371600"/>
            <a:ext cx="5791200" cy="3046988"/>
          </a:xfrm>
          <a:prstGeom prst="rect">
            <a:avLst/>
          </a:prstGeom>
          <a:noFill/>
        </p:spPr>
        <p:txBody>
          <a:bodyPr wrap="square" rtlCol="0">
            <a:spAutoFit/>
          </a:bodyPr>
          <a:lstStyle/>
          <a:p>
            <a:pPr marL="342900" indent="-342900">
              <a:spcAft>
                <a:spcPts val="1200"/>
              </a:spcAft>
              <a:buFont typeface="Arial" pitchFamily="34" charset="0"/>
              <a:buChar char="•"/>
            </a:pPr>
            <a:r>
              <a:rPr lang="en-US" sz="2400" b="1" dirty="0" smtClean="0">
                <a:solidFill>
                  <a:srgbClr val="FFFF00"/>
                </a:solidFill>
              </a:rPr>
              <a:t>Solar radiation heating: </a:t>
            </a:r>
            <a:r>
              <a:rPr lang="en-US" sz="2400" b="1" dirty="0" smtClean="0"/>
              <a:t>AVAPS II has black radiation foam (BRF) and has PTU sensor module in the shade, so no direct solar radiation heating, while mini-</a:t>
            </a:r>
            <a:r>
              <a:rPr lang="en-US" sz="2400" b="1" dirty="0" err="1" smtClean="0"/>
              <a:t>dropsonde</a:t>
            </a:r>
            <a:r>
              <a:rPr lang="en-US" sz="2400" b="1" dirty="0" smtClean="0"/>
              <a:t> used in G.H. has no BRF, and three large windows make it susceptible to direct solar radiation heating. </a:t>
            </a:r>
          </a:p>
        </p:txBody>
      </p:sp>
      <p:sp>
        <p:nvSpPr>
          <p:cNvPr id="3" name="AutoShape 3"/>
          <p:cNvSpPr>
            <a:spLocks noChangeArrowheads="1"/>
          </p:cNvSpPr>
          <p:nvPr/>
        </p:nvSpPr>
        <p:spPr bwMode="auto">
          <a:xfrm>
            <a:off x="0" y="81916"/>
            <a:ext cx="5562600" cy="1233488"/>
          </a:xfrm>
          <a:prstGeom prst="roundRect">
            <a:avLst>
              <a:gd name="adj" fmla="val 22708"/>
            </a:avLst>
          </a:prstGeom>
          <a:gradFill rotWithShape="1">
            <a:gsLst>
              <a:gs pos="0">
                <a:srgbClr val="33CCCC">
                  <a:shade val="51000"/>
                  <a:satMod val="130000"/>
                </a:srgbClr>
              </a:gs>
              <a:gs pos="80000">
                <a:srgbClr val="33CCCC">
                  <a:shade val="93000"/>
                  <a:satMod val="130000"/>
                </a:srgbClr>
              </a:gs>
              <a:gs pos="100000">
                <a:srgbClr val="33CCCC">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nchor="ctr">
            <a:spAutoFit/>
            <a:scene3d>
              <a:camera prst="orthographicFront"/>
              <a:lightRig rig="soft" dir="t">
                <a:rot lat="0" lon="0" rev="10800000"/>
              </a:lightRig>
            </a:scene3d>
            <a:sp3d>
              <a:bevelT w="27940" h="12700"/>
              <a:contourClr>
                <a:srgbClr val="DDDDDD"/>
              </a:contourClr>
            </a:sp3d>
          </a:bodyPr>
          <a:lstStyle/>
          <a:p>
            <a:pPr marL="0" marR="0" lvl="0" indent="0" algn="ctr" defTabSz="914400" eaLnBrk="0" fontAlgn="base" latinLnBrk="0" hangingPunct="0">
              <a:lnSpc>
                <a:spcPct val="100000"/>
              </a:lnSpc>
              <a:spcBef>
                <a:spcPct val="0"/>
              </a:spcBef>
              <a:spcAft>
                <a:spcPct val="0"/>
              </a:spcAft>
              <a:buClrTx/>
              <a:buSzTx/>
              <a:buFontTx/>
              <a:buNone/>
              <a:tabLst/>
              <a:defRPr/>
            </a:pPr>
            <a:r>
              <a:rPr lang="en-US" sz="3200" b="1" kern="0" spc="150" dirty="0" smtClean="0">
                <a:ln w="11430"/>
                <a:solidFill>
                  <a:srgbClr val="F8F8F8"/>
                </a:solidFill>
                <a:effectLst>
                  <a:outerShdw blurRad="25400" algn="tl" rotWithShape="0">
                    <a:srgbClr val="000000">
                      <a:alpha val="43000"/>
                    </a:srgbClr>
                  </a:outerShdw>
                </a:effectLst>
                <a:latin typeface="Arial"/>
              </a:rPr>
              <a:t>Suspected reasons </a:t>
            </a:r>
          </a:p>
          <a:p>
            <a:pPr marL="0" marR="0" lvl="0" indent="0" algn="ctr" defTabSz="914400" eaLnBrk="0" fontAlgn="base" latinLnBrk="0" hangingPunct="0">
              <a:lnSpc>
                <a:spcPct val="100000"/>
              </a:lnSpc>
              <a:spcBef>
                <a:spcPct val="0"/>
              </a:spcBef>
              <a:spcAft>
                <a:spcPct val="0"/>
              </a:spcAft>
              <a:buClrTx/>
              <a:buSzTx/>
              <a:buFontTx/>
              <a:buNone/>
              <a:tabLst/>
              <a:defRPr/>
            </a:pPr>
            <a:r>
              <a:rPr lang="en-US" sz="3200" b="1" kern="0" spc="150" dirty="0" smtClean="0">
                <a:ln w="11430"/>
                <a:solidFill>
                  <a:srgbClr val="F8F8F8"/>
                </a:solidFill>
                <a:effectLst>
                  <a:outerShdw blurRad="25400" algn="tl" rotWithShape="0">
                    <a:srgbClr val="000000">
                      <a:alpha val="43000"/>
                    </a:srgbClr>
                  </a:outerShdw>
                </a:effectLst>
                <a:latin typeface="Arial"/>
              </a:rPr>
              <a:t>for warm/dry biases</a:t>
            </a:r>
            <a:endParaRPr kumimoji="0" lang="en-US" sz="3200" b="1" i="0" u="none" strike="noStrike" kern="0" cap="none" spc="150" normalizeH="0" baseline="0" noProof="0" dirty="0">
              <a:ln w="11430"/>
              <a:solidFill>
                <a:srgbClr val="F8F8F8"/>
              </a:solidFill>
              <a:effectLst>
                <a:outerShdw blurRad="25400" algn="tl" rotWithShape="0">
                  <a:srgbClr val="000000">
                    <a:alpha val="43000"/>
                  </a:srgbClr>
                </a:outerShdw>
              </a:effectLst>
              <a:uLnTx/>
              <a:uFillTx/>
              <a:latin typeface="Arial"/>
              <a:ea typeface="+mn-ea"/>
              <a:cs typeface="+mn-cs"/>
            </a:endParaRPr>
          </a:p>
        </p:txBody>
      </p:sp>
      <p:grpSp>
        <p:nvGrpSpPr>
          <p:cNvPr id="8" name="Group 7"/>
          <p:cNvGrpSpPr/>
          <p:nvPr/>
        </p:nvGrpSpPr>
        <p:grpSpPr>
          <a:xfrm>
            <a:off x="5715000" y="152400"/>
            <a:ext cx="3564428" cy="6781800"/>
            <a:chOff x="3124200" y="0"/>
            <a:chExt cx="3564428" cy="6781800"/>
          </a:xfrm>
        </p:grpSpPr>
        <p:pic>
          <p:nvPicPr>
            <p:cNvPr id="9" name="Picture 2" descr="\\cit\eol\EOL Documents Folders\hock\My Documents\1 NCAR Projects\Dropsonde AVAPS II\Dropsonde Photos\CIMG2326.JPG"/>
            <p:cNvPicPr>
              <a:picLocks noChangeAspect="1" noChangeArrowheads="1"/>
            </p:cNvPicPr>
            <p:nvPr/>
          </p:nvPicPr>
          <p:blipFill>
            <a:blip r:embed="rId2" cstate="screen"/>
            <a:srcRect/>
            <a:stretch>
              <a:fillRect/>
            </a:stretch>
          </p:blipFill>
          <p:spPr bwMode="auto">
            <a:xfrm>
              <a:off x="3200400" y="3740888"/>
              <a:ext cx="3352800" cy="3040912"/>
            </a:xfrm>
            <a:prstGeom prst="rect">
              <a:avLst/>
            </a:prstGeom>
            <a:noFill/>
          </p:spPr>
        </p:pic>
        <p:pic>
          <p:nvPicPr>
            <p:cNvPr id="13" name="Picture 3" descr="\\cit\eol\EOL Documents Folders\hock\My Documents\1 NCAR Projects\Dropsonde AVAPS II\Dropsonde Photos\CIMG2328.JPG"/>
            <p:cNvPicPr>
              <a:picLocks noChangeAspect="1" noChangeArrowheads="1"/>
            </p:cNvPicPr>
            <p:nvPr/>
          </p:nvPicPr>
          <p:blipFill>
            <a:blip r:embed="rId3" cstate="screen"/>
            <a:srcRect/>
            <a:stretch>
              <a:fillRect/>
            </a:stretch>
          </p:blipFill>
          <p:spPr bwMode="auto">
            <a:xfrm>
              <a:off x="3200400" y="616688"/>
              <a:ext cx="3352800" cy="3087077"/>
            </a:xfrm>
            <a:prstGeom prst="rect">
              <a:avLst/>
            </a:prstGeom>
            <a:noFill/>
          </p:spPr>
        </p:pic>
        <p:sp>
          <p:nvSpPr>
            <p:cNvPr id="14" name="Rectangle 13"/>
            <p:cNvSpPr/>
            <p:nvPr/>
          </p:nvSpPr>
          <p:spPr>
            <a:xfrm>
              <a:off x="3124200" y="2514600"/>
              <a:ext cx="1967205" cy="646331"/>
            </a:xfrm>
            <a:prstGeom prst="rect">
              <a:avLst/>
            </a:prstGeom>
          </p:spPr>
          <p:txBody>
            <a:bodyPr wrap="none">
              <a:spAutoFit/>
            </a:bodyPr>
            <a:lstStyle/>
            <a:p>
              <a:r>
                <a:rPr lang="en-US" b="1" dirty="0" err="1" smtClean="0"/>
                <a:t>Sonde</a:t>
              </a:r>
              <a:r>
                <a:rPr lang="en-US" b="1" dirty="0" smtClean="0"/>
                <a:t> body &amp; </a:t>
              </a:r>
            </a:p>
            <a:p>
              <a:r>
                <a:rPr lang="en-US" b="1" dirty="0" smtClean="0"/>
                <a:t>Radiation shield</a:t>
              </a:r>
              <a:endParaRPr lang="en-US" dirty="0"/>
            </a:p>
          </p:txBody>
        </p:sp>
        <p:sp>
          <p:nvSpPr>
            <p:cNvPr id="15" name="Rectangle 14"/>
            <p:cNvSpPr/>
            <p:nvPr/>
          </p:nvSpPr>
          <p:spPr>
            <a:xfrm>
              <a:off x="3276600" y="5486400"/>
              <a:ext cx="723275" cy="369332"/>
            </a:xfrm>
            <a:prstGeom prst="rect">
              <a:avLst/>
            </a:prstGeom>
          </p:spPr>
          <p:txBody>
            <a:bodyPr wrap="none">
              <a:spAutoFit/>
            </a:bodyPr>
            <a:lstStyle/>
            <a:p>
              <a:r>
                <a:rPr lang="en-US" b="1" dirty="0" smtClean="0"/>
                <a:t>BRF </a:t>
              </a:r>
              <a:endParaRPr lang="en-US" dirty="0"/>
            </a:p>
          </p:txBody>
        </p:sp>
        <p:sp>
          <p:nvSpPr>
            <p:cNvPr id="16" name="Rectangle 15"/>
            <p:cNvSpPr/>
            <p:nvPr/>
          </p:nvSpPr>
          <p:spPr>
            <a:xfrm>
              <a:off x="5285680" y="0"/>
              <a:ext cx="1402948" cy="923330"/>
            </a:xfrm>
            <a:prstGeom prst="rect">
              <a:avLst/>
            </a:prstGeom>
          </p:spPr>
          <p:txBody>
            <a:bodyPr wrap="none">
              <a:spAutoFit/>
            </a:bodyPr>
            <a:lstStyle/>
            <a:p>
              <a:pPr algn="ctr"/>
              <a:r>
                <a:rPr lang="en-US" b="1" dirty="0" smtClean="0"/>
                <a:t>Mini</a:t>
              </a:r>
            </a:p>
            <a:p>
              <a:pPr algn="ctr"/>
              <a:r>
                <a:rPr lang="en-US" b="1" dirty="0" err="1" smtClean="0"/>
                <a:t>Dropsonde</a:t>
              </a:r>
              <a:endParaRPr lang="en-US" b="1" dirty="0" smtClean="0"/>
            </a:p>
            <a:p>
              <a:pPr algn="ctr"/>
              <a:r>
                <a:rPr lang="en-US" b="1" dirty="0" smtClean="0"/>
                <a:t> (G.H.)</a:t>
              </a:r>
              <a:endParaRPr lang="en-US" b="1" dirty="0"/>
            </a:p>
          </p:txBody>
        </p:sp>
        <p:sp>
          <p:nvSpPr>
            <p:cNvPr id="17" name="Rectangle 16"/>
            <p:cNvSpPr/>
            <p:nvPr/>
          </p:nvSpPr>
          <p:spPr>
            <a:xfrm>
              <a:off x="3276600" y="0"/>
              <a:ext cx="1402948" cy="923330"/>
            </a:xfrm>
            <a:prstGeom prst="rect">
              <a:avLst/>
            </a:prstGeom>
          </p:spPr>
          <p:txBody>
            <a:bodyPr wrap="none">
              <a:spAutoFit/>
            </a:bodyPr>
            <a:lstStyle/>
            <a:p>
              <a:pPr algn="ctr"/>
              <a:r>
                <a:rPr lang="en-US" b="1" dirty="0" smtClean="0"/>
                <a:t>AVAPS II </a:t>
              </a:r>
            </a:p>
            <a:p>
              <a:pPr algn="ctr"/>
              <a:r>
                <a:rPr lang="en-US" b="1" dirty="0" err="1" smtClean="0"/>
                <a:t>Dropsonde</a:t>
              </a:r>
              <a:endParaRPr lang="en-US" b="1" dirty="0" smtClean="0"/>
            </a:p>
            <a:p>
              <a:pPr algn="ctr"/>
              <a:r>
                <a:rPr lang="en-US" b="1" dirty="0" smtClean="0"/>
                <a:t> (G-IV)</a:t>
              </a:r>
              <a:endParaRPr lang="en-US" b="1" dirty="0"/>
            </a:p>
          </p:txBody>
        </p:sp>
      </p:grpSp>
    </p:spTree>
    <p:extLst>
      <p:ext uri="{BB962C8B-B14F-4D97-AF65-F5344CB8AC3E}">
        <p14:creationId xmlns:p14="http://schemas.microsoft.com/office/powerpoint/2010/main" val="411514109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990600"/>
          </a:xfrm>
        </p:spPr>
        <p:style>
          <a:lnRef idx="1">
            <a:schemeClr val="accent2"/>
          </a:lnRef>
          <a:fillRef idx="3">
            <a:schemeClr val="accent2"/>
          </a:fillRef>
          <a:effectRef idx="2">
            <a:schemeClr val="accent2"/>
          </a:effectRef>
          <a:fontRef idx="minor">
            <a:schemeClr val="lt1"/>
          </a:fontRef>
        </p:style>
        <p:txBody>
          <a:bodyPr>
            <a:scene3d>
              <a:camera prst="orthographicFront"/>
              <a:lightRig rig="soft" dir="t">
                <a:rot lat="0" lon="0" rev="10800000"/>
              </a:lightRig>
            </a:scene3d>
            <a:sp3d>
              <a:bevelT w="27940" h="12700"/>
              <a:contourClr>
                <a:srgbClr val="DDDDDD"/>
              </a:contourClr>
            </a:sp3d>
          </a:bodyPr>
          <a:lstStyle/>
          <a:p>
            <a:r>
              <a:rPr lang="en-US" sz="2800" b="1" spc="150" dirty="0" smtClean="0">
                <a:ln w="11430"/>
                <a:solidFill>
                  <a:srgbClr val="F8F8F8"/>
                </a:solidFill>
                <a:effectLst>
                  <a:outerShdw blurRad="25400" algn="tl" rotWithShape="0">
                    <a:srgbClr val="000000">
                      <a:alpha val="43000"/>
                    </a:srgbClr>
                  </a:outerShdw>
                </a:effectLst>
              </a:rPr>
              <a:t>Comparisons of </a:t>
            </a:r>
            <a:r>
              <a:rPr lang="en-US" sz="2800" b="1" spc="150" dirty="0" err="1" smtClean="0">
                <a:ln w="11430"/>
                <a:solidFill>
                  <a:srgbClr val="F8F8F8"/>
                </a:solidFill>
                <a:effectLst>
                  <a:outerShdw blurRad="25400" algn="tl" rotWithShape="0">
                    <a:srgbClr val="000000">
                      <a:alpha val="43000"/>
                    </a:srgbClr>
                  </a:outerShdw>
                </a:effectLst>
              </a:rPr>
              <a:t>dropsonde</a:t>
            </a:r>
            <a:r>
              <a:rPr lang="en-US" sz="2800" b="1" spc="150" dirty="0" smtClean="0">
                <a:ln w="11430"/>
                <a:solidFill>
                  <a:srgbClr val="F8F8F8"/>
                </a:solidFill>
                <a:effectLst>
                  <a:outerShdw blurRad="25400" algn="tl" rotWithShape="0">
                    <a:srgbClr val="000000">
                      <a:alpha val="43000"/>
                    </a:srgbClr>
                  </a:outerShdw>
                </a:effectLst>
              </a:rPr>
              <a:t> TEMP messages from Global Hawk and NOAA-GIV during HS3</a:t>
            </a:r>
            <a:endParaRPr lang="en-US" sz="2800" b="1" spc="150" dirty="0">
              <a:ln w="11430"/>
              <a:solidFill>
                <a:srgbClr val="F8F8F8"/>
              </a:solidFill>
              <a:effectLst>
                <a:outerShdw blurRad="25400" algn="tl" rotWithShape="0">
                  <a:srgbClr val="000000">
                    <a:alpha val="43000"/>
                  </a:srgbClr>
                </a:outerShdw>
              </a:effectLst>
            </a:endParaRPr>
          </a:p>
        </p:txBody>
      </p:sp>
      <p:grpSp>
        <p:nvGrpSpPr>
          <p:cNvPr id="2" name="Group 6"/>
          <p:cNvGrpSpPr/>
          <p:nvPr/>
        </p:nvGrpSpPr>
        <p:grpSpPr>
          <a:xfrm>
            <a:off x="0" y="2057401"/>
            <a:ext cx="5334000" cy="3866733"/>
            <a:chOff x="304800" y="2872964"/>
            <a:chExt cx="4953000" cy="2597857"/>
          </a:xfrm>
        </p:grpSpPr>
        <p:pic>
          <p:nvPicPr>
            <p:cNvPr id="1026" name="Picture 2"/>
            <p:cNvPicPr>
              <a:picLocks noChangeAspect="1" noChangeArrowheads="1"/>
            </p:cNvPicPr>
            <p:nvPr/>
          </p:nvPicPr>
          <p:blipFill>
            <a:blip r:embed="rId2" cstate="screen"/>
            <a:srcRect/>
            <a:stretch>
              <a:fillRect/>
            </a:stretch>
          </p:blipFill>
          <p:spPr bwMode="auto">
            <a:xfrm>
              <a:off x="1873250" y="5023146"/>
              <a:ext cx="1428750" cy="447675"/>
            </a:xfrm>
            <a:prstGeom prst="rect">
              <a:avLst/>
            </a:prstGeom>
            <a:noFill/>
            <a:ln w="9525">
              <a:noFill/>
              <a:miter lim="800000"/>
              <a:headEnd/>
              <a:tailEnd/>
            </a:ln>
          </p:spPr>
        </p:pic>
        <p:sp>
          <p:nvSpPr>
            <p:cNvPr id="5" name="TextBox 4"/>
            <p:cNvSpPr txBox="1"/>
            <p:nvPr/>
          </p:nvSpPr>
          <p:spPr>
            <a:xfrm>
              <a:off x="304800" y="2872964"/>
              <a:ext cx="4953000" cy="1923045"/>
            </a:xfrm>
            <a:prstGeom prst="rect">
              <a:avLst/>
            </a:prstGeom>
            <a:noFill/>
          </p:spPr>
          <p:txBody>
            <a:bodyPr wrap="square" rtlCol="0">
              <a:spAutoFit/>
            </a:bodyPr>
            <a:lstStyle/>
            <a:p>
              <a:pPr>
                <a:spcAft>
                  <a:spcPts val="600"/>
                </a:spcAft>
              </a:pPr>
              <a:r>
                <a:rPr lang="en-US" sz="2000" b="1" dirty="0" smtClean="0">
                  <a:solidFill>
                    <a:srgbClr val="66FF33"/>
                  </a:solidFill>
                </a:rPr>
                <a:t>Atmospheric </a:t>
              </a:r>
              <a:r>
                <a:rPr lang="en-US" sz="2000" b="1" dirty="0" smtClean="0">
                  <a:solidFill>
                    <a:srgbClr val="66FF33"/>
                  </a:solidFill>
                </a:rPr>
                <a:t>Sounding Processing </a:t>
              </a:r>
              <a:r>
                <a:rPr lang="en-US" sz="2000" b="1" dirty="0" smtClean="0">
                  <a:solidFill>
                    <a:srgbClr val="66FF33"/>
                  </a:solidFill>
                </a:rPr>
                <a:t>Environment</a:t>
              </a:r>
              <a:endParaRPr lang="en-US" b="1" dirty="0" smtClean="0">
                <a:solidFill>
                  <a:srgbClr val="66FF33"/>
                </a:solidFill>
              </a:endParaRPr>
            </a:p>
            <a:p>
              <a:pPr algn="ctr">
                <a:spcAft>
                  <a:spcPts val="1200"/>
                </a:spcAft>
              </a:pPr>
              <a:r>
                <a:rPr lang="en-US" sz="2400" b="1" dirty="0" smtClean="0">
                  <a:solidFill>
                    <a:srgbClr val="66FF33"/>
                  </a:solidFill>
                </a:rPr>
                <a:t>ASPEN</a:t>
              </a:r>
              <a:endParaRPr lang="en-US" sz="2400" b="1" dirty="0">
                <a:solidFill>
                  <a:srgbClr val="66FF33"/>
                </a:solidFill>
              </a:endParaRPr>
            </a:p>
            <a:p>
              <a:pPr marL="342900" indent="-342900">
                <a:spcAft>
                  <a:spcPts val="1200"/>
                </a:spcAft>
                <a:buFont typeface="+mj-lt"/>
                <a:buAutoNum type="arabicPeriod"/>
              </a:pPr>
              <a:r>
                <a:rPr lang="en-US" sz="1600" b="1" dirty="0" smtClean="0"/>
                <a:t>Apply </a:t>
              </a:r>
              <a:r>
                <a:rPr lang="en-US" sz="1600" b="1" dirty="0" smtClean="0"/>
                <a:t>quality control procedures to the sounding data</a:t>
              </a:r>
            </a:p>
            <a:p>
              <a:pPr marL="342900" indent="-342900">
                <a:spcAft>
                  <a:spcPts val="1200"/>
                </a:spcAft>
                <a:buFont typeface="+mj-lt"/>
                <a:buAutoNum type="arabicPeriod"/>
              </a:pPr>
              <a:r>
                <a:rPr lang="en-US" sz="1600" b="1" dirty="0" smtClean="0"/>
                <a:t>ASPEN implements Federal Meteorological Handbook No.3 (FMH-3) </a:t>
              </a:r>
            </a:p>
            <a:p>
              <a:pPr marL="342900" indent="-342900">
                <a:spcAft>
                  <a:spcPts val="600"/>
                </a:spcAft>
                <a:buFont typeface="+mj-lt"/>
                <a:buAutoNum type="arabicPeriod"/>
              </a:pPr>
              <a:r>
                <a:rPr lang="en-US" sz="1600" b="1" dirty="0" smtClean="0"/>
                <a:t>Automatically determine mandatory and significant levels </a:t>
              </a:r>
            </a:p>
            <a:p>
              <a:pPr marL="342900" indent="-342900">
                <a:spcAft>
                  <a:spcPts val="600"/>
                </a:spcAft>
                <a:buFont typeface="+mj-lt"/>
                <a:buAutoNum type="arabicPeriod"/>
              </a:pPr>
              <a:r>
                <a:rPr lang="en-US" sz="1600" b="1" dirty="0" smtClean="0"/>
                <a:t>Code levels in WMO message </a:t>
              </a:r>
              <a:r>
                <a:rPr lang="en-US" sz="1600" b="1" dirty="0" smtClean="0"/>
                <a:t>formats </a:t>
              </a:r>
              <a:endParaRPr lang="en-US" sz="1600" b="1" dirty="0" smtClean="0"/>
            </a:p>
          </p:txBody>
        </p:sp>
      </p:grpSp>
      <p:pic>
        <p:nvPicPr>
          <p:cNvPr id="1027" name="Picture 3"/>
          <p:cNvPicPr>
            <a:picLocks noChangeAspect="1" noChangeArrowheads="1"/>
          </p:cNvPicPr>
          <p:nvPr/>
        </p:nvPicPr>
        <p:blipFill>
          <a:blip r:embed="rId3" cstate="screen"/>
          <a:srcRect/>
          <a:stretch>
            <a:fillRect/>
          </a:stretch>
        </p:blipFill>
        <p:spPr bwMode="auto">
          <a:xfrm>
            <a:off x="5410200" y="1219200"/>
            <a:ext cx="3733800" cy="5562600"/>
          </a:xfrm>
          <a:prstGeom prst="rect">
            <a:avLst/>
          </a:prstGeom>
          <a:noFill/>
          <a:ln w="9525">
            <a:noFill/>
            <a:miter lim="800000"/>
            <a:headEnd/>
            <a:tailEnd/>
          </a:ln>
        </p:spPr>
      </p:pic>
      <p:sp>
        <p:nvSpPr>
          <p:cNvPr id="8" name="TextBox 7"/>
          <p:cNvSpPr txBox="1"/>
          <p:nvPr/>
        </p:nvSpPr>
        <p:spPr>
          <a:xfrm>
            <a:off x="6096000" y="4648200"/>
            <a:ext cx="1828800" cy="1477328"/>
          </a:xfrm>
          <a:prstGeom prst="rect">
            <a:avLst/>
          </a:prstGeom>
          <a:noFill/>
        </p:spPr>
        <p:txBody>
          <a:bodyPr wrap="square" rtlCol="0">
            <a:spAutoFit/>
          </a:bodyPr>
          <a:lstStyle/>
          <a:p>
            <a:r>
              <a:rPr lang="en-US" u="sng" dirty="0" smtClean="0">
                <a:solidFill>
                  <a:schemeClr val="bg1"/>
                </a:solidFill>
              </a:rPr>
              <a:t>Drop Pair 1</a:t>
            </a:r>
          </a:p>
          <a:p>
            <a:r>
              <a:rPr lang="en-US" dirty="0" smtClean="0">
                <a:solidFill>
                  <a:schemeClr val="bg1"/>
                </a:solidFill>
              </a:rPr>
              <a:t>Computed</a:t>
            </a:r>
          </a:p>
          <a:p>
            <a:r>
              <a:rPr lang="en-US" dirty="0" smtClean="0">
                <a:solidFill>
                  <a:schemeClr val="bg1"/>
                </a:solidFill>
              </a:rPr>
              <a:t>Mandatory and Significant levels</a:t>
            </a:r>
            <a:endParaRPr lang="en-US" dirty="0">
              <a:solidFill>
                <a:schemeClr val="bg1"/>
              </a:solidFill>
            </a:endParaRPr>
          </a:p>
        </p:txBody>
      </p:sp>
    </p:spTree>
    <p:extLst>
      <p:ext uri="{BB962C8B-B14F-4D97-AF65-F5344CB8AC3E}">
        <p14:creationId xmlns:p14="http://schemas.microsoft.com/office/powerpoint/2010/main" val="316972095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p:nvPr/>
        </p:nvGrpSpPr>
        <p:grpSpPr>
          <a:xfrm>
            <a:off x="555625" y="631825"/>
            <a:ext cx="8032750" cy="6226175"/>
            <a:chOff x="555625" y="304800"/>
            <a:chExt cx="8032750" cy="6226175"/>
          </a:xfrm>
        </p:grpSpPr>
        <p:pic>
          <p:nvPicPr>
            <p:cNvPr id="2052" name="Picture 4"/>
            <p:cNvPicPr>
              <a:picLocks noChangeAspect="1" noChangeArrowheads="1"/>
            </p:cNvPicPr>
            <p:nvPr/>
          </p:nvPicPr>
          <p:blipFill>
            <a:blip r:embed="rId2" cstate="screen"/>
            <a:srcRect/>
            <a:stretch>
              <a:fillRect/>
            </a:stretch>
          </p:blipFill>
          <p:spPr bwMode="auto">
            <a:xfrm>
              <a:off x="555625" y="327025"/>
              <a:ext cx="8032750" cy="6203950"/>
            </a:xfrm>
            <a:prstGeom prst="rect">
              <a:avLst/>
            </a:prstGeom>
            <a:noFill/>
            <a:ln w="9525">
              <a:noFill/>
              <a:miter lim="800000"/>
              <a:headEnd/>
              <a:tailEnd/>
            </a:ln>
          </p:spPr>
        </p:pic>
        <p:grpSp>
          <p:nvGrpSpPr>
            <p:cNvPr id="3" name="Group 13"/>
            <p:cNvGrpSpPr/>
            <p:nvPr/>
          </p:nvGrpSpPr>
          <p:grpSpPr>
            <a:xfrm>
              <a:off x="1143000" y="304800"/>
              <a:ext cx="7315200" cy="369332"/>
              <a:chOff x="1143000" y="304800"/>
              <a:chExt cx="7315200" cy="369332"/>
            </a:xfrm>
          </p:grpSpPr>
          <p:sp>
            <p:nvSpPr>
              <p:cNvPr id="10" name="TextBox 9"/>
              <p:cNvSpPr txBox="1"/>
              <p:nvPr/>
            </p:nvSpPr>
            <p:spPr>
              <a:xfrm>
                <a:off x="1143000" y="304800"/>
                <a:ext cx="3200400" cy="369332"/>
              </a:xfrm>
              <a:prstGeom prst="rect">
                <a:avLst/>
              </a:prstGeom>
              <a:noFill/>
            </p:spPr>
            <p:txBody>
              <a:bodyPr wrap="square" rtlCol="0">
                <a:spAutoFit/>
              </a:bodyPr>
              <a:lstStyle/>
              <a:p>
                <a:pPr algn="ctr"/>
                <a:r>
                  <a:rPr lang="en-US" b="1" dirty="0" smtClean="0">
                    <a:solidFill>
                      <a:schemeClr val="tx2">
                        <a:lumMod val="50000"/>
                      </a:schemeClr>
                    </a:solidFill>
                  </a:rPr>
                  <a:t>Temperature (</a:t>
                </a:r>
                <a:r>
                  <a:rPr lang="en-US" b="1" dirty="0" smtClean="0">
                    <a:solidFill>
                      <a:schemeClr val="tx2">
                        <a:lumMod val="10000"/>
                      </a:schemeClr>
                    </a:solidFill>
                  </a:rPr>
                  <a:t>G-IV</a:t>
                </a:r>
                <a:r>
                  <a:rPr lang="en-US" b="1" dirty="0" smtClean="0">
                    <a:solidFill>
                      <a:schemeClr val="tx2">
                        <a:lumMod val="50000"/>
                      </a:schemeClr>
                    </a:solidFill>
                  </a:rPr>
                  <a:t> &amp; </a:t>
                </a:r>
                <a:r>
                  <a:rPr lang="en-US" b="1" dirty="0" smtClean="0">
                    <a:solidFill>
                      <a:srgbClr val="FF0000"/>
                    </a:solidFill>
                  </a:rPr>
                  <a:t>G.H.</a:t>
                </a:r>
                <a:r>
                  <a:rPr lang="en-US" b="1" dirty="0" smtClean="0">
                    <a:solidFill>
                      <a:schemeClr val="tx2">
                        <a:lumMod val="50000"/>
                      </a:schemeClr>
                    </a:solidFill>
                  </a:rPr>
                  <a:t>)</a:t>
                </a:r>
                <a:endParaRPr lang="en-US" b="1" dirty="0">
                  <a:solidFill>
                    <a:schemeClr val="tx2">
                      <a:lumMod val="50000"/>
                    </a:schemeClr>
                  </a:solidFill>
                </a:endParaRPr>
              </a:p>
            </p:txBody>
          </p:sp>
          <p:sp>
            <p:nvSpPr>
              <p:cNvPr id="13" name="TextBox 12"/>
              <p:cNvSpPr txBox="1"/>
              <p:nvPr/>
            </p:nvSpPr>
            <p:spPr>
              <a:xfrm>
                <a:off x="5029200" y="304800"/>
                <a:ext cx="3429000" cy="369332"/>
              </a:xfrm>
              <a:prstGeom prst="rect">
                <a:avLst/>
              </a:prstGeom>
              <a:noFill/>
            </p:spPr>
            <p:txBody>
              <a:bodyPr wrap="square" rtlCol="0">
                <a:spAutoFit/>
              </a:bodyPr>
              <a:lstStyle/>
              <a:p>
                <a:pPr algn="ctr"/>
                <a:r>
                  <a:rPr lang="en-US" b="1" dirty="0" smtClean="0">
                    <a:solidFill>
                      <a:schemeClr val="tx2">
                        <a:lumMod val="50000"/>
                      </a:schemeClr>
                    </a:solidFill>
                  </a:rPr>
                  <a:t>Dew-point T (</a:t>
                </a:r>
                <a:r>
                  <a:rPr lang="en-US" b="1" dirty="0" smtClean="0">
                    <a:solidFill>
                      <a:schemeClr val="tx2">
                        <a:lumMod val="10000"/>
                      </a:schemeClr>
                    </a:solidFill>
                  </a:rPr>
                  <a:t>G-IV</a:t>
                </a:r>
                <a:r>
                  <a:rPr lang="en-US" b="1" dirty="0" smtClean="0">
                    <a:solidFill>
                      <a:schemeClr val="tx2">
                        <a:lumMod val="50000"/>
                      </a:schemeClr>
                    </a:solidFill>
                  </a:rPr>
                  <a:t> &amp; </a:t>
                </a:r>
                <a:r>
                  <a:rPr lang="en-US" b="1" dirty="0" smtClean="0">
                    <a:solidFill>
                      <a:srgbClr val="FF0000"/>
                    </a:solidFill>
                  </a:rPr>
                  <a:t>G.H.</a:t>
                </a:r>
                <a:r>
                  <a:rPr lang="en-US" b="1" dirty="0" smtClean="0">
                    <a:solidFill>
                      <a:schemeClr val="tx2">
                        <a:lumMod val="50000"/>
                      </a:schemeClr>
                    </a:solidFill>
                  </a:rPr>
                  <a:t>)</a:t>
                </a:r>
                <a:endParaRPr lang="en-US" b="1" dirty="0">
                  <a:solidFill>
                    <a:schemeClr val="tx2">
                      <a:lumMod val="50000"/>
                    </a:schemeClr>
                  </a:solidFill>
                </a:endParaRPr>
              </a:p>
            </p:txBody>
          </p:sp>
        </p:grpSp>
      </p:grpSp>
      <p:sp>
        <p:nvSpPr>
          <p:cNvPr id="7" name="AutoShape 3"/>
          <p:cNvSpPr>
            <a:spLocks noChangeArrowheads="1"/>
          </p:cNvSpPr>
          <p:nvPr/>
        </p:nvSpPr>
        <p:spPr bwMode="auto">
          <a:xfrm>
            <a:off x="304800" y="35243"/>
            <a:ext cx="8610600" cy="599123"/>
          </a:xfrm>
          <a:prstGeom prst="roundRect">
            <a:avLst>
              <a:gd name="adj" fmla="val 22708"/>
            </a:avLst>
          </a:prstGeom>
          <a:gradFill rotWithShape="1">
            <a:gsLst>
              <a:gs pos="0">
                <a:srgbClr val="33CCCC">
                  <a:shade val="51000"/>
                  <a:satMod val="130000"/>
                </a:srgbClr>
              </a:gs>
              <a:gs pos="80000">
                <a:srgbClr val="33CCCC">
                  <a:shade val="93000"/>
                  <a:satMod val="130000"/>
                </a:srgbClr>
              </a:gs>
              <a:gs pos="100000">
                <a:srgbClr val="33CCCC">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nchor="ctr">
            <a:spAutoFit/>
            <a:scene3d>
              <a:camera prst="orthographicFront"/>
              <a:lightRig rig="soft" dir="t">
                <a:rot lat="0" lon="0" rev="10800000"/>
              </a:lightRig>
            </a:scene3d>
            <a:sp3d>
              <a:bevelT w="27940" h="12700"/>
              <a:contourClr>
                <a:srgbClr val="DDDDDD"/>
              </a:contourClr>
            </a:sp3d>
          </a:bodyPr>
          <a:lstStyle/>
          <a:p>
            <a:pPr marL="0" marR="0" lvl="0" indent="0" algn="ctr" defTabSz="914400" eaLnBrk="0" fontAlgn="base" latinLnBrk="0" hangingPunct="0">
              <a:lnSpc>
                <a:spcPct val="100000"/>
              </a:lnSpc>
              <a:spcBef>
                <a:spcPct val="0"/>
              </a:spcBef>
              <a:spcAft>
                <a:spcPct val="0"/>
              </a:spcAft>
              <a:buClrTx/>
              <a:buSzTx/>
              <a:buFontTx/>
              <a:buNone/>
              <a:tabLst/>
              <a:defRPr/>
            </a:pPr>
            <a:r>
              <a:rPr lang="en-US" sz="2800" b="1" kern="0" spc="150" dirty="0" smtClean="0">
                <a:ln w="11430"/>
                <a:solidFill>
                  <a:srgbClr val="F8F8F8"/>
                </a:solidFill>
                <a:effectLst>
                  <a:outerShdw blurRad="25400" algn="tl" rotWithShape="0">
                    <a:srgbClr val="000000">
                      <a:alpha val="43000"/>
                    </a:srgbClr>
                  </a:outerShdw>
                </a:effectLst>
                <a:latin typeface="Arial"/>
              </a:rPr>
              <a:t>Comparison of significant levels </a:t>
            </a:r>
          </a:p>
        </p:txBody>
      </p:sp>
      <p:sp>
        <p:nvSpPr>
          <p:cNvPr id="8" name="TextBox 7"/>
          <p:cNvSpPr txBox="1"/>
          <p:nvPr/>
        </p:nvSpPr>
        <p:spPr>
          <a:xfrm>
            <a:off x="2422108" y="6553200"/>
            <a:ext cx="1159292" cy="307777"/>
          </a:xfrm>
          <a:prstGeom prst="rect">
            <a:avLst/>
          </a:prstGeom>
          <a:noFill/>
        </p:spPr>
        <p:txBody>
          <a:bodyPr wrap="none" rtlCol="0">
            <a:spAutoFit/>
          </a:bodyPr>
          <a:lstStyle/>
          <a:p>
            <a:r>
              <a:rPr lang="en-US" sz="1400" dirty="0" smtClean="0">
                <a:solidFill>
                  <a:schemeClr val="accent4">
                    <a:lumMod val="25000"/>
                  </a:schemeClr>
                </a:solidFill>
              </a:rPr>
              <a:t>Drop pairs #</a:t>
            </a:r>
            <a:endParaRPr lang="en-US" sz="1400" dirty="0">
              <a:solidFill>
                <a:schemeClr val="accent4">
                  <a:lumMod val="25000"/>
                </a:schemeClr>
              </a:solidFill>
            </a:endParaRPr>
          </a:p>
        </p:txBody>
      </p:sp>
      <p:sp>
        <p:nvSpPr>
          <p:cNvPr id="9" name="TextBox 8"/>
          <p:cNvSpPr txBox="1"/>
          <p:nvPr/>
        </p:nvSpPr>
        <p:spPr>
          <a:xfrm>
            <a:off x="6232108" y="6550223"/>
            <a:ext cx="1159292" cy="307777"/>
          </a:xfrm>
          <a:prstGeom prst="rect">
            <a:avLst/>
          </a:prstGeom>
          <a:noFill/>
        </p:spPr>
        <p:txBody>
          <a:bodyPr wrap="none" rtlCol="0">
            <a:spAutoFit/>
          </a:bodyPr>
          <a:lstStyle/>
          <a:p>
            <a:r>
              <a:rPr lang="en-US" sz="1400" dirty="0" smtClean="0">
                <a:solidFill>
                  <a:schemeClr val="accent4">
                    <a:lumMod val="25000"/>
                  </a:schemeClr>
                </a:solidFill>
              </a:rPr>
              <a:t>Drop pairs #</a:t>
            </a:r>
            <a:endParaRPr lang="en-US" sz="1400" dirty="0">
              <a:solidFill>
                <a:schemeClr val="accent4">
                  <a:lumMod val="25000"/>
                </a:schemeClr>
              </a:solidFill>
            </a:endParaRPr>
          </a:p>
        </p:txBody>
      </p:sp>
    </p:spTree>
    <p:extLst>
      <p:ext uri="{BB962C8B-B14F-4D97-AF65-F5344CB8AC3E}">
        <p14:creationId xmlns:p14="http://schemas.microsoft.com/office/powerpoint/2010/main" val="288969441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p:nvPr/>
        </p:nvGrpSpPr>
        <p:grpSpPr>
          <a:xfrm>
            <a:off x="555625" y="631825"/>
            <a:ext cx="8032750" cy="6226175"/>
            <a:chOff x="555625" y="304800"/>
            <a:chExt cx="8032750" cy="6226175"/>
          </a:xfrm>
        </p:grpSpPr>
        <p:pic>
          <p:nvPicPr>
            <p:cNvPr id="3076" name="Picture 4"/>
            <p:cNvPicPr>
              <a:picLocks noChangeAspect="1" noChangeArrowheads="1"/>
            </p:cNvPicPr>
            <p:nvPr/>
          </p:nvPicPr>
          <p:blipFill>
            <a:blip r:embed="rId2" cstate="screen"/>
            <a:srcRect/>
            <a:stretch>
              <a:fillRect/>
            </a:stretch>
          </p:blipFill>
          <p:spPr bwMode="auto">
            <a:xfrm>
              <a:off x="555625" y="327025"/>
              <a:ext cx="8032750" cy="6203950"/>
            </a:xfrm>
            <a:prstGeom prst="rect">
              <a:avLst/>
            </a:prstGeom>
            <a:noFill/>
            <a:ln w="9525">
              <a:noFill/>
              <a:miter lim="800000"/>
              <a:headEnd/>
              <a:tailEnd/>
            </a:ln>
          </p:spPr>
        </p:pic>
        <p:grpSp>
          <p:nvGrpSpPr>
            <p:cNvPr id="4" name="Group 5"/>
            <p:cNvGrpSpPr/>
            <p:nvPr/>
          </p:nvGrpSpPr>
          <p:grpSpPr>
            <a:xfrm>
              <a:off x="1219200" y="304800"/>
              <a:ext cx="7162800" cy="369332"/>
              <a:chOff x="1219200" y="304800"/>
              <a:chExt cx="7162800" cy="369332"/>
            </a:xfrm>
          </p:grpSpPr>
          <p:sp>
            <p:nvSpPr>
              <p:cNvPr id="3" name="TextBox 2"/>
              <p:cNvSpPr txBox="1"/>
              <p:nvPr/>
            </p:nvSpPr>
            <p:spPr>
              <a:xfrm>
                <a:off x="1219200" y="304800"/>
                <a:ext cx="3200400" cy="369332"/>
              </a:xfrm>
              <a:prstGeom prst="rect">
                <a:avLst/>
              </a:prstGeom>
              <a:noFill/>
            </p:spPr>
            <p:txBody>
              <a:bodyPr wrap="square" rtlCol="0">
                <a:spAutoFit/>
              </a:bodyPr>
              <a:lstStyle/>
              <a:p>
                <a:pPr algn="ctr"/>
                <a:r>
                  <a:rPr lang="en-US" b="1" dirty="0" smtClean="0">
                    <a:solidFill>
                      <a:schemeClr val="tx2">
                        <a:lumMod val="50000"/>
                      </a:schemeClr>
                    </a:solidFill>
                  </a:rPr>
                  <a:t>Wind Speed (</a:t>
                </a:r>
                <a:r>
                  <a:rPr lang="en-US" b="1" dirty="0" smtClean="0">
                    <a:solidFill>
                      <a:schemeClr val="tx2">
                        <a:lumMod val="10000"/>
                      </a:schemeClr>
                    </a:solidFill>
                  </a:rPr>
                  <a:t>G-IV</a:t>
                </a:r>
                <a:r>
                  <a:rPr lang="en-US" b="1" dirty="0" smtClean="0">
                    <a:solidFill>
                      <a:schemeClr val="tx2">
                        <a:lumMod val="50000"/>
                      </a:schemeClr>
                    </a:solidFill>
                  </a:rPr>
                  <a:t> &amp; </a:t>
                </a:r>
                <a:r>
                  <a:rPr lang="en-US" b="1" dirty="0" smtClean="0">
                    <a:solidFill>
                      <a:srgbClr val="FF0000"/>
                    </a:solidFill>
                  </a:rPr>
                  <a:t>G.H.</a:t>
                </a:r>
                <a:r>
                  <a:rPr lang="en-US" b="1" dirty="0" smtClean="0">
                    <a:solidFill>
                      <a:schemeClr val="tx2">
                        <a:lumMod val="50000"/>
                      </a:schemeClr>
                    </a:solidFill>
                  </a:rPr>
                  <a:t>)</a:t>
                </a:r>
                <a:endParaRPr lang="en-US" b="1" dirty="0">
                  <a:solidFill>
                    <a:schemeClr val="tx2">
                      <a:lumMod val="50000"/>
                    </a:schemeClr>
                  </a:solidFill>
                </a:endParaRPr>
              </a:p>
            </p:txBody>
          </p:sp>
          <p:sp>
            <p:nvSpPr>
              <p:cNvPr id="5" name="TextBox 4"/>
              <p:cNvSpPr txBox="1"/>
              <p:nvPr/>
            </p:nvSpPr>
            <p:spPr>
              <a:xfrm>
                <a:off x="5029200" y="304800"/>
                <a:ext cx="3352800" cy="369332"/>
              </a:xfrm>
              <a:prstGeom prst="rect">
                <a:avLst/>
              </a:prstGeom>
              <a:noFill/>
            </p:spPr>
            <p:txBody>
              <a:bodyPr wrap="square" rtlCol="0">
                <a:spAutoFit/>
              </a:bodyPr>
              <a:lstStyle/>
              <a:p>
                <a:pPr algn="ctr"/>
                <a:r>
                  <a:rPr lang="en-US" b="1" dirty="0" smtClean="0">
                    <a:solidFill>
                      <a:schemeClr val="tx2">
                        <a:lumMod val="50000"/>
                      </a:schemeClr>
                    </a:solidFill>
                  </a:rPr>
                  <a:t>Wind Direction (</a:t>
                </a:r>
                <a:r>
                  <a:rPr lang="en-US" b="1" dirty="0" smtClean="0">
                    <a:solidFill>
                      <a:schemeClr val="tx2">
                        <a:lumMod val="10000"/>
                      </a:schemeClr>
                    </a:solidFill>
                  </a:rPr>
                  <a:t>G-IV</a:t>
                </a:r>
                <a:r>
                  <a:rPr lang="en-US" b="1" dirty="0" smtClean="0">
                    <a:solidFill>
                      <a:schemeClr val="tx2">
                        <a:lumMod val="50000"/>
                      </a:schemeClr>
                    </a:solidFill>
                  </a:rPr>
                  <a:t> &amp; </a:t>
                </a:r>
                <a:r>
                  <a:rPr lang="en-US" b="1" dirty="0" smtClean="0">
                    <a:solidFill>
                      <a:srgbClr val="FF0000"/>
                    </a:solidFill>
                  </a:rPr>
                  <a:t>G.H.</a:t>
                </a:r>
                <a:r>
                  <a:rPr lang="en-US" b="1" dirty="0" smtClean="0">
                    <a:solidFill>
                      <a:schemeClr val="tx2">
                        <a:lumMod val="50000"/>
                      </a:schemeClr>
                    </a:solidFill>
                  </a:rPr>
                  <a:t>)</a:t>
                </a:r>
                <a:endParaRPr lang="en-US" b="1" dirty="0">
                  <a:solidFill>
                    <a:schemeClr val="tx2">
                      <a:lumMod val="50000"/>
                    </a:schemeClr>
                  </a:solidFill>
                </a:endParaRPr>
              </a:p>
            </p:txBody>
          </p:sp>
        </p:grpSp>
      </p:grpSp>
      <p:sp>
        <p:nvSpPr>
          <p:cNvPr id="7" name="AutoShape 3"/>
          <p:cNvSpPr>
            <a:spLocks noChangeArrowheads="1"/>
          </p:cNvSpPr>
          <p:nvPr/>
        </p:nvSpPr>
        <p:spPr bwMode="auto">
          <a:xfrm>
            <a:off x="304800" y="35243"/>
            <a:ext cx="8610600" cy="599123"/>
          </a:xfrm>
          <a:prstGeom prst="roundRect">
            <a:avLst>
              <a:gd name="adj" fmla="val 22708"/>
            </a:avLst>
          </a:prstGeom>
          <a:gradFill rotWithShape="1">
            <a:gsLst>
              <a:gs pos="0">
                <a:srgbClr val="33CCCC">
                  <a:shade val="51000"/>
                  <a:satMod val="130000"/>
                </a:srgbClr>
              </a:gs>
              <a:gs pos="80000">
                <a:srgbClr val="33CCCC">
                  <a:shade val="93000"/>
                  <a:satMod val="130000"/>
                </a:srgbClr>
              </a:gs>
              <a:gs pos="100000">
                <a:srgbClr val="33CCCC">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nchor="ctr">
            <a:spAutoFit/>
            <a:scene3d>
              <a:camera prst="orthographicFront"/>
              <a:lightRig rig="soft" dir="t">
                <a:rot lat="0" lon="0" rev="10800000"/>
              </a:lightRig>
            </a:scene3d>
            <a:sp3d>
              <a:bevelT w="27940" h="12700"/>
              <a:contourClr>
                <a:srgbClr val="DDDDDD"/>
              </a:contourClr>
            </a:sp3d>
          </a:bodyPr>
          <a:lstStyle/>
          <a:p>
            <a:pPr marL="0" marR="0" lvl="0" indent="0" algn="ctr" defTabSz="914400" eaLnBrk="0" fontAlgn="base" latinLnBrk="0" hangingPunct="0">
              <a:lnSpc>
                <a:spcPct val="100000"/>
              </a:lnSpc>
              <a:spcBef>
                <a:spcPct val="0"/>
              </a:spcBef>
              <a:spcAft>
                <a:spcPct val="0"/>
              </a:spcAft>
              <a:buClrTx/>
              <a:buSzTx/>
              <a:buFontTx/>
              <a:buNone/>
              <a:tabLst/>
              <a:defRPr/>
            </a:pPr>
            <a:r>
              <a:rPr lang="en-US" sz="2800" b="1" kern="0" spc="150" dirty="0" smtClean="0">
                <a:ln w="11430"/>
                <a:solidFill>
                  <a:srgbClr val="F8F8F8"/>
                </a:solidFill>
                <a:effectLst>
                  <a:outerShdw blurRad="25400" algn="tl" rotWithShape="0">
                    <a:srgbClr val="000000">
                      <a:alpha val="43000"/>
                    </a:srgbClr>
                  </a:outerShdw>
                </a:effectLst>
                <a:latin typeface="Arial"/>
              </a:rPr>
              <a:t>Comparison of significant levels </a:t>
            </a:r>
          </a:p>
        </p:txBody>
      </p:sp>
      <p:sp>
        <p:nvSpPr>
          <p:cNvPr id="8" name="TextBox 7"/>
          <p:cNvSpPr txBox="1"/>
          <p:nvPr/>
        </p:nvSpPr>
        <p:spPr>
          <a:xfrm>
            <a:off x="2422108" y="6553200"/>
            <a:ext cx="1159292" cy="307777"/>
          </a:xfrm>
          <a:prstGeom prst="rect">
            <a:avLst/>
          </a:prstGeom>
          <a:noFill/>
        </p:spPr>
        <p:txBody>
          <a:bodyPr wrap="none" rtlCol="0">
            <a:spAutoFit/>
          </a:bodyPr>
          <a:lstStyle/>
          <a:p>
            <a:r>
              <a:rPr lang="en-US" sz="1400" dirty="0" smtClean="0">
                <a:solidFill>
                  <a:schemeClr val="accent4">
                    <a:lumMod val="25000"/>
                  </a:schemeClr>
                </a:solidFill>
              </a:rPr>
              <a:t>Drop pairs #</a:t>
            </a:r>
            <a:endParaRPr lang="en-US" sz="1400" dirty="0">
              <a:solidFill>
                <a:schemeClr val="accent4">
                  <a:lumMod val="25000"/>
                </a:schemeClr>
              </a:solidFill>
            </a:endParaRPr>
          </a:p>
        </p:txBody>
      </p:sp>
      <p:sp>
        <p:nvSpPr>
          <p:cNvPr id="9" name="TextBox 8"/>
          <p:cNvSpPr txBox="1"/>
          <p:nvPr/>
        </p:nvSpPr>
        <p:spPr>
          <a:xfrm>
            <a:off x="6232108" y="6550223"/>
            <a:ext cx="1159292" cy="307777"/>
          </a:xfrm>
          <a:prstGeom prst="rect">
            <a:avLst/>
          </a:prstGeom>
          <a:noFill/>
        </p:spPr>
        <p:txBody>
          <a:bodyPr wrap="none" rtlCol="0">
            <a:spAutoFit/>
          </a:bodyPr>
          <a:lstStyle/>
          <a:p>
            <a:r>
              <a:rPr lang="en-US" sz="1400" dirty="0" smtClean="0">
                <a:solidFill>
                  <a:schemeClr val="accent4">
                    <a:lumMod val="25000"/>
                  </a:schemeClr>
                </a:solidFill>
              </a:rPr>
              <a:t>Drop pairs #</a:t>
            </a:r>
            <a:endParaRPr lang="en-US" sz="1400" dirty="0">
              <a:solidFill>
                <a:schemeClr val="accent4">
                  <a:lumMod val="25000"/>
                </a:schemeClr>
              </a:solidFill>
            </a:endParaRPr>
          </a:p>
        </p:txBody>
      </p:sp>
    </p:spTree>
    <p:extLst>
      <p:ext uri="{BB962C8B-B14F-4D97-AF65-F5344CB8AC3E}">
        <p14:creationId xmlns:p14="http://schemas.microsoft.com/office/powerpoint/2010/main" val="86357331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914400"/>
            <a:ext cx="9147332" cy="3354765"/>
          </a:xfrm>
          <a:prstGeom prst="rect">
            <a:avLst/>
          </a:prstGeom>
          <a:noFill/>
        </p:spPr>
        <p:txBody>
          <a:bodyPr wrap="square" rtlCol="0">
            <a:spAutoFit/>
          </a:bodyPr>
          <a:lstStyle/>
          <a:p>
            <a:pPr marL="342900" indent="-342900">
              <a:spcAft>
                <a:spcPts val="1200"/>
              </a:spcAft>
              <a:buFont typeface="+mj-lt"/>
              <a:buAutoNum type="arabicPeriod"/>
            </a:pPr>
            <a:r>
              <a:rPr lang="en-US" b="1" dirty="0" smtClean="0"/>
              <a:t>Twenty seven pairs of co-located soundings in a similar environment were collected within four hours during daytime from Global Hawk and G-IV.</a:t>
            </a:r>
          </a:p>
          <a:p>
            <a:pPr marL="342900" indent="-342900">
              <a:spcAft>
                <a:spcPts val="1200"/>
              </a:spcAft>
              <a:buAutoNum type="arabicPeriod"/>
            </a:pPr>
            <a:r>
              <a:rPr lang="en-US" b="1" dirty="0" smtClean="0"/>
              <a:t> The comparisons show excellent agreements for wind profiles without any systematic bias. </a:t>
            </a:r>
          </a:p>
          <a:p>
            <a:pPr marL="342900" indent="-342900">
              <a:spcAft>
                <a:spcPts val="1200"/>
              </a:spcAft>
              <a:buAutoNum type="arabicPeriod"/>
            </a:pPr>
            <a:r>
              <a:rPr lang="en-US" b="1" dirty="0" smtClean="0"/>
              <a:t>The temperature from the G.H. shows a warm bias with a mean of 0.2°C.</a:t>
            </a:r>
          </a:p>
          <a:p>
            <a:pPr marL="342900" indent="-342900">
              <a:spcAft>
                <a:spcPts val="1200"/>
              </a:spcAft>
              <a:buAutoNum type="arabicPeriod"/>
            </a:pPr>
            <a:r>
              <a:rPr lang="en-US" b="1" dirty="0" smtClean="0"/>
              <a:t>The RH profiles agree well with each other above~750 </a:t>
            </a:r>
            <a:r>
              <a:rPr lang="en-US" b="1" dirty="0" err="1" smtClean="0"/>
              <a:t>hPa</a:t>
            </a:r>
            <a:r>
              <a:rPr lang="en-US" b="1" dirty="0" smtClean="0"/>
              <a:t>, but show a 3-5% dry bias in the GH data below ~750 </a:t>
            </a:r>
            <a:r>
              <a:rPr lang="en-US" b="1" dirty="0" err="1" smtClean="0"/>
              <a:t>hPa</a:t>
            </a:r>
            <a:r>
              <a:rPr lang="en-US" b="1" dirty="0" smtClean="0"/>
              <a:t>. </a:t>
            </a:r>
            <a:endParaRPr lang="en-US" sz="2000" b="1" dirty="0" smtClean="0"/>
          </a:p>
          <a:p>
            <a:pPr marL="342900" indent="-342900">
              <a:spcAft>
                <a:spcPts val="1200"/>
              </a:spcAft>
              <a:buAutoNum type="arabicPeriod"/>
            </a:pPr>
            <a:r>
              <a:rPr lang="en-US" b="1" dirty="0" smtClean="0"/>
              <a:t>Future Lab testing at NCAR to understand and improve the temperature bias.</a:t>
            </a:r>
          </a:p>
          <a:p>
            <a:pPr marL="342900" indent="-342900">
              <a:spcAft>
                <a:spcPts val="1200"/>
              </a:spcAft>
              <a:buAutoNum type="arabicPeriod"/>
            </a:pPr>
            <a:r>
              <a:rPr lang="en-US" b="1" dirty="0" smtClean="0"/>
              <a:t>Comparison of WMO Temp Drop message show excellent agreement</a:t>
            </a:r>
            <a:endParaRPr lang="en-US" b="1" dirty="0"/>
          </a:p>
        </p:txBody>
      </p:sp>
      <p:sp>
        <p:nvSpPr>
          <p:cNvPr id="3" name="AutoShape 3"/>
          <p:cNvSpPr>
            <a:spLocks noChangeArrowheads="1"/>
          </p:cNvSpPr>
          <p:nvPr/>
        </p:nvSpPr>
        <p:spPr bwMode="auto">
          <a:xfrm>
            <a:off x="533400" y="228600"/>
            <a:ext cx="2438400" cy="669608"/>
          </a:xfrm>
          <a:prstGeom prst="roundRect">
            <a:avLst>
              <a:gd name="adj" fmla="val 22708"/>
            </a:avLst>
          </a:prstGeom>
          <a:gradFill rotWithShape="1">
            <a:gsLst>
              <a:gs pos="0">
                <a:srgbClr val="33CCCC">
                  <a:shade val="51000"/>
                  <a:satMod val="130000"/>
                </a:srgbClr>
              </a:gs>
              <a:gs pos="80000">
                <a:srgbClr val="33CCCC">
                  <a:shade val="93000"/>
                  <a:satMod val="130000"/>
                </a:srgbClr>
              </a:gs>
              <a:gs pos="100000">
                <a:srgbClr val="33CCCC">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nchor="ctr">
            <a:spAutoFit/>
            <a:scene3d>
              <a:camera prst="orthographicFront"/>
              <a:lightRig rig="soft" dir="t">
                <a:rot lat="0" lon="0" rev="10800000"/>
              </a:lightRig>
            </a:scene3d>
            <a:sp3d>
              <a:bevelT w="27940" h="12700"/>
              <a:contourClr>
                <a:srgbClr val="DDDDDD"/>
              </a:contourClr>
            </a:sp3d>
          </a:bodyPr>
          <a:lstStyle/>
          <a:p>
            <a:pPr marL="0" marR="0" lvl="0" indent="0" algn="ctr" defTabSz="914400" eaLnBrk="0" fontAlgn="base" latinLnBrk="0" hangingPunct="0">
              <a:lnSpc>
                <a:spcPct val="100000"/>
              </a:lnSpc>
              <a:spcBef>
                <a:spcPct val="0"/>
              </a:spcBef>
              <a:spcAft>
                <a:spcPct val="0"/>
              </a:spcAft>
              <a:buClrTx/>
              <a:buSzTx/>
              <a:buFontTx/>
              <a:buNone/>
              <a:tabLst/>
              <a:defRPr/>
            </a:pPr>
            <a:r>
              <a:rPr lang="en-US" sz="3200" b="1" kern="0" spc="150" dirty="0" smtClean="0">
                <a:ln w="11430"/>
                <a:solidFill>
                  <a:srgbClr val="F8F8F8"/>
                </a:solidFill>
                <a:effectLst>
                  <a:outerShdw blurRad="25400" algn="tl" rotWithShape="0">
                    <a:srgbClr val="000000">
                      <a:alpha val="43000"/>
                    </a:srgbClr>
                  </a:outerShdw>
                </a:effectLst>
                <a:latin typeface="Arial"/>
              </a:rPr>
              <a:t>Summary</a:t>
            </a:r>
            <a:endParaRPr kumimoji="0" lang="en-US" sz="3200" b="1" i="0" u="none" strike="noStrike" kern="0" cap="none" spc="150" normalizeH="0" baseline="0" noProof="0" dirty="0">
              <a:ln w="11430"/>
              <a:solidFill>
                <a:srgbClr val="F8F8F8"/>
              </a:solidFill>
              <a:effectLst>
                <a:outerShdw blurRad="25400" algn="tl" rotWithShape="0">
                  <a:srgbClr val="000000">
                    <a:alpha val="43000"/>
                  </a:srgbClr>
                </a:outerShdw>
              </a:effectLst>
              <a:uLnTx/>
              <a:uFillTx/>
              <a:latin typeface="Arial"/>
              <a:ea typeface="+mn-ea"/>
              <a:cs typeface="+mn-cs"/>
            </a:endParaRPr>
          </a:p>
        </p:txBody>
      </p:sp>
    </p:spTree>
    <p:extLst>
      <p:ext uri="{BB962C8B-B14F-4D97-AF65-F5344CB8AC3E}">
        <p14:creationId xmlns:p14="http://schemas.microsoft.com/office/powerpoint/2010/main" val="179098665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914400"/>
            <a:ext cx="9147332" cy="3077766"/>
          </a:xfrm>
          <a:prstGeom prst="rect">
            <a:avLst/>
          </a:prstGeom>
          <a:noFill/>
        </p:spPr>
        <p:txBody>
          <a:bodyPr wrap="square" rtlCol="0">
            <a:spAutoFit/>
          </a:bodyPr>
          <a:lstStyle/>
          <a:p>
            <a:pPr marL="342900" indent="-342900">
              <a:spcAft>
                <a:spcPts val="1200"/>
              </a:spcAft>
              <a:buFont typeface="+mj-lt"/>
              <a:buAutoNum type="arabicPeriod"/>
            </a:pPr>
            <a:r>
              <a:rPr lang="en-US" b="1" dirty="0" smtClean="0"/>
              <a:t>NASA will fly 2 GH out of Wallops, VA in September 2012, 2013, 2014 (HS3).</a:t>
            </a:r>
            <a:endParaRPr lang="en-US" b="1" dirty="0" smtClean="0"/>
          </a:p>
          <a:p>
            <a:pPr marL="342900" indent="-342900">
              <a:spcAft>
                <a:spcPts val="1200"/>
              </a:spcAft>
              <a:buAutoNum type="arabicPeriod"/>
            </a:pPr>
            <a:r>
              <a:rPr lang="en-US" b="1" dirty="0" smtClean="0"/>
              <a:t> </a:t>
            </a:r>
            <a:r>
              <a:rPr lang="en-US" b="1" dirty="0" smtClean="0"/>
              <a:t>In 2012 one the the GH will have the NOAA/NCAR </a:t>
            </a:r>
            <a:r>
              <a:rPr lang="en-US" b="1" dirty="0" err="1" smtClean="0"/>
              <a:t>dropsonde</a:t>
            </a:r>
            <a:r>
              <a:rPr lang="en-US" b="1" dirty="0" smtClean="0"/>
              <a:t> system. </a:t>
            </a:r>
            <a:endParaRPr lang="en-US" b="1" dirty="0" smtClean="0"/>
          </a:p>
          <a:p>
            <a:pPr marL="342900" indent="-342900">
              <a:spcAft>
                <a:spcPts val="1200"/>
              </a:spcAft>
              <a:buAutoNum type="arabicPeriod"/>
            </a:pPr>
            <a:r>
              <a:rPr lang="en-US" b="1" dirty="0" smtClean="0"/>
              <a:t>This will be the “environmental” aircraft.</a:t>
            </a:r>
            <a:endParaRPr lang="en-US" b="1" dirty="0" smtClean="0"/>
          </a:p>
          <a:p>
            <a:pPr marL="342900" indent="-342900">
              <a:spcAft>
                <a:spcPts val="1200"/>
              </a:spcAft>
              <a:buAutoNum type="arabicPeriod"/>
            </a:pPr>
            <a:r>
              <a:rPr lang="en-US" b="1" dirty="0" smtClean="0"/>
              <a:t>A total of 5-6 , 24-30 hour flights planned</a:t>
            </a:r>
            <a:r>
              <a:rPr lang="en-US" b="1" dirty="0" smtClean="0"/>
              <a:t>. </a:t>
            </a:r>
            <a:endParaRPr lang="en-US" sz="2000" b="1" dirty="0" smtClean="0"/>
          </a:p>
          <a:p>
            <a:pPr marL="342900" indent="-342900">
              <a:spcAft>
                <a:spcPts val="1200"/>
              </a:spcAft>
              <a:buAutoNum type="arabicPeriod"/>
            </a:pPr>
            <a:r>
              <a:rPr lang="en-US" b="1" dirty="0" smtClean="0"/>
              <a:t>The flights will be in the environment of tropical systems ranging from an easterly wave in the eastern-central Atlantic to mature hurricanes in the Atlantic, Gulf and, perhaps, EPAC basins</a:t>
            </a:r>
            <a:r>
              <a:rPr lang="en-US" b="1" dirty="0" smtClean="0"/>
              <a:t>.</a:t>
            </a:r>
            <a:endParaRPr lang="en-US" b="1" dirty="0" smtClean="0"/>
          </a:p>
          <a:p>
            <a:pPr marL="342900" indent="-342900">
              <a:spcAft>
                <a:spcPts val="1200"/>
              </a:spcAft>
              <a:buAutoNum type="arabicPeriod"/>
            </a:pPr>
            <a:r>
              <a:rPr lang="en-US" b="1" dirty="0" smtClean="0"/>
              <a:t>NOAA plans to process and transmit to the GTS the GH </a:t>
            </a:r>
            <a:r>
              <a:rPr lang="en-US" b="1" dirty="0" err="1" smtClean="0"/>
              <a:t>dropsonde</a:t>
            </a:r>
            <a:r>
              <a:rPr lang="en-US" b="1" dirty="0" smtClean="0"/>
              <a:t> data in real time</a:t>
            </a:r>
            <a:endParaRPr lang="en-US" b="1" dirty="0"/>
          </a:p>
        </p:txBody>
      </p:sp>
      <p:sp>
        <p:nvSpPr>
          <p:cNvPr id="3" name="AutoShape 3"/>
          <p:cNvSpPr>
            <a:spLocks noChangeArrowheads="1"/>
          </p:cNvSpPr>
          <p:nvPr/>
        </p:nvSpPr>
        <p:spPr bwMode="auto">
          <a:xfrm>
            <a:off x="533400" y="228600"/>
            <a:ext cx="3489960" cy="669608"/>
          </a:xfrm>
          <a:prstGeom prst="roundRect">
            <a:avLst>
              <a:gd name="adj" fmla="val 22708"/>
            </a:avLst>
          </a:prstGeom>
          <a:gradFill rotWithShape="1">
            <a:gsLst>
              <a:gs pos="0">
                <a:srgbClr val="33CCCC">
                  <a:shade val="51000"/>
                  <a:satMod val="130000"/>
                </a:srgbClr>
              </a:gs>
              <a:gs pos="80000">
                <a:srgbClr val="33CCCC">
                  <a:shade val="93000"/>
                  <a:satMod val="130000"/>
                </a:srgbClr>
              </a:gs>
              <a:gs pos="100000">
                <a:srgbClr val="33CCCC">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nchor="ctr">
            <a:spAutoFit/>
            <a:scene3d>
              <a:camera prst="orthographicFront"/>
              <a:lightRig rig="soft" dir="t">
                <a:rot lat="0" lon="0" rev="10800000"/>
              </a:lightRig>
            </a:scene3d>
            <a:sp3d>
              <a:bevelT w="27940" h="12700"/>
              <a:contourClr>
                <a:srgbClr val="DDDDDD"/>
              </a:contourClr>
            </a:sp3d>
          </a:bodyPr>
          <a:lstStyle/>
          <a:p>
            <a:pPr marL="0" marR="0" lvl="0" indent="0" algn="ctr" defTabSz="914400" eaLnBrk="0" fontAlgn="base" latinLnBrk="0" hangingPunct="0">
              <a:lnSpc>
                <a:spcPct val="100000"/>
              </a:lnSpc>
              <a:spcBef>
                <a:spcPct val="0"/>
              </a:spcBef>
              <a:spcAft>
                <a:spcPct val="0"/>
              </a:spcAft>
              <a:buClrTx/>
              <a:buSzTx/>
              <a:buFontTx/>
              <a:buNone/>
              <a:tabLst/>
              <a:defRPr/>
            </a:pPr>
            <a:r>
              <a:rPr lang="en-US" sz="3200" b="1" kern="0" spc="150" dirty="0" smtClean="0">
                <a:ln w="11430"/>
                <a:solidFill>
                  <a:srgbClr val="F8F8F8"/>
                </a:solidFill>
                <a:effectLst>
                  <a:outerShdw blurRad="25400" algn="tl" rotWithShape="0">
                    <a:srgbClr val="000000">
                      <a:alpha val="43000"/>
                    </a:srgbClr>
                  </a:outerShdw>
                </a:effectLst>
                <a:latin typeface="Arial"/>
              </a:rPr>
              <a:t>Future Plans</a:t>
            </a:r>
            <a:endParaRPr kumimoji="0" lang="en-US" sz="3200" b="1" i="0" u="none" strike="noStrike" kern="0" cap="none" spc="150" normalizeH="0" baseline="0" noProof="0" dirty="0">
              <a:ln w="11430"/>
              <a:solidFill>
                <a:srgbClr val="F8F8F8"/>
              </a:solidFill>
              <a:effectLst>
                <a:outerShdw blurRad="25400" algn="tl" rotWithShape="0">
                  <a:srgbClr val="000000">
                    <a:alpha val="43000"/>
                  </a:srgbClr>
                </a:outerShdw>
              </a:effectLst>
              <a:uLnTx/>
              <a:uFillTx/>
              <a:latin typeface="Arial"/>
              <a:ea typeface="+mn-ea"/>
              <a:cs typeface="+mn-cs"/>
            </a:endParaRPr>
          </a:p>
        </p:txBody>
      </p:sp>
      <p:sp>
        <p:nvSpPr>
          <p:cNvPr id="4" name="TextBox 3"/>
          <p:cNvSpPr txBox="1"/>
          <p:nvPr/>
        </p:nvSpPr>
        <p:spPr>
          <a:xfrm>
            <a:off x="914400" y="4267200"/>
            <a:ext cx="7402286" cy="1200329"/>
          </a:xfrm>
          <a:prstGeom prst="rect">
            <a:avLst/>
          </a:prstGeom>
          <a:noFill/>
        </p:spPr>
        <p:txBody>
          <a:bodyPr wrap="square" rtlCol="0">
            <a:spAutoFit/>
          </a:bodyPr>
          <a:lstStyle/>
          <a:p>
            <a:pPr algn="ctr"/>
            <a:r>
              <a:rPr lang="en-US" sz="3600" b="1" dirty="0" smtClean="0">
                <a:solidFill>
                  <a:srgbClr val="FFFF00"/>
                </a:solidFill>
              </a:rPr>
              <a:t>Are the </a:t>
            </a:r>
            <a:r>
              <a:rPr lang="en-US" sz="3600" b="1" dirty="0" smtClean="0">
                <a:solidFill>
                  <a:srgbClr val="FFFF00"/>
                </a:solidFill>
              </a:rPr>
              <a:t>Global </a:t>
            </a:r>
            <a:r>
              <a:rPr lang="en-US" sz="3600" b="1" dirty="0" smtClean="0">
                <a:solidFill>
                  <a:srgbClr val="FFFF00"/>
                </a:solidFill>
              </a:rPr>
              <a:t>Hawk </a:t>
            </a:r>
            <a:r>
              <a:rPr lang="en-US" sz="3600" b="1" dirty="0" err="1">
                <a:solidFill>
                  <a:srgbClr val="FFFF00"/>
                </a:solidFill>
              </a:rPr>
              <a:t>d</a:t>
            </a:r>
            <a:r>
              <a:rPr lang="en-US" sz="3600" b="1" dirty="0" err="1" smtClean="0">
                <a:solidFill>
                  <a:srgbClr val="FFFF00"/>
                </a:solidFill>
              </a:rPr>
              <a:t>ropsonde</a:t>
            </a:r>
            <a:r>
              <a:rPr lang="en-US" sz="3600" b="1" dirty="0" smtClean="0">
                <a:solidFill>
                  <a:srgbClr val="FFFF00"/>
                </a:solidFill>
              </a:rPr>
              <a:t> data ready for NCEP data assimilation?</a:t>
            </a:r>
            <a:endParaRPr lang="en-US" sz="3600" b="1" dirty="0">
              <a:solidFill>
                <a:srgbClr val="FFFF00"/>
              </a:solidFill>
            </a:endParaRPr>
          </a:p>
        </p:txBody>
      </p:sp>
    </p:spTree>
    <p:extLst>
      <p:ext uri="{BB962C8B-B14F-4D97-AF65-F5344CB8AC3E}">
        <p14:creationId xmlns:p14="http://schemas.microsoft.com/office/powerpoint/2010/main" val="70856360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533400"/>
          </a:xfrm>
        </p:spPr>
        <p:txBody>
          <a:bodyPr/>
          <a:lstStyle/>
          <a:p>
            <a:r>
              <a:rPr lang="en-US" sz="2800" dirty="0" smtClean="0"/>
              <a:t>Same exact PTH sensors used in both </a:t>
            </a:r>
            <a:r>
              <a:rPr lang="en-US" sz="2800" dirty="0" err="1" smtClean="0"/>
              <a:t>dropsondes</a:t>
            </a:r>
            <a:endParaRPr lang="en-US" dirty="0"/>
          </a:p>
        </p:txBody>
      </p:sp>
      <p:sp>
        <p:nvSpPr>
          <p:cNvPr id="3" name="Content Placeholder 2"/>
          <p:cNvSpPr>
            <a:spLocks noGrp="1"/>
          </p:cNvSpPr>
          <p:nvPr>
            <p:ph sz="half" idx="1"/>
          </p:nvPr>
        </p:nvSpPr>
        <p:spPr>
          <a:xfrm>
            <a:off x="0" y="1447800"/>
            <a:ext cx="4953000" cy="4495800"/>
          </a:xfrm>
        </p:spPr>
        <p:txBody>
          <a:bodyPr/>
          <a:lstStyle/>
          <a:p>
            <a:pPr>
              <a:buNone/>
            </a:pPr>
            <a:r>
              <a:rPr lang="en-US" sz="2000" dirty="0" smtClean="0"/>
              <a:t>Pressure-Temperature-Humidity Sensors</a:t>
            </a:r>
          </a:p>
          <a:p>
            <a:pPr indent="-168275"/>
            <a:r>
              <a:rPr lang="en-US" sz="1800" dirty="0" err="1" smtClean="0"/>
              <a:t>Vaisala</a:t>
            </a:r>
            <a:r>
              <a:rPr lang="en-US" sz="1800" dirty="0" smtClean="0"/>
              <a:t> RSS904 module </a:t>
            </a:r>
          </a:p>
          <a:p>
            <a:pPr indent="-168275">
              <a:buNone/>
            </a:pPr>
            <a:r>
              <a:rPr lang="en-US" sz="1800" dirty="0" smtClean="0"/>
              <a:t>	(Similar module as standard </a:t>
            </a:r>
            <a:r>
              <a:rPr lang="en-US" sz="1800" dirty="0" err="1" smtClean="0"/>
              <a:t>Vaisala</a:t>
            </a:r>
            <a:r>
              <a:rPr lang="en-US" sz="1800" dirty="0" smtClean="0"/>
              <a:t> RS-92 </a:t>
            </a:r>
            <a:r>
              <a:rPr lang="en-US" sz="1800" dirty="0" err="1" smtClean="0"/>
              <a:t>Radiosonde</a:t>
            </a:r>
            <a:r>
              <a:rPr lang="en-US" sz="1800" dirty="0" smtClean="0"/>
              <a:t>)</a:t>
            </a:r>
          </a:p>
          <a:p>
            <a:pPr indent="-168275"/>
            <a:r>
              <a:rPr lang="en-US" sz="1800" dirty="0" smtClean="0"/>
              <a:t>Sensor have wide dynamic range</a:t>
            </a:r>
          </a:p>
          <a:p>
            <a:pPr indent="-168275"/>
            <a:r>
              <a:rPr lang="en-US" sz="1800" dirty="0" smtClean="0"/>
              <a:t>Very Fast response time P T H</a:t>
            </a:r>
          </a:p>
          <a:p>
            <a:pPr indent="-168275"/>
            <a:r>
              <a:rPr lang="en-US" sz="1800" dirty="0" smtClean="0"/>
              <a:t>Minimal radiation errors</a:t>
            </a:r>
            <a:endParaRPr lang="en-US" sz="1600" dirty="0"/>
          </a:p>
        </p:txBody>
      </p:sp>
      <p:sp>
        <p:nvSpPr>
          <p:cNvPr id="4" name="Content Placeholder 3"/>
          <p:cNvSpPr>
            <a:spLocks noGrp="1"/>
          </p:cNvSpPr>
          <p:nvPr>
            <p:ph sz="half" idx="2"/>
          </p:nvPr>
        </p:nvSpPr>
        <p:spPr>
          <a:xfrm>
            <a:off x="4953000" y="1600200"/>
            <a:ext cx="4191000" cy="4495800"/>
          </a:xfrm>
        </p:spPr>
        <p:txBody>
          <a:bodyPr/>
          <a:lstStyle/>
          <a:p>
            <a:pPr indent="-227013"/>
            <a:r>
              <a:rPr lang="en-US" sz="1800" dirty="0" smtClean="0"/>
              <a:t>Pressure</a:t>
            </a:r>
          </a:p>
          <a:p>
            <a:pPr lvl="1"/>
            <a:r>
              <a:rPr lang="en-US" sz="1600" dirty="0" smtClean="0"/>
              <a:t>Range: 1080 -3 </a:t>
            </a:r>
            <a:r>
              <a:rPr lang="en-US" sz="1600" dirty="0" err="1" smtClean="0"/>
              <a:t>mb</a:t>
            </a:r>
            <a:endParaRPr lang="en-US" sz="1600" dirty="0" smtClean="0"/>
          </a:p>
          <a:p>
            <a:pPr lvl="1"/>
            <a:r>
              <a:rPr lang="en-US" sz="1600" dirty="0" smtClean="0"/>
              <a:t>Resolution: 0.1 </a:t>
            </a:r>
            <a:r>
              <a:rPr lang="en-US" sz="1600" dirty="0" err="1" smtClean="0"/>
              <a:t>mb</a:t>
            </a:r>
            <a:r>
              <a:rPr lang="en-US" sz="1600" dirty="0" smtClean="0"/>
              <a:t> (d-file 0.01mb)</a:t>
            </a:r>
          </a:p>
          <a:p>
            <a:pPr lvl="1"/>
            <a:r>
              <a:rPr lang="en-US" sz="1600" dirty="0" smtClean="0"/>
              <a:t>Accuracy: </a:t>
            </a:r>
          </a:p>
          <a:p>
            <a:pPr lvl="2"/>
            <a:r>
              <a:rPr lang="en-US" sz="1200" dirty="0" smtClean="0"/>
              <a:t>Repeatability: 0.4 </a:t>
            </a:r>
            <a:r>
              <a:rPr lang="en-US" sz="1200" dirty="0" err="1" smtClean="0"/>
              <a:t>mb</a:t>
            </a:r>
            <a:endParaRPr lang="en-US" sz="1200" dirty="0" smtClean="0"/>
          </a:p>
          <a:p>
            <a:pPr indent="-227013"/>
            <a:r>
              <a:rPr lang="en-US" sz="1800" dirty="0" smtClean="0"/>
              <a:t>Temperature</a:t>
            </a:r>
          </a:p>
          <a:p>
            <a:pPr lvl="1"/>
            <a:r>
              <a:rPr lang="en-US" sz="1600" dirty="0" smtClean="0"/>
              <a:t>Range: -90° to +60° C</a:t>
            </a:r>
          </a:p>
          <a:p>
            <a:pPr lvl="1"/>
            <a:r>
              <a:rPr lang="en-US" sz="1600" dirty="0" smtClean="0"/>
              <a:t>Resolution: 0.1° C (d-file 0.01° C)</a:t>
            </a:r>
          </a:p>
          <a:p>
            <a:pPr lvl="1"/>
            <a:r>
              <a:rPr lang="en-US" sz="1600" dirty="0" smtClean="0"/>
              <a:t>Accuracy: </a:t>
            </a:r>
          </a:p>
          <a:p>
            <a:pPr lvl="2"/>
            <a:r>
              <a:rPr lang="en-US" sz="1200" dirty="0" smtClean="0"/>
              <a:t>Repeatability: 0.2 ° C</a:t>
            </a:r>
          </a:p>
          <a:p>
            <a:pPr indent="-227013"/>
            <a:r>
              <a:rPr lang="en-US" sz="1800" dirty="0" smtClean="0"/>
              <a:t>Humidity (dual sensors)</a:t>
            </a:r>
          </a:p>
          <a:p>
            <a:pPr lvl="1"/>
            <a:r>
              <a:rPr lang="en-US" sz="1600" dirty="0" smtClean="0"/>
              <a:t>Range: 0% to 100%</a:t>
            </a:r>
          </a:p>
          <a:p>
            <a:pPr lvl="1"/>
            <a:r>
              <a:rPr lang="en-US" sz="1600" dirty="0" smtClean="0"/>
              <a:t>Resolution: 1 % (d-file 0.1%)</a:t>
            </a:r>
          </a:p>
          <a:p>
            <a:pPr lvl="1"/>
            <a:r>
              <a:rPr lang="en-US" sz="1600" dirty="0" smtClean="0"/>
              <a:t>Accuracy: </a:t>
            </a:r>
          </a:p>
          <a:p>
            <a:pPr lvl="2"/>
            <a:r>
              <a:rPr lang="en-US" sz="1200" dirty="0" smtClean="0"/>
              <a:t>Repeatability: 2%</a:t>
            </a:r>
          </a:p>
          <a:p>
            <a:endParaRPr lang="en-US" dirty="0"/>
          </a:p>
        </p:txBody>
      </p:sp>
      <p:grpSp>
        <p:nvGrpSpPr>
          <p:cNvPr id="21" name="Group 20"/>
          <p:cNvGrpSpPr/>
          <p:nvPr/>
        </p:nvGrpSpPr>
        <p:grpSpPr>
          <a:xfrm>
            <a:off x="59267" y="4126468"/>
            <a:ext cx="4849690" cy="2198132"/>
            <a:chOff x="59267" y="3733800"/>
            <a:chExt cx="4849690" cy="2198132"/>
          </a:xfrm>
        </p:grpSpPr>
        <p:pic>
          <p:nvPicPr>
            <p:cNvPr id="5121" name="Picture 1" descr="\\cit\eol\EOL Documents Folders\hock\My Documents\1 NCAR Projects\Dropsonde AVAPS II\Dropsonde Mini &amp; AVAPS II Photos\CIMG2387.JPG"/>
            <p:cNvPicPr>
              <a:picLocks noChangeAspect="1" noChangeArrowheads="1"/>
            </p:cNvPicPr>
            <p:nvPr/>
          </p:nvPicPr>
          <p:blipFill>
            <a:blip r:embed="rId2" cstate="screen"/>
            <a:srcRect/>
            <a:stretch>
              <a:fillRect/>
            </a:stretch>
          </p:blipFill>
          <p:spPr bwMode="auto">
            <a:xfrm>
              <a:off x="59267" y="4621876"/>
              <a:ext cx="4817533" cy="788324"/>
            </a:xfrm>
            <a:prstGeom prst="rect">
              <a:avLst/>
            </a:prstGeom>
            <a:noFill/>
          </p:spPr>
        </p:pic>
        <p:sp>
          <p:nvSpPr>
            <p:cNvPr id="7" name="TextBox 6"/>
            <p:cNvSpPr txBox="1"/>
            <p:nvPr/>
          </p:nvSpPr>
          <p:spPr>
            <a:xfrm>
              <a:off x="3429000" y="4126468"/>
              <a:ext cx="1479957" cy="369332"/>
            </a:xfrm>
            <a:prstGeom prst="rect">
              <a:avLst/>
            </a:prstGeom>
            <a:noFill/>
          </p:spPr>
          <p:txBody>
            <a:bodyPr wrap="none" rtlCol="0">
              <a:spAutoFit/>
            </a:bodyPr>
            <a:lstStyle/>
            <a:p>
              <a:r>
                <a:rPr lang="en-US" dirty="0" smtClean="0"/>
                <a:t>Temperature</a:t>
              </a:r>
              <a:endParaRPr lang="en-US" dirty="0"/>
            </a:p>
          </p:txBody>
        </p:sp>
        <p:sp>
          <p:nvSpPr>
            <p:cNvPr id="8" name="TextBox 7"/>
            <p:cNvSpPr txBox="1"/>
            <p:nvPr/>
          </p:nvSpPr>
          <p:spPr>
            <a:xfrm>
              <a:off x="2743200" y="5562600"/>
              <a:ext cx="1620957" cy="369332"/>
            </a:xfrm>
            <a:prstGeom prst="rect">
              <a:avLst/>
            </a:prstGeom>
            <a:noFill/>
          </p:spPr>
          <p:txBody>
            <a:bodyPr wrap="none" rtlCol="0">
              <a:spAutoFit/>
            </a:bodyPr>
            <a:lstStyle/>
            <a:p>
              <a:r>
                <a:rPr lang="en-US" dirty="0" smtClean="0"/>
                <a:t>Dual Humidity</a:t>
              </a:r>
              <a:endParaRPr lang="en-US" dirty="0"/>
            </a:p>
          </p:txBody>
        </p:sp>
        <p:sp>
          <p:nvSpPr>
            <p:cNvPr id="9" name="TextBox 8"/>
            <p:cNvSpPr txBox="1"/>
            <p:nvPr/>
          </p:nvSpPr>
          <p:spPr>
            <a:xfrm>
              <a:off x="533400" y="4126468"/>
              <a:ext cx="1107996" cy="369332"/>
            </a:xfrm>
            <a:prstGeom prst="rect">
              <a:avLst/>
            </a:prstGeom>
            <a:noFill/>
          </p:spPr>
          <p:txBody>
            <a:bodyPr wrap="none" rtlCol="0">
              <a:spAutoFit/>
            </a:bodyPr>
            <a:lstStyle/>
            <a:p>
              <a:r>
                <a:rPr lang="en-US" dirty="0" smtClean="0"/>
                <a:t>Pressure</a:t>
              </a:r>
              <a:endParaRPr lang="en-US" dirty="0"/>
            </a:p>
          </p:txBody>
        </p:sp>
        <p:cxnSp>
          <p:nvCxnSpPr>
            <p:cNvPr id="11" name="Straight Connector 10"/>
            <p:cNvCxnSpPr>
              <a:stCxn id="7" idx="2"/>
            </p:cNvCxnSpPr>
            <p:nvPr/>
          </p:nvCxnSpPr>
          <p:spPr>
            <a:xfrm>
              <a:off x="4168979" y="4495800"/>
              <a:ext cx="250621" cy="381000"/>
            </a:xfrm>
            <a:prstGeom prst="line">
              <a:avLst/>
            </a:prstGeom>
          </p:spPr>
          <p:style>
            <a:lnRef idx="2">
              <a:schemeClr val="accent6"/>
            </a:lnRef>
            <a:fillRef idx="0">
              <a:schemeClr val="accent6"/>
            </a:fillRef>
            <a:effectRef idx="1">
              <a:schemeClr val="accent6"/>
            </a:effectRef>
            <a:fontRef idx="minor">
              <a:schemeClr val="tx1"/>
            </a:fontRef>
          </p:style>
        </p:cxnSp>
        <p:cxnSp>
          <p:nvCxnSpPr>
            <p:cNvPr id="13" name="Straight Connector 12"/>
            <p:cNvCxnSpPr>
              <a:stCxn id="8" idx="0"/>
            </p:cNvCxnSpPr>
            <p:nvPr/>
          </p:nvCxnSpPr>
          <p:spPr>
            <a:xfrm flipV="1">
              <a:off x="3553679" y="5029200"/>
              <a:ext cx="256321" cy="533400"/>
            </a:xfrm>
            <a:prstGeom prst="line">
              <a:avLst/>
            </a:prstGeom>
          </p:spPr>
          <p:style>
            <a:lnRef idx="2">
              <a:schemeClr val="accent6"/>
            </a:lnRef>
            <a:fillRef idx="0">
              <a:schemeClr val="accent6"/>
            </a:fillRef>
            <a:effectRef idx="1">
              <a:schemeClr val="accent6"/>
            </a:effectRef>
            <a:fontRef idx="minor">
              <a:schemeClr val="tx1"/>
            </a:fontRef>
          </p:style>
        </p:cxnSp>
        <p:cxnSp>
          <p:nvCxnSpPr>
            <p:cNvPr id="15" name="Straight Connector 14"/>
            <p:cNvCxnSpPr>
              <a:stCxn id="8" idx="0"/>
            </p:cNvCxnSpPr>
            <p:nvPr/>
          </p:nvCxnSpPr>
          <p:spPr>
            <a:xfrm flipH="1" flipV="1">
              <a:off x="3505200" y="5029200"/>
              <a:ext cx="48479" cy="533400"/>
            </a:xfrm>
            <a:prstGeom prst="line">
              <a:avLst/>
            </a:prstGeom>
          </p:spPr>
          <p:style>
            <a:lnRef idx="2">
              <a:schemeClr val="accent6"/>
            </a:lnRef>
            <a:fillRef idx="0">
              <a:schemeClr val="accent6"/>
            </a:fillRef>
            <a:effectRef idx="1">
              <a:schemeClr val="accent6"/>
            </a:effectRef>
            <a:fontRef idx="minor">
              <a:schemeClr val="tx1"/>
            </a:fontRef>
          </p:style>
        </p:cxnSp>
        <p:cxnSp>
          <p:nvCxnSpPr>
            <p:cNvPr id="17" name="Straight Connector 16"/>
            <p:cNvCxnSpPr>
              <a:stCxn id="9" idx="2"/>
            </p:cNvCxnSpPr>
            <p:nvPr/>
          </p:nvCxnSpPr>
          <p:spPr>
            <a:xfrm flipH="1">
              <a:off x="914400" y="4495800"/>
              <a:ext cx="172998" cy="381000"/>
            </a:xfrm>
            <a:prstGeom prst="line">
              <a:avLst/>
            </a:prstGeom>
          </p:spPr>
          <p:style>
            <a:lnRef idx="2">
              <a:schemeClr val="accent6"/>
            </a:lnRef>
            <a:fillRef idx="0">
              <a:schemeClr val="accent6"/>
            </a:fillRef>
            <a:effectRef idx="1">
              <a:schemeClr val="accent6"/>
            </a:effectRef>
            <a:fontRef idx="minor">
              <a:schemeClr val="tx1"/>
            </a:fontRef>
          </p:style>
        </p:cxnSp>
        <p:sp>
          <p:nvSpPr>
            <p:cNvPr id="18" name="TextBox 17"/>
            <p:cNvSpPr txBox="1"/>
            <p:nvPr/>
          </p:nvSpPr>
          <p:spPr>
            <a:xfrm>
              <a:off x="533400" y="3733800"/>
              <a:ext cx="4014753"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dirty="0" err="1" smtClean="0"/>
                <a:t>Vaisala</a:t>
              </a:r>
              <a:r>
                <a:rPr lang="en-US" dirty="0" smtClean="0"/>
                <a:t> RSS904 PTH sensor module </a:t>
              </a:r>
            </a:p>
          </p:txBody>
        </p:sp>
      </p:grpSp>
      <p:sp>
        <p:nvSpPr>
          <p:cNvPr id="22" name="TextBox 21"/>
          <p:cNvSpPr txBox="1"/>
          <p:nvPr/>
        </p:nvSpPr>
        <p:spPr>
          <a:xfrm>
            <a:off x="4800600" y="5943600"/>
            <a:ext cx="3040128" cy="369332"/>
          </a:xfrm>
          <a:prstGeom prst="rect">
            <a:avLst/>
          </a:prstGeom>
          <a:noFill/>
        </p:spPr>
        <p:txBody>
          <a:bodyPr wrap="none" rtlCol="0">
            <a:spAutoFit/>
          </a:bodyPr>
          <a:lstStyle/>
          <a:p>
            <a:r>
              <a:rPr lang="en-US" dirty="0" smtClean="0"/>
              <a:t>Info from </a:t>
            </a:r>
            <a:r>
              <a:rPr lang="en-US" dirty="0" err="1" smtClean="0"/>
              <a:t>Vaisala</a:t>
            </a:r>
            <a:r>
              <a:rPr lang="en-US" dirty="0" smtClean="0"/>
              <a:t> data sheet</a:t>
            </a:r>
            <a:endParaRPr lang="en-US" dirty="0"/>
          </a:p>
        </p:txBody>
      </p:sp>
      <p:sp>
        <p:nvSpPr>
          <p:cNvPr id="23" name="AutoShape 3"/>
          <p:cNvSpPr>
            <a:spLocks noChangeArrowheads="1"/>
          </p:cNvSpPr>
          <p:nvPr/>
        </p:nvSpPr>
        <p:spPr bwMode="auto">
          <a:xfrm>
            <a:off x="381000" y="152400"/>
            <a:ext cx="8382000" cy="669608"/>
          </a:xfrm>
          <a:prstGeom prst="roundRect">
            <a:avLst>
              <a:gd name="adj" fmla="val 22708"/>
            </a:avLst>
          </a:prstGeom>
          <a:gradFill rotWithShape="1">
            <a:gsLst>
              <a:gs pos="0">
                <a:srgbClr val="33CCCC">
                  <a:shade val="51000"/>
                  <a:satMod val="130000"/>
                </a:srgbClr>
              </a:gs>
              <a:gs pos="80000">
                <a:srgbClr val="33CCCC">
                  <a:shade val="93000"/>
                  <a:satMod val="130000"/>
                </a:srgbClr>
              </a:gs>
              <a:gs pos="100000">
                <a:srgbClr val="33CCCC">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nchor="ctr">
            <a:spAutoFit/>
            <a:scene3d>
              <a:camera prst="orthographicFront"/>
              <a:lightRig rig="soft" dir="t">
                <a:rot lat="0" lon="0" rev="10800000"/>
              </a:lightRig>
            </a:scene3d>
            <a:sp3d>
              <a:bevelT w="27940" h="12700"/>
              <a:contourClr>
                <a:srgbClr val="DDDDDD"/>
              </a:contourClr>
            </a:sp3d>
          </a:bodyPr>
          <a:lstStyle/>
          <a:p>
            <a:pPr lvl="0" algn="ctr" eaLnBrk="0" fontAlgn="base" hangingPunct="0">
              <a:spcBef>
                <a:spcPct val="0"/>
              </a:spcBef>
              <a:spcAft>
                <a:spcPct val="0"/>
              </a:spcAft>
              <a:defRPr/>
            </a:pPr>
            <a:r>
              <a:rPr lang="en-US" sz="3200" dirty="0" err="1" smtClean="0"/>
              <a:t>Dropsonde</a:t>
            </a:r>
            <a:r>
              <a:rPr lang="en-US" sz="3200" dirty="0" smtClean="0"/>
              <a:t> Thermodynamic Sensor Specs</a:t>
            </a:r>
            <a:endParaRPr kumimoji="0" lang="en-US" sz="3200" b="1" i="0" u="none" strike="noStrike" kern="0" cap="none" spc="150" normalizeH="0" baseline="0" noProof="0" dirty="0">
              <a:ln w="11430"/>
              <a:solidFill>
                <a:srgbClr val="F8F8F8"/>
              </a:solidFill>
              <a:effectLst>
                <a:outerShdw blurRad="25400" algn="tl" rotWithShape="0">
                  <a:srgbClr val="000000">
                    <a:alpha val="43000"/>
                  </a:srgbClr>
                </a:outerShdw>
              </a:effectLst>
              <a:uLnTx/>
              <a:uFillTx/>
              <a:latin typeface="Arial"/>
              <a:ea typeface="+mn-ea"/>
              <a:cs typeface="+mn-cs"/>
            </a:endParaRPr>
          </a:p>
        </p:txBody>
      </p:sp>
    </p:spTree>
    <p:extLst>
      <p:ext uri="{BB962C8B-B14F-4D97-AF65-F5344CB8AC3E}">
        <p14:creationId xmlns:p14="http://schemas.microsoft.com/office/powerpoint/2010/main" val="40197231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228600" y="1371600"/>
            <a:ext cx="4876800" cy="5334000"/>
          </a:xfrm>
        </p:spPr>
        <p:txBody>
          <a:bodyPr/>
          <a:lstStyle/>
          <a:p>
            <a:r>
              <a:rPr lang="en-US" sz="2400" dirty="0" smtClean="0"/>
              <a:t>Winds derived by tracking </a:t>
            </a:r>
            <a:r>
              <a:rPr lang="en-US" sz="2400" dirty="0" err="1" smtClean="0"/>
              <a:t>sonde</a:t>
            </a:r>
            <a:r>
              <a:rPr lang="en-US" sz="2400" dirty="0" smtClean="0"/>
              <a:t> motion</a:t>
            </a:r>
          </a:p>
          <a:p>
            <a:pPr lvl="1"/>
            <a:r>
              <a:rPr lang="en-US" sz="2000" dirty="0" smtClean="0"/>
              <a:t>GPS Receiver </a:t>
            </a:r>
          </a:p>
          <a:p>
            <a:pPr lvl="1"/>
            <a:r>
              <a:rPr lang="en-US" sz="2000" dirty="0" smtClean="0"/>
              <a:t>Stable descent, no induced drift</a:t>
            </a:r>
          </a:p>
          <a:p>
            <a:pPr lvl="1"/>
            <a:r>
              <a:rPr lang="en-US" sz="2000" dirty="0" smtClean="0"/>
              <a:t>Both </a:t>
            </a:r>
            <a:r>
              <a:rPr lang="en-US" sz="2000" dirty="0" err="1" smtClean="0"/>
              <a:t>sondes</a:t>
            </a:r>
            <a:r>
              <a:rPr lang="en-US" sz="2000" dirty="0" smtClean="0"/>
              <a:t> use same GPS</a:t>
            </a:r>
          </a:p>
          <a:p>
            <a:pPr lvl="1">
              <a:buNone/>
            </a:pPr>
            <a:r>
              <a:rPr lang="en-US" sz="2000" dirty="0" smtClean="0"/>
              <a:t>    Receiver and same parachute design</a:t>
            </a:r>
          </a:p>
          <a:p>
            <a:r>
              <a:rPr lang="en-US" sz="2400" dirty="0" smtClean="0"/>
              <a:t>Winds (GPS </a:t>
            </a:r>
            <a:r>
              <a:rPr lang="en-US" sz="2400" dirty="0" err="1" smtClean="0"/>
              <a:t>rcvr</a:t>
            </a:r>
            <a:r>
              <a:rPr lang="en-US" sz="2400" dirty="0" smtClean="0"/>
              <a:t> vel. specs)</a:t>
            </a:r>
          </a:p>
          <a:p>
            <a:pPr lvl="1"/>
            <a:r>
              <a:rPr lang="en-US" sz="2000" dirty="0" smtClean="0"/>
              <a:t>Range: 0 to 100 m/s</a:t>
            </a:r>
          </a:p>
          <a:p>
            <a:pPr lvl="1"/>
            <a:r>
              <a:rPr lang="en-US" sz="2000" dirty="0" smtClean="0"/>
              <a:t>Resolution: 0.01 m/s</a:t>
            </a:r>
          </a:p>
          <a:p>
            <a:pPr lvl="1"/>
            <a:r>
              <a:rPr lang="en-US" sz="2000" dirty="0" smtClean="0"/>
              <a:t>Accuracy : 0.1 m/s</a:t>
            </a:r>
          </a:p>
          <a:p>
            <a:r>
              <a:rPr lang="en-US" sz="2400" dirty="0" smtClean="0"/>
              <a:t>Stable Cone Parachute design</a:t>
            </a:r>
          </a:p>
          <a:p>
            <a:pPr lvl="1"/>
            <a:r>
              <a:rPr lang="en-US" sz="2000" dirty="0" smtClean="0"/>
              <a:t>Size scaled for mass of both </a:t>
            </a:r>
            <a:r>
              <a:rPr lang="en-US" sz="2000" dirty="0" err="1" smtClean="0"/>
              <a:t>sondes</a:t>
            </a:r>
            <a:r>
              <a:rPr lang="en-US" sz="2000" dirty="0" smtClean="0"/>
              <a:t> for same fall velocity</a:t>
            </a:r>
          </a:p>
          <a:p>
            <a:pPr>
              <a:buNone/>
            </a:pPr>
            <a:endParaRPr lang="en-US" dirty="0"/>
          </a:p>
        </p:txBody>
      </p:sp>
      <p:pic>
        <p:nvPicPr>
          <p:cNvPr id="8" name="Picture 2" descr="\\cit\eol\EOL Documents Folders\hock\My Documents\1 NCAR Projects\Dropsonde AVAPS II\Dropsonde Mini &amp; AVAPS II Photos\_MG_6176.jpg"/>
          <p:cNvPicPr>
            <a:picLocks noChangeAspect="1" noChangeArrowheads="1"/>
          </p:cNvPicPr>
          <p:nvPr/>
        </p:nvPicPr>
        <p:blipFill>
          <a:blip r:embed="rId2" cstate="screen"/>
          <a:srcRect/>
          <a:stretch>
            <a:fillRect/>
          </a:stretch>
        </p:blipFill>
        <p:spPr bwMode="auto">
          <a:xfrm>
            <a:off x="7086600" y="1600200"/>
            <a:ext cx="1905000" cy="3543014"/>
          </a:xfrm>
          <a:prstGeom prst="rect">
            <a:avLst/>
          </a:prstGeom>
          <a:ln>
            <a:noFill/>
          </a:ln>
          <a:effectLst>
            <a:softEdge rad="112500"/>
          </a:effectLst>
        </p:spPr>
      </p:pic>
      <p:sp>
        <p:nvSpPr>
          <p:cNvPr id="10" name="AutoShape 3"/>
          <p:cNvSpPr>
            <a:spLocks noChangeArrowheads="1"/>
          </p:cNvSpPr>
          <p:nvPr/>
        </p:nvSpPr>
        <p:spPr bwMode="auto">
          <a:xfrm>
            <a:off x="1752600" y="285750"/>
            <a:ext cx="6019800" cy="669608"/>
          </a:xfrm>
          <a:prstGeom prst="roundRect">
            <a:avLst>
              <a:gd name="adj" fmla="val 22708"/>
            </a:avLst>
          </a:prstGeom>
          <a:gradFill rotWithShape="1">
            <a:gsLst>
              <a:gs pos="0">
                <a:srgbClr val="33CCCC">
                  <a:shade val="51000"/>
                  <a:satMod val="130000"/>
                </a:srgbClr>
              </a:gs>
              <a:gs pos="80000">
                <a:srgbClr val="33CCCC">
                  <a:shade val="93000"/>
                  <a:satMod val="130000"/>
                </a:srgbClr>
              </a:gs>
              <a:gs pos="100000">
                <a:srgbClr val="33CCCC">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nchor="ctr">
            <a:spAutoFit/>
            <a:scene3d>
              <a:camera prst="orthographicFront"/>
              <a:lightRig rig="soft" dir="t">
                <a:rot lat="0" lon="0" rev="10800000"/>
              </a:lightRig>
            </a:scene3d>
            <a:sp3d>
              <a:bevelT w="27940" h="12700"/>
              <a:contourClr>
                <a:srgbClr val="DDDDDD"/>
              </a:contourClr>
            </a:sp3d>
          </a:bodyPr>
          <a:lstStyle/>
          <a:p>
            <a:pPr marL="0" marR="0" lvl="0" indent="0" algn="ctr" defTabSz="914400" eaLnBrk="0" fontAlgn="base" latinLnBrk="0" hangingPunct="0">
              <a:lnSpc>
                <a:spcPct val="100000"/>
              </a:lnSpc>
              <a:spcBef>
                <a:spcPct val="0"/>
              </a:spcBef>
              <a:spcAft>
                <a:spcPct val="0"/>
              </a:spcAft>
              <a:buClrTx/>
              <a:buSzTx/>
              <a:buFontTx/>
              <a:buNone/>
              <a:tabLst/>
              <a:defRPr/>
            </a:pPr>
            <a:r>
              <a:rPr lang="en-US" sz="3200" b="1" kern="0" spc="150" dirty="0" smtClean="0">
                <a:ln w="11430"/>
                <a:solidFill>
                  <a:srgbClr val="F8F8F8"/>
                </a:solidFill>
                <a:effectLst>
                  <a:outerShdw blurRad="25400" algn="tl" rotWithShape="0">
                    <a:srgbClr val="000000">
                      <a:alpha val="43000"/>
                    </a:srgbClr>
                  </a:outerShdw>
                </a:effectLst>
                <a:latin typeface="Arial"/>
              </a:rPr>
              <a:t>Wind Measurements</a:t>
            </a:r>
            <a:endParaRPr kumimoji="0" lang="en-US" sz="3200" b="1" i="0" u="none" strike="noStrike" kern="0" cap="none" spc="150" normalizeH="0" baseline="0" noProof="0" dirty="0">
              <a:ln w="11430"/>
              <a:solidFill>
                <a:srgbClr val="F8F8F8"/>
              </a:solidFill>
              <a:effectLst>
                <a:outerShdw blurRad="25400" algn="tl" rotWithShape="0">
                  <a:srgbClr val="000000">
                    <a:alpha val="43000"/>
                  </a:srgbClr>
                </a:outerShdw>
              </a:effectLst>
              <a:uLnTx/>
              <a:uFillTx/>
              <a:latin typeface="Arial"/>
              <a:ea typeface="+mn-ea"/>
              <a:cs typeface="+mn-cs"/>
            </a:endParaRPr>
          </a:p>
        </p:txBody>
      </p:sp>
      <p:sp>
        <p:nvSpPr>
          <p:cNvPr id="12" name="TextBox 11"/>
          <p:cNvSpPr txBox="1"/>
          <p:nvPr/>
        </p:nvSpPr>
        <p:spPr>
          <a:xfrm>
            <a:off x="7315200" y="2667000"/>
            <a:ext cx="1371600" cy="646331"/>
          </a:xfrm>
          <a:prstGeom prst="rect">
            <a:avLst/>
          </a:prstGeom>
          <a:noFill/>
        </p:spPr>
        <p:txBody>
          <a:bodyPr wrap="square" rtlCol="0">
            <a:spAutoFit/>
          </a:bodyPr>
          <a:lstStyle/>
          <a:p>
            <a:pPr algn="ctr"/>
            <a:r>
              <a:rPr lang="en-US" dirty="0" smtClean="0">
                <a:solidFill>
                  <a:srgbClr val="0070C0"/>
                </a:solidFill>
              </a:rPr>
              <a:t>Cone Parachute</a:t>
            </a:r>
            <a:endParaRPr lang="en-US" dirty="0">
              <a:solidFill>
                <a:srgbClr val="0070C0"/>
              </a:solidFill>
            </a:endParaRPr>
          </a:p>
        </p:txBody>
      </p:sp>
      <p:grpSp>
        <p:nvGrpSpPr>
          <p:cNvPr id="15" name="Group 14"/>
          <p:cNvGrpSpPr/>
          <p:nvPr/>
        </p:nvGrpSpPr>
        <p:grpSpPr>
          <a:xfrm>
            <a:off x="5334000" y="1371600"/>
            <a:ext cx="1600200" cy="5294531"/>
            <a:chOff x="5105400" y="1371600"/>
            <a:chExt cx="1600200" cy="5294531"/>
          </a:xfrm>
        </p:grpSpPr>
        <p:pic>
          <p:nvPicPr>
            <p:cNvPr id="9" name="Picture 3" descr="\\cit\eol\EOL Documents Folders\hock\My Documents\1 NCAR Projects\Dropsonde AVAPS II\Dropsonde Mini &amp; AVAPS II Photos\_MG_6189.jpg"/>
            <p:cNvPicPr>
              <a:picLocks noChangeAspect="1" noChangeArrowheads="1"/>
            </p:cNvPicPr>
            <p:nvPr/>
          </p:nvPicPr>
          <p:blipFill>
            <a:blip r:embed="rId3" cstate="screen"/>
            <a:srcRect/>
            <a:stretch>
              <a:fillRect/>
            </a:stretch>
          </p:blipFill>
          <p:spPr bwMode="auto">
            <a:xfrm>
              <a:off x="5105400" y="1371600"/>
              <a:ext cx="1600200" cy="4800600"/>
            </a:xfrm>
            <a:prstGeom prst="rect">
              <a:avLst/>
            </a:prstGeom>
            <a:ln>
              <a:noFill/>
            </a:ln>
            <a:effectLst>
              <a:softEdge rad="112500"/>
            </a:effectLst>
          </p:spPr>
        </p:pic>
        <p:sp>
          <p:nvSpPr>
            <p:cNvPr id="11" name="TextBox 10"/>
            <p:cNvSpPr txBox="1"/>
            <p:nvPr/>
          </p:nvSpPr>
          <p:spPr>
            <a:xfrm>
              <a:off x="5334000" y="2514600"/>
              <a:ext cx="1236236" cy="646331"/>
            </a:xfrm>
            <a:prstGeom prst="rect">
              <a:avLst/>
            </a:prstGeom>
            <a:noFill/>
          </p:spPr>
          <p:txBody>
            <a:bodyPr wrap="none" rtlCol="0">
              <a:spAutoFit/>
            </a:bodyPr>
            <a:lstStyle/>
            <a:p>
              <a:r>
                <a:rPr lang="en-US" dirty="0" smtClean="0">
                  <a:solidFill>
                    <a:srgbClr val="0070C0"/>
                  </a:solidFill>
                </a:rPr>
                <a:t>Cone</a:t>
              </a:r>
            </a:p>
            <a:p>
              <a:r>
                <a:rPr lang="en-US" dirty="0" smtClean="0">
                  <a:solidFill>
                    <a:srgbClr val="0070C0"/>
                  </a:solidFill>
                </a:rPr>
                <a:t>Parachute</a:t>
              </a:r>
              <a:endParaRPr lang="en-US" dirty="0">
                <a:solidFill>
                  <a:srgbClr val="0070C0"/>
                </a:solidFill>
              </a:endParaRPr>
            </a:p>
          </p:txBody>
        </p:sp>
        <p:sp>
          <p:nvSpPr>
            <p:cNvPr id="13" name="TextBox 12"/>
            <p:cNvSpPr txBox="1"/>
            <p:nvPr/>
          </p:nvSpPr>
          <p:spPr>
            <a:xfrm>
              <a:off x="5364772" y="6019800"/>
              <a:ext cx="1112228" cy="646331"/>
            </a:xfrm>
            <a:prstGeom prst="rect">
              <a:avLst/>
            </a:prstGeom>
            <a:noFill/>
          </p:spPr>
          <p:txBody>
            <a:bodyPr wrap="none" rtlCol="0">
              <a:spAutoFit/>
            </a:bodyPr>
            <a:lstStyle/>
            <a:p>
              <a:pPr algn="ctr"/>
              <a:r>
                <a:rPr lang="en-US" dirty="0" smtClean="0"/>
                <a:t>G-IV</a:t>
              </a:r>
            </a:p>
            <a:p>
              <a:pPr algn="ctr"/>
              <a:r>
                <a:rPr lang="en-US" dirty="0" smtClean="0"/>
                <a:t>AVAPS II</a:t>
              </a:r>
              <a:endParaRPr lang="en-US" dirty="0"/>
            </a:p>
          </p:txBody>
        </p:sp>
      </p:grpSp>
      <p:sp>
        <p:nvSpPr>
          <p:cNvPr id="14" name="TextBox 13"/>
          <p:cNvSpPr txBox="1"/>
          <p:nvPr/>
        </p:nvSpPr>
        <p:spPr>
          <a:xfrm>
            <a:off x="7114907" y="5029200"/>
            <a:ext cx="1800493" cy="646331"/>
          </a:xfrm>
          <a:prstGeom prst="rect">
            <a:avLst/>
          </a:prstGeom>
          <a:noFill/>
        </p:spPr>
        <p:txBody>
          <a:bodyPr wrap="none" rtlCol="0">
            <a:spAutoFit/>
          </a:bodyPr>
          <a:lstStyle/>
          <a:p>
            <a:pPr algn="ctr"/>
            <a:r>
              <a:rPr lang="en-US" dirty="0" smtClean="0"/>
              <a:t>Global Hawk</a:t>
            </a:r>
          </a:p>
          <a:p>
            <a:pPr algn="ctr"/>
            <a:r>
              <a:rPr lang="en-US" dirty="0" smtClean="0"/>
              <a:t>Mini </a:t>
            </a:r>
            <a:r>
              <a:rPr lang="en-US" dirty="0" err="1" smtClean="0"/>
              <a:t>Dropsonde</a:t>
            </a:r>
            <a:endParaRPr lang="en-US" dirty="0"/>
          </a:p>
        </p:txBody>
      </p:sp>
    </p:spTree>
    <p:extLst>
      <p:ext uri="{BB962C8B-B14F-4D97-AF65-F5344CB8AC3E}">
        <p14:creationId xmlns:p14="http://schemas.microsoft.com/office/powerpoint/2010/main" val="1859464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l="10510" t="15152" r="9943" b="15150"/>
          <a:stretch>
            <a:fillRect/>
          </a:stretch>
        </p:blipFill>
        <p:spPr bwMode="auto">
          <a:xfrm>
            <a:off x="1298562" y="1828800"/>
            <a:ext cx="2968638" cy="1888524"/>
          </a:xfrm>
          <a:prstGeom prst="rect">
            <a:avLst/>
          </a:prstGeom>
          <a:noFill/>
          <a:ln>
            <a:solidFill>
              <a:schemeClr val="bg1">
                <a:lumMod val="65000"/>
              </a:schemeClr>
            </a:solidFill>
          </a:ln>
          <a:effectLst>
            <a:outerShdw blurRad="50800" dist="38100" dir="2700000" algn="tl" rotWithShape="0">
              <a:prstClr val="black">
                <a:alpha val="40000"/>
              </a:prstClr>
            </a:outerShdw>
          </a:effectLst>
          <a:extLst/>
        </p:spPr>
      </p:pic>
      <p:grpSp>
        <p:nvGrpSpPr>
          <p:cNvPr id="22" name="Group 21"/>
          <p:cNvGrpSpPr/>
          <p:nvPr/>
        </p:nvGrpSpPr>
        <p:grpSpPr>
          <a:xfrm>
            <a:off x="4419600" y="1905000"/>
            <a:ext cx="4495800" cy="4370173"/>
            <a:chOff x="4419600" y="1905000"/>
            <a:chExt cx="4495800" cy="4370173"/>
          </a:xfrm>
        </p:grpSpPr>
        <p:pic>
          <p:nvPicPr>
            <p:cNvPr id="12" name="Picture 11" descr="GHDS FLIGHT.jpg"/>
            <p:cNvPicPr>
              <a:picLocks noChangeAspect="1"/>
            </p:cNvPicPr>
            <p:nvPr/>
          </p:nvPicPr>
          <p:blipFill>
            <a:blip r:embed="rId3" cstate="print">
              <a:extLst>
                <a:ext uri="{28A0092B-C50C-407E-A947-70E740481C1C}">
                  <a14:useLocalDpi xmlns:a14="http://schemas.microsoft.com/office/drawing/2010/main" val="0"/>
                </a:ext>
              </a:extLst>
            </a:blip>
            <a:srcRect b="3668"/>
            <a:stretch>
              <a:fillRect/>
            </a:stretch>
          </p:blipFill>
          <p:spPr bwMode="auto">
            <a:xfrm>
              <a:off x="4419600" y="1905000"/>
              <a:ext cx="2667000" cy="2285180"/>
            </a:xfrm>
            <a:prstGeom prst="rect">
              <a:avLst/>
            </a:prstGeom>
            <a:noFill/>
            <a:ln>
              <a:solidFill>
                <a:schemeClr val="bg1">
                  <a:lumMod val="65000"/>
                </a:schemeClr>
              </a:solidFill>
            </a:ln>
            <a:effectLst>
              <a:outerShdw blurRad="50800" dist="38100" dir="2700000" algn="tl" rotWithShape="0">
                <a:prstClr val="black">
                  <a:alpha val="40000"/>
                </a:prstClr>
              </a:outerShdw>
            </a:effectLst>
            <a:extLst/>
          </p:spPr>
        </p:pic>
        <p:pic>
          <p:nvPicPr>
            <p:cNvPr id="8" name="Picture 7" descr="ED10-024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4343400"/>
              <a:ext cx="2372317" cy="1931773"/>
            </a:xfrm>
            <a:prstGeom prst="rect">
              <a:avLst/>
            </a:prstGeom>
            <a:noFill/>
            <a:ln w="9525">
              <a:noFill/>
              <a:round/>
              <a:headEnd/>
              <a:tailEnd/>
            </a:ln>
            <a:effectLst>
              <a:outerShdw blurRad="50800" dist="38100" dir="2700000" algn="tl" rotWithShape="0">
                <a:prstClr val="black">
                  <a:alpha val="40000"/>
                </a:prstClr>
              </a:outerShdw>
            </a:effectLst>
            <a:extLst/>
          </p:spPr>
        </p:pic>
        <p:sp>
          <p:nvSpPr>
            <p:cNvPr id="17" name="TextBox 16"/>
            <p:cNvSpPr txBox="1"/>
            <p:nvPr/>
          </p:nvSpPr>
          <p:spPr>
            <a:xfrm>
              <a:off x="6781800" y="3810000"/>
              <a:ext cx="2133600"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dirty="0" err="1" smtClean="0"/>
                <a:t>Dropsonde</a:t>
              </a:r>
              <a:r>
                <a:rPr lang="en-US" dirty="0" smtClean="0"/>
                <a:t> System Launch Tube</a:t>
              </a:r>
              <a:endParaRPr lang="en-US" dirty="0"/>
            </a:p>
          </p:txBody>
        </p:sp>
      </p:grpSp>
      <p:sp>
        <p:nvSpPr>
          <p:cNvPr id="13" name="Oval 12"/>
          <p:cNvSpPr/>
          <p:nvPr/>
        </p:nvSpPr>
        <p:spPr>
          <a:xfrm>
            <a:off x="5181600" y="3577281"/>
            <a:ext cx="596320" cy="461319"/>
          </a:xfrm>
          <a:prstGeom prst="ellipse">
            <a:avLst/>
          </a:prstGeom>
          <a:noFill/>
          <a:ln>
            <a:solidFill>
              <a:srgbClr val="FFFF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Oval 8"/>
          <p:cNvSpPr/>
          <p:nvPr/>
        </p:nvSpPr>
        <p:spPr>
          <a:xfrm>
            <a:off x="7010400" y="5066270"/>
            <a:ext cx="1037078" cy="994719"/>
          </a:xfrm>
          <a:prstGeom prst="ellipse">
            <a:avLst/>
          </a:prstGeom>
          <a:noFill/>
          <a:ln w="28575">
            <a:solidFill>
              <a:srgbClr val="FFFF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23" name="Group 22"/>
          <p:cNvGrpSpPr/>
          <p:nvPr/>
        </p:nvGrpSpPr>
        <p:grpSpPr>
          <a:xfrm>
            <a:off x="3124200" y="4114800"/>
            <a:ext cx="2971800" cy="2579132"/>
            <a:chOff x="3124200" y="4114800"/>
            <a:chExt cx="2971800" cy="2579132"/>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3657600" y="4114800"/>
              <a:ext cx="1828891"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3124200" y="6324600"/>
              <a:ext cx="2971800" cy="369332"/>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US" dirty="0" err="1" smtClean="0"/>
                <a:t>Dropsonde</a:t>
              </a:r>
              <a:r>
                <a:rPr lang="en-US" dirty="0" smtClean="0"/>
                <a:t> Launch Assembly</a:t>
              </a:r>
              <a:endParaRPr lang="en-US" dirty="0"/>
            </a:p>
          </p:txBody>
        </p:sp>
      </p:grpSp>
      <p:sp>
        <p:nvSpPr>
          <p:cNvPr id="15" name="Rectangle 14"/>
          <p:cNvSpPr/>
          <p:nvPr/>
        </p:nvSpPr>
        <p:spPr>
          <a:xfrm>
            <a:off x="228600" y="124361"/>
            <a:ext cx="8763000" cy="1323439"/>
          </a:xfrm>
          <a:prstGeom prst="rect">
            <a:avLst/>
          </a:prstGeom>
        </p:spPr>
        <p:txBody>
          <a:bodyPr wrap="square">
            <a:spAutoFit/>
          </a:bodyPr>
          <a:lstStyle/>
          <a:p>
            <a:r>
              <a:rPr lang="en-US" sz="3200" dirty="0" smtClean="0">
                <a:latin typeface="Helvetica"/>
                <a:cs typeface="Helvetica"/>
              </a:rPr>
              <a:t>NASA G</a:t>
            </a:r>
            <a:r>
              <a:rPr lang="en-US" sz="2800" dirty="0" smtClean="0">
                <a:latin typeface="Helvetica"/>
                <a:cs typeface="Helvetica"/>
              </a:rPr>
              <a:t>LOBAL</a:t>
            </a:r>
            <a:r>
              <a:rPr lang="en-US" sz="3200" dirty="0" smtClean="0">
                <a:latin typeface="Helvetica"/>
                <a:cs typeface="Helvetica"/>
              </a:rPr>
              <a:t> H</a:t>
            </a:r>
            <a:r>
              <a:rPr lang="en-US" sz="2800" dirty="0" smtClean="0">
                <a:latin typeface="Helvetica"/>
                <a:cs typeface="Helvetica"/>
              </a:rPr>
              <a:t>AWK</a:t>
            </a:r>
            <a:r>
              <a:rPr lang="en-US" sz="3200" dirty="0" smtClean="0">
                <a:latin typeface="Helvetica"/>
                <a:cs typeface="Helvetica"/>
              </a:rPr>
              <a:t> UAS</a:t>
            </a:r>
          </a:p>
          <a:p>
            <a:endParaRPr lang="en-US" sz="1200" b="1" dirty="0" smtClean="0"/>
          </a:p>
          <a:p>
            <a:pPr marL="742950" lvl="1" indent="-285750">
              <a:buFont typeface="Wingdings" pitchFamily="2" charset="2"/>
              <a:buChar char="§"/>
            </a:pPr>
            <a:r>
              <a:rPr lang="en-US" dirty="0" smtClean="0"/>
              <a:t>High-altitude, long-endurance UAS:  55 – 65 </a:t>
            </a:r>
            <a:r>
              <a:rPr lang="en-US" dirty="0" err="1" smtClean="0"/>
              <a:t>kft</a:t>
            </a:r>
            <a:r>
              <a:rPr lang="en-US" dirty="0" smtClean="0"/>
              <a:t>, 28 </a:t>
            </a:r>
            <a:r>
              <a:rPr lang="en-US" dirty="0" err="1" smtClean="0"/>
              <a:t>hr</a:t>
            </a:r>
            <a:r>
              <a:rPr lang="en-US" dirty="0" smtClean="0"/>
              <a:t> duration</a:t>
            </a:r>
          </a:p>
          <a:p>
            <a:pPr marL="742950" lvl="1" indent="-285750">
              <a:buFont typeface="Wingdings" pitchFamily="2" charset="2"/>
              <a:buChar char="§"/>
            </a:pPr>
            <a:r>
              <a:rPr lang="en-US" dirty="0" smtClean="0"/>
              <a:t>Remotely </a:t>
            </a:r>
            <a:r>
              <a:rPr lang="en-US" dirty="0"/>
              <a:t>operated </a:t>
            </a:r>
            <a:r>
              <a:rPr lang="en-US" dirty="0" smtClean="0"/>
              <a:t>from NASA </a:t>
            </a:r>
            <a:r>
              <a:rPr lang="en-US" dirty="0"/>
              <a:t>Dryden Flight Research </a:t>
            </a:r>
            <a:r>
              <a:rPr lang="en-US" dirty="0" smtClean="0"/>
              <a:t>Center, Edwards AFB, CA</a:t>
            </a:r>
            <a:endParaRPr lang="en-US" dirty="0"/>
          </a:p>
        </p:txBody>
      </p:sp>
      <p:sp>
        <p:nvSpPr>
          <p:cNvPr id="16" name="TextBox 15"/>
          <p:cNvSpPr txBox="1"/>
          <p:nvPr/>
        </p:nvSpPr>
        <p:spPr>
          <a:xfrm>
            <a:off x="228600" y="1981200"/>
            <a:ext cx="1423138"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dirty="0"/>
              <a:t>Global Hawk</a:t>
            </a:r>
          </a:p>
        </p:txBody>
      </p:sp>
      <p:cxnSp>
        <p:nvCxnSpPr>
          <p:cNvPr id="21" name="Straight Connector 20"/>
          <p:cNvCxnSpPr/>
          <p:nvPr/>
        </p:nvCxnSpPr>
        <p:spPr>
          <a:xfrm>
            <a:off x="762000" y="1600200"/>
            <a:ext cx="78486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26" name="Picture 13" descr="Untitled-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3400" y="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76200" y="3857002"/>
            <a:ext cx="2984500" cy="2710797"/>
            <a:chOff x="152400" y="3704602"/>
            <a:chExt cx="2984500" cy="2710797"/>
          </a:xfrm>
        </p:grpSpPr>
        <p:pic>
          <p:nvPicPr>
            <p:cNvPr id="25" name="Picture 24"/>
            <p:cNvPicPr>
              <a:picLocks noChangeAspect="1"/>
            </p:cNvPicPr>
            <p:nvPr/>
          </p:nvPicPr>
          <p:blipFill>
            <a:blip r:embed="rId7" cstate="print"/>
            <a:stretch>
              <a:fillRect/>
            </a:stretch>
          </p:blipFill>
          <p:spPr>
            <a:xfrm>
              <a:off x="152400" y="4129399"/>
              <a:ext cx="2984500" cy="2286000"/>
            </a:xfrm>
            <a:prstGeom prst="rect">
              <a:avLst/>
            </a:prstGeom>
          </p:spPr>
        </p:pic>
        <p:sp>
          <p:nvSpPr>
            <p:cNvPr id="28" name="TextBox 27"/>
            <p:cNvSpPr txBox="1"/>
            <p:nvPr/>
          </p:nvSpPr>
          <p:spPr>
            <a:xfrm>
              <a:off x="377790" y="3704602"/>
              <a:ext cx="2514600" cy="64633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dirty="0" smtClean="0"/>
                <a:t>Global Hawk Operations Center (GHOC)</a:t>
              </a:r>
              <a:endParaRPr lang="en-US" dirty="0"/>
            </a:p>
          </p:txBody>
        </p:sp>
      </p:grpSp>
    </p:spTree>
    <p:extLst>
      <p:ext uri="{BB962C8B-B14F-4D97-AF65-F5344CB8AC3E}">
        <p14:creationId xmlns:p14="http://schemas.microsoft.com/office/powerpoint/2010/main" val="334180649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648200" y="152400"/>
            <a:ext cx="4267200" cy="655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6200"/>
            <a:ext cx="3657600" cy="1219200"/>
          </a:xfrm>
        </p:spPr>
        <p:txBody>
          <a:bodyPr>
            <a:normAutofit/>
          </a:bodyPr>
          <a:lstStyle/>
          <a:p>
            <a:pPr lvl="0">
              <a:spcBef>
                <a:spcPts val="0"/>
              </a:spcBef>
            </a:pPr>
            <a:r>
              <a:rPr lang="en-US" sz="3200" dirty="0" smtClean="0">
                <a:solidFill>
                  <a:prstClr val="white"/>
                </a:solidFill>
                <a:latin typeface="Helvetica"/>
                <a:ea typeface="+mn-ea"/>
                <a:cs typeface="Helvetica"/>
              </a:rPr>
              <a:t>A</a:t>
            </a:r>
            <a:r>
              <a:rPr lang="en-US" sz="2600" dirty="0" smtClean="0">
                <a:solidFill>
                  <a:prstClr val="white"/>
                </a:solidFill>
                <a:latin typeface="Helvetica"/>
                <a:ea typeface="+mn-ea"/>
                <a:cs typeface="Helvetica"/>
              </a:rPr>
              <a:t>TMOSPHERIC </a:t>
            </a:r>
            <a:r>
              <a:rPr lang="en-US" sz="3200" dirty="0" smtClean="0">
                <a:solidFill>
                  <a:prstClr val="white"/>
                </a:solidFill>
                <a:latin typeface="Helvetica"/>
                <a:ea typeface="+mn-ea"/>
                <a:cs typeface="Helvetica"/>
              </a:rPr>
              <a:t>R</a:t>
            </a:r>
            <a:r>
              <a:rPr lang="en-US" sz="2600" dirty="0" smtClean="0">
                <a:solidFill>
                  <a:prstClr val="white"/>
                </a:solidFill>
                <a:latin typeface="Helvetica"/>
                <a:ea typeface="+mn-ea"/>
                <a:cs typeface="Helvetica"/>
              </a:rPr>
              <a:t>IVERS </a:t>
            </a:r>
            <a:r>
              <a:rPr lang="en-US" sz="3200" dirty="0" smtClean="0">
                <a:solidFill>
                  <a:prstClr val="white"/>
                </a:solidFill>
                <a:latin typeface="Helvetica"/>
                <a:ea typeface="+mn-ea"/>
                <a:cs typeface="Helvetica"/>
              </a:rPr>
              <a:t>F</a:t>
            </a:r>
            <a:r>
              <a:rPr lang="en-US" sz="2600" dirty="0" smtClean="0">
                <a:solidFill>
                  <a:prstClr val="white"/>
                </a:solidFill>
                <a:latin typeface="Helvetica"/>
                <a:ea typeface="+mn-ea"/>
                <a:cs typeface="Helvetica"/>
              </a:rPr>
              <a:t>LIGHT</a:t>
            </a:r>
            <a:endParaRPr lang="en-US" dirty="0"/>
          </a:p>
        </p:txBody>
      </p:sp>
      <p:sp>
        <p:nvSpPr>
          <p:cNvPr id="3" name="Content Placeholder 2"/>
          <p:cNvSpPr>
            <a:spLocks noGrp="1"/>
          </p:cNvSpPr>
          <p:nvPr>
            <p:ph idx="1"/>
          </p:nvPr>
        </p:nvSpPr>
        <p:spPr>
          <a:xfrm>
            <a:off x="304800" y="1752600"/>
            <a:ext cx="3962400" cy="4525963"/>
          </a:xfrm>
        </p:spPr>
        <p:txBody>
          <a:bodyPr>
            <a:normAutofit/>
          </a:bodyPr>
          <a:lstStyle/>
          <a:p>
            <a:r>
              <a:rPr lang="en-US" sz="2000" dirty="0" smtClean="0"/>
              <a:t>ARs are narrow regions of enhanced water vapor transport that can lead to extreme precipitation upon landfall</a:t>
            </a:r>
          </a:p>
          <a:p>
            <a:r>
              <a:rPr lang="en-US" sz="2000" dirty="0" smtClean="0"/>
              <a:t>First flight sampled an AR near the tropical-</a:t>
            </a:r>
            <a:r>
              <a:rPr lang="en-US" sz="2000" dirty="0" err="1" smtClean="0"/>
              <a:t>extratropical</a:t>
            </a:r>
            <a:r>
              <a:rPr lang="en-US" sz="2000" dirty="0" smtClean="0"/>
              <a:t> connection to study transport from the tropics</a:t>
            </a:r>
          </a:p>
          <a:p>
            <a:r>
              <a:rPr lang="en-US" sz="2000" dirty="0" smtClean="0"/>
              <a:t>37 </a:t>
            </a:r>
            <a:r>
              <a:rPr lang="en-US" sz="2000" dirty="0" err="1" smtClean="0"/>
              <a:t>sondes</a:t>
            </a:r>
            <a:r>
              <a:rPr lang="en-US" sz="2000" dirty="0" smtClean="0"/>
              <a:t> were deployed during the 20-hour flight</a:t>
            </a:r>
          </a:p>
          <a:p>
            <a:r>
              <a:rPr lang="en-US" sz="2000" dirty="0" smtClean="0"/>
              <a:t>ARs were also sampled on each other flight</a:t>
            </a:r>
            <a:endParaRPr lang="en-US" sz="2000" dirty="0"/>
          </a:p>
        </p:txBody>
      </p:sp>
      <p:pic>
        <p:nvPicPr>
          <p:cNvPr id="4" name="Picture 3" descr="drops_f18_0530z_full_domain.png"/>
          <p:cNvPicPr>
            <a:picLocks noChangeAspect="1"/>
          </p:cNvPicPr>
          <p:nvPr/>
        </p:nvPicPr>
        <p:blipFill>
          <a:blip r:embed="rId2" cstate="print"/>
          <a:srcRect l="20043" t="19109" r="20905" b="13075"/>
          <a:stretch>
            <a:fillRect/>
          </a:stretch>
        </p:blipFill>
        <p:spPr>
          <a:xfrm>
            <a:off x="4800600" y="228600"/>
            <a:ext cx="3671814" cy="3162564"/>
          </a:xfrm>
          <a:prstGeom prst="rect">
            <a:avLst/>
          </a:prstGeom>
        </p:spPr>
      </p:pic>
      <p:pic>
        <p:nvPicPr>
          <p:cNvPr id="5" name="Picture 5" descr="Fig04_2004-02-16_SSMI+Streamflow_prelim"/>
          <p:cNvPicPr>
            <a:picLocks noChangeAspect="1" noChangeArrowheads="1"/>
          </p:cNvPicPr>
          <p:nvPr/>
        </p:nvPicPr>
        <p:blipFill>
          <a:blip r:embed="rId3" cstate="print"/>
          <a:srcRect l="850" t="90780" r="1953"/>
          <a:stretch>
            <a:fillRect/>
          </a:stretch>
        </p:blipFill>
        <p:spPr bwMode="auto">
          <a:xfrm>
            <a:off x="4866758" y="6114965"/>
            <a:ext cx="3820042" cy="514435"/>
          </a:xfrm>
          <a:prstGeom prst="rect">
            <a:avLst/>
          </a:prstGeom>
          <a:noFill/>
        </p:spPr>
      </p:pic>
      <p:sp>
        <p:nvSpPr>
          <p:cNvPr id="6" name="TextBox 5"/>
          <p:cNvSpPr txBox="1"/>
          <p:nvPr/>
        </p:nvSpPr>
        <p:spPr>
          <a:xfrm>
            <a:off x="5181600" y="304800"/>
            <a:ext cx="1295400" cy="830997"/>
          </a:xfrm>
          <a:prstGeom prst="rect">
            <a:avLst/>
          </a:prstGeom>
          <a:noFill/>
        </p:spPr>
        <p:txBody>
          <a:bodyPr wrap="square" rtlCol="0">
            <a:spAutoFit/>
          </a:bodyPr>
          <a:lstStyle/>
          <a:p>
            <a:pPr algn="ctr" fontAlgn="auto">
              <a:spcBef>
                <a:spcPts val="0"/>
              </a:spcBef>
              <a:spcAft>
                <a:spcPts val="0"/>
              </a:spcAft>
            </a:pPr>
            <a:r>
              <a:rPr lang="en-US" sz="1600" dirty="0" smtClean="0">
                <a:latin typeface="Calibri"/>
                <a:cs typeface="+mn-cs"/>
              </a:rPr>
              <a:t>SSMIS F18</a:t>
            </a:r>
            <a:br>
              <a:rPr lang="en-US" sz="1600" dirty="0" smtClean="0">
                <a:latin typeface="Calibri"/>
                <a:cs typeface="+mn-cs"/>
              </a:rPr>
            </a:br>
            <a:r>
              <a:rPr lang="en-US" sz="1600" dirty="0" smtClean="0">
                <a:latin typeface="Calibri"/>
                <a:cs typeface="+mn-cs"/>
              </a:rPr>
              <a:t>12 Feb 2011</a:t>
            </a:r>
            <a:br>
              <a:rPr lang="en-US" sz="1600" dirty="0" smtClean="0">
                <a:latin typeface="Calibri"/>
                <a:cs typeface="+mn-cs"/>
              </a:rPr>
            </a:br>
            <a:r>
              <a:rPr lang="en-US" sz="1600" dirty="0" smtClean="0">
                <a:latin typeface="Calibri"/>
                <a:cs typeface="+mn-cs"/>
              </a:rPr>
              <a:t>~0530 UTC</a:t>
            </a:r>
            <a:endParaRPr lang="en-US" sz="1600" dirty="0">
              <a:latin typeface="Calibri"/>
              <a:cs typeface="+mn-cs"/>
            </a:endParaRPr>
          </a:p>
        </p:txBody>
      </p:sp>
      <p:sp>
        <p:nvSpPr>
          <p:cNvPr id="7" name="TextBox 6"/>
          <p:cNvSpPr txBox="1"/>
          <p:nvPr/>
        </p:nvSpPr>
        <p:spPr>
          <a:xfrm>
            <a:off x="5334000" y="1216223"/>
            <a:ext cx="1219200" cy="307777"/>
          </a:xfrm>
          <a:prstGeom prst="rect">
            <a:avLst/>
          </a:prstGeom>
          <a:noFill/>
        </p:spPr>
        <p:txBody>
          <a:bodyPr wrap="square" rtlCol="0">
            <a:spAutoFit/>
          </a:bodyPr>
          <a:lstStyle/>
          <a:p>
            <a:pPr fontAlgn="auto">
              <a:spcBef>
                <a:spcPts val="0"/>
              </a:spcBef>
              <a:spcAft>
                <a:spcPts val="0"/>
              </a:spcAft>
            </a:pPr>
            <a:r>
              <a:rPr lang="en-US" sz="1400" dirty="0" smtClean="0">
                <a:solidFill>
                  <a:prstClr val="white"/>
                </a:solidFill>
                <a:latin typeface="Calibri"/>
                <a:cs typeface="+mn-cs"/>
              </a:rPr>
              <a:t>GH Position</a:t>
            </a:r>
            <a:endParaRPr lang="en-US" sz="1400" dirty="0">
              <a:solidFill>
                <a:prstClr val="white"/>
              </a:solidFill>
              <a:latin typeface="Calibri"/>
              <a:cs typeface="+mn-cs"/>
            </a:endParaRPr>
          </a:p>
        </p:txBody>
      </p:sp>
      <p:cxnSp>
        <p:nvCxnSpPr>
          <p:cNvPr id="8" name="Straight Arrow Connector 7"/>
          <p:cNvCxnSpPr/>
          <p:nvPr/>
        </p:nvCxnSpPr>
        <p:spPr>
          <a:xfrm flipH="1">
            <a:off x="5791200" y="1447800"/>
            <a:ext cx="152400" cy="22562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04800" y="1371600"/>
            <a:ext cx="3962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descr="drops_f17_0200z_AR_nbound.png"/>
          <p:cNvPicPr>
            <a:picLocks noChangeAspect="1"/>
          </p:cNvPicPr>
          <p:nvPr/>
        </p:nvPicPr>
        <p:blipFill>
          <a:blip r:embed="rId4" cstate="print"/>
          <a:srcRect l="16667" t="20833" r="17708" b="12500"/>
          <a:stretch>
            <a:fillRect/>
          </a:stretch>
        </p:blipFill>
        <p:spPr>
          <a:xfrm>
            <a:off x="4905749" y="3428981"/>
            <a:ext cx="3552451" cy="2706643"/>
          </a:xfrm>
          <a:prstGeom prst="rect">
            <a:avLst/>
          </a:prstGeom>
        </p:spPr>
      </p:pic>
      <p:sp>
        <p:nvSpPr>
          <p:cNvPr id="13" name="TextBox 12"/>
          <p:cNvSpPr txBox="1"/>
          <p:nvPr/>
        </p:nvSpPr>
        <p:spPr>
          <a:xfrm>
            <a:off x="5229606" y="3505200"/>
            <a:ext cx="1295400" cy="830997"/>
          </a:xfrm>
          <a:prstGeom prst="rect">
            <a:avLst/>
          </a:prstGeom>
          <a:noFill/>
        </p:spPr>
        <p:txBody>
          <a:bodyPr wrap="square" rtlCol="0">
            <a:spAutoFit/>
          </a:bodyPr>
          <a:lstStyle/>
          <a:p>
            <a:pPr algn="ctr" fontAlgn="base">
              <a:spcBef>
                <a:spcPct val="0"/>
              </a:spcBef>
              <a:spcAft>
                <a:spcPct val="0"/>
              </a:spcAft>
            </a:pPr>
            <a:r>
              <a:rPr lang="en-US" sz="1600" dirty="0" smtClean="0">
                <a:cs typeface="Times New Roman" pitchFamily="18" charset="0"/>
              </a:rPr>
              <a:t>SSMIS F17</a:t>
            </a:r>
            <a:br>
              <a:rPr lang="en-US" sz="1600" dirty="0" smtClean="0">
                <a:cs typeface="Times New Roman" pitchFamily="18" charset="0"/>
              </a:rPr>
            </a:br>
            <a:r>
              <a:rPr lang="en-US" sz="1600" dirty="0" smtClean="0">
                <a:cs typeface="Times New Roman" pitchFamily="18" charset="0"/>
              </a:rPr>
              <a:t>10 Mar 2011 ~0200 UTC</a:t>
            </a:r>
            <a:endParaRPr lang="en-US" sz="1600" dirty="0">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0" y="0"/>
            <a:ext cx="781050" cy="781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24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4800" y="95250"/>
            <a:ext cx="1143000" cy="666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10" name="Straight Connector 9"/>
          <p:cNvCxnSpPr/>
          <p:nvPr/>
        </p:nvCxnSpPr>
        <p:spPr>
          <a:xfrm>
            <a:off x="457200" y="990600"/>
            <a:ext cx="8153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19200" y="177224"/>
            <a:ext cx="6400800" cy="584776"/>
          </a:xfrm>
          <a:prstGeom prst="rect">
            <a:avLst/>
          </a:prstGeom>
          <a:noFill/>
        </p:spPr>
        <p:txBody>
          <a:bodyPr wrap="square" rtlCol="0">
            <a:spAutoFit/>
          </a:bodyPr>
          <a:lstStyle/>
          <a:p>
            <a:pPr algn="ctr"/>
            <a:r>
              <a:rPr lang="en-US" sz="3200" dirty="0" smtClean="0">
                <a:latin typeface="Helvetica"/>
                <a:cs typeface="Helvetica"/>
              </a:rPr>
              <a:t>W</a:t>
            </a:r>
            <a:r>
              <a:rPr lang="en-US" sz="2600" dirty="0" smtClean="0">
                <a:latin typeface="Helvetica"/>
                <a:cs typeface="Helvetica"/>
              </a:rPr>
              <a:t>INTER </a:t>
            </a:r>
            <a:r>
              <a:rPr lang="en-US" sz="3200" dirty="0" smtClean="0">
                <a:latin typeface="Helvetica"/>
                <a:cs typeface="Helvetica"/>
              </a:rPr>
              <a:t>S</a:t>
            </a:r>
            <a:r>
              <a:rPr lang="en-US" sz="2600" dirty="0" smtClean="0">
                <a:latin typeface="Helvetica"/>
                <a:cs typeface="Helvetica"/>
              </a:rPr>
              <a:t>TORMS </a:t>
            </a:r>
            <a:r>
              <a:rPr lang="en-US" sz="3200" dirty="0" smtClean="0">
                <a:latin typeface="Helvetica"/>
                <a:cs typeface="Helvetica"/>
              </a:rPr>
              <a:t>R</a:t>
            </a:r>
            <a:r>
              <a:rPr lang="en-US" sz="2600" dirty="0" smtClean="0">
                <a:latin typeface="Helvetica"/>
                <a:cs typeface="Helvetica"/>
              </a:rPr>
              <a:t>ECONNAISSANCE</a:t>
            </a:r>
            <a:endParaRPr lang="en-US" sz="2600" dirty="0">
              <a:latin typeface="Helvetica"/>
              <a:cs typeface="Helvetica"/>
            </a:endParaRPr>
          </a:p>
        </p:txBody>
      </p:sp>
      <p:grpSp>
        <p:nvGrpSpPr>
          <p:cNvPr id="5" name="Group 4"/>
          <p:cNvGrpSpPr/>
          <p:nvPr/>
        </p:nvGrpSpPr>
        <p:grpSpPr>
          <a:xfrm>
            <a:off x="304800" y="1304322"/>
            <a:ext cx="5819775" cy="5325078"/>
            <a:chOff x="1662113" y="770922"/>
            <a:chExt cx="5819775" cy="5325078"/>
          </a:xfrm>
        </p:grpSpPr>
        <p:pic>
          <p:nvPicPr>
            <p:cNvPr id="23" name="Picture 11" descr="WISPAR_WSR_RTMM.jpg"/>
            <p:cNvPicPr>
              <a:picLocks noChangeAspect="1"/>
            </p:cNvPicPr>
            <p:nvPr/>
          </p:nvPicPr>
          <p:blipFill rotWithShape="1">
            <a:blip r:embed="rId5" cstate="print">
              <a:extLst>
                <a:ext uri="{28A0092B-C50C-407E-A947-70E740481C1C}">
                  <a14:useLocalDpi xmlns:a14="http://schemas.microsoft.com/office/drawing/2010/main" val="0"/>
                </a:ext>
              </a:extLst>
            </a:blip>
            <a:srcRect t="13578" r="50000" b="7777"/>
            <a:stretch/>
          </p:blipFill>
          <p:spPr bwMode="auto">
            <a:xfrm>
              <a:off x="1662113" y="770922"/>
              <a:ext cx="5819775" cy="5325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itle 1"/>
            <p:cNvSpPr txBox="1">
              <a:spLocks/>
            </p:cNvSpPr>
            <p:nvPr/>
          </p:nvSpPr>
          <p:spPr bwMode="auto">
            <a:xfrm>
              <a:off x="5875338" y="4876800"/>
              <a:ext cx="838200" cy="533400"/>
            </a:xfrm>
            <a:prstGeom prst="rect">
              <a:avLst/>
            </a:prstGeom>
            <a:noFill/>
            <a:ln w="9525">
              <a:noFill/>
              <a:miter lim="800000"/>
              <a:headEnd/>
              <a:tailEnd/>
            </a:ln>
          </p:spPr>
          <p:txBody>
            <a:bodyPr anchor="ctr"/>
            <a:lstStyle/>
            <a:p>
              <a:pPr algn="ctr" fontAlgn="auto">
                <a:spcBef>
                  <a:spcPts val="0"/>
                </a:spcBef>
                <a:spcAft>
                  <a:spcPts val="0"/>
                </a:spcAft>
                <a:defRPr/>
              </a:pPr>
              <a:r>
                <a:rPr lang="en-US" sz="2400" dirty="0">
                  <a:latin typeface="+mj-lt"/>
                  <a:ea typeface="+mn-ea"/>
                  <a:cs typeface="+mn-cs"/>
                </a:rPr>
                <a:t>GH</a:t>
              </a:r>
            </a:p>
          </p:txBody>
        </p:sp>
        <p:sp>
          <p:nvSpPr>
            <p:cNvPr id="25" name="Right Arrow 24"/>
            <p:cNvSpPr/>
            <p:nvPr/>
          </p:nvSpPr>
          <p:spPr>
            <a:xfrm rot="11541767">
              <a:off x="5438775" y="4949825"/>
              <a:ext cx="522288" cy="255588"/>
            </a:xfrm>
            <a:prstGeom prst="rightArrow">
              <a:avLst/>
            </a:prstGeom>
            <a:solidFill>
              <a:srgbClr val="FF0000">
                <a:alpha val="68000"/>
              </a:srgb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ight Arrow 25"/>
            <p:cNvSpPr/>
            <p:nvPr/>
          </p:nvSpPr>
          <p:spPr>
            <a:xfrm rot="1025752">
              <a:off x="3995738" y="2433638"/>
              <a:ext cx="522287" cy="255587"/>
            </a:xfrm>
            <a:prstGeom prst="rightArrow">
              <a:avLst/>
            </a:prstGeom>
            <a:solidFill>
              <a:srgbClr val="FF0000">
                <a:alpha val="68000"/>
              </a:srgb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Title 1"/>
            <p:cNvSpPr txBox="1">
              <a:spLocks/>
            </p:cNvSpPr>
            <p:nvPr/>
          </p:nvSpPr>
          <p:spPr bwMode="auto">
            <a:xfrm>
              <a:off x="2446338" y="1752600"/>
              <a:ext cx="2133600" cy="533400"/>
            </a:xfrm>
            <a:prstGeom prst="rect">
              <a:avLst/>
            </a:prstGeom>
            <a:noFill/>
            <a:ln w="9525">
              <a:noFill/>
              <a:miter lim="800000"/>
              <a:headEnd/>
              <a:tailEnd/>
            </a:ln>
          </p:spPr>
          <p:txBody>
            <a:bodyPr anchor="ctr"/>
            <a:lstStyle/>
            <a:p>
              <a:pPr algn="ctr" fontAlgn="auto">
                <a:spcBef>
                  <a:spcPts val="0"/>
                </a:spcBef>
                <a:spcAft>
                  <a:spcPts val="0"/>
                </a:spcAft>
                <a:defRPr/>
              </a:pPr>
              <a:r>
                <a:rPr lang="en-US" sz="2000" dirty="0">
                  <a:latin typeface="+mj-lt"/>
                  <a:ea typeface="+mn-ea"/>
                  <a:cs typeface="+mn-cs"/>
                </a:rPr>
                <a:t>Intensifying Low Pressure System</a:t>
              </a:r>
            </a:p>
          </p:txBody>
        </p:sp>
        <p:sp>
          <p:nvSpPr>
            <p:cNvPr id="28" name="Title 1"/>
            <p:cNvSpPr txBox="1">
              <a:spLocks/>
            </p:cNvSpPr>
            <p:nvPr/>
          </p:nvSpPr>
          <p:spPr bwMode="auto">
            <a:xfrm>
              <a:off x="3048000" y="4876800"/>
              <a:ext cx="838200" cy="533400"/>
            </a:xfrm>
            <a:prstGeom prst="rect">
              <a:avLst/>
            </a:prstGeom>
            <a:noFill/>
            <a:ln w="9525">
              <a:noFill/>
              <a:miter lim="800000"/>
              <a:headEnd/>
              <a:tailEnd/>
            </a:ln>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atin typeface="Calibri" charset="0"/>
                </a:rPr>
                <a:t>G-IV</a:t>
              </a:r>
            </a:p>
          </p:txBody>
        </p:sp>
        <p:sp>
          <p:nvSpPr>
            <p:cNvPr id="29" name="Right Arrow 28"/>
            <p:cNvSpPr/>
            <p:nvPr/>
          </p:nvSpPr>
          <p:spPr>
            <a:xfrm rot="9162060">
              <a:off x="2620963" y="5278438"/>
              <a:ext cx="522287" cy="255587"/>
            </a:xfrm>
            <a:prstGeom prst="rightArrow">
              <a:avLst/>
            </a:prstGeom>
            <a:solidFill>
              <a:srgbClr val="FF0000">
                <a:alpha val="68000"/>
              </a:srgb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3" name="Rectangle 32"/>
          <p:cNvSpPr/>
          <p:nvPr/>
        </p:nvSpPr>
        <p:spPr>
          <a:xfrm>
            <a:off x="6248400" y="1225689"/>
            <a:ext cx="2531165" cy="5078313"/>
          </a:xfrm>
          <a:prstGeom prst="rect">
            <a:avLst/>
          </a:prstGeom>
        </p:spPr>
        <p:txBody>
          <a:bodyPr wrap="square">
            <a:spAutoFit/>
          </a:bodyPr>
          <a:lstStyle/>
          <a:p>
            <a:pPr marL="285750" indent="-285750">
              <a:buFont typeface="Arial" pitchFamily="34" charset="0"/>
              <a:buChar char="•"/>
            </a:pPr>
            <a:r>
              <a:rPr lang="en-US" dirty="0" smtClean="0"/>
              <a:t>Goal to perform targeted observations in a deepening winter storm to evaluate the impact of the observations on weather prediction over the continental US</a:t>
            </a:r>
          </a:p>
          <a:p>
            <a:pPr marL="285750" indent="-285750">
              <a:buFont typeface="Arial" pitchFamily="34" charset="0"/>
              <a:buChar char="•"/>
            </a:pPr>
            <a:endParaRPr lang="en-US" dirty="0" smtClean="0"/>
          </a:p>
          <a:p>
            <a:pPr marL="285750" indent="-285750">
              <a:buFont typeface="Arial" pitchFamily="34" charset="0"/>
              <a:buChar char="•"/>
            </a:pPr>
            <a:r>
              <a:rPr lang="en-US" dirty="0" smtClean="0"/>
              <a:t>GOES West IR image showing winter storm in North Pacific and system near Hawaii</a:t>
            </a:r>
          </a:p>
          <a:p>
            <a:pPr marL="285750" indent="-285750">
              <a:buFont typeface="Arial" pitchFamily="34" charset="0"/>
              <a:buChar char="•"/>
            </a:pPr>
            <a:endParaRPr lang="en-US" dirty="0" smtClean="0"/>
          </a:p>
          <a:p>
            <a:pPr marL="285750" indent="-285750">
              <a:buFont typeface="Arial" pitchFamily="34" charset="0"/>
              <a:buChar char="•"/>
            </a:pPr>
            <a:r>
              <a:rPr lang="en-US" dirty="0" smtClean="0"/>
              <a:t>GH:  70 </a:t>
            </a:r>
            <a:r>
              <a:rPr lang="en-US" dirty="0" err="1" smtClean="0"/>
              <a:t>dropsondes</a:t>
            </a:r>
            <a:endParaRPr lang="en-US" dirty="0" smtClean="0"/>
          </a:p>
          <a:p>
            <a:pPr marL="285750" indent="-285750">
              <a:buFont typeface="Arial" pitchFamily="34" charset="0"/>
              <a:buChar char="•"/>
            </a:pPr>
            <a:endParaRPr lang="en-US" dirty="0"/>
          </a:p>
          <a:p>
            <a:pPr marL="285750" indent="-285750">
              <a:buFont typeface="Arial" pitchFamily="34" charset="0"/>
              <a:buChar char="•"/>
            </a:pPr>
            <a:r>
              <a:rPr lang="en-US" dirty="0" smtClean="0"/>
              <a:t>G-IV:  43 </a:t>
            </a:r>
            <a:r>
              <a:rPr lang="en-US" dirty="0" err="1" smtClean="0"/>
              <a:t>dropsondes</a:t>
            </a:r>
            <a:endParaRPr lang="en-US" dirty="0" smtClean="0"/>
          </a:p>
        </p:txBody>
      </p:sp>
    </p:spTree>
    <p:extLst>
      <p:ext uri="{BB962C8B-B14F-4D97-AF65-F5344CB8AC3E}">
        <p14:creationId xmlns:p14="http://schemas.microsoft.com/office/powerpoint/2010/main" val="328783275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3" cstate="print">
            <a:extLst>
              <a:ext uri="{28A0092B-C50C-407E-A947-70E740481C1C}">
                <a14:useLocalDpi xmlns:a14="http://schemas.microsoft.com/office/drawing/2010/main" val="0"/>
              </a:ext>
            </a:extLst>
          </a:blip>
          <a:srcRect l="26674" t="8894"/>
          <a:stretch/>
        </p:blipFill>
        <p:spPr>
          <a:xfrm>
            <a:off x="5867400" y="228600"/>
            <a:ext cx="2971800" cy="3134934"/>
          </a:xfrm>
          <a:prstGeom prst="rect">
            <a:avLst/>
          </a:prstGeom>
          <a:effectLst>
            <a:outerShdw blurRad="50800" dist="38100" dir="2700000" algn="tl" rotWithShape="0">
              <a:prstClr val="black">
                <a:alpha val="40000"/>
              </a:prstClr>
            </a:outerShdw>
          </a:effec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10718"/>
          <a:stretch/>
        </p:blipFill>
        <p:spPr>
          <a:xfrm>
            <a:off x="63500" y="2333978"/>
            <a:ext cx="5651500" cy="4572000"/>
          </a:xfrm>
          <a:prstGeom prst="rect">
            <a:avLst/>
          </a:prstGeom>
          <a:ln>
            <a:noFill/>
          </a:ln>
          <a:effectLst>
            <a:outerShdw blurRad="292100" dist="139700" dir="2700000" algn="tl" rotWithShape="0">
              <a:srgbClr val="333333">
                <a:alpha val="65000"/>
              </a:srgbClr>
            </a:outerShdw>
          </a:effectLst>
        </p:spPr>
      </p:pic>
      <p:sp>
        <p:nvSpPr>
          <p:cNvPr id="13" name="Rectangle 12"/>
          <p:cNvSpPr/>
          <p:nvPr/>
        </p:nvSpPr>
        <p:spPr>
          <a:xfrm>
            <a:off x="228600" y="914400"/>
            <a:ext cx="5257800" cy="1631216"/>
          </a:xfrm>
          <a:prstGeom prst="rect">
            <a:avLst/>
          </a:prstGeom>
        </p:spPr>
        <p:txBody>
          <a:bodyPr wrap="square">
            <a:spAutoFit/>
          </a:bodyPr>
          <a:lstStyle/>
          <a:p>
            <a:pPr marL="342900" indent="-342900">
              <a:buFont typeface="Arial" pitchFamily="34" charset="0"/>
              <a:buChar char="•"/>
            </a:pPr>
            <a:r>
              <a:rPr lang="en-US" sz="2000" dirty="0" smtClean="0"/>
              <a:t>Flight sampled an AR along the US west coast, an </a:t>
            </a:r>
            <a:r>
              <a:rPr lang="en-US" sz="2000" dirty="0" err="1" smtClean="0"/>
              <a:t>extratropical</a:t>
            </a:r>
            <a:r>
              <a:rPr lang="en-US" sz="2000" dirty="0" smtClean="0"/>
              <a:t> cyclone in the Gulf of AK, and the Arctic troposphere and lower stratosphere</a:t>
            </a:r>
          </a:p>
          <a:p>
            <a:endParaRPr lang="en-US" sz="2000" dirty="0"/>
          </a:p>
        </p:txBody>
      </p:sp>
      <p:sp>
        <p:nvSpPr>
          <p:cNvPr id="17" name="Rectangle 16"/>
          <p:cNvSpPr/>
          <p:nvPr/>
        </p:nvSpPr>
        <p:spPr>
          <a:xfrm>
            <a:off x="5867400" y="3581400"/>
            <a:ext cx="2971800" cy="3308598"/>
          </a:xfrm>
          <a:prstGeom prst="rect">
            <a:avLst/>
          </a:prstGeom>
        </p:spPr>
        <p:txBody>
          <a:bodyPr wrap="square">
            <a:spAutoFit/>
          </a:bodyPr>
          <a:lstStyle/>
          <a:p>
            <a:pPr marL="342900" indent="-342900">
              <a:buFont typeface="Arial" pitchFamily="34" charset="0"/>
              <a:buChar char="•"/>
            </a:pPr>
            <a:r>
              <a:rPr lang="en-US" sz="2000" dirty="0" smtClean="0"/>
              <a:t>A total of 70 </a:t>
            </a:r>
            <a:r>
              <a:rPr lang="en-US" sz="2000" dirty="0" err="1" smtClean="0"/>
              <a:t>sondes</a:t>
            </a:r>
            <a:r>
              <a:rPr lang="en-US" sz="2000" dirty="0" smtClean="0"/>
              <a:t> were deployed over the 25 </a:t>
            </a:r>
            <a:r>
              <a:rPr lang="en-US" sz="2000" dirty="0" err="1" smtClean="0"/>
              <a:t>hr</a:t>
            </a:r>
            <a:r>
              <a:rPr lang="en-US" sz="2000" dirty="0" smtClean="0"/>
              <a:t> flight</a:t>
            </a:r>
          </a:p>
          <a:p>
            <a:pPr marL="342900" indent="-342900">
              <a:buFont typeface="Arial" pitchFamily="34" charset="0"/>
              <a:buChar char="•"/>
            </a:pPr>
            <a:endParaRPr lang="en-US" sz="900" dirty="0"/>
          </a:p>
          <a:p>
            <a:pPr marL="342900" indent="-342900">
              <a:buFont typeface="Arial"/>
              <a:buChar char="•"/>
            </a:pPr>
            <a:r>
              <a:rPr lang="en-US" sz="2000" dirty="0" smtClean="0"/>
              <a:t>The GH completed a 7 </a:t>
            </a:r>
            <a:r>
              <a:rPr lang="en-US" sz="2000" dirty="0" err="1" smtClean="0"/>
              <a:t>hr</a:t>
            </a:r>
            <a:r>
              <a:rPr lang="en-US" sz="2000" dirty="0" smtClean="0"/>
              <a:t> survey of the western Arctic overnight, dropping a total of 35 </a:t>
            </a:r>
            <a:r>
              <a:rPr lang="en-US" sz="2000" dirty="0" err="1" smtClean="0"/>
              <a:t>sondes</a:t>
            </a:r>
            <a:r>
              <a:rPr lang="en-US" sz="2000" dirty="0" smtClean="0"/>
              <a:t> as far north as 85N</a:t>
            </a:r>
          </a:p>
          <a:p>
            <a:pPr indent="457200"/>
            <a:endParaRPr lang="en-US" sz="2000" dirty="0" smtClean="0"/>
          </a:p>
        </p:txBody>
      </p:sp>
      <p:sp>
        <p:nvSpPr>
          <p:cNvPr id="10" name="TextBox 9"/>
          <p:cNvSpPr txBox="1"/>
          <p:nvPr/>
        </p:nvSpPr>
        <p:spPr>
          <a:xfrm>
            <a:off x="381000" y="152400"/>
            <a:ext cx="6019800" cy="584775"/>
          </a:xfrm>
          <a:prstGeom prst="rect">
            <a:avLst/>
          </a:prstGeom>
          <a:noFill/>
        </p:spPr>
        <p:txBody>
          <a:bodyPr wrap="square" rtlCol="0">
            <a:spAutoFit/>
          </a:bodyPr>
          <a:lstStyle/>
          <a:p>
            <a:r>
              <a:rPr lang="en-US" sz="3200" dirty="0" smtClean="0">
                <a:latin typeface="Helvetica"/>
                <a:cs typeface="Helvetica"/>
              </a:rPr>
              <a:t>A</a:t>
            </a:r>
            <a:r>
              <a:rPr lang="en-US" sz="2600" dirty="0" smtClean="0">
                <a:latin typeface="Helvetica"/>
                <a:cs typeface="Helvetica"/>
              </a:rPr>
              <a:t>RCTIC </a:t>
            </a:r>
            <a:r>
              <a:rPr lang="en-US" sz="3200" dirty="0" smtClean="0">
                <a:latin typeface="Helvetica"/>
                <a:cs typeface="Helvetica"/>
              </a:rPr>
              <a:t>F</a:t>
            </a:r>
            <a:r>
              <a:rPr lang="en-US" sz="2600" dirty="0" smtClean="0">
                <a:latin typeface="Helvetica"/>
                <a:cs typeface="Helvetica"/>
              </a:rPr>
              <a:t>LIGHT</a:t>
            </a:r>
            <a:r>
              <a:rPr lang="en-US" sz="2400" dirty="0" smtClean="0">
                <a:latin typeface="Helvetica"/>
                <a:cs typeface="Helvetica"/>
              </a:rPr>
              <a:t> </a:t>
            </a:r>
            <a:endParaRPr lang="en-US" sz="2400" dirty="0">
              <a:latin typeface="Helvetica"/>
              <a:cs typeface="Helvetica"/>
            </a:endParaRPr>
          </a:p>
        </p:txBody>
      </p:sp>
      <p:cxnSp>
        <p:nvCxnSpPr>
          <p:cNvPr id="11" name="Straight Connector 10"/>
          <p:cNvCxnSpPr/>
          <p:nvPr/>
        </p:nvCxnSpPr>
        <p:spPr>
          <a:xfrm>
            <a:off x="381000" y="838200"/>
            <a:ext cx="48768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157675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
          <p:cNvSpPr txBox="1">
            <a:spLocks noChangeArrowheads="1"/>
          </p:cNvSpPr>
          <p:nvPr/>
        </p:nvSpPr>
        <p:spPr bwMode="auto">
          <a:xfrm>
            <a:off x="5105400" y="6276012"/>
            <a:ext cx="2133600" cy="36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9" tIns="45714" rIns="91429" bIns="45714">
            <a:spAutoFit/>
          </a:bodyPr>
          <a:lstStyle>
            <a:lvl1pPr marL="228600" indent="-228600">
              <a:defRPr sz="2400">
                <a:solidFill>
                  <a:schemeClr val="tx1"/>
                </a:solidFill>
                <a:latin typeface="Arial" charset="0"/>
                <a:ea typeface="ＭＳ Ｐゴシック" charset="0"/>
                <a:cs typeface="ＭＳ Ｐゴシック" charset="0"/>
              </a:defRPr>
            </a:lvl1pPr>
            <a:lvl2pPr marL="2286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smtClean="0">
                <a:latin typeface="+mn-lt"/>
              </a:rPr>
              <a:t>Atmospheric River</a:t>
            </a:r>
            <a:endParaRPr lang="en-US" sz="1800" dirty="0">
              <a:latin typeface="+mn-lt"/>
            </a:endParaRPr>
          </a:p>
        </p:txBody>
      </p:sp>
      <p:sp>
        <p:nvSpPr>
          <p:cNvPr id="11" name="Title 1"/>
          <p:cNvSpPr>
            <a:spLocks noGrp="1"/>
          </p:cNvSpPr>
          <p:nvPr>
            <p:ph type="title"/>
          </p:nvPr>
        </p:nvSpPr>
        <p:spPr>
          <a:xfrm>
            <a:off x="76200" y="152400"/>
            <a:ext cx="7010400" cy="1066800"/>
          </a:xfrm>
        </p:spPr>
        <p:txBody>
          <a:bodyPr>
            <a:noAutofit/>
          </a:bodyPr>
          <a:lstStyle/>
          <a:p>
            <a:r>
              <a:rPr lang="en-US" sz="3600" dirty="0" smtClean="0">
                <a:latin typeface="Times New Roman"/>
                <a:cs typeface="Times New Roman"/>
              </a:rPr>
              <a:t>North Pacific Cross Sections</a:t>
            </a:r>
            <a:br>
              <a:rPr lang="en-US" sz="3600" dirty="0" smtClean="0">
                <a:latin typeface="Times New Roman"/>
                <a:cs typeface="Times New Roman"/>
              </a:rPr>
            </a:br>
            <a:r>
              <a:rPr lang="en-US" sz="3600" dirty="0" smtClean="0">
                <a:latin typeface="Times New Roman"/>
                <a:cs typeface="Times New Roman"/>
              </a:rPr>
              <a:t>32 </a:t>
            </a:r>
            <a:r>
              <a:rPr lang="en-US" sz="3600" dirty="0" err="1" smtClean="0">
                <a:latin typeface="Times New Roman"/>
                <a:cs typeface="Times New Roman"/>
              </a:rPr>
              <a:t>Dropsondes</a:t>
            </a:r>
            <a:r>
              <a:rPr lang="en-US" sz="3600" dirty="0" smtClean="0">
                <a:latin typeface="Times New Roman"/>
                <a:cs typeface="Times New Roman"/>
              </a:rPr>
              <a:t>, 10</a:t>
            </a:r>
            <a:r>
              <a:rPr lang="en-US" sz="3600" dirty="0">
                <a:latin typeface="Times New Roman"/>
                <a:cs typeface="Times New Roman"/>
              </a:rPr>
              <a:t>°N </a:t>
            </a:r>
            <a:r>
              <a:rPr lang="en-US" sz="3600" dirty="0" smtClean="0">
                <a:latin typeface="Times New Roman"/>
                <a:cs typeface="Times New Roman"/>
              </a:rPr>
              <a:t>– 48°N</a:t>
            </a:r>
            <a:endParaRPr lang="en-US" sz="3600" dirty="0">
              <a:latin typeface="Times New Roman"/>
              <a:cs typeface="Times New Roman"/>
            </a:endParaRPr>
          </a:p>
        </p:txBody>
      </p:sp>
      <p:sp>
        <p:nvSpPr>
          <p:cNvPr id="12" name="Title 1"/>
          <p:cNvSpPr txBox="1">
            <a:spLocks/>
          </p:cNvSpPr>
          <p:nvPr/>
        </p:nvSpPr>
        <p:spPr>
          <a:xfrm>
            <a:off x="2133600" y="4076316"/>
            <a:ext cx="22098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latin typeface="Times New Roman"/>
                <a:cs typeface="Times New Roman"/>
              </a:rPr>
              <a:t>Relative Humidity</a:t>
            </a:r>
            <a:endParaRPr lang="en-US" sz="1800" dirty="0">
              <a:latin typeface="Times New Roman"/>
              <a:cs typeface="Times New Roman"/>
            </a:endParaRPr>
          </a:p>
        </p:txBody>
      </p:sp>
      <p:sp>
        <p:nvSpPr>
          <p:cNvPr id="13" name="Title 1"/>
          <p:cNvSpPr txBox="1">
            <a:spLocks/>
          </p:cNvSpPr>
          <p:nvPr/>
        </p:nvSpPr>
        <p:spPr>
          <a:xfrm>
            <a:off x="2057400" y="1433784"/>
            <a:ext cx="22098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latin typeface="Times New Roman"/>
                <a:cs typeface="Times New Roman"/>
              </a:rPr>
              <a:t>Temperature</a:t>
            </a:r>
            <a:endParaRPr lang="en-US" sz="1800" dirty="0">
              <a:latin typeface="Times New Roman"/>
              <a:cs typeface="Times New Roman"/>
            </a:endParaRPr>
          </a:p>
        </p:txBody>
      </p:sp>
      <p:sp>
        <p:nvSpPr>
          <p:cNvPr id="14" name="Title 1"/>
          <p:cNvSpPr txBox="1">
            <a:spLocks/>
          </p:cNvSpPr>
          <p:nvPr/>
        </p:nvSpPr>
        <p:spPr>
          <a:xfrm>
            <a:off x="5976060" y="2286000"/>
            <a:ext cx="22098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latin typeface="Times New Roman"/>
                <a:cs typeface="Times New Roman"/>
              </a:rPr>
              <a:t>Wind Speed</a:t>
            </a:r>
            <a:endParaRPr lang="en-US" sz="1800" dirty="0">
              <a:latin typeface="Times New Roman"/>
              <a:cs typeface="Times New Roman"/>
            </a:endParaRPr>
          </a:p>
        </p:txBody>
      </p:sp>
      <p:pic>
        <p:nvPicPr>
          <p:cNvPr id="15" name="Picture 14" descr="RH.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1660" y="4419600"/>
            <a:ext cx="3853740" cy="2286000"/>
          </a:xfrm>
          <a:prstGeom prst="rect">
            <a:avLst/>
          </a:prstGeom>
        </p:spPr>
      </p:pic>
      <p:pic>
        <p:nvPicPr>
          <p:cNvPr id="16" name="Picture 15" descr="Tem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808" y="1806616"/>
            <a:ext cx="3844592" cy="2280572"/>
          </a:xfrm>
          <a:prstGeom prst="rect">
            <a:avLst/>
          </a:prstGeom>
        </p:spPr>
      </p:pic>
      <p:pic>
        <p:nvPicPr>
          <p:cNvPr id="17" name="Picture 16" descr="Wspd.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37860" y="2667000"/>
            <a:ext cx="3853740" cy="2286000"/>
          </a:xfrm>
          <a:prstGeom prst="rect">
            <a:avLst/>
          </a:prstGeom>
        </p:spPr>
      </p:pic>
      <p:cxnSp>
        <p:nvCxnSpPr>
          <p:cNvPr id="23" name="Straight Arrow Connector 22"/>
          <p:cNvCxnSpPr/>
          <p:nvPr/>
        </p:nvCxnSpPr>
        <p:spPr>
          <a:xfrm rot="5400000" flipH="1" flipV="1">
            <a:off x="7467600" y="4419600"/>
            <a:ext cx="914400" cy="152400"/>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10800000">
            <a:off x="3733800" y="6324600"/>
            <a:ext cx="1295400" cy="152400"/>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1066800" y="5562600"/>
            <a:ext cx="1143000" cy="457200"/>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152400" y="4050268"/>
            <a:ext cx="1368809" cy="646331"/>
          </a:xfrm>
          <a:prstGeom prst="rect">
            <a:avLst/>
          </a:prstGeom>
          <a:noFill/>
        </p:spPr>
        <p:txBody>
          <a:bodyPr wrap="none" rtlCol="0">
            <a:spAutoFit/>
          </a:bodyPr>
          <a:lstStyle/>
          <a:p>
            <a:r>
              <a:rPr lang="en-US" dirty="0" err="1" smtClean="0"/>
              <a:t>Extratropical</a:t>
            </a:r>
            <a:endParaRPr lang="en-US" dirty="0" smtClean="0"/>
          </a:p>
          <a:p>
            <a:pPr algn="ctr"/>
            <a:r>
              <a:rPr lang="en-US" dirty="0" smtClean="0"/>
              <a:t>storm</a:t>
            </a:r>
            <a:endParaRPr lang="en-US" dirty="0"/>
          </a:p>
        </p:txBody>
      </p:sp>
      <p:cxnSp>
        <p:nvCxnSpPr>
          <p:cNvPr id="37" name="Straight Arrow Connector 36"/>
          <p:cNvCxnSpPr/>
          <p:nvPr/>
        </p:nvCxnSpPr>
        <p:spPr>
          <a:xfrm>
            <a:off x="1066800" y="4523946"/>
            <a:ext cx="1981200" cy="3048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152400" y="1334869"/>
            <a:ext cx="1365202" cy="646331"/>
          </a:xfrm>
          <a:prstGeom prst="rect">
            <a:avLst/>
          </a:prstGeom>
          <a:noFill/>
        </p:spPr>
        <p:txBody>
          <a:bodyPr wrap="none" rtlCol="0">
            <a:spAutoFit/>
          </a:bodyPr>
          <a:lstStyle/>
          <a:p>
            <a:r>
              <a:rPr lang="en-US" dirty="0" smtClean="0"/>
              <a:t>Cold tropical</a:t>
            </a:r>
          </a:p>
          <a:p>
            <a:r>
              <a:rPr lang="en-US" dirty="0" err="1" smtClean="0"/>
              <a:t>tropopause</a:t>
            </a:r>
            <a:endParaRPr lang="en-US" dirty="0" smtClean="0"/>
          </a:p>
        </p:txBody>
      </p:sp>
      <p:cxnSp>
        <p:nvCxnSpPr>
          <p:cNvPr id="45" name="Straight Arrow Connector 44"/>
          <p:cNvCxnSpPr/>
          <p:nvPr/>
        </p:nvCxnSpPr>
        <p:spPr>
          <a:xfrm>
            <a:off x="1447800" y="1752600"/>
            <a:ext cx="685800" cy="228600"/>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152400" y="5830669"/>
            <a:ext cx="1172116" cy="646331"/>
          </a:xfrm>
          <a:prstGeom prst="rect">
            <a:avLst/>
          </a:prstGeom>
          <a:noFill/>
        </p:spPr>
        <p:txBody>
          <a:bodyPr wrap="none" rtlCol="0">
            <a:spAutoFit/>
          </a:bodyPr>
          <a:lstStyle/>
          <a:p>
            <a:r>
              <a:rPr lang="en-US" dirty="0" smtClean="0"/>
              <a:t>Dry</a:t>
            </a:r>
          </a:p>
          <a:p>
            <a:r>
              <a:rPr lang="en-US" dirty="0" smtClean="0"/>
              <a:t>subtropics</a:t>
            </a:r>
          </a:p>
        </p:txBody>
      </p:sp>
      <p:sp>
        <p:nvSpPr>
          <p:cNvPr id="51" name="TextBox 50"/>
          <p:cNvSpPr txBox="1"/>
          <p:nvPr/>
        </p:nvSpPr>
        <p:spPr>
          <a:xfrm>
            <a:off x="5562600" y="1563469"/>
            <a:ext cx="1723962" cy="369332"/>
          </a:xfrm>
          <a:prstGeom prst="rect">
            <a:avLst/>
          </a:prstGeom>
          <a:noFill/>
        </p:spPr>
        <p:txBody>
          <a:bodyPr wrap="none" rtlCol="0">
            <a:spAutoFit/>
          </a:bodyPr>
          <a:lstStyle/>
          <a:p>
            <a:r>
              <a:rPr lang="en-US" dirty="0" smtClean="0"/>
              <a:t>Stratospheric air</a:t>
            </a:r>
          </a:p>
        </p:txBody>
      </p:sp>
      <p:cxnSp>
        <p:nvCxnSpPr>
          <p:cNvPr id="52" name="Straight Arrow Connector 51"/>
          <p:cNvCxnSpPr/>
          <p:nvPr/>
        </p:nvCxnSpPr>
        <p:spPr>
          <a:xfrm rot="10800000" flipV="1">
            <a:off x="4419600" y="1828800"/>
            <a:ext cx="990600" cy="685800"/>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5447040" y="5043469"/>
            <a:ext cx="3544560" cy="646331"/>
          </a:xfrm>
          <a:prstGeom prst="rect">
            <a:avLst/>
          </a:prstGeom>
          <a:noFill/>
        </p:spPr>
        <p:txBody>
          <a:bodyPr wrap="square" rtlCol="0">
            <a:spAutoFit/>
          </a:bodyPr>
          <a:lstStyle/>
          <a:p>
            <a:r>
              <a:rPr lang="en-US" dirty="0" smtClean="0"/>
              <a:t>Strong polar jet stream in the upper troposphere at </a:t>
            </a:r>
            <a:r>
              <a:rPr lang="en-US" dirty="0" err="1" smtClean="0"/>
              <a:t>midlatitudes</a:t>
            </a:r>
            <a:endParaRPr lang="en-US" dirty="0" smtClean="0"/>
          </a:p>
        </p:txBody>
      </p:sp>
      <p:pic>
        <p:nvPicPr>
          <p:cNvPr id="21" name="Picture 6" descr="Noaa2"/>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418388" y="45697"/>
            <a:ext cx="811212" cy="792503"/>
          </a:xfrm>
          <a:prstGeom prst="rect">
            <a:avLst/>
          </a:prstGeom>
          <a:noFill/>
        </p:spPr>
      </p:pic>
      <p:pic>
        <p:nvPicPr>
          <p:cNvPr id="22" name="Picture 4"/>
          <p:cNvPicPr>
            <a:picLocks noChangeAspect="1" noChangeArrowheads="1"/>
          </p:cNvPicPr>
          <p:nvPr/>
        </p:nvPicPr>
        <p:blipFill>
          <a:blip r:embed="rId7" cstate="print"/>
          <a:srcRect/>
          <a:stretch>
            <a:fillRect/>
          </a:stretch>
        </p:blipFill>
        <p:spPr bwMode="auto">
          <a:xfrm>
            <a:off x="8305800" y="50026"/>
            <a:ext cx="784474" cy="788174"/>
          </a:xfrm>
          <a:prstGeom prst="rect">
            <a:avLst/>
          </a:prstGeom>
          <a:noFill/>
          <a:ln w="9525">
            <a:noFill/>
            <a:miter lim="800000"/>
            <a:headEnd/>
            <a:tailEnd/>
          </a:ln>
        </p:spPr>
      </p:pic>
      <p:pic>
        <p:nvPicPr>
          <p:cNvPr id="24" name="Picture 23" descr="Draft-1.8b.png"/>
          <p:cNvPicPr>
            <a:picLocks noChangeAspect="1"/>
          </p:cNvPicPr>
          <p:nvPr/>
        </p:nvPicPr>
        <p:blipFill>
          <a:blip r:embed="rId8" cstate="print"/>
          <a:srcRect t="14407" r="7976" b="14407"/>
          <a:stretch>
            <a:fillRect/>
          </a:stretch>
        </p:blipFill>
        <p:spPr>
          <a:xfrm>
            <a:off x="6473653" y="0"/>
            <a:ext cx="917747" cy="838200"/>
          </a:xfrm>
          <a:prstGeom prst="rect">
            <a:avLst/>
          </a:prstGeom>
        </p:spPr>
      </p:pic>
    </p:spTree>
    <p:extLst>
      <p:ext uri="{BB962C8B-B14F-4D97-AF65-F5344CB8AC3E}">
        <p14:creationId xmlns:p14="http://schemas.microsoft.com/office/powerpoint/2010/main" val="10995739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H_NS.png"/>
          <p:cNvPicPr>
            <a:picLocks noChangeAspect="1"/>
          </p:cNvPicPr>
          <p:nvPr/>
        </p:nvPicPr>
        <p:blipFill>
          <a:blip r:embed="rId3" cstate="print"/>
          <a:srcRect t="10000" b="6250"/>
          <a:stretch>
            <a:fillRect/>
          </a:stretch>
        </p:blipFill>
        <p:spPr>
          <a:xfrm>
            <a:off x="0" y="4560570"/>
            <a:ext cx="3657600" cy="2297430"/>
          </a:xfrm>
          <a:prstGeom prst="rect">
            <a:avLst/>
          </a:prstGeom>
        </p:spPr>
      </p:pic>
      <p:pic>
        <p:nvPicPr>
          <p:cNvPr id="4" name="Picture 3" descr="T_NS.png"/>
          <p:cNvPicPr>
            <a:picLocks noChangeAspect="1"/>
          </p:cNvPicPr>
          <p:nvPr/>
        </p:nvPicPr>
        <p:blipFill>
          <a:blip r:embed="rId4" cstate="print"/>
          <a:srcRect t="10000" b="6250"/>
          <a:stretch>
            <a:fillRect/>
          </a:stretch>
        </p:blipFill>
        <p:spPr>
          <a:xfrm>
            <a:off x="0" y="2261202"/>
            <a:ext cx="3657600" cy="2297430"/>
          </a:xfrm>
          <a:prstGeom prst="rect">
            <a:avLst/>
          </a:prstGeom>
        </p:spPr>
      </p:pic>
      <p:pic>
        <p:nvPicPr>
          <p:cNvPr id="5" name="Picture 4" descr="W_NS.png"/>
          <p:cNvPicPr>
            <a:picLocks noChangeAspect="1"/>
          </p:cNvPicPr>
          <p:nvPr/>
        </p:nvPicPr>
        <p:blipFill>
          <a:blip r:embed="rId5" cstate="print"/>
          <a:srcRect t="11250" b="6250"/>
          <a:stretch>
            <a:fillRect/>
          </a:stretch>
        </p:blipFill>
        <p:spPr>
          <a:xfrm>
            <a:off x="0" y="0"/>
            <a:ext cx="3657600" cy="2263140"/>
          </a:xfrm>
          <a:prstGeom prst="rect">
            <a:avLst/>
          </a:prstGeom>
        </p:spPr>
      </p:pic>
      <p:pic>
        <p:nvPicPr>
          <p:cNvPr id="6" name="Picture 5" descr="RH.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0260" y="4572000"/>
            <a:ext cx="3853740" cy="2286000"/>
          </a:xfrm>
          <a:prstGeom prst="rect">
            <a:avLst/>
          </a:prstGeom>
        </p:spPr>
      </p:pic>
      <p:pic>
        <p:nvPicPr>
          <p:cNvPr id="7" name="Picture 6" descr="Temp.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99408" y="2288714"/>
            <a:ext cx="3844592" cy="2280572"/>
          </a:xfrm>
          <a:prstGeom prst="rect">
            <a:avLst/>
          </a:prstGeom>
        </p:spPr>
      </p:pic>
      <p:pic>
        <p:nvPicPr>
          <p:cNvPr id="8" name="Picture 7" descr="Wspd.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90260" y="0"/>
            <a:ext cx="3853740" cy="2286000"/>
          </a:xfrm>
          <a:prstGeom prst="rect">
            <a:avLst/>
          </a:prstGeom>
        </p:spPr>
      </p:pic>
      <p:cxnSp>
        <p:nvCxnSpPr>
          <p:cNvPr id="10" name="Straight Connector 9"/>
          <p:cNvCxnSpPr/>
          <p:nvPr/>
        </p:nvCxnSpPr>
        <p:spPr>
          <a:xfrm>
            <a:off x="237072" y="5283198"/>
            <a:ext cx="2565395" cy="846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657600" y="457200"/>
            <a:ext cx="1676400" cy="2308324"/>
          </a:xfrm>
          <a:prstGeom prst="rect">
            <a:avLst/>
          </a:prstGeom>
          <a:noFill/>
        </p:spPr>
        <p:txBody>
          <a:bodyPr wrap="square" rtlCol="0">
            <a:spAutoFit/>
          </a:bodyPr>
          <a:lstStyle/>
          <a:p>
            <a:pPr algn="ctr"/>
            <a:r>
              <a:rPr lang="en-US" sz="2400" dirty="0" err="1" smtClean="0"/>
              <a:t>Sonde</a:t>
            </a:r>
            <a:r>
              <a:rPr lang="en-US" sz="2400" dirty="0" smtClean="0"/>
              <a:t> (right) comparison to NCEP analysis (left)</a:t>
            </a:r>
            <a:endParaRPr lang="en-US" sz="2400" dirty="0"/>
          </a:p>
        </p:txBody>
      </p:sp>
      <p:sp>
        <p:nvSpPr>
          <p:cNvPr id="14" name="TextBox 13"/>
          <p:cNvSpPr txBox="1"/>
          <p:nvPr/>
        </p:nvSpPr>
        <p:spPr>
          <a:xfrm>
            <a:off x="5638800" y="0"/>
            <a:ext cx="1316060" cy="369332"/>
          </a:xfrm>
          <a:prstGeom prst="rect">
            <a:avLst/>
          </a:prstGeom>
          <a:noFill/>
        </p:spPr>
        <p:txBody>
          <a:bodyPr wrap="none" rtlCol="0">
            <a:spAutoFit/>
          </a:bodyPr>
          <a:lstStyle/>
          <a:p>
            <a:r>
              <a:rPr lang="en-US" dirty="0" smtClean="0">
                <a:solidFill>
                  <a:schemeClr val="bg1"/>
                </a:solidFill>
              </a:rPr>
              <a:t>Wind Speed</a:t>
            </a:r>
            <a:endParaRPr lang="en-US" dirty="0">
              <a:solidFill>
                <a:schemeClr val="bg1"/>
              </a:solidFill>
            </a:endParaRPr>
          </a:p>
        </p:txBody>
      </p:sp>
      <p:sp>
        <p:nvSpPr>
          <p:cNvPr id="15" name="TextBox 14"/>
          <p:cNvSpPr txBox="1"/>
          <p:nvPr/>
        </p:nvSpPr>
        <p:spPr>
          <a:xfrm>
            <a:off x="5638800" y="2286000"/>
            <a:ext cx="1387068" cy="369332"/>
          </a:xfrm>
          <a:prstGeom prst="rect">
            <a:avLst/>
          </a:prstGeom>
          <a:noFill/>
        </p:spPr>
        <p:txBody>
          <a:bodyPr wrap="none" rtlCol="0">
            <a:spAutoFit/>
          </a:bodyPr>
          <a:lstStyle/>
          <a:p>
            <a:r>
              <a:rPr lang="en-US" dirty="0" smtClean="0">
                <a:solidFill>
                  <a:schemeClr val="bg1"/>
                </a:solidFill>
              </a:rPr>
              <a:t>Temperature</a:t>
            </a:r>
            <a:endParaRPr lang="en-US" dirty="0">
              <a:solidFill>
                <a:schemeClr val="bg1"/>
              </a:solidFill>
            </a:endParaRPr>
          </a:p>
        </p:txBody>
      </p:sp>
      <p:sp>
        <p:nvSpPr>
          <p:cNvPr id="16" name="TextBox 15"/>
          <p:cNvSpPr txBox="1"/>
          <p:nvPr/>
        </p:nvSpPr>
        <p:spPr>
          <a:xfrm>
            <a:off x="5638800" y="4572000"/>
            <a:ext cx="1787669" cy="369332"/>
          </a:xfrm>
          <a:prstGeom prst="rect">
            <a:avLst/>
          </a:prstGeom>
          <a:noFill/>
        </p:spPr>
        <p:txBody>
          <a:bodyPr wrap="none" rtlCol="0">
            <a:spAutoFit/>
          </a:bodyPr>
          <a:lstStyle/>
          <a:p>
            <a:r>
              <a:rPr lang="en-US" dirty="0" smtClean="0">
                <a:solidFill>
                  <a:schemeClr val="bg1"/>
                </a:solidFill>
              </a:rPr>
              <a:t>Relative </a:t>
            </a:r>
            <a:r>
              <a:rPr lang="en-US" dirty="0" err="1" smtClean="0">
                <a:solidFill>
                  <a:schemeClr val="bg1"/>
                </a:solidFill>
              </a:rPr>
              <a:t>Humdity</a:t>
            </a:r>
            <a:endParaRPr lang="en-US" dirty="0">
              <a:solidFill>
                <a:schemeClr val="bg1"/>
              </a:solidFill>
            </a:endParaRPr>
          </a:p>
        </p:txBody>
      </p:sp>
    </p:spTree>
    <p:extLst>
      <p:ext uri="{BB962C8B-B14F-4D97-AF65-F5344CB8AC3E}">
        <p14:creationId xmlns:p14="http://schemas.microsoft.com/office/powerpoint/2010/main" val="147395684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15811</TotalTime>
  <Words>2081</Words>
  <Application>Microsoft Macintosh PowerPoint</Application>
  <PresentationFormat>On-screen Show (4:3)</PresentationFormat>
  <Paragraphs>294</Paragraphs>
  <Slides>37</Slides>
  <Notes>8</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37</vt:i4>
      </vt:variant>
    </vt:vector>
  </HeadingPairs>
  <TitlesOfParts>
    <vt:vector size="40" baseType="lpstr">
      <vt:lpstr>Office Theme</vt:lpstr>
      <vt:lpstr>Equation</vt:lpstr>
      <vt:lpstr>Packager Shell Object</vt:lpstr>
      <vt:lpstr>PowerPoint Presentation</vt:lpstr>
      <vt:lpstr>The NOAA Unmanned Aircraft Systems (UAS) Program: Status and Activities </vt:lpstr>
      <vt:lpstr>PowerPoint Presentation</vt:lpstr>
      <vt:lpstr>PowerPoint Presentation</vt:lpstr>
      <vt:lpstr>ATMOSPHERIC RIVERS FLIGHT</vt:lpstr>
      <vt:lpstr>PowerPoint Presentation</vt:lpstr>
      <vt:lpstr>PowerPoint Presentation</vt:lpstr>
      <vt:lpstr>North Pacific Cross Sections 32 Dropsondes, 10°N – 48°N</vt:lpstr>
      <vt:lpstr>PowerPoint Presentation</vt:lpstr>
      <vt:lpstr>NOAA G-4 AVAPS II Dropsonde  Inter-comparison  NASA Global Hawk Mini Dropsonde</vt:lpstr>
      <vt:lpstr>PowerPoint Presentation</vt:lpstr>
      <vt:lpstr>Flight Pattern and drop locations  Total 27 pairs on 9/14/2012 11-15 UTC (7-11am EST)</vt:lpstr>
      <vt:lpstr>G-IV and GH Flight Tracks</vt:lpstr>
      <vt:lpstr>NOAA G-V and NASA Global Hawk Flight tracks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Comparisons of dropsonde TEMP messages from Global Hawk and NOAA-GIV during HS3</vt:lpstr>
      <vt:lpstr>PowerPoint Presentation</vt:lpstr>
      <vt:lpstr>PowerPoint Presentation</vt:lpstr>
      <vt:lpstr>PowerPoint Presentation</vt:lpstr>
      <vt:lpstr>PowerPoint Presentation</vt:lpstr>
      <vt:lpstr>Same exact PTH sensors used in both dropsondes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Hawk Dropsonde Observations of the Arctic Atmosphere from March 9-10, 2011</dc:title>
  <dc:creator>Janet Intrieri</dc:creator>
  <cp:lastModifiedBy>Michael Black</cp:lastModifiedBy>
  <cp:revision>349</cp:revision>
  <cp:lastPrinted>2012-01-20T01:30:52Z</cp:lastPrinted>
  <dcterms:created xsi:type="dcterms:W3CDTF">2011-11-14T15:50:45Z</dcterms:created>
  <dcterms:modified xsi:type="dcterms:W3CDTF">2012-05-09T13:54:25Z</dcterms:modified>
</cp:coreProperties>
</file>