
<file path=[Content_Types].xml><?xml version="1.0" encoding="utf-8"?>
<Types xmlns="http://schemas.openxmlformats.org/package/2006/content-types">
  <Default Extension="jpg" ContentType="image/jpeg"/>
  <Default Extension="emf" ContentType="image/x-emf"/>
  <Default Extension="xls" ContentType="application/vnd.ms-excel"/>
  <Default Extension="jpeg" ContentType="image/jpeg"/>
  <Default Extension="xml" ContentType="application/xml"/>
  <Default Extension="mp3" ContentType="audio/unknown"/>
  <Default Extension="vml" ContentType="application/vnd.openxmlformats-officedocument.vmlDrawing"/>
  <Default Extension="bin" ContentType="application/vnd.openxmlformats-officedocument.presentationml.printerSettings"/>
  <Default Extension="png" ContentType="image/png"/>
  <Default Extension="wmf" ContentType="image/x-wmf"/>
  <Default Extension="rels" ContentType="application/vnd.openxmlformats-package.relationships+xml"/>
  <Default Extension="gif" ContentType="image/gif"/>
  <Default Extension="mov" ContentType="audi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1"/>
    <p:sldMasterId id="2147483674" r:id="rId2"/>
  </p:sldMasterIdLst>
  <p:notesMasterIdLst>
    <p:notesMasterId r:id="rId29"/>
  </p:notesMasterIdLst>
  <p:handoutMasterIdLst>
    <p:handoutMasterId r:id="rId30"/>
  </p:handoutMasterIdLst>
  <p:sldIdLst>
    <p:sldId id="355" r:id="rId3"/>
    <p:sldId id="358" r:id="rId4"/>
    <p:sldId id="301" r:id="rId5"/>
    <p:sldId id="354" r:id="rId6"/>
    <p:sldId id="311" r:id="rId7"/>
    <p:sldId id="383" r:id="rId8"/>
    <p:sldId id="391" r:id="rId9"/>
    <p:sldId id="382" r:id="rId10"/>
    <p:sldId id="370" r:id="rId11"/>
    <p:sldId id="389" r:id="rId12"/>
    <p:sldId id="390" r:id="rId13"/>
    <p:sldId id="384" r:id="rId14"/>
    <p:sldId id="371" r:id="rId15"/>
    <p:sldId id="379" r:id="rId16"/>
    <p:sldId id="377" r:id="rId17"/>
    <p:sldId id="381" r:id="rId18"/>
    <p:sldId id="380" r:id="rId19"/>
    <p:sldId id="372" r:id="rId20"/>
    <p:sldId id="385" r:id="rId21"/>
    <p:sldId id="387" r:id="rId22"/>
    <p:sldId id="386" r:id="rId23"/>
    <p:sldId id="374" r:id="rId24"/>
    <p:sldId id="375" r:id="rId25"/>
    <p:sldId id="376" r:id="rId26"/>
    <p:sldId id="388" r:id="rId27"/>
    <p:sldId id="392" r:id="rId28"/>
  </p:sldIdLst>
  <p:sldSz cx="9144000" cy="6858000" type="screen4x3"/>
  <p:notesSz cx="7019925" cy="9305925"/>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B9DA"/>
    <a:srgbClr val="333399"/>
    <a:srgbClr val="0066CC"/>
    <a:srgbClr val="B4FF69"/>
    <a:srgbClr val="CCFF99"/>
    <a:srgbClr val="2DA2BF"/>
    <a:srgbClr val="00CC66"/>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62" d="100"/>
          <a:sy n="162" d="100"/>
        </p:scale>
        <p:origin x="-320" y="-104"/>
      </p:cViewPr>
      <p:guideLst>
        <p:guide orient="horz" pos="581"/>
        <p:guide orient="horz" pos="4156"/>
        <p:guide pos="2880"/>
        <p:guide pos="5422"/>
        <p:guide pos="34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258"/>
    </p:cViewPr>
  </p:sorterViewPr>
  <p:notesViewPr>
    <p:cSldViewPr snapToGrid="0">
      <p:cViewPr varScale="1">
        <p:scale>
          <a:sx n="81" d="100"/>
          <a:sy n="81" d="100"/>
        </p:scale>
        <p:origin x="-1998" y="-96"/>
      </p:cViewPr>
      <p:guideLst>
        <p:guide orient="horz" pos="2931"/>
        <p:guide pos="2212"/>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handoutMaster" Target="handoutMasters/handout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hdr" sz="quarter"/>
          </p:nvPr>
        </p:nvSpPr>
        <p:spPr bwMode="auto">
          <a:xfrm>
            <a:off x="0" y="0"/>
            <a:ext cx="3041650" cy="463550"/>
          </a:xfrm>
          <a:prstGeom prst="rect">
            <a:avLst/>
          </a:prstGeom>
          <a:noFill/>
          <a:ln w="9525">
            <a:noFill/>
            <a:miter lim="800000"/>
            <a:headEnd/>
            <a:tailEnd/>
          </a:ln>
          <a:effectLst/>
        </p:spPr>
        <p:txBody>
          <a:bodyPr vert="horz" wrap="square" lIns="92327" tIns="46164" rIns="92327" bIns="46164" numCol="1" anchor="t" anchorCtr="0" compatLnSpc="1">
            <a:prstTxWarp prst="textNoShape">
              <a:avLst/>
            </a:prstTxWarp>
          </a:bodyPr>
          <a:lstStyle>
            <a:lvl1pPr>
              <a:defRPr sz="1200">
                <a:latin typeface="Lucida Sans Unicode" pitchFamily="34" charset="0"/>
                <a:ea typeface="ＭＳ Ｐゴシック" pitchFamily="34" charset="-128"/>
                <a:cs typeface="+mn-cs"/>
              </a:defRPr>
            </a:lvl1pPr>
          </a:lstStyle>
          <a:p>
            <a:pPr>
              <a:defRPr/>
            </a:pPr>
            <a:endParaRPr lang="en-US"/>
          </a:p>
        </p:txBody>
      </p:sp>
      <p:sp>
        <p:nvSpPr>
          <p:cNvPr id="145411" name="Rectangle 3"/>
          <p:cNvSpPr>
            <a:spLocks noGrp="1" noChangeArrowheads="1"/>
          </p:cNvSpPr>
          <p:nvPr>
            <p:ph type="dt" sz="quarter" idx="1"/>
          </p:nvPr>
        </p:nvSpPr>
        <p:spPr bwMode="auto">
          <a:xfrm>
            <a:off x="3976688" y="0"/>
            <a:ext cx="3041650" cy="463550"/>
          </a:xfrm>
          <a:prstGeom prst="rect">
            <a:avLst/>
          </a:prstGeom>
          <a:noFill/>
          <a:ln w="9525">
            <a:noFill/>
            <a:miter lim="800000"/>
            <a:headEnd/>
            <a:tailEnd/>
          </a:ln>
          <a:effectLst/>
        </p:spPr>
        <p:txBody>
          <a:bodyPr vert="horz" wrap="square" lIns="92327" tIns="46164" rIns="92327" bIns="46164" numCol="1" anchor="t" anchorCtr="0" compatLnSpc="1">
            <a:prstTxWarp prst="textNoShape">
              <a:avLst/>
            </a:prstTxWarp>
          </a:bodyPr>
          <a:lstStyle>
            <a:lvl1pPr algn="r">
              <a:defRPr sz="1200">
                <a:latin typeface="Lucida Sans Unicode" charset="0"/>
              </a:defRPr>
            </a:lvl1pPr>
          </a:lstStyle>
          <a:p>
            <a:pPr>
              <a:defRPr/>
            </a:pPr>
            <a:fld id="{8BCCE434-B0EC-8343-8104-4B7D4473621A}" type="datetime1">
              <a:rPr lang="en-US"/>
              <a:pPr>
                <a:defRPr/>
              </a:pPr>
              <a:t>7/31/12</a:t>
            </a:fld>
            <a:endParaRPr lang="en-US"/>
          </a:p>
        </p:txBody>
      </p:sp>
      <p:sp>
        <p:nvSpPr>
          <p:cNvPr id="145412" name="Rectangle 4"/>
          <p:cNvSpPr>
            <a:spLocks noGrp="1" noChangeArrowheads="1"/>
          </p:cNvSpPr>
          <p:nvPr>
            <p:ph type="ftr" sz="quarter" idx="2"/>
          </p:nvPr>
        </p:nvSpPr>
        <p:spPr bwMode="auto">
          <a:xfrm>
            <a:off x="0" y="8840788"/>
            <a:ext cx="3041650" cy="463550"/>
          </a:xfrm>
          <a:prstGeom prst="rect">
            <a:avLst/>
          </a:prstGeom>
          <a:noFill/>
          <a:ln w="9525">
            <a:noFill/>
            <a:miter lim="800000"/>
            <a:headEnd/>
            <a:tailEnd/>
          </a:ln>
          <a:effectLst/>
        </p:spPr>
        <p:txBody>
          <a:bodyPr vert="horz" wrap="square" lIns="92327" tIns="46164" rIns="92327" bIns="46164" numCol="1" anchor="b" anchorCtr="0" compatLnSpc="1">
            <a:prstTxWarp prst="textNoShape">
              <a:avLst/>
            </a:prstTxWarp>
          </a:bodyPr>
          <a:lstStyle>
            <a:lvl1pPr>
              <a:defRPr sz="1200">
                <a:latin typeface="Lucida Sans Unicode" pitchFamily="34" charset="0"/>
                <a:ea typeface="ＭＳ Ｐゴシック" pitchFamily="34" charset="-128"/>
                <a:cs typeface="+mn-cs"/>
              </a:defRPr>
            </a:lvl1pPr>
          </a:lstStyle>
          <a:p>
            <a:pPr>
              <a:defRPr/>
            </a:pPr>
            <a:endParaRPr lang="en-US"/>
          </a:p>
        </p:txBody>
      </p:sp>
      <p:sp>
        <p:nvSpPr>
          <p:cNvPr id="145413" name="Rectangle 5"/>
          <p:cNvSpPr>
            <a:spLocks noGrp="1" noChangeArrowheads="1"/>
          </p:cNvSpPr>
          <p:nvPr>
            <p:ph type="sldNum" sz="quarter" idx="3"/>
          </p:nvPr>
        </p:nvSpPr>
        <p:spPr bwMode="auto">
          <a:xfrm>
            <a:off x="3976688" y="8840788"/>
            <a:ext cx="3041650" cy="463550"/>
          </a:xfrm>
          <a:prstGeom prst="rect">
            <a:avLst/>
          </a:prstGeom>
          <a:noFill/>
          <a:ln w="9525">
            <a:noFill/>
            <a:miter lim="800000"/>
            <a:headEnd/>
            <a:tailEnd/>
          </a:ln>
          <a:effectLst/>
        </p:spPr>
        <p:txBody>
          <a:bodyPr vert="horz" wrap="square" lIns="92327" tIns="46164" rIns="92327" bIns="46164" numCol="1" anchor="b" anchorCtr="0" compatLnSpc="1">
            <a:prstTxWarp prst="textNoShape">
              <a:avLst/>
            </a:prstTxWarp>
          </a:bodyPr>
          <a:lstStyle>
            <a:lvl1pPr algn="r">
              <a:defRPr sz="1200">
                <a:latin typeface="Lucida Sans Unicode" charset="0"/>
              </a:defRPr>
            </a:lvl1pPr>
          </a:lstStyle>
          <a:p>
            <a:pPr>
              <a:defRPr/>
            </a:pPr>
            <a:fld id="{80D7A940-D270-D14E-8138-FD3C147E6F7D}" type="slidenum">
              <a:rPr lang="en-US"/>
              <a:pPr>
                <a:defRPr/>
              </a:pPr>
              <a:t>‹#›</a:t>
            </a:fld>
            <a:endParaRPr lang="en-US"/>
          </a:p>
        </p:txBody>
      </p:sp>
    </p:spTree>
    <p:extLst>
      <p:ext uri="{BB962C8B-B14F-4D97-AF65-F5344CB8AC3E}">
        <p14:creationId xmlns:p14="http://schemas.microsoft.com/office/powerpoint/2010/main" val="321113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41650" cy="463550"/>
          </a:xfrm>
          <a:prstGeom prst="rect">
            <a:avLst/>
          </a:prstGeom>
          <a:noFill/>
          <a:ln w="9525">
            <a:noFill/>
            <a:miter lim="800000"/>
            <a:headEnd/>
            <a:tailEnd/>
          </a:ln>
        </p:spPr>
        <p:txBody>
          <a:bodyPr vert="horz" wrap="square" lIns="93278" tIns="46639" rIns="93278" bIns="46639" numCol="1" anchor="t" anchorCtr="0" compatLnSpc="1">
            <a:prstTxWarp prst="textNoShape">
              <a:avLst/>
            </a:prstTxWarp>
          </a:bodyPr>
          <a:lstStyle>
            <a:lvl1pPr defTabSz="932896">
              <a:defRPr sz="1200">
                <a:latin typeface="Calibri" pitchFamily="34" charset="0"/>
                <a:ea typeface="ＭＳ Ｐゴシック" pitchFamily="34" charset="-128"/>
                <a:cs typeface="+mn-cs"/>
              </a:defRPr>
            </a:lvl1pPr>
          </a:lstStyle>
          <a:p>
            <a:pPr>
              <a:defRPr/>
            </a:pPr>
            <a:endParaRPr lang="en-US"/>
          </a:p>
        </p:txBody>
      </p:sp>
      <p:sp>
        <p:nvSpPr>
          <p:cNvPr id="3" name="Date Placeholder 2"/>
          <p:cNvSpPr>
            <a:spLocks noGrp="1"/>
          </p:cNvSpPr>
          <p:nvPr>
            <p:ph type="dt" idx="1"/>
          </p:nvPr>
        </p:nvSpPr>
        <p:spPr bwMode="auto">
          <a:xfrm>
            <a:off x="3976688" y="0"/>
            <a:ext cx="3041650" cy="463550"/>
          </a:xfrm>
          <a:prstGeom prst="rect">
            <a:avLst/>
          </a:prstGeom>
          <a:noFill/>
          <a:ln w="9525">
            <a:noFill/>
            <a:miter lim="800000"/>
            <a:headEnd/>
            <a:tailEnd/>
          </a:ln>
        </p:spPr>
        <p:txBody>
          <a:bodyPr vert="horz" wrap="square" lIns="93278" tIns="46639" rIns="93278" bIns="46639" numCol="1" anchor="t" anchorCtr="0" compatLnSpc="1">
            <a:prstTxWarp prst="textNoShape">
              <a:avLst/>
            </a:prstTxWarp>
          </a:bodyPr>
          <a:lstStyle>
            <a:lvl1pPr algn="r" defTabSz="931863">
              <a:defRPr sz="1200">
                <a:latin typeface="Calibri" charset="0"/>
              </a:defRPr>
            </a:lvl1pPr>
          </a:lstStyle>
          <a:p>
            <a:pPr>
              <a:defRPr/>
            </a:pPr>
            <a:fld id="{A3BD8D62-5E9D-AF49-A9E8-D89C46CABFB1}" type="datetime1">
              <a:rPr lang="en-US"/>
              <a:pPr>
                <a:defRPr/>
              </a:pPr>
              <a:t>7/31/12</a:t>
            </a:fld>
            <a:endParaRPr lang="en-US"/>
          </a:p>
        </p:txBody>
      </p:sp>
      <p:sp>
        <p:nvSpPr>
          <p:cNvPr id="4" name="Slide Image Placeholder 3"/>
          <p:cNvSpPr>
            <a:spLocks noGrp="1" noRot="1" noChangeAspect="1"/>
          </p:cNvSpPr>
          <p:nvPr>
            <p:ph type="sldImg" idx="2"/>
          </p:nvPr>
        </p:nvSpPr>
        <p:spPr>
          <a:xfrm>
            <a:off x="1182688" y="698500"/>
            <a:ext cx="4654550" cy="3490913"/>
          </a:xfrm>
          <a:prstGeom prst="rect">
            <a:avLst/>
          </a:prstGeom>
          <a:noFill/>
          <a:ln w="12700">
            <a:solidFill>
              <a:prstClr val="black"/>
            </a:solidFill>
          </a:ln>
        </p:spPr>
        <p:txBody>
          <a:bodyPr vert="horz" lIns="92327" tIns="46164" rIns="92327" bIns="46164" rtlCol="0" anchor="ctr"/>
          <a:lstStyle/>
          <a:p>
            <a:pPr lvl="0"/>
            <a:endParaRPr lang="en-US" noProof="0"/>
          </a:p>
        </p:txBody>
      </p:sp>
      <p:sp>
        <p:nvSpPr>
          <p:cNvPr id="5" name="Notes Placeholder 4"/>
          <p:cNvSpPr>
            <a:spLocks noGrp="1"/>
          </p:cNvSpPr>
          <p:nvPr>
            <p:ph type="body" sz="quarter" idx="3"/>
          </p:nvPr>
        </p:nvSpPr>
        <p:spPr bwMode="auto">
          <a:xfrm>
            <a:off x="703263" y="4421188"/>
            <a:ext cx="5613400" cy="4186237"/>
          </a:xfrm>
          <a:prstGeom prst="rect">
            <a:avLst/>
          </a:prstGeom>
          <a:noFill/>
          <a:ln w="9525">
            <a:noFill/>
            <a:miter lim="800000"/>
            <a:headEnd/>
            <a:tailEnd/>
          </a:ln>
        </p:spPr>
        <p:txBody>
          <a:bodyPr vert="horz" wrap="square" lIns="93278" tIns="46639" rIns="93278" bIns="46639" numCol="1" anchor="t" anchorCtr="0" compatLnSpc="1">
            <a:prstTxWarp prst="textNoShape">
              <a:avLst/>
            </a:prstTxWarp>
          </a:bodyPr>
          <a:lstStyle/>
          <a:p>
            <a:pPr lvl="0"/>
            <a:r>
              <a:rPr lang="en-US" noProof="0" smtClean="0"/>
              <a:t>Click to edit Master text styles</a:t>
            </a:r>
            <a:endParaRPr lang="en-US" noProof="0"/>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bwMode="auto">
          <a:xfrm>
            <a:off x="0" y="8840788"/>
            <a:ext cx="3041650" cy="463550"/>
          </a:xfrm>
          <a:prstGeom prst="rect">
            <a:avLst/>
          </a:prstGeom>
          <a:noFill/>
          <a:ln w="9525">
            <a:noFill/>
            <a:miter lim="800000"/>
            <a:headEnd/>
            <a:tailEnd/>
          </a:ln>
        </p:spPr>
        <p:txBody>
          <a:bodyPr vert="horz" wrap="square" lIns="93278" tIns="46639" rIns="93278" bIns="46639" numCol="1" anchor="b" anchorCtr="0" compatLnSpc="1">
            <a:prstTxWarp prst="textNoShape">
              <a:avLst/>
            </a:prstTxWarp>
          </a:bodyPr>
          <a:lstStyle>
            <a:lvl1pPr defTabSz="932896">
              <a:defRPr sz="1200">
                <a:latin typeface="Calibri" pitchFamily="34" charset="0"/>
                <a:ea typeface="ＭＳ Ｐゴシック" pitchFamily="34" charset="-128"/>
                <a:cs typeface="+mn-cs"/>
              </a:defRPr>
            </a:lvl1pPr>
          </a:lstStyle>
          <a:p>
            <a:pPr>
              <a:defRPr/>
            </a:pPr>
            <a:endParaRPr lang="en-US"/>
          </a:p>
        </p:txBody>
      </p:sp>
      <p:sp>
        <p:nvSpPr>
          <p:cNvPr id="7" name="Slide Number Placeholder 6"/>
          <p:cNvSpPr>
            <a:spLocks noGrp="1"/>
          </p:cNvSpPr>
          <p:nvPr>
            <p:ph type="sldNum" sz="quarter" idx="5"/>
          </p:nvPr>
        </p:nvSpPr>
        <p:spPr bwMode="auto">
          <a:xfrm>
            <a:off x="3976688" y="8840788"/>
            <a:ext cx="3041650" cy="463550"/>
          </a:xfrm>
          <a:prstGeom prst="rect">
            <a:avLst/>
          </a:prstGeom>
          <a:noFill/>
          <a:ln w="9525">
            <a:noFill/>
            <a:miter lim="800000"/>
            <a:headEnd/>
            <a:tailEnd/>
          </a:ln>
        </p:spPr>
        <p:txBody>
          <a:bodyPr vert="horz" wrap="square" lIns="93278" tIns="46639" rIns="93278" bIns="46639" numCol="1" anchor="b" anchorCtr="0" compatLnSpc="1">
            <a:prstTxWarp prst="textNoShape">
              <a:avLst/>
            </a:prstTxWarp>
          </a:bodyPr>
          <a:lstStyle>
            <a:lvl1pPr algn="r" defTabSz="931863">
              <a:defRPr sz="1200">
                <a:latin typeface="Calibri" charset="0"/>
              </a:defRPr>
            </a:lvl1pPr>
          </a:lstStyle>
          <a:p>
            <a:pPr>
              <a:defRPr/>
            </a:pPr>
            <a:fld id="{134FD841-5AC4-A345-9C4D-09A32B162716}" type="slidenum">
              <a:rPr lang="en-US"/>
              <a:pPr>
                <a:defRPr/>
              </a:pPr>
              <a:t>‹#›</a:t>
            </a:fld>
            <a:endParaRPr lang="en-US"/>
          </a:p>
        </p:txBody>
      </p:sp>
    </p:spTree>
    <p:extLst>
      <p:ext uri="{BB962C8B-B14F-4D97-AF65-F5344CB8AC3E}">
        <p14:creationId xmlns:p14="http://schemas.microsoft.com/office/powerpoint/2010/main" val="20991991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ready.gov/build-a-kit" TargetMode="External"/><Relationship Id="rId4" Type="http://schemas.openxmlformats.org/officeDocument/2006/relationships/hyperlink" Target="http://www.ready.gov/build-a-kit)." TargetMode="External"/><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Number Placehold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CCF22E-3A4F-8B4E-9E4E-B2C8DB60F460}" type="slidenum">
              <a:rPr lang="en-US" sz="1200">
                <a:solidFill>
                  <a:srgbClr val="000000"/>
                </a:solidFill>
                <a:latin typeface="Calibri" charset="0"/>
              </a:rPr>
              <a:pPr eaLnBrk="1" hangingPunct="1"/>
              <a:t>1</a:t>
            </a:fld>
            <a:endParaRPr lang="en-US" sz="1200">
              <a:solidFill>
                <a:srgbClr val="000000"/>
              </a:solidFill>
              <a:latin typeface="Calibri" charset="0"/>
            </a:endParaRPr>
          </a:p>
        </p:txBody>
      </p:sp>
      <p:sp>
        <p:nvSpPr>
          <p:cNvPr id="30722" name="Rectangle 2"/>
          <p:cNvSpPr>
            <a:spLocks noGrp="1" noRot="1" noChangeAspect="1" noTextEdit="1"/>
          </p:cNvSpPr>
          <p:nvPr>
            <p:ph type="sldImg"/>
          </p:nvPr>
        </p:nvSpPr>
        <p:spPr bwMode="auto">
          <a:xfrm>
            <a:off x="1665288" y="422275"/>
            <a:ext cx="4038600" cy="30289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3" name="Rectangle 4"/>
          <p:cNvSpPr>
            <a:spLocks noGrp="1"/>
          </p:cNvSpPr>
          <p:nvPr>
            <p:ph type="body" idx="1"/>
          </p:nvPr>
        </p:nvSpPr>
        <p:spPr>
          <a:xfrm>
            <a:off x="352425" y="3806825"/>
            <a:ext cx="6391275" cy="4186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lnSpc>
                <a:spcPct val="90000"/>
              </a:lnSpc>
            </a:pPr>
            <a:r>
              <a:rPr lang="en-US" sz="1100" dirty="0" smtClean="0">
                <a:latin typeface="Calibri" charset="0"/>
                <a:ea typeface="ＭＳ Ｐゴシック" charset="0"/>
              </a:rPr>
              <a:t>UL – Flood</a:t>
            </a:r>
            <a:r>
              <a:rPr lang="en-US" sz="1100" baseline="0" dirty="0" smtClean="0">
                <a:latin typeface="Calibri" charset="0"/>
                <a:ea typeface="ＭＳ Ｐゴシック" charset="0"/>
              </a:rPr>
              <a:t> waters</a:t>
            </a:r>
            <a:r>
              <a:rPr lang="en-US" sz="1100" dirty="0" smtClean="0">
                <a:latin typeface="Calibri" charset="0"/>
                <a:ea typeface="ＭＳ Ｐゴシック" charset="0"/>
              </a:rPr>
              <a:t> </a:t>
            </a:r>
            <a:r>
              <a:rPr lang="en-US" sz="1200" b="0" i="0" u="none" strike="noStrike" kern="1200" baseline="0" dirty="0" smtClean="0">
                <a:solidFill>
                  <a:schemeClr val="tx1"/>
                </a:solidFill>
                <a:latin typeface="+mn-lt"/>
                <a:ea typeface="ＭＳ Ｐゴシック" pitchFamily="34" charset="-128"/>
                <a:cs typeface="ＭＳ Ｐゴシック" charset="0"/>
              </a:rPr>
              <a:t>cross Route 100, closing the main road to traffic in Waitsfield, VT (Credit: Sandy </a:t>
            </a:r>
            <a:r>
              <a:rPr lang="en-US" sz="1200" b="0" i="0" u="none" strike="noStrike" kern="1200" baseline="0" dirty="0" err="1" smtClean="0">
                <a:solidFill>
                  <a:schemeClr val="tx1"/>
                </a:solidFill>
                <a:latin typeface="+mn-lt"/>
                <a:ea typeface="ＭＳ Ｐゴシック" pitchFamily="34" charset="-128"/>
                <a:cs typeface="ＭＳ Ｐゴシック" charset="0"/>
              </a:rPr>
              <a:t>Maoys</a:t>
            </a:r>
            <a:r>
              <a:rPr lang="en-US" sz="1200" b="0" i="0" u="none" strike="noStrike" kern="1200" baseline="0" dirty="0" smtClean="0">
                <a:solidFill>
                  <a:schemeClr val="tx1"/>
                </a:solidFill>
                <a:latin typeface="+mn-lt"/>
                <a:ea typeface="ＭＳ Ｐゴシック" pitchFamily="34" charset="-128"/>
                <a:cs typeface="ＭＳ Ｐゴシック" charset="0"/>
              </a:rPr>
              <a:t>, AP) </a:t>
            </a:r>
            <a:endParaRPr lang="en-US" sz="1100" dirty="0" smtClean="0">
              <a:latin typeface="Calibri" charset="0"/>
              <a:ea typeface="ＭＳ Ｐゴシック" charset="0"/>
            </a:endParaRPr>
          </a:p>
          <a:p>
            <a:pPr>
              <a:lnSpc>
                <a:spcPct val="90000"/>
              </a:lnSpc>
            </a:pPr>
            <a:r>
              <a:rPr lang="en-US" sz="1100" dirty="0" smtClean="0">
                <a:latin typeface="Calibri" charset="0"/>
                <a:ea typeface="ＭＳ Ｐゴシック" charset="0"/>
              </a:rPr>
              <a:t>UR - </a:t>
            </a:r>
            <a:r>
              <a:rPr lang="en-US" sz="1200" b="0" i="0" u="none" strike="noStrike" kern="1200" baseline="0" dirty="0" smtClean="0">
                <a:solidFill>
                  <a:schemeClr val="tx1"/>
                </a:solidFill>
                <a:latin typeface="+mn-lt"/>
                <a:ea typeface="ＭＳ Ｐゴシック" pitchFamily="34" charset="-128"/>
                <a:cs typeface="ＭＳ Ｐゴシック" charset="0"/>
              </a:rPr>
              <a:t>Lock 8 in Rotterdam, New York, overflows, and a metal barge is crashed into the gates, on Monday, (Credit: AP, </a:t>
            </a:r>
            <a:r>
              <a:rPr lang="en-US" sz="1200" b="0" i="0" u="none" strike="noStrike" kern="1200" baseline="0" dirty="0" err="1" smtClean="0">
                <a:solidFill>
                  <a:schemeClr val="tx1"/>
                </a:solidFill>
                <a:latin typeface="+mn-lt"/>
                <a:ea typeface="ＭＳ Ｐゴシック" pitchFamily="34" charset="-128"/>
                <a:cs typeface="ＭＳ Ｐゴシック" charset="0"/>
              </a:rPr>
              <a:t>www.daily.co.uk</a:t>
            </a:r>
            <a:r>
              <a:rPr lang="en-US" sz="1200" b="0" i="0" u="none" strike="noStrike" kern="1200" baseline="0" dirty="0" smtClean="0">
                <a:solidFill>
                  <a:schemeClr val="tx1"/>
                </a:solidFill>
                <a:latin typeface="+mn-lt"/>
                <a:ea typeface="ＭＳ Ｐゴシック" pitchFamily="34" charset="-128"/>
                <a:cs typeface="ＭＳ Ｐゴシック" charset="0"/>
              </a:rPr>
              <a:t>) </a:t>
            </a:r>
            <a:endParaRPr lang="en-US" sz="1100" dirty="0">
              <a:latin typeface="Calibri" charset="0"/>
              <a:ea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endParaRPr>
          </a:p>
        </p:txBody>
      </p:sp>
      <p:sp>
        <p:nvSpPr>
          <p:cNvPr id="348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78A544-75CC-4643-BEA7-726ED5C4C08F}" type="slidenum">
              <a:rPr lang="en-US" sz="1200">
                <a:latin typeface="Calibri" charset="0"/>
              </a:rPr>
              <a:pPr eaLnBrk="1" hangingPunct="1"/>
              <a:t>10</a:t>
            </a:fld>
            <a:endParaRPr lang="en-US" sz="1200">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endParaRPr>
          </a:p>
        </p:txBody>
      </p:sp>
      <p:sp>
        <p:nvSpPr>
          <p:cNvPr id="348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78A544-75CC-4643-BEA7-726ED5C4C08F}" type="slidenum">
              <a:rPr lang="en-US" sz="1200">
                <a:latin typeface="Calibri" charset="0"/>
              </a:rPr>
              <a:pPr eaLnBrk="1" hangingPunct="1"/>
              <a:t>11</a:t>
            </a:fld>
            <a:endParaRPr lang="en-US" sz="1200">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endParaRPr>
          </a:p>
        </p:txBody>
      </p:sp>
      <p:sp>
        <p:nvSpPr>
          <p:cNvPr id="40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66017B-F623-0349-B194-C6474D26FC68}" type="slidenum">
              <a:rPr lang="en-US" sz="1200">
                <a:latin typeface="Calibri" charset="0"/>
              </a:rPr>
              <a:pPr eaLnBrk="1" hangingPunct="1"/>
              <a:t>12</a:t>
            </a:fld>
            <a:endParaRPr lang="en-US" sz="1200">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latin typeface="Calibri" charset="0"/>
                <a:ea typeface="ＭＳ Ｐゴシック" charset="0"/>
              </a:rPr>
              <a:t>TL – </a:t>
            </a:r>
            <a:r>
              <a:rPr lang="en-US" sz="1200" b="0" i="0" u="none" strike="noStrike" baseline="0" dirty="0" smtClean="0">
                <a:solidFill>
                  <a:srgbClr val="000000"/>
                </a:solidFill>
                <a:latin typeface="Arial"/>
              </a:rPr>
              <a:t>Raging floodwaters from Tropical Storm Irene cross Route 100 in Waitsfield, VT on Aug. 28</a:t>
            </a:r>
            <a:r>
              <a:rPr lang="en-US" sz="900" b="0" i="0" u="none" strike="noStrike" baseline="0" dirty="0" smtClean="0">
                <a:solidFill>
                  <a:srgbClr val="000000"/>
                </a:solidFill>
                <a:latin typeface="Arial"/>
              </a:rPr>
              <a:t>th </a:t>
            </a:r>
            <a:r>
              <a:rPr lang="en-US" sz="1600" b="0" i="0" u="none" strike="noStrike" baseline="0" dirty="0" smtClean="0">
                <a:solidFill>
                  <a:srgbClr val="000000"/>
                </a:solidFill>
                <a:latin typeface="Arial"/>
              </a:rPr>
              <a:t>(</a:t>
            </a:r>
            <a:r>
              <a:rPr lang="en-US" sz="1000" b="0" i="0" u="none" strike="noStrike" baseline="0" dirty="0" smtClean="0">
                <a:solidFill>
                  <a:srgbClr val="000000"/>
                </a:solidFill>
                <a:latin typeface="Arial"/>
              </a:rPr>
              <a:t>Credit: Sandy </a:t>
            </a:r>
            <a:r>
              <a:rPr lang="en-US" sz="1000" b="0" i="0" u="none" strike="noStrike" baseline="0" dirty="0" err="1" smtClean="0">
                <a:solidFill>
                  <a:srgbClr val="000000"/>
                </a:solidFill>
                <a:latin typeface="Arial"/>
              </a:rPr>
              <a:t>Maoys</a:t>
            </a:r>
            <a:r>
              <a:rPr lang="en-US" sz="1000" b="0" i="0" u="none" strike="noStrike" baseline="0" dirty="0" smtClean="0">
                <a:solidFill>
                  <a:srgbClr val="000000"/>
                </a:solidFill>
                <a:latin typeface="Arial"/>
              </a:rPr>
              <a:t>, AP) </a:t>
            </a:r>
            <a:endParaRPr lang="en-US" dirty="0" smtClean="0">
              <a:latin typeface="Calibri" charset="0"/>
              <a:ea typeface="ＭＳ Ｐゴシック" charset="0"/>
            </a:endParaRPr>
          </a:p>
          <a:p>
            <a:pPr eaLnBrk="1" hangingPunct="1">
              <a:spcBef>
                <a:spcPct val="0"/>
              </a:spcBef>
            </a:pPr>
            <a:r>
              <a:rPr lang="en-US" dirty="0" smtClean="0">
                <a:latin typeface="Calibri" charset="0"/>
                <a:ea typeface="ＭＳ Ｐゴシック" charset="0"/>
              </a:rPr>
              <a:t>BL - </a:t>
            </a:r>
            <a:r>
              <a:rPr lang="en-US" sz="1200" b="0" i="0" u="none" strike="noStrike" kern="1200" baseline="0" dirty="0" smtClean="0">
                <a:solidFill>
                  <a:schemeClr val="tx1"/>
                </a:solidFill>
                <a:latin typeface="+mn-lt"/>
                <a:ea typeface="ＭＳ Ｐゴシック" pitchFamily="34" charset="-128"/>
                <a:cs typeface="ＭＳ Ｐゴシック" charset="0"/>
              </a:rPr>
              <a:t>Sgt. Michael Jarrett, of the 171st Engineer Company, turns back a dog walker from getting any closer to the broken sections of Highway 12 in </a:t>
            </a:r>
            <a:r>
              <a:rPr lang="en-US" sz="1200" b="0" i="0" u="none" strike="noStrike" kern="1200" baseline="0" dirty="0" err="1" smtClean="0">
                <a:solidFill>
                  <a:schemeClr val="tx1"/>
                </a:solidFill>
                <a:latin typeface="+mn-lt"/>
                <a:ea typeface="ＭＳ Ｐゴシック" pitchFamily="34" charset="-128"/>
                <a:cs typeface="ＭＳ Ｐゴシック" charset="0"/>
              </a:rPr>
              <a:t>Rodanthe</a:t>
            </a:r>
            <a:r>
              <a:rPr lang="en-US" sz="1200" b="0" i="0" u="none" strike="noStrike" kern="1200" baseline="0" dirty="0" smtClean="0">
                <a:solidFill>
                  <a:schemeClr val="tx1"/>
                </a:solidFill>
                <a:latin typeface="+mn-lt"/>
                <a:ea typeface="ＭＳ Ｐゴシック" pitchFamily="34" charset="-128"/>
                <a:cs typeface="ＭＳ Ｐゴシック" charset="0"/>
              </a:rPr>
              <a:t>, N.C. On Aug. 29th. The highway is the only road linking Hatteras Island and the mainland (Credit: Chuck </a:t>
            </a:r>
            <a:r>
              <a:rPr lang="en-US" sz="1200" b="0" i="0" u="none" strike="noStrike" kern="1200" baseline="0" dirty="0" err="1" smtClean="0">
                <a:solidFill>
                  <a:schemeClr val="tx1"/>
                </a:solidFill>
                <a:latin typeface="+mn-lt"/>
                <a:ea typeface="ＭＳ Ｐゴシック" pitchFamily="34" charset="-128"/>
                <a:cs typeface="ＭＳ Ｐゴシック" charset="0"/>
              </a:rPr>
              <a:t>Liddy</a:t>
            </a:r>
            <a:r>
              <a:rPr lang="en-US" sz="1200" b="0" i="0" u="none" strike="noStrike" kern="1200" baseline="0" dirty="0" smtClean="0">
                <a:solidFill>
                  <a:schemeClr val="tx1"/>
                </a:solidFill>
                <a:latin typeface="+mn-lt"/>
                <a:ea typeface="ＭＳ Ｐゴシック" pitchFamily="34" charset="-128"/>
                <a:cs typeface="ＭＳ Ｐゴシック" charset="0"/>
              </a:rPr>
              <a:t>, The News &amp; Observer, AP) </a:t>
            </a:r>
          </a:p>
          <a:p>
            <a:pPr eaLnBrk="1" hangingPunct="1">
              <a:spcBef>
                <a:spcPct val="0"/>
              </a:spcBef>
            </a:pPr>
            <a:r>
              <a:rPr lang="en-US" sz="1200" b="0" i="0" u="none" strike="noStrike" kern="1200" baseline="0" dirty="0" smtClean="0">
                <a:solidFill>
                  <a:schemeClr val="tx1"/>
                </a:solidFill>
                <a:latin typeface="+mn-lt"/>
                <a:ea typeface="ＭＳ Ｐゴシック" pitchFamily="34" charset="-128"/>
                <a:cs typeface="ＭＳ Ｐゴシック" charset="0"/>
              </a:rPr>
              <a:t>R – Locations of record floods from Hurricane Irene. inset: USGS River Gage Lodi, NJ</a:t>
            </a:r>
            <a:endParaRPr lang="en-US" dirty="0">
              <a:latin typeface="Calibri" charset="0"/>
              <a:ea typeface="ＭＳ Ｐゴシック" charset="0"/>
            </a:endParaRPr>
          </a:p>
        </p:txBody>
      </p:sp>
      <p:sp>
        <p:nvSpPr>
          <p:cNvPr id="40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66017B-F623-0349-B194-C6474D26FC68}" type="slidenum">
              <a:rPr lang="en-US" sz="1200">
                <a:latin typeface="Calibri" charset="0"/>
              </a:rPr>
              <a:pPr eaLnBrk="1" hangingPunct="1"/>
              <a:t>13</a:t>
            </a:fld>
            <a:endParaRPr lang="en-US" sz="1200">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r>
              <a:rPr lang="en-US" dirty="0" smtClean="0">
                <a:latin typeface="Calibri" charset="0"/>
                <a:ea typeface="ＭＳ Ｐゴシック" charset="0"/>
              </a:rPr>
              <a:t>UL – </a:t>
            </a:r>
            <a:r>
              <a:rPr lang="en-US" sz="1200" b="0" i="0" u="none" strike="noStrike" kern="1200" baseline="0" dirty="0" smtClean="0">
                <a:solidFill>
                  <a:schemeClr val="tx1"/>
                </a:solidFill>
                <a:latin typeface="+mn-lt"/>
                <a:ea typeface="ＭＳ Ｐゴシック" pitchFamily="34" charset="-128"/>
                <a:cs typeface="ＭＳ Ｐゴシック" charset="0"/>
              </a:rPr>
              <a:t>La Plata River overflows its bank the day After Irene hit Toa Baja, PR, Tues, Aug. 23, 2011 </a:t>
            </a:r>
            <a:r>
              <a:rPr lang="en-US" sz="1200" b="0" i="1" u="none" strike="noStrike" kern="1200" baseline="0" dirty="0" smtClean="0">
                <a:solidFill>
                  <a:schemeClr val="tx1"/>
                </a:solidFill>
                <a:latin typeface="+mn-lt"/>
                <a:ea typeface="ＭＳ Ｐゴシック" pitchFamily="34" charset="-128"/>
                <a:cs typeface="ＭＳ Ｐゴシック" charset="0"/>
              </a:rPr>
              <a:t>(Credit: AP/</a:t>
            </a:r>
            <a:r>
              <a:rPr lang="en-US" sz="1200" b="0" i="1" u="none" strike="noStrike" kern="1200" baseline="0" dirty="0" err="1" smtClean="0">
                <a:solidFill>
                  <a:schemeClr val="tx1"/>
                </a:solidFill>
                <a:latin typeface="+mn-lt"/>
                <a:ea typeface="ＭＳ Ｐゴシック" pitchFamily="34" charset="-128"/>
                <a:cs typeface="ＭＳ Ｐゴシック" charset="0"/>
              </a:rPr>
              <a:t>Richardo</a:t>
            </a:r>
            <a:r>
              <a:rPr lang="en-US" sz="1200" b="0" i="1" u="none" strike="noStrike" kern="1200" baseline="0" dirty="0" smtClean="0">
                <a:solidFill>
                  <a:schemeClr val="tx1"/>
                </a:solidFill>
                <a:latin typeface="+mn-lt"/>
                <a:ea typeface="ＭＳ Ｐゴシック" pitchFamily="34" charset="-128"/>
                <a:cs typeface="ＭＳ Ｐゴシック" charset="0"/>
              </a:rPr>
              <a:t> </a:t>
            </a:r>
            <a:r>
              <a:rPr lang="en-US" sz="1200" b="0" i="1" u="none" strike="noStrike" kern="1200" baseline="0" dirty="0" err="1" smtClean="0">
                <a:solidFill>
                  <a:schemeClr val="tx1"/>
                </a:solidFill>
                <a:latin typeface="+mn-lt"/>
                <a:ea typeface="ＭＳ Ｐゴシック" pitchFamily="34" charset="-128"/>
                <a:cs typeface="ＭＳ Ｐゴシック" charset="0"/>
              </a:rPr>
              <a:t>Arduengo</a:t>
            </a:r>
            <a:r>
              <a:rPr lang="en-US" sz="1200" b="0" i="1" u="none" strike="noStrike" kern="1200" baseline="0" dirty="0" smtClean="0">
                <a:solidFill>
                  <a:schemeClr val="tx1"/>
                </a:solidFill>
                <a:latin typeface="+mn-lt"/>
                <a:ea typeface="ＭＳ Ｐゴシック" pitchFamily="34" charset="-128"/>
                <a:cs typeface="ＭＳ Ｐゴシック" charset="0"/>
              </a:rPr>
              <a:t>) </a:t>
            </a:r>
            <a:endParaRPr lang="en-US" dirty="0" smtClean="0">
              <a:latin typeface="Calibri" charset="0"/>
              <a:ea typeface="ＭＳ Ｐゴシック" charset="0"/>
            </a:endParaRPr>
          </a:p>
          <a:p>
            <a:pPr eaLnBrk="1" hangingPunct="1">
              <a:spcBef>
                <a:spcPct val="0"/>
              </a:spcBef>
            </a:pPr>
            <a:r>
              <a:rPr lang="en-US" dirty="0" smtClean="0">
                <a:latin typeface="Calibri" charset="0"/>
                <a:ea typeface="ＭＳ Ｐゴシック" charset="0"/>
              </a:rPr>
              <a:t>BL – </a:t>
            </a:r>
            <a:r>
              <a:rPr lang="en-US" sz="1200" b="0" i="1" u="none" strike="noStrike" kern="1200" baseline="0" dirty="0" smtClean="0">
                <a:solidFill>
                  <a:schemeClr val="tx1"/>
                </a:solidFill>
                <a:latin typeface="+mn-lt"/>
                <a:ea typeface="ＭＳ Ｐゴシック" pitchFamily="34" charset="-128"/>
                <a:cs typeface="ＭＳ Ｐゴシック" charset="0"/>
              </a:rPr>
              <a:t> </a:t>
            </a:r>
            <a:r>
              <a:rPr lang="en-US" sz="1200" b="0" i="0" u="none" strike="noStrike" kern="1200" baseline="0" dirty="0" smtClean="0">
                <a:solidFill>
                  <a:schemeClr val="tx1"/>
                </a:solidFill>
                <a:latin typeface="+mn-lt"/>
                <a:ea typeface="ＭＳ Ｐゴシック" pitchFamily="34" charset="-128"/>
                <a:cs typeface="ＭＳ Ｐゴシック" charset="0"/>
              </a:rPr>
              <a:t>Floodwater inundates streets and surrounds buildings from the Passaic River in Paterson, N.J. on Aug. 30th (Credit: Michael Nagle, Getty Images) </a:t>
            </a:r>
            <a:endParaRPr lang="en-US" dirty="0" smtClean="0">
              <a:latin typeface="Calibri" charset="0"/>
              <a:ea typeface="ＭＳ Ｐゴシック"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latin typeface="Calibri" charset="0"/>
                <a:ea typeface="ＭＳ Ｐゴシック" charset="0"/>
              </a:rPr>
              <a:t>UR – </a:t>
            </a:r>
            <a:r>
              <a:rPr lang="en-US" sz="1200" b="0" i="0" u="none" strike="noStrike" kern="1200" baseline="0" dirty="0" smtClean="0">
                <a:solidFill>
                  <a:schemeClr val="tx1"/>
                </a:solidFill>
                <a:latin typeface="+mn-lt"/>
                <a:ea typeface="ＭＳ Ｐゴシック" pitchFamily="34" charset="-128"/>
                <a:cs typeface="ＭＳ Ｐゴシック" charset="0"/>
              </a:rPr>
              <a:t>South Street in lower Manhattan, NY after the East River spilled over a sea wall (Credit: Carolyn Cole, LA Times) </a:t>
            </a:r>
            <a:endParaRPr lang="en-US" dirty="0" smtClean="0">
              <a:latin typeface="Calibri" charset="0"/>
              <a:ea typeface="ＭＳ Ｐゴシック" charset="0"/>
            </a:endParaRPr>
          </a:p>
          <a:p>
            <a:pPr eaLnBrk="1" hangingPunct="1">
              <a:spcBef>
                <a:spcPct val="0"/>
              </a:spcBef>
            </a:pPr>
            <a:r>
              <a:rPr lang="en-US" dirty="0" smtClean="0">
                <a:latin typeface="Calibri" charset="0"/>
                <a:ea typeface="ＭＳ Ｐゴシック" charset="0"/>
              </a:rPr>
              <a:t>BR -</a:t>
            </a:r>
            <a:r>
              <a:rPr lang="en-US" baseline="0" dirty="0" smtClean="0">
                <a:latin typeface="Calibri" charset="0"/>
                <a:ea typeface="ＭＳ Ｐゴシック" charset="0"/>
              </a:rPr>
              <a:t> </a:t>
            </a:r>
            <a:r>
              <a:rPr lang="en-US" sz="1200" b="0" i="0" u="none" strike="noStrike" kern="1200" baseline="0" dirty="0" err="1" smtClean="0">
                <a:solidFill>
                  <a:schemeClr val="tx1"/>
                </a:solidFill>
                <a:latin typeface="+mn-lt"/>
                <a:ea typeface="ＭＳ Ｐゴシック" pitchFamily="34" charset="-128"/>
                <a:cs typeface="ＭＳ Ｐゴシック" charset="0"/>
              </a:rPr>
              <a:t>Cosey</a:t>
            </a:r>
            <a:r>
              <a:rPr lang="en-US" sz="1200" b="0" i="0" u="none" strike="noStrike" kern="1200" baseline="0" dirty="0" smtClean="0">
                <a:solidFill>
                  <a:schemeClr val="tx1"/>
                </a:solidFill>
                <a:latin typeface="+mn-lt"/>
                <a:ea typeface="ＭＳ Ｐゴシック" pitchFamily="34" charset="-128"/>
                <a:cs typeface="ＭＳ Ｐゴシック" charset="0"/>
              </a:rPr>
              <a:t> Beach, East Haven, CT </a:t>
            </a:r>
            <a:r>
              <a:rPr lang="en-US" sz="1200" b="0" i="1" u="none" strike="noStrike" kern="1200" baseline="0" dirty="0" smtClean="0">
                <a:solidFill>
                  <a:schemeClr val="tx1"/>
                </a:solidFill>
                <a:latin typeface="+mn-lt"/>
                <a:ea typeface="ＭＳ Ｐゴシック" pitchFamily="34" charset="-128"/>
                <a:cs typeface="ＭＳ Ｐゴシック" charset="0"/>
              </a:rPr>
              <a:t>Credit: Diane </a:t>
            </a:r>
            <a:r>
              <a:rPr lang="en-US" sz="1200" b="0" i="1" u="none" strike="noStrike" kern="1200" baseline="0" dirty="0" err="1" smtClean="0">
                <a:solidFill>
                  <a:schemeClr val="tx1"/>
                </a:solidFill>
                <a:latin typeface="+mn-lt"/>
                <a:ea typeface="ＭＳ Ｐゴシック" pitchFamily="34" charset="-128"/>
                <a:cs typeface="ＭＳ Ｐゴシック" charset="0"/>
              </a:rPr>
              <a:t>Zorich</a:t>
            </a:r>
            <a:r>
              <a:rPr lang="en-US" sz="1200" b="0" i="1" u="none" strike="noStrike" kern="1200" baseline="0" dirty="0" smtClean="0">
                <a:solidFill>
                  <a:schemeClr val="tx1"/>
                </a:solidFill>
                <a:latin typeface="+mn-lt"/>
                <a:ea typeface="ＭＳ Ｐゴシック" pitchFamily="34" charset="-128"/>
                <a:cs typeface="ＭＳ Ｐゴシック" charset="0"/>
              </a:rPr>
              <a:t> via </a:t>
            </a:r>
            <a:r>
              <a:rPr lang="en-US" sz="1200" b="0" i="1" u="none" strike="noStrike" kern="1200" baseline="0" dirty="0" err="1" smtClean="0">
                <a:solidFill>
                  <a:schemeClr val="tx1"/>
                </a:solidFill>
                <a:latin typeface="+mn-lt"/>
                <a:ea typeface="ＭＳ Ｐゴシック" pitchFamily="34" charset="-128"/>
                <a:cs typeface="ＭＳ Ｐゴシック" charset="0"/>
              </a:rPr>
              <a:t>TheDay.com</a:t>
            </a:r>
            <a:r>
              <a:rPr lang="en-US" sz="1200" b="0" i="1" u="none" strike="noStrike" kern="1200" baseline="0" dirty="0" smtClean="0">
                <a:solidFill>
                  <a:schemeClr val="tx1"/>
                </a:solidFill>
                <a:latin typeface="+mn-lt"/>
                <a:ea typeface="ＭＳ Ｐゴシック" pitchFamily="34" charset="-128"/>
                <a:cs typeface="ＭＳ Ｐゴシック" charset="0"/>
              </a:rPr>
              <a:t> </a:t>
            </a:r>
            <a:endParaRPr lang="en-US" dirty="0">
              <a:latin typeface="Calibri" charset="0"/>
              <a:ea typeface="ＭＳ Ｐゴシック" charset="0"/>
            </a:endParaRPr>
          </a:p>
        </p:txBody>
      </p:sp>
      <p:sp>
        <p:nvSpPr>
          <p:cNvPr id="368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A6C69D-90D0-064D-841F-996A62073B88}" type="slidenum">
              <a:rPr lang="en-US" sz="1200">
                <a:latin typeface="Calibri" charset="0"/>
              </a:rPr>
              <a:pPr eaLnBrk="1" hangingPunct="1"/>
              <a:t>14</a:t>
            </a:fld>
            <a:endParaRPr lang="en-US" sz="1200">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r>
              <a:rPr lang="en-US" dirty="0" smtClean="0">
                <a:latin typeface="Calibri" charset="0"/>
                <a:ea typeface="ＭＳ Ｐゴシック" charset="0"/>
              </a:rPr>
              <a:t>Left – HLT lead Matt Greene (l)</a:t>
            </a:r>
            <a:r>
              <a:rPr lang="en-US" baseline="0" dirty="0" smtClean="0">
                <a:latin typeface="Calibri" charset="0"/>
                <a:ea typeface="ＭＳ Ｐゴシック" charset="0"/>
              </a:rPr>
              <a:t> and NHC Director Bill Read (r) prepare daily FEMA briefing during Irene</a:t>
            </a:r>
          </a:p>
          <a:p>
            <a:pPr eaLnBrk="1" hangingPunct="1">
              <a:spcBef>
                <a:spcPct val="0"/>
              </a:spcBef>
            </a:pPr>
            <a:r>
              <a:rPr lang="en-US" baseline="0" dirty="0" smtClean="0">
                <a:latin typeface="Calibri" charset="0"/>
                <a:ea typeface="ＭＳ Ｐゴシック" charset="0"/>
              </a:rPr>
              <a:t>Right – NHC Director Bill Read (l) and SSU lead Jamie Rhome (r) brief FEMA and President Obama via daily HLT VTC briefing on 27 August during Irene</a:t>
            </a:r>
            <a:endParaRPr lang="en-US" dirty="0">
              <a:latin typeface="Calibri" charset="0"/>
              <a:ea typeface="ＭＳ Ｐゴシック" charset="0"/>
            </a:endParaRPr>
          </a:p>
        </p:txBody>
      </p:sp>
      <p:sp>
        <p:nvSpPr>
          <p:cNvPr id="40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66017B-F623-0349-B194-C6474D26FC68}" type="slidenum">
              <a:rPr lang="en-US" sz="1200">
                <a:latin typeface="Calibri" charset="0"/>
              </a:rPr>
              <a:pPr eaLnBrk="1" hangingPunct="1"/>
              <a:t>15</a:t>
            </a:fld>
            <a:endParaRPr lang="en-US" sz="1200">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r>
              <a:rPr lang="en-US" dirty="0" smtClean="0">
                <a:latin typeface="Calibri" charset="0"/>
                <a:ea typeface="ＭＳ Ｐゴシック" charset="0"/>
              </a:rPr>
              <a:t>John Koch (ERH)</a:t>
            </a:r>
            <a:r>
              <a:rPr lang="en-US" baseline="0" dirty="0" smtClean="0">
                <a:latin typeface="Calibri" charset="0"/>
                <a:ea typeface="ＭＳ Ｐゴシック" charset="0"/>
              </a:rPr>
              <a:t> briefing NYCOEM on 27 Aug. </a:t>
            </a:r>
            <a:endParaRPr lang="en-US" dirty="0">
              <a:latin typeface="Calibri" charset="0"/>
              <a:ea typeface="ＭＳ Ｐゴシック" charset="0"/>
            </a:endParaRPr>
          </a:p>
        </p:txBody>
      </p:sp>
      <p:sp>
        <p:nvSpPr>
          <p:cNvPr id="40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768" eaLnBrk="0" hangingPunct="0">
              <a:defRPr sz="2400">
                <a:solidFill>
                  <a:schemeClr val="tx1"/>
                </a:solidFill>
                <a:latin typeface="Arial" charset="0"/>
                <a:ea typeface="ＭＳ Ｐゴシック" charset="0"/>
                <a:cs typeface="ＭＳ Ｐゴシック" charset="0"/>
              </a:defRPr>
            </a:lvl1pPr>
            <a:lvl2pPr marL="742874" indent="-285721" defTabSz="931768" eaLnBrk="0" hangingPunct="0">
              <a:defRPr sz="2400">
                <a:solidFill>
                  <a:schemeClr val="tx1"/>
                </a:solidFill>
                <a:latin typeface="Arial" charset="0"/>
                <a:ea typeface="ＭＳ Ｐゴシック" charset="0"/>
              </a:defRPr>
            </a:lvl2pPr>
            <a:lvl3pPr marL="1142883" indent="-228577" defTabSz="931768" eaLnBrk="0" hangingPunct="0">
              <a:defRPr sz="2400">
                <a:solidFill>
                  <a:schemeClr val="tx1"/>
                </a:solidFill>
                <a:latin typeface="Arial" charset="0"/>
                <a:ea typeface="ＭＳ Ｐゴシック" charset="0"/>
              </a:defRPr>
            </a:lvl3pPr>
            <a:lvl4pPr marL="1600037" indent="-228577" defTabSz="931768" eaLnBrk="0" hangingPunct="0">
              <a:defRPr sz="2400">
                <a:solidFill>
                  <a:schemeClr val="tx1"/>
                </a:solidFill>
                <a:latin typeface="Arial" charset="0"/>
                <a:ea typeface="ＭＳ Ｐゴシック" charset="0"/>
              </a:defRPr>
            </a:lvl4pPr>
            <a:lvl5pPr marL="2057190" indent="-228577" defTabSz="931768" eaLnBrk="0" hangingPunct="0">
              <a:defRPr sz="2400">
                <a:solidFill>
                  <a:schemeClr val="tx1"/>
                </a:solidFill>
                <a:latin typeface="Arial" charset="0"/>
                <a:ea typeface="ＭＳ Ｐゴシック" charset="0"/>
              </a:defRPr>
            </a:lvl5pPr>
            <a:lvl6pPr marL="2514343" indent="-228577" defTabSz="931768" eaLnBrk="0" fontAlgn="base" hangingPunct="0">
              <a:spcBef>
                <a:spcPct val="0"/>
              </a:spcBef>
              <a:spcAft>
                <a:spcPct val="0"/>
              </a:spcAft>
              <a:defRPr sz="2400">
                <a:solidFill>
                  <a:schemeClr val="tx1"/>
                </a:solidFill>
                <a:latin typeface="Arial" charset="0"/>
                <a:ea typeface="ＭＳ Ｐゴシック" charset="0"/>
              </a:defRPr>
            </a:lvl6pPr>
            <a:lvl7pPr marL="2971497" indent="-228577" defTabSz="931768" eaLnBrk="0" fontAlgn="base" hangingPunct="0">
              <a:spcBef>
                <a:spcPct val="0"/>
              </a:spcBef>
              <a:spcAft>
                <a:spcPct val="0"/>
              </a:spcAft>
              <a:defRPr sz="2400">
                <a:solidFill>
                  <a:schemeClr val="tx1"/>
                </a:solidFill>
                <a:latin typeface="Arial" charset="0"/>
                <a:ea typeface="ＭＳ Ｐゴシック" charset="0"/>
              </a:defRPr>
            </a:lvl7pPr>
            <a:lvl8pPr marL="3428650" indent="-228577" defTabSz="931768" eaLnBrk="0" fontAlgn="base" hangingPunct="0">
              <a:spcBef>
                <a:spcPct val="0"/>
              </a:spcBef>
              <a:spcAft>
                <a:spcPct val="0"/>
              </a:spcAft>
              <a:defRPr sz="2400">
                <a:solidFill>
                  <a:schemeClr val="tx1"/>
                </a:solidFill>
                <a:latin typeface="Arial" charset="0"/>
                <a:ea typeface="ＭＳ Ｐゴシック" charset="0"/>
              </a:defRPr>
            </a:lvl8pPr>
            <a:lvl9pPr marL="3885804" indent="-228577" defTabSz="93176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66017B-F623-0349-B194-C6474D26FC68}" type="slidenum">
              <a:rPr lang="en-US" sz="1200">
                <a:latin typeface="Calibri" charset="0"/>
              </a:rPr>
              <a:pPr eaLnBrk="1" hangingPunct="1"/>
              <a:t>16</a:t>
            </a:fld>
            <a:endParaRPr lang="en-US" sz="1200">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r>
              <a:rPr lang="en-US" dirty="0" smtClean="0">
                <a:latin typeface="Calibri" charset="0"/>
                <a:ea typeface="ＭＳ Ｐゴシック" charset="0"/>
              </a:rPr>
              <a:t>Left – MLK memorial</a:t>
            </a:r>
            <a:endParaRPr lang="en-US" dirty="0">
              <a:latin typeface="Calibri" charset="0"/>
              <a:ea typeface="ＭＳ Ｐゴシック" charset="0"/>
            </a:endParaRPr>
          </a:p>
        </p:txBody>
      </p:sp>
      <p:sp>
        <p:nvSpPr>
          <p:cNvPr id="40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66017B-F623-0349-B194-C6474D26FC68}" type="slidenum">
              <a:rPr lang="en-US" sz="1200">
                <a:latin typeface="Calibri" charset="0"/>
              </a:rPr>
              <a:pPr eaLnBrk="1" hangingPunct="1"/>
              <a:t>17</a:t>
            </a:fld>
            <a:endParaRPr lang="en-US" sz="1200">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r>
              <a:rPr lang="en-US" dirty="0" smtClean="0">
                <a:latin typeface="Calibri" charset="0"/>
                <a:ea typeface="ＭＳ Ｐゴシック" charset="0"/>
              </a:rPr>
              <a:t>R – 8 page LWX HLS issued at 1343UTC  27 August</a:t>
            </a:r>
            <a:r>
              <a:rPr lang="en-US" baseline="0" dirty="0" smtClean="0">
                <a:latin typeface="Calibri" charset="0"/>
                <a:ea typeface="ＭＳ Ｐゴシック" charset="0"/>
              </a:rPr>
              <a:t> 2011</a:t>
            </a:r>
          </a:p>
          <a:p>
            <a:pPr eaLnBrk="1" hangingPunct="1">
              <a:spcBef>
                <a:spcPct val="0"/>
              </a:spcBef>
            </a:pPr>
            <a:r>
              <a:rPr lang="en-US" baseline="0" dirty="0" smtClean="0">
                <a:latin typeface="Calibri" charset="0"/>
                <a:ea typeface="ＭＳ Ｐゴシック" charset="0"/>
              </a:rPr>
              <a:t>BL – plot of average delay time between TCM issuance and HLS release for each WFO in Irene</a:t>
            </a:r>
            <a:endParaRPr lang="en-US" dirty="0" smtClean="0">
              <a:latin typeface="Calibri" charset="0"/>
              <a:ea typeface="ＭＳ Ｐゴシック" charset="0"/>
            </a:endParaRPr>
          </a:p>
          <a:p>
            <a:pPr eaLnBrk="1" hangingPunct="1">
              <a:spcBef>
                <a:spcPct val="0"/>
              </a:spcBef>
            </a:pPr>
            <a:r>
              <a:rPr lang="en-US" dirty="0" smtClean="0">
                <a:latin typeface="Calibri" charset="0"/>
                <a:ea typeface="ＭＳ Ｐゴシック" charset="0"/>
              </a:rPr>
              <a:t>Overlay R – example of graphical product conveying risk of wind damage</a:t>
            </a:r>
            <a:r>
              <a:rPr lang="en-US" baseline="0" dirty="0" smtClean="0">
                <a:latin typeface="Calibri" charset="0"/>
                <a:ea typeface="ＭＳ Ｐゴシック" charset="0"/>
              </a:rPr>
              <a:t> in HLS</a:t>
            </a:r>
            <a:r>
              <a:rPr lang="en-US" dirty="0" smtClean="0">
                <a:latin typeface="Calibri" charset="0"/>
                <a:ea typeface="ＭＳ Ｐゴシック" charset="0"/>
              </a:rPr>
              <a:t> from Newport/</a:t>
            </a:r>
            <a:r>
              <a:rPr lang="en-US" dirty="0" err="1" smtClean="0">
                <a:latin typeface="Calibri" charset="0"/>
                <a:ea typeface="ＭＳ Ｐゴシック" charset="0"/>
              </a:rPr>
              <a:t>Moorehead</a:t>
            </a:r>
            <a:r>
              <a:rPr lang="en-US" baseline="0" dirty="0" smtClean="0">
                <a:latin typeface="Calibri" charset="0"/>
                <a:ea typeface="ＭＳ Ｐゴシック" charset="0"/>
              </a:rPr>
              <a:t> City WFO in </a:t>
            </a:r>
            <a:r>
              <a:rPr lang="en-US" dirty="0" smtClean="0">
                <a:latin typeface="Calibri" charset="0"/>
                <a:ea typeface="ＭＳ Ｐゴシック" charset="0"/>
              </a:rPr>
              <a:t>Hurricane Irene</a:t>
            </a:r>
            <a:endParaRPr lang="en-US" dirty="0">
              <a:latin typeface="Calibri" charset="0"/>
              <a:ea typeface="ＭＳ Ｐゴシック" charset="0"/>
            </a:endParaRPr>
          </a:p>
        </p:txBody>
      </p:sp>
      <p:sp>
        <p:nvSpPr>
          <p:cNvPr id="40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66017B-F623-0349-B194-C6474D26FC68}" type="slidenum">
              <a:rPr lang="en-US" sz="1200">
                <a:latin typeface="Calibri" charset="0"/>
              </a:rPr>
              <a:pPr eaLnBrk="1" hangingPunct="1"/>
              <a:t>18</a:t>
            </a:fld>
            <a:endParaRPr lang="en-US" sz="1200">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dirty="0">
              <a:latin typeface="Calibri" charset="0"/>
              <a:ea typeface="ＭＳ Ｐゴシック" charset="0"/>
            </a:endParaRPr>
          </a:p>
        </p:txBody>
      </p:sp>
      <p:sp>
        <p:nvSpPr>
          <p:cNvPr id="40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66017B-F623-0349-B194-C6474D26FC68}" type="slidenum">
              <a:rPr lang="en-US" sz="1200">
                <a:latin typeface="Calibri" charset="0"/>
              </a:rPr>
              <a:pPr eaLnBrk="1" hangingPunct="1"/>
              <a:t>19</a:t>
            </a:fld>
            <a:endParaRPr lang="en-US" sz="120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endParaRPr>
          </a:p>
        </p:txBody>
      </p:sp>
      <p:sp>
        <p:nvSpPr>
          <p:cNvPr id="389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E5C8A7-1AE6-0744-BCEE-B07DEEB8E203}" type="slidenum">
              <a:rPr lang="en-US" sz="1200">
                <a:latin typeface="Calibri" charset="0"/>
              </a:rPr>
              <a:pPr eaLnBrk="1" hangingPunct="1"/>
              <a:t>2</a:t>
            </a:fld>
            <a:endParaRPr lang="en-US" sz="120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dirty="0">
              <a:latin typeface="Calibri" charset="0"/>
              <a:ea typeface="ＭＳ Ｐゴシック" charset="0"/>
            </a:endParaRPr>
          </a:p>
        </p:txBody>
      </p:sp>
      <p:sp>
        <p:nvSpPr>
          <p:cNvPr id="40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66017B-F623-0349-B194-C6474D26FC68}" type="slidenum">
              <a:rPr lang="en-US" sz="1200">
                <a:latin typeface="Calibri" charset="0"/>
              </a:rPr>
              <a:pPr eaLnBrk="1" hangingPunct="1"/>
              <a:t>20</a:t>
            </a:fld>
            <a:endParaRPr lang="en-US" sz="1200">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dirty="0">
              <a:latin typeface="Calibri" charset="0"/>
              <a:ea typeface="ＭＳ Ｐゴシック" charset="0"/>
            </a:endParaRPr>
          </a:p>
        </p:txBody>
      </p:sp>
      <p:sp>
        <p:nvSpPr>
          <p:cNvPr id="40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66017B-F623-0349-B194-C6474D26FC68}" type="slidenum">
              <a:rPr lang="en-US" sz="1200">
                <a:latin typeface="Calibri" charset="0"/>
              </a:rPr>
              <a:pPr eaLnBrk="1" hangingPunct="1"/>
              <a:t>21</a:t>
            </a:fld>
            <a:endParaRPr lang="en-US" sz="1200">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r>
              <a:rPr lang="en-US" dirty="0" smtClean="0">
                <a:latin typeface="Calibri" charset="0"/>
                <a:ea typeface="ＭＳ Ｐゴシック" charset="0"/>
              </a:rPr>
              <a:t>L – ERH Primary/Secondary</a:t>
            </a:r>
            <a:r>
              <a:rPr lang="en-US" baseline="0" dirty="0" smtClean="0">
                <a:latin typeface="Calibri" charset="0"/>
                <a:ea typeface="ＭＳ Ｐゴシック" charset="0"/>
              </a:rPr>
              <a:t> WFO Backup plan</a:t>
            </a:r>
          </a:p>
          <a:p>
            <a:pPr eaLnBrk="1" hangingPunct="1">
              <a:spcBef>
                <a:spcPct val="0"/>
              </a:spcBef>
            </a:pPr>
            <a:r>
              <a:rPr lang="en-US" baseline="0" dirty="0" smtClean="0">
                <a:latin typeface="Calibri" charset="0"/>
                <a:ea typeface="ＭＳ Ｐゴシック" charset="0"/>
              </a:rPr>
              <a:t>UR – </a:t>
            </a:r>
            <a:r>
              <a:rPr lang="en-US" baseline="0" dirty="0" err="1" smtClean="0">
                <a:latin typeface="Calibri" charset="0"/>
                <a:ea typeface="ＭＳ Ｐゴシック" charset="0"/>
              </a:rPr>
              <a:t>Hughs</a:t>
            </a:r>
            <a:r>
              <a:rPr lang="en-US" baseline="0" dirty="0" smtClean="0">
                <a:latin typeface="Calibri" charset="0"/>
                <a:ea typeface="ＭＳ Ｐゴシック" charset="0"/>
              </a:rPr>
              <a:t> VSAT antenna</a:t>
            </a:r>
            <a:endParaRPr lang="en-US" dirty="0">
              <a:latin typeface="Calibri" charset="0"/>
              <a:ea typeface="ＭＳ Ｐゴシック" charset="0"/>
            </a:endParaRPr>
          </a:p>
        </p:txBody>
      </p:sp>
      <p:sp>
        <p:nvSpPr>
          <p:cNvPr id="40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66017B-F623-0349-B194-C6474D26FC68}" type="slidenum">
              <a:rPr lang="en-US" sz="1200">
                <a:latin typeface="Calibri" charset="0"/>
              </a:rPr>
              <a:pPr eaLnBrk="1" hangingPunct="1"/>
              <a:t>22</a:t>
            </a:fld>
            <a:endParaRPr lang="en-US" sz="1200">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r>
              <a:rPr lang="en-US" dirty="0" smtClean="0">
                <a:latin typeface="Calibri" charset="0"/>
                <a:ea typeface="ＭＳ Ｐゴシック" charset="0"/>
              </a:rPr>
              <a:t>L</a:t>
            </a:r>
            <a:r>
              <a:rPr lang="en-US" baseline="0" dirty="0" smtClean="0">
                <a:latin typeface="Calibri" charset="0"/>
                <a:ea typeface="ＭＳ Ｐゴシック" charset="0"/>
              </a:rPr>
              <a:t> – Norfolk/Wakefield, VA WFO</a:t>
            </a:r>
          </a:p>
          <a:p>
            <a:pPr eaLnBrk="1" hangingPunct="1">
              <a:spcBef>
                <a:spcPct val="0"/>
              </a:spcBef>
            </a:pPr>
            <a:r>
              <a:rPr lang="en-US" baseline="0" dirty="0" smtClean="0">
                <a:latin typeface="Calibri" charset="0"/>
                <a:ea typeface="ＭＳ Ｐゴシック" charset="0"/>
              </a:rPr>
              <a:t>UR – Cot</a:t>
            </a:r>
          </a:p>
          <a:p>
            <a:pPr eaLnBrk="1" hangingPunct="1">
              <a:spcBef>
                <a:spcPct val="0"/>
              </a:spcBef>
            </a:pPr>
            <a:r>
              <a:rPr lang="en-US" baseline="0" dirty="0" smtClean="0">
                <a:latin typeface="Calibri" charset="0"/>
                <a:ea typeface="ＭＳ Ｐゴシック" charset="0"/>
              </a:rPr>
              <a:t>LR – Hurricane survival kit</a:t>
            </a:r>
          </a:p>
          <a:p>
            <a:pPr eaLnBrk="1" hangingPunct="1">
              <a:spcBef>
                <a:spcPct val="0"/>
              </a:spcBef>
            </a:pPr>
            <a:r>
              <a:rPr lang="en-US" sz="1200" kern="1200" dirty="0" smtClean="0">
                <a:solidFill>
                  <a:schemeClr val="tx1"/>
                </a:solidFill>
                <a:effectLst/>
                <a:latin typeface="+mn-lt"/>
                <a:ea typeface="ＭＳ Ｐゴシック" pitchFamily="34" charset="-128"/>
                <a:cs typeface="ＭＳ Ｐゴシック" charset="0"/>
              </a:rPr>
              <a:t>FEMA recommends all citizens develop a 72-hour plan for emergencies.  The plan should include a kit with 3 gallons of fresh water per person, canned goods, prescription medications, etc., during extreme events (Reference</a:t>
            </a:r>
            <a:r>
              <a:rPr lang="en-US" sz="1200" u="none" strike="noStrike" kern="1200" dirty="0" smtClean="0">
                <a:solidFill>
                  <a:schemeClr val="tx1"/>
                </a:solidFill>
                <a:effectLst/>
                <a:latin typeface="+mn-lt"/>
                <a:ea typeface="ＭＳ Ｐゴシック" pitchFamily="34" charset="-128"/>
                <a:cs typeface="ＭＳ Ｐゴシック" charset="0"/>
                <a:hlinkClick r:id="rId3"/>
              </a:rPr>
              <a:t> </a:t>
            </a:r>
            <a:r>
              <a:rPr lang="en-US" sz="1200" u="none" strike="noStrike" kern="1200" dirty="0" smtClean="0">
                <a:solidFill>
                  <a:schemeClr val="tx1"/>
                </a:solidFill>
                <a:effectLst/>
                <a:latin typeface="+mn-lt"/>
                <a:ea typeface="ＭＳ Ｐゴシック" pitchFamily="34" charset="-128"/>
                <a:cs typeface="ＭＳ Ｐゴシック" charset="0"/>
                <a:hlinkClick r:id="rId4"/>
              </a:rPr>
              <a:t>www.ready.gov/build-a-kit).</a:t>
            </a:r>
            <a:r>
              <a:rPr lang="en-US" dirty="0" smtClean="0">
                <a:effectLst/>
              </a:rPr>
              <a:t> </a:t>
            </a:r>
            <a:endParaRPr lang="en-US" baseline="0" dirty="0" smtClean="0">
              <a:latin typeface="Calibri" charset="0"/>
              <a:ea typeface="ＭＳ Ｐゴシック" charset="0"/>
            </a:endParaRPr>
          </a:p>
          <a:p>
            <a:pPr eaLnBrk="1" hangingPunct="1">
              <a:spcBef>
                <a:spcPct val="0"/>
              </a:spcBef>
            </a:pPr>
            <a:endParaRPr lang="en-US" dirty="0">
              <a:latin typeface="Calibri" charset="0"/>
              <a:ea typeface="ＭＳ Ｐゴシック" charset="0"/>
            </a:endParaRPr>
          </a:p>
        </p:txBody>
      </p:sp>
      <p:sp>
        <p:nvSpPr>
          <p:cNvPr id="40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66017B-F623-0349-B194-C6474D26FC68}" type="slidenum">
              <a:rPr lang="en-US" sz="1200">
                <a:latin typeface="Calibri" charset="0"/>
              </a:rPr>
              <a:pPr eaLnBrk="1" hangingPunct="1"/>
              <a:t>23</a:t>
            </a:fld>
            <a:endParaRPr lang="en-US" sz="1200">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endParaRPr>
          </a:p>
        </p:txBody>
      </p:sp>
      <p:sp>
        <p:nvSpPr>
          <p:cNvPr id="40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66017B-F623-0349-B194-C6474D26FC68}" type="slidenum">
              <a:rPr lang="en-US" sz="1200">
                <a:latin typeface="Calibri" charset="0"/>
              </a:rPr>
              <a:pPr eaLnBrk="1" hangingPunct="1"/>
              <a:t>24</a:t>
            </a:fld>
            <a:endParaRPr lang="en-US" sz="1200">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endParaRPr>
          </a:p>
        </p:txBody>
      </p:sp>
      <p:sp>
        <p:nvSpPr>
          <p:cNvPr id="40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66017B-F623-0349-B194-C6474D26FC68}" type="slidenum">
              <a:rPr lang="en-US" sz="1200">
                <a:latin typeface="Calibri" charset="0"/>
              </a:rPr>
              <a:pPr eaLnBrk="1" hangingPunct="1"/>
              <a:t>25</a:t>
            </a:fld>
            <a:endParaRPr lang="en-US" sz="1200">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White River Valley, </a:t>
            </a:r>
            <a:r>
              <a:rPr lang="en-US" dirty="0" err="1" smtClean="0"/>
              <a:t>Rte</a:t>
            </a:r>
            <a:r>
              <a:rPr lang="en-US" smtClean="0"/>
              <a:t> 100, Rochester</a:t>
            </a:r>
            <a:r>
              <a:rPr lang="en-US" dirty="0" smtClean="0"/>
              <a:t>, VT</a:t>
            </a:r>
            <a:endParaRPr lang="en-US" dirty="0"/>
          </a:p>
        </p:txBody>
      </p:sp>
      <p:sp>
        <p:nvSpPr>
          <p:cNvPr id="4" name="Slide Number Placeholder 3"/>
          <p:cNvSpPr>
            <a:spLocks noGrp="1"/>
          </p:cNvSpPr>
          <p:nvPr>
            <p:ph type="sldNum" sz="quarter" idx="10"/>
          </p:nvPr>
        </p:nvSpPr>
        <p:spPr/>
        <p:txBody>
          <a:bodyPr/>
          <a:lstStyle/>
          <a:p>
            <a:pPr>
              <a:defRPr/>
            </a:pPr>
            <a:fld id="{134FD841-5AC4-A345-9C4D-09A32B162716}" type="slidenum">
              <a:rPr lang="en-US" smtClean="0"/>
              <a:pPr>
                <a:defRPr/>
              </a:pPr>
              <a:t>26</a:t>
            </a:fld>
            <a:endParaRPr lang="en-US"/>
          </a:p>
        </p:txBody>
      </p:sp>
    </p:spTree>
    <p:extLst>
      <p:ext uri="{BB962C8B-B14F-4D97-AF65-F5344CB8AC3E}">
        <p14:creationId xmlns:p14="http://schemas.microsoft.com/office/powerpoint/2010/main" val="1588635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dirty="0" smtClean="0">
                <a:latin typeface="Calibri" charset="0"/>
                <a:ea typeface="ＭＳ Ｐゴシック" charset="0"/>
              </a:rPr>
              <a:t>BL – </a:t>
            </a:r>
            <a:r>
              <a:rPr lang="en-US" sz="1200" b="0" i="0" u="none" strike="noStrike" kern="1200" baseline="0" dirty="0" smtClean="0">
                <a:solidFill>
                  <a:schemeClr val="tx1"/>
                </a:solidFill>
                <a:latin typeface="+mn-lt"/>
                <a:ea typeface="ＭＳ Ｐゴシック" pitchFamily="34" charset="-128"/>
                <a:cs typeface="ＭＳ Ｐゴシック" charset="0"/>
              </a:rPr>
              <a:t>Caskets that were forced from the village cemetery by rushing floodwaters lay in a river bed in Rochester, VT (Credit: Robert Ray, AP) </a:t>
            </a:r>
          </a:p>
          <a:p>
            <a:r>
              <a:rPr lang="en-US" dirty="0" smtClean="0">
                <a:latin typeface="Calibri" charset="0"/>
                <a:ea typeface="ＭＳ Ｐゴシック" charset="0"/>
              </a:rPr>
              <a:t>UR – </a:t>
            </a:r>
            <a:r>
              <a:rPr lang="en-US" sz="1200" b="0" i="0" u="none" strike="noStrike" kern="1200" baseline="0" dirty="0" smtClean="0">
                <a:solidFill>
                  <a:schemeClr val="tx1"/>
                </a:solidFill>
                <a:latin typeface="+mn-lt"/>
                <a:ea typeface="ＭＳ Ｐゴシック" pitchFamily="34" charset="-128"/>
                <a:cs typeface="ＭＳ Ｐゴシック" charset="0"/>
              </a:rPr>
              <a:t>A group of men help clear out a house that was destroyed during Tropical Storm Irene remains in a river near Route 100 in Rochester, VT </a:t>
            </a:r>
          </a:p>
          <a:p>
            <a:r>
              <a:rPr lang="en-US" baseline="0" dirty="0" smtClean="0">
                <a:latin typeface="Calibri" charset="0"/>
                <a:ea typeface="ＭＳ Ｐゴシック" charset="0"/>
              </a:rPr>
              <a:t>LR – </a:t>
            </a:r>
            <a:r>
              <a:rPr lang="en-US" baseline="0" dirty="0" err="1" smtClean="0">
                <a:latin typeface="Calibri" charset="0"/>
                <a:ea typeface="ＭＳ Ｐゴシック" charset="0"/>
              </a:rPr>
              <a:t>Queeche</a:t>
            </a:r>
            <a:r>
              <a:rPr lang="en-US" baseline="0" dirty="0" smtClean="0">
                <a:latin typeface="Calibri" charset="0"/>
                <a:ea typeface="ＭＳ Ｐゴシック" charset="0"/>
              </a:rPr>
              <a:t> Gorge VT wooden bridge destroyed in flooding </a:t>
            </a:r>
            <a:r>
              <a:rPr lang="en-US" sz="1200" b="0" i="0" u="none" strike="noStrike" kern="1200" baseline="0" dirty="0" smtClean="0">
                <a:solidFill>
                  <a:schemeClr val="tx1"/>
                </a:solidFill>
                <a:latin typeface="+mn-lt"/>
                <a:ea typeface="ＭＳ Ｐゴシック" pitchFamily="34" charset="-128"/>
                <a:cs typeface="ＭＳ Ｐゴシック" charset="0"/>
              </a:rPr>
              <a:t>(Credit: W. Davis, Jr.) </a:t>
            </a:r>
            <a:endParaRPr lang="en-US" dirty="0">
              <a:latin typeface="Calibri" charset="0"/>
              <a:ea typeface="ＭＳ Ｐゴシック" charset="0"/>
            </a:endParaRPr>
          </a:p>
        </p:txBody>
      </p:sp>
      <p:sp>
        <p:nvSpPr>
          <p:cNvPr id="327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E524AD-A047-5C40-B54B-E7E87B829504}" type="slidenum">
              <a:rPr lang="en-US" sz="1200">
                <a:latin typeface="Calibri" charset="0"/>
              </a:rPr>
              <a:pPr eaLnBrk="1" hangingPunct="1"/>
              <a:t>3</a:t>
            </a:fld>
            <a:endParaRPr lang="en-US" sz="120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dirty="0" smtClean="0">
                <a:latin typeface="Calibri" charset="0"/>
                <a:ea typeface="ＭＳ Ｐゴシック" charset="0"/>
              </a:rPr>
              <a:t>L – 14 WFOs and 3 RFC impacted by Irene with storm track plotted</a:t>
            </a:r>
            <a:r>
              <a:rPr lang="en-US" baseline="0" dirty="0" smtClean="0">
                <a:latin typeface="Calibri" charset="0"/>
                <a:ea typeface="ＭＳ Ｐゴシック" charset="0"/>
              </a:rPr>
              <a:t> as black line (inset WFO San Juan)</a:t>
            </a:r>
          </a:p>
          <a:p>
            <a:r>
              <a:rPr lang="en-US" baseline="0" dirty="0" smtClean="0">
                <a:latin typeface="Calibri" charset="0"/>
                <a:ea typeface="ＭＳ Ｐゴシック" charset="0"/>
              </a:rPr>
              <a:t>R – Observed storm total rainfall from Irene with storm track plotted as black line (inset WFO San Juan)</a:t>
            </a:r>
            <a:endParaRPr lang="en-US" dirty="0">
              <a:latin typeface="Calibri" charset="0"/>
              <a:ea typeface="ＭＳ Ｐゴシック" charset="0"/>
            </a:endParaRPr>
          </a:p>
        </p:txBody>
      </p:sp>
      <p:sp>
        <p:nvSpPr>
          <p:cNvPr id="348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78A544-75CC-4643-BEA7-726ED5C4C08F}" type="slidenum">
              <a:rPr lang="en-US" sz="1200">
                <a:latin typeface="Calibri" charset="0"/>
              </a:rPr>
              <a:pPr eaLnBrk="1" hangingPunct="1"/>
              <a:t>4</a:t>
            </a:fld>
            <a:endParaRPr lang="en-US"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r>
              <a:rPr lang="en-US" dirty="0" smtClean="0">
                <a:latin typeface="Calibri" charset="0"/>
                <a:ea typeface="ＭＳ Ｐゴシック" charset="0"/>
              </a:rPr>
              <a:t>UL – </a:t>
            </a:r>
            <a:r>
              <a:rPr lang="en-US" sz="1200" b="0" i="0" u="none" strike="noStrike" kern="1200" baseline="0" dirty="0" smtClean="0">
                <a:solidFill>
                  <a:schemeClr val="tx1"/>
                </a:solidFill>
                <a:latin typeface="+mn-lt"/>
                <a:ea typeface="ＭＳ Ｐゴシック" pitchFamily="34" charset="-128"/>
                <a:cs typeface="ＭＳ Ｐゴシック" charset="0"/>
              </a:rPr>
              <a:t>Black Hawk Helicopter over </a:t>
            </a:r>
            <a:r>
              <a:rPr lang="en-US" sz="1200" b="0" i="0" u="none" strike="noStrike" kern="1200" baseline="0" dirty="0" err="1" smtClean="0">
                <a:solidFill>
                  <a:schemeClr val="tx1"/>
                </a:solidFill>
                <a:latin typeface="+mn-lt"/>
                <a:ea typeface="ＭＳ Ｐゴシック" pitchFamily="34" charset="-128"/>
                <a:cs typeface="ＭＳ Ｐゴシック" charset="0"/>
              </a:rPr>
              <a:t>Prattsville</a:t>
            </a:r>
            <a:r>
              <a:rPr lang="en-US" sz="1200" b="0" i="0" u="none" strike="noStrike" kern="1200" baseline="0" dirty="0" smtClean="0">
                <a:solidFill>
                  <a:schemeClr val="tx1"/>
                </a:solidFill>
                <a:latin typeface="+mn-lt"/>
                <a:ea typeface="ＭＳ Ｐゴシック" pitchFamily="34" charset="-128"/>
                <a:cs typeface="ＭＳ Ｐゴシック" charset="0"/>
              </a:rPr>
              <a:t>, NY (</a:t>
            </a:r>
            <a:r>
              <a:rPr lang="en-US" sz="1200" b="0" i="1" u="none" strike="noStrike" kern="1200" baseline="0" dirty="0" smtClean="0">
                <a:solidFill>
                  <a:schemeClr val="tx1"/>
                </a:solidFill>
                <a:latin typeface="+mn-lt"/>
                <a:ea typeface="ＭＳ Ｐゴシック" pitchFamily="34" charset="-128"/>
                <a:cs typeface="ＭＳ Ｐゴシック" charset="0"/>
              </a:rPr>
              <a:t>Credit: FEMA) </a:t>
            </a:r>
            <a:endParaRPr lang="en-US" dirty="0" smtClean="0">
              <a:latin typeface="Calibri" charset="0"/>
              <a:ea typeface="ＭＳ Ｐゴシック" charset="0"/>
            </a:endParaRPr>
          </a:p>
          <a:p>
            <a:pPr eaLnBrk="1" hangingPunct="1">
              <a:spcBef>
                <a:spcPct val="0"/>
              </a:spcBef>
            </a:pPr>
            <a:r>
              <a:rPr lang="en-US" dirty="0" smtClean="0">
                <a:latin typeface="Calibri" charset="0"/>
                <a:ea typeface="ＭＳ Ｐゴシック" charset="0"/>
              </a:rPr>
              <a:t>BL – </a:t>
            </a:r>
            <a:r>
              <a:rPr lang="en-US" sz="1200" b="0" i="0" u="none" strike="noStrike" kern="1200" baseline="0" dirty="0" smtClean="0">
                <a:solidFill>
                  <a:schemeClr val="tx1"/>
                </a:solidFill>
                <a:latin typeface="+mn-lt"/>
                <a:ea typeface="ＭＳ Ｐゴシック" pitchFamily="34" charset="-128"/>
                <a:cs typeface="ＭＳ Ｐゴシック" charset="0"/>
              </a:rPr>
              <a:t>People climb over what is left of Route 4 in Killington, VT on Aug. 30th. (Credit: </a:t>
            </a:r>
            <a:r>
              <a:rPr lang="en-US" sz="1200" b="0" i="0" u="none" strike="noStrike" kern="1200" baseline="0" dirty="0" err="1" smtClean="0">
                <a:solidFill>
                  <a:schemeClr val="tx1"/>
                </a:solidFill>
                <a:latin typeface="+mn-lt"/>
                <a:ea typeface="ＭＳ Ｐゴシック" pitchFamily="34" charset="-128"/>
                <a:cs typeface="ＭＳ Ｐゴシック" charset="0"/>
              </a:rPr>
              <a:t>Vyto</a:t>
            </a:r>
            <a:r>
              <a:rPr lang="en-US" sz="1200" b="0" i="0" u="none" strike="noStrike" kern="1200" baseline="0" dirty="0" smtClean="0">
                <a:solidFill>
                  <a:schemeClr val="tx1"/>
                </a:solidFill>
                <a:latin typeface="+mn-lt"/>
                <a:ea typeface="ＭＳ Ｐゴシック" pitchFamily="34" charset="-128"/>
                <a:cs typeface="ＭＳ Ｐゴシック" charset="0"/>
              </a:rPr>
              <a:t> </a:t>
            </a:r>
            <a:r>
              <a:rPr lang="en-US" sz="1200" b="0" i="0" u="none" strike="noStrike" kern="1200" baseline="0" dirty="0" err="1" smtClean="0">
                <a:solidFill>
                  <a:schemeClr val="tx1"/>
                </a:solidFill>
                <a:latin typeface="+mn-lt"/>
                <a:ea typeface="ＭＳ Ｐゴシック" pitchFamily="34" charset="-128"/>
                <a:cs typeface="ＭＳ Ｐゴシック" charset="0"/>
              </a:rPr>
              <a:t>Starinskas</a:t>
            </a:r>
            <a:r>
              <a:rPr lang="en-US" sz="1200" b="0" i="0" u="none" strike="noStrike" kern="1200" baseline="0" dirty="0" smtClean="0">
                <a:solidFill>
                  <a:schemeClr val="tx1"/>
                </a:solidFill>
                <a:latin typeface="+mn-lt"/>
                <a:ea typeface="ＭＳ Ｐゴシック" pitchFamily="34" charset="-128"/>
                <a:cs typeface="ＭＳ Ｐゴシック" charset="0"/>
              </a:rPr>
              <a:t>, Rutland Herald, AP) </a:t>
            </a:r>
            <a:endParaRPr lang="en-US" dirty="0" smtClean="0">
              <a:latin typeface="Calibri" charset="0"/>
              <a:ea typeface="ＭＳ Ｐゴシック" charset="0"/>
            </a:endParaRPr>
          </a:p>
          <a:p>
            <a:pPr eaLnBrk="1" hangingPunct="1">
              <a:spcBef>
                <a:spcPct val="0"/>
              </a:spcBef>
            </a:pPr>
            <a:r>
              <a:rPr lang="en-US" dirty="0" smtClean="0">
                <a:latin typeface="Calibri" charset="0"/>
                <a:ea typeface="ＭＳ Ｐゴシック" charset="0"/>
              </a:rPr>
              <a:t>BM – </a:t>
            </a:r>
            <a:r>
              <a:rPr lang="en-US" sz="1200" b="0" i="0" u="none" strike="noStrike" kern="1200" baseline="0" dirty="0" smtClean="0">
                <a:solidFill>
                  <a:schemeClr val="tx1"/>
                </a:solidFill>
                <a:latin typeface="+mn-lt"/>
                <a:ea typeface="ＭＳ Ｐゴシック" pitchFamily="34" charset="-128"/>
                <a:cs typeface="ＭＳ Ｐゴシック" charset="0"/>
              </a:rPr>
              <a:t>Workers replace a broken utility pole in Lexington Park, Md., after Hurricane Irene. </a:t>
            </a:r>
            <a:r>
              <a:rPr lang="en-US" sz="1200" b="0" i="1" u="none" strike="noStrike" kern="1200" baseline="0" dirty="0" smtClean="0">
                <a:solidFill>
                  <a:schemeClr val="tx1"/>
                </a:solidFill>
                <a:latin typeface="+mn-lt"/>
                <a:ea typeface="ＭＳ Ｐゴシック" pitchFamily="34" charset="-128"/>
                <a:cs typeface="ＭＳ Ｐゴシック" charset="0"/>
              </a:rPr>
              <a:t>(Credit: Steve </a:t>
            </a:r>
            <a:r>
              <a:rPr lang="en-US" sz="1200" b="0" i="1" u="none" strike="noStrike" kern="1200" baseline="0" dirty="0" err="1" smtClean="0">
                <a:solidFill>
                  <a:schemeClr val="tx1"/>
                </a:solidFill>
                <a:latin typeface="+mn-lt"/>
                <a:ea typeface="ＭＳ Ｐゴシック" pitchFamily="34" charset="-128"/>
                <a:cs typeface="ＭＳ Ｐゴシック" charset="0"/>
              </a:rPr>
              <a:t>Ruak</a:t>
            </a:r>
            <a:r>
              <a:rPr lang="en-US" sz="1200" b="0" i="1" u="none" strike="noStrike" kern="1200" baseline="0" dirty="0" smtClean="0">
                <a:solidFill>
                  <a:schemeClr val="tx1"/>
                </a:solidFill>
                <a:latin typeface="+mn-lt"/>
                <a:ea typeface="ＭＳ Ｐゴシック" pitchFamily="34" charset="-128"/>
                <a:cs typeface="ＭＳ Ｐゴシック" charset="0"/>
              </a:rPr>
              <a:t>, AP) </a:t>
            </a:r>
            <a:endParaRPr lang="en-US" dirty="0" smtClean="0">
              <a:latin typeface="Calibri" charset="0"/>
              <a:ea typeface="ＭＳ Ｐゴシック" charset="0"/>
            </a:endParaRPr>
          </a:p>
          <a:p>
            <a:pPr eaLnBrk="1" hangingPunct="1">
              <a:spcBef>
                <a:spcPct val="0"/>
              </a:spcBef>
            </a:pPr>
            <a:r>
              <a:rPr lang="en-US" dirty="0" smtClean="0">
                <a:latin typeface="Calibri" charset="0"/>
                <a:ea typeface="ＭＳ Ｐゴシック" charset="0"/>
              </a:rPr>
              <a:t>BR - </a:t>
            </a:r>
            <a:r>
              <a:rPr lang="en-US" sz="1200" b="0" i="0" u="none" strike="noStrike" kern="1200" baseline="0" dirty="0" smtClean="0">
                <a:solidFill>
                  <a:schemeClr val="tx1"/>
                </a:solidFill>
                <a:latin typeface="+mn-lt"/>
                <a:ea typeface="ＭＳ Ｐゴシック" pitchFamily="34" charset="-128"/>
                <a:cs typeface="ＭＳ Ｐゴシック" charset="0"/>
              </a:rPr>
              <a:t>A vehicle avoids a downed utility pole in Greenville, NC on Aug. 27th (Credit: Chris Seward, The News and Observer, AP) </a:t>
            </a:r>
            <a:endParaRPr lang="en-US" dirty="0">
              <a:latin typeface="Calibri" charset="0"/>
              <a:ea typeface="ＭＳ Ｐゴシック" charset="0"/>
            </a:endParaRPr>
          </a:p>
        </p:txBody>
      </p:sp>
      <p:sp>
        <p:nvSpPr>
          <p:cNvPr id="368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A6C69D-90D0-064D-841F-996A62073B88}" type="slidenum">
              <a:rPr lang="en-US" sz="1200">
                <a:latin typeface="Calibri" charset="0"/>
              </a:rPr>
              <a:pPr eaLnBrk="1" hangingPunct="1"/>
              <a:t>5</a:t>
            </a:fld>
            <a:endParaRPr lang="en-US" sz="120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r>
              <a:rPr lang="en-US" dirty="0" smtClean="0">
                <a:latin typeface="Calibri" charset="0"/>
                <a:ea typeface="ＭＳ Ｐゴシック" charset="0"/>
              </a:rPr>
              <a:t>L - </a:t>
            </a:r>
            <a:r>
              <a:rPr lang="en-US" sz="1200" kern="1200" dirty="0" smtClean="0">
                <a:solidFill>
                  <a:schemeClr val="tx1"/>
                </a:solidFill>
                <a:latin typeface="+mn-lt"/>
                <a:ea typeface="ＭＳ Ｐゴシック" pitchFamily="34" charset="-128"/>
                <a:cs typeface="ＭＳ Ｐゴシック" charset="0"/>
              </a:rPr>
              <a:t>counties/cities which were declared presidential disaster areas from Irene (inset </a:t>
            </a:r>
            <a:r>
              <a:rPr lang="en-US" baseline="0" dirty="0" smtClean="0">
                <a:latin typeface="Calibri" charset="0"/>
                <a:ea typeface="ＭＳ Ｐゴシック" charset="0"/>
              </a:rPr>
              <a:t>WFO San Juan)</a:t>
            </a:r>
            <a:endParaRPr lang="en-US" dirty="0">
              <a:latin typeface="Calibri" charset="0"/>
              <a:ea typeface="ＭＳ Ｐゴシック" charset="0"/>
            </a:endParaRPr>
          </a:p>
        </p:txBody>
      </p:sp>
      <p:sp>
        <p:nvSpPr>
          <p:cNvPr id="368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A6C69D-90D0-064D-841F-996A62073B88}" type="slidenum">
              <a:rPr lang="en-US" sz="1200">
                <a:latin typeface="Calibri" charset="0"/>
              </a:rPr>
              <a:pPr eaLnBrk="1" hangingPunct="1"/>
              <a:t>6</a:t>
            </a:fld>
            <a:endParaRPr lang="en-US" sz="120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endParaRPr>
          </a:p>
        </p:txBody>
      </p:sp>
      <p:sp>
        <p:nvSpPr>
          <p:cNvPr id="40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66017B-F623-0349-B194-C6474D26FC68}" type="slidenum">
              <a:rPr lang="en-US" sz="1200">
                <a:latin typeface="Calibri" charset="0"/>
              </a:rPr>
              <a:pPr eaLnBrk="1" hangingPunct="1"/>
              <a:t>7</a:t>
            </a:fld>
            <a:endParaRPr lang="en-US" sz="120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endParaRPr>
          </a:p>
        </p:txBody>
      </p:sp>
      <p:sp>
        <p:nvSpPr>
          <p:cNvPr id="40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66017B-F623-0349-B194-C6474D26FC68}" type="slidenum">
              <a:rPr lang="en-US" sz="1200">
                <a:latin typeface="Calibri" charset="0"/>
              </a:rPr>
              <a:pPr eaLnBrk="1" hangingPunct="1"/>
              <a:t>8</a:t>
            </a:fld>
            <a:endParaRPr lang="en-US" sz="1200">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endParaRPr>
          </a:p>
        </p:txBody>
      </p:sp>
      <p:sp>
        <p:nvSpPr>
          <p:cNvPr id="40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66017B-F623-0349-B194-C6474D26FC68}" type="slidenum">
              <a:rPr lang="en-US" sz="1200">
                <a:latin typeface="Calibri" charset="0"/>
              </a:rPr>
              <a:pPr eaLnBrk="1" hangingPunct="1"/>
              <a:t>9</a:t>
            </a:fld>
            <a:endParaRPr lang="en-US"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EA04A16-C16D-3746-B3B8-EEAA45D98237}" type="datetime1">
              <a:rPr lang="en-US"/>
              <a:pPr>
                <a:defRPr/>
              </a:pPr>
              <a:t>7/31/12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2DAE54-B559-6449-95D3-54D92F2F5171}" type="slidenum">
              <a:rPr lang="en-US"/>
              <a:pPr>
                <a:defRPr/>
              </a:pPr>
              <a:t>‹#›</a:t>
            </a:fld>
            <a:endParaRPr lang="en-US"/>
          </a:p>
        </p:txBody>
      </p:sp>
    </p:spTree>
    <p:extLst>
      <p:ext uri="{BB962C8B-B14F-4D97-AF65-F5344CB8AC3E}">
        <p14:creationId xmlns:p14="http://schemas.microsoft.com/office/powerpoint/2010/main" val="2016379074"/>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11FB4C8-C1D4-4049-9378-C51DAD1195BB}" type="datetime1">
              <a:rPr lang="en-US"/>
              <a:pPr>
                <a:defRPr/>
              </a:pPr>
              <a:t>7/31/12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1BFE72-D100-1849-A40F-BA607DFD3B29}" type="slidenum">
              <a:rPr lang="en-US"/>
              <a:pPr>
                <a:defRPr/>
              </a:pPr>
              <a:t>‹#›</a:t>
            </a:fld>
            <a:endParaRPr lang="en-US"/>
          </a:p>
        </p:txBody>
      </p:sp>
    </p:spTree>
    <p:extLst>
      <p:ext uri="{BB962C8B-B14F-4D97-AF65-F5344CB8AC3E}">
        <p14:creationId xmlns:p14="http://schemas.microsoft.com/office/powerpoint/2010/main" val="1415964646"/>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07645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7695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11C156-1E4F-E642-9D9B-26BF99A1E508}" type="datetime1">
              <a:rPr lang="en-US"/>
              <a:pPr>
                <a:defRPr/>
              </a:pPr>
              <a:t>7/31/12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1BD5D0-4D53-5E45-A574-4101D79A93B9}" type="slidenum">
              <a:rPr lang="en-US"/>
              <a:pPr>
                <a:defRPr/>
              </a:pPr>
              <a:t>‹#›</a:t>
            </a:fld>
            <a:endParaRPr lang="en-US"/>
          </a:p>
        </p:txBody>
      </p:sp>
    </p:spTree>
    <p:extLst>
      <p:ext uri="{BB962C8B-B14F-4D97-AF65-F5344CB8AC3E}">
        <p14:creationId xmlns:p14="http://schemas.microsoft.com/office/powerpoint/2010/main" val="53820319"/>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05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90600" y="1600200"/>
            <a:ext cx="7696200" cy="4525963"/>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6C5DC9B0-DE0D-4C42-886F-1C66FF464E50}" type="datetime1">
              <a:rPr lang="en-US"/>
              <a:pPr>
                <a:defRPr/>
              </a:pPr>
              <a:t>7/31/12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456050-8FFC-1E4A-B684-5371E41A67D4}" type="slidenum">
              <a:rPr lang="en-US"/>
              <a:pPr>
                <a:defRPr/>
              </a:pPr>
              <a:t>‹#›</a:t>
            </a:fld>
            <a:endParaRPr lang="en-US"/>
          </a:p>
        </p:txBody>
      </p:sp>
    </p:spTree>
    <p:extLst>
      <p:ext uri="{BB962C8B-B14F-4D97-AF65-F5344CB8AC3E}">
        <p14:creationId xmlns:p14="http://schemas.microsoft.com/office/powerpoint/2010/main" val="2930983098"/>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DA11E45-861F-1641-B63F-64D2E3F6260F}" type="datetime1">
              <a:rPr lang="en-US"/>
              <a:pPr>
                <a:defRPr/>
              </a:pPr>
              <a:t>7/31/12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7C40D72-D297-9C46-B5FE-25D27889678C}" type="slidenum">
              <a:rPr lang="en-US"/>
              <a:pPr>
                <a:defRPr/>
              </a:pPr>
              <a:t>‹#›</a:t>
            </a:fld>
            <a:endParaRPr lang="en-US"/>
          </a:p>
        </p:txBody>
      </p:sp>
    </p:spTree>
    <p:extLst>
      <p:ext uri="{BB962C8B-B14F-4D97-AF65-F5344CB8AC3E}">
        <p14:creationId xmlns:p14="http://schemas.microsoft.com/office/powerpoint/2010/main" val="2602274834"/>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B073ADB-F912-FB46-A31A-17CD5A779BB4}" type="datetime1">
              <a:rPr lang="en-US"/>
              <a:pPr>
                <a:defRPr/>
              </a:pPr>
              <a:t>7/31/12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0E3855E-7DD6-0D46-8A83-D2D07EFB0861}" type="slidenum">
              <a:rPr lang="en-US"/>
              <a:pPr>
                <a:defRPr/>
              </a:pPr>
              <a:t>‹#›</a:t>
            </a:fld>
            <a:endParaRPr lang="en-US"/>
          </a:p>
        </p:txBody>
      </p:sp>
    </p:spTree>
    <p:extLst>
      <p:ext uri="{BB962C8B-B14F-4D97-AF65-F5344CB8AC3E}">
        <p14:creationId xmlns:p14="http://schemas.microsoft.com/office/powerpoint/2010/main" val="3464158573"/>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2C65435-5197-BE4F-9D51-F1380B06B1DD}" type="datetime1">
              <a:rPr lang="en-US"/>
              <a:pPr>
                <a:defRPr/>
              </a:pPr>
              <a:t>7/31/12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0D9DDE-6193-9B41-9F1C-DEEE553489B2}" type="slidenum">
              <a:rPr lang="en-US"/>
              <a:pPr>
                <a:defRPr/>
              </a:pPr>
              <a:t>‹#›</a:t>
            </a:fld>
            <a:endParaRPr lang="en-US"/>
          </a:p>
        </p:txBody>
      </p:sp>
    </p:spTree>
    <p:extLst>
      <p:ext uri="{BB962C8B-B14F-4D97-AF65-F5344CB8AC3E}">
        <p14:creationId xmlns:p14="http://schemas.microsoft.com/office/powerpoint/2010/main" val="2082549249"/>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1600200"/>
            <a:ext cx="37719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1600200"/>
            <a:ext cx="37719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C23C113-B362-8646-9807-BAA9AE158736}" type="datetime1">
              <a:rPr lang="en-US"/>
              <a:pPr>
                <a:defRPr/>
              </a:pPr>
              <a:t>7/31/12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D33CD96-7DF0-B94E-BC86-72514D6798CB}" type="slidenum">
              <a:rPr lang="en-US"/>
              <a:pPr>
                <a:defRPr/>
              </a:pPr>
              <a:t>‹#›</a:t>
            </a:fld>
            <a:endParaRPr lang="en-US"/>
          </a:p>
        </p:txBody>
      </p:sp>
    </p:spTree>
    <p:extLst>
      <p:ext uri="{BB962C8B-B14F-4D97-AF65-F5344CB8AC3E}">
        <p14:creationId xmlns:p14="http://schemas.microsoft.com/office/powerpoint/2010/main" val="1642505707"/>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BBBC9EF-778D-F44B-AC1C-73D0EA5804E4}" type="datetime1">
              <a:rPr lang="en-US"/>
              <a:pPr>
                <a:defRPr/>
              </a:pPr>
              <a:t>7/31/12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FF369DD-B8FB-924C-8A8E-B637DABF9CC4}" type="slidenum">
              <a:rPr lang="en-US"/>
              <a:pPr>
                <a:defRPr/>
              </a:pPr>
              <a:t>‹#›</a:t>
            </a:fld>
            <a:endParaRPr lang="en-US"/>
          </a:p>
        </p:txBody>
      </p:sp>
    </p:spTree>
    <p:extLst>
      <p:ext uri="{BB962C8B-B14F-4D97-AF65-F5344CB8AC3E}">
        <p14:creationId xmlns:p14="http://schemas.microsoft.com/office/powerpoint/2010/main" val="3044280577"/>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AD7A80E-889B-3E4B-B035-831BEE66476F}" type="datetime1">
              <a:rPr lang="en-US"/>
              <a:pPr>
                <a:defRPr/>
              </a:pPr>
              <a:t>7/31/12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1A1C58E-4314-864A-8BB0-45F6E3588C0E}" type="slidenum">
              <a:rPr lang="en-US"/>
              <a:pPr>
                <a:defRPr/>
              </a:pPr>
              <a:t>‹#›</a:t>
            </a:fld>
            <a:endParaRPr lang="en-US"/>
          </a:p>
        </p:txBody>
      </p:sp>
    </p:spTree>
    <p:extLst>
      <p:ext uri="{BB962C8B-B14F-4D97-AF65-F5344CB8AC3E}">
        <p14:creationId xmlns:p14="http://schemas.microsoft.com/office/powerpoint/2010/main" val="3709253712"/>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011EE5C-A811-3F4C-86D2-6014F4DC8CB7}" type="datetime1">
              <a:rPr lang="en-US"/>
              <a:pPr>
                <a:defRPr/>
              </a:pPr>
              <a:t>7/31/12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CC0015A-C458-E74D-AD96-73A080A8AA2A}" type="slidenum">
              <a:rPr lang="en-US"/>
              <a:pPr>
                <a:defRPr/>
              </a:pPr>
              <a:t>‹#›</a:t>
            </a:fld>
            <a:endParaRPr lang="en-US"/>
          </a:p>
        </p:txBody>
      </p:sp>
    </p:spTree>
    <p:extLst>
      <p:ext uri="{BB962C8B-B14F-4D97-AF65-F5344CB8AC3E}">
        <p14:creationId xmlns:p14="http://schemas.microsoft.com/office/powerpoint/2010/main" val="4109168484"/>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E5C3800-43A2-3F48-8837-554D376C013A}" type="datetime1">
              <a:rPr lang="en-US"/>
              <a:pPr>
                <a:defRPr/>
              </a:pPr>
              <a:t>7/31/12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9182BBC-C6FF-544A-9ACF-6813BCAC8704}" type="slidenum">
              <a:rPr lang="en-US"/>
              <a:pPr>
                <a:defRPr/>
              </a:pPr>
              <a:t>‹#›</a:t>
            </a:fld>
            <a:endParaRPr lang="en-US"/>
          </a:p>
        </p:txBody>
      </p:sp>
    </p:spTree>
    <p:extLst>
      <p:ext uri="{BB962C8B-B14F-4D97-AF65-F5344CB8AC3E}">
        <p14:creationId xmlns:p14="http://schemas.microsoft.com/office/powerpoint/2010/main" val="1086067315"/>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1F98C78-DBE1-5546-AB4B-9967B428B752}" type="datetime1">
              <a:rPr lang="en-US"/>
              <a:pPr>
                <a:defRPr/>
              </a:pPr>
              <a:t>7/31/12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B9E773F-0514-4742-924F-7A946467CAAA}" type="slidenum">
              <a:rPr lang="en-US"/>
              <a:pPr>
                <a:defRPr/>
              </a:pPr>
              <a:t>‹#›</a:t>
            </a:fld>
            <a:endParaRPr lang="en-US"/>
          </a:p>
        </p:txBody>
      </p:sp>
    </p:spTree>
    <p:extLst>
      <p:ext uri="{BB962C8B-B14F-4D97-AF65-F5344CB8AC3E}">
        <p14:creationId xmlns:p14="http://schemas.microsoft.com/office/powerpoint/2010/main" val="3690529915"/>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98E710C-8E57-144E-9597-8C7A18083B3F}" type="datetime1">
              <a:rPr lang="en-US"/>
              <a:pPr>
                <a:defRPr/>
              </a:pPr>
              <a:t>7/31/12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96CEA72-E55C-7B48-98C5-F5EE66D9E46A}" type="slidenum">
              <a:rPr lang="en-US"/>
              <a:pPr>
                <a:defRPr/>
              </a:pPr>
              <a:t>‹#›</a:t>
            </a:fld>
            <a:endParaRPr lang="en-US"/>
          </a:p>
        </p:txBody>
      </p:sp>
    </p:spTree>
    <p:extLst>
      <p:ext uri="{BB962C8B-B14F-4D97-AF65-F5344CB8AC3E}">
        <p14:creationId xmlns:p14="http://schemas.microsoft.com/office/powerpoint/2010/main" val="1844009056"/>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2176FA2-8ABE-0B46-9B05-E7320DCF49AC}" type="datetime1">
              <a:rPr lang="en-US"/>
              <a:pPr>
                <a:defRPr/>
              </a:pPr>
              <a:t>7/31/12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3BC604-9505-DD4B-A2DF-6F6219B38A93}" type="slidenum">
              <a:rPr lang="en-US"/>
              <a:pPr>
                <a:defRPr/>
              </a:pPr>
              <a:t>‹#›</a:t>
            </a:fld>
            <a:endParaRPr lang="en-US"/>
          </a:p>
        </p:txBody>
      </p:sp>
    </p:spTree>
    <p:extLst>
      <p:ext uri="{BB962C8B-B14F-4D97-AF65-F5344CB8AC3E}">
        <p14:creationId xmlns:p14="http://schemas.microsoft.com/office/powerpoint/2010/main" val="903057009"/>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07645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7695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D39EC93-B5F1-9540-92A5-06CD2EC27225}" type="datetime1">
              <a:rPr lang="en-US"/>
              <a:pPr>
                <a:defRPr/>
              </a:pPr>
              <a:t>7/31/12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6354A0-7C54-CB4A-89E5-E4AB5B9FC325}" type="slidenum">
              <a:rPr lang="en-US"/>
              <a:pPr>
                <a:defRPr/>
              </a:pPr>
              <a:t>‹#›</a:t>
            </a:fld>
            <a:endParaRPr lang="en-US"/>
          </a:p>
        </p:txBody>
      </p:sp>
    </p:spTree>
    <p:extLst>
      <p:ext uri="{BB962C8B-B14F-4D97-AF65-F5344CB8AC3E}">
        <p14:creationId xmlns:p14="http://schemas.microsoft.com/office/powerpoint/2010/main" val="2472850374"/>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05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90600" y="1600200"/>
            <a:ext cx="7696200" cy="4525963"/>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CA881F40-9DAC-7445-876B-601169C3DCBE}" type="datetime1">
              <a:rPr lang="en-US"/>
              <a:pPr>
                <a:defRPr/>
              </a:pPr>
              <a:t>7/31/12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ADC4F0-8627-9B40-A6A1-299AAFBDD4FE}" type="slidenum">
              <a:rPr lang="en-US"/>
              <a:pPr>
                <a:defRPr/>
              </a:pPr>
              <a:t>‹#›</a:t>
            </a:fld>
            <a:endParaRPr lang="en-US"/>
          </a:p>
        </p:txBody>
      </p:sp>
    </p:spTree>
    <p:extLst>
      <p:ext uri="{BB962C8B-B14F-4D97-AF65-F5344CB8AC3E}">
        <p14:creationId xmlns:p14="http://schemas.microsoft.com/office/powerpoint/2010/main" val="2270446396"/>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C6BC76-CD4E-F944-90E2-99E4AA099746}" type="datetime1">
              <a:rPr lang="en-US"/>
              <a:pPr>
                <a:defRPr/>
              </a:pPr>
              <a:t>7/31/12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745F39-FFCA-0342-B460-8076D1BFB507}" type="slidenum">
              <a:rPr lang="en-US"/>
              <a:pPr>
                <a:defRPr/>
              </a:pPr>
              <a:t>‹#›</a:t>
            </a:fld>
            <a:endParaRPr lang="en-US"/>
          </a:p>
        </p:txBody>
      </p:sp>
    </p:spTree>
    <p:extLst>
      <p:ext uri="{BB962C8B-B14F-4D97-AF65-F5344CB8AC3E}">
        <p14:creationId xmlns:p14="http://schemas.microsoft.com/office/powerpoint/2010/main" val="335871422"/>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1600200"/>
            <a:ext cx="37719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1600200"/>
            <a:ext cx="37719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A0BCE7E-779E-0940-8B5A-9573359A5C32}" type="datetime1">
              <a:rPr lang="en-US"/>
              <a:pPr>
                <a:defRPr/>
              </a:pPr>
              <a:t>7/31/12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297F20-28BF-034E-99A7-C4637A5A5D07}" type="slidenum">
              <a:rPr lang="en-US"/>
              <a:pPr>
                <a:defRPr/>
              </a:pPr>
              <a:t>‹#›</a:t>
            </a:fld>
            <a:endParaRPr lang="en-US"/>
          </a:p>
        </p:txBody>
      </p:sp>
    </p:spTree>
    <p:extLst>
      <p:ext uri="{BB962C8B-B14F-4D97-AF65-F5344CB8AC3E}">
        <p14:creationId xmlns:p14="http://schemas.microsoft.com/office/powerpoint/2010/main" val="3689782097"/>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9479E83-ECBD-CD43-A14D-F5C8AE52D245}" type="datetime1">
              <a:rPr lang="en-US"/>
              <a:pPr>
                <a:defRPr/>
              </a:pPr>
              <a:t>7/31/12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EF6CE45-75E4-9E45-A61F-CF85293C55BB}" type="slidenum">
              <a:rPr lang="en-US"/>
              <a:pPr>
                <a:defRPr/>
              </a:pPr>
              <a:t>‹#›</a:t>
            </a:fld>
            <a:endParaRPr lang="en-US"/>
          </a:p>
        </p:txBody>
      </p:sp>
    </p:spTree>
    <p:extLst>
      <p:ext uri="{BB962C8B-B14F-4D97-AF65-F5344CB8AC3E}">
        <p14:creationId xmlns:p14="http://schemas.microsoft.com/office/powerpoint/2010/main" val="2909059457"/>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561DE9B-52B5-C04C-B4FF-585BEF61D968}" type="datetime1">
              <a:rPr lang="en-US"/>
              <a:pPr>
                <a:defRPr/>
              </a:pPr>
              <a:t>7/31/12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A646287-9F25-BA45-B3ED-8AFA224B8AB3}" type="slidenum">
              <a:rPr lang="en-US"/>
              <a:pPr>
                <a:defRPr/>
              </a:pPr>
              <a:t>‹#›</a:t>
            </a:fld>
            <a:endParaRPr lang="en-US"/>
          </a:p>
        </p:txBody>
      </p:sp>
    </p:spTree>
    <p:extLst>
      <p:ext uri="{BB962C8B-B14F-4D97-AF65-F5344CB8AC3E}">
        <p14:creationId xmlns:p14="http://schemas.microsoft.com/office/powerpoint/2010/main" val="864231609"/>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09249EC-2641-4840-B698-185902A725B6}" type="datetime1">
              <a:rPr lang="en-US"/>
              <a:pPr>
                <a:defRPr/>
              </a:pPr>
              <a:t>7/31/12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2B8ED45-7AC4-A64E-AAC5-F589BB4F598A}" type="slidenum">
              <a:rPr lang="en-US"/>
              <a:pPr>
                <a:defRPr/>
              </a:pPr>
              <a:t>‹#›</a:t>
            </a:fld>
            <a:endParaRPr lang="en-US"/>
          </a:p>
        </p:txBody>
      </p:sp>
    </p:spTree>
    <p:extLst>
      <p:ext uri="{BB962C8B-B14F-4D97-AF65-F5344CB8AC3E}">
        <p14:creationId xmlns:p14="http://schemas.microsoft.com/office/powerpoint/2010/main" val="67378321"/>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77227E1-4351-2441-938F-FC4C5CADC89B}" type="datetime1">
              <a:rPr lang="en-US"/>
              <a:pPr>
                <a:defRPr/>
              </a:pPr>
              <a:t>7/31/12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A6E84C-FA92-D643-8517-3C70AEB862BC}" type="slidenum">
              <a:rPr lang="en-US"/>
              <a:pPr>
                <a:defRPr/>
              </a:pPr>
              <a:t>‹#›</a:t>
            </a:fld>
            <a:endParaRPr lang="en-US"/>
          </a:p>
        </p:txBody>
      </p:sp>
    </p:spTree>
    <p:extLst>
      <p:ext uri="{BB962C8B-B14F-4D97-AF65-F5344CB8AC3E}">
        <p14:creationId xmlns:p14="http://schemas.microsoft.com/office/powerpoint/2010/main" val="2609958130"/>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97ED0BC-C490-334B-9BEC-09C6FC69A3CE}" type="datetime1">
              <a:rPr lang="en-US"/>
              <a:pPr>
                <a:defRPr/>
              </a:pPr>
              <a:t>7/31/12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DB16ED5-228C-DD4E-A928-33B833BF654D}" type="slidenum">
              <a:rPr lang="en-US"/>
              <a:pPr>
                <a:defRPr/>
              </a:pPr>
              <a:t>‹#›</a:t>
            </a:fld>
            <a:endParaRPr lang="en-US"/>
          </a:p>
        </p:txBody>
      </p:sp>
    </p:spTree>
    <p:extLst>
      <p:ext uri="{BB962C8B-B14F-4D97-AF65-F5344CB8AC3E}">
        <p14:creationId xmlns:p14="http://schemas.microsoft.com/office/powerpoint/2010/main" val="3846146054"/>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emf"/><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7"/>
          <p:cNvSpPr>
            <a:spLocks noChangeArrowheads="1"/>
          </p:cNvSpPr>
          <p:nvPr userDrawn="1"/>
        </p:nvSpPr>
        <p:spPr bwMode="auto">
          <a:xfrm>
            <a:off x="381000" y="0"/>
            <a:ext cx="8382000" cy="6858000"/>
          </a:xfrm>
          <a:prstGeom prst="rect">
            <a:avLst/>
          </a:prstGeom>
          <a:gradFill rotWithShape="1">
            <a:gsLst>
              <a:gs pos="0">
                <a:srgbClr val="FFFFFF"/>
              </a:gs>
              <a:gs pos="100000">
                <a:srgbClr val="C6D5F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2" name="Rectangle 8"/>
          <p:cNvSpPr>
            <a:spLocks noChangeArrowheads="1"/>
          </p:cNvSpPr>
          <p:nvPr userDrawn="1"/>
        </p:nvSpPr>
        <p:spPr bwMode="auto">
          <a:xfrm>
            <a:off x="396875" y="0"/>
            <a:ext cx="46038" cy="6858000"/>
          </a:xfrm>
          <a:prstGeom prst="rect">
            <a:avLst/>
          </a:prstGeom>
          <a:gradFill rotWithShape="1">
            <a:gsLst>
              <a:gs pos="0">
                <a:schemeClr val="accent1">
                  <a:gamma/>
                  <a:shade val="46275"/>
                  <a:invGamma/>
                </a:schemeClr>
              </a:gs>
              <a:gs pos="100000">
                <a:schemeClr val="accent1"/>
              </a:gs>
            </a:gsLst>
            <a:lin ang="5400000" scaled="1"/>
          </a:gradFill>
          <a:ln w="9525">
            <a:noFill/>
            <a:miter lim="800000"/>
            <a:headEnd/>
            <a:tailEnd/>
          </a:ln>
          <a:effectLst/>
        </p:spPr>
        <p:txBody>
          <a:bodyPr wrap="none" anchor="ctr"/>
          <a:lstStyle/>
          <a:p>
            <a:pPr>
              <a:defRPr/>
            </a:pPr>
            <a:endParaRPr lang="en-US">
              <a:ea typeface="+mn-ea"/>
              <a:cs typeface="+mn-cs"/>
            </a:endParaRPr>
          </a:p>
        </p:txBody>
      </p:sp>
      <p:sp>
        <p:nvSpPr>
          <p:cNvPr id="1029" name="Text Placeholder 2"/>
          <p:cNvSpPr>
            <a:spLocks noGrp="1"/>
          </p:cNvSpPr>
          <p:nvPr>
            <p:ph type="body" idx="1"/>
          </p:nvPr>
        </p:nvSpPr>
        <p:spPr bwMode="auto">
          <a:xfrm>
            <a:off x="685800" y="1600200"/>
            <a:ext cx="7696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latin typeface="Calibri" charset="0"/>
              </a:defRPr>
            </a:lvl1pPr>
          </a:lstStyle>
          <a:p>
            <a:pPr>
              <a:defRPr/>
            </a:pPr>
            <a:fld id="{86FE8CF9-2B0E-2743-B3F3-C1B8AF67175E}" type="datetime1">
              <a:rPr lang="en-US"/>
              <a:pPr>
                <a:defRPr/>
              </a:pPr>
              <a:t>7/31/12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FFFFFF"/>
                </a:solidFill>
                <a:latin typeface="Arial" pitchFamily="34" charset="0"/>
                <a:ea typeface="ＭＳ Ｐゴシック" pitchFamily="34" charset="-128"/>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latin typeface="Calibri" charset="0"/>
              </a:defRPr>
            </a:lvl1pPr>
          </a:lstStyle>
          <a:p>
            <a:pPr>
              <a:defRPr/>
            </a:pPr>
            <a:fld id="{1EDCCE44-EAD4-7148-8EA7-5CF8FD9E34F4}" type="slidenum">
              <a:rPr lang="en-US"/>
              <a:pPr>
                <a:defRPr/>
              </a:pPr>
              <a:t>‹#›</a:t>
            </a:fld>
            <a:endParaRPr lang="en-US"/>
          </a:p>
        </p:txBody>
      </p:sp>
      <p:sp>
        <p:nvSpPr>
          <p:cNvPr id="1040" name="Rectangle 16"/>
          <p:cNvSpPr>
            <a:spLocks noChangeArrowheads="1"/>
          </p:cNvSpPr>
          <p:nvPr userDrawn="1"/>
        </p:nvSpPr>
        <p:spPr bwMode="auto">
          <a:xfrm flipV="1">
            <a:off x="8716963" y="0"/>
            <a:ext cx="46037" cy="6858000"/>
          </a:xfrm>
          <a:prstGeom prst="rect">
            <a:avLst/>
          </a:prstGeom>
          <a:gradFill rotWithShape="1">
            <a:gsLst>
              <a:gs pos="0">
                <a:schemeClr val="accent1">
                  <a:gamma/>
                  <a:shade val="46275"/>
                  <a:invGamma/>
                </a:schemeClr>
              </a:gs>
              <a:gs pos="100000">
                <a:schemeClr val="accent1"/>
              </a:gs>
            </a:gsLst>
            <a:lin ang="5400000" scaled="1"/>
          </a:gradFill>
          <a:ln w="9525">
            <a:noFill/>
            <a:miter lim="800000"/>
            <a:headEnd/>
            <a:tailEnd/>
          </a:ln>
          <a:effectLst/>
        </p:spPr>
        <p:txBody>
          <a:bodyPr wrap="none" anchor="ctr"/>
          <a:lstStyle/>
          <a:p>
            <a:pPr>
              <a:defRPr/>
            </a:pPr>
            <a:endParaRPr lang="en-US">
              <a:ea typeface="+mn-ea"/>
              <a:cs typeface="+mn-cs"/>
            </a:endParaRPr>
          </a:p>
        </p:txBody>
      </p:sp>
      <p:sp>
        <p:nvSpPr>
          <p:cNvPr id="10" name="Rectangle 7"/>
          <p:cNvSpPr>
            <a:spLocks noChangeArrowheads="1"/>
          </p:cNvSpPr>
          <p:nvPr userDrawn="1"/>
        </p:nvSpPr>
        <p:spPr bwMode="auto">
          <a:xfrm>
            <a:off x="401638" y="1121227"/>
            <a:ext cx="8366125" cy="457200"/>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endParaRPr lang="en-US" sz="2400" b="1" dirty="0">
              <a:latin typeface="Calibri" charset="0"/>
            </a:endParaRPr>
          </a:p>
        </p:txBody>
      </p:sp>
      <p:grpSp>
        <p:nvGrpSpPr>
          <p:cNvPr id="11" name="Group 11"/>
          <p:cNvGrpSpPr>
            <a:grpSpLocks/>
          </p:cNvGrpSpPr>
          <p:nvPr userDrawn="1"/>
        </p:nvGrpSpPr>
        <p:grpSpPr bwMode="auto">
          <a:xfrm>
            <a:off x="95250" y="177800"/>
            <a:ext cx="8912225" cy="628650"/>
            <a:chOff x="95536" y="177423"/>
            <a:chExt cx="8912008" cy="628650"/>
          </a:xfrm>
        </p:grpSpPr>
        <p:pic>
          <p:nvPicPr>
            <p:cNvPr id="12" name="Picture 7" descr="Nws.eps"/>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8378894" y="177423"/>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noaa_sm.gif"/>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bwMode="auto">
            <a:xfrm>
              <a:off x="95536" y="177423"/>
              <a:ext cx="614147" cy="614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8" name="Title Placeholder 1"/>
          <p:cNvSpPr>
            <a:spLocks noGrp="1"/>
          </p:cNvSpPr>
          <p:nvPr>
            <p:ph type="title"/>
          </p:nvPr>
        </p:nvSpPr>
        <p:spPr bwMode="auto">
          <a:xfrm>
            <a:off x="457200" y="152400"/>
            <a:ext cx="8305800" cy="1143000"/>
          </a:xfrm>
          <a:prstGeom prst="rect">
            <a:avLst/>
          </a:prstGeom>
          <a:noFill/>
          <a:ln>
            <a:noFill/>
          </a:ln>
          <a:effectLst>
            <a:outerShdw blurRad="63500" dist="17961" dir="2700000" algn="ctr" rotWithShape="0">
              <a:schemeClr val="bg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rtl="0" eaLnBrk="0" fontAlgn="base" hangingPunct="0">
        <a:lnSpc>
          <a:spcPct val="90000"/>
        </a:lnSpc>
        <a:spcBef>
          <a:spcPct val="0"/>
        </a:spcBef>
        <a:spcAft>
          <a:spcPct val="0"/>
        </a:spcAft>
        <a:defRPr sz="4400" b="1">
          <a:solidFill>
            <a:srgbClr val="2E507A"/>
          </a:solidFill>
          <a:latin typeface="Calibri" pitchFamily="34" charset="0"/>
          <a:ea typeface="ＭＳ Ｐゴシック" pitchFamily="34" charset="-128"/>
          <a:cs typeface="ＭＳ Ｐゴシック" charset="0"/>
        </a:defRPr>
      </a:lvl1pPr>
      <a:lvl2pPr algn="ctr" rtl="0" eaLnBrk="0" fontAlgn="base" hangingPunct="0">
        <a:lnSpc>
          <a:spcPct val="90000"/>
        </a:lnSpc>
        <a:spcBef>
          <a:spcPct val="0"/>
        </a:spcBef>
        <a:spcAft>
          <a:spcPct val="0"/>
        </a:spcAft>
        <a:defRPr sz="4400" b="1">
          <a:solidFill>
            <a:srgbClr val="2E507A"/>
          </a:solidFill>
          <a:latin typeface="Calibri" pitchFamily="34" charset="0"/>
          <a:ea typeface="ＭＳ Ｐゴシック" pitchFamily="34" charset="-128"/>
          <a:cs typeface="ＭＳ Ｐゴシック" charset="0"/>
        </a:defRPr>
      </a:lvl2pPr>
      <a:lvl3pPr algn="ctr" rtl="0" eaLnBrk="0" fontAlgn="base" hangingPunct="0">
        <a:lnSpc>
          <a:spcPct val="90000"/>
        </a:lnSpc>
        <a:spcBef>
          <a:spcPct val="0"/>
        </a:spcBef>
        <a:spcAft>
          <a:spcPct val="0"/>
        </a:spcAft>
        <a:defRPr sz="4400" b="1">
          <a:solidFill>
            <a:srgbClr val="2E507A"/>
          </a:solidFill>
          <a:latin typeface="Calibri" pitchFamily="34" charset="0"/>
          <a:ea typeface="ＭＳ Ｐゴシック" pitchFamily="34" charset="-128"/>
          <a:cs typeface="ＭＳ Ｐゴシック" charset="0"/>
        </a:defRPr>
      </a:lvl3pPr>
      <a:lvl4pPr algn="ctr" rtl="0" eaLnBrk="0" fontAlgn="base" hangingPunct="0">
        <a:lnSpc>
          <a:spcPct val="90000"/>
        </a:lnSpc>
        <a:spcBef>
          <a:spcPct val="0"/>
        </a:spcBef>
        <a:spcAft>
          <a:spcPct val="0"/>
        </a:spcAft>
        <a:defRPr sz="4400" b="1">
          <a:solidFill>
            <a:srgbClr val="2E507A"/>
          </a:solidFill>
          <a:latin typeface="Calibri" pitchFamily="34" charset="0"/>
          <a:ea typeface="ＭＳ Ｐゴシック" pitchFamily="34" charset="-128"/>
          <a:cs typeface="ＭＳ Ｐゴシック" charset="0"/>
        </a:defRPr>
      </a:lvl4pPr>
      <a:lvl5pPr algn="ctr" rtl="0" eaLnBrk="0" fontAlgn="base" hangingPunct="0">
        <a:lnSpc>
          <a:spcPct val="90000"/>
        </a:lnSpc>
        <a:spcBef>
          <a:spcPct val="0"/>
        </a:spcBef>
        <a:spcAft>
          <a:spcPct val="0"/>
        </a:spcAft>
        <a:defRPr sz="4400" b="1">
          <a:solidFill>
            <a:srgbClr val="2E507A"/>
          </a:solidFill>
          <a:latin typeface="Calibri" pitchFamily="34" charset="0"/>
          <a:ea typeface="ＭＳ Ｐゴシック" pitchFamily="34" charset="-128"/>
          <a:cs typeface="ＭＳ Ｐゴシック" charset="0"/>
        </a:defRPr>
      </a:lvl5pPr>
      <a:lvl6pPr marL="457200" algn="ctr" rtl="0" fontAlgn="base">
        <a:lnSpc>
          <a:spcPct val="90000"/>
        </a:lnSpc>
        <a:spcBef>
          <a:spcPct val="0"/>
        </a:spcBef>
        <a:spcAft>
          <a:spcPct val="0"/>
        </a:spcAft>
        <a:defRPr sz="5400" b="1">
          <a:solidFill>
            <a:srgbClr val="2E507A"/>
          </a:solidFill>
          <a:latin typeface="Arial" charset="0"/>
        </a:defRPr>
      </a:lvl6pPr>
      <a:lvl7pPr marL="914400" algn="ctr" rtl="0" fontAlgn="base">
        <a:lnSpc>
          <a:spcPct val="90000"/>
        </a:lnSpc>
        <a:spcBef>
          <a:spcPct val="0"/>
        </a:spcBef>
        <a:spcAft>
          <a:spcPct val="0"/>
        </a:spcAft>
        <a:defRPr sz="5400" b="1">
          <a:solidFill>
            <a:srgbClr val="2E507A"/>
          </a:solidFill>
          <a:latin typeface="Arial" charset="0"/>
        </a:defRPr>
      </a:lvl7pPr>
      <a:lvl8pPr marL="1371600" algn="ctr" rtl="0" fontAlgn="base">
        <a:lnSpc>
          <a:spcPct val="90000"/>
        </a:lnSpc>
        <a:spcBef>
          <a:spcPct val="0"/>
        </a:spcBef>
        <a:spcAft>
          <a:spcPct val="0"/>
        </a:spcAft>
        <a:defRPr sz="5400" b="1">
          <a:solidFill>
            <a:srgbClr val="2E507A"/>
          </a:solidFill>
          <a:latin typeface="Arial" charset="0"/>
        </a:defRPr>
      </a:lvl8pPr>
      <a:lvl9pPr marL="1828800" algn="ctr" rtl="0" fontAlgn="base">
        <a:lnSpc>
          <a:spcPct val="90000"/>
        </a:lnSpc>
        <a:spcBef>
          <a:spcPct val="0"/>
        </a:spcBef>
        <a:spcAft>
          <a:spcPct val="0"/>
        </a:spcAft>
        <a:defRPr sz="5400" b="1">
          <a:solidFill>
            <a:srgbClr val="2E507A"/>
          </a:solidFill>
          <a:latin typeface="Arial" charset="0"/>
        </a:defRPr>
      </a:lvl9pPr>
    </p:titleStyle>
    <p:bodyStyle>
      <a:lvl1pPr marL="342900" indent="-342900" algn="l" rtl="0" eaLnBrk="0" fontAlgn="base" hangingPunct="0">
        <a:spcBef>
          <a:spcPct val="20000"/>
        </a:spcBef>
        <a:spcAft>
          <a:spcPct val="0"/>
        </a:spcAft>
        <a:buClr>
          <a:schemeClr val="bg2"/>
        </a:buClr>
        <a:buSzPct val="90000"/>
        <a:buChar char="•"/>
        <a:defRPr sz="3200" b="1">
          <a:solidFill>
            <a:schemeClr val="bg1"/>
          </a:solidFill>
          <a:latin typeface="Calibri" pitchFamily="34" charset="0"/>
          <a:ea typeface="ＭＳ Ｐゴシック" pitchFamily="34" charset="-128"/>
          <a:cs typeface="ＭＳ Ｐゴシック" charset="0"/>
        </a:defRPr>
      </a:lvl1pPr>
      <a:lvl2pPr marL="742950" indent="-285750" algn="l" rtl="0" eaLnBrk="0" fontAlgn="base" hangingPunct="0">
        <a:spcBef>
          <a:spcPct val="20000"/>
        </a:spcBef>
        <a:spcAft>
          <a:spcPct val="0"/>
        </a:spcAft>
        <a:buClr>
          <a:schemeClr val="bg2"/>
        </a:buClr>
        <a:buSzPct val="90000"/>
        <a:buFont typeface="Arial" charset="0"/>
        <a:buChar char="–"/>
        <a:defRPr sz="2800" i="1">
          <a:solidFill>
            <a:schemeClr val="bg1"/>
          </a:solidFill>
          <a:latin typeface="Calibri" pitchFamily="34" charset="0"/>
          <a:ea typeface="ＭＳ Ｐゴシック" charset="-128"/>
        </a:defRPr>
      </a:lvl2pPr>
      <a:lvl3pPr marL="1143000" indent="-228600" algn="l" rtl="0" eaLnBrk="0" fontAlgn="base" hangingPunct="0">
        <a:spcBef>
          <a:spcPct val="20000"/>
        </a:spcBef>
        <a:spcAft>
          <a:spcPct val="0"/>
        </a:spcAft>
        <a:buClr>
          <a:schemeClr val="bg2"/>
        </a:buClr>
        <a:buSzPct val="90000"/>
        <a:buChar char="•"/>
        <a:defRPr sz="2400" b="1">
          <a:solidFill>
            <a:schemeClr val="bg1"/>
          </a:solidFill>
          <a:latin typeface="Calibri" pitchFamily="34" charset="0"/>
          <a:ea typeface="ＭＳ Ｐゴシック" charset="-128"/>
        </a:defRPr>
      </a:lvl3pPr>
      <a:lvl4pPr marL="1600200" indent="-228600" algn="l" rtl="0" eaLnBrk="0" fontAlgn="base" hangingPunct="0">
        <a:spcBef>
          <a:spcPct val="20000"/>
        </a:spcBef>
        <a:spcAft>
          <a:spcPct val="0"/>
        </a:spcAft>
        <a:buClr>
          <a:schemeClr val="bg2"/>
        </a:buClr>
        <a:buSzPct val="90000"/>
        <a:buChar char="•"/>
        <a:defRPr sz="2000" i="1">
          <a:solidFill>
            <a:schemeClr val="bg1"/>
          </a:solidFill>
          <a:latin typeface="Calibri" pitchFamily="34" charset="0"/>
          <a:ea typeface="ＭＳ Ｐゴシック" charset="-128"/>
        </a:defRPr>
      </a:lvl4pPr>
      <a:lvl5pPr marL="2057400" indent="-228600" algn="l" rtl="0" eaLnBrk="0" fontAlgn="base" hangingPunct="0">
        <a:spcBef>
          <a:spcPct val="20000"/>
        </a:spcBef>
        <a:spcAft>
          <a:spcPct val="0"/>
        </a:spcAft>
        <a:buClr>
          <a:schemeClr val="bg2"/>
        </a:buClr>
        <a:buSzPct val="90000"/>
        <a:buChar char="•"/>
        <a:defRPr sz="2000">
          <a:solidFill>
            <a:schemeClr val="bg1"/>
          </a:solidFill>
          <a:latin typeface="Calibri" pitchFamily="34" charset="0"/>
          <a:ea typeface="ＭＳ Ｐゴシック" charset="-128"/>
        </a:defRPr>
      </a:lvl5pPr>
      <a:lvl6pPr marL="2514600" indent="-228600" algn="l" rtl="0" fontAlgn="base">
        <a:spcBef>
          <a:spcPct val="20000"/>
        </a:spcBef>
        <a:spcAft>
          <a:spcPct val="0"/>
        </a:spcAft>
        <a:buClr>
          <a:srgbClr val="2E507A"/>
        </a:buClr>
        <a:buSzPct val="90000"/>
        <a:buFont typeface="Wingdings" charset="2"/>
        <a:buChar char="Ø"/>
        <a:defRPr sz="2000">
          <a:solidFill>
            <a:schemeClr val="bg1"/>
          </a:solidFill>
          <a:latin typeface="+mn-lt"/>
          <a:ea typeface="ＭＳ Ｐゴシック" charset="-128"/>
        </a:defRPr>
      </a:lvl6pPr>
      <a:lvl7pPr marL="2971800" indent="-228600" algn="l" rtl="0" fontAlgn="base">
        <a:spcBef>
          <a:spcPct val="20000"/>
        </a:spcBef>
        <a:spcAft>
          <a:spcPct val="0"/>
        </a:spcAft>
        <a:buClr>
          <a:srgbClr val="2E507A"/>
        </a:buClr>
        <a:buSzPct val="90000"/>
        <a:buFont typeface="Wingdings" charset="2"/>
        <a:buChar char="Ø"/>
        <a:defRPr sz="2000">
          <a:solidFill>
            <a:schemeClr val="bg1"/>
          </a:solidFill>
          <a:latin typeface="+mn-lt"/>
          <a:ea typeface="ＭＳ Ｐゴシック" charset="-128"/>
        </a:defRPr>
      </a:lvl7pPr>
      <a:lvl8pPr marL="3429000" indent="-228600" algn="l" rtl="0" fontAlgn="base">
        <a:spcBef>
          <a:spcPct val="20000"/>
        </a:spcBef>
        <a:spcAft>
          <a:spcPct val="0"/>
        </a:spcAft>
        <a:buClr>
          <a:srgbClr val="2E507A"/>
        </a:buClr>
        <a:buSzPct val="90000"/>
        <a:buFont typeface="Wingdings" charset="2"/>
        <a:buChar char="Ø"/>
        <a:defRPr sz="2000">
          <a:solidFill>
            <a:schemeClr val="bg1"/>
          </a:solidFill>
          <a:latin typeface="+mn-lt"/>
          <a:ea typeface="ＭＳ Ｐゴシック" charset="-128"/>
        </a:defRPr>
      </a:lvl8pPr>
      <a:lvl9pPr marL="3886200" indent="-228600" algn="l" rtl="0" fontAlgn="base">
        <a:spcBef>
          <a:spcPct val="20000"/>
        </a:spcBef>
        <a:spcAft>
          <a:spcPct val="0"/>
        </a:spcAft>
        <a:buClr>
          <a:srgbClr val="2E507A"/>
        </a:buClr>
        <a:buSzPct val="90000"/>
        <a:buFont typeface="Wingdings" charset="2"/>
        <a:buChar char="Ø"/>
        <a:defRPr sz="2000">
          <a:solidFill>
            <a:schemeClr val="bg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4338" name="Rectangle 7"/>
          <p:cNvSpPr>
            <a:spLocks noChangeArrowheads="1"/>
          </p:cNvSpPr>
          <p:nvPr userDrawn="1"/>
        </p:nvSpPr>
        <p:spPr bwMode="auto">
          <a:xfrm>
            <a:off x="381000" y="0"/>
            <a:ext cx="8382000" cy="6858000"/>
          </a:xfrm>
          <a:prstGeom prst="rect">
            <a:avLst/>
          </a:prstGeom>
          <a:gradFill rotWithShape="1">
            <a:gsLst>
              <a:gs pos="0">
                <a:srgbClr val="FFFFFF"/>
              </a:gs>
              <a:gs pos="100000">
                <a:srgbClr val="C6D5F0"/>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32" name="Rectangle 8"/>
          <p:cNvSpPr>
            <a:spLocks noChangeArrowheads="1"/>
          </p:cNvSpPr>
          <p:nvPr userDrawn="1"/>
        </p:nvSpPr>
        <p:spPr bwMode="auto">
          <a:xfrm>
            <a:off x="396875" y="0"/>
            <a:ext cx="46038" cy="6858000"/>
          </a:xfrm>
          <a:prstGeom prst="rect">
            <a:avLst/>
          </a:prstGeom>
          <a:gradFill rotWithShape="1">
            <a:gsLst>
              <a:gs pos="0">
                <a:schemeClr val="accent1">
                  <a:gamma/>
                  <a:shade val="46275"/>
                  <a:invGamma/>
                </a:schemeClr>
              </a:gs>
              <a:gs pos="100000">
                <a:schemeClr val="accent1"/>
              </a:gs>
            </a:gsLst>
            <a:lin ang="5400000" scaled="1"/>
          </a:gradFill>
          <a:ln w="9525">
            <a:noFill/>
            <a:miter lim="800000"/>
            <a:headEnd/>
            <a:tailEnd/>
          </a:ln>
          <a:effectLst/>
        </p:spPr>
        <p:txBody>
          <a:bodyPr wrap="none" anchor="ctr"/>
          <a:lstStyle/>
          <a:p>
            <a:pPr>
              <a:defRPr/>
            </a:pPr>
            <a:endParaRPr lang="en-US">
              <a:solidFill>
                <a:srgbClr val="FFFFFF"/>
              </a:solidFill>
              <a:ea typeface="ＭＳ Ｐゴシック" pitchFamily="34" charset="-128"/>
              <a:cs typeface="+mn-cs"/>
            </a:endParaRPr>
          </a:p>
        </p:txBody>
      </p:sp>
      <p:sp>
        <p:nvSpPr>
          <p:cNvPr id="2052" name="Title Placeholder 1"/>
          <p:cNvSpPr>
            <a:spLocks noGrp="1"/>
          </p:cNvSpPr>
          <p:nvPr>
            <p:ph type="title"/>
          </p:nvPr>
        </p:nvSpPr>
        <p:spPr bwMode="auto">
          <a:xfrm>
            <a:off x="457200" y="152400"/>
            <a:ext cx="8305800" cy="1143000"/>
          </a:xfrm>
          <a:prstGeom prst="rect">
            <a:avLst/>
          </a:prstGeom>
          <a:noFill/>
          <a:ln>
            <a:noFill/>
          </a:ln>
          <a:effectLst>
            <a:outerShdw blurRad="63500" dist="17961" dir="2700000" algn="ctr" rotWithShape="0">
              <a:schemeClr val="bg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41" name="Text Placeholder 2"/>
          <p:cNvSpPr>
            <a:spLocks noGrp="1"/>
          </p:cNvSpPr>
          <p:nvPr>
            <p:ph type="body" idx="1"/>
          </p:nvPr>
        </p:nvSpPr>
        <p:spPr bwMode="auto">
          <a:xfrm>
            <a:off x="685800" y="1600200"/>
            <a:ext cx="7696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latin typeface="Calibri" charset="0"/>
              </a:defRPr>
            </a:lvl1pPr>
          </a:lstStyle>
          <a:p>
            <a:pPr>
              <a:defRPr/>
            </a:pPr>
            <a:fld id="{BFD06B13-2C73-D246-9D26-450EA40F8EBE}" type="datetime1">
              <a:rPr lang="en-US"/>
              <a:pPr>
                <a:defRPr/>
              </a:pPr>
              <a:t>7/31/12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FFFFFF"/>
                </a:solidFill>
                <a:latin typeface="Arial" pitchFamily="34" charset="0"/>
                <a:ea typeface="ＭＳ Ｐゴシック" pitchFamily="34" charset="-128"/>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00"/>
                </a:solidFill>
                <a:latin typeface="Calibri" charset="0"/>
              </a:defRPr>
            </a:lvl1pPr>
          </a:lstStyle>
          <a:p>
            <a:pPr>
              <a:defRPr/>
            </a:pPr>
            <a:fld id="{3000D7F4-78E1-374F-9981-F44280359D8C}" type="slidenum">
              <a:rPr lang="en-US"/>
              <a:pPr>
                <a:defRPr/>
              </a:pPr>
              <a:t>‹#›</a:t>
            </a:fld>
            <a:endParaRPr lang="en-US"/>
          </a:p>
        </p:txBody>
      </p:sp>
      <p:sp>
        <p:nvSpPr>
          <p:cNvPr id="1040" name="Rectangle 16"/>
          <p:cNvSpPr>
            <a:spLocks noChangeArrowheads="1"/>
          </p:cNvSpPr>
          <p:nvPr userDrawn="1"/>
        </p:nvSpPr>
        <p:spPr bwMode="auto">
          <a:xfrm flipV="1">
            <a:off x="8716963" y="0"/>
            <a:ext cx="46037" cy="6858000"/>
          </a:xfrm>
          <a:prstGeom prst="rect">
            <a:avLst/>
          </a:prstGeom>
          <a:gradFill rotWithShape="1">
            <a:gsLst>
              <a:gs pos="0">
                <a:schemeClr val="accent1">
                  <a:gamma/>
                  <a:shade val="46275"/>
                  <a:invGamma/>
                </a:schemeClr>
              </a:gs>
              <a:gs pos="100000">
                <a:schemeClr val="accent1"/>
              </a:gs>
            </a:gsLst>
            <a:lin ang="5400000" scaled="1"/>
          </a:gradFill>
          <a:ln w="9525">
            <a:noFill/>
            <a:miter lim="800000"/>
            <a:headEnd/>
            <a:tailEnd/>
          </a:ln>
          <a:effectLst/>
        </p:spPr>
        <p:txBody>
          <a:bodyPr wrap="none" anchor="ctr"/>
          <a:lstStyle/>
          <a:p>
            <a:pPr>
              <a:defRPr/>
            </a:pPr>
            <a:endParaRPr lang="en-US">
              <a:solidFill>
                <a:srgbClr val="FFFFFF"/>
              </a:solidFill>
              <a:ea typeface="ＭＳ Ｐゴシック" pitchFamily="34" charset="-128"/>
              <a:cs typeface="+mn-cs"/>
            </a:endParaRPr>
          </a:p>
        </p:txBody>
      </p:sp>
    </p:spTree>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rtl="0" eaLnBrk="0" fontAlgn="base" hangingPunct="0">
        <a:lnSpc>
          <a:spcPct val="90000"/>
        </a:lnSpc>
        <a:spcBef>
          <a:spcPct val="0"/>
        </a:spcBef>
        <a:spcAft>
          <a:spcPct val="0"/>
        </a:spcAft>
        <a:defRPr sz="4400" b="1">
          <a:solidFill>
            <a:srgbClr val="2E507A"/>
          </a:solidFill>
          <a:latin typeface="Calibri" pitchFamily="34" charset="0"/>
          <a:ea typeface="ＭＳ Ｐゴシック" pitchFamily="34" charset="-128"/>
          <a:cs typeface="ＭＳ Ｐゴシック" charset="0"/>
        </a:defRPr>
      </a:lvl1pPr>
      <a:lvl2pPr algn="ctr" rtl="0" eaLnBrk="0" fontAlgn="base" hangingPunct="0">
        <a:lnSpc>
          <a:spcPct val="90000"/>
        </a:lnSpc>
        <a:spcBef>
          <a:spcPct val="0"/>
        </a:spcBef>
        <a:spcAft>
          <a:spcPct val="0"/>
        </a:spcAft>
        <a:defRPr sz="4400" b="1">
          <a:solidFill>
            <a:srgbClr val="2E507A"/>
          </a:solidFill>
          <a:latin typeface="Calibri" pitchFamily="34" charset="0"/>
          <a:ea typeface="ＭＳ Ｐゴシック" pitchFamily="34" charset="-128"/>
          <a:cs typeface="ＭＳ Ｐゴシック" charset="0"/>
        </a:defRPr>
      </a:lvl2pPr>
      <a:lvl3pPr algn="ctr" rtl="0" eaLnBrk="0" fontAlgn="base" hangingPunct="0">
        <a:lnSpc>
          <a:spcPct val="90000"/>
        </a:lnSpc>
        <a:spcBef>
          <a:spcPct val="0"/>
        </a:spcBef>
        <a:spcAft>
          <a:spcPct val="0"/>
        </a:spcAft>
        <a:defRPr sz="4400" b="1">
          <a:solidFill>
            <a:srgbClr val="2E507A"/>
          </a:solidFill>
          <a:latin typeface="Calibri" pitchFamily="34" charset="0"/>
          <a:ea typeface="ＭＳ Ｐゴシック" pitchFamily="34" charset="-128"/>
          <a:cs typeface="ＭＳ Ｐゴシック" charset="0"/>
        </a:defRPr>
      </a:lvl3pPr>
      <a:lvl4pPr algn="ctr" rtl="0" eaLnBrk="0" fontAlgn="base" hangingPunct="0">
        <a:lnSpc>
          <a:spcPct val="90000"/>
        </a:lnSpc>
        <a:spcBef>
          <a:spcPct val="0"/>
        </a:spcBef>
        <a:spcAft>
          <a:spcPct val="0"/>
        </a:spcAft>
        <a:defRPr sz="4400" b="1">
          <a:solidFill>
            <a:srgbClr val="2E507A"/>
          </a:solidFill>
          <a:latin typeface="Calibri" pitchFamily="34" charset="0"/>
          <a:ea typeface="ＭＳ Ｐゴシック" pitchFamily="34" charset="-128"/>
          <a:cs typeface="ＭＳ Ｐゴシック" charset="0"/>
        </a:defRPr>
      </a:lvl4pPr>
      <a:lvl5pPr algn="ctr" rtl="0" eaLnBrk="0" fontAlgn="base" hangingPunct="0">
        <a:lnSpc>
          <a:spcPct val="90000"/>
        </a:lnSpc>
        <a:spcBef>
          <a:spcPct val="0"/>
        </a:spcBef>
        <a:spcAft>
          <a:spcPct val="0"/>
        </a:spcAft>
        <a:defRPr sz="4400" b="1">
          <a:solidFill>
            <a:srgbClr val="2E507A"/>
          </a:solidFill>
          <a:latin typeface="Calibri" pitchFamily="34" charset="0"/>
          <a:ea typeface="ＭＳ Ｐゴシック" pitchFamily="34" charset="-128"/>
          <a:cs typeface="ＭＳ Ｐゴシック" charset="0"/>
        </a:defRPr>
      </a:lvl5pPr>
      <a:lvl6pPr marL="457200" algn="ctr" rtl="0" fontAlgn="base">
        <a:lnSpc>
          <a:spcPct val="90000"/>
        </a:lnSpc>
        <a:spcBef>
          <a:spcPct val="0"/>
        </a:spcBef>
        <a:spcAft>
          <a:spcPct val="0"/>
        </a:spcAft>
        <a:defRPr sz="5400" b="1">
          <a:solidFill>
            <a:srgbClr val="2E507A"/>
          </a:solidFill>
          <a:latin typeface="Arial" charset="0"/>
        </a:defRPr>
      </a:lvl6pPr>
      <a:lvl7pPr marL="914400" algn="ctr" rtl="0" fontAlgn="base">
        <a:lnSpc>
          <a:spcPct val="90000"/>
        </a:lnSpc>
        <a:spcBef>
          <a:spcPct val="0"/>
        </a:spcBef>
        <a:spcAft>
          <a:spcPct val="0"/>
        </a:spcAft>
        <a:defRPr sz="5400" b="1">
          <a:solidFill>
            <a:srgbClr val="2E507A"/>
          </a:solidFill>
          <a:latin typeface="Arial" charset="0"/>
        </a:defRPr>
      </a:lvl7pPr>
      <a:lvl8pPr marL="1371600" algn="ctr" rtl="0" fontAlgn="base">
        <a:lnSpc>
          <a:spcPct val="90000"/>
        </a:lnSpc>
        <a:spcBef>
          <a:spcPct val="0"/>
        </a:spcBef>
        <a:spcAft>
          <a:spcPct val="0"/>
        </a:spcAft>
        <a:defRPr sz="5400" b="1">
          <a:solidFill>
            <a:srgbClr val="2E507A"/>
          </a:solidFill>
          <a:latin typeface="Arial" charset="0"/>
        </a:defRPr>
      </a:lvl8pPr>
      <a:lvl9pPr marL="1828800" algn="ctr" rtl="0" fontAlgn="base">
        <a:lnSpc>
          <a:spcPct val="90000"/>
        </a:lnSpc>
        <a:spcBef>
          <a:spcPct val="0"/>
        </a:spcBef>
        <a:spcAft>
          <a:spcPct val="0"/>
        </a:spcAft>
        <a:defRPr sz="5400" b="1">
          <a:solidFill>
            <a:srgbClr val="2E507A"/>
          </a:solidFill>
          <a:latin typeface="Arial" charset="0"/>
        </a:defRPr>
      </a:lvl9pPr>
    </p:titleStyle>
    <p:bodyStyle>
      <a:lvl1pPr marL="342900" indent="-342900" algn="l" rtl="0" eaLnBrk="0" fontAlgn="base" hangingPunct="0">
        <a:spcBef>
          <a:spcPct val="20000"/>
        </a:spcBef>
        <a:spcAft>
          <a:spcPct val="0"/>
        </a:spcAft>
        <a:buClr>
          <a:schemeClr val="bg2"/>
        </a:buClr>
        <a:buSzPct val="90000"/>
        <a:buChar char="•"/>
        <a:defRPr sz="3200" b="1">
          <a:solidFill>
            <a:schemeClr val="bg1"/>
          </a:solidFill>
          <a:latin typeface="Calibri" pitchFamily="34" charset="0"/>
          <a:ea typeface="ＭＳ Ｐゴシック" pitchFamily="34" charset="-128"/>
          <a:cs typeface="ＭＳ Ｐゴシック" charset="0"/>
        </a:defRPr>
      </a:lvl1pPr>
      <a:lvl2pPr marL="742950" indent="-285750" algn="l" rtl="0" eaLnBrk="0" fontAlgn="base" hangingPunct="0">
        <a:spcBef>
          <a:spcPct val="20000"/>
        </a:spcBef>
        <a:spcAft>
          <a:spcPct val="0"/>
        </a:spcAft>
        <a:buClr>
          <a:schemeClr val="bg2"/>
        </a:buClr>
        <a:buSzPct val="90000"/>
        <a:buFont typeface="Arial" charset="0"/>
        <a:buChar char="–"/>
        <a:defRPr sz="2800" i="1">
          <a:solidFill>
            <a:schemeClr val="bg1"/>
          </a:solidFill>
          <a:latin typeface="Calibri" pitchFamily="34" charset="0"/>
          <a:ea typeface="ＭＳ Ｐゴシック" charset="-128"/>
        </a:defRPr>
      </a:lvl2pPr>
      <a:lvl3pPr marL="1143000" indent="-228600" algn="l" rtl="0" eaLnBrk="0" fontAlgn="base" hangingPunct="0">
        <a:spcBef>
          <a:spcPct val="20000"/>
        </a:spcBef>
        <a:spcAft>
          <a:spcPct val="0"/>
        </a:spcAft>
        <a:buClr>
          <a:schemeClr val="bg2"/>
        </a:buClr>
        <a:buSzPct val="90000"/>
        <a:buChar char="•"/>
        <a:defRPr sz="2400" b="1">
          <a:solidFill>
            <a:schemeClr val="bg1"/>
          </a:solidFill>
          <a:latin typeface="Calibri" pitchFamily="34" charset="0"/>
          <a:ea typeface="ＭＳ Ｐゴシック" charset="-128"/>
        </a:defRPr>
      </a:lvl3pPr>
      <a:lvl4pPr marL="1600200" indent="-228600" algn="l" rtl="0" eaLnBrk="0" fontAlgn="base" hangingPunct="0">
        <a:spcBef>
          <a:spcPct val="20000"/>
        </a:spcBef>
        <a:spcAft>
          <a:spcPct val="0"/>
        </a:spcAft>
        <a:buClr>
          <a:schemeClr val="bg2"/>
        </a:buClr>
        <a:buSzPct val="90000"/>
        <a:buChar char="•"/>
        <a:defRPr sz="2000" i="1">
          <a:solidFill>
            <a:schemeClr val="bg1"/>
          </a:solidFill>
          <a:latin typeface="Calibri" pitchFamily="34" charset="0"/>
          <a:ea typeface="ＭＳ Ｐゴシック" charset="-128"/>
        </a:defRPr>
      </a:lvl4pPr>
      <a:lvl5pPr marL="2057400" indent="-228600" algn="l" rtl="0" eaLnBrk="0" fontAlgn="base" hangingPunct="0">
        <a:spcBef>
          <a:spcPct val="20000"/>
        </a:spcBef>
        <a:spcAft>
          <a:spcPct val="0"/>
        </a:spcAft>
        <a:buClr>
          <a:schemeClr val="bg2"/>
        </a:buClr>
        <a:buSzPct val="90000"/>
        <a:buChar char="•"/>
        <a:defRPr sz="2000">
          <a:solidFill>
            <a:schemeClr val="bg1"/>
          </a:solidFill>
          <a:latin typeface="Calibri" pitchFamily="34" charset="0"/>
          <a:ea typeface="ＭＳ Ｐゴシック" charset="-128"/>
        </a:defRPr>
      </a:lvl5pPr>
      <a:lvl6pPr marL="2514600" indent="-228600" algn="l" rtl="0" fontAlgn="base">
        <a:spcBef>
          <a:spcPct val="20000"/>
        </a:spcBef>
        <a:spcAft>
          <a:spcPct val="0"/>
        </a:spcAft>
        <a:buClr>
          <a:srgbClr val="2E507A"/>
        </a:buClr>
        <a:buSzPct val="90000"/>
        <a:buFont typeface="Wingdings" charset="2"/>
        <a:buChar char="Ø"/>
        <a:defRPr sz="2000">
          <a:solidFill>
            <a:schemeClr val="bg1"/>
          </a:solidFill>
          <a:latin typeface="+mn-lt"/>
          <a:ea typeface="ＭＳ Ｐゴシック" charset="-128"/>
        </a:defRPr>
      </a:lvl6pPr>
      <a:lvl7pPr marL="2971800" indent="-228600" algn="l" rtl="0" fontAlgn="base">
        <a:spcBef>
          <a:spcPct val="20000"/>
        </a:spcBef>
        <a:spcAft>
          <a:spcPct val="0"/>
        </a:spcAft>
        <a:buClr>
          <a:srgbClr val="2E507A"/>
        </a:buClr>
        <a:buSzPct val="90000"/>
        <a:buFont typeface="Wingdings" charset="2"/>
        <a:buChar char="Ø"/>
        <a:defRPr sz="2000">
          <a:solidFill>
            <a:schemeClr val="bg1"/>
          </a:solidFill>
          <a:latin typeface="+mn-lt"/>
          <a:ea typeface="ＭＳ Ｐゴシック" charset="-128"/>
        </a:defRPr>
      </a:lvl7pPr>
      <a:lvl8pPr marL="3429000" indent="-228600" algn="l" rtl="0" fontAlgn="base">
        <a:spcBef>
          <a:spcPct val="20000"/>
        </a:spcBef>
        <a:spcAft>
          <a:spcPct val="0"/>
        </a:spcAft>
        <a:buClr>
          <a:srgbClr val="2E507A"/>
        </a:buClr>
        <a:buSzPct val="90000"/>
        <a:buFont typeface="Wingdings" charset="2"/>
        <a:buChar char="Ø"/>
        <a:defRPr sz="2000">
          <a:solidFill>
            <a:schemeClr val="bg1"/>
          </a:solidFill>
          <a:latin typeface="+mn-lt"/>
          <a:ea typeface="ＭＳ Ｐゴシック" charset="-128"/>
        </a:defRPr>
      </a:lvl8pPr>
      <a:lvl9pPr marL="3886200" indent="-228600" algn="l" rtl="0" fontAlgn="base">
        <a:spcBef>
          <a:spcPct val="20000"/>
        </a:spcBef>
        <a:spcAft>
          <a:spcPct val="0"/>
        </a:spcAft>
        <a:buClr>
          <a:srgbClr val="2E507A"/>
        </a:buClr>
        <a:buSzPct val="90000"/>
        <a:buFont typeface="Wingdings" charset="2"/>
        <a:buChar char="Ø"/>
        <a:defRPr sz="2000">
          <a:solidFill>
            <a:schemeClr val="bg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wmf"/><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19.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emf"/><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emf"/><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3.xml"/><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png"/><Relationship Id="rId10" Type="http://schemas.openxmlformats.org/officeDocument/2006/relationships/image" Target="../media/image1.emf"/><Relationship Id="rId11" Type="http://schemas.openxmlformats.org/officeDocument/2006/relationships/image" Target="../media/image23.png"/><Relationship Id="rId1" Type="http://schemas.microsoft.com/office/2007/relationships/media" Target="../media/media1.mp3"/><Relationship Id="rId2" Type="http://schemas.openxmlformats.org/officeDocument/2006/relationships/audio" Target="../media/media1.mp3"/></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emf"/><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5.xml"/><Relationship Id="rId5" Type="http://schemas.openxmlformats.org/officeDocument/2006/relationships/image" Target="../media/image28.jpeg"/><Relationship Id="rId6" Type="http://schemas.openxmlformats.org/officeDocument/2006/relationships/image" Target="../media/image2.png"/><Relationship Id="rId7" Type="http://schemas.openxmlformats.org/officeDocument/2006/relationships/image" Target="../media/image1.emf"/><Relationship Id="rId8" Type="http://schemas.openxmlformats.org/officeDocument/2006/relationships/image" Target="../media/image29.jpeg"/><Relationship Id="rId9" Type="http://schemas.openxmlformats.org/officeDocument/2006/relationships/image" Target="../media/image30.jpeg"/><Relationship Id="rId10" Type="http://schemas.openxmlformats.org/officeDocument/2006/relationships/image" Target="../media/image23.png"/><Relationship Id="rId1" Type="http://schemas.microsoft.com/office/2007/relationships/media" Target="../media/media2.mp3"/><Relationship Id="rId2" Type="http://schemas.openxmlformats.org/officeDocument/2006/relationships/audio" Target="../media/media2.mp3"/></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6.xml"/><Relationship Id="rId5" Type="http://schemas.openxmlformats.org/officeDocument/2006/relationships/image" Target="../media/image2.png"/><Relationship Id="rId6" Type="http://schemas.openxmlformats.org/officeDocument/2006/relationships/image" Target="../media/image1.emf"/><Relationship Id="rId7" Type="http://schemas.openxmlformats.org/officeDocument/2006/relationships/image" Target="../media/image31.jpeg"/><Relationship Id="rId8" Type="http://schemas.openxmlformats.org/officeDocument/2006/relationships/image" Target="../media/image23.png"/><Relationship Id="rId9" Type="http://schemas.openxmlformats.org/officeDocument/2006/relationships/image" Target="../media/image32.jpeg"/><Relationship Id="rId1" Type="http://schemas.microsoft.com/office/2007/relationships/media" Target="../media/media3.mov"/><Relationship Id="rId2" Type="http://schemas.openxmlformats.org/officeDocument/2006/relationships/audio" Target="../media/media3.mov"/></Relationships>
</file>

<file path=ppt/slides/_rels/slide17.xml.rels><?xml version="1.0" encoding="UTF-8" standalone="yes"?>
<Relationships xmlns="http://schemas.openxmlformats.org/package/2006/relationships"><Relationship Id="rId11" Type="http://schemas.openxmlformats.org/officeDocument/2006/relationships/image" Target="../media/image2.png"/><Relationship Id="rId12" Type="http://schemas.openxmlformats.org/officeDocument/2006/relationships/image" Target="../media/image1.emf"/><Relationship Id="rId13" Type="http://schemas.openxmlformats.org/officeDocument/2006/relationships/image" Target="../media/image37.png"/><Relationship Id="rId14" Type="http://schemas.openxmlformats.org/officeDocument/2006/relationships/image" Target="../media/image38.png"/><Relationship Id="rId15" Type="http://schemas.openxmlformats.org/officeDocument/2006/relationships/image" Target="../media/image23.png"/><Relationship Id="rId1" Type="http://schemas.microsoft.com/office/2007/relationships/media" Target="../media/media4.mp3"/><Relationship Id="rId2" Type="http://schemas.openxmlformats.org/officeDocument/2006/relationships/audio" Target="../media/media4.mp3"/><Relationship Id="rId3" Type="http://schemas.microsoft.com/office/2007/relationships/media" Target="../media/media5.mp3"/><Relationship Id="rId4" Type="http://schemas.openxmlformats.org/officeDocument/2006/relationships/audio" Target="../media/media5.mp3"/><Relationship Id="rId5" Type="http://schemas.openxmlformats.org/officeDocument/2006/relationships/slideLayout" Target="../slideLayouts/slideLayout2.xml"/><Relationship Id="rId6" Type="http://schemas.openxmlformats.org/officeDocument/2006/relationships/notesSlide" Target="../notesSlides/notesSlide17.xml"/><Relationship Id="rId7" Type="http://schemas.openxmlformats.org/officeDocument/2006/relationships/image" Target="../media/image33.jpe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s>
</file>

<file path=ppt/slides/_rels/slide18.xml.rels><?xml version="1.0" encoding="UTF-8" standalone="yes"?>
<Relationships xmlns="http://schemas.openxmlformats.org/package/2006/relationships"><Relationship Id="rId11" Type="http://schemas.openxmlformats.org/officeDocument/2006/relationships/image" Target="../media/image47.png"/><Relationship Id="rId12" Type="http://schemas.openxmlformats.org/officeDocument/2006/relationships/image" Target="../media/image48.png"/><Relationship Id="rId13" Type="http://schemas.openxmlformats.org/officeDocument/2006/relationships/image" Target="../media/image2.png"/><Relationship Id="rId14" Type="http://schemas.openxmlformats.org/officeDocument/2006/relationships/image" Target="../media/image1.emf"/><Relationship Id="rId15" Type="http://schemas.openxmlformats.org/officeDocument/2006/relationships/image" Target="../media/image49.jpeg"/><Relationship Id="rId16" Type="http://schemas.openxmlformats.org/officeDocument/2006/relationships/oleObject" Target="../embeddings/Microsoft_Excel_97_-_2004_Worksheet1.xls"/><Relationship Id="rId17" Type="http://schemas.openxmlformats.org/officeDocument/2006/relationships/image" Target="../media/image39.png"/><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18.xml"/><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png"/><Relationship Id="rId10"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emf"/><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emf"/><Relationship Id="rId5"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emf"/><Relationship Id="rId5"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2.png"/><Relationship Id="rId6"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png"/><Relationship Id="rId5" Type="http://schemas.openxmlformats.org/officeDocument/2006/relationships/image" Target="../media/image2.png"/><Relationship Id="rId6" Type="http://schemas.openxmlformats.org/officeDocument/2006/relationships/image" Target="../media/image1.emf"/><Relationship Id="rId7" Type="http://schemas.openxmlformats.org/officeDocument/2006/relationships/image" Target="../media/image57.jp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1" Type="http://schemas.openxmlformats.org/officeDocument/2006/relationships/image" Target="../media/image60.png"/><Relationship Id="rId12" Type="http://schemas.openxmlformats.org/officeDocument/2006/relationships/image" Target="../media/image61.jpeg"/><Relationship Id="rId13" Type="http://schemas.openxmlformats.org/officeDocument/2006/relationships/image" Target="../media/image23.png"/><Relationship Id="rId1" Type="http://schemas.microsoft.com/office/2007/relationships/media" Target="../media/media6.mp3"/><Relationship Id="rId2" Type="http://schemas.openxmlformats.org/officeDocument/2006/relationships/audio" Target="../media/media6.mp3"/><Relationship Id="rId3" Type="http://schemas.microsoft.com/office/2007/relationships/media" Target="../media/media7.mp3"/><Relationship Id="rId4" Type="http://schemas.openxmlformats.org/officeDocument/2006/relationships/audio" Target="../media/media7.mp3"/><Relationship Id="rId5" Type="http://schemas.openxmlformats.org/officeDocument/2006/relationships/slideLayout" Target="../slideLayouts/slideLayout2.xml"/><Relationship Id="rId6" Type="http://schemas.openxmlformats.org/officeDocument/2006/relationships/notesSlide" Target="../notesSlides/notesSlide24.xml"/><Relationship Id="rId7" Type="http://schemas.openxmlformats.org/officeDocument/2006/relationships/image" Target="../media/image2.png"/><Relationship Id="rId8" Type="http://schemas.openxmlformats.org/officeDocument/2006/relationships/image" Target="../media/image1.emf"/><Relationship Id="rId9" Type="http://schemas.openxmlformats.org/officeDocument/2006/relationships/image" Target="../media/image58.emf"/><Relationship Id="rId10" Type="http://schemas.openxmlformats.org/officeDocument/2006/relationships/image" Target="../media/image59.emf"/></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emf"/><Relationship Id="rId5" Type="http://schemas.openxmlformats.org/officeDocument/2006/relationships/image" Target="../media/image62.em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jp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emf"/><Relationship Id="rId5" Type="http://schemas.openxmlformats.org/officeDocument/2006/relationships/image" Target="../media/image11.emf"/><Relationship Id="rId6" Type="http://schemas.openxmlformats.org/officeDocument/2006/relationships/image" Target="../media/image12.emf"/><Relationship Id="rId7" Type="http://schemas.openxmlformats.org/officeDocument/2006/relationships/image" Target="../media/image13.gif"/><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2.png"/><Relationship Id="rId8"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emf"/><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9698" name="Rectangle 6"/>
          <p:cNvSpPr>
            <a:spLocks noChangeArrowheads="1"/>
          </p:cNvSpPr>
          <p:nvPr/>
        </p:nvSpPr>
        <p:spPr bwMode="auto">
          <a:xfrm>
            <a:off x="0" y="0"/>
            <a:ext cx="9144000" cy="6858000"/>
          </a:xfrm>
          <a:prstGeom prst="rect">
            <a:avLst/>
          </a:prstGeom>
          <a:gradFill rotWithShape="1">
            <a:gsLst>
              <a:gs pos="0">
                <a:srgbClr val="152538">
                  <a:alpha val="75000"/>
                </a:srgbClr>
              </a:gs>
              <a:gs pos="50000">
                <a:srgbClr val="2E507A">
                  <a:alpha val="75000"/>
                </a:srgbClr>
              </a:gs>
              <a:gs pos="100000">
                <a:srgbClr val="152538">
                  <a:alpha val="75000"/>
                </a:srgbClr>
              </a:gs>
            </a:gsLst>
            <a:lin ang="54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anchor="ctr"/>
          <a:lstStyle/>
          <a:p>
            <a:pPr algn="ctr"/>
            <a:endParaRPr lang="en-US">
              <a:solidFill>
                <a:srgbClr val="FFFFFF"/>
              </a:solidFill>
            </a:endParaRPr>
          </a:p>
        </p:txBody>
      </p:sp>
      <p:sp>
        <p:nvSpPr>
          <p:cNvPr id="3" name="Subtitle 2"/>
          <p:cNvSpPr>
            <a:spLocks/>
          </p:cNvSpPr>
          <p:nvPr/>
        </p:nvSpPr>
        <p:spPr bwMode="auto">
          <a:xfrm>
            <a:off x="1473200" y="3746500"/>
            <a:ext cx="6140450" cy="1308100"/>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buClr>
                <a:srgbClr val="2E507A"/>
              </a:buClr>
              <a:buSzPct val="90000"/>
              <a:buFont typeface="Wingdings" charset="0"/>
              <a:buNone/>
              <a:defRPr/>
            </a:pPr>
            <a:r>
              <a:rPr lang="en-US" sz="3400" b="1" i="1" dirty="0" smtClean="0">
                <a:solidFill>
                  <a:srgbClr val="B4FF69"/>
                </a:solidFill>
                <a:latin typeface="Calibri" charset="0"/>
              </a:rPr>
              <a:t>Hurricane Irene</a:t>
            </a:r>
          </a:p>
          <a:p>
            <a:pPr marL="342900" indent="-342900" algn="ctr">
              <a:spcBef>
                <a:spcPct val="20000"/>
              </a:spcBef>
              <a:buClr>
                <a:srgbClr val="2E507A"/>
              </a:buClr>
              <a:buSzPct val="90000"/>
              <a:buFont typeface="Wingdings" charset="0"/>
              <a:buNone/>
              <a:defRPr/>
            </a:pPr>
            <a:r>
              <a:rPr lang="en-US" sz="3400" b="1" i="1" dirty="0" smtClean="0">
                <a:solidFill>
                  <a:srgbClr val="B4FF69"/>
                </a:solidFill>
                <a:latin typeface="Calibri" charset="0"/>
              </a:rPr>
              <a:t>21-29 August </a:t>
            </a:r>
            <a:r>
              <a:rPr lang="en-US" sz="3400" b="1" i="1" dirty="0">
                <a:solidFill>
                  <a:srgbClr val="B4FF69"/>
                </a:solidFill>
                <a:latin typeface="Calibri" charset="0"/>
              </a:rPr>
              <a:t>2011</a:t>
            </a:r>
          </a:p>
        </p:txBody>
      </p:sp>
      <p:sp>
        <p:nvSpPr>
          <p:cNvPr id="14346" name="Rectangle 10"/>
          <p:cNvSpPr>
            <a:spLocks noChangeArrowheads="1"/>
          </p:cNvSpPr>
          <p:nvPr/>
        </p:nvSpPr>
        <p:spPr bwMode="auto">
          <a:xfrm rot="-5400000">
            <a:off x="4524375" y="438150"/>
            <a:ext cx="92075" cy="9140825"/>
          </a:xfrm>
          <a:prstGeom prst="rect">
            <a:avLst/>
          </a:prstGeom>
          <a:gradFill rotWithShape="1">
            <a:gsLst>
              <a:gs pos="0">
                <a:srgbClr val="253C57"/>
              </a:gs>
              <a:gs pos="100000">
                <a:schemeClr val="accent1"/>
              </a:gs>
            </a:gsLst>
            <a:lin ang="5400000" scaled="1"/>
          </a:gra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p>
            <a:pPr>
              <a:defRPr/>
            </a:pPr>
            <a:endParaRPr lang="en-US" dirty="0">
              <a:solidFill>
                <a:srgbClr val="FFFFFF"/>
              </a:solidFill>
              <a:ea typeface="ＭＳ Ｐゴシック" pitchFamily="34" charset="-128"/>
              <a:cs typeface="+mn-cs"/>
            </a:endParaRPr>
          </a:p>
        </p:txBody>
      </p:sp>
      <p:sp>
        <p:nvSpPr>
          <p:cNvPr id="2" name="Title 1"/>
          <p:cNvSpPr>
            <a:spLocks/>
          </p:cNvSpPr>
          <p:nvPr/>
        </p:nvSpPr>
        <p:spPr bwMode="auto">
          <a:xfrm>
            <a:off x="0" y="2994025"/>
            <a:ext cx="9144000" cy="869950"/>
          </a:xfrm>
          <a:prstGeom prst="rect">
            <a:avLst/>
          </a:prstGeom>
          <a:noFill/>
          <a:ln w="9525">
            <a:noFill/>
            <a:miter lim="800000"/>
            <a:headEnd/>
            <a:tailEnd/>
          </a:ln>
          <a:effectLst>
            <a:outerShdw blurRad="63500" dist="17961" dir="2700000" algn="ctr" rotWithShape="0">
              <a:schemeClr val="bg1">
                <a:alpha val="74998"/>
              </a:schemeClr>
            </a:outerShdw>
          </a:effectLst>
        </p:spPr>
        <p:txBody>
          <a:bodyPr anchor="ctr"/>
          <a:lstStyle/>
          <a:p>
            <a:pPr algn="ctr">
              <a:lnSpc>
                <a:spcPct val="90000"/>
              </a:lnSpc>
              <a:defRPr/>
            </a:pPr>
            <a:r>
              <a:rPr lang="en-US" sz="5400" b="1">
                <a:solidFill>
                  <a:srgbClr val="FFFFFF"/>
                </a:solidFill>
                <a:latin typeface="Calibri" pitchFamily="34" charset="0"/>
                <a:ea typeface="ＭＳ Ｐゴシック" pitchFamily="34" charset="-128"/>
                <a:cs typeface="+mn-cs"/>
              </a:rPr>
              <a:t>NOAA </a:t>
            </a:r>
            <a:r>
              <a:rPr lang="en-US" sz="5400" b="1" dirty="0">
                <a:solidFill>
                  <a:srgbClr val="FFFFFF"/>
                </a:solidFill>
                <a:latin typeface="Calibri" pitchFamily="34" charset="0"/>
                <a:ea typeface="ＭＳ Ｐゴシック" pitchFamily="34" charset="-128"/>
                <a:cs typeface="+mn-cs"/>
              </a:rPr>
              <a:t>Service Assessment</a:t>
            </a:r>
          </a:p>
        </p:txBody>
      </p:sp>
      <p:sp>
        <p:nvSpPr>
          <p:cNvPr id="2051" name="Rectangle 3"/>
          <p:cNvSpPr>
            <a:spLocks noChangeArrowheads="1"/>
          </p:cNvSpPr>
          <p:nvPr/>
        </p:nvSpPr>
        <p:spPr bwMode="auto">
          <a:xfrm>
            <a:off x="0" y="5559425"/>
            <a:ext cx="9144000" cy="1219200"/>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80000"/>
              </a:lnSpc>
              <a:spcBef>
                <a:spcPct val="20000"/>
              </a:spcBef>
              <a:buClr>
                <a:srgbClr val="2E507A"/>
              </a:buClr>
              <a:buSzPct val="90000"/>
              <a:buFont typeface="Wingdings" pitchFamily="2" charset="2"/>
              <a:buNone/>
              <a:defRPr/>
            </a:pPr>
            <a:r>
              <a:rPr lang="en-US" sz="2800" b="1" dirty="0">
                <a:solidFill>
                  <a:srgbClr val="FFFFFF"/>
                </a:solidFill>
                <a:latin typeface="Calibri" pitchFamily="34" charset="0"/>
                <a:ea typeface="ＭＳ Ｐゴシック" pitchFamily="34" charset="-128"/>
                <a:cs typeface="+mn-cs"/>
              </a:rPr>
              <a:t>Frank Marks and </a:t>
            </a:r>
            <a:r>
              <a:rPr lang="en-US" sz="2800" b="1" dirty="0" smtClean="0">
                <a:solidFill>
                  <a:srgbClr val="FFFFFF"/>
                </a:solidFill>
                <a:latin typeface="Calibri" pitchFamily="34" charset="0"/>
                <a:ea typeface="ＭＳ Ｐゴシック" pitchFamily="34" charset="-128"/>
                <a:cs typeface="+mn-cs"/>
              </a:rPr>
              <a:t>Wes Browning</a:t>
            </a:r>
            <a:endParaRPr lang="en-US" sz="2800" b="1" dirty="0">
              <a:solidFill>
                <a:srgbClr val="FFFFFF"/>
              </a:solidFill>
              <a:latin typeface="Calibri" pitchFamily="34" charset="0"/>
              <a:ea typeface="ＭＳ Ｐゴシック" pitchFamily="34" charset="-128"/>
              <a:cs typeface="+mn-cs"/>
            </a:endParaRPr>
          </a:p>
          <a:p>
            <a:pPr algn="ctr">
              <a:lnSpc>
                <a:spcPct val="80000"/>
              </a:lnSpc>
              <a:spcBef>
                <a:spcPct val="20000"/>
              </a:spcBef>
              <a:buClr>
                <a:srgbClr val="2E507A"/>
              </a:buClr>
              <a:buSzPct val="90000"/>
              <a:buFont typeface="Wingdings" pitchFamily="2" charset="2"/>
              <a:buNone/>
              <a:defRPr/>
            </a:pPr>
            <a:r>
              <a:rPr lang="en-US" sz="2000" b="1" dirty="0">
                <a:solidFill>
                  <a:srgbClr val="FFFFFF"/>
                </a:solidFill>
                <a:latin typeface="Calibri" pitchFamily="34" charset="0"/>
                <a:ea typeface="ＭＳ Ｐゴシック" pitchFamily="34" charset="-128"/>
                <a:cs typeface="+mn-cs"/>
              </a:rPr>
              <a:t>(Co-team leads)</a:t>
            </a:r>
          </a:p>
          <a:p>
            <a:pPr algn="ctr">
              <a:lnSpc>
                <a:spcPct val="80000"/>
              </a:lnSpc>
              <a:spcBef>
                <a:spcPct val="20000"/>
              </a:spcBef>
              <a:buClr>
                <a:srgbClr val="000000"/>
              </a:buClr>
              <a:buSzPct val="90000"/>
              <a:buFont typeface="Wingdings" pitchFamily="2" charset="2"/>
              <a:buNone/>
              <a:defRPr/>
            </a:pPr>
            <a:r>
              <a:rPr lang="en-US" sz="2000" i="1" dirty="0" smtClean="0">
                <a:solidFill>
                  <a:srgbClr val="FFFFFF"/>
                </a:solidFill>
                <a:latin typeface="Calibri" pitchFamily="34" charset="0"/>
                <a:ea typeface="ＭＳ Ｐゴシック" pitchFamily="34" charset="-128"/>
                <a:cs typeface="+mn-cs"/>
              </a:rPr>
              <a:t>June 26, </a:t>
            </a:r>
            <a:r>
              <a:rPr lang="en-US" sz="2000" i="1" dirty="0">
                <a:solidFill>
                  <a:srgbClr val="FFFFFF"/>
                </a:solidFill>
                <a:latin typeface="Calibri" pitchFamily="34" charset="0"/>
                <a:ea typeface="ＭＳ Ｐゴシック" pitchFamily="34" charset="-128"/>
                <a:cs typeface="+mn-cs"/>
              </a:rPr>
              <a:t>2012</a:t>
            </a:r>
            <a:endParaRPr lang="en-US" sz="2800" b="1" i="1" dirty="0">
              <a:solidFill>
                <a:srgbClr val="FFFFFF"/>
              </a:solidFill>
              <a:latin typeface="Calibri" pitchFamily="34" charset="0"/>
              <a:ea typeface="ＭＳ Ｐゴシック" pitchFamily="34" charset="-128"/>
              <a:cs typeface="+mn-cs"/>
            </a:endParaRPr>
          </a:p>
        </p:txBody>
      </p:sp>
      <p:sp>
        <p:nvSpPr>
          <p:cNvPr id="4" name="Rectangle 3"/>
          <p:cNvSpPr>
            <a:spLocks noChangeArrowheads="1"/>
          </p:cNvSpPr>
          <p:nvPr/>
        </p:nvSpPr>
        <p:spPr bwMode="auto">
          <a:xfrm>
            <a:off x="0" y="6440488"/>
            <a:ext cx="9144000" cy="685800"/>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spcBef>
                <a:spcPts val="600"/>
              </a:spcBef>
              <a:buClr>
                <a:srgbClr val="000000"/>
              </a:buClr>
              <a:buSzPct val="90000"/>
              <a:buFont typeface="Wingdings" pitchFamily="2" charset="2"/>
              <a:buNone/>
              <a:defRPr/>
            </a:pPr>
            <a:endParaRPr lang="en-US" dirty="0">
              <a:solidFill>
                <a:srgbClr val="FFFFFF"/>
              </a:solidFill>
              <a:latin typeface="Calibri" pitchFamily="34" charset="0"/>
              <a:ea typeface="ＭＳ Ｐゴシック" pitchFamily="34" charset="-128"/>
              <a:cs typeface="+mn-cs"/>
            </a:endParaRPr>
          </a:p>
        </p:txBody>
      </p:sp>
      <p:pic>
        <p:nvPicPr>
          <p:cNvPr id="2056" name="Picture 8" descr="Nws"/>
          <p:cNvPicPr>
            <a:picLocks noChangeAspect="1" noChangeArrowheads="1"/>
          </p:cNvPicPr>
          <p:nvPr/>
        </p:nvPicPr>
        <p:blipFill>
          <a:blip r:embed="rId4" cstate="email">
            <a:lum bright="-6000"/>
            <a:extLst>
              <a:ext uri="{28A0092B-C50C-407E-A947-70E740481C1C}">
                <a14:useLocalDpi xmlns:a14="http://schemas.microsoft.com/office/drawing/2010/main"/>
              </a:ext>
            </a:extLst>
          </a:blip>
          <a:srcRect/>
          <a:stretch>
            <a:fillRect/>
          </a:stretch>
        </p:blipFill>
        <p:spPr bwMode="auto">
          <a:xfrm>
            <a:off x="7848600" y="5486400"/>
            <a:ext cx="1143000" cy="1143000"/>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NOAA_logo_51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2400" y="5486400"/>
            <a:ext cx="1143000" cy="1143000"/>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creen Shot 2012-05-17 at 10.23.38 PM.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2155" y="511376"/>
            <a:ext cx="4051788" cy="2119923"/>
          </a:xfrm>
          <a:prstGeom prst="rect">
            <a:avLst/>
          </a:prstGeom>
        </p:spPr>
      </p:pic>
      <p:pic>
        <p:nvPicPr>
          <p:cNvPr id="6" name="Picture 5" descr="Screen Shot 2012-05-17 at 10.26.00 PM.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13922" y="485492"/>
            <a:ext cx="4098192" cy="2171691"/>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7"/>
          <p:cNvSpPr>
            <a:spLocks noChangeArrowheads="1"/>
          </p:cNvSpPr>
          <p:nvPr/>
        </p:nvSpPr>
        <p:spPr bwMode="auto">
          <a:xfrm>
            <a:off x="401638" y="1066800"/>
            <a:ext cx="8366125" cy="457200"/>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b="1" dirty="0" smtClean="0">
                <a:latin typeface="Calibri" charset="0"/>
              </a:rPr>
              <a:t>Results</a:t>
            </a:r>
            <a:endParaRPr lang="en-US" sz="2400" b="1" dirty="0">
              <a:latin typeface="Calibri" charset="0"/>
            </a:endParaRPr>
          </a:p>
        </p:txBody>
      </p:sp>
      <p:pic>
        <p:nvPicPr>
          <p:cNvPr id="33798" name="Picture 9" descr="noaa_sm.g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250" y="177800"/>
            <a:ext cx="614363"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7" descr="Nws.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78825" y="177800"/>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2" name="Title 1"/>
          <p:cNvSpPr txBox="1">
            <a:spLocks/>
          </p:cNvSpPr>
          <p:nvPr/>
        </p:nvSpPr>
        <p:spPr bwMode="auto">
          <a:xfrm>
            <a:off x="457200" y="0"/>
            <a:ext cx="8229600" cy="1017588"/>
          </a:xfrm>
          <a:prstGeom prst="rect">
            <a:avLst/>
          </a:prstGeom>
          <a:noFill/>
          <a:ln>
            <a:noFill/>
          </a:ln>
          <a:effectLst>
            <a:outerShdw blurRad="63500" dist="17961" dir="2700000" algn="ctr" rotWithShape="0">
              <a:schemeClr val="bg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lnSpc>
                <a:spcPct val="90000"/>
              </a:lnSpc>
              <a:defRPr/>
            </a:pPr>
            <a:r>
              <a:rPr lang="en-US" sz="3600" b="1" dirty="0" smtClean="0">
                <a:solidFill>
                  <a:srgbClr val="2E507A"/>
                </a:solidFill>
                <a:latin typeface="Calibri" charset="0"/>
              </a:rPr>
              <a:t>Hurricane Irene</a:t>
            </a:r>
            <a:br>
              <a:rPr lang="en-US" sz="3600" b="1" dirty="0" smtClean="0">
                <a:solidFill>
                  <a:srgbClr val="2E507A"/>
                </a:solidFill>
                <a:latin typeface="Calibri" charset="0"/>
              </a:rPr>
            </a:br>
            <a:r>
              <a:rPr lang="en-US" sz="3200" b="1" dirty="0" smtClean="0">
                <a:solidFill>
                  <a:srgbClr val="2E507A"/>
                </a:solidFill>
                <a:latin typeface="Calibri" charset="0"/>
              </a:rPr>
              <a:t>Service Assessment</a:t>
            </a:r>
            <a:endParaRPr lang="en-US" sz="3600" b="1" dirty="0" smtClean="0">
              <a:solidFill>
                <a:srgbClr val="2E507A"/>
              </a:solidFill>
              <a:latin typeface="Calibri" charset="0"/>
            </a:endParaRPr>
          </a:p>
        </p:txBody>
      </p:sp>
      <p:sp>
        <p:nvSpPr>
          <p:cNvPr id="4" name="TextBox 3"/>
          <p:cNvSpPr txBox="1"/>
          <p:nvPr/>
        </p:nvSpPr>
        <p:spPr>
          <a:xfrm>
            <a:off x="618690" y="1627483"/>
            <a:ext cx="7904583" cy="4708981"/>
          </a:xfrm>
          <a:prstGeom prst="rect">
            <a:avLst/>
          </a:prstGeom>
          <a:noFill/>
        </p:spPr>
        <p:txBody>
          <a:bodyPr wrap="square" rtlCol="0">
            <a:spAutoFit/>
          </a:bodyPr>
          <a:lstStyle/>
          <a:p>
            <a:pPr>
              <a:spcAft>
                <a:spcPts val="600"/>
              </a:spcAft>
            </a:pPr>
            <a:r>
              <a:rPr lang="en-US" sz="2000" dirty="0" smtClean="0">
                <a:solidFill>
                  <a:schemeClr val="accent1">
                    <a:lumMod val="75000"/>
                  </a:schemeClr>
                </a:solidFill>
                <a:latin typeface="+mn-lt"/>
              </a:rPr>
              <a:t>While Hurricane </a:t>
            </a:r>
            <a:r>
              <a:rPr lang="en-US" sz="2000" dirty="0">
                <a:solidFill>
                  <a:schemeClr val="accent1">
                    <a:lumMod val="75000"/>
                  </a:schemeClr>
                </a:solidFill>
                <a:latin typeface="+mn-lt"/>
              </a:rPr>
              <a:t>Irene </a:t>
            </a:r>
            <a:r>
              <a:rPr lang="en-US" sz="2000" dirty="0" smtClean="0">
                <a:solidFill>
                  <a:schemeClr val="accent1">
                    <a:lumMod val="75000"/>
                  </a:schemeClr>
                </a:solidFill>
                <a:latin typeface="+mn-lt"/>
              </a:rPr>
              <a:t>tested technical</a:t>
            </a:r>
            <a:r>
              <a:rPr lang="en-US" sz="2000" dirty="0">
                <a:solidFill>
                  <a:schemeClr val="accent1">
                    <a:lumMod val="75000"/>
                  </a:schemeClr>
                </a:solidFill>
                <a:latin typeface="+mn-lt"/>
              </a:rPr>
              <a:t>, human, </a:t>
            </a:r>
            <a:r>
              <a:rPr lang="en-US" sz="2000" dirty="0" smtClean="0">
                <a:solidFill>
                  <a:schemeClr val="accent1">
                    <a:lumMod val="75000"/>
                  </a:schemeClr>
                </a:solidFill>
                <a:latin typeface="+mn-lt"/>
              </a:rPr>
              <a:t>and </a:t>
            </a:r>
            <a:r>
              <a:rPr lang="en-US" sz="2000" dirty="0" err="1" smtClean="0">
                <a:solidFill>
                  <a:schemeClr val="accent1">
                    <a:lumMod val="75000"/>
                  </a:schemeClr>
                </a:solidFill>
                <a:latin typeface="+mn-lt"/>
              </a:rPr>
              <a:t>hydrometeorological</a:t>
            </a:r>
            <a:r>
              <a:rPr lang="en-US" sz="2000" dirty="0" smtClean="0">
                <a:solidFill>
                  <a:schemeClr val="accent1">
                    <a:lumMod val="75000"/>
                  </a:schemeClr>
                </a:solidFill>
                <a:latin typeface="+mn-lt"/>
              </a:rPr>
              <a:t> capabilities of NWS, performance was generally outstanding. In particular: </a:t>
            </a:r>
            <a:endParaRPr lang="en-US" sz="2000" dirty="0">
              <a:solidFill>
                <a:schemeClr val="accent1">
                  <a:lumMod val="75000"/>
                </a:schemeClr>
              </a:solidFill>
              <a:latin typeface="+mn-lt"/>
            </a:endParaRPr>
          </a:p>
          <a:p>
            <a:pPr marL="285750" lvl="0" indent="-285750">
              <a:spcAft>
                <a:spcPts val="600"/>
              </a:spcAft>
              <a:buFont typeface="Wingdings" charset="2"/>
              <a:buChar char="ü"/>
            </a:pPr>
            <a:r>
              <a:rPr lang="en-US" sz="2000" dirty="0" smtClean="0">
                <a:solidFill>
                  <a:schemeClr val="accent1">
                    <a:lumMod val="75000"/>
                  </a:schemeClr>
                </a:solidFill>
                <a:latin typeface="+mn-lt"/>
              </a:rPr>
              <a:t>NHC forecast track of </a:t>
            </a:r>
            <a:r>
              <a:rPr lang="en-US" sz="2000" dirty="0">
                <a:solidFill>
                  <a:schemeClr val="accent1">
                    <a:lumMod val="75000"/>
                  </a:schemeClr>
                </a:solidFill>
                <a:latin typeface="+mn-lt"/>
              </a:rPr>
              <a:t>Irene </a:t>
            </a:r>
            <a:r>
              <a:rPr lang="en-US" sz="2000" dirty="0" smtClean="0">
                <a:solidFill>
                  <a:schemeClr val="accent1">
                    <a:lumMod val="75000"/>
                  </a:schemeClr>
                </a:solidFill>
                <a:latin typeface="+mn-lt"/>
              </a:rPr>
              <a:t>accurately, </a:t>
            </a:r>
            <a:r>
              <a:rPr lang="en-US" sz="2000" dirty="0">
                <a:solidFill>
                  <a:schemeClr val="accent1">
                    <a:lumMod val="75000"/>
                  </a:schemeClr>
                </a:solidFill>
                <a:latin typeface="+mn-lt"/>
              </a:rPr>
              <a:t>and worked successfully with federal, state, and local </a:t>
            </a:r>
            <a:r>
              <a:rPr lang="en-US" sz="2000" dirty="0" smtClean="0">
                <a:solidFill>
                  <a:schemeClr val="accent1">
                    <a:lumMod val="75000"/>
                  </a:schemeClr>
                </a:solidFill>
                <a:latin typeface="+mn-lt"/>
              </a:rPr>
              <a:t>EM partners </a:t>
            </a:r>
            <a:r>
              <a:rPr lang="en-US" sz="2000" dirty="0">
                <a:solidFill>
                  <a:schemeClr val="accent1">
                    <a:lumMod val="75000"/>
                  </a:schemeClr>
                </a:solidFill>
                <a:latin typeface="+mn-lt"/>
              </a:rPr>
              <a:t>to warn and protect those in the storm’s </a:t>
            </a:r>
            <a:r>
              <a:rPr lang="en-US" sz="2000" dirty="0" smtClean="0">
                <a:solidFill>
                  <a:schemeClr val="accent1">
                    <a:lumMod val="75000"/>
                  </a:schemeClr>
                </a:solidFill>
                <a:latin typeface="+mn-lt"/>
              </a:rPr>
              <a:t>path</a:t>
            </a:r>
            <a:r>
              <a:rPr lang="en-US" sz="2000" dirty="0">
                <a:solidFill>
                  <a:schemeClr val="accent1">
                    <a:lumMod val="75000"/>
                  </a:schemeClr>
                </a:solidFill>
                <a:latin typeface="+mn-lt"/>
              </a:rPr>
              <a:t>.  </a:t>
            </a:r>
          </a:p>
          <a:p>
            <a:pPr marL="285750" lvl="0" indent="-285750">
              <a:spcAft>
                <a:spcPts val="600"/>
              </a:spcAft>
              <a:buFont typeface="Wingdings" charset="2"/>
              <a:buChar char="ü"/>
            </a:pPr>
            <a:r>
              <a:rPr lang="en-US" sz="2000" dirty="0" smtClean="0">
                <a:solidFill>
                  <a:schemeClr val="accent1">
                    <a:lumMod val="75000"/>
                  </a:schemeClr>
                </a:solidFill>
                <a:latin typeface="+mn-lt"/>
              </a:rPr>
              <a:t>ER &amp; SR WFO</a:t>
            </a:r>
            <a:r>
              <a:rPr lang="en-US" sz="2000" dirty="0">
                <a:solidFill>
                  <a:schemeClr val="accent1">
                    <a:lumMod val="75000"/>
                  </a:schemeClr>
                </a:solidFill>
                <a:latin typeface="+mn-lt"/>
              </a:rPr>
              <a:t>s</a:t>
            </a:r>
            <a:r>
              <a:rPr lang="en-US" sz="2000" dirty="0" smtClean="0">
                <a:solidFill>
                  <a:schemeClr val="accent1">
                    <a:lumMod val="75000"/>
                  </a:schemeClr>
                </a:solidFill>
                <a:latin typeface="+mn-lt"/>
              </a:rPr>
              <a:t> </a:t>
            </a:r>
            <a:r>
              <a:rPr lang="en-US" sz="2000" dirty="0">
                <a:solidFill>
                  <a:schemeClr val="accent1">
                    <a:lumMod val="75000"/>
                  </a:schemeClr>
                </a:solidFill>
                <a:latin typeface="+mn-lt"/>
              </a:rPr>
              <a:t>along Irene’s track, worked in close </a:t>
            </a:r>
            <a:r>
              <a:rPr lang="en-US" sz="2000" dirty="0" smtClean="0">
                <a:solidFill>
                  <a:schemeClr val="accent1">
                    <a:lumMod val="75000"/>
                  </a:schemeClr>
                </a:solidFill>
                <a:latin typeface="+mn-lt"/>
              </a:rPr>
              <a:t>partnership with NHC, HPC</a:t>
            </a:r>
            <a:r>
              <a:rPr lang="en-US" sz="2000" dirty="0">
                <a:solidFill>
                  <a:schemeClr val="accent1">
                    <a:lumMod val="75000"/>
                  </a:schemeClr>
                </a:solidFill>
                <a:latin typeface="+mn-lt"/>
              </a:rPr>
              <a:t>, SERFC, MARFC, </a:t>
            </a:r>
            <a:r>
              <a:rPr lang="en-US" sz="2000" dirty="0" smtClean="0">
                <a:solidFill>
                  <a:schemeClr val="accent1">
                    <a:lumMod val="75000"/>
                  </a:schemeClr>
                </a:solidFill>
                <a:latin typeface="+mn-lt"/>
              </a:rPr>
              <a:t>and NERFC to </a:t>
            </a:r>
            <a:r>
              <a:rPr lang="en-US" sz="2000" dirty="0">
                <a:solidFill>
                  <a:schemeClr val="accent1">
                    <a:lumMod val="75000"/>
                  </a:schemeClr>
                </a:solidFill>
                <a:latin typeface="+mn-lt"/>
              </a:rPr>
              <a:t>deliver accurate, clear, </a:t>
            </a:r>
            <a:r>
              <a:rPr lang="en-US" sz="2000" dirty="0" smtClean="0">
                <a:solidFill>
                  <a:schemeClr val="accent1">
                    <a:lumMod val="75000"/>
                  </a:schemeClr>
                </a:solidFill>
                <a:latin typeface="+mn-lt"/>
              </a:rPr>
              <a:t>&amp; compelling </a:t>
            </a:r>
            <a:r>
              <a:rPr lang="en-US" sz="2000" dirty="0">
                <a:solidFill>
                  <a:schemeClr val="accent1">
                    <a:lumMod val="75000"/>
                  </a:schemeClr>
                </a:solidFill>
                <a:latin typeface="+mn-lt"/>
              </a:rPr>
              <a:t>forecasts, watches, and warnings. </a:t>
            </a:r>
          </a:p>
          <a:p>
            <a:pPr marL="285750" lvl="0" indent="-285750">
              <a:spcAft>
                <a:spcPts val="600"/>
              </a:spcAft>
              <a:buClr>
                <a:srgbClr val="FF0000"/>
              </a:buClr>
              <a:buFont typeface="Wingdings" charset="2"/>
              <a:buChar char="²"/>
            </a:pPr>
            <a:r>
              <a:rPr lang="en-US" sz="2000" dirty="0">
                <a:solidFill>
                  <a:schemeClr val="accent1">
                    <a:lumMod val="75000"/>
                  </a:schemeClr>
                </a:solidFill>
                <a:latin typeface="+mn-lt"/>
              </a:rPr>
              <a:t>Despite an extremely accurate </a:t>
            </a:r>
            <a:r>
              <a:rPr lang="en-US" sz="2000" dirty="0" smtClean="0">
                <a:solidFill>
                  <a:schemeClr val="accent1">
                    <a:lumMod val="75000"/>
                  </a:schemeClr>
                </a:solidFill>
                <a:latin typeface="+mn-lt"/>
              </a:rPr>
              <a:t>HPC 5</a:t>
            </a:r>
            <a:r>
              <a:rPr lang="en-US" sz="2000" dirty="0">
                <a:solidFill>
                  <a:schemeClr val="accent1">
                    <a:lumMod val="75000"/>
                  </a:schemeClr>
                </a:solidFill>
                <a:latin typeface="+mn-lt"/>
              </a:rPr>
              <a:t>-day forecast of historic </a:t>
            </a:r>
            <a:r>
              <a:rPr lang="en-US" sz="2000" dirty="0" smtClean="0">
                <a:solidFill>
                  <a:schemeClr val="accent1">
                    <a:lumMod val="75000"/>
                  </a:schemeClr>
                </a:solidFill>
                <a:latin typeface="+mn-lt"/>
              </a:rPr>
              <a:t>rainfall, the magnitude </a:t>
            </a:r>
            <a:r>
              <a:rPr lang="en-US" sz="2000" dirty="0">
                <a:solidFill>
                  <a:schemeClr val="accent1">
                    <a:lumMod val="75000"/>
                  </a:schemeClr>
                </a:solidFill>
                <a:latin typeface="+mn-lt"/>
              </a:rPr>
              <a:t>of </a:t>
            </a:r>
            <a:r>
              <a:rPr lang="en-US" sz="2000" dirty="0" smtClean="0">
                <a:solidFill>
                  <a:schemeClr val="accent1">
                    <a:lumMod val="75000"/>
                  </a:schemeClr>
                </a:solidFill>
                <a:latin typeface="+mn-lt"/>
              </a:rPr>
              <a:t>inland </a:t>
            </a:r>
            <a:r>
              <a:rPr lang="en-US" sz="2000" dirty="0">
                <a:solidFill>
                  <a:schemeClr val="accent1">
                    <a:lumMod val="75000"/>
                  </a:schemeClr>
                </a:solidFill>
                <a:latin typeface="+mn-lt"/>
              </a:rPr>
              <a:t>flooding threat was not </a:t>
            </a:r>
            <a:r>
              <a:rPr lang="en-US" sz="2000" dirty="0" smtClean="0">
                <a:solidFill>
                  <a:schemeClr val="accent1">
                    <a:lumMod val="75000"/>
                  </a:schemeClr>
                </a:solidFill>
                <a:latin typeface="+mn-lt"/>
              </a:rPr>
              <a:t>effectively </a:t>
            </a:r>
            <a:r>
              <a:rPr lang="en-US" sz="2000" dirty="0">
                <a:solidFill>
                  <a:schemeClr val="accent1">
                    <a:lumMod val="75000"/>
                  </a:schemeClr>
                </a:solidFill>
                <a:latin typeface="+mn-lt"/>
              </a:rPr>
              <a:t>conveyed to those most at risk</a:t>
            </a:r>
            <a:r>
              <a:rPr lang="en-US" sz="2000" dirty="0" smtClean="0">
                <a:solidFill>
                  <a:schemeClr val="accent1">
                    <a:lumMod val="75000"/>
                  </a:schemeClr>
                </a:solidFill>
                <a:latin typeface="+mn-lt"/>
              </a:rPr>
              <a:t>.</a:t>
            </a:r>
          </a:p>
          <a:p>
            <a:pPr marL="285750" lvl="0" indent="-285750">
              <a:spcAft>
                <a:spcPts val="600"/>
              </a:spcAft>
              <a:buClr>
                <a:srgbClr val="FF0000"/>
              </a:buClr>
              <a:buFont typeface="Wingdings" charset="2"/>
              <a:buChar char="²"/>
            </a:pPr>
            <a:r>
              <a:rPr lang="en-US" sz="2000" dirty="0" smtClean="0">
                <a:solidFill>
                  <a:schemeClr val="accent1">
                    <a:lumMod val="75000"/>
                  </a:schemeClr>
                </a:solidFill>
                <a:latin typeface="+mn-lt"/>
              </a:rPr>
              <a:t>NHC forecast intensity of Irene </a:t>
            </a:r>
            <a:r>
              <a:rPr lang="en-US" sz="2000" dirty="0" smtClean="0">
                <a:solidFill>
                  <a:srgbClr val="376092"/>
                </a:solidFill>
                <a:latin typeface="+mn-lt"/>
              </a:rPr>
              <a:t>was too </a:t>
            </a:r>
            <a:r>
              <a:rPr lang="en-US" sz="2000" dirty="0">
                <a:solidFill>
                  <a:srgbClr val="376092"/>
                </a:solidFill>
                <a:latin typeface="+mn-lt"/>
              </a:rPr>
              <a:t>high during the slow weakening phase.  Approximately 10-20 </a:t>
            </a:r>
            <a:r>
              <a:rPr lang="en-US" sz="2000" dirty="0" smtClean="0">
                <a:solidFill>
                  <a:srgbClr val="376092"/>
                </a:solidFill>
                <a:latin typeface="+mn-lt"/>
              </a:rPr>
              <a:t>% of this high bias </a:t>
            </a:r>
            <a:r>
              <a:rPr lang="en-US" sz="2000" dirty="0">
                <a:solidFill>
                  <a:srgbClr val="376092"/>
                </a:solidFill>
                <a:latin typeface="+mn-lt"/>
              </a:rPr>
              <a:t>during </a:t>
            </a:r>
            <a:r>
              <a:rPr lang="en-US" sz="2000" dirty="0" smtClean="0">
                <a:solidFill>
                  <a:srgbClr val="376092"/>
                </a:solidFill>
                <a:latin typeface="+mn-lt"/>
              </a:rPr>
              <a:t>Irene’s weakening can </a:t>
            </a:r>
            <a:r>
              <a:rPr lang="en-US" sz="2000" dirty="0">
                <a:solidFill>
                  <a:srgbClr val="376092"/>
                </a:solidFill>
                <a:latin typeface="+mn-lt"/>
              </a:rPr>
              <a:t>be attributed to </a:t>
            </a:r>
            <a:r>
              <a:rPr lang="en-US" sz="2000" dirty="0" smtClean="0">
                <a:solidFill>
                  <a:srgbClr val="376092"/>
                </a:solidFill>
                <a:latin typeface="+mn-lt"/>
              </a:rPr>
              <a:t>initial </a:t>
            </a:r>
            <a:r>
              <a:rPr lang="en-US" sz="2000" dirty="0">
                <a:solidFill>
                  <a:srgbClr val="376092"/>
                </a:solidFill>
                <a:latin typeface="+mn-lt"/>
              </a:rPr>
              <a:t>(analysis) intensity error. </a:t>
            </a:r>
            <a:endParaRPr lang="en-US" sz="2000" dirty="0" smtClean="0">
              <a:solidFill>
                <a:srgbClr val="376092"/>
              </a:solidFill>
              <a:latin typeface="+mn-lt"/>
            </a:endParaRPr>
          </a:p>
        </p:txBody>
      </p:sp>
      <p:sp>
        <p:nvSpPr>
          <p:cNvPr id="9" name="Slide Number Placeholder 5"/>
          <p:cNvSpPr>
            <a:spLocks noGrp="1"/>
          </p:cNvSpPr>
          <p:nvPr>
            <p:ph type="sldNum" sz="quarter" idx="12"/>
          </p:nvPr>
        </p:nvSpPr>
        <p:spPr bwMode="auto">
          <a:xfrm>
            <a:off x="6553200" y="6405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2AF00CC-DAF1-504B-BA43-C45C7153DAF5}" type="slidenum">
              <a:rPr lang="en-US" sz="1200">
                <a:solidFill>
                  <a:schemeClr val="bg1"/>
                </a:solidFill>
                <a:latin typeface="Calibri" charset="0"/>
              </a:rPr>
              <a:pPr eaLnBrk="1" hangingPunct="1"/>
              <a:t>10</a:t>
            </a:fld>
            <a:endParaRPr lang="en-US" sz="1200" dirty="0">
              <a:solidFill>
                <a:schemeClr val="bg1"/>
              </a:solidFill>
              <a:latin typeface="Calibri" charset="0"/>
            </a:endParaRPr>
          </a:p>
        </p:txBody>
      </p:sp>
    </p:spTree>
    <p:extLst>
      <p:ext uri="{BB962C8B-B14F-4D97-AF65-F5344CB8AC3E}">
        <p14:creationId xmlns:p14="http://schemas.microsoft.com/office/powerpoint/2010/main" val="1378481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7"/>
          <p:cNvSpPr>
            <a:spLocks noChangeArrowheads="1"/>
          </p:cNvSpPr>
          <p:nvPr/>
        </p:nvSpPr>
        <p:spPr bwMode="auto">
          <a:xfrm>
            <a:off x="401638" y="1066800"/>
            <a:ext cx="8366125" cy="457200"/>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b="1" dirty="0" smtClean="0">
                <a:latin typeface="Calibri" charset="0"/>
              </a:rPr>
              <a:t>Results</a:t>
            </a:r>
            <a:endParaRPr lang="en-US" sz="2400" b="1" dirty="0">
              <a:latin typeface="Calibri" charset="0"/>
            </a:endParaRPr>
          </a:p>
        </p:txBody>
      </p:sp>
      <p:pic>
        <p:nvPicPr>
          <p:cNvPr id="33798" name="Picture 9" descr="noaa_sm.g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250" y="177800"/>
            <a:ext cx="614363"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7" descr="Nws.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78825" y="177800"/>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2" name="Title 1"/>
          <p:cNvSpPr txBox="1">
            <a:spLocks/>
          </p:cNvSpPr>
          <p:nvPr/>
        </p:nvSpPr>
        <p:spPr bwMode="auto">
          <a:xfrm>
            <a:off x="457200" y="0"/>
            <a:ext cx="8229600" cy="1017588"/>
          </a:xfrm>
          <a:prstGeom prst="rect">
            <a:avLst/>
          </a:prstGeom>
          <a:noFill/>
          <a:ln>
            <a:noFill/>
          </a:ln>
          <a:effectLst>
            <a:outerShdw blurRad="63500" dist="17961" dir="2700000" algn="ctr" rotWithShape="0">
              <a:schemeClr val="bg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lnSpc>
                <a:spcPct val="90000"/>
              </a:lnSpc>
              <a:defRPr/>
            </a:pPr>
            <a:r>
              <a:rPr lang="en-US" sz="3600" b="1" dirty="0" smtClean="0">
                <a:solidFill>
                  <a:srgbClr val="2E507A"/>
                </a:solidFill>
                <a:latin typeface="Calibri" charset="0"/>
              </a:rPr>
              <a:t>Hurricane Irene</a:t>
            </a:r>
            <a:br>
              <a:rPr lang="en-US" sz="3600" b="1" dirty="0" smtClean="0">
                <a:solidFill>
                  <a:srgbClr val="2E507A"/>
                </a:solidFill>
                <a:latin typeface="Calibri" charset="0"/>
              </a:rPr>
            </a:br>
            <a:r>
              <a:rPr lang="en-US" sz="3200" b="1" dirty="0" smtClean="0">
                <a:solidFill>
                  <a:srgbClr val="2E507A"/>
                </a:solidFill>
                <a:latin typeface="Calibri" charset="0"/>
              </a:rPr>
              <a:t>Service Assessment</a:t>
            </a:r>
            <a:endParaRPr lang="en-US" sz="3600" b="1" dirty="0" smtClean="0">
              <a:solidFill>
                <a:srgbClr val="2E507A"/>
              </a:solidFill>
              <a:latin typeface="Calibri" charset="0"/>
            </a:endParaRPr>
          </a:p>
        </p:txBody>
      </p:sp>
      <p:sp>
        <p:nvSpPr>
          <p:cNvPr id="4" name="TextBox 3"/>
          <p:cNvSpPr txBox="1"/>
          <p:nvPr/>
        </p:nvSpPr>
        <p:spPr>
          <a:xfrm>
            <a:off x="661064" y="1593574"/>
            <a:ext cx="7906679" cy="4939814"/>
          </a:xfrm>
          <a:prstGeom prst="rect">
            <a:avLst/>
          </a:prstGeom>
          <a:noFill/>
        </p:spPr>
        <p:txBody>
          <a:bodyPr wrap="square" rtlCol="0">
            <a:spAutoFit/>
          </a:bodyPr>
          <a:lstStyle/>
          <a:p>
            <a:pPr>
              <a:spcAft>
                <a:spcPts val="600"/>
              </a:spcAft>
            </a:pPr>
            <a:r>
              <a:rPr lang="en-US" sz="2000" dirty="0" smtClean="0">
                <a:solidFill>
                  <a:srgbClr val="376092"/>
                </a:solidFill>
                <a:latin typeface="+mn-lt"/>
              </a:rPr>
              <a:t>Team </a:t>
            </a:r>
            <a:r>
              <a:rPr lang="en-US" sz="2000" dirty="0">
                <a:solidFill>
                  <a:srgbClr val="376092"/>
                </a:solidFill>
                <a:latin typeface="+mn-lt"/>
              </a:rPr>
              <a:t>uncovered </a:t>
            </a:r>
            <a:r>
              <a:rPr lang="en-US" sz="2000" b="1" dirty="0">
                <a:solidFill>
                  <a:srgbClr val="376092"/>
                </a:solidFill>
                <a:latin typeface="+mn-lt"/>
              </a:rPr>
              <a:t>excellence</a:t>
            </a:r>
            <a:r>
              <a:rPr lang="en-US" sz="2000" dirty="0">
                <a:solidFill>
                  <a:srgbClr val="376092"/>
                </a:solidFill>
                <a:latin typeface="+mn-lt"/>
              </a:rPr>
              <a:t>, </a:t>
            </a:r>
            <a:r>
              <a:rPr lang="en-US" sz="2000" b="1" dirty="0">
                <a:solidFill>
                  <a:srgbClr val="376092"/>
                </a:solidFill>
                <a:latin typeface="+mn-lt"/>
              </a:rPr>
              <a:t>innovation</a:t>
            </a:r>
            <a:r>
              <a:rPr lang="en-US" sz="2000" dirty="0">
                <a:solidFill>
                  <a:srgbClr val="376092"/>
                </a:solidFill>
                <a:latin typeface="+mn-lt"/>
              </a:rPr>
              <a:t>, </a:t>
            </a:r>
            <a:r>
              <a:rPr lang="en-US" sz="2000" dirty="0" smtClean="0">
                <a:solidFill>
                  <a:srgbClr val="376092"/>
                </a:solidFill>
                <a:latin typeface="+mn-lt"/>
              </a:rPr>
              <a:t>emerging </a:t>
            </a:r>
            <a:r>
              <a:rPr lang="en-US" sz="2000" dirty="0">
                <a:solidFill>
                  <a:srgbClr val="376092"/>
                </a:solidFill>
                <a:latin typeface="+mn-lt"/>
              </a:rPr>
              <a:t>role of social and mobile forms of media, a growing </a:t>
            </a:r>
            <a:r>
              <a:rPr lang="en-US" sz="2000" b="1" dirty="0">
                <a:solidFill>
                  <a:srgbClr val="376092"/>
                </a:solidFill>
                <a:latin typeface="+mn-lt"/>
              </a:rPr>
              <a:t>demand</a:t>
            </a:r>
            <a:r>
              <a:rPr lang="en-US" sz="2000" dirty="0">
                <a:solidFill>
                  <a:srgbClr val="376092"/>
                </a:solidFill>
                <a:latin typeface="+mn-lt"/>
              </a:rPr>
              <a:t> from </a:t>
            </a:r>
            <a:r>
              <a:rPr lang="en-US" sz="2000" dirty="0" smtClean="0">
                <a:solidFill>
                  <a:srgbClr val="376092"/>
                </a:solidFill>
                <a:latin typeface="+mn-lt"/>
              </a:rPr>
              <a:t>public </a:t>
            </a:r>
            <a:r>
              <a:rPr lang="en-US" sz="2000" dirty="0">
                <a:solidFill>
                  <a:srgbClr val="376092"/>
                </a:solidFill>
                <a:latin typeface="+mn-lt"/>
              </a:rPr>
              <a:t>and responders </a:t>
            </a:r>
            <a:r>
              <a:rPr lang="en-US" sz="2000" b="1" dirty="0">
                <a:solidFill>
                  <a:srgbClr val="376092"/>
                </a:solidFill>
                <a:latin typeface="+mn-lt"/>
              </a:rPr>
              <a:t>for NWS products and services</a:t>
            </a:r>
            <a:r>
              <a:rPr lang="en-US" sz="2000" dirty="0">
                <a:solidFill>
                  <a:srgbClr val="376092"/>
                </a:solidFill>
                <a:latin typeface="+mn-lt"/>
              </a:rPr>
              <a:t>, </a:t>
            </a:r>
            <a:r>
              <a:rPr lang="en-US" sz="2000" dirty="0" smtClean="0">
                <a:solidFill>
                  <a:srgbClr val="376092"/>
                </a:solidFill>
                <a:latin typeface="+mn-lt"/>
              </a:rPr>
              <a:t>crucial </a:t>
            </a:r>
            <a:r>
              <a:rPr lang="en-US" sz="2000" dirty="0">
                <a:solidFill>
                  <a:srgbClr val="376092"/>
                </a:solidFill>
                <a:latin typeface="+mn-lt"/>
              </a:rPr>
              <a:t>role of </a:t>
            </a:r>
            <a:r>
              <a:rPr lang="en-US" sz="2000" b="1" dirty="0">
                <a:solidFill>
                  <a:srgbClr val="376092"/>
                </a:solidFill>
                <a:latin typeface="+mn-lt"/>
              </a:rPr>
              <a:t>partnerships</a:t>
            </a:r>
            <a:r>
              <a:rPr lang="en-US" sz="2000" dirty="0">
                <a:solidFill>
                  <a:srgbClr val="376092"/>
                </a:solidFill>
                <a:latin typeface="+mn-lt"/>
              </a:rPr>
              <a:t> with non-NOAA groups, and a dedicated group of weather professionals </a:t>
            </a:r>
            <a:r>
              <a:rPr lang="en-US" sz="2000" b="1" dirty="0">
                <a:solidFill>
                  <a:srgbClr val="376092"/>
                </a:solidFill>
                <a:latin typeface="+mn-lt"/>
              </a:rPr>
              <a:t>valued by their constituencies</a:t>
            </a:r>
            <a:r>
              <a:rPr lang="en-US" sz="2000" dirty="0">
                <a:solidFill>
                  <a:srgbClr val="376092"/>
                </a:solidFill>
                <a:latin typeface="+mn-lt"/>
              </a:rPr>
              <a:t>. </a:t>
            </a:r>
          </a:p>
          <a:p>
            <a:pPr marL="285750" lvl="0" indent="-285750">
              <a:spcAft>
                <a:spcPts val="600"/>
              </a:spcAft>
              <a:buFont typeface="Arial"/>
              <a:buChar char="•"/>
            </a:pPr>
            <a:r>
              <a:rPr lang="en-US" sz="2000" dirty="0" smtClean="0">
                <a:solidFill>
                  <a:srgbClr val="376092"/>
                </a:solidFill>
                <a:latin typeface="+mn-lt"/>
              </a:rPr>
              <a:t>Investments </a:t>
            </a:r>
            <a:r>
              <a:rPr lang="en-US" sz="2000" dirty="0">
                <a:solidFill>
                  <a:srgbClr val="376092"/>
                </a:solidFill>
                <a:latin typeface="+mn-lt"/>
              </a:rPr>
              <a:t>in outreach and relationship building </a:t>
            </a:r>
            <a:r>
              <a:rPr lang="en-US" sz="2000" b="1" dirty="0">
                <a:solidFill>
                  <a:srgbClr val="376092"/>
                </a:solidFill>
                <a:latin typeface="+mn-lt"/>
              </a:rPr>
              <a:t>yielded big payoffs </a:t>
            </a:r>
            <a:r>
              <a:rPr lang="en-US" sz="2000" dirty="0">
                <a:solidFill>
                  <a:srgbClr val="376092"/>
                </a:solidFill>
                <a:latin typeface="+mn-lt"/>
              </a:rPr>
              <a:t>by spurring responses that helped safeguard lives and property across a vast area of the </a:t>
            </a:r>
            <a:r>
              <a:rPr lang="en-US" sz="2000" dirty="0" smtClean="0">
                <a:solidFill>
                  <a:srgbClr val="376092"/>
                </a:solidFill>
                <a:latin typeface="+mn-lt"/>
              </a:rPr>
              <a:t>Eastern </a:t>
            </a:r>
            <a:r>
              <a:rPr lang="en-US" sz="2000" dirty="0">
                <a:solidFill>
                  <a:srgbClr val="376092"/>
                </a:solidFill>
                <a:latin typeface="+mn-lt"/>
              </a:rPr>
              <a:t>S</a:t>
            </a:r>
            <a:r>
              <a:rPr lang="en-US" sz="2000" dirty="0" smtClean="0">
                <a:solidFill>
                  <a:srgbClr val="376092"/>
                </a:solidFill>
                <a:latin typeface="+mn-lt"/>
              </a:rPr>
              <a:t>eaboard (8 Best Practices).</a:t>
            </a:r>
            <a:r>
              <a:rPr lang="en-US" sz="2000" dirty="0">
                <a:solidFill>
                  <a:srgbClr val="376092"/>
                </a:solidFill>
                <a:latin typeface="+mn-lt"/>
              </a:rPr>
              <a:t> </a:t>
            </a:r>
          </a:p>
          <a:p>
            <a:pPr marL="285750" lvl="0" indent="-285750">
              <a:spcAft>
                <a:spcPts val="600"/>
              </a:spcAft>
              <a:buFont typeface="Arial"/>
              <a:buChar char="•"/>
            </a:pPr>
            <a:r>
              <a:rPr lang="en-US" sz="2000" dirty="0">
                <a:solidFill>
                  <a:srgbClr val="376092"/>
                </a:solidFill>
                <a:latin typeface="+mn-lt"/>
              </a:rPr>
              <a:t>P</a:t>
            </a:r>
            <a:r>
              <a:rPr lang="en-US" sz="2000" dirty="0" smtClean="0">
                <a:solidFill>
                  <a:srgbClr val="376092"/>
                </a:solidFill>
                <a:latin typeface="+mn-lt"/>
              </a:rPr>
              <a:t>lacement </a:t>
            </a:r>
            <a:r>
              <a:rPr lang="en-US" sz="2000" dirty="0">
                <a:solidFill>
                  <a:srgbClr val="376092"/>
                </a:solidFill>
                <a:latin typeface="+mn-lt"/>
              </a:rPr>
              <a:t>of embedded meteorologists at </a:t>
            </a:r>
            <a:r>
              <a:rPr lang="en-US" sz="2000" dirty="0" smtClean="0">
                <a:solidFill>
                  <a:srgbClr val="376092"/>
                </a:solidFill>
                <a:latin typeface="+mn-lt"/>
              </a:rPr>
              <a:t>EOCs gave </a:t>
            </a:r>
            <a:r>
              <a:rPr lang="en-US" sz="2000" dirty="0">
                <a:solidFill>
                  <a:srgbClr val="376092"/>
                </a:solidFill>
                <a:latin typeface="+mn-lt"/>
              </a:rPr>
              <a:t>responders timely, customized information </a:t>
            </a:r>
            <a:r>
              <a:rPr lang="en-US" sz="2000" dirty="0" smtClean="0">
                <a:solidFill>
                  <a:srgbClr val="376092"/>
                </a:solidFill>
                <a:latin typeface="+mn-lt"/>
              </a:rPr>
              <a:t>&amp; analysis </a:t>
            </a:r>
            <a:r>
              <a:rPr lang="en-US" sz="2000" b="1" dirty="0">
                <a:solidFill>
                  <a:srgbClr val="376092"/>
                </a:solidFill>
                <a:latin typeface="+mn-lt"/>
              </a:rPr>
              <a:t>to enable decisions with greater confidence </a:t>
            </a:r>
            <a:r>
              <a:rPr lang="en-US" sz="2000" dirty="0" smtClean="0">
                <a:solidFill>
                  <a:srgbClr val="376092"/>
                </a:solidFill>
                <a:latin typeface="+mn-lt"/>
              </a:rPr>
              <a:t>to safeguard </a:t>
            </a:r>
            <a:r>
              <a:rPr lang="en-US" sz="2000" dirty="0">
                <a:solidFill>
                  <a:srgbClr val="376092"/>
                </a:solidFill>
                <a:latin typeface="+mn-lt"/>
              </a:rPr>
              <a:t>lives </a:t>
            </a:r>
            <a:r>
              <a:rPr lang="en-US" sz="2000" dirty="0" smtClean="0">
                <a:solidFill>
                  <a:srgbClr val="376092"/>
                </a:solidFill>
                <a:latin typeface="+mn-lt"/>
              </a:rPr>
              <a:t>&amp; property (3 Best Practices). </a:t>
            </a:r>
            <a:r>
              <a:rPr lang="en-US" sz="2000" dirty="0">
                <a:solidFill>
                  <a:srgbClr val="376092"/>
                </a:solidFill>
                <a:latin typeface="+mn-lt"/>
              </a:rPr>
              <a:t> </a:t>
            </a:r>
          </a:p>
          <a:p>
            <a:pPr marL="285750" indent="-285750">
              <a:spcAft>
                <a:spcPts val="600"/>
              </a:spcAft>
              <a:buFont typeface="Arial"/>
              <a:buChar char="•"/>
            </a:pPr>
            <a:r>
              <a:rPr lang="en-US" sz="2000" dirty="0">
                <a:solidFill>
                  <a:srgbClr val="376092"/>
                </a:solidFill>
                <a:latin typeface="+mn-lt"/>
              </a:rPr>
              <a:t>O</a:t>
            </a:r>
            <a:r>
              <a:rPr lang="en-US" sz="2000" dirty="0" smtClean="0">
                <a:solidFill>
                  <a:srgbClr val="376092"/>
                </a:solidFill>
                <a:latin typeface="+mn-lt"/>
              </a:rPr>
              <a:t>ne </a:t>
            </a:r>
            <a:r>
              <a:rPr lang="en-US" sz="2000" dirty="0">
                <a:solidFill>
                  <a:srgbClr val="376092"/>
                </a:solidFill>
                <a:latin typeface="+mn-lt"/>
              </a:rPr>
              <a:t>of the </a:t>
            </a:r>
            <a:r>
              <a:rPr lang="en-US" sz="2000" dirty="0" smtClean="0">
                <a:solidFill>
                  <a:srgbClr val="376092"/>
                </a:solidFill>
                <a:latin typeface="+mn-lt"/>
              </a:rPr>
              <a:t>first natural </a:t>
            </a:r>
            <a:r>
              <a:rPr lang="en-US" sz="2000" dirty="0">
                <a:solidFill>
                  <a:srgbClr val="376092"/>
                </a:solidFill>
                <a:latin typeface="+mn-lt"/>
              </a:rPr>
              <a:t>disasters </a:t>
            </a:r>
            <a:r>
              <a:rPr lang="en-US" sz="2000" dirty="0" smtClean="0">
                <a:solidFill>
                  <a:srgbClr val="376092"/>
                </a:solidFill>
                <a:latin typeface="+mn-lt"/>
              </a:rPr>
              <a:t>where </a:t>
            </a:r>
            <a:r>
              <a:rPr lang="en-US" sz="2000" b="1" dirty="0" smtClean="0">
                <a:solidFill>
                  <a:srgbClr val="376092"/>
                </a:solidFill>
                <a:latin typeface="+mn-lt"/>
              </a:rPr>
              <a:t>NWS</a:t>
            </a:r>
            <a:r>
              <a:rPr lang="en-US" sz="2000" dirty="0" smtClean="0">
                <a:solidFill>
                  <a:srgbClr val="376092"/>
                </a:solidFill>
                <a:latin typeface="+mn-lt"/>
              </a:rPr>
              <a:t> </a:t>
            </a:r>
            <a:r>
              <a:rPr lang="en-US" sz="2000" b="1" dirty="0">
                <a:solidFill>
                  <a:srgbClr val="376092"/>
                </a:solidFill>
                <a:latin typeface="+mn-lt"/>
              </a:rPr>
              <a:t>used social media extensively </a:t>
            </a:r>
            <a:r>
              <a:rPr lang="en-US" sz="2000" dirty="0">
                <a:solidFill>
                  <a:srgbClr val="376092"/>
                </a:solidFill>
                <a:latin typeface="+mn-lt"/>
              </a:rPr>
              <a:t>to communicate broadly with </a:t>
            </a:r>
            <a:r>
              <a:rPr lang="en-US" sz="2000" dirty="0" smtClean="0">
                <a:solidFill>
                  <a:srgbClr val="376092"/>
                </a:solidFill>
                <a:latin typeface="+mn-lt"/>
              </a:rPr>
              <a:t>the public</a:t>
            </a:r>
            <a:r>
              <a:rPr lang="en-US" sz="2000" dirty="0">
                <a:solidFill>
                  <a:srgbClr val="376092"/>
                </a:solidFill>
                <a:latin typeface="+mn-lt"/>
              </a:rPr>
              <a:t>, media, and </a:t>
            </a:r>
            <a:r>
              <a:rPr lang="en-US" sz="2000" dirty="0" smtClean="0">
                <a:solidFill>
                  <a:srgbClr val="376092"/>
                </a:solidFill>
                <a:latin typeface="+mn-lt"/>
              </a:rPr>
              <a:t>others who </a:t>
            </a:r>
            <a:r>
              <a:rPr lang="en-US" sz="2000" b="1" dirty="0" smtClean="0">
                <a:solidFill>
                  <a:srgbClr val="376092"/>
                </a:solidFill>
                <a:latin typeface="+mn-lt"/>
              </a:rPr>
              <a:t>praised the timeliness </a:t>
            </a:r>
            <a:r>
              <a:rPr lang="en-US" sz="2000" b="1" dirty="0">
                <a:solidFill>
                  <a:srgbClr val="376092"/>
                </a:solidFill>
                <a:latin typeface="+mn-lt"/>
              </a:rPr>
              <a:t>of vital information disseminated </a:t>
            </a:r>
            <a:r>
              <a:rPr lang="en-US" sz="2000" dirty="0">
                <a:solidFill>
                  <a:srgbClr val="376092"/>
                </a:solidFill>
                <a:latin typeface="+mn-lt"/>
              </a:rPr>
              <a:t>in these creative ways, </a:t>
            </a:r>
            <a:r>
              <a:rPr lang="en-US" sz="2000" dirty="0" smtClean="0">
                <a:solidFill>
                  <a:srgbClr val="376092"/>
                </a:solidFill>
                <a:latin typeface="+mn-lt"/>
              </a:rPr>
              <a:t>e.g., Twitter</a:t>
            </a:r>
            <a:r>
              <a:rPr lang="en-US" sz="2000" dirty="0">
                <a:solidFill>
                  <a:srgbClr val="376092"/>
                </a:solidFill>
                <a:latin typeface="+mn-lt"/>
              </a:rPr>
              <a:t>, Facebook, </a:t>
            </a:r>
            <a:r>
              <a:rPr lang="en-US" sz="2000" dirty="0" smtClean="0">
                <a:solidFill>
                  <a:srgbClr val="376092"/>
                </a:solidFill>
                <a:latin typeface="+mn-lt"/>
              </a:rPr>
              <a:t>&amp; </a:t>
            </a:r>
            <a:r>
              <a:rPr lang="en-US" sz="2000" dirty="0" err="1" smtClean="0">
                <a:solidFill>
                  <a:srgbClr val="376092"/>
                </a:solidFill>
                <a:latin typeface="+mn-lt"/>
              </a:rPr>
              <a:t>NWSChat</a:t>
            </a:r>
            <a:r>
              <a:rPr lang="en-US" sz="2000" dirty="0" smtClean="0">
                <a:solidFill>
                  <a:srgbClr val="376092"/>
                </a:solidFill>
                <a:latin typeface="+mn-lt"/>
              </a:rPr>
              <a:t> (4 Best Practices). </a:t>
            </a:r>
            <a:endParaRPr lang="en-US" sz="2000" dirty="0">
              <a:solidFill>
                <a:srgbClr val="376092"/>
              </a:solidFill>
              <a:latin typeface="+mn-lt"/>
            </a:endParaRPr>
          </a:p>
        </p:txBody>
      </p:sp>
      <p:sp>
        <p:nvSpPr>
          <p:cNvPr id="7" name="Slide Number Placeholder 5"/>
          <p:cNvSpPr>
            <a:spLocks noGrp="1"/>
          </p:cNvSpPr>
          <p:nvPr>
            <p:ph type="sldNum" sz="quarter" idx="12"/>
          </p:nvPr>
        </p:nvSpPr>
        <p:spPr bwMode="auto">
          <a:xfrm>
            <a:off x="6553200" y="6405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2AF00CC-DAF1-504B-BA43-C45C7153DAF5}" type="slidenum">
              <a:rPr lang="en-US" sz="1200">
                <a:solidFill>
                  <a:schemeClr val="bg1"/>
                </a:solidFill>
                <a:latin typeface="Calibri" charset="0"/>
              </a:rPr>
              <a:pPr eaLnBrk="1" hangingPunct="1"/>
              <a:t>11</a:t>
            </a:fld>
            <a:endParaRPr lang="en-US" sz="1200" dirty="0">
              <a:solidFill>
                <a:schemeClr val="bg1"/>
              </a:solidFill>
              <a:latin typeface="Calibri" charset="0"/>
            </a:endParaRPr>
          </a:p>
        </p:txBody>
      </p:sp>
    </p:spTree>
    <p:extLst>
      <p:ext uri="{BB962C8B-B14F-4D97-AF65-F5344CB8AC3E}">
        <p14:creationId xmlns:p14="http://schemas.microsoft.com/office/powerpoint/2010/main" val="12476318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01638" y="1057275"/>
            <a:ext cx="8366125" cy="461963"/>
          </a:xfrm>
          <a:prstGeom prst="rect">
            <a:avLst/>
          </a:prstGeom>
          <a:solidFill>
            <a:srgbClr val="002060"/>
          </a:solidFill>
        </p:spPr>
        <p:txBody>
          <a:bodyPr>
            <a:spAutoFit/>
          </a:bodyPr>
          <a:lstStyle/>
          <a:p>
            <a:pPr algn="ctr">
              <a:spcBef>
                <a:spcPct val="20000"/>
              </a:spcBef>
              <a:buClr>
                <a:srgbClr val="0BD0D9"/>
              </a:buClr>
              <a:buSzPct val="95000"/>
              <a:defRPr/>
            </a:pPr>
            <a:r>
              <a:rPr lang="en-US" sz="2400" b="1" dirty="0" smtClean="0">
                <a:latin typeface="+mn-lt"/>
                <a:ea typeface="ＭＳ Ｐゴシック" pitchFamily="34" charset="-128"/>
                <a:cs typeface="+mn-cs"/>
              </a:rPr>
              <a:t>Results</a:t>
            </a:r>
            <a:endParaRPr lang="en-US" sz="2400" b="1" i="1" dirty="0">
              <a:latin typeface="+mn-lt"/>
              <a:ea typeface="ＭＳ Ｐゴシック" pitchFamily="34" charset="-128"/>
              <a:cs typeface="+mn-cs"/>
            </a:endParaRPr>
          </a:p>
        </p:txBody>
      </p:sp>
      <p:pic>
        <p:nvPicPr>
          <p:cNvPr id="39938" name="Picture 9" descr="noaa_sm.g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250" y="177800"/>
            <a:ext cx="614363"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Slide Number Placeholder 5"/>
          <p:cNvSpPr>
            <a:spLocks noGrp="1"/>
          </p:cNvSpPr>
          <p:nvPr>
            <p:ph type="sldNum" sz="quarter" idx="12"/>
          </p:nvPr>
        </p:nvSpPr>
        <p:spPr bwMode="auto">
          <a:xfrm>
            <a:off x="6553200" y="6405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0BB20F-BC5C-8846-B113-FBEC61E630AA}" type="slidenum">
              <a:rPr lang="en-US" sz="1200">
                <a:solidFill>
                  <a:schemeClr val="bg1"/>
                </a:solidFill>
                <a:latin typeface="Calibri" charset="0"/>
              </a:rPr>
              <a:pPr eaLnBrk="1" hangingPunct="1"/>
              <a:t>12</a:t>
            </a:fld>
            <a:endParaRPr lang="en-US" sz="1200">
              <a:solidFill>
                <a:schemeClr val="bg1"/>
              </a:solidFill>
              <a:latin typeface="Calibri" charset="0"/>
            </a:endParaRPr>
          </a:p>
        </p:txBody>
      </p:sp>
      <p:sp>
        <p:nvSpPr>
          <p:cNvPr id="8198" name="Title 1"/>
          <p:cNvSpPr>
            <a:spLocks noGrp="1"/>
          </p:cNvSpPr>
          <p:nvPr>
            <p:ph type="title"/>
          </p:nvPr>
        </p:nvSpPr>
        <p:spPr>
          <a:xfrm>
            <a:off x="457200" y="0"/>
            <a:ext cx="8229600" cy="1017588"/>
          </a:xfrm>
        </p:spPr>
        <p:txBody>
          <a:bodyPr lIns="0" rIns="0" bIns="0" anchor="b"/>
          <a:lstStyle/>
          <a:p>
            <a:pPr>
              <a:defRPr/>
            </a:pPr>
            <a:r>
              <a:rPr lang="en-US" sz="3600" dirty="0" smtClean="0">
                <a:latin typeface="Calibri" charset="0"/>
                <a:ea typeface="ＭＳ Ｐゴシック" charset="0"/>
              </a:rPr>
              <a:t>Hurricane Irene</a:t>
            </a:r>
            <a:r>
              <a:rPr lang="en-US" sz="3600" dirty="0">
                <a:latin typeface="Calibri" charset="0"/>
                <a:ea typeface="ＭＳ Ｐゴシック" charset="0"/>
              </a:rPr>
              <a:t/>
            </a:r>
            <a:br>
              <a:rPr lang="en-US" sz="3600" dirty="0">
                <a:latin typeface="Calibri" charset="0"/>
                <a:ea typeface="ＭＳ Ｐゴシック" charset="0"/>
              </a:rPr>
            </a:br>
            <a:r>
              <a:rPr lang="en-US" sz="3200" dirty="0">
                <a:latin typeface="Calibri" charset="0"/>
                <a:ea typeface="ＭＳ Ｐゴシック" charset="0"/>
              </a:rPr>
              <a:t>Service Assessment</a:t>
            </a:r>
            <a:endParaRPr lang="en-US" sz="3600" dirty="0">
              <a:latin typeface="Calibri" charset="0"/>
              <a:ea typeface="ＭＳ Ｐゴシック" charset="0"/>
            </a:endParaRPr>
          </a:p>
        </p:txBody>
      </p:sp>
      <p:pic>
        <p:nvPicPr>
          <p:cNvPr id="39942" name="Picture 7" descr="Nws.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78825" y="177800"/>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941916" y="1763452"/>
            <a:ext cx="7323667" cy="4078040"/>
          </a:xfrm>
          <a:prstGeom prst="rect">
            <a:avLst/>
          </a:prstGeom>
        </p:spPr>
        <p:txBody>
          <a:bodyPr wrap="square">
            <a:spAutoFit/>
          </a:bodyPr>
          <a:lstStyle/>
          <a:p>
            <a:pPr marL="285750" indent="-285750">
              <a:spcBef>
                <a:spcPts val="600"/>
              </a:spcBef>
              <a:buFont typeface="Arial"/>
              <a:buChar char="•"/>
            </a:pPr>
            <a:r>
              <a:rPr lang="en-US" sz="2800" b="1" dirty="0" smtClean="0">
                <a:solidFill>
                  <a:schemeClr val="accent1">
                    <a:lumMod val="75000"/>
                  </a:schemeClr>
                </a:solidFill>
                <a:latin typeface="+mj-lt"/>
              </a:rPr>
              <a:t>Identified 6 Main Issues</a:t>
            </a:r>
          </a:p>
          <a:p>
            <a:pPr marL="914400" lvl="1" indent="-457200">
              <a:spcBef>
                <a:spcPts val="600"/>
              </a:spcBef>
              <a:buFont typeface="+mj-lt"/>
              <a:buAutoNum type="arabicParenR"/>
            </a:pPr>
            <a:r>
              <a:rPr lang="en-US" sz="2800" dirty="0" smtClean="0">
                <a:solidFill>
                  <a:schemeClr val="accent1">
                    <a:lumMod val="75000"/>
                  </a:schemeClr>
                </a:solidFill>
                <a:latin typeface="+mj-lt"/>
              </a:rPr>
              <a:t>Inundation </a:t>
            </a:r>
            <a:r>
              <a:rPr lang="en-US" sz="2800" dirty="0">
                <a:solidFill>
                  <a:schemeClr val="accent1">
                    <a:lumMod val="75000"/>
                  </a:schemeClr>
                </a:solidFill>
                <a:latin typeface="+mj-lt"/>
              </a:rPr>
              <a:t>(Inland &amp; Coastal)</a:t>
            </a:r>
            <a:endParaRPr lang="en-US" sz="2800" i="1" dirty="0">
              <a:solidFill>
                <a:schemeClr val="accent1">
                  <a:lumMod val="75000"/>
                </a:schemeClr>
              </a:solidFill>
              <a:latin typeface="+mj-lt"/>
              <a:ea typeface="ＭＳ Ｐゴシック" pitchFamily="34" charset="-128"/>
            </a:endParaRPr>
          </a:p>
          <a:p>
            <a:pPr marL="914400" lvl="1" indent="-457200">
              <a:spcBef>
                <a:spcPts val="600"/>
              </a:spcBef>
              <a:buFont typeface="+mj-lt"/>
              <a:buAutoNum type="arabicParenR"/>
            </a:pPr>
            <a:r>
              <a:rPr lang="en-US" sz="2800" dirty="0" smtClean="0">
                <a:solidFill>
                  <a:schemeClr val="accent1">
                    <a:lumMod val="75000"/>
                  </a:schemeClr>
                </a:solidFill>
                <a:latin typeface="+mj-lt"/>
              </a:rPr>
              <a:t>Decision </a:t>
            </a:r>
            <a:r>
              <a:rPr lang="en-US" sz="2800" dirty="0">
                <a:solidFill>
                  <a:schemeClr val="accent1">
                    <a:lumMod val="75000"/>
                  </a:schemeClr>
                </a:solidFill>
                <a:latin typeface="+mj-lt"/>
              </a:rPr>
              <a:t>Support Services </a:t>
            </a:r>
            <a:endParaRPr lang="en-US" sz="2800" dirty="0" smtClean="0">
              <a:solidFill>
                <a:schemeClr val="accent1">
                  <a:lumMod val="75000"/>
                </a:schemeClr>
              </a:solidFill>
              <a:latin typeface="+mj-lt"/>
            </a:endParaRPr>
          </a:p>
          <a:p>
            <a:pPr marL="914400" lvl="1" indent="-457200">
              <a:spcBef>
                <a:spcPts val="600"/>
              </a:spcBef>
              <a:buFont typeface="+mj-lt"/>
              <a:buAutoNum type="arabicParenR"/>
            </a:pPr>
            <a:r>
              <a:rPr lang="en-US" sz="2800" dirty="0" smtClean="0">
                <a:solidFill>
                  <a:schemeClr val="accent1">
                    <a:lumMod val="75000"/>
                  </a:schemeClr>
                </a:solidFill>
                <a:latin typeface="+mj-lt"/>
              </a:rPr>
              <a:t>Training</a:t>
            </a:r>
            <a:r>
              <a:rPr lang="en-US" sz="2800" dirty="0">
                <a:solidFill>
                  <a:schemeClr val="accent1">
                    <a:lumMod val="75000"/>
                  </a:schemeClr>
                </a:solidFill>
                <a:latin typeface="+mj-lt"/>
              </a:rPr>
              <a:t>/Hiring</a:t>
            </a:r>
            <a:endParaRPr lang="en-US" sz="2800" i="1" dirty="0">
              <a:solidFill>
                <a:schemeClr val="accent1">
                  <a:lumMod val="75000"/>
                </a:schemeClr>
              </a:solidFill>
              <a:latin typeface="+mj-lt"/>
              <a:ea typeface="ＭＳ Ｐゴシック" pitchFamily="34" charset="-128"/>
            </a:endParaRPr>
          </a:p>
          <a:p>
            <a:pPr marL="914400" lvl="1" indent="-457200">
              <a:spcBef>
                <a:spcPts val="600"/>
              </a:spcBef>
              <a:buFont typeface="+mj-lt"/>
              <a:buAutoNum type="arabicParenR"/>
            </a:pPr>
            <a:r>
              <a:rPr lang="en-US" sz="2800" dirty="0" smtClean="0">
                <a:solidFill>
                  <a:schemeClr val="accent1">
                    <a:lumMod val="75000"/>
                  </a:schemeClr>
                </a:solidFill>
                <a:latin typeface="+mj-lt"/>
              </a:rPr>
              <a:t>Resiliency </a:t>
            </a:r>
            <a:r>
              <a:rPr lang="en-US" sz="2800" dirty="0">
                <a:solidFill>
                  <a:schemeClr val="accent1">
                    <a:lumMod val="75000"/>
                  </a:schemeClr>
                </a:solidFill>
                <a:latin typeface="+mj-lt"/>
              </a:rPr>
              <a:t>(Backup/Communications)</a:t>
            </a:r>
            <a:endParaRPr lang="en-US" sz="2800" i="1" dirty="0">
              <a:solidFill>
                <a:schemeClr val="accent1">
                  <a:lumMod val="75000"/>
                </a:schemeClr>
              </a:solidFill>
              <a:latin typeface="+mj-lt"/>
              <a:ea typeface="ＭＳ Ｐゴシック" pitchFamily="34" charset="-128"/>
            </a:endParaRPr>
          </a:p>
          <a:p>
            <a:pPr marL="914400" lvl="1" indent="-457200">
              <a:spcBef>
                <a:spcPts val="600"/>
              </a:spcBef>
              <a:buFont typeface="+mj-lt"/>
              <a:buAutoNum type="arabicParenR"/>
            </a:pPr>
            <a:r>
              <a:rPr lang="en-US" sz="2800" dirty="0" smtClean="0">
                <a:solidFill>
                  <a:schemeClr val="accent1">
                    <a:lumMod val="75000"/>
                  </a:schemeClr>
                </a:solidFill>
                <a:latin typeface="+mj-lt"/>
              </a:rPr>
              <a:t>Safety</a:t>
            </a:r>
            <a:r>
              <a:rPr lang="en-US" sz="2800" dirty="0">
                <a:solidFill>
                  <a:schemeClr val="accent1">
                    <a:lumMod val="75000"/>
                  </a:schemeClr>
                </a:solidFill>
                <a:latin typeface="+mj-lt"/>
              </a:rPr>
              <a:t>/Infrastructure</a:t>
            </a:r>
            <a:endParaRPr lang="en-US" sz="2800" i="1" dirty="0">
              <a:solidFill>
                <a:schemeClr val="accent1">
                  <a:lumMod val="75000"/>
                </a:schemeClr>
              </a:solidFill>
              <a:latin typeface="+mj-lt"/>
              <a:ea typeface="ＭＳ Ｐゴシック" pitchFamily="34" charset="-128"/>
            </a:endParaRPr>
          </a:p>
          <a:p>
            <a:pPr marL="914400" lvl="1" indent="-457200">
              <a:spcBef>
                <a:spcPts val="600"/>
              </a:spcBef>
              <a:buFont typeface="+mj-lt"/>
              <a:buAutoNum type="arabicParenR"/>
            </a:pPr>
            <a:r>
              <a:rPr lang="en-US" sz="2800" dirty="0" smtClean="0">
                <a:solidFill>
                  <a:schemeClr val="accent1">
                    <a:lumMod val="75000"/>
                  </a:schemeClr>
                </a:solidFill>
                <a:latin typeface="+mj-lt"/>
              </a:rPr>
              <a:t>Quality &amp; Availability of Data</a:t>
            </a:r>
            <a:endParaRPr lang="en-US" sz="2800" i="1" dirty="0" smtClean="0">
              <a:solidFill>
                <a:schemeClr val="accent1">
                  <a:lumMod val="75000"/>
                </a:schemeClr>
              </a:solidFill>
              <a:latin typeface="+mj-lt"/>
              <a:ea typeface="ＭＳ Ｐゴシック" pitchFamily="34" charset="-128"/>
            </a:endParaRPr>
          </a:p>
          <a:p>
            <a:pPr marL="285750" indent="-285750">
              <a:spcBef>
                <a:spcPts val="600"/>
              </a:spcBef>
              <a:buFont typeface="Arial"/>
              <a:buChar char="•"/>
            </a:pPr>
            <a:endParaRPr lang="en-US" sz="2800" dirty="0">
              <a:solidFill>
                <a:schemeClr val="accent1">
                  <a:lumMod val="75000"/>
                </a:schemeClr>
              </a:solidFill>
              <a:latin typeface="+mj-lt"/>
            </a:endParaRPr>
          </a:p>
        </p:txBody>
      </p:sp>
    </p:spTree>
    <p:extLst>
      <p:ext uri="{BB962C8B-B14F-4D97-AF65-F5344CB8AC3E}">
        <p14:creationId xmlns:p14="http://schemas.microsoft.com/office/powerpoint/2010/main" val="34507350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6-11 at 1.53.35 PM.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44213" y="1671959"/>
            <a:ext cx="3298726" cy="4796603"/>
          </a:xfrm>
          <a:prstGeom prst="rect">
            <a:avLst/>
          </a:prstGeom>
        </p:spPr>
      </p:pic>
      <p:pic>
        <p:nvPicPr>
          <p:cNvPr id="3" name="Picture 2" descr="Vermont_flood.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4957" y="1672771"/>
            <a:ext cx="4204377" cy="2199758"/>
          </a:xfrm>
          <a:prstGeom prst="rect">
            <a:avLst/>
          </a:prstGeom>
        </p:spPr>
      </p:pic>
      <p:pic>
        <p:nvPicPr>
          <p:cNvPr id="5" name="Picture 4" descr="Outer_Banks_closed.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67053" y="3905607"/>
            <a:ext cx="4207037" cy="2642757"/>
          </a:xfrm>
          <a:prstGeom prst="rect">
            <a:avLst/>
          </a:prstGeom>
        </p:spPr>
      </p:pic>
      <p:pic>
        <p:nvPicPr>
          <p:cNvPr id="6" name="Picture 5" descr="Flood records.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882293" y="1656824"/>
            <a:ext cx="3719284" cy="4804359"/>
          </a:xfrm>
          <a:prstGeom prst="rect">
            <a:avLst/>
          </a:prstGeom>
        </p:spPr>
      </p:pic>
      <p:sp>
        <p:nvSpPr>
          <p:cNvPr id="7" name="Rectangle 6"/>
          <p:cNvSpPr/>
          <p:nvPr/>
        </p:nvSpPr>
        <p:spPr>
          <a:xfrm>
            <a:off x="401638" y="1057275"/>
            <a:ext cx="8366125" cy="461665"/>
          </a:xfrm>
          <a:prstGeom prst="rect">
            <a:avLst/>
          </a:prstGeom>
          <a:solidFill>
            <a:srgbClr val="002060"/>
          </a:solidFill>
        </p:spPr>
        <p:txBody>
          <a:bodyPr>
            <a:spAutoFit/>
          </a:bodyPr>
          <a:lstStyle/>
          <a:p>
            <a:pPr algn="ctr">
              <a:spcBef>
                <a:spcPct val="20000"/>
              </a:spcBef>
              <a:buClr>
                <a:srgbClr val="0BD0D9"/>
              </a:buClr>
              <a:buSzPct val="95000"/>
              <a:defRPr/>
            </a:pPr>
            <a:r>
              <a:rPr lang="en-US" sz="2400" b="1" dirty="0" smtClean="0">
                <a:latin typeface="+mn-lt"/>
              </a:rPr>
              <a:t>(1) Inundation </a:t>
            </a:r>
            <a:r>
              <a:rPr lang="en-US" sz="2400" b="1" dirty="0">
                <a:latin typeface="+mn-lt"/>
              </a:rPr>
              <a:t>(Inland &amp; Coastal)</a:t>
            </a:r>
            <a:endParaRPr lang="en-US" sz="2400" b="1" i="1" dirty="0">
              <a:latin typeface="+mn-lt"/>
              <a:ea typeface="ＭＳ Ｐゴシック" pitchFamily="34" charset="-128"/>
              <a:cs typeface="+mn-cs"/>
            </a:endParaRPr>
          </a:p>
        </p:txBody>
      </p:sp>
      <p:pic>
        <p:nvPicPr>
          <p:cNvPr id="39938" name="Picture 9" descr="noaa_sm.gif"/>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95250" y="177800"/>
            <a:ext cx="614363"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Slide Number Placeholder 5"/>
          <p:cNvSpPr>
            <a:spLocks noGrp="1"/>
          </p:cNvSpPr>
          <p:nvPr>
            <p:ph type="sldNum" sz="quarter" idx="12"/>
          </p:nvPr>
        </p:nvSpPr>
        <p:spPr bwMode="auto">
          <a:xfrm>
            <a:off x="6553200" y="6405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0BB20F-BC5C-8846-B113-FBEC61E630AA}" type="slidenum">
              <a:rPr lang="en-US" sz="1200">
                <a:solidFill>
                  <a:schemeClr val="bg1"/>
                </a:solidFill>
                <a:latin typeface="Calibri" charset="0"/>
              </a:rPr>
              <a:pPr eaLnBrk="1" hangingPunct="1"/>
              <a:t>13</a:t>
            </a:fld>
            <a:endParaRPr lang="en-US" sz="1200">
              <a:solidFill>
                <a:schemeClr val="bg1"/>
              </a:solidFill>
              <a:latin typeface="Calibri" charset="0"/>
            </a:endParaRPr>
          </a:p>
        </p:txBody>
      </p:sp>
      <p:sp>
        <p:nvSpPr>
          <p:cNvPr id="8198" name="Title 1"/>
          <p:cNvSpPr>
            <a:spLocks noGrp="1"/>
          </p:cNvSpPr>
          <p:nvPr>
            <p:ph type="title"/>
          </p:nvPr>
        </p:nvSpPr>
        <p:spPr>
          <a:xfrm>
            <a:off x="457200" y="0"/>
            <a:ext cx="8229600" cy="1017588"/>
          </a:xfrm>
        </p:spPr>
        <p:txBody>
          <a:bodyPr lIns="0" rIns="0" bIns="0" anchor="b"/>
          <a:lstStyle/>
          <a:p>
            <a:pPr>
              <a:defRPr/>
            </a:pPr>
            <a:r>
              <a:rPr lang="en-US" sz="3600" dirty="0" smtClean="0">
                <a:latin typeface="Calibri" charset="0"/>
                <a:ea typeface="ＭＳ Ｐゴシック" charset="0"/>
              </a:rPr>
              <a:t>Hurricane Irene</a:t>
            </a:r>
            <a:r>
              <a:rPr lang="en-US" sz="3600" dirty="0">
                <a:latin typeface="Calibri" charset="0"/>
                <a:ea typeface="ＭＳ Ｐゴシック" charset="0"/>
              </a:rPr>
              <a:t/>
            </a:r>
            <a:br>
              <a:rPr lang="en-US" sz="3600" dirty="0">
                <a:latin typeface="Calibri" charset="0"/>
                <a:ea typeface="ＭＳ Ｐゴシック" charset="0"/>
              </a:rPr>
            </a:br>
            <a:r>
              <a:rPr lang="en-US" sz="3200" dirty="0">
                <a:latin typeface="Calibri" charset="0"/>
                <a:ea typeface="ＭＳ Ｐゴシック" charset="0"/>
              </a:rPr>
              <a:t>Service Assessment</a:t>
            </a:r>
            <a:endParaRPr lang="en-US" sz="3600" dirty="0">
              <a:latin typeface="Calibri" charset="0"/>
              <a:ea typeface="ＭＳ Ｐゴシック" charset="0"/>
            </a:endParaRPr>
          </a:p>
        </p:txBody>
      </p:sp>
      <p:pic>
        <p:nvPicPr>
          <p:cNvPr id="39942" name="Picture 7" descr="Nws.eps"/>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378825" y="177800"/>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le 11"/>
          <p:cNvSpPr/>
          <p:nvPr/>
        </p:nvSpPr>
        <p:spPr>
          <a:xfrm>
            <a:off x="5382846" y="6467231"/>
            <a:ext cx="2639648" cy="276409"/>
          </a:xfrm>
          <a:prstGeom prst="round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r"/>
            <a:r>
              <a:rPr lang="en-US" sz="1400" i="1" dirty="0" smtClean="0">
                <a:solidFill>
                  <a:schemeClr val="tx1"/>
                </a:solidFill>
              </a:rPr>
              <a:t>Resident, Rochester, VT</a:t>
            </a:r>
            <a:endParaRPr lang="en-US" sz="1400" i="1" dirty="0">
              <a:solidFill>
                <a:schemeClr val="tx1"/>
              </a:solidFill>
            </a:endParaRPr>
          </a:p>
        </p:txBody>
      </p:sp>
      <p:pic>
        <p:nvPicPr>
          <p:cNvPr id="8" name="BTV_Rochester_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374469" y="6430945"/>
            <a:ext cx="351970" cy="351970"/>
          </a:xfrm>
          <a:prstGeom prst="rect">
            <a:avLst/>
          </a:prstGeom>
        </p:spPr>
      </p:pic>
      <p:grpSp>
        <p:nvGrpSpPr>
          <p:cNvPr id="14" name="Group 13"/>
          <p:cNvGrpSpPr/>
          <p:nvPr/>
        </p:nvGrpSpPr>
        <p:grpSpPr>
          <a:xfrm>
            <a:off x="4503611" y="1680294"/>
            <a:ext cx="3761154" cy="1729156"/>
            <a:chOff x="508000" y="2686538"/>
            <a:chExt cx="3389923" cy="1475154"/>
          </a:xfrm>
        </p:grpSpPr>
        <p:sp>
          <p:nvSpPr>
            <p:cNvPr id="13" name="Rounded Rectangular Callout 12"/>
            <p:cNvSpPr/>
            <p:nvPr/>
          </p:nvSpPr>
          <p:spPr>
            <a:xfrm>
              <a:off x="508000" y="2686538"/>
              <a:ext cx="3389923" cy="1475154"/>
            </a:xfrm>
            <a:prstGeom prst="wedgeRoundRectCallout">
              <a:avLst>
                <a:gd name="adj1" fmla="val -45768"/>
                <a:gd name="adj2" fmla="val 6928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1" name="Rectangle 10"/>
            <p:cNvSpPr/>
            <p:nvPr/>
          </p:nvSpPr>
          <p:spPr>
            <a:xfrm>
              <a:off x="605692" y="2789759"/>
              <a:ext cx="3204308" cy="1260318"/>
            </a:xfrm>
            <a:prstGeom prst="rect">
              <a:avLst/>
            </a:prstGeom>
          </p:spPr>
          <p:txBody>
            <a:bodyPr wrap="square">
              <a:spAutoFit/>
            </a:bodyPr>
            <a:lstStyle/>
            <a:p>
              <a:r>
                <a:rPr lang="en-US" i="1" dirty="0"/>
                <a:t>“I needed someone to tap me on the shoulder and say ‘hey, pay attention up north - the flooding is going to be really bad!!’ “</a:t>
              </a:r>
              <a:r>
                <a:rPr lang="en-US" dirty="0"/>
                <a:t> - FEMA Region I</a:t>
              </a:r>
            </a:p>
          </p:txBody>
        </p:sp>
      </p:grpSp>
      <p:grpSp>
        <p:nvGrpSpPr>
          <p:cNvPr id="19" name="Group 18"/>
          <p:cNvGrpSpPr/>
          <p:nvPr/>
        </p:nvGrpSpPr>
        <p:grpSpPr>
          <a:xfrm>
            <a:off x="4503611" y="4278766"/>
            <a:ext cx="3761154" cy="1754327"/>
            <a:chOff x="508000" y="2681417"/>
            <a:chExt cx="3389923" cy="1496627"/>
          </a:xfrm>
        </p:grpSpPr>
        <p:sp>
          <p:nvSpPr>
            <p:cNvPr id="20" name="Rounded Rectangular Callout 19"/>
            <p:cNvSpPr/>
            <p:nvPr/>
          </p:nvSpPr>
          <p:spPr>
            <a:xfrm>
              <a:off x="508000" y="2686538"/>
              <a:ext cx="3389923" cy="1475154"/>
            </a:xfrm>
            <a:prstGeom prst="wedgeRoundRectCallout">
              <a:avLst>
                <a:gd name="adj1" fmla="val -43690"/>
                <a:gd name="adj2" fmla="val 68715"/>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21" name="Rectangle 20"/>
            <p:cNvSpPr/>
            <p:nvPr/>
          </p:nvSpPr>
          <p:spPr>
            <a:xfrm>
              <a:off x="605692" y="2681417"/>
              <a:ext cx="3260536" cy="1496627"/>
            </a:xfrm>
            <a:prstGeom prst="rect">
              <a:avLst/>
            </a:prstGeom>
          </p:spPr>
          <p:txBody>
            <a:bodyPr wrap="square">
              <a:spAutoFit/>
            </a:bodyPr>
            <a:lstStyle/>
            <a:p>
              <a:r>
                <a:rPr lang="en-US" dirty="0"/>
                <a:t>“</a:t>
              </a:r>
              <a:r>
                <a:rPr lang="en-US" i="1" dirty="0"/>
                <a:t>Surge: we said ‘5-7' but it was higher.  Worst ever in Pamlico </a:t>
              </a:r>
              <a:r>
                <a:rPr lang="en-US" i="1" dirty="0" smtClean="0"/>
                <a:t>Sound… </a:t>
              </a:r>
              <a:r>
                <a:rPr lang="en-US" i="1" dirty="0"/>
                <a:t>People are fixated on the category - this one shocked some </a:t>
              </a:r>
              <a:r>
                <a:rPr lang="en-US" i="1" dirty="0" smtClean="0"/>
                <a:t>folks</a:t>
              </a:r>
              <a:r>
                <a:rPr lang="en-US" dirty="0" smtClean="0"/>
                <a:t>.</a:t>
              </a:r>
              <a:r>
                <a:rPr lang="en-US" dirty="0"/>
                <a:t>”  - </a:t>
              </a:r>
              <a:r>
                <a:rPr lang="en-US" dirty="0" smtClean="0"/>
                <a:t>NC Broadcast </a:t>
              </a:r>
              <a:r>
                <a:rPr lang="en-US" dirty="0"/>
                <a:t>Meteorologist </a:t>
              </a:r>
            </a:p>
          </p:txBody>
        </p:sp>
      </p:grpSp>
      <p:sp>
        <p:nvSpPr>
          <p:cNvPr id="25" name="TextBox 24"/>
          <p:cNvSpPr txBox="1"/>
          <p:nvPr/>
        </p:nvSpPr>
        <p:spPr>
          <a:xfrm>
            <a:off x="674078" y="3536462"/>
            <a:ext cx="1282134" cy="307777"/>
          </a:xfrm>
          <a:prstGeom prst="rect">
            <a:avLst/>
          </a:prstGeom>
          <a:noFill/>
        </p:spPr>
        <p:txBody>
          <a:bodyPr wrap="none" rtlCol="0">
            <a:spAutoFit/>
          </a:bodyPr>
          <a:lstStyle/>
          <a:p>
            <a:r>
              <a:rPr lang="en-US" sz="1400" dirty="0" smtClean="0"/>
              <a:t>Waitsfield, VT</a:t>
            </a:r>
            <a:endParaRPr lang="en-US" sz="1400" dirty="0"/>
          </a:p>
        </p:txBody>
      </p:sp>
      <p:sp>
        <p:nvSpPr>
          <p:cNvPr id="26" name="TextBox 25"/>
          <p:cNvSpPr txBox="1"/>
          <p:nvPr/>
        </p:nvSpPr>
        <p:spPr>
          <a:xfrm>
            <a:off x="693616" y="6193693"/>
            <a:ext cx="1322372" cy="307777"/>
          </a:xfrm>
          <a:prstGeom prst="rect">
            <a:avLst/>
          </a:prstGeom>
          <a:noFill/>
        </p:spPr>
        <p:txBody>
          <a:bodyPr wrap="none" rtlCol="0">
            <a:spAutoFit/>
          </a:bodyPr>
          <a:lstStyle/>
          <a:p>
            <a:r>
              <a:rPr lang="en-US" sz="1400" dirty="0" err="1" smtClean="0"/>
              <a:t>Rodanthe</a:t>
            </a:r>
            <a:r>
              <a:rPr lang="en-US" sz="1400" dirty="0" smtClean="0"/>
              <a:t>, NC</a:t>
            </a:r>
            <a:endParaRPr lang="en-US" sz="1400" dirty="0"/>
          </a:p>
        </p:txBody>
      </p:sp>
    </p:spTree>
    <p:extLst>
      <p:ext uri="{BB962C8B-B14F-4D97-AF65-F5344CB8AC3E}">
        <p14:creationId xmlns:p14="http://schemas.microsoft.com/office/powerpoint/2010/main" val="225665451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8659" fill="hold"/>
                                        <p:tgtEl>
                                          <p:spTgt spid="8"/>
                                        </p:tgtEl>
                                      </p:cBhvr>
                                    </p:cmd>
                                  </p:childTnLst>
                                </p:cTn>
                              </p:par>
                              <p:par>
                                <p:cTn id="12" presetID="1"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9"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dissolv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8659" fill="hold"/>
                                        <p:tgtEl>
                                          <p:spTgt spid="8"/>
                                        </p:tgtEl>
                                      </p:cBhvr>
                                    </p:cmd>
                                  </p:childTnLst>
                                </p:cTn>
                              </p:par>
                            </p:childTnLst>
                          </p:cTn>
                        </p:par>
                      </p:childTnLst>
                    </p:cTn>
                  </p:par>
                </p:childTnLst>
              </p:cTn>
              <p:nextCondLst>
                <p:cond evt="onClick" delay="0">
                  <p:tgtEl>
                    <p:spTgt spid="8"/>
                  </p:tgtEl>
                </p:cond>
              </p:nextCondLst>
            </p:seq>
            <p:audio>
              <p:cMediaNode vol="80000">
                <p:cTn id="27" fill="hold" display="0">
                  <p:stCondLst>
                    <p:cond delay="indefinite"/>
                  </p:stCondLst>
                  <p:endCondLst>
                    <p:cond evt="onStopAudio" delay="0">
                      <p:tgtEl>
                        <p:sldTgt/>
                      </p:tgtEl>
                    </p:cond>
                  </p:endCondLst>
                </p:cTn>
                <p:tgtEl>
                  <p:spTgt spid="8"/>
                </p:tgtEl>
              </p:cMediaNode>
            </p:audio>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01638" y="1036638"/>
            <a:ext cx="8366125" cy="461962"/>
          </a:xfrm>
          <a:prstGeom prst="rect">
            <a:avLst/>
          </a:prstGeom>
          <a:solidFill>
            <a:srgbClr val="002060"/>
          </a:solidFill>
        </p:spPr>
        <p:txBody>
          <a:bodyPr>
            <a:spAutoFit/>
          </a:bodyPr>
          <a:lstStyle/>
          <a:p>
            <a:pPr algn="ctr">
              <a:spcBef>
                <a:spcPct val="20000"/>
              </a:spcBef>
              <a:buClr>
                <a:srgbClr val="0BD0D9"/>
              </a:buClr>
              <a:buSzPct val="95000"/>
              <a:defRPr/>
            </a:pPr>
            <a:r>
              <a:rPr lang="en-US" sz="2400" b="1" dirty="0" smtClean="0">
                <a:latin typeface="+mn-lt"/>
              </a:rPr>
              <a:t>(1) Inundation </a:t>
            </a:r>
            <a:r>
              <a:rPr lang="en-US" sz="2400" b="1" dirty="0">
                <a:latin typeface="+mn-lt"/>
              </a:rPr>
              <a:t>(Inland &amp; Coastal)</a:t>
            </a:r>
            <a:endParaRPr lang="en-US" sz="2400" b="1" i="1" dirty="0">
              <a:latin typeface="+mn-lt"/>
              <a:ea typeface="ＭＳ Ｐゴシック" pitchFamily="34" charset="-128"/>
            </a:endParaRPr>
          </a:p>
        </p:txBody>
      </p:sp>
      <p:pic>
        <p:nvPicPr>
          <p:cNvPr id="35843" name="Picture 9" descr="noaa_sm.g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250" y="177800"/>
            <a:ext cx="614363"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Slide Number Placeholder 5"/>
          <p:cNvSpPr>
            <a:spLocks noGrp="1"/>
          </p:cNvSpPr>
          <p:nvPr>
            <p:ph type="sldNum" sz="quarter" idx="12"/>
          </p:nvPr>
        </p:nvSpPr>
        <p:spPr bwMode="auto">
          <a:xfrm>
            <a:off x="6553200" y="6405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1FEAAB-2E14-7F4B-A40B-0C09E51E540A}" type="slidenum">
              <a:rPr lang="en-US" sz="1200">
                <a:solidFill>
                  <a:schemeClr val="bg1"/>
                </a:solidFill>
                <a:latin typeface="Calibri" charset="0"/>
              </a:rPr>
              <a:pPr eaLnBrk="1" hangingPunct="1"/>
              <a:t>14</a:t>
            </a:fld>
            <a:endParaRPr lang="en-US" sz="1200">
              <a:solidFill>
                <a:schemeClr val="bg1"/>
              </a:solidFill>
              <a:latin typeface="Calibri" charset="0"/>
            </a:endParaRPr>
          </a:p>
        </p:txBody>
      </p:sp>
      <p:sp>
        <p:nvSpPr>
          <p:cNvPr id="6155" name="Title 1"/>
          <p:cNvSpPr>
            <a:spLocks noGrp="1"/>
          </p:cNvSpPr>
          <p:nvPr>
            <p:ph type="title"/>
          </p:nvPr>
        </p:nvSpPr>
        <p:spPr>
          <a:xfrm>
            <a:off x="457200" y="0"/>
            <a:ext cx="8229600" cy="1017588"/>
          </a:xfrm>
        </p:spPr>
        <p:txBody>
          <a:bodyPr lIns="0" rIns="0" bIns="0" anchor="b"/>
          <a:lstStyle/>
          <a:p>
            <a:pPr>
              <a:defRPr/>
            </a:pPr>
            <a:r>
              <a:rPr lang="en-US" sz="3600" dirty="0" smtClean="0">
                <a:latin typeface="Calibri" charset="0"/>
                <a:ea typeface="ＭＳ Ｐゴシック" charset="0"/>
              </a:rPr>
              <a:t>Hurricane Irene</a:t>
            </a:r>
            <a:r>
              <a:rPr lang="en-US" sz="3600" dirty="0">
                <a:latin typeface="Calibri" charset="0"/>
                <a:ea typeface="ＭＳ Ｐゴシック" charset="0"/>
              </a:rPr>
              <a:t/>
            </a:r>
            <a:br>
              <a:rPr lang="en-US" sz="3600" dirty="0">
                <a:latin typeface="Calibri" charset="0"/>
                <a:ea typeface="ＭＳ Ｐゴシック" charset="0"/>
              </a:rPr>
            </a:br>
            <a:r>
              <a:rPr lang="en-US" sz="3200" dirty="0">
                <a:latin typeface="Calibri" charset="0"/>
                <a:ea typeface="ＭＳ Ｐゴシック" charset="0"/>
              </a:rPr>
              <a:t>Service Assessment</a:t>
            </a:r>
            <a:endParaRPr lang="en-US" sz="3600" dirty="0">
              <a:latin typeface="Calibri" charset="0"/>
              <a:ea typeface="ＭＳ Ｐゴシック" charset="0"/>
            </a:endParaRPr>
          </a:p>
        </p:txBody>
      </p:sp>
      <p:pic>
        <p:nvPicPr>
          <p:cNvPr id="35851" name="Picture 7" descr="Nws.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78825" y="177800"/>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4418" y="1608062"/>
            <a:ext cx="3527454" cy="2349337"/>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4418" y="4305204"/>
            <a:ext cx="3528182" cy="2352121"/>
          </a:xfrm>
          <a:prstGeom prst="rect">
            <a:avLst/>
          </a:prstGeom>
        </p:spPr>
      </p:pic>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741332" y="1608062"/>
            <a:ext cx="3528182" cy="2352121"/>
          </a:xfrm>
          <a:prstGeom prst="rect">
            <a:avLst/>
          </a:prstGeom>
        </p:spPr>
      </p:pic>
      <p:pic>
        <p:nvPicPr>
          <p:cNvPr id="12" name="Picture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41332" y="4012596"/>
            <a:ext cx="3528182" cy="2644729"/>
          </a:xfrm>
          <a:prstGeom prst="rect">
            <a:avLst/>
          </a:prstGeom>
        </p:spPr>
      </p:pic>
      <p:sp>
        <p:nvSpPr>
          <p:cNvPr id="14" name="TextBox 13"/>
          <p:cNvSpPr txBox="1"/>
          <p:nvPr/>
        </p:nvSpPr>
        <p:spPr>
          <a:xfrm>
            <a:off x="811499" y="1637043"/>
            <a:ext cx="1501633" cy="400110"/>
          </a:xfrm>
          <a:prstGeom prst="rect">
            <a:avLst/>
          </a:prstGeom>
          <a:noFill/>
        </p:spPr>
        <p:txBody>
          <a:bodyPr wrap="none" rtlCol="0">
            <a:spAutoFit/>
          </a:bodyPr>
          <a:lstStyle/>
          <a:p>
            <a:r>
              <a:rPr lang="en-US" sz="2000" dirty="0" smtClean="0">
                <a:latin typeface="+mj-lt"/>
              </a:rPr>
              <a:t>Toa Baja, PR</a:t>
            </a:r>
            <a:endParaRPr lang="en-US" sz="2000" dirty="0">
              <a:latin typeface="+mj-lt"/>
            </a:endParaRPr>
          </a:p>
        </p:txBody>
      </p:sp>
      <p:sp>
        <p:nvSpPr>
          <p:cNvPr id="19" name="TextBox 18"/>
          <p:cNvSpPr txBox="1"/>
          <p:nvPr/>
        </p:nvSpPr>
        <p:spPr>
          <a:xfrm>
            <a:off x="4823312" y="4003344"/>
            <a:ext cx="1762021" cy="400110"/>
          </a:xfrm>
          <a:prstGeom prst="rect">
            <a:avLst/>
          </a:prstGeom>
          <a:noFill/>
        </p:spPr>
        <p:txBody>
          <a:bodyPr wrap="none" rtlCol="0">
            <a:spAutoFit/>
          </a:bodyPr>
          <a:lstStyle/>
          <a:p>
            <a:r>
              <a:rPr lang="en-US" sz="2000" dirty="0" smtClean="0">
                <a:solidFill>
                  <a:srgbClr val="376092"/>
                </a:solidFill>
                <a:latin typeface="+mj-lt"/>
              </a:rPr>
              <a:t>East Haven, CT</a:t>
            </a:r>
            <a:endParaRPr lang="en-US" sz="2000" dirty="0">
              <a:solidFill>
                <a:srgbClr val="376092"/>
              </a:solidFill>
              <a:latin typeface="+mj-lt"/>
            </a:endParaRPr>
          </a:p>
        </p:txBody>
      </p:sp>
      <p:sp>
        <p:nvSpPr>
          <p:cNvPr id="20" name="TextBox 19"/>
          <p:cNvSpPr txBox="1"/>
          <p:nvPr/>
        </p:nvSpPr>
        <p:spPr>
          <a:xfrm>
            <a:off x="4772595" y="1646814"/>
            <a:ext cx="1800493" cy="400110"/>
          </a:xfrm>
          <a:prstGeom prst="rect">
            <a:avLst/>
          </a:prstGeom>
          <a:noFill/>
        </p:spPr>
        <p:txBody>
          <a:bodyPr wrap="none" rtlCol="0">
            <a:spAutoFit/>
          </a:bodyPr>
          <a:lstStyle/>
          <a:p>
            <a:r>
              <a:rPr lang="en-US" sz="2000" dirty="0" smtClean="0">
                <a:latin typeface="+mj-lt"/>
              </a:rPr>
              <a:t>Manhattan, NY</a:t>
            </a:r>
            <a:endParaRPr lang="en-US" sz="2000" dirty="0">
              <a:latin typeface="+mj-lt"/>
            </a:endParaRPr>
          </a:p>
        </p:txBody>
      </p:sp>
      <p:sp>
        <p:nvSpPr>
          <p:cNvPr id="21" name="TextBox 20"/>
          <p:cNvSpPr txBox="1"/>
          <p:nvPr/>
        </p:nvSpPr>
        <p:spPr>
          <a:xfrm>
            <a:off x="840541" y="4310464"/>
            <a:ext cx="1512779" cy="400110"/>
          </a:xfrm>
          <a:prstGeom prst="rect">
            <a:avLst/>
          </a:prstGeom>
          <a:noFill/>
        </p:spPr>
        <p:txBody>
          <a:bodyPr wrap="none" rtlCol="0">
            <a:spAutoFit/>
          </a:bodyPr>
          <a:lstStyle/>
          <a:p>
            <a:r>
              <a:rPr lang="en-US" sz="2000" dirty="0" smtClean="0">
                <a:latin typeface="+mj-lt"/>
              </a:rPr>
              <a:t>Paterson, NJ</a:t>
            </a:r>
            <a:endParaRPr lang="en-US" sz="2000" dirty="0">
              <a:latin typeface="+mj-lt"/>
            </a:endParaRPr>
          </a:p>
        </p:txBody>
      </p:sp>
    </p:spTree>
    <p:extLst>
      <p:ext uri="{BB962C8B-B14F-4D97-AF65-F5344CB8AC3E}">
        <p14:creationId xmlns:p14="http://schemas.microsoft.com/office/powerpoint/2010/main" val="2740296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724774" y="3507154"/>
            <a:ext cx="2405183" cy="556846"/>
            <a:chOff x="5929923" y="3497385"/>
            <a:chExt cx="2405183" cy="556846"/>
          </a:xfrm>
        </p:grpSpPr>
        <p:sp>
          <p:nvSpPr>
            <p:cNvPr id="12" name="Rounded Rectangle 11"/>
            <p:cNvSpPr/>
            <p:nvPr/>
          </p:nvSpPr>
          <p:spPr>
            <a:xfrm>
              <a:off x="5929923" y="3624386"/>
              <a:ext cx="2405183" cy="322384"/>
            </a:xfrm>
            <a:prstGeom prst="round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r"/>
              <a:r>
                <a:rPr lang="en-US" sz="1400" i="1" dirty="0" smtClean="0">
                  <a:solidFill>
                    <a:schemeClr val="tx1"/>
                  </a:solidFill>
                </a:rPr>
                <a:t>John </a:t>
              </a:r>
              <a:r>
                <a:rPr lang="en-US" sz="1400" i="1" dirty="0" err="1" smtClean="0">
                  <a:solidFill>
                    <a:schemeClr val="tx1"/>
                  </a:solidFill>
                </a:rPr>
                <a:t>Juskie</a:t>
              </a:r>
              <a:r>
                <a:rPr lang="en-US" sz="1400" i="1" dirty="0" smtClean="0">
                  <a:solidFill>
                    <a:schemeClr val="tx1"/>
                  </a:solidFill>
                </a:rPr>
                <a:t>, FEMA</a:t>
              </a:r>
              <a:endParaRPr lang="en-US" sz="1400" i="1" dirty="0">
                <a:solidFill>
                  <a:schemeClr val="tx1"/>
                </a:solidFill>
              </a:endParaRPr>
            </a:p>
          </p:txBody>
        </p:sp>
        <p:pic>
          <p:nvPicPr>
            <p:cNvPr id="2" name="Picture 1" descr="3f03de1-1.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11089" y="3497385"/>
              <a:ext cx="453826" cy="556846"/>
            </a:xfrm>
            <a:prstGeom prst="rect">
              <a:avLst/>
            </a:prstGeom>
          </p:spPr>
        </p:pic>
      </p:grpSp>
      <p:sp>
        <p:nvSpPr>
          <p:cNvPr id="7" name="Rectangle 6"/>
          <p:cNvSpPr/>
          <p:nvPr/>
        </p:nvSpPr>
        <p:spPr>
          <a:xfrm>
            <a:off x="401638" y="1057275"/>
            <a:ext cx="8366125" cy="461665"/>
          </a:xfrm>
          <a:prstGeom prst="rect">
            <a:avLst/>
          </a:prstGeom>
          <a:solidFill>
            <a:srgbClr val="002060"/>
          </a:solidFill>
        </p:spPr>
        <p:txBody>
          <a:bodyPr>
            <a:spAutoFit/>
          </a:bodyPr>
          <a:lstStyle/>
          <a:p>
            <a:pPr algn="ctr">
              <a:spcBef>
                <a:spcPct val="20000"/>
              </a:spcBef>
              <a:buClr>
                <a:srgbClr val="0BD0D9"/>
              </a:buClr>
              <a:buSzPct val="95000"/>
              <a:defRPr/>
            </a:pPr>
            <a:r>
              <a:rPr lang="en-US" sz="2400" b="1" dirty="0" smtClean="0">
                <a:solidFill>
                  <a:srgbClr val="FFFFFF"/>
                </a:solidFill>
                <a:latin typeface="Calibri"/>
              </a:rPr>
              <a:t>(2) Decision Support Services – HLT</a:t>
            </a:r>
            <a:endParaRPr lang="en-US" sz="2400" b="1" i="1" dirty="0">
              <a:latin typeface="+mn-lt"/>
              <a:ea typeface="ＭＳ Ｐゴシック" pitchFamily="34" charset="-128"/>
              <a:cs typeface="+mn-cs"/>
            </a:endParaRPr>
          </a:p>
        </p:txBody>
      </p:sp>
      <p:pic>
        <p:nvPicPr>
          <p:cNvPr id="39938" name="Picture 9" descr="noaa_sm.gif"/>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95250" y="177800"/>
            <a:ext cx="614363"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Slide Number Placeholder 5"/>
          <p:cNvSpPr>
            <a:spLocks noGrp="1"/>
          </p:cNvSpPr>
          <p:nvPr>
            <p:ph type="sldNum" sz="quarter" idx="12"/>
          </p:nvPr>
        </p:nvSpPr>
        <p:spPr bwMode="auto">
          <a:xfrm>
            <a:off x="6553200" y="6405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0BB20F-BC5C-8846-B113-FBEC61E630AA}" type="slidenum">
              <a:rPr lang="en-US" sz="1200">
                <a:solidFill>
                  <a:schemeClr val="bg1"/>
                </a:solidFill>
                <a:latin typeface="Calibri" charset="0"/>
              </a:rPr>
              <a:pPr eaLnBrk="1" hangingPunct="1"/>
              <a:t>15</a:t>
            </a:fld>
            <a:endParaRPr lang="en-US" sz="1200">
              <a:solidFill>
                <a:schemeClr val="bg1"/>
              </a:solidFill>
              <a:latin typeface="Calibri" charset="0"/>
            </a:endParaRPr>
          </a:p>
        </p:txBody>
      </p:sp>
      <p:sp>
        <p:nvSpPr>
          <p:cNvPr id="8198" name="Title 1"/>
          <p:cNvSpPr>
            <a:spLocks noGrp="1"/>
          </p:cNvSpPr>
          <p:nvPr>
            <p:ph type="title"/>
          </p:nvPr>
        </p:nvSpPr>
        <p:spPr>
          <a:xfrm>
            <a:off x="457200" y="0"/>
            <a:ext cx="8229600" cy="1017588"/>
          </a:xfrm>
        </p:spPr>
        <p:txBody>
          <a:bodyPr lIns="0" rIns="0" bIns="0" anchor="b"/>
          <a:lstStyle/>
          <a:p>
            <a:pPr>
              <a:defRPr/>
            </a:pPr>
            <a:r>
              <a:rPr lang="en-US" sz="3600" dirty="0" smtClean="0">
                <a:latin typeface="Calibri" charset="0"/>
                <a:ea typeface="ＭＳ Ｐゴシック" charset="0"/>
              </a:rPr>
              <a:t>Hurricane Irene</a:t>
            </a:r>
            <a:r>
              <a:rPr lang="en-US" sz="3600" dirty="0">
                <a:latin typeface="Calibri" charset="0"/>
                <a:ea typeface="ＭＳ Ｐゴシック" charset="0"/>
              </a:rPr>
              <a:t/>
            </a:r>
            <a:br>
              <a:rPr lang="en-US" sz="3600" dirty="0">
                <a:latin typeface="Calibri" charset="0"/>
                <a:ea typeface="ＭＳ Ｐゴシック" charset="0"/>
              </a:rPr>
            </a:br>
            <a:r>
              <a:rPr lang="en-US" sz="3200" dirty="0">
                <a:latin typeface="Calibri" charset="0"/>
                <a:ea typeface="ＭＳ Ｐゴシック" charset="0"/>
              </a:rPr>
              <a:t>Service Assessment</a:t>
            </a:r>
            <a:endParaRPr lang="en-US" sz="3600" dirty="0">
              <a:latin typeface="Calibri" charset="0"/>
              <a:ea typeface="ＭＳ Ｐゴシック" charset="0"/>
            </a:endParaRPr>
          </a:p>
        </p:txBody>
      </p:sp>
      <p:pic>
        <p:nvPicPr>
          <p:cNvPr id="39942" name="Picture 7" descr="Nws.eps"/>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8378825" y="177800"/>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IMG_2819.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322652" y="4055159"/>
            <a:ext cx="4109138" cy="2739425"/>
          </a:xfrm>
          <a:prstGeom prst="rect">
            <a:avLst/>
          </a:prstGeom>
        </p:spPr>
      </p:pic>
      <p:pic>
        <p:nvPicPr>
          <p:cNvPr id="16" name="Picture 15" descr="IMG_2640.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16867" y="1578441"/>
            <a:ext cx="4107301" cy="2738192"/>
          </a:xfrm>
          <a:prstGeom prst="rect">
            <a:avLst/>
          </a:prstGeom>
        </p:spPr>
      </p:pic>
      <p:sp>
        <p:nvSpPr>
          <p:cNvPr id="17" name="TextBox 16"/>
          <p:cNvSpPr txBox="1"/>
          <p:nvPr/>
        </p:nvSpPr>
        <p:spPr>
          <a:xfrm>
            <a:off x="4768888" y="1599874"/>
            <a:ext cx="3935497" cy="1985159"/>
          </a:xfrm>
          <a:prstGeom prst="rect">
            <a:avLst/>
          </a:prstGeom>
          <a:noFill/>
        </p:spPr>
        <p:txBody>
          <a:bodyPr wrap="square" rtlCol="0">
            <a:spAutoFit/>
          </a:bodyPr>
          <a:lstStyle/>
          <a:p>
            <a:pPr marL="285750" indent="-285750">
              <a:spcAft>
                <a:spcPts val="600"/>
              </a:spcAft>
              <a:buFont typeface="Arial"/>
              <a:buChar char="•"/>
            </a:pPr>
            <a:r>
              <a:rPr lang="en-US" dirty="0">
                <a:solidFill>
                  <a:srgbClr val="376092"/>
                </a:solidFill>
              </a:rPr>
              <a:t>D</a:t>
            </a:r>
            <a:r>
              <a:rPr lang="en-US" dirty="0" smtClean="0">
                <a:solidFill>
                  <a:srgbClr val="376092"/>
                </a:solidFill>
              </a:rPr>
              <a:t>eveloped after </a:t>
            </a:r>
            <a:r>
              <a:rPr lang="en-US" dirty="0">
                <a:solidFill>
                  <a:srgbClr val="376092"/>
                </a:solidFill>
              </a:rPr>
              <a:t>1995 </a:t>
            </a:r>
            <a:r>
              <a:rPr lang="en-US" dirty="0" smtClean="0">
                <a:solidFill>
                  <a:srgbClr val="376092"/>
                </a:solidFill>
              </a:rPr>
              <a:t>season</a:t>
            </a:r>
          </a:p>
          <a:p>
            <a:pPr marL="285750" indent="-285750">
              <a:spcAft>
                <a:spcPts val="600"/>
              </a:spcAft>
              <a:buFont typeface="Arial"/>
              <a:buChar char="•"/>
            </a:pPr>
            <a:r>
              <a:rPr lang="en-US" dirty="0" smtClean="0">
                <a:solidFill>
                  <a:srgbClr val="376092"/>
                </a:solidFill>
              </a:rPr>
              <a:t>Manage DSS FEMA requirements</a:t>
            </a:r>
          </a:p>
          <a:p>
            <a:pPr marL="285750" indent="-285750">
              <a:spcAft>
                <a:spcPts val="600"/>
              </a:spcAft>
              <a:buFont typeface="Arial"/>
              <a:buChar char="•"/>
            </a:pPr>
            <a:r>
              <a:rPr lang="en-US" dirty="0" smtClean="0">
                <a:solidFill>
                  <a:srgbClr val="376092"/>
                </a:solidFill>
              </a:rPr>
              <a:t>Provides VTC </a:t>
            </a:r>
            <a:r>
              <a:rPr lang="en-US" dirty="0">
                <a:solidFill>
                  <a:srgbClr val="376092"/>
                </a:solidFill>
              </a:rPr>
              <a:t>briefing </a:t>
            </a:r>
            <a:r>
              <a:rPr lang="en-US" dirty="0" smtClean="0">
                <a:solidFill>
                  <a:srgbClr val="376092"/>
                </a:solidFill>
              </a:rPr>
              <a:t>to FEMA during </a:t>
            </a:r>
            <a:r>
              <a:rPr lang="en-US" dirty="0">
                <a:solidFill>
                  <a:srgbClr val="376092"/>
                </a:solidFill>
              </a:rPr>
              <a:t>a major </a:t>
            </a:r>
            <a:r>
              <a:rPr lang="en-US" dirty="0" smtClean="0">
                <a:solidFill>
                  <a:srgbClr val="376092"/>
                </a:solidFill>
              </a:rPr>
              <a:t>TC</a:t>
            </a:r>
          </a:p>
          <a:p>
            <a:pPr marL="285750" indent="-285750">
              <a:spcAft>
                <a:spcPts val="600"/>
              </a:spcAft>
              <a:buFont typeface="Arial"/>
              <a:buChar char="•"/>
            </a:pPr>
            <a:r>
              <a:rPr lang="en-US" dirty="0">
                <a:solidFill>
                  <a:srgbClr val="376092"/>
                </a:solidFill>
              </a:rPr>
              <a:t>HLT </a:t>
            </a:r>
            <a:r>
              <a:rPr lang="en-US" dirty="0" smtClean="0">
                <a:solidFill>
                  <a:srgbClr val="376092"/>
                </a:solidFill>
              </a:rPr>
              <a:t>staffed </a:t>
            </a:r>
            <a:r>
              <a:rPr lang="en-US" dirty="0">
                <a:solidFill>
                  <a:srgbClr val="376092"/>
                </a:solidFill>
              </a:rPr>
              <a:t>by FEMA to facilitate </a:t>
            </a:r>
            <a:r>
              <a:rPr lang="en-US" dirty="0" smtClean="0">
                <a:solidFill>
                  <a:srgbClr val="376092"/>
                </a:solidFill>
              </a:rPr>
              <a:t>coordination</a:t>
            </a:r>
          </a:p>
        </p:txBody>
      </p:sp>
      <p:sp>
        <p:nvSpPr>
          <p:cNvPr id="22" name="TextBox 21"/>
          <p:cNvSpPr txBox="1"/>
          <p:nvPr/>
        </p:nvSpPr>
        <p:spPr>
          <a:xfrm>
            <a:off x="553277" y="4441139"/>
            <a:ext cx="3696147" cy="2108270"/>
          </a:xfrm>
          <a:prstGeom prst="rect">
            <a:avLst/>
          </a:prstGeom>
          <a:noFill/>
        </p:spPr>
        <p:txBody>
          <a:bodyPr wrap="square" rtlCol="0">
            <a:spAutoFit/>
          </a:bodyPr>
          <a:lstStyle/>
          <a:p>
            <a:pPr marL="285750" indent="-285750">
              <a:spcAft>
                <a:spcPts val="600"/>
              </a:spcAft>
              <a:buFont typeface="Arial"/>
              <a:buChar char="•"/>
            </a:pPr>
            <a:r>
              <a:rPr lang="en-US" dirty="0" smtClean="0">
                <a:solidFill>
                  <a:srgbClr val="376092"/>
                </a:solidFill>
              </a:rPr>
              <a:t>Plays </a:t>
            </a:r>
            <a:r>
              <a:rPr lang="en-US" dirty="0">
                <a:solidFill>
                  <a:srgbClr val="376092"/>
                </a:solidFill>
              </a:rPr>
              <a:t>critical role </a:t>
            </a:r>
            <a:r>
              <a:rPr lang="en-US" dirty="0" smtClean="0">
                <a:solidFill>
                  <a:srgbClr val="376092"/>
                </a:solidFill>
              </a:rPr>
              <a:t>in effective </a:t>
            </a:r>
            <a:r>
              <a:rPr lang="en-US" dirty="0">
                <a:solidFill>
                  <a:srgbClr val="376092"/>
                </a:solidFill>
              </a:rPr>
              <a:t>relationship between FEMA </a:t>
            </a:r>
            <a:r>
              <a:rPr lang="en-US" dirty="0" smtClean="0">
                <a:solidFill>
                  <a:srgbClr val="376092"/>
                </a:solidFill>
              </a:rPr>
              <a:t>&amp; NHC</a:t>
            </a:r>
          </a:p>
          <a:p>
            <a:pPr marL="285750" indent="-285750">
              <a:spcAft>
                <a:spcPts val="600"/>
              </a:spcAft>
              <a:buFont typeface="Arial"/>
              <a:buChar char="•"/>
            </a:pPr>
            <a:r>
              <a:rPr lang="en-US" dirty="0" smtClean="0">
                <a:solidFill>
                  <a:srgbClr val="376092"/>
                </a:solidFill>
              </a:rPr>
              <a:t>NHC Director worked </a:t>
            </a:r>
            <a:r>
              <a:rPr lang="en-US" dirty="0">
                <a:solidFill>
                  <a:srgbClr val="376092"/>
                </a:solidFill>
              </a:rPr>
              <a:t>with </a:t>
            </a:r>
            <a:r>
              <a:rPr lang="en-US" dirty="0" smtClean="0">
                <a:solidFill>
                  <a:srgbClr val="376092"/>
                </a:solidFill>
              </a:rPr>
              <a:t>HLT </a:t>
            </a:r>
            <a:r>
              <a:rPr lang="en-US" dirty="0">
                <a:solidFill>
                  <a:srgbClr val="376092"/>
                </a:solidFill>
              </a:rPr>
              <a:t>lead to prepare appropriate graphics to highlight </a:t>
            </a:r>
            <a:r>
              <a:rPr lang="en-US" dirty="0" smtClean="0">
                <a:solidFill>
                  <a:srgbClr val="376092"/>
                </a:solidFill>
              </a:rPr>
              <a:t>potential </a:t>
            </a:r>
            <a:r>
              <a:rPr lang="en-US" dirty="0">
                <a:solidFill>
                  <a:srgbClr val="376092"/>
                </a:solidFill>
              </a:rPr>
              <a:t>storm impacts for </a:t>
            </a:r>
            <a:r>
              <a:rPr lang="en-US" dirty="0" smtClean="0">
                <a:solidFill>
                  <a:srgbClr val="376092"/>
                </a:solidFill>
              </a:rPr>
              <a:t>VTC</a:t>
            </a:r>
          </a:p>
        </p:txBody>
      </p:sp>
      <p:pic>
        <p:nvPicPr>
          <p:cNvPr id="23" name="FEMA_John_Juske_NH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97761" y="3568095"/>
            <a:ext cx="376162" cy="376162"/>
          </a:xfrm>
          <a:prstGeom prst="rect">
            <a:avLst/>
          </a:prstGeom>
        </p:spPr>
      </p:pic>
      <p:grpSp>
        <p:nvGrpSpPr>
          <p:cNvPr id="4" name="Group 3"/>
          <p:cNvGrpSpPr/>
          <p:nvPr/>
        </p:nvGrpSpPr>
        <p:grpSpPr>
          <a:xfrm>
            <a:off x="1807164" y="2932147"/>
            <a:ext cx="3037742" cy="947566"/>
            <a:chOff x="4494913" y="2375416"/>
            <a:chExt cx="3037742" cy="947566"/>
          </a:xfrm>
        </p:grpSpPr>
        <p:sp>
          <p:nvSpPr>
            <p:cNvPr id="19" name="Rounded Rectangular Callout 18"/>
            <p:cNvSpPr/>
            <p:nvPr/>
          </p:nvSpPr>
          <p:spPr>
            <a:xfrm>
              <a:off x="4494913" y="2383499"/>
              <a:ext cx="3029044" cy="939483"/>
            </a:xfrm>
            <a:prstGeom prst="wedgeRoundRectCallout">
              <a:avLst>
                <a:gd name="adj1" fmla="val 81157"/>
                <a:gd name="adj2" fmla="val 47058"/>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20" name="Rectangle 19"/>
            <p:cNvSpPr/>
            <p:nvPr/>
          </p:nvSpPr>
          <p:spPr>
            <a:xfrm>
              <a:off x="4559812" y="2375416"/>
              <a:ext cx="2972843" cy="923330"/>
            </a:xfrm>
            <a:prstGeom prst="rect">
              <a:avLst/>
            </a:prstGeom>
          </p:spPr>
          <p:txBody>
            <a:bodyPr wrap="square">
              <a:spAutoFit/>
            </a:bodyPr>
            <a:lstStyle/>
            <a:p>
              <a:r>
                <a:rPr lang="en-US" i="1" dirty="0">
                  <a:latin typeface="+mn-lt"/>
                </a:rPr>
                <a:t>“Bill Read gets it!”</a:t>
              </a:r>
              <a:r>
                <a:rPr lang="en-US" dirty="0">
                  <a:latin typeface="+mn-lt"/>
                </a:rPr>
                <a:t>  </a:t>
              </a:r>
              <a:r>
                <a:rPr lang="en-US" dirty="0" smtClean="0">
                  <a:latin typeface="+mn-lt"/>
                </a:rPr>
                <a:t>– Russ </a:t>
              </a:r>
              <a:r>
                <a:rPr lang="en-US" dirty="0">
                  <a:latin typeface="+mn-lt"/>
                </a:rPr>
                <a:t>Washington, Director of the National Watch Center, FEMA</a:t>
              </a:r>
            </a:p>
          </p:txBody>
        </p:sp>
      </p:grpSp>
    </p:spTree>
    <p:extLst>
      <p:ext uri="{BB962C8B-B14F-4D97-AF65-F5344CB8AC3E}">
        <p14:creationId xmlns:p14="http://schemas.microsoft.com/office/powerpoint/2010/main" val="4743464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40" fill="hold"/>
                                        <p:tgtEl>
                                          <p:spTgt spid="23"/>
                                        </p:tgtEl>
                                      </p:cBhvr>
                                    </p:cmd>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3"/>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4340" fill="hold"/>
                                        <p:tgtEl>
                                          <p:spTgt spid="23"/>
                                        </p:tgtEl>
                                      </p:cBhvr>
                                    </p:cmd>
                                  </p:childTnLst>
                                </p:cTn>
                              </p:par>
                            </p:childTnLst>
                          </p:cTn>
                        </p:par>
                      </p:childTnLst>
                    </p:cTn>
                  </p:par>
                </p:childTnLst>
              </p:cTn>
              <p:nextCondLst>
                <p:cond evt="onClick" delay="0">
                  <p:tgtEl>
                    <p:spTgt spid="23"/>
                  </p:tgtEl>
                </p:cond>
              </p:nextCondLst>
            </p:seq>
            <p:audio>
              <p:cMediaNode vol="80000">
                <p:cTn id="16" fill="hold" display="0">
                  <p:stCondLst>
                    <p:cond delay="indefinite"/>
                  </p:stCondLst>
                  <p:endCondLst>
                    <p:cond evt="onStopAudio" delay="0">
                      <p:tgtEl>
                        <p:sldTgt/>
                      </p:tgtEl>
                    </p:cond>
                  </p:endCondLst>
                </p:cTn>
                <p:tgtEl>
                  <p:spTgt spid="2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01638" y="1057275"/>
            <a:ext cx="8366125" cy="461665"/>
          </a:xfrm>
          <a:prstGeom prst="rect">
            <a:avLst/>
          </a:prstGeom>
          <a:solidFill>
            <a:srgbClr val="002060"/>
          </a:solidFill>
        </p:spPr>
        <p:txBody>
          <a:bodyPr>
            <a:spAutoFit/>
          </a:bodyPr>
          <a:lstStyle/>
          <a:p>
            <a:pPr algn="ctr">
              <a:spcBef>
                <a:spcPct val="20000"/>
              </a:spcBef>
              <a:buClr>
                <a:srgbClr val="0BD0D9"/>
              </a:buClr>
              <a:buSzPct val="95000"/>
              <a:defRPr/>
            </a:pPr>
            <a:r>
              <a:rPr lang="en-US" sz="2400" b="1" dirty="0" smtClean="0">
                <a:solidFill>
                  <a:srgbClr val="FFFFFF"/>
                </a:solidFill>
                <a:latin typeface="Calibri"/>
              </a:rPr>
              <a:t>(2) Decision </a:t>
            </a:r>
            <a:r>
              <a:rPr lang="en-US" sz="2400" b="1" dirty="0">
                <a:solidFill>
                  <a:srgbClr val="FFFFFF"/>
                </a:solidFill>
                <a:latin typeface="Calibri"/>
              </a:rPr>
              <a:t>Support </a:t>
            </a:r>
            <a:r>
              <a:rPr lang="en-US" sz="2400" b="1" dirty="0" smtClean="0">
                <a:solidFill>
                  <a:srgbClr val="FFFFFF"/>
                </a:solidFill>
                <a:latin typeface="Calibri"/>
              </a:rPr>
              <a:t>Services – Embedded Mets</a:t>
            </a:r>
            <a:endParaRPr lang="en-US" sz="2400" b="1" i="1" dirty="0">
              <a:latin typeface="+mn-lt"/>
              <a:ea typeface="ＭＳ Ｐゴシック" pitchFamily="34" charset="-128"/>
              <a:cs typeface="+mn-cs"/>
            </a:endParaRPr>
          </a:p>
        </p:txBody>
      </p:sp>
      <p:pic>
        <p:nvPicPr>
          <p:cNvPr id="39938" name="Picture 9" descr="noaa_sm.gif"/>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95250" y="177800"/>
            <a:ext cx="614363"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Slide Number Placeholder 5"/>
          <p:cNvSpPr>
            <a:spLocks noGrp="1"/>
          </p:cNvSpPr>
          <p:nvPr>
            <p:ph type="sldNum" sz="quarter" idx="12"/>
          </p:nvPr>
        </p:nvSpPr>
        <p:spPr bwMode="auto">
          <a:xfrm>
            <a:off x="6553200" y="6405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0BB20F-BC5C-8846-B113-FBEC61E630AA}" type="slidenum">
              <a:rPr lang="en-US" sz="1200">
                <a:solidFill>
                  <a:schemeClr val="bg1"/>
                </a:solidFill>
                <a:latin typeface="Calibri" charset="0"/>
              </a:rPr>
              <a:pPr eaLnBrk="1" hangingPunct="1"/>
              <a:t>16</a:t>
            </a:fld>
            <a:endParaRPr lang="en-US" sz="1200">
              <a:solidFill>
                <a:schemeClr val="bg1"/>
              </a:solidFill>
              <a:latin typeface="Calibri" charset="0"/>
            </a:endParaRPr>
          </a:p>
        </p:txBody>
      </p:sp>
      <p:sp>
        <p:nvSpPr>
          <p:cNvPr id="8198" name="Title 1"/>
          <p:cNvSpPr>
            <a:spLocks noGrp="1"/>
          </p:cNvSpPr>
          <p:nvPr>
            <p:ph type="title"/>
          </p:nvPr>
        </p:nvSpPr>
        <p:spPr>
          <a:xfrm>
            <a:off x="457200" y="0"/>
            <a:ext cx="8229600" cy="1017588"/>
          </a:xfrm>
        </p:spPr>
        <p:txBody>
          <a:bodyPr lIns="0" rIns="0" bIns="0" anchor="b">
            <a:normAutofit/>
          </a:bodyPr>
          <a:lstStyle/>
          <a:p>
            <a:pPr>
              <a:defRPr/>
            </a:pPr>
            <a:r>
              <a:rPr lang="en-US" sz="3600" dirty="0" smtClean="0">
                <a:latin typeface="Calibri" charset="0"/>
                <a:ea typeface="ＭＳ Ｐゴシック" charset="0"/>
              </a:rPr>
              <a:t>Hurricane Irene</a:t>
            </a:r>
            <a:r>
              <a:rPr lang="en-US" sz="3600" dirty="0">
                <a:latin typeface="Calibri" charset="0"/>
                <a:ea typeface="ＭＳ Ｐゴシック" charset="0"/>
              </a:rPr>
              <a:t/>
            </a:r>
            <a:br>
              <a:rPr lang="en-US" sz="3600" dirty="0">
                <a:latin typeface="Calibri" charset="0"/>
                <a:ea typeface="ＭＳ Ｐゴシック" charset="0"/>
              </a:rPr>
            </a:br>
            <a:r>
              <a:rPr lang="en-US" sz="3200" dirty="0">
                <a:latin typeface="Calibri" charset="0"/>
                <a:ea typeface="ＭＳ Ｐゴシック" charset="0"/>
              </a:rPr>
              <a:t>Service Assessment</a:t>
            </a:r>
            <a:endParaRPr lang="en-US" sz="3600" dirty="0">
              <a:latin typeface="Calibri" charset="0"/>
              <a:ea typeface="ＭＳ Ｐゴシック" charset="0"/>
            </a:endParaRPr>
          </a:p>
        </p:txBody>
      </p:sp>
      <p:pic>
        <p:nvPicPr>
          <p:cNvPr id="39942" name="Picture 7" descr="Nws.eps"/>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8378825" y="177800"/>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nyc.gov/html/oem/html/news/biennial2011/img/slide-images/1-11_EyeingtheStorm2_L.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51352" y="1614002"/>
            <a:ext cx="6544733" cy="4908550"/>
          </a:xfrm>
          <a:prstGeom prst="rect">
            <a:avLst/>
          </a:prstGeom>
          <a:noFill/>
          <a:extLst>
            <a:ext uri="{909E8E84-426E-40dd-AFC4-6F175D3DCCD1}">
              <a14:hiddenFill xmlns:a14="http://schemas.microsoft.com/office/drawing/2010/main">
                <a:solidFill>
                  <a:srgbClr val="FFFFFF"/>
                </a:solidFill>
              </a14:hiddenFill>
            </a:ext>
          </a:extLst>
        </p:spPr>
      </p:pic>
      <p:pic>
        <p:nvPicPr>
          <p:cNvPr id="2" name="NYCOEM_DSS.mo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66626" y="6068315"/>
            <a:ext cx="334660" cy="334660"/>
          </a:xfrm>
          <a:prstGeom prst="rect">
            <a:avLst/>
          </a:prstGeom>
        </p:spPr>
      </p:pic>
      <p:grpSp>
        <p:nvGrpSpPr>
          <p:cNvPr id="4" name="Group 3"/>
          <p:cNvGrpSpPr/>
          <p:nvPr/>
        </p:nvGrpSpPr>
        <p:grpSpPr>
          <a:xfrm>
            <a:off x="527541" y="6183920"/>
            <a:ext cx="3313722" cy="644769"/>
            <a:chOff x="595924" y="6242534"/>
            <a:chExt cx="3313722" cy="644769"/>
          </a:xfrm>
        </p:grpSpPr>
        <p:sp>
          <p:nvSpPr>
            <p:cNvPr id="9" name="Rounded Rectangle 8"/>
            <p:cNvSpPr/>
            <p:nvPr/>
          </p:nvSpPr>
          <p:spPr>
            <a:xfrm>
              <a:off x="595924" y="6428154"/>
              <a:ext cx="3313722" cy="305715"/>
            </a:xfrm>
            <a:prstGeom prst="round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r"/>
              <a:r>
                <a:rPr lang="en-US" sz="1400" i="1" dirty="0" smtClean="0">
                  <a:solidFill>
                    <a:schemeClr val="tx1"/>
                  </a:solidFill>
                </a:rPr>
                <a:t>Commissioner Joe Bruno, NYC OEM</a:t>
              </a:r>
              <a:endParaRPr lang="en-US" sz="1400" i="1" dirty="0">
                <a:solidFill>
                  <a:schemeClr val="tx1"/>
                </a:solidFill>
              </a:endParaRPr>
            </a:p>
          </p:txBody>
        </p:sp>
        <p:pic>
          <p:nvPicPr>
            <p:cNvPr id="3" name="Picture 2" descr="383_070919_anniversary.jp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49785" y="6242534"/>
              <a:ext cx="461597" cy="644769"/>
            </a:xfrm>
            <a:prstGeom prst="rect">
              <a:avLst/>
            </a:prstGeom>
          </p:spPr>
        </p:pic>
      </p:grpSp>
      <p:sp>
        <p:nvSpPr>
          <p:cNvPr id="12" name="TextBox 11"/>
          <p:cNvSpPr txBox="1"/>
          <p:nvPr/>
        </p:nvSpPr>
        <p:spPr>
          <a:xfrm>
            <a:off x="6389078" y="6174155"/>
            <a:ext cx="1022561" cy="307777"/>
          </a:xfrm>
          <a:prstGeom prst="rect">
            <a:avLst/>
          </a:prstGeom>
          <a:noFill/>
        </p:spPr>
        <p:txBody>
          <a:bodyPr wrap="none" rtlCol="0">
            <a:spAutoFit/>
          </a:bodyPr>
          <a:lstStyle/>
          <a:p>
            <a:r>
              <a:rPr lang="en-US" sz="1400" dirty="0" smtClean="0"/>
              <a:t>NYC OEM</a:t>
            </a:r>
            <a:endParaRPr lang="en-US" sz="1400" dirty="0"/>
          </a:p>
        </p:txBody>
      </p:sp>
      <p:grpSp>
        <p:nvGrpSpPr>
          <p:cNvPr id="14" name="Group 13"/>
          <p:cNvGrpSpPr/>
          <p:nvPr/>
        </p:nvGrpSpPr>
        <p:grpSpPr>
          <a:xfrm>
            <a:off x="4173080" y="4628434"/>
            <a:ext cx="3511707" cy="1477328"/>
            <a:chOff x="4494913" y="2375416"/>
            <a:chExt cx="3511707" cy="1477328"/>
          </a:xfrm>
        </p:grpSpPr>
        <p:sp>
          <p:nvSpPr>
            <p:cNvPr id="15" name="Rounded Rectangular Callout 14"/>
            <p:cNvSpPr/>
            <p:nvPr/>
          </p:nvSpPr>
          <p:spPr>
            <a:xfrm>
              <a:off x="4494913" y="2383499"/>
              <a:ext cx="3490050" cy="1444019"/>
            </a:xfrm>
            <a:prstGeom prst="wedgeRoundRectCallout">
              <a:avLst>
                <a:gd name="adj1" fmla="val -63353"/>
                <a:gd name="adj2" fmla="val 6754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6" name="Rectangle 15"/>
            <p:cNvSpPr/>
            <p:nvPr/>
          </p:nvSpPr>
          <p:spPr>
            <a:xfrm>
              <a:off x="4497994" y="2375416"/>
              <a:ext cx="3508626" cy="1477328"/>
            </a:xfrm>
            <a:prstGeom prst="rect">
              <a:avLst/>
            </a:prstGeom>
          </p:spPr>
          <p:txBody>
            <a:bodyPr wrap="square">
              <a:spAutoFit/>
            </a:bodyPr>
            <a:lstStyle/>
            <a:p>
              <a:r>
                <a:rPr lang="en-US" i="1" dirty="0">
                  <a:latin typeface="+mn-lt"/>
                </a:rPr>
                <a:t>“The most important point I can communicate is the importance of having an Incident Meteorologist on-site.”  –</a:t>
              </a:r>
              <a:r>
                <a:rPr lang="en-US" dirty="0" smtClean="0">
                  <a:latin typeface="+mn-lt"/>
                </a:rPr>
                <a:t>NYC OEM </a:t>
              </a:r>
              <a:r>
                <a:rPr lang="en-US" dirty="0">
                  <a:latin typeface="+mn-lt"/>
                </a:rPr>
                <a:t>Commissioner Joe Bruno </a:t>
              </a:r>
            </a:p>
          </p:txBody>
        </p:sp>
      </p:grpSp>
    </p:spTree>
    <p:extLst>
      <p:ext uri="{BB962C8B-B14F-4D97-AF65-F5344CB8AC3E}">
        <p14:creationId xmlns:p14="http://schemas.microsoft.com/office/powerpoint/2010/main" val="2659394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66" fill="hold"/>
                                        <p:tgtEl>
                                          <p:spTgt spid="2"/>
                                        </p:tgtEl>
                                      </p:cBhvr>
                                    </p:cmd>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50666"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5021383" y="5783392"/>
            <a:ext cx="2829168" cy="664306"/>
            <a:chOff x="4933462" y="6086231"/>
            <a:chExt cx="2829168" cy="664306"/>
          </a:xfrm>
        </p:grpSpPr>
        <p:sp>
          <p:nvSpPr>
            <p:cNvPr id="19" name="Rounded Rectangle 18"/>
            <p:cNvSpPr/>
            <p:nvPr/>
          </p:nvSpPr>
          <p:spPr>
            <a:xfrm>
              <a:off x="4933462" y="6232769"/>
              <a:ext cx="2829168" cy="348700"/>
            </a:xfrm>
            <a:prstGeom prst="round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r"/>
              <a:r>
                <a:rPr lang="en-US" sz="1400" i="1" dirty="0" smtClean="0">
                  <a:solidFill>
                    <a:schemeClr val="tx1"/>
                  </a:solidFill>
                </a:rPr>
                <a:t>Russell Washington, FEMA</a:t>
              </a:r>
              <a:endParaRPr lang="en-US" sz="1400" i="1" dirty="0">
                <a:solidFill>
                  <a:schemeClr val="tx1"/>
                </a:solidFill>
              </a:endParaRPr>
            </a:p>
          </p:txBody>
        </p:sp>
        <p:pic>
          <p:nvPicPr>
            <p:cNvPr id="9" name="Picture 8" descr="1af919b.jp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140365" y="6086231"/>
              <a:ext cx="496481" cy="664306"/>
            </a:xfrm>
            <a:prstGeom prst="rect">
              <a:avLst/>
            </a:prstGeom>
          </p:spPr>
        </p:pic>
      </p:grpSp>
      <p:grpSp>
        <p:nvGrpSpPr>
          <p:cNvPr id="6" name="Group 5"/>
          <p:cNvGrpSpPr/>
          <p:nvPr/>
        </p:nvGrpSpPr>
        <p:grpSpPr>
          <a:xfrm>
            <a:off x="1084386" y="5998309"/>
            <a:ext cx="2413004" cy="654540"/>
            <a:chOff x="1359798" y="6076461"/>
            <a:chExt cx="2420895" cy="654540"/>
          </a:xfrm>
        </p:grpSpPr>
        <p:sp>
          <p:nvSpPr>
            <p:cNvPr id="16" name="Rounded Rectangle 15"/>
            <p:cNvSpPr/>
            <p:nvPr/>
          </p:nvSpPr>
          <p:spPr>
            <a:xfrm>
              <a:off x="1359798" y="6281615"/>
              <a:ext cx="2420895" cy="312616"/>
            </a:xfrm>
            <a:prstGeom prst="round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r"/>
              <a:r>
                <a:rPr lang="en-US" sz="1400" i="1" dirty="0" smtClean="0">
                  <a:solidFill>
                    <a:schemeClr val="tx1"/>
                  </a:solidFill>
                </a:rPr>
                <a:t>Jim Lee, MIC LWX</a:t>
              </a:r>
              <a:endParaRPr lang="en-US" sz="1400" i="1" dirty="0">
                <a:solidFill>
                  <a:schemeClr val="tx1"/>
                </a:solidFill>
              </a:endParaRPr>
            </a:p>
          </p:txBody>
        </p:sp>
        <p:pic>
          <p:nvPicPr>
            <p:cNvPr id="4" name="Picture 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513613" y="6076461"/>
              <a:ext cx="473548" cy="654540"/>
            </a:xfrm>
            <a:prstGeom prst="rect">
              <a:avLst/>
            </a:prstGeom>
          </p:spPr>
        </p:pic>
      </p:grpSp>
      <p:grpSp>
        <p:nvGrpSpPr>
          <p:cNvPr id="14" name="Group 13"/>
          <p:cNvGrpSpPr/>
          <p:nvPr/>
        </p:nvGrpSpPr>
        <p:grpSpPr>
          <a:xfrm>
            <a:off x="4136570" y="1826380"/>
            <a:ext cx="4366383" cy="2313819"/>
            <a:chOff x="4136570" y="1826380"/>
            <a:chExt cx="4366383" cy="2313819"/>
          </a:xfrm>
        </p:grpSpPr>
        <p:pic>
          <p:nvPicPr>
            <p:cNvPr id="10" name="Picture 9" descr="NHC_banner.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136570" y="1826380"/>
              <a:ext cx="4366383" cy="810382"/>
            </a:xfrm>
            <a:prstGeom prst="rect">
              <a:avLst/>
            </a:prstGeom>
          </p:spPr>
        </p:pic>
        <p:pic>
          <p:nvPicPr>
            <p:cNvPr id="3" name="Picture 2" descr="FEMA logo.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735885" y="2999618"/>
              <a:ext cx="2997810" cy="1140581"/>
            </a:xfrm>
            <a:prstGeom prst="rect">
              <a:avLst/>
            </a:prstGeom>
          </p:spPr>
        </p:pic>
      </p:grpSp>
      <p:sp>
        <p:nvSpPr>
          <p:cNvPr id="7" name="Rectangle 6"/>
          <p:cNvSpPr/>
          <p:nvPr/>
        </p:nvSpPr>
        <p:spPr>
          <a:xfrm>
            <a:off x="401638" y="1057275"/>
            <a:ext cx="8366125" cy="461665"/>
          </a:xfrm>
          <a:prstGeom prst="rect">
            <a:avLst/>
          </a:prstGeom>
          <a:solidFill>
            <a:srgbClr val="002060"/>
          </a:solidFill>
        </p:spPr>
        <p:txBody>
          <a:bodyPr>
            <a:spAutoFit/>
          </a:bodyPr>
          <a:lstStyle/>
          <a:p>
            <a:pPr algn="ctr">
              <a:spcBef>
                <a:spcPct val="20000"/>
              </a:spcBef>
              <a:buClr>
                <a:srgbClr val="0BD0D9"/>
              </a:buClr>
              <a:buSzPct val="95000"/>
              <a:defRPr/>
            </a:pPr>
            <a:r>
              <a:rPr lang="en-US" sz="2400" b="1" dirty="0" smtClean="0">
                <a:solidFill>
                  <a:srgbClr val="FFFFFF"/>
                </a:solidFill>
                <a:latin typeface="Calibri"/>
              </a:rPr>
              <a:t>(2) Decision </a:t>
            </a:r>
            <a:r>
              <a:rPr lang="en-US" sz="2400" b="1" dirty="0">
                <a:solidFill>
                  <a:srgbClr val="FFFFFF"/>
                </a:solidFill>
                <a:latin typeface="Calibri"/>
              </a:rPr>
              <a:t>Support </a:t>
            </a:r>
            <a:r>
              <a:rPr lang="en-US" sz="2400" b="1" dirty="0" smtClean="0">
                <a:solidFill>
                  <a:srgbClr val="FFFFFF"/>
                </a:solidFill>
                <a:latin typeface="Calibri"/>
              </a:rPr>
              <a:t>Services - Challenges</a:t>
            </a:r>
            <a:endParaRPr lang="en-US" sz="2400" b="1" i="1" dirty="0">
              <a:latin typeface="+mn-lt"/>
              <a:ea typeface="ＭＳ Ｐゴシック" pitchFamily="34" charset="-128"/>
              <a:cs typeface="+mn-cs"/>
            </a:endParaRPr>
          </a:p>
        </p:txBody>
      </p:sp>
      <p:pic>
        <p:nvPicPr>
          <p:cNvPr id="39938" name="Picture 9" descr="noaa_sm.gif"/>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95250" y="177800"/>
            <a:ext cx="614363"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Slide Number Placeholder 5"/>
          <p:cNvSpPr>
            <a:spLocks noGrp="1"/>
          </p:cNvSpPr>
          <p:nvPr>
            <p:ph type="sldNum" sz="quarter" idx="12"/>
          </p:nvPr>
        </p:nvSpPr>
        <p:spPr bwMode="auto">
          <a:xfrm>
            <a:off x="6553200" y="6405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0BB20F-BC5C-8846-B113-FBEC61E630AA}" type="slidenum">
              <a:rPr lang="en-US" sz="1200">
                <a:solidFill>
                  <a:schemeClr val="bg1"/>
                </a:solidFill>
                <a:latin typeface="Calibri" charset="0"/>
              </a:rPr>
              <a:pPr eaLnBrk="1" hangingPunct="1"/>
              <a:t>17</a:t>
            </a:fld>
            <a:endParaRPr lang="en-US" sz="1200" dirty="0">
              <a:solidFill>
                <a:schemeClr val="bg1"/>
              </a:solidFill>
              <a:latin typeface="Calibri" charset="0"/>
            </a:endParaRPr>
          </a:p>
        </p:txBody>
      </p:sp>
      <p:sp>
        <p:nvSpPr>
          <p:cNvPr id="8198" name="Title 1"/>
          <p:cNvSpPr>
            <a:spLocks noGrp="1"/>
          </p:cNvSpPr>
          <p:nvPr>
            <p:ph type="title"/>
          </p:nvPr>
        </p:nvSpPr>
        <p:spPr>
          <a:xfrm>
            <a:off x="457200" y="0"/>
            <a:ext cx="8229600" cy="1017588"/>
          </a:xfrm>
        </p:spPr>
        <p:txBody>
          <a:bodyPr lIns="0" rIns="0" bIns="0" anchor="b"/>
          <a:lstStyle/>
          <a:p>
            <a:pPr>
              <a:defRPr/>
            </a:pPr>
            <a:r>
              <a:rPr lang="en-US" sz="3600" dirty="0" smtClean="0">
                <a:latin typeface="Calibri" charset="0"/>
                <a:ea typeface="ＭＳ Ｐゴシック" charset="0"/>
              </a:rPr>
              <a:t>Hurricane Irene</a:t>
            </a:r>
            <a:r>
              <a:rPr lang="en-US" sz="3600" dirty="0">
                <a:latin typeface="Calibri" charset="0"/>
                <a:ea typeface="ＭＳ Ｐゴシック" charset="0"/>
              </a:rPr>
              <a:t/>
            </a:r>
            <a:br>
              <a:rPr lang="en-US" sz="3600" dirty="0">
                <a:latin typeface="Calibri" charset="0"/>
                <a:ea typeface="ＭＳ Ｐゴシック" charset="0"/>
              </a:rPr>
            </a:br>
            <a:r>
              <a:rPr lang="en-US" sz="3200" dirty="0">
                <a:latin typeface="Calibri" charset="0"/>
                <a:ea typeface="ＭＳ Ｐゴシック" charset="0"/>
              </a:rPr>
              <a:t>Service Assessment</a:t>
            </a:r>
            <a:endParaRPr lang="en-US" sz="3600" dirty="0">
              <a:latin typeface="Calibri" charset="0"/>
              <a:ea typeface="ＭＳ Ｐゴシック" charset="0"/>
            </a:endParaRPr>
          </a:p>
        </p:txBody>
      </p:sp>
      <p:pic>
        <p:nvPicPr>
          <p:cNvPr id="39942" name="Picture 7" descr="Nws.eps"/>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8378825" y="177800"/>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75758" y="1778000"/>
            <a:ext cx="2995766" cy="4127499"/>
          </a:xfrm>
          <a:prstGeom prst="rect">
            <a:avLst/>
          </a:prstGeom>
        </p:spPr>
      </p:pic>
      <p:pic>
        <p:nvPicPr>
          <p:cNvPr id="8" name="Picture 7"/>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275667" y="4697396"/>
            <a:ext cx="4155017" cy="829220"/>
          </a:xfrm>
          <a:prstGeom prst="rect">
            <a:avLst/>
          </a:prstGeom>
        </p:spPr>
      </p:pic>
      <p:pic>
        <p:nvPicPr>
          <p:cNvPr id="11" name="LTX_Jim_Le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3321538" y="5913640"/>
            <a:ext cx="412447" cy="412447"/>
          </a:xfrm>
          <a:prstGeom prst="rect">
            <a:avLst/>
          </a:prstGeom>
        </p:spPr>
      </p:pic>
      <p:pic>
        <p:nvPicPr>
          <p:cNvPr id="13" name="FEMA_Russ_Washington_HPC.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7703744" y="5694529"/>
            <a:ext cx="406399" cy="406399"/>
          </a:xfrm>
          <a:prstGeom prst="rect">
            <a:avLst/>
          </a:prstGeom>
        </p:spPr>
      </p:pic>
      <p:grpSp>
        <p:nvGrpSpPr>
          <p:cNvPr id="22" name="Group 21"/>
          <p:cNvGrpSpPr/>
          <p:nvPr/>
        </p:nvGrpSpPr>
        <p:grpSpPr>
          <a:xfrm>
            <a:off x="1328764" y="4228284"/>
            <a:ext cx="3210989" cy="1477328"/>
            <a:chOff x="4494914" y="2375416"/>
            <a:chExt cx="3203007" cy="1477328"/>
          </a:xfrm>
        </p:grpSpPr>
        <p:sp>
          <p:nvSpPr>
            <p:cNvPr id="23" name="Rounded Rectangular Callout 22"/>
            <p:cNvSpPr/>
            <p:nvPr/>
          </p:nvSpPr>
          <p:spPr>
            <a:xfrm>
              <a:off x="4494914" y="2383499"/>
              <a:ext cx="3030191" cy="1444019"/>
            </a:xfrm>
            <a:prstGeom prst="wedgeRoundRectCallout">
              <a:avLst>
                <a:gd name="adj1" fmla="val 76953"/>
                <a:gd name="adj2" fmla="val 6272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24" name="Rectangle 23"/>
            <p:cNvSpPr/>
            <p:nvPr/>
          </p:nvSpPr>
          <p:spPr>
            <a:xfrm>
              <a:off x="4559813" y="2375416"/>
              <a:ext cx="3138108" cy="1477328"/>
            </a:xfrm>
            <a:prstGeom prst="rect">
              <a:avLst/>
            </a:prstGeom>
          </p:spPr>
          <p:txBody>
            <a:bodyPr wrap="square">
              <a:spAutoFit/>
            </a:bodyPr>
            <a:lstStyle/>
            <a:p>
              <a:r>
                <a:rPr lang="en-US" i="1" dirty="0">
                  <a:latin typeface="+mn-lt"/>
                </a:rPr>
                <a:t>“HPC doesn’t understand how to convey the information to non-meteorologists the way NHC does (too technical)</a:t>
              </a:r>
              <a:r>
                <a:rPr lang="en-US" i="1" dirty="0" smtClean="0">
                  <a:latin typeface="+mn-lt"/>
                </a:rPr>
                <a:t>. – </a:t>
              </a:r>
              <a:r>
                <a:rPr lang="en-US" dirty="0">
                  <a:latin typeface="+mn-lt"/>
                </a:rPr>
                <a:t>Russ Washington, </a:t>
              </a:r>
              <a:r>
                <a:rPr lang="en-US" dirty="0" smtClean="0">
                  <a:latin typeface="+mn-lt"/>
                </a:rPr>
                <a:t>FEMA</a:t>
              </a:r>
              <a:endParaRPr lang="en-US" dirty="0">
                <a:latin typeface="+mn-lt"/>
              </a:endParaRPr>
            </a:p>
          </p:txBody>
        </p:sp>
      </p:grpSp>
      <p:grpSp>
        <p:nvGrpSpPr>
          <p:cNvPr id="25" name="Group 24"/>
          <p:cNvGrpSpPr/>
          <p:nvPr/>
        </p:nvGrpSpPr>
        <p:grpSpPr>
          <a:xfrm>
            <a:off x="4482049" y="4972210"/>
            <a:ext cx="4190074" cy="1486897"/>
            <a:chOff x="4703152" y="2558094"/>
            <a:chExt cx="4179658" cy="1486897"/>
          </a:xfrm>
        </p:grpSpPr>
        <p:sp>
          <p:nvSpPr>
            <p:cNvPr id="26" name="Rounded Rectangular Callout 25"/>
            <p:cNvSpPr/>
            <p:nvPr/>
          </p:nvSpPr>
          <p:spPr>
            <a:xfrm>
              <a:off x="4703152" y="2600972"/>
              <a:ext cx="4179658" cy="1444019"/>
            </a:xfrm>
            <a:prstGeom prst="wedgeRoundRectCallout">
              <a:avLst>
                <a:gd name="adj1" fmla="val -73550"/>
                <a:gd name="adj2" fmla="val 41636"/>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27" name="Rectangle 26"/>
            <p:cNvSpPr/>
            <p:nvPr/>
          </p:nvSpPr>
          <p:spPr>
            <a:xfrm>
              <a:off x="4768048" y="2558094"/>
              <a:ext cx="4097405" cy="1477328"/>
            </a:xfrm>
            <a:prstGeom prst="rect">
              <a:avLst/>
            </a:prstGeom>
          </p:spPr>
          <p:txBody>
            <a:bodyPr wrap="square">
              <a:spAutoFit/>
            </a:bodyPr>
            <a:lstStyle/>
            <a:p>
              <a:r>
                <a:rPr lang="en-US" dirty="0">
                  <a:latin typeface="+mn-lt"/>
                </a:rPr>
                <a:t>“</a:t>
              </a:r>
              <a:r>
                <a:rPr lang="en-US" i="1" dirty="0">
                  <a:latin typeface="+mn-lt"/>
                </a:rPr>
                <a:t>This is the first time in my 15 years in NWS management that I ever was asked to change my forecast for anything other than meteorological issues</a:t>
              </a:r>
              <a:r>
                <a:rPr lang="en-US" dirty="0">
                  <a:latin typeface="+mn-lt"/>
                </a:rPr>
                <a:t>.”  –James Lee, MIC, </a:t>
              </a:r>
              <a:r>
                <a:rPr lang="en-US" dirty="0" smtClean="0">
                  <a:latin typeface="+mn-lt"/>
                </a:rPr>
                <a:t>LWX</a:t>
              </a:r>
              <a:endParaRPr lang="en-US" dirty="0">
                <a:latin typeface="+mn-lt"/>
              </a:endParaRPr>
            </a:p>
          </p:txBody>
        </p:sp>
      </p:grpSp>
    </p:spTree>
    <p:extLst>
      <p:ext uri="{BB962C8B-B14F-4D97-AF65-F5344CB8AC3E}">
        <p14:creationId xmlns:p14="http://schemas.microsoft.com/office/powerpoint/2010/main" val="91149971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550" fill="hold"/>
                                        <p:tgtEl>
                                          <p:spTgt spid="13"/>
                                        </p:tgtEl>
                                      </p:cBhvr>
                                    </p:cmd>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out)">
                                      <p:cBhvr>
                                        <p:cTn id="19" dur="500"/>
                                        <p:tgtEl>
                                          <p:spTgt spid="2"/>
                                        </p:tgtEl>
                                      </p:cBhvr>
                                    </p:animEffect>
                                  </p:childTnLst>
                                </p:cTn>
                              </p:par>
                              <p:par>
                                <p:cTn id="20" presetID="1" presetClass="exit" presetSubtype="0" fill="hold" nodeType="withEffect">
                                  <p:stCondLst>
                                    <p:cond delay="0"/>
                                  </p:stCondLst>
                                  <p:childTnLst>
                                    <p:set>
                                      <p:cBhvr>
                                        <p:cTn id="21" dur="1" fill="hold">
                                          <p:stCondLst>
                                            <p:cond delay="0"/>
                                          </p:stCondLst>
                                        </p:cTn>
                                        <p:tgtEl>
                                          <p:spTgt spid="2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27610" fill="hold"/>
                                        <p:tgtEl>
                                          <p:spTgt spid="11"/>
                                        </p:tgtEl>
                                      </p:cBhvr>
                                    </p:cmd>
                                  </p:childTnLst>
                                </p:cTn>
                              </p:par>
                              <p:par>
                                <p:cTn id="26" presetID="1"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1"/>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27610" fill="hold"/>
                                        <p:tgtEl>
                                          <p:spTgt spid="11"/>
                                        </p:tgtEl>
                                      </p:cBhvr>
                                    </p:cmd>
                                  </p:childTnLst>
                                </p:cTn>
                              </p:par>
                            </p:childTnLst>
                          </p:cTn>
                        </p:par>
                      </p:childTnLst>
                    </p:cTn>
                  </p:par>
                </p:childTnLst>
              </p:cTn>
              <p:nextCondLst>
                <p:cond evt="onClick" delay="0">
                  <p:tgtEl>
                    <p:spTgt spid="11"/>
                  </p:tgtEl>
                </p:cond>
              </p:nextCondLst>
            </p:seq>
            <p:audio>
              <p:cMediaNode vol="80000">
                <p:cTn id="35" fill="hold" display="0">
                  <p:stCondLst>
                    <p:cond delay="indefinite"/>
                  </p:stCondLst>
                  <p:endCondLst>
                    <p:cond evt="onStopAudio" delay="0">
                      <p:tgtEl>
                        <p:sldTgt/>
                      </p:tgtEl>
                    </p:cond>
                  </p:endCondLst>
                </p:cTn>
                <p:tgtEl>
                  <p:spTgt spid="11"/>
                </p:tgtEl>
              </p:cMediaNode>
            </p:audio>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21550" fill="hold"/>
                                        <p:tgtEl>
                                          <p:spTgt spid="13"/>
                                        </p:tgtEl>
                                      </p:cBhvr>
                                    </p:cmd>
                                  </p:childTnLst>
                                </p:cTn>
                              </p:par>
                            </p:childTnLst>
                          </p:cTn>
                        </p:par>
                      </p:childTnLst>
                    </p:cTn>
                  </p:par>
                </p:childTnLst>
              </p:cTn>
              <p:nextCondLst>
                <p:cond evt="onClick" delay="0">
                  <p:tgtEl>
                    <p:spTgt spid="13"/>
                  </p:tgtEl>
                </p:cond>
              </p:nextCondLst>
            </p:seq>
            <p:audio>
              <p:cMediaNode vol="80000">
                <p:cTn id="41"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4750130" y="1942097"/>
            <a:ext cx="3790107" cy="4438371"/>
            <a:chOff x="4754933" y="1582063"/>
            <a:chExt cx="3355285" cy="3788331"/>
          </a:xfrm>
        </p:grpSpPr>
        <p:grpSp>
          <p:nvGrpSpPr>
            <p:cNvPr id="21" name="Group 20"/>
            <p:cNvGrpSpPr/>
            <p:nvPr/>
          </p:nvGrpSpPr>
          <p:grpSpPr>
            <a:xfrm>
              <a:off x="4754933" y="1582063"/>
              <a:ext cx="3355285" cy="3788331"/>
              <a:chOff x="4994941" y="1896153"/>
              <a:chExt cx="3527943" cy="4350225"/>
            </a:xfrm>
          </p:grpSpPr>
          <p:pic>
            <p:nvPicPr>
              <p:cNvPr id="11" name="Picture 10" descr="Screen Shot 2012-06-17 at 1.10.37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94941" y="1896153"/>
                <a:ext cx="2539086" cy="3383279"/>
              </a:xfrm>
              <a:prstGeom prst="rect">
                <a:avLst/>
              </a:prstGeom>
            </p:spPr>
          </p:pic>
          <p:pic>
            <p:nvPicPr>
              <p:cNvPr id="14" name="Picture 13" descr="Screen Shot 2012-06-17 at 1.10.24 PM.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88963" y="1997272"/>
                <a:ext cx="2525096" cy="3399302"/>
              </a:xfrm>
              <a:prstGeom prst="rect">
                <a:avLst/>
              </a:prstGeom>
            </p:spPr>
          </p:pic>
          <p:pic>
            <p:nvPicPr>
              <p:cNvPr id="13" name="Picture 12" descr="Screen Shot 2012-06-17 at 1.10.14 PM.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382352" y="2100629"/>
                <a:ext cx="2251845" cy="3409858"/>
              </a:xfrm>
              <a:prstGeom prst="rect">
                <a:avLst/>
              </a:prstGeom>
            </p:spPr>
          </p:pic>
          <p:pic>
            <p:nvPicPr>
              <p:cNvPr id="15" name="Picture 14" descr="Screen Shot 2012-06-17 at 1.09.57 PM.pn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564486" y="2272889"/>
                <a:ext cx="2352670" cy="3399832"/>
              </a:xfrm>
              <a:prstGeom prst="rect">
                <a:avLst/>
              </a:prstGeom>
            </p:spPr>
          </p:pic>
          <p:pic>
            <p:nvPicPr>
              <p:cNvPr id="16" name="Picture 15" descr="Screen Shot 2012-06-17 at 1.09.45 PM.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743838" y="2353278"/>
                <a:ext cx="2446462" cy="3436223"/>
              </a:xfrm>
              <a:prstGeom prst="rect">
                <a:avLst/>
              </a:prstGeom>
            </p:spPr>
          </p:pic>
          <p:pic>
            <p:nvPicPr>
              <p:cNvPr id="17" name="Picture 16" descr="Screen Shot 2012-06-17 at 1.09.32 PM.pn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931556" y="2548508"/>
                <a:ext cx="2378370" cy="3403367"/>
              </a:xfrm>
              <a:prstGeom prst="rect">
                <a:avLst/>
              </a:prstGeom>
            </p:spPr>
          </p:pic>
          <p:pic>
            <p:nvPicPr>
              <p:cNvPr id="18" name="Picture 17" descr="Screen Shot 2012-06-17 at 1.09.06 PM.pn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133623" y="2709284"/>
                <a:ext cx="2141083" cy="3408887"/>
              </a:xfrm>
              <a:prstGeom prst="rect">
                <a:avLst/>
              </a:prstGeom>
            </p:spPr>
          </p:pic>
          <p:pic>
            <p:nvPicPr>
              <p:cNvPr id="19" name="Picture 18" descr="Screen Shot 2012-06-17 at 1.08.36 PM.pn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330740" y="2863098"/>
                <a:ext cx="2192144" cy="3383280"/>
              </a:xfrm>
              <a:prstGeom prst="rect">
                <a:avLst/>
              </a:prstGeom>
            </p:spPr>
          </p:pic>
        </p:grpSp>
        <p:sp>
          <p:nvSpPr>
            <p:cNvPr id="22" name="TextBox 21"/>
            <p:cNvSpPr txBox="1"/>
            <p:nvPr/>
          </p:nvSpPr>
          <p:spPr>
            <a:xfrm>
              <a:off x="4800129" y="4900359"/>
              <a:ext cx="902811" cy="369332"/>
            </a:xfrm>
            <a:prstGeom prst="rect">
              <a:avLst/>
            </a:prstGeom>
            <a:noFill/>
          </p:spPr>
          <p:txBody>
            <a:bodyPr wrap="none" rtlCol="0">
              <a:spAutoFit/>
            </a:bodyPr>
            <a:lstStyle/>
            <a:p>
              <a:r>
                <a:rPr lang="en-US" dirty="0" smtClean="0">
                  <a:solidFill>
                    <a:schemeClr val="accent1"/>
                  </a:solidFill>
                  <a:latin typeface="+mn-lt"/>
                </a:rPr>
                <a:t>8 pages</a:t>
              </a:r>
              <a:endParaRPr lang="en-US" dirty="0">
                <a:solidFill>
                  <a:schemeClr val="accent1"/>
                </a:solidFill>
                <a:latin typeface="+mn-lt"/>
              </a:endParaRPr>
            </a:p>
          </p:txBody>
        </p:sp>
      </p:grpSp>
      <p:pic>
        <p:nvPicPr>
          <p:cNvPr id="9" name="Picture 3" descr="E:\gHLS_grabs11\MHXWindThreat.pn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637969" y="2012034"/>
            <a:ext cx="4069140" cy="4291021"/>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401638" y="1057275"/>
            <a:ext cx="8366125" cy="461665"/>
          </a:xfrm>
          <a:prstGeom prst="rect">
            <a:avLst/>
          </a:prstGeom>
          <a:solidFill>
            <a:srgbClr val="002060"/>
          </a:solidFill>
        </p:spPr>
        <p:txBody>
          <a:bodyPr>
            <a:spAutoFit/>
          </a:bodyPr>
          <a:lstStyle/>
          <a:p>
            <a:pPr algn="ctr">
              <a:spcBef>
                <a:spcPct val="20000"/>
              </a:spcBef>
              <a:buClr>
                <a:srgbClr val="0BD0D9"/>
              </a:buClr>
              <a:buSzPct val="95000"/>
              <a:defRPr/>
            </a:pPr>
            <a:r>
              <a:rPr lang="en-US" sz="2400" b="1" dirty="0" smtClean="0">
                <a:latin typeface="+mn-lt"/>
              </a:rPr>
              <a:t>(2) Improved </a:t>
            </a:r>
            <a:r>
              <a:rPr lang="en-US" sz="2400" b="1" dirty="0">
                <a:latin typeface="+mn-lt"/>
              </a:rPr>
              <a:t>guidance products for local DSS</a:t>
            </a:r>
            <a:endParaRPr lang="en-US" sz="2400" b="1" i="1" dirty="0">
              <a:latin typeface="+mn-lt"/>
              <a:ea typeface="ＭＳ Ｐゴシック" pitchFamily="34" charset="-128"/>
              <a:cs typeface="+mn-cs"/>
            </a:endParaRPr>
          </a:p>
        </p:txBody>
      </p:sp>
      <p:pic>
        <p:nvPicPr>
          <p:cNvPr id="39938" name="Picture 9" descr="noaa_sm.gif"/>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95250" y="177800"/>
            <a:ext cx="614363"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Slide Number Placeholder 5"/>
          <p:cNvSpPr>
            <a:spLocks noGrp="1"/>
          </p:cNvSpPr>
          <p:nvPr>
            <p:ph type="sldNum" sz="quarter" idx="12"/>
          </p:nvPr>
        </p:nvSpPr>
        <p:spPr bwMode="auto">
          <a:xfrm>
            <a:off x="6553200" y="6405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0BB20F-BC5C-8846-B113-FBEC61E630AA}" type="slidenum">
              <a:rPr lang="en-US" sz="1200">
                <a:solidFill>
                  <a:schemeClr val="bg1"/>
                </a:solidFill>
                <a:latin typeface="Calibri" charset="0"/>
              </a:rPr>
              <a:pPr eaLnBrk="1" hangingPunct="1"/>
              <a:t>18</a:t>
            </a:fld>
            <a:endParaRPr lang="en-US" sz="1200">
              <a:solidFill>
                <a:schemeClr val="bg1"/>
              </a:solidFill>
              <a:latin typeface="Calibri" charset="0"/>
            </a:endParaRPr>
          </a:p>
        </p:txBody>
      </p:sp>
      <p:sp>
        <p:nvSpPr>
          <p:cNvPr id="8198" name="Title 1"/>
          <p:cNvSpPr>
            <a:spLocks noGrp="1"/>
          </p:cNvSpPr>
          <p:nvPr>
            <p:ph type="title"/>
          </p:nvPr>
        </p:nvSpPr>
        <p:spPr>
          <a:xfrm>
            <a:off x="457200" y="0"/>
            <a:ext cx="8229600" cy="1017588"/>
          </a:xfrm>
        </p:spPr>
        <p:txBody>
          <a:bodyPr lIns="0" rIns="0" bIns="0" anchor="b"/>
          <a:lstStyle/>
          <a:p>
            <a:pPr>
              <a:defRPr/>
            </a:pPr>
            <a:r>
              <a:rPr lang="en-US" sz="3600" dirty="0" smtClean="0">
                <a:latin typeface="Calibri" charset="0"/>
                <a:ea typeface="ＭＳ Ｐゴシック" charset="0"/>
              </a:rPr>
              <a:t>Hurricane Irene</a:t>
            </a:r>
            <a:r>
              <a:rPr lang="en-US" sz="3600" dirty="0">
                <a:latin typeface="Calibri" charset="0"/>
                <a:ea typeface="ＭＳ Ｐゴシック" charset="0"/>
              </a:rPr>
              <a:t/>
            </a:r>
            <a:br>
              <a:rPr lang="en-US" sz="3600" dirty="0">
                <a:latin typeface="Calibri" charset="0"/>
                <a:ea typeface="ＭＳ Ｐゴシック" charset="0"/>
              </a:rPr>
            </a:br>
            <a:r>
              <a:rPr lang="en-US" sz="3200" dirty="0">
                <a:latin typeface="Calibri" charset="0"/>
                <a:ea typeface="ＭＳ Ｐゴシック" charset="0"/>
              </a:rPr>
              <a:t>Service Assessment</a:t>
            </a:r>
            <a:endParaRPr lang="en-US" sz="3600" dirty="0">
              <a:latin typeface="Calibri" charset="0"/>
              <a:ea typeface="ＭＳ Ｐゴシック" charset="0"/>
            </a:endParaRPr>
          </a:p>
        </p:txBody>
      </p:sp>
      <p:pic>
        <p:nvPicPr>
          <p:cNvPr id="39942" name="Picture 7" descr="Nws.eps"/>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8378825" y="177800"/>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839158" y="1650340"/>
            <a:ext cx="3672808" cy="2628583"/>
            <a:chOff x="537308" y="2180152"/>
            <a:chExt cx="3672808" cy="2628583"/>
          </a:xfrm>
        </p:grpSpPr>
        <p:sp>
          <p:nvSpPr>
            <p:cNvPr id="2" name="Rectangular Callout 1"/>
            <p:cNvSpPr/>
            <p:nvPr/>
          </p:nvSpPr>
          <p:spPr>
            <a:xfrm>
              <a:off x="537308" y="2180152"/>
              <a:ext cx="3672808" cy="1780135"/>
            </a:xfrm>
            <a:prstGeom prst="wedgeRectCallout">
              <a:avLst>
                <a:gd name="adj1" fmla="val -33459"/>
                <a:gd name="adj2" fmla="val 61531"/>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i="1" dirty="0">
                  <a:solidFill>
                    <a:schemeClr val="tx1"/>
                  </a:solidFill>
                </a:rPr>
                <a:t>“(HLS products) were too long if you were trying to deal with multiple offices, too much to read.” And “…it was difficult to find the HLS on NWS web sites.” </a:t>
              </a:r>
            </a:p>
          </p:txBody>
        </p:sp>
        <p:grpSp>
          <p:nvGrpSpPr>
            <p:cNvPr id="8" name="Group 7"/>
            <p:cNvGrpSpPr/>
            <p:nvPr/>
          </p:nvGrpSpPr>
          <p:grpSpPr>
            <a:xfrm>
              <a:off x="540015" y="4149604"/>
              <a:ext cx="3650099" cy="659131"/>
              <a:chOff x="550527" y="3939588"/>
              <a:chExt cx="3837031" cy="659131"/>
            </a:xfrm>
          </p:grpSpPr>
          <p:sp>
            <p:nvSpPr>
              <p:cNvPr id="6" name="Rounded Rectangle 5"/>
              <p:cNvSpPr/>
              <p:nvPr/>
            </p:nvSpPr>
            <p:spPr>
              <a:xfrm>
                <a:off x="550527" y="4139566"/>
                <a:ext cx="3837031" cy="312616"/>
              </a:xfrm>
              <a:prstGeom prst="round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r"/>
                <a:r>
                  <a:rPr lang="en-US" sz="1400" i="1" dirty="0">
                    <a:solidFill>
                      <a:schemeClr val="tx1"/>
                    </a:solidFill>
                  </a:rPr>
                  <a:t>Brian Norcross, The Weather Channel</a:t>
                </a:r>
              </a:p>
            </p:txBody>
          </p:sp>
          <p:pic>
            <p:nvPicPr>
              <p:cNvPr id="5" name="Picture 4" descr="Bryan-Norcross_new_194x242.jp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70013" y="3939588"/>
                <a:ext cx="528393" cy="659131"/>
              </a:xfrm>
              <a:prstGeom prst="rect">
                <a:avLst/>
              </a:prstGeom>
            </p:spPr>
          </p:pic>
        </p:grpSp>
      </p:grpSp>
      <p:graphicFrame>
        <p:nvGraphicFramePr>
          <p:cNvPr id="3" name="Object 2"/>
          <p:cNvGraphicFramePr>
            <a:graphicFrameLocks noChangeAspect="1"/>
          </p:cNvGraphicFramePr>
          <p:nvPr>
            <p:extLst>
              <p:ext uri="{D42A27DB-BD31-4B8C-83A1-F6EECF244321}">
                <p14:modId xmlns:p14="http://schemas.microsoft.com/office/powerpoint/2010/main" val="1313234733"/>
              </p:ext>
            </p:extLst>
          </p:nvPr>
        </p:nvGraphicFramePr>
        <p:xfrm>
          <a:off x="528365" y="4567799"/>
          <a:ext cx="4051300" cy="1689100"/>
        </p:xfrm>
        <a:graphic>
          <a:graphicData uri="http://schemas.openxmlformats.org/presentationml/2006/ole">
            <mc:AlternateContent xmlns:mc="http://schemas.openxmlformats.org/markup-compatibility/2006">
              <mc:Choice xmlns:v="urn:schemas-microsoft-com:vml" Requires="v">
                <p:oleObj spid="_x0000_s1063" name="Worksheet" r:id="rId16" imgW="4051300" imgH="1689100" progId="Excel.Sheet.8">
                  <p:embed/>
                </p:oleObj>
              </mc:Choice>
              <mc:Fallback>
                <p:oleObj name="Worksheet" r:id="rId16" imgW="4051300" imgH="1689100" progId="Excel.Sheet.8">
                  <p:embed/>
                  <p:pic>
                    <p:nvPicPr>
                      <p:cNvPr id="0" name=""/>
                      <p:cNvPicPr/>
                      <p:nvPr/>
                    </p:nvPicPr>
                    <p:blipFill>
                      <a:blip r:embed="rId17"/>
                      <a:stretch>
                        <a:fillRect/>
                      </a:stretch>
                    </p:blipFill>
                    <p:spPr>
                      <a:xfrm>
                        <a:off x="528365" y="4567799"/>
                        <a:ext cx="4051300" cy="1689100"/>
                      </a:xfrm>
                      <a:prstGeom prst="rect">
                        <a:avLst/>
                      </a:prstGeom>
                    </p:spPr>
                  </p:pic>
                </p:oleObj>
              </mc:Fallback>
            </mc:AlternateContent>
          </a:graphicData>
        </a:graphic>
      </p:graphicFrame>
    </p:spTree>
    <p:extLst>
      <p:ext uri="{BB962C8B-B14F-4D97-AF65-F5344CB8AC3E}">
        <p14:creationId xmlns:p14="http://schemas.microsoft.com/office/powerpoint/2010/main" val="269318512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ou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01638" y="1057275"/>
            <a:ext cx="8366125" cy="461665"/>
          </a:xfrm>
          <a:prstGeom prst="rect">
            <a:avLst/>
          </a:prstGeom>
          <a:solidFill>
            <a:srgbClr val="002060"/>
          </a:solidFill>
        </p:spPr>
        <p:txBody>
          <a:bodyPr>
            <a:spAutoFit/>
          </a:bodyPr>
          <a:lstStyle/>
          <a:p>
            <a:pPr algn="ctr">
              <a:spcBef>
                <a:spcPct val="20000"/>
              </a:spcBef>
              <a:buClr>
                <a:srgbClr val="0BD0D9"/>
              </a:buClr>
              <a:buSzPct val="95000"/>
              <a:defRPr/>
            </a:pPr>
            <a:r>
              <a:rPr lang="en-US" sz="2400" b="1" dirty="0" smtClean="0">
                <a:latin typeface="+mn-lt"/>
              </a:rPr>
              <a:t>(3) Training</a:t>
            </a:r>
            <a:r>
              <a:rPr lang="en-US" sz="2400" b="1" dirty="0">
                <a:latin typeface="+mn-lt"/>
              </a:rPr>
              <a:t>/Hiring</a:t>
            </a:r>
            <a:endParaRPr lang="en-US" sz="2400" b="1" i="1" dirty="0">
              <a:latin typeface="+mn-lt"/>
              <a:ea typeface="ＭＳ Ｐゴシック" pitchFamily="34" charset="-128"/>
              <a:cs typeface="+mn-cs"/>
            </a:endParaRPr>
          </a:p>
        </p:txBody>
      </p:sp>
      <p:pic>
        <p:nvPicPr>
          <p:cNvPr id="39938" name="Picture 9" descr="noaa_sm.g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250" y="177800"/>
            <a:ext cx="614363"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Slide Number Placeholder 5"/>
          <p:cNvSpPr>
            <a:spLocks noGrp="1"/>
          </p:cNvSpPr>
          <p:nvPr>
            <p:ph type="sldNum" sz="quarter" idx="12"/>
          </p:nvPr>
        </p:nvSpPr>
        <p:spPr bwMode="auto">
          <a:xfrm>
            <a:off x="6553200" y="6405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0BB20F-BC5C-8846-B113-FBEC61E630AA}" type="slidenum">
              <a:rPr lang="en-US" sz="1200">
                <a:solidFill>
                  <a:schemeClr val="bg1"/>
                </a:solidFill>
                <a:latin typeface="Calibri" charset="0"/>
              </a:rPr>
              <a:pPr eaLnBrk="1" hangingPunct="1"/>
              <a:t>19</a:t>
            </a:fld>
            <a:endParaRPr lang="en-US" sz="1200">
              <a:solidFill>
                <a:schemeClr val="bg1"/>
              </a:solidFill>
              <a:latin typeface="Calibri" charset="0"/>
            </a:endParaRPr>
          </a:p>
        </p:txBody>
      </p:sp>
      <p:sp>
        <p:nvSpPr>
          <p:cNvPr id="8198" name="Title 1"/>
          <p:cNvSpPr>
            <a:spLocks noGrp="1"/>
          </p:cNvSpPr>
          <p:nvPr>
            <p:ph type="title"/>
          </p:nvPr>
        </p:nvSpPr>
        <p:spPr>
          <a:xfrm>
            <a:off x="457200" y="0"/>
            <a:ext cx="8229600" cy="1017588"/>
          </a:xfrm>
        </p:spPr>
        <p:txBody>
          <a:bodyPr lIns="0" rIns="0" bIns="0" anchor="b"/>
          <a:lstStyle/>
          <a:p>
            <a:pPr>
              <a:defRPr/>
            </a:pPr>
            <a:r>
              <a:rPr lang="en-US" sz="3600" dirty="0" smtClean="0">
                <a:latin typeface="Calibri" charset="0"/>
                <a:ea typeface="ＭＳ Ｐゴシック" charset="0"/>
              </a:rPr>
              <a:t>Hurricane Irene</a:t>
            </a:r>
            <a:r>
              <a:rPr lang="en-US" sz="3600" dirty="0">
                <a:latin typeface="Calibri" charset="0"/>
                <a:ea typeface="ＭＳ Ｐゴシック" charset="0"/>
              </a:rPr>
              <a:t/>
            </a:r>
            <a:br>
              <a:rPr lang="en-US" sz="3600" dirty="0">
                <a:latin typeface="Calibri" charset="0"/>
                <a:ea typeface="ＭＳ Ｐゴシック" charset="0"/>
              </a:rPr>
            </a:br>
            <a:r>
              <a:rPr lang="en-US" sz="3200" dirty="0">
                <a:latin typeface="Calibri" charset="0"/>
                <a:ea typeface="ＭＳ Ｐゴシック" charset="0"/>
              </a:rPr>
              <a:t>Service Assessment</a:t>
            </a:r>
            <a:endParaRPr lang="en-US" sz="3600" dirty="0">
              <a:latin typeface="Calibri" charset="0"/>
              <a:ea typeface="ＭＳ Ｐゴシック" charset="0"/>
            </a:endParaRPr>
          </a:p>
        </p:txBody>
      </p:sp>
      <p:pic>
        <p:nvPicPr>
          <p:cNvPr id="39942" name="Picture 7" descr="Nws.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78825" y="177800"/>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Screen shot 2012-06-11 at 12.41.28 P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68608" y="1690232"/>
            <a:ext cx="5320486" cy="4765767"/>
          </a:xfrm>
          <a:prstGeom prst="rect">
            <a:avLst/>
          </a:prstGeom>
        </p:spPr>
      </p:pic>
      <p:sp>
        <p:nvSpPr>
          <p:cNvPr id="4" name="Oval 3"/>
          <p:cNvSpPr/>
          <p:nvPr/>
        </p:nvSpPr>
        <p:spPr>
          <a:xfrm>
            <a:off x="4066038" y="4760058"/>
            <a:ext cx="1443668" cy="666956"/>
          </a:xfrm>
          <a:prstGeom prst="ellipse">
            <a:avLst/>
          </a:prstGeom>
          <a:noFill/>
          <a:ln w="28575"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83811" y="1694934"/>
            <a:ext cx="2870142" cy="4708981"/>
          </a:xfrm>
          <a:prstGeom prst="rect">
            <a:avLst/>
          </a:prstGeom>
          <a:noFill/>
        </p:spPr>
        <p:txBody>
          <a:bodyPr wrap="square" rtlCol="0">
            <a:spAutoFit/>
          </a:bodyPr>
          <a:lstStyle/>
          <a:p>
            <a:pPr marL="342900" indent="-342900">
              <a:buFont typeface="Arial"/>
              <a:buChar char="•"/>
            </a:pPr>
            <a:r>
              <a:rPr lang="en-US" sz="2000" dirty="0">
                <a:solidFill>
                  <a:srgbClr val="376092"/>
                </a:solidFill>
                <a:latin typeface="+mn-lt"/>
              </a:rPr>
              <a:t>Hurricanes are </a:t>
            </a:r>
            <a:r>
              <a:rPr lang="en-US" sz="2000" dirty="0" smtClean="0">
                <a:solidFill>
                  <a:srgbClr val="376092"/>
                </a:solidFill>
                <a:latin typeface="+mn-lt"/>
              </a:rPr>
              <a:t>highest </a:t>
            </a:r>
            <a:r>
              <a:rPr lang="en-US" sz="2000" dirty="0">
                <a:solidFill>
                  <a:srgbClr val="376092"/>
                </a:solidFill>
                <a:latin typeface="+mn-lt"/>
              </a:rPr>
              <a:t>impact weather events (</a:t>
            </a:r>
            <a:r>
              <a:rPr lang="en-US" sz="2000" dirty="0" smtClean="0">
                <a:solidFill>
                  <a:srgbClr val="376092"/>
                </a:solidFill>
                <a:latin typeface="+mn-lt"/>
              </a:rPr>
              <a:t>43% of $1.76T total damage) </a:t>
            </a:r>
          </a:p>
          <a:p>
            <a:pPr marL="342900" indent="-342900">
              <a:buFont typeface="Arial"/>
              <a:buChar char="•"/>
            </a:pPr>
            <a:r>
              <a:rPr lang="en-US" sz="2000" dirty="0">
                <a:solidFill>
                  <a:srgbClr val="376092"/>
                </a:solidFill>
                <a:latin typeface="+mn-lt"/>
              </a:rPr>
              <a:t>S</a:t>
            </a:r>
            <a:r>
              <a:rPr lang="en-US" sz="2000" dirty="0" smtClean="0">
                <a:solidFill>
                  <a:srgbClr val="376092"/>
                </a:solidFill>
                <a:latin typeface="+mn-lt"/>
              </a:rPr>
              <a:t>uggest need </a:t>
            </a:r>
            <a:r>
              <a:rPr lang="en-US" sz="2000" dirty="0">
                <a:solidFill>
                  <a:srgbClr val="376092"/>
                </a:solidFill>
                <a:latin typeface="+mn-lt"/>
              </a:rPr>
              <a:t>for comprehensive tropical training programs throughout the NWS.  </a:t>
            </a:r>
            <a:endParaRPr lang="en-US" sz="2000" dirty="0" smtClean="0">
              <a:solidFill>
                <a:srgbClr val="376092"/>
              </a:solidFill>
              <a:latin typeface="+mn-lt"/>
            </a:endParaRPr>
          </a:p>
          <a:p>
            <a:pPr marL="342900" indent="-342900">
              <a:buFont typeface="Arial"/>
              <a:buChar char="•"/>
            </a:pPr>
            <a:r>
              <a:rPr lang="en-US" sz="2000" dirty="0">
                <a:solidFill>
                  <a:srgbClr val="376092"/>
                </a:solidFill>
                <a:latin typeface="+mn-lt"/>
              </a:rPr>
              <a:t>M</a:t>
            </a:r>
            <a:r>
              <a:rPr lang="en-US" sz="2000" dirty="0" smtClean="0">
                <a:solidFill>
                  <a:srgbClr val="376092"/>
                </a:solidFill>
                <a:latin typeface="+mn-lt"/>
              </a:rPr>
              <a:t>ost </a:t>
            </a:r>
            <a:r>
              <a:rPr lang="en-US" sz="2000" dirty="0">
                <a:solidFill>
                  <a:srgbClr val="376092"/>
                </a:solidFill>
                <a:latin typeface="+mn-lt"/>
              </a:rPr>
              <a:t>needed at WFOs in tropical cyclone impacted </a:t>
            </a:r>
            <a:r>
              <a:rPr lang="en-US" sz="2000" dirty="0" smtClean="0">
                <a:solidFill>
                  <a:srgbClr val="376092"/>
                </a:solidFill>
                <a:latin typeface="+mn-lt"/>
              </a:rPr>
              <a:t>regions,</a:t>
            </a:r>
            <a:r>
              <a:rPr lang="en-US" sz="2000" dirty="0">
                <a:solidFill>
                  <a:srgbClr val="376092"/>
                </a:solidFill>
              </a:rPr>
              <a:t> </a:t>
            </a:r>
            <a:r>
              <a:rPr lang="en-US" sz="2000" dirty="0">
                <a:solidFill>
                  <a:srgbClr val="376092"/>
                </a:solidFill>
                <a:latin typeface="+mn-lt"/>
              </a:rPr>
              <a:t>but </a:t>
            </a:r>
            <a:r>
              <a:rPr lang="en-US" sz="2000" dirty="0" smtClean="0">
                <a:solidFill>
                  <a:srgbClr val="376092"/>
                </a:solidFill>
                <a:latin typeface="+mn-lt"/>
              </a:rPr>
              <a:t>also at WFOs </a:t>
            </a:r>
            <a:r>
              <a:rPr lang="en-US" sz="2000" dirty="0">
                <a:solidFill>
                  <a:srgbClr val="376092"/>
                </a:solidFill>
                <a:latin typeface="+mn-lt"/>
              </a:rPr>
              <a:t>serving as primary </a:t>
            </a:r>
            <a:r>
              <a:rPr lang="en-US" sz="2000" dirty="0" smtClean="0">
                <a:solidFill>
                  <a:srgbClr val="376092"/>
                </a:solidFill>
                <a:latin typeface="+mn-lt"/>
              </a:rPr>
              <a:t>&amp; secondary </a:t>
            </a:r>
            <a:r>
              <a:rPr lang="en-US" sz="2000" dirty="0">
                <a:solidFill>
                  <a:srgbClr val="376092"/>
                </a:solidFill>
                <a:latin typeface="+mn-lt"/>
              </a:rPr>
              <a:t>backups </a:t>
            </a:r>
            <a:endParaRPr lang="en-US" sz="2000" i="1" dirty="0">
              <a:solidFill>
                <a:srgbClr val="376092"/>
              </a:solidFill>
              <a:latin typeface="+mn-lt"/>
            </a:endParaRPr>
          </a:p>
        </p:txBody>
      </p:sp>
    </p:spTree>
    <p:extLst>
      <p:ext uri="{BB962C8B-B14F-4D97-AF65-F5344CB8AC3E}">
        <p14:creationId xmlns:p14="http://schemas.microsoft.com/office/powerpoint/2010/main" val="11693832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01638" y="1057275"/>
            <a:ext cx="8366125" cy="461963"/>
          </a:xfrm>
          <a:prstGeom prst="rect">
            <a:avLst/>
          </a:prstGeom>
          <a:solidFill>
            <a:srgbClr val="002060"/>
          </a:solidFill>
        </p:spPr>
        <p:txBody>
          <a:bodyPr>
            <a:spAutoFit/>
          </a:bodyPr>
          <a:lstStyle/>
          <a:p>
            <a:pPr algn="ctr">
              <a:spcBef>
                <a:spcPct val="20000"/>
              </a:spcBef>
              <a:buClr>
                <a:srgbClr val="0BD0D9"/>
              </a:buClr>
              <a:buSzPct val="95000"/>
              <a:defRPr/>
            </a:pPr>
            <a:r>
              <a:rPr lang="en-US" sz="2400" b="1" dirty="0">
                <a:latin typeface="+mn-lt"/>
                <a:ea typeface="ＭＳ Ｐゴシック" pitchFamily="34" charset="-128"/>
                <a:cs typeface="+mn-cs"/>
              </a:rPr>
              <a:t>Service Assessment </a:t>
            </a:r>
            <a:r>
              <a:rPr lang="en-US" sz="2400" b="1" dirty="0" smtClean="0">
                <a:latin typeface="+mn-lt"/>
                <a:ea typeface="ＭＳ Ｐゴシック" pitchFamily="34" charset="-128"/>
                <a:cs typeface="+mn-cs"/>
              </a:rPr>
              <a:t>Team</a:t>
            </a:r>
            <a:endParaRPr lang="en-US" sz="2400" b="1" i="1" dirty="0">
              <a:latin typeface="+mn-lt"/>
              <a:ea typeface="ＭＳ Ｐゴシック" pitchFamily="34" charset="-128"/>
              <a:cs typeface="+mn-cs"/>
            </a:endParaRPr>
          </a:p>
        </p:txBody>
      </p:sp>
      <p:pic>
        <p:nvPicPr>
          <p:cNvPr id="37891" name="Picture 9" descr="noaa_sm.g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250" y="177800"/>
            <a:ext cx="614363"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Slide Number Placeholder 5"/>
          <p:cNvSpPr>
            <a:spLocks noGrp="1"/>
          </p:cNvSpPr>
          <p:nvPr>
            <p:ph type="sldNum" sz="quarter" idx="12"/>
          </p:nvPr>
        </p:nvSpPr>
        <p:spPr bwMode="auto">
          <a:xfrm>
            <a:off x="6553200" y="6405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B405CBE-C448-954B-82BB-B51FC9536077}" type="slidenum">
              <a:rPr lang="en-US" sz="1200">
                <a:solidFill>
                  <a:schemeClr val="bg1"/>
                </a:solidFill>
                <a:latin typeface="Calibri" charset="0"/>
              </a:rPr>
              <a:pPr eaLnBrk="1" hangingPunct="1"/>
              <a:t>2</a:t>
            </a:fld>
            <a:endParaRPr lang="en-US" sz="1200" dirty="0">
              <a:solidFill>
                <a:schemeClr val="bg1"/>
              </a:solidFill>
              <a:latin typeface="Calibri" charset="0"/>
            </a:endParaRPr>
          </a:p>
        </p:txBody>
      </p:sp>
      <p:sp>
        <p:nvSpPr>
          <p:cNvPr id="7174" name="Title 1"/>
          <p:cNvSpPr>
            <a:spLocks noGrp="1"/>
          </p:cNvSpPr>
          <p:nvPr>
            <p:ph type="title"/>
          </p:nvPr>
        </p:nvSpPr>
        <p:spPr>
          <a:xfrm>
            <a:off x="457200" y="0"/>
            <a:ext cx="8229600" cy="1017588"/>
          </a:xfrm>
        </p:spPr>
        <p:txBody>
          <a:bodyPr lIns="0" rIns="0" bIns="0" anchor="b"/>
          <a:lstStyle/>
          <a:p>
            <a:pPr>
              <a:defRPr/>
            </a:pPr>
            <a:r>
              <a:rPr lang="en-US" sz="3600" dirty="0" smtClean="0">
                <a:latin typeface="Calibri" charset="0"/>
                <a:ea typeface="ＭＳ Ｐゴシック" charset="0"/>
              </a:rPr>
              <a:t>Hurricane Irene</a:t>
            </a:r>
            <a:r>
              <a:rPr lang="en-US" sz="3600" dirty="0">
                <a:latin typeface="Calibri" charset="0"/>
                <a:ea typeface="ＭＳ Ｐゴシック" charset="0"/>
              </a:rPr>
              <a:t/>
            </a:r>
            <a:br>
              <a:rPr lang="en-US" sz="3600" dirty="0">
                <a:latin typeface="Calibri" charset="0"/>
                <a:ea typeface="ＭＳ Ｐゴシック" charset="0"/>
              </a:rPr>
            </a:br>
            <a:r>
              <a:rPr lang="en-US" sz="3200" dirty="0">
                <a:latin typeface="Calibri" charset="0"/>
                <a:ea typeface="ＭＳ Ｐゴシック" charset="0"/>
              </a:rPr>
              <a:t>Service Assessment</a:t>
            </a:r>
            <a:endParaRPr lang="en-US" sz="3600" dirty="0">
              <a:latin typeface="Calibri" charset="0"/>
              <a:ea typeface="ＭＳ Ｐゴシック" charset="0"/>
            </a:endParaRPr>
          </a:p>
        </p:txBody>
      </p:sp>
      <p:pic>
        <p:nvPicPr>
          <p:cNvPr id="37894" name="Picture 7" descr="Nws.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78825" y="177800"/>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94275" y="1604514"/>
            <a:ext cx="7961564" cy="5016759"/>
          </a:xfrm>
          <a:prstGeom prst="rect">
            <a:avLst/>
          </a:prstGeom>
        </p:spPr>
        <p:txBody>
          <a:bodyPr wrap="square">
            <a:spAutoFit/>
          </a:bodyPr>
          <a:lstStyle/>
          <a:p>
            <a:pPr marL="455613" indent="-455613"/>
            <a:r>
              <a:rPr lang="en-US" sz="1600" b="1" dirty="0">
                <a:solidFill>
                  <a:schemeClr val="accent1">
                    <a:lumMod val="75000"/>
                  </a:schemeClr>
                </a:solidFill>
                <a:latin typeface="+mn-lt"/>
              </a:rPr>
              <a:t>Dr. Kathryn </a:t>
            </a:r>
            <a:r>
              <a:rPr lang="en-US" sz="1600" b="1" dirty="0" smtClean="0">
                <a:solidFill>
                  <a:schemeClr val="accent1">
                    <a:lumMod val="75000"/>
                  </a:schemeClr>
                </a:solidFill>
                <a:latin typeface="+mn-lt"/>
              </a:rPr>
              <a:t>Sullivan</a:t>
            </a:r>
            <a:r>
              <a:rPr lang="en-US" sz="1600" dirty="0" smtClean="0">
                <a:solidFill>
                  <a:schemeClr val="accent1">
                    <a:lumMod val="75000"/>
                  </a:schemeClr>
                </a:solidFill>
                <a:latin typeface="+mn-lt"/>
              </a:rPr>
              <a:t>, </a:t>
            </a:r>
            <a:r>
              <a:rPr lang="en-US" sz="1600" b="1" dirty="0" smtClean="0">
                <a:solidFill>
                  <a:schemeClr val="accent1">
                    <a:lumMod val="75000"/>
                  </a:schemeClr>
                </a:solidFill>
                <a:latin typeface="+mn-lt"/>
              </a:rPr>
              <a:t>Executive </a:t>
            </a:r>
            <a:r>
              <a:rPr lang="en-US" sz="1600" b="1" dirty="0">
                <a:solidFill>
                  <a:schemeClr val="accent1">
                    <a:lumMod val="75000"/>
                  </a:schemeClr>
                </a:solidFill>
                <a:latin typeface="+mn-lt"/>
              </a:rPr>
              <a:t>Sponsor</a:t>
            </a:r>
            <a:r>
              <a:rPr lang="en-US" sz="1600" dirty="0">
                <a:solidFill>
                  <a:schemeClr val="accent1">
                    <a:lumMod val="75000"/>
                  </a:schemeClr>
                </a:solidFill>
                <a:latin typeface="+mn-lt"/>
              </a:rPr>
              <a:t>: Assistant </a:t>
            </a:r>
            <a:r>
              <a:rPr lang="en-US" sz="1600" dirty="0" smtClean="0">
                <a:solidFill>
                  <a:schemeClr val="accent1">
                    <a:lumMod val="75000"/>
                  </a:schemeClr>
                </a:solidFill>
                <a:latin typeface="+mn-lt"/>
              </a:rPr>
              <a:t>Secretary</a:t>
            </a:r>
            <a:r>
              <a:rPr lang="en-US" sz="1600" dirty="0">
                <a:solidFill>
                  <a:schemeClr val="accent1">
                    <a:lumMod val="75000"/>
                  </a:schemeClr>
                </a:solidFill>
                <a:latin typeface="+mn-lt"/>
              </a:rPr>
              <a:t> </a:t>
            </a:r>
            <a:r>
              <a:rPr lang="en-US" sz="1600" dirty="0" smtClean="0">
                <a:solidFill>
                  <a:schemeClr val="accent1">
                    <a:lumMod val="75000"/>
                  </a:schemeClr>
                </a:solidFill>
                <a:latin typeface="+mn-lt"/>
              </a:rPr>
              <a:t>&amp; </a:t>
            </a:r>
            <a:r>
              <a:rPr lang="en-US" sz="1600" dirty="0">
                <a:solidFill>
                  <a:schemeClr val="accent1">
                    <a:lumMod val="75000"/>
                  </a:schemeClr>
                </a:solidFill>
                <a:latin typeface="+mn-lt"/>
              </a:rPr>
              <a:t>Deputy Administrator, NOAA</a:t>
            </a:r>
          </a:p>
          <a:p>
            <a:pPr marL="455613" indent="-455613"/>
            <a:r>
              <a:rPr lang="en-US" sz="1600" b="1" dirty="0">
                <a:solidFill>
                  <a:schemeClr val="accent1">
                    <a:lumMod val="75000"/>
                  </a:schemeClr>
                </a:solidFill>
                <a:latin typeface="+mn-lt"/>
              </a:rPr>
              <a:t>Dr. Frank </a:t>
            </a:r>
            <a:r>
              <a:rPr lang="en-US" sz="1600" b="1" dirty="0" smtClean="0">
                <a:solidFill>
                  <a:schemeClr val="accent1">
                    <a:lumMod val="75000"/>
                  </a:schemeClr>
                </a:solidFill>
                <a:latin typeface="+mn-lt"/>
              </a:rPr>
              <a:t>Marks</a:t>
            </a:r>
            <a:r>
              <a:rPr lang="en-US" sz="1600" dirty="0" smtClean="0">
                <a:solidFill>
                  <a:schemeClr val="accent1">
                    <a:lumMod val="75000"/>
                  </a:schemeClr>
                </a:solidFill>
                <a:latin typeface="+mn-lt"/>
              </a:rPr>
              <a:t>, Team </a:t>
            </a:r>
            <a:r>
              <a:rPr lang="en-US" sz="1600" dirty="0">
                <a:solidFill>
                  <a:schemeClr val="accent1">
                    <a:lumMod val="75000"/>
                  </a:schemeClr>
                </a:solidFill>
                <a:latin typeface="+mn-lt"/>
              </a:rPr>
              <a:t>Leader, </a:t>
            </a:r>
            <a:r>
              <a:rPr lang="en-US" sz="1600" dirty="0" smtClean="0">
                <a:solidFill>
                  <a:schemeClr val="accent1">
                    <a:lumMod val="75000"/>
                  </a:schemeClr>
                </a:solidFill>
                <a:latin typeface="+mn-lt"/>
              </a:rPr>
              <a:t>NOAA/OAR Hurricane </a:t>
            </a:r>
            <a:r>
              <a:rPr lang="en-US" sz="1600" dirty="0">
                <a:solidFill>
                  <a:schemeClr val="accent1">
                    <a:lumMod val="75000"/>
                  </a:schemeClr>
                </a:solidFill>
                <a:latin typeface="+mn-lt"/>
              </a:rPr>
              <a:t>Research Division </a:t>
            </a:r>
          </a:p>
          <a:p>
            <a:pPr marL="455613" indent="-455613"/>
            <a:r>
              <a:rPr lang="en-US" sz="1600" b="1" dirty="0">
                <a:solidFill>
                  <a:schemeClr val="accent1">
                    <a:lumMod val="75000"/>
                  </a:schemeClr>
                </a:solidFill>
                <a:latin typeface="+mn-lt"/>
              </a:rPr>
              <a:t>Wes </a:t>
            </a:r>
            <a:r>
              <a:rPr lang="en-US" sz="1600" b="1" dirty="0" smtClean="0">
                <a:solidFill>
                  <a:schemeClr val="accent1">
                    <a:lumMod val="75000"/>
                  </a:schemeClr>
                </a:solidFill>
                <a:latin typeface="+mn-lt"/>
              </a:rPr>
              <a:t>Browning</a:t>
            </a:r>
            <a:r>
              <a:rPr lang="en-US" sz="1600" dirty="0" smtClean="0">
                <a:solidFill>
                  <a:schemeClr val="accent1">
                    <a:lumMod val="75000"/>
                  </a:schemeClr>
                </a:solidFill>
                <a:latin typeface="+mn-lt"/>
              </a:rPr>
              <a:t>, Technical </a:t>
            </a:r>
            <a:r>
              <a:rPr lang="en-US" sz="1600" dirty="0">
                <a:solidFill>
                  <a:schemeClr val="accent1">
                    <a:lumMod val="75000"/>
                  </a:schemeClr>
                </a:solidFill>
                <a:latin typeface="+mn-lt"/>
              </a:rPr>
              <a:t>Lead, Meteorologist in Charge, NWS </a:t>
            </a:r>
            <a:r>
              <a:rPr lang="en-US" sz="1600" dirty="0" smtClean="0">
                <a:solidFill>
                  <a:schemeClr val="accent1">
                    <a:lumMod val="75000"/>
                  </a:schemeClr>
                </a:solidFill>
                <a:latin typeface="+mn-lt"/>
              </a:rPr>
              <a:t>WFO </a:t>
            </a:r>
            <a:r>
              <a:rPr lang="en-US" sz="1600" dirty="0">
                <a:solidFill>
                  <a:schemeClr val="accent1">
                    <a:lumMod val="75000"/>
                  </a:schemeClr>
                </a:solidFill>
                <a:latin typeface="+mn-lt"/>
              </a:rPr>
              <a:t>St. Louis, MO </a:t>
            </a:r>
          </a:p>
          <a:p>
            <a:pPr marL="455613" indent="-455613"/>
            <a:r>
              <a:rPr lang="en-US" sz="1600" b="1" dirty="0">
                <a:solidFill>
                  <a:schemeClr val="accent1">
                    <a:lumMod val="75000"/>
                  </a:schemeClr>
                </a:solidFill>
                <a:latin typeface="+mn-lt"/>
              </a:rPr>
              <a:t>Dr. </a:t>
            </a:r>
            <a:r>
              <a:rPr lang="en-US" sz="1600" b="1" dirty="0" err="1">
                <a:solidFill>
                  <a:schemeClr val="accent1">
                    <a:lumMod val="75000"/>
                  </a:schemeClr>
                </a:solidFill>
                <a:latin typeface="+mn-lt"/>
              </a:rPr>
              <a:t>Vankita</a:t>
            </a:r>
            <a:r>
              <a:rPr lang="en-US" sz="1600" b="1" dirty="0">
                <a:solidFill>
                  <a:schemeClr val="accent1">
                    <a:lumMod val="75000"/>
                  </a:schemeClr>
                </a:solidFill>
                <a:latin typeface="+mn-lt"/>
              </a:rPr>
              <a:t> </a:t>
            </a:r>
            <a:r>
              <a:rPr lang="en-US" sz="1600" b="1" dirty="0" smtClean="0">
                <a:solidFill>
                  <a:schemeClr val="accent1">
                    <a:lumMod val="75000"/>
                  </a:schemeClr>
                </a:solidFill>
                <a:latin typeface="+mn-lt"/>
              </a:rPr>
              <a:t>Brown</a:t>
            </a:r>
            <a:r>
              <a:rPr lang="en-US" sz="1600" dirty="0" smtClean="0">
                <a:solidFill>
                  <a:schemeClr val="accent1">
                    <a:lumMod val="75000"/>
                  </a:schemeClr>
                </a:solidFill>
                <a:latin typeface="+mn-lt"/>
              </a:rPr>
              <a:t>, Social </a:t>
            </a:r>
            <a:r>
              <a:rPr lang="en-US" sz="1600" dirty="0">
                <a:solidFill>
                  <a:schemeClr val="accent1">
                    <a:lumMod val="75000"/>
                  </a:schemeClr>
                </a:solidFill>
                <a:latin typeface="+mn-lt"/>
              </a:rPr>
              <a:t>Scientist, NWS </a:t>
            </a:r>
            <a:r>
              <a:rPr lang="en-US" sz="1600" dirty="0" smtClean="0">
                <a:solidFill>
                  <a:schemeClr val="accent1">
                    <a:lumMod val="75000"/>
                  </a:schemeClr>
                </a:solidFill>
                <a:latin typeface="+mn-lt"/>
              </a:rPr>
              <a:t>OCWWS, </a:t>
            </a:r>
            <a:r>
              <a:rPr lang="en-US" sz="1600" dirty="0">
                <a:solidFill>
                  <a:schemeClr val="accent1">
                    <a:lumMod val="75000"/>
                  </a:schemeClr>
                </a:solidFill>
                <a:latin typeface="+mn-lt"/>
              </a:rPr>
              <a:t>Silver Spring, MD </a:t>
            </a:r>
          </a:p>
          <a:p>
            <a:pPr marL="455613" indent="-455613"/>
            <a:r>
              <a:rPr lang="en-US" sz="1600" b="1" dirty="0">
                <a:solidFill>
                  <a:schemeClr val="accent1">
                    <a:lumMod val="75000"/>
                  </a:schemeClr>
                </a:solidFill>
                <a:latin typeface="+mn-lt"/>
              </a:rPr>
              <a:t>Dr. Terri Adams-</a:t>
            </a:r>
            <a:r>
              <a:rPr lang="en-US" sz="1600" b="1" dirty="0" smtClean="0">
                <a:solidFill>
                  <a:schemeClr val="accent1">
                    <a:lumMod val="75000"/>
                  </a:schemeClr>
                </a:solidFill>
                <a:latin typeface="+mn-lt"/>
              </a:rPr>
              <a:t>Fuller</a:t>
            </a:r>
            <a:r>
              <a:rPr lang="en-US" sz="1600" dirty="0" smtClean="0">
                <a:solidFill>
                  <a:schemeClr val="accent1">
                    <a:lumMod val="75000"/>
                  </a:schemeClr>
                </a:solidFill>
                <a:latin typeface="+mn-lt"/>
              </a:rPr>
              <a:t>, Assistant Professor</a:t>
            </a:r>
            <a:r>
              <a:rPr lang="en-US" sz="1600" dirty="0">
                <a:solidFill>
                  <a:schemeClr val="accent1">
                    <a:lumMod val="75000"/>
                  </a:schemeClr>
                </a:solidFill>
                <a:latin typeface="+mn-lt"/>
              </a:rPr>
              <a:t>, Sociology, Howard </a:t>
            </a:r>
            <a:r>
              <a:rPr lang="en-US" sz="1600" dirty="0" smtClean="0">
                <a:solidFill>
                  <a:schemeClr val="accent1">
                    <a:lumMod val="75000"/>
                  </a:schemeClr>
                </a:solidFill>
                <a:latin typeface="+mn-lt"/>
              </a:rPr>
              <a:t>University</a:t>
            </a:r>
            <a:endParaRPr lang="en-US" sz="1600" dirty="0">
              <a:solidFill>
                <a:schemeClr val="accent1">
                  <a:lumMod val="75000"/>
                </a:schemeClr>
              </a:solidFill>
              <a:latin typeface="+mn-lt"/>
            </a:endParaRPr>
          </a:p>
          <a:p>
            <a:pPr marL="455613" indent="-455613"/>
            <a:r>
              <a:rPr lang="en-US" sz="1600" b="1" dirty="0">
                <a:solidFill>
                  <a:schemeClr val="accent1">
                    <a:lumMod val="75000"/>
                  </a:schemeClr>
                </a:solidFill>
                <a:latin typeface="+mn-lt"/>
              </a:rPr>
              <a:t>Dr. Susan </a:t>
            </a:r>
            <a:r>
              <a:rPr lang="en-US" sz="1600" b="1" dirty="0" err="1">
                <a:solidFill>
                  <a:schemeClr val="accent1">
                    <a:lumMod val="75000"/>
                  </a:schemeClr>
                </a:solidFill>
                <a:latin typeface="+mn-lt"/>
              </a:rPr>
              <a:t>Jasko</a:t>
            </a:r>
            <a:r>
              <a:rPr lang="en-US" sz="1600" b="1" dirty="0">
                <a:solidFill>
                  <a:schemeClr val="accent1">
                    <a:lumMod val="75000"/>
                  </a:schemeClr>
                </a:solidFill>
                <a:latin typeface="+mn-lt"/>
              </a:rPr>
              <a:t> </a:t>
            </a:r>
            <a:r>
              <a:rPr lang="en-US" sz="1600" dirty="0" smtClean="0">
                <a:solidFill>
                  <a:schemeClr val="accent1">
                    <a:lumMod val="75000"/>
                  </a:schemeClr>
                </a:solidFill>
                <a:latin typeface="+mn-lt"/>
              </a:rPr>
              <a:t>, Professor</a:t>
            </a:r>
            <a:r>
              <a:rPr lang="en-US" sz="1600" dirty="0">
                <a:solidFill>
                  <a:schemeClr val="accent1">
                    <a:lumMod val="75000"/>
                  </a:schemeClr>
                </a:solidFill>
                <a:latin typeface="+mn-lt"/>
              </a:rPr>
              <a:t>, Communication Studies, California University of </a:t>
            </a:r>
            <a:r>
              <a:rPr lang="en-US" sz="1600" dirty="0" smtClean="0">
                <a:solidFill>
                  <a:schemeClr val="accent1">
                    <a:lumMod val="75000"/>
                  </a:schemeClr>
                </a:solidFill>
                <a:latin typeface="+mn-lt"/>
              </a:rPr>
              <a:t>Pennsylvania </a:t>
            </a:r>
            <a:endParaRPr lang="en-US" sz="1600" dirty="0">
              <a:solidFill>
                <a:schemeClr val="accent1">
                  <a:lumMod val="75000"/>
                </a:schemeClr>
              </a:solidFill>
              <a:latin typeface="+mn-lt"/>
            </a:endParaRPr>
          </a:p>
          <a:p>
            <a:pPr marL="455613" indent="-455613"/>
            <a:r>
              <a:rPr lang="en-US" sz="1600" b="1" dirty="0">
                <a:solidFill>
                  <a:schemeClr val="accent1">
                    <a:lumMod val="75000"/>
                  </a:schemeClr>
                </a:solidFill>
                <a:latin typeface="+mn-lt"/>
              </a:rPr>
              <a:t>Monica </a:t>
            </a:r>
            <a:r>
              <a:rPr lang="en-US" sz="1600" b="1" dirty="0" smtClean="0">
                <a:solidFill>
                  <a:schemeClr val="accent1">
                    <a:lumMod val="75000"/>
                  </a:schemeClr>
                </a:solidFill>
                <a:latin typeface="+mn-lt"/>
              </a:rPr>
              <a:t>Allen</a:t>
            </a:r>
            <a:r>
              <a:rPr lang="en-US" sz="1600" dirty="0" smtClean="0">
                <a:solidFill>
                  <a:schemeClr val="accent1">
                    <a:lumMod val="75000"/>
                  </a:schemeClr>
                </a:solidFill>
                <a:latin typeface="+mn-lt"/>
              </a:rPr>
              <a:t>, NOAA </a:t>
            </a:r>
            <a:r>
              <a:rPr lang="en-US" sz="1600" dirty="0">
                <a:solidFill>
                  <a:schemeClr val="accent1">
                    <a:lumMod val="75000"/>
                  </a:schemeClr>
                </a:solidFill>
                <a:latin typeface="+mn-lt"/>
              </a:rPr>
              <a:t>Public Affairs Specialist, Marine </a:t>
            </a:r>
            <a:r>
              <a:rPr lang="en-US" sz="1600" dirty="0" smtClean="0">
                <a:solidFill>
                  <a:schemeClr val="accent1">
                    <a:lumMod val="75000"/>
                  </a:schemeClr>
                </a:solidFill>
                <a:latin typeface="+mn-lt"/>
              </a:rPr>
              <a:t>Fisheries</a:t>
            </a:r>
            <a:r>
              <a:rPr lang="en-US" sz="1600" dirty="0">
                <a:solidFill>
                  <a:schemeClr val="accent1">
                    <a:lumMod val="75000"/>
                  </a:schemeClr>
                </a:solidFill>
                <a:latin typeface="Calibri"/>
              </a:rPr>
              <a:t>, Silver Spring, MD </a:t>
            </a:r>
            <a:r>
              <a:rPr lang="en-US" sz="1600" dirty="0" smtClean="0">
                <a:solidFill>
                  <a:schemeClr val="accent1">
                    <a:lumMod val="75000"/>
                  </a:schemeClr>
                </a:solidFill>
                <a:latin typeface="+mn-lt"/>
              </a:rPr>
              <a:t> </a:t>
            </a:r>
            <a:endParaRPr lang="en-US" sz="1600" dirty="0">
              <a:solidFill>
                <a:schemeClr val="accent1">
                  <a:lumMod val="75000"/>
                </a:schemeClr>
              </a:solidFill>
              <a:latin typeface="+mn-lt"/>
            </a:endParaRPr>
          </a:p>
          <a:p>
            <a:pPr marL="455613" indent="-455613"/>
            <a:r>
              <a:rPr lang="en-US" sz="1600" b="1" dirty="0">
                <a:solidFill>
                  <a:schemeClr val="accent1">
                    <a:lumMod val="75000"/>
                  </a:schemeClr>
                </a:solidFill>
                <a:latin typeface="+mn-lt"/>
              </a:rPr>
              <a:t>Sean </a:t>
            </a:r>
            <a:r>
              <a:rPr lang="en-US" sz="1600" b="1" dirty="0" smtClean="0">
                <a:solidFill>
                  <a:schemeClr val="accent1">
                    <a:lumMod val="75000"/>
                  </a:schemeClr>
                </a:solidFill>
                <a:latin typeface="+mn-lt"/>
              </a:rPr>
              <a:t>Wink</a:t>
            </a:r>
            <a:r>
              <a:rPr lang="en-US" sz="1600" dirty="0" smtClean="0">
                <a:solidFill>
                  <a:schemeClr val="accent1">
                    <a:lumMod val="75000"/>
                  </a:schemeClr>
                </a:solidFill>
                <a:latin typeface="+mn-lt"/>
              </a:rPr>
              <a:t>, Chief, Systems </a:t>
            </a:r>
            <a:r>
              <a:rPr lang="en-US" sz="1600" dirty="0">
                <a:solidFill>
                  <a:schemeClr val="accent1">
                    <a:lumMod val="75000"/>
                  </a:schemeClr>
                </a:solidFill>
                <a:latin typeface="+mn-lt"/>
              </a:rPr>
              <a:t>Operations </a:t>
            </a:r>
            <a:r>
              <a:rPr lang="en-US" sz="1600" dirty="0" smtClean="0">
                <a:solidFill>
                  <a:schemeClr val="accent1">
                    <a:lumMod val="75000"/>
                  </a:schemeClr>
                </a:solidFill>
                <a:latin typeface="+mn-lt"/>
              </a:rPr>
              <a:t>Division, </a:t>
            </a:r>
            <a:r>
              <a:rPr lang="en-US" sz="1600" dirty="0">
                <a:solidFill>
                  <a:schemeClr val="accent1">
                    <a:lumMod val="75000"/>
                  </a:schemeClr>
                </a:solidFill>
                <a:latin typeface="+mn-lt"/>
              </a:rPr>
              <a:t>NWS </a:t>
            </a:r>
            <a:r>
              <a:rPr lang="en-US" sz="1600" dirty="0" smtClean="0">
                <a:solidFill>
                  <a:schemeClr val="accent1">
                    <a:lumMod val="75000"/>
                  </a:schemeClr>
                </a:solidFill>
                <a:latin typeface="+mn-lt"/>
              </a:rPr>
              <a:t>WRH, </a:t>
            </a:r>
            <a:r>
              <a:rPr lang="en-US" sz="1600" dirty="0">
                <a:solidFill>
                  <a:schemeClr val="accent1">
                    <a:lumMod val="75000"/>
                  </a:schemeClr>
                </a:solidFill>
                <a:latin typeface="+mn-lt"/>
              </a:rPr>
              <a:t>Salt Lake City, UT </a:t>
            </a:r>
          </a:p>
          <a:p>
            <a:pPr marL="455613" indent="-455613"/>
            <a:r>
              <a:rPr lang="en-US" sz="1600" b="1" dirty="0">
                <a:solidFill>
                  <a:schemeClr val="accent1">
                    <a:lumMod val="75000"/>
                  </a:schemeClr>
                </a:solidFill>
                <a:latin typeface="+mn-lt"/>
              </a:rPr>
              <a:t>Aimee </a:t>
            </a:r>
            <a:r>
              <a:rPr lang="en-US" sz="1600" b="1" dirty="0" smtClean="0">
                <a:solidFill>
                  <a:schemeClr val="accent1">
                    <a:lumMod val="75000"/>
                  </a:schemeClr>
                </a:solidFill>
                <a:latin typeface="+mn-lt"/>
              </a:rPr>
              <a:t>Fish</a:t>
            </a:r>
            <a:r>
              <a:rPr lang="en-US" sz="1600" dirty="0" smtClean="0">
                <a:solidFill>
                  <a:schemeClr val="accent1">
                    <a:lumMod val="75000"/>
                  </a:schemeClr>
                </a:solidFill>
                <a:latin typeface="+mn-lt"/>
              </a:rPr>
              <a:t>, Meteorologist</a:t>
            </a:r>
            <a:r>
              <a:rPr lang="en-US" sz="1600" dirty="0">
                <a:solidFill>
                  <a:schemeClr val="accent1">
                    <a:lumMod val="75000"/>
                  </a:schemeClr>
                </a:solidFill>
                <a:latin typeface="+mn-lt"/>
              </a:rPr>
              <a:t>, Environmental </a:t>
            </a:r>
            <a:r>
              <a:rPr lang="en-US" sz="1600" dirty="0" smtClean="0">
                <a:solidFill>
                  <a:schemeClr val="accent1">
                    <a:lumMod val="75000"/>
                  </a:schemeClr>
                </a:solidFill>
                <a:latin typeface="+mn-lt"/>
              </a:rPr>
              <a:t>&amp; Scientific </a:t>
            </a:r>
            <a:r>
              <a:rPr lang="en-US" sz="1600" dirty="0">
                <a:solidFill>
                  <a:schemeClr val="accent1">
                    <a:lumMod val="75000"/>
                  </a:schemeClr>
                </a:solidFill>
                <a:latin typeface="+mn-lt"/>
              </a:rPr>
              <a:t>Services Div., NWS </a:t>
            </a:r>
            <a:r>
              <a:rPr lang="en-US" sz="1600" dirty="0" smtClean="0">
                <a:solidFill>
                  <a:schemeClr val="accent1">
                    <a:lumMod val="75000"/>
                  </a:schemeClr>
                </a:solidFill>
                <a:latin typeface="+mn-lt"/>
              </a:rPr>
              <a:t>ARH, </a:t>
            </a:r>
            <a:r>
              <a:rPr lang="en-US" sz="1600" dirty="0">
                <a:solidFill>
                  <a:schemeClr val="accent1">
                    <a:lumMod val="75000"/>
                  </a:schemeClr>
                </a:solidFill>
                <a:latin typeface="+mn-lt"/>
              </a:rPr>
              <a:t>Anchorage, AK </a:t>
            </a:r>
          </a:p>
          <a:p>
            <a:pPr marL="455613" indent="-455613"/>
            <a:r>
              <a:rPr lang="en-US" sz="1600" b="1" dirty="0">
                <a:solidFill>
                  <a:schemeClr val="accent1">
                    <a:lumMod val="75000"/>
                  </a:schemeClr>
                </a:solidFill>
                <a:latin typeface="+mn-lt"/>
              </a:rPr>
              <a:t>John </a:t>
            </a:r>
            <a:r>
              <a:rPr lang="en-US" sz="1600" b="1" dirty="0" smtClean="0">
                <a:solidFill>
                  <a:schemeClr val="accent1">
                    <a:lumMod val="75000"/>
                  </a:schemeClr>
                </a:solidFill>
                <a:latin typeface="+mn-lt"/>
              </a:rPr>
              <a:t>Gordon</a:t>
            </a:r>
            <a:r>
              <a:rPr lang="en-US" sz="1600" dirty="0" smtClean="0">
                <a:solidFill>
                  <a:schemeClr val="accent1">
                    <a:lumMod val="75000"/>
                  </a:schemeClr>
                </a:solidFill>
                <a:latin typeface="+mn-lt"/>
              </a:rPr>
              <a:t>, Meteorologist </a:t>
            </a:r>
            <a:r>
              <a:rPr lang="en-US" sz="1600" dirty="0">
                <a:solidFill>
                  <a:schemeClr val="accent1">
                    <a:lumMod val="75000"/>
                  </a:schemeClr>
                </a:solidFill>
                <a:latin typeface="+mn-lt"/>
              </a:rPr>
              <a:t>in Charge, </a:t>
            </a:r>
            <a:r>
              <a:rPr lang="en-US" sz="1600" dirty="0" smtClean="0">
                <a:solidFill>
                  <a:schemeClr val="accent1">
                    <a:lumMod val="75000"/>
                  </a:schemeClr>
                </a:solidFill>
                <a:latin typeface="+mn-lt"/>
              </a:rPr>
              <a:t>NWS WFO </a:t>
            </a:r>
            <a:r>
              <a:rPr lang="en-US" sz="1600" dirty="0">
                <a:solidFill>
                  <a:schemeClr val="accent1">
                    <a:lumMod val="75000"/>
                  </a:schemeClr>
                </a:solidFill>
                <a:latin typeface="+mn-lt"/>
              </a:rPr>
              <a:t>Louisville, KY </a:t>
            </a:r>
          </a:p>
          <a:p>
            <a:pPr marL="455613" indent="-455613"/>
            <a:r>
              <a:rPr lang="en-US" sz="1600" b="1" dirty="0">
                <a:solidFill>
                  <a:schemeClr val="accent1">
                    <a:lumMod val="75000"/>
                  </a:schemeClr>
                </a:solidFill>
                <a:latin typeface="+mn-lt"/>
              </a:rPr>
              <a:t>Alan </a:t>
            </a:r>
            <a:r>
              <a:rPr lang="en-US" sz="1600" b="1" dirty="0" smtClean="0">
                <a:solidFill>
                  <a:schemeClr val="accent1">
                    <a:lumMod val="75000"/>
                  </a:schemeClr>
                </a:solidFill>
                <a:latin typeface="+mn-lt"/>
              </a:rPr>
              <a:t>Haynes</a:t>
            </a:r>
            <a:r>
              <a:rPr lang="en-US" sz="1600" dirty="0" smtClean="0">
                <a:solidFill>
                  <a:schemeClr val="accent1">
                    <a:lumMod val="75000"/>
                  </a:schemeClr>
                </a:solidFill>
                <a:latin typeface="+mn-lt"/>
              </a:rPr>
              <a:t>, Service </a:t>
            </a:r>
            <a:r>
              <a:rPr lang="en-US" sz="1600" dirty="0">
                <a:solidFill>
                  <a:schemeClr val="accent1">
                    <a:lumMod val="75000"/>
                  </a:schemeClr>
                </a:solidFill>
                <a:latin typeface="+mn-lt"/>
              </a:rPr>
              <a:t>Coordination Hydrologist, NWS </a:t>
            </a:r>
            <a:r>
              <a:rPr lang="en-US" sz="1600" dirty="0" smtClean="0">
                <a:solidFill>
                  <a:schemeClr val="accent1">
                    <a:lumMod val="75000"/>
                  </a:schemeClr>
                </a:solidFill>
                <a:latin typeface="+mn-lt"/>
              </a:rPr>
              <a:t>CNRFC, </a:t>
            </a:r>
            <a:r>
              <a:rPr lang="en-US" sz="1600" dirty="0">
                <a:solidFill>
                  <a:schemeClr val="accent1">
                    <a:lumMod val="75000"/>
                  </a:schemeClr>
                </a:solidFill>
                <a:latin typeface="+mn-lt"/>
              </a:rPr>
              <a:t>Sacramento, CA</a:t>
            </a:r>
          </a:p>
          <a:p>
            <a:pPr marL="455613" indent="-455613"/>
            <a:r>
              <a:rPr lang="en-US" sz="1600" b="1" dirty="0">
                <a:solidFill>
                  <a:schemeClr val="accent1">
                    <a:lumMod val="75000"/>
                  </a:schemeClr>
                </a:solidFill>
                <a:latin typeface="+mn-lt"/>
              </a:rPr>
              <a:t>John </a:t>
            </a:r>
            <a:r>
              <a:rPr lang="en-US" sz="1600" b="1" dirty="0" err="1" smtClean="0">
                <a:solidFill>
                  <a:schemeClr val="accent1">
                    <a:lumMod val="75000"/>
                  </a:schemeClr>
                </a:solidFill>
                <a:latin typeface="+mn-lt"/>
              </a:rPr>
              <a:t>Brost</a:t>
            </a:r>
            <a:r>
              <a:rPr lang="en-US" sz="1600" dirty="0" smtClean="0">
                <a:solidFill>
                  <a:schemeClr val="accent1">
                    <a:lumMod val="75000"/>
                  </a:schemeClr>
                </a:solidFill>
                <a:latin typeface="+mn-lt"/>
              </a:rPr>
              <a:t>, Science </a:t>
            </a:r>
            <a:r>
              <a:rPr lang="en-US" sz="1600" dirty="0">
                <a:solidFill>
                  <a:schemeClr val="accent1">
                    <a:lumMod val="75000"/>
                  </a:schemeClr>
                </a:solidFill>
                <a:latin typeface="+mn-lt"/>
              </a:rPr>
              <a:t>and Operations Officer, NWS WFO Tucson, AZ </a:t>
            </a:r>
          </a:p>
          <a:p>
            <a:pPr marL="455613" indent="-455613"/>
            <a:r>
              <a:rPr lang="en-US" sz="1600" b="1" dirty="0">
                <a:solidFill>
                  <a:schemeClr val="accent1">
                    <a:lumMod val="75000"/>
                  </a:schemeClr>
                </a:solidFill>
                <a:latin typeface="+mn-lt"/>
              </a:rPr>
              <a:t>Dr. William </a:t>
            </a:r>
            <a:r>
              <a:rPr lang="en-US" sz="1600" b="1" dirty="0" smtClean="0">
                <a:solidFill>
                  <a:schemeClr val="accent1">
                    <a:lumMod val="75000"/>
                  </a:schemeClr>
                </a:solidFill>
                <a:latin typeface="+mn-lt"/>
              </a:rPr>
              <a:t>Hooke</a:t>
            </a:r>
            <a:r>
              <a:rPr lang="en-US" sz="1600" dirty="0" smtClean="0">
                <a:solidFill>
                  <a:schemeClr val="accent1">
                    <a:lumMod val="75000"/>
                  </a:schemeClr>
                </a:solidFill>
                <a:latin typeface="+mn-lt"/>
              </a:rPr>
              <a:t>, Senior </a:t>
            </a:r>
            <a:r>
              <a:rPr lang="en-US" sz="1600" dirty="0">
                <a:solidFill>
                  <a:schemeClr val="accent1">
                    <a:lumMod val="75000"/>
                  </a:schemeClr>
                </a:solidFill>
                <a:latin typeface="+mn-lt"/>
              </a:rPr>
              <a:t>Policy Fellow and Director, </a:t>
            </a:r>
            <a:r>
              <a:rPr lang="en-US" sz="1600" dirty="0" smtClean="0">
                <a:solidFill>
                  <a:schemeClr val="accent1">
                    <a:lumMod val="75000"/>
                  </a:schemeClr>
                </a:solidFill>
                <a:latin typeface="+mn-lt"/>
              </a:rPr>
              <a:t>AMS, </a:t>
            </a:r>
            <a:r>
              <a:rPr lang="en-US" sz="1600" dirty="0">
                <a:solidFill>
                  <a:schemeClr val="accent1">
                    <a:lumMod val="75000"/>
                  </a:schemeClr>
                </a:solidFill>
                <a:latin typeface="+mn-lt"/>
              </a:rPr>
              <a:t>Washington, D.C. </a:t>
            </a:r>
          </a:p>
          <a:p>
            <a:pPr marL="455613" indent="-455613"/>
            <a:r>
              <a:rPr lang="en-US" sz="1600" b="1" dirty="0">
                <a:solidFill>
                  <a:schemeClr val="accent1">
                    <a:lumMod val="75000"/>
                  </a:schemeClr>
                </a:solidFill>
                <a:latin typeface="+mn-lt"/>
              </a:rPr>
              <a:t>Ray </a:t>
            </a:r>
            <a:r>
              <a:rPr lang="en-US" sz="1600" b="1" dirty="0" smtClean="0">
                <a:solidFill>
                  <a:schemeClr val="accent1">
                    <a:lumMod val="75000"/>
                  </a:schemeClr>
                </a:solidFill>
                <a:latin typeface="+mn-lt"/>
              </a:rPr>
              <a:t>Tanabe</a:t>
            </a:r>
            <a:r>
              <a:rPr lang="en-US" sz="1600" dirty="0" smtClean="0">
                <a:solidFill>
                  <a:schemeClr val="accent1">
                    <a:lumMod val="75000"/>
                  </a:schemeClr>
                </a:solidFill>
                <a:latin typeface="+mn-lt"/>
              </a:rPr>
              <a:t>, Director</a:t>
            </a:r>
            <a:r>
              <a:rPr lang="en-US" sz="1600" dirty="0">
                <a:solidFill>
                  <a:schemeClr val="accent1">
                    <a:lumMod val="75000"/>
                  </a:schemeClr>
                </a:solidFill>
                <a:latin typeface="+mn-lt"/>
              </a:rPr>
              <a:t>, </a:t>
            </a:r>
            <a:r>
              <a:rPr lang="en-US" sz="1600" dirty="0" smtClean="0">
                <a:solidFill>
                  <a:schemeClr val="accent1">
                    <a:lumMod val="75000"/>
                  </a:schemeClr>
                </a:solidFill>
                <a:latin typeface="+mn-lt"/>
              </a:rPr>
              <a:t>NWS Central </a:t>
            </a:r>
            <a:r>
              <a:rPr lang="en-US" sz="1600" dirty="0">
                <a:solidFill>
                  <a:schemeClr val="accent1">
                    <a:lumMod val="75000"/>
                  </a:schemeClr>
                </a:solidFill>
                <a:latin typeface="+mn-lt"/>
              </a:rPr>
              <a:t>Pacific Hurricane Center, Meteorologist in </a:t>
            </a:r>
            <a:r>
              <a:rPr lang="en-US" sz="1600" dirty="0" smtClean="0">
                <a:solidFill>
                  <a:schemeClr val="accent1">
                    <a:lumMod val="75000"/>
                  </a:schemeClr>
                </a:solidFill>
                <a:latin typeface="+mn-lt"/>
              </a:rPr>
              <a:t>Charge NWS WFO </a:t>
            </a:r>
            <a:r>
              <a:rPr lang="en-US" sz="1600" dirty="0">
                <a:solidFill>
                  <a:schemeClr val="accent1">
                    <a:lumMod val="75000"/>
                  </a:schemeClr>
                </a:solidFill>
                <a:latin typeface="+mn-lt"/>
              </a:rPr>
              <a:t>Honolulu, HI </a:t>
            </a:r>
          </a:p>
          <a:p>
            <a:pPr marL="455613" indent="-455613"/>
            <a:r>
              <a:rPr lang="en-US" sz="1600" b="1" dirty="0">
                <a:solidFill>
                  <a:schemeClr val="accent1">
                    <a:lumMod val="75000"/>
                  </a:schemeClr>
                </a:solidFill>
                <a:latin typeface="+mn-lt"/>
              </a:rPr>
              <a:t>Dr. Scott </a:t>
            </a:r>
            <a:r>
              <a:rPr lang="en-US" sz="1600" b="1" dirty="0" smtClean="0">
                <a:solidFill>
                  <a:schemeClr val="accent1">
                    <a:lumMod val="75000"/>
                  </a:schemeClr>
                </a:solidFill>
                <a:latin typeface="+mn-lt"/>
              </a:rPr>
              <a:t>Lindsey</a:t>
            </a:r>
            <a:r>
              <a:rPr lang="en-US" sz="1600" dirty="0" smtClean="0">
                <a:solidFill>
                  <a:schemeClr val="accent1">
                    <a:lumMod val="75000"/>
                  </a:schemeClr>
                </a:solidFill>
                <a:latin typeface="+mn-lt"/>
              </a:rPr>
              <a:t>, Service </a:t>
            </a:r>
            <a:r>
              <a:rPr lang="en-US" sz="1600" dirty="0">
                <a:solidFill>
                  <a:schemeClr val="accent1">
                    <a:lumMod val="75000"/>
                  </a:schemeClr>
                </a:solidFill>
                <a:latin typeface="+mn-lt"/>
              </a:rPr>
              <a:t>Coordination Hydrologist, </a:t>
            </a:r>
            <a:r>
              <a:rPr lang="en-US" sz="1600" dirty="0" smtClean="0">
                <a:solidFill>
                  <a:schemeClr val="accent1">
                    <a:lumMod val="75000"/>
                  </a:schemeClr>
                </a:solidFill>
                <a:latin typeface="+mn-lt"/>
              </a:rPr>
              <a:t>APRFC</a:t>
            </a:r>
            <a:r>
              <a:rPr lang="en-US" sz="1600" dirty="0">
                <a:solidFill>
                  <a:schemeClr val="accent1">
                    <a:lumMod val="75000"/>
                  </a:schemeClr>
                </a:solidFill>
                <a:latin typeface="+mn-lt"/>
              </a:rPr>
              <a:t>, Anchorage, AK </a:t>
            </a:r>
          </a:p>
          <a:p>
            <a:pPr marL="455613" indent="-455613"/>
            <a:r>
              <a:rPr lang="en-US" sz="1600" b="1" dirty="0">
                <a:solidFill>
                  <a:schemeClr val="accent1">
                    <a:lumMod val="75000"/>
                  </a:schemeClr>
                </a:solidFill>
                <a:latin typeface="+mn-lt"/>
              </a:rPr>
              <a:t>Mike </a:t>
            </a:r>
            <a:r>
              <a:rPr lang="en-US" sz="1600" b="1" dirty="0" smtClean="0">
                <a:solidFill>
                  <a:schemeClr val="accent1">
                    <a:lumMod val="75000"/>
                  </a:schemeClr>
                </a:solidFill>
                <a:latin typeface="+mn-lt"/>
              </a:rPr>
              <a:t>Clay</a:t>
            </a:r>
            <a:r>
              <a:rPr lang="en-US" sz="1600" dirty="0" smtClean="0">
                <a:solidFill>
                  <a:schemeClr val="accent1">
                    <a:lumMod val="75000"/>
                  </a:schemeClr>
                </a:solidFill>
                <a:latin typeface="+mn-lt"/>
              </a:rPr>
              <a:t>, Chief </a:t>
            </a:r>
            <a:r>
              <a:rPr lang="en-US" sz="1600" dirty="0">
                <a:solidFill>
                  <a:schemeClr val="accent1">
                    <a:lumMod val="75000"/>
                  </a:schemeClr>
                </a:solidFill>
                <a:latin typeface="+mn-lt"/>
              </a:rPr>
              <a:t>Meteorologist, Bay News 9, Tampa, FL </a:t>
            </a:r>
          </a:p>
          <a:p>
            <a:pPr marL="455613" indent="-455613"/>
            <a:r>
              <a:rPr lang="en-US" sz="1600" b="1" dirty="0">
                <a:solidFill>
                  <a:schemeClr val="accent1">
                    <a:lumMod val="75000"/>
                  </a:schemeClr>
                </a:solidFill>
                <a:latin typeface="+mn-lt"/>
              </a:rPr>
              <a:t>Dr. </a:t>
            </a:r>
            <a:r>
              <a:rPr lang="en-US" sz="1600" b="1" dirty="0" smtClean="0">
                <a:solidFill>
                  <a:schemeClr val="accent1">
                    <a:lumMod val="75000"/>
                  </a:schemeClr>
                </a:solidFill>
                <a:latin typeface="+mn-lt"/>
              </a:rPr>
              <a:t>John Kelley</a:t>
            </a:r>
            <a:r>
              <a:rPr lang="en-US" sz="1600" dirty="0" smtClean="0">
                <a:solidFill>
                  <a:schemeClr val="accent1">
                    <a:lumMod val="75000"/>
                  </a:schemeClr>
                </a:solidFill>
                <a:latin typeface="+mn-lt"/>
              </a:rPr>
              <a:t>, Meteorologist</a:t>
            </a:r>
            <a:r>
              <a:rPr lang="en-US" sz="1600" dirty="0">
                <a:solidFill>
                  <a:schemeClr val="accent1">
                    <a:lumMod val="75000"/>
                  </a:schemeClr>
                </a:solidFill>
                <a:latin typeface="+mn-lt"/>
              </a:rPr>
              <a:t>, </a:t>
            </a:r>
            <a:r>
              <a:rPr lang="en-US" sz="1600" dirty="0" smtClean="0">
                <a:solidFill>
                  <a:schemeClr val="accent1">
                    <a:lumMod val="75000"/>
                  </a:schemeClr>
                </a:solidFill>
                <a:latin typeface="+mn-lt"/>
              </a:rPr>
              <a:t>NOS/</a:t>
            </a:r>
            <a:r>
              <a:rPr lang="en-US" sz="1600" dirty="0">
                <a:solidFill>
                  <a:schemeClr val="accent1">
                    <a:lumMod val="75000"/>
                  </a:schemeClr>
                </a:solidFill>
                <a:latin typeface="+mn-lt"/>
              </a:rPr>
              <a:t>Coast Survey Development </a:t>
            </a:r>
            <a:r>
              <a:rPr lang="en-US" sz="1600" dirty="0" smtClean="0">
                <a:solidFill>
                  <a:schemeClr val="accent1">
                    <a:lumMod val="75000"/>
                  </a:schemeClr>
                </a:solidFill>
                <a:latin typeface="+mn-lt"/>
              </a:rPr>
              <a:t>Laboratory, </a:t>
            </a:r>
            <a:r>
              <a:rPr lang="en-US" sz="1600" dirty="0">
                <a:solidFill>
                  <a:schemeClr val="accent1">
                    <a:lumMod val="75000"/>
                  </a:schemeClr>
                </a:solidFill>
                <a:latin typeface="+mn-lt"/>
              </a:rPr>
              <a:t>Durham, NH</a:t>
            </a:r>
          </a:p>
          <a:p>
            <a:pPr marL="455613" indent="-455613"/>
            <a:r>
              <a:rPr lang="en-US" sz="1600" b="1" dirty="0">
                <a:solidFill>
                  <a:schemeClr val="accent1">
                    <a:lumMod val="75000"/>
                  </a:schemeClr>
                </a:solidFill>
                <a:latin typeface="+mn-lt"/>
              </a:rPr>
              <a:t>John </a:t>
            </a:r>
            <a:r>
              <a:rPr lang="en-US" sz="1600" b="1" dirty="0" err="1" smtClean="0">
                <a:solidFill>
                  <a:schemeClr val="accent1">
                    <a:lumMod val="75000"/>
                  </a:schemeClr>
                </a:solidFill>
                <a:latin typeface="+mn-lt"/>
              </a:rPr>
              <a:t>Winkelman</a:t>
            </a:r>
            <a:r>
              <a:rPr lang="en-US" sz="1600" dirty="0" smtClean="0">
                <a:solidFill>
                  <a:schemeClr val="accent1">
                    <a:lumMod val="75000"/>
                  </a:schemeClr>
                </a:solidFill>
                <a:latin typeface="+mn-lt"/>
              </a:rPr>
              <a:t>, Coastal </a:t>
            </a:r>
            <a:r>
              <a:rPr lang="en-US" sz="1600" dirty="0">
                <a:solidFill>
                  <a:schemeClr val="accent1">
                    <a:lumMod val="75000"/>
                  </a:schemeClr>
                </a:solidFill>
                <a:latin typeface="+mn-lt"/>
              </a:rPr>
              <a:t>Engineer, </a:t>
            </a:r>
            <a:r>
              <a:rPr lang="en-US" sz="1600" dirty="0" smtClean="0">
                <a:solidFill>
                  <a:schemeClr val="accent1">
                    <a:lumMod val="75000"/>
                  </a:schemeClr>
                </a:solidFill>
                <a:latin typeface="+mn-lt"/>
              </a:rPr>
              <a:t>U.S. Army Corps of Engineers, New England District</a:t>
            </a:r>
            <a:endParaRPr lang="en-US" sz="1600" dirty="0">
              <a:solidFill>
                <a:schemeClr val="accent1">
                  <a:lumMod val="75000"/>
                </a:schemeClr>
              </a:solidFill>
              <a:latin typeface="+mn-lt"/>
            </a:endParaRPr>
          </a:p>
          <a:p>
            <a:pPr marL="455613" indent="-455613"/>
            <a:r>
              <a:rPr lang="en-US" sz="1600" b="1" dirty="0">
                <a:solidFill>
                  <a:schemeClr val="accent1">
                    <a:lumMod val="75000"/>
                  </a:schemeClr>
                </a:solidFill>
                <a:latin typeface="+mn-lt"/>
              </a:rPr>
              <a:t>Rick </a:t>
            </a:r>
            <a:r>
              <a:rPr lang="en-US" sz="1600" b="1" dirty="0" err="1" smtClean="0">
                <a:solidFill>
                  <a:schemeClr val="accent1">
                    <a:lumMod val="75000"/>
                  </a:schemeClr>
                </a:solidFill>
                <a:latin typeface="+mn-lt"/>
              </a:rPr>
              <a:t>Dittmann</a:t>
            </a:r>
            <a:r>
              <a:rPr lang="en-US" sz="1600" dirty="0" smtClean="0">
                <a:solidFill>
                  <a:schemeClr val="accent1">
                    <a:lumMod val="75000"/>
                  </a:schemeClr>
                </a:solidFill>
                <a:latin typeface="+mn-lt"/>
              </a:rPr>
              <a:t>, Meteorologist </a:t>
            </a:r>
            <a:r>
              <a:rPr lang="en-US" sz="1600" dirty="0">
                <a:solidFill>
                  <a:schemeClr val="accent1">
                    <a:lumMod val="75000"/>
                  </a:schemeClr>
                </a:solidFill>
                <a:latin typeface="+mn-lt"/>
              </a:rPr>
              <a:t>in Charge, NWS WFO Pocatello, ID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01638" y="1057275"/>
            <a:ext cx="8366125" cy="461665"/>
          </a:xfrm>
          <a:prstGeom prst="rect">
            <a:avLst/>
          </a:prstGeom>
          <a:solidFill>
            <a:srgbClr val="002060"/>
          </a:solidFill>
        </p:spPr>
        <p:txBody>
          <a:bodyPr>
            <a:spAutoFit/>
          </a:bodyPr>
          <a:lstStyle/>
          <a:p>
            <a:pPr algn="ctr">
              <a:spcBef>
                <a:spcPct val="20000"/>
              </a:spcBef>
              <a:buClr>
                <a:srgbClr val="0BD0D9"/>
              </a:buClr>
              <a:buSzPct val="95000"/>
              <a:defRPr/>
            </a:pPr>
            <a:r>
              <a:rPr lang="en-US" sz="2400" b="1" dirty="0" smtClean="0">
                <a:latin typeface="+mn-lt"/>
              </a:rPr>
              <a:t>(3) Training</a:t>
            </a:r>
            <a:r>
              <a:rPr lang="en-US" sz="2400" b="1" dirty="0">
                <a:latin typeface="+mn-lt"/>
              </a:rPr>
              <a:t>/Hiring</a:t>
            </a:r>
            <a:endParaRPr lang="en-US" sz="2400" b="1" i="1" dirty="0">
              <a:latin typeface="+mn-lt"/>
              <a:ea typeface="ＭＳ Ｐゴシック" pitchFamily="34" charset="-128"/>
              <a:cs typeface="+mn-cs"/>
            </a:endParaRPr>
          </a:p>
        </p:txBody>
      </p:sp>
      <p:pic>
        <p:nvPicPr>
          <p:cNvPr id="39938" name="Picture 9" descr="noaa_sm.g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250" y="177800"/>
            <a:ext cx="614363"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Slide Number Placeholder 5"/>
          <p:cNvSpPr>
            <a:spLocks noGrp="1"/>
          </p:cNvSpPr>
          <p:nvPr>
            <p:ph type="sldNum" sz="quarter" idx="12"/>
          </p:nvPr>
        </p:nvSpPr>
        <p:spPr bwMode="auto">
          <a:xfrm>
            <a:off x="6553200" y="6405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0BB20F-BC5C-8846-B113-FBEC61E630AA}" type="slidenum">
              <a:rPr lang="en-US" sz="1200">
                <a:solidFill>
                  <a:schemeClr val="bg1"/>
                </a:solidFill>
                <a:latin typeface="Calibri" charset="0"/>
              </a:rPr>
              <a:pPr eaLnBrk="1" hangingPunct="1"/>
              <a:t>20</a:t>
            </a:fld>
            <a:endParaRPr lang="en-US" sz="1200">
              <a:solidFill>
                <a:schemeClr val="bg1"/>
              </a:solidFill>
              <a:latin typeface="Calibri" charset="0"/>
            </a:endParaRPr>
          </a:p>
        </p:txBody>
      </p:sp>
      <p:sp>
        <p:nvSpPr>
          <p:cNvPr id="8198" name="Title 1"/>
          <p:cNvSpPr>
            <a:spLocks noGrp="1"/>
          </p:cNvSpPr>
          <p:nvPr>
            <p:ph type="title"/>
          </p:nvPr>
        </p:nvSpPr>
        <p:spPr>
          <a:xfrm>
            <a:off x="457200" y="0"/>
            <a:ext cx="8229600" cy="1017588"/>
          </a:xfrm>
        </p:spPr>
        <p:txBody>
          <a:bodyPr lIns="0" rIns="0" bIns="0" anchor="b"/>
          <a:lstStyle/>
          <a:p>
            <a:pPr>
              <a:defRPr/>
            </a:pPr>
            <a:r>
              <a:rPr lang="en-US" sz="3600" dirty="0" smtClean="0">
                <a:latin typeface="Calibri" charset="0"/>
                <a:ea typeface="ＭＳ Ｐゴシック" charset="0"/>
              </a:rPr>
              <a:t>Hurricane Irene</a:t>
            </a:r>
            <a:r>
              <a:rPr lang="en-US" sz="3600" dirty="0">
                <a:latin typeface="Calibri" charset="0"/>
                <a:ea typeface="ＭＳ Ｐゴシック" charset="0"/>
              </a:rPr>
              <a:t/>
            </a:r>
            <a:br>
              <a:rPr lang="en-US" sz="3600" dirty="0">
                <a:latin typeface="Calibri" charset="0"/>
                <a:ea typeface="ＭＳ Ｐゴシック" charset="0"/>
              </a:rPr>
            </a:br>
            <a:r>
              <a:rPr lang="en-US" sz="3200" dirty="0">
                <a:latin typeface="Calibri" charset="0"/>
                <a:ea typeface="ＭＳ Ｐゴシック" charset="0"/>
              </a:rPr>
              <a:t>Service Assessment</a:t>
            </a:r>
            <a:endParaRPr lang="en-US" sz="3600" dirty="0">
              <a:latin typeface="Calibri" charset="0"/>
              <a:ea typeface="ＭＳ Ｐゴシック" charset="0"/>
            </a:endParaRPr>
          </a:p>
        </p:txBody>
      </p:sp>
      <p:pic>
        <p:nvPicPr>
          <p:cNvPr id="39942" name="Picture 7" descr="Nws.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78825" y="177800"/>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47262" y="1900911"/>
            <a:ext cx="2988305" cy="3554819"/>
          </a:xfrm>
          <a:prstGeom prst="rect">
            <a:avLst/>
          </a:prstGeom>
          <a:noFill/>
        </p:spPr>
        <p:txBody>
          <a:bodyPr wrap="square" rtlCol="0">
            <a:spAutoFit/>
          </a:bodyPr>
          <a:lstStyle/>
          <a:p>
            <a:pPr marL="342900" indent="-342900">
              <a:spcAft>
                <a:spcPts val="600"/>
              </a:spcAft>
              <a:buFont typeface="Arial"/>
              <a:buChar char="•"/>
            </a:pPr>
            <a:r>
              <a:rPr lang="en-US" sz="2000" dirty="0">
                <a:solidFill>
                  <a:schemeClr val="accent1">
                    <a:lumMod val="75000"/>
                  </a:schemeClr>
                </a:solidFill>
                <a:latin typeface="+mn-lt"/>
              </a:rPr>
              <a:t>DSS requires </a:t>
            </a:r>
            <a:r>
              <a:rPr lang="en-US" sz="2000" dirty="0" smtClean="0">
                <a:solidFill>
                  <a:schemeClr val="accent1">
                    <a:lumMod val="75000"/>
                  </a:schemeClr>
                </a:solidFill>
                <a:latin typeface="+mn-lt"/>
              </a:rPr>
              <a:t>NWS </a:t>
            </a:r>
            <a:r>
              <a:rPr lang="en-US" sz="2000" dirty="0">
                <a:solidFill>
                  <a:schemeClr val="accent1">
                    <a:lumMod val="75000"/>
                  </a:schemeClr>
                </a:solidFill>
                <a:latin typeface="+mn-lt"/>
              </a:rPr>
              <a:t>to train staff to deliver high quality services during high impact events using ICS principles </a:t>
            </a:r>
            <a:r>
              <a:rPr lang="en-US" sz="2000" dirty="0" smtClean="0">
                <a:solidFill>
                  <a:schemeClr val="accent1">
                    <a:lumMod val="75000"/>
                  </a:schemeClr>
                </a:solidFill>
                <a:latin typeface="+mn-lt"/>
              </a:rPr>
              <a:t>(i.e., NWSI </a:t>
            </a:r>
            <a:r>
              <a:rPr lang="en-US" sz="2000" dirty="0">
                <a:solidFill>
                  <a:schemeClr val="accent1">
                    <a:lumMod val="75000"/>
                  </a:schemeClr>
                </a:solidFill>
                <a:latin typeface="+mn-lt"/>
              </a:rPr>
              <a:t>10-</a:t>
            </a:r>
            <a:r>
              <a:rPr lang="en-US" sz="2000" dirty="0" smtClean="0">
                <a:solidFill>
                  <a:schemeClr val="accent1">
                    <a:lumMod val="75000"/>
                  </a:schemeClr>
                </a:solidFill>
                <a:latin typeface="+mn-lt"/>
              </a:rPr>
              <a:t>405</a:t>
            </a:r>
            <a:r>
              <a:rPr lang="en-US" sz="2000" dirty="0">
                <a:solidFill>
                  <a:schemeClr val="accent1">
                    <a:lumMod val="75000"/>
                  </a:schemeClr>
                </a:solidFill>
                <a:latin typeface="+mn-lt"/>
              </a:rPr>
              <a:t>)</a:t>
            </a:r>
            <a:r>
              <a:rPr lang="en-US" sz="2000" dirty="0" smtClean="0">
                <a:solidFill>
                  <a:schemeClr val="accent1">
                    <a:lumMod val="75000"/>
                  </a:schemeClr>
                </a:solidFill>
                <a:latin typeface="+mn-lt"/>
              </a:rPr>
              <a:t> </a:t>
            </a:r>
          </a:p>
          <a:p>
            <a:pPr marL="342900" indent="-342900">
              <a:spcAft>
                <a:spcPts val="600"/>
              </a:spcAft>
              <a:buFont typeface="Arial"/>
              <a:buChar char="•"/>
            </a:pPr>
            <a:r>
              <a:rPr lang="en-US" sz="2000" dirty="0">
                <a:solidFill>
                  <a:schemeClr val="accent1">
                    <a:lumMod val="75000"/>
                  </a:schemeClr>
                </a:solidFill>
                <a:latin typeface="+mn-lt"/>
              </a:rPr>
              <a:t>Not all embedded meteorologists were ICS trained as defined in NWSI 10-405 </a:t>
            </a:r>
            <a:r>
              <a:rPr lang="en-US" sz="2000" dirty="0" smtClean="0">
                <a:solidFill>
                  <a:schemeClr val="accent1">
                    <a:lumMod val="75000"/>
                  </a:schemeClr>
                </a:solidFill>
                <a:latin typeface="+mn-lt"/>
              </a:rPr>
              <a:t>in Irene</a:t>
            </a:r>
          </a:p>
        </p:txBody>
      </p:sp>
      <p:pic>
        <p:nvPicPr>
          <p:cNvPr id="2" name="Picture 1" descr="Screen shot 2012-06-11 at 1.32.58 P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91147" y="1891232"/>
            <a:ext cx="5309889" cy="3837280"/>
          </a:xfrm>
          <a:prstGeom prst="rect">
            <a:avLst/>
          </a:prstGeom>
        </p:spPr>
      </p:pic>
      <p:grpSp>
        <p:nvGrpSpPr>
          <p:cNvPr id="5" name="Group 4"/>
          <p:cNvGrpSpPr/>
          <p:nvPr/>
        </p:nvGrpSpPr>
        <p:grpSpPr>
          <a:xfrm>
            <a:off x="4338646" y="4997526"/>
            <a:ext cx="3256600" cy="1477976"/>
            <a:chOff x="4444474" y="5225481"/>
            <a:chExt cx="3256600" cy="1477976"/>
          </a:xfrm>
        </p:grpSpPr>
        <p:sp>
          <p:nvSpPr>
            <p:cNvPr id="11" name="Rectangular Callout 10"/>
            <p:cNvSpPr/>
            <p:nvPr/>
          </p:nvSpPr>
          <p:spPr>
            <a:xfrm>
              <a:off x="4444474" y="5225481"/>
              <a:ext cx="3256599" cy="1476678"/>
            </a:xfrm>
            <a:prstGeom prst="wedgeRectCallout">
              <a:avLst>
                <a:gd name="adj1" fmla="val -87446"/>
                <a:gd name="adj2" fmla="val -15660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444575" y="5226129"/>
              <a:ext cx="3256499" cy="1477328"/>
            </a:xfrm>
            <a:prstGeom prst="rect">
              <a:avLst/>
            </a:prstGeom>
          </p:spPr>
          <p:txBody>
            <a:bodyPr wrap="square">
              <a:spAutoFit/>
            </a:bodyPr>
            <a:lstStyle/>
            <a:p>
              <a:r>
                <a:rPr lang="en-US" i="1" dirty="0">
                  <a:latin typeface="+mn-lt"/>
                </a:rPr>
                <a:t>“All individuals who walk into my EOC must have completed ICS 100, 200, 300, 400, 700 and 800.”  –Tom Collins, Pender County, NC Emergency Manager</a:t>
              </a:r>
            </a:p>
          </p:txBody>
        </p:sp>
      </p:grpSp>
    </p:spTree>
    <p:extLst>
      <p:ext uri="{BB962C8B-B14F-4D97-AF65-F5344CB8AC3E}">
        <p14:creationId xmlns:p14="http://schemas.microsoft.com/office/powerpoint/2010/main" val="358989676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01638" y="1057275"/>
            <a:ext cx="8366125" cy="461665"/>
          </a:xfrm>
          <a:prstGeom prst="rect">
            <a:avLst/>
          </a:prstGeom>
          <a:solidFill>
            <a:srgbClr val="002060"/>
          </a:solidFill>
        </p:spPr>
        <p:txBody>
          <a:bodyPr>
            <a:spAutoFit/>
          </a:bodyPr>
          <a:lstStyle/>
          <a:p>
            <a:pPr algn="ctr">
              <a:spcBef>
                <a:spcPct val="20000"/>
              </a:spcBef>
              <a:buClr>
                <a:srgbClr val="0BD0D9"/>
              </a:buClr>
              <a:buSzPct val="95000"/>
              <a:defRPr/>
            </a:pPr>
            <a:r>
              <a:rPr lang="en-US" sz="2400" b="1" dirty="0" smtClean="0">
                <a:latin typeface="+mn-lt"/>
              </a:rPr>
              <a:t>(3) Training</a:t>
            </a:r>
            <a:r>
              <a:rPr lang="en-US" sz="2400" b="1" dirty="0">
                <a:latin typeface="+mn-lt"/>
              </a:rPr>
              <a:t>/Hiring</a:t>
            </a:r>
            <a:endParaRPr lang="en-US" sz="2400" b="1" i="1" dirty="0">
              <a:latin typeface="+mn-lt"/>
              <a:ea typeface="ＭＳ Ｐゴシック" pitchFamily="34" charset="-128"/>
              <a:cs typeface="+mn-cs"/>
            </a:endParaRPr>
          </a:p>
        </p:txBody>
      </p:sp>
      <p:pic>
        <p:nvPicPr>
          <p:cNvPr id="39938" name="Picture 9" descr="noaa_sm.g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250" y="177800"/>
            <a:ext cx="614363"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Slide Number Placeholder 5"/>
          <p:cNvSpPr>
            <a:spLocks noGrp="1"/>
          </p:cNvSpPr>
          <p:nvPr>
            <p:ph type="sldNum" sz="quarter" idx="12"/>
          </p:nvPr>
        </p:nvSpPr>
        <p:spPr bwMode="auto">
          <a:xfrm>
            <a:off x="6553200" y="6405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0BB20F-BC5C-8846-B113-FBEC61E630AA}" type="slidenum">
              <a:rPr lang="en-US" sz="1200">
                <a:solidFill>
                  <a:schemeClr val="bg1"/>
                </a:solidFill>
                <a:latin typeface="Calibri" charset="0"/>
              </a:rPr>
              <a:pPr eaLnBrk="1" hangingPunct="1"/>
              <a:t>21</a:t>
            </a:fld>
            <a:endParaRPr lang="en-US" sz="1200">
              <a:solidFill>
                <a:schemeClr val="bg1"/>
              </a:solidFill>
              <a:latin typeface="Calibri" charset="0"/>
            </a:endParaRPr>
          </a:p>
        </p:txBody>
      </p:sp>
      <p:sp>
        <p:nvSpPr>
          <p:cNvPr id="8198" name="Title 1"/>
          <p:cNvSpPr>
            <a:spLocks noGrp="1"/>
          </p:cNvSpPr>
          <p:nvPr>
            <p:ph type="title"/>
          </p:nvPr>
        </p:nvSpPr>
        <p:spPr>
          <a:xfrm>
            <a:off x="457200" y="0"/>
            <a:ext cx="8229600" cy="1017588"/>
          </a:xfrm>
        </p:spPr>
        <p:txBody>
          <a:bodyPr lIns="0" rIns="0" bIns="0" anchor="b"/>
          <a:lstStyle/>
          <a:p>
            <a:pPr>
              <a:defRPr/>
            </a:pPr>
            <a:r>
              <a:rPr lang="en-US" sz="3600" dirty="0" smtClean="0">
                <a:latin typeface="Calibri" charset="0"/>
                <a:ea typeface="ＭＳ Ｐゴシック" charset="0"/>
              </a:rPr>
              <a:t>Hurricane Irene</a:t>
            </a:r>
            <a:r>
              <a:rPr lang="en-US" sz="3600" dirty="0">
                <a:latin typeface="Calibri" charset="0"/>
                <a:ea typeface="ＭＳ Ｐゴシック" charset="0"/>
              </a:rPr>
              <a:t/>
            </a:r>
            <a:br>
              <a:rPr lang="en-US" sz="3600" dirty="0">
                <a:latin typeface="Calibri" charset="0"/>
                <a:ea typeface="ＭＳ Ｐゴシック" charset="0"/>
              </a:rPr>
            </a:br>
            <a:r>
              <a:rPr lang="en-US" sz="3200" dirty="0">
                <a:latin typeface="Calibri" charset="0"/>
                <a:ea typeface="ＭＳ Ｐゴシック" charset="0"/>
              </a:rPr>
              <a:t>Service Assessment</a:t>
            </a:r>
            <a:endParaRPr lang="en-US" sz="3600" dirty="0">
              <a:latin typeface="Calibri" charset="0"/>
              <a:ea typeface="ＭＳ Ｐゴシック" charset="0"/>
            </a:endParaRPr>
          </a:p>
        </p:txBody>
      </p:sp>
      <p:pic>
        <p:nvPicPr>
          <p:cNvPr id="39942" name="Picture 7" descr="Nws.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78825" y="177800"/>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75113" y="1819510"/>
            <a:ext cx="2832974" cy="4401205"/>
          </a:xfrm>
          <a:prstGeom prst="rect">
            <a:avLst/>
          </a:prstGeom>
          <a:noFill/>
        </p:spPr>
        <p:txBody>
          <a:bodyPr wrap="square" rtlCol="0">
            <a:spAutoFit/>
          </a:bodyPr>
          <a:lstStyle/>
          <a:p>
            <a:pPr marL="225425" indent="-225425">
              <a:buFont typeface="Arial"/>
              <a:buChar char="•"/>
            </a:pPr>
            <a:r>
              <a:rPr lang="en-US" sz="2000" dirty="0">
                <a:solidFill>
                  <a:srgbClr val="376092"/>
                </a:solidFill>
                <a:latin typeface="+mn-lt"/>
              </a:rPr>
              <a:t>L</a:t>
            </a:r>
            <a:r>
              <a:rPr lang="en-US" sz="2000" dirty="0" smtClean="0">
                <a:solidFill>
                  <a:srgbClr val="376092"/>
                </a:solidFill>
                <a:latin typeface="+mn-lt"/>
              </a:rPr>
              <a:t>evel </a:t>
            </a:r>
            <a:r>
              <a:rPr lang="en-US" sz="2000" dirty="0">
                <a:solidFill>
                  <a:srgbClr val="376092"/>
                </a:solidFill>
                <a:latin typeface="+mn-lt"/>
              </a:rPr>
              <a:t>of hydrologic training and experience varies within and among WFOs </a:t>
            </a:r>
            <a:endParaRPr lang="en-US" sz="2000" dirty="0" smtClean="0">
              <a:solidFill>
                <a:srgbClr val="376092"/>
              </a:solidFill>
              <a:latin typeface="+mn-lt"/>
            </a:endParaRPr>
          </a:p>
          <a:p>
            <a:pPr marL="225425" indent="-225425">
              <a:buFont typeface="Arial"/>
              <a:buChar char="•"/>
            </a:pPr>
            <a:r>
              <a:rPr lang="en-US" sz="2000" dirty="0">
                <a:solidFill>
                  <a:srgbClr val="376092"/>
                </a:solidFill>
                <a:latin typeface="+mn-lt"/>
              </a:rPr>
              <a:t>Training </a:t>
            </a:r>
            <a:r>
              <a:rPr lang="en-US" sz="2000" dirty="0" smtClean="0">
                <a:solidFill>
                  <a:srgbClr val="376092"/>
                </a:solidFill>
                <a:latin typeface="+mn-lt"/>
              </a:rPr>
              <a:t>for extreme </a:t>
            </a:r>
            <a:r>
              <a:rPr lang="en-US" sz="2000" dirty="0">
                <a:solidFill>
                  <a:srgbClr val="376092"/>
                </a:solidFill>
                <a:latin typeface="+mn-lt"/>
              </a:rPr>
              <a:t>hydrologic events, even when </a:t>
            </a:r>
            <a:r>
              <a:rPr lang="en-US" sz="2000" dirty="0" smtClean="0">
                <a:solidFill>
                  <a:srgbClr val="376092"/>
                </a:solidFill>
                <a:latin typeface="+mn-lt"/>
              </a:rPr>
              <a:t>rare</a:t>
            </a:r>
            <a:r>
              <a:rPr lang="en-US" sz="2000" dirty="0">
                <a:solidFill>
                  <a:srgbClr val="376092"/>
                </a:solidFill>
                <a:latin typeface="+mn-lt"/>
              </a:rPr>
              <a:t>, needs to be more consistent </a:t>
            </a:r>
            <a:r>
              <a:rPr lang="en-US" sz="2000" dirty="0" smtClean="0">
                <a:solidFill>
                  <a:srgbClr val="376092"/>
                </a:solidFill>
                <a:latin typeface="+mn-lt"/>
              </a:rPr>
              <a:t>&amp; given higher </a:t>
            </a:r>
            <a:r>
              <a:rPr lang="en-US" sz="2000" dirty="0">
                <a:solidFill>
                  <a:srgbClr val="376092"/>
                </a:solidFill>
                <a:latin typeface="+mn-lt"/>
              </a:rPr>
              <a:t>priority to meet </a:t>
            </a:r>
            <a:r>
              <a:rPr lang="en-US" sz="2000" dirty="0" smtClean="0">
                <a:solidFill>
                  <a:srgbClr val="376092"/>
                </a:solidFill>
                <a:latin typeface="+mn-lt"/>
              </a:rPr>
              <a:t>goals </a:t>
            </a:r>
            <a:r>
              <a:rPr lang="en-US" sz="2000" dirty="0">
                <a:solidFill>
                  <a:srgbClr val="376092"/>
                </a:solidFill>
                <a:latin typeface="+mn-lt"/>
              </a:rPr>
              <a:t>of </a:t>
            </a:r>
            <a:r>
              <a:rPr lang="en-US" sz="2000" dirty="0" smtClean="0">
                <a:solidFill>
                  <a:srgbClr val="376092"/>
                </a:solidFill>
                <a:latin typeface="+mn-lt"/>
              </a:rPr>
              <a:t>Weather</a:t>
            </a:r>
            <a:r>
              <a:rPr lang="en-US" sz="2000" dirty="0">
                <a:solidFill>
                  <a:srgbClr val="376092"/>
                </a:solidFill>
                <a:latin typeface="+mn-lt"/>
              </a:rPr>
              <a:t>-Ready </a:t>
            </a:r>
            <a:r>
              <a:rPr lang="en-US" sz="2000" dirty="0" smtClean="0">
                <a:solidFill>
                  <a:srgbClr val="376092"/>
                </a:solidFill>
                <a:latin typeface="+mn-lt"/>
              </a:rPr>
              <a:t>Nation. </a:t>
            </a:r>
            <a:r>
              <a:rPr lang="en-US" sz="2000" b="1" dirty="0" smtClean="0">
                <a:solidFill>
                  <a:srgbClr val="376092"/>
                </a:solidFill>
                <a:latin typeface="+mn-lt"/>
              </a:rPr>
              <a:t>Are there ER </a:t>
            </a:r>
            <a:r>
              <a:rPr lang="en-US" sz="2000" b="1" dirty="0" err="1" smtClean="0">
                <a:solidFill>
                  <a:srgbClr val="376092"/>
                </a:solidFill>
                <a:latin typeface="+mn-lt"/>
              </a:rPr>
              <a:t>Hydrometeorologists</a:t>
            </a:r>
            <a:r>
              <a:rPr lang="en-US" sz="2000" dirty="0" smtClean="0">
                <a:solidFill>
                  <a:srgbClr val="376092"/>
                </a:solidFill>
                <a:latin typeface="+mn-lt"/>
              </a:rPr>
              <a:t>? </a:t>
            </a:r>
            <a:endParaRPr lang="en-US" sz="2000" i="1" dirty="0">
              <a:solidFill>
                <a:srgbClr val="376092"/>
              </a:solidFill>
              <a:latin typeface="+mn-lt"/>
            </a:endParaRPr>
          </a:p>
        </p:txBody>
      </p:sp>
      <p:pic>
        <p:nvPicPr>
          <p:cNvPr id="2" name="Picture 1" descr="irene_graphic_with_dots.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33777" y="1587491"/>
            <a:ext cx="4975649" cy="5270509"/>
          </a:xfrm>
          <a:prstGeom prst="rect">
            <a:avLst/>
          </a:prstGeom>
        </p:spPr>
      </p:pic>
    </p:spTree>
    <p:extLst>
      <p:ext uri="{BB962C8B-B14F-4D97-AF65-F5344CB8AC3E}">
        <p14:creationId xmlns:p14="http://schemas.microsoft.com/office/powerpoint/2010/main" val="15601708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up_ERH.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5310" y="1632858"/>
            <a:ext cx="3542690" cy="4854205"/>
          </a:xfrm>
          <a:prstGeom prst="rect">
            <a:avLst/>
          </a:prstGeom>
        </p:spPr>
      </p:pic>
      <p:sp>
        <p:nvSpPr>
          <p:cNvPr id="3" name="TextBox 2"/>
          <p:cNvSpPr txBox="1"/>
          <p:nvPr/>
        </p:nvSpPr>
        <p:spPr>
          <a:xfrm>
            <a:off x="4378478" y="3834196"/>
            <a:ext cx="4269617" cy="2862322"/>
          </a:xfrm>
          <a:prstGeom prst="rect">
            <a:avLst/>
          </a:prstGeom>
          <a:noFill/>
        </p:spPr>
        <p:txBody>
          <a:bodyPr wrap="square" rtlCol="0">
            <a:spAutoFit/>
          </a:bodyPr>
          <a:lstStyle/>
          <a:p>
            <a:pPr marL="285750" indent="-285750">
              <a:buFont typeface="Arial"/>
              <a:buChar char="•"/>
            </a:pPr>
            <a:r>
              <a:rPr lang="en-US" sz="2000" dirty="0" smtClean="0">
                <a:solidFill>
                  <a:srgbClr val="376092"/>
                </a:solidFill>
                <a:latin typeface="+mn-lt"/>
              </a:rPr>
              <a:t>All WFO staff should be trained on VSAT operations</a:t>
            </a:r>
          </a:p>
          <a:p>
            <a:pPr marL="285750" indent="-285750">
              <a:buFont typeface="Arial"/>
              <a:buChar char="•"/>
            </a:pPr>
            <a:r>
              <a:rPr lang="en-US" sz="2000" dirty="0" smtClean="0">
                <a:solidFill>
                  <a:srgbClr val="376092"/>
                </a:solidFill>
                <a:latin typeface="+mn-lt"/>
              </a:rPr>
              <a:t>Mission critical communications requirements must be defined, prioritized, and implemented during VSAT operations</a:t>
            </a:r>
          </a:p>
          <a:p>
            <a:pPr marL="285750" indent="-285750">
              <a:buFont typeface="Arial"/>
              <a:buChar char="•"/>
            </a:pPr>
            <a:r>
              <a:rPr lang="en-US" sz="2000" dirty="0" smtClean="0">
                <a:solidFill>
                  <a:srgbClr val="376092"/>
                </a:solidFill>
                <a:latin typeface="+mn-lt"/>
              </a:rPr>
              <a:t>NWS should explore other independent internet connection solutions such as 4G </a:t>
            </a:r>
            <a:r>
              <a:rPr lang="en-US" sz="2000" dirty="0" err="1" smtClean="0">
                <a:solidFill>
                  <a:srgbClr val="376092"/>
                </a:solidFill>
                <a:latin typeface="+mn-lt"/>
              </a:rPr>
              <a:t>MiFi</a:t>
            </a:r>
            <a:endParaRPr lang="en-US" sz="2000" dirty="0">
              <a:solidFill>
                <a:srgbClr val="376092"/>
              </a:solidFill>
              <a:latin typeface="+mn-lt"/>
            </a:endParaRPr>
          </a:p>
        </p:txBody>
      </p:sp>
      <p:pic>
        <p:nvPicPr>
          <p:cNvPr id="5" name="Picture 4" descr="VSAT_9201-BGAN_HR.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45706" y="1632858"/>
            <a:ext cx="2495249" cy="2206683"/>
          </a:xfrm>
          <a:prstGeom prst="rect">
            <a:avLst/>
          </a:prstGeom>
        </p:spPr>
      </p:pic>
      <p:sp>
        <p:nvSpPr>
          <p:cNvPr id="7" name="Rectangle 6"/>
          <p:cNvSpPr/>
          <p:nvPr/>
        </p:nvSpPr>
        <p:spPr>
          <a:xfrm>
            <a:off x="401638" y="1057275"/>
            <a:ext cx="8366125" cy="461665"/>
          </a:xfrm>
          <a:prstGeom prst="rect">
            <a:avLst/>
          </a:prstGeom>
          <a:solidFill>
            <a:srgbClr val="002060"/>
          </a:solidFill>
        </p:spPr>
        <p:txBody>
          <a:bodyPr>
            <a:spAutoFit/>
          </a:bodyPr>
          <a:lstStyle/>
          <a:p>
            <a:pPr algn="ctr">
              <a:spcBef>
                <a:spcPct val="20000"/>
              </a:spcBef>
              <a:buClr>
                <a:srgbClr val="0BD0D9"/>
              </a:buClr>
              <a:buSzPct val="95000"/>
              <a:defRPr/>
            </a:pPr>
            <a:r>
              <a:rPr lang="en-US" sz="2400" b="1" dirty="0" smtClean="0">
                <a:solidFill>
                  <a:srgbClr val="FFFFFF"/>
                </a:solidFill>
                <a:latin typeface="Calibri"/>
              </a:rPr>
              <a:t>(4) Resiliency </a:t>
            </a:r>
            <a:r>
              <a:rPr lang="en-US" sz="2400" b="1" dirty="0">
                <a:solidFill>
                  <a:srgbClr val="FFFFFF"/>
                </a:solidFill>
                <a:latin typeface="Calibri"/>
              </a:rPr>
              <a:t>(Backup/Communications)</a:t>
            </a:r>
            <a:endParaRPr lang="en-US" sz="2400" b="1" i="1" dirty="0">
              <a:latin typeface="+mn-lt"/>
              <a:ea typeface="ＭＳ Ｐゴシック" pitchFamily="34" charset="-128"/>
              <a:cs typeface="+mn-cs"/>
            </a:endParaRPr>
          </a:p>
        </p:txBody>
      </p:sp>
      <p:pic>
        <p:nvPicPr>
          <p:cNvPr id="39938" name="Picture 9" descr="noaa_sm.gif"/>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95250" y="177800"/>
            <a:ext cx="614363"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Slide Number Placeholder 5"/>
          <p:cNvSpPr>
            <a:spLocks noGrp="1"/>
          </p:cNvSpPr>
          <p:nvPr>
            <p:ph type="sldNum" sz="quarter" idx="12"/>
          </p:nvPr>
        </p:nvSpPr>
        <p:spPr bwMode="auto">
          <a:xfrm>
            <a:off x="6553200" y="6405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0BB20F-BC5C-8846-B113-FBEC61E630AA}" type="slidenum">
              <a:rPr lang="en-US" sz="1200">
                <a:solidFill>
                  <a:schemeClr val="bg1"/>
                </a:solidFill>
                <a:latin typeface="Calibri" charset="0"/>
              </a:rPr>
              <a:pPr eaLnBrk="1" hangingPunct="1"/>
              <a:t>22</a:t>
            </a:fld>
            <a:endParaRPr lang="en-US" sz="1200">
              <a:solidFill>
                <a:schemeClr val="bg1"/>
              </a:solidFill>
              <a:latin typeface="Calibri" charset="0"/>
            </a:endParaRPr>
          </a:p>
        </p:txBody>
      </p:sp>
      <p:sp>
        <p:nvSpPr>
          <p:cNvPr id="8198" name="Title 1"/>
          <p:cNvSpPr>
            <a:spLocks noGrp="1"/>
          </p:cNvSpPr>
          <p:nvPr>
            <p:ph type="title"/>
          </p:nvPr>
        </p:nvSpPr>
        <p:spPr>
          <a:xfrm>
            <a:off x="457200" y="0"/>
            <a:ext cx="8229600" cy="1017588"/>
          </a:xfrm>
        </p:spPr>
        <p:txBody>
          <a:bodyPr lIns="0" rIns="0" bIns="0" anchor="b"/>
          <a:lstStyle/>
          <a:p>
            <a:pPr>
              <a:defRPr/>
            </a:pPr>
            <a:r>
              <a:rPr lang="en-US" sz="3600" dirty="0" smtClean="0">
                <a:latin typeface="Calibri" charset="0"/>
                <a:ea typeface="ＭＳ Ｐゴシック" charset="0"/>
              </a:rPr>
              <a:t>Hurricane Irene</a:t>
            </a:r>
            <a:r>
              <a:rPr lang="en-US" sz="3600" dirty="0">
                <a:latin typeface="Calibri" charset="0"/>
                <a:ea typeface="ＭＳ Ｐゴシック" charset="0"/>
              </a:rPr>
              <a:t/>
            </a:r>
            <a:br>
              <a:rPr lang="en-US" sz="3600" dirty="0">
                <a:latin typeface="Calibri" charset="0"/>
                <a:ea typeface="ＭＳ Ｐゴシック" charset="0"/>
              </a:rPr>
            </a:br>
            <a:r>
              <a:rPr lang="en-US" sz="3200" dirty="0">
                <a:latin typeface="Calibri" charset="0"/>
                <a:ea typeface="ＭＳ Ｐゴシック" charset="0"/>
              </a:rPr>
              <a:t>Service Assessment</a:t>
            </a:r>
            <a:endParaRPr lang="en-US" sz="3600" dirty="0">
              <a:latin typeface="Calibri" charset="0"/>
              <a:ea typeface="ＭＳ Ｐゴシック" charset="0"/>
            </a:endParaRPr>
          </a:p>
        </p:txBody>
      </p:sp>
      <p:pic>
        <p:nvPicPr>
          <p:cNvPr id="39942" name="Picture 7" descr="Nws.eps"/>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8378825" y="177800"/>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293723" y="3477168"/>
            <a:ext cx="800219" cy="369332"/>
          </a:xfrm>
          <a:prstGeom prst="rect">
            <a:avLst/>
          </a:prstGeom>
        </p:spPr>
        <p:txBody>
          <a:bodyPr wrap="none">
            <a:spAutoFit/>
          </a:bodyPr>
          <a:lstStyle/>
          <a:p>
            <a:r>
              <a:rPr lang="en-US" b="1" dirty="0">
                <a:solidFill>
                  <a:srgbClr val="000000"/>
                </a:solidFill>
              </a:rPr>
              <a:t>VSAT</a:t>
            </a:r>
            <a:endParaRPr lang="en-US" dirty="0">
              <a:solidFill>
                <a:srgbClr val="000000"/>
              </a:solidFill>
            </a:endParaRPr>
          </a:p>
        </p:txBody>
      </p:sp>
    </p:spTree>
    <p:extLst>
      <p:ext uri="{BB962C8B-B14F-4D97-AF65-F5344CB8AC3E}">
        <p14:creationId xmlns:p14="http://schemas.microsoft.com/office/powerpoint/2010/main" val="15166323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47358.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29209" y="1886858"/>
            <a:ext cx="2627167" cy="1862667"/>
          </a:xfrm>
          <a:prstGeom prst="rect">
            <a:avLst/>
          </a:prstGeom>
        </p:spPr>
      </p:pic>
      <p:pic>
        <p:nvPicPr>
          <p:cNvPr id="6" name="Picture 5" descr="prepare_emergkit.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841945" y="3912091"/>
            <a:ext cx="2515857" cy="2618128"/>
          </a:xfrm>
          <a:prstGeom prst="rect">
            <a:avLst/>
          </a:prstGeom>
        </p:spPr>
      </p:pic>
      <p:sp>
        <p:nvSpPr>
          <p:cNvPr id="7" name="Rectangle 6"/>
          <p:cNvSpPr/>
          <p:nvPr/>
        </p:nvSpPr>
        <p:spPr>
          <a:xfrm>
            <a:off x="401638" y="1057275"/>
            <a:ext cx="8366125" cy="461665"/>
          </a:xfrm>
          <a:prstGeom prst="rect">
            <a:avLst/>
          </a:prstGeom>
          <a:solidFill>
            <a:srgbClr val="002060"/>
          </a:solidFill>
        </p:spPr>
        <p:txBody>
          <a:bodyPr>
            <a:spAutoFit/>
          </a:bodyPr>
          <a:lstStyle/>
          <a:p>
            <a:pPr algn="ctr">
              <a:spcBef>
                <a:spcPct val="20000"/>
              </a:spcBef>
              <a:buClr>
                <a:srgbClr val="0BD0D9"/>
              </a:buClr>
              <a:buSzPct val="95000"/>
              <a:defRPr/>
            </a:pPr>
            <a:r>
              <a:rPr lang="en-US" sz="2400" b="1" dirty="0" smtClean="0">
                <a:solidFill>
                  <a:srgbClr val="FFFFFF"/>
                </a:solidFill>
                <a:latin typeface="Calibri"/>
              </a:rPr>
              <a:t>(5) Safety</a:t>
            </a:r>
            <a:r>
              <a:rPr lang="en-US" sz="2400" b="1" dirty="0">
                <a:solidFill>
                  <a:srgbClr val="FFFFFF"/>
                </a:solidFill>
                <a:latin typeface="Calibri"/>
              </a:rPr>
              <a:t>/Infrastructure</a:t>
            </a:r>
            <a:endParaRPr lang="en-US" sz="2400" b="1" i="1" dirty="0">
              <a:latin typeface="+mn-lt"/>
              <a:ea typeface="ＭＳ Ｐゴシック" pitchFamily="34" charset="-128"/>
              <a:cs typeface="+mn-cs"/>
            </a:endParaRPr>
          </a:p>
        </p:txBody>
      </p:sp>
      <p:pic>
        <p:nvPicPr>
          <p:cNvPr id="39938" name="Picture 9" descr="noaa_sm.gif"/>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95250" y="177800"/>
            <a:ext cx="614363"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Slide Number Placeholder 5"/>
          <p:cNvSpPr>
            <a:spLocks noGrp="1"/>
          </p:cNvSpPr>
          <p:nvPr>
            <p:ph type="sldNum" sz="quarter" idx="12"/>
          </p:nvPr>
        </p:nvSpPr>
        <p:spPr bwMode="auto">
          <a:xfrm>
            <a:off x="6553200" y="6405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0BB20F-BC5C-8846-B113-FBEC61E630AA}" type="slidenum">
              <a:rPr lang="en-US" sz="1200">
                <a:solidFill>
                  <a:schemeClr val="bg1"/>
                </a:solidFill>
                <a:latin typeface="Calibri" charset="0"/>
              </a:rPr>
              <a:pPr eaLnBrk="1" hangingPunct="1"/>
              <a:t>23</a:t>
            </a:fld>
            <a:endParaRPr lang="en-US" sz="1200">
              <a:solidFill>
                <a:schemeClr val="bg1"/>
              </a:solidFill>
              <a:latin typeface="Calibri" charset="0"/>
            </a:endParaRPr>
          </a:p>
        </p:txBody>
      </p:sp>
      <p:sp>
        <p:nvSpPr>
          <p:cNvPr id="8198" name="Title 1"/>
          <p:cNvSpPr>
            <a:spLocks noGrp="1"/>
          </p:cNvSpPr>
          <p:nvPr>
            <p:ph type="title"/>
          </p:nvPr>
        </p:nvSpPr>
        <p:spPr>
          <a:xfrm>
            <a:off x="457200" y="0"/>
            <a:ext cx="8229600" cy="1017588"/>
          </a:xfrm>
        </p:spPr>
        <p:txBody>
          <a:bodyPr lIns="0" rIns="0" bIns="0" anchor="b"/>
          <a:lstStyle/>
          <a:p>
            <a:pPr>
              <a:defRPr/>
            </a:pPr>
            <a:r>
              <a:rPr lang="en-US" sz="3600" dirty="0" smtClean="0">
                <a:latin typeface="Calibri" charset="0"/>
                <a:ea typeface="ＭＳ Ｐゴシック" charset="0"/>
              </a:rPr>
              <a:t>Hurricane Irene</a:t>
            </a:r>
            <a:r>
              <a:rPr lang="en-US" sz="3600" dirty="0">
                <a:latin typeface="Calibri" charset="0"/>
                <a:ea typeface="ＭＳ Ｐゴシック" charset="0"/>
              </a:rPr>
              <a:t/>
            </a:r>
            <a:br>
              <a:rPr lang="en-US" sz="3600" dirty="0">
                <a:latin typeface="Calibri" charset="0"/>
                <a:ea typeface="ＭＳ Ｐゴシック" charset="0"/>
              </a:rPr>
            </a:br>
            <a:r>
              <a:rPr lang="en-US" sz="3200" dirty="0">
                <a:latin typeface="Calibri" charset="0"/>
                <a:ea typeface="ＭＳ Ｐゴシック" charset="0"/>
              </a:rPr>
              <a:t>Service Assessment</a:t>
            </a:r>
            <a:endParaRPr lang="en-US" sz="3600" dirty="0">
              <a:latin typeface="Calibri" charset="0"/>
              <a:ea typeface="ＭＳ Ｐゴシック" charset="0"/>
            </a:endParaRPr>
          </a:p>
        </p:txBody>
      </p:sp>
      <p:pic>
        <p:nvPicPr>
          <p:cNvPr id="39942" name="Picture 7" descr="Nws.eps"/>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8378825" y="177800"/>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outside.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56379" y="1886858"/>
            <a:ext cx="5092097" cy="4226440"/>
          </a:xfrm>
          <a:prstGeom prst="rect">
            <a:avLst/>
          </a:prstGeom>
        </p:spPr>
      </p:pic>
    </p:spTree>
    <p:extLst>
      <p:ext uri="{BB962C8B-B14F-4D97-AF65-F5344CB8AC3E}">
        <p14:creationId xmlns:p14="http://schemas.microsoft.com/office/powerpoint/2010/main" val="30008054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01638" y="1057275"/>
            <a:ext cx="8366125" cy="461665"/>
          </a:xfrm>
          <a:prstGeom prst="rect">
            <a:avLst/>
          </a:prstGeom>
          <a:solidFill>
            <a:srgbClr val="002060"/>
          </a:solidFill>
        </p:spPr>
        <p:txBody>
          <a:bodyPr>
            <a:spAutoFit/>
          </a:bodyPr>
          <a:lstStyle/>
          <a:p>
            <a:pPr algn="ctr">
              <a:spcBef>
                <a:spcPct val="20000"/>
              </a:spcBef>
              <a:buClr>
                <a:srgbClr val="0BD0D9"/>
              </a:buClr>
              <a:buSzPct val="95000"/>
              <a:defRPr/>
            </a:pPr>
            <a:r>
              <a:rPr lang="en-US" sz="2400" b="1" dirty="0" smtClean="0">
                <a:solidFill>
                  <a:srgbClr val="FFFFFF"/>
                </a:solidFill>
                <a:latin typeface="Calibri"/>
              </a:rPr>
              <a:t>(6) Quality </a:t>
            </a:r>
            <a:r>
              <a:rPr lang="en-US" sz="2400" b="1" dirty="0">
                <a:solidFill>
                  <a:srgbClr val="FFFFFF"/>
                </a:solidFill>
                <a:latin typeface="Calibri"/>
              </a:rPr>
              <a:t>&amp; Availability of Data</a:t>
            </a:r>
            <a:endParaRPr lang="en-US" sz="2400" b="1" i="1" dirty="0">
              <a:latin typeface="+mn-lt"/>
              <a:ea typeface="ＭＳ Ｐゴシック" pitchFamily="34" charset="-128"/>
              <a:cs typeface="+mn-cs"/>
            </a:endParaRPr>
          </a:p>
        </p:txBody>
      </p:sp>
      <p:pic>
        <p:nvPicPr>
          <p:cNvPr id="39938" name="Picture 9" descr="noaa_sm.gif"/>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95250" y="177800"/>
            <a:ext cx="614363"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Slide Number Placeholder 5"/>
          <p:cNvSpPr>
            <a:spLocks noGrp="1"/>
          </p:cNvSpPr>
          <p:nvPr>
            <p:ph type="sldNum" sz="quarter" idx="12"/>
          </p:nvPr>
        </p:nvSpPr>
        <p:spPr bwMode="auto">
          <a:xfrm>
            <a:off x="6553200" y="6405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0BB20F-BC5C-8846-B113-FBEC61E630AA}" type="slidenum">
              <a:rPr lang="en-US" sz="1200">
                <a:solidFill>
                  <a:schemeClr val="bg1"/>
                </a:solidFill>
                <a:latin typeface="Calibri" charset="0"/>
              </a:rPr>
              <a:pPr eaLnBrk="1" hangingPunct="1"/>
              <a:t>24</a:t>
            </a:fld>
            <a:endParaRPr lang="en-US" sz="1200" dirty="0">
              <a:solidFill>
                <a:schemeClr val="bg1"/>
              </a:solidFill>
              <a:latin typeface="Calibri" charset="0"/>
            </a:endParaRPr>
          </a:p>
        </p:txBody>
      </p:sp>
      <p:sp>
        <p:nvSpPr>
          <p:cNvPr id="8198" name="Title 1"/>
          <p:cNvSpPr>
            <a:spLocks noGrp="1"/>
          </p:cNvSpPr>
          <p:nvPr>
            <p:ph type="title"/>
          </p:nvPr>
        </p:nvSpPr>
        <p:spPr>
          <a:xfrm>
            <a:off x="457200" y="0"/>
            <a:ext cx="8229600" cy="1017588"/>
          </a:xfrm>
        </p:spPr>
        <p:txBody>
          <a:bodyPr lIns="0" rIns="0" bIns="0" anchor="b"/>
          <a:lstStyle/>
          <a:p>
            <a:pPr>
              <a:defRPr/>
            </a:pPr>
            <a:r>
              <a:rPr lang="en-US" sz="3600" dirty="0" smtClean="0">
                <a:latin typeface="Calibri" charset="0"/>
                <a:ea typeface="ＭＳ Ｐゴシック" charset="0"/>
              </a:rPr>
              <a:t>Hurricane Irene</a:t>
            </a:r>
            <a:r>
              <a:rPr lang="en-US" sz="3600" dirty="0">
                <a:latin typeface="Calibri" charset="0"/>
                <a:ea typeface="ＭＳ Ｐゴシック" charset="0"/>
              </a:rPr>
              <a:t/>
            </a:r>
            <a:br>
              <a:rPr lang="en-US" sz="3600" dirty="0">
                <a:latin typeface="Calibri" charset="0"/>
                <a:ea typeface="ＭＳ Ｐゴシック" charset="0"/>
              </a:rPr>
            </a:br>
            <a:r>
              <a:rPr lang="en-US" sz="3200" dirty="0">
                <a:latin typeface="Calibri" charset="0"/>
                <a:ea typeface="ＭＳ Ｐゴシック" charset="0"/>
              </a:rPr>
              <a:t>Service Assessment</a:t>
            </a:r>
            <a:endParaRPr lang="en-US" sz="3600" dirty="0">
              <a:latin typeface="Calibri" charset="0"/>
              <a:ea typeface="ＭＳ Ｐゴシック" charset="0"/>
            </a:endParaRPr>
          </a:p>
        </p:txBody>
      </p:sp>
      <p:pic>
        <p:nvPicPr>
          <p:cNvPr id="39942" name="Picture 7" descr="Nws.eps"/>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8378825" y="177800"/>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9"/>
          <a:stretch>
            <a:fillRect/>
          </a:stretch>
        </p:blipFill>
        <p:spPr>
          <a:xfrm>
            <a:off x="946150" y="1788583"/>
            <a:ext cx="7442200" cy="1003300"/>
          </a:xfrm>
          <a:prstGeom prst="rect">
            <a:avLst/>
          </a:prstGeom>
        </p:spPr>
      </p:pic>
      <p:pic>
        <p:nvPicPr>
          <p:cNvPr id="5" name="Picture 4"/>
          <p:cNvPicPr>
            <a:picLocks noChangeAspect="1"/>
          </p:cNvPicPr>
          <p:nvPr/>
        </p:nvPicPr>
        <p:blipFill>
          <a:blip r:embed="rId10"/>
          <a:stretch>
            <a:fillRect/>
          </a:stretch>
        </p:blipFill>
        <p:spPr>
          <a:xfrm>
            <a:off x="1514231" y="3369209"/>
            <a:ext cx="2168768" cy="2774005"/>
          </a:xfrm>
          <a:prstGeom prst="rect">
            <a:avLst/>
          </a:prstGeom>
        </p:spPr>
      </p:pic>
      <p:pic>
        <p:nvPicPr>
          <p:cNvPr id="8" name="Picture 7" descr="Screen Shot 2012-05-18 at 1.17.00 AM.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386916" y="3391509"/>
            <a:ext cx="2476500" cy="2729405"/>
          </a:xfrm>
          <a:prstGeom prst="rect">
            <a:avLst/>
          </a:prstGeom>
        </p:spPr>
      </p:pic>
      <p:grpSp>
        <p:nvGrpSpPr>
          <p:cNvPr id="6" name="Group 5"/>
          <p:cNvGrpSpPr/>
          <p:nvPr/>
        </p:nvGrpSpPr>
        <p:grpSpPr>
          <a:xfrm>
            <a:off x="1325270" y="6123537"/>
            <a:ext cx="2403232" cy="592345"/>
            <a:chOff x="1309077" y="6158193"/>
            <a:chExt cx="2403232" cy="592345"/>
          </a:xfrm>
        </p:grpSpPr>
        <p:sp>
          <p:nvSpPr>
            <p:cNvPr id="13" name="Rounded Rectangle 12"/>
            <p:cNvSpPr/>
            <p:nvPr/>
          </p:nvSpPr>
          <p:spPr>
            <a:xfrm>
              <a:off x="1309077" y="6291386"/>
              <a:ext cx="2403232" cy="312616"/>
            </a:xfrm>
            <a:prstGeom prst="round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r"/>
              <a:r>
                <a:rPr lang="en-US" sz="1400" i="1" dirty="0" smtClean="0">
                  <a:solidFill>
                    <a:schemeClr val="tx1"/>
                  </a:solidFill>
                </a:rPr>
                <a:t>James Franklin, NHC</a:t>
              </a:r>
              <a:endParaRPr lang="en-US" sz="1400" i="1" dirty="0">
                <a:solidFill>
                  <a:schemeClr val="tx1"/>
                </a:solidFill>
              </a:endParaRPr>
            </a:p>
          </p:txBody>
        </p:sp>
        <p:pic>
          <p:nvPicPr>
            <p:cNvPr id="4" name="Picture 3" descr="157415_1483584158_1908640037_n.jpg"/>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494692" y="6158193"/>
              <a:ext cx="459155" cy="592345"/>
            </a:xfrm>
            <a:prstGeom prst="rect">
              <a:avLst/>
            </a:prstGeom>
          </p:spPr>
        </p:pic>
      </p:grpSp>
      <p:pic>
        <p:nvPicPr>
          <p:cNvPr id="9" name="NHC_Franklin_OSVW.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716516" y="6087108"/>
            <a:ext cx="339876" cy="339876"/>
          </a:xfrm>
          <a:prstGeom prst="rect">
            <a:avLst/>
          </a:prstGeom>
        </p:spPr>
      </p:pic>
      <p:grpSp>
        <p:nvGrpSpPr>
          <p:cNvPr id="16" name="Group 15"/>
          <p:cNvGrpSpPr/>
          <p:nvPr/>
        </p:nvGrpSpPr>
        <p:grpSpPr>
          <a:xfrm>
            <a:off x="5681787" y="2735052"/>
            <a:ext cx="2403232" cy="592345"/>
            <a:chOff x="1309077" y="6158193"/>
            <a:chExt cx="2403232" cy="592345"/>
          </a:xfrm>
        </p:grpSpPr>
        <p:sp>
          <p:nvSpPr>
            <p:cNvPr id="17" name="Rounded Rectangle 16"/>
            <p:cNvSpPr/>
            <p:nvPr/>
          </p:nvSpPr>
          <p:spPr>
            <a:xfrm>
              <a:off x="1309077" y="6291386"/>
              <a:ext cx="2403232" cy="312616"/>
            </a:xfrm>
            <a:prstGeom prst="round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r"/>
              <a:r>
                <a:rPr lang="en-US" sz="1400" i="1" dirty="0" smtClean="0">
                  <a:solidFill>
                    <a:schemeClr val="tx1"/>
                  </a:solidFill>
                </a:rPr>
                <a:t>James Franklin, NHC</a:t>
              </a:r>
              <a:endParaRPr lang="en-US" sz="1400" i="1" dirty="0">
                <a:solidFill>
                  <a:schemeClr val="tx1"/>
                </a:solidFill>
              </a:endParaRPr>
            </a:p>
          </p:txBody>
        </p:sp>
        <p:pic>
          <p:nvPicPr>
            <p:cNvPr id="18" name="Picture 17" descr="157415_1483584158_1908640037_n.jpg"/>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1494692" y="6158193"/>
              <a:ext cx="459155" cy="592345"/>
            </a:xfrm>
            <a:prstGeom prst="rect">
              <a:avLst/>
            </a:prstGeom>
          </p:spPr>
        </p:pic>
      </p:grpSp>
      <p:pic>
        <p:nvPicPr>
          <p:cNvPr id="3" name="NHC_Franklin_HFIP.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7964715" y="2600476"/>
            <a:ext cx="400352" cy="400352"/>
          </a:xfrm>
          <a:prstGeom prst="rect">
            <a:avLst/>
          </a:prstGeom>
        </p:spPr>
      </p:pic>
      <p:grpSp>
        <p:nvGrpSpPr>
          <p:cNvPr id="14" name="Group 13"/>
          <p:cNvGrpSpPr/>
          <p:nvPr/>
        </p:nvGrpSpPr>
        <p:grpSpPr>
          <a:xfrm>
            <a:off x="2375419" y="2963427"/>
            <a:ext cx="2921001" cy="1514230"/>
            <a:chOff x="3956537" y="3712308"/>
            <a:chExt cx="2921001" cy="1514230"/>
          </a:xfrm>
        </p:grpSpPr>
        <p:sp>
          <p:nvSpPr>
            <p:cNvPr id="11" name="Rectangular Callout 10"/>
            <p:cNvSpPr/>
            <p:nvPr/>
          </p:nvSpPr>
          <p:spPr>
            <a:xfrm>
              <a:off x="3956537" y="3712308"/>
              <a:ext cx="2891693" cy="1514230"/>
            </a:xfrm>
            <a:prstGeom prst="wedgeRectCallout">
              <a:avLst>
                <a:gd name="adj1" fmla="val 57496"/>
                <a:gd name="adj2" fmla="val 7062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966306" y="3739107"/>
              <a:ext cx="2911232" cy="1477328"/>
            </a:xfrm>
            <a:prstGeom prst="rect">
              <a:avLst/>
            </a:prstGeom>
          </p:spPr>
          <p:txBody>
            <a:bodyPr wrap="square">
              <a:spAutoFit/>
            </a:bodyPr>
            <a:lstStyle/>
            <a:p>
              <a:r>
                <a:rPr lang="en-US" i="1" dirty="0"/>
                <a:t>“If </a:t>
              </a:r>
              <a:r>
                <a:rPr lang="en-US" i="1" dirty="0" smtClean="0"/>
                <a:t>budget cuts </a:t>
              </a:r>
              <a:r>
                <a:rPr lang="en-US" i="1" dirty="0"/>
                <a:t>materialize it will be unfortunate. We will lose the ability to forecast river stages due to loss of data”</a:t>
              </a:r>
              <a:r>
                <a:rPr lang="en-US" dirty="0"/>
                <a:t> - </a:t>
              </a:r>
              <a:r>
                <a:rPr lang="en-US" dirty="0" smtClean="0"/>
                <a:t>USGS</a:t>
              </a:r>
              <a:endParaRPr lang="en-US" dirty="0"/>
            </a:p>
          </p:txBody>
        </p:sp>
      </p:grpSp>
      <p:grpSp>
        <p:nvGrpSpPr>
          <p:cNvPr id="21" name="Group 20"/>
          <p:cNvGrpSpPr/>
          <p:nvPr/>
        </p:nvGrpSpPr>
        <p:grpSpPr>
          <a:xfrm>
            <a:off x="5738528" y="3794341"/>
            <a:ext cx="2911232" cy="1233627"/>
            <a:chOff x="3966306" y="3738405"/>
            <a:chExt cx="2911232" cy="1233627"/>
          </a:xfrm>
        </p:grpSpPr>
        <p:sp>
          <p:nvSpPr>
            <p:cNvPr id="22" name="Rectangular Callout 21"/>
            <p:cNvSpPr/>
            <p:nvPr/>
          </p:nvSpPr>
          <p:spPr>
            <a:xfrm>
              <a:off x="3973934" y="3738405"/>
              <a:ext cx="2891693" cy="1233627"/>
            </a:xfrm>
            <a:prstGeom prst="wedgeRectCallout">
              <a:avLst>
                <a:gd name="adj1" fmla="val -39662"/>
                <a:gd name="adj2" fmla="val -8160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966306" y="3739107"/>
              <a:ext cx="2911232" cy="1200329"/>
            </a:xfrm>
            <a:prstGeom prst="rect">
              <a:avLst/>
            </a:prstGeom>
          </p:spPr>
          <p:txBody>
            <a:bodyPr wrap="square">
              <a:spAutoFit/>
            </a:bodyPr>
            <a:lstStyle/>
            <a:p>
              <a:r>
                <a:rPr lang="en-US" i="1" dirty="0"/>
                <a:t>“</a:t>
              </a:r>
              <a:r>
                <a:rPr lang="en-US" i="1" dirty="0">
                  <a:latin typeface="+mn-lt"/>
                </a:rPr>
                <a:t>We have two models from HFIP that in Irene </a:t>
              </a:r>
              <a:r>
                <a:rPr lang="en-US" i="1" dirty="0" smtClean="0">
                  <a:latin typeface="+mn-lt"/>
                </a:rPr>
                <a:t>are </a:t>
              </a:r>
              <a:r>
                <a:rPr lang="en-US" i="1" dirty="0">
                  <a:latin typeface="+mn-lt"/>
                </a:rPr>
                <a:t>beating our operational guidance”</a:t>
              </a:r>
              <a:r>
                <a:rPr lang="en-US" dirty="0">
                  <a:latin typeface="+mn-lt"/>
                </a:rPr>
                <a:t>   –James Franklin, </a:t>
              </a:r>
              <a:r>
                <a:rPr lang="en-US" dirty="0" smtClean="0">
                  <a:latin typeface="+mn-lt"/>
                </a:rPr>
                <a:t>NHC</a:t>
              </a:r>
              <a:endParaRPr lang="en-US" dirty="0">
                <a:latin typeface="+mn-lt"/>
              </a:endParaRPr>
            </a:p>
          </p:txBody>
        </p:sp>
      </p:grpSp>
      <p:grpSp>
        <p:nvGrpSpPr>
          <p:cNvPr id="25" name="Group 24"/>
          <p:cNvGrpSpPr/>
          <p:nvPr/>
        </p:nvGrpSpPr>
        <p:grpSpPr>
          <a:xfrm>
            <a:off x="4716666" y="5138491"/>
            <a:ext cx="2911232" cy="1477975"/>
            <a:chOff x="3966306" y="3738405"/>
            <a:chExt cx="2911232" cy="1605001"/>
          </a:xfrm>
        </p:grpSpPr>
        <p:sp>
          <p:nvSpPr>
            <p:cNvPr id="26" name="Rectangular Callout 25"/>
            <p:cNvSpPr/>
            <p:nvPr/>
          </p:nvSpPr>
          <p:spPr>
            <a:xfrm>
              <a:off x="3973934" y="3738405"/>
              <a:ext cx="2891693" cy="1599249"/>
            </a:xfrm>
            <a:prstGeom prst="wedgeRectCallout">
              <a:avLst>
                <a:gd name="adj1" fmla="val -81774"/>
                <a:gd name="adj2" fmla="val 4362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3966306" y="3739107"/>
              <a:ext cx="2911232" cy="1604299"/>
            </a:xfrm>
            <a:prstGeom prst="rect">
              <a:avLst/>
            </a:prstGeom>
          </p:spPr>
          <p:txBody>
            <a:bodyPr wrap="square">
              <a:spAutoFit/>
            </a:bodyPr>
            <a:lstStyle/>
            <a:p>
              <a:r>
                <a:rPr lang="en-US" i="1" dirty="0" smtClean="0">
                  <a:latin typeface="+mn-lt"/>
                </a:rPr>
                <a:t>“OSVW capable of seeing into the hurricane force winds…would allow us to get the initial intensity correct”</a:t>
              </a:r>
              <a:r>
                <a:rPr lang="en-US" dirty="0" smtClean="0">
                  <a:latin typeface="+mn-lt"/>
                </a:rPr>
                <a:t>   </a:t>
              </a:r>
              <a:r>
                <a:rPr lang="en-US" dirty="0">
                  <a:latin typeface="+mn-lt"/>
                </a:rPr>
                <a:t>–James Franklin, </a:t>
              </a:r>
              <a:r>
                <a:rPr lang="en-US" dirty="0" smtClean="0">
                  <a:latin typeface="+mn-lt"/>
                </a:rPr>
                <a:t>NHC</a:t>
              </a:r>
              <a:endParaRPr lang="en-US" dirty="0">
                <a:latin typeface="+mn-lt"/>
              </a:endParaRPr>
            </a:p>
          </p:txBody>
        </p:sp>
      </p:grpSp>
    </p:spTree>
    <p:extLst>
      <p:ext uri="{BB962C8B-B14F-4D97-AF65-F5344CB8AC3E}">
        <p14:creationId xmlns:p14="http://schemas.microsoft.com/office/powerpoint/2010/main" val="127309584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86" fill="hold"/>
                                        <p:tgtEl>
                                          <p:spTgt spid="3"/>
                                        </p:tgtEl>
                                      </p:cBhvr>
                                    </p:cmd>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2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3561" fill="hold"/>
                                        <p:tgtEl>
                                          <p:spTgt spid="9"/>
                                        </p:tgtEl>
                                      </p:cBhvr>
                                    </p:cmd>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9"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dissolv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3"/>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77086" fill="hold"/>
                                        <p:tgtEl>
                                          <p:spTgt spid="3"/>
                                        </p:tgtEl>
                                      </p:cBhvr>
                                    </p:cmd>
                                  </p:childTnLst>
                                </p:cTn>
                              </p:par>
                            </p:childTnLst>
                          </p:cTn>
                        </p:par>
                      </p:childTnLst>
                    </p:cTn>
                  </p:par>
                </p:childTnLst>
              </p:cTn>
              <p:nextCondLst>
                <p:cond evt="onClick" delay="0">
                  <p:tgtEl>
                    <p:spTgt spid="3"/>
                  </p:tgtEl>
                </p:cond>
              </p:nextCondLst>
            </p:seq>
            <p:audio>
              <p:cMediaNode vol="80000">
                <p:cTn id="39" fill="hold" display="0">
                  <p:stCondLst>
                    <p:cond delay="indefinite"/>
                  </p:stCondLst>
                  <p:endCondLst>
                    <p:cond evt="onStopAudio" delay="0">
                      <p:tgtEl>
                        <p:sldTgt/>
                      </p:tgtEl>
                    </p:cond>
                  </p:endCondLst>
                </p:cTn>
                <p:tgtEl>
                  <p:spTgt spid="3"/>
                </p:tgtEl>
              </p:cMediaNode>
            </p:audio>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23561" fill="hold"/>
                                        <p:tgtEl>
                                          <p:spTgt spid="9"/>
                                        </p:tgtEl>
                                      </p:cBhvr>
                                    </p:cmd>
                                  </p:childTnLst>
                                </p:cTn>
                              </p:par>
                            </p:childTnLst>
                          </p:cTn>
                        </p:par>
                      </p:childTnLst>
                    </p:cTn>
                  </p:par>
                </p:childTnLst>
              </p:cTn>
              <p:nextCondLst>
                <p:cond evt="onClick" delay="0">
                  <p:tgtEl>
                    <p:spTgt spid="9"/>
                  </p:tgtEl>
                </p:cond>
              </p:nextCondLst>
            </p:seq>
            <p:audio>
              <p:cMediaNode vol="80000">
                <p:cTn id="45"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01638" y="1057275"/>
            <a:ext cx="8366125" cy="461665"/>
          </a:xfrm>
          <a:prstGeom prst="rect">
            <a:avLst/>
          </a:prstGeom>
          <a:solidFill>
            <a:srgbClr val="002060"/>
          </a:solidFill>
        </p:spPr>
        <p:txBody>
          <a:bodyPr>
            <a:spAutoFit/>
          </a:bodyPr>
          <a:lstStyle/>
          <a:p>
            <a:pPr algn="ctr">
              <a:spcBef>
                <a:spcPct val="20000"/>
              </a:spcBef>
              <a:buClr>
                <a:srgbClr val="0BD0D9"/>
              </a:buClr>
              <a:buSzPct val="95000"/>
              <a:defRPr/>
            </a:pPr>
            <a:r>
              <a:rPr lang="en-US" sz="2400" b="1" dirty="0">
                <a:solidFill>
                  <a:srgbClr val="FFFFFF"/>
                </a:solidFill>
                <a:latin typeface="Calibri"/>
              </a:rPr>
              <a:t>Next Steps</a:t>
            </a:r>
            <a:endParaRPr lang="en-US" sz="2400" b="1" i="1" dirty="0">
              <a:latin typeface="+mn-lt"/>
              <a:ea typeface="ＭＳ Ｐゴシック" pitchFamily="34" charset="-128"/>
              <a:cs typeface="+mn-cs"/>
            </a:endParaRPr>
          </a:p>
        </p:txBody>
      </p:sp>
      <p:pic>
        <p:nvPicPr>
          <p:cNvPr id="39938" name="Picture 9" descr="noaa_sm.g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250" y="177800"/>
            <a:ext cx="614363"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Slide Number Placeholder 5"/>
          <p:cNvSpPr>
            <a:spLocks noGrp="1"/>
          </p:cNvSpPr>
          <p:nvPr>
            <p:ph type="sldNum" sz="quarter" idx="12"/>
          </p:nvPr>
        </p:nvSpPr>
        <p:spPr bwMode="auto">
          <a:xfrm>
            <a:off x="6553200" y="6405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0BB20F-BC5C-8846-B113-FBEC61E630AA}" type="slidenum">
              <a:rPr lang="en-US" sz="1200">
                <a:solidFill>
                  <a:schemeClr val="bg1"/>
                </a:solidFill>
                <a:latin typeface="Calibri" charset="0"/>
              </a:rPr>
              <a:pPr eaLnBrk="1" hangingPunct="1"/>
              <a:t>25</a:t>
            </a:fld>
            <a:endParaRPr lang="en-US" sz="1200">
              <a:solidFill>
                <a:schemeClr val="bg1"/>
              </a:solidFill>
              <a:latin typeface="Calibri" charset="0"/>
            </a:endParaRPr>
          </a:p>
        </p:txBody>
      </p:sp>
      <p:sp>
        <p:nvSpPr>
          <p:cNvPr id="8198" name="Title 1"/>
          <p:cNvSpPr>
            <a:spLocks noGrp="1"/>
          </p:cNvSpPr>
          <p:nvPr>
            <p:ph type="title"/>
          </p:nvPr>
        </p:nvSpPr>
        <p:spPr>
          <a:xfrm>
            <a:off x="457200" y="0"/>
            <a:ext cx="8229600" cy="1017588"/>
          </a:xfrm>
        </p:spPr>
        <p:txBody>
          <a:bodyPr lIns="0" rIns="0" bIns="0" anchor="b"/>
          <a:lstStyle/>
          <a:p>
            <a:pPr>
              <a:defRPr/>
            </a:pPr>
            <a:r>
              <a:rPr lang="en-US" sz="3600" dirty="0" smtClean="0">
                <a:latin typeface="Calibri" charset="0"/>
                <a:ea typeface="ＭＳ Ｐゴシック" charset="0"/>
              </a:rPr>
              <a:t>Hurricane Irene</a:t>
            </a:r>
            <a:r>
              <a:rPr lang="en-US" sz="3600" dirty="0">
                <a:latin typeface="Calibri" charset="0"/>
                <a:ea typeface="ＭＳ Ｐゴシック" charset="0"/>
              </a:rPr>
              <a:t/>
            </a:r>
            <a:br>
              <a:rPr lang="en-US" sz="3600" dirty="0">
                <a:latin typeface="Calibri" charset="0"/>
                <a:ea typeface="ＭＳ Ｐゴシック" charset="0"/>
              </a:rPr>
            </a:br>
            <a:r>
              <a:rPr lang="en-US" sz="3200" dirty="0">
                <a:latin typeface="Calibri" charset="0"/>
                <a:ea typeface="ＭＳ Ｐゴシック" charset="0"/>
              </a:rPr>
              <a:t>Service Assessment</a:t>
            </a:r>
            <a:endParaRPr lang="en-US" sz="3600" dirty="0">
              <a:latin typeface="Calibri" charset="0"/>
              <a:ea typeface="ＭＳ Ｐゴシック" charset="0"/>
            </a:endParaRPr>
          </a:p>
        </p:txBody>
      </p:sp>
      <p:pic>
        <p:nvPicPr>
          <p:cNvPr id="39942" name="Picture 7" descr="Nws.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78825" y="177800"/>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r="38716" b="51714"/>
          <a:stretch/>
        </p:blipFill>
        <p:spPr>
          <a:xfrm>
            <a:off x="438378" y="1784590"/>
            <a:ext cx="8293583" cy="3076182"/>
          </a:xfrm>
          <a:prstGeom prst="rect">
            <a:avLst/>
          </a:prstGeom>
        </p:spPr>
      </p:pic>
      <p:sp>
        <p:nvSpPr>
          <p:cNvPr id="3" name="Rectangle 2"/>
          <p:cNvSpPr/>
          <p:nvPr/>
        </p:nvSpPr>
        <p:spPr>
          <a:xfrm>
            <a:off x="470380" y="4131656"/>
            <a:ext cx="7612324" cy="666396"/>
          </a:xfrm>
          <a:prstGeom prst="rect">
            <a:avLst/>
          </a:prstGeom>
          <a:noFill/>
          <a:ln w="28575"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93899" y="2767504"/>
            <a:ext cx="5945919" cy="164639"/>
          </a:xfrm>
          <a:prstGeom prst="rect">
            <a:avLst/>
          </a:prstGeom>
          <a:noFill/>
          <a:ln w="28575"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81666" y="3601980"/>
            <a:ext cx="5945919" cy="164639"/>
          </a:xfrm>
          <a:prstGeom prst="rect">
            <a:avLst/>
          </a:prstGeom>
          <a:noFill/>
          <a:ln w="28575"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190551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600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childTnLst>
                          </p:cTn>
                        </p:par>
                        <p:par>
                          <p:cTn id="8" fill="hold">
                            <p:stCondLst>
                              <p:cond delay="7000"/>
                            </p:stCondLst>
                            <p:childTnLst>
                              <p:par>
                                <p:cTn id="9" presetID="6" presetClass="entr" presetSubtype="16" fill="hold" grpId="0" nodeType="afterEffect">
                                  <p:stCondLst>
                                    <p:cond delay="4000"/>
                                  </p:stCondLst>
                                  <p:childTnLst>
                                    <p:set>
                                      <p:cBhvr>
                                        <p:cTn id="10" dur="1" fill="hold">
                                          <p:stCondLst>
                                            <p:cond delay="0"/>
                                          </p:stCondLst>
                                        </p:cTn>
                                        <p:tgtEl>
                                          <p:spTgt spid="10"/>
                                        </p:tgtEl>
                                        <p:attrNameLst>
                                          <p:attrName>style.visibility</p:attrName>
                                        </p:attrNameLst>
                                      </p:cBhvr>
                                      <p:to>
                                        <p:strVal val="visible"/>
                                      </p:to>
                                    </p:set>
                                    <p:animEffect transition="in" filter="circle(in)">
                                      <p:cBhvr>
                                        <p:cTn id="11" dur="1000"/>
                                        <p:tgtEl>
                                          <p:spTgt spid="10"/>
                                        </p:tgtEl>
                                      </p:cBhvr>
                                    </p:animEffect>
                                  </p:childTnLst>
                                </p:cTn>
                              </p:par>
                            </p:childTnLst>
                          </p:cTn>
                        </p:par>
                        <p:par>
                          <p:cTn id="12" fill="hold">
                            <p:stCondLst>
                              <p:cond delay="12000"/>
                            </p:stCondLst>
                            <p:childTnLst>
                              <p:par>
                                <p:cTn id="13" presetID="6" presetClass="entr" presetSubtype="16" fill="hold" grpId="0" nodeType="afterEffect">
                                  <p:stCondLst>
                                    <p:cond delay="400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4" name="Slide Number Placeholder 3"/>
          <p:cNvSpPr>
            <a:spLocks noGrp="1"/>
          </p:cNvSpPr>
          <p:nvPr>
            <p:ph type="sldNum" sz="quarter" idx="12"/>
          </p:nvPr>
        </p:nvSpPr>
        <p:spPr/>
        <p:txBody>
          <a:bodyPr/>
          <a:lstStyle/>
          <a:p>
            <a:pPr>
              <a:defRPr/>
            </a:pPr>
            <a:fld id="{89182BBC-C6FF-544A-9ACF-6813BCAC8704}" type="slidenum">
              <a:rPr lang="en-US" smtClean="0"/>
              <a:pPr>
                <a:defRPr/>
              </a:pPr>
              <a:t>26</a:t>
            </a:fld>
            <a:endParaRPr lang="en-US"/>
          </a:p>
        </p:txBody>
      </p:sp>
      <p:pic>
        <p:nvPicPr>
          <p:cNvPr id="8" name="Picture 7" descr="Screen shot 2012-07-31 at 11.56.13 A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6859" y="1563135"/>
            <a:ext cx="3425939" cy="3954633"/>
          </a:xfrm>
          <a:prstGeom prst="rect">
            <a:avLst/>
          </a:prstGeom>
        </p:spPr>
      </p:pic>
      <p:pic>
        <p:nvPicPr>
          <p:cNvPr id="7" name="Picture 6" descr="30-destroyed house in Rochester, VT.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26488" y="2853743"/>
            <a:ext cx="5402008" cy="3592335"/>
          </a:xfrm>
          <a:prstGeom prst="rect">
            <a:avLst/>
          </a:prstGeom>
        </p:spPr>
      </p:pic>
    </p:spTree>
    <p:extLst>
      <p:ext uri="{BB962C8B-B14F-4D97-AF65-F5344CB8AC3E}">
        <p14:creationId xmlns:p14="http://schemas.microsoft.com/office/powerpoint/2010/main" val="3497817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Number Placeholder 5"/>
          <p:cNvSpPr>
            <a:spLocks noGrp="1"/>
          </p:cNvSpPr>
          <p:nvPr>
            <p:ph type="sldNum" sz="quarter" idx="12"/>
          </p:nvPr>
        </p:nvSpPr>
        <p:spPr bwMode="auto">
          <a:xfrm>
            <a:off x="6553200" y="6405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2AF00CC-DAF1-504B-BA43-C45C7153DAF5}" type="slidenum">
              <a:rPr lang="en-US" sz="1200">
                <a:solidFill>
                  <a:schemeClr val="bg1"/>
                </a:solidFill>
                <a:latin typeface="Calibri" charset="0"/>
              </a:rPr>
              <a:pPr eaLnBrk="1" hangingPunct="1"/>
              <a:t>3</a:t>
            </a:fld>
            <a:endParaRPr lang="en-US" sz="1200">
              <a:solidFill>
                <a:schemeClr val="bg1"/>
              </a:solidFill>
              <a:latin typeface="Calibri" charset="0"/>
            </a:endParaRPr>
          </a:p>
        </p:txBody>
      </p:sp>
      <p:sp>
        <p:nvSpPr>
          <p:cNvPr id="4099" name="Title 1"/>
          <p:cNvSpPr>
            <a:spLocks noGrp="1"/>
          </p:cNvSpPr>
          <p:nvPr>
            <p:ph type="title" idx="4294967295"/>
          </p:nvPr>
        </p:nvSpPr>
        <p:spPr>
          <a:xfrm>
            <a:off x="457200" y="0"/>
            <a:ext cx="8229600" cy="1017588"/>
          </a:xfrm>
        </p:spPr>
        <p:txBody>
          <a:bodyPr lIns="0" rIns="0" bIns="0" anchor="b"/>
          <a:lstStyle/>
          <a:p>
            <a:pPr>
              <a:defRPr/>
            </a:pPr>
            <a:r>
              <a:rPr lang="en-US" sz="3600" dirty="0" smtClean="0">
                <a:latin typeface="Calibri" charset="0"/>
                <a:ea typeface="ＭＳ Ｐゴシック" charset="0"/>
              </a:rPr>
              <a:t>Hurricane Irene</a:t>
            </a:r>
            <a:br>
              <a:rPr lang="en-US" sz="3600" dirty="0" smtClean="0">
                <a:latin typeface="Calibri" charset="0"/>
                <a:ea typeface="ＭＳ Ｐゴシック" charset="0"/>
              </a:rPr>
            </a:br>
            <a:r>
              <a:rPr lang="en-US" sz="3200" dirty="0" smtClean="0">
                <a:latin typeface="Calibri" charset="0"/>
                <a:ea typeface="ＭＳ Ｐゴシック" charset="0"/>
              </a:rPr>
              <a:t>Service </a:t>
            </a:r>
            <a:r>
              <a:rPr lang="en-US" sz="3200" dirty="0">
                <a:latin typeface="Calibri" charset="0"/>
                <a:ea typeface="ＭＳ Ｐゴシック" charset="0"/>
              </a:rPr>
              <a:t>Assessment</a:t>
            </a:r>
            <a:endParaRPr lang="en-US" sz="3600" dirty="0">
              <a:latin typeface="Calibri" charset="0"/>
              <a:ea typeface="ＭＳ Ｐゴシック" charset="0"/>
            </a:endParaRPr>
          </a:p>
        </p:txBody>
      </p:sp>
      <p:sp>
        <p:nvSpPr>
          <p:cNvPr id="31748" name="Rectangle 7"/>
          <p:cNvSpPr>
            <a:spLocks noChangeArrowheads="1"/>
          </p:cNvSpPr>
          <p:nvPr/>
        </p:nvSpPr>
        <p:spPr bwMode="auto">
          <a:xfrm>
            <a:off x="401638" y="1057275"/>
            <a:ext cx="8366125" cy="457200"/>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b="1" dirty="0" smtClean="0">
                <a:latin typeface="Calibri" charset="0"/>
              </a:rPr>
              <a:t>Outline</a:t>
            </a:r>
            <a:endParaRPr lang="en-US" sz="2400" b="1" dirty="0">
              <a:latin typeface="Calibri" charset="0"/>
            </a:endParaRPr>
          </a:p>
        </p:txBody>
      </p:sp>
      <p:grpSp>
        <p:nvGrpSpPr>
          <p:cNvPr id="31749" name="Group 11"/>
          <p:cNvGrpSpPr>
            <a:grpSpLocks/>
          </p:cNvGrpSpPr>
          <p:nvPr/>
        </p:nvGrpSpPr>
        <p:grpSpPr bwMode="auto">
          <a:xfrm>
            <a:off x="95250" y="177800"/>
            <a:ext cx="8912225" cy="628650"/>
            <a:chOff x="95536" y="177423"/>
            <a:chExt cx="8912008" cy="628650"/>
          </a:xfrm>
        </p:grpSpPr>
        <p:pic>
          <p:nvPicPr>
            <p:cNvPr id="31753" name="Picture 7" descr="Nws.eps"/>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78894" y="177423"/>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9" descr="noaa_sm.gi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536" y="177423"/>
              <a:ext cx="614147" cy="614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p:nvPr/>
        </p:nvSpPr>
        <p:spPr>
          <a:xfrm>
            <a:off x="813337" y="1586918"/>
            <a:ext cx="4129860" cy="2616101"/>
          </a:xfrm>
          <a:prstGeom prst="rect">
            <a:avLst/>
          </a:prstGeom>
          <a:noFill/>
        </p:spPr>
        <p:txBody>
          <a:bodyPr wrap="square" rtlCol="0">
            <a:spAutoFit/>
          </a:bodyPr>
          <a:lstStyle/>
          <a:p>
            <a:pPr marL="285750" indent="-285750">
              <a:spcBef>
                <a:spcPts val="600"/>
              </a:spcBef>
              <a:buFont typeface="Arial"/>
              <a:buChar char="•"/>
            </a:pPr>
            <a:r>
              <a:rPr lang="en-US" sz="2400" dirty="0" smtClean="0">
                <a:solidFill>
                  <a:schemeClr val="accent1">
                    <a:lumMod val="75000"/>
                  </a:schemeClr>
                </a:solidFill>
                <a:latin typeface="+mn-lt"/>
              </a:rPr>
              <a:t>Event Overview</a:t>
            </a:r>
          </a:p>
          <a:p>
            <a:pPr marL="285750" indent="-285750">
              <a:spcBef>
                <a:spcPts val="600"/>
              </a:spcBef>
              <a:buFont typeface="Arial"/>
              <a:buChar char="•"/>
            </a:pPr>
            <a:r>
              <a:rPr lang="en-US" sz="2400" dirty="0" smtClean="0">
                <a:solidFill>
                  <a:schemeClr val="accent1">
                    <a:lumMod val="75000"/>
                  </a:schemeClr>
                </a:solidFill>
                <a:latin typeface="+mn-lt"/>
              </a:rPr>
              <a:t>Event Statistics and Impacts</a:t>
            </a:r>
          </a:p>
          <a:p>
            <a:pPr marL="285750" indent="-285750">
              <a:spcBef>
                <a:spcPts val="600"/>
              </a:spcBef>
              <a:buFont typeface="Arial"/>
              <a:buChar char="•"/>
            </a:pPr>
            <a:r>
              <a:rPr lang="en-US" sz="2400" dirty="0" smtClean="0">
                <a:solidFill>
                  <a:schemeClr val="accent1">
                    <a:lumMod val="75000"/>
                  </a:schemeClr>
                </a:solidFill>
                <a:latin typeface="+mn-lt"/>
              </a:rPr>
              <a:t>Assessment Charter &amp; Process</a:t>
            </a:r>
          </a:p>
          <a:p>
            <a:pPr marL="285750" indent="-285750">
              <a:spcBef>
                <a:spcPts val="600"/>
              </a:spcBef>
              <a:buFont typeface="Arial"/>
              <a:buChar char="•"/>
            </a:pPr>
            <a:r>
              <a:rPr lang="en-US" sz="2400" dirty="0" smtClean="0">
                <a:solidFill>
                  <a:schemeClr val="accent1">
                    <a:lumMod val="75000"/>
                  </a:schemeClr>
                </a:solidFill>
                <a:latin typeface="+mn-lt"/>
              </a:rPr>
              <a:t>Results &amp; 6 Main Issues</a:t>
            </a:r>
          </a:p>
          <a:p>
            <a:pPr marL="285750" indent="-285750">
              <a:spcBef>
                <a:spcPts val="600"/>
              </a:spcBef>
              <a:buFont typeface="Arial"/>
              <a:buChar char="•"/>
            </a:pPr>
            <a:r>
              <a:rPr lang="en-US" sz="2400" dirty="0" smtClean="0">
                <a:solidFill>
                  <a:schemeClr val="accent1">
                    <a:lumMod val="75000"/>
                  </a:schemeClr>
                </a:solidFill>
                <a:latin typeface="+mn-lt"/>
              </a:rPr>
              <a:t>Next Steps</a:t>
            </a:r>
            <a:endParaRPr lang="en-US" sz="2400" dirty="0">
              <a:solidFill>
                <a:schemeClr val="accent1">
                  <a:lumMod val="75000"/>
                </a:schemeClr>
              </a:solidFill>
              <a:latin typeface="+mn-lt"/>
            </a:endParaRPr>
          </a:p>
        </p:txBody>
      </p:sp>
      <p:pic>
        <p:nvPicPr>
          <p:cNvPr id="4" name="Picture 3" descr="Quiche_gorge_bridge.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05050" y="4295788"/>
            <a:ext cx="3615593" cy="2429353"/>
          </a:xfrm>
          <a:prstGeom prst="rect">
            <a:avLst/>
          </a:prstGeom>
        </p:spPr>
      </p:pic>
      <p:pic>
        <p:nvPicPr>
          <p:cNvPr id="5" name="Picture 4" descr="Rochester_house.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46954" y="1712379"/>
            <a:ext cx="3373689" cy="2351149"/>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16006" y="4523810"/>
            <a:ext cx="3301996" cy="2201331"/>
          </a:xfrm>
          <a:prstGeom prst="rect">
            <a:avLst/>
          </a:prstGeom>
        </p:spPr>
      </p:pic>
      <p:sp>
        <p:nvSpPr>
          <p:cNvPr id="2" name="TextBox 1"/>
          <p:cNvSpPr txBox="1"/>
          <p:nvPr/>
        </p:nvSpPr>
        <p:spPr>
          <a:xfrm>
            <a:off x="4962770" y="3741616"/>
            <a:ext cx="1318953" cy="307777"/>
          </a:xfrm>
          <a:prstGeom prst="rect">
            <a:avLst/>
          </a:prstGeom>
          <a:noFill/>
        </p:spPr>
        <p:txBody>
          <a:bodyPr wrap="none" rtlCol="0">
            <a:spAutoFit/>
          </a:bodyPr>
          <a:lstStyle/>
          <a:p>
            <a:r>
              <a:rPr lang="en-US" sz="1400" dirty="0" smtClean="0"/>
              <a:t>Rochester, VT</a:t>
            </a:r>
            <a:endParaRPr lang="en-US" sz="1400" dirty="0"/>
          </a:p>
        </p:txBody>
      </p:sp>
      <p:sp>
        <p:nvSpPr>
          <p:cNvPr id="13" name="TextBox 12"/>
          <p:cNvSpPr txBox="1"/>
          <p:nvPr/>
        </p:nvSpPr>
        <p:spPr>
          <a:xfrm>
            <a:off x="1031632" y="6385170"/>
            <a:ext cx="1318953" cy="307777"/>
          </a:xfrm>
          <a:prstGeom prst="rect">
            <a:avLst/>
          </a:prstGeom>
          <a:noFill/>
        </p:spPr>
        <p:txBody>
          <a:bodyPr wrap="none" rtlCol="0">
            <a:spAutoFit/>
          </a:bodyPr>
          <a:lstStyle/>
          <a:p>
            <a:r>
              <a:rPr lang="en-US" sz="1400" dirty="0" smtClean="0"/>
              <a:t>Rochester, VT</a:t>
            </a:r>
            <a:endParaRPr lang="en-US" sz="1400" dirty="0"/>
          </a:p>
        </p:txBody>
      </p:sp>
      <p:sp>
        <p:nvSpPr>
          <p:cNvPr id="14" name="TextBox 13"/>
          <p:cNvSpPr txBox="1"/>
          <p:nvPr/>
        </p:nvSpPr>
        <p:spPr>
          <a:xfrm>
            <a:off x="4724400" y="6385170"/>
            <a:ext cx="1788132" cy="307777"/>
          </a:xfrm>
          <a:prstGeom prst="rect">
            <a:avLst/>
          </a:prstGeom>
          <a:noFill/>
        </p:spPr>
        <p:txBody>
          <a:bodyPr wrap="none" rtlCol="0">
            <a:spAutoFit/>
          </a:bodyPr>
          <a:lstStyle/>
          <a:p>
            <a:r>
              <a:rPr lang="en-US" sz="1400" dirty="0" err="1" smtClean="0"/>
              <a:t>Queeche</a:t>
            </a:r>
            <a:r>
              <a:rPr lang="en-US" sz="1400" dirty="0" smtClean="0"/>
              <a:t> Gorge, VT</a:t>
            </a:r>
            <a:endParaRPr lang="en-US" sz="14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7"/>
          <p:cNvSpPr>
            <a:spLocks noChangeArrowheads="1"/>
          </p:cNvSpPr>
          <p:nvPr/>
        </p:nvSpPr>
        <p:spPr bwMode="auto">
          <a:xfrm>
            <a:off x="401638" y="1066800"/>
            <a:ext cx="8366125" cy="457200"/>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b="1">
                <a:latin typeface="Calibri" charset="0"/>
              </a:rPr>
              <a:t>Event Overview</a:t>
            </a:r>
          </a:p>
        </p:txBody>
      </p:sp>
      <p:pic>
        <p:nvPicPr>
          <p:cNvPr id="33798" name="Picture 9" descr="noaa_sm.g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250" y="177800"/>
            <a:ext cx="614363"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7" descr="Nws.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78825" y="177800"/>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2" name="Title 1"/>
          <p:cNvSpPr txBox="1">
            <a:spLocks/>
          </p:cNvSpPr>
          <p:nvPr/>
        </p:nvSpPr>
        <p:spPr bwMode="auto">
          <a:xfrm>
            <a:off x="457200" y="0"/>
            <a:ext cx="8229600" cy="1017588"/>
          </a:xfrm>
          <a:prstGeom prst="rect">
            <a:avLst/>
          </a:prstGeom>
          <a:noFill/>
          <a:ln>
            <a:noFill/>
          </a:ln>
          <a:effectLst>
            <a:outerShdw blurRad="63500" dist="17961" dir="2700000" algn="ctr" rotWithShape="0">
              <a:schemeClr val="bg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lnSpc>
                <a:spcPct val="90000"/>
              </a:lnSpc>
              <a:defRPr/>
            </a:pPr>
            <a:r>
              <a:rPr lang="en-US" sz="3600" b="1" dirty="0" smtClean="0">
                <a:solidFill>
                  <a:srgbClr val="2E507A"/>
                </a:solidFill>
                <a:latin typeface="Calibri" charset="0"/>
              </a:rPr>
              <a:t>Hurricane Irene</a:t>
            </a:r>
            <a:br>
              <a:rPr lang="en-US" sz="3600" b="1" dirty="0" smtClean="0">
                <a:solidFill>
                  <a:srgbClr val="2E507A"/>
                </a:solidFill>
                <a:latin typeface="Calibri" charset="0"/>
              </a:rPr>
            </a:br>
            <a:r>
              <a:rPr lang="en-US" sz="3200" b="1" dirty="0" smtClean="0">
                <a:solidFill>
                  <a:srgbClr val="2E507A"/>
                </a:solidFill>
                <a:latin typeface="Calibri" charset="0"/>
              </a:rPr>
              <a:t>Service Assessment</a:t>
            </a:r>
            <a:endParaRPr lang="en-US" sz="3600" b="1" dirty="0" smtClean="0">
              <a:solidFill>
                <a:srgbClr val="2E507A"/>
              </a:solidFill>
              <a:latin typeface="Calibri" charset="0"/>
            </a:endParaRPr>
          </a:p>
        </p:txBody>
      </p:sp>
      <p:pic>
        <p:nvPicPr>
          <p:cNvPr id="2" name="Picture 1"/>
          <p:cNvPicPr>
            <a:picLocks noChangeAspect="1"/>
          </p:cNvPicPr>
          <p:nvPr/>
        </p:nvPicPr>
        <p:blipFill>
          <a:blip r:embed="rId5"/>
          <a:stretch>
            <a:fillRect/>
          </a:stretch>
        </p:blipFill>
        <p:spPr>
          <a:xfrm>
            <a:off x="488949" y="1932517"/>
            <a:ext cx="4665631" cy="4226982"/>
          </a:xfrm>
          <a:prstGeom prst="rect">
            <a:avLst/>
          </a:prstGeom>
        </p:spPr>
      </p:pic>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44554" y="1717524"/>
            <a:ext cx="3661597" cy="4789713"/>
          </a:xfrm>
          <a:prstGeom prst="rect">
            <a:avLst/>
          </a:prstGeom>
        </p:spPr>
      </p:pic>
      <p:sp>
        <p:nvSpPr>
          <p:cNvPr id="8" name="Slide Number Placeholder 5"/>
          <p:cNvSpPr>
            <a:spLocks noGrp="1"/>
          </p:cNvSpPr>
          <p:nvPr>
            <p:ph type="sldNum" sz="quarter" idx="12"/>
          </p:nvPr>
        </p:nvSpPr>
        <p:spPr bwMode="auto">
          <a:xfrm>
            <a:off x="6553200" y="6405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2AF00CC-DAF1-504B-BA43-C45C7153DAF5}" type="slidenum">
              <a:rPr lang="en-US" sz="1200">
                <a:solidFill>
                  <a:schemeClr val="bg1"/>
                </a:solidFill>
                <a:latin typeface="Calibri" charset="0"/>
              </a:rPr>
              <a:pPr eaLnBrk="1" hangingPunct="1"/>
              <a:t>4</a:t>
            </a:fld>
            <a:endParaRPr lang="en-US" sz="1200">
              <a:solidFill>
                <a:schemeClr val="bg1"/>
              </a:solidFill>
              <a:latin typeface="Calibri" charset="0"/>
            </a:endParaRPr>
          </a:p>
        </p:txBody>
      </p:sp>
      <p:pic>
        <p:nvPicPr>
          <p:cNvPr id="4" name="Picture 3" descr="irene2011prfilledrainwhite.gi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15242" y="5652552"/>
            <a:ext cx="1051560" cy="743168"/>
          </a:xfrm>
          <a:prstGeom prst="rect">
            <a:avLst/>
          </a:prstGeom>
          <a:ln>
            <a:solidFill>
              <a:schemeClr val="bg2"/>
            </a:solidFill>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ower_line_down.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31859" y="3507619"/>
            <a:ext cx="2058705" cy="2905276"/>
          </a:xfrm>
          <a:prstGeom prst="rect">
            <a:avLst/>
          </a:prstGeom>
        </p:spPr>
      </p:pic>
      <p:pic>
        <p:nvPicPr>
          <p:cNvPr id="6" name="Picture 5" descr="Power_line_repair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52762" y="3901978"/>
            <a:ext cx="2815270" cy="2510917"/>
          </a:xfrm>
          <a:prstGeom prst="rect">
            <a:avLst/>
          </a:prstGeom>
        </p:spPr>
      </p:pic>
      <p:pic>
        <p:nvPicPr>
          <p:cNvPr id="5" name="Picture 4" descr="VT_highway_destroyed.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4652" y="4555535"/>
            <a:ext cx="3058775" cy="1857360"/>
          </a:xfrm>
          <a:prstGeom prst="rect">
            <a:avLst/>
          </a:prstGeom>
        </p:spPr>
      </p:pic>
      <p:pic>
        <p:nvPicPr>
          <p:cNvPr id="3" name="Picture 2" descr="Schoharie_flood.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4652" y="1846943"/>
            <a:ext cx="3065538" cy="2293640"/>
          </a:xfrm>
          <a:prstGeom prst="rect">
            <a:avLst/>
          </a:prstGeom>
        </p:spPr>
      </p:pic>
      <p:sp>
        <p:nvSpPr>
          <p:cNvPr id="2" name="TextBox 1"/>
          <p:cNvSpPr txBox="1"/>
          <p:nvPr/>
        </p:nvSpPr>
        <p:spPr>
          <a:xfrm>
            <a:off x="4088185" y="1802194"/>
            <a:ext cx="4584096" cy="1569660"/>
          </a:xfrm>
          <a:prstGeom prst="rect">
            <a:avLst/>
          </a:prstGeom>
          <a:noFill/>
        </p:spPr>
        <p:txBody>
          <a:bodyPr wrap="square" rtlCol="0">
            <a:spAutoFit/>
          </a:bodyPr>
          <a:lstStyle/>
          <a:p>
            <a:pPr marL="285750" indent="-285750">
              <a:buFont typeface="Arial"/>
              <a:buChar char="•"/>
            </a:pPr>
            <a:r>
              <a:rPr lang="en-US" sz="2400" dirty="0" smtClean="0">
                <a:solidFill>
                  <a:srgbClr val="376092"/>
                </a:solidFill>
                <a:latin typeface="+mn-lt"/>
              </a:rPr>
              <a:t>45 deaths (26 from inland flood)</a:t>
            </a:r>
          </a:p>
          <a:p>
            <a:pPr marL="285750" indent="-285750">
              <a:buFont typeface="Arial"/>
              <a:buChar char="•"/>
            </a:pPr>
            <a:r>
              <a:rPr lang="en-US" sz="2400" dirty="0" smtClean="0">
                <a:solidFill>
                  <a:srgbClr val="376092"/>
                </a:solidFill>
                <a:latin typeface="+mn-lt"/>
              </a:rPr>
              <a:t>$7.3 Billion damage</a:t>
            </a:r>
          </a:p>
          <a:p>
            <a:pPr marL="285750" indent="-285750">
              <a:buFont typeface="Arial"/>
              <a:buChar char="•"/>
            </a:pPr>
            <a:r>
              <a:rPr lang="en-US" sz="2400" dirty="0" smtClean="0">
                <a:solidFill>
                  <a:srgbClr val="376092"/>
                </a:solidFill>
                <a:latin typeface="+mn-lt"/>
              </a:rPr>
              <a:t>Major infrastructure losses</a:t>
            </a:r>
          </a:p>
          <a:p>
            <a:pPr marL="285750" indent="-285750">
              <a:buFont typeface="Arial"/>
              <a:buChar char="•"/>
            </a:pPr>
            <a:r>
              <a:rPr lang="en-US" sz="2400" dirty="0" smtClean="0">
                <a:solidFill>
                  <a:srgbClr val="376092"/>
                </a:solidFill>
                <a:latin typeface="+mn-lt"/>
              </a:rPr>
              <a:t>Power lost to 8 million</a:t>
            </a:r>
            <a:endParaRPr lang="en-US" sz="2400" dirty="0">
              <a:solidFill>
                <a:srgbClr val="376092"/>
              </a:solidFill>
              <a:latin typeface="+mn-lt"/>
            </a:endParaRPr>
          </a:p>
        </p:txBody>
      </p:sp>
      <p:sp>
        <p:nvSpPr>
          <p:cNvPr id="7" name="Rectangle 6"/>
          <p:cNvSpPr/>
          <p:nvPr/>
        </p:nvSpPr>
        <p:spPr>
          <a:xfrm>
            <a:off x="401638" y="1036638"/>
            <a:ext cx="8366125" cy="461962"/>
          </a:xfrm>
          <a:prstGeom prst="rect">
            <a:avLst/>
          </a:prstGeom>
          <a:solidFill>
            <a:srgbClr val="002060"/>
          </a:solidFill>
        </p:spPr>
        <p:txBody>
          <a:bodyPr>
            <a:spAutoFit/>
          </a:bodyPr>
          <a:lstStyle/>
          <a:p>
            <a:pPr algn="ctr">
              <a:spcBef>
                <a:spcPct val="20000"/>
              </a:spcBef>
              <a:buClr>
                <a:srgbClr val="0BD0D9"/>
              </a:buClr>
              <a:buSzPct val="95000"/>
              <a:defRPr/>
            </a:pPr>
            <a:r>
              <a:rPr lang="en-US" sz="2400" b="1" dirty="0" smtClean="0">
                <a:latin typeface="+mn-lt"/>
                <a:ea typeface="ＭＳ Ｐゴシック" pitchFamily="34" charset="-128"/>
                <a:cs typeface="+mn-cs"/>
              </a:rPr>
              <a:t>Event </a:t>
            </a:r>
            <a:r>
              <a:rPr lang="en-US" sz="2400" b="1" dirty="0">
                <a:latin typeface="+mn-lt"/>
                <a:ea typeface="ＭＳ Ｐゴシック" pitchFamily="34" charset="-128"/>
                <a:cs typeface="+mn-cs"/>
              </a:rPr>
              <a:t>Statistics and Impacts</a:t>
            </a:r>
            <a:endParaRPr lang="en-US" sz="2400" b="1" i="1" dirty="0">
              <a:latin typeface="+mn-lt"/>
              <a:ea typeface="ＭＳ Ｐゴシック" pitchFamily="34" charset="-128"/>
              <a:cs typeface="+mn-cs"/>
            </a:endParaRPr>
          </a:p>
        </p:txBody>
      </p:sp>
      <p:pic>
        <p:nvPicPr>
          <p:cNvPr id="35843" name="Picture 9" descr="noaa_sm.gif"/>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95250" y="177800"/>
            <a:ext cx="614363"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Slide Number Placeholder 5"/>
          <p:cNvSpPr>
            <a:spLocks noGrp="1"/>
          </p:cNvSpPr>
          <p:nvPr>
            <p:ph type="sldNum" sz="quarter" idx="12"/>
          </p:nvPr>
        </p:nvSpPr>
        <p:spPr bwMode="auto">
          <a:xfrm>
            <a:off x="6553200" y="6405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1FEAAB-2E14-7F4B-A40B-0C09E51E540A}" type="slidenum">
              <a:rPr lang="en-US" sz="1200">
                <a:solidFill>
                  <a:schemeClr val="bg1"/>
                </a:solidFill>
                <a:latin typeface="Calibri" charset="0"/>
              </a:rPr>
              <a:pPr eaLnBrk="1" hangingPunct="1"/>
              <a:t>5</a:t>
            </a:fld>
            <a:endParaRPr lang="en-US" sz="1200">
              <a:solidFill>
                <a:schemeClr val="bg1"/>
              </a:solidFill>
              <a:latin typeface="Calibri" charset="0"/>
            </a:endParaRPr>
          </a:p>
        </p:txBody>
      </p:sp>
      <p:sp>
        <p:nvSpPr>
          <p:cNvPr id="6155" name="Title 1"/>
          <p:cNvSpPr>
            <a:spLocks noGrp="1"/>
          </p:cNvSpPr>
          <p:nvPr>
            <p:ph type="title"/>
          </p:nvPr>
        </p:nvSpPr>
        <p:spPr>
          <a:xfrm>
            <a:off x="457200" y="0"/>
            <a:ext cx="8229600" cy="1017588"/>
          </a:xfrm>
        </p:spPr>
        <p:txBody>
          <a:bodyPr lIns="0" rIns="0" bIns="0" anchor="b"/>
          <a:lstStyle/>
          <a:p>
            <a:pPr>
              <a:defRPr/>
            </a:pPr>
            <a:r>
              <a:rPr lang="en-US" sz="3600" dirty="0" smtClean="0">
                <a:latin typeface="Calibri" charset="0"/>
                <a:ea typeface="ＭＳ Ｐゴシック" charset="0"/>
              </a:rPr>
              <a:t>Hurricane Irene</a:t>
            </a:r>
            <a:r>
              <a:rPr lang="en-US" sz="3600" dirty="0">
                <a:latin typeface="Calibri" charset="0"/>
                <a:ea typeface="ＭＳ Ｐゴシック" charset="0"/>
              </a:rPr>
              <a:t/>
            </a:r>
            <a:br>
              <a:rPr lang="en-US" sz="3600" dirty="0">
                <a:latin typeface="Calibri" charset="0"/>
                <a:ea typeface="ＭＳ Ｐゴシック" charset="0"/>
              </a:rPr>
            </a:br>
            <a:r>
              <a:rPr lang="en-US" sz="3200" dirty="0">
                <a:latin typeface="Calibri" charset="0"/>
                <a:ea typeface="ＭＳ Ｐゴシック" charset="0"/>
              </a:rPr>
              <a:t>Service Assessment</a:t>
            </a:r>
            <a:endParaRPr lang="en-US" sz="3600" dirty="0">
              <a:latin typeface="Calibri" charset="0"/>
              <a:ea typeface="ＭＳ Ｐゴシック" charset="0"/>
            </a:endParaRPr>
          </a:p>
        </p:txBody>
      </p:sp>
      <p:pic>
        <p:nvPicPr>
          <p:cNvPr id="35851" name="Picture 7" descr="Nws.eps"/>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8378825" y="177800"/>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37308" y="1817079"/>
            <a:ext cx="1313180" cy="307777"/>
          </a:xfrm>
          <a:prstGeom prst="rect">
            <a:avLst/>
          </a:prstGeom>
          <a:noFill/>
        </p:spPr>
        <p:txBody>
          <a:bodyPr wrap="none" rtlCol="0">
            <a:spAutoFit/>
          </a:bodyPr>
          <a:lstStyle/>
          <a:p>
            <a:r>
              <a:rPr lang="en-US" sz="1400" dirty="0" err="1" smtClean="0"/>
              <a:t>Prattsville</a:t>
            </a:r>
            <a:r>
              <a:rPr lang="en-US" sz="1400" dirty="0" smtClean="0"/>
              <a:t>, NY</a:t>
            </a:r>
            <a:endParaRPr lang="en-US" sz="1400" dirty="0"/>
          </a:p>
        </p:txBody>
      </p:sp>
      <p:sp>
        <p:nvSpPr>
          <p:cNvPr id="13" name="TextBox 12"/>
          <p:cNvSpPr txBox="1"/>
          <p:nvPr/>
        </p:nvSpPr>
        <p:spPr>
          <a:xfrm>
            <a:off x="547079" y="6105769"/>
            <a:ext cx="1239179" cy="307777"/>
          </a:xfrm>
          <a:prstGeom prst="rect">
            <a:avLst/>
          </a:prstGeom>
          <a:noFill/>
        </p:spPr>
        <p:txBody>
          <a:bodyPr wrap="none" rtlCol="0">
            <a:spAutoFit/>
          </a:bodyPr>
          <a:lstStyle/>
          <a:p>
            <a:r>
              <a:rPr lang="en-US" sz="1400" dirty="0" smtClean="0"/>
              <a:t>Killington, VT</a:t>
            </a:r>
            <a:endParaRPr lang="en-US" sz="1400" dirty="0"/>
          </a:p>
        </p:txBody>
      </p:sp>
      <p:sp>
        <p:nvSpPr>
          <p:cNvPr id="14" name="TextBox 13"/>
          <p:cNvSpPr txBox="1"/>
          <p:nvPr/>
        </p:nvSpPr>
        <p:spPr>
          <a:xfrm>
            <a:off x="3604848" y="6105769"/>
            <a:ext cx="1761307" cy="307777"/>
          </a:xfrm>
          <a:prstGeom prst="rect">
            <a:avLst/>
          </a:prstGeom>
          <a:noFill/>
        </p:spPr>
        <p:txBody>
          <a:bodyPr wrap="none" rtlCol="0">
            <a:spAutoFit/>
          </a:bodyPr>
          <a:lstStyle/>
          <a:p>
            <a:r>
              <a:rPr lang="en-US" sz="1400" dirty="0" smtClean="0"/>
              <a:t>Lexington Park, MD</a:t>
            </a:r>
            <a:endParaRPr lang="en-US" sz="1400" dirty="0"/>
          </a:p>
        </p:txBody>
      </p:sp>
      <p:sp>
        <p:nvSpPr>
          <p:cNvPr id="15" name="TextBox 14"/>
          <p:cNvSpPr txBox="1"/>
          <p:nvPr/>
        </p:nvSpPr>
        <p:spPr>
          <a:xfrm>
            <a:off x="6525848" y="6105769"/>
            <a:ext cx="1352003" cy="307777"/>
          </a:xfrm>
          <a:prstGeom prst="rect">
            <a:avLst/>
          </a:prstGeom>
          <a:noFill/>
        </p:spPr>
        <p:txBody>
          <a:bodyPr wrap="none" rtlCol="0">
            <a:spAutoFit/>
          </a:bodyPr>
          <a:lstStyle/>
          <a:p>
            <a:r>
              <a:rPr lang="en-US" sz="1400" dirty="0" smtClean="0"/>
              <a:t>Greenville, NC</a:t>
            </a:r>
            <a:endParaRPr lang="en-US" sz="14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8000" y="1621229"/>
            <a:ext cx="4220307" cy="5170645"/>
          </a:xfrm>
          <a:prstGeom prst="rect">
            <a:avLst/>
          </a:prstGeom>
          <a:noFill/>
        </p:spPr>
        <p:txBody>
          <a:bodyPr wrap="square" rtlCol="0">
            <a:spAutoFit/>
          </a:bodyPr>
          <a:lstStyle/>
          <a:p>
            <a:pPr marL="285750" indent="-285750">
              <a:buFont typeface="Arial"/>
              <a:buChar char="•"/>
            </a:pPr>
            <a:r>
              <a:rPr lang="en-US" sz="2200" dirty="0" smtClean="0">
                <a:solidFill>
                  <a:srgbClr val="376092"/>
                </a:solidFill>
                <a:latin typeface="+mn-lt"/>
              </a:rPr>
              <a:t>PR – Major flooding in east</a:t>
            </a:r>
          </a:p>
          <a:p>
            <a:pPr marL="285750" indent="-285750">
              <a:buFont typeface="Arial"/>
              <a:buChar char="•"/>
            </a:pPr>
            <a:r>
              <a:rPr lang="en-US" sz="2200" dirty="0" smtClean="0">
                <a:solidFill>
                  <a:srgbClr val="376092"/>
                </a:solidFill>
                <a:latin typeface="+mn-lt"/>
              </a:rPr>
              <a:t>NYC – no severe damage, but </a:t>
            </a:r>
            <a:r>
              <a:rPr lang="en-US" sz="2200" dirty="0">
                <a:solidFill>
                  <a:srgbClr val="376092"/>
                </a:solidFill>
                <a:latin typeface="+mn-lt"/>
              </a:rPr>
              <a:t>3–6’ </a:t>
            </a:r>
            <a:r>
              <a:rPr lang="en-US" sz="2200" dirty="0" smtClean="0">
                <a:solidFill>
                  <a:srgbClr val="376092"/>
                </a:solidFill>
                <a:latin typeface="+mn-lt"/>
              </a:rPr>
              <a:t>storm </a:t>
            </a:r>
            <a:r>
              <a:rPr lang="en-US" sz="2200" dirty="0">
                <a:solidFill>
                  <a:srgbClr val="376092"/>
                </a:solidFill>
                <a:latin typeface="+mn-lt"/>
              </a:rPr>
              <a:t>surge </a:t>
            </a:r>
            <a:r>
              <a:rPr lang="en-US" sz="2200" dirty="0" smtClean="0">
                <a:solidFill>
                  <a:srgbClr val="376092"/>
                </a:solidFill>
                <a:latin typeface="+mn-lt"/>
              </a:rPr>
              <a:t>caused $100M in </a:t>
            </a:r>
            <a:r>
              <a:rPr lang="en-US" sz="2200" dirty="0">
                <a:solidFill>
                  <a:srgbClr val="376092"/>
                </a:solidFill>
                <a:latin typeface="+mn-lt"/>
              </a:rPr>
              <a:t>property damage in NYC, Long Island, </a:t>
            </a:r>
            <a:r>
              <a:rPr lang="en-US" sz="2200" dirty="0" smtClean="0">
                <a:solidFill>
                  <a:srgbClr val="376092"/>
                </a:solidFill>
                <a:latin typeface="+mn-lt"/>
              </a:rPr>
              <a:t>&amp; parts </a:t>
            </a:r>
            <a:r>
              <a:rPr lang="en-US" sz="2200" dirty="0">
                <a:solidFill>
                  <a:srgbClr val="376092"/>
                </a:solidFill>
                <a:latin typeface="+mn-lt"/>
              </a:rPr>
              <a:t>of </a:t>
            </a:r>
            <a:r>
              <a:rPr lang="en-US" sz="2200" dirty="0" smtClean="0">
                <a:solidFill>
                  <a:srgbClr val="376092"/>
                </a:solidFill>
                <a:latin typeface="+mn-lt"/>
              </a:rPr>
              <a:t>CT coastline. </a:t>
            </a:r>
          </a:p>
          <a:p>
            <a:pPr marL="285750" indent="-285750">
              <a:buFont typeface="Arial"/>
              <a:buChar char="•"/>
            </a:pPr>
            <a:r>
              <a:rPr lang="en-US" sz="2200" dirty="0" smtClean="0">
                <a:solidFill>
                  <a:srgbClr val="376092"/>
                </a:solidFill>
                <a:latin typeface="+mn-lt"/>
              </a:rPr>
              <a:t>NY &amp; CT – TS winds &amp; heavy rains cause power </a:t>
            </a:r>
            <a:r>
              <a:rPr lang="en-US" sz="2200" dirty="0">
                <a:solidFill>
                  <a:srgbClr val="376092"/>
                </a:solidFill>
                <a:latin typeface="+mn-lt"/>
              </a:rPr>
              <a:t>outages for </a:t>
            </a:r>
            <a:r>
              <a:rPr lang="en-US" sz="2200" dirty="0" smtClean="0">
                <a:solidFill>
                  <a:srgbClr val="376092"/>
                </a:solidFill>
                <a:latin typeface="+mn-lt"/>
              </a:rPr>
              <a:t>3M residents in CT &amp; Long </a:t>
            </a:r>
            <a:r>
              <a:rPr lang="en-US" sz="2200" dirty="0">
                <a:solidFill>
                  <a:srgbClr val="376092"/>
                </a:solidFill>
                <a:latin typeface="+mn-lt"/>
              </a:rPr>
              <a:t>Island </a:t>
            </a:r>
            <a:r>
              <a:rPr lang="en-US" sz="2200" dirty="0" smtClean="0">
                <a:solidFill>
                  <a:srgbClr val="376092"/>
                </a:solidFill>
                <a:latin typeface="+mn-lt"/>
              </a:rPr>
              <a:t> </a:t>
            </a:r>
          </a:p>
          <a:p>
            <a:pPr marL="285750" indent="-285750">
              <a:buFont typeface="Arial"/>
              <a:buChar char="•"/>
            </a:pPr>
            <a:r>
              <a:rPr lang="en-US" sz="2200" dirty="0" smtClean="0">
                <a:solidFill>
                  <a:srgbClr val="376092"/>
                </a:solidFill>
                <a:latin typeface="+mn-lt"/>
              </a:rPr>
              <a:t>NY – floods made 3 towns </a:t>
            </a:r>
            <a:r>
              <a:rPr lang="en-US" sz="2200" dirty="0">
                <a:solidFill>
                  <a:srgbClr val="376092"/>
                </a:solidFill>
                <a:latin typeface="+mn-lt"/>
              </a:rPr>
              <a:t>in </a:t>
            </a:r>
            <a:r>
              <a:rPr lang="en-US" sz="2200" dirty="0" smtClean="0">
                <a:solidFill>
                  <a:srgbClr val="376092"/>
                </a:solidFill>
                <a:latin typeface="+mn-lt"/>
              </a:rPr>
              <a:t>Catskills uninhabitable. </a:t>
            </a:r>
          </a:p>
          <a:p>
            <a:pPr marL="285750" indent="-285750">
              <a:buFont typeface="Arial"/>
              <a:buChar char="•"/>
            </a:pPr>
            <a:r>
              <a:rPr lang="en-US" sz="2200" dirty="0">
                <a:solidFill>
                  <a:srgbClr val="376092"/>
                </a:solidFill>
                <a:latin typeface="+mn-lt"/>
              </a:rPr>
              <a:t>VT – ~2,400 roads, 800 homes and businesses, 300 bridges </a:t>
            </a:r>
            <a:r>
              <a:rPr lang="en-US" sz="2200" dirty="0" smtClean="0">
                <a:solidFill>
                  <a:srgbClr val="376092"/>
                </a:solidFill>
                <a:latin typeface="+mn-lt"/>
              </a:rPr>
              <a:t>&amp; </a:t>
            </a:r>
            <a:r>
              <a:rPr lang="en-US" sz="2200" dirty="0">
                <a:solidFill>
                  <a:srgbClr val="376092"/>
                </a:solidFill>
                <a:latin typeface="+mn-lt"/>
              </a:rPr>
              <a:t>railroad tracks </a:t>
            </a:r>
            <a:r>
              <a:rPr lang="en-US" sz="2200" dirty="0" smtClean="0">
                <a:solidFill>
                  <a:srgbClr val="376092"/>
                </a:solidFill>
                <a:latin typeface="+mn-lt"/>
              </a:rPr>
              <a:t>damaged</a:t>
            </a:r>
            <a:r>
              <a:rPr lang="en-US" sz="2200" dirty="0">
                <a:solidFill>
                  <a:srgbClr val="376092"/>
                </a:solidFill>
                <a:latin typeface="+mn-lt"/>
              </a:rPr>
              <a:t>. </a:t>
            </a:r>
            <a:endParaRPr lang="en-US" sz="2200" dirty="0" smtClean="0">
              <a:solidFill>
                <a:srgbClr val="376092"/>
              </a:solidFill>
              <a:latin typeface="+mn-lt"/>
            </a:endParaRPr>
          </a:p>
          <a:p>
            <a:pPr marL="285750" indent="-285750">
              <a:buFont typeface="Arial"/>
              <a:buChar char="•"/>
            </a:pPr>
            <a:r>
              <a:rPr lang="en-US" sz="2200" dirty="0" smtClean="0">
                <a:solidFill>
                  <a:srgbClr val="376092"/>
                </a:solidFill>
                <a:latin typeface="+mn-lt"/>
              </a:rPr>
              <a:t>USDA designated </a:t>
            </a:r>
            <a:r>
              <a:rPr lang="en-US" sz="2200" dirty="0">
                <a:solidFill>
                  <a:srgbClr val="376092"/>
                </a:solidFill>
                <a:latin typeface="+mn-lt"/>
              </a:rPr>
              <a:t>many counties </a:t>
            </a:r>
            <a:r>
              <a:rPr lang="en-US" sz="2200" dirty="0" smtClean="0">
                <a:solidFill>
                  <a:srgbClr val="376092"/>
                </a:solidFill>
                <a:latin typeface="+mn-lt"/>
              </a:rPr>
              <a:t>from NC - NH as disaster </a:t>
            </a:r>
            <a:r>
              <a:rPr lang="en-US" sz="2200" dirty="0">
                <a:solidFill>
                  <a:srgbClr val="376092"/>
                </a:solidFill>
                <a:latin typeface="+mn-lt"/>
              </a:rPr>
              <a:t>areas. </a:t>
            </a:r>
          </a:p>
        </p:txBody>
      </p:sp>
      <p:sp>
        <p:nvSpPr>
          <p:cNvPr id="7" name="Rectangle 6"/>
          <p:cNvSpPr/>
          <p:nvPr/>
        </p:nvSpPr>
        <p:spPr>
          <a:xfrm>
            <a:off x="401638" y="1036638"/>
            <a:ext cx="8366125" cy="461962"/>
          </a:xfrm>
          <a:prstGeom prst="rect">
            <a:avLst/>
          </a:prstGeom>
          <a:solidFill>
            <a:srgbClr val="002060"/>
          </a:solidFill>
        </p:spPr>
        <p:txBody>
          <a:bodyPr>
            <a:spAutoFit/>
          </a:bodyPr>
          <a:lstStyle/>
          <a:p>
            <a:pPr algn="ctr">
              <a:spcBef>
                <a:spcPct val="20000"/>
              </a:spcBef>
              <a:buClr>
                <a:srgbClr val="0BD0D9"/>
              </a:buClr>
              <a:buSzPct val="95000"/>
              <a:defRPr/>
            </a:pPr>
            <a:r>
              <a:rPr lang="en-US" sz="2400" b="1" dirty="0" smtClean="0">
                <a:latin typeface="+mn-lt"/>
                <a:ea typeface="ＭＳ Ｐゴシック" pitchFamily="34" charset="-128"/>
                <a:cs typeface="+mn-cs"/>
              </a:rPr>
              <a:t>Event </a:t>
            </a:r>
            <a:r>
              <a:rPr lang="en-US" sz="2400" b="1" dirty="0">
                <a:latin typeface="+mn-lt"/>
                <a:ea typeface="ＭＳ Ｐゴシック" pitchFamily="34" charset="-128"/>
                <a:cs typeface="+mn-cs"/>
              </a:rPr>
              <a:t>Statistics and Impacts</a:t>
            </a:r>
            <a:endParaRPr lang="en-US" sz="2400" b="1" i="1" dirty="0">
              <a:latin typeface="+mn-lt"/>
              <a:ea typeface="ＭＳ Ｐゴシック" pitchFamily="34" charset="-128"/>
              <a:cs typeface="+mn-cs"/>
            </a:endParaRPr>
          </a:p>
        </p:txBody>
      </p:sp>
      <p:pic>
        <p:nvPicPr>
          <p:cNvPr id="35843" name="Picture 9" descr="noaa_sm.g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250" y="177800"/>
            <a:ext cx="614363"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Slide Number Placeholder 5"/>
          <p:cNvSpPr>
            <a:spLocks noGrp="1"/>
          </p:cNvSpPr>
          <p:nvPr>
            <p:ph type="sldNum" sz="quarter" idx="12"/>
          </p:nvPr>
        </p:nvSpPr>
        <p:spPr bwMode="auto">
          <a:xfrm>
            <a:off x="6553200" y="6405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1FEAAB-2E14-7F4B-A40B-0C09E51E540A}" type="slidenum">
              <a:rPr lang="en-US" sz="1200">
                <a:solidFill>
                  <a:schemeClr val="bg1"/>
                </a:solidFill>
                <a:latin typeface="Calibri" charset="0"/>
              </a:rPr>
              <a:pPr eaLnBrk="1" hangingPunct="1"/>
              <a:t>6</a:t>
            </a:fld>
            <a:endParaRPr lang="en-US" sz="1200" dirty="0">
              <a:solidFill>
                <a:schemeClr val="bg1"/>
              </a:solidFill>
              <a:latin typeface="Calibri" charset="0"/>
            </a:endParaRPr>
          </a:p>
        </p:txBody>
      </p:sp>
      <p:sp>
        <p:nvSpPr>
          <p:cNvPr id="6155" name="Title 1"/>
          <p:cNvSpPr>
            <a:spLocks noGrp="1"/>
          </p:cNvSpPr>
          <p:nvPr>
            <p:ph type="title"/>
          </p:nvPr>
        </p:nvSpPr>
        <p:spPr>
          <a:xfrm>
            <a:off x="457200" y="0"/>
            <a:ext cx="8229600" cy="1017588"/>
          </a:xfrm>
        </p:spPr>
        <p:txBody>
          <a:bodyPr lIns="0" rIns="0" bIns="0" anchor="b"/>
          <a:lstStyle/>
          <a:p>
            <a:pPr>
              <a:defRPr/>
            </a:pPr>
            <a:r>
              <a:rPr lang="en-US" sz="3600" dirty="0" smtClean="0">
                <a:latin typeface="Calibri" charset="0"/>
                <a:ea typeface="ＭＳ Ｐゴシック" charset="0"/>
              </a:rPr>
              <a:t>Hurricane Irene</a:t>
            </a:r>
            <a:r>
              <a:rPr lang="en-US" sz="3600" dirty="0">
                <a:latin typeface="Calibri" charset="0"/>
                <a:ea typeface="ＭＳ Ｐゴシック" charset="0"/>
              </a:rPr>
              <a:t/>
            </a:r>
            <a:br>
              <a:rPr lang="en-US" sz="3600" dirty="0">
                <a:latin typeface="Calibri" charset="0"/>
                <a:ea typeface="ＭＳ Ｐゴシック" charset="0"/>
              </a:rPr>
            </a:br>
            <a:r>
              <a:rPr lang="en-US" sz="3200" dirty="0">
                <a:latin typeface="Calibri" charset="0"/>
                <a:ea typeface="ＭＳ Ｐゴシック" charset="0"/>
              </a:rPr>
              <a:t>Service Assessment</a:t>
            </a:r>
            <a:endParaRPr lang="en-US" sz="3600" dirty="0">
              <a:latin typeface="Calibri" charset="0"/>
              <a:ea typeface="ＭＳ Ｐゴシック" charset="0"/>
            </a:endParaRPr>
          </a:p>
        </p:txBody>
      </p:sp>
      <p:pic>
        <p:nvPicPr>
          <p:cNvPr id="35851" name="Picture 7" descr="Nws.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78825" y="177800"/>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p:nvPr/>
        </p:nvPicPr>
        <p:blipFill>
          <a:blip r:embed="rId5" cstate="email">
            <a:extLst>
              <a:ext uri="{28A0092B-C50C-407E-A947-70E740481C1C}">
                <a14:useLocalDpi xmlns:a14="http://schemas.microsoft.com/office/drawing/2010/main"/>
              </a:ext>
            </a:extLst>
          </a:blip>
          <a:stretch>
            <a:fillRect/>
          </a:stretch>
        </p:blipFill>
        <p:spPr>
          <a:xfrm>
            <a:off x="520099" y="1690075"/>
            <a:ext cx="3661132" cy="4953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663260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01638" y="1057275"/>
            <a:ext cx="8366125" cy="461963"/>
          </a:xfrm>
          <a:prstGeom prst="rect">
            <a:avLst/>
          </a:prstGeom>
          <a:solidFill>
            <a:srgbClr val="002060"/>
          </a:solidFill>
        </p:spPr>
        <p:txBody>
          <a:bodyPr>
            <a:spAutoFit/>
          </a:bodyPr>
          <a:lstStyle/>
          <a:p>
            <a:pPr algn="ctr">
              <a:spcBef>
                <a:spcPct val="20000"/>
              </a:spcBef>
              <a:buClr>
                <a:srgbClr val="0BD0D9"/>
              </a:buClr>
              <a:buSzPct val="95000"/>
              <a:defRPr/>
            </a:pPr>
            <a:r>
              <a:rPr lang="en-US" sz="2400" b="1" dirty="0" smtClean="0">
                <a:latin typeface="+mn-lt"/>
                <a:ea typeface="ＭＳ Ｐゴシック" pitchFamily="34" charset="-128"/>
                <a:cs typeface="+mn-cs"/>
              </a:rPr>
              <a:t>When &amp; Why?</a:t>
            </a:r>
            <a:endParaRPr lang="en-US" sz="2400" b="1" i="1" dirty="0">
              <a:latin typeface="+mn-lt"/>
              <a:ea typeface="ＭＳ Ｐゴシック" pitchFamily="34" charset="-128"/>
              <a:cs typeface="+mn-cs"/>
            </a:endParaRPr>
          </a:p>
        </p:txBody>
      </p:sp>
      <p:pic>
        <p:nvPicPr>
          <p:cNvPr id="39938" name="Picture 9" descr="noaa_sm.g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250" y="177800"/>
            <a:ext cx="614363"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Slide Number Placeholder 5"/>
          <p:cNvSpPr>
            <a:spLocks noGrp="1"/>
          </p:cNvSpPr>
          <p:nvPr>
            <p:ph type="sldNum" sz="quarter" idx="12"/>
          </p:nvPr>
        </p:nvSpPr>
        <p:spPr bwMode="auto">
          <a:xfrm>
            <a:off x="6553200" y="6405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0BB20F-BC5C-8846-B113-FBEC61E630AA}" type="slidenum">
              <a:rPr lang="en-US" sz="1200">
                <a:solidFill>
                  <a:schemeClr val="bg1"/>
                </a:solidFill>
                <a:latin typeface="Calibri" charset="0"/>
              </a:rPr>
              <a:pPr eaLnBrk="1" hangingPunct="1"/>
              <a:t>7</a:t>
            </a:fld>
            <a:endParaRPr lang="en-US" sz="1200">
              <a:solidFill>
                <a:schemeClr val="bg1"/>
              </a:solidFill>
              <a:latin typeface="Calibri" charset="0"/>
            </a:endParaRPr>
          </a:p>
        </p:txBody>
      </p:sp>
      <p:sp>
        <p:nvSpPr>
          <p:cNvPr id="8198" name="Title 1"/>
          <p:cNvSpPr>
            <a:spLocks noGrp="1"/>
          </p:cNvSpPr>
          <p:nvPr>
            <p:ph type="title"/>
          </p:nvPr>
        </p:nvSpPr>
        <p:spPr>
          <a:xfrm>
            <a:off x="457200" y="0"/>
            <a:ext cx="8229600" cy="1017588"/>
          </a:xfrm>
        </p:spPr>
        <p:txBody>
          <a:bodyPr lIns="0" rIns="0" bIns="0" anchor="b"/>
          <a:lstStyle/>
          <a:p>
            <a:pPr>
              <a:defRPr/>
            </a:pPr>
            <a:r>
              <a:rPr lang="en-US" sz="3600" dirty="0" smtClean="0">
                <a:latin typeface="Calibri" charset="0"/>
                <a:ea typeface="ＭＳ Ｐゴシック" charset="0"/>
              </a:rPr>
              <a:t>Hurricane Irene</a:t>
            </a:r>
            <a:r>
              <a:rPr lang="en-US" sz="3600" dirty="0">
                <a:latin typeface="Calibri" charset="0"/>
                <a:ea typeface="ＭＳ Ｐゴシック" charset="0"/>
              </a:rPr>
              <a:t/>
            </a:r>
            <a:br>
              <a:rPr lang="en-US" sz="3600" dirty="0">
                <a:latin typeface="Calibri" charset="0"/>
                <a:ea typeface="ＭＳ Ｐゴシック" charset="0"/>
              </a:rPr>
            </a:br>
            <a:r>
              <a:rPr lang="en-US" sz="3200" dirty="0">
                <a:latin typeface="Calibri" charset="0"/>
                <a:ea typeface="ＭＳ Ｐゴシック" charset="0"/>
              </a:rPr>
              <a:t>Service Assessment</a:t>
            </a:r>
            <a:endParaRPr lang="en-US" sz="3600" dirty="0">
              <a:latin typeface="Calibri" charset="0"/>
              <a:ea typeface="ＭＳ Ｐゴシック" charset="0"/>
            </a:endParaRPr>
          </a:p>
        </p:txBody>
      </p:sp>
      <p:pic>
        <p:nvPicPr>
          <p:cNvPr id="39942" name="Picture 7" descr="Nws.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78825" y="177800"/>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21251" y="1733414"/>
            <a:ext cx="7737758" cy="4431983"/>
          </a:xfrm>
          <a:prstGeom prst="rect">
            <a:avLst/>
          </a:prstGeom>
        </p:spPr>
        <p:txBody>
          <a:bodyPr wrap="square">
            <a:spAutoFit/>
          </a:bodyPr>
          <a:lstStyle/>
          <a:p>
            <a:pPr>
              <a:spcBef>
                <a:spcPts val="600"/>
              </a:spcBef>
            </a:pPr>
            <a:r>
              <a:rPr lang="en-US" dirty="0">
                <a:solidFill>
                  <a:schemeClr val="accent1">
                    <a:lumMod val="75000"/>
                  </a:schemeClr>
                </a:solidFill>
                <a:latin typeface="+mn-lt"/>
              </a:rPr>
              <a:t>NWS conducts Service Assessments to evaluate its performance after significant </a:t>
            </a:r>
            <a:r>
              <a:rPr lang="en-US" dirty="0" err="1">
                <a:solidFill>
                  <a:schemeClr val="accent1">
                    <a:lumMod val="75000"/>
                  </a:schemeClr>
                </a:solidFill>
                <a:latin typeface="+mn-lt"/>
              </a:rPr>
              <a:t>hydrometeorological</a:t>
            </a:r>
            <a:r>
              <a:rPr lang="en-US" dirty="0">
                <a:solidFill>
                  <a:schemeClr val="accent1">
                    <a:lumMod val="75000"/>
                  </a:schemeClr>
                </a:solidFill>
                <a:latin typeface="+mn-lt"/>
              </a:rPr>
              <a:t>, oceanographic, or geological events. Assessments may be initiated when one or more of the following criteria are met:</a:t>
            </a:r>
          </a:p>
          <a:p>
            <a:pPr marL="282575" indent="-282575">
              <a:spcBef>
                <a:spcPts val="600"/>
              </a:spcBef>
              <a:buChar char="•"/>
            </a:pPr>
            <a:r>
              <a:rPr lang="en-US" dirty="0">
                <a:solidFill>
                  <a:schemeClr val="accent1">
                    <a:lumMod val="75000"/>
                  </a:schemeClr>
                </a:solidFill>
                <a:latin typeface="+mn-lt"/>
              </a:rPr>
              <a:t>Major economic impact on a large area or population</a:t>
            </a:r>
          </a:p>
          <a:p>
            <a:pPr marL="282575" indent="-282575">
              <a:spcBef>
                <a:spcPts val="600"/>
              </a:spcBef>
              <a:buChar char="•"/>
            </a:pPr>
            <a:r>
              <a:rPr lang="en-US" dirty="0">
                <a:solidFill>
                  <a:schemeClr val="accent1">
                    <a:lumMod val="75000"/>
                  </a:schemeClr>
                </a:solidFill>
                <a:latin typeface="+mn-lt"/>
              </a:rPr>
              <a:t>Multiple fatalities or numerous serious injuries</a:t>
            </a:r>
          </a:p>
          <a:p>
            <a:pPr marL="282575" indent="-282575">
              <a:spcBef>
                <a:spcPts val="600"/>
              </a:spcBef>
              <a:buChar char="•"/>
            </a:pPr>
            <a:r>
              <a:rPr lang="en-US" dirty="0">
                <a:solidFill>
                  <a:schemeClr val="accent1">
                    <a:lumMod val="75000"/>
                  </a:schemeClr>
                </a:solidFill>
                <a:latin typeface="+mn-lt"/>
              </a:rPr>
              <a:t>Extensive national public interest or media coverage</a:t>
            </a:r>
          </a:p>
          <a:p>
            <a:pPr marL="282575" indent="-282575">
              <a:spcBef>
                <a:spcPts val="600"/>
              </a:spcBef>
              <a:buChar char="•"/>
            </a:pPr>
            <a:r>
              <a:rPr lang="en-US" dirty="0">
                <a:solidFill>
                  <a:schemeClr val="accent1">
                    <a:lumMod val="75000"/>
                  </a:schemeClr>
                </a:solidFill>
                <a:latin typeface="+mn-lt"/>
              </a:rPr>
              <a:t>Unusual level of attention to NWS performance</a:t>
            </a:r>
          </a:p>
          <a:p>
            <a:pPr>
              <a:spcBef>
                <a:spcPts val="600"/>
              </a:spcBef>
            </a:pPr>
            <a:r>
              <a:rPr lang="en-US" dirty="0">
                <a:solidFill>
                  <a:schemeClr val="accent1">
                    <a:lumMod val="75000"/>
                  </a:schemeClr>
                </a:solidFill>
                <a:latin typeface="+mn-lt"/>
              </a:rPr>
              <a:t>Assessment teams, composed of experts from within and outside the NWS, evaluate activities before, during, and after events to determine the usefulness of NWS products and services</a:t>
            </a:r>
            <a:r>
              <a:rPr lang="en-US" dirty="0" smtClean="0">
                <a:solidFill>
                  <a:schemeClr val="accent1">
                    <a:lumMod val="75000"/>
                  </a:schemeClr>
                </a:solidFill>
                <a:latin typeface="+mn-lt"/>
              </a:rPr>
              <a:t>.</a:t>
            </a:r>
          </a:p>
          <a:p>
            <a:pPr>
              <a:spcBef>
                <a:spcPts val="600"/>
              </a:spcBef>
            </a:pPr>
            <a:r>
              <a:rPr lang="en-US" dirty="0" smtClean="0">
                <a:solidFill>
                  <a:schemeClr val="accent1">
                    <a:lumMod val="75000"/>
                  </a:schemeClr>
                </a:solidFill>
                <a:latin typeface="+mn-lt"/>
              </a:rPr>
              <a:t>The </a:t>
            </a:r>
            <a:r>
              <a:rPr lang="en-US" dirty="0">
                <a:solidFill>
                  <a:schemeClr val="accent1">
                    <a:lumMod val="75000"/>
                  </a:schemeClr>
                </a:solidFill>
                <a:latin typeface="+mn-lt"/>
              </a:rPr>
              <a:t>team generates a report, which serves as an evaluative tool to identify and share best practices in operations and procedures, and identify and address service deficiencies. The goal of the activity is for the NWS to continuously improve its services to the nation.		</a:t>
            </a:r>
          </a:p>
        </p:txBody>
      </p:sp>
    </p:spTree>
    <p:extLst>
      <p:ext uri="{BB962C8B-B14F-4D97-AF65-F5344CB8AC3E}">
        <p14:creationId xmlns:p14="http://schemas.microsoft.com/office/powerpoint/2010/main" val="19095831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01638" y="1057275"/>
            <a:ext cx="8366125" cy="461963"/>
          </a:xfrm>
          <a:prstGeom prst="rect">
            <a:avLst/>
          </a:prstGeom>
          <a:solidFill>
            <a:srgbClr val="002060"/>
          </a:solidFill>
        </p:spPr>
        <p:txBody>
          <a:bodyPr>
            <a:spAutoFit/>
          </a:bodyPr>
          <a:lstStyle/>
          <a:p>
            <a:pPr algn="ctr">
              <a:spcBef>
                <a:spcPct val="20000"/>
              </a:spcBef>
              <a:buClr>
                <a:srgbClr val="0BD0D9"/>
              </a:buClr>
              <a:buSzPct val="95000"/>
              <a:defRPr/>
            </a:pPr>
            <a:r>
              <a:rPr lang="en-US" sz="2400" b="1" dirty="0" smtClean="0">
                <a:latin typeface="+mn-lt"/>
                <a:ea typeface="ＭＳ Ｐゴシック" pitchFamily="34" charset="-128"/>
                <a:cs typeface="+mn-cs"/>
              </a:rPr>
              <a:t>Charter</a:t>
            </a:r>
            <a:endParaRPr lang="en-US" sz="2400" b="1" i="1" dirty="0">
              <a:latin typeface="+mn-lt"/>
              <a:ea typeface="ＭＳ Ｐゴシック" pitchFamily="34" charset="-128"/>
              <a:cs typeface="+mn-cs"/>
            </a:endParaRPr>
          </a:p>
        </p:txBody>
      </p:sp>
      <p:pic>
        <p:nvPicPr>
          <p:cNvPr id="39938" name="Picture 9" descr="noaa_sm.g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250" y="177800"/>
            <a:ext cx="614363"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Slide Number Placeholder 5"/>
          <p:cNvSpPr>
            <a:spLocks noGrp="1"/>
          </p:cNvSpPr>
          <p:nvPr>
            <p:ph type="sldNum" sz="quarter" idx="12"/>
          </p:nvPr>
        </p:nvSpPr>
        <p:spPr bwMode="auto">
          <a:xfrm>
            <a:off x="6553200" y="6405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0BB20F-BC5C-8846-B113-FBEC61E630AA}" type="slidenum">
              <a:rPr lang="en-US" sz="1200">
                <a:solidFill>
                  <a:schemeClr val="bg1"/>
                </a:solidFill>
                <a:latin typeface="Calibri" charset="0"/>
              </a:rPr>
              <a:pPr eaLnBrk="1" hangingPunct="1"/>
              <a:t>8</a:t>
            </a:fld>
            <a:endParaRPr lang="en-US" sz="1200">
              <a:solidFill>
                <a:schemeClr val="bg1"/>
              </a:solidFill>
              <a:latin typeface="Calibri" charset="0"/>
            </a:endParaRPr>
          </a:p>
        </p:txBody>
      </p:sp>
      <p:sp>
        <p:nvSpPr>
          <p:cNvPr id="8198" name="Title 1"/>
          <p:cNvSpPr>
            <a:spLocks noGrp="1"/>
          </p:cNvSpPr>
          <p:nvPr>
            <p:ph type="title"/>
          </p:nvPr>
        </p:nvSpPr>
        <p:spPr>
          <a:xfrm>
            <a:off x="457200" y="0"/>
            <a:ext cx="8229600" cy="1017588"/>
          </a:xfrm>
        </p:spPr>
        <p:txBody>
          <a:bodyPr lIns="0" rIns="0" bIns="0" anchor="b"/>
          <a:lstStyle/>
          <a:p>
            <a:pPr>
              <a:defRPr/>
            </a:pPr>
            <a:r>
              <a:rPr lang="en-US" sz="3600" dirty="0" smtClean="0">
                <a:latin typeface="Calibri" charset="0"/>
                <a:ea typeface="ＭＳ Ｐゴシック" charset="0"/>
              </a:rPr>
              <a:t>Hurricane Irene</a:t>
            </a:r>
            <a:r>
              <a:rPr lang="en-US" sz="3600" dirty="0">
                <a:latin typeface="Calibri" charset="0"/>
                <a:ea typeface="ＭＳ Ｐゴシック" charset="0"/>
              </a:rPr>
              <a:t/>
            </a:r>
            <a:br>
              <a:rPr lang="en-US" sz="3600" dirty="0">
                <a:latin typeface="Calibri" charset="0"/>
                <a:ea typeface="ＭＳ Ｐゴシック" charset="0"/>
              </a:rPr>
            </a:br>
            <a:r>
              <a:rPr lang="en-US" sz="3200" dirty="0">
                <a:latin typeface="Calibri" charset="0"/>
                <a:ea typeface="ＭＳ Ｐゴシック" charset="0"/>
              </a:rPr>
              <a:t>Service Assessment</a:t>
            </a:r>
            <a:endParaRPr lang="en-US" sz="3600" dirty="0">
              <a:latin typeface="Calibri" charset="0"/>
              <a:ea typeface="ＭＳ Ｐゴシック" charset="0"/>
            </a:endParaRPr>
          </a:p>
        </p:txBody>
      </p:sp>
      <p:pic>
        <p:nvPicPr>
          <p:cNvPr id="39942" name="Picture 7" descr="Nws.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78825" y="177800"/>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65445" y="1592294"/>
            <a:ext cx="7593543" cy="4801315"/>
          </a:xfrm>
          <a:prstGeom prst="rect">
            <a:avLst/>
          </a:prstGeom>
        </p:spPr>
        <p:txBody>
          <a:bodyPr wrap="square">
            <a:spAutoFit/>
          </a:bodyPr>
          <a:lstStyle/>
          <a:p>
            <a:pPr marL="285750" indent="-285750">
              <a:buFont typeface="Arial"/>
              <a:buChar char="•"/>
            </a:pPr>
            <a:r>
              <a:rPr lang="en-US" dirty="0" smtClean="0">
                <a:solidFill>
                  <a:srgbClr val="376092"/>
                </a:solidFill>
                <a:latin typeface="+mn-lt"/>
              </a:rPr>
              <a:t>Document and evaluate performance and overall effectiveness of NWS products &amp; services, decision support, collaboration &amp; communication, procedures, and preparedness. </a:t>
            </a:r>
          </a:p>
          <a:p>
            <a:pPr marL="285750" indent="-285750">
              <a:buFont typeface="Arial"/>
              <a:buChar char="•"/>
            </a:pPr>
            <a:r>
              <a:rPr lang="en-US" dirty="0" smtClean="0">
                <a:solidFill>
                  <a:srgbClr val="376092"/>
                </a:solidFill>
                <a:latin typeface="+mn-lt"/>
              </a:rPr>
              <a:t>Identify best</a:t>
            </a:r>
            <a:r>
              <a:rPr lang="en-US" dirty="0">
                <a:solidFill>
                  <a:srgbClr val="376092"/>
                </a:solidFill>
                <a:latin typeface="+mn-lt"/>
              </a:rPr>
              <a:t>-case operations; procedures </a:t>
            </a:r>
            <a:r>
              <a:rPr lang="en-US" dirty="0" smtClean="0">
                <a:solidFill>
                  <a:srgbClr val="376092"/>
                </a:solidFill>
                <a:latin typeface="+mn-lt"/>
              </a:rPr>
              <a:t>&amp; practices</a:t>
            </a:r>
            <a:r>
              <a:rPr lang="en-US" dirty="0">
                <a:solidFill>
                  <a:srgbClr val="376092"/>
                </a:solidFill>
                <a:latin typeface="+mn-lt"/>
              </a:rPr>
              <a:t>; and make recommendations to address service deficiencies in areas such as forecasting </a:t>
            </a:r>
            <a:r>
              <a:rPr lang="en-US" dirty="0" smtClean="0">
                <a:solidFill>
                  <a:srgbClr val="376092"/>
                </a:solidFill>
                <a:latin typeface="+mn-lt"/>
              </a:rPr>
              <a:t>intensity</a:t>
            </a:r>
            <a:r>
              <a:rPr lang="en-US" dirty="0">
                <a:solidFill>
                  <a:srgbClr val="376092"/>
                </a:solidFill>
                <a:latin typeface="+mn-lt"/>
              </a:rPr>
              <a:t>, track, </a:t>
            </a:r>
            <a:r>
              <a:rPr lang="en-US" dirty="0" smtClean="0">
                <a:solidFill>
                  <a:srgbClr val="376092"/>
                </a:solidFill>
                <a:latin typeface="+mn-lt"/>
              </a:rPr>
              <a:t>flash </a:t>
            </a:r>
            <a:r>
              <a:rPr lang="en-US" dirty="0">
                <a:solidFill>
                  <a:srgbClr val="376092"/>
                </a:solidFill>
                <a:latin typeface="+mn-lt"/>
              </a:rPr>
              <a:t>and river flooding.  </a:t>
            </a:r>
            <a:endParaRPr lang="en-US" dirty="0" smtClean="0">
              <a:solidFill>
                <a:srgbClr val="376092"/>
              </a:solidFill>
              <a:latin typeface="+mn-lt"/>
            </a:endParaRPr>
          </a:p>
          <a:p>
            <a:pPr marL="285750" indent="-285750">
              <a:buFont typeface="Arial"/>
              <a:buChar char="•"/>
            </a:pPr>
            <a:r>
              <a:rPr lang="en-US" dirty="0" smtClean="0">
                <a:solidFill>
                  <a:srgbClr val="376092"/>
                </a:solidFill>
                <a:latin typeface="+mn-lt"/>
              </a:rPr>
              <a:t>Examine impacts </a:t>
            </a:r>
            <a:r>
              <a:rPr lang="en-US" dirty="0">
                <a:solidFill>
                  <a:srgbClr val="376092"/>
                </a:solidFill>
                <a:latin typeface="+mn-lt"/>
              </a:rPr>
              <a:t>of increased upper air </a:t>
            </a:r>
            <a:r>
              <a:rPr lang="en-US" dirty="0" smtClean="0">
                <a:solidFill>
                  <a:srgbClr val="376092"/>
                </a:solidFill>
                <a:latin typeface="+mn-lt"/>
              </a:rPr>
              <a:t>observations, </a:t>
            </a:r>
            <a:r>
              <a:rPr lang="en-US" dirty="0">
                <a:solidFill>
                  <a:srgbClr val="376092"/>
                </a:solidFill>
                <a:latin typeface="+mn-lt"/>
              </a:rPr>
              <a:t>effectiveness of NOAA-wide impact-based decision support </a:t>
            </a:r>
            <a:r>
              <a:rPr lang="en-US" dirty="0" smtClean="0">
                <a:solidFill>
                  <a:srgbClr val="376092"/>
                </a:solidFill>
                <a:latin typeface="+mn-lt"/>
              </a:rPr>
              <a:t>before (</a:t>
            </a:r>
            <a:r>
              <a:rPr lang="en-US" dirty="0">
                <a:solidFill>
                  <a:srgbClr val="376092"/>
                </a:solidFill>
                <a:latin typeface="+mn-lt"/>
              </a:rPr>
              <a:t>preparation), </a:t>
            </a:r>
            <a:r>
              <a:rPr lang="en-US" dirty="0" smtClean="0">
                <a:solidFill>
                  <a:srgbClr val="376092"/>
                </a:solidFill>
                <a:latin typeface="+mn-lt"/>
              </a:rPr>
              <a:t>during </a:t>
            </a:r>
            <a:r>
              <a:rPr lang="en-US" dirty="0">
                <a:solidFill>
                  <a:srgbClr val="376092"/>
                </a:solidFill>
                <a:latin typeface="+mn-lt"/>
              </a:rPr>
              <a:t>(response), </a:t>
            </a:r>
            <a:r>
              <a:rPr lang="en-US" dirty="0" smtClean="0">
                <a:solidFill>
                  <a:srgbClr val="376092"/>
                </a:solidFill>
                <a:latin typeface="+mn-lt"/>
              </a:rPr>
              <a:t>and after </a:t>
            </a:r>
            <a:r>
              <a:rPr lang="en-US" dirty="0">
                <a:solidFill>
                  <a:srgbClr val="376092"/>
                </a:solidFill>
                <a:latin typeface="+mn-lt"/>
              </a:rPr>
              <a:t>(recovery) </a:t>
            </a:r>
            <a:r>
              <a:rPr lang="en-US" dirty="0" smtClean="0">
                <a:solidFill>
                  <a:srgbClr val="376092"/>
                </a:solidFill>
                <a:latin typeface="+mn-lt"/>
              </a:rPr>
              <a:t>the storm, as well as media </a:t>
            </a:r>
            <a:r>
              <a:rPr lang="en-US" dirty="0">
                <a:solidFill>
                  <a:srgbClr val="376092"/>
                </a:solidFill>
                <a:latin typeface="+mn-lt"/>
              </a:rPr>
              <a:t>coverage.  </a:t>
            </a:r>
            <a:endParaRPr lang="en-US" dirty="0" smtClean="0">
              <a:solidFill>
                <a:srgbClr val="376092"/>
              </a:solidFill>
              <a:latin typeface="+mn-lt"/>
            </a:endParaRPr>
          </a:p>
          <a:p>
            <a:pPr marL="285750" indent="-285750">
              <a:buFont typeface="Arial"/>
              <a:buChar char="•"/>
            </a:pPr>
            <a:r>
              <a:rPr lang="en-US" dirty="0" smtClean="0">
                <a:solidFill>
                  <a:srgbClr val="376092"/>
                </a:solidFill>
                <a:latin typeface="+mn-lt"/>
              </a:rPr>
              <a:t>Ascertain key </a:t>
            </a:r>
            <a:r>
              <a:rPr lang="en-US" dirty="0">
                <a:solidFill>
                  <a:srgbClr val="376092"/>
                </a:solidFill>
                <a:latin typeface="+mn-lt"/>
              </a:rPr>
              <a:t>facts surrounding the event and include </a:t>
            </a:r>
            <a:r>
              <a:rPr lang="en-US" dirty="0" smtClean="0">
                <a:solidFill>
                  <a:srgbClr val="376092"/>
                </a:solidFill>
                <a:latin typeface="+mn-lt"/>
              </a:rPr>
              <a:t>evaluation </a:t>
            </a:r>
            <a:r>
              <a:rPr lang="en-US" dirty="0">
                <a:solidFill>
                  <a:srgbClr val="376092"/>
                </a:solidFill>
                <a:latin typeface="+mn-lt"/>
              </a:rPr>
              <a:t>of involved </a:t>
            </a:r>
            <a:r>
              <a:rPr lang="en-US" dirty="0" smtClean="0">
                <a:solidFill>
                  <a:srgbClr val="376092"/>
                </a:solidFill>
                <a:latin typeface="+mn-lt"/>
              </a:rPr>
              <a:t>WFOs, RFCs, </a:t>
            </a:r>
            <a:r>
              <a:rPr lang="en-US" dirty="0">
                <a:solidFill>
                  <a:srgbClr val="376092"/>
                </a:solidFill>
                <a:latin typeface="+mn-lt"/>
              </a:rPr>
              <a:t>National Centers, and regional and </a:t>
            </a:r>
            <a:r>
              <a:rPr lang="en-US" dirty="0" smtClean="0">
                <a:solidFill>
                  <a:srgbClr val="376092"/>
                </a:solidFill>
                <a:latin typeface="+mn-lt"/>
              </a:rPr>
              <a:t>national operations centers</a:t>
            </a:r>
            <a:r>
              <a:rPr lang="en-US" dirty="0">
                <a:solidFill>
                  <a:srgbClr val="376092"/>
                </a:solidFill>
                <a:latin typeface="+mn-lt"/>
              </a:rPr>
              <a:t>. </a:t>
            </a:r>
            <a:endParaRPr lang="en-US" dirty="0" smtClean="0">
              <a:solidFill>
                <a:srgbClr val="376092"/>
              </a:solidFill>
              <a:latin typeface="+mn-lt"/>
            </a:endParaRPr>
          </a:p>
          <a:p>
            <a:pPr marL="285750" indent="-285750">
              <a:buFont typeface="Arial"/>
              <a:buChar char="•"/>
            </a:pPr>
            <a:r>
              <a:rPr lang="en-US" dirty="0">
                <a:solidFill>
                  <a:srgbClr val="376092"/>
                </a:solidFill>
                <a:latin typeface="+mn-lt"/>
              </a:rPr>
              <a:t>E</a:t>
            </a:r>
            <a:r>
              <a:rPr lang="en-US" dirty="0" smtClean="0">
                <a:solidFill>
                  <a:srgbClr val="376092"/>
                </a:solidFill>
                <a:latin typeface="+mn-lt"/>
              </a:rPr>
              <a:t>xamine </a:t>
            </a:r>
            <a:r>
              <a:rPr lang="en-US" dirty="0">
                <a:solidFill>
                  <a:srgbClr val="376092"/>
                </a:solidFill>
                <a:latin typeface="+mn-lt"/>
              </a:rPr>
              <a:t>collaboration </a:t>
            </a:r>
            <a:r>
              <a:rPr lang="en-US" dirty="0" smtClean="0">
                <a:solidFill>
                  <a:srgbClr val="376092"/>
                </a:solidFill>
                <a:latin typeface="+mn-lt"/>
              </a:rPr>
              <a:t>&amp; communication </a:t>
            </a:r>
            <a:r>
              <a:rPr lang="en-US" dirty="0">
                <a:solidFill>
                  <a:srgbClr val="376092"/>
                </a:solidFill>
                <a:latin typeface="+mn-lt"/>
              </a:rPr>
              <a:t>with </a:t>
            </a:r>
            <a:r>
              <a:rPr lang="en-US" dirty="0" smtClean="0">
                <a:solidFill>
                  <a:srgbClr val="376092"/>
                </a:solidFill>
                <a:latin typeface="+mn-lt"/>
              </a:rPr>
              <a:t>White </a:t>
            </a:r>
            <a:r>
              <a:rPr lang="en-US" dirty="0">
                <a:solidFill>
                  <a:srgbClr val="376092"/>
                </a:solidFill>
                <a:latin typeface="+mn-lt"/>
              </a:rPr>
              <a:t>House, </a:t>
            </a:r>
            <a:r>
              <a:rPr lang="en-US" dirty="0" smtClean="0">
                <a:solidFill>
                  <a:srgbClr val="376092"/>
                </a:solidFill>
                <a:latin typeface="+mn-lt"/>
              </a:rPr>
              <a:t>FEMA, USACE, USGS, </a:t>
            </a:r>
            <a:r>
              <a:rPr lang="en-US" dirty="0">
                <a:solidFill>
                  <a:srgbClr val="376092"/>
                </a:solidFill>
                <a:latin typeface="+mn-lt"/>
              </a:rPr>
              <a:t>and entities most impacted by </a:t>
            </a:r>
            <a:r>
              <a:rPr lang="en-US" dirty="0" smtClean="0">
                <a:solidFill>
                  <a:srgbClr val="376092"/>
                </a:solidFill>
                <a:latin typeface="+mn-lt"/>
              </a:rPr>
              <a:t>winds</a:t>
            </a:r>
            <a:r>
              <a:rPr lang="en-US" dirty="0">
                <a:solidFill>
                  <a:srgbClr val="376092"/>
                </a:solidFill>
                <a:latin typeface="+mn-lt"/>
              </a:rPr>
              <a:t>, storm surge, coastal </a:t>
            </a:r>
            <a:r>
              <a:rPr lang="en-US" dirty="0" smtClean="0">
                <a:solidFill>
                  <a:srgbClr val="376092"/>
                </a:solidFill>
                <a:latin typeface="+mn-lt"/>
              </a:rPr>
              <a:t>&amp; inland </a:t>
            </a:r>
            <a:r>
              <a:rPr lang="en-US" dirty="0">
                <a:solidFill>
                  <a:srgbClr val="376092"/>
                </a:solidFill>
                <a:latin typeface="+mn-lt"/>
              </a:rPr>
              <a:t>flooding, and precipitation that caused casualties, significant property damage, and impact on commerce.  </a:t>
            </a:r>
            <a:endParaRPr lang="en-US" dirty="0" smtClean="0">
              <a:solidFill>
                <a:srgbClr val="376092"/>
              </a:solidFill>
              <a:latin typeface="+mn-lt"/>
            </a:endParaRPr>
          </a:p>
          <a:p>
            <a:pPr marL="285750" indent="-285750">
              <a:buFont typeface="Arial"/>
              <a:buChar char="•"/>
            </a:pPr>
            <a:r>
              <a:rPr lang="en-US" b="1" dirty="0">
                <a:solidFill>
                  <a:srgbClr val="376092"/>
                </a:solidFill>
                <a:latin typeface="+mn-lt"/>
              </a:rPr>
              <a:t>E</a:t>
            </a:r>
            <a:r>
              <a:rPr lang="en-US" b="1" dirty="0" smtClean="0">
                <a:solidFill>
                  <a:srgbClr val="376092"/>
                </a:solidFill>
                <a:latin typeface="+mn-lt"/>
              </a:rPr>
              <a:t>valuate </a:t>
            </a:r>
            <a:r>
              <a:rPr lang="en-US" b="1" dirty="0">
                <a:solidFill>
                  <a:srgbClr val="376092"/>
                </a:solidFill>
                <a:latin typeface="+mn-lt"/>
              </a:rPr>
              <a:t>important issues as they uncover them during </a:t>
            </a:r>
            <a:r>
              <a:rPr lang="en-US" b="1" dirty="0" smtClean="0">
                <a:solidFill>
                  <a:srgbClr val="376092"/>
                </a:solidFill>
                <a:latin typeface="+mn-lt"/>
              </a:rPr>
              <a:t>assessment</a:t>
            </a:r>
            <a:r>
              <a:rPr lang="en-US" b="1" dirty="0">
                <a:solidFill>
                  <a:srgbClr val="376092"/>
                </a:solidFill>
                <a:latin typeface="+mn-lt"/>
              </a:rPr>
              <a:t>, keeping in mind how NOAA could contribute to hazard resiliency</a:t>
            </a:r>
            <a:r>
              <a:rPr lang="en-US" b="1" dirty="0" smtClean="0">
                <a:solidFill>
                  <a:srgbClr val="376092"/>
                </a:solidFill>
                <a:latin typeface="+mn-lt"/>
              </a:rPr>
              <a:t>.</a:t>
            </a:r>
          </a:p>
        </p:txBody>
      </p:sp>
    </p:spTree>
    <p:extLst>
      <p:ext uri="{BB962C8B-B14F-4D97-AF65-F5344CB8AC3E}">
        <p14:creationId xmlns:p14="http://schemas.microsoft.com/office/powerpoint/2010/main" val="33107183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01638" y="1057275"/>
            <a:ext cx="8366125" cy="461963"/>
          </a:xfrm>
          <a:prstGeom prst="rect">
            <a:avLst/>
          </a:prstGeom>
          <a:solidFill>
            <a:srgbClr val="002060"/>
          </a:solidFill>
        </p:spPr>
        <p:txBody>
          <a:bodyPr>
            <a:spAutoFit/>
          </a:bodyPr>
          <a:lstStyle/>
          <a:p>
            <a:pPr algn="ctr">
              <a:spcBef>
                <a:spcPct val="20000"/>
              </a:spcBef>
              <a:buClr>
                <a:srgbClr val="0BD0D9"/>
              </a:buClr>
              <a:buSzPct val="95000"/>
              <a:defRPr/>
            </a:pPr>
            <a:r>
              <a:rPr lang="en-US" sz="2400" b="1" dirty="0" smtClean="0">
                <a:latin typeface="+mn-lt"/>
                <a:ea typeface="ＭＳ Ｐゴシック" pitchFamily="34" charset="-128"/>
                <a:cs typeface="+mn-cs"/>
              </a:rPr>
              <a:t>Process</a:t>
            </a:r>
            <a:endParaRPr lang="en-US" sz="2400" b="1" i="1" dirty="0">
              <a:latin typeface="+mn-lt"/>
              <a:ea typeface="ＭＳ Ｐゴシック" pitchFamily="34" charset="-128"/>
              <a:cs typeface="+mn-cs"/>
            </a:endParaRPr>
          </a:p>
        </p:txBody>
      </p:sp>
      <p:pic>
        <p:nvPicPr>
          <p:cNvPr id="39938" name="Picture 9" descr="noaa_sm.g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250" y="177800"/>
            <a:ext cx="614363"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Slide Number Placeholder 5"/>
          <p:cNvSpPr>
            <a:spLocks noGrp="1"/>
          </p:cNvSpPr>
          <p:nvPr>
            <p:ph type="sldNum" sz="quarter" idx="12"/>
          </p:nvPr>
        </p:nvSpPr>
        <p:spPr bwMode="auto">
          <a:xfrm>
            <a:off x="6553200" y="64055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90BB20F-BC5C-8846-B113-FBEC61E630AA}" type="slidenum">
              <a:rPr lang="en-US" sz="1200">
                <a:solidFill>
                  <a:schemeClr val="bg1"/>
                </a:solidFill>
                <a:latin typeface="Calibri" charset="0"/>
              </a:rPr>
              <a:pPr eaLnBrk="1" hangingPunct="1"/>
              <a:t>9</a:t>
            </a:fld>
            <a:endParaRPr lang="en-US" sz="1200">
              <a:solidFill>
                <a:schemeClr val="bg1"/>
              </a:solidFill>
              <a:latin typeface="Calibri" charset="0"/>
            </a:endParaRPr>
          </a:p>
        </p:txBody>
      </p:sp>
      <p:sp>
        <p:nvSpPr>
          <p:cNvPr id="8198" name="Title 1"/>
          <p:cNvSpPr>
            <a:spLocks noGrp="1"/>
          </p:cNvSpPr>
          <p:nvPr>
            <p:ph type="title"/>
          </p:nvPr>
        </p:nvSpPr>
        <p:spPr>
          <a:xfrm>
            <a:off x="457200" y="0"/>
            <a:ext cx="8229600" cy="1017588"/>
          </a:xfrm>
        </p:spPr>
        <p:txBody>
          <a:bodyPr lIns="0" rIns="0" bIns="0" anchor="b"/>
          <a:lstStyle/>
          <a:p>
            <a:pPr>
              <a:defRPr/>
            </a:pPr>
            <a:r>
              <a:rPr lang="en-US" sz="3600" dirty="0" smtClean="0">
                <a:latin typeface="Calibri" charset="0"/>
                <a:ea typeface="ＭＳ Ｐゴシック" charset="0"/>
              </a:rPr>
              <a:t>Hurricane Irene</a:t>
            </a:r>
            <a:r>
              <a:rPr lang="en-US" sz="3600" dirty="0">
                <a:latin typeface="Calibri" charset="0"/>
                <a:ea typeface="ＭＳ Ｐゴシック" charset="0"/>
              </a:rPr>
              <a:t/>
            </a:r>
            <a:br>
              <a:rPr lang="en-US" sz="3600" dirty="0">
                <a:latin typeface="Calibri" charset="0"/>
                <a:ea typeface="ＭＳ Ｐゴシック" charset="0"/>
              </a:rPr>
            </a:br>
            <a:r>
              <a:rPr lang="en-US" sz="3200" dirty="0">
                <a:latin typeface="Calibri" charset="0"/>
                <a:ea typeface="ＭＳ Ｐゴシック" charset="0"/>
              </a:rPr>
              <a:t>Service Assessment</a:t>
            </a:r>
            <a:endParaRPr lang="en-US" sz="3600" dirty="0">
              <a:latin typeface="Calibri" charset="0"/>
              <a:ea typeface="ＭＳ Ｐゴシック" charset="0"/>
            </a:endParaRPr>
          </a:p>
        </p:txBody>
      </p:sp>
      <p:pic>
        <p:nvPicPr>
          <p:cNvPr id="39942" name="Picture 7" descr="Nws.ep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78825" y="177800"/>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30650" y="1606870"/>
            <a:ext cx="7724016" cy="5032146"/>
          </a:xfrm>
          <a:prstGeom prst="rect">
            <a:avLst/>
          </a:prstGeom>
        </p:spPr>
        <p:txBody>
          <a:bodyPr wrap="square">
            <a:spAutoFit/>
          </a:bodyPr>
          <a:lstStyle/>
          <a:p>
            <a:pPr marL="285750" indent="-285750">
              <a:spcBef>
                <a:spcPts val="600"/>
              </a:spcBef>
              <a:buFont typeface="Arial"/>
              <a:buChar char="•"/>
            </a:pPr>
            <a:r>
              <a:rPr lang="en-US" sz="2200" b="1" dirty="0">
                <a:solidFill>
                  <a:srgbClr val="376092"/>
                </a:solidFill>
                <a:latin typeface="+mn-lt"/>
              </a:rPr>
              <a:t>Focus on:</a:t>
            </a:r>
            <a:endParaRPr lang="en-US" sz="2200" dirty="0">
              <a:solidFill>
                <a:srgbClr val="376092"/>
              </a:solidFill>
              <a:latin typeface="+mn-lt"/>
            </a:endParaRPr>
          </a:p>
          <a:p>
            <a:pPr marL="742950" lvl="1" indent="-285750">
              <a:spcBef>
                <a:spcPts val="600"/>
              </a:spcBef>
              <a:buFont typeface="Lucida Grande"/>
              <a:buChar char="-"/>
            </a:pPr>
            <a:r>
              <a:rPr lang="en-US" sz="2200" i="1" dirty="0">
                <a:solidFill>
                  <a:srgbClr val="376092"/>
                </a:solidFill>
                <a:latin typeface="+mn-lt"/>
              </a:rPr>
              <a:t>Coordination </a:t>
            </a:r>
            <a:r>
              <a:rPr lang="en-US" sz="2200" i="1" dirty="0" smtClean="0">
                <a:solidFill>
                  <a:srgbClr val="376092"/>
                </a:solidFill>
                <a:latin typeface="+mn-lt"/>
              </a:rPr>
              <a:t>&amp; Collaboration</a:t>
            </a:r>
            <a:endParaRPr lang="en-US" sz="2200" dirty="0">
              <a:solidFill>
                <a:srgbClr val="376092"/>
              </a:solidFill>
              <a:latin typeface="+mn-lt"/>
            </a:endParaRPr>
          </a:p>
          <a:p>
            <a:pPr marL="742950" lvl="1" indent="-285750">
              <a:spcBef>
                <a:spcPts val="600"/>
              </a:spcBef>
              <a:buFont typeface="Lucida Grande"/>
              <a:buChar char="-"/>
            </a:pPr>
            <a:r>
              <a:rPr lang="en-US" sz="2200" i="1" dirty="0">
                <a:solidFill>
                  <a:srgbClr val="376092"/>
                </a:solidFill>
                <a:latin typeface="+mn-lt"/>
              </a:rPr>
              <a:t>Resource Allocation</a:t>
            </a:r>
            <a:endParaRPr lang="en-US" sz="2200" dirty="0">
              <a:solidFill>
                <a:srgbClr val="376092"/>
              </a:solidFill>
              <a:latin typeface="+mn-lt"/>
            </a:endParaRPr>
          </a:p>
          <a:p>
            <a:pPr marL="742950" lvl="1" indent="-285750">
              <a:spcBef>
                <a:spcPts val="600"/>
              </a:spcBef>
              <a:buFont typeface="Lucida Grande"/>
              <a:buChar char="-"/>
            </a:pPr>
            <a:r>
              <a:rPr lang="en-US" sz="2200" i="1" dirty="0">
                <a:solidFill>
                  <a:srgbClr val="376092"/>
                </a:solidFill>
                <a:latin typeface="+mn-lt"/>
              </a:rPr>
              <a:t>Decision Support Service</a:t>
            </a:r>
            <a:endParaRPr lang="en-US" sz="2200" dirty="0">
              <a:solidFill>
                <a:srgbClr val="376092"/>
              </a:solidFill>
              <a:latin typeface="+mn-lt"/>
            </a:endParaRPr>
          </a:p>
          <a:p>
            <a:pPr marL="742950" lvl="1" indent="-285750">
              <a:spcBef>
                <a:spcPts val="600"/>
              </a:spcBef>
              <a:buFont typeface="Lucida Grande"/>
              <a:buChar char="-"/>
            </a:pPr>
            <a:r>
              <a:rPr lang="en-US" sz="2200" i="1" dirty="0">
                <a:solidFill>
                  <a:srgbClr val="376092"/>
                </a:solidFill>
                <a:latin typeface="+mn-lt"/>
              </a:rPr>
              <a:t>Data Collection, Dissemination, and Forecast Models</a:t>
            </a:r>
            <a:endParaRPr lang="en-US" sz="2200" dirty="0">
              <a:solidFill>
                <a:srgbClr val="376092"/>
              </a:solidFill>
              <a:latin typeface="+mn-lt"/>
            </a:endParaRPr>
          </a:p>
          <a:p>
            <a:pPr marL="285750" lvl="0" indent="-285750">
              <a:spcBef>
                <a:spcPts val="600"/>
              </a:spcBef>
              <a:buFont typeface="Arial"/>
              <a:buChar char="•"/>
            </a:pPr>
            <a:r>
              <a:rPr lang="en-US" sz="2200" b="1" dirty="0">
                <a:solidFill>
                  <a:srgbClr val="376092"/>
                </a:solidFill>
                <a:latin typeface="+mn-lt"/>
              </a:rPr>
              <a:t>Interviews (&gt;270) covered </a:t>
            </a:r>
            <a:r>
              <a:rPr lang="en-US" sz="2200" b="1" dirty="0" smtClean="0">
                <a:solidFill>
                  <a:srgbClr val="376092"/>
                </a:solidFill>
                <a:latin typeface="+mn-lt"/>
              </a:rPr>
              <a:t>14 </a:t>
            </a:r>
            <a:r>
              <a:rPr lang="en-US" sz="2200" b="1" dirty="0">
                <a:solidFill>
                  <a:srgbClr val="376092"/>
                </a:solidFill>
                <a:latin typeface="+mn-lt"/>
              </a:rPr>
              <a:t>WFOs, 3 RFCs, NCEP, 4 FEMA Regions, other Federal and State partners, Media, &amp; private citizens</a:t>
            </a:r>
          </a:p>
          <a:p>
            <a:pPr marL="285750" lvl="0" indent="-285750">
              <a:spcBef>
                <a:spcPts val="600"/>
              </a:spcBef>
              <a:buFont typeface="Arial"/>
              <a:buChar char="•"/>
            </a:pPr>
            <a:r>
              <a:rPr lang="en-US" sz="2200" b="1" dirty="0">
                <a:solidFill>
                  <a:srgbClr val="376092"/>
                </a:solidFill>
                <a:latin typeface="+mn-lt"/>
              </a:rPr>
              <a:t>Recommendations classified as Operational (resolvable in </a:t>
            </a:r>
            <a:r>
              <a:rPr lang="en-US" sz="2200" b="1" dirty="0" smtClean="0">
                <a:solidFill>
                  <a:srgbClr val="376092"/>
                </a:solidFill>
                <a:latin typeface="+mn-lt"/>
              </a:rPr>
              <a:t>near</a:t>
            </a:r>
            <a:r>
              <a:rPr lang="en-US" sz="2200" b="1" dirty="0">
                <a:solidFill>
                  <a:srgbClr val="376092"/>
                </a:solidFill>
                <a:latin typeface="+mn-lt"/>
              </a:rPr>
              <a:t>-term) or Strategic (requiring substantial time and resources to address)</a:t>
            </a:r>
          </a:p>
          <a:p>
            <a:pPr marL="285750" lvl="0" indent="-285750">
              <a:spcBef>
                <a:spcPts val="600"/>
              </a:spcBef>
              <a:buFont typeface="Arial"/>
              <a:buChar char="•"/>
            </a:pPr>
            <a:r>
              <a:rPr lang="en-US" sz="2200" b="1" dirty="0">
                <a:solidFill>
                  <a:srgbClr val="376092"/>
                </a:solidFill>
                <a:latin typeface="+mn-lt"/>
              </a:rPr>
              <a:t>Captured </a:t>
            </a:r>
            <a:r>
              <a:rPr lang="en-US" sz="2200" b="1" dirty="0" smtClean="0">
                <a:solidFill>
                  <a:srgbClr val="376092"/>
                </a:solidFill>
                <a:latin typeface="+mn-lt"/>
              </a:rPr>
              <a:t>15 Best Practices, 91 </a:t>
            </a:r>
            <a:r>
              <a:rPr lang="en-US" sz="2200" b="1" dirty="0">
                <a:solidFill>
                  <a:srgbClr val="376092"/>
                </a:solidFill>
                <a:latin typeface="+mn-lt"/>
              </a:rPr>
              <a:t>recommendations, 45 Operational &amp; 44 Strategic, plus 2 </a:t>
            </a:r>
            <a:r>
              <a:rPr lang="en-US" sz="2200" b="1" dirty="0" smtClean="0">
                <a:solidFill>
                  <a:srgbClr val="376092"/>
                </a:solidFill>
                <a:latin typeface="+mn-lt"/>
              </a:rPr>
              <a:t>Both</a:t>
            </a:r>
            <a:endParaRPr lang="en-US" sz="2200" dirty="0">
              <a:solidFill>
                <a:srgbClr val="376092"/>
              </a:solidFill>
              <a:latin typeface="+mn-l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ffice Theme 1">
        <a:dk1>
          <a:srgbClr val="1F497D"/>
        </a:dk1>
        <a:lt1>
          <a:srgbClr val="FFFFFF"/>
        </a:lt1>
        <a:dk2>
          <a:srgbClr val="000000"/>
        </a:dk2>
        <a:lt2>
          <a:srgbClr val="EEECE1"/>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ffice Theme 1">
        <a:dk1>
          <a:srgbClr val="1F497D"/>
        </a:dk1>
        <a:lt1>
          <a:srgbClr val="FFFFFF"/>
        </a:lt1>
        <a:dk2>
          <a:srgbClr val="000000"/>
        </a:dk2>
        <a:lt2>
          <a:srgbClr val="EEECE1"/>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Irene_Assessment_Dr._Sullivan_update.potx</Template>
  <TotalTime>0</TotalTime>
  <Words>2506</Words>
  <Application>Microsoft Macintosh PowerPoint</Application>
  <PresentationFormat>On-screen Show (4:3)</PresentationFormat>
  <Paragraphs>261</Paragraphs>
  <Slides>26</Slides>
  <Notes>26</Notes>
  <HiddenSlides>0</HiddenSlides>
  <MMClips>7</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26</vt:i4>
      </vt:variant>
    </vt:vector>
  </HeadingPairs>
  <TitlesOfParts>
    <vt:vector size="29" baseType="lpstr">
      <vt:lpstr>Office Theme</vt:lpstr>
      <vt:lpstr>1_Office Theme</vt:lpstr>
      <vt:lpstr>Worksheet</vt:lpstr>
      <vt:lpstr>PowerPoint Presentation</vt:lpstr>
      <vt:lpstr>Hurricane Irene Service Assessment</vt:lpstr>
      <vt:lpstr>Hurricane Irene Service Assessment</vt:lpstr>
      <vt:lpstr>PowerPoint Presentation</vt:lpstr>
      <vt:lpstr>Hurricane Irene Service Assessment</vt:lpstr>
      <vt:lpstr>Hurricane Irene Service Assessment</vt:lpstr>
      <vt:lpstr>Hurricane Irene Service Assessment</vt:lpstr>
      <vt:lpstr>Hurricane Irene Service Assessment</vt:lpstr>
      <vt:lpstr>Hurricane Irene Service Assessment</vt:lpstr>
      <vt:lpstr>PowerPoint Presentation</vt:lpstr>
      <vt:lpstr>PowerPoint Presentation</vt:lpstr>
      <vt:lpstr>Hurricane Irene Service Assessment</vt:lpstr>
      <vt:lpstr>Hurricane Irene Service Assessment</vt:lpstr>
      <vt:lpstr>Hurricane Irene Service Assessment</vt:lpstr>
      <vt:lpstr>Hurricane Irene Service Assessment</vt:lpstr>
      <vt:lpstr>Hurricane Irene Service Assessment</vt:lpstr>
      <vt:lpstr>Hurricane Irene Service Assessment</vt:lpstr>
      <vt:lpstr>Hurricane Irene Service Assessment</vt:lpstr>
      <vt:lpstr>Hurricane Irene Service Assessment</vt:lpstr>
      <vt:lpstr>Hurricane Irene Service Assessment</vt:lpstr>
      <vt:lpstr>Hurricane Irene Service Assessment</vt:lpstr>
      <vt:lpstr>Hurricane Irene Service Assessment</vt:lpstr>
      <vt:lpstr>Hurricane Irene Service Assessment</vt:lpstr>
      <vt:lpstr>Hurricane Irene Service Assessment</vt:lpstr>
      <vt:lpstr>Hurricane Irene Service Assessment</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
  <cp:revision>82</cp:revision>
  <dcterms:created xsi:type="dcterms:W3CDTF">2011-01-10T01:01:45Z</dcterms:created>
  <dcterms:modified xsi:type="dcterms:W3CDTF">2012-07-31T16:01:24Z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TC101671231033</vt:lpwstr>
  </property>
</Properties>
</file>