
<file path=[Content_Types].xml><?xml version="1.0" encoding="utf-8"?>
<Types xmlns="http://schemas.openxmlformats.org/package/2006/content-types">
  <Default Extension="xml" ContentType="application/xml"/>
  <Default Extension="tif" ContentType="image/tiff"/>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7"/>
  </p:notesMasterIdLst>
  <p:handoutMasterIdLst>
    <p:handoutMasterId r:id="rId18"/>
  </p:handoutMasterIdLst>
  <p:sldIdLst>
    <p:sldId id="256" r:id="rId2"/>
    <p:sldId id="437" r:id="rId3"/>
    <p:sldId id="528" r:id="rId4"/>
    <p:sldId id="530" r:id="rId5"/>
    <p:sldId id="526" r:id="rId6"/>
    <p:sldId id="525" r:id="rId7"/>
    <p:sldId id="519" r:id="rId8"/>
    <p:sldId id="546" r:id="rId9"/>
    <p:sldId id="547" r:id="rId10"/>
    <p:sldId id="518" r:id="rId11"/>
    <p:sldId id="549" r:id="rId12"/>
    <p:sldId id="548" r:id="rId13"/>
    <p:sldId id="551" r:id="rId14"/>
    <p:sldId id="531" r:id="rId15"/>
    <p:sldId id="342" r:id="rId1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1F0D0"/>
    <a:srgbClr val="FD0DFB"/>
    <a:srgbClr val="9999FF"/>
    <a:srgbClr val="FF3300"/>
    <a:srgbClr val="C0C0C0"/>
    <a:srgbClr val="000066"/>
    <a:srgbClr val="6666FF"/>
    <a:srgbClr val="3333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6" d="100"/>
          <a:sy n="156" d="100"/>
        </p:scale>
        <p:origin x="-832" y="-112"/>
      </p:cViewPr>
      <p:guideLst>
        <p:guide orient="horz" pos="72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27DEBDD-BDFF-9C49-9494-6A4EBD8FA7BA}" type="slidenum">
              <a:rPr lang="en-US"/>
              <a:pPr>
                <a:defRPr/>
              </a:pPr>
              <a:t>‹#›</a:t>
            </a:fld>
            <a:endParaRPr lang="en-US"/>
          </a:p>
        </p:txBody>
      </p:sp>
    </p:spTree>
    <p:extLst>
      <p:ext uri="{BB962C8B-B14F-4D97-AF65-F5344CB8AC3E}">
        <p14:creationId xmlns:p14="http://schemas.microsoft.com/office/powerpoint/2010/main" val="8830510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8818E52F-AD2C-554D-854C-D2C491234C15}" type="slidenum">
              <a:rPr lang="en-US"/>
              <a:pPr>
                <a:defRPr/>
              </a:pPr>
              <a:t>‹#›</a:t>
            </a:fld>
            <a:endParaRPr lang="en-US"/>
          </a:p>
        </p:txBody>
      </p:sp>
    </p:spTree>
    <p:extLst>
      <p:ext uri="{BB962C8B-B14F-4D97-AF65-F5344CB8AC3E}">
        <p14:creationId xmlns:p14="http://schemas.microsoft.com/office/powerpoint/2010/main" val="1338918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dx.doi.org/10.1175/MWR-D-11-00212.1"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47A0757-10F4-D84F-8E7B-379AC22A625C}"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r>
              <a:rPr lang="en-US" sz="1400" dirty="0" smtClean="0">
                <a:latin typeface="Arial" charset="0"/>
              </a:rPr>
              <a:t>Hurricane Irene 27 August 2011 (c</a:t>
            </a:r>
            <a:r>
              <a:rPr lang="en-US" sz="1200" kern="1200" dirty="0" smtClean="0">
                <a:solidFill>
                  <a:schemeClr val="tx1"/>
                </a:solidFill>
                <a:latin typeface="Arial" pitchFamily="-112" charset="0"/>
                <a:ea typeface="ＭＳ Ｐゴシック" charset="-128"/>
                <a:cs typeface="ＭＳ Ｐゴシック" charset="-128"/>
              </a:rPr>
              <a:t>redit: NOAA)</a:t>
            </a:r>
          </a:p>
          <a:p>
            <a:pPr eaLnBrk="1" hangingPunct="1"/>
            <a:r>
              <a:rPr lang="en-US" sz="1400" dirty="0" smtClean="0">
                <a:latin typeface="Arial" charset="0"/>
              </a:rPr>
              <a:t>http://</a:t>
            </a:r>
            <a:r>
              <a:rPr lang="en-US" sz="1400" dirty="0" err="1" smtClean="0">
                <a:latin typeface="Arial" charset="0"/>
              </a:rPr>
              <a:t>www.noaa.gov</a:t>
            </a:r>
            <a:r>
              <a:rPr lang="en-US" sz="1400" dirty="0" smtClean="0">
                <a:latin typeface="Arial" charset="0"/>
              </a:rPr>
              <a:t>/</a:t>
            </a:r>
            <a:r>
              <a:rPr lang="en-US" sz="1400" dirty="0" err="1" smtClean="0">
                <a:latin typeface="Arial" charset="0"/>
              </a:rPr>
              <a:t>hurricanecentral.html</a:t>
            </a:r>
            <a:endParaRPr lang="en-US" sz="1400" dirty="0"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solidFill>
            <a:srgbClr val="FFFFFF"/>
          </a:solidFill>
          <a:ln/>
        </p:spPr>
      </p:sp>
      <p:sp>
        <p:nvSpPr>
          <p:cNvPr id="38915" name="Notes Placeholder 2"/>
          <p:cNvSpPr>
            <a:spLocks noGrp="1"/>
          </p:cNvSpPr>
          <p:nvPr>
            <p:ph type="body" idx="1"/>
          </p:nvPr>
        </p:nvSpPr>
        <p:spPr>
          <a:solidFill>
            <a:srgbClr val="FFFFFF"/>
          </a:solidFill>
          <a:ln>
            <a:solidFill>
              <a:srgbClr val="000000"/>
            </a:solidFill>
          </a:ln>
        </p:spPr>
        <p:txBody>
          <a:bodyPr/>
          <a:lstStyle/>
          <a:p>
            <a:r>
              <a:rPr lang="en-US" dirty="0" smtClean="0">
                <a:latin typeface="Times New Roman" charset="0"/>
                <a:ea typeface="Times New Roman" charset="0"/>
                <a:cs typeface="Times New Roman" charset="0"/>
              </a:rPr>
              <a:t>Earl and Danielle </a:t>
            </a:r>
            <a:r>
              <a:rPr lang="en-US" baseline="0" dirty="0" smtClean="0">
                <a:latin typeface="Times New Roman" charset="0"/>
                <a:ea typeface="Times New Roman" charset="0"/>
                <a:cs typeface="Times New Roman" charset="0"/>
              </a:rPr>
              <a:t>forecast initialized at 0000Z 27 August 2011</a:t>
            </a:r>
            <a:endParaRPr lang="en-US" dirty="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Large “basin-scale” domain is at 27 km resolution with inner nest at 9-</a:t>
            </a:r>
            <a:r>
              <a:rPr lang="en-US" dirty="0">
                <a:latin typeface="Times New Roman" charset="0"/>
                <a:ea typeface="Times New Roman" charset="0"/>
                <a:cs typeface="Times New Roman" charset="0"/>
              </a:rPr>
              <a:t>km </a:t>
            </a:r>
            <a:r>
              <a:rPr lang="en-US" dirty="0" smtClean="0">
                <a:latin typeface="Times New Roman" charset="0"/>
                <a:ea typeface="Times New Roman" charset="0"/>
                <a:cs typeface="Times New Roman" charset="0"/>
              </a:rPr>
              <a:t>using</a:t>
            </a:r>
            <a:r>
              <a:rPr lang="en-US" baseline="0" dirty="0" smtClean="0">
                <a:latin typeface="Times New Roman" charset="0"/>
                <a:ea typeface="Times New Roman" charset="0"/>
                <a:cs typeface="Times New Roman" charset="0"/>
              </a:rPr>
              <a:t> operational HWRF as the basis. Outer domain covers the EPAC and ATL TC development regions with one domain which remains fixed from cycle to cycle.</a:t>
            </a:r>
            <a:endParaRPr lang="en-US" dirty="0">
              <a:latin typeface="Times New Roman" charset="0"/>
              <a:ea typeface="Times New Roman" charset="0"/>
              <a:cs typeface="Times New Roman" charset="0"/>
            </a:endParaRPr>
          </a:p>
        </p:txBody>
      </p:sp>
      <p:sp>
        <p:nvSpPr>
          <p:cNvPr id="38916"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177" tIns="46589" rIns="93177" bIns="46589" anchor="b">
            <a:prstTxWarp prst="textNoShape">
              <a:avLst/>
            </a:prstTxWarp>
          </a:bodyPr>
          <a:lstStyle/>
          <a:p>
            <a:pPr algn="r"/>
            <a:fld id="{DCB95C77-A234-6740-BF71-BE2EC27A5E3C}" type="slidenum">
              <a:rPr lang="en-US" sz="1200"/>
              <a:pPr algn="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Map shows flight tracks for all of the NOAA missions (color coded are the flight level winds for the P-3 missions,</a:t>
            </a:r>
            <a:r>
              <a:rPr lang="en-US" baseline="0" dirty="0" smtClean="0">
                <a:latin typeface="Calibri" charset="0"/>
              </a:rPr>
              <a:t> dropsonde symbols denote G-IV patterns)</a:t>
            </a:r>
          </a:p>
          <a:p>
            <a:endParaRPr lang="en-US" baseline="0" dirty="0" smtClean="0">
              <a:latin typeface="Calibri" charset="0"/>
            </a:endParaRPr>
          </a:p>
          <a:p>
            <a:r>
              <a:rPr lang="en-US" baseline="0" dirty="0" smtClean="0">
                <a:latin typeface="Calibri" charset="0"/>
              </a:rPr>
              <a:t>Flight track plots courtesy of Tropical Atlantic - http://</a:t>
            </a:r>
            <a:r>
              <a:rPr lang="en-US" baseline="0" dirty="0" err="1" smtClean="0">
                <a:latin typeface="Calibri" charset="0"/>
              </a:rPr>
              <a:t>tropicalatlantic.com</a:t>
            </a:r>
            <a:r>
              <a:rPr lang="en-US" baseline="0" dirty="0" smtClean="0">
                <a:latin typeface="Calibri" charset="0"/>
              </a:rPr>
              <a:t>/recon/</a:t>
            </a:r>
          </a:p>
          <a:p>
            <a:r>
              <a:rPr lang="en-US" baseline="0" dirty="0" smtClean="0">
                <a:latin typeface="Calibri" charset="0"/>
              </a:rPr>
              <a:t>Model data available at: http://</a:t>
            </a:r>
            <a:r>
              <a:rPr lang="en-US" baseline="0" dirty="0" err="1" smtClean="0">
                <a:latin typeface="Calibri" charset="0"/>
              </a:rPr>
              <a:t>storm.aoml.noaa.gov</a:t>
            </a:r>
            <a:r>
              <a:rPr lang="en-US" baseline="0" dirty="0" smtClean="0">
                <a:latin typeface="Calibri" charset="0"/>
              </a:rPr>
              <a:t>/</a:t>
            </a:r>
            <a:r>
              <a:rPr lang="en-US" baseline="0" dirty="0" err="1" smtClean="0">
                <a:latin typeface="Calibri" charset="0"/>
              </a:rPr>
              <a:t>realtime</a:t>
            </a:r>
            <a:endParaRPr lang="en-US" dirty="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870B9385-A3B6-D947-879B-98D4764AA788}" type="slidenum">
              <a:rPr lang="en-US">
                <a:latin typeface="Arial" charset="0"/>
                <a:ea typeface="ＭＳ Ｐゴシック" charset="-128"/>
                <a:cs typeface="ＭＳ Ｐゴシック" charset="-128"/>
              </a:rPr>
              <a:pPr/>
              <a:t>12</a:t>
            </a:fld>
            <a:endParaRPr lang="en-US">
              <a:latin typeface="Arial" charset="0"/>
              <a:ea typeface="ＭＳ Ｐゴシック" charset="-128"/>
              <a:cs typeface="ＭＳ Ｐゴシック"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400" b="0" dirty="0" smtClean="0">
                <a:solidFill>
                  <a:srgbClr val="000000"/>
                </a:solidFill>
              </a:rPr>
              <a:t>Intensity Error of Models for all cases (2009-2011) with airborne</a:t>
            </a:r>
            <a:r>
              <a:rPr lang="en-US" sz="1400" b="0" baseline="0" dirty="0" smtClean="0">
                <a:solidFill>
                  <a:srgbClr val="000000"/>
                </a:solidFill>
              </a:rPr>
              <a:t> Doppler data available from NOAA P-3s </a:t>
            </a:r>
            <a:r>
              <a:rPr lang="en-US" sz="1200" b="0" dirty="0" smtClean="0">
                <a:solidFill>
                  <a:srgbClr val="000000"/>
                </a:solidFill>
              </a:rPr>
              <a:t>(% Improvement over HFIP baseline – average</a:t>
            </a:r>
            <a:r>
              <a:rPr lang="en-US" sz="1200" b="0" baseline="0" dirty="0" smtClean="0">
                <a:solidFill>
                  <a:srgbClr val="000000"/>
                </a:solidFill>
              </a:rPr>
              <a:t> intensity error for three years of operational model guidance errors for 2006-2008 when HFIP began</a:t>
            </a:r>
            <a:r>
              <a:rPr lang="en-US" sz="1200" b="0" dirty="0" smtClean="0">
                <a:solidFill>
                  <a:srgbClr val="000000"/>
                </a:solidFill>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smtClean="0">
              <a:solidFill>
                <a:srgbClr val="000000"/>
              </a:solidFill>
            </a:endParaRPr>
          </a:p>
          <a:p>
            <a:r>
              <a:rPr lang="en-US" sz="1200" b="0" dirty="0" smtClean="0">
                <a:solidFill>
                  <a:srgbClr val="000000"/>
                </a:solidFill>
                <a:latin typeface="Arial" charset="0"/>
              </a:rPr>
              <a:t>Black lines are the baseline intensity skill</a:t>
            </a:r>
            <a:r>
              <a:rPr lang="en-US" sz="1200" b="0" baseline="0" dirty="0" smtClean="0">
                <a:solidFill>
                  <a:srgbClr val="000000"/>
                </a:solidFill>
                <a:latin typeface="Arial" charset="0"/>
              </a:rPr>
              <a:t> (solid), 20%improvement threshold (large dash), and 50% improvement threshold (small dash)</a:t>
            </a:r>
          </a:p>
          <a:p>
            <a:r>
              <a:rPr lang="en-US" sz="1200" b="0" baseline="0" dirty="0" smtClean="0">
                <a:solidFill>
                  <a:schemeClr val="tx1"/>
                </a:solidFill>
                <a:latin typeface="Arial" charset="0"/>
              </a:rPr>
              <a:t>Green lines represent the average intensity errors for two different regional models: small dash - Advanced Research WRF or ARW used by the bulk of the research community; and solid - high-resolution research version of HWRF developed at HRD and transitioned to EMC for operational implementation this summer</a:t>
            </a:r>
          </a:p>
          <a:p>
            <a:r>
              <a:rPr lang="en-US" sz="1200" b="0" baseline="0" dirty="0" smtClean="0">
                <a:solidFill>
                  <a:schemeClr val="tx1"/>
                </a:solidFill>
                <a:latin typeface="Arial" charset="0"/>
              </a:rPr>
              <a:t>Red line is the average intensity error for the high-resolution research HWRF without the Doppler data</a:t>
            </a:r>
          </a:p>
          <a:p>
            <a:endParaRPr lang="en-US" sz="1200" b="0" baseline="0" dirty="0" smtClean="0">
              <a:solidFill>
                <a:schemeClr val="tx1"/>
              </a:solidFill>
              <a:latin typeface="Arial" charset="0"/>
            </a:endParaRPr>
          </a:p>
          <a:p>
            <a:r>
              <a:rPr lang="en-US" sz="1200" b="0" baseline="0" dirty="0" smtClean="0">
                <a:solidFill>
                  <a:schemeClr val="tx1"/>
                </a:solidFill>
                <a:latin typeface="Arial" charset="0"/>
              </a:rPr>
              <a:t>Note that from 36-96 h the average error is very close to or exceeding the 20% improvement threshold for HFIP at 5 years</a:t>
            </a:r>
          </a:p>
          <a:p>
            <a:r>
              <a:rPr lang="en-US" sz="1200" b="0" baseline="0" dirty="0" smtClean="0">
                <a:solidFill>
                  <a:schemeClr val="tx1"/>
                </a:solidFill>
                <a:latin typeface="Arial" charset="0"/>
              </a:rPr>
              <a:t>We are busily investigating the reason for lack of improved skill from 0-24 h when the data should have the most impact. We identified some model biases due to physical parameterizations which we are working with EMC to correct thanks to the ability to use observations to improve the initial conditions.</a:t>
            </a:r>
          </a:p>
          <a:p>
            <a:endParaRPr lang="en-US" sz="1200" b="0" baseline="0" dirty="0" smtClean="0">
              <a:solidFill>
                <a:schemeClr val="tx1"/>
              </a:solidFill>
              <a:latin typeface="Arial" charset="0"/>
            </a:endParaRPr>
          </a:p>
          <a:p>
            <a:r>
              <a:rPr lang="en-US" sz="1200" b="0" baseline="0" dirty="0" smtClean="0">
                <a:solidFill>
                  <a:schemeClr val="tx1"/>
                </a:solidFill>
                <a:latin typeface="Arial" charset="0"/>
              </a:rPr>
              <a:t>See papers: Zhang et al (2011) - http://</a:t>
            </a:r>
            <a:r>
              <a:rPr lang="en-US" sz="1200" b="0" baseline="0" dirty="0" err="1" smtClean="0">
                <a:solidFill>
                  <a:schemeClr val="tx1"/>
                </a:solidFill>
                <a:latin typeface="Arial" charset="0"/>
              </a:rPr>
              <a:t>www.agu.org</a:t>
            </a:r>
            <a:r>
              <a:rPr lang="en-US" sz="1200" b="0" baseline="0" dirty="0" smtClean="0">
                <a:solidFill>
                  <a:schemeClr val="tx1"/>
                </a:solidFill>
                <a:latin typeface="Arial" charset="0"/>
              </a:rPr>
              <a:t>/pubs/</a:t>
            </a:r>
            <a:r>
              <a:rPr lang="en-US" sz="1200" b="0" baseline="0" dirty="0" err="1" smtClean="0">
                <a:solidFill>
                  <a:schemeClr val="tx1"/>
                </a:solidFill>
                <a:latin typeface="Arial" charset="0"/>
              </a:rPr>
              <a:t>crossref</a:t>
            </a:r>
            <a:r>
              <a:rPr lang="en-US" sz="1200" b="0" baseline="0" dirty="0" smtClean="0">
                <a:solidFill>
                  <a:schemeClr val="tx1"/>
                </a:solidFill>
                <a:latin typeface="Arial" charset="0"/>
              </a:rPr>
              <a:t>/2011/2011GL048469.shtml</a:t>
            </a:r>
          </a:p>
          <a:p>
            <a:r>
              <a:rPr lang="en-US" sz="1200" b="0" baseline="0" dirty="0" smtClean="0">
                <a:solidFill>
                  <a:schemeClr val="tx1"/>
                </a:solidFill>
                <a:latin typeface="Arial" charset="0"/>
              </a:rPr>
              <a:t>Aksoy et al (2012) - </a:t>
            </a:r>
            <a:r>
              <a:rPr lang="cs-CZ" sz="1200" u="sng" kern="1200" dirty="0" smtClean="0">
                <a:solidFill>
                  <a:schemeClr val="tx1"/>
                </a:solidFill>
                <a:latin typeface="Arial" pitchFamily="-112" charset="0"/>
                <a:ea typeface="ＭＳ Ｐゴシック" charset="-128"/>
                <a:cs typeface="ＭＳ Ｐゴシック" charset="-128"/>
                <a:hlinkClick r:id="rId3"/>
              </a:rPr>
              <a:t>http://dx.doi.org/10.1175/MWR-D-11-00212.1</a:t>
            </a:r>
            <a:endParaRPr lang="en-US" sz="1200" b="0" baseline="0" dirty="0" smtClean="0">
              <a:solidFill>
                <a:schemeClr val="tx1"/>
              </a:solidFill>
              <a:latin typeface="Arial" charset="0"/>
            </a:endParaRPr>
          </a:p>
          <a:p>
            <a:endParaRPr lang="en-US" sz="1200" b="0" baseline="0" dirty="0" smtClean="0">
              <a:solidFill>
                <a:srgbClr val="000000"/>
              </a:solidFill>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pitchFamily="-112" charset="0"/>
                <a:ea typeface="ＭＳ Ｐゴシック" charset="-128"/>
                <a:cs typeface="ＭＳ Ｐゴシック" charset="-128"/>
              </a:rPr>
              <a:t>http://</a:t>
            </a:r>
            <a:r>
              <a:rPr lang="en-US" sz="1200" kern="1200" dirty="0" err="1" smtClean="0">
                <a:solidFill>
                  <a:schemeClr val="tx1"/>
                </a:solidFill>
                <a:latin typeface="Arial" pitchFamily="-112" charset="0"/>
                <a:ea typeface="ＭＳ Ｐゴシック" charset="-128"/>
                <a:cs typeface="ＭＳ Ｐゴシック" charset="-128"/>
              </a:rPr>
              <a:t>www.hfip.org</a:t>
            </a:r>
            <a:r>
              <a:rPr lang="en-US" sz="1200" kern="1200" dirty="0" smtClean="0">
                <a:solidFill>
                  <a:schemeClr val="tx1"/>
                </a:solidFill>
                <a:latin typeface="Arial" pitchFamily="-112" charset="0"/>
                <a:ea typeface="ＭＳ Ｐゴシック" charset="-128"/>
                <a:cs typeface="ＭＳ Ｐゴシック" charset="-128"/>
              </a:rPr>
              <a:t>/documents/reports2.php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14</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850CB63-0F78-0F4D-BEA5-D284EC2C4C37}" type="slidenum">
              <a:rPr lang="en-US">
                <a:latin typeface="Arial" charset="0"/>
                <a:ea typeface="ＭＳ Ｐゴシック" charset="-128"/>
                <a:cs typeface="ＭＳ Ｐゴシック" charset="-128"/>
              </a:rPr>
              <a:pPr/>
              <a:t>15</a:t>
            </a:fld>
            <a:endParaRPr lang="en-US">
              <a:latin typeface="Arial" charset="0"/>
              <a:ea typeface="ＭＳ Ｐゴシック" charset="-128"/>
              <a:cs typeface="ＭＳ Ｐゴシック"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pPr eaLnBrk="1" hangingPunct="1">
              <a:spcBef>
                <a:spcPct val="0"/>
              </a:spcBef>
            </a:pPr>
            <a:r>
              <a:rPr lang="en-US" sz="1000" u="sng" dirty="0" smtClean="0">
                <a:latin typeface="Arial" charset="0"/>
              </a:rPr>
              <a:t>http://</a:t>
            </a:r>
            <a:r>
              <a:rPr lang="en-US" sz="1000" u="sng" dirty="0" err="1" smtClean="0">
                <a:latin typeface="Arial" charset="0"/>
              </a:rPr>
              <a:t>www.nrc.noaa.gov/HFIPDraftPlan.html</a:t>
            </a:r>
            <a:endParaRPr lang="en-US" sz="1000" dirty="0" smtClean="0">
              <a:latin typeface="Arial" charset="0"/>
            </a:endParaRPr>
          </a:p>
          <a:p>
            <a:pPr eaLnBrk="1" hangingPunct="1">
              <a:spcBef>
                <a:spcPct val="0"/>
              </a:spcBef>
            </a:pPr>
            <a:r>
              <a:rPr lang="en-US" sz="1000" dirty="0" smtClean="0">
                <a:latin typeface="Arial" charset="0"/>
              </a:rPr>
              <a:t>HFIP Team</a:t>
            </a:r>
          </a:p>
          <a:p>
            <a:pPr eaLnBrk="1" hangingPunct="1">
              <a:spcBef>
                <a:spcPct val="0"/>
              </a:spcBef>
            </a:pPr>
            <a:r>
              <a:rPr lang="en-US" sz="1000" dirty="0" smtClean="0">
                <a:latin typeface="Arial" charset="0"/>
              </a:rPr>
              <a:t>Frank Marks, research lead</a:t>
            </a:r>
          </a:p>
          <a:p>
            <a:pPr eaLnBrk="1" hangingPunct="1">
              <a:spcBef>
                <a:spcPct val="0"/>
              </a:spcBef>
            </a:pPr>
            <a:r>
              <a:rPr lang="en-US" sz="1000" dirty="0" smtClean="0">
                <a:latin typeface="Arial" charset="0"/>
              </a:rPr>
              <a:t>Ed Rappaport,</a:t>
            </a:r>
            <a:r>
              <a:rPr lang="en-US" sz="1000" baseline="0" dirty="0" smtClean="0">
                <a:latin typeface="Arial" charset="0"/>
              </a:rPr>
              <a:t> operations </a:t>
            </a:r>
            <a:r>
              <a:rPr lang="en-US" sz="1000" dirty="0" smtClean="0">
                <a:latin typeface="Arial" charset="0"/>
              </a:rPr>
              <a:t>lead</a:t>
            </a:r>
          </a:p>
          <a:p>
            <a:pPr eaLnBrk="1" hangingPunct="1">
              <a:spcBef>
                <a:spcPct val="0"/>
              </a:spcBef>
            </a:pPr>
            <a:r>
              <a:rPr lang="en-US" sz="1000" dirty="0" smtClean="0">
                <a:latin typeface="Arial" charset="0"/>
              </a:rPr>
              <a:t>Fred </a:t>
            </a:r>
            <a:r>
              <a:rPr lang="en-US" sz="1000" dirty="0" err="1" smtClean="0">
                <a:latin typeface="Arial" charset="0"/>
              </a:rPr>
              <a:t>Toepfer</a:t>
            </a:r>
            <a:r>
              <a:rPr lang="en-US" sz="1000" dirty="0" smtClean="0">
                <a:latin typeface="Arial" charset="0"/>
              </a:rPr>
              <a:t>, project manager</a:t>
            </a:r>
          </a:p>
          <a:p>
            <a:pPr eaLnBrk="1" hangingPunct="1">
              <a:spcBef>
                <a:spcPct val="0"/>
              </a:spcBef>
            </a:pPr>
            <a:r>
              <a:rPr lang="en-US" sz="1000" dirty="0" smtClean="0">
                <a:latin typeface="Arial" charset="0"/>
              </a:rPr>
              <a:t>Robert Gall, development manager</a:t>
            </a:r>
          </a:p>
          <a:p>
            <a:pPr eaLnBrk="1" hangingPunct="1">
              <a:spcBef>
                <a:spcPct val="0"/>
              </a:spcBef>
            </a:pPr>
            <a:r>
              <a:rPr lang="en-US" sz="1000" dirty="0" smtClean="0">
                <a:latin typeface="Arial" charset="0"/>
              </a:rPr>
              <a:t>Mark DeMaria</a:t>
            </a:r>
          </a:p>
          <a:p>
            <a:pPr eaLnBrk="1" hangingPunct="1">
              <a:spcBef>
                <a:spcPct val="0"/>
              </a:spcBef>
            </a:pPr>
            <a:r>
              <a:rPr lang="en-US" sz="1000" dirty="0" smtClean="0">
                <a:latin typeface="Arial" charset="0"/>
              </a:rPr>
              <a:t>Chris </a:t>
            </a:r>
            <a:r>
              <a:rPr lang="en-US" sz="1000" dirty="0" err="1" smtClean="0">
                <a:latin typeface="Arial" charset="0"/>
              </a:rPr>
              <a:t>Fairall</a:t>
            </a:r>
            <a:endParaRPr lang="en-US" sz="1000" dirty="0" smtClean="0">
              <a:latin typeface="Arial" charset="0"/>
            </a:endParaRPr>
          </a:p>
          <a:p>
            <a:pPr eaLnBrk="1" hangingPunct="1">
              <a:spcBef>
                <a:spcPct val="0"/>
              </a:spcBef>
            </a:pPr>
            <a:r>
              <a:rPr lang="en-US" sz="1000" dirty="0" smtClean="0">
                <a:latin typeface="Arial" charset="0"/>
              </a:rPr>
              <a:t>Jim McFadden</a:t>
            </a:r>
          </a:p>
          <a:p>
            <a:pPr eaLnBrk="1" hangingPunct="1">
              <a:spcBef>
                <a:spcPct val="0"/>
              </a:spcBef>
            </a:pPr>
            <a:r>
              <a:rPr lang="en-US" sz="1000" dirty="0" smtClean="0">
                <a:latin typeface="Arial" charset="0"/>
              </a:rPr>
              <a:t>Daniel Melendez</a:t>
            </a:r>
          </a:p>
          <a:p>
            <a:pPr eaLnBrk="1" hangingPunct="1">
              <a:spcBef>
                <a:spcPct val="0"/>
              </a:spcBef>
            </a:pPr>
            <a:endParaRPr lang="en-US" sz="1000" dirty="0" smtClean="0">
              <a:latin typeface="Arial" charset="0"/>
            </a:endParaRPr>
          </a:p>
          <a:p>
            <a:pPr eaLnBrk="1" hangingPunct="1">
              <a:spcBef>
                <a:spcPct val="0"/>
              </a:spcBef>
            </a:pPr>
            <a:r>
              <a:rPr lang="en-US" sz="1000" dirty="0" smtClean="0">
                <a:latin typeface="Arial" charset="0"/>
              </a:rPr>
              <a:t>HFIP </a:t>
            </a:r>
            <a:r>
              <a:rPr lang="en-US" sz="1000" dirty="0" err="1" smtClean="0">
                <a:latin typeface="Arial" charset="0"/>
              </a:rPr>
              <a:t>executieve</a:t>
            </a:r>
            <a:r>
              <a:rPr lang="en-US" sz="1000" dirty="0" smtClean="0">
                <a:latin typeface="Arial" charset="0"/>
              </a:rPr>
              <a:t> oversight board:</a:t>
            </a:r>
          </a:p>
          <a:p>
            <a:r>
              <a:rPr lang="en-US" sz="1000" dirty="0" smtClean="0">
                <a:latin typeface="Arial" charset="0"/>
              </a:rPr>
              <a:t>OAR </a:t>
            </a:r>
            <a:r>
              <a:rPr lang="en-US" sz="1000" dirty="0" smtClean="0">
                <a:latin typeface="Arial" charset="0"/>
              </a:rPr>
              <a:t>AA/Robert Detrick, </a:t>
            </a:r>
            <a:r>
              <a:rPr lang="en-US" sz="1000" dirty="0" smtClean="0">
                <a:latin typeface="Arial" charset="0"/>
              </a:rPr>
              <a:t>co-chair</a:t>
            </a:r>
          </a:p>
          <a:p>
            <a:r>
              <a:rPr lang="en-US" sz="1000" dirty="0" smtClean="0">
                <a:latin typeface="Arial" charset="0"/>
              </a:rPr>
              <a:t>NWS </a:t>
            </a:r>
            <a:r>
              <a:rPr lang="en-US" sz="1000" dirty="0" smtClean="0">
                <a:latin typeface="Arial" charset="0"/>
              </a:rPr>
              <a:t>AA (acting)/Laura</a:t>
            </a:r>
            <a:r>
              <a:rPr lang="en-US" sz="1000" baseline="0" dirty="0" smtClean="0">
                <a:latin typeface="Arial" charset="0"/>
              </a:rPr>
              <a:t> </a:t>
            </a:r>
            <a:r>
              <a:rPr lang="en-US" sz="1000" baseline="0" dirty="0" err="1" smtClean="0">
                <a:latin typeface="Arial" charset="0"/>
              </a:rPr>
              <a:t>Furgione</a:t>
            </a:r>
            <a:r>
              <a:rPr lang="en-US" sz="1000" dirty="0" smtClean="0">
                <a:latin typeface="Arial" charset="0"/>
              </a:rPr>
              <a:t>, </a:t>
            </a:r>
            <a:r>
              <a:rPr lang="en-US" sz="1000" dirty="0" smtClean="0">
                <a:latin typeface="Arial" charset="0"/>
              </a:rPr>
              <a:t>co-chair</a:t>
            </a:r>
          </a:p>
          <a:p>
            <a:r>
              <a:rPr lang="en-US" sz="1000" dirty="0" smtClean="0">
                <a:latin typeface="Arial" charset="0"/>
              </a:rPr>
              <a:t>NCEP/Louis </a:t>
            </a:r>
            <a:r>
              <a:rPr lang="en-US" sz="1000" dirty="0" err="1" smtClean="0">
                <a:latin typeface="Arial" charset="0"/>
              </a:rPr>
              <a:t>Uccellini</a:t>
            </a:r>
            <a:r>
              <a:rPr lang="en-US" sz="1000" dirty="0" smtClean="0">
                <a:latin typeface="Arial" charset="0"/>
              </a:rPr>
              <a:t>, </a:t>
            </a:r>
          </a:p>
          <a:p>
            <a:r>
              <a:rPr lang="en-US" sz="1000" dirty="0" smtClean="0">
                <a:latin typeface="Arial" charset="0"/>
              </a:rPr>
              <a:t>NHC/Rick</a:t>
            </a:r>
            <a:r>
              <a:rPr lang="en-US" sz="1000" baseline="0" dirty="0" smtClean="0">
                <a:latin typeface="Arial" charset="0"/>
              </a:rPr>
              <a:t> </a:t>
            </a:r>
            <a:r>
              <a:rPr lang="en-US" sz="1000" baseline="0" dirty="0" err="1" smtClean="0">
                <a:latin typeface="Arial" charset="0"/>
              </a:rPr>
              <a:t>Knabb</a:t>
            </a:r>
            <a:r>
              <a:rPr lang="en-US" sz="1000" dirty="0" smtClean="0">
                <a:latin typeface="Arial" charset="0"/>
              </a:rPr>
              <a:t>, </a:t>
            </a:r>
            <a:endParaRPr lang="en-US" sz="1000" dirty="0" smtClean="0">
              <a:latin typeface="Arial" charset="0"/>
            </a:endParaRPr>
          </a:p>
          <a:p>
            <a:r>
              <a:rPr lang="en-US" sz="1000" dirty="0" smtClean="0">
                <a:latin typeface="Arial" charset="0"/>
              </a:rPr>
              <a:t>NESDIS/Mark DeMaria,  </a:t>
            </a:r>
          </a:p>
          <a:p>
            <a:r>
              <a:rPr lang="en-US" sz="1000" dirty="0" smtClean="0">
                <a:latin typeface="Arial" charset="0"/>
              </a:rPr>
              <a:t>NOS/Jesse </a:t>
            </a:r>
            <a:r>
              <a:rPr lang="en-US" sz="1000" dirty="0" err="1" smtClean="0">
                <a:latin typeface="Arial" charset="0"/>
              </a:rPr>
              <a:t>Feyen</a:t>
            </a:r>
            <a:r>
              <a:rPr lang="en-US" sz="1000" dirty="0" smtClean="0">
                <a:latin typeface="Arial" charset="0"/>
              </a:rPr>
              <a:t>, </a:t>
            </a:r>
          </a:p>
          <a:p>
            <a:r>
              <a:rPr lang="en-US" sz="1000" dirty="0" smtClean="0">
                <a:latin typeface="Arial" charset="0"/>
              </a:rPr>
              <a:t>AOML/Bob Atlas</a:t>
            </a:r>
          </a:p>
          <a:p>
            <a:r>
              <a:rPr lang="en-US" sz="1000" dirty="0" smtClean="0">
                <a:latin typeface="Arial" charset="0"/>
              </a:rPr>
              <a:t>PPI/Paul </a:t>
            </a:r>
            <a:r>
              <a:rPr lang="en-US" sz="1000" dirty="0" err="1" smtClean="0">
                <a:latin typeface="Arial" charset="0"/>
              </a:rPr>
              <a:t>Doremus</a:t>
            </a:r>
            <a:endParaRPr lang="en-US" sz="1000" dirty="0" smtClean="0">
              <a:latin typeface="Arial" charset="0"/>
            </a:endParaRPr>
          </a:p>
          <a:p>
            <a:r>
              <a:rPr lang="en-US" sz="1000" dirty="0" smtClean="0">
                <a:latin typeface="Arial" charset="0"/>
              </a:rPr>
              <a:t>NMFS/Bonnie </a:t>
            </a:r>
            <a:r>
              <a:rPr lang="en-US" sz="1000" dirty="0" err="1" smtClean="0">
                <a:latin typeface="Arial" charset="0"/>
              </a:rPr>
              <a:t>Ponwith</a:t>
            </a:r>
            <a:r>
              <a:rPr lang="en-US" sz="1000" dirty="0" smtClean="0">
                <a:latin typeface="Arial" charset="0"/>
              </a:rPr>
              <a:t>, </a:t>
            </a:r>
          </a:p>
          <a:p>
            <a:r>
              <a:rPr lang="en-US" sz="1000" dirty="0" smtClean="0">
                <a:latin typeface="Arial" charset="0"/>
              </a:rPr>
              <a:t>NOS/Liz </a:t>
            </a:r>
            <a:r>
              <a:rPr lang="en-US" sz="1000" dirty="0" err="1" smtClean="0">
                <a:latin typeface="Arial" charset="0"/>
              </a:rPr>
              <a:t>Scheffler</a:t>
            </a:r>
            <a:r>
              <a:rPr lang="en-US" sz="1000" dirty="0" smtClean="0">
                <a:latin typeface="Arial" charset="0"/>
              </a:rPr>
              <a:t>, </a:t>
            </a:r>
          </a:p>
          <a:p>
            <a:r>
              <a:rPr lang="en-US" sz="1000" dirty="0" smtClean="0">
                <a:latin typeface="Arial" charset="0"/>
              </a:rPr>
              <a:t>NMAO-PM Aircraft/Mike</a:t>
            </a:r>
            <a:r>
              <a:rPr lang="en-US" sz="1000" baseline="0" dirty="0" smtClean="0">
                <a:latin typeface="Arial" charset="0"/>
              </a:rPr>
              <a:t> </a:t>
            </a:r>
            <a:r>
              <a:rPr lang="en-US" sz="1000" baseline="0" dirty="0" err="1" smtClean="0">
                <a:latin typeface="Arial" charset="0"/>
              </a:rPr>
              <a:t>Devany</a:t>
            </a:r>
            <a:endParaRPr lang="en-US" sz="1000" dirty="0" smtClean="0">
              <a:latin typeface="Arial" charset="0"/>
            </a:endParaRPr>
          </a:p>
          <a:p>
            <a:r>
              <a:rPr lang="en-US" sz="1000" dirty="0" smtClean="0">
                <a:latin typeface="Arial" charset="0"/>
              </a:rPr>
              <a:t>OFCM/Sam Williamson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dirty="0" smtClean="0">
                <a:latin typeface="Arial" charset="0"/>
              </a:rPr>
              <a:t>Executive Secretariat: OAR/</a:t>
            </a:r>
            <a:r>
              <a:rPr kumimoji="0" lang="en-GB" sz="2200" b="0" i="0" u="none" strike="noStrike" kern="0" cap="none" spc="0" normalizeH="0" baseline="0" noProof="0" dirty="0" smtClean="0">
                <a:ln>
                  <a:noFill/>
                </a:ln>
                <a:solidFill>
                  <a:srgbClr val="000000"/>
                </a:solidFill>
                <a:effectLst/>
                <a:uLnTx/>
                <a:uFillTx/>
                <a:latin typeface="Arial"/>
                <a:ea typeface="ＭＳ Ｐゴシック" pitchFamily="34" charset="-128"/>
                <a:cs typeface="+mn-cs"/>
              </a:rPr>
              <a:t>Brian </a:t>
            </a:r>
            <a:r>
              <a:rPr kumimoji="0" lang="en-GB" sz="2200" b="0" i="0" u="none" strike="noStrike" kern="0" cap="none" spc="0" normalizeH="0" baseline="0" noProof="0" dirty="0" err="1" smtClean="0">
                <a:ln>
                  <a:noFill/>
                </a:ln>
                <a:solidFill>
                  <a:srgbClr val="000000"/>
                </a:solidFill>
                <a:effectLst/>
                <a:uLnTx/>
                <a:uFillTx/>
                <a:latin typeface="Arial"/>
                <a:ea typeface="ＭＳ Ｐゴシック" pitchFamily="34" charset="-128"/>
                <a:cs typeface="+mn-cs"/>
              </a:rPr>
              <a:t>Orndorff</a:t>
            </a:r>
            <a:r>
              <a:rPr lang="en-US" sz="1000" dirty="0" smtClean="0">
                <a:latin typeface="Arial" charset="0"/>
              </a:rPr>
              <a:t> and NWS/</a:t>
            </a:r>
            <a:r>
              <a:rPr lang="en-US" sz="1000" dirty="0" err="1" smtClean="0">
                <a:latin typeface="Arial" charset="0"/>
              </a:rPr>
              <a:t>Nasheema</a:t>
            </a:r>
            <a:r>
              <a:rPr lang="en-US" sz="1000" baseline="0" dirty="0" smtClean="0">
                <a:latin typeface="Arial" charset="0"/>
              </a:rPr>
              <a:t> </a:t>
            </a:r>
            <a:r>
              <a:rPr lang="en-US" sz="1000" baseline="0" dirty="0" err="1" smtClean="0">
                <a:latin typeface="Arial" charset="0"/>
              </a:rPr>
              <a:t>Lett</a:t>
            </a:r>
            <a:endParaRPr lang="en-US" sz="1000"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Arial" pitchFamily="-112" charset="0"/>
                <a:ea typeface="ＭＳ Ｐゴシック" charset="-128"/>
                <a:cs typeface="ＭＳ Ｐゴシック" charset="-128"/>
              </a:rPr>
              <a:t>http://</a:t>
            </a:r>
            <a:r>
              <a:rPr lang="en-US" sz="1000" kern="1200" dirty="0" err="1" smtClean="0">
                <a:solidFill>
                  <a:schemeClr val="tx1"/>
                </a:solidFill>
                <a:latin typeface="Arial" pitchFamily="-112" charset="0"/>
                <a:ea typeface="ＭＳ Ｐゴシック" charset="-128"/>
                <a:cs typeface="ＭＳ Ｐゴシック" charset="-128"/>
              </a:rPr>
              <a:t>www.hfip.org</a:t>
            </a:r>
            <a:r>
              <a:rPr lang="en-US" sz="1000" kern="1200" dirty="0" smtClean="0">
                <a:solidFill>
                  <a:schemeClr val="tx1"/>
                </a:solidFill>
                <a:latin typeface="Arial" pitchFamily="-112" charset="0"/>
                <a:ea typeface="ＭＳ Ｐゴシック" charset="-128"/>
                <a:cs typeface="ＭＳ Ｐゴシック" charset="-128"/>
              </a:rPr>
              <a:t>/</a:t>
            </a:r>
            <a:endParaRPr lang="en-US" sz="1000" dirty="0" smtClean="0">
              <a:latin typeface="Arial" charset="0"/>
            </a:endParaRPr>
          </a:p>
          <a:p>
            <a:pPr eaLnBrk="1" hangingPunct="1">
              <a:spcBef>
                <a:spcPct val="0"/>
              </a:spcBef>
            </a:pPr>
            <a:endParaRPr lang="en-US" sz="1000" dirty="0" smtClean="0">
              <a:latin typeface="Arial" charset="0"/>
            </a:endParaRPr>
          </a:p>
        </p:txBody>
      </p:sp>
      <p:sp>
        <p:nvSpPr>
          <p:cNvPr id="39940" name="Slide Number Placeholder 3"/>
          <p:cNvSpPr>
            <a:spLocks noGrp="1"/>
          </p:cNvSpPr>
          <p:nvPr>
            <p:ph type="sldNum" sz="quarter" idx="5"/>
          </p:nvPr>
        </p:nvSpPr>
        <p:spPr/>
        <p:txBody>
          <a:bodyPr/>
          <a:lstStyle/>
          <a:p>
            <a:pPr>
              <a:defRPr/>
            </a:pPr>
            <a:fld id="{0A9D1155-A053-B149-817F-48BBD1DF8516}" type="slidenum">
              <a:rPr lang="en-US" smtClean="0"/>
              <a:pPr>
                <a:defRPr/>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1DA23E7-BA94-9142-97B3-888DF20E05B5}" type="slidenum">
              <a:rPr lang="en-US">
                <a:latin typeface="Arial" charset="0"/>
              </a:rPr>
              <a:pPr>
                <a:defRPr/>
              </a:pPr>
              <a:t>3</a:t>
            </a:fld>
            <a:endParaRPr lang="en-US">
              <a:latin typeface="Arial" charset="0"/>
            </a:endParaRPr>
          </a:p>
        </p:txBody>
      </p:sp>
      <p:sp>
        <p:nvSpPr>
          <p:cNvPr id="28675"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Arial" pitchFamily="-112" charset="0"/>
                <a:ea typeface="ＭＳ Ｐゴシック" charset="-128"/>
                <a:cs typeface="ＭＳ Ｐゴシック" charset="-128"/>
              </a:rPr>
              <a:t>http://</a:t>
            </a:r>
            <a:r>
              <a:rPr lang="en-US" sz="1100" kern="1200" dirty="0" err="1" smtClean="0">
                <a:solidFill>
                  <a:schemeClr val="tx1"/>
                </a:solidFill>
                <a:latin typeface="Arial" pitchFamily="-112" charset="0"/>
                <a:ea typeface="ＭＳ Ｐゴシック" charset="-128"/>
                <a:cs typeface="ＭＳ Ｐゴシック" charset="-128"/>
              </a:rPr>
              <a:t>www.hfip.org</a:t>
            </a:r>
            <a:r>
              <a:rPr lang="en-US" sz="1100" kern="1200" dirty="0" smtClean="0">
                <a:solidFill>
                  <a:schemeClr val="tx1"/>
                </a:solidFill>
                <a:latin typeface="Arial" pitchFamily="-112" charset="0"/>
                <a:ea typeface="ＭＳ Ｐゴシック" charset="-128"/>
                <a:cs typeface="ＭＳ Ｐゴシック" charset="-128"/>
              </a:rPr>
              <a:t>/documents/</a:t>
            </a:r>
          </a:p>
          <a:p>
            <a:pPr eaLnBrk="1" hangingPunct="1">
              <a:defRPr/>
            </a:pPr>
            <a:endParaRPr lang="en-US" sz="1100" dirty="0" smtClean="0">
              <a:latin typeface="Arial" charset="0"/>
            </a:endParaRPr>
          </a:p>
          <a:p>
            <a:pPr eaLnBrk="1" hangingPunct="1">
              <a:defRPr/>
            </a:pPr>
            <a:r>
              <a:rPr lang="en-US" sz="1100" dirty="0" smtClean="0">
                <a:latin typeface="Arial" charset="0"/>
              </a:rPr>
              <a:t>Two Stream Approach to HFIP developments:</a:t>
            </a:r>
          </a:p>
          <a:p>
            <a:pPr marL="231775" indent="-231775" eaLnBrk="1" hangingPunct="1">
              <a:buFontTx/>
              <a:buChar char="•"/>
              <a:defRPr/>
            </a:pPr>
            <a:r>
              <a:rPr lang="en-US" sz="1100" dirty="0" smtClean="0"/>
              <a:t>Stream 1– Operational Transition and Implementation</a:t>
            </a:r>
          </a:p>
          <a:p>
            <a:pPr marL="231775" indent="-231775" eaLnBrk="1" hangingPunct="1">
              <a:buFontTx/>
              <a:buChar char="•"/>
              <a:defRPr/>
            </a:pPr>
            <a:r>
              <a:rPr lang="en-US" sz="1100" dirty="0" smtClean="0"/>
              <a:t>Stream 2 – Advanced Technology Demonstration</a:t>
            </a:r>
          </a:p>
          <a:p>
            <a:pPr marL="682625" lvl="1" indent="-225425" eaLnBrk="1" hangingPunct="1">
              <a:buFontTx/>
              <a:buChar char="–"/>
              <a:defRPr/>
            </a:pPr>
            <a:r>
              <a:rPr lang="en-US" sz="1100" dirty="0" smtClean="0"/>
              <a:t>Unconstrained by near-term availability of operational computing </a:t>
            </a:r>
          </a:p>
          <a:p>
            <a:pPr marL="682625" lvl="1" indent="-225425" eaLnBrk="1" hangingPunct="1">
              <a:buFontTx/>
              <a:buChar char="–"/>
              <a:defRPr/>
            </a:pPr>
            <a:r>
              <a:rPr lang="en-US" sz="1100" dirty="0" smtClean="0"/>
              <a:t>Uses both NOAA’s and computing resources from major supercomputing centers for testing and evaluation.  </a:t>
            </a:r>
          </a:p>
          <a:p>
            <a:pPr marL="682625" lvl="1" indent="-225425" eaLnBrk="1" hangingPunct="1">
              <a:buFontTx/>
              <a:buChar char="–"/>
              <a:defRPr/>
            </a:pPr>
            <a:r>
              <a:rPr lang="en-US" sz="1100" dirty="0" smtClean="0"/>
              <a:t>Emphasis is on high resolution global and regional models run as ensembles</a:t>
            </a:r>
          </a:p>
          <a:p>
            <a:pPr marL="682625" lvl="1" indent="-225425" eaLnBrk="1" hangingPunct="1">
              <a:buFontTx/>
              <a:buChar char="–"/>
              <a:defRPr/>
            </a:pPr>
            <a:r>
              <a:rPr lang="en-US" sz="1100" dirty="0" smtClean="0"/>
              <a:t>Real-time or near real time runs during hurricane season</a:t>
            </a:r>
          </a:p>
          <a:p>
            <a:pPr marL="231775" indent="-231775" eaLnBrk="1" hangingPunct="1">
              <a:buFontTx/>
              <a:buChar char="•"/>
              <a:defRPr/>
            </a:pPr>
            <a:r>
              <a:rPr lang="en-US" sz="1100" dirty="0" smtClean="0"/>
              <a:t>Stream 1.5  </a:t>
            </a:r>
            <a:r>
              <a:rPr lang="en-US" sz="1100" dirty="0" smtClean="0">
                <a:latin typeface="Arial" charset="0"/>
              </a:rPr>
              <a:t>(JHT-like)</a:t>
            </a:r>
            <a:endParaRPr lang="en-US" sz="1100" dirty="0" smtClean="0"/>
          </a:p>
          <a:p>
            <a:pPr marL="682625" lvl="1" indent="-225425" eaLnBrk="1" hangingPunct="1">
              <a:buFontTx/>
              <a:buChar char="–"/>
              <a:defRPr/>
            </a:pPr>
            <a:r>
              <a:rPr lang="en-US" sz="1100" dirty="0" smtClean="0"/>
              <a:t>NHC Forecaster Defined.  </a:t>
            </a:r>
          </a:p>
          <a:p>
            <a:pPr marL="682625" lvl="1" indent="-225425" eaLnBrk="1" hangingPunct="1">
              <a:buFontTx/>
              <a:buChar char="–"/>
              <a:defRPr/>
            </a:pPr>
            <a:r>
              <a:rPr lang="en-US" sz="1100" dirty="0" smtClean="0"/>
              <a:t>Subset of Stream 2 that forecasters see as particularly promising or provides demonstrated capability</a:t>
            </a:r>
          </a:p>
          <a:p>
            <a:pPr marL="682625" lvl="1" indent="-225425" eaLnBrk="1" hangingPunct="1">
              <a:buFontTx/>
              <a:buChar char="–"/>
              <a:defRPr/>
            </a:pPr>
            <a:r>
              <a:rPr lang="en-US" sz="1100" dirty="0" smtClean="0"/>
              <a:t>Will be configured to run in real-time and products made available to NHC.</a:t>
            </a:r>
            <a:endParaRPr lang="en-US" sz="1100" dirty="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4</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aseline="0" dirty="0" smtClean="0"/>
              <a:t>Model data available at: http://</a:t>
            </a:r>
            <a:r>
              <a:rPr lang="en-US" sz="1100" baseline="0" dirty="0" err="1" smtClean="0"/>
              <a:t>www.esrl.noaa.gov</a:t>
            </a:r>
            <a:r>
              <a:rPr lang="en-US" sz="1100" baseline="0" dirty="0" smtClean="0"/>
              <a:t>/</a:t>
            </a:r>
            <a:r>
              <a:rPr lang="en-US" sz="1100" baseline="0" dirty="0" err="1" smtClean="0"/>
              <a:t>psd</a:t>
            </a:r>
            <a:r>
              <a:rPr lang="en-US" sz="1100" baseline="0" dirty="0" smtClean="0"/>
              <a:t>/forecasts/</a:t>
            </a:r>
            <a:r>
              <a:rPr lang="en-US" sz="1100" baseline="0" dirty="0" err="1" smtClean="0"/>
              <a:t>gfsenkf</a:t>
            </a:r>
            <a:r>
              <a:rPr lang="en-US" sz="1100" baseline="0" dirty="0" smtClean="0"/>
              <a:t>/</a:t>
            </a:r>
            <a:r>
              <a:rPr lang="en-US" sz="1100" baseline="0" dirty="0" err="1" smtClean="0"/>
              <a:t>ens</a:t>
            </a:r>
            <a:r>
              <a:rPr lang="en-US" sz="1100" baseline="0" dirty="0" smtClean="0"/>
              <a:t>/</a:t>
            </a:r>
            <a:endParaRPr lang="en-US" sz="1100" dirty="0" smtClean="0"/>
          </a:p>
          <a:p>
            <a:pPr>
              <a:defRPr/>
            </a:pPr>
            <a:endParaRPr lang="en-US" sz="1100" dirty="0" smtClean="0">
              <a:latin typeface="Arial"/>
              <a:cs typeface="Arial"/>
            </a:endParaRPr>
          </a:p>
          <a:p>
            <a:pPr>
              <a:defRPr/>
            </a:pPr>
            <a:r>
              <a:rPr lang="en-US" sz="1100" dirty="0" smtClean="0">
                <a:latin typeface="Arial"/>
                <a:cs typeface="Arial"/>
              </a:rPr>
              <a:t>Global Ensembles:</a:t>
            </a:r>
          </a:p>
          <a:p>
            <a:pPr>
              <a:defRPr/>
            </a:pPr>
            <a:r>
              <a:rPr lang="en-US" sz="1100" dirty="0" smtClean="0">
                <a:latin typeface="Arial"/>
                <a:cs typeface="Arial"/>
              </a:rPr>
              <a:t>80-member T254 GFS ensembles cycled every 6-h continuously from 1 August to current time</a:t>
            </a:r>
          </a:p>
          <a:p>
            <a:pPr>
              <a:defRPr/>
            </a:pPr>
            <a:r>
              <a:rPr lang="en-US" sz="1100" dirty="0" smtClean="0">
                <a:latin typeface="Arial"/>
                <a:cs typeface="Arial"/>
              </a:rPr>
              <a:t>Look at 20 members of the 80 member ensemble</a:t>
            </a:r>
          </a:p>
          <a:p>
            <a:pPr>
              <a:defRPr/>
            </a:pPr>
            <a:r>
              <a:rPr lang="en-US" sz="1100" dirty="0" smtClean="0">
                <a:latin typeface="Arial"/>
                <a:cs typeface="Arial"/>
              </a:rPr>
              <a:t>Left panels shows ellipse plot of 20 members at each forecast time – ellipse shape shows the spread along/across track</a:t>
            </a:r>
          </a:p>
          <a:p>
            <a:pPr>
              <a:defRPr/>
            </a:pPr>
            <a:r>
              <a:rPr lang="en-US" sz="1100" dirty="0" smtClean="0">
                <a:latin typeface="Arial"/>
                <a:cs typeface="Arial"/>
              </a:rPr>
              <a:t>Right panel show surface pressure post stamp images of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400" b="0" dirty="0" smtClean="0">
                <a:solidFill>
                  <a:srgbClr val="000000"/>
                </a:solidFill>
              </a:rPr>
              <a:t>Track Error of Models (2010-2011)</a:t>
            </a:r>
            <a:r>
              <a:rPr lang="en-US" sz="1400" b="0" baseline="0" dirty="0" smtClean="0">
                <a:solidFill>
                  <a:srgbClr val="000000"/>
                </a:solidFill>
              </a:rPr>
              <a:t> </a:t>
            </a:r>
            <a:r>
              <a:rPr lang="en-US" sz="1200" b="0" dirty="0" smtClean="0">
                <a:solidFill>
                  <a:srgbClr val="000000"/>
                </a:solidFill>
              </a:rPr>
              <a:t>(% Improvement over HFIP baseline – average</a:t>
            </a:r>
            <a:r>
              <a:rPr lang="en-US" sz="1200" b="0" baseline="0" dirty="0" smtClean="0">
                <a:solidFill>
                  <a:srgbClr val="000000"/>
                </a:solidFill>
              </a:rPr>
              <a:t> track error for three years of operational model guidance errors for 2006-2008 when HFIP began</a:t>
            </a:r>
            <a:r>
              <a:rPr lang="en-US" sz="1200" b="0" dirty="0" smtClean="0">
                <a:solidFill>
                  <a:srgbClr val="000000"/>
                </a:solidFill>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smtClean="0">
                <a:solidFill>
                  <a:srgbClr val="000000"/>
                </a:solidFill>
              </a:rPr>
              <a:t>purples</a:t>
            </a:r>
            <a:r>
              <a:rPr lang="en-US" sz="1200" b="0" baseline="0" dirty="0" smtClean="0">
                <a:solidFill>
                  <a:srgbClr val="000000"/>
                </a:solidFill>
              </a:rPr>
              <a:t> are the operational regional models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smtClean="0">
                <a:solidFill>
                  <a:srgbClr val="000000"/>
                </a:solidFill>
              </a:rPr>
              <a:t>Greens represent the operational GFS and the HFIP GFS at lower resolution than the operational GFS but with ENKF data assimilation of central pressure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smtClean="0">
                <a:solidFill>
                  <a:srgbClr val="000000"/>
                </a:solidFill>
              </a:rPr>
              <a:t>Yellows (ECMWF) and browns (UKMET) are two of the better global models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smtClean="0">
                <a:solidFill>
                  <a:srgbClr val="000000"/>
                </a:solidFill>
              </a:rPr>
              <a:t>Orange is the best multi-model ensemble track guidance used by NHC</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smtClean="0">
                <a:solidFill>
                  <a:srgbClr val="000000"/>
                </a:solidFill>
              </a:rPr>
              <a:t>Dark orange is the Official NHC forecast error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baseline="0" dirty="0" smtClean="0">
              <a:solidFill>
                <a:srgbClr val="00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smtClean="0">
                <a:solidFill>
                  <a:srgbClr val="000000"/>
                </a:solidFill>
              </a:rPr>
              <a:t>Note that the HFIP GFS/EnKF model which is at ¼ the spatial resolution of ECMWF is competitive and also exceeds the 20% improvement goal of HFIP for 5 years.</a:t>
            </a:r>
            <a:endParaRPr lang="en-US" sz="1200" b="0" dirty="0" smtClean="0">
              <a:solidFill>
                <a:srgbClr val="000000"/>
              </a:solidFill>
            </a:endParaRPr>
          </a:p>
          <a:p>
            <a:endParaRPr lang="en-US" b="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In the case of Irene new</a:t>
            </a:r>
            <a:r>
              <a:rPr lang="en-US" baseline="0" dirty="0" smtClean="0"/>
              <a:t> tools to forecast genesis developed by HFIP using the HFIP global model ensembles from GFS/EnKF (30 members) and FIM (10 members) were able to detect and track the system that formed into Irene 5 days before it was named by NHC and 2 days before NHC declared it an INVEST area</a:t>
            </a:r>
          </a:p>
          <a:p>
            <a:endParaRPr lang="en-US" baseline="0" dirty="0" smtClean="0"/>
          </a:p>
          <a:p>
            <a:r>
              <a:rPr lang="en-US" baseline="0" dirty="0" smtClean="0"/>
              <a:t>Thin black lines are the disturbance tracks from each of the ensemble members, the small black dots the location of each of the ensemble members at 24 h intervals after the initial time, and the colored ellipses enclose 75% of the ensemble positions. Note that the ellipses elongate along track (reflecting speed uncertainty) in the early forecasts, and elongate perpendicular to the track (reflecting uncertainty in the storm turn to the N at the later forecast times. At day 3 &amp; 4 when the storm was named the uncertainty is the least.</a:t>
            </a:r>
          </a:p>
          <a:p>
            <a:endParaRPr lang="en-US" baseline="0" dirty="0" smtClean="0"/>
          </a:p>
          <a:p>
            <a:r>
              <a:rPr lang="en-US" baseline="0" dirty="0" smtClean="0"/>
              <a:t>The solid green line is the observed Best Track from NHC starting when the storm was named. </a:t>
            </a:r>
          </a:p>
          <a:p>
            <a:endParaRPr lang="en-US" baseline="0" dirty="0" smtClean="0"/>
          </a:p>
          <a:p>
            <a:r>
              <a:rPr lang="en-US" baseline="0" dirty="0" smtClean="0"/>
              <a:t>Model data available at: http://</a:t>
            </a:r>
            <a:r>
              <a:rPr lang="en-US" baseline="0" dirty="0" err="1" smtClean="0"/>
              <a:t>www.esrl.noaa.gov</a:t>
            </a:r>
            <a:r>
              <a:rPr lang="en-US" baseline="0" dirty="0" smtClean="0"/>
              <a:t>/</a:t>
            </a:r>
            <a:r>
              <a:rPr lang="en-US" baseline="0" dirty="0" err="1" smtClean="0"/>
              <a:t>psd</a:t>
            </a:r>
            <a:r>
              <a:rPr lang="en-US" baseline="0" dirty="0" smtClean="0"/>
              <a:t>/forecasts/</a:t>
            </a:r>
            <a:r>
              <a:rPr lang="en-US" baseline="0" dirty="0" err="1" smtClean="0"/>
              <a:t>gfsenkf</a:t>
            </a:r>
            <a:r>
              <a:rPr lang="en-US" baseline="0" dirty="0" smtClean="0"/>
              <a:t>/</a:t>
            </a:r>
            <a:r>
              <a:rPr lang="en-US" baseline="0" dirty="0" err="1" smtClean="0"/>
              <a:t>ens</a:t>
            </a:r>
            <a:r>
              <a:rPr lang="en-US" baseline="0" dirty="0" smtClean="0"/>
              <a:t>/</a:t>
            </a:r>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a:latin typeface="Times New Roman" charset="0"/>
                <a:ea typeface="Times New Roman" charset="0"/>
                <a:cs typeface="Times New Roman" charset="0"/>
              </a:rPr>
              <a:t>Demo 2011 season; Not only we have improved the products but also added a suite of NOAA HWRF systems at different configurations.</a:t>
            </a:r>
          </a:p>
          <a:p>
            <a:r>
              <a:rPr lang="en-US" dirty="0">
                <a:latin typeface="Times New Roman" charset="0"/>
                <a:ea typeface="Times New Roman" charset="0"/>
                <a:cs typeface="Times New Roman" charset="0"/>
              </a:rPr>
              <a:t>Example of Hurricane</a:t>
            </a:r>
            <a:r>
              <a:rPr lang="en-US" dirty="0" smtClean="0">
                <a:latin typeface="Times New Roman" charset="0"/>
                <a:ea typeface="Times New Roman" charset="0"/>
                <a:cs typeface="Times New Roman" charset="0"/>
              </a:rPr>
              <a:t> Dora 2004 (initialized at 18Z on 18 July 2011)</a:t>
            </a:r>
          </a:p>
          <a:p>
            <a:r>
              <a:rPr lang="en-US" dirty="0" smtClean="0">
                <a:latin typeface="Times New Roman" charset="0"/>
                <a:ea typeface="Times New Roman" charset="0"/>
                <a:cs typeface="Times New Roman" charset="0"/>
              </a:rPr>
              <a:t>Top left: 10-m wind swath for 126 </a:t>
            </a:r>
            <a:r>
              <a:rPr lang="en-US" dirty="0" err="1" smtClean="0">
                <a:latin typeface="Times New Roman" charset="0"/>
                <a:ea typeface="Times New Roman" charset="0"/>
                <a:cs typeface="Times New Roman" charset="0"/>
              </a:rPr>
              <a:t>h</a:t>
            </a:r>
            <a:r>
              <a:rPr lang="en-US" dirty="0" smtClean="0">
                <a:latin typeface="Times New Roman" charset="0"/>
                <a:ea typeface="Times New Roman" charset="0"/>
                <a:cs typeface="Times New Roman" charset="0"/>
              </a:rPr>
              <a:t> forecast</a:t>
            </a:r>
          </a:p>
          <a:p>
            <a:r>
              <a:rPr lang="en-US" dirty="0" smtClean="0">
                <a:latin typeface="Times New Roman" charset="0"/>
                <a:ea typeface="Times New Roman" charset="0"/>
                <a:cs typeface="Times New Roman" charset="0"/>
              </a:rPr>
              <a:t>Bottom</a:t>
            </a:r>
            <a:r>
              <a:rPr lang="en-US" baseline="0" dirty="0" smtClean="0">
                <a:latin typeface="Times New Roman" charset="0"/>
                <a:ea typeface="Times New Roman" charset="0"/>
                <a:cs typeface="Times New Roman" charset="0"/>
              </a:rPr>
              <a:t> left: time-height cross section of mean wind over 3 km nest centered on storm</a:t>
            </a:r>
          </a:p>
          <a:p>
            <a:r>
              <a:rPr lang="en-US" baseline="0" dirty="0" smtClean="0">
                <a:latin typeface="Times New Roman" charset="0"/>
                <a:ea typeface="Times New Roman" charset="0"/>
                <a:cs typeface="Times New Roman" charset="0"/>
              </a:rPr>
              <a:t>Top right: storm-relative vertical wind shear on 3-km nest for 24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and 30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forecast – note decreasing NE shear over center</a:t>
            </a:r>
          </a:p>
          <a:p>
            <a:r>
              <a:rPr lang="en-US" baseline="0" dirty="0" smtClean="0">
                <a:latin typeface="Times New Roman" charset="0"/>
                <a:ea typeface="Times New Roman" charset="0"/>
                <a:cs typeface="Times New Roman" charset="0"/>
              </a:rPr>
              <a:t>Bottom right: SHIPS type predictors for regional model</a:t>
            </a:r>
          </a:p>
          <a:p>
            <a:r>
              <a:rPr lang="en-US" baseline="0" dirty="0" smtClean="0">
                <a:latin typeface="Times New Roman" charset="0"/>
                <a:ea typeface="Times New Roman" charset="0"/>
                <a:cs typeface="Times New Roman" charset="0"/>
              </a:rPr>
              <a:t>Overlay: moving 3-km inner nest showing 10-m wind evolution</a:t>
            </a:r>
            <a:endParaRPr lang="en-US" dirty="0" smtClean="0">
              <a:latin typeface="Times New Roman" charset="0"/>
              <a:ea typeface="Times New Roman" charset="0"/>
              <a:cs typeface="Times New Roman" charset="0"/>
            </a:endParaRPr>
          </a:p>
          <a:p>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Model products available at:</a:t>
            </a:r>
            <a:r>
              <a:rPr lang="en-US" baseline="0" dirty="0" smtClean="0">
                <a:latin typeface="Times New Roman" charset="0"/>
                <a:ea typeface="Times New Roman" charset="0"/>
                <a:cs typeface="Times New Roman" charset="0"/>
              </a:rPr>
              <a:t> http://</a:t>
            </a:r>
            <a:r>
              <a:rPr lang="en-US" baseline="0" dirty="0" err="1" smtClean="0">
                <a:latin typeface="Times New Roman" charset="0"/>
                <a:ea typeface="Times New Roman" charset="0"/>
                <a:cs typeface="Times New Roman" charset="0"/>
              </a:rPr>
              <a:t>storm.aoml.noaa.gov</a:t>
            </a:r>
            <a:r>
              <a:rPr lang="en-US" baseline="0" dirty="0" smtClean="0">
                <a:latin typeface="Times New Roman" charset="0"/>
                <a:ea typeface="Times New Roman" charset="0"/>
                <a:cs typeface="Times New Roman" charset="0"/>
              </a:rPr>
              <a:t>/</a:t>
            </a:r>
            <a:r>
              <a:rPr lang="en-US" baseline="0" dirty="0" err="1" smtClean="0">
                <a:latin typeface="Times New Roman" charset="0"/>
                <a:ea typeface="Times New Roman" charset="0"/>
                <a:cs typeface="Times New Roman" charset="0"/>
              </a:rPr>
              <a:t>realtime</a:t>
            </a:r>
            <a:endParaRPr lang="en-US" dirty="0">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Current regional hurricane model strategy</a:t>
            </a:r>
            <a:r>
              <a:rPr lang="en-US" baseline="0" dirty="0" smtClean="0"/>
              <a:t> is developed from GFDL model approach developed in 1977 – one forecast run per storm. So if there is two storms operations needs resources for two complete model runs. Not only inefficient, but causes issues with initialization when two storms are in the outer next interacting. Current storm occurrence climatology suggests that more that 50% of the time there is two storms active at the same forecast time.</a:t>
            </a:r>
            <a:endParaRPr lang="en-US" dirty="0"/>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8</a:t>
            </a:fld>
            <a:endParaRPr lang="en-US"/>
          </a:p>
        </p:txBody>
      </p:sp>
    </p:spTree>
    <p:extLst>
      <p:ext uri="{BB962C8B-B14F-4D97-AF65-F5344CB8AC3E}">
        <p14:creationId xmlns:p14="http://schemas.microsoft.com/office/powerpoint/2010/main" val="1094988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initialization problem hen</a:t>
            </a:r>
            <a:r>
              <a:rPr lang="en-US" baseline="0" dirty="0" smtClean="0"/>
              <a:t> two storms are in the same outer nest for each initialization time. Forecast performance depends on which storm initialization you look at. In this case when initializing for Earl the forecast looks similar to best track. However, forecast initialized for Fiona at the same time looks nothing like reality with Fiona remaining a weak hurricane and has Earl making landfall in the outer banks.</a:t>
            </a:r>
            <a:endParaRPr lang="en-US" dirty="0"/>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9</a:t>
            </a:fld>
            <a:endParaRPr lang="en-US"/>
          </a:p>
        </p:txBody>
      </p:sp>
    </p:spTree>
    <p:extLst>
      <p:ext uri="{BB962C8B-B14F-4D97-AF65-F5344CB8AC3E}">
        <p14:creationId xmlns:p14="http://schemas.microsoft.com/office/powerpoint/2010/main" val="23109442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 descr="817_20110827-IreneLandfall-1145z-Vis_sm.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4" name="Picture 9" descr="Dept of Commerce Seal"/>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0" y="6037263"/>
            <a:ext cx="825500" cy="820737"/>
          </a:xfrm>
          <a:prstGeom prst="rect">
            <a:avLst/>
          </a:prstGeom>
          <a:noFill/>
          <a:effectLst>
            <a:outerShdw blurRad="63500" dist="37026" dir="7998880" algn="ctr" rotWithShape="0">
              <a:schemeClr val="bg2">
                <a:alpha val="50000"/>
              </a:schemeClr>
            </a:outerShdw>
          </a:effectLst>
        </p:spPr>
      </p:pic>
      <p:pic>
        <p:nvPicPr>
          <p:cNvPr id="5" name="Picture 10" descr="NOAA"/>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38200" y="6065838"/>
            <a:ext cx="762000" cy="762000"/>
          </a:xfrm>
          <a:prstGeom prst="rect">
            <a:avLst/>
          </a:prstGeom>
          <a:noFill/>
          <a:effectLst>
            <a:outerShdw blurRad="63500" dist="37026" dir="7998880" algn="ctr" rotWithShape="0">
              <a:schemeClr val="bg2">
                <a:alpha val="50000"/>
              </a:schemeClr>
            </a:outerShdw>
          </a:effectLst>
        </p:spPr>
      </p:pic>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6" name="TextBox 5"/>
          <p:cNvSpPr txBox="1"/>
          <p:nvPr userDrawn="1"/>
        </p:nvSpPr>
        <p:spPr>
          <a:xfrm>
            <a:off x="2983322" y="2855667"/>
            <a:ext cx="1128826" cy="523220"/>
          </a:xfrm>
          <a:prstGeom prst="rect">
            <a:avLst/>
          </a:prstGeom>
          <a:noFill/>
        </p:spPr>
        <p:txBody>
          <a:bodyPr wrap="square" rtlCol="0">
            <a:spAutoFit/>
          </a:bodyPr>
          <a:lstStyle/>
          <a:p>
            <a:pPr algn="ctr"/>
            <a:r>
              <a:rPr lang="en-US" sz="1400" dirty="0" smtClean="0">
                <a:solidFill>
                  <a:schemeClr val="bg1"/>
                </a:solidFill>
              </a:rPr>
              <a:t>Hurricane Irene</a:t>
            </a:r>
            <a:endParaRPr lang="en-US"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5" Type="http://schemas.openxmlformats.org/officeDocument/2006/relationships/image" Target="../media/image3.png"/><Relationship Id="rId16" Type="http://schemas.openxmlformats.org/officeDocument/2006/relationships/image" Target="../media/image4.jpeg"/><Relationship Id="rId17" Type="http://schemas.openxmlformats.org/officeDocument/2006/relationships/image" Target="../media/image5.jpeg"/><Relationship Id="rId18"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16063"/>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047229"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smtClean="0">
                <a:solidFill>
                  <a:schemeClr val="accent2"/>
                </a:solidFill>
              </a:rPr>
              <a:t>NOAA</a:t>
            </a:r>
            <a:r>
              <a:rPr lang="en-US" sz="1200" b="1" baseline="0" dirty="0" smtClean="0">
                <a:solidFill>
                  <a:schemeClr val="accent2"/>
                </a:solidFill>
              </a:rPr>
              <a:t> </a:t>
            </a:r>
            <a:r>
              <a:rPr lang="en-US" sz="1200" b="1" dirty="0" smtClean="0">
                <a:solidFill>
                  <a:schemeClr val="accent2"/>
                </a:solidFill>
              </a:rPr>
              <a:t>Hurricane </a:t>
            </a:r>
            <a:r>
              <a:rPr lang="en-US" sz="1200" b="1" dirty="0">
                <a:solidFill>
                  <a:schemeClr val="accent2"/>
                </a:solidFill>
              </a:rPr>
              <a:t>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F4705DBA-87EF-CD41-B172-02CB07F22199}"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93000">
                <a:schemeClr val="accent2">
                  <a:lumMod val="60000"/>
                  <a:lumOff val="40000"/>
                </a:schemeClr>
              </a:gs>
              <a:gs pos="83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2" name="Picture 1" descr="Irene_cover.png"/>
          <p:cNvPicPr>
            <a:picLocks noChangeAspect="1"/>
          </p:cNvPicPr>
          <p:nvPr userDrawn="1"/>
        </p:nvPicPr>
        <p:blipFill>
          <a:blip r:embed="rId18" cstate="screen">
            <a:alphaModFix amt="65000"/>
            <a:extLst>
              <a:ext uri="{28A0092B-C50C-407E-A947-70E740481C1C}">
                <a14:useLocalDpi xmlns:a14="http://schemas.microsoft.com/office/drawing/2010/main"/>
              </a:ext>
            </a:extLst>
          </a:blip>
          <a:stretch>
            <a:fillRect/>
          </a:stretch>
        </p:blipFill>
        <p:spPr>
          <a:xfrm>
            <a:off x="7615049" y="0"/>
            <a:ext cx="1528951" cy="1333387"/>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422" r:id="rId1"/>
    <p:sldLayoutId id="2147484411" r:id="rId2"/>
    <p:sldLayoutId id="2147484412"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5.gif"/></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hyperlink" Target="http://noaahrd.wordpress.com/2010/09/23/hrd-monthly-data-assimilation-meeting-of-september-2010/" TargetMode="External"/><Relationship Id="rId5" Type="http://schemas.openxmlformats.org/officeDocument/2006/relationships/image" Target="../media/image37.png"/><Relationship Id="rId6" Type="http://schemas.openxmlformats.org/officeDocument/2006/relationships/image" Target="../media/image38.png"/><Relationship Id="rId7" Type="http://schemas.microsoft.com/office/2007/relationships/hdphoto" Target="../media/hdphoto1.wdp"/><Relationship Id="rId8" Type="http://schemas.openxmlformats.org/officeDocument/2006/relationships/image" Target="../media/image39.png"/><Relationship Id="rId9"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1.t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5" Type="http://schemas.openxmlformats.org/officeDocument/2006/relationships/image" Target="../media/image44.jpeg"/><Relationship Id="rId6" Type="http://schemas.openxmlformats.org/officeDocument/2006/relationships/image" Target="../media/image45.jpeg"/><Relationship Id="rId7"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7.jpe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6.gif"/><Relationship Id="rId4" Type="http://schemas.openxmlformats.org/officeDocument/2006/relationships/image" Target="../media/image17.gif"/><Relationship Id="rId5" Type="http://schemas.openxmlformats.org/officeDocument/2006/relationships/image" Target="../media/image18.GI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gif"/><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2.gif"/><Relationship Id="rId4" Type="http://schemas.openxmlformats.org/officeDocument/2006/relationships/image" Target="../media/image23.gif"/><Relationship Id="rId5" Type="http://schemas.openxmlformats.org/officeDocument/2006/relationships/image" Target="../media/image24.gif"/><Relationship Id="rId6" Type="http://schemas.openxmlformats.org/officeDocument/2006/relationships/image" Target="../media/image25.gif"/><Relationship Id="rId7" Type="http://schemas.openxmlformats.org/officeDocument/2006/relationships/image" Target="../media/image26.png"/><Relationship Id="rId8" Type="http://schemas.openxmlformats.org/officeDocument/2006/relationships/hyperlink" Target="https://storm.aoml.noaa.gov/realtime" TargetMode="External"/><Relationship Id="rId9" Type="http://schemas.openxmlformats.org/officeDocument/2006/relationships/image" Target="../media/image27.gif"/><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60" name="Rectangle 12"/>
          <p:cNvSpPr>
            <a:spLocks noGrp="1" noChangeArrowheads="1"/>
          </p:cNvSpPr>
          <p:nvPr>
            <p:ph type="subTitle" idx="1"/>
          </p:nvPr>
        </p:nvSpPr>
        <p:spPr>
          <a:xfrm>
            <a:off x="2027238" y="5539014"/>
            <a:ext cx="7116762" cy="1318986"/>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000" b="1" dirty="0">
                <a:effectLst>
                  <a:outerShdw blurRad="50800" dist="38100" dir="2700000" algn="tl" rotWithShape="0">
                    <a:srgbClr val="000000">
                      <a:alpha val="43000"/>
                    </a:srgbClr>
                  </a:outerShdw>
                </a:effectLst>
                <a:latin typeface="Arial"/>
                <a:ea typeface="Arial" pitchFamily="-111" charset="0"/>
                <a:cs typeface="Arial"/>
              </a:rPr>
              <a:t>Frank </a:t>
            </a:r>
            <a:r>
              <a:rPr lang="en-US" sz="2000" b="1" dirty="0" smtClean="0">
                <a:effectLst>
                  <a:outerShdw blurRad="50800" dist="38100" dir="2700000" algn="tl" rotWithShape="0">
                    <a:srgbClr val="000000">
                      <a:alpha val="43000"/>
                    </a:srgbClr>
                  </a:outerShdw>
                </a:effectLst>
                <a:latin typeface="Arial"/>
                <a:ea typeface="Arial" pitchFamily="-111" charset="0"/>
                <a:cs typeface="Arial"/>
              </a:rPr>
              <a:t>Marks</a:t>
            </a:r>
          </a:p>
          <a:p>
            <a:pPr marL="0" indent="0" eaLnBrk="1" hangingPunct="1">
              <a:lnSpc>
                <a:spcPct val="100000"/>
              </a:lnSpc>
              <a:spcAft>
                <a:spcPct val="0"/>
              </a:spcAft>
              <a:defRPr/>
            </a:pPr>
            <a:r>
              <a:rPr lang="en-US" sz="2000" b="1" dirty="0" smtClean="0">
                <a:effectLst>
                  <a:outerShdw blurRad="50800" dist="38100" dir="2700000" algn="tl" rotWithShape="0">
                    <a:srgbClr val="000000">
                      <a:alpha val="43000"/>
                    </a:srgbClr>
                  </a:outerShdw>
                </a:effectLst>
                <a:latin typeface="Arial"/>
                <a:ea typeface="Arial" pitchFamily="-111" charset="0"/>
                <a:cs typeface="Arial"/>
              </a:rPr>
              <a:t>NOAA/AOML Hurricane Research Division</a:t>
            </a:r>
            <a:r>
              <a:rPr lang="en-US" sz="1800" b="1" dirty="0" smtClean="0">
                <a:effectLst>
                  <a:outerShdw blurRad="50800" dist="38100" dir="2700000" algn="tl" rotWithShape="0">
                    <a:srgbClr val="000000">
                      <a:alpha val="43000"/>
                    </a:srgbClr>
                  </a:outerShdw>
                </a:effectLst>
                <a:latin typeface="Arial"/>
                <a:ea typeface="Arial" pitchFamily="-111" charset="0"/>
                <a:cs typeface="Arial"/>
              </a:rPr>
              <a:t/>
            </a:r>
            <a:br>
              <a:rPr lang="en-US" sz="1800" b="1" dirty="0" smtClean="0">
                <a:effectLst>
                  <a:outerShdw blurRad="50800" dist="38100" dir="2700000" algn="tl" rotWithShape="0">
                    <a:srgbClr val="000000">
                      <a:alpha val="43000"/>
                    </a:srgbClr>
                  </a:outerShdw>
                </a:effectLst>
                <a:latin typeface="Arial"/>
                <a:ea typeface="Arial" pitchFamily="-111" charset="0"/>
                <a:cs typeface="Arial"/>
              </a:rPr>
            </a:br>
            <a:r>
              <a:rPr lang="en-US" sz="1800" b="1" dirty="0">
                <a:effectLst>
                  <a:outerShdw blurRad="50800" dist="38100" dir="2700000" algn="tl" rotWithShape="0">
                    <a:srgbClr val="000000">
                      <a:alpha val="43000"/>
                    </a:srgbClr>
                  </a:outerShdw>
                </a:effectLst>
                <a:latin typeface="Arial"/>
                <a:ea typeface="Arial" pitchFamily="-111" charset="0"/>
                <a:cs typeface="Arial"/>
              </a:rPr>
              <a:t> NOAA HFIP </a:t>
            </a:r>
            <a:r>
              <a:rPr lang="en-US" sz="1800" b="1" dirty="0" smtClean="0">
                <a:effectLst>
                  <a:outerShdw blurRad="50800" dist="38100" dir="2700000" algn="tl" rotWithShape="0">
                    <a:srgbClr val="000000">
                      <a:alpha val="43000"/>
                    </a:srgbClr>
                  </a:outerShdw>
                </a:effectLst>
                <a:latin typeface="Arial"/>
                <a:ea typeface="Arial" pitchFamily="-111" charset="0"/>
                <a:cs typeface="Arial"/>
              </a:rPr>
              <a:t>Research Lead</a:t>
            </a:r>
          </a:p>
          <a:p>
            <a:pPr marL="0" indent="0" eaLnBrk="1" hangingPunct="1">
              <a:lnSpc>
                <a:spcPct val="100000"/>
              </a:lnSpc>
              <a:spcAft>
                <a:spcPct val="0"/>
              </a:spcAft>
              <a:defRPr/>
            </a:pPr>
            <a:r>
              <a:rPr lang="en-US" b="1" dirty="0" smtClean="0">
                <a:effectLst>
                  <a:outerShdw blurRad="50800" dist="38100" dir="2700000" algn="tl" rotWithShape="0">
                    <a:srgbClr val="000000">
                      <a:alpha val="43000"/>
                    </a:srgbClr>
                  </a:outerShdw>
                </a:effectLst>
                <a:latin typeface="Arial"/>
                <a:ea typeface="Arial" pitchFamily="-111" charset="0"/>
                <a:cs typeface="Arial"/>
              </a:rPr>
              <a:t>14 August 2012</a:t>
            </a:r>
            <a:endParaRPr lang="en-US" b="1" dirty="0">
              <a:effectLst>
                <a:outerShdw blurRad="50800" dist="38100" dir="2700000" algn="tl" rotWithShape="0">
                  <a:srgbClr val="000000">
                    <a:alpha val="43000"/>
                  </a:srgbClr>
                </a:outerShdw>
              </a:effectLst>
              <a:latin typeface="Arial"/>
              <a:ea typeface="Arial" pitchFamily="-111" charset="0"/>
              <a:cs typeface="Arial"/>
            </a:endParaRPr>
          </a:p>
        </p:txBody>
      </p:sp>
      <p:sp>
        <p:nvSpPr>
          <p:cNvPr id="15367" name="Rectangle 7"/>
          <p:cNvSpPr>
            <a:spLocks noGrp="1" noChangeArrowheads="1"/>
          </p:cNvSpPr>
          <p:nvPr>
            <p:ph type="title" idx="4294967295"/>
          </p:nvPr>
        </p:nvSpPr>
        <p:spPr>
          <a:xfrm>
            <a:off x="0" y="0"/>
            <a:ext cx="7224431" cy="1685300"/>
          </a:xfrm>
          <a:effectLst>
            <a:outerShdw blurRad="63500" dist="107763" dir="2700000" algn="ctr" rotWithShape="0">
              <a:schemeClr val="tx1">
                <a:alpha val="74998"/>
              </a:schemeClr>
            </a:outerShdw>
          </a:effectLst>
        </p:spPr>
        <p:txBody>
          <a:bodyPr/>
          <a:lstStyle/>
          <a:p>
            <a:pPr>
              <a:defRPr/>
            </a:pPr>
            <a:r>
              <a:rPr lang="en-US" sz="4800" dirty="0" smtClean="0"/>
              <a:t>Latest </a:t>
            </a:r>
            <a:r>
              <a:rPr lang="en-US" sz="4800" dirty="0"/>
              <a:t>Developments in </a:t>
            </a:r>
            <a:r>
              <a:rPr lang="en-US" sz="4800" dirty="0" smtClean="0"/>
              <a:t> HFIP Research</a:t>
            </a:r>
            <a:endParaRPr lang="en-US" sz="4800" dirty="0">
              <a:ea typeface="Calibri"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smtClean="0">
                <a:solidFill>
                  <a:schemeClr val="bg1"/>
                </a:solidFill>
                <a:latin typeface="Calibri" charset="0"/>
              </a:rPr>
              <a:t>HWRF</a:t>
            </a:r>
            <a:endParaRPr lang="en-US" sz="4000" dirty="0">
              <a:solidFill>
                <a:schemeClr val="bg1"/>
              </a:solidFill>
              <a:latin typeface="Calibri" charset="0"/>
            </a:endParaRPr>
          </a:p>
        </p:txBody>
      </p:sp>
      <p:sp>
        <p:nvSpPr>
          <p:cNvPr id="7" name="TextBox 4"/>
          <p:cNvSpPr txBox="1">
            <a:spLocks noChangeArrowheads="1"/>
          </p:cNvSpPr>
          <p:nvPr/>
        </p:nvSpPr>
        <p:spPr bwMode="auto">
          <a:xfrm>
            <a:off x="5188488" y="6623033"/>
            <a:ext cx="316154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a:t>
            </a:r>
            <a:r>
              <a:rPr lang="en-US" sz="1100" dirty="0" smtClean="0">
                <a:latin typeface="Calibri" charset="0"/>
              </a:rPr>
              <a:t>X. </a:t>
            </a:r>
            <a:r>
              <a:rPr lang="en-US" sz="1100" dirty="0">
                <a:latin typeface="Calibri" charset="0"/>
              </a:rPr>
              <a:t>Zhang, </a:t>
            </a:r>
            <a:r>
              <a:rPr lang="en-US" sz="1100" dirty="0" smtClean="0">
                <a:latin typeface="Calibri" charset="0"/>
              </a:rPr>
              <a:t>AOML</a:t>
            </a:r>
            <a:r>
              <a:rPr lang="en-US" sz="1100" dirty="0">
                <a:latin typeface="Calibri" charset="0"/>
              </a:rPr>
              <a:t>/HRD</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406" y="1292646"/>
            <a:ext cx="8864600" cy="5139861"/>
          </a:xfrm>
          <a:prstGeom prst="rect">
            <a:avLst/>
          </a:prstGeom>
        </p:spPr>
      </p:pic>
    </p:spTree>
    <p:extLst>
      <p:ext uri="{BB962C8B-B14F-4D97-AF65-F5344CB8AC3E}">
        <p14:creationId xmlns:p14="http://schemas.microsoft.com/office/powerpoint/2010/main" val="406633879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09-06 at 1.37.58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009" y="1297222"/>
            <a:ext cx="3610429" cy="3501575"/>
          </a:xfrm>
          <a:prstGeom prst="rect">
            <a:avLst/>
          </a:prstGeom>
        </p:spPr>
      </p:pic>
      <p:sp>
        <p:nvSpPr>
          <p:cNvPr id="21507" name="Text Box 4"/>
          <p:cNvSpPr txBox="1">
            <a:spLocks noChangeArrowheads="1"/>
          </p:cNvSpPr>
          <p:nvPr/>
        </p:nvSpPr>
        <p:spPr bwMode="auto">
          <a:xfrm>
            <a:off x="208649" y="4953004"/>
            <a:ext cx="2939135" cy="1208023"/>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17475" indent="-117475" eaLnBrk="1" hangingPunct="1">
              <a:spcBef>
                <a:spcPts val="300"/>
              </a:spcBef>
              <a:buFont typeface="Arial"/>
              <a:buChar char="•"/>
            </a:pPr>
            <a:r>
              <a:rPr lang="en-US" sz="1400" dirty="0" smtClean="0">
                <a:latin typeface="Calibri" charset="0"/>
              </a:rPr>
              <a:t>7 </a:t>
            </a:r>
            <a:r>
              <a:rPr lang="en-US" sz="1400" dirty="0">
                <a:latin typeface="Calibri" charset="0"/>
              </a:rPr>
              <a:t>missions from 23-27 Aug 2011 </a:t>
            </a:r>
            <a:r>
              <a:rPr lang="en-US" sz="1400" dirty="0" smtClean="0">
                <a:latin typeface="Calibri" charset="0"/>
              </a:rPr>
              <a:t>at ~</a:t>
            </a:r>
            <a:r>
              <a:rPr lang="en-US" sz="1400" dirty="0">
                <a:latin typeface="Calibri" charset="0"/>
              </a:rPr>
              <a:t>12 </a:t>
            </a:r>
            <a:r>
              <a:rPr lang="en-US" sz="1400" dirty="0" smtClean="0">
                <a:latin typeface="Calibri" charset="0"/>
              </a:rPr>
              <a:t>h sampling </a:t>
            </a:r>
            <a:r>
              <a:rPr lang="en-US" sz="1400" dirty="0" smtClean="0">
                <a:latin typeface="Calibri"/>
                <a:ea typeface="Arial" charset="0"/>
                <a:cs typeface="Calibri"/>
                <a:sym typeface="Arial" charset="0"/>
              </a:rPr>
              <a:t>of Doppler </a:t>
            </a:r>
            <a:r>
              <a:rPr lang="en-US" sz="1400" dirty="0">
                <a:latin typeface="Calibri"/>
                <a:ea typeface="Arial" charset="0"/>
                <a:cs typeface="Calibri"/>
                <a:sym typeface="Arial" charset="0"/>
              </a:rPr>
              <a:t>SO (</a:t>
            </a:r>
            <a:r>
              <a:rPr lang="en-US" sz="1400" dirty="0">
                <a:latin typeface="Calibri"/>
                <a:ea typeface="Arial" charset="0"/>
                <a:cs typeface="Calibri"/>
                <a:sym typeface="Arial" charset="0"/>
                <a:hlinkClick r:id="rId4"/>
              </a:rPr>
              <a:t>HEDAS</a:t>
            </a:r>
            <a:r>
              <a:rPr lang="en-US" sz="1400" dirty="0" smtClean="0">
                <a:latin typeface="Calibri"/>
                <a:ea typeface="Arial" charset="0"/>
                <a:cs typeface="Calibri"/>
                <a:sym typeface="Arial" charset="0"/>
              </a:rPr>
              <a:t>)</a:t>
            </a:r>
            <a:r>
              <a:rPr lang="en-US" sz="1400" dirty="0" smtClean="0">
                <a:latin typeface="Calibri" charset="0"/>
              </a:rPr>
              <a:t> </a:t>
            </a:r>
            <a:r>
              <a:rPr lang="en-US" sz="1400" dirty="0">
                <a:latin typeface="Calibri" charset="0"/>
              </a:rPr>
              <a:t>&amp; </a:t>
            </a:r>
            <a:r>
              <a:rPr lang="en-US" sz="1400" dirty="0" smtClean="0">
                <a:latin typeface="Calibri" charset="0"/>
              </a:rPr>
              <a:t>8 G</a:t>
            </a:r>
            <a:r>
              <a:rPr lang="en-US" sz="1400" dirty="0">
                <a:latin typeface="Calibri" charset="0"/>
              </a:rPr>
              <a:t>-IV missions </a:t>
            </a:r>
          </a:p>
          <a:p>
            <a:pPr marL="117475" indent="-117475" eaLnBrk="1" hangingPunct="1">
              <a:spcBef>
                <a:spcPts val="300"/>
              </a:spcBef>
              <a:buFont typeface="Arial"/>
              <a:buChar char="•"/>
            </a:pPr>
            <a:r>
              <a:rPr lang="en-US" sz="1400" dirty="0" smtClean="0">
                <a:latin typeface="Calibri" charset="0"/>
              </a:rPr>
              <a:t>Sampled Irene as a major hurricane through landfall</a:t>
            </a:r>
            <a:endParaRPr lang="en-US" sz="1400" dirty="0">
              <a:latin typeface="Calibri" charset="0"/>
            </a:endParaRPr>
          </a:p>
        </p:txBody>
      </p:sp>
      <p:sp>
        <p:nvSpPr>
          <p:cNvPr id="8" name="Rectangle 5"/>
          <p:cNvSpPr txBox="1">
            <a:spLocks noChangeArrowheads="1"/>
          </p:cNvSpPr>
          <p:nvPr/>
        </p:nvSpPr>
        <p:spPr bwMode="auto">
          <a:xfrm>
            <a:off x="0" y="0"/>
            <a:ext cx="7696200"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800" dirty="0" smtClean="0">
                <a:latin typeface="+mj-lt"/>
                <a:ea typeface="Calibri" charset="0"/>
                <a:cs typeface="Calibri" charset="0"/>
              </a:rPr>
              <a:t>Improved Models &amp; Data:</a:t>
            </a:r>
            <a:br>
              <a:rPr lang="en-US" sz="4800" dirty="0" smtClean="0">
                <a:latin typeface="+mj-lt"/>
                <a:ea typeface="Calibri" charset="0"/>
                <a:cs typeface="Calibri" charset="0"/>
              </a:rPr>
            </a:br>
            <a:r>
              <a:rPr lang="en-US" sz="4000" dirty="0" smtClean="0">
                <a:latin typeface="+mj-lt"/>
                <a:ea typeface="Calibri" charset="0"/>
                <a:cs typeface="Calibri" charset="0"/>
              </a:rPr>
              <a:t>IFEX 2011: Irene</a:t>
            </a:r>
            <a:endParaRPr lang="en-US" sz="3200" dirty="0" smtClean="0">
              <a:latin typeface="+mj-lt"/>
              <a:ea typeface="Calibri" charset="0"/>
              <a:cs typeface="Calibri" charset="0"/>
            </a:endParaRPr>
          </a:p>
        </p:txBody>
      </p:sp>
      <p:pic>
        <p:nvPicPr>
          <p:cNvPr id="4" name="Picture 3" descr="Screen shot 2011-09-06 at 4.36.07 PM.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80455" y="4148920"/>
            <a:ext cx="2462920" cy="2189231"/>
          </a:xfrm>
          <a:prstGeom prst="rect">
            <a:avLst/>
          </a:prstGeom>
        </p:spPr>
      </p:pic>
      <p:pic>
        <p:nvPicPr>
          <p:cNvPr id="12" name="Picture 11" descr="20110826I1wind30.gif"/>
          <p:cNvPicPr>
            <a:picLocks noChangeAspect="1"/>
          </p:cNvPicPr>
          <p:nvPr/>
        </p:nvPicPr>
        <p:blipFill rotWithShape="1">
          <a:blip r:embed="rId6" cstate="screen">
            <a:alphaModFix/>
            <a:extLst>
              <a:ext uri="{BEBA8EAE-BF5A-486C-A8C5-ECC9F3942E4B}">
                <a14:imgProps xmlns:a14="http://schemas.microsoft.com/office/drawing/2010/main">
                  <a14:imgLayer r:embed="rId7">
                    <a14:imgEffect>
                      <a14:backgroundRemoval t="9977" b="89796" l="10026" r="89974"/>
                    </a14:imgEffect>
                  </a14:imgLayer>
                </a14:imgProps>
              </a:ext>
              <a:ext uri="{28A0092B-C50C-407E-A947-70E740481C1C}">
                <a14:useLocalDpi xmlns:a14="http://schemas.microsoft.com/office/drawing/2010/main"/>
              </a:ext>
            </a:extLst>
          </a:blip>
          <a:srcRect/>
          <a:stretch/>
        </p:blipFill>
        <p:spPr>
          <a:xfrm>
            <a:off x="3689509" y="3963846"/>
            <a:ext cx="1855249" cy="2101324"/>
          </a:xfrm>
          <a:prstGeom prst="rect">
            <a:avLst/>
          </a:prstGeom>
        </p:spPr>
      </p:pic>
      <p:sp>
        <p:nvSpPr>
          <p:cNvPr id="16" name="TextBox 30"/>
          <p:cNvSpPr txBox="1">
            <a:spLocks noChangeArrowheads="1"/>
          </p:cNvSpPr>
          <p:nvPr/>
        </p:nvSpPr>
        <p:spPr bwMode="auto">
          <a:xfrm>
            <a:off x="7698819" y="3887110"/>
            <a:ext cx="1148647" cy="461665"/>
          </a:xfrm>
          <a:prstGeom prst="rect">
            <a:avLst/>
          </a:prstGeom>
          <a:noFill/>
          <a:ln w="9525">
            <a:noFill/>
            <a:miter lim="800000"/>
            <a:headEnd/>
            <a:tailEnd/>
          </a:ln>
        </p:spPr>
        <p:txBody>
          <a:bodyPr wrap="none">
            <a:prstTxWarp prst="textNoShape">
              <a:avLst/>
            </a:prstTxWarp>
            <a:spAutoFit/>
          </a:bodyPr>
          <a:lstStyle/>
          <a:p>
            <a:pPr algn="ctr"/>
            <a:r>
              <a:rPr lang="en-US" sz="1200" b="1" dirty="0" smtClean="0">
                <a:solidFill>
                  <a:srgbClr val="FFFFFF"/>
                </a:solidFill>
                <a:latin typeface="Calibri" charset="0"/>
                <a:ea typeface="Calibri" charset="0"/>
                <a:cs typeface="Calibri" charset="0"/>
              </a:rPr>
              <a:t>20110826I1</a:t>
            </a:r>
            <a:endParaRPr lang="en-US" sz="1200" b="1" dirty="0">
              <a:solidFill>
                <a:srgbClr val="FFFFFF"/>
              </a:solidFill>
              <a:latin typeface="Calibri" charset="0"/>
              <a:ea typeface="Calibri" charset="0"/>
              <a:cs typeface="Calibri" charset="0"/>
            </a:endParaRPr>
          </a:p>
          <a:p>
            <a:pPr algn="ctr"/>
            <a:r>
              <a:rPr lang="en-US" sz="1200" b="1" dirty="0" smtClean="0">
                <a:solidFill>
                  <a:srgbClr val="FFFFFF"/>
                </a:solidFill>
                <a:latin typeface="Calibri" charset="0"/>
                <a:ea typeface="Calibri" charset="0"/>
                <a:cs typeface="Calibri" charset="0"/>
              </a:rPr>
              <a:t>0926-1416 </a:t>
            </a:r>
            <a:r>
              <a:rPr lang="en-US" sz="1200" b="1" dirty="0">
                <a:solidFill>
                  <a:srgbClr val="FFFFFF"/>
                </a:solidFill>
                <a:latin typeface="Calibri" charset="0"/>
                <a:ea typeface="Calibri" charset="0"/>
                <a:cs typeface="Calibri" charset="0"/>
              </a:rPr>
              <a:t>UTC</a:t>
            </a:r>
          </a:p>
        </p:txBody>
      </p:sp>
      <p:cxnSp>
        <p:nvCxnSpPr>
          <p:cNvPr id="6" name="Straight Arrow Connector 5"/>
          <p:cNvCxnSpPr/>
          <p:nvPr/>
        </p:nvCxnSpPr>
        <p:spPr>
          <a:xfrm>
            <a:off x="1605643" y="2676071"/>
            <a:ext cx="1986644" cy="1841502"/>
          </a:xfrm>
          <a:prstGeom prst="straightConnector1">
            <a:avLst/>
          </a:prstGeom>
          <a:ln w="38100" cmpd="sng">
            <a:solidFill>
              <a:schemeClr val="bg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24" name="Rectangle 6"/>
          <p:cNvSpPr txBox="1">
            <a:spLocks noChangeArrowheads="1"/>
          </p:cNvSpPr>
          <p:nvPr/>
        </p:nvSpPr>
        <p:spPr bwMode="auto">
          <a:xfrm>
            <a:off x="3773710" y="2032439"/>
            <a:ext cx="1886858" cy="108812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dirty="0">
                <a:solidFill>
                  <a:srgbClr val="000000"/>
                </a:solidFill>
                <a:latin typeface="Calibri" charset="0"/>
                <a:ea typeface="Arial" charset="0"/>
                <a:sym typeface="Arial" charset="0"/>
              </a:rPr>
              <a:t>Doppler SO (EnKF) transmitted in real-</a:t>
            </a:r>
            <a:r>
              <a:rPr lang="en-US" sz="1600" dirty="0" smtClean="0">
                <a:solidFill>
                  <a:srgbClr val="000000"/>
                </a:solidFill>
                <a:latin typeface="Calibri" charset="0"/>
                <a:ea typeface="Arial" charset="0"/>
                <a:sym typeface="Arial" charset="0"/>
              </a:rPr>
              <a:t>time </a:t>
            </a:r>
            <a:r>
              <a:rPr lang="en-US" sz="1600" dirty="0">
                <a:solidFill>
                  <a:srgbClr val="000000"/>
                </a:solidFill>
                <a:latin typeface="Calibri" charset="0"/>
                <a:ea typeface="Arial" charset="0"/>
                <a:sym typeface="Arial" charset="0"/>
              </a:rPr>
              <a:t>for assimilation into </a:t>
            </a:r>
            <a:r>
              <a:rPr lang="en-US" sz="1600" dirty="0" smtClean="0">
                <a:solidFill>
                  <a:srgbClr val="000000"/>
                </a:solidFill>
                <a:latin typeface="Calibri" charset="0"/>
                <a:ea typeface="Arial" charset="0"/>
                <a:sym typeface="Arial" charset="0"/>
              </a:rPr>
              <a:t>HWRF</a:t>
            </a:r>
            <a:endParaRPr lang="en-US" sz="1600" dirty="0">
              <a:solidFill>
                <a:srgbClr val="000000"/>
              </a:solidFill>
              <a:latin typeface="Calibri" charset="0"/>
              <a:ea typeface="Calibri" charset="0"/>
              <a:cs typeface="Calibri" charset="0"/>
              <a:sym typeface="Arial" charset="0"/>
            </a:endParaRPr>
          </a:p>
        </p:txBody>
      </p:sp>
      <p:grpSp>
        <p:nvGrpSpPr>
          <p:cNvPr id="3" name="Group 2"/>
          <p:cNvGrpSpPr/>
          <p:nvPr/>
        </p:nvGrpSpPr>
        <p:grpSpPr>
          <a:xfrm>
            <a:off x="5731362" y="1319442"/>
            <a:ext cx="3394496" cy="2936130"/>
            <a:chOff x="5731362" y="1319442"/>
            <a:chExt cx="3394496" cy="2936130"/>
          </a:xfrm>
        </p:grpSpPr>
        <p:pic>
          <p:nvPicPr>
            <p:cNvPr id="20" name="Picture 19" descr="Screen shot 2012-01-10 at 6.10.18 PM.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31362" y="1319442"/>
              <a:ext cx="3394496" cy="2936130"/>
            </a:xfrm>
            <a:prstGeom prst="rect">
              <a:avLst/>
            </a:prstGeom>
          </p:spPr>
        </p:pic>
        <p:sp>
          <p:nvSpPr>
            <p:cNvPr id="25" name="TextBox 30"/>
            <p:cNvSpPr txBox="1">
              <a:spLocks noChangeArrowheads="1"/>
            </p:cNvSpPr>
            <p:nvPr/>
          </p:nvSpPr>
          <p:spPr bwMode="auto">
            <a:xfrm>
              <a:off x="6294036" y="1557338"/>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grpSp>
      <p:grpSp>
        <p:nvGrpSpPr>
          <p:cNvPr id="5" name="Group 4"/>
          <p:cNvGrpSpPr/>
          <p:nvPr/>
        </p:nvGrpSpPr>
        <p:grpSpPr>
          <a:xfrm>
            <a:off x="5871086" y="4227288"/>
            <a:ext cx="3064272" cy="2255644"/>
            <a:chOff x="5871086" y="4227288"/>
            <a:chExt cx="3064272" cy="2255644"/>
          </a:xfrm>
        </p:grpSpPr>
        <p:pic>
          <p:nvPicPr>
            <p:cNvPr id="21" name="Picture 20" descr="Screen shot 2012-01-10 at 6.12.34 PM.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871086" y="4227288"/>
              <a:ext cx="3064272" cy="2255644"/>
            </a:xfrm>
            <a:prstGeom prst="rect">
              <a:avLst/>
            </a:prstGeom>
          </p:spPr>
        </p:pic>
        <p:sp>
          <p:nvSpPr>
            <p:cNvPr id="27" name="TextBox 30"/>
            <p:cNvSpPr txBox="1">
              <a:spLocks noChangeArrowheads="1"/>
            </p:cNvSpPr>
            <p:nvPr/>
          </p:nvSpPr>
          <p:spPr bwMode="auto">
            <a:xfrm>
              <a:off x="7725508" y="4494669"/>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grpSp>
      <p:sp>
        <p:nvSpPr>
          <p:cNvPr id="29" name="Rectangle 8"/>
          <p:cNvSpPr>
            <a:spLocks/>
          </p:cNvSpPr>
          <p:nvPr/>
        </p:nvSpPr>
        <p:spPr bwMode="auto">
          <a:xfrm>
            <a:off x="162228" y="4341359"/>
            <a:ext cx="1833485" cy="369332"/>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smtClean="0">
                <a:solidFill>
                  <a:srgbClr val="FFFFFF"/>
                </a:solidFill>
                <a:latin typeface="Calibri" charset="0"/>
                <a:ea typeface="Arial" charset="0"/>
                <a:cs typeface="Arial" charset="0"/>
                <a:sym typeface="Arial" charset="0"/>
              </a:rPr>
              <a:t>7 </a:t>
            </a:r>
            <a:r>
              <a:rPr lang="en-US" sz="1200" b="1" dirty="0">
                <a:solidFill>
                  <a:srgbClr val="FFFFFF"/>
                </a:solidFill>
                <a:latin typeface="Calibri" charset="0"/>
                <a:ea typeface="Arial" charset="0"/>
                <a:cs typeface="Arial" charset="0"/>
                <a:sym typeface="Arial" charset="0"/>
              </a:rPr>
              <a:t>P-3 Flights</a:t>
            </a:r>
          </a:p>
          <a:p>
            <a:pPr marL="39688" algn="ctr"/>
            <a:r>
              <a:rPr lang="en-US" sz="1200" b="1" dirty="0" smtClean="0">
                <a:solidFill>
                  <a:srgbClr val="FFFFFF"/>
                </a:solidFill>
                <a:latin typeface="Calibri" charset="0"/>
                <a:ea typeface="Arial" charset="0"/>
                <a:cs typeface="Arial" charset="0"/>
                <a:sym typeface="Arial" charset="0"/>
              </a:rPr>
              <a:t>23 </a:t>
            </a:r>
            <a:r>
              <a:rPr lang="en-US" sz="1200" b="1" dirty="0">
                <a:solidFill>
                  <a:srgbClr val="FFFFFF"/>
                </a:solidFill>
                <a:latin typeface="Calibri" charset="0"/>
                <a:ea typeface="Arial" charset="0"/>
                <a:cs typeface="Arial" charset="0"/>
                <a:sym typeface="Arial" charset="0"/>
              </a:rPr>
              <a:t>August – </a:t>
            </a:r>
            <a:r>
              <a:rPr lang="en-US" sz="1200" b="1" dirty="0" smtClean="0">
                <a:solidFill>
                  <a:srgbClr val="FFFFFF"/>
                </a:solidFill>
                <a:latin typeface="Calibri" charset="0"/>
                <a:ea typeface="Arial" charset="0"/>
                <a:cs typeface="Arial" charset="0"/>
                <a:sym typeface="Arial" charset="0"/>
              </a:rPr>
              <a:t>27 August 2011</a:t>
            </a:r>
            <a:endParaRPr lang="en-US" sz="1200" b="1" dirty="0">
              <a:solidFill>
                <a:srgbClr val="FFFFFF"/>
              </a:solidFill>
              <a:latin typeface="Calibri" charset="0"/>
              <a:ea typeface="Arial" charset="0"/>
              <a:cs typeface="Arial" charset="0"/>
              <a:sym typeface="Arial" charset="0"/>
            </a:endParaRPr>
          </a:p>
        </p:txBody>
      </p:sp>
      <p:sp>
        <p:nvSpPr>
          <p:cNvPr id="30" name="Text Box 7"/>
          <p:cNvSpPr txBox="1">
            <a:spLocks/>
          </p:cNvSpPr>
          <p:nvPr/>
        </p:nvSpPr>
        <p:spPr bwMode="auto">
          <a:xfrm>
            <a:off x="5417524" y="6632139"/>
            <a:ext cx="3419778"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smtClean="0">
                <a:solidFill>
                  <a:srgbClr val="000000"/>
                </a:solidFill>
              </a:rPr>
              <a:t>Murillo, Aberson, Aksoy, Gamache, Gopal (</a:t>
            </a:r>
            <a:r>
              <a:rPr lang="en-US" sz="1050" dirty="0">
                <a:solidFill>
                  <a:srgbClr val="000000"/>
                </a:solidFill>
              </a:rPr>
              <a:t>AOML/HRD)</a:t>
            </a:r>
            <a:endParaRPr lang="en-US" sz="1200" dirty="0">
              <a:solidFill>
                <a:srgbClr val="000000"/>
              </a:solidFill>
            </a:endParaRPr>
          </a:p>
        </p:txBody>
      </p:sp>
    </p:spTree>
    <p:extLst>
      <p:ext uri="{BB962C8B-B14F-4D97-AF65-F5344CB8AC3E}">
        <p14:creationId xmlns:p14="http://schemas.microsoft.com/office/powerpoint/2010/main" val="2765937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700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1000"/>
                                        <p:tgtEl>
                                          <p:spTgt spid="12"/>
                                        </p:tgtEl>
                                      </p:cBhvr>
                                    </p:animEffect>
                                  </p:childTnLst>
                                </p:cTn>
                              </p:par>
                            </p:childTnLst>
                          </p:cTn>
                        </p:par>
                        <p:par>
                          <p:cTn id="8" fill="hold">
                            <p:stCondLst>
                              <p:cond delay="8000"/>
                            </p:stCondLst>
                            <p:childTnLst>
                              <p:par>
                                <p:cTn id="9" presetID="6" presetClass="entr" presetSubtype="32" fill="hold" nodeType="afterEffect">
                                  <p:stCondLst>
                                    <p:cond delay="400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500"/>
                                        <p:tgtEl>
                                          <p:spTgt spid="3"/>
                                        </p:tgtEl>
                                      </p:cBhvr>
                                    </p:animEffect>
                                  </p:childTnLst>
                                </p:cTn>
                              </p:par>
                            </p:childTnLst>
                          </p:cTn>
                        </p:par>
                        <p:par>
                          <p:cTn id="12" fill="hold">
                            <p:stCondLst>
                              <p:cond delay="12500"/>
                            </p:stCondLst>
                            <p:childTnLst>
                              <p:par>
                                <p:cTn id="13" presetID="6" presetClass="entr" presetSubtype="32"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0"/>
            <a:ext cx="9144000" cy="1234395"/>
          </a:xfrm>
        </p:spPr>
        <p:txBody>
          <a:bodyPr anchor="b"/>
          <a:lstStyle/>
          <a:p>
            <a:pPr>
              <a:lnSpc>
                <a:spcPct val="100000"/>
              </a:lnSpc>
            </a:pPr>
            <a:r>
              <a:rPr lang="en-US" sz="4800" dirty="0">
                <a:latin typeface="Calibri"/>
                <a:ea typeface="Calibri" charset="0"/>
                <a:cs typeface="Calibri"/>
              </a:rPr>
              <a:t>Improved </a:t>
            </a:r>
            <a:r>
              <a:rPr lang="en-US" sz="4800" dirty="0">
                <a:latin typeface="+mj-lt"/>
                <a:ea typeface="Calibri" charset="0"/>
                <a:cs typeface="Calibri" charset="0"/>
              </a:rPr>
              <a:t>Models &amp; Data</a:t>
            </a:r>
            <a:r>
              <a:rPr lang="en-US" sz="4800" dirty="0" smtClean="0">
                <a:latin typeface="Calibri"/>
                <a:ea typeface="Calibri" charset="0"/>
                <a:cs typeface="Calibri"/>
              </a:rPr>
              <a:t>:</a:t>
            </a:r>
            <a:r>
              <a:rPr lang="en-US" dirty="0">
                <a:latin typeface="Calibri"/>
                <a:ea typeface="Calibri" charset="0"/>
                <a:cs typeface="Calibri"/>
              </a:rPr>
              <a:t/>
            </a:r>
            <a:br>
              <a:rPr lang="en-US" dirty="0">
                <a:latin typeface="Calibri"/>
                <a:ea typeface="Calibri" charset="0"/>
                <a:cs typeface="Calibri"/>
              </a:rPr>
            </a:br>
            <a:r>
              <a:rPr lang="en-US" sz="4000" dirty="0" smtClean="0">
                <a:latin typeface="Calibri"/>
                <a:ea typeface="Calibri" charset="0"/>
                <a:cs typeface="Calibri"/>
              </a:rPr>
              <a:t>Impact of airborne </a:t>
            </a:r>
            <a:r>
              <a:rPr lang="en-US" sz="4000" dirty="0">
                <a:latin typeface="Calibri"/>
                <a:ea typeface="Calibri" charset="0"/>
                <a:cs typeface="Calibri"/>
              </a:rPr>
              <a:t>Doppler </a:t>
            </a:r>
            <a:r>
              <a:rPr lang="en-US" sz="4000" dirty="0" smtClean="0">
                <a:latin typeface="Calibri"/>
                <a:ea typeface="Calibri" charset="0"/>
                <a:cs typeface="Calibri"/>
              </a:rPr>
              <a:t>radar</a:t>
            </a:r>
            <a:endParaRPr lang="en-US" sz="4000" dirty="0">
              <a:latin typeface="Calibri"/>
              <a:ea typeface="Calibri" charset="0"/>
              <a:cs typeface="Calibri"/>
            </a:endParaRPr>
          </a:p>
        </p:txBody>
      </p:sp>
      <p:sp>
        <p:nvSpPr>
          <p:cNvPr id="48134" name="Text Box 6"/>
          <p:cNvSpPr txBox="1">
            <a:spLocks noChangeArrowheads="1"/>
          </p:cNvSpPr>
          <p:nvPr/>
        </p:nvSpPr>
        <p:spPr bwMode="auto">
          <a:xfrm>
            <a:off x="5250178" y="6605797"/>
            <a:ext cx="3636633" cy="276999"/>
          </a:xfrm>
          <a:prstGeom prst="rect">
            <a:avLst/>
          </a:prstGeom>
          <a:noFill/>
          <a:ln w="9525">
            <a:noFill/>
            <a:miter lim="800000"/>
            <a:headEnd/>
            <a:tailEnd/>
          </a:ln>
        </p:spPr>
        <p:txBody>
          <a:bodyPr wrap="none">
            <a:prstTxWarp prst="textNoShape">
              <a:avLst/>
            </a:prstTxWarp>
            <a:spAutoFit/>
          </a:bodyPr>
          <a:lstStyle/>
          <a:p>
            <a:r>
              <a:rPr lang="en-US" sz="1200" dirty="0" smtClean="0">
                <a:latin typeface="Calibri"/>
                <a:ea typeface="Arial" charset="0"/>
                <a:cs typeface="Calibri"/>
              </a:rPr>
              <a:t>F. Zhang (PSU), Aberson, </a:t>
            </a:r>
            <a:r>
              <a:rPr lang="en-US" sz="1200" dirty="0">
                <a:latin typeface="Calibri"/>
                <a:ea typeface="Arial" charset="0"/>
                <a:cs typeface="Calibri"/>
              </a:rPr>
              <a:t>Aksoy, </a:t>
            </a:r>
            <a:r>
              <a:rPr lang="en-US" sz="1200" dirty="0" smtClean="0">
                <a:latin typeface="Calibri"/>
                <a:ea typeface="Arial" charset="0"/>
                <a:cs typeface="Calibri"/>
              </a:rPr>
              <a:t>Gamache</a:t>
            </a:r>
            <a:r>
              <a:rPr lang="en-US" sz="1200" dirty="0">
                <a:latin typeface="Calibri"/>
                <a:ea typeface="Arial" charset="0"/>
                <a:cs typeface="Calibri"/>
              </a:rPr>
              <a:t> </a:t>
            </a:r>
            <a:r>
              <a:rPr lang="en-US" sz="1200" dirty="0" smtClean="0">
                <a:latin typeface="Calibri"/>
                <a:ea typeface="Arial" charset="0"/>
                <a:cs typeface="Calibri"/>
              </a:rPr>
              <a:t>(AOML/HRD)</a:t>
            </a:r>
            <a:endParaRPr lang="en-US" sz="1200" dirty="0">
              <a:latin typeface="Calibri"/>
              <a:ea typeface="Arial" charset="0"/>
              <a:cs typeface="Calibri"/>
            </a:endParaRPr>
          </a:p>
        </p:txBody>
      </p:sp>
      <p:pic>
        <p:nvPicPr>
          <p:cNvPr id="39" name="Picture 38" descr="intensitywithbaselines.tif"/>
          <p:cNvPicPr>
            <a:picLocks noChangeAspect="1"/>
          </p:cNvPicPr>
          <p:nvPr/>
        </p:nvPicPr>
        <p:blipFill rotWithShape="1">
          <a:blip r:embed="rId3" cstate="screen">
            <a:extLst>
              <a:ext uri="{28A0092B-C50C-407E-A947-70E740481C1C}">
                <a14:useLocalDpi xmlns:a14="http://schemas.microsoft.com/office/drawing/2010/main"/>
              </a:ext>
            </a:extLst>
          </a:blip>
          <a:srcRect l="9944" t="12142" r="8749" b="6424"/>
          <a:stretch/>
        </p:blipFill>
        <p:spPr>
          <a:xfrm>
            <a:off x="2263314" y="1640204"/>
            <a:ext cx="4754575" cy="4762111"/>
          </a:xfrm>
          <a:prstGeom prst="rect">
            <a:avLst/>
          </a:prstGeom>
        </p:spPr>
      </p:pic>
      <p:grpSp>
        <p:nvGrpSpPr>
          <p:cNvPr id="153" name="Group 152"/>
          <p:cNvGrpSpPr>
            <a:grpSpLocks/>
          </p:cNvGrpSpPr>
          <p:nvPr/>
        </p:nvGrpSpPr>
        <p:grpSpPr bwMode="auto">
          <a:xfrm>
            <a:off x="2622943" y="2814005"/>
            <a:ext cx="6280465" cy="2622590"/>
            <a:chOff x="1641664" y="2843037"/>
            <a:chExt cx="6281460" cy="2621968"/>
          </a:xfrm>
        </p:grpSpPr>
        <p:sp>
          <p:nvSpPr>
            <p:cNvPr id="154" name="Oval 153"/>
            <p:cNvSpPr/>
            <p:nvPr/>
          </p:nvSpPr>
          <p:spPr>
            <a:xfrm>
              <a:off x="1641664" y="2843037"/>
              <a:ext cx="1054330" cy="2621968"/>
            </a:xfrm>
            <a:prstGeom prst="ellipse">
              <a:avLst/>
            </a:prstGeom>
            <a:noFill/>
            <a:ln w="28575" cmpd="sng">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55" name="Straight Arrow Connector 154"/>
            <p:cNvCxnSpPr>
              <a:stCxn id="156" idx="1"/>
              <a:endCxn id="154" idx="6"/>
            </p:cNvCxnSpPr>
            <p:nvPr/>
          </p:nvCxnSpPr>
          <p:spPr>
            <a:xfrm flipH="1" flipV="1">
              <a:off x="2695994" y="4154021"/>
              <a:ext cx="3125724" cy="595092"/>
            </a:xfrm>
            <a:prstGeom prst="straightConnector1">
              <a:avLst/>
            </a:prstGeom>
            <a:ln w="190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56" name="TextBox 16"/>
            <p:cNvSpPr txBox="1">
              <a:spLocks noChangeArrowheads="1"/>
            </p:cNvSpPr>
            <p:nvPr/>
          </p:nvSpPr>
          <p:spPr bwMode="auto">
            <a:xfrm>
              <a:off x="5821718" y="4487503"/>
              <a:ext cx="2101406" cy="523220"/>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dirty="0">
                  <a:solidFill>
                    <a:schemeClr val="bg1"/>
                  </a:solidFill>
                </a:rPr>
                <a:t>Need help of Research community to address</a:t>
              </a:r>
            </a:p>
          </p:txBody>
        </p:sp>
      </p:grpSp>
      <p:sp>
        <p:nvSpPr>
          <p:cNvPr id="157" name="TextBox 156"/>
          <p:cNvSpPr txBox="1"/>
          <p:nvPr/>
        </p:nvSpPr>
        <p:spPr>
          <a:xfrm>
            <a:off x="431622" y="2099271"/>
            <a:ext cx="167669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600" dirty="0"/>
              <a:t>All cases with Doppler data 2008-2011</a:t>
            </a:r>
          </a:p>
        </p:txBody>
      </p:sp>
      <p:sp>
        <p:nvSpPr>
          <p:cNvPr id="158" name="TextBox 3"/>
          <p:cNvSpPr txBox="1">
            <a:spLocks noChangeArrowheads="1"/>
          </p:cNvSpPr>
          <p:nvPr/>
        </p:nvSpPr>
        <p:spPr bwMode="auto">
          <a:xfrm>
            <a:off x="2664451" y="1291590"/>
            <a:ext cx="4241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t>% Improvement over HFIP baseline</a:t>
            </a:r>
          </a:p>
        </p:txBody>
      </p:sp>
      <p:sp>
        <p:nvSpPr>
          <p:cNvPr id="8" name="Rectangle 7"/>
          <p:cNvSpPr/>
          <p:nvPr/>
        </p:nvSpPr>
        <p:spPr>
          <a:xfrm>
            <a:off x="6840694" y="1662640"/>
            <a:ext cx="582211" cy="307777"/>
          </a:xfrm>
          <a:prstGeom prst="rect">
            <a:avLst/>
          </a:prstGeom>
        </p:spPr>
        <p:txBody>
          <a:bodyPr wrap="none">
            <a:spAutoFit/>
          </a:bodyPr>
          <a:lstStyle/>
          <a:p>
            <a:r>
              <a:rPr lang="en-US" sz="1400" b="1" dirty="0">
                <a:latin typeface="+mn-lt"/>
              </a:rPr>
              <a:t>cases</a:t>
            </a:r>
            <a:endParaRPr lang="en-US" sz="1400" dirty="0">
              <a:latin typeface="+mn-lt"/>
            </a:endParaRPr>
          </a:p>
        </p:txBody>
      </p:sp>
      <p:grpSp>
        <p:nvGrpSpPr>
          <p:cNvPr id="9" name="Group 8"/>
          <p:cNvGrpSpPr/>
          <p:nvPr/>
        </p:nvGrpSpPr>
        <p:grpSpPr>
          <a:xfrm>
            <a:off x="2849232" y="2325665"/>
            <a:ext cx="5447376" cy="2550954"/>
            <a:chOff x="2849232" y="2325665"/>
            <a:chExt cx="5447376" cy="2550954"/>
          </a:xfrm>
        </p:grpSpPr>
        <p:sp>
          <p:nvSpPr>
            <p:cNvPr id="2" name="Freeform 1"/>
            <p:cNvSpPr/>
            <p:nvPr/>
          </p:nvSpPr>
          <p:spPr>
            <a:xfrm>
              <a:off x="2849232" y="3069258"/>
              <a:ext cx="1172256" cy="1807361"/>
            </a:xfrm>
            <a:custGeom>
              <a:avLst/>
              <a:gdLst>
                <a:gd name="connsiteX0" fmla="*/ 0 w 1172256"/>
                <a:gd name="connsiteY0" fmla="*/ 1807361 h 1807361"/>
                <a:gd name="connsiteX1" fmla="*/ 423315 w 1172256"/>
                <a:gd name="connsiteY1" fmla="*/ 472193 h 1807361"/>
                <a:gd name="connsiteX2" fmla="*/ 887332 w 1172256"/>
                <a:gd name="connsiteY2" fmla="*/ 0 h 1807361"/>
                <a:gd name="connsiteX3" fmla="*/ 1172256 w 1172256"/>
                <a:gd name="connsiteY3" fmla="*/ 89554 h 1807361"/>
                <a:gd name="connsiteX4" fmla="*/ 871051 w 1172256"/>
                <a:gd name="connsiteY4" fmla="*/ 227955 h 1807361"/>
                <a:gd name="connsiteX5" fmla="*/ 439596 w 1172256"/>
                <a:gd name="connsiteY5" fmla="*/ 822268 h 1807361"/>
                <a:gd name="connsiteX6" fmla="*/ 0 w 1172256"/>
                <a:gd name="connsiteY6" fmla="*/ 1807361 h 18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256" h="1807361">
                  <a:moveTo>
                    <a:pt x="0" y="1807361"/>
                  </a:moveTo>
                  <a:lnTo>
                    <a:pt x="423315" y="472193"/>
                  </a:lnTo>
                  <a:lnTo>
                    <a:pt x="887332" y="0"/>
                  </a:lnTo>
                  <a:lnTo>
                    <a:pt x="1172256" y="89554"/>
                  </a:lnTo>
                  <a:lnTo>
                    <a:pt x="871051" y="227955"/>
                  </a:lnTo>
                  <a:lnTo>
                    <a:pt x="439596" y="822268"/>
                  </a:lnTo>
                  <a:lnTo>
                    <a:pt x="0" y="1807361"/>
                  </a:lnTo>
                  <a:close/>
                </a:path>
              </a:pathLst>
            </a:custGeom>
            <a:pattFill prst="pct50">
              <a:fgClr>
                <a:srgbClr val="FF0000"/>
              </a:fgClr>
              <a:bgClr>
                <a:schemeClr val="bg1"/>
              </a:bgClr>
            </a:patt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reeform 2"/>
            <p:cNvSpPr/>
            <p:nvPr/>
          </p:nvSpPr>
          <p:spPr>
            <a:xfrm>
              <a:off x="4550631" y="2776172"/>
              <a:ext cx="1579288" cy="496617"/>
            </a:xfrm>
            <a:custGeom>
              <a:avLst/>
              <a:gdLst>
                <a:gd name="connsiteX0" fmla="*/ 0 w 1579288"/>
                <a:gd name="connsiteY0" fmla="*/ 252379 h 496617"/>
                <a:gd name="connsiteX1" fmla="*/ 464018 w 1579288"/>
                <a:gd name="connsiteY1" fmla="*/ 48848 h 496617"/>
                <a:gd name="connsiteX2" fmla="*/ 895473 w 1579288"/>
                <a:gd name="connsiteY2" fmla="*/ 40706 h 496617"/>
                <a:gd name="connsiteX3" fmla="*/ 1326928 w 1579288"/>
                <a:gd name="connsiteY3" fmla="*/ 0 h 496617"/>
                <a:gd name="connsiteX4" fmla="*/ 1579288 w 1579288"/>
                <a:gd name="connsiteY4" fmla="*/ 496617 h 496617"/>
                <a:gd name="connsiteX5" fmla="*/ 1359491 w 1579288"/>
                <a:gd name="connsiteY5" fmla="*/ 179108 h 496617"/>
                <a:gd name="connsiteX6" fmla="*/ 903613 w 1579288"/>
                <a:gd name="connsiteY6" fmla="*/ 162825 h 496617"/>
                <a:gd name="connsiteX7" fmla="*/ 472158 w 1579288"/>
                <a:gd name="connsiteY7" fmla="*/ 154684 h 496617"/>
                <a:gd name="connsiteX8" fmla="*/ 0 w 1579288"/>
                <a:gd name="connsiteY8" fmla="*/ 252379 h 49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288" h="496617">
                  <a:moveTo>
                    <a:pt x="0" y="252379"/>
                  </a:moveTo>
                  <a:lnTo>
                    <a:pt x="464018" y="48848"/>
                  </a:lnTo>
                  <a:lnTo>
                    <a:pt x="895473" y="40706"/>
                  </a:lnTo>
                  <a:lnTo>
                    <a:pt x="1326928" y="0"/>
                  </a:lnTo>
                  <a:lnTo>
                    <a:pt x="1579288" y="496617"/>
                  </a:lnTo>
                  <a:lnTo>
                    <a:pt x="1359491" y="179108"/>
                  </a:lnTo>
                  <a:lnTo>
                    <a:pt x="903613" y="162825"/>
                  </a:lnTo>
                  <a:lnTo>
                    <a:pt x="472158" y="154684"/>
                  </a:lnTo>
                  <a:lnTo>
                    <a:pt x="0" y="252379"/>
                  </a:lnTo>
                  <a:close/>
                </a:path>
              </a:pathLst>
            </a:custGeom>
            <a:pattFill prst="pct50">
              <a:fgClr>
                <a:srgbClr val="FF0000"/>
              </a:fgClr>
              <a:bgClr>
                <a:schemeClr val="bg1"/>
              </a:bgClr>
            </a:patt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7048857" y="2325665"/>
              <a:ext cx="1247751" cy="584776"/>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1600" dirty="0" smtClean="0">
                  <a:solidFill>
                    <a:schemeClr val="bg1"/>
                  </a:solidFill>
                </a:rPr>
                <a:t>Aircraft data impact</a:t>
              </a:r>
              <a:endParaRPr lang="en-US" sz="1600" dirty="0">
                <a:solidFill>
                  <a:schemeClr val="bg1"/>
                </a:solidFill>
              </a:endParaRPr>
            </a:p>
          </p:txBody>
        </p:sp>
        <p:cxnSp>
          <p:nvCxnSpPr>
            <p:cNvPr id="6" name="Straight Arrow Connector 5"/>
            <p:cNvCxnSpPr>
              <a:stCxn id="4" idx="1"/>
              <a:endCxn id="3" idx="3"/>
            </p:cNvCxnSpPr>
            <p:nvPr/>
          </p:nvCxnSpPr>
          <p:spPr>
            <a:xfrm flipH="1">
              <a:off x="5877559" y="2618053"/>
              <a:ext cx="1171298" cy="158119"/>
            </a:xfrm>
            <a:prstGeom prst="straightConnector1">
              <a:avLst/>
            </a:prstGeom>
            <a:ln w="190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2" idx="5"/>
            </p:cNvCxnSpPr>
            <p:nvPr/>
          </p:nvCxnSpPr>
          <p:spPr>
            <a:xfrm flipH="1">
              <a:off x="3288828" y="2630262"/>
              <a:ext cx="3755733" cy="1261264"/>
            </a:xfrm>
            <a:prstGeom prst="straightConnector1">
              <a:avLst/>
            </a:prstGeom>
            <a:ln w="190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2335325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800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childTnLst>
                          </p:cTn>
                        </p:par>
                        <p:par>
                          <p:cTn id="8" fill="hold">
                            <p:stCondLst>
                              <p:cond delay="8500"/>
                            </p:stCondLst>
                            <p:childTnLst>
                              <p:par>
                                <p:cTn id="9" presetID="12" presetClass="entr" presetSubtype="4" fill="hold" nodeType="afterEffect">
                                  <p:stCondLst>
                                    <p:cond delay="10000"/>
                                  </p:stCondLst>
                                  <p:childTnLst>
                                    <p:set>
                                      <p:cBhvr>
                                        <p:cTn id="10" dur="1" fill="hold">
                                          <p:stCondLst>
                                            <p:cond delay="0"/>
                                          </p:stCondLst>
                                        </p:cTn>
                                        <p:tgtEl>
                                          <p:spTgt spid="153"/>
                                        </p:tgtEl>
                                        <p:attrNameLst>
                                          <p:attrName>style.visibility</p:attrName>
                                        </p:attrNameLst>
                                      </p:cBhvr>
                                      <p:to>
                                        <p:strVal val="visible"/>
                                      </p:to>
                                    </p:set>
                                    <p:anim calcmode="lin" valueType="num">
                                      <p:cBhvr additive="base">
                                        <p:cTn id="11" dur="500"/>
                                        <p:tgtEl>
                                          <p:spTgt spid="153"/>
                                        </p:tgtEl>
                                        <p:attrNameLst>
                                          <p:attrName>ppt_y</p:attrName>
                                        </p:attrNameLst>
                                      </p:cBhvr>
                                      <p:tavLst>
                                        <p:tav tm="0">
                                          <p:val>
                                            <p:strVal val="#ppt_y+#ppt_h*1.125000"/>
                                          </p:val>
                                        </p:tav>
                                        <p:tav tm="100000">
                                          <p:val>
                                            <p:strVal val="#ppt_y"/>
                                          </p:val>
                                        </p:tav>
                                      </p:tavLst>
                                    </p:anim>
                                    <p:animEffect transition="in" filter="wipe(up)">
                                      <p:cBhvr>
                                        <p:cTn id="12"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0" y="0"/>
            <a:ext cx="8229600" cy="1306286"/>
          </a:xfrm>
        </p:spPr>
        <p:txBody>
          <a:bodyPr/>
          <a:lstStyle/>
          <a:p>
            <a:r>
              <a:rPr lang="en-US" dirty="0" smtClean="0">
                <a:latin typeface="+mj-lt"/>
              </a:rPr>
              <a:t>HFIP Success to Date</a:t>
            </a:r>
          </a:p>
        </p:txBody>
      </p:sp>
      <p:sp>
        <p:nvSpPr>
          <p:cNvPr id="5" name="Rectangle 4"/>
          <p:cNvSpPr/>
          <p:nvPr/>
        </p:nvSpPr>
        <p:spPr>
          <a:xfrm>
            <a:off x="165761" y="1304956"/>
            <a:ext cx="8844643" cy="4985980"/>
          </a:xfrm>
          <a:prstGeom prst="rect">
            <a:avLst/>
          </a:prstGeom>
        </p:spPr>
        <p:txBody>
          <a:bodyPr wrap="square">
            <a:spAutoFit/>
          </a:bodyPr>
          <a:lstStyle/>
          <a:p>
            <a:pPr marL="342900" indent="-342900">
              <a:spcBef>
                <a:spcPts val="600"/>
              </a:spcBef>
              <a:spcAft>
                <a:spcPts val="0"/>
              </a:spcAft>
              <a:buFont typeface="Arial"/>
              <a:buChar char="•"/>
              <a:defRPr/>
            </a:pPr>
            <a:r>
              <a:rPr lang="en-US" dirty="0">
                <a:latin typeface="+mn-lt"/>
              </a:rPr>
              <a:t>HFIP </a:t>
            </a:r>
            <a:r>
              <a:rPr lang="en-US" dirty="0" smtClean="0">
                <a:latin typeface="+mn-lt"/>
              </a:rPr>
              <a:t>focused </a:t>
            </a:r>
            <a:r>
              <a:rPr lang="en-US" dirty="0">
                <a:latin typeface="+mn-lt"/>
              </a:rPr>
              <a:t>research efforts within NOAA </a:t>
            </a:r>
            <a:r>
              <a:rPr lang="en-US" dirty="0" smtClean="0">
                <a:latin typeface="+mn-lt"/>
              </a:rPr>
              <a:t>&amp; interagency partners</a:t>
            </a:r>
          </a:p>
          <a:p>
            <a:pPr marL="342900" indent="-342900">
              <a:spcBef>
                <a:spcPts val="600"/>
              </a:spcBef>
              <a:spcAft>
                <a:spcPts val="0"/>
              </a:spcAft>
              <a:buFont typeface="Arial"/>
              <a:buChar char="•"/>
              <a:defRPr/>
            </a:pPr>
            <a:r>
              <a:rPr lang="en-US" dirty="0" smtClean="0">
                <a:latin typeface="+mn-lt"/>
              </a:rPr>
              <a:t>HFIP defined solution to transition </a:t>
            </a:r>
            <a:r>
              <a:rPr lang="en-US" dirty="0">
                <a:latin typeface="+mn-lt"/>
              </a:rPr>
              <a:t>research into </a:t>
            </a:r>
            <a:r>
              <a:rPr lang="en-US" dirty="0" smtClean="0">
                <a:latin typeface="+mn-lt"/>
              </a:rPr>
              <a:t>operations with Stream </a:t>
            </a:r>
            <a:r>
              <a:rPr lang="en-US" dirty="0">
                <a:latin typeface="+mn-lt"/>
              </a:rPr>
              <a:t>1.5 </a:t>
            </a:r>
            <a:r>
              <a:rPr lang="en-US" dirty="0" smtClean="0">
                <a:latin typeface="+mn-lt"/>
              </a:rPr>
              <a:t>products available </a:t>
            </a:r>
            <a:r>
              <a:rPr lang="en-US" dirty="0">
                <a:latin typeface="+mn-lt"/>
              </a:rPr>
              <a:t>to NHC forecasters in real-</a:t>
            </a:r>
            <a:r>
              <a:rPr lang="en-US" dirty="0" smtClean="0">
                <a:latin typeface="+mn-lt"/>
              </a:rPr>
              <a:t>time </a:t>
            </a:r>
          </a:p>
          <a:p>
            <a:pPr marL="800100" lvl="1" indent="-342900">
              <a:spcBef>
                <a:spcPts val="600"/>
              </a:spcBef>
              <a:spcAft>
                <a:spcPts val="0"/>
              </a:spcAft>
              <a:buFont typeface="Lucida Grande"/>
              <a:buChar char="-"/>
              <a:defRPr/>
            </a:pPr>
            <a:r>
              <a:rPr lang="en-US" dirty="0" smtClean="0">
                <a:solidFill>
                  <a:srgbClr val="000000"/>
                </a:solidFill>
                <a:latin typeface="Calibri"/>
              </a:rPr>
              <a:t>Transitioned global </a:t>
            </a:r>
            <a:r>
              <a:rPr lang="en-US" dirty="0">
                <a:solidFill>
                  <a:srgbClr val="000000"/>
                </a:solidFill>
                <a:latin typeface="Calibri"/>
              </a:rPr>
              <a:t>hybrid DA system and 3-km HWRF into operations this season </a:t>
            </a:r>
            <a:r>
              <a:rPr lang="en-US" dirty="0" smtClean="0">
                <a:latin typeface="+mn-lt"/>
              </a:rPr>
              <a:t> </a:t>
            </a:r>
            <a:endParaRPr lang="en-US" dirty="0">
              <a:latin typeface="+mn-lt"/>
            </a:endParaRPr>
          </a:p>
          <a:p>
            <a:pPr marL="342900" indent="-342900">
              <a:spcBef>
                <a:spcPts val="600"/>
              </a:spcBef>
              <a:spcAft>
                <a:spcPts val="0"/>
              </a:spcAft>
              <a:buFont typeface="Arial"/>
              <a:buChar char="•"/>
              <a:defRPr/>
            </a:pPr>
            <a:r>
              <a:rPr lang="en-US" dirty="0">
                <a:latin typeface="+mn-lt"/>
                <a:ea typeface="ＭＳ Ｐゴシック" charset="0"/>
              </a:rPr>
              <a:t>HFIP </a:t>
            </a:r>
            <a:r>
              <a:rPr lang="en-US" dirty="0" smtClean="0">
                <a:latin typeface="+mn-lt"/>
                <a:ea typeface="ＭＳ Ｐゴシック" charset="0"/>
              </a:rPr>
              <a:t>making </a:t>
            </a:r>
            <a:r>
              <a:rPr lang="en-US" dirty="0">
                <a:latin typeface="+mn-lt"/>
                <a:ea typeface="ＭＳ Ｐゴシック" charset="0"/>
              </a:rPr>
              <a:t>significant progress – </a:t>
            </a:r>
            <a:r>
              <a:rPr lang="en-US" dirty="0" smtClean="0">
                <a:latin typeface="+mn-lt"/>
                <a:ea typeface="ＭＳ Ｐゴシック" charset="0"/>
              </a:rPr>
              <a:t>5-year goals </a:t>
            </a:r>
            <a:r>
              <a:rPr lang="en-US" dirty="0">
                <a:latin typeface="+mn-lt"/>
                <a:ea typeface="ＭＳ Ｐゴシック" charset="0"/>
              </a:rPr>
              <a:t>within reach</a:t>
            </a:r>
          </a:p>
          <a:p>
            <a:pPr marL="800100" lvl="1" indent="-342900">
              <a:spcBef>
                <a:spcPts val="600"/>
              </a:spcBef>
              <a:spcAft>
                <a:spcPts val="0"/>
              </a:spcAft>
              <a:buFontTx/>
              <a:buChar char="–"/>
              <a:defRPr/>
            </a:pPr>
            <a:r>
              <a:rPr lang="en-US" dirty="0">
                <a:latin typeface="+mn-lt"/>
                <a:ea typeface="ＭＳ Ｐゴシック" charset="0"/>
              </a:rPr>
              <a:t>Global </a:t>
            </a:r>
            <a:r>
              <a:rPr lang="en-US" dirty="0" smtClean="0">
                <a:latin typeface="+mn-lt"/>
                <a:ea typeface="ＭＳ Ｐゴシック" charset="0"/>
              </a:rPr>
              <a:t>ensembles </a:t>
            </a:r>
            <a:r>
              <a:rPr lang="en-US" dirty="0">
                <a:latin typeface="+mn-lt"/>
                <a:ea typeface="ＭＳ Ｐゴシック" charset="0"/>
              </a:rPr>
              <a:t>providing 20% improvement in track guidance</a:t>
            </a:r>
          </a:p>
          <a:p>
            <a:pPr marL="800100" lvl="1" indent="-342900">
              <a:spcBef>
                <a:spcPts val="600"/>
              </a:spcBef>
              <a:spcAft>
                <a:spcPts val="0"/>
              </a:spcAft>
              <a:buFontTx/>
              <a:buChar char="–"/>
              <a:defRPr/>
            </a:pPr>
            <a:r>
              <a:rPr lang="en-US" dirty="0">
                <a:latin typeface="+mn-lt"/>
                <a:ea typeface="ＭＳ Ｐゴシック" charset="0"/>
              </a:rPr>
              <a:t>Improved </a:t>
            </a:r>
            <a:r>
              <a:rPr lang="en-US" dirty="0" smtClean="0">
                <a:latin typeface="+mn-lt"/>
                <a:ea typeface="ＭＳ Ｐゴシック" charset="0"/>
              </a:rPr>
              <a:t>model </a:t>
            </a:r>
            <a:r>
              <a:rPr lang="en-US" dirty="0">
                <a:latin typeface="+mn-lt"/>
                <a:ea typeface="ＭＳ Ｐゴシック" charset="0"/>
              </a:rPr>
              <a:t>initialization and higher resolution </a:t>
            </a:r>
            <a:r>
              <a:rPr lang="en-US" dirty="0" smtClean="0">
                <a:latin typeface="+mn-lt"/>
                <a:ea typeface="ＭＳ Ｐゴシック" charset="0"/>
              </a:rPr>
              <a:t>models, along </a:t>
            </a:r>
            <a:r>
              <a:rPr lang="en-US" dirty="0">
                <a:latin typeface="+mn-lt"/>
                <a:ea typeface="ＭＳ Ｐゴシック" charset="0"/>
              </a:rPr>
              <a:t>with inner core data </a:t>
            </a:r>
            <a:r>
              <a:rPr lang="en-US" dirty="0" smtClean="0">
                <a:latin typeface="+mn-lt"/>
                <a:ea typeface="ＭＳ Ｐゴシック" charset="0"/>
              </a:rPr>
              <a:t>shows </a:t>
            </a:r>
            <a:r>
              <a:rPr lang="en-US" dirty="0">
                <a:latin typeface="+mn-lt"/>
                <a:ea typeface="ＭＳ Ｐゴシック" charset="0"/>
              </a:rPr>
              <a:t>significant (20-40%) improvement in intensity</a:t>
            </a:r>
          </a:p>
          <a:p>
            <a:pPr marL="800100" lvl="1" indent="-342900">
              <a:spcBef>
                <a:spcPts val="600"/>
              </a:spcBef>
              <a:spcAft>
                <a:spcPts val="0"/>
              </a:spcAft>
              <a:buFontTx/>
              <a:buChar char="–"/>
              <a:defRPr/>
            </a:pPr>
            <a:r>
              <a:rPr lang="en-US" dirty="0" smtClean="0">
                <a:latin typeface="+mn-lt"/>
                <a:ea typeface="ＭＳ Ｐゴシック" charset="0"/>
              </a:rPr>
              <a:t>3</a:t>
            </a:r>
            <a:r>
              <a:rPr lang="en-US" dirty="0">
                <a:latin typeface="+mn-lt"/>
                <a:ea typeface="ＭＳ Ｐゴシック" charset="0"/>
              </a:rPr>
              <a:t>-5 day lead-time hurricane genesis </a:t>
            </a:r>
            <a:r>
              <a:rPr lang="en-US" dirty="0" smtClean="0">
                <a:latin typeface="+mn-lt"/>
                <a:ea typeface="ＭＳ Ｐゴシック" charset="0"/>
              </a:rPr>
              <a:t>product</a:t>
            </a:r>
            <a:endParaRPr lang="en-US" dirty="0">
              <a:latin typeface="+mn-lt"/>
              <a:ea typeface="ＭＳ Ｐゴシック" charset="0"/>
            </a:endParaRPr>
          </a:p>
        </p:txBody>
      </p:sp>
      <p:sp>
        <p:nvSpPr>
          <p:cNvPr id="4" name="TextBox 3"/>
          <p:cNvSpPr txBox="1"/>
          <p:nvPr/>
        </p:nvSpPr>
        <p:spPr>
          <a:xfrm>
            <a:off x="5546078" y="6614858"/>
            <a:ext cx="3098024"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smtClean="0">
                <a:latin typeface="+mn-lt"/>
              </a:rPr>
              <a:t>/</a:t>
            </a:r>
            <a:r>
              <a:rPr lang="en-US" sz="1200" dirty="0">
                <a:latin typeface="+mn-lt"/>
              </a:rPr>
              <a:t>documents/reports2.php</a:t>
            </a:r>
          </a:p>
        </p:txBody>
      </p:sp>
    </p:spTree>
    <p:extLst>
      <p:ext uri="{BB962C8B-B14F-4D97-AF65-F5344CB8AC3E}">
        <p14:creationId xmlns:p14="http://schemas.microsoft.com/office/powerpoint/2010/main" val="117725639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7800" y="1401803"/>
            <a:ext cx="8831263" cy="3100318"/>
          </a:xfrm>
        </p:spPr>
        <p:txBody>
          <a:bodyPr/>
          <a:lstStyle/>
          <a:p>
            <a:pPr lvl="1" eaLnBrk="1" hangingPunct="1">
              <a:spcBef>
                <a:spcPts val="300"/>
              </a:spcBef>
            </a:pPr>
            <a:r>
              <a:rPr lang="en-US" dirty="0" smtClean="0">
                <a:solidFill>
                  <a:srgbClr val="000090"/>
                </a:solidFill>
                <a:latin typeface="Calibri" charset="0"/>
                <a:ea typeface="Calibri" charset="0"/>
                <a:cs typeface="Calibri" charset="0"/>
              </a:rPr>
              <a:t>Partnership</a:t>
            </a:r>
            <a:r>
              <a:rPr lang="en-US" dirty="0" smtClean="0">
                <a:latin typeface="Calibri" charset="0"/>
                <a:ea typeface="Calibri" charset="0"/>
                <a:cs typeface="Calibri" charset="0"/>
              </a:rPr>
              <a:t>: NOAA Research working closely with NOAA Operations, and Federal &amp; Academic Partners (NASA, NSF, ONR, NRL, </a:t>
            </a:r>
            <a:r>
              <a:rPr lang="en-US" dirty="0" smtClean="0">
                <a:latin typeface="Calibri" charset="0"/>
                <a:ea typeface="Calibri" charset="0"/>
                <a:cs typeface="Calibri" charset="0"/>
              </a:rPr>
              <a:t>NCAR)</a:t>
            </a:r>
            <a:endParaRPr lang="en-US" dirty="0" smtClean="0">
              <a:latin typeface="Calibri" charset="0"/>
              <a:ea typeface="Calibri" charset="0"/>
              <a:cs typeface="Calibri" charset="0"/>
            </a:endParaRPr>
          </a:p>
          <a:p>
            <a:pPr lvl="1" eaLnBrk="1" hangingPunct="1">
              <a:spcBef>
                <a:spcPts val="300"/>
              </a:spcBef>
            </a:pPr>
            <a:r>
              <a:rPr lang="en-US" dirty="0" smtClean="0">
                <a:latin typeface="Calibri" charset="0"/>
                <a:ea typeface="Calibri" charset="0"/>
                <a:cs typeface="Calibri" charset="0"/>
              </a:rPr>
              <a:t>More integrated use &amp; support of </a:t>
            </a:r>
            <a:r>
              <a:rPr lang="en-US" dirty="0" err="1" smtClean="0">
                <a:latin typeface="Calibri" charset="0"/>
                <a:ea typeface="Calibri" charset="0"/>
                <a:cs typeface="Calibri" charset="0"/>
              </a:rPr>
              <a:t>Testbeds</a:t>
            </a:r>
            <a:r>
              <a:rPr lang="en-US" dirty="0" smtClean="0">
                <a:latin typeface="Calibri" charset="0"/>
                <a:ea typeface="Calibri" charset="0"/>
                <a:cs typeface="Calibri" charset="0"/>
              </a:rPr>
              <a:t> (JHT, DTC, JCSDA)</a:t>
            </a:r>
            <a:endParaRPr lang="en-US" dirty="0" smtClean="0">
              <a:latin typeface="Calibri" charset="0"/>
              <a:ea typeface="Calibri" charset="0"/>
              <a:cs typeface="Calibri" charset="0"/>
            </a:endParaRPr>
          </a:p>
          <a:p>
            <a:pPr lvl="1" eaLnBrk="1" hangingPunct="1">
              <a:spcBef>
                <a:spcPts val="300"/>
              </a:spcBef>
            </a:pPr>
            <a:r>
              <a:rPr lang="en-US" dirty="0" smtClean="0">
                <a:latin typeface="Calibri" charset="0"/>
                <a:ea typeface="Calibri" charset="0"/>
                <a:cs typeface="Calibri" charset="0"/>
              </a:rPr>
              <a:t>Blend </a:t>
            </a:r>
            <a:r>
              <a:rPr lang="en-US" dirty="0" smtClean="0">
                <a:latin typeface="Calibri" charset="0"/>
                <a:ea typeface="Calibri" charset="0"/>
                <a:cs typeface="Calibri" charset="0"/>
              </a:rPr>
              <a:t>traditional </a:t>
            </a:r>
            <a:r>
              <a:rPr lang="en-US" dirty="0" smtClean="0">
                <a:latin typeface="Calibri" charset="0"/>
                <a:ea typeface="Calibri" charset="0"/>
                <a:cs typeface="Calibri" charset="0"/>
              </a:rPr>
              <a:t>hurricane </a:t>
            </a:r>
            <a:r>
              <a:rPr lang="en-US" dirty="0" smtClean="0">
                <a:latin typeface="Calibri" charset="0"/>
                <a:ea typeface="Calibri" charset="0"/>
                <a:cs typeface="Calibri" charset="0"/>
              </a:rPr>
              <a:t>and </a:t>
            </a:r>
            <a:r>
              <a:rPr lang="en-US" dirty="0" smtClean="0">
                <a:latin typeface="Calibri" charset="0"/>
                <a:ea typeface="Calibri" charset="0"/>
                <a:cs typeface="Calibri" charset="0"/>
              </a:rPr>
              <a:t>HFIP research activities</a:t>
            </a:r>
          </a:p>
          <a:p>
            <a:pPr lvl="1" eaLnBrk="1" hangingPunct="1">
              <a:spcBef>
                <a:spcPts val="300"/>
              </a:spcBef>
            </a:pPr>
            <a:r>
              <a:rPr lang="en-US" dirty="0" smtClean="0">
                <a:solidFill>
                  <a:srgbClr val="000090"/>
                </a:solidFill>
                <a:latin typeface="Calibri" charset="0"/>
                <a:ea typeface="Calibri" charset="0"/>
                <a:cs typeface="Calibri" charset="0"/>
              </a:rPr>
              <a:t>Manpower (diversity) to evaluate model performance with hurricane data sets is a critical need</a:t>
            </a:r>
          </a:p>
        </p:txBody>
      </p:sp>
      <p:sp>
        <p:nvSpPr>
          <p:cNvPr id="66563" name="Rectangle 3"/>
          <p:cNvSpPr>
            <a:spLocks noGrp="1" noChangeArrowheads="1"/>
          </p:cNvSpPr>
          <p:nvPr>
            <p:ph type="title"/>
          </p:nvPr>
        </p:nvSpPr>
        <p:spPr/>
        <p:txBody>
          <a:bodyPr/>
          <a:lstStyle/>
          <a:p>
            <a:pPr eaLnBrk="1" hangingPunct="1"/>
            <a:r>
              <a:rPr lang="en-US" dirty="0" smtClean="0">
                <a:solidFill>
                  <a:srgbClr val="FFFFFF"/>
                </a:solidFill>
                <a:latin typeface="Calibri" charset="0"/>
                <a:ea typeface="Calibri" charset="0"/>
                <a:cs typeface="Calibri" charset="0"/>
              </a:rPr>
              <a:t>Keys to Success</a:t>
            </a:r>
          </a:p>
        </p:txBody>
      </p:sp>
      <p:pic>
        <p:nvPicPr>
          <p:cNvPr id="12" name="Picture 7" descr="interaction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32"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0354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0963"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0354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6" name="Picture 15" descr="dropsonde_team_and_Sim"/>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677730" y="4574457"/>
            <a:ext cx="2051755"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7" name="Text Box 9"/>
          <p:cNvSpPr txBox="1">
            <a:spLocks noChangeArrowheads="1"/>
          </p:cNvSpPr>
          <p:nvPr/>
        </p:nvSpPr>
        <p:spPr bwMode="auto">
          <a:xfrm>
            <a:off x="3638371" y="4503544"/>
            <a:ext cx="1093787"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DOTSTAR</a:t>
            </a:r>
          </a:p>
        </p:txBody>
      </p:sp>
      <p:pic>
        <p:nvPicPr>
          <p:cNvPr id="18" name="Picture 12" descr="TCSP"/>
          <p:cNvPicPr>
            <a:picLocks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5261376" y="457445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5298039" y="450354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7" cstate="screen">
            <a:extLst>
              <a:ext uri="{28A0092B-C50C-407E-A947-70E740481C1C}">
                <a14:useLocalDpi xmlns:a14="http://schemas.microsoft.com/office/drawing/2010/main"/>
              </a:ext>
            </a:extLst>
          </a:blip>
          <a:stretch>
            <a:fillRect/>
          </a:stretch>
        </p:blipFill>
        <p:spPr>
          <a:xfrm>
            <a:off x="6850093" y="456557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7497563" y="4502056"/>
            <a:ext cx="1646438"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spTree>
    <p:extLst>
      <p:ext uri="{BB962C8B-B14F-4D97-AF65-F5344CB8AC3E}">
        <p14:creationId xmlns:p14="http://schemas.microsoft.com/office/powerpoint/2010/main" val="47809908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271053" y="453909"/>
            <a:ext cx="5879077" cy="1215448"/>
          </a:xfrm>
          <a:effectLst>
            <a:outerShdw blurRad="111125" dist="38100" dir="2700000">
              <a:srgbClr val="000000">
                <a:alpha val="55000"/>
              </a:srgbClr>
            </a:outerShdw>
          </a:effectLst>
        </p:spPr>
        <p:txBody>
          <a:bodyPr/>
          <a:lstStyle/>
          <a:p>
            <a:pPr algn="l" eaLnBrk="1" hangingPunct="1">
              <a:defRPr/>
            </a:pPr>
            <a:r>
              <a:rPr lang="en-US" b="1" dirty="0">
                <a:latin typeface="Calibri"/>
                <a:ea typeface="+mj-ea"/>
                <a:cs typeface="Calibri"/>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type="body" idx="1"/>
          </p:nvPr>
        </p:nvSpPr>
        <p:spPr>
          <a:xfrm>
            <a:off x="419100" y="1625478"/>
            <a:ext cx="8258175" cy="4819650"/>
          </a:xfrm>
        </p:spPr>
        <p:txBody>
          <a:bodyPr/>
          <a:lstStyle/>
          <a:p>
            <a:pPr eaLnBrk="1" hangingPunct="1">
              <a:lnSpc>
                <a:spcPct val="90000"/>
              </a:lnSpc>
              <a:spcBef>
                <a:spcPts val="900"/>
              </a:spcBef>
            </a:pPr>
            <a:r>
              <a:rPr lang="en-US" sz="3300" b="1" i="1" dirty="0" smtClean="0">
                <a:solidFill>
                  <a:srgbClr val="A50021"/>
                </a:solidFill>
                <a:latin typeface="Calibri" charset="0"/>
                <a:ea typeface="Calibri" charset="0"/>
                <a:cs typeface="Calibri" charset="0"/>
              </a:rPr>
              <a:t>Goals</a:t>
            </a: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Improve</a:t>
            </a:r>
            <a:r>
              <a:rPr lang="en-US" sz="3000" dirty="0" smtClean="0">
                <a:latin typeface="Calibri" charset="0"/>
                <a:ea typeface="Calibri" charset="0"/>
                <a:cs typeface="Calibri" charset="0"/>
              </a:rPr>
              <a:t> Forecast Accuracy</a:t>
            </a:r>
            <a:r>
              <a:rPr lang="en-US" sz="2200" dirty="0" smtClean="0">
                <a:latin typeface="Calibri" charset="0"/>
                <a:ea typeface="Calibri" charset="0"/>
                <a:cs typeface="Calibri" charset="0"/>
              </a:rPr>
              <a:t> </a:t>
            </a:r>
          </a:p>
          <a:p>
            <a:pPr lvl="1" eaLnBrk="1" hangingPunct="1">
              <a:lnSpc>
                <a:spcPct val="90000"/>
              </a:lnSpc>
              <a:spcBef>
                <a:spcPts val="900"/>
              </a:spcBef>
            </a:pPr>
            <a:r>
              <a:rPr lang="en-US" sz="1900" dirty="0" smtClean="0">
                <a:latin typeface="Calibri" charset="0"/>
                <a:ea typeface="Calibri" charset="0"/>
                <a:cs typeface="Calibri" charset="0"/>
              </a:rPr>
              <a:t>Hurricane impact areas (track) – 50% </a:t>
            </a:r>
            <a:br>
              <a:rPr lang="en-US" sz="1900" dirty="0" smtClean="0">
                <a:latin typeface="Calibri" charset="0"/>
                <a:ea typeface="Calibri" charset="0"/>
                <a:cs typeface="Calibri" charset="0"/>
              </a:rPr>
            </a:br>
            <a:r>
              <a:rPr lang="en-US" sz="1900" dirty="0" smtClean="0">
                <a:latin typeface="Calibri" charset="0"/>
                <a:ea typeface="Calibri" charset="0"/>
                <a:cs typeface="Calibri" charset="0"/>
              </a:rPr>
              <a:t>in 10 years</a:t>
            </a:r>
          </a:p>
          <a:p>
            <a:pPr lvl="1" eaLnBrk="1" hangingPunct="1">
              <a:lnSpc>
                <a:spcPct val="90000"/>
              </a:lnSpc>
              <a:spcBef>
                <a:spcPts val="900"/>
              </a:spcBef>
            </a:pPr>
            <a:r>
              <a:rPr lang="en-US" sz="1900" dirty="0" smtClean="0">
                <a:latin typeface="Calibri" charset="0"/>
                <a:ea typeface="Calibri" charset="0"/>
                <a:cs typeface="Calibri" charset="0"/>
              </a:rPr>
              <a:t>Severity (intensity) – 50% in 10 years</a:t>
            </a:r>
          </a:p>
          <a:p>
            <a:pPr lvl="1" eaLnBrk="1" hangingPunct="1">
              <a:lnSpc>
                <a:spcPct val="90000"/>
              </a:lnSpc>
              <a:spcBef>
                <a:spcPts val="900"/>
              </a:spcBef>
            </a:pPr>
            <a:r>
              <a:rPr lang="en-US" sz="1900" dirty="0" smtClean="0">
                <a:latin typeface="Calibri" charset="0"/>
                <a:ea typeface="Calibri" charset="0"/>
                <a:cs typeface="Calibri" charset="0"/>
              </a:rPr>
              <a:t>Rapid intensity change detection</a:t>
            </a: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Extend</a:t>
            </a:r>
            <a:r>
              <a:rPr lang="en-US" sz="3000" dirty="0" smtClean="0">
                <a:latin typeface="Calibri" charset="0"/>
                <a:ea typeface="Calibri" charset="0"/>
                <a:cs typeface="Calibri" charset="0"/>
              </a:rPr>
              <a:t> forecast reliability out to 7 days</a:t>
            </a:r>
            <a:br>
              <a:rPr lang="en-US" sz="3000" dirty="0" smtClean="0">
                <a:latin typeface="Calibri" charset="0"/>
                <a:ea typeface="Calibri" charset="0"/>
                <a:cs typeface="Calibri" charset="0"/>
              </a:rPr>
            </a:br>
            <a:endParaRPr lang="en-US" sz="1100" dirty="0" smtClean="0">
              <a:latin typeface="Calibri" charset="0"/>
              <a:ea typeface="Calibri" charset="0"/>
              <a:cs typeface="Calibri" charset="0"/>
            </a:endParaRPr>
          </a:p>
          <a:p>
            <a:pPr eaLnBrk="1" hangingPunct="1">
              <a:lnSpc>
                <a:spcPct val="90000"/>
              </a:lnSpc>
              <a:spcBef>
                <a:spcPts val="900"/>
              </a:spcBef>
              <a:buFontTx/>
              <a:buChar char="•"/>
            </a:pPr>
            <a:r>
              <a:rPr lang="en-US" sz="3000" dirty="0" smtClean="0">
                <a:solidFill>
                  <a:srgbClr val="A50021"/>
                </a:solidFill>
                <a:latin typeface="Calibri" charset="0"/>
                <a:ea typeface="Calibri" charset="0"/>
                <a:cs typeface="Calibri" charset="0"/>
              </a:rPr>
              <a:t>Quantify, bound</a:t>
            </a:r>
            <a:r>
              <a:rPr lang="en-US" sz="3000" dirty="0" smtClean="0">
                <a:latin typeface="Calibri" charset="0"/>
                <a:ea typeface="Calibri" charset="0"/>
                <a:cs typeface="Calibri" charset="0"/>
              </a:rPr>
              <a:t> and </a:t>
            </a:r>
            <a:r>
              <a:rPr lang="en-US" sz="3000" dirty="0" smtClean="0">
                <a:solidFill>
                  <a:srgbClr val="A50021"/>
                </a:solidFill>
                <a:latin typeface="Calibri" charset="0"/>
                <a:ea typeface="Calibri" charset="0"/>
                <a:cs typeface="Calibri" charset="0"/>
              </a:rPr>
              <a:t>reduce</a:t>
            </a:r>
            <a:r>
              <a:rPr lang="en-US" sz="3000" dirty="0" smtClean="0">
                <a:latin typeface="Calibri" charset="0"/>
                <a:ea typeface="Calibri" charset="0"/>
                <a:cs typeface="Calibri" charset="0"/>
              </a:rPr>
              <a:t> forecast uncertainty to enable risk management decisions</a:t>
            </a:r>
          </a:p>
        </p:txBody>
      </p:sp>
      <p:pic>
        <p:nvPicPr>
          <p:cNvPr id="50184" name="Picture 8" descr="http://www.magazine.noaa.gov/stories/images/145135F120_sm.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32530" y="1594778"/>
            <a:ext cx="3124200" cy="2481263"/>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1843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89" y="136637"/>
            <a:ext cx="7578056" cy="1052913"/>
          </a:xfrm>
          <a:prstGeom prst="rect">
            <a:avLst/>
          </a:prstGeom>
          <a:noFill/>
          <a:ln w="9525">
            <a:noFill/>
            <a:miter lim="800000"/>
            <a:headEnd/>
            <a:tailEnd/>
          </a:ln>
        </p:spPr>
      </p:pic>
      <p:sp>
        <p:nvSpPr>
          <p:cNvPr id="2" name="TextBox 1"/>
          <p:cNvSpPr txBox="1"/>
          <p:nvPr/>
        </p:nvSpPr>
        <p:spPr>
          <a:xfrm>
            <a:off x="6639246" y="6614858"/>
            <a:ext cx="1531188"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a:latin typeface="+mn-lt"/>
              </a:rPr>
              <a:t>/</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 descr="Untitled Image 5.png"/>
          <p:cNvPicPr>
            <a:picLocks noChangeAspect="1"/>
          </p:cNvPicPr>
          <p:nvPr/>
        </p:nvPicPr>
        <p:blipFill>
          <a:blip r:embed="rId3"/>
          <a:srcRect/>
          <a:stretch>
            <a:fillRect/>
          </a:stretch>
        </p:blipFill>
        <p:spPr bwMode="auto">
          <a:xfrm>
            <a:off x="6200775" y="4283075"/>
            <a:ext cx="2889250" cy="1743075"/>
          </a:xfrm>
          <a:prstGeom prst="rect">
            <a:avLst/>
          </a:prstGeom>
          <a:noFill/>
          <a:ln w="9525">
            <a:noFill/>
            <a:miter lim="800000"/>
            <a:headEnd/>
            <a:tailEnd/>
          </a:ln>
        </p:spPr>
      </p:pic>
      <p:sp>
        <p:nvSpPr>
          <p:cNvPr id="27651" name="Rectangle 2"/>
          <p:cNvSpPr>
            <a:spLocks noGrp="1" noChangeArrowheads="1"/>
          </p:cNvSpPr>
          <p:nvPr>
            <p:ph type="title"/>
          </p:nvPr>
        </p:nvSpPr>
        <p:spPr/>
        <p:txBody>
          <a:bodyPr/>
          <a:lstStyle/>
          <a:p>
            <a:pPr eaLnBrk="1" hangingPunct="1"/>
            <a:r>
              <a:rPr lang="en-US" smtClean="0">
                <a:latin typeface="Calibri" charset="0"/>
                <a:ea typeface="Calibri" charset="0"/>
                <a:cs typeface="Calibri" charset="0"/>
              </a:rPr>
              <a:t>HFIP Activities</a:t>
            </a:r>
          </a:p>
        </p:txBody>
      </p:sp>
      <p:sp>
        <p:nvSpPr>
          <p:cNvPr id="27652" name="Rectangle 3"/>
          <p:cNvSpPr>
            <a:spLocks noGrp="1" noChangeArrowheads="1"/>
          </p:cNvSpPr>
          <p:nvPr>
            <p:ph type="body" idx="1"/>
          </p:nvPr>
        </p:nvSpPr>
        <p:spPr>
          <a:xfrm>
            <a:off x="149225" y="1328738"/>
            <a:ext cx="6607175" cy="4953000"/>
          </a:xfrm>
        </p:spPr>
        <p:txBody>
          <a:bodyPr/>
          <a:lstStyle/>
          <a:p>
            <a:pPr marL="461963" indent="-461963" eaLnBrk="1" hangingPunct="1">
              <a:spcBef>
                <a:spcPts val="600"/>
              </a:spcBef>
            </a:pPr>
            <a:r>
              <a:rPr lang="en-US" dirty="0">
                <a:latin typeface="Calibri" charset="0"/>
                <a:ea typeface="Calibri" charset="0"/>
                <a:cs typeface="Calibri" charset="0"/>
              </a:rPr>
              <a:t>Traditional Hurricane Research Activities:</a:t>
            </a:r>
          </a:p>
          <a:p>
            <a:pPr marL="461963" indent="-461963" eaLnBrk="1" hangingPunct="1">
              <a:spcBef>
                <a:spcPts val="600"/>
              </a:spcBef>
              <a:buFontTx/>
              <a:buChar char="•"/>
            </a:pPr>
            <a:r>
              <a:rPr lang="en-US" sz="2000" dirty="0">
                <a:latin typeface="Calibri" charset="0"/>
                <a:ea typeface="Calibri" charset="0"/>
                <a:cs typeface="Calibri" charset="0"/>
              </a:rPr>
              <a:t>Observations, analysis, database, &amp; instrument R&amp;D (IFEX)</a:t>
            </a:r>
          </a:p>
          <a:p>
            <a:pPr marL="461963" indent="-461963" eaLnBrk="1" hangingPunct="1">
              <a:spcBef>
                <a:spcPts val="600"/>
              </a:spcBef>
              <a:buFontTx/>
              <a:buChar char="•"/>
            </a:pPr>
            <a:r>
              <a:rPr lang="en-US" sz="2000" dirty="0">
                <a:latin typeface="Calibri" charset="0"/>
                <a:ea typeface="Calibri" charset="0"/>
                <a:cs typeface="Calibri" charset="0"/>
              </a:rPr>
              <a:t>Statistical-dynamical model development</a:t>
            </a:r>
          </a:p>
          <a:p>
            <a:pPr marL="461963" indent="-461963" eaLnBrk="1" hangingPunct="1">
              <a:spcBef>
                <a:spcPts val="600"/>
              </a:spcBef>
              <a:buFontTx/>
              <a:buChar char="•"/>
            </a:pPr>
            <a:r>
              <a:rPr lang="en-US" sz="2000" dirty="0">
                <a:latin typeface="Calibri" charset="0"/>
                <a:ea typeface="Calibri" charset="0"/>
                <a:cs typeface="Calibri" charset="0"/>
              </a:rPr>
              <a:t>Advances in operational models (Stream 1)</a:t>
            </a:r>
          </a:p>
          <a:p>
            <a:pPr marL="461963" indent="-461963" eaLnBrk="1" hangingPunct="1">
              <a:spcBef>
                <a:spcPts val="600"/>
              </a:spcBef>
            </a:pPr>
            <a:r>
              <a:rPr lang="en-US" dirty="0">
                <a:latin typeface="Calibri" charset="0"/>
                <a:ea typeface="Calibri" charset="0"/>
                <a:cs typeface="Calibri" charset="0"/>
              </a:rPr>
              <a:t>New HFIP Research Thrusts:</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Experimental global and regional hurricane model development (Stream 2)</a:t>
            </a:r>
          </a:p>
          <a:p>
            <a:pPr marL="461963" indent="-461963" eaLnBrk="1" hangingPunct="1">
              <a:spcBef>
                <a:spcPts val="600"/>
              </a:spcBef>
              <a:buFontTx/>
              <a:buChar char="•"/>
            </a:pPr>
            <a:r>
              <a:rPr lang="en-US" sz="2000" dirty="0">
                <a:latin typeface="Calibri" charset="0"/>
                <a:ea typeface="Calibri" charset="0"/>
                <a:cs typeface="Calibri" charset="0"/>
              </a:rPr>
              <a:t>Data assimilation techniques and observing system strategy analysis development (Stream 1 &amp; 2)</a:t>
            </a:r>
          </a:p>
          <a:p>
            <a:pPr marL="461963" indent="-461963" eaLnBrk="1" hangingPunct="1">
              <a:spcBef>
                <a:spcPts val="600"/>
              </a:spcBef>
              <a:buFontTx/>
              <a:buChar char="•"/>
            </a:pPr>
            <a:r>
              <a:rPr lang="en-US" sz="2000" dirty="0">
                <a:latin typeface="Calibri" charset="0"/>
                <a:ea typeface="Calibri" charset="0"/>
                <a:cs typeface="Calibri" charset="0"/>
              </a:rPr>
              <a:t>Model evaluation tool </a:t>
            </a:r>
            <a:r>
              <a:rPr lang="en-US" sz="2000" dirty="0" smtClean="0">
                <a:latin typeface="Calibri" charset="0"/>
                <a:ea typeface="Calibri" charset="0"/>
                <a:cs typeface="Calibri" charset="0"/>
              </a:rPr>
              <a:t>development (Stream 1.5)</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Application and tool development for forecasters</a:t>
            </a:r>
          </a:p>
        </p:txBody>
      </p:sp>
      <p:sp>
        <p:nvSpPr>
          <p:cNvPr id="27653" name="Text Box 6"/>
          <p:cNvSpPr txBox="1">
            <a:spLocks noChangeArrowheads="1"/>
          </p:cNvSpPr>
          <p:nvPr/>
        </p:nvSpPr>
        <p:spPr bwMode="auto">
          <a:xfrm>
            <a:off x="238125" y="5969000"/>
            <a:ext cx="8639175" cy="4270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200" dirty="0">
                <a:solidFill>
                  <a:srgbClr val="000090"/>
                </a:solidFill>
                <a:latin typeface="Calibri" charset="0"/>
                <a:ea typeface="Calibri" charset="0"/>
                <a:cs typeface="Calibri" charset="0"/>
              </a:rPr>
              <a:t>Partnership: NCEP, AOC, AOML, ESRL, GFDL, DTC, USWRP, NESDIS/STAR</a:t>
            </a:r>
          </a:p>
        </p:txBody>
      </p:sp>
      <p:sp>
        <p:nvSpPr>
          <p:cNvPr id="27654" name="Rectangle 6"/>
          <p:cNvSpPr>
            <a:spLocks/>
          </p:cNvSpPr>
          <p:nvPr/>
        </p:nvSpPr>
        <p:spPr bwMode="auto">
          <a:xfrm>
            <a:off x="6386976" y="4286274"/>
            <a:ext cx="525463" cy="381000"/>
          </a:xfrm>
          <a:prstGeom prst="rect">
            <a:avLst/>
          </a:prstGeom>
          <a:noFill/>
          <a:ln w="12700">
            <a:noFill/>
            <a:miter lim="800000"/>
            <a:headEnd/>
            <a:tailEnd/>
          </a:ln>
        </p:spPr>
        <p:txBody>
          <a:bodyPr lIns="0" tIns="0" rIns="40639" bIns="0" anchor="ctr">
            <a:prstTxWarp prst="textNoShape">
              <a:avLst/>
            </a:prstTxWarp>
          </a:bodyPr>
          <a:lstStyle/>
          <a:p>
            <a:pPr marL="39688" algn="ctr">
              <a:lnSpc>
                <a:spcPct val="50000"/>
              </a:lnSpc>
            </a:pPr>
            <a:r>
              <a:rPr lang="en-US" sz="1600" dirty="0">
                <a:solidFill>
                  <a:schemeClr val="bg1"/>
                </a:solidFill>
                <a:latin typeface="Calibri" charset="0"/>
                <a:ea typeface="Arial" charset="0"/>
                <a:cs typeface="Arial" charset="0"/>
                <a:sym typeface="Arial" charset="0"/>
              </a:rPr>
              <a:t>D1</a:t>
            </a:r>
          </a:p>
        </p:txBody>
      </p:sp>
      <p:sp>
        <p:nvSpPr>
          <p:cNvPr id="27655" name="Rectangle 8"/>
          <p:cNvSpPr>
            <a:spLocks noChangeArrowheads="1"/>
          </p:cNvSpPr>
          <p:nvPr/>
        </p:nvSpPr>
        <p:spPr bwMode="auto">
          <a:xfrm>
            <a:off x="7039388" y="4677263"/>
            <a:ext cx="515938" cy="288925"/>
          </a:xfrm>
          <a:prstGeom prst="rect">
            <a:avLst/>
          </a:prstGeom>
          <a:noFill/>
          <a:ln w="12700">
            <a:noFill/>
            <a:miter lim="800000"/>
            <a:headEnd/>
            <a:tailEnd/>
          </a:ln>
          <a:effectLst>
            <a:outerShdw blurRad="50800" dist="38100" dir="2700000">
              <a:srgbClr val="000000">
                <a:alpha val="43000"/>
              </a:srgbClr>
            </a:outerShdw>
          </a:effectLst>
        </p:spPr>
        <p:txBody>
          <a:bodyPr lIns="50800" tIns="50800" rIns="30479" bIns="50800" anchor="ctr">
            <a:prstTxWarp prst="textNoShape">
              <a:avLst/>
            </a:prstTxWarp>
          </a:bodyPr>
          <a:lstStyle/>
          <a:p>
            <a:pPr marL="39688" algn="ctr">
              <a:lnSpc>
                <a:spcPct val="90000"/>
              </a:lnSpc>
            </a:pPr>
            <a:r>
              <a:rPr lang="en-US" sz="1600" dirty="0">
                <a:solidFill>
                  <a:srgbClr val="FFFFFF"/>
                </a:solidFill>
                <a:latin typeface="Calibri" charset="0"/>
                <a:ea typeface="Arial" charset="0"/>
                <a:cs typeface="Arial" charset="0"/>
                <a:sym typeface="Arial" charset="0"/>
              </a:rPr>
              <a:t>D2</a:t>
            </a:r>
          </a:p>
        </p:txBody>
      </p:sp>
      <p:pic>
        <p:nvPicPr>
          <p:cNvPr id="27656" name="Picture 2" descr="tk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2113" y="2272006"/>
            <a:ext cx="1989137" cy="2057400"/>
          </a:xfrm>
          <a:prstGeom prst="rect">
            <a:avLst/>
          </a:prstGeom>
          <a:noFill/>
          <a:ln w="9525">
            <a:noFill/>
            <a:miter lim="800000"/>
            <a:headEnd/>
            <a:tailEnd/>
          </a:ln>
        </p:spPr>
      </p:pic>
      <p:pic>
        <p:nvPicPr>
          <p:cNvPr id="27657" name="Picture 11" descr="p3-gulfstream_S.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92875" y="1295693"/>
            <a:ext cx="2436813" cy="1036638"/>
          </a:xfrm>
          <a:prstGeom prst="rect">
            <a:avLst/>
          </a:prstGeom>
          <a:noFill/>
          <a:ln w="9525">
            <a:noFill/>
            <a:miter lim="800000"/>
            <a:headEnd/>
            <a:tailEnd/>
          </a:ln>
        </p:spPr>
      </p:pic>
      <p:sp>
        <p:nvSpPr>
          <p:cNvPr id="10" name="TextBox 9"/>
          <p:cNvSpPr txBox="1"/>
          <p:nvPr/>
        </p:nvSpPr>
        <p:spPr>
          <a:xfrm>
            <a:off x="6518676" y="6614858"/>
            <a:ext cx="2287806"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smtClean="0">
                <a:latin typeface="+mn-lt"/>
              </a:rPr>
              <a:t>/documents/</a:t>
            </a:r>
            <a:endParaRPr lang="en-US" sz="1200" dirty="0">
              <a:latin typeface="+mn-lt"/>
            </a:endParaRPr>
          </a:p>
        </p:txBody>
      </p:sp>
    </p:spTree>
    <p:extLst>
      <p:ext uri="{BB962C8B-B14F-4D97-AF65-F5344CB8AC3E}">
        <p14:creationId xmlns:p14="http://schemas.microsoft.com/office/powerpoint/2010/main" val="236775173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300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765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765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slp2011082212_09L_gfsenkf_ens_f000.gif"/>
          <p:cNvPicPr>
            <a:picLocks noChangeAspect="1"/>
          </p:cNvPicPr>
          <p:nvPr/>
        </p:nvPicPr>
        <p:blipFill rotWithShape="1">
          <a:blip r:embed="rId3" cstate="screen">
            <a:extLst>
              <a:ext uri="{28A0092B-C50C-407E-A947-70E740481C1C}">
                <a14:useLocalDpi xmlns:a14="http://schemas.microsoft.com/office/drawing/2010/main"/>
              </a:ext>
            </a:extLst>
          </a:blip>
          <a:srcRect l="2990" t="1448" r="4204" b="2783"/>
          <a:stretch/>
        </p:blipFill>
        <p:spPr>
          <a:xfrm>
            <a:off x="4348845" y="1541847"/>
            <a:ext cx="4679640" cy="4829000"/>
          </a:xfrm>
          <a:prstGeom prst="rect">
            <a:avLst/>
          </a:prstGeom>
        </p:spPr>
      </p:pic>
      <p:sp>
        <p:nvSpPr>
          <p:cNvPr id="31746" name="Rectangle 17"/>
          <p:cNvSpPr>
            <a:spLocks noGrp="1" noChangeArrowheads="1"/>
          </p:cNvSpPr>
          <p:nvPr>
            <p:ph type="title"/>
          </p:nvPr>
        </p:nvSpPr>
        <p:spPr>
          <a:xfrm>
            <a:off x="0" y="0"/>
            <a:ext cx="7747000" cy="1333500"/>
          </a:xfrm>
        </p:spPr>
        <p:txBody>
          <a:bodyPr rIns="30479"/>
          <a:lstStyle/>
          <a:p>
            <a:pPr eaLnBrk="1" hangingPunct="1"/>
            <a:r>
              <a:rPr lang="en-US" sz="4800" dirty="0" smtClean="0">
                <a:latin typeface="Calibri" charset="0"/>
                <a:ea typeface="Calibri" charset="0"/>
                <a:cs typeface="Calibri" charset="0"/>
              </a:rPr>
              <a:t>Global Model Development – </a:t>
            </a:r>
            <a:r>
              <a:rPr lang="en-US" sz="4000" dirty="0" smtClean="0">
                <a:latin typeface="Calibri" charset="0"/>
                <a:ea typeface="Calibri" charset="0"/>
                <a:cs typeface="Calibri" charset="0"/>
              </a:rPr>
              <a:t>GFS/EnKF</a:t>
            </a:r>
            <a:endParaRPr lang="en-US" sz="4800" dirty="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sp>
        <p:nvSpPr>
          <p:cNvPr id="31750" name="TextBox 12"/>
          <p:cNvSpPr txBox="1">
            <a:spLocks noChangeArrowheads="1"/>
          </p:cNvSpPr>
          <p:nvPr/>
        </p:nvSpPr>
        <p:spPr bwMode="auto">
          <a:xfrm>
            <a:off x="4839747" y="6213269"/>
            <a:ext cx="3570208"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ea typeface="Calibri" charset="0"/>
                <a:cs typeface="Calibri" charset="0"/>
              </a:rPr>
              <a:t>http://</a:t>
            </a:r>
            <a:r>
              <a:rPr lang="en-US" sz="1200" dirty="0" err="1">
                <a:latin typeface="Calibri" charset="0"/>
                <a:ea typeface="Calibri" charset="0"/>
                <a:cs typeface="Calibri" charset="0"/>
              </a:rPr>
              <a:t>www.esrl.noaa.gov</a:t>
            </a:r>
            <a:r>
              <a:rPr lang="en-US" sz="1200" dirty="0">
                <a:latin typeface="Calibri" charset="0"/>
                <a:ea typeface="Calibri" charset="0"/>
                <a:cs typeface="Calibri" charset="0"/>
              </a:rPr>
              <a:t>/</a:t>
            </a:r>
            <a:r>
              <a:rPr lang="en-US" sz="1200" dirty="0" err="1">
                <a:latin typeface="Calibri" charset="0"/>
                <a:ea typeface="Calibri" charset="0"/>
                <a:cs typeface="Calibri" charset="0"/>
              </a:rPr>
              <a:t>psd</a:t>
            </a:r>
            <a:r>
              <a:rPr lang="en-US" sz="1200" dirty="0">
                <a:latin typeface="Calibri" charset="0"/>
                <a:ea typeface="Calibri" charset="0"/>
                <a:cs typeface="Calibri" charset="0"/>
              </a:rPr>
              <a:t>/forecasts/</a:t>
            </a:r>
            <a:r>
              <a:rPr lang="en-US" sz="1200" dirty="0" err="1">
                <a:latin typeface="Calibri" charset="0"/>
                <a:ea typeface="Calibri" charset="0"/>
                <a:cs typeface="Calibri" charset="0"/>
              </a:rPr>
              <a:t>gfsenkf</a:t>
            </a:r>
            <a:r>
              <a:rPr lang="en-US" sz="1200" dirty="0">
                <a:latin typeface="Calibri" charset="0"/>
                <a:ea typeface="Calibri" charset="0"/>
                <a:cs typeface="Calibri" charset="0"/>
              </a:rPr>
              <a:t>/</a:t>
            </a:r>
            <a:r>
              <a:rPr lang="en-US" sz="1200" dirty="0" err="1">
                <a:latin typeface="Calibri" charset="0"/>
                <a:ea typeface="Calibri" charset="0"/>
                <a:cs typeface="Calibri" charset="0"/>
              </a:rPr>
              <a:t>ens</a:t>
            </a:r>
            <a:r>
              <a:rPr lang="en-US" sz="1200" dirty="0">
                <a:latin typeface="Calibri" charset="0"/>
                <a:ea typeface="Calibri" charset="0"/>
                <a:cs typeface="Calibri" charset="0"/>
              </a:rPr>
              <a:t>/</a:t>
            </a:r>
          </a:p>
        </p:txBody>
      </p:sp>
      <p:sp>
        <p:nvSpPr>
          <p:cNvPr id="31751" name="Rectangle 3"/>
          <p:cNvSpPr>
            <a:spLocks/>
          </p:cNvSpPr>
          <p:nvPr/>
        </p:nvSpPr>
        <p:spPr bwMode="auto">
          <a:xfrm>
            <a:off x="2878138" y="1281113"/>
            <a:ext cx="3594100" cy="276225"/>
          </a:xfrm>
          <a:prstGeom prst="rect">
            <a:avLst/>
          </a:prstGeom>
          <a:noFill/>
          <a:ln w="12700">
            <a:noFill/>
            <a:miter lim="800000"/>
            <a:headEnd/>
            <a:tailEnd/>
          </a:ln>
        </p:spPr>
        <p:txBody>
          <a:bodyPr lIns="0" tIns="0" rIns="40639" bIns="0">
            <a:prstTxWarp prst="textNoShape">
              <a:avLst/>
            </a:prstTxWarp>
            <a:spAutoFit/>
          </a:bodyPr>
          <a:lstStyle/>
          <a:p>
            <a:pPr marL="39688"/>
            <a:r>
              <a:rPr lang="en-US" sz="1800" b="1" dirty="0" smtClean="0">
                <a:latin typeface="Calibri" charset="0"/>
                <a:ea typeface="Arial" charset="0"/>
                <a:cs typeface="Arial" charset="0"/>
                <a:sym typeface="Arial" charset="0"/>
              </a:rPr>
              <a:t>Irene (09L</a:t>
            </a:r>
            <a:r>
              <a:rPr lang="en-US" sz="1800" b="1" dirty="0">
                <a:latin typeface="Calibri" charset="0"/>
                <a:ea typeface="Arial" charset="0"/>
                <a:cs typeface="Arial" charset="0"/>
                <a:sym typeface="Arial" charset="0"/>
              </a:rPr>
              <a:t>) – </a:t>
            </a:r>
            <a:r>
              <a:rPr lang="en-US" sz="1800" b="1" dirty="0" err="1">
                <a:latin typeface="Calibri" charset="0"/>
                <a:ea typeface="Arial" charset="0"/>
                <a:cs typeface="Arial" charset="0"/>
                <a:sym typeface="Arial" charset="0"/>
              </a:rPr>
              <a:t>init</a:t>
            </a:r>
            <a:r>
              <a:rPr lang="en-US" sz="1800" b="1" dirty="0">
                <a:latin typeface="Calibri" charset="0"/>
                <a:ea typeface="Arial" charset="0"/>
                <a:cs typeface="Arial" charset="0"/>
                <a:sym typeface="Arial" charset="0"/>
              </a:rPr>
              <a:t> </a:t>
            </a:r>
            <a:r>
              <a:rPr lang="en-US" sz="1800" b="1" dirty="0" smtClean="0">
                <a:latin typeface="Calibri" charset="0"/>
                <a:ea typeface="Arial" charset="0"/>
                <a:cs typeface="Arial" charset="0"/>
                <a:sym typeface="Arial" charset="0"/>
              </a:rPr>
              <a:t>12Z 21 August</a:t>
            </a:r>
            <a:endParaRPr lang="en-US" sz="1800" b="1" dirty="0">
              <a:latin typeface="Calibri" charset="0"/>
              <a:ea typeface="Arial" charset="0"/>
              <a:cs typeface="Arial" charset="0"/>
              <a:sym typeface="Arial" charset="0"/>
            </a:endParaRPr>
          </a:p>
        </p:txBody>
      </p:sp>
      <p:sp>
        <p:nvSpPr>
          <p:cNvPr id="10" name="TextBox 9"/>
          <p:cNvSpPr txBox="1"/>
          <p:nvPr/>
        </p:nvSpPr>
        <p:spPr>
          <a:xfrm>
            <a:off x="283105" y="1534406"/>
            <a:ext cx="3832466" cy="338554"/>
          </a:xfrm>
          <a:prstGeom prst="rect">
            <a:avLst/>
          </a:prstGeom>
          <a:noFill/>
        </p:spPr>
        <p:txBody>
          <a:bodyPr wrap="square" rtlCol="0">
            <a:spAutoFit/>
          </a:bodyPr>
          <a:lstStyle/>
          <a:p>
            <a:r>
              <a:rPr lang="en-US" sz="1600" dirty="0" smtClean="0">
                <a:solidFill>
                  <a:srgbClr val="000000"/>
                </a:solidFill>
              </a:rPr>
              <a:t>GFS/EnKF T256 20 member ensemble</a:t>
            </a:r>
            <a:endParaRPr lang="en-US" sz="1600" dirty="0">
              <a:solidFill>
                <a:srgbClr val="000000"/>
              </a:solidFill>
            </a:endParaRPr>
          </a:p>
        </p:txBody>
      </p:sp>
      <p:grpSp>
        <p:nvGrpSpPr>
          <p:cNvPr id="23" name="Group 22"/>
          <p:cNvGrpSpPr>
            <a:grpSpLocks noChangeAspect="1"/>
          </p:cNvGrpSpPr>
          <p:nvPr/>
        </p:nvGrpSpPr>
        <p:grpSpPr>
          <a:xfrm>
            <a:off x="304692" y="1932126"/>
            <a:ext cx="4080114" cy="4442443"/>
            <a:chOff x="4403456" y="1823732"/>
            <a:chExt cx="4618156" cy="5028270"/>
          </a:xfrm>
        </p:grpSpPr>
        <p:pic>
          <p:nvPicPr>
            <p:cNvPr id="24" name="Picture 23"/>
            <p:cNvPicPr>
              <a:picLocks noChangeAspect="1"/>
            </p:cNvPicPr>
            <p:nvPr/>
          </p:nvPicPr>
          <p:blipFill rotWithShape="1">
            <a:blip r:embed="rId4" cstate="screen">
              <a:extLst>
                <a:ext uri="{28A0092B-C50C-407E-A947-70E740481C1C}">
                  <a14:useLocalDpi xmlns:a14="http://schemas.microsoft.com/office/drawing/2010/main"/>
                </a:ext>
              </a:extLst>
            </a:blip>
            <a:srcRect l="2359" t="32023" r="2521" b="7665"/>
            <a:stretch/>
          </p:blipFill>
          <p:spPr>
            <a:xfrm>
              <a:off x="4403456" y="1823732"/>
              <a:ext cx="4618156" cy="5028270"/>
            </a:xfrm>
            <a:prstGeom prst="rect">
              <a:avLst/>
            </a:prstGeom>
          </p:spPr>
        </p:pic>
        <p:cxnSp>
          <p:nvCxnSpPr>
            <p:cNvPr id="25" name="Straight Arrow Connector 24"/>
            <p:cNvCxnSpPr/>
            <p:nvPr/>
          </p:nvCxnSpPr>
          <p:spPr>
            <a:xfrm flipH="1">
              <a:off x="6454656" y="3992799"/>
              <a:ext cx="543674"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414793" y="3744707"/>
              <a:ext cx="2289027" cy="296109"/>
            </a:xfrm>
            <a:prstGeom prst="rect">
              <a:avLst/>
            </a:prstGeom>
            <a:noFill/>
          </p:spPr>
          <p:txBody>
            <a:bodyPr wrap="square" rtlCol="0">
              <a:spAutoFit/>
            </a:bodyPr>
            <a:lstStyle/>
            <a:p>
              <a:r>
                <a:rPr lang="en-US" sz="1100" b="1" dirty="0" smtClean="0">
                  <a:solidFill>
                    <a:srgbClr val="000000"/>
                  </a:solidFill>
                </a:rPr>
                <a:t>Size of Official uncertainty</a:t>
              </a:r>
              <a:endParaRPr lang="en-US" sz="1100" b="1" dirty="0">
                <a:solidFill>
                  <a:srgbClr val="000000"/>
                </a:solidFill>
              </a:endParaRPr>
            </a:p>
          </p:txBody>
        </p:sp>
        <p:sp>
          <p:nvSpPr>
            <p:cNvPr id="27" name="Oval 26"/>
            <p:cNvSpPr/>
            <p:nvPr/>
          </p:nvSpPr>
          <p:spPr>
            <a:xfrm>
              <a:off x="5252731" y="4041831"/>
              <a:ext cx="1197434" cy="1114873"/>
            </a:xfrm>
            <a:prstGeom prst="ellips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8" name="Group 27"/>
            <p:cNvGrpSpPr>
              <a:grpSpLocks/>
            </p:cNvGrpSpPr>
            <p:nvPr/>
          </p:nvGrpSpPr>
          <p:grpSpPr bwMode="auto">
            <a:xfrm>
              <a:off x="5306935" y="3650047"/>
              <a:ext cx="3682493" cy="2217354"/>
              <a:chOff x="2124075" y="1550808"/>
              <a:chExt cx="3681616" cy="2217993"/>
            </a:xfrm>
          </p:grpSpPr>
          <p:cxnSp>
            <p:nvCxnSpPr>
              <p:cNvPr id="31" name="Straight Connector 2"/>
              <p:cNvCxnSpPr>
                <a:cxnSpLocks noChangeShapeType="1"/>
              </p:cNvCxnSpPr>
              <p:nvPr/>
            </p:nvCxnSpPr>
            <p:spPr bwMode="auto">
              <a:xfrm flipH="1" flipV="1">
                <a:off x="4005065" y="3484602"/>
                <a:ext cx="812432" cy="284199"/>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3352108" y="2384409"/>
                <a:ext cx="2453583" cy="296194"/>
              </a:xfrm>
              <a:prstGeom prst="rect">
                <a:avLst/>
              </a:prstGeom>
              <a:noFill/>
            </p:spPr>
            <p:txBody>
              <a:bodyPr wrap="none">
                <a:spAutoFit/>
              </a:bodyPr>
              <a:lstStyle/>
              <a:p>
                <a:pPr fontAlgn="base">
                  <a:spcBef>
                    <a:spcPct val="0"/>
                  </a:spcBef>
                  <a:spcAft>
                    <a:spcPct val="0"/>
                  </a:spcAft>
                  <a:defRPr/>
                </a:pPr>
                <a:r>
                  <a:rPr lang="en-US" sz="1100" b="1" kern="0" dirty="0">
                    <a:solidFill>
                      <a:srgbClr val="00CC00"/>
                    </a:solidFill>
                    <a:ea typeface="ＭＳ Ｐゴシック" pitchFamily="34" charset="-128"/>
                    <a:cs typeface="Times New Roman" pitchFamily="18" charset="0"/>
                  </a:rPr>
                  <a:t>Observed Track (Aug 21 – 26</a:t>
                </a:r>
                <a:r>
                  <a:rPr lang="en-US" sz="1100" b="1" kern="0" dirty="0">
                    <a:solidFill>
                      <a:srgbClr val="00CC00"/>
                    </a:solidFill>
                    <a:ea typeface="ＭＳ Ｐゴシック" pitchFamily="34" charset="-128"/>
                  </a:rPr>
                  <a:t>)</a:t>
                </a:r>
              </a:p>
            </p:txBody>
          </p:sp>
          <p:cxnSp>
            <p:nvCxnSpPr>
              <p:cNvPr id="33" name="Straight Arrow Connector 24"/>
              <p:cNvCxnSpPr>
                <a:cxnSpLocks noChangeShapeType="1"/>
              </p:cNvCxnSpPr>
              <p:nvPr/>
            </p:nvCxnSpPr>
            <p:spPr bwMode="auto">
              <a:xfrm flipH="1">
                <a:off x="2124075" y="1550808"/>
                <a:ext cx="323850" cy="278237"/>
              </a:xfrm>
              <a:prstGeom prst="straightConnector1">
                <a:avLst/>
              </a:prstGeom>
              <a:noFill/>
              <a:ln w="6350" algn="ctr">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0"/>
              <p:cNvCxnSpPr>
                <a:cxnSpLocks noChangeShapeType="1"/>
              </p:cNvCxnSpPr>
              <p:nvPr/>
            </p:nvCxnSpPr>
            <p:spPr bwMode="auto">
              <a:xfrm flipH="1" flipV="1">
                <a:off x="3543292" y="3318300"/>
                <a:ext cx="461774" cy="166302"/>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9221"/>
              <p:cNvCxnSpPr>
                <a:cxnSpLocks noChangeShapeType="1"/>
              </p:cNvCxnSpPr>
              <p:nvPr/>
            </p:nvCxnSpPr>
            <p:spPr bwMode="auto">
              <a:xfrm flipH="1" flipV="1">
                <a:off x="3097603" y="2854137"/>
                <a:ext cx="445690" cy="464165"/>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9223"/>
              <p:cNvCxnSpPr>
                <a:cxnSpLocks noChangeShapeType="1"/>
              </p:cNvCxnSpPr>
              <p:nvPr/>
            </p:nvCxnSpPr>
            <p:spPr bwMode="auto">
              <a:xfrm flipH="1" flipV="1">
                <a:off x="2728368" y="2146467"/>
                <a:ext cx="369236" cy="707672"/>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9225"/>
              <p:cNvCxnSpPr>
                <a:cxnSpLocks noChangeShapeType="1"/>
              </p:cNvCxnSpPr>
              <p:nvPr/>
            </p:nvCxnSpPr>
            <p:spPr bwMode="auto">
              <a:xfrm flipH="1" flipV="1">
                <a:off x="2728368" y="1550808"/>
                <a:ext cx="1" cy="595659"/>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9" name="Straight Connector 9225"/>
            <p:cNvCxnSpPr>
              <a:cxnSpLocks noChangeShapeType="1"/>
            </p:cNvCxnSpPr>
            <p:nvPr/>
          </p:nvCxnSpPr>
          <p:spPr bwMode="auto">
            <a:xfrm flipV="1">
              <a:off x="5901849" y="2886075"/>
              <a:ext cx="270351" cy="776332"/>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29"/>
            <p:cNvCxnSpPr/>
            <p:nvPr/>
          </p:nvCxnSpPr>
          <p:spPr>
            <a:xfrm>
              <a:off x="7676135" y="4800600"/>
              <a:ext cx="96265" cy="92474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4336618" y="2940214"/>
            <a:ext cx="4023612" cy="3040221"/>
            <a:chOff x="219212" y="2800758"/>
            <a:chExt cx="4187158" cy="3690916"/>
          </a:xfrm>
        </p:grpSpPr>
        <p:pic>
          <p:nvPicPr>
            <p:cNvPr id="39" name="Picture 38"/>
            <p:cNvPicPr>
              <a:picLocks noChangeAspect="1"/>
            </p:cNvPicPr>
            <p:nvPr/>
          </p:nvPicPr>
          <p:blipFill rotWithShape="1">
            <a:blip r:embed="rId5" cstate="screen">
              <a:extLst>
                <a:ext uri="{28A0092B-C50C-407E-A947-70E740481C1C}">
                  <a14:useLocalDpi xmlns:a14="http://schemas.microsoft.com/office/drawing/2010/main"/>
                </a:ext>
              </a:extLst>
            </a:blip>
            <a:srcRect l="21731" t="-311" b="19544"/>
            <a:stretch/>
          </p:blipFill>
          <p:spPr>
            <a:xfrm>
              <a:off x="219212" y="2800758"/>
              <a:ext cx="4187158" cy="3690916"/>
            </a:xfrm>
            <a:prstGeom prst="rect">
              <a:avLst/>
            </a:prstGeom>
          </p:spPr>
        </p:pic>
        <p:sp>
          <p:nvSpPr>
            <p:cNvPr id="40" name="TextBox 39"/>
            <p:cNvSpPr txBox="1"/>
            <p:nvPr/>
          </p:nvSpPr>
          <p:spPr>
            <a:xfrm>
              <a:off x="1219201" y="3048000"/>
              <a:ext cx="2590800" cy="411014"/>
            </a:xfrm>
            <a:prstGeom prst="rect">
              <a:avLst/>
            </a:prstGeom>
            <a:noFill/>
          </p:spPr>
          <p:txBody>
            <a:bodyPr wrap="square" rtlCol="0">
              <a:spAutoFit/>
            </a:bodyPr>
            <a:lstStyle/>
            <a:p>
              <a:r>
                <a:rPr lang="en-US" sz="1600" dirty="0" smtClean="0">
                  <a:solidFill>
                    <a:srgbClr val="000000"/>
                  </a:solidFill>
                </a:rPr>
                <a:t>NHC Official Forecast</a:t>
              </a:r>
              <a:endParaRPr lang="en-US" sz="1600" dirty="0">
                <a:solidFill>
                  <a:srgbClr val="000000"/>
                </a:solidFill>
              </a:endParaRPr>
            </a:p>
          </p:txBody>
        </p:sp>
      </p:grpSp>
    </p:spTree>
    <p:extLst>
      <p:ext uri="{BB962C8B-B14F-4D97-AF65-F5344CB8AC3E}">
        <p14:creationId xmlns:p14="http://schemas.microsoft.com/office/powerpoint/2010/main" val="126457724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txBox="1">
            <a:spLocks noChangeArrowheads="1"/>
          </p:cNvSpPr>
          <p:nvPr/>
        </p:nvSpPr>
        <p:spPr bwMode="auto">
          <a:xfrm>
            <a:off x="0" y="0"/>
            <a:ext cx="9144000" cy="128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sz="4800" dirty="0" smtClean="0">
                <a:solidFill>
                  <a:srgbClr val="FFFFFF"/>
                </a:solidFill>
                <a:latin typeface="+mj-lt"/>
              </a:rPr>
              <a:t>Global Model Development</a:t>
            </a:r>
          </a:p>
          <a:p>
            <a:r>
              <a:rPr lang="en-US" sz="4000" dirty="0" smtClean="0">
                <a:solidFill>
                  <a:srgbClr val="FFFFFF"/>
                </a:solidFill>
                <a:latin typeface="+mj-lt"/>
              </a:rPr>
              <a:t>Track </a:t>
            </a:r>
            <a:r>
              <a:rPr lang="en-US" sz="4000" dirty="0">
                <a:solidFill>
                  <a:srgbClr val="FFFFFF"/>
                </a:solidFill>
                <a:latin typeface="+mj-lt"/>
              </a:rPr>
              <a:t>Error </a:t>
            </a:r>
            <a:r>
              <a:rPr lang="en-US" sz="4000" dirty="0" smtClean="0">
                <a:solidFill>
                  <a:srgbClr val="FFFFFF"/>
                </a:solidFill>
                <a:latin typeface="+mj-lt"/>
              </a:rPr>
              <a:t>(</a:t>
            </a:r>
            <a:r>
              <a:rPr lang="en-US" sz="4000" dirty="0">
                <a:solidFill>
                  <a:srgbClr val="FFFFFF"/>
                </a:solidFill>
                <a:latin typeface="+mj-lt"/>
              </a:rPr>
              <a:t>2010-2011</a:t>
            </a:r>
            <a:r>
              <a:rPr lang="en-US" sz="4000" dirty="0" smtClean="0">
                <a:solidFill>
                  <a:srgbClr val="FFFFFF"/>
                </a:solidFill>
                <a:latin typeface="+mj-lt"/>
              </a:rPr>
              <a:t>)</a:t>
            </a:r>
            <a:endParaRPr lang="en-US" sz="4000" dirty="0">
              <a:solidFill>
                <a:srgbClr val="FFFFFF"/>
              </a:solidFill>
              <a:latin typeface="+mj-lt"/>
            </a:endParaRPr>
          </a:p>
        </p:txBody>
      </p:sp>
      <p:pic>
        <p:nvPicPr>
          <p:cNvPr id="23556"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4706" y="1338948"/>
            <a:ext cx="890428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Mike Fiorino (</a:t>
            </a:r>
            <a:r>
              <a:rPr lang="en-US" sz="1100" dirty="0">
                <a:latin typeface="Calibri" charset="0"/>
                <a:ea typeface="Arial" charset="0"/>
                <a:cs typeface="Arial" charset="0"/>
              </a:rPr>
              <a:t>ESRL)</a:t>
            </a:r>
          </a:p>
        </p:txBody>
      </p:sp>
    </p:spTree>
    <p:extLst>
      <p:ext uri="{BB962C8B-B14F-4D97-AF65-F5344CB8AC3E}">
        <p14:creationId xmlns:p14="http://schemas.microsoft.com/office/powerpoint/2010/main" val="25367455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idx="4294967295"/>
          </p:nvPr>
        </p:nvSpPr>
        <p:spPr>
          <a:xfrm>
            <a:off x="685800" y="2202993"/>
            <a:ext cx="7772400" cy="1470025"/>
          </a:xfrm>
        </p:spPr>
        <p:txBody>
          <a:bodyPr/>
          <a:lstStyle/>
          <a:p>
            <a:pPr eaLnBrk="1" hangingPunct="1"/>
            <a:endParaRPr lang="en-US" smtClean="0"/>
          </a:p>
        </p:txBody>
      </p:sp>
      <p:pic>
        <p:nvPicPr>
          <p:cNvPr id="57348" name="Picture 4" descr="ellipses_2011081812_97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91768"/>
            <a:ext cx="91440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ext Box 5"/>
          <p:cNvSpPr txBox="1">
            <a:spLocks noChangeArrowheads="1"/>
          </p:cNvSpPr>
          <p:nvPr/>
        </p:nvSpPr>
        <p:spPr bwMode="auto">
          <a:xfrm>
            <a:off x="5943600" y="2815768"/>
            <a:ext cx="2133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spcBef>
                <a:spcPct val="50000"/>
              </a:spcBef>
            </a:pPr>
            <a:r>
              <a:rPr lang="en-US" sz="1200" b="1"/>
              <a:t>Forecast lead time in days</a:t>
            </a:r>
          </a:p>
        </p:txBody>
      </p:sp>
      <p:sp>
        <p:nvSpPr>
          <p:cNvPr id="57350" name="Line 6"/>
          <p:cNvSpPr>
            <a:spLocks noChangeShapeType="1"/>
          </p:cNvSpPr>
          <p:nvPr/>
        </p:nvSpPr>
        <p:spPr bwMode="auto">
          <a:xfrm flipH="1">
            <a:off x="6248400" y="3044368"/>
            <a:ext cx="5334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1" name="Text Box 7"/>
          <p:cNvSpPr txBox="1">
            <a:spLocks noChangeArrowheads="1"/>
          </p:cNvSpPr>
          <p:nvPr/>
        </p:nvSpPr>
        <p:spPr bwMode="auto">
          <a:xfrm>
            <a:off x="4800600" y="2206168"/>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spcBef>
                <a:spcPct val="50000"/>
              </a:spcBef>
            </a:pPr>
            <a:r>
              <a:rPr lang="en-US" sz="1200" b="1"/>
              <a:t>Ellipse includes 80% of members</a:t>
            </a:r>
          </a:p>
        </p:txBody>
      </p:sp>
      <p:sp>
        <p:nvSpPr>
          <p:cNvPr id="57352" name="Line 8"/>
          <p:cNvSpPr>
            <a:spLocks noChangeShapeType="1"/>
          </p:cNvSpPr>
          <p:nvPr/>
        </p:nvSpPr>
        <p:spPr bwMode="auto">
          <a:xfrm>
            <a:off x="5257800" y="2587168"/>
            <a:ext cx="4572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3" name="Text Box 9"/>
          <p:cNvSpPr txBox="1">
            <a:spLocks noChangeArrowheads="1"/>
          </p:cNvSpPr>
          <p:nvPr/>
        </p:nvSpPr>
        <p:spPr bwMode="auto">
          <a:xfrm>
            <a:off x="3505200" y="3577768"/>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spcBef>
                <a:spcPct val="50000"/>
              </a:spcBef>
            </a:pPr>
            <a:r>
              <a:rPr lang="en-US" b="1"/>
              <a:t>Irene named</a:t>
            </a:r>
          </a:p>
        </p:txBody>
      </p:sp>
      <p:sp>
        <p:nvSpPr>
          <p:cNvPr id="57354" name="Line 10"/>
          <p:cNvSpPr>
            <a:spLocks noChangeShapeType="1"/>
          </p:cNvSpPr>
          <p:nvPr/>
        </p:nvSpPr>
        <p:spPr bwMode="auto">
          <a:xfrm flipV="1">
            <a:off x="4953000" y="3425368"/>
            <a:ext cx="152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5" name="Text Box 11"/>
          <p:cNvSpPr txBox="1">
            <a:spLocks noChangeArrowheads="1"/>
          </p:cNvSpPr>
          <p:nvPr/>
        </p:nvSpPr>
        <p:spPr bwMode="auto">
          <a:xfrm>
            <a:off x="539500" y="4757537"/>
            <a:ext cx="71301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ＭＳ Ｐゴシック" pitchFamily="34" charset="-128"/>
              </a:defRPr>
            </a:lvl1pPr>
            <a:lvl2pPr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227013" indent="-227013" eaLnBrk="1" hangingPunct="1">
              <a:spcBef>
                <a:spcPct val="50000"/>
              </a:spcBef>
              <a:buFont typeface="Arial"/>
              <a:buChar char="•"/>
            </a:pPr>
            <a:r>
              <a:rPr lang="en-US" sz="1600" b="1" dirty="0" smtClean="0"/>
              <a:t>Irene </a:t>
            </a:r>
            <a:r>
              <a:rPr lang="en-US" sz="1600" b="1" dirty="0"/>
              <a:t>declared </a:t>
            </a:r>
            <a:r>
              <a:rPr lang="en-US" sz="1600" b="1" dirty="0" smtClean="0"/>
              <a:t>investigation </a:t>
            </a:r>
            <a:r>
              <a:rPr lang="en-US" sz="1600" b="1" dirty="0"/>
              <a:t>area </a:t>
            </a:r>
            <a:r>
              <a:rPr lang="en-US" sz="1600" b="1" dirty="0" smtClean="0"/>
              <a:t>1200Z August </a:t>
            </a:r>
            <a:r>
              <a:rPr lang="en-US" sz="1600" b="1" dirty="0"/>
              <a:t>18, 2011</a:t>
            </a:r>
          </a:p>
          <a:p>
            <a:pPr marL="227013" indent="-227013" eaLnBrk="1" hangingPunct="1">
              <a:spcBef>
                <a:spcPct val="50000"/>
              </a:spcBef>
              <a:buFontTx/>
              <a:buChar char="•"/>
            </a:pPr>
            <a:r>
              <a:rPr lang="en-US" sz="1600" b="1" dirty="0"/>
              <a:t>Irene named </a:t>
            </a:r>
            <a:r>
              <a:rPr lang="en-US" sz="1600" b="1" dirty="0" smtClean="0"/>
              <a:t>0000Z </a:t>
            </a:r>
            <a:r>
              <a:rPr lang="en-US" sz="1600" b="1" dirty="0"/>
              <a:t>August 21, </a:t>
            </a:r>
            <a:r>
              <a:rPr lang="en-US" sz="1600" b="1" dirty="0" smtClean="0"/>
              <a:t>2011</a:t>
            </a:r>
          </a:p>
          <a:p>
            <a:pPr marL="227013" indent="-227013" eaLnBrk="1" hangingPunct="1">
              <a:buFontTx/>
              <a:buChar char="•"/>
            </a:pPr>
            <a:r>
              <a:rPr lang="en-US" sz="1600" b="1" dirty="0" smtClean="0"/>
              <a:t>Initial </a:t>
            </a:r>
            <a:r>
              <a:rPr lang="en-US" sz="1600" b="1" dirty="0"/>
              <a:t>indication of </a:t>
            </a:r>
            <a:r>
              <a:rPr lang="en-US" sz="1600" b="1" dirty="0" smtClean="0"/>
              <a:t>Irene from </a:t>
            </a:r>
            <a:r>
              <a:rPr lang="en-US" sz="1600" b="1" dirty="0"/>
              <a:t>ensemble at </a:t>
            </a:r>
            <a:r>
              <a:rPr lang="en-US" sz="1800" b="1" dirty="0">
                <a:solidFill>
                  <a:srgbClr val="FF0000"/>
                </a:solidFill>
              </a:rPr>
              <a:t>00Z </a:t>
            </a:r>
            <a:r>
              <a:rPr lang="en-US" sz="1800" b="1" dirty="0" smtClean="0">
                <a:solidFill>
                  <a:srgbClr val="FF0000"/>
                </a:solidFill>
              </a:rPr>
              <a:t>16 August 2011</a:t>
            </a:r>
            <a:endParaRPr lang="en-US" sz="1800" b="1" dirty="0">
              <a:solidFill>
                <a:srgbClr val="FF0000"/>
              </a:solidFill>
            </a:endParaRPr>
          </a:p>
          <a:p>
            <a:pPr marL="688975" lvl="1" indent="-231775" eaLnBrk="1" hangingPunct="1">
              <a:buFontTx/>
              <a:buChar char="•"/>
            </a:pPr>
            <a:r>
              <a:rPr lang="en-US" sz="1600" b="1" dirty="0">
                <a:solidFill>
                  <a:srgbClr val="FF0000"/>
                </a:solidFill>
              </a:rPr>
              <a:t>2 days before it was declared an investigation </a:t>
            </a:r>
            <a:r>
              <a:rPr lang="en-US" sz="1600" b="1" dirty="0" smtClean="0">
                <a:solidFill>
                  <a:srgbClr val="FF0000"/>
                </a:solidFill>
              </a:rPr>
              <a:t>area by NHC</a:t>
            </a:r>
            <a:endParaRPr lang="en-US" sz="1600" b="1" dirty="0">
              <a:solidFill>
                <a:srgbClr val="FF0000"/>
              </a:solidFill>
            </a:endParaRPr>
          </a:p>
          <a:p>
            <a:pPr marL="688975" lvl="1" indent="-231775" eaLnBrk="1" hangingPunct="1">
              <a:buFontTx/>
              <a:buChar char="•"/>
            </a:pPr>
            <a:r>
              <a:rPr lang="en-US" sz="1600" b="1" dirty="0">
                <a:solidFill>
                  <a:srgbClr val="FF0000"/>
                </a:solidFill>
              </a:rPr>
              <a:t>5 days before it was </a:t>
            </a:r>
            <a:r>
              <a:rPr lang="en-US" sz="1600" b="1" dirty="0" smtClean="0">
                <a:solidFill>
                  <a:srgbClr val="FF0000"/>
                </a:solidFill>
              </a:rPr>
              <a:t>named</a:t>
            </a:r>
            <a:endParaRPr lang="en-US" sz="1600" b="1" dirty="0">
              <a:solidFill>
                <a:srgbClr val="FF0000"/>
              </a:solidFill>
            </a:endParaRPr>
          </a:p>
        </p:txBody>
      </p:sp>
      <p:sp>
        <p:nvSpPr>
          <p:cNvPr id="57356" name="Text Box 12"/>
          <p:cNvSpPr txBox="1">
            <a:spLocks noChangeArrowheads="1"/>
          </p:cNvSpPr>
          <p:nvPr/>
        </p:nvSpPr>
        <p:spPr bwMode="auto">
          <a:xfrm>
            <a:off x="3352800" y="1748968"/>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spcBef>
                <a:spcPct val="50000"/>
              </a:spcBef>
            </a:pPr>
            <a:r>
              <a:rPr lang="en-US" sz="1200" b="1"/>
              <a:t>Ensemble mean track</a:t>
            </a:r>
          </a:p>
        </p:txBody>
      </p:sp>
      <p:sp>
        <p:nvSpPr>
          <p:cNvPr id="57357" name="Line 13"/>
          <p:cNvSpPr>
            <a:spLocks noChangeShapeType="1"/>
          </p:cNvSpPr>
          <p:nvPr/>
        </p:nvSpPr>
        <p:spPr bwMode="auto">
          <a:xfrm>
            <a:off x="3733800" y="2206168"/>
            <a:ext cx="533400" cy="990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5" name="Group 14"/>
          <p:cNvGrpSpPr>
            <a:grpSpLocks/>
          </p:cNvGrpSpPr>
          <p:nvPr/>
        </p:nvGrpSpPr>
        <p:grpSpPr bwMode="auto">
          <a:xfrm>
            <a:off x="1928813" y="1369556"/>
            <a:ext cx="2795587" cy="2055812"/>
            <a:chOff x="1929482" y="1296395"/>
            <a:chExt cx="2794918" cy="2056405"/>
          </a:xfrm>
        </p:grpSpPr>
        <p:cxnSp>
          <p:nvCxnSpPr>
            <p:cNvPr id="57360" name="Straight Connector 2"/>
            <p:cNvCxnSpPr>
              <a:cxnSpLocks noChangeShapeType="1"/>
            </p:cNvCxnSpPr>
            <p:nvPr/>
          </p:nvCxnSpPr>
          <p:spPr bwMode="auto">
            <a:xfrm flipH="1" flipV="1">
              <a:off x="4114800" y="3200400"/>
              <a:ext cx="609600" cy="152400"/>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1929482" y="1296395"/>
              <a:ext cx="2336241" cy="276305"/>
            </a:xfrm>
            <a:prstGeom prst="rect">
              <a:avLst/>
            </a:prstGeom>
            <a:noFill/>
          </p:spPr>
          <p:txBody>
            <a:bodyPr wrap="none">
              <a:spAutoFit/>
            </a:bodyPr>
            <a:lstStyle/>
            <a:p>
              <a:pPr>
                <a:defRPr/>
              </a:pPr>
              <a:r>
                <a:rPr lang="en-US" sz="1200" b="1" dirty="0">
                  <a:latin typeface="+mj-lt"/>
                  <a:cs typeface="Times New Roman" pitchFamily="18" charset="0"/>
                </a:rPr>
                <a:t>Observed Track (Aug 21 – 26</a:t>
              </a:r>
              <a:r>
                <a:rPr lang="en-US" sz="1200" b="1" dirty="0">
                  <a:latin typeface="+mj-lt"/>
                </a:rPr>
                <a:t>)</a:t>
              </a:r>
            </a:p>
          </p:txBody>
        </p:sp>
        <p:cxnSp>
          <p:nvCxnSpPr>
            <p:cNvPr id="57362" name="Straight Arrow Connector 24"/>
            <p:cNvCxnSpPr>
              <a:cxnSpLocks noChangeShapeType="1"/>
            </p:cNvCxnSpPr>
            <p:nvPr/>
          </p:nvCxnSpPr>
          <p:spPr bwMode="auto">
            <a:xfrm flipH="1">
              <a:off x="2124075" y="1550808"/>
              <a:ext cx="323850" cy="278237"/>
            </a:xfrm>
            <a:prstGeom prst="straightConnector1">
              <a:avLst/>
            </a:prstGeom>
            <a:noFill/>
            <a:ln w="63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63" name="Straight Connector 30"/>
            <p:cNvCxnSpPr>
              <a:cxnSpLocks noChangeShapeType="1"/>
            </p:cNvCxnSpPr>
            <p:nvPr/>
          </p:nvCxnSpPr>
          <p:spPr bwMode="auto">
            <a:xfrm flipH="1" flipV="1">
              <a:off x="3505200" y="2819400"/>
              <a:ext cx="609600" cy="381000"/>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64" name="Straight Connector 9221"/>
            <p:cNvCxnSpPr>
              <a:cxnSpLocks noChangeShapeType="1"/>
            </p:cNvCxnSpPr>
            <p:nvPr/>
          </p:nvCxnSpPr>
          <p:spPr bwMode="auto">
            <a:xfrm flipH="1" flipV="1">
              <a:off x="2971800" y="2667000"/>
              <a:ext cx="533400" cy="152400"/>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65" name="Straight Connector 9223"/>
            <p:cNvCxnSpPr>
              <a:cxnSpLocks noChangeShapeType="1"/>
            </p:cNvCxnSpPr>
            <p:nvPr/>
          </p:nvCxnSpPr>
          <p:spPr bwMode="auto">
            <a:xfrm flipH="1" flipV="1">
              <a:off x="2514600" y="2286000"/>
              <a:ext cx="457200" cy="381000"/>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66" name="Straight Connector 9225"/>
            <p:cNvCxnSpPr>
              <a:cxnSpLocks noChangeShapeType="1"/>
            </p:cNvCxnSpPr>
            <p:nvPr/>
          </p:nvCxnSpPr>
          <p:spPr bwMode="auto">
            <a:xfrm flipH="1" flipV="1">
              <a:off x="2057400" y="1828800"/>
              <a:ext cx="457200" cy="457200"/>
            </a:xfrm>
            <a:prstGeom prst="line">
              <a:avLst/>
            </a:prstGeom>
            <a:noFill/>
            <a:ln w="38100" algn="ctr">
              <a:solidFill>
                <a:srgbClr val="00CC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Rectangle 17"/>
          <p:cNvSpPr txBox="1">
            <a:spLocks noChangeArrowheads="1"/>
          </p:cNvSpPr>
          <p:nvPr/>
        </p:nvSpPr>
        <p:spPr>
          <a:xfrm>
            <a:off x="0" y="0"/>
            <a:ext cx="7747000" cy="1333500"/>
          </a:xfrm>
          <a:prstGeom prst="rect">
            <a:avLst/>
          </a:prstGeom>
        </p:spPr>
        <p:txBody>
          <a:bodyPr rIns="30479"/>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eaLnBrk="1" hangingPunct="1"/>
            <a:r>
              <a:rPr lang="en-US" sz="4800" dirty="0" smtClean="0">
                <a:latin typeface="Calibri" charset="0"/>
                <a:ea typeface="Calibri" charset="0"/>
                <a:cs typeface="Calibri" charset="0"/>
              </a:rPr>
              <a:t>Global Model Development - </a:t>
            </a:r>
            <a:r>
              <a:rPr lang="en-US" sz="4000" dirty="0" smtClean="0">
                <a:latin typeface="Calibri" charset="0"/>
                <a:ea typeface="Calibri" charset="0"/>
                <a:cs typeface="Calibri" charset="0"/>
              </a:rPr>
              <a:t>Genesis</a:t>
            </a:r>
            <a:endParaRPr lang="en-US" sz="4800" dirty="0" smtClean="0">
              <a:latin typeface="Calibri" charset="0"/>
              <a:ea typeface="Calibri" charset="0"/>
              <a:cs typeface="Calibri" charset="0"/>
            </a:endParaRPr>
          </a:p>
        </p:txBody>
      </p:sp>
      <p:sp>
        <p:nvSpPr>
          <p:cNvPr id="23"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grpSp>
        <p:nvGrpSpPr>
          <p:cNvPr id="4" name="Group 3"/>
          <p:cNvGrpSpPr/>
          <p:nvPr/>
        </p:nvGrpSpPr>
        <p:grpSpPr>
          <a:xfrm>
            <a:off x="4216631" y="1361224"/>
            <a:ext cx="4830874" cy="5096294"/>
            <a:chOff x="2726011" y="1294579"/>
            <a:chExt cx="5123407" cy="5358582"/>
          </a:xfrm>
        </p:grpSpPr>
        <p:pic>
          <p:nvPicPr>
            <p:cNvPr id="2" name="Picture 1" descr="mslp2011081600_ATL_gfsenkf_ens_f144.gif"/>
            <p:cNvPicPr>
              <a:picLocks noChangeAspect="1"/>
            </p:cNvPicPr>
            <p:nvPr/>
          </p:nvPicPr>
          <p:blipFill rotWithShape="1">
            <a:blip r:embed="rId4" cstate="screen">
              <a:extLst>
                <a:ext uri="{28A0092B-C50C-407E-A947-70E740481C1C}">
                  <a14:useLocalDpi xmlns:a14="http://schemas.microsoft.com/office/drawing/2010/main"/>
                </a:ext>
              </a:extLst>
            </a:blip>
            <a:srcRect l="4015" t="1859" r="5279" b="3271"/>
            <a:stretch/>
          </p:blipFill>
          <p:spPr>
            <a:xfrm>
              <a:off x="2726011" y="1294579"/>
              <a:ext cx="5123407" cy="5358582"/>
            </a:xfrm>
            <a:prstGeom prst="rect">
              <a:avLst/>
            </a:prstGeom>
          </p:spPr>
        </p:pic>
        <p:sp>
          <p:nvSpPr>
            <p:cNvPr id="3" name="Oval 2"/>
            <p:cNvSpPr/>
            <p:nvPr/>
          </p:nvSpPr>
          <p:spPr>
            <a:xfrm>
              <a:off x="7177548" y="2015613"/>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5945238" y="2053303"/>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4708012" y="2077884"/>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364270" y="2880851"/>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7125110" y="4568722"/>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4658851" y="6191045"/>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3454400" y="3749368"/>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3356077" y="6215626"/>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372464" y="4593303"/>
              <a:ext cx="180258" cy="180258"/>
            </a:xfrm>
            <a:prstGeom prst="ellipse">
              <a:avLst/>
            </a:prstGeom>
            <a:noFill/>
            <a:ln w="19050" cmpd="sng">
              <a:solidFill>
                <a:srgbClr val="FF33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21841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4"/>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850-200_shear-cpr_18hr.gif"/>
          <p:cNvPicPr>
            <a:picLocks noChangeAspect="1"/>
          </p:cNvPicPr>
          <p:nvPr/>
        </p:nvPicPr>
        <p:blipFill rotWithShape="1">
          <a:blip r:embed="rId3" cstate="screen">
            <a:extLst>
              <a:ext uri="{28A0092B-C50C-407E-A947-70E740481C1C}">
                <a14:useLocalDpi xmlns:a14="http://schemas.microsoft.com/office/drawing/2010/main"/>
              </a:ext>
            </a:extLst>
          </a:blip>
          <a:srcRect l="1533" t="3127" r="3495" b="7289"/>
          <a:stretch/>
        </p:blipFill>
        <p:spPr>
          <a:xfrm>
            <a:off x="6242332" y="1690604"/>
            <a:ext cx="2852928" cy="2018302"/>
          </a:xfrm>
          <a:prstGeom prst="rect">
            <a:avLst/>
          </a:prstGeom>
        </p:spPr>
      </p:pic>
      <p:pic>
        <p:nvPicPr>
          <p:cNvPr id="7" name="Picture 6" descr="850-200_shear-cpr_36hr.gif"/>
          <p:cNvPicPr>
            <a:picLocks noChangeAspect="1"/>
          </p:cNvPicPr>
          <p:nvPr/>
        </p:nvPicPr>
        <p:blipFill rotWithShape="1">
          <a:blip r:embed="rId4" cstate="screen">
            <a:extLst>
              <a:ext uri="{28A0092B-C50C-407E-A947-70E740481C1C}">
                <a14:useLocalDpi xmlns:a14="http://schemas.microsoft.com/office/drawing/2010/main"/>
              </a:ext>
            </a:extLst>
          </a:blip>
          <a:srcRect l="1894" t="3127" r="3404" b="6809"/>
          <a:stretch/>
        </p:blipFill>
        <p:spPr>
          <a:xfrm>
            <a:off x="6250579" y="1690534"/>
            <a:ext cx="2852928" cy="2034936"/>
          </a:xfrm>
          <a:prstGeom prst="rect">
            <a:avLst/>
          </a:prstGeom>
        </p:spPr>
      </p:pic>
      <p:pic>
        <p:nvPicPr>
          <p:cNvPr id="5" name="Picture 4" descr="predictors.g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6341" y="4057281"/>
            <a:ext cx="2922606" cy="2191956"/>
          </a:xfrm>
          <a:prstGeom prst="rect">
            <a:avLst/>
          </a:prstGeom>
        </p:spPr>
      </p:pic>
      <p:pic>
        <p:nvPicPr>
          <p:cNvPr id="4" name="Picture 3" descr="windprof.gif"/>
          <p:cNvPicPr>
            <a:picLocks noChangeAspect="1"/>
          </p:cNvPicPr>
          <p:nvPr/>
        </p:nvPicPr>
        <p:blipFill rotWithShape="1">
          <a:blip r:embed="rId6" cstate="screen">
            <a:extLst>
              <a:ext uri="{28A0092B-C50C-407E-A947-70E740481C1C}">
                <a14:useLocalDpi xmlns:a14="http://schemas.microsoft.com/office/drawing/2010/main"/>
              </a:ext>
            </a:extLst>
          </a:blip>
          <a:srcRect l="5231" t="2525" r="1781" b="5246"/>
          <a:stretch/>
        </p:blipFill>
        <p:spPr>
          <a:xfrm>
            <a:off x="74223" y="4147993"/>
            <a:ext cx="2743200" cy="2040617"/>
          </a:xfrm>
          <a:prstGeom prst="rect">
            <a:avLst/>
          </a:prstGeom>
        </p:spPr>
      </p:pic>
      <p:pic>
        <p:nvPicPr>
          <p:cNvPr id="3" name="Picture 2" descr="Screen shot 2012-08-14 at 10.46.40 AM.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975" y="1657546"/>
            <a:ext cx="2615417" cy="2201818"/>
          </a:xfrm>
          <a:prstGeom prst="rect">
            <a:avLst/>
          </a:prstGeom>
        </p:spPr>
      </p:pic>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50" name="TextBox 4"/>
          <p:cNvSpPr txBox="1">
            <a:spLocks noChangeArrowheads="1"/>
          </p:cNvSpPr>
          <p:nvPr/>
        </p:nvSpPr>
        <p:spPr bwMode="auto">
          <a:xfrm>
            <a:off x="5009386" y="6639315"/>
            <a:ext cx="4069756" cy="246221"/>
          </a:xfrm>
          <a:prstGeom prst="rect">
            <a:avLst/>
          </a:prstGeom>
          <a:noFill/>
          <a:ln w="9525">
            <a:noFill/>
            <a:miter lim="800000"/>
            <a:headEnd/>
            <a:tailEnd/>
          </a:ln>
        </p:spPr>
        <p:txBody>
          <a:bodyPr wrap="none">
            <a:prstTxWarp prst="textNoShape">
              <a:avLst/>
            </a:prstTxWarp>
            <a:spAutoFit/>
          </a:bodyPr>
          <a:lstStyle/>
          <a:p>
            <a:r>
              <a:rPr lang="en-US" sz="1000" dirty="0" smtClean="0">
                <a:latin typeface="Calibri" charset="0"/>
              </a:rPr>
              <a:t>Regional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AOML</a:t>
            </a:r>
            <a:r>
              <a:rPr lang="en-US" sz="1000" dirty="0">
                <a:latin typeface="Calibri" charset="0"/>
              </a:rPr>
              <a:t>/</a:t>
            </a:r>
            <a:r>
              <a:rPr lang="en-US" sz="1000" dirty="0" smtClean="0">
                <a:latin typeface="Calibri" charset="0"/>
              </a:rPr>
              <a:t>HRD, V. Tallapragada (EMC)</a:t>
            </a:r>
            <a:endParaRPr lang="en-US" sz="1000" dirty="0">
              <a:latin typeface="Calibri" charset="0"/>
            </a:endParaRPr>
          </a:p>
        </p:txBody>
      </p:sp>
      <p:sp>
        <p:nvSpPr>
          <p:cNvPr id="35851" name="Rectangle 17"/>
          <p:cNvSpPr>
            <a:spLocks noChangeArrowheads="1"/>
          </p:cNvSpPr>
          <p:nvPr/>
        </p:nvSpPr>
        <p:spPr bwMode="auto">
          <a:xfrm>
            <a:off x="2438400" y="1298575"/>
            <a:ext cx="4154488" cy="396875"/>
          </a:xfrm>
          <a:prstGeom prst="rect">
            <a:avLst/>
          </a:prstGeom>
          <a:noFill/>
          <a:ln w="9525">
            <a:noFill/>
            <a:miter lim="800000"/>
            <a:headEnd/>
            <a:tailEnd/>
          </a:ln>
        </p:spPr>
        <p:txBody>
          <a:bodyPr wrap="none">
            <a:prstTxWarp prst="textNoShape">
              <a:avLst/>
            </a:prstTxWarp>
            <a:spAutoFit/>
          </a:bodyPr>
          <a:lstStyle/>
          <a:p>
            <a:r>
              <a:rPr lang="en-US" sz="2000">
                <a:solidFill>
                  <a:srgbClr val="FF0000"/>
                </a:solidFill>
                <a:latin typeface="Calibri" charset="0"/>
                <a:hlinkClick r:id="rId8"/>
              </a:rPr>
              <a:t>https://storm.aoml.noaa.gov/realtime</a:t>
            </a:r>
            <a:endParaRPr lang="en-US" sz="2000">
              <a:solidFill>
                <a:srgbClr val="FF0000"/>
              </a:solidFill>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a:solidFill>
                  <a:schemeClr val="bg1"/>
                </a:solidFill>
                <a:latin typeface="Calibri" charset="0"/>
              </a:rPr>
              <a:t>HWRF</a:t>
            </a:r>
          </a:p>
        </p:txBody>
      </p:sp>
      <p:sp>
        <p:nvSpPr>
          <p:cNvPr id="35843" name="Rectangle 13"/>
          <p:cNvSpPr>
            <a:spLocks noGrp="1" noChangeArrowheads="1"/>
          </p:cNvSpPr>
          <p:nvPr>
            <p:ph type="body" idx="1"/>
          </p:nvPr>
        </p:nvSpPr>
        <p:spPr>
          <a:xfrm>
            <a:off x="2759074" y="1733550"/>
            <a:ext cx="3599321" cy="4572000"/>
          </a:xfrm>
        </p:spPr>
        <p:txBody>
          <a:bodyPr/>
          <a:lstStyle/>
          <a:p>
            <a:pPr>
              <a:lnSpc>
                <a:spcPct val="90000"/>
              </a:lnSpc>
            </a:pPr>
            <a:r>
              <a:rPr lang="en-US" sz="2000" dirty="0" smtClean="0">
                <a:latin typeface="Calibri" charset="0"/>
                <a:ea typeface="Calibri" charset="0"/>
                <a:cs typeface="Calibri" charset="0"/>
              </a:rPr>
              <a:t>HFIP stream 1.5</a:t>
            </a:r>
            <a:r>
              <a:rPr lang="en-US" sz="2000" dirty="0" smtClean="0">
                <a:solidFill>
                  <a:srgbClr val="FF0000"/>
                </a:solidFill>
                <a:latin typeface="Calibri" charset="0"/>
                <a:ea typeface="Calibri" charset="0"/>
                <a:cs typeface="Calibri" charset="0"/>
              </a:rPr>
              <a:t>*</a:t>
            </a:r>
            <a:r>
              <a:rPr lang="en-US" sz="2000" dirty="0" smtClean="0">
                <a:latin typeface="Calibri" charset="0"/>
                <a:ea typeface="Calibri" charset="0"/>
                <a:cs typeface="Calibri" charset="0"/>
              </a:rPr>
              <a:t> (27/9</a:t>
            </a:r>
            <a:r>
              <a:rPr lang="en-US" sz="2000" dirty="0">
                <a:latin typeface="Calibri" charset="0"/>
                <a:ea typeface="Calibri" charset="0"/>
                <a:cs typeface="Calibri" charset="0"/>
              </a:rPr>
              <a:t>/3 km resolution)</a:t>
            </a:r>
            <a:endParaRPr lang="en-US" sz="2000" dirty="0" smtClean="0">
              <a:latin typeface="Calibri" charset="0"/>
              <a:ea typeface="Calibri" charset="0"/>
              <a:cs typeface="Calibri" charset="0"/>
            </a:endParaRPr>
          </a:p>
          <a:p>
            <a:pPr lvl="1" eaLnBrk="1" hangingPunct="1"/>
            <a:r>
              <a:rPr lang="en-US" sz="1400" dirty="0" smtClean="0"/>
              <a:t>Advanced nesting algorithm providing resolutions to 3 km</a:t>
            </a:r>
          </a:p>
          <a:p>
            <a:pPr lvl="1" eaLnBrk="1" hangingPunct="1"/>
            <a:r>
              <a:rPr lang="en-US" sz="1400" dirty="0" smtClean="0"/>
              <a:t>Viable operational pathway &amp; potential transition to operations</a:t>
            </a:r>
          </a:p>
          <a:p>
            <a:pPr lvl="1" eaLnBrk="1" hangingPunct="1"/>
            <a:r>
              <a:rPr lang="en-US" sz="1400" dirty="0" smtClean="0"/>
              <a:t>Pathway to Improved structure and intensity predictions*</a:t>
            </a:r>
          </a:p>
          <a:p>
            <a:pPr lvl="1" eaLnBrk="1" hangingPunct="1"/>
            <a:r>
              <a:rPr lang="en-US" sz="1400" dirty="0" smtClean="0"/>
              <a:t>Extension of initialization algorithm down to 3 km resolution</a:t>
            </a:r>
            <a:endParaRPr lang="en-US" sz="1600" dirty="0" smtClean="0"/>
          </a:p>
          <a:p>
            <a:pPr>
              <a:lnSpc>
                <a:spcPct val="90000"/>
              </a:lnSpc>
            </a:pPr>
            <a:r>
              <a:rPr lang="en-US" sz="2000" dirty="0" smtClean="0">
                <a:latin typeface="Calibri" charset="0"/>
                <a:ea typeface="Calibri" charset="0"/>
                <a:cs typeface="Calibri" charset="0"/>
              </a:rPr>
              <a:t>All </a:t>
            </a:r>
            <a:r>
              <a:rPr lang="en-US" sz="2000" dirty="0">
                <a:latin typeface="Calibri" charset="0"/>
                <a:ea typeface="Calibri" charset="0"/>
                <a:cs typeface="Calibri" charset="0"/>
              </a:rPr>
              <a:t>Storms of </a:t>
            </a:r>
            <a:r>
              <a:rPr lang="en-US" sz="2000" dirty="0" smtClean="0">
                <a:latin typeface="Calibri" charset="0"/>
                <a:ea typeface="Calibri" charset="0"/>
                <a:cs typeface="Calibri" charset="0"/>
              </a:rPr>
              <a:t>2011 (4 cycles/day)</a:t>
            </a:r>
          </a:p>
          <a:p>
            <a:pPr>
              <a:lnSpc>
                <a:spcPct val="90000"/>
              </a:lnSpc>
            </a:pPr>
            <a:r>
              <a:rPr lang="en-US" sz="2000" dirty="0" smtClean="0">
                <a:latin typeface="Calibri" charset="0"/>
                <a:ea typeface="Calibri" charset="0"/>
                <a:cs typeface="Calibri" charset="0"/>
              </a:rPr>
              <a:t>19 </a:t>
            </a:r>
            <a:r>
              <a:rPr lang="en-US" sz="2000" dirty="0">
                <a:latin typeface="Calibri" charset="0"/>
                <a:ea typeface="Calibri" charset="0"/>
                <a:cs typeface="Calibri" charset="0"/>
              </a:rPr>
              <a:t>main products; e.g.,</a:t>
            </a:r>
          </a:p>
          <a:p>
            <a:pPr lvl="1">
              <a:lnSpc>
                <a:spcPct val="90000"/>
              </a:lnSpc>
            </a:pPr>
            <a:r>
              <a:rPr lang="en-US" sz="1600" dirty="0">
                <a:latin typeface="Calibri" charset="0"/>
                <a:ea typeface="Calibri" charset="0"/>
                <a:cs typeface="Calibri" charset="0"/>
              </a:rPr>
              <a:t>Synthetic microwave imagery</a:t>
            </a:r>
          </a:p>
          <a:p>
            <a:pPr lvl="1">
              <a:lnSpc>
                <a:spcPct val="90000"/>
              </a:lnSpc>
            </a:pPr>
            <a:r>
              <a:rPr lang="en-US" sz="1600" dirty="0">
                <a:solidFill>
                  <a:srgbClr val="FF0000"/>
                </a:solidFill>
                <a:latin typeface="Calibri" charset="0"/>
                <a:ea typeface="Calibri" charset="0"/>
                <a:cs typeface="Calibri" charset="0"/>
              </a:rPr>
              <a:t>SHIPS predictors</a:t>
            </a:r>
          </a:p>
          <a:p>
            <a:pPr lvl="1">
              <a:lnSpc>
                <a:spcPct val="90000"/>
              </a:lnSpc>
            </a:pPr>
            <a:r>
              <a:rPr lang="en-US" sz="1600" dirty="0">
                <a:solidFill>
                  <a:srgbClr val="FF0000"/>
                </a:solidFill>
                <a:latin typeface="Calibri" charset="0"/>
                <a:ea typeface="Calibri" charset="0"/>
                <a:cs typeface="Calibri" charset="0"/>
              </a:rPr>
              <a:t>Shear </a:t>
            </a:r>
            <a:r>
              <a:rPr lang="en-US" sz="1600" dirty="0">
                <a:latin typeface="Calibri" charset="0"/>
                <a:ea typeface="Calibri" charset="0"/>
                <a:cs typeface="Calibri" charset="0"/>
              </a:rPr>
              <a:t>and Steering</a:t>
            </a:r>
          </a:p>
          <a:p>
            <a:pPr lvl="1">
              <a:lnSpc>
                <a:spcPct val="90000"/>
              </a:lnSpc>
            </a:pPr>
            <a:r>
              <a:rPr lang="en-US" sz="1600" dirty="0">
                <a:solidFill>
                  <a:srgbClr val="FF0000"/>
                </a:solidFill>
                <a:latin typeface="Calibri" charset="0"/>
                <a:ea typeface="Calibri" charset="0"/>
                <a:cs typeface="Calibri" charset="0"/>
              </a:rPr>
              <a:t>Time-height cross-sections </a:t>
            </a:r>
          </a:p>
          <a:p>
            <a:pPr lvl="1">
              <a:lnSpc>
                <a:spcPct val="90000"/>
              </a:lnSpc>
            </a:pPr>
            <a:r>
              <a:rPr lang="en-US" sz="1600" dirty="0">
                <a:latin typeface="Calibri" charset="0"/>
                <a:ea typeface="Calibri" charset="0"/>
                <a:cs typeface="Calibri" charset="0"/>
              </a:rPr>
              <a:t>Swaths (</a:t>
            </a:r>
            <a:r>
              <a:rPr lang="en-US" sz="1600" dirty="0">
                <a:solidFill>
                  <a:srgbClr val="FF0000"/>
                </a:solidFill>
                <a:latin typeface="Calibri" charset="0"/>
                <a:ea typeface="Calibri" charset="0"/>
                <a:cs typeface="Calibri" charset="0"/>
              </a:rPr>
              <a:t>wind </a:t>
            </a:r>
            <a:r>
              <a:rPr lang="en-US" sz="1600" dirty="0">
                <a:latin typeface="Calibri" charset="0"/>
                <a:ea typeface="Calibri" charset="0"/>
                <a:cs typeface="Calibri" charset="0"/>
              </a:rPr>
              <a:t>and rainfall)</a:t>
            </a:r>
          </a:p>
        </p:txBody>
      </p:sp>
      <p:sp>
        <p:nvSpPr>
          <p:cNvPr id="2" name="Rectangle 1"/>
          <p:cNvSpPr/>
          <p:nvPr/>
        </p:nvSpPr>
        <p:spPr>
          <a:xfrm>
            <a:off x="2762936" y="3952153"/>
            <a:ext cx="2315357" cy="338554"/>
          </a:xfrm>
          <a:prstGeom prst="rect">
            <a:avLst/>
          </a:prstGeom>
        </p:spPr>
        <p:txBody>
          <a:bodyPr wrap="none">
            <a:spAutoFit/>
          </a:bodyPr>
          <a:lstStyle/>
          <a:p>
            <a:r>
              <a:rPr lang="en-US" sz="1600" dirty="0" smtClean="0">
                <a:solidFill>
                  <a:srgbClr val="FF0000"/>
                </a:solidFill>
                <a:latin typeface="Calibri" charset="0"/>
                <a:ea typeface="Calibri" charset="0"/>
                <a:cs typeface="Calibri" charset="0"/>
              </a:rPr>
              <a:t>*</a:t>
            </a:r>
            <a:r>
              <a:rPr lang="en-US" sz="1600" dirty="0" smtClean="0"/>
              <a:t> </a:t>
            </a:r>
            <a:r>
              <a:rPr lang="en-US" sz="1600" dirty="0" smtClean="0">
                <a:solidFill>
                  <a:srgbClr val="FF0000"/>
                </a:solidFill>
              </a:rPr>
              <a:t>2012 </a:t>
            </a:r>
            <a:r>
              <a:rPr lang="en-US" sz="1600" dirty="0" smtClean="0">
                <a:solidFill>
                  <a:srgbClr val="FF0000"/>
                </a:solidFill>
                <a:latin typeface="Calibri" charset="0"/>
                <a:ea typeface="Calibri" charset="0"/>
                <a:cs typeface="Calibri" charset="0"/>
              </a:rPr>
              <a:t>NCEP operational</a:t>
            </a:r>
            <a:endParaRPr lang="en-US" sz="1600" dirty="0">
              <a:solidFill>
                <a:srgbClr val="FF0000"/>
              </a:solidFill>
            </a:endParaRPr>
          </a:p>
        </p:txBody>
      </p:sp>
      <p:pic>
        <p:nvPicPr>
          <p:cNvPr id="18" name="Picture 9" descr="C:\Users\gopal\Desktop\AMS2012\HWRFv3p2_IRENE09L_2011-08-26-06Z_GOES-12_IR-Channel4.gif"/>
          <p:cNvPicPr>
            <a:picLocks noChangeAspect="1" noChangeArrowheads="1" noCrop="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530665" y="2333761"/>
            <a:ext cx="3810000" cy="3174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4696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1000"/>
                            </p:stCondLst>
                            <p:childTnLst>
                              <p:par>
                                <p:cTn id="8" presetID="35" presetClass="emph" presetSubtype="0" repeatCount="indefinite" fill="hold" nodeType="afterEffect">
                                  <p:stCondLst>
                                    <p:cond delay="1000"/>
                                  </p:stCondLst>
                                  <p:endCondLst>
                                    <p:cond evt="onNext" delay="0">
                                      <p:tgtEl>
                                        <p:sldTgt/>
                                      </p:tgtEl>
                                    </p:cond>
                                  </p:endCondLst>
                                  <p:childTnLst>
                                    <p:anim calcmode="discrete" valueType="str">
                                      <p:cBhvr>
                                        <p:cTn id="9" dur="20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6" presetClass="emph" presetSubtype="0" accel="50000" fill="hold" nodeType="withEffect">
                                  <p:stCondLst>
                                    <p:cond delay="0"/>
                                  </p:stCondLst>
                                  <p:childTnLst>
                                    <p:animScale>
                                      <p:cBhvr>
                                        <p:cTn id="15" dur="5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03_EarlandFiona-8312010-192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81872"/>
            <a:ext cx="9144000" cy="5143500"/>
          </a:xfrm>
          <a:prstGeom prst="rect">
            <a:avLst/>
          </a:prstGeom>
        </p:spPr>
      </p:pic>
      <p:grpSp>
        <p:nvGrpSpPr>
          <p:cNvPr id="2" name="Group 1"/>
          <p:cNvGrpSpPr/>
          <p:nvPr/>
        </p:nvGrpSpPr>
        <p:grpSpPr>
          <a:xfrm>
            <a:off x="2971651" y="2851966"/>
            <a:ext cx="3324377" cy="1588607"/>
            <a:chOff x="4572123" y="3626169"/>
            <a:chExt cx="3324377" cy="1588607"/>
          </a:xfrm>
        </p:grpSpPr>
        <p:sp>
          <p:nvSpPr>
            <p:cNvPr id="52229" name="TextBox 4"/>
            <p:cNvSpPr txBox="1">
              <a:spLocks noChangeArrowheads="1"/>
            </p:cNvSpPr>
            <p:nvPr/>
          </p:nvSpPr>
          <p:spPr bwMode="auto">
            <a:xfrm>
              <a:off x="4572123" y="3626169"/>
              <a:ext cx="5905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2000" b="1" dirty="0" smtClean="0">
                  <a:solidFill>
                    <a:srgbClr val="000000"/>
                  </a:solidFill>
                </a:rPr>
                <a:t>Earl</a:t>
              </a:r>
              <a:endParaRPr lang="en-US" sz="2000" b="1" dirty="0">
                <a:solidFill>
                  <a:srgbClr val="000000"/>
                </a:solidFill>
              </a:endParaRPr>
            </a:p>
          </p:txBody>
        </p:sp>
        <p:sp>
          <p:nvSpPr>
            <p:cNvPr id="52230" name="TextBox 5"/>
            <p:cNvSpPr txBox="1">
              <a:spLocks noChangeArrowheads="1"/>
            </p:cNvSpPr>
            <p:nvPr/>
          </p:nvSpPr>
          <p:spPr bwMode="auto">
            <a:xfrm>
              <a:off x="7128992" y="4814666"/>
              <a:ext cx="7675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2000" b="1" dirty="0" smtClean="0">
                  <a:solidFill>
                    <a:srgbClr val="000000"/>
                  </a:solidFill>
                </a:rPr>
                <a:t>Fiona</a:t>
              </a:r>
              <a:endParaRPr lang="en-US" sz="2000" b="1" dirty="0">
                <a:solidFill>
                  <a:srgbClr val="000000"/>
                </a:solidFill>
              </a:endParaRPr>
            </a:p>
          </p:txBody>
        </p:sp>
      </p:grpSp>
      <p:sp>
        <p:nvSpPr>
          <p:cNvPr id="9"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smtClean="0">
                <a:solidFill>
                  <a:schemeClr val="bg1"/>
                </a:solidFill>
                <a:latin typeface="Calibri" charset="0"/>
              </a:rPr>
              <a:t>What Next?</a:t>
            </a:r>
            <a:endParaRPr lang="en-US" sz="4000" dirty="0">
              <a:solidFill>
                <a:schemeClr val="bg1"/>
              </a:solidFill>
              <a:latin typeface="Calibri" charset="0"/>
            </a:endParaRPr>
          </a:p>
        </p:txBody>
      </p:sp>
      <p:sp>
        <p:nvSpPr>
          <p:cNvPr id="4" name="Rectangle 3"/>
          <p:cNvSpPr/>
          <p:nvPr/>
        </p:nvSpPr>
        <p:spPr>
          <a:xfrm>
            <a:off x="2218046" y="2574869"/>
            <a:ext cx="1835326" cy="1835326"/>
          </a:xfrm>
          <a:prstGeom prst="rect">
            <a:avLst/>
          </a:prstGeom>
          <a:noFill/>
          <a:ln w="19050" cmpd="sng">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953817" y="3631956"/>
            <a:ext cx="1835326" cy="1835326"/>
          </a:xfrm>
          <a:prstGeom prst="rect">
            <a:avLst/>
          </a:prstGeom>
          <a:noFill/>
          <a:ln w="19050" cmpd="sng">
            <a:solidFill>
              <a:srgbClr val="FD0DFB"/>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45531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grpId="0" nodeType="afterEffect">
                                  <p:stCondLst>
                                    <p:cond delay="200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grpId="0" nodeType="afterEffect">
                                  <p:stCondLst>
                                    <p:cond delay="300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8" name="TextBox 9"/>
          <p:cNvSpPr txBox="1">
            <a:spLocks noChangeArrowheads="1"/>
          </p:cNvSpPr>
          <p:nvPr/>
        </p:nvSpPr>
        <p:spPr bwMode="auto">
          <a:xfrm>
            <a:off x="1852720" y="3674928"/>
            <a:ext cx="543638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t>850hPa Streamlines and </a:t>
            </a:r>
            <a:r>
              <a:rPr lang="en-US" sz="1400" dirty="0" err="1"/>
              <a:t>Isotachs</a:t>
            </a:r>
            <a:r>
              <a:rPr lang="en-US" sz="1400" dirty="0"/>
              <a:t> (</a:t>
            </a:r>
            <a:r>
              <a:rPr lang="en-US" sz="1400" dirty="0" err="1"/>
              <a:t>kts</a:t>
            </a:r>
            <a:r>
              <a:rPr lang="en-US" sz="1400" dirty="0"/>
              <a:t>)</a:t>
            </a:r>
          </a:p>
        </p:txBody>
      </p:sp>
      <p:sp>
        <p:nvSpPr>
          <p:cNvPr id="54289" name="Rectangle 10"/>
          <p:cNvSpPr>
            <a:spLocks noChangeArrowheads="1"/>
          </p:cNvSpPr>
          <p:nvPr/>
        </p:nvSpPr>
        <p:spPr bwMode="auto">
          <a:xfrm>
            <a:off x="5710758" y="6625373"/>
            <a:ext cx="2821171" cy="25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100" dirty="0" smtClean="0"/>
              <a:t>http</a:t>
            </a:r>
            <a:r>
              <a:rPr lang="en-US" sz="1100" dirty="0"/>
              <a:t>://</a:t>
            </a:r>
            <a:r>
              <a:rPr lang="en-US" sz="1100" dirty="0" err="1"/>
              <a:t>www.emc.ncep.noaa.gov</a:t>
            </a:r>
            <a:r>
              <a:rPr lang="en-US" sz="1100" dirty="0"/>
              <a:t>/</a:t>
            </a:r>
            <a:r>
              <a:rPr lang="en-US" sz="1100" dirty="0" err="1"/>
              <a:t>gc_wmb</a:t>
            </a:r>
            <a:r>
              <a:rPr lang="en-US" sz="1100" dirty="0"/>
              <a:t>/</a:t>
            </a:r>
            <a:r>
              <a:rPr lang="en-US" sz="1100" dirty="0" err="1"/>
              <a:t>vxt</a:t>
            </a:r>
            <a:endParaRPr lang="en-US" sz="1100" dirty="0"/>
          </a:p>
        </p:txBody>
      </p:sp>
      <p:grpSp>
        <p:nvGrpSpPr>
          <p:cNvPr id="23" name="Group 22"/>
          <p:cNvGrpSpPr/>
          <p:nvPr/>
        </p:nvGrpSpPr>
        <p:grpSpPr>
          <a:xfrm>
            <a:off x="259058" y="1252643"/>
            <a:ext cx="8542715" cy="2510946"/>
            <a:chOff x="259058" y="1252643"/>
            <a:chExt cx="8542715" cy="2510946"/>
          </a:xfrm>
        </p:grpSpPr>
        <p:pic>
          <p:nvPicPr>
            <p:cNvPr id="54301" name="Picture 3"/>
            <p:cNvPicPr>
              <a:picLocks noChangeAspect="1"/>
            </p:cNvPicPr>
            <p:nvPr/>
          </p:nvPicPr>
          <p:blipFill>
            <a:blip r:embed="rId3" cstate="screen">
              <a:extLst>
                <a:ext uri="{28A0092B-C50C-407E-A947-70E740481C1C}">
                  <a14:useLocalDpi xmlns:a14="http://schemas.microsoft.com/office/drawing/2010/main"/>
                </a:ext>
              </a:extLst>
            </a:blip>
            <a:srcRect l="8791" t="153" r="6131" b="6100"/>
            <a:stretch>
              <a:fillRect/>
            </a:stretch>
          </p:blipFill>
          <p:spPr bwMode="auto">
            <a:xfrm>
              <a:off x="259058" y="1256974"/>
              <a:ext cx="3024375" cy="2506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2" name="Picture 4"/>
            <p:cNvPicPr>
              <a:picLocks noChangeAspect="1"/>
            </p:cNvPicPr>
            <p:nvPr/>
          </p:nvPicPr>
          <p:blipFill>
            <a:blip r:embed="rId4" cstate="screen">
              <a:extLst>
                <a:ext uri="{28A0092B-C50C-407E-A947-70E740481C1C}">
                  <a14:useLocalDpi xmlns:a14="http://schemas.microsoft.com/office/drawing/2010/main"/>
                </a:ext>
              </a:extLst>
            </a:blip>
            <a:srcRect l="8791" r="6133" b="6250"/>
            <a:stretch>
              <a:fillRect/>
            </a:stretch>
          </p:blipFill>
          <p:spPr bwMode="auto">
            <a:xfrm>
              <a:off x="3045122" y="1252643"/>
              <a:ext cx="3024340" cy="250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5" name="Picture 7"/>
            <p:cNvPicPr>
              <a:picLocks noChangeAspect="1"/>
            </p:cNvPicPr>
            <p:nvPr/>
          </p:nvPicPr>
          <p:blipFill>
            <a:blip r:embed="rId5" cstate="screen">
              <a:extLst>
                <a:ext uri="{28A0092B-C50C-407E-A947-70E740481C1C}">
                  <a14:useLocalDpi xmlns:a14="http://schemas.microsoft.com/office/drawing/2010/main"/>
                </a:ext>
              </a:extLst>
            </a:blip>
            <a:srcRect l="10043" r="6085" b="6248"/>
            <a:stretch>
              <a:fillRect/>
            </a:stretch>
          </p:blipFill>
          <p:spPr bwMode="auto">
            <a:xfrm>
              <a:off x="5820277" y="1252643"/>
              <a:ext cx="2981496" cy="250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bwMode="auto">
            <a:xfrm>
              <a:off x="1818221" y="2517734"/>
              <a:ext cx="336320" cy="327929"/>
            </a:xfrm>
            <a:prstGeom prst="ellipse">
              <a:avLst/>
            </a:prstGeom>
            <a:noFill/>
            <a:ln w="25400">
              <a:solidFill>
                <a:srgbClr val="FD0DFB"/>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bwMode="auto">
            <a:xfrm>
              <a:off x="4285605" y="2172709"/>
              <a:ext cx="337871" cy="326375"/>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bwMode="auto">
            <a:xfrm>
              <a:off x="7145103" y="2009522"/>
              <a:ext cx="337871" cy="326375"/>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bwMode="auto">
            <a:xfrm>
              <a:off x="1542346" y="2427592"/>
              <a:ext cx="337871" cy="326375"/>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274" name="TextBox 1"/>
            <p:cNvSpPr txBox="1">
              <a:spLocks noChangeArrowheads="1"/>
            </p:cNvSpPr>
            <p:nvPr/>
          </p:nvSpPr>
          <p:spPr bwMode="auto">
            <a:xfrm>
              <a:off x="608875" y="3313842"/>
              <a:ext cx="205277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800" dirty="0">
                  <a:solidFill>
                    <a:srgbClr val="0000FF"/>
                  </a:solidFill>
                </a:rPr>
                <a:t>Initialize Earl Vortex</a:t>
              </a:r>
            </a:p>
          </p:txBody>
        </p:sp>
        <p:sp>
          <p:nvSpPr>
            <p:cNvPr id="54276" name="TextBox 21"/>
            <p:cNvSpPr txBox="1">
              <a:spLocks noChangeArrowheads="1"/>
            </p:cNvSpPr>
            <p:nvPr/>
          </p:nvSpPr>
          <p:spPr bwMode="auto">
            <a:xfrm>
              <a:off x="1368425" y="2106020"/>
              <a:ext cx="536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0000FF"/>
                  </a:solidFill>
                </a:rPr>
                <a:t>Earl</a:t>
              </a:r>
            </a:p>
          </p:txBody>
        </p:sp>
        <p:sp>
          <p:nvSpPr>
            <p:cNvPr id="54277" name="TextBox 24"/>
            <p:cNvSpPr txBox="1">
              <a:spLocks noChangeArrowheads="1"/>
            </p:cNvSpPr>
            <p:nvPr/>
          </p:nvSpPr>
          <p:spPr bwMode="auto">
            <a:xfrm>
              <a:off x="1900828" y="2279844"/>
              <a:ext cx="64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FD0DFB"/>
                  </a:solidFill>
                </a:rPr>
                <a:t>Fiona</a:t>
              </a:r>
            </a:p>
          </p:txBody>
        </p:sp>
        <p:sp>
          <p:nvSpPr>
            <p:cNvPr id="54279" name="TextBox 26"/>
            <p:cNvSpPr txBox="1">
              <a:spLocks noChangeArrowheads="1"/>
            </p:cNvSpPr>
            <p:nvPr/>
          </p:nvSpPr>
          <p:spPr bwMode="auto">
            <a:xfrm>
              <a:off x="4167188" y="1790107"/>
              <a:ext cx="536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a:solidFill>
                    <a:srgbClr val="0000FF"/>
                  </a:solidFill>
                </a:rPr>
                <a:t>Earl</a:t>
              </a:r>
            </a:p>
          </p:txBody>
        </p:sp>
        <p:sp>
          <p:nvSpPr>
            <p:cNvPr id="54280" name="TextBox 27"/>
            <p:cNvSpPr txBox="1">
              <a:spLocks noChangeArrowheads="1"/>
            </p:cNvSpPr>
            <p:nvPr/>
          </p:nvSpPr>
          <p:spPr bwMode="auto">
            <a:xfrm>
              <a:off x="7083425" y="1669457"/>
              <a:ext cx="536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a:solidFill>
                    <a:srgbClr val="0000FF"/>
                  </a:solidFill>
                </a:rPr>
                <a:t>Earl</a:t>
              </a:r>
            </a:p>
          </p:txBody>
        </p:sp>
        <p:cxnSp>
          <p:nvCxnSpPr>
            <p:cNvPr id="3" name="Straight Arrow Connector 2"/>
            <p:cNvCxnSpPr>
              <a:stCxn id="54274" idx="3"/>
            </p:cNvCxnSpPr>
            <p:nvPr/>
          </p:nvCxnSpPr>
          <p:spPr>
            <a:xfrm>
              <a:off x="2661654" y="3497992"/>
              <a:ext cx="4583960" cy="40986"/>
            </a:xfrm>
            <a:prstGeom prst="straightConnector1">
              <a:avLst/>
            </a:prstGeom>
            <a:ln>
              <a:solidFill>
                <a:srgbClr val="0000FF"/>
              </a:solidFill>
              <a:prstDash val="dash"/>
              <a:tailEnd type="arrow"/>
            </a:ln>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259058" y="3764729"/>
            <a:ext cx="8543534" cy="2673781"/>
            <a:chOff x="259058" y="3764729"/>
            <a:chExt cx="8543534" cy="2673781"/>
          </a:xfrm>
        </p:grpSpPr>
        <p:pic>
          <p:nvPicPr>
            <p:cNvPr id="54300" name="Picture 2"/>
            <p:cNvPicPr>
              <a:picLocks noChangeAspect="1"/>
            </p:cNvPicPr>
            <p:nvPr/>
          </p:nvPicPr>
          <p:blipFill>
            <a:blip r:embed="rId6" cstate="screen">
              <a:extLst>
                <a:ext uri="{28A0092B-C50C-407E-A947-70E740481C1C}">
                  <a14:useLocalDpi xmlns:a14="http://schemas.microsoft.com/office/drawing/2010/main"/>
                </a:ext>
              </a:extLst>
            </a:blip>
            <a:srcRect l="8791" t="-2" r="6131" b="6250"/>
            <a:stretch>
              <a:fillRect/>
            </a:stretch>
          </p:blipFill>
          <p:spPr bwMode="auto">
            <a:xfrm>
              <a:off x="259058" y="3927751"/>
              <a:ext cx="3024375" cy="250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3" name="Picture 5"/>
            <p:cNvPicPr>
              <a:picLocks noChangeAspect="1"/>
            </p:cNvPicPr>
            <p:nvPr/>
          </p:nvPicPr>
          <p:blipFill>
            <a:blip r:embed="rId7" cstate="screen">
              <a:extLst>
                <a:ext uri="{28A0092B-C50C-407E-A947-70E740481C1C}">
                  <a14:useLocalDpi xmlns:a14="http://schemas.microsoft.com/office/drawing/2010/main"/>
                </a:ext>
              </a:extLst>
            </a:blip>
            <a:srcRect l="8771" r="6152" b="6248"/>
            <a:stretch>
              <a:fillRect/>
            </a:stretch>
          </p:blipFill>
          <p:spPr bwMode="auto">
            <a:xfrm>
              <a:off x="3038179" y="3928879"/>
              <a:ext cx="3024268" cy="250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4" name="Picture 6"/>
            <p:cNvPicPr>
              <a:picLocks noChangeAspect="1"/>
            </p:cNvPicPr>
            <p:nvPr/>
          </p:nvPicPr>
          <p:blipFill>
            <a:blip r:embed="rId8" cstate="screen">
              <a:extLst>
                <a:ext uri="{28A0092B-C50C-407E-A947-70E740481C1C}">
                  <a14:useLocalDpi xmlns:a14="http://schemas.microsoft.com/office/drawing/2010/main"/>
                </a:ext>
              </a:extLst>
            </a:blip>
            <a:srcRect l="8867" t="-6250" r="6055" b="6250"/>
            <a:stretch>
              <a:fillRect/>
            </a:stretch>
          </p:blipFill>
          <p:spPr bwMode="auto">
            <a:xfrm>
              <a:off x="5778252" y="3764729"/>
              <a:ext cx="3024340" cy="267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562493" y="5077445"/>
              <a:ext cx="337871" cy="326375"/>
            </a:xfrm>
            <a:prstGeom prst="ellipse">
              <a:avLst/>
            </a:prstGeom>
            <a:noFill/>
            <a:ln w="25400">
              <a:solidFill>
                <a:srgbClr val="FD0DFB"/>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bwMode="auto">
            <a:xfrm>
              <a:off x="3949284" y="4636062"/>
              <a:ext cx="336321" cy="326375"/>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bwMode="auto">
            <a:xfrm>
              <a:off x="6828931" y="4472875"/>
              <a:ext cx="336321" cy="326375"/>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bwMode="auto">
            <a:xfrm>
              <a:off x="1320714" y="4962438"/>
              <a:ext cx="337871" cy="327928"/>
            </a:xfrm>
            <a:prstGeom prst="ellipse">
              <a:avLst/>
            </a:prstGeom>
            <a:noFill/>
            <a:ln w="25400">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bwMode="auto">
            <a:xfrm>
              <a:off x="4201912" y="4900270"/>
              <a:ext cx="337871" cy="326375"/>
            </a:xfrm>
            <a:prstGeom prst="ellipse">
              <a:avLst/>
            </a:prstGeom>
            <a:noFill/>
            <a:ln w="25400">
              <a:solidFill>
                <a:srgbClr val="FD0DFB"/>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bwMode="auto">
            <a:xfrm>
              <a:off x="6901775" y="4799249"/>
              <a:ext cx="337871" cy="326375"/>
            </a:xfrm>
            <a:prstGeom prst="ellipse">
              <a:avLst/>
            </a:prstGeom>
            <a:noFill/>
            <a:ln w="25400">
              <a:solidFill>
                <a:srgbClr val="FD0DFB"/>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275" name="TextBox 22"/>
            <p:cNvSpPr txBox="1">
              <a:spLocks noChangeArrowheads="1"/>
            </p:cNvSpPr>
            <p:nvPr/>
          </p:nvSpPr>
          <p:spPr bwMode="auto">
            <a:xfrm>
              <a:off x="574081" y="6015069"/>
              <a:ext cx="2200649" cy="369887"/>
            </a:xfrm>
            <a:prstGeom prst="rect">
              <a:avLst/>
            </a:prstGeom>
            <a:noFill/>
            <a:ln>
              <a:noFill/>
            </a:ln>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800" dirty="0">
                  <a:solidFill>
                    <a:srgbClr val="FD0DFB"/>
                  </a:solidFill>
                </a:rPr>
                <a:t>Initialize Fiona Vortex</a:t>
              </a:r>
            </a:p>
          </p:txBody>
        </p:sp>
        <p:sp>
          <p:nvSpPr>
            <p:cNvPr id="54278" name="TextBox 25"/>
            <p:cNvSpPr txBox="1">
              <a:spLocks noChangeArrowheads="1"/>
            </p:cNvSpPr>
            <p:nvPr/>
          </p:nvSpPr>
          <p:spPr bwMode="auto">
            <a:xfrm>
              <a:off x="1100138" y="4663482"/>
              <a:ext cx="536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0000FF"/>
                  </a:solidFill>
                </a:rPr>
                <a:t>Earl</a:t>
              </a:r>
            </a:p>
          </p:txBody>
        </p:sp>
        <p:sp>
          <p:nvSpPr>
            <p:cNvPr id="54281" name="TextBox 28"/>
            <p:cNvSpPr txBox="1">
              <a:spLocks noChangeArrowheads="1"/>
            </p:cNvSpPr>
            <p:nvPr/>
          </p:nvSpPr>
          <p:spPr bwMode="auto">
            <a:xfrm>
              <a:off x="3898900" y="4334431"/>
              <a:ext cx="5365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a:solidFill>
                    <a:srgbClr val="0000FF"/>
                  </a:solidFill>
                </a:rPr>
                <a:t>Earl</a:t>
              </a:r>
            </a:p>
          </p:txBody>
        </p:sp>
        <p:sp>
          <p:nvSpPr>
            <p:cNvPr id="54282" name="TextBox 29"/>
            <p:cNvSpPr txBox="1">
              <a:spLocks noChangeArrowheads="1"/>
            </p:cNvSpPr>
            <p:nvPr/>
          </p:nvSpPr>
          <p:spPr bwMode="auto">
            <a:xfrm>
              <a:off x="7104063" y="4320143"/>
              <a:ext cx="538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a:solidFill>
                    <a:srgbClr val="0000FF"/>
                  </a:solidFill>
                </a:rPr>
                <a:t>Earl</a:t>
              </a:r>
            </a:p>
          </p:txBody>
        </p:sp>
        <p:sp>
          <p:nvSpPr>
            <p:cNvPr id="54283" name="TextBox 31"/>
            <p:cNvSpPr txBox="1">
              <a:spLocks noChangeArrowheads="1"/>
            </p:cNvSpPr>
            <p:nvPr/>
          </p:nvSpPr>
          <p:spPr bwMode="auto">
            <a:xfrm>
              <a:off x="1594573" y="4772323"/>
              <a:ext cx="641350" cy="307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FD0DFB"/>
                  </a:solidFill>
                </a:rPr>
                <a:t>Fiona</a:t>
              </a:r>
            </a:p>
          </p:txBody>
        </p:sp>
        <p:sp>
          <p:nvSpPr>
            <p:cNvPr id="54284" name="TextBox 32"/>
            <p:cNvSpPr txBox="1">
              <a:spLocks noChangeArrowheads="1"/>
            </p:cNvSpPr>
            <p:nvPr/>
          </p:nvSpPr>
          <p:spPr bwMode="auto">
            <a:xfrm>
              <a:off x="4332250" y="4661701"/>
              <a:ext cx="641350" cy="307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FD0DFB"/>
                  </a:solidFill>
                </a:rPr>
                <a:t>Fiona</a:t>
              </a:r>
            </a:p>
          </p:txBody>
        </p:sp>
        <p:sp>
          <p:nvSpPr>
            <p:cNvPr id="54285" name="TextBox 33"/>
            <p:cNvSpPr txBox="1">
              <a:spLocks noChangeArrowheads="1"/>
            </p:cNvSpPr>
            <p:nvPr/>
          </p:nvSpPr>
          <p:spPr bwMode="auto">
            <a:xfrm>
              <a:off x="7169911" y="4667806"/>
              <a:ext cx="641350" cy="307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400" dirty="0">
                  <a:solidFill>
                    <a:srgbClr val="FD0DFB"/>
                  </a:solidFill>
                </a:rPr>
                <a:t>Fiona</a:t>
              </a:r>
            </a:p>
          </p:txBody>
        </p:sp>
        <p:cxnSp>
          <p:nvCxnSpPr>
            <p:cNvPr id="42" name="Straight Arrow Connector 41"/>
            <p:cNvCxnSpPr>
              <a:stCxn id="54275" idx="3"/>
            </p:cNvCxnSpPr>
            <p:nvPr/>
          </p:nvCxnSpPr>
          <p:spPr>
            <a:xfrm>
              <a:off x="2774730" y="6200013"/>
              <a:ext cx="4653546" cy="83322"/>
            </a:xfrm>
            <a:prstGeom prst="straightConnector1">
              <a:avLst/>
            </a:prstGeom>
            <a:ln>
              <a:solidFill>
                <a:srgbClr val="FD0DFB"/>
              </a:solidFill>
              <a:prstDash val="dash"/>
              <a:tailEnd type="arrow"/>
            </a:ln>
          </p:spPr>
          <p:style>
            <a:lnRef idx="2">
              <a:schemeClr val="accent1"/>
            </a:lnRef>
            <a:fillRef idx="0">
              <a:schemeClr val="accent1"/>
            </a:fillRef>
            <a:effectRef idx="1">
              <a:schemeClr val="accent1"/>
            </a:effectRef>
            <a:fontRef idx="minor">
              <a:schemeClr val="tx1"/>
            </a:fontRef>
          </p:style>
        </p:cxnSp>
      </p:grpSp>
      <p:sp>
        <p:nvSpPr>
          <p:cNvPr id="47"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smtClean="0">
                <a:solidFill>
                  <a:schemeClr val="bg1"/>
                </a:solidFill>
                <a:latin typeface="Calibri" charset="0"/>
              </a:rPr>
              <a:t>Storm-storm interactions?</a:t>
            </a:r>
            <a:endParaRPr lang="en-US" sz="4000" dirty="0">
              <a:solidFill>
                <a:schemeClr val="bg1"/>
              </a:solidFill>
              <a:latin typeface="Calibri" charset="0"/>
            </a:endParaRPr>
          </a:p>
        </p:txBody>
      </p:sp>
    </p:spTree>
    <p:extLst>
      <p:ext uri="{BB962C8B-B14F-4D97-AF65-F5344CB8AC3E}">
        <p14:creationId xmlns:p14="http://schemas.microsoft.com/office/powerpoint/2010/main" val="31865867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22742</TotalTime>
  <Words>2206</Words>
  <Application>Microsoft Macintosh PowerPoint</Application>
  <PresentationFormat>On-screen Show (4:3)</PresentationFormat>
  <Paragraphs>230</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Design</vt:lpstr>
      <vt:lpstr>Latest Developments in  HFIP Research</vt:lpstr>
      <vt:lpstr>PowerPoint Presentation</vt:lpstr>
      <vt:lpstr>HFIP Activities</vt:lpstr>
      <vt:lpstr>Global Model Development – GFS/EnKF</vt:lpstr>
      <vt:lpstr>PowerPoint Presentation</vt:lpstr>
      <vt:lpstr>PowerPoint Presentation</vt:lpstr>
      <vt:lpstr> </vt:lpstr>
      <vt:lpstr>PowerPoint Presentation</vt:lpstr>
      <vt:lpstr>PowerPoint Presentation</vt:lpstr>
      <vt:lpstr>PowerPoint Presentation</vt:lpstr>
      <vt:lpstr>PowerPoint Presentation</vt:lpstr>
      <vt:lpstr>Improved Models &amp; Data: Impact of airborne Doppler radar</vt:lpstr>
      <vt:lpstr>HFIP Success to Date</vt:lpstr>
      <vt:lpstr>Keys to Success</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533</cp:revision>
  <cp:lastPrinted>2009-09-22T14:42:08Z</cp:lastPrinted>
  <dcterms:created xsi:type="dcterms:W3CDTF">2011-03-08T17:41:21Z</dcterms:created>
  <dcterms:modified xsi:type="dcterms:W3CDTF">2012-08-14T15:08:36Z</dcterms:modified>
</cp:coreProperties>
</file>