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9"/>
  </p:notesMasterIdLst>
  <p:handoutMasterIdLst>
    <p:handoutMasterId r:id="rId30"/>
  </p:handoutMasterIdLst>
  <p:sldIdLst>
    <p:sldId id="256" r:id="rId2"/>
    <p:sldId id="496" r:id="rId3"/>
    <p:sldId id="497" r:id="rId4"/>
    <p:sldId id="498" r:id="rId5"/>
    <p:sldId id="499" r:id="rId6"/>
    <p:sldId id="530" r:id="rId7"/>
    <p:sldId id="500" r:id="rId8"/>
    <p:sldId id="474" r:id="rId9"/>
    <p:sldId id="501" r:id="rId10"/>
    <p:sldId id="503" r:id="rId11"/>
    <p:sldId id="506" r:id="rId12"/>
    <p:sldId id="504" r:id="rId13"/>
    <p:sldId id="484" r:id="rId14"/>
    <p:sldId id="525" r:id="rId15"/>
    <p:sldId id="507" r:id="rId16"/>
    <p:sldId id="478" r:id="rId17"/>
    <p:sldId id="512" r:id="rId18"/>
    <p:sldId id="481" r:id="rId19"/>
    <p:sldId id="539" r:id="rId20"/>
    <p:sldId id="511" r:id="rId21"/>
    <p:sldId id="533" r:id="rId22"/>
    <p:sldId id="534" r:id="rId23"/>
    <p:sldId id="535" r:id="rId24"/>
    <p:sldId id="536" r:id="rId25"/>
    <p:sldId id="543" r:id="rId26"/>
    <p:sldId id="529" r:id="rId27"/>
    <p:sldId id="342" r:id="rId28"/>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3E5B85"/>
    <a:srgbClr val="2A4973"/>
    <a:srgbClr val="345A8E"/>
    <a:srgbClr val="D49595"/>
    <a:srgbClr val="B38793"/>
    <a:srgbClr val="947C92"/>
    <a:srgbClr val="4B6C9E"/>
    <a:srgbClr val="D0968A"/>
    <a:srgbClr val="FD0DFB"/>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131" autoAdjust="0"/>
  </p:normalViewPr>
  <p:slideViewPr>
    <p:cSldViewPr snapToGrid="0">
      <p:cViewPr varScale="1">
        <p:scale>
          <a:sx n="152" d="100"/>
          <a:sy n="152" d="100"/>
        </p:scale>
        <p:origin x="-224" y="-104"/>
      </p:cViewPr>
      <p:guideLst>
        <p:guide orient="horz" pos="72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0" d="100"/>
          <a:sy n="50" d="100"/>
        </p:scale>
        <p:origin x="-1836"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_rels/viewProps.xml.rels><?xml version="1.0" encoding="UTF-8" standalone="yes"?>
<Relationships xmlns="http://schemas.openxmlformats.org/package/2006/relationships"><Relationship Id="rId1" Type="http://schemas.openxmlformats.org/officeDocument/2006/relationships/slide" Target="slides/slide10.xml"/><Relationship Id="rId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oleObject" Target="file:///D:\PPT\CONF\2010%2011%20HFIP%20annual%20review\Intensity_model_trend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0"/>
    <c:plotArea>
      <c:layout>
        <c:manualLayout>
          <c:layoutTarget val="inner"/>
          <c:xMode val="edge"/>
          <c:yMode val="edge"/>
          <c:x val="0.171028768428921"/>
          <c:y val="0.0717201899180954"/>
          <c:w val="0.75672087704852"/>
          <c:h val="0.856559620163809"/>
        </c:manualLayout>
      </c:layout>
      <c:barChart>
        <c:barDir val="col"/>
        <c:grouping val="clustered"/>
        <c:varyColors val="0"/>
        <c:ser>
          <c:idx val="0"/>
          <c:order val="0"/>
          <c:tx>
            <c:strRef>
              <c:f>Sheet1!$A$40</c:f>
              <c:strCache>
                <c:ptCount val="1"/>
                <c:pt idx="0">
                  <c:v>24</c:v>
                </c:pt>
              </c:strCache>
            </c:strRef>
          </c:tx>
          <c:invertIfNegative val="0"/>
          <c:cat>
            <c:strRef>
              <c:f>Sheet1!$B$39:$D$39</c:f>
              <c:strCache>
                <c:ptCount val="3"/>
                <c:pt idx="0">
                  <c:v>GFDL</c:v>
                </c:pt>
                <c:pt idx="1">
                  <c:v>SHIPS</c:v>
                </c:pt>
                <c:pt idx="2">
                  <c:v>OFCL</c:v>
                </c:pt>
              </c:strCache>
            </c:strRef>
          </c:cat>
          <c:val>
            <c:numRef>
              <c:f>Sheet1!$B$40:$D$40</c:f>
              <c:numCache>
                <c:formatCode>General</c:formatCode>
                <c:ptCount val="3"/>
                <c:pt idx="0">
                  <c:v>19.16260954235628</c:v>
                </c:pt>
                <c:pt idx="1">
                  <c:v>1.249221460984073</c:v>
                </c:pt>
                <c:pt idx="2">
                  <c:v>-14.84543991816468</c:v>
                </c:pt>
              </c:numCache>
            </c:numRef>
          </c:val>
        </c:ser>
        <c:ser>
          <c:idx val="1"/>
          <c:order val="1"/>
          <c:tx>
            <c:strRef>
              <c:f>Sheet1!$A$41</c:f>
              <c:strCache>
                <c:ptCount val="1"/>
                <c:pt idx="0">
                  <c:v>48</c:v>
                </c:pt>
              </c:strCache>
            </c:strRef>
          </c:tx>
          <c:invertIfNegative val="0"/>
          <c:cat>
            <c:strRef>
              <c:f>Sheet1!$B$39:$D$39</c:f>
              <c:strCache>
                <c:ptCount val="3"/>
                <c:pt idx="0">
                  <c:v>GFDL</c:v>
                </c:pt>
                <c:pt idx="1">
                  <c:v>SHIPS</c:v>
                </c:pt>
                <c:pt idx="2">
                  <c:v>OFCL</c:v>
                </c:pt>
              </c:strCache>
            </c:strRef>
          </c:cat>
          <c:val>
            <c:numRef>
              <c:f>Sheet1!$B$41:$D$41</c:f>
              <c:numCache>
                <c:formatCode>General</c:formatCode>
                <c:ptCount val="3"/>
                <c:pt idx="0">
                  <c:v>0.729606485390981</c:v>
                </c:pt>
                <c:pt idx="1">
                  <c:v>19.60490680261272</c:v>
                </c:pt>
                <c:pt idx="2">
                  <c:v>11.14491017964072</c:v>
                </c:pt>
              </c:numCache>
            </c:numRef>
          </c:val>
        </c:ser>
        <c:ser>
          <c:idx val="2"/>
          <c:order val="2"/>
          <c:tx>
            <c:strRef>
              <c:f>Sheet1!$A$42</c:f>
              <c:strCache>
                <c:ptCount val="1"/>
                <c:pt idx="0">
                  <c:v>72</c:v>
                </c:pt>
              </c:strCache>
            </c:strRef>
          </c:tx>
          <c:invertIfNegative val="0"/>
          <c:cat>
            <c:strRef>
              <c:f>Sheet1!$B$39:$D$39</c:f>
              <c:strCache>
                <c:ptCount val="3"/>
                <c:pt idx="0">
                  <c:v>GFDL</c:v>
                </c:pt>
                <c:pt idx="1">
                  <c:v>SHIPS</c:v>
                </c:pt>
                <c:pt idx="2">
                  <c:v>OFCL</c:v>
                </c:pt>
              </c:strCache>
            </c:strRef>
          </c:cat>
          <c:val>
            <c:numRef>
              <c:f>Sheet1!$B$42:$D$42</c:f>
              <c:numCache>
                <c:formatCode>General</c:formatCode>
                <c:ptCount val="3"/>
                <c:pt idx="0">
                  <c:v>7.327721500927375</c:v>
                </c:pt>
                <c:pt idx="1">
                  <c:v>32.35772357723553</c:v>
                </c:pt>
                <c:pt idx="2">
                  <c:v>18.31552657138888</c:v>
                </c:pt>
              </c:numCache>
            </c:numRef>
          </c:val>
        </c:ser>
        <c:dLbls>
          <c:showLegendKey val="0"/>
          <c:showVal val="0"/>
          <c:showCatName val="0"/>
          <c:showSerName val="0"/>
          <c:showPercent val="0"/>
          <c:showBubbleSize val="0"/>
        </c:dLbls>
        <c:gapWidth val="150"/>
        <c:axId val="912746248"/>
        <c:axId val="912749224"/>
      </c:barChart>
      <c:catAx>
        <c:axId val="912746248"/>
        <c:scaling>
          <c:orientation val="minMax"/>
        </c:scaling>
        <c:delete val="0"/>
        <c:axPos val="b"/>
        <c:majorTickMark val="out"/>
        <c:minorTickMark val="none"/>
        <c:tickLblPos val="nextTo"/>
        <c:crossAx val="912749224"/>
        <c:crosses val="autoZero"/>
        <c:auto val="1"/>
        <c:lblAlgn val="ctr"/>
        <c:lblOffset val="100"/>
        <c:noMultiLvlLbl val="0"/>
      </c:catAx>
      <c:valAx>
        <c:axId val="912749224"/>
        <c:scaling>
          <c:orientation val="minMax"/>
        </c:scaling>
        <c:delete val="0"/>
        <c:axPos val="l"/>
        <c:majorGridlines/>
        <c:title>
          <c:tx>
            <c:rich>
              <a:bodyPr rot="-5400000" vert="horz"/>
              <a:lstStyle/>
              <a:p>
                <a:pPr>
                  <a:defRPr/>
                </a:pPr>
                <a:r>
                  <a:rPr lang="en-US" dirty="0" smtClean="0"/>
                  <a:t>% Improvement</a:t>
                </a:r>
                <a:endParaRPr lang="en-US" dirty="0"/>
              </a:p>
            </c:rich>
          </c:tx>
          <c:layout/>
          <c:overlay val="0"/>
        </c:title>
        <c:numFmt formatCode="General" sourceLinked="1"/>
        <c:majorTickMark val="out"/>
        <c:minorTickMark val="none"/>
        <c:tickLblPos val="nextTo"/>
        <c:crossAx val="912746248"/>
        <c:crosses val="autoZero"/>
        <c:crossBetween val="between"/>
      </c:valAx>
    </c:plotArea>
    <c:legend>
      <c:legendPos val="r"/>
      <c:layout>
        <c:manualLayout>
          <c:xMode val="edge"/>
          <c:yMode val="edge"/>
          <c:x val="0.197075071941309"/>
          <c:y val="0.0767682668698671"/>
          <c:w val="0.275240802096291"/>
          <c:h val="0.133493081140669"/>
        </c:manualLayout>
      </c:layout>
      <c:overlay val="0"/>
    </c:legend>
    <c:plotVisOnly val="1"/>
    <c:dispBlanksAs val="gap"/>
    <c:showDLblsOverMax val="0"/>
  </c:chart>
  <c:spPr>
    <a:noFill/>
    <a:ln>
      <a:noFill/>
    </a:ln>
  </c:spPr>
  <c:txPr>
    <a:bodyPr/>
    <a:lstStyle/>
    <a:p>
      <a:pPr>
        <a:defRPr sz="1400">
          <a:latin typeface="Calibri"/>
          <a:cs typeface="Calibri"/>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3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112" charset="0"/>
                <a:ea typeface="+mn-ea"/>
                <a:cs typeface="+mn-cs"/>
              </a:defRPr>
            </a:lvl1pPr>
          </a:lstStyle>
          <a:p>
            <a:pPr>
              <a:defRPr/>
            </a:pPr>
            <a:endParaRPr lang="en-US"/>
          </a:p>
        </p:txBody>
      </p:sp>
      <p:sp>
        <p:nvSpPr>
          <p:cNvPr id="9114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4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112" charset="0"/>
                <a:ea typeface="+mn-ea"/>
                <a:cs typeface="+mn-cs"/>
              </a:defRPr>
            </a:lvl1pPr>
          </a:lstStyle>
          <a:p>
            <a:pPr>
              <a:defRPr/>
            </a:pPr>
            <a:fld id="{F3F9CD97-AD0E-6546-880F-AAA28E8E6695}" type="slidenum">
              <a:rPr lang="en-US"/>
              <a:pPr>
                <a:defRPr/>
              </a:pPr>
              <a:t>‹#›</a:t>
            </a:fld>
            <a:endParaRPr lang="en-US"/>
          </a:p>
        </p:txBody>
      </p:sp>
    </p:spTree>
    <p:extLst>
      <p:ext uri="{BB962C8B-B14F-4D97-AF65-F5344CB8AC3E}">
        <p14:creationId xmlns:p14="http://schemas.microsoft.com/office/powerpoint/2010/main" val="3192264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09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algn="r" defTabSz="931863">
              <a:defRPr sz="1200">
                <a:latin typeface="Arial" pitchFamily="-112" charset="0"/>
                <a:ea typeface="+mn-ea"/>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82688"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675" y="4414838"/>
            <a:ext cx="5607050" cy="4184650"/>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0338"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algn="r" defTabSz="931863">
              <a:defRPr sz="1200">
                <a:latin typeface="Arial" pitchFamily="-112" charset="0"/>
                <a:ea typeface="+mn-ea"/>
                <a:cs typeface="+mn-cs"/>
              </a:defRPr>
            </a:lvl1pPr>
          </a:lstStyle>
          <a:p>
            <a:pPr>
              <a:defRPr/>
            </a:pPr>
            <a:fld id="{C3842FB8-34AA-8E49-BA28-BB62A479ED45}" type="slidenum">
              <a:rPr lang="en-US"/>
              <a:pPr>
                <a:defRPr/>
              </a:pPr>
              <a:t>‹#›</a:t>
            </a:fld>
            <a:endParaRPr lang="en-US"/>
          </a:p>
        </p:txBody>
      </p:sp>
    </p:spTree>
    <p:extLst>
      <p:ext uri="{BB962C8B-B14F-4D97-AF65-F5344CB8AC3E}">
        <p14:creationId xmlns:p14="http://schemas.microsoft.com/office/powerpoint/2010/main" val="176001405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112"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7BDB2F4D-818D-E64D-A5F7-EC5606CE73EE}" type="slidenum">
              <a:rPr lang="en-US">
                <a:latin typeface="Arial" charset="0"/>
                <a:ea typeface="ＭＳ Ｐゴシック" charset="-128"/>
                <a:cs typeface="ＭＳ Ｐゴシック" charset="-128"/>
              </a:rPr>
              <a:pPr/>
              <a:t>1</a:t>
            </a:fld>
            <a:endParaRPr lang="en-US">
              <a:latin typeface="Arial" charset="0"/>
              <a:ea typeface="ＭＳ Ｐゴシック" charset="-128"/>
              <a:cs typeface="ＭＳ Ｐゴシック" charset="-128"/>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z="140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solidFill>
            <a:srgbClr val="FFFFFF"/>
          </a:solidFill>
          <a:ln/>
        </p:spPr>
      </p:sp>
      <p:sp>
        <p:nvSpPr>
          <p:cNvPr id="38915" name="Notes Placeholder 2"/>
          <p:cNvSpPr>
            <a:spLocks noGrp="1"/>
          </p:cNvSpPr>
          <p:nvPr>
            <p:ph type="body" idx="1"/>
          </p:nvPr>
        </p:nvSpPr>
        <p:spPr>
          <a:solidFill>
            <a:srgbClr val="FFFFFF"/>
          </a:solidFill>
          <a:ln>
            <a:solidFill>
              <a:srgbClr val="000000"/>
            </a:solidFill>
          </a:ln>
        </p:spPr>
        <p:txBody>
          <a:bodyPr/>
          <a:lstStyle/>
          <a:p>
            <a:r>
              <a:rPr lang="en-US">
                <a:latin typeface="Times New Roman" charset="0"/>
                <a:ea typeface="Times New Roman" charset="0"/>
                <a:cs typeface="Times New Roman" charset="0"/>
              </a:rPr>
              <a:t>Danielle, Earl and Fiona</a:t>
            </a:r>
          </a:p>
          <a:p>
            <a:r>
              <a:rPr lang="en-US">
                <a:latin typeface="Times New Roman" charset="0"/>
                <a:ea typeface="Times New Roman" charset="0"/>
                <a:cs typeface="Times New Roman" charset="0"/>
              </a:rPr>
              <a:t>3-km from 9:3 will be used as the base line for operations at 27:9:3</a:t>
            </a:r>
          </a:p>
        </p:txBody>
      </p:sp>
      <p:sp>
        <p:nvSpPr>
          <p:cNvPr id="38916" name="Slide Number Placeholder 3"/>
          <p:cNvSpPr txBox="1">
            <a:spLocks noGrp="1"/>
          </p:cNvSpPr>
          <p:nvPr/>
        </p:nvSpPr>
        <p:spPr bwMode="auto">
          <a:xfrm>
            <a:off x="3971925" y="8831263"/>
            <a:ext cx="3038475" cy="465137"/>
          </a:xfrm>
          <a:prstGeom prst="rect">
            <a:avLst/>
          </a:prstGeom>
          <a:noFill/>
          <a:ln w="9525">
            <a:noFill/>
            <a:miter lim="800000"/>
            <a:headEnd/>
            <a:tailEnd/>
          </a:ln>
        </p:spPr>
        <p:txBody>
          <a:bodyPr lIns="93177" tIns="46589" rIns="93177" bIns="46589" anchor="b">
            <a:prstTxWarp prst="textNoShape">
              <a:avLst/>
            </a:prstTxWarp>
          </a:bodyPr>
          <a:lstStyle/>
          <a:p>
            <a:pPr algn="r"/>
            <a:fld id="{DCB95C77-A234-6740-BF71-BE2EC27A5E3C}" type="slidenum">
              <a:rPr lang="en-US" sz="1200"/>
              <a:pPr algn="r"/>
              <a:t>11</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5B64550E-393D-5043-8311-CF61984AE07A}" type="slidenum">
              <a:rPr lang="en-US">
                <a:latin typeface="Helvetica Neue Light" charset="0"/>
                <a:sym typeface="Helvetica Neue Light" charset="0"/>
              </a:rPr>
              <a:pPr>
                <a:defRPr/>
              </a:pPr>
              <a:t>13</a:t>
            </a:fld>
            <a:endParaRPr lang="en-US">
              <a:latin typeface="Helvetica Neue Light" charset="0"/>
              <a:sym typeface="Helvetica Neue Light"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a:latin typeface="Helvetica Neue Light"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ABC93F20-8DE1-6041-9809-78091D62C910}" type="slidenum">
              <a:rPr lang="en-US">
                <a:latin typeface="Arial" charset="0"/>
                <a:ea typeface="ＭＳ Ｐゴシック" charset="-128"/>
                <a:cs typeface="ＭＳ Ｐゴシック" charset="-128"/>
              </a:rPr>
              <a:pPr/>
              <a:t>15</a:t>
            </a:fld>
            <a:endParaRPr lang="en-US">
              <a:latin typeface="Arial" charset="0"/>
              <a:ea typeface="ＭＳ Ｐゴシック" charset="-128"/>
              <a:cs typeface="ＭＳ Ｐゴシック" charset="-128"/>
            </a:endParaRPr>
          </a:p>
        </p:txBody>
      </p:sp>
      <p:sp>
        <p:nvSpPr>
          <p:cNvPr id="51203" name="Rectangle 2"/>
          <p:cNvSpPr>
            <a:spLocks noGrp="1" noRot="1" noChangeAspect="1" noChangeArrowheads="1"/>
          </p:cNvSpPr>
          <p:nvPr>
            <p:ph type="sldImg"/>
          </p:nvPr>
        </p:nvSpPr>
        <p:spPr>
          <a:solidFill>
            <a:srgbClr val="FFFFFF"/>
          </a:solidFill>
          <a:ln/>
        </p:spPr>
      </p:sp>
      <p:sp>
        <p:nvSpPr>
          <p:cNvPr id="51204" name="Rectangle 3"/>
          <p:cNvSpPr>
            <a:spLocks noGrp="1" noChangeArrowheads="1"/>
          </p:cNvSpPr>
          <p:nvPr>
            <p:ph type="body" idx="1"/>
          </p:nvPr>
        </p:nvSpPr>
        <p:spPr>
          <a:xfrm>
            <a:off x="935038" y="4416425"/>
            <a:ext cx="5140325" cy="1074738"/>
          </a:xfrm>
          <a:solidFill>
            <a:srgbClr val="FFFFFF"/>
          </a:solidFill>
          <a:ln>
            <a:solidFill>
              <a:srgbClr val="000000"/>
            </a:solidFill>
          </a:ln>
        </p:spPr>
        <p:txBody>
          <a:bodyPr lIns="93153" rIns="93153"/>
          <a:lstStyle/>
          <a:p>
            <a:pPr>
              <a:spcBef>
                <a:spcPct val="0"/>
              </a:spcBef>
            </a:pPr>
            <a:r>
              <a:rPr lang="en-US">
                <a:solidFill>
                  <a:srgbClr val="000000"/>
                </a:solidFill>
                <a:latin typeface="Arial" charset="0"/>
                <a:ea typeface="Arial" charset="0"/>
                <a:cs typeface="Arial" charset="0"/>
              </a:rPr>
              <a:t>UR image depicts dropsonde profiles in eyewall of Hurricane Guillermo (1997) </a:t>
            </a:r>
          </a:p>
          <a:p>
            <a:pPr>
              <a:spcBef>
                <a:spcPct val="0"/>
              </a:spcBef>
            </a:pPr>
            <a:r>
              <a:rPr lang="en-US">
                <a:solidFill>
                  <a:srgbClr val="000000"/>
                </a:solidFill>
                <a:latin typeface="Arial" charset="0"/>
                <a:ea typeface="Arial" charset="0"/>
                <a:cs typeface="Arial" charset="0"/>
              </a:rPr>
              <a:t>LR image is Doppler Wind Lidar profiles from TCS-08</a:t>
            </a:r>
          </a:p>
          <a:p>
            <a:pPr eaLnBrk="1" hangingPunct="1"/>
            <a:endParaRPr lang="en-US">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0B4E59DC-1EB1-8D42-B81E-81A970052E8A}" type="slidenum">
              <a:rPr lang="en-US">
                <a:latin typeface="Arial" charset="0"/>
                <a:ea typeface="ＭＳ Ｐゴシック" charset="-128"/>
                <a:cs typeface="ＭＳ Ｐゴシック" charset="-128"/>
              </a:rPr>
              <a:pPr/>
              <a:t>16</a:t>
            </a:fld>
            <a:endParaRPr lang="en-US">
              <a:latin typeface="Arial" charset="0"/>
              <a:ea typeface="ＭＳ Ｐゴシック" charset="-128"/>
              <a:cs typeface="ＭＳ Ｐゴシック" charset="-128"/>
            </a:endParaRPr>
          </a:p>
        </p:txBody>
      </p:sp>
      <p:sp>
        <p:nvSpPr>
          <p:cNvPr id="53251" name="Rectangle 2"/>
          <p:cNvSpPr>
            <a:spLocks noGrp="1" noRot="1" noChangeAspect="1" noChangeArrowheads="1"/>
          </p:cNvSpPr>
          <p:nvPr>
            <p:ph type="sldImg"/>
          </p:nvPr>
        </p:nvSpPr>
        <p:spPr>
          <a:solidFill>
            <a:srgbClr val="FFFFFF"/>
          </a:solidFill>
          <a:ln/>
        </p:spPr>
      </p:sp>
      <p:sp>
        <p:nvSpPr>
          <p:cNvPr id="53252"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r>
              <a:rPr lang="en-US">
                <a:latin typeface="Arial" charset="0"/>
              </a:rPr>
              <a:t> IFEX is multi-year data collection effort to test data flow to initialize HWRF and for use in model data sets. IFEX is partnership with NWS, NESDIS, &amp; AOC</a:t>
            </a:r>
          </a:p>
          <a:p>
            <a:r>
              <a:rPr lang="en-US">
                <a:latin typeface="Arial" charset="0"/>
              </a:rPr>
              <a:t>• HRD developed the capability to make a three-dimensional analysis from automatically quality-controlled Doppler data as part of JHT and a G-IV Doppler radar upgrade proposals.  Horizontal and vertical cross sections of these analyses were transmitted from the P3 to NHC.  The three-dimensional analyses have a vertical resolution of .5 km and a horizontal resolution of 4 km.  Analyses of the horizontal and vertical distribution of radius-height-averaged winds are examples of those sent to NHC in nearly all storms for the late phase of IFEX.  HRD cooperated with NHC to produce analyses of the greatest interest to NHC, namely the 4-km x 4-km x 0.5-km analyses at 500 m and 1 km.</a:t>
            </a:r>
          </a:p>
          <a:p>
            <a:r>
              <a:rPr lang="en-US">
                <a:latin typeface="Arial" charset="0"/>
              </a:rPr>
              <a:t>• Goal is to provide QC Doppler radar-radial-velocity observations from NOAA G-IV and WP-3D aircraft in real time to EMC for assimilation into HWRF. HWRF will be able to use data at 1.5 km horizontal resolution and finer vertical resolution to initialize winds in  TC core and immediate environments. Only way to consistently obtain such data is X-Band airborne Doppler radar. 14 real-time analyses sent via SATCOM for NHC in Katrina</a:t>
            </a:r>
          </a:p>
          <a:p>
            <a:r>
              <a:rPr lang="en-US">
                <a:latin typeface="Arial" charset="0"/>
              </a:rPr>
              <a:t>Katrina:	5 analyses on 25 August</a:t>
            </a:r>
          </a:p>
          <a:p>
            <a:r>
              <a:rPr lang="en-US">
                <a:latin typeface="Arial" charset="0"/>
              </a:rPr>
              <a:t>	4 analyses on 27 August</a:t>
            </a:r>
          </a:p>
          <a:p>
            <a:r>
              <a:rPr lang="en-US">
                <a:latin typeface="Arial" charset="0"/>
              </a:rPr>
              <a:t>	5 analyses on 28 August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1FBD36F-9D6E-C34E-A851-6AFF1EBDD76A}" type="slidenum">
              <a:rPr lang="en-US">
                <a:latin typeface="Arial" charset="0"/>
                <a:ea typeface="ＭＳ Ｐゴシック" charset="-128"/>
                <a:cs typeface="ＭＳ Ｐゴシック" charset="-128"/>
              </a:rPr>
              <a:pPr/>
              <a:t>17</a:t>
            </a:fld>
            <a:endParaRPr lang="en-US">
              <a:latin typeface="Arial" charset="0"/>
              <a:ea typeface="ＭＳ Ｐゴシック" charset="-128"/>
              <a:cs typeface="ＭＳ Ｐゴシック" charset="-128"/>
            </a:endParaRPr>
          </a:p>
        </p:txBody>
      </p:sp>
      <p:sp>
        <p:nvSpPr>
          <p:cNvPr id="55299" name="Rectangle 2"/>
          <p:cNvSpPr>
            <a:spLocks noGrp="1" noRot="1" noChangeAspect="1" noChangeArrowheads="1"/>
          </p:cNvSpPr>
          <p:nvPr>
            <p:ph type="sldImg"/>
          </p:nvPr>
        </p:nvSpPr>
        <p:spPr>
          <a:solidFill>
            <a:srgbClr val="FFFFFF"/>
          </a:solidFill>
          <a:ln/>
        </p:spPr>
      </p:sp>
      <p:sp>
        <p:nvSpPr>
          <p:cNvPr id="55300"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r>
              <a:rPr lang="en-US">
                <a:latin typeface="Arial" charset="0"/>
              </a:rPr>
              <a:t>Top left image shows how airborne Doppler scans through storm with alternating fore/aft beams every 0.7 km resulting in herringbone patterns of beam intersections with 1.4 km resolution along track and 150 m resolution across track.</a:t>
            </a:r>
          </a:p>
          <a:p>
            <a:r>
              <a:rPr lang="en-US">
                <a:latin typeface="Arial" charset="0"/>
              </a:rPr>
              <a:t>Bottom right image shows ARW domain used this summer by HEDAS to assimilate the Doppler superobs – in this case for Hurricane Earl when it was rapidly intensifying just NE of the Leeward Islands. The inset shows SOs used from 5 legs (represented by colors) across the storm. IFEX 2010 made 5 back to back P-3 flights every 12 h during the RI of Earl from 00Z 29 August to 12Z 31 August.</a:t>
            </a:r>
          </a:p>
          <a:p>
            <a:r>
              <a:rPr lang="en-US">
                <a:latin typeface="Arial" charset="0"/>
              </a:rPr>
              <a:t>A superob (SO) is an average of several observations in proximity to each other.  This averaging reduces the number of costly assimilations and avoids assimilating correlated data</a:t>
            </a:r>
          </a:p>
          <a:p>
            <a:r>
              <a:rPr lang="en-US">
                <a:latin typeface="Arial" charset="0"/>
              </a:rPr>
              <a:t>Doppler SOs are averages of the observations of radial component of wind along pointing vector where all observations pointing in nearly same direction at nearly same distance from aircraft</a:t>
            </a:r>
          </a:p>
          <a:p>
            <a:r>
              <a:rPr lang="en-US">
                <a:latin typeface="Arial" charset="0"/>
              </a:rPr>
              <a:t>Azimuthal grid resolution (around fuselage axis):  3-5 degrees depending upon radius</a:t>
            </a:r>
          </a:p>
          <a:p>
            <a:r>
              <a:rPr lang="en-US">
                <a:latin typeface="Arial" charset="0"/>
              </a:rPr>
              <a:t>Radial grid resolution: 2 km</a:t>
            </a:r>
          </a:p>
          <a:p>
            <a:r>
              <a:rPr lang="en-US">
                <a:latin typeface="Arial" charset="0"/>
              </a:rPr>
              <a:t>Along track resolution:  1 min = ~7-8 km</a:t>
            </a:r>
          </a:p>
          <a:p>
            <a:r>
              <a:rPr lang="en-US">
                <a:latin typeface="Arial" charset="0"/>
              </a:rPr>
              <a:t>All radial velocity  observations within a grid box are candidates for SOs, but only the 25 points closest to grid point used</a:t>
            </a:r>
          </a:p>
          <a:p>
            <a:r>
              <a:rPr lang="en-US">
                <a:latin typeface="Arial" charset="0"/>
              </a:rPr>
              <a:t>Velocities &gt;2 SD from bin average rejected</a:t>
            </a:r>
          </a:p>
          <a:p>
            <a:r>
              <a:rPr lang="en-US">
                <a:latin typeface="Arial" charset="0"/>
              </a:rPr>
              <a:t>Bins with SD &gt; 2XSD rejected</a:t>
            </a:r>
          </a:p>
          <a:p>
            <a:r>
              <a:rPr lang="en-US">
                <a:latin typeface="Arial" charset="0"/>
              </a:rPr>
              <a:t>~5000 SOs per penetration of hurricane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591A3C04-10AC-9546-88BC-9A6EF041DEA4}" type="slidenum">
              <a:rPr lang="en-US">
                <a:latin typeface="Arial" charset="0"/>
                <a:ea typeface="ＭＳ Ｐゴシック" charset="-128"/>
                <a:cs typeface="ＭＳ Ｐゴシック" charset="-128"/>
              </a:rPr>
              <a:pPr/>
              <a:t>18</a:t>
            </a:fld>
            <a:endParaRPr lang="en-US">
              <a:latin typeface="Arial" charset="0"/>
              <a:ea typeface="ＭＳ Ｐゴシック" charset="-128"/>
              <a:cs typeface="ＭＳ Ｐゴシック" charset="-128"/>
            </a:endParaRPr>
          </a:p>
        </p:txBody>
      </p:sp>
      <p:sp>
        <p:nvSpPr>
          <p:cNvPr id="57347" name="Rectangle 2"/>
          <p:cNvSpPr>
            <a:spLocks noGrp="1" noRot="1" noChangeAspect="1" noChangeArrowheads="1"/>
          </p:cNvSpPr>
          <p:nvPr>
            <p:ph type="sldImg"/>
          </p:nvPr>
        </p:nvSpPr>
        <p:spPr>
          <a:solidFill>
            <a:srgbClr val="FFFFFF"/>
          </a:solidFill>
          <a:ln/>
        </p:spPr>
      </p:sp>
      <p:sp>
        <p:nvSpPr>
          <p:cNvPr id="57348"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r>
              <a:rPr lang="en-US">
                <a:latin typeface="Arial" charset="0"/>
              </a:rPr>
              <a:t>Drifter array in Gustav and Ike were placed by AFRC WC-130 ahead of storm. Gustav array still functioning when Ike was crossing Gulf. Also deployed AXBT grid post-Gustave which proved to be pre-Ike, followed by in storm Ike AXBT drops and post-Ike array. Revealed warm eddy and cold eddy left behind from Gustav interactions with Loop current.</a:t>
            </a:r>
          </a:p>
          <a:p>
            <a:r>
              <a:rPr lang="en-US">
                <a:latin typeface="Arial" charset="0"/>
              </a:rPr>
              <a:t>Upper right picture shows sea-height anomaly (color) with superposition of Ike track and radii of hurricane (red circle) and storm force (yellow circle )winds. Black curly lines are tracks of Gustav drifters and circles are planned deployment locations for Ike drifters and floats. Thin black line shows P-3 track during pre-Ike AXBT pattern. Dropped over 300 AXBTs in Gustav and Ike.</a:t>
            </a:r>
            <a:endParaRPr lang="en-US" sz="80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8A874A91-203C-1446-AC57-D56469687724}" type="slidenum">
              <a:rPr lang="en-US">
                <a:latin typeface="Arial" charset="0"/>
                <a:ea typeface="ＭＳ Ｐゴシック" charset="-128"/>
                <a:cs typeface="ＭＳ Ｐゴシック" charset="-128"/>
              </a:rPr>
              <a:pPr/>
              <a:t>19</a:t>
            </a:fld>
            <a:endParaRPr lang="en-US">
              <a:latin typeface="Arial" charset="0"/>
              <a:ea typeface="ＭＳ Ｐゴシック" charset="-128"/>
              <a:cs typeface="ＭＳ Ｐゴシック" charset="-128"/>
            </a:endParaRPr>
          </a:p>
        </p:txBody>
      </p:sp>
      <p:sp>
        <p:nvSpPr>
          <p:cNvPr id="14339" name="Rectangle 2"/>
          <p:cNvSpPr>
            <a:spLocks noGrp="1" noRot="1" noChangeAspect="1" noChangeArrowheads="1"/>
          </p:cNvSpPr>
          <p:nvPr>
            <p:ph type="sldImg"/>
          </p:nvPr>
        </p:nvSpPr>
        <p:spPr>
          <a:solidFill>
            <a:srgbClr val="FFFFFF"/>
          </a:solidFill>
          <a:ln/>
        </p:spPr>
      </p:sp>
      <p:sp>
        <p:nvSpPr>
          <p:cNvPr id="14340" name="Rectangle 3"/>
          <p:cNvSpPr>
            <a:spLocks noGrp="1" noChangeArrowheads="1"/>
          </p:cNvSpPr>
          <p:nvPr>
            <p:ph type="body" idx="1"/>
          </p:nvPr>
        </p:nvSpPr>
        <p:spPr>
          <a:xfrm>
            <a:off x="935634" y="4416098"/>
            <a:ext cx="5139134" cy="4183995"/>
          </a:xfrm>
          <a:solidFill>
            <a:srgbClr val="FFFFFF"/>
          </a:solidFill>
          <a:ln>
            <a:solidFill>
              <a:srgbClr val="000000"/>
            </a:solidFill>
          </a:ln>
        </p:spPr>
        <p:txBody>
          <a:bodyPr lIns="93164" tIns="46582" rIns="93164" bIns="46582"/>
          <a:lstStyle/>
          <a:p>
            <a:endParaRPr lang="en-US">
              <a:latin typeface="Arial" charset="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BEE90FB6-30D6-574C-A326-376F5F3966C1}" type="slidenum">
              <a:rPr lang="en-US">
                <a:latin typeface="Arial" charset="0"/>
                <a:ea typeface="ＭＳ Ｐゴシック" charset="-128"/>
                <a:cs typeface="ＭＳ Ｐゴシック" charset="-128"/>
              </a:rPr>
              <a:pPr/>
              <a:t>20</a:t>
            </a:fld>
            <a:endParaRPr lang="en-US">
              <a:latin typeface="Arial" charset="0"/>
              <a:ea typeface="ＭＳ Ｐゴシック" charset="-128"/>
              <a:cs typeface="ＭＳ Ｐゴシック" charset="-128"/>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r>
              <a:rPr lang="en-US">
                <a:latin typeface="Arial" charset="0"/>
              </a:rPr>
              <a:t>Left hand image - Flight pattern for 11 P-3 Doppler mission For Earl beginning 00Z 28 August 2010, ending at 12Z 3 September 2010</a:t>
            </a:r>
          </a:p>
          <a:p>
            <a:r>
              <a:rPr lang="en-US">
                <a:latin typeface="Arial" charset="0"/>
              </a:rPr>
              <a:t>middle image – show real-time Doppler analyses for three legs mission centered on 00Z 30 August used to generate Sos</a:t>
            </a:r>
          </a:p>
          <a:p>
            <a:r>
              <a:rPr lang="en-US">
                <a:latin typeface="Arial" charset="0"/>
              </a:rPr>
              <a:t>Right images – HWRFx forecasts track and maximum wind swath (top), and intensity (bottom) initialized at 00Z 30 August</a:t>
            </a:r>
          </a:p>
          <a:p>
            <a:pPr eaLnBrk="1" hangingPunct="1">
              <a:spcBef>
                <a:spcPct val="0"/>
              </a:spcBef>
            </a:pPr>
            <a:r>
              <a:rPr lang="en-US">
                <a:latin typeface="Calibri" charset="0"/>
              </a:rPr>
              <a:t>IFEX 2010: Hurricane Earl WP-3D (11 missions: </a:t>
            </a:r>
            <a:r>
              <a:rPr lang="en-US">
                <a:latin typeface="Calibri" charset="0"/>
                <a:ea typeface="Arial" charset="0"/>
                <a:cs typeface="Arial" charset="0"/>
                <a:sym typeface="Arial" charset="0"/>
              </a:rPr>
              <a:t>5 missions at 12-h intervals, 00Z 28 – 12Z 30 August, &amp; 6 missions at 12-h intervals, 00Z 1 September – 00Z 3 September collecting Doppler SO (HEDAS)</a:t>
            </a:r>
            <a:endParaRPr lang="en-US">
              <a:latin typeface="Calibri" charset="0"/>
            </a:endParaRPr>
          </a:p>
          <a:p>
            <a:pPr eaLnBrk="1" hangingPunct="1">
              <a:buFontTx/>
              <a:buChar char="•"/>
            </a:pPr>
            <a:r>
              <a:rPr lang="en-US">
                <a:latin typeface="Calibri" charset="0"/>
              </a:rPr>
              <a:t>Deployed 756 dropwindsondes and 238 AXBTs. 55 real-time TDR analyses transmitted to NHC and Doppler radial files transmitted to EMC. TDR superobs transmitted in Paloma, Bill and Danny provided real-time assimilation of TDR data into ARW model at TACC. 60 real-time H*Wind surface analyses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p:txBody>
          <a:bodyPr/>
          <a:lstStyle/>
          <a:p>
            <a:pPr>
              <a:defRPr/>
            </a:pPr>
            <a:fld id="{60D491E2-5682-A249-8483-3DBC51B16A3E}" type="slidenum">
              <a:rPr lang="en-US"/>
              <a:pPr>
                <a:defRPr/>
              </a:pPr>
              <a:t>24</a:t>
            </a:fld>
            <a:endParaRPr lang="en-US"/>
          </a:p>
        </p:txBody>
      </p:sp>
      <p:sp>
        <p:nvSpPr>
          <p:cNvPr id="65539" name="Rectangle 2"/>
          <p:cNvSpPr>
            <a:spLocks noGrp="1" noRot="1" noChangeAspect="1" noChangeArrowheads="1" noTextEdit="1"/>
          </p:cNvSpPr>
          <p:nvPr>
            <p:ph type="sldImg"/>
          </p:nvPr>
        </p:nvSpPr>
        <p:spPr>
          <a:xfrm>
            <a:off x="1181100" y="695325"/>
            <a:ext cx="4648200" cy="3486150"/>
          </a:xfrm>
          <a:ln/>
        </p:spPr>
      </p:sp>
      <p:sp>
        <p:nvSpPr>
          <p:cNvPr id="65540" name="Rectangle 3"/>
          <p:cNvSpPr>
            <a:spLocks noGrp="1" noChangeArrowheads="1"/>
          </p:cNvSpPr>
          <p:nvPr>
            <p:ph type="body" idx="1"/>
          </p:nvPr>
        </p:nvSpPr>
        <p:spPr>
          <a:xfrm>
            <a:off x="701675" y="4416425"/>
            <a:ext cx="5607050" cy="4184650"/>
          </a:xfrm>
          <a:noFill/>
          <a:ln/>
        </p:spPr>
        <p:txBody>
          <a:bodyPr/>
          <a:lstStyle/>
          <a:p>
            <a:pPr eaLnBrk="1" hangingPunct="1"/>
            <a:r>
              <a:rPr lang="en-US" dirty="0" smtClean="0">
                <a:latin typeface="Times New Roman" charset="0"/>
              </a:rPr>
              <a:t>2004-2010 for Intensity improvement</a:t>
            </a:r>
            <a:endParaRPr lang="en-US" dirty="0">
              <a:latin typeface="Times New Roman"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p>
            <a:pPr>
              <a:defRPr/>
            </a:pPr>
            <a:fld id="{11259FCD-3ECF-FB4F-A990-AD3822E5C6CD}" type="slidenum">
              <a:rPr lang="en-US">
                <a:latin typeface="Arial" charset="0"/>
              </a:rPr>
              <a:pPr>
                <a:defRPr/>
              </a:pPr>
              <a:t>26</a:t>
            </a:fld>
            <a:endParaRPr lang="en-US">
              <a:latin typeface="Arial" charset="0"/>
            </a:endParaRPr>
          </a:p>
        </p:txBody>
      </p:sp>
      <p:sp>
        <p:nvSpPr>
          <p:cNvPr id="67587" name="Text Box 2"/>
          <p:cNvSpPr>
            <a:spLocks noGrp="1" noRot="1" noChangeAspect="1" noChangeArrowheads="1" noTextEdit="1"/>
          </p:cNvSpPr>
          <p:nvPr>
            <p:ph type="sldImg"/>
          </p:nvPr>
        </p:nvSpPr>
        <p:spPr>
          <a:xfrm>
            <a:off x="1179513" y="698500"/>
            <a:ext cx="4648200" cy="3486150"/>
          </a:xfrm>
          <a:ln/>
        </p:spPr>
      </p:sp>
      <p:sp>
        <p:nvSpPr>
          <p:cNvPr id="67588" name="Text Box 3"/>
          <p:cNvSpPr>
            <a:spLocks noGrp="1" noChangeArrowheads="1"/>
          </p:cNvSpPr>
          <p:nvPr>
            <p:ph type="body" idx="1"/>
          </p:nvPr>
        </p:nvSpPr>
        <p:spPr>
          <a:xfrm>
            <a:off x="909638" y="4356100"/>
            <a:ext cx="5014912" cy="3986213"/>
          </a:xfrm>
          <a:noFill/>
          <a:ln/>
        </p:spPr>
        <p:txBody>
          <a:bodyPr anchor="ctr"/>
          <a:lstStyle/>
          <a:p>
            <a:pPr marL="109538" lvl="1" eaLnBrk="1" hangingPunct="1">
              <a:lnSpc>
                <a:spcPct val="95000"/>
              </a:lnSpc>
              <a:spcBef>
                <a:spcPts val="650"/>
              </a:spcBef>
              <a:spcAft>
                <a:spcPts val="438"/>
              </a:spcAft>
            </a:pPr>
            <a:endParaRPr lang="en-GB" sz="130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31"/>
          <p:cNvSpPr>
            <a:spLocks noGrp="1" noChangeArrowheads="1"/>
          </p:cNvSpPr>
          <p:nvPr>
            <p:ph type="sldNum" sz="quarter" idx="5"/>
          </p:nvPr>
        </p:nvSpPr>
        <p:spPr/>
        <p:txBody>
          <a:bodyPr/>
          <a:lstStyle/>
          <a:p>
            <a:pPr>
              <a:defRPr/>
            </a:pPr>
            <a:fld id="{F8C98EF7-66C9-BC49-9741-0A19DB89321F}" type="slidenum">
              <a:rPr lang="en-US" smtClean="0">
                <a:solidFill>
                  <a:prstClr val="black"/>
                </a:solidFill>
              </a:rPr>
              <a:pPr>
                <a:defRPr/>
              </a:pPr>
              <a:t>2</a:t>
            </a:fld>
            <a:endParaRPr lang="en-US" smtClean="0">
              <a:solidFill>
                <a:prstClr val="black"/>
              </a:solidFill>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endParaRPr lang="en-US" smtClean="0">
              <a:latin typeface="Times New Roman"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E5F258F-81E6-1449-BE88-37F273BAD91E}" type="slidenum">
              <a:rPr lang="en-US">
                <a:latin typeface="Arial" charset="0"/>
                <a:ea typeface="ＭＳ Ｐゴシック" charset="-128"/>
                <a:cs typeface="ＭＳ Ｐゴシック" charset="-128"/>
              </a:rPr>
              <a:pPr/>
              <a:t>27</a:t>
            </a:fld>
            <a:endParaRPr lang="en-US">
              <a:latin typeface="Arial" charset="0"/>
              <a:ea typeface="ＭＳ Ｐゴシック" charset="-128"/>
              <a:cs typeface="ＭＳ Ｐゴシック" charset="-128"/>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a:ln/>
        </p:spPr>
      </p:sp>
      <p:sp>
        <p:nvSpPr>
          <p:cNvPr id="24579" name="Notes Placeholder 2"/>
          <p:cNvSpPr>
            <a:spLocks noGrp="1"/>
          </p:cNvSpPr>
          <p:nvPr>
            <p:ph type="body" idx="1"/>
          </p:nvPr>
        </p:nvSpPr>
        <p:spPr>
          <a:noFill/>
          <a:ln/>
        </p:spPr>
        <p:txBody>
          <a:bodyPr/>
          <a:lstStyle/>
          <a:p>
            <a:pPr eaLnBrk="1" hangingPunct="1">
              <a:spcBef>
                <a:spcPct val="0"/>
              </a:spcBef>
            </a:pPr>
            <a:r>
              <a:rPr lang="en-US" sz="1000" u="sng" smtClean="0">
                <a:latin typeface="Arial" charset="0"/>
              </a:rPr>
              <a:t>http://www.nrc.noaa.gov/HFIPDraftPlan.html</a:t>
            </a:r>
            <a:endParaRPr lang="en-US" sz="1000" smtClean="0">
              <a:latin typeface="Arial" charset="0"/>
            </a:endParaRPr>
          </a:p>
          <a:p>
            <a:pPr eaLnBrk="1" hangingPunct="1">
              <a:spcBef>
                <a:spcPct val="0"/>
              </a:spcBef>
            </a:pPr>
            <a:r>
              <a:rPr lang="en-US" sz="1000" smtClean="0">
                <a:latin typeface="Arial" charset="0"/>
              </a:rPr>
              <a:t>HFIP Team</a:t>
            </a:r>
          </a:p>
          <a:p>
            <a:pPr eaLnBrk="1" hangingPunct="1">
              <a:spcBef>
                <a:spcPct val="0"/>
              </a:spcBef>
            </a:pPr>
            <a:r>
              <a:rPr lang="en-US" sz="1000" smtClean="0">
                <a:latin typeface="Arial" charset="0"/>
              </a:rPr>
              <a:t>Frank Marks, research lead</a:t>
            </a:r>
          </a:p>
          <a:p>
            <a:pPr eaLnBrk="1" hangingPunct="1">
              <a:spcBef>
                <a:spcPct val="0"/>
              </a:spcBef>
            </a:pPr>
            <a:r>
              <a:rPr lang="en-US" sz="1000" smtClean="0">
                <a:latin typeface="Arial" charset="0"/>
              </a:rPr>
              <a:t>Ed Rappaport, operations lead</a:t>
            </a:r>
          </a:p>
          <a:p>
            <a:pPr eaLnBrk="1" hangingPunct="1">
              <a:spcBef>
                <a:spcPct val="0"/>
              </a:spcBef>
            </a:pPr>
            <a:r>
              <a:rPr lang="en-US" sz="1000" smtClean="0">
                <a:latin typeface="Arial" charset="0"/>
              </a:rPr>
              <a:t>Fred Toepfer, project manager</a:t>
            </a:r>
          </a:p>
          <a:p>
            <a:pPr eaLnBrk="1" hangingPunct="1">
              <a:spcBef>
                <a:spcPct val="0"/>
              </a:spcBef>
            </a:pPr>
            <a:r>
              <a:rPr lang="en-US" sz="1000" smtClean="0">
                <a:latin typeface="Arial" charset="0"/>
              </a:rPr>
              <a:t>Robert Gall, development manager</a:t>
            </a:r>
          </a:p>
          <a:p>
            <a:pPr eaLnBrk="1" hangingPunct="1">
              <a:spcBef>
                <a:spcPct val="0"/>
              </a:spcBef>
            </a:pPr>
            <a:r>
              <a:rPr lang="en-US" sz="1000" smtClean="0">
                <a:latin typeface="Arial" charset="0"/>
              </a:rPr>
              <a:t>Mark DeMaria</a:t>
            </a:r>
          </a:p>
          <a:p>
            <a:pPr eaLnBrk="1" hangingPunct="1">
              <a:spcBef>
                <a:spcPct val="0"/>
              </a:spcBef>
            </a:pPr>
            <a:r>
              <a:rPr lang="en-US" sz="1000" smtClean="0">
                <a:latin typeface="Arial" charset="0"/>
              </a:rPr>
              <a:t>Chris Fairall</a:t>
            </a:r>
          </a:p>
          <a:p>
            <a:pPr eaLnBrk="1" hangingPunct="1">
              <a:spcBef>
                <a:spcPct val="0"/>
              </a:spcBef>
            </a:pPr>
            <a:r>
              <a:rPr lang="en-US" sz="1000" smtClean="0">
                <a:latin typeface="Arial" charset="0"/>
              </a:rPr>
              <a:t>Jim McFadden</a:t>
            </a:r>
          </a:p>
          <a:p>
            <a:pPr eaLnBrk="1" hangingPunct="1">
              <a:spcBef>
                <a:spcPct val="0"/>
              </a:spcBef>
            </a:pPr>
            <a:r>
              <a:rPr lang="en-US" sz="1000" smtClean="0">
                <a:latin typeface="Arial" charset="0"/>
              </a:rPr>
              <a:t>Scott Kiser</a:t>
            </a:r>
          </a:p>
          <a:p>
            <a:pPr eaLnBrk="1" hangingPunct="1">
              <a:spcBef>
                <a:spcPct val="0"/>
              </a:spcBef>
            </a:pPr>
            <a:r>
              <a:rPr lang="en-US" sz="1000" smtClean="0">
                <a:latin typeface="Arial" charset="0"/>
              </a:rPr>
              <a:t>Daniel Melendez</a:t>
            </a:r>
          </a:p>
          <a:p>
            <a:pPr eaLnBrk="1" hangingPunct="1">
              <a:spcBef>
                <a:spcPct val="0"/>
              </a:spcBef>
            </a:pPr>
            <a:r>
              <a:rPr lang="en-US" sz="1000" smtClean="0">
                <a:latin typeface="Arial" charset="0"/>
              </a:rPr>
              <a:t>Roger Pierce</a:t>
            </a:r>
          </a:p>
          <a:p>
            <a:pPr eaLnBrk="1" hangingPunct="1">
              <a:spcBef>
                <a:spcPct val="0"/>
              </a:spcBef>
            </a:pPr>
            <a:endParaRPr lang="en-US" sz="1000" smtClean="0">
              <a:latin typeface="Arial" charset="0"/>
            </a:endParaRPr>
          </a:p>
          <a:p>
            <a:pPr eaLnBrk="1" hangingPunct="1">
              <a:spcBef>
                <a:spcPct val="0"/>
              </a:spcBef>
            </a:pPr>
            <a:r>
              <a:rPr lang="en-US" sz="1000" smtClean="0">
                <a:latin typeface="Arial" charset="0"/>
              </a:rPr>
              <a:t>HFIP executieve oversight board:</a:t>
            </a:r>
          </a:p>
          <a:p>
            <a:r>
              <a:rPr lang="en-US" sz="1000" smtClean="0">
                <a:latin typeface="Arial" charset="0"/>
              </a:rPr>
              <a:t>OAR DAA/Sandy MacDonald, co-chair</a:t>
            </a:r>
          </a:p>
          <a:p>
            <a:r>
              <a:rPr lang="en-US" sz="1000" smtClean="0">
                <a:latin typeface="Arial" charset="0"/>
              </a:rPr>
              <a:t>NWS AA/Jack Hayes, co-chair</a:t>
            </a:r>
          </a:p>
          <a:p>
            <a:r>
              <a:rPr lang="en-US" sz="1000" smtClean="0">
                <a:latin typeface="Arial" charset="0"/>
              </a:rPr>
              <a:t>NCEP/Louis Uccellini, </a:t>
            </a:r>
          </a:p>
          <a:p>
            <a:r>
              <a:rPr lang="en-US" sz="1000" smtClean="0">
                <a:latin typeface="Arial" charset="0"/>
              </a:rPr>
              <a:t>TPC/Bill Read, </a:t>
            </a:r>
          </a:p>
          <a:p>
            <a:r>
              <a:rPr lang="en-US" sz="1000" smtClean="0">
                <a:latin typeface="Arial" charset="0"/>
              </a:rPr>
              <a:t>NESDIS/Mark DeMaria,  </a:t>
            </a:r>
          </a:p>
          <a:p>
            <a:r>
              <a:rPr lang="en-US" sz="1000" smtClean="0">
                <a:latin typeface="Arial" charset="0"/>
              </a:rPr>
              <a:t>NOS/Jesse Feyen, </a:t>
            </a:r>
          </a:p>
          <a:p>
            <a:r>
              <a:rPr lang="en-US" sz="1000" smtClean="0">
                <a:latin typeface="Arial" charset="0"/>
              </a:rPr>
              <a:t>AOML/Bob Atlas</a:t>
            </a:r>
          </a:p>
          <a:p>
            <a:r>
              <a:rPr lang="en-US" sz="1000" smtClean="0">
                <a:latin typeface="Arial" charset="0"/>
              </a:rPr>
              <a:t>PPI/Paul Doremus</a:t>
            </a:r>
          </a:p>
          <a:p>
            <a:r>
              <a:rPr lang="en-US" sz="1000" smtClean="0">
                <a:latin typeface="Arial" charset="0"/>
              </a:rPr>
              <a:t>NMFS/Bonnie Ponwith, </a:t>
            </a:r>
          </a:p>
          <a:p>
            <a:r>
              <a:rPr lang="en-US" sz="1000" smtClean="0">
                <a:latin typeface="Arial" charset="0"/>
              </a:rPr>
              <a:t>NOS/Liz Scheffler, </a:t>
            </a:r>
          </a:p>
          <a:p>
            <a:r>
              <a:rPr lang="en-US" sz="1000" smtClean="0">
                <a:latin typeface="Arial" charset="0"/>
              </a:rPr>
              <a:t>NMAO-PM Aircraft/Phil Kenul, </a:t>
            </a:r>
          </a:p>
          <a:p>
            <a:r>
              <a:rPr lang="en-US" sz="1000" smtClean="0">
                <a:latin typeface="Arial" charset="0"/>
              </a:rPr>
              <a:t>OFCM/Sam Williamson</a:t>
            </a:r>
          </a:p>
          <a:p>
            <a:r>
              <a:rPr lang="en-US" sz="1000" smtClean="0">
                <a:latin typeface="Arial" charset="0"/>
              </a:rPr>
              <a:t>Executive Secretariat: OAR/Joseph Bartosik and NWS/John Iacabucci</a:t>
            </a:r>
          </a:p>
          <a:p>
            <a:pPr eaLnBrk="1" hangingPunct="1">
              <a:spcBef>
                <a:spcPct val="0"/>
              </a:spcBef>
            </a:pPr>
            <a:endParaRPr lang="en-US" sz="1000" smtClean="0">
              <a:latin typeface="Arial" charset="0"/>
            </a:endParaRPr>
          </a:p>
        </p:txBody>
      </p:sp>
      <p:sp>
        <p:nvSpPr>
          <p:cNvPr id="39940" name="Slide Number Placeholder 3"/>
          <p:cNvSpPr>
            <a:spLocks noGrp="1"/>
          </p:cNvSpPr>
          <p:nvPr>
            <p:ph type="sldNum" sz="quarter" idx="5"/>
          </p:nvPr>
        </p:nvSpPr>
        <p:spPr/>
        <p:txBody>
          <a:bodyPr/>
          <a:lstStyle/>
          <a:p>
            <a:pPr>
              <a:defRPr/>
            </a:pPr>
            <a:fld id="{19448BB2-1B1E-3348-AEDC-C0AEED2C1242}" type="slidenum">
              <a:rPr lang="en-US" smtClean="0"/>
              <a:pPr>
                <a:defRPr/>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p:cNvSpPr>
          <p:nvPr>
            <p:ph type="sldImg"/>
          </p:nvPr>
        </p:nvSpPr>
        <p:spPr>
          <a:ln/>
        </p:spPr>
      </p:sp>
      <p:sp>
        <p:nvSpPr>
          <p:cNvPr id="26627" name="Notes Placeholder 2"/>
          <p:cNvSpPr>
            <a:spLocks noGrp="1"/>
          </p:cNvSpPr>
          <p:nvPr>
            <p:ph type="body" idx="1"/>
          </p:nvPr>
        </p:nvSpPr>
        <p:spPr>
          <a:noFill/>
          <a:ln/>
        </p:spPr>
        <p:txBody>
          <a:bodyPr/>
          <a:lstStyle/>
          <a:p>
            <a:r>
              <a:rPr lang="en-US" sz="1000" smtClean="0">
                <a:latin typeface="Arial" charset="0"/>
              </a:rPr>
              <a:t>HFIP 2008-2009 activities</a:t>
            </a:r>
          </a:p>
          <a:p>
            <a:r>
              <a:rPr lang="en-US" sz="1000" smtClean="0">
                <a:latin typeface="Arial" charset="0"/>
              </a:rPr>
              <a:t>HRH Workshop:</a:t>
            </a:r>
          </a:p>
          <a:p>
            <a:r>
              <a:rPr lang="en-US" sz="1000" u="sng" smtClean="0">
                <a:latin typeface="Arial" charset="0"/>
              </a:rPr>
              <a:t>http://www.dtcenter.org/plots/hrh_test/workshop2009/presentations/1_Gall_HRH%20HFIP%20presentation.pdf</a:t>
            </a:r>
          </a:p>
          <a:p>
            <a:r>
              <a:rPr lang="en-US" sz="1000" u="sng" smtClean="0">
                <a:latin typeface="Arial" charset="0"/>
              </a:rPr>
              <a:t>http://www.dtcenter.org/plots/hrh_test/index.php</a:t>
            </a:r>
          </a:p>
          <a:p>
            <a:endParaRPr lang="en-US" sz="1000" u="sng" smtClean="0">
              <a:latin typeface="Arial" charset="0"/>
            </a:endParaRPr>
          </a:p>
          <a:p>
            <a:r>
              <a:rPr lang="en-US" sz="1000" u="sng" smtClean="0">
                <a:latin typeface="Arial" charset="0"/>
              </a:rPr>
              <a:t>HFIP-TACC Real-time test</a:t>
            </a:r>
          </a:p>
          <a:p>
            <a:r>
              <a:rPr lang="en-US" sz="1000" u="sng" smtClean="0">
                <a:latin typeface="Arial" charset="0"/>
              </a:rPr>
              <a:t>ftp://ftp.aoml.noaa.gov/pub/hrd/marks/HFIP-TACC_Summary.pdf</a:t>
            </a:r>
          </a:p>
          <a:p>
            <a:endParaRPr lang="en-US" sz="1000" u="sng" smtClean="0">
              <a:latin typeface="Arial" charset="0"/>
            </a:endParaRPr>
          </a:p>
          <a:p>
            <a:r>
              <a:rPr lang="en-US" sz="1000" smtClean="0">
                <a:solidFill>
                  <a:srgbClr val="000000"/>
                </a:solidFill>
                <a:latin typeface="Arial" charset="0"/>
              </a:rPr>
              <a:t>Diagnostics Team Workshop:</a:t>
            </a:r>
          </a:p>
          <a:p>
            <a:r>
              <a:rPr lang="en-US" sz="1000" u="sng" smtClean="0">
                <a:latin typeface="Arial" charset="0"/>
              </a:rPr>
              <a:t>http://rammb.cira.colostate.edu/research/tropical_cyclones/hfip/workshop_2009/</a:t>
            </a:r>
            <a:endParaRPr lang="en-US" sz="1000" smtClean="0">
              <a:latin typeface="Arial" charset="0"/>
            </a:endParaRPr>
          </a:p>
        </p:txBody>
      </p:sp>
      <p:sp>
        <p:nvSpPr>
          <p:cNvPr id="4" name="Slide Number Placeholder 3"/>
          <p:cNvSpPr>
            <a:spLocks noGrp="1"/>
          </p:cNvSpPr>
          <p:nvPr>
            <p:ph type="sldNum" sz="quarter" idx="5"/>
          </p:nvPr>
        </p:nvSpPr>
        <p:spPr/>
        <p:txBody>
          <a:bodyPr/>
          <a:lstStyle/>
          <a:p>
            <a:pPr>
              <a:defRPr/>
            </a:pPr>
            <a:fld id="{51B6C689-BFE6-CB48-9BAE-609C5BF96112}" type="slidenum">
              <a:rPr lang="en-US" smtClean="0"/>
              <a:pPr>
                <a:defRPr/>
              </a:pPr>
              <a:t>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p:cNvSpPr>
          <p:nvPr>
            <p:ph type="sldImg"/>
          </p:nvPr>
        </p:nvSpPr>
        <p:spPr>
          <a:ln/>
        </p:spPr>
      </p:sp>
      <p:sp>
        <p:nvSpPr>
          <p:cNvPr id="22531" name="Notes Placeholder 2"/>
          <p:cNvSpPr>
            <a:spLocks noGrp="1"/>
          </p:cNvSpPr>
          <p:nvPr>
            <p:ph type="body" idx="1"/>
          </p:nvPr>
        </p:nvSpPr>
        <p:spPr>
          <a:noFill/>
          <a:ln/>
        </p:spPr>
        <p:txBody>
          <a:bodyPr/>
          <a:lstStyle/>
          <a:p>
            <a:r>
              <a:rPr lang="en-US" dirty="0" smtClean="0">
                <a:latin typeface="Arial" charset="0"/>
              </a:rPr>
              <a:t>Operations: $500M/year (NOAA &amp; </a:t>
            </a:r>
            <a:r>
              <a:rPr lang="en-US" dirty="0" err="1" smtClean="0">
                <a:latin typeface="Arial" charset="0"/>
              </a:rPr>
              <a:t>DoD</a:t>
            </a:r>
            <a:r>
              <a:rPr lang="en-US" dirty="0" smtClean="0">
                <a:latin typeface="Arial" charset="0"/>
              </a:rPr>
              <a:t>)– observing, forecasting, instrumentation (satellites)</a:t>
            </a:r>
          </a:p>
          <a:p>
            <a:r>
              <a:rPr lang="en-US" dirty="0" smtClean="0">
                <a:latin typeface="Arial" charset="0"/>
              </a:rPr>
              <a:t>Research: $50M/year (10%) – leveraged across multiple agencies</a:t>
            </a:r>
          </a:p>
        </p:txBody>
      </p:sp>
      <p:sp>
        <p:nvSpPr>
          <p:cNvPr id="4" name="Slide Number Placeholder 3"/>
          <p:cNvSpPr>
            <a:spLocks noGrp="1"/>
          </p:cNvSpPr>
          <p:nvPr>
            <p:ph type="sldNum" sz="quarter" idx="5"/>
          </p:nvPr>
        </p:nvSpPr>
        <p:spPr/>
        <p:txBody>
          <a:bodyPr/>
          <a:lstStyle/>
          <a:p>
            <a:pPr>
              <a:defRPr/>
            </a:pPr>
            <a:fld id="{058C9D50-F75A-E345-879A-050AD2BFA34B}"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p:txBody>
          <a:bodyPr/>
          <a:lstStyle/>
          <a:p>
            <a:pPr>
              <a:defRPr/>
            </a:pPr>
            <a:fld id="{51DA23E7-BA94-9142-97B3-888DF20E05B5}" type="slidenum">
              <a:rPr lang="en-US">
                <a:latin typeface="Arial" charset="0"/>
              </a:rPr>
              <a:pPr>
                <a:defRPr/>
              </a:pPr>
              <a:t>7</a:t>
            </a:fld>
            <a:endParaRPr lang="en-US">
              <a:latin typeface="Arial" charset="0"/>
            </a:endParaRPr>
          </a:p>
        </p:txBody>
      </p:sp>
      <p:sp>
        <p:nvSpPr>
          <p:cNvPr id="28675"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ln/>
        </p:spPr>
        <p:txBody>
          <a:bodyPr/>
          <a:lstStyle/>
          <a:p>
            <a:pPr eaLnBrk="1" hangingPunct="1">
              <a:defRPr/>
            </a:pPr>
            <a:r>
              <a:rPr lang="en-US" sz="1100" dirty="0" smtClean="0">
                <a:latin typeface="Arial" charset="0"/>
              </a:rPr>
              <a:t>Two Stream Approach to HFIP developments:</a:t>
            </a:r>
          </a:p>
          <a:p>
            <a:pPr marL="231775" indent="-231775" eaLnBrk="1" hangingPunct="1">
              <a:buFontTx/>
              <a:buChar char="•"/>
              <a:defRPr/>
            </a:pPr>
            <a:r>
              <a:rPr lang="en-US" sz="1100" dirty="0" smtClean="0"/>
              <a:t>Stream 1– Operational Transition and Implementation</a:t>
            </a:r>
          </a:p>
          <a:p>
            <a:pPr marL="231775" indent="-231775" eaLnBrk="1" hangingPunct="1">
              <a:buFontTx/>
              <a:buChar char="•"/>
              <a:defRPr/>
            </a:pPr>
            <a:r>
              <a:rPr lang="en-US" sz="1100" dirty="0" smtClean="0"/>
              <a:t>Stream 2 – Advanced Technology Demonstration</a:t>
            </a:r>
          </a:p>
          <a:p>
            <a:pPr marL="682625" lvl="1" indent="-225425" eaLnBrk="1" hangingPunct="1">
              <a:buFontTx/>
              <a:buChar char="–"/>
              <a:defRPr/>
            </a:pPr>
            <a:r>
              <a:rPr lang="en-US" sz="1100" dirty="0" smtClean="0"/>
              <a:t>Unconstrained by near-term availability of operational computing </a:t>
            </a:r>
          </a:p>
          <a:p>
            <a:pPr marL="682625" lvl="1" indent="-225425" eaLnBrk="1" hangingPunct="1">
              <a:buFontTx/>
              <a:buChar char="–"/>
              <a:defRPr/>
            </a:pPr>
            <a:r>
              <a:rPr lang="en-US" sz="1100" dirty="0" smtClean="0"/>
              <a:t>Uses both NOAA’s and computing resources from major supercomputing centers for testing and evaluation.  </a:t>
            </a:r>
          </a:p>
          <a:p>
            <a:pPr marL="682625" lvl="1" indent="-225425" eaLnBrk="1" hangingPunct="1">
              <a:buFontTx/>
              <a:buChar char="–"/>
              <a:defRPr/>
            </a:pPr>
            <a:r>
              <a:rPr lang="en-US" sz="1100" dirty="0" smtClean="0"/>
              <a:t>Emphasis is on high resolution global and regional models run as ensembles</a:t>
            </a:r>
          </a:p>
          <a:p>
            <a:pPr marL="682625" lvl="1" indent="-225425" eaLnBrk="1" hangingPunct="1">
              <a:buFontTx/>
              <a:buChar char="–"/>
              <a:defRPr/>
            </a:pPr>
            <a:r>
              <a:rPr lang="en-US" sz="1100" dirty="0" smtClean="0"/>
              <a:t>Real-time or near real time runs during hurricane season</a:t>
            </a:r>
          </a:p>
          <a:p>
            <a:pPr marL="231775" indent="-231775" eaLnBrk="1" hangingPunct="1">
              <a:buFontTx/>
              <a:buChar char="•"/>
              <a:defRPr/>
            </a:pPr>
            <a:r>
              <a:rPr lang="en-US" sz="1100" dirty="0" smtClean="0"/>
              <a:t>Stream 1.5  </a:t>
            </a:r>
            <a:r>
              <a:rPr lang="en-US" sz="1100" dirty="0" smtClean="0">
                <a:latin typeface="Arial" charset="0"/>
              </a:rPr>
              <a:t>(JHT-like)</a:t>
            </a:r>
            <a:endParaRPr lang="en-US" sz="1100" dirty="0" smtClean="0"/>
          </a:p>
          <a:p>
            <a:pPr marL="682625" lvl="1" indent="-225425" eaLnBrk="1" hangingPunct="1">
              <a:buFontTx/>
              <a:buChar char="–"/>
              <a:defRPr/>
            </a:pPr>
            <a:r>
              <a:rPr lang="en-US" sz="1100" dirty="0" smtClean="0"/>
              <a:t>NHC Forecaster Defined.  </a:t>
            </a:r>
          </a:p>
          <a:p>
            <a:pPr marL="682625" lvl="1" indent="-225425" eaLnBrk="1" hangingPunct="1">
              <a:buFontTx/>
              <a:buChar char="–"/>
              <a:defRPr/>
            </a:pPr>
            <a:r>
              <a:rPr lang="en-US" sz="1100" dirty="0" smtClean="0"/>
              <a:t>Subset of Stream 2 that forecasters see as particularly promising or provides demonstrated capability</a:t>
            </a:r>
          </a:p>
          <a:p>
            <a:pPr marL="682625" lvl="1" indent="-225425" eaLnBrk="1" hangingPunct="1">
              <a:buFontTx/>
              <a:buChar char="–"/>
              <a:defRPr/>
            </a:pPr>
            <a:r>
              <a:rPr lang="en-US" sz="1100" dirty="0" smtClean="0"/>
              <a:t>Will be configured to run in real-time and products made available to NHC.</a:t>
            </a:r>
            <a:endParaRPr lang="en-US" sz="1100" dirty="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p:txBody>
          <a:bodyPr/>
          <a:lstStyle/>
          <a:p>
            <a:pPr>
              <a:defRPr/>
            </a:pPr>
            <a:fld id="{499D1C22-7145-B143-A9F8-3A1E29620EB5}" type="slidenum">
              <a:rPr lang="en-US">
                <a:latin typeface="Arial" charset="0"/>
              </a:rPr>
              <a:pPr>
                <a:defRPr/>
              </a:pPr>
              <a:t>8</a:t>
            </a:fld>
            <a:endParaRPr lang="en-US">
              <a:latin typeface="Arial" charset="0"/>
            </a:endParaRPr>
          </a:p>
        </p:txBody>
      </p:sp>
      <p:sp>
        <p:nvSpPr>
          <p:cNvPr id="30723" name="Text Box 2"/>
          <p:cNvSpPr>
            <a:spLocks noGrp="1" noRot="1" noChangeAspect="1" noChangeArrowheads="1" noTextEdit="1"/>
          </p:cNvSpPr>
          <p:nvPr>
            <p:ph type="sldImg"/>
          </p:nvPr>
        </p:nvSpPr>
        <p:spPr>
          <a:xfrm>
            <a:off x="1179513" y="698500"/>
            <a:ext cx="4648200" cy="3486150"/>
          </a:xfrm>
          <a:ln/>
        </p:spPr>
      </p:sp>
      <p:sp>
        <p:nvSpPr>
          <p:cNvPr id="30724" name="Text Box 3"/>
          <p:cNvSpPr>
            <a:spLocks noGrp="1" noChangeArrowheads="1"/>
          </p:cNvSpPr>
          <p:nvPr>
            <p:ph type="body" idx="1"/>
          </p:nvPr>
        </p:nvSpPr>
        <p:spPr>
          <a:xfrm>
            <a:off x="909638" y="4356100"/>
            <a:ext cx="5014912" cy="3986213"/>
          </a:xfrm>
          <a:noFill/>
          <a:ln/>
        </p:spPr>
        <p:txBody>
          <a:bodyPr anchor="ctr"/>
          <a:lstStyle/>
          <a:p>
            <a:pPr marL="109538" lvl="1" eaLnBrk="1" hangingPunct="1">
              <a:lnSpc>
                <a:spcPct val="95000"/>
              </a:lnSpc>
              <a:spcBef>
                <a:spcPts val="650"/>
              </a:spcBef>
              <a:spcAft>
                <a:spcPts val="438"/>
              </a:spcAft>
            </a:pPr>
            <a:r>
              <a:rPr lang="en-US" sz="1300" smtClean="0">
                <a:latin typeface="Arial" charset="0"/>
              </a:rPr>
              <a:t>Kaplan J., M. DeMaria, J. A. Knaff, 2009: A Revised Tropical Cyclone Rapid Intensification Index for the Atlantic and Eastern North Pacific Basins. Weather and Forecasting: In Press </a:t>
            </a:r>
            <a:endParaRPr lang="en-GB" sz="1300"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B6F0068A-4412-FA42-9B61-BF89CA4F5B94}" type="slidenum">
              <a:rPr lang="en-US">
                <a:latin typeface="Arial" charset="0"/>
                <a:ea typeface="ＭＳ Ｐゴシック" charset="-128"/>
                <a:cs typeface="ＭＳ Ｐゴシック" charset="-128"/>
              </a:rPr>
              <a:pPr/>
              <a:t>9</a:t>
            </a:fld>
            <a:endParaRPr lang="en-US">
              <a:latin typeface="Arial" charset="0"/>
              <a:ea typeface="ＭＳ Ｐゴシック" charset="-128"/>
              <a:cs typeface="ＭＳ Ｐゴシック" charset="-128"/>
            </a:endParaRPr>
          </a:p>
        </p:txBody>
      </p:sp>
      <p:sp>
        <p:nvSpPr>
          <p:cNvPr id="32771" name="Rectangle 2"/>
          <p:cNvSpPr>
            <a:spLocks noGrp="1" noRot="1" noChangeAspect="1" noChangeArrowheads="1"/>
          </p:cNvSpPr>
          <p:nvPr>
            <p:ph type="sldImg"/>
          </p:nvPr>
        </p:nvSpPr>
        <p:spPr>
          <a:xfrm>
            <a:off x="1181100" y="696913"/>
            <a:ext cx="4648200" cy="3486150"/>
          </a:xfrm>
          <a:solidFill>
            <a:srgbClr val="FFFFFF"/>
          </a:solidFill>
          <a:ln/>
        </p:spPr>
      </p:sp>
      <p:sp>
        <p:nvSpPr>
          <p:cNvPr id="26628" name="Rectangle 3"/>
          <p:cNvSpPr>
            <a:spLocks noGrp="1" noChangeArrowheads="1"/>
          </p:cNvSpPr>
          <p:nvPr>
            <p:ph type="body" idx="1"/>
          </p:nvPr>
        </p:nvSpPr>
        <p:spPr>
          <a:xfrm>
            <a:off x="701675" y="4416425"/>
            <a:ext cx="5607050" cy="4183063"/>
          </a:xfrm>
          <a:ln/>
        </p:spPr>
        <p:txBody>
          <a:bodyPr lIns="93177" tIns="46589" rIns="93177" bIns="46589"/>
          <a:lstStyle/>
          <a:p>
            <a:pPr>
              <a:defRPr/>
            </a:pPr>
            <a:endParaRPr lang="en-US" sz="1100" dirty="0" smtClean="0">
              <a:latin typeface="Arial"/>
              <a:cs typeface="Arial"/>
            </a:endParaRPr>
          </a:p>
          <a:p>
            <a:pPr>
              <a:defRPr/>
            </a:pPr>
            <a:r>
              <a:rPr lang="en-US" sz="1100" dirty="0" smtClean="0">
                <a:latin typeface="Arial"/>
                <a:cs typeface="Arial"/>
              </a:rPr>
              <a:t>Global Ensembles:</a:t>
            </a:r>
          </a:p>
          <a:p>
            <a:pPr>
              <a:defRPr/>
            </a:pPr>
            <a:r>
              <a:rPr lang="en-US" sz="1100" dirty="0" smtClean="0">
                <a:latin typeface="Arial"/>
                <a:cs typeface="Arial"/>
              </a:rPr>
              <a:t>80-member T254 GFS ensembles cycled every 6-h continuously from 1 August to current time</a:t>
            </a:r>
          </a:p>
          <a:p>
            <a:pPr>
              <a:defRPr/>
            </a:pPr>
            <a:r>
              <a:rPr lang="en-US" sz="1100" dirty="0" smtClean="0">
                <a:latin typeface="Arial"/>
                <a:cs typeface="Arial"/>
              </a:rPr>
              <a:t>Look at 20 members of the 80 member ensemble</a:t>
            </a:r>
          </a:p>
          <a:p>
            <a:pPr>
              <a:defRPr/>
            </a:pPr>
            <a:r>
              <a:rPr lang="en-US" sz="1100" dirty="0" smtClean="0">
                <a:latin typeface="Arial"/>
                <a:cs typeface="Arial"/>
              </a:rPr>
              <a:t>Left panels shows ellipse plot of 20 members at each forecast time – ellipse shape shows the spread along/across track</a:t>
            </a:r>
          </a:p>
          <a:p>
            <a:pPr>
              <a:defRPr/>
            </a:pPr>
            <a:r>
              <a:rPr lang="en-US" sz="1100" dirty="0" smtClean="0">
                <a:latin typeface="Arial"/>
                <a:cs typeface="Arial"/>
              </a:rPr>
              <a:t>Right panel show surface pressure post stamp images of 20 members</a:t>
            </a:r>
          </a:p>
          <a:p>
            <a:pPr marL="68263" eaLnBrk="1" hangingPunct="1">
              <a:spcBef>
                <a:spcPts val="413"/>
              </a:spcBef>
              <a:defRPr/>
            </a:pPr>
            <a:endParaRPr lang="en-US" sz="1100" dirty="0">
              <a:solidFill>
                <a:srgbClr val="000000"/>
              </a:solidFill>
              <a:latin typeface="Arial"/>
              <a:ea typeface="Arial" charset="0"/>
              <a:cs typeface="Arial"/>
              <a:sym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a:latin typeface="Times New Roman" charset="0"/>
                <a:ea typeface="Times New Roman" charset="0"/>
                <a:cs typeface="Times New Roman" charset="0"/>
              </a:rPr>
              <a:t>Demo 2011 season; Not only we have improved the products but also added a suite of NOAA HWRF systems at different configurations.</a:t>
            </a:r>
          </a:p>
          <a:p>
            <a:r>
              <a:rPr lang="en-US">
                <a:latin typeface="Times New Roman" charset="0"/>
                <a:ea typeface="Times New Roman" charset="0"/>
                <a:cs typeface="Times New Roman" charset="0"/>
              </a:rPr>
              <a:t>Example of Hurricane Paula</a:t>
            </a:r>
          </a:p>
          <a:p>
            <a:endParaRPr lang="en-US">
              <a:latin typeface="Times New Roman" charset="0"/>
              <a:ea typeface="Times New Roman" charset="0"/>
              <a:cs typeface="Times New Roman" charset="0"/>
            </a:endParaRPr>
          </a:p>
        </p:txBody>
      </p:sp>
      <p:sp>
        <p:nvSpPr>
          <p:cNvPr id="23556" name="Slide Number Placeholder 3"/>
          <p:cNvSpPr>
            <a:spLocks noGrp="1"/>
          </p:cNvSpPr>
          <p:nvPr>
            <p:ph type="sldNum" sz="quarter" idx="5"/>
          </p:nvPr>
        </p:nvSpPr>
        <p:spPr/>
        <p:txBody>
          <a:bodyPr/>
          <a:lstStyle/>
          <a:p>
            <a:pPr>
              <a:defRPr/>
            </a:pPr>
            <a:fld id="{2C55D3C4-7D4F-B94C-8B5A-629C0C168734}" type="slidenum">
              <a:rPr lang="en-US"/>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841625" y="2303463"/>
            <a:ext cx="506413" cy="339725"/>
          </a:xfrm>
          <a:prstGeom prst="rect">
            <a:avLst/>
          </a:prstGeom>
          <a:noFill/>
          <a:effectLst>
            <a:outerShdw blurRad="50800" dist="38100" dir="2700000">
              <a:srgbClr val="000000">
                <a:alpha val="43000"/>
              </a:srgbClr>
            </a:outerShdw>
          </a:effectLst>
        </p:spPr>
        <p:txBody>
          <a:bodyPr wrap="none">
            <a:spAutoFit/>
          </a:bodyPr>
          <a:lstStyle/>
          <a:p>
            <a:pPr>
              <a:defRPr/>
            </a:pPr>
            <a:r>
              <a:rPr lang="en-US" sz="1600" b="1" dirty="0">
                <a:solidFill>
                  <a:schemeClr val="bg1"/>
                </a:solidFill>
                <a:latin typeface="Calibri"/>
                <a:cs typeface="Calibri"/>
              </a:rPr>
              <a:t>Earl</a:t>
            </a:r>
          </a:p>
        </p:txBody>
      </p:sp>
      <p:sp>
        <p:nvSpPr>
          <p:cNvPr id="5" name="TextBox 4"/>
          <p:cNvSpPr txBox="1"/>
          <p:nvPr userDrawn="1"/>
        </p:nvSpPr>
        <p:spPr>
          <a:xfrm>
            <a:off x="6346825" y="3873500"/>
            <a:ext cx="650875" cy="338138"/>
          </a:xfrm>
          <a:prstGeom prst="rect">
            <a:avLst/>
          </a:prstGeom>
          <a:noFill/>
          <a:effectLst>
            <a:outerShdw blurRad="50800" dist="38100" dir="2700000">
              <a:srgbClr val="000000">
                <a:alpha val="43000"/>
              </a:srgbClr>
            </a:outerShdw>
          </a:effectLst>
        </p:spPr>
        <p:txBody>
          <a:bodyPr wrap="none">
            <a:spAutoFit/>
          </a:bodyPr>
          <a:lstStyle/>
          <a:p>
            <a:pPr>
              <a:defRPr/>
            </a:pPr>
            <a:r>
              <a:rPr lang="en-US" sz="1600" b="1" dirty="0">
                <a:solidFill>
                  <a:schemeClr val="bg1"/>
                </a:solidFill>
                <a:latin typeface="Calibri"/>
                <a:cs typeface="Calibri"/>
              </a:rPr>
              <a:t>Fiona</a:t>
            </a:r>
          </a:p>
        </p:txBody>
      </p:sp>
      <p:sp>
        <p:nvSpPr>
          <p:cNvPr id="39938" name="Rectangle 2"/>
          <p:cNvSpPr>
            <a:spLocks noGrp="1" noChangeArrowheads="1"/>
          </p:cNvSpPr>
          <p:nvPr>
            <p:ph type="ctrTitle"/>
          </p:nvPr>
        </p:nvSpPr>
        <p:spPr>
          <a:xfrm>
            <a:off x="2895600" y="0"/>
            <a:ext cx="6248400" cy="2057400"/>
          </a:xfrm>
          <a:effectLst>
            <a:outerShdw blurRad="63500" dist="17961" dir="2700000" algn="ctr" rotWithShape="0">
              <a:schemeClr val="tx1">
                <a:alpha val="50000"/>
              </a:schemeClr>
            </a:outerShdw>
          </a:effectLst>
        </p:spPr>
        <p:txBody>
          <a:bodyPr lIns="274320" rIns="91440"/>
          <a:lstStyle>
            <a:lvl1pPr algn="r">
              <a:defRPr sz="6000">
                <a:latin typeface="TradeGothicBoldTwo" pitchFamily="2" charset="0"/>
              </a:defRPr>
            </a:lvl1pPr>
          </a:lstStyle>
          <a:p>
            <a:r>
              <a:rPr lang="en-US"/>
              <a:t>Click to edit Master title style</a:t>
            </a:r>
          </a:p>
        </p:txBody>
      </p:sp>
      <p:sp>
        <p:nvSpPr>
          <p:cNvPr id="39939" name="Rectangle 3"/>
          <p:cNvSpPr>
            <a:spLocks noGrp="1" noChangeArrowheads="1"/>
          </p:cNvSpPr>
          <p:nvPr>
            <p:ph type="subTitle" idx="1"/>
          </p:nvPr>
        </p:nvSpPr>
        <p:spPr>
          <a:xfrm>
            <a:off x="2743200" y="5029200"/>
            <a:ext cx="6400800" cy="1828800"/>
          </a:xfrm>
          <a:effectLst>
            <a:outerShdw blurRad="63500" dist="17961" dir="2700000" algn="ctr" rotWithShape="0">
              <a:schemeClr val="tx1">
                <a:alpha val="50000"/>
              </a:schemeClr>
            </a:outerShdw>
          </a:effectLst>
        </p:spPr>
        <p:txBody>
          <a:bodyPr lIns="182880"/>
          <a:lstStyle>
            <a:lvl1pPr algn="r">
              <a:lnSpc>
                <a:spcPct val="110000"/>
              </a:lnSpc>
              <a:spcBef>
                <a:spcPct val="0"/>
              </a:spcBef>
              <a:spcAft>
                <a:spcPct val="25000"/>
              </a:spcAft>
              <a:defRPr sz="1600">
                <a:solidFill>
                  <a:schemeClr val="bg1"/>
                </a:solidFill>
                <a:latin typeface="TradeGothicBoldCondTwenty" pitchFamily="2" charset="0"/>
              </a:defRPr>
            </a:lvl1pPr>
          </a:lstStyle>
          <a:p>
            <a:r>
              <a:rPr lang="en-US"/>
              <a:t>Click to edit Master subtitle style</a:t>
            </a:r>
          </a:p>
        </p:txBody>
      </p:sp>
      <p:sp>
        <p:nvSpPr>
          <p:cNvPr id="6" name="Rectangle 4"/>
          <p:cNvSpPr>
            <a:spLocks noGrp="1" noChangeArrowheads="1"/>
          </p:cNvSpPr>
          <p:nvPr>
            <p:ph type="dt" sz="half" idx="10"/>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latin typeface="Arial" pitchFamily="-112" charset="0"/>
                <a:ea typeface="+mn-ea"/>
                <a:cs typeface="+mn-cs"/>
              </a:defRPr>
            </a:lvl1pPr>
          </a:lstStyle>
          <a:p>
            <a:pPr>
              <a:defRPr/>
            </a:pPr>
            <a:endParaRPr lang="en-US"/>
          </a:p>
        </p:txBody>
      </p:sp>
      <p:sp>
        <p:nvSpPr>
          <p:cNvPr id="7"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algn="ctr">
              <a:defRPr sz="1800">
                <a:latin typeface="Arial" charset="0"/>
                <a:ea typeface="ＭＳ Ｐゴシック" charset="-128"/>
                <a:cs typeface="ＭＳ Ｐゴシック" charset="-128"/>
              </a:defRPr>
            </a:lvl1pPr>
          </a:lstStyle>
          <a:p>
            <a:pPr>
              <a:defRPr/>
            </a:pPr>
            <a:r>
              <a:rPr lang="en-US"/>
              <a:t>&lt;#&gt;</a:t>
            </a:r>
          </a:p>
        </p:txBody>
      </p:sp>
      <p:sp>
        <p:nvSpPr>
          <p:cNvPr id="8" name="Rectangle 6"/>
          <p:cNvSpPr>
            <a:spLocks noGrp="1" noChangeArrowheads="1"/>
          </p:cNvSpPr>
          <p:nvPr>
            <p:ph type="sldNum" sz="quarter" idx="12"/>
          </p:nvPr>
        </p:nvSpPr>
        <p:spPr>
          <a:xfrm>
            <a:off x="6553200" y="6245225"/>
            <a:ext cx="2133600" cy="476250"/>
          </a:xfrm>
          <a:prstGeom prst="rect">
            <a:avLst/>
          </a:prstGeom>
        </p:spPr>
        <p:txBody>
          <a:bodyPr/>
          <a:lstStyle>
            <a:lvl1pPr>
              <a:defRPr sz="1800">
                <a:latin typeface="Arial" pitchFamily="-112" charset="0"/>
                <a:ea typeface="+mn-ea"/>
                <a:cs typeface="+mn-cs"/>
              </a:defRPr>
            </a:lvl1pPr>
          </a:lstStyle>
          <a:p>
            <a:pPr>
              <a:defRPr/>
            </a:pPr>
            <a:fld id="{D19E9111-3B7F-084D-AC68-B7F33259BE5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761E0F4F-6EFA-A943-A094-4E403F29022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629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629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3704EED9-68E7-A240-900E-389E26DA9B7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smtClean="0"/>
            </a:lvl1pPr>
          </a:lstStyle>
          <a:p>
            <a:pPr>
              <a:defRPr/>
            </a:pPr>
            <a:endParaRPr lang="en-US"/>
          </a:p>
        </p:txBody>
      </p:sp>
      <p:sp>
        <p:nvSpPr>
          <p:cNvPr id="4" name="Footer Placeholder 3"/>
          <p:cNvSpPr>
            <a:spLocks noGrp="1"/>
          </p:cNvSpPr>
          <p:nvPr>
            <p:ph type="ftr" sz="quarter" idx="11"/>
          </p:nvPr>
        </p:nvSpPr>
        <p:spPr>
          <a:xfrm>
            <a:off x="3124200" y="6248400"/>
            <a:ext cx="2895600" cy="457200"/>
          </a:xfrm>
          <a:prstGeom prst="rect">
            <a:avLst/>
          </a:prstGeom>
        </p:spPr>
        <p:txBody>
          <a:bodyPr/>
          <a:lstStyle>
            <a:lvl1pPr>
              <a:defRPr smtClean="0"/>
            </a:lvl1pPr>
          </a:lstStyle>
          <a:p>
            <a:pPr>
              <a:defRPr/>
            </a:pPr>
            <a:endParaRPr lang="en-US"/>
          </a:p>
        </p:txBody>
      </p:sp>
      <p:sp>
        <p:nvSpPr>
          <p:cNvPr id="5" name="Slide Number Placeholder 4"/>
          <p:cNvSpPr>
            <a:spLocks noGrp="1"/>
          </p:cNvSpPr>
          <p:nvPr>
            <p:ph type="sldNum" sz="quarter" idx="12"/>
          </p:nvPr>
        </p:nvSpPr>
        <p:spPr>
          <a:xfrm>
            <a:off x="6553200" y="6248400"/>
            <a:ext cx="1905000" cy="457200"/>
          </a:xfrm>
          <a:prstGeom prst="rect">
            <a:avLst/>
          </a:prstGeom>
        </p:spPr>
        <p:txBody>
          <a:bodyPr/>
          <a:lstStyle>
            <a:lvl1pPr>
              <a:defRPr smtClean="0"/>
            </a:lvl1pPr>
          </a:lstStyle>
          <a:p>
            <a:pPr>
              <a:defRPr/>
            </a:pPr>
            <a:fld id="{590B5910-840D-034B-80ED-7C84F1CE13A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userDrawn="1">
            <p:ph type="sldNum" sz="quarter" idx="10"/>
          </p:nvPr>
        </p:nvSpPr>
        <p:spPr>
          <a:xfrm>
            <a:off x="7010400" y="6629400"/>
            <a:ext cx="2133600" cy="228600"/>
          </a:xfrm>
          <a:prstGeom prst="rect">
            <a:avLst/>
          </a:prstGeom>
        </p:spPr>
        <p:txBody>
          <a:bodyPr vert="horz" wrap="square" lIns="91440" tIns="45720" rIns="91440" bIns="45720" numCol="1" anchor="t" anchorCtr="0" compatLnSpc="1">
            <a:prstTxWarp prst="textNoShape">
              <a:avLst/>
            </a:prstTxWarp>
          </a:bodyPr>
          <a:lstStyle>
            <a:lvl1pPr>
              <a:defRPr sz="1800">
                <a:latin typeface="Arial" pitchFamily="-112" charset="0"/>
                <a:ea typeface="Arial" pitchFamily="-112" charset="0"/>
                <a:cs typeface="Arial" pitchFamily="-112" charset="0"/>
              </a:defRPr>
            </a:lvl1pPr>
          </a:lstStyle>
          <a:p>
            <a:pPr>
              <a:defRPr/>
            </a:pPr>
            <a:fld id="{EF30F581-DB3F-C24F-A5F3-C0C5927593B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814D12ED-7692-3943-AFF9-83E8CC28BE6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D9B75231-8162-F241-B298-98233449A08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6A810085-A90C-9F4F-9A91-761A7A58773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A6E335F8-38DA-EB4F-B973-6750F11C2BC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7EC8EF9D-3F12-374B-95A7-A153F2C179F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A5869996-589A-0F4E-9FD0-0E52137F916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C884061C-4F70-0540-BAB4-5B15701E8A8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5" Type="http://schemas.openxmlformats.org/officeDocument/2006/relationships/image" Target="../media/image2.png"/><Relationship Id="rId16" Type="http://schemas.openxmlformats.org/officeDocument/2006/relationships/image" Target="../media/image3.png"/><Relationship Id="rId17" Type="http://schemas.openxmlformats.org/officeDocument/2006/relationships/image" Target="../media/image4.jpeg"/><Relationship Id="rId18" Type="http://schemas.openxmlformats.org/officeDocument/2006/relationships/image" Target="../media/image5.jpeg"/><Relationship Id="rId19"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Straight Connector 12"/>
          <p:cNvCxnSpPr/>
          <p:nvPr userDrawn="1"/>
        </p:nvCxnSpPr>
        <p:spPr>
          <a:xfrm>
            <a:off x="531813" y="6646863"/>
            <a:ext cx="8112125" cy="1587"/>
          </a:xfrm>
          <a:prstGeom prst="line">
            <a:avLst/>
          </a:prstGeom>
          <a:ln/>
        </p:spPr>
        <p:style>
          <a:lnRef idx="2">
            <a:schemeClr val="accent2"/>
          </a:lnRef>
          <a:fillRef idx="0">
            <a:schemeClr val="accent2"/>
          </a:fillRef>
          <a:effectRef idx="1">
            <a:schemeClr val="accent2"/>
          </a:effectRef>
          <a:fontRef idx="minor">
            <a:schemeClr val="tx1"/>
          </a:fontRef>
        </p:style>
      </p:cxnSp>
      <p:sp>
        <p:nvSpPr>
          <p:cNvPr id="1027" name="Rectangle 2"/>
          <p:cNvSpPr>
            <a:spLocks noGrp="1" noChangeArrowheads="1"/>
          </p:cNvSpPr>
          <p:nvPr>
            <p:ph type="title"/>
          </p:nvPr>
        </p:nvSpPr>
        <p:spPr bwMode="auto">
          <a:xfrm>
            <a:off x="0" y="0"/>
            <a:ext cx="7696200" cy="137160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304800" y="1524000"/>
            <a:ext cx="88392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9" name="Picture 7" descr="Dept of Commerce Seal"/>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85738" y="6630988"/>
            <a:ext cx="228600" cy="227012"/>
          </a:xfrm>
          <a:prstGeom prst="rect">
            <a:avLst/>
          </a:prstGeom>
          <a:noFill/>
          <a:ln w="9525">
            <a:noFill/>
            <a:miter lim="800000"/>
            <a:headEnd/>
            <a:tailEnd/>
          </a:ln>
        </p:spPr>
      </p:pic>
      <p:pic>
        <p:nvPicPr>
          <p:cNvPr id="1030" name="Picture 8" descr="NOAA"/>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0" y="6629400"/>
            <a:ext cx="228600" cy="228600"/>
          </a:xfrm>
          <a:prstGeom prst="rect">
            <a:avLst/>
          </a:prstGeom>
          <a:noFill/>
          <a:ln w="9525">
            <a:noFill/>
            <a:miter lim="800000"/>
            <a:headEnd/>
            <a:tailEnd/>
          </a:ln>
        </p:spPr>
      </p:pic>
      <p:sp>
        <p:nvSpPr>
          <p:cNvPr id="7" name="Rectangle 10"/>
          <p:cNvSpPr>
            <a:spLocks noChangeArrowheads="1"/>
          </p:cNvSpPr>
          <p:nvPr userDrawn="1"/>
        </p:nvSpPr>
        <p:spPr bwMode="auto">
          <a:xfrm>
            <a:off x="3378200" y="6350000"/>
            <a:ext cx="4498975" cy="546100"/>
          </a:xfrm>
          <a:prstGeom prst="rect">
            <a:avLst/>
          </a:prstGeom>
          <a:noFill/>
          <a:ln w="9525">
            <a:noFill/>
            <a:miter lim="800000"/>
            <a:headEnd/>
            <a:tailEnd/>
          </a:ln>
          <a:effectLst/>
        </p:spPr>
        <p:txBody>
          <a:bodyPr>
            <a:prstTxWarp prst="textNoShape">
              <a:avLst/>
            </a:prstTxWarp>
            <a:spAutoFit/>
          </a:bodyPr>
          <a:lstStyle/>
          <a:p>
            <a:pPr>
              <a:lnSpc>
                <a:spcPct val="125000"/>
              </a:lnSpc>
              <a:defRPr/>
            </a:pPr>
            <a:r>
              <a:rPr lang="en-US" sz="1200" b="1" dirty="0">
                <a:solidFill>
                  <a:schemeClr val="accent2"/>
                </a:solidFill>
              </a:rPr>
              <a:t>National Hurricane Forecast Improvement Project</a:t>
            </a:r>
            <a:r>
              <a:rPr lang="en-US" sz="1200" dirty="0">
                <a:solidFill>
                  <a:schemeClr val="accent2"/>
                </a:solidFill>
              </a:rPr>
              <a:t> </a:t>
            </a:r>
            <a:br>
              <a:rPr lang="en-US" sz="1200" dirty="0">
                <a:solidFill>
                  <a:schemeClr val="accent2"/>
                </a:solidFill>
              </a:rPr>
            </a:br>
            <a:r>
              <a:rPr lang="en-US" sz="1200" dirty="0">
                <a:solidFill>
                  <a:schemeClr val="accent2"/>
                </a:solidFill>
              </a:rPr>
              <a:t> </a:t>
            </a:r>
            <a:r>
              <a:rPr lang="en-US" sz="1100" i="1" dirty="0">
                <a:solidFill>
                  <a:schemeClr val="accent2"/>
                </a:solidFill>
              </a:rPr>
              <a:t>Meeting the Nation’s Needs</a:t>
            </a:r>
          </a:p>
        </p:txBody>
      </p:sp>
      <p:pic>
        <p:nvPicPr>
          <p:cNvPr id="9" name="Picture 19" descr="katrina"/>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728663" y="6400800"/>
            <a:ext cx="457200" cy="465138"/>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0" name="Picture 20" descr="Hurricane_Hunter"/>
          <p:cNvPicPr>
            <a:picLocks noChangeAspect="1" noChangeArrowheads="1"/>
          </p:cNvPicPr>
          <p:nvPr userDrawn="1"/>
        </p:nvPicPr>
        <p:blipFill>
          <a:blip r:embed="rId17" cstate="screen">
            <a:extLst>
              <a:ext uri="{28A0092B-C50C-407E-A947-70E740481C1C}">
                <a14:useLocalDpi xmlns:a14="http://schemas.microsoft.com/office/drawing/2010/main"/>
              </a:ext>
            </a:extLst>
          </a:blip>
          <a:srcRect/>
          <a:stretch>
            <a:fillRect/>
          </a:stretch>
        </p:blipFill>
        <p:spPr bwMode="auto">
          <a:xfrm>
            <a:off x="1739900"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1" name="Picture 21" descr="ivan4x4"/>
          <p:cNvPicPr>
            <a:picLocks noChangeAspect="1" noChangeArrowheads="1"/>
          </p:cNvPicPr>
          <p:nvPr userDrawn="1"/>
        </p:nvPicPr>
        <p:blipFill>
          <a:blip r:embed="rId18" cstate="screen">
            <a:extLst>
              <a:ext uri="{28A0092B-C50C-407E-A947-70E740481C1C}">
                <a14:useLocalDpi xmlns:a14="http://schemas.microsoft.com/office/drawing/2010/main"/>
              </a:ext>
            </a:extLst>
          </a:blip>
          <a:srcRect/>
          <a:stretch>
            <a:fillRect/>
          </a:stretch>
        </p:blipFill>
        <p:spPr bwMode="auto">
          <a:xfrm>
            <a:off x="1220788"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sp>
        <p:nvSpPr>
          <p:cNvPr id="14" name="TextBox 13"/>
          <p:cNvSpPr txBox="1"/>
          <p:nvPr userDrawn="1"/>
        </p:nvSpPr>
        <p:spPr>
          <a:xfrm>
            <a:off x="7685088" y="6453188"/>
            <a:ext cx="1420812" cy="338137"/>
          </a:xfrm>
          <a:prstGeom prst="rect">
            <a:avLst/>
          </a:prstGeom>
          <a:noFill/>
        </p:spPr>
        <p:txBody>
          <a:bodyPr anchor="ctr">
            <a:spAutoFit/>
          </a:bodyPr>
          <a:lstStyle/>
          <a:p>
            <a:pPr algn="r">
              <a:defRPr/>
            </a:pPr>
            <a:fld id="{0E299CCD-915E-324B-86DD-A2D9A897A336}" type="slidenum">
              <a:rPr lang="en-US" sz="1600"/>
              <a:pPr algn="r">
                <a:defRPr/>
              </a:pPr>
              <a:t>‹#›</a:t>
            </a:fld>
            <a:endParaRPr lang="en-US" sz="1600" dirty="0"/>
          </a:p>
        </p:txBody>
      </p:sp>
      <p:sp>
        <p:nvSpPr>
          <p:cNvPr id="12" name="Rectangle 2"/>
          <p:cNvSpPr txBox="1">
            <a:spLocks noChangeArrowheads="1"/>
          </p:cNvSpPr>
          <p:nvPr userDrawn="1"/>
        </p:nvSpPr>
        <p:spPr bwMode="auto">
          <a:xfrm>
            <a:off x="0" y="0"/>
            <a:ext cx="9144000" cy="1295400"/>
          </a:xfrm>
          <a:prstGeom prst="rect">
            <a:avLst/>
          </a:prstGeom>
          <a:gradFill flip="none" rotWithShape="1">
            <a:gsLst>
              <a:gs pos="100000">
                <a:schemeClr val="accent2">
                  <a:lumMod val="60000"/>
                  <a:lumOff val="40000"/>
                </a:schemeClr>
              </a:gs>
              <a:gs pos="71000">
                <a:schemeClr val="accent2">
                  <a:lumMod val="75000"/>
                </a:schemeClr>
              </a:gs>
            </a:gsLst>
            <a:lin ang="0" scaled="1"/>
            <a:tileRect/>
          </a:gradFill>
          <a:ln w="9525">
            <a:noFill/>
            <a:miter lim="800000"/>
            <a:headEnd/>
            <a:tailEnd/>
          </a:ln>
          <a:effectLst>
            <a:outerShdw blurRad="63500" dist="17961" dir="2700000" algn="ctr" rotWithShape="0">
              <a:schemeClr val="bg1">
                <a:alpha val="74998"/>
              </a:schemeClr>
            </a:outerShdw>
          </a:effectLst>
        </p:spPr>
        <p:txBody>
          <a:bodyPr rIns="182880" anchor="ctr">
            <a:prstTxWarp prst="textNoShape">
              <a:avLst/>
            </a:prstTxWarp>
          </a:bodyPr>
          <a:lstStyle/>
          <a:p>
            <a:pPr eaLnBrk="0" hangingPunct="0">
              <a:lnSpc>
                <a:spcPct val="85000"/>
              </a:lnSpc>
              <a:defRPr/>
            </a:pPr>
            <a:endParaRPr lang="en-US" sz="5400" kern="0" dirty="0">
              <a:solidFill>
                <a:schemeClr val="bg1"/>
              </a:solidFill>
              <a:latin typeface="Arial"/>
              <a:cs typeface="ＭＳ Ｐゴシック" pitchFamily="-112" charset="-128"/>
            </a:endParaRPr>
          </a:p>
        </p:txBody>
      </p:sp>
      <p:pic>
        <p:nvPicPr>
          <p:cNvPr id="16" name="Picture 15" descr="0231261355085.jpg"/>
          <p:cNvPicPr>
            <a:picLocks noChangeAspect="1"/>
          </p:cNvPicPr>
          <p:nvPr userDrawn="1"/>
        </p:nvPicPr>
        <p:blipFill>
          <a:blip r:embed="rId19" cstate="screen">
            <a:lum bright="26000" contrast="38000"/>
            <a:alphaModFix amt="69000"/>
            <a:extLst>
              <a:ext uri="{28A0092B-C50C-407E-A947-70E740481C1C}">
                <a14:useLocalDpi xmlns:a14="http://schemas.microsoft.com/office/drawing/2010/main"/>
              </a:ext>
            </a:extLst>
          </a:blip>
          <a:srcRect/>
          <a:stretch>
            <a:fillRect/>
          </a:stretch>
        </p:blipFill>
        <p:spPr>
          <a:xfrm>
            <a:off x="7523936" y="-25726"/>
            <a:ext cx="1626174" cy="1342844"/>
          </a:xfrm>
          <a:prstGeom prst="rect">
            <a:avLst/>
          </a:prstGeom>
          <a:ln>
            <a:noFill/>
          </a:ln>
          <a:effectLst>
            <a:softEdge rad="112500"/>
          </a:effectLst>
        </p:spPr>
      </p:pic>
    </p:spTree>
  </p:cSld>
  <p:clrMap bg1="lt1" tx1="dk1" bg2="lt2" tx2="dk2" accent1="accent1" accent2="accent2" accent3="accent3" accent4="accent4" accent5="accent5" accent6="accent6" hlink="hlink" folHlink="folHlink"/>
  <p:sldLayoutIdLst>
    <p:sldLayoutId id="2147484386" r:id="rId1"/>
    <p:sldLayoutId id="2147484387" r:id="rId2"/>
    <p:sldLayoutId id="2147484388" r:id="rId3"/>
    <p:sldLayoutId id="2147484389" r:id="rId4"/>
    <p:sldLayoutId id="2147484390" r:id="rId5"/>
    <p:sldLayoutId id="2147484391" r:id="rId6"/>
    <p:sldLayoutId id="2147484392" r:id="rId7"/>
    <p:sldLayoutId id="2147484393" r:id="rId8"/>
    <p:sldLayoutId id="2147484394" r:id="rId9"/>
    <p:sldLayoutId id="2147484395" r:id="rId10"/>
    <p:sldLayoutId id="2147484396" r:id="rId11"/>
    <p:sldLayoutId id="2147484397" r:id="rId12"/>
  </p:sldLayoutIdLst>
  <p:timing>
    <p:tnLst>
      <p:par>
        <p:cTn xmlns:p14="http://schemas.microsoft.com/office/powerpoint/2010/main" id="1" dur="indefinite" restart="never" nodeType="tmRoot"/>
      </p:par>
    </p:tnLst>
  </p:timing>
  <p:hf hdr="0" dt="0"/>
  <p:txStyles>
    <p:title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p:titleStyle>
    <p:bodyStyle>
      <a:lvl1pPr marL="342900" indent="-342900" algn="l" rtl="0" eaLnBrk="0" fontAlgn="base" hangingPunct="0">
        <a:spcBef>
          <a:spcPct val="75000"/>
        </a:spcBef>
        <a:spcAft>
          <a:spcPct val="0"/>
        </a:spcAft>
        <a:defRPr sz="2800">
          <a:solidFill>
            <a:schemeClr val="tx1"/>
          </a:solidFill>
          <a:latin typeface="Arial"/>
          <a:ea typeface="ＭＳ Ｐゴシック" charset="-128"/>
          <a:cs typeface="ＭＳ Ｐゴシック" pitchFamily="-112" charset="-128"/>
        </a:defRPr>
      </a:lvl1pPr>
      <a:lvl2pPr marL="514350" indent="-285750" algn="l" rtl="0" eaLnBrk="0" fontAlgn="base" hangingPunct="0">
        <a:spcBef>
          <a:spcPct val="0"/>
        </a:spcBef>
        <a:spcAft>
          <a:spcPct val="0"/>
        </a:spcAft>
        <a:buClr>
          <a:schemeClr val="accent2"/>
        </a:buClr>
        <a:buFont typeface="Arial" charset="0"/>
        <a:buChar char="•"/>
        <a:defRPr sz="2400">
          <a:solidFill>
            <a:schemeClr val="tx1"/>
          </a:solidFill>
          <a:latin typeface="Arial"/>
          <a:ea typeface="ＭＳ Ｐゴシック" pitchFamily="-112" charset="-128"/>
          <a:cs typeface="ＭＳ Ｐゴシック" pitchFamily="-112" charset="-128"/>
        </a:defRPr>
      </a:lvl2pPr>
      <a:lvl3pPr marL="914400" indent="-228600" algn="l" rtl="0" eaLnBrk="0" fontAlgn="base" hangingPunct="0">
        <a:spcBef>
          <a:spcPct val="20000"/>
        </a:spcBef>
        <a:spcAft>
          <a:spcPct val="0"/>
        </a:spcAft>
        <a:buClr>
          <a:srgbClr val="3333FF"/>
        </a:buClr>
        <a:buSzPct val="95000"/>
        <a:buFont typeface="Courier New" charset="0"/>
        <a:buChar char="o"/>
        <a:defRPr sz="2000">
          <a:solidFill>
            <a:schemeClr val="tx1"/>
          </a:solidFill>
          <a:latin typeface="Arial"/>
          <a:ea typeface="ＭＳ Ｐゴシック" pitchFamily="-112" charset="-128"/>
          <a:cs typeface="ＭＳ Ｐゴシック" pitchFamily="-112" charset="-128"/>
        </a:defRPr>
      </a:lvl3pPr>
      <a:lvl4pPr marL="13716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4pPr>
      <a:lvl5pPr marL="18288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5pPr>
      <a:lvl6pPr marL="22860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6pPr>
      <a:lvl7pPr marL="27432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7pPr>
      <a:lvl8pPr marL="32004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8pPr>
      <a:lvl9pPr marL="36576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1.png"/><Relationship Id="rId8" Type="http://schemas.openxmlformats.org/officeDocument/2006/relationships/image" Target="../media/image42.png"/><Relationship Id="rId9" Type="http://schemas.openxmlformats.org/officeDocument/2006/relationships/hyperlink" Target="https://storm.aoml.noaa.gov/realtime" TargetMode="External"/><Relationship Id="rId10" Type="http://schemas.openxmlformats.org/officeDocument/2006/relationships/image" Target="../media/image43.gif"/><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0.xml"/><Relationship Id="rId5" Type="http://schemas.openxmlformats.org/officeDocument/2006/relationships/image" Target="../media/image44.png"/><Relationship Id="rId1" Type="http://schemas.microsoft.com/office/2007/relationships/media" Target="file://localhost/Users/marks/Documents/HRD/FY11/Groups/conferences/Taiwan_20110623_29/Marks_TTFRI_20110623/IHC-2011-Animation-COMPRESSED.gif" TargetMode="External"/><Relationship Id="rId2" Type="http://schemas.openxmlformats.org/officeDocument/2006/relationships/video" Target="file://localhost/Users/marks/Documents/HRD/FY11/Groups/conferences/Taiwan_20110623_29/Marks_TTFRI_20110623/IHC-2011-Animation-COMPRESSED.gif"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 Id="rId3"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 Id="rId3"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png"/><Relationship Id="rId5" Type="http://schemas.openxmlformats.org/officeDocument/2006/relationships/image" Target="../media/image55.jpeg"/><Relationship Id="rId6" Type="http://schemas.openxmlformats.org/officeDocument/2006/relationships/image" Target="../media/image56.jpeg"/><Relationship Id="rId7" Type="http://schemas.openxmlformats.org/officeDocument/2006/relationships/image" Target="../media/image57.jpeg"/><Relationship Id="rId8" Type="http://schemas.openxmlformats.org/officeDocument/2006/relationships/image" Target="../media/image58.jpeg"/><Relationship Id="rId9" Type="http://schemas.openxmlformats.org/officeDocument/2006/relationships/image" Target="../media/image59.png"/><Relationship Id="rId10" Type="http://schemas.openxmlformats.org/officeDocument/2006/relationships/image" Target="../media/image60.png"/><Relationship Id="rId11" Type="http://schemas.openxmlformats.org/officeDocument/2006/relationships/image" Target="../media/image61.gif"/><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3" Type="http://schemas.openxmlformats.org/officeDocument/2006/relationships/image" Target="../media/image62.jpeg"/><Relationship Id="rId4" Type="http://schemas.openxmlformats.org/officeDocument/2006/relationships/image" Target="../media/image63.png"/><Relationship Id="rId5" Type="http://schemas.openxmlformats.org/officeDocument/2006/relationships/image" Target="../media/image64.png"/><Relationship Id="rId6" Type="http://schemas.openxmlformats.org/officeDocument/2006/relationships/image" Target="../media/image65.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jpeg"/><Relationship Id="rId5" Type="http://schemas.openxmlformats.org/officeDocument/2006/relationships/image" Target="../media/image68.jpeg"/><Relationship Id="rId6" Type="http://schemas.openxmlformats.org/officeDocument/2006/relationships/image" Target="../media/image69.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70.jpeg"/><Relationship Id="rId4" Type="http://schemas.openxmlformats.org/officeDocument/2006/relationships/image" Target="../media/image71.jpeg"/><Relationship Id="rId5" Type="http://schemas.openxmlformats.org/officeDocument/2006/relationships/image" Target="../media/image72.jpeg"/><Relationship Id="rId6" Type="http://schemas.openxmlformats.org/officeDocument/2006/relationships/image" Target="../media/image73.jpeg"/><Relationship Id="rId7" Type="http://schemas.openxmlformats.org/officeDocument/2006/relationships/image" Target="../media/image74.jpeg"/><Relationship Id="rId8" Type="http://schemas.openxmlformats.org/officeDocument/2006/relationships/image" Target="../media/image75.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jpeg"/><Relationship Id="rId5" Type="http://schemas.openxmlformats.org/officeDocument/2006/relationships/image" Target="../media/image78.png"/><Relationship Id="rId6" Type="http://schemas.openxmlformats.org/officeDocument/2006/relationships/image" Target="../media/image79.jpeg"/><Relationship Id="rId7" Type="http://schemas.openxmlformats.org/officeDocument/2006/relationships/image" Target="../media/image80.png"/><Relationship Id="rId8" Type="http://schemas.openxmlformats.org/officeDocument/2006/relationships/image" Target="../media/image81.png"/><Relationship Id="rId9" Type="http://schemas.openxmlformats.org/officeDocument/2006/relationships/image" Target="../media/image82.png"/><Relationship Id="rId10"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84.jpeg"/><Relationship Id="rId4" Type="http://schemas.openxmlformats.org/officeDocument/2006/relationships/image" Target="../media/image85.png"/><Relationship Id="rId5" Type="http://schemas.openxmlformats.org/officeDocument/2006/relationships/image" Target="../media/image86.png"/><Relationship Id="rId6" Type="http://schemas.openxmlformats.org/officeDocument/2006/relationships/hyperlink" Target="http://noaahrd.wordpress.com/2010/09/23/hrd-monthly-data-assimilation-meeting-of-september-2010/" TargetMode="External"/><Relationship Id="rId7" Type="http://schemas.openxmlformats.org/officeDocument/2006/relationships/image" Target="../media/image87.png"/><Relationship Id="rId8" Type="http://schemas.openxmlformats.org/officeDocument/2006/relationships/image" Target="../media/image88.png"/><Relationship Id="rId9" Type="http://schemas.openxmlformats.org/officeDocument/2006/relationships/image" Target="../media/image61.gif"/><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9.jpeg"/><Relationship Id="rId3" Type="http://schemas.openxmlformats.org/officeDocument/2006/relationships/image" Target="../media/image9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1.jpeg"/><Relationship Id="rId3" Type="http://schemas.openxmlformats.org/officeDocument/2006/relationships/image" Target="../media/image92.jpeg"/></Relationships>
</file>

<file path=ppt/slides/_rels/slide23.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95.jpeg"/><Relationship Id="rId5" Type="http://schemas.openxmlformats.org/officeDocument/2006/relationships/image" Target="../media/image96.jpeg"/><Relationship Id="rId6" Type="http://schemas.openxmlformats.org/officeDocument/2006/relationships/image" Target="../media/image92.jpeg"/><Relationship Id="rId1" Type="http://schemas.openxmlformats.org/officeDocument/2006/relationships/slideLayout" Target="../slideLayouts/slideLayout2.xml"/><Relationship Id="rId2" Type="http://schemas.openxmlformats.org/officeDocument/2006/relationships/image" Target="../media/image93.jpeg"/></Relationships>
</file>

<file path=ppt/slides/_rels/slide24.xml.rels><?xml version="1.0" encoding="UTF-8" standalone="yes"?>
<Relationships xmlns="http://schemas.openxmlformats.org/package/2006/relationships"><Relationship Id="rId3" Type="http://schemas.openxmlformats.org/officeDocument/2006/relationships/image" Target="../media/image97.png"/><Relationship Id="rId4" Type="http://schemas.openxmlformats.org/officeDocument/2006/relationships/image" Target="../media/image98.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5.xml.rels><?xml version="1.0" encoding="UTF-8" standalone="yes"?>
<Relationships xmlns="http://schemas.openxmlformats.org/package/2006/relationships"><Relationship Id="rId3" Type="http://schemas.openxmlformats.org/officeDocument/2006/relationships/hyperlink" Target="http://journals.ametsoc.org/doi/abs/10.1175/BAMS-87-11-1523" TargetMode="External"/><Relationship Id="rId4" Type="http://schemas.openxmlformats.org/officeDocument/2006/relationships/hyperlink" Target="http://www.aoml.noaa.gov/hrd/HFP2011/IFEX.html" TargetMode="External"/><Relationship Id="rId5" Type="http://schemas.openxmlformats.org/officeDocument/2006/relationships/image" Target="../media/image55.jpeg"/><Relationship Id="rId6" Type="http://schemas.openxmlformats.org/officeDocument/2006/relationships/image" Target="../media/image61.gif"/><Relationship Id="rId1" Type="http://schemas.openxmlformats.org/officeDocument/2006/relationships/slideLayout" Target="../slideLayouts/slideLayout2.xml"/><Relationship Id="rId2" Type="http://schemas.openxmlformats.org/officeDocument/2006/relationships/image" Target="../media/image99.png"/></Relationships>
</file>

<file path=ppt/slides/_rels/slide26.xml.rels><?xml version="1.0" encoding="UTF-8" standalone="yes"?>
<Relationships xmlns="http://schemas.openxmlformats.org/package/2006/relationships"><Relationship Id="rId3" Type="http://schemas.openxmlformats.org/officeDocument/2006/relationships/image" Target="../media/image100.jpeg"/><Relationship Id="rId4" Type="http://schemas.openxmlformats.org/officeDocument/2006/relationships/image" Target="../media/image101.jpeg"/><Relationship Id="rId5" Type="http://schemas.openxmlformats.org/officeDocument/2006/relationships/image" Target="../media/image102.jpeg"/><Relationship Id="rId6" Type="http://schemas.openxmlformats.org/officeDocument/2006/relationships/image" Target="../media/image103.jpeg"/><Relationship Id="rId7" Type="http://schemas.openxmlformats.org/officeDocument/2006/relationships/image" Target="../media/image104.jpe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hyperlink" Target="http://www.hfip.org/" TargetMode="External"/><Relationship Id="rId4" Type="http://schemas.openxmlformats.org/officeDocument/2006/relationships/image" Target="../media/image14.png"/><Relationship Id="rId5"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4.png"/><Relationship Id="rId6" Type="http://schemas.openxmlformats.org/officeDocument/2006/relationships/image" Target="../media/image18.jpeg"/><Relationship Id="rId7" Type="http://schemas.openxmlformats.org/officeDocument/2006/relationships/image" Target="../media/image19.png"/><Relationship Id="rId8"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jpe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jpeg"/><Relationship Id="rId9" Type="http://schemas.openxmlformats.org/officeDocument/2006/relationships/image" Target="../media/image27.png"/><Relationship Id="rId10" Type="http://schemas.openxmlformats.org/officeDocument/2006/relationships/image" Target="../media/image28.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jpeg"/><Relationship Id="rId5" Type="http://schemas.openxmlformats.org/officeDocument/2006/relationships/chart" Target="../charts/chart1.xm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descr="Dept of Commerce Seal"/>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988" y="6010275"/>
            <a:ext cx="825500" cy="820738"/>
          </a:xfrm>
          <a:prstGeom prst="rect">
            <a:avLst/>
          </a:prstGeom>
          <a:noFill/>
          <a:effectLst>
            <a:outerShdw blurRad="63500" dist="37026" dir="7998880" algn="ctr" rotWithShape="0">
              <a:schemeClr val="bg2">
                <a:alpha val="50000"/>
              </a:schemeClr>
            </a:outerShdw>
          </a:effectLst>
        </p:spPr>
      </p:pic>
      <p:pic>
        <p:nvPicPr>
          <p:cNvPr id="2058" name="Picture 10" descr="NOAA"/>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65188" y="6040438"/>
            <a:ext cx="779462" cy="779462"/>
          </a:xfrm>
          <a:prstGeom prst="rect">
            <a:avLst/>
          </a:prstGeom>
          <a:noFill/>
          <a:effectLst>
            <a:outerShdw blurRad="63500" dist="37026" dir="7998880" algn="ctr" rotWithShape="0">
              <a:schemeClr val="bg2">
                <a:alpha val="50000"/>
              </a:schemeClr>
            </a:outerShdw>
          </a:effectLst>
        </p:spPr>
      </p:pic>
      <p:sp>
        <p:nvSpPr>
          <p:cNvPr id="2060" name="Rectangle 12"/>
          <p:cNvSpPr>
            <a:spLocks noGrp="1" noChangeArrowheads="1"/>
          </p:cNvSpPr>
          <p:nvPr>
            <p:ph type="subTitle" idx="1"/>
          </p:nvPr>
        </p:nvSpPr>
        <p:spPr>
          <a:xfrm>
            <a:off x="2011363" y="5522913"/>
            <a:ext cx="7116762" cy="1319212"/>
          </a:xfrm>
          <a:effectLst>
            <a:outerShdw blurRad="50800" dist="38100" dir="2700000">
              <a:srgbClr val="000000">
                <a:alpha val="43000"/>
              </a:srgbClr>
            </a:outerShdw>
          </a:effectLst>
        </p:spPr>
        <p:txBody>
          <a:bodyPr/>
          <a:lstStyle/>
          <a:p>
            <a:pPr marL="0" indent="0" eaLnBrk="1" hangingPunct="1">
              <a:lnSpc>
                <a:spcPct val="100000"/>
              </a:lnSpc>
              <a:spcAft>
                <a:spcPct val="0"/>
              </a:spcAft>
              <a:defRPr/>
            </a:pPr>
            <a:r>
              <a:rPr lang="en-US" sz="2200" b="1" dirty="0">
                <a:effectLst>
                  <a:outerShdw blurRad="50800" dist="38100" dir="2700000" algn="tl" rotWithShape="0">
                    <a:srgbClr val="000000">
                      <a:alpha val="43000"/>
                    </a:srgbClr>
                  </a:outerShdw>
                </a:effectLst>
                <a:latin typeface="Calibri"/>
                <a:ea typeface="Arial" pitchFamily="-111" charset="0"/>
                <a:cs typeface="Calibri"/>
              </a:rPr>
              <a:t>Frank </a:t>
            </a:r>
            <a:r>
              <a:rPr lang="en-US" sz="2200" b="1" dirty="0" smtClean="0">
                <a:effectLst>
                  <a:outerShdw blurRad="50800" dist="38100" dir="2700000" algn="tl" rotWithShape="0">
                    <a:srgbClr val="000000">
                      <a:alpha val="43000"/>
                    </a:srgbClr>
                  </a:outerShdw>
                </a:effectLst>
                <a:latin typeface="Calibri"/>
                <a:ea typeface="Arial" pitchFamily="-111" charset="0"/>
                <a:cs typeface="Calibri"/>
              </a:rPr>
              <a:t>Marks</a:t>
            </a: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a:r>
            <a:br>
              <a:rPr lang="en-US" sz="2000" b="1" dirty="0" smtClean="0">
                <a:effectLst>
                  <a:outerShdw blurRad="50800" dist="38100" dir="2700000" algn="tl" rotWithShape="0">
                    <a:srgbClr val="000000">
                      <a:alpha val="43000"/>
                    </a:srgbClr>
                  </a:outerShdw>
                </a:effectLst>
                <a:latin typeface="Calibri"/>
                <a:ea typeface="Arial" pitchFamily="-111" charset="0"/>
                <a:cs typeface="Calibri"/>
              </a:rPr>
            </a:b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NOAA/AOML Hurricane Research Division</a:t>
            </a:r>
          </a:p>
          <a:p>
            <a:pPr marL="0" indent="0" eaLnBrk="1" hangingPunct="1">
              <a:lnSpc>
                <a:spcPct val="100000"/>
              </a:lnSpc>
              <a:spcAft>
                <a:spcPct val="0"/>
              </a:spcAft>
              <a:defRPr/>
            </a:pP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NOAA </a:t>
            </a:r>
            <a:r>
              <a:rPr lang="en-US" sz="2000" b="1" dirty="0">
                <a:effectLst>
                  <a:outerShdw blurRad="50800" dist="38100" dir="2700000" algn="tl" rotWithShape="0">
                    <a:srgbClr val="000000">
                      <a:alpha val="43000"/>
                    </a:srgbClr>
                  </a:outerShdw>
                </a:effectLst>
                <a:latin typeface="Calibri"/>
                <a:ea typeface="Arial" pitchFamily="-111" charset="0"/>
                <a:cs typeface="Calibri"/>
              </a:rPr>
              <a:t>HFIP</a:t>
            </a: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Lead</a:t>
            </a:r>
          </a:p>
          <a:p>
            <a:pPr marL="0" indent="0" eaLnBrk="1" hangingPunct="1">
              <a:lnSpc>
                <a:spcPct val="100000"/>
              </a:lnSpc>
              <a:spcAft>
                <a:spcPct val="0"/>
              </a:spcAft>
              <a:defRPr/>
            </a:pPr>
            <a:r>
              <a:rPr lang="en-US" sz="1800" b="1" dirty="0" smtClean="0">
                <a:effectLst>
                  <a:outerShdw blurRad="50800" dist="38100" dir="2700000" algn="tl" rotWithShape="0">
                    <a:srgbClr val="000000">
                      <a:alpha val="43000"/>
                    </a:srgbClr>
                  </a:outerShdw>
                </a:effectLst>
                <a:latin typeface="Calibri"/>
                <a:ea typeface="Arial" pitchFamily="-111" charset="0"/>
                <a:cs typeface="Calibri"/>
              </a:rPr>
              <a:t>22 June 2011</a:t>
            </a:r>
            <a:endParaRPr lang="en-US" sz="1800" b="1" dirty="0">
              <a:effectLst>
                <a:outerShdw blurRad="50800" dist="38100" dir="2700000" algn="tl" rotWithShape="0">
                  <a:srgbClr val="000000">
                    <a:alpha val="43000"/>
                  </a:srgbClr>
                </a:outerShdw>
              </a:effectLst>
              <a:latin typeface="Calibri"/>
              <a:ea typeface="Arial" pitchFamily="-111" charset="0"/>
              <a:cs typeface="Calibri"/>
            </a:endParaRPr>
          </a:p>
        </p:txBody>
      </p:sp>
      <p:sp>
        <p:nvSpPr>
          <p:cNvPr id="15367" name="Rectangle 7"/>
          <p:cNvSpPr>
            <a:spLocks noGrp="1" noChangeArrowheads="1"/>
          </p:cNvSpPr>
          <p:nvPr>
            <p:ph type="title" idx="4294967295"/>
          </p:nvPr>
        </p:nvSpPr>
        <p:spPr>
          <a:xfrm>
            <a:off x="3591035" y="50800"/>
            <a:ext cx="5489466" cy="2305269"/>
          </a:xfrm>
          <a:effectLst>
            <a:outerShdw blurRad="63500" dist="107763" dir="2700000" algn="ctr" rotWithShape="0">
              <a:schemeClr val="tx1">
                <a:alpha val="74998"/>
              </a:schemeClr>
            </a:outerShdw>
          </a:effectLst>
        </p:spPr>
        <p:txBody>
          <a:bodyPr/>
          <a:lstStyle/>
          <a:p>
            <a:pPr algn="r">
              <a:defRPr/>
            </a:pPr>
            <a:r>
              <a:rPr lang="en-US" sz="4800" b="1" dirty="0" smtClean="0"/>
              <a:t>Advancements in Tropical Cyclone Research</a:t>
            </a:r>
            <a:endParaRPr lang="en-US" sz="4800" dirty="0">
              <a:latin typeface="Calibri" charset="0"/>
              <a:ea typeface="Calibri" charset="0"/>
              <a:cs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2"/>
          <p:cNvSpPr>
            <a:spLocks noGrp="1" noChangeArrowheads="1"/>
          </p:cNvSpPr>
          <p:nvPr>
            <p:ph type="title"/>
          </p:nvPr>
        </p:nvSpPr>
        <p:spPr/>
        <p:txBody>
          <a:bodyPr/>
          <a:lstStyle/>
          <a:p>
            <a:r>
              <a:rPr lang="en-US">
                <a:latin typeface="Calibri" charset="0"/>
                <a:ea typeface="Calibri" charset="0"/>
                <a:cs typeface="Calibri" charset="0"/>
              </a:rPr>
              <a:t/>
            </a:r>
            <a:br>
              <a:rPr lang="en-US">
                <a:latin typeface="Calibri" charset="0"/>
                <a:ea typeface="Calibri" charset="0"/>
                <a:cs typeface="Calibri" charset="0"/>
              </a:rPr>
            </a:br>
            <a:endParaRPr lang="en-US">
              <a:latin typeface="Calibri" charset="0"/>
              <a:ea typeface="Calibri" charset="0"/>
              <a:cs typeface="Calibri" charset="0"/>
            </a:endParaRPr>
          </a:p>
        </p:txBody>
      </p:sp>
      <p:sp>
        <p:nvSpPr>
          <p:cNvPr id="35843" name="Rectangle 13"/>
          <p:cNvSpPr>
            <a:spLocks noGrp="1" noChangeArrowheads="1"/>
          </p:cNvSpPr>
          <p:nvPr>
            <p:ph type="body" idx="1"/>
          </p:nvPr>
        </p:nvSpPr>
        <p:spPr>
          <a:xfrm>
            <a:off x="2759075" y="1733550"/>
            <a:ext cx="3505200" cy="4572000"/>
          </a:xfrm>
        </p:spPr>
        <p:txBody>
          <a:bodyPr/>
          <a:lstStyle/>
          <a:p>
            <a:pPr>
              <a:lnSpc>
                <a:spcPct val="90000"/>
              </a:lnSpc>
            </a:pPr>
            <a:r>
              <a:rPr lang="en-US" sz="2400">
                <a:latin typeface="Calibri" charset="0"/>
                <a:ea typeface="Calibri" charset="0"/>
                <a:cs typeface="Calibri" charset="0"/>
              </a:rPr>
              <a:t>HFIP stream 2 (9/3 km resolution)</a:t>
            </a:r>
          </a:p>
          <a:p>
            <a:pPr lvl="1">
              <a:lnSpc>
                <a:spcPct val="90000"/>
              </a:lnSpc>
            </a:pPr>
            <a:r>
              <a:rPr lang="en-US" sz="1800">
                <a:latin typeface="Calibri" charset="0"/>
                <a:ea typeface="Calibri" charset="0"/>
                <a:cs typeface="Calibri" charset="0"/>
              </a:rPr>
              <a:t>HWRFx with HWRF IC</a:t>
            </a:r>
          </a:p>
          <a:p>
            <a:pPr lvl="1">
              <a:lnSpc>
                <a:spcPct val="90000"/>
              </a:lnSpc>
            </a:pPr>
            <a:r>
              <a:rPr lang="en-US" sz="1800">
                <a:solidFill>
                  <a:schemeClr val="accent2"/>
                </a:solidFill>
                <a:latin typeface="Calibri" charset="0"/>
                <a:ea typeface="Calibri" charset="0"/>
                <a:cs typeface="Calibri" charset="0"/>
              </a:rPr>
              <a:t>HWRFx with HEDAS IC </a:t>
            </a:r>
          </a:p>
          <a:p>
            <a:pPr lvl="1">
              <a:lnSpc>
                <a:spcPct val="90000"/>
              </a:lnSpc>
            </a:pPr>
            <a:r>
              <a:rPr lang="en-US" sz="1800">
                <a:solidFill>
                  <a:schemeClr val="accent2"/>
                </a:solidFill>
                <a:latin typeface="Calibri" charset="0"/>
                <a:ea typeface="Calibri" charset="0"/>
                <a:cs typeface="Calibri" charset="0"/>
              </a:rPr>
              <a:t>HWRFV3.2 </a:t>
            </a:r>
          </a:p>
          <a:p>
            <a:pPr>
              <a:lnSpc>
                <a:spcPct val="90000"/>
              </a:lnSpc>
            </a:pPr>
            <a:r>
              <a:rPr lang="en-US" sz="2400">
                <a:latin typeface="Calibri" charset="0"/>
                <a:ea typeface="Calibri" charset="0"/>
                <a:cs typeface="Calibri" charset="0"/>
              </a:rPr>
              <a:t>All Storms of 2010</a:t>
            </a:r>
          </a:p>
          <a:p>
            <a:pPr lvl="1">
              <a:lnSpc>
                <a:spcPct val="90000"/>
              </a:lnSpc>
            </a:pPr>
            <a:r>
              <a:rPr lang="en-US" sz="1800">
                <a:latin typeface="Calibri" charset="0"/>
                <a:ea typeface="Calibri" charset="0"/>
                <a:cs typeface="Calibri" charset="0"/>
              </a:rPr>
              <a:t>4 cycles per day</a:t>
            </a:r>
          </a:p>
          <a:p>
            <a:pPr lvl="1">
              <a:lnSpc>
                <a:spcPct val="90000"/>
              </a:lnSpc>
            </a:pPr>
            <a:r>
              <a:rPr lang="en-US" sz="1800">
                <a:latin typeface="Calibri" charset="0"/>
                <a:ea typeface="Calibri" charset="0"/>
                <a:cs typeface="Calibri" charset="0"/>
              </a:rPr>
              <a:t>431 cases in 24 storms</a:t>
            </a:r>
          </a:p>
          <a:p>
            <a:pPr>
              <a:lnSpc>
                <a:spcPct val="90000"/>
              </a:lnSpc>
            </a:pPr>
            <a:r>
              <a:rPr lang="en-US" sz="2400">
                <a:latin typeface="Calibri" charset="0"/>
                <a:ea typeface="Calibri" charset="0"/>
                <a:cs typeface="Calibri" charset="0"/>
              </a:rPr>
              <a:t>19 main products; e.g.,</a:t>
            </a:r>
          </a:p>
          <a:p>
            <a:pPr lvl="1">
              <a:lnSpc>
                <a:spcPct val="90000"/>
              </a:lnSpc>
            </a:pPr>
            <a:r>
              <a:rPr lang="en-US" sz="1800">
                <a:latin typeface="Calibri" charset="0"/>
                <a:ea typeface="Calibri" charset="0"/>
                <a:cs typeface="Calibri" charset="0"/>
              </a:rPr>
              <a:t>Synthetic microwave imagery</a:t>
            </a:r>
          </a:p>
          <a:p>
            <a:pPr lvl="1">
              <a:lnSpc>
                <a:spcPct val="90000"/>
              </a:lnSpc>
            </a:pPr>
            <a:r>
              <a:rPr lang="en-US" sz="1800">
                <a:latin typeface="Calibri" charset="0"/>
                <a:ea typeface="Calibri" charset="0"/>
                <a:cs typeface="Calibri" charset="0"/>
              </a:rPr>
              <a:t>SHIPS predictors</a:t>
            </a:r>
          </a:p>
          <a:p>
            <a:pPr lvl="1">
              <a:lnSpc>
                <a:spcPct val="90000"/>
              </a:lnSpc>
            </a:pPr>
            <a:r>
              <a:rPr lang="en-US" sz="1800">
                <a:latin typeface="Calibri" charset="0"/>
                <a:ea typeface="Calibri" charset="0"/>
                <a:cs typeface="Calibri" charset="0"/>
              </a:rPr>
              <a:t>Shear and Steering</a:t>
            </a:r>
          </a:p>
          <a:p>
            <a:pPr lvl="1">
              <a:lnSpc>
                <a:spcPct val="90000"/>
              </a:lnSpc>
            </a:pPr>
            <a:r>
              <a:rPr lang="en-US" sz="1800">
                <a:latin typeface="Calibri" charset="0"/>
                <a:ea typeface="Calibri" charset="0"/>
                <a:cs typeface="Calibri" charset="0"/>
              </a:rPr>
              <a:t>Time-height cross-sections </a:t>
            </a:r>
          </a:p>
          <a:p>
            <a:pPr lvl="1">
              <a:lnSpc>
                <a:spcPct val="90000"/>
              </a:lnSpc>
            </a:pPr>
            <a:r>
              <a:rPr lang="en-US" sz="1800">
                <a:latin typeface="Calibri" charset="0"/>
                <a:ea typeface="Calibri" charset="0"/>
                <a:cs typeface="Calibri" charset="0"/>
              </a:rPr>
              <a:t>Swaths (wind and rainfall)</a:t>
            </a:r>
          </a:p>
        </p:txBody>
      </p:sp>
      <p:pic>
        <p:nvPicPr>
          <p:cNvPr id="35844" name="Picture 18" descr="C:\Users\gopal\Desktop\2010\HWRFx_Web_Portal.gif"/>
          <p:cNvPicPr>
            <a:picLocks noChangeAspect="1" noChangeArrowheads="1" noCrop="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8600" y="1755775"/>
            <a:ext cx="2438400" cy="2152650"/>
          </a:xfrm>
          <a:prstGeom prst="rect">
            <a:avLst/>
          </a:prstGeom>
          <a:noFill/>
          <a:ln w="9525">
            <a:noFill/>
            <a:miter lim="800000"/>
            <a:headEnd/>
            <a:tailEnd/>
          </a:ln>
        </p:spPr>
      </p:pic>
      <p:pic>
        <p:nvPicPr>
          <p:cNvPr id="35845" name="Picture 14" descr="C:\Users\gopal\Desktop\HFIP_MEETING\maxwindswath.gif"/>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8200" y="2289175"/>
            <a:ext cx="1677988" cy="1335088"/>
          </a:xfrm>
          <a:prstGeom prst="rect">
            <a:avLst/>
          </a:prstGeom>
          <a:noFill/>
          <a:ln w="9525">
            <a:noFill/>
            <a:miter lim="800000"/>
            <a:headEnd/>
            <a:tailEnd/>
          </a:ln>
        </p:spPr>
      </p:pic>
      <p:pic>
        <p:nvPicPr>
          <p:cNvPr id="35846" name="Picture 16" descr="C:\Users\gopal\Desktop\HFIP_MEETING\divprof.gif"/>
          <p:cNvPicPr>
            <a:picLocks noChangeAspect="1" noChangeArrowheads="1"/>
          </p:cNvPicPr>
          <p:nvPr/>
        </p:nvPicPr>
        <p:blipFill>
          <a:blip r:embed="rId5" cstate="screen">
            <a:extLst>
              <a:ext uri="{28A0092B-C50C-407E-A947-70E740481C1C}">
                <a14:useLocalDpi xmlns:a14="http://schemas.microsoft.com/office/drawing/2010/main"/>
              </a:ext>
            </a:extLst>
          </a:blip>
          <a:srcRect r="1601"/>
          <a:stretch>
            <a:fillRect/>
          </a:stretch>
        </p:blipFill>
        <p:spPr bwMode="auto">
          <a:xfrm>
            <a:off x="152400" y="4117975"/>
            <a:ext cx="2581275" cy="2362200"/>
          </a:xfrm>
          <a:prstGeom prst="rect">
            <a:avLst/>
          </a:prstGeom>
          <a:noFill/>
          <a:ln w="9525">
            <a:noFill/>
            <a:miter lim="800000"/>
            <a:headEnd/>
            <a:tailEnd/>
          </a:ln>
        </p:spPr>
      </p:pic>
      <p:pic>
        <p:nvPicPr>
          <p:cNvPr id="35847" name="Picture 17" descr="C:\Users\gopal\Desktop\HFIP_MEETING\predictors.gif"/>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00800" y="4125913"/>
            <a:ext cx="2286000" cy="2203450"/>
          </a:xfrm>
          <a:prstGeom prst="rect">
            <a:avLst/>
          </a:prstGeom>
          <a:noFill/>
          <a:ln w="9525">
            <a:noFill/>
            <a:miter lim="800000"/>
            <a:headEnd/>
            <a:tailEnd/>
          </a:ln>
        </p:spPr>
      </p:pic>
      <p:pic>
        <p:nvPicPr>
          <p:cNvPr id="35848" name="Picture 18" descr="C:\Users\gopal\Desktop\HFIP_MEETING\850-200_shear-cpr_0hr.gif"/>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943600" y="1603375"/>
            <a:ext cx="3052763" cy="2289175"/>
          </a:xfrm>
          <a:prstGeom prst="rect">
            <a:avLst/>
          </a:prstGeom>
          <a:noFill/>
          <a:ln w="9525">
            <a:noFill/>
            <a:miter lim="800000"/>
            <a:headEnd/>
            <a:tailEnd/>
          </a:ln>
        </p:spPr>
      </p:pic>
      <p:pic>
        <p:nvPicPr>
          <p:cNvPr id="11283" name="Picture 19" descr="C:\Users\gopal\Desktop\HFIP_MEETING\850-200_shear-cpr_18hr.gif"/>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948363" y="1603375"/>
            <a:ext cx="3043237" cy="2282825"/>
          </a:xfrm>
          <a:prstGeom prst="rect">
            <a:avLst/>
          </a:prstGeom>
          <a:noFill/>
          <a:ln w="9525">
            <a:noFill/>
            <a:miter lim="800000"/>
            <a:headEnd/>
            <a:tailEnd/>
          </a:ln>
        </p:spPr>
      </p:pic>
      <p:sp>
        <p:nvSpPr>
          <p:cNvPr id="35850" name="TextBox 4"/>
          <p:cNvSpPr txBox="1">
            <a:spLocks noChangeArrowheads="1"/>
          </p:cNvSpPr>
          <p:nvPr/>
        </p:nvSpPr>
        <p:spPr bwMode="auto">
          <a:xfrm>
            <a:off x="5188488" y="6623033"/>
            <a:ext cx="4005179"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rPr>
              <a:t>Regional Model Team - Gopal</a:t>
            </a:r>
            <a:r>
              <a:rPr lang="en-US" sz="1100" dirty="0">
                <a:latin typeface="Calibri" charset="0"/>
              </a:rPr>
              <a:t>, Xuejin Zhang, Kevin Yeh, AOML/HRD</a:t>
            </a:r>
          </a:p>
        </p:txBody>
      </p:sp>
      <p:sp>
        <p:nvSpPr>
          <p:cNvPr id="35851" name="Rectangle 17"/>
          <p:cNvSpPr>
            <a:spLocks noChangeArrowheads="1"/>
          </p:cNvSpPr>
          <p:nvPr/>
        </p:nvSpPr>
        <p:spPr bwMode="auto">
          <a:xfrm>
            <a:off x="2438400" y="1298575"/>
            <a:ext cx="4154488" cy="396875"/>
          </a:xfrm>
          <a:prstGeom prst="rect">
            <a:avLst/>
          </a:prstGeom>
          <a:noFill/>
          <a:ln w="9525">
            <a:noFill/>
            <a:miter lim="800000"/>
            <a:headEnd/>
            <a:tailEnd/>
          </a:ln>
        </p:spPr>
        <p:txBody>
          <a:bodyPr wrap="none">
            <a:prstTxWarp prst="textNoShape">
              <a:avLst/>
            </a:prstTxWarp>
            <a:spAutoFit/>
          </a:bodyPr>
          <a:lstStyle/>
          <a:p>
            <a:r>
              <a:rPr lang="en-US" sz="2000">
                <a:solidFill>
                  <a:srgbClr val="FF0000"/>
                </a:solidFill>
                <a:latin typeface="Calibri" charset="0"/>
                <a:hlinkClick r:id="rId9"/>
              </a:rPr>
              <a:t>https://storm.aoml.noaa.gov/realtime</a:t>
            </a:r>
            <a:endParaRPr lang="en-US" sz="2000">
              <a:solidFill>
                <a:srgbClr val="FF0000"/>
              </a:solidFill>
              <a:latin typeface="Calibri" charset="0"/>
            </a:endParaRPr>
          </a:p>
        </p:txBody>
      </p:sp>
      <p:sp>
        <p:nvSpPr>
          <p:cNvPr id="35852"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a:solidFill>
                  <a:schemeClr val="bg1"/>
                </a:solidFill>
                <a:latin typeface="Calibri" charset="0"/>
              </a:rPr>
              <a:t>Regional Model Development: </a:t>
            </a:r>
            <a:r>
              <a:rPr lang="en-US" sz="3600">
                <a:solidFill>
                  <a:schemeClr val="bg1"/>
                </a:solidFill>
                <a:latin typeface="Calibri" charset="0"/>
              </a:rPr>
              <a:t>HWRF</a:t>
            </a:r>
            <a:endParaRPr lang="en-US" sz="4800">
              <a:solidFill>
                <a:schemeClr val="bg1"/>
              </a:solidFill>
              <a:latin typeface="Calibri" charset="0"/>
            </a:endParaRPr>
          </a:p>
        </p:txBody>
      </p:sp>
      <p:pic>
        <p:nvPicPr>
          <p:cNvPr id="18" name="Picture 11" descr="C:\Users\gopal\Desktop\HFIP_MEETING\moving_nest.gif"/>
          <p:cNvPicPr>
            <a:picLocks noChangeAspect="1" noChangeArrowheads="1" noCrop="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2552700" y="2414588"/>
            <a:ext cx="3930650" cy="292576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10000" fill="hold" nodeType="afterEffect">
                                  <p:stCondLst>
                                    <p:cond delay="0"/>
                                  </p:stCondLst>
                                  <p:childTnLst>
                                    <p:anim calcmode="discrete" valueType="str">
                                      <p:cBhvr>
                                        <p:cTn id="6" dur="2000" fill="hold"/>
                                        <p:tgtEl>
                                          <p:spTgt spid="11283"/>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par>
                          <p:cTn id="11" fill="hold">
                            <p:stCondLst>
                              <p:cond delay="0"/>
                            </p:stCondLst>
                            <p:childTnLst>
                              <p:par>
                                <p:cTn id="12" presetID="6" presetClass="emph" presetSubtype="0" accel="50000" decel="50000" fill="hold" nodeType="afterEffect">
                                  <p:stCondLst>
                                    <p:cond delay="0"/>
                                  </p:stCondLst>
                                  <p:childTnLst>
                                    <p:animScale>
                                      <p:cBhvr>
                                        <p:cTn id="13" dur="500" fill="hold"/>
                                        <p:tgtEl>
                                          <p:spTgt spid="1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a:solidFill>
                  <a:schemeClr val="bg1"/>
                </a:solidFill>
                <a:latin typeface="Calibri" charset="0"/>
              </a:rPr>
              <a:t>Regional Model Development: </a:t>
            </a:r>
            <a:r>
              <a:rPr lang="en-US" sz="3600">
                <a:solidFill>
                  <a:schemeClr val="bg1"/>
                </a:solidFill>
                <a:latin typeface="Calibri" charset="0"/>
              </a:rPr>
              <a:t>HWRFV3.2</a:t>
            </a:r>
            <a:endParaRPr lang="en-US" sz="4800">
              <a:solidFill>
                <a:schemeClr val="bg1"/>
              </a:solidFill>
              <a:latin typeface="Calibri" charset="0"/>
            </a:endParaRPr>
          </a:p>
        </p:txBody>
      </p:sp>
      <p:pic>
        <p:nvPicPr>
          <p:cNvPr id="6" name="IHC-2011-Animation-COMPRESSED.gif">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358793" y="1293094"/>
            <a:ext cx="8467607" cy="5114544"/>
          </a:xfrm>
        </p:spPr>
      </p:pic>
      <p:sp>
        <p:nvSpPr>
          <p:cNvPr id="7" name="TextBox 4"/>
          <p:cNvSpPr txBox="1">
            <a:spLocks noChangeArrowheads="1"/>
          </p:cNvSpPr>
          <p:nvPr/>
        </p:nvSpPr>
        <p:spPr bwMode="auto">
          <a:xfrm>
            <a:off x="5188488" y="6623033"/>
            <a:ext cx="4005179"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rPr>
              <a:t>Regional Model Team - Gopal</a:t>
            </a:r>
            <a:r>
              <a:rPr lang="en-US" sz="1100" dirty="0">
                <a:latin typeface="Calibri" charset="0"/>
              </a:rPr>
              <a:t>, Xuejin Zhang, Kevin Yeh, AOML/HRD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18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0" y="101600"/>
            <a:ext cx="7296150" cy="1143000"/>
          </a:xfrm>
        </p:spPr>
        <p:txBody>
          <a:bodyPr/>
          <a:lstStyle/>
          <a:p>
            <a:pPr eaLnBrk="1" hangingPunct="1"/>
            <a:r>
              <a:rPr lang="en-US" sz="4800" dirty="0" smtClean="0">
                <a:latin typeface="Calibri" charset="0"/>
                <a:ea typeface="Calibri" charset="0"/>
                <a:cs typeface="Calibri" charset="0"/>
              </a:rPr>
              <a:t>Ensembles:</a:t>
            </a:r>
            <a:br>
              <a:rPr lang="en-US" sz="4800" dirty="0" smtClean="0">
                <a:latin typeface="Calibri" charset="0"/>
                <a:ea typeface="Calibri" charset="0"/>
                <a:cs typeface="Calibri" charset="0"/>
              </a:rPr>
            </a:br>
            <a:r>
              <a:rPr lang="en-US" sz="4000" dirty="0" smtClean="0">
                <a:latin typeface="Calibri" charset="0"/>
                <a:ea typeface="Calibri" charset="0"/>
                <a:cs typeface="Calibri" charset="0"/>
              </a:rPr>
              <a:t>Single Model</a:t>
            </a:r>
            <a:endParaRPr lang="en-US" sz="4800" dirty="0" smtClean="0">
              <a:latin typeface="Calibri" charset="0"/>
              <a:ea typeface="Calibri" charset="0"/>
              <a:cs typeface="Calibri" charset="0"/>
            </a:endParaRPr>
          </a:p>
        </p:txBody>
      </p:sp>
      <p:sp>
        <p:nvSpPr>
          <p:cNvPr id="123907" name="TextBox 9"/>
          <p:cNvSpPr txBox="1">
            <a:spLocks noChangeArrowheads="1"/>
          </p:cNvSpPr>
          <p:nvPr/>
        </p:nvSpPr>
        <p:spPr bwMode="auto">
          <a:xfrm>
            <a:off x="5445125" y="1746250"/>
            <a:ext cx="2446338" cy="70802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spAutoFit/>
          </a:bodyPr>
          <a:lstStyle/>
          <a:p>
            <a:pPr>
              <a:defRPr/>
            </a:pPr>
            <a:r>
              <a:rPr lang="en-US" sz="2000" dirty="0">
                <a:latin typeface="Calibri"/>
                <a:cs typeface="Calibri"/>
              </a:rPr>
              <a:t>ICs: GFS-EnKF analysis</a:t>
            </a:r>
          </a:p>
          <a:p>
            <a:pPr>
              <a:defRPr/>
            </a:pPr>
            <a:r>
              <a:rPr lang="en-US" sz="2000" dirty="0" err="1">
                <a:latin typeface="Calibri"/>
                <a:cs typeface="Calibri"/>
              </a:rPr>
              <a:t>BCs</a:t>
            </a:r>
            <a:r>
              <a:rPr lang="en-US" sz="2000" dirty="0">
                <a:latin typeface="Calibri"/>
                <a:cs typeface="Calibri"/>
              </a:rPr>
              <a:t>: GFS forecast </a:t>
            </a:r>
          </a:p>
        </p:txBody>
      </p:sp>
      <p:sp>
        <p:nvSpPr>
          <p:cNvPr id="39940" name="TextBox 30"/>
          <p:cNvSpPr txBox="1">
            <a:spLocks noChangeArrowheads="1"/>
          </p:cNvSpPr>
          <p:nvPr/>
        </p:nvSpPr>
        <p:spPr bwMode="auto">
          <a:xfrm>
            <a:off x="5780148" y="6604000"/>
            <a:ext cx="2636966"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ea typeface="Calibri" charset="0"/>
                <a:cs typeface="Calibri" charset="0"/>
              </a:rPr>
              <a:t>Regional Model Team - Fuqing </a:t>
            </a:r>
            <a:r>
              <a:rPr lang="en-US" sz="1100" dirty="0">
                <a:latin typeface="Calibri" charset="0"/>
                <a:ea typeface="Calibri" charset="0"/>
                <a:cs typeface="Calibri" charset="0"/>
              </a:rPr>
              <a:t>Zhang (PSU)</a:t>
            </a:r>
          </a:p>
        </p:txBody>
      </p:sp>
      <p:sp>
        <p:nvSpPr>
          <p:cNvPr id="39941" name="TextBox 6"/>
          <p:cNvSpPr txBox="1">
            <a:spLocks noChangeArrowheads="1"/>
          </p:cNvSpPr>
          <p:nvPr/>
        </p:nvSpPr>
        <p:spPr bwMode="auto">
          <a:xfrm>
            <a:off x="479425" y="5451475"/>
            <a:ext cx="820738" cy="460375"/>
          </a:xfrm>
          <a:prstGeom prst="rect">
            <a:avLst/>
          </a:prstGeom>
          <a:noFill/>
          <a:ln w="9525">
            <a:noFill/>
            <a:miter lim="800000"/>
            <a:headEnd/>
            <a:tailEnd/>
          </a:ln>
        </p:spPr>
        <p:txBody>
          <a:bodyPr wrap="none">
            <a:prstTxWarp prst="textNoShape">
              <a:avLst/>
            </a:prstTxWarp>
            <a:spAutoFit/>
          </a:bodyPr>
          <a:lstStyle/>
          <a:p>
            <a:r>
              <a:rPr lang="en-US" b="1">
                <a:solidFill>
                  <a:srgbClr val="000090"/>
                </a:solidFill>
                <a:latin typeface="Calibri" charset="0"/>
                <a:ea typeface="Calibri" charset="0"/>
                <a:cs typeface="Calibri" charset="0"/>
              </a:rPr>
              <a:t>ARW</a:t>
            </a:r>
          </a:p>
        </p:txBody>
      </p:sp>
      <p:pic>
        <p:nvPicPr>
          <p:cNvPr id="39942" name="Picture 11" descr="2010110406_al21TOMAS_track.eps"/>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1285875"/>
            <a:ext cx="4795838" cy="3316288"/>
          </a:xfrm>
          <a:prstGeom prst="rect">
            <a:avLst/>
          </a:prstGeom>
          <a:noFill/>
          <a:ln w="9525">
            <a:noFill/>
            <a:miter lim="800000"/>
            <a:headEnd/>
            <a:tailEnd/>
          </a:ln>
        </p:spPr>
      </p:pic>
      <p:pic>
        <p:nvPicPr>
          <p:cNvPr id="39943" name="Picture 13" descr="2010110406_al21TOMAS_wsp.eps"/>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11650" y="3030538"/>
            <a:ext cx="4797425" cy="33718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3" descr="hwind_bill090819_16z_hwrfx_datacov"/>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1288" y="1828800"/>
            <a:ext cx="4292600" cy="4176713"/>
          </a:xfrm>
          <a:prstGeom prst="rect">
            <a:avLst/>
          </a:prstGeom>
          <a:noFill/>
          <a:ln w="9525">
            <a:noFill/>
            <a:miter lim="800000"/>
            <a:headEnd/>
            <a:tailEnd/>
          </a:ln>
        </p:spPr>
      </p:pic>
      <p:sp>
        <p:nvSpPr>
          <p:cNvPr id="45059" name="Text Box 4"/>
          <p:cNvSpPr txBox="1">
            <a:spLocks/>
          </p:cNvSpPr>
          <p:nvPr/>
        </p:nvSpPr>
        <p:spPr bwMode="auto">
          <a:xfrm>
            <a:off x="1111250" y="1201738"/>
            <a:ext cx="6923088" cy="327025"/>
          </a:xfrm>
          <a:prstGeom prst="rect">
            <a:avLst/>
          </a:prstGeom>
          <a:noFill/>
          <a:ln w="12700">
            <a:noFill/>
            <a:miter lim="800000"/>
            <a:headEnd/>
            <a:tailEnd/>
          </a:ln>
        </p:spPr>
        <p:txBody>
          <a:bodyPr lIns="64210" tIns="32102" rIns="64210" bIns="32102">
            <a:prstTxWarp prst="textNoShape">
              <a:avLst/>
            </a:prstTxWarp>
            <a:spAutoFit/>
          </a:bodyPr>
          <a:lstStyle/>
          <a:p>
            <a:pPr algn="ctr"/>
            <a:r>
              <a:rPr lang="en-US" sz="1700">
                <a:solidFill>
                  <a:srgbClr val="000000"/>
                </a:solidFill>
                <a:latin typeface="Calibri" charset="0"/>
                <a:ea typeface="Calibri" charset="0"/>
                <a:cs typeface="Calibri" charset="0"/>
              </a:rPr>
              <a:t>Hurricane Bill Aug. 19, 2009 1600 UTC</a:t>
            </a:r>
          </a:p>
        </p:txBody>
      </p:sp>
      <p:sp>
        <p:nvSpPr>
          <p:cNvPr id="53254" name="Text Box 6"/>
          <p:cNvSpPr txBox="1">
            <a:spLocks/>
          </p:cNvSpPr>
          <p:nvPr/>
        </p:nvSpPr>
        <p:spPr bwMode="auto">
          <a:xfrm>
            <a:off x="1336675" y="1425575"/>
            <a:ext cx="1847850" cy="327025"/>
          </a:xfrm>
          <a:prstGeom prst="rect">
            <a:avLst/>
          </a:prstGeom>
          <a:noFill/>
          <a:ln w="12700">
            <a:noFill/>
            <a:miter lim="800000"/>
            <a:headEnd/>
            <a:tailEnd/>
          </a:ln>
          <a:effectLst/>
        </p:spPr>
        <p:txBody>
          <a:bodyPr wrap="none" lIns="64210" tIns="32102" rIns="64210" bIns="32102">
            <a:prstTxWarp prst="textNoShape">
              <a:avLst/>
            </a:prstTxWarp>
            <a:spAutoFit/>
          </a:bodyPr>
          <a:lstStyle/>
          <a:p>
            <a:r>
              <a:rPr lang="en-US" sz="1700" b="1">
                <a:solidFill>
                  <a:srgbClr val="000000"/>
                </a:solidFill>
                <a:latin typeface="Helvetica Neue Light" charset="0"/>
                <a:sym typeface="Helvetica Neue Light" charset="0"/>
              </a:rPr>
              <a:t>HWRF 10m winds</a:t>
            </a:r>
            <a:endParaRPr lang="en-US">
              <a:solidFill>
                <a:srgbClr val="000000"/>
              </a:solidFill>
              <a:effectLst>
                <a:outerShdw blurRad="38100" dist="38100" dir="2700000" algn="tl">
                  <a:srgbClr val="DDDDDD"/>
                </a:outerShdw>
              </a:effectLst>
              <a:latin typeface="Helvetica Neue Light" charset="0"/>
              <a:sym typeface="Helvetica Neue Light" charset="0"/>
            </a:endParaRPr>
          </a:p>
        </p:txBody>
      </p:sp>
      <p:pic>
        <p:nvPicPr>
          <p:cNvPr id="61445" name="Picture 9" descr="data_coverage_bill0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10088" y="1844675"/>
            <a:ext cx="4606925" cy="4124325"/>
          </a:xfrm>
          <a:prstGeom prst="rect">
            <a:avLst/>
          </a:prstGeom>
          <a:noFill/>
          <a:ln w="9525">
            <a:noFill/>
            <a:miter lim="800000"/>
            <a:headEnd/>
            <a:tailEnd/>
          </a:ln>
        </p:spPr>
      </p:pic>
      <p:sp>
        <p:nvSpPr>
          <p:cNvPr id="53258" name="Text Box 10"/>
          <p:cNvSpPr txBox="1">
            <a:spLocks/>
          </p:cNvSpPr>
          <p:nvPr/>
        </p:nvSpPr>
        <p:spPr bwMode="auto">
          <a:xfrm>
            <a:off x="5738813" y="1450975"/>
            <a:ext cx="2119312" cy="327025"/>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700" b="1" dirty="0">
                <a:solidFill>
                  <a:srgbClr val="000000"/>
                </a:solidFill>
                <a:latin typeface="Helvetica Neue Light" pitchFamily="-106" charset="0"/>
                <a:sym typeface="Helvetica Neue Light" pitchFamily="-106" charset="0"/>
              </a:rPr>
              <a:t>H*Wind 10m winds</a:t>
            </a:r>
            <a:endParaRPr lang="en-US" dirty="0">
              <a:solidFill>
                <a:srgbClr val="000000"/>
              </a:solidFill>
              <a:effectLst>
                <a:outerShdw blurRad="38100" dist="38100" dir="2700000" algn="tl">
                  <a:srgbClr val="DDDDDD"/>
                </a:outerShdw>
              </a:effectLst>
              <a:latin typeface="Helvetica Neue Light" pitchFamily="-106" charset="0"/>
              <a:sym typeface="Helvetica Neue Light" pitchFamily="-106" charset="0"/>
            </a:endParaRPr>
          </a:p>
        </p:txBody>
      </p:sp>
      <p:sp>
        <p:nvSpPr>
          <p:cNvPr id="53259" name="Text Box 11"/>
          <p:cNvSpPr txBox="1">
            <a:spLocks/>
          </p:cNvSpPr>
          <p:nvPr/>
        </p:nvSpPr>
        <p:spPr bwMode="auto">
          <a:xfrm>
            <a:off x="3817938" y="1438275"/>
            <a:ext cx="1541462" cy="327025"/>
          </a:xfrm>
          <a:prstGeom prst="rect">
            <a:avLst/>
          </a:prstGeom>
          <a:noFill/>
          <a:ln w="12700">
            <a:noFill/>
            <a:miter lim="800000"/>
            <a:headEnd/>
            <a:tailEnd/>
          </a:ln>
          <a:effectLst/>
        </p:spPr>
        <p:txBody>
          <a:bodyPr wrap="none" lIns="64210" tIns="32102" rIns="64210" bIns="32102">
            <a:prstTxWarp prst="textNoShape">
              <a:avLst/>
            </a:prstTxWarp>
            <a:spAutoFit/>
          </a:bodyPr>
          <a:lstStyle/>
          <a:p>
            <a:pPr>
              <a:defRPr/>
            </a:pPr>
            <a:r>
              <a:rPr lang="en-US" sz="1700" b="1" dirty="0">
                <a:solidFill>
                  <a:srgbClr val="000000"/>
                </a:solidFill>
                <a:latin typeface="Helvetica Neue Light" pitchFamily="-106" charset="0"/>
                <a:sym typeface="Helvetica Neue Light" pitchFamily="-106" charset="0"/>
              </a:rPr>
              <a:t>Data Coverage</a:t>
            </a:r>
            <a:endParaRPr lang="en-US" dirty="0">
              <a:solidFill>
                <a:srgbClr val="000000"/>
              </a:solidFill>
              <a:effectLst>
                <a:outerShdw blurRad="38100" dist="38100" dir="2700000" algn="tl">
                  <a:srgbClr val="DDDDDD"/>
                </a:outerShdw>
              </a:effectLst>
              <a:latin typeface="Helvetica Neue Light" pitchFamily="-106" charset="0"/>
              <a:sym typeface="Helvetica Neue Light" pitchFamily="-106" charset="0"/>
            </a:endParaRPr>
          </a:p>
        </p:txBody>
      </p:sp>
      <p:sp>
        <p:nvSpPr>
          <p:cNvPr id="45064" name="Text Box 7"/>
          <p:cNvSpPr txBox="1">
            <a:spLocks/>
          </p:cNvSpPr>
          <p:nvPr/>
        </p:nvSpPr>
        <p:spPr bwMode="auto">
          <a:xfrm>
            <a:off x="6986588" y="6635750"/>
            <a:ext cx="1595282" cy="234108"/>
          </a:xfrm>
          <a:prstGeom prst="rect">
            <a:avLst/>
          </a:prstGeom>
          <a:noFill/>
          <a:ln w="12700">
            <a:noFill/>
            <a:miter lim="800000"/>
            <a:headEnd/>
            <a:tailEnd/>
          </a:ln>
        </p:spPr>
        <p:txBody>
          <a:bodyPr wrap="none" lIns="64210" tIns="32102" rIns="64210" bIns="32102">
            <a:prstTxWarp prst="textNoShape">
              <a:avLst/>
            </a:prstTxWarp>
            <a:spAutoFit/>
          </a:bodyPr>
          <a:lstStyle/>
          <a:p>
            <a:r>
              <a:rPr lang="en-US" sz="1100" dirty="0">
                <a:solidFill>
                  <a:srgbClr val="000000"/>
                </a:solidFill>
              </a:rPr>
              <a:t>S. Murillo (AOML/HRD)</a:t>
            </a:r>
            <a:endParaRPr lang="en-US" sz="1400" dirty="0">
              <a:solidFill>
                <a:srgbClr val="000000"/>
              </a:solidFill>
            </a:endParaRPr>
          </a:p>
        </p:txBody>
      </p:sp>
      <p:sp>
        <p:nvSpPr>
          <p:cNvPr id="45065" name="Rectangle 3"/>
          <p:cNvSpPr txBox="1">
            <a:spLocks noChangeArrowheads="1"/>
          </p:cNvSpPr>
          <p:nvPr/>
        </p:nvSpPr>
        <p:spPr bwMode="auto">
          <a:xfrm>
            <a:off x="0" y="0"/>
            <a:ext cx="9144000" cy="1174750"/>
          </a:xfrm>
          <a:prstGeom prst="rect">
            <a:avLst/>
          </a:prstGeom>
          <a:noFill/>
          <a:ln w="9525">
            <a:noFill/>
            <a:miter lim="800000"/>
            <a:headEnd/>
            <a:tailEnd/>
          </a:ln>
        </p:spPr>
        <p:txBody>
          <a:bodyPr rIns="182880" anchor="ctr">
            <a:prstTxWarp prst="textNoShape">
              <a:avLst/>
            </a:prstTxWarp>
          </a:bodyPr>
          <a:lstStyle/>
          <a:p>
            <a:pPr>
              <a:lnSpc>
                <a:spcPct val="90000"/>
              </a:lnSpc>
            </a:pPr>
            <a:r>
              <a:rPr lang="en-US" sz="4400" dirty="0">
                <a:solidFill>
                  <a:schemeClr val="bg1"/>
                </a:solidFill>
                <a:latin typeface="Calibri" charset="0"/>
                <a:ea typeface="Calibri" charset="0"/>
                <a:cs typeface="Calibri" charset="0"/>
              </a:rPr>
              <a:t>Improved Models &amp; Data:</a:t>
            </a:r>
            <a:r>
              <a:rPr lang="en-US" sz="4400" dirty="0" smtClean="0">
                <a:solidFill>
                  <a:schemeClr val="bg1"/>
                </a:solidFill>
                <a:latin typeface="Calibri" charset="0"/>
                <a:ea typeface="Calibri" charset="0"/>
                <a:cs typeface="Calibri" charset="0"/>
              </a:rPr>
              <a:t/>
            </a:r>
            <a:br>
              <a:rPr lang="en-US" sz="4400" dirty="0" smtClean="0">
                <a:solidFill>
                  <a:schemeClr val="bg1"/>
                </a:solidFill>
                <a:latin typeface="Calibri" charset="0"/>
                <a:ea typeface="Calibri" charset="0"/>
                <a:cs typeface="Calibri" charset="0"/>
              </a:rPr>
            </a:br>
            <a:r>
              <a:rPr lang="en-US" sz="2800" dirty="0" smtClean="0">
                <a:solidFill>
                  <a:schemeClr val="bg1"/>
                </a:solidFill>
                <a:latin typeface="Calibri" charset="0"/>
                <a:ea typeface="Calibri" charset="0"/>
                <a:cs typeface="Calibri" charset="0"/>
              </a:rPr>
              <a:t>Surface </a:t>
            </a:r>
            <a:r>
              <a:rPr lang="en-US" sz="2800" dirty="0">
                <a:solidFill>
                  <a:schemeClr val="bg1"/>
                </a:solidFill>
                <a:latin typeface="Calibri" charset="0"/>
                <a:ea typeface="Calibri" charset="0"/>
                <a:cs typeface="Calibri" charset="0"/>
              </a:rPr>
              <a:t>winds</a:t>
            </a:r>
            <a:endParaRPr lang="en-US" sz="4400" dirty="0">
              <a:solidFill>
                <a:schemeClr val="bg1"/>
              </a:solidFill>
              <a:latin typeface="Calibri" charset="0"/>
              <a:ea typeface="Calibri" charset="0"/>
              <a:cs typeface="Calibri" charset="0"/>
            </a:endParaRPr>
          </a:p>
        </p:txBody>
      </p:sp>
      <p:grpSp>
        <p:nvGrpSpPr>
          <p:cNvPr id="2" name="Group 16"/>
          <p:cNvGrpSpPr>
            <a:grpSpLocks/>
          </p:cNvGrpSpPr>
          <p:nvPr/>
        </p:nvGrpSpPr>
        <p:grpSpPr bwMode="auto">
          <a:xfrm>
            <a:off x="422275" y="1703777"/>
            <a:ext cx="8307388" cy="4761125"/>
            <a:chOff x="421928" y="1860855"/>
            <a:chExt cx="8307958" cy="4761568"/>
          </a:xfrm>
        </p:grpSpPr>
        <p:pic>
          <p:nvPicPr>
            <p:cNvPr id="45067" name="Picture 2" descr="AL032009_0819_1600_contour0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21928" y="1894342"/>
              <a:ext cx="3920133" cy="4310790"/>
            </a:xfrm>
            <a:prstGeom prst="rect">
              <a:avLst/>
            </a:prstGeom>
            <a:noFill/>
            <a:ln w="9525">
              <a:noFill/>
              <a:miter lim="800000"/>
              <a:headEnd/>
              <a:tailEnd/>
            </a:ln>
          </p:spPr>
        </p:pic>
        <p:pic>
          <p:nvPicPr>
            <p:cNvPr id="45068" name="Picture 3" descr="AL032009_0819_1615_contour0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09753" y="1860855"/>
              <a:ext cx="3920133" cy="4314157"/>
            </a:xfrm>
            <a:prstGeom prst="rect">
              <a:avLst/>
            </a:prstGeom>
            <a:noFill/>
            <a:ln w="9525">
              <a:noFill/>
              <a:miter lim="800000"/>
              <a:headEnd/>
              <a:tailEnd/>
            </a:ln>
          </p:spPr>
        </p:pic>
        <p:sp>
          <p:nvSpPr>
            <p:cNvPr id="13" name="Text Box 7"/>
            <p:cNvSpPr txBox="1">
              <a:spLocks/>
            </p:cNvSpPr>
            <p:nvPr/>
          </p:nvSpPr>
          <p:spPr bwMode="auto">
            <a:xfrm>
              <a:off x="5251434" y="6003537"/>
              <a:ext cx="3208558" cy="618886"/>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800" dirty="0">
                  <a:solidFill>
                    <a:srgbClr val="000000"/>
                  </a:solidFill>
                  <a:latin typeface="Calibri"/>
                  <a:sym typeface="Helvetica Neue Light" pitchFamily="-106" charset="0"/>
                </a:rPr>
                <a:t>Analyzed max wind: 107kt from Tail Doppler, 23 </a:t>
              </a:r>
              <a:r>
                <a:rPr lang="en-US" sz="1800" dirty="0" err="1">
                  <a:solidFill>
                    <a:srgbClr val="000000"/>
                  </a:solidFill>
                  <a:latin typeface="Calibri"/>
                  <a:sym typeface="Helvetica Neue Light" pitchFamily="-106" charset="0"/>
                </a:rPr>
                <a:t>nmi</a:t>
              </a:r>
              <a:endParaRPr lang="en-US" sz="2000" dirty="0">
                <a:solidFill>
                  <a:srgbClr val="000000"/>
                </a:solidFill>
                <a:latin typeface="Calibri"/>
                <a:sym typeface="Helvetica Neue Light" pitchFamily="-106" charset="0"/>
              </a:endParaRPr>
            </a:p>
          </p:txBody>
        </p:sp>
        <p:sp>
          <p:nvSpPr>
            <p:cNvPr id="14" name="Text Box 8"/>
            <p:cNvSpPr txBox="1">
              <a:spLocks/>
            </p:cNvSpPr>
            <p:nvPr/>
          </p:nvSpPr>
          <p:spPr bwMode="auto">
            <a:xfrm>
              <a:off x="952189" y="5994012"/>
              <a:ext cx="3208558" cy="618886"/>
            </a:xfrm>
            <a:prstGeom prst="rect">
              <a:avLst/>
            </a:prstGeom>
            <a:noFill/>
            <a:ln w="12700">
              <a:noFill/>
              <a:miter lim="800000"/>
              <a:headEnd/>
              <a:tailEnd/>
            </a:ln>
            <a:effectLst/>
          </p:spPr>
          <p:txBody>
            <a:bodyPr lIns="64210" tIns="32102" rIns="64210" bIns="32102">
              <a:prstTxWarp prst="textNoShape">
                <a:avLst/>
              </a:prstTxWarp>
              <a:spAutoFit/>
            </a:bodyPr>
            <a:lstStyle/>
            <a:p>
              <a:r>
                <a:rPr lang="en-US" sz="1800" dirty="0">
                  <a:solidFill>
                    <a:srgbClr val="000000"/>
                  </a:solidFill>
                  <a:effectLst>
                    <a:outerShdw blurRad="38100" dist="38100" dir="2700000" algn="tl">
                      <a:srgbClr val="DDDDDD"/>
                    </a:outerShdw>
                  </a:effectLst>
                  <a:latin typeface="Calibri" charset="0"/>
                  <a:sym typeface="Helvetica Neue Light" charset="0"/>
                </a:rPr>
                <a:t>Analyzed max wind: 117kt from HWRF, 37 </a:t>
              </a:r>
              <a:r>
                <a:rPr lang="en-US" sz="1800" dirty="0" err="1">
                  <a:solidFill>
                    <a:srgbClr val="000000"/>
                  </a:solidFill>
                  <a:effectLst>
                    <a:outerShdw blurRad="38100" dist="38100" dir="2700000" algn="tl">
                      <a:srgbClr val="DDDDDD"/>
                    </a:outerShdw>
                  </a:effectLst>
                  <a:latin typeface="Calibri" charset="0"/>
                  <a:sym typeface="Helvetica Neue Light" charset="0"/>
                </a:rPr>
                <a:t>nmi</a:t>
              </a:r>
              <a:endParaRPr lang="en-US" sz="2000" dirty="0">
                <a:solidFill>
                  <a:srgbClr val="000000"/>
                </a:solidFill>
                <a:effectLst>
                  <a:outerShdw blurRad="38100" dist="38100" dir="2700000" algn="tl">
                    <a:srgbClr val="DDDDDD"/>
                  </a:outerShdw>
                </a:effectLst>
                <a:latin typeface="Calibri" charset="0"/>
                <a:sym typeface="Helvetica Neue Light" charset="0"/>
              </a:endParaRPr>
            </a:p>
          </p:txBody>
        </p:sp>
        <p:sp>
          <p:nvSpPr>
            <p:cNvPr id="15" name="Text Box 8"/>
            <p:cNvSpPr txBox="1">
              <a:spLocks/>
            </p:cNvSpPr>
            <p:nvPr/>
          </p:nvSpPr>
          <p:spPr bwMode="auto">
            <a:xfrm>
              <a:off x="5159353" y="5447262"/>
              <a:ext cx="2816418" cy="495346"/>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400" dirty="0">
                  <a:solidFill>
                    <a:srgbClr val="000000"/>
                  </a:solidFill>
                  <a:latin typeface="Calibri"/>
                  <a:sym typeface="Helvetica Neue Light" pitchFamily="-106" charset="0"/>
                </a:rPr>
                <a:t>IKE : for winds &gt; TS force: 92 TJ, for winds &gt; hurricane force: 30 TJ</a:t>
              </a:r>
              <a:endParaRPr lang="en-US" dirty="0">
                <a:solidFill>
                  <a:srgbClr val="000000"/>
                </a:solidFill>
                <a:effectLst>
                  <a:outerShdw blurRad="38100" dist="38100" dir="2700000" algn="tl">
                    <a:srgbClr val="000000"/>
                  </a:outerShdw>
                </a:effectLst>
                <a:latin typeface="Calibri"/>
                <a:sym typeface="Helvetica Neue Light" pitchFamily="-106" charset="0"/>
              </a:endParaRPr>
            </a:p>
          </p:txBody>
        </p:sp>
        <p:sp>
          <p:nvSpPr>
            <p:cNvPr id="16" name="Text Box 8"/>
            <p:cNvSpPr txBox="1">
              <a:spLocks/>
            </p:cNvSpPr>
            <p:nvPr/>
          </p:nvSpPr>
          <p:spPr bwMode="auto">
            <a:xfrm>
              <a:off x="885510" y="5423447"/>
              <a:ext cx="2930726" cy="496934"/>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400" dirty="0">
                  <a:solidFill>
                    <a:srgbClr val="000000"/>
                  </a:solidFill>
                  <a:latin typeface="Calibri"/>
                  <a:sym typeface="Helvetica Neue Light" pitchFamily="-106" charset="0"/>
                </a:rPr>
                <a:t>IKE : for winds &gt; TS force: 371 TJ, for winds &gt; hurricane force: 109 TJ</a:t>
              </a:r>
              <a:endParaRPr lang="en-US" dirty="0">
                <a:solidFill>
                  <a:srgbClr val="000000"/>
                </a:solidFill>
                <a:effectLst>
                  <a:outerShdw blurRad="38100" dist="38100" dir="2700000" algn="tl">
                    <a:srgbClr val="000000"/>
                  </a:outerShdw>
                </a:effectLst>
                <a:latin typeface="Calibri"/>
                <a:sym typeface="Helvetica Neue Light" pitchFamily="-106" charset="0"/>
              </a:endParaRPr>
            </a:p>
          </p:txBody>
        </p:sp>
      </p:grpSp>
      <p:sp>
        <p:nvSpPr>
          <p:cNvPr id="18" name="Oval 17"/>
          <p:cNvSpPr/>
          <p:nvPr/>
        </p:nvSpPr>
        <p:spPr>
          <a:xfrm>
            <a:off x="1839311" y="3284482"/>
            <a:ext cx="1077310" cy="1077310"/>
          </a:xfrm>
          <a:prstGeom prst="ellipse">
            <a:avLst/>
          </a:prstGeom>
          <a:noFill/>
          <a:ln w="28575" cap="flat" cmpd="sng" algn="ctr">
            <a:solidFill>
              <a:schemeClr val="tx1"/>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6248400" y="3331779"/>
            <a:ext cx="1077310" cy="1077310"/>
          </a:xfrm>
          <a:prstGeom prst="ellipse">
            <a:avLst/>
          </a:prstGeom>
          <a:noFill/>
          <a:ln w="28575" cap="flat" cmpd="sng" algn="ctr">
            <a:solidFill>
              <a:schemeClr val="tx1"/>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144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61442"/>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3259"/>
                                        </p:tgtEl>
                                        <p:attrNameLst>
                                          <p:attrName>style.visibility</p:attrName>
                                        </p:attrNameLst>
                                      </p:cBhvr>
                                      <p:to>
                                        <p:strVal val="hidden"/>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par>
                          <p:cTn id="14" fill="hold">
                            <p:stCondLst>
                              <p:cond delay="0"/>
                            </p:stCondLst>
                            <p:childTnLst>
                              <p:par>
                                <p:cTn id="15" presetID="9" presetClass="entr" presetSubtype="0" fill="hold" grpId="2"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ssolve">
                                      <p:cBhvr>
                                        <p:cTn id="17" dur="500"/>
                                        <p:tgtEl>
                                          <p:spTgt spid="18"/>
                                        </p:tgtEl>
                                      </p:cBhvr>
                                    </p:animEffect>
                                  </p:childTnLst>
                                </p:cTn>
                              </p:par>
                            </p:childTnLst>
                          </p:cTn>
                        </p:par>
                        <p:par>
                          <p:cTn id="18" fill="hold">
                            <p:stCondLst>
                              <p:cond delay="500"/>
                            </p:stCondLst>
                            <p:childTnLst>
                              <p:par>
                                <p:cTn id="19" presetID="0" presetClass="path" presetSubtype="0" accel="50000" decel="50000" fill="hold" grpId="0" nodeType="afterEffect">
                                  <p:stCondLst>
                                    <p:cond delay="0"/>
                                  </p:stCondLst>
                                  <p:childTnLst>
                                    <p:animMotion origin="layout" path="M -0.48559 0.00509 L -1.94444E-6 3.7037E-6 " pathEditMode="relative" ptsTypes="AA">
                                      <p:cBhvr>
                                        <p:cTn id="20" dur="2000" fill="hold"/>
                                        <p:tgtEl>
                                          <p:spTgt spid="1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9" grpId="0"/>
      <p:bldP spid="18" grpId="2"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bwMode="auto">
          <a:xfrm>
            <a:off x="0" y="-61913"/>
            <a:ext cx="9144000" cy="1338263"/>
          </a:xfrm>
          <a:prstGeom prst="rect">
            <a:avLst/>
          </a:prstGeom>
          <a:noFill/>
          <a:ln w="9525">
            <a:noFill/>
            <a:miter lim="800000"/>
            <a:headEnd/>
            <a:tailEnd/>
          </a:ln>
        </p:spPr>
        <p:txBody>
          <a:bodyPr lIns="182880" rIns="182880" anchor="ctr">
            <a:prstTxWarp prst="textNoShape">
              <a:avLst/>
            </a:prstTxWarp>
          </a:bodyPr>
          <a:lstStyle/>
          <a:p>
            <a:pPr>
              <a:lnSpc>
                <a:spcPct val="85000"/>
              </a:lnSpc>
              <a:defRPr/>
            </a:pPr>
            <a:r>
              <a:rPr lang="en-US" sz="4400" kern="0" dirty="0">
                <a:solidFill>
                  <a:schemeClr val="bg1"/>
                </a:solidFill>
                <a:latin typeface="Calibri" charset="0"/>
                <a:ea typeface="Calibri" charset="0"/>
                <a:cs typeface="Calibri" charset="0"/>
              </a:rPr>
              <a:t>Improved Models &amp; Data:</a:t>
            </a:r>
            <a:r>
              <a:rPr lang="en-US" sz="4000" kern="0" dirty="0">
                <a:solidFill>
                  <a:schemeClr val="bg1"/>
                </a:solidFill>
                <a:latin typeface="Calibri" charset="0"/>
                <a:ea typeface="Calibri" charset="0"/>
                <a:cs typeface="Calibri" charset="0"/>
              </a:rPr>
              <a:t/>
            </a:r>
            <a:br>
              <a:rPr lang="en-US" sz="4000" kern="0" dirty="0">
                <a:solidFill>
                  <a:schemeClr val="bg1"/>
                </a:solidFill>
                <a:latin typeface="Calibri" charset="0"/>
                <a:ea typeface="Calibri" charset="0"/>
                <a:cs typeface="Calibri" charset="0"/>
              </a:rPr>
            </a:br>
            <a:r>
              <a:rPr lang="en-US" sz="3600" kern="0" dirty="0">
                <a:solidFill>
                  <a:schemeClr val="bg1"/>
                </a:solidFill>
                <a:latin typeface="Calibri" charset="0"/>
                <a:ea typeface="Calibri" charset="0"/>
                <a:cs typeface="Calibri" charset="0"/>
              </a:rPr>
              <a:t>Model evaluation: </a:t>
            </a:r>
            <a:r>
              <a:rPr lang="en-US" sz="3200" dirty="0">
                <a:solidFill>
                  <a:srgbClr val="FFFFFF"/>
                </a:solidFill>
                <a:latin typeface="Calibri" charset="0"/>
              </a:rPr>
              <a:t>Convective-scale</a:t>
            </a:r>
            <a:endParaRPr lang="en-US" sz="4000" dirty="0">
              <a:solidFill>
                <a:srgbClr val="FFFFFF"/>
              </a:solidFill>
              <a:latin typeface="Calibri" charset="0"/>
            </a:endParaRPr>
          </a:p>
        </p:txBody>
      </p:sp>
      <p:sp>
        <p:nvSpPr>
          <p:cNvPr id="47114" name="Rectangle 9"/>
          <p:cNvSpPr>
            <a:spLocks noChangeArrowheads="1"/>
          </p:cNvSpPr>
          <p:nvPr/>
        </p:nvSpPr>
        <p:spPr bwMode="auto">
          <a:xfrm>
            <a:off x="5298966" y="6545263"/>
            <a:ext cx="3498959" cy="381000"/>
          </a:xfrm>
          <a:prstGeom prst="rect">
            <a:avLst/>
          </a:prstGeom>
          <a:noFill/>
          <a:ln w="9525">
            <a:noFill/>
            <a:miter lim="800000"/>
            <a:headEnd/>
            <a:tailEnd/>
          </a:ln>
        </p:spPr>
        <p:txBody>
          <a:bodyPr anchor="ctr">
            <a:prstTxWarp prst="textNoShape">
              <a:avLst/>
            </a:prstTxWarp>
          </a:bodyPr>
          <a:lstStyle/>
          <a:p>
            <a:r>
              <a:rPr lang="en-US" sz="1100" dirty="0" smtClean="0">
                <a:solidFill>
                  <a:schemeClr val="tx2"/>
                </a:solidFill>
                <a:latin typeface="Calibri" charset="0"/>
              </a:rPr>
              <a:t>T. </a:t>
            </a:r>
            <a:r>
              <a:rPr lang="en-US" sz="1100" dirty="0" err="1">
                <a:solidFill>
                  <a:schemeClr val="tx2"/>
                </a:solidFill>
                <a:latin typeface="Calibri" charset="0"/>
              </a:rPr>
              <a:t>Vukicevic</a:t>
            </a:r>
            <a:r>
              <a:rPr lang="en-US" sz="1100" dirty="0">
                <a:solidFill>
                  <a:schemeClr val="tx2"/>
                </a:solidFill>
                <a:latin typeface="Calibri" charset="0"/>
              </a:rPr>
              <a:t> (AOML/HRD</a:t>
            </a:r>
            <a:r>
              <a:rPr lang="en-US" sz="1100" dirty="0" smtClean="0">
                <a:solidFill>
                  <a:schemeClr val="tx2"/>
                </a:solidFill>
                <a:latin typeface="Calibri" charset="0"/>
              </a:rPr>
              <a:t>) &amp; S. </a:t>
            </a:r>
            <a:r>
              <a:rPr lang="en-US" sz="1100" dirty="0" err="1" smtClean="0">
                <a:solidFill>
                  <a:schemeClr val="tx2"/>
                </a:solidFill>
                <a:latin typeface="Calibri" charset="0"/>
              </a:rPr>
              <a:t>Hristova-Veleva</a:t>
            </a:r>
            <a:r>
              <a:rPr lang="en-US" sz="1100" dirty="0" smtClean="0">
                <a:solidFill>
                  <a:schemeClr val="tx2"/>
                </a:solidFill>
                <a:latin typeface="Calibri" charset="0"/>
              </a:rPr>
              <a:t> (NASA/JPL)</a:t>
            </a:r>
            <a:endParaRPr lang="en-US" sz="1100" dirty="0">
              <a:solidFill>
                <a:schemeClr val="tx2"/>
              </a:solidFill>
              <a:latin typeface="Calibri" charset="0"/>
            </a:endParaRPr>
          </a:p>
        </p:txBody>
      </p:sp>
      <p:grpSp>
        <p:nvGrpSpPr>
          <p:cNvPr id="17" name="Group 16"/>
          <p:cNvGrpSpPr/>
          <p:nvPr/>
        </p:nvGrpSpPr>
        <p:grpSpPr>
          <a:xfrm>
            <a:off x="100777" y="1950598"/>
            <a:ext cx="8940884" cy="4248660"/>
            <a:chOff x="100777" y="1577596"/>
            <a:chExt cx="8940884" cy="4248660"/>
          </a:xfrm>
        </p:grpSpPr>
        <p:pic>
          <p:nvPicPr>
            <p:cNvPr id="11" name="Picture 10" descr="(3)Svetla-20110315_TELECON_HRD_65thIHC_ModelEvaluation_in_PreparationForDA_5 (dragged).png"/>
            <p:cNvPicPr>
              <a:picLocks noChangeAspect="1"/>
            </p:cNvPicPr>
            <p:nvPr/>
          </p:nvPicPr>
          <p:blipFill>
            <a:blip r:embed="rId2" cstate="screen">
              <a:extLst>
                <a:ext uri="{28A0092B-C50C-407E-A947-70E740481C1C}">
                  <a14:useLocalDpi xmlns:a14="http://schemas.microsoft.com/office/drawing/2010/main"/>
                </a:ext>
              </a:extLst>
            </a:blip>
            <a:srcRect b="2746"/>
            <a:stretch>
              <a:fillRect/>
            </a:stretch>
          </p:blipFill>
          <p:spPr>
            <a:xfrm>
              <a:off x="482734" y="1577596"/>
              <a:ext cx="8528051" cy="2235579"/>
            </a:xfrm>
            <a:prstGeom prst="rect">
              <a:avLst/>
            </a:prstGeom>
            <a:solidFill>
              <a:srgbClr val="3E5B85"/>
            </a:solidFill>
          </p:spPr>
        </p:pic>
        <p:pic>
          <p:nvPicPr>
            <p:cNvPr id="12" name="Picture 11" descr="(3)Svetla-20110315_TELECON_HRD_65thIHC_ModelEvaluation_in_PreparationForDA_6.png"/>
            <p:cNvPicPr>
              <a:picLocks noChangeAspect="1"/>
            </p:cNvPicPr>
            <p:nvPr/>
          </p:nvPicPr>
          <p:blipFill>
            <a:blip r:embed="rId3" cstate="screen">
              <a:extLst>
                <a:ext uri="{28A0092B-C50C-407E-A947-70E740481C1C}">
                  <a14:useLocalDpi xmlns:a14="http://schemas.microsoft.com/office/drawing/2010/main"/>
                </a:ext>
              </a:extLst>
            </a:blip>
            <a:srcRect t="1393"/>
            <a:stretch>
              <a:fillRect/>
            </a:stretch>
          </p:blipFill>
          <p:spPr>
            <a:xfrm>
              <a:off x="104036" y="3813175"/>
              <a:ext cx="8937625" cy="2013081"/>
            </a:xfrm>
            <a:prstGeom prst="rect">
              <a:avLst/>
            </a:prstGeom>
          </p:spPr>
        </p:pic>
        <p:sp>
          <p:nvSpPr>
            <p:cNvPr id="15" name="TextBox 14"/>
            <p:cNvSpPr txBox="1"/>
            <p:nvPr/>
          </p:nvSpPr>
          <p:spPr>
            <a:xfrm rot="16200000">
              <a:off x="-842386" y="2523900"/>
              <a:ext cx="2255658" cy="369332"/>
            </a:xfrm>
            <a:prstGeom prst="rect">
              <a:avLst/>
            </a:prstGeom>
            <a:solidFill>
              <a:srgbClr val="2A4973"/>
            </a:solidFill>
            <a:ln>
              <a:noFill/>
            </a:ln>
          </p:spPr>
          <p:txBody>
            <a:bodyPr wrap="square" rtlCol="0" anchor="t">
              <a:spAutoFit/>
            </a:bodyPr>
            <a:lstStyle/>
            <a:p>
              <a:pPr algn="ctr"/>
              <a:r>
                <a:rPr lang="en-US" sz="1800" dirty="0" smtClean="0">
                  <a:solidFill>
                    <a:srgbClr val="D49595"/>
                  </a:solidFill>
                  <a:latin typeface="Arial"/>
                  <a:cs typeface="Arial"/>
                </a:rPr>
                <a:t>Observed</a:t>
              </a:r>
              <a:endParaRPr lang="en-US" sz="1800" dirty="0">
                <a:solidFill>
                  <a:srgbClr val="D49595"/>
                </a:solidFill>
                <a:latin typeface="Arial"/>
                <a:cs typeface="Arial"/>
              </a:endParaRPr>
            </a:p>
          </p:txBody>
        </p:sp>
        <p:sp>
          <p:nvSpPr>
            <p:cNvPr id="16" name="Rectangle 15"/>
            <p:cNvSpPr/>
            <p:nvPr/>
          </p:nvSpPr>
          <p:spPr>
            <a:xfrm>
              <a:off x="415786" y="1582853"/>
              <a:ext cx="719666" cy="258234"/>
            </a:xfrm>
            <a:prstGeom prst="rect">
              <a:avLst/>
            </a:prstGeom>
            <a:solidFill>
              <a:srgbClr val="2A497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Rectangle 17"/>
          <p:cNvSpPr/>
          <p:nvPr/>
        </p:nvSpPr>
        <p:spPr>
          <a:xfrm>
            <a:off x="758487" y="1404545"/>
            <a:ext cx="7776063" cy="461665"/>
          </a:xfrm>
          <a:prstGeom prst="rect">
            <a:avLst/>
          </a:prstGeom>
        </p:spPr>
        <p:txBody>
          <a:bodyPr wrap="square">
            <a:spAutoFit/>
          </a:bodyPr>
          <a:lstStyle/>
          <a:p>
            <a:pPr marL="230188" indent="-230188">
              <a:buFont typeface="Arial"/>
              <a:buChar char="•"/>
              <a:defRPr/>
            </a:pPr>
            <a:r>
              <a:rPr lang="en-US" dirty="0">
                <a:latin typeface="Calibri"/>
                <a:cs typeface="Calibri"/>
              </a:rPr>
              <a:t>E</a:t>
            </a:r>
            <a:r>
              <a:rPr lang="en-US" dirty="0" smtClean="0">
                <a:latin typeface="Calibri"/>
                <a:cs typeface="Calibri"/>
              </a:rPr>
              <a:t>valuate model physics through synthetic satellite imagery</a:t>
            </a:r>
            <a:endParaRPr lang="en-US" dirty="0">
              <a:latin typeface="Calibri"/>
              <a:cs typeface="Calibri"/>
            </a:endParaRPr>
          </a:p>
        </p:txBody>
      </p:sp>
      <p:grpSp>
        <p:nvGrpSpPr>
          <p:cNvPr id="23" name="Group 22"/>
          <p:cNvGrpSpPr/>
          <p:nvPr/>
        </p:nvGrpSpPr>
        <p:grpSpPr>
          <a:xfrm>
            <a:off x="5889465" y="3180665"/>
            <a:ext cx="2254324" cy="1925647"/>
            <a:chOff x="5889465" y="3180665"/>
            <a:chExt cx="2254324" cy="1925647"/>
          </a:xfrm>
        </p:grpSpPr>
        <p:cxnSp>
          <p:nvCxnSpPr>
            <p:cNvPr id="20" name="Straight Arrow Connector 19"/>
            <p:cNvCxnSpPr/>
            <p:nvPr/>
          </p:nvCxnSpPr>
          <p:spPr>
            <a:xfrm rot="5400000">
              <a:off x="7180249" y="4142773"/>
              <a:ext cx="1900437" cy="26642"/>
            </a:xfrm>
            <a:prstGeom prst="straightConnector1">
              <a:avLst/>
            </a:prstGeom>
            <a:ln w="38100" cap="flat" cmpd="sng" algn="ctr">
              <a:solidFill>
                <a:srgbClr val="FFFF00"/>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rot="5400000">
              <a:off x="4952567" y="4117563"/>
              <a:ext cx="1900437" cy="26642"/>
            </a:xfrm>
            <a:prstGeom prst="straightConnector1">
              <a:avLst/>
            </a:prstGeom>
            <a:ln w="38100" cap="flat" cmpd="sng" algn="ctr">
              <a:solidFill>
                <a:srgbClr val="FFFF00"/>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200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5" descr="P101018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48088" y="4511675"/>
            <a:ext cx="2316162" cy="1736725"/>
          </a:xfrm>
          <a:prstGeom prst="rect">
            <a:avLst/>
          </a:prstGeom>
          <a:noFill/>
          <a:ln w="9525">
            <a:noFill/>
            <a:miter lim="800000"/>
            <a:headEnd/>
            <a:tailEnd/>
          </a:ln>
        </p:spPr>
      </p:pic>
      <p:sp>
        <p:nvSpPr>
          <p:cNvPr id="50179" name="Rectangle 3"/>
          <p:cNvSpPr>
            <a:spLocks noGrp="1" noChangeArrowheads="1"/>
          </p:cNvSpPr>
          <p:nvPr>
            <p:ph type="body" idx="1"/>
          </p:nvPr>
        </p:nvSpPr>
        <p:spPr>
          <a:xfrm>
            <a:off x="403225" y="1222375"/>
            <a:ext cx="3240088" cy="5224463"/>
          </a:xfrm>
        </p:spPr>
        <p:txBody>
          <a:bodyPr/>
          <a:lstStyle/>
          <a:p>
            <a:pPr eaLnBrk="1" hangingPunct="1">
              <a:lnSpc>
                <a:spcPct val="90000"/>
              </a:lnSpc>
              <a:spcBef>
                <a:spcPts val="300"/>
              </a:spcBef>
            </a:pPr>
            <a:r>
              <a:rPr lang="en-US" sz="2000" b="1" dirty="0">
                <a:solidFill>
                  <a:srgbClr val="000000"/>
                </a:solidFill>
                <a:latin typeface="Calibri" charset="0"/>
                <a:ea typeface="Calibri" charset="0"/>
                <a:cs typeface="Calibri" charset="0"/>
              </a:rPr>
              <a:t>In-situ</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Wind, press., temp.</a:t>
            </a:r>
          </a:p>
          <a:p>
            <a:pPr marL="566738" lvl="1" eaLnBrk="1" hangingPunct="1">
              <a:lnSpc>
                <a:spcPct val="90000"/>
              </a:lnSpc>
              <a:spcBef>
                <a:spcPts val="300"/>
              </a:spcBef>
            </a:pPr>
            <a:endParaRPr lang="en-US" sz="18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300"/>
              </a:spcBef>
            </a:pPr>
            <a:r>
              <a:rPr lang="en-US" sz="2000" b="1" dirty="0">
                <a:solidFill>
                  <a:srgbClr val="000000"/>
                </a:solidFill>
                <a:latin typeface="Calibri" charset="0"/>
                <a:ea typeface="Calibri" charset="0"/>
                <a:cs typeface="Calibri" charset="0"/>
              </a:rPr>
              <a:t>Expendables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Dropsondes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AXBT, AXCP, buoy</a:t>
            </a:r>
          </a:p>
          <a:p>
            <a:pPr marL="566738" lvl="1" eaLnBrk="1" hangingPunct="1">
              <a:lnSpc>
                <a:spcPct val="90000"/>
              </a:lnSpc>
              <a:spcBef>
                <a:spcPts val="300"/>
              </a:spcBef>
            </a:pPr>
            <a:endParaRPr lang="en-US" sz="1800" dirty="0">
              <a:solidFill>
                <a:srgbClr val="000000"/>
              </a:solidFill>
              <a:latin typeface="Calibri" charset="0"/>
              <a:ea typeface="Calibri" charset="0"/>
              <a:cs typeface="Calibri" charset="0"/>
            </a:endParaRPr>
          </a:p>
          <a:p>
            <a:pPr eaLnBrk="1" hangingPunct="1">
              <a:lnSpc>
                <a:spcPct val="90000"/>
              </a:lnSpc>
              <a:spcBef>
                <a:spcPts val="300"/>
              </a:spcBef>
            </a:pPr>
            <a:endParaRPr lang="en-US" sz="14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300"/>
              </a:spcBef>
            </a:pPr>
            <a:endParaRPr lang="en-US" sz="1400" dirty="0">
              <a:solidFill>
                <a:srgbClr val="000000"/>
              </a:solidFill>
              <a:latin typeface="Calibri" charset="0"/>
              <a:ea typeface="Calibri" charset="0"/>
              <a:cs typeface="Calibri" charset="0"/>
            </a:endParaRPr>
          </a:p>
          <a:p>
            <a:pPr eaLnBrk="1" hangingPunct="1">
              <a:lnSpc>
                <a:spcPct val="90000"/>
              </a:lnSpc>
              <a:spcBef>
                <a:spcPts val="300"/>
              </a:spcBef>
            </a:pPr>
            <a:r>
              <a:rPr lang="en-US" sz="2000" b="1" dirty="0">
                <a:solidFill>
                  <a:srgbClr val="000000"/>
                </a:solidFill>
                <a:latin typeface="Calibri" charset="0"/>
                <a:ea typeface="Calibri" charset="0"/>
                <a:cs typeface="Calibri" charset="0"/>
              </a:rPr>
              <a:t>Remote Sensors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Doppler Radar</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SFMR/HIRAD</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WSRA </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Scatterometer/profiler</a:t>
            </a:r>
          </a:p>
          <a:p>
            <a:pPr marL="566738" lvl="1" eaLnBrk="1" hangingPunct="1">
              <a:lnSpc>
                <a:spcPct val="90000"/>
              </a:lnSpc>
              <a:spcBef>
                <a:spcPts val="300"/>
              </a:spcBef>
            </a:pPr>
            <a:r>
              <a:rPr lang="en-US" sz="1800" dirty="0" smtClean="0">
                <a:solidFill>
                  <a:srgbClr val="000000"/>
                </a:solidFill>
                <a:latin typeface="Calibri" charset="0"/>
                <a:ea typeface="Calibri" charset="0"/>
                <a:cs typeface="Calibri" charset="0"/>
              </a:rPr>
              <a:t>UAS - LALE</a:t>
            </a:r>
            <a:endParaRPr lang="en-US" sz="1800" dirty="0">
              <a:solidFill>
                <a:srgbClr val="000000"/>
              </a:solidFill>
              <a:latin typeface="Calibri" charset="0"/>
              <a:ea typeface="Calibri" charset="0"/>
              <a:cs typeface="Calibri" charset="0"/>
            </a:endParaRPr>
          </a:p>
        </p:txBody>
      </p:sp>
      <p:pic>
        <p:nvPicPr>
          <p:cNvPr id="50180"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l="2910" r="3792" b="714"/>
          <a:stretch>
            <a:fillRect/>
          </a:stretch>
        </p:blipFill>
        <p:spPr bwMode="auto">
          <a:xfrm>
            <a:off x="6400800" y="1322388"/>
            <a:ext cx="2370138" cy="3122612"/>
          </a:xfrm>
          <a:prstGeom prst="rect">
            <a:avLst/>
          </a:prstGeom>
          <a:noFill/>
          <a:ln w="9525">
            <a:noFill/>
            <a:miter lim="800000"/>
            <a:headEnd/>
            <a:tailEnd/>
          </a:ln>
        </p:spPr>
      </p:pic>
      <p:pic>
        <p:nvPicPr>
          <p:cNvPr id="50181" name="Picture 8" descr="noaap3s"/>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7513" y="1831975"/>
            <a:ext cx="3109912" cy="1022350"/>
          </a:xfrm>
          <a:prstGeom prst="rect">
            <a:avLst/>
          </a:prstGeom>
          <a:noFill/>
          <a:ln w="9525">
            <a:noFill/>
            <a:miter lim="800000"/>
            <a:headEnd/>
            <a:tailEnd/>
          </a:ln>
        </p:spPr>
      </p:pic>
      <p:pic>
        <p:nvPicPr>
          <p:cNvPr id="50182" name="Picture 9" descr="gonzoi"/>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3225" y="3660775"/>
            <a:ext cx="3009900" cy="1003300"/>
          </a:xfrm>
          <a:prstGeom prst="rect">
            <a:avLst/>
          </a:prstGeom>
          <a:noFill/>
          <a:ln w="9525">
            <a:noFill/>
            <a:miter lim="800000"/>
            <a:headEnd/>
            <a:tailEnd/>
          </a:ln>
        </p:spPr>
      </p:pic>
      <p:sp>
        <p:nvSpPr>
          <p:cNvPr id="50183" name="TextBox 12"/>
          <p:cNvSpPr txBox="1">
            <a:spLocks noChangeArrowheads="1"/>
          </p:cNvSpPr>
          <p:nvPr/>
        </p:nvSpPr>
        <p:spPr bwMode="auto">
          <a:xfrm>
            <a:off x="4376468" y="2247900"/>
            <a:ext cx="1005804" cy="338554"/>
          </a:xfrm>
          <a:prstGeom prst="rect">
            <a:avLst/>
          </a:prstGeom>
          <a:noFill/>
          <a:ln w="9525">
            <a:noFill/>
            <a:miter lim="800000"/>
            <a:headEnd/>
            <a:tailEnd/>
          </a:ln>
        </p:spPr>
        <p:txBody>
          <a:bodyPr wrap="none">
            <a:prstTxWarp prst="textNoShape">
              <a:avLst/>
            </a:prstTxWarp>
            <a:spAutoFit/>
          </a:bodyPr>
          <a:lstStyle/>
          <a:p>
            <a:r>
              <a:rPr lang="en-US" sz="1600" dirty="0" smtClean="0">
                <a:latin typeface="Calibri" charset="0"/>
                <a:ea typeface="Calibri" charset="0"/>
                <a:cs typeface="Calibri" charset="0"/>
              </a:rPr>
              <a:t>GALE UAS</a:t>
            </a:r>
            <a:endParaRPr lang="en-US" sz="1600" dirty="0">
              <a:latin typeface="Calibri" charset="0"/>
              <a:ea typeface="Calibri" charset="0"/>
              <a:cs typeface="Calibri" charset="0"/>
            </a:endParaRPr>
          </a:p>
        </p:txBody>
      </p:sp>
      <p:pic>
        <p:nvPicPr>
          <p:cNvPr id="50184" name="Picture 16" descr="TDR on tail_red.jp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767138" y="2544763"/>
            <a:ext cx="2282825" cy="1712912"/>
          </a:xfrm>
          <a:prstGeom prst="rect">
            <a:avLst/>
          </a:prstGeom>
          <a:noFill/>
          <a:ln w="9525">
            <a:noFill/>
            <a:miter lim="800000"/>
            <a:headEnd/>
            <a:tailEnd/>
          </a:ln>
        </p:spPr>
      </p:pic>
      <p:pic>
        <p:nvPicPr>
          <p:cNvPr id="50185" name="Picture 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148388" y="4508500"/>
            <a:ext cx="2632075" cy="1735138"/>
          </a:xfrm>
          <a:prstGeom prst="rect">
            <a:avLst/>
          </a:prstGeom>
          <a:noFill/>
          <a:ln w="9525">
            <a:noFill/>
            <a:round/>
            <a:headEnd/>
            <a:tailEnd/>
          </a:ln>
        </p:spPr>
      </p:pic>
      <p:sp>
        <p:nvSpPr>
          <p:cNvPr id="50186" name="Rectangle 7"/>
          <p:cNvSpPr>
            <a:spLocks noGrp="1" noChangeArrowheads="1"/>
          </p:cNvSpPr>
          <p:nvPr>
            <p:ph type="title"/>
          </p:nvPr>
        </p:nvSpPr>
        <p:spPr>
          <a:xfrm>
            <a:off x="0" y="53975"/>
            <a:ext cx="9144000" cy="1016000"/>
          </a:xfrm>
        </p:spPr>
        <p:txBody>
          <a:bodyPr anchor="b"/>
          <a:lstStyle/>
          <a:p>
            <a:pPr>
              <a:lnSpc>
                <a:spcPct val="100000"/>
              </a:lnSpc>
            </a:pPr>
            <a:r>
              <a:rPr lang="en-US" sz="4400">
                <a:latin typeface="Calibri" charset="0"/>
                <a:ea typeface="Calibri" charset="0"/>
                <a:cs typeface="Calibri" charset="0"/>
              </a:rPr>
              <a:t>Improved Use of Observations:</a:t>
            </a:r>
            <a:r>
              <a:rPr lang="en-US" sz="4800">
                <a:latin typeface="Calibri" charset="0"/>
                <a:ea typeface="Calibri" charset="0"/>
                <a:cs typeface="Calibri" charset="0"/>
              </a:rPr>
              <a:t/>
            </a:r>
            <a:br>
              <a:rPr lang="en-US" sz="4800">
                <a:latin typeface="Calibri" charset="0"/>
                <a:ea typeface="Calibri" charset="0"/>
                <a:cs typeface="Calibri" charset="0"/>
              </a:rPr>
            </a:br>
            <a:r>
              <a:rPr lang="en-US" sz="2800">
                <a:latin typeface="Calibri" charset="0"/>
                <a:ea typeface="Calibri" charset="0"/>
                <a:cs typeface="Calibri" charset="0"/>
              </a:rPr>
              <a:t>Intensity Forecast experiment (IFEX)</a:t>
            </a:r>
          </a:p>
        </p:txBody>
      </p:sp>
      <p:sp>
        <p:nvSpPr>
          <p:cNvPr id="50187" name="TextBox 12"/>
          <p:cNvSpPr txBox="1">
            <a:spLocks noChangeArrowheads="1"/>
          </p:cNvSpPr>
          <p:nvPr/>
        </p:nvSpPr>
        <p:spPr bwMode="auto">
          <a:xfrm>
            <a:off x="3798888" y="4184650"/>
            <a:ext cx="2117725" cy="338138"/>
          </a:xfrm>
          <a:prstGeom prst="rect">
            <a:avLst/>
          </a:prstGeom>
          <a:noFill/>
          <a:ln w="9525">
            <a:noFill/>
            <a:miter lim="800000"/>
            <a:headEnd/>
            <a:tailEnd/>
          </a:ln>
        </p:spPr>
        <p:txBody>
          <a:bodyPr wrap="none">
            <a:prstTxWarp prst="textNoShape">
              <a:avLst/>
            </a:prstTxWarp>
            <a:spAutoFit/>
          </a:bodyPr>
          <a:lstStyle/>
          <a:p>
            <a:r>
              <a:rPr lang="en-US" sz="1600">
                <a:latin typeface="Calibri" charset="0"/>
                <a:ea typeface="Calibri" charset="0"/>
                <a:cs typeface="Calibri" charset="0"/>
              </a:rPr>
              <a:t>G-IV Tail Doppler Radar</a:t>
            </a:r>
          </a:p>
        </p:txBody>
      </p:sp>
      <p:sp>
        <p:nvSpPr>
          <p:cNvPr id="50188" name="TextBox 12"/>
          <p:cNvSpPr txBox="1">
            <a:spLocks noChangeArrowheads="1"/>
          </p:cNvSpPr>
          <p:nvPr/>
        </p:nvSpPr>
        <p:spPr bwMode="auto">
          <a:xfrm>
            <a:off x="4497388" y="6173788"/>
            <a:ext cx="1004887" cy="338137"/>
          </a:xfrm>
          <a:prstGeom prst="rect">
            <a:avLst/>
          </a:prstGeom>
          <a:noFill/>
          <a:ln w="9525">
            <a:noFill/>
            <a:miter lim="800000"/>
            <a:headEnd/>
            <a:tailEnd/>
          </a:ln>
        </p:spPr>
        <p:txBody>
          <a:bodyPr wrap="none">
            <a:prstTxWarp prst="textNoShape">
              <a:avLst/>
            </a:prstTxWarp>
            <a:spAutoFit/>
          </a:bodyPr>
          <a:lstStyle/>
          <a:p>
            <a:r>
              <a:rPr lang="en-US" sz="1600">
                <a:latin typeface="Calibri" charset="0"/>
                <a:ea typeface="Calibri" charset="0"/>
                <a:cs typeface="Calibri" charset="0"/>
              </a:rPr>
              <a:t>ONR DWL</a:t>
            </a:r>
          </a:p>
        </p:txBody>
      </p:sp>
      <p:pic>
        <p:nvPicPr>
          <p:cNvPr id="50190" name="Picture 4"/>
          <p:cNvPicPr>
            <a:picLocks noChangeAspect="1" noChangeArrowheads="1"/>
          </p:cNvPicPr>
          <p:nvPr/>
        </p:nvPicPr>
        <p:blipFill>
          <a:blip r:embed="rId9"/>
          <a:srcRect/>
          <a:stretch>
            <a:fillRect/>
          </a:stretch>
        </p:blipFill>
        <p:spPr bwMode="auto">
          <a:xfrm>
            <a:off x="6881813" y="1762125"/>
            <a:ext cx="360362" cy="1035050"/>
          </a:xfrm>
          <a:prstGeom prst="rect">
            <a:avLst/>
          </a:prstGeom>
          <a:noFill/>
          <a:ln w="9525">
            <a:noFill/>
            <a:miter lim="800000"/>
            <a:headEnd/>
            <a:tailEnd/>
          </a:ln>
        </p:spPr>
      </p:pic>
      <p:sp>
        <p:nvSpPr>
          <p:cNvPr id="50191" name="TextBox 4"/>
          <p:cNvSpPr txBox="1">
            <a:spLocks noChangeArrowheads="1"/>
          </p:cNvSpPr>
          <p:nvPr/>
        </p:nvSpPr>
        <p:spPr bwMode="auto">
          <a:xfrm>
            <a:off x="5885405" y="6625406"/>
            <a:ext cx="2750065"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rPr>
              <a:t>Observations Team - Rob </a:t>
            </a:r>
            <a:r>
              <a:rPr lang="en-US" sz="1100" dirty="0">
                <a:latin typeface="Calibri" charset="0"/>
              </a:rPr>
              <a:t>Rogers, AOML/HRD</a:t>
            </a:r>
          </a:p>
        </p:txBody>
      </p:sp>
      <p:pic>
        <p:nvPicPr>
          <p:cNvPr id="16" name="Picture 15" descr="GALE_UAS.pn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076321" y="1309733"/>
            <a:ext cx="1616423" cy="1051555"/>
          </a:xfrm>
          <a:prstGeom prst="rect">
            <a:avLst/>
          </a:prstGeom>
        </p:spPr>
      </p:pic>
      <p:pic>
        <p:nvPicPr>
          <p:cNvPr id="17" name="Picture 16" descr="IFEX.gif"/>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476881" y="523960"/>
            <a:ext cx="731519" cy="73151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Group 63"/>
          <p:cNvGrpSpPr>
            <a:grpSpLocks noChangeAspect="1"/>
          </p:cNvGrpSpPr>
          <p:nvPr/>
        </p:nvGrpSpPr>
        <p:grpSpPr bwMode="auto">
          <a:xfrm>
            <a:off x="1951038" y="1545192"/>
            <a:ext cx="5364162" cy="4662487"/>
            <a:chOff x="1522188" y="1791975"/>
            <a:chExt cx="5532164" cy="4810495"/>
          </a:xfrm>
        </p:grpSpPr>
        <p:pic>
          <p:nvPicPr>
            <p:cNvPr id="52236" name="Picture 8" descr="Katrina.A2005240.1700.1km.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22188" y="1791975"/>
              <a:ext cx="5532164" cy="4810495"/>
            </a:xfrm>
            <a:prstGeom prst="rect">
              <a:avLst/>
            </a:prstGeom>
            <a:noFill/>
            <a:ln w="9525">
              <a:solidFill>
                <a:srgbClr val="000066"/>
              </a:solidFill>
              <a:miter lim="800000"/>
              <a:headEnd/>
              <a:tailEnd/>
            </a:ln>
          </p:spPr>
        </p:pic>
        <p:cxnSp>
          <p:nvCxnSpPr>
            <p:cNvPr id="47" name="Straight Arrow Connector 46"/>
            <p:cNvCxnSpPr/>
            <p:nvPr/>
          </p:nvCxnSpPr>
          <p:spPr>
            <a:xfrm rot="5400000" flipH="1" flipV="1">
              <a:off x="3499608" y="4207883"/>
              <a:ext cx="1657549" cy="72038"/>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rot="5400000">
              <a:off x="4276621" y="4161371"/>
              <a:ext cx="917221" cy="885735"/>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a:xfrm rot="10800000" flipH="1">
              <a:off x="3478665" y="4188214"/>
              <a:ext cx="1658504" cy="72067"/>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sp>
        <p:nvSpPr>
          <p:cNvPr id="35" name="Rectangle 34"/>
          <p:cNvSpPr/>
          <p:nvPr/>
        </p:nvSpPr>
        <p:spPr>
          <a:xfrm>
            <a:off x="4103688" y="3339067"/>
            <a:ext cx="1089025" cy="1089025"/>
          </a:xfrm>
          <a:prstGeom prst="rect">
            <a:avLst/>
          </a:prstGeom>
          <a:noFill/>
          <a:ln w="9525" cap="flat" cmpd="sng" algn="ctr">
            <a:solidFill>
              <a:schemeClr val="tx1"/>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grpSp>
        <p:nvGrpSpPr>
          <p:cNvPr id="3" name="Group 42"/>
          <p:cNvGrpSpPr>
            <a:grpSpLocks noChangeAspect="1"/>
          </p:cNvGrpSpPr>
          <p:nvPr/>
        </p:nvGrpSpPr>
        <p:grpSpPr>
          <a:xfrm>
            <a:off x="2478880" y="1556616"/>
            <a:ext cx="4258553" cy="4650684"/>
            <a:chOff x="2547317" y="1810085"/>
            <a:chExt cx="4016399" cy="4380937"/>
          </a:xfrm>
          <a:effectLst>
            <a:outerShdw blurRad="50800" dist="38100" dir="2700000">
              <a:srgbClr val="000000">
                <a:alpha val="43000"/>
              </a:srgbClr>
            </a:outerShdw>
          </a:effectLst>
        </p:grpSpPr>
        <p:grpSp>
          <p:nvGrpSpPr>
            <p:cNvPr id="4" name="Group 30"/>
            <p:cNvGrpSpPr/>
            <p:nvPr/>
          </p:nvGrpSpPr>
          <p:grpSpPr>
            <a:xfrm>
              <a:off x="2547317" y="1810085"/>
              <a:ext cx="4016399" cy="4380937"/>
              <a:chOff x="2154895" y="1201775"/>
              <a:chExt cx="4016399" cy="4380937"/>
            </a:xfrm>
          </p:grpSpPr>
          <p:sp>
            <p:nvSpPr>
              <p:cNvPr id="29" name="Rectangle 28"/>
              <p:cNvSpPr/>
              <p:nvPr/>
            </p:nvSpPr>
            <p:spPr>
              <a:xfrm>
                <a:off x="2156543" y="1201775"/>
                <a:ext cx="4014751" cy="43809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grpSp>
            <p:nvGrpSpPr>
              <p:cNvPr id="5" name="Group 29"/>
              <p:cNvGrpSpPr/>
              <p:nvPr/>
            </p:nvGrpSpPr>
            <p:grpSpPr>
              <a:xfrm>
                <a:off x="2154895" y="1228926"/>
                <a:ext cx="3952833" cy="4350628"/>
                <a:chOff x="2154895" y="1228926"/>
                <a:chExt cx="3952833" cy="4350628"/>
              </a:xfrm>
            </p:grpSpPr>
            <p:pic>
              <p:nvPicPr>
                <p:cNvPr id="12" name="Picture 1" descr="postRI_Dop_wind.tif"/>
                <p:cNvPicPr>
                  <a:picLocks noChangeAspect="1"/>
                </p:cNvPicPr>
                <p:nvPr/>
              </p:nvPicPr>
              <p:blipFill>
                <a:blip r:embed="rId4" cstate="screen">
                  <a:extLst>
                    <a:ext uri="{28A0092B-C50C-407E-A947-70E740481C1C}">
                      <a14:useLocalDpi xmlns:a14="http://schemas.microsoft.com/office/drawing/2010/main"/>
                    </a:ext>
                  </a:extLst>
                </a:blip>
                <a:srcRect l="25259" t="12799" r="25058" b="12794"/>
                <a:stretch>
                  <a:fillRect/>
                </a:stretch>
              </p:blipFill>
              <p:spPr bwMode="auto">
                <a:xfrm>
                  <a:off x="2630432" y="1228926"/>
                  <a:ext cx="3477296" cy="4015867"/>
                </a:xfrm>
                <a:prstGeom prst="rect">
                  <a:avLst/>
                </a:prstGeom>
                <a:noFill/>
                <a:ln w="9525">
                  <a:noFill/>
                  <a:miter lim="800000"/>
                  <a:headEnd/>
                  <a:tailEnd/>
                </a:ln>
              </p:spPr>
            </p:pic>
            <p:grpSp>
              <p:nvGrpSpPr>
                <p:cNvPr id="6" name="Group 28"/>
                <p:cNvGrpSpPr>
                  <a:grpSpLocks/>
                </p:cNvGrpSpPr>
                <p:nvPr/>
              </p:nvGrpSpPr>
              <p:grpSpPr bwMode="auto">
                <a:xfrm>
                  <a:off x="2540306" y="5133310"/>
                  <a:ext cx="3518274" cy="330752"/>
                  <a:chOff x="1992826" y="3477528"/>
                  <a:chExt cx="1908004" cy="179801"/>
                </a:xfrm>
              </p:grpSpPr>
              <p:sp>
                <p:nvSpPr>
                  <p:cNvPr id="23" name="Rectangle 22"/>
                  <p:cNvSpPr/>
                  <p:nvPr/>
                </p:nvSpPr>
                <p:spPr>
                  <a:xfrm>
                    <a:off x="2072194" y="3530036"/>
                    <a:ext cx="1828636" cy="127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100">
                      <a:solidFill>
                        <a:srgbClr val="FFFFFF"/>
                      </a:solidFill>
                      <a:latin typeface="Calibri"/>
                      <a:cs typeface="Calibri"/>
                    </a:endParaRPr>
                  </a:p>
                </p:txBody>
              </p:sp>
              <p:grpSp>
                <p:nvGrpSpPr>
                  <p:cNvPr id="7" name="Group 24"/>
                  <p:cNvGrpSpPr/>
                  <p:nvPr/>
                </p:nvGrpSpPr>
                <p:grpSpPr>
                  <a:xfrm>
                    <a:off x="1992826" y="3477528"/>
                    <a:ext cx="1602232" cy="139693"/>
                    <a:chOff x="1992826" y="3217178"/>
                    <a:chExt cx="1602232" cy="139693"/>
                  </a:xfrm>
                  <a:noFill/>
                </p:grpSpPr>
                <p:sp>
                  <p:nvSpPr>
                    <p:cNvPr id="25" name="Text Box 50"/>
                    <p:cNvSpPr txBox="1">
                      <a:spLocks noChangeArrowheads="1"/>
                    </p:cNvSpPr>
                    <p:nvPr/>
                  </p:nvSpPr>
                  <p:spPr bwMode="auto">
                    <a:xfrm>
                      <a:off x="2449468" y="3222905"/>
                      <a:ext cx="167589"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50</a:t>
                      </a:r>
                    </a:p>
                  </p:txBody>
                </p:sp>
                <p:sp>
                  <p:nvSpPr>
                    <p:cNvPr id="26" name="Text Box 52"/>
                    <p:cNvSpPr txBox="1">
                      <a:spLocks noChangeArrowheads="1"/>
                    </p:cNvSpPr>
                    <p:nvPr/>
                  </p:nvSpPr>
                  <p:spPr bwMode="auto">
                    <a:xfrm>
                      <a:off x="2901950" y="3217178"/>
                      <a:ext cx="204158"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100</a:t>
                      </a:r>
                    </a:p>
                  </p:txBody>
                </p:sp>
                <p:sp>
                  <p:nvSpPr>
                    <p:cNvPr id="27" name="Text Box 53"/>
                    <p:cNvSpPr txBox="1">
                      <a:spLocks noChangeArrowheads="1"/>
                    </p:cNvSpPr>
                    <p:nvPr/>
                  </p:nvSpPr>
                  <p:spPr bwMode="auto">
                    <a:xfrm>
                      <a:off x="3390900" y="3222905"/>
                      <a:ext cx="204158"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150</a:t>
                      </a:r>
                    </a:p>
                  </p:txBody>
                </p:sp>
                <p:sp>
                  <p:nvSpPr>
                    <p:cNvPr id="28" name="Text Box 53"/>
                    <p:cNvSpPr txBox="1">
                      <a:spLocks noChangeArrowheads="1"/>
                    </p:cNvSpPr>
                    <p:nvPr/>
                  </p:nvSpPr>
                  <p:spPr bwMode="auto">
                    <a:xfrm>
                      <a:off x="1992826" y="3222905"/>
                      <a:ext cx="131020"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0</a:t>
                      </a:r>
                    </a:p>
                  </p:txBody>
                </p:sp>
              </p:grpSp>
            </p:grpSp>
            <p:grpSp>
              <p:nvGrpSpPr>
                <p:cNvPr id="8" name="Group 50"/>
                <p:cNvGrpSpPr>
                  <a:grpSpLocks/>
                </p:cNvGrpSpPr>
                <p:nvPr/>
              </p:nvGrpSpPr>
              <p:grpSpPr bwMode="auto">
                <a:xfrm>
                  <a:off x="2387208" y="1864664"/>
                  <a:ext cx="258446" cy="3411936"/>
                  <a:chOff x="1927661" y="1691030"/>
                  <a:chExt cx="140495" cy="1851183"/>
                </a:xfrm>
              </p:grpSpPr>
              <p:sp>
                <p:nvSpPr>
                  <p:cNvPr id="18" name="Rectangle 44"/>
                  <p:cNvSpPr>
                    <a:spLocks noChangeArrowheads="1"/>
                  </p:cNvSpPr>
                  <p:nvPr/>
                </p:nvSpPr>
                <p:spPr bwMode="auto">
                  <a:xfrm rot="-5400000">
                    <a:off x="1089493" y="2541930"/>
                    <a:ext cx="1828800" cy="127000"/>
                  </a:xfrm>
                  <a:prstGeom prst="rect">
                    <a:avLst/>
                  </a:prstGeom>
                  <a:solidFill>
                    <a:schemeClr val="bg1"/>
                  </a:solidFill>
                  <a:ln w="25400">
                    <a:noFill/>
                    <a:miter lim="800000"/>
                    <a:headEnd/>
                    <a:tailEnd/>
                  </a:ln>
                </p:spPr>
                <p:txBody>
                  <a:bodyPr vert="eaVert" anchor="ctr">
                    <a:prstTxWarp prst="textNoShape">
                      <a:avLst/>
                    </a:prstTxWarp>
                  </a:bodyPr>
                  <a:lstStyle/>
                  <a:p>
                    <a:pPr algn="ctr">
                      <a:defRPr/>
                    </a:pPr>
                    <a:endParaRPr lang="en-US" sz="1100">
                      <a:solidFill>
                        <a:srgbClr val="FFFFFF"/>
                      </a:solidFill>
                      <a:latin typeface="Calibri"/>
                      <a:ea typeface="Arial" charset="0"/>
                      <a:cs typeface="Calibri"/>
                    </a:endParaRPr>
                  </a:p>
                </p:txBody>
              </p:sp>
              <p:sp>
                <p:nvSpPr>
                  <p:cNvPr id="19" name="Text Box 50"/>
                  <p:cNvSpPr txBox="1">
                    <a:spLocks noChangeArrowheads="1"/>
                  </p:cNvSpPr>
                  <p:nvPr/>
                </p:nvSpPr>
                <p:spPr bwMode="auto">
                  <a:xfrm rot="16200000">
                    <a:off x="1917356" y="2888002"/>
                    <a:ext cx="167464" cy="134128"/>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50</a:t>
                    </a:r>
                  </a:p>
                </p:txBody>
              </p:sp>
              <p:sp>
                <p:nvSpPr>
                  <p:cNvPr id="20" name="Text Box 52"/>
                  <p:cNvSpPr txBox="1">
                    <a:spLocks noChangeArrowheads="1"/>
                  </p:cNvSpPr>
                  <p:nvPr/>
                </p:nvSpPr>
                <p:spPr bwMode="auto">
                  <a:xfrm rot="16200000">
                    <a:off x="1892722" y="2327408"/>
                    <a:ext cx="204005" cy="134128"/>
                  </a:xfrm>
                  <a:prstGeom prst="rect">
                    <a:avLst/>
                  </a:prstGeom>
                  <a:noFill/>
                  <a:ln w="9525">
                    <a:noFill/>
                    <a:miter lim="800000"/>
                    <a:headEnd/>
                    <a:tailEnd/>
                  </a:ln>
                </p:spPr>
                <p:txBody>
                  <a:bodyPr wrap="none">
                    <a:prstTxWarp prst="textNoShape">
                      <a:avLst/>
                    </a:prstTxWarp>
                    <a:spAutoFit/>
                  </a:bodyPr>
                  <a:lstStyle/>
                  <a:p>
                    <a:pPr>
                      <a:defRPr/>
                    </a:pPr>
                    <a:r>
                      <a:rPr lang="en-US" sz="1100" b="1">
                        <a:latin typeface="Calibri"/>
                        <a:ea typeface="Arial" charset="0"/>
                        <a:cs typeface="Calibri"/>
                      </a:rPr>
                      <a:t>100</a:t>
                    </a:r>
                  </a:p>
                </p:txBody>
              </p:sp>
              <p:sp>
                <p:nvSpPr>
                  <p:cNvPr id="21" name="Text Box 53"/>
                  <p:cNvSpPr txBox="1">
                    <a:spLocks noChangeArrowheads="1"/>
                  </p:cNvSpPr>
                  <p:nvPr/>
                </p:nvSpPr>
                <p:spPr bwMode="auto">
                  <a:xfrm rot="16200000">
                    <a:off x="1899089" y="1771580"/>
                    <a:ext cx="204005" cy="134128"/>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150</a:t>
                    </a:r>
                  </a:p>
                </p:txBody>
              </p:sp>
              <p:sp>
                <p:nvSpPr>
                  <p:cNvPr id="22" name="Text Box 53"/>
                  <p:cNvSpPr txBox="1">
                    <a:spLocks noChangeArrowheads="1"/>
                  </p:cNvSpPr>
                  <p:nvPr/>
                </p:nvSpPr>
                <p:spPr bwMode="auto">
                  <a:xfrm rot="16200000">
                    <a:off x="1935630" y="3409688"/>
                    <a:ext cx="130922" cy="134128"/>
                  </a:xfrm>
                  <a:prstGeom prst="rect">
                    <a:avLst/>
                  </a:prstGeom>
                  <a:noFill/>
                  <a:ln w="9525">
                    <a:noFill/>
                    <a:miter lim="800000"/>
                    <a:headEnd/>
                    <a:tailEnd/>
                  </a:ln>
                </p:spPr>
                <p:txBody>
                  <a:bodyPr wrap="none">
                    <a:prstTxWarp prst="textNoShape">
                      <a:avLst/>
                    </a:prstTxWarp>
                    <a:spAutoFit/>
                  </a:bodyPr>
                  <a:lstStyle/>
                  <a:p>
                    <a:pPr>
                      <a:defRPr/>
                    </a:pPr>
                    <a:r>
                      <a:rPr lang="en-US" sz="1100" b="1">
                        <a:latin typeface="Calibri"/>
                        <a:ea typeface="Arial" charset="0"/>
                        <a:cs typeface="Calibri"/>
                      </a:rPr>
                      <a:t>0</a:t>
                    </a:r>
                  </a:p>
                </p:txBody>
              </p:sp>
            </p:grpSp>
            <p:pic>
              <p:nvPicPr>
                <p:cNvPr id="15" name="Picture 1" descr="postRI_Dop_wind.tif"/>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599810" y="1391082"/>
                  <a:ext cx="368804" cy="310264"/>
                </a:xfrm>
                <a:prstGeom prst="rect">
                  <a:avLst/>
                </a:prstGeom>
                <a:noFill/>
                <a:ln w="9525">
                  <a:noFill/>
                  <a:miter lim="800000"/>
                  <a:headEnd/>
                  <a:tailEnd/>
                </a:ln>
              </p:spPr>
            </p:pic>
            <p:sp>
              <p:nvSpPr>
                <p:cNvPr id="16" name="TextBox 155"/>
                <p:cNvSpPr txBox="1">
                  <a:spLocks noChangeArrowheads="1"/>
                </p:cNvSpPr>
                <p:nvPr/>
              </p:nvSpPr>
              <p:spPr bwMode="auto">
                <a:xfrm>
                  <a:off x="3836399" y="5333118"/>
                  <a:ext cx="919413" cy="246436"/>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distance (km)</a:t>
                  </a:r>
                </a:p>
              </p:txBody>
            </p:sp>
            <p:sp>
              <p:nvSpPr>
                <p:cNvPr id="17" name="TextBox 156"/>
                <p:cNvSpPr txBox="1">
                  <a:spLocks noChangeArrowheads="1"/>
                </p:cNvSpPr>
                <p:nvPr/>
              </p:nvSpPr>
              <p:spPr bwMode="auto">
                <a:xfrm rot="16200000">
                  <a:off x="1819110" y="3359527"/>
                  <a:ext cx="918303" cy="246734"/>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distance (km)</a:t>
                  </a:r>
                </a:p>
              </p:txBody>
            </p:sp>
          </p:grpSp>
        </p:grpSp>
        <p:cxnSp>
          <p:nvCxnSpPr>
            <p:cNvPr id="42" name="Straight Connector 41"/>
            <p:cNvCxnSpPr/>
            <p:nvPr/>
          </p:nvCxnSpPr>
          <p:spPr>
            <a:xfrm flipV="1">
              <a:off x="3087867" y="3844916"/>
              <a:ext cx="3296624" cy="200075"/>
            </a:xfrm>
            <a:prstGeom prst="line">
              <a:avLst/>
            </a:prstGeom>
            <a:ln w="25400" cap="flat" cmpd="sng" algn="ctr">
              <a:solidFill>
                <a:schemeClr val="tx1"/>
              </a:solidFill>
              <a:prstDash val="dash"/>
              <a:round/>
              <a:headEnd type="none" w="med" len="med"/>
              <a:tailEnd type="triangle" w="lg" len="lg"/>
            </a:ln>
          </p:spPr>
          <p:style>
            <a:lnRef idx="2">
              <a:schemeClr val="accent1"/>
            </a:lnRef>
            <a:fillRef idx="0">
              <a:schemeClr val="accent1"/>
            </a:fillRef>
            <a:effectRef idx="1">
              <a:schemeClr val="accent1"/>
            </a:effectRef>
            <a:fontRef idx="minor">
              <a:schemeClr val="tx1"/>
            </a:fontRef>
          </p:style>
        </p:cxnSp>
      </p:grpSp>
      <p:sp>
        <p:nvSpPr>
          <p:cNvPr id="39939" name="Rectangle 3"/>
          <p:cNvSpPr>
            <a:spLocks noChangeArrowheads="1"/>
          </p:cNvSpPr>
          <p:nvPr/>
        </p:nvSpPr>
        <p:spPr bwMode="auto">
          <a:xfrm>
            <a:off x="569913" y="1226838"/>
            <a:ext cx="8023225" cy="369888"/>
          </a:xfrm>
          <a:prstGeom prst="rect">
            <a:avLst/>
          </a:prstGeom>
          <a:noFill/>
          <a:ln w="9525">
            <a:noFill/>
            <a:miter lim="800000"/>
            <a:headEnd/>
            <a:tailEnd/>
          </a:ln>
        </p:spPr>
        <p:txBody>
          <a:bodyPr>
            <a:prstTxWarp prst="textNoShape">
              <a:avLst/>
            </a:prstTxWarp>
            <a:spAutoFit/>
          </a:bodyPr>
          <a:lstStyle/>
          <a:p>
            <a:pPr algn="ctr" eaLnBrk="0" hangingPunct="0"/>
            <a:r>
              <a:rPr lang="en-US" sz="1800">
                <a:solidFill>
                  <a:srgbClr val="000000"/>
                </a:solidFill>
                <a:latin typeface="Calibri" charset="0"/>
                <a:ea typeface="Arial" charset="0"/>
                <a:cs typeface="Arial" charset="0"/>
              </a:rPr>
              <a:t>Airborne Doppler-analyzed wind field Hurricane Katrina, 28 September 2005</a:t>
            </a:r>
          </a:p>
        </p:txBody>
      </p:sp>
      <p:grpSp>
        <p:nvGrpSpPr>
          <p:cNvPr id="9" name="Group 9"/>
          <p:cNvGrpSpPr>
            <a:grpSpLocks noChangeAspect="1"/>
          </p:cNvGrpSpPr>
          <p:nvPr/>
        </p:nvGrpSpPr>
        <p:grpSpPr bwMode="auto">
          <a:xfrm>
            <a:off x="613629" y="1345691"/>
            <a:ext cx="8009488" cy="4936808"/>
            <a:chOff x="850601" y="1730376"/>
            <a:chExt cx="7522387" cy="4638087"/>
          </a:xfrm>
        </p:grpSpPr>
        <p:pic>
          <p:nvPicPr>
            <p:cNvPr id="52233" name="Picture 2" descr="Untitled"/>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50601" y="1730376"/>
              <a:ext cx="7522387" cy="4638087"/>
            </a:xfrm>
            <a:prstGeom prst="rect">
              <a:avLst/>
            </a:prstGeom>
            <a:noFill/>
            <a:ln w="9525">
              <a:noFill/>
              <a:miter lim="800000"/>
              <a:headEnd/>
              <a:tailEnd/>
            </a:ln>
          </p:spPr>
        </p:pic>
        <p:sp>
          <p:nvSpPr>
            <p:cNvPr id="52234" name="Rectangle 4"/>
            <p:cNvSpPr>
              <a:spLocks noChangeArrowheads="1"/>
            </p:cNvSpPr>
            <p:nvPr/>
          </p:nvSpPr>
          <p:spPr bwMode="auto">
            <a:xfrm>
              <a:off x="7668183" y="4386989"/>
              <a:ext cx="539346" cy="318068"/>
            </a:xfrm>
            <a:prstGeom prst="rect">
              <a:avLst/>
            </a:prstGeom>
            <a:noFill/>
            <a:ln w="9525">
              <a:noFill/>
              <a:miter lim="800000"/>
              <a:headEnd/>
              <a:tailEnd/>
            </a:ln>
          </p:spPr>
          <p:txBody>
            <a:bodyPr wrap="none">
              <a:prstTxWarp prst="textNoShape">
                <a:avLst/>
              </a:prstTxWarp>
              <a:spAutoFit/>
            </a:bodyPr>
            <a:lstStyle/>
            <a:p>
              <a:pPr eaLnBrk="0" hangingPunct="0"/>
              <a:r>
                <a:rPr lang="en-US" sz="1600" b="1" dirty="0" err="1">
                  <a:solidFill>
                    <a:srgbClr val="E30000"/>
                  </a:solidFill>
                  <a:latin typeface="Calibri" charset="0"/>
                  <a:ea typeface="Arial" charset="0"/>
                  <a:cs typeface="Arial" charset="0"/>
                </a:rPr>
                <a:t>V</a:t>
              </a:r>
              <a:r>
                <a:rPr lang="en-US" sz="1400" baseline="-25000" dirty="0" err="1">
                  <a:solidFill>
                    <a:srgbClr val="E30000"/>
                  </a:solidFill>
                  <a:latin typeface="Calibri" charset="0"/>
                  <a:ea typeface="Arial" charset="0"/>
                  <a:cs typeface="Arial" charset="0"/>
                </a:rPr>
                <a:t>r</a:t>
              </a:r>
              <a:r>
                <a:rPr lang="en-US" sz="1400" dirty="0">
                  <a:solidFill>
                    <a:srgbClr val="E30000"/>
                  </a:solidFill>
                  <a:latin typeface="Calibri" charset="0"/>
                  <a:ea typeface="Arial" charset="0"/>
                  <a:cs typeface="Arial" charset="0"/>
                </a:rPr>
                <a:t>, </a:t>
              </a:r>
              <a:r>
                <a:rPr lang="en-US" sz="1400" dirty="0" err="1">
                  <a:solidFill>
                    <a:srgbClr val="E30000"/>
                  </a:solidFill>
                  <a:latin typeface="Calibri" charset="0"/>
                  <a:ea typeface="Arial" charset="0"/>
                  <a:cs typeface="Arial" charset="0"/>
                </a:rPr>
                <a:t>w</a:t>
              </a:r>
              <a:endParaRPr lang="en-US" sz="1400" dirty="0">
                <a:solidFill>
                  <a:srgbClr val="E30000"/>
                </a:solidFill>
                <a:latin typeface="Calibri" charset="0"/>
                <a:ea typeface="Arial" charset="0"/>
                <a:cs typeface="Arial" charset="0"/>
              </a:endParaRPr>
            </a:p>
          </p:txBody>
        </p:sp>
        <p:sp>
          <p:nvSpPr>
            <p:cNvPr id="52235" name="Rectangle 5"/>
            <p:cNvSpPr>
              <a:spLocks noChangeArrowheads="1"/>
            </p:cNvSpPr>
            <p:nvPr/>
          </p:nvSpPr>
          <p:spPr bwMode="auto">
            <a:xfrm>
              <a:off x="7815097" y="1731101"/>
              <a:ext cx="357995" cy="318068"/>
            </a:xfrm>
            <a:prstGeom prst="rect">
              <a:avLst/>
            </a:prstGeom>
            <a:noFill/>
            <a:ln w="9525">
              <a:noFill/>
              <a:miter lim="800000"/>
              <a:headEnd/>
              <a:tailEnd/>
            </a:ln>
          </p:spPr>
          <p:txBody>
            <a:bodyPr wrap="none">
              <a:prstTxWarp prst="textNoShape">
                <a:avLst/>
              </a:prstTxWarp>
              <a:spAutoFit/>
            </a:bodyPr>
            <a:lstStyle/>
            <a:p>
              <a:pPr eaLnBrk="0" hangingPunct="0"/>
              <a:r>
                <a:rPr lang="en-US" sz="1600" b="1" dirty="0" err="1">
                  <a:solidFill>
                    <a:srgbClr val="E30000"/>
                  </a:solidFill>
                  <a:latin typeface="Calibri" charset="0"/>
                  <a:ea typeface="Arial" charset="0"/>
                  <a:cs typeface="Arial" charset="0"/>
                </a:rPr>
                <a:t>V</a:t>
              </a:r>
              <a:r>
                <a:rPr lang="en-US" sz="1400" baseline="-25000" dirty="0" err="1">
                  <a:solidFill>
                    <a:srgbClr val="E30000"/>
                  </a:solidFill>
                  <a:latin typeface="Symbol" charset="2"/>
                  <a:ea typeface="Symbol" charset="2"/>
                  <a:cs typeface="Symbol" charset="2"/>
                </a:rPr>
                <a:t>q</a:t>
              </a:r>
              <a:endParaRPr lang="en-US" sz="1400" dirty="0">
                <a:solidFill>
                  <a:srgbClr val="E30000"/>
                </a:solidFill>
                <a:latin typeface="Symbol" charset="2"/>
                <a:ea typeface="Symbol" charset="2"/>
                <a:cs typeface="Symbol" charset="2"/>
              </a:endParaRPr>
            </a:p>
          </p:txBody>
        </p:sp>
      </p:grpSp>
      <p:sp>
        <p:nvSpPr>
          <p:cNvPr id="52231" name="Rectangle 8"/>
          <p:cNvSpPr>
            <a:spLocks noGrp="1" noChangeArrowheads="1"/>
          </p:cNvSpPr>
          <p:nvPr>
            <p:ph type="title" idx="4294967295"/>
          </p:nvPr>
        </p:nvSpPr>
        <p:spPr/>
        <p:txBody>
          <a:bodyPr/>
          <a:lstStyle/>
          <a:p>
            <a:r>
              <a:rPr lang="en-US" sz="4400" smtClean="0">
                <a:latin typeface="Calibri" charset="0"/>
                <a:ea typeface="Calibri" charset="0"/>
                <a:cs typeface="Calibri" charset="0"/>
              </a:rPr>
              <a:t>Improved Use of Observations:</a:t>
            </a:r>
            <a:r>
              <a:rPr lang="en-US" sz="4800" smtClean="0">
                <a:latin typeface="Calibri" charset="0"/>
                <a:ea typeface="Calibri" charset="0"/>
                <a:cs typeface="Calibri" charset="0"/>
              </a:rPr>
              <a:t/>
            </a:r>
            <a:br>
              <a:rPr lang="en-US" sz="4800" smtClean="0">
                <a:latin typeface="Calibri" charset="0"/>
                <a:ea typeface="Calibri" charset="0"/>
                <a:cs typeface="Calibri" charset="0"/>
              </a:rPr>
            </a:br>
            <a:r>
              <a:rPr lang="en-US" sz="3200" smtClean="0">
                <a:latin typeface="Calibri" charset="0"/>
                <a:ea typeface="Calibri" charset="0"/>
                <a:cs typeface="Calibri" charset="0"/>
              </a:rPr>
              <a:t>Airborne </a:t>
            </a:r>
            <a:r>
              <a:rPr lang="en-US" sz="3200" smtClean="0">
                <a:latin typeface="Calibri" charset="0"/>
                <a:ea typeface="Arial" charset="0"/>
                <a:cs typeface="Arial" charset="0"/>
              </a:rPr>
              <a:t>Doppler Radar</a:t>
            </a:r>
            <a:endParaRPr lang="en-US" sz="3200" smtClean="0">
              <a:latin typeface="Calibri" charset="0"/>
              <a:ea typeface="Calibri" charset="0"/>
              <a:cs typeface="Calibri" charset="0"/>
            </a:endParaRPr>
          </a:p>
        </p:txBody>
      </p:sp>
      <p:sp>
        <p:nvSpPr>
          <p:cNvPr id="52232" name="Text Box 6"/>
          <p:cNvSpPr txBox="1">
            <a:spLocks noChangeArrowheads="1"/>
          </p:cNvSpPr>
          <p:nvPr/>
        </p:nvSpPr>
        <p:spPr bwMode="auto">
          <a:xfrm>
            <a:off x="5872216" y="6616525"/>
            <a:ext cx="2950779"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ea typeface="Arial" charset="0"/>
                <a:cs typeface="Arial" charset="0"/>
              </a:rPr>
              <a:t>Observations Team - John </a:t>
            </a:r>
            <a:r>
              <a:rPr lang="en-US" sz="1100" dirty="0">
                <a:latin typeface="Calibri" charset="0"/>
                <a:ea typeface="Arial" charset="0"/>
                <a:cs typeface="Arial" charset="0"/>
              </a:rPr>
              <a:t>Gamache</a:t>
            </a:r>
            <a:r>
              <a:rPr lang="en-US" sz="1100" dirty="0" smtClean="0">
                <a:latin typeface="Calibri" charset="0"/>
                <a:ea typeface="Arial" charset="0"/>
                <a:cs typeface="Arial" charset="0"/>
              </a:rPr>
              <a:t>, AOML</a:t>
            </a:r>
            <a:r>
              <a:rPr lang="en-US" sz="1100" dirty="0">
                <a:latin typeface="Calibri" charset="0"/>
                <a:ea typeface="Arial" charset="0"/>
                <a:cs typeface="Arial" charset="0"/>
              </a:rPr>
              <a:t>/HRD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4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childTnLst>
                                </p:cTn>
                              </p:par>
                              <p:par>
                                <p:cTn id="9" presetID="1" presetClass="entr" presetSubtype="0" fill="hold" grpId="0" nodeType="withEffect">
                                  <p:stCondLst>
                                    <p:cond delay="0"/>
                                  </p:stCondLst>
                                  <p:childTnLst>
                                    <p:set>
                                      <p:cBhvr>
                                        <p:cTn id="10" dur="1" fill="hold">
                                          <p:stCondLst>
                                            <p:cond delay="0"/>
                                          </p:stCondLst>
                                        </p:cTn>
                                        <p:tgtEl>
                                          <p:spTgt spid="39939"/>
                                        </p:tgtEl>
                                        <p:attrNameLst>
                                          <p:attrName>style.visibility</p:attrName>
                                        </p:attrNameLst>
                                      </p:cBhvr>
                                      <p:to>
                                        <p:strVal val="visible"/>
                                      </p:to>
                                    </p:set>
                                  </p:childTnLst>
                                </p:cTn>
                              </p:par>
                            </p:childTnLst>
                          </p:cTn>
                        </p:par>
                        <p:par>
                          <p:cTn id="11" fill="hold">
                            <p:stCondLst>
                              <p:cond delay="5000"/>
                            </p:stCondLst>
                            <p:childTnLst>
                              <p:par>
                                <p:cTn id="12" presetID="39" presetClass="entr" presetSubtype="0" accel="100000" fill="hold" nodeType="afterEffect">
                                  <p:stCondLst>
                                    <p:cond delay="40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4" descr="wspd_850_0hr.gif"/>
          <p:cNvPicPr>
            <a:picLocks noChangeAspect="1"/>
          </p:cNvPicPr>
          <p:nvPr/>
        </p:nvPicPr>
        <p:blipFill>
          <a:blip r:embed="rId3" cstate="screen">
            <a:extLst>
              <a:ext uri="{28A0092B-C50C-407E-A947-70E740481C1C}">
                <a14:useLocalDpi xmlns:a14="http://schemas.microsoft.com/office/drawing/2010/main"/>
              </a:ext>
            </a:extLst>
          </a:blip>
          <a:srcRect l="16698" t="8472" r="16661" b="8594"/>
          <a:stretch>
            <a:fillRect/>
          </a:stretch>
        </p:blipFill>
        <p:spPr bwMode="auto">
          <a:xfrm>
            <a:off x="3189288" y="2039938"/>
            <a:ext cx="4408487" cy="4114800"/>
          </a:xfrm>
          <a:prstGeom prst="rect">
            <a:avLst/>
          </a:prstGeom>
          <a:noFill/>
          <a:ln w="9525">
            <a:noFill/>
            <a:miter lim="800000"/>
            <a:headEnd/>
            <a:tailEnd/>
          </a:ln>
        </p:spPr>
      </p:pic>
      <p:pic>
        <p:nvPicPr>
          <p:cNvPr id="54275" name="Picture 23" descr="Earl_obs_201008191800.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954838" y="1674813"/>
            <a:ext cx="1828800" cy="1874837"/>
          </a:xfrm>
          <a:prstGeom prst="rect">
            <a:avLst/>
          </a:prstGeom>
          <a:noFill/>
          <a:ln w="9525">
            <a:noFill/>
            <a:miter lim="800000"/>
            <a:headEnd/>
            <a:tailEnd/>
          </a:ln>
        </p:spPr>
      </p:pic>
      <p:sp>
        <p:nvSpPr>
          <p:cNvPr id="54276" name="Rectangle 2"/>
          <p:cNvSpPr>
            <a:spLocks noGrp="1" noChangeArrowheads="1"/>
          </p:cNvSpPr>
          <p:nvPr>
            <p:ph type="title"/>
          </p:nvPr>
        </p:nvSpPr>
        <p:spPr>
          <a:xfrm>
            <a:off x="0" y="53975"/>
            <a:ext cx="8134350" cy="1109663"/>
          </a:xfrm>
        </p:spPr>
        <p:txBody>
          <a:bodyPr anchor="b"/>
          <a:lstStyle/>
          <a:p>
            <a:pPr>
              <a:lnSpc>
                <a:spcPct val="100000"/>
              </a:lnSpc>
            </a:pPr>
            <a:r>
              <a:rPr lang="en-US" sz="4400" dirty="0">
                <a:latin typeface="Calibri" charset="0"/>
                <a:ea typeface="Calibri" charset="0"/>
                <a:cs typeface="Calibri" charset="0"/>
              </a:rPr>
              <a:t>Improved Use of Observations:</a:t>
            </a:r>
            <a:r>
              <a:rPr lang="en-US" sz="4800" dirty="0">
                <a:latin typeface="Calibri" charset="0"/>
                <a:ea typeface="Calibri" charset="0"/>
                <a:cs typeface="Calibri" charset="0"/>
              </a:rPr>
              <a:t/>
            </a:r>
            <a:br>
              <a:rPr lang="en-US" sz="4800" dirty="0">
                <a:latin typeface="Calibri" charset="0"/>
                <a:ea typeface="Calibri" charset="0"/>
                <a:cs typeface="Calibri" charset="0"/>
              </a:rPr>
            </a:br>
            <a:r>
              <a:rPr lang="en-US" sz="2800" dirty="0">
                <a:latin typeface="Calibri" charset="0"/>
                <a:ea typeface="Calibri" charset="0"/>
                <a:cs typeface="Calibri" charset="0"/>
              </a:rPr>
              <a:t>Assimilate Doppler Radar</a:t>
            </a:r>
            <a:endParaRPr lang="en-US" sz="4400" dirty="0">
              <a:latin typeface="Calibri" charset="0"/>
              <a:ea typeface="Calibri" charset="0"/>
              <a:cs typeface="Calibri" charset="0"/>
            </a:endParaRPr>
          </a:p>
        </p:txBody>
      </p:sp>
      <p:sp>
        <p:nvSpPr>
          <p:cNvPr id="54277" name="Rectangle 3"/>
          <p:cNvSpPr>
            <a:spLocks noGrp="1" noChangeArrowheads="1"/>
          </p:cNvSpPr>
          <p:nvPr>
            <p:ph type="body" idx="1"/>
          </p:nvPr>
        </p:nvSpPr>
        <p:spPr>
          <a:xfrm>
            <a:off x="769938" y="1250950"/>
            <a:ext cx="7548562" cy="373063"/>
          </a:xfrm>
        </p:spPr>
        <p:txBody>
          <a:bodyPr/>
          <a:lstStyle/>
          <a:p>
            <a:pPr marL="0" indent="0" algn="ctr" eaLnBrk="1" hangingPunct="1">
              <a:lnSpc>
                <a:spcPct val="90000"/>
              </a:lnSpc>
            </a:pPr>
            <a:r>
              <a:rPr lang="en-US" b="1">
                <a:latin typeface="Calibri" charset="0"/>
                <a:ea typeface="Arial" charset="0"/>
                <a:cs typeface="Arial" charset="0"/>
                <a:sym typeface="Arial" charset="0"/>
              </a:rPr>
              <a:t>EnKF data assimilation of inner core observations</a:t>
            </a:r>
            <a:endParaRPr lang="en-US">
              <a:latin typeface="Calibri" charset="0"/>
              <a:ea typeface="Calibri" charset="0"/>
              <a:cs typeface="Calibri" charset="0"/>
            </a:endParaRPr>
          </a:p>
        </p:txBody>
      </p:sp>
      <p:sp>
        <p:nvSpPr>
          <p:cNvPr id="54278" name="Rectangle 5"/>
          <p:cNvSpPr>
            <a:spLocks/>
          </p:cNvSpPr>
          <p:nvPr/>
        </p:nvSpPr>
        <p:spPr bwMode="auto">
          <a:xfrm>
            <a:off x="7223125" y="5695950"/>
            <a:ext cx="425450" cy="184150"/>
          </a:xfrm>
          <a:prstGeom prst="rect">
            <a:avLst/>
          </a:prstGeom>
          <a:noFill/>
          <a:ln w="12700">
            <a:noFill/>
            <a:miter lim="800000"/>
            <a:headEnd/>
            <a:tailEnd/>
          </a:ln>
        </p:spPr>
        <p:txBody>
          <a:bodyPr lIns="0" tIns="0" rIns="40639" bIns="0">
            <a:prstTxWarp prst="textNoShape">
              <a:avLst/>
            </a:prstTxWarp>
          </a:bodyPr>
          <a:lstStyle/>
          <a:p>
            <a:pPr marL="39688">
              <a:lnSpc>
                <a:spcPct val="50000"/>
              </a:lnSpc>
            </a:pPr>
            <a:r>
              <a:rPr lang="en-US" b="1">
                <a:latin typeface="Calibri" charset="0"/>
                <a:ea typeface="Arial" charset="0"/>
                <a:cs typeface="Arial" charset="0"/>
                <a:sym typeface="Arial" charset="0"/>
              </a:rPr>
              <a:t>D1</a:t>
            </a:r>
          </a:p>
        </p:txBody>
      </p:sp>
      <p:sp>
        <p:nvSpPr>
          <p:cNvPr id="54279" name="Rectangle 7"/>
          <p:cNvSpPr>
            <a:spLocks noChangeArrowheads="1"/>
          </p:cNvSpPr>
          <p:nvPr/>
        </p:nvSpPr>
        <p:spPr bwMode="auto">
          <a:xfrm>
            <a:off x="5741988" y="4684713"/>
            <a:ext cx="474662" cy="198437"/>
          </a:xfrm>
          <a:prstGeom prst="rect">
            <a:avLst/>
          </a:prstGeom>
          <a:noFill/>
          <a:ln w="12700">
            <a:noFill/>
            <a:miter lim="800000"/>
            <a:headEnd/>
            <a:tailEnd/>
          </a:ln>
        </p:spPr>
        <p:txBody>
          <a:bodyPr lIns="50800" tIns="50800" rIns="30479" bIns="50800">
            <a:prstTxWarp prst="textNoShape">
              <a:avLst/>
            </a:prstTxWarp>
          </a:bodyPr>
          <a:lstStyle/>
          <a:p>
            <a:pPr marL="39688">
              <a:lnSpc>
                <a:spcPct val="50000"/>
              </a:lnSpc>
            </a:pPr>
            <a:r>
              <a:rPr lang="en-US" b="1">
                <a:solidFill>
                  <a:schemeClr val="bg1"/>
                </a:solidFill>
                <a:latin typeface="Calibri" charset="0"/>
                <a:ea typeface="Arial" charset="0"/>
                <a:cs typeface="Arial" charset="0"/>
                <a:sym typeface="Arial" charset="0"/>
              </a:rPr>
              <a:t>D2</a:t>
            </a:r>
          </a:p>
        </p:txBody>
      </p:sp>
      <p:sp>
        <p:nvSpPr>
          <p:cNvPr id="54280" name="Text Box 8"/>
          <p:cNvSpPr txBox="1">
            <a:spLocks/>
          </p:cNvSpPr>
          <p:nvPr/>
        </p:nvSpPr>
        <p:spPr bwMode="auto">
          <a:xfrm>
            <a:off x="3155950" y="5540375"/>
            <a:ext cx="1087438" cy="584200"/>
          </a:xfrm>
          <a:prstGeom prst="rect">
            <a:avLst/>
          </a:prstGeom>
          <a:noFill/>
          <a:ln w="12700">
            <a:noFill/>
            <a:miter lim="800000"/>
            <a:headEnd/>
            <a:tailEnd/>
          </a:ln>
        </p:spPr>
        <p:txBody>
          <a:bodyPr>
            <a:prstTxWarp prst="textNoShape">
              <a:avLst/>
            </a:prstTxWarp>
            <a:spAutoFit/>
          </a:bodyPr>
          <a:lstStyle/>
          <a:p>
            <a:pPr>
              <a:spcBef>
                <a:spcPct val="50000"/>
              </a:spcBef>
            </a:pPr>
            <a:r>
              <a:rPr lang="en-US" sz="1600" b="1">
                <a:solidFill>
                  <a:schemeClr val="tx2"/>
                </a:solidFill>
                <a:latin typeface="Calibri" charset="0"/>
                <a:ea typeface="Arial" charset="0"/>
                <a:cs typeface="Arial" charset="0"/>
                <a:sym typeface="Arial" charset="0"/>
              </a:rPr>
              <a:t>Hurricane Earl (2010)</a:t>
            </a:r>
          </a:p>
        </p:txBody>
      </p:sp>
      <p:grpSp>
        <p:nvGrpSpPr>
          <p:cNvPr id="54281" name="Group 10"/>
          <p:cNvGrpSpPr>
            <a:grpSpLocks/>
          </p:cNvGrpSpPr>
          <p:nvPr/>
        </p:nvGrpSpPr>
        <p:grpSpPr bwMode="auto">
          <a:xfrm>
            <a:off x="5451475" y="4295775"/>
            <a:ext cx="450850" cy="469900"/>
            <a:chOff x="0" y="0"/>
            <a:chExt cx="240" cy="240"/>
          </a:xfrm>
        </p:grpSpPr>
        <p:sp>
          <p:nvSpPr>
            <p:cNvPr id="54295" name="Oval 11"/>
            <p:cNvSpPr>
              <a:spLocks/>
            </p:cNvSpPr>
            <p:nvPr/>
          </p:nvSpPr>
          <p:spPr bwMode="auto">
            <a:xfrm>
              <a:off x="0" y="0"/>
              <a:ext cx="240" cy="240"/>
            </a:xfrm>
            <a:prstGeom prst="ellipse">
              <a:avLst/>
            </a:prstGeom>
            <a:noFill/>
            <a:ln w="63500">
              <a:solidFill>
                <a:srgbClr val="001933"/>
              </a:solidFill>
              <a:prstDash val="sysDash"/>
              <a:round/>
              <a:headEnd/>
              <a:tailEnd/>
            </a:ln>
          </p:spPr>
          <p:txBody>
            <a:bodyPr lIns="0" tIns="0" rIns="0" bIns="0">
              <a:prstTxWarp prst="textNoShape">
                <a:avLst/>
              </a:prstTxWarp>
            </a:bodyPr>
            <a:lstStyle/>
            <a:p>
              <a:endParaRPr lang="en-US">
                <a:latin typeface="Calibri" charset="0"/>
                <a:ea typeface="Arial" charset="0"/>
                <a:cs typeface="Arial" charset="0"/>
              </a:endParaRPr>
            </a:p>
          </p:txBody>
        </p:sp>
      </p:grpSp>
      <p:sp>
        <p:nvSpPr>
          <p:cNvPr id="54282" name="Rectangle 13"/>
          <p:cNvSpPr>
            <a:spLocks/>
          </p:cNvSpPr>
          <p:nvPr/>
        </p:nvSpPr>
        <p:spPr bwMode="auto">
          <a:xfrm>
            <a:off x="7083425" y="1787525"/>
            <a:ext cx="427038" cy="184150"/>
          </a:xfrm>
          <a:prstGeom prst="rect">
            <a:avLst/>
          </a:prstGeom>
          <a:noFill/>
          <a:ln w="12700">
            <a:noFill/>
            <a:miter lim="800000"/>
            <a:headEnd/>
            <a:tailEnd/>
          </a:ln>
        </p:spPr>
        <p:txBody>
          <a:bodyPr lIns="0" tIns="0" rIns="40639" bIns="0">
            <a:prstTxWarp prst="textNoShape">
              <a:avLst/>
            </a:prstTxWarp>
          </a:bodyPr>
          <a:lstStyle/>
          <a:p>
            <a:pPr marL="39688">
              <a:lnSpc>
                <a:spcPct val="50000"/>
              </a:lnSpc>
            </a:pPr>
            <a:r>
              <a:rPr lang="en-US" b="1">
                <a:solidFill>
                  <a:srgbClr val="000000"/>
                </a:solidFill>
                <a:latin typeface="Calibri" charset="0"/>
                <a:ea typeface="Arial" charset="0"/>
                <a:cs typeface="Arial" charset="0"/>
                <a:sym typeface="Arial" charset="0"/>
              </a:rPr>
              <a:t>D2</a:t>
            </a:r>
          </a:p>
        </p:txBody>
      </p:sp>
      <p:grpSp>
        <p:nvGrpSpPr>
          <p:cNvPr id="54283" name="Group 14"/>
          <p:cNvGrpSpPr>
            <a:grpSpLocks noChangeAspect="1"/>
          </p:cNvGrpSpPr>
          <p:nvPr/>
        </p:nvGrpSpPr>
        <p:grpSpPr bwMode="auto">
          <a:xfrm>
            <a:off x="415925" y="1812925"/>
            <a:ext cx="3887788" cy="2193925"/>
            <a:chOff x="570" y="1008"/>
            <a:chExt cx="4544" cy="2564"/>
          </a:xfrm>
        </p:grpSpPr>
        <p:pic>
          <p:nvPicPr>
            <p:cNvPr id="54289" name="Picture 15" descr="TA_rada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13790">
              <a:off x="570" y="1035"/>
              <a:ext cx="2356" cy="2537"/>
            </a:xfrm>
            <a:prstGeom prst="rect">
              <a:avLst/>
            </a:prstGeom>
            <a:noFill/>
            <a:ln w="9525">
              <a:noFill/>
              <a:miter lim="800000"/>
              <a:headEnd/>
              <a:tailEnd/>
            </a:ln>
          </p:spPr>
        </p:pic>
        <p:sp>
          <p:nvSpPr>
            <p:cNvPr id="54290" name="Line 16"/>
            <p:cNvSpPr>
              <a:spLocks noChangeShapeType="1"/>
            </p:cNvSpPr>
            <p:nvPr/>
          </p:nvSpPr>
          <p:spPr bwMode="auto">
            <a:xfrm flipV="1">
              <a:off x="1453" y="1032"/>
              <a:ext cx="0" cy="1247"/>
            </a:xfrm>
            <a:prstGeom prst="line">
              <a:avLst/>
            </a:prstGeom>
            <a:noFill/>
            <a:ln w="12700">
              <a:solidFill>
                <a:srgbClr val="003366"/>
              </a:solidFill>
              <a:round/>
              <a:headEnd/>
              <a:tailEnd/>
            </a:ln>
          </p:spPr>
          <p:txBody>
            <a:bodyPr wrap="none" anchor="ctr">
              <a:prstTxWarp prst="textNoShape">
                <a:avLst/>
              </a:prstTxWarp>
            </a:bodyPr>
            <a:lstStyle/>
            <a:p>
              <a:endParaRPr lang="en-US"/>
            </a:p>
          </p:txBody>
        </p:sp>
        <p:sp>
          <p:nvSpPr>
            <p:cNvPr id="54291" name="Freeform 17"/>
            <p:cNvSpPr>
              <a:spLocks/>
            </p:cNvSpPr>
            <p:nvPr/>
          </p:nvSpPr>
          <p:spPr bwMode="auto">
            <a:xfrm rot="1680753">
              <a:off x="1421" y="1221"/>
              <a:ext cx="388" cy="119"/>
            </a:xfrm>
            <a:custGeom>
              <a:avLst/>
              <a:gdLst>
                <a:gd name="T0" fmla="*/ 0 w 388"/>
                <a:gd name="T1" fmla="*/ 1 h 208"/>
                <a:gd name="T2" fmla="*/ 202 w 388"/>
                <a:gd name="T3" fmla="*/ 1 h 208"/>
                <a:gd name="T4" fmla="*/ 388 w 388"/>
                <a:gd name="T5" fmla="*/ 1 h 208"/>
                <a:gd name="T6" fmla="*/ 0 60000 65536"/>
                <a:gd name="T7" fmla="*/ 0 60000 65536"/>
                <a:gd name="T8" fmla="*/ 0 60000 65536"/>
                <a:gd name="T9" fmla="*/ 0 w 388"/>
                <a:gd name="T10" fmla="*/ 0 h 208"/>
                <a:gd name="T11" fmla="*/ 388 w 388"/>
                <a:gd name="T12" fmla="*/ 208 h 208"/>
              </a:gdLst>
              <a:ahLst/>
              <a:cxnLst>
                <a:cxn ang="T6">
                  <a:pos x="T0" y="T1"/>
                </a:cxn>
                <a:cxn ang="T7">
                  <a:pos x="T2" y="T3"/>
                </a:cxn>
                <a:cxn ang="T8">
                  <a:pos x="T4" y="T5"/>
                </a:cxn>
              </a:cxnLst>
              <a:rect l="T9" t="T10" r="T11" b="T12"/>
              <a:pathLst>
                <a:path w="388" h="208">
                  <a:moveTo>
                    <a:pt x="0" y="79"/>
                  </a:moveTo>
                  <a:cubicBezTo>
                    <a:pt x="68" y="39"/>
                    <a:pt x="137" y="0"/>
                    <a:pt x="202" y="22"/>
                  </a:cubicBezTo>
                  <a:cubicBezTo>
                    <a:pt x="267" y="44"/>
                    <a:pt x="358" y="177"/>
                    <a:pt x="388" y="208"/>
                  </a:cubicBezTo>
                </a:path>
              </a:pathLst>
            </a:custGeom>
            <a:noFill/>
            <a:ln w="12700">
              <a:solidFill>
                <a:srgbClr val="003366"/>
              </a:solidFill>
              <a:round/>
              <a:headEnd/>
              <a:tailEnd type="triangle" w="med" len="med"/>
            </a:ln>
          </p:spPr>
          <p:txBody>
            <a:bodyPr wrap="none" anchor="ctr">
              <a:prstTxWarp prst="textNoShape">
                <a:avLst/>
              </a:prstTxWarp>
            </a:bodyPr>
            <a:lstStyle/>
            <a:p>
              <a:endParaRPr lang="en-US">
                <a:latin typeface="Calibri" charset="0"/>
                <a:ea typeface="Arial" charset="0"/>
                <a:cs typeface="Arial" charset="0"/>
              </a:endParaRPr>
            </a:p>
          </p:txBody>
        </p:sp>
        <p:sp>
          <p:nvSpPr>
            <p:cNvPr id="54292" name="Freeform 18"/>
            <p:cNvSpPr>
              <a:spLocks/>
            </p:cNvSpPr>
            <p:nvPr/>
          </p:nvSpPr>
          <p:spPr bwMode="auto">
            <a:xfrm rot="20218951" flipH="1">
              <a:off x="1114" y="1212"/>
              <a:ext cx="388" cy="118"/>
            </a:xfrm>
            <a:custGeom>
              <a:avLst/>
              <a:gdLst>
                <a:gd name="T0" fmla="*/ 0 w 388"/>
                <a:gd name="T1" fmla="*/ 1 h 208"/>
                <a:gd name="T2" fmla="*/ 202 w 388"/>
                <a:gd name="T3" fmla="*/ 1 h 208"/>
                <a:gd name="T4" fmla="*/ 388 w 388"/>
                <a:gd name="T5" fmla="*/ 1 h 208"/>
                <a:gd name="T6" fmla="*/ 0 60000 65536"/>
                <a:gd name="T7" fmla="*/ 0 60000 65536"/>
                <a:gd name="T8" fmla="*/ 0 60000 65536"/>
                <a:gd name="T9" fmla="*/ 0 w 388"/>
                <a:gd name="T10" fmla="*/ 0 h 208"/>
                <a:gd name="T11" fmla="*/ 388 w 388"/>
                <a:gd name="T12" fmla="*/ 208 h 208"/>
              </a:gdLst>
              <a:ahLst/>
              <a:cxnLst>
                <a:cxn ang="T6">
                  <a:pos x="T0" y="T1"/>
                </a:cxn>
                <a:cxn ang="T7">
                  <a:pos x="T2" y="T3"/>
                </a:cxn>
                <a:cxn ang="T8">
                  <a:pos x="T4" y="T5"/>
                </a:cxn>
              </a:cxnLst>
              <a:rect l="T9" t="T10" r="T11" b="T12"/>
              <a:pathLst>
                <a:path w="388" h="208">
                  <a:moveTo>
                    <a:pt x="0" y="79"/>
                  </a:moveTo>
                  <a:cubicBezTo>
                    <a:pt x="68" y="39"/>
                    <a:pt x="137" y="0"/>
                    <a:pt x="202" y="22"/>
                  </a:cubicBezTo>
                  <a:cubicBezTo>
                    <a:pt x="267" y="44"/>
                    <a:pt x="358" y="177"/>
                    <a:pt x="388" y="208"/>
                  </a:cubicBezTo>
                </a:path>
              </a:pathLst>
            </a:custGeom>
            <a:noFill/>
            <a:ln w="12700">
              <a:solidFill>
                <a:srgbClr val="003366"/>
              </a:solidFill>
              <a:round/>
              <a:headEnd/>
              <a:tailEnd type="triangle" w="med" len="med"/>
            </a:ln>
          </p:spPr>
          <p:txBody>
            <a:bodyPr wrap="none" anchor="ctr">
              <a:prstTxWarp prst="textNoShape">
                <a:avLst/>
              </a:prstTxWarp>
            </a:bodyPr>
            <a:lstStyle/>
            <a:p>
              <a:endParaRPr lang="en-US">
                <a:latin typeface="Calibri" charset="0"/>
                <a:ea typeface="Arial" charset="0"/>
                <a:cs typeface="Arial" charset="0"/>
              </a:endParaRPr>
            </a:p>
          </p:txBody>
        </p:sp>
        <p:sp>
          <p:nvSpPr>
            <p:cNvPr id="54293" name="Text Box 19"/>
            <p:cNvSpPr txBox="1">
              <a:spLocks/>
            </p:cNvSpPr>
            <p:nvPr/>
          </p:nvSpPr>
          <p:spPr bwMode="auto">
            <a:xfrm>
              <a:off x="1516" y="1069"/>
              <a:ext cx="501" cy="360"/>
            </a:xfrm>
            <a:prstGeom prst="rect">
              <a:avLst/>
            </a:prstGeom>
            <a:noFill/>
            <a:ln w="12700">
              <a:noFill/>
              <a:miter lim="800000"/>
              <a:headEnd/>
              <a:tailEnd/>
            </a:ln>
          </p:spPr>
          <p:txBody>
            <a:bodyPr wrap="none">
              <a:prstTxWarp prst="textNoShape">
                <a:avLst/>
              </a:prstTxWarp>
              <a:spAutoFit/>
            </a:bodyPr>
            <a:lstStyle/>
            <a:p>
              <a:r>
                <a:rPr lang="en-US" sz="1400">
                  <a:solidFill>
                    <a:srgbClr val="003366"/>
                  </a:solidFill>
                  <a:latin typeface="Calibri" charset="0"/>
                  <a:ea typeface="Arial" charset="0"/>
                  <a:cs typeface="Arial" charset="0"/>
                  <a:sym typeface="Arial" charset="0"/>
                </a:rPr>
                <a:t>20°</a:t>
              </a:r>
            </a:p>
          </p:txBody>
        </p:sp>
        <p:pic>
          <p:nvPicPr>
            <p:cNvPr id="54294" name="Picture 20"/>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880" y="1008"/>
              <a:ext cx="2234" cy="2519"/>
            </a:xfrm>
            <a:prstGeom prst="rect">
              <a:avLst/>
            </a:prstGeom>
            <a:noFill/>
            <a:ln w="12700">
              <a:noFill/>
              <a:miter lim="800000"/>
              <a:headEnd/>
              <a:tailEnd/>
            </a:ln>
          </p:spPr>
        </p:pic>
      </p:grpSp>
      <p:sp>
        <p:nvSpPr>
          <p:cNvPr id="26" name="Title 1"/>
          <p:cNvSpPr txBox="1">
            <a:spLocks/>
          </p:cNvSpPr>
          <p:nvPr/>
        </p:nvSpPr>
        <p:spPr bwMode="auto">
          <a:xfrm>
            <a:off x="6972300" y="3148013"/>
            <a:ext cx="1931988" cy="366712"/>
          </a:xfrm>
          <a:prstGeom prst="rect">
            <a:avLst/>
          </a:prstGeom>
          <a:noFill/>
          <a:ln>
            <a:noFill/>
            <a:headEnd/>
            <a:tailEnd/>
          </a:ln>
        </p:spPr>
        <p:style>
          <a:lnRef idx="1">
            <a:schemeClr val="accent3"/>
          </a:lnRef>
          <a:fillRef idx="2">
            <a:schemeClr val="accent3"/>
          </a:fillRef>
          <a:effectRef idx="1">
            <a:schemeClr val="accent3"/>
          </a:effectRef>
          <a:fontRef idx="minor">
            <a:schemeClr val="dk1"/>
          </a:fontRef>
        </p:style>
        <p:txBody>
          <a:bodyPr lIns="182880" rIns="182880">
            <a:prstTxWarp prst="textNoShape">
              <a:avLst/>
            </a:prstTxWarp>
          </a:bodyPr>
          <a:lstStyle/>
          <a:p>
            <a:pPr algn="ctr">
              <a:lnSpc>
                <a:spcPct val="85000"/>
              </a:lnSpc>
              <a:defRPr/>
            </a:pPr>
            <a:r>
              <a:rPr lang="en-US" sz="1000">
                <a:solidFill>
                  <a:schemeClr val="tx1"/>
                </a:solidFill>
                <a:latin typeface="Calibri" charset="0"/>
                <a:ea typeface="Arial" charset="0"/>
                <a:cs typeface="Arial" charset="0"/>
              </a:rPr>
              <a:t>V</a:t>
            </a:r>
            <a:r>
              <a:rPr lang="en-US" sz="1000" baseline="-25000">
                <a:solidFill>
                  <a:schemeClr val="tx1"/>
                </a:solidFill>
                <a:latin typeface="Calibri" charset="0"/>
                <a:ea typeface="Arial" charset="0"/>
                <a:cs typeface="Arial" charset="0"/>
              </a:rPr>
              <a:t>r</a:t>
            </a:r>
            <a:r>
              <a:rPr lang="en-US" sz="1000">
                <a:solidFill>
                  <a:schemeClr val="tx1"/>
                </a:solidFill>
                <a:latin typeface="Calibri" charset="0"/>
                <a:ea typeface="Arial" charset="0"/>
                <a:cs typeface="Arial" charset="0"/>
              </a:rPr>
              <a:t> SOs </a:t>
            </a:r>
          </a:p>
          <a:p>
            <a:pPr algn="ctr">
              <a:lnSpc>
                <a:spcPct val="85000"/>
              </a:lnSpc>
              <a:defRPr/>
            </a:pPr>
            <a:r>
              <a:rPr lang="en-US" sz="1000">
                <a:solidFill>
                  <a:srgbClr val="000000"/>
                </a:solidFill>
                <a:latin typeface="Calibri" charset="0"/>
                <a:ea typeface="Calibri" charset="0"/>
                <a:cs typeface="Calibri" charset="0"/>
              </a:rPr>
              <a:t>22Z 29 August-01Z </a:t>
            </a:r>
            <a:r>
              <a:rPr lang="en-US" sz="1000">
                <a:solidFill>
                  <a:schemeClr val="tx1"/>
                </a:solidFill>
                <a:latin typeface="Calibri" charset="0"/>
                <a:ea typeface="Arial" charset="0"/>
                <a:cs typeface="Arial" charset="0"/>
              </a:rPr>
              <a:t>30 August		</a:t>
            </a:r>
          </a:p>
        </p:txBody>
      </p:sp>
      <p:sp>
        <p:nvSpPr>
          <p:cNvPr id="54285" name="TextBox 6"/>
          <p:cNvSpPr txBox="1">
            <a:spLocks noChangeArrowheads="1"/>
          </p:cNvSpPr>
          <p:nvPr/>
        </p:nvSpPr>
        <p:spPr bwMode="auto">
          <a:xfrm>
            <a:off x="669925" y="4508500"/>
            <a:ext cx="1878013" cy="1323975"/>
          </a:xfrm>
          <a:prstGeom prst="rect">
            <a:avLst/>
          </a:prstGeom>
          <a:noFill/>
          <a:ln w="9525">
            <a:noFill/>
            <a:miter lim="800000"/>
            <a:headEnd/>
            <a:tailEnd/>
          </a:ln>
        </p:spPr>
        <p:txBody>
          <a:bodyPr>
            <a:prstTxWarp prst="textNoShape">
              <a:avLst/>
            </a:prstTxWarp>
            <a:spAutoFit/>
          </a:bodyPr>
          <a:lstStyle/>
          <a:p>
            <a:r>
              <a:rPr lang="en-US" sz="1600">
                <a:solidFill>
                  <a:srgbClr val="000000"/>
                </a:solidFill>
                <a:latin typeface="Calibri" charset="0"/>
                <a:ea typeface="Arial" charset="0"/>
                <a:cs typeface="Arial" charset="0"/>
              </a:rPr>
              <a:t>Real-time SOs transmitted during P-3 mission and assimilated into HWRFx using HEDAS</a:t>
            </a:r>
          </a:p>
        </p:txBody>
      </p:sp>
      <p:sp>
        <p:nvSpPr>
          <p:cNvPr id="27" name="Rectangle 26"/>
          <p:cNvSpPr/>
          <p:nvPr/>
        </p:nvSpPr>
        <p:spPr>
          <a:xfrm>
            <a:off x="5376863" y="4133850"/>
            <a:ext cx="782637" cy="742950"/>
          </a:xfrm>
          <a:prstGeom prst="rect">
            <a:avLst/>
          </a:prstGeom>
          <a:noFill/>
          <a:ln w="38100" cap="flat" cmpd="sng" algn="ctr">
            <a:solidFill>
              <a:schemeClr val="bg1"/>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sp>
        <p:nvSpPr>
          <p:cNvPr id="54287" name="AutoShape 12"/>
          <p:cNvSpPr>
            <a:spLocks/>
          </p:cNvSpPr>
          <p:nvPr/>
        </p:nvSpPr>
        <p:spPr bwMode="auto">
          <a:xfrm flipH="1">
            <a:off x="5895975" y="2925763"/>
            <a:ext cx="1260475" cy="1379537"/>
          </a:xfrm>
          <a:custGeom>
            <a:avLst/>
            <a:gdLst>
              <a:gd name="T0" fmla="*/ 0 w 21600"/>
              <a:gd name="T1" fmla="*/ 0 h 21600"/>
              <a:gd name="T2" fmla="*/ 21600 w 21600"/>
              <a:gd name="T3" fmla="*/ 21600 h 21600"/>
            </a:gdLst>
            <a:ahLst/>
            <a:cxnLst/>
            <a:rect l="T0" t="T1" r="T2" b="T3"/>
            <a:pathLst>
              <a:path w="21600" h="21600">
                <a:moveTo>
                  <a:pt x="0" y="0"/>
                </a:moveTo>
                <a:lnTo>
                  <a:pt x="21600" y="21600"/>
                </a:lnTo>
              </a:path>
            </a:pathLst>
          </a:custGeom>
          <a:noFill/>
          <a:ln w="76200">
            <a:solidFill>
              <a:schemeClr val="tx1"/>
            </a:solidFill>
            <a:miter lim="800000"/>
            <a:headEnd/>
            <a:tailEnd type="arrow" w="lg" len="lg"/>
          </a:ln>
        </p:spPr>
        <p:txBody>
          <a:bodyPr lIns="0" tIns="0" rIns="0" bIns="0">
            <a:prstTxWarp prst="textNoShape">
              <a:avLst/>
            </a:prstTxWarp>
          </a:bodyPr>
          <a:lstStyle/>
          <a:p>
            <a:endParaRPr lang="en-US">
              <a:latin typeface="Calibri" charset="0"/>
              <a:ea typeface="Arial" charset="0"/>
              <a:cs typeface="Arial" charset="0"/>
            </a:endParaRPr>
          </a:p>
        </p:txBody>
      </p:sp>
      <p:sp>
        <p:nvSpPr>
          <p:cNvPr id="54288" name="Text Box 6"/>
          <p:cNvSpPr txBox="1">
            <a:spLocks noChangeArrowheads="1"/>
          </p:cNvSpPr>
          <p:nvPr/>
        </p:nvSpPr>
        <p:spPr bwMode="auto">
          <a:xfrm>
            <a:off x="5329537" y="6623350"/>
            <a:ext cx="3315149"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ea typeface="Arial" charset="0"/>
                <a:cs typeface="Arial" charset="0"/>
              </a:rPr>
              <a:t>J. Gamache, A. Aksoy, T.  </a:t>
            </a:r>
            <a:r>
              <a:rPr lang="en-US" sz="1100" dirty="0" err="1">
                <a:latin typeface="Calibri" charset="0"/>
                <a:ea typeface="Arial" charset="0"/>
                <a:cs typeface="Arial" charset="0"/>
              </a:rPr>
              <a:t>Vukicevic</a:t>
            </a:r>
            <a:r>
              <a:rPr lang="en-US" sz="1100" dirty="0">
                <a:latin typeface="Calibri" charset="0"/>
                <a:ea typeface="Arial" charset="0"/>
                <a:cs typeface="Arial" charset="0"/>
              </a:rPr>
              <a:t>, Gopal (AOML/HRD)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a:grpSpLocks noChangeAspect="1"/>
          </p:cNvGrpSpPr>
          <p:nvPr/>
        </p:nvGrpSpPr>
        <p:grpSpPr>
          <a:xfrm>
            <a:off x="5429021" y="1299587"/>
            <a:ext cx="2771495" cy="2606040"/>
            <a:chOff x="544513" y="1050925"/>
            <a:chExt cx="3084512" cy="2900363"/>
          </a:xfrm>
        </p:grpSpPr>
        <p:pic>
          <p:nvPicPr>
            <p:cNvPr id="13" name="Picture 3" descr="airdeployment"/>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4513" y="1050925"/>
              <a:ext cx="3084512" cy="2900363"/>
            </a:xfrm>
            <a:prstGeom prst="rect">
              <a:avLst/>
            </a:prstGeom>
            <a:noFill/>
            <a:ln w="9525">
              <a:noFill/>
              <a:miter lim="800000"/>
              <a:headEnd/>
              <a:tailEnd/>
            </a:ln>
          </p:spPr>
        </p:pic>
        <p:pic>
          <p:nvPicPr>
            <p:cNvPr id="14" name="Picture 5" descr="IMG_069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6100" y="1050925"/>
              <a:ext cx="1320800" cy="989013"/>
            </a:xfrm>
            <a:prstGeom prst="rect">
              <a:avLst/>
            </a:prstGeom>
            <a:noFill/>
            <a:ln w="9525">
              <a:solidFill>
                <a:schemeClr val="tx1"/>
              </a:solidFill>
              <a:miter lim="800000"/>
              <a:headEnd/>
              <a:tailEnd/>
            </a:ln>
          </p:spPr>
        </p:pic>
      </p:grpSp>
      <p:pic>
        <p:nvPicPr>
          <p:cNvPr id="56322" name="Picture 7" descr="Untitled"/>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97425" y="4013200"/>
            <a:ext cx="3944938" cy="2451100"/>
          </a:xfrm>
          <a:prstGeom prst="rect">
            <a:avLst/>
          </a:prstGeom>
          <a:noFill/>
          <a:ln w="9525">
            <a:noFill/>
            <a:miter lim="800000"/>
            <a:headEnd/>
            <a:tailEnd/>
          </a:ln>
        </p:spPr>
      </p:pic>
      <p:sp>
        <p:nvSpPr>
          <p:cNvPr id="56323" name="Rectangle 2"/>
          <p:cNvSpPr>
            <a:spLocks noChangeArrowheads="1"/>
          </p:cNvSpPr>
          <p:nvPr/>
        </p:nvSpPr>
        <p:spPr bwMode="auto">
          <a:xfrm>
            <a:off x="730250" y="2457450"/>
            <a:ext cx="3363913" cy="1016000"/>
          </a:xfrm>
          <a:prstGeom prst="rect">
            <a:avLst/>
          </a:prstGeom>
          <a:noFill/>
          <a:ln w="9525">
            <a:noFill/>
            <a:miter lim="800000"/>
            <a:headEnd/>
            <a:tailEnd/>
          </a:ln>
        </p:spPr>
        <p:txBody>
          <a:bodyPr>
            <a:prstTxWarp prst="textNoShape">
              <a:avLst/>
            </a:prstTxWarp>
            <a:spAutoFit/>
          </a:bodyPr>
          <a:lstStyle/>
          <a:p>
            <a:pPr algn="ctr" eaLnBrk="0" hangingPunct="0"/>
            <a:r>
              <a:rPr lang="en-US" sz="2000">
                <a:solidFill>
                  <a:srgbClr val="000000"/>
                </a:solidFill>
                <a:latin typeface="Calibri" charset="0"/>
                <a:ea typeface="Arial" charset="0"/>
                <a:cs typeface="Arial" charset="0"/>
              </a:rPr>
              <a:t>TC impact on upper ocean effect of Hurricanes Gustav and Ike (2008)</a:t>
            </a:r>
          </a:p>
        </p:txBody>
      </p:sp>
      <p:pic>
        <p:nvPicPr>
          <p:cNvPr id="56324" name="Picture 8" descr="Untitled"/>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0850" y="3725863"/>
            <a:ext cx="4060825" cy="2555875"/>
          </a:xfrm>
          <a:prstGeom prst="rect">
            <a:avLst/>
          </a:prstGeom>
          <a:noFill/>
          <a:ln w="9525">
            <a:noFill/>
            <a:miter lim="800000"/>
            <a:headEnd/>
            <a:tailEnd/>
          </a:ln>
        </p:spPr>
      </p:pic>
      <p:grpSp>
        <p:nvGrpSpPr>
          <p:cNvPr id="56325" name="Group 11"/>
          <p:cNvGrpSpPr>
            <a:grpSpLocks noChangeAspect="1"/>
          </p:cNvGrpSpPr>
          <p:nvPr/>
        </p:nvGrpSpPr>
        <p:grpSpPr bwMode="auto">
          <a:xfrm>
            <a:off x="4795748" y="3742622"/>
            <a:ext cx="3837375" cy="2741422"/>
            <a:chOff x="4597400" y="1370013"/>
            <a:chExt cx="3968750" cy="2833687"/>
          </a:xfrm>
        </p:grpSpPr>
        <p:pic>
          <p:nvPicPr>
            <p:cNvPr id="56330" name="Picture 9" descr="draft_plan_4.jp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597400" y="1370013"/>
              <a:ext cx="3951288" cy="2833687"/>
            </a:xfrm>
            <a:prstGeom prst="rect">
              <a:avLst/>
            </a:prstGeom>
            <a:noFill/>
            <a:ln w="9525">
              <a:noFill/>
              <a:miter lim="800000"/>
              <a:headEnd/>
              <a:tailEnd/>
            </a:ln>
          </p:spPr>
        </p:pic>
        <p:pic>
          <p:nvPicPr>
            <p:cNvPr id="44042" name="Picture 9" descr="gustav.jpg"/>
            <p:cNvPicPr>
              <a:picLocks noChangeAspect="1"/>
            </p:cNvPicPr>
            <p:nvPr/>
          </p:nvPicPr>
          <p:blipFill>
            <a:blip r:embed="rId8" cstate="screen">
              <a:clrChange>
                <a:clrFrom>
                  <a:srgbClr val="FFFFFF"/>
                </a:clrFrom>
                <a:clrTo>
                  <a:srgbClr val="FFFFFF">
                    <a:alpha val="0"/>
                  </a:srgbClr>
                </a:clrTo>
              </a:clrChange>
              <a:alphaModFix/>
              <a:duotone>
                <a:prstClr val="black"/>
                <a:schemeClr val="tx2">
                  <a:tint val="45000"/>
                  <a:satMod val="400000"/>
                </a:schemeClr>
              </a:duotone>
              <a:lum bright="-100000" contrast="29000"/>
              <a:extLst>
                <a:ext uri="{28A0092B-C50C-407E-A947-70E740481C1C}">
                  <a14:useLocalDpi xmlns:a14="http://schemas.microsoft.com/office/drawing/2010/main"/>
                </a:ext>
              </a:extLst>
            </a:blip>
            <a:srcRect/>
            <a:stretch>
              <a:fillRect/>
            </a:stretch>
          </p:blipFill>
          <p:spPr bwMode="auto">
            <a:xfrm>
              <a:off x="5580063" y="1477963"/>
              <a:ext cx="2986087" cy="2470150"/>
            </a:xfrm>
            <a:prstGeom prst="rect">
              <a:avLst/>
            </a:prstGeom>
            <a:noFill/>
            <a:ln w="9525">
              <a:noFill/>
              <a:miter lim="800000"/>
              <a:headEnd/>
              <a:tailEnd/>
            </a:ln>
          </p:spPr>
        </p:pic>
      </p:grpSp>
      <p:sp>
        <p:nvSpPr>
          <p:cNvPr id="56326" name="Rectangle 11"/>
          <p:cNvSpPr>
            <a:spLocks noGrp="1" noChangeArrowheads="1"/>
          </p:cNvSpPr>
          <p:nvPr>
            <p:ph type="title" idx="4294967295"/>
          </p:nvPr>
        </p:nvSpPr>
        <p:spPr>
          <a:xfrm>
            <a:off x="0" y="0"/>
            <a:ext cx="8134350" cy="1371600"/>
          </a:xfrm>
        </p:spPr>
        <p:txBody>
          <a:bodyPr/>
          <a:lstStyle/>
          <a:p>
            <a:r>
              <a:rPr lang="en-US" sz="4400" smtClean="0">
                <a:latin typeface="Calibri" charset="0"/>
                <a:ea typeface="Calibri" charset="0"/>
                <a:cs typeface="Calibri" charset="0"/>
              </a:rPr>
              <a:t>Improved Use of Observations:</a:t>
            </a:r>
            <a:br>
              <a:rPr lang="en-US" sz="4400" smtClean="0">
                <a:latin typeface="Calibri" charset="0"/>
                <a:ea typeface="Calibri" charset="0"/>
                <a:cs typeface="Calibri" charset="0"/>
              </a:rPr>
            </a:br>
            <a:r>
              <a:rPr lang="en-US" sz="3200" smtClean="0">
                <a:latin typeface="Calibri" charset="0"/>
                <a:ea typeface="Arial" charset="0"/>
                <a:cs typeface="Arial" charset="0"/>
              </a:rPr>
              <a:t>Air-sea interaction</a:t>
            </a:r>
            <a:endParaRPr lang="en-US" sz="4400" smtClean="0">
              <a:latin typeface="Calibri" charset="0"/>
              <a:cs typeface="ＭＳ Ｐゴシック" charset="-128"/>
            </a:endParaRPr>
          </a:p>
        </p:txBody>
      </p:sp>
      <p:sp>
        <p:nvSpPr>
          <p:cNvPr id="34823" name="Text Box 4"/>
          <p:cNvSpPr txBox="1">
            <a:spLocks noChangeArrowheads="1"/>
          </p:cNvSpPr>
          <p:nvPr/>
        </p:nvSpPr>
        <p:spPr bwMode="auto">
          <a:xfrm>
            <a:off x="419100" y="1444625"/>
            <a:ext cx="3944938" cy="83185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spAutoFit/>
          </a:bodyPr>
          <a:lstStyle/>
          <a:p>
            <a:pPr algn="ctr" eaLnBrk="0" hangingPunct="0">
              <a:defRPr/>
            </a:pPr>
            <a:r>
              <a:rPr lang="en-US" b="1" dirty="0">
                <a:latin typeface="Calibri" charset="0"/>
                <a:ea typeface="Arial" charset="0"/>
                <a:cs typeface="Arial" charset="0"/>
              </a:rPr>
              <a:t>Targeted upper ocean observations</a:t>
            </a:r>
          </a:p>
        </p:txBody>
      </p:sp>
      <p:sp>
        <p:nvSpPr>
          <p:cNvPr id="44037" name="Rectangle 3"/>
          <p:cNvSpPr>
            <a:spLocks noChangeArrowheads="1"/>
          </p:cNvSpPr>
          <p:nvPr/>
        </p:nvSpPr>
        <p:spPr bwMode="auto">
          <a:xfrm>
            <a:off x="488950" y="3733800"/>
            <a:ext cx="2589213" cy="5842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eaLnBrk="0" hangingPunct="0">
              <a:defRPr/>
            </a:pPr>
            <a:r>
              <a:rPr lang="en-US" sz="1600" dirty="0">
                <a:latin typeface="Calibri"/>
                <a:ea typeface="Arial" charset="0"/>
                <a:cs typeface="Calibri"/>
              </a:rPr>
              <a:t>CBLAST</a:t>
            </a:r>
          </a:p>
          <a:p>
            <a:pPr eaLnBrk="0" hangingPunct="0">
              <a:defRPr/>
            </a:pPr>
            <a:r>
              <a:rPr lang="en-US" sz="1600" dirty="0">
                <a:latin typeface="Calibri"/>
                <a:ea typeface="Arial" charset="0"/>
                <a:cs typeface="Calibri"/>
              </a:rPr>
              <a:t>Waves from 200’ in Isabel</a:t>
            </a:r>
          </a:p>
        </p:txBody>
      </p:sp>
      <p:sp>
        <p:nvSpPr>
          <p:cNvPr id="56329" name="Text Box 6"/>
          <p:cNvSpPr txBox="1">
            <a:spLocks noChangeArrowheads="1"/>
          </p:cNvSpPr>
          <p:nvPr/>
        </p:nvSpPr>
        <p:spPr bwMode="auto">
          <a:xfrm>
            <a:off x="5584825" y="6620175"/>
            <a:ext cx="2981843"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ea typeface="Calibri" charset="0"/>
                <a:cs typeface="Calibri" charset="0"/>
              </a:rPr>
              <a:t>E. Uhlhorn, AOML/HRD</a:t>
            </a:r>
            <a:r>
              <a:rPr lang="en-US" sz="1100" dirty="0">
                <a:latin typeface="Calibri" charset="0"/>
                <a:ea typeface="Arial" charset="0"/>
                <a:cs typeface="Arial" charset="0"/>
              </a:rPr>
              <a:t>, R. Lumpkin AOML/PhOD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10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7" descr="mwtb37h_3hr.gif"/>
          <p:cNvPicPr>
            <a:picLocks noChangeAspect="1"/>
          </p:cNvPicPr>
          <p:nvPr/>
        </p:nvPicPr>
        <p:blipFill>
          <a:blip r:embed="rId3" cstate="screen">
            <a:extLst>
              <a:ext uri="{28A0092B-C50C-407E-A947-70E740481C1C}">
                <a14:useLocalDpi xmlns:a14="http://schemas.microsoft.com/office/drawing/2010/main"/>
              </a:ext>
            </a:extLst>
          </a:blip>
          <a:srcRect l="19440" r="19440" b="2902"/>
          <a:stretch>
            <a:fillRect/>
          </a:stretch>
        </p:blipFill>
        <p:spPr bwMode="auto">
          <a:xfrm>
            <a:off x="2561102" y="3411448"/>
            <a:ext cx="2570162" cy="3062287"/>
          </a:xfrm>
          <a:prstGeom prst="rect">
            <a:avLst/>
          </a:prstGeom>
          <a:noFill/>
          <a:ln w="9525">
            <a:noFill/>
            <a:miter lim="800000"/>
            <a:headEnd/>
            <a:tailEnd/>
          </a:ln>
        </p:spPr>
      </p:pic>
      <p:sp>
        <p:nvSpPr>
          <p:cNvPr id="13315" name="Text Box 6"/>
          <p:cNvSpPr txBox="1">
            <a:spLocks noChangeArrowheads="1"/>
          </p:cNvSpPr>
          <p:nvPr/>
        </p:nvSpPr>
        <p:spPr bwMode="auto">
          <a:xfrm>
            <a:off x="5426944" y="6619096"/>
            <a:ext cx="3446463" cy="261938"/>
          </a:xfrm>
          <a:prstGeom prst="rect">
            <a:avLst/>
          </a:prstGeom>
          <a:noFill/>
          <a:ln w="9525">
            <a:noFill/>
            <a:miter lim="800000"/>
            <a:headEnd/>
            <a:tailEnd/>
          </a:ln>
        </p:spPr>
        <p:txBody>
          <a:bodyPr>
            <a:prstTxWarp prst="textNoShape">
              <a:avLst/>
            </a:prstTxWarp>
            <a:spAutoFit/>
          </a:bodyPr>
          <a:lstStyle/>
          <a:p>
            <a:pPr algn="ctr"/>
            <a:r>
              <a:rPr lang="en-US" sz="1100" dirty="0">
                <a:latin typeface="Calibri"/>
                <a:ea typeface="Arial" charset="0"/>
                <a:cs typeface="Calibri"/>
              </a:rPr>
              <a:t>E. Uhlhorn, T. </a:t>
            </a:r>
            <a:r>
              <a:rPr lang="en-US" sz="1100" dirty="0" err="1">
                <a:latin typeface="Calibri"/>
                <a:ea typeface="Arial" charset="0"/>
                <a:cs typeface="Calibri"/>
              </a:rPr>
              <a:t>Vukicevic</a:t>
            </a:r>
            <a:r>
              <a:rPr lang="en-US" sz="1100" dirty="0">
                <a:latin typeface="Calibri"/>
                <a:ea typeface="Arial" charset="0"/>
                <a:cs typeface="Calibri"/>
              </a:rPr>
              <a:t>, A. Aksoy, S. Lorsolo  (AOML/HRD)</a:t>
            </a:r>
          </a:p>
        </p:txBody>
      </p:sp>
      <p:sp>
        <p:nvSpPr>
          <p:cNvPr id="44035" name="Rectangle 2"/>
          <p:cNvSpPr>
            <a:spLocks noGrp="1" noChangeArrowheads="1"/>
          </p:cNvSpPr>
          <p:nvPr>
            <p:ph type="title"/>
          </p:nvPr>
        </p:nvSpPr>
        <p:spPr>
          <a:xfrm>
            <a:off x="0" y="0"/>
            <a:ext cx="9144000" cy="1234396"/>
          </a:xfrm>
        </p:spPr>
        <p:txBody>
          <a:bodyPr/>
          <a:lstStyle/>
          <a:p>
            <a:pPr>
              <a:lnSpc>
                <a:spcPct val="100000"/>
              </a:lnSpc>
              <a:defRPr/>
            </a:pPr>
            <a:r>
              <a:rPr lang="en-US" sz="4000" dirty="0">
                <a:latin typeface="Calibri"/>
                <a:ea typeface="Calibri" charset="0"/>
                <a:cs typeface="Calibri"/>
              </a:rPr>
              <a:t>Improved Use of Observations:</a:t>
            </a:r>
            <a:r>
              <a:rPr lang="en-US" sz="4800" dirty="0" smtClean="0">
                <a:latin typeface="Calibri"/>
                <a:ea typeface="Calibri" charset="0"/>
                <a:cs typeface="Calibri"/>
              </a:rPr>
              <a:t/>
            </a:r>
            <a:br>
              <a:rPr lang="en-US" sz="4800" dirty="0" smtClean="0">
                <a:latin typeface="Calibri"/>
                <a:ea typeface="Calibri" charset="0"/>
                <a:cs typeface="Calibri"/>
              </a:rPr>
            </a:br>
            <a:r>
              <a:rPr lang="en-US" sz="2800" dirty="0" smtClean="0">
                <a:latin typeface="Calibri"/>
                <a:ea typeface="Calibri" charset="0"/>
                <a:cs typeface="Calibri"/>
              </a:rPr>
              <a:t>Observing Strategy Analysis </a:t>
            </a:r>
            <a:endParaRPr lang="en-US" sz="2800" dirty="0">
              <a:latin typeface="Calibri"/>
              <a:ea typeface="Calibri" charset="0"/>
              <a:cs typeface="Calibri"/>
            </a:endParaRPr>
          </a:p>
        </p:txBody>
      </p:sp>
      <p:pic>
        <p:nvPicPr>
          <p:cNvPr id="13317" name="Picture 6" descr="20100829.1723.aqua1.x.36h.07LEARL.70kts-978mb-174N-589W.90pc.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8739" y="3705135"/>
            <a:ext cx="2470150" cy="2565400"/>
          </a:xfrm>
          <a:prstGeom prst="rect">
            <a:avLst/>
          </a:prstGeom>
          <a:noFill/>
          <a:ln w="9525">
            <a:noFill/>
            <a:miter lim="800000"/>
            <a:headEnd/>
            <a:tailEnd/>
          </a:ln>
        </p:spPr>
      </p:pic>
      <p:pic>
        <p:nvPicPr>
          <p:cNvPr id="26" name="Picture 8" descr="mwtb85h_3hr.gif"/>
          <p:cNvPicPr>
            <a:picLocks noChangeAspect="1"/>
          </p:cNvPicPr>
          <p:nvPr/>
        </p:nvPicPr>
        <p:blipFill>
          <a:blip r:embed="rId5" cstate="screen">
            <a:extLst>
              <a:ext uri="{28A0092B-C50C-407E-A947-70E740481C1C}">
                <a14:useLocalDpi xmlns:a14="http://schemas.microsoft.com/office/drawing/2010/main"/>
              </a:ext>
            </a:extLst>
          </a:blip>
          <a:srcRect l="18719" r="20160" b="3368"/>
          <a:stretch>
            <a:fillRect/>
          </a:stretch>
        </p:blipFill>
        <p:spPr bwMode="auto">
          <a:xfrm>
            <a:off x="2453152" y="3460660"/>
            <a:ext cx="3003550" cy="2986088"/>
          </a:xfrm>
          <a:prstGeom prst="rect">
            <a:avLst/>
          </a:prstGeom>
          <a:noFill/>
          <a:ln w="9525">
            <a:noFill/>
            <a:miter lim="800000"/>
            <a:headEnd/>
            <a:tailEnd/>
          </a:ln>
        </p:spPr>
      </p:pic>
      <p:pic>
        <p:nvPicPr>
          <p:cNvPr id="27" name="Picture 11" descr="20100829.1723.aqua1.x.89h_1deg.07LEARL.70kts-978mb-174N-589W.88pc.jp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8739" y="3711485"/>
            <a:ext cx="2371725" cy="2570163"/>
          </a:xfrm>
          <a:prstGeom prst="rect">
            <a:avLst/>
          </a:prstGeom>
          <a:noFill/>
          <a:ln w="9525">
            <a:noFill/>
            <a:miter lim="800000"/>
            <a:headEnd/>
            <a:tailEnd/>
          </a:ln>
        </p:spPr>
      </p:pic>
      <p:sp>
        <p:nvSpPr>
          <p:cNvPr id="35" name="TextBox 34"/>
          <p:cNvSpPr txBox="1"/>
          <p:nvPr/>
        </p:nvSpPr>
        <p:spPr>
          <a:xfrm>
            <a:off x="115933" y="1314270"/>
            <a:ext cx="4972050" cy="1938338"/>
          </a:xfrm>
          <a:prstGeom prst="rect">
            <a:avLst/>
          </a:prstGeom>
          <a:noFill/>
        </p:spPr>
        <p:txBody>
          <a:bodyPr>
            <a:spAutoFit/>
          </a:bodyPr>
          <a:lstStyle/>
          <a:p>
            <a:pPr>
              <a:defRPr/>
            </a:pPr>
            <a:r>
              <a:rPr lang="en-US" sz="2000" dirty="0">
                <a:latin typeface="Calibri"/>
                <a:cs typeface="Calibri"/>
              </a:rPr>
              <a:t>Use Model (HWRFV3.2) &amp; DA (HEDAS) system to evaluate observing strategies in TC environments </a:t>
            </a:r>
          </a:p>
          <a:p>
            <a:pPr marL="230188" indent="-230188">
              <a:buFont typeface="Arial"/>
              <a:buChar char="•"/>
              <a:defRPr/>
            </a:pPr>
            <a:r>
              <a:rPr lang="en-US" sz="2000" dirty="0">
                <a:latin typeface="Calibri"/>
                <a:cs typeface="Calibri"/>
              </a:rPr>
              <a:t>Microwave satellite imagery (37- &amp; 85-GHz)</a:t>
            </a:r>
          </a:p>
          <a:p>
            <a:pPr marL="230188" indent="-230188">
              <a:buFont typeface="Arial"/>
              <a:buChar char="•"/>
              <a:defRPr/>
            </a:pPr>
            <a:r>
              <a:rPr lang="en-US" sz="2000" dirty="0">
                <a:latin typeface="Calibri"/>
                <a:cs typeface="Calibri"/>
              </a:rPr>
              <a:t>Doppler radar</a:t>
            </a:r>
          </a:p>
          <a:p>
            <a:pPr marL="230188" indent="-230188">
              <a:buFont typeface="Arial"/>
              <a:buChar char="•"/>
              <a:defRPr/>
            </a:pPr>
            <a:r>
              <a:rPr lang="en-US" sz="2000" dirty="0">
                <a:latin typeface="Calibri"/>
                <a:cs typeface="Calibri"/>
              </a:rPr>
              <a:t>Microwave surface winds (SFMR, HIRAD)</a:t>
            </a:r>
          </a:p>
        </p:txBody>
      </p:sp>
      <p:sp>
        <p:nvSpPr>
          <p:cNvPr id="13321" name="TextBox 11"/>
          <p:cNvSpPr txBox="1">
            <a:spLocks noChangeArrowheads="1"/>
          </p:cNvSpPr>
          <p:nvPr/>
        </p:nvSpPr>
        <p:spPr bwMode="auto">
          <a:xfrm>
            <a:off x="444500" y="3202452"/>
            <a:ext cx="4368800" cy="338137"/>
          </a:xfrm>
          <a:prstGeom prst="rect">
            <a:avLst/>
          </a:prstGeom>
          <a:noFill/>
          <a:ln w="9525">
            <a:noFill/>
            <a:miter lim="800000"/>
            <a:headEnd/>
            <a:tailEnd/>
          </a:ln>
        </p:spPr>
        <p:txBody>
          <a:bodyPr>
            <a:prstTxWarp prst="textNoShape">
              <a:avLst/>
            </a:prstTxWarp>
            <a:spAutoFit/>
          </a:bodyPr>
          <a:lstStyle/>
          <a:p>
            <a:pPr algn="ctr"/>
            <a:r>
              <a:rPr lang="en-US" sz="1600" dirty="0">
                <a:latin typeface="Calibri"/>
                <a:ea typeface="Calibri" charset="0"/>
                <a:cs typeface="Calibri"/>
              </a:rPr>
              <a:t>Compare observed &amp; simulated microwave T</a:t>
            </a:r>
            <a:r>
              <a:rPr lang="en-US" sz="1600" baseline="-25000" dirty="0">
                <a:latin typeface="Calibri"/>
                <a:ea typeface="Calibri" charset="0"/>
                <a:cs typeface="Calibri"/>
              </a:rPr>
              <a:t>b</a:t>
            </a:r>
            <a:endParaRPr lang="en-US" sz="1600" dirty="0">
              <a:latin typeface="Calibri"/>
              <a:ea typeface="Calibri" charset="0"/>
              <a:cs typeface="Calibri"/>
            </a:endParaRPr>
          </a:p>
        </p:txBody>
      </p:sp>
      <p:grpSp>
        <p:nvGrpSpPr>
          <p:cNvPr id="2" name="Group 43"/>
          <p:cNvGrpSpPr>
            <a:grpSpLocks/>
          </p:cNvGrpSpPr>
          <p:nvPr/>
        </p:nvGrpSpPr>
        <p:grpSpPr bwMode="auto">
          <a:xfrm>
            <a:off x="4951413" y="1798847"/>
            <a:ext cx="2176462" cy="1825625"/>
            <a:chOff x="6863088" y="1799475"/>
            <a:chExt cx="2176191" cy="1825244"/>
          </a:xfrm>
        </p:grpSpPr>
        <p:pic>
          <p:nvPicPr>
            <p:cNvPr id="13333" name="Picture 3" descr="nature_10m_wsp_wind_0800.pn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l="4961"/>
            <a:stretch>
              <a:fillRect/>
            </a:stretch>
          </p:blipFill>
          <p:spPr bwMode="auto">
            <a:xfrm>
              <a:off x="6863088" y="1799475"/>
              <a:ext cx="2176191" cy="1825244"/>
            </a:xfrm>
            <a:prstGeom prst="rect">
              <a:avLst/>
            </a:prstGeom>
            <a:noFill/>
            <a:ln w="9525">
              <a:noFill/>
              <a:miter lim="800000"/>
              <a:headEnd/>
              <a:tailEnd/>
            </a:ln>
          </p:spPr>
        </p:pic>
        <p:pic>
          <p:nvPicPr>
            <p:cNvPr id="13334" name="Picture 35" descr="mslp_0z_bw_contour_vr_leg_1.png"/>
            <p:cNvPicPr>
              <a:picLocks/>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l="6172"/>
            <a:stretch>
              <a:fillRect/>
            </a:stretch>
          </p:blipFill>
          <p:spPr bwMode="auto">
            <a:xfrm>
              <a:off x="6878636" y="1802512"/>
              <a:ext cx="1834075" cy="1819654"/>
            </a:xfrm>
            <a:prstGeom prst="rect">
              <a:avLst/>
            </a:prstGeom>
            <a:noFill/>
            <a:ln w="9525">
              <a:noFill/>
              <a:miter lim="800000"/>
              <a:headEnd/>
              <a:tailEnd/>
            </a:ln>
          </p:spPr>
        </p:pic>
      </p:grpSp>
      <p:sp>
        <p:nvSpPr>
          <p:cNvPr id="13323" name="TextBox 29"/>
          <p:cNvSpPr txBox="1">
            <a:spLocks noChangeArrowheads="1"/>
          </p:cNvSpPr>
          <p:nvPr/>
        </p:nvSpPr>
        <p:spPr bwMode="auto">
          <a:xfrm>
            <a:off x="5091113" y="1217478"/>
            <a:ext cx="2078037" cy="646112"/>
          </a:xfrm>
          <a:prstGeom prst="rect">
            <a:avLst/>
          </a:prstGeom>
          <a:noFill/>
          <a:ln w="9525">
            <a:noFill/>
            <a:round/>
            <a:headEnd/>
            <a:tailEnd/>
          </a:ln>
        </p:spPr>
        <p:txBody>
          <a:bodyPr>
            <a:prstTxWarp prst="textNoShape">
              <a:avLst/>
            </a:prstTxWarp>
            <a:spAutoFit/>
          </a:bodyPr>
          <a:lstStyle/>
          <a:p>
            <a:pPr>
              <a:tabLst>
                <a:tab pos="685800" algn="l"/>
              </a:tabLst>
            </a:pPr>
            <a:r>
              <a:rPr lang="en-US" sz="1200" b="1">
                <a:latin typeface="Calibri"/>
                <a:cs typeface="Calibri"/>
              </a:rPr>
              <a:t>Airborne Doppler radar</a:t>
            </a:r>
          </a:p>
          <a:p>
            <a:pPr>
              <a:tabLst>
                <a:tab pos="685800" algn="l"/>
              </a:tabLst>
            </a:pPr>
            <a:r>
              <a:rPr lang="en-US" sz="1200" b="1">
                <a:latin typeface="Calibri"/>
                <a:cs typeface="Calibri"/>
              </a:rPr>
              <a:t>Nature:  </a:t>
            </a:r>
            <a:r>
              <a:rPr lang="en-US" sz="1200">
                <a:latin typeface="Calibri"/>
                <a:cs typeface="Calibri"/>
              </a:rPr>
              <a:t>U (m/s)–shaded</a:t>
            </a:r>
          </a:p>
          <a:p>
            <a:pPr>
              <a:tabLst>
                <a:tab pos="685800" algn="l"/>
              </a:tabLst>
            </a:pPr>
            <a:r>
              <a:rPr lang="en-US" sz="1200">
                <a:latin typeface="Calibri"/>
                <a:cs typeface="Calibri"/>
              </a:rPr>
              <a:t>                Wind Speed–cont.</a:t>
            </a:r>
          </a:p>
        </p:txBody>
      </p:sp>
      <p:pic>
        <p:nvPicPr>
          <p:cNvPr id="13324" name="Picture 3" descr="nature_10m_wsp_wind_0800.png"/>
          <p:cNvPicPr>
            <a:picLocks noChangeAspect="1"/>
          </p:cNvPicPr>
          <p:nvPr/>
        </p:nvPicPr>
        <p:blipFill>
          <a:blip r:embed="rId9" cstate="screen">
            <a:extLst>
              <a:ext uri="{28A0092B-C50C-407E-A947-70E740481C1C}">
                <a14:useLocalDpi xmlns:a14="http://schemas.microsoft.com/office/drawing/2010/main"/>
              </a:ext>
            </a:extLst>
          </a:blip>
          <a:srcRect l="5241"/>
          <a:stretch>
            <a:fillRect/>
          </a:stretch>
        </p:blipFill>
        <p:spPr bwMode="auto">
          <a:xfrm>
            <a:off x="6970713" y="1787735"/>
            <a:ext cx="2173287" cy="1828800"/>
          </a:xfrm>
          <a:prstGeom prst="rect">
            <a:avLst/>
          </a:prstGeom>
          <a:noFill/>
          <a:ln w="9525">
            <a:noFill/>
            <a:miter lim="800000"/>
            <a:headEnd/>
            <a:tailEnd/>
          </a:ln>
        </p:spPr>
      </p:pic>
      <p:sp>
        <p:nvSpPr>
          <p:cNvPr id="13325" name="TextBox 29"/>
          <p:cNvSpPr txBox="1">
            <a:spLocks noChangeArrowheads="1"/>
          </p:cNvSpPr>
          <p:nvPr/>
        </p:nvSpPr>
        <p:spPr bwMode="auto">
          <a:xfrm>
            <a:off x="7177088" y="1234940"/>
            <a:ext cx="1654175" cy="646113"/>
          </a:xfrm>
          <a:prstGeom prst="rect">
            <a:avLst/>
          </a:prstGeom>
          <a:noFill/>
          <a:ln w="9525">
            <a:noFill/>
            <a:round/>
            <a:headEnd/>
            <a:tailEnd/>
          </a:ln>
        </p:spPr>
        <p:txBody>
          <a:bodyPr wrap="none">
            <a:prstTxWarp prst="textNoShape">
              <a:avLst/>
            </a:prstTxWarp>
            <a:spAutoFit/>
          </a:bodyPr>
          <a:lstStyle/>
          <a:p>
            <a:r>
              <a:rPr lang="en-US" sz="1200" b="1">
                <a:latin typeface="Calibri"/>
                <a:cs typeface="Calibri"/>
              </a:rPr>
              <a:t>Analysis</a:t>
            </a:r>
          </a:p>
          <a:p>
            <a:r>
              <a:rPr lang="en-US" sz="1200">
                <a:solidFill>
                  <a:srgbClr val="FF0000"/>
                </a:solidFill>
                <a:latin typeface="Calibri"/>
                <a:cs typeface="Calibri"/>
              </a:rPr>
              <a:t>Ens. Spread – shaded</a:t>
            </a:r>
          </a:p>
          <a:p>
            <a:r>
              <a:rPr lang="en-US" sz="1200">
                <a:latin typeface="Calibri"/>
                <a:cs typeface="Calibri"/>
              </a:rPr>
              <a:t>Ens. Mean – contoured</a:t>
            </a:r>
          </a:p>
        </p:txBody>
      </p:sp>
      <p:sp>
        <p:nvSpPr>
          <p:cNvPr id="13326" name="Line 9"/>
          <p:cNvSpPr>
            <a:spLocks noChangeShapeType="1"/>
          </p:cNvSpPr>
          <p:nvPr/>
        </p:nvSpPr>
        <p:spPr bwMode="auto">
          <a:xfrm flipH="1" flipV="1">
            <a:off x="6629400" y="4674843"/>
            <a:ext cx="533400" cy="1676400"/>
          </a:xfrm>
          <a:prstGeom prst="line">
            <a:avLst/>
          </a:prstGeom>
          <a:noFill/>
          <a:ln w="9525">
            <a:solidFill>
              <a:srgbClr val="000000"/>
            </a:solidFill>
            <a:round/>
            <a:headEnd/>
            <a:tailEnd type="triangle" w="med" len="med"/>
          </a:ln>
        </p:spPr>
        <p:txBody>
          <a:bodyPr>
            <a:prstTxWarp prst="textNoShape">
              <a:avLst/>
            </a:prstTxWarp>
          </a:bodyPr>
          <a:lstStyle/>
          <a:p>
            <a:endParaRPr lang="en-US">
              <a:latin typeface="Calibri"/>
              <a:cs typeface="Calibri"/>
            </a:endParaRPr>
          </a:p>
        </p:txBody>
      </p:sp>
      <p:grpSp>
        <p:nvGrpSpPr>
          <p:cNvPr id="3" name="Group 52"/>
          <p:cNvGrpSpPr>
            <a:grpSpLocks noChangeAspect="1"/>
          </p:cNvGrpSpPr>
          <p:nvPr/>
        </p:nvGrpSpPr>
        <p:grpSpPr bwMode="auto">
          <a:xfrm>
            <a:off x="5557838" y="3713118"/>
            <a:ext cx="3205162" cy="2743200"/>
            <a:chOff x="3798888" y="1600200"/>
            <a:chExt cx="5192712" cy="4443413"/>
          </a:xfrm>
        </p:grpSpPr>
        <p:pic>
          <p:nvPicPr>
            <p:cNvPr id="13330" name="Picture 4" descr="nature"/>
            <p:cNvPicPr>
              <a:picLocks noChangeAspect="1" noChangeArrowheads="1"/>
            </p:cNvPicPr>
            <p:nvPr/>
          </p:nvPicPr>
          <p:blipFill>
            <a:blip r:embed="rId10" cstate="screen">
              <a:extLst>
                <a:ext uri="{28A0092B-C50C-407E-A947-70E740481C1C}">
                  <a14:useLocalDpi xmlns:a14="http://schemas.microsoft.com/office/drawing/2010/main"/>
                </a:ext>
              </a:extLst>
            </a:blip>
            <a:srcRect l="6241" r="6241"/>
            <a:stretch>
              <a:fillRect/>
            </a:stretch>
          </p:blipFill>
          <p:spPr bwMode="auto">
            <a:xfrm>
              <a:off x="3798888" y="1600200"/>
              <a:ext cx="5192712" cy="4443413"/>
            </a:xfrm>
            <a:prstGeom prst="rect">
              <a:avLst/>
            </a:prstGeom>
            <a:noFill/>
            <a:ln w="9525">
              <a:noFill/>
              <a:miter lim="800000"/>
              <a:headEnd/>
              <a:tailEnd/>
            </a:ln>
          </p:spPr>
        </p:pic>
        <p:sp>
          <p:nvSpPr>
            <p:cNvPr id="13331" name="Line 7"/>
            <p:cNvSpPr>
              <a:spLocks noChangeShapeType="1"/>
            </p:cNvSpPr>
            <p:nvPr/>
          </p:nvSpPr>
          <p:spPr bwMode="auto">
            <a:xfrm flipH="1">
              <a:off x="5867400" y="3352800"/>
              <a:ext cx="1981200" cy="1905000"/>
            </a:xfrm>
            <a:prstGeom prst="line">
              <a:avLst/>
            </a:prstGeom>
            <a:noFill/>
            <a:ln w="38100">
              <a:solidFill>
                <a:schemeClr val="tx1"/>
              </a:solidFill>
              <a:round/>
              <a:headEnd type="triangle" w="med" len="med"/>
              <a:tailEnd type="triangle" w="med" len="med"/>
            </a:ln>
          </p:spPr>
          <p:txBody>
            <a:bodyPr>
              <a:prstTxWarp prst="textNoShape">
                <a:avLst/>
              </a:prstTxWarp>
            </a:bodyPr>
            <a:lstStyle/>
            <a:p>
              <a:endParaRPr lang="en-US">
                <a:latin typeface="Calibri"/>
                <a:cs typeface="Calibri"/>
              </a:endParaRPr>
            </a:p>
          </p:txBody>
        </p:sp>
        <p:sp>
          <p:nvSpPr>
            <p:cNvPr id="13332" name="Text Box 12"/>
            <p:cNvSpPr txBox="1">
              <a:spLocks noChangeArrowheads="1"/>
            </p:cNvSpPr>
            <p:nvPr/>
          </p:nvSpPr>
          <p:spPr bwMode="auto">
            <a:xfrm>
              <a:off x="4343400" y="1600200"/>
              <a:ext cx="4114801" cy="423754"/>
            </a:xfrm>
            <a:prstGeom prst="rect">
              <a:avLst/>
            </a:prstGeom>
            <a:noFill/>
            <a:ln w="9525">
              <a:noFill/>
              <a:miter lim="800000"/>
              <a:headEnd/>
              <a:tailEnd/>
            </a:ln>
          </p:spPr>
          <p:txBody>
            <a:bodyPr>
              <a:prstTxWarp prst="textNoShape">
                <a:avLst/>
              </a:prstTxWarp>
              <a:spAutoFit/>
            </a:bodyPr>
            <a:lstStyle/>
            <a:p>
              <a:pPr>
                <a:spcBef>
                  <a:spcPct val="50000"/>
                </a:spcBef>
              </a:pPr>
              <a:r>
                <a:rPr lang="en-US" sz="1100" b="1">
                  <a:solidFill>
                    <a:srgbClr val="000000"/>
                  </a:solidFill>
                  <a:latin typeface="Calibri"/>
                  <a:cs typeface="Calibri"/>
                </a:rPr>
                <a:t>Surface (10 m) Wind Speed (m/s)</a:t>
              </a:r>
            </a:p>
          </p:txBody>
        </p:sp>
      </p:grpSp>
      <p:sp>
        <p:nvSpPr>
          <p:cNvPr id="13328" name="Text Box 11"/>
          <p:cNvSpPr txBox="1">
            <a:spLocks noChangeArrowheads="1"/>
          </p:cNvSpPr>
          <p:nvPr/>
        </p:nvSpPr>
        <p:spPr bwMode="auto">
          <a:xfrm>
            <a:off x="7458075" y="3960768"/>
            <a:ext cx="596900" cy="261937"/>
          </a:xfrm>
          <a:prstGeom prst="rect">
            <a:avLst/>
          </a:prstGeom>
          <a:solidFill>
            <a:srgbClr val="FFFFFF"/>
          </a:solidFill>
          <a:ln w="9525">
            <a:solidFill>
              <a:srgbClr val="000000"/>
            </a:solidFill>
            <a:miter lim="800000"/>
            <a:headEnd/>
            <a:tailEnd/>
          </a:ln>
        </p:spPr>
        <p:txBody>
          <a:bodyPr>
            <a:prstTxWarp prst="textNoShape">
              <a:avLst/>
            </a:prstTxWarp>
            <a:spAutoFit/>
          </a:bodyPr>
          <a:lstStyle/>
          <a:p>
            <a:pPr>
              <a:spcBef>
                <a:spcPct val="50000"/>
              </a:spcBef>
            </a:pPr>
            <a:r>
              <a:rPr lang="en-US" sz="1100" b="1" dirty="0">
                <a:solidFill>
                  <a:srgbClr val="000000"/>
                </a:solidFill>
                <a:latin typeface="Calibri"/>
                <a:cs typeface="Calibri"/>
              </a:rPr>
              <a:t>SFMR</a:t>
            </a:r>
          </a:p>
        </p:txBody>
      </p:sp>
      <p:sp>
        <p:nvSpPr>
          <p:cNvPr id="47" name="Text Box 8"/>
          <p:cNvSpPr txBox="1">
            <a:spLocks noChangeArrowheads="1"/>
          </p:cNvSpPr>
          <p:nvPr/>
        </p:nvSpPr>
        <p:spPr bwMode="auto">
          <a:xfrm>
            <a:off x="5845175" y="5906743"/>
            <a:ext cx="2378075" cy="261938"/>
          </a:xfrm>
          <a:prstGeom prst="rect">
            <a:avLst/>
          </a:prstGeom>
          <a:noFill/>
          <a:ln w="9525">
            <a:noFill/>
            <a:miter lim="800000"/>
            <a:headEnd/>
            <a:tailEnd/>
          </a:ln>
          <a:effectLst/>
        </p:spPr>
        <p:txBody>
          <a:bodyPr>
            <a:prstTxWarp prst="textNoShape">
              <a:avLst/>
            </a:prstTxWarp>
            <a:spAutoFit/>
          </a:bodyPr>
          <a:lstStyle/>
          <a:p>
            <a:pPr>
              <a:spcBef>
                <a:spcPct val="50000"/>
              </a:spcBef>
              <a:defRPr/>
            </a:pPr>
            <a:r>
              <a:rPr lang="en-US" sz="1050" dirty="0">
                <a:solidFill>
                  <a:srgbClr val="000000"/>
                </a:solidFill>
                <a:latin typeface="Calibri"/>
                <a:cs typeface="Calibri"/>
              </a:rPr>
              <a:t>70 km wide </a:t>
            </a:r>
            <a:r>
              <a:rPr lang="en-US" sz="1050" dirty="0" err="1">
                <a:solidFill>
                  <a:srgbClr val="000000"/>
                </a:solidFill>
                <a:latin typeface="Calibri"/>
                <a:cs typeface="Calibri"/>
              </a:rPr>
              <a:t>HIRad</a:t>
            </a:r>
            <a:r>
              <a:rPr lang="en-US" sz="1050" dirty="0">
                <a:solidFill>
                  <a:srgbClr val="000000"/>
                </a:solidFill>
                <a:latin typeface="Calibri"/>
                <a:cs typeface="Calibri"/>
              </a:rPr>
              <a:t> swath 20 km alt.</a:t>
            </a:r>
          </a:p>
        </p:txBody>
      </p:sp>
      <p:sp>
        <p:nvSpPr>
          <p:cNvPr id="24" name="Rectangle 23"/>
          <p:cNvSpPr/>
          <p:nvPr/>
        </p:nvSpPr>
        <p:spPr>
          <a:xfrm>
            <a:off x="187501" y="3681641"/>
            <a:ext cx="1183412" cy="400110"/>
          </a:xfrm>
          <a:prstGeom prst="rect">
            <a:avLst/>
          </a:prstGeom>
        </p:spPr>
        <p:txBody>
          <a:bodyPr wrap="square">
            <a:spAutoFit/>
          </a:bodyPr>
          <a:lstStyle/>
          <a:p>
            <a:r>
              <a:rPr lang="en-US" sz="2000" dirty="0" smtClean="0">
                <a:solidFill>
                  <a:schemeClr val="bg1"/>
                </a:solidFill>
                <a:latin typeface="Calibri"/>
                <a:ea typeface="Calibri" charset="0"/>
                <a:cs typeface="Calibri"/>
              </a:rPr>
              <a:t>Observed</a:t>
            </a:r>
            <a:endParaRPr lang="en-US" sz="2000" dirty="0">
              <a:solidFill>
                <a:schemeClr val="bg1"/>
              </a:solidFill>
            </a:endParaRPr>
          </a:p>
        </p:txBody>
      </p:sp>
      <p:sp>
        <p:nvSpPr>
          <p:cNvPr id="25" name="Rectangle 24"/>
          <p:cNvSpPr/>
          <p:nvPr/>
        </p:nvSpPr>
        <p:spPr>
          <a:xfrm>
            <a:off x="2704728" y="3681641"/>
            <a:ext cx="1262925" cy="400110"/>
          </a:xfrm>
          <a:prstGeom prst="rect">
            <a:avLst/>
          </a:prstGeom>
        </p:spPr>
        <p:txBody>
          <a:bodyPr wrap="square">
            <a:spAutoFit/>
          </a:bodyPr>
          <a:lstStyle/>
          <a:p>
            <a:r>
              <a:rPr lang="en-US" sz="2000" dirty="0" smtClean="0">
                <a:solidFill>
                  <a:schemeClr val="bg1"/>
                </a:solidFill>
                <a:latin typeface="Calibri"/>
                <a:ea typeface="Calibri" charset="0"/>
                <a:cs typeface="Calibri"/>
              </a:rPr>
              <a:t>Simulated</a:t>
            </a:r>
            <a:endParaRPr lang="en-US" sz="2000" dirty="0">
              <a:solidFill>
                <a:schemeClr val="bg1"/>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4"/>
          <p:cNvSpPr>
            <a:spLocks noGrp="1" noChangeArrowheads="1"/>
          </p:cNvSpPr>
          <p:nvPr>
            <p:ph type="title"/>
          </p:nvPr>
        </p:nvSpPr>
        <p:spPr>
          <a:xfrm>
            <a:off x="44450" y="1265238"/>
            <a:ext cx="4652963" cy="558800"/>
          </a:xfrm>
        </p:spPr>
        <p:txBody>
          <a:bodyPr/>
          <a:lstStyle/>
          <a:p>
            <a:pPr algn="ctr" eaLnBrk="1" hangingPunct="1">
              <a:defRPr/>
            </a:pPr>
            <a:r>
              <a:rPr lang="en-US" sz="2000" dirty="0" smtClean="0">
                <a:solidFill>
                  <a:schemeClr val="tx1"/>
                </a:solidFill>
                <a:latin typeface="+mj-lt"/>
                <a:ea typeface="ＭＳ Ｐゴシック"/>
                <a:cs typeface="ＭＳ Ｐゴシック"/>
              </a:rPr>
              <a:t>The Good – Track forecast improvements</a:t>
            </a:r>
          </a:p>
        </p:txBody>
      </p:sp>
      <p:pic>
        <p:nvPicPr>
          <p:cNvPr id="18435" name="Content Placeholder 6" descr="AL_tkerr (trend).gif"/>
          <p:cNvPicPr>
            <a:picLocks noGrp="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106363" y="1816100"/>
            <a:ext cx="4397375" cy="3657600"/>
          </a:xfrm>
        </p:spPr>
      </p:pic>
      <p:sp>
        <p:nvSpPr>
          <p:cNvPr id="17412" name="Text Box 19"/>
          <p:cNvSpPr txBox="1">
            <a:spLocks noChangeArrowheads="1"/>
          </p:cNvSpPr>
          <p:nvPr/>
        </p:nvSpPr>
        <p:spPr bwMode="auto">
          <a:xfrm>
            <a:off x="183010" y="5419262"/>
            <a:ext cx="4424461" cy="1051570"/>
          </a:xfrm>
          <a:prstGeom prst="rect">
            <a:avLst/>
          </a:prstGeom>
          <a:noFill/>
          <a:ln w="9525">
            <a:noFill/>
            <a:miter lim="800000"/>
            <a:headEnd/>
            <a:tailEnd/>
          </a:ln>
        </p:spPr>
        <p:txBody>
          <a:bodyPr>
            <a:spAutoFit/>
          </a:bodyPr>
          <a:lstStyle/>
          <a:p>
            <a:pPr marL="230188" indent="-230188">
              <a:spcBef>
                <a:spcPts val="600"/>
              </a:spcBef>
              <a:spcAft>
                <a:spcPts val="400"/>
              </a:spcAft>
              <a:buFont typeface="Arial" pitchFamily="34" charset="0"/>
              <a:buChar char="•"/>
              <a:defRPr/>
            </a:pPr>
            <a:r>
              <a:rPr lang="en-US" sz="1800" dirty="0">
                <a:solidFill>
                  <a:prstClr val="black"/>
                </a:solidFill>
                <a:latin typeface="+mn-lt"/>
              </a:rPr>
              <a:t>Errors cut in half over past 15 </a:t>
            </a:r>
            <a:r>
              <a:rPr lang="en-US" sz="1800" dirty="0">
                <a:noFill/>
                <a:latin typeface="+mn-lt"/>
              </a:rPr>
              <a:t>years</a:t>
            </a:r>
          </a:p>
          <a:p>
            <a:pPr marL="230188" indent="-230188">
              <a:spcBef>
                <a:spcPts val="600"/>
              </a:spcBef>
              <a:spcAft>
                <a:spcPts val="400"/>
              </a:spcAft>
              <a:buFont typeface="Arial" pitchFamily="34" charset="0"/>
              <a:buChar char="•"/>
              <a:defRPr/>
            </a:pPr>
            <a:r>
              <a:rPr lang="en-US" sz="1800" dirty="0">
                <a:solidFill>
                  <a:prstClr val="black"/>
                </a:solidFill>
                <a:latin typeface="+mn-lt"/>
              </a:rPr>
              <a:t>10-year improvement - As accurate at 48h as we were at 24h in 2000</a:t>
            </a:r>
          </a:p>
        </p:txBody>
      </p:sp>
      <p:pic>
        <p:nvPicPr>
          <p:cNvPr id="18437" name="Content Placeholder 5" descr="AL_inerr (trend).gif"/>
          <p:cNvPicPr>
            <a:picLocks/>
          </p:cNvPicPr>
          <p:nvPr/>
        </p:nvPicPr>
        <p:blipFill>
          <a:blip r:embed="rId4" cstate="screen">
            <a:extLst>
              <a:ext uri="{28A0092B-C50C-407E-A947-70E740481C1C}">
                <a14:useLocalDpi xmlns:a14="http://schemas.microsoft.com/office/drawing/2010/main"/>
              </a:ext>
            </a:extLst>
          </a:blip>
          <a:srcRect l="-201" r="-201"/>
          <a:stretch>
            <a:fillRect/>
          </a:stretch>
        </p:blipFill>
        <p:spPr bwMode="auto">
          <a:xfrm>
            <a:off x="4494213" y="1816100"/>
            <a:ext cx="4532312" cy="3657600"/>
          </a:xfrm>
          <a:prstGeom prst="rect">
            <a:avLst/>
          </a:prstGeom>
          <a:noFill/>
          <a:ln w="9525">
            <a:noFill/>
            <a:miter lim="800000"/>
            <a:headEnd/>
            <a:tailEnd/>
          </a:ln>
        </p:spPr>
      </p:pic>
      <p:sp>
        <p:nvSpPr>
          <p:cNvPr id="13" name="Text Box 19"/>
          <p:cNvSpPr txBox="1">
            <a:spLocks noChangeArrowheads="1"/>
          </p:cNvSpPr>
          <p:nvPr/>
        </p:nvSpPr>
        <p:spPr bwMode="auto">
          <a:xfrm>
            <a:off x="6238875" y="4471988"/>
            <a:ext cx="2667000" cy="523875"/>
          </a:xfrm>
          <a:prstGeom prst="rect">
            <a:avLst/>
          </a:prstGeom>
          <a:noFill/>
          <a:ln w="9525">
            <a:noFill/>
            <a:miter lim="800000"/>
            <a:headEnd/>
            <a:tailEnd/>
          </a:ln>
        </p:spPr>
        <p:txBody>
          <a:bodyPr>
            <a:spAutoFit/>
          </a:bodyPr>
          <a:lstStyle/>
          <a:p>
            <a:pPr algn="ctr">
              <a:spcBef>
                <a:spcPct val="50000"/>
              </a:spcBef>
              <a:defRPr/>
            </a:pPr>
            <a:r>
              <a:rPr lang="en-US" sz="1400" dirty="0">
                <a:solidFill>
                  <a:prstClr val="black"/>
                </a:solidFill>
                <a:latin typeface="+mj-lt"/>
              </a:rPr>
              <a:t>No progress with intensity in last 15-20 years</a:t>
            </a:r>
          </a:p>
        </p:txBody>
      </p:sp>
      <p:sp>
        <p:nvSpPr>
          <p:cNvPr id="18439" name="Text Box 19"/>
          <p:cNvSpPr txBox="1">
            <a:spLocks noChangeArrowheads="1"/>
          </p:cNvSpPr>
          <p:nvPr/>
        </p:nvSpPr>
        <p:spPr bwMode="auto">
          <a:xfrm>
            <a:off x="4648200" y="5419725"/>
            <a:ext cx="4337050" cy="1000125"/>
          </a:xfrm>
          <a:prstGeom prst="rect">
            <a:avLst/>
          </a:prstGeom>
          <a:noFill/>
          <a:ln w="9525">
            <a:noFill/>
            <a:miter lim="800000"/>
            <a:headEnd/>
            <a:tailEnd/>
          </a:ln>
        </p:spPr>
        <p:txBody>
          <a:bodyPr>
            <a:prstTxWarp prst="textNoShape">
              <a:avLst/>
            </a:prstTxWarp>
            <a:spAutoFit/>
          </a:bodyPr>
          <a:lstStyle/>
          <a:p>
            <a:pPr marL="230188" indent="-230188">
              <a:spcBef>
                <a:spcPts val="600"/>
              </a:spcBef>
              <a:buFont typeface="Arial" charset="0"/>
              <a:buChar char="•"/>
            </a:pPr>
            <a:r>
              <a:rPr lang="en-US" sz="1800">
                <a:latin typeface="TradeGothicBold" charset="0"/>
              </a:rPr>
              <a:t>24-48h intensity forecast off by </a:t>
            </a:r>
            <a:r>
              <a:rPr lang="en-US" sz="1800" b="1">
                <a:latin typeface="TradeGothicBold" charset="0"/>
              </a:rPr>
              <a:t>1</a:t>
            </a:r>
            <a:r>
              <a:rPr lang="en-US" sz="1800">
                <a:latin typeface="TradeGothicBold" charset="0"/>
              </a:rPr>
              <a:t> category</a:t>
            </a:r>
          </a:p>
          <a:p>
            <a:pPr marL="230188" indent="-230188">
              <a:spcBef>
                <a:spcPts val="600"/>
              </a:spcBef>
              <a:buFont typeface="Arial" charset="0"/>
              <a:buChar char="•"/>
            </a:pPr>
            <a:r>
              <a:rPr lang="en-US" sz="1800">
                <a:latin typeface="TradeGothicBold" charset="0"/>
              </a:rPr>
              <a:t>Off by </a:t>
            </a:r>
            <a:r>
              <a:rPr lang="en-US" sz="1800" b="1">
                <a:latin typeface="TradeGothicBold" charset="0"/>
              </a:rPr>
              <a:t>2</a:t>
            </a:r>
            <a:r>
              <a:rPr lang="en-US" sz="1800">
                <a:latin typeface="TradeGothicBold" charset="0"/>
              </a:rPr>
              <a:t> categories 5-10% of time</a:t>
            </a:r>
          </a:p>
        </p:txBody>
      </p:sp>
      <p:sp>
        <p:nvSpPr>
          <p:cNvPr id="15" name="Rectangle 4"/>
          <p:cNvSpPr txBox="1">
            <a:spLocks noChangeArrowheads="1"/>
          </p:cNvSpPr>
          <p:nvPr/>
        </p:nvSpPr>
        <p:spPr bwMode="auto">
          <a:xfrm>
            <a:off x="4978400" y="1292225"/>
            <a:ext cx="3760788" cy="504825"/>
          </a:xfrm>
          <a:prstGeom prst="rect">
            <a:avLst/>
          </a:prstGeom>
          <a:noFill/>
          <a:ln w="9525">
            <a:noFill/>
            <a:miter lim="800000"/>
            <a:headEnd/>
            <a:tailEnd/>
          </a:ln>
        </p:spPr>
        <p:txBody>
          <a:bodyPr lIns="182880" rIns="182880" anchor="ctr">
            <a:prstTxWarp prst="textNoShape">
              <a:avLst/>
            </a:prstTxWarp>
          </a:bodyPr>
          <a:lstStyle/>
          <a:p>
            <a:pPr algn="ctr">
              <a:lnSpc>
                <a:spcPct val="85000"/>
              </a:lnSpc>
            </a:pPr>
            <a:r>
              <a:rPr lang="en-US" sz="2000">
                <a:latin typeface="TradeGothic" pitchFamily="2" charset="0"/>
              </a:rPr>
              <a:t>The Bad - Intensity forecasts no real gains</a:t>
            </a:r>
          </a:p>
        </p:txBody>
      </p:sp>
      <p:sp>
        <p:nvSpPr>
          <p:cNvPr id="16" name="Rectangle 2"/>
          <p:cNvSpPr txBox="1">
            <a:spLocks noChangeArrowheads="1"/>
          </p:cNvSpPr>
          <p:nvPr/>
        </p:nvSpPr>
        <p:spPr bwMode="auto">
          <a:xfrm>
            <a:off x="0" y="0"/>
            <a:ext cx="7696200" cy="1371600"/>
          </a:xfrm>
          <a:prstGeom prst="rect">
            <a:avLst/>
          </a:prstGeom>
          <a:noFill/>
          <a:ln w="9525">
            <a:noFill/>
            <a:miter lim="800000"/>
            <a:headEnd/>
            <a:tailEnd/>
          </a:ln>
        </p:spPr>
        <p:txBody>
          <a:bodyPr lIns="182880" rIns="182880" anchor="ctr">
            <a:prstTxWarp prst="textNoShape">
              <a:avLst/>
            </a:prstTxWarp>
          </a:bodyPr>
          <a:lstStyle/>
          <a:p>
            <a:pPr>
              <a:lnSpc>
                <a:spcPct val="85000"/>
              </a:lnSpc>
              <a:defRPr/>
            </a:pPr>
            <a:r>
              <a:rPr lang="en-US" sz="5400" kern="0" dirty="0">
                <a:solidFill>
                  <a:schemeClr val="bg1"/>
                </a:solidFill>
                <a:latin typeface="Calibri" charset="0"/>
                <a:ea typeface="Calibri" charset="0"/>
                <a:cs typeface="Calibri" charset="0"/>
              </a:rPr>
              <a:t>Current Capabilities</a:t>
            </a:r>
          </a:p>
        </p:txBody>
      </p:sp>
      <p:grpSp>
        <p:nvGrpSpPr>
          <p:cNvPr id="2" name="Group 18"/>
          <p:cNvGrpSpPr>
            <a:grpSpLocks/>
          </p:cNvGrpSpPr>
          <p:nvPr/>
        </p:nvGrpSpPr>
        <p:grpSpPr bwMode="auto">
          <a:xfrm>
            <a:off x="2608263" y="2627313"/>
            <a:ext cx="1855787" cy="2119312"/>
            <a:chOff x="2595563" y="2613813"/>
            <a:chExt cx="1856143" cy="2119313"/>
          </a:xfrm>
        </p:grpSpPr>
        <p:grpSp>
          <p:nvGrpSpPr>
            <p:cNvPr id="18443" name="Group 16"/>
            <p:cNvGrpSpPr>
              <a:grpSpLocks/>
            </p:cNvGrpSpPr>
            <p:nvPr/>
          </p:nvGrpSpPr>
          <p:grpSpPr bwMode="auto">
            <a:xfrm>
              <a:off x="2595563" y="2613813"/>
              <a:ext cx="1829956" cy="2119313"/>
              <a:chOff x="2595563" y="2600719"/>
              <a:chExt cx="1829956" cy="2119313"/>
            </a:xfrm>
          </p:grpSpPr>
          <p:cxnSp>
            <p:nvCxnSpPr>
              <p:cNvPr id="7" name="Straight Arrow Connector 6"/>
              <p:cNvCxnSpPr/>
              <p:nvPr/>
            </p:nvCxnSpPr>
            <p:spPr bwMode="auto">
              <a:xfrm flipV="1">
                <a:off x="2595563" y="3588144"/>
                <a:ext cx="1791044" cy="4762"/>
              </a:xfrm>
              <a:prstGeom prst="straightConnector1">
                <a:avLst/>
              </a:prstGeom>
              <a:ln w="57150">
                <a:solidFill>
                  <a:srgbClr val="FF66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bwMode="auto">
              <a:xfrm>
                <a:off x="2595563" y="4094557"/>
                <a:ext cx="1830738" cy="17463"/>
              </a:xfrm>
              <a:prstGeom prst="straightConnector1">
                <a:avLst/>
              </a:prstGeom>
              <a:ln w="57150">
                <a:solidFill>
                  <a:srgbClr val="008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bwMode="auto">
              <a:xfrm rot="5400000" flipH="1" flipV="1">
                <a:off x="1535906" y="3660376"/>
                <a:ext cx="2119313" cy="0"/>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grpSp>
        <p:cxnSp>
          <p:nvCxnSpPr>
            <p:cNvPr id="18" name="Straight Arrow Connector 17"/>
            <p:cNvCxnSpPr/>
            <p:nvPr/>
          </p:nvCxnSpPr>
          <p:spPr bwMode="auto">
            <a:xfrm>
              <a:off x="2603502" y="4469601"/>
              <a:ext cx="1848204" cy="1588"/>
            </a:xfrm>
            <a:prstGeom prst="straightConnector1">
              <a:avLst/>
            </a:prstGeom>
            <a:ln w="57150">
              <a:solidFill>
                <a:srgbClr val="BD0000"/>
              </a:solidFill>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3" descr="100830n_h.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36863" y="3756025"/>
            <a:ext cx="3062287" cy="2676525"/>
          </a:xfrm>
          <a:prstGeom prst="rect">
            <a:avLst/>
          </a:prstGeom>
          <a:noFill/>
          <a:ln w="9525">
            <a:noFill/>
            <a:miter lim="800000"/>
            <a:headEnd/>
            <a:tailEnd/>
          </a:ln>
        </p:spPr>
      </p:pic>
      <p:pic>
        <p:nvPicPr>
          <p:cNvPr id="59395" name="Picture 19" descr="Screen shot 2010-12-07 at 4.47.48 PM.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992813" y="1314450"/>
            <a:ext cx="3151187" cy="2743200"/>
          </a:xfrm>
          <a:prstGeom prst="rect">
            <a:avLst/>
          </a:prstGeom>
          <a:noFill/>
          <a:ln w="9525">
            <a:noFill/>
            <a:miter lim="800000"/>
            <a:headEnd/>
            <a:tailEnd/>
          </a:ln>
        </p:spPr>
      </p:pic>
      <p:pic>
        <p:nvPicPr>
          <p:cNvPr id="59396" name="Picture 30" descr="Screen shot 2010-09-26 at 2.15.20 PM.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1206500"/>
            <a:ext cx="3387725" cy="2971800"/>
          </a:xfrm>
          <a:prstGeom prst="rect">
            <a:avLst/>
          </a:prstGeom>
          <a:noFill/>
          <a:ln w="9525">
            <a:noFill/>
            <a:miter lim="800000"/>
            <a:headEnd/>
            <a:tailEnd/>
          </a:ln>
        </p:spPr>
      </p:pic>
      <p:sp>
        <p:nvSpPr>
          <p:cNvPr id="59397" name="Rectangle 5"/>
          <p:cNvSpPr>
            <a:spLocks noGrp="1" noChangeArrowheads="1"/>
          </p:cNvSpPr>
          <p:nvPr>
            <p:ph type="title"/>
          </p:nvPr>
        </p:nvSpPr>
        <p:spPr>
          <a:xfrm>
            <a:off x="0" y="0"/>
            <a:ext cx="9144000" cy="1054100"/>
          </a:xfrm>
        </p:spPr>
        <p:txBody>
          <a:bodyPr rIns="30479" anchor="b"/>
          <a:lstStyle/>
          <a:p>
            <a:pPr eaLnBrk="1" hangingPunct="1"/>
            <a:r>
              <a:rPr lang="en-US" dirty="0" smtClean="0">
                <a:latin typeface="Calibri" charset="0"/>
                <a:ea typeface="Calibri" charset="0"/>
                <a:cs typeface="Calibri" charset="0"/>
              </a:rPr>
              <a:t>What in 2010?</a:t>
            </a:r>
            <a:endParaRPr lang="en-US" sz="4800" dirty="0" smtClean="0">
              <a:latin typeface="Calibri" charset="0"/>
              <a:ea typeface="Calibri" charset="0"/>
              <a:cs typeface="Calibri" charset="0"/>
            </a:endParaRPr>
          </a:p>
        </p:txBody>
      </p:sp>
      <p:sp>
        <p:nvSpPr>
          <p:cNvPr id="72709" name="Rectangle 6"/>
          <p:cNvSpPr>
            <a:spLocks noGrp="1" noChangeArrowheads="1"/>
          </p:cNvSpPr>
          <p:nvPr>
            <p:ph type="body" idx="1"/>
          </p:nvPr>
        </p:nvSpPr>
        <p:spPr>
          <a:xfrm>
            <a:off x="228600" y="4368800"/>
            <a:ext cx="2422525" cy="1695450"/>
          </a:xfrm>
        </p:spPr>
        <p:style>
          <a:lnRef idx="1">
            <a:schemeClr val="accent3"/>
          </a:lnRef>
          <a:fillRef idx="2">
            <a:schemeClr val="accent3"/>
          </a:fillRef>
          <a:effectRef idx="1">
            <a:schemeClr val="accent3"/>
          </a:effectRef>
          <a:fontRef idx="minor">
            <a:schemeClr val="dk1"/>
          </a:fontRef>
        </p:style>
        <p:txBody>
          <a:bodyPr rIns="30479"/>
          <a:lstStyle/>
          <a:p>
            <a:pPr marL="39688" indent="0" algn="ctr" eaLnBrk="1" hangingPunct="1">
              <a:spcBef>
                <a:spcPct val="0"/>
              </a:spcBef>
              <a:defRPr/>
            </a:pPr>
            <a:r>
              <a:rPr lang="en-US" sz="1600" dirty="0" smtClean="0">
                <a:latin typeface="Calibri"/>
                <a:ea typeface="Arial" charset="0"/>
                <a:cs typeface="Calibri"/>
                <a:sym typeface="Arial" charset="0"/>
              </a:rPr>
              <a:t>5 missions at 12-h intervals</a:t>
            </a:r>
          </a:p>
          <a:p>
            <a:pPr marL="39688" indent="0" algn="ctr" eaLnBrk="1" hangingPunct="1">
              <a:spcBef>
                <a:spcPct val="0"/>
              </a:spcBef>
              <a:defRPr/>
            </a:pPr>
            <a:r>
              <a:rPr lang="en-US" sz="1600" dirty="0" smtClean="0">
                <a:latin typeface="Calibri"/>
                <a:ea typeface="Arial" charset="0"/>
                <a:cs typeface="Calibri"/>
                <a:sym typeface="Arial" charset="0"/>
              </a:rPr>
              <a:t>00Z 28 – 12Z 30 August,       6 missions at 12-h intervals 00Z 1 September – 00Z 3 September collecting Doppler SO (</a:t>
            </a:r>
            <a:r>
              <a:rPr lang="en-US" sz="1600" dirty="0" smtClean="0">
                <a:latin typeface="Calibri"/>
                <a:ea typeface="Arial" charset="0"/>
                <a:cs typeface="Calibri"/>
                <a:sym typeface="Arial" charset="0"/>
                <a:hlinkClick r:id="rId6"/>
              </a:rPr>
              <a:t>HEDAS</a:t>
            </a:r>
            <a:r>
              <a:rPr lang="en-US" sz="1600" dirty="0" smtClean="0">
                <a:latin typeface="Calibri"/>
                <a:ea typeface="Arial" charset="0"/>
                <a:cs typeface="Calibri"/>
                <a:sym typeface="Arial" charset="0"/>
              </a:rPr>
              <a:t>)</a:t>
            </a:r>
            <a:endParaRPr lang="en-US" sz="1600" dirty="0" smtClean="0">
              <a:latin typeface="Calibri"/>
              <a:ea typeface="Calibri" charset="0"/>
              <a:cs typeface="Calibri"/>
              <a:sym typeface="Arial" charset="0"/>
            </a:endParaRPr>
          </a:p>
        </p:txBody>
      </p:sp>
      <p:sp>
        <p:nvSpPr>
          <p:cNvPr id="59399" name="Rectangle 8"/>
          <p:cNvSpPr>
            <a:spLocks/>
          </p:cNvSpPr>
          <p:nvPr/>
        </p:nvSpPr>
        <p:spPr bwMode="auto">
          <a:xfrm>
            <a:off x="1740657" y="1220788"/>
            <a:ext cx="1677232" cy="553998"/>
          </a:xfrm>
          <a:prstGeom prst="rect">
            <a:avLst/>
          </a:prstGeom>
          <a:noFill/>
          <a:ln w="12700">
            <a:noFill/>
            <a:miter lim="800000"/>
            <a:headEnd/>
            <a:tailEnd/>
          </a:ln>
        </p:spPr>
        <p:txBody>
          <a:bodyPr wrap="square" lIns="0" tIns="0" rIns="40639" bIns="0">
            <a:prstTxWarp prst="textNoShape">
              <a:avLst/>
            </a:prstTxWarp>
            <a:spAutoFit/>
          </a:bodyPr>
          <a:lstStyle/>
          <a:p>
            <a:pPr marL="39688" algn="ctr"/>
            <a:r>
              <a:rPr lang="en-US" sz="1200" b="1" dirty="0">
                <a:solidFill>
                  <a:srgbClr val="FFFFFF"/>
                </a:solidFill>
                <a:latin typeface="Calibri" charset="0"/>
                <a:ea typeface="Arial" charset="0"/>
                <a:cs typeface="Arial" charset="0"/>
                <a:sym typeface="Arial" charset="0"/>
              </a:rPr>
              <a:t>11 P-3 Flights</a:t>
            </a:r>
          </a:p>
          <a:p>
            <a:pPr marL="39688" algn="ctr"/>
            <a:r>
              <a:rPr lang="en-US" sz="1200" b="1" dirty="0">
                <a:solidFill>
                  <a:srgbClr val="FFFFFF"/>
                </a:solidFill>
                <a:latin typeface="Calibri" charset="0"/>
                <a:ea typeface="Arial" charset="0"/>
                <a:cs typeface="Arial" charset="0"/>
                <a:sym typeface="Arial" charset="0"/>
              </a:rPr>
              <a:t>28 August – 3 September 2010</a:t>
            </a:r>
          </a:p>
        </p:txBody>
      </p:sp>
      <p:sp>
        <p:nvSpPr>
          <p:cNvPr id="59400" name="TextBox 30"/>
          <p:cNvSpPr txBox="1">
            <a:spLocks noChangeArrowheads="1"/>
          </p:cNvSpPr>
          <p:nvPr/>
        </p:nvSpPr>
        <p:spPr bwMode="auto">
          <a:xfrm>
            <a:off x="6296025" y="1557338"/>
            <a:ext cx="1074738" cy="40005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a:latin typeface="Calibri" charset="0"/>
                <a:ea typeface="Calibri" charset="0"/>
                <a:cs typeface="Calibri" charset="0"/>
              </a:rPr>
              <a:t>20100831 00UTC</a:t>
            </a:r>
          </a:p>
        </p:txBody>
      </p:sp>
      <p:sp>
        <p:nvSpPr>
          <p:cNvPr id="23" name="Rectangle 6"/>
          <p:cNvSpPr txBox="1">
            <a:spLocks noChangeArrowheads="1"/>
          </p:cNvSpPr>
          <p:nvPr/>
        </p:nvSpPr>
        <p:spPr bwMode="auto">
          <a:xfrm>
            <a:off x="3519488" y="1787525"/>
            <a:ext cx="2179637" cy="1196975"/>
          </a:xfrm>
          <a:prstGeom prst="rect">
            <a:avLst/>
          </a:prstGeom>
          <a:ln w="9525" cap="flat" cmpd="sng" algn="ctr">
            <a:solidFill>
              <a:schemeClr val="accent3">
                <a:shade val="95000"/>
                <a:satMod val="105000"/>
              </a:schemeClr>
            </a:solidFill>
            <a:prstDash val="solid"/>
            <a:miter lim="800000"/>
            <a:headEnd/>
            <a:tailEnd/>
          </a:ln>
        </p:spPr>
        <p:style>
          <a:lnRef idx="1">
            <a:schemeClr val="accent3"/>
          </a:lnRef>
          <a:fillRef idx="2">
            <a:schemeClr val="accent3"/>
          </a:fillRef>
          <a:effectRef idx="1">
            <a:schemeClr val="accent3"/>
          </a:effectRef>
          <a:fontRef idx="minor">
            <a:schemeClr val="dk1"/>
          </a:fontRef>
        </p:style>
        <p:txBody>
          <a:bodyPr rIns="30479">
            <a:prstTxWarp prst="textNoShape">
              <a:avLst/>
            </a:prstTxWarp>
          </a:bodyPr>
          <a:lstStyle/>
          <a:p>
            <a:pPr marL="39688" algn="ctr"/>
            <a:r>
              <a:rPr lang="en-US" sz="1600">
                <a:solidFill>
                  <a:srgbClr val="000000"/>
                </a:solidFill>
                <a:latin typeface="Calibri" charset="0"/>
                <a:ea typeface="Arial" charset="0"/>
                <a:sym typeface="Arial" charset="0"/>
              </a:rPr>
              <a:t>Doppler SO (EnKF) transmitted in real-time to HRD for assimilation into HWRF model </a:t>
            </a:r>
            <a:endParaRPr lang="en-US" sz="1600">
              <a:solidFill>
                <a:srgbClr val="000000"/>
              </a:solidFill>
              <a:latin typeface="Calibri" charset="0"/>
              <a:ea typeface="Calibri" charset="0"/>
              <a:cs typeface="Calibri" charset="0"/>
              <a:sym typeface="Arial" charset="0"/>
            </a:endParaRPr>
          </a:p>
        </p:txBody>
      </p:sp>
      <p:sp>
        <p:nvSpPr>
          <p:cNvPr id="59402" name="TextBox 30"/>
          <p:cNvSpPr txBox="1">
            <a:spLocks noChangeArrowheads="1"/>
          </p:cNvSpPr>
          <p:nvPr/>
        </p:nvSpPr>
        <p:spPr bwMode="auto">
          <a:xfrm>
            <a:off x="4762500" y="3778250"/>
            <a:ext cx="1143000" cy="461963"/>
          </a:xfrm>
          <a:prstGeom prst="rect">
            <a:avLst/>
          </a:prstGeom>
          <a:noFill/>
          <a:ln w="9525">
            <a:noFill/>
            <a:miter lim="800000"/>
            <a:headEnd/>
            <a:tailEnd/>
          </a:ln>
        </p:spPr>
        <p:txBody>
          <a:bodyPr wrap="none">
            <a:prstTxWarp prst="textNoShape">
              <a:avLst/>
            </a:prstTxWarp>
            <a:spAutoFit/>
          </a:bodyPr>
          <a:lstStyle/>
          <a:p>
            <a:pPr algn="ctr"/>
            <a:r>
              <a:rPr lang="en-US" sz="1200" b="1">
                <a:solidFill>
                  <a:srgbClr val="FFFFFF"/>
                </a:solidFill>
                <a:latin typeface="Calibri" charset="0"/>
                <a:ea typeface="Calibri" charset="0"/>
                <a:cs typeface="Calibri" charset="0"/>
              </a:rPr>
              <a:t>20100830I1</a:t>
            </a:r>
          </a:p>
          <a:p>
            <a:pPr algn="ctr"/>
            <a:r>
              <a:rPr lang="en-US" sz="1200" b="1">
                <a:solidFill>
                  <a:srgbClr val="FFFFFF"/>
                </a:solidFill>
                <a:latin typeface="Calibri" charset="0"/>
                <a:ea typeface="Calibri" charset="0"/>
                <a:cs typeface="Calibri" charset="0"/>
              </a:rPr>
              <a:t>2126-0229 UTC</a:t>
            </a:r>
          </a:p>
        </p:txBody>
      </p:sp>
      <p:pic>
        <p:nvPicPr>
          <p:cNvPr id="59403" name="Picture 16" descr="intensity_forecast_earl_3012z.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943600" y="4100513"/>
            <a:ext cx="3200400" cy="2224087"/>
          </a:xfrm>
          <a:prstGeom prst="rect">
            <a:avLst/>
          </a:prstGeom>
          <a:noFill/>
          <a:ln w="9525">
            <a:noFill/>
            <a:miter lim="800000"/>
            <a:headEnd/>
            <a:tailEnd/>
          </a:ln>
        </p:spPr>
      </p:pic>
      <p:sp>
        <p:nvSpPr>
          <p:cNvPr id="59404" name="TextBox 30"/>
          <p:cNvSpPr txBox="1">
            <a:spLocks noChangeArrowheads="1"/>
          </p:cNvSpPr>
          <p:nvPr/>
        </p:nvSpPr>
        <p:spPr bwMode="auto">
          <a:xfrm>
            <a:off x="6189663" y="5599113"/>
            <a:ext cx="1076325" cy="40005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a:latin typeface="Calibri" charset="0"/>
                <a:ea typeface="Calibri" charset="0"/>
                <a:cs typeface="Calibri" charset="0"/>
              </a:rPr>
              <a:t>20100831 00UTC</a:t>
            </a:r>
          </a:p>
        </p:txBody>
      </p:sp>
      <p:pic>
        <p:nvPicPr>
          <p:cNvPr id="59405" name="Picture 24" descr="100830H1wind10.gif"/>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l="9244" t="8144" r="20042" b="12263"/>
          <a:stretch>
            <a:fillRect/>
          </a:stretch>
        </p:blipFill>
        <p:spPr bwMode="auto">
          <a:xfrm>
            <a:off x="3575050" y="4314825"/>
            <a:ext cx="1525588" cy="1736725"/>
          </a:xfrm>
          <a:prstGeom prst="rect">
            <a:avLst/>
          </a:prstGeom>
          <a:noFill/>
          <a:ln w="9525">
            <a:noFill/>
            <a:miter lim="800000"/>
            <a:headEnd/>
            <a:tailEnd/>
          </a:ln>
        </p:spPr>
      </p:pic>
      <p:sp>
        <p:nvSpPr>
          <p:cNvPr id="59406" name="Text Box 6"/>
          <p:cNvSpPr txBox="1">
            <a:spLocks noChangeArrowheads="1"/>
          </p:cNvSpPr>
          <p:nvPr/>
        </p:nvSpPr>
        <p:spPr bwMode="auto">
          <a:xfrm>
            <a:off x="5401828" y="6623350"/>
            <a:ext cx="3315149"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ea typeface="Arial" charset="0"/>
                <a:cs typeface="Arial" charset="0"/>
              </a:rPr>
              <a:t>J. Gamache, A. Aksoy, T.  </a:t>
            </a:r>
            <a:r>
              <a:rPr lang="en-US" sz="1100" dirty="0" err="1">
                <a:latin typeface="Calibri" charset="0"/>
                <a:ea typeface="Arial" charset="0"/>
                <a:cs typeface="Arial" charset="0"/>
              </a:rPr>
              <a:t>Vukicevic</a:t>
            </a:r>
            <a:r>
              <a:rPr lang="en-US" sz="1100" dirty="0">
                <a:latin typeface="Calibri" charset="0"/>
                <a:ea typeface="Arial" charset="0"/>
                <a:cs typeface="Arial" charset="0"/>
              </a:rPr>
              <a:t>, Gopal (AOML/HRD)</a:t>
            </a:r>
          </a:p>
        </p:txBody>
      </p:sp>
      <p:pic>
        <p:nvPicPr>
          <p:cNvPr id="16" name="Picture 15" descr="IFEX.gif"/>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376752" y="106938"/>
            <a:ext cx="1097280" cy="109728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405"/>
                                        </p:tgtEl>
                                        <p:attrNameLst>
                                          <p:attrName>style.visibility</p:attrName>
                                        </p:attrNameLst>
                                      </p:cBhvr>
                                      <p:to>
                                        <p:strVal val="visible"/>
                                      </p:to>
                                    </p:set>
                                    <p:animEffect transition="in" filter="fade">
                                      <p:cBhvr>
                                        <p:cTn id="7" dur="1000"/>
                                        <p:tgtEl>
                                          <p:spTgt spid="59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4" descr="20090617-090209b_JohnCowan"/>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96900" y="1309688"/>
            <a:ext cx="8164513" cy="2889250"/>
          </a:xfrm>
          <a:prstGeom prst="rect">
            <a:avLst/>
          </a:prstGeom>
          <a:noFill/>
          <a:ln w="9525">
            <a:noFill/>
            <a:miter lim="800000"/>
            <a:headEnd/>
            <a:tailEnd/>
          </a:ln>
        </p:spPr>
      </p:pic>
      <p:sp>
        <p:nvSpPr>
          <p:cNvPr id="61443" name="Title 1"/>
          <p:cNvSpPr>
            <a:spLocks noGrp="1"/>
          </p:cNvSpPr>
          <p:nvPr>
            <p:ph type="title"/>
          </p:nvPr>
        </p:nvSpPr>
        <p:spPr>
          <a:xfrm>
            <a:off x="0" y="219075"/>
            <a:ext cx="7356475" cy="788988"/>
          </a:xfrm>
        </p:spPr>
        <p:txBody>
          <a:bodyPr/>
          <a:lstStyle/>
          <a:p>
            <a:r>
              <a:rPr lang="en-US" smtClean="0">
                <a:solidFill>
                  <a:srgbClr val="FFFFFF"/>
                </a:solidFill>
                <a:latin typeface="Calibri" charset="0"/>
                <a:ea typeface="Calibri" charset="0"/>
                <a:cs typeface="Calibri" charset="0"/>
              </a:rPr>
              <a:t>What in 2010?:</a:t>
            </a:r>
          </a:p>
        </p:txBody>
      </p:sp>
      <p:sp>
        <p:nvSpPr>
          <p:cNvPr id="61444" name="Content Placeholder 2"/>
          <p:cNvSpPr>
            <a:spLocks noGrp="1"/>
          </p:cNvSpPr>
          <p:nvPr>
            <p:ph idx="1"/>
          </p:nvPr>
        </p:nvSpPr>
        <p:spPr>
          <a:xfrm>
            <a:off x="728663" y="1308100"/>
            <a:ext cx="7861300" cy="1225550"/>
          </a:xfrm>
        </p:spPr>
        <p:txBody>
          <a:bodyPr/>
          <a:lstStyle/>
          <a:p>
            <a:pPr marL="227013" indent="-227013" eaLnBrk="1" hangingPunct="1">
              <a:lnSpc>
                <a:spcPct val="90000"/>
              </a:lnSpc>
            </a:pPr>
            <a:r>
              <a:rPr lang="en-US" smtClean="0">
                <a:latin typeface="Calibri" charset="0"/>
                <a:ea typeface="Calibri" charset="0"/>
                <a:cs typeface="Calibri" charset="0"/>
              </a:rPr>
              <a:t>NSF G-V</a:t>
            </a:r>
            <a:endParaRPr lang="en-US" sz="1800" smtClean="0">
              <a:latin typeface="Calibri" charset="0"/>
              <a:ea typeface="Calibri" charset="0"/>
              <a:cs typeface="Calibri" charset="0"/>
            </a:endParaRPr>
          </a:p>
        </p:txBody>
      </p:sp>
      <p:sp>
        <p:nvSpPr>
          <p:cNvPr id="61445" name="Text Box 121"/>
          <p:cNvSpPr txBox="1">
            <a:spLocks noChangeArrowheads="1"/>
          </p:cNvSpPr>
          <p:nvPr/>
        </p:nvSpPr>
        <p:spPr bwMode="auto">
          <a:xfrm>
            <a:off x="6427788" y="4119563"/>
            <a:ext cx="2035175" cy="1477962"/>
          </a:xfrm>
          <a:prstGeom prst="rect">
            <a:avLst/>
          </a:prstGeom>
          <a:noFill/>
          <a:ln w="9525">
            <a:noFill/>
            <a:miter lim="800000"/>
            <a:headEnd/>
            <a:tailEnd/>
          </a:ln>
        </p:spPr>
        <p:txBody>
          <a:bodyPr>
            <a:prstTxWarp prst="textNoShape">
              <a:avLst/>
            </a:prstTxWarp>
            <a:spAutoFit/>
          </a:bodyPr>
          <a:lstStyle/>
          <a:p>
            <a:r>
              <a:rPr lang="en-US" sz="1800" b="1">
                <a:latin typeface="Calibri" charset="0"/>
                <a:ea typeface="Calibri" charset="0"/>
                <a:cs typeface="Calibri" charset="0"/>
              </a:rPr>
              <a:t>Dropsondes</a:t>
            </a:r>
          </a:p>
          <a:p>
            <a:r>
              <a:rPr lang="en-US" sz="1800" b="1">
                <a:latin typeface="Calibri" charset="0"/>
                <a:ea typeface="Calibri" charset="0"/>
                <a:cs typeface="Calibri" charset="0"/>
              </a:rPr>
              <a:t>(Vertical Profiles of Temp, Press, Humidity and Winds)</a:t>
            </a:r>
            <a:endParaRPr lang="en-US" sz="1800">
              <a:latin typeface="Calibri" charset="0"/>
              <a:ea typeface="Calibri" charset="0"/>
              <a:cs typeface="Calibri" charset="0"/>
            </a:endParaRPr>
          </a:p>
        </p:txBody>
      </p:sp>
      <p:sp>
        <p:nvSpPr>
          <p:cNvPr id="61446" name="Text Box 122"/>
          <p:cNvSpPr txBox="1">
            <a:spLocks noChangeArrowheads="1"/>
          </p:cNvSpPr>
          <p:nvPr/>
        </p:nvSpPr>
        <p:spPr bwMode="auto">
          <a:xfrm>
            <a:off x="3760788" y="4957763"/>
            <a:ext cx="2200275" cy="1477962"/>
          </a:xfrm>
          <a:prstGeom prst="rect">
            <a:avLst/>
          </a:prstGeom>
          <a:noFill/>
          <a:ln w="9525">
            <a:noFill/>
            <a:miter lim="800000"/>
            <a:headEnd/>
            <a:tailEnd/>
          </a:ln>
        </p:spPr>
        <p:txBody>
          <a:bodyPr>
            <a:prstTxWarp prst="textNoShape">
              <a:avLst/>
            </a:prstTxWarp>
            <a:spAutoFit/>
          </a:bodyPr>
          <a:lstStyle/>
          <a:p>
            <a:r>
              <a:rPr lang="en-US" sz="1800" b="1">
                <a:latin typeface="Calibri" charset="0"/>
                <a:ea typeface="Calibri" charset="0"/>
                <a:cs typeface="Calibri" charset="0"/>
              </a:rPr>
              <a:t>CVI, 3V-CPI, </a:t>
            </a:r>
          </a:p>
          <a:p>
            <a:r>
              <a:rPr lang="en-US" sz="1800" b="1">
                <a:latin typeface="Calibri" charset="0"/>
                <a:ea typeface="Calibri" charset="0"/>
                <a:cs typeface="Calibri" charset="0"/>
              </a:rPr>
              <a:t>(Cloud Particle Size distributions, Precip Rate, &amp; Ice water content)</a:t>
            </a:r>
            <a:endParaRPr lang="en-US" sz="1800">
              <a:latin typeface="Calibri" charset="0"/>
              <a:ea typeface="Calibri" charset="0"/>
              <a:cs typeface="Calibri" charset="0"/>
            </a:endParaRPr>
          </a:p>
        </p:txBody>
      </p:sp>
      <p:sp>
        <p:nvSpPr>
          <p:cNvPr id="61447" name="Line 126"/>
          <p:cNvSpPr>
            <a:spLocks noChangeShapeType="1"/>
          </p:cNvSpPr>
          <p:nvPr/>
        </p:nvSpPr>
        <p:spPr bwMode="auto">
          <a:xfrm flipV="1">
            <a:off x="4522788" y="3341688"/>
            <a:ext cx="304800" cy="17526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1448" name="Line 127"/>
          <p:cNvSpPr>
            <a:spLocks noChangeShapeType="1"/>
          </p:cNvSpPr>
          <p:nvPr/>
        </p:nvSpPr>
        <p:spPr bwMode="auto">
          <a:xfrm flipH="1" flipV="1">
            <a:off x="5970588" y="3376613"/>
            <a:ext cx="990600" cy="8509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1449" name="Line 127"/>
          <p:cNvSpPr>
            <a:spLocks noChangeShapeType="1"/>
          </p:cNvSpPr>
          <p:nvPr/>
        </p:nvSpPr>
        <p:spPr bwMode="auto">
          <a:xfrm flipV="1">
            <a:off x="2339975" y="2759075"/>
            <a:ext cx="228600" cy="19050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1450" name="Text Box 121"/>
          <p:cNvSpPr txBox="1">
            <a:spLocks noChangeArrowheads="1"/>
          </p:cNvSpPr>
          <p:nvPr/>
        </p:nvSpPr>
        <p:spPr bwMode="auto">
          <a:xfrm>
            <a:off x="1322388" y="4424363"/>
            <a:ext cx="2035175" cy="923925"/>
          </a:xfrm>
          <a:prstGeom prst="rect">
            <a:avLst/>
          </a:prstGeom>
          <a:noFill/>
          <a:ln w="9525">
            <a:noFill/>
            <a:miter lim="800000"/>
            <a:headEnd/>
            <a:tailEnd/>
          </a:ln>
        </p:spPr>
        <p:txBody>
          <a:bodyPr>
            <a:prstTxWarp prst="textNoShape">
              <a:avLst/>
            </a:prstTxWarp>
            <a:spAutoFit/>
          </a:bodyPr>
          <a:lstStyle/>
          <a:p>
            <a:r>
              <a:rPr lang="en-US" sz="1800" b="1">
                <a:latin typeface="Calibri" charset="0"/>
                <a:ea typeface="Calibri" charset="0"/>
                <a:cs typeface="Calibri" charset="0"/>
              </a:rPr>
              <a:t>MTP</a:t>
            </a:r>
          </a:p>
          <a:p>
            <a:r>
              <a:rPr lang="en-US" sz="1800" b="1">
                <a:latin typeface="Calibri" charset="0"/>
                <a:ea typeface="Calibri" charset="0"/>
                <a:cs typeface="Calibri" charset="0"/>
              </a:rPr>
              <a:t>(Vertical Profiles of Temp)</a:t>
            </a:r>
            <a:endParaRPr lang="en-US" sz="1800">
              <a:latin typeface="Calibri" charset="0"/>
              <a:ea typeface="Calibri" charset="0"/>
              <a:cs typeface="Calibri" charset="0"/>
            </a:endParaRPr>
          </a:p>
        </p:txBody>
      </p:sp>
      <p:pic>
        <p:nvPicPr>
          <p:cNvPr id="61451" name="Picture 12" descr="predict_logo3.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78450" y="130176"/>
            <a:ext cx="1246097" cy="1006347"/>
          </a:xfrm>
          <a:prstGeom prst="rect">
            <a:avLst/>
          </a:prstGeom>
          <a:noFill/>
          <a:ln w="9525">
            <a:noFill/>
            <a:miter lim="800000"/>
            <a:headEnd/>
            <a:tailEnd/>
          </a:ln>
        </p:spPr>
      </p:pic>
      <p:sp>
        <p:nvSpPr>
          <p:cNvPr id="13" name="TextBox 12"/>
          <p:cNvSpPr txBox="1"/>
          <p:nvPr/>
        </p:nvSpPr>
        <p:spPr>
          <a:xfrm>
            <a:off x="6136705" y="6623033"/>
            <a:ext cx="2428870" cy="261610"/>
          </a:xfrm>
          <a:prstGeom prst="rect">
            <a:avLst/>
          </a:prstGeom>
          <a:noFill/>
        </p:spPr>
        <p:txBody>
          <a:bodyPr wrap="none" rtlCol="0">
            <a:spAutoFit/>
          </a:bodyPr>
          <a:lstStyle/>
          <a:p>
            <a:r>
              <a:rPr lang="en-US" sz="1100" dirty="0" smtClean="0">
                <a:latin typeface="Calibri" charset="0"/>
                <a:ea typeface="Arial" charset="0"/>
                <a:cs typeface="Arial" charset="0"/>
              </a:rPr>
              <a:t>PREDICT Team – M. Montgomery (NPS)</a:t>
            </a:r>
            <a:endParaRPr lang="en-US" sz="1100"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0" y="231775"/>
            <a:ext cx="7356475" cy="736600"/>
          </a:xfrm>
        </p:spPr>
        <p:txBody>
          <a:bodyPr/>
          <a:lstStyle/>
          <a:p>
            <a:r>
              <a:rPr lang="en-US" smtClean="0">
                <a:solidFill>
                  <a:srgbClr val="FFFFFF"/>
                </a:solidFill>
                <a:latin typeface="Calibri" charset="0"/>
                <a:ea typeface="Calibri" charset="0"/>
                <a:cs typeface="Calibri" charset="0"/>
              </a:rPr>
              <a:t>What in 2010?:</a:t>
            </a:r>
          </a:p>
        </p:txBody>
      </p:sp>
      <p:sp>
        <p:nvSpPr>
          <p:cNvPr id="62467" name="Content Placeholder 2"/>
          <p:cNvSpPr>
            <a:spLocks noGrp="1"/>
          </p:cNvSpPr>
          <p:nvPr>
            <p:ph idx="1"/>
          </p:nvPr>
        </p:nvSpPr>
        <p:spPr>
          <a:xfrm>
            <a:off x="944563" y="1239838"/>
            <a:ext cx="7861300" cy="1227137"/>
          </a:xfrm>
        </p:spPr>
        <p:txBody>
          <a:bodyPr/>
          <a:lstStyle/>
          <a:p>
            <a:pPr marL="227013" indent="-227013" eaLnBrk="1" hangingPunct="1">
              <a:lnSpc>
                <a:spcPct val="90000"/>
              </a:lnSpc>
            </a:pPr>
            <a:r>
              <a:rPr lang="en-US" smtClean="0">
                <a:latin typeface="Calibri" charset="0"/>
                <a:ea typeface="Calibri" charset="0"/>
                <a:cs typeface="Calibri" charset="0"/>
              </a:rPr>
              <a:t>NASA GRIP DC-8</a:t>
            </a:r>
            <a:endParaRPr lang="en-US" sz="1800" smtClean="0">
              <a:latin typeface="Calibri" charset="0"/>
              <a:ea typeface="Calibri" charset="0"/>
              <a:cs typeface="Calibri" charset="0"/>
            </a:endParaRPr>
          </a:p>
        </p:txBody>
      </p:sp>
      <p:pic>
        <p:nvPicPr>
          <p:cNvPr id="62468" name="Picture 13" descr="DC8"/>
          <p:cNvPicPr>
            <a:picLocks noChangeAspect="1" noChangeArrowheads="1"/>
          </p:cNvPicPr>
          <p:nvPr/>
        </p:nvPicPr>
        <p:blipFill>
          <a:blip r:embed="rId2" cstate="screen">
            <a:clrChange>
              <a:clrFrom>
                <a:srgbClr val="F2F2F2"/>
              </a:clrFrom>
              <a:clrTo>
                <a:srgbClr val="F2F2F2">
                  <a:alpha val="0"/>
                </a:srgbClr>
              </a:clrTo>
            </a:clrChange>
            <a:extLst>
              <a:ext uri="{28A0092B-C50C-407E-A947-70E740481C1C}">
                <a14:useLocalDpi xmlns:a14="http://schemas.microsoft.com/office/drawing/2010/main"/>
              </a:ext>
            </a:extLst>
          </a:blip>
          <a:srcRect/>
          <a:stretch>
            <a:fillRect/>
          </a:stretch>
        </p:blipFill>
        <p:spPr bwMode="auto">
          <a:xfrm>
            <a:off x="1227138" y="1200150"/>
            <a:ext cx="7073900" cy="2271713"/>
          </a:xfrm>
          <a:prstGeom prst="rect">
            <a:avLst/>
          </a:prstGeom>
          <a:noFill/>
          <a:ln w="9525">
            <a:noFill/>
            <a:miter lim="800000"/>
            <a:headEnd/>
            <a:tailEnd/>
          </a:ln>
        </p:spPr>
      </p:pic>
      <p:sp>
        <p:nvSpPr>
          <p:cNvPr id="62469" name="Text Box 119"/>
          <p:cNvSpPr txBox="1">
            <a:spLocks noChangeArrowheads="1"/>
          </p:cNvSpPr>
          <p:nvPr/>
        </p:nvSpPr>
        <p:spPr bwMode="auto">
          <a:xfrm>
            <a:off x="6724650" y="3402013"/>
            <a:ext cx="2025650" cy="1169987"/>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MMS</a:t>
            </a:r>
          </a:p>
          <a:p>
            <a:r>
              <a:rPr lang="en-US" sz="1400" b="1">
                <a:latin typeface="Calibri" charset="0"/>
                <a:ea typeface="Calibri" charset="0"/>
                <a:cs typeface="Calibri" charset="0"/>
              </a:rPr>
              <a:t>Meteorological Measurement System</a:t>
            </a:r>
          </a:p>
          <a:p>
            <a:r>
              <a:rPr lang="en-US" sz="1400" b="1">
                <a:latin typeface="Calibri" charset="0"/>
                <a:ea typeface="Calibri" charset="0"/>
                <a:cs typeface="Calibri" charset="0"/>
              </a:rPr>
              <a:t>(Insitu Press, Temp, 3D Winds and Turbulence)</a:t>
            </a:r>
            <a:endParaRPr lang="en-US" sz="1400">
              <a:latin typeface="Calibri" charset="0"/>
              <a:ea typeface="Calibri" charset="0"/>
              <a:cs typeface="Calibri" charset="0"/>
            </a:endParaRPr>
          </a:p>
        </p:txBody>
      </p:sp>
      <p:sp>
        <p:nvSpPr>
          <p:cNvPr id="62470" name="Text Box 120"/>
          <p:cNvSpPr txBox="1">
            <a:spLocks noChangeArrowheads="1"/>
          </p:cNvSpPr>
          <p:nvPr/>
        </p:nvSpPr>
        <p:spPr bwMode="auto">
          <a:xfrm>
            <a:off x="5741988" y="4733925"/>
            <a:ext cx="2200275" cy="13843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APR-2</a:t>
            </a:r>
          </a:p>
          <a:p>
            <a:r>
              <a:rPr lang="en-US" sz="1400" b="1">
                <a:latin typeface="Calibri" charset="0"/>
                <a:ea typeface="Calibri" charset="0"/>
                <a:cs typeface="Calibri" charset="0"/>
              </a:rPr>
              <a:t>Airborne Precipitation Radar Dual Frequency</a:t>
            </a:r>
          </a:p>
          <a:p>
            <a:r>
              <a:rPr lang="en-US" sz="1400" b="1">
                <a:latin typeface="Calibri" charset="0"/>
                <a:ea typeface="Calibri" charset="0"/>
                <a:cs typeface="Calibri" charset="0"/>
              </a:rPr>
              <a:t>(Vertical Structure Rain Reflectivity and Cross Winds)</a:t>
            </a:r>
            <a:endParaRPr lang="en-US" sz="1400">
              <a:latin typeface="Calibri" charset="0"/>
              <a:ea typeface="Calibri" charset="0"/>
              <a:cs typeface="Calibri" charset="0"/>
            </a:endParaRPr>
          </a:p>
        </p:txBody>
      </p:sp>
      <p:sp>
        <p:nvSpPr>
          <p:cNvPr id="62471" name="Text Box 121"/>
          <p:cNvSpPr txBox="1">
            <a:spLocks noChangeArrowheads="1"/>
          </p:cNvSpPr>
          <p:nvPr/>
        </p:nvSpPr>
        <p:spPr bwMode="auto">
          <a:xfrm>
            <a:off x="977900" y="3600450"/>
            <a:ext cx="1620838"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Dropsondes</a:t>
            </a:r>
          </a:p>
          <a:p>
            <a:r>
              <a:rPr lang="en-US" sz="1400" b="1">
                <a:latin typeface="Calibri" charset="0"/>
                <a:ea typeface="Calibri" charset="0"/>
                <a:cs typeface="Calibri" charset="0"/>
              </a:rPr>
              <a:t>(Vertical Profiles of Temp, Press, Humidity and Winds)</a:t>
            </a:r>
            <a:endParaRPr lang="en-US" sz="1400">
              <a:latin typeface="Calibri" charset="0"/>
              <a:ea typeface="Calibri" charset="0"/>
              <a:cs typeface="Calibri" charset="0"/>
            </a:endParaRPr>
          </a:p>
        </p:txBody>
      </p:sp>
      <p:sp>
        <p:nvSpPr>
          <p:cNvPr id="62472" name="Text Box 122"/>
          <p:cNvSpPr txBox="1">
            <a:spLocks noChangeArrowheads="1"/>
          </p:cNvSpPr>
          <p:nvPr/>
        </p:nvSpPr>
        <p:spPr bwMode="auto">
          <a:xfrm>
            <a:off x="1144588" y="5091113"/>
            <a:ext cx="1930400"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CAPS, CVI, PIP</a:t>
            </a:r>
          </a:p>
          <a:p>
            <a:r>
              <a:rPr lang="en-US" sz="1400" b="1">
                <a:latin typeface="Calibri" charset="0"/>
                <a:ea typeface="Calibri" charset="0"/>
                <a:cs typeface="Calibri" charset="0"/>
              </a:rPr>
              <a:t>(Cloud Particle Size distributions, Precip Rate, Rain &amp; Ice water content)</a:t>
            </a:r>
            <a:endParaRPr lang="en-US" sz="1400">
              <a:latin typeface="Calibri" charset="0"/>
              <a:ea typeface="Calibri" charset="0"/>
              <a:cs typeface="Calibri" charset="0"/>
            </a:endParaRPr>
          </a:p>
        </p:txBody>
      </p:sp>
      <p:sp>
        <p:nvSpPr>
          <p:cNvPr id="62473" name="Line 125"/>
          <p:cNvSpPr>
            <a:spLocks noChangeShapeType="1"/>
          </p:cNvSpPr>
          <p:nvPr/>
        </p:nvSpPr>
        <p:spPr bwMode="auto">
          <a:xfrm flipV="1">
            <a:off x="2144713" y="3106738"/>
            <a:ext cx="482600" cy="6096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4" name="Line 126"/>
          <p:cNvSpPr>
            <a:spLocks noChangeShapeType="1"/>
          </p:cNvSpPr>
          <p:nvPr/>
        </p:nvSpPr>
        <p:spPr bwMode="auto">
          <a:xfrm flipH="1" flipV="1">
            <a:off x="3524250" y="3016250"/>
            <a:ext cx="334963" cy="1995488"/>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5" name="Text Box 124"/>
          <p:cNvSpPr txBox="1">
            <a:spLocks noChangeArrowheads="1"/>
          </p:cNvSpPr>
          <p:nvPr/>
        </p:nvSpPr>
        <p:spPr bwMode="auto">
          <a:xfrm>
            <a:off x="4124325" y="3505200"/>
            <a:ext cx="1768475" cy="1169988"/>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DAWN</a:t>
            </a:r>
          </a:p>
          <a:p>
            <a:r>
              <a:rPr lang="en-US" sz="1400" b="1">
                <a:latin typeface="Calibri" charset="0"/>
                <a:ea typeface="Calibri" charset="0"/>
                <a:cs typeface="Calibri" charset="0"/>
              </a:rPr>
              <a:t>Doppler Wind Lidar </a:t>
            </a:r>
          </a:p>
          <a:p>
            <a:r>
              <a:rPr lang="en-US" sz="1400" b="1">
                <a:latin typeface="Calibri" charset="0"/>
                <a:ea typeface="Calibri" charset="0"/>
                <a:cs typeface="Calibri" charset="0"/>
              </a:rPr>
              <a:t>(Vertical Profiles of Vectored Horizontal Winds)</a:t>
            </a:r>
            <a:endParaRPr lang="en-US" sz="1400">
              <a:latin typeface="Calibri" charset="0"/>
              <a:ea typeface="Calibri" charset="0"/>
              <a:cs typeface="Calibri" charset="0"/>
            </a:endParaRPr>
          </a:p>
        </p:txBody>
      </p:sp>
      <p:sp>
        <p:nvSpPr>
          <p:cNvPr id="62476" name="Line 127"/>
          <p:cNvSpPr>
            <a:spLocks noChangeShapeType="1"/>
          </p:cNvSpPr>
          <p:nvPr/>
        </p:nvSpPr>
        <p:spPr bwMode="auto">
          <a:xfrm flipH="1" flipV="1">
            <a:off x="3884613" y="2954338"/>
            <a:ext cx="606425" cy="550862"/>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7" name="Line 128"/>
          <p:cNvSpPr>
            <a:spLocks noChangeShapeType="1"/>
          </p:cNvSpPr>
          <p:nvPr/>
        </p:nvSpPr>
        <p:spPr bwMode="auto">
          <a:xfrm flipV="1">
            <a:off x="6262688" y="2319338"/>
            <a:ext cx="123825" cy="2403475"/>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8" name="Line 129"/>
          <p:cNvSpPr>
            <a:spLocks noChangeShapeType="1"/>
          </p:cNvSpPr>
          <p:nvPr/>
        </p:nvSpPr>
        <p:spPr bwMode="auto">
          <a:xfrm flipV="1">
            <a:off x="2452688" y="2128838"/>
            <a:ext cx="887412" cy="31750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9" name="Text Box 123"/>
          <p:cNvSpPr txBox="1">
            <a:spLocks noChangeArrowheads="1"/>
          </p:cNvSpPr>
          <p:nvPr/>
        </p:nvSpPr>
        <p:spPr bwMode="auto">
          <a:xfrm>
            <a:off x="3327400" y="5065713"/>
            <a:ext cx="2036763"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LASE</a:t>
            </a:r>
          </a:p>
          <a:p>
            <a:r>
              <a:rPr lang="en-US" sz="1400" b="1">
                <a:latin typeface="Calibri" charset="0"/>
                <a:ea typeface="Calibri" charset="0"/>
                <a:cs typeface="Calibri" charset="0"/>
              </a:rPr>
              <a:t>Lidar Atmospheric Sensing Experiment</a:t>
            </a:r>
          </a:p>
          <a:p>
            <a:r>
              <a:rPr lang="en-US" sz="1400" b="1">
                <a:latin typeface="Calibri" charset="0"/>
                <a:ea typeface="Calibri" charset="0"/>
                <a:cs typeface="Calibri" charset="0"/>
              </a:rPr>
              <a:t>(H2Ov, Aerosol profiles and Cloud distributions)</a:t>
            </a:r>
          </a:p>
        </p:txBody>
      </p:sp>
      <p:pic>
        <p:nvPicPr>
          <p:cNvPr id="62480" name="Picture 4" descr="mission_graphic.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299076" y="141288"/>
            <a:ext cx="1448366" cy="1002474"/>
          </a:xfrm>
          <a:prstGeom prst="rect">
            <a:avLst/>
          </a:prstGeom>
          <a:noFill/>
          <a:ln w="9525">
            <a:noFill/>
            <a:miter lim="800000"/>
            <a:headEnd/>
            <a:tailEnd/>
          </a:ln>
        </p:spPr>
      </p:pic>
      <p:sp>
        <p:nvSpPr>
          <p:cNvPr id="27" name="TextBox 26"/>
          <p:cNvSpPr txBox="1"/>
          <p:nvPr/>
        </p:nvSpPr>
        <p:spPr>
          <a:xfrm>
            <a:off x="6136705" y="6623033"/>
            <a:ext cx="2185214" cy="261610"/>
          </a:xfrm>
          <a:prstGeom prst="rect">
            <a:avLst/>
          </a:prstGeom>
          <a:noFill/>
        </p:spPr>
        <p:txBody>
          <a:bodyPr wrap="none" rtlCol="0">
            <a:spAutoFit/>
          </a:bodyPr>
          <a:lstStyle/>
          <a:p>
            <a:r>
              <a:rPr lang="en-US" sz="1100" dirty="0" smtClean="0">
                <a:latin typeface="Calibri" charset="0"/>
                <a:ea typeface="Arial" charset="0"/>
                <a:cs typeface="Arial" charset="0"/>
              </a:rPr>
              <a:t>GRIP Team – S. Braun (NASA/GSFC)</a:t>
            </a:r>
            <a:endParaRPr lang="en-US" sz="1100"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3" descr="Range_Flight_Takeoff2_15Aug10.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93875" y="1300163"/>
            <a:ext cx="5943600" cy="2616200"/>
          </a:xfrm>
          <a:prstGeom prst="rect">
            <a:avLst/>
          </a:prstGeom>
          <a:noFill/>
          <a:ln w="9525">
            <a:noFill/>
            <a:miter lim="800000"/>
            <a:headEnd/>
            <a:tailEnd/>
          </a:ln>
        </p:spPr>
      </p:pic>
      <p:sp>
        <p:nvSpPr>
          <p:cNvPr id="63491" name="Content Placeholder 2"/>
          <p:cNvSpPr>
            <a:spLocks noGrp="1"/>
          </p:cNvSpPr>
          <p:nvPr>
            <p:ph idx="1"/>
          </p:nvPr>
        </p:nvSpPr>
        <p:spPr>
          <a:xfrm>
            <a:off x="3739953" y="1220510"/>
            <a:ext cx="4291724" cy="969141"/>
          </a:xfrm>
        </p:spPr>
        <p:txBody>
          <a:bodyPr/>
          <a:lstStyle/>
          <a:p>
            <a:pPr marL="227013" indent="-227013" eaLnBrk="1" hangingPunct="1">
              <a:lnSpc>
                <a:spcPct val="90000"/>
              </a:lnSpc>
            </a:pPr>
            <a:r>
              <a:rPr lang="en-US" dirty="0" smtClean="0">
                <a:latin typeface="Calibri" charset="0"/>
                <a:ea typeface="Calibri" charset="0"/>
                <a:cs typeface="Calibri" charset="0"/>
              </a:rPr>
              <a:t>NASA GRIP Global Hawk</a:t>
            </a:r>
            <a:endParaRPr lang="en-US" sz="1800" dirty="0" smtClean="0">
              <a:latin typeface="Calibri" charset="0"/>
              <a:ea typeface="Calibri" charset="0"/>
              <a:cs typeface="Calibri" charset="0"/>
            </a:endParaRPr>
          </a:p>
        </p:txBody>
      </p:sp>
      <p:sp>
        <p:nvSpPr>
          <p:cNvPr id="63492" name="Text Box 44"/>
          <p:cNvSpPr txBox="1">
            <a:spLocks noChangeArrowheads="1"/>
          </p:cNvSpPr>
          <p:nvPr/>
        </p:nvSpPr>
        <p:spPr bwMode="auto">
          <a:xfrm>
            <a:off x="987425" y="4605338"/>
            <a:ext cx="2139950" cy="1420812"/>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HAMSR</a:t>
            </a:r>
          </a:p>
          <a:p>
            <a:r>
              <a:rPr lang="en-US" sz="1400" b="1">
                <a:latin typeface="Calibri" charset="0"/>
                <a:ea typeface="Calibri" charset="0"/>
                <a:cs typeface="Calibri" charset="0"/>
              </a:rPr>
              <a:t>High Altitude MMIC Sounding Radiometer</a:t>
            </a:r>
          </a:p>
          <a:p>
            <a:r>
              <a:rPr lang="en-US" sz="1400" b="1">
                <a:latin typeface="Calibri" charset="0"/>
                <a:ea typeface="Calibri" charset="0"/>
                <a:cs typeface="Calibri" charset="0"/>
              </a:rPr>
              <a:t>(Temp, H2Ov, Cloud liquid &amp; ice distribution)</a:t>
            </a:r>
          </a:p>
          <a:p>
            <a:pPr>
              <a:lnSpc>
                <a:spcPct val="120000"/>
              </a:lnSpc>
              <a:buFontTx/>
              <a:buChar char="-"/>
            </a:pPr>
            <a:endParaRPr lang="en-US" sz="1400">
              <a:latin typeface="Calibri" charset="0"/>
              <a:ea typeface="Calibri" charset="0"/>
              <a:cs typeface="Calibri" charset="0"/>
            </a:endParaRPr>
          </a:p>
        </p:txBody>
      </p:sp>
      <p:sp>
        <p:nvSpPr>
          <p:cNvPr id="63493" name="Line 45"/>
          <p:cNvSpPr>
            <a:spLocks noChangeShapeType="1"/>
          </p:cNvSpPr>
          <p:nvPr/>
        </p:nvSpPr>
        <p:spPr bwMode="auto">
          <a:xfrm flipH="1" flipV="1">
            <a:off x="4391025" y="3176588"/>
            <a:ext cx="985838" cy="1887537"/>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4" name="Text Box 48"/>
          <p:cNvSpPr txBox="1">
            <a:spLocks noChangeArrowheads="1"/>
          </p:cNvSpPr>
          <p:nvPr/>
        </p:nvSpPr>
        <p:spPr bwMode="auto">
          <a:xfrm>
            <a:off x="2663825" y="3838575"/>
            <a:ext cx="2193925"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HIWRAP</a:t>
            </a:r>
          </a:p>
          <a:p>
            <a:r>
              <a:rPr lang="en-US" sz="1400" b="1">
                <a:latin typeface="Calibri" charset="0"/>
                <a:ea typeface="Calibri" charset="0"/>
                <a:cs typeface="Calibri" charset="0"/>
              </a:rPr>
              <a:t>High Altitude Imaging Wind and Rain Profiler</a:t>
            </a:r>
          </a:p>
          <a:p>
            <a:r>
              <a:rPr lang="en-US" sz="1400" b="1">
                <a:latin typeface="Calibri" charset="0"/>
                <a:ea typeface="Calibri" charset="0"/>
                <a:cs typeface="Calibri" charset="0"/>
              </a:rPr>
              <a:t>(Horizontal wind vectors and ocean surface winds)</a:t>
            </a:r>
            <a:endParaRPr lang="en-US" sz="1400">
              <a:latin typeface="Calibri" charset="0"/>
              <a:ea typeface="Calibri" charset="0"/>
              <a:cs typeface="Calibri" charset="0"/>
            </a:endParaRPr>
          </a:p>
        </p:txBody>
      </p:sp>
      <p:sp>
        <p:nvSpPr>
          <p:cNvPr id="63495" name="Text Box 49"/>
          <p:cNvSpPr txBox="1">
            <a:spLocks noChangeArrowheads="1"/>
          </p:cNvSpPr>
          <p:nvPr/>
        </p:nvSpPr>
        <p:spPr bwMode="auto">
          <a:xfrm>
            <a:off x="6527800" y="3878263"/>
            <a:ext cx="2278063" cy="1169987"/>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Mistsondes</a:t>
            </a:r>
          </a:p>
          <a:p>
            <a:r>
              <a:rPr lang="en-US" sz="1400" b="1">
                <a:latin typeface="Calibri" charset="0"/>
                <a:ea typeface="Calibri" charset="0"/>
                <a:cs typeface="Calibri" charset="0"/>
              </a:rPr>
              <a:t>High Altitude Lightweight Dropsonde</a:t>
            </a:r>
          </a:p>
          <a:p>
            <a:r>
              <a:rPr lang="en-US" sz="1400" b="1">
                <a:latin typeface="Calibri" charset="0"/>
                <a:ea typeface="Calibri" charset="0"/>
                <a:cs typeface="Calibri" charset="0"/>
              </a:rPr>
              <a:t>(Vertical profiles of temp, humidity, pressure &amp; winds)</a:t>
            </a:r>
            <a:endParaRPr lang="en-US" sz="1400">
              <a:latin typeface="Calibri" charset="0"/>
              <a:ea typeface="Calibri" charset="0"/>
              <a:cs typeface="Calibri" charset="0"/>
            </a:endParaRPr>
          </a:p>
        </p:txBody>
      </p:sp>
      <p:sp>
        <p:nvSpPr>
          <p:cNvPr id="63496" name="Line 50"/>
          <p:cNvSpPr>
            <a:spLocks noChangeShapeType="1"/>
          </p:cNvSpPr>
          <p:nvPr/>
        </p:nvSpPr>
        <p:spPr bwMode="auto">
          <a:xfrm flipV="1">
            <a:off x="3629025" y="3286125"/>
            <a:ext cx="0" cy="7239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7" name="Text Box 52"/>
          <p:cNvSpPr txBox="1">
            <a:spLocks noChangeArrowheads="1"/>
          </p:cNvSpPr>
          <p:nvPr/>
        </p:nvSpPr>
        <p:spPr bwMode="auto">
          <a:xfrm>
            <a:off x="4610100" y="4895850"/>
            <a:ext cx="2049463" cy="1169988"/>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LIP</a:t>
            </a:r>
          </a:p>
          <a:p>
            <a:r>
              <a:rPr lang="en-US" sz="1400" b="1">
                <a:latin typeface="Calibri" charset="0"/>
                <a:ea typeface="Calibri" charset="0"/>
                <a:cs typeface="Calibri" charset="0"/>
              </a:rPr>
              <a:t>Lightning Instrument Package</a:t>
            </a:r>
          </a:p>
          <a:p>
            <a:r>
              <a:rPr lang="en-US" sz="1400" b="1">
                <a:latin typeface="Calibri" charset="0"/>
                <a:ea typeface="Calibri" charset="0"/>
                <a:cs typeface="Calibri" charset="0"/>
              </a:rPr>
              <a:t>(Lightning and Electrical Storm observation)</a:t>
            </a:r>
            <a:endParaRPr lang="en-US" sz="1400">
              <a:latin typeface="Calibri" charset="0"/>
              <a:ea typeface="Calibri" charset="0"/>
              <a:cs typeface="Calibri" charset="0"/>
            </a:endParaRPr>
          </a:p>
        </p:txBody>
      </p:sp>
      <p:sp>
        <p:nvSpPr>
          <p:cNvPr id="63498" name="Line 53"/>
          <p:cNvSpPr>
            <a:spLocks noChangeShapeType="1"/>
          </p:cNvSpPr>
          <p:nvPr/>
        </p:nvSpPr>
        <p:spPr bwMode="auto">
          <a:xfrm flipV="1">
            <a:off x="5384800" y="2165350"/>
            <a:ext cx="847725" cy="2922588"/>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9" name="Line 54"/>
          <p:cNvSpPr>
            <a:spLocks noChangeShapeType="1"/>
          </p:cNvSpPr>
          <p:nvPr/>
        </p:nvSpPr>
        <p:spPr bwMode="auto">
          <a:xfrm flipV="1">
            <a:off x="1765300" y="2933700"/>
            <a:ext cx="463550" cy="172085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500" name="Line 55"/>
          <p:cNvSpPr>
            <a:spLocks noChangeShapeType="1"/>
          </p:cNvSpPr>
          <p:nvPr/>
        </p:nvSpPr>
        <p:spPr bwMode="auto">
          <a:xfrm flipV="1">
            <a:off x="6924675" y="3151188"/>
            <a:ext cx="0" cy="814387"/>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grpSp>
        <p:nvGrpSpPr>
          <p:cNvPr id="2" name="Group 20"/>
          <p:cNvGrpSpPr>
            <a:grpSpLocks noChangeAspect="1"/>
          </p:cNvGrpSpPr>
          <p:nvPr/>
        </p:nvGrpSpPr>
        <p:grpSpPr bwMode="auto">
          <a:xfrm>
            <a:off x="987425" y="1299341"/>
            <a:ext cx="7693025" cy="5119688"/>
            <a:chOff x="571500" y="1151640"/>
            <a:chExt cx="8572500" cy="5706360"/>
          </a:xfrm>
        </p:grpSpPr>
        <p:pic>
          <p:nvPicPr>
            <p:cNvPr id="63505" name="Picture 21" descr="grip_karl_flights2.tiff"/>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71500" y="1151640"/>
              <a:ext cx="8051799" cy="5517339"/>
            </a:xfrm>
            <a:prstGeom prst="rect">
              <a:avLst/>
            </a:prstGeom>
            <a:noFill/>
            <a:ln w="9525">
              <a:noFill/>
              <a:miter lim="800000"/>
              <a:headEnd/>
              <a:tailEnd/>
            </a:ln>
          </p:spPr>
        </p:pic>
        <p:grpSp>
          <p:nvGrpSpPr>
            <p:cNvPr id="63506" name="Group 23"/>
            <p:cNvGrpSpPr>
              <a:grpSpLocks/>
            </p:cNvGrpSpPr>
            <p:nvPr/>
          </p:nvGrpSpPr>
          <p:grpSpPr bwMode="auto">
            <a:xfrm>
              <a:off x="1905000" y="3136900"/>
              <a:ext cx="7239000" cy="3721100"/>
              <a:chOff x="1905000" y="3136900"/>
              <a:chExt cx="7239000" cy="3721100"/>
            </a:xfrm>
          </p:grpSpPr>
          <p:grpSp>
            <p:nvGrpSpPr>
              <p:cNvPr id="63508" name="Group 16"/>
              <p:cNvGrpSpPr>
                <a:grpSpLocks/>
              </p:cNvGrpSpPr>
              <p:nvPr/>
            </p:nvGrpSpPr>
            <p:grpSpPr bwMode="auto">
              <a:xfrm>
                <a:off x="4813300" y="3670300"/>
                <a:ext cx="4318000" cy="3136900"/>
                <a:chOff x="4357688" y="3200400"/>
                <a:chExt cx="4773612" cy="3606800"/>
              </a:xfrm>
            </p:grpSpPr>
            <p:pic>
              <p:nvPicPr>
                <p:cNvPr id="63513" name="Picture 20" descr="Karl - 5 in a row.JPG"/>
                <p:cNvPicPr>
                  <a:picLocks noChangeAspect="1"/>
                </p:cNvPicPr>
                <p:nvPr/>
              </p:nvPicPr>
              <p:blipFill>
                <a:blip r:embed="rId4"/>
                <a:srcRect/>
                <a:stretch>
                  <a:fillRect/>
                </a:stretch>
              </p:blipFill>
              <p:spPr bwMode="auto">
                <a:xfrm>
                  <a:off x="4357688" y="3200400"/>
                  <a:ext cx="4773612" cy="3606800"/>
                </a:xfrm>
                <a:prstGeom prst="rect">
                  <a:avLst/>
                </a:prstGeom>
                <a:noFill/>
                <a:ln w="9525">
                  <a:noFill/>
                  <a:miter lim="800000"/>
                  <a:headEnd/>
                  <a:tailEnd/>
                </a:ln>
              </p:spPr>
            </p:pic>
            <p:sp>
              <p:nvSpPr>
                <p:cNvPr id="42" name="Freeform 41"/>
                <p:cNvSpPr>
                  <a:spLocks noChangeArrowheads="1"/>
                </p:cNvSpPr>
                <p:nvPr/>
              </p:nvSpPr>
              <p:spPr bwMode="auto">
                <a:xfrm>
                  <a:off x="5060012" y="3221878"/>
                  <a:ext cx="1511708" cy="2909288"/>
                </a:xfrm>
                <a:custGeom>
                  <a:avLst/>
                  <a:gdLst>
                    <a:gd name="T0" fmla="*/ 531974 w 2539914"/>
                    <a:gd name="T1" fmla="*/ 0 h 4056237"/>
                    <a:gd name="T2" fmla="*/ 534568 w 2539914"/>
                    <a:gd name="T3" fmla="*/ 51353 h 4056237"/>
                    <a:gd name="T4" fmla="*/ 10380 w 2539914"/>
                    <a:gd name="T5" fmla="*/ 800035 h 4056237"/>
                    <a:gd name="T6" fmla="*/ 0 w 2539914"/>
                    <a:gd name="T7" fmla="*/ 840577 h 4056237"/>
                    <a:gd name="T8" fmla="*/ 36330 w 2539914"/>
                    <a:gd name="T9" fmla="*/ 848686 h 4056237"/>
                    <a:gd name="T10" fmla="*/ 430769 w 2539914"/>
                    <a:gd name="T11" fmla="*/ 889228 h 4056237"/>
                    <a:gd name="T12" fmla="*/ 0 60000 65536"/>
                    <a:gd name="T13" fmla="*/ 0 60000 65536"/>
                    <a:gd name="T14" fmla="*/ 0 60000 65536"/>
                    <a:gd name="T15" fmla="*/ 0 60000 65536"/>
                    <a:gd name="T16" fmla="*/ 0 60000 65536"/>
                    <a:gd name="T17" fmla="*/ 0 60000 65536"/>
                    <a:gd name="T18" fmla="*/ 0 w 2539914"/>
                    <a:gd name="T19" fmla="*/ 0 h 4056237"/>
                    <a:gd name="T20" fmla="*/ 2539914 w 2539914"/>
                    <a:gd name="T21" fmla="*/ 4056237 h 4056237"/>
                  </a:gdLst>
                  <a:ahLst/>
                  <a:cxnLst>
                    <a:cxn ang="T12">
                      <a:pos x="T0" y="T1"/>
                    </a:cxn>
                    <a:cxn ang="T13">
                      <a:pos x="T2" y="T3"/>
                    </a:cxn>
                    <a:cxn ang="T14">
                      <a:pos x="T4" y="T5"/>
                    </a:cxn>
                    <a:cxn ang="T15">
                      <a:pos x="T6" y="T7"/>
                    </a:cxn>
                    <a:cxn ang="T16">
                      <a:pos x="T8" y="T9"/>
                    </a:cxn>
                    <a:cxn ang="T17">
                      <a:pos x="T10" y="T11"/>
                    </a:cxn>
                  </a:cxnLst>
                  <a:rect l="T18" t="T19" r="T20" b="T21"/>
                  <a:pathLst>
                    <a:path w="2539914" h="4056237">
                      <a:moveTo>
                        <a:pt x="2527585" y="0"/>
                      </a:moveTo>
                      <a:lnTo>
                        <a:pt x="2539914" y="234250"/>
                      </a:lnTo>
                      <a:lnTo>
                        <a:pt x="49319" y="3649380"/>
                      </a:lnTo>
                      <a:lnTo>
                        <a:pt x="0" y="3834315"/>
                      </a:lnTo>
                      <a:lnTo>
                        <a:pt x="172616" y="3871302"/>
                      </a:lnTo>
                      <a:lnTo>
                        <a:pt x="2046727" y="4056237"/>
                      </a:lnTo>
                    </a:path>
                  </a:pathLst>
                </a:custGeom>
                <a:noFill/>
                <a:ln w="25400">
                  <a:solidFill>
                    <a:srgbClr val="660066"/>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cxnSp>
              <p:nvCxnSpPr>
                <p:cNvPr id="43" name="Straight Connector 42"/>
                <p:cNvCxnSpPr>
                  <a:cxnSpLocks noChangeShapeType="1"/>
                </p:cNvCxnSpPr>
                <p:nvPr/>
              </p:nvCxnSpPr>
              <p:spPr bwMode="auto">
                <a:xfrm rot="10800000" flipV="1">
                  <a:off x="6673413" y="3221878"/>
                  <a:ext cx="805723" cy="860580"/>
                </a:xfrm>
                <a:prstGeom prst="line">
                  <a:avLst/>
                </a:prstGeom>
                <a:noFill/>
                <a:ln w="25400">
                  <a:solidFill>
                    <a:srgbClr val="262699"/>
                  </a:solidFill>
                  <a:round/>
                  <a:headEnd/>
                  <a:tailEnd/>
                </a:ln>
                <a:effectLst>
                  <a:outerShdw dist="20000" dir="5400000" rotWithShape="0">
                    <a:srgbClr val="808080">
                      <a:alpha val="37999"/>
                    </a:srgbClr>
                  </a:outerShdw>
                </a:effectLst>
              </p:spPr>
            </p:cxnSp>
            <p:sp>
              <p:nvSpPr>
                <p:cNvPr id="44" name="Freeform 43"/>
                <p:cNvSpPr>
                  <a:spLocks noChangeArrowheads="1"/>
                </p:cNvSpPr>
                <p:nvPr/>
              </p:nvSpPr>
              <p:spPr bwMode="auto">
                <a:xfrm>
                  <a:off x="7105610" y="3205602"/>
                  <a:ext cx="1936082" cy="2016158"/>
                </a:xfrm>
                <a:custGeom>
                  <a:avLst/>
                  <a:gdLst>
                    <a:gd name="T0" fmla="*/ 173716 w 3255036"/>
                    <a:gd name="T1" fmla="*/ 0 h 2811009"/>
                    <a:gd name="T2" fmla="*/ 186680 w 3255036"/>
                    <a:gd name="T3" fmla="*/ 48654 h 2811009"/>
                    <a:gd name="T4" fmla="*/ 202237 w 3255036"/>
                    <a:gd name="T5" fmla="*/ 48654 h 2811009"/>
                    <a:gd name="T6" fmla="*/ 588561 w 3255036"/>
                    <a:gd name="T7" fmla="*/ 2703 h 2811009"/>
                    <a:gd name="T8" fmla="*/ 684494 w 3255036"/>
                    <a:gd name="T9" fmla="*/ 70278 h 2811009"/>
                    <a:gd name="T10" fmla="*/ 0 w 3255036"/>
                    <a:gd name="T11" fmla="*/ 489244 h 2811009"/>
                    <a:gd name="T12" fmla="*/ 5185 w 3255036"/>
                    <a:gd name="T13" fmla="*/ 616285 h 2811009"/>
                    <a:gd name="T14" fmla="*/ 5185 w 3255036"/>
                    <a:gd name="T15" fmla="*/ 616285 h 2811009"/>
                    <a:gd name="T16" fmla="*/ 0 60000 65536"/>
                    <a:gd name="T17" fmla="*/ 0 60000 65536"/>
                    <a:gd name="T18" fmla="*/ 0 60000 65536"/>
                    <a:gd name="T19" fmla="*/ 0 60000 65536"/>
                    <a:gd name="T20" fmla="*/ 0 60000 65536"/>
                    <a:gd name="T21" fmla="*/ 0 60000 65536"/>
                    <a:gd name="T22" fmla="*/ 0 60000 65536"/>
                    <a:gd name="T23" fmla="*/ 0 60000 65536"/>
                    <a:gd name="T24" fmla="*/ 0 w 3255036"/>
                    <a:gd name="T25" fmla="*/ 0 h 2811009"/>
                    <a:gd name="T26" fmla="*/ 3255036 w 3255036"/>
                    <a:gd name="T27" fmla="*/ 2811009 h 28110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55036" h="2811009">
                      <a:moveTo>
                        <a:pt x="826089" y="0"/>
                      </a:moveTo>
                      <a:lnTo>
                        <a:pt x="887737" y="221921"/>
                      </a:lnTo>
                      <a:lnTo>
                        <a:pt x="961715" y="221921"/>
                      </a:lnTo>
                      <a:lnTo>
                        <a:pt x="2798838" y="12329"/>
                      </a:lnTo>
                      <a:lnTo>
                        <a:pt x="3255036" y="320553"/>
                      </a:lnTo>
                      <a:lnTo>
                        <a:pt x="0" y="2231547"/>
                      </a:lnTo>
                      <a:lnTo>
                        <a:pt x="24660" y="2811009"/>
                      </a:lnTo>
                    </a:path>
                  </a:pathLst>
                </a:custGeom>
                <a:noFill/>
                <a:ln w="25400">
                  <a:solidFill>
                    <a:srgbClr val="FFFF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sp>
              <p:nvSpPr>
                <p:cNvPr id="45" name="Freeform 44"/>
                <p:cNvSpPr>
                  <a:spLocks noChangeArrowheads="1"/>
                </p:cNvSpPr>
                <p:nvPr/>
              </p:nvSpPr>
              <p:spPr bwMode="auto">
                <a:xfrm>
                  <a:off x="5779687" y="3215775"/>
                  <a:ext cx="1032577" cy="2669221"/>
                </a:xfrm>
                <a:custGeom>
                  <a:avLst/>
                  <a:gdLst>
                    <a:gd name="T0" fmla="*/ 31111 w 1738485"/>
                    <a:gd name="T1" fmla="*/ 0 h 3723354"/>
                    <a:gd name="T2" fmla="*/ 38889 w 1738485"/>
                    <a:gd name="T3" fmla="*/ 35124 h 3723354"/>
                    <a:gd name="T4" fmla="*/ 0 w 1738485"/>
                    <a:gd name="T5" fmla="*/ 791627 h 3723354"/>
                    <a:gd name="T6" fmla="*/ 18377 w 1738485"/>
                    <a:gd name="T7" fmla="*/ 815942 h 3723354"/>
                    <a:gd name="T8" fmla="*/ 33703 w 1738485"/>
                    <a:gd name="T9" fmla="*/ 813241 h 3723354"/>
                    <a:gd name="T10" fmla="*/ 308514 w 1738485"/>
                    <a:gd name="T11" fmla="*/ 715976 h 3723354"/>
                    <a:gd name="T12" fmla="*/ 355181 w 1738485"/>
                    <a:gd name="T13" fmla="*/ 713274 h 3723354"/>
                    <a:gd name="T14" fmla="*/ 365551 w 1738485"/>
                    <a:gd name="T15" fmla="*/ 734889 h 3723354"/>
                    <a:gd name="T16" fmla="*/ 362958 w 1738485"/>
                    <a:gd name="T17" fmla="*/ 759204 h 3723354"/>
                    <a:gd name="T18" fmla="*/ 318885 w 1738485"/>
                    <a:gd name="T19" fmla="*/ 772714 h 3723354"/>
                    <a:gd name="T20" fmla="*/ 318885 w 1738485"/>
                    <a:gd name="T21" fmla="*/ 772714 h 3723354"/>
                    <a:gd name="T22" fmla="*/ 277404 w 1738485"/>
                    <a:gd name="T23" fmla="*/ 753801 h 3723354"/>
                    <a:gd name="T24" fmla="*/ 259256 w 1738485"/>
                    <a:gd name="T25" fmla="*/ 740292 h 3723354"/>
                    <a:gd name="T26" fmla="*/ 259256 w 1738485"/>
                    <a:gd name="T27" fmla="*/ 740292 h 37233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38485"/>
                    <a:gd name="T43" fmla="*/ 0 h 3723354"/>
                    <a:gd name="T44" fmla="*/ 1738485 w 1738485"/>
                    <a:gd name="T45" fmla="*/ 3723354 h 37233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38485" h="3723354">
                      <a:moveTo>
                        <a:pt x="147956" y="0"/>
                      </a:moveTo>
                      <a:lnTo>
                        <a:pt x="184945" y="160277"/>
                      </a:lnTo>
                      <a:lnTo>
                        <a:pt x="0" y="3612393"/>
                      </a:lnTo>
                      <a:lnTo>
                        <a:pt x="87395" y="3723354"/>
                      </a:lnTo>
                      <a:lnTo>
                        <a:pt x="160286" y="3711025"/>
                      </a:lnTo>
                      <a:lnTo>
                        <a:pt x="1467232" y="3267182"/>
                      </a:lnTo>
                      <a:lnTo>
                        <a:pt x="1689166" y="3254853"/>
                      </a:lnTo>
                      <a:lnTo>
                        <a:pt x="1738485" y="3353485"/>
                      </a:lnTo>
                      <a:lnTo>
                        <a:pt x="1726155" y="3464446"/>
                      </a:lnTo>
                      <a:cubicBezTo>
                        <a:pt x="1617446" y="3555031"/>
                        <a:pt x="1684275" y="3526090"/>
                        <a:pt x="1516551" y="3526090"/>
                      </a:cubicBezTo>
                      <a:lnTo>
                        <a:pt x="1319276" y="3439788"/>
                      </a:lnTo>
                      <a:lnTo>
                        <a:pt x="1232968" y="3378143"/>
                      </a:lnTo>
                    </a:path>
                  </a:pathLst>
                </a:custGeom>
                <a:noFill/>
                <a:ln w="25400">
                  <a:solidFill>
                    <a:srgbClr val="FF66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sp>
              <p:nvSpPr>
                <p:cNvPr id="46" name="Freeform 45"/>
                <p:cNvSpPr>
                  <a:spLocks noChangeArrowheads="1"/>
                </p:cNvSpPr>
                <p:nvPr/>
              </p:nvSpPr>
              <p:spPr bwMode="auto">
                <a:xfrm>
                  <a:off x="5857912" y="3268671"/>
                  <a:ext cx="1312233" cy="3015081"/>
                </a:xfrm>
                <a:custGeom>
                  <a:avLst/>
                  <a:gdLst>
                    <a:gd name="T0" fmla="*/ 33726 w 2207013"/>
                    <a:gd name="T1" fmla="*/ 0 h 4204185"/>
                    <a:gd name="T2" fmla="*/ 36320 w 2207013"/>
                    <a:gd name="T3" fmla="*/ 35132 h 4204185"/>
                    <a:gd name="T4" fmla="*/ 57074 w 2207013"/>
                    <a:gd name="T5" fmla="*/ 56752 h 4204185"/>
                    <a:gd name="T6" fmla="*/ 62263 w 2207013"/>
                    <a:gd name="T7" fmla="*/ 67561 h 4204185"/>
                    <a:gd name="T8" fmla="*/ 70046 w 2207013"/>
                    <a:gd name="T9" fmla="*/ 67561 h 4204185"/>
                    <a:gd name="T10" fmla="*/ 0 w 2207013"/>
                    <a:gd name="T11" fmla="*/ 864790 h 4204185"/>
                    <a:gd name="T12" fmla="*/ 12972 w 2207013"/>
                    <a:gd name="T13" fmla="*/ 902625 h 4204185"/>
                    <a:gd name="T14" fmla="*/ 41509 w 2207013"/>
                    <a:gd name="T15" fmla="*/ 921542 h 4204185"/>
                    <a:gd name="T16" fmla="*/ 103772 w 2207013"/>
                    <a:gd name="T17" fmla="*/ 902625 h 4204185"/>
                    <a:gd name="T18" fmla="*/ 171223 w 2207013"/>
                    <a:gd name="T19" fmla="*/ 902625 h 4204185"/>
                    <a:gd name="T20" fmla="*/ 280184 w 2207013"/>
                    <a:gd name="T21" fmla="*/ 910732 h 4204185"/>
                    <a:gd name="T22" fmla="*/ 443624 w 2207013"/>
                    <a:gd name="T23" fmla="*/ 908030 h 4204185"/>
                    <a:gd name="T24" fmla="*/ 459189 w 2207013"/>
                    <a:gd name="T25" fmla="*/ 891815 h 4204185"/>
                    <a:gd name="T26" fmla="*/ 464378 w 2207013"/>
                    <a:gd name="T27" fmla="*/ 867493 h 4204185"/>
                    <a:gd name="T28" fmla="*/ 461784 w 2207013"/>
                    <a:gd name="T29" fmla="*/ 840468 h 4204185"/>
                    <a:gd name="T30" fmla="*/ 441030 w 2207013"/>
                    <a:gd name="T31" fmla="*/ 829658 h 4204185"/>
                    <a:gd name="T32" fmla="*/ 399521 w 2207013"/>
                    <a:gd name="T33" fmla="*/ 816145 h 4204185"/>
                    <a:gd name="T34" fmla="*/ 365795 w 2207013"/>
                    <a:gd name="T35" fmla="*/ 816145 h 4204185"/>
                    <a:gd name="T36" fmla="*/ 365795 w 2207013"/>
                    <a:gd name="T37" fmla="*/ 816145 h 4204185"/>
                    <a:gd name="T38" fmla="*/ 321692 w 2207013"/>
                    <a:gd name="T39" fmla="*/ 808038 h 4204185"/>
                    <a:gd name="T40" fmla="*/ 249052 w 2207013"/>
                    <a:gd name="T41" fmla="*/ 764799 h 42041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07013"/>
                    <a:gd name="T64" fmla="*/ 0 h 4204185"/>
                    <a:gd name="T65" fmla="*/ 2207013 w 2207013"/>
                    <a:gd name="T66" fmla="*/ 4204185 h 42041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07013" h="4204185">
                      <a:moveTo>
                        <a:pt x="160286" y="0"/>
                      </a:moveTo>
                      <a:lnTo>
                        <a:pt x="172616" y="160276"/>
                      </a:lnTo>
                      <a:cubicBezTo>
                        <a:pt x="205495" y="193153"/>
                        <a:pt x="241486" y="223189"/>
                        <a:pt x="271253" y="258908"/>
                      </a:cubicBezTo>
                      <a:cubicBezTo>
                        <a:pt x="283020" y="273027"/>
                        <a:pt x="282916" y="295228"/>
                        <a:pt x="295913" y="308224"/>
                      </a:cubicBezTo>
                      <a:cubicBezTo>
                        <a:pt x="336801" y="349109"/>
                        <a:pt x="332902" y="324931"/>
                        <a:pt x="332902" y="308224"/>
                      </a:cubicBezTo>
                      <a:lnTo>
                        <a:pt x="0" y="3945276"/>
                      </a:lnTo>
                      <a:lnTo>
                        <a:pt x="61649" y="4117882"/>
                      </a:lnTo>
                      <a:lnTo>
                        <a:pt x="197275" y="4204185"/>
                      </a:lnTo>
                      <a:lnTo>
                        <a:pt x="493188" y="4117882"/>
                      </a:lnTo>
                      <a:lnTo>
                        <a:pt x="813759" y="4117882"/>
                      </a:lnTo>
                      <a:lnTo>
                        <a:pt x="1331606" y="4154869"/>
                      </a:lnTo>
                      <a:lnTo>
                        <a:pt x="2108376" y="4142540"/>
                      </a:lnTo>
                      <a:lnTo>
                        <a:pt x="2182354" y="4068566"/>
                      </a:lnTo>
                      <a:lnTo>
                        <a:pt x="2207013" y="3957605"/>
                      </a:lnTo>
                      <a:lnTo>
                        <a:pt x="2194684" y="3834315"/>
                      </a:lnTo>
                      <a:lnTo>
                        <a:pt x="2096046" y="3784999"/>
                      </a:lnTo>
                      <a:lnTo>
                        <a:pt x="1898771" y="3723354"/>
                      </a:lnTo>
                      <a:lnTo>
                        <a:pt x="1738485" y="3723354"/>
                      </a:lnTo>
                      <a:lnTo>
                        <a:pt x="1528881" y="3686367"/>
                      </a:lnTo>
                      <a:lnTo>
                        <a:pt x="1183650" y="3489103"/>
                      </a:lnTo>
                    </a:path>
                  </a:pathLst>
                </a:custGeom>
                <a:noFill/>
                <a:ln w="25400">
                  <a:solidFill>
                    <a:srgbClr val="0080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grpSp>
          <p:sp>
            <p:nvSpPr>
              <p:cNvPr id="37" name="Rectangle 36"/>
              <p:cNvSpPr/>
              <p:nvPr/>
            </p:nvSpPr>
            <p:spPr bwMode="auto">
              <a:xfrm>
                <a:off x="1905314" y="3136922"/>
                <a:ext cx="583765" cy="559135"/>
              </a:xfrm>
              <a:prstGeom prst="rect">
                <a:avLst/>
              </a:prstGeom>
              <a:noFill/>
              <a:ln w="57150" cap="flat" cmpd="sng" algn="ctr">
                <a:solidFill>
                  <a:schemeClr val="accent3"/>
                </a:solidFill>
                <a:prstDash val="solid"/>
                <a:round/>
                <a:headEnd type="none" w="med" len="med"/>
                <a:tailEnd type="none" w="med" len="med"/>
              </a:ln>
              <a:effectLst/>
            </p:spPr>
            <p:txBody>
              <a:bodyPr>
                <a:prstTxWarp prst="textNoShape">
                  <a:avLst/>
                </a:prstTxWarp>
              </a:bodyPr>
              <a:lstStyle/>
              <a:p>
                <a:pPr eaLnBrk="0" hangingPunct="0">
                  <a:defRPr/>
                </a:pPr>
                <a:endParaRPr lang="en-US" sz="1200">
                  <a:latin typeface="Calibri"/>
                  <a:cs typeface="Calibri"/>
                </a:endParaRPr>
              </a:p>
            </p:txBody>
          </p:sp>
          <p:sp>
            <p:nvSpPr>
              <p:cNvPr id="63510" name="Rectangle 37"/>
              <p:cNvSpPr>
                <a:spLocks noChangeArrowheads="1"/>
              </p:cNvSpPr>
              <p:nvPr/>
            </p:nvSpPr>
            <p:spPr bwMode="auto">
              <a:xfrm>
                <a:off x="4787900" y="3644900"/>
                <a:ext cx="4356100" cy="3213100"/>
              </a:xfrm>
              <a:prstGeom prst="rect">
                <a:avLst/>
              </a:prstGeom>
              <a:noFill/>
              <a:ln w="57150">
                <a:solidFill>
                  <a:srgbClr val="FFFFFF"/>
                </a:solidFill>
                <a:round/>
                <a:headEnd/>
                <a:tailEnd/>
              </a:ln>
            </p:spPr>
            <p:txBody>
              <a:bodyPr>
                <a:prstTxWarp prst="textNoShape">
                  <a:avLst/>
                </a:prstTxWarp>
              </a:bodyPr>
              <a:lstStyle/>
              <a:p>
                <a:pPr eaLnBrk="0" hangingPunct="0"/>
                <a:endParaRPr lang="en-US" sz="1200">
                  <a:latin typeface="Calibri" charset="0"/>
                  <a:ea typeface="Calibri" charset="0"/>
                  <a:cs typeface="Calibri" charset="0"/>
                </a:endParaRPr>
              </a:p>
            </p:txBody>
          </p:sp>
          <p:cxnSp>
            <p:nvCxnSpPr>
              <p:cNvPr id="63511" name="Straight Connector 38"/>
              <p:cNvCxnSpPr>
                <a:cxnSpLocks noChangeShapeType="1"/>
              </p:cNvCxnSpPr>
              <p:nvPr/>
            </p:nvCxnSpPr>
            <p:spPr bwMode="auto">
              <a:xfrm rot="16200000" flipH="1">
                <a:off x="1758950" y="3829050"/>
                <a:ext cx="3175000" cy="2882900"/>
              </a:xfrm>
              <a:prstGeom prst="line">
                <a:avLst/>
              </a:prstGeom>
              <a:noFill/>
              <a:ln w="12700">
                <a:solidFill>
                  <a:srgbClr val="FFFFFF"/>
                </a:solidFill>
                <a:round/>
                <a:headEnd/>
                <a:tailEnd/>
              </a:ln>
            </p:spPr>
          </p:cxnSp>
          <p:cxnSp>
            <p:nvCxnSpPr>
              <p:cNvPr id="63512" name="Straight Connector 39"/>
              <p:cNvCxnSpPr>
                <a:cxnSpLocks noChangeShapeType="1"/>
              </p:cNvCxnSpPr>
              <p:nvPr/>
            </p:nvCxnSpPr>
            <p:spPr bwMode="auto">
              <a:xfrm>
                <a:off x="2463800" y="3149600"/>
                <a:ext cx="6680200" cy="508000"/>
              </a:xfrm>
              <a:prstGeom prst="line">
                <a:avLst/>
              </a:prstGeom>
              <a:noFill/>
              <a:ln w="12700">
                <a:solidFill>
                  <a:srgbClr val="FFFFFF"/>
                </a:solidFill>
                <a:round/>
                <a:headEnd/>
                <a:tailEnd/>
              </a:ln>
            </p:spPr>
          </p:cxnSp>
        </p:grpSp>
        <p:sp>
          <p:nvSpPr>
            <p:cNvPr id="63507" name="TextBox 23"/>
            <p:cNvSpPr txBox="1">
              <a:spLocks noChangeArrowheads="1"/>
            </p:cNvSpPr>
            <p:nvPr/>
          </p:nvSpPr>
          <p:spPr bwMode="auto">
            <a:xfrm>
              <a:off x="5432425" y="1384300"/>
              <a:ext cx="3308061" cy="2160785"/>
            </a:xfrm>
            <a:prstGeom prst="rect">
              <a:avLst/>
            </a:prstGeom>
            <a:solidFill>
              <a:srgbClr val="FFFFFF"/>
            </a:solidFill>
            <a:ln w="9525">
              <a:noFill/>
              <a:miter lim="800000"/>
              <a:headEnd/>
              <a:tailEnd/>
            </a:ln>
          </p:spPr>
          <p:txBody>
            <a:bodyPr wrap="none">
              <a:prstTxWarp prst="textNoShape">
                <a:avLst/>
              </a:prstTxWarp>
              <a:spAutoFit/>
            </a:bodyPr>
            <a:lstStyle/>
            <a:p>
              <a:r>
                <a:rPr lang="en-US" sz="2000">
                  <a:solidFill>
                    <a:schemeClr val="accent2"/>
                  </a:solidFill>
                  <a:latin typeface="Calibri" charset="0"/>
                  <a:ea typeface="Calibri" charset="0"/>
                  <a:cs typeface="Calibri" charset="0"/>
                </a:rPr>
                <a:t>Green-NASA DC-8</a:t>
              </a:r>
            </a:p>
            <a:p>
              <a:r>
                <a:rPr lang="en-US" sz="2000">
                  <a:solidFill>
                    <a:schemeClr val="accent2"/>
                  </a:solidFill>
                  <a:latin typeface="Calibri" charset="0"/>
                  <a:ea typeface="Calibri" charset="0"/>
                  <a:cs typeface="Calibri" charset="0"/>
                </a:rPr>
                <a:t>Purple-NASA WB57</a:t>
              </a:r>
            </a:p>
            <a:p>
              <a:r>
                <a:rPr lang="en-US" sz="2000">
                  <a:solidFill>
                    <a:schemeClr val="accent2"/>
                  </a:solidFill>
                  <a:latin typeface="Calibri" charset="0"/>
                  <a:ea typeface="Calibri" charset="0"/>
                  <a:cs typeface="Calibri" charset="0"/>
                </a:rPr>
                <a:t>Orange-NASA Global Hawk</a:t>
              </a:r>
            </a:p>
            <a:p>
              <a:r>
                <a:rPr lang="en-US" sz="2000">
                  <a:solidFill>
                    <a:schemeClr val="accent2"/>
                  </a:solidFill>
                  <a:latin typeface="Calibri" charset="0"/>
                  <a:ea typeface="Calibri" charset="0"/>
                  <a:cs typeface="Calibri" charset="0"/>
                </a:rPr>
                <a:t>Red-PREDICT G-V</a:t>
              </a:r>
            </a:p>
            <a:p>
              <a:r>
                <a:rPr lang="en-US" sz="2000">
                  <a:solidFill>
                    <a:schemeClr val="accent2"/>
                  </a:solidFill>
                  <a:latin typeface="Calibri" charset="0"/>
                  <a:ea typeface="Calibri" charset="0"/>
                  <a:cs typeface="Calibri" charset="0"/>
                </a:rPr>
                <a:t>Yellow-NOAA G-IV</a:t>
              </a:r>
            </a:p>
            <a:p>
              <a:r>
                <a:rPr lang="en-US" sz="2000">
                  <a:solidFill>
                    <a:schemeClr val="accent2"/>
                  </a:solidFill>
                  <a:latin typeface="Calibri" charset="0"/>
                  <a:ea typeface="Calibri" charset="0"/>
                  <a:cs typeface="Calibri" charset="0"/>
                </a:rPr>
                <a:t>Blue-NOAA P-3</a:t>
              </a:r>
            </a:p>
          </p:txBody>
        </p:sp>
      </p:grpSp>
      <p:pic>
        <p:nvPicPr>
          <p:cNvPr id="47" name="Picture 6" descr="GH_EYEPASS3_small.jpg"/>
          <p:cNvPicPr>
            <a:picLocks noChangeAspect="1"/>
          </p:cNvPicPr>
          <p:nvPr/>
        </p:nvPicPr>
        <p:blipFill>
          <a:blip r:embed="rId5"/>
          <a:srcRect/>
          <a:stretch>
            <a:fillRect/>
          </a:stretch>
        </p:blipFill>
        <p:spPr bwMode="auto">
          <a:xfrm>
            <a:off x="3569898" y="1274764"/>
            <a:ext cx="5108660" cy="5209728"/>
          </a:xfrm>
          <a:prstGeom prst="rect">
            <a:avLst/>
          </a:prstGeom>
          <a:noFill/>
          <a:ln w="9525">
            <a:noFill/>
            <a:miter lim="800000"/>
            <a:headEnd/>
            <a:tailEnd/>
          </a:ln>
        </p:spPr>
      </p:pic>
      <p:sp>
        <p:nvSpPr>
          <p:cNvPr id="63503" name="Title 1"/>
          <p:cNvSpPr>
            <a:spLocks noGrp="1"/>
          </p:cNvSpPr>
          <p:nvPr>
            <p:ph type="title"/>
          </p:nvPr>
        </p:nvSpPr>
        <p:spPr>
          <a:xfrm>
            <a:off x="0" y="300038"/>
            <a:ext cx="7356475" cy="668337"/>
          </a:xfrm>
        </p:spPr>
        <p:txBody>
          <a:bodyPr/>
          <a:lstStyle/>
          <a:p>
            <a:r>
              <a:rPr lang="en-US" smtClean="0">
                <a:solidFill>
                  <a:srgbClr val="FFFFFF"/>
                </a:solidFill>
                <a:latin typeface="Calibri" charset="0"/>
                <a:ea typeface="Calibri" charset="0"/>
                <a:cs typeface="Calibri" charset="0"/>
              </a:rPr>
              <a:t>What in 2010?:</a:t>
            </a:r>
          </a:p>
        </p:txBody>
      </p:sp>
      <p:pic>
        <p:nvPicPr>
          <p:cNvPr id="63504" name="Picture 4" descr="mission_graphic.jp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299076" y="141288"/>
            <a:ext cx="1448366" cy="1002474"/>
          </a:xfrm>
          <a:prstGeom prst="rect">
            <a:avLst/>
          </a:prstGeom>
          <a:noFill/>
          <a:ln w="9525">
            <a:noFill/>
            <a:miter lim="800000"/>
            <a:headEnd/>
            <a:tailEnd/>
          </a:ln>
        </p:spPr>
      </p:pic>
      <p:sp>
        <p:nvSpPr>
          <p:cNvPr id="31" name="TextBox 30"/>
          <p:cNvSpPr txBox="1"/>
          <p:nvPr/>
        </p:nvSpPr>
        <p:spPr>
          <a:xfrm>
            <a:off x="6136705" y="6623033"/>
            <a:ext cx="2185214" cy="261610"/>
          </a:xfrm>
          <a:prstGeom prst="rect">
            <a:avLst/>
          </a:prstGeom>
          <a:noFill/>
        </p:spPr>
        <p:txBody>
          <a:bodyPr wrap="none" rtlCol="0">
            <a:spAutoFit/>
          </a:bodyPr>
          <a:lstStyle/>
          <a:p>
            <a:r>
              <a:rPr lang="en-US" sz="1100" dirty="0" smtClean="0">
                <a:latin typeface="Calibri" charset="0"/>
                <a:ea typeface="Arial" charset="0"/>
                <a:cs typeface="Arial" charset="0"/>
              </a:rPr>
              <a:t>GRIP Team – S. Braun (NASA/GSFC)</a:t>
            </a:r>
            <a:endParaRPr lang="en-US" sz="11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0" y="80963"/>
            <a:ext cx="8847138" cy="1031875"/>
          </a:xfrm>
        </p:spPr>
        <p:txBody>
          <a:bodyPr/>
          <a:lstStyle/>
          <a:p>
            <a:pPr eaLnBrk="1" hangingPunct="1"/>
            <a:r>
              <a:rPr lang="en-US" smtClean="0">
                <a:latin typeface="Calibri" charset="0"/>
                <a:ea typeface="Calibri" charset="0"/>
                <a:cs typeface="Calibri" charset="0"/>
              </a:rPr>
              <a:t>HFIP 2010 Demonstration</a:t>
            </a:r>
          </a:p>
        </p:txBody>
      </p:sp>
      <p:sp>
        <p:nvSpPr>
          <p:cNvPr id="28676" name="Rectangle 3"/>
          <p:cNvSpPr>
            <a:spLocks noGrp="1" noChangeArrowheads="1"/>
          </p:cNvSpPr>
          <p:nvPr>
            <p:ph type="body" idx="1"/>
          </p:nvPr>
        </p:nvSpPr>
        <p:spPr>
          <a:xfrm>
            <a:off x="715963" y="1382713"/>
            <a:ext cx="7832725" cy="4714875"/>
          </a:xfrm>
        </p:spPr>
        <p:txBody>
          <a:bodyPr/>
          <a:lstStyle/>
          <a:p>
            <a:pPr marL="457200" indent="-457200" eaLnBrk="1" hangingPunct="1">
              <a:lnSpc>
                <a:spcPct val="80000"/>
              </a:lnSpc>
              <a:buFont typeface="TradeGothicBold" charset="0"/>
              <a:buAutoNum type="arabicPeriod"/>
            </a:pPr>
            <a:r>
              <a:rPr lang="en-US" sz="2400" smtClean="0">
                <a:latin typeface="Calibri" charset="0"/>
                <a:ea typeface="Calibri" charset="0"/>
                <a:cs typeface="Calibri" charset="0"/>
              </a:rPr>
              <a:t>Can reach HFIP </a:t>
            </a:r>
            <a:r>
              <a:rPr lang="en-US" sz="2400">
                <a:latin typeface="Calibri" charset="0"/>
                <a:ea typeface="Calibri" charset="0"/>
                <a:cs typeface="Calibri" charset="0"/>
              </a:rPr>
              <a:t>track goals out to at least 5 days using current global models initialized with EnKF</a:t>
            </a:r>
          </a:p>
          <a:p>
            <a:pPr marL="684213" lvl="2" indent="-284163" eaLnBrk="1" hangingPunct="1">
              <a:lnSpc>
                <a:spcPct val="80000"/>
              </a:lnSpc>
            </a:pPr>
            <a:r>
              <a:rPr lang="en-US" sz="2400">
                <a:latin typeface="Calibri" charset="0"/>
                <a:ea typeface="Calibri" charset="0"/>
                <a:cs typeface="Calibri" charset="0"/>
              </a:rPr>
              <a:t>Will need to be run at higher than current resolution to ensure continued gains</a:t>
            </a:r>
            <a:endParaRPr lang="en-US" sz="2400" smtClean="0">
              <a:latin typeface="Calibri" charset="0"/>
              <a:ea typeface="Calibri" charset="0"/>
              <a:cs typeface="Calibri" charset="0"/>
            </a:endParaRPr>
          </a:p>
          <a:p>
            <a:pPr marL="457200" indent="-457200" eaLnBrk="1" hangingPunct="1">
              <a:lnSpc>
                <a:spcPct val="80000"/>
              </a:lnSpc>
              <a:buFont typeface="TradeGothicBold" charset="0"/>
              <a:buAutoNum type="arabicPeriod"/>
            </a:pPr>
            <a:r>
              <a:rPr lang="en-US" sz="2400" smtClean="0">
                <a:latin typeface="Calibri" charset="0"/>
                <a:ea typeface="Calibri" charset="0"/>
                <a:cs typeface="Calibri" charset="0"/>
              </a:rPr>
              <a:t>Radar </a:t>
            </a:r>
            <a:r>
              <a:rPr lang="en-US" sz="2400">
                <a:latin typeface="Calibri" charset="0"/>
                <a:ea typeface="Calibri" charset="0"/>
                <a:cs typeface="Calibri" charset="0"/>
              </a:rPr>
              <a:t>data appears to be critical in initializing regional models (may require ENKF to use effectively)</a:t>
            </a:r>
          </a:p>
          <a:p>
            <a:pPr marL="684213" lvl="2" indent="-284163" eaLnBrk="1" hangingPunct="1">
              <a:lnSpc>
                <a:spcPct val="80000"/>
              </a:lnSpc>
            </a:pPr>
            <a:r>
              <a:rPr lang="en-US" sz="2400">
                <a:latin typeface="Calibri" charset="0"/>
                <a:ea typeface="Calibri" charset="0"/>
                <a:cs typeface="Calibri" charset="0"/>
              </a:rPr>
              <a:t>May solve</a:t>
            </a:r>
            <a:r>
              <a:rPr lang="en-US" sz="2400" smtClean="0">
                <a:latin typeface="Calibri" charset="0"/>
                <a:ea typeface="Calibri" charset="0"/>
                <a:cs typeface="Calibri" charset="0"/>
              </a:rPr>
              <a:t> intensity </a:t>
            </a:r>
            <a:r>
              <a:rPr lang="en-US" sz="2400">
                <a:latin typeface="Calibri" charset="0"/>
                <a:ea typeface="Calibri" charset="0"/>
                <a:cs typeface="Calibri" charset="0"/>
              </a:rPr>
              <a:t>problem for storms</a:t>
            </a:r>
            <a:r>
              <a:rPr lang="en-US" sz="2400" smtClean="0">
                <a:latin typeface="Calibri" charset="0"/>
                <a:ea typeface="Calibri" charset="0"/>
                <a:cs typeface="Calibri" charset="0"/>
              </a:rPr>
              <a:t> effecting U.S.</a:t>
            </a:r>
          </a:p>
          <a:p>
            <a:pPr marL="684213" lvl="2" indent="-284163" eaLnBrk="1" hangingPunct="1">
              <a:lnSpc>
                <a:spcPct val="80000"/>
              </a:lnSpc>
            </a:pPr>
            <a:r>
              <a:rPr lang="en-US" sz="2400">
                <a:latin typeface="Calibri" charset="0"/>
                <a:ea typeface="Calibri" charset="0"/>
                <a:cs typeface="Calibri" charset="0"/>
              </a:rPr>
              <a:t>Need increased use of</a:t>
            </a:r>
            <a:r>
              <a:rPr lang="en-US" sz="2400" smtClean="0">
                <a:latin typeface="Calibri" charset="0"/>
                <a:ea typeface="Calibri" charset="0"/>
                <a:cs typeface="Calibri" charset="0"/>
              </a:rPr>
              <a:t> satellite </a:t>
            </a:r>
            <a:r>
              <a:rPr lang="en-US" sz="2400">
                <a:latin typeface="Calibri" charset="0"/>
                <a:ea typeface="Calibri" charset="0"/>
                <a:cs typeface="Calibri" charset="0"/>
              </a:rPr>
              <a:t>data for storms further</a:t>
            </a:r>
            <a:r>
              <a:rPr lang="en-US" sz="2400" smtClean="0">
                <a:latin typeface="Calibri" charset="0"/>
                <a:ea typeface="Calibri" charset="0"/>
                <a:cs typeface="Calibri" charset="0"/>
              </a:rPr>
              <a:t> away</a:t>
            </a:r>
          </a:p>
          <a:p>
            <a:pPr marL="457200" indent="-457200" eaLnBrk="1" hangingPunct="1">
              <a:lnSpc>
                <a:spcPct val="80000"/>
              </a:lnSpc>
              <a:buFont typeface="TradeGothicBold" charset="0"/>
              <a:buAutoNum type="arabicPeriod"/>
            </a:pPr>
            <a:r>
              <a:rPr lang="en-US" sz="2400" smtClean="0">
                <a:latin typeface="Calibri" charset="0"/>
                <a:ea typeface="Calibri" charset="0"/>
                <a:cs typeface="Calibri" charset="0"/>
              </a:rPr>
              <a:t>Statistical </a:t>
            </a:r>
            <a:r>
              <a:rPr lang="en-US" sz="2400">
                <a:latin typeface="Calibri" charset="0"/>
                <a:ea typeface="Calibri" charset="0"/>
                <a:cs typeface="Calibri" charset="0"/>
              </a:rPr>
              <a:t>post processing provides a several percentage point improvement over raw scores (Bias Correction, Correlation Based Correction, other)</a:t>
            </a:r>
          </a:p>
        </p:txBody>
      </p:sp>
      <p:pic>
        <p:nvPicPr>
          <p:cNvPr id="6"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b="1772"/>
          <a:stretch>
            <a:fillRect/>
          </a:stretch>
        </p:blipFill>
        <p:spPr bwMode="auto">
          <a:xfrm>
            <a:off x="1285111" y="1297118"/>
            <a:ext cx="6804025" cy="5092700"/>
          </a:xfrm>
          <a:prstGeom prst="rect">
            <a:avLst/>
          </a:prstGeom>
          <a:noFill/>
          <a:ln w="9525">
            <a:noFill/>
            <a:miter lim="800000"/>
            <a:headEnd/>
            <a:tailEnd/>
          </a:ln>
        </p:spPr>
      </p:pic>
      <p:pic>
        <p:nvPicPr>
          <p:cNvPr id="8" name="Picture 7" descr="Plot 9.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62476" y="1305034"/>
            <a:ext cx="6402972" cy="5029200"/>
          </a:xfrm>
          <a:prstGeom prst="rect">
            <a:avLst/>
          </a:prstGeom>
        </p:spPr>
      </p:pic>
      <p:sp>
        <p:nvSpPr>
          <p:cNvPr id="9" name="Oval 8"/>
          <p:cNvSpPr/>
          <p:nvPr/>
        </p:nvSpPr>
        <p:spPr>
          <a:xfrm>
            <a:off x="4300482" y="3153103"/>
            <a:ext cx="1970690" cy="1348828"/>
          </a:xfrm>
          <a:prstGeom prst="ellipse">
            <a:avLst/>
          </a:prstGeom>
          <a:noFill/>
          <a:ln w="28575" cap="flat" cmpd="sng" algn="ctr">
            <a:solidFill>
              <a:srgbClr val="FF0000"/>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0" end="0"/>
                                            </p:txEl>
                                          </p:spTgt>
                                        </p:tgtEl>
                                        <p:attrNameLst>
                                          <p:attrName>ppt_c</p:attrName>
                                        </p:attrNameLst>
                                      </p:cBhvr>
                                      <p:to>
                                        <a:schemeClr val="bg2"/>
                                      </p:to>
                                    </p:animClr>
                                  </p:subTnLst>
                                </p:cTn>
                              </p:par>
                              <p:par>
                                <p:cTn id="7" presetID="1" presetClass="entr" presetSubtype="0" fill="hold" grpId="0" nodeType="withEffect">
                                  <p:stCondLst>
                                    <p:cond delay="0"/>
                                  </p:stCondLst>
                                  <p:childTnLst>
                                    <p:set>
                                      <p:cBhvr>
                                        <p:cTn id="8" dur="1" fill="hold">
                                          <p:stCondLst>
                                            <p:cond delay="0"/>
                                          </p:stCondLst>
                                        </p:cTn>
                                        <p:tgtEl>
                                          <p:spTgt spid="28676">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1" end="1"/>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28676">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2" end="2"/>
                                            </p:txEl>
                                          </p:spTgt>
                                        </p:tgtEl>
                                        <p:attrNameLst>
                                          <p:attrName>ppt_c</p:attrName>
                                        </p:attrNameLst>
                                      </p:cBhvr>
                                      <p:to>
                                        <a:schemeClr val="bg2"/>
                                      </p:to>
                                    </p:animClr>
                                  </p:subTnLst>
                                </p:cTn>
                              </p:par>
                              <p:par>
                                <p:cTn id="19" presetID="1" presetClass="entr" presetSubtype="0" fill="hold" grpId="0" nodeType="withEffect">
                                  <p:stCondLst>
                                    <p:cond delay="0"/>
                                  </p:stCondLst>
                                  <p:childTnLst>
                                    <p:set>
                                      <p:cBhvr>
                                        <p:cTn id="20" dur="1" fill="hold">
                                          <p:stCondLst>
                                            <p:cond delay="0"/>
                                          </p:stCondLst>
                                        </p:cTn>
                                        <p:tgtEl>
                                          <p:spTgt spid="28676">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3" end="3"/>
                                            </p:txEl>
                                          </p:spTgt>
                                        </p:tgtEl>
                                        <p:attrNameLst>
                                          <p:attrName>ppt_c</p:attrName>
                                        </p:attrNameLst>
                                      </p:cBhvr>
                                      <p:to>
                                        <a:schemeClr val="bg2"/>
                                      </p:to>
                                    </p:animClr>
                                  </p:subTnLst>
                                </p:cTn>
                              </p:par>
                              <p:par>
                                <p:cTn id="21" presetID="1" presetClass="entr" presetSubtype="0" fill="hold" grpId="0" nodeType="withEffect">
                                  <p:stCondLst>
                                    <p:cond delay="0"/>
                                  </p:stCondLst>
                                  <p:childTnLst>
                                    <p:set>
                                      <p:cBhvr>
                                        <p:cTn id="22" dur="1" fill="hold">
                                          <p:stCondLst>
                                            <p:cond delay="0"/>
                                          </p:stCondLst>
                                        </p:cTn>
                                        <p:tgtEl>
                                          <p:spTgt spid="28676">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4" end="4"/>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2000"/>
                                  </p:stCondLst>
                                  <p:childTnLst>
                                    <p:set>
                                      <p:cBhvr>
                                        <p:cTn id="2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8"/>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2867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build="p"/>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creen shot 2011-05-20 at 4.06.25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01652" y="1302883"/>
            <a:ext cx="2629156" cy="2011679"/>
          </a:xfrm>
          <a:prstGeom prst="rect">
            <a:avLst/>
          </a:prstGeom>
        </p:spPr>
      </p:pic>
      <p:sp>
        <p:nvSpPr>
          <p:cNvPr id="2" name="Title 1"/>
          <p:cNvSpPr>
            <a:spLocks noGrp="1"/>
          </p:cNvSpPr>
          <p:nvPr>
            <p:ph type="title"/>
          </p:nvPr>
        </p:nvSpPr>
        <p:spPr/>
        <p:txBody>
          <a:bodyPr/>
          <a:lstStyle/>
          <a:p>
            <a:r>
              <a:rPr lang="en-US" dirty="0" smtClean="0"/>
              <a:t>What in 2011?</a:t>
            </a:r>
            <a:endParaRPr lang="en-US" dirty="0"/>
          </a:p>
        </p:txBody>
      </p:sp>
      <p:sp>
        <p:nvSpPr>
          <p:cNvPr id="3" name="Content Placeholder 2"/>
          <p:cNvSpPr>
            <a:spLocks noGrp="1"/>
          </p:cNvSpPr>
          <p:nvPr>
            <p:ph idx="1"/>
          </p:nvPr>
        </p:nvSpPr>
        <p:spPr>
          <a:xfrm>
            <a:off x="313559" y="1401373"/>
            <a:ext cx="8103476" cy="4957386"/>
          </a:xfrm>
        </p:spPr>
        <p:txBody>
          <a:bodyPr/>
          <a:lstStyle/>
          <a:p>
            <a:pPr>
              <a:buFont typeface="Arial"/>
              <a:buChar char="•"/>
            </a:pPr>
            <a:r>
              <a:rPr lang="en-US" dirty="0" smtClean="0"/>
              <a:t>2011 HFIP model demonstration</a:t>
            </a:r>
          </a:p>
          <a:p>
            <a:pPr lvl="1">
              <a:buFont typeface="Arial"/>
              <a:buChar char="•"/>
            </a:pPr>
            <a:r>
              <a:rPr lang="en-US" dirty="0" smtClean="0"/>
              <a:t>Global model ensemble</a:t>
            </a:r>
          </a:p>
          <a:p>
            <a:pPr marL="685800" lvl="2">
              <a:buFont typeface="Arial"/>
              <a:buChar char="•"/>
            </a:pPr>
            <a:r>
              <a:rPr lang="en-US" dirty="0" smtClean="0"/>
              <a:t>80 member GFS hybrid-EnKF</a:t>
            </a:r>
          </a:p>
          <a:p>
            <a:pPr lvl="1">
              <a:buFont typeface="Arial"/>
              <a:buChar char="•"/>
            </a:pPr>
            <a:r>
              <a:rPr lang="en-US" dirty="0" smtClean="0"/>
              <a:t>Regional model ensemble</a:t>
            </a:r>
          </a:p>
          <a:p>
            <a:pPr marL="685800" lvl="2">
              <a:buFont typeface="Arial"/>
              <a:buChar char="•"/>
            </a:pPr>
            <a:r>
              <a:rPr lang="en-US" dirty="0" smtClean="0"/>
              <a:t>≥15 HWRF members (2@27:9:3 km, ≥10@9:3 km)</a:t>
            </a:r>
          </a:p>
          <a:p>
            <a:pPr marL="685800" lvl="2">
              <a:buFont typeface="Arial"/>
              <a:buChar char="•"/>
            </a:pPr>
            <a:r>
              <a:rPr lang="en-US" dirty="0" smtClean="0"/>
              <a:t>≥10 COAMPS-TC members (45:15:5 km)</a:t>
            </a:r>
          </a:p>
          <a:p>
            <a:pPr marL="685800" lvl="2">
              <a:buFont typeface="Arial"/>
              <a:buChar char="•"/>
            </a:pPr>
            <a:r>
              <a:rPr lang="en-US" dirty="0" smtClean="0"/>
              <a:t>≥10 ARW members (40.5:13.5:4.5 km)</a:t>
            </a:r>
          </a:p>
          <a:p>
            <a:pPr>
              <a:buFont typeface="Arial"/>
              <a:buChar char="•"/>
            </a:pPr>
            <a:r>
              <a:rPr lang="en-US" dirty="0" smtClean="0"/>
              <a:t>IFEX 2011</a:t>
            </a:r>
          </a:p>
          <a:p>
            <a:pPr lvl="1" eaLnBrk="1" hangingPunct="1">
              <a:buFontTx/>
              <a:buChar char="•"/>
            </a:pPr>
            <a:r>
              <a:rPr lang="en-US" dirty="0" smtClean="0">
                <a:latin typeface="Calibri" charset="0"/>
                <a:ea typeface="ＭＳ Ｐゴシック" charset="-128"/>
              </a:rPr>
              <a:t>Continuation of IFEX objectives (</a:t>
            </a:r>
            <a:r>
              <a:rPr lang="en-US" dirty="0" smtClean="0">
                <a:latin typeface="Calibri" charset="0"/>
                <a:ea typeface="ＭＳ Ｐゴシック" charset="-128"/>
                <a:hlinkClick r:id="rId3"/>
              </a:rPr>
              <a:t>Rogers et al, 2006</a:t>
            </a:r>
            <a:r>
              <a:rPr lang="en-US" dirty="0" smtClean="0">
                <a:latin typeface="Calibri" charset="0"/>
                <a:ea typeface="ＭＳ Ｐゴシック" charset="-128"/>
              </a:rPr>
              <a:t>)</a:t>
            </a:r>
          </a:p>
          <a:p>
            <a:pPr lvl="1" eaLnBrk="1" hangingPunct="1">
              <a:buFontTx/>
              <a:buChar char="•"/>
            </a:pPr>
            <a:r>
              <a:rPr lang="en-US" dirty="0" smtClean="0"/>
              <a:t>320 flight hours </a:t>
            </a:r>
            <a:r>
              <a:rPr lang="en-US" dirty="0" smtClean="0">
                <a:solidFill>
                  <a:srgbClr val="000000"/>
                </a:solidFill>
                <a:latin typeface="Calibri" charset="0"/>
              </a:rPr>
              <a:t>two P-3s &amp; G-IV available in June</a:t>
            </a:r>
          </a:p>
          <a:p>
            <a:pPr lvl="1" eaLnBrk="1" hangingPunct="1">
              <a:buFontTx/>
              <a:buChar char="•"/>
            </a:pPr>
            <a:r>
              <a:rPr lang="en-US" dirty="0" smtClean="0">
                <a:solidFill>
                  <a:srgbClr val="000000"/>
                </a:solidFill>
                <a:latin typeface="Calibri" charset="0"/>
              </a:rPr>
              <a:t>Crews available for 2-per-day missions</a:t>
            </a:r>
          </a:p>
          <a:p>
            <a:pPr lvl="1" eaLnBrk="1" hangingPunct="1">
              <a:buFontTx/>
              <a:buChar char="•"/>
            </a:pPr>
            <a:r>
              <a:rPr lang="en-US" dirty="0" smtClean="0">
                <a:solidFill>
                  <a:srgbClr val="000000"/>
                </a:solidFill>
                <a:latin typeface="Calibri" charset="0"/>
                <a:hlinkClick r:id="rId4"/>
              </a:rPr>
              <a:t>IFEX 2011 home page</a:t>
            </a:r>
            <a:endParaRPr lang="en-US" dirty="0" smtClean="0"/>
          </a:p>
        </p:txBody>
      </p:sp>
      <p:pic>
        <p:nvPicPr>
          <p:cNvPr id="7" name="Picture 8" descr="noaap3s"/>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928980" y="3820179"/>
            <a:ext cx="3109912" cy="1022350"/>
          </a:xfrm>
          <a:prstGeom prst="rect">
            <a:avLst/>
          </a:prstGeom>
          <a:noFill/>
          <a:ln w="9525">
            <a:noFill/>
            <a:miter lim="800000"/>
            <a:headEnd/>
            <a:tailEnd/>
          </a:ln>
        </p:spPr>
      </p:pic>
      <p:pic>
        <p:nvPicPr>
          <p:cNvPr id="8" name="Picture 7" descr="IFEX.gif"/>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29790" y="4072759"/>
            <a:ext cx="754446" cy="75444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177800" y="1336675"/>
            <a:ext cx="8831263" cy="3390900"/>
          </a:xfrm>
        </p:spPr>
        <p:txBody>
          <a:bodyPr/>
          <a:lstStyle/>
          <a:p>
            <a:pPr lvl="1" eaLnBrk="1" hangingPunct="1">
              <a:spcBef>
                <a:spcPts val="300"/>
              </a:spcBef>
            </a:pPr>
            <a:r>
              <a:rPr lang="en-US" smtClean="0">
                <a:solidFill>
                  <a:srgbClr val="000090"/>
                </a:solidFill>
                <a:latin typeface="Calibri" charset="0"/>
                <a:ea typeface="Calibri" charset="0"/>
                <a:cs typeface="Calibri" charset="0"/>
              </a:rPr>
              <a:t>Partnership</a:t>
            </a:r>
            <a:r>
              <a:rPr lang="en-US" smtClean="0">
                <a:latin typeface="Calibri" charset="0"/>
                <a:ea typeface="Calibri" charset="0"/>
                <a:cs typeface="Calibri" charset="0"/>
              </a:rPr>
              <a:t>: AOML, ESRL, GFDL, DTC, USWRP, NESDIS/STAR working closely with Operations (EMC, NHC, AOC) and Federal &amp; Academic Partners (NASA, NSF, ONR, NRL, NCAR, MMS)</a:t>
            </a:r>
          </a:p>
          <a:p>
            <a:pPr lvl="1" eaLnBrk="1" hangingPunct="1">
              <a:spcBef>
                <a:spcPts val="300"/>
              </a:spcBef>
            </a:pPr>
            <a:r>
              <a:rPr lang="en-US" smtClean="0">
                <a:latin typeface="Calibri" charset="0"/>
                <a:ea typeface="Calibri" charset="0"/>
                <a:cs typeface="Calibri" charset="0"/>
              </a:rPr>
              <a:t>More integrated use &amp; support of Testbeds: JHT, DTC, JCSDA</a:t>
            </a:r>
          </a:p>
          <a:p>
            <a:pPr lvl="1" eaLnBrk="1" hangingPunct="1">
              <a:spcBef>
                <a:spcPts val="300"/>
              </a:spcBef>
            </a:pPr>
            <a:r>
              <a:rPr lang="en-US" smtClean="0">
                <a:latin typeface="Calibri" charset="0"/>
                <a:ea typeface="Calibri" charset="0"/>
                <a:cs typeface="Calibri" charset="0"/>
              </a:rPr>
              <a:t>Blend Traditional hurricane research activities and HFIP research activities</a:t>
            </a:r>
          </a:p>
          <a:p>
            <a:pPr lvl="1" eaLnBrk="1" hangingPunct="1">
              <a:spcBef>
                <a:spcPts val="300"/>
              </a:spcBef>
            </a:pPr>
            <a:r>
              <a:rPr lang="en-US" smtClean="0">
                <a:solidFill>
                  <a:srgbClr val="000090"/>
                </a:solidFill>
                <a:latin typeface="Calibri" charset="0"/>
                <a:ea typeface="Calibri" charset="0"/>
                <a:cs typeface="Calibri" charset="0"/>
              </a:rPr>
              <a:t>Manpower (diversity) to evaluate model performance with hurricane data sets is a critical need</a:t>
            </a:r>
          </a:p>
        </p:txBody>
      </p:sp>
      <p:sp>
        <p:nvSpPr>
          <p:cNvPr id="66563" name="Rectangle 3"/>
          <p:cNvSpPr>
            <a:spLocks noGrp="1" noChangeArrowheads="1"/>
          </p:cNvSpPr>
          <p:nvPr>
            <p:ph type="title"/>
          </p:nvPr>
        </p:nvSpPr>
        <p:spPr/>
        <p:txBody>
          <a:bodyPr/>
          <a:lstStyle/>
          <a:p>
            <a:pPr eaLnBrk="1" hangingPunct="1"/>
            <a:r>
              <a:rPr lang="en-US" smtClean="0">
                <a:solidFill>
                  <a:srgbClr val="FFFFFF"/>
                </a:solidFill>
                <a:latin typeface="Calibri" charset="0"/>
                <a:ea typeface="Calibri" charset="0"/>
                <a:cs typeface="Calibri" charset="0"/>
              </a:rPr>
              <a:t>Keys to Success</a:t>
            </a:r>
          </a:p>
        </p:txBody>
      </p:sp>
      <p:pic>
        <p:nvPicPr>
          <p:cNvPr id="12" name="Picture 7" descr="interaction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32" y="465586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3" name="Text Box 11"/>
          <p:cNvSpPr txBox="1">
            <a:spLocks noChangeArrowheads="1"/>
          </p:cNvSpPr>
          <p:nvPr/>
        </p:nvSpPr>
        <p:spPr bwMode="auto">
          <a:xfrm>
            <a:off x="0" y="4584954"/>
            <a:ext cx="969962"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CBLAST</a:t>
            </a:r>
          </a:p>
        </p:txBody>
      </p:sp>
      <p:pic>
        <p:nvPicPr>
          <p:cNvPr id="14" name="Picture 5" descr="collaborations1"/>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0963" y="465586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5" name="Text Box 10"/>
          <p:cNvSpPr txBox="1">
            <a:spLocks noChangeArrowheads="1"/>
          </p:cNvSpPr>
          <p:nvPr/>
        </p:nvSpPr>
        <p:spPr bwMode="auto">
          <a:xfrm>
            <a:off x="1814152" y="4584954"/>
            <a:ext cx="13731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latin typeface="Calibri" charset="0"/>
                <a:ea typeface="Calibri" charset="0"/>
                <a:cs typeface="Calibri" charset="0"/>
              </a:rPr>
              <a:t>IFEX/RAINEX</a:t>
            </a:r>
          </a:p>
        </p:txBody>
      </p:sp>
      <p:pic>
        <p:nvPicPr>
          <p:cNvPr id="16" name="Picture 15" descr="dropsonde_team_and_Sim"/>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677730" y="4655867"/>
            <a:ext cx="2051755"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7" name="Text Box 9"/>
          <p:cNvSpPr txBox="1">
            <a:spLocks noChangeArrowheads="1"/>
          </p:cNvSpPr>
          <p:nvPr/>
        </p:nvSpPr>
        <p:spPr bwMode="auto">
          <a:xfrm>
            <a:off x="3638371" y="4584954"/>
            <a:ext cx="1093787"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DOTSTAR</a:t>
            </a:r>
          </a:p>
        </p:txBody>
      </p:sp>
      <p:pic>
        <p:nvPicPr>
          <p:cNvPr id="18" name="Picture 12" descr="TCSP"/>
          <p:cNvPicPr>
            <a:picLocks noChangeArrowheads="1"/>
          </p:cNvPicPr>
          <p:nvPr/>
        </p:nvPicPr>
        <p:blipFill>
          <a:blip r:embed="rId6" cstate="screen">
            <a:lum contrast="30000"/>
            <a:extLst>
              <a:ext uri="{28A0092B-C50C-407E-A947-70E740481C1C}">
                <a14:useLocalDpi xmlns:a14="http://schemas.microsoft.com/office/drawing/2010/main"/>
              </a:ext>
            </a:extLst>
          </a:blip>
          <a:srcRect/>
          <a:stretch>
            <a:fillRect/>
          </a:stretch>
        </p:blipFill>
        <p:spPr bwMode="auto">
          <a:xfrm>
            <a:off x="5261376" y="4655867"/>
            <a:ext cx="2100618"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9" name="Text Box 13"/>
          <p:cNvSpPr txBox="1">
            <a:spLocks noChangeArrowheads="1"/>
          </p:cNvSpPr>
          <p:nvPr/>
        </p:nvSpPr>
        <p:spPr bwMode="auto">
          <a:xfrm>
            <a:off x="5298039" y="4584954"/>
            <a:ext cx="11953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IFEX/TCSP</a:t>
            </a:r>
          </a:p>
        </p:txBody>
      </p:sp>
      <p:pic>
        <p:nvPicPr>
          <p:cNvPr id="20" name="Picture 19" descr="AOMLpress4.jpg"/>
          <p:cNvPicPr>
            <a:picLocks/>
          </p:cNvPicPr>
          <p:nvPr/>
        </p:nvPicPr>
        <p:blipFill>
          <a:blip r:embed="rId7" cstate="screen">
            <a:extLst>
              <a:ext uri="{28A0092B-C50C-407E-A947-70E740481C1C}">
                <a14:useLocalDpi xmlns:a14="http://schemas.microsoft.com/office/drawing/2010/main"/>
              </a:ext>
            </a:extLst>
          </a:blip>
          <a:stretch>
            <a:fillRect/>
          </a:stretch>
        </p:blipFill>
        <p:spPr>
          <a:xfrm>
            <a:off x="6850093" y="4646986"/>
            <a:ext cx="2297748" cy="1618488"/>
          </a:xfrm>
          <a:prstGeom prst="rect">
            <a:avLst/>
          </a:prstGeom>
          <a:effectLst>
            <a:outerShdw blurRad="50800" dist="38100" dir="2700000">
              <a:srgbClr val="000000">
                <a:alpha val="43000"/>
              </a:srgbClr>
            </a:outerShdw>
          </a:effectLst>
        </p:spPr>
      </p:pic>
      <p:sp>
        <p:nvSpPr>
          <p:cNvPr id="21" name="Text Box 13"/>
          <p:cNvSpPr txBox="1">
            <a:spLocks noChangeArrowheads="1"/>
          </p:cNvSpPr>
          <p:nvPr/>
        </p:nvSpPr>
        <p:spPr bwMode="auto">
          <a:xfrm>
            <a:off x="7522125" y="4583466"/>
            <a:ext cx="1621875" cy="307777"/>
          </a:xfrm>
          <a:prstGeom prst="rect">
            <a:avLst/>
          </a:prstGeom>
          <a:no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a:t>
            </a:r>
            <a:r>
              <a:rPr lang="en-US" sz="1400" b="1" dirty="0" smtClean="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/PREDICT/GRIP</a:t>
            </a:r>
            <a:endPar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8" name="Rectangle 4"/>
          <p:cNvSpPr>
            <a:spLocks noGrp="1" noChangeArrowheads="1"/>
          </p:cNvSpPr>
          <p:nvPr>
            <p:ph type="ctrTitle"/>
          </p:nvPr>
        </p:nvSpPr>
        <p:spPr>
          <a:xfrm>
            <a:off x="0" y="130854"/>
            <a:ext cx="6248400" cy="1395413"/>
          </a:xfrm>
          <a:effectLst>
            <a:outerShdw blurRad="50800" dist="38100" dir="2700000">
              <a:srgbClr val="000000">
                <a:alpha val="43000"/>
              </a:srgbClr>
            </a:outerShdw>
          </a:effectLst>
        </p:spPr>
        <p:txBody>
          <a:bodyPr/>
          <a:lstStyle/>
          <a:p>
            <a:pPr algn="l" eaLnBrk="1" hangingPunct="1">
              <a:defRPr/>
            </a:pPr>
            <a:r>
              <a:rPr lang="en-US" sz="5400" b="1" dirty="0">
                <a:latin typeface="Arial"/>
                <a:ea typeface="+mj-ea"/>
                <a:cs typeface="Arial"/>
              </a:rPr>
              <a:t>Questions?</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7" descr="ike5_surge_Galveston.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689600" y="1365250"/>
            <a:ext cx="3328988" cy="1985963"/>
          </a:xfrm>
          <a:prstGeom prst="rect">
            <a:avLst/>
          </a:prstGeom>
          <a:noFill/>
          <a:ln w="9525">
            <a:solidFill>
              <a:schemeClr val="tx1"/>
            </a:solidFill>
            <a:miter lim="800000"/>
            <a:headEnd/>
            <a:tailEnd/>
          </a:ln>
        </p:spPr>
      </p:pic>
      <p:sp>
        <p:nvSpPr>
          <p:cNvPr id="20483" name="Rectangle 7"/>
          <p:cNvSpPr>
            <a:spLocks noGrp="1"/>
          </p:cNvSpPr>
          <p:nvPr>
            <p:ph type="body" idx="1"/>
          </p:nvPr>
        </p:nvSpPr>
        <p:spPr>
          <a:xfrm>
            <a:off x="300038" y="1431925"/>
            <a:ext cx="5257800" cy="4857750"/>
          </a:xfrm>
        </p:spPr>
        <p:txBody>
          <a:bodyPr/>
          <a:lstStyle/>
          <a:p>
            <a:pPr>
              <a:lnSpc>
                <a:spcPct val="95000"/>
              </a:lnSpc>
              <a:buFont typeface="Wingdings" charset="2"/>
              <a:buChar char="Ø"/>
            </a:pPr>
            <a:r>
              <a:rPr lang="en-US" sz="2400">
                <a:latin typeface="Calibri" charset="0"/>
                <a:ea typeface="Calibri" charset="0"/>
                <a:cs typeface="Calibri" charset="0"/>
              </a:rPr>
              <a:t>Risk to life and property continues to escalate in coastal regions</a:t>
            </a:r>
          </a:p>
          <a:p>
            <a:pPr lvl="1">
              <a:lnSpc>
                <a:spcPct val="95000"/>
              </a:lnSpc>
            </a:pPr>
            <a:r>
              <a:rPr lang="en-US" sz="2000">
                <a:latin typeface="Calibri" charset="0"/>
                <a:ea typeface="Calibri" charset="0"/>
                <a:cs typeface="Calibri" charset="0"/>
              </a:rPr>
              <a:t>Population continues to increase – 50% of US population now live within 50 miles of coast.</a:t>
            </a:r>
          </a:p>
          <a:p>
            <a:pPr lvl="1">
              <a:lnSpc>
                <a:spcPct val="95000"/>
              </a:lnSpc>
            </a:pPr>
            <a:r>
              <a:rPr lang="en-US" sz="2000">
                <a:latin typeface="Calibri" charset="0"/>
                <a:ea typeface="Calibri" charset="0"/>
                <a:cs typeface="Calibri" charset="0"/>
              </a:rPr>
              <a:t>Value of coastal infrastructure</a:t>
            </a:r>
            <a:r>
              <a:rPr lang="en-US" sz="2000" smtClean="0">
                <a:latin typeface="Calibri" charset="0"/>
                <a:ea typeface="Calibri" charset="0"/>
                <a:cs typeface="Calibri" charset="0"/>
              </a:rPr>
              <a:t> and economic </a:t>
            </a:r>
            <a:r>
              <a:rPr lang="en-US" sz="2000">
                <a:latin typeface="Calibri" charset="0"/>
                <a:ea typeface="Calibri" charset="0"/>
                <a:cs typeface="Calibri" charset="0"/>
              </a:rPr>
              <a:t>activity continues to rise – estimated at over</a:t>
            </a:r>
            <a:r>
              <a:rPr lang="en-US" sz="2000" smtClean="0">
                <a:latin typeface="Calibri" charset="0"/>
                <a:ea typeface="Calibri" charset="0"/>
                <a:cs typeface="Calibri" charset="0"/>
              </a:rPr>
              <a:t> $</a:t>
            </a:r>
            <a:r>
              <a:rPr lang="en-US" sz="2000" b="1" smtClean="0">
                <a:latin typeface="Calibri" charset="0"/>
                <a:ea typeface="Calibri" charset="0"/>
                <a:cs typeface="Calibri" charset="0"/>
              </a:rPr>
              <a:t>3</a:t>
            </a:r>
            <a:r>
              <a:rPr lang="en-US" sz="2000" smtClean="0">
                <a:latin typeface="Calibri" charset="0"/>
                <a:ea typeface="Calibri" charset="0"/>
                <a:cs typeface="Calibri" charset="0"/>
              </a:rPr>
              <a:t> </a:t>
            </a:r>
            <a:r>
              <a:rPr lang="en-US" sz="2000" b="1" smtClean="0">
                <a:latin typeface="Calibri" charset="0"/>
                <a:ea typeface="Calibri" charset="0"/>
                <a:cs typeface="Calibri" charset="0"/>
              </a:rPr>
              <a:t>Trillion</a:t>
            </a:r>
            <a:endParaRPr lang="en-US" sz="2000" smtClean="0">
              <a:latin typeface="Calibri" charset="0"/>
              <a:ea typeface="Calibri" charset="0"/>
              <a:cs typeface="Calibri" charset="0"/>
            </a:endParaRPr>
          </a:p>
          <a:p>
            <a:pPr>
              <a:lnSpc>
                <a:spcPct val="95000"/>
              </a:lnSpc>
              <a:buFont typeface="Wingdings" charset="2"/>
              <a:buChar char="Ø"/>
            </a:pPr>
            <a:r>
              <a:rPr lang="en-US" sz="2400">
                <a:latin typeface="Calibri" charset="0"/>
                <a:ea typeface="Calibri" charset="0"/>
                <a:cs typeface="Calibri" charset="0"/>
              </a:rPr>
              <a:t>More accurate</a:t>
            </a:r>
            <a:r>
              <a:rPr lang="en-US" sz="2400" smtClean="0">
                <a:latin typeface="Calibri" charset="0"/>
                <a:ea typeface="Calibri" charset="0"/>
                <a:cs typeface="Calibri" charset="0"/>
              </a:rPr>
              <a:t> hurricane </a:t>
            </a:r>
            <a:r>
              <a:rPr lang="en-US" sz="2400">
                <a:latin typeface="Calibri" charset="0"/>
                <a:ea typeface="Calibri" charset="0"/>
                <a:cs typeface="Calibri" charset="0"/>
              </a:rPr>
              <a:t>forecasts and warnings</a:t>
            </a:r>
            <a:r>
              <a:rPr lang="en-US" sz="2400" smtClean="0">
                <a:latin typeface="Calibri" charset="0"/>
                <a:ea typeface="Calibri" charset="0"/>
                <a:cs typeface="Calibri" charset="0"/>
              </a:rPr>
              <a:t> can reduce </a:t>
            </a:r>
            <a:r>
              <a:rPr lang="en-US" sz="2400">
                <a:latin typeface="Calibri" charset="0"/>
                <a:ea typeface="Calibri" charset="0"/>
                <a:cs typeface="Calibri" charset="0"/>
              </a:rPr>
              <a:t>response and recovery costs</a:t>
            </a:r>
          </a:p>
          <a:p>
            <a:pPr lvl="1">
              <a:lnSpc>
                <a:spcPct val="95000"/>
              </a:lnSpc>
            </a:pPr>
            <a:r>
              <a:rPr lang="en-US" sz="2000">
                <a:latin typeface="Calibri" charset="0"/>
                <a:ea typeface="Calibri" charset="0"/>
                <a:cs typeface="Calibri" charset="0"/>
              </a:rPr>
              <a:t>More accurate forecast </a:t>
            </a:r>
            <a:r>
              <a:rPr lang="en-US" sz="2000">
                <a:latin typeface="Calibri" charset="0"/>
                <a:ea typeface="Calibri" charset="0"/>
                <a:cs typeface="Calibri" charset="0"/>
                <a:sym typeface="Wingdings" charset="2"/>
              </a:rPr>
              <a:t> fewer false alarms, reduced warning footprint</a:t>
            </a:r>
            <a:endParaRPr lang="en-US" sz="2000">
              <a:latin typeface="Calibri" charset="0"/>
              <a:ea typeface="Calibri" charset="0"/>
              <a:cs typeface="Calibri" charset="0"/>
            </a:endParaRPr>
          </a:p>
        </p:txBody>
      </p:sp>
      <p:pic>
        <p:nvPicPr>
          <p:cNvPr id="20484" name="Picture 4" descr="ike1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91188" y="3200400"/>
            <a:ext cx="3327400" cy="3167063"/>
          </a:xfrm>
          <a:prstGeom prst="rect">
            <a:avLst/>
          </a:prstGeom>
          <a:noFill/>
          <a:ln w="9525">
            <a:solidFill>
              <a:schemeClr val="tx1"/>
            </a:solidFill>
            <a:miter lim="800000"/>
            <a:headEnd/>
            <a:tailEnd/>
          </a:ln>
        </p:spPr>
      </p:pic>
      <p:sp>
        <p:nvSpPr>
          <p:cNvPr id="20485" name="TextBox 6"/>
          <p:cNvSpPr txBox="1">
            <a:spLocks noChangeArrowheads="1"/>
          </p:cNvSpPr>
          <p:nvPr/>
        </p:nvSpPr>
        <p:spPr bwMode="auto">
          <a:xfrm>
            <a:off x="5726113" y="1363663"/>
            <a:ext cx="1409700" cy="276225"/>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latin typeface="Calibri" charset="0"/>
                <a:ea typeface="Calibri" charset="0"/>
                <a:cs typeface="Calibri" charset="0"/>
              </a:rPr>
              <a:t>Galveston–Ike 2008</a:t>
            </a:r>
          </a:p>
        </p:txBody>
      </p:sp>
      <p:sp>
        <p:nvSpPr>
          <p:cNvPr id="20486" name="TextBox 7"/>
          <p:cNvSpPr txBox="1">
            <a:spLocks noChangeArrowheads="1"/>
          </p:cNvSpPr>
          <p:nvPr/>
        </p:nvSpPr>
        <p:spPr bwMode="auto">
          <a:xfrm>
            <a:off x="7683500" y="3224213"/>
            <a:ext cx="1443038" cy="457200"/>
          </a:xfrm>
          <a:prstGeom prst="rect">
            <a:avLst/>
          </a:prstGeom>
          <a:noFill/>
          <a:ln w="9525">
            <a:noFill/>
            <a:miter lim="800000"/>
            <a:headEnd/>
            <a:tailEnd/>
          </a:ln>
        </p:spPr>
        <p:txBody>
          <a:bodyPr>
            <a:prstTxWarp prst="textNoShape">
              <a:avLst/>
            </a:prstTxWarp>
            <a:spAutoFit/>
          </a:bodyPr>
          <a:lstStyle/>
          <a:p>
            <a:pPr algn="ctr"/>
            <a:r>
              <a:rPr lang="en-US" sz="1200">
                <a:latin typeface="Calibri" charset="0"/>
                <a:ea typeface="Calibri" charset="0"/>
                <a:cs typeface="Calibri" charset="0"/>
              </a:rPr>
              <a:t>Bolivar Peninsula after Ike 2008</a:t>
            </a:r>
          </a:p>
        </p:txBody>
      </p:sp>
      <p:sp>
        <p:nvSpPr>
          <p:cNvPr id="20487" name="Rectangle 2"/>
          <p:cNvSpPr>
            <a:spLocks noGrp="1" noChangeArrowheads="1"/>
          </p:cNvSpPr>
          <p:nvPr>
            <p:ph type="title"/>
          </p:nvPr>
        </p:nvSpPr>
        <p:spPr>
          <a:xfrm>
            <a:off x="0" y="71438"/>
            <a:ext cx="7931150" cy="1182687"/>
          </a:xfrm>
        </p:spPr>
        <p:txBody>
          <a:bodyPr lIns="90000" tIns="46800" rIns="90000" bIns="46800"/>
          <a:lstStyle/>
          <a:p>
            <a:pPr defTabSz="457200" eaLnBrk="1" hangingPunct="1">
              <a:lnSpc>
                <a:spcPct val="89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Calibri" charset="0"/>
                <a:ea typeface="Calibri" charset="0"/>
                <a:cs typeface="Calibri" charset="0"/>
              </a:rPr>
              <a:t>Improvement </a:t>
            </a:r>
            <a:r>
              <a:rPr lang="en-GB" dirty="0">
                <a:latin typeface="Calibri" charset="0"/>
                <a:ea typeface="Calibri" charset="0"/>
                <a:cs typeface="Calibri" charset="0"/>
              </a:rPr>
              <a:t>still needed!</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p:cNvSpPr>
          <p:nvPr>
            <p:ph type="body" idx="1"/>
          </p:nvPr>
        </p:nvSpPr>
        <p:spPr>
          <a:xfrm>
            <a:off x="419100" y="1503363"/>
            <a:ext cx="8258175" cy="4819650"/>
          </a:xfrm>
        </p:spPr>
        <p:txBody>
          <a:bodyPr/>
          <a:lstStyle/>
          <a:p>
            <a:pPr eaLnBrk="1" hangingPunct="1">
              <a:lnSpc>
                <a:spcPct val="90000"/>
              </a:lnSpc>
              <a:spcBef>
                <a:spcPts val="900"/>
              </a:spcBef>
            </a:pPr>
            <a:r>
              <a:rPr lang="en-US" sz="3300" b="1" i="1" smtClean="0">
                <a:solidFill>
                  <a:srgbClr val="A50021"/>
                </a:solidFill>
                <a:latin typeface="Calibri" charset="0"/>
                <a:ea typeface="Calibri" charset="0"/>
                <a:cs typeface="Calibri" charset="0"/>
              </a:rPr>
              <a:t>Goals</a:t>
            </a:r>
          </a:p>
          <a:p>
            <a:pPr eaLnBrk="1" hangingPunct="1">
              <a:lnSpc>
                <a:spcPct val="90000"/>
              </a:lnSpc>
              <a:spcBef>
                <a:spcPts val="900"/>
              </a:spcBef>
              <a:buFontTx/>
              <a:buChar char="•"/>
            </a:pPr>
            <a:r>
              <a:rPr lang="en-US" sz="3000" smtClean="0">
                <a:solidFill>
                  <a:srgbClr val="A50021"/>
                </a:solidFill>
                <a:latin typeface="Calibri" charset="0"/>
                <a:ea typeface="Calibri" charset="0"/>
                <a:cs typeface="Calibri" charset="0"/>
              </a:rPr>
              <a:t>Improve</a:t>
            </a:r>
            <a:r>
              <a:rPr lang="en-US" sz="3000" smtClean="0">
                <a:latin typeface="Calibri" charset="0"/>
                <a:ea typeface="Calibri" charset="0"/>
                <a:cs typeface="Calibri" charset="0"/>
              </a:rPr>
              <a:t> Forecast Accuracy</a:t>
            </a:r>
            <a:r>
              <a:rPr lang="en-US" sz="2200" smtClean="0">
                <a:latin typeface="Calibri" charset="0"/>
                <a:ea typeface="Calibri" charset="0"/>
                <a:cs typeface="Calibri" charset="0"/>
              </a:rPr>
              <a:t> </a:t>
            </a:r>
          </a:p>
          <a:p>
            <a:pPr lvl="1" eaLnBrk="1" hangingPunct="1">
              <a:lnSpc>
                <a:spcPct val="90000"/>
              </a:lnSpc>
              <a:spcBef>
                <a:spcPts val="900"/>
              </a:spcBef>
            </a:pPr>
            <a:r>
              <a:rPr lang="en-US" sz="1900" smtClean="0">
                <a:latin typeface="Calibri" charset="0"/>
                <a:ea typeface="Calibri" charset="0"/>
                <a:cs typeface="Calibri" charset="0"/>
              </a:rPr>
              <a:t>Hurricane impact areas (track) – 50% </a:t>
            </a:r>
            <a:br>
              <a:rPr lang="en-US" sz="1900" smtClean="0">
                <a:latin typeface="Calibri" charset="0"/>
                <a:ea typeface="Calibri" charset="0"/>
                <a:cs typeface="Calibri" charset="0"/>
              </a:rPr>
            </a:br>
            <a:r>
              <a:rPr lang="en-US" sz="1900" smtClean="0">
                <a:latin typeface="Calibri" charset="0"/>
                <a:ea typeface="Calibri" charset="0"/>
                <a:cs typeface="Calibri" charset="0"/>
              </a:rPr>
              <a:t>in 10 years</a:t>
            </a:r>
          </a:p>
          <a:p>
            <a:pPr lvl="1" eaLnBrk="1" hangingPunct="1">
              <a:lnSpc>
                <a:spcPct val="90000"/>
              </a:lnSpc>
              <a:spcBef>
                <a:spcPts val="900"/>
              </a:spcBef>
            </a:pPr>
            <a:r>
              <a:rPr lang="en-US" sz="1900" smtClean="0">
                <a:latin typeface="Calibri" charset="0"/>
                <a:ea typeface="Calibri" charset="0"/>
                <a:cs typeface="Calibri" charset="0"/>
              </a:rPr>
              <a:t>Severity (intensity) – 50% in 10 years</a:t>
            </a:r>
          </a:p>
          <a:p>
            <a:pPr lvl="1" eaLnBrk="1" hangingPunct="1">
              <a:lnSpc>
                <a:spcPct val="90000"/>
              </a:lnSpc>
              <a:spcBef>
                <a:spcPts val="900"/>
              </a:spcBef>
            </a:pPr>
            <a:r>
              <a:rPr lang="en-US" sz="1900" smtClean="0">
                <a:latin typeface="Calibri" charset="0"/>
                <a:ea typeface="Calibri" charset="0"/>
                <a:cs typeface="Calibri" charset="0"/>
              </a:rPr>
              <a:t>Special Focus on Rapid Intensity Change (RI)</a:t>
            </a:r>
          </a:p>
          <a:p>
            <a:pPr eaLnBrk="1" hangingPunct="1">
              <a:lnSpc>
                <a:spcPct val="90000"/>
              </a:lnSpc>
              <a:spcBef>
                <a:spcPts val="900"/>
              </a:spcBef>
              <a:buFontTx/>
              <a:buChar char="•"/>
            </a:pPr>
            <a:r>
              <a:rPr lang="en-US" sz="3000" smtClean="0">
                <a:solidFill>
                  <a:srgbClr val="A50021"/>
                </a:solidFill>
                <a:latin typeface="Calibri" charset="0"/>
                <a:ea typeface="Calibri" charset="0"/>
                <a:cs typeface="Calibri" charset="0"/>
              </a:rPr>
              <a:t>Extend</a:t>
            </a:r>
            <a:r>
              <a:rPr lang="en-US" sz="3000" smtClean="0">
                <a:latin typeface="Calibri" charset="0"/>
                <a:ea typeface="Calibri" charset="0"/>
                <a:cs typeface="Calibri" charset="0"/>
              </a:rPr>
              <a:t> forecast reliability out to 7 days</a:t>
            </a:r>
            <a:br>
              <a:rPr lang="en-US" sz="3000" smtClean="0">
                <a:latin typeface="Calibri" charset="0"/>
                <a:ea typeface="Calibri" charset="0"/>
                <a:cs typeface="Calibri" charset="0"/>
              </a:rPr>
            </a:br>
            <a:endParaRPr lang="en-US" sz="1100" smtClean="0">
              <a:latin typeface="Calibri" charset="0"/>
              <a:ea typeface="Calibri" charset="0"/>
              <a:cs typeface="Calibri" charset="0"/>
            </a:endParaRPr>
          </a:p>
          <a:p>
            <a:pPr eaLnBrk="1" hangingPunct="1">
              <a:lnSpc>
                <a:spcPct val="90000"/>
              </a:lnSpc>
              <a:spcBef>
                <a:spcPts val="900"/>
              </a:spcBef>
              <a:buFontTx/>
              <a:buChar char="•"/>
            </a:pPr>
            <a:r>
              <a:rPr lang="en-US" sz="3000" smtClean="0">
                <a:solidFill>
                  <a:srgbClr val="A50021"/>
                </a:solidFill>
                <a:latin typeface="Calibri" charset="0"/>
                <a:ea typeface="Calibri" charset="0"/>
                <a:cs typeface="Calibri" charset="0"/>
              </a:rPr>
              <a:t>Quantify, bound</a:t>
            </a:r>
            <a:r>
              <a:rPr lang="en-US" sz="3000" smtClean="0">
                <a:latin typeface="Calibri" charset="0"/>
                <a:ea typeface="Calibri" charset="0"/>
                <a:cs typeface="Calibri" charset="0"/>
              </a:rPr>
              <a:t> and </a:t>
            </a:r>
            <a:r>
              <a:rPr lang="en-US" sz="3000" smtClean="0">
                <a:solidFill>
                  <a:srgbClr val="A50021"/>
                </a:solidFill>
                <a:latin typeface="Calibri" charset="0"/>
                <a:ea typeface="Calibri" charset="0"/>
                <a:cs typeface="Calibri" charset="0"/>
              </a:rPr>
              <a:t>reduce</a:t>
            </a:r>
            <a:r>
              <a:rPr lang="en-US" sz="3000" smtClean="0">
                <a:latin typeface="Calibri" charset="0"/>
                <a:ea typeface="Calibri" charset="0"/>
                <a:cs typeface="Calibri" charset="0"/>
              </a:rPr>
              <a:t> forecast uncertainty to enable risk management decisions</a:t>
            </a:r>
          </a:p>
          <a:p>
            <a:pPr algn="ctr" eaLnBrk="1" hangingPunct="1">
              <a:lnSpc>
                <a:spcPct val="90000"/>
              </a:lnSpc>
              <a:spcBef>
                <a:spcPts val="900"/>
              </a:spcBef>
            </a:pPr>
            <a:r>
              <a:rPr lang="en-US" sz="3000" smtClean="0">
                <a:latin typeface="Calibri" charset="0"/>
                <a:ea typeface="Calibri" charset="0"/>
                <a:cs typeface="Calibri" charset="0"/>
                <a:hlinkClick r:id="rId3"/>
              </a:rPr>
              <a:t>http://www.hfip.org/</a:t>
            </a:r>
            <a:endParaRPr lang="en-US" sz="3000" smtClean="0">
              <a:latin typeface="Calibri" charset="0"/>
              <a:ea typeface="Calibri" charset="0"/>
              <a:cs typeface="Calibri" charset="0"/>
            </a:endParaRPr>
          </a:p>
        </p:txBody>
      </p:sp>
      <p:pic>
        <p:nvPicPr>
          <p:cNvPr id="50184" name="Picture 8" descr="http://www.magazine.noaa.gov/stories/images/145135F120_sm.gif"/>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46738" y="1473200"/>
            <a:ext cx="3124200" cy="2481263"/>
          </a:xfrm>
          <a:prstGeom prst="rect">
            <a:avLst/>
          </a:prstGeom>
          <a:solidFill>
            <a:schemeClr val="bg2"/>
          </a:solidFill>
          <a:ln w="57150">
            <a:solidFill>
              <a:schemeClr val="bg2"/>
            </a:solidFill>
            <a:miter lim="800000"/>
            <a:headEnd/>
            <a:tailEnd/>
          </a:ln>
          <a:effectLst>
            <a:outerShdw blurRad="63500" dist="99190" dir="2388334" algn="ctr" rotWithShape="0">
              <a:srgbClr val="2E507A">
                <a:alpha val="50000"/>
              </a:srgbClr>
            </a:outerShdw>
          </a:effectLst>
        </p:spPr>
      </p:pic>
      <p:pic>
        <p:nvPicPr>
          <p:cNvPr id="23556" name="Picture 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88" y="168275"/>
            <a:ext cx="7432675" cy="993775"/>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0184"/>
                                        </p:tgtEl>
                                        <p:attrNameLst>
                                          <p:attrName>style.visibility</p:attrName>
                                        </p:attrNameLst>
                                      </p:cBhvr>
                                      <p:to>
                                        <p:strVal val="visible"/>
                                      </p:to>
                                    </p:set>
                                    <p:anim calcmode="lin" valueType="num">
                                      <p:cBhvr>
                                        <p:cTn id="7" dur="500" fill="hold"/>
                                        <p:tgtEl>
                                          <p:spTgt spid="50184"/>
                                        </p:tgtEl>
                                        <p:attrNameLst>
                                          <p:attrName>ppt_w</p:attrName>
                                        </p:attrNameLst>
                                      </p:cBhvr>
                                      <p:tavLst>
                                        <p:tav tm="0">
                                          <p:val>
                                            <p:fltVal val="0"/>
                                          </p:val>
                                        </p:tav>
                                        <p:tav tm="100000">
                                          <p:val>
                                            <p:strVal val="#ppt_w"/>
                                          </p:val>
                                        </p:tav>
                                      </p:tavLst>
                                    </p:anim>
                                    <p:anim calcmode="lin" valueType="num">
                                      <p:cBhvr>
                                        <p:cTn id="8" dur="500" fill="hold"/>
                                        <p:tgtEl>
                                          <p:spTgt spid="50184"/>
                                        </p:tgtEl>
                                        <p:attrNameLst>
                                          <p:attrName>ppt_h</p:attrName>
                                        </p:attrNameLst>
                                      </p:cBhvr>
                                      <p:tavLst>
                                        <p:tav tm="0">
                                          <p:val>
                                            <p:fltVal val="0"/>
                                          </p:val>
                                        </p:tav>
                                        <p:tav tm="100000">
                                          <p:val>
                                            <p:strVal val="#ppt_h"/>
                                          </p:val>
                                        </p:tav>
                                      </p:tavLst>
                                    </p:anim>
                                    <p:animEffect transition="in" filter="fade">
                                      <p:cBhvr>
                                        <p:cTn id="9" dur="5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4"/>
          <p:cNvSpPr>
            <a:spLocks noGrp="1"/>
          </p:cNvSpPr>
          <p:nvPr>
            <p:ph type="title"/>
          </p:nvPr>
        </p:nvSpPr>
        <p:spPr>
          <a:xfrm>
            <a:off x="0" y="-14288"/>
            <a:ext cx="7696200" cy="1371601"/>
          </a:xfrm>
        </p:spPr>
        <p:txBody>
          <a:bodyPr/>
          <a:lstStyle/>
          <a:p>
            <a:pPr eaLnBrk="1" hangingPunct="1"/>
            <a:r>
              <a:rPr lang="en-US" smtClean="0">
                <a:latin typeface="Calibri" charset="0"/>
                <a:ea typeface="Calibri" charset="0"/>
                <a:cs typeface="Calibri" charset="0"/>
              </a:rPr>
              <a:t>How to get there?</a:t>
            </a:r>
          </a:p>
        </p:txBody>
      </p:sp>
      <p:pic>
        <p:nvPicPr>
          <p:cNvPr id="25603"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177230" y="4427076"/>
            <a:ext cx="920750" cy="914400"/>
          </a:xfrm>
          <a:prstGeom prst="rect">
            <a:avLst/>
          </a:prstGeom>
          <a:noFill/>
          <a:ln w="9525">
            <a:noFill/>
            <a:miter lim="800000"/>
            <a:headEnd/>
            <a:tailEnd/>
          </a:ln>
        </p:spPr>
      </p:pic>
      <p:pic>
        <p:nvPicPr>
          <p:cNvPr id="25604" name="Picture 7"/>
          <p:cNvPicPr>
            <a:picLocks noChangeAspect="1" noChangeArrowheads="1"/>
          </p:cNvPicPr>
          <p:nvPr/>
        </p:nvPicPr>
        <p:blipFill>
          <a:blip r:embed="rId4"/>
          <a:srcRect/>
          <a:stretch>
            <a:fillRect/>
          </a:stretch>
        </p:blipFill>
        <p:spPr bwMode="auto">
          <a:xfrm>
            <a:off x="8107615" y="4407587"/>
            <a:ext cx="714571" cy="914400"/>
          </a:xfrm>
          <a:prstGeom prst="rect">
            <a:avLst/>
          </a:prstGeom>
          <a:noFill/>
          <a:ln w="9525">
            <a:noFill/>
            <a:miter lim="800000"/>
            <a:headEnd/>
            <a:tailEnd/>
          </a:ln>
        </p:spPr>
      </p:pic>
      <p:sp>
        <p:nvSpPr>
          <p:cNvPr id="25605" name="Rectangle 5"/>
          <p:cNvSpPr>
            <a:spLocks noGrp="1"/>
          </p:cNvSpPr>
          <p:nvPr>
            <p:ph type="body" idx="1"/>
          </p:nvPr>
        </p:nvSpPr>
        <p:spPr>
          <a:xfrm>
            <a:off x="206373" y="1298576"/>
            <a:ext cx="6945313" cy="5072062"/>
          </a:xfrm>
        </p:spPr>
        <p:txBody>
          <a:bodyPr/>
          <a:lstStyle/>
          <a:p>
            <a:pPr eaLnBrk="1" hangingPunct="1">
              <a:spcBef>
                <a:spcPct val="0"/>
              </a:spcBef>
              <a:buFont typeface="Wingdings" charset="2"/>
              <a:buChar char="ü"/>
            </a:pPr>
            <a:r>
              <a:rPr lang="en-US" sz="3000" dirty="0" smtClean="0">
                <a:latin typeface="Calibri" charset="0"/>
                <a:ea typeface="Calibri" charset="0"/>
                <a:cs typeface="Calibri" charset="0"/>
              </a:rPr>
              <a:t>Science (8 Teams)</a:t>
            </a:r>
          </a:p>
          <a:p>
            <a:pPr marL="341313" lvl="1" indent="-341313" eaLnBrk="1" hangingPunct="1"/>
            <a:r>
              <a:rPr lang="en-US" sz="1900" dirty="0" smtClean="0">
                <a:latin typeface="Calibri" charset="0"/>
                <a:ea typeface="Calibri" charset="0"/>
                <a:cs typeface="Calibri" charset="0"/>
              </a:rPr>
              <a:t>Improved understanding from combining observations &amp; models</a:t>
            </a:r>
          </a:p>
          <a:p>
            <a:pPr marL="341313" lvl="1" indent="-341313" eaLnBrk="1" hangingPunct="1"/>
            <a:r>
              <a:rPr lang="en-US" sz="1900" dirty="0" smtClean="0">
                <a:latin typeface="Calibri" charset="0"/>
                <a:ea typeface="Calibri" charset="0"/>
                <a:cs typeface="Calibri" charset="0"/>
              </a:rPr>
              <a:t>Higher </a:t>
            </a:r>
            <a:r>
              <a:rPr lang="en-US" sz="1900" dirty="0">
                <a:latin typeface="Calibri" charset="0"/>
                <a:ea typeface="Calibri" charset="0"/>
                <a:cs typeface="Calibri" charset="0"/>
              </a:rPr>
              <a:t>resolution</a:t>
            </a:r>
            <a:r>
              <a:rPr lang="en-US" sz="1900" dirty="0" smtClean="0">
                <a:latin typeface="Calibri" charset="0"/>
                <a:ea typeface="Calibri" charset="0"/>
                <a:cs typeface="Calibri" charset="0"/>
              </a:rPr>
              <a:t> coupled models </a:t>
            </a:r>
            <a:r>
              <a:rPr lang="en-US" sz="1900" dirty="0">
                <a:latin typeface="Calibri" charset="0"/>
                <a:ea typeface="Calibri" charset="0"/>
                <a:cs typeface="Calibri" charset="0"/>
              </a:rPr>
              <a:t>– critical to storm evolution forecasts</a:t>
            </a:r>
            <a:r>
              <a:rPr lang="en-US" sz="1900" dirty="0" smtClean="0">
                <a:latin typeface="Calibri" charset="0"/>
                <a:ea typeface="Calibri" charset="0"/>
                <a:cs typeface="Calibri" charset="0"/>
              </a:rPr>
              <a:t> – </a:t>
            </a:r>
            <a:r>
              <a:rPr lang="en-US" sz="1900" dirty="0">
                <a:latin typeface="Calibri" charset="0"/>
                <a:ea typeface="Calibri" charset="0"/>
                <a:cs typeface="Calibri" charset="0"/>
              </a:rPr>
              <a:t>especially intensity changes</a:t>
            </a:r>
          </a:p>
          <a:p>
            <a:pPr marL="341313" lvl="1" indent="-341313" eaLnBrk="1" hangingPunct="1"/>
            <a:r>
              <a:rPr lang="en-US" sz="1900" dirty="0">
                <a:latin typeface="Calibri" charset="0"/>
                <a:ea typeface="Calibri" charset="0"/>
                <a:cs typeface="Calibri" charset="0"/>
              </a:rPr>
              <a:t>Forecast techniques to understand</a:t>
            </a:r>
            <a:r>
              <a:rPr lang="en-US" sz="1900" dirty="0" smtClean="0">
                <a:latin typeface="Calibri" charset="0"/>
                <a:ea typeface="Calibri" charset="0"/>
                <a:cs typeface="Calibri" charset="0"/>
              </a:rPr>
              <a:t>, </a:t>
            </a:r>
            <a:r>
              <a:rPr lang="en-US" sz="1900" dirty="0">
                <a:latin typeface="Calibri" charset="0"/>
                <a:ea typeface="Calibri" charset="0"/>
                <a:cs typeface="Calibri" charset="0"/>
              </a:rPr>
              <a:t>reduce</a:t>
            </a:r>
            <a:r>
              <a:rPr lang="en-US" sz="1900" dirty="0" smtClean="0">
                <a:latin typeface="Calibri" charset="0"/>
                <a:ea typeface="Calibri" charset="0"/>
                <a:cs typeface="Calibri" charset="0"/>
              </a:rPr>
              <a:t> &amp; communicate uncertainty</a:t>
            </a:r>
            <a:endParaRPr lang="en-US" sz="1900" dirty="0">
              <a:latin typeface="Calibri" charset="0"/>
              <a:ea typeface="Calibri" charset="0"/>
              <a:cs typeface="Calibri" charset="0"/>
            </a:endParaRPr>
          </a:p>
          <a:p>
            <a:pPr eaLnBrk="1" hangingPunct="1">
              <a:spcBef>
                <a:spcPts val="600"/>
              </a:spcBef>
              <a:buFont typeface="Wingdings" charset="2"/>
              <a:buChar char="ü"/>
            </a:pPr>
            <a:r>
              <a:rPr lang="en-US" sz="3000" dirty="0">
                <a:latin typeface="Calibri" charset="0"/>
                <a:ea typeface="Calibri" charset="0"/>
                <a:cs typeface="Calibri" charset="0"/>
              </a:rPr>
              <a:t>Information Technology</a:t>
            </a:r>
          </a:p>
          <a:p>
            <a:pPr marL="341313" lvl="1" indent="-341313" eaLnBrk="1" hangingPunct="1"/>
            <a:r>
              <a:rPr lang="en-US" sz="1900" dirty="0">
                <a:latin typeface="Calibri" charset="0"/>
                <a:ea typeface="Calibri" charset="0"/>
                <a:cs typeface="Calibri" charset="0"/>
              </a:rPr>
              <a:t>Increased computing power -</a:t>
            </a:r>
            <a:r>
              <a:rPr lang="en-US" sz="1900" dirty="0" smtClean="0">
                <a:latin typeface="Calibri" charset="0"/>
                <a:ea typeface="Calibri" charset="0"/>
                <a:cs typeface="Calibri" charset="0"/>
              </a:rPr>
              <a:t> run </a:t>
            </a:r>
            <a:r>
              <a:rPr lang="en-US" sz="1900" dirty="0">
                <a:latin typeface="Calibri" charset="0"/>
                <a:ea typeface="Calibri" charset="0"/>
                <a:cs typeface="Calibri" charset="0"/>
              </a:rPr>
              <a:t>advanced </a:t>
            </a:r>
            <a:r>
              <a:rPr lang="en-US" sz="1900" dirty="0" smtClean="0">
                <a:latin typeface="Calibri" charset="0"/>
                <a:ea typeface="Calibri" charset="0"/>
                <a:cs typeface="Calibri" charset="0"/>
              </a:rPr>
              <a:t>hurricane/global </a:t>
            </a:r>
            <a:r>
              <a:rPr lang="en-US" sz="1900" dirty="0">
                <a:latin typeface="Calibri" charset="0"/>
                <a:ea typeface="Calibri" charset="0"/>
                <a:cs typeface="Calibri" charset="0"/>
              </a:rPr>
              <a:t>models</a:t>
            </a:r>
            <a:r>
              <a:rPr lang="en-US" sz="1900" dirty="0" smtClean="0">
                <a:latin typeface="Calibri" charset="0"/>
                <a:ea typeface="Calibri" charset="0"/>
                <a:cs typeface="Calibri" charset="0"/>
              </a:rPr>
              <a:t> &amp; reduce uncertainty</a:t>
            </a:r>
          </a:p>
          <a:p>
            <a:pPr marL="341313" lvl="1" indent="-341313" eaLnBrk="1" hangingPunct="1"/>
            <a:r>
              <a:rPr lang="en-US" sz="1900" dirty="0" smtClean="0">
                <a:latin typeface="Calibri" charset="0"/>
                <a:ea typeface="Calibri" charset="0"/>
                <a:cs typeface="Calibri" charset="0"/>
              </a:rPr>
              <a:t>IT infrastructure </a:t>
            </a:r>
            <a:r>
              <a:rPr lang="en-US" sz="1900" dirty="0">
                <a:latin typeface="Calibri" charset="0"/>
                <a:ea typeface="Calibri" charset="0"/>
                <a:cs typeface="Calibri" charset="0"/>
              </a:rPr>
              <a:t>for </a:t>
            </a:r>
            <a:r>
              <a:rPr lang="en-US" sz="1900" dirty="0" smtClean="0">
                <a:latin typeface="Calibri" charset="0"/>
                <a:ea typeface="Calibri" charset="0"/>
                <a:cs typeface="Calibri" charset="0"/>
              </a:rPr>
              <a:t>interagency </a:t>
            </a:r>
            <a:r>
              <a:rPr lang="en-US" sz="1900" dirty="0">
                <a:latin typeface="Calibri" charset="0"/>
                <a:ea typeface="Calibri" charset="0"/>
                <a:cs typeface="Calibri" charset="0"/>
              </a:rPr>
              <a:t>data exchange</a:t>
            </a:r>
          </a:p>
          <a:p>
            <a:pPr eaLnBrk="1" hangingPunct="1">
              <a:spcBef>
                <a:spcPts val="600"/>
              </a:spcBef>
              <a:buFont typeface="Wingdings" charset="2"/>
              <a:buChar char="ü"/>
            </a:pPr>
            <a:r>
              <a:rPr lang="en-US" sz="3000" dirty="0" smtClean="0">
                <a:latin typeface="Calibri" charset="0"/>
                <a:ea typeface="Calibri" charset="0"/>
                <a:cs typeface="Calibri" charset="0"/>
              </a:rPr>
              <a:t>Observing Strategy</a:t>
            </a:r>
          </a:p>
          <a:p>
            <a:pPr>
              <a:spcBef>
                <a:spcPct val="0"/>
              </a:spcBef>
              <a:buFontTx/>
              <a:buChar char="•"/>
            </a:pPr>
            <a:r>
              <a:rPr lang="en-US" sz="1900" dirty="0">
                <a:latin typeface="Calibri" charset="0"/>
                <a:ea typeface="Calibri" charset="0"/>
                <a:cs typeface="Calibri" charset="0"/>
              </a:rPr>
              <a:t>Improved use of existing and planned </a:t>
            </a:r>
            <a:r>
              <a:rPr lang="en-US" sz="1900" dirty="0" smtClean="0">
                <a:latin typeface="Calibri" charset="0"/>
                <a:ea typeface="Calibri" charset="0"/>
                <a:cs typeface="Calibri" charset="0"/>
              </a:rPr>
              <a:t>systems</a:t>
            </a:r>
          </a:p>
          <a:p>
            <a:pPr eaLnBrk="1" hangingPunct="1">
              <a:spcBef>
                <a:spcPts val="600"/>
              </a:spcBef>
              <a:buFont typeface="Wingdings" charset="2"/>
              <a:buChar char="ü"/>
            </a:pPr>
            <a:r>
              <a:rPr lang="en-US" sz="3000" dirty="0" smtClean="0">
                <a:latin typeface="Calibri" charset="0"/>
                <a:ea typeface="Calibri" charset="0"/>
                <a:cs typeface="Calibri" charset="0"/>
              </a:rPr>
              <a:t>Improved Products for Forecasters</a:t>
            </a:r>
            <a:endParaRPr lang="en-US" sz="3000" dirty="0">
              <a:latin typeface="Calibri" charset="0"/>
              <a:ea typeface="Calibri" charset="0"/>
              <a:cs typeface="Calibri" charset="0"/>
            </a:endParaRPr>
          </a:p>
        </p:txBody>
      </p:sp>
      <p:pic>
        <p:nvPicPr>
          <p:cNvPr id="25606" name="Picture 8" descr="http://www.magazine.noaa.gov/stories/images/145135F120_sm.gif"/>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169126" y="5314904"/>
            <a:ext cx="1645920" cy="1306967"/>
          </a:xfrm>
          <a:prstGeom prst="rect">
            <a:avLst/>
          </a:prstGeom>
          <a:solidFill>
            <a:schemeClr val="bg2"/>
          </a:solidFill>
          <a:ln w="6350">
            <a:solidFill>
              <a:schemeClr val="bg2"/>
            </a:solidFill>
            <a:miter lim="800000"/>
            <a:headEnd/>
            <a:tailEnd/>
          </a:ln>
        </p:spPr>
      </p:pic>
      <p:pic>
        <p:nvPicPr>
          <p:cNvPr id="25607" name="Picture 9" descr="12big.jp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168540" y="2202779"/>
            <a:ext cx="1645920" cy="1298736"/>
          </a:xfrm>
          <a:prstGeom prst="rect">
            <a:avLst/>
          </a:prstGeom>
          <a:noFill/>
          <a:ln w="9525">
            <a:noFill/>
            <a:miter lim="800000"/>
            <a:headEnd/>
            <a:tailEnd/>
          </a:ln>
        </p:spPr>
      </p:pic>
      <p:pic>
        <p:nvPicPr>
          <p:cNvPr id="25608" name="Picture 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171715" y="3349851"/>
            <a:ext cx="1645920" cy="1080090"/>
          </a:xfrm>
          <a:prstGeom prst="rect">
            <a:avLst/>
          </a:prstGeom>
          <a:noFill/>
          <a:ln w="9525">
            <a:noFill/>
            <a:miter lim="800000"/>
            <a:headEnd/>
            <a:tailEnd/>
          </a:ln>
        </p:spPr>
      </p:pic>
      <p:pic>
        <p:nvPicPr>
          <p:cNvPr id="9" name="Picture 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67561" y="1289056"/>
            <a:ext cx="1645920" cy="1130675"/>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6769333" y="1462167"/>
            <a:ext cx="2101404" cy="4633921"/>
            <a:chOff x="6769333" y="1462167"/>
            <a:chExt cx="2101404" cy="4633921"/>
          </a:xfrm>
        </p:grpSpPr>
        <p:sp>
          <p:nvSpPr>
            <p:cNvPr id="9" name="Rectangle 8"/>
            <p:cNvSpPr/>
            <p:nvPr/>
          </p:nvSpPr>
          <p:spPr>
            <a:xfrm>
              <a:off x="6769333" y="1462167"/>
              <a:ext cx="2101404" cy="4633921"/>
            </a:xfrm>
            <a:prstGeom prst="rect">
              <a:avLst/>
            </a:prstGeom>
            <a:ln>
              <a:noFill/>
            </a:ln>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pic>
          <p:nvPicPr>
            <p:cNvPr id="5"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r="6812" b="7189"/>
            <a:stretch>
              <a:fillRect/>
            </a:stretch>
          </p:blipFill>
          <p:spPr bwMode="auto">
            <a:xfrm>
              <a:off x="7302235" y="3864923"/>
              <a:ext cx="944479" cy="841765"/>
            </a:xfrm>
            <a:prstGeom prst="rect">
              <a:avLst/>
            </a:prstGeom>
            <a:ln>
              <a:noFill/>
              <a:headEnd/>
              <a:tailEnd/>
            </a:ln>
          </p:spPr>
          <p:style>
            <a:lnRef idx="1">
              <a:schemeClr val="accent2"/>
            </a:lnRef>
            <a:fillRef idx="2">
              <a:schemeClr val="accent2"/>
            </a:fillRef>
            <a:effectRef idx="1">
              <a:schemeClr val="accent2"/>
            </a:effectRef>
            <a:fontRef idx="minor">
              <a:schemeClr val="dk1"/>
            </a:fontRef>
          </p:style>
        </p:pic>
        <p:pic>
          <p:nvPicPr>
            <p:cNvPr id="6" name="Picture 5" descr="NSF_Logo.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80700" y="2622384"/>
              <a:ext cx="987549" cy="987549"/>
            </a:xfrm>
            <a:prstGeom prst="rect">
              <a:avLst/>
            </a:prstGeom>
            <a:ln>
              <a:noFill/>
            </a:ln>
          </p:spPr>
          <p:style>
            <a:lnRef idx="1">
              <a:schemeClr val="accent2"/>
            </a:lnRef>
            <a:fillRef idx="2">
              <a:schemeClr val="accent2"/>
            </a:fillRef>
            <a:effectRef idx="1">
              <a:schemeClr val="accent2"/>
            </a:effectRef>
            <a:fontRef idx="minor">
              <a:schemeClr val="dk1"/>
            </a:fontRef>
          </p:style>
        </p:pic>
        <p:pic>
          <p:nvPicPr>
            <p:cNvPr id="7" name="Picture 6" descr="ONR_logo.png"/>
            <p:cNvPicPr>
              <a:picLocks noChangeAspect="1"/>
            </p:cNvPicPr>
            <p:nvPr/>
          </p:nvPicPr>
          <p:blipFill>
            <a:blip r:embed="rId5"/>
            <a:stretch>
              <a:fillRect/>
            </a:stretch>
          </p:blipFill>
          <p:spPr>
            <a:xfrm>
              <a:off x="6977674" y="1684314"/>
              <a:ext cx="1593600" cy="715650"/>
            </a:xfrm>
            <a:prstGeom prst="rect">
              <a:avLst/>
            </a:prstGeom>
            <a:ln>
              <a:noFill/>
            </a:ln>
          </p:spPr>
          <p:style>
            <a:lnRef idx="1">
              <a:schemeClr val="accent2"/>
            </a:lnRef>
            <a:fillRef idx="2">
              <a:schemeClr val="accent2"/>
            </a:fillRef>
            <a:effectRef idx="1">
              <a:schemeClr val="accent2"/>
            </a:effectRef>
            <a:fontRef idx="minor">
              <a:schemeClr val="dk1"/>
            </a:fontRef>
          </p:style>
        </p:pic>
        <p:pic>
          <p:nvPicPr>
            <p:cNvPr id="8" name="Picture 7"/>
            <p:cNvPicPr>
              <a:picLocks noChangeAspect="1"/>
            </p:cNvPicPr>
            <p:nvPr/>
          </p:nvPicPr>
          <p:blipFill>
            <a:blip r:embed="rId6"/>
            <a:stretch>
              <a:fillRect/>
            </a:stretch>
          </p:blipFill>
          <p:spPr>
            <a:xfrm>
              <a:off x="7303286" y="5084878"/>
              <a:ext cx="942376" cy="773743"/>
            </a:xfrm>
            <a:prstGeom prst="rect">
              <a:avLst/>
            </a:prstGeom>
            <a:ln>
              <a:noFill/>
            </a:ln>
          </p:spPr>
          <p:style>
            <a:lnRef idx="1">
              <a:schemeClr val="accent2"/>
            </a:lnRef>
            <a:fillRef idx="2">
              <a:schemeClr val="accent2"/>
            </a:fillRef>
            <a:effectRef idx="1">
              <a:schemeClr val="accent2"/>
            </a:effectRef>
            <a:fontRef idx="minor">
              <a:schemeClr val="dk1"/>
            </a:fontRef>
          </p:style>
        </p:pic>
      </p:grpSp>
      <p:pic>
        <p:nvPicPr>
          <p:cNvPr id="21506" name="Picture 3"/>
          <p:cNvPicPr>
            <a:picLocks noGrp="1" noChangeAspect="1" noChangeArrowheads="1"/>
          </p:cNvPicPr>
          <p:nvPr>
            <p:ph/>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14288" y="1036638"/>
            <a:ext cx="6859587" cy="5486400"/>
          </a:xfrm>
        </p:spPr>
      </p:pic>
      <p:sp>
        <p:nvSpPr>
          <p:cNvPr id="21507" name="TextBox 2"/>
          <p:cNvSpPr txBox="1">
            <a:spLocks noChangeArrowheads="1"/>
          </p:cNvSpPr>
          <p:nvPr/>
        </p:nvSpPr>
        <p:spPr bwMode="auto">
          <a:xfrm>
            <a:off x="122238" y="149225"/>
            <a:ext cx="7710840" cy="923330"/>
          </a:xfrm>
          <a:prstGeom prst="rect">
            <a:avLst/>
          </a:prstGeom>
          <a:noFill/>
          <a:ln w="9525">
            <a:noFill/>
            <a:miter lim="800000"/>
            <a:headEnd/>
            <a:tailEnd/>
          </a:ln>
        </p:spPr>
        <p:txBody>
          <a:bodyPr wrap="none">
            <a:prstTxWarp prst="textNoShape">
              <a:avLst/>
            </a:prstTxWarp>
            <a:spAutoFit/>
          </a:bodyPr>
          <a:lstStyle/>
          <a:p>
            <a:r>
              <a:rPr lang="en-US" sz="5400" dirty="0" smtClean="0">
                <a:solidFill>
                  <a:schemeClr val="bg1"/>
                </a:solidFill>
                <a:latin typeface="Calibri" charset="0"/>
                <a:ea typeface="Calibri" charset="0"/>
                <a:cs typeface="Calibri" charset="0"/>
              </a:rPr>
              <a:t>Who: U. S. </a:t>
            </a:r>
            <a:r>
              <a:rPr lang="en-US" sz="5400" dirty="0">
                <a:solidFill>
                  <a:schemeClr val="bg1"/>
                </a:solidFill>
                <a:latin typeface="Calibri" charset="0"/>
                <a:ea typeface="Calibri" charset="0"/>
                <a:cs typeface="Calibri" charset="0"/>
              </a:rPr>
              <a:t>Hurricane Team</a:t>
            </a:r>
          </a:p>
        </p:txBody>
      </p:sp>
      <p:grpSp>
        <p:nvGrpSpPr>
          <p:cNvPr id="31" name="Group 30"/>
          <p:cNvGrpSpPr/>
          <p:nvPr/>
        </p:nvGrpSpPr>
        <p:grpSpPr>
          <a:xfrm>
            <a:off x="6422936" y="1453933"/>
            <a:ext cx="2648483" cy="4738413"/>
            <a:chOff x="6422936" y="1453933"/>
            <a:chExt cx="2648483" cy="4738413"/>
          </a:xfrm>
        </p:grpSpPr>
        <p:sp>
          <p:nvSpPr>
            <p:cNvPr id="16" name="Rectangle 15"/>
            <p:cNvSpPr/>
            <p:nvPr/>
          </p:nvSpPr>
          <p:spPr bwMode="auto">
            <a:xfrm>
              <a:off x="6448869" y="1453933"/>
              <a:ext cx="2622550" cy="473841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30" name="Group 29"/>
            <p:cNvGrpSpPr/>
            <p:nvPr/>
          </p:nvGrpSpPr>
          <p:grpSpPr>
            <a:xfrm>
              <a:off x="6422936" y="1934034"/>
              <a:ext cx="2592063" cy="3682934"/>
              <a:chOff x="6422936" y="1817762"/>
              <a:chExt cx="2592063" cy="3682934"/>
            </a:xfrm>
          </p:grpSpPr>
          <p:sp>
            <p:nvSpPr>
              <p:cNvPr id="25" name="Rectangle 24"/>
              <p:cNvSpPr/>
              <p:nvPr/>
            </p:nvSpPr>
            <p:spPr>
              <a:xfrm>
                <a:off x="6422936" y="1817762"/>
                <a:ext cx="2592063" cy="646331"/>
              </a:xfrm>
              <a:prstGeom prst="rect">
                <a:avLst/>
              </a:prstGeom>
            </p:spPr>
            <p:txBody>
              <a:bodyPr wrap="none">
                <a:spAutoFit/>
              </a:bodyPr>
              <a:lstStyle/>
              <a:p>
                <a:pPr algn="ctr"/>
                <a:r>
                  <a:rPr lang="en-US" sz="1800" b="1" dirty="0" smtClean="0"/>
                  <a:t>2008 Snapshot</a:t>
                </a:r>
              </a:p>
              <a:p>
                <a:pPr algn="ctr"/>
                <a:r>
                  <a:rPr lang="en-US" sz="1800" b="1" dirty="0" smtClean="0"/>
                  <a:t>(Total Man-years: 211)</a:t>
                </a:r>
                <a:endParaRPr lang="en-US" sz="1800" b="1" dirty="0"/>
              </a:p>
            </p:txBody>
          </p:sp>
          <p:pic>
            <p:nvPicPr>
              <p:cNvPr id="26" name="Picture 25" descr="2008 - Agency Manpower Pie Chart.jp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6549998" y="2602638"/>
                <a:ext cx="2337938" cy="2329957"/>
              </a:xfrm>
              <a:prstGeom prst="rect">
                <a:avLst/>
              </a:prstGeom>
            </p:spPr>
          </p:pic>
          <p:grpSp>
            <p:nvGrpSpPr>
              <p:cNvPr id="27" name="Group 26"/>
              <p:cNvGrpSpPr/>
              <p:nvPr/>
            </p:nvGrpSpPr>
            <p:grpSpPr>
              <a:xfrm>
                <a:off x="6641928" y="5108953"/>
                <a:ext cx="2154078" cy="391743"/>
                <a:chOff x="609600" y="5486400"/>
                <a:chExt cx="3200400" cy="609600"/>
              </a:xfrm>
            </p:grpSpPr>
            <p:pic>
              <p:nvPicPr>
                <p:cNvPr id="28" name="Picture 1"/>
                <p:cNvPicPr>
                  <a:picLocks noChangeAspect="1" noChangeArrowheads="1"/>
                </p:cNvPicPr>
                <p:nvPr/>
              </p:nvPicPr>
              <p:blipFill>
                <a:blip r:embed="rId9" cstate="screen">
                  <a:extLst>
                    <a:ext uri="{28A0092B-C50C-407E-A947-70E740481C1C}">
                      <a14:useLocalDpi xmlns:a14="http://schemas.microsoft.com/office/drawing/2010/main"/>
                    </a:ext>
                  </a:extLst>
                </a:blip>
                <a:srcRect r="40107"/>
                <a:stretch>
                  <a:fillRect/>
                </a:stretch>
              </p:blipFill>
              <p:spPr bwMode="auto">
                <a:xfrm>
                  <a:off x="609600" y="5486400"/>
                  <a:ext cx="3200400" cy="304800"/>
                </a:xfrm>
                <a:prstGeom prst="rect">
                  <a:avLst/>
                </a:prstGeom>
                <a:noFill/>
                <a:ln w="9525">
                  <a:noFill/>
                  <a:miter lim="800000"/>
                  <a:headEnd/>
                  <a:tailEnd/>
                </a:ln>
              </p:spPr>
            </p:pic>
            <p:pic>
              <p:nvPicPr>
                <p:cNvPr id="29" name="Picture 2"/>
                <p:cNvPicPr>
                  <a:picLocks noChangeAspect="1" noChangeArrowheads="1"/>
                </p:cNvPicPr>
                <p:nvPr/>
              </p:nvPicPr>
              <p:blipFill>
                <a:blip r:embed="rId10" cstate="print"/>
                <a:srcRect/>
                <a:stretch>
                  <a:fillRect/>
                </a:stretch>
              </p:blipFill>
              <p:spPr bwMode="auto">
                <a:xfrm>
                  <a:off x="1367477" y="5800725"/>
                  <a:ext cx="1819275" cy="295275"/>
                </a:xfrm>
                <a:prstGeom prst="rect">
                  <a:avLst/>
                </a:prstGeom>
                <a:noFill/>
                <a:ln w="9525">
                  <a:noFill/>
                  <a:miter lim="800000"/>
                  <a:headEnd/>
                  <a:tailEnd/>
                </a:ln>
              </p:spPr>
            </p:pic>
          </p:grpSp>
        </p:gr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50000" decel="50000"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1+#ppt_w/2"/>
                                          </p:val>
                                        </p:tav>
                                        <p:tav tm="100000">
                                          <p:val>
                                            <p:strVal val="#ppt_x"/>
                                          </p:val>
                                        </p:tav>
                                      </p:tavLst>
                                    </p:anim>
                                    <p:anim calcmode="lin" valueType="num">
                                      <p:cBhvr additive="base">
                                        <p:cTn id="14"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0" descr="Untitled Image 5.png"/>
          <p:cNvPicPr>
            <a:picLocks noChangeAspect="1"/>
          </p:cNvPicPr>
          <p:nvPr/>
        </p:nvPicPr>
        <p:blipFill>
          <a:blip r:embed="rId3"/>
          <a:srcRect/>
          <a:stretch>
            <a:fillRect/>
          </a:stretch>
        </p:blipFill>
        <p:spPr bwMode="auto">
          <a:xfrm>
            <a:off x="6200775" y="4283075"/>
            <a:ext cx="2889250" cy="1743075"/>
          </a:xfrm>
          <a:prstGeom prst="rect">
            <a:avLst/>
          </a:prstGeom>
          <a:noFill/>
          <a:ln w="9525">
            <a:noFill/>
            <a:miter lim="800000"/>
            <a:headEnd/>
            <a:tailEnd/>
          </a:ln>
        </p:spPr>
      </p:pic>
      <p:sp>
        <p:nvSpPr>
          <p:cNvPr id="27651" name="Rectangle 2"/>
          <p:cNvSpPr>
            <a:spLocks noGrp="1" noChangeArrowheads="1"/>
          </p:cNvSpPr>
          <p:nvPr>
            <p:ph type="title"/>
          </p:nvPr>
        </p:nvSpPr>
        <p:spPr/>
        <p:txBody>
          <a:bodyPr/>
          <a:lstStyle/>
          <a:p>
            <a:pPr eaLnBrk="1" hangingPunct="1"/>
            <a:r>
              <a:rPr lang="en-US" dirty="0" smtClean="0">
                <a:latin typeface="Calibri" charset="0"/>
                <a:ea typeface="Calibri" charset="0"/>
                <a:cs typeface="Calibri" charset="0"/>
              </a:rPr>
              <a:t>What: HFIP Activities</a:t>
            </a:r>
          </a:p>
        </p:txBody>
      </p:sp>
      <p:sp>
        <p:nvSpPr>
          <p:cNvPr id="27652" name="Rectangle 3"/>
          <p:cNvSpPr>
            <a:spLocks noGrp="1" noChangeArrowheads="1"/>
          </p:cNvSpPr>
          <p:nvPr>
            <p:ph type="body" idx="1"/>
          </p:nvPr>
        </p:nvSpPr>
        <p:spPr>
          <a:xfrm>
            <a:off x="149225" y="1328738"/>
            <a:ext cx="6607175" cy="4953000"/>
          </a:xfrm>
        </p:spPr>
        <p:txBody>
          <a:bodyPr/>
          <a:lstStyle/>
          <a:p>
            <a:pPr marL="461963" indent="-461963" eaLnBrk="1" hangingPunct="1">
              <a:spcBef>
                <a:spcPts val="600"/>
              </a:spcBef>
            </a:pPr>
            <a:r>
              <a:rPr lang="en-US" dirty="0">
                <a:latin typeface="Calibri" charset="0"/>
                <a:ea typeface="Calibri" charset="0"/>
                <a:cs typeface="Calibri" charset="0"/>
              </a:rPr>
              <a:t>Traditional Hurricane Research Activities:</a:t>
            </a:r>
          </a:p>
          <a:p>
            <a:pPr marL="461963" indent="-461963" eaLnBrk="1" hangingPunct="1">
              <a:spcBef>
                <a:spcPts val="600"/>
              </a:spcBef>
              <a:buFontTx/>
              <a:buChar char="•"/>
            </a:pPr>
            <a:r>
              <a:rPr lang="en-US" sz="2000" dirty="0">
                <a:latin typeface="Calibri" charset="0"/>
                <a:ea typeface="Calibri" charset="0"/>
                <a:cs typeface="Calibri" charset="0"/>
              </a:rPr>
              <a:t>Observations, analysis, database, &amp; instrument R&amp;D (IFEX)</a:t>
            </a:r>
          </a:p>
          <a:p>
            <a:pPr marL="461963" indent="-461963" eaLnBrk="1" hangingPunct="1">
              <a:spcBef>
                <a:spcPts val="600"/>
              </a:spcBef>
              <a:buFontTx/>
              <a:buChar char="•"/>
            </a:pPr>
            <a:r>
              <a:rPr lang="en-US" sz="2000" dirty="0">
                <a:latin typeface="Calibri" charset="0"/>
                <a:ea typeface="Calibri" charset="0"/>
                <a:cs typeface="Calibri" charset="0"/>
              </a:rPr>
              <a:t>Statistical-dynamical model development</a:t>
            </a:r>
          </a:p>
          <a:p>
            <a:pPr marL="461963" indent="-461963" eaLnBrk="1" hangingPunct="1">
              <a:spcBef>
                <a:spcPts val="600"/>
              </a:spcBef>
              <a:buFontTx/>
              <a:buChar char="•"/>
            </a:pPr>
            <a:r>
              <a:rPr lang="en-US" sz="2000" dirty="0">
                <a:latin typeface="Calibri" charset="0"/>
                <a:ea typeface="Calibri" charset="0"/>
                <a:cs typeface="Calibri" charset="0"/>
              </a:rPr>
              <a:t>Advances in operational models (Stream 1)</a:t>
            </a:r>
          </a:p>
          <a:p>
            <a:pPr marL="461963" indent="-461963" eaLnBrk="1" hangingPunct="1">
              <a:spcBef>
                <a:spcPts val="600"/>
              </a:spcBef>
            </a:pPr>
            <a:r>
              <a:rPr lang="en-US" dirty="0">
                <a:latin typeface="Calibri" charset="0"/>
                <a:ea typeface="Calibri" charset="0"/>
                <a:cs typeface="Calibri" charset="0"/>
              </a:rPr>
              <a:t>New HFIP Research Thrusts:</a:t>
            </a:r>
            <a:endParaRPr lang="en-US" sz="2000" dirty="0">
              <a:latin typeface="Calibri" charset="0"/>
              <a:ea typeface="Calibri" charset="0"/>
              <a:cs typeface="Calibri" charset="0"/>
            </a:endParaRPr>
          </a:p>
          <a:p>
            <a:pPr marL="461963" indent="-461963" eaLnBrk="1" hangingPunct="1">
              <a:spcBef>
                <a:spcPts val="600"/>
              </a:spcBef>
              <a:buFontTx/>
              <a:buChar char="•"/>
            </a:pPr>
            <a:r>
              <a:rPr lang="en-US" sz="2000" dirty="0">
                <a:latin typeface="Calibri" charset="0"/>
                <a:ea typeface="Calibri" charset="0"/>
                <a:cs typeface="Calibri" charset="0"/>
              </a:rPr>
              <a:t>Experimental global and regional hurricane model development (Stream 2)</a:t>
            </a:r>
          </a:p>
          <a:p>
            <a:pPr marL="461963" indent="-461963" eaLnBrk="1" hangingPunct="1">
              <a:spcBef>
                <a:spcPts val="600"/>
              </a:spcBef>
              <a:buFontTx/>
              <a:buChar char="•"/>
            </a:pPr>
            <a:r>
              <a:rPr lang="en-US" sz="2000" dirty="0">
                <a:latin typeface="Calibri" charset="0"/>
                <a:ea typeface="Calibri" charset="0"/>
                <a:cs typeface="Calibri" charset="0"/>
              </a:rPr>
              <a:t>Data assimilation techniques and observing system strategy analysis development (Stream 1 &amp; 2)</a:t>
            </a:r>
          </a:p>
          <a:p>
            <a:pPr marL="461963" indent="-461963" eaLnBrk="1" hangingPunct="1">
              <a:spcBef>
                <a:spcPts val="600"/>
              </a:spcBef>
              <a:buFontTx/>
              <a:buChar char="•"/>
            </a:pPr>
            <a:r>
              <a:rPr lang="en-US" sz="2000" dirty="0">
                <a:latin typeface="Calibri" charset="0"/>
                <a:ea typeface="Calibri" charset="0"/>
                <a:cs typeface="Calibri" charset="0"/>
              </a:rPr>
              <a:t>Model evaluation tool development</a:t>
            </a:r>
          </a:p>
          <a:p>
            <a:pPr marL="461963" indent="-461963" eaLnBrk="1" hangingPunct="1">
              <a:spcBef>
                <a:spcPts val="600"/>
              </a:spcBef>
              <a:buFontTx/>
              <a:buChar char="•"/>
            </a:pPr>
            <a:r>
              <a:rPr lang="en-US" sz="2000" dirty="0">
                <a:latin typeface="Calibri" charset="0"/>
                <a:ea typeface="Calibri" charset="0"/>
                <a:cs typeface="Calibri" charset="0"/>
              </a:rPr>
              <a:t>Application and tool development for forecasters</a:t>
            </a:r>
          </a:p>
        </p:txBody>
      </p:sp>
      <p:sp>
        <p:nvSpPr>
          <p:cNvPr id="27653" name="Text Box 6"/>
          <p:cNvSpPr txBox="1">
            <a:spLocks noChangeArrowheads="1"/>
          </p:cNvSpPr>
          <p:nvPr/>
        </p:nvSpPr>
        <p:spPr bwMode="auto">
          <a:xfrm>
            <a:off x="238125" y="5969000"/>
            <a:ext cx="8639175" cy="4270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200" dirty="0">
                <a:solidFill>
                  <a:srgbClr val="000090"/>
                </a:solidFill>
                <a:latin typeface="Calibri" charset="0"/>
                <a:ea typeface="Calibri" charset="0"/>
                <a:cs typeface="Calibri" charset="0"/>
              </a:rPr>
              <a:t>Partnership: NCEP, AOC, AOML, ESRL, GFDL, DTC, USWRP, NESDIS/STAR</a:t>
            </a:r>
          </a:p>
        </p:txBody>
      </p:sp>
      <p:sp>
        <p:nvSpPr>
          <p:cNvPr id="27654" name="Rectangle 6"/>
          <p:cNvSpPr>
            <a:spLocks/>
          </p:cNvSpPr>
          <p:nvPr/>
        </p:nvSpPr>
        <p:spPr bwMode="auto">
          <a:xfrm>
            <a:off x="6386976" y="4286274"/>
            <a:ext cx="525463" cy="381000"/>
          </a:xfrm>
          <a:prstGeom prst="rect">
            <a:avLst/>
          </a:prstGeom>
          <a:noFill/>
          <a:ln w="12700">
            <a:noFill/>
            <a:miter lim="800000"/>
            <a:headEnd/>
            <a:tailEnd/>
          </a:ln>
        </p:spPr>
        <p:txBody>
          <a:bodyPr lIns="0" tIns="0" rIns="40639" bIns="0" anchor="ctr">
            <a:prstTxWarp prst="textNoShape">
              <a:avLst/>
            </a:prstTxWarp>
          </a:bodyPr>
          <a:lstStyle/>
          <a:p>
            <a:pPr marL="39688" algn="ctr">
              <a:lnSpc>
                <a:spcPct val="50000"/>
              </a:lnSpc>
            </a:pPr>
            <a:r>
              <a:rPr lang="en-US" sz="1600" dirty="0">
                <a:solidFill>
                  <a:schemeClr val="bg1"/>
                </a:solidFill>
                <a:latin typeface="Calibri" charset="0"/>
                <a:ea typeface="Arial" charset="0"/>
                <a:cs typeface="Arial" charset="0"/>
                <a:sym typeface="Arial" charset="0"/>
              </a:rPr>
              <a:t>D1</a:t>
            </a:r>
          </a:p>
        </p:txBody>
      </p:sp>
      <p:sp>
        <p:nvSpPr>
          <p:cNvPr id="27655" name="Rectangle 8"/>
          <p:cNvSpPr>
            <a:spLocks noChangeArrowheads="1"/>
          </p:cNvSpPr>
          <p:nvPr/>
        </p:nvSpPr>
        <p:spPr bwMode="auto">
          <a:xfrm>
            <a:off x="7039388" y="4677263"/>
            <a:ext cx="515938" cy="288925"/>
          </a:xfrm>
          <a:prstGeom prst="rect">
            <a:avLst/>
          </a:prstGeom>
          <a:noFill/>
          <a:ln w="12700">
            <a:noFill/>
            <a:miter lim="800000"/>
            <a:headEnd/>
            <a:tailEnd/>
          </a:ln>
          <a:effectLst>
            <a:outerShdw blurRad="50800" dist="38100" dir="2700000">
              <a:srgbClr val="000000">
                <a:alpha val="43000"/>
              </a:srgbClr>
            </a:outerShdw>
          </a:effectLst>
        </p:spPr>
        <p:txBody>
          <a:bodyPr lIns="50800" tIns="50800" rIns="30479" bIns="50800" anchor="ctr">
            <a:prstTxWarp prst="textNoShape">
              <a:avLst/>
            </a:prstTxWarp>
          </a:bodyPr>
          <a:lstStyle/>
          <a:p>
            <a:pPr marL="39688" algn="ctr">
              <a:lnSpc>
                <a:spcPct val="90000"/>
              </a:lnSpc>
            </a:pPr>
            <a:r>
              <a:rPr lang="en-US" sz="1600" dirty="0">
                <a:solidFill>
                  <a:srgbClr val="FFFFFF"/>
                </a:solidFill>
                <a:latin typeface="Calibri" charset="0"/>
                <a:ea typeface="Arial" charset="0"/>
                <a:cs typeface="Arial" charset="0"/>
                <a:sym typeface="Arial" charset="0"/>
              </a:rPr>
              <a:t>D2</a:t>
            </a:r>
          </a:p>
        </p:txBody>
      </p:sp>
      <p:pic>
        <p:nvPicPr>
          <p:cNvPr id="27656" name="Picture 2" descr="tk2"/>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42113" y="2272006"/>
            <a:ext cx="1989137" cy="2057400"/>
          </a:xfrm>
          <a:prstGeom prst="rect">
            <a:avLst/>
          </a:prstGeom>
          <a:noFill/>
          <a:ln w="9525">
            <a:noFill/>
            <a:miter lim="800000"/>
            <a:headEnd/>
            <a:tailEnd/>
          </a:ln>
        </p:spPr>
      </p:pic>
      <p:pic>
        <p:nvPicPr>
          <p:cNvPr id="27657" name="Picture 11" descr="p3-gulfstream_S.jp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492875" y="1295693"/>
            <a:ext cx="2436813" cy="1036638"/>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3000"/>
                                  </p:stCondLst>
                                  <p:childTnLst>
                                    <p:set>
                                      <p:cBhvr>
                                        <p:cTn id="6" dur="1" fill="hold">
                                          <p:stCondLst>
                                            <p:cond delay="0"/>
                                          </p:stCondLst>
                                        </p:cTn>
                                        <p:tgtEl>
                                          <p:spTgt spid="27653"/>
                                        </p:tgtEl>
                                        <p:attrNameLst>
                                          <p:attrName>style.visibility</p:attrName>
                                        </p:attrNameLst>
                                      </p:cBhvr>
                                      <p:to>
                                        <p:strVal val="visible"/>
                                      </p:to>
                                    </p:set>
                                    <p:anim calcmode="lin" valueType="num">
                                      <p:cBhvr>
                                        <p:cTn id="7" dur="1000" fill="hold"/>
                                        <p:tgtEl>
                                          <p:spTgt spid="27653"/>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27653"/>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27653"/>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276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title"/>
          </p:nvPr>
        </p:nvSpPr>
        <p:spPr/>
        <p:txBody>
          <a:bodyPr/>
          <a:lstStyle/>
          <a:p>
            <a:pPr eaLnBrk="1" hangingPunct="1"/>
            <a:r>
              <a:rPr lang="en-US" sz="4800" dirty="0" smtClean="0">
                <a:latin typeface="Calibri" charset="0"/>
                <a:ea typeface="Calibri" charset="0"/>
                <a:cs typeface="Calibri" charset="0"/>
              </a:rPr>
              <a:t>Improved Models: </a:t>
            </a:r>
            <a:br>
              <a:rPr lang="en-US" sz="4800" dirty="0" smtClean="0">
                <a:latin typeface="Calibri" charset="0"/>
                <a:ea typeface="Calibri" charset="0"/>
                <a:cs typeface="Calibri" charset="0"/>
              </a:rPr>
            </a:br>
            <a:r>
              <a:rPr lang="en-US" sz="3600" dirty="0" smtClean="0">
                <a:latin typeface="Calibri" charset="0"/>
                <a:ea typeface="Calibri" charset="0"/>
                <a:cs typeface="Calibri" charset="0"/>
              </a:rPr>
              <a:t>Statistical-dynamical models–RI</a:t>
            </a:r>
            <a:endParaRPr lang="en-US" sz="4800" dirty="0" smtClean="0">
              <a:latin typeface="Calibri" charset="0"/>
              <a:ea typeface="Calibri" charset="0"/>
              <a:cs typeface="Calibri" charset="0"/>
            </a:endParaRPr>
          </a:p>
        </p:txBody>
      </p:sp>
      <p:grpSp>
        <p:nvGrpSpPr>
          <p:cNvPr id="12" name="Group 11"/>
          <p:cNvGrpSpPr/>
          <p:nvPr/>
        </p:nvGrpSpPr>
        <p:grpSpPr>
          <a:xfrm>
            <a:off x="5213151" y="1366839"/>
            <a:ext cx="3592512" cy="2470150"/>
            <a:chOff x="5213151" y="1366839"/>
            <a:chExt cx="3592512" cy="2470150"/>
          </a:xfrm>
        </p:grpSpPr>
        <p:pic>
          <p:nvPicPr>
            <p:cNvPr id="29704" name="Picture 9" descr="Bob_atlas_Prob_det.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213151" y="1366839"/>
              <a:ext cx="3592512" cy="2470150"/>
            </a:xfrm>
            <a:prstGeom prst="rect">
              <a:avLst/>
            </a:prstGeom>
            <a:noFill/>
            <a:ln w="9525">
              <a:noFill/>
              <a:miter lim="800000"/>
              <a:headEnd/>
              <a:tailEnd/>
            </a:ln>
          </p:spPr>
        </p:pic>
        <p:sp>
          <p:nvSpPr>
            <p:cNvPr id="29705" name="Rectangle 10"/>
            <p:cNvSpPr>
              <a:spLocks noChangeArrowheads="1"/>
            </p:cNvSpPr>
            <p:nvPr/>
          </p:nvSpPr>
          <p:spPr bwMode="auto">
            <a:xfrm>
              <a:off x="5941201" y="1443529"/>
              <a:ext cx="2114201" cy="307936"/>
            </a:xfrm>
            <a:prstGeom prst="rect">
              <a:avLst/>
            </a:prstGeom>
            <a:noFill/>
            <a:ln w="9525">
              <a:noFill/>
              <a:miter lim="800000"/>
              <a:headEnd/>
              <a:tailEnd/>
            </a:ln>
          </p:spPr>
          <p:txBody>
            <a:bodyPr>
              <a:prstTxWarp prst="textNoShape">
                <a:avLst/>
              </a:prstTxWarp>
              <a:spAutoFit/>
            </a:bodyPr>
            <a:lstStyle/>
            <a:p>
              <a:r>
                <a:rPr lang="en-US" sz="1400" dirty="0">
                  <a:solidFill>
                    <a:srgbClr val="000000"/>
                  </a:solidFill>
                  <a:latin typeface="Calibri" charset="0"/>
                  <a:ea typeface="Calibri" charset="0"/>
                  <a:cs typeface="Calibri" charset="0"/>
                </a:rPr>
                <a:t>NHC’s Operational RI POD</a:t>
              </a:r>
            </a:p>
          </p:txBody>
        </p:sp>
      </p:grpSp>
      <p:pic>
        <p:nvPicPr>
          <p:cNvPr id="29700" name="Content Placeholder 6" descr="Bob_atlas_FAR.jpg"/>
          <p:cNvPicPr>
            <a:picLocks noGrp="1"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76049" y="3853393"/>
            <a:ext cx="3579812" cy="2470150"/>
          </a:xfrm>
          <a:prstGeom prst="rect">
            <a:avLst/>
          </a:prstGeom>
          <a:noFill/>
          <a:ln w="9525">
            <a:noFill/>
            <a:miter lim="800000"/>
            <a:headEnd/>
            <a:tailEnd/>
          </a:ln>
        </p:spPr>
      </p:pic>
      <p:sp>
        <p:nvSpPr>
          <p:cNvPr id="29701" name="Rectangle 13"/>
          <p:cNvSpPr>
            <a:spLocks noChangeArrowheads="1"/>
          </p:cNvSpPr>
          <p:nvPr/>
        </p:nvSpPr>
        <p:spPr bwMode="auto">
          <a:xfrm>
            <a:off x="6007886" y="3897843"/>
            <a:ext cx="2162175" cy="307975"/>
          </a:xfrm>
          <a:prstGeom prst="rect">
            <a:avLst/>
          </a:prstGeom>
          <a:noFill/>
          <a:ln w="9525">
            <a:noFill/>
            <a:miter lim="800000"/>
            <a:headEnd/>
            <a:tailEnd/>
          </a:ln>
        </p:spPr>
        <p:txBody>
          <a:bodyPr>
            <a:prstTxWarp prst="textNoShape">
              <a:avLst/>
            </a:prstTxWarp>
            <a:spAutoFit/>
          </a:bodyPr>
          <a:lstStyle/>
          <a:p>
            <a:r>
              <a:rPr lang="en-US" sz="1400" dirty="0">
                <a:solidFill>
                  <a:srgbClr val="000000"/>
                </a:solidFill>
                <a:latin typeface="Calibri" charset="0"/>
                <a:ea typeface="Calibri" charset="0"/>
                <a:cs typeface="Calibri" charset="0"/>
              </a:rPr>
              <a:t>NHC’s Operational RI FAR</a:t>
            </a:r>
          </a:p>
        </p:txBody>
      </p:sp>
      <p:sp>
        <p:nvSpPr>
          <p:cNvPr id="10" name="Text Box 8"/>
          <p:cNvSpPr txBox="1">
            <a:spLocks noChangeArrowheads="1"/>
          </p:cNvSpPr>
          <p:nvPr/>
        </p:nvSpPr>
        <p:spPr bwMode="auto">
          <a:xfrm>
            <a:off x="5513388" y="6605588"/>
            <a:ext cx="3363912" cy="277812"/>
          </a:xfrm>
          <a:prstGeom prst="rect">
            <a:avLst/>
          </a:prstGeom>
          <a:noFill/>
          <a:ln w="9525">
            <a:noFill/>
            <a:miter lim="800000"/>
            <a:headEnd/>
            <a:tailEnd/>
          </a:ln>
        </p:spPr>
        <p:txBody>
          <a:bodyPr>
            <a:prstTxWarp prst="textNoShape">
              <a:avLst/>
            </a:prstTxWarp>
            <a:spAutoFit/>
          </a:bodyPr>
          <a:lstStyle/>
          <a:p>
            <a:r>
              <a:rPr lang="en-US" sz="1200" dirty="0">
                <a:latin typeface="Calibri" charset="0"/>
                <a:ea typeface="Arial" charset="0"/>
                <a:cs typeface="Arial" charset="0"/>
              </a:rPr>
              <a:t>Courtesy of</a:t>
            </a:r>
            <a:r>
              <a:rPr lang="en-US" sz="1200" dirty="0" smtClean="0">
                <a:latin typeface="Calibri" charset="0"/>
                <a:ea typeface="Arial" charset="0"/>
                <a:cs typeface="Arial" charset="0"/>
              </a:rPr>
              <a:t> J. Kaplan (AOML/HRD)</a:t>
            </a:r>
            <a:endParaRPr lang="en-US" sz="1200" dirty="0">
              <a:latin typeface="Calibri" charset="0"/>
              <a:ea typeface="Arial" charset="0"/>
              <a:cs typeface="Arial" charset="0"/>
            </a:endParaRPr>
          </a:p>
        </p:txBody>
      </p:sp>
      <p:sp>
        <p:nvSpPr>
          <p:cNvPr id="11" name="Rectangle 10"/>
          <p:cNvSpPr/>
          <p:nvPr/>
        </p:nvSpPr>
        <p:spPr>
          <a:xfrm>
            <a:off x="296677" y="1343555"/>
            <a:ext cx="4694391" cy="2372444"/>
          </a:xfrm>
          <a:prstGeom prst="rect">
            <a:avLst/>
          </a:prstGeom>
        </p:spPr>
        <p:txBody>
          <a:bodyPr wrap="square">
            <a:spAutoFit/>
          </a:bodyPr>
          <a:lstStyle/>
          <a:p>
            <a:pPr marL="225425" indent="-225425">
              <a:lnSpc>
                <a:spcPct val="95000"/>
              </a:lnSpc>
              <a:spcBef>
                <a:spcPts val="600"/>
              </a:spcBef>
              <a:buFont typeface="Arial"/>
              <a:buChar char="•"/>
            </a:pPr>
            <a:r>
              <a:rPr lang="en-US" sz="2000" dirty="0" smtClean="0">
                <a:latin typeface="Calibri"/>
                <a:cs typeface="Calibri"/>
              </a:rPr>
              <a:t>SHIPS most skillful intensity guidance. Explains 55% of intensity change variance</a:t>
            </a:r>
          </a:p>
          <a:p>
            <a:pPr marL="225425" indent="-225425">
              <a:lnSpc>
                <a:spcPct val="95000"/>
              </a:lnSpc>
              <a:spcBef>
                <a:spcPts val="600"/>
              </a:spcBef>
              <a:buFont typeface="Arial"/>
              <a:buChar char="•"/>
            </a:pPr>
            <a:r>
              <a:rPr lang="en-US" sz="2000" dirty="0" smtClean="0">
                <a:latin typeface="Calibri"/>
                <a:cs typeface="Calibri"/>
              </a:rPr>
              <a:t>RI index explains 30% of variance</a:t>
            </a:r>
          </a:p>
          <a:p>
            <a:pPr marL="225425" indent="-225425">
              <a:lnSpc>
                <a:spcPct val="95000"/>
              </a:lnSpc>
              <a:spcBef>
                <a:spcPts val="600"/>
              </a:spcBef>
              <a:buFont typeface="Arial"/>
              <a:buChar char="•"/>
            </a:pPr>
            <a:r>
              <a:rPr lang="en-US" sz="2000" dirty="0" smtClean="0">
                <a:latin typeface="Calibri"/>
                <a:ea typeface="Calibri" charset="0"/>
                <a:cs typeface="Calibri"/>
              </a:rPr>
              <a:t>RI Index higher POD than model &amp; OFCL in both ATL and EPAC, FAR comparable</a:t>
            </a:r>
          </a:p>
          <a:p>
            <a:pPr marL="225425" lvl="1" indent="-225425">
              <a:lnSpc>
                <a:spcPct val="95000"/>
              </a:lnSpc>
              <a:spcBef>
                <a:spcPts val="600"/>
              </a:spcBef>
              <a:buFont typeface="Arial"/>
              <a:buChar char="•"/>
            </a:pPr>
            <a:r>
              <a:rPr lang="en-US" sz="2000" dirty="0" smtClean="0">
                <a:latin typeface="Calibri"/>
                <a:cs typeface="Calibri"/>
              </a:rPr>
              <a:t>Evaluation of improved RI index shows 5-7% improvement over climatology</a:t>
            </a:r>
            <a:endParaRPr lang="en-US" sz="2000" dirty="0" smtClean="0">
              <a:effectLst>
                <a:outerShdw blurRad="38100" dist="38100" dir="2700000" algn="tl">
                  <a:srgbClr val="DDDDDD"/>
                </a:outerShdw>
              </a:effectLst>
              <a:latin typeface="Calibri"/>
              <a:cs typeface="Calibri"/>
            </a:endParaRPr>
          </a:p>
        </p:txBody>
      </p:sp>
      <p:graphicFrame>
        <p:nvGraphicFramePr>
          <p:cNvPr id="14" name="Chart 13"/>
          <p:cNvGraphicFramePr/>
          <p:nvPr/>
        </p:nvGraphicFramePr>
        <p:xfrm>
          <a:off x="402896" y="3687379"/>
          <a:ext cx="4589517" cy="2837793"/>
        </p:xfrm>
        <a:graphic>
          <a:graphicData uri="http://schemas.openxmlformats.org/drawingml/2006/chart">
            <c:chart xmlns:c="http://schemas.openxmlformats.org/drawingml/2006/chart" xmlns:r="http://schemas.openxmlformats.org/officeDocument/2006/relationships" r:id="rId5"/>
          </a:graphicData>
        </a:graphic>
      </p:graphicFrame>
      <p:sp>
        <p:nvSpPr>
          <p:cNvPr id="15" name="Rectangle 14"/>
          <p:cNvSpPr/>
          <p:nvPr/>
        </p:nvSpPr>
        <p:spPr>
          <a:xfrm>
            <a:off x="1118751" y="3622126"/>
            <a:ext cx="3570123" cy="276999"/>
          </a:xfrm>
          <a:prstGeom prst="rect">
            <a:avLst/>
          </a:prstGeom>
        </p:spPr>
        <p:txBody>
          <a:bodyPr wrap="square">
            <a:spAutoFit/>
          </a:bodyPr>
          <a:lstStyle/>
          <a:p>
            <a:pPr algn="ctr"/>
            <a:r>
              <a:rPr lang="en-US" sz="1200" dirty="0" smtClean="0">
                <a:latin typeface="Calibri"/>
                <a:cs typeface="Calibri"/>
              </a:rPr>
              <a:t>Atlantic Intensity Forecast Errors - 1992-2010</a:t>
            </a:r>
            <a:endParaRPr lang="en-US" sz="1200" dirty="0">
              <a:latin typeface="Calibri"/>
              <a:cs typeface="Calibri"/>
            </a:endParaRPr>
          </a:p>
        </p:txBody>
      </p:sp>
      <p:sp>
        <p:nvSpPr>
          <p:cNvPr id="18" name="Oval 17"/>
          <p:cNvSpPr/>
          <p:nvPr/>
        </p:nvSpPr>
        <p:spPr>
          <a:xfrm>
            <a:off x="2469830" y="3887693"/>
            <a:ext cx="927158" cy="2290545"/>
          </a:xfrm>
          <a:prstGeom prst="ellipse">
            <a:avLst/>
          </a:prstGeom>
          <a:noFill/>
          <a:ln w="28575" cap="flat" cmpd="sng" algn="ctr">
            <a:solidFill>
              <a:schemeClr val="accent6">
                <a:lumMod val="60000"/>
                <a:lumOff val="40000"/>
              </a:schemeClr>
            </a:solidFill>
            <a:prstDash val="lgDash"/>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rot="16200000" flipH="1">
            <a:off x="6127831" y="5036855"/>
            <a:ext cx="818049" cy="498635"/>
          </a:xfrm>
          <a:prstGeom prst="straightConnector1">
            <a:avLst/>
          </a:prstGeom>
          <a:ln>
            <a:solidFill>
              <a:srgbClr val="6B6BCF"/>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200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3000"/>
                                        <p:tgtEl>
                                          <p:spTgt spid="18"/>
                                        </p:tgtEl>
                                      </p:cBhvr>
                                    </p:animEffect>
                                  </p:childTnLst>
                                </p:cTn>
                              </p:par>
                            </p:childTnLst>
                          </p:cTn>
                        </p:par>
                        <p:par>
                          <p:cTn id="8" fill="hold">
                            <p:stCondLst>
                              <p:cond delay="5000"/>
                            </p:stCondLst>
                            <p:childTnLst>
                              <p:par>
                                <p:cTn id="9" presetID="9" presetClass="entr" presetSubtype="0" fill="hold" nodeType="afterEffect">
                                  <p:stCondLst>
                                    <p:cond delay="6000"/>
                                  </p:stCondLst>
                                  <p:childTnLst>
                                    <p:set>
                                      <p:cBhvr>
                                        <p:cTn id="10" dur="1" fill="hold">
                                          <p:stCondLst>
                                            <p:cond delay="0"/>
                                          </p:stCondLst>
                                        </p:cTn>
                                        <p:tgtEl>
                                          <p:spTgt spid="20"/>
                                        </p:tgtEl>
                                        <p:attrNameLst>
                                          <p:attrName>style.visibility</p:attrName>
                                        </p:attrNameLst>
                                      </p:cBhvr>
                                      <p:to>
                                        <p:strVal val="visible"/>
                                      </p:to>
                                    </p:set>
                                    <p:animEffect transition="in" filter="dissolve">
                                      <p:cBhvr>
                                        <p:cTn id="11"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7"/>
          <p:cNvSpPr>
            <a:spLocks noGrp="1" noChangeArrowheads="1"/>
          </p:cNvSpPr>
          <p:nvPr>
            <p:ph type="title"/>
          </p:nvPr>
        </p:nvSpPr>
        <p:spPr>
          <a:xfrm>
            <a:off x="50800" y="0"/>
            <a:ext cx="7696200" cy="1333500"/>
          </a:xfrm>
        </p:spPr>
        <p:txBody>
          <a:bodyPr rIns="30479"/>
          <a:lstStyle/>
          <a:p>
            <a:pPr eaLnBrk="1" hangingPunct="1"/>
            <a:r>
              <a:rPr lang="en-US" sz="4800" smtClean="0">
                <a:latin typeface="Calibri" charset="0"/>
                <a:ea typeface="Calibri" charset="0"/>
                <a:cs typeface="Calibri" charset="0"/>
              </a:rPr>
              <a:t>Global Model Development – </a:t>
            </a:r>
            <a:r>
              <a:rPr lang="en-US" sz="4000" smtClean="0">
                <a:latin typeface="Calibri" charset="0"/>
                <a:ea typeface="Calibri" charset="0"/>
                <a:cs typeface="Calibri" charset="0"/>
              </a:rPr>
              <a:t>GFS/EnKF</a:t>
            </a:r>
            <a:endParaRPr lang="en-US" sz="4800" smtClean="0">
              <a:latin typeface="Calibri" charset="0"/>
              <a:ea typeface="Calibri" charset="0"/>
              <a:cs typeface="Calibri" charset="0"/>
            </a:endParaRPr>
          </a:p>
        </p:txBody>
      </p:sp>
      <p:sp>
        <p:nvSpPr>
          <p:cNvPr id="31747" name="Text Box 8"/>
          <p:cNvSpPr txBox="1">
            <a:spLocks noChangeArrowheads="1"/>
          </p:cNvSpPr>
          <p:nvPr/>
        </p:nvSpPr>
        <p:spPr bwMode="auto">
          <a:xfrm>
            <a:off x="5310781" y="6614469"/>
            <a:ext cx="3721098" cy="261610"/>
          </a:xfrm>
          <a:prstGeom prst="rect">
            <a:avLst/>
          </a:prstGeom>
          <a:noFill/>
          <a:ln w="9525">
            <a:noFill/>
            <a:miter lim="800000"/>
            <a:headEnd/>
            <a:tailEnd/>
          </a:ln>
        </p:spPr>
        <p:txBody>
          <a:bodyPr wrap="square">
            <a:prstTxWarp prst="textNoShape">
              <a:avLst/>
            </a:prstTxWarp>
            <a:spAutoFit/>
          </a:bodyPr>
          <a:lstStyle/>
          <a:p>
            <a:r>
              <a:rPr lang="en-US" sz="1100" dirty="0" smtClean="0">
                <a:latin typeface="Calibri" charset="0"/>
                <a:ea typeface="Arial" charset="0"/>
                <a:cs typeface="Arial" charset="0"/>
              </a:rPr>
              <a:t>Global Model Team - Tom </a:t>
            </a:r>
            <a:r>
              <a:rPr lang="en-US" sz="1100" dirty="0" err="1">
                <a:latin typeface="Calibri" charset="0"/>
                <a:ea typeface="Arial" charset="0"/>
                <a:cs typeface="Arial" charset="0"/>
              </a:rPr>
              <a:t>Hamill</a:t>
            </a:r>
            <a:r>
              <a:rPr lang="en-US" sz="1100" dirty="0">
                <a:latin typeface="Calibri" charset="0"/>
                <a:ea typeface="Arial" charset="0"/>
                <a:cs typeface="Arial" charset="0"/>
              </a:rPr>
              <a:t> &amp; Jeff </a:t>
            </a:r>
            <a:r>
              <a:rPr lang="en-US" sz="1100" dirty="0" smtClean="0">
                <a:latin typeface="Calibri" charset="0"/>
                <a:ea typeface="Arial" charset="0"/>
                <a:cs typeface="Arial" charset="0"/>
              </a:rPr>
              <a:t>Whitaker </a:t>
            </a:r>
            <a:r>
              <a:rPr lang="en-US" sz="1100" dirty="0">
                <a:latin typeface="Calibri" charset="0"/>
                <a:ea typeface="Arial" charset="0"/>
                <a:cs typeface="Arial" charset="0"/>
              </a:rPr>
              <a:t>(ESRL)</a:t>
            </a:r>
          </a:p>
        </p:txBody>
      </p:sp>
      <p:pic>
        <p:nvPicPr>
          <p:cNvPr id="31748" name="Picture 9"/>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3375" y="1417638"/>
            <a:ext cx="4098925" cy="5029200"/>
          </a:xfrm>
          <a:prstGeom prst="rect">
            <a:avLst/>
          </a:prstGeom>
          <a:noFill/>
          <a:ln w="9525">
            <a:noFill/>
            <a:miter lim="800000"/>
            <a:headEnd/>
            <a:tailEnd/>
          </a:ln>
        </p:spPr>
      </p:pic>
      <p:pic>
        <p:nvPicPr>
          <p:cNvPr id="31749" name="Picture 10"/>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32288" y="1404938"/>
            <a:ext cx="4572000" cy="4572000"/>
          </a:xfrm>
          <a:prstGeom prst="rect">
            <a:avLst/>
          </a:prstGeom>
          <a:noFill/>
          <a:ln w="9525">
            <a:noFill/>
            <a:miter lim="800000"/>
            <a:headEnd/>
            <a:tailEnd/>
          </a:ln>
        </p:spPr>
      </p:pic>
      <p:sp>
        <p:nvSpPr>
          <p:cNvPr id="31750" name="TextBox 12"/>
          <p:cNvSpPr txBox="1">
            <a:spLocks noChangeArrowheads="1"/>
          </p:cNvSpPr>
          <p:nvPr/>
        </p:nvSpPr>
        <p:spPr bwMode="auto">
          <a:xfrm>
            <a:off x="4283075" y="5943600"/>
            <a:ext cx="3595688" cy="401638"/>
          </a:xfrm>
          <a:prstGeom prst="rect">
            <a:avLst/>
          </a:prstGeom>
          <a:noFill/>
          <a:ln w="9525">
            <a:noFill/>
            <a:miter lim="800000"/>
            <a:headEnd/>
            <a:tailEnd/>
          </a:ln>
        </p:spPr>
        <p:txBody>
          <a:bodyPr wrap="none">
            <a:prstTxWarp prst="textNoShape">
              <a:avLst/>
            </a:prstTxWarp>
            <a:spAutoFit/>
          </a:bodyPr>
          <a:lstStyle/>
          <a:p>
            <a:r>
              <a:rPr lang="en-US" sz="2000">
                <a:latin typeface="Calibri" charset="0"/>
                <a:ea typeface="Calibri" charset="0"/>
                <a:cs typeface="Calibri" charset="0"/>
              </a:rPr>
              <a:t>http://ruc.noaa.gov/hfip/gfsenkf</a:t>
            </a:r>
          </a:p>
        </p:txBody>
      </p:sp>
      <p:sp>
        <p:nvSpPr>
          <p:cNvPr id="31751" name="Rectangle 3"/>
          <p:cNvSpPr>
            <a:spLocks/>
          </p:cNvSpPr>
          <p:nvPr/>
        </p:nvSpPr>
        <p:spPr bwMode="auto">
          <a:xfrm>
            <a:off x="2878138" y="1281113"/>
            <a:ext cx="3594100" cy="276225"/>
          </a:xfrm>
          <a:prstGeom prst="rect">
            <a:avLst/>
          </a:prstGeom>
          <a:noFill/>
          <a:ln w="12700">
            <a:noFill/>
            <a:miter lim="800000"/>
            <a:headEnd/>
            <a:tailEnd/>
          </a:ln>
        </p:spPr>
        <p:txBody>
          <a:bodyPr lIns="0" tIns="0" rIns="40639" bIns="0">
            <a:prstTxWarp prst="textNoShape">
              <a:avLst/>
            </a:prstTxWarp>
            <a:spAutoFit/>
          </a:bodyPr>
          <a:lstStyle/>
          <a:p>
            <a:pPr marL="39688"/>
            <a:r>
              <a:rPr lang="en-US" sz="1800" b="1">
                <a:latin typeface="Calibri" charset="0"/>
                <a:ea typeface="Arial" charset="0"/>
                <a:cs typeface="Arial" charset="0"/>
                <a:sym typeface="Arial" charset="0"/>
              </a:rPr>
              <a:t>Tomas (21L) – init 00Z 2 November</a:t>
            </a:r>
          </a:p>
        </p:txBody>
      </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44500" y="1339850"/>
            <a:ext cx="8172450" cy="502920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radeGothicBold"/>
        <a:ea typeface=""/>
        <a:cs typeface=""/>
      </a:majorFont>
      <a:minorFont>
        <a:latin typeface="Trade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17563</TotalTime>
  <Words>2800</Words>
  <Application>Microsoft Macintosh PowerPoint</Application>
  <PresentationFormat>On-screen Show (4:3)</PresentationFormat>
  <Paragraphs>381</Paragraphs>
  <Slides>27</Slides>
  <Notes>20</Notes>
  <HiddenSlides>0</HiddenSlides>
  <MMClips>1</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Default Design</vt:lpstr>
      <vt:lpstr>Advancements in Tropical Cyclone Research</vt:lpstr>
      <vt:lpstr>The Good – Track forecast improvements</vt:lpstr>
      <vt:lpstr>Improvement still needed!</vt:lpstr>
      <vt:lpstr>PowerPoint Presentation</vt:lpstr>
      <vt:lpstr>How to get there?</vt:lpstr>
      <vt:lpstr>PowerPoint Presentation</vt:lpstr>
      <vt:lpstr>What: HFIP Activities</vt:lpstr>
      <vt:lpstr>Improved Models:  Statistical-dynamical models–RI</vt:lpstr>
      <vt:lpstr>Global Model Development – GFS/EnKF</vt:lpstr>
      <vt:lpstr> </vt:lpstr>
      <vt:lpstr>PowerPoint Presentation</vt:lpstr>
      <vt:lpstr>Ensembles: Single Model</vt:lpstr>
      <vt:lpstr>PowerPoint Presentation</vt:lpstr>
      <vt:lpstr>PowerPoint Presentation</vt:lpstr>
      <vt:lpstr>Improved Use of Observations: Intensity Forecast experiment (IFEX)</vt:lpstr>
      <vt:lpstr>Improved Use of Observations: Airborne Doppler Radar</vt:lpstr>
      <vt:lpstr>Improved Use of Observations: Assimilate Doppler Radar</vt:lpstr>
      <vt:lpstr>Improved Use of Observations: Air-sea interaction</vt:lpstr>
      <vt:lpstr>Improved Use of Observations: Observing Strategy Analysis </vt:lpstr>
      <vt:lpstr>What in 2010?</vt:lpstr>
      <vt:lpstr>What in 2010?:</vt:lpstr>
      <vt:lpstr>What in 2010?:</vt:lpstr>
      <vt:lpstr>What in 2010?:</vt:lpstr>
      <vt:lpstr>HFIP 2010 Demonstration</vt:lpstr>
      <vt:lpstr>What in 2011?</vt:lpstr>
      <vt:lpstr>Keys to Success</vt:lpstr>
      <vt:lpstr>Questions?</vt:lpstr>
    </vt:vector>
  </TitlesOfParts>
  <Manager>Tim McClung</Manager>
  <Company>NOAA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Nation's Hurricane Program: An Interagency Success Story</dc:title>
  <dc:subject>Hurricanes, Hurricane Research</dc:subject>
  <dc:creator>Kandis Boyd</dc:creator>
  <cp:lastModifiedBy>Frank Marks</cp:lastModifiedBy>
  <cp:revision>455</cp:revision>
  <cp:lastPrinted>2009-09-22T14:42:08Z</cp:lastPrinted>
  <dcterms:created xsi:type="dcterms:W3CDTF">2011-06-20T03:01:41Z</dcterms:created>
  <dcterms:modified xsi:type="dcterms:W3CDTF">2012-03-12T19:10:46Z</dcterms:modified>
</cp:coreProperties>
</file>