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rawings/drawing2.xml" ContentType="application/vnd.openxmlformats-officedocument.drawingml.chartshape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charts/chart7.xml" ContentType="application/vnd.openxmlformats-officedocument.drawingml.chart+xml"/>
  <Default Extension="xlsx" ContentType="application/vnd.openxmlformats-officedocument.spreadsheetml.sheet"/>
  <Override PartName="/ppt/charts/chart3.xml" ContentType="application/vnd.openxmlformats-officedocument.drawingml.chart+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Default Extension="bin" ContentType="application/vnd.openxmlformats-officedocument.oleObject"/>
  <Override PartName="/ppt/drawings/drawing3.xml" ContentType="application/vnd.openxmlformats-officedocument.drawingml.chartshapes+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charts/chart8.xml" ContentType="application/vnd.openxmlformats-officedocument.drawingml.chart+xml"/>
  <Default Extension="wdp" ContentType="image/vnd.ms-photo"/>
  <Override PartName="/ppt/slideLayouts/slideLayout10.xml" ContentType="application/vnd.openxmlformats-officedocument.presentationml.slideLayout+xml"/>
  <Default Extension="vml" ContentType="application/vnd.openxmlformats-officedocument.vmlDrawing"/>
  <Default Extension="gif" ContentType="image/gif"/>
  <Override PartName="/ppt/charts/chart6.xml" ContentType="application/vnd.openxmlformats-officedocument.drawingml.chart+xml"/>
  <Override PartName="/ppt/notesSlides/notesSlide8.xml" ContentType="application/vnd.openxmlformats-officedocument.presentationml.notesSlide+xml"/>
  <Override PartName="/ppt/charts/chart4.xml" ContentType="application/vnd.openxmlformats-officedocument.drawingml.chart+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charts/chart2.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rawings/drawing4.xml" ContentType="application/vnd.openxmlformats-officedocument.drawingml.chartshape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charts/chart5.xml" ContentType="application/vnd.openxmlformats-officedocument.drawingml.char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drawings/drawing5.xml" ContentType="application/vnd.openxmlformats-officedocument.drawingml.chartshapes+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3732" r:id="rId1"/>
    <p:sldMasterId id="2147483744" r:id="rId2"/>
    <p:sldMasterId id="2147483756" r:id="rId3"/>
  </p:sldMasterIdLst>
  <p:notesMasterIdLst>
    <p:notesMasterId r:id="rId67"/>
  </p:notesMasterIdLst>
  <p:sldIdLst>
    <p:sldId id="256" r:id="rId4"/>
    <p:sldId id="325" r:id="rId5"/>
    <p:sldId id="285" r:id="rId6"/>
    <p:sldId id="340" r:id="rId7"/>
    <p:sldId id="341" r:id="rId8"/>
    <p:sldId id="342" r:id="rId9"/>
    <p:sldId id="343" r:id="rId10"/>
    <p:sldId id="286" r:id="rId11"/>
    <p:sldId id="276" r:id="rId12"/>
    <p:sldId id="288" r:id="rId13"/>
    <p:sldId id="275" r:id="rId14"/>
    <p:sldId id="261" r:id="rId15"/>
    <p:sldId id="280" r:id="rId16"/>
    <p:sldId id="281" r:id="rId17"/>
    <p:sldId id="358" r:id="rId18"/>
    <p:sldId id="264" r:id="rId19"/>
    <p:sldId id="273" r:id="rId20"/>
    <p:sldId id="269" r:id="rId21"/>
    <p:sldId id="265" r:id="rId22"/>
    <p:sldId id="266" r:id="rId23"/>
    <p:sldId id="262" r:id="rId24"/>
    <p:sldId id="301" r:id="rId25"/>
    <p:sldId id="302" r:id="rId26"/>
    <p:sldId id="289" r:id="rId27"/>
    <p:sldId id="299" r:id="rId28"/>
    <p:sldId id="308" r:id="rId29"/>
    <p:sldId id="291" r:id="rId30"/>
    <p:sldId id="292" r:id="rId31"/>
    <p:sldId id="297" r:id="rId32"/>
    <p:sldId id="295" r:id="rId33"/>
    <p:sldId id="294" r:id="rId34"/>
    <p:sldId id="360" r:id="rId35"/>
    <p:sldId id="312" r:id="rId36"/>
    <p:sldId id="310" r:id="rId37"/>
    <p:sldId id="298" r:id="rId38"/>
    <p:sldId id="322" r:id="rId39"/>
    <p:sldId id="313" r:id="rId40"/>
    <p:sldId id="314" r:id="rId41"/>
    <p:sldId id="326" r:id="rId42"/>
    <p:sldId id="327" r:id="rId43"/>
    <p:sldId id="328" r:id="rId44"/>
    <p:sldId id="345" r:id="rId45"/>
    <p:sldId id="323" r:id="rId46"/>
    <p:sldId id="318" r:id="rId47"/>
    <p:sldId id="317" r:id="rId48"/>
    <p:sldId id="319" r:id="rId49"/>
    <p:sldId id="355" r:id="rId50"/>
    <p:sldId id="347" r:id="rId51"/>
    <p:sldId id="356" r:id="rId52"/>
    <p:sldId id="315" r:id="rId53"/>
    <p:sldId id="316" r:id="rId54"/>
    <p:sldId id="336" r:id="rId55"/>
    <p:sldId id="338" r:id="rId56"/>
    <p:sldId id="339" r:id="rId57"/>
    <p:sldId id="359" r:id="rId58"/>
    <p:sldId id="357" r:id="rId59"/>
    <p:sldId id="354" r:id="rId60"/>
    <p:sldId id="348" r:id="rId61"/>
    <p:sldId id="349" r:id="rId62"/>
    <p:sldId id="350" r:id="rId63"/>
    <p:sldId id="351" r:id="rId64"/>
    <p:sldId id="352" r:id="rId65"/>
    <p:sldId id="353"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0033CC"/>
    <a:srgbClr val="FF0066"/>
    <a:srgbClr val="33CC33"/>
    <a:srgbClr val="FFCC00"/>
    <a:srgbClr val="EAEAE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87086" autoAdjust="0"/>
  </p:normalViewPr>
  <p:slideViewPr>
    <p:cSldViewPr>
      <p:cViewPr>
        <p:scale>
          <a:sx n="60" d="100"/>
          <a:sy n="60" d="100"/>
        </p:scale>
        <p:origin x="-1146" y="-588"/>
      </p:cViewPr>
      <p:guideLst>
        <p:guide orient="horz" pos="2160"/>
        <p:guide pos="2880"/>
      </p:guideLst>
    </p:cSldViewPr>
  </p:slideViewPr>
  <p:notesTextViewPr>
    <p:cViewPr>
      <p:scale>
        <a:sx n="1" d="1"/>
        <a:sy n="1" d="1"/>
      </p:scale>
      <p:origin x="0" y="0"/>
    </p:cViewPr>
  </p:notesTextViewPr>
  <p:sorterViewPr>
    <p:cViewPr>
      <p:scale>
        <a:sx n="100" d="100"/>
        <a:sy n="100" d="100"/>
      </p:scale>
      <p:origin x="0" y="1171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E:\research\lake%20paper\tracks%20and%20fcst%20slp%20and%20winds\track%20errors_d02.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E:\research\lake%20paper\tracks%20and%20fcst%20slp%20and%20winds\track%20errors_d02.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E:\research\lake%20paper\tracks%20and%20fcst%20slp%20and%20winds\track%20errors_d02.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E:\research\lake%20paper\tracks%20and%20fcst%20slp%20and%20winds\track%20errors_d02.xlsx" TargetMode="Externa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file:///E:\research\lake%20paper\tracks%20and%20fcst%20slp%20and%20winds\track%20errors_d02.xlsx" TargetMode="External"/><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oleObject" Target="file:///E:\research\lake%20paper\tracks%20and%20fcst%20slp%20and%20winds\track%20errors_d02.xlsx" TargetMode="External"/><Relationship Id="rId1" Type="http://schemas.openxmlformats.org/officeDocument/2006/relationships/themeOverride" Target="../theme/themeOverride2.xml"/></Relationships>
</file>

<file path=ppt/charts/_rels/chart7.xml.rels><?xml version="1.0" encoding="UTF-8" standalone="yes"?>
<Relationships xmlns="http://schemas.openxmlformats.org/package/2006/relationships"><Relationship Id="rId1" Type="http://schemas.openxmlformats.org/officeDocument/2006/relationships/oleObject" Target="file:///C:\Users\mlaurean\Documents\research\lake%20paper\tracks%20and%20fcst%20slp%20and%20winds\noah%20lsm\FAY%20fluxes.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mlaurean\Documents\research\lake%20paper\tracks%20and%20fcst%20slp%20and%20winds\noah%20lsm\FAY%20flux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dirty="0">
                <a:latin typeface="Perpetua" pitchFamily="18" charset="0"/>
              </a:rPr>
              <a:t>Fay LSM: D02/9km </a:t>
            </a:r>
            <a:r>
              <a:rPr lang="en-US" dirty="0" smtClean="0">
                <a:latin typeface="Perpetua" pitchFamily="18" charset="0"/>
              </a:rPr>
              <a:t>LSM Max </a:t>
            </a:r>
            <a:r>
              <a:rPr lang="en-US" dirty="0">
                <a:latin typeface="Perpetua" pitchFamily="18" charset="0"/>
              </a:rPr>
              <a:t>Winds over</a:t>
            </a:r>
            <a:r>
              <a:rPr lang="en-US" baseline="0" dirty="0">
                <a:latin typeface="Perpetua" pitchFamily="18" charset="0"/>
              </a:rPr>
              <a:t> Time</a:t>
            </a:r>
            <a:endParaRPr lang="en-US" dirty="0">
              <a:latin typeface="Perpetua" pitchFamily="18" charset="0"/>
            </a:endParaRPr>
          </a:p>
        </c:rich>
      </c:tx>
    </c:title>
    <c:plotArea>
      <c:layout/>
      <c:lineChart>
        <c:grouping val="standard"/>
        <c:ser>
          <c:idx val="0"/>
          <c:order val="0"/>
          <c:tx>
            <c:v>Best Track</c:v>
          </c:tx>
          <c:dLbls>
            <c:showVal val="1"/>
          </c:dLbls>
          <c:cat>
            <c:strRef>
              <c:f>Sheet2!$F$3:$F$33</c:f>
              <c:strCache>
                <c:ptCount val="31"/>
                <c:pt idx="0">
                  <c:v>08/19/00Z</c:v>
                </c:pt>
                <c:pt idx="6">
                  <c:v>08/19/06Z</c:v>
                </c:pt>
                <c:pt idx="12">
                  <c:v>08/19/12Z</c:v>
                </c:pt>
                <c:pt idx="18">
                  <c:v>08/19/18Z</c:v>
                </c:pt>
                <c:pt idx="24">
                  <c:v>08/20/00Z</c:v>
                </c:pt>
                <c:pt idx="30">
                  <c:v>08/20/06Z</c:v>
                </c:pt>
              </c:strCache>
            </c:strRef>
          </c:cat>
          <c:val>
            <c:numRef>
              <c:f>Sheet2!$H$3:$H$33</c:f>
              <c:numCache>
                <c:formatCode>General</c:formatCode>
                <c:ptCount val="31"/>
                <c:pt idx="0">
                  <c:v>50</c:v>
                </c:pt>
                <c:pt idx="6">
                  <c:v>55</c:v>
                </c:pt>
                <c:pt idx="12">
                  <c:v>55</c:v>
                </c:pt>
                <c:pt idx="18">
                  <c:v>60</c:v>
                </c:pt>
                <c:pt idx="24">
                  <c:v>55</c:v>
                </c:pt>
                <c:pt idx="30">
                  <c:v>50</c:v>
                </c:pt>
              </c:numCache>
            </c:numRef>
          </c:val>
        </c:ser>
        <c:ser>
          <c:idx val="2"/>
          <c:order val="1"/>
          <c:tx>
            <c:v>GFDL Slab</c:v>
          </c:tx>
          <c:marker>
            <c:symbol val="none"/>
          </c:marker>
          <c:cat>
            <c:strRef>
              <c:f>Sheet2!$F$3:$F$33</c:f>
              <c:strCache>
                <c:ptCount val="31"/>
                <c:pt idx="0">
                  <c:v>08/19/00Z</c:v>
                </c:pt>
                <c:pt idx="6">
                  <c:v>08/19/06Z</c:v>
                </c:pt>
                <c:pt idx="12">
                  <c:v>08/19/12Z</c:v>
                </c:pt>
                <c:pt idx="18">
                  <c:v>08/19/18Z</c:v>
                </c:pt>
                <c:pt idx="24">
                  <c:v>08/20/00Z</c:v>
                </c:pt>
                <c:pt idx="30">
                  <c:v>08/20/06Z</c:v>
                </c:pt>
              </c:strCache>
            </c:strRef>
          </c:cat>
          <c:val>
            <c:numRef>
              <c:f>Sheet2!$S$3:$S$33</c:f>
              <c:numCache>
                <c:formatCode>General</c:formatCode>
                <c:ptCount val="31"/>
                <c:pt idx="0">
                  <c:v>50.766000000000012</c:v>
                </c:pt>
                <c:pt idx="1">
                  <c:v>53.494</c:v>
                </c:pt>
                <c:pt idx="2">
                  <c:v>52.808</c:v>
                </c:pt>
                <c:pt idx="3">
                  <c:v>53.641000000000005</c:v>
                </c:pt>
                <c:pt idx="4">
                  <c:v>58.714000000000006</c:v>
                </c:pt>
                <c:pt idx="5">
                  <c:v>58.777000000000001</c:v>
                </c:pt>
                <c:pt idx="6">
                  <c:v>56.071000000000005</c:v>
                </c:pt>
                <c:pt idx="7">
                  <c:v>58.398000000000003</c:v>
                </c:pt>
                <c:pt idx="8">
                  <c:v>54.084000000000003</c:v>
                </c:pt>
                <c:pt idx="9">
                  <c:v>49.273000000000003</c:v>
                </c:pt>
                <c:pt idx="10">
                  <c:v>50.003</c:v>
                </c:pt>
                <c:pt idx="11">
                  <c:v>49.923000000000002</c:v>
                </c:pt>
                <c:pt idx="12">
                  <c:v>52.082000000000001</c:v>
                </c:pt>
                <c:pt idx="13">
                  <c:v>50.313000000000002</c:v>
                </c:pt>
                <c:pt idx="14">
                  <c:v>50.119</c:v>
                </c:pt>
                <c:pt idx="15">
                  <c:v>50.978000000000002</c:v>
                </c:pt>
                <c:pt idx="16">
                  <c:v>55.835000000000001</c:v>
                </c:pt>
                <c:pt idx="17">
                  <c:v>55.657000000000004</c:v>
                </c:pt>
                <c:pt idx="18">
                  <c:v>46.612000000000002</c:v>
                </c:pt>
                <c:pt idx="19">
                  <c:v>45.943000000000005</c:v>
                </c:pt>
                <c:pt idx="20">
                  <c:v>43.158000000000001</c:v>
                </c:pt>
                <c:pt idx="21">
                  <c:v>39.361000000000004</c:v>
                </c:pt>
                <c:pt idx="22">
                  <c:v>40.371000000000002</c:v>
                </c:pt>
                <c:pt idx="23">
                  <c:v>41.097000000000001</c:v>
                </c:pt>
                <c:pt idx="24">
                  <c:v>39.398000000000003</c:v>
                </c:pt>
                <c:pt idx="25">
                  <c:v>39.488</c:v>
                </c:pt>
                <c:pt idx="26">
                  <c:v>39.512</c:v>
                </c:pt>
                <c:pt idx="27">
                  <c:v>39.361000000000004</c:v>
                </c:pt>
                <c:pt idx="28">
                  <c:v>45.861000000000004</c:v>
                </c:pt>
                <c:pt idx="29">
                  <c:v>44.11</c:v>
                </c:pt>
                <c:pt idx="30">
                  <c:v>44.057000000000002</c:v>
                </c:pt>
              </c:numCache>
            </c:numRef>
          </c:val>
        </c:ser>
        <c:ser>
          <c:idx val="3"/>
          <c:order val="2"/>
          <c:tx>
            <c:v>Noah LSM</c:v>
          </c:tx>
          <c:marker>
            <c:symbol val="none"/>
          </c:marker>
          <c:cat>
            <c:strRef>
              <c:f>Sheet2!$F$3:$F$33</c:f>
              <c:strCache>
                <c:ptCount val="31"/>
                <c:pt idx="0">
                  <c:v>08/19/00Z</c:v>
                </c:pt>
                <c:pt idx="6">
                  <c:v>08/19/06Z</c:v>
                </c:pt>
                <c:pt idx="12">
                  <c:v>08/19/12Z</c:v>
                </c:pt>
                <c:pt idx="18">
                  <c:v>08/19/18Z</c:v>
                </c:pt>
                <c:pt idx="24">
                  <c:v>08/20/00Z</c:v>
                </c:pt>
                <c:pt idx="30">
                  <c:v>08/20/06Z</c:v>
                </c:pt>
              </c:strCache>
            </c:strRef>
          </c:cat>
          <c:val>
            <c:numRef>
              <c:f>Sheet2!$U$3:$U$33</c:f>
              <c:numCache>
                <c:formatCode>General</c:formatCode>
                <c:ptCount val="31"/>
                <c:pt idx="0">
                  <c:v>50.766000000000012</c:v>
                </c:pt>
                <c:pt idx="1">
                  <c:v>53.516000000000005</c:v>
                </c:pt>
                <c:pt idx="2">
                  <c:v>53.06</c:v>
                </c:pt>
                <c:pt idx="3">
                  <c:v>54.411999999999999</c:v>
                </c:pt>
                <c:pt idx="4">
                  <c:v>59.138000000000012</c:v>
                </c:pt>
                <c:pt idx="5">
                  <c:v>59.04</c:v>
                </c:pt>
                <c:pt idx="6">
                  <c:v>56.917000000000002</c:v>
                </c:pt>
                <c:pt idx="7">
                  <c:v>57.967000000000006</c:v>
                </c:pt>
                <c:pt idx="8">
                  <c:v>53.408000000000001</c:v>
                </c:pt>
                <c:pt idx="9">
                  <c:v>50.354999999999997</c:v>
                </c:pt>
                <c:pt idx="10">
                  <c:v>53.012</c:v>
                </c:pt>
                <c:pt idx="11">
                  <c:v>52.643000000000001</c:v>
                </c:pt>
                <c:pt idx="12">
                  <c:v>55.286000000000001</c:v>
                </c:pt>
                <c:pt idx="13">
                  <c:v>56.715000000000003</c:v>
                </c:pt>
                <c:pt idx="14">
                  <c:v>54.378</c:v>
                </c:pt>
                <c:pt idx="15">
                  <c:v>52.962000000000003</c:v>
                </c:pt>
                <c:pt idx="16">
                  <c:v>52.223000000000013</c:v>
                </c:pt>
                <c:pt idx="17">
                  <c:v>52.839000000000006</c:v>
                </c:pt>
                <c:pt idx="18">
                  <c:v>52.708000000000013</c:v>
                </c:pt>
                <c:pt idx="19">
                  <c:v>51.561</c:v>
                </c:pt>
                <c:pt idx="20">
                  <c:v>50.113</c:v>
                </c:pt>
                <c:pt idx="21">
                  <c:v>50.421000000000006</c:v>
                </c:pt>
                <c:pt idx="22">
                  <c:v>51.5</c:v>
                </c:pt>
                <c:pt idx="23">
                  <c:v>52.555</c:v>
                </c:pt>
                <c:pt idx="24">
                  <c:v>55.262000000000015</c:v>
                </c:pt>
                <c:pt idx="25">
                  <c:v>53.963000000000001</c:v>
                </c:pt>
                <c:pt idx="26">
                  <c:v>51.724000000000011</c:v>
                </c:pt>
                <c:pt idx="27">
                  <c:v>49.271000000000001</c:v>
                </c:pt>
                <c:pt idx="28">
                  <c:v>46.049000000000007</c:v>
                </c:pt>
                <c:pt idx="29">
                  <c:v>44.690000000000012</c:v>
                </c:pt>
                <c:pt idx="30">
                  <c:v>45.387999999999998</c:v>
                </c:pt>
              </c:numCache>
            </c:numRef>
          </c:val>
        </c:ser>
        <c:dLbls/>
        <c:marker val="1"/>
        <c:axId val="83594624"/>
        <c:axId val="83702912"/>
      </c:lineChart>
      <c:catAx>
        <c:axId val="83594624"/>
        <c:scaling>
          <c:orientation val="minMax"/>
        </c:scaling>
        <c:axPos val="b"/>
        <c:minorGridlines>
          <c:spPr>
            <a:ln>
              <a:noFill/>
            </a:ln>
          </c:spPr>
        </c:minorGridlines>
        <c:majorTickMark val="none"/>
        <c:minorTickMark val="out"/>
        <c:tickLblPos val="nextTo"/>
        <c:txPr>
          <a:bodyPr rot="-2700000"/>
          <a:lstStyle/>
          <a:p>
            <a:pPr>
              <a:defRPr/>
            </a:pPr>
            <a:endParaRPr lang="en-US"/>
          </a:p>
        </c:txPr>
        <c:crossAx val="83702912"/>
        <c:crosses val="autoZero"/>
        <c:auto val="1"/>
        <c:lblAlgn val="ctr"/>
        <c:lblOffset val="100"/>
      </c:catAx>
      <c:valAx>
        <c:axId val="83702912"/>
        <c:scaling>
          <c:orientation val="minMax"/>
          <c:min val="35"/>
        </c:scaling>
        <c:axPos val="l"/>
        <c:majorGridlines/>
        <c:title>
          <c:tx>
            <c:rich>
              <a:bodyPr/>
              <a:lstStyle/>
              <a:p>
                <a:pPr>
                  <a:defRPr/>
                </a:pPr>
                <a:r>
                  <a:rPr lang="en-US"/>
                  <a:t>V</a:t>
                </a:r>
                <a:r>
                  <a:rPr lang="en-US" baseline="0"/>
                  <a:t> max (kt)</a:t>
                </a:r>
                <a:endParaRPr lang="en-US"/>
              </a:p>
            </c:rich>
          </c:tx>
        </c:title>
        <c:numFmt formatCode="General" sourceLinked="1"/>
        <c:majorTickMark val="none"/>
        <c:tickLblPos val="nextTo"/>
        <c:crossAx val="83594624"/>
        <c:crosses val="autoZero"/>
        <c:crossBetween val="between"/>
      </c:valAx>
    </c:plotArea>
    <c:legend>
      <c:legendPos val="r"/>
    </c:legend>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dirty="0">
                <a:latin typeface="Perpetua" pitchFamily="18" charset="0"/>
              </a:rPr>
              <a:t>Fay LSM:</a:t>
            </a:r>
            <a:r>
              <a:rPr lang="en-US" baseline="0" dirty="0">
                <a:latin typeface="Perpetua" pitchFamily="18" charset="0"/>
              </a:rPr>
              <a:t> D02/9km </a:t>
            </a:r>
            <a:r>
              <a:rPr lang="en-US" baseline="0" dirty="0" smtClean="0">
                <a:latin typeface="Perpetua" pitchFamily="18" charset="0"/>
              </a:rPr>
              <a:t>LSM </a:t>
            </a:r>
            <a:r>
              <a:rPr lang="en-US" dirty="0" smtClean="0">
                <a:latin typeface="Perpetua" pitchFamily="18" charset="0"/>
              </a:rPr>
              <a:t>Min </a:t>
            </a:r>
            <a:r>
              <a:rPr lang="en-US" dirty="0">
                <a:latin typeface="Perpetua" pitchFamily="18" charset="0"/>
              </a:rPr>
              <a:t>Sea Level Pressure over Time</a:t>
            </a:r>
          </a:p>
        </c:rich>
      </c:tx>
    </c:title>
    <c:plotArea>
      <c:layout/>
      <c:lineChart>
        <c:grouping val="standard"/>
        <c:ser>
          <c:idx val="0"/>
          <c:order val="0"/>
          <c:tx>
            <c:v>Best Track</c:v>
          </c:tx>
          <c:dLbls>
            <c:showVal val="1"/>
          </c:dLbls>
          <c:cat>
            <c:strRef>
              <c:f>Sheet2!$F$3:$F$33</c:f>
              <c:strCache>
                <c:ptCount val="31"/>
                <c:pt idx="0">
                  <c:v>08/19/00Z</c:v>
                </c:pt>
                <c:pt idx="6">
                  <c:v>08/19/06Z</c:v>
                </c:pt>
                <c:pt idx="12">
                  <c:v>08/19/12Z</c:v>
                </c:pt>
                <c:pt idx="18">
                  <c:v>08/19/18Z</c:v>
                </c:pt>
                <c:pt idx="24">
                  <c:v>08/20/00Z</c:v>
                </c:pt>
                <c:pt idx="30">
                  <c:v>08/20/06Z</c:v>
                </c:pt>
              </c:strCache>
            </c:strRef>
          </c:cat>
          <c:val>
            <c:numRef>
              <c:f>Sheet2!$G$3:$G$33</c:f>
              <c:numCache>
                <c:formatCode>General</c:formatCode>
                <c:ptCount val="31"/>
                <c:pt idx="0">
                  <c:v>997</c:v>
                </c:pt>
                <c:pt idx="6">
                  <c:v>994</c:v>
                </c:pt>
                <c:pt idx="12">
                  <c:v>988</c:v>
                </c:pt>
                <c:pt idx="18">
                  <c:v>986</c:v>
                </c:pt>
                <c:pt idx="24">
                  <c:v>988</c:v>
                </c:pt>
                <c:pt idx="30">
                  <c:v>992</c:v>
                </c:pt>
              </c:numCache>
            </c:numRef>
          </c:val>
        </c:ser>
        <c:ser>
          <c:idx val="2"/>
          <c:order val="1"/>
          <c:tx>
            <c:v>Slab</c:v>
          </c:tx>
          <c:marker>
            <c:symbol val="none"/>
          </c:marker>
          <c:cat>
            <c:strRef>
              <c:f>Sheet2!$F$3:$F$33</c:f>
              <c:strCache>
                <c:ptCount val="31"/>
                <c:pt idx="0">
                  <c:v>08/19/00Z</c:v>
                </c:pt>
                <c:pt idx="6">
                  <c:v>08/19/06Z</c:v>
                </c:pt>
                <c:pt idx="12">
                  <c:v>08/19/12Z</c:v>
                </c:pt>
                <c:pt idx="18">
                  <c:v>08/19/18Z</c:v>
                </c:pt>
                <c:pt idx="24">
                  <c:v>08/20/00Z</c:v>
                </c:pt>
                <c:pt idx="30">
                  <c:v>08/20/06Z</c:v>
                </c:pt>
              </c:strCache>
            </c:strRef>
          </c:cat>
          <c:val>
            <c:numRef>
              <c:f>Sheet2!$R$3:$R$33</c:f>
              <c:numCache>
                <c:formatCode>General</c:formatCode>
                <c:ptCount val="31"/>
                <c:pt idx="0">
                  <c:v>998.00699999999972</c:v>
                </c:pt>
                <c:pt idx="1">
                  <c:v>983.06699999999978</c:v>
                </c:pt>
                <c:pt idx="2">
                  <c:v>983.47</c:v>
                </c:pt>
                <c:pt idx="3">
                  <c:v>984.88300000000004</c:v>
                </c:pt>
                <c:pt idx="4">
                  <c:v>983.69500000000005</c:v>
                </c:pt>
                <c:pt idx="5">
                  <c:v>982.44699999999978</c:v>
                </c:pt>
                <c:pt idx="6">
                  <c:v>982.63800000000003</c:v>
                </c:pt>
                <c:pt idx="7">
                  <c:v>983.97900000000004</c:v>
                </c:pt>
                <c:pt idx="8">
                  <c:v>982.82799999999975</c:v>
                </c:pt>
                <c:pt idx="9">
                  <c:v>983.13800000000003</c:v>
                </c:pt>
                <c:pt idx="10">
                  <c:v>983.07299999999998</c:v>
                </c:pt>
                <c:pt idx="11">
                  <c:v>983.75</c:v>
                </c:pt>
                <c:pt idx="12">
                  <c:v>984.03099999999972</c:v>
                </c:pt>
                <c:pt idx="13">
                  <c:v>984.64599999999996</c:v>
                </c:pt>
                <c:pt idx="14">
                  <c:v>985.14699999999982</c:v>
                </c:pt>
                <c:pt idx="15">
                  <c:v>984.14400000000001</c:v>
                </c:pt>
                <c:pt idx="16">
                  <c:v>983.47400000000005</c:v>
                </c:pt>
                <c:pt idx="17">
                  <c:v>983.61</c:v>
                </c:pt>
                <c:pt idx="18">
                  <c:v>984.69299999999998</c:v>
                </c:pt>
                <c:pt idx="19">
                  <c:v>984.82399999999996</c:v>
                </c:pt>
                <c:pt idx="20">
                  <c:v>985.53</c:v>
                </c:pt>
                <c:pt idx="21">
                  <c:v>986.721</c:v>
                </c:pt>
                <c:pt idx="22">
                  <c:v>987.77700000000004</c:v>
                </c:pt>
                <c:pt idx="23">
                  <c:v>987.26199999999972</c:v>
                </c:pt>
                <c:pt idx="24">
                  <c:v>986.66099999999972</c:v>
                </c:pt>
                <c:pt idx="25">
                  <c:v>984.21</c:v>
                </c:pt>
                <c:pt idx="26">
                  <c:v>982.80199999999979</c:v>
                </c:pt>
                <c:pt idx="27">
                  <c:v>982.702</c:v>
                </c:pt>
                <c:pt idx="28">
                  <c:v>981.82299999999975</c:v>
                </c:pt>
                <c:pt idx="29">
                  <c:v>982.21199999999999</c:v>
                </c:pt>
                <c:pt idx="30">
                  <c:v>982.71600000000001</c:v>
                </c:pt>
              </c:numCache>
            </c:numRef>
          </c:val>
        </c:ser>
        <c:ser>
          <c:idx val="3"/>
          <c:order val="2"/>
          <c:tx>
            <c:v>Noah LSM</c:v>
          </c:tx>
          <c:marker>
            <c:symbol val="none"/>
          </c:marker>
          <c:cat>
            <c:strRef>
              <c:f>Sheet2!$F$3:$F$33</c:f>
              <c:strCache>
                <c:ptCount val="31"/>
                <c:pt idx="0">
                  <c:v>08/19/00Z</c:v>
                </c:pt>
                <c:pt idx="6">
                  <c:v>08/19/06Z</c:v>
                </c:pt>
                <c:pt idx="12">
                  <c:v>08/19/12Z</c:v>
                </c:pt>
                <c:pt idx="18">
                  <c:v>08/19/18Z</c:v>
                </c:pt>
                <c:pt idx="24">
                  <c:v>08/20/00Z</c:v>
                </c:pt>
                <c:pt idx="30">
                  <c:v>08/20/06Z</c:v>
                </c:pt>
              </c:strCache>
            </c:strRef>
          </c:cat>
          <c:val>
            <c:numRef>
              <c:f>Sheet2!$T$3:$T$33</c:f>
              <c:numCache>
                <c:formatCode>General</c:formatCode>
                <c:ptCount val="31"/>
                <c:pt idx="0">
                  <c:v>998.00699999999972</c:v>
                </c:pt>
                <c:pt idx="1">
                  <c:v>982.91599999999983</c:v>
                </c:pt>
                <c:pt idx="2">
                  <c:v>983.09900000000005</c:v>
                </c:pt>
                <c:pt idx="3">
                  <c:v>984.09400000000005</c:v>
                </c:pt>
                <c:pt idx="4">
                  <c:v>982.90199999999982</c:v>
                </c:pt>
                <c:pt idx="5">
                  <c:v>981.7850000000002</c:v>
                </c:pt>
                <c:pt idx="6">
                  <c:v>981.58500000000004</c:v>
                </c:pt>
                <c:pt idx="7">
                  <c:v>983.00099999999998</c:v>
                </c:pt>
                <c:pt idx="8">
                  <c:v>981.88499999999999</c:v>
                </c:pt>
                <c:pt idx="9">
                  <c:v>982.82499999999982</c:v>
                </c:pt>
                <c:pt idx="10">
                  <c:v>982.64</c:v>
                </c:pt>
                <c:pt idx="11">
                  <c:v>983.7</c:v>
                </c:pt>
                <c:pt idx="12">
                  <c:v>984.601</c:v>
                </c:pt>
                <c:pt idx="13">
                  <c:v>985.16800000000001</c:v>
                </c:pt>
                <c:pt idx="14">
                  <c:v>985.149</c:v>
                </c:pt>
                <c:pt idx="15">
                  <c:v>984.923</c:v>
                </c:pt>
                <c:pt idx="16">
                  <c:v>984.18299999999999</c:v>
                </c:pt>
                <c:pt idx="17">
                  <c:v>983.91499999999996</c:v>
                </c:pt>
                <c:pt idx="18">
                  <c:v>983.85399999999981</c:v>
                </c:pt>
                <c:pt idx="19">
                  <c:v>984.24300000000005</c:v>
                </c:pt>
                <c:pt idx="20">
                  <c:v>984.41599999999983</c:v>
                </c:pt>
                <c:pt idx="21">
                  <c:v>984.64300000000003</c:v>
                </c:pt>
                <c:pt idx="22">
                  <c:v>985.33099999999979</c:v>
                </c:pt>
                <c:pt idx="23">
                  <c:v>985.43199999999979</c:v>
                </c:pt>
                <c:pt idx="24">
                  <c:v>985.577</c:v>
                </c:pt>
                <c:pt idx="25">
                  <c:v>985.18200000000002</c:v>
                </c:pt>
                <c:pt idx="26">
                  <c:v>985.72</c:v>
                </c:pt>
                <c:pt idx="27">
                  <c:v>985.36699999999962</c:v>
                </c:pt>
                <c:pt idx="28">
                  <c:v>985.94499999999982</c:v>
                </c:pt>
                <c:pt idx="29">
                  <c:v>985.83900000000006</c:v>
                </c:pt>
                <c:pt idx="30">
                  <c:v>986.03199999999981</c:v>
                </c:pt>
              </c:numCache>
            </c:numRef>
          </c:val>
        </c:ser>
        <c:dLbls/>
        <c:marker val="1"/>
        <c:axId val="83775488"/>
        <c:axId val="83777024"/>
      </c:lineChart>
      <c:catAx>
        <c:axId val="83775488"/>
        <c:scaling>
          <c:orientation val="minMax"/>
        </c:scaling>
        <c:axPos val="b"/>
        <c:majorTickMark val="none"/>
        <c:minorTickMark val="out"/>
        <c:tickLblPos val="nextTo"/>
        <c:txPr>
          <a:bodyPr rot="-2700000"/>
          <a:lstStyle/>
          <a:p>
            <a:pPr>
              <a:defRPr/>
            </a:pPr>
            <a:endParaRPr lang="en-US"/>
          </a:p>
        </c:txPr>
        <c:crossAx val="83777024"/>
        <c:crosses val="autoZero"/>
        <c:auto val="1"/>
        <c:lblAlgn val="ctr"/>
        <c:lblOffset val="100"/>
      </c:catAx>
      <c:valAx>
        <c:axId val="83777024"/>
        <c:scaling>
          <c:orientation val="minMax"/>
          <c:min val="980"/>
        </c:scaling>
        <c:axPos val="l"/>
        <c:majorGridlines/>
        <c:title>
          <c:tx>
            <c:rich>
              <a:bodyPr/>
              <a:lstStyle/>
              <a:p>
                <a:pPr>
                  <a:defRPr/>
                </a:pPr>
                <a:r>
                  <a:rPr lang="en-US"/>
                  <a:t>Min</a:t>
                </a:r>
                <a:r>
                  <a:rPr lang="en-US" baseline="0"/>
                  <a:t> SLP (mb)</a:t>
                </a:r>
                <a:endParaRPr lang="en-US"/>
              </a:p>
            </c:rich>
          </c:tx>
        </c:title>
        <c:numFmt formatCode="General" sourceLinked="1"/>
        <c:majorTickMark val="none"/>
        <c:tickLblPos val="nextTo"/>
        <c:crossAx val="83775488"/>
        <c:crosses val="autoZero"/>
        <c:crossBetween val="between"/>
      </c:valAx>
    </c:plotArea>
    <c:legend>
      <c:legendPos val="r"/>
    </c:legend>
    <c:plotVisOnly val="1"/>
    <c:dispBlanksAs val="gap"/>
  </c:chart>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a:t>Fay D02/9km Noah LSM Max Winds over Time</a:t>
            </a:r>
          </a:p>
        </c:rich>
      </c:tx>
    </c:title>
    <c:plotArea>
      <c:layout/>
      <c:lineChart>
        <c:grouping val="standard"/>
        <c:ser>
          <c:idx val="0"/>
          <c:order val="0"/>
          <c:tx>
            <c:v>Best Track</c:v>
          </c:tx>
          <c:dLbls>
            <c:showVal val="1"/>
          </c:dLbls>
          <c:cat>
            <c:strRef>
              <c:f>Sheet2!$F$3:$F$33</c:f>
              <c:strCache>
                <c:ptCount val="31"/>
                <c:pt idx="0">
                  <c:v>08/19/00Z</c:v>
                </c:pt>
                <c:pt idx="6">
                  <c:v>08/19/06Z</c:v>
                </c:pt>
                <c:pt idx="12">
                  <c:v>08/19/12Z</c:v>
                </c:pt>
                <c:pt idx="18">
                  <c:v>08/19/18Z</c:v>
                </c:pt>
                <c:pt idx="24">
                  <c:v>08/20/00Z</c:v>
                </c:pt>
                <c:pt idx="30">
                  <c:v>08/20/06Z</c:v>
                </c:pt>
              </c:strCache>
            </c:strRef>
          </c:cat>
          <c:val>
            <c:numRef>
              <c:f>Sheet2!$H$3:$H$33</c:f>
              <c:numCache>
                <c:formatCode>General</c:formatCode>
                <c:ptCount val="31"/>
                <c:pt idx="0">
                  <c:v>50</c:v>
                </c:pt>
                <c:pt idx="6">
                  <c:v>55</c:v>
                </c:pt>
                <c:pt idx="12">
                  <c:v>55</c:v>
                </c:pt>
                <c:pt idx="18">
                  <c:v>60</c:v>
                </c:pt>
                <c:pt idx="24">
                  <c:v>55</c:v>
                </c:pt>
                <c:pt idx="30">
                  <c:v>50</c:v>
                </c:pt>
              </c:numCache>
            </c:numRef>
          </c:val>
        </c:ser>
        <c:ser>
          <c:idx val="1"/>
          <c:order val="1"/>
          <c:tx>
            <c:v>Noah LSM</c:v>
          </c:tx>
          <c:marker>
            <c:symbol val="none"/>
          </c:marker>
          <c:cat>
            <c:strRef>
              <c:f>Sheet2!$F$3:$F$33</c:f>
              <c:strCache>
                <c:ptCount val="31"/>
                <c:pt idx="0">
                  <c:v>08/19/00Z</c:v>
                </c:pt>
                <c:pt idx="6">
                  <c:v>08/19/06Z</c:v>
                </c:pt>
                <c:pt idx="12">
                  <c:v>08/19/12Z</c:v>
                </c:pt>
                <c:pt idx="18">
                  <c:v>08/19/18Z</c:v>
                </c:pt>
                <c:pt idx="24">
                  <c:v>08/20/00Z</c:v>
                </c:pt>
                <c:pt idx="30">
                  <c:v>08/20/06Z</c:v>
                </c:pt>
              </c:strCache>
            </c:strRef>
          </c:cat>
          <c:val>
            <c:numRef>
              <c:f>Sheet2!$U$3:$U$33</c:f>
              <c:numCache>
                <c:formatCode>General</c:formatCode>
                <c:ptCount val="31"/>
                <c:pt idx="0">
                  <c:v>50.766000000000012</c:v>
                </c:pt>
                <c:pt idx="1">
                  <c:v>53.516000000000005</c:v>
                </c:pt>
                <c:pt idx="2">
                  <c:v>53.06</c:v>
                </c:pt>
                <c:pt idx="3">
                  <c:v>54.411999999999999</c:v>
                </c:pt>
                <c:pt idx="4">
                  <c:v>59.138000000000012</c:v>
                </c:pt>
                <c:pt idx="5">
                  <c:v>59.04</c:v>
                </c:pt>
                <c:pt idx="6">
                  <c:v>56.917000000000002</c:v>
                </c:pt>
                <c:pt idx="7">
                  <c:v>57.967000000000006</c:v>
                </c:pt>
                <c:pt idx="8">
                  <c:v>53.408000000000001</c:v>
                </c:pt>
                <c:pt idx="9">
                  <c:v>50.354999999999997</c:v>
                </c:pt>
                <c:pt idx="10">
                  <c:v>53.012</c:v>
                </c:pt>
                <c:pt idx="11">
                  <c:v>52.643000000000001</c:v>
                </c:pt>
                <c:pt idx="12">
                  <c:v>55.286000000000001</c:v>
                </c:pt>
                <c:pt idx="13">
                  <c:v>56.715000000000003</c:v>
                </c:pt>
                <c:pt idx="14">
                  <c:v>54.378</c:v>
                </c:pt>
                <c:pt idx="15">
                  <c:v>52.962000000000003</c:v>
                </c:pt>
                <c:pt idx="16">
                  <c:v>52.223000000000013</c:v>
                </c:pt>
                <c:pt idx="17">
                  <c:v>52.839000000000006</c:v>
                </c:pt>
                <c:pt idx="18">
                  <c:v>52.708000000000013</c:v>
                </c:pt>
                <c:pt idx="19">
                  <c:v>51.561</c:v>
                </c:pt>
                <c:pt idx="20">
                  <c:v>50.113</c:v>
                </c:pt>
                <c:pt idx="21">
                  <c:v>50.421000000000006</c:v>
                </c:pt>
                <c:pt idx="22">
                  <c:v>51.5</c:v>
                </c:pt>
                <c:pt idx="23">
                  <c:v>52.555</c:v>
                </c:pt>
                <c:pt idx="24">
                  <c:v>55.262000000000015</c:v>
                </c:pt>
                <c:pt idx="25">
                  <c:v>53.963000000000001</c:v>
                </c:pt>
                <c:pt idx="26">
                  <c:v>51.724000000000011</c:v>
                </c:pt>
                <c:pt idx="27">
                  <c:v>49.271000000000001</c:v>
                </c:pt>
                <c:pt idx="28">
                  <c:v>46.049000000000007</c:v>
                </c:pt>
                <c:pt idx="29">
                  <c:v>44.690000000000012</c:v>
                </c:pt>
                <c:pt idx="30">
                  <c:v>45.387999999999998</c:v>
                </c:pt>
              </c:numCache>
            </c:numRef>
          </c:val>
        </c:ser>
        <c:ser>
          <c:idx val="2"/>
          <c:order val="2"/>
          <c:tx>
            <c:v>No Wet</c:v>
          </c:tx>
          <c:spPr>
            <a:ln>
              <a:solidFill>
                <a:srgbClr val="FFC000"/>
              </a:solidFill>
            </a:ln>
          </c:spPr>
          <c:marker>
            <c:symbol val="none"/>
          </c:marker>
          <c:cat>
            <c:strRef>
              <c:f>Sheet2!$F$3:$F$33</c:f>
              <c:strCache>
                <c:ptCount val="31"/>
                <c:pt idx="0">
                  <c:v>08/19/00Z</c:v>
                </c:pt>
                <c:pt idx="6">
                  <c:v>08/19/06Z</c:v>
                </c:pt>
                <c:pt idx="12">
                  <c:v>08/19/12Z</c:v>
                </c:pt>
                <c:pt idx="18">
                  <c:v>08/19/18Z</c:v>
                </c:pt>
                <c:pt idx="24">
                  <c:v>08/20/00Z</c:v>
                </c:pt>
                <c:pt idx="30">
                  <c:v>08/20/06Z</c:v>
                </c:pt>
              </c:strCache>
            </c:strRef>
          </c:cat>
          <c:val>
            <c:numRef>
              <c:f>Sheet2!$W$3:$W$33</c:f>
              <c:numCache>
                <c:formatCode>General</c:formatCode>
                <c:ptCount val="31"/>
                <c:pt idx="0">
                  <c:v>50.766000000000012</c:v>
                </c:pt>
                <c:pt idx="1">
                  <c:v>53.514000000000003</c:v>
                </c:pt>
                <c:pt idx="2">
                  <c:v>53.029000000000003</c:v>
                </c:pt>
                <c:pt idx="3">
                  <c:v>54.386999999999993</c:v>
                </c:pt>
                <c:pt idx="4">
                  <c:v>59.181000000000004</c:v>
                </c:pt>
                <c:pt idx="5">
                  <c:v>59.084000000000003</c:v>
                </c:pt>
                <c:pt idx="6">
                  <c:v>56.879000000000005</c:v>
                </c:pt>
                <c:pt idx="7">
                  <c:v>57.838000000000001</c:v>
                </c:pt>
                <c:pt idx="8">
                  <c:v>53.333000000000006</c:v>
                </c:pt>
                <c:pt idx="9">
                  <c:v>50.361000000000004</c:v>
                </c:pt>
                <c:pt idx="10">
                  <c:v>52.411000000000001</c:v>
                </c:pt>
                <c:pt idx="11">
                  <c:v>52.338000000000001</c:v>
                </c:pt>
                <c:pt idx="12">
                  <c:v>54.484000000000002</c:v>
                </c:pt>
                <c:pt idx="13">
                  <c:v>56.675000000000011</c:v>
                </c:pt>
                <c:pt idx="14">
                  <c:v>53.488</c:v>
                </c:pt>
                <c:pt idx="15">
                  <c:v>53.876000000000005</c:v>
                </c:pt>
                <c:pt idx="16">
                  <c:v>51.3</c:v>
                </c:pt>
                <c:pt idx="17">
                  <c:v>51.635000000000012</c:v>
                </c:pt>
                <c:pt idx="18">
                  <c:v>52.306000000000004</c:v>
                </c:pt>
                <c:pt idx="19">
                  <c:v>51.069000000000003</c:v>
                </c:pt>
                <c:pt idx="20">
                  <c:v>48.242000000000012</c:v>
                </c:pt>
                <c:pt idx="21">
                  <c:v>49.527000000000001</c:v>
                </c:pt>
                <c:pt idx="22">
                  <c:v>51.602000000000011</c:v>
                </c:pt>
                <c:pt idx="23">
                  <c:v>51.07</c:v>
                </c:pt>
                <c:pt idx="24">
                  <c:v>52.448</c:v>
                </c:pt>
                <c:pt idx="25">
                  <c:v>52.45</c:v>
                </c:pt>
                <c:pt idx="26">
                  <c:v>52.273000000000003</c:v>
                </c:pt>
                <c:pt idx="27">
                  <c:v>50.062000000000012</c:v>
                </c:pt>
                <c:pt idx="28">
                  <c:v>47.817999999999998</c:v>
                </c:pt>
                <c:pt idx="29">
                  <c:v>46.024000000000001</c:v>
                </c:pt>
                <c:pt idx="30">
                  <c:v>46.992000000000012</c:v>
                </c:pt>
              </c:numCache>
            </c:numRef>
          </c:val>
        </c:ser>
        <c:ser>
          <c:idx val="3"/>
          <c:order val="3"/>
          <c:tx>
            <c:v>No Lake</c:v>
          </c:tx>
          <c:spPr>
            <a:ln>
              <a:solidFill>
                <a:srgbClr val="00B0F0"/>
              </a:solidFill>
              <a:prstDash val="sysDot"/>
            </a:ln>
          </c:spPr>
          <c:marker>
            <c:symbol val="none"/>
          </c:marker>
          <c:cat>
            <c:strRef>
              <c:f>Sheet2!$F$3:$F$33</c:f>
              <c:strCache>
                <c:ptCount val="31"/>
                <c:pt idx="0">
                  <c:v>08/19/00Z</c:v>
                </c:pt>
                <c:pt idx="6">
                  <c:v>08/19/06Z</c:v>
                </c:pt>
                <c:pt idx="12">
                  <c:v>08/19/12Z</c:v>
                </c:pt>
                <c:pt idx="18">
                  <c:v>08/19/18Z</c:v>
                </c:pt>
                <c:pt idx="24">
                  <c:v>08/20/00Z</c:v>
                </c:pt>
                <c:pt idx="30">
                  <c:v>08/20/06Z</c:v>
                </c:pt>
              </c:strCache>
            </c:strRef>
          </c:cat>
          <c:val>
            <c:numRef>
              <c:f>Sheet2!$Y$3:$Y$33</c:f>
              <c:numCache>
                <c:formatCode>General</c:formatCode>
                <c:ptCount val="31"/>
                <c:pt idx="0">
                  <c:v>50.766000000000012</c:v>
                </c:pt>
                <c:pt idx="1">
                  <c:v>53.515000000000001</c:v>
                </c:pt>
                <c:pt idx="2">
                  <c:v>53.056000000000004</c:v>
                </c:pt>
                <c:pt idx="3">
                  <c:v>54.396000000000001</c:v>
                </c:pt>
                <c:pt idx="4">
                  <c:v>59.148000000000003</c:v>
                </c:pt>
                <c:pt idx="5">
                  <c:v>59.092000000000013</c:v>
                </c:pt>
                <c:pt idx="6">
                  <c:v>56.927</c:v>
                </c:pt>
                <c:pt idx="7">
                  <c:v>57.893000000000001</c:v>
                </c:pt>
                <c:pt idx="8">
                  <c:v>53.325000000000003</c:v>
                </c:pt>
                <c:pt idx="9">
                  <c:v>50.310999999999993</c:v>
                </c:pt>
                <c:pt idx="10">
                  <c:v>52.536000000000001</c:v>
                </c:pt>
                <c:pt idx="11">
                  <c:v>52.206000000000003</c:v>
                </c:pt>
                <c:pt idx="12">
                  <c:v>54.598000000000013</c:v>
                </c:pt>
                <c:pt idx="13">
                  <c:v>56.718000000000011</c:v>
                </c:pt>
                <c:pt idx="14">
                  <c:v>54.225000000000016</c:v>
                </c:pt>
                <c:pt idx="15">
                  <c:v>53.139000000000003</c:v>
                </c:pt>
                <c:pt idx="16">
                  <c:v>50.927</c:v>
                </c:pt>
                <c:pt idx="17">
                  <c:v>52.269000000000013</c:v>
                </c:pt>
                <c:pt idx="18">
                  <c:v>52.807000000000002</c:v>
                </c:pt>
                <c:pt idx="19">
                  <c:v>50.504000000000005</c:v>
                </c:pt>
                <c:pt idx="20">
                  <c:v>49.476000000000006</c:v>
                </c:pt>
                <c:pt idx="21">
                  <c:v>49.225000000000016</c:v>
                </c:pt>
                <c:pt idx="22">
                  <c:v>52.021000000000001</c:v>
                </c:pt>
                <c:pt idx="23">
                  <c:v>52.95</c:v>
                </c:pt>
                <c:pt idx="24">
                  <c:v>53.574000000000005</c:v>
                </c:pt>
                <c:pt idx="25">
                  <c:v>53.072000000000003</c:v>
                </c:pt>
                <c:pt idx="26">
                  <c:v>51.341000000000001</c:v>
                </c:pt>
                <c:pt idx="27">
                  <c:v>50.221000000000011</c:v>
                </c:pt>
                <c:pt idx="28">
                  <c:v>48.238000000000014</c:v>
                </c:pt>
                <c:pt idx="29">
                  <c:v>46.585000000000001</c:v>
                </c:pt>
                <c:pt idx="30">
                  <c:v>46.501000000000005</c:v>
                </c:pt>
              </c:numCache>
            </c:numRef>
          </c:val>
        </c:ser>
        <c:ser>
          <c:idx val="4"/>
          <c:order val="4"/>
          <c:tx>
            <c:v>No Glades</c:v>
          </c:tx>
          <c:spPr>
            <a:ln>
              <a:solidFill>
                <a:srgbClr val="92D050"/>
              </a:solidFill>
              <a:prstDash val="sysDash"/>
            </a:ln>
          </c:spPr>
          <c:marker>
            <c:symbol val="none"/>
          </c:marker>
          <c:cat>
            <c:strRef>
              <c:f>Sheet2!$F$3:$F$33</c:f>
              <c:strCache>
                <c:ptCount val="31"/>
                <c:pt idx="0">
                  <c:v>08/19/00Z</c:v>
                </c:pt>
                <c:pt idx="6">
                  <c:v>08/19/06Z</c:v>
                </c:pt>
                <c:pt idx="12">
                  <c:v>08/19/12Z</c:v>
                </c:pt>
                <c:pt idx="18">
                  <c:v>08/19/18Z</c:v>
                </c:pt>
                <c:pt idx="24">
                  <c:v>08/20/00Z</c:v>
                </c:pt>
                <c:pt idx="30">
                  <c:v>08/20/06Z</c:v>
                </c:pt>
              </c:strCache>
            </c:strRef>
          </c:cat>
          <c:val>
            <c:numRef>
              <c:f>Sheet2!$AA$3:$AA$33</c:f>
              <c:numCache>
                <c:formatCode>General</c:formatCode>
                <c:ptCount val="31"/>
                <c:pt idx="0">
                  <c:v>50.766000000000012</c:v>
                </c:pt>
                <c:pt idx="1">
                  <c:v>53.512</c:v>
                </c:pt>
                <c:pt idx="2">
                  <c:v>53.031000000000006</c:v>
                </c:pt>
                <c:pt idx="3">
                  <c:v>54.39</c:v>
                </c:pt>
                <c:pt idx="4">
                  <c:v>59.160000000000011</c:v>
                </c:pt>
                <c:pt idx="5">
                  <c:v>59.046000000000006</c:v>
                </c:pt>
                <c:pt idx="6">
                  <c:v>56.841000000000001</c:v>
                </c:pt>
                <c:pt idx="7">
                  <c:v>57.904000000000003</c:v>
                </c:pt>
                <c:pt idx="8">
                  <c:v>53.391000000000005</c:v>
                </c:pt>
                <c:pt idx="9">
                  <c:v>50.333000000000006</c:v>
                </c:pt>
                <c:pt idx="10">
                  <c:v>53.005000000000003</c:v>
                </c:pt>
                <c:pt idx="11">
                  <c:v>52.563000000000002</c:v>
                </c:pt>
                <c:pt idx="12">
                  <c:v>55.022000000000013</c:v>
                </c:pt>
                <c:pt idx="13">
                  <c:v>56.816999999999993</c:v>
                </c:pt>
                <c:pt idx="14">
                  <c:v>53.784000000000006</c:v>
                </c:pt>
                <c:pt idx="15">
                  <c:v>53.702000000000012</c:v>
                </c:pt>
                <c:pt idx="16">
                  <c:v>52.01</c:v>
                </c:pt>
                <c:pt idx="17">
                  <c:v>52.362000000000002</c:v>
                </c:pt>
                <c:pt idx="18">
                  <c:v>51.65</c:v>
                </c:pt>
                <c:pt idx="19">
                  <c:v>50.993000000000002</c:v>
                </c:pt>
                <c:pt idx="20">
                  <c:v>49.651000000000003</c:v>
                </c:pt>
                <c:pt idx="21">
                  <c:v>51.304000000000002</c:v>
                </c:pt>
                <c:pt idx="22">
                  <c:v>51.081000000000003</c:v>
                </c:pt>
                <c:pt idx="23">
                  <c:v>52.692000000000014</c:v>
                </c:pt>
                <c:pt idx="24">
                  <c:v>54.212000000000003</c:v>
                </c:pt>
                <c:pt idx="25">
                  <c:v>55.115000000000002</c:v>
                </c:pt>
                <c:pt idx="26">
                  <c:v>51.81</c:v>
                </c:pt>
                <c:pt idx="27">
                  <c:v>48.129000000000012</c:v>
                </c:pt>
                <c:pt idx="28">
                  <c:v>45.132000000000012</c:v>
                </c:pt>
                <c:pt idx="29">
                  <c:v>44.82</c:v>
                </c:pt>
                <c:pt idx="30">
                  <c:v>45.176000000000002</c:v>
                </c:pt>
              </c:numCache>
            </c:numRef>
          </c:val>
        </c:ser>
        <c:dLbls/>
        <c:marker val="1"/>
        <c:axId val="84241792"/>
        <c:axId val="84255872"/>
      </c:lineChart>
      <c:catAx>
        <c:axId val="84241792"/>
        <c:scaling>
          <c:orientation val="minMax"/>
        </c:scaling>
        <c:axPos val="b"/>
        <c:majorTickMark val="none"/>
        <c:minorTickMark val="out"/>
        <c:tickLblPos val="nextTo"/>
        <c:txPr>
          <a:bodyPr rot="-2700000"/>
          <a:lstStyle/>
          <a:p>
            <a:pPr>
              <a:defRPr/>
            </a:pPr>
            <a:endParaRPr lang="en-US"/>
          </a:p>
        </c:txPr>
        <c:crossAx val="84255872"/>
        <c:crosses val="autoZero"/>
        <c:auto val="1"/>
        <c:lblAlgn val="ctr"/>
        <c:lblOffset val="100"/>
      </c:catAx>
      <c:valAx>
        <c:axId val="84255872"/>
        <c:scaling>
          <c:orientation val="minMax"/>
          <c:min val="40"/>
        </c:scaling>
        <c:axPos val="l"/>
        <c:majorGridlines/>
        <c:title>
          <c:tx>
            <c:rich>
              <a:bodyPr/>
              <a:lstStyle/>
              <a:p>
                <a:pPr>
                  <a:defRPr/>
                </a:pPr>
                <a:r>
                  <a:rPr lang="en-US"/>
                  <a:t>V</a:t>
                </a:r>
                <a:r>
                  <a:rPr lang="en-US" baseline="0"/>
                  <a:t> max (kt)</a:t>
                </a:r>
                <a:endParaRPr lang="en-US"/>
              </a:p>
            </c:rich>
          </c:tx>
        </c:title>
        <c:numFmt formatCode="General" sourceLinked="1"/>
        <c:majorTickMark val="none"/>
        <c:tickLblPos val="nextTo"/>
        <c:crossAx val="84241792"/>
        <c:crosses val="autoZero"/>
        <c:crossBetween val="between"/>
      </c:valAx>
    </c:plotArea>
    <c:legend>
      <c:legendPos val="r"/>
    </c:legend>
    <c:plotVisOnly val="1"/>
    <c:dispBlanksAs val="gap"/>
  </c:chart>
  <c:externalData r:id="rId1"/>
  <c:userShapes r:id="rId2"/>
</c:chartSpace>
</file>

<file path=ppt/charts/chart4.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dirty="0"/>
              <a:t>Fay D02/9km</a:t>
            </a:r>
            <a:r>
              <a:rPr lang="en-US" baseline="0" dirty="0"/>
              <a:t> Noah LSM </a:t>
            </a:r>
            <a:r>
              <a:rPr lang="en-US" baseline="0" dirty="0" smtClean="0"/>
              <a:t>Land Changes </a:t>
            </a:r>
            <a:r>
              <a:rPr lang="en-US" dirty="0" smtClean="0"/>
              <a:t>Min </a:t>
            </a:r>
            <a:r>
              <a:rPr lang="en-US" dirty="0"/>
              <a:t>Sea Level Pressure over</a:t>
            </a:r>
            <a:r>
              <a:rPr lang="en-US" baseline="0" dirty="0"/>
              <a:t> Time</a:t>
            </a:r>
            <a:endParaRPr lang="en-US" dirty="0"/>
          </a:p>
        </c:rich>
      </c:tx>
    </c:title>
    <c:plotArea>
      <c:layout/>
      <c:lineChart>
        <c:grouping val="standard"/>
        <c:ser>
          <c:idx val="0"/>
          <c:order val="0"/>
          <c:tx>
            <c:v>Best Track</c:v>
          </c:tx>
          <c:dLbls>
            <c:showVal val="1"/>
          </c:dLbls>
          <c:cat>
            <c:strRef>
              <c:f>Sheet2!$F$3:$F$33</c:f>
              <c:strCache>
                <c:ptCount val="31"/>
                <c:pt idx="0">
                  <c:v>08/19/00Z</c:v>
                </c:pt>
                <c:pt idx="6">
                  <c:v>08/19/06Z</c:v>
                </c:pt>
                <c:pt idx="12">
                  <c:v>08/19/12Z</c:v>
                </c:pt>
                <c:pt idx="18">
                  <c:v>08/19/18Z</c:v>
                </c:pt>
                <c:pt idx="24">
                  <c:v>08/20/00Z</c:v>
                </c:pt>
                <c:pt idx="30">
                  <c:v>08/20/06Z</c:v>
                </c:pt>
              </c:strCache>
            </c:strRef>
          </c:cat>
          <c:val>
            <c:numRef>
              <c:f>Sheet2!$G$3:$G$33</c:f>
              <c:numCache>
                <c:formatCode>General</c:formatCode>
                <c:ptCount val="31"/>
                <c:pt idx="0">
                  <c:v>997</c:v>
                </c:pt>
                <c:pt idx="6">
                  <c:v>994</c:v>
                </c:pt>
                <c:pt idx="12">
                  <c:v>988</c:v>
                </c:pt>
                <c:pt idx="18">
                  <c:v>986</c:v>
                </c:pt>
                <c:pt idx="24">
                  <c:v>988</c:v>
                </c:pt>
                <c:pt idx="30">
                  <c:v>992</c:v>
                </c:pt>
              </c:numCache>
            </c:numRef>
          </c:val>
        </c:ser>
        <c:ser>
          <c:idx val="1"/>
          <c:order val="1"/>
          <c:tx>
            <c:v>Noah</c:v>
          </c:tx>
          <c:marker>
            <c:symbol val="none"/>
          </c:marker>
          <c:cat>
            <c:strRef>
              <c:f>Sheet2!$F$3:$F$33</c:f>
              <c:strCache>
                <c:ptCount val="31"/>
                <c:pt idx="0">
                  <c:v>08/19/00Z</c:v>
                </c:pt>
                <c:pt idx="6">
                  <c:v>08/19/06Z</c:v>
                </c:pt>
                <c:pt idx="12">
                  <c:v>08/19/12Z</c:v>
                </c:pt>
                <c:pt idx="18">
                  <c:v>08/19/18Z</c:v>
                </c:pt>
                <c:pt idx="24">
                  <c:v>08/20/00Z</c:v>
                </c:pt>
                <c:pt idx="30">
                  <c:v>08/20/06Z</c:v>
                </c:pt>
              </c:strCache>
            </c:strRef>
          </c:cat>
          <c:val>
            <c:numRef>
              <c:f>Sheet2!$T$3:$T$33</c:f>
              <c:numCache>
                <c:formatCode>General</c:formatCode>
                <c:ptCount val="31"/>
                <c:pt idx="0">
                  <c:v>998.00699999999972</c:v>
                </c:pt>
                <c:pt idx="1">
                  <c:v>982.91599999999983</c:v>
                </c:pt>
                <c:pt idx="2">
                  <c:v>983.09900000000005</c:v>
                </c:pt>
                <c:pt idx="3">
                  <c:v>984.09400000000005</c:v>
                </c:pt>
                <c:pt idx="4">
                  <c:v>982.90199999999982</c:v>
                </c:pt>
                <c:pt idx="5">
                  <c:v>981.7850000000002</c:v>
                </c:pt>
                <c:pt idx="6">
                  <c:v>981.58500000000004</c:v>
                </c:pt>
                <c:pt idx="7">
                  <c:v>983.00099999999998</c:v>
                </c:pt>
                <c:pt idx="8">
                  <c:v>981.88499999999999</c:v>
                </c:pt>
                <c:pt idx="9">
                  <c:v>982.82499999999982</c:v>
                </c:pt>
                <c:pt idx="10">
                  <c:v>982.64</c:v>
                </c:pt>
                <c:pt idx="11">
                  <c:v>983.7</c:v>
                </c:pt>
                <c:pt idx="12">
                  <c:v>984.601</c:v>
                </c:pt>
                <c:pt idx="13">
                  <c:v>985.16800000000001</c:v>
                </c:pt>
                <c:pt idx="14">
                  <c:v>985.149</c:v>
                </c:pt>
                <c:pt idx="15">
                  <c:v>984.923</c:v>
                </c:pt>
                <c:pt idx="16">
                  <c:v>984.18299999999999</c:v>
                </c:pt>
                <c:pt idx="17">
                  <c:v>983.91499999999996</c:v>
                </c:pt>
                <c:pt idx="18">
                  <c:v>983.85399999999981</c:v>
                </c:pt>
                <c:pt idx="19">
                  <c:v>984.24300000000005</c:v>
                </c:pt>
                <c:pt idx="20">
                  <c:v>984.41599999999983</c:v>
                </c:pt>
                <c:pt idx="21">
                  <c:v>984.64300000000003</c:v>
                </c:pt>
                <c:pt idx="22">
                  <c:v>985.33099999999979</c:v>
                </c:pt>
                <c:pt idx="23">
                  <c:v>985.43199999999979</c:v>
                </c:pt>
                <c:pt idx="24">
                  <c:v>985.577</c:v>
                </c:pt>
                <c:pt idx="25">
                  <c:v>985.18200000000002</c:v>
                </c:pt>
                <c:pt idx="26">
                  <c:v>985.72</c:v>
                </c:pt>
                <c:pt idx="27">
                  <c:v>985.36699999999962</c:v>
                </c:pt>
                <c:pt idx="28">
                  <c:v>985.94499999999982</c:v>
                </c:pt>
                <c:pt idx="29">
                  <c:v>985.83900000000006</c:v>
                </c:pt>
                <c:pt idx="30">
                  <c:v>986.03199999999981</c:v>
                </c:pt>
              </c:numCache>
            </c:numRef>
          </c:val>
        </c:ser>
        <c:ser>
          <c:idx val="2"/>
          <c:order val="2"/>
          <c:tx>
            <c:v>No Wet</c:v>
          </c:tx>
          <c:spPr>
            <a:ln>
              <a:solidFill>
                <a:srgbClr val="FFC000"/>
              </a:solidFill>
            </a:ln>
          </c:spPr>
          <c:marker>
            <c:symbol val="none"/>
          </c:marker>
          <c:cat>
            <c:strRef>
              <c:f>Sheet2!$F$3:$F$33</c:f>
              <c:strCache>
                <c:ptCount val="31"/>
                <c:pt idx="0">
                  <c:v>08/19/00Z</c:v>
                </c:pt>
                <c:pt idx="6">
                  <c:v>08/19/06Z</c:v>
                </c:pt>
                <c:pt idx="12">
                  <c:v>08/19/12Z</c:v>
                </c:pt>
                <c:pt idx="18">
                  <c:v>08/19/18Z</c:v>
                </c:pt>
                <c:pt idx="24">
                  <c:v>08/20/00Z</c:v>
                </c:pt>
                <c:pt idx="30">
                  <c:v>08/20/06Z</c:v>
                </c:pt>
              </c:strCache>
            </c:strRef>
          </c:cat>
          <c:val>
            <c:numRef>
              <c:f>Sheet2!$V$3:$V$33</c:f>
              <c:numCache>
                <c:formatCode>General</c:formatCode>
                <c:ptCount val="31"/>
                <c:pt idx="0">
                  <c:v>998.00699999999972</c:v>
                </c:pt>
                <c:pt idx="1">
                  <c:v>982.92</c:v>
                </c:pt>
                <c:pt idx="2">
                  <c:v>983.09199999999998</c:v>
                </c:pt>
                <c:pt idx="3">
                  <c:v>984.10400000000004</c:v>
                </c:pt>
                <c:pt idx="4">
                  <c:v>982.899</c:v>
                </c:pt>
                <c:pt idx="5">
                  <c:v>981.81899999999996</c:v>
                </c:pt>
                <c:pt idx="6">
                  <c:v>981.577</c:v>
                </c:pt>
                <c:pt idx="7">
                  <c:v>983.05799999999977</c:v>
                </c:pt>
                <c:pt idx="8">
                  <c:v>981.90599999999972</c:v>
                </c:pt>
                <c:pt idx="9">
                  <c:v>982.90099999999973</c:v>
                </c:pt>
                <c:pt idx="10">
                  <c:v>982.70100000000002</c:v>
                </c:pt>
                <c:pt idx="11">
                  <c:v>983.53899999999999</c:v>
                </c:pt>
                <c:pt idx="12">
                  <c:v>984.73800000000028</c:v>
                </c:pt>
                <c:pt idx="13">
                  <c:v>985.423</c:v>
                </c:pt>
                <c:pt idx="14">
                  <c:v>985.47900000000004</c:v>
                </c:pt>
                <c:pt idx="15">
                  <c:v>985.09799999999996</c:v>
                </c:pt>
                <c:pt idx="16">
                  <c:v>984.48900000000003</c:v>
                </c:pt>
                <c:pt idx="17">
                  <c:v>984.19200000000001</c:v>
                </c:pt>
                <c:pt idx="18">
                  <c:v>984.28400000000022</c:v>
                </c:pt>
                <c:pt idx="19">
                  <c:v>984.34199999999976</c:v>
                </c:pt>
                <c:pt idx="20">
                  <c:v>985.38300000000004</c:v>
                </c:pt>
                <c:pt idx="21">
                  <c:v>985.81999999999982</c:v>
                </c:pt>
                <c:pt idx="22">
                  <c:v>985.92899999999997</c:v>
                </c:pt>
                <c:pt idx="23">
                  <c:v>986.36699999999962</c:v>
                </c:pt>
                <c:pt idx="24">
                  <c:v>986.42899999999997</c:v>
                </c:pt>
                <c:pt idx="25">
                  <c:v>986.14</c:v>
                </c:pt>
                <c:pt idx="26">
                  <c:v>986.53699999999981</c:v>
                </c:pt>
                <c:pt idx="27">
                  <c:v>986.27100000000019</c:v>
                </c:pt>
                <c:pt idx="28">
                  <c:v>986.56099999999981</c:v>
                </c:pt>
                <c:pt idx="29">
                  <c:v>986.26599999999996</c:v>
                </c:pt>
                <c:pt idx="30">
                  <c:v>986.47799999999972</c:v>
                </c:pt>
              </c:numCache>
            </c:numRef>
          </c:val>
        </c:ser>
        <c:ser>
          <c:idx val="3"/>
          <c:order val="3"/>
          <c:tx>
            <c:v>No Lake</c:v>
          </c:tx>
          <c:spPr>
            <a:ln>
              <a:solidFill>
                <a:srgbClr val="00B0F0"/>
              </a:solidFill>
              <a:prstDash val="sysDot"/>
            </a:ln>
          </c:spPr>
          <c:marker>
            <c:symbol val="none"/>
          </c:marker>
          <c:cat>
            <c:strRef>
              <c:f>Sheet2!$F$3:$F$33</c:f>
              <c:strCache>
                <c:ptCount val="31"/>
                <c:pt idx="0">
                  <c:v>08/19/00Z</c:v>
                </c:pt>
                <c:pt idx="6">
                  <c:v>08/19/06Z</c:v>
                </c:pt>
                <c:pt idx="12">
                  <c:v>08/19/12Z</c:v>
                </c:pt>
                <c:pt idx="18">
                  <c:v>08/19/18Z</c:v>
                </c:pt>
                <c:pt idx="24">
                  <c:v>08/20/00Z</c:v>
                </c:pt>
                <c:pt idx="30">
                  <c:v>08/20/06Z</c:v>
                </c:pt>
              </c:strCache>
            </c:strRef>
          </c:cat>
          <c:val>
            <c:numRef>
              <c:f>Sheet2!$X$3:$X$33</c:f>
              <c:numCache>
                <c:formatCode>General</c:formatCode>
                <c:ptCount val="31"/>
                <c:pt idx="0">
                  <c:v>998.00699999999972</c:v>
                </c:pt>
                <c:pt idx="1">
                  <c:v>982.91599999999983</c:v>
                </c:pt>
                <c:pt idx="2">
                  <c:v>983.08399999999995</c:v>
                </c:pt>
                <c:pt idx="3">
                  <c:v>984.09100000000001</c:v>
                </c:pt>
                <c:pt idx="4">
                  <c:v>982.90099999999973</c:v>
                </c:pt>
                <c:pt idx="5">
                  <c:v>981.79500000000019</c:v>
                </c:pt>
                <c:pt idx="6">
                  <c:v>981.601</c:v>
                </c:pt>
                <c:pt idx="7">
                  <c:v>983.03899999999999</c:v>
                </c:pt>
                <c:pt idx="8">
                  <c:v>981.91399999999999</c:v>
                </c:pt>
                <c:pt idx="9">
                  <c:v>982.83499999999981</c:v>
                </c:pt>
                <c:pt idx="10">
                  <c:v>982.67000000000019</c:v>
                </c:pt>
                <c:pt idx="11">
                  <c:v>983.726</c:v>
                </c:pt>
                <c:pt idx="12">
                  <c:v>984.72699999999998</c:v>
                </c:pt>
                <c:pt idx="13">
                  <c:v>985.30699999999979</c:v>
                </c:pt>
                <c:pt idx="14">
                  <c:v>985.31499999999983</c:v>
                </c:pt>
                <c:pt idx="15">
                  <c:v>985.04599999999982</c:v>
                </c:pt>
                <c:pt idx="16">
                  <c:v>984.34099999999978</c:v>
                </c:pt>
                <c:pt idx="17">
                  <c:v>984.13699999999972</c:v>
                </c:pt>
                <c:pt idx="18">
                  <c:v>984.20799999999997</c:v>
                </c:pt>
                <c:pt idx="19">
                  <c:v>984.07299999999998</c:v>
                </c:pt>
                <c:pt idx="20">
                  <c:v>985.47299999999996</c:v>
                </c:pt>
                <c:pt idx="21">
                  <c:v>985.6</c:v>
                </c:pt>
                <c:pt idx="22">
                  <c:v>985.8499999999998</c:v>
                </c:pt>
                <c:pt idx="23">
                  <c:v>986.33099999999979</c:v>
                </c:pt>
                <c:pt idx="24">
                  <c:v>986.39499999999998</c:v>
                </c:pt>
                <c:pt idx="25">
                  <c:v>986.14400000000001</c:v>
                </c:pt>
                <c:pt idx="26">
                  <c:v>986.50199999999973</c:v>
                </c:pt>
                <c:pt idx="27">
                  <c:v>986.35899999999981</c:v>
                </c:pt>
                <c:pt idx="28">
                  <c:v>986.64300000000003</c:v>
                </c:pt>
                <c:pt idx="29">
                  <c:v>986.50699999999972</c:v>
                </c:pt>
                <c:pt idx="30">
                  <c:v>986.7850000000002</c:v>
                </c:pt>
              </c:numCache>
            </c:numRef>
          </c:val>
        </c:ser>
        <c:ser>
          <c:idx val="4"/>
          <c:order val="4"/>
          <c:tx>
            <c:v>No Glades</c:v>
          </c:tx>
          <c:spPr>
            <a:ln>
              <a:solidFill>
                <a:srgbClr val="92D050"/>
              </a:solidFill>
              <a:prstDash val="sysDash"/>
            </a:ln>
          </c:spPr>
          <c:marker>
            <c:symbol val="none"/>
          </c:marker>
          <c:cat>
            <c:strRef>
              <c:f>Sheet2!$F$3:$F$33</c:f>
              <c:strCache>
                <c:ptCount val="31"/>
                <c:pt idx="0">
                  <c:v>08/19/00Z</c:v>
                </c:pt>
                <c:pt idx="6">
                  <c:v>08/19/06Z</c:v>
                </c:pt>
                <c:pt idx="12">
                  <c:v>08/19/12Z</c:v>
                </c:pt>
                <c:pt idx="18">
                  <c:v>08/19/18Z</c:v>
                </c:pt>
                <c:pt idx="24">
                  <c:v>08/20/00Z</c:v>
                </c:pt>
                <c:pt idx="30">
                  <c:v>08/20/06Z</c:v>
                </c:pt>
              </c:strCache>
            </c:strRef>
          </c:cat>
          <c:val>
            <c:numRef>
              <c:f>Sheet2!$Z$3:$Z$33</c:f>
              <c:numCache>
                <c:formatCode>General</c:formatCode>
                <c:ptCount val="31"/>
                <c:pt idx="0">
                  <c:v>998.00699999999972</c:v>
                </c:pt>
                <c:pt idx="1">
                  <c:v>982.91899999999998</c:v>
                </c:pt>
                <c:pt idx="2">
                  <c:v>983.09699999999998</c:v>
                </c:pt>
                <c:pt idx="3">
                  <c:v>984.10599999999999</c:v>
                </c:pt>
                <c:pt idx="4">
                  <c:v>982.92599999999982</c:v>
                </c:pt>
                <c:pt idx="5">
                  <c:v>981.82199999999978</c:v>
                </c:pt>
                <c:pt idx="6">
                  <c:v>981.59</c:v>
                </c:pt>
                <c:pt idx="7">
                  <c:v>983.01400000000001</c:v>
                </c:pt>
                <c:pt idx="8">
                  <c:v>981.89400000000001</c:v>
                </c:pt>
                <c:pt idx="9">
                  <c:v>982.85799999999949</c:v>
                </c:pt>
                <c:pt idx="10">
                  <c:v>982.64699999999982</c:v>
                </c:pt>
                <c:pt idx="11">
                  <c:v>983.49199999999996</c:v>
                </c:pt>
                <c:pt idx="12">
                  <c:v>984.58799999999997</c:v>
                </c:pt>
                <c:pt idx="13">
                  <c:v>985.23900000000003</c:v>
                </c:pt>
                <c:pt idx="14">
                  <c:v>985.29000000000019</c:v>
                </c:pt>
                <c:pt idx="15">
                  <c:v>985.024</c:v>
                </c:pt>
                <c:pt idx="16">
                  <c:v>984.32399999999996</c:v>
                </c:pt>
                <c:pt idx="17">
                  <c:v>983.97900000000004</c:v>
                </c:pt>
                <c:pt idx="18">
                  <c:v>983.97299999999996</c:v>
                </c:pt>
                <c:pt idx="19">
                  <c:v>983.928</c:v>
                </c:pt>
                <c:pt idx="20">
                  <c:v>984.48400000000004</c:v>
                </c:pt>
                <c:pt idx="21">
                  <c:v>984.6840000000002</c:v>
                </c:pt>
                <c:pt idx="22">
                  <c:v>985.52599999999973</c:v>
                </c:pt>
                <c:pt idx="23">
                  <c:v>985.56299999999976</c:v>
                </c:pt>
                <c:pt idx="24">
                  <c:v>985.5659999999998</c:v>
                </c:pt>
                <c:pt idx="25">
                  <c:v>985.16599999999983</c:v>
                </c:pt>
                <c:pt idx="26">
                  <c:v>985.65</c:v>
                </c:pt>
                <c:pt idx="27">
                  <c:v>985.53499999999997</c:v>
                </c:pt>
                <c:pt idx="28">
                  <c:v>985.96199999999976</c:v>
                </c:pt>
                <c:pt idx="29">
                  <c:v>986.048</c:v>
                </c:pt>
                <c:pt idx="30">
                  <c:v>986.17499999999995</c:v>
                </c:pt>
              </c:numCache>
            </c:numRef>
          </c:val>
        </c:ser>
        <c:dLbls/>
        <c:marker val="1"/>
        <c:axId val="84325504"/>
        <c:axId val="84327040"/>
      </c:lineChart>
      <c:catAx>
        <c:axId val="84325504"/>
        <c:scaling>
          <c:orientation val="minMax"/>
        </c:scaling>
        <c:axPos val="b"/>
        <c:majorTickMark val="none"/>
        <c:minorTickMark val="out"/>
        <c:tickLblPos val="nextTo"/>
        <c:crossAx val="84327040"/>
        <c:crosses val="autoZero"/>
        <c:auto val="1"/>
        <c:lblAlgn val="ctr"/>
        <c:lblOffset val="100"/>
      </c:catAx>
      <c:valAx>
        <c:axId val="84327040"/>
        <c:scaling>
          <c:orientation val="minMax"/>
          <c:min val="980"/>
        </c:scaling>
        <c:axPos val="l"/>
        <c:majorGridlines/>
        <c:title>
          <c:tx>
            <c:rich>
              <a:bodyPr/>
              <a:lstStyle/>
              <a:p>
                <a:pPr>
                  <a:defRPr/>
                </a:pPr>
                <a:r>
                  <a:rPr lang="en-US"/>
                  <a:t>Min</a:t>
                </a:r>
                <a:r>
                  <a:rPr lang="en-US" baseline="0"/>
                  <a:t> SLP (mb)</a:t>
                </a:r>
                <a:endParaRPr lang="en-US"/>
              </a:p>
            </c:rich>
          </c:tx>
        </c:title>
        <c:numFmt formatCode="General" sourceLinked="1"/>
        <c:majorTickMark val="none"/>
        <c:tickLblPos val="nextTo"/>
        <c:crossAx val="84325504"/>
        <c:crosses val="autoZero"/>
        <c:crossBetween val="between"/>
      </c:valAx>
    </c:plotArea>
    <c:legend>
      <c:legendPos val="r"/>
    </c:legend>
    <c:plotVisOnly val="1"/>
    <c:dispBlanksAs val="gap"/>
  </c:chart>
  <c:externalData r:id="rId1"/>
  <c:userShapes r:id="rId2"/>
</c:chartSpace>
</file>

<file path=ppt/charts/chart5.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title>
      <c:tx>
        <c:rich>
          <a:bodyPr/>
          <a:lstStyle/>
          <a:p>
            <a:pPr>
              <a:defRPr/>
            </a:pPr>
            <a:r>
              <a:rPr lang="en-US" dirty="0"/>
              <a:t>Fay D02/9km</a:t>
            </a:r>
            <a:r>
              <a:rPr lang="en-US" baseline="0" dirty="0"/>
              <a:t> Noah LSM Ensemble </a:t>
            </a:r>
            <a:r>
              <a:rPr lang="en-US" dirty="0" smtClean="0"/>
              <a:t>Mean </a:t>
            </a:r>
            <a:r>
              <a:rPr lang="en-US" dirty="0"/>
              <a:t>Sea Level Pressure over</a:t>
            </a:r>
            <a:r>
              <a:rPr lang="en-US" baseline="0" dirty="0"/>
              <a:t> Time</a:t>
            </a:r>
            <a:endParaRPr lang="en-US" dirty="0"/>
          </a:p>
        </c:rich>
      </c:tx>
    </c:title>
    <c:plotArea>
      <c:layout/>
      <c:lineChart>
        <c:grouping val="standard"/>
        <c:ser>
          <c:idx val="0"/>
          <c:order val="0"/>
          <c:tx>
            <c:v>Best Track</c:v>
          </c:tx>
          <c:dLbls>
            <c:showVal val="1"/>
          </c:dLbls>
          <c:cat>
            <c:strRef>
              <c:f>Sheet2!$F$9:$F$39</c:f>
              <c:strCache>
                <c:ptCount val="31"/>
                <c:pt idx="0">
                  <c:v>08/19/00Z</c:v>
                </c:pt>
                <c:pt idx="6">
                  <c:v>08/19/06Z</c:v>
                </c:pt>
                <c:pt idx="12">
                  <c:v>08/19/12Z</c:v>
                </c:pt>
                <c:pt idx="18">
                  <c:v>08/19/18Z</c:v>
                </c:pt>
                <c:pt idx="24">
                  <c:v>08/20/00Z</c:v>
                </c:pt>
                <c:pt idx="30">
                  <c:v>08/20/06Z</c:v>
                </c:pt>
              </c:strCache>
            </c:strRef>
          </c:cat>
          <c:val>
            <c:numRef>
              <c:f>Sheet2!$G$9:$G$39</c:f>
              <c:numCache>
                <c:formatCode>General</c:formatCode>
                <c:ptCount val="31"/>
                <c:pt idx="0">
                  <c:v>997</c:v>
                </c:pt>
                <c:pt idx="6">
                  <c:v>994</c:v>
                </c:pt>
                <c:pt idx="12">
                  <c:v>988</c:v>
                </c:pt>
                <c:pt idx="18">
                  <c:v>986</c:v>
                </c:pt>
                <c:pt idx="24">
                  <c:v>988</c:v>
                </c:pt>
                <c:pt idx="30">
                  <c:v>992</c:v>
                </c:pt>
              </c:numCache>
            </c:numRef>
          </c:val>
        </c:ser>
        <c:ser>
          <c:idx val="1"/>
          <c:order val="1"/>
          <c:tx>
            <c:v>Noah</c:v>
          </c:tx>
          <c:marker>
            <c:symbol val="none"/>
          </c:marker>
          <c:cat>
            <c:strRef>
              <c:f>Sheet2!$F$9:$F$39</c:f>
              <c:strCache>
                <c:ptCount val="31"/>
                <c:pt idx="0">
                  <c:v>08/19/00Z</c:v>
                </c:pt>
                <c:pt idx="6">
                  <c:v>08/19/06Z</c:v>
                </c:pt>
                <c:pt idx="12">
                  <c:v>08/19/12Z</c:v>
                </c:pt>
                <c:pt idx="18">
                  <c:v>08/19/18Z</c:v>
                </c:pt>
                <c:pt idx="24">
                  <c:v>08/20/00Z</c:v>
                </c:pt>
                <c:pt idx="30">
                  <c:v>08/20/06Z</c:v>
                </c:pt>
              </c:strCache>
            </c:strRef>
          </c:cat>
          <c:val>
            <c:numRef>
              <c:f>Sheet2!$T$9:$T$39</c:f>
              <c:numCache>
                <c:formatCode>General</c:formatCode>
                <c:ptCount val="31"/>
                <c:pt idx="0">
                  <c:v>998.00699999999983</c:v>
                </c:pt>
                <c:pt idx="1">
                  <c:v>982.91599999999994</c:v>
                </c:pt>
                <c:pt idx="2">
                  <c:v>983.09900000000005</c:v>
                </c:pt>
                <c:pt idx="3">
                  <c:v>984.09400000000005</c:v>
                </c:pt>
                <c:pt idx="4">
                  <c:v>982.90199999999993</c:v>
                </c:pt>
                <c:pt idx="5">
                  <c:v>981.78500000000008</c:v>
                </c:pt>
                <c:pt idx="6">
                  <c:v>981.58500000000004</c:v>
                </c:pt>
                <c:pt idx="7">
                  <c:v>983.00099999999998</c:v>
                </c:pt>
                <c:pt idx="8">
                  <c:v>981.88499999999999</c:v>
                </c:pt>
                <c:pt idx="9">
                  <c:v>982.82499999999993</c:v>
                </c:pt>
                <c:pt idx="10">
                  <c:v>982.64</c:v>
                </c:pt>
                <c:pt idx="11">
                  <c:v>983.7</c:v>
                </c:pt>
                <c:pt idx="12">
                  <c:v>984.601</c:v>
                </c:pt>
                <c:pt idx="13">
                  <c:v>985.16800000000001</c:v>
                </c:pt>
                <c:pt idx="14">
                  <c:v>985.149</c:v>
                </c:pt>
                <c:pt idx="15">
                  <c:v>984.923</c:v>
                </c:pt>
                <c:pt idx="16">
                  <c:v>984.18299999999999</c:v>
                </c:pt>
                <c:pt idx="17">
                  <c:v>983.91499999999996</c:v>
                </c:pt>
                <c:pt idx="18">
                  <c:v>983.85399999999993</c:v>
                </c:pt>
                <c:pt idx="19">
                  <c:v>984.24300000000005</c:v>
                </c:pt>
                <c:pt idx="20">
                  <c:v>984.41599999999994</c:v>
                </c:pt>
                <c:pt idx="21">
                  <c:v>984.64300000000003</c:v>
                </c:pt>
                <c:pt idx="22">
                  <c:v>985.3309999999999</c:v>
                </c:pt>
                <c:pt idx="23">
                  <c:v>985.4319999999999</c:v>
                </c:pt>
                <c:pt idx="24">
                  <c:v>985.577</c:v>
                </c:pt>
                <c:pt idx="25">
                  <c:v>985.18200000000002</c:v>
                </c:pt>
                <c:pt idx="26">
                  <c:v>985.72</c:v>
                </c:pt>
                <c:pt idx="27">
                  <c:v>985.36699999999985</c:v>
                </c:pt>
                <c:pt idx="28">
                  <c:v>985.94499999999994</c:v>
                </c:pt>
                <c:pt idx="29">
                  <c:v>985.83900000000006</c:v>
                </c:pt>
                <c:pt idx="30">
                  <c:v>986.03199999999993</c:v>
                </c:pt>
              </c:numCache>
            </c:numRef>
          </c:val>
        </c:ser>
        <c:ser>
          <c:idx val="2"/>
          <c:order val="2"/>
          <c:tx>
            <c:v>No Wet</c:v>
          </c:tx>
          <c:spPr>
            <a:ln>
              <a:solidFill>
                <a:srgbClr val="FFC000"/>
              </a:solidFill>
            </a:ln>
          </c:spPr>
          <c:marker>
            <c:symbol val="none"/>
          </c:marker>
          <c:cat>
            <c:strRef>
              <c:f>Sheet2!$F$9:$F$39</c:f>
              <c:strCache>
                <c:ptCount val="31"/>
                <c:pt idx="0">
                  <c:v>08/19/00Z</c:v>
                </c:pt>
                <c:pt idx="6">
                  <c:v>08/19/06Z</c:v>
                </c:pt>
                <c:pt idx="12">
                  <c:v>08/19/12Z</c:v>
                </c:pt>
                <c:pt idx="18">
                  <c:v>08/19/18Z</c:v>
                </c:pt>
                <c:pt idx="24">
                  <c:v>08/20/00Z</c:v>
                </c:pt>
                <c:pt idx="30">
                  <c:v>08/20/06Z</c:v>
                </c:pt>
              </c:strCache>
            </c:strRef>
          </c:cat>
          <c:val>
            <c:numRef>
              <c:f>Sheet2!$V$9:$V$39</c:f>
              <c:numCache>
                <c:formatCode>General</c:formatCode>
                <c:ptCount val="31"/>
                <c:pt idx="0">
                  <c:v>998.00699999999983</c:v>
                </c:pt>
                <c:pt idx="1">
                  <c:v>982.92</c:v>
                </c:pt>
                <c:pt idx="2">
                  <c:v>983.09199999999998</c:v>
                </c:pt>
                <c:pt idx="3">
                  <c:v>984.10400000000004</c:v>
                </c:pt>
                <c:pt idx="4">
                  <c:v>982.899</c:v>
                </c:pt>
                <c:pt idx="5">
                  <c:v>981.81899999999996</c:v>
                </c:pt>
                <c:pt idx="6">
                  <c:v>981.577</c:v>
                </c:pt>
                <c:pt idx="7">
                  <c:v>983.05799999999988</c:v>
                </c:pt>
                <c:pt idx="8">
                  <c:v>981.90599999999984</c:v>
                </c:pt>
                <c:pt idx="9">
                  <c:v>982.90099999999984</c:v>
                </c:pt>
                <c:pt idx="10">
                  <c:v>982.70100000000002</c:v>
                </c:pt>
                <c:pt idx="11">
                  <c:v>983.53899999999999</c:v>
                </c:pt>
                <c:pt idx="12">
                  <c:v>984.73800000000017</c:v>
                </c:pt>
                <c:pt idx="13">
                  <c:v>985.423</c:v>
                </c:pt>
                <c:pt idx="14">
                  <c:v>985.47900000000004</c:v>
                </c:pt>
                <c:pt idx="15">
                  <c:v>985.09799999999996</c:v>
                </c:pt>
                <c:pt idx="16">
                  <c:v>984.48900000000003</c:v>
                </c:pt>
                <c:pt idx="17">
                  <c:v>984.19200000000001</c:v>
                </c:pt>
                <c:pt idx="18">
                  <c:v>984.28400000000011</c:v>
                </c:pt>
                <c:pt idx="19">
                  <c:v>984.34199999999987</c:v>
                </c:pt>
                <c:pt idx="20">
                  <c:v>985.38300000000004</c:v>
                </c:pt>
                <c:pt idx="21">
                  <c:v>985.81999999999994</c:v>
                </c:pt>
                <c:pt idx="22">
                  <c:v>985.92899999999997</c:v>
                </c:pt>
                <c:pt idx="23">
                  <c:v>986.36699999999985</c:v>
                </c:pt>
                <c:pt idx="24">
                  <c:v>986.42899999999997</c:v>
                </c:pt>
                <c:pt idx="25">
                  <c:v>986.14</c:v>
                </c:pt>
                <c:pt idx="26">
                  <c:v>986.53699999999992</c:v>
                </c:pt>
                <c:pt idx="27">
                  <c:v>986.27100000000007</c:v>
                </c:pt>
                <c:pt idx="28">
                  <c:v>986.56099999999992</c:v>
                </c:pt>
                <c:pt idx="29">
                  <c:v>986.26599999999996</c:v>
                </c:pt>
                <c:pt idx="30">
                  <c:v>986.47799999999984</c:v>
                </c:pt>
              </c:numCache>
            </c:numRef>
          </c:val>
        </c:ser>
        <c:ser>
          <c:idx val="3"/>
          <c:order val="3"/>
          <c:tx>
            <c:v>No Lake</c:v>
          </c:tx>
          <c:spPr>
            <a:ln>
              <a:solidFill>
                <a:srgbClr val="00B0F0"/>
              </a:solidFill>
              <a:prstDash val="sysDot"/>
            </a:ln>
          </c:spPr>
          <c:marker>
            <c:symbol val="none"/>
          </c:marker>
          <c:cat>
            <c:strRef>
              <c:f>Sheet2!$F$9:$F$39</c:f>
              <c:strCache>
                <c:ptCount val="31"/>
                <c:pt idx="0">
                  <c:v>08/19/00Z</c:v>
                </c:pt>
                <c:pt idx="6">
                  <c:v>08/19/06Z</c:v>
                </c:pt>
                <c:pt idx="12">
                  <c:v>08/19/12Z</c:v>
                </c:pt>
                <c:pt idx="18">
                  <c:v>08/19/18Z</c:v>
                </c:pt>
                <c:pt idx="24">
                  <c:v>08/20/00Z</c:v>
                </c:pt>
                <c:pt idx="30">
                  <c:v>08/20/06Z</c:v>
                </c:pt>
              </c:strCache>
            </c:strRef>
          </c:cat>
          <c:val>
            <c:numRef>
              <c:f>Sheet2!$X$9:$X$39</c:f>
              <c:numCache>
                <c:formatCode>General</c:formatCode>
                <c:ptCount val="31"/>
                <c:pt idx="0">
                  <c:v>998.00699999999983</c:v>
                </c:pt>
                <c:pt idx="1">
                  <c:v>982.91599999999994</c:v>
                </c:pt>
                <c:pt idx="2">
                  <c:v>983.08399999999995</c:v>
                </c:pt>
                <c:pt idx="3">
                  <c:v>984.09100000000001</c:v>
                </c:pt>
                <c:pt idx="4">
                  <c:v>982.90099999999984</c:v>
                </c:pt>
                <c:pt idx="5">
                  <c:v>981.79500000000007</c:v>
                </c:pt>
                <c:pt idx="6">
                  <c:v>981.601</c:v>
                </c:pt>
                <c:pt idx="7">
                  <c:v>983.03899999999999</c:v>
                </c:pt>
                <c:pt idx="8">
                  <c:v>981.91399999999999</c:v>
                </c:pt>
                <c:pt idx="9">
                  <c:v>982.83499999999992</c:v>
                </c:pt>
                <c:pt idx="10">
                  <c:v>982.67000000000007</c:v>
                </c:pt>
                <c:pt idx="11">
                  <c:v>983.726</c:v>
                </c:pt>
                <c:pt idx="12">
                  <c:v>984.72699999999998</c:v>
                </c:pt>
                <c:pt idx="13">
                  <c:v>985.3069999999999</c:v>
                </c:pt>
                <c:pt idx="14">
                  <c:v>985.31499999999994</c:v>
                </c:pt>
                <c:pt idx="15">
                  <c:v>985.04599999999994</c:v>
                </c:pt>
                <c:pt idx="16">
                  <c:v>984.34099999999989</c:v>
                </c:pt>
                <c:pt idx="17">
                  <c:v>984.13699999999983</c:v>
                </c:pt>
                <c:pt idx="18">
                  <c:v>984.20799999999997</c:v>
                </c:pt>
                <c:pt idx="19">
                  <c:v>984.07299999999998</c:v>
                </c:pt>
                <c:pt idx="20">
                  <c:v>985.47299999999996</c:v>
                </c:pt>
                <c:pt idx="21">
                  <c:v>985.6</c:v>
                </c:pt>
                <c:pt idx="22">
                  <c:v>985.84999999999991</c:v>
                </c:pt>
                <c:pt idx="23">
                  <c:v>986.3309999999999</c:v>
                </c:pt>
                <c:pt idx="24">
                  <c:v>986.39499999999998</c:v>
                </c:pt>
                <c:pt idx="25">
                  <c:v>986.14400000000001</c:v>
                </c:pt>
                <c:pt idx="26">
                  <c:v>986.50199999999984</c:v>
                </c:pt>
                <c:pt idx="27">
                  <c:v>986.35899999999992</c:v>
                </c:pt>
                <c:pt idx="28">
                  <c:v>986.64300000000003</c:v>
                </c:pt>
                <c:pt idx="29">
                  <c:v>986.50699999999983</c:v>
                </c:pt>
                <c:pt idx="30">
                  <c:v>986.78500000000008</c:v>
                </c:pt>
              </c:numCache>
            </c:numRef>
          </c:val>
        </c:ser>
        <c:ser>
          <c:idx val="4"/>
          <c:order val="4"/>
          <c:tx>
            <c:v>No Glades</c:v>
          </c:tx>
          <c:spPr>
            <a:ln>
              <a:solidFill>
                <a:srgbClr val="92D050"/>
              </a:solidFill>
              <a:prstDash val="sysDash"/>
            </a:ln>
          </c:spPr>
          <c:marker>
            <c:symbol val="none"/>
          </c:marker>
          <c:cat>
            <c:strRef>
              <c:f>Sheet2!$F$9:$F$39</c:f>
              <c:strCache>
                <c:ptCount val="31"/>
                <c:pt idx="0">
                  <c:v>08/19/00Z</c:v>
                </c:pt>
                <c:pt idx="6">
                  <c:v>08/19/06Z</c:v>
                </c:pt>
                <c:pt idx="12">
                  <c:v>08/19/12Z</c:v>
                </c:pt>
                <c:pt idx="18">
                  <c:v>08/19/18Z</c:v>
                </c:pt>
                <c:pt idx="24">
                  <c:v>08/20/00Z</c:v>
                </c:pt>
                <c:pt idx="30">
                  <c:v>08/20/06Z</c:v>
                </c:pt>
              </c:strCache>
            </c:strRef>
          </c:cat>
          <c:val>
            <c:numRef>
              <c:f>Sheet2!$Z$9:$Z$39</c:f>
              <c:numCache>
                <c:formatCode>General</c:formatCode>
                <c:ptCount val="31"/>
                <c:pt idx="0">
                  <c:v>998.00699999999983</c:v>
                </c:pt>
                <c:pt idx="1">
                  <c:v>982.91899999999998</c:v>
                </c:pt>
                <c:pt idx="2">
                  <c:v>983.09699999999998</c:v>
                </c:pt>
                <c:pt idx="3">
                  <c:v>984.10599999999999</c:v>
                </c:pt>
                <c:pt idx="4">
                  <c:v>982.92599999999993</c:v>
                </c:pt>
                <c:pt idx="5">
                  <c:v>981.82199999999989</c:v>
                </c:pt>
                <c:pt idx="6">
                  <c:v>981.59</c:v>
                </c:pt>
                <c:pt idx="7">
                  <c:v>983.01400000000001</c:v>
                </c:pt>
                <c:pt idx="8">
                  <c:v>981.89400000000001</c:v>
                </c:pt>
                <c:pt idx="9">
                  <c:v>982.85799999999972</c:v>
                </c:pt>
                <c:pt idx="10">
                  <c:v>982.64699999999993</c:v>
                </c:pt>
                <c:pt idx="11">
                  <c:v>983.49199999999996</c:v>
                </c:pt>
                <c:pt idx="12">
                  <c:v>984.58799999999997</c:v>
                </c:pt>
                <c:pt idx="13">
                  <c:v>985.23900000000003</c:v>
                </c:pt>
                <c:pt idx="14">
                  <c:v>985.29000000000008</c:v>
                </c:pt>
                <c:pt idx="15">
                  <c:v>985.024</c:v>
                </c:pt>
                <c:pt idx="16">
                  <c:v>984.32399999999996</c:v>
                </c:pt>
                <c:pt idx="17">
                  <c:v>983.97900000000004</c:v>
                </c:pt>
                <c:pt idx="18">
                  <c:v>983.97299999999996</c:v>
                </c:pt>
                <c:pt idx="19">
                  <c:v>983.928</c:v>
                </c:pt>
                <c:pt idx="20">
                  <c:v>984.48400000000004</c:v>
                </c:pt>
                <c:pt idx="21">
                  <c:v>984.68400000000008</c:v>
                </c:pt>
                <c:pt idx="22">
                  <c:v>985.52599999999984</c:v>
                </c:pt>
                <c:pt idx="23">
                  <c:v>985.56299999999987</c:v>
                </c:pt>
                <c:pt idx="24">
                  <c:v>985.56599999999992</c:v>
                </c:pt>
                <c:pt idx="25">
                  <c:v>985.16599999999994</c:v>
                </c:pt>
                <c:pt idx="26">
                  <c:v>985.65</c:v>
                </c:pt>
                <c:pt idx="27">
                  <c:v>985.53499999999997</c:v>
                </c:pt>
                <c:pt idx="28">
                  <c:v>985.96199999999988</c:v>
                </c:pt>
                <c:pt idx="29">
                  <c:v>986.048</c:v>
                </c:pt>
                <c:pt idx="30">
                  <c:v>986.17499999999995</c:v>
                </c:pt>
              </c:numCache>
            </c:numRef>
          </c:val>
        </c:ser>
        <c:ser>
          <c:idx val="5"/>
          <c:order val="5"/>
          <c:tx>
            <c:v>YSU</c:v>
          </c:tx>
          <c:spPr>
            <a:ln>
              <a:solidFill>
                <a:schemeClr val="accent6">
                  <a:lumMod val="60000"/>
                  <a:lumOff val="40000"/>
                </a:schemeClr>
              </a:solidFill>
            </a:ln>
          </c:spPr>
          <c:marker>
            <c:symbol val="none"/>
          </c:marker>
          <c:val>
            <c:numRef>
              <c:f>Sheet2!$AB$9:$AB$39</c:f>
              <c:numCache>
                <c:formatCode>General</c:formatCode>
                <c:ptCount val="31"/>
                <c:pt idx="0">
                  <c:v>998.00699999999983</c:v>
                </c:pt>
                <c:pt idx="1">
                  <c:v>982.97699999999998</c:v>
                </c:pt>
                <c:pt idx="2">
                  <c:v>983.13499999999999</c:v>
                </c:pt>
                <c:pt idx="3">
                  <c:v>982.18000000000006</c:v>
                </c:pt>
                <c:pt idx="4">
                  <c:v>982.16899999999998</c:v>
                </c:pt>
                <c:pt idx="5">
                  <c:v>980.65</c:v>
                </c:pt>
                <c:pt idx="6">
                  <c:v>980.71199999999999</c:v>
                </c:pt>
                <c:pt idx="7">
                  <c:v>982.85899999999992</c:v>
                </c:pt>
                <c:pt idx="8">
                  <c:v>981.47299999999996</c:v>
                </c:pt>
                <c:pt idx="9">
                  <c:v>983.45299999999986</c:v>
                </c:pt>
                <c:pt idx="10">
                  <c:v>983.48599999999999</c:v>
                </c:pt>
                <c:pt idx="11">
                  <c:v>984.05799999999988</c:v>
                </c:pt>
                <c:pt idx="12">
                  <c:v>985.69799999999998</c:v>
                </c:pt>
                <c:pt idx="13">
                  <c:v>985.84299999999985</c:v>
                </c:pt>
                <c:pt idx="14">
                  <c:v>985.09799999999996</c:v>
                </c:pt>
                <c:pt idx="15">
                  <c:v>985.42399999999998</c:v>
                </c:pt>
                <c:pt idx="16">
                  <c:v>985.36199999999985</c:v>
                </c:pt>
                <c:pt idx="17">
                  <c:v>987.005</c:v>
                </c:pt>
                <c:pt idx="18">
                  <c:v>987.11699999999996</c:v>
                </c:pt>
                <c:pt idx="19">
                  <c:v>987.33199999999988</c:v>
                </c:pt>
                <c:pt idx="20">
                  <c:v>987.88199999999983</c:v>
                </c:pt>
                <c:pt idx="21">
                  <c:v>988.55799999999988</c:v>
                </c:pt>
                <c:pt idx="22">
                  <c:v>989.58</c:v>
                </c:pt>
                <c:pt idx="23">
                  <c:v>990.40300000000002</c:v>
                </c:pt>
                <c:pt idx="24">
                  <c:v>991.23900000000003</c:v>
                </c:pt>
                <c:pt idx="25">
                  <c:v>991.44799999999987</c:v>
                </c:pt>
                <c:pt idx="26">
                  <c:v>991.54599999999994</c:v>
                </c:pt>
                <c:pt idx="27">
                  <c:v>991.77900000000011</c:v>
                </c:pt>
                <c:pt idx="28">
                  <c:v>992.19299999999998</c:v>
                </c:pt>
                <c:pt idx="29">
                  <c:v>992.01300000000003</c:v>
                </c:pt>
                <c:pt idx="30">
                  <c:v>992.45199999999988</c:v>
                </c:pt>
              </c:numCache>
            </c:numRef>
          </c:val>
        </c:ser>
        <c:ser>
          <c:idx val="6"/>
          <c:order val="6"/>
          <c:tx>
            <c:v>MYJ</c:v>
          </c:tx>
          <c:marker>
            <c:symbol val="none"/>
          </c:marker>
          <c:val>
            <c:numRef>
              <c:f>Sheet2!$AD$9:$AD$39</c:f>
              <c:numCache>
                <c:formatCode>General</c:formatCode>
                <c:ptCount val="31"/>
                <c:pt idx="0">
                  <c:v>998.00699999999983</c:v>
                </c:pt>
                <c:pt idx="1">
                  <c:v>983.05499999999984</c:v>
                </c:pt>
                <c:pt idx="2">
                  <c:v>983.41199999999992</c:v>
                </c:pt>
                <c:pt idx="3">
                  <c:v>983.86799999999994</c:v>
                </c:pt>
                <c:pt idx="4">
                  <c:v>982.93299999999988</c:v>
                </c:pt>
                <c:pt idx="5">
                  <c:v>981.73099999999999</c:v>
                </c:pt>
                <c:pt idx="6">
                  <c:v>982.32699999999988</c:v>
                </c:pt>
                <c:pt idx="7">
                  <c:v>983.33499999999992</c:v>
                </c:pt>
                <c:pt idx="8">
                  <c:v>983.78599999999994</c:v>
                </c:pt>
                <c:pt idx="9">
                  <c:v>985.14099999999996</c:v>
                </c:pt>
                <c:pt idx="10">
                  <c:v>985.58399999999995</c:v>
                </c:pt>
                <c:pt idx="11">
                  <c:v>986.404</c:v>
                </c:pt>
                <c:pt idx="12">
                  <c:v>987.52699999999993</c:v>
                </c:pt>
                <c:pt idx="13">
                  <c:v>987.44499999999994</c:v>
                </c:pt>
                <c:pt idx="14">
                  <c:v>987.12199999999996</c:v>
                </c:pt>
                <c:pt idx="15">
                  <c:v>988.02800000000002</c:v>
                </c:pt>
                <c:pt idx="16">
                  <c:v>987.42599999999993</c:v>
                </c:pt>
                <c:pt idx="17">
                  <c:v>986.99</c:v>
                </c:pt>
                <c:pt idx="18">
                  <c:v>987.95099999999991</c:v>
                </c:pt>
                <c:pt idx="19">
                  <c:v>989.45799999999986</c:v>
                </c:pt>
                <c:pt idx="20">
                  <c:v>990.57799999999997</c:v>
                </c:pt>
                <c:pt idx="21">
                  <c:v>991.47699999999998</c:v>
                </c:pt>
                <c:pt idx="22">
                  <c:v>992.47799999999984</c:v>
                </c:pt>
                <c:pt idx="23">
                  <c:v>993.125</c:v>
                </c:pt>
                <c:pt idx="24">
                  <c:v>993.54699999999991</c:v>
                </c:pt>
                <c:pt idx="25">
                  <c:v>993.56499999999994</c:v>
                </c:pt>
                <c:pt idx="26">
                  <c:v>993.72799999999984</c:v>
                </c:pt>
                <c:pt idx="27">
                  <c:v>993.90899999999999</c:v>
                </c:pt>
                <c:pt idx="28">
                  <c:v>994.14599999999996</c:v>
                </c:pt>
                <c:pt idx="29">
                  <c:v>993.84499999999991</c:v>
                </c:pt>
                <c:pt idx="30">
                  <c:v>993.88699999999983</c:v>
                </c:pt>
              </c:numCache>
            </c:numRef>
          </c:val>
        </c:ser>
        <c:ser>
          <c:idx val="7"/>
          <c:order val="7"/>
          <c:tx>
            <c:v>6 Before</c:v>
          </c:tx>
          <c:marker>
            <c:symbol val="none"/>
          </c:marker>
          <c:val>
            <c:numRef>
              <c:f>Sheet2!$AG$9:$AG$39</c:f>
              <c:numCache>
                <c:formatCode>General</c:formatCode>
                <c:ptCount val="31"/>
                <c:pt idx="0">
                  <c:v>982.86399999999992</c:v>
                </c:pt>
                <c:pt idx="1">
                  <c:v>982.21799999999996</c:v>
                </c:pt>
                <c:pt idx="2">
                  <c:v>981.45799999999986</c:v>
                </c:pt>
                <c:pt idx="3">
                  <c:v>981.03300000000002</c:v>
                </c:pt>
                <c:pt idx="4">
                  <c:v>980.53599999999983</c:v>
                </c:pt>
                <c:pt idx="5">
                  <c:v>979.42499999999984</c:v>
                </c:pt>
                <c:pt idx="6">
                  <c:v>979.19600000000003</c:v>
                </c:pt>
                <c:pt idx="7">
                  <c:v>977.92</c:v>
                </c:pt>
                <c:pt idx="8">
                  <c:v>978.3599999999999</c:v>
                </c:pt>
                <c:pt idx="9">
                  <c:v>977.84099999999989</c:v>
                </c:pt>
                <c:pt idx="10">
                  <c:v>979.91800000000001</c:v>
                </c:pt>
                <c:pt idx="11">
                  <c:v>979.86799999999994</c:v>
                </c:pt>
                <c:pt idx="12">
                  <c:v>978.9319999999999</c:v>
                </c:pt>
                <c:pt idx="13">
                  <c:v>978.3069999999999</c:v>
                </c:pt>
                <c:pt idx="14">
                  <c:v>977.19400000000007</c:v>
                </c:pt>
                <c:pt idx="15">
                  <c:v>977.08799999999997</c:v>
                </c:pt>
                <c:pt idx="16">
                  <c:v>976.07799999999997</c:v>
                </c:pt>
                <c:pt idx="17">
                  <c:v>975.16899999999998</c:v>
                </c:pt>
                <c:pt idx="18">
                  <c:v>975.73800000000017</c:v>
                </c:pt>
                <c:pt idx="19">
                  <c:v>976.52300000000002</c:v>
                </c:pt>
                <c:pt idx="20">
                  <c:v>977.28599999999994</c:v>
                </c:pt>
                <c:pt idx="21">
                  <c:v>977.96699999999987</c:v>
                </c:pt>
                <c:pt idx="22">
                  <c:v>978.88499999999999</c:v>
                </c:pt>
                <c:pt idx="23">
                  <c:v>979.91</c:v>
                </c:pt>
                <c:pt idx="24">
                  <c:v>980.46699999999987</c:v>
                </c:pt>
                <c:pt idx="25">
                  <c:v>980.58900000000017</c:v>
                </c:pt>
                <c:pt idx="26">
                  <c:v>980.96599999999989</c:v>
                </c:pt>
                <c:pt idx="27">
                  <c:v>981.76800000000003</c:v>
                </c:pt>
                <c:pt idx="28">
                  <c:v>981.76199999999983</c:v>
                </c:pt>
                <c:pt idx="29">
                  <c:v>982.05099999999993</c:v>
                </c:pt>
                <c:pt idx="30">
                  <c:v>981.7940000000001</c:v>
                </c:pt>
              </c:numCache>
            </c:numRef>
          </c:val>
        </c:ser>
        <c:ser>
          <c:idx val="8"/>
          <c:order val="8"/>
          <c:tx>
            <c:v>6 After</c:v>
          </c:tx>
          <c:spPr>
            <a:ln>
              <a:solidFill>
                <a:schemeClr val="accent4">
                  <a:lumMod val="75000"/>
                </a:schemeClr>
              </a:solidFill>
            </a:ln>
          </c:spPr>
          <c:marker>
            <c:symbol val="none"/>
          </c:marker>
          <c:val>
            <c:numRef>
              <c:f>Sheet2!$AJ$9:$AJ$39</c:f>
              <c:numCache>
                <c:formatCode>General</c:formatCode>
                <c:ptCount val="31"/>
                <c:pt idx="6">
                  <c:v>994.005</c:v>
                </c:pt>
                <c:pt idx="7">
                  <c:v>987.41</c:v>
                </c:pt>
                <c:pt idx="8">
                  <c:v>987.654</c:v>
                </c:pt>
                <c:pt idx="9">
                  <c:v>987.46799999999985</c:v>
                </c:pt>
                <c:pt idx="10">
                  <c:v>987.52099999999996</c:v>
                </c:pt>
                <c:pt idx="11">
                  <c:v>988.601</c:v>
                </c:pt>
                <c:pt idx="12">
                  <c:v>989.52199999999993</c:v>
                </c:pt>
                <c:pt idx="13">
                  <c:v>989.53599999999983</c:v>
                </c:pt>
                <c:pt idx="14">
                  <c:v>991.27500000000009</c:v>
                </c:pt>
                <c:pt idx="15">
                  <c:v>991.9609999999999</c:v>
                </c:pt>
                <c:pt idx="16">
                  <c:v>990.57100000000003</c:v>
                </c:pt>
                <c:pt idx="17">
                  <c:v>991.35099999999989</c:v>
                </c:pt>
                <c:pt idx="18">
                  <c:v>991.70899999999995</c:v>
                </c:pt>
                <c:pt idx="19">
                  <c:v>991.67499999999995</c:v>
                </c:pt>
                <c:pt idx="20">
                  <c:v>991.74300000000005</c:v>
                </c:pt>
                <c:pt idx="21">
                  <c:v>992.6</c:v>
                </c:pt>
                <c:pt idx="22">
                  <c:v>992.78200000000004</c:v>
                </c:pt>
                <c:pt idx="23">
                  <c:v>993.197</c:v>
                </c:pt>
                <c:pt idx="24">
                  <c:v>993.42399999999998</c:v>
                </c:pt>
                <c:pt idx="25">
                  <c:v>993.29300000000012</c:v>
                </c:pt>
                <c:pt idx="26">
                  <c:v>993.16</c:v>
                </c:pt>
                <c:pt idx="27">
                  <c:v>993.18400000000008</c:v>
                </c:pt>
                <c:pt idx="28">
                  <c:v>993.57100000000003</c:v>
                </c:pt>
                <c:pt idx="29">
                  <c:v>993.149</c:v>
                </c:pt>
                <c:pt idx="30">
                  <c:v>993.33900000000006</c:v>
                </c:pt>
              </c:numCache>
            </c:numRef>
          </c:val>
        </c:ser>
        <c:dLbls/>
        <c:marker val="1"/>
        <c:axId val="84398848"/>
        <c:axId val="84400384"/>
      </c:lineChart>
      <c:catAx>
        <c:axId val="84398848"/>
        <c:scaling>
          <c:orientation val="minMax"/>
        </c:scaling>
        <c:axPos val="b"/>
        <c:majorTickMark val="none"/>
        <c:minorTickMark val="out"/>
        <c:tickLblPos val="nextTo"/>
        <c:crossAx val="84400384"/>
        <c:crosses val="autoZero"/>
        <c:auto val="1"/>
        <c:lblAlgn val="ctr"/>
        <c:lblOffset val="100"/>
      </c:catAx>
      <c:valAx>
        <c:axId val="84400384"/>
        <c:scaling>
          <c:orientation val="minMax"/>
          <c:min val="975"/>
        </c:scaling>
        <c:axPos val="l"/>
        <c:majorGridlines/>
        <c:title>
          <c:tx>
            <c:rich>
              <a:bodyPr/>
              <a:lstStyle/>
              <a:p>
                <a:pPr>
                  <a:defRPr/>
                </a:pPr>
                <a:r>
                  <a:rPr lang="en-US"/>
                  <a:t>Min</a:t>
                </a:r>
                <a:r>
                  <a:rPr lang="en-US" baseline="0"/>
                  <a:t> SLP (mb)</a:t>
                </a:r>
                <a:endParaRPr lang="en-US"/>
              </a:p>
            </c:rich>
          </c:tx>
        </c:title>
        <c:numFmt formatCode="General" sourceLinked="1"/>
        <c:majorTickMark val="none"/>
        <c:tickLblPos val="nextTo"/>
        <c:crossAx val="84398848"/>
        <c:crosses val="autoZero"/>
        <c:crossBetween val="between"/>
      </c:valAx>
    </c:plotArea>
    <c:legend>
      <c:legendPos val="r"/>
    </c:legend>
    <c:plotVisOnly val="1"/>
    <c:dispBlanksAs val="gap"/>
  </c:chart>
  <c:externalData r:id="rId2"/>
  <c:userShapes r:id="rId3"/>
</c:chartSpace>
</file>

<file path=ppt/charts/chart6.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title>
      <c:tx>
        <c:rich>
          <a:bodyPr/>
          <a:lstStyle/>
          <a:p>
            <a:pPr>
              <a:defRPr/>
            </a:pPr>
            <a:r>
              <a:rPr lang="en-US"/>
              <a:t>Fay D02/9km Noah LSM Ensemble Max Winds over Time</a:t>
            </a:r>
          </a:p>
        </c:rich>
      </c:tx>
    </c:title>
    <c:plotArea>
      <c:layout/>
      <c:lineChart>
        <c:grouping val="standard"/>
        <c:ser>
          <c:idx val="0"/>
          <c:order val="0"/>
          <c:tx>
            <c:v>Best Track</c:v>
          </c:tx>
          <c:dLbls>
            <c:showVal val="1"/>
          </c:dLbls>
          <c:cat>
            <c:strRef>
              <c:f>Sheet2!$F$9:$F$39</c:f>
              <c:strCache>
                <c:ptCount val="31"/>
                <c:pt idx="0">
                  <c:v>08/19/00Z</c:v>
                </c:pt>
                <c:pt idx="6">
                  <c:v>08/19/06Z</c:v>
                </c:pt>
                <c:pt idx="12">
                  <c:v>08/19/12Z</c:v>
                </c:pt>
                <c:pt idx="18">
                  <c:v>08/19/18Z</c:v>
                </c:pt>
                <c:pt idx="24">
                  <c:v>08/20/00Z</c:v>
                </c:pt>
                <c:pt idx="30">
                  <c:v>08/20/06Z</c:v>
                </c:pt>
              </c:strCache>
            </c:strRef>
          </c:cat>
          <c:val>
            <c:numRef>
              <c:f>Sheet2!$H$9:$H$39</c:f>
              <c:numCache>
                <c:formatCode>General</c:formatCode>
                <c:ptCount val="31"/>
                <c:pt idx="0">
                  <c:v>50</c:v>
                </c:pt>
                <c:pt idx="6">
                  <c:v>55</c:v>
                </c:pt>
                <c:pt idx="12">
                  <c:v>55</c:v>
                </c:pt>
                <c:pt idx="18">
                  <c:v>60</c:v>
                </c:pt>
                <c:pt idx="24">
                  <c:v>55</c:v>
                </c:pt>
                <c:pt idx="30">
                  <c:v>50</c:v>
                </c:pt>
              </c:numCache>
            </c:numRef>
          </c:val>
        </c:ser>
        <c:ser>
          <c:idx val="1"/>
          <c:order val="1"/>
          <c:tx>
            <c:v>Noah LSM</c:v>
          </c:tx>
          <c:marker>
            <c:symbol val="none"/>
          </c:marker>
          <c:cat>
            <c:strRef>
              <c:f>Sheet2!$F$9:$F$39</c:f>
              <c:strCache>
                <c:ptCount val="31"/>
                <c:pt idx="0">
                  <c:v>08/19/00Z</c:v>
                </c:pt>
                <c:pt idx="6">
                  <c:v>08/19/06Z</c:v>
                </c:pt>
                <c:pt idx="12">
                  <c:v>08/19/12Z</c:v>
                </c:pt>
                <c:pt idx="18">
                  <c:v>08/19/18Z</c:v>
                </c:pt>
                <c:pt idx="24">
                  <c:v>08/20/00Z</c:v>
                </c:pt>
                <c:pt idx="30">
                  <c:v>08/20/06Z</c:v>
                </c:pt>
              </c:strCache>
            </c:strRef>
          </c:cat>
          <c:val>
            <c:numRef>
              <c:f>Sheet2!$U$9:$U$39</c:f>
              <c:numCache>
                <c:formatCode>General</c:formatCode>
                <c:ptCount val="31"/>
                <c:pt idx="0">
                  <c:v>50.766000000000012</c:v>
                </c:pt>
                <c:pt idx="1">
                  <c:v>53.516000000000005</c:v>
                </c:pt>
                <c:pt idx="2">
                  <c:v>53.06</c:v>
                </c:pt>
                <c:pt idx="3">
                  <c:v>54.411999999999999</c:v>
                </c:pt>
                <c:pt idx="4">
                  <c:v>59.138000000000005</c:v>
                </c:pt>
                <c:pt idx="5">
                  <c:v>59.04</c:v>
                </c:pt>
                <c:pt idx="6">
                  <c:v>56.916999999999994</c:v>
                </c:pt>
                <c:pt idx="7">
                  <c:v>57.967000000000006</c:v>
                </c:pt>
                <c:pt idx="8">
                  <c:v>53.408000000000001</c:v>
                </c:pt>
                <c:pt idx="9">
                  <c:v>50.354999999999997</c:v>
                </c:pt>
                <c:pt idx="10">
                  <c:v>53.012</c:v>
                </c:pt>
                <c:pt idx="11">
                  <c:v>52.643000000000001</c:v>
                </c:pt>
                <c:pt idx="12">
                  <c:v>55.286000000000001</c:v>
                </c:pt>
                <c:pt idx="13">
                  <c:v>56.715000000000003</c:v>
                </c:pt>
                <c:pt idx="14">
                  <c:v>54.378</c:v>
                </c:pt>
                <c:pt idx="15">
                  <c:v>52.962000000000003</c:v>
                </c:pt>
                <c:pt idx="16">
                  <c:v>52.223000000000013</c:v>
                </c:pt>
                <c:pt idx="17">
                  <c:v>52.839000000000006</c:v>
                </c:pt>
                <c:pt idx="18">
                  <c:v>52.708000000000006</c:v>
                </c:pt>
                <c:pt idx="19">
                  <c:v>51.561</c:v>
                </c:pt>
                <c:pt idx="20">
                  <c:v>50.113</c:v>
                </c:pt>
                <c:pt idx="21">
                  <c:v>50.421000000000006</c:v>
                </c:pt>
                <c:pt idx="22">
                  <c:v>51.5</c:v>
                </c:pt>
                <c:pt idx="23">
                  <c:v>52.555</c:v>
                </c:pt>
                <c:pt idx="24">
                  <c:v>55.262000000000008</c:v>
                </c:pt>
                <c:pt idx="25">
                  <c:v>53.963000000000001</c:v>
                </c:pt>
                <c:pt idx="26">
                  <c:v>51.724000000000011</c:v>
                </c:pt>
                <c:pt idx="27">
                  <c:v>49.271000000000001</c:v>
                </c:pt>
                <c:pt idx="28">
                  <c:v>46.049000000000007</c:v>
                </c:pt>
                <c:pt idx="29">
                  <c:v>44.690000000000005</c:v>
                </c:pt>
                <c:pt idx="30">
                  <c:v>45.387999999999998</c:v>
                </c:pt>
              </c:numCache>
            </c:numRef>
          </c:val>
        </c:ser>
        <c:ser>
          <c:idx val="2"/>
          <c:order val="2"/>
          <c:tx>
            <c:v>No Wet</c:v>
          </c:tx>
          <c:spPr>
            <a:ln>
              <a:solidFill>
                <a:srgbClr val="FFC000"/>
              </a:solidFill>
            </a:ln>
          </c:spPr>
          <c:marker>
            <c:symbol val="none"/>
          </c:marker>
          <c:cat>
            <c:strRef>
              <c:f>Sheet2!$F$9:$F$39</c:f>
              <c:strCache>
                <c:ptCount val="31"/>
                <c:pt idx="0">
                  <c:v>08/19/00Z</c:v>
                </c:pt>
                <c:pt idx="6">
                  <c:v>08/19/06Z</c:v>
                </c:pt>
                <c:pt idx="12">
                  <c:v>08/19/12Z</c:v>
                </c:pt>
                <c:pt idx="18">
                  <c:v>08/19/18Z</c:v>
                </c:pt>
                <c:pt idx="24">
                  <c:v>08/20/00Z</c:v>
                </c:pt>
                <c:pt idx="30">
                  <c:v>08/20/06Z</c:v>
                </c:pt>
              </c:strCache>
            </c:strRef>
          </c:cat>
          <c:val>
            <c:numRef>
              <c:f>Sheet2!$W$9:$W$39</c:f>
              <c:numCache>
                <c:formatCode>General</c:formatCode>
                <c:ptCount val="31"/>
                <c:pt idx="0">
                  <c:v>50.766000000000012</c:v>
                </c:pt>
                <c:pt idx="1">
                  <c:v>53.513999999999996</c:v>
                </c:pt>
                <c:pt idx="2">
                  <c:v>53.029000000000003</c:v>
                </c:pt>
                <c:pt idx="3">
                  <c:v>54.386999999999993</c:v>
                </c:pt>
                <c:pt idx="4">
                  <c:v>59.181000000000004</c:v>
                </c:pt>
                <c:pt idx="5">
                  <c:v>59.083999999999996</c:v>
                </c:pt>
                <c:pt idx="6">
                  <c:v>56.879000000000005</c:v>
                </c:pt>
                <c:pt idx="7">
                  <c:v>57.838000000000001</c:v>
                </c:pt>
                <c:pt idx="8">
                  <c:v>53.333000000000006</c:v>
                </c:pt>
                <c:pt idx="9">
                  <c:v>50.361000000000004</c:v>
                </c:pt>
                <c:pt idx="10">
                  <c:v>52.410999999999994</c:v>
                </c:pt>
                <c:pt idx="11">
                  <c:v>52.338000000000001</c:v>
                </c:pt>
                <c:pt idx="12">
                  <c:v>54.483999999999995</c:v>
                </c:pt>
                <c:pt idx="13">
                  <c:v>56.675000000000004</c:v>
                </c:pt>
                <c:pt idx="14">
                  <c:v>53.488</c:v>
                </c:pt>
                <c:pt idx="15">
                  <c:v>53.876000000000005</c:v>
                </c:pt>
                <c:pt idx="16">
                  <c:v>51.3</c:v>
                </c:pt>
                <c:pt idx="17">
                  <c:v>51.635000000000005</c:v>
                </c:pt>
                <c:pt idx="18">
                  <c:v>52.306000000000004</c:v>
                </c:pt>
                <c:pt idx="19">
                  <c:v>51.069000000000003</c:v>
                </c:pt>
                <c:pt idx="20">
                  <c:v>48.242000000000004</c:v>
                </c:pt>
                <c:pt idx="21">
                  <c:v>49.527000000000001</c:v>
                </c:pt>
                <c:pt idx="22">
                  <c:v>51.602000000000004</c:v>
                </c:pt>
                <c:pt idx="23">
                  <c:v>51.07</c:v>
                </c:pt>
                <c:pt idx="24">
                  <c:v>52.448</c:v>
                </c:pt>
                <c:pt idx="25">
                  <c:v>52.449999999999996</c:v>
                </c:pt>
                <c:pt idx="26">
                  <c:v>52.273000000000003</c:v>
                </c:pt>
                <c:pt idx="27">
                  <c:v>50.062000000000005</c:v>
                </c:pt>
                <c:pt idx="28">
                  <c:v>47.817999999999998</c:v>
                </c:pt>
                <c:pt idx="29">
                  <c:v>46.024000000000001</c:v>
                </c:pt>
                <c:pt idx="30">
                  <c:v>46.992000000000004</c:v>
                </c:pt>
              </c:numCache>
            </c:numRef>
          </c:val>
        </c:ser>
        <c:ser>
          <c:idx val="3"/>
          <c:order val="3"/>
          <c:tx>
            <c:v>No Lake</c:v>
          </c:tx>
          <c:spPr>
            <a:ln>
              <a:solidFill>
                <a:srgbClr val="00B0F0"/>
              </a:solidFill>
              <a:prstDash val="sysDot"/>
            </a:ln>
          </c:spPr>
          <c:marker>
            <c:symbol val="none"/>
          </c:marker>
          <c:cat>
            <c:strRef>
              <c:f>Sheet2!$F$9:$F$39</c:f>
              <c:strCache>
                <c:ptCount val="31"/>
                <c:pt idx="0">
                  <c:v>08/19/00Z</c:v>
                </c:pt>
                <c:pt idx="6">
                  <c:v>08/19/06Z</c:v>
                </c:pt>
                <c:pt idx="12">
                  <c:v>08/19/12Z</c:v>
                </c:pt>
                <c:pt idx="18">
                  <c:v>08/19/18Z</c:v>
                </c:pt>
                <c:pt idx="24">
                  <c:v>08/20/00Z</c:v>
                </c:pt>
                <c:pt idx="30">
                  <c:v>08/20/06Z</c:v>
                </c:pt>
              </c:strCache>
            </c:strRef>
          </c:cat>
          <c:val>
            <c:numRef>
              <c:f>Sheet2!$Y$9:$Y$39</c:f>
              <c:numCache>
                <c:formatCode>General</c:formatCode>
                <c:ptCount val="31"/>
                <c:pt idx="0">
                  <c:v>50.766000000000012</c:v>
                </c:pt>
                <c:pt idx="1">
                  <c:v>53.515000000000001</c:v>
                </c:pt>
                <c:pt idx="2">
                  <c:v>53.056000000000004</c:v>
                </c:pt>
                <c:pt idx="3">
                  <c:v>54.396000000000001</c:v>
                </c:pt>
                <c:pt idx="4">
                  <c:v>59.148000000000003</c:v>
                </c:pt>
                <c:pt idx="5">
                  <c:v>59.092000000000006</c:v>
                </c:pt>
                <c:pt idx="6">
                  <c:v>56.927</c:v>
                </c:pt>
                <c:pt idx="7">
                  <c:v>57.893000000000001</c:v>
                </c:pt>
                <c:pt idx="8">
                  <c:v>53.325000000000003</c:v>
                </c:pt>
                <c:pt idx="9">
                  <c:v>50.310999999999993</c:v>
                </c:pt>
                <c:pt idx="10">
                  <c:v>52.536000000000001</c:v>
                </c:pt>
                <c:pt idx="11">
                  <c:v>52.206000000000003</c:v>
                </c:pt>
                <c:pt idx="12">
                  <c:v>54.598000000000006</c:v>
                </c:pt>
                <c:pt idx="13">
                  <c:v>56.718000000000011</c:v>
                </c:pt>
                <c:pt idx="14">
                  <c:v>54.225000000000009</c:v>
                </c:pt>
                <c:pt idx="15">
                  <c:v>53.139000000000003</c:v>
                </c:pt>
                <c:pt idx="16">
                  <c:v>50.927</c:v>
                </c:pt>
                <c:pt idx="17">
                  <c:v>52.269000000000013</c:v>
                </c:pt>
                <c:pt idx="18">
                  <c:v>52.806999999999995</c:v>
                </c:pt>
                <c:pt idx="19">
                  <c:v>50.504000000000005</c:v>
                </c:pt>
                <c:pt idx="20">
                  <c:v>49.476000000000006</c:v>
                </c:pt>
                <c:pt idx="21">
                  <c:v>49.225000000000009</c:v>
                </c:pt>
                <c:pt idx="22">
                  <c:v>52.021000000000001</c:v>
                </c:pt>
                <c:pt idx="23">
                  <c:v>52.949999999999996</c:v>
                </c:pt>
                <c:pt idx="24">
                  <c:v>53.574000000000005</c:v>
                </c:pt>
                <c:pt idx="25">
                  <c:v>53.072000000000003</c:v>
                </c:pt>
                <c:pt idx="26">
                  <c:v>51.340999999999994</c:v>
                </c:pt>
                <c:pt idx="27">
                  <c:v>50.221000000000011</c:v>
                </c:pt>
                <c:pt idx="28">
                  <c:v>48.238000000000007</c:v>
                </c:pt>
                <c:pt idx="29">
                  <c:v>46.585000000000001</c:v>
                </c:pt>
                <c:pt idx="30">
                  <c:v>46.501000000000005</c:v>
                </c:pt>
              </c:numCache>
            </c:numRef>
          </c:val>
        </c:ser>
        <c:ser>
          <c:idx val="4"/>
          <c:order val="4"/>
          <c:tx>
            <c:v>No Glades</c:v>
          </c:tx>
          <c:spPr>
            <a:ln>
              <a:solidFill>
                <a:srgbClr val="92D050"/>
              </a:solidFill>
              <a:prstDash val="sysDash"/>
            </a:ln>
          </c:spPr>
          <c:marker>
            <c:symbol val="none"/>
          </c:marker>
          <c:cat>
            <c:strRef>
              <c:f>Sheet2!$F$9:$F$39</c:f>
              <c:strCache>
                <c:ptCount val="31"/>
                <c:pt idx="0">
                  <c:v>08/19/00Z</c:v>
                </c:pt>
                <c:pt idx="6">
                  <c:v>08/19/06Z</c:v>
                </c:pt>
                <c:pt idx="12">
                  <c:v>08/19/12Z</c:v>
                </c:pt>
                <c:pt idx="18">
                  <c:v>08/19/18Z</c:v>
                </c:pt>
                <c:pt idx="24">
                  <c:v>08/20/00Z</c:v>
                </c:pt>
                <c:pt idx="30">
                  <c:v>08/20/06Z</c:v>
                </c:pt>
              </c:strCache>
            </c:strRef>
          </c:cat>
          <c:val>
            <c:numRef>
              <c:f>Sheet2!$AA$9:$AA$39</c:f>
              <c:numCache>
                <c:formatCode>General</c:formatCode>
                <c:ptCount val="31"/>
                <c:pt idx="0">
                  <c:v>50.766000000000012</c:v>
                </c:pt>
                <c:pt idx="1">
                  <c:v>53.512</c:v>
                </c:pt>
                <c:pt idx="2">
                  <c:v>53.031000000000006</c:v>
                </c:pt>
                <c:pt idx="3">
                  <c:v>54.39</c:v>
                </c:pt>
                <c:pt idx="4">
                  <c:v>59.160000000000004</c:v>
                </c:pt>
                <c:pt idx="5">
                  <c:v>59.046000000000006</c:v>
                </c:pt>
                <c:pt idx="6">
                  <c:v>56.840999999999994</c:v>
                </c:pt>
                <c:pt idx="7">
                  <c:v>57.903999999999996</c:v>
                </c:pt>
                <c:pt idx="8">
                  <c:v>53.391000000000005</c:v>
                </c:pt>
                <c:pt idx="9">
                  <c:v>50.333000000000006</c:v>
                </c:pt>
                <c:pt idx="10">
                  <c:v>53.005000000000003</c:v>
                </c:pt>
                <c:pt idx="11">
                  <c:v>52.563000000000002</c:v>
                </c:pt>
                <c:pt idx="12">
                  <c:v>55.022000000000006</c:v>
                </c:pt>
                <c:pt idx="13">
                  <c:v>56.816999999999993</c:v>
                </c:pt>
                <c:pt idx="14">
                  <c:v>53.784000000000006</c:v>
                </c:pt>
                <c:pt idx="15">
                  <c:v>53.702000000000005</c:v>
                </c:pt>
                <c:pt idx="16">
                  <c:v>52.01</c:v>
                </c:pt>
                <c:pt idx="17">
                  <c:v>52.362000000000002</c:v>
                </c:pt>
                <c:pt idx="18">
                  <c:v>51.65</c:v>
                </c:pt>
                <c:pt idx="19">
                  <c:v>50.993000000000002</c:v>
                </c:pt>
                <c:pt idx="20">
                  <c:v>49.650999999999996</c:v>
                </c:pt>
                <c:pt idx="21">
                  <c:v>51.303999999999995</c:v>
                </c:pt>
                <c:pt idx="22">
                  <c:v>51.080999999999996</c:v>
                </c:pt>
                <c:pt idx="23">
                  <c:v>52.692000000000007</c:v>
                </c:pt>
                <c:pt idx="24">
                  <c:v>54.212000000000003</c:v>
                </c:pt>
                <c:pt idx="25">
                  <c:v>55.115000000000002</c:v>
                </c:pt>
                <c:pt idx="26">
                  <c:v>51.809999999999995</c:v>
                </c:pt>
                <c:pt idx="27">
                  <c:v>48.129000000000012</c:v>
                </c:pt>
                <c:pt idx="28">
                  <c:v>45.132000000000005</c:v>
                </c:pt>
                <c:pt idx="29">
                  <c:v>44.82</c:v>
                </c:pt>
                <c:pt idx="30">
                  <c:v>45.176000000000002</c:v>
                </c:pt>
              </c:numCache>
            </c:numRef>
          </c:val>
        </c:ser>
        <c:ser>
          <c:idx val="5"/>
          <c:order val="5"/>
          <c:tx>
            <c:v>YSU</c:v>
          </c:tx>
          <c:spPr>
            <a:ln>
              <a:solidFill>
                <a:srgbClr val="F79646">
                  <a:lumMod val="60000"/>
                  <a:lumOff val="40000"/>
                </a:srgbClr>
              </a:solidFill>
            </a:ln>
          </c:spPr>
          <c:marker>
            <c:symbol val="none"/>
          </c:marker>
          <c:val>
            <c:numRef>
              <c:f>Sheet2!$AC$9:$AC$39</c:f>
              <c:numCache>
                <c:formatCode>General</c:formatCode>
                <c:ptCount val="31"/>
                <c:pt idx="0">
                  <c:v>50.766000000000012</c:v>
                </c:pt>
                <c:pt idx="1">
                  <c:v>53.998000000000005</c:v>
                </c:pt>
                <c:pt idx="2">
                  <c:v>56.453999999999994</c:v>
                </c:pt>
                <c:pt idx="3">
                  <c:v>59.937000000000005</c:v>
                </c:pt>
                <c:pt idx="4">
                  <c:v>60.357999999999997</c:v>
                </c:pt>
                <c:pt idx="5">
                  <c:v>60.723000000000013</c:v>
                </c:pt>
                <c:pt idx="6">
                  <c:v>58.835000000000001</c:v>
                </c:pt>
                <c:pt idx="7">
                  <c:v>53.315999999999995</c:v>
                </c:pt>
                <c:pt idx="8">
                  <c:v>53.498000000000005</c:v>
                </c:pt>
                <c:pt idx="9">
                  <c:v>52.737000000000002</c:v>
                </c:pt>
                <c:pt idx="10">
                  <c:v>53.223000000000013</c:v>
                </c:pt>
                <c:pt idx="11">
                  <c:v>51.608000000000004</c:v>
                </c:pt>
                <c:pt idx="12">
                  <c:v>52.155000000000001</c:v>
                </c:pt>
                <c:pt idx="13">
                  <c:v>52.178000000000004</c:v>
                </c:pt>
                <c:pt idx="14">
                  <c:v>51.550999999999995</c:v>
                </c:pt>
                <c:pt idx="15">
                  <c:v>52.922000000000004</c:v>
                </c:pt>
                <c:pt idx="16">
                  <c:v>55.613</c:v>
                </c:pt>
                <c:pt idx="17">
                  <c:v>55.094000000000001</c:v>
                </c:pt>
                <c:pt idx="18">
                  <c:v>55.058</c:v>
                </c:pt>
                <c:pt idx="19">
                  <c:v>54.322000000000003</c:v>
                </c:pt>
                <c:pt idx="20">
                  <c:v>51.037000000000006</c:v>
                </c:pt>
                <c:pt idx="21">
                  <c:v>50.356999999999999</c:v>
                </c:pt>
                <c:pt idx="22">
                  <c:v>49.425000000000004</c:v>
                </c:pt>
                <c:pt idx="23">
                  <c:v>46.131</c:v>
                </c:pt>
                <c:pt idx="24">
                  <c:v>44.123000000000012</c:v>
                </c:pt>
                <c:pt idx="25">
                  <c:v>44.866</c:v>
                </c:pt>
                <c:pt idx="26">
                  <c:v>46.693000000000012</c:v>
                </c:pt>
                <c:pt idx="27">
                  <c:v>43.139000000000003</c:v>
                </c:pt>
                <c:pt idx="28">
                  <c:v>39.955999999999996</c:v>
                </c:pt>
                <c:pt idx="29">
                  <c:v>40.697000000000003</c:v>
                </c:pt>
                <c:pt idx="30">
                  <c:v>41.798000000000009</c:v>
                </c:pt>
              </c:numCache>
            </c:numRef>
          </c:val>
        </c:ser>
        <c:ser>
          <c:idx val="6"/>
          <c:order val="6"/>
          <c:tx>
            <c:v>MYJ</c:v>
          </c:tx>
          <c:marker>
            <c:symbol val="none"/>
          </c:marker>
          <c:val>
            <c:numRef>
              <c:f>Sheet2!$AE$9:$AE$39</c:f>
              <c:numCache>
                <c:formatCode>General</c:formatCode>
                <c:ptCount val="31"/>
                <c:pt idx="0">
                  <c:v>50.766000000000012</c:v>
                </c:pt>
                <c:pt idx="1">
                  <c:v>51.467000000000006</c:v>
                </c:pt>
                <c:pt idx="2">
                  <c:v>54.165000000000006</c:v>
                </c:pt>
                <c:pt idx="3">
                  <c:v>54.906000000000006</c:v>
                </c:pt>
                <c:pt idx="4">
                  <c:v>58.043000000000006</c:v>
                </c:pt>
                <c:pt idx="5">
                  <c:v>56.641000000000005</c:v>
                </c:pt>
                <c:pt idx="6">
                  <c:v>53.114000000000004</c:v>
                </c:pt>
                <c:pt idx="7">
                  <c:v>52.879000000000005</c:v>
                </c:pt>
                <c:pt idx="8">
                  <c:v>48.431000000000004</c:v>
                </c:pt>
                <c:pt idx="9">
                  <c:v>48.035000000000004</c:v>
                </c:pt>
                <c:pt idx="10">
                  <c:v>46.335000000000001</c:v>
                </c:pt>
                <c:pt idx="11">
                  <c:v>46.523000000000003</c:v>
                </c:pt>
                <c:pt idx="12">
                  <c:v>51.421000000000006</c:v>
                </c:pt>
                <c:pt idx="13">
                  <c:v>55.735000000000007</c:v>
                </c:pt>
                <c:pt idx="14">
                  <c:v>53.61</c:v>
                </c:pt>
                <c:pt idx="15">
                  <c:v>47.758000000000003</c:v>
                </c:pt>
                <c:pt idx="16">
                  <c:v>48.350999999999999</c:v>
                </c:pt>
                <c:pt idx="17">
                  <c:v>49.358999999999995</c:v>
                </c:pt>
                <c:pt idx="18">
                  <c:v>51.416000000000004</c:v>
                </c:pt>
                <c:pt idx="19">
                  <c:v>49.025000000000006</c:v>
                </c:pt>
                <c:pt idx="20">
                  <c:v>49.564</c:v>
                </c:pt>
                <c:pt idx="21">
                  <c:v>47.219000000000001</c:v>
                </c:pt>
                <c:pt idx="22">
                  <c:v>45.894000000000005</c:v>
                </c:pt>
                <c:pt idx="23">
                  <c:v>44.644000000000005</c:v>
                </c:pt>
                <c:pt idx="24">
                  <c:v>44.137</c:v>
                </c:pt>
                <c:pt idx="25">
                  <c:v>45.107000000000006</c:v>
                </c:pt>
                <c:pt idx="26">
                  <c:v>44.198000000000008</c:v>
                </c:pt>
                <c:pt idx="27">
                  <c:v>44.868000000000002</c:v>
                </c:pt>
                <c:pt idx="28">
                  <c:v>45.107000000000006</c:v>
                </c:pt>
                <c:pt idx="29">
                  <c:v>45.746000000000002</c:v>
                </c:pt>
                <c:pt idx="30">
                  <c:v>45.483000000000004</c:v>
                </c:pt>
              </c:numCache>
            </c:numRef>
          </c:val>
        </c:ser>
        <c:ser>
          <c:idx val="7"/>
          <c:order val="7"/>
          <c:tx>
            <c:v>6 Before</c:v>
          </c:tx>
          <c:marker>
            <c:symbol val="none"/>
          </c:marker>
          <c:val>
            <c:numRef>
              <c:f>Sheet2!$AH$9:$AH$39</c:f>
              <c:numCache>
                <c:formatCode>General</c:formatCode>
                <c:ptCount val="31"/>
                <c:pt idx="0">
                  <c:v>59.994</c:v>
                </c:pt>
                <c:pt idx="1">
                  <c:v>62.176000000000002</c:v>
                </c:pt>
                <c:pt idx="2">
                  <c:v>59.08</c:v>
                </c:pt>
                <c:pt idx="3">
                  <c:v>61.347999999999999</c:v>
                </c:pt>
                <c:pt idx="4">
                  <c:v>58.28</c:v>
                </c:pt>
                <c:pt idx="5">
                  <c:v>58.367000000000004</c:v>
                </c:pt>
                <c:pt idx="6">
                  <c:v>58.589000000000006</c:v>
                </c:pt>
                <c:pt idx="7">
                  <c:v>59.633000000000003</c:v>
                </c:pt>
                <c:pt idx="8">
                  <c:v>60.956999999999994</c:v>
                </c:pt>
                <c:pt idx="9">
                  <c:v>59.39</c:v>
                </c:pt>
                <c:pt idx="10">
                  <c:v>55.861000000000004</c:v>
                </c:pt>
                <c:pt idx="11">
                  <c:v>57.900999999999996</c:v>
                </c:pt>
                <c:pt idx="12">
                  <c:v>59.449000000000005</c:v>
                </c:pt>
                <c:pt idx="13">
                  <c:v>58.245000000000005</c:v>
                </c:pt>
                <c:pt idx="14">
                  <c:v>63.794000000000011</c:v>
                </c:pt>
                <c:pt idx="15">
                  <c:v>61.996000000000002</c:v>
                </c:pt>
                <c:pt idx="16">
                  <c:v>58.892000000000003</c:v>
                </c:pt>
                <c:pt idx="17">
                  <c:v>66.433000000000007</c:v>
                </c:pt>
                <c:pt idx="18">
                  <c:v>66.117999999999995</c:v>
                </c:pt>
                <c:pt idx="19">
                  <c:v>65.585999999999999</c:v>
                </c:pt>
                <c:pt idx="20">
                  <c:v>63.432000000000002</c:v>
                </c:pt>
                <c:pt idx="21">
                  <c:v>60.574000000000005</c:v>
                </c:pt>
                <c:pt idx="22">
                  <c:v>54.932000000000002</c:v>
                </c:pt>
                <c:pt idx="23">
                  <c:v>56.295000000000009</c:v>
                </c:pt>
                <c:pt idx="24">
                  <c:v>57.313999999999993</c:v>
                </c:pt>
                <c:pt idx="25">
                  <c:v>59.465000000000003</c:v>
                </c:pt>
                <c:pt idx="26">
                  <c:v>55.336999999999996</c:v>
                </c:pt>
                <c:pt idx="27">
                  <c:v>54.107000000000006</c:v>
                </c:pt>
                <c:pt idx="28">
                  <c:v>54.097000000000001</c:v>
                </c:pt>
                <c:pt idx="29">
                  <c:v>53.565000000000005</c:v>
                </c:pt>
                <c:pt idx="30">
                  <c:v>52.016000000000005</c:v>
                </c:pt>
              </c:numCache>
            </c:numRef>
          </c:val>
        </c:ser>
        <c:ser>
          <c:idx val="8"/>
          <c:order val="8"/>
          <c:tx>
            <c:v>6 After</c:v>
          </c:tx>
          <c:spPr>
            <a:ln>
              <a:solidFill>
                <a:srgbClr val="8064A2">
                  <a:lumMod val="75000"/>
                </a:srgbClr>
              </a:solidFill>
            </a:ln>
          </c:spPr>
          <c:marker>
            <c:symbol val="none"/>
          </c:marker>
          <c:val>
            <c:numRef>
              <c:f>Sheet2!$AK$9:$AK$39</c:f>
              <c:numCache>
                <c:formatCode>General</c:formatCode>
                <c:ptCount val="31"/>
                <c:pt idx="6">
                  <c:v>51.095000000000006</c:v>
                </c:pt>
                <c:pt idx="7">
                  <c:v>50.764000000000003</c:v>
                </c:pt>
                <c:pt idx="8">
                  <c:v>51.002000000000002</c:v>
                </c:pt>
                <c:pt idx="9">
                  <c:v>50.77</c:v>
                </c:pt>
                <c:pt idx="10">
                  <c:v>51.071000000000005</c:v>
                </c:pt>
                <c:pt idx="11">
                  <c:v>48.382999999999996</c:v>
                </c:pt>
                <c:pt idx="12">
                  <c:v>52.769000000000013</c:v>
                </c:pt>
                <c:pt idx="13">
                  <c:v>51.399000000000001</c:v>
                </c:pt>
                <c:pt idx="14">
                  <c:v>40.196000000000012</c:v>
                </c:pt>
                <c:pt idx="15">
                  <c:v>39.783000000000001</c:v>
                </c:pt>
                <c:pt idx="16">
                  <c:v>44.391000000000005</c:v>
                </c:pt>
                <c:pt idx="17">
                  <c:v>43.309000000000005</c:v>
                </c:pt>
                <c:pt idx="18">
                  <c:v>41.313999999999993</c:v>
                </c:pt>
                <c:pt idx="19">
                  <c:v>39.656000000000006</c:v>
                </c:pt>
                <c:pt idx="20">
                  <c:v>40.614000000000004</c:v>
                </c:pt>
                <c:pt idx="21">
                  <c:v>39.817999999999998</c:v>
                </c:pt>
                <c:pt idx="22">
                  <c:v>37.754000000000005</c:v>
                </c:pt>
                <c:pt idx="23">
                  <c:v>37.713000000000001</c:v>
                </c:pt>
                <c:pt idx="24">
                  <c:v>38.431000000000004</c:v>
                </c:pt>
                <c:pt idx="25">
                  <c:v>37.426000000000002</c:v>
                </c:pt>
                <c:pt idx="26">
                  <c:v>41.372</c:v>
                </c:pt>
                <c:pt idx="27">
                  <c:v>35.568000000000005</c:v>
                </c:pt>
                <c:pt idx="28">
                  <c:v>36.105000000000004</c:v>
                </c:pt>
                <c:pt idx="29">
                  <c:v>36.491</c:v>
                </c:pt>
                <c:pt idx="30">
                  <c:v>37.599000000000011</c:v>
                </c:pt>
              </c:numCache>
            </c:numRef>
          </c:val>
        </c:ser>
        <c:dLbls/>
        <c:marker val="1"/>
        <c:axId val="84526592"/>
        <c:axId val="84528128"/>
      </c:lineChart>
      <c:catAx>
        <c:axId val="84526592"/>
        <c:scaling>
          <c:orientation val="minMax"/>
        </c:scaling>
        <c:axPos val="b"/>
        <c:majorTickMark val="none"/>
        <c:minorTickMark val="out"/>
        <c:tickLblPos val="nextTo"/>
        <c:txPr>
          <a:bodyPr rot="0"/>
          <a:lstStyle/>
          <a:p>
            <a:pPr>
              <a:defRPr/>
            </a:pPr>
            <a:endParaRPr lang="en-US"/>
          </a:p>
        </c:txPr>
        <c:crossAx val="84528128"/>
        <c:crosses val="autoZero"/>
        <c:auto val="1"/>
        <c:lblAlgn val="ctr"/>
        <c:lblOffset val="100"/>
      </c:catAx>
      <c:valAx>
        <c:axId val="84528128"/>
        <c:scaling>
          <c:orientation val="minMax"/>
          <c:min val="35"/>
        </c:scaling>
        <c:axPos val="l"/>
        <c:majorGridlines/>
        <c:title>
          <c:tx>
            <c:rich>
              <a:bodyPr/>
              <a:lstStyle/>
              <a:p>
                <a:pPr>
                  <a:defRPr/>
                </a:pPr>
                <a:r>
                  <a:rPr lang="en-US"/>
                  <a:t>V</a:t>
                </a:r>
                <a:r>
                  <a:rPr lang="en-US" baseline="0"/>
                  <a:t> max (kt)</a:t>
                </a:r>
                <a:endParaRPr lang="en-US"/>
              </a:p>
            </c:rich>
          </c:tx>
        </c:title>
        <c:numFmt formatCode="General" sourceLinked="1"/>
        <c:majorTickMark val="none"/>
        <c:tickLblPos val="nextTo"/>
        <c:crossAx val="84526592"/>
        <c:crosses val="autoZero"/>
        <c:crossBetween val="between"/>
      </c:valAx>
    </c:plotArea>
    <c:legend>
      <c:legendPos val="r"/>
    </c:legend>
    <c:plotVisOnly val="1"/>
    <c:dispBlanksAs val="gap"/>
  </c:chart>
  <c:externalData r:id="rId2"/>
  <c:userShapes r:id="rId3"/>
</c:chartSpace>
</file>

<file path=ppt/charts/chart7.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dirty="0">
                <a:latin typeface="Times New Roman" pitchFamily="18" charset="0"/>
                <a:cs typeface="Times New Roman" pitchFamily="18" charset="0"/>
              </a:rPr>
              <a:t>D02/9km </a:t>
            </a:r>
            <a:r>
              <a:rPr lang="en-US" dirty="0" smtClean="0">
                <a:latin typeface="Times New Roman" pitchFamily="18" charset="0"/>
                <a:cs typeface="Times New Roman" pitchFamily="18" charset="0"/>
              </a:rPr>
              <a:t>Ocean</a:t>
            </a:r>
            <a:r>
              <a:rPr lang="en-US" baseline="0"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Tests Max</a:t>
            </a:r>
            <a:r>
              <a:rPr lang="en-US" baseline="0" dirty="0" smtClean="0">
                <a:latin typeface="Times New Roman" pitchFamily="18" charset="0"/>
                <a:cs typeface="Times New Roman" pitchFamily="18" charset="0"/>
              </a:rPr>
              <a:t> Winds over Time</a:t>
            </a:r>
            <a:endParaRPr lang="en-US" dirty="0">
              <a:latin typeface="Times New Roman" pitchFamily="18" charset="0"/>
              <a:cs typeface="Times New Roman" pitchFamily="18" charset="0"/>
            </a:endParaRPr>
          </a:p>
        </c:rich>
      </c:tx>
      <c:layout>
        <c:manualLayout>
          <c:xMode val="edge"/>
          <c:yMode val="edge"/>
          <c:x val="0.19806076871969952"/>
          <c:y val="3.3808831351628384E-2"/>
        </c:manualLayout>
      </c:layout>
    </c:title>
    <c:plotArea>
      <c:layout/>
      <c:lineChart>
        <c:grouping val="standard"/>
        <c:ser>
          <c:idx val="4"/>
          <c:order val="0"/>
          <c:tx>
            <c:v>Best Track</c:v>
          </c:tx>
          <c:marker>
            <c:symbol val="diamond"/>
            <c:size val="7"/>
          </c:marker>
          <c:dLbls>
            <c:showVal val="1"/>
          </c:dLbls>
          <c:cat>
            <c:strRef>
              <c:f>Sheet1!$B$3:$B$51</c:f>
              <c:strCache>
                <c:ptCount val="49"/>
                <c:pt idx="0">
                  <c:v>08/19/00Z</c:v>
                </c:pt>
                <c:pt idx="6">
                  <c:v>08/19/06Z</c:v>
                </c:pt>
                <c:pt idx="12">
                  <c:v>08/19/12Z</c:v>
                </c:pt>
                <c:pt idx="18">
                  <c:v>08/19/18Z</c:v>
                </c:pt>
                <c:pt idx="24">
                  <c:v>08/20/00Z</c:v>
                </c:pt>
                <c:pt idx="30">
                  <c:v>08/20/06Z</c:v>
                </c:pt>
                <c:pt idx="36">
                  <c:v>08/20/12Z</c:v>
                </c:pt>
                <c:pt idx="42">
                  <c:v>08/20/18Z</c:v>
                </c:pt>
                <c:pt idx="48">
                  <c:v>08/21/00Z</c:v>
                </c:pt>
              </c:strCache>
            </c:strRef>
          </c:cat>
          <c:val>
            <c:numRef>
              <c:f>Sheet1!$D$3:$D$51</c:f>
              <c:numCache>
                <c:formatCode>General</c:formatCode>
                <c:ptCount val="49"/>
                <c:pt idx="0">
                  <c:v>50</c:v>
                </c:pt>
                <c:pt idx="6">
                  <c:v>55</c:v>
                </c:pt>
                <c:pt idx="12">
                  <c:v>55</c:v>
                </c:pt>
                <c:pt idx="18">
                  <c:v>60</c:v>
                </c:pt>
                <c:pt idx="24">
                  <c:v>55</c:v>
                </c:pt>
                <c:pt idx="30">
                  <c:v>50</c:v>
                </c:pt>
                <c:pt idx="36">
                  <c:v>45</c:v>
                </c:pt>
                <c:pt idx="42">
                  <c:v>45</c:v>
                </c:pt>
                <c:pt idx="48">
                  <c:v>50</c:v>
                </c:pt>
              </c:numCache>
            </c:numRef>
          </c:val>
        </c:ser>
        <c:ser>
          <c:idx val="0"/>
          <c:order val="1"/>
          <c:tx>
            <c:v>Noah All Ocean</c:v>
          </c:tx>
          <c:marker>
            <c:symbol val="none"/>
          </c:marker>
          <c:cat>
            <c:strRef>
              <c:f>Sheet1!$B$3:$B$51</c:f>
              <c:strCache>
                <c:ptCount val="49"/>
                <c:pt idx="0">
                  <c:v>08/19/00Z</c:v>
                </c:pt>
                <c:pt idx="6">
                  <c:v>08/19/06Z</c:v>
                </c:pt>
                <c:pt idx="12">
                  <c:v>08/19/12Z</c:v>
                </c:pt>
                <c:pt idx="18">
                  <c:v>08/19/18Z</c:v>
                </c:pt>
                <c:pt idx="24">
                  <c:v>08/20/00Z</c:v>
                </c:pt>
                <c:pt idx="30">
                  <c:v>08/20/06Z</c:v>
                </c:pt>
                <c:pt idx="36">
                  <c:v>08/20/12Z</c:v>
                </c:pt>
                <c:pt idx="42">
                  <c:v>08/20/18Z</c:v>
                </c:pt>
                <c:pt idx="48">
                  <c:v>08/21/00Z</c:v>
                </c:pt>
              </c:strCache>
            </c:strRef>
          </c:cat>
          <c:val>
            <c:numRef>
              <c:f>Sheet1!$F$3:$F$51</c:f>
              <c:numCache>
                <c:formatCode>General</c:formatCode>
                <c:ptCount val="49"/>
                <c:pt idx="0">
                  <c:v>50.766000000000012</c:v>
                </c:pt>
                <c:pt idx="1">
                  <c:v>53.843999999999994</c:v>
                </c:pt>
                <c:pt idx="2">
                  <c:v>53.431000000000004</c:v>
                </c:pt>
                <c:pt idx="3">
                  <c:v>54.608000000000004</c:v>
                </c:pt>
                <c:pt idx="4">
                  <c:v>59.690000000000005</c:v>
                </c:pt>
                <c:pt idx="5">
                  <c:v>60.393000000000001</c:v>
                </c:pt>
                <c:pt idx="6">
                  <c:v>61.49</c:v>
                </c:pt>
                <c:pt idx="7">
                  <c:v>63.71</c:v>
                </c:pt>
                <c:pt idx="8">
                  <c:v>66.983000000000004</c:v>
                </c:pt>
                <c:pt idx="9">
                  <c:v>66.245000000000005</c:v>
                </c:pt>
                <c:pt idx="10">
                  <c:v>69.73</c:v>
                </c:pt>
                <c:pt idx="11">
                  <c:v>70.121999999999986</c:v>
                </c:pt>
                <c:pt idx="12">
                  <c:v>64.283000000000001</c:v>
                </c:pt>
                <c:pt idx="13">
                  <c:v>68.181999999999988</c:v>
                </c:pt>
                <c:pt idx="14">
                  <c:v>67.911000000000016</c:v>
                </c:pt>
                <c:pt idx="15">
                  <c:v>69.956000000000003</c:v>
                </c:pt>
                <c:pt idx="16">
                  <c:v>78.322999999999979</c:v>
                </c:pt>
                <c:pt idx="17">
                  <c:v>78.10799999999999</c:v>
                </c:pt>
                <c:pt idx="18">
                  <c:v>82.596999999999994</c:v>
                </c:pt>
                <c:pt idx="19">
                  <c:v>80.700999999999993</c:v>
                </c:pt>
                <c:pt idx="20">
                  <c:v>79.917000000000016</c:v>
                </c:pt>
                <c:pt idx="21">
                  <c:v>88.533000000000001</c:v>
                </c:pt>
                <c:pt idx="22">
                  <c:v>91.161999999999992</c:v>
                </c:pt>
                <c:pt idx="23">
                  <c:v>80.087999999999994</c:v>
                </c:pt>
                <c:pt idx="24">
                  <c:v>77.763999999999996</c:v>
                </c:pt>
                <c:pt idx="25">
                  <c:v>81.34</c:v>
                </c:pt>
                <c:pt idx="26">
                  <c:v>87.318000000000012</c:v>
                </c:pt>
                <c:pt idx="27">
                  <c:v>88.370999999999981</c:v>
                </c:pt>
                <c:pt idx="28">
                  <c:v>92.302999999999983</c:v>
                </c:pt>
                <c:pt idx="29">
                  <c:v>91.150999999999982</c:v>
                </c:pt>
                <c:pt idx="30">
                  <c:v>95.593000000000004</c:v>
                </c:pt>
                <c:pt idx="31">
                  <c:v>92.816999999999993</c:v>
                </c:pt>
                <c:pt idx="32">
                  <c:v>93.134999999999991</c:v>
                </c:pt>
                <c:pt idx="33">
                  <c:v>92.545000000000002</c:v>
                </c:pt>
                <c:pt idx="34">
                  <c:v>84.307999999999993</c:v>
                </c:pt>
                <c:pt idx="35">
                  <c:v>88.992000000000004</c:v>
                </c:pt>
                <c:pt idx="36">
                  <c:v>93.531999999999996</c:v>
                </c:pt>
                <c:pt idx="37">
                  <c:v>98.051999999999992</c:v>
                </c:pt>
                <c:pt idx="38">
                  <c:v>93.54</c:v>
                </c:pt>
                <c:pt idx="39">
                  <c:v>92.576999999999998</c:v>
                </c:pt>
                <c:pt idx="40">
                  <c:v>95.675999999999988</c:v>
                </c:pt>
                <c:pt idx="41">
                  <c:v>96.001000000000005</c:v>
                </c:pt>
                <c:pt idx="42">
                  <c:v>93.730999999999995</c:v>
                </c:pt>
                <c:pt idx="43">
                  <c:v>100.12499999999999</c:v>
                </c:pt>
                <c:pt idx="44">
                  <c:v>101.476</c:v>
                </c:pt>
                <c:pt idx="45">
                  <c:v>95.968000000000004</c:v>
                </c:pt>
                <c:pt idx="46">
                  <c:v>93.61999999999999</c:v>
                </c:pt>
                <c:pt idx="47">
                  <c:v>97.465999999999994</c:v>
                </c:pt>
                <c:pt idx="48">
                  <c:v>100.41900000000001</c:v>
                </c:pt>
              </c:numCache>
            </c:numRef>
          </c:val>
        </c:ser>
        <c:ser>
          <c:idx val="1"/>
          <c:order val="2"/>
          <c:tx>
            <c:v>Noah NO Ocean</c:v>
          </c:tx>
          <c:marker>
            <c:symbol val="none"/>
          </c:marker>
          <c:cat>
            <c:strRef>
              <c:f>Sheet1!$B$3:$B$51</c:f>
              <c:strCache>
                <c:ptCount val="49"/>
                <c:pt idx="0">
                  <c:v>08/19/00Z</c:v>
                </c:pt>
                <c:pt idx="6">
                  <c:v>08/19/06Z</c:v>
                </c:pt>
                <c:pt idx="12">
                  <c:v>08/19/12Z</c:v>
                </c:pt>
                <c:pt idx="18">
                  <c:v>08/19/18Z</c:v>
                </c:pt>
                <c:pt idx="24">
                  <c:v>08/20/00Z</c:v>
                </c:pt>
                <c:pt idx="30">
                  <c:v>08/20/06Z</c:v>
                </c:pt>
                <c:pt idx="36">
                  <c:v>08/20/12Z</c:v>
                </c:pt>
                <c:pt idx="42">
                  <c:v>08/20/18Z</c:v>
                </c:pt>
                <c:pt idx="48">
                  <c:v>08/21/00Z</c:v>
                </c:pt>
              </c:strCache>
            </c:strRef>
          </c:cat>
          <c:val>
            <c:numRef>
              <c:f>Sheet1!$I$3:$I$51</c:f>
              <c:numCache>
                <c:formatCode>General</c:formatCode>
                <c:ptCount val="49"/>
                <c:pt idx="0">
                  <c:v>43.478000000000002</c:v>
                </c:pt>
                <c:pt idx="1">
                  <c:v>32.064</c:v>
                </c:pt>
                <c:pt idx="2">
                  <c:v>31.947999999999997</c:v>
                </c:pt>
                <c:pt idx="3">
                  <c:v>31.891999999999999</c:v>
                </c:pt>
                <c:pt idx="4">
                  <c:v>32.916999999999994</c:v>
                </c:pt>
                <c:pt idx="5">
                  <c:v>34.219000000000001</c:v>
                </c:pt>
                <c:pt idx="6">
                  <c:v>33.653999999999996</c:v>
                </c:pt>
                <c:pt idx="7">
                  <c:v>37.128000000000007</c:v>
                </c:pt>
                <c:pt idx="8">
                  <c:v>38.949000000000005</c:v>
                </c:pt>
                <c:pt idx="9">
                  <c:v>46.121000000000002</c:v>
                </c:pt>
                <c:pt idx="10">
                  <c:v>48.385999999999996</c:v>
                </c:pt>
                <c:pt idx="11">
                  <c:v>49.942</c:v>
                </c:pt>
                <c:pt idx="12">
                  <c:v>51.707000000000001</c:v>
                </c:pt>
                <c:pt idx="13">
                  <c:v>49.984999999999999</c:v>
                </c:pt>
                <c:pt idx="14">
                  <c:v>48.978000000000002</c:v>
                </c:pt>
                <c:pt idx="15">
                  <c:v>45.895000000000003</c:v>
                </c:pt>
                <c:pt idx="16">
                  <c:v>43.326000000000001</c:v>
                </c:pt>
                <c:pt idx="17">
                  <c:v>43.339999999999996</c:v>
                </c:pt>
                <c:pt idx="18">
                  <c:v>43.034000000000006</c:v>
                </c:pt>
                <c:pt idx="19">
                  <c:v>41.737000000000002</c:v>
                </c:pt>
                <c:pt idx="20">
                  <c:v>40.369</c:v>
                </c:pt>
                <c:pt idx="21">
                  <c:v>39.254000000000005</c:v>
                </c:pt>
                <c:pt idx="22">
                  <c:v>35.897000000000006</c:v>
                </c:pt>
                <c:pt idx="23">
                  <c:v>33.573</c:v>
                </c:pt>
                <c:pt idx="24">
                  <c:v>33.413000000000004</c:v>
                </c:pt>
                <c:pt idx="25">
                  <c:v>32.872</c:v>
                </c:pt>
                <c:pt idx="26">
                  <c:v>32.865000000000002</c:v>
                </c:pt>
                <c:pt idx="27">
                  <c:v>32.852999999999994</c:v>
                </c:pt>
                <c:pt idx="28">
                  <c:v>33.118000000000002</c:v>
                </c:pt>
                <c:pt idx="29">
                  <c:v>32.863</c:v>
                </c:pt>
                <c:pt idx="30">
                  <c:v>31.287999999999997</c:v>
                </c:pt>
                <c:pt idx="31">
                  <c:v>29.669</c:v>
                </c:pt>
                <c:pt idx="32">
                  <c:v>28.231000000000005</c:v>
                </c:pt>
                <c:pt idx="33">
                  <c:v>29.298999999999996</c:v>
                </c:pt>
                <c:pt idx="34">
                  <c:v>29.864000000000001</c:v>
                </c:pt>
                <c:pt idx="35">
                  <c:v>30.484999999999996</c:v>
                </c:pt>
                <c:pt idx="36">
                  <c:v>30.18</c:v>
                </c:pt>
                <c:pt idx="37">
                  <c:v>30.065999999999995</c:v>
                </c:pt>
                <c:pt idx="38">
                  <c:v>29.972999999999995</c:v>
                </c:pt>
                <c:pt idx="39">
                  <c:v>29.798999999999996</c:v>
                </c:pt>
                <c:pt idx="40">
                  <c:v>29.907</c:v>
                </c:pt>
                <c:pt idx="41">
                  <c:v>29.437999999999999</c:v>
                </c:pt>
                <c:pt idx="42">
                  <c:v>30.609000000000005</c:v>
                </c:pt>
                <c:pt idx="43">
                  <c:v>32.536000000000001</c:v>
                </c:pt>
                <c:pt idx="44">
                  <c:v>32.774000000000001</c:v>
                </c:pt>
                <c:pt idx="45">
                  <c:v>31.844000000000001</c:v>
                </c:pt>
                <c:pt idx="46">
                  <c:v>31.738</c:v>
                </c:pt>
                <c:pt idx="47">
                  <c:v>32.247</c:v>
                </c:pt>
                <c:pt idx="48">
                  <c:v>32.726000000000013</c:v>
                </c:pt>
              </c:numCache>
            </c:numRef>
          </c:val>
        </c:ser>
        <c:ser>
          <c:idx val="2"/>
          <c:order val="3"/>
          <c:tx>
            <c:v>Noah Default</c:v>
          </c:tx>
          <c:marker>
            <c:symbol val="none"/>
          </c:marker>
          <c:cat>
            <c:strRef>
              <c:f>Sheet1!$B$3:$B$51</c:f>
              <c:strCache>
                <c:ptCount val="49"/>
                <c:pt idx="0">
                  <c:v>08/19/00Z</c:v>
                </c:pt>
                <c:pt idx="6">
                  <c:v>08/19/06Z</c:v>
                </c:pt>
                <c:pt idx="12">
                  <c:v>08/19/12Z</c:v>
                </c:pt>
                <c:pt idx="18">
                  <c:v>08/19/18Z</c:v>
                </c:pt>
                <c:pt idx="24">
                  <c:v>08/20/00Z</c:v>
                </c:pt>
                <c:pt idx="30">
                  <c:v>08/20/06Z</c:v>
                </c:pt>
                <c:pt idx="36">
                  <c:v>08/20/12Z</c:v>
                </c:pt>
                <c:pt idx="42">
                  <c:v>08/20/18Z</c:v>
                </c:pt>
                <c:pt idx="48">
                  <c:v>08/21/00Z</c:v>
                </c:pt>
              </c:strCache>
            </c:strRef>
          </c:cat>
          <c:val>
            <c:numRef>
              <c:f>Sheet1!$L$3:$L$51</c:f>
              <c:numCache>
                <c:formatCode>General</c:formatCode>
                <c:ptCount val="49"/>
                <c:pt idx="0">
                  <c:v>50.766000000000012</c:v>
                </c:pt>
                <c:pt idx="1">
                  <c:v>53.516000000000005</c:v>
                </c:pt>
                <c:pt idx="2">
                  <c:v>53.06</c:v>
                </c:pt>
                <c:pt idx="3">
                  <c:v>54.411999999999999</c:v>
                </c:pt>
                <c:pt idx="4">
                  <c:v>59.138000000000005</c:v>
                </c:pt>
                <c:pt idx="5">
                  <c:v>59.04</c:v>
                </c:pt>
                <c:pt idx="6">
                  <c:v>56.916999999999994</c:v>
                </c:pt>
                <c:pt idx="7">
                  <c:v>57.967000000000006</c:v>
                </c:pt>
                <c:pt idx="8">
                  <c:v>53.408000000000001</c:v>
                </c:pt>
                <c:pt idx="9">
                  <c:v>50.354999999999997</c:v>
                </c:pt>
                <c:pt idx="10">
                  <c:v>53.012</c:v>
                </c:pt>
                <c:pt idx="11">
                  <c:v>52.643000000000001</c:v>
                </c:pt>
                <c:pt idx="12">
                  <c:v>55.286000000000001</c:v>
                </c:pt>
                <c:pt idx="13">
                  <c:v>56.715000000000003</c:v>
                </c:pt>
                <c:pt idx="14">
                  <c:v>54.378</c:v>
                </c:pt>
                <c:pt idx="15">
                  <c:v>52.962000000000003</c:v>
                </c:pt>
                <c:pt idx="16">
                  <c:v>52.223000000000013</c:v>
                </c:pt>
                <c:pt idx="17">
                  <c:v>52.839000000000006</c:v>
                </c:pt>
                <c:pt idx="18">
                  <c:v>52.708000000000006</c:v>
                </c:pt>
                <c:pt idx="19">
                  <c:v>51.561</c:v>
                </c:pt>
                <c:pt idx="20">
                  <c:v>50.113</c:v>
                </c:pt>
                <c:pt idx="21">
                  <c:v>50.421000000000006</c:v>
                </c:pt>
                <c:pt idx="22">
                  <c:v>51.5</c:v>
                </c:pt>
                <c:pt idx="23">
                  <c:v>52.555</c:v>
                </c:pt>
                <c:pt idx="24">
                  <c:v>55.262000000000008</c:v>
                </c:pt>
                <c:pt idx="25">
                  <c:v>53.963000000000001</c:v>
                </c:pt>
                <c:pt idx="26">
                  <c:v>51.724000000000011</c:v>
                </c:pt>
                <c:pt idx="27">
                  <c:v>49.271000000000001</c:v>
                </c:pt>
                <c:pt idx="28">
                  <c:v>46.049000000000007</c:v>
                </c:pt>
                <c:pt idx="29">
                  <c:v>44.690000000000005</c:v>
                </c:pt>
                <c:pt idx="30">
                  <c:v>45.387999999999998</c:v>
                </c:pt>
                <c:pt idx="31">
                  <c:v>47.024000000000001</c:v>
                </c:pt>
                <c:pt idx="32">
                  <c:v>46.925000000000004</c:v>
                </c:pt>
                <c:pt idx="33">
                  <c:v>47.931000000000004</c:v>
                </c:pt>
                <c:pt idx="34">
                  <c:v>48.329000000000001</c:v>
                </c:pt>
                <c:pt idx="35">
                  <c:v>48.323</c:v>
                </c:pt>
                <c:pt idx="36">
                  <c:v>49.643000000000001</c:v>
                </c:pt>
                <c:pt idx="37">
                  <c:v>46.942</c:v>
                </c:pt>
                <c:pt idx="38">
                  <c:v>47.373000000000005</c:v>
                </c:pt>
                <c:pt idx="39">
                  <c:v>47.847999999999999</c:v>
                </c:pt>
                <c:pt idx="40">
                  <c:v>49.096000000000011</c:v>
                </c:pt>
                <c:pt idx="41">
                  <c:v>51.366</c:v>
                </c:pt>
                <c:pt idx="42">
                  <c:v>53.203000000000003</c:v>
                </c:pt>
                <c:pt idx="43">
                  <c:v>53.255000000000003</c:v>
                </c:pt>
                <c:pt idx="44">
                  <c:v>55.988</c:v>
                </c:pt>
                <c:pt idx="45">
                  <c:v>56.089000000000006</c:v>
                </c:pt>
                <c:pt idx="46">
                  <c:v>55.846000000000004</c:v>
                </c:pt>
                <c:pt idx="47">
                  <c:v>58.749000000000002</c:v>
                </c:pt>
                <c:pt idx="48">
                  <c:v>60.28</c:v>
                </c:pt>
              </c:numCache>
            </c:numRef>
          </c:val>
        </c:ser>
        <c:dLbls/>
        <c:marker val="1"/>
        <c:axId val="84580224"/>
        <c:axId val="84581760"/>
      </c:lineChart>
      <c:catAx>
        <c:axId val="84580224"/>
        <c:scaling>
          <c:orientation val="minMax"/>
        </c:scaling>
        <c:axPos val="b"/>
        <c:majorTickMark val="none"/>
        <c:minorTickMark val="in"/>
        <c:tickLblPos val="nextTo"/>
        <c:crossAx val="84581760"/>
        <c:crosses val="autoZero"/>
        <c:auto val="1"/>
        <c:lblAlgn val="ctr"/>
        <c:lblOffset val="100"/>
      </c:catAx>
      <c:valAx>
        <c:axId val="84581760"/>
        <c:scaling>
          <c:orientation val="minMax"/>
          <c:min val="20"/>
        </c:scaling>
        <c:axPos val="l"/>
        <c:majorGridlines/>
        <c:title>
          <c:tx>
            <c:rich>
              <a:bodyPr/>
              <a:lstStyle/>
              <a:p>
                <a:pPr>
                  <a:defRPr/>
                </a:pPr>
                <a:r>
                  <a:rPr lang="en-US"/>
                  <a:t>Vmax</a:t>
                </a:r>
                <a:r>
                  <a:rPr lang="en-US" baseline="0"/>
                  <a:t> (kt)</a:t>
                </a:r>
                <a:endParaRPr lang="en-US"/>
              </a:p>
            </c:rich>
          </c:tx>
        </c:title>
        <c:numFmt formatCode="General" sourceLinked="1"/>
        <c:majorTickMark val="none"/>
        <c:tickLblPos val="nextTo"/>
        <c:crossAx val="84580224"/>
        <c:crosses val="autoZero"/>
        <c:crossBetween val="between"/>
      </c:valAx>
    </c:plotArea>
    <c:legend>
      <c:legendPos val="r"/>
    </c:legend>
    <c:plotVisOnly val="1"/>
    <c:dispBlanksAs val="gap"/>
  </c:chart>
  <c:spPr>
    <a:solidFill>
      <a:schemeClr val="bg1"/>
    </a:solidFill>
  </c:sp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dirty="0">
                <a:latin typeface="Times New Roman" pitchFamily="18" charset="0"/>
                <a:cs typeface="Times New Roman" pitchFamily="18" charset="0"/>
              </a:rPr>
              <a:t>D02/9km </a:t>
            </a:r>
            <a:r>
              <a:rPr lang="en-US" dirty="0" smtClean="0">
                <a:latin typeface="Times New Roman" pitchFamily="18" charset="0"/>
                <a:cs typeface="Times New Roman" pitchFamily="18" charset="0"/>
              </a:rPr>
              <a:t>Ocean</a:t>
            </a:r>
            <a:r>
              <a:rPr lang="en-US" baseline="0"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Tests Max</a:t>
            </a:r>
            <a:r>
              <a:rPr lang="en-US" baseline="0" dirty="0" smtClean="0">
                <a:latin typeface="Times New Roman" pitchFamily="18" charset="0"/>
                <a:cs typeface="Times New Roman" pitchFamily="18" charset="0"/>
              </a:rPr>
              <a:t> Winds over Time</a:t>
            </a:r>
            <a:endParaRPr lang="en-US" dirty="0">
              <a:latin typeface="Times New Roman" pitchFamily="18" charset="0"/>
              <a:cs typeface="Times New Roman" pitchFamily="18" charset="0"/>
            </a:endParaRPr>
          </a:p>
        </c:rich>
      </c:tx>
      <c:layout>
        <c:manualLayout>
          <c:xMode val="edge"/>
          <c:yMode val="edge"/>
          <c:x val="0.19806076871969952"/>
          <c:y val="3.3808831351628384E-2"/>
        </c:manualLayout>
      </c:layout>
    </c:title>
    <c:plotArea>
      <c:layout/>
      <c:lineChart>
        <c:grouping val="standard"/>
        <c:ser>
          <c:idx val="4"/>
          <c:order val="0"/>
          <c:tx>
            <c:v>Best Track</c:v>
          </c:tx>
          <c:marker>
            <c:symbol val="diamond"/>
            <c:size val="7"/>
          </c:marker>
          <c:dLbls>
            <c:showVal val="1"/>
          </c:dLbls>
          <c:cat>
            <c:strRef>
              <c:f>Sheet1!$B$3:$B$51</c:f>
              <c:strCache>
                <c:ptCount val="49"/>
                <c:pt idx="0">
                  <c:v>08/19/00Z</c:v>
                </c:pt>
                <c:pt idx="6">
                  <c:v>08/19/06Z</c:v>
                </c:pt>
                <c:pt idx="12">
                  <c:v>08/19/12Z</c:v>
                </c:pt>
                <c:pt idx="18">
                  <c:v>08/19/18Z</c:v>
                </c:pt>
                <c:pt idx="24">
                  <c:v>08/20/00Z</c:v>
                </c:pt>
                <c:pt idx="30">
                  <c:v>08/20/06Z</c:v>
                </c:pt>
                <c:pt idx="36">
                  <c:v>08/20/12Z</c:v>
                </c:pt>
                <c:pt idx="42">
                  <c:v>08/20/18Z</c:v>
                </c:pt>
                <c:pt idx="48">
                  <c:v>08/21/00Z</c:v>
                </c:pt>
              </c:strCache>
            </c:strRef>
          </c:cat>
          <c:val>
            <c:numRef>
              <c:f>Sheet1!$D$3:$D$51</c:f>
              <c:numCache>
                <c:formatCode>General</c:formatCode>
                <c:ptCount val="49"/>
                <c:pt idx="0">
                  <c:v>50</c:v>
                </c:pt>
                <c:pt idx="6">
                  <c:v>55</c:v>
                </c:pt>
                <c:pt idx="12">
                  <c:v>55</c:v>
                </c:pt>
                <c:pt idx="18">
                  <c:v>60</c:v>
                </c:pt>
                <c:pt idx="24">
                  <c:v>55</c:v>
                </c:pt>
                <c:pt idx="30">
                  <c:v>50</c:v>
                </c:pt>
                <c:pt idx="36">
                  <c:v>45</c:v>
                </c:pt>
                <c:pt idx="42">
                  <c:v>45</c:v>
                </c:pt>
                <c:pt idx="48">
                  <c:v>50</c:v>
                </c:pt>
              </c:numCache>
            </c:numRef>
          </c:val>
        </c:ser>
        <c:ser>
          <c:idx val="0"/>
          <c:order val="1"/>
          <c:tx>
            <c:v>Noah All Ocean</c:v>
          </c:tx>
          <c:marker>
            <c:symbol val="none"/>
          </c:marker>
          <c:cat>
            <c:strRef>
              <c:f>Sheet1!$B$3:$B$51</c:f>
              <c:strCache>
                <c:ptCount val="49"/>
                <c:pt idx="0">
                  <c:v>08/19/00Z</c:v>
                </c:pt>
                <c:pt idx="6">
                  <c:v>08/19/06Z</c:v>
                </c:pt>
                <c:pt idx="12">
                  <c:v>08/19/12Z</c:v>
                </c:pt>
                <c:pt idx="18">
                  <c:v>08/19/18Z</c:v>
                </c:pt>
                <c:pt idx="24">
                  <c:v>08/20/00Z</c:v>
                </c:pt>
                <c:pt idx="30">
                  <c:v>08/20/06Z</c:v>
                </c:pt>
                <c:pt idx="36">
                  <c:v>08/20/12Z</c:v>
                </c:pt>
                <c:pt idx="42">
                  <c:v>08/20/18Z</c:v>
                </c:pt>
                <c:pt idx="48">
                  <c:v>08/21/00Z</c:v>
                </c:pt>
              </c:strCache>
            </c:strRef>
          </c:cat>
          <c:val>
            <c:numRef>
              <c:f>Sheet1!$F$3:$F$51</c:f>
              <c:numCache>
                <c:formatCode>General</c:formatCode>
                <c:ptCount val="49"/>
                <c:pt idx="0">
                  <c:v>50.766000000000012</c:v>
                </c:pt>
                <c:pt idx="1">
                  <c:v>53.843999999999994</c:v>
                </c:pt>
                <c:pt idx="2">
                  <c:v>53.431000000000004</c:v>
                </c:pt>
                <c:pt idx="3">
                  <c:v>54.608000000000004</c:v>
                </c:pt>
                <c:pt idx="4">
                  <c:v>59.690000000000005</c:v>
                </c:pt>
                <c:pt idx="5">
                  <c:v>60.393000000000001</c:v>
                </c:pt>
                <c:pt idx="6">
                  <c:v>61.49</c:v>
                </c:pt>
                <c:pt idx="7">
                  <c:v>63.71</c:v>
                </c:pt>
                <c:pt idx="8">
                  <c:v>66.983000000000004</c:v>
                </c:pt>
                <c:pt idx="9">
                  <c:v>66.245000000000005</c:v>
                </c:pt>
                <c:pt idx="10">
                  <c:v>69.73</c:v>
                </c:pt>
                <c:pt idx="11">
                  <c:v>70.121999999999986</c:v>
                </c:pt>
                <c:pt idx="12">
                  <c:v>64.283000000000001</c:v>
                </c:pt>
                <c:pt idx="13">
                  <c:v>68.181999999999988</c:v>
                </c:pt>
                <c:pt idx="14">
                  <c:v>67.911000000000016</c:v>
                </c:pt>
                <c:pt idx="15">
                  <c:v>69.956000000000003</c:v>
                </c:pt>
                <c:pt idx="16">
                  <c:v>78.322999999999979</c:v>
                </c:pt>
                <c:pt idx="17">
                  <c:v>78.10799999999999</c:v>
                </c:pt>
                <c:pt idx="18">
                  <c:v>82.596999999999994</c:v>
                </c:pt>
                <c:pt idx="19">
                  <c:v>80.700999999999993</c:v>
                </c:pt>
                <c:pt idx="20">
                  <c:v>79.917000000000016</c:v>
                </c:pt>
                <c:pt idx="21">
                  <c:v>88.533000000000001</c:v>
                </c:pt>
                <c:pt idx="22">
                  <c:v>91.161999999999992</c:v>
                </c:pt>
                <c:pt idx="23">
                  <c:v>80.087999999999994</c:v>
                </c:pt>
                <c:pt idx="24">
                  <c:v>77.763999999999996</c:v>
                </c:pt>
                <c:pt idx="25">
                  <c:v>81.34</c:v>
                </c:pt>
                <c:pt idx="26">
                  <c:v>87.318000000000012</c:v>
                </c:pt>
                <c:pt idx="27">
                  <c:v>88.370999999999981</c:v>
                </c:pt>
                <c:pt idx="28">
                  <c:v>92.302999999999983</c:v>
                </c:pt>
                <c:pt idx="29">
                  <c:v>91.150999999999982</c:v>
                </c:pt>
                <c:pt idx="30">
                  <c:v>95.593000000000004</c:v>
                </c:pt>
                <c:pt idx="31">
                  <c:v>92.816999999999993</c:v>
                </c:pt>
                <c:pt idx="32">
                  <c:v>93.134999999999991</c:v>
                </c:pt>
                <c:pt idx="33">
                  <c:v>92.545000000000002</c:v>
                </c:pt>
                <c:pt idx="34">
                  <c:v>84.307999999999993</c:v>
                </c:pt>
                <c:pt idx="35">
                  <c:v>88.992000000000004</c:v>
                </c:pt>
                <c:pt idx="36">
                  <c:v>93.531999999999996</c:v>
                </c:pt>
                <c:pt idx="37">
                  <c:v>98.051999999999992</c:v>
                </c:pt>
                <c:pt idx="38">
                  <c:v>93.54</c:v>
                </c:pt>
                <c:pt idx="39">
                  <c:v>92.576999999999998</c:v>
                </c:pt>
                <c:pt idx="40">
                  <c:v>95.675999999999988</c:v>
                </c:pt>
                <c:pt idx="41">
                  <c:v>96.001000000000005</c:v>
                </c:pt>
                <c:pt idx="42">
                  <c:v>93.730999999999995</c:v>
                </c:pt>
                <c:pt idx="43">
                  <c:v>100.12499999999999</c:v>
                </c:pt>
                <c:pt idx="44">
                  <c:v>101.476</c:v>
                </c:pt>
                <c:pt idx="45">
                  <c:v>95.968000000000004</c:v>
                </c:pt>
                <c:pt idx="46">
                  <c:v>93.61999999999999</c:v>
                </c:pt>
                <c:pt idx="47">
                  <c:v>97.465999999999994</c:v>
                </c:pt>
                <c:pt idx="48">
                  <c:v>100.41900000000001</c:v>
                </c:pt>
              </c:numCache>
            </c:numRef>
          </c:val>
        </c:ser>
        <c:ser>
          <c:idx val="1"/>
          <c:order val="2"/>
          <c:tx>
            <c:v>Noah NO Ocean</c:v>
          </c:tx>
          <c:marker>
            <c:symbol val="none"/>
          </c:marker>
          <c:cat>
            <c:strRef>
              <c:f>Sheet1!$B$3:$B$51</c:f>
              <c:strCache>
                <c:ptCount val="49"/>
                <c:pt idx="0">
                  <c:v>08/19/00Z</c:v>
                </c:pt>
                <c:pt idx="6">
                  <c:v>08/19/06Z</c:v>
                </c:pt>
                <c:pt idx="12">
                  <c:v>08/19/12Z</c:v>
                </c:pt>
                <c:pt idx="18">
                  <c:v>08/19/18Z</c:v>
                </c:pt>
                <c:pt idx="24">
                  <c:v>08/20/00Z</c:v>
                </c:pt>
                <c:pt idx="30">
                  <c:v>08/20/06Z</c:v>
                </c:pt>
                <c:pt idx="36">
                  <c:v>08/20/12Z</c:v>
                </c:pt>
                <c:pt idx="42">
                  <c:v>08/20/18Z</c:v>
                </c:pt>
                <c:pt idx="48">
                  <c:v>08/21/00Z</c:v>
                </c:pt>
              </c:strCache>
            </c:strRef>
          </c:cat>
          <c:val>
            <c:numRef>
              <c:f>Sheet1!$I$3:$I$51</c:f>
              <c:numCache>
                <c:formatCode>General</c:formatCode>
                <c:ptCount val="49"/>
                <c:pt idx="0">
                  <c:v>43.478000000000002</c:v>
                </c:pt>
                <c:pt idx="1">
                  <c:v>32.064</c:v>
                </c:pt>
                <c:pt idx="2">
                  <c:v>31.947999999999997</c:v>
                </c:pt>
                <c:pt idx="3">
                  <c:v>31.891999999999999</c:v>
                </c:pt>
                <c:pt idx="4">
                  <c:v>32.916999999999994</c:v>
                </c:pt>
                <c:pt idx="5">
                  <c:v>34.219000000000001</c:v>
                </c:pt>
                <c:pt idx="6">
                  <c:v>33.653999999999996</c:v>
                </c:pt>
                <c:pt idx="7">
                  <c:v>37.128000000000007</c:v>
                </c:pt>
                <c:pt idx="8">
                  <c:v>38.949000000000005</c:v>
                </c:pt>
                <c:pt idx="9">
                  <c:v>46.121000000000002</c:v>
                </c:pt>
                <c:pt idx="10">
                  <c:v>48.385999999999996</c:v>
                </c:pt>
                <c:pt idx="11">
                  <c:v>49.942</c:v>
                </c:pt>
                <c:pt idx="12">
                  <c:v>51.707000000000001</c:v>
                </c:pt>
                <c:pt idx="13">
                  <c:v>49.984999999999999</c:v>
                </c:pt>
                <c:pt idx="14">
                  <c:v>48.978000000000002</c:v>
                </c:pt>
                <c:pt idx="15">
                  <c:v>45.895000000000003</c:v>
                </c:pt>
                <c:pt idx="16">
                  <c:v>43.326000000000001</c:v>
                </c:pt>
                <c:pt idx="17">
                  <c:v>43.339999999999996</c:v>
                </c:pt>
                <c:pt idx="18">
                  <c:v>43.034000000000006</c:v>
                </c:pt>
                <c:pt idx="19">
                  <c:v>41.737000000000002</c:v>
                </c:pt>
                <c:pt idx="20">
                  <c:v>40.369</c:v>
                </c:pt>
                <c:pt idx="21">
                  <c:v>39.254000000000005</c:v>
                </c:pt>
                <c:pt idx="22">
                  <c:v>35.897000000000006</c:v>
                </c:pt>
                <c:pt idx="23">
                  <c:v>33.573</c:v>
                </c:pt>
                <c:pt idx="24">
                  <c:v>33.413000000000004</c:v>
                </c:pt>
                <c:pt idx="25">
                  <c:v>32.872</c:v>
                </c:pt>
                <c:pt idx="26">
                  <c:v>32.865000000000002</c:v>
                </c:pt>
                <c:pt idx="27">
                  <c:v>32.852999999999994</c:v>
                </c:pt>
                <c:pt idx="28">
                  <c:v>33.118000000000002</c:v>
                </c:pt>
                <c:pt idx="29">
                  <c:v>32.863</c:v>
                </c:pt>
                <c:pt idx="30">
                  <c:v>31.287999999999997</c:v>
                </c:pt>
                <c:pt idx="31">
                  <c:v>29.669</c:v>
                </c:pt>
                <c:pt idx="32">
                  <c:v>28.231000000000005</c:v>
                </c:pt>
                <c:pt idx="33">
                  <c:v>29.298999999999996</c:v>
                </c:pt>
                <c:pt idx="34">
                  <c:v>29.864000000000001</c:v>
                </c:pt>
                <c:pt idx="35">
                  <c:v>30.484999999999996</c:v>
                </c:pt>
                <c:pt idx="36">
                  <c:v>30.18</c:v>
                </c:pt>
                <c:pt idx="37">
                  <c:v>30.065999999999995</c:v>
                </c:pt>
                <c:pt idx="38">
                  <c:v>29.972999999999995</c:v>
                </c:pt>
                <c:pt idx="39">
                  <c:v>29.798999999999996</c:v>
                </c:pt>
                <c:pt idx="40">
                  <c:v>29.907</c:v>
                </c:pt>
                <c:pt idx="41">
                  <c:v>29.437999999999999</c:v>
                </c:pt>
                <c:pt idx="42">
                  <c:v>30.609000000000005</c:v>
                </c:pt>
                <c:pt idx="43">
                  <c:v>32.536000000000001</c:v>
                </c:pt>
                <c:pt idx="44">
                  <c:v>32.774000000000001</c:v>
                </c:pt>
                <c:pt idx="45">
                  <c:v>31.844000000000001</c:v>
                </c:pt>
                <c:pt idx="46">
                  <c:v>31.738</c:v>
                </c:pt>
                <c:pt idx="47">
                  <c:v>32.247</c:v>
                </c:pt>
                <c:pt idx="48">
                  <c:v>32.726000000000013</c:v>
                </c:pt>
              </c:numCache>
            </c:numRef>
          </c:val>
        </c:ser>
        <c:ser>
          <c:idx val="2"/>
          <c:order val="3"/>
          <c:tx>
            <c:v>Noah Default</c:v>
          </c:tx>
          <c:marker>
            <c:symbol val="none"/>
          </c:marker>
          <c:cat>
            <c:strRef>
              <c:f>Sheet1!$B$3:$B$51</c:f>
              <c:strCache>
                <c:ptCount val="49"/>
                <c:pt idx="0">
                  <c:v>08/19/00Z</c:v>
                </c:pt>
                <c:pt idx="6">
                  <c:v>08/19/06Z</c:v>
                </c:pt>
                <c:pt idx="12">
                  <c:v>08/19/12Z</c:v>
                </c:pt>
                <c:pt idx="18">
                  <c:v>08/19/18Z</c:v>
                </c:pt>
                <c:pt idx="24">
                  <c:v>08/20/00Z</c:v>
                </c:pt>
                <c:pt idx="30">
                  <c:v>08/20/06Z</c:v>
                </c:pt>
                <c:pt idx="36">
                  <c:v>08/20/12Z</c:v>
                </c:pt>
                <c:pt idx="42">
                  <c:v>08/20/18Z</c:v>
                </c:pt>
                <c:pt idx="48">
                  <c:v>08/21/00Z</c:v>
                </c:pt>
              </c:strCache>
            </c:strRef>
          </c:cat>
          <c:val>
            <c:numRef>
              <c:f>Sheet1!$L$3:$L$51</c:f>
              <c:numCache>
                <c:formatCode>General</c:formatCode>
                <c:ptCount val="49"/>
                <c:pt idx="0">
                  <c:v>50.766000000000012</c:v>
                </c:pt>
                <c:pt idx="1">
                  <c:v>53.516000000000005</c:v>
                </c:pt>
                <c:pt idx="2">
                  <c:v>53.06</c:v>
                </c:pt>
                <c:pt idx="3">
                  <c:v>54.411999999999999</c:v>
                </c:pt>
                <c:pt idx="4">
                  <c:v>59.138000000000005</c:v>
                </c:pt>
                <c:pt idx="5">
                  <c:v>59.04</c:v>
                </c:pt>
                <c:pt idx="6">
                  <c:v>56.916999999999994</c:v>
                </c:pt>
                <c:pt idx="7">
                  <c:v>57.967000000000006</c:v>
                </c:pt>
                <c:pt idx="8">
                  <c:v>53.408000000000001</c:v>
                </c:pt>
                <c:pt idx="9">
                  <c:v>50.354999999999997</c:v>
                </c:pt>
                <c:pt idx="10">
                  <c:v>53.012</c:v>
                </c:pt>
                <c:pt idx="11">
                  <c:v>52.643000000000001</c:v>
                </c:pt>
                <c:pt idx="12">
                  <c:v>55.286000000000001</c:v>
                </c:pt>
                <c:pt idx="13">
                  <c:v>56.715000000000003</c:v>
                </c:pt>
                <c:pt idx="14">
                  <c:v>54.378</c:v>
                </c:pt>
                <c:pt idx="15">
                  <c:v>52.962000000000003</c:v>
                </c:pt>
                <c:pt idx="16">
                  <c:v>52.223000000000013</c:v>
                </c:pt>
                <c:pt idx="17">
                  <c:v>52.839000000000006</c:v>
                </c:pt>
                <c:pt idx="18">
                  <c:v>52.708000000000006</c:v>
                </c:pt>
                <c:pt idx="19">
                  <c:v>51.561</c:v>
                </c:pt>
                <c:pt idx="20">
                  <c:v>50.113</c:v>
                </c:pt>
                <c:pt idx="21">
                  <c:v>50.421000000000006</c:v>
                </c:pt>
                <c:pt idx="22">
                  <c:v>51.5</c:v>
                </c:pt>
                <c:pt idx="23">
                  <c:v>52.555</c:v>
                </c:pt>
                <c:pt idx="24">
                  <c:v>55.262000000000008</c:v>
                </c:pt>
                <c:pt idx="25">
                  <c:v>53.963000000000001</c:v>
                </c:pt>
                <c:pt idx="26">
                  <c:v>51.724000000000011</c:v>
                </c:pt>
                <c:pt idx="27">
                  <c:v>49.271000000000001</c:v>
                </c:pt>
                <c:pt idx="28">
                  <c:v>46.049000000000007</c:v>
                </c:pt>
                <c:pt idx="29">
                  <c:v>44.690000000000005</c:v>
                </c:pt>
                <c:pt idx="30">
                  <c:v>45.387999999999998</c:v>
                </c:pt>
                <c:pt idx="31">
                  <c:v>47.024000000000001</c:v>
                </c:pt>
                <c:pt idx="32">
                  <c:v>46.925000000000004</c:v>
                </c:pt>
                <c:pt idx="33">
                  <c:v>47.931000000000004</c:v>
                </c:pt>
                <c:pt idx="34">
                  <c:v>48.329000000000001</c:v>
                </c:pt>
                <c:pt idx="35">
                  <c:v>48.323</c:v>
                </c:pt>
                <c:pt idx="36">
                  <c:v>49.643000000000001</c:v>
                </c:pt>
                <c:pt idx="37">
                  <c:v>46.942</c:v>
                </c:pt>
                <c:pt idx="38">
                  <c:v>47.373000000000005</c:v>
                </c:pt>
                <c:pt idx="39">
                  <c:v>47.847999999999999</c:v>
                </c:pt>
                <c:pt idx="40">
                  <c:v>49.096000000000011</c:v>
                </c:pt>
                <c:pt idx="41">
                  <c:v>51.366</c:v>
                </c:pt>
                <c:pt idx="42">
                  <c:v>53.203000000000003</c:v>
                </c:pt>
                <c:pt idx="43">
                  <c:v>53.255000000000003</c:v>
                </c:pt>
                <c:pt idx="44">
                  <c:v>55.988</c:v>
                </c:pt>
                <c:pt idx="45">
                  <c:v>56.089000000000006</c:v>
                </c:pt>
                <c:pt idx="46">
                  <c:v>55.846000000000004</c:v>
                </c:pt>
                <c:pt idx="47">
                  <c:v>58.749000000000002</c:v>
                </c:pt>
                <c:pt idx="48">
                  <c:v>60.28</c:v>
                </c:pt>
              </c:numCache>
            </c:numRef>
          </c:val>
        </c:ser>
        <c:dLbls/>
        <c:marker val="1"/>
        <c:axId val="85144704"/>
        <c:axId val="85146240"/>
      </c:lineChart>
      <c:catAx>
        <c:axId val="85144704"/>
        <c:scaling>
          <c:orientation val="minMax"/>
        </c:scaling>
        <c:axPos val="b"/>
        <c:majorTickMark val="none"/>
        <c:minorTickMark val="in"/>
        <c:tickLblPos val="nextTo"/>
        <c:crossAx val="85146240"/>
        <c:crosses val="autoZero"/>
        <c:auto val="1"/>
        <c:lblAlgn val="ctr"/>
        <c:lblOffset val="100"/>
      </c:catAx>
      <c:valAx>
        <c:axId val="85146240"/>
        <c:scaling>
          <c:orientation val="minMax"/>
          <c:min val="20"/>
        </c:scaling>
        <c:axPos val="l"/>
        <c:majorGridlines/>
        <c:title>
          <c:tx>
            <c:rich>
              <a:bodyPr/>
              <a:lstStyle/>
              <a:p>
                <a:pPr>
                  <a:defRPr/>
                </a:pPr>
                <a:r>
                  <a:rPr lang="en-US"/>
                  <a:t>Vmax</a:t>
                </a:r>
                <a:r>
                  <a:rPr lang="en-US" baseline="0"/>
                  <a:t> (kt)</a:t>
                </a:r>
                <a:endParaRPr lang="en-US"/>
              </a:p>
            </c:rich>
          </c:tx>
        </c:title>
        <c:numFmt formatCode="General" sourceLinked="1"/>
        <c:majorTickMark val="none"/>
        <c:tickLblPos val="nextTo"/>
        <c:crossAx val="85144704"/>
        <c:crosses val="autoZero"/>
        <c:crossBetween val="between"/>
      </c:valAx>
    </c:plotArea>
    <c:legend>
      <c:legendPos val="r"/>
    </c:legend>
    <c:plotVisOnly val="1"/>
    <c:dispBlanksAs val="gap"/>
  </c:chart>
  <c:spPr>
    <a:solidFill>
      <a:schemeClr val="bg1"/>
    </a:solidFill>
  </c:spPr>
  <c:externalData r:id="rId1"/>
</c:chartSpace>
</file>

<file path=ppt/drawings/_rels/vmlDrawing1.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30.wmf"/><Relationship Id="rId1" Type="http://schemas.openxmlformats.org/officeDocument/2006/relationships/image" Target="../media/image129.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33.wmf"/><Relationship Id="rId1" Type="http://schemas.openxmlformats.org/officeDocument/2006/relationships/image" Target="../media/image132.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12.wmf"/><Relationship Id="rId1" Type="http://schemas.openxmlformats.org/officeDocument/2006/relationships/image" Target="../media/image139.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32.wmf"/><Relationship Id="rId1" Type="http://schemas.openxmlformats.org/officeDocument/2006/relationships/image" Target="../media/image112.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53.wmf"/><Relationship Id="rId1" Type="http://schemas.openxmlformats.org/officeDocument/2006/relationships/image" Target="../media/image152.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59.wmf"/><Relationship Id="rId1" Type="http://schemas.openxmlformats.org/officeDocument/2006/relationships/image" Target="../media/image110.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59.wmf"/><Relationship Id="rId1" Type="http://schemas.openxmlformats.org/officeDocument/2006/relationships/image" Target="../media/image11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67.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image" Target="../media/image93.wmf"/><Relationship Id="rId1" Type="http://schemas.openxmlformats.org/officeDocument/2006/relationships/image" Target="../media/image92.wmf"/><Relationship Id="rId5" Type="http://schemas.openxmlformats.org/officeDocument/2006/relationships/image" Target="../media/image96.wmf"/><Relationship Id="rId4" Type="http://schemas.openxmlformats.org/officeDocument/2006/relationships/image" Target="../media/image95.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98.wmf"/><Relationship Id="rId1" Type="http://schemas.openxmlformats.org/officeDocument/2006/relationships/image" Target="../media/image97.wmf"/><Relationship Id="rId6" Type="http://schemas.openxmlformats.org/officeDocument/2006/relationships/image" Target="../media/image102.wmf"/><Relationship Id="rId5" Type="http://schemas.openxmlformats.org/officeDocument/2006/relationships/image" Target="../media/image101.wmf"/><Relationship Id="rId4" Type="http://schemas.openxmlformats.org/officeDocument/2006/relationships/image" Target="../media/image10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3.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08.wmf"/><Relationship Id="rId1" Type="http://schemas.openxmlformats.org/officeDocument/2006/relationships/image" Target="../media/image107.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image" Target="../media/image110.wmf"/><Relationship Id="rId1" Type="http://schemas.openxmlformats.org/officeDocument/2006/relationships/image" Target="../media/image109.wmf"/><Relationship Id="rId4" Type="http://schemas.openxmlformats.org/officeDocument/2006/relationships/image" Target="../media/image112.wmf"/></Relationships>
</file>

<file path=ppt/drawings/drawing1.xml><?xml version="1.0" encoding="utf-8"?>
<c:userShapes xmlns:c="http://schemas.openxmlformats.org/drawingml/2006/chart">
  <cdr:relSizeAnchor xmlns:cdr="http://schemas.openxmlformats.org/drawingml/2006/chartDrawing">
    <cdr:from>
      <cdr:x>0.325</cdr:x>
      <cdr:y>0.73919</cdr:y>
    </cdr:from>
    <cdr:to>
      <cdr:x>0.85154</cdr:x>
      <cdr:y>0.7545</cdr:y>
    </cdr:to>
    <cdr:sp macro="" textlink="">
      <cdr:nvSpPr>
        <cdr:cNvPr id="5" name="Straight Connector 4"/>
        <cdr:cNvSpPr/>
      </cdr:nvSpPr>
      <cdr:spPr>
        <a:xfrm xmlns:a="http://schemas.openxmlformats.org/drawingml/2006/main" flipV="1">
          <a:off x="2971800" y="1915093"/>
          <a:ext cx="4814682" cy="39654"/>
        </a:xfrm>
        <a:prstGeom xmlns:a="http://schemas.openxmlformats.org/drawingml/2006/main" prst="line">
          <a:avLst/>
        </a:prstGeom>
        <a:ln xmlns:a="http://schemas.openxmlformats.org/drawingml/2006/main" w="25400">
          <a:solidFill>
            <a:srgbClr val="00B05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0.31353</cdr:x>
      <cdr:y>0.76423</cdr:y>
    </cdr:from>
    <cdr:to>
      <cdr:x>0.86929</cdr:x>
      <cdr:y>0.76748</cdr:y>
    </cdr:to>
    <cdr:sp macro="" textlink="">
      <cdr:nvSpPr>
        <cdr:cNvPr id="7" name="Straight Connector 6"/>
        <cdr:cNvSpPr/>
      </cdr:nvSpPr>
      <cdr:spPr>
        <a:xfrm xmlns:a="http://schemas.openxmlformats.org/drawingml/2006/main">
          <a:off x="3267075" y="2238375"/>
          <a:ext cx="5791200" cy="9525"/>
        </a:xfrm>
        <a:prstGeom xmlns:a="http://schemas.openxmlformats.org/drawingml/2006/main" prst="line">
          <a:avLst/>
        </a:prstGeom>
        <a:ln xmlns:a="http://schemas.openxmlformats.org/drawingml/2006/main" w="25400">
          <a:solidFill>
            <a:srgbClr val="00B05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a:p>
      </cdr:txBody>
    </cdr:sp>
  </cdr:relSizeAnchor>
</c:userShapes>
</file>

<file path=ppt/drawings/drawing3.xml><?xml version="1.0" encoding="utf-8"?>
<c:userShapes xmlns:c="http://schemas.openxmlformats.org/drawingml/2006/chart">
  <cdr:relSizeAnchor xmlns:cdr="http://schemas.openxmlformats.org/drawingml/2006/chartDrawing">
    <cdr:from>
      <cdr:x>0.3383</cdr:x>
      <cdr:y>0.88889</cdr:y>
    </cdr:from>
    <cdr:to>
      <cdr:x>0.85855</cdr:x>
      <cdr:y>0.89294</cdr:y>
    </cdr:to>
    <cdr:sp macro="" textlink="">
      <cdr:nvSpPr>
        <cdr:cNvPr id="3" name="Straight Connector 2"/>
        <cdr:cNvSpPr/>
      </cdr:nvSpPr>
      <cdr:spPr>
        <a:xfrm xmlns:a="http://schemas.openxmlformats.org/drawingml/2006/main">
          <a:off x="3093411" y="2438400"/>
          <a:ext cx="4757166" cy="11110"/>
        </a:xfrm>
        <a:prstGeom xmlns:a="http://schemas.openxmlformats.org/drawingml/2006/main" prst="line">
          <a:avLst/>
        </a:prstGeom>
        <a:ln xmlns:a="http://schemas.openxmlformats.org/drawingml/2006/main" w="25400">
          <a:solidFill>
            <a:srgbClr val="00B05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a:p>
      </cdr:txBody>
    </cdr:sp>
  </cdr:relSizeAnchor>
</c:userShapes>
</file>

<file path=ppt/drawings/drawing4.xml><?xml version="1.0" encoding="utf-8"?>
<c:userShapes xmlns:c="http://schemas.openxmlformats.org/drawingml/2006/chart">
  <cdr:relSizeAnchor xmlns:cdr="http://schemas.openxmlformats.org/drawingml/2006/chartDrawing">
    <cdr:from>
      <cdr:x>0.31324</cdr:x>
      <cdr:y>0.90099</cdr:y>
    </cdr:from>
    <cdr:to>
      <cdr:x>0.84544</cdr:x>
      <cdr:y>0.90504</cdr:y>
    </cdr:to>
    <cdr:sp macro="" textlink="">
      <cdr:nvSpPr>
        <cdr:cNvPr id="3" name="Straight Connector 2"/>
        <cdr:cNvSpPr/>
      </cdr:nvSpPr>
      <cdr:spPr>
        <a:xfrm xmlns:a="http://schemas.openxmlformats.org/drawingml/2006/main">
          <a:off x="2798618" y="3179618"/>
          <a:ext cx="4754880" cy="14293"/>
        </a:xfrm>
        <a:prstGeom xmlns:a="http://schemas.openxmlformats.org/drawingml/2006/main" prst="line">
          <a:avLst/>
        </a:prstGeom>
        <a:ln xmlns:a="http://schemas.openxmlformats.org/drawingml/2006/main" w="25400">
          <a:solidFill>
            <a:srgbClr val="00B05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a:p>
      </cdr:txBody>
    </cdr:sp>
  </cdr:relSizeAnchor>
</c:userShapes>
</file>

<file path=ppt/drawings/drawing5.xml><?xml version="1.0" encoding="utf-8"?>
<c:userShapes xmlns:c="http://schemas.openxmlformats.org/drawingml/2006/chart">
  <cdr:relSizeAnchor xmlns:cdr="http://schemas.openxmlformats.org/drawingml/2006/chartDrawing">
    <cdr:from>
      <cdr:x>0.30833</cdr:x>
      <cdr:y>0.88431</cdr:y>
    </cdr:from>
    <cdr:to>
      <cdr:x>0.84833</cdr:x>
      <cdr:y>0.88756</cdr:y>
    </cdr:to>
    <cdr:sp macro="" textlink="">
      <cdr:nvSpPr>
        <cdr:cNvPr id="7" name="Straight Connector 6"/>
        <cdr:cNvSpPr/>
      </cdr:nvSpPr>
      <cdr:spPr>
        <a:xfrm xmlns:a="http://schemas.openxmlformats.org/drawingml/2006/main">
          <a:off x="2819400" y="2912269"/>
          <a:ext cx="4937760" cy="10703"/>
        </a:xfrm>
        <a:prstGeom xmlns:a="http://schemas.openxmlformats.org/drawingml/2006/main" prst="line">
          <a:avLst/>
        </a:prstGeom>
        <a:ln xmlns:a="http://schemas.openxmlformats.org/drawingml/2006/main" w="25400">
          <a:solidFill>
            <a:srgbClr val="00B05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B14C21-CB80-4146-8E04-5345EC426BCF}" type="datetimeFigureOut">
              <a:rPr lang="en-US" smtClean="0"/>
              <a:pPr/>
              <a:t>9/9/2011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2C7CCB-7E0F-4A88-B8EE-2DE891718D0F}" type="slidenum">
              <a:rPr lang="en-US" smtClean="0"/>
              <a:pPr/>
              <a:t>‹#›</a:t>
            </a:fld>
            <a:endParaRPr lang="en-US"/>
          </a:p>
        </p:txBody>
      </p:sp>
    </p:spTree>
    <p:extLst>
      <p:ext uri="{BB962C8B-B14F-4D97-AF65-F5344CB8AC3E}">
        <p14:creationId xmlns:p14="http://schemas.microsoft.com/office/powerpoint/2010/main" xmlns="" val="3699386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2C7CCB-7E0F-4A88-B8EE-2DE891718D0F}" type="slidenum">
              <a:rPr lang="en-US" smtClean="0"/>
              <a:pPr/>
              <a:t>1</a:t>
            </a:fld>
            <a:endParaRPr lang="en-US"/>
          </a:p>
        </p:txBody>
      </p:sp>
    </p:spTree>
    <p:extLst>
      <p:ext uri="{BB962C8B-B14F-4D97-AF65-F5344CB8AC3E}">
        <p14:creationId xmlns:p14="http://schemas.microsoft.com/office/powerpoint/2010/main" xmlns="" val="900748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integral</a:t>
            </a:r>
            <a:r>
              <a:rPr lang="en-US" baseline="0" dirty="0" smtClean="0"/>
              <a:t> formula for D</a:t>
            </a:r>
            <a:r>
              <a:rPr lang="en-US" baseline="-25000" dirty="0" smtClean="0"/>
              <a:t>H</a:t>
            </a:r>
            <a:r>
              <a:rPr lang="en-US" baseline="0" dirty="0" smtClean="0"/>
              <a:t>, there is a negative sign so that the directions work out. C and R</a:t>
            </a:r>
            <a:r>
              <a:rPr lang="en-US" baseline="-25000" dirty="0" smtClean="0"/>
              <a:t>T</a:t>
            </a:r>
            <a:r>
              <a:rPr lang="en-US" baseline="0" dirty="0" smtClean="0"/>
              <a:t> are the only sources of moisture for a TC in the described equation.</a:t>
            </a:r>
            <a:endParaRPr lang="en-US" dirty="0"/>
          </a:p>
        </p:txBody>
      </p:sp>
      <p:sp>
        <p:nvSpPr>
          <p:cNvPr id="4" name="Slide Number Placeholder 3"/>
          <p:cNvSpPr>
            <a:spLocks noGrp="1"/>
          </p:cNvSpPr>
          <p:nvPr>
            <p:ph type="sldNum" sz="quarter" idx="10"/>
          </p:nvPr>
        </p:nvSpPr>
        <p:spPr/>
        <p:txBody>
          <a:bodyPr/>
          <a:lstStyle/>
          <a:p>
            <a:fld id="{532C7CCB-7E0F-4A88-B8EE-2DE891718D0F}" type="slidenum">
              <a:rPr lang="en-US" smtClean="0"/>
              <a:pPr/>
              <a:t>45</a:t>
            </a:fld>
            <a:endParaRPr lang="en-US"/>
          </a:p>
        </p:txBody>
      </p:sp>
    </p:spTree>
    <p:extLst>
      <p:ext uri="{BB962C8B-B14F-4D97-AF65-F5344CB8AC3E}">
        <p14:creationId xmlns:p14="http://schemas.microsoft.com/office/powerpoint/2010/main" xmlns="" val="2552100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2C7CCB-7E0F-4A88-B8EE-2DE891718D0F}" type="slidenum">
              <a:rPr lang="en-US" smtClean="0"/>
              <a:pPr/>
              <a:t>23</a:t>
            </a:fld>
            <a:endParaRPr lang="en-US"/>
          </a:p>
        </p:txBody>
      </p:sp>
    </p:spTree>
    <p:extLst>
      <p:ext uri="{BB962C8B-B14F-4D97-AF65-F5344CB8AC3E}">
        <p14:creationId xmlns:p14="http://schemas.microsoft.com/office/powerpoint/2010/main" xmlns="" val="1821145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cross section lines in the Slab runs are shifted slightly due to the variation in forecast track between land change runs that were more pronounced in Slab simulations.</a:t>
            </a:r>
            <a:endParaRPr lang="en-US" dirty="0"/>
          </a:p>
        </p:txBody>
      </p:sp>
      <p:sp>
        <p:nvSpPr>
          <p:cNvPr id="4" name="Slide Number Placeholder 3"/>
          <p:cNvSpPr>
            <a:spLocks noGrp="1"/>
          </p:cNvSpPr>
          <p:nvPr>
            <p:ph type="sldNum" sz="quarter" idx="10"/>
          </p:nvPr>
        </p:nvSpPr>
        <p:spPr/>
        <p:txBody>
          <a:bodyPr/>
          <a:lstStyle/>
          <a:p>
            <a:fld id="{532C7CCB-7E0F-4A88-B8EE-2DE891718D0F}" type="slidenum">
              <a:rPr lang="en-US" smtClean="0"/>
              <a:pPr/>
              <a:t>27</a:t>
            </a:fld>
            <a:endParaRPr lang="en-US"/>
          </a:p>
        </p:txBody>
      </p:sp>
    </p:spTree>
    <p:extLst>
      <p:ext uri="{BB962C8B-B14F-4D97-AF65-F5344CB8AC3E}">
        <p14:creationId xmlns:p14="http://schemas.microsoft.com/office/powerpoint/2010/main" xmlns="" val="4120033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Pink circled pressure is the observed minimum</a:t>
            </a:r>
            <a:r>
              <a:rPr lang="en-US" baseline="0" dirty="0" smtClean="0"/>
              <a:t> SLP from the best track @ 18 UTC Aug 19</a:t>
            </a:r>
            <a:r>
              <a:rPr lang="en-US" baseline="30000" dirty="0" smtClean="0"/>
              <a:t>th</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32C7CCB-7E0F-4A88-B8EE-2DE891718D0F}" type="slidenum">
              <a:rPr lang="en-US" smtClean="0"/>
              <a:pPr/>
              <a:t>28</a:t>
            </a:fld>
            <a:endParaRPr lang="en-US"/>
          </a:p>
        </p:txBody>
      </p:sp>
    </p:spTree>
    <p:extLst>
      <p:ext uri="{BB962C8B-B14F-4D97-AF65-F5344CB8AC3E}">
        <p14:creationId xmlns:p14="http://schemas.microsoft.com/office/powerpoint/2010/main" xmlns="" val="130415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Blue circles: shows difference</a:t>
            </a:r>
            <a:r>
              <a:rPr lang="en-US" baseline="0" dirty="0" smtClean="0"/>
              <a:t> in spatial coverage by different LSMs. Swirling structure is more easily identified in Noah simulations than Slab.</a:t>
            </a:r>
            <a:endParaRPr lang="en-US" dirty="0"/>
          </a:p>
        </p:txBody>
      </p:sp>
      <p:sp>
        <p:nvSpPr>
          <p:cNvPr id="4" name="Slide Number Placeholder 3"/>
          <p:cNvSpPr>
            <a:spLocks noGrp="1"/>
          </p:cNvSpPr>
          <p:nvPr>
            <p:ph type="sldNum" sz="quarter" idx="10"/>
          </p:nvPr>
        </p:nvSpPr>
        <p:spPr/>
        <p:txBody>
          <a:bodyPr/>
          <a:lstStyle/>
          <a:p>
            <a:fld id="{532C7CCB-7E0F-4A88-B8EE-2DE891718D0F}" type="slidenum">
              <a:rPr lang="en-US" smtClean="0"/>
              <a:pPr/>
              <a:t>33</a:t>
            </a:fld>
            <a:endParaRPr lang="en-US"/>
          </a:p>
        </p:txBody>
      </p:sp>
    </p:spTree>
    <p:extLst>
      <p:ext uri="{BB962C8B-B14F-4D97-AF65-F5344CB8AC3E}">
        <p14:creationId xmlns:p14="http://schemas.microsoft.com/office/powerpoint/2010/main" xmlns="" val="491607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further isolate the possible influence of Lake Okeechobee and the Florida Everglades on Fay, the ensemble runs were compared to a simulation with both the Gulf of Mexico and the Atlantic Ocean moisture sources removed (NOOCEAN). In this simulation, the removal of these ocean basins are reflected by changing the 24 category USGS landuse category, 16 category soil type top and bottom from water to cropland and woodland mosaic, sand, and sand respectfully, while the original values of the lake and everglades remained unchanged. The goal of this model run is to eliminate the TC spiral rainbands to obtain moisture from the ocean basins as the storm center is influenced by land. Instead, this forces Fay to take in moisture from the only available sources - Lake Okeechobee and the Florida Everglades. We hope that including this simulation will isolate and further help to reveal the influence specifically from these features. </a:t>
            </a:r>
          </a:p>
          <a:p>
            <a:endParaRPr lang="en-US" dirty="0"/>
          </a:p>
        </p:txBody>
      </p:sp>
      <p:sp>
        <p:nvSpPr>
          <p:cNvPr id="4" name="Slide Number Placeholder 3"/>
          <p:cNvSpPr>
            <a:spLocks noGrp="1"/>
          </p:cNvSpPr>
          <p:nvPr>
            <p:ph type="sldNum" sz="quarter" idx="10"/>
          </p:nvPr>
        </p:nvSpPr>
        <p:spPr/>
        <p:txBody>
          <a:bodyPr/>
          <a:lstStyle/>
          <a:p>
            <a:fld id="{532C7CCB-7E0F-4A88-B8EE-2DE891718D0F}" type="slidenum">
              <a:rPr lang="en-US" smtClean="0"/>
              <a:pPr/>
              <a:t>34</a:t>
            </a:fld>
            <a:endParaRPr lang="en-US"/>
          </a:p>
        </p:txBody>
      </p:sp>
    </p:spTree>
    <p:extLst>
      <p:ext uri="{BB962C8B-B14F-4D97-AF65-F5344CB8AC3E}">
        <p14:creationId xmlns:p14="http://schemas.microsoft.com/office/powerpoint/2010/main" xmlns="" val="3409667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10 m </a:t>
            </a:r>
            <a:r>
              <a:rPr lang="en-US" sz="1200" kern="1200" dirty="0" err="1" smtClean="0">
                <a:solidFill>
                  <a:schemeClr val="tx1"/>
                </a:solidFill>
                <a:effectLst/>
                <a:latin typeface="+mn-lt"/>
                <a:ea typeface="+mn-ea"/>
                <a:cs typeface="+mn-cs"/>
              </a:rPr>
              <a:t>Vmax</a:t>
            </a:r>
            <a:r>
              <a:rPr lang="en-US" sz="1200" kern="1200" dirty="0" smtClean="0">
                <a:solidFill>
                  <a:schemeClr val="tx1"/>
                </a:solidFill>
                <a:effectLst/>
                <a:latin typeface="+mn-lt"/>
                <a:ea typeface="+mn-ea"/>
                <a:cs typeface="+mn-cs"/>
              </a:rPr>
              <a:t> is displayed since it takes into account the local exposure to the surface roughness from the land surface model. However, the maximum sustained winds in the storm (</a:t>
            </a:r>
            <a:r>
              <a:rPr lang="en-US" sz="1200" kern="1200" dirty="0" err="1" smtClean="0">
                <a:solidFill>
                  <a:schemeClr val="tx1"/>
                </a:solidFill>
                <a:effectLst/>
                <a:latin typeface="+mn-lt"/>
                <a:ea typeface="+mn-ea"/>
                <a:cs typeface="+mn-cs"/>
              </a:rPr>
              <a:t>ie</a:t>
            </a:r>
            <a:r>
              <a:rPr lang="en-US" sz="1200" kern="1200" dirty="0" smtClean="0">
                <a:solidFill>
                  <a:schemeClr val="tx1"/>
                </a:solidFill>
                <a:effectLst/>
                <a:latin typeface="+mn-lt"/>
                <a:ea typeface="+mn-ea"/>
                <a:cs typeface="+mn-cs"/>
              </a:rPr>
              <a:t> “storm </a:t>
            </a:r>
            <a:r>
              <a:rPr lang="en-US" sz="1200" kern="1200" dirty="0" err="1" smtClean="0">
                <a:solidFill>
                  <a:schemeClr val="tx1"/>
                </a:solidFill>
                <a:effectLst/>
                <a:latin typeface="+mn-lt"/>
                <a:ea typeface="+mn-ea"/>
                <a:cs typeface="+mn-cs"/>
              </a:rPr>
              <a:t>Vmax</a:t>
            </a:r>
            <a:r>
              <a:rPr lang="en-US" sz="1200" kern="1200" dirty="0" smtClean="0">
                <a:solidFill>
                  <a:schemeClr val="tx1"/>
                </a:solidFill>
                <a:effectLst/>
                <a:latin typeface="+mn-lt"/>
                <a:ea typeface="+mn-ea"/>
                <a:cs typeface="+mn-cs"/>
              </a:rPr>
              <a:t>”), (not shown for ALLOCEAN and NOOCEAN, while the Noah default </a:t>
            </a:r>
            <a:r>
              <a:rPr lang="en-US" sz="1200" kern="1200" dirty="0" err="1" smtClean="0">
                <a:solidFill>
                  <a:schemeClr val="tx1"/>
                </a:solidFill>
                <a:effectLst/>
                <a:latin typeface="+mn-lt"/>
                <a:ea typeface="+mn-ea"/>
                <a:cs typeface="+mn-cs"/>
              </a:rPr>
              <a:t>Vmax</a:t>
            </a:r>
            <a:r>
              <a:rPr lang="en-US" sz="1200" kern="1200" dirty="0" smtClean="0">
                <a:solidFill>
                  <a:schemeClr val="tx1"/>
                </a:solidFill>
                <a:effectLst/>
                <a:latin typeface="+mn-lt"/>
                <a:ea typeface="+mn-ea"/>
                <a:cs typeface="+mn-cs"/>
              </a:rPr>
              <a:t> is seen in Figure 4a) are more comparable to the NHC </a:t>
            </a:r>
            <a:r>
              <a:rPr lang="en-US" sz="1200" kern="1200" dirty="0" err="1" smtClean="0">
                <a:solidFill>
                  <a:schemeClr val="tx1"/>
                </a:solidFill>
                <a:effectLst/>
                <a:latin typeface="+mn-lt"/>
                <a:ea typeface="+mn-ea"/>
                <a:cs typeface="+mn-cs"/>
              </a:rPr>
              <a:t>Vmax</a:t>
            </a:r>
            <a:r>
              <a:rPr lang="en-US" sz="1200" kern="1200" dirty="0" smtClean="0">
                <a:solidFill>
                  <a:schemeClr val="tx1"/>
                </a:solidFill>
                <a:effectLst/>
                <a:latin typeface="+mn-lt"/>
                <a:ea typeface="+mn-ea"/>
                <a:cs typeface="+mn-cs"/>
              </a:rPr>
              <a:t> since they do not address the local roughness and are better representative of open terrain exposure. As such, the values of the 10 m </a:t>
            </a:r>
            <a:r>
              <a:rPr lang="en-US" sz="1200" kern="1200" dirty="0" err="1" smtClean="0">
                <a:solidFill>
                  <a:schemeClr val="tx1"/>
                </a:solidFill>
                <a:effectLst/>
                <a:latin typeface="+mn-lt"/>
                <a:ea typeface="+mn-ea"/>
                <a:cs typeface="+mn-cs"/>
              </a:rPr>
              <a:t>Vmax</a:t>
            </a:r>
            <a:r>
              <a:rPr lang="en-US" sz="1200" kern="1200" dirty="0" smtClean="0">
                <a:solidFill>
                  <a:schemeClr val="tx1"/>
                </a:solidFill>
                <a:effectLst/>
                <a:latin typeface="+mn-lt"/>
                <a:ea typeface="+mn-ea"/>
                <a:cs typeface="+mn-cs"/>
              </a:rPr>
              <a:t> is are lower and probably more in agreement with local station observations which were not studied in this paper. </a:t>
            </a:r>
            <a:endParaRPr lang="en-US" dirty="0"/>
          </a:p>
        </p:txBody>
      </p:sp>
      <p:sp>
        <p:nvSpPr>
          <p:cNvPr id="4" name="Slide Number Placeholder 3"/>
          <p:cNvSpPr>
            <a:spLocks noGrp="1"/>
          </p:cNvSpPr>
          <p:nvPr>
            <p:ph type="sldNum" sz="quarter" idx="10"/>
          </p:nvPr>
        </p:nvSpPr>
        <p:spPr/>
        <p:txBody>
          <a:bodyPr/>
          <a:lstStyle/>
          <a:p>
            <a:fld id="{532C7CCB-7E0F-4A88-B8EE-2DE891718D0F}" type="slidenum">
              <a:rPr lang="en-US" smtClean="0"/>
              <a:pPr/>
              <a:t>40</a:t>
            </a:fld>
            <a:endParaRPr lang="en-US"/>
          </a:p>
        </p:txBody>
      </p:sp>
    </p:spTree>
    <p:extLst>
      <p:ext uri="{BB962C8B-B14F-4D97-AF65-F5344CB8AC3E}">
        <p14:creationId xmlns:p14="http://schemas.microsoft.com/office/powerpoint/2010/main" xmlns="" val="2113523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Tangential frictional stress over time (Figure 6e) suggests that for a water case, as in ALLOCEAN, the stronger the wind, the stronger the frictional stress becomes over time. However for a land case the evolution of the frictional stress is more complicated. As seen in NOOCEAN, there is an initial increase in stress yet as the wind spins down due to interactions with the land surface, the net stress decreases more rapidly in model simulations over land. Further evidence of both of these trends can be seen in the Noah default curve for frictional stress, where just after landfall there is a brief peak in stress similar to the NOOCEAN case. Then once the Noah default storm nears Lake Okeechobee, another peak in stress develops (similar to the ALLOCEAN case) since the wind field may have become stronger from traversing over a water body with less surface roughness (</a:t>
            </a:r>
            <a:r>
              <a:rPr lang="en-US" dirty="0" err="1" smtClean="0"/>
              <a:t>Shen</a:t>
            </a:r>
            <a:r>
              <a:rPr lang="en-US" dirty="0" smtClean="0"/>
              <a:t> et al. 2002).</a:t>
            </a:r>
          </a:p>
          <a:p>
            <a:endParaRPr lang="en-US" dirty="0"/>
          </a:p>
        </p:txBody>
      </p:sp>
      <p:sp>
        <p:nvSpPr>
          <p:cNvPr id="4" name="Slide Number Placeholder 3"/>
          <p:cNvSpPr>
            <a:spLocks noGrp="1"/>
          </p:cNvSpPr>
          <p:nvPr>
            <p:ph type="sldNum" sz="quarter" idx="10"/>
          </p:nvPr>
        </p:nvSpPr>
        <p:spPr/>
        <p:txBody>
          <a:bodyPr/>
          <a:lstStyle/>
          <a:p>
            <a:fld id="{532C7CCB-7E0F-4A88-B8EE-2DE891718D0F}" type="slidenum">
              <a:rPr lang="en-US" smtClean="0"/>
              <a:pPr/>
              <a:t>41</a:t>
            </a:fld>
            <a:endParaRPr lang="en-US"/>
          </a:p>
        </p:txBody>
      </p:sp>
    </p:spTree>
    <p:extLst>
      <p:ext uri="{BB962C8B-B14F-4D97-AF65-F5344CB8AC3E}">
        <p14:creationId xmlns:p14="http://schemas.microsoft.com/office/powerpoint/2010/main" xmlns="" val="2676835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Mass</a:t>
            </a:r>
            <a:r>
              <a:rPr lang="en-US" baseline="0" dirty="0" smtClean="0"/>
              <a:t> continuity </a:t>
            </a:r>
            <a:r>
              <a:rPr lang="en-US" baseline="0" dirty="0" err="1" smtClean="0"/>
              <a:t>eqn</a:t>
            </a:r>
            <a:r>
              <a:rPr lang="en-US" baseline="0" dirty="0" smtClean="0"/>
              <a:t> allows for the expansion of the </a:t>
            </a:r>
            <a:r>
              <a:rPr lang="en-US" baseline="0" dirty="0" err="1" smtClean="0"/>
              <a:t>dq</a:t>
            </a:r>
            <a:r>
              <a:rPr lang="en-US" baseline="0" dirty="0" smtClean="0"/>
              <a:t>/</a:t>
            </a:r>
            <a:r>
              <a:rPr lang="en-US" baseline="0" dirty="0" err="1" smtClean="0"/>
              <a:t>dt</a:t>
            </a:r>
            <a:r>
              <a:rPr lang="en-US" baseline="0" dirty="0" smtClean="0"/>
              <a:t> eqn. By vector identity, horizontal MFC can be re-written into component form.</a:t>
            </a:r>
            <a:endParaRPr lang="en-US" dirty="0"/>
          </a:p>
        </p:txBody>
      </p:sp>
      <p:sp>
        <p:nvSpPr>
          <p:cNvPr id="4" name="Slide Number Placeholder 3"/>
          <p:cNvSpPr>
            <a:spLocks noGrp="1"/>
          </p:cNvSpPr>
          <p:nvPr>
            <p:ph type="sldNum" sz="quarter" idx="10"/>
          </p:nvPr>
        </p:nvSpPr>
        <p:spPr/>
        <p:txBody>
          <a:bodyPr/>
          <a:lstStyle/>
          <a:p>
            <a:fld id="{532C7CCB-7E0F-4A88-B8EE-2DE891718D0F}" type="slidenum">
              <a:rPr lang="en-US" smtClean="0"/>
              <a:pPr/>
              <a:t>44</a:t>
            </a:fld>
            <a:endParaRPr lang="en-US"/>
          </a:p>
        </p:txBody>
      </p:sp>
    </p:spTree>
    <p:extLst>
      <p:ext uri="{BB962C8B-B14F-4D97-AF65-F5344CB8AC3E}">
        <p14:creationId xmlns:p14="http://schemas.microsoft.com/office/powerpoint/2010/main" xmlns="" val="2769929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D6ACAFFB-88C4-4566-B7EB-6C8FA14F804F}" type="datetime1">
              <a:rPr lang="en-US" smtClean="0"/>
              <a:pPr/>
              <a:t>9/9/2011</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283FA653-E9F8-4780-8EA8-F11E133180C1}"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8A59F23-D35A-432D-9FCD-72EEBB6627D2}" type="datetime1">
              <a:rPr lang="en-US" smtClean="0"/>
              <a:pPr/>
              <a:t>9/9/2011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FA653-E9F8-4780-8EA8-F11E133180C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10B8B3C-AF13-4CC1-A69B-C61C4EE7793A}" type="datetime1">
              <a:rPr lang="en-US" smtClean="0"/>
              <a:pPr/>
              <a:t>9/9/2011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FA653-E9F8-4780-8EA8-F11E133180C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ACAFFB-88C4-4566-B7EB-6C8FA14F804F}" type="datetime1">
              <a:rPr lang="en-US" smtClean="0"/>
              <a:pPr/>
              <a:t>9/9/2011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FA653-E9F8-4780-8EA8-F11E133180C1}" type="slidenum">
              <a:rPr lang="en-US" smtClean="0"/>
              <a:pPr/>
              <a:t>‹#›</a:t>
            </a:fld>
            <a:endParaRPr lang="en-US"/>
          </a:p>
        </p:txBody>
      </p:sp>
    </p:spTree>
    <p:extLst>
      <p:ext uri="{BB962C8B-B14F-4D97-AF65-F5344CB8AC3E}">
        <p14:creationId xmlns:p14="http://schemas.microsoft.com/office/powerpoint/2010/main" xmlns="" val="1810648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ED0F7E-C68F-4A85-899E-C06BE37328D2}" type="datetime1">
              <a:rPr lang="en-US" smtClean="0"/>
              <a:pPr/>
              <a:t>9/9/2011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FA653-E9F8-4780-8EA8-F11E133180C1}" type="slidenum">
              <a:rPr lang="en-US" smtClean="0"/>
              <a:pPr/>
              <a:t>‹#›</a:t>
            </a:fld>
            <a:endParaRPr lang="en-US"/>
          </a:p>
        </p:txBody>
      </p:sp>
    </p:spTree>
    <p:extLst>
      <p:ext uri="{BB962C8B-B14F-4D97-AF65-F5344CB8AC3E}">
        <p14:creationId xmlns:p14="http://schemas.microsoft.com/office/powerpoint/2010/main" xmlns="" val="3764821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5DB38B-5E6A-475F-9049-D0D98E15BF3C}" type="datetime1">
              <a:rPr lang="en-US" smtClean="0"/>
              <a:pPr/>
              <a:t>9/9/2011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FA653-E9F8-4780-8EA8-F11E133180C1}" type="slidenum">
              <a:rPr lang="en-US" smtClean="0"/>
              <a:pPr/>
              <a:t>‹#›</a:t>
            </a:fld>
            <a:endParaRPr lang="en-US"/>
          </a:p>
        </p:txBody>
      </p:sp>
    </p:spTree>
    <p:extLst>
      <p:ext uri="{BB962C8B-B14F-4D97-AF65-F5344CB8AC3E}">
        <p14:creationId xmlns:p14="http://schemas.microsoft.com/office/powerpoint/2010/main" xmlns="" val="3089063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4EBB05-1DEC-49AA-A9F8-7C5228394A93}" type="datetime1">
              <a:rPr lang="en-US" smtClean="0"/>
              <a:pPr/>
              <a:t>9/9/2011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3FA653-E9F8-4780-8EA8-F11E133180C1}" type="slidenum">
              <a:rPr lang="en-US" smtClean="0"/>
              <a:pPr/>
              <a:t>‹#›</a:t>
            </a:fld>
            <a:endParaRPr lang="en-US"/>
          </a:p>
        </p:txBody>
      </p:sp>
    </p:spTree>
    <p:extLst>
      <p:ext uri="{BB962C8B-B14F-4D97-AF65-F5344CB8AC3E}">
        <p14:creationId xmlns:p14="http://schemas.microsoft.com/office/powerpoint/2010/main" xmlns="" val="128652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B22CEF-7F0C-4A41-872B-93B0BC488189}" type="datetime1">
              <a:rPr lang="en-US" smtClean="0"/>
              <a:pPr/>
              <a:t>9/9/2011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3FA653-E9F8-4780-8EA8-F11E133180C1}" type="slidenum">
              <a:rPr lang="en-US" smtClean="0"/>
              <a:pPr/>
              <a:t>‹#›</a:t>
            </a:fld>
            <a:endParaRPr lang="en-US"/>
          </a:p>
        </p:txBody>
      </p:sp>
    </p:spTree>
    <p:extLst>
      <p:ext uri="{BB962C8B-B14F-4D97-AF65-F5344CB8AC3E}">
        <p14:creationId xmlns:p14="http://schemas.microsoft.com/office/powerpoint/2010/main" xmlns="" val="170419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E96D-BF7F-4245-80BB-455B49AB4FC1}" type="datetime1">
              <a:rPr lang="en-US" smtClean="0"/>
              <a:pPr/>
              <a:t>9/9/2011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3FA653-E9F8-4780-8EA8-F11E133180C1}" type="slidenum">
              <a:rPr lang="en-US" smtClean="0"/>
              <a:pPr/>
              <a:t>‹#›</a:t>
            </a:fld>
            <a:endParaRPr lang="en-US"/>
          </a:p>
        </p:txBody>
      </p:sp>
    </p:spTree>
    <p:extLst>
      <p:ext uri="{BB962C8B-B14F-4D97-AF65-F5344CB8AC3E}">
        <p14:creationId xmlns:p14="http://schemas.microsoft.com/office/powerpoint/2010/main" xmlns="" val="1652062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231CAE-99C0-43DD-9900-873A039809F4}" type="datetime1">
              <a:rPr lang="en-US" smtClean="0"/>
              <a:pPr/>
              <a:t>9/9/2011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3FA653-E9F8-4780-8EA8-F11E133180C1}" type="slidenum">
              <a:rPr lang="en-US" smtClean="0"/>
              <a:pPr/>
              <a:t>‹#›</a:t>
            </a:fld>
            <a:endParaRPr lang="en-US"/>
          </a:p>
        </p:txBody>
      </p:sp>
    </p:spTree>
    <p:extLst>
      <p:ext uri="{BB962C8B-B14F-4D97-AF65-F5344CB8AC3E}">
        <p14:creationId xmlns:p14="http://schemas.microsoft.com/office/powerpoint/2010/main" xmlns="" val="28983345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721872-4E61-4434-A4ED-3E733809882B}" type="datetime1">
              <a:rPr lang="en-US" smtClean="0"/>
              <a:pPr/>
              <a:t>9/9/2011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3FA653-E9F8-4780-8EA8-F11E133180C1}" type="slidenum">
              <a:rPr lang="en-US" smtClean="0"/>
              <a:pPr/>
              <a:t>‹#›</a:t>
            </a:fld>
            <a:endParaRPr lang="en-US"/>
          </a:p>
        </p:txBody>
      </p:sp>
    </p:spTree>
    <p:extLst>
      <p:ext uri="{BB962C8B-B14F-4D97-AF65-F5344CB8AC3E}">
        <p14:creationId xmlns:p14="http://schemas.microsoft.com/office/powerpoint/2010/main" xmlns="" val="3859791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7DED0F7E-C68F-4A85-899E-C06BE37328D2}" type="datetime1">
              <a:rPr lang="en-US" smtClean="0"/>
              <a:pPr/>
              <a:t>9/9/2011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FA653-E9F8-4780-8EA8-F11E133180C1}"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FB67E7-3B5E-43A5-9C0C-35EBE8D886B9}" type="datetime1">
              <a:rPr lang="en-US" smtClean="0"/>
              <a:pPr/>
              <a:t>9/9/2011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3FA653-E9F8-4780-8EA8-F11E133180C1}" type="slidenum">
              <a:rPr lang="en-US" smtClean="0"/>
              <a:pPr/>
              <a:t>‹#›</a:t>
            </a:fld>
            <a:endParaRPr lang="en-US"/>
          </a:p>
        </p:txBody>
      </p:sp>
    </p:spTree>
    <p:extLst>
      <p:ext uri="{BB962C8B-B14F-4D97-AF65-F5344CB8AC3E}">
        <p14:creationId xmlns:p14="http://schemas.microsoft.com/office/powerpoint/2010/main" xmlns="" val="26307040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A59F23-D35A-432D-9FCD-72EEBB6627D2}" type="datetime1">
              <a:rPr lang="en-US" smtClean="0"/>
              <a:pPr/>
              <a:t>9/9/2011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FA653-E9F8-4780-8EA8-F11E133180C1}" type="slidenum">
              <a:rPr lang="en-US" smtClean="0"/>
              <a:pPr/>
              <a:t>‹#›</a:t>
            </a:fld>
            <a:endParaRPr lang="en-US"/>
          </a:p>
        </p:txBody>
      </p:sp>
    </p:spTree>
    <p:extLst>
      <p:ext uri="{BB962C8B-B14F-4D97-AF65-F5344CB8AC3E}">
        <p14:creationId xmlns:p14="http://schemas.microsoft.com/office/powerpoint/2010/main" xmlns="" val="3062313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0B8B3C-AF13-4CC1-A69B-C61C4EE7793A}" type="datetime1">
              <a:rPr lang="en-US" smtClean="0"/>
              <a:pPr/>
              <a:t>9/9/2011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FA653-E9F8-4780-8EA8-F11E133180C1}" type="slidenum">
              <a:rPr lang="en-US" smtClean="0"/>
              <a:pPr/>
              <a:t>‹#›</a:t>
            </a:fld>
            <a:endParaRPr lang="en-US"/>
          </a:p>
        </p:txBody>
      </p:sp>
    </p:spTree>
    <p:extLst>
      <p:ext uri="{BB962C8B-B14F-4D97-AF65-F5344CB8AC3E}">
        <p14:creationId xmlns:p14="http://schemas.microsoft.com/office/powerpoint/2010/main" xmlns="" val="11049627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ACAFFB-88C4-4566-B7EB-6C8FA14F804F}" type="datetime1">
              <a:rPr lang="en-US" smtClean="0"/>
              <a:pPr/>
              <a:t>9/9/2011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FA653-E9F8-4780-8EA8-F11E133180C1}" type="slidenum">
              <a:rPr lang="en-US" smtClean="0"/>
              <a:pPr/>
              <a:t>‹#›</a:t>
            </a:fld>
            <a:endParaRPr lang="en-US"/>
          </a:p>
        </p:txBody>
      </p:sp>
    </p:spTree>
    <p:extLst>
      <p:ext uri="{BB962C8B-B14F-4D97-AF65-F5344CB8AC3E}">
        <p14:creationId xmlns:p14="http://schemas.microsoft.com/office/powerpoint/2010/main" xmlns="" val="18106485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ED0F7E-C68F-4A85-899E-C06BE37328D2}" type="datetime1">
              <a:rPr lang="en-US" smtClean="0"/>
              <a:pPr/>
              <a:t>9/9/2011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FA653-E9F8-4780-8EA8-F11E133180C1}" type="slidenum">
              <a:rPr lang="en-US" smtClean="0"/>
              <a:pPr/>
              <a:t>‹#›</a:t>
            </a:fld>
            <a:endParaRPr lang="en-US"/>
          </a:p>
        </p:txBody>
      </p:sp>
    </p:spTree>
    <p:extLst>
      <p:ext uri="{BB962C8B-B14F-4D97-AF65-F5344CB8AC3E}">
        <p14:creationId xmlns:p14="http://schemas.microsoft.com/office/powerpoint/2010/main" xmlns="" val="37648215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5DB38B-5E6A-475F-9049-D0D98E15BF3C}" type="datetime1">
              <a:rPr lang="en-US" smtClean="0"/>
              <a:pPr/>
              <a:t>9/9/2011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FA653-E9F8-4780-8EA8-F11E133180C1}" type="slidenum">
              <a:rPr lang="en-US" smtClean="0"/>
              <a:pPr/>
              <a:t>‹#›</a:t>
            </a:fld>
            <a:endParaRPr lang="en-US"/>
          </a:p>
        </p:txBody>
      </p:sp>
    </p:spTree>
    <p:extLst>
      <p:ext uri="{BB962C8B-B14F-4D97-AF65-F5344CB8AC3E}">
        <p14:creationId xmlns:p14="http://schemas.microsoft.com/office/powerpoint/2010/main" xmlns="" val="30890638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4EBB05-1DEC-49AA-A9F8-7C5228394A93}" type="datetime1">
              <a:rPr lang="en-US" smtClean="0"/>
              <a:pPr/>
              <a:t>9/9/2011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3FA653-E9F8-4780-8EA8-F11E133180C1}" type="slidenum">
              <a:rPr lang="en-US" smtClean="0"/>
              <a:pPr/>
              <a:t>‹#›</a:t>
            </a:fld>
            <a:endParaRPr lang="en-US"/>
          </a:p>
        </p:txBody>
      </p:sp>
    </p:spTree>
    <p:extLst>
      <p:ext uri="{BB962C8B-B14F-4D97-AF65-F5344CB8AC3E}">
        <p14:creationId xmlns:p14="http://schemas.microsoft.com/office/powerpoint/2010/main" xmlns="" val="1286527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B22CEF-7F0C-4A41-872B-93B0BC488189}" type="datetime1">
              <a:rPr lang="en-US" smtClean="0"/>
              <a:pPr/>
              <a:t>9/9/2011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3FA653-E9F8-4780-8EA8-F11E133180C1}" type="slidenum">
              <a:rPr lang="en-US" smtClean="0"/>
              <a:pPr/>
              <a:t>‹#›</a:t>
            </a:fld>
            <a:endParaRPr lang="en-US"/>
          </a:p>
        </p:txBody>
      </p:sp>
    </p:spTree>
    <p:extLst>
      <p:ext uri="{BB962C8B-B14F-4D97-AF65-F5344CB8AC3E}">
        <p14:creationId xmlns:p14="http://schemas.microsoft.com/office/powerpoint/2010/main" xmlns="" val="1704193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E96D-BF7F-4245-80BB-455B49AB4FC1}" type="datetime1">
              <a:rPr lang="en-US" smtClean="0"/>
              <a:pPr/>
              <a:t>9/9/2011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3FA653-E9F8-4780-8EA8-F11E133180C1}" type="slidenum">
              <a:rPr lang="en-US" smtClean="0"/>
              <a:pPr/>
              <a:t>‹#›</a:t>
            </a:fld>
            <a:endParaRPr lang="en-US"/>
          </a:p>
        </p:txBody>
      </p:sp>
    </p:spTree>
    <p:extLst>
      <p:ext uri="{BB962C8B-B14F-4D97-AF65-F5344CB8AC3E}">
        <p14:creationId xmlns:p14="http://schemas.microsoft.com/office/powerpoint/2010/main" xmlns="" val="16520626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231CAE-99C0-43DD-9900-873A039809F4}" type="datetime1">
              <a:rPr lang="en-US" smtClean="0"/>
              <a:pPr/>
              <a:t>9/9/2011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3FA653-E9F8-4780-8EA8-F11E133180C1}" type="slidenum">
              <a:rPr lang="en-US" smtClean="0"/>
              <a:pPr/>
              <a:t>‹#›</a:t>
            </a:fld>
            <a:endParaRPr lang="en-US"/>
          </a:p>
        </p:txBody>
      </p:sp>
    </p:spTree>
    <p:extLst>
      <p:ext uri="{BB962C8B-B14F-4D97-AF65-F5344CB8AC3E}">
        <p14:creationId xmlns:p14="http://schemas.microsoft.com/office/powerpoint/2010/main" xmlns="" val="2898334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C5DB38B-5E6A-475F-9049-D0D98E15BF3C}" type="datetime1">
              <a:rPr lang="en-US" smtClean="0"/>
              <a:pPr/>
              <a:t>9/9/2011</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283FA653-E9F8-4780-8EA8-F11E133180C1}"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721872-4E61-4434-A4ED-3E733809882B}" type="datetime1">
              <a:rPr lang="en-US" smtClean="0"/>
              <a:pPr/>
              <a:t>9/9/2011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3FA653-E9F8-4780-8EA8-F11E133180C1}" type="slidenum">
              <a:rPr lang="en-US" smtClean="0"/>
              <a:pPr/>
              <a:t>‹#›</a:t>
            </a:fld>
            <a:endParaRPr lang="en-US"/>
          </a:p>
        </p:txBody>
      </p:sp>
    </p:spTree>
    <p:extLst>
      <p:ext uri="{BB962C8B-B14F-4D97-AF65-F5344CB8AC3E}">
        <p14:creationId xmlns:p14="http://schemas.microsoft.com/office/powerpoint/2010/main" xmlns="" val="38597917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FB67E7-3B5E-43A5-9C0C-35EBE8D886B9}" type="datetime1">
              <a:rPr lang="en-US" smtClean="0"/>
              <a:pPr/>
              <a:t>9/9/2011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3FA653-E9F8-4780-8EA8-F11E133180C1}" type="slidenum">
              <a:rPr lang="en-US" smtClean="0"/>
              <a:pPr/>
              <a:t>‹#›</a:t>
            </a:fld>
            <a:endParaRPr lang="en-US"/>
          </a:p>
        </p:txBody>
      </p:sp>
    </p:spTree>
    <p:extLst>
      <p:ext uri="{BB962C8B-B14F-4D97-AF65-F5344CB8AC3E}">
        <p14:creationId xmlns:p14="http://schemas.microsoft.com/office/powerpoint/2010/main" xmlns="" val="26307040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A59F23-D35A-432D-9FCD-72EEBB6627D2}" type="datetime1">
              <a:rPr lang="en-US" smtClean="0"/>
              <a:pPr/>
              <a:t>9/9/2011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FA653-E9F8-4780-8EA8-F11E133180C1}" type="slidenum">
              <a:rPr lang="en-US" smtClean="0"/>
              <a:pPr/>
              <a:t>‹#›</a:t>
            </a:fld>
            <a:endParaRPr lang="en-US"/>
          </a:p>
        </p:txBody>
      </p:sp>
    </p:spTree>
    <p:extLst>
      <p:ext uri="{BB962C8B-B14F-4D97-AF65-F5344CB8AC3E}">
        <p14:creationId xmlns:p14="http://schemas.microsoft.com/office/powerpoint/2010/main" xmlns="" val="30623137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0B8B3C-AF13-4CC1-A69B-C61C4EE7793A}" type="datetime1">
              <a:rPr lang="en-US" smtClean="0"/>
              <a:pPr/>
              <a:t>9/9/2011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FA653-E9F8-4780-8EA8-F11E133180C1}" type="slidenum">
              <a:rPr lang="en-US" smtClean="0"/>
              <a:pPr/>
              <a:t>‹#›</a:t>
            </a:fld>
            <a:endParaRPr lang="en-US"/>
          </a:p>
        </p:txBody>
      </p:sp>
    </p:spTree>
    <p:extLst>
      <p:ext uri="{BB962C8B-B14F-4D97-AF65-F5344CB8AC3E}">
        <p14:creationId xmlns:p14="http://schemas.microsoft.com/office/powerpoint/2010/main" xmlns="" val="1104962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4F4EBB05-1DEC-49AA-A9F8-7C5228394A93}" type="datetime1">
              <a:rPr lang="en-US" smtClean="0"/>
              <a:pPr/>
              <a:t>9/9/2011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3FA653-E9F8-4780-8EA8-F11E133180C1}"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AFB22CEF-7F0C-4A41-872B-93B0BC488189}" type="datetime1">
              <a:rPr lang="en-US" smtClean="0"/>
              <a:pPr/>
              <a:t>9/9/2011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3FA653-E9F8-4780-8EA8-F11E133180C1}"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39EE96D-BF7F-4245-80BB-455B49AB4FC1}" type="datetime1">
              <a:rPr lang="en-US" smtClean="0"/>
              <a:pPr/>
              <a:t>9/9/2011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3FA653-E9F8-4780-8EA8-F11E133180C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231CAE-99C0-43DD-9900-873A039809F4}" type="datetime1">
              <a:rPr lang="en-US" smtClean="0"/>
              <a:pPr/>
              <a:t>9/9/2011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3FA653-E9F8-4780-8EA8-F11E133180C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5721872-4E61-4434-A4ED-3E733809882B}" type="datetime1">
              <a:rPr lang="en-US" smtClean="0"/>
              <a:pPr/>
              <a:t>9/9/2011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3FA653-E9F8-4780-8EA8-F11E133180C1}"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CFB67E7-3B5E-43A5-9C0C-35EBE8D886B9}" type="datetime1">
              <a:rPr lang="en-US" smtClean="0"/>
              <a:pPr/>
              <a:t>9/9/2011</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283FA653-E9F8-4780-8EA8-F11E133180C1}"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0C10226E-6048-4816-98D4-D3B0BBDFD52F}" type="datetime1">
              <a:rPr lang="en-US" smtClean="0"/>
              <a:pPr/>
              <a:t>9/9/2011</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283FA653-E9F8-4780-8EA8-F11E133180C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10226E-6048-4816-98D4-D3B0BBDFD52F}" type="datetime1">
              <a:rPr lang="en-US" smtClean="0"/>
              <a:pPr/>
              <a:t>9/9/2011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3FA653-E9F8-4780-8EA8-F11E133180C1}" type="slidenum">
              <a:rPr lang="en-US" smtClean="0"/>
              <a:pPr/>
              <a:t>‹#›</a:t>
            </a:fld>
            <a:endParaRPr lang="en-US"/>
          </a:p>
        </p:txBody>
      </p:sp>
    </p:spTree>
    <p:extLst>
      <p:ext uri="{BB962C8B-B14F-4D97-AF65-F5344CB8AC3E}">
        <p14:creationId xmlns:p14="http://schemas.microsoft.com/office/powerpoint/2010/main" xmlns="" val="331839401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10226E-6048-4816-98D4-D3B0BBDFD52F}" type="datetime1">
              <a:rPr lang="en-US" smtClean="0"/>
              <a:pPr/>
              <a:t>9/9/2011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3FA653-E9F8-4780-8EA8-F11E133180C1}" type="slidenum">
              <a:rPr lang="en-US" smtClean="0"/>
              <a:pPr/>
              <a:t>‹#›</a:t>
            </a:fld>
            <a:endParaRPr lang="en-US"/>
          </a:p>
        </p:txBody>
      </p:sp>
    </p:spTree>
    <p:extLst>
      <p:ext uri="{BB962C8B-B14F-4D97-AF65-F5344CB8AC3E}">
        <p14:creationId xmlns:p14="http://schemas.microsoft.com/office/powerpoint/2010/main" xmlns="" val="331839401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package" Target="../embeddings/Microsoft_Office_Excel_Worksheet1.xlsx"/><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29.png"/><Relationship Id="rId4" Type="http://schemas.openxmlformats.org/officeDocument/2006/relationships/oleObject" Target="../embeddings/oleObject3.bin"/></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chart" Target="../charts/char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hart" Target="../charts/chart3.xml"/><Relationship Id="rId1" Type="http://schemas.openxmlformats.org/officeDocument/2006/relationships/slideLayout" Target="../slideLayouts/slideLayout17.xml"/><Relationship Id="rId5" Type="http://schemas.openxmlformats.org/officeDocument/2006/relationships/image" Target="../media/image32.png"/><Relationship Id="rId4" Type="http://schemas.openxmlformats.org/officeDocument/2006/relationships/chart" Target="../charts/chart4.xml"/></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0.emf"/><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69.png"/><Relationship Id="rId5" Type="http://schemas.openxmlformats.org/officeDocument/2006/relationships/oleObject" Target="../embeddings/oleObject5.bin"/><Relationship Id="rId4" Type="http://schemas.openxmlformats.org/officeDocument/2006/relationships/package" Target="../embeddings/Microsoft_Office_Excel_Worksheet2.xlsx"/></Relationships>
</file>

<file path=ppt/slides/_rels/slide3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image" Target="../media/image71.png"/><Relationship Id="rId1" Type="http://schemas.openxmlformats.org/officeDocument/2006/relationships/slideLayout" Target="../slideLayouts/slideLayout6.xml"/><Relationship Id="rId6" Type="http://schemas.openxmlformats.org/officeDocument/2006/relationships/image" Target="../media/image52.png"/><Relationship Id="rId11" Type="http://schemas.openxmlformats.org/officeDocument/2006/relationships/image" Target="../media/image79.png"/><Relationship Id="rId5" Type="http://schemas.openxmlformats.org/officeDocument/2006/relationships/image" Target="../media/image74.png"/><Relationship Id="rId10" Type="http://schemas.openxmlformats.org/officeDocument/2006/relationships/image" Target="../media/image78.png"/><Relationship Id="rId4" Type="http://schemas.openxmlformats.org/officeDocument/2006/relationships/image" Target="../media/image73.png"/><Relationship Id="rId9" Type="http://schemas.openxmlformats.org/officeDocument/2006/relationships/image" Target="../media/image77.png"/></Relationships>
</file>

<file path=ppt/slides/_rels/slide3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png"/><Relationship Id="rId7" Type="http://schemas.openxmlformats.org/officeDocument/2006/relationships/image" Target="../media/image84.png"/><Relationship Id="rId2" Type="http://schemas.openxmlformats.org/officeDocument/2006/relationships/image" Target="../media/image80.png"/><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xml"/><Relationship Id="rId1" Type="http://schemas.openxmlformats.org/officeDocument/2006/relationships/slideLayout" Target="../slideLayouts/slideLayout28.xml"/><Relationship Id="rId5" Type="http://schemas.openxmlformats.org/officeDocument/2006/relationships/chart" Target="../charts/chart7.xml"/><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9.bin"/><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notesSlide" Target="../notesSlides/notesSlide9.xml"/><Relationship Id="rId7"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3.bin"/><Relationship Id="rId5" Type="http://schemas.openxmlformats.org/officeDocument/2006/relationships/oleObject" Target="../embeddings/oleObject12.bin"/><Relationship Id="rId4" Type="http://schemas.openxmlformats.org/officeDocument/2006/relationships/oleObject" Target="../embeddings/oleObject11.bin"/><Relationship Id="rId9" Type="http://schemas.openxmlformats.org/officeDocument/2006/relationships/oleObject" Target="../embeddings/oleObject16.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06.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05.png"/><Relationship Id="rId5" Type="http://schemas.openxmlformats.org/officeDocument/2006/relationships/oleObject" Target="../embeddings/oleObject17.bin"/><Relationship Id="rId4" Type="http://schemas.openxmlformats.org/officeDocument/2006/relationships/image" Target="../media/image104.png"/></Relationships>
</file>

<file path=ppt/slides/_rels/slide4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oleObject" Target="../embeddings/oleObject19.bin"/><Relationship Id="rId4" Type="http://schemas.openxmlformats.org/officeDocument/2006/relationships/oleObject" Target="../embeddings/oleObject18.bin"/></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119.png"/><Relationship Id="rId3"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image" Target="../media/image118.png"/><Relationship Id="rId2" Type="http://schemas.openxmlformats.org/officeDocument/2006/relationships/slideLayout" Target="../slideLayouts/slideLayout28.xml"/><Relationship Id="rId20" Type="http://schemas.microsoft.com/office/2007/relationships/hdphoto" Target="../media/hdphoto1.wdp"/><Relationship Id="rId1" Type="http://schemas.openxmlformats.org/officeDocument/2006/relationships/vmlDrawing" Target="../drawings/vmlDrawing9.vml"/><Relationship Id="rId6" Type="http://schemas.openxmlformats.org/officeDocument/2006/relationships/image" Target="../media/image116.png"/><Relationship Id="rId11" Type="http://schemas.openxmlformats.org/officeDocument/2006/relationships/oleObject" Target="../embeddings/oleObject23.bin"/><Relationship Id="rId5" Type="http://schemas.openxmlformats.org/officeDocument/2006/relationships/image" Target="../media/image115.png"/><Relationship Id="rId15" Type="http://schemas.openxmlformats.org/officeDocument/2006/relationships/image" Target="../media/image121.png"/><Relationship Id="rId10" Type="http://schemas.openxmlformats.org/officeDocument/2006/relationships/oleObject" Target="../embeddings/oleObject22.bin"/><Relationship Id="rId4" Type="http://schemas.openxmlformats.org/officeDocument/2006/relationships/image" Target="../media/image114.png"/><Relationship Id="rId9" Type="http://schemas.openxmlformats.org/officeDocument/2006/relationships/oleObject" Target="../embeddings/oleObject21.bin"/><Relationship Id="rId14" Type="http://schemas.openxmlformats.org/officeDocument/2006/relationships/image" Target="../media/image120.png"/></Relationships>
</file>

<file path=ppt/slides/_rels/slide48.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png"/><Relationship Id="rId1" Type="http://schemas.openxmlformats.org/officeDocument/2006/relationships/slideLayout" Target="../slideLayouts/slideLayout6.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oleObject" Target="../embeddings/oleObject25.bin"/></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oleObject" Target="../embeddings/oleObject26.bin"/><Relationship Id="rId7" Type="http://schemas.openxmlformats.org/officeDocument/2006/relationships/image" Target="../media/image137.png"/><Relationship Id="rId2" Type="http://schemas.openxmlformats.org/officeDocument/2006/relationships/slideLayout" Target="../slideLayouts/slideLayout6.xml"/><Relationship Id="rId1" Type="http://schemas.openxmlformats.org/officeDocument/2006/relationships/vmlDrawing" Target="../drawings/vmlDrawing11.vml"/><Relationship Id="rId6" Type="http://schemas.openxmlformats.org/officeDocument/2006/relationships/image" Target="../media/image136.png"/><Relationship Id="rId11" Type="http://schemas.openxmlformats.org/officeDocument/2006/relationships/chart" Target="../charts/chart8.xml"/><Relationship Id="rId5" Type="http://schemas.openxmlformats.org/officeDocument/2006/relationships/image" Target="../media/image135.png"/><Relationship Id="rId10" Type="http://schemas.openxmlformats.org/officeDocument/2006/relationships/oleObject" Target="../embeddings/oleObject27.bin"/><Relationship Id="rId4" Type="http://schemas.openxmlformats.org/officeDocument/2006/relationships/image" Target="../media/image134.png"/><Relationship Id="rId9" Type="http://schemas.openxmlformats.org/officeDocument/2006/relationships/image" Target="../media/image117.png"/></Relationships>
</file>

<file path=ppt/slides/_rels/slide58.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slideLayout" Target="../slideLayouts/slideLayout6.xml"/><Relationship Id="rId1" Type="http://schemas.openxmlformats.org/officeDocument/2006/relationships/vmlDrawing" Target="../drawings/vmlDrawing12.vml"/><Relationship Id="rId6" Type="http://schemas.openxmlformats.org/officeDocument/2006/relationships/image" Target="../media/image143.png"/><Relationship Id="rId11" Type="http://schemas.openxmlformats.org/officeDocument/2006/relationships/oleObject" Target="../embeddings/oleObject29.bin"/><Relationship Id="rId5" Type="http://schemas.openxmlformats.org/officeDocument/2006/relationships/image" Target="../media/image142.png"/><Relationship Id="rId10" Type="http://schemas.openxmlformats.org/officeDocument/2006/relationships/oleObject" Target="../embeddings/oleObject28.bin"/><Relationship Id="rId4" Type="http://schemas.openxmlformats.org/officeDocument/2006/relationships/image" Target="../media/image141.png"/><Relationship Id="rId9" Type="http://schemas.openxmlformats.org/officeDocument/2006/relationships/image" Target="../media/image117.png"/></Relationships>
</file>

<file path=ppt/slides/_rels/slide59.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slideLayout" Target="../slideLayouts/slideLayout6.xml"/><Relationship Id="rId1" Type="http://schemas.openxmlformats.org/officeDocument/2006/relationships/vmlDrawing" Target="../drawings/vmlDrawing13.vml"/><Relationship Id="rId6" Type="http://schemas.openxmlformats.org/officeDocument/2006/relationships/image" Target="../media/image149.png"/><Relationship Id="rId11" Type="http://schemas.openxmlformats.org/officeDocument/2006/relationships/oleObject" Target="../embeddings/oleObject31.bin"/><Relationship Id="rId5" Type="http://schemas.openxmlformats.org/officeDocument/2006/relationships/image" Target="../media/image148.png"/><Relationship Id="rId10" Type="http://schemas.openxmlformats.org/officeDocument/2006/relationships/oleObject" Target="../embeddings/oleObject30.bin"/><Relationship Id="rId4" Type="http://schemas.openxmlformats.org/officeDocument/2006/relationships/image" Target="../media/image147.png"/><Relationship Id="rId9" Type="http://schemas.openxmlformats.org/officeDocument/2006/relationships/image" Target="../media/image117.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4.png"/><Relationship Id="rId7" Type="http://schemas.openxmlformats.org/officeDocument/2006/relationships/image" Target="../media/image157.png"/><Relationship Id="rId2" Type="http://schemas.openxmlformats.org/officeDocument/2006/relationships/slideLayout" Target="../slideLayouts/slideLayout6.xml"/><Relationship Id="rId1" Type="http://schemas.openxmlformats.org/officeDocument/2006/relationships/vmlDrawing" Target="../drawings/vmlDrawing14.vml"/><Relationship Id="rId6" Type="http://schemas.openxmlformats.org/officeDocument/2006/relationships/image" Target="../media/image156.png"/><Relationship Id="rId11" Type="http://schemas.openxmlformats.org/officeDocument/2006/relationships/oleObject" Target="../embeddings/oleObject33.bin"/><Relationship Id="rId5" Type="http://schemas.openxmlformats.org/officeDocument/2006/relationships/image" Target="../media/image114.png"/><Relationship Id="rId10" Type="http://schemas.openxmlformats.org/officeDocument/2006/relationships/oleObject" Target="../embeddings/oleObject32.bin"/><Relationship Id="rId4" Type="http://schemas.openxmlformats.org/officeDocument/2006/relationships/image" Target="../media/image155.png"/><Relationship Id="rId9" Type="http://schemas.openxmlformats.org/officeDocument/2006/relationships/image" Target="../media/image113.png"/></Relationships>
</file>

<file path=ppt/slides/_rels/slide61.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slideLayout" Target="../slideLayouts/slideLayout6.xml"/><Relationship Id="rId1" Type="http://schemas.openxmlformats.org/officeDocument/2006/relationships/vmlDrawing" Target="../drawings/vmlDrawing15.vml"/><Relationship Id="rId6" Type="http://schemas.openxmlformats.org/officeDocument/2006/relationships/image" Target="../media/image163.png"/><Relationship Id="rId11" Type="http://schemas.openxmlformats.org/officeDocument/2006/relationships/oleObject" Target="../embeddings/oleObject35.bin"/><Relationship Id="rId5" Type="http://schemas.openxmlformats.org/officeDocument/2006/relationships/image" Target="../media/image162.png"/><Relationship Id="rId10" Type="http://schemas.openxmlformats.org/officeDocument/2006/relationships/oleObject" Target="../embeddings/oleObject34.bin"/><Relationship Id="rId4" Type="http://schemas.openxmlformats.org/officeDocument/2006/relationships/image" Target="../media/image161.png"/><Relationship Id="rId9" Type="http://schemas.openxmlformats.org/officeDocument/2006/relationships/image" Target="../media/image113.png"/></Relationships>
</file>

<file path=ppt/slides/_rels/slide62.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5.png"/><Relationship Id="rId7" Type="http://schemas.openxmlformats.org/officeDocument/2006/relationships/image" Target="../media/image168.png"/><Relationship Id="rId2" Type="http://schemas.openxmlformats.org/officeDocument/2006/relationships/slideLayout" Target="../slideLayouts/slideLayout6.xml"/><Relationship Id="rId1" Type="http://schemas.openxmlformats.org/officeDocument/2006/relationships/vmlDrawing" Target="../drawings/vmlDrawing16.vml"/><Relationship Id="rId6" Type="http://schemas.openxmlformats.org/officeDocument/2006/relationships/image" Target="../media/image116.png"/><Relationship Id="rId11" Type="http://schemas.openxmlformats.org/officeDocument/2006/relationships/oleObject" Target="../embeddings/oleObject37.bin"/><Relationship Id="rId5" Type="http://schemas.openxmlformats.org/officeDocument/2006/relationships/image" Target="../media/image167.png"/><Relationship Id="rId10" Type="http://schemas.openxmlformats.org/officeDocument/2006/relationships/oleObject" Target="../embeddings/oleObject36.bin"/><Relationship Id="rId4" Type="http://schemas.openxmlformats.org/officeDocument/2006/relationships/image" Target="../media/image166.png"/><Relationship Id="rId9" Type="http://schemas.openxmlformats.org/officeDocument/2006/relationships/image" Target="../media/image113.png"/></Relationships>
</file>

<file path=ppt/slides/_rels/slide6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152400" y="3149600"/>
            <a:ext cx="4572000" cy="3556000"/>
          </a:xfrm>
          <a:prstGeom prst="rect">
            <a:avLst/>
          </a:prstGeom>
          <a:noFill/>
          <a:ln w="9525">
            <a:noFill/>
            <a:miter lim="800000"/>
            <a:headEnd/>
            <a:tailEnd/>
          </a:ln>
        </p:spPr>
      </p:pic>
      <p:sp>
        <p:nvSpPr>
          <p:cNvPr id="3" name="Subtitle 2"/>
          <p:cNvSpPr>
            <a:spLocks noGrp="1"/>
          </p:cNvSpPr>
          <p:nvPr>
            <p:ph type="subTitle" idx="1"/>
          </p:nvPr>
        </p:nvSpPr>
        <p:spPr>
          <a:xfrm>
            <a:off x="4724399" y="4241800"/>
            <a:ext cx="4442847" cy="1371600"/>
          </a:xfrm>
        </p:spPr>
        <p:txBody>
          <a:bodyPr anchor="ctr">
            <a:normAutofit/>
          </a:bodyPr>
          <a:lstStyle/>
          <a:p>
            <a:r>
              <a:rPr lang="en-US" sz="2000" b="1" dirty="0" smtClean="0">
                <a:solidFill>
                  <a:srgbClr val="002060"/>
                </a:solidFill>
                <a:effectLst>
                  <a:outerShdw blurRad="38100" dist="38100" dir="2700000" algn="tl">
                    <a:srgbClr val="000000">
                      <a:alpha val="43137"/>
                    </a:srgbClr>
                  </a:outerShdw>
                </a:effectLst>
              </a:rPr>
              <a:t>Monica Laureano Bozeman</a:t>
            </a:r>
          </a:p>
          <a:p>
            <a:r>
              <a:rPr lang="en-US" sz="2000" b="1" dirty="0" smtClean="0">
                <a:solidFill>
                  <a:srgbClr val="002060"/>
                </a:solidFill>
                <a:effectLst>
                  <a:outerShdw blurRad="38100" dist="38100" dir="2700000" algn="tl">
                    <a:srgbClr val="000000">
                      <a:alpha val="43137"/>
                    </a:srgbClr>
                  </a:outerShdw>
                </a:effectLst>
              </a:rPr>
              <a:t>Masters Defense</a:t>
            </a:r>
          </a:p>
          <a:p>
            <a:r>
              <a:rPr lang="en-US" sz="2000" b="1" dirty="0" smtClean="0">
                <a:solidFill>
                  <a:srgbClr val="002060"/>
                </a:solidFill>
                <a:effectLst>
                  <a:outerShdw blurRad="38100" dist="38100" dir="2700000" algn="tl">
                    <a:srgbClr val="000000">
                      <a:alpha val="43137"/>
                    </a:srgbClr>
                  </a:outerShdw>
                </a:effectLst>
              </a:rPr>
              <a:t>Sept 9</a:t>
            </a:r>
            <a:r>
              <a:rPr lang="en-US" sz="2000" b="1" baseline="30000" dirty="0" smtClean="0">
                <a:solidFill>
                  <a:srgbClr val="002060"/>
                </a:solidFill>
                <a:effectLst>
                  <a:outerShdw blurRad="38100" dist="38100" dir="2700000" algn="tl">
                    <a:srgbClr val="000000">
                      <a:alpha val="43137"/>
                    </a:srgbClr>
                  </a:outerShdw>
                </a:effectLst>
              </a:rPr>
              <a:t>th</a:t>
            </a:r>
            <a:r>
              <a:rPr lang="en-US" sz="2000" b="1" dirty="0" smtClean="0">
                <a:solidFill>
                  <a:srgbClr val="002060"/>
                </a:solidFill>
                <a:effectLst>
                  <a:outerShdw blurRad="38100" dist="38100" dir="2700000" algn="tl">
                    <a:srgbClr val="000000">
                      <a:alpha val="43137"/>
                    </a:srgbClr>
                  </a:outerShdw>
                </a:effectLst>
              </a:rPr>
              <a:t>, 2011</a:t>
            </a:r>
            <a:endParaRPr lang="en-US" sz="2000" b="1" dirty="0">
              <a:solidFill>
                <a:srgbClr val="002060"/>
              </a:solidFill>
              <a:effectLst>
                <a:outerShdw blurRad="38100" dist="38100" dir="2700000" algn="tl">
                  <a:srgbClr val="000000">
                    <a:alpha val="43137"/>
                  </a:srgbClr>
                </a:outerShdw>
              </a:effectLst>
            </a:endParaRPr>
          </a:p>
        </p:txBody>
      </p:sp>
      <p:sp>
        <p:nvSpPr>
          <p:cNvPr id="2" name="Title 1"/>
          <p:cNvSpPr>
            <a:spLocks noGrp="1"/>
          </p:cNvSpPr>
          <p:nvPr>
            <p:ph type="ctrTitle"/>
          </p:nvPr>
        </p:nvSpPr>
        <p:spPr>
          <a:xfrm>
            <a:off x="685800" y="1066800"/>
            <a:ext cx="7772400" cy="2381250"/>
          </a:xfrm>
        </p:spPr>
        <p:txBody>
          <a:bodyPr>
            <a:noAutofit/>
          </a:bodyPr>
          <a:lstStyle/>
          <a:p>
            <a:r>
              <a:rPr lang="en-US" sz="2400" dirty="0"/>
              <a:t>Land Surface Feedbacks on the Post-Landfall Tropical Cyclone Characteristics </a:t>
            </a:r>
            <a:r>
              <a:rPr lang="en-US" sz="2400" dirty="0" smtClean="0"/>
              <a:t/>
            </a:r>
            <a:br>
              <a:rPr lang="en-US" sz="2400" dirty="0" smtClean="0"/>
            </a:br>
            <a:r>
              <a:rPr lang="en-US" sz="2400" dirty="0" smtClean="0"/>
              <a:t>using </a:t>
            </a:r>
            <a:r>
              <a:rPr lang="en-US" sz="2400" dirty="0"/>
              <a:t>the Hurricane Weather Research and Forecasting (HWRF) Modeling System</a:t>
            </a:r>
          </a:p>
        </p:txBody>
      </p:sp>
    </p:spTree>
    <p:extLst>
      <p:ext uri="{BB962C8B-B14F-4D97-AF65-F5344CB8AC3E}">
        <p14:creationId xmlns:p14="http://schemas.microsoft.com/office/powerpoint/2010/main" xmlns="" val="19754959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5562600" cy="1143000"/>
          </a:xfrm>
        </p:spPr>
        <p:txBody>
          <a:bodyPr/>
          <a:lstStyle/>
          <a:p>
            <a:r>
              <a:rPr lang="en-US" dirty="0" smtClean="0"/>
              <a:t>GFDL Slab model </a:t>
            </a:r>
            <a:r>
              <a:rPr lang="en-US" sz="1600" dirty="0" smtClean="0"/>
              <a:t>(</a:t>
            </a:r>
            <a:r>
              <a:rPr lang="en-US" sz="1600" dirty="0" err="1" smtClean="0"/>
              <a:t>Tuleya</a:t>
            </a:r>
            <a:r>
              <a:rPr lang="en-US" sz="1600" dirty="0" smtClean="0"/>
              <a:t> 1994)</a:t>
            </a:r>
            <a:endParaRPr lang="en-US" sz="1600" dirty="0"/>
          </a:p>
        </p:txBody>
      </p:sp>
      <p:sp>
        <p:nvSpPr>
          <p:cNvPr id="3" name="Slide Number Placeholder 2"/>
          <p:cNvSpPr>
            <a:spLocks noGrp="1"/>
          </p:cNvSpPr>
          <p:nvPr>
            <p:ph type="sldNum" sz="quarter" idx="12"/>
          </p:nvPr>
        </p:nvSpPr>
        <p:spPr>
          <a:xfrm>
            <a:off x="0" y="6558280"/>
            <a:ext cx="274320" cy="274320"/>
          </a:xfrm>
        </p:spPr>
        <p:txBody>
          <a:bodyPr/>
          <a:lstStyle/>
          <a:p>
            <a:fld id="{283FA653-E9F8-4780-8EA8-F11E133180C1}" type="slidenum">
              <a:rPr lang="en-US" smtClean="0"/>
              <a:pPr/>
              <a:t>10</a:t>
            </a:fld>
            <a:endParaRPr lang="en-US"/>
          </a:p>
        </p:txBody>
      </p:sp>
      <p:sp>
        <p:nvSpPr>
          <p:cNvPr id="4" name="Content Placeholder 3"/>
          <p:cNvSpPr>
            <a:spLocks noGrp="1"/>
          </p:cNvSpPr>
          <p:nvPr>
            <p:ph sz="quarter" idx="1"/>
          </p:nvPr>
        </p:nvSpPr>
        <p:spPr>
          <a:xfrm>
            <a:off x="5715000" y="304800"/>
            <a:ext cx="3200400" cy="6324600"/>
          </a:xfrm>
        </p:spPr>
        <p:txBody>
          <a:bodyPr>
            <a:noAutofit/>
          </a:bodyPr>
          <a:lstStyle/>
          <a:p>
            <a:pPr fontAlgn="auto">
              <a:spcAft>
                <a:spcPts val="0"/>
              </a:spcAft>
              <a:buFont typeface="Arial" pitchFamily="34" charset="0"/>
              <a:buChar char="•"/>
              <a:defRPr/>
            </a:pPr>
            <a:r>
              <a:rPr lang="en-US" sz="1800" b="1" dirty="0" smtClean="0"/>
              <a:t>1 </a:t>
            </a:r>
            <a:r>
              <a:rPr lang="en-US" sz="1800" b="1" dirty="0"/>
              <a:t>soil layer</a:t>
            </a:r>
          </a:p>
          <a:p>
            <a:r>
              <a:rPr lang="en-US" sz="1800" dirty="0"/>
              <a:t>Predicts a bulk ground surface temperature by the energy balance and a tendency equation.</a:t>
            </a:r>
          </a:p>
          <a:p>
            <a:pPr lvl="1"/>
            <a:r>
              <a:rPr lang="en-US" sz="1800" dirty="0" smtClean="0"/>
              <a:t>all </a:t>
            </a:r>
            <a:r>
              <a:rPr lang="en-US" sz="1800" dirty="0"/>
              <a:t>surface fluxes (enthalpy and momentum) are calculated by the surface layer </a:t>
            </a:r>
            <a:r>
              <a:rPr lang="en-US" sz="1800" dirty="0" smtClean="0"/>
              <a:t>scheme</a:t>
            </a:r>
          </a:p>
          <a:p>
            <a:pPr lvl="1"/>
            <a:r>
              <a:rPr lang="en-US" sz="1800" dirty="0" smtClean="0"/>
              <a:t>surface </a:t>
            </a:r>
            <a:r>
              <a:rPr lang="en-US" sz="1800" dirty="0"/>
              <a:t>wetness remains constant with time and is initially specified by the input GFS lateral boundary conditions. </a:t>
            </a:r>
            <a:endParaRPr lang="en-US" sz="1800" dirty="0" smtClean="0"/>
          </a:p>
          <a:p>
            <a:endParaRPr lang="en-US" sz="1800" dirty="0" smtClean="0"/>
          </a:p>
          <a:p>
            <a:r>
              <a:rPr lang="en-US" sz="1800" dirty="0" smtClean="0"/>
              <a:t>GFDL </a:t>
            </a:r>
            <a:r>
              <a:rPr lang="en-US" sz="1800" dirty="0"/>
              <a:t>slab model with conjunction of the GFDL radiation scheme met the requirements for realistic TC activity over land at the time </a:t>
            </a:r>
            <a:r>
              <a:rPr lang="en-US" sz="1800" dirty="0" smtClean="0"/>
              <a:t>of development </a:t>
            </a:r>
            <a:r>
              <a:rPr lang="en-US" sz="1400" dirty="0" smtClean="0"/>
              <a:t>(</a:t>
            </a:r>
            <a:r>
              <a:rPr lang="en-US" sz="1400" dirty="0" err="1" smtClean="0"/>
              <a:t>Gopalakrishnan</a:t>
            </a:r>
            <a:r>
              <a:rPr lang="en-US" sz="1400" dirty="0" smtClean="0"/>
              <a:t> </a:t>
            </a:r>
            <a:r>
              <a:rPr lang="en-US" sz="1400" dirty="0"/>
              <a:t>et al. 2010b). </a:t>
            </a:r>
            <a:endParaRPr lang="en-US" sz="1800" dirty="0"/>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995" r="5037"/>
          <a:stretch/>
        </p:blipFill>
        <p:spPr bwMode="auto">
          <a:xfrm>
            <a:off x="228600" y="1676400"/>
            <a:ext cx="5457371" cy="2000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xmlns="" val="2731105175"/>
              </p:ext>
            </p:extLst>
          </p:nvPr>
        </p:nvGraphicFramePr>
        <p:xfrm>
          <a:off x="228600" y="3733800"/>
          <a:ext cx="2895600" cy="1033172"/>
        </p:xfrm>
        <a:graphic>
          <a:graphicData uri="http://schemas.openxmlformats.org/presentationml/2006/ole">
            <p:oleObj spid="_x0000_s4318" name="Equation" r:id="rId4" imgW="2032000" imgH="723900" progId="Equation.3">
              <p:embed/>
            </p:oleObj>
          </a:graphicData>
        </a:graphic>
      </p:graphicFrame>
      <p:sp>
        <p:nvSpPr>
          <p:cNvPr id="11"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xmlns="" val="1719943970"/>
              </p:ext>
            </p:extLst>
          </p:nvPr>
        </p:nvGraphicFramePr>
        <p:xfrm>
          <a:off x="2438400" y="5181600"/>
          <a:ext cx="3307229" cy="1447800"/>
        </p:xfrm>
        <a:graphic>
          <a:graphicData uri="http://schemas.openxmlformats.org/presentationml/2006/ole">
            <p:oleObj spid="_x0000_s4319" name="Equation" r:id="rId5" imgW="2222500" imgH="965200" progId="Equation.3">
              <p:embed/>
            </p:oleObj>
          </a:graphicData>
        </a:graphic>
      </p:graphicFrame>
      <p:sp>
        <p:nvSpPr>
          <p:cNvPr id="13" name="Rectangle 5"/>
          <p:cNvSpPr>
            <a:spLocks noChangeArrowheads="1"/>
          </p:cNvSpPr>
          <p:nvPr/>
        </p:nvSpPr>
        <p:spPr bwMode="auto">
          <a:xfrm>
            <a:off x="0" y="97155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xmlns="" val="2644240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715963"/>
          </a:xfrm>
        </p:spPr>
        <p:txBody>
          <a:bodyPr rtlCol="0">
            <a:normAutofit fontScale="90000"/>
          </a:bodyPr>
          <a:lstStyle/>
          <a:p>
            <a:pPr fontAlgn="auto">
              <a:spcAft>
                <a:spcPts val="0"/>
              </a:spcAft>
              <a:defRPr/>
            </a:pPr>
            <a:r>
              <a:rPr lang="en-US" dirty="0"/>
              <a:t>Noah LSM </a:t>
            </a:r>
            <a:r>
              <a:rPr lang="en-US" sz="1800" dirty="0"/>
              <a:t>(Chen and </a:t>
            </a:r>
            <a:r>
              <a:rPr lang="en-US" sz="1800" dirty="0" err="1"/>
              <a:t>Dudhia</a:t>
            </a:r>
            <a:r>
              <a:rPr lang="en-US" sz="1800" dirty="0"/>
              <a:t> 2001; </a:t>
            </a:r>
            <a:r>
              <a:rPr lang="en-US" sz="1800" dirty="0" err="1"/>
              <a:t>Ek</a:t>
            </a:r>
            <a:r>
              <a:rPr lang="en-US" sz="1800" dirty="0"/>
              <a:t> et al. 2003</a:t>
            </a:r>
            <a:r>
              <a:rPr lang="en-US" sz="1800" dirty="0" smtClean="0"/>
              <a:t>)</a:t>
            </a:r>
            <a:endParaRPr lang="en-US" dirty="0" smtClean="0"/>
          </a:p>
        </p:txBody>
      </p:sp>
      <p:sp>
        <p:nvSpPr>
          <p:cNvPr id="5" name="Slide Number Placeholder 4"/>
          <p:cNvSpPr>
            <a:spLocks noGrp="1"/>
          </p:cNvSpPr>
          <p:nvPr>
            <p:ph type="sldNum" sz="quarter" idx="12"/>
          </p:nvPr>
        </p:nvSpPr>
        <p:spPr>
          <a:xfrm>
            <a:off x="0" y="6477000"/>
            <a:ext cx="274320" cy="274320"/>
          </a:xfrm>
        </p:spPr>
        <p:txBody>
          <a:bodyPr/>
          <a:lstStyle/>
          <a:p>
            <a:fld id="{283FA653-E9F8-4780-8EA8-F11E133180C1}" type="slidenum">
              <a:rPr lang="en-US" smtClean="0"/>
              <a:pPr/>
              <a:t>11</a:t>
            </a:fld>
            <a:endParaRPr lang="en-US" dirty="0"/>
          </a:p>
        </p:txBody>
      </p:sp>
      <p:sp>
        <p:nvSpPr>
          <p:cNvPr id="4" name="Content Placeholder 3"/>
          <p:cNvSpPr>
            <a:spLocks noGrp="1"/>
          </p:cNvSpPr>
          <p:nvPr>
            <p:ph sz="quarter" idx="1"/>
          </p:nvPr>
        </p:nvSpPr>
        <p:spPr>
          <a:xfrm>
            <a:off x="5175250" y="762000"/>
            <a:ext cx="3816350" cy="6021388"/>
          </a:xfrm>
        </p:spPr>
        <p:txBody>
          <a:bodyPr rtlCol="0">
            <a:normAutofit/>
          </a:bodyPr>
          <a:lstStyle/>
          <a:p>
            <a:pPr fontAlgn="auto">
              <a:spcAft>
                <a:spcPts val="0"/>
              </a:spcAft>
              <a:buFont typeface="Arial" pitchFamily="34" charset="0"/>
              <a:buChar char="•"/>
              <a:defRPr/>
            </a:pPr>
            <a:r>
              <a:rPr lang="en-US" sz="1800" b="1" i="1" dirty="0" smtClean="0"/>
              <a:t>4 soil layer </a:t>
            </a:r>
            <a:r>
              <a:rPr lang="en-US" sz="1800" b="1" dirty="0" smtClean="0"/>
              <a:t>depths</a:t>
            </a:r>
          </a:p>
          <a:p>
            <a:pPr fontAlgn="auto">
              <a:spcAft>
                <a:spcPts val="0"/>
              </a:spcAft>
              <a:buFont typeface="Arial" pitchFamily="34" charset="0"/>
              <a:buChar char="•"/>
              <a:defRPr/>
            </a:pPr>
            <a:r>
              <a:rPr lang="en-US" sz="1800" b="1" i="1" dirty="0" smtClean="0"/>
              <a:t>Predicts:</a:t>
            </a:r>
            <a:r>
              <a:rPr lang="en-US" sz="1800" dirty="0" smtClean="0"/>
              <a:t> </a:t>
            </a:r>
          </a:p>
          <a:p>
            <a:pPr lvl="1" fontAlgn="auto">
              <a:spcAft>
                <a:spcPts val="0"/>
              </a:spcAft>
              <a:buFont typeface="Arial" pitchFamily="34" charset="0"/>
              <a:buChar char="–"/>
              <a:defRPr/>
            </a:pPr>
            <a:r>
              <a:rPr lang="en-US" sz="1800" dirty="0"/>
              <a:t>S</a:t>
            </a:r>
            <a:r>
              <a:rPr lang="en-US" sz="1800" dirty="0" smtClean="0"/>
              <a:t>oil moisture</a:t>
            </a:r>
          </a:p>
          <a:p>
            <a:pPr lvl="1" fontAlgn="auto">
              <a:spcAft>
                <a:spcPts val="0"/>
              </a:spcAft>
              <a:buFont typeface="Arial" pitchFamily="34" charset="0"/>
              <a:buChar char="–"/>
              <a:defRPr/>
            </a:pPr>
            <a:r>
              <a:rPr lang="en-US" sz="1800" dirty="0"/>
              <a:t>S</a:t>
            </a:r>
            <a:r>
              <a:rPr lang="en-US" sz="1800" dirty="0" smtClean="0"/>
              <a:t>oil temperature</a:t>
            </a:r>
          </a:p>
          <a:p>
            <a:pPr lvl="1" fontAlgn="auto">
              <a:spcAft>
                <a:spcPts val="0"/>
              </a:spcAft>
              <a:buFont typeface="Arial" pitchFamily="34" charset="0"/>
              <a:buChar char="–"/>
              <a:defRPr/>
            </a:pPr>
            <a:r>
              <a:rPr lang="en-US" sz="1800" dirty="0"/>
              <a:t>L</a:t>
            </a:r>
            <a:r>
              <a:rPr lang="en-US" sz="1800" dirty="0" smtClean="0"/>
              <a:t>and surface skin temperature</a:t>
            </a:r>
          </a:p>
          <a:p>
            <a:pPr lvl="1" fontAlgn="auto">
              <a:spcAft>
                <a:spcPts val="0"/>
              </a:spcAft>
              <a:buFont typeface="Arial" pitchFamily="34" charset="0"/>
              <a:buChar char="–"/>
              <a:defRPr/>
            </a:pPr>
            <a:r>
              <a:rPr lang="en-US" sz="1800" dirty="0"/>
              <a:t>L</a:t>
            </a:r>
            <a:r>
              <a:rPr lang="en-US" sz="1800" dirty="0" smtClean="0"/>
              <a:t>and surface evaporation</a:t>
            </a:r>
          </a:p>
          <a:p>
            <a:pPr lvl="1" fontAlgn="auto">
              <a:spcAft>
                <a:spcPts val="0"/>
              </a:spcAft>
              <a:buFont typeface="Arial" pitchFamily="34" charset="0"/>
              <a:buChar char="–"/>
              <a:defRPr/>
            </a:pPr>
            <a:r>
              <a:rPr lang="en-US" sz="1800" dirty="0"/>
              <a:t>S</a:t>
            </a:r>
            <a:r>
              <a:rPr lang="en-US" sz="1800" dirty="0" smtClean="0"/>
              <a:t>ensible heat flux</a:t>
            </a:r>
          </a:p>
          <a:p>
            <a:pPr lvl="1" fontAlgn="auto">
              <a:spcAft>
                <a:spcPts val="0"/>
              </a:spcAft>
              <a:buFont typeface="Arial" pitchFamily="34" charset="0"/>
              <a:buChar char="–"/>
              <a:defRPr/>
            </a:pPr>
            <a:r>
              <a:rPr lang="en-US" sz="1800" dirty="0"/>
              <a:t>T</a:t>
            </a:r>
            <a:r>
              <a:rPr lang="en-US" sz="1800" dirty="0" smtClean="0"/>
              <a:t>otal runoff</a:t>
            </a:r>
          </a:p>
          <a:p>
            <a:pPr lvl="1" fontAlgn="auto">
              <a:spcAft>
                <a:spcPts val="0"/>
              </a:spcAft>
              <a:buFont typeface="Arial" pitchFamily="34" charset="0"/>
              <a:buChar char="–"/>
              <a:defRPr/>
            </a:pPr>
            <a:r>
              <a:rPr lang="en-US" sz="1800" dirty="0" smtClean="0"/>
              <a:t>Surface snow cover</a:t>
            </a:r>
          </a:p>
          <a:p>
            <a:pPr fontAlgn="auto">
              <a:spcAft>
                <a:spcPts val="0"/>
              </a:spcAft>
              <a:buFont typeface="Arial" pitchFamily="34" charset="0"/>
              <a:buChar char="•"/>
              <a:defRPr/>
            </a:pPr>
            <a:r>
              <a:rPr lang="en-US" sz="1800" dirty="0" smtClean="0"/>
              <a:t>Has </a:t>
            </a:r>
            <a:r>
              <a:rPr lang="en-US" sz="1800" dirty="0"/>
              <a:t>a more complex vegetation representation based on the USGS landuse dataset </a:t>
            </a:r>
            <a:r>
              <a:rPr lang="en-US" sz="1800" dirty="0" smtClean="0"/>
              <a:t>(1992)</a:t>
            </a:r>
          </a:p>
        </p:txBody>
      </p:sp>
      <p:pic>
        <p:nvPicPr>
          <p:cNvPr id="5124" name="Picture 2"/>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152400" y="2362200"/>
            <a:ext cx="5327650" cy="39957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3079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500"/>
                                        <p:tgtEl>
                                          <p:spTgt spid="4">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fade">
                                      <p:cBhvr>
                                        <p:cTn id="31" dur="500"/>
                                        <p:tgtEl>
                                          <p:spTgt spid="4">
                                            <p:txEl>
                                              <p:pRg st="8" end="8"/>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9" end="9"/>
                                            </p:txEl>
                                          </p:spTgt>
                                        </p:tgtEl>
                                        <p:attrNameLst>
                                          <p:attrName>style.visibility</p:attrName>
                                        </p:attrNameLst>
                                      </p:cBhvr>
                                      <p:to>
                                        <p:strVal val="visible"/>
                                      </p:to>
                                    </p:set>
                                    <p:animEffect transition="in" filter="fade">
                                      <p:cBhvr>
                                        <p:cTn id="36"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534400" cy="792162"/>
          </a:xfrm>
        </p:spPr>
        <p:txBody>
          <a:bodyPr/>
          <a:lstStyle/>
          <a:p>
            <a:r>
              <a:rPr lang="en-US" dirty="0" smtClean="0"/>
              <a:t>Adapted HWRF Configuration</a:t>
            </a:r>
            <a:endParaRPr lang="en-US" dirty="0"/>
          </a:p>
        </p:txBody>
      </p:sp>
      <p:sp>
        <p:nvSpPr>
          <p:cNvPr id="3" name="Slide Number Placeholder 2"/>
          <p:cNvSpPr>
            <a:spLocks noGrp="1"/>
          </p:cNvSpPr>
          <p:nvPr>
            <p:ph type="sldNum" sz="quarter" idx="12"/>
          </p:nvPr>
        </p:nvSpPr>
        <p:spPr>
          <a:xfrm>
            <a:off x="23446" y="6583680"/>
            <a:ext cx="274320" cy="274320"/>
          </a:xfrm>
        </p:spPr>
        <p:txBody>
          <a:bodyPr/>
          <a:lstStyle/>
          <a:p>
            <a:fld id="{283FA653-E9F8-4780-8EA8-F11E133180C1}" type="slidenum">
              <a:rPr lang="en-US" smtClean="0"/>
              <a:pPr/>
              <a:t>12</a:t>
            </a:fld>
            <a:endParaRPr lang="en-US"/>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xmlns="" val="2611795056"/>
              </p:ext>
            </p:extLst>
          </p:nvPr>
        </p:nvGraphicFramePr>
        <p:xfrm>
          <a:off x="304800" y="990599"/>
          <a:ext cx="6248400" cy="5766523"/>
        </p:xfrm>
        <a:graphic>
          <a:graphicData uri="http://schemas.openxmlformats.org/drawingml/2006/table">
            <a:tbl>
              <a:tblPr firstRow="1">
                <a:tableStyleId>{9D7B26C5-4107-4FEC-AEDC-1716B250A1EF}</a:tableStyleId>
              </a:tblPr>
              <a:tblGrid>
                <a:gridCol w="2333740"/>
                <a:gridCol w="3914660"/>
              </a:tblGrid>
              <a:tr h="228113">
                <a:tc>
                  <a:txBody>
                    <a:bodyPr/>
                    <a:lstStyle/>
                    <a:p>
                      <a:pPr marL="0" marR="0">
                        <a:lnSpc>
                          <a:spcPct val="115000"/>
                        </a:lnSpc>
                        <a:spcBef>
                          <a:spcPts val="600"/>
                        </a:spcBef>
                        <a:spcAft>
                          <a:spcPts val="600"/>
                        </a:spcAft>
                      </a:pPr>
                      <a:r>
                        <a:rPr lang="en-US" sz="1400" dirty="0">
                          <a:effectLst/>
                        </a:rPr>
                        <a:t>Domains</a:t>
                      </a:r>
                      <a:endParaRPr lang="en-US" sz="1400" dirty="0">
                        <a:effectLst/>
                        <a:latin typeface="Calibri"/>
                        <a:ea typeface="Calibri"/>
                        <a:cs typeface="Times New Roman"/>
                      </a:endParaRPr>
                    </a:p>
                  </a:txBody>
                  <a:tcPr marL="68580" marR="68580" marT="0" marB="0" anchor="ctr"/>
                </a:tc>
                <a:tc>
                  <a:txBody>
                    <a:bodyPr/>
                    <a:lstStyle/>
                    <a:p>
                      <a:endParaRPr lang="en-US" sz="1050" dirty="0">
                        <a:effectLst/>
                        <a:latin typeface="Calibri"/>
                        <a:cs typeface="Times New Roman"/>
                      </a:endParaRPr>
                    </a:p>
                  </a:txBody>
                  <a:tcPr marL="68580" marR="68580" marT="0" marB="0"/>
                </a:tc>
              </a:tr>
              <a:tr h="864118">
                <a:tc>
                  <a:txBody>
                    <a:bodyPr/>
                    <a:lstStyle/>
                    <a:p>
                      <a:pPr marL="0" marR="0" algn="r">
                        <a:lnSpc>
                          <a:spcPct val="100000"/>
                        </a:lnSpc>
                        <a:spcBef>
                          <a:spcPts val="600"/>
                        </a:spcBef>
                        <a:spcAft>
                          <a:spcPts val="600"/>
                        </a:spcAft>
                      </a:pPr>
                      <a:r>
                        <a:rPr lang="en-US" sz="1400" dirty="0">
                          <a:effectLst/>
                        </a:rPr>
                        <a:t>Horizontal</a:t>
                      </a:r>
                      <a:endParaRPr lang="en-US" sz="1400" dirty="0">
                        <a:effectLst/>
                        <a:latin typeface="Calibri"/>
                        <a:ea typeface="Calibri"/>
                        <a:cs typeface="Times New Roman"/>
                      </a:endParaRPr>
                    </a:p>
                  </a:txBody>
                  <a:tcPr marL="68580" marR="68580" marT="0" marB="0"/>
                </a:tc>
                <a:tc>
                  <a:txBody>
                    <a:bodyPr/>
                    <a:lstStyle/>
                    <a:p>
                      <a:pPr marL="0" marR="0">
                        <a:lnSpc>
                          <a:spcPct val="100000"/>
                        </a:lnSpc>
                        <a:spcBef>
                          <a:spcPts val="600"/>
                        </a:spcBef>
                        <a:spcAft>
                          <a:spcPts val="600"/>
                        </a:spcAft>
                      </a:pPr>
                      <a:r>
                        <a:rPr lang="en-US" sz="1600" dirty="0">
                          <a:effectLst/>
                        </a:rPr>
                        <a:t>27km (80° x 80°) Stationary</a:t>
                      </a:r>
                    </a:p>
                    <a:p>
                      <a:pPr marL="0" marR="0">
                        <a:lnSpc>
                          <a:spcPct val="100000"/>
                        </a:lnSpc>
                        <a:spcBef>
                          <a:spcPts val="600"/>
                        </a:spcBef>
                        <a:spcAft>
                          <a:spcPts val="0"/>
                        </a:spcAft>
                      </a:pPr>
                      <a:r>
                        <a:rPr lang="en-US" sz="1600" dirty="0">
                          <a:effectLst/>
                        </a:rPr>
                        <a:t>9km (6° x 6°) Moving Nest</a:t>
                      </a:r>
                    </a:p>
                    <a:p>
                      <a:pPr marL="0" marR="0">
                        <a:lnSpc>
                          <a:spcPct val="100000"/>
                        </a:lnSpc>
                        <a:spcBef>
                          <a:spcPts val="600"/>
                        </a:spcBef>
                        <a:spcAft>
                          <a:spcPts val="600"/>
                        </a:spcAft>
                      </a:pPr>
                      <a:r>
                        <a:rPr lang="en-US" sz="1200" dirty="0">
                          <a:effectLst/>
                        </a:rPr>
                        <a:t>(</a:t>
                      </a:r>
                      <a:r>
                        <a:rPr lang="en-US" sz="1200" dirty="0" err="1">
                          <a:effectLst/>
                        </a:rPr>
                        <a:t>Gopalakrishnan</a:t>
                      </a:r>
                      <a:r>
                        <a:rPr lang="en-US" sz="1200" dirty="0">
                          <a:effectLst/>
                        </a:rPr>
                        <a:t> et al. 2010b)</a:t>
                      </a:r>
                      <a:endParaRPr lang="en-US" sz="1200" dirty="0">
                        <a:effectLst/>
                        <a:latin typeface="Calibri"/>
                        <a:ea typeface="Calibri"/>
                        <a:cs typeface="Times New Roman"/>
                      </a:endParaRPr>
                    </a:p>
                  </a:txBody>
                  <a:tcPr marL="68580" marR="68580" marT="0" marB="0" anchor="b"/>
                </a:tc>
              </a:tr>
              <a:tr h="234337">
                <a:tc>
                  <a:txBody>
                    <a:bodyPr/>
                    <a:lstStyle/>
                    <a:p>
                      <a:pPr marL="0" marR="0" algn="r">
                        <a:lnSpc>
                          <a:spcPct val="100000"/>
                        </a:lnSpc>
                        <a:spcBef>
                          <a:spcPts val="600"/>
                        </a:spcBef>
                        <a:spcAft>
                          <a:spcPts val="600"/>
                        </a:spcAft>
                      </a:pPr>
                      <a:r>
                        <a:rPr lang="en-US" sz="1400" dirty="0">
                          <a:effectLst/>
                        </a:rPr>
                        <a:t>Vertical</a:t>
                      </a:r>
                      <a:endParaRPr lang="en-US" sz="1400" dirty="0">
                        <a:effectLst/>
                        <a:latin typeface="Calibri"/>
                        <a:ea typeface="Calibri"/>
                        <a:cs typeface="Times New Roman"/>
                      </a:endParaRPr>
                    </a:p>
                  </a:txBody>
                  <a:tcPr marL="68580" marR="68580" marT="0" marB="0" anchor="ctr"/>
                </a:tc>
                <a:tc>
                  <a:txBody>
                    <a:bodyPr/>
                    <a:lstStyle/>
                    <a:p>
                      <a:pPr marL="0" marR="0">
                        <a:lnSpc>
                          <a:spcPct val="100000"/>
                        </a:lnSpc>
                        <a:spcBef>
                          <a:spcPts val="600"/>
                        </a:spcBef>
                        <a:spcAft>
                          <a:spcPts val="600"/>
                        </a:spcAft>
                      </a:pPr>
                      <a:r>
                        <a:rPr lang="en-US" sz="1600" dirty="0">
                          <a:effectLst/>
                        </a:rPr>
                        <a:t>42 vertical levels with model top at 50 mb</a:t>
                      </a:r>
                      <a:endParaRPr lang="en-US" sz="1600" dirty="0">
                        <a:effectLst/>
                        <a:latin typeface="Calibri"/>
                        <a:ea typeface="Calibri"/>
                        <a:cs typeface="Times New Roman"/>
                      </a:endParaRPr>
                    </a:p>
                  </a:txBody>
                  <a:tcPr marL="68580" marR="68580" marT="0" marB="0" anchor="ctr"/>
                </a:tc>
              </a:tr>
              <a:tr h="234337">
                <a:tc>
                  <a:txBody>
                    <a:bodyPr/>
                    <a:lstStyle/>
                    <a:p>
                      <a:pPr marL="0" marR="0">
                        <a:lnSpc>
                          <a:spcPct val="100000"/>
                        </a:lnSpc>
                        <a:spcBef>
                          <a:spcPts val="600"/>
                        </a:spcBef>
                        <a:spcAft>
                          <a:spcPts val="600"/>
                        </a:spcAft>
                      </a:pPr>
                      <a:r>
                        <a:rPr lang="en-US" sz="1400" b="1" dirty="0">
                          <a:effectLst/>
                        </a:rPr>
                        <a:t>Lateral Boundary Conditions</a:t>
                      </a:r>
                      <a:endParaRPr lang="en-US" sz="1400" b="1" dirty="0">
                        <a:effectLst/>
                        <a:latin typeface="Calibri"/>
                        <a:ea typeface="Calibri"/>
                        <a:cs typeface="Times New Roman"/>
                      </a:endParaRPr>
                    </a:p>
                  </a:txBody>
                  <a:tcPr marL="68580" marR="68580" marT="0" marB="0" anchor="ctr"/>
                </a:tc>
                <a:tc>
                  <a:txBody>
                    <a:bodyPr/>
                    <a:lstStyle/>
                    <a:p>
                      <a:pPr marL="0" marR="0">
                        <a:lnSpc>
                          <a:spcPct val="100000"/>
                        </a:lnSpc>
                        <a:spcBef>
                          <a:spcPts val="600"/>
                        </a:spcBef>
                        <a:spcAft>
                          <a:spcPts val="600"/>
                        </a:spcAft>
                      </a:pPr>
                      <a:r>
                        <a:rPr lang="en-US" sz="1600" dirty="0">
                          <a:effectLst/>
                        </a:rPr>
                        <a:t>6-hr GFS forecast on 1° grid</a:t>
                      </a:r>
                      <a:endParaRPr lang="en-US" sz="1600" dirty="0">
                        <a:effectLst/>
                        <a:latin typeface="Calibri"/>
                        <a:ea typeface="Calibri"/>
                        <a:cs typeface="Times New Roman"/>
                      </a:endParaRPr>
                    </a:p>
                  </a:txBody>
                  <a:tcPr marL="68580" marR="68580" marT="0" marB="0" anchor="ctr"/>
                </a:tc>
              </a:tr>
              <a:tr h="234337">
                <a:tc>
                  <a:txBody>
                    <a:bodyPr/>
                    <a:lstStyle/>
                    <a:p>
                      <a:pPr marL="0" marR="0">
                        <a:lnSpc>
                          <a:spcPct val="100000"/>
                        </a:lnSpc>
                        <a:spcBef>
                          <a:spcPts val="600"/>
                        </a:spcBef>
                        <a:spcAft>
                          <a:spcPts val="600"/>
                        </a:spcAft>
                      </a:pPr>
                      <a:r>
                        <a:rPr lang="en-US" sz="1400" b="1" dirty="0">
                          <a:effectLst/>
                        </a:rPr>
                        <a:t>WPS Geography Resolution</a:t>
                      </a:r>
                      <a:endParaRPr lang="en-US" sz="1400" b="1" dirty="0">
                        <a:effectLst/>
                        <a:latin typeface="Calibri"/>
                        <a:ea typeface="Calibri"/>
                        <a:cs typeface="Times New Roman"/>
                      </a:endParaRPr>
                    </a:p>
                  </a:txBody>
                  <a:tcPr marL="68580" marR="68580" marT="0" marB="0" anchor="ctr"/>
                </a:tc>
                <a:tc>
                  <a:txBody>
                    <a:bodyPr/>
                    <a:lstStyle/>
                    <a:p>
                      <a:pPr marL="0" marR="0">
                        <a:lnSpc>
                          <a:spcPct val="100000"/>
                        </a:lnSpc>
                        <a:spcBef>
                          <a:spcPts val="600"/>
                        </a:spcBef>
                        <a:spcAft>
                          <a:spcPts val="600"/>
                        </a:spcAft>
                      </a:pPr>
                      <a:r>
                        <a:rPr lang="en-US" sz="1600" dirty="0">
                          <a:effectLst/>
                        </a:rPr>
                        <a:t>30 second resolution</a:t>
                      </a:r>
                      <a:endParaRPr lang="en-US" sz="1600" dirty="0">
                        <a:effectLst/>
                        <a:latin typeface="Calibri"/>
                        <a:ea typeface="Calibri"/>
                        <a:cs typeface="Times New Roman"/>
                      </a:endParaRPr>
                    </a:p>
                  </a:txBody>
                  <a:tcPr marL="68580" marR="68580" marT="0" marB="0" anchor="ctr"/>
                </a:tc>
              </a:tr>
              <a:tr h="205045">
                <a:tc>
                  <a:txBody>
                    <a:bodyPr/>
                    <a:lstStyle/>
                    <a:p>
                      <a:pPr marL="0" marR="0">
                        <a:lnSpc>
                          <a:spcPct val="100000"/>
                        </a:lnSpc>
                        <a:spcBef>
                          <a:spcPts val="600"/>
                        </a:spcBef>
                        <a:spcAft>
                          <a:spcPts val="600"/>
                        </a:spcAft>
                      </a:pPr>
                      <a:r>
                        <a:rPr lang="en-US" sz="1400" b="1" dirty="0">
                          <a:effectLst/>
                        </a:rPr>
                        <a:t>Model Physics</a:t>
                      </a:r>
                      <a:endParaRPr lang="en-US" sz="1400" b="1" dirty="0">
                        <a:effectLst/>
                        <a:latin typeface="Calibri"/>
                        <a:ea typeface="Calibri"/>
                        <a:cs typeface="Times New Roman"/>
                      </a:endParaRPr>
                    </a:p>
                  </a:txBody>
                  <a:tcPr marL="68580" marR="68580" marT="0" marB="0" anchor="ctr"/>
                </a:tc>
                <a:tc>
                  <a:txBody>
                    <a:bodyPr/>
                    <a:lstStyle/>
                    <a:p>
                      <a:pPr>
                        <a:lnSpc>
                          <a:spcPct val="100000"/>
                        </a:lnSpc>
                      </a:pPr>
                      <a:endParaRPr lang="en-US" sz="1100" dirty="0">
                        <a:effectLst/>
                        <a:latin typeface="Calibri"/>
                        <a:cs typeface="Times New Roman"/>
                      </a:endParaRPr>
                    </a:p>
                  </a:txBody>
                  <a:tcPr marL="68580" marR="68580" marT="0" marB="0" anchor="ctr"/>
                </a:tc>
              </a:tr>
              <a:tr h="234337">
                <a:tc>
                  <a:txBody>
                    <a:bodyPr/>
                    <a:lstStyle/>
                    <a:p>
                      <a:pPr marL="0" marR="0" algn="r">
                        <a:lnSpc>
                          <a:spcPct val="100000"/>
                        </a:lnSpc>
                        <a:spcBef>
                          <a:spcPts val="600"/>
                        </a:spcBef>
                        <a:spcAft>
                          <a:spcPts val="600"/>
                        </a:spcAft>
                      </a:pPr>
                      <a:r>
                        <a:rPr lang="en-US" sz="1400" b="1" i="1" dirty="0">
                          <a:effectLst/>
                        </a:rPr>
                        <a:t>Number of Soil Layers</a:t>
                      </a:r>
                      <a:endParaRPr lang="en-US" sz="1400" b="1" i="1" dirty="0">
                        <a:effectLst/>
                        <a:latin typeface="Calibri"/>
                        <a:ea typeface="Calibri"/>
                        <a:cs typeface="Times New Roman"/>
                      </a:endParaRPr>
                    </a:p>
                  </a:txBody>
                  <a:tcPr marL="68580" marR="68580" marT="0" marB="0" anchor="ctr"/>
                </a:tc>
                <a:tc>
                  <a:txBody>
                    <a:bodyPr/>
                    <a:lstStyle/>
                    <a:p>
                      <a:pPr marL="0" marR="0">
                        <a:lnSpc>
                          <a:spcPct val="100000"/>
                        </a:lnSpc>
                        <a:spcBef>
                          <a:spcPts val="600"/>
                        </a:spcBef>
                        <a:spcAft>
                          <a:spcPts val="600"/>
                        </a:spcAft>
                      </a:pPr>
                      <a:r>
                        <a:rPr lang="en-US" sz="1600" dirty="0">
                          <a:effectLst/>
                        </a:rPr>
                        <a:t>4</a:t>
                      </a:r>
                      <a:endParaRPr lang="en-US" sz="1600" dirty="0">
                        <a:effectLst/>
                        <a:latin typeface="Calibri"/>
                        <a:ea typeface="Calibri"/>
                        <a:cs typeface="Times New Roman"/>
                      </a:endParaRPr>
                    </a:p>
                  </a:txBody>
                  <a:tcPr marL="68580" marR="68580" marT="0" marB="0" anchor="ctr"/>
                </a:tc>
              </a:tr>
              <a:tr h="234337">
                <a:tc>
                  <a:txBody>
                    <a:bodyPr/>
                    <a:lstStyle/>
                    <a:p>
                      <a:pPr marL="0" marR="0" algn="r">
                        <a:lnSpc>
                          <a:spcPct val="100000"/>
                        </a:lnSpc>
                        <a:spcBef>
                          <a:spcPts val="600"/>
                        </a:spcBef>
                        <a:spcAft>
                          <a:spcPts val="600"/>
                        </a:spcAft>
                      </a:pPr>
                      <a:r>
                        <a:rPr lang="en-US" sz="1400" b="1" i="1" dirty="0">
                          <a:effectLst/>
                        </a:rPr>
                        <a:t>Microphysics</a:t>
                      </a:r>
                      <a:endParaRPr lang="en-US" sz="1400" b="1" i="1" dirty="0">
                        <a:effectLst/>
                        <a:latin typeface="Calibri"/>
                        <a:ea typeface="Calibri"/>
                        <a:cs typeface="Times New Roman"/>
                      </a:endParaRPr>
                    </a:p>
                  </a:txBody>
                  <a:tcPr marL="68580" marR="68580" marT="0" marB="0" anchor="ctr"/>
                </a:tc>
                <a:tc>
                  <a:txBody>
                    <a:bodyPr/>
                    <a:lstStyle/>
                    <a:p>
                      <a:pPr marL="0" marR="0">
                        <a:lnSpc>
                          <a:spcPct val="100000"/>
                        </a:lnSpc>
                        <a:spcBef>
                          <a:spcPts val="600"/>
                        </a:spcBef>
                        <a:spcAft>
                          <a:spcPts val="600"/>
                        </a:spcAft>
                      </a:pPr>
                      <a:r>
                        <a:rPr lang="en-US" sz="1600" dirty="0" err="1">
                          <a:effectLst/>
                        </a:rPr>
                        <a:t>Etamp_hwrf</a:t>
                      </a:r>
                      <a:r>
                        <a:rPr lang="en-US" sz="1600" dirty="0">
                          <a:effectLst/>
                        </a:rPr>
                        <a:t> scheme </a:t>
                      </a:r>
                      <a:r>
                        <a:rPr lang="en-US" sz="1200" dirty="0">
                          <a:effectLst/>
                        </a:rPr>
                        <a:t>(Ferrier 2005)</a:t>
                      </a:r>
                      <a:endParaRPr lang="en-US" sz="1400" dirty="0">
                        <a:effectLst/>
                        <a:latin typeface="Calibri"/>
                        <a:ea typeface="Calibri"/>
                        <a:cs typeface="Times New Roman"/>
                      </a:endParaRPr>
                    </a:p>
                  </a:txBody>
                  <a:tcPr marL="68580" marR="68580" marT="0" marB="0" anchor="ctr"/>
                </a:tc>
              </a:tr>
              <a:tr h="514006">
                <a:tc>
                  <a:txBody>
                    <a:bodyPr/>
                    <a:lstStyle/>
                    <a:p>
                      <a:pPr marL="0" marR="0" algn="r">
                        <a:lnSpc>
                          <a:spcPct val="100000"/>
                        </a:lnSpc>
                        <a:spcBef>
                          <a:spcPts val="600"/>
                        </a:spcBef>
                        <a:spcAft>
                          <a:spcPts val="600"/>
                        </a:spcAft>
                      </a:pPr>
                      <a:r>
                        <a:rPr lang="en-US" sz="1400" b="1" i="1" dirty="0">
                          <a:effectLst/>
                        </a:rPr>
                        <a:t>Long-wave Radiation</a:t>
                      </a:r>
                      <a:endParaRPr lang="en-US" sz="1400" b="1" i="1" dirty="0">
                        <a:effectLst/>
                        <a:latin typeface="Calibri"/>
                        <a:ea typeface="Calibri"/>
                        <a:cs typeface="Times New Roman"/>
                      </a:endParaRPr>
                    </a:p>
                  </a:txBody>
                  <a:tcPr marL="68580" marR="68580" marT="0" marB="0" anchor="ctr"/>
                </a:tc>
                <a:tc>
                  <a:txBody>
                    <a:bodyPr/>
                    <a:lstStyle/>
                    <a:p>
                      <a:pPr marL="0" marR="0">
                        <a:lnSpc>
                          <a:spcPct val="100000"/>
                        </a:lnSpc>
                        <a:spcBef>
                          <a:spcPts val="600"/>
                        </a:spcBef>
                        <a:spcAft>
                          <a:spcPts val="0"/>
                        </a:spcAft>
                      </a:pPr>
                      <a:r>
                        <a:rPr lang="en-US" sz="1600" dirty="0">
                          <a:effectLst/>
                        </a:rPr>
                        <a:t>Modified GFDL scheme</a:t>
                      </a:r>
                    </a:p>
                    <a:p>
                      <a:pPr marL="0" marR="0">
                        <a:lnSpc>
                          <a:spcPct val="100000"/>
                        </a:lnSpc>
                        <a:spcBef>
                          <a:spcPts val="600"/>
                        </a:spcBef>
                        <a:spcAft>
                          <a:spcPts val="600"/>
                        </a:spcAft>
                      </a:pPr>
                      <a:r>
                        <a:rPr lang="en-US" sz="1200" dirty="0">
                          <a:effectLst/>
                        </a:rPr>
                        <a:t>(</a:t>
                      </a:r>
                      <a:r>
                        <a:rPr lang="de-DE" sz="1200" dirty="0">
                          <a:effectLst/>
                        </a:rPr>
                        <a:t>Schwarzkopf and Fels 1991)</a:t>
                      </a:r>
                      <a:endParaRPr lang="en-US" sz="1200" dirty="0">
                        <a:effectLst/>
                        <a:latin typeface="Calibri"/>
                        <a:ea typeface="Calibri"/>
                        <a:cs typeface="Times New Roman"/>
                      </a:endParaRPr>
                    </a:p>
                  </a:txBody>
                  <a:tcPr marL="68580" marR="68580" marT="0" marB="0" anchor="ctr"/>
                </a:tc>
              </a:tr>
              <a:tr h="514006">
                <a:tc>
                  <a:txBody>
                    <a:bodyPr/>
                    <a:lstStyle/>
                    <a:p>
                      <a:pPr marL="0" marR="0" algn="r">
                        <a:lnSpc>
                          <a:spcPct val="100000"/>
                        </a:lnSpc>
                        <a:spcBef>
                          <a:spcPts val="600"/>
                        </a:spcBef>
                        <a:spcAft>
                          <a:spcPts val="600"/>
                        </a:spcAft>
                      </a:pPr>
                      <a:r>
                        <a:rPr lang="en-US" sz="1400" b="1" i="1" dirty="0">
                          <a:effectLst/>
                        </a:rPr>
                        <a:t>Short-wave Radiation</a:t>
                      </a:r>
                      <a:endParaRPr lang="en-US" sz="1400" b="1" i="1" dirty="0">
                        <a:effectLst/>
                        <a:latin typeface="Calibri"/>
                        <a:ea typeface="Calibri"/>
                        <a:cs typeface="Times New Roman"/>
                      </a:endParaRPr>
                    </a:p>
                  </a:txBody>
                  <a:tcPr marL="68580" marR="68580" marT="0" marB="0" anchor="ctr"/>
                </a:tc>
                <a:tc>
                  <a:txBody>
                    <a:bodyPr/>
                    <a:lstStyle/>
                    <a:p>
                      <a:pPr marL="0" marR="0">
                        <a:lnSpc>
                          <a:spcPct val="100000"/>
                        </a:lnSpc>
                        <a:spcBef>
                          <a:spcPts val="600"/>
                        </a:spcBef>
                        <a:spcAft>
                          <a:spcPts val="0"/>
                        </a:spcAft>
                      </a:pPr>
                      <a:r>
                        <a:rPr lang="en-US" sz="1600" dirty="0">
                          <a:effectLst/>
                        </a:rPr>
                        <a:t>Modified GFDL scheme</a:t>
                      </a:r>
                    </a:p>
                    <a:p>
                      <a:pPr marL="0" marR="0">
                        <a:lnSpc>
                          <a:spcPct val="100000"/>
                        </a:lnSpc>
                        <a:spcBef>
                          <a:spcPts val="600"/>
                        </a:spcBef>
                        <a:spcAft>
                          <a:spcPts val="600"/>
                        </a:spcAft>
                      </a:pPr>
                      <a:r>
                        <a:rPr lang="en-US" sz="1200" dirty="0">
                          <a:effectLst/>
                        </a:rPr>
                        <a:t>(</a:t>
                      </a:r>
                      <a:r>
                        <a:rPr lang="en-US" sz="1200" dirty="0" err="1">
                          <a:effectLst/>
                        </a:rPr>
                        <a:t>Lacis</a:t>
                      </a:r>
                      <a:r>
                        <a:rPr lang="en-US" sz="1200" dirty="0">
                          <a:effectLst/>
                        </a:rPr>
                        <a:t> and Hansen 1974)</a:t>
                      </a:r>
                      <a:endParaRPr lang="en-US" sz="1200" dirty="0">
                        <a:effectLst/>
                        <a:latin typeface="Calibri"/>
                        <a:ea typeface="Calibri"/>
                        <a:cs typeface="Times New Roman"/>
                      </a:endParaRPr>
                    </a:p>
                  </a:txBody>
                  <a:tcPr marL="68580" marR="68580" marT="0" marB="0" anchor="ctr"/>
                </a:tc>
              </a:tr>
              <a:tr h="483320">
                <a:tc>
                  <a:txBody>
                    <a:bodyPr/>
                    <a:lstStyle/>
                    <a:p>
                      <a:pPr marL="0" marR="0" algn="r">
                        <a:lnSpc>
                          <a:spcPct val="100000"/>
                        </a:lnSpc>
                        <a:spcBef>
                          <a:spcPts val="600"/>
                        </a:spcBef>
                        <a:spcAft>
                          <a:spcPts val="600"/>
                        </a:spcAft>
                      </a:pPr>
                      <a:r>
                        <a:rPr lang="en-US" sz="1400" b="1" i="1" dirty="0">
                          <a:effectLst/>
                        </a:rPr>
                        <a:t>Surface-layer</a:t>
                      </a:r>
                      <a:endParaRPr lang="en-US" sz="1400" b="1" i="1" dirty="0">
                        <a:effectLst/>
                        <a:latin typeface="Calibri"/>
                        <a:ea typeface="Calibri"/>
                        <a:cs typeface="Times New Roman"/>
                      </a:endParaRPr>
                    </a:p>
                  </a:txBody>
                  <a:tcPr marL="68580" marR="68580" marT="0" marB="0" anchor="ctr"/>
                </a:tc>
                <a:tc>
                  <a:txBody>
                    <a:bodyPr/>
                    <a:lstStyle/>
                    <a:p>
                      <a:pPr marL="0" marR="0">
                        <a:lnSpc>
                          <a:spcPct val="100000"/>
                        </a:lnSpc>
                        <a:spcBef>
                          <a:spcPts val="600"/>
                        </a:spcBef>
                        <a:spcAft>
                          <a:spcPts val="0"/>
                        </a:spcAft>
                      </a:pPr>
                      <a:r>
                        <a:rPr lang="en-US" sz="1600" dirty="0">
                          <a:effectLst/>
                        </a:rPr>
                        <a:t>GFDL surface-layer scheme </a:t>
                      </a:r>
                    </a:p>
                    <a:p>
                      <a:pPr marL="0" marR="0">
                        <a:lnSpc>
                          <a:spcPct val="100000"/>
                        </a:lnSpc>
                        <a:spcBef>
                          <a:spcPts val="600"/>
                        </a:spcBef>
                        <a:spcAft>
                          <a:spcPts val="0"/>
                        </a:spcAft>
                      </a:pPr>
                      <a:r>
                        <a:rPr lang="en-US" sz="1200" dirty="0">
                          <a:effectLst/>
                        </a:rPr>
                        <a:t>(Moon et al. 2007)</a:t>
                      </a:r>
                      <a:endParaRPr lang="en-US" sz="1200" dirty="0">
                        <a:effectLst/>
                        <a:latin typeface="Calibri"/>
                        <a:ea typeface="Calibri"/>
                        <a:cs typeface="Times New Roman"/>
                      </a:endParaRPr>
                    </a:p>
                  </a:txBody>
                  <a:tcPr marL="68580" marR="68580" marT="0" marB="0" anchor="ctr"/>
                </a:tc>
              </a:tr>
              <a:tr h="630495">
                <a:tc>
                  <a:txBody>
                    <a:bodyPr/>
                    <a:lstStyle/>
                    <a:p>
                      <a:pPr marL="0" marR="0" algn="r">
                        <a:lnSpc>
                          <a:spcPct val="100000"/>
                        </a:lnSpc>
                        <a:spcBef>
                          <a:spcPts val="600"/>
                        </a:spcBef>
                        <a:spcAft>
                          <a:spcPts val="600"/>
                        </a:spcAft>
                      </a:pPr>
                      <a:r>
                        <a:rPr lang="en-US" sz="1400" b="1" i="1" dirty="0">
                          <a:effectLst/>
                        </a:rPr>
                        <a:t>Land-surface</a:t>
                      </a:r>
                      <a:endParaRPr lang="en-US" sz="1400" b="1" i="1" dirty="0">
                        <a:effectLst/>
                        <a:latin typeface="Calibri"/>
                        <a:ea typeface="Calibri"/>
                        <a:cs typeface="Times New Roman"/>
                      </a:endParaRPr>
                    </a:p>
                  </a:txBody>
                  <a:tcPr marL="68580" marR="68580" marT="0" marB="0" anchor="ctr"/>
                </a:tc>
                <a:tc>
                  <a:txBody>
                    <a:bodyPr/>
                    <a:lstStyle/>
                    <a:p>
                      <a:pPr marL="0" marR="0">
                        <a:lnSpc>
                          <a:spcPct val="100000"/>
                        </a:lnSpc>
                        <a:spcBef>
                          <a:spcPts val="600"/>
                        </a:spcBef>
                        <a:spcAft>
                          <a:spcPts val="0"/>
                        </a:spcAft>
                      </a:pPr>
                      <a:r>
                        <a:rPr lang="en-US" sz="1600" dirty="0">
                          <a:effectLst/>
                        </a:rPr>
                        <a:t>GFDL Slab LSM (default) / Noah LSM </a:t>
                      </a:r>
                    </a:p>
                    <a:p>
                      <a:pPr marL="0" marR="0">
                        <a:lnSpc>
                          <a:spcPct val="100000"/>
                        </a:lnSpc>
                        <a:spcBef>
                          <a:spcPts val="600"/>
                        </a:spcBef>
                        <a:spcAft>
                          <a:spcPts val="600"/>
                        </a:spcAft>
                      </a:pPr>
                      <a:r>
                        <a:rPr lang="en-US" sz="1200" dirty="0">
                          <a:effectLst/>
                        </a:rPr>
                        <a:t>(</a:t>
                      </a:r>
                      <a:r>
                        <a:rPr lang="en-US" sz="1200" dirty="0" err="1">
                          <a:effectLst/>
                        </a:rPr>
                        <a:t>Tuleya</a:t>
                      </a:r>
                      <a:r>
                        <a:rPr lang="en-US" sz="1200" dirty="0">
                          <a:effectLst/>
                        </a:rPr>
                        <a:t> 1994, </a:t>
                      </a:r>
                      <a:r>
                        <a:rPr lang="en-US" sz="1200" dirty="0" err="1">
                          <a:effectLst/>
                        </a:rPr>
                        <a:t>Deardorff</a:t>
                      </a:r>
                      <a:r>
                        <a:rPr lang="en-US" sz="1200" dirty="0">
                          <a:effectLst/>
                        </a:rPr>
                        <a:t> 1978) / (</a:t>
                      </a:r>
                      <a:r>
                        <a:rPr lang="en-US" sz="1200" dirty="0" err="1">
                          <a:effectLst/>
                        </a:rPr>
                        <a:t>Ek</a:t>
                      </a:r>
                      <a:r>
                        <a:rPr lang="en-US" sz="1200" dirty="0">
                          <a:effectLst/>
                        </a:rPr>
                        <a:t> et al. 2003)</a:t>
                      </a:r>
                      <a:endParaRPr lang="en-US" sz="1200" dirty="0">
                        <a:effectLst/>
                        <a:latin typeface="Calibri"/>
                        <a:ea typeface="Calibri"/>
                        <a:cs typeface="Times New Roman"/>
                      </a:endParaRPr>
                    </a:p>
                  </a:txBody>
                  <a:tcPr marL="68580" marR="68580" marT="0" marB="0" anchor="ctr"/>
                </a:tc>
              </a:tr>
              <a:tr h="514006">
                <a:tc>
                  <a:txBody>
                    <a:bodyPr/>
                    <a:lstStyle/>
                    <a:p>
                      <a:pPr marL="0" marR="0" algn="r">
                        <a:lnSpc>
                          <a:spcPct val="100000"/>
                        </a:lnSpc>
                        <a:spcBef>
                          <a:spcPts val="600"/>
                        </a:spcBef>
                        <a:spcAft>
                          <a:spcPts val="600"/>
                        </a:spcAft>
                      </a:pPr>
                      <a:r>
                        <a:rPr lang="en-US" sz="1400" b="1" i="1" dirty="0">
                          <a:effectLst/>
                        </a:rPr>
                        <a:t>Planetary Boundary Layer</a:t>
                      </a:r>
                      <a:endParaRPr lang="en-US" sz="1400" b="1" i="1" dirty="0">
                        <a:effectLst/>
                        <a:latin typeface="Calibri"/>
                        <a:ea typeface="Calibri"/>
                        <a:cs typeface="Times New Roman"/>
                      </a:endParaRPr>
                    </a:p>
                  </a:txBody>
                  <a:tcPr marL="68580" marR="68580" marT="0" marB="0" anchor="ctr"/>
                </a:tc>
                <a:tc>
                  <a:txBody>
                    <a:bodyPr/>
                    <a:lstStyle/>
                    <a:p>
                      <a:pPr marL="0" marR="0">
                        <a:lnSpc>
                          <a:spcPct val="100000"/>
                        </a:lnSpc>
                        <a:spcBef>
                          <a:spcPts val="600"/>
                        </a:spcBef>
                        <a:spcAft>
                          <a:spcPts val="0"/>
                        </a:spcAft>
                      </a:pPr>
                      <a:r>
                        <a:rPr lang="en-US" sz="1600" dirty="0">
                          <a:effectLst/>
                        </a:rPr>
                        <a:t>NCEP GFS Scheme</a:t>
                      </a:r>
                    </a:p>
                    <a:p>
                      <a:pPr marL="0" marR="0">
                        <a:lnSpc>
                          <a:spcPct val="100000"/>
                        </a:lnSpc>
                        <a:spcBef>
                          <a:spcPts val="600"/>
                        </a:spcBef>
                        <a:spcAft>
                          <a:spcPts val="600"/>
                        </a:spcAft>
                      </a:pPr>
                      <a:r>
                        <a:rPr lang="en-US" sz="1200" dirty="0">
                          <a:effectLst/>
                        </a:rPr>
                        <a:t>(Hong and Pan 1996)</a:t>
                      </a:r>
                      <a:endParaRPr lang="en-US" sz="1200" dirty="0">
                        <a:effectLst/>
                        <a:latin typeface="Calibri"/>
                        <a:ea typeface="Calibri"/>
                        <a:cs typeface="Times New Roman"/>
                      </a:endParaRPr>
                    </a:p>
                  </a:txBody>
                  <a:tcPr marL="68580" marR="68580" marT="0" marB="0" anchor="ctr"/>
                </a:tc>
              </a:tr>
              <a:tr h="514006">
                <a:tc>
                  <a:txBody>
                    <a:bodyPr/>
                    <a:lstStyle/>
                    <a:p>
                      <a:pPr marL="0" marR="0" algn="r">
                        <a:lnSpc>
                          <a:spcPct val="100000"/>
                        </a:lnSpc>
                        <a:spcBef>
                          <a:spcPts val="600"/>
                        </a:spcBef>
                        <a:spcAft>
                          <a:spcPts val="600"/>
                        </a:spcAft>
                      </a:pPr>
                      <a:r>
                        <a:rPr lang="en-US" sz="1400" b="1" i="1" dirty="0">
                          <a:effectLst/>
                        </a:rPr>
                        <a:t>Cumulus scheme</a:t>
                      </a:r>
                      <a:endParaRPr lang="en-US" sz="1400" b="1" i="1" dirty="0">
                        <a:effectLst/>
                        <a:latin typeface="Calibri"/>
                        <a:ea typeface="Calibri"/>
                        <a:cs typeface="Times New Roman"/>
                      </a:endParaRPr>
                    </a:p>
                  </a:txBody>
                  <a:tcPr marL="68580" marR="68580" marT="0" marB="0" anchor="ctr"/>
                </a:tc>
                <a:tc>
                  <a:txBody>
                    <a:bodyPr/>
                    <a:lstStyle/>
                    <a:p>
                      <a:pPr marL="0" marR="0">
                        <a:lnSpc>
                          <a:spcPct val="100000"/>
                        </a:lnSpc>
                        <a:spcBef>
                          <a:spcPts val="600"/>
                        </a:spcBef>
                        <a:spcAft>
                          <a:spcPts val="0"/>
                        </a:spcAft>
                      </a:pPr>
                      <a:r>
                        <a:rPr lang="en-US" sz="1600" dirty="0">
                          <a:effectLst/>
                        </a:rPr>
                        <a:t>Simplified Arakawa-Schubert </a:t>
                      </a:r>
                      <a:r>
                        <a:rPr lang="en-US" sz="1600" dirty="0" smtClean="0">
                          <a:effectLst/>
                        </a:rPr>
                        <a:t>scheme</a:t>
                      </a:r>
                    </a:p>
                    <a:p>
                      <a:pPr marL="0" marR="0">
                        <a:lnSpc>
                          <a:spcPct val="100000"/>
                        </a:lnSpc>
                        <a:spcBef>
                          <a:spcPts val="600"/>
                        </a:spcBef>
                        <a:spcAft>
                          <a:spcPts val="600"/>
                        </a:spcAft>
                      </a:pPr>
                      <a:r>
                        <a:rPr lang="en-US" sz="1200" dirty="0" smtClean="0">
                          <a:effectLst/>
                        </a:rPr>
                        <a:t>(Hong and Pan 1998)</a:t>
                      </a:r>
                      <a:endParaRPr lang="en-US" sz="1200" dirty="0">
                        <a:effectLst/>
                        <a:latin typeface="Calibri"/>
                        <a:ea typeface="Calibri"/>
                        <a:cs typeface="Times New Roman"/>
                      </a:endParaRPr>
                    </a:p>
                  </a:txBody>
                  <a:tcPr marL="68580" marR="68580" marT="0" marB="0" anchor="ctr"/>
                </a:tc>
              </a:tr>
            </a:tbl>
          </a:graphicData>
        </a:graphic>
      </p:graphicFrame>
      <p:grpSp>
        <p:nvGrpSpPr>
          <p:cNvPr id="5" name="Group 4"/>
          <p:cNvGrpSpPr/>
          <p:nvPr/>
        </p:nvGrpSpPr>
        <p:grpSpPr>
          <a:xfrm>
            <a:off x="6619702" y="402076"/>
            <a:ext cx="1589116" cy="1738251"/>
            <a:chOff x="4038600" y="1911926"/>
            <a:chExt cx="1503218" cy="1738251"/>
          </a:xfrm>
        </p:grpSpPr>
        <p:pic>
          <p:nvPicPr>
            <p:cNvPr id="6" name="Picture 2"/>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4038600" y="1911926"/>
              <a:ext cx="1503218" cy="1738251"/>
            </a:xfrm>
            <a:prstGeom prst="rect">
              <a:avLst/>
            </a:prstGeom>
            <a:noFill/>
            <a:ln w="9525">
              <a:noFill/>
              <a:miter lim="800000"/>
              <a:headEnd/>
              <a:tailEnd/>
            </a:ln>
          </p:spPr>
        </p:pic>
        <p:sp>
          <p:nvSpPr>
            <p:cNvPr id="7" name="Rectangle 6"/>
            <p:cNvSpPr/>
            <p:nvPr/>
          </p:nvSpPr>
          <p:spPr>
            <a:xfrm>
              <a:off x="4114800" y="2286000"/>
              <a:ext cx="1219200" cy="1143000"/>
            </a:xfrm>
            <a:prstGeom prst="rect">
              <a:avLst/>
            </a:pr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6096000" y="2216527"/>
            <a:ext cx="3048000" cy="4031873"/>
          </a:xfrm>
          <a:prstGeom prst="rect">
            <a:avLst/>
          </a:prstGeom>
          <a:noFill/>
        </p:spPr>
        <p:txBody>
          <a:bodyPr wrap="square" rtlCol="0">
            <a:spAutoFit/>
          </a:bodyPr>
          <a:lstStyle/>
          <a:p>
            <a:r>
              <a:rPr lang="en-US" sz="1600" dirty="0" smtClean="0"/>
              <a:t>* Simulations of Fay were conducted from </a:t>
            </a:r>
            <a:r>
              <a:rPr lang="en-US" sz="1600" b="1" dirty="0" smtClean="0"/>
              <a:t>August 19, 2008 00Z until August 21 00Z,</a:t>
            </a:r>
            <a:r>
              <a:rPr lang="en-US" sz="1600" dirty="0" smtClean="0"/>
              <a:t> with particular focus on the period where the storm center was over the land surface (</a:t>
            </a:r>
            <a:r>
              <a:rPr lang="en-US" sz="1600" b="1" dirty="0" smtClean="0"/>
              <a:t>between August 19 09Z and 20</a:t>
            </a:r>
            <a:r>
              <a:rPr lang="en-US" sz="1600" b="1" baseline="30000" dirty="0" smtClean="0"/>
              <a:t>th</a:t>
            </a:r>
            <a:r>
              <a:rPr lang="en-US" sz="1600" b="1" dirty="0" smtClean="0"/>
              <a:t> 06Z</a:t>
            </a:r>
            <a:r>
              <a:rPr lang="en-US" sz="1600" dirty="0" smtClean="0"/>
              <a:t>).</a:t>
            </a:r>
          </a:p>
          <a:p>
            <a:endParaRPr lang="en-US" sz="1600" dirty="0" smtClean="0"/>
          </a:p>
          <a:p>
            <a:r>
              <a:rPr lang="en-US" sz="1600" dirty="0" smtClean="0"/>
              <a:t>* Since HWRF was initialized only 9 hours before landfall, the Princeton </a:t>
            </a:r>
            <a:r>
              <a:rPr lang="en-US" sz="1600" dirty="0"/>
              <a:t>Ocean Model (POM) or NCEP coupler components of the operational </a:t>
            </a:r>
            <a:r>
              <a:rPr lang="en-US" sz="1600" dirty="0" smtClean="0"/>
              <a:t>HWRF</a:t>
            </a:r>
            <a:r>
              <a:rPr lang="en-US" sz="1600" u="sng" dirty="0"/>
              <a:t> </a:t>
            </a:r>
            <a:r>
              <a:rPr lang="en-US" sz="1600" u="sng" dirty="0" smtClean="0"/>
              <a:t>were </a:t>
            </a:r>
            <a:r>
              <a:rPr lang="en-US" sz="1600" u="sng" dirty="0"/>
              <a:t>not </a:t>
            </a:r>
            <a:r>
              <a:rPr lang="en-US" sz="1600" u="sng" dirty="0" smtClean="0"/>
              <a:t>used</a:t>
            </a:r>
            <a:r>
              <a:rPr lang="en-US" sz="1600" dirty="0" smtClean="0"/>
              <a:t>. </a:t>
            </a:r>
            <a:endParaRPr lang="en-US" sz="1600" dirty="0"/>
          </a:p>
          <a:p>
            <a:endParaRPr lang="en-US" sz="1600" dirty="0"/>
          </a:p>
          <a:p>
            <a:r>
              <a:rPr lang="en-US" sz="1600" dirty="0"/>
              <a:t>-- the data needed to initialize the loop current in the POM were unavailable for this case.</a:t>
            </a:r>
          </a:p>
        </p:txBody>
      </p:sp>
    </p:spTree>
    <p:extLst>
      <p:ext uri="{BB962C8B-B14F-4D97-AF65-F5344CB8AC3E}">
        <p14:creationId xmlns:p14="http://schemas.microsoft.com/office/powerpoint/2010/main" xmlns="" val="267406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What does vortex relocation do?</a:t>
            </a:r>
            <a:endParaRPr lang="en-US" dirty="0"/>
          </a:p>
        </p:txBody>
      </p:sp>
      <p:sp>
        <p:nvSpPr>
          <p:cNvPr id="4" name="Slide Number Placeholder 3"/>
          <p:cNvSpPr>
            <a:spLocks noGrp="1"/>
          </p:cNvSpPr>
          <p:nvPr>
            <p:ph type="sldNum" sz="quarter" idx="12"/>
          </p:nvPr>
        </p:nvSpPr>
        <p:spPr>
          <a:xfrm>
            <a:off x="16933" y="6558280"/>
            <a:ext cx="274320" cy="274320"/>
          </a:xfrm>
        </p:spPr>
        <p:txBody>
          <a:bodyPr/>
          <a:lstStyle/>
          <a:p>
            <a:fld id="{283FA653-E9F8-4780-8EA8-F11E133180C1}" type="slidenum">
              <a:rPr lang="en-US" smtClean="0"/>
              <a:pPr/>
              <a:t>13</a:t>
            </a:fld>
            <a:endParaRPr lang="en-US"/>
          </a:p>
        </p:txBody>
      </p:sp>
      <p:sp>
        <p:nvSpPr>
          <p:cNvPr id="3" name="Content Placeholder 2"/>
          <p:cNvSpPr>
            <a:spLocks noGrp="1"/>
          </p:cNvSpPr>
          <p:nvPr>
            <p:ph sz="quarter" idx="1"/>
          </p:nvPr>
        </p:nvSpPr>
        <p:spPr>
          <a:xfrm>
            <a:off x="304800" y="1219200"/>
            <a:ext cx="8382000" cy="5334000"/>
          </a:xfrm>
        </p:spPr>
        <p:txBody>
          <a:bodyPr>
            <a:normAutofit fontScale="92500"/>
          </a:bodyPr>
          <a:lstStyle/>
          <a:p>
            <a:r>
              <a:rPr lang="en-US" dirty="0" smtClean="0"/>
              <a:t>Removes the initial vortex from either the GFS analysis fields (cold start) or previous 6 hr HWRF forecast (cycled run) and replaces this vortex with a high-resolution “</a:t>
            </a:r>
            <a:r>
              <a:rPr lang="en-US" u="sng" dirty="0" smtClean="0"/>
              <a:t>model consistent</a:t>
            </a:r>
            <a:r>
              <a:rPr lang="en-US" dirty="0" smtClean="0"/>
              <a:t>” vortex.</a:t>
            </a:r>
          </a:p>
          <a:p>
            <a:endParaRPr lang="en-US" dirty="0" smtClean="0"/>
          </a:p>
          <a:p>
            <a:r>
              <a:rPr lang="en-US" dirty="0" smtClean="0"/>
              <a:t>Adjusts these aspects of the TC:</a:t>
            </a:r>
          </a:p>
          <a:p>
            <a:pPr lvl="1"/>
            <a:r>
              <a:rPr lang="en-US" dirty="0" smtClean="0"/>
              <a:t>Storm location</a:t>
            </a:r>
          </a:p>
          <a:p>
            <a:pPr lvl="1"/>
            <a:r>
              <a:rPr lang="en-US" dirty="0" smtClean="0"/>
              <a:t>Storm size</a:t>
            </a:r>
          </a:p>
          <a:p>
            <a:pPr lvl="1"/>
            <a:r>
              <a:rPr lang="en-US" dirty="0" smtClean="0"/>
              <a:t>Surface pressure (after size correction)</a:t>
            </a:r>
          </a:p>
          <a:p>
            <a:pPr lvl="1"/>
            <a:r>
              <a:rPr lang="en-US" dirty="0" smtClean="0"/>
              <a:t>Temperature</a:t>
            </a:r>
          </a:p>
          <a:p>
            <a:pPr lvl="1"/>
            <a:r>
              <a:rPr lang="en-US" dirty="0" smtClean="0"/>
              <a:t>Water vapor</a:t>
            </a:r>
          </a:p>
          <a:p>
            <a:pPr lvl="1"/>
            <a:r>
              <a:rPr lang="en-US" dirty="0" smtClean="0"/>
              <a:t>Storm intensity</a:t>
            </a:r>
          </a:p>
          <a:p>
            <a:pPr lvl="1"/>
            <a:r>
              <a:rPr lang="en-US" dirty="0" smtClean="0"/>
              <a:t>Surface pressure (after intensity correction)</a:t>
            </a:r>
          </a:p>
          <a:p>
            <a:pPr lvl="1"/>
            <a:r>
              <a:rPr lang="en-US" dirty="0" smtClean="0"/>
              <a:t>Storm structure</a:t>
            </a:r>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10200" y="2286000"/>
            <a:ext cx="3572016" cy="3505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927554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nchor="ctr">
            <a:noAutofit/>
          </a:bodyPr>
          <a:lstStyle/>
          <a:p>
            <a:pPr algn="ctr"/>
            <a:r>
              <a:rPr lang="en-US" sz="2800" dirty="0" smtClean="0"/>
              <a:t>Vortex Initialization Examples</a:t>
            </a:r>
            <a:br>
              <a:rPr lang="en-US" sz="2800" dirty="0" smtClean="0"/>
            </a:br>
            <a:r>
              <a:rPr lang="en-US" sz="2000" dirty="0" smtClean="0"/>
              <a:t>Gustav 2008 08 28 00 Nest domain 10-m winds</a:t>
            </a:r>
            <a:br>
              <a:rPr lang="en-US" sz="2000" dirty="0" smtClean="0"/>
            </a:br>
            <a:r>
              <a:rPr lang="en-US" sz="2000" dirty="0" smtClean="0"/>
              <a:t>(observed. 10-m wind: 20 m/s)</a:t>
            </a:r>
            <a:endParaRPr lang="en-US" sz="2000" dirty="0"/>
          </a:p>
        </p:txBody>
      </p:sp>
      <p:sp>
        <p:nvSpPr>
          <p:cNvPr id="4" name="Slide Number Placeholder 3"/>
          <p:cNvSpPr>
            <a:spLocks noGrp="1"/>
          </p:cNvSpPr>
          <p:nvPr>
            <p:ph type="sldNum" sz="quarter" idx="12"/>
          </p:nvPr>
        </p:nvSpPr>
        <p:spPr>
          <a:xfrm>
            <a:off x="0" y="6575213"/>
            <a:ext cx="274320" cy="274320"/>
          </a:xfrm>
        </p:spPr>
        <p:txBody>
          <a:bodyPr/>
          <a:lstStyle/>
          <a:p>
            <a:fld id="{283FA653-E9F8-4780-8EA8-F11E133180C1}" type="slidenum">
              <a:rPr lang="en-US" smtClean="0"/>
              <a:pPr/>
              <a:t>14</a:t>
            </a:fld>
            <a:endParaRPr lang="en-US"/>
          </a:p>
        </p:txBody>
      </p:sp>
      <p:sp>
        <p:nvSpPr>
          <p:cNvPr id="3" name="Content Placeholder 2"/>
          <p:cNvSpPr>
            <a:spLocks noGrp="1"/>
          </p:cNvSpPr>
          <p:nvPr>
            <p:ph sz="quarter" idx="1"/>
          </p:nvPr>
        </p:nvSpPr>
        <p:spPr>
          <a:xfrm>
            <a:off x="457200" y="5410200"/>
            <a:ext cx="8229600" cy="1295400"/>
          </a:xfrm>
        </p:spPr>
        <p:txBody>
          <a:bodyPr>
            <a:normAutofit fontScale="92500" lnSpcReduction="10000"/>
          </a:bodyPr>
          <a:lstStyle/>
          <a:p>
            <a:pPr algn="ctr"/>
            <a:r>
              <a:rPr lang="en-US" b="1" u="sng" dirty="0" smtClean="0"/>
              <a:t>Left:</a:t>
            </a:r>
            <a:r>
              <a:rPr lang="en-US" dirty="0" smtClean="0"/>
              <a:t> without vortex initialization (max wind 11 m/s)</a:t>
            </a:r>
          </a:p>
          <a:p>
            <a:pPr algn="ctr"/>
            <a:endParaRPr lang="en-US" dirty="0" smtClean="0"/>
          </a:p>
          <a:p>
            <a:pPr algn="ctr"/>
            <a:r>
              <a:rPr lang="en-US" b="1" u="sng" dirty="0" smtClean="0"/>
              <a:t>Right:</a:t>
            </a:r>
            <a:r>
              <a:rPr lang="en-US" dirty="0" smtClean="0"/>
              <a:t> with vortex initialization (max wind 21 m/s)</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457200" y="1752600"/>
            <a:ext cx="3400425" cy="32004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5181600" y="1752600"/>
            <a:ext cx="3429000" cy="3209925"/>
          </a:xfrm>
          <a:prstGeom prst="rect">
            <a:avLst/>
          </a:prstGeom>
          <a:noFill/>
          <a:ln w="9525">
            <a:noFill/>
            <a:miter lim="800000"/>
            <a:headEnd/>
            <a:tailEnd/>
          </a:ln>
          <a:effectLst/>
        </p:spPr>
      </p:pic>
      <p:pic>
        <p:nvPicPr>
          <p:cNvPr id="2054" name="Picture 6"/>
          <p:cNvPicPr>
            <a:picLocks noChangeAspect="1" noChangeArrowheads="1"/>
          </p:cNvPicPr>
          <p:nvPr/>
        </p:nvPicPr>
        <p:blipFill>
          <a:blip r:embed="rId4" cstate="print"/>
          <a:srcRect/>
          <a:stretch>
            <a:fillRect/>
          </a:stretch>
        </p:blipFill>
        <p:spPr bwMode="auto">
          <a:xfrm>
            <a:off x="4305300" y="1685925"/>
            <a:ext cx="533400" cy="3486150"/>
          </a:xfrm>
          <a:prstGeom prst="rect">
            <a:avLst/>
          </a:prstGeom>
          <a:noFill/>
          <a:ln w="9525">
            <a:noFill/>
            <a:miter lim="800000"/>
            <a:headEnd/>
            <a:tailEnd/>
          </a:ln>
          <a:effectLst/>
        </p:spPr>
      </p:pic>
    </p:spTree>
    <p:extLst>
      <p:ext uri="{BB962C8B-B14F-4D97-AF65-F5344CB8AC3E}">
        <p14:creationId xmlns:p14="http://schemas.microsoft.com/office/powerpoint/2010/main" xmlns="" val="31011759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Postlandfall Intensification of Fay</a:t>
            </a:r>
            <a:endParaRPr lang="en-US" dirty="0"/>
          </a:p>
        </p:txBody>
      </p:sp>
      <p:sp>
        <p:nvSpPr>
          <p:cNvPr id="3" name="Slide Number Placeholder 2"/>
          <p:cNvSpPr>
            <a:spLocks noGrp="1"/>
          </p:cNvSpPr>
          <p:nvPr>
            <p:ph type="sldNum" sz="quarter" idx="12"/>
          </p:nvPr>
        </p:nvSpPr>
        <p:spPr>
          <a:xfrm>
            <a:off x="5255" y="6565287"/>
            <a:ext cx="274320" cy="274320"/>
          </a:xfrm>
        </p:spPr>
        <p:txBody>
          <a:bodyPr/>
          <a:lstStyle/>
          <a:p>
            <a:fld id="{283FA653-E9F8-4780-8EA8-F11E133180C1}" type="slidenum">
              <a:rPr lang="en-US" smtClean="0"/>
              <a:pPr/>
              <a:t>15</a:t>
            </a:fld>
            <a:endParaRPr lang="en-US"/>
          </a:p>
        </p:txBody>
      </p:sp>
      <p:sp>
        <p:nvSpPr>
          <p:cNvPr id="4" name="Content Placeholder 3"/>
          <p:cNvSpPr>
            <a:spLocks noGrp="1"/>
          </p:cNvSpPr>
          <p:nvPr>
            <p:ph sz="quarter" idx="1"/>
          </p:nvPr>
        </p:nvSpPr>
        <p:spPr/>
        <p:txBody>
          <a:bodyPr/>
          <a:lstStyle/>
          <a:p>
            <a:r>
              <a:rPr lang="en-US" dirty="0" smtClean="0"/>
              <a:t>Fay intensified overland in the vicinity of Lake Okeechobee and the Everglades.</a:t>
            </a:r>
          </a:p>
          <a:p>
            <a:endParaRPr lang="en-US" dirty="0"/>
          </a:p>
          <a:p>
            <a:r>
              <a:rPr lang="en-US" dirty="0" smtClean="0"/>
              <a:t>Did these features provide the storm with the moisture to sustain itself and intensify?</a:t>
            </a:r>
          </a:p>
          <a:p>
            <a:endParaRPr lang="en-US" dirty="0"/>
          </a:p>
          <a:p>
            <a:r>
              <a:rPr lang="en-US" dirty="0" smtClean="0"/>
              <a:t>Broader Question: What is the role of land surface latent heat flux on the postlandfall structure?</a:t>
            </a:r>
            <a:endParaRPr lang="en-US" dirty="0"/>
          </a:p>
        </p:txBody>
      </p:sp>
    </p:spTree>
    <p:extLst>
      <p:ext uri="{BB962C8B-B14F-4D97-AF65-F5344CB8AC3E}">
        <p14:creationId xmlns:p14="http://schemas.microsoft.com/office/powerpoint/2010/main" xmlns="" val="482329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576363" y="2878823"/>
            <a:ext cx="4415237" cy="3750577"/>
          </a:xfrm>
          <a:prstGeom prst="rect">
            <a:avLst/>
          </a:prstGeom>
        </p:spPr>
      </p:pic>
      <p:sp>
        <p:nvSpPr>
          <p:cNvPr id="2" name="Title 1"/>
          <p:cNvSpPr>
            <a:spLocks noGrp="1"/>
          </p:cNvSpPr>
          <p:nvPr>
            <p:ph type="title"/>
          </p:nvPr>
        </p:nvSpPr>
        <p:spPr>
          <a:xfrm>
            <a:off x="228600" y="274638"/>
            <a:ext cx="8915400" cy="868362"/>
          </a:xfrm>
        </p:spPr>
        <p:txBody>
          <a:bodyPr>
            <a:normAutofit fontScale="90000"/>
          </a:bodyPr>
          <a:lstStyle/>
          <a:p>
            <a:r>
              <a:rPr lang="en-US" dirty="0" smtClean="0"/>
              <a:t>Experiments with a modified Land Surface</a:t>
            </a:r>
            <a:endParaRPr lang="en-US" dirty="0"/>
          </a:p>
        </p:txBody>
      </p:sp>
      <p:sp>
        <p:nvSpPr>
          <p:cNvPr id="7" name="Slide Number Placeholder 6"/>
          <p:cNvSpPr>
            <a:spLocks noGrp="1"/>
          </p:cNvSpPr>
          <p:nvPr>
            <p:ph type="sldNum" sz="quarter" idx="12"/>
          </p:nvPr>
        </p:nvSpPr>
        <p:spPr>
          <a:xfrm>
            <a:off x="0" y="6468533"/>
            <a:ext cx="274320" cy="274320"/>
          </a:xfrm>
        </p:spPr>
        <p:txBody>
          <a:bodyPr/>
          <a:lstStyle/>
          <a:p>
            <a:fld id="{283FA653-E9F8-4780-8EA8-F11E133180C1}" type="slidenum">
              <a:rPr lang="en-US" smtClean="0"/>
              <a:pPr/>
              <a:t>16</a:t>
            </a:fld>
            <a:endParaRPr lang="en-US"/>
          </a:p>
        </p:txBody>
      </p:sp>
      <p:sp>
        <p:nvSpPr>
          <p:cNvPr id="5" name="TextBox 4"/>
          <p:cNvSpPr txBox="1"/>
          <p:nvPr/>
        </p:nvSpPr>
        <p:spPr>
          <a:xfrm>
            <a:off x="7086600" y="6248400"/>
            <a:ext cx="2057400" cy="369332"/>
          </a:xfrm>
          <a:prstGeom prst="rect">
            <a:avLst/>
          </a:prstGeom>
          <a:noFill/>
        </p:spPr>
        <p:txBody>
          <a:bodyPr wrap="square" rtlCol="0">
            <a:spAutoFit/>
          </a:bodyPr>
          <a:lstStyle/>
          <a:p>
            <a:pPr algn="ctr"/>
            <a:r>
              <a:rPr lang="en-US" b="1" dirty="0" smtClean="0">
                <a:effectLst>
                  <a:outerShdw blurRad="38100" dist="38100" dir="2700000" algn="tl">
                    <a:srgbClr val="000000">
                      <a:alpha val="43137"/>
                    </a:srgbClr>
                  </a:outerShdw>
                </a:effectLst>
              </a:rPr>
              <a:t>FL USGS Landuse</a:t>
            </a:r>
            <a:endParaRPr lang="en-US" b="1" dirty="0">
              <a:effectLst>
                <a:outerShdw blurRad="38100" dist="38100" dir="2700000" algn="tl">
                  <a:srgbClr val="000000">
                    <a:alpha val="43137"/>
                  </a:srgbClr>
                </a:outerShdw>
              </a:effectLst>
            </a:endParaRPr>
          </a:p>
        </p:txBody>
      </p:sp>
      <p:sp>
        <p:nvSpPr>
          <p:cNvPr id="6" name="Content Placeholder 2"/>
          <p:cNvSpPr txBox="1">
            <a:spLocks/>
          </p:cNvSpPr>
          <p:nvPr/>
        </p:nvSpPr>
        <p:spPr>
          <a:xfrm>
            <a:off x="228600" y="1219200"/>
            <a:ext cx="4419600" cy="5257800"/>
          </a:xfrm>
          <a:prstGeom prst="rect">
            <a:avLst/>
          </a:prstGeom>
        </p:spPr>
        <p:txBody>
          <a:bodyPr vert="horz">
            <a:normAutofit lnSpcReduction="100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r>
              <a:rPr lang="en-US" dirty="0" smtClean="0"/>
              <a:t>The goal of altering these surface variables is to attempt to </a:t>
            </a:r>
            <a:r>
              <a:rPr lang="en-US" u="sng" dirty="0" smtClean="0"/>
              <a:t>dry out the land surface</a:t>
            </a:r>
            <a:r>
              <a:rPr lang="en-US" dirty="0" smtClean="0"/>
              <a:t> by using </a:t>
            </a:r>
            <a:r>
              <a:rPr lang="en-US" u="sng" dirty="0" smtClean="0"/>
              <a:t>soil with reduced water storage capacity</a:t>
            </a:r>
            <a:r>
              <a:rPr lang="en-US" dirty="0" smtClean="0"/>
              <a:t>, and landuse or vegetation that is characterized by a </a:t>
            </a:r>
            <a:r>
              <a:rPr lang="en-US" u="sng" dirty="0" smtClean="0"/>
              <a:t>higher roughness length </a:t>
            </a:r>
            <a:r>
              <a:rPr lang="en-US" dirty="0" smtClean="0"/>
              <a:t>and </a:t>
            </a:r>
            <a:r>
              <a:rPr lang="en-US" u="sng" dirty="0" smtClean="0"/>
              <a:t>reduced moisture values</a:t>
            </a:r>
            <a:r>
              <a:rPr lang="en-US" dirty="0" smtClean="0"/>
              <a:t>.</a:t>
            </a:r>
          </a:p>
          <a:p>
            <a:pPr lvl="1"/>
            <a:r>
              <a:rPr lang="en-US" dirty="0" smtClean="0"/>
              <a:t>Allows for isolation of each feature to study it’s impacts on the TC.</a:t>
            </a:r>
          </a:p>
          <a:p>
            <a:pPr lvl="1"/>
            <a:r>
              <a:rPr lang="en-US" dirty="0" smtClean="0"/>
              <a:t>Being able to see how the TC may have severely weakened had the feature not been present.</a:t>
            </a:r>
          </a:p>
        </p:txBody>
      </p:sp>
    </p:spTree>
    <p:extLst>
      <p:ext uri="{BB962C8B-B14F-4D97-AF65-F5344CB8AC3E}">
        <p14:creationId xmlns:p14="http://schemas.microsoft.com/office/powerpoint/2010/main" xmlns="" val="39483417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3400" y="457200"/>
            <a:ext cx="4667250" cy="1371600"/>
          </a:xfrm>
        </p:spPr>
        <p:txBody>
          <a:bodyPr rtlCol="0">
            <a:normAutofit fontScale="90000"/>
          </a:bodyPr>
          <a:lstStyle/>
          <a:p>
            <a:pPr algn="r" fontAlgn="auto">
              <a:spcAft>
                <a:spcPts val="0"/>
              </a:spcAft>
              <a:defRPr/>
            </a:pPr>
            <a:r>
              <a:rPr lang="en-US" dirty="0" smtClean="0"/>
              <a:t>Land Surface Experiments on S. Florida Fay Landfall </a:t>
            </a:r>
            <a:endParaRPr lang="en-US" dirty="0"/>
          </a:p>
        </p:txBody>
      </p:sp>
      <p:sp>
        <p:nvSpPr>
          <p:cNvPr id="3" name="Content Placeholder 2"/>
          <p:cNvSpPr>
            <a:spLocks noGrp="1"/>
          </p:cNvSpPr>
          <p:nvPr>
            <p:ph sz="quarter" idx="1"/>
          </p:nvPr>
        </p:nvSpPr>
        <p:spPr>
          <a:xfrm>
            <a:off x="5410200" y="1905000"/>
            <a:ext cx="3276600" cy="4953000"/>
          </a:xfrm>
        </p:spPr>
        <p:txBody>
          <a:bodyPr rtlCol="0">
            <a:normAutofit fontScale="92500" lnSpcReduction="20000"/>
          </a:bodyPr>
          <a:lstStyle/>
          <a:p>
            <a:pPr fontAlgn="auto">
              <a:spcAft>
                <a:spcPts val="0"/>
              </a:spcAft>
              <a:buFont typeface="Arial" pitchFamily="34" charset="0"/>
              <a:buChar char="•"/>
              <a:defRPr/>
            </a:pPr>
            <a:r>
              <a:rPr lang="en-US" dirty="0" smtClean="0"/>
              <a:t>Remove Lake Okeechobee (replaced with sandy agricultural area)</a:t>
            </a:r>
          </a:p>
          <a:p>
            <a:pPr fontAlgn="auto">
              <a:spcAft>
                <a:spcPts val="0"/>
              </a:spcAft>
              <a:buFont typeface="Arial" pitchFamily="34" charset="0"/>
              <a:buChar char="•"/>
              <a:defRPr/>
            </a:pPr>
            <a:r>
              <a:rPr lang="en-US" dirty="0" smtClean="0"/>
              <a:t>Remove Florida Everglades (replace with grasslands composed of sand over bedrock)</a:t>
            </a:r>
          </a:p>
          <a:p>
            <a:pPr fontAlgn="auto">
              <a:spcAft>
                <a:spcPts val="0"/>
              </a:spcAft>
              <a:buFont typeface="Arial" pitchFamily="34" charset="0"/>
              <a:buChar char="•"/>
              <a:defRPr/>
            </a:pPr>
            <a:r>
              <a:rPr lang="en-US" dirty="0" smtClean="0"/>
              <a:t>Currently areas around Lake Okeechobee are used for agriculture: dairy farms and beef cattle ranching (north side), and sugarcane crop (south side)</a:t>
            </a:r>
            <a:endParaRPr lang="en-US" dirty="0"/>
          </a:p>
        </p:txBody>
      </p:sp>
      <p:pic>
        <p:nvPicPr>
          <p:cNvPr id="512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049" y="2355850"/>
            <a:ext cx="3181351"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288" y="0"/>
            <a:ext cx="2857501" cy="289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857375" y="5095875"/>
            <a:ext cx="2619375" cy="1743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981200" y="576263"/>
            <a:ext cx="2628900" cy="1743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843213" y="2057400"/>
            <a:ext cx="2466975" cy="1847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0" y="2667000"/>
            <a:ext cx="5410200" cy="2677656"/>
          </a:xfrm>
          <a:prstGeom prst="rect">
            <a:avLst/>
          </a:prstGeom>
          <a:solidFill>
            <a:srgbClr val="92D050"/>
          </a:solidFill>
        </p:spPr>
        <p:txBody>
          <a:bodyPr>
            <a:spAutoFit/>
          </a:bodyPr>
          <a:lstStyle/>
          <a:p>
            <a:pPr marL="285750" indent="-285750" fontAlgn="auto">
              <a:spcBef>
                <a:spcPts val="0"/>
              </a:spcBef>
              <a:spcAft>
                <a:spcPts val="0"/>
              </a:spcAft>
              <a:buFont typeface="Arial" pitchFamily="34" charset="0"/>
              <a:buChar char="•"/>
              <a:defRPr/>
            </a:pPr>
            <a:r>
              <a:rPr lang="en-US" sz="2400" b="1" i="1" dirty="0">
                <a:solidFill>
                  <a:srgbClr val="002060"/>
                </a:solidFill>
                <a:latin typeface="+mn-lt"/>
                <a:cs typeface="+mn-cs"/>
              </a:rPr>
              <a:t>Investigate </a:t>
            </a:r>
            <a:r>
              <a:rPr lang="en-US" sz="2400" b="1" i="1" dirty="0" smtClean="0">
                <a:solidFill>
                  <a:srgbClr val="002060"/>
                </a:solidFill>
                <a:latin typeface="+mn-lt"/>
                <a:cs typeface="+mn-cs"/>
              </a:rPr>
              <a:t>structure </a:t>
            </a:r>
            <a:r>
              <a:rPr lang="en-US" sz="2400" b="1" i="1" dirty="0">
                <a:solidFill>
                  <a:srgbClr val="002060"/>
                </a:solidFill>
                <a:latin typeface="+mn-lt"/>
                <a:cs typeface="+mn-cs"/>
              </a:rPr>
              <a:t>and development. </a:t>
            </a:r>
          </a:p>
          <a:p>
            <a:pPr marL="742950" lvl="1" indent="-285750" fontAlgn="auto">
              <a:spcBef>
                <a:spcPts val="0"/>
              </a:spcBef>
              <a:spcAft>
                <a:spcPts val="0"/>
              </a:spcAft>
              <a:buFont typeface="Arial" pitchFamily="34" charset="0"/>
              <a:buChar char="•"/>
              <a:defRPr/>
            </a:pPr>
            <a:r>
              <a:rPr lang="en-US" sz="2400" b="1" i="1" dirty="0">
                <a:solidFill>
                  <a:srgbClr val="002060"/>
                </a:solidFill>
                <a:latin typeface="+mn-lt"/>
                <a:cs typeface="+mn-cs"/>
              </a:rPr>
              <a:t>How did the presence/loss of the lake/Everglades affect distribution and intensity of </a:t>
            </a:r>
            <a:r>
              <a:rPr lang="en-US" sz="2400" b="1" i="1" dirty="0" smtClean="0">
                <a:solidFill>
                  <a:srgbClr val="002060"/>
                </a:solidFill>
                <a:latin typeface="+mn-lt"/>
                <a:cs typeface="+mn-cs"/>
              </a:rPr>
              <a:t>Fay SLP, surface winds, and rainfall?</a:t>
            </a:r>
            <a:endParaRPr lang="en-US" sz="2400" b="1" i="1" dirty="0">
              <a:solidFill>
                <a:srgbClr val="002060"/>
              </a:solidFill>
              <a:latin typeface="+mn-lt"/>
              <a:cs typeface="+mn-cs"/>
            </a:endParaRPr>
          </a:p>
          <a:p>
            <a:pPr marL="742950" lvl="1" indent="-285750" fontAlgn="auto">
              <a:spcBef>
                <a:spcPts val="0"/>
              </a:spcBef>
              <a:spcAft>
                <a:spcPts val="0"/>
              </a:spcAft>
              <a:buFont typeface="Arial" pitchFamily="34" charset="0"/>
              <a:buChar char="•"/>
              <a:defRPr/>
            </a:pPr>
            <a:r>
              <a:rPr lang="en-US" sz="2400" b="1" i="1" dirty="0" smtClean="0">
                <a:solidFill>
                  <a:srgbClr val="002060"/>
                </a:solidFill>
              </a:rPr>
              <a:t>Assess</a:t>
            </a:r>
            <a:r>
              <a:rPr lang="en-US" sz="2400" b="1" i="1" dirty="0" smtClean="0">
                <a:solidFill>
                  <a:srgbClr val="002060"/>
                </a:solidFill>
                <a:latin typeface="+mn-lt"/>
                <a:cs typeface="+mn-cs"/>
              </a:rPr>
              <a:t> </a:t>
            </a:r>
            <a:r>
              <a:rPr lang="en-US" sz="2400" b="1" i="1" dirty="0">
                <a:solidFill>
                  <a:srgbClr val="002060"/>
                </a:solidFill>
                <a:latin typeface="+mn-lt"/>
                <a:cs typeface="+mn-cs"/>
              </a:rPr>
              <a:t>evidence that land surface is important to </a:t>
            </a:r>
            <a:r>
              <a:rPr lang="en-US" sz="2400" b="1" i="1" dirty="0" smtClean="0">
                <a:solidFill>
                  <a:srgbClr val="002060"/>
                </a:solidFill>
                <a:latin typeface="+mn-lt"/>
                <a:cs typeface="+mn-cs"/>
              </a:rPr>
              <a:t>forecasts</a:t>
            </a:r>
            <a:r>
              <a:rPr lang="en-US" sz="2400" b="1" i="1" dirty="0">
                <a:solidFill>
                  <a:srgbClr val="002060"/>
                </a:solidFill>
              </a:rPr>
              <a:t>.</a:t>
            </a:r>
            <a:endParaRPr lang="en-US" sz="2400" b="1" i="1" dirty="0">
              <a:solidFill>
                <a:srgbClr val="002060"/>
              </a:solidFill>
              <a:latin typeface="+mn-lt"/>
              <a:cs typeface="+mn-cs"/>
            </a:endParaRPr>
          </a:p>
        </p:txBody>
      </p:sp>
      <p:sp>
        <p:nvSpPr>
          <p:cNvPr id="5" name="Slide Number Placeholder 4"/>
          <p:cNvSpPr>
            <a:spLocks noGrp="1"/>
          </p:cNvSpPr>
          <p:nvPr>
            <p:ph type="sldNum" sz="quarter" idx="12"/>
          </p:nvPr>
        </p:nvSpPr>
        <p:spPr>
          <a:xfrm>
            <a:off x="14514" y="6564630"/>
            <a:ext cx="274320" cy="274320"/>
          </a:xfrm>
        </p:spPr>
        <p:txBody>
          <a:bodyPr/>
          <a:lstStyle/>
          <a:p>
            <a:fld id="{283FA653-E9F8-4780-8EA8-F11E133180C1}" type="slidenum">
              <a:rPr lang="en-US" smtClean="0"/>
              <a:pPr/>
              <a:t>17</a:t>
            </a:fld>
            <a:endParaRPr lang="en-US" dirty="0"/>
          </a:p>
        </p:txBody>
      </p:sp>
    </p:spTree>
    <p:extLst>
      <p:ext uri="{BB962C8B-B14F-4D97-AF65-F5344CB8AC3E}">
        <p14:creationId xmlns:p14="http://schemas.microsoft.com/office/powerpoint/2010/main" xmlns="" val="13627779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fade">
                                      <p:cBhvr>
                                        <p:cTn id="12" dur="1000"/>
                                        <p:tgtEl>
                                          <p:spTgt spid="3078"/>
                                        </p:tgtEl>
                                      </p:cBhvr>
                                    </p:animEffect>
                                    <p:anim calcmode="lin" valueType="num">
                                      <p:cBhvr>
                                        <p:cTn id="13" dur="1000" fill="hold"/>
                                        <p:tgtEl>
                                          <p:spTgt spid="3078"/>
                                        </p:tgtEl>
                                        <p:attrNameLst>
                                          <p:attrName>ppt_x</p:attrName>
                                        </p:attrNameLst>
                                      </p:cBhvr>
                                      <p:tavLst>
                                        <p:tav tm="0">
                                          <p:val>
                                            <p:strVal val="#ppt_x"/>
                                          </p:val>
                                        </p:tav>
                                        <p:tav tm="100000">
                                          <p:val>
                                            <p:strVal val="#ppt_x"/>
                                          </p:val>
                                        </p:tav>
                                      </p:tavLst>
                                    </p:anim>
                                    <p:anim calcmode="lin" valueType="num">
                                      <p:cBhvr>
                                        <p:cTn id="14"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00"/>
                                        <p:tgtEl>
                                          <p:spTgt spid="3">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2" presetClass="entr" presetSubtype="0" fill="hold" nodeType="click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fade">
                                      <p:cBhvr>
                                        <p:cTn id="24" dur="1000"/>
                                        <p:tgtEl>
                                          <p:spTgt spid="3076"/>
                                        </p:tgtEl>
                                      </p:cBhvr>
                                    </p:animEffect>
                                    <p:anim calcmode="lin" valueType="num">
                                      <p:cBhvr>
                                        <p:cTn id="25" dur="1000" fill="hold"/>
                                        <p:tgtEl>
                                          <p:spTgt spid="3076"/>
                                        </p:tgtEl>
                                        <p:attrNameLst>
                                          <p:attrName>ppt_x</p:attrName>
                                        </p:attrNameLst>
                                      </p:cBhvr>
                                      <p:tavLst>
                                        <p:tav tm="0">
                                          <p:val>
                                            <p:strVal val="#ppt_x"/>
                                          </p:val>
                                        </p:tav>
                                        <p:tav tm="100000">
                                          <p:val>
                                            <p:strVal val="#ppt_x"/>
                                          </p:val>
                                        </p:tav>
                                      </p:tavLst>
                                    </p:anim>
                                    <p:anim calcmode="lin" valueType="num">
                                      <p:cBhvr>
                                        <p:cTn id="26"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wipe(down)">
                                      <p:cBhvr>
                                        <p:cTn id="31" dur="500"/>
                                        <p:tgtEl>
                                          <p:spTgt spid="3">
                                            <p:txEl>
                                              <p:pRg st="2" end="2"/>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2" presetClass="entr" presetSubtype="0" fill="hold" nodeType="clickEffect">
                                  <p:stCondLst>
                                    <p:cond delay="0"/>
                                  </p:stCondLst>
                                  <p:childTnLst>
                                    <p:set>
                                      <p:cBhvr>
                                        <p:cTn id="35" dur="1" fill="hold">
                                          <p:stCondLst>
                                            <p:cond delay="0"/>
                                          </p:stCondLst>
                                        </p:cTn>
                                        <p:tgtEl>
                                          <p:spTgt spid="3077"/>
                                        </p:tgtEl>
                                        <p:attrNameLst>
                                          <p:attrName>style.visibility</p:attrName>
                                        </p:attrNameLst>
                                      </p:cBhvr>
                                      <p:to>
                                        <p:strVal val="visible"/>
                                      </p:to>
                                    </p:set>
                                    <p:animEffect transition="in" filter="fade">
                                      <p:cBhvr>
                                        <p:cTn id="36" dur="1000"/>
                                        <p:tgtEl>
                                          <p:spTgt spid="3077"/>
                                        </p:tgtEl>
                                      </p:cBhvr>
                                    </p:animEffect>
                                    <p:anim calcmode="lin" valueType="num">
                                      <p:cBhvr>
                                        <p:cTn id="37" dur="1000" fill="hold"/>
                                        <p:tgtEl>
                                          <p:spTgt spid="3077"/>
                                        </p:tgtEl>
                                        <p:attrNameLst>
                                          <p:attrName>ppt_x</p:attrName>
                                        </p:attrNameLst>
                                      </p:cBhvr>
                                      <p:tavLst>
                                        <p:tav tm="0">
                                          <p:val>
                                            <p:strVal val="#ppt_x"/>
                                          </p:val>
                                        </p:tav>
                                        <p:tav tm="100000">
                                          <p:val>
                                            <p:strVal val="#ppt_x"/>
                                          </p:val>
                                        </p:tav>
                                      </p:tavLst>
                                    </p:anim>
                                    <p:anim calcmode="lin" valueType="num">
                                      <p:cBhvr>
                                        <p:cTn id="38" dur="1000" fill="hold"/>
                                        <p:tgtEl>
                                          <p:spTgt spid="3077"/>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868362"/>
          </a:xfrm>
        </p:spPr>
        <p:txBody>
          <a:bodyPr/>
          <a:lstStyle/>
          <a:p>
            <a:r>
              <a:rPr lang="en-US" dirty="0" smtClean="0"/>
              <a:t>HWRF Experiments</a:t>
            </a:r>
            <a:endParaRPr lang="en-US" dirty="0"/>
          </a:p>
        </p:txBody>
      </p:sp>
      <p:sp>
        <p:nvSpPr>
          <p:cNvPr id="3" name="Slide Number Placeholder 2"/>
          <p:cNvSpPr>
            <a:spLocks noGrp="1"/>
          </p:cNvSpPr>
          <p:nvPr>
            <p:ph type="sldNum" sz="quarter" idx="12"/>
          </p:nvPr>
        </p:nvSpPr>
        <p:spPr>
          <a:xfrm>
            <a:off x="0" y="6477000"/>
            <a:ext cx="274320" cy="274320"/>
          </a:xfrm>
        </p:spPr>
        <p:txBody>
          <a:bodyPr/>
          <a:lstStyle/>
          <a:p>
            <a:fld id="{283FA653-E9F8-4780-8EA8-F11E133180C1}" type="slidenum">
              <a:rPr lang="en-US" smtClean="0"/>
              <a:pPr/>
              <a:t>18</a:t>
            </a:fld>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xmlns="" val="3454449439"/>
              </p:ext>
            </p:extLst>
          </p:nvPr>
        </p:nvGraphicFramePr>
        <p:xfrm>
          <a:off x="152400" y="936689"/>
          <a:ext cx="5791200" cy="5378781"/>
        </p:xfrm>
        <a:graphic>
          <a:graphicData uri="http://schemas.openxmlformats.org/drawingml/2006/table">
            <a:tbl>
              <a:tblPr firstRow="1" bandRow="1">
                <a:tableStyleId>{9D7B26C5-4107-4FEC-AEDC-1716B250A1EF}</a:tableStyleId>
              </a:tblPr>
              <a:tblGrid>
                <a:gridCol w="1447800"/>
                <a:gridCol w="1447800"/>
                <a:gridCol w="1447800"/>
                <a:gridCol w="1447800"/>
              </a:tblGrid>
              <a:tr h="838199">
                <a:tc>
                  <a:txBody>
                    <a:bodyPr/>
                    <a:lstStyle/>
                    <a:p>
                      <a:pPr marL="0" marR="0" algn="ctr">
                        <a:lnSpc>
                          <a:spcPct val="115000"/>
                        </a:lnSpc>
                        <a:spcBef>
                          <a:spcPts val="0"/>
                        </a:spcBef>
                        <a:spcAft>
                          <a:spcPts val="1000"/>
                        </a:spcAft>
                      </a:pPr>
                      <a:r>
                        <a:rPr lang="en-US" sz="1100" dirty="0">
                          <a:effectLst/>
                        </a:rPr>
                        <a:t>Run Name</a:t>
                      </a:r>
                      <a:endParaRPr lang="en-US" sz="1100" dirty="0">
                        <a:effectLst/>
                        <a:latin typeface="Calibri"/>
                        <a:ea typeface="Calibri"/>
                        <a:cs typeface="Times New Roman"/>
                      </a:endParaRPr>
                    </a:p>
                  </a:txBody>
                  <a:tcPr anchor="ctr"/>
                </a:tc>
                <a:tc>
                  <a:txBody>
                    <a:bodyPr/>
                    <a:lstStyle/>
                    <a:p>
                      <a:pPr marL="0" marR="0" algn="ctr">
                        <a:lnSpc>
                          <a:spcPct val="115000"/>
                        </a:lnSpc>
                        <a:spcBef>
                          <a:spcPts val="0"/>
                        </a:spcBef>
                        <a:spcAft>
                          <a:spcPts val="1000"/>
                        </a:spcAft>
                      </a:pPr>
                      <a:r>
                        <a:rPr lang="en-US" sz="1100">
                          <a:effectLst/>
                        </a:rPr>
                        <a:t>LSM Used</a:t>
                      </a:r>
                      <a:endParaRPr lang="en-US" sz="1100">
                        <a:effectLst/>
                        <a:latin typeface="Calibri"/>
                        <a:ea typeface="Calibri"/>
                        <a:cs typeface="Times New Roman"/>
                      </a:endParaRPr>
                    </a:p>
                  </a:txBody>
                  <a:tcPr anchor="ctr"/>
                </a:tc>
                <a:tc>
                  <a:txBody>
                    <a:bodyPr/>
                    <a:lstStyle/>
                    <a:p>
                      <a:pPr marL="0" marR="0" algn="ctr">
                        <a:lnSpc>
                          <a:spcPct val="115000"/>
                        </a:lnSpc>
                        <a:spcBef>
                          <a:spcPts val="0"/>
                        </a:spcBef>
                        <a:spcAft>
                          <a:spcPts val="0"/>
                        </a:spcAft>
                      </a:pPr>
                      <a:r>
                        <a:rPr lang="en-US" sz="1100" dirty="0">
                          <a:effectLst/>
                        </a:rPr>
                        <a:t>Experimental Change</a:t>
                      </a:r>
                      <a:endParaRPr lang="en-US" sz="1100" dirty="0">
                        <a:effectLst/>
                        <a:latin typeface="Calibri"/>
                        <a:ea typeface="Calibri"/>
                        <a:cs typeface="Times New Roman"/>
                      </a:endParaRPr>
                    </a:p>
                  </a:txBody>
                  <a:tcPr anchor="ctr"/>
                </a:tc>
                <a:tc>
                  <a:txBody>
                    <a:bodyPr/>
                    <a:lstStyle/>
                    <a:p>
                      <a:pPr marL="0" marR="0" algn="ctr" rtl="0" eaLnBrk="1" latinLnBrk="0" hangingPunct="1">
                        <a:lnSpc>
                          <a:spcPct val="115000"/>
                        </a:lnSpc>
                        <a:spcBef>
                          <a:spcPts val="0"/>
                        </a:spcBef>
                        <a:spcAft>
                          <a:spcPts val="0"/>
                        </a:spcAft>
                      </a:pPr>
                      <a:r>
                        <a:rPr kumimoji="0" lang="en-US" sz="1100" b="1" kern="1200" dirty="0" smtClean="0">
                          <a:solidFill>
                            <a:schemeClr val="tx1"/>
                          </a:solidFill>
                          <a:effectLst/>
                          <a:latin typeface="+mn-lt"/>
                          <a:ea typeface="+mn-ea"/>
                          <a:cs typeface="+mn-cs"/>
                        </a:rPr>
                        <a:t>Changed Categories:</a:t>
                      </a:r>
                    </a:p>
                    <a:p>
                      <a:pPr marL="0" marR="0" algn="ctr" rtl="0" eaLnBrk="1" latinLnBrk="0" hangingPunct="1">
                        <a:lnSpc>
                          <a:spcPct val="115000"/>
                        </a:lnSpc>
                        <a:spcBef>
                          <a:spcPts val="0"/>
                        </a:spcBef>
                        <a:spcAft>
                          <a:spcPts val="0"/>
                        </a:spcAft>
                      </a:pPr>
                      <a:r>
                        <a:rPr kumimoji="0" lang="en-US" sz="1100" b="1" kern="1200" dirty="0" smtClean="0">
                          <a:solidFill>
                            <a:schemeClr val="tx1"/>
                          </a:solidFill>
                          <a:effectLst/>
                          <a:latin typeface="+mn-lt"/>
                          <a:ea typeface="+mn-ea"/>
                          <a:cs typeface="+mn-cs"/>
                        </a:rPr>
                        <a:t>LU; Soil Top; </a:t>
                      </a:r>
                    </a:p>
                    <a:p>
                      <a:pPr marL="0" marR="0" algn="ctr" rtl="0" eaLnBrk="1" latinLnBrk="0" hangingPunct="1">
                        <a:lnSpc>
                          <a:spcPct val="115000"/>
                        </a:lnSpc>
                        <a:spcBef>
                          <a:spcPts val="0"/>
                        </a:spcBef>
                        <a:spcAft>
                          <a:spcPts val="0"/>
                        </a:spcAft>
                      </a:pPr>
                      <a:r>
                        <a:rPr kumimoji="0" lang="en-US" sz="1100" b="1" kern="1200" dirty="0" smtClean="0">
                          <a:solidFill>
                            <a:schemeClr val="tx1"/>
                          </a:solidFill>
                          <a:effectLst/>
                          <a:latin typeface="+mn-lt"/>
                          <a:ea typeface="+mn-ea"/>
                          <a:cs typeface="+mn-cs"/>
                        </a:rPr>
                        <a:t>Soil Bottom</a:t>
                      </a:r>
                      <a:endParaRPr kumimoji="0" lang="en-US" sz="1100" b="1" kern="1200" dirty="0">
                        <a:solidFill>
                          <a:schemeClr val="tx1"/>
                        </a:solidFill>
                        <a:effectLst/>
                        <a:latin typeface="+mn-lt"/>
                        <a:ea typeface="+mn-ea"/>
                        <a:cs typeface="+mn-cs"/>
                      </a:endParaRPr>
                    </a:p>
                  </a:txBody>
                  <a:tcPr anchor="ctr"/>
                </a:tc>
              </a:tr>
              <a:tr h="282512">
                <a:tc>
                  <a:txBody>
                    <a:bodyPr/>
                    <a:lstStyle/>
                    <a:p>
                      <a:pPr marL="0" marR="0" algn="ctr">
                        <a:lnSpc>
                          <a:spcPct val="115000"/>
                        </a:lnSpc>
                        <a:spcBef>
                          <a:spcPts val="0"/>
                        </a:spcBef>
                        <a:spcAft>
                          <a:spcPts val="1000"/>
                        </a:spcAft>
                      </a:pPr>
                      <a:r>
                        <a:rPr lang="en-US" sz="1100">
                          <a:effectLst/>
                        </a:rPr>
                        <a:t>Slab (S)</a:t>
                      </a:r>
                      <a:endParaRPr lang="en-US" sz="1100">
                        <a:effectLst/>
                        <a:latin typeface="Calibri"/>
                        <a:ea typeface="Calibri"/>
                        <a:cs typeface="Times New Roman"/>
                      </a:endParaRPr>
                    </a:p>
                  </a:txBody>
                  <a:tcPr anchor="ctr"/>
                </a:tc>
                <a:tc>
                  <a:txBody>
                    <a:bodyPr/>
                    <a:lstStyle/>
                    <a:p>
                      <a:pPr marL="0" marR="0" algn="ctr">
                        <a:lnSpc>
                          <a:spcPct val="115000"/>
                        </a:lnSpc>
                        <a:spcBef>
                          <a:spcPts val="0"/>
                        </a:spcBef>
                        <a:spcAft>
                          <a:spcPts val="1000"/>
                        </a:spcAft>
                      </a:pPr>
                      <a:r>
                        <a:rPr lang="en-US" sz="1100">
                          <a:effectLst/>
                        </a:rPr>
                        <a:t>GFDL Slab LSM</a:t>
                      </a:r>
                      <a:endParaRPr lang="en-US" sz="1100">
                        <a:effectLst/>
                        <a:latin typeface="Calibri"/>
                        <a:ea typeface="Calibri"/>
                        <a:cs typeface="Times New Roman"/>
                      </a:endParaRPr>
                    </a:p>
                  </a:txBody>
                  <a:tcPr anchor="ctr"/>
                </a:tc>
                <a:tc>
                  <a:txBody>
                    <a:bodyPr/>
                    <a:lstStyle/>
                    <a:p>
                      <a:endParaRPr lang="en-US" sz="1000" dirty="0">
                        <a:effectLst/>
                        <a:latin typeface="Calibri"/>
                        <a:cs typeface="Times New Roman"/>
                      </a:endParaRPr>
                    </a:p>
                  </a:txBody>
                  <a:tcPr anchor="ctr"/>
                </a:tc>
                <a:tc>
                  <a:txBody>
                    <a:bodyPr/>
                    <a:lstStyle/>
                    <a:p>
                      <a:pPr marL="0" marR="0" algn="ctr" rtl="0" eaLnBrk="1" latinLnBrk="0" hangingPunct="1">
                        <a:lnSpc>
                          <a:spcPct val="115000"/>
                        </a:lnSpc>
                        <a:spcBef>
                          <a:spcPts val="0"/>
                        </a:spcBef>
                        <a:spcAft>
                          <a:spcPts val="1000"/>
                        </a:spcAft>
                      </a:pPr>
                      <a:endParaRPr kumimoji="0" lang="en-US" sz="1100" kern="1200" dirty="0">
                        <a:solidFill>
                          <a:schemeClr val="tx1"/>
                        </a:solidFill>
                        <a:effectLst/>
                        <a:latin typeface="+mn-lt"/>
                        <a:ea typeface="+mn-ea"/>
                        <a:cs typeface="+mn-cs"/>
                      </a:endParaRPr>
                    </a:p>
                  </a:txBody>
                  <a:tcPr anchor="ctr"/>
                </a:tc>
              </a:tr>
              <a:tr h="340864">
                <a:tc>
                  <a:txBody>
                    <a:bodyPr/>
                    <a:lstStyle/>
                    <a:p>
                      <a:pPr marL="0" marR="0" algn="ctr">
                        <a:lnSpc>
                          <a:spcPct val="115000"/>
                        </a:lnSpc>
                        <a:spcBef>
                          <a:spcPts val="0"/>
                        </a:spcBef>
                        <a:spcAft>
                          <a:spcPts val="1000"/>
                        </a:spcAft>
                      </a:pPr>
                      <a:r>
                        <a:rPr lang="en-US" sz="1100">
                          <a:effectLst/>
                        </a:rPr>
                        <a:t>NOWET (SW)</a:t>
                      </a:r>
                      <a:endParaRPr lang="en-US" sz="1100">
                        <a:effectLst/>
                        <a:latin typeface="Calibri"/>
                        <a:ea typeface="Calibri"/>
                        <a:cs typeface="Times New Roman"/>
                      </a:endParaRPr>
                    </a:p>
                  </a:txBody>
                  <a:tcPr anchor="ctr"/>
                </a:tc>
                <a:tc>
                  <a:txBody>
                    <a:bodyPr/>
                    <a:lstStyle/>
                    <a:p>
                      <a:pPr marL="0" marR="0" algn="ctr">
                        <a:lnSpc>
                          <a:spcPct val="115000"/>
                        </a:lnSpc>
                        <a:spcBef>
                          <a:spcPts val="0"/>
                        </a:spcBef>
                        <a:spcAft>
                          <a:spcPts val="1000"/>
                        </a:spcAft>
                      </a:pPr>
                      <a:r>
                        <a:rPr lang="en-US" sz="1100">
                          <a:effectLst/>
                        </a:rPr>
                        <a:t>GFDL Slab LSM</a:t>
                      </a:r>
                      <a:endParaRPr lang="en-US" sz="1100">
                        <a:effectLst/>
                        <a:latin typeface="Calibri"/>
                        <a:ea typeface="Calibri"/>
                        <a:cs typeface="Times New Roman"/>
                      </a:endParaRPr>
                    </a:p>
                  </a:txBody>
                  <a:tcPr anchor="ctr"/>
                </a:tc>
                <a:tc>
                  <a:txBody>
                    <a:bodyPr/>
                    <a:lstStyle/>
                    <a:p>
                      <a:pPr marL="0" marR="0" algn="ctr">
                        <a:lnSpc>
                          <a:spcPct val="115000"/>
                        </a:lnSpc>
                        <a:spcBef>
                          <a:spcPts val="0"/>
                        </a:spcBef>
                        <a:spcAft>
                          <a:spcPts val="0"/>
                        </a:spcAft>
                      </a:pPr>
                      <a:r>
                        <a:rPr lang="en-US" sz="1100" dirty="0">
                          <a:effectLst/>
                        </a:rPr>
                        <a:t>Lake and Everglades removed</a:t>
                      </a:r>
                      <a:endParaRPr lang="en-US" sz="1100" dirty="0">
                        <a:effectLst/>
                        <a:latin typeface="Calibri"/>
                        <a:ea typeface="Calibri"/>
                        <a:cs typeface="Times New Roman"/>
                      </a:endParaRPr>
                    </a:p>
                  </a:txBody>
                  <a:tcPr anchor="ctr"/>
                </a:tc>
                <a:tc>
                  <a:txBody>
                    <a:bodyPr/>
                    <a:lstStyle/>
                    <a:p>
                      <a:pPr marL="0" marR="0" algn="ctr" rtl="0" eaLnBrk="1" latinLnBrk="0" hangingPunct="1">
                        <a:lnSpc>
                          <a:spcPct val="115000"/>
                        </a:lnSpc>
                        <a:spcBef>
                          <a:spcPts val="0"/>
                        </a:spcBef>
                        <a:spcAft>
                          <a:spcPts val="0"/>
                        </a:spcAft>
                      </a:pPr>
                      <a:r>
                        <a:rPr kumimoji="0" lang="en-US" sz="1100" kern="1200" dirty="0" smtClean="0">
                          <a:solidFill>
                            <a:schemeClr val="tx1"/>
                          </a:solidFill>
                          <a:effectLst/>
                          <a:latin typeface="+mn-lt"/>
                          <a:ea typeface="+mn-ea"/>
                          <a:cs typeface="+mn-cs"/>
                        </a:rPr>
                        <a:t>Lake: 2; 1;1</a:t>
                      </a:r>
                    </a:p>
                    <a:p>
                      <a:pPr marL="0" marR="0" algn="ctr" rtl="0" eaLnBrk="1" latinLnBrk="0" hangingPunct="1">
                        <a:lnSpc>
                          <a:spcPct val="115000"/>
                        </a:lnSpc>
                        <a:spcBef>
                          <a:spcPts val="0"/>
                        </a:spcBef>
                        <a:spcAft>
                          <a:spcPts val="0"/>
                        </a:spcAft>
                      </a:pPr>
                      <a:r>
                        <a:rPr kumimoji="0" lang="en-US" sz="1100" kern="1200" dirty="0" smtClean="0">
                          <a:solidFill>
                            <a:schemeClr val="tx1"/>
                          </a:solidFill>
                          <a:effectLst/>
                          <a:latin typeface="+mn-lt"/>
                          <a:ea typeface="+mn-ea"/>
                          <a:cs typeface="+mn-cs"/>
                        </a:rPr>
                        <a:t>Everglades: 7;1;15</a:t>
                      </a:r>
                      <a:endParaRPr kumimoji="0" lang="en-US" sz="1100" kern="1200" dirty="0">
                        <a:solidFill>
                          <a:schemeClr val="tx1"/>
                        </a:solidFill>
                        <a:effectLst/>
                        <a:latin typeface="+mn-lt"/>
                        <a:ea typeface="+mn-ea"/>
                        <a:cs typeface="+mn-cs"/>
                      </a:endParaRPr>
                    </a:p>
                  </a:txBody>
                  <a:tcPr anchor="ctr"/>
                </a:tc>
              </a:tr>
              <a:tr h="361226">
                <a:tc>
                  <a:txBody>
                    <a:bodyPr/>
                    <a:lstStyle/>
                    <a:p>
                      <a:pPr marL="0" marR="0" algn="ctr">
                        <a:lnSpc>
                          <a:spcPct val="115000"/>
                        </a:lnSpc>
                        <a:spcBef>
                          <a:spcPts val="0"/>
                        </a:spcBef>
                        <a:spcAft>
                          <a:spcPts val="1000"/>
                        </a:spcAft>
                      </a:pPr>
                      <a:r>
                        <a:rPr lang="en-US" sz="1100">
                          <a:effectLst/>
                        </a:rPr>
                        <a:t>NOLAKE (SL)</a:t>
                      </a:r>
                      <a:endParaRPr lang="en-US" sz="1100">
                        <a:effectLst/>
                        <a:latin typeface="Calibri"/>
                        <a:ea typeface="Calibri"/>
                        <a:cs typeface="Times New Roman"/>
                      </a:endParaRPr>
                    </a:p>
                  </a:txBody>
                  <a:tcPr anchor="ctr"/>
                </a:tc>
                <a:tc>
                  <a:txBody>
                    <a:bodyPr/>
                    <a:lstStyle/>
                    <a:p>
                      <a:pPr marL="0" marR="0" algn="ctr">
                        <a:lnSpc>
                          <a:spcPct val="115000"/>
                        </a:lnSpc>
                        <a:spcBef>
                          <a:spcPts val="0"/>
                        </a:spcBef>
                        <a:spcAft>
                          <a:spcPts val="1000"/>
                        </a:spcAft>
                      </a:pPr>
                      <a:r>
                        <a:rPr lang="en-US" sz="1100">
                          <a:effectLst/>
                        </a:rPr>
                        <a:t>GFDL Slab LSM</a:t>
                      </a:r>
                      <a:endParaRPr lang="en-US" sz="1100">
                        <a:effectLst/>
                        <a:latin typeface="Calibri"/>
                        <a:ea typeface="Calibri"/>
                        <a:cs typeface="Times New Roman"/>
                      </a:endParaRPr>
                    </a:p>
                  </a:txBody>
                  <a:tcPr anchor="ctr"/>
                </a:tc>
                <a:tc>
                  <a:txBody>
                    <a:bodyPr/>
                    <a:lstStyle/>
                    <a:p>
                      <a:pPr marL="0" marR="0" algn="ctr">
                        <a:lnSpc>
                          <a:spcPct val="115000"/>
                        </a:lnSpc>
                        <a:spcBef>
                          <a:spcPts val="0"/>
                        </a:spcBef>
                        <a:spcAft>
                          <a:spcPts val="0"/>
                        </a:spcAft>
                      </a:pPr>
                      <a:r>
                        <a:rPr lang="en-US" sz="1100" dirty="0">
                          <a:effectLst/>
                        </a:rPr>
                        <a:t>Lake Okeechobee removed only</a:t>
                      </a:r>
                      <a:endParaRPr lang="en-US" sz="1100" dirty="0">
                        <a:effectLst/>
                        <a:latin typeface="Calibri"/>
                        <a:ea typeface="Calibri"/>
                        <a:cs typeface="Times New Roman"/>
                      </a:endParaRPr>
                    </a:p>
                  </a:txBody>
                  <a:tcPr anchor="ctr"/>
                </a:tc>
                <a:tc>
                  <a:txBody>
                    <a:bodyPr/>
                    <a:lstStyle/>
                    <a:p>
                      <a:pPr marL="0" marR="0" algn="ctr" rtl="0" eaLnBrk="1" latinLnBrk="0" hangingPunct="1">
                        <a:lnSpc>
                          <a:spcPct val="115000"/>
                        </a:lnSpc>
                        <a:spcBef>
                          <a:spcPts val="0"/>
                        </a:spcBef>
                        <a:spcAft>
                          <a:spcPts val="0"/>
                        </a:spcAft>
                      </a:pPr>
                      <a:r>
                        <a:rPr kumimoji="0" lang="en-US" sz="1100" kern="1200" dirty="0" smtClean="0">
                          <a:solidFill>
                            <a:schemeClr val="tx1"/>
                          </a:solidFill>
                          <a:effectLst/>
                          <a:latin typeface="+mn-lt"/>
                          <a:ea typeface="+mn-ea"/>
                          <a:cs typeface="+mn-cs"/>
                        </a:rPr>
                        <a:t>Lake: 2; 1;1</a:t>
                      </a:r>
                      <a:endParaRPr kumimoji="0" lang="en-US" sz="1100" kern="1200" dirty="0">
                        <a:solidFill>
                          <a:schemeClr val="tx1"/>
                        </a:solidFill>
                        <a:effectLst/>
                        <a:latin typeface="+mn-lt"/>
                        <a:ea typeface="+mn-ea"/>
                        <a:cs typeface="+mn-cs"/>
                      </a:endParaRPr>
                    </a:p>
                  </a:txBody>
                  <a:tcPr anchor="ctr"/>
                </a:tc>
              </a:tr>
              <a:tr h="513038">
                <a:tc>
                  <a:txBody>
                    <a:bodyPr/>
                    <a:lstStyle/>
                    <a:p>
                      <a:pPr marL="0" marR="0" algn="ctr">
                        <a:lnSpc>
                          <a:spcPct val="115000"/>
                        </a:lnSpc>
                        <a:spcBef>
                          <a:spcPts val="0"/>
                        </a:spcBef>
                        <a:spcAft>
                          <a:spcPts val="1000"/>
                        </a:spcAft>
                      </a:pPr>
                      <a:r>
                        <a:rPr lang="en-US" sz="1100">
                          <a:effectLst/>
                        </a:rPr>
                        <a:t>NOGLADES (SG)</a:t>
                      </a:r>
                      <a:endParaRPr lang="en-US" sz="1100">
                        <a:effectLst/>
                        <a:latin typeface="Calibri"/>
                        <a:ea typeface="Calibri"/>
                        <a:cs typeface="Times New Roman"/>
                      </a:endParaRPr>
                    </a:p>
                  </a:txBody>
                  <a:tcPr anchor="ctr"/>
                </a:tc>
                <a:tc>
                  <a:txBody>
                    <a:bodyPr/>
                    <a:lstStyle/>
                    <a:p>
                      <a:pPr marL="0" marR="0" algn="ctr">
                        <a:lnSpc>
                          <a:spcPct val="115000"/>
                        </a:lnSpc>
                        <a:spcBef>
                          <a:spcPts val="0"/>
                        </a:spcBef>
                        <a:spcAft>
                          <a:spcPts val="1000"/>
                        </a:spcAft>
                      </a:pPr>
                      <a:r>
                        <a:rPr lang="en-US" sz="1100">
                          <a:effectLst/>
                        </a:rPr>
                        <a:t>GFDL Slab LSM</a:t>
                      </a:r>
                      <a:endParaRPr lang="en-US" sz="1100">
                        <a:effectLst/>
                        <a:latin typeface="Calibri"/>
                        <a:ea typeface="Calibri"/>
                        <a:cs typeface="Times New Roman"/>
                      </a:endParaRPr>
                    </a:p>
                  </a:txBody>
                  <a:tcPr anchor="ctr"/>
                </a:tc>
                <a:tc>
                  <a:txBody>
                    <a:bodyPr/>
                    <a:lstStyle/>
                    <a:p>
                      <a:pPr marL="0" marR="0" algn="ctr">
                        <a:lnSpc>
                          <a:spcPct val="115000"/>
                        </a:lnSpc>
                        <a:spcBef>
                          <a:spcPts val="0"/>
                        </a:spcBef>
                        <a:spcAft>
                          <a:spcPts val="0"/>
                        </a:spcAft>
                      </a:pPr>
                      <a:r>
                        <a:rPr lang="en-US" sz="1100" dirty="0">
                          <a:effectLst/>
                        </a:rPr>
                        <a:t>Everglades removed only</a:t>
                      </a:r>
                      <a:endParaRPr lang="en-US" sz="1100" dirty="0">
                        <a:effectLst/>
                        <a:latin typeface="Calibri"/>
                        <a:ea typeface="Calibri"/>
                        <a:cs typeface="Times New Roman"/>
                      </a:endParaRPr>
                    </a:p>
                  </a:txBody>
                  <a:tcPr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kumimoji="0" lang="en-US" sz="1100" kern="1200" dirty="0" smtClean="0">
                          <a:solidFill>
                            <a:schemeClr val="tx1"/>
                          </a:solidFill>
                          <a:effectLst/>
                          <a:latin typeface="+mn-lt"/>
                          <a:ea typeface="+mn-ea"/>
                          <a:cs typeface="+mn-cs"/>
                        </a:rPr>
                        <a:t>Everglades: 7;1;15</a:t>
                      </a:r>
                    </a:p>
                  </a:txBody>
                  <a:tcPr anchor="ctr"/>
                </a:tc>
              </a:tr>
              <a:tr h="271838">
                <a:tc>
                  <a:txBody>
                    <a:bodyPr/>
                    <a:lstStyle/>
                    <a:p>
                      <a:pPr marL="0" marR="0" algn="ctr">
                        <a:lnSpc>
                          <a:spcPct val="115000"/>
                        </a:lnSpc>
                        <a:spcBef>
                          <a:spcPts val="0"/>
                        </a:spcBef>
                        <a:spcAft>
                          <a:spcPts val="1000"/>
                        </a:spcAft>
                      </a:pPr>
                      <a:r>
                        <a:rPr lang="en-US" sz="1100" dirty="0">
                          <a:effectLst/>
                        </a:rPr>
                        <a:t>Noah (N)</a:t>
                      </a:r>
                      <a:endParaRPr lang="en-US" sz="1100" dirty="0">
                        <a:effectLst/>
                        <a:latin typeface="Calibri"/>
                        <a:ea typeface="Calibri"/>
                        <a:cs typeface="Times New Roman"/>
                      </a:endParaRPr>
                    </a:p>
                  </a:txBody>
                  <a:tcPr anchor="ctr"/>
                </a:tc>
                <a:tc>
                  <a:txBody>
                    <a:bodyPr/>
                    <a:lstStyle/>
                    <a:p>
                      <a:pPr marL="0" marR="0" algn="ctr">
                        <a:lnSpc>
                          <a:spcPct val="115000"/>
                        </a:lnSpc>
                        <a:spcBef>
                          <a:spcPts val="0"/>
                        </a:spcBef>
                        <a:spcAft>
                          <a:spcPts val="1000"/>
                        </a:spcAft>
                      </a:pPr>
                      <a:r>
                        <a:rPr lang="en-US" sz="1100">
                          <a:effectLst/>
                        </a:rPr>
                        <a:t>Noah LSM</a:t>
                      </a:r>
                      <a:endParaRPr lang="en-US" sz="1100">
                        <a:effectLst/>
                        <a:latin typeface="Calibri"/>
                        <a:ea typeface="Calibri"/>
                        <a:cs typeface="Times New Roman"/>
                      </a:endParaRPr>
                    </a:p>
                  </a:txBody>
                  <a:tcPr anchor="ctr"/>
                </a:tc>
                <a:tc>
                  <a:txBody>
                    <a:bodyPr/>
                    <a:lstStyle/>
                    <a:p>
                      <a:endParaRPr lang="en-US" sz="1000">
                        <a:effectLst/>
                        <a:latin typeface="Calibri"/>
                        <a:cs typeface="Times New Roman"/>
                      </a:endParaRPr>
                    </a:p>
                  </a:txBody>
                  <a:tcPr anchor="ctr"/>
                </a:tc>
                <a:tc>
                  <a:txBody>
                    <a:bodyPr/>
                    <a:lstStyle/>
                    <a:p>
                      <a:pPr marL="0" marR="0" algn="ctr" rtl="0" eaLnBrk="1" latinLnBrk="0" hangingPunct="1">
                        <a:lnSpc>
                          <a:spcPct val="115000"/>
                        </a:lnSpc>
                        <a:spcBef>
                          <a:spcPts val="0"/>
                        </a:spcBef>
                        <a:spcAft>
                          <a:spcPts val="1000"/>
                        </a:spcAft>
                      </a:pPr>
                      <a:endParaRPr kumimoji="0" lang="en-US" sz="1100" kern="1200" dirty="0">
                        <a:solidFill>
                          <a:schemeClr val="tx1"/>
                        </a:solidFill>
                        <a:effectLst/>
                        <a:latin typeface="+mn-lt"/>
                        <a:ea typeface="+mn-ea"/>
                        <a:cs typeface="+mn-cs"/>
                      </a:endParaRPr>
                    </a:p>
                  </a:txBody>
                  <a:tcPr anchor="ctr"/>
                </a:tc>
              </a:tr>
              <a:tr h="368612">
                <a:tc>
                  <a:txBody>
                    <a:bodyPr/>
                    <a:lstStyle/>
                    <a:p>
                      <a:pPr marL="0" marR="0" algn="ctr">
                        <a:lnSpc>
                          <a:spcPct val="115000"/>
                        </a:lnSpc>
                        <a:spcBef>
                          <a:spcPts val="0"/>
                        </a:spcBef>
                        <a:spcAft>
                          <a:spcPts val="1000"/>
                        </a:spcAft>
                      </a:pPr>
                      <a:r>
                        <a:rPr lang="en-US" sz="1100">
                          <a:effectLst/>
                        </a:rPr>
                        <a:t>NOWET (NW)</a:t>
                      </a:r>
                      <a:endParaRPr lang="en-US" sz="1100">
                        <a:effectLst/>
                        <a:latin typeface="Calibri"/>
                        <a:ea typeface="Calibri"/>
                        <a:cs typeface="Times New Roman"/>
                      </a:endParaRPr>
                    </a:p>
                  </a:txBody>
                  <a:tcPr anchor="ctr"/>
                </a:tc>
                <a:tc>
                  <a:txBody>
                    <a:bodyPr/>
                    <a:lstStyle/>
                    <a:p>
                      <a:pPr marL="0" marR="0" algn="ctr">
                        <a:lnSpc>
                          <a:spcPct val="115000"/>
                        </a:lnSpc>
                        <a:spcBef>
                          <a:spcPts val="0"/>
                        </a:spcBef>
                        <a:spcAft>
                          <a:spcPts val="1000"/>
                        </a:spcAft>
                      </a:pPr>
                      <a:r>
                        <a:rPr lang="en-US" sz="1100">
                          <a:effectLst/>
                        </a:rPr>
                        <a:t>Noah LSM</a:t>
                      </a:r>
                      <a:endParaRPr lang="en-US" sz="1100">
                        <a:effectLst/>
                        <a:latin typeface="Calibri"/>
                        <a:ea typeface="Calibri"/>
                        <a:cs typeface="Times New Roman"/>
                      </a:endParaRPr>
                    </a:p>
                  </a:txBody>
                  <a:tcPr anchor="ctr"/>
                </a:tc>
                <a:tc>
                  <a:txBody>
                    <a:bodyPr/>
                    <a:lstStyle/>
                    <a:p>
                      <a:pPr marL="0" marR="0" algn="ctr">
                        <a:lnSpc>
                          <a:spcPct val="115000"/>
                        </a:lnSpc>
                        <a:spcBef>
                          <a:spcPts val="0"/>
                        </a:spcBef>
                        <a:spcAft>
                          <a:spcPts val="0"/>
                        </a:spcAft>
                      </a:pPr>
                      <a:r>
                        <a:rPr lang="en-US" sz="1100" dirty="0">
                          <a:effectLst/>
                        </a:rPr>
                        <a:t>Lake and Everglades removed</a:t>
                      </a:r>
                      <a:endParaRPr lang="en-US" sz="1100" dirty="0">
                        <a:effectLst/>
                        <a:latin typeface="Calibri"/>
                        <a:ea typeface="Calibri"/>
                        <a:cs typeface="Times New Roman"/>
                      </a:endParaRPr>
                    </a:p>
                  </a:txBody>
                  <a:tcPr anchor="ctr"/>
                </a:tc>
                <a:tc>
                  <a:txBody>
                    <a:bodyPr/>
                    <a:lstStyle/>
                    <a:p>
                      <a:pPr marL="0" marR="0" algn="ctr" rtl="0" eaLnBrk="1" latinLnBrk="0" hangingPunct="1">
                        <a:lnSpc>
                          <a:spcPct val="115000"/>
                        </a:lnSpc>
                        <a:spcBef>
                          <a:spcPts val="0"/>
                        </a:spcBef>
                        <a:spcAft>
                          <a:spcPts val="0"/>
                        </a:spcAft>
                      </a:pPr>
                      <a:r>
                        <a:rPr kumimoji="0" lang="en-US" sz="1100" kern="1200" dirty="0" smtClean="0">
                          <a:solidFill>
                            <a:schemeClr val="tx1"/>
                          </a:solidFill>
                          <a:effectLst/>
                          <a:latin typeface="+mn-lt"/>
                          <a:ea typeface="+mn-ea"/>
                          <a:cs typeface="+mn-cs"/>
                        </a:rPr>
                        <a:t>Lake: 2; 1;1</a:t>
                      </a:r>
                    </a:p>
                    <a:p>
                      <a:pPr marL="0" marR="0" algn="ctr" rtl="0" eaLnBrk="1" latinLnBrk="0" hangingPunct="1">
                        <a:lnSpc>
                          <a:spcPct val="115000"/>
                        </a:lnSpc>
                        <a:spcBef>
                          <a:spcPts val="0"/>
                        </a:spcBef>
                        <a:spcAft>
                          <a:spcPts val="0"/>
                        </a:spcAft>
                      </a:pPr>
                      <a:r>
                        <a:rPr kumimoji="0" lang="en-US" sz="1100" kern="1200" dirty="0" smtClean="0">
                          <a:solidFill>
                            <a:schemeClr val="tx1"/>
                          </a:solidFill>
                          <a:effectLst/>
                          <a:latin typeface="+mn-lt"/>
                          <a:ea typeface="+mn-ea"/>
                          <a:cs typeface="+mn-cs"/>
                        </a:rPr>
                        <a:t>Everglades: 7;1;15</a:t>
                      </a:r>
                      <a:endParaRPr kumimoji="0" lang="en-US" sz="1100" kern="1200" dirty="0">
                        <a:solidFill>
                          <a:schemeClr val="tx1"/>
                        </a:solidFill>
                        <a:effectLst/>
                        <a:latin typeface="+mn-lt"/>
                        <a:ea typeface="+mn-ea"/>
                        <a:cs typeface="+mn-cs"/>
                      </a:endParaRPr>
                    </a:p>
                  </a:txBody>
                  <a:tcPr anchor="ctr"/>
                </a:tc>
              </a:tr>
              <a:tr h="355086">
                <a:tc>
                  <a:txBody>
                    <a:bodyPr/>
                    <a:lstStyle/>
                    <a:p>
                      <a:pPr marL="0" marR="0" algn="ctr">
                        <a:lnSpc>
                          <a:spcPct val="115000"/>
                        </a:lnSpc>
                        <a:spcBef>
                          <a:spcPts val="0"/>
                        </a:spcBef>
                        <a:spcAft>
                          <a:spcPts val="1000"/>
                        </a:spcAft>
                      </a:pPr>
                      <a:r>
                        <a:rPr lang="en-US" sz="1100">
                          <a:effectLst/>
                        </a:rPr>
                        <a:t>NOLAKE (NL)</a:t>
                      </a:r>
                      <a:endParaRPr lang="en-US" sz="1100">
                        <a:effectLst/>
                        <a:latin typeface="Calibri"/>
                        <a:ea typeface="Calibri"/>
                        <a:cs typeface="Times New Roman"/>
                      </a:endParaRPr>
                    </a:p>
                  </a:txBody>
                  <a:tcPr anchor="ctr"/>
                </a:tc>
                <a:tc>
                  <a:txBody>
                    <a:bodyPr/>
                    <a:lstStyle/>
                    <a:p>
                      <a:pPr marL="0" marR="0" algn="ctr">
                        <a:lnSpc>
                          <a:spcPct val="115000"/>
                        </a:lnSpc>
                        <a:spcBef>
                          <a:spcPts val="0"/>
                        </a:spcBef>
                        <a:spcAft>
                          <a:spcPts val="1000"/>
                        </a:spcAft>
                      </a:pPr>
                      <a:r>
                        <a:rPr lang="en-US" sz="1100">
                          <a:effectLst/>
                        </a:rPr>
                        <a:t>Noah LSM</a:t>
                      </a:r>
                      <a:endParaRPr lang="en-US" sz="1100">
                        <a:effectLst/>
                        <a:latin typeface="Calibri"/>
                        <a:ea typeface="Calibri"/>
                        <a:cs typeface="Times New Roman"/>
                      </a:endParaRPr>
                    </a:p>
                  </a:txBody>
                  <a:tcPr anchor="ctr"/>
                </a:tc>
                <a:tc>
                  <a:txBody>
                    <a:bodyPr/>
                    <a:lstStyle/>
                    <a:p>
                      <a:pPr marL="0" marR="0" algn="ctr">
                        <a:lnSpc>
                          <a:spcPct val="115000"/>
                        </a:lnSpc>
                        <a:spcBef>
                          <a:spcPts val="0"/>
                        </a:spcBef>
                        <a:spcAft>
                          <a:spcPts val="0"/>
                        </a:spcAft>
                      </a:pPr>
                      <a:r>
                        <a:rPr lang="en-US" sz="1100" dirty="0">
                          <a:effectLst/>
                        </a:rPr>
                        <a:t>Lake Okeechobee removed only</a:t>
                      </a:r>
                      <a:endParaRPr lang="en-US" sz="1100" dirty="0">
                        <a:effectLst/>
                        <a:latin typeface="Calibri"/>
                        <a:ea typeface="Calibri"/>
                        <a:cs typeface="Times New Roman"/>
                      </a:endParaRPr>
                    </a:p>
                  </a:txBody>
                  <a:tcPr anchor="ctr"/>
                </a:tc>
                <a:tc>
                  <a:txBody>
                    <a:bodyPr/>
                    <a:lstStyle/>
                    <a:p>
                      <a:pPr marL="0" marR="0" algn="ctr" rtl="0" eaLnBrk="1" latinLnBrk="0" hangingPunct="1">
                        <a:lnSpc>
                          <a:spcPct val="115000"/>
                        </a:lnSpc>
                        <a:spcBef>
                          <a:spcPts val="0"/>
                        </a:spcBef>
                        <a:spcAft>
                          <a:spcPts val="0"/>
                        </a:spcAft>
                      </a:pPr>
                      <a:r>
                        <a:rPr kumimoji="0" lang="en-US" sz="1100" kern="1200" dirty="0" smtClean="0">
                          <a:solidFill>
                            <a:schemeClr val="tx1"/>
                          </a:solidFill>
                          <a:effectLst/>
                          <a:latin typeface="+mn-lt"/>
                          <a:ea typeface="+mn-ea"/>
                          <a:cs typeface="+mn-cs"/>
                        </a:rPr>
                        <a:t>Lake: 2; 1;1</a:t>
                      </a:r>
                      <a:endParaRPr kumimoji="0" lang="en-US" sz="1100" kern="1200" dirty="0">
                        <a:solidFill>
                          <a:schemeClr val="tx1"/>
                        </a:solidFill>
                        <a:effectLst/>
                        <a:latin typeface="+mn-lt"/>
                        <a:ea typeface="+mn-ea"/>
                        <a:cs typeface="+mn-cs"/>
                      </a:endParaRPr>
                    </a:p>
                  </a:txBody>
                  <a:tcPr anchor="ctr"/>
                </a:tc>
              </a:tr>
              <a:tr h="341560">
                <a:tc>
                  <a:txBody>
                    <a:bodyPr/>
                    <a:lstStyle/>
                    <a:p>
                      <a:pPr marL="0" marR="0" algn="ctr">
                        <a:lnSpc>
                          <a:spcPct val="115000"/>
                        </a:lnSpc>
                        <a:spcBef>
                          <a:spcPts val="0"/>
                        </a:spcBef>
                        <a:spcAft>
                          <a:spcPts val="1000"/>
                        </a:spcAft>
                      </a:pPr>
                      <a:r>
                        <a:rPr lang="en-US" sz="1100">
                          <a:effectLst/>
                        </a:rPr>
                        <a:t>NOGLADES (NG)</a:t>
                      </a:r>
                      <a:endParaRPr lang="en-US" sz="1100">
                        <a:effectLst/>
                        <a:latin typeface="Calibri"/>
                        <a:ea typeface="Calibri"/>
                        <a:cs typeface="Times New Roman"/>
                      </a:endParaRPr>
                    </a:p>
                  </a:txBody>
                  <a:tcPr anchor="ctr"/>
                </a:tc>
                <a:tc>
                  <a:txBody>
                    <a:bodyPr/>
                    <a:lstStyle/>
                    <a:p>
                      <a:pPr marL="0" marR="0" algn="ctr">
                        <a:lnSpc>
                          <a:spcPct val="115000"/>
                        </a:lnSpc>
                        <a:spcBef>
                          <a:spcPts val="0"/>
                        </a:spcBef>
                        <a:spcAft>
                          <a:spcPts val="1000"/>
                        </a:spcAft>
                      </a:pPr>
                      <a:r>
                        <a:rPr lang="en-US" sz="1100" dirty="0">
                          <a:effectLst/>
                        </a:rPr>
                        <a:t>Noah LSM</a:t>
                      </a:r>
                      <a:endParaRPr lang="en-US" sz="1100" dirty="0">
                        <a:effectLst/>
                        <a:latin typeface="Calibri"/>
                        <a:ea typeface="Calibri"/>
                        <a:cs typeface="Times New Roman"/>
                      </a:endParaRPr>
                    </a:p>
                  </a:txBody>
                  <a:tcPr anchor="ctr"/>
                </a:tc>
                <a:tc>
                  <a:txBody>
                    <a:bodyPr/>
                    <a:lstStyle/>
                    <a:p>
                      <a:pPr marL="0" marR="0" algn="ctr">
                        <a:lnSpc>
                          <a:spcPct val="115000"/>
                        </a:lnSpc>
                        <a:spcBef>
                          <a:spcPts val="0"/>
                        </a:spcBef>
                        <a:spcAft>
                          <a:spcPts val="0"/>
                        </a:spcAft>
                      </a:pPr>
                      <a:r>
                        <a:rPr lang="en-US" sz="1100" dirty="0">
                          <a:effectLst/>
                        </a:rPr>
                        <a:t>Everglades removed only</a:t>
                      </a:r>
                      <a:endParaRPr lang="en-US" sz="1100" dirty="0">
                        <a:effectLst/>
                        <a:latin typeface="Calibri"/>
                        <a:ea typeface="Calibri"/>
                        <a:cs typeface="Times New Roman"/>
                      </a:endParaRPr>
                    </a:p>
                  </a:txBody>
                  <a:tcPr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kumimoji="0" lang="en-US" sz="1100" kern="1200" dirty="0" smtClean="0">
                          <a:solidFill>
                            <a:schemeClr val="tx1"/>
                          </a:solidFill>
                          <a:effectLst/>
                          <a:latin typeface="+mn-lt"/>
                          <a:ea typeface="+mn-ea"/>
                          <a:cs typeface="+mn-cs"/>
                        </a:rPr>
                        <a:t>Everglades: 7;1;15</a:t>
                      </a:r>
                    </a:p>
                  </a:txBody>
                  <a:tcPr anchor="ctr"/>
                </a:tc>
              </a:tr>
              <a:tr h="404234">
                <a:tc>
                  <a:txBody>
                    <a:bodyPr/>
                    <a:lstStyle/>
                    <a:p>
                      <a:pPr marL="0" marR="0" algn="ctr" rtl="0" eaLnBrk="1" latinLnBrk="0" hangingPunct="1">
                        <a:lnSpc>
                          <a:spcPct val="115000"/>
                        </a:lnSpc>
                        <a:spcBef>
                          <a:spcPts val="0"/>
                        </a:spcBef>
                        <a:spcAft>
                          <a:spcPts val="1000"/>
                        </a:spcAft>
                      </a:pPr>
                      <a:r>
                        <a:rPr kumimoji="0" lang="en-US" sz="1100" kern="1200" dirty="0" smtClean="0">
                          <a:solidFill>
                            <a:schemeClr val="tx1"/>
                          </a:solidFill>
                          <a:effectLst/>
                          <a:latin typeface="+mn-lt"/>
                          <a:ea typeface="+mn-ea"/>
                          <a:cs typeface="+mn-cs"/>
                        </a:rPr>
                        <a:t>ALLOCEAN (NAO)</a:t>
                      </a:r>
                      <a:endParaRPr kumimoji="0" lang="en-US" sz="1100" kern="1200" dirty="0">
                        <a:solidFill>
                          <a:schemeClr val="tx1"/>
                        </a:solidFill>
                        <a:effectLst/>
                        <a:latin typeface="+mn-lt"/>
                        <a:ea typeface="+mn-ea"/>
                        <a:cs typeface="+mn-cs"/>
                      </a:endParaRPr>
                    </a:p>
                  </a:txBody>
                  <a:tcPr anchor="ctr"/>
                </a:tc>
                <a:tc>
                  <a:txBody>
                    <a:bodyPr/>
                    <a:lstStyle/>
                    <a:p>
                      <a:pPr marL="0" marR="0" indent="0" algn="ctr" defTabSz="914400" rtl="0" eaLnBrk="1" fontAlgn="auto" latinLnBrk="0" hangingPunct="1">
                        <a:lnSpc>
                          <a:spcPct val="115000"/>
                        </a:lnSpc>
                        <a:spcBef>
                          <a:spcPts val="0"/>
                        </a:spcBef>
                        <a:spcAft>
                          <a:spcPts val="1000"/>
                        </a:spcAft>
                        <a:buClrTx/>
                        <a:buSzTx/>
                        <a:buFontTx/>
                        <a:buNone/>
                        <a:tabLst/>
                        <a:defRPr/>
                      </a:pPr>
                      <a:r>
                        <a:rPr kumimoji="0" lang="en-US" sz="1100" kern="1200" dirty="0" smtClean="0">
                          <a:solidFill>
                            <a:schemeClr val="tx1"/>
                          </a:solidFill>
                          <a:effectLst/>
                          <a:latin typeface="+mn-lt"/>
                          <a:ea typeface="+mn-ea"/>
                          <a:cs typeface="+mn-cs"/>
                        </a:rPr>
                        <a:t>Noah LSM</a:t>
                      </a:r>
                    </a:p>
                  </a:txBody>
                  <a:tcPr anchor="ctr"/>
                </a:tc>
                <a:tc>
                  <a:txBody>
                    <a:bodyPr/>
                    <a:lstStyle/>
                    <a:p>
                      <a:pPr marL="0" marR="0" algn="ctr" rtl="0" eaLnBrk="1" latinLnBrk="0" hangingPunct="1">
                        <a:lnSpc>
                          <a:spcPct val="115000"/>
                        </a:lnSpc>
                        <a:spcBef>
                          <a:spcPts val="0"/>
                        </a:spcBef>
                        <a:spcAft>
                          <a:spcPts val="0"/>
                        </a:spcAft>
                      </a:pPr>
                      <a:r>
                        <a:rPr kumimoji="0" lang="en-US" sz="1100" kern="1200" dirty="0" smtClean="0">
                          <a:solidFill>
                            <a:schemeClr val="tx1"/>
                          </a:solidFill>
                          <a:effectLst/>
                          <a:latin typeface="+mn-lt"/>
                          <a:ea typeface="+mn-ea"/>
                          <a:cs typeface="+mn-cs"/>
                        </a:rPr>
                        <a:t>“water world”</a:t>
                      </a:r>
                      <a:endParaRPr kumimoji="0" lang="en-US" sz="1100" kern="1200" dirty="0">
                        <a:solidFill>
                          <a:schemeClr val="tx1"/>
                        </a:solidFill>
                        <a:effectLst/>
                        <a:latin typeface="+mn-lt"/>
                        <a:ea typeface="+mn-ea"/>
                        <a:cs typeface="+mn-cs"/>
                      </a:endParaRPr>
                    </a:p>
                  </a:txBody>
                  <a:tcPr anchor="ctr"/>
                </a:tc>
                <a:tc>
                  <a:txBody>
                    <a:bodyPr/>
                    <a:lstStyle/>
                    <a:p>
                      <a:pPr marL="0" marR="0" algn="ctr" rtl="0" eaLnBrk="1" latinLnBrk="0" hangingPunct="1">
                        <a:lnSpc>
                          <a:spcPct val="115000"/>
                        </a:lnSpc>
                        <a:spcBef>
                          <a:spcPts val="0"/>
                        </a:spcBef>
                        <a:spcAft>
                          <a:spcPts val="0"/>
                        </a:spcAft>
                      </a:pPr>
                      <a:r>
                        <a:rPr kumimoji="0" lang="en-US" sz="1100" kern="1200" dirty="0" smtClean="0">
                          <a:solidFill>
                            <a:schemeClr val="tx1"/>
                          </a:solidFill>
                          <a:effectLst/>
                          <a:latin typeface="+mn-lt"/>
                          <a:ea typeface="+mn-ea"/>
                          <a:cs typeface="+mn-cs"/>
                        </a:rPr>
                        <a:t>All land:</a:t>
                      </a:r>
                      <a:r>
                        <a:rPr kumimoji="0" lang="en-US" sz="1100" kern="1200" baseline="0" dirty="0" smtClean="0">
                          <a:solidFill>
                            <a:schemeClr val="tx1"/>
                          </a:solidFill>
                          <a:effectLst/>
                          <a:latin typeface="+mn-lt"/>
                          <a:ea typeface="+mn-ea"/>
                          <a:cs typeface="+mn-cs"/>
                        </a:rPr>
                        <a:t> 16;14;14</a:t>
                      </a:r>
                      <a:endParaRPr kumimoji="0" lang="en-US" sz="1100" kern="1200" dirty="0">
                        <a:solidFill>
                          <a:schemeClr val="tx1"/>
                        </a:solidFill>
                        <a:effectLst/>
                        <a:latin typeface="+mn-lt"/>
                        <a:ea typeface="+mn-ea"/>
                        <a:cs typeface="+mn-cs"/>
                      </a:endParaRPr>
                    </a:p>
                  </a:txBody>
                  <a:tcPr anchor="ctr"/>
                </a:tc>
              </a:tr>
              <a:tr h="609600">
                <a:tc>
                  <a:txBody>
                    <a:bodyPr/>
                    <a:lstStyle/>
                    <a:p>
                      <a:pPr marL="0" marR="0" algn="ctr" rtl="0" eaLnBrk="1" latinLnBrk="0" hangingPunct="1">
                        <a:lnSpc>
                          <a:spcPct val="115000"/>
                        </a:lnSpc>
                        <a:spcBef>
                          <a:spcPts val="0"/>
                        </a:spcBef>
                        <a:spcAft>
                          <a:spcPts val="1000"/>
                        </a:spcAft>
                      </a:pPr>
                      <a:r>
                        <a:rPr kumimoji="0" lang="en-US" sz="1100" kern="1200" dirty="0" smtClean="0">
                          <a:solidFill>
                            <a:schemeClr val="tx1"/>
                          </a:solidFill>
                          <a:effectLst/>
                          <a:latin typeface="+mn-lt"/>
                          <a:ea typeface="+mn-ea"/>
                          <a:cs typeface="+mn-cs"/>
                        </a:rPr>
                        <a:t>NOOCEAN (NNO)</a:t>
                      </a:r>
                      <a:endParaRPr kumimoji="0" lang="en-US" sz="1100" kern="1200" dirty="0">
                        <a:solidFill>
                          <a:schemeClr val="tx1"/>
                        </a:solidFill>
                        <a:effectLst/>
                        <a:latin typeface="+mn-lt"/>
                        <a:ea typeface="+mn-ea"/>
                        <a:cs typeface="+mn-cs"/>
                      </a:endParaRPr>
                    </a:p>
                  </a:txBody>
                  <a:tcPr anchor="ctr"/>
                </a:tc>
                <a:tc>
                  <a:txBody>
                    <a:bodyPr/>
                    <a:lstStyle/>
                    <a:p>
                      <a:pPr marL="0" marR="0" indent="0" algn="ctr" defTabSz="914400" rtl="0" eaLnBrk="1" fontAlgn="auto" latinLnBrk="0" hangingPunct="1">
                        <a:lnSpc>
                          <a:spcPct val="115000"/>
                        </a:lnSpc>
                        <a:spcBef>
                          <a:spcPts val="0"/>
                        </a:spcBef>
                        <a:spcAft>
                          <a:spcPts val="1000"/>
                        </a:spcAft>
                        <a:buClrTx/>
                        <a:buSzTx/>
                        <a:buFontTx/>
                        <a:buNone/>
                        <a:tabLst/>
                        <a:defRPr/>
                      </a:pPr>
                      <a:r>
                        <a:rPr kumimoji="0" lang="en-US" sz="1100" kern="1200" dirty="0" smtClean="0">
                          <a:solidFill>
                            <a:schemeClr val="tx1"/>
                          </a:solidFill>
                          <a:effectLst/>
                          <a:latin typeface="+mn-lt"/>
                          <a:ea typeface="+mn-ea"/>
                          <a:cs typeface="+mn-cs"/>
                        </a:rPr>
                        <a:t>Noah LSM</a:t>
                      </a:r>
                    </a:p>
                  </a:txBody>
                  <a:tcPr anchor="ctr"/>
                </a:tc>
                <a:tc>
                  <a:txBody>
                    <a:bodyPr/>
                    <a:lstStyle/>
                    <a:p>
                      <a:pPr marL="0" marR="0" algn="ctr" rtl="0" eaLnBrk="1" latinLnBrk="0" hangingPunct="1">
                        <a:lnSpc>
                          <a:spcPct val="115000"/>
                        </a:lnSpc>
                        <a:spcBef>
                          <a:spcPts val="0"/>
                        </a:spcBef>
                        <a:spcAft>
                          <a:spcPts val="1000"/>
                        </a:spcAft>
                      </a:pPr>
                      <a:r>
                        <a:rPr kumimoji="0" lang="en-US" sz="1100" kern="1200" dirty="0" smtClean="0">
                          <a:solidFill>
                            <a:schemeClr val="tx1"/>
                          </a:solidFill>
                          <a:effectLst/>
                          <a:latin typeface="+mn-lt"/>
                          <a:ea typeface="+mn-ea"/>
                          <a:cs typeface="+mn-cs"/>
                        </a:rPr>
                        <a:t>Ocean removed, Lake Okeechobee remains water</a:t>
                      </a:r>
                      <a:endParaRPr kumimoji="0" lang="en-US" sz="1100" kern="1200" dirty="0">
                        <a:solidFill>
                          <a:schemeClr val="tx1"/>
                        </a:solidFill>
                        <a:effectLst/>
                        <a:latin typeface="+mn-lt"/>
                        <a:ea typeface="+mn-ea"/>
                        <a:cs typeface="+mn-cs"/>
                      </a:endParaRPr>
                    </a:p>
                  </a:txBody>
                  <a:tcPr anchor="ctr"/>
                </a:tc>
                <a:tc>
                  <a:txBody>
                    <a:bodyPr/>
                    <a:lstStyle/>
                    <a:p>
                      <a:pPr marL="0" marR="0" algn="ctr" rtl="0" eaLnBrk="1" latinLnBrk="0" hangingPunct="1">
                        <a:lnSpc>
                          <a:spcPct val="115000"/>
                        </a:lnSpc>
                        <a:spcBef>
                          <a:spcPts val="0"/>
                        </a:spcBef>
                        <a:spcAft>
                          <a:spcPts val="0"/>
                        </a:spcAft>
                      </a:pPr>
                      <a:r>
                        <a:rPr kumimoji="0" lang="en-US" sz="1100" kern="1200" dirty="0" smtClean="0">
                          <a:solidFill>
                            <a:schemeClr val="tx1"/>
                          </a:solidFill>
                          <a:effectLst/>
                          <a:latin typeface="+mn-lt"/>
                          <a:ea typeface="+mn-ea"/>
                          <a:cs typeface="+mn-cs"/>
                        </a:rPr>
                        <a:t>Ocean:</a:t>
                      </a:r>
                      <a:r>
                        <a:rPr kumimoji="0" lang="en-US" sz="1100" kern="1200" baseline="0" dirty="0" smtClean="0">
                          <a:solidFill>
                            <a:schemeClr val="tx1"/>
                          </a:solidFill>
                          <a:effectLst/>
                          <a:latin typeface="+mn-lt"/>
                          <a:ea typeface="+mn-ea"/>
                          <a:cs typeface="+mn-cs"/>
                        </a:rPr>
                        <a:t> 6; 1; 1</a:t>
                      </a:r>
                    </a:p>
                    <a:p>
                      <a:pPr marL="0" marR="0" algn="ctr" rtl="0" eaLnBrk="1" latinLnBrk="0" hangingPunct="1">
                        <a:lnSpc>
                          <a:spcPct val="115000"/>
                        </a:lnSpc>
                        <a:spcBef>
                          <a:spcPts val="0"/>
                        </a:spcBef>
                        <a:spcAft>
                          <a:spcPts val="0"/>
                        </a:spcAft>
                      </a:pPr>
                      <a:r>
                        <a:rPr kumimoji="0" lang="en-US" sz="1100" kern="1200" baseline="0" dirty="0" smtClean="0">
                          <a:solidFill>
                            <a:schemeClr val="tx1"/>
                          </a:solidFill>
                          <a:effectLst/>
                          <a:latin typeface="+mn-lt"/>
                          <a:ea typeface="+mn-ea"/>
                          <a:cs typeface="+mn-cs"/>
                        </a:rPr>
                        <a:t>Lake: default</a:t>
                      </a:r>
                    </a:p>
                    <a:p>
                      <a:pPr marL="0" marR="0" algn="ctr" rtl="0" eaLnBrk="1" latinLnBrk="0" hangingPunct="1">
                        <a:lnSpc>
                          <a:spcPct val="115000"/>
                        </a:lnSpc>
                        <a:spcBef>
                          <a:spcPts val="0"/>
                        </a:spcBef>
                        <a:spcAft>
                          <a:spcPts val="0"/>
                        </a:spcAft>
                      </a:pPr>
                      <a:r>
                        <a:rPr kumimoji="0" lang="en-US" sz="1100" kern="1200" baseline="0" dirty="0" smtClean="0">
                          <a:solidFill>
                            <a:schemeClr val="tx1"/>
                          </a:solidFill>
                          <a:effectLst/>
                          <a:latin typeface="+mn-lt"/>
                          <a:ea typeface="+mn-ea"/>
                          <a:cs typeface="+mn-cs"/>
                        </a:rPr>
                        <a:t>Everglades : default</a:t>
                      </a:r>
                      <a:endParaRPr kumimoji="0" lang="en-US" sz="1100" kern="1200" dirty="0">
                        <a:solidFill>
                          <a:schemeClr val="tx1"/>
                        </a:solidFill>
                        <a:effectLst/>
                        <a:latin typeface="+mn-lt"/>
                        <a:ea typeface="+mn-ea"/>
                        <a:cs typeface="+mn-cs"/>
                      </a:endParaRPr>
                    </a:p>
                  </a:txBody>
                  <a:tcPr anchor="ctr"/>
                </a:tc>
              </a:tr>
            </a:tbl>
          </a:graphicData>
        </a:graphic>
      </p:graphicFrame>
      <p:sp>
        <p:nvSpPr>
          <p:cNvPr id="5" name="TextBox 4"/>
          <p:cNvSpPr txBox="1"/>
          <p:nvPr/>
        </p:nvSpPr>
        <p:spPr>
          <a:xfrm>
            <a:off x="6019800" y="1841480"/>
            <a:ext cx="2895600" cy="3416320"/>
          </a:xfrm>
          <a:prstGeom prst="rect">
            <a:avLst/>
          </a:prstGeom>
          <a:noFill/>
        </p:spPr>
        <p:txBody>
          <a:bodyPr wrap="square" rtlCol="0">
            <a:spAutoFit/>
          </a:bodyPr>
          <a:lstStyle/>
          <a:p>
            <a:pPr marL="285750" indent="-285750">
              <a:buFont typeface="Arial" pitchFamily="34" charset="0"/>
              <a:buChar char="•"/>
            </a:pPr>
            <a:r>
              <a:rPr lang="en-US" dirty="0"/>
              <a:t>The hi-resolution </a:t>
            </a:r>
            <a:r>
              <a:rPr lang="en-US" b="1" dirty="0"/>
              <a:t>30s data </a:t>
            </a:r>
            <a:r>
              <a:rPr lang="en-US" dirty="0"/>
              <a:t>was used in the WPS </a:t>
            </a:r>
            <a:r>
              <a:rPr lang="en-US" dirty="0" err="1"/>
              <a:t>geogrid</a:t>
            </a:r>
            <a:r>
              <a:rPr lang="en-US" dirty="0"/>
              <a:t> program when defining the static geography in the model domain. </a:t>
            </a:r>
          </a:p>
          <a:p>
            <a:pPr marL="285750" indent="-285750">
              <a:buFont typeface="Arial" pitchFamily="34" charset="0"/>
              <a:buChar char="•"/>
            </a:pPr>
            <a:r>
              <a:rPr lang="en-US" dirty="0"/>
              <a:t>Changes were done to the:</a:t>
            </a:r>
          </a:p>
          <a:p>
            <a:pPr marL="285750" indent="-285750">
              <a:buFont typeface="Wingdings" pitchFamily="2" charset="2"/>
              <a:buChar char="Ø"/>
            </a:pPr>
            <a:r>
              <a:rPr lang="en-US" dirty="0"/>
              <a:t> 24-category USGS landuse</a:t>
            </a:r>
          </a:p>
          <a:p>
            <a:pPr marL="285750" indent="-285750">
              <a:buFont typeface="Wingdings" pitchFamily="2" charset="2"/>
              <a:buChar char="Ø"/>
            </a:pPr>
            <a:r>
              <a:rPr lang="en-US" dirty="0"/>
              <a:t>16-category soil type:</a:t>
            </a:r>
          </a:p>
          <a:p>
            <a:pPr marL="742950" lvl="1" indent="-285750">
              <a:buFont typeface="Courier New" pitchFamily="49" charset="0"/>
              <a:buChar char="o"/>
            </a:pPr>
            <a:r>
              <a:rPr lang="en-US" dirty="0"/>
              <a:t>soil top layer </a:t>
            </a:r>
          </a:p>
          <a:p>
            <a:pPr lvl="1"/>
            <a:r>
              <a:rPr lang="en-US" dirty="0" smtClean="0"/>
              <a:t>      (</a:t>
            </a:r>
            <a:r>
              <a:rPr lang="en-US" dirty="0"/>
              <a:t>∆Z = 10cm)</a:t>
            </a:r>
          </a:p>
          <a:p>
            <a:pPr marL="742950" lvl="1" indent="-285750">
              <a:buFont typeface="Courier New" pitchFamily="49" charset="0"/>
              <a:buChar char="o"/>
            </a:pPr>
            <a:r>
              <a:rPr lang="en-US" dirty="0"/>
              <a:t>soil bottom layer </a:t>
            </a:r>
            <a:endParaRPr lang="en-US" dirty="0" smtClean="0"/>
          </a:p>
          <a:p>
            <a:pPr lvl="1"/>
            <a:r>
              <a:rPr lang="en-US" dirty="0"/>
              <a:t> </a:t>
            </a:r>
            <a:r>
              <a:rPr lang="en-US" dirty="0" smtClean="0"/>
              <a:t>     (</a:t>
            </a:r>
            <a:r>
              <a:rPr lang="en-US" dirty="0"/>
              <a:t>∆Z = 30cm)</a:t>
            </a:r>
          </a:p>
        </p:txBody>
      </p:sp>
    </p:spTree>
    <p:extLst>
      <p:ext uri="{BB962C8B-B14F-4D97-AF65-F5344CB8AC3E}">
        <p14:creationId xmlns:p14="http://schemas.microsoft.com/office/powerpoint/2010/main" xmlns="" val="25245704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Original vs. Changed Land Surface</a:t>
            </a:r>
            <a:endParaRPr lang="en-US" dirty="0"/>
          </a:p>
        </p:txBody>
      </p:sp>
      <p:sp>
        <p:nvSpPr>
          <p:cNvPr id="3" name="Slide Number Placeholder 2"/>
          <p:cNvSpPr>
            <a:spLocks noGrp="1"/>
          </p:cNvSpPr>
          <p:nvPr>
            <p:ph type="sldNum" sz="quarter" idx="12"/>
          </p:nvPr>
        </p:nvSpPr>
        <p:spPr>
          <a:xfrm>
            <a:off x="29029" y="6492240"/>
            <a:ext cx="274320" cy="274320"/>
          </a:xfrm>
        </p:spPr>
        <p:txBody>
          <a:bodyPr/>
          <a:lstStyle/>
          <a:p>
            <a:fld id="{283FA653-E9F8-4780-8EA8-F11E133180C1}" type="slidenum">
              <a:rPr lang="en-US" smtClean="0"/>
              <a:pPr/>
              <a:t>19</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057047"/>
            <a:ext cx="4615543" cy="325114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05400" y="2856366"/>
            <a:ext cx="3993978" cy="3773034"/>
          </a:xfrm>
          <a:prstGeom prst="rect">
            <a:avLst/>
          </a:prstGeom>
        </p:spPr>
      </p:pic>
      <p:cxnSp>
        <p:nvCxnSpPr>
          <p:cNvPr id="8" name="Straight Arrow Connector 7"/>
          <p:cNvCxnSpPr/>
          <p:nvPr/>
        </p:nvCxnSpPr>
        <p:spPr>
          <a:xfrm>
            <a:off x="4495800" y="3514247"/>
            <a:ext cx="762000" cy="0"/>
          </a:xfrm>
          <a:prstGeom prst="straightConnector1">
            <a:avLst/>
          </a:prstGeom>
          <a:ln w="4445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495800" y="4581047"/>
            <a:ext cx="762000" cy="0"/>
          </a:xfrm>
          <a:prstGeom prst="straightConnector1">
            <a:avLst/>
          </a:prstGeom>
          <a:ln w="4445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495800" y="5800247"/>
            <a:ext cx="762000" cy="0"/>
          </a:xfrm>
          <a:prstGeom prst="straightConnector1">
            <a:avLst/>
          </a:prstGeom>
          <a:ln w="4445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181600" y="1752600"/>
            <a:ext cx="3810000" cy="584775"/>
          </a:xfrm>
          <a:prstGeom prst="rect">
            <a:avLst/>
          </a:prstGeom>
          <a:noFill/>
        </p:spPr>
        <p:txBody>
          <a:bodyPr wrap="square" rtlCol="0">
            <a:spAutoFit/>
          </a:bodyPr>
          <a:lstStyle/>
          <a:p>
            <a:r>
              <a:rPr lang="en-US" sz="1600" dirty="0" smtClean="0"/>
              <a:t>Boxes used in calculations for Lake Okeechobee (blue dashed) and the Everglades (green dashed)</a:t>
            </a:r>
            <a:endParaRPr lang="en-US" sz="1600" dirty="0"/>
          </a:p>
        </p:txBody>
      </p:sp>
      <p:cxnSp>
        <p:nvCxnSpPr>
          <p:cNvPr id="13" name="Straight Arrow Connector 12"/>
          <p:cNvCxnSpPr>
            <a:stCxn id="11" idx="1"/>
          </p:cNvCxnSpPr>
          <p:nvPr/>
        </p:nvCxnSpPr>
        <p:spPr>
          <a:xfrm flipH="1">
            <a:off x="3124200" y="2044988"/>
            <a:ext cx="2057400" cy="1164459"/>
          </a:xfrm>
          <a:prstGeom prst="straightConnector1">
            <a:avLst/>
          </a:prstGeom>
          <a:ln w="2222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3429000" y="2358775"/>
            <a:ext cx="1828800" cy="1155472"/>
          </a:xfrm>
          <a:prstGeom prst="straightConnector1">
            <a:avLst/>
          </a:prstGeom>
          <a:ln w="22225">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8429393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639762"/>
          </a:xfrm>
        </p:spPr>
        <p:txBody>
          <a:bodyPr>
            <a:normAutofit fontScale="90000"/>
          </a:bodyPr>
          <a:lstStyle/>
          <a:p>
            <a:r>
              <a:rPr lang="en-US" dirty="0" smtClean="0"/>
              <a:t>Publications and Presentations</a:t>
            </a:r>
            <a:endParaRPr lang="en-US" dirty="0"/>
          </a:p>
        </p:txBody>
      </p:sp>
      <p:sp>
        <p:nvSpPr>
          <p:cNvPr id="3" name="Slide Number Placeholder 2"/>
          <p:cNvSpPr>
            <a:spLocks noGrp="1"/>
          </p:cNvSpPr>
          <p:nvPr>
            <p:ph type="sldNum" sz="quarter" idx="12"/>
          </p:nvPr>
        </p:nvSpPr>
        <p:spPr>
          <a:xfrm>
            <a:off x="25831" y="6477000"/>
            <a:ext cx="274320" cy="274320"/>
          </a:xfrm>
        </p:spPr>
        <p:txBody>
          <a:bodyPr/>
          <a:lstStyle/>
          <a:p>
            <a:fld id="{283FA653-E9F8-4780-8EA8-F11E133180C1}" type="slidenum">
              <a:rPr lang="en-US" smtClean="0"/>
              <a:pPr/>
              <a:t>2</a:t>
            </a:fld>
            <a:endParaRPr lang="en-US"/>
          </a:p>
        </p:txBody>
      </p:sp>
      <p:sp>
        <p:nvSpPr>
          <p:cNvPr id="4" name="Content Placeholder 3"/>
          <p:cNvSpPr>
            <a:spLocks noGrp="1"/>
          </p:cNvSpPr>
          <p:nvPr>
            <p:ph sz="quarter" idx="1"/>
          </p:nvPr>
        </p:nvSpPr>
        <p:spPr>
          <a:xfrm>
            <a:off x="152400" y="762000"/>
            <a:ext cx="8839200" cy="5867400"/>
          </a:xfrm>
        </p:spPr>
        <p:txBody>
          <a:bodyPr>
            <a:noAutofit/>
          </a:bodyPr>
          <a:lstStyle/>
          <a:p>
            <a:r>
              <a:rPr lang="en-US" sz="1800" dirty="0"/>
              <a:t>PEER REVIEWED PUBLICATIONS </a:t>
            </a:r>
            <a:r>
              <a:rPr lang="en-US" sz="1400" dirty="0"/>
              <a:t>(accepted and in revision)</a:t>
            </a:r>
            <a:r>
              <a:rPr lang="en-US" sz="1800" dirty="0"/>
              <a:t>:</a:t>
            </a:r>
          </a:p>
          <a:p>
            <a:pPr lvl="1"/>
            <a:r>
              <a:rPr lang="en-US" sz="1600" dirty="0" smtClean="0"/>
              <a:t>Laureano, </a:t>
            </a:r>
            <a:r>
              <a:rPr lang="en-US" sz="1600" dirty="0"/>
              <a:t>M., D. </a:t>
            </a:r>
            <a:r>
              <a:rPr lang="en-US" sz="1600" dirty="0" err="1" smtClean="0"/>
              <a:t>Niyogi</a:t>
            </a:r>
            <a:r>
              <a:rPr lang="en-US" sz="1600" dirty="0" smtClean="0"/>
              <a:t>, S</a:t>
            </a:r>
            <a:r>
              <a:rPr lang="en-US" sz="1600" dirty="0"/>
              <a:t>. </a:t>
            </a:r>
            <a:r>
              <a:rPr lang="en-US" sz="1600" dirty="0" err="1"/>
              <a:t>Gopalakrishnan</a:t>
            </a:r>
            <a:r>
              <a:rPr lang="en-US" sz="1600" dirty="0"/>
              <a:t>, F. Marks, X. Zhang and V. </a:t>
            </a:r>
            <a:r>
              <a:rPr lang="en-US" sz="1600" dirty="0" err="1"/>
              <a:t>Tallapragada</a:t>
            </a:r>
            <a:r>
              <a:rPr lang="en-US" sz="1600" dirty="0"/>
              <a:t> 2011: </a:t>
            </a:r>
            <a:r>
              <a:rPr lang="en-US" sz="1600" b="1" u="sng" dirty="0"/>
              <a:t>An HWRF Based - Ensemble Assessment of Possible Land Surface Feedbacks on the Post-Landfall Intensification of Tropical Storm Fay of 2008. Natural Hazards special edition on Tropical Cyclones.</a:t>
            </a:r>
            <a:endParaRPr lang="en-US" sz="1200" b="1" u="sng" dirty="0"/>
          </a:p>
          <a:p>
            <a:pPr lvl="1"/>
            <a:r>
              <a:rPr lang="en-US" sz="1600" dirty="0" err="1"/>
              <a:t>Kishtawal</a:t>
            </a:r>
            <a:r>
              <a:rPr lang="en-US" sz="1600" dirty="0"/>
              <a:t>, M., D. </a:t>
            </a:r>
            <a:r>
              <a:rPr lang="en-US" sz="1600" dirty="0" err="1"/>
              <a:t>Niyogi</a:t>
            </a:r>
            <a:r>
              <a:rPr lang="en-US" sz="1600" dirty="0"/>
              <a:t>, </a:t>
            </a:r>
            <a:r>
              <a:rPr lang="en-US" sz="1600" dirty="0" smtClean="0"/>
              <a:t>A. Kumar, M</a:t>
            </a:r>
            <a:r>
              <a:rPr lang="en-US" sz="1600" dirty="0"/>
              <a:t>. Laureano and O. </a:t>
            </a:r>
            <a:r>
              <a:rPr lang="en-US" sz="1600" dirty="0" err="1"/>
              <a:t>Kellner</a:t>
            </a:r>
            <a:r>
              <a:rPr lang="en-US" sz="1600" dirty="0"/>
              <a:t> 2011: </a:t>
            </a:r>
            <a:r>
              <a:rPr lang="en-US" sz="1600" b="1" u="sng" dirty="0"/>
              <a:t>Sensitivity of Inland Decay of North Atlantic Tropical Cyclones to Soil Parameters. Natural Hazards special edition on Tropical Cyclones</a:t>
            </a:r>
            <a:r>
              <a:rPr lang="en-US" sz="1600" b="1" u="sng" dirty="0" smtClean="0"/>
              <a:t>.</a:t>
            </a:r>
            <a:endParaRPr lang="en-US" sz="1800" b="1" u="sng" dirty="0"/>
          </a:p>
          <a:p>
            <a:r>
              <a:rPr lang="en-US" sz="1800" dirty="0"/>
              <a:t>PROPOSALS:</a:t>
            </a:r>
          </a:p>
          <a:p>
            <a:pPr lvl="1"/>
            <a:r>
              <a:rPr lang="en-US" sz="1600" b="1" i="1" dirty="0"/>
              <a:t>“Assessing the Role of Land Conditions on the Rainfall Distribution of Landfalling Tropical Cyclones”</a:t>
            </a:r>
            <a:endParaRPr lang="en-US" sz="1600" b="1" dirty="0"/>
          </a:p>
          <a:p>
            <a:pPr lvl="2"/>
            <a:r>
              <a:rPr lang="en-US" sz="1400" dirty="0"/>
              <a:t>Department Of Energy Graduate Fellowship Grant</a:t>
            </a:r>
          </a:p>
          <a:p>
            <a:pPr lvl="2"/>
            <a:r>
              <a:rPr lang="en-US" sz="1400" dirty="0"/>
              <a:t>NASA NSPIRES </a:t>
            </a:r>
            <a:r>
              <a:rPr lang="en-US" sz="1400" dirty="0" smtClean="0"/>
              <a:t>Fellowship</a:t>
            </a:r>
          </a:p>
          <a:p>
            <a:pPr marL="274320" lvl="1" indent="-274320">
              <a:spcBef>
                <a:spcPts val="580"/>
              </a:spcBef>
              <a:buClr>
                <a:schemeClr val="accent1"/>
              </a:buClr>
            </a:pPr>
            <a:r>
              <a:rPr lang="en-US" sz="1800" dirty="0" smtClean="0"/>
              <a:t>PRESENTATIONS (to the </a:t>
            </a:r>
            <a:r>
              <a:rPr lang="en-US" sz="1600" dirty="0"/>
              <a:t>Monthly Modeling Group Meeting, Atlantic and Oceanographic Meteorological Laboratory-Miami, </a:t>
            </a:r>
            <a:r>
              <a:rPr lang="en-US" sz="1600" dirty="0" smtClean="0"/>
              <a:t>FL</a:t>
            </a:r>
            <a:r>
              <a:rPr lang="en-US" sz="1600" dirty="0"/>
              <a:t> </a:t>
            </a:r>
            <a:r>
              <a:rPr lang="en-US" sz="1600" i="1" dirty="0" smtClean="0"/>
              <a:t>unless otherwise noted</a:t>
            </a:r>
            <a:r>
              <a:rPr lang="en-US" sz="1600" dirty="0" smtClean="0"/>
              <a:t>)</a:t>
            </a:r>
            <a:r>
              <a:rPr lang="en-US" sz="1800" dirty="0" smtClean="0"/>
              <a:t>:</a:t>
            </a:r>
          </a:p>
          <a:p>
            <a:pPr marL="788670" lvl="1" indent="-514350">
              <a:buFont typeface="+mj-lt"/>
              <a:buAutoNum type="arabicPeriod"/>
            </a:pPr>
            <a:r>
              <a:rPr lang="en-US" sz="1600" dirty="0"/>
              <a:t>November 2010: </a:t>
            </a:r>
            <a:r>
              <a:rPr lang="en-US" sz="1600" b="1" u="sng" dirty="0"/>
              <a:t>An HWRF Examination of Land Surface Influence on Fay.</a:t>
            </a:r>
            <a:r>
              <a:rPr lang="en-US" sz="1600" u="sng" dirty="0"/>
              <a:t> </a:t>
            </a:r>
          </a:p>
          <a:p>
            <a:pPr marL="788670" lvl="1" indent="-514350">
              <a:buFont typeface="+mj-lt"/>
              <a:buAutoNum type="arabicPeriod"/>
            </a:pPr>
            <a:r>
              <a:rPr lang="en-US" sz="1600" dirty="0"/>
              <a:t>August 2010: </a:t>
            </a:r>
            <a:r>
              <a:rPr lang="en-US" sz="1600" b="1" u="sng" dirty="0"/>
              <a:t>An Introduction to the Hurricane WRF (HWRF) NWP Model.</a:t>
            </a:r>
            <a:r>
              <a:rPr lang="en-US" sz="1600" b="1" dirty="0"/>
              <a:t> </a:t>
            </a:r>
            <a:r>
              <a:rPr lang="en-US" sz="1600" dirty="0"/>
              <a:t>State Climate Office of North Carolina-Raleigh, NC.</a:t>
            </a:r>
          </a:p>
          <a:p>
            <a:pPr marL="788670" lvl="1" indent="-514350">
              <a:buFont typeface="+mj-lt"/>
              <a:buAutoNum type="arabicPeriod"/>
            </a:pPr>
            <a:r>
              <a:rPr lang="en-US" sz="1600" dirty="0"/>
              <a:t>August 2010: </a:t>
            </a:r>
            <a:r>
              <a:rPr lang="en-US" sz="1600" b="1" u="sng" dirty="0"/>
              <a:t>Land Surface Heterogeneity Effects on HWRF forecasts of Tropical Storm Fay.</a:t>
            </a:r>
            <a:r>
              <a:rPr lang="en-US" sz="1600" b="1" dirty="0"/>
              <a:t> </a:t>
            </a:r>
            <a:endParaRPr lang="en-US" sz="1600" dirty="0"/>
          </a:p>
          <a:p>
            <a:pPr marL="788670" lvl="1" indent="-514350">
              <a:buFont typeface="+mj-lt"/>
              <a:buAutoNum type="arabicPeriod"/>
            </a:pPr>
            <a:r>
              <a:rPr lang="en-US" sz="1600" dirty="0"/>
              <a:t>July 2010: </a:t>
            </a:r>
            <a:r>
              <a:rPr lang="en-US" sz="1600" b="1" u="sng" dirty="0"/>
              <a:t>LSM Sensitivity of HWRF on Tropical Storm Fay storm track and forecasts. </a:t>
            </a:r>
            <a:endParaRPr lang="en-US" sz="1600" u="sng" dirty="0"/>
          </a:p>
        </p:txBody>
      </p:sp>
      <p:sp>
        <p:nvSpPr>
          <p:cNvPr id="5" name="TextBox 4"/>
          <p:cNvSpPr txBox="1"/>
          <p:nvPr/>
        </p:nvSpPr>
        <p:spPr>
          <a:xfrm>
            <a:off x="609600" y="6248400"/>
            <a:ext cx="8229600" cy="369332"/>
          </a:xfrm>
          <a:prstGeom prst="rect">
            <a:avLst/>
          </a:prstGeom>
          <a:noFill/>
        </p:spPr>
        <p:txBody>
          <a:bodyPr wrap="square" rtlCol="0">
            <a:spAutoFit/>
          </a:bodyPr>
          <a:lstStyle/>
          <a:p>
            <a:r>
              <a:rPr lang="en-US" dirty="0" smtClean="0"/>
              <a:t>NSF, DOE </a:t>
            </a:r>
            <a:endParaRPr lang="en-US" dirty="0"/>
          </a:p>
        </p:txBody>
      </p:sp>
    </p:spTree>
    <p:extLst>
      <p:ext uri="{BB962C8B-B14F-4D97-AF65-F5344CB8AC3E}">
        <p14:creationId xmlns:p14="http://schemas.microsoft.com/office/powerpoint/2010/main" xmlns="" val="38208559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274638"/>
            <a:ext cx="8382000" cy="715962"/>
          </a:xfrm>
        </p:spPr>
        <p:txBody>
          <a:bodyPr>
            <a:normAutofit fontScale="90000"/>
          </a:bodyPr>
          <a:lstStyle/>
          <a:p>
            <a:r>
              <a:rPr lang="en-US" dirty="0" smtClean="0"/>
              <a:t>USGS Landuse Characteristics</a:t>
            </a:r>
            <a:endParaRPr lang="en-US" dirty="0"/>
          </a:p>
        </p:txBody>
      </p:sp>
      <p:sp>
        <p:nvSpPr>
          <p:cNvPr id="2" name="Slide Number Placeholder 1"/>
          <p:cNvSpPr>
            <a:spLocks noGrp="1"/>
          </p:cNvSpPr>
          <p:nvPr>
            <p:ph type="sldNum" sz="quarter" idx="12"/>
          </p:nvPr>
        </p:nvSpPr>
        <p:spPr>
          <a:xfrm>
            <a:off x="0" y="6477000"/>
            <a:ext cx="274320" cy="274320"/>
          </a:xfrm>
        </p:spPr>
        <p:txBody>
          <a:bodyPr/>
          <a:lstStyle/>
          <a:p>
            <a:fld id="{283FA653-E9F8-4780-8EA8-F11E133180C1}" type="slidenum">
              <a:rPr lang="en-US" smtClean="0"/>
              <a:pPr/>
              <a:t>20</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xmlns="" val="616227379"/>
              </p:ext>
            </p:extLst>
          </p:nvPr>
        </p:nvGraphicFramePr>
        <p:xfrm>
          <a:off x="1066797" y="1477787"/>
          <a:ext cx="7086603" cy="5202099"/>
        </p:xfrm>
        <a:graphic>
          <a:graphicData uri="http://schemas.openxmlformats.org/drawingml/2006/table">
            <a:tbl>
              <a:tblPr firstRow="1" firstCol="1" bandRow="1">
                <a:tableStyleId>{74C1A8A3-306A-4EB7-A6B1-4F7E0EB9C5D6}</a:tableStyleId>
              </a:tblPr>
              <a:tblGrid>
                <a:gridCol w="685803"/>
                <a:gridCol w="941743"/>
                <a:gridCol w="887057"/>
                <a:gridCol w="838200"/>
                <a:gridCol w="716062"/>
                <a:gridCol w="813773"/>
                <a:gridCol w="2203965"/>
              </a:tblGrid>
              <a:tr h="306633">
                <a:tc>
                  <a:txBody>
                    <a:bodyPr/>
                    <a:lstStyle/>
                    <a:p>
                      <a:pPr algn="ctr" fontAlgn="b"/>
                      <a:r>
                        <a:rPr lang="en-US" sz="1200" u="none" strike="noStrike" dirty="0">
                          <a:effectLst/>
                          <a:latin typeface="+mn-lt"/>
                        </a:rPr>
                        <a:t>Cat #</a:t>
                      </a:r>
                      <a:endParaRPr lang="en-US" sz="1200" b="0" i="0" u="none" strike="noStrike" dirty="0">
                        <a:solidFill>
                          <a:srgbClr val="000000"/>
                        </a:solidFill>
                        <a:effectLst/>
                        <a:latin typeface="+mn-lt"/>
                      </a:endParaRPr>
                    </a:p>
                  </a:txBody>
                  <a:tcPr marL="9525" marR="9525" marT="9525" marB="0" anchor="ctr">
                    <a:solidFill>
                      <a:srgbClr val="92D050"/>
                    </a:solidFill>
                  </a:tcPr>
                </a:tc>
                <a:tc>
                  <a:txBody>
                    <a:bodyPr/>
                    <a:lstStyle/>
                    <a:p>
                      <a:pPr algn="ctr" fontAlgn="ctr"/>
                      <a:r>
                        <a:rPr lang="en-US" sz="1200" u="none" strike="noStrike" dirty="0">
                          <a:effectLst/>
                          <a:latin typeface="+mn-lt"/>
                        </a:rPr>
                        <a:t>Greenness Fraction</a:t>
                      </a:r>
                      <a:endParaRPr lang="en-US" sz="1200" b="0" i="0" u="none" strike="noStrike" dirty="0">
                        <a:solidFill>
                          <a:srgbClr val="000000"/>
                        </a:solidFill>
                        <a:effectLst/>
                        <a:latin typeface="+mn-lt"/>
                      </a:endParaRPr>
                    </a:p>
                  </a:txBody>
                  <a:tcPr marL="9525" marR="9525" marT="9525" marB="0" anchor="ctr">
                    <a:solidFill>
                      <a:srgbClr val="92D050"/>
                    </a:solidFill>
                  </a:tcPr>
                </a:tc>
                <a:tc>
                  <a:txBody>
                    <a:bodyPr/>
                    <a:lstStyle/>
                    <a:p>
                      <a:pPr algn="ctr" fontAlgn="b"/>
                      <a:r>
                        <a:rPr lang="en-US" sz="1200" u="none" strike="noStrike" dirty="0">
                          <a:effectLst/>
                          <a:latin typeface="+mn-lt"/>
                        </a:rPr>
                        <a:t>Min Albedo</a:t>
                      </a:r>
                      <a:endParaRPr lang="en-US" sz="1200" b="0" i="0" u="none" strike="noStrike" dirty="0">
                        <a:solidFill>
                          <a:srgbClr val="000000"/>
                        </a:solidFill>
                        <a:effectLst/>
                        <a:latin typeface="+mn-lt"/>
                      </a:endParaRPr>
                    </a:p>
                  </a:txBody>
                  <a:tcPr marL="9525" marR="9525" marT="9525" marB="0" anchor="ctr">
                    <a:solidFill>
                      <a:srgbClr val="92D050"/>
                    </a:solidFill>
                  </a:tcPr>
                </a:tc>
                <a:tc>
                  <a:txBody>
                    <a:bodyPr/>
                    <a:lstStyle/>
                    <a:p>
                      <a:pPr algn="ctr" fontAlgn="b"/>
                      <a:r>
                        <a:rPr lang="en-US" sz="1200" u="none" strike="noStrike" dirty="0">
                          <a:effectLst/>
                          <a:latin typeface="+mn-lt"/>
                        </a:rPr>
                        <a:t>Max Albedo</a:t>
                      </a:r>
                      <a:endParaRPr lang="en-US" sz="1200" b="0" i="0" u="none" strike="noStrike" dirty="0">
                        <a:solidFill>
                          <a:srgbClr val="000000"/>
                        </a:solidFill>
                        <a:effectLst/>
                        <a:latin typeface="+mn-lt"/>
                      </a:endParaRPr>
                    </a:p>
                  </a:txBody>
                  <a:tcPr marL="9525" marR="9525" marT="9525" marB="0" anchor="ctr">
                    <a:solidFill>
                      <a:srgbClr val="92D050"/>
                    </a:solidFill>
                  </a:tcPr>
                </a:tc>
                <a:tc>
                  <a:txBody>
                    <a:bodyPr/>
                    <a:lstStyle/>
                    <a:p>
                      <a:pPr algn="ctr" fontAlgn="b"/>
                      <a:r>
                        <a:rPr lang="en-US" sz="1200" u="none" strike="noStrike" dirty="0">
                          <a:effectLst/>
                          <a:latin typeface="+mn-lt"/>
                        </a:rPr>
                        <a:t>Min </a:t>
                      </a:r>
                      <a:r>
                        <a:rPr lang="en-US" sz="1200" u="none" strike="noStrike" dirty="0" err="1">
                          <a:effectLst/>
                          <a:latin typeface="+mn-lt"/>
                        </a:rPr>
                        <a:t>Zo</a:t>
                      </a:r>
                      <a:endParaRPr lang="en-US" sz="1200" b="0" i="0" u="none" strike="noStrike" dirty="0">
                        <a:solidFill>
                          <a:srgbClr val="000000"/>
                        </a:solidFill>
                        <a:effectLst/>
                        <a:latin typeface="+mn-lt"/>
                      </a:endParaRPr>
                    </a:p>
                  </a:txBody>
                  <a:tcPr marL="9525" marR="9525" marT="9525" marB="0" anchor="ctr">
                    <a:solidFill>
                      <a:srgbClr val="92D050"/>
                    </a:solidFill>
                  </a:tcPr>
                </a:tc>
                <a:tc>
                  <a:txBody>
                    <a:bodyPr/>
                    <a:lstStyle/>
                    <a:p>
                      <a:pPr algn="ctr" fontAlgn="b"/>
                      <a:r>
                        <a:rPr lang="en-US" sz="1200" u="none" strike="noStrike" dirty="0">
                          <a:effectLst/>
                          <a:latin typeface="+mn-lt"/>
                        </a:rPr>
                        <a:t>Max </a:t>
                      </a:r>
                      <a:r>
                        <a:rPr lang="en-US" sz="1200" u="none" strike="noStrike" dirty="0" err="1">
                          <a:effectLst/>
                          <a:latin typeface="+mn-lt"/>
                        </a:rPr>
                        <a:t>Zo</a:t>
                      </a:r>
                      <a:endParaRPr lang="en-US" sz="1200" b="0" i="0" u="none" strike="noStrike" dirty="0">
                        <a:solidFill>
                          <a:srgbClr val="000000"/>
                        </a:solidFill>
                        <a:effectLst/>
                        <a:latin typeface="+mn-lt"/>
                      </a:endParaRPr>
                    </a:p>
                  </a:txBody>
                  <a:tcPr marL="9525" marR="9525" marT="9525" marB="0" anchor="ctr">
                    <a:solidFill>
                      <a:srgbClr val="92D050"/>
                    </a:solidFill>
                  </a:tcPr>
                </a:tc>
                <a:tc>
                  <a:txBody>
                    <a:bodyPr/>
                    <a:lstStyle/>
                    <a:p>
                      <a:pPr marL="0" algn="ctr" rtl="0" eaLnBrk="1" fontAlgn="b" latinLnBrk="0" hangingPunct="1"/>
                      <a:r>
                        <a:rPr kumimoji="0" lang="en-US" sz="1200" b="1" u="none" strike="noStrike" kern="1200" dirty="0" smtClean="0">
                          <a:solidFill>
                            <a:schemeClr val="lt1"/>
                          </a:solidFill>
                          <a:effectLst/>
                          <a:latin typeface="+mn-lt"/>
                          <a:ea typeface="+mn-ea"/>
                          <a:cs typeface="+mn-cs"/>
                        </a:rPr>
                        <a:t>Landuse Description</a:t>
                      </a:r>
                      <a:endParaRPr kumimoji="0" lang="en-US" sz="1200" b="1" u="none" strike="noStrike" kern="1200" dirty="0">
                        <a:solidFill>
                          <a:schemeClr val="lt1"/>
                        </a:solidFill>
                        <a:effectLst/>
                        <a:latin typeface="+mn-lt"/>
                        <a:ea typeface="+mn-ea"/>
                        <a:cs typeface="+mn-cs"/>
                      </a:endParaRPr>
                    </a:p>
                  </a:txBody>
                  <a:tcPr marL="9525" marR="9525" marT="9525" marB="0" anchor="ctr">
                    <a:solidFill>
                      <a:srgbClr val="92D050"/>
                    </a:solidFill>
                  </a:tcPr>
                </a:tc>
              </a:tr>
              <a:tr h="167758">
                <a:tc>
                  <a:txBody>
                    <a:bodyPr/>
                    <a:lstStyle/>
                    <a:p>
                      <a:pPr algn="ctr" fontAlgn="ctr"/>
                      <a:r>
                        <a:rPr lang="en-US" sz="1100" u="none" strike="noStrike" dirty="0">
                          <a:effectLst/>
                          <a:latin typeface="+mn-lt"/>
                        </a:rPr>
                        <a:t>1</a:t>
                      </a:r>
                      <a:endParaRPr lang="en-US" sz="1100" b="0" i="0" u="none" strike="noStrike" dirty="0">
                        <a:solidFill>
                          <a:srgbClr val="000000"/>
                        </a:solidFill>
                        <a:effectLst/>
                        <a:latin typeface="+mn-lt"/>
                      </a:endParaRPr>
                    </a:p>
                  </a:txBody>
                  <a:tcPr marL="9525" marR="9525" marT="9525" marB="0" anchor="ctr">
                    <a:solidFill>
                      <a:srgbClr val="92D050"/>
                    </a:solidFill>
                  </a:tcPr>
                </a:tc>
                <a:tc>
                  <a:txBody>
                    <a:bodyPr/>
                    <a:lstStyle/>
                    <a:p>
                      <a:pPr algn="ctr" fontAlgn="b"/>
                      <a:r>
                        <a:rPr lang="en-US" sz="1100" u="none" strike="noStrike" dirty="0">
                          <a:effectLst/>
                          <a:latin typeface="Times New Roman" pitchFamily="18" charset="0"/>
                          <a:cs typeface="Times New Roman" pitchFamily="18" charset="0"/>
                        </a:rPr>
                        <a:t>0.1</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0.15</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0.15</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0.5</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0.5</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Urban and Built-up Land</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ctr"/>
                </a:tc>
              </a:tr>
              <a:tr h="222411">
                <a:tc>
                  <a:txBody>
                    <a:bodyPr/>
                    <a:lstStyle/>
                    <a:p>
                      <a:pPr algn="ctr" fontAlgn="ctr"/>
                      <a:r>
                        <a:rPr lang="en-US" sz="1100" u="none" strike="noStrike" dirty="0">
                          <a:effectLst/>
                          <a:latin typeface="+mn-lt"/>
                        </a:rPr>
                        <a:t>2</a:t>
                      </a:r>
                      <a:endParaRPr lang="en-US" sz="1100" b="0" i="0" u="none" strike="noStrike" dirty="0">
                        <a:solidFill>
                          <a:srgbClr val="000000"/>
                        </a:solidFill>
                        <a:effectLst/>
                        <a:latin typeface="+mn-lt"/>
                      </a:endParaRPr>
                    </a:p>
                  </a:txBody>
                  <a:tcPr marL="9525" marR="9525" marT="9525" marB="0" anchor="ctr">
                    <a:solidFill>
                      <a:srgbClr val="92D050"/>
                    </a:solidFill>
                  </a:tcPr>
                </a:tc>
                <a:tc>
                  <a:txBody>
                    <a:bodyPr/>
                    <a:lstStyle/>
                    <a:p>
                      <a:pPr algn="ctr" fontAlgn="b"/>
                      <a:r>
                        <a:rPr lang="en-US" sz="1100" u="none" strike="noStrike" dirty="0">
                          <a:effectLst/>
                          <a:latin typeface="Times New Roman" pitchFamily="18" charset="0"/>
                          <a:cs typeface="Times New Roman" pitchFamily="18" charset="0"/>
                        </a:rPr>
                        <a:t>0.8</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0.17</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0.23</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0.05</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0.15</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err="1">
                          <a:effectLst/>
                          <a:latin typeface="Times New Roman" pitchFamily="18" charset="0"/>
                          <a:cs typeface="Times New Roman" pitchFamily="18" charset="0"/>
                        </a:rPr>
                        <a:t>Dryland</a:t>
                      </a:r>
                      <a:r>
                        <a:rPr lang="en-US" sz="1100" u="none" strike="noStrike" dirty="0">
                          <a:effectLst/>
                          <a:latin typeface="Times New Roman" pitchFamily="18" charset="0"/>
                          <a:cs typeface="Times New Roman" pitchFamily="18" charset="0"/>
                        </a:rPr>
                        <a:t> Cropland and Pasture</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ctr"/>
                </a:tc>
              </a:tr>
              <a:tr h="222411">
                <a:tc>
                  <a:txBody>
                    <a:bodyPr/>
                    <a:lstStyle/>
                    <a:p>
                      <a:pPr algn="ctr" fontAlgn="ctr"/>
                      <a:r>
                        <a:rPr lang="en-US" sz="1100" u="none" strike="noStrike" dirty="0">
                          <a:effectLst/>
                          <a:latin typeface="+mn-lt"/>
                        </a:rPr>
                        <a:t>3</a:t>
                      </a:r>
                      <a:endParaRPr lang="en-US" sz="1100" b="0" i="0" u="none" strike="noStrike" dirty="0">
                        <a:solidFill>
                          <a:srgbClr val="000000"/>
                        </a:solidFill>
                        <a:effectLst/>
                        <a:latin typeface="+mn-lt"/>
                      </a:endParaRPr>
                    </a:p>
                  </a:txBody>
                  <a:tcPr marL="9525" marR="9525" marT="9525" marB="0" anchor="ctr">
                    <a:solidFill>
                      <a:srgbClr val="92D050"/>
                    </a:solidFill>
                  </a:tcPr>
                </a:tc>
                <a:tc>
                  <a:txBody>
                    <a:bodyPr/>
                    <a:lstStyle/>
                    <a:p>
                      <a:pPr algn="ctr" fontAlgn="b"/>
                      <a:r>
                        <a:rPr lang="en-US" sz="1100" u="none" strike="noStrike">
                          <a:effectLst/>
                          <a:latin typeface="Times New Roman" pitchFamily="18" charset="0"/>
                          <a:cs typeface="Times New Roman" pitchFamily="18" charset="0"/>
                        </a:rPr>
                        <a:t>0.8</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0.2</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0.25</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0.02</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0.1</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Irrigated Cropland and Pasture</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ctr"/>
                </a:tc>
              </a:tr>
              <a:tr h="331719">
                <a:tc>
                  <a:txBody>
                    <a:bodyPr/>
                    <a:lstStyle/>
                    <a:p>
                      <a:pPr algn="ctr" fontAlgn="ctr"/>
                      <a:r>
                        <a:rPr lang="en-US" sz="1100" u="none" strike="noStrike" dirty="0">
                          <a:effectLst/>
                          <a:latin typeface="+mn-lt"/>
                        </a:rPr>
                        <a:t>4</a:t>
                      </a:r>
                      <a:endParaRPr lang="en-US" sz="1100" b="0" i="0" u="none" strike="noStrike" dirty="0">
                        <a:solidFill>
                          <a:srgbClr val="000000"/>
                        </a:solidFill>
                        <a:effectLst/>
                        <a:latin typeface="+mn-lt"/>
                      </a:endParaRPr>
                    </a:p>
                  </a:txBody>
                  <a:tcPr marL="9525" marR="9525" marT="9525" marB="0" anchor="ctr">
                    <a:solidFill>
                      <a:srgbClr val="92D050"/>
                    </a:solidFill>
                  </a:tcPr>
                </a:tc>
                <a:tc>
                  <a:txBody>
                    <a:bodyPr/>
                    <a:lstStyle/>
                    <a:p>
                      <a:pPr algn="ctr" fontAlgn="b"/>
                      <a:r>
                        <a:rPr lang="en-US" sz="1100" u="none" strike="noStrike">
                          <a:effectLst/>
                          <a:latin typeface="Times New Roman" pitchFamily="18" charset="0"/>
                          <a:cs typeface="Times New Roman" pitchFamily="18" charset="0"/>
                        </a:rPr>
                        <a:t>0.8</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0.18</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0.23</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0.05</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0.15</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Mixed </a:t>
                      </a:r>
                      <a:r>
                        <a:rPr lang="en-US" sz="1100" u="none" strike="noStrike" dirty="0" err="1">
                          <a:effectLst/>
                          <a:latin typeface="Times New Roman" pitchFamily="18" charset="0"/>
                          <a:cs typeface="Times New Roman" pitchFamily="18" charset="0"/>
                        </a:rPr>
                        <a:t>Dryland</a:t>
                      </a:r>
                      <a:r>
                        <a:rPr lang="en-US" sz="1100" u="none" strike="noStrike" dirty="0">
                          <a:effectLst/>
                          <a:latin typeface="Times New Roman" pitchFamily="18" charset="0"/>
                          <a:cs typeface="Times New Roman" pitchFamily="18" charset="0"/>
                        </a:rPr>
                        <a:t>/Irrigated Cropland and Pasture</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ctr"/>
                </a:tc>
              </a:tr>
              <a:tr h="167758">
                <a:tc>
                  <a:txBody>
                    <a:bodyPr/>
                    <a:lstStyle/>
                    <a:p>
                      <a:pPr algn="ctr" fontAlgn="ctr"/>
                      <a:r>
                        <a:rPr lang="en-US" sz="1100" u="none" strike="noStrike" dirty="0">
                          <a:effectLst/>
                          <a:latin typeface="+mn-lt"/>
                        </a:rPr>
                        <a:t>5</a:t>
                      </a:r>
                      <a:endParaRPr lang="en-US" sz="1100" b="0" i="0" u="none" strike="noStrike" dirty="0">
                        <a:solidFill>
                          <a:srgbClr val="000000"/>
                        </a:solidFill>
                        <a:effectLst/>
                        <a:latin typeface="+mn-lt"/>
                      </a:endParaRPr>
                    </a:p>
                  </a:txBody>
                  <a:tcPr marL="9525" marR="9525" marT="9525" marB="0" anchor="ctr">
                    <a:solidFill>
                      <a:srgbClr val="92D050"/>
                    </a:solidFill>
                  </a:tcPr>
                </a:tc>
                <a:tc>
                  <a:txBody>
                    <a:bodyPr/>
                    <a:lstStyle/>
                    <a:p>
                      <a:pPr algn="ctr" fontAlgn="b"/>
                      <a:r>
                        <a:rPr lang="en-US" sz="1100" u="none" strike="noStrike">
                          <a:effectLst/>
                          <a:latin typeface="Times New Roman" pitchFamily="18" charset="0"/>
                          <a:cs typeface="Times New Roman" pitchFamily="18" charset="0"/>
                        </a:rPr>
                        <a:t>0.8</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0.18</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0.23</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0.05</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0.14</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Cropland/Grassland Mosaic</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ctr"/>
                </a:tc>
              </a:tr>
              <a:tr h="222411">
                <a:tc>
                  <a:txBody>
                    <a:bodyPr/>
                    <a:lstStyle/>
                    <a:p>
                      <a:pPr algn="ctr" fontAlgn="ctr"/>
                      <a:r>
                        <a:rPr lang="en-US" sz="1100" u="none" strike="noStrike" dirty="0">
                          <a:effectLst/>
                          <a:latin typeface="+mn-lt"/>
                        </a:rPr>
                        <a:t>6</a:t>
                      </a:r>
                      <a:endParaRPr lang="en-US" sz="1100" b="0" i="0" u="none" strike="noStrike" dirty="0">
                        <a:solidFill>
                          <a:srgbClr val="000000"/>
                        </a:solidFill>
                        <a:effectLst/>
                        <a:latin typeface="+mn-lt"/>
                      </a:endParaRPr>
                    </a:p>
                  </a:txBody>
                  <a:tcPr marL="9525" marR="9525" marT="9525" marB="0" anchor="ctr">
                    <a:solidFill>
                      <a:srgbClr val="92D050"/>
                    </a:solidFill>
                  </a:tcPr>
                </a:tc>
                <a:tc>
                  <a:txBody>
                    <a:bodyPr/>
                    <a:lstStyle/>
                    <a:p>
                      <a:pPr algn="ctr" fontAlgn="b"/>
                      <a:r>
                        <a:rPr lang="en-US" sz="1100" u="none" strike="noStrike">
                          <a:effectLst/>
                          <a:latin typeface="Times New Roman" pitchFamily="18" charset="0"/>
                          <a:cs typeface="Times New Roman" pitchFamily="18" charset="0"/>
                        </a:rPr>
                        <a:t>0.8</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0.16</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0.2</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0.2</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0.2</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Cropland/Woodland Mosaic</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ctr"/>
                </a:tc>
              </a:tr>
              <a:tr h="157552">
                <a:tc>
                  <a:txBody>
                    <a:bodyPr/>
                    <a:lstStyle/>
                    <a:p>
                      <a:pPr algn="ctr" fontAlgn="ctr"/>
                      <a:r>
                        <a:rPr lang="en-US" sz="1100" u="none" strike="noStrike" dirty="0">
                          <a:effectLst/>
                          <a:latin typeface="+mn-lt"/>
                        </a:rPr>
                        <a:t>7</a:t>
                      </a:r>
                      <a:endParaRPr lang="en-US" sz="1100" b="0" i="0" u="none" strike="noStrike" dirty="0">
                        <a:solidFill>
                          <a:srgbClr val="000000"/>
                        </a:solidFill>
                        <a:effectLst/>
                        <a:latin typeface="+mn-lt"/>
                      </a:endParaRPr>
                    </a:p>
                  </a:txBody>
                  <a:tcPr marL="9525" marR="9525" marT="9525" marB="0" anchor="ctr">
                    <a:solidFill>
                      <a:srgbClr val="92D050"/>
                    </a:solidFill>
                  </a:tcPr>
                </a:tc>
                <a:tc>
                  <a:txBody>
                    <a:bodyPr/>
                    <a:lstStyle/>
                    <a:p>
                      <a:pPr algn="ctr" fontAlgn="b"/>
                      <a:r>
                        <a:rPr lang="en-US" sz="1100" u="none" strike="noStrike">
                          <a:effectLst/>
                          <a:latin typeface="Times New Roman" pitchFamily="18" charset="0"/>
                          <a:cs typeface="Times New Roman" pitchFamily="18" charset="0"/>
                        </a:rPr>
                        <a:t>0.8</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0.19</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0.23</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0.1</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0.12</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Grassland</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ctr"/>
                </a:tc>
              </a:tr>
              <a:tr h="157552">
                <a:tc>
                  <a:txBody>
                    <a:bodyPr/>
                    <a:lstStyle/>
                    <a:p>
                      <a:pPr algn="ctr" fontAlgn="ctr"/>
                      <a:r>
                        <a:rPr lang="en-US" sz="1100" u="none" strike="noStrike" dirty="0">
                          <a:effectLst/>
                          <a:latin typeface="+mn-lt"/>
                        </a:rPr>
                        <a:t>8</a:t>
                      </a:r>
                      <a:endParaRPr lang="en-US" sz="1100" b="0" i="0" u="none" strike="noStrike" dirty="0">
                        <a:solidFill>
                          <a:srgbClr val="000000"/>
                        </a:solidFill>
                        <a:effectLst/>
                        <a:latin typeface="+mn-lt"/>
                      </a:endParaRPr>
                    </a:p>
                  </a:txBody>
                  <a:tcPr marL="9525" marR="9525" marT="9525" marB="0" anchor="ctr">
                    <a:solidFill>
                      <a:srgbClr val="92D050"/>
                    </a:solidFill>
                  </a:tcPr>
                </a:tc>
                <a:tc>
                  <a:txBody>
                    <a:bodyPr/>
                    <a:lstStyle/>
                    <a:p>
                      <a:pPr algn="ctr" fontAlgn="b"/>
                      <a:r>
                        <a:rPr lang="en-US" sz="1100" u="none" strike="noStrike">
                          <a:effectLst/>
                          <a:latin typeface="Times New Roman" pitchFamily="18" charset="0"/>
                          <a:cs typeface="Times New Roman" pitchFamily="18" charset="0"/>
                        </a:rPr>
                        <a:t>0.7</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0.25</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0.3</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0.01</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0.05</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err="1">
                          <a:effectLst/>
                          <a:latin typeface="Times New Roman" pitchFamily="18" charset="0"/>
                          <a:cs typeface="Times New Roman" pitchFamily="18" charset="0"/>
                        </a:rPr>
                        <a:t>Shrubland</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ctr"/>
                </a:tc>
              </a:tr>
              <a:tr h="222411">
                <a:tc>
                  <a:txBody>
                    <a:bodyPr/>
                    <a:lstStyle/>
                    <a:p>
                      <a:pPr algn="ctr" fontAlgn="ctr"/>
                      <a:r>
                        <a:rPr lang="en-US" sz="1100" u="none" strike="noStrike" dirty="0">
                          <a:effectLst/>
                          <a:latin typeface="+mn-lt"/>
                        </a:rPr>
                        <a:t>9</a:t>
                      </a:r>
                      <a:endParaRPr lang="en-US" sz="1100" b="0" i="0" u="none" strike="noStrike" dirty="0">
                        <a:solidFill>
                          <a:srgbClr val="000000"/>
                        </a:solidFill>
                        <a:effectLst/>
                        <a:latin typeface="+mn-lt"/>
                      </a:endParaRPr>
                    </a:p>
                  </a:txBody>
                  <a:tcPr marL="9525" marR="9525" marT="9525" marB="0" anchor="ctr">
                    <a:solidFill>
                      <a:srgbClr val="92D050"/>
                    </a:solidFill>
                  </a:tcPr>
                </a:tc>
                <a:tc>
                  <a:txBody>
                    <a:bodyPr/>
                    <a:lstStyle/>
                    <a:p>
                      <a:pPr algn="ctr" fontAlgn="b"/>
                      <a:r>
                        <a:rPr lang="en-US" sz="1100" u="none" strike="noStrike">
                          <a:effectLst/>
                          <a:latin typeface="Times New Roman" pitchFamily="18" charset="0"/>
                          <a:cs typeface="Times New Roman" pitchFamily="18" charset="0"/>
                        </a:rPr>
                        <a:t>0.7</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0.22</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0.3</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0.01</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0.06</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Mixed </a:t>
                      </a:r>
                      <a:r>
                        <a:rPr lang="en-US" sz="1100" u="none" strike="noStrike" dirty="0" err="1">
                          <a:effectLst/>
                          <a:latin typeface="Times New Roman" pitchFamily="18" charset="0"/>
                          <a:cs typeface="Times New Roman" pitchFamily="18" charset="0"/>
                        </a:rPr>
                        <a:t>Shrubland</a:t>
                      </a:r>
                      <a:r>
                        <a:rPr lang="en-US" sz="1100" u="none" strike="noStrike" dirty="0">
                          <a:effectLst/>
                          <a:latin typeface="Times New Roman" pitchFamily="18" charset="0"/>
                          <a:cs typeface="Times New Roman" pitchFamily="18" charset="0"/>
                        </a:rPr>
                        <a:t>/Grassland</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ctr"/>
                </a:tc>
              </a:tr>
              <a:tr h="157552">
                <a:tc>
                  <a:txBody>
                    <a:bodyPr/>
                    <a:lstStyle/>
                    <a:p>
                      <a:pPr algn="ctr" fontAlgn="ctr"/>
                      <a:r>
                        <a:rPr lang="en-US" sz="1100" u="none" strike="noStrike" dirty="0">
                          <a:effectLst/>
                          <a:latin typeface="+mn-lt"/>
                        </a:rPr>
                        <a:t>10</a:t>
                      </a:r>
                      <a:endParaRPr lang="en-US" sz="1100" b="0" i="0" u="none" strike="noStrike" dirty="0">
                        <a:solidFill>
                          <a:srgbClr val="000000"/>
                        </a:solidFill>
                        <a:effectLst/>
                        <a:latin typeface="+mn-lt"/>
                      </a:endParaRPr>
                    </a:p>
                  </a:txBody>
                  <a:tcPr marL="9525" marR="9525" marT="9525" marB="0" anchor="ctr">
                    <a:solidFill>
                      <a:srgbClr val="92D050"/>
                    </a:solidFill>
                  </a:tcPr>
                </a:tc>
                <a:tc>
                  <a:txBody>
                    <a:bodyPr/>
                    <a:lstStyle/>
                    <a:p>
                      <a:pPr algn="ctr" fontAlgn="b"/>
                      <a:r>
                        <a:rPr lang="en-US" sz="1100" u="none" strike="noStrike">
                          <a:effectLst/>
                          <a:latin typeface="Times New Roman" pitchFamily="18" charset="0"/>
                          <a:cs typeface="Times New Roman" pitchFamily="18" charset="0"/>
                        </a:rPr>
                        <a:t>0.5</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0.2</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0.2</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0.15</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0.15</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Savanna</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ctr"/>
                </a:tc>
              </a:tr>
              <a:tr h="222411">
                <a:tc>
                  <a:txBody>
                    <a:bodyPr/>
                    <a:lstStyle/>
                    <a:p>
                      <a:pPr algn="ctr" fontAlgn="ctr"/>
                      <a:r>
                        <a:rPr lang="en-US" sz="1100" u="none" strike="noStrike" dirty="0">
                          <a:effectLst/>
                          <a:latin typeface="+mn-lt"/>
                        </a:rPr>
                        <a:t>11</a:t>
                      </a:r>
                      <a:endParaRPr lang="en-US" sz="1100" b="0" i="0" u="none" strike="noStrike" dirty="0">
                        <a:solidFill>
                          <a:srgbClr val="000000"/>
                        </a:solidFill>
                        <a:effectLst/>
                        <a:latin typeface="+mn-lt"/>
                      </a:endParaRPr>
                    </a:p>
                  </a:txBody>
                  <a:tcPr marL="9525" marR="9525" marT="9525" marB="0" anchor="ctr">
                    <a:solidFill>
                      <a:srgbClr val="92D050"/>
                    </a:solidFill>
                  </a:tcPr>
                </a:tc>
                <a:tc>
                  <a:txBody>
                    <a:bodyPr/>
                    <a:lstStyle/>
                    <a:p>
                      <a:pPr algn="ctr" fontAlgn="b"/>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0.16</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0.17</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0.5</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0.5</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Deciduous Broadleaf Forest</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ctr"/>
                </a:tc>
              </a:tr>
              <a:tr h="222411">
                <a:tc>
                  <a:txBody>
                    <a:bodyPr/>
                    <a:lstStyle/>
                    <a:p>
                      <a:pPr algn="ctr" fontAlgn="ctr"/>
                      <a:r>
                        <a:rPr lang="en-US" sz="1100" u="none" strike="noStrike" dirty="0">
                          <a:effectLst/>
                          <a:latin typeface="+mn-lt"/>
                        </a:rPr>
                        <a:t>12</a:t>
                      </a:r>
                      <a:endParaRPr lang="en-US" sz="1100" b="0" i="0" u="none" strike="noStrike" dirty="0">
                        <a:solidFill>
                          <a:srgbClr val="000000"/>
                        </a:solidFill>
                        <a:effectLst/>
                        <a:latin typeface="+mn-lt"/>
                      </a:endParaRPr>
                    </a:p>
                  </a:txBody>
                  <a:tcPr marL="9525" marR="9525" marT="9525" marB="0" anchor="ctr">
                    <a:solidFill>
                      <a:srgbClr val="92D050"/>
                    </a:solidFill>
                  </a:tcPr>
                </a:tc>
                <a:tc>
                  <a:txBody>
                    <a:bodyPr/>
                    <a:lstStyle/>
                    <a:p>
                      <a:pPr algn="ctr" fontAlgn="b"/>
                      <a:r>
                        <a:rPr lang="en-US" sz="1100" u="none" strike="noStrike" dirty="0">
                          <a:effectLst/>
                          <a:latin typeface="Times New Roman" pitchFamily="18" charset="0"/>
                          <a:cs typeface="Times New Roman" pitchFamily="18" charset="0"/>
                        </a:rPr>
                        <a:t>0.7</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0.14</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0.15</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0.5</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0.5</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Deciduous </a:t>
                      </a:r>
                      <a:r>
                        <a:rPr lang="en-US" sz="1100" u="none" strike="noStrike" dirty="0" err="1">
                          <a:effectLst/>
                          <a:latin typeface="Times New Roman" pitchFamily="18" charset="0"/>
                          <a:cs typeface="Times New Roman" pitchFamily="18" charset="0"/>
                        </a:rPr>
                        <a:t>Needleleaf</a:t>
                      </a:r>
                      <a:r>
                        <a:rPr lang="en-US" sz="1100" u="none" strike="noStrike" dirty="0">
                          <a:effectLst/>
                          <a:latin typeface="Times New Roman" pitchFamily="18" charset="0"/>
                          <a:cs typeface="Times New Roman" pitchFamily="18" charset="0"/>
                        </a:rPr>
                        <a:t> Forest</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ctr"/>
                </a:tc>
              </a:tr>
              <a:tr h="222411">
                <a:tc>
                  <a:txBody>
                    <a:bodyPr/>
                    <a:lstStyle/>
                    <a:p>
                      <a:pPr algn="ctr" fontAlgn="ctr"/>
                      <a:r>
                        <a:rPr lang="en-US" sz="1100" u="none" strike="noStrike">
                          <a:effectLst/>
                          <a:latin typeface="+mn-lt"/>
                        </a:rPr>
                        <a:t>13</a:t>
                      </a:r>
                      <a:endParaRPr lang="en-US" sz="1100" b="0" i="0" u="none" strike="noStrike">
                        <a:solidFill>
                          <a:srgbClr val="000000"/>
                        </a:solidFill>
                        <a:effectLst/>
                        <a:latin typeface="+mn-lt"/>
                      </a:endParaRPr>
                    </a:p>
                  </a:txBody>
                  <a:tcPr marL="9525" marR="9525" marT="9525" marB="0" anchor="ctr">
                    <a:solidFill>
                      <a:srgbClr val="92D050"/>
                    </a:solidFill>
                  </a:tcPr>
                </a:tc>
                <a:tc>
                  <a:txBody>
                    <a:bodyPr/>
                    <a:lstStyle/>
                    <a:p>
                      <a:pPr algn="ctr" fontAlgn="b"/>
                      <a:r>
                        <a:rPr lang="en-US" sz="1100" u="none" strike="noStrike" dirty="0">
                          <a:effectLst/>
                          <a:latin typeface="Times New Roman" pitchFamily="18" charset="0"/>
                          <a:cs typeface="Times New Roman" pitchFamily="18" charset="0"/>
                        </a:rPr>
                        <a:t>0.95</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0.12</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0.12</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0.5</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0.5</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Evergreen Broadleaf Forest</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ctr"/>
                </a:tc>
              </a:tr>
              <a:tr h="222411">
                <a:tc>
                  <a:txBody>
                    <a:bodyPr/>
                    <a:lstStyle/>
                    <a:p>
                      <a:pPr algn="ctr" fontAlgn="ctr"/>
                      <a:r>
                        <a:rPr lang="en-US" sz="1100" u="none" strike="noStrike" dirty="0">
                          <a:effectLst/>
                          <a:latin typeface="+mn-lt"/>
                        </a:rPr>
                        <a:t>14</a:t>
                      </a:r>
                      <a:endParaRPr lang="en-US" sz="1100" b="0" i="0" u="none" strike="noStrike" dirty="0">
                        <a:solidFill>
                          <a:srgbClr val="000000"/>
                        </a:solidFill>
                        <a:effectLst/>
                        <a:latin typeface="+mn-lt"/>
                      </a:endParaRPr>
                    </a:p>
                  </a:txBody>
                  <a:tcPr marL="9525" marR="9525" marT="9525" marB="0" anchor="ctr">
                    <a:solidFill>
                      <a:srgbClr val="92D050"/>
                    </a:solidFill>
                  </a:tcPr>
                </a:tc>
                <a:tc>
                  <a:txBody>
                    <a:bodyPr/>
                    <a:lstStyle/>
                    <a:p>
                      <a:pPr algn="ctr" fontAlgn="b"/>
                      <a:r>
                        <a:rPr lang="en-US" sz="1100" u="none" strike="noStrike">
                          <a:effectLst/>
                          <a:latin typeface="Times New Roman" pitchFamily="18" charset="0"/>
                          <a:cs typeface="Times New Roman" pitchFamily="18" charset="0"/>
                        </a:rPr>
                        <a:t>0.7</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0.12</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0.12</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0.5</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0.5</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Evergreen </a:t>
                      </a:r>
                      <a:r>
                        <a:rPr lang="en-US" sz="1100" u="none" strike="noStrike" dirty="0" err="1">
                          <a:effectLst/>
                          <a:latin typeface="Times New Roman" pitchFamily="18" charset="0"/>
                          <a:cs typeface="Times New Roman" pitchFamily="18" charset="0"/>
                        </a:rPr>
                        <a:t>Needleleaf</a:t>
                      </a:r>
                      <a:r>
                        <a:rPr lang="en-US" sz="1100" u="none" strike="noStrike" dirty="0">
                          <a:effectLst/>
                          <a:latin typeface="Times New Roman" pitchFamily="18" charset="0"/>
                          <a:cs typeface="Times New Roman" pitchFamily="18" charset="0"/>
                        </a:rPr>
                        <a:t> Forest</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ctr"/>
                </a:tc>
              </a:tr>
              <a:tr h="157552">
                <a:tc>
                  <a:txBody>
                    <a:bodyPr/>
                    <a:lstStyle/>
                    <a:p>
                      <a:pPr algn="ctr" fontAlgn="ctr"/>
                      <a:r>
                        <a:rPr lang="en-US" sz="1100" u="none" strike="noStrike" dirty="0">
                          <a:effectLst/>
                          <a:latin typeface="+mn-lt"/>
                        </a:rPr>
                        <a:t>15</a:t>
                      </a:r>
                      <a:endParaRPr lang="en-US" sz="1100" b="0" i="0" u="none" strike="noStrike" dirty="0">
                        <a:solidFill>
                          <a:srgbClr val="000000"/>
                        </a:solidFill>
                        <a:effectLst/>
                        <a:latin typeface="+mn-lt"/>
                      </a:endParaRPr>
                    </a:p>
                  </a:txBody>
                  <a:tcPr marL="9525" marR="9525" marT="9525" marB="0" anchor="ctr">
                    <a:solidFill>
                      <a:srgbClr val="92D050"/>
                    </a:solidFill>
                  </a:tcPr>
                </a:tc>
                <a:tc>
                  <a:txBody>
                    <a:bodyPr/>
                    <a:lstStyle/>
                    <a:p>
                      <a:pPr algn="ctr" fontAlgn="b"/>
                      <a:r>
                        <a:rPr lang="en-US" sz="1100" u="none" strike="noStrike">
                          <a:effectLst/>
                          <a:latin typeface="Times New Roman" pitchFamily="18" charset="0"/>
                          <a:cs typeface="Times New Roman" pitchFamily="18" charset="0"/>
                        </a:rPr>
                        <a:t>0.8</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0.17</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0.25</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0.2</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0.5</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Mixed Forest</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ctr"/>
                </a:tc>
              </a:tr>
              <a:tr h="157552">
                <a:tc>
                  <a:txBody>
                    <a:bodyPr/>
                    <a:lstStyle/>
                    <a:p>
                      <a:pPr algn="ctr" fontAlgn="ctr"/>
                      <a:r>
                        <a:rPr lang="en-US" sz="1100" u="none" strike="noStrike" dirty="0">
                          <a:effectLst/>
                          <a:latin typeface="+mn-lt"/>
                        </a:rPr>
                        <a:t>16</a:t>
                      </a:r>
                      <a:endParaRPr lang="en-US" sz="1100" b="0" i="0" u="none" strike="noStrike" dirty="0">
                        <a:solidFill>
                          <a:srgbClr val="000000"/>
                        </a:solidFill>
                        <a:effectLst/>
                        <a:latin typeface="+mn-lt"/>
                      </a:endParaRPr>
                    </a:p>
                  </a:txBody>
                  <a:tcPr marL="9525" marR="9525" marT="9525" marB="0" anchor="ctr">
                    <a:solidFill>
                      <a:srgbClr val="92D050"/>
                    </a:solidFill>
                  </a:tcPr>
                </a:tc>
                <a:tc>
                  <a:txBody>
                    <a:bodyPr/>
                    <a:lstStyle/>
                    <a:p>
                      <a:pPr algn="ctr" fontAlgn="b"/>
                      <a:r>
                        <a:rPr lang="en-US" sz="1100" u="none" strike="noStrike">
                          <a:effectLst/>
                          <a:latin typeface="Times New Roman" pitchFamily="18" charset="0"/>
                          <a:cs typeface="Times New Roman" pitchFamily="18" charset="0"/>
                        </a:rPr>
                        <a:t>0</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0.08</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0.08</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0.0001</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0.0001</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Water Bodies</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ctr"/>
                </a:tc>
              </a:tr>
              <a:tr h="167758">
                <a:tc>
                  <a:txBody>
                    <a:bodyPr/>
                    <a:lstStyle/>
                    <a:p>
                      <a:pPr algn="ctr" fontAlgn="ctr"/>
                      <a:r>
                        <a:rPr lang="en-US" sz="1100" u="none" strike="noStrike">
                          <a:effectLst/>
                          <a:latin typeface="+mn-lt"/>
                        </a:rPr>
                        <a:t>17</a:t>
                      </a:r>
                      <a:endParaRPr lang="en-US" sz="1100" b="0" i="0" u="none" strike="noStrike">
                        <a:solidFill>
                          <a:srgbClr val="000000"/>
                        </a:solidFill>
                        <a:effectLst/>
                        <a:latin typeface="+mn-lt"/>
                      </a:endParaRPr>
                    </a:p>
                  </a:txBody>
                  <a:tcPr marL="9525" marR="9525" marT="9525" marB="0" anchor="ctr">
                    <a:solidFill>
                      <a:srgbClr val="92D050"/>
                    </a:solidFill>
                  </a:tcPr>
                </a:tc>
                <a:tc>
                  <a:txBody>
                    <a:bodyPr/>
                    <a:lstStyle/>
                    <a:p>
                      <a:pPr algn="ctr" fontAlgn="b"/>
                      <a:r>
                        <a:rPr lang="en-US" sz="1100" u="none" strike="noStrike">
                          <a:effectLst/>
                          <a:latin typeface="Times New Roman" pitchFamily="18" charset="0"/>
                          <a:cs typeface="Times New Roman" pitchFamily="18" charset="0"/>
                        </a:rPr>
                        <a:t>0.6</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0.14</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0.14</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0.2</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0.2</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Herbaceous Wetland</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ctr"/>
                </a:tc>
              </a:tr>
              <a:tr h="157552">
                <a:tc>
                  <a:txBody>
                    <a:bodyPr/>
                    <a:lstStyle/>
                    <a:p>
                      <a:pPr algn="ctr" fontAlgn="ctr"/>
                      <a:r>
                        <a:rPr lang="en-US" sz="1100" u="none" strike="noStrike" dirty="0">
                          <a:effectLst/>
                          <a:latin typeface="+mn-lt"/>
                        </a:rPr>
                        <a:t>18</a:t>
                      </a:r>
                      <a:endParaRPr lang="en-US" sz="1100" b="0" i="0" u="none" strike="noStrike" dirty="0">
                        <a:solidFill>
                          <a:srgbClr val="000000"/>
                        </a:solidFill>
                        <a:effectLst/>
                        <a:latin typeface="+mn-lt"/>
                      </a:endParaRPr>
                    </a:p>
                  </a:txBody>
                  <a:tcPr marL="9525" marR="9525" marT="9525" marB="0" anchor="ctr">
                    <a:solidFill>
                      <a:srgbClr val="92D050"/>
                    </a:solidFill>
                  </a:tcPr>
                </a:tc>
                <a:tc>
                  <a:txBody>
                    <a:bodyPr/>
                    <a:lstStyle/>
                    <a:p>
                      <a:pPr algn="ctr" fontAlgn="b"/>
                      <a:r>
                        <a:rPr lang="en-US" sz="1100" u="none" strike="noStrike">
                          <a:effectLst/>
                          <a:latin typeface="Times New Roman" pitchFamily="18" charset="0"/>
                          <a:cs typeface="Times New Roman" pitchFamily="18" charset="0"/>
                        </a:rPr>
                        <a:t>0.6</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0.14</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0.14</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0.4</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0.4</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Wooded Wetland</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ctr"/>
                </a:tc>
              </a:tr>
              <a:tr h="222411">
                <a:tc>
                  <a:txBody>
                    <a:bodyPr/>
                    <a:lstStyle/>
                    <a:p>
                      <a:pPr algn="ctr" fontAlgn="ctr"/>
                      <a:r>
                        <a:rPr lang="en-US" sz="1100" u="none" strike="noStrike" dirty="0">
                          <a:effectLst/>
                          <a:latin typeface="+mn-lt"/>
                        </a:rPr>
                        <a:t>19</a:t>
                      </a:r>
                      <a:endParaRPr lang="en-US" sz="1100" b="0" i="0" u="none" strike="noStrike" dirty="0">
                        <a:solidFill>
                          <a:srgbClr val="000000"/>
                        </a:solidFill>
                        <a:effectLst/>
                        <a:latin typeface="+mn-lt"/>
                      </a:endParaRPr>
                    </a:p>
                  </a:txBody>
                  <a:tcPr marL="9525" marR="9525" marT="9525" marB="0" anchor="ctr">
                    <a:solidFill>
                      <a:srgbClr val="92D050"/>
                    </a:solidFill>
                  </a:tcPr>
                </a:tc>
                <a:tc>
                  <a:txBody>
                    <a:bodyPr/>
                    <a:lstStyle/>
                    <a:p>
                      <a:pPr algn="ctr" fontAlgn="b"/>
                      <a:r>
                        <a:rPr lang="en-US" sz="1100" u="none" strike="noStrike">
                          <a:effectLst/>
                          <a:latin typeface="Times New Roman" pitchFamily="18" charset="0"/>
                          <a:cs typeface="Times New Roman" pitchFamily="18" charset="0"/>
                        </a:rPr>
                        <a:t>0.01</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0.38</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0.38</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0.01</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0.01</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Barren or Sparsely Vegetated</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ctr"/>
                </a:tc>
              </a:tr>
              <a:tr h="167758">
                <a:tc>
                  <a:txBody>
                    <a:bodyPr/>
                    <a:lstStyle/>
                    <a:p>
                      <a:pPr algn="ctr" fontAlgn="ctr"/>
                      <a:r>
                        <a:rPr lang="en-US" sz="1100" u="none" strike="noStrike" dirty="0">
                          <a:effectLst/>
                          <a:latin typeface="+mn-lt"/>
                        </a:rPr>
                        <a:t>20</a:t>
                      </a:r>
                      <a:endParaRPr lang="en-US" sz="1100" b="0" i="0" u="none" strike="noStrike" dirty="0">
                        <a:solidFill>
                          <a:srgbClr val="000000"/>
                        </a:solidFill>
                        <a:effectLst/>
                        <a:latin typeface="+mn-lt"/>
                      </a:endParaRPr>
                    </a:p>
                  </a:txBody>
                  <a:tcPr marL="9525" marR="9525" marT="9525" marB="0" anchor="ctr">
                    <a:solidFill>
                      <a:srgbClr val="92D050"/>
                    </a:solidFill>
                  </a:tcPr>
                </a:tc>
                <a:tc>
                  <a:txBody>
                    <a:bodyPr/>
                    <a:lstStyle/>
                    <a:p>
                      <a:pPr algn="ctr" fontAlgn="b"/>
                      <a:r>
                        <a:rPr lang="en-US" sz="1100" u="none" strike="noStrike">
                          <a:effectLst/>
                          <a:latin typeface="Times New Roman" pitchFamily="18" charset="0"/>
                          <a:cs typeface="Times New Roman" pitchFamily="18" charset="0"/>
                        </a:rPr>
                        <a:t>0.6</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0.15</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0.2</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0.1</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0.1</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Herbaceous Tundra</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ctr"/>
                </a:tc>
              </a:tr>
              <a:tr h="157552">
                <a:tc>
                  <a:txBody>
                    <a:bodyPr/>
                    <a:lstStyle/>
                    <a:p>
                      <a:pPr algn="ctr" fontAlgn="ctr"/>
                      <a:r>
                        <a:rPr lang="en-US" sz="1100" u="none" strike="noStrike">
                          <a:effectLst/>
                          <a:latin typeface="+mn-lt"/>
                        </a:rPr>
                        <a:t>21</a:t>
                      </a:r>
                      <a:endParaRPr lang="en-US" sz="1100" b="0" i="0" u="none" strike="noStrike">
                        <a:solidFill>
                          <a:srgbClr val="000000"/>
                        </a:solidFill>
                        <a:effectLst/>
                        <a:latin typeface="+mn-lt"/>
                      </a:endParaRPr>
                    </a:p>
                  </a:txBody>
                  <a:tcPr marL="9525" marR="9525" marT="9525" marB="0" anchor="ctr">
                    <a:solidFill>
                      <a:srgbClr val="92D050"/>
                    </a:solidFill>
                  </a:tcPr>
                </a:tc>
                <a:tc>
                  <a:txBody>
                    <a:bodyPr/>
                    <a:lstStyle/>
                    <a:p>
                      <a:pPr algn="ctr" fontAlgn="b"/>
                      <a:r>
                        <a:rPr lang="en-US" sz="1100" u="none" strike="noStrike">
                          <a:effectLst/>
                          <a:latin typeface="Times New Roman" pitchFamily="18" charset="0"/>
                          <a:cs typeface="Times New Roman" pitchFamily="18" charset="0"/>
                        </a:rPr>
                        <a:t>0.6</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0.15</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0.2</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0.3</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0.3</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Wooded Tundra</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ctr"/>
                </a:tc>
              </a:tr>
              <a:tr h="157552">
                <a:tc>
                  <a:txBody>
                    <a:bodyPr/>
                    <a:lstStyle/>
                    <a:p>
                      <a:pPr algn="ctr" fontAlgn="ctr"/>
                      <a:r>
                        <a:rPr lang="en-US" sz="1100" u="none" strike="noStrike" dirty="0">
                          <a:effectLst/>
                          <a:latin typeface="+mn-lt"/>
                        </a:rPr>
                        <a:t>22</a:t>
                      </a:r>
                      <a:endParaRPr lang="en-US" sz="1100" b="0" i="0" u="none" strike="noStrike" dirty="0">
                        <a:solidFill>
                          <a:srgbClr val="000000"/>
                        </a:solidFill>
                        <a:effectLst/>
                        <a:latin typeface="+mn-lt"/>
                      </a:endParaRPr>
                    </a:p>
                  </a:txBody>
                  <a:tcPr marL="9525" marR="9525" marT="9525" marB="0" anchor="ctr">
                    <a:solidFill>
                      <a:srgbClr val="92D050"/>
                    </a:solidFill>
                  </a:tcPr>
                </a:tc>
                <a:tc>
                  <a:txBody>
                    <a:bodyPr/>
                    <a:lstStyle/>
                    <a:p>
                      <a:pPr algn="ctr" fontAlgn="b"/>
                      <a:r>
                        <a:rPr lang="en-US" sz="1100" u="none" strike="noStrike">
                          <a:effectLst/>
                          <a:latin typeface="Times New Roman" pitchFamily="18" charset="0"/>
                          <a:cs typeface="Times New Roman" pitchFamily="18" charset="0"/>
                        </a:rPr>
                        <a:t>0.6</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0.15</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0.2</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0.15</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0.15</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Mixed Tundra</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ctr"/>
                </a:tc>
              </a:tr>
              <a:tr h="167758">
                <a:tc>
                  <a:txBody>
                    <a:bodyPr/>
                    <a:lstStyle/>
                    <a:p>
                      <a:pPr algn="ctr" fontAlgn="ctr"/>
                      <a:r>
                        <a:rPr lang="en-US" sz="1100" u="none" strike="noStrike" dirty="0">
                          <a:effectLst/>
                          <a:latin typeface="+mn-lt"/>
                        </a:rPr>
                        <a:t>23</a:t>
                      </a:r>
                      <a:endParaRPr lang="en-US" sz="1100" b="0" i="0" u="none" strike="noStrike" dirty="0">
                        <a:solidFill>
                          <a:srgbClr val="000000"/>
                        </a:solidFill>
                        <a:effectLst/>
                        <a:latin typeface="+mn-lt"/>
                      </a:endParaRPr>
                    </a:p>
                  </a:txBody>
                  <a:tcPr marL="9525" marR="9525" marT="9525" marB="0" anchor="ctr">
                    <a:solidFill>
                      <a:srgbClr val="92D050"/>
                    </a:solidFill>
                  </a:tcPr>
                </a:tc>
                <a:tc>
                  <a:txBody>
                    <a:bodyPr/>
                    <a:lstStyle/>
                    <a:p>
                      <a:pPr algn="ctr" fontAlgn="b"/>
                      <a:r>
                        <a:rPr lang="en-US" sz="1100" u="none" strike="noStrike">
                          <a:effectLst/>
                          <a:latin typeface="Times New Roman" pitchFamily="18" charset="0"/>
                          <a:cs typeface="Times New Roman" pitchFamily="18" charset="0"/>
                        </a:rPr>
                        <a:t>0.3</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0.25</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0.25</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0.05</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0.1</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Bare Ground Tundra</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ctr"/>
                </a:tc>
              </a:tr>
              <a:tr h="157552">
                <a:tc>
                  <a:txBody>
                    <a:bodyPr/>
                    <a:lstStyle/>
                    <a:p>
                      <a:pPr algn="ctr" fontAlgn="ctr"/>
                      <a:r>
                        <a:rPr lang="en-US" sz="1100" u="none" strike="noStrike" dirty="0">
                          <a:effectLst/>
                          <a:latin typeface="+mn-lt"/>
                        </a:rPr>
                        <a:t>24</a:t>
                      </a:r>
                      <a:endParaRPr lang="en-US" sz="1100" b="0" i="0" u="none" strike="noStrike" dirty="0">
                        <a:solidFill>
                          <a:srgbClr val="000000"/>
                        </a:solidFill>
                        <a:effectLst/>
                        <a:latin typeface="+mn-lt"/>
                      </a:endParaRPr>
                    </a:p>
                  </a:txBody>
                  <a:tcPr marL="9525" marR="9525" marT="9525" marB="0" anchor="ctr">
                    <a:solidFill>
                      <a:srgbClr val="92D050"/>
                    </a:solidFill>
                  </a:tcPr>
                </a:tc>
                <a:tc>
                  <a:txBody>
                    <a:bodyPr/>
                    <a:lstStyle/>
                    <a:p>
                      <a:pPr algn="ctr" fontAlgn="b"/>
                      <a:r>
                        <a:rPr lang="en-US" sz="1100" u="none" strike="noStrike">
                          <a:effectLst/>
                          <a:latin typeface="Times New Roman" pitchFamily="18" charset="0"/>
                          <a:cs typeface="Times New Roman" pitchFamily="18" charset="0"/>
                        </a:rPr>
                        <a:t>0</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0.55</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0.7</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a:effectLst/>
                          <a:latin typeface="Times New Roman" pitchFamily="18" charset="0"/>
                          <a:cs typeface="Times New Roman" pitchFamily="18" charset="0"/>
                        </a:rPr>
                        <a:t>0.001</a:t>
                      </a:r>
                      <a:endParaRPr lang="en-US" sz="1100" b="0" i="0" u="none" strike="noStrike">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0.001</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100" u="none" strike="noStrike" dirty="0">
                          <a:effectLst/>
                          <a:latin typeface="Times New Roman" pitchFamily="18" charset="0"/>
                          <a:cs typeface="Times New Roman" pitchFamily="18" charset="0"/>
                        </a:rPr>
                        <a:t>Snow or Ice</a:t>
                      </a:r>
                      <a:endParaRPr lang="en-US" sz="1100" b="0" i="0" u="none" strike="noStrike" dirty="0">
                        <a:solidFill>
                          <a:srgbClr val="000000"/>
                        </a:solidFill>
                        <a:effectLst/>
                        <a:latin typeface="Times New Roman" pitchFamily="18" charset="0"/>
                        <a:cs typeface="Times New Roman" pitchFamily="18" charset="0"/>
                      </a:endParaRPr>
                    </a:p>
                  </a:txBody>
                  <a:tcPr marL="9525" marR="9525" marT="9525" marB="0" anchor="ctr"/>
                </a:tc>
              </a:tr>
            </a:tbl>
          </a:graphicData>
        </a:graphic>
      </p:graphicFrame>
      <p:sp>
        <p:nvSpPr>
          <p:cNvPr id="5" name="TextBox 4"/>
          <p:cNvSpPr txBox="1"/>
          <p:nvPr/>
        </p:nvSpPr>
        <p:spPr>
          <a:xfrm>
            <a:off x="304800" y="1002268"/>
            <a:ext cx="8534400" cy="369332"/>
          </a:xfrm>
          <a:prstGeom prst="rect">
            <a:avLst/>
          </a:prstGeom>
          <a:noFill/>
        </p:spPr>
        <p:txBody>
          <a:bodyPr wrap="square" rtlCol="0">
            <a:spAutoFit/>
          </a:bodyPr>
          <a:lstStyle/>
          <a:p>
            <a:pPr algn="ctr"/>
            <a:r>
              <a:rPr lang="en-US" dirty="0"/>
              <a:t>The </a:t>
            </a:r>
            <a:r>
              <a:rPr lang="en-US" dirty="0" smtClean="0"/>
              <a:t>model land/sea </a:t>
            </a:r>
            <a:r>
              <a:rPr lang="en-US" dirty="0"/>
              <a:t>mask is </a:t>
            </a:r>
            <a:r>
              <a:rPr lang="en-US" dirty="0" smtClean="0"/>
              <a:t>determined </a:t>
            </a:r>
            <a:r>
              <a:rPr lang="en-US" dirty="0"/>
              <a:t>from the landuse category as </a:t>
            </a:r>
            <a:r>
              <a:rPr lang="en-US" u="sng" dirty="0"/>
              <a:t>either</a:t>
            </a:r>
            <a:r>
              <a:rPr lang="en-US" dirty="0"/>
              <a:t> water or land. </a:t>
            </a:r>
          </a:p>
        </p:txBody>
      </p:sp>
      <p:sp>
        <p:nvSpPr>
          <p:cNvPr id="3" name="Rectangle 2"/>
          <p:cNvSpPr/>
          <p:nvPr/>
        </p:nvSpPr>
        <p:spPr>
          <a:xfrm>
            <a:off x="1066800" y="2057400"/>
            <a:ext cx="7086600" cy="22860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76325" y="3048000"/>
            <a:ext cx="7086600" cy="15240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76325" y="5029200"/>
            <a:ext cx="7086600" cy="228600"/>
          </a:xfrm>
          <a:prstGeom prst="rect">
            <a:avLst/>
          </a:prstGeom>
          <a:noFill/>
          <a:ln w="22225">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76325" y="5410200"/>
            <a:ext cx="7086600" cy="152400"/>
          </a:xfrm>
          <a:prstGeom prst="rect">
            <a:avLst/>
          </a:prstGeom>
          <a:noFill/>
          <a:ln w="22225">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76325" y="3200400"/>
            <a:ext cx="7086600" cy="22860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9664169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792162"/>
          </a:xfrm>
        </p:spPr>
        <p:txBody>
          <a:bodyPr/>
          <a:lstStyle/>
          <a:p>
            <a:r>
              <a:rPr lang="en-US" dirty="0" smtClean="0"/>
              <a:t>Results Outline</a:t>
            </a:r>
            <a:endParaRPr lang="en-US" dirty="0"/>
          </a:p>
        </p:txBody>
      </p:sp>
      <p:sp>
        <p:nvSpPr>
          <p:cNvPr id="4" name="Slide Number Placeholder 3"/>
          <p:cNvSpPr>
            <a:spLocks noGrp="1"/>
          </p:cNvSpPr>
          <p:nvPr>
            <p:ph type="sldNum" sz="quarter" idx="12"/>
          </p:nvPr>
        </p:nvSpPr>
        <p:spPr>
          <a:xfrm>
            <a:off x="33867" y="6558280"/>
            <a:ext cx="274320" cy="274320"/>
          </a:xfrm>
        </p:spPr>
        <p:txBody>
          <a:bodyPr/>
          <a:lstStyle/>
          <a:p>
            <a:fld id="{283FA653-E9F8-4780-8EA8-F11E133180C1}" type="slidenum">
              <a:rPr lang="en-US" smtClean="0"/>
              <a:pPr/>
              <a:t>21</a:t>
            </a:fld>
            <a:endParaRPr lang="en-US"/>
          </a:p>
        </p:txBody>
      </p:sp>
      <p:sp>
        <p:nvSpPr>
          <p:cNvPr id="3" name="Content Placeholder 2"/>
          <p:cNvSpPr>
            <a:spLocks noGrp="1"/>
          </p:cNvSpPr>
          <p:nvPr>
            <p:ph sz="quarter" idx="1"/>
          </p:nvPr>
        </p:nvSpPr>
        <p:spPr>
          <a:xfrm>
            <a:off x="457200" y="990600"/>
            <a:ext cx="8229600" cy="5486400"/>
          </a:xfrm>
        </p:spPr>
        <p:txBody>
          <a:bodyPr>
            <a:normAutofit fontScale="85000" lnSpcReduction="20000"/>
          </a:bodyPr>
          <a:lstStyle/>
          <a:p>
            <a:pPr marL="514350" indent="-514350">
              <a:buFont typeface="+mj-lt"/>
              <a:buAutoNum type="arabicPeriod"/>
            </a:pPr>
            <a:r>
              <a:rPr lang="en-US" u="sng" dirty="0" smtClean="0"/>
              <a:t>Slab vs. Noah: </a:t>
            </a:r>
            <a:r>
              <a:rPr lang="en-US" sz="2400" b="1" i="1" dirty="0" smtClean="0">
                <a:solidFill>
                  <a:srgbClr val="FF0066"/>
                </a:solidFill>
              </a:rPr>
              <a:t>Which LSM gets the track right </a:t>
            </a:r>
            <a:r>
              <a:rPr lang="en-US" sz="1900" b="1" i="1" dirty="0" smtClean="0">
                <a:solidFill>
                  <a:srgbClr val="FF0066"/>
                </a:solidFill>
              </a:rPr>
              <a:t>(to start as a baseline)</a:t>
            </a:r>
            <a:r>
              <a:rPr lang="en-US" sz="2400" b="1" i="1" dirty="0" smtClean="0">
                <a:solidFill>
                  <a:srgbClr val="FF0066"/>
                </a:solidFill>
              </a:rPr>
              <a:t>?</a:t>
            </a:r>
          </a:p>
          <a:p>
            <a:pPr marL="788670" lvl="1" indent="-514350"/>
            <a:r>
              <a:rPr lang="en-US" dirty="0" smtClean="0"/>
              <a:t>Track comparisons</a:t>
            </a:r>
          </a:p>
          <a:p>
            <a:pPr marL="788670" lvl="1" indent="-514350"/>
            <a:r>
              <a:rPr lang="en-US" dirty="0" smtClean="0"/>
              <a:t>Storm intensity comparisons</a:t>
            </a:r>
          </a:p>
          <a:p>
            <a:pPr marL="514350" indent="-514350">
              <a:buFont typeface="+mj-lt"/>
              <a:buAutoNum type="arabicPeriod"/>
            </a:pPr>
            <a:r>
              <a:rPr lang="en-US" u="sng" dirty="0" smtClean="0"/>
              <a:t>Land Changes: </a:t>
            </a:r>
            <a:r>
              <a:rPr lang="en-US" sz="2400" b="1" i="1" dirty="0" smtClean="0">
                <a:solidFill>
                  <a:srgbClr val="FF0066"/>
                </a:solidFill>
              </a:rPr>
              <a:t>How do the presence/lack of features affect the TC?</a:t>
            </a:r>
          </a:p>
          <a:p>
            <a:pPr marL="788670" lvl="1" indent="-514350"/>
            <a:r>
              <a:rPr lang="en-US" dirty="0" smtClean="0"/>
              <a:t>Track comparisons</a:t>
            </a:r>
          </a:p>
          <a:p>
            <a:pPr marL="788670" lvl="1" indent="-514350"/>
            <a:r>
              <a:rPr lang="en-US" dirty="0" smtClean="0"/>
              <a:t>Storm intensity comparisons</a:t>
            </a:r>
          </a:p>
          <a:p>
            <a:pPr marL="514350" indent="-514350">
              <a:buFont typeface="+mj-lt"/>
              <a:buAutoNum type="arabicPeriod"/>
            </a:pPr>
            <a:r>
              <a:rPr lang="en-US" u="sng" dirty="0" smtClean="0"/>
              <a:t>Noah Ensemble: </a:t>
            </a:r>
            <a:r>
              <a:rPr lang="en-US" sz="2400" b="1" i="1" dirty="0" smtClean="0">
                <a:solidFill>
                  <a:srgbClr val="FF0066"/>
                </a:solidFill>
              </a:rPr>
              <a:t>How do changes in initial conditions and physics alter the forecast? Does this change perform better? What does it tell us about the sensitivities of HWRF?</a:t>
            </a:r>
          </a:p>
          <a:p>
            <a:pPr marL="788670" lvl="1" indent="-514350"/>
            <a:r>
              <a:rPr lang="en-US" dirty="0" smtClean="0"/>
              <a:t>Track comparisons</a:t>
            </a:r>
          </a:p>
          <a:p>
            <a:pPr marL="788670" lvl="1" indent="-514350"/>
            <a:r>
              <a:rPr lang="en-US" dirty="0" smtClean="0"/>
              <a:t>Storm intensity comparisons</a:t>
            </a:r>
          </a:p>
          <a:p>
            <a:pPr marL="514350" indent="-514350">
              <a:buFont typeface="+mj-lt"/>
              <a:buAutoNum type="arabicPeriod"/>
            </a:pPr>
            <a:r>
              <a:rPr lang="en-US" u="sng" dirty="0" smtClean="0"/>
              <a:t>Follow-up </a:t>
            </a:r>
            <a:r>
              <a:rPr lang="en-US" u="sng" dirty="0"/>
              <a:t>on Noah simulated </a:t>
            </a:r>
            <a:r>
              <a:rPr lang="en-US" u="sng" dirty="0" smtClean="0"/>
              <a:t>intensity-Ocean Tests</a:t>
            </a:r>
            <a:r>
              <a:rPr lang="en-US" dirty="0" smtClean="0"/>
              <a:t> (All Ocean, No Ocean &amp; Noah Default): </a:t>
            </a:r>
            <a:r>
              <a:rPr lang="en-US" sz="2400" b="1" i="1" dirty="0" smtClean="0">
                <a:solidFill>
                  <a:srgbClr val="FF0066"/>
                </a:solidFill>
              </a:rPr>
              <a:t>How could Fay Intensify without FL? Decay with all land situation? Only pull moisture from land surface features? How do simulations between landfall and non-landfalling cases compare?</a:t>
            </a:r>
          </a:p>
          <a:p>
            <a:pPr marL="788670" lvl="1" indent="-514350"/>
            <a:r>
              <a:rPr lang="en-US" dirty="0" smtClean="0"/>
              <a:t>Variables for Decay/Maintenance over time</a:t>
            </a:r>
          </a:p>
          <a:p>
            <a:pPr marL="788670" lvl="1" indent="-514350"/>
            <a:r>
              <a:rPr lang="en-US" dirty="0" smtClean="0"/>
              <a:t>Water Budget</a:t>
            </a:r>
            <a:endParaRPr lang="en-US" dirty="0"/>
          </a:p>
          <a:p>
            <a:pPr marL="788670" lvl="1" indent="-514350"/>
            <a:endParaRPr lang="en-US" dirty="0"/>
          </a:p>
        </p:txBody>
      </p:sp>
    </p:spTree>
    <p:extLst>
      <p:ext uri="{BB962C8B-B14F-4D97-AF65-F5344CB8AC3E}">
        <p14:creationId xmlns:p14="http://schemas.microsoft.com/office/powerpoint/2010/main" xmlns="" val="1701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8" dur="500"/>
                                        <p:tgtEl>
                                          <p:spTgt spid="3">
                                            <p:txEl>
                                              <p:pRg st="3" end="3"/>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1" dur="500"/>
                                        <p:tgtEl>
                                          <p:spTgt spid="3">
                                            <p:txEl>
                                              <p:pRg st="4" end="4"/>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9" dur="500"/>
                                        <p:tgtEl>
                                          <p:spTgt spid="3">
                                            <p:txEl>
                                              <p:pRg st="6" end="6"/>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32" dur="500"/>
                                        <p:tgtEl>
                                          <p:spTgt spid="3">
                                            <p:txEl>
                                              <p:pRg st="7" end="7"/>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randombar(horizontal)">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randombar(horizontal)">
                                      <p:cBhvr>
                                        <p:cTn id="40" dur="500"/>
                                        <p:tgtEl>
                                          <p:spTgt spid="3">
                                            <p:txEl>
                                              <p:pRg st="9" end="9"/>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43" dur="500"/>
                                        <p:tgtEl>
                                          <p:spTgt spid="3">
                                            <p:txEl>
                                              <p:pRg st="10" end="10"/>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randombar(horizontal)">
                                      <p:cBhvr>
                                        <p:cTn id="4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17"/>
          <p:cNvGraphicFramePr>
            <a:graphicFrameLocks noChangeAspect="1"/>
          </p:cNvGraphicFramePr>
          <p:nvPr>
            <p:extLst>
              <p:ext uri="{D42A27DB-BD31-4B8C-83A1-F6EECF244321}">
                <p14:modId xmlns:p14="http://schemas.microsoft.com/office/powerpoint/2010/main" xmlns="" val="3204652403"/>
              </p:ext>
            </p:extLst>
          </p:nvPr>
        </p:nvGraphicFramePr>
        <p:xfrm>
          <a:off x="685800" y="3003821"/>
          <a:ext cx="4114800" cy="3538409"/>
        </p:xfrm>
        <a:graphic>
          <a:graphicData uri="http://schemas.openxmlformats.org/presentationml/2006/ole">
            <p:oleObj spid="_x0000_s7366" name="Worksheet" r:id="rId3" imgW="2447824" imgH="2104942" progId="Excel.Sheet.12">
              <p:embed/>
            </p:oleObj>
          </a:graphicData>
        </a:graphic>
      </p:graphicFrame>
      <p:sp>
        <p:nvSpPr>
          <p:cNvPr id="5" name="Title 4"/>
          <p:cNvSpPr>
            <a:spLocks noGrp="1"/>
          </p:cNvSpPr>
          <p:nvPr>
            <p:ph type="title"/>
          </p:nvPr>
        </p:nvSpPr>
        <p:spPr>
          <a:xfrm>
            <a:off x="914400" y="274638"/>
            <a:ext cx="7772400" cy="715962"/>
          </a:xfrm>
        </p:spPr>
        <p:txBody>
          <a:bodyPr>
            <a:normAutofit fontScale="90000"/>
          </a:bodyPr>
          <a:lstStyle/>
          <a:p>
            <a:r>
              <a:rPr lang="en-US" dirty="0" smtClean="0"/>
              <a:t>Slab </a:t>
            </a:r>
            <a:r>
              <a:rPr lang="en-US" dirty="0" err="1" smtClean="0"/>
              <a:t>vs</a:t>
            </a:r>
            <a:r>
              <a:rPr lang="en-US" dirty="0" smtClean="0"/>
              <a:t> Noah Tracks</a:t>
            </a:r>
            <a:endParaRPr lang="en-US" dirty="0"/>
          </a:p>
        </p:txBody>
      </p:sp>
      <p:sp>
        <p:nvSpPr>
          <p:cNvPr id="4" name="TextBox 3"/>
          <p:cNvSpPr txBox="1"/>
          <p:nvPr/>
        </p:nvSpPr>
        <p:spPr>
          <a:xfrm>
            <a:off x="0" y="914400"/>
            <a:ext cx="9144000" cy="2031325"/>
          </a:xfrm>
          <a:prstGeom prst="rect">
            <a:avLst/>
          </a:prstGeom>
          <a:noFill/>
        </p:spPr>
        <p:txBody>
          <a:bodyPr wrap="square">
            <a:spAutoFit/>
          </a:bodyPr>
          <a:lstStyle/>
          <a:p>
            <a:pPr fontAlgn="auto">
              <a:spcBef>
                <a:spcPts val="0"/>
              </a:spcBef>
              <a:spcAft>
                <a:spcPts val="0"/>
              </a:spcAft>
              <a:defRPr/>
            </a:pPr>
            <a:r>
              <a:rPr lang="en-US" dirty="0" err="1">
                <a:latin typeface="+mn-lt"/>
              </a:rPr>
              <a:t>Fcst</a:t>
            </a:r>
            <a:r>
              <a:rPr lang="en-US" dirty="0">
                <a:latin typeface="+mn-lt"/>
              </a:rPr>
              <a:t> Track Error (</a:t>
            </a:r>
            <a:r>
              <a:rPr lang="en-US" dirty="0" err="1">
                <a:latin typeface="+mn-lt"/>
              </a:rPr>
              <a:t>ie</a:t>
            </a:r>
            <a:r>
              <a:rPr lang="en-US" dirty="0">
                <a:latin typeface="+mn-lt"/>
              </a:rPr>
              <a:t> Great Circle Distance from best track point)</a:t>
            </a:r>
          </a:p>
          <a:p>
            <a:pPr fontAlgn="auto">
              <a:spcBef>
                <a:spcPts val="0"/>
              </a:spcBef>
              <a:spcAft>
                <a:spcPts val="0"/>
              </a:spcAft>
              <a:defRPr/>
            </a:pPr>
            <a:endParaRPr lang="en-US" dirty="0">
              <a:latin typeface="+mn-lt"/>
            </a:endParaRPr>
          </a:p>
          <a:p>
            <a:pPr fontAlgn="auto">
              <a:spcBef>
                <a:spcPts val="0"/>
              </a:spcBef>
              <a:spcAft>
                <a:spcPts val="0"/>
              </a:spcAft>
              <a:defRPr/>
            </a:pPr>
            <a:r>
              <a:rPr lang="en-US" dirty="0">
                <a:latin typeface="+mn-lt"/>
              </a:rPr>
              <a:t>FTE  = </a:t>
            </a:r>
          </a:p>
          <a:p>
            <a:pPr fontAlgn="auto">
              <a:spcBef>
                <a:spcPts val="0"/>
              </a:spcBef>
              <a:spcAft>
                <a:spcPts val="0"/>
              </a:spcAft>
              <a:defRPr/>
            </a:pPr>
            <a:endParaRPr lang="en-US" dirty="0">
              <a:latin typeface="+mn-lt"/>
            </a:endParaRPr>
          </a:p>
          <a:p>
            <a:pPr fontAlgn="auto">
              <a:spcBef>
                <a:spcPts val="0"/>
              </a:spcBef>
              <a:spcAft>
                <a:spcPts val="0"/>
              </a:spcAft>
              <a:defRPr/>
            </a:pPr>
            <a:r>
              <a:rPr lang="en-US" dirty="0">
                <a:latin typeface="+mn-lt"/>
              </a:rPr>
              <a:t>Where:</a:t>
            </a:r>
          </a:p>
          <a:p>
            <a:pPr marL="285750" indent="-285750" fontAlgn="auto">
              <a:spcBef>
                <a:spcPts val="0"/>
              </a:spcBef>
              <a:spcAft>
                <a:spcPts val="0"/>
              </a:spcAft>
              <a:buFont typeface="Arial" pitchFamily="34" charset="0"/>
              <a:buChar char="•"/>
              <a:defRPr/>
            </a:pPr>
            <a:r>
              <a:rPr lang="en-US" i="1" dirty="0" err="1">
                <a:latin typeface="Times New Roman" pitchFamily="18" charset="0"/>
                <a:cs typeface="Times New Roman" pitchFamily="18" charset="0"/>
              </a:rPr>
              <a:t>latB</a:t>
            </a:r>
            <a:r>
              <a:rPr lang="en-US" dirty="0">
                <a:latin typeface="+mn-lt"/>
              </a:rPr>
              <a:t>, </a:t>
            </a:r>
            <a:r>
              <a:rPr lang="en-US" i="1" dirty="0" err="1">
                <a:latin typeface="Times New Roman" pitchFamily="18" charset="0"/>
                <a:cs typeface="Times New Roman" pitchFamily="18" charset="0"/>
              </a:rPr>
              <a:t>lonB</a:t>
            </a:r>
            <a:r>
              <a:rPr lang="en-US" dirty="0">
                <a:latin typeface="+mn-lt"/>
              </a:rPr>
              <a:t> = Best Track Latitude, Best Track Longitude</a:t>
            </a:r>
          </a:p>
          <a:p>
            <a:pPr marL="285750" indent="-285750" fontAlgn="auto">
              <a:spcBef>
                <a:spcPts val="0"/>
              </a:spcBef>
              <a:spcAft>
                <a:spcPts val="0"/>
              </a:spcAft>
              <a:buFont typeface="Arial" pitchFamily="34" charset="0"/>
              <a:buChar char="•"/>
              <a:defRPr/>
            </a:pPr>
            <a:r>
              <a:rPr lang="en-US" i="1" dirty="0" err="1">
                <a:latin typeface="Times New Roman" pitchFamily="18" charset="0"/>
                <a:cs typeface="Times New Roman" pitchFamily="18" charset="0"/>
              </a:rPr>
              <a:t>latF</a:t>
            </a:r>
            <a:r>
              <a:rPr lang="en-US" i="1" dirty="0">
                <a:latin typeface="Times New Roman" pitchFamily="18" charset="0"/>
                <a:cs typeface="Times New Roman" pitchFamily="18" charset="0"/>
              </a:rPr>
              <a:t>, </a:t>
            </a:r>
            <a:r>
              <a:rPr lang="en-US" i="1" dirty="0" err="1">
                <a:latin typeface="Times New Roman" pitchFamily="18" charset="0"/>
                <a:cs typeface="Times New Roman" pitchFamily="18" charset="0"/>
              </a:rPr>
              <a:t>lonF</a:t>
            </a:r>
            <a:r>
              <a:rPr lang="en-US" i="1" dirty="0">
                <a:latin typeface="Times New Roman" pitchFamily="18" charset="0"/>
                <a:cs typeface="Times New Roman" pitchFamily="18" charset="0"/>
              </a:rPr>
              <a:t> </a:t>
            </a:r>
            <a:r>
              <a:rPr lang="en-US" dirty="0">
                <a:latin typeface="+mn-lt"/>
              </a:rPr>
              <a:t>= Model Forecast Latitude, Model Forecast Longitude </a:t>
            </a:r>
          </a:p>
        </p:txBody>
      </p:sp>
      <p:grpSp>
        <p:nvGrpSpPr>
          <p:cNvPr id="30" name="Group 29"/>
          <p:cNvGrpSpPr/>
          <p:nvPr/>
        </p:nvGrpSpPr>
        <p:grpSpPr>
          <a:xfrm>
            <a:off x="5257800" y="5573712"/>
            <a:ext cx="1143000" cy="152400"/>
            <a:chOff x="5410200" y="5649912"/>
            <a:chExt cx="1143000" cy="152400"/>
          </a:xfrm>
        </p:grpSpPr>
        <p:cxnSp>
          <p:nvCxnSpPr>
            <p:cNvPr id="6" name="Straight Connector 5"/>
            <p:cNvCxnSpPr/>
            <p:nvPr/>
          </p:nvCxnSpPr>
          <p:spPr>
            <a:xfrm>
              <a:off x="5410200" y="5726112"/>
              <a:ext cx="1143000"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5837238" y="5649912"/>
              <a:ext cx="198437" cy="1524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1" name="Group 30"/>
          <p:cNvGrpSpPr/>
          <p:nvPr/>
        </p:nvGrpSpPr>
        <p:grpSpPr>
          <a:xfrm>
            <a:off x="5257800" y="5943600"/>
            <a:ext cx="1143000" cy="152400"/>
            <a:chOff x="5410200" y="6019800"/>
            <a:chExt cx="1143000" cy="152400"/>
          </a:xfrm>
        </p:grpSpPr>
        <p:cxnSp>
          <p:nvCxnSpPr>
            <p:cNvPr id="7" name="Straight Connector 6"/>
            <p:cNvCxnSpPr/>
            <p:nvPr/>
          </p:nvCxnSpPr>
          <p:spPr>
            <a:xfrm>
              <a:off x="5410200" y="6096000"/>
              <a:ext cx="114300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5837238" y="6019800"/>
              <a:ext cx="198437"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 name="TextBox 18"/>
          <p:cNvSpPr txBox="1">
            <a:spLocks noChangeArrowheads="1"/>
          </p:cNvSpPr>
          <p:nvPr/>
        </p:nvSpPr>
        <p:spPr bwMode="auto">
          <a:xfrm>
            <a:off x="6629400" y="5421312"/>
            <a:ext cx="2438400" cy="369888"/>
          </a:xfrm>
          <a:prstGeom prst="rect">
            <a:avLst/>
          </a:prstGeom>
          <a:noFill/>
          <a:ln w="9525">
            <a:noFill/>
            <a:miter lim="800000"/>
            <a:headEnd/>
            <a:tailEnd/>
          </a:ln>
        </p:spPr>
        <p:txBody>
          <a:bodyPr>
            <a:spAutoFit/>
          </a:bodyPr>
          <a:lstStyle/>
          <a:p>
            <a:r>
              <a:rPr lang="en-US" dirty="0"/>
              <a:t>GFDL Slab LSM used</a:t>
            </a:r>
          </a:p>
        </p:txBody>
      </p:sp>
      <p:sp>
        <p:nvSpPr>
          <p:cNvPr id="11" name="TextBox 23"/>
          <p:cNvSpPr txBox="1">
            <a:spLocks noChangeArrowheads="1"/>
          </p:cNvSpPr>
          <p:nvPr/>
        </p:nvSpPr>
        <p:spPr bwMode="auto">
          <a:xfrm>
            <a:off x="6629400" y="5835650"/>
            <a:ext cx="1905000" cy="368300"/>
          </a:xfrm>
          <a:prstGeom prst="rect">
            <a:avLst/>
          </a:prstGeom>
          <a:noFill/>
          <a:ln w="9525">
            <a:noFill/>
            <a:miter lim="800000"/>
            <a:headEnd/>
            <a:tailEnd/>
          </a:ln>
        </p:spPr>
        <p:txBody>
          <a:bodyPr wrap="square">
            <a:spAutoFit/>
          </a:bodyPr>
          <a:lstStyle/>
          <a:p>
            <a:r>
              <a:rPr lang="en-US" dirty="0"/>
              <a:t>NOAH LSM used</a:t>
            </a:r>
          </a:p>
        </p:txBody>
      </p:sp>
      <p:grpSp>
        <p:nvGrpSpPr>
          <p:cNvPr id="32" name="Group 31"/>
          <p:cNvGrpSpPr/>
          <p:nvPr/>
        </p:nvGrpSpPr>
        <p:grpSpPr>
          <a:xfrm>
            <a:off x="5257800" y="6356350"/>
            <a:ext cx="1143000" cy="152400"/>
            <a:chOff x="5410200" y="6432550"/>
            <a:chExt cx="1143000" cy="152400"/>
          </a:xfrm>
        </p:grpSpPr>
        <p:cxnSp>
          <p:nvCxnSpPr>
            <p:cNvPr id="14" name="Straight Connector 13"/>
            <p:cNvCxnSpPr/>
            <p:nvPr/>
          </p:nvCxnSpPr>
          <p:spPr>
            <a:xfrm>
              <a:off x="5410200" y="6508750"/>
              <a:ext cx="11430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5837238" y="6432550"/>
              <a:ext cx="198437"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6" name="TextBox 30"/>
          <p:cNvSpPr txBox="1">
            <a:spLocks noChangeArrowheads="1"/>
          </p:cNvSpPr>
          <p:nvPr/>
        </p:nvSpPr>
        <p:spPr bwMode="auto">
          <a:xfrm>
            <a:off x="6629400" y="6248400"/>
            <a:ext cx="1905000" cy="369888"/>
          </a:xfrm>
          <a:prstGeom prst="rect">
            <a:avLst/>
          </a:prstGeom>
          <a:noFill/>
          <a:ln w="9525">
            <a:noFill/>
            <a:miter lim="800000"/>
            <a:headEnd/>
            <a:tailEnd/>
          </a:ln>
        </p:spPr>
        <p:txBody>
          <a:bodyPr>
            <a:spAutoFit/>
          </a:bodyPr>
          <a:lstStyle/>
          <a:p>
            <a:r>
              <a:rPr lang="en-US" dirty="0"/>
              <a:t>Fay Best Track</a:t>
            </a:r>
          </a:p>
        </p:txBody>
      </p:sp>
      <p:graphicFrame>
        <p:nvGraphicFramePr>
          <p:cNvPr id="17" name="Object 16"/>
          <p:cNvGraphicFramePr>
            <a:graphicFrameLocks noChangeAspect="1"/>
          </p:cNvGraphicFramePr>
          <p:nvPr>
            <p:extLst>
              <p:ext uri="{D42A27DB-BD31-4B8C-83A1-F6EECF244321}">
                <p14:modId xmlns:p14="http://schemas.microsoft.com/office/powerpoint/2010/main" xmlns="" val="1448804431"/>
              </p:ext>
            </p:extLst>
          </p:nvPr>
        </p:nvGraphicFramePr>
        <p:xfrm>
          <a:off x="685800" y="1447800"/>
          <a:ext cx="8229600" cy="382587"/>
        </p:xfrm>
        <a:graphic>
          <a:graphicData uri="http://schemas.openxmlformats.org/presentationml/2006/ole">
            <p:oleObj spid="_x0000_s7367" name="Equation" r:id="rId4" imgW="4660900" imgH="215900" progId="Equation.3">
              <p:embed/>
            </p:oleObj>
          </a:graphicData>
        </a:graphic>
      </p:graphicFrame>
      <p:pic>
        <p:nvPicPr>
          <p:cNvPr id="19" name="Picture 18"/>
          <p:cNvPicPr>
            <a:picLocks noChangeAspect="1"/>
          </p:cNvPicPr>
          <p:nvPr/>
        </p:nvPicPr>
        <p:blipFill>
          <a:blip r:embed="rId5" cstate="print"/>
          <a:srcRect l="23694" t="6621" r="41621" b="19386"/>
          <a:stretch>
            <a:fillRect/>
          </a:stretch>
        </p:blipFill>
        <p:spPr>
          <a:xfrm>
            <a:off x="6324600" y="1828800"/>
            <a:ext cx="2190750" cy="3505200"/>
          </a:xfrm>
          <a:prstGeom prst="rect">
            <a:avLst/>
          </a:prstGeom>
          <a:ln w="19050">
            <a:solidFill>
              <a:schemeClr val="tx1"/>
            </a:solidFill>
          </a:ln>
        </p:spPr>
      </p:pic>
      <p:sp>
        <p:nvSpPr>
          <p:cNvPr id="2" name="Slide Number Placeholder 1"/>
          <p:cNvSpPr>
            <a:spLocks noGrp="1"/>
          </p:cNvSpPr>
          <p:nvPr>
            <p:ph type="sldNum" sz="quarter" idx="12"/>
          </p:nvPr>
        </p:nvSpPr>
        <p:spPr>
          <a:xfrm>
            <a:off x="0" y="6508750"/>
            <a:ext cx="274320" cy="274320"/>
          </a:xfrm>
        </p:spPr>
        <p:txBody>
          <a:bodyPr/>
          <a:lstStyle/>
          <a:p>
            <a:fld id="{283FA653-E9F8-4780-8EA8-F11E133180C1}" type="slidenum">
              <a:rPr lang="en-US" smtClean="0"/>
              <a:pPr/>
              <a:t>22</a:t>
            </a:fld>
            <a:endParaRPr lang="en-US"/>
          </a:p>
        </p:txBody>
      </p:sp>
    </p:spTree>
    <p:extLst>
      <p:ext uri="{BB962C8B-B14F-4D97-AF65-F5344CB8AC3E}">
        <p14:creationId xmlns:p14="http://schemas.microsoft.com/office/powerpoint/2010/main" xmlns="" val="36512257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0"/>
            <a:ext cx="1449172" cy="1477328"/>
          </a:xfrm>
          <a:prstGeom prst="rect">
            <a:avLst/>
          </a:prstGeom>
          <a:noFill/>
        </p:spPr>
        <p:txBody>
          <a:bodyPr wrap="square" rtlCol="0">
            <a:spAutoFit/>
          </a:bodyPr>
          <a:lstStyle/>
          <a:p>
            <a:r>
              <a:rPr lang="en-US" b="1" i="1" dirty="0" smtClean="0">
                <a:latin typeface="Perpetua" pitchFamily="18" charset="0"/>
              </a:rPr>
              <a:t>TD: 0-34 </a:t>
            </a:r>
            <a:r>
              <a:rPr lang="en-US" b="1" i="1" dirty="0" err="1" smtClean="0">
                <a:latin typeface="Perpetua" pitchFamily="18" charset="0"/>
              </a:rPr>
              <a:t>kt</a:t>
            </a:r>
            <a:endParaRPr lang="en-US" b="1" i="1" dirty="0" smtClean="0">
              <a:latin typeface="Perpetua" pitchFamily="18" charset="0"/>
            </a:endParaRPr>
          </a:p>
          <a:p>
            <a:r>
              <a:rPr lang="en-US" b="1" i="1" dirty="0" smtClean="0">
                <a:latin typeface="Perpetua" pitchFamily="18" charset="0"/>
              </a:rPr>
              <a:t>TS: 35-63 </a:t>
            </a:r>
            <a:r>
              <a:rPr lang="en-US" b="1" i="1" dirty="0" err="1" smtClean="0">
                <a:latin typeface="Perpetua" pitchFamily="18" charset="0"/>
              </a:rPr>
              <a:t>kt</a:t>
            </a:r>
            <a:endParaRPr lang="en-US" b="1" i="1" dirty="0" smtClean="0">
              <a:latin typeface="Perpetua" pitchFamily="18" charset="0"/>
            </a:endParaRPr>
          </a:p>
          <a:p>
            <a:r>
              <a:rPr lang="en-US" b="1" i="1" dirty="0" smtClean="0">
                <a:latin typeface="Perpetua" pitchFamily="18" charset="0"/>
              </a:rPr>
              <a:t>C1: 64-82 </a:t>
            </a:r>
            <a:r>
              <a:rPr lang="en-US" b="1" i="1" dirty="0" err="1" smtClean="0">
                <a:latin typeface="Perpetua" pitchFamily="18" charset="0"/>
              </a:rPr>
              <a:t>kt</a:t>
            </a:r>
            <a:endParaRPr lang="en-US" b="1" i="1" dirty="0" smtClean="0">
              <a:latin typeface="Perpetua" pitchFamily="18" charset="0"/>
            </a:endParaRPr>
          </a:p>
          <a:p>
            <a:r>
              <a:rPr lang="en-US" b="1" i="1" dirty="0" smtClean="0">
                <a:latin typeface="Perpetua" pitchFamily="18" charset="0"/>
              </a:rPr>
              <a:t>C2: 83-95 </a:t>
            </a:r>
            <a:r>
              <a:rPr lang="en-US" b="1" i="1" dirty="0" err="1" smtClean="0">
                <a:latin typeface="Perpetua" pitchFamily="18" charset="0"/>
              </a:rPr>
              <a:t>kt</a:t>
            </a:r>
            <a:endParaRPr lang="en-US" b="1" i="1" dirty="0" smtClean="0">
              <a:latin typeface="Perpetua" pitchFamily="18" charset="0"/>
            </a:endParaRPr>
          </a:p>
          <a:p>
            <a:r>
              <a:rPr lang="en-US" b="1" i="1" dirty="0" smtClean="0">
                <a:latin typeface="Perpetua" pitchFamily="18" charset="0"/>
              </a:rPr>
              <a:t>C3: 96-113 </a:t>
            </a:r>
            <a:r>
              <a:rPr lang="en-US" b="1" i="1" dirty="0" err="1" smtClean="0">
                <a:latin typeface="Perpetua" pitchFamily="18" charset="0"/>
              </a:rPr>
              <a:t>kt</a:t>
            </a:r>
            <a:endParaRPr lang="en-US" b="1" i="1" dirty="0">
              <a:latin typeface="Perpetua" pitchFamily="18" charset="0"/>
            </a:endParaRPr>
          </a:p>
        </p:txBody>
      </p:sp>
      <p:sp>
        <p:nvSpPr>
          <p:cNvPr id="2" name="Title 1"/>
          <p:cNvSpPr>
            <a:spLocks noGrp="1"/>
          </p:cNvSpPr>
          <p:nvPr>
            <p:ph type="title"/>
          </p:nvPr>
        </p:nvSpPr>
        <p:spPr>
          <a:xfrm>
            <a:off x="532026" y="152400"/>
            <a:ext cx="8229600" cy="838200"/>
          </a:xfrm>
        </p:spPr>
        <p:txBody>
          <a:bodyPr>
            <a:normAutofit/>
          </a:bodyPr>
          <a:lstStyle/>
          <a:p>
            <a:r>
              <a:rPr lang="en-US" sz="3600" dirty="0" smtClean="0">
                <a:latin typeface="Franklin Gothic Book" pitchFamily="34" charset="0"/>
              </a:rPr>
              <a:t>Slab </a:t>
            </a:r>
            <a:r>
              <a:rPr lang="en-US" sz="3600" dirty="0" err="1" smtClean="0">
                <a:latin typeface="Franklin Gothic Book" pitchFamily="34" charset="0"/>
              </a:rPr>
              <a:t>vs</a:t>
            </a:r>
            <a:r>
              <a:rPr lang="en-US" sz="3600" dirty="0" smtClean="0">
                <a:latin typeface="Franklin Gothic Book" pitchFamily="34" charset="0"/>
              </a:rPr>
              <a:t> Noah Intensity Analysis</a:t>
            </a:r>
            <a:endParaRPr lang="en-US" sz="3600" dirty="0">
              <a:latin typeface="Franklin Gothic Book" pitchFamily="34" charset="0"/>
            </a:endParaRPr>
          </a:p>
        </p:txBody>
      </p:sp>
      <p:sp>
        <p:nvSpPr>
          <p:cNvPr id="3" name="Slide Number Placeholder 2"/>
          <p:cNvSpPr>
            <a:spLocks noGrp="1"/>
          </p:cNvSpPr>
          <p:nvPr>
            <p:ph type="sldNum" sz="quarter" idx="12"/>
          </p:nvPr>
        </p:nvSpPr>
        <p:spPr>
          <a:xfrm>
            <a:off x="18143" y="6463846"/>
            <a:ext cx="381000" cy="365125"/>
          </a:xfrm>
        </p:spPr>
        <p:txBody>
          <a:bodyPr/>
          <a:lstStyle/>
          <a:p>
            <a:fld id="{283FA653-E9F8-4780-8EA8-F11E133180C1}" type="slidenum">
              <a:rPr lang="en-US" smtClean="0"/>
              <a:pPr/>
              <a:t>23</a:t>
            </a:fld>
            <a:endParaRPr lang="en-US" dirty="0"/>
          </a:p>
        </p:txBody>
      </p:sp>
      <p:grpSp>
        <p:nvGrpSpPr>
          <p:cNvPr id="4" name="Group 3"/>
          <p:cNvGrpSpPr/>
          <p:nvPr/>
        </p:nvGrpSpPr>
        <p:grpSpPr>
          <a:xfrm>
            <a:off x="457200" y="990600"/>
            <a:ext cx="8134350" cy="2709863"/>
            <a:chOff x="-76200" y="1143000"/>
            <a:chExt cx="8134350" cy="2709863"/>
          </a:xfrm>
        </p:grpSpPr>
        <p:graphicFrame>
          <p:nvGraphicFramePr>
            <p:cNvPr id="5" name="Chart 4"/>
            <p:cNvGraphicFramePr/>
            <p:nvPr>
              <p:extLst>
                <p:ext uri="{D42A27DB-BD31-4B8C-83A1-F6EECF244321}">
                  <p14:modId xmlns:p14="http://schemas.microsoft.com/office/powerpoint/2010/main" xmlns="" val="1859063960"/>
                </p:ext>
              </p:extLst>
            </p:nvPr>
          </p:nvGraphicFramePr>
          <p:xfrm>
            <a:off x="-76200" y="1143000"/>
            <a:ext cx="8134350" cy="2709863"/>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2545896" y="3200400"/>
              <a:ext cx="4362450" cy="9524"/>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grpSp>
      <p:graphicFrame>
        <p:nvGraphicFramePr>
          <p:cNvPr id="7" name="Chart 6"/>
          <p:cNvGraphicFramePr/>
          <p:nvPr>
            <p:extLst>
              <p:ext uri="{D42A27DB-BD31-4B8C-83A1-F6EECF244321}">
                <p14:modId xmlns:p14="http://schemas.microsoft.com/office/powerpoint/2010/main" xmlns="" val="2785612574"/>
              </p:ext>
            </p:extLst>
          </p:nvPr>
        </p:nvGraphicFramePr>
        <p:xfrm>
          <a:off x="0" y="3886200"/>
          <a:ext cx="9144000" cy="2590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27138422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274638"/>
            <a:ext cx="7772400" cy="715962"/>
          </a:xfrm>
        </p:spPr>
        <p:txBody>
          <a:bodyPr>
            <a:normAutofit fontScale="90000"/>
          </a:bodyPr>
          <a:lstStyle/>
          <a:p>
            <a:r>
              <a:rPr lang="en-US" dirty="0" smtClean="0"/>
              <a:t>Slab </a:t>
            </a:r>
            <a:r>
              <a:rPr lang="en-US" dirty="0" err="1" smtClean="0"/>
              <a:t>vs</a:t>
            </a:r>
            <a:r>
              <a:rPr lang="en-US" dirty="0" smtClean="0"/>
              <a:t> Noah Tracks (Land Changes)</a:t>
            </a:r>
            <a:endParaRPr lang="en-US" dirty="0"/>
          </a:p>
        </p:txBody>
      </p:sp>
      <p:sp>
        <p:nvSpPr>
          <p:cNvPr id="13" name="Slide Number Placeholder 12"/>
          <p:cNvSpPr>
            <a:spLocks noGrp="1"/>
          </p:cNvSpPr>
          <p:nvPr>
            <p:ph type="sldNum" sz="quarter" idx="12"/>
          </p:nvPr>
        </p:nvSpPr>
        <p:spPr>
          <a:xfrm>
            <a:off x="0" y="6481128"/>
            <a:ext cx="274320" cy="274320"/>
          </a:xfrm>
        </p:spPr>
        <p:txBody>
          <a:bodyPr/>
          <a:lstStyle/>
          <a:p>
            <a:fld id="{283FA653-E9F8-4780-8EA8-F11E133180C1}" type="slidenum">
              <a:rPr lang="en-US" smtClean="0"/>
              <a:pPr/>
              <a:t>24</a:t>
            </a:fld>
            <a:endParaRPr lang="en-US"/>
          </a:p>
        </p:txBody>
      </p:sp>
      <p:sp>
        <p:nvSpPr>
          <p:cNvPr id="4" name="TextBox 3"/>
          <p:cNvSpPr txBox="1"/>
          <p:nvPr/>
        </p:nvSpPr>
        <p:spPr>
          <a:xfrm>
            <a:off x="0" y="914400"/>
            <a:ext cx="9144000" cy="2031325"/>
          </a:xfrm>
          <a:prstGeom prst="rect">
            <a:avLst/>
          </a:prstGeom>
          <a:noFill/>
        </p:spPr>
        <p:txBody>
          <a:bodyPr wrap="square">
            <a:spAutoFit/>
          </a:bodyPr>
          <a:lstStyle/>
          <a:p>
            <a:pPr fontAlgn="auto">
              <a:spcBef>
                <a:spcPts val="0"/>
              </a:spcBef>
              <a:spcAft>
                <a:spcPts val="0"/>
              </a:spcAft>
              <a:defRPr/>
            </a:pPr>
            <a:r>
              <a:rPr lang="en-US" dirty="0" err="1">
                <a:latin typeface="+mn-lt"/>
              </a:rPr>
              <a:t>Fcst</a:t>
            </a:r>
            <a:r>
              <a:rPr lang="en-US" dirty="0">
                <a:latin typeface="+mn-lt"/>
              </a:rPr>
              <a:t> Track Error (</a:t>
            </a:r>
            <a:r>
              <a:rPr lang="en-US" dirty="0" err="1">
                <a:latin typeface="+mn-lt"/>
              </a:rPr>
              <a:t>ie</a:t>
            </a:r>
            <a:r>
              <a:rPr lang="en-US" dirty="0">
                <a:latin typeface="+mn-lt"/>
              </a:rPr>
              <a:t> Great Circle Distance from best track point)</a:t>
            </a:r>
          </a:p>
          <a:p>
            <a:pPr fontAlgn="auto">
              <a:spcBef>
                <a:spcPts val="0"/>
              </a:spcBef>
              <a:spcAft>
                <a:spcPts val="0"/>
              </a:spcAft>
              <a:defRPr/>
            </a:pPr>
            <a:endParaRPr lang="en-US" dirty="0">
              <a:latin typeface="+mn-lt"/>
            </a:endParaRPr>
          </a:p>
          <a:p>
            <a:pPr fontAlgn="auto">
              <a:spcBef>
                <a:spcPts val="0"/>
              </a:spcBef>
              <a:spcAft>
                <a:spcPts val="0"/>
              </a:spcAft>
              <a:defRPr/>
            </a:pPr>
            <a:r>
              <a:rPr lang="en-US" dirty="0">
                <a:latin typeface="+mn-lt"/>
              </a:rPr>
              <a:t>FTE  = </a:t>
            </a:r>
          </a:p>
          <a:p>
            <a:pPr fontAlgn="auto">
              <a:spcBef>
                <a:spcPts val="0"/>
              </a:spcBef>
              <a:spcAft>
                <a:spcPts val="0"/>
              </a:spcAft>
              <a:defRPr/>
            </a:pPr>
            <a:endParaRPr lang="en-US" dirty="0">
              <a:latin typeface="+mn-lt"/>
            </a:endParaRPr>
          </a:p>
          <a:p>
            <a:pPr fontAlgn="auto">
              <a:spcBef>
                <a:spcPts val="0"/>
              </a:spcBef>
              <a:spcAft>
                <a:spcPts val="0"/>
              </a:spcAft>
              <a:defRPr/>
            </a:pPr>
            <a:r>
              <a:rPr lang="en-US" dirty="0">
                <a:latin typeface="+mn-lt"/>
              </a:rPr>
              <a:t>Where:</a:t>
            </a:r>
          </a:p>
          <a:p>
            <a:pPr marL="285750" indent="-285750" fontAlgn="auto">
              <a:spcBef>
                <a:spcPts val="0"/>
              </a:spcBef>
              <a:spcAft>
                <a:spcPts val="0"/>
              </a:spcAft>
              <a:buFont typeface="Arial" pitchFamily="34" charset="0"/>
              <a:buChar char="•"/>
              <a:defRPr/>
            </a:pPr>
            <a:r>
              <a:rPr lang="en-US" i="1" dirty="0" err="1">
                <a:latin typeface="Times New Roman" pitchFamily="18" charset="0"/>
                <a:cs typeface="Times New Roman" pitchFamily="18" charset="0"/>
              </a:rPr>
              <a:t>latB</a:t>
            </a:r>
            <a:r>
              <a:rPr lang="en-US" dirty="0">
                <a:latin typeface="+mn-lt"/>
              </a:rPr>
              <a:t>, </a:t>
            </a:r>
            <a:r>
              <a:rPr lang="en-US" i="1" dirty="0" err="1">
                <a:latin typeface="Times New Roman" pitchFamily="18" charset="0"/>
                <a:cs typeface="Times New Roman" pitchFamily="18" charset="0"/>
              </a:rPr>
              <a:t>lonB</a:t>
            </a:r>
            <a:r>
              <a:rPr lang="en-US" dirty="0">
                <a:latin typeface="+mn-lt"/>
              </a:rPr>
              <a:t> = Best Track Latitude, Best Track Longitude</a:t>
            </a:r>
          </a:p>
          <a:p>
            <a:pPr marL="285750" indent="-285750" fontAlgn="auto">
              <a:spcBef>
                <a:spcPts val="0"/>
              </a:spcBef>
              <a:spcAft>
                <a:spcPts val="0"/>
              </a:spcAft>
              <a:buFont typeface="Arial" pitchFamily="34" charset="0"/>
              <a:buChar char="•"/>
              <a:defRPr/>
            </a:pPr>
            <a:r>
              <a:rPr lang="en-US" i="1" dirty="0" err="1">
                <a:latin typeface="Times New Roman" pitchFamily="18" charset="0"/>
                <a:cs typeface="Times New Roman" pitchFamily="18" charset="0"/>
              </a:rPr>
              <a:t>latF</a:t>
            </a:r>
            <a:r>
              <a:rPr lang="en-US" i="1" dirty="0">
                <a:latin typeface="Times New Roman" pitchFamily="18" charset="0"/>
                <a:cs typeface="Times New Roman" pitchFamily="18" charset="0"/>
              </a:rPr>
              <a:t>, </a:t>
            </a:r>
            <a:r>
              <a:rPr lang="en-US" i="1" dirty="0" err="1">
                <a:latin typeface="Times New Roman" pitchFamily="18" charset="0"/>
                <a:cs typeface="Times New Roman" pitchFamily="18" charset="0"/>
              </a:rPr>
              <a:t>lonF</a:t>
            </a:r>
            <a:r>
              <a:rPr lang="en-US" i="1" dirty="0">
                <a:latin typeface="Times New Roman" pitchFamily="18" charset="0"/>
                <a:cs typeface="Times New Roman" pitchFamily="18" charset="0"/>
              </a:rPr>
              <a:t> </a:t>
            </a:r>
            <a:r>
              <a:rPr lang="en-US" dirty="0">
                <a:latin typeface="+mn-lt"/>
              </a:rPr>
              <a:t>= Model Forecast Latitude, Model Forecast Longitude </a:t>
            </a:r>
          </a:p>
        </p:txBody>
      </p:sp>
      <p:grpSp>
        <p:nvGrpSpPr>
          <p:cNvPr id="2" name="Group 29"/>
          <p:cNvGrpSpPr/>
          <p:nvPr/>
        </p:nvGrpSpPr>
        <p:grpSpPr>
          <a:xfrm>
            <a:off x="5257800" y="5573712"/>
            <a:ext cx="1143000" cy="152400"/>
            <a:chOff x="5410200" y="5649912"/>
            <a:chExt cx="1143000" cy="152400"/>
          </a:xfrm>
        </p:grpSpPr>
        <p:cxnSp>
          <p:nvCxnSpPr>
            <p:cNvPr id="6" name="Straight Connector 5"/>
            <p:cNvCxnSpPr/>
            <p:nvPr/>
          </p:nvCxnSpPr>
          <p:spPr>
            <a:xfrm>
              <a:off x="5410200" y="5726112"/>
              <a:ext cx="1143000"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5837238" y="5649912"/>
              <a:ext cx="198437" cy="1524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 name="Group 30"/>
          <p:cNvGrpSpPr/>
          <p:nvPr/>
        </p:nvGrpSpPr>
        <p:grpSpPr>
          <a:xfrm>
            <a:off x="5257800" y="5943600"/>
            <a:ext cx="1143000" cy="152400"/>
            <a:chOff x="5410200" y="6019800"/>
            <a:chExt cx="1143000" cy="152400"/>
          </a:xfrm>
        </p:grpSpPr>
        <p:cxnSp>
          <p:nvCxnSpPr>
            <p:cNvPr id="7" name="Straight Connector 6"/>
            <p:cNvCxnSpPr/>
            <p:nvPr/>
          </p:nvCxnSpPr>
          <p:spPr>
            <a:xfrm>
              <a:off x="5410200" y="6096000"/>
              <a:ext cx="114300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5837238" y="6019800"/>
              <a:ext cx="198437"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 name="TextBox 18"/>
          <p:cNvSpPr txBox="1">
            <a:spLocks noChangeArrowheads="1"/>
          </p:cNvSpPr>
          <p:nvPr/>
        </p:nvSpPr>
        <p:spPr bwMode="auto">
          <a:xfrm>
            <a:off x="6629400" y="5421312"/>
            <a:ext cx="2438400" cy="369888"/>
          </a:xfrm>
          <a:prstGeom prst="rect">
            <a:avLst/>
          </a:prstGeom>
          <a:noFill/>
          <a:ln w="9525">
            <a:noFill/>
            <a:miter lim="800000"/>
            <a:headEnd/>
            <a:tailEnd/>
          </a:ln>
        </p:spPr>
        <p:txBody>
          <a:bodyPr>
            <a:spAutoFit/>
          </a:bodyPr>
          <a:lstStyle/>
          <a:p>
            <a:r>
              <a:rPr lang="en-US" dirty="0"/>
              <a:t>GFDL Slab LSM used</a:t>
            </a:r>
          </a:p>
        </p:txBody>
      </p:sp>
      <p:sp>
        <p:nvSpPr>
          <p:cNvPr id="11" name="TextBox 23"/>
          <p:cNvSpPr txBox="1">
            <a:spLocks noChangeArrowheads="1"/>
          </p:cNvSpPr>
          <p:nvPr/>
        </p:nvSpPr>
        <p:spPr bwMode="auto">
          <a:xfrm>
            <a:off x="6629400" y="5835650"/>
            <a:ext cx="1905000" cy="368300"/>
          </a:xfrm>
          <a:prstGeom prst="rect">
            <a:avLst/>
          </a:prstGeom>
          <a:noFill/>
          <a:ln w="9525">
            <a:noFill/>
            <a:miter lim="800000"/>
            <a:headEnd/>
            <a:tailEnd/>
          </a:ln>
        </p:spPr>
        <p:txBody>
          <a:bodyPr wrap="square">
            <a:spAutoFit/>
          </a:bodyPr>
          <a:lstStyle/>
          <a:p>
            <a:r>
              <a:rPr lang="en-US" dirty="0"/>
              <a:t>NOAH LSM used</a:t>
            </a:r>
          </a:p>
        </p:txBody>
      </p:sp>
      <p:grpSp>
        <p:nvGrpSpPr>
          <p:cNvPr id="12" name="Group 31"/>
          <p:cNvGrpSpPr/>
          <p:nvPr/>
        </p:nvGrpSpPr>
        <p:grpSpPr>
          <a:xfrm>
            <a:off x="5257800" y="6356350"/>
            <a:ext cx="1143000" cy="152400"/>
            <a:chOff x="5410200" y="6432550"/>
            <a:chExt cx="1143000" cy="152400"/>
          </a:xfrm>
        </p:grpSpPr>
        <p:cxnSp>
          <p:nvCxnSpPr>
            <p:cNvPr id="14" name="Straight Connector 13"/>
            <p:cNvCxnSpPr/>
            <p:nvPr/>
          </p:nvCxnSpPr>
          <p:spPr>
            <a:xfrm>
              <a:off x="5410200" y="6508750"/>
              <a:ext cx="11430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5837238" y="6432550"/>
              <a:ext cx="198437"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6" name="TextBox 30"/>
          <p:cNvSpPr txBox="1">
            <a:spLocks noChangeArrowheads="1"/>
          </p:cNvSpPr>
          <p:nvPr/>
        </p:nvSpPr>
        <p:spPr bwMode="auto">
          <a:xfrm>
            <a:off x="6629400" y="6248400"/>
            <a:ext cx="1905000" cy="369888"/>
          </a:xfrm>
          <a:prstGeom prst="rect">
            <a:avLst/>
          </a:prstGeom>
          <a:noFill/>
          <a:ln w="9525">
            <a:noFill/>
            <a:miter lim="800000"/>
            <a:headEnd/>
            <a:tailEnd/>
          </a:ln>
        </p:spPr>
        <p:txBody>
          <a:bodyPr>
            <a:spAutoFit/>
          </a:bodyPr>
          <a:lstStyle/>
          <a:p>
            <a:r>
              <a:rPr lang="en-US" dirty="0"/>
              <a:t>Fay Best Track</a:t>
            </a:r>
          </a:p>
        </p:txBody>
      </p:sp>
      <p:graphicFrame>
        <p:nvGraphicFramePr>
          <p:cNvPr id="17" name="Object 16"/>
          <p:cNvGraphicFramePr>
            <a:graphicFrameLocks noChangeAspect="1"/>
          </p:cNvGraphicFramePr>
          <p:nvPr>
            <p:extLst>
              <p:ext uri="{D42A27DB-BD31-4B8C-83A1-F6EECF244321}">
                <p14:modId xmlns:p14="http://schemas.microsoft.com/office/powerpoint/2010/main" xmlns="" val="3406791095"/>
              </p:ext>
            </p:extLst>
          </p:nvPr>
        </p:nvGraphicFramePr>
        <p:xfrm>
          <a:off x="685800" y="1447800"/>
          <a:ext cx="8229600" cy="382587"/>
        </p:xfrm>
        <a:graphic>
          <a:graphicData uri="http://schemas.openxmlformats.org/presentationml/2006/ole">
            <p:oleObj spid="_x0000_s5228" name="Equation" r:id="rId3" imgW="4660900" imgH="215900" progId="Equation.3">
              <p:embed/>
            </p:oleObj>
          </a:graphicData>
        </a:graphic>
      </p:graphicFrame>
      <p:pic>
        <p:nvPicPr>
          <p:cNvPr id="19" name="Picture 18"/>
          <p:cNvPicPr>
            <a:picLocks noChangeAspect="1"/>
          </p:cNvPicPr>
          <p:nvPr/>
        </p:nvPicPr>
        <p:blipFill>
          <a:blip r:embed="rId4" cstate="screen">
            <a:extLst>
              <a:ext uri="{28A0092B-C50C-407E-A947-70E740481C1C}">
                <a14:useLocalDpi xmlns:a14="http://schemas.microsoft.com/office/drawing/2010/main" xmlns=""/>
              </a:ext>
            </a:extLst>
          </a:blip>
          <a:srcRect l="23694" t="6621" r="41621" b="19386"/>
          <a:stretch>
            <a:fillRect/>
          </a:stretch>
        </p:blipFill>
        <p:spPr>
          <a:xfrm>
            <a:off x="6619875" y="1874520"/>
            <a:ext cx="2219325" cy="3550920"/>
          </a:xfrm>
          <a:prstGeom prst="rect">
            <a:avLst/>
          </a:prstGeom>
          <a:ln w="19050">
            <a:solidFill>
              <a:schemeClr val="tx1"/>
            </a:solidFill>
          </a:ln>
        </p:spPr>
      </p:pic>
      <p:graphicFrame>
        <p:nvGraphicFramePr>
          <p:cNvPr id="22" name="Table 21"/>
          <p:cNvGraphicFramePr>
            <a:graphicFrameLocks noGrp="1"/>
          </p:cNvGraphicFramePr>
          <p:nvPr>
            <p:extLst>
              <p:ext uri="{D42A27DB-BD31-4B8C-83A1-F6EECF244321}">
                <p14:modId xmlns:p14="http://schemas.microsoft.com/office/powerpoint/2010/main" xmlns="" val="1734823046"/>
              </p:ext>
            </p:extLst>
          </p:nvPr>
        </p:nvGraphicFramePr>
        <p:xfrm>
          <a:off x="152400" y="2971800"/>
          <a:ext cx="6324598" cy="2438400"/>
        </p:xfrm>
        <a:graphic>
          <a:graphicData uri="http://schemas.openxmlformats.org/drawingml/2006/table">
            <a:tbl>
              <a:tblPr/>
              <a:tblGrid>
                <a:gridCol w="641899"/>
                <a:gridCol w="604141"/>
                <a:gridCol w="604141"/>
                <a:gridCol w="604141"/>
                <a:gridCol w="604141"/>
                <a:gridCol w="689098"/>
                <a:gridCol w="651339"/>
                <a:gridCol w="604141"/>
                <a:gridCol w="604141"/>
                <a:gridCol w="717416"/>
              </a:tblGrid>
              <a:tr h="203200">
                <a:tc>
                  <a:txBody>
                    <a:bodyPr/>
                    <a:lstStyle/>
                    <a:p>
                      <a:pPr algn="l" fontAlgn="b"/>
                      <a:endParaRPr lang="en-US" sz="10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000" b="0" i="0" u="none" strike="noStrike">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b"/>
                      <a:r>
                        <a:rPr lang="en-US" sz="1000" b="1" i="0" u="none" strike="noStrike">
                          <a:solidFill>
                            <a:srgbClr val="000000"/>
                          </a:solidFill>
                          <a:latin typeface="Calibri"/>
                        </a:rPr>
                        <a:t>GFDL SLAB LSM used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1000" b="1" i="0" u="none" strike="noStrike">
                          <a:solidFill>
                            <a:srgbClr val="000000"/>
                          </a:solidFill>
                          <a:latin typeface="Calibri"/>
                        </a:rPr>
                        <a:t>Noah LSM used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03200">
                <a:tc>
                  <a:txBody>
                    <a:bodyPr/>
                    <a:lstStyle/>
                    <a:p>
                      <a:pPr algn="ctr" fontAlgn="ctr"/>
                      <a:r>
                        <a:rPr lang="en-US" sz="1000" b="1" i="0" u="none" strike="noStrike">
                          <a:solidFill>
                            <a:srgbClr val="000000"/>
                          </a:solidFill>
                          <a:latin typeface="Calibri"/>
                        </a:rPr>
                        <a:t>time</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latin typeface="Calibri"/>
                        </a:rPr>
                        <a:t>fcst hr</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latin typeface="Calibri"/>
                        </a:rPr>
                        <a:t>SLAB</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latin typeface="Calibri"/>
                        </a:rPr>
                        <a:t>NOWET</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latin typeface="Calibri"/>
                        </a:rPr>
                        <a:t>NOLAKE</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latin typeface="Calibri"/>
                        </a:rPr>
                        <a:t>NOGLADES</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latin typeface="Calibri"/>
                        </a:rPr>
                        <a:t>NOAH</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latin typeface="Calibri"/>
                        </a:rPr>
                        <a:t>NOWET</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latin typeface="Calibri"/>
                        </a:rPr>
                        <a:t>NOLAKE</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solidFill>
                            <a:srgbClr val="000000"/>
                          </a:solidFill>
                          <a:latin typeface="Calibri"/>
                        </a:rPr>
                        <a:t>NOGLADES</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a:txBody>
                    <a:bodyPr/>
                    <a:lstStyle/>
                    <a:p>
                      <a:pPr algn="ctr" fontAlgn="b"/>
                      <a:r>
                        <a:rPr lang="en-US" sz="1000" b="0" i="0" u="none" strike="noStrike" dirty="0">
                          <a:solidFill>
                            <a:srgbClr val="000000"/>
                          </a:solidFill>
                          <a:latin typeface="Calibri"/>
                        </a:rPr>
                        <a:t>08/19/00Z</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dirty="0">
                          <a:solidFill>
                            <a:srgbClr val="000000"/>
                          </a:solidFill>
                          <a:latin typeface="Calibri"/>
                        </a:rPr>
                        <a:t>0</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dirty="0">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dirty="0">
                          <a:solidFill>
                            <a:srgbClr val="000000"/>
                          </a:solidFill>
                          <a:latin typeface="Calibri"/>
                        </a:rPr>
                        <a:t>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dirty="0">
                          <a:solidFill>
                            <a:srgbClr val="000000"/>
                          </a:solidFill>
                          <a:latin typeface="Calibri"/>
                        </a:rPr>
                        <a:t>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dirty="0">
                          <a:solidFill>
                            <a:srgbClr val="000000"/>
                          </a:solidFill>
                          <a:latin typeface="Calibri"/>
                        </a:rPr>
                        <a:t>0</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a:solidFill>
                            <a:srgbClr val="000000"/>
                          </a:solidFill>
                          <a:latin typeface="Calibri"/>
                        </a:rPr>
                        <a:t>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a:solidFill>
                            <a:srgbClr val="000000"/>
                          </a:solidFill>
                          <a:latin typeface="Calibri"/>
                        </a:rPr>
                        <a:t>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a:solidFill>
                            <a:srgbClr val="000000"/>
                          </a:solidFill>
                          <a:latin typeface="Calibri"/>
                        </a:rPr>
                        <a:t>0</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203200">
                <a:tc>
                  <a:txBody>
                    <a:bodyPr/>
                    <a:lstStyle/>
                    <a:p>
                      <a:pPr algn="ctr" fontAlgn="b"/>
                      <a:r>
                        <a:rPr lang="en-US" sz="1000" b="0" i="0" u="none" strike="noStrike" dirty="0">
                          <a:solidFill>
                            <a:srgbClr val="000000"/>
                          </a:solidFill>
                          <a:latin typeface="Calibri"/>
                        </a:rPr>
                        <a:t>08/19/06Z</a:t>
                      </a:r>
                    </a:p>
                  </a:txBody>
                  <a:tcPr marL="0" marR="0" marT="0"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6</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dirty="0" smtClean="0">
                          <a:solidFill>
                            <a:srgbClr val="000000"/>
                          </a:solidFill>
                          <a:latin typeface="Calibri"/>
                        </a:rPr>
                        <a:t>14.</a:t>
                      </a:r>
                      <a:endParaRPr lang="en-US" sz="10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dirty="0" smtClean="0">
                          <a:solidFill>
                            <a:srgbClr val="000000"/>
                          </a:solidFill>
                          <a:latin typeface="Calibri"/>
                        </a:rPr>
                        <a:t>15</a:t>
                      </a:r>
                      <a:endParaRPr lang="en-US" sz="10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ctr" fontAlgn="b"/>
                      <a:r>
                        <a:rPr lang="en-US" sz="1000" b="0" i="0" u="none" strike="noStrike" dirty="0" smtClean="0">
                          <a:solidFill>
                            <a:srgbClr val="000000"/>
                          </a:solidFill>
                          <a:latin typeface="Calibri"/>
                        </a:rPr>
                        <a:t>14</a:t>
                      </a:r>
                      <a:endParaRPr lang="en-US" sz="10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ctr" fontAlgn="b"/>
                      <a:r>
                        <a:rPr lang="en-US" sz="1000" b="0" i="0" u="none" strike="noStrike" dirty="0" smtClean="0">
                          <a:solidFill>
                            <a:srgbClr val="000000"/>
                          </a:solidFill>
                          <a:latin typeface="Calibri"/>
                        </a:rPr>
                        <a:t>15</a:t>
                      </a:r>
                      <a:endParaRPr lang="en-US" sz="1000" b="0" i="0" u="none" strike="noStrike" dirty="0">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dirty="0" smtClean="0">
                          <a:solidFill>
                            <a:srgbClr val="000000"/>
                          </a:solidFill>
                          <a:latin typeface="Calibri"/>
                        </a:rPr>
                        <a:t>15</a:t>
                      </a:r>
                      <a:endParaRPr lang="en-US" sz="10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dirty="0" smtClean="0">
                          <a:solidFill>
                            <a:srgbClr val="000000"/>
                          </a:solidFill>
                          <a:latin typeface="Calibri"/>
                        </a:rPr>
                        <a:t>15</a:t>
                      </a:r>
                      <a:endParaRPr lang="en-US" sz="10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ctr" fontAlgn="b"/>
                      <a:r>
                        <a:rPr lang="en-US" sz="1000" b="0" i="0" u="none" strike="noStrike" dirty="0" smtClean="0">
                          <a:solidFill>
                            <a:srgbClr val="000000"/>
                          </a:solidFill>
                          <a:latin typeface="Calibri"/>
                        </a:rPr>
                        <a:t>15</a:t>
                      </a:r>
                      <a:endParaRPr lang="en-US" sz="10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ctr" fontAlgn="b"/>
                      <a:r>
                        <a:rPr lang="en-US" sz="1000" b="0" i="0" u="none" strike="noStrike" dirty="0" smtClean="0">
                          <a:solidFill>
                            <a:srgbClr val="000000"/>
                          </a:solidFill>
                          <a:latin typeface="Calibri"/>
                        </a:rPr>
                        <a:t>15</a:t>
                      </a:r>
                      <a:endParaRPr lang="en-US" sz="1000" b="0" i="0" u="none" strike="noStrike" dirty="0">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r>
              <a:tr h="203200">
                <a:tc>
                  <a:txBody>
                    <a:bodyPr/>
                    <a:lstStyle/>
                    <a:p>
                      <a:pPr algn="ctr" fontAlgn="b"/>
                      <a:r>
                        <a:rPr lang="en-US" sz="1000" b="0" i="0" u="none" strike="noStrike" dirty="0">
                          <a:solidFill>
                            <a:srgbClr val="000000"/>
                          </a:solidFill>
                          <a:latin typeface="Calibri"/>
                        </a:rPr>
                        <a:t>08/19/12Z</a:t>
                      </a:r>
                    </a:p>
                  </a:txBody>
                  <a:tcPr marL="0" marR="0" marT="0"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12</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dirty="0" smtClean="0">
                          <a:solidFill>
                            <a:srgbClr val="000000"/>
                          </a:solidFill>
                          <a:latin typeface="Calibri"/>
                        </a:rPr>
                        <a:t>19</a:t>
                      </a:r>
                      <a:endParaRPr lang="en-US" sz="10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dirty="0" smtClean="0">
                          <a:solidFill>
                            <a:srgbClr val="000000"/>
                          </a:solidFill>
                          <a:latin typeface="Calibri"/>
                        </a:rPr>
                        <a:t>18</a:t>
                      </a:r>
                      <a:endParaRPr lang="en-US" sz="10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ctr" fontAlgn="b"/>
                      <a:r>
                        <a:rPr lang="en-US" sz="1000" b="0" i="0" u="none" strike="noStrike" dirty="0" smtClean="0">
                          <a:solidFill>
                            <a:srgbClr val="000000"/>
                          </a:solidFill>
                          <a:latin typeface="Calibri"/>
                        </a:rPr>
                        <a:t>19</a:t>
                      </a:r>
                      <a:endParaRPr lang="en-US" sz="10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ctr" fontAlgn="b"/>
                      <a:r>
                        <a:rPr lang="en-US" sz="1000" b="0" i="0" u="none" strike="noStrike" dirty="0" smtClean="0">
                          <a:solidFill>
                            <a:srgbClr val="000000"/>
                          </a:solidFill>
                          <a:latin typeface="Calibri"/>
                        </a:rPr>
                        <a:t>19</a:t>
                      </a:r>
                      <a:endParaRPr lang="en-US" sz="1000" b="0" i="0" u="none" strike="noStrike" dirty="0">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dirty="0" smtClean="0">
                          <a:solidFill>
                            <a:srgbClr val="000000"/>
                          </a:solidFill>
                          <a:latin typeface="Calibri"/>
                        </a:rPr>
                        <a:t>14</a:t>
                      </a:r>
                      <a:endParaRPr lang="en-US" sz="10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dirty="0" smtClean="0">
                          <a:solidFill>
                            <a:srgbClr val="000000"/>
                          </a:solidFill>
                          <a:latin typeface="Calibri"/>
                        </a:rPr>
                        <a:t>14</a:t>
                      </a:r>
                      <a:endParaRPr lang="en-US" sz="10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ctr" fontAlgn="b"/>
                      <a:r>
                        <a:rPr lang="en-US" sz="1000" b="0" i="0" u="none" strike="noStrike" dirty="0" smtClean="0">
                          <a:solidFill>
                            <a:srgbClr val="000000"/>
                          </a:solidFill>
                          <a:latin typeface="Calibri"/>
                        </a:rPr>
                        <a:t>14</a:t>
                      </a:r>
                      <a:endParaRPr lang="en-US" sz="10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ctr" fontAlgn="b"/>
                      <a:r>
                        <a:rPr lang="en-US" sz="1000" b="0" i="0" u="none" strike="noStrike" dirty="0" smtClean="0">
                          <a:solidFill>
                            <a:srgbClr val="000000"/>
                          </a:solidFill>
                          <a:latin typeface="Calibri"/>
                        </a:rPr>
                        <a:t>14</a:t>
                      </a:r>
                      <a:endParaRPr lang="en-US" sz="1000" b="0" i="0" u="none" strike="noStrike" dirty="0">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r>
              <a:tr h="203200">
                <a:tc>
                  <a:txBody>
                    <a:bodyPr/>
                    <a:lstStyle/>
                    <a:p>
                      <a:pPr algn="ctr" fontAlgn="b"/>
                      <a:r>
                        <a:rPr lang="en-US" sz="1000" b="0" i="0" u="none" strike="noStrike" dirty="0">
                          <a:solidFill>
                            <a:srgbClr val="000000"/>
                          </a:solidFill>
                          <a:latin typeface="Calibri"/>
                        </a:rPr>
                        <a:t>08/19/18Z</a:t>
                      </a:r>
                    </a:p>
                  </a:txBody>
                  <a:tcPr marL="0" marR="0" marT="0"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18</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dirty="0" smtClean="0">
                          <a:solidFill>
                            <a:srgbClr val="000000"/>
                          </a:solidFill>
                          <a:latin typeface="Calibri"/>
                        </a:rPr>
                        <a:t>28</a:t>
                      </a:r>
                      <a:endParaRPr lang="en-US" sz="10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dirty="0" smtClean="0">
                          <a:solidFill>
                            <a:srgbClr val="000000"/>
                          </a:solidFill>
                          <a:latin typeface="Calibri"/>
                        </a:rPr>
                        <a:t>29</a:t>
                      </a:r>
                      <a:endParaRPr lang="en-US" sz="10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ctr" fontAlgn="b"/>
                      <a:r>
                        <a:rPr lang="en-US" sz="1000" b="0" i="0" u="none" strike="noStrike" dirty="0" smtClean="0">
                          <a:solidFill>
                            <a:srgbClr val="000000"/>
                          </a:solidFill>
                          <a:latin typeface="Calibri"/>
                        </a:rPr>
                        <a:t>28</a:t>
                      </a:r>
                      <a:endParaRPr lang="en-US" sz="10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ctr" fontAlgn="b"/>
                      <a:r>
                        <a:rPr lang="en-US" sz="1000" b="0" i="0" u="none" strike="noStrike" dirty="0" smtClean="0">
                          <a:solidFill>
                            <a:srgbClr val="000000"/>
                          </a:solidFill>
                          <a:latin typeface="Calibri"/>
                        </a:rPr>
                        <a:t>28</a:t>
                      </a:r>
                      <a:endParaRPr lang="en-US" sz="1000" b="0" i="0" u="none" strike="noStrike" dirty="0">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dirty="0" smtClean="0">
                          <a:solidFill>
                            <a:srgbClr val="000000"/>
                          </a:solidFill>
                          <a:latin typeface="Calibri"/>
                        </a:rPr>
                        <a:t>11</a:t>
                      </a:r>
                      <a:endParaRPr lang="en-US" sz="10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dirty="0" smtClean="0">
                          <a:solidFill>
                            <a:srgbClr val="000000"/>
                          </a:solidFill>
                          <a:latin typeface="Calibri"/>
                        </a:rPr>
                        <a:t>13</a:t>
                      </a:r>
                      <a:endParaRPr lang="en-US" sz="10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ctr" fontAlgn="b"/>
                      <a:r>
                        <a:rPr lang="en-US" sz="1000" b="0" i="0" u="none" strike="noStrike" dirty="0" smtClean="0">
                          <a:solidFill>
                            <a:srgbClr val="000000"/>
                          </a:solidFill>
                          <a:latin typeface="Calibri"/>
                        </a:rPr>
                        <a:t>12</a:t>
                      </a:r>
                      <a:endParaRPr lang="en-US" sz="10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ctr" fontAlgn="b"/>
                      <a:r>
                        <a:rPr lang="en-US" sz="1000" b="0" i="0" u="none" strike="noStrike" dirty="0" smtClean="0">
                          <a:solidFill>
                            <a:srgbClr val="000000"/>
                          </a:solidFill>
                          <a:latin typeface="Calibri"/>
                        </a:rPr>
                        <a:t>12</a:t>
                      </a:r>
                      <a:endParaRPr lang="en-US" sz="1000" b="0" i="0" u="none" strike="noStrike" dirty="0">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r>
              <a:tr h="203200">
                <a:tc>
                  <a:txBody>
                    <a:bodyPr/>
                    <a:lstStyle/>
                    <a:p>
                      <a:pPr algn="ctr" fontAlgn="b"/>
                      <a:r>
                        <a:rPr lang="en-US" sz="1000" b="0" i="0" u="none" strike="noStrike" dirty="0">
                          <a:solidFill>
                            <a:srgbClr val="000000"/>
                          </a:solidFill>
                          <a:latin typeface="Calibri"/>
                        </a:rPr>
                        <a:t>08/20/00Z</a:t>
                      </a:r>
                    </a:p>
                  </a:txBody>
                  <a:tcPr marL="0" marR="0" marT="0"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24</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dirty="0" smtClean="0">
                          <a:solidFill>
                            <a:srgbClr val="000000"/>
                          </a:solidFill>
                          <a:latin typeface="Calibri"/>
                        </a:rPr>
                        <a:t>147</a:t>
                      </a:r>
                      <a:endParaRPr lang="en-US" sz="10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dirty="0" smtClean="0">
                          <a:solidFill>
                            <a:srgbClr val="000000"/>
                          </a:solidFill>
                          <a:latin typeface="Calibri"/>
                        </a:rPr>
                        <a:t>140</a:t>
                      </a:r>
                      <a:endParaRPr lang="en-US" sz="10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ctr" fontAlgn="b"/>
                      <a:r>
                        <a:rPr lang="en-US" sz="1000" b="0" i="0" u="none" strike="noStrike" dirty="0" smtClean="0">
                          <a:solidFill>
                            <a:srgbClr val="000000"/>
                          </a:solidFill>
                          <a:latin typeface="Calibri"/>
                        </a:rPr>
                        <a:t>143</a:t>
                      </a:r>
                      <a:endParaRPr lang="en-US" sz="10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ctr" fontAlgn="b"/>
                      <a:r>
                        <a:rPr lang="en-US" sz="1000" b="0" i="0" u="none" strike="noStrike" dirty="0" smtClean="0">
                          <a:solidFill>
                            <a:srgbClr val="000000"/>
                          </a:solidFill>
                          <a:latin typeface="Calibri"/>
                        </a:rPr>
                        <a:t>141</a:t>
                      </a:r>
                      <a:endParaRPr lang="en-US" sz="1000" b="0" i="0" u="none" strike="noStrike" dirty="0">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dirty="0" smtClean="0">
                          <a:solidFill>
                            <a:srgbClr val="000000"/>
                          </a:solidFill>
                          <a:latin typeface="Calibri"/>
                        </a:rPr>
                        <a:t>6</a:t>
                      </a:r>
                      <a:endParaRPr lang="en-US" sz="10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dirty="0" smtClean="0">
                          <a:solidFill>
                            <a:srgbClr val="000000"/>
                          </a:solidFill>
                          <a:latin typeface="Calibri"/>
                        </a:rPr>
                        <a:t>10</a:t>
                      </a:r>
                      <a:endParaRPr lang="en-US" sz="10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ctr" fontAlgn="b"/>
                      <a:r>
                        <a:rPr lang="en-US" sz="1000" b="0" i="0" u="none" strike="noStrike" dirty="0" smtClean="0">
                          <a:solidFill>
                            <a:srgbClr val="000000"/>
                          </a:solidFill>
                          <a:latin typeface="Calibri"/>
                        </a:rPr>
                        <a:t>11</a:t>
                      </a:r>
                      <a:endParaRPr lang="en-US" sz="10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ctr" fontAlgn="b"/>
                      <a:r>
                        <a:rPr lang="en-US" sz="1000" b="0" i="0" u="none" strike="noStrike" dirty="0" smtClean="0">
                          <a:solidFill>
                            <a:srgbClr val="000000"/>
                          </a:solidFill>
                          <a:latin typeface="Calibri"/>
                        </a:rPr>
                        <a:t>5</a:t>
                      </a:r>
                      <a:endParaRPr lang="en-US" sz="1000" b="0" i="0" u="none" strike="noStrike" dirty="0">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r>
              <a:tr h="203200">
                <a:tc>
                  <a:txBody>
                    <a:bodyPr/>
                    <a:lstStyle/>
                    <a:p>
                      <a:pPr algn="ctr" fontAlgn="b"/>
                      <a:r>
                        <a:rPr lang="en-US" sz="1000" b="0" i="0" u="none" strike="noStrike" dirty="0">
                          <a:solidFill>
                            <a:srgbClr val="000000"/>
                          </a:solidFill>
                          <a:latin typeface="Calibri"/>
                        </a:rPr>
                        <a:t>08/20/06Z</a:t>
                      </a:r>
                    </a:p>
                  </a:txBody>
                  <a:tcPr marL="0" marR="0" marT="0"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30</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dirty="0" smtClean="0">
                          <a:solidFill>
                            <a:srgbClr val="000000"/>
                          </a:solidFill>
                          <a:latin typeface="Calibri"/>
                        </a:rPr>
                        <a:t>191</a:t>
                      </a:r>
                      <a:endParaRPr lang="en-US" sz="10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dirty="0" smtClean="0">
                          <a:solidFill>
                            <a:srgbClr val="000000"/>
                          </a:solidFill>
                          <a:latin typeface="Calibri"/>
                        </a:rPr>
                        <a:t>187</a:t>
                      </a:r>
                      <a:endParaRPr lang="en-US" sz="10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ctr" fontAlgn="b"/>
                      <a:r>
                        <a:rPr lang="en-US" sz="1000" b="0" i="0" u="none" strike="noStrike" dirty="0" smtClean="0">
                          <a:solidFill>
                            <a:srgbClr val="000000"/>
                          </a:solidFill>
                          <a:latin typeface="Calibri"/>
                        </a:rPr>
                        <a:t>187</a:t>
                      </a:r>
                      <a:endParaRPr lang="en-US" sz="10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ctr" fontAlgn="b"/>
                      <a:r>
                        <a:rPr lang="en-US" sz="1000" b="0" i="0" u="none" strike="noStrike" dirty="0" smtClean="0">
                          <a:solidFill>
                            <a:srgbClr val="000000"/>
                          </a:solidFill>
                          <a:latin typeface="Calibri"/>
                        </a:rPr>
                        <a:t>192</a:t>
                      </a:r>
                      <a:endParaRPr lang="en-US" sz="1000" b="0" i="0" u="none" strike="noStrike" dirty="0">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dirty="0" smtClean="0">
                          <a:solidFill>
                            <a:srgbClr val="000000"/>
                          </a:solidFill>
                          <a:latin typeface="Calibri"/>
                        </a:rPr>
                        <a:t>30</a:t>
                      </a:r>
                      <a:endParaRPr lang="en-US" sz="10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dirty="0" smtClean="0">
                          <a:solidFill>
                            <a:srgbClr val="000000"/>
                          </a:solidFill>
                          <a:latin typeface="Calibri"/>
                        </a:rPr>
                        <a:t>22</a:t>
                      </a:r>
                      <a:endParaRPr lang="en-US" sz="10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ctr" fontAlgn="b"/>
                      <a:r>
                        <a:rPr lang="en-US" sz="1000" b="0" i="0" u="none" strike="noStrike" dirty="0" smtClean="0">
                          <a:solidFill>
                            <a:srgbClr val="000000"/>
                          </a:solidFill>
                          <a:latin typeface="Calibri"/>
                        </a:rPr>
                        <a:t>25</a:t>
                      </a:r>
                      <a:endParaRPr lang="en-US" sz="10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ctr" fontAlgn="b"/>
                      <a:r>
                        <a:rPr lang="en-US" sz="1000" b="0" i="0" u="none" strike="noStrike" dirty="0" smtClean="0">
                          <a:solidFill>
                            <a:srgbClr val="000000"/>
                          </a:solidFill>
                          <a:latin typeface="Calibri"/>
                        </a:rPr>
                        <a:t>25</a:t>
                      </a:r>
                      <a:endParaRPr lang="en-US" sz="1000" b="0" i="0" u="none" strike="noStrike" dirty="0">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r>
              <a:tr h="203200">
                <a:tc>
                  <a:txBody>
                    <a:bodyPr/>
                    <a:lstStyle/>
                    <a:p>
                      <a:pPr algn="ctr" fontAlgn="b"/>
                      <a:r>
                        <a:rPr lang="en-US" sz="1000" b="0" i="0" u="none" strike="noStrike" dirty="0">
                          <a:solidFill>
                            <a:srgbClr val="000000"/>
                          </a:solidFill>
                          <a:latin typeface="Calibri"/>
                        </a:rPr>
                        <a:t>08/20/12Z</a:t>
                      </a:r>
                    </a:p>
                  </a:txBody>
                  <a:tcPr marL="0" marR="0" marT="0"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36</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dirty="0" smtClean="0">
                          <a:solidFill>
                            <a:srgbClr val="000000"/>
                          </a:solidFill>
                          <a:latin typeface="Calibri"/>
                        </a:rPr>
                        <a:t>188</a:t>
                      </a:r>
                      <a:endParaRPr lang="en-US" sz="10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dirty="0" smtClean="0">
                          <a:solidFill>
                            <a:srgbClr val="000000"/>
                          </a:solidFill>
                          <a:latin typeface="Calibri"/>
                        </a:rPr>
                        <a:t>185</a:t>
                      </a:r>
                      <a:endParaRPr lang="en-US" sz="10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ctr" fontAlgn="b"/>
                      <a:r>
                        <a:rPr lang="en-US" sz="1000" b="0" i="0" u="none" strike="noStrike" dirty="0" smtClean="0">
                          <a:solidFill>
                            <a:srgbClr val="000000"/>
                          </a:solidFill>
                          <a:latin typeface="Calibri"/>
                        </a:rPr>
                        <a:t>185</a:t>
                      </a:r>
                      <a:endParaRPr lang="en-US" sz="10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ctr" fontAlgn="b"/>
                      <a:r>
                        <a:rPr lang="en-US" sz="1000" b="0" i="0" u="none" strike="noStrike" dirty="0" smtClean="0">
                          <a:solidFill>
                            <a:srgbClr val="000000"/>
                          </a:solidFill>
                          <a:latin typeface="Calibri"/>
                        </a:rPr>
                        <a:t>186</a:t>
                      </a:r>
                      <a:endParaRPr lang="en-US" sz="1000" b="0" i="0" u="none" strike="noStrike" dirty="0">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dirty="0" smtClean="0">
                          <a:solidFill>
                            <a:srgbClr val="000000"/>
                          </a:solidFill>
                          <a:latin typeface="Calibri"/>
                        </a:rPr>
                        <a:t>27</a:t>
                      </a:r>
                      <a:endParaRPr lang="en-US" sz="10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dirty="0" smtClean="0">
                          <a:solidFill>
                            <a:srgbClr val="000000"/>
                          </a:solidFill>
                          <a:latin typeface="Calibri"/>
                        </a:rPr>
                        <a:t>27</a:t>
                      </a:r>
                      <a:endParaRPr lang="en-US" sz="10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ctr" fontAlgn="b"/>
                      <a:r>
                        <a:rPr lang="en-US" sz="1000" b="0" i="0" u="none" strike="noStrike" dirty="0" smtClean="0">
                          <a:solidFill>
                            <a:srgbClr val="000000"/>
                          </a:solidFill>
                          <a:latin typeface="Calibri"/>
                        </a:rPr>
                        <a:t>34</a:t>
                      </a:r>
                      <a:endParaRPr lang="en-US" sz="10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ctr" fontAlgn="b"/>
                      <a:r>
                        <a:rPr lang="en-US" sz="1000" b="0" i="0" u="none" strike="noStrike" dirty="0" smtClean="0">
                          <a:solidFill>
                            <a:srgbClr val="000000"/>
                          </a:solidFill>
                          <a:latin typeface="Calibri"/>
                        </a:rPr>
                        <a:t>28</a:t>
                      </a:r>
                      <a:endParaRPr lang="en-US" sz="1000" b="0" i="0" u="none" strike="noStrike" dirty="0">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r>
              <a:tr h="203200">
                <a:tc>
                  <a:txBody>
                    <a:bodyPr/>
                    <a:lstStyle/>
                    <a:p>
                      <a:pPr algn="ctr" fontAlgn="b"/>
                      <a:r>
                        <a:rPr lang="en-US" sz="1000" b="0" i="0" u="none" strike="noStrike" dirty="0">
                          <a:solidFill>
                            <a:srgbClr val="000000"/>
                          </a:solidFill>
                          <a:latin typeface="Calibri"/>
                        </a:rPr>
                        <a:t>08/20/18Z</a:t>
                      </a:r>
                    </a:p>
                  </a:txBody>
                  <a:tcPr marL="0" marR="0" marT="0"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42</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dirty="0" smtClean="0">
                          <a:solidFill>
                            <a:srgbClr val="000000"/>
                          </a:solidFill>
                          <a:latin typeface="Calibri"/>
                        </a:rPr>
                        <a:t>270</a:t>
                      </a:r>
                      <a:endParaRPr lang="en-US" sz="10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dirty="0" smtClean="0">
                          <a:solidFill>
                            <a:srgbClr val="000000"/>
                          </a:solidFill>
                          <a:latin typeface="Calibri"/>
                        </a:rPr>
                        <a:t>278</a:t>
                      </a:r>
                      <a:endParaRPr lang="en-US" sz="10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ctr" fontAlgn="b"/>
                      <a:r>
                        <a:rPr lang="en-US" sz="1000" b="0" i="0" u="none" strike="noStrike" dirty="0" smtClean="0">
                          <a:solidFill>
                            <a:srgbClr val="000000"/>
                          </a:solidFill>
                          <a:latin typeface="Calibri"/>
                        </a:rPr>
                        <a:t>286</a:t>
                      </a:r>
                      <a:endParaRPr lang="en-US" sz="10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ctr" fontAlgn="b"/>
                      <a:r>
                        <a:rPr lang="en-US" sz="1000" b="0" i="0" u="none" strike="noStrike" dirty="0" smtClean="0">
                          <a:solidFill>
                            <a:srgbClr val="000000"/>
                          </a:solidFill>
                          <a:latin typeface="Calibri"/>
                        </a:rPr>
                        <a:t>278</a:t>
                      </a:r>
                      <a:endParaRPr lang="en-US" sz="1000" b="0" i="0" u="none" strike="noStrike" dirty="0">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dirty="0" smtClean="0">
                          <a:solidFill>
                            <a:srgbClr val="000000"/>
                          </a:solidFill>
                          <a:latin typeface="Calibri"/>
                        </a:rPr>
                        <a:t>54</a:t>
                      </a:r>
                      <a:endParaRPr lang="en-US" sz="10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000" b="0" i="0" u="none" strike="noStrike" dirty="0" smtClean="0">
                          <a:solidFill>
                            <a:srgbClr val="000000"/>
                          </a:solidFill>
                          <a:latin typeface="Calibri"/>
                        </a:rPr>
                        <a:t>51</a:t>
                      </a:r>
                      <a:endParaRPr lang="en-US" sz="10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ctr" fontAlgn="b"/>
                      <a:r>
                        <a:rPr lang="en-US" sz="1000" b="0" i="0" u="none" strike="noStrike" dirty="0" smtClean="0">
                          <a:solidFill>
                            <a:srgbClr val="000000"/>
                          </a:solidFill>
                          <a:latin typeface="Calibri"/>
                        </a:rPr>
                        <a:t>47</a:t>
                      </a:r>
                      <a:endParaRPr lang="en-US" sz="10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ctr" fontAlgn="b"/>
                      <a:r>
                        <a:rPr lang="en-US" sz="1000" b="0" i="0" u="none" strike="noStrike" dirty="0" smtClean="0">
                          <a:solidFill>
                            <a:srgbClr val="000000"/>
                          </a:solidFill>
                          <a:latin typeface="Calibri"/>
                        </a:rPr>
                        <a:t>57</a:t>
                      </a:r>
                      <a:endParaRPr lang="en-US" sz="1000" b="0" i="0" u="none" strike="noStrike" dirty="0">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r>
              <a:tr h="203200">
                <a:tc>
                  <a:txBody>
                    <a:bodyPr/>
                    <a:lstStyle/>
                    <a:p>
                      <a:pPr algn="ctr" fontAlgn="b"/>
                      <a:r>
                        <a:rPr lang="en-US" sz="1000" b="0" i="0" u="none" strike="noStrike" dirty="0">
                          <a:solidFill>
                            <a:srgbClr val="000000"/>
                          </a:solidFill>
                          <a:latin typeface="Calibri"/>
                        </a:rPr>
                        <a:t>08/21/00Z</a:t>
                      </a:r>
                    </a:p>
                  </a:txBody>
                  <a:tcPr marL="0" marR="0" marT="0" marB="0" anchor="b">
                    <a:lnL>
                      <a:noFill/>
                    </a:lnL>
                    <a:lnR>
                      <a:noFill/>
                    </a:lnR>
                    <a:lnT>
                      <a:noFill/>
                    </a:lnT>
                    <a:lnB>
                      <a:noFill/>
                    </a:lnB>
                  </a:tcPr>
                </a:tc>
                <a:tc>
                  <a:txBody>
                    <a:bodyPr/>
                    <a:lstStyle/>
                    <a:p>
                      <a:pPr algn="ctr" fontAlgn="b"/>
                      <a:r>
                        <a:rPr lang="en-US" sz="1000" b="0" i="0" u="none" strike="noStrike" dirty="0">
                          <a:solidFill>
                            <a:srgbClr val="000000"/>
                          </a:solidFill>
                          <a:latin typeface="Calibri"/>
                        </a:rPr>
                        <a:t>48</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dirty="0" smtClean="0">
                          <a:solidFill>
                            <a:srgbClr val="000000"/>
                          </a:solidFill>
                          <a:latin typeface="Calibri"/>
                        </a:rPr>
                        <a:t>324</a:t>
                      </a:r>
                      <a:endParaRPr lang="en-US" sz="10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smtClean="0">
                          <a:solidFill>
                            <a:srgbClr val="000000"/>
                          </a:solidFill>
                          <a:latin typeface="Calibri"/>
                        </a:rPr>
                        <a:t>313</a:t>
                      </a:r>
                      <a:endParaRPr lang="en-US" sz="1000" b="0" i="0" u="none" strike="noStrike" dirty="0">
                        <a:solidFill>
                          <a:srgbClr val="000000"/>
                        </a:solidFill>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smtClean="0">
                          <a:solidFill>
                            <a:srgbClr val="000000"/>
                          </a:solidFill>
                          <a:latin typeface="Calibri"/>
                        </a:rPr>
                        <a:t>307</a:t>
                      </a:r>
                      <a:endParaRPr lang="en-US" sz="1000" b="0" i="0" u="none" strike="noStrike" dirty="0">
                        <a:solidFill>
                          <a:srgbClr val="000000"/>
                        </a:solidFill>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smtClean="0">
                          <a:solidFill>
                            <a:srgbClr val="000000"/>
                          </a:solidFill>
                          <a:latin typeface="Calibri"/>
                        </a:rPr>
                        <a:t>310</a:t>
                      </a:r>
                      <a:endParaRPr lang="en-US" sz="1000" b="0" i="0" u="none" strike="noStrike" dirty="0">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smtClean="0">
                          <a:solidFill>
                            <a:srgbClr val="000000"/>
                          </a:solidFill>
                          <a:latin typeface="Calibri"/>
                        </a:rPr>
                        <a:t>74</a:t>
                      </a:r>
                      <a:endParaRPr lang="en-US" sz="10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smtClean="0">
                          <a:solidFill>
                            <a:srgbClr val="000000"/>
                          </a:solidFill>
                          <a:latin typeface="Calibri"/>
                        </a:rPr>
                        <a:t>73</a:t>
                      </a:r>
                      <a:endParaRPr lang="en-US" sz="1000" b="0" i="0" u="none" strike="noStrike" dirty="0">
                        <a:solidFill>
                          <a:srgbClr val="000000"/>
                        </a:solidFill>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smtClean="0">
                          <a:solidFill>
                            <a:srgbClr val="000000"/>
                          </a:solidFill>
                          <a:latin typeface="Calibri"/>
                        </a:rPr>
                        <a:t>75</a:t>
                      </a:r>
                      <a:endParaRPr lang="en-US" sz="1000" b="0" i="0" u="none" strike="noStrike" dirty="0">
                        <a:solidFill>
                          <a:srgbClr val="000000"/>
                        </a:solidFill>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smtClean="0">
                          <a:solidFill>
                            <a:srgbClr val="000000"/>
                          </a:solidFill>
                          <a:latin typeface="Calibri"/>
                        </a:rPr>
                        <a:t>74</a:t>
                      </a:r>
                      <a:endParaRPr lang="en-US" sz="1000" b="0" i="0" u="none" strike="noStrike" dirty="0">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203200">
                <a:tc>
                  <a:txBody>
                    <a:bodyPr/>
                    <a:lstStyle/>
                    <a:p>
                      <a:pPr algn="l" fontAlgn="b"/>
                      <a:endParaRPr lang="en-US" sz="10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r>
                        <a:rPr lang="en-US" sz="1000" b="1" i="0" u="none" strike="noStrike">
                          <a:solidFill>
                            <a:srgbClr val="000000"/>
                          </a:solidFill>
                          <a:latin typeface="Calibri"/>
                        </a:rPr>
                        <a:t>sum FTE</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dirty="0" smtClean="0">
                          <a:solidFill>
                            <a:srgbClr val="000000"/>
                          </a:solidFill>
                          <a:latin typeface="Calibri"/>
                        </a:rPr>
                        <a:t>1184</a:t>
                      </a:r>
                      <a:endParaRPr lang="en-US" sz="10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0000"/>
                    </a:solidFill>
                  </a:tcPr>
                </a:tc>
                <a:tc>
                  <a:txBody>
                    <a:bodyPr/>
                    <a:lstStyle/>
                    <a:p>
                      <a:pPr algn="ctr" fontAlgn="b"/>
                      <a:r>
                        <a:rPr lang="en-US" sz="1000" b="1" i="0" u="none" strike="noStrike" dirty="0" smtClean="0">
                          <a:solidFill>
                            <a:srgbClr val="000000"/>
                          </a:solidFill>
                          <a:latin typeface="Calibri"/>
                        </a:rPr>
                        <a:t>1170</a:t>
                      </a:r>
                      <a:endParaRPr lang="en-US" sz="1000" b="1" i="0" u="none" strike="noStrike" dirty="0">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dirty="0" smtClean="0">
                          <a:solidFill>
                            <a:srgbClr val="000000"/>
                          </a:solidFill>
                          <a:latin typeface="Calibri"/>
                        </a:rPr>
                        <a:t>1173</a:t>
                      </a:r>
                      <a:endParaRPr lang="en-US" sz="1000" b="1" i="0" u="none" strike="noStrike" dirty="0">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dirty="0" smtClean="0">
                          <a:solidFill>
                            <a:srgbClr val="000000"/>
                          </a:solidFill>
                          <a:latin typeface="Calibri"/>
                        </a:rPr>
                        <a:t>1173</a:t>
                      </a:r>
                      <a:endParaRPr lang="en-US" sz="1000" b="1" i="0" u="none" strike="noStrike" dirty="0">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dirty="0" smtClean="0">
                          <a:solidFill>
                            <a:srgbClr val="000000"/>
                          </a:solidFill>
                          <a:latin typeface="Calibri"/>
                        </a:rPr>
                        <a:t>234</a:t>
                      </a:r>
                      <a:endParaRPr lang="en-US" sz="10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dirty="0" smtClean="0">
                          <a:solidFill>
                            <a:srgbClr val="000000"/>
                          </a:solidFill>
                          <a:latin typeface="Calibri"/>
                        </a:rPr>
                        <a:t>229</a:t>
                      </a:r>
                      <a:endParaRPr lang="en-US" sz="1000" b="1" i="0" u="none" strike="noStrike" dirty="0">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33CC33"/>
                    </a:solidFill>
                  </a:tcPr>
                </a:tc>
                <a:tc>
                  <a:txBody>
                    <a:bodyPr/>
                    <a:lstStyle/>
                    <a:p>
                      <a:pPr algn="ctr" fontAlgn="b"/>
                      <a:r>
                        <a:rPr lang="en-US" sz="1000" b="1" i="0" u="none" strike="noStrike" dirty="0" smtClean="0">
                          <a:solidFill>
                            <a:srgbClr val="000000"/>
                          </a:solidFill>
                          <a:latin typeface="Calibri"/>
                        </a:rPr>
                        <a:t>236</a:t>
                      </a:r>
                      <a:endParaRPr lang="en-US" sz="1000" b="1" i="0" u="none" strike="noStrike" dirty="0">
                        <a:solidFill>
                          <a:srgbClr val="000000"/>
                        </a:solidFill>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dirty="0" smtClean="0">
                          <a:solidFill>
                            <a:srgbClr val="000000"/>
                          </a:solidFill>
                          <a:latin typeface="Calibri"/>
                        </a:rPr>
                        <a:t>234</a:t>
                      </a:r>
                      <a:endParaRPr lang="en-US" sz="1000" b="1" i="0" u="none" strike="noStrike" dirty="0">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bl>
          </a:graphicData>
        </a:graphic>
      </p:graphicFrame>
    </p:spTree>
    <p:extLst>
      <p:ext uri="{BB962C8B-B14F-4D97-AF65-F5344CB8AC3E}">
        <p14:creationId xmlns:p14="http://schemas.microsoft.com/office/powerpoint/2010/main" xmlns="" val="4575425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7847228" y="0"/>
            <a:ext cx="1449172" cy="1477328"/>
          </a:xfrm>
          <a:prstGeom prst="rect">
            <a:avLst/>
          </a:prstGeom>
          <a:noFill/>
        </p:spPr>
        <p:txBody>
          <a:bodyPr wrap="square" rtlCol="0">
            <a:spAutoFit/>
          </a:bodyPr>
          <a:lstStyle/>
          <a:p>
            <a:r>
              <a:rPr lang="en-US" b="1" i="1" dirty="0" smtClean="0">
                <a:latin typeface="Perpetua" pitchFamily="18" charset="0"/>
              </a:rPr>
              <a:t>TD: 0-34 </a:t>
            </a:r>
            <a:r>
              <a:rPr lang="en-US" b="1" i="1" dirty="0" err="1" smtClean="0">
                <a:latin typeface="Perpetua" pitchFamily="18" charset="0"/>
              </a:rPr>
              <a:t>kt</a:t>
            </a:r>
            <a:endParaRPr lang="en-US" b="1" i="1" dirty="0" smtClean="0">
              <a:latin typeface="Perpetua" pitchFamily="18" charset="0"/>
            </a:endParaRPr>
          </a:p>
          <a:p>
            <a:r>
              <a:rPr lang="en-US" b="1" i="1" dirty="0" smtClean="0">
                <a:latin typeface="Perpetua" pitchFamily="18" charset="0"/>
              </a:rPr>
              <a:t>TS: 35-63 </a:t>
            </a:r>
            <a:r>
              <a:rPr lang="en-US" b="1" i="1" dirty="0" err="1" smtClean="0">
                <a:latin typeface="Perpetua" pitchFamily="18" charset="0"/>
              </a:rPr>
              <a:t>kt</a:t>
            </a:r>
            <a:endParaRPr lang="en-US" b="1" i="1" dirty="0" smtClean="0">
              <a:latin typeface="Perpetua" pitchFamily="18" charset="0"/>
            </a:endParaRPr>
          </a:p>
          <a:p>
            <a:r>
              <a:rPr lang="en-US" b="1" i="1" dirty="0" smtClean="0">
                <a:latin typeface="Perpetua" pitchFamily="18" charset="0"/>
              </a:rPr>
              <a:t>C1: 64-82 </a:t>
            </a:r>
            <a:r>
              <a:rPr lang="en-US" b="1" i="1" dirty="0" err="1" smtClean="0">
                <a:latin typeface="Perpetua" pitchFamily="18" charset="0"/>
              </a:rPr>
              <a:t>kt</a:t>
            </a:r>
            <a:endParaRPr lang="en-US" b="1" i="1" dirty="0" smtClean="0">
              <a:latin typeface="Perpetua" pitchFamily="18" charset="0"/>
            </a:endParaRPr>
          </a:p>
          <a:p>
            <a:r>
              <a:rPr lang="en-US" b="1" i="1" dirty="0" smtClean="0">
                <a:latin typeface="Perpetua" pitchFamily="18" charset="0"/>
              </a:rPr>
              <a:t>C2: 83-95 </a:t>
            </a:r>
            <a:r>
              <a:rPr lang="en-US" b="1" i="1" dirty="0" err="1" smtClean="0">
                <a:latin typeface="Perpetua" pitchFamily="18" charset="0"/>
              </a:rPr>
              <a:t>kt</a:t>
            </a:r>
            <a:endParaRPr lang="en-US" b="1" i="1" dirty="0" smtClean="0">
              <a:latin typeface="Perpetua" pitchFamily="18" charset="0"/>
            </a:endParaRPr>
          </a:p>
          <a:p>
            <a:r>
              <a:rPr lang="en-US" b="1" i="1" dirty="0" smtClean="0">
                <a:latin typeface="Perpetua" pitchFamily="18" charset="0"/>
              </a:rPr>
              <a:t>C3: 96-113 </a:t>
            </a:r>
            <a:r>
              <a:rPr lang="en-US" b="1" i="1" dirty="0" err="1" smtClean="0">
                <a:latin typeface="Perpetua" pitchFamily="18" charset="0"/>
              </a:rPr>
              <a:t>kt</a:t>
            </a:r>
            <a:endParaRPr lang="en-US" b="1" i="1" dirty="0">
              <a:latin typeface="Perpetua" pitchFamily="18" charset="0"/>
            </a:endParaRPr>
          </a:p>
        </p:txBody>
      </p:sp>
      <p:graphicFrame>
        <p:nvGraphicFramePr>
          <p:cNvPr id="10" name="Chart 9"/>
          <p:cNvGraphicFramePr/>
          <p:nvPr>
            <p:extLst>
              <p:ext uri="{D42A27DB-BD31-4B8C-83A1-F6EECF244321}">
                <p14:modId xmlns:p14="http://schemas.microsoft.com/office/powerpoint/2010/main" xmlns="" val="906396772"/>
              </p:ext>
            </p:extLst>
          </p:nvPr>
        </p:nvGraphicFramePr>
        <p:xfrm>
          <a:off x="0" y="685799"/>
          <a:ext cx="9144000" cy="2895600"/>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3048000" y="1219199"/>
            <a:ext cx="3733800" cy="2209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3" name="Picture 1"/>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1066800" y="0"/>
            <a:ext cx="6621515" cy="3429000"/>
          </a:xfrm>
          <a:prstGeom prst="rect">
            <a:avLst/>
          </a:prstGeom>
          <a:noFill/>
          <a:ln w="12700">
            <a:solidFill>
              <a:schemeClr val="tx1"/>
            </a:solidFill>
            <a:miter lim="800000"/>
            <a:headEnd/>
            <a:tailEnd/>
          </a:ln>
        </p:spPr>
      </p:pic>
      <p:graphicFrame>
        <p:nvGraphicFramePr>
          <p:cNvPr id="11" name="Chart 10"/>
          <p:cNvGraphicFramePr/>
          <p:nvPr>
            <p:extLst>
              <p:ext uri="{D42A27DB-BD31-4B8C-83A1-F6EECF244321}">
                <p14:modId xmlns:p14="http://schemas.microsoft.com/office/powerpoint/2010/main" xmlns="" val="1958189419"/>
              </p:ext>
            </p:extLst>
          </p:nvPr>
        </p:nvGraphicFramePr>
        <p:xfrm>
          <a:off x="0" y="3962400"/>
          <a:ext cx="9144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p:cNvSpPr/>
          <p:nvPr/>
        </p:nvSpPr>
        <p:spPr>
          <a:xfrm>
            <a:off x="3200400" y="5181600"/>
            <a:ext cx="3581400" cy="1447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838200" y="3448879"/>
            <a:ext cx="6968834" cy="3332921"/>
          </a:xfrm>
          <a:prstGeom prst="rect">
            <a:avLst/>
          </a:prstGeom>
          <a:noFill/>
          <a:ln w="12700">
            <a:solidFill>
              <a:schemeClr val="tx1"/>
            </a:solidFill>
            <a:miter lim="800000"/>
            <a:headEnd/>
            <a:tailEnd/>
          </a:ln>
        </p:spPr>
      </p:pic>
    </p:spTree>
    <p:extLst>
      <p:ext uri="{BB962C8B-B14F-4D97-AF65-F5344CB8AC3E}">
        <p14:creationId xmlns:p14="http://schemas.microsoft.com/office/powerpoint/2010/main" xmlns="" val="242899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313"/>
                                        </p:tgtEl>
                                        <p:attrNameLst>
                                          <p:attrName>style.visibility</p:attrName>
                                        </p:attrNameLst>
                                      </p:cBhvr>
                                      <p:to>
                                        <p:strVal val="visible"/>
                                      </p:to>
                                    </p:set>
                                    <p:animEffect transition="in" filter="wipe(down)">
                                      <p:cBhvr>
                                        <p:cTn id="12" dur="500"/>
                                        <p:tgtEl>
                                          <p:spTgt spid="133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13313"/>
                                        </p:tgtEl>
                                      </p:cBhvr>
                                    </p:animEffect>
                                    <p:set>
                                      <p:cBhvr>
                                        <p:cTn id="17" dur="1" fill="hold">
                                          <p:stCondLst>
                                            <p:cond delay="499"/>
                                          </p:stCondLst>
                                        </p:cTn>
                                        <p:tgtEl>
                                          <p:spTgt spid="133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1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11" grpId="0">
        <p:bldAsOne/>
      </p:bldGraphic>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933" y="152400"/>
            <a:ext cx="8686800" cy="792480"/>
          </a:xfrm>
        </p:spPr>
        <p:txBody>
          <a:bodyPr>
            <a:normAutofit/>
          </a:bodyPr>
          <a:lstStyle/>
          <a:p>
            <a:r>
              <a:rPr lang="en-US" sz="4000" dirty="0" smtClean="0"/>
              <a:t>Land Changes 10m Wind Difference</a:t>
            </a:r>
            <a:endParaRPr lang="en-US" sz="4000" dirty="0"/>
          </a:p>
        </p:txBody>
      </p:sp>
      <p:grpSp>
        <p:nvGrpSpPr>
          <p:cNvPr id="38" name="Group 37"/>
          <p:cNvGrpSpPr/>
          <p:nvPr/>
        </p:nvGrpSpPr>
        <p:grpSpPr>
          <a:xfrm>
            <a:off x="466886" y="4267200"/>
            <a:ext cx="8067514" cy="2133600"/>
            <a:chOff x="6638" y="4724400"/>
            <a:chExt cx="8067514" cy="2133600"/>
          </a:xfrm>
        </p:grpSpPr>
        <p:grpSp>
          <p:nvGrpSpPr>
            <p:cNvPr id="20" name="Group 19"/>
            <p:cNvGrpSpPr/>
            <p:nvPr/>
          </p:nvGrpSpPr>
          <p:grpSpPr>
            <a:xfrm>
              <a:off x="304800" y="4724400"/>
              <a:ext cx="2590800" cy="2133600"/>
              <a:chOff x="304800" y="4724400"/>
              <a:chExt cx="2590800" cy="2133600"/>
            </a:xfrm>
          </p:grpSpPr>
          <p:pic>
            <p:nvPicPr>
              <p:cNvPr id="3" name="Picture 2" descr="d02.diff_slab.nowet-default.w10.png"/>
              <p:cNvPicPr>
                <a:picLocks noChangeAspect="1"/>
              </p:cNvPicPr>
              <p:nvPr/>
            </p:nvPicPr>
            <p:blipFill>
              <a:blip r:embed="rId2" cstate="screen">
                <a:extLst>
                  <a:ext uri="{28A0092B-C50C-407E-A947-70E740481C1C}">
                    <a14:useLocalDpi xmlns:a14="http://schemas.microsoft.com/office/drawing/2010/main" xmlns=""/>
                  </a:ext>
                </a:extLst>
              </a:blip>
              <a:srcRect l="15943" t="9175" r="15939" b="9662"/>
              <a:stretch>
                <a:fillRect/>
              </a:stretch>
            </p:blipFill>
            <p:spPr>
              <a:xfrm>
                <a:off x="304800" y="4724400"/>
                <a:ext cx="2590800" cy="2133600"/>
              </a:xfrm>
              <a:prstGeom prst="rect">
                <a:avLst/>
              </a:prstGeom>
              <a:ln>
                <a:solidFill>
                  <a:schemeClr val="tx1"/>
                </a:solidFill>
              </a:ln>
            </p:spPr>
          </p:pic>
          <p:sp>
            <p:nvSpPr>
              <p:cNvPr id="12" name="TextBox 11"/>
              <p:cNvSpPr txBox="1"/>
              <p:nvPr/>
            </p:nvSpPr>
            <p:spPr>
              <a:xfrm>
                <a:off x="580417" y="6553200"/>
                <a:ext cx="2315183" cy="276999"/>
              </a:xfrm>
              <a:prstGeom prst="rect">
                <a:avLst/>
              </a:prstGeom>
              <a:noFill/>
            </p:spPr>
            <p:txBody>
              <a:bodyPr wrap="square" rtlCol="0">
                <a:spAutoFit/>
              </a:bodyPr>
              <a:lstStyle/>
              <a:p>
                <a:pPr algn="r"/>
                <a:r>
                  <a:rPr lang="en-US" sz="1200" b="1" dirty="0" smtClean="0"/>
                  <a:t>NOWET-Slab</a:t>
                </a:r>
                <a:endParaRPr lang="en-US" sz="1200" b="1" dirty="0"/>
              </a:p>
            </p:txBody>
          </p:sp>
        </p:grpSp>
        <p:sp>
          <p:nvSpPr>
            <p:cNvPr id="14" name="Rectangle 13"/>
            <p:cNvSpPr/>
            <p:nvPr/>
          </p:nvSpPr>
          <p:spPr>
            <a:xfrm>
              <a:off x="6638" y="4724400"/>
              <a:ext cx="274320" cy="2130552"/>
            </a:xfrm>
            <a:prstGeom prst="rect">
              <a:avLst/>
            </a:prstGeom>
            <a:solidFill>
              <a:srgbClr val="0099CC"/>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vert="wordArtVert" anchor="ctr"/>
            <a:lstStyle/>
            <a:p>
              <a:pPr algn="ctr" fontAlgn="auto">
                <a:spcBef>
                  <a:spcPts val="0"/>
                </a:spcBef>
                <a:spcAft>
                  <a:spcPts val="0"/>
                </a:spcAft>
                <a:defRPr/>
              </a:pPr>
              <a:r>
                <a:rPr lang="en-US" dirty="0"/>
                <a:t>SLAB</a:t>
              </a:r>
            </a:p>
          </p:txBody>
        </p:sp>
        <p:grpSp>
          <p:nvGrpSpPr>
            <p:cNvPr id="19" name="Group 18"/>
            <p:cNvGrpSpPr/>
            <p:nvPr/>
          </p:nvGrpSpPr>
          <p:grpSpPr>
            <a:xfrm>
              <a:off x="2895600" y="4727448"/>
              <a:ext cx="2587752" cy="2130552"/>
              <a:chOff x="1447800" y="1219200"/>
              <a:chExt cx="2587752" cy="2130552"/>
            </a:xfrm>
          </p:grpSpPr>
          <p:pic>
            <p:nvPicPr>
              <p:cNvPr id="11" name="Picture 10" descr="d02.diff_slab.nolake-default.w10.png"/>
              <p:cNvPicPr>
                <a:picLocks noChangeAspect="1"/>
              </p:cNvPicPr>
              <p:nvPr/>
            </p:nvPicPr>
            <p:blipFill>
              <a:blip r:embed="rId3" cstate="screen">
                <a:extLst>
                  <a:ext uri="{28A0092B-C50C-407E-A947-70E740481C1C}">
                    <a14:useLocalDpi xmlns:a14="http://schemas.microsoft.com/office/drawing/2010/main" xmlns=""/>
                  </a:ext>
                </a:extLst>
              </a:blip>
              <a:srcRect l="15943" t="9662" r="15939" b="9175"/>
              <a:stretch>
                <a:fillRect/>
              </a:stretch>
            </p:blipFill>
            <p:spPr>
              <a:xfrm>
                <a:off x="1447800" y="1219200"/>
                <a:ext cx="2587752" cy="2130552"/>
              </a:xfrm>
              <a:prstGeom prst="rect">
                <a:avLst/>
              </a:prstGeom>
              <a:ln>
                <a:solidFill>
                  <a:schemeClr val="tx1"/>
                </a:solidFill>
              </a:ln>
            </p:spPr>
          </p:pic>
          <p:sp>
            <p:nvSpPr>
              <p:cNvPr id="17" name="TextBox 16"/>
              <p:cNvSpPr txBox="1"/>
              <p:nvPr/>
            </p:nvSpPr>
            <p:spPr>
              <a:xfrm>
                <a:off x="1723093" y="3048000"/>
                <a:ext cx="2312459" cy="276999"/>
              </a:xfrm>
              <a:prstGeom prst="rect">
                <a:avLst/>
              </a:prstGeom>
              <a:noFill/>
            </p:spPr>
            <p:txBody>
              <a:bodyPr wrap="square" rtlCol="0">
                <a:spAutoFit/>
              </a:bodyPr>
              <a:lstStyle/>
              <a:p>
                <a:pPr algn="r"/>
                <a:r>
                  <a:rPr lang="en-US" sz="1200" b="1" dirty="0" smtClean="0"/>
                  <a:t>NOLAKE-Slab</a:t>
                </a:r>
                <a:endParaRPr lang="en-US" sz="1200" b="1" dirty="0"/>
              </a:p>
            </p:txBody>
          </p:sp>
        </p:grpSp>
        <p:grpSp>
          <p:nvGrpSpPr>
            <p:cNvPr id="23" name="Group 22"/>
            <p:cNvGrpSpPr/>
            <p:nvPr/>
          </p:nvGrpSpPr>
          <p:grpSpPr>
            <a:xfrm>
              <a:off x="5486400" y="4724400"/>
              <a:ext cx="2587752" cy="2133600"/>
              <a:chOff x="1447800" y="1295400"/>
              <a:chExt cx="2587752" cy="2133600"/>
            </a:xfrm>
          </p:grpSpPr>
          <p:pic>
            <p:nvPicPr>
              <p:cNvPr id="10" name="Picture 9" descr="d02.diff_slab.noglades-default.w10.png"/>
              <p:cNvPicPr>
                <a:picLocks noChangeAspect="1"/>
              </p:cNvPicPr>
              <p:nvPr/>
            </p:nvPicPr>
            <p:blipFill>
              <a:blip r:embed="rId4" cstate="screen">
                <a:extLst>
                  <a:ext uri="{28A0092B-C50C-407E-A947-70E740481C1C}">
                    <a14:useLocalDpi xmlns:a14="http://schemas.microsoft.com/office/drawing/2010/main" xmlns=""/>
                  </a:ext>
                </a:extLst>
              </a:blip>
              <a:srcRect l="15943" t="9662" r="15939" b="9175"/>
              <a:stretch>
                <a:fillRect/>
              </a:stretch>
            </p:blipFill>
            <p:spPr>
              <a:xfrm>
                <a:off x="1447800" y="1295400"/>
                <a:ext cx="2587752" cy="2130552"/>
              </a:xfrm>
              <a:prstGeom prst="rect">
                <a:avLst/>
              </a:prstGeom>
              <a:ln>
                <a:solidFill>
                  <a:schemeClr val="tx1"/>
                </a:solidFill>
              </a:ln>
            </p:spPr>
          </p:pic>
          <p:sp>
            <p:nvSpPr>
              <p:cNvPr id="21" name="TextBox 20"/>
              <p:cNvSpPr txBox="1"/>
              <p:nvPr/>
            </p:nvSpPr>
            <p:spPr>
              <a:xfrm>
                <a:off x="1778151" y="3152001"/>
                <a:ext cx="2257401" cy="276999"/>
              </a:xfrm>
              <a:prstGeom prst="rect">
                <a:avLst/>
              </a:prstGeom>
              <a:noFill/>
            </p:spPr>
            <p:txBody>
              <a:bodyPr wrap="square" rtlCol="0">
                <a:spAutoFit/>
              </a:bodyPr>
              <a:lstStyle/>
              <a:p>
                <a:pPr algn="r"/>
                <a:r>
                  <a:rPr lang="en-US" sz="1200" b="1" dirty="0" smtClean="0"/>
                  <a:t>NOGLADES-Slab</a:t>
                </a:r>
                <a:endParaRPr lang="en-US" sz="1200" b="1" dirty="0"/>
              </a:p>
            </p:txBody>
          </p:sp>
        </p:grpSp>
      </p:grpSp>
      <p:grpSp>
        <p:nvGrpSpPr>
          <p:cNvPr id="34" name="Group 33"/>
          <p:cNvGrpSpPr/>
          <p:nvPr/>
        </p:nvGrpSpPr>
        <p:grpSpPr>
          <a:xfrm>
            <a:off x="469773" y="2133600"/>
            <a:ext cx="8064627" cy="2133600"/>
            <a:chOff x="9525" y="457200"/>
            <a:chExt cx="8064627" cy="2133600"/>
          </a:xfrm>
        </p:grpSpPr>
        <p:sp>
          <p:nvSpPr>
            <p:cNvPr id="15" name="Rectangle 14"/>
            <p:cNvSpPr/>
            <p:nvPr/>
          </p:nvSpPr>
          <p:spPr bwMode="auto">
            <a:xfrm>
              <a:off x="9525" y="457200"/>
              <a:ext cx="274320" cy="2133600"/>
            </a:xfrm>
            <a:prstGeom prst="rect">
              <a:avLst/>
            </a:prstGeom>
            <a:solidFill>
              <a:srgbClr val="0099CC"/>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vert="wordArtVert" anchor="ctr"/>
            <a:lstStyle/>
            <a:p>
              <a:pPr algn="ctr" fontAlgn="auto">
                <a:spcBef>
                  <a:spcPts val="0"/>
                </a:spcBef>
                <a:spcAft>
                  <a:spcPts val="0"/>
                </a:spcAft>
                <a:defRPr/>
              </a:pPr>
              <a:r>
                <a:rPr lang="en-US" dirty="0"/>
                <a:t>NOAH</a:t>
              </a:r>
            </a:p>
          </p:txBody>
        </p:sp>
        <p:grpSp>
          <p:nvGrpSpPr>
            <p:cNvPr id="26" name="Group 25"/>
            <p:cNvGrpSpPr/>
            <p:nvPr/>
          </p:nvGrpSpPr>
          <p:grpSpPr>
            <a:xfrm>
              <a:off x="304800" y="460248"/>
              <a:ext cx="2587752" cy="2130552"/>
              <a:chOff x="1524000" y="1066800"/>
              <a:chExt cx="2587752" cy="2130552"/>
            </a:xfrm>
          </p:grpSpPr>
          <p:pic>
            <p:nvPicPr>
              <p:cNvPr id="6" name="Picture 5" descr="d02.diff_noah.nowet-default.w10.png"/>
              <p:cNvPicPr>
                <a:picLocks noChangeAspect="1"/>
              </p:cNvPicPr>
              <p:nvPr/>
            </p:nvPicPr>
            <p:blipFill>
              <a:blip r:embed="rId5" cstate="screen">
                <a:extLst>
                  <a:ext uri="{28A0092B-C50C-407E-A947-70E740481C1C}">
                    <a14:useLocalDpi xmlns:a14="http://schemas.microsoft.com/office/drawing/2010/main" xmlns=""/>
                  </a:ext>
                </a:extLst>
              </a:blip>
              <a:srcRect l="15943" t="9662" r="15939" b="9175"/>
              <a:stretch>
                <a:fillRect/>
              </a:stretch>
            </p:blipFill>
            <p:spPr>
              <a:xfrm>
                <a:off x="1524000" y="1066800"/>
                <a:ext cx="2587752" cy="2130552"/>
              </a:xfrm>
              <a:prstGeom prst="rect">
                <a:avLst/>
              </a:prstGeom>
              <a:ln>
                <a:solidFill>
                  <a:schemeClr val="tx1"/>
                </a:solidFill>
              </a:ln>
            </p:spPr>
          </p:pic>
          <p:sp>
            <p:nvSpPr>
              <p:cNvPr id="24" name="TextBox 23"/>
              <p:cNvSpPr txBox="1"/>
              <p:nvPr/>
            </p:nvSpPr>
            <p:spPr>
              <a:xfrm>
                <a:off x="1799293" y="2895600"/>
                <a:ext cx="2312459" cy="276999"/>
              </a:xfrm>
              <a:prstGeom prst="rect">
                <a:avLst/>
              </a:prstGeom>
              <a:noFill/>
            </p:spPr>
            <p:txBody>
              <a:bodyPr wrap="square" rtlCol="0">
                <a:spAutoFit/>
              </a:bodyPr>
              <a:lstStyle/>
              <a:p>
                <a:pPr algn="r"/>
                <a:r>
                  <a:rPr lang="en-US" sz="1200" b="1" dirty="0" smtClean="0"/>
                  <a:t>NOWET-Noah</a:t>
                </a:r>
                <a:endParaRPr lang="en-US" sz="1200" b="1" dirty="0"/>
              </a:p>
            </p:txBody>
          </p:sp>
        </p:grpSp>
        <p:grpSp>
          <p:nvGrpSpPr>
            <p:cNvPr id="32" name="Group 31"/>
            <p:cNvGrpSpPr/>
            <p:nvPr/>
          </p:nvGrpSpPr>
          <p:grpSpPr>
            <a:xfrm>
              <a:off x="2895600" y="457200"/>
              <a:ext cx="2587752" cy="2130552"/>
              <a:chOff x="3352800" y="1066800"/>
              <a:chExt cx="2587752" cy="2130552"/>
            </a:xfrm>
          </p:grpSpPr>
          <p:pic>
            <p:nvPicPr>
              <p:cNvPr id="5" name="Picture 4" descr="d02.diff_noah.nolake-default.w10.png"/>
              <p:cNvPicPr>
                <a:picLocks noChangeAspect="1"/>
              </p:cNvPicPr>
              <p:nvPr/>
            </p:nvPicPr>
            <p:blipFill>
              <a:blip r:embed="rId6" cstate="screen">
                <a:extLst>
                  <a:ext uri="{28A0092B-C50C-407E-A947-70E740481C1C}">
                    <a14:useLocalDpi xmlns:a14="http://schemas.microsoft.com/office/drawing/2010/main" xmlns=""/>
                  </a:ext>
                </a:extLst>
              </a:blip>
              <a:srcRect l="15943" t="9662" r="15939" b="9175"/>
              <a:stretch>
                <a:fillRect/>
              </a:stretch>
            </p:blipFill>
            <p:spPr>
              <a:xfrm>
                <a:off x="3352800" y="1066800"/>
                <a:ext cx="2587752" cy="2130552"/>
              </a:xfrm>
              <a:prstGeom prst="rect">
                <a:avLst/>
              </a:prstGeom>
              <a:ln>
                <a:solidFill>
                  <a:schemeClr val="tx1"/>
                </a:solidFill>
              </a:ln>
            </p:spPr>
          </p:pic>
          <p:sp>
            <p:nvSpPr>
              <p:cNvPr id="30" name="TextBox 29"/>
              <p:cNvSpPr txBox="1"/>
              <p:nvPr/>
            </p:nvSpPr>
            <p:spPr>
              <a:xfrm>
                <a:off x="3793268" y="2895600"/>
                <a:ext cx="2147284" cy="276999"/>
              </a:xfrm>
              <a:prstGeom prst="rect">
                <a:avLst/>
              </a:prstGeom>
              <a:noFill/>
            </p:spPr>
            <p:txBody>
              <a:bodyPr wrap="square" rtlCol="0">
                <a:spAutoFit/>
              </a:bodyPr>
              <a:lstStyle/>
              <a:p>
                <a:pPr algn="r"/>
                <a:r>
                  <a:rPr lang="en-US" sz="1200" b="1" dirty="0" smtClean="0"/>
                  <a:t>NOLAKE-Noah</a:t>
                </a:r>
                <a:endParaRPr lang="en-US" sz="1200" b="1" dirty="0"/>
              </a:p>
            </p:txBody>
          </p:sp>
        </p:grpSp>
        <p:grpSp>
          <p:nvGrpSpPr>
            <p:cNvPr id="43" name="Group 42"/>
            <p:cNvGrpSpPr/>
            <p:nvPr/>
          </p:nvGrpSpPr>
          <p:grpSpPr>
            <a:xfrm>
              <a:off x="5486400" y="457200"/>
              <a:ext cx="2587752" cy="2133600"/>
              <a:chOff x="6629400" y="609600"/>
              <a:chExt cx="2587752" cy="2133600"/>
            </a:xfrm>
          </p:grpSpPr>
          <p:pic>
            <p:nvPicPr>
              <p:cNvPr id="4" name="Picture 3" descr="d02.diff_noah.noglades-default.w10.png"/>
              <p:cNvPicPr>
                <a:picLocks noChangeAspect="1"/>
              </p:cNvPicPr>
              <p:nvPr/>
            </p:nvPicPr>
            <p:blipFill>
              <a:blip r:embed="rId7" cstate="screen">
                <a:extLst>
                  <a:ext uri="{28A0092B-C50C-407E-A947-70E740481C1C}">
                    <a14:useLocalDpi xmlns:a14="http://schemas.microsoft.com/office/drawing/2010/main" xmlns=""/>
                  </a:ext>
                </a:extLst>
              </a:blip>
              <a:srcRect l="15943" t="9662" r="15939" b="9175"/>
              <a:stretch>
                <a:fillRect/>
              </a:stretch>
            </p:blipFill>
            <p:spPr>
              <a:xfrm>
                <a:off x="6629400" y="609600"/>
                <a:ext cx="2587752" cy="2130552"/>
              </a:xfrm>
              <a:prstGeom prst="rect">
                <a:avLst/>
              </a:prstGeom>
              <a:ln>
                <a:solidFill>
                  <a:schemeClr val="tx1"/>
                </a:solidFill>
              </a:ln>
            </p:spPr>
          </p:pic>
          <p:sp>
            <p:nvSpPr>
              <p:cNvPr id="40" name="TextBox 39"/>
              <p:cNvSpPr txBox="1"/>
              <p:nvPr/>
            </p:nvSpPr>
            <p:spPr>
              <a:xfrm>
                <a:off x="6904693" y="2466201"/>
                <a:ext cx="2312459" cy="276999"/>
              </a:xfrm>
              <a:prstGeom prst="rect">
                <a:avLst/>
              </a:prstGeom>
              <a:noFill/>
            </p:spPr>
            <p:txBody>
              <a:bodyPr wrap="square" rtlCol="0">
                <a:spAutoFit/>
              </a:bodyPr>
              <a:lstStyle/>
              <a:p>
                <a:pPr algn="r"/>
                <a:r>
                  <a:rPr lang="en-US" sz="1200" b="1" dirty="0" smtClean="0"/>
                  <a:t>NOGLADES-Noah</a:t>
                </a:r>
                <a:endParaRPr lang="en-US" sz="1200" b="1" dirty="0"/>
              </a:p>
            </p:txBody>
          </p:sp>
        </p:grpSp>
      </p:grpSp>
      <p:grpSp>
        <p:nvGrpSpPr>
          <p:cNvPr id="28" name="Group 27"/>
          <p:cNvGrpSpPr/>
          <p:nvPr/>
        </p:nvGrpSpPr>
        <p:grpSpPr>
          <a:xfrm>
            <a:off x="2209800" y="1219200"/>
            <a:ext cx="4267200" cy="609600"/>
            <a:chOff x="2209800" y="1219200"/>
            <a:chExt cx="4267200" cy="609600"/>
          </a:xfrm>
        </p:grpSpPr>
        <p:pic>
          <p:nvPicPr>
            <p:cNvPr id="42" name="Picture 41" descr="d02.diff_noah.nolsm-default.w10.png"/>
            <p:cNvPicPr>
              <a:picLocks noChangeAspect="1"/>
            </p:cNvPicPr>
            <p:nvPr/>
          </p:nvPicPr>
          <p:blipFill>
            <a:blip r:embed="rId8" cstate="screen">
              <a:extLst>
                <a:ext uri="{28A0092B-C50C-407E-A947-70E740481C1C}">
                  <a14:useLocalDpi xmlns:a14="http://schemas.microsoft.com/office/drawing/2010/main" xmlns=""/>
                </a:ext>
              </a:extLst>
            </a:blip>
            <a:srcRect l="85833" t="20000" r="7500" b="20000"/>
            <a:stretch>
              <a:fillRect/>
            </a:stretch>
          </p:blipFill>
          <p:spPr>
            <a:xfrm rot="16200000">
              <a:off x="4114800" y="-533400"/>
              <a:ext cx="609600" cy="4114800"/>
            </a:xfrm>
            <a:prstGeom prst="rect">
              <a:avLst/>
            </a:prstGeom>
          </p:spPr>
        </p:pic>
        <p:sp>
          <p:nvSpPr>
            <p:cNvPr id="27" name="Rectangle 26"/>
            <p:cNvSpPr/>
            <p:nvPr/>
          </p:nvSpPr>
          <p:spPr>
            <a:xfrm>
              <a:off x="2209800" y="1371600"/>
              <a:ext cx="3048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Slide Number Placeholder 6"/>
          <p:cNvSpPr>
            <a:spLocks noGrp="1"/>
          </p:cNvSpPr>
          <p:nvPr>
            <p:ph type="sldNum" sz="quarter" idx="12"/>
          </p:nvPr>
        </p:nvSpPr>
        <p:spPr>
          <a:xfrm>
            <a:off x="5255" y="6504852"/>
            <a:ext cx="274320" cy="274320"/>
          </a:xfrm>
        </p:spPr>
        <p:txBody>
          <a:bodyPr/>
          <a:lstStyle/>
          <a:p>
            <a:fld id="{283FA653-E9F8-4780-8EA8-F11E133180C1}" type="slidenum">
              <a:rPr lang="en-US" smtClean="0"/>
              <a:pPr/>
              <a:t>26</a:t>
            </a:fld>
            <a:endParaRPr lang="en-US"/>
          </a:p>
        </p:txBody>
      </p:sp>
    </p:spTree>
    <p:extLst>
      <p:ext uri="{BB962C8B-B14F-4D97-AF65-F5344CB8AC3E}">
        <p14:creationId xmlns:p14="http://schemas.microsoft.com/office/powerpoint/2010/main" xmlns="" val="14385559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5029200" y="1600200"/>
            <a:ext cx="4010892" cy="4585855"/>
            <a:chOff x="5029200" y="1600200"/>
            <a:chExt cx="4010892" cy="4585855"/>
          </a:xfrm>
        </p:grpSpPr>
        <p:grpSp>
          <p:nvGrpSpPr>
            <p:cNvPr id="20" name="Group 19"/>
            <p:cNvGrpSpPr/>
            <p:nvPr/>
          </p:nvGrpSpPr>
          <p:grpSpPr>
            <a:xfrm>
              <a:off x="5029200" y="1600200"/>
              <a:ext cx="4010892" cy="4585855"/>
              <a:chOff x="5029200" y="1600200"/>
              <a:chExt cx="4010892" cy="4585855"/>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5091546" y="1600200"/>
                <a:ext cx="3948546" cy="4585855"/>
              </a:xfrm>
              <a:prstGeom prst="rect">
                <a:avLst/>
              </a:prstGeom>
            </p:spPr>
          </p:pic>
          <p:sp>
            <p:nvSpPr>
              <p:cNvPr id="19" name="Rectangle 18"/>
              <p:cNvSpPr/>
              <p:nvPr/>
            </p:nvSpPr>
            <p:spPr>
              <a:xfrm>
                <a:off x="5029200" y="4191000"/>
                <a:ext cx="16764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p:cNvSpPr/>
            <p:nvPr/>
          </p:nvSpPr>
          <p:spPr>
            <a:xfrm>
              <a:off x="8153400" y="3543300"/>
              <a:ext cx="15240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a:bodyPr>
          <a:lstStyle/>
          <a:p>
            <a:r>
              <a:rPr lang="en-US" dirty="0" smtClean="0"/>
              <a:t>Model Horizontal Cross Sections</a:t>
            </a:r>
            <a:endParaRPr lang="en-US" dirty="0"/>
          </a:p>
        </p:txBody>
      </p:sp>
      <p:sp>
        <p:nvSpPr>
          <p:cNvPr id="16" name="Content Placeholder 15"/>
          <p:cNvSpPr>
            <a:spLocks noGrp="1"/>
          </p:cNvSpPr>
          <p:nvPr>
            <p:ph sz="quarter" idx="1"/>
          </p:nvPr>
        </p:nvSpPr>
        <p:spPr>
          <a:xfrm>
            <a:off x="304800" y="1371600"/>
            <a:ext cx="4786746" cy="4648200"/>
          </a:xfrm>
        </p:spPr>
        <p:txBody>
          <a:bodyPr>
            <a:normAutofit fontScale="92500" lnSpcReduction="20000"/>
          </a:bodyPr>
          <a:lstStyle/>
          <a:p>
            <a:r>
              <a:rPr lang="en-US" dirty="0" smtClean="0"/>
              <a:t>Horizontal cross sections taken at:</a:t>
            </a:r>
          </a:p>
          <a:p>
            <a:pPr lvl="1"/>
            <a:r>
              <a:rPr lang="en-US" dirty="0" smtClean="0"/>
              <a:t>Latitude: 26.95</a:t>
            </a:r>
          </a:p>
          <a:p>
            <a:pPr lvl="1"/>
            <a:r>
              <a:rPr lang="en-US" dirty="0" smtClean="0"/>
              <a:t>Longitude: -82.1 to -80.1</a:t>
            </a:r>
          </a:p>
          <a:p>
            <a:r>
              <a:rPr lang="en-US" dirty="0" smtClean="0"/>
              <a:t>Time of cross section is forecast hour 18, corresponding to the time of Fay’s peak intensity. </a:t>
            </a:r>
          </a:p>
          <a:p>
            <a:r>
              <a:rPr lang="en-US" dirty="0" smtClean="0"/>
              <a:t>Highlighted track points indicate model storm center location at             t = 18 UTC</a:t>
            </a:r>
          </a:p>
          <a:p>
            <a:r>
              <a:rPr lang="en-US" dirty="0" smtClean="0"/>
              <a:t>Selected ASOS </a:t>
            </a:r>
            <a:r>
              <a:rPr lang="en-US" sz="1500" dirty="0" smtClean="0"/>
              <a:t>(19 UTC) </a:t>
            </a:r>
            <a:r>
              <a:rPr lang="en-US" dirty="0" smtClean="0"/>
              <a:t>and FAWN </a:t>
            </a:r>
            <a:r>
              <a:rPr lang="en-US" sz="1500" dirty="0" smtClean="0"/>
              <a:t>(18 UTC)</a:t>
            </a:r>
            <a:r>
              <a:rPr lang="en-US" sz="3500" dirty="0" smtClean="0"/>
              <a:t> </a:t>
            </a:r>
            <a:r>
              <a:rPr lang="en-US" dirty="0" smtClean="0"/>
              <a:t>observations from KPGD, KFMY, KRSW, Palmdale, Clewiston, Sebring, Arcadia stations for comparison</a:t>
            </a:r>
            <a:endParaRPr lang="en-US" dirty="0"/>
          </a:p>
        </p:txBody>
      </p:sp>
      <p:grpSp>
        <p:nvGrpSpPr>
          <p:cNvPr id="4" name="Group 3"/>
          <p:cNvGrpSpPr/>
          <p:nvPr/>
        </p:nvGrpSpPr>
        <p:grpSpPr>
          <a:xfrm>
            <a:off x="3810000" y="5573712"/>
            <a:ext cx="1143000" cy="152400"/>
            <a:chOff x="5410200" y="5649912"/>
            <a:chExt cx="1143000" cy="152400"/>
          </a:xfrm>
        </p:grpSpPr>
        <p:cxnSp>
          <p:nvCxnSpPr>
            <p:cNvPr id="5" name="Straight Connector 4"/>
            <p:cNvCxnSpPr/>
            <p:nvPr/>
          </p:nvCxnSpPr>
          <p:spPr>
            <a:xfrm>
              <a:off x="5410200" y="5726112"/>
              <a:ext cx="1143000"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5837238" y="5649912"/>
              <a:ext cx="198437" cy="1524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7" name="Group 6"/>
          <p:cNvGrpSpPr/>
          <p:nvPr/>
        </p:nvGrpSpPr>
        <p:grpSpPr>
          <a:xfrm>
            <a:off x="3810000" y="5943600"/>
            <a:ext cx="1143000" cy="152400"/>
            <a:chOff x="5410200" y="6019800"/>
            <a:chExt cx="1143000" cy="152400"/>
          </a:xfrm>
        </p:grpSpPr>
        <p:cxnSp>
          <p:nvCxnSpPr>
            <p:cNvPr id="8" name="Straight Connector 7"/>
            <p:cNvCxnSpPr/>
            <p:nvPr/>
          </p:nvCxnSpPr>
          <p:spPr>
            <a:xfrm>
              <a:off x="5410200" y="6096000"/>
              <a:ext cx="114300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5837238" y="6019800"/>
              <a:ext cx="198437"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 name="TextBox 18"/>
          <p:cNvSpPr txBox="1">
            <a:spLocks noChangeArrowheads="1"/>
          </p:cNvSpPr>
          <p:nvPr/>
        </p:nvSpPr>
        <p:spPr bwMode="auto">
          <a:xfrm>
            <a:off x="5029200" y="5421312"/>
            <a:ext cx="2438400" cy="369888"/>
          </a:xfrm>
          <a:prstGeom prst="rect">
            <a:avLst/>
          </a:prstGeom>
          <a:noFill/>
          <a:ln w="9525">
            <a:noFill/>
            <a:miter lim="800000"/>
            <a:headEnd/>
            <a:tailEnd/>
          </a:ln>
        </p:spPr>
        <p:txBody>
          <a:bodyPr>
            <a:spAutoFit/>
          </a:bodyPr>
          <a:lstStyle/>
          <a:p>
            <a:r>
              <a:rPr lang="en-US" dirty="0"/>
              <a:t>GFDL Slab LSM used</a:t>
            </a:r>
          </a:p>
        </p:txBody>
      </p:sp>
      <p:sp>
        <p:nvSpPr>
          <p:cNvPr id="11" name="TextBox 23"/>
          <p:cNvSpPr txBox="1">
            <a:spLocks noChangeArrowheads="1"/>
          </p:cNvSpPr>
          <p:nvPr/>
        </p:nvSpPr>
        <p:spPr bwMode="auto">
          <a:xfrm>
            <a:off x="5029200" y="5835650"/>
            <a:ext cx="1905000" cy="368300"/>
          </a:xfrm>
          <a:prstGeom prst="rect">
            <a:avLst/>
          </a:prstGeom>
          <a:noFill/>
          <a:ln w="9525">
            <a:noFill/>
            <a:miter lim="800000"/>
            <a:headEnd/>
            <a:tailEnd/>
          </a:ln>
        </p:spPr>
        <p:txBody>
          <a:bodyPr wrap="square">
            <a:spAutoFit/>
          </a:bodyPr>
          <a:lstStyle/>
          <a:p>
            <a:r>
              <a:rPr lang="en-US" dirty="0"/>
              <a:t>NOAH LSM used</a:t>
            </a:r>
          </a:p>
        </p:txBody>
      </p:sp>
      <p:grpSp>
        <p:nvGrpSpPr>
          <p:cNvPr id="12" name="Group 11"/>
          <p:cNvGrpSpPr/>
          <p:nvPr/>
        </p:nvGrpSpPr>
        <p:grpSpPr>
          <a:xfrm>
            <a:off x="3810000" y="6356350"/>
            <a:ext cx="1143000" cy="152400"/>
            <a:chOff x="5410200" y="6432550"/>
            <a:chExt cx="1143000" cy="152400"/>
          </a:xfrm>
        </p:grpSpPr>
        <p:cxnSp>
          <p:nvCxnSpPr>
            <p:cNvPr id="13" name="Straight Connector 12"/>
            <p:cNvCxnSpPr/>
            <p:nvPr/>
          </p:nvCxnSpPr>
          <p:spPr>
            <a:xfrm>
              <a:off x="5410200" y="6508750"/>
              <a:ext cx="11430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5837238" y="6432550"/>
              <a:ext cx="198437"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5" name="TextBox 30"/>
          <p:cNvSpPr txBox="1">
            <a:spLocks noChangeArrowheads="1"/>
          </p:cNvSpPr>
          <p:nvPr/>
        </p:nvSpPr>
        <p:spPr bwMode="auto">
          <a:xfrm>
            <a:off x="5029200" y="6248400"/>
            <a:ext cx="1905000" cy="369888"/>
          </a:xfrm>
          <a:prstGeom prst="rect">
            <a:avLst/>
          </a:prstGeom>
          <a:noFill/>
          <a:ln w="9525">
            <a:noFill/>
            <a:miter lim="800000"/>
            <a:headEnd/>
            <a:tailEnd/>
          </a:ln>
        </p:spPr>
        <p:txBody>
          <a:bodyPr>
            <a:spAutoFit/>
          </a:bodyPr>
          <a:lstStyle/>
          <a:p>
            <a:r>
              <a:rPr lang="en-US" dirty="0"/>
              <a:t>Fay Best Track</a:t>
            </a:r>
          </a:p>
        </p:txBody>
      </p:sp>
      <p:sp>
        <p:nvSpPr>
          <p:cNvPr id="17" name="5-Point Star 16"/>
          <p:cNvSpPr/>
          <p:nvPr/>
        </p:nvSpPr>
        <p:spPr>
          <a:xfrm>
            <a:off x="7253286" y="3788784"/>
            <a:ext cx="76200" cy="83127"/>
          </a:xfrm>
          <a:prstGeom prst="star5">
            <a:avLst/>
          </a:prstGeom>
          <a:solidFill>
            <a:srgbClr val="7030A0"/>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p:cNvSpPr/>
          <p:nvPr/>
        </p:nvSpPr>
        <p:spPr>
          <a:xfrm>
            <a:off x="7848600" y="3879273"/>
            <a:ext cx="76200" cy="83127"/>
          </a:xfrm>
          <a:prstGeom prst="star5">
            <a:avLst/>
          </a:prstGeom>
          <a:solidFill>
            <a:srgbClr val="7030A0"/>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flipV="1">
            <a:off x="5679933" y="3962400"/>
            <a:ext cx="1573353" cy="1502568"/>
          </a:xfrm>
          <a:prstGeom prst="straightConnector1">
            <a:avLst/>
          </a:prstGeom>
          <a:ln w="2222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6864928" y="3962400"/>
            <a:ext cx="914400" cy="20574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629400" y="6019800"/>
            <a:ext cx="2286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807903" y="4051756"/>
            <a:ext cx="658368" cy="215444"/>
          </a:xfrm>
          <a:prstGeom prst="rect">
            <a:avLst/>
          </a:prstGeom>
          <a:noFill/>
        </p:spPr>
        <p:txBody>
          <a:bodyPr wrap="square" rtlCol="0">
            <a:spAutoFit/>
          </a:bodyPr>
          <a:lstStyle/>
          <a:p>
            <a:r>
              <a:rPr lang="en-US" sz="800" b="1" dirty="0" smtClean="0"/>
              <a:t>Clewiston</a:t>
            </a:r>
            <a:endParaRPr lang="en-US" sz="800" b="1" dirty="0"/>
          </a:p>
        </p:txBody>
      </p:sp>
      <p:sp>
        <p:nvSpPr>
          <p:cNvPr id="31" name="TextBox 30"/>
          <p:cNvSpPr txBox="1"/>
          <p:nvPr/>
        </p:nvSpPr>
        <p:spPr>
          <a:xfrm>
            <a:off x="7467600" y="3670756"/>
            <a:ext cx="605783" cy="215444"/>
          </a:xfrm>
          <a:prstGeom prst="rect">
            <a:avLst/>
          </a:prstGeom>
          <a:noFill/>
        </p:spPr>
        <p:txBody>
          <a:bodyPr wrap="square" rtlCol="0">
            <a:spAutoFit/>
          </a:bodyPr>
          <a:lstStyle/>
          <a:p>
            <a:r>
              <a:rPr lang="en-US" sz="800" b="1" dirty="0" smtClean="0"/>
              <a:t>Palmdale</a:t>
            </a:r>
            <a:endParaRPr lang="en-US" sz="800" b="1" dirty="0"/>
          </a:p>
        </p:txBody>
      </p:sp>
      <p:sp>
        <p:nvSpPr>
          <p:cNvPr id="32" name="TextBox 31"/>
          <p:cNvSpPr txBox="1"/>
          <p:nvPr/>
        </p:nvSpPr>
        <p:spPr>
          <a:xfrm>
            <a:off x="7155376" y="3879273"/>
            <a:ext cx="491869" cy="215444"/>
          </a:xfrm>
          <a:prstGeom prst="rect">
            <a:avLst/>
          </a:prstGeom>
          <a:noFill/>
        </p:spPr>
        <p:txBody>
          <a:bodyPr wrap="square" rtlCol="0">
            <a:spAutoFit/>
          </a:bodyPr>
          <a:lstStyle/>
          <a:p>
            <a:r>
              <a:rPr lang="en-US" sz="800" b="1" dirty="0" smtClean="0"/>
              <a:t>KPGD</a:t>
            </a:r>
            <a:endParaRPr lang="en-US" sz="800" b="1" dirty="0"/>
          </a:p>
        </p:txBody>
      </p:sp>
      <p:sp>
        <p:nvSpPr>
          <p:cNvPr id="33" name="TextBox 32"/>
          <p:cNvSpPr txBox="1"/>
          <p:nvPr/>
        </p:nvSpPr>
        <p:spPr>
          <a:xfrm>
            <a:off x="7365124" y="4205287"/>
            <a:ext cx="533401" cy="215444"/>
          </a:xfrm>
          <a:prstGeom prst="rect">
            <a:avLst/>
          </a:prstGeom>
          <a:noFill/>
        </p:spPr>
        <p:txBody>
          <a:bodyPr wrap="square" rtlCol="0">
            <a:spAutoFit/>
          </a:bodyPr>
          <a:lstStyle/>
          <a:p>
            <a:r>
              <a:rPr lang="en-US" sz="800" b="1" dirty="0" smtClean="0"/>
              <a:t>KRSW</a:t>
            </a:r>
            <a:endParaRPr lang="en-US" sz="800" b="1" dirty="0"/>
          </a:p>
        </p:txBody>
      </p:sp>
      <p:sp>
        <p:nvSpPr>
          <p:cNvPr id="34" name="TextBox 33"/>
          <p:cNvSpPr txBox="1"/>
          <p:nvPr/>
        </p:nvSpPr>
        <p:spPr>
          <a:xfrm>
            <a:off x="7340165" y="4060149"/>
            <a:ext cx="492055" cy="215444"/>
          </a:xfrm>
          <a:prstGeom prst="rect">
            <a:avLst/>
          </a:prstGeom>
          <a:noFill/>
        </p:spPr>
        <p:txBody>
          <a:bodyPr wrap="square" rtlCol="0">
            <a:spAutoFit/>
          </a:bodyPr>
          <a:lstStyle/>
          <a:p>
            <a:r>
              <a:rPr lang="en-US" sz="800" b="1" dirty="0" smtClean="0"/>
              <a:t>KFMY</a:t>
            </a:r>
            <a:endParaRPr lang="en-US" sz="800" b="1" dirty="0"/>
          </a:p>
        </p:txBody>
      </p:sp>
      <p:sp>
        <p:nvSpPr>
          <p:cNvPr id="35" name="TextBox 34"/>
          <p:cNvSpPr txBox="1"/>
          <p:nvPr/>
        </p:nvSpPr>
        <p:spPr>
          <a:xfrm>
            <a:off x="7700017" y="3271487"/>
            <a:ext cx="605783" cy="215444"/>
          </a:xfrm>
          <a:prstGeom prst="rect">
            <a:avLst/>
          </a:prstGeom>
          <a:noFill/>
        </p:spPr>
        <p:txBody>
          <a:bodyPr wrap="square" rtlCol="0">
            <a:spAutoFit/>
          </a:bodyPr>
          <a:lstStyle/>
          <a:p>
            <a:r>
              <a:rPr lang="en-US" sz="800" b="1" dirty="0" smtClean="0"/>
              <a:t>Sebring</a:t>
            </a:r>
            <a:endParaRPr lang="en-US" sz="800" b="1" dirty="0"/>
          </a:p>
        </p:txBody>
      </p:sp>
      <p:sp>
        <p:nvSpPr>
          <p:cNvPr id="36" name="TextBox 35"/>
          <p:cNvSpPr txBox="1"/>
          <p:nvPr/>
        </p:nvSpPr>
        <p:spPr>
          <a:xfrm>
            <a:off x="7366070" y="3511778"/>
            <a:ext cx="605783" cy="215444"/>
          </a:xfrm>
          <a:prstGeom prst="rect">
            <a:avLst/>
          </a:prstGeom>
          <a:noFill/>
        </p:spPr>
        <p:txBody>
          <a:bodyPr wrap="square" rtlCol="0">
            <a:spAutoFit/>
          </a:bodyPr>
          <a:lstStyle/>
          <a:p>
            <a:r>
              <a:rPr lang="en-US" sz="800" b="1" dirty="0" smtClean="0"/>
              <a:t>Arcadia</a:t>
            </a:r>
            <a:endParaRPr lang="en-US" sz="800" b="1" dirty="0"/>
          </a:p>
        </p:txBody>
      </p:sp>
      <p:sp>
        <p:nvSpPr>
          <p:cNvPr id="28" name="Slide Number Placeholder 27"/>
          <p:cNvSpPr>
            <a:spLocks noGrp="1"/>
          </p:cNvSpPr>
          <p:nvPr>
            <p:ph type="sldNum" sz="quarter" idx="12"/>
          </p:nvPr>
        </p:nvSpPr>
        <p:spPr>
          <a:xfrm>
            <a:off x="14514" y="6508750"/>
            <a:ext cx="274320" cy="274320"/>
          </a:xfrm>
        </p:spPr>
        <p:txBody>
          <a:bodyPr/>
          <a:lstStyle/>
          <a:p>
            <a:fld id="{283FA653-E9F8-4780-8EA8-F11E133180C1}" type="slidenum">
              <a:rPr lang="en-US" smtClean="0"/>
              <a:pPr/>
              <a:t>27</a:t>
            </a:fld>
            <a:endParaRPr lang="en-US"/>
          </a:p>
        </p:txBody>
      </p:sp>
      <p:sp>
        <p:nvSpPr>
          <p:cNvPr id="37" name="Rectangle 36"/>
          <p:cNvSpPr/>
          <p:nvPr/>
        </p:nvSpPr>
        <p:spPr>
          <a:xfrm>
            <a:off x="76200" y="1371600"/>
            <a:ext cx="8915400" cy="5137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ontent Placeholder 3"/>
          <p:cNvSpPr txBox="1">
            <a:spLocks/>
          </p:cNvSpPr>
          <p:nvPr/>
        </p:nvSpPr>
        <p:spPr>
          <a:xfrm>
            <a:off x="685800" y="1539921"/>
            <a:ext cx="7772400" cy="4600433"/>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r>
              <a:rPr lang="en-US" dirty="0" err="1" smtClean="0"/>
              <a:t>Sousounis</a:t>
            </a:r>
            <a:r>
              <a:rPr lang="en-US" dirty="0" smtClean="0"/>
              <a:t> and Fritsch (1994): </a:t>
            </a:r>
          </a:p>
          <a:p>
            <a:r>
              <a:rPr lang="en-US" dirty="0" smtClean="0"/>
              <a:t>Lakes may enhance precipitation in strong synoptic systems, but will not alter storm tracks. </a:t>
            </a:r>
          </a:p>
          <a:p>
            <a:r>
              <a:rPr lang="en-US" dirty="0" smtClean="0"/>
              <a:t>The influence of the Great Lakes may have caused a 3-4 mb decrease in sea level pressure of strong extratropical cyclones passing over the lake region. </a:t>
            </a:r>
          </a:p>
          <a:p>
            <a:r>
              <a:rPr lang="en-US" dirty="0" smtClean="0"/>
              <a:t>Hypothesize that </a:t>
            </a:r>
            <a:r>
              <a:rPr lang="en-US" u="sng" dirty="0" smtClean="0"/>
              <a:t>weaker storms </a:t>
            </a:r>
            <a:r>
              <a:rPr lang="en-US" dirty="0" smtClean="0"/>
              <a:t>may be </a:t>
            </a:r>
            <a:r>
              <a:rPr lang="en-US" u="sng" dirty="0" smtClean="0"/>
              <a:t>more affected </a:t>
            </a:r>
            <a:r>
              <a:rPr lang="en-US" dirty="0" smtClean="0"/>
              <a:t>by lake forcing than the stronger storms. </a:t>
            </a:r>
          </a:p>
          <a:p>
            <a:endParaRPr lang="en-US" dirty="0"/>
          </a:p>
          <a:p>
            <a:pPr marL="0" indent="0">
              <a:buNone/>
            </a:pPr>
            <a:r>
              <a:rPr lang="en-US" sz="1200" dirty="0" err="1"/>
              <a:t>Sousounis</a:t>
            </a:r>
            <a:r>
              <a:rPr lang="en-US" sz="1200" dirty="0"/>
              <a:t> P. J. and Fritsch J. M. (1994) Lake-aggregate </a:t>
            </a:r>
            <a:r>
              <a:rPr lang="en-US" sz="1200" dirty="0" err="1"/>
              <a:t>mesoscale</a:t>
            </a:r>
            <a:r>
              <a:rPr lang="en-US" sz="1200" dirty="0"/>
              <a:t> disturbances. Part II: A case study of the effects on the regional and synoptic-scale weather systems. </a:t>
            </a:r>
            <a:r>
              <a:rPr lang="en-US" sz="1200" i="1" dirty="0" smtClean="0"/>
              <a:t>BAMS</a:t>
            </a:r>
          </a:p>
          <a:p>
            <a:endParaRPr lang="en-US" dirty="0"/>
          </a:p>
        </p:txBody>
      </p:sp>
    </p:spTree>
    <p:extLst>
      <p:ext uri="{BB962C8B-B14F-4D97-AF65-F5344CB8AC3E}">
        <p14:creationId xmlns:p14="http://schemas.microsoft.com/office/powerpoint/2010/main" xmlns="" val="215058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37"/>
                                        </p:tgtEl>
                                        <p:attrNameLst>
                                          <p:attrName>ppt_w</p:attrName>
                                        </p:attrNameLst>
                                      </p:cBhvr>
                                      <p:tavLst>
                                        <p:tav tm="0">
                                          <p:val>
                                            <p:strVal val="ppt_w"/>
                                          </p:val>
                                        </p:tav>
                                        <p:tav tm="100000">
                                          <p:val>
                                            <p:fltVal val="0"/>
                                          </p:val>
                                        </p:tav>
                                      </p:tavLst>
                                    </p:anim>
                                    <p:anim calcmode="lin" valueType="num">
                                      <p:cBhvr>
                                        <p:cTn id="7" dur="500"/>
                                        <p:tgtEl>
                                          <p:spTgt spid="37"/>
                                        </p:tgtEl>
                                        <p:attrNameLst>
                                          <p:attrName>ppt_h</p:attrName>
                                        </p:attrNameLst>
                                      </p:cBhvr>
                                      <p:tavLst>
                                        <p:tav tm="0">
                                          <p:val>
                                            <p:strVal val="ppt_h"/>
                                          </p:val>
                                        </p:tav>
                                        <p:tav tm="100000">
                                          <p:val>
                                            <p:fltVal val="0"/>
                                          </p:val>
                                        </p:tav>
                                      </p:tavLst>
                                    </p:anim>
                                    <p:animEffect transition="out" filter="fade">
                                      <p:cBhvr>
                                        <p:cTn id="8" dur="500"/>
                                        <p:tgtEl>
                                          <p:spTgt spid="37"/>
                                        </p:tgtEl>
                                      </p:cBhvr>
                                    </p:animEffect>
                                    <p:set>
                                      <p:cBhvr>
                                        <p:cTn id="9" dur="1" fill="hold">
                                          <p:stCondLst>
                                            <p:cond delay="499"/>
                                          </p:stCondLst>
                                        </p:cTn>
                                        <p:tgtEl>
                                          <p:spTgt spid="37"/>
                                        </p:tgtEl>
                                        <p:attrNameLst>
                                          <p:attrName>style.visibility</p:attrName>
                                        </p:attrNameLst>
                                      </p:cBhvr>
                                      <p:to>
                                        <p:strVal val="hidden"/>
                                      </p:to>
                                    </p:set>
                                  </p:childTnLst>
                                </p:cTn>
                              </p:par>
                              <p:par>
                                <p:cTn id="10" presetID="53" presetClass="exit" presetSubtype="32" fill="hold" grpId="0" nodeType="withEffect">
                                  <p:stCondLst>
                                    <p:cond delay="0"/>
                                  </p:stCondLst>
                                  <p:childTnLst>
                                    <p:anim calcmode="lin" valueType="num">
                                      <p:cBhvr>
                                        <p:cTn id="11" dur="500"/>
                                        <p:tgtEl>
                                          <p:spTgt spid="38"/>
                                        </p:tgtEl>
                                        <p:attrNameLst>
                                          <p:attrName>ppt_w</p:attrName>
                                        </p:attrNameLst>
                                      </p:cBhvr>
                                      <p:tavLst>
                                        <p:tav tm="0">
                                          <p:val>
                                            <p:strVal val="ppt_w"/>
                                          </p:val>
                                        </p:tav>
                                        <p:tav tm="100000">
                                          <p:val>
                                            <p:fltVal val="0"/>
                                          </p:val>
                                        </p:tav>
                                      </p:tavLst>
                                    </p:anim>
                                    <p:anim calcmode="lin" valueType="num">
                                      <p:cBhvr>
                                        <p:cTn id="12" dur="500"/>
                                        <p:tgtEl>
                                          <p:spTgt spid="38"/>
                                        </p:tgtEl>
                                        <p:attrNameLst>
                                          <p:attrName>ppt_h</p:attrName>
                                        </p:attrNameLst>
                                      </p:cBhvr>
                                      <p:tavLst>
                                        <p:tav tm="0">
                                          <p:val>
                                            <p:strVal val="ppt_h"/>
                                          </p:val>
                                        </p:tav>
                                        <p:tav tm="100000">
                                          <p:val>
                                            <p:fltVal val="0"/>
                                          </p:val>
                                        </p:tav>
                                      </p:tavLst>
                                    </p:anim>
                                    <p:animEffect transition="out" filter="fade">
                                      <p:cBhvr>
                                        <p:cTn id="13" dur="500"/>
                                        <p:tgtEl>
                                          <p:spTgt spid="38"/>
                                        </p:tgtEl>
                                      </p:cBhvr>
                                    </p:animEffect>
                                    <p:set>
                                      <p:cBhvr>
                                        <p:cTn id="14"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Mean SLP (mb)</a:t>
            </a:r>
            <a:endParaRPr lang="en-US"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rot="16200000">
            <a:off x="1775113" y="-98713"/>
            <a:ext cx="838202" cy="3931227"/>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xmlns=""/>
              </a:ext>
            </a:extLst>
          </a:blip>
          <a:srcRect l="2322"/>
          <a:stretch/>
        </p:blipFill>
        <p:spPr>
          <a:xfrm>
            <a:off x="0" y="2743200"/>
            <a:ext cx="4625441" cy="4100286"/>
          </a:xfrm>
          <a:prstGeom prst="rect">
            <a:avLst/>
          </a:prstGeom>
        </p:spPr>
      </p:pic>
      <p:pic>
        <p:nvPicPr>
          <p:cNvPr id="3" name="Picture 2"/>
          <p:cNvPicPr>
            <a:picLocks noChangeAspect="1"/>
          </p:cNvPicPr>
          <p:nvPr/>
        </p:nvPicPr>
        <p:blipFill rotWithShape="1">
          <a:blip r:embed="rId5" cstate="screen">
            <a:extLst>
              <a:ext uri="{28A0092B-C50C-407E-A947-70E740481C1C}">
                <a14:useLocalDpi xmlns:a14="http://schemas.microsoft.com/office/drawing/2010/main" xmlns=""/>
              </a:ext>
            </a:extLst>
          </a:blip>
          <a:srcRect/>
          <a:stretch/>
        </p:blipFill>
        <p:spPr>
          <a:xfrm>
            <a:off x="4648200" y="1"/>
            <a:ext cx="4495800" cy="3975646"/>
          </a:xfrm>
          <a:prstGeom prst="rect">
            <a:avLst/>
          </a:prstGeom>
        </p:spPr>
      </p:pic>
      <p:sp>
        <p:nvSpPr>
          <p:cNvPr id="6" name="TextBox 5"/>
          <p:cNvSpPr txBox="1"/>
          <p:nvPr/>
        </p:nvSpPr>
        <p:spPr>
          <a:xfrm>
            <a:off x="533400" y="2743200"/>
            <a:ext cx="1660814" cy="369332"/>
          </a:xfrm>
          <a:prstGeom prst="rect">
            <a:avLst/>
          </a:prstGeom>
          <a:noFill/>
        </p:spPr>
        <p:txBody>
          <a:bodyPr wrap="square" rtlCol="0">
            <a:spAutoFit/>
          </a:bodyPr>
          <a:lstStyle/>
          <a:p>
            <a:r>
              <a:rPr lang="en-US" dirty="0" smtClean="0"/>
              <a:t>GFDL Slab</a:t>
            </a:r>
            <a:endParaRPr lang="en-US" dirty="0"/>
          </a:p>
        </p:txBody>
      </p:sp>
      <p:sp>
        <p:nvSpPr>
          <p:cNvPr id="7" name="TextBox 6"/>
          <p:cNvSpPr txBox="1"/>
          <p:nvPr/>
        </p:nvSpPr>
        <p:spPr>
          <a:xfrm>
            <a:off x="7993206" y="152400"/>
            <a:ext cx="830407" cy="369332"/>
          </a:xfrm>
          <a:prstGeom prst="rect">
            <a:avLst/>
          </a:prstGeom>
          <a:noFill/>
        </p:spPr>
        <p:txBody>
          <a:bodyPr wrap="square" rtlCol="0">
            <a:spAutoFit/>
          </a:bodyPr>
          <a:lstStyle/>
          <a:p>
            <a:r>
              <a:rPr lang="en-US" dirty="0" smtClean="0"/>
              <a:t>Noah</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xmlns="" val="128854579"/>
              </p:ext>
            </p:extLst>
          </p:nvPr>
        </p:nvGraphicFramePr>
        <p:xfrm>
          <a:off x="4887683" y="3992880"/>
          <a:ext cx="4256316" cy="2865120"/>
        </p:xfrm>
        <a:graphic>
          <a:graphicData uri="http://schemas.openxmlformats.org/drawingml/2006/table">
            <a:tbl>
              <a:tblPr firstRow="1" bandRow="1">
                <a:tableStyleId>{5C22544A-7EE6-4342-B048-85BDC9FD1C3A}</a:tableStyleId>
              </a:tblPr>
              <a:tblGrid>
                <a:gridCol w="1064079"/>
                <a:gridCol w="1064079"/>
                <a:gridCol w="1064079"/>
                <a:gridCol w="1064079"/>
              </a:tblGrid>
              <a:tr h="175260">
                <a:tc>
                  <a:txBody>
                    <a:bodyPr/>
                    <a:lstStyle/>
                    <a:p>
                      <a:r>
                        <a:rPr lang="en-US" sz="1800" dirty="0" smtClean="0"/>
                        <a:t>Station</a:t>
                      </a:r>
                      <a:endParaRPr lang="en-US" sz="1800" dirty="0"/>
                    </a:p>
                  </a:txBody>
                  <a:tcPr/>
                </a:tc>
                <a:tc>
                  <a:txBody>
                    <a:bodyPr/>
                    <a:lstStyle/>
                    <a:p>
                      <a:r>
                        <a:rPr lang="en-US" sz="1400" dirty="0" smtClean="0"/>
                        <a:t>SLP (mb)/10m winds (</a:t>
                      </a:r>
                      <a:r>
                        <a:rPr lang="en-US" sz="1400" dirty="0" err="1" smtClean="0"/>
                        <a:t>kt</a:t>
                      </a:r>
                      <a:r>
                        <a:rPr lang="en-US" sz="1400" dirty="0" smtClean="0"/>
                        <a:t>)</a:t>
                      </a:r>
                      <a:endParaRPr lang="en-US" sz="1400" dirty="0"/>
                    </a:p>
                  </a:txBody>
                  <a:tcPr/>
                </a:tc>
                <a:tc>
                  <a:txBody>
                    <a:bodyPr/>
                    <a:lstStyle/>
                    <a:p>
                      <a:r>
                        <a:rPr lang="en-US" sz="1400" dirty="0" smtClean="0"/>
                        <a:t>2m Temp (C)</a:t>
                      </a:r>
                      <a:endParaRPr lang="en-US" sz="1400" dirty="0"/>
                    </a:p>
                  </a:txBody>
                  <a:tcPr/>
                </a:tc>
                <a:tc>
                  <a:txBody>
                    <a:bodyPr/>
                    <a:lstStyle/>
                    <a:p>
                      <a:r>
                        <a:rPr lang="en-US" sz="1400" dirty="0" smtClean="0"/>
                        <a:t>-10cm Soil Temp (C)</a:t>
                      </a:r>
                      <a:endParaRPr lang="en-US" sz="1400" dirty="0"/>
                    </a:p>
                  </a:txBody>
                  <a:tcPr/>
                </a:tc>
              </a:tr>
              <a:tr h="175260">
                <a:tc>
                  <a:txBody>
                    <a:bodyPr/>
                    <a:lstStyle/>
                    <a:p>
                      <a:r>
                        <a:rPr lang="en-US" sz="1400" dirty="0" smtClean="0"/>
                        <a:t>KPGD</a:t>
                      </a:r>
                      <a:endParaRPr lang="en-US" sz="1400" dirty="0"/>
                    </a:p>
                  </a:txBody>
                  <a:tcPr/>
                </a:tc>
                <a:tc>
                  <a:txBody>
                    <a:bodyPr/>
                    <a:lstStyle/>
                    <a:p>
                      <a:pPr algn="r" fontAlgn="b"/>
                      <a:r>
                        <a:rPr lang="en-US" sz="1100" b="0" i="0" u="none" strike="noStrike" dirty="0" smtClean="0">
                          <a:solidFill>
                            <a:srgbClr val="000000"/>
                          </a:solidFill>
                          <a:effectLst/>
                          <a:latin typeface="Calibri"/>
                        </a:rPr>
                        <a:t>1006.8/20.0</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23.9</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NA</a:t>
                      </a:r>
                      <a:endParaRPr lang="en-US" sz="1100" b="0" i="0" u="none" strike="noStrike" dirty="0">
                        <a:solidFill>
                          <a:srgbClr val="000000"/>
                        </a:solidFill>
                        <a:effectLst/>
                        <a:latin typeface="Calibri"/>
                      </a:endParaRPr>
                    </a:p>
                  </a:txBody>
                  <a:tcPr marL="9525" marR="9525" marT="9525" marB="0" anchor="b"/>
                </a:tc>
              </a:tr>
              <a:tr h="175260">
                <a:tc>
                  <a:txBody>
                    <a:bodyPr/>
                    <a:lstStyle/>
                    <a:p>
                      <a:r>
                        <a:rPr lang="en-US" sz="1400" dirty="0" smtClean="0"/>
                        <a:t>KFMY</a:t>
                      </a:r>
                      <a:endParaRPr lang="en-US" sz="1400" dirty="0"/>
                    </a:p>
                  </a:txBody>
                  <a:tcPr/>
                </a:tc>
                <a:tc>
                  <a:txBody>
                    <a:bodyPr/>
                    <a:lstStyle/>
                    <a:p>
                      <a:pPr algn="r" fontAlgn="b"/>
                      <a:r>
                        <a:rPr lang="en-US" sz="1100" b="0" i="0" u="none" strike="noStrike" dirty="0" smtClean="0">
                          <a:solidFill>
                            <a:srgbClr val="000000"/>
                          </a:solidFill>
                          <a:effectLst/>
                          <a:latin typeface="Calibri"/>
                        </a:rPr>
                        <a:t>1006.4/15.6</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25.0</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NA</a:t>
                      </a:r>
                      <a:endParaRPr lang="en-US" sz="1100" b="0" i="0" u="none" strike="noStrike" dirty="0">
                        <a:solidFill>
                          <a:srgbClr val="000000"/>
                        </a:solidFill>
                        <a:effectLst/>
                        <a:latin typeface="Calibri"/>
                      </a:endParaRPr>
                    </a:p>
                  </a:txBody>
                  <a:tcPr marL="9525" marR="9525" marT="9525" marB="0" anchor="b"/>
                </a:tc>
              </a:tr>
              <a:tr h="175260">
                <a:tc>
                  <a:txBody>
                    <a:bodyPr/>
                    <a:lstStyle/>
                    <a:p>
                      <a:r>
                        <a:rPr lang="en-US" sz="1400" dirty="0" smtClean="0"/>
                        <a:t>KRSW</a:t>
                      </a:r>
                      <a:endParaRPr lang="en-US" sz="1400" dirty="0"/>
                    </a:p>
                  </a:txBody>
                  <a:tcPr/>
                </a:tc>
                <a:tc>
                  <a:txBody>
                    <a:bodyPr/>
                    <a:lstStyle/>
                    <a:p>
                      <a:pPr algn="r" fontAlgn="b"/>
                      <a:r>
                        <a:rPr lang="en-US" sz="1100" b="0" i="0" u="none" strike="noStrike" dirty="0" smtClean="0">
                          <a:solidFill>
                            <a:srgbClr val="000000"/>
                          </a:solidFill>
                          <a:effectLst/>
                          <a:latin typeface="Calibri"/>
                        </a:rPr>
                        <a:t>1005.8/24.4</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24.4</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NA</a:t>
                      </a:r>
                      <a:endParaRPr lang="en-US" sz="1100" b="0" i="0" u="none" strike="noStrike" dirty="0">
                        <a:solidFill>
                          <a:srgbClr val="000000"/>
                        </a:solidFill>
                        <a:effectLst/>
                        <a:latin typeface="Calibri"/>
                      </a:endParaRPr>
                    </a:p>
                  </a:txBody>
                  <a:tcPr marL="9525" marR="9525" marT="9525" marB="0" anchor="b"/>
                </a:tc>
              </a:tr>
              <a:tr h="175260">
                <a:tc>
                  <a:txBody>
                    <a:bodyPr/>
                    <a:lstStyle/>
                    <a:p>
                      <a:r>
                        <a:rPr lang="en-US" sz="1400" dirty="0" smtClean="0"/>
                        <a:t>Palmdale</a:t>
                      </a:r>
                    </a:p>
                  </a:txBody>
                  <a:tcPr/>
                </a:tc>
                <a:tc>
                  <a:txBody>
                    <a:bodyPr/>
                    <a:lstStyle/>
                    <a:p>
                      <a:pPr algn="r" fontAlgn="b"/>
                      <a:r>
                        <a:rPr lang="en-US" sz="1100" b="0" i="0" u="none" strike="noStrike" dirty="0" smtClean="0">
                          <a:solidFill>
                            <a:srgbClr val="000000"/>
                          </a:solidFill>
                          <a:effectLst/>
                          <a:latin typeface="Calibri"/>
                        </a:rPr>
                        <a:t>NA/9.3</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24.7</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25.5</a:t>
                      </a:r>
                      <a:endParaRPr lang="en-US" sz="1100" b="0" i="0" u="none" strike="noStrike" dirty="0">
                        <a:solidFill>
                          <a:srgbClr val="000000"/>
                        </a:solidFill>
                        <a:effectLst/>
                        <a:latin typeface="Calibri"/>
                      </a:endParaRPr>
                    </a:p>
                  </a:txBody>
                  <a:tcPr marL="9525" marR="9525" marT="9525" marB="0" anchor="b"/>
                </a:tc>
              </a:tr>
              <a:tr h="175260">
                <a:tc>
                  <a:txBody>
                    <a:bodyPr/>
                    <a:lstStyle/>
                    <a:p>
                      <a:r>
                        <a:rPr lang="en-US" sz="1400" dirty="0" smtClean="0"/>
                        <a:t>Clewiston</a:t>
                      </a:r>
                      <a:endParaRPr lang="en-US" sz="1400" dirty="0"/>
                    </a:p>
                  </a:txBody>
                  <a:tcPr/>
                </a:tc>
                <a:tc>
                  <a:txBody>
                    <a:bodyPr/>
                    <a:lstStyle/>
                    <a:p>
                      <a:pPr algn="r" fontAlgn="b"/>
                      <a:r>
                        <a:rPr lang="en-US" sz="1100" b="0" i="0" u="none" strike="noStrike" dirty="0" smtClean="0">
                          <a:solidFill>
                            <a:srgbClr val="000000"/>
                          </a:solidFill>
                          <a:effectLst/>
                          <a:latin typeface="Calibri"/>
                        </a:rPr>
                        <a:t>NA/37.3</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24.3</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25.2</a:t>
                      </a:r>
                      <a:endParaRPr lang="en-US" sz="1100" b="0" i="0" u="none" strike="noStrike" dirty="0">
                        <a:solidFill>
                          <a:srgbClr val="000000"/>
                        </a:solidFill>
                        <a:effectLst/>
                        <a:latin typeface="Calibri"/>
                      </a:endParaRPr>
                    </a:p>
                  </a:txBody>
                  <a:tcPr marL="9525" marR="9525" marT="9525" marB="0" anchor="b"/>
                </a:tc>
              </a:tr>
              <a:tr h="175260">
                <a:tc>
                  <a:txBody>
                    <a:bodyPr/>
                    <a:lstStyle/>
                    <a:p>
                      <a:r>
                        <a:rPr lang="en-US" sz="1400" dirty="0" smtClean="0"/>
                        <a:t>Sebring</a:t>
                      </a:r>
                      <a:endParaRPr lang="en-US" sz="1400" dirty="0"/>
                    </a:p>
                  </a:txBody>
                  <a:tcPr/>
                </a:tc>
                <a:tc>
                  <a:txBody>
                    <a:bodyPr/>
                    <a:lstStyle/>
                    <a:p>
                      <a:pPr algn="r" fontAlgn="b"/>
                      <a:r>
                        <a:rPr lang="en-US" sz="1100" b="0" i="0" u="none" strike="noStrike" dirty="0" smtClean="0">
                          <a:solidFill>
                            <a:srgbClr val="000000"/>
                          </a:solidFill>
                          <a:effectLst/>
                          <a:latin typeface="Calibri"/>
                        </a:rPr>
                        <a:t>NA/20.1</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23.7</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23.8</a:t>
                      </a:r>
                      <a:endParaRPr lang="en-US" sz="1100" b="0" i="0" u="none" strike="noStrike" dirty="0">
                        <a:solidFill>
                          <a:srgbClr val="000000"/>
                        </a:solidFill>
                        <a:effectLst/>
                        <a:latin typeface="Calibri"/>
                      </a:endParaRPr>
                    </a:p>
                  </a:txBody>
                  <a:tcPr marL="9525" marR="9525" marT="9525" marB="0" anchor="b"/>
                </a:tc>
              </a:tr>
              <a:tr h="175260">
                <a:tc>
                  <a:txBody>
                    <a:bodyPr/>
                    <a:lstStyle/>
                    <a:p>
                      <a:r>
                        <a:rPr lang="en-US" sz="1400" dirty="0" smtClean="0"/>
                        <a:t>Arcadia</a:t>
                      </a:r>
                      <a:endParaRPr lang="en-US" sz="1400" dirty="0"/>
                    </a:p>
                  </a:txBody>
                  <a:tcPr/>
                </a:tc>
                <a:tc>
                  <a:txBody>
                    <a:bodyPr/>
                    <a:lstStyle/>
                    <a:p>
                      <a:pPr algn="r" fontAlgn="b"/>
                      <a:r>
                        <a:rPr lang="en-US" sz="1100" b="0" i="0" u="none" strike="noStrike" dirty="0" smtClean="0">
                          <a:solidFill>
                            <a:srgbClr val="000000"/>
                          </a:solidFill>
                          <a:effectLst/>
                          <a:latin typeface="Calibri"/>
                        </a:rPr>
                        <a:t>NA/23.6</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23.9</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25.6</a:t>
                      </a:r>
                      <a:endParaRPr lang="en-US" sz="1100" b="0" i="0" u="none" strike="noStrike" dirty="0">
                        <a:solidFill>
                          <a:srgbClr val="000000"/>
                        </a:solidFill>
                        <a:effectLst/>
                        <a:latin typeface="Calibri"/>
                      </a:endParaRPr>
                    </a:p>
                  </a:txBody>
                  <a:tcPr marL="9525" marR="9525" marT="9525" marB="0" anchor="b"/>
                </a:tc>
              </a:tr>
            </a:tbl>
          </a:graphicData>
        </a:graphic>
      </p:graphicFrame>
      <p:sp>
        <p:nvSpPr>
          <p:cNvPr id="9" name="Oval 8"/>
          <p:cNvSpPr/>
          <p:nvPr/>
        </p:nvSpPr>
        <p:spPr>
          <a:xfrm>
            <a:off x="4648200" y="2514600"/>
            <a:ext cx="356134" cy="152400"/>
          </a:xfrm>
          <a:prstGeom prst="ellipse">
            <a:avLst/>
          </a:prstGeom>
          <a:noFill/>
          <a:ln w="254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9525" y="5867400"/>
            <a:ext cx="356134" cy="152400"/>
          </a:xfrm>
          <a:prstGeom prst="ellipse">
            <a:avLst/>
          </a:prstGeom>
          <a:noFill/>
          <a:ln w="254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0"/>
          <p:cNvSpPr>
            <a:spLocks noGrp="1"/>
          </p:cNvSpPr>
          <p:nvPr>
            <p:ph type="sldNum" sz="quarter" idx="12"/>
          </p:nvPr>
        </p:nvSpPr>
        <p:spPr>
          <a:xfrm>
            <a:off x="31382" y="6559641"/>
            <a:ext cx="274320" cy="274320"/>
          </a:xfrm>
        </p:spPr>
        <p:txBody>
          <a:bodyPr/>
          <a:lstStyle/>
          <a:p>
            <a:fld id="{283FA653-E9F8-4780-8EA8-F11E133180C1}" type="slidenum">
              <a:rPr lang="en-US" smtClean="0"/>
              <a:pPr/>
              <a:t>28</a:t>
            </a:fld>
            <a:endParaRPr lang="en-US" dirty="0"/>
          </a:p>
        </p:txBody>
      </p:sp>
    </p:spTree>
    <p:extLst>
      <p:ext uri="{BB962C8B-B14F-4D97-AF65-F5344CB8AC3E}">
        <p14:creationId xmlns:p14="http://schemas.microsoft.com/office/powerpoint/2010/main" xmlns="" val="20563880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xmlns="" val="0"/>
              </a:ext>
            </a:extLst>
          </a:blip>
          <a:srcRect l="12540" t="8677" r="5080" b="3915"/>
          <a:stretch/>
        </p:blipFill>
        <p:spPr>
          <a:xfrm>
            <a:off x="304800" y="2667000"/>
            <a:ext cx="4737711" cy="3770086"/>
          </a:xfrm>
          <a:prstGeom prst="rect">
            <a:avLst/>
          </a:prstGeom>
        </p:spPr>
      </p:pic>
      <p:sp>
        <p:nvSpPr>
          <p:cNvPr id="2" name="Title 1"/>
          <p:cNvSpPr>
            <a:spLocks noGrp="1"/>
          </p:cNvSpPr>
          <p:nvPr>
            <p:ph type="title"/>
          </p:nvPr>
        </p:nvSpPr>
        <p:spPr/>
        <p:txBody>
          <a:bodyPr/>
          <a:lstStyle/>
          <a:p>
            <a:r>
              <a:rPr lang="en-US" dirty="0" smtClean="0"/>
              <a:t>10m winds (</a:t>
            </a:r>
            <a:r>
              <a:rPr lang="en-US" dirty="0" err="1" smtClean="0"/>
              <a:t>kt</a:t>
            </a:r>
            <a:r>
              <a:rPr lang="en-US" dirty="0" smtClean="0"/>
              <a:t>)</a:t>
            </a:r>
            <a:endParaRPr lang="en-US" dirty="0"/>
          </a:p>
        </p:txBody>
      </p:sp>
      <p:sp>
        <p:nvSpPr>
          <p:cNvPr id="3" name="Slide Number Placeholder 2"/>
          <p:cNvSpPr>
            <a:spLocks noGrp="1"/>
          </p:cNvSpPr>
          <p:nvPr>
            <p:ph type="sldNum" sz="quarter" idx="12"/>
          </p:nvPr>
        </p:nvSpPr>
        <p:spPr>
          <a:xfrm>
            <a:off x="30480" y="6518366"/>
            <a:ext cx="274320" cy="274320"/>
          </a:xfrm>
        </p:spPr>
        <p:txBody>
          <a:bodyPr/>
          <a:lstStyle/>
          <a:p>
            <a:fld id="{283FA653-E9F8-4780-8EA8-F11E133180C1}" type="slidenum">
              <a:rPr lang="en-US" smtClean="0"/>
              <a:pPr/>
              <a:t>29</a:t>
            </a:fld>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xmlns="" val="0"/>
              </a:ext>
            </a:extLst>
          </a:blip>
          <a:srcRect l="12395" t="9057" r="4762" b="3548"/>
          <a:stretch/>
        </p:blipFill>
        <p:spPr>
          <a:xfrm>
            <a:off x="4818743" y="14514"/>
            <a:ext cx="4292600" cy="3396344"/>
          </a:xfrm>
          <a:prstGeom prst="rect">
            <a:avLst/>
          </a:prstGeom>
        </p:spPr>
      </p:pic>
      <p:sp>
        <p:nvSpPr>
          <p:cNvPr id="6" name="TextBox 5"/>
          <p:cNvSpPr txBox="1"/>
          <p:nvPr/>
        </p:nvSpPr>
        <p:spPr>
          <a:xfrm>
            <a:off x="533400" y="2743200"/>
            <a:ext cx="1660814" cy="369332"/>
          </a:xfrm>
          <a:prstGeom prst="rect">
            <a:avLst/>
          </a:prstGeom>
          <a:noFill/>
        </p:spPr>
        <p:txBody>
          <a:bodyPr wrap="square" rtlCol="0">
            <a:spAutoFit/>
          </a:bodyPr>
          <a:lstStyle/>
          <a:p>
            <a:r>
              <a:rPr lang="en-US" dirty="0" smtClean="0"/>
              <a:t>GFDL Slab</a:t>
            </a:r>
            <a:endParaRPr lang="en-US" dirty="0"/>
          </a:p>
        </p:txBody>
      </p:sp>
      <p:sp>
        <p:nvSpPr>
          <p:cNvPr id="7" name="TextBox 6"/>
          <p:cNvSpPr txBox="1"/>
          <p:nvPr/>
        </p:nvSpPr>
        <p:spPr>
          <a:xfrm>
            <a:off x="7932593" y="14514"/>
            <a:ext cx="830407" cy="369332"/>
          </a:xfrm>
          <a:prstGeom prst="rect">
            <a:avLst/>
          </a:prstGeom>
          <a:noFill/>
        </p:spPr>
        <p:txBody>
          <a:bodyPr wrap="square" rtlCol="0">
            <a:spAutoFit/>
          </a:bodyPr>
          <a:lstStyle/>
          <a:p>
            <a:r>
              <a:rPr lang="en-US" dirty="0" smtClean="0"/>
              <a:t>Noah</a:t>
            </a:r>
            <a:endParaRPr lang="en-US" dirty="0"/>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xmlns=""/>
              </a:ext>
            </a:extLst>
          </a:blip>
          <a:srcRect/>
          <a:stretch/>
        </p:blipFill>
        <p:spPr>
          <a:xfrm rot="16200000">
            <a:off x="1775113" y="-98713"/>
            <a:ext cx="838202" cy="3931227"/>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xmlns="" val="1903252811"/>
              </p:ext>
            </p:extLst>
          </p:nvPr>
        </p:nvGraphicFramePr>
        <p:xfrm>
          <a:off x="5105400" y="3810000"/>
          <a:ext cx="3911600" cy="2865120"/>
        </p:xfrm>
        <a:graphic>
          <a:graphicData uri="http://schemas.openxmlformats.org/drawingml/2006/table">
            <a:tbl>
              <a:tblPr firstRow="1" bandRow="1">
                <a:tableStyleId>{5C22544A-7EE6-4342-B048-85BDC9FD1C3A}</a:tableStyleId>
              </a:tblPr>
              <a:tblGrid>
                <a:gridCol w="914400"/>
                <a:gridCol w="1143000"/>
                <a:gridCol w="876300"/>
                <a:gridCol w="977900"/>
              </a:tblGrid>
              <a:tr h="692609">
                <a:tc>
                  <a:txBody>
                    <a:bodyPr/>
                    <a:lstStyle/>
                    <a:p>
                      <a:r>
                        <a:rPr lang="en-US" sz="1800" dirty="0" smtClean="0"/>
                        <a:t>Station</a:t>
                      </a:r>
                      <a:endParaRPr lang="en-US" sz="1800" dirty="0"/>
                    </a:p>
                  </a:txBody>
                  <a:tcPr/>
                </a:tc>
                <a:tc>
                  <a:txBody>
                    <a:bodyPr/>
                    <a:lstStyle/>
                    <a:p>
                      <a:r>
                        <a:rPr lang="en-US" sz="1400" dirty="0" smtClean="0"/>
                        <a:t>SLP (mb) /10m winds (</a:t>
                      </a:r>
                      <a:r>
                        <a:rPr lang="en-US" sz="1400" dirty="0" err="1" smtClean="0"/>
                        <a:t>kt</a:t>
                      </a:r>
                      <a:r>
                        <a:rPr lang="en-US" sz="1400" dirty="0" smtClean="0"/>
                        <a:t>)</a:t>
                      </a:r>
                      <a:endParaRPr lang="en-US" sz="1400" dirty="0"/>
                    </a:p>
                  </a:txBody>
                  <a:tcPr/>
                </a:tc>
                <a:tc>
                  <a:txBody>
                    <a:bodyPr/>
                    <a:lstStyle/>
                    <a:p>
                      <a:r>
                        <a:rPr lang="en-US" sz="1400" dirty="0" smtClean="0"/>
                        <a:t>2m Temp (C)</a:t>
                      </a:r>
                      <a:endParaRPr lang="en-US" sz="1400" dirty="0"/>
                    </a:p>
                  </a:txBody>
                  <a:tcPr/>
                </a:tc>
                <a:tc>
                  <a:txBody>
                    <a:bodyPr/>
                    <a:lstStyle/>
                    <a:p>
                      <a:r>
                        <a:rPr lang="en-US" sz="1400" dirty="0" smtClean="0"/>
                        <a:t>-10cm Soil Temp (C)</a:t>
                      </a:r>
                      <a:endParaRPr lang="en-US" sz="1400" dirty="0"/>
                    </a:p>
                  </a:txBody>
                  <a:tcPr/>
                </a:tc>
              </a:tr>
              <a:tr h="288587">
                <a:tc>
                  <a:txBody>
                    <a:bodyPr/>
                    <a:lstStyle/>
                    <a:p>
                      <a:r>
                        <a:rPr lang="en-US" sz="1400" dirty="0" smtClean="0"/>
                        <a:t>KPGD</a:t>
                      </a:r>
                      <a:endParaRPr lang="en-US" sz="1400" dirty="0"/>
                    </a:p>
                  </a:txBody>
                  <a:tcPr/>
                </a:tc>
                <a:tc>
                  <a:txBody>
                    <a:bodyPr/>
                    <a:lstStyle/>
                    <a:p>
                      <a:pPr algn="r" fontAlgn="b"/>
                      <a:r>
                        <a:rPr lang="en-US" sz="1100" b="0" i="0" u="none" strike="noStrike" dirty="0" smtClean="0">
                          <a:solidFill>
                            <a:srgbClr val="000000"/>
                          </a:solidFill>
                          <a:effectLst/>
                          <a:latin typeface="Calibri"/>
                        </a:rPr>
                        <a:t>1006.8/20.0</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23.9</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NA</a:t>
                      </a:r>
                      <a:endParaRPr lang="en-US" sz="1100" b="0" i="0" u="none" strike="noStrike" dirty="0">
                        <a:solidFill>
                          <a:srgbClr val="000000"/>
                        </a:solidFill>
                        <a:effectLst/>
                        <a:latin typeface="Calibri"/>
                      </a:endParaRPr>
                    </a:p>
                  </a:txBody>
                  <a:tcPr marL="9525" marR="9525" marT="9525" marB="0" anchor="b"/>
                </a:tc>
              </a:tr>
              <a:tr h="288587">
                <a:tc>
                  <a:txBody>
                    <a:bodyPr/>
                    <a:lstStyle/>
                    <a:p>
                      <a:r>
                        <a:rPr lang="en-US" sz="1400" dirty="0" smtClean="0"/>
                        <a:t>KFMY</a:t>
                      </a:r>
                      <a:endParaRPr lang="en-US" sz="1400" dirty="0"/>
                    </a:p>
                  </a:txBody>
                  <a:tcPr/>
                </a:tc>
                <a:tc>
                  <a:txBody>
                    <a:bodyPr/>
                    <a:lstStyle/>
                    <a:p>
                      <a:pPr algn="r" fontAlgn="b"/>
                      <a:r>
                        <a:rPr lang="en-US" sz="1100" b="0" i="0" u="none" strike="noStrike" dirty="0" smtClean="0">
                          <a:solidFill>
                            <a:srgbClr val="000000"/>
                          </a:solidFill>
                          <a:effectLst/>
                          <a:latin typeface="Calibri"/>
                        </a:rPr>
                        <a:t>1006.4/15.6</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25.0</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NA</a:t>
                      </a:r>
                      <a:endParaRPr lang="en-US" sz="1100" b="0" i="0" u="none" strike="noStrike" dirty="0">
                        <a:solidFill>
                          <a:srgbClr val="000000"/>
                        </a:solidFill>
                        <a:effectLst/>
                        <a:latin typeface="Calibri"/>
                      </a:endParaRPr>
                    </a:p>
                  </a:txBody>
                  <a:tcPr marL="9525" marR="9525" marT="9525" marB="0" anchor="b"/>
                </a:tc>
              </a:tr>
              <a:tr h="288587">
                <a:tc>
                  <a:txBody>
                    <a:bodyPr/>
                    <a:lstStyle/>
                    <a:p>
                      <a:r>
                        <a:rPr lang="en-US" sz="1400" dirty="0" smtClean="0"/>
                        <a:t>KRSW</a:t>
                      </a:r>
                      <a:endParaRPr lang="en-US" sz="1400" dirty="0"/>
                    </a:p>
                  </a:txBody>
                  <a:tcPr/>
                </a:tc>
                <a:tc>
                  <a:txBody>
                    <a:bodyPr/>
                    <a:lstStyle/>
                    <a:p>
                      <a:pPr algn="r" fontAlgn="b"/>
                      <a:r>
                        <a:rPr lang="en-US" sz="1100" b="0" i="0" u="none" strike="noStrike" dirty="0" smtClean="0">
                          <a:solidFill>
                            <a:srgbClr val="000000"/>
                          </a:solidFill>
                          <a:effectLst/>
                          <a:latin typeface="Calibri"/>
                        </a:rPr>
                        <a:t>1005.8/24.4</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24.4</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NA</a:t>
                      </a:r>
                      <a:endParaRPr lang="en-US" sz="1100" b="0" i="0" u="none" strike="noStrike" dirty="0">
                        <a:solidFill>
                          <a:srgbClr val="000000"/>
                        </a:solidFill>
                        <a:effectLst/>
                        <a:latin typeface="Calibri"/>
                      </a:endParaRPr>
                    </a:p>
                  </a:txBody>
                  <a:tcPr marL="9525" marR="9525" marT="9525" marB="0" anchor="b"/>
                </a:tc>
              </a:tr>
              <a:tr h="288587">
                <a:tc>
                  <a:txBody>
                    <a:bodyPr/>
                    <a:lstStyle/>
                    <a:p>
                      <a:r>
                        <a:rPr lang="en-US" sz="1400" dirty="0" smtClean="0"/>
                        <a:t>Palmdale</a:t>
                      </a:r>
                    </a:p>
                  </a:txBody>
                  <a:tcPr/>
                </a:tc>
                <a:tc>
                  <a:txBody>
                    <a:bodyPr/>
                    <a:lstStyle/>
                    <a:p>
                      <a:pPr algn="r" fontAlgn="b"/>
                      <a:r>
                        <a:rPr lang="en-US" sz="1100" b="0" i="0" u="none" strike="noStrike" dirty="0" smtClean="0">
                          <a:solidFill>
                            <a:srgbClr val="000000"/>
                          </a:solidFill>
                          <a:effectLst/>
                          <a:latin typeface="Calibri"/>
                        </a:rPr>
                        <a:t>NA/9.3</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24.7</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25.5</a:t>
                      </a:r>
                      <a:endParaRPr lang="en-US" sz="1100" b="0" i="0" u="none" strike="noStrike" dirty="0">
                        <a:solidFill>
                          <a:srgbClr val="000000"/>
                        </a:solidFill>
                        <a:effectLst/>
                        <a:latin typeface="Calibri"/>
                      </a:endParaRPr>
                    </a:p>
                  </a:txBody>
                  <a:tcPr marL="9525" marR="9525" marT="9525" marB="0" anchor="b"/>
                </a:tc>
              </a:tr>
              <a:tr h="288587">
                <a:tc>
                  <a:txBody>
                    <a:bodyPr/>
                    <a:lstStyle/>
                    <a:p>
                      <a:r>
                        <a:rPr lang="en-US" sz="1400" dirty="0" smtClean="0"/>
                        <a:t>Clewiston</a:t>
                      </a:r>
                      <a:endParaRPr lang="en-US" sz="1400" dirty="0"/>
                    </a:p>
                  </a:txBody>
                  <a:tcPr/>
                </a:tc>
                <a:tc>
                  <a:txBody>
                    <a:bodyPr/>
                    <a:lstStyle/>
                    <a:p>
                      <a:pPr algn="r" fontAlgn="b"/>
                      <a:r>
                        <a:rPr lang="en-US" sz="1100" b="0" i="0" u="none" strike="noStrike" dirty="0" smtClean="0">
                          <a:solidFill>
                            <a:srgbClr val="000000"/>
                          </a:solidFill>
                          <a:effectLst/>
                          <a:latin typeface="Calibri"/>
                        </a:rPr>
                        <a:t>NA/37.3</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24.3</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25.2</a:t>
                      </a:r>
                      <a:endParaRPr lang="en-US" sz="1100" b="0" i="0" u="none" strike="noStrike" dirty="0">
                        <a:solidFill>
                          <a:srgbClr val="000000"/>
                        </a:solidFill>
                        <a:effectLst/>
                        <a:latin typeface="Calibri"/>
                      </a:endParaRPr>
                    </a:p>
                  </a:txBody>
                  <a:tcPr marL="9525" marR="9525" marT="9525" marB="0" anchor="b"/>
                </a:tc>
              </a:tr>
              <a:tr h="288587">
                <a:tc>
                  <a:txBody>
                    <a:bodyPr/>
                    <a:lstStyle/>
                    <a:p>
                      <a:r>
                        <a:rPr lang="en-US" sz="1400" dirty="0" smtClean="0"/>
                        <a:t>Sebring</a:t>
                      </a:r>
                      <a:endParaRPr lang="en-US" sz="1400" dirty="0"/>
                    </a:p>
                  </a:txBody>
                  <a:tcPr/>
                </a:tc>
                <a:tc>
                  <a:txBody>
                    <a:bodyPr/>
                    <a:lstStyle/>
                    <a:p>
                      <a:pPr algn="r" fontAlgn="b"/>
                      <a:r>
                        <a:rPr lang="en-US" sz="1100" b="0" i="0" u="none" strike="noStrike" dirty="0" smtClean="0">
                          <a:solidFill>
                            <a:srgbClr val="000000"/>
                          </a:solidFill>
                          <a:effectLst/>
                          <a:latin typeface="Calibri"/>
                        </a:rPr>
                        <a:t>NA/20.1</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23.7</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23.8</a:t>
                      </a:r>
                      <a:endParaRPr lang="en-US" sz="1100" b="0" i="0" u="none" strike="noStrike" dirty="0">
                        <a:solidFill>
                          <a:srgbClr val="000000"/>
                        </a:solidFill>
                        <a:effectLst/>
                        <a:latin typeface="Calibri"/>
                      </a:endParaRPr>
                    </a:p>
                  </a:txBody>
                  <a:tcPr marL="9525" marR="9525" marT="9525" marB="0" anchor="b"/>
                </a:tc>
              </a:tr>
              <a:tr h="288587">
                <a:tc>
                  <a:txBody>
                    <a:bodyPr/>
                    <a:lstStyle/>
                    <a:p>
                      <a:r>
                        <a:rPr lang="en-US" sz="1400" dirty="0" smtClean="0"/>
                        <a:t>Arcadia</a:t>
                      </a:r>
                      <a:endParaRPr lang="en-US" sz="1400" dirty="0"/>
                    </a:p>
                  </a:txBody>
                  <a:tcPr/>
                </a:tc>
                <a:tc>
                  <a:txBody>
                    <a:bodyPr/>
                    <a:lstStyle/>
                    <a:p>
                      <a:pPr algn="r" fontAlgn="b"/>
                      <a:r>
                        <a:rPr lang="en-US" sz="1100" b="0" i="0" u="none" strike="noStrike" dirty="0" smtClean="0">
                          <a:solidFill>
                            <a:srgbClr val="000000"/>
                          </a:solidFill>
                          <a:effectLst/>
                          <a:latin typeface="Calibri"/>
                        </a:rPr>
                        <a:t>NA/23.6</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23.9</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25.6</a:t>
                      </a:r>
                      <a:endParaRPr lang="en-US" sz="1100" b="0"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xmlns="" val="4522487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868362"/>
          </a:xfrm>
        </p:spPr>
        <p:txBody>
          <a:bodyPr/>
          <a:lstStyle/>
          <a:p>
            <a:r>
              <a:rPr lang="en-US" dirty="0" smtClean="0"/>
              <a:t>Final Stages of a TC Life Cycle</a:t>
            </a:r>
            <a:endParaRPr lang="en-US" dirty="0"/>
          </a:p>
        </p:txBody>
      </p:sp>
      <p:sp>
        <p:nvSpPr>
          <p:cNvPr id="8" name="Slide Number Placeholder 7"/>
          <p:cNvSpPr>
            <a:spLocks noGrp="1"/>
          </p:cNvSpPr>
          <p:nvPr>
            <p:ph type="sldNum" sz="quarter" idx="12"/>
          </p:nvPr>
        </p:nvSpPr>
        <p:spPr>
          <a:xfrm>
            <a:off x="0" y="6507480"/>
            <a:ext cx="274320" cy="274320"/>
          </a:xfrm>
        </p:spPr>
        <p:txBody>
          <a:bodyPr/>
          <a:lstStyle/>
          <a:p>
            <a:fld id="{283FA653-E9F8-4780-8EA8-F11E133180C1}" type="slidenum">
              <a:rPr lang="en-US" smtClean="0"/>
              <a:pPr/>
              <a:t>3</a:t>
            </a:fld>
            <a:endParaRPr lang="en-US" dirty="0"/>
          </a:p>
        </p:txBody>
      </p:sp>
      <p:sp>
        <p:nvSpPr>
          <p:cNvPr id="3" name="Content Placeholder 2"/>
          <p:cNvSpPr>
            <a:spLocks noGrp="1"/>
          </p:cNvSpPr>
          <p:nvPr>
            <p:ph sz="quarter" idx="1"/>
          </p:nvPr>
        </p:nvSpPr>
        <p:spPr>
          <a:xfrm>
            <a:off x="381000" y="1066800"/>
            <a:ext cx="8382000" cy="3733800"/>
          </a:xfrm>
        </p:spPr>
        <p:txBody>
          <a:bodyPr>
            <a:normAutofit/>
          </a:bodyPr>
          <a:lstStyle/>
          <a:p>
            <a:r>
              <a:rPr lang="en-US" dirty="0" smtClean="0"/>
              <a:t>As a TC moves pole-ward </a:t>
            </a:r>
            <a:r>
              <a:rPr lang="en-US" dirty="0"/>
              <a:t>into the extra-tropics </a:t>
            </a:r>
            <a:r>
              <a:rPr lang="en-US" dirty="0" smtClean="0"/>
              <a:t>they </a:t>
            </a:r>
            <a:r>
              <a:rPr lang="en-US" dirty="0"/>
              <a:t>can either: </a:t>
            </a:r>
            <a:endParaRPr lang="en-US" dirty="0" smtClean="0"/>
          </a:p>
          <a:p>
            <a:pPr marL="777240" lvl="1" indent="-457200">
              <a:buFont typeface="+mj-lt"/>
              <a:buAutoNum type="alphaLcParenR"/>
            </a:pPr>
            <a:r>
              <a:rPr lang="en-US" dirty="0" smtClean="0"/>
              <a:t>reintensify </a:t>
            </a:r>
            <a:r>
              <a:rPr lang="en-US" dirty="0"/>
              <a:t>by developing the necessary convection to sustain its tropical </a:t>
            </a:r>
            <a:r>
              <a:rPr lang="en-US" dirty="0" smtClean="0"/>
              <a:t>characteristics </a:t>
            </a:r>
          </a:p>
          <a:p>
            <a:pPr marL="777240" lvl="1" indent="-457200">
              <a:buFont typeface="+mj-lt"/>
              <a:buAutoNum type="alphaLcParenR"/>
            </a:pPr>
            <a:r>
              <a:rPr lang="en-US" dirty="0" smtClean="0"/>
              <a:t>decay </a:t>
            </a:r>
            <a:r>
              <a:rPr lang="en-US" dirty="0"/>
              <a:t>by encountering harsh environments in either the </a:t>
            </a:r>
            <a:r>
              <a:rPr lang="en-US" dirty="0" smtClean="0"/>
              <a:t>mid-latitudes </a:t>
            </a:r>
            <a:r>
              <a:rPr lang="en-US" dirty="0"/>
              <a:t>or from making </a:t>
            </a:r>
            <a:r>
              <a:rPr lang="en-US" dirty="0" smtClean="0"/>
              <a:t>landfall</a:t>
            </a:r>
          </a:p>
          <a:p>
            <a:pPr marL="777240" lvl="1" indent="-457200">
              <a:buFont typeface="+mj-lt"/>
              <a:buAutoNum type="alphaLcParenR"/>
            </a:pPr>
            <a:r>
              <a:rPr lang="en-US" dirty="0" smtClean="0"/>
              <a:t>TCs </a:t>
            </a:r>
            <a:r>
              <a:rPr lang="en-US" dirty="0"/>
              <a:t>can switch to a cold-core system </a:t>
            </a:r>
            <a:r>
              <a:rPr lang="en-US" dirty="0" smtClean="0"/>
              <a:t>and </a:t>
            </a:r>
            <a:r>
              <a:rPr lang="en-US" dirty="0"/>
              <a:t>intensify through low-level frontogenesis by interacting with a midlatitude trough during the process of Extratropical Transition, or “ET.” </a:t>
            </a:r>
            <a:endParaRPr lang="en-US" dirty="0" smtClean="0"/>
          </a:p>
        </p:txBody>
      </p:sp>
      <p:sp>
        <p:nvSpPr>
          <p:cNvPr id="5" name="Content Placeholder 2"/>
          <p:cNvSpPr txBox="1">
            <a:spLocks/>
          </p:cNvSpPr>
          <p:nvPr/>
        </p:nvSpPr>
        <p:spPr>
          <a:xfrm>
            <a:off x="705162" y="5562600"/>
            <a:ext cx="7772400" cy="1143000"/>
          </a:xfrm>
          <a:prstGeom prst="rect">
            <a:avLst/>
          </a:prstGeom>
        </p:spPr>
        <p:txBody>
          <a:bodyPr vert="horz">
            <a:normAutofit fontScale="925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a:lnSpc>
                <a:spcPct val="110000"/>
              </a:lnSpc>
            </a:pPr>
            <a:r>
              <a:rPr lang="en-US" sz="2000" dirty="0"/>
              <a:t>Typically, more intense TCs will be able to survive the extratropical environment and reintensify or complete ET since many TCs will initiate ET but decay before finishing the transition to a strong midlatitude system (Laing and Evans 2010).</a:t>
            </a:r>
          </a:p>
          <a:p>
            <a:pPr marL="0" indent="0">
              <a:buNone/>
            </a:pPr>
            <a:endParaRPr lang="en-US" dirty="0" smtClean="0"/>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50000"/>
          <a:stretch/>
        </p:blipFill>
        <p:spPr bwMode="auto">
          <a:xfrm>
            <a:off x="1295400" y="3124200"/>
            <a:ext cx="6493575" cy="2535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28800" y="3124200"/>
            <a:ext cx="5638800" cy="25061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Box 8"/>
          <p:cNvSpPr txBox="1"/>
          <p:nvPr/>
        </p:nvSpPr>
        <p:spPr>
          <a:xfrm>
            <a:off x="457200" y="6553200"/>
            <a:ext cx="6019800" cy="276999"/>
          </a:xfrm>
          <a:prstGeom prst="rect">
            <a:avLst/>
          </a:prstGeom>
          <a:noFill/>
        </p:spPr>
        <p:txBody>
          <a:bodyPr wrap="square" rtlCol="0">
            <a:spAutoFit/>
          </a:bodyPr>
          <a:lstStyle/>
          <a:p>
            <a:r>
              <a:rPr lang="en-US" sz="1200" dirty="0"/>
              <a:t>http://</a:t>
            </a:r>
            <a:r>
              <a:rPr lang="en-US" sz="1200" dirty="0" smtClean="0"/>
              <a:t>www.bom.gov.au/wa/cyclone/about/faq/faq_char_3.shtml</a:t>
            </a:r>
            <a:endParaRPr lang="en-US" sz="1200" dirty="0"/>
          </a:p>
        </p:txBody>
      </p:sp>
    </p:spTree>
    <p:extLst>
      <p:ext uri="{BB962C8B-B14F-4D97-AF65-F5344CB8AC3E}">
        <p14:creationId xmlns:p14="http://schemas.microsoft.com/office/powerpoint/2010/main" xmlns="" val="305523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par>
                                <p:cTn id="18" presetID="6" presetClass="entr" presetSubtype="16" fill="hold" grpId="2"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fade">
                                      <p:cBhvr>
                                        <p:cTn id="43" dur="500"/>
                                        <p:tgtEl>
                                          <p:spTgt spid="3">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5">
                                            <p:txEl>
                                              <p:pRg st="0" end="0"/>
                                            </p:txEl>
                                          </p:spTgt>
                                        </p:tgtEl>
                                        <p:attrNameLst>
                                          <p:attrName>style.visibility</p:attrName>
                                        </p:attrNameLst>
                                      </p:cBhvr>
                                      <p:to>
                                        <p:strVal val="visible"/>
                                      </p:to>
                                    </p:set>
                                    <p:animEffect transition="in" filter="wipe(down)">
                                      <p:cBhvr>
                                        <p:cTn id="4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9" grpId="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715962"/>
          </a:xfrm>
        </p:spPr>
        <p:txBody>
          <a:bodyPr>
            <a:normAutofit fontScale="90000"/>
          </a:bodyPr>
          <a:lstStyle/>
          <a:p>
            <a:r>
              <a:rPr lang="en-US" dirty="0" smtClean="0"/>
              <a:t>2m Temp </a:t>
            </a:r>
            <a:r>
              <a:rPr lang="en-US" sz="2700" dirty="0" smtClean="0"/>
              <a:t>(</a:t>
            </a:r>
            <a:r>
              <a:rPr lang="en-US" sz="2700" dirty="0" err="1" smtClean="0"/>
              <a:t>deg</a:t>
            </a:r>
            <a:r>
              <a:rPr lang="en-US" sz="2700" dirty="0"/>
              <a:t> </a:t>
            </a:r>
            <a:r>
              <a:rPr lang="en-US" sz="2700" dirty="0" smtClean="0"/>
              <a:t>C) </a:t>
            </a:r>
            <a:endParaRPr lang="en-US" sz="2700" dirty="0"/>
          </a:p>
        </p:txBody>
      </p:sp>
      <p:grpSp>
        <p:nvGrpSpPr>
          <p:cNvPr id="8" name="Group 7"/>
          <p:cNvGrpSpPr/>
          <p:nvPr/>
        </p:nvGrpSpPr>
        <p:grpSpPr>
          <a:xfrm>
            <a:off x="0" y="2590800"/>
            <a:ext cx="4648200" cy="4077839"/>
            <a:chOff x="5278581" y="1981200"/>
            <a:chExt cx="4861235" cy="4357256"/>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xmlns=""/>
                </a:ext>
              </a:extLst>
            </a:blip>
            <a:srcRect/>
            <a:stretch/>
          </p:blipFill>
          <p:spPr>
            <a:xfrm>
              <a:off x="5278581" y="1981200"/>
              <a:ext cx="4861235" cy="4357256"/>
            </a:xfrm>
            <a:prstGeom prst="rect">
              <a:avLst/>
            </a:prstGeom>
          </p:spPr>
        </p:pic>
        <p:sp>
          <p:nvSpPr>
            <p:cNvPr id="7" name="TextBox 6"/>
            <p:cNvSpPr txBox="1"/>
            <p:nvPr/>
          </p:nvSpPr>
          <p:spPr>
            <a:xfrm>
              <a:off x="5715000" y="2133600"/>
              <a:ext cx="1219200" cy="369332"/>
            </a:xfrm>
            <a:prstGeom prst="rect">
              <a:avLst/>
            </a:prstGeom>
            <a:noFill/>
          </p:spPr>
          <p:txBody>
            <a:bodyPr wrap="square" rtlCol="0">
              <a:spAutoFit/>
            </a:bodyPr>
            <a:lstStyle/>
            <a:p>
              <a:r>
                <a:rPr lang="en-US" dirty="0" smtClean="0"/>
                <a:t>GFDL Slab</a:t>
              </a:r>
              <a:endParaRPr lang="en-US" dirty="0"/>
            </a:p>
          </p:txBody>
        </p:sp>
      </p:grpSp>
      <p:grpSp>
        <p:nvGrpSpPr>
          <p:cNvPr id="6" name="Group 5"/>
          <p:cNvGrpSpPr/>
          <p:nvPr/>
        </p:nvGrpSpPr>
        <p:grpSpPr>
          <a:xfrm>
            <a:off x="4648200" y="0"/>
            <a:ext cx="4495800" cy="4038600"/>
            <a:chOff x="166255" y="2396835"/>
            <a:chExt cx="4938290" cy="4461165"/>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166255" y="2396835"/>
              <a:ext cx="4938290" cy="4461165"/>
            </a:xfrm>
            <a:prstGeom prst="rect">
              <a:avLst/>
            </a:prstGeom>
          </p:spPr>
        </p:pic>
        <p:sp>
          <p:nvSpPr>
            <p:cNvPr id="5" name="TextBox 4"/>
            <p:cNvSpPr txBox="1"/>
            <p:nvPr/>
          </p:nvSpPr>
          <p:spPr>
            <a:xfrm>
              <a:off x="609600" y="2590800"/>
              <a:ext cx="1447800" cy="369332"/>
            </a:xfrm>
            <a:prstGeom prst="rect">
              <a:avLst/>
            </a:prstGeom>
            <a:noFill/>
          </p:spPr>
          <p:txBody>
            <a:bodyPr wrap="square" rtlCol="0">
              <a:spAutoFit/>
            </a:bodyPr>
            <a:lstStyle/>
            <a:p>
              <a:r>
                <a:rPr lang="en-US" dirty="0" smtClean="0"/>
                <a:t>Noah</a:t>
              </a:r>
              <a:endParaRPr lang="en-US" dirty="0"/>
            </a:p>
          </p:txBody>
        </p:sp>
      </p:grpSp>
      <p:pic>
        <p:nvPicPr>
          <p:cNvPr id="10" name="Picture 9"/>
          <p:cNvPicPr>
            <a:picLocks noChangeAspect="1"/>
          </p:cNvPicPr>
          <p:nvPr/>
        </p:nvPicPr>
        <p:blipFill rotWithShape="1">
          <a:blip r:embed="rId4" cstate="screen">
            <a:extLst>
              <a:ext uri="{28A0092B-C50C-407E-A947-70E740481C1C}">
                <a14:useLocalDpi xmlns:a14="http://schemas.microsoft.com/office/drawing/2010/main" xmlns=""/>
              </a:ext>
            </a:extLst>
          </a:blip>
          <a:srcRect/>
          <a:stretch/>
        </p:blipFill>
        <p:spPr>
          <a:xfrm rot="16200000">
            <a:off x="1775113" y="-98713"/>
            <a:ext cx="838202" cy="3931227"/>
          </a:xfrm>
          <a:prstGeom prst="rect">
            <a:avLst/>
          </a:prstGeom>
        </p:spPr>
      </p:pic>
      <p:sp>
        <p:nvSpPr>
          <p:cNvPr id="11" name="Slide Number Placeholder 10"/>
          <p:cNvSpPr>
            <a:spLocks noGrp="1"/>
          </p:cNvSpPr>
          <p:nvPr>
            <p:ph type="sldNum" sz="quarter" idx="12"/>
          </p:nvPr>
        </p:nvSpPr>
        <p:spPr>
          <a:xfrm>
            <a:off x="0" y="6583680"/>
            <a:ext cx="274320" cy="274320"/>
          </a:xfrm>
        </p:spPr>
        <p:txBody>
          <a:bodyPr/>
          <a:lstStyle/>
          <a:p>
            <a:fld id="{283FA653-E9F8-4780-8EA8-F11E133180C1}" type="slidenum">
              <a:rPr lang="en-US" smtClean="0"/>
              <a:pPr/>
              <a:t>30</a:t>
            </a:fld>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xmlns="" val="1409874648"/>
              </p:ext>
            </p:extLst>
          </p:nvPr>
        </p:nvGraphicFramePr>
        <p:xfrm>
          <a:off x="5257799" y="4038599"/>
          <a:ext cx="3853544" cy="2773680"/>
        </p:xfrm>
        <a:graphic>
          <a:graphicData uri="http://schemas.openxmlformats.org/drawingml/2006/table">
            <a:tbl>
              <a:tblPr firstRow="1" bandRow="1">
                <a:tableStyleId>{5C22544A-7EE6-4342-B048-85BDC9FD1C3A}</a:tableStyleId>
              </a:tblPr>
              <a:tblGrid>
                <a:gridCol w="914401"/>
                <a:gridCol w="1012371"/>
                <a:gridCol w="816429"/>
                <a:gridCol w="1110343"/>
              </a:tblGrid>
              <a:tr h="609601">
                <a:tc>
                  <a:txBody>
                    <a:bodyPr/>
                    <a:lstStyle/>
                    <a:p>
                      <a:r>
                        <a:rPr lang="en-US" sz="1800" dirty="0" smtClean="0"/>
                        <a:t>Station</a:t>
                      </a:r>
                      <a:endParaRPr lang="en-US" sz="1800" dirty="0"/>
                    </a:p>
                  </a:txBody>
                  <a:tcPr/>
                </a:tc>
                <a:tc>
                  <a:txBody>
                    <a:bodyPr/>
                    <a:lstStyle/>
                    <a:p>
                      <a:r>
                        <a:rPr lang="en-US" sz="1200" dirty="0" smtClean="0"/>
                        <a:t>SLP (mb) /10m winds (</a:t>
                      </a:r>
                      <a:r>
                        <a:rPr lang="en-US" sz="1200" dirty="0" err="1" smtClean="0"/>
                        <a:t>kt</a:t>
                      </a:r>
                      <a:r>
                        <a:rPr lang="en-US" sz="1200" dirty="0" smtClean="0"/>
                        <a:t>)</a:t>
                      </a:r>
                      <a:endParaRPr lang="en-US" sz="1200" dirty="0"/>
                    </a:p>
                  </a:txBody>
                  <a:tcPr/>
                </a:tc>
                <a:tc>
                  <a:txBody>
                    <a:bodyPr/>
                    <a:lstStyle/>
                    <a:p>
                      <a:r>
                        <a:rPr lang="en-US" sz="1400" dirty="0" smtClean="0"/>
                        <a:t>2m Temp </a:t>
                      </a:r>
                      <a:r>
                        <a:rPr lang="en-US" sz="1000" dirty="0" smtClean="0"/>
                        <a:t>(C)</a:t>
                      </a:r>
                      <a:endParaRPr lang="en-US" sz="1000" dirty="0"/>
                    </a:p>
                  </a:txBody>
                  <a:tcPr/>
                </a:tc>
                <a:tc>
                  <a:txBody>
                    <a:bodyPr/>
                    <a:lstStyle/>
                    <a:p>
                      <a:r>
                        <a:rPr lang="en-US" sz="1400" dirty="0" smtClean="0"/>
                        <a:t>-10cm Soil Temp </a:t>
                      </a:r>
                      <a:r>
                        <a:rPr lang="en-US" sz="1200" dirty="0" smtClean="0"/>
                        <a:t>(C)</a:t>
                      </a:r>
                      <a:endParaRPr lang="en-US" sz="1200" dirty="0"/>
                    </a:p>
                  </a:txBody>
                  <a:tcPr/>
                </a:tc>
              </a:tr>
              <a:tr h="299164">
                <a:tc>
                  <a:txBody>
                    <a:bodyPr/>
                    <a:lstStyle/>
                    <a:p>
                      <a:r>
                        <a:rPr lang="en-US" sz="1400" dirty="0" smtClean="0"/>
                        <a:t>KPGD</a:t>
                      </a:r>
                      <a:endParaRPr lang="en-US" sz="1400" dirty="0"/>
                    </a:p>
                  </a:txBody>
                  <a:tcPr/>
                </a:tc>
                <a:tc>
                  <a:txBody>
                    <a:bodyPr/>
                    <a:lstStyle/>
                    <a:p>
                      <a:pPr algn="r" fontAlgn="b"/>
                      <a:r>
                        <a:rPr lang="en-US" sz="1100" b="0" i="0" u="none" strike="noStrike" dirty="0" smtClean="0">
                          <a:solidFill>
                            <a:srgbClr val="000000"/>
                          </a:solidFill>
                          <a:effectLst/>
                          <a:latin typeface="Calibri"/>
                        </a:rPr>
                        <a:t>1006.8/20.0</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23.9</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NA</a:t>
                      </a:r>
                      <a:endParaRPr lang="en-US" sz="1100" b="0" i="0" u="none" strike="noStrike" dirty="0">
                        <a:solidFill>
                          <a:srgbClr val="000000"/>
                        </a:solidFill>
                        <a:effectLst/>
                        <a:latin typeface="Calibri"/>
                      </a:endParaRPr>
                    </a:p>
                  </a:txBody>
                  <a:tcPr marL="9525" marR="9525" marT="9525" marB="0" anchor="b"/>
                </a:tc>
              </a:tr>
              <a:tr h="299164">
                <a:tc>
                  <a:txBody>
                    <a:bodyPr/>
                    <a:lstStyle/>
                    <a:p>
                      <a:r>
                        <a:rPr lang="en-US" sz="1400" dirty="0" smtClean="0"/>
                        <a:t>KFMY</a:t>
                      </a:r>
                      <a:endParaRPr lang="en-US" sz="1400" dirty="0"/>
                    </a:p>
                  </a:txBody>
                  <a:tcPr/>
                </a:tc>
                <a:tc>
                  <a:txBody>
                    <a:bodyPr/>
                    <a:lstStyle/>
                    <a:p>
                      <a:pPr algn="r" fontAlgn="b"/>
                      <a:r>
                        <a:rPr lang="en-US" sz="1100" b="0" i="0" u="none" strike="noStrike" dirty="0" smtClean="0">
                          <a:solidFill>
                            <a:srgbClr val="000000"/>
                          </a:solidFill>
                          <a:effectLst/>
                          <a:latin typeface="Calibri"/>
                        </a:rPr>
                        <a:t>1006.4/15.6</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25.0</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NA</a:t>
                      </a:r>
                      <a:endParaRPr lang="en-US" sz="1100" b="0" i="0" u="none" strike="noStrike" dirty="0">
                        <a:solidFill>
                          <a:srgbClr val="000000"/>
                        </a:solidFill>
                        <a:effectLst/>
                        <a:latin typeface="Calibri"/>
                      </a:endParaRPr>
                    </a:p>
                  </a:txBody>
                  <a:tcPr marL="9525" marR="9525" marT="9525" marB="0" anchor="b"/>
                </a:tc>
              </a:tr>
              <a:tr h="299164">
                <a:tc>
                  <a:txBody>
                    <a:bodyPr/>
                    <a:lstStyle/>
                    <a:p>
                      <a:r>
                        <a:rPr lang="en-US" sz="1400" dirty="0" smtClean="0"/>
                        <a:t>KRSW</a:t>
                      </a:r>
                      <a:endParaRPr lang="en-US" sz="1400" dirty="0"/>
                    </a:p>
                  </a:txBody>
                  <a:tcPr/>
                </a:tc>
                <a:tc>
                  <a:txBody>
                    <a:bodyPr/>
                    <a:lstStyle/>
                    <a:p>
                      <a:pPr algn="r" fontAlgn="b"/>
                      <a:r>
                        <a:rPr lang="en-US" sz="1100" b="0" i="0" u="none" strike="noStrike" dirty="0" smtClean="0">
                          <a:solidFill>
                            <a:srgbClr val="000000"/>
                          </a:solidFill>
                          <a:effectLst/>
                          <a:latin typeface="Calibri"/>
                        </a:rPr>
                        <a:t>1005.8/24.4</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24.4</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NA</a:t>
                      </a:r>
                      <a:endParaRPr lang="en-US" sz="1100" b="0" i="0" u="none" strike="noStrike" dirty="0">
                        <a:solidFill>
                          <a:srgbClr val="000000"/>
                        </a:solidFill>
                        <a:effectLst/>
                        <a:latin typeface="Calibri"/>
                      </a:endParaRPr>
                    </a:p>
                  </a:txBody>
                  <a:tcPr marL="9525" marR="9525" marT="9525" marB="0" anchor="b"/>
                </a:tc>
              </a:tr>
              <a:tr h="299164">
                <a:tc>
                  <a:txBody>
                    <a:bodyPr/>
                    <a:lstStyle/>
                    <a:p>
                      <a:r>
                        <a:rPr lang="en-US" sz="1400" dirty="0" smtClean="0"/>
                        <a:t>Palmdale</a:t>
                      </a:r>
                    </a:p>
                  </a:txBody>
                  <a:tcPr/>
                </a:tc>
                <a:tc>
                  <a:txBody>
                    <a:bodyPr/>
                    <a:lstStyle/>
                    <a:p>
                      <a:pPr algn="r" fontAlgn="b"/>
                      <a:r>
                        <a:rPr lang="en-US" sz="1100" b="0" i="0" u="none" strike="noStrike" dirty="0" smtClean="0">
                          <a:solidFill>
                            <a:srgbClr val="000000"/>
                          </a:solidFill>
                          <a:effectLst/>
                          <a:latin typeface="Calibri"/>
                        </a:rPr>
                        <a:t>NA/9.3</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24.7</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25.5</a:t>
                      </a:r>
                      <a:endParaRPr lang="en-US" sz="1100" b="0" i="0" u="none" strike="noStrike" dirty="0">
                        <a:solidFill>
                          <a:srgbClr val="000000"/>
                        </a:solidFill>
                        <a:effectLst/>
                        <a:latin typeface="Calibri"/>
                      </a:endParaRPr>
                    </a:p>
                  </a:txBody>
                  <a:tcPr marL="9525" marR="9525" marT="9525" marB="0" anchor="b"/>
                </a:tc>
              </a:tr>
              <a:tr h="299164">
                <a:tc>
                  <a:txBody>
                    <a:bodyPr/>
                    <a:lstStyle/>
                    <a:p>
                      <a:r>
                        <a:rPr lang="en-US" sz="1400" dirty="0" smtClean="0"/>
                        <a:t>Clewiston</a:t>
                      </a:r>
                      <a:endParaRPr lang="en-US" sz="1400" dirty="0"/>
                    </a:p>
                  </a:txBody>
                  <a:tcPr/>
                </a:tc>
                <a:tc>
                  <a:txBody>
                    <a:bodyPr/>
                    <a:lstStyle/>
                    <a:p>
                      <a:pPr algn="r" fontAlgn="b"/>
                      <a:r>
                        <a:rPr lang="en-US" sz="1100" b="0" i="0" u="none" strike="noStrike" dirty="0" smtClean="0">
                          <a:solidFill>
                            <a:srgbClr val="000000"/>
                          </a:solidFill>
                          <a:effectLst/>
                          <a:latin typeface="Calibri"/>
                        </a:rPr>
                        <a:t>NA/37.3</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24.3</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25.2</a:t>
                      </a:r>
                      <a:endParaRPr lang="en-US" sz="1100" b="0" i="0" u="none" strike="noStrike" dirty="0">
                        <a:solidFill>
                          <a:srgbClr val="000000"/>
                        </a:solidFill>
                        <a:effectLst/>
                        <a:latin typeface="Calibri"/>
                      </a:endParaRPr>
                    </a:p>
                  </a:txBody>
                  <a:tcPr marL="9525" marR="9525" marT="9525" marB="0" anchor="b"/>
                </a:tc>
              </a:tr>
              <a:tr h="299164">
                <a:tc>
                  <a:txBody>
                    <a:bodyPr/>
                    <a:lstStyle/>
                    <a:p>
                      <a:r>
                        <a:rPr lang="en-US" sz="1400" dirty="0" smtClean="0"/>
                        <a:t>Sebring</a:t>
                      </a:r>
                      <a:endParaRPr lang="en-US" sz="1400" dirty="0"/>
                    </a:p>
                  </a:txBody>
                  <a:tcPr/>
                </a:tc>
                <a:tc>
                  <a:txBody>
                    <a:bodyPr/>
                    <a:lstStyle/>
                    <a:p>
                      <a:pPr algn="r" fontAlgn="b"/>
                      <a:r>
                        <a:rPr lang="en-US" sz="1100" b="0" i="0" u="none" strike="noStrike" dirty="0" smtClean="0">
                          <a:solidFill>
                            <a:srgbClr val="000000"/>
                          </a:solidFill>
                          <a:effectLst/>
                          <a:latin typeface="Calibri"/>
                        </a:rPr>
                        <a:t>NA/20.1</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23.7</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23.8</a:t>
                      </a:r>
                      <a:endParaRPr lang="en-US" sz="1100" b="0" i="0" u="none" strike="noStrike" dirty="0">
                        <a:solidFill>
                          <a:srgbClr val="000000"/>
                        </a:solidFill>
                        <a:effectLst/>
                        <a:latin typeface="Calibri"/>
                      </a:endParaRPr>
                    </a:p>
                  </a:txBody>
                  <a:tcPr marL="9525" marR="9525" marT="9525" marB="0" anchor="b"/>
                </a:tc>
              </a:tr>
              <a:tr h="299164">
                <a:tc>
                  <a:txBody>
                    <a:bodyPr/>
                    <a:lstStyle/>
                    <a:p>
                      <a:r>
                        <a:rPr lang="en-US" sz="1400" dirty="0" smtClean="0"/>
                        <a:t>Arcadia</a:t>
                      </a:r>
                      <a:endParaRPr lang="en-US" sz="1400" dirty="0"/>
                    </a:p>
                  </a:txBody>
                  <a:tcPr/>
                </a:tc>
                <a:tc>
                  <a:txBody>
                    <a:bodyPr/>
                    <a:lstStyle/>
                    <a:p>
                      <a:pPr algn="r" fontAlgn="b"/>
                      <a:r>
                        <a:rPr lang="en-US" sz="1100" b="0" i="0" u="none" strike="noStrike" dirty="0" smtClean="0">
                          <a:solidFill>
                            <a:srgbClr val="000000"/>
                          </a:solidFill>
                          <a:effectLst/>
                          <a:latin typeface="Calibri"/>
                        </a:rPr>
                        <a:t>NA/23.6</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23.9</a:t>
                      </a:r>
                      <a:endParaRPr lang="en-US" sz="1100" b="0" i="0" u="none" strike="noStrike" dirty="0">
                        <a:solidFill>
                          <a:srgbClr val="000000"/>
                        </a:solidFill>
                        <a:effectLst/>
                        <a:latin typeface="Calibri"/>
                      </a:endParaRPr>
                    </a:p>
                  </a:txBody>
                  <a:tcPr marL="9525" marR="9525" marT="9525" marB="0" anchor="b"/>
                </a:tc>
                <a:tc>
                  <a:txBody>
                    <a:bodyPr/>
                    <a:lstStyle/>
                    <a:p>
                      <a:pPr algn="r" fontAlgn="b"/>
                      <a:r>
                        <a:rPr lang="en-US" sz="1100" b="0" i="0" u="none" strike="noStrike" dirty="0" smtClean="0">
                          <a:solidFill>
                            <a:srgbClr val="000000"/>
                          </a:solidFill>
                          <a:effectLst/>
                          <a:latin typeface="Calibri"/>
                        </a:rPr>
                        <a:t>25.6</a:t>
                      </a:r>
                      <a:endParaRPr lang="en-US" sz="1100" b="0"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xmlns="" val="41313334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1170122" y="3088976"/>
            <a:ext cx="6782976" cy="741218"/>
          </a:xfrm>
        </p:spPr>
        <p:txBody>
          <a:bodyPr>
            <a:normAutofit/>
          </a:bodyPr>
          <a:lstStyle/>
          <a:p>
            <a:r>
              <a:rPr lang="en-US" sz="2800" dirty="0" smtClean="0"/>
              <a:t> Fluxes Latent (top), Sensible (bottom)</a:t>
            </a:r>
            <a:endParaRPr lang="en-US" sz="2800"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xmlns=""/>
              </a:ext>
            </a:extLst>
          </a:blip>
          <a:srcRect/>
          <a:stretch/>
        </p:blipFill>
        <p:spPr>
          <a:xfrm>
            <a:off x="5153891" y="3433072"/>
            <a:ext cx="3983182" cy="3418001"/>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0" y="3352800"/>
            <a:ext cx="3900055" cy="3405869"/>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xmlns=""/>
              </a:ext>
            </a:extLst>
          </a:blip>
          <a:srcRect/>
          <a:stretch/>
        </p:blipFill>
        <p:spPr>
          <a:xfrm>
            <a:off x="-1" y="68097"/>
            <a:ext cx="3900055" cy="3336352"/>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xmlns=""/>
              </a:ext>
            </a:extLst>
          </a:blip>
          <a:srcRect/>
          <a:stretch/>
        </p:blipFill>
        <p:spPr>
          <a:xfrm>
            <a:off x="5153891" y="0"/>
            <a:ext cx="3990109" cy="3476595"/>
          </a:xfrm>
          <a:prstGeom prst="rect">
            <a:avLst/>
          </a:prstGeom>
        </p:spPr>
      </p:pic>
      <p:sp>
        <p:nvSpPr>
          <p:cNvPr id="7" name="TextBox 6"/>
          <p:cNvSpPr txBox="1"/>
          <p:nvPr/>
        </p:nvSpPr>
        <p:spPr>
          <a:xfrm>
            <a:off x="457200" y="68097"/>
            <a:ext cx="1492827" cy="369332"/>
          </a:xfrm>
          <a:prstGeom prst="rect">
            <a:avLst/>
          </a:prstGeom>
          <a:noFill/>
        </p:spPr>
        <p:txBody>
          <a:bodyPr wrap="square" rtlCol="0">
            <a:spAutoFit/>
          </a:bodyPr>
          <a:lstStyle/>
          <a:p>
            <a:r>
              <a:rPr lang="en-US" dirty="0" smtClean="0"/>
              <a:t>Noah Latent</a:t>
            </a:r>
            <a:endParaRPr lang="en-US" dirty="0"/>
          </a:p>
        </p:txBody>
      </p:sp>
      <p:sp>
        <p:nvSpPr>
          <p:cNvPr id="8" name="TextBox 7"/>
          <p:cNvSpPr txBox="1"/>
          <p:nvPr/>
        </p:nvSpPr>
        <p:spPr>
          <a:xfrm>
            <a:off x="5624946" y="68097"/>
            <a:ext cx="1492827" cy="369332"/>
          </a:xfrm>
          <a:prstGeom prst="rect">
            <a:avLst/>
          </a:prstGeom>
          <a:noFill/>
        </p:spPr>
        <p:txBody>
          <a:bodyPr wrap="square" rtlCol="0">
            <a:spAutoFit/>
          </a:bodyPr>
          <a:lstStyle/>
          <a:p>
            <a:r>
              <a:rPr lang="en-US" dirty="0" smtClean="0"/>
              <a:t>Noah Sensible</a:t>
            </a:r>
            <a:endParaRPr lang="en-US" dirty="0"/>
          </a:p>
        </p:txBody>
      </p:sp>
      <p:sp>
        <p:nvSpPr>
          <p:cNvPr id="9" name="TextBox 8"/>
          <p:cNvSpPr txBox="1"/>
          <p:nvPr/>
        </p:nvSpPr>
        <p:spPr>
          <a:xfrm>
            <a:off x="5611091" y="3476595"/>
            <a:ext cx="1492827" cy="646331"/>
          </a:xfrm>
          <a:prstGeom prst="rect">
            <a:avLst/>
          </a:prstGeom>
          <a:noFill/>
        </p:spPr>
        <p:txBody>
          <a:bodyPr wrap="square" rtlCol="0">
            <a:spAutoFit/>
          </a:bodyPr>
          <a:lstStyle/>
          <a:p>
            <a:r>
              <a:rPr lang="en-US" dirty="0" smtClean="0"/>
              <a:t>GFDL Slab Sensible</a:t>
            </a:r>
            <a:endParaRPr lang="en-US" dirty="0"/>
          </a:p>
        </p:txBody>
      </p:sp>
      <p:sp>
        <p:nvSpPr>
          <p:cNvPr id="10" name="TextBox 9"/>
          <p:cNvSpPr txBox="1"/>
          <p:nvPr/>
        </p:nvSpPr>
        <p:spPr>
          <a:xfrm>
            <a:off x="381000" y="3498576"/>
            <a:ext cx="1492827" cy="646331"/>
          </a:xfrm>
          <a:prstGeom prst="rect">
            <a:avLst/>
          </a:prstGeom>
          <a:noFill/>
        </p:spPr>
        <p:txBody>
          <a:bodyPr wrap="square" rtlCol="0">
            <a:spAutoFit/>
          </a:bodyPr>
          <a:lstStyle/>
          <a:p>
            <a:r>
              <a:rPr lang="en-US" dirty="0" smtClean="0"/>
              <a:t>GFDL Slab Latent</a:t>
            </a:r>
            <a:endParaRPr lang="en-US" dirty="0"/>
          </a:p>
        </p:txBody>
      </p:sp>
      <p:sp>
        <p:nvSpPr>
          <p:cNvPr id="11" name="Slide Number Placeholder 10"/>
          <p:cNvSpPr>
            <a:spLocks noGrp="1"/>
          </p:cNvSpPr>
          <p:nvPr>
            <p:ph type="sldNum" sz="quarter" idx="12"/>
          </p:nvPr>
        </p:nvSpPr>
        <p:spPr>
          <a:xfrm>
            <a:off x="-1" y="6583680"/>
            <a:ext cx="274320" cy="274320"/>
          </a:xfrm>
        </p:spPr>
        <p:txBody>
          <a:bodyPr/>
          <a:lstStyle/>
          <a:p>
            <a:fld id="{283FA653-E9F8-4780-8EA8-F11E133180C1}" type="slidenum">
              <a:rPr lang="en-US" smtClean="0"/>
              <a:pPr/>
              <a:t>31</a:t>
            </a:fld>
            <a:endParaRPr lang="en-US" dirty="0"/>
          </a:p>
        </p:txBody>
      </p:sp>
    </p:spTree>
    <p:extLst>
      <p:ext uri="{BB962C8B-B14F-4D97-AF65-F5344CB8AC3E}">
        <p14:creationId xmlns:p14="http://schemas.microsoft.com/office/powerpoint/2010/main" xmlns="" val="14553936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 Section Conclusions</a:t>
            </a:r>
            <a:endParaRPr lang="en-US" dirty="0"/>
          </a:p>
        </p:txBody>
      </p:sp>
      <p:sp>
        <p:nvSpPr>
          <p:cNvPr id="3" name="Slide Number Placeholder 2"/>
          <p:cNvSpPr>
            <a:spLocks noGrp="1"/>
          </p:cNvSpPr>
          <p:nvPr>
            <p:ph type="sldNum" sz="quarter" idx="12"/>
          </p:nvPr>
        </p:nvSpPr>
        <p:spPr/>
        <p:txBody>
          <a:bodyPr/>
          <a:lstStyle/>
          <a:p>
            <a:fld id="{283FA653-E9F8-4780-8EA8-F11E133180C1}" type="slidenum">
              <a:rPr lang="en-US" smtClean="0"/>
              <a:pPr/>
              <a:t>32</a:t>
            </a:fld>
            <a:endParaRPr lang="en-US"/>
          </a:p>
        </p:txBody>
      </p:sp>
      <p:sp>
        <p:nvSpPr>
          <p:cNvPr id="4" name="Content Placeholder 3"/>
          <p:cNvSpPr>
            <a:spLocks noGrp="1"/>
          </p:cNvSpPr>
          <p:nvPr>
            <p:ph sz="quarter" idx="1"/>
          </p:nvPr>
        </p:nvSpPr>
        <p:spPr>
          <a:xfrm>
            <a:off x="914400" y="2819400"/>
            <a:ext cx="7772400" cy="1752600"/>
          </a:xfrm>
        </p:spPr>
        <p:txBody>
          <a:bodyPr/>
          <a:lstStyle/>
          <a:p>
            <a:r>
              <a:rPr lang="en-US" dirty="0" smtClean="0"/>
              <a:t>There is a noticeable difference when Lake is NOT present on surface variables and SLP.</a:t>
            </a:r>
          </a:p>
          <a:p>
            <a:r>
              <a:rPr lang="en-US" dirty="0" smtClean="0"/>
              <a:t>Therefore, the lake has a more dominant effect on the TC than the Everglades</a:t>
            </a:r>
            <a:endParaRPr lang="en-US" dirty="0"/>
          </a:p>
        </p:txBody>
      </p:sp>
    </p:spTree>
    <p:extLst>
      <p:ext uri="{BB962C8B-B14F-4D97-AF65-F5344CB8AC3E}">
        <p14:creationId xmlns:p14="http://schemas.microsoft.com/office/powerpoint/2010/main" xmlns="" val="18027955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rtlCol="0">
            <a:normAutofit/>
          </a:bodyPr>
          <a:lstStyle/>
          <a:p>
            <a:pPr fontAlgn="auto">
              <a:spcAft>
                <a:spcPts val="0"/>
              </a:spcAft>
              <a:defRPr/>
            </a:pPr>
            <a:r>
              <a:rPr lang="en-US" dirty="0" smtClean="0"/>
              <a:t>Land Changes Rainfall Difference</a:t>
            </a:r>
            <a:endParaRPr lang="en-US" dirty="0"/>
          </a:p>
        </p:txBody>
      </p:sp>
      <p:pic>
        <p:nvPicPr>
          <p:cNvPr id="20498" name="Picture 36"/>
          <p:cNvPicPr>
            <a:picLocks noChangeAspect="1"/>
          </p:cNvPicPr>
          <p:nvPr/>
        </p:nvPicPr>
        <p:blipFill>
          <a:blip r:embed="rId3" cstate="screen">
            <a:extLst>
              <a:ext uri="{28A0092B-C50C-407E-A947-70E740481C1C}">
                <a14:useLocalDpi xmlns:a14="http://schemas.microsoft.com/office/drawing/2010/main" xmlns=""/>
              </a:ext>
            </a:extLst>
          </a:blip>
          <a:srcRect l="15604" t="8884" r="16177" b="8839"/>
          <a:stretch>
            <a:fillRect/>
          </a:stretch>
        </p:blipFill>
        <p:spPr bwMode="auto">
          <a:xfrm>
            <a:off x="1600200" y="1800590"/>
            <a:ext cx="2322888" cy="2238010"/>
          </a:xfrm>
          <a:prstGeom prst="rect">
            <a:avLst/>
          </a:prstGeom>
          <a:noFill/>
          <a:ln w="6350">
            <a:solidFill>
              <a:schemeClr val="tx1"/>
            </a:solidFill>
            <a:miter lim="800000"/>
            <a:headEnd/>
            <a:tailEnd/>
          </a:ln>
        </p:spPr>
      </p:pic>
      <p:sp>
        <p:nvSpPr>
          <p:cNvPr id="32" name="Rectangle 31"/>
          <p:cNvSpPr/>
          <p:nvPr/>
        </p:nvSpPr>
        <p:spPr bwMode="auto">
          <a:xfrm>
            <a:off x="1289464" y="1774430"/>
            <a:ext cx="274320" cy="2213846"/>
          </a:xfrm>
          <a:prstGeom prst="rect">
            <a:avLst/>
          </a:prstGeom>
          <a:solidFill>
            <a:srgbClr val="0099CC"/>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vert="wordArtVert" anchor="ctr"/>
          <a:lstStyle/>
          <a:p>
            <a:pPr algn="ctr" fontAlgn="auto">
              <a:spcBef>
                <a:spcPts val="0"/>
              </a:spcBef>
              <a:spcAft>
                <a:spcPts val="0"/>
              </a:spcAft>
              <a:defRPr/>
            </a:pPr>
            <a:r>
              <a:rPr lang="en-US" dirty="0"/>
              <a:t>NOAH</a:t>
            </a:r>
          </a:p>
        </p:txBody>
      </p:sp>
      <p:sp>
        <p:nvSpPr>
          <p:cNvPr id="49" name="Rectangle 48"/>
          <p:cNvSpPr/>
          <p:nvPr/>
        </p:nvSpPr>
        <p:spPr>
          <a:xfrm>
            <a:off x="1249680" y="4066032"/>
            <a:ext cx="274320" cy="2029968"/>
          </a:xfrm>
          <a:prstGeom prst="rect">
            <a:avLst/>
          </a:prstGeom>
          <a:solidFill>
            <a:srgbClr val="0099CC"/>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vert="wordArtVert" anchor="ctr"/>
          <a:lstStyle/>
          <a:p>
            <a:pPr algn="ctr" fontAlgn="auto">
              <a:spcBef>
                <a:spcPts val="0"/>
              </a:spcBef>
              <a:spcAft>
                <a:spcPts val="0"/>
              </a:spcAft>
              <a:defRPr/>
            </a:pPr>
            <a:r>
              <a:rPr lang="en-US" dirty="0"/>
              <a:t>SLAB</a:t>
            </a:r>
          </a:p>
        </p:txBody>
      </p:sp>
      <p:pic>
        <p:nvPicPr>
          <p:cNvPr id="20500" name="Picture 6"/>
          <p:cNvPicPr>
            <a:picLocks noChangeAspect="1"/>
          </p:cNvPicPr>
          <p:nvPr/>
        </p:nvPicPr>
        <p:blipFill>
          <a:blip r:embed="rId4" cstate="screen">
            <a:extLst>
              <a:ext uri="{28A0092B-C50C-407E-A947-70E740481C1C}">
                <a14:useLocalDpi xmlns:a14="http://schemas.microsoft.com/office/drawing/2010/main" xmlns=""/>
              </a:ext>
            </a:extLst>
          </a:blip>
          <a:srcRect l="15471" t="9511" r="15549" b="8664"/>
          <a:stretch>
            <a:fillRect/>
          </a:stretch>
        </p:blipFill>
        <p:spPr bwMode="auto">
          <a:xfrm>
            <a:off x="1554132" y="4141013"/>
            <a:ext cx="2365596" cy="2107387"/>
          </a:xfrm>
          <a:prstGeom prst="rect">
            <a:avLst/>
          </a:prstGeom>
          <a:noFill/>
          <a:ln w="6350">
            <a:solidFill>
              <a:schemeClr val="tx1"/>
            </a:solidFill>
            <a:miter lim="800000"/>
            <a:headEnd/>
            <a:tailEnd/>
          </a:ln>
        </p:spPr>
      </p:pic>
      <p:sp>
        <p:nvSpPr>
          <p:cNvPr id="5" name="Slide Number Placeholder 4"/>
          <p:cNvSpPr>
            <a:spLocks noGrp="1"/>
          </p:cNvSpPr>
          <p:nvPr>
            <p:ph type="sldNum" sz="quarter" idx="12"/>
          </p:nvPr>
        </p:nvSpPr>
        <p:spPr>
          <a:xfrm>
            <a:off x="30480" y="6583680"/>
            <a:ext cx="274320" cy="274320"/>
          </a:xfrm>
        </p:spPr>
        <p:txBody>
          <a:bodyPr/>
          <a:lstStyle/>
          <a:p>
            <a:fld id="{283FA653-E9F8-4780-8EA8-F11E133180C1}" type="slidenum">
              <a:rPr lang="en-US" smtClean="0"/>
              <a:pPr/>
              <a:t>33</a:t>
            </a:fld>
            <a:endParaRPr lang="en-US"/>
          </a:p>
        </p:txBody>
      </p:sp>
      <p:sp>
        <p:nvSpPr>
          <p:cNvPr id="6" name="Oval 5"/>
          <p:cNvSpPr/>
          <p:nvPr/>
        </p:nvSpPr>
        <p:spPr>
          <a:xfrm rot="1446679">
            <a:off x="2036808" y="1590934"/>
            <a:ext cx="1217191" cy="2215667"/>
          </a:xfrm>
          <a:prstGeom prst="ellipse">
            <a:avLst/>
          </a:prstGeom>
          <a:noFill/>
          <a:ln w="254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21307934">
            <a:off x="2059371" y="4119057"/>
            <a:ext cx="872396" cy="1856161"/>
          </a:xfrm>
          <a:prstGeom prst="ellipse">
            <a:avLst/>
          </a:prstGeom>
          <a:noFill/>
          <a:ln w="254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descr="d02.Fay.20080819_00.noah.default.acc.png"/>
          <p:cNvPicPr>
            <a:picLocks noChangeAspect="1"/>
          </p:cNvPicPr>
          <p:nvPr/>
        </p:nvPicPr>
        <p:blipFill rotWithShape="1">
          <a:blip r:embed="rId5" cstate="print"/>
          <a:srcRect l="16145" t="9586" r="18314" b="8611"/>
          <a:stretch/>
        </p:blipFill>
        <p:spPr>
          <a:xfrm>
            <a:off x="4035464" y="1862915"/>
            <a:ext cx="2289136" cy="2175685"/>
          </a:xfrm>
          <a:prstGeom prst="rect">
            <a:avLst/>
          </a:prstGeom>
          <a:ln w="3175">
            <a:solidFill>
              <a:sysClr val="windowText" lastClr="000000"/>
            </a:solidFill>
          </a:ln>
        </p:spPr>
      </p:pic>
      <p:pic>
        <p:nvPicPr>
          <p:cNvPr id="50" name="Picture 49" descr="d02.Fay.20080819_00.slab.default.acc.png"/>
          <p:cNvPicPr>
            <a:picLocks noChangeAspect="1"/>
          </p:cNvPicPr>
          <p:nvPr/>
        </p:nvPicPr>
        <p:blipFill rotWithShape="1">
          <a:blip r:embed="rId6" cstate="print"/>
          <a:srcRect l="16145" t="9586" r="19383" b="8611"/>
          <a:stretch/>
        </p:blipFill>
        <p:spPr>
          <a:xfrm>
            <a:off x="4038600" y="4141013"/>
            <a:ext cx="2286000" cy="2154776"/>
          </a:xfrm>
          <a:prstGeom prst="rect">
            <a:avLst/>
          </a:prstGeom>
          <a:ln w="3175">
            <a:solidFill>
              <a:sysClr val="windowText" lastClr="000000"/>
            </a:solidFill>
          </a:ln>
        </p:spPr>
      </p:pic>
      <p:sp>
        <p:nvSpPr>
          <p:cNvPr id="59" name="Rectangle 58"/>
          <p:cNvSpPr/>
          <p:nvPr/>
        </p:nvSpPr>
        <p:spPr bwMode="auto">
          <a:xfrm>
            <a:off x="1563784" y="1299230"/>
            <a:ext cx="2362200" cy="446990"/>
          </a:xfrm>
          <a:prstGeom prst="rect">
            <a:avLst/>
          </a:prstGeom>
          <a:solidFill>
            <a:srgbClr val="0099CC"/>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vert="horz" anchor="ctr"/>
          <a:lstStyle/>
          <a:p>
            <a:pPr algn="ctr" fontAlgn="auto">
              <a:spcBef>
                <a:spcPts val="0"/>
              </a:spcBef>
              <a:spcAft>
                <a:spcPts val="0"/>
              </a:spcAft>
              <a:defRPr/>
            </a:pPr>
            <a:r>
              <a:rPr lang="en-US" dirty="0" smtClean="0"/>
              <a:t>Rain Rate (mm/</a:t>
            </a:r>
            <a:r>
              <a:rPr lang="en-US" dirty="0" err="1" smtClean="0"/>
              <a:t>hr</a:t>
            </a:r>
            <a:r>
              <a:rPr lang="en-US" dirty="0" smtClean="0"/>
              <a:t>)</a:t>
            </a:r>
            <a:endParaRPr lang="en-US" dirty="0"/>
          </a:p>
        </p:txBody>
      </p:sp>
      <p:sp>
        <p:nvSpPr>
          <p:cNvPr id="60" name="Rectangle 59"/>
          <p:cNvSpPr/>
          <p:nvPr/>
        </p:nvSpPr>
        <p:spPr>
          <a:xfrm>
            <a:off x="3962400" y="1299230"/>
            <a:ext cx="2438400" cy="456358"/>
          </a:xfrm>
          <a:prstGeom prst="rect">
            <a:avLst/>
          </a:prstGeom>
          <a:solidFill>
            <a:srgbClr val="0099CC"/>
          </a:solidFill>
          <a:ln>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vert="horz" anchor="ctr"/>
          <a:lstStyle/>
          <a:p>
            <a:pPr algn="ctr" fontAlgn="auto">
              <a:spcBef>
                <a:spcPts val="0"/>
              </a:spcBef>
              <a:spcAft>
                <a:spcPts val="0"/>
              </a:spcAft>
              <a:defRPr/>
            </a:pPr>
            <a:r>
              <a:rPr lang="en-US" dirty="0" smtClean="0"/>
              <a:t>Accumulated Rain (mm)</a:t>
            </a:r>
            <a:endParaRPr lang="en-US" dirty="0"/>
          </a:p>
        </p:txBody>
      </p:sp>
      <p:grpSp>
        <p:nvGrpSpPr>
          <p:cNvPr id="9" name="Group 8"/>
          <p:cNvGrpSpPr/>
          <p:nvPr/>
        </p:nvGrpSpPr>
        <p:grpSpPr>
          <a:xfrm>
            <a:off x="76200" y="1066800"/>
            <a:ext cx="8991600" cy="5334000"/>
            <a:chOff x="76200" y="1066800"/>
            <a:chExt cx="8991600" cy="5334000"/>
          </a:xfrm>
        </p:grpSpPr>
        <p:sp>
          <p:nvSpPr>
            <p:cNvPr id="8" name="Rectangle 7"/>
            <p:cNvSpPr/>
            <p:nvPr/>
          </p:nvSpPr>
          <p:spPr>
            <a:xfrm>
              <a:off x="76200" y="1066800"/>
              <a:ext cx="89916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p:cNvGrpSpPr>
              <a:grpSpLocks/>
            </p:cNvGrpSpPr>
            <p:nvPr/>
          </p:nvGrpSpPr>
          <p:grpSpPr>
            <a:xfrm>
              <a:off x="152400" y="1880553"/>
              <a:ext cx="8839200" cy="4215447"/>
              <a:chOff x="0" y="0"/>
              <a:chExt cx="8686800" cy="4114800"/>
            </a:xfrm>
          </p:grpSpPr>
          <p:grpSp>
            <p:nvGrpSpPr>
              <p:cNvPr id="62" name="Group 61"/>
              <p:cNvGrpSpPr/>
              <p:nvPr/>
            </p:nvGrpSpPr>
            <p:grpSpPr>
              <a:xfrm>
                <a:off x="2667000" y="0"/>
                <a:ext cx="5706911" cy="4105656"/>
                <a:chOff x="2667000" y="0"/>
                <a:chExt cx="5706911" cy="4105656"/>
              </a:xfrm>
            </p:grpSpPr>
            <p:pic>
              <p:nvPicPr>
                <p:cNvPr id="71" name="Picture 70" descr="d02.diff_noah.nowet-default.acc.png"/>
                <p:cNvPicPr>
                  <a:picLocks noChangeAspect="1"/>
                </p:cNvPicPr>
                <p:nvPr/>
              </p:nvPicPr>
              <p:blipFill rotWithShape="1">
                <a:blip r:embed="rId7" cstate="print"/>
                <a:srcRect l="21470" t="10204" r="20004" b="10204"/>
                <a:stretch/>
              </p:blipFill>
              <p:spPr>
                <a:xfrm>
                  <a:off x="2667000" y="24454"/>
                  <a:ext cx="1841402" cy="2029968"/>
                </a:xfrm>
                <a:prstGeom prst="rect">
                  <a:avLst/>
                </a:prstGeom>
                <a:ln>
                  <a:noFill/>
                </a:ln>
              </p:spPr>
            </p:pic>
            <p:pic>
              <p:nvPicPr>
                <p:cNvPr id="72" name="Picture 71" descr="d02.diff_slab.nowet-default.acc.png"/>
                <p:cNvPicPr>
                  <a:picLocks noChangeAspect="1"/>
                </p:cNvPicPr>
                <p:nvPr/>
              </p:nvPicPr>
              <p:blipFill rotWithShape="1">
                <a:blip r:embed="rId8" cstate="print"/>
                <a:srcRect l="21969" t="8766" r="20773" b="10151"/>
                <a:stretch/>
              </p:blipFill>
              <p:spPr>
                <a:xfrm>
                  <a:off x="2743200" y="2057400"/>
                  <a:ext cx="1866286" cy="2029968"/>
                </a:xfrm>
                <a:prstGeom prst="rect">
                  <a:avLst/>
                </a:prstGeom>
                <a:ln>
                  <a:noFill/>
                </a:ln>
              </p:spPr>
            </p:pic>
            <p:pic>
              <p:nvPicPr>
                <p:cNvPr id="73" name="Picture 72" descr="d02.diff_noah.noglades-default.acc.png"/>
                <p:cNvPicPr>
                  <a:picLocks noChangeAspect="1"/>
                </p:cNvPicPr>
                <p:nvPr/>
              </p:nvPicPr>
              <p:blipFill rotWithShape="1">
                <a:blip r:embed="rId9" cstate="print"/>
                <a:srcRect l="20189" t="8708" r="20123" b="10747"/>
                <a:stretch/>
              </p:blipFill>
              <p:spPr>
                <a:xfrm>
                  <a:off x="6424144" y="0"/>
                  <a:ext cx="1949767" cy="2048256"/>
                </a:xfrm>
                <a:prstGeom prst="rect">
                  <a:avLst/>
                </a:prstGeom>
                <a:ln>
                  <a:noFill/>
                </a:ln>
              </p:spPr>
            </p:pic>
            <p:pic>
              <p:nvPicPr>
                <p:cNvPr id="74" name="Picture 73" descr="d02.diff_slab.noglades-default.acc.png"/>
                <p:cNvPicPr>
                  <a:picLocks noChangeAspect="1"/>
                </p:cNvPicPr>
                <p:nvPr/>
              </p:nvPicPr>
              <p:blipFill rotWithShape="1">
                <a:blip r:embed="rId10" cstate="print"/>
                <a:srcRect l="20324" t="8766" r="19590" b="10151"/>
                <a:stretch/>
              </p:blipFill>
              <p:spPr>
                <a:xfrm>
                  <a:off x="6424144" y="2057400"/>
                  <a:ext cx="1932358" cy="2000007"/>
                </a:xfrm>
                <a:prstGeom prst="rect">
                  <a:avLst/>
                </a:prstGeom>
                <a:ln>
                  <a:noFill/>
                </a:ln>
              </p:spPr>
            </p:pic>
            <p:pic>
              <p:nvPicPr>
                <p:cNvPr id="75" name="Picture 74" descr="d02.diff_noah.nolake-default.acc.png"/>
                <p:cNvPicPr>
                  <a:picLocks noChangeAspect="1"/>
                </p:cNvPicPr>
                <p:nvPr/>
              </p:nvPicPr>
              <p:blipFill rotWithShape="1">
                <a:blip r:embed="rId11" cstate="print"/>
                <a:srcRect l="20164" t="8570" r="19633" b="10695"/>
                <a:stretch/>
              </p:blipFill>
              <p:spPr>
                <a:xfrm>
                  <a:off x="4521537" y="0"/>
                  <a:ext cx="1967002" cy="2048256"/>
                </a:xfrm>
                <a:prstGeom prst="rect">
                  <a:avLst/>
                </a:prstGeom>
                <a:ln w="6350">
                  <a:solidFill>
                    <a:sysClr val="windowText" lastClr="000000"/>
                  </a:solidFill>
                </a:ln>
              </p:spPr>
            </p:pic>
            <p:pic>
              <p:nvPicPr>
                <p:cNvPr id="76" name="Picture 75" descr="d02.diff_slab.nolake-default.acc.png"/>
                <p:cNvPicPr>
                  <a:picLocks noChangeAspect="1"/>
                </p:cNvPicPr>
                <p:nvPr/>
              </p:nvPicPr>
              <p:blipFill rotWithShape="1">
                <a:blip r:embed="rId12" cstate="print"/>
                <a:srcRect l="20207" t="8766" r="20631" b="10151"/>
                <a:stretch/>
              </p:blipFill>
              <p:spPr>
                <a:xfrm>
                  <a:off x="4521537" y="2057400"/>
                  <a:ext cx="1947744" cy="2048256"/>
                </a:xfrm>
                <a:prstGeom prst="rect">
                  <a:avLst/>
                </a:prstGeom>
                <a:ln w="6350">
                  <a:solidFill>
                    <a:sysClr val="windowText" lastClr="000000"/>
                  </a:solidFill>
                </a:ln>
              </p:spPr>
            </p:pic>
          </p:grpSp>
          <p:grpSp>
            <p:nvGrpSpPr>
              <p:cNvPr id="63" name="Group 62"/>
              <p:cNvGrpSpPr/>
              <p:nvPr/>
            </p:nvGrpSpPr>
            <p:grpSpPr>
              <a:xfrm>
                <a:off x="0" y="0"/>
                <a:ext cx="2196414" cy="4114800"/>
                <a:chOff x="0" y="0"/>
                <a:chExt cx="2196414" cy="4114800"/>
              </a:xfrm>
            </p:grpSpPr>
            <p:pic>
              <p:nvPicPr>
                <p:cNvPr id="69" name="Picture 68" descr="d02.Fay.20080819_00.noah.default.acc.png"/>
                <p:cNvPicPr>
                  <a:picLocks noChangeAspect="1"/>
                </p:cNvPicPr>
                <p:nvPr/>
              </p:nvPicPr>
              <p:blipFill>
                <a:blip r:embed="rId5" cstate="print"/>
                <a:srcRect l="16145" t="9586" r="16044" b="8611"/>
                <a:stretch>
                  <a:fillRect/>
                </a:stretch>
              </p:blipFill>
              <p:spPr>
                <a:xfrm>
                  <a:off x="0" y="0"/>
                  <a:ext cx="2196414" cy="2057400"/>
                </a:xfrm>
                <a:prstGeom prst="rect">
                  <a:avLst/>
                </a:prstGeom>
                <a:ln>
                  <a:noFill/>
                </a:ln>
              </p:spPr>
            </p:pic>
            <p:pic>
              <p:nvPicPr>
                <p:cNvPr id="70" name="Picture 69" descr="d02.Fay.20080819_00.slab.default.acc.png"/>
                <p:cNvPicPr>
                  <a:picLocks noChangeAspect="1"/>
                </p:cNvPicPr>
                <p:nvPr/>
              </p:nvPicPr>
              <p:blipFill>
                <a:blip r:embed="rId6" cstate="print"/>
                <a:srcRect l="16145" t="9586" r="16044" b="8611"/>
                <a:stretch>
                  <a:fillRect/>
                </a:stretch>
              </p:blipFill>
              <p:spPr>
                <a:xfrm>
                  <a:off x="0" y="2093976"/>
                  <a:ext cx="2167128" cy="2020824"/>
                </a:xfrm>
                <a:prstGeom prst="rect">
                  <a:avLst/>
                </a:prstGeom>
                <a:ln>
                  <a:noFill/>
                </a:ln>
              </p:spPr>
            </p:pic>
          </p:grpSp>
          <p:grpSp>
            <p:nvGrpSpPr>
              <p:cNvPr id="64" name="Group 63"/>
              <p:cNvGrpSpPr/>
              <p:nvPr/>
            </p:nvGrpSpPr>
            <p:grpSpPr>
              <a:xfrm>
                <a:off x="0" y="0"/>
                <a:ext cx="8686800" cy="4114800"/>
                <a:chOff x="0" y="0"/>
                <a:chExt cx="8686800" cy="4114800"/>
              </a:xfrm>
            </p:grpSpPr>
            <p:pic>
              <p:nvPicPr>
                <p:cNvPr id="65" name="Picture 64"/>
                <p:cNvPicPr>
                  <a:picLocks noChangeAspect="1"/>
                </p:cNvPicPr>
                <p:nvPr/>
              </p:nvPicPr>
              <p:blipFill rotWithShape="1">
                <a:blip r:embed="rId13" cstate="print">
                  <a:extLst>
                    <a:ext uri="{28A0092B-C50C-407E-A947-70E740481C1C}">
                      <a14:useLocalDpi xmlns:a14="http://schemas.microsoft.com/office/drawing/2010/main" xmlns="" val="0"/>
                    </a:ext>
                  </a:extLst>
                </a:blip>
                <a:srcRect l="86251" t="19861" r="8333" b="19861"/>
                <a:stretch/>
              </p:blipFill>
              <p:spPr>
                <a:xfrm>
                  <a:off x="8337579" y="609600"/>
                  <a:ext cx="349221" cy="2914650"/>
                </a:xfrm>
                <a:prstGeom prst="rect">
                  <a:avLst/>
                </a:prstGeom>
              </p:spPr>
            </p:pic>
            <p:cxnSp>
              <p:nvCxnSpPr>
                <p:cNvPr id="66" name="Straight Connector 65"/>
                <p:cNvCxnSpPr/>
                <p:nvPr/>
              </p:nvCxnSpPr>
              <p:spPr>
                <a:xfrm flipH="1">
                  <a:off x="0" y="2057400"/>
                  <a:ext cx="8382000" cy="0"/>
                </a:xfrm>
                <a:prstGeom prst="line">
                  <a:avLst/>
                </a:prstGeom>
                <a:noFill/>
                <a:ln w="31750" cap="flat" cmpd="sng" algn="ctr">
                  <a:solidFill>
                    <a:sysClr val="windowText" lastClr="000000"/>
                  </a:solidFill>
                  <a:prstDash val="solid"/>
                </a:ln>
                <a:effectLst/>
              </p:spPr>
            </p:cxnSp>
            <p:pic>
              <p:nvPicPr>
                <p:cNvPr id="67" name="Picture 66"/>
                <p:cNvPicPr>
                  <a:picLocks noChangeAspect="1"/>
                </p:cNvPicPr>
                <p:nvPr/>
              </p:nvPicPr>
              <p:blipFill rotWithShape="1">
                <a:blip r:embed="rId14" cstate="print">
                  <a:extLst>
                    <a:ext uri="{28A0092B-C50C-407E-A947-70E740481C1C}">
                      <a14:useLocalDpi xmlns:a14="http://schemas.microsoft.com/office/drawing/2010/main" xmlns="" val="0"/>
                    </a:ext>
                  </a:extLst>
                </a:blip>
                <a:srcRect l="86163" t="7795" r="7154" b="7282"/>
                <a:stretch/>
              </p:blipFill>
              <p:spPr>
                <a:xfrm>
                  <a:off x="2191629" y="0"/>
                  <a:ext cx="457200" cy="4105656"/>
                </a:xfrm>
                <a:prstGeom prst="rect">
                  <a:avLst/>
                </a:prstGeom>
                <a:ln>
                  <a:solidFill>
                    <a:sysClr val="windowText" lastClr="000000"/>
                  </a:solidFill>
                </a:ln>
              </p:spPr>
            </p:pic>
            <p:sp>
              <p:nvSpPr>
                <p:cNvPr id="68" name="Rectangle 67"/>
                <p:cNvSpPr/>
                <p:nvPr/>
              </p:nvSpPr>
              <p:spPr>
                <a:xfrm>
                  <a:off x="0" y="0"/>
                  <a:ext cx="8382000" cy="4114800"/>
                </a:xfrm>
                <a:prstGeom prst="rect">
                  <a:avLst/>
                </a:prstGeom>
                <a:noFill/>
                <a:ln w="25400" cap="flat" cmpd="sng" algn="ctr">
                  <a:solidFill>
                    <a:sysClr val="windowText" lastClr="000000"/>
                  </a:solidFill>
                  <a:prstDash val="solid"/>
                </a:ln>
                <a:effectLst/>
              </p:spPr>
              <p:txBody>
                <a:bodyPr rtlCol="0" anchor="ctr"/>
                <a:lstStyle/>
                <a:p>
                  <a:pPr marL="0" marR="0">
                    <a:lnSpc>
                      <a:spcPct val="115000"/>
                    </a:lnSpc>
                    <a:spcBef>
                      <a:spcPts val="0"/>
                    </a:spcBef>
                    <a:spcAft>
                      <a:spcPts val="1000"/>
                    </a:spcAft>
                  </a:pPr>
                  <a:r>
                    <a:rPr lang="en-US" sz="1100">
                      <a:effectLst/>
                      <a:latin typeface="Calibri"/>
                      <a:ea typeface="Times New Roman"/>
                      <a:cs typeface="Times New Roman"/>
                    </a:rPr>
                    <a:t> </a:t>
                  </a:r>
                  <a:endParaRPr lang="en-US" sz="1100">
                    <a:effectLst/>
                    <a:latin typeface="Calibri"/>
                    <a:ea typeface="Calibri"/>
                    <a:cs typeface="Times New Roman"/>
                  </a:endParaRPr>
                </a:p>
              </p:txBody>
            </p:sp>
          </p:grpSp>
        </p:grpSp>
      </p:grpSp>
      <p:sp>
        <p:nvSpPr>
          <p:cNvPr id="77" name="TextBox 75"/>
          <p:cNvSpPr txBox="1">
            <a:spLocks noChangeArrowheads="1"/>
          </p:cNvSpPr>
          <p:nvPr/>
        </p:nvSpPr>
        <p:spPr bwMode="auto">
          <a:xfrm>
            <a:off x="2749296" y="3733800"/>
            <a:ext cx="2051304" cy="276999"/>
          </a:xfrm>
          <a:prstGeom prst="rect">
            <a:avLst/>
          </a:prstGeom>
          <a:noFill/>
          <a:ln w="9525">
            <a:noFill/>
            <a:miter lim="800000"/>
            <a:headEnd/>
            <a:tailEnd/>
          </a:ln>
        </p:spPr>
        <p:txBody>
          <a:bodyPr wrap="square">
            <a:spAutoFit/>
          </a:bodyPr>
          <a:lstStyle/>
          <a:p>
            <a:pPr algn="r"/>
            <a:r>
              <a:rPr lang="en-US" sz="1200" b="1" dirty="0"/>
              <a:t>NOWET-Noah</a:t>
            </a:r>
          </a:p>
        </p:txBody>
      </p:sp>
      <p:sp>
        <p:nvSpPr>
          <p:cNvPr id="78" name="TextBox 77"/>
          <p:cNvSpPr txBox="1"/>
          <p:nvPr/>
        </p:nvSpPr>
        <p:spPr>
          <a:xfrm>
            <a:off x="4724400" y="5821066"/>
            <a:ext cx="2023872" cy="274934"/>
          </a:xfrm>
          <a:prstGeom prst="rect">
            <a:avLst/>
          </a:prstGeom>
          <a:noFill/>
        </p:spPr>
        <p:txBody>
          <a:bodyPr wrap="square" rtlCol="0">
            <a:spAutoFit/>
          </a:bodyPr>
          <a:lstStyle/>
          <a:p>
            <a:pPr algn="r"/>
            <a:r>
              <a:rPr lang="en-US" sz="1200" b="1" dirty="0" smtClean="0"/>
              <a:t>NOLAKE-Slab</a:t>
            </a:r>
            <a:endParaRPr lang="en-US" sz="1200" b="1" dirty="0"/>
          </a:p>
        </p:txBody>
      </p:sp>
      <p:sp>
        <p:nvSpPr>
          <p:cNvPr id="79" name="TextBox 78"/>
          <p:cNvSpPr txBox="1"/>
          <p:nvPr/>
        </p:nvSpPr>
        <p:spPr>
          <a:xfrm>
            <a:off x="2557272" y="5819001"/>
            <a:ext cx="2167128" cy="276999"/>
          </a:xfrm>
          <a:prstGeom prst="rect">
            <a:avLst/>
          </a:prstGeom>
          <a:noFill/>
        </p:spPr>
        <p:txBody>
          <a:bodyPr wrap="square" rtlCol="0">
            <a:spAutoFit/>
          </a:bodyPr>
          <a:lstStyle/>
          <a:p>
            <a:pPr algn="r"/>
            <a:r>
              <a:rPr lang="en-US" sz="1200" b="1" dirty="0" smtClean="0"/>
              <a:t>NOWET-Slab</a:t>
            </a:r>
            <a:endParaRPr lang="en-US" sz="1200" b="1" dirty="0"/>
          </a:p>
        </p:txBody>
      </p:sp>
      <p:sp>
        <p:nvSpPr>
          <p:cNvPr id="80" name="TextBox 79"/>
          <p:cNvSpPr txBox="1"/>
          <p:nvPr/>
        </p:nvSpPr>
        <p:spPr>
          <a:xfrm>
            <a:off x="6477000" y="5809857"/>
            <a:ext cx="2167128" cy="276999"/>
          </a:xfrm>
          <a:prstGeom prst="rect">
            <a:avLst/>
          </a:prstGeom>
          <a:noFill/>
        </p:spPr>
        <p:txBody>
          <a:bodyPr wrap="square" rtlCol="0">
            <a:spAutoFit/>
          </a:bodyPr>
          <a:lstStyle/>
          <a:p>
            <a:pPr algn="r"/>
            <a:r>
              <a:rPr lang="en-US" sz="1200" b="1" dirty="0" smtClean="0"/>
              <a:t>NOGLADES-Slab</a:t>
            </a:r>
            <a:endParaRPr lang="en-US" sz="1200" b="1" dirty="0"/>
          </a:p>
        </p:txBody>
      </p:sp>
      <p:sp>
        <p:nvSpPr>
          <p:cNvPr id="81" name="TextBox 73"/>
          <p:cNvSpPr txBox="1">
            <a:spLocks noChangeArrowheads="1"/>
          </p:cNvSpPr>
          <p:nvPr/>
        </p:nvSpPr>
        <p:spPr bwMode="auto">
          <a:xfrm>
            <a:off x="4572000" y="3761601"/>
            <a:ext cx="2155906" cy="276999"/>
          </a:xfrm>
          <a:prstGeom prst="rect">
            <a:avLst/>
          </a:prstGeom>
          <a:noFill/>
          <a:ln w="9525">
            <a:noFill/>
            <a:miter lim="800000"/>
            <a:headEnd/>
            <a:tailEnd/>
          </a:ln>
        </p:spPr>
        <p:txBody>
          <a:bodyPr>
            <a:spAutoFit/>
          </a:bodyPr>
          <a:lstStyle/>
          <a:p>
            <a:pPr algn="r"/>
            <a:r>
              <a:rPr lang="en-US" sz="1200" b="1" dirty="0"/>
              <a:t>NOLAKE-Noah</a:t>
            </a:r>
          </a:p>
        </p:txBody>
      </p:sp>
      <p:sp>
        <p:nvSpPr>
          <p:cNvPr id="82" name="TextBox 77"/>
          <p:cNvSpPr txBox="1">
            <a:spLocks noChangeArrowheads="1"/>
          </p:cNvSpPr>
          <p:nvPr/>
        </p:nvSpPr>
        <p:spPr bwMode="auto">
          <a:xfrm>
            <a:off x="6477000" y="3761601"/>
            <a:ext cx="2230247" cy="276999"/>
          </a:xfrm>
          <a:prstGeom prst="rect">
            <a:avLst/>
          </a:prstGeom>
          <a:noFill/>
          <a:ln w="9525">
            <a:noFill/>
            <a:miter lim="800000"/>
            <a:headEnd/>
            <a:tailEnd/>
          </a:ln>
        </p:spPr>
        <p:txBody>
          <a:bodyPr>
            <a:spAutoFit/>
          </a:bodyPr>
          <a:lstStyle/>
          <a:p>
            <a:pPr algn="r"/>
            <a:r>
              <a:rPr lang="en-US" sz="1200" b="1" dirty="0"/>
              <a:t>NOGLADES-Noah</a:t>
            </a:r>
          </a:p>
        </p:txBody>
      </p:sp>
      <p:sp>
        <p:nvSpPr>
          <p:cNvPr id="83" name="TextBox 37"/>
          <p:cNvSpPr txBox="1">
            <a:spLocks noChangeArrowheads="1"/>
          </p:cNvSpPr>
          <p:nvPr/>
        </p:nvSpPr>
        <p:spPr bwMode="auto">
          <a:xfrm>
            <a:off x="162582" y="1910437"/>
            <a:ext cx="942281" cy="307777"/>
          </a:xfrm>
          <a:prstGeom prst="rect">
            <a:avLst/>
          </a:prstGeom>
          <a:noFill/>
          <a:ln w="6350">
            <a:noFill/>
            <a:miter lim="800000"/>
            <a:headEnd/>
            <a:tailEnd/>
          </a:ln>
        </p:spPr>
        <p:txBody>
          <a:bodyPr>
            <a:spAutoFit/>
          </a:bodyPr>
          <a:lstStyle/>
          <a:p>
            <a:r>
              <a:rPr lang="en-US" sz="1400" b="1" dirty="0"/>
              <a:t>NOAH</a:t>
            </a:r>
          </a:p>
        </p:txBody>
      </p:sp>
      <p:sp>
        <p:nvSpPr>
          <p:cNvPr id="84" name="TextBox 50"/>
          <p:cNvSpPr txBox="1">
            <a:spLocks noChangeArrowheads="1"/>
          </p:cNvSpPr>
          <p:nvPr/>
        </p:nvSpPr>
        <p:spPr bwMode="auto">
          <a:xfrm>
            <a:off x="152400" y="4025747"/>
            <a:ext cx="769448" cy="307777"/>
          </a:xfrm>
          <a:prstGeom prst="rect">
            <a:avLst/>
          </a:prstGeom>
          <a:noFill/>
          <a:ln w="9525">
            <a:noFill/>
            <a:miter lim="800000"/>
            <a:headEnd/>
            <a:tailEnd/>
          </a:ln>
        </p:spPr>
        <p:txBody>
          <a:bodyPr>
            <a:spAutoFit/>
          </a:bodyPr>
          <a:lstStyle/>
          <a:p>
            <a:r>
              <a:rPr lang="en-US" sz="1400" b="1" dirty="0"/>
              <a:t>SLAB</a:t>
            </a:r>
          </a:p>
        </p:txBody>
      </p:sp>
    </p:spTree>
    <p:extLst>
      <p:ext uri="{BB962C8B-B14F-4D97-AF65-F5344CB8AC3E}">
        <p14:creationId xmlns:p14="http://schemas.microsoft.com/office/powerpoint/2010/main" xmlns="" val="360150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1" presetClass="entr" presetSubtype="0" fill="hold" grpId="0" nodeType="withEffect">
                                  <p:stCondLst>
                                    <p:cond delay="0"/>
                                  </p:stCondLst>
                                  <p:childTnLst>
                                    <p:set>
                                      <p:cBhvr>
                                        <p:cTn id="17" dur="1" fill="hold">
                                          <p:stCondLst>
                                            <p:cond delay="999"/>
                                          </p:stCondLst>
                                        </p:cTn>
                                        <p:tgtEl>
                                          <p:spTgt spid="7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999"/>
                                          </p:stCondLst>
                                        </p:cTn>
                                        <p:tgtEl>
                                          <p:spTgt spid="7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999"/>
                                          </p:stCondLst>
                                        </p:cTn>
                                        <p:tgtEl>
                                          <p:spTgt spid="7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999"/>
                                          </p:stCondLst>
                                        </p:cTn>
                                        <p:tgtEl>
                                          <p:spTgt spid="8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999"/>
                                          </p:stCondLst>
                                        </p:cTn>
                                        <p:tgtEl>
                                          <p:spTgt spid="81"/>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999"/>
                                          </p:stCondLst>
                                        </p:cTn>
                                        <p:tgtEl>
                                          <p:spTgt spid="82"/>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999"/>
                                          </p:stCondLst>
                                        </p:cTn>
                                        <p:tgtEl>
                                          <p:spTgt spid="8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999"/>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7" grpId="0"/>
      <p:bldP spid="78" grpId="0"/>
      <p:bldP spid="79" grpId="0"/>
      <p:bldP spid="80" grpId="0"/>
      <p:bldP spid="81" grpId="0"/>
      <p:bldP spid="82" grpId="0"/>
      <p:bldP spid="83" grpId="0"/>
      <p:bldP spid="8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274638"/>
            <a:ext cx="7772400" cy="792162"/>
          </a:xfrm>
        </p:spPr>
        <p:txBody>
          <a:bodyPr/>
          <a:lstStyle/>
          <a:p>
            <a:r>
              <a:rPr lang="en-US" dirty="0" smtClean="0"/>
              <a:t>No Ocean Comparison</a:t>
            </a:r>
            <a:endParaRPr lang="en-US" dirty="0"/>
          </a:p>
        </p:txBody>
      </p:sp>
      <p:sp>
        <p:nvSpPr>
          <p:cNvPr id="3" name="Slide Number Placeholder 2"/>
          <p:cNvSpPr>
            <a:spLocks noGrp="1"/>
          </p:cNvSpPr>
          <p:nvPr>
            <p:ph type="sldNum" sz="quarter" idx="12"/>
          </p:nvPr>
        </p:nvSpPr>
        <p:spPr>
          <a:xfrm>
            <a:off x="0" y="6573186"/>
            <a:ext cx="274320" cy="274320"/>
          </a:xfrm>
        </p:spPr>
        <p:txBody>
          <a:bodyPr/>
          <a:lstStyle/>
          <a:p>
            <a:fld id="{283FA653-E9F8-4780-8EA8-F11E133180C1}" type="slidenum">
              <a:rPr lang="en-US" smtClean="0"/>
              <a:pPr/>
              <a:t>34</a:t>
            </a:fld>
            <a:endParaRPr lang="en-US"/>
          </a:p>
        </p:txBody>
      </p:sp>
      <p:grpSp>
        <p:nvGrpSpPr>
          <p:cNvPr id="6" name="Group 5"/>
          <p:cNvGrpSpPr>
            <a:grpSpLocks/>
          </p:cNvGrpSpPr>
          <p:nvPr/>
        </p:nvGrpSpPr>
        <p:grpSpPr>
          <a:xfrm>
            <a:off x="116388" y="1093739"/>
            <a:ext cx="5876925" cy="2647950"/>
            <a:chOff x="0" y="0"/>
            <a:chExt cx="8153401" cy="3744689"/>
          </a:xfrm>
        </p:grpSpPr>
        <p:grpSp>
          <p:nvGrpSpPr>
            <p:cNvPr id="7" name="Group 6"/>
            <p:cNvGrpSpPr/>
            <p:nvPr/>
          </p:nvGrpSpPr>
          <p:grpSpPr>
            <a:xfrm>
              <a:off x="4062672" y="0"/>
              <a:ext cx="4090729" cy="3744689"/>
              <a:chOff x="4062672" y="0"/>
              <a:chExt cx="3938329" cy="3615516"/>
            </a:xfrm>
          </p:grpSpPr>
          <p:pic>
            <p:nvPicPr>
              <p:cNvPr id="12" name="Picture 11" descr="d02.diff_noah.noocean-default.acc.png"/>
              <p:cNvPicPr>
                <a:picLocks noChangeAspect="1"/>
              </p:cNvPicPr>
              <p:nvPr/>
            </p:nvPicPr>
            <p:blipFill rotWithShape="1">
              <a:blip r:embed="rId3" cstate="print"/>
              <a:srcRect l="15464" t="9174" r="18052" b="9446"/>
              <a:stretch/>
            </p:blipFill>
            <p:spPr>
              <a:xfrm>
                <a:off x="4062672" y="0"/>
                <a:ext cx="3938329" cy="3615515"/>
              </a:xfrm>
              <a:prstGeom prst="rect">
                <a:avLst/>
              </a:prstGeom>
            </p:spPr>
          </p:pic>
          <p:pic>
            <p:nvPicPr>
              <p:cNvPr id="13" name="Picture 12" descr="d02.diff_noah.noocean-default.acc.png"/>
              <p:cNvPicPr>
                <a:picLocks noChangeAspect="1"/>
              </p:cNvPicPr>
              <p:nvPr/>
            </p:nvPicPr>
            <p:blipFill rotWithShape="1">
              <a:blip r:embed="rId3" cstate="print"/>
              <a:srcRect l="85695" t="6267" r="7153" b="6721"/>
              <a:stretch/>
            </p:blipFill>
            <p:spPr>
              <a:xfrm>
                <a:off x="7582076" y="84083"/>
                <a:ext cx="396269" cy="3531433"/>
              </a:xfrm>
              <a:prstGeom prst="rect">
                <a:avLst/>
              </a:prstGeom>
            </p:spPr>
          </p:pic>
        </p:grpSp>
        <p:grpSp>
          <p:nvGrpSpPr>
            <p:cNvPr id="8" name="Group 7"/>
            <p:cNvGrpSpPr/>
            <p:nvPr/>
          </p:nvGrpSpPr>
          <p:grpSpPr>
            <a:xfrm>
              <a:off x="1" y="0"/>
              <a:ext cx="4038600" cy="3744689"/>
              <a:chOff x="1" y="0"/>
              <a:chExt cx="4038600" cy="3744689"/>
            </a:xfrm>
          </p:grpSpPr>
          <p:pic>
            <p:nvPicPr>
              <p:cNvPr id="10" name="Picture 9" descr="d02.Fay.20080819_00.noah.noocean.acc.png"/>
              <p:cNvPicPr>
                <a:picLocks noChangeAspect="1"/>
              </p:cNvPicPr>
              <p:nvPr/>
            </p:nvPicPr>
            <p:blipFill rotWithShape="1">
              <a:blip r:embed="rId4" cstate="print"/>
              <a:srcRect l="15688" t="8998" r="24817" b="9544"/>
              <a:stretch/>
            </p:blipFill>
            <p:spPr>
              <a:xfrm>
                <a:off x="1" y="0"/>
                <a:ext cx="3646714" cy="3744687"/>
              </a:xfrm>
              <a:prstGeom prst="rect">
                <a:avLst/>
              </a:prstGeom>
            </p:spPr>
          </p:pic>
          <p:pic>
            <p:nvPicPr>
              <p:cNvPr id="11" name="Picture 10" descr="d02.Fay.20080819_00.noah.noocean.acc.png"/>
              <p:cNvPicPr>
                <a:picLocks noChangeAspect="1"/>
              </p:cNvPicPr>
              <p:nvPr/>
            </p:nvPicPr>
            <p:blipFill rotWithShape="1">
              <a:blip r:embed="rId4" cstate="print"/>
              <a:srcRect l="86254" t="8407" r="7767" b="7270"/>
              <a:stretch/>
            </p:blipFill>
            <p:spPr>
              <a:xfrm>
                <a:off x="3691776" y="76198"/>
                <a:ext cx="346825" cy="3668491"/>
              </a:xfrm>
              <a:prstGeom prst="rect">
                <a:avLst/>
              </a:prstGeom>
            </p:spPr>
          </p:pic>
        </p:grpSp>
        <p:sp>
          <p:nvSpPr>
            <p:cNvPr id="9" name="Rectangle 8"/>
            <p:cNvSpPr/>
            <p:nvPr/>
          </p:nvSpPr>
          <p:spPr>
            <a:xfrm>
              <a:off x="0" y="0"/>
              <a:ext cx="8129867" cy="3744687"/>
            </a:xfrm>
            <a:prstGeom prst="rect">
              <a:avLst/>
            </a:prstGeom>
            <a:noFill/>
            <a:ln w="25400" cap="flat" cmpd="sng" algn="ctr">
              <a:solidFill>
                <a:sysClr val="windowText" lastClr="000000"/>
              </a:solidFill>
              <a:prstDash val="solid"/>
            </a:ln>
            <a:effectLst/>
          </p:spPr>
          <p:txBody>
            <a:bodyPr rtlCol="0" anchor="ctr"/>
            <a:lstStyle/>
            <a:p>
              <a:pPr marL="0" marR="0">
                <a:lnSpc>
                  <a:spcPct val="115000"/>
                </a:lnSpc>
                <a:spcBef>
                  <a:spcPts val="0"/>
                </a:spcBef>
                <a:spcAft>
                  <a:spcPts val="1000"/>
                </a:spcAft>
              </a:pPr>
              <a:r>
                <a:rPr lang="en-US" sz="1100">
                  <a:effectLst/>
                  <a:latin typeface="Calibri"/>
                  <a:ea typeface="Times New Roman"/>
                  <a:cs typeface="Times New Roman"/>
                </a:rPr>
                <a:t> </a:t>
              </a:r>
              <a:endParaRPr lang="en-US" sz="1100">
                <a:effectLst/>
                <a:latin typeface="Calibri"/>
                <a:ea typeface="Calibri"/>
                <a:cs typeface="Times New Roman"/>
              </a:endParaRPr>
            </a:p>
          </p:txBody>
        </p:sp>
      </p:grpSp>
      <p:grpSp>
        <p:nvGrpSpPr>
          <p:cNvPr id="14" name="Group 13"/>
          <p:cNvGrpSpPr>
            <a:grpSpLocks/>
          </p:cNvGrpSpPr>
          <p:nvPr/>
        </p:nvGrpSpPr>
        <p:grpSpPr>
          <a:xfrm>
            <a:off x="5934075" y="3819525"/>
            <a:ext cx="3209925" cy="3038475"/>
            <a:chOff x="0" y="0"/>
            <a:chExt cx="4544762" cy="4275907"/>
          </a:xfrm>
        </p:grpSpPr>
        <p:pic>
          <p:nvPicPr>
            <p:cNvPr id="15" name="Picture 14" descr="d02.diff_noah.noocean-default.w10.png"/>
            <p:cNvPicPr>
              <a:picLocks noChangeAspect="1"/>
            </p:cNvPicPr>
            <p:nvPr/>
          </p:nvPicPr>
          <p:blipFill rotWithShape="1">
            <a:blip r:embed="rId5" cstate="print"/>
            <a:srcRect l="15653" t="9734" r="24365" b="9501"/>
            <a:stretch/>
          </p:blipFill>
          <p:spPr>
            <a:xfrm>
              <a:off x="0" y="0"/>
              <a:ext cx="4234146" cy="4275907"/>
            </a:xfrm>
            <a:prstGeom prst="rect">
              <a:avLst/>
            </a:prstGeom>
          </p:spPr>
        </p:pic>
        <p:pic>
          <p:nvPicPr>
            <p:cNvPr id="16" name="Picture 15" descr="d02.diff_noah.noocean-default.w10.png"/>
            <p:cNvPicPr>
              <a:picLocks noChangeAspect="1"/>
            </p:cNvPicPr>
            <p:nvPr/>
          </p:nvPicPr>
          <p:blipFill rotWithShape="1">
            <a:blip r:embed="rId5" cstate="print"/>
            <a:srcRect l="86093" t="5788" r="8448" b="6541"/>
            <a:stretch/>
          </p:blipFill>
          <p:spPr>
            <a:xfrm>
              <a:off x="4191000" y="0"/>
              <a:ext cx="353762" cy="4261139"/>
            </a:xfrm>
            <a:prstGeom prst="rect">
              <a:avLst/>
            </a:prstGeom>
          </p:spPr>
        </p:pic>
      </p:grpSp>
      <p:sp>
        <p:nvSpPr>
          <p:cNvPr id="17" name="TextBox 16"/>
          <p:cNvSpPr txBox="1"/>
          <p:nvPr/>
        </p:nvSpPr>
        <p:spPr>
          <a:xfrm>
            <a:off x="6172200" y="2533471"/>
            <a:ext cx="2721941" cy="1200329"/>
          </a:xfrm>
          <a:prstGeom prst="rect">
            <a:avLst/>
          </a:prstGeom>
          <a:noFill/>
        </p:spPr>
        <p:txBody>
          <a:bodyPr wrap="square" rtlCol="0">
            <a:spAutoFit/>
          </a:bodyPr>
          <a:lstStyle/>
          <a:p>
            <a:r>
              <a:rPr lang="en-US" dirty="0"/>
              <a:t>Noah No Ocean (NNO) difference in 10 meter wind magnitude from the Noah default (N)</a:t>
            </a:r>
          </a:p>
        </p:txBody>
      </p:sp>
      <p:sp>
        <p:nvSpPr>
          <p:cNvPr id="18" name="TextBox 17"/>
          <p:cNvSpPr txBox="1"/>
          <p:nvPr/>
        </p:nvSpPr>
        <p:spPr>
          <a:xfrm>
            <a:off x="116389" y="3819525"/>
            <a:ext cx="5563280" cy="1200329"/>
          </a:xfrm>
          <a:prstGeom prst="rect">
            <a:avLst/>
          </a:prstGeom>
          <a:noFill/>
        </p:spPr>
        <p:txBody>
          <a:bodyPr wrap="square" rtlCol="0">
            <a:spAutoFit/>
          </a:bodyPr>
          <a:lstStyle/>
          <a:p>
            <a:r>
              <a:rPr lang="x-none"/>
              <a:t>Left: Noah No Ocean (NNO) forecast track and accumulated rainfall (mm). Right: No Ocean rainfall accumulation and track difference from the Noah default (N)</a:t>
            </a:r>
            <a:endParaRPr lang="en-US" dirty="0"/>
          </a:p>
          <a:p>
            <a:endParaRPr lang="en-US" dirty="0"/>
          </a:p>
        </p:txBody>
      </p:sp>
      <p:graphicFrame>
        <p:nvGraphicFramePr>
          <p:cNvPr id="21" name="Table 20"/>
          <p:cNvGraphicFramePr>
            <a:graphicFrameLocks noGrp="1"/>
          </p:cNvGraphicFramePr>
          <p:nvPr>
            <p:extLst>
              <p:ext uri="{D42A27DB-BD31-4B8C-83A1-F6EECF244321}">
                <p14:modId xmlns:p14="http://schemas.microsoft.com/office/powerpoint/2010/main" xmlns="" val="2070942577"/>
              </p:ext>
            </p:extLst>
          </p:nvPr>
        </p:nvGraphicFramePr>
        <p:xfrm>
          <a:off x="6543284" y="1219200"/>
          <a:ext cx="2067316" cy="1280160"/>
        </p:xfrm>
        <a:graphic>
          <a:graphicData uri="http://schemas.openxmlformats.org/drawingml/2006/table">
            <a:tbl>
              <a:tblPr firstRow="1" bandRow="1">
                <a:tableStyleId>{5C22544A-7EE6-4342-B048-85BDC9FD1C3A}</a:tableStyleId>
              </a:tblPr>
              <a:tblGrid>
                <a:gridCol w="1033658"/>
                <a:gridCol w="1033658"/>
              </a:tblGrid>
              <a:tr h="370840">
                <a:tc>
                  <a:txBody>
                    <a:bodyPr/>
                    <a:lstStyle/>
                    <a:p>
                      <a:r>
                        <a:rPr lang="en-US" dirty="0" smtClean="0"/>
                        <a:t>FTE</a:t>
                      </a:r>
                      <a:endParaRPr lang="en-US" dirty="0"/>
                    </a:p>
                  </a:txBody>
                  <a:tcPr/>
                </a:tc>
                <a:tc>
                  <a:txBody>
                    <a:bodyPr/>
                    <a:lstStyle/>
                    <a:p>
                      <a:r>
                        <a:rPr lang="en-US" dirty="0" smtClean="0"/>
                        <a:t>Peak Wind</a:t>
                      </a:r>
                      <a:endParaRPr lang="en-US" dirty="0"/>
                    </a:p>
                  </a:txBody>
                  <a:tcPr/>
                </a:tc>
              </a:tr>
              <a:tr h="370840">
                <a:tc>
                  <a:txBody>
                    <a:bodyPr/>
                    <a:lstStyle/>
                    <a:p>
                      <a:r>
                        <a:rPr kumimoji="0" lang="en-US" sz="1800" kern="1200" dirty="0" smtClean="0">
                          <a:solidFill>
                            <a:schemeClr val="dk1"/>
                          </a:solidFill>
                          <a:effectLst/>
                          <a:latin typeface="+mn-lt"/>
                          <a:ea typeface="+mn-ea"/>
                          <a:cs typeface="+mn-cs"/>
                        </a:rPr>
                        <a:t>647 km</a:t>
                      </a:r>
                      <a:endParaRPr lang="en-US" dirty="0"/>
                    </a:p>
                  </a:txBody>
                  <a:tcPr/>
                </a:tc>
                <a:tc>
                  <a:txBody>
                    <a:bodyPr/>
                    <a:lstStyle/>
                    <a:p>
                      <a:r>
                        <a:rPr kumimoji="0" lang="en-US" sz="1800" kern="1200" dirty="0" smtClean="0">
                          <a:solidFill>
                            <a:schemeClr val="dk1"/>
                          </a:solidFill>
                          <a:effectLst/>
                          <a:latin typeface="+mn-lt"/>
                          <a:ea typeface="+mn-ea"/>
                          <a:cs typeface="+mn-cs"/>
                        </a:rPr>
                        <a:t>51.7 </a:t>
                      </a:r>
                      <a:r>
                        <a:rPr kumimoji="0" lang="en-US" sz="1800" kern="1200" dirty="0" err="1" smtClean="0">
                          <a:solidFill>
                            <a:schemeClr val="dk1"/>
                          </a:solidFill>
                          <a:effectLst/>
                          <a:latin typeface="+mn-lt"/>
                          <a:ea typeface="+mn-ea"/>
                          <a:cs typeface="+mn-cs"/>
                        </a:rPr>
                        <a:t>kt</a:t>
                      </a:r>
                      <a:r>
                        <a:rPr kumimoji="0" lang="en-US" sz="1800" kern="1200" dirty="0" smtClean="0">
                          <a:solidFill>
                            <a:schemeClr val="dk1"/>
                          </a:solidFill>
                          <a:effectLst/>
                          <a:latin typeface="+mn-lt"/>
                          <a:ea typeface="+mn-ea"/>
                          <a:cs typeface="+mn-cs"/>
                        </a:rPr>
                        <a:t> @ 12Z </a:t>
                      </a:r>
                      <a:endParaRPr lang="en-US" dirty="0"/>
                    </a:p>
                  </a:txBody>
                  <a:tcPr/>
                </a:tc>
              </a:tr>
            </a:tbl>
          </a:graphicData>
        </a:graphic>
      </p:graphicFrame>
    </p:spTree>
    <p:extLst>
      <p:ext uri="{BB962C8B-B14F-4D97-AF65-F5344CB8AC3E}">
        <p14:creationId xmlns:p14="http://schemas.microsoft.com/office/powerpoint/2010/main" xmlns="" val="16063036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31750"/>
            <a:ext cx="8229600" cy="654050"/>
          </a:xfrm>
        </p:spPr>
        <p:txBody>
          <a:bodyPr rtlCol="0">
            <a:normAutofit fontScale="90000"/>
          </a:bodyPr>
          <a:lstStyle/>
          <a:p>
            <a:pPr fontAlgn="auto">
              <a:spcAft>
                <a:spcPts val="0"/>
              </a:spcAft>
              <a:defRPr/>
            </a:pPr>
            <a:r>
              <a:rPr lang="en-US" dirty="0" smtClean="0"/>
              <a:t>Ensemble Member Track Errors</a:t>
            </a:r>
            <a:endParaRPr lang="en-US" dirty="0"/>
          </a:p>
        </p:txBody>
      </p:sp>
      <p:cxnSp>
        <p:nvCxnSpPr>
          <p:cNvPr id="14" name="Straight Connector 13"/>
          <p:cNvCxnSpPr/>
          <p:nvPr/>
        </p:nvCxnSpPr>
        <p:spPr>
          <a:xfrm>
            <a:off x="1600200" y="3211512"/>
            <a:ext cx="1143000"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600200" y="3581400"/>
            <a:ext cx="114300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2027238" y="3135312"/>
            <a:ext cx="198437" cy="1524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Oval 20"/>
          <p:cNvSpPr/>
          <p:nvPr/>
        </p:nvSpPr>
        <p:spPr>
          <a:xfrm>
            <a:off x="2027238" y="3505200"/>
            <a:ext cx="198437"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53" name="TextBox 18"/>
          <p:cNvSpPr txBox="1">
            <a:spLocks noChangeArrowheads="1"/>
          </p:cNvSpPr>
          <p:nvPr/>
        </p:nvSpPr>
        <p:spPr bwMode="auto">
          <a:xfrm>
            <a:off x="2971800" y="2982912"/>
            <a:ext cx="2438400" cy="369888"/>
          </a:xfrm>
          <a:prstGeom prst="rect">
            <a:avLst/>
          </a:prstGeom>
          <a:noFill/>
          <a:ln w="9525">
            <a:noFill/>
            <a:miter lim="800000"/>
            <a:headEnd/>
            <a:tailEnd/>
          </a:ln>
        </p:spPr>
        <p:txBody>
          <a:bodyPr>
            <a:spAutoFit/>
          </a:bodyPr>
          <a:lstStyle/>
          <a:p>
            <a:r>
              <a:rPr lang="en-US" dirty="0"/>
              <a:t>GFDL Slab LSM used</a:t>
            </a:r>
          </a:p>
        </p:txBody>
      </p:sp>
      <p:sp>
        <p:nvSpPr>
          <p:cNvPr id="1055" name="TextBox 23"/>
          <p:cNvSpPr txBox="1">
            <a:spLocks noChangeArrowheads="1"/>
          </p:cNvSpPr>
          <p:nvPr/>
        </p:nvSpPr>
        <p:spPr bwMode="auto">
          <a:xfrm>
            <a:off x="2971800" y="3397250"/>
            <a:ext cx="2438400" cy="368300"/>
          </a:xfrm>
          <a:prstGeom prst="rect">
            <a:avLst/>
          </a:prstGeom>
          <a:noFill/>
          <a:ln w="9525">
            <a:noFill/>
            <a:miter lim="800000"/>
            <a:headEnd/>
            <a:tailEnd/>
          </a:ln>
        </p:spPr>
        <p:txBody>
          <a:bodyPr>
            <a:spAutoFit/>
          </a:bodyPr>
          <a:lstStyle/>
          <a:p>
            <a:r>
              <a:rPr lang="en-US" dirty="0"/>
              <a:t>NOAH LSM used</a:t>
            </a:r>
          </a:p>
        </p:txBody>
      </p:sp>
      <p:sp>
        <p:nvSpPr>
          <p:cNvPr id="27" name="Rectangle 26"/>
          <p:cNvSpPr/>
          <p:nvPr/>
        </p:nvSpPr>
        <p:spPr>
          <a:xfrm>
            <a:off x="1447800" y="2895600"/>
            <a:ext cx="3733800" cy="1371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9" name="Straight Connector 28"/>
          <p:cNvCxnSpPr/>
          <p:nvPr/>
        </p:nvCxnSpPr>
        <p:spPr>
          <a:xfrm>
            <a:off x="1600200" y="3994150"/>
            <a:ext cx="11430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2027238" y="3917950"/>
            <a:ext cx="198437"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60" name="TextBox 30"/>
          <p:cNvSpPr txBox="1">
            <a:spLocks noChangeArrowheads="1"/>
          </p:cNvSpPr>
          <p:nvPr/>
        </p:nvSpPr>
        <p:spPr bwMode="auto">
          <a:xfrm>
            <a:off x="2971800" y="3810000"/>
            <a:ext cx="1905000" cy="369888"/>
          </a:xfrm>
          <a:prstGeom prst="rect">
            <a:avLst/>
          </a:prstGeom>
          <a:noFill/>
          <a:ln w="9525">
            <a:noFill/>
            <a:miter lim="800000"/>
            <a:headEnd/>
            <a:tailEnd/>
          </a:ln>
        </p:spPr>
        <p:txBody>
          <a:bodyPr>
            <a:spAutoFit/>
          </a:bodyPr>
          <a:lstStyle/>
          <a:p>
            <a:r>
              <a:rPr lang="en-US" dirty="0"/>
              <a:t>Fay Best Track</a:t>
            </a:r>
          </a:p>
        </p:txBody>
      </p:sp>
      <p:sp>
        <p:nvSpPr>
          <p:cNvPr id="8" name="TextBox 7"/>
          <p:cNvSpPr txBox="1"/>
          <p:nvPr/>
        </p:nvSpPr>
        <p:spPr>
          <a:xfrm>
            <a:off x="0" y="685800"/>
            <a:ext cx="9144000" cy="2031325"/>
          </a:xfrm>
          <a:prstGeom prst="rect">
            <a:avLst/>
          </a:prstGeom>
          <a:noFill/>
        </p:spPr>
        <p:txBody>
          <a:bodyPr wrap="square">
            <a:spAutoFit/>
          </a:bodyPr>
          <a:lstStyle/>
          <a:p>
            <a:pPr fontAlgn="auto">
              <a:spcBef>
                <a:spcPts val="0"/>
              </a:spcBef>
              <a:spcAft>
                <a:spcPts val="0"/>
              </a:spcAft>
              <a:defRPr/>
            </a:pPr>
            <a:r>
              <a:rPr lang="en-US" dirty="0" err="1">
                <a:latin typeface="+mn-lt"/>
              </a:rPr>
              <a:t>Fcst</a:t>
            </a:r>
            <a:r>
              <a:rPr lang="en-US" dirty="0">
                <a:latin typeface="+mn-lt"/>
              </a:rPr>
              <a:t> Track Error (</a:t>
            </a:r>
            <a:r>
              <a:rPr lang="en-US" dirty="0" err="1">
                <a:latin typeface="+mn-lt"/>
              </a:rPr>
              <a:t>ie</a:t>
            </a:r>
            <a:r>
              <a:rPr lang="en-US" dirty="0">
                <a:latin typeface="+mn-lt"/>
              </a:rPr>
              <a:t> Great Circle Distance from best track point)</a:t>
            </a:r>
          </a:p>
          <a:p>
            <a:pPr fontAlgn="auto">
              <a:spcBef>
                <a:spcPts val="0"/>
              </a:spcBef>
              <a:spcAft>
                <a:spcPts val="0"/>
              </a:spcAft>
              <a:defRPr/>
            </a:pPr>
            <a:endParaRPr lang="en-US" dirty="0">
              <a:latin typeface="+mn-lt"/>
            </a:endParaRPr>
          </a:p>
          <a:p>
            <a:pPr fontAlgn="auto">
              <a:spcBef>
                <a:spcPts val="0"/>
              </a:spcBef>
              <a:spcAft>
                <a:spcPts val="0"/>
              </a:spcAft>
              <a:defRPr/>
            </a:pPr>
            <a:r>
              <a:rPr lang="en-US" dirty="0">
                <a:latin typeface="+mn-lt"/>
              </a:rPr>
              <a:t>FTE  = </a:t>
            </a:r>
          </a:p>
          <a:p>
            <a:pPr fontAlgn="auto">
              <a:spcBef>
                <a:spcPts val="0"/>
              </a:spcBef>
              <a:spcAft>
                <a:spcPts val="0"/>
              </a:spcAft>
              <a:defRPr/>
            </a:pPr>
            <a:endParaRPr lang="en-US" dirty="0">
              <a:latin typeface="+mn-lt"/>
            </a:endParaRPr>
          </a:p>
          <a:p>
            <a:pPr fontAlgn="auto">
              <a:spcBef>
                <a:spcPts val="0"/>
              </a:spcBef>
              <a:spcAft>
                <a:spcPts val="0"/>
              </a:spcAft>
              <a:defRPr/>
            </a:pPr>
            <a:r>
              <a:rPr lang="en-US" dirty="0">
                <a:latin typeface="+mn-lt"/>
              </a:rPr>
              <a:t>Where:</a:t>
            </a:r>
          </a:p>
          <a:p>
            <a:pPr marL="285750" indent="-285750" fontAlgn="auto">
              <a:spcBef>
                <a:spcPts val="0"/>
              </a:spcBef>
              <a:spcAft>
                <a:spcPts val="0"/>
              </a:spcAft>
              <a:buFont typeface="Arial" pitchFamily="34" charset="0"/>
              <a:buChar char="•"/>
              <a:defRPr/>
            </a:pPr>
            <a:r>
              <a:rPr lang="en-US" i="1" dirty="0" err="1">
                <a:latin typeface="Times New Roman" pitchFamily="18" charset="0"/>
                <a:cs typeface="Times New Roman" pitchFamily="18" charset="0"/>
              </a:rPr>
              <a:t>latB</a:t>
            </a:r>
            <a:r>
              <a:rPr lang="en-US" dirty="0">
                <a:latin typeface="+mn-lt"/>
              </a:rPr>
              <a:t>, </a:t>
            </a:r>
            <a:r>
              <a:rPr lang="en-US" i="1" dirty="0" err="1">
                <a:latin typeface="Times New Roman" pitchFamily="18" charset="0"/>
                <a:cs typeface="Times New Roman" pitchFamily="18" charset="0"/>
              </a:rPr>
              <a:t>lonB</a:t>
            </a:r>
            <a:r>
              <a:rPr lang="en-US" dirty="0">
                <a:latin typeface="+mn-lt"/>
              </a:rPr>
              <a:t> = Best Track Latitude, Best Track Longitude</a:t>
            </a:r>
          </a:p>
          <a:p>
            <a:pPr marL="285750" indent="-285750" fontAlgn="auto">
              <a:spcBef>
                <a:spcPts val="0"/>
              </a:spcBef>
              <a:spcAft>
                <a:spcPts val="0"/>
              </a:spcAft>
              <a:buFont typeface="Arial" pitchFamily="34" charset="0"/>
              <a:buChar char="•"/>
              <a:defRPr/>
            </a:pPr>
            <a:r>
              <a:rPr lang="en-US" i="1" dirty="0" err="1">
                <a:latin typeface="Times New Roman" pitchFamily="18" charset="0"/>
                <a:cs typeface="Times New Roman" pitchFamily="18" charset="0"/>
              </a:rPr>
              <a:t>latF</a:t>
            </a:r>
            <a:r>
              <a:rPr lang="en-US" i="1" dirty="0">
                <a:latin typeface="Times New Roman" pitchFamily="18" charset="0"/>
                <a:cs typeface="Times New Roman" pitchFamily="18" charset="0"/>
              </a:rPr>
              <a:t>, </a:t>
            </a:r>
            <a:r>
              <a:rPr lang="en-US" i="1" dirty="0" err="1">
                <a:latin typeface="Times New Roman" pitchFamily="18" charset="0"/>
                <a:cs typeface="Times New Roman" pitchFamily="18" charset="0"/>
              </a:rPr>
              <a:t>lonF</a:t>
            </a:r>
            <a:r>
              <a:rPr lang="en-US" i="1" dirty="0">
                <a:latin typeface="Times New Roman" pitchFamily="18" charset="0"/>
                <a:cs typeface="Times New Roman" pitchFamily="18" charset="0"/>
              </a:rPr>
              <a:t> </a:t>
            </a:r>
            <a:r>
              <a:rPr lang="en-US" dirty="0">
                <a:latin typeface="+mn-lt"/>
              </a:rPr>
              <a:t>= Model Forecast Latitude, Model Forecast Longitude </a:t>
            </a:r>
          </a:p>
        </p:txBody>
      </p:sp>
      <p:pic>
        <p:nvPicPr>
          <p:cNvPr id="1062" name="Picture 9"/>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l="24186" t="11896" r="37907" b="13305"/>
          <a:stretch/>
        </p:blipFill>
        <p:spPr bwMode="auto">
          <a:xfrm>
            <a:off x="5867400" y="1652675"/>
            <a:ext cx="1905000" cy="2819257"/>
          </a:xfrm>
          <a:prstGeom prst="rect">
            <a:avLst/>
          </a:prstGeom>
          <a:noFill/>
          <a:ln w="19050">
            <a:solidFill>
              <a:schemeClr val="tx1"/>
            </a:solidFill>
            <a:miter lim="800000"/>
            <a:headEnd/>
            <a:tailEnd/>
          </a:ln>
        </p:spPr>
      </p:pic>
      <p:graphicFrame>
        <p:nvGraphicFramePr>
          <p:cNvPr id="3" name="Object 2"/>
          <p:cNvGraphicFramePr>
            <a:graphicFrameLocks noChangeAspect="1"/>
          </p:cNvGraphicFramePr>
          <p:nvPr>
            <p:extLst>
              <p:ext uri="{D42A27DB-BD31-4B8C-83A1-F6EECF244321}">
                <p14:modId xmlns:p14="http://schemas.microsoft.com/office/powerpoint/2010/main" xmlns="" val="977526793"/>
              </p:ext>
            </p:extLst>
          </p:nvPr>
        </p:nvGraphicFramePr>
        <p:xfrm>
          <a:off x="309562" y="4442089"/>
          <a:ext cx="8453438" cy="2339711"/>
        </p:xfrm>
        <a:graphic>
          <a:graphicData uri="http://schemas.openxmlformats.org/presentationml/2006/ole">
            <p:oleObj spid="_x0000_s6354" name="Worksheet" r:id="rId4" imgW="8982013" imgH="2486088" progId="Excel.Sheet.12">
              <p:embed/>
            </p:oleObj>
          </a:graphicData>
        </a:graphic>
      </p:graphicFrame>
      <p:graphicFrame>
        <p:nvGraphicFramePr>
          <p:cNvPr id="1044" name="Object 20"/>
          <p:cNvGraphicFramePr>
            <a:graphicFrameLocks noChangeAspect="1"/>
          </p:cNvGraphicFramePr>
          <p:nvPr>
            <p:extLst>
              <p:ext uri="{D42A27DB-BD31-4B8C-83A1-F6EECF244321}">
                <p14:modId xmlns:p14="http://schemas.microsoft.com/office/powerpoint/2010/main" xmlns="" val="2482002238"/>
              </p:ext>
            </p:extLst>
          </p:nvPr>
        </p:nvGraphicFramePr>
        <p:xfrm>
          <a:off x="685800" y="1217613"/>
          <a:ext cx="8229600" cy="382587"/>
        </p:xfrm>
        <a:graphic>
          <a:graphicData uri="http://schemas.openxmlformats.org/presentationml/2006/ole">
            <p:oleObj spid="_x0000_s6355" name="Equation" r:id="rId5" imgW="4660900" imgH="215900" progId="Equation.3">
              <p:embed/>
            </p:oleObj>
          </a:graphicData>
        </a:graphic>
      </p:graphicFrame>
      <p:pic>
        <p:nvPicPr>
          <p:cNvPr id="19" name="Picture 18"/>
          <p:cNvPicPr/>
          <p:nvPr/>
        </p:nvPicPr>
        <p:blipFill rotWithShape="1">
          <a:blip r:embed="rId6" cstate="print">
            <a:extLst>
              <a:ext uri="{28A0092B-C50C-407E-A947-70E740481C1C}">
                <a14:useLocalDpi xmlns:a14="http://schemas.microsoft.com/office/drawing/2010/main" xmlns="" val="0"/>
              </a:ext>
            </a:extLst>
          </a:blip>
          <a:srcRect l="7184" t="5733" r="6091" b="2387"/>
          <a:stretch/>
        </p:blipFill>
        <p:spPr bwMode="auto">
          <a:xfrm>
            <a:off x="7534275" y="1652675"/>
            <a:ext cx="1609725" cy="2787507"/>
          </a:xfrm>
          <a:prstGeom prst="rect">
            <a:avLst/>
          </a:prstGeom>
          <a:noFill/>
          <a:ln w="15875">
            <a:solidFill>
              <a:schemeClr val="tx1"/>
            </a:solidFill>
          </a:ln>
        </p:spPr>
      </p:pic>
      <p:cxnSp>
        <p:nvCxnSpPr>
          <p:cNvPr id="25" name="Straight Arrow Connector 24"/>
          <p:cNvCxnSpPr/>
          <p:nvPr/>
        </p:nvCxnSpPr>
        <p:spPr>
          <a:xfrm flipV="1">
            <a:off x="5181600" y="3135312"/>
            <a:ext cx="1295400" cy="5667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886698" y="2238345"/>
            <a:ext cx="800100" cy="230832"/>
          </a:xfrm>
          <a:prstGeom prst="rect">
            <a:avLst/>
          </a:prstGeom>
          <a:noFill/>
        </p:spPr>
        <p:txBody>
          <a:bodyPr wrap="square" rtlCol="0">
            <a:spAutoFit/>
          </a:bodyPr>
          <a:lstStyle/>
          <a:p>
            <a:pPr algn="ctr"/>
            <a:r>
              <a:rPr lang="en-US" sz="900" dirty="0" smtClean="0"/>
              <a:t>N,NWNL,NG</a:t>
            </a:r>
            <a:endParaRPr lang="en-US" sz="900" dirty="0"/>
          </a:p>
        </p:txBody>
      </p:sp>
      <p:sp>
        <p:nvSpPr>
          <p:cNvPr id="22" name="TextBox 21"/>
          <p:cNvSpPr txBox="1"/>
          <p:nvPr/>
        </p:nvSpPr>
        <p:spPr>
          <a:xfrm>
            <a:off x="8610599" y="1766886"/>
            <a:ext cx="381001" cy="230832"/>
          </a:xfrm>
          <a:prstGeom prst="rect">
            <a:avLst/>
          </a:prstGeom>
          <a:noFill/>
        </p:spPr>
        <p:txBody>
          <a:bodyPr wrap="square" rtlCol="0">
            <a:spAutoFit/>
          </a:bodyPr>
          <a:lstStyle/>
          <a:p>
            <a:pPr algn="ctr"/>
            <a:r>
              <a:rPr lang="en-US" sz="900" dirty="0" smtClean="0"/>
              <a:t>N6B</a:t>
            </a:r>
            <a:endParaRPr lang="en-US" sz="900" dirty="0"/>
          </a:p>
        </p:txBody>
      </p:sp>
      <p:sp>
        <p:nvSpPr>
          <p:cNvPr id="23" name="TextBox 22"/>
          <p:cNvSpPr txBox="1"/>
          <p:nvPr/>
        </p:nvSpPr>
        <p:spPr>
          <a:xfrm>
            <a:off x="8201023" y="2380178"/>
            <a:ext cx="381001" cy="230832"/>
          </a:xfrm>
          <a:prstGeom prst="rect">
            <a:avLst/>
          </a:prstGeom>
          <a:noFill/>
        </p:spPr>
        <p:txBody>
          <a:bodyPr wrap="square" rtlCol="0">
            <a:spAutoFit/>
          </a:bodyPr>
          <a:lstStyle/>
          <a:p>
            <a:pPr algn="ctr"/>
            <a:r>
              <a:rPr lang="en-US" sz="900" dirty="0" smtClean="0"/>
              <a:t>NM</a:t>
            </a:r>
            <a:endParaRPr lang="en-US" sz="900" dirty="0"/>
          </a:p>
        </p:txBody>
      </p:sp>
      <p:sp>
        <p:nvSpPr>
          <p:cNvPr id="24" name="TextBox 23"/>
          <p:cNvSpPr txBox="1"/>
          <p:nvPr/>
        </p:nvSpPr>
        <p:spPr>
          <a:xfrm>
            <a:off x="8686798" y="2238345"/>
            <a:ext cx="381002" cy="230832"/>
          </a:xfrm>
          <a:prstGeom prst="rect">
            <a:avLst/>
          </a:prstGeom>
          <a:noFill/>
        </p:spPr>
        <p:txBody>
          <a:bodyPr wrap="square" rtlCol="0">
            <a:spAutoFit/>
          </a:bodyPr>
          <a:lstStyle/>
          <a:p>
            <a:pPr algn="ctr"/>
            <a:r>
              <a:rPr lang="en-US" sz="900" dirty="0" smtClean="0"/>
              <a:t>BT</a:t>
            </a:r>
            <a:endParaRPr lang="en-US" sz="900" dirty="0"/>
          </a:p>
        </p:txBody>
      </p:sp>
      <p:sp>
        <p:nvSpPr>
          <p:cNvPr id="26" name="TextBox 25"/>
          <p:cNvSpPr txBox="1"/>
          <p:nvPr/>
        </p:nvSpPr>
        <p:spPr>
          <a:xfrm>
            <a:off x="8096249" y="2662237"/>
            <a:ext cx="380998" cy="230832"/>
          </a:xfrm>
          <a:prstGeom prst="rect">
            <a:avLst/>
          </a:prstGeom>
          <a:noFill/>
        </p:spPr>
        <p:txBody>
          <a:bodyPr wrap="square" rtlCol="0">
            <a:spAutoFit/>
          </a:bodyPr>
          <a:lstStyle/>
          <a:p>
            <a:pPr algn="ctr"/>
            <a:r>
              <a:rPr lang="en-US" sz="900" dirty="0" smtClean="0"/>
              <a:t>N6A</a:t>
            </a:r>
            <a:endParaRPr lang="en-US" sz="900" dirty="0"/>
          </a:p>
        </p:txBody>
      </p:sp>
      <p:sp>
        <p:nvSpPr>
          <p:cNvPr id="28" name="TextBox 27"/>
          <p:cNvSpPr txBox="1"/>
          <p:nvPr/>
        </p:nvSpPr>
        <p:spPr>
          <a:xfrm>
            <a:off x="8610599" y="2495594"/>
            <a:ext cx="342900" cy="230832"/>
          </a:xfrm>
          <a:prstGeom prst="rect">
            <a:avLst/>
          </a:prstGeom>
          <a:noFill/>
        </p:spPr>
        <p:txBody>
          <a:bodyPr wrap="square" rtlCol="0">
            <a:spAutoFit/>
          </a:bodyPr>
          <a:lstStyle/>
          <a:p>
            <a:pPr algn="ctr"/>
            <a:r>
              <a:rPr lang="en-US" sz="900" dirty="0" smtClean="0"/>
              <a:t>NY</a:t>
            </a:r>
            <a:endParaRPr lang="en-US" sz="900" dirty="0"/>
          </a:p>
        </p:txBody>
      </p:sp>
      <p:sp>
        <p:nvSpPr>
          <p:cNvPr id="6" name="Slide Number Placeholder 5"/>
          <p:cNvSpPr>
            <a:spLocks noGrp="1"/>
          </p:cNvSpPr>
          <p:nvPr>
            <p:ph type="sldNum" sz="quarter" idx="12"/>
          </p:nvPr>
        </p:nvSpPr>
        <p:spPr>
          <a:xfrm>
            <a:off x="6626" y="6583680"/>
            <a:ext cx="274320" cy="274320"/>
          </a:xfrm>
        </p:spPr>
        <p:txBody>
          <a:bodyPr/>
          <a:lstStyle/>
          <a:p>
            <a:fld id="{283FA653-E9F8-4780-8EA8-F11E133180C1}" type="slidenum">
              <a:rPr lang="en-US" smtClean="0"/>
              <a:pPr/>
              <a:t>35</a:t>
            </a:fld>
            <a:endParaRPr lang="en-US"/>
          </a:p>
        </p:txBody>
      </p:sp>
      <p:grpSp>
        <p:nvGrpSpPr>
          <p:cNvPr id="31" name="Group 30"/>
          <p:cNvGrpSpPr/>
          <p:nvPr/>
        </p:nvGrpSpPr>
        <p:grpSpPr>
          <a:xfrm>
            <a:off x="0" y="685800"/>
            <a:ext cx="9144000" cy="6172200"/>
            <a:chOff x="0" y="685800"/>
            <a:chExt cx="9144000" cy="6172200"/>
          </a:xfrm>
        </p:grpSpPr>
        <p:sp>
          <p:nvSpPr>
            <p:cNvPr id="32" name="Rectangle 31"/>
            <p:cNvSpPr/>
            <p:nvPr/>
          </p:nvSpPr>
          <p:spPr>
            <a:xfrm>
              <a:off x="0" y="685800"/>
              <a:ext cx="9144000" cy="617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1"/>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r="19263" b="10238"/>
            <a:stretch/>
          </p:blipFill>
          <p:spPr bwMode="auto">
            <a:xfrm>
              <a:off x="545389" y="1882302"/>
              <a:ext cx="8065211" cy="37625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156293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xmlns="" val="1073492793"/>
              </p:ext>
            </p:extLst>
          </p:nvPr>
        </p:nvGraphicFramePr>
        <p:xfrm>
          <a:off x="20782" y="20782"/>
          <a:ext cx="8934450" cy="35290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p:cNvGraphicFramePr/>
          <p:nvPr>
            <p:extLst>
              <p:ext uri="{D42A27DB-BD31-4B8C-83A1-F6EECF244321}">
                <p14:modId xmlns:p14="http://schemas.microsoft.com/office/powerpoint/2010/main" xmlns="" val="288901955"/>
              </p:ext>
            </p:extLst>
          </p:nvPr>
        </p:nvGraphicFramePr>
        <p:xfrm>
          <a:off x="0" y="3564731"/>
          <a:ext cx="9144000" cy="3293269"/>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12"/>
          </p:nvPr>
        </p:nvSpPr>
        <p:spPr>
          <a:xfrm>
            <a:off x="-152400" y="6508750"/>
            <a:ext cx="457200" cy="349250"/>
          </a:xfrm>
        </p:spPr>
        <p:txBody>
          <a:bodyPr/>
          <a:lstStyle/>
          <a:p>
            <a:fld id="{283FA653-E9F8-4780-8EA8-F11E133180C1}" type="slidenum">
              <a:rPr lang="en-US" smtClean="0"/>
              <a:pPr/>
              <a:t>36</a:t>
            </a:fld>
            <a:endParaRPr lang="en-US" dirty="0"/>
          </a:p>
        </p:txBody>
      </p:sp>
      <p:sp>
        <p:nvSpPr>
          <p:cNvPr id="5" name="TextBox 4"/>
          <p:cNvSpPr txBox="1"/>
          <p:nvPr/>
        </p:nvSpPr>
        <p:spPr>
          <a:xfrm>
            <a:off x="8001000" y="3124200"/>
            <a:ext cx="1449172" cy="1169551"/>
          </a:xfrm>
          <a:prstGeom prst="rect">
            <a:avLst/>
          </a:prstGeom>
          <a:noFill/>
        </p:spPr>
        <p:txBody>
          <a:bodyPr wrap="square" rtlCol="0">
            <a:spAutoFit/>
          </a:bodyPr>
          <a:lstStyle/>
          <a:p>
            <a:r>
              <a:rPr lang="en-US" sz="1400" b="1" i="1" dirty="0" smtClean="0">
                <a:latin typeface="Perpetua" pitchFamily="18" charset="0"/>
              </a:rPr>
              <a:t>TD: 0-34 </a:t>
            </a:r>
            <a:r>
              <a:rPr lang="en-US" sz="1400" b="1" i="1" dirty="0" err="1" smtClean="0">
                <a:latin typeface="Perpetua" pitchFamily="18" charset="0"/>
              </a:rPr>
              <a:t>kt</a:t>
            </a:r>
            <a:endParaRPr lang="en-US" sz="1400" b="1" i="1" dirty="0" smtClean="0">
              <a:latin typeface="Perpetua" pitchFamily="18" charset="0"/>
            </a:endParaRPr>
          </a:p>
          <a:p>
            <a:r>
              <a:rPr lang="en-US" sz="1400" b="1" i="1" dirty="0" smtClean="0">
                <a:latin typeface="Perpetua" pitchFamily="18" charset="0"/>
              </a:rPr>
              <a:t>TS: 35-63 </a:t>
            </a:r>
            <a:r>
              <a:rPr lang="en-US" sz="1400" b="1" i="1" dirty="0" err="1" smtClean="0">
                <a:latin typeface="Perpetua" pitchFamily="18" charset="0"/>
              </a:rPr>
              <a:t>kt</a:t>
            </a:r>
            <a:endParaRPr lang="en-US" sz="1400" b="1" i="1" dirty="0" smtClean="0">
              <a:latin typeface="Perpetua" pitchFamily="18" charset="0"/>
            </a:endParaRPr>
          </a:p>
          <a:p>
            <a:r>
              <a:rPr lang="en-US" sz="1400" b="1" i="1" dirty="0" smtClean="0">
                <a:latin typeface="Perpetua" pitchFamily="18" charset="0"/>
              </a:rPr>
              <a:t>C1: 64-82 </a:t>
            </a:r>
            <a:r>
              <a:rPr lang="en-US" sz="1400" b="1" i="1" dirty="0" err="1" smtClean="0">
                <a:latin typeface="Perpetua" pitchFamily="18" charset="0"/>
              </a:rPr>
              <a:t>kt</a:t>
            </a:r>
            <a:endParaRPr lang="en-US" sz="1400" b="1" i="1" dirty="0" smtClean="0">
              <a:latin typeface="Perpetua" pitchFamily="18" charset="0"/>
            </a:endParaRPr>
          </a:p>
          <a:p>
            <a:r>
              <a:rPr lang="en-US" sz="1400" b="1" i="1" dirty="0" smtClean="0">
                <a:latin typeface="Perpetua" pitchFamily="18" charset="0"/>
              </a:rPr>
              <a:t>C2: 83-95 </a:t>
            </a:r>
            <a:r>
              <a:rPr lang="en-US" sz="1400" b="1" i="1" dirty="0" err="1" smtClean="0">
                <a:latin typeface="Perpetua" pitchFamily="18" charset="0"/>
              </a:rPr>
              <a:t>kt</a:t>
            </a:r>
            <a:endParaRPr lang="en-US" sz="1400" b="1" i="1" dirty="0" smtClean="0">
              <a:latin typeface="Perpetua" pitchFamily="18" charset="0"/>
            </a:endParaRPr>
          </a:p>
          <a:p>
            <a:r>
              <a:rPr lang="en-US" sz="1400" b="1" i="1" dirty="0" smtClean="0">
                <a:latin typeface="Perpetua" pitchFamily="18" charset="0"/>
              </a:rPr>
              <a:t>C3: 96-113 </a:t>
            </a:r>
            <a:r>
              <a:rPr lang="en-US" sz="1400" b="1" i="1" dirty="0" err="1" smtClean="0">
                <a:latin typeface="Perpetua" pitchFamily="18" charset="0"/>
              </a:rPr>
              <a:t>kt</a:t>
            </a:r>
            <a:endParaRPr lang="en-US" sz="1400" b="1" i="1" dirty="0">
              <a:latin typeface="Perpetua" pitchFamily="18" charset="0"/>
            </a:endParaRPr>
          </a:p>
        </p:txBody>
      </p:sp>
    </p:spTree>
    <p:extLst>
      <p:ext uri="{BB962C8B-B14F-4D97-AF65-F5344CB8AC3E}">
        <p14:creationId xmlns:p14="http://schemas.microsoft.com/office/powerpoint/2010/main" xmlns="" val="18663583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3792538" y="0"/>
            <a:ext cx="5348287" cy="1949450"/>
          </a:xfrm>
        </p:spPr>
        <p:txBody>
          <a:bodyPr/>
          <a:lstStyle/>
          <a:p>
            <a:r>
              <a:rPr lang="en-US" smtClean="0"/>
              <a:t>Noah Ensemble </a:t>
            </a:r>
            <a:br>
              <a:rPr lang="en-US" smtClean="0"/>
            </a:br>
            <a:r>
              <a:rPr lang="en-US" smtClean="0"/>
              <a:t>Swath Rain Rate </a:t>
            </a:r>
            <a:r>
              <a:rPr lang="en-US" sz="2200" smtClean="0"/>
              <a:t>(mm/hr)</a:t>
            </a:r>
            <a:br>
              <a:rPr lang="en-US" sz="2200" smtClean="0"/>
            </a:br>
            <a:r>
              <a:rPr lang="en-US" sz="2200" smtClean="0"/>
              <a:t>Valid through 2008-08-20 6 Z</a:t>
            </a:r>
          </a:p>
        </p:txBody>
      </p:sp>
      <p:grpSp>
        <p:nvGrpSpPr>
          <p:cNvPr id="32" name="Group 31"/>
          <p:cNvGrpSpPr/>
          <p:nvPr/>
        </p:nvGrpSpPr>
        <p:grpSpPr>
          <a:xfrm>
            <a:off x="2286000" y="3352800"/>
            <a:ext cx="2286000" cy="1700784"/>
            <a:chOff x="2438400" y="3352800"/>
            <a:chExt cx="1905000" cy="1653540"/>
          </a:xfrm>
        </p:grpSpPr>
        <p:pic>
          <p:nvPicPr>
            <p:cNvPr id="17435" name="Picture 8"/>
            <p:cNvPicPr>
              <a:picLocks noChangeAspect="1"/>
            </p:cNvPicPr>
            <p:nvPr/>
          </p:nvPicPr>
          <p:blipFill>
            <a:blip r:embed="rId2" cstate="screen">
              <a:extLst>
                <a:ext uri="{28A0092B-C50C-407E-A947-70E740481C1C}">
                  <a14:useLocalDpi xmlns:a14="http://schemas.microsoft.com/office/drawing/2010/main" xmlns=""/>
                </a:ext>
              </a:extLst>
            </a:blip>
            <a:srcRect l="16099" t="11711" r="15533" b="10805"/>
            <a:stretch>
              <a:fillRect/>
            </a:stretch>
          </p:blipFill>
          <p:spPr bwMode="auto">
            <a:xfrm>
              <a:off x="2438400" y="3387090"/>
              <a:ext cx="1905000" cy="1619250"/>
            </a:xfrm>
            <a:prstGeom prst="rect">
              <a:avLst/>
            </a:prstGeom>
            <a:noFill/>
            <a:ln w="6350">
              <a:solidFill>
                <a:schemeClr val="tx1"/>
              </a:solidFill>
              <a:miter lim="800000"/>
              <a:headEnd/>
              <a:tailEnd/>
            </a:ln>
          </p:spPr>
        </p:pic>
        <p:sp>
          <p:nvSpPr>
            <p:cNvPr id="17436" name="TextBox 23"/>
            <p:cNvSpPr txBox="1">
              <a:spLocks noChangeArrowheads="1"/>
            </p:cNvSpPr>
            <p:nvPr/>
          </p:nvSpPr>
          <p:spPr bwMode="auto">
            <a:xfrm>
              <a:off x="2438400" y="3352800"/>
              <a:ext cx="1135579" cy="299228"/>
            </a:xfrm>
            <a:prstGeom prst="rect">
              <a:avLst/>
            </a:prstGeom>
            <a:noFill/>
            <a:ln w="6350">
              <a:noFill/>
              <a:miter lim="800000"/>
              <a:headEnd/>
              <a:tailEnd/>
            </a:ln>
          </p:spPr>
          <p:txBody>
            <a:bodyPr>
              <a:spAutoFit/>
            </a:bodyPr>
            <a:lstStyle/>
            <a:p>
              <a:r>
                <a:rPr lang="en-US" sz="1400" b="1" dirty="0"/>
                <a:t>NOWET</a:t>
              </a:r>
            </a:p>
          </p:txBody>
        </p:sp>
      </p:grpSp>
      <p:grpSp>
        <p:nvGrpSpPr>
          <p:cNvPr id="33" name="Group 32"/>
          <p:cNvGrpSpPr/>
          <p:nvPr/>
        </p:nvGrpSpPr>
        <p:grpSpPr>
          <a:xfrm>
            <a:off x="0" y="3384550"/>
            <a:ext cx="9144000" cy="3390900"/>
            <a:chOff x="0" y="3384550"/>
            <a:chExt cx="9144000" cy="3390900"/>
          </a:xfrm>
        </p:grpSpPr>
        <p:grpSp>
          <p:nvGrpSpPr>
            <p:cNvPr id="17415" name="Group 40"/>
            <p:cNvGrpSpPr>
              <a:grpSpLocks/>
            </p:cNvGrpSpPr>
            <p:nvPr/>
          </p:nvGrpSpPr>
          <p:grpSpPr bwMode="auto">
            <a:xfrm>
              <a:off x="2282802" y="5057510"/>
              <a:ext cx="2281789" cy="1702798"/>
              <a:chOff x="3311506" y="3484522"/>
              <a:chExt cx="2694432" cy="2260395"/>
            </a:xfrm>
          </p:grpSpPr>
          <p:pic>
            <p:nvPicPr>
              <p:cNvPr id="17437" name="Picture 18"/>
              <p:cNvPicPr>
                <a:picLocks noChangeAspect="1"/>
              </p:cNvPicPr>
              <p:nvPr/>
            </p:nvPicPr>
            <p:blipFill>
              <a:blip r:embed="rId3" cstate="screen">
                <a:extLst>
                  <a:ext uri="{28A0092B-C50C-407E-A947-70E740481C1C}">
                    <a14:useLocalDpi xmlns:a14="http://schemas.microsoft.com/office/drawing/2010/main" xmlns=""/>
                  </a:ext>
                </a:extLst>
              </a:blip>
              <a:srcRect l="15262" t="8566" r="16061" b="9418"/>
              <a:stretch>
                <a:fillRect/>
              </a:stretch>
            </p:blipFill>
            <p:spPr bwMode="auto">
              <a:xfrm>
                <a:off x="3311506" y="3484522"/>
                <a:ext cx="2694432" cy="2260395"/>
              </a:xfrm>
              <a:prstGeom prst="rect">
                <a:avLst/>
              </a:prstGeom>
              <a:noFill/>
              <a:ln w="6350">
                <a:solidFill>
                  <a:schemeClr val="tx1"/>
                </a:solidFill>
                <a:miter lim="800000"/>
                <a:headEnd/>
                <a:tailEnd/>
              </a:ln>
            </p:spPr>
          </p:pic>
          <p:sp>
            <p:nvSpPr>
              <p:cNvPr id="17438" name="TextBox 21"/>
              <p:cNvSpPr txBox="1">
                <a:spLocks noChangeArrowheads="1"/>
              </p:cNvSpPr>
              <p:nvPr/>
            </p:nvSpPr>
            <p:spPr bwMode="auto">
              <a:xfrm>
                <a:off x="3311506" y="3484522"/>
                <a:ext cx="1339743" cy="408561"/>
              </a:xfrm>
              <a:prstGeom prst="rect">
                <a:avLst/>
              </a:prstGeom>
              <a:noFill/>
              <a:ln w="6350">
                <a:noFill/>
                <a:miter lim="800000"/>
                <a:headEnd/>
                <a:tailEnd/>
              </a:ln>
            </p:spPr>
            <p:txBody>
              <a:bodyPr>
                <a:spAutoFit/>
              </a:bodyPr>
              <a:lstStyle/>
              <a:p>
                <a:r>
                  <a:rPr lang="en-US" sz="1400" b="1" dirty="0"/>
                  <a:t>6AFTER</a:t>
                </a:r>
              </a:p>
            </p:txBody>
          </p:sp>
        </p:grpSp>
        <p:grpSp>
          <p:nvGrpSpPr>
            <p:cNvPr id="17417" name="Group 37"/>
            <p:cNvGrpSpPr>
              <a:grpSpLocks/>
            </p:cNvGrpSpPr>
            <p:nvPr/>
          </p:nvGrpSpPr>
          <p:grpSpPr bwMode="auto">
            <a:xfrm>
              <a:off x="4563579" y="3384550"/>
              <a:ext cx="2281789" cy="1702132"/>
              <a:chOff x="6529251" y="570877"/>
              <a:chExt cx="2694432" cy="2259511"/>
            </a:xfrm>
          </p:grpSpPr>
          <p:pic>
            <p:nvPicPr>
              <p:cNvPr id="17433" name="Picture 7"/>
              <p:cNvPicPr>
                <a:picLocks noChangeAspect="1"/>
              </p:cNvPicPr>
              <p:nvPr/>
            </p:nvPicPr>
            <p:blipFill>
              <a:blip r:embed="rId4" cstate="screen">
                <a:extLst>
                  <a:ext uri="{28A0092B-C50C-407E-A947-70E740481C1C}">
                    <a14:useLocalDpi xmlns:a14="http://schemas.microsoft.com/office/drawing/2010/main" xmlns=""/>
                  </a:ext>
                </a:extLst>
              </a:blip>
              <a:srcRect l="16286" t="9222" r="15379" b="9198"/>
              <a:stretch>
                <a:fillRect/>
              </a:stretch>
            </p:blipFill>
            <p:spPr bwMode="auto">
              <a:xfrm>
                <a:off x="6529251" y="570877"/>
                <a:ext cx="2694432" cy="2259511"/>
              </a:xfrm>
              <a:prstGeom prst="rect">
                <a:avLst/>
              </a:prstGeom>
              <a:noFill/>
              <a:ln w="6350">
                <a:solidFill>
                  <a:schemeClr val="tx1"/>
                </a:solidFill>
                <a:miter lim="800000"/>
                <a:headEnd/>
                <a:tailEnd/>
              </a:ln>
            </p:spPr>
          </p:pic>
          <p:sp>
            <p:nvSpPr>
              <p:cNvPr id="17434" name="TextBox 24"/>
              <p:cNvSpPr txBox="1">
                <a:spLocks noChangeArrowheads="1"/>
              </p:cNvSpPr>
              <p:nvPr/>
            </p:nvSpPr>
            <p:spPr bwMode="auto">
              <a:xfrm>
                <a:off x="6529251" y="583055"/>
                <a:ext cx="1220216" cy="408561"/>
              </a:xfrm>
              <a:prstGeom prst="rect">
                <a:avLst/>
              </a:prstGeom>
              <a:noFill/>
              <a:ln w="6350">
                <a:noFill/>
                <a:miter lim="800000"/>
                <a:headEnd/>
                <a:tailEnd/>
              </a:ln>
            </p:spPr>
            <p:txBody>
              <a:bodyPr>
                <a:spAutoFit/>
              </a:bodyPr>
              <a:lstStyle/>
              <a:p>
                <a:r>
                  <a:rPr lang="en-US" sz="1400" b="1" dirty="0"/>
                  <a:t>NOLAKE</a:t>
                </a:r>
              </a:p>
            </p:txBody>
          </p:sp>
        </p:grpSp>
        <p:grpSp>
          <p:nvGrpSpPr>
            <p:cNvPr id="17418" name="Group 38"/>
            <p:cNvGrpSpPr>
              <a:grpSpLocks/>
            </p:cNvGrpSpPr>
            <p:nvPr/>
          </p:nvGrpSpPr>
          <p:grpSpPr bwMode="auto">
            <a:xfrm>
              <a:off x="6845368" y="3393021"/>
              <a:ext cx="2296051" cy="1704726"/>
              <a:chOff x="9760417" y="571839"/>
              <a:chExt cx="2711273" cy="2262954"/>
            </a:xfrm>
          </p:grpSpPr>
          <p:pic>
            <p:nvPicPr>
              <p:cNvPr id="17431" name="Picture 6"/>
              <p:cNvPicPr>
                <a:picLocks noChangeAspect="1"/>
              </p:cNvPicPr>
              <p:nvPr/>
            </p:nvPicPr>
            <p:blipFill>
              <a:blip r:embed="rId5" cstate="screen">
                <a:extLst>
                  <a:ext uri="{28A0092B-C50C-407E-A947-70E740481C1C}">
                    <a14:useLocalDpi xmlns:a14="http://schemas.microsoft.com/office/drawing/2010/main" xmlns=""/>
                  </a:ext>
                </a:extLst>
              </a:blip>
              <a:srcRect l="15639" t="8910" r="15572" b="8842"/>
              <a:stretch>
                <a:fillRect/>
              </a:stretch>
            </p:blipFill>
            <p:spPr bwMode="auto">
              <a:xfrm>
                <a:off x="9777258" y="571839"/>
                <a:ext cx="2694432" cy="2262954"/>
              </a:xfrm>
              <a:prstGeom prst="rect">
                <a:avLst/>
              </a:prstGeom>
              <a:noFill/>
              <a:ln w="6350">
                <a:solidFill>
                  <a:schemeClr val="tx1"/>
                </a:solidFill>
                <a:miter lim="800000"/>
                <a:headEnd/>
                <a:tailEnd/>
              </a:ln>
            </p:spPr>
          </p:pic>
          <p:sp>
            <p:nvSpPr>
              <p:cNvPr id="17432" name="TextBox 25"/>
              <p:cNvSpPr txBox="1">
                <a:spLocks noChangeArrowheads="1"/>
              </p:cNvSpPr>
              <p:nvPr/>
            </p:nvSpPr>
            <p:spPr bwMode="auto">
              <a:xfrm>
                <a:off x="9760417" y="571839"/>
                <a:ext cx="1544579" cy="408561"/>
              </a:xfrm>
              <a:prstGeom prst="rect">
                <a:avLst/>
              </a:prstGeom>
              <a:noFill/>
              <a:ln w="6350">
                <a:noFill/>
                <a:miter lim="800000"/>
                <a:headEnd/>
                <a:tailEnd/>
              </a:ln>
            </p:spPr>
            <p:txBody>
              <a:bodyPr>
                <a:spAutoFit/>
              </a:bodyPr>
              <a:lstStyle/>
              <a:p>
                <a:r>
                  <a:rPr lang="en-US" sz="1400" b="1" dirty="0"/>
                  <a:t>NOGLADES</a:t>
                </a:r>
              </a:p>
            </p:txBody>
          </p:sp>
        </p:grpSp>
        <p:grpSp>
          <p:nvGrpSpPr>
            <p:cNvPr id="17419" name="Group 35"/>
            <p:cNvGrpSpPr>
              <a:grpSpLocks/>
            </p:cNvGrpSpPr>
            <p:nvPr/>
          </p:nvGrpSpPr>
          <p:grpSpPr bwMode="auto">
            <a:xfrm>
              <a:off x="0" y="3385605"/>
              <a:ext cx="2281789" cy="1719558"/>
              <a:chOff x="76200" y="577334"/>
              <a:chExt cx="2694432" cy="2282644"/>
            </a:xfrm>
          </p:grpSpPr>
          <p:pic>
            <p:nvPicPr>
              <p:cNvPr id="17429" name="Picture 5"/>
              <p:cNvPicPr>
                <a:picLocks noChangeAspect="1"/>
              </p:cNvPicPr>
              <p:nvPr/>
            </p:nvPicPr>
            <p:blipFill>
              <a:blip r:embed="rId6" cstate="screen">
                <a:extLst>
                  <a:ext uri="{28A0092B-C50C-407E-A947-70E740481C1C}">
                    <a14:useLocalDpi xmlns:a14="http://schemas.microsoft.com/office/drawing/2010/main" xmlns=""/>
                  </a:ext>
                </a:extLst>
              </a:blip>
              <a:srcRect l="15604" t="8884" r="16177" b="8839"/>
              <a:stretch>
                <a:fillRect/>
              </a:stretch>
            </p:blipFill>
            <p:spPr bwMode="auto">
              <a:xfrm>
                <a:off x="76200" y="577334"/>
                <a:ext cx="2694432" cy="2282644"/>
              </a:xfrm>
              <a:prstGeom prst="rect">
                <a:avLst/>
              </a:prstGeom>
              <a:noFill/>
              <a:ln w="6350">
                <a:solidFill>
                  <a:schemeClr val="tx1"/>
                </a:solidFill>
                <a:miter lim="800000"/>
                <a:headEnd/>
                <a:tailEnd/>
              </a:ln>
            </p:spPr>
          </p:pic>
          <p:sp>
            <p:nvSpPr>
              <p:cNvPr id="17430" name="TextBox 26"/>
              <p:cNvSpPr txBox="1">
                <a:spLocks noChangeArrowheads="1"/>
              </p:cNvSpPr>
              <p:nvPr/>
            </p:nvSpPr>
            <p:spPr bwMode="auto">
              <a:xfrm>
                <a:off x="76200" y="598500"/>
                <a:ext cx="1169742" cy="408562"/>
              </a:xfrm>
              <a:prstGeom prst="rect">
                <a:avLst/>
              </a:prstGeom>
              <a:noFill/>
              <a:ln w="6350">
                <a:noFill/>
                <a:miter lim="800000"/>
                <a:headEnd/>
                <a:tailEnd/>
              </a:ln>
            </p:spPr>
            <p:txBody>
              <a:bodyPr>
                <a:spAutoFit/>
              </a:bodyPr>
              <a:lstStyle/>
              <a:p>
                <a:r>
                  <a:rPr lang="en-US" sz="1400" b="1" dirty="0"/>
                  <a:t>NOAH</a:t>
                </a:r>
              </a:p>
            </p:txBody>
          </p:sp>
        </p:grpSp>
        <p:grpSp>
          <p:nvGrpSpPr>
            <p:cNvPr id="17420" name="Group 39"/>
            <p:cNvGrpSpPr>
              <a:grpSpLocks/>
            </p:cNvGrpSpPr>
            <p:nvPr/>
          </p:nvGrpSpPr>
          <p:grpSpPr bwMode="auto">
            <a:xfrm>
              <a:off x="0" y="5043767"/>
              <a:ext cx="2282802" cy="1675691"/>
              <a:chOff x="125203" y="3451145"/>
              <a:chExt cx="2695628" cy="2224412"/>
            </a:xfrm>
          </p:grpSpPr>
          <p:pic>
            <p:nvPicPr>
              <p:cNvPr id="17427" name="Picture 4"/>
              <p:cNvPicPr>
                <a:picLocks noChangeAspect="1"/>
              </p:cNvPicPr>
              <p:nvPr/>
            </p:nvPicPr>
            <p:blipFill>
              <a:blip r:embed="rId7" cstate="screen">
                <a:extLst>
                  <a:ext uri="{28A0092B-C50C-407E-A947-70E740481C1C}">
                    <a14:useLocalDpi xmlns:a14="http://schemas.microsoft.com/office/drawing/2010/main" xmlns=""/>
                  </a:ext>
                </a:extLst>
              </a:blip>
              <a:srcRect l="15546" t="9958" r="15436" b="8963"/>
              <a:stretch>
                <a:fillRect/>
              </a:stretch>
            </p:blipFill>
            <p:spPr bwMode="auto">
              <a:xfrm>
                <a:off x="125204" y="3451145"/>
                <a:ext cx="2695627" cy="2224412"/>
              </a:xfrm>
              <a:prstGeom prst="rect">
                <a:avLst/>
              </a:prstGeom>
              <a:noFill/>
              <a:ln w="6350">
                <a:solidFill>
                  <a:schemeClr val="tx1"/>
                </a:solidFill>
                <a:miter lim="800000"/>
                <a:headEnd/>
                <a:tailEnd/>
              </a:ln>
            </p:spPr>
          </p:pic>
          <p:sp>
            <p:nvSpPr>
              <p:cNvPr id="17428" name="TextBox 20"/>
              <p:cNvSpPr txBox="1">
                <a:spLocks noChangeArrowheads="1"/>
              </p:cNvSpPr>
              <p:nvPr/>
            </p:nvSpPr>
            <p:spPr bwMode="auto">
              <a:xfrm>
                <a:off x="125203" y="3469390"/>
                <a:ext cx="1347813" cy="408562"/>
              </a:xfrm>
              <a:prstGeom prst="rect">
                <a:avLst/>
              </a:prstGeom>
              <a:noFill/>
              <a:ln w="6350">
                <a:noFill/>
                <a:miter lim="800000"/>
                <a:headEnd/>
                <a:tailEnd/>
              </a:ln>
            </p:spPr>
            <p:txBody>
              <a:bodyPr>
                <a:spAutoFit/>
              </a:bodyPr>
              <a:lstStyle/>
              <a:p>
                <a:r>
                  <a:rPr lang="en-US" sz="1400" b="1" dirty="0"/>
                  <a:t>6BEFORE</a:t>
                </a:r>
              </a:p>
            </p:txBody>
          </p:sp>
        </p:grpSp>
        <p:grpSp>
          <p:nvGrpSpPr>
            <p:cNvPr id="17421" name="Group 41"/>
            <p:cNvGrpSpPr>
              <a:grpSpLocks/>
            </p:cNvGrpSpPr>
            <p:nvPr/>
          </p:nvGrpSpPr>
          <p:grpSpPr bwMode="auto">
            <a:xfrm>
              <a:off x="4554806" y="5066702"/>
              <a:ext cx="2284354" cy="1684413"/>
              <a:chOff x="6465625" y="3477712"/>
              <a:chExt cx="2697461" cy="2235990"/>
            </a:xfrm>
          </p:grpSpPr>
          <p:pic>
            <p:nvPicPr>
              <p:cNvPr id="17425" name="Picture 9"/>
              <p:cNvPicPr>
                <a:picLocks noChangeAspect="1"/>
              </p:cNvPicPr>
              <p:nvPr/>
            </p:nvPicPr>
            <p:blipFill>
              <a:blip r:embed="rId8" cstate="screen">
                <a:extLst>
                  <a:ext uri="{28A0092B-C50C-407E-A947-70E740481C1C}">
                    <a14:useLocalDpi xmlns:a14="http://schemas.microsoft.com/office/drawing/2010/main" xmlns=""/>
                  </a:ext>
                </a:extLst>
              </a:blip>
              <a:srcRect l="15375" t="9415" r="15379" b="8781"/>
              <a:stretch>
                <a:fillRect/>
              </a:stretch>
            </p:blipFill>
            <p:spPr bwMode="auto">
              <a:xfrm>
                <a:off x="6468654" y="3477712"/>
                <a:ext cx="2694432" cy="2235990"/>
              </a:xfrm>
              <a:prstGeom prst="rect">
                <a:avLst/>
              </a:prstGeom>
              <a:noFill/>
              <a:ln w="6350">
                <a:solidFill>
                  <a:schemeClr val="tx1"/>
                </a:solidFill>
                <a:miter lim="800000"/>
                <a:headEnd/>
                <a:tailEnd/>
              </a:ln>
            </p:spPr>
          </p:pic>
          <p:sp>
            <p:nvSpPr>
              <p:cNvPr id="17426" name="TextBox 22"/>
              <p:cNvSpPr txBox="1">
                <a:spLocks noChangeArrowheads="1"/>
              </p:cNvSpPr>
              <p:nvPr/>
            </p:nvSpPr>
            <p:spPr bwMode="auto">
              <a:xfrm>
                <a:off x="6465625" y="3477712"/>
                <a:ext cx="1230575" cy="408561"/>
              </a:xfrm>
              <a:prstGeom prst="rect">
                <a:avLst/>
              </a:prstGeom>
              <a:noFill/>
              <a:ln w="6350">
                <a:noFill/>
                <a:miter lim="800000"/>
                <a:headEnd/>
                <a:tailEnd/>
              </a:ln>
            </p:spPr>
            <p:txBody>
              <a:bodyPr>
                <a:spAutoFit/>
              </a:bodyPr>
              <a:lstStyle/>
              <a:p>
                <a:r>
                  <a:rPr lang="en-US" sz="1400" b="1" dirty="0"/>
                  <a:t>YSU PBL</a:t>
                </a:r>
              </a:p>
            </p:txBody>
          </p:sp>
        </p:grpSp>
        <p:grpSp>
          <p:nvGrpSpPr>
            <p:cNvPr id="17422" name="Group 44"/>
            <p:cNvGrpSpPr>
              <a:grpSpLocks/>
            </p:cNvGrpSpPr>
            <p:nvPr/>
          </p:nvGrpSpPr>
          <p:grpSpPr bwMode="auto">
            <a:xfrm>
              <a:off x="6859630" y="5053363"/>
              <a:ext cx="2284370" cy="1722087"/>
              <a:chOff x="8382000" y="3375025"/>
              <a:chExt cx="2697480" cy="2286000"/>
            </a:xfrm>
          </p:grpSpPr>
          <p:pic>
            <p:nvPicPr>
              <p:cNvPr id="17423" name="Picture 42"/>
              <p:cNvPicPr>
                <a:picLocks noChangeAspect="1"/>
              </p:cNvPicPr>
              <p:nvPr/>
            </p:nvPicPr>
            <p:blipFill>
              <a:blip r:embed="rId9" cstate="screen">
                <a:extLst>
                  <a:ext uri="{28A0092B-C50C-407E-A947-70E740481C1C}">
                    <a14:useLocalDpi xmlns:a14="http://schemas.microsoft.com/office/drawing/2010/main" xmlns=""/>
                  </a:ext>
                </a:extLst>
              </a:blip>
              <a:srcRect l="15874" t="8418" r="15556" b="8995"/>
              <a:stretch>
                <a:fillRect/>
              </a:stretch>
            </p:blipFill>
            <p:spPr bwMode="auto">
              <a:xfrm>
                <a:off x="8382000" y="3375025"/>
                <a:ext cx="2697480" cy="2286000"/>
              </a:xfrm>
              <a:prstGeom prst="rect">
                <a:avLst/>
              </a:prstGeom>
              <a:noFill/>
              <a:ln w="6350">
                <a:solidFill>
                  <a:schemeClr val="tx1"/>
                </a:solidFill>
                <a:miter lim="800000"/>
                <a:headEnd/>
                <a:tailEnd/>
              </a:ln>
            </p:spPr>
          </p:pic>
          <p:sp>
            <p:nvSpPr>
              <p:cNvPr id="17424" name="TextBox 27"/>
              <p:cNvSpPr txBox="1">
                <a:spLocks noChangeArrowheads="1"/>
              </p:cNvSpPr>
              <p:nvPr/>
            </p:nvSpPr>
            <p:spPr bwMode="auto">
              <a:xfrm>
                <a:off x="8382000" y="3375025"/>
                <a:ext cx="1219200" cy="408561"/>
              </a:xfrm>
              <a:prstGeom prst="rect">
                <a:avLst/>
              </a:prstGeom>
              <a:noFill/>
              <a:ln w="9525">
                <a:noFill/>
                <a:miter lim="800000"/>
                <a:headEnd/>
                <a:tailEnd/>
              </a:ln>
            </p:spPr>
            <p:txBody>
              <a:bodyPr>
                <a:spAutoFit/>
              </a:bodyPr>
              <a:lstStyle/>
              <a:p>
                <a:r>
                  <a:rPr lang="en-US" sz="1400" b="1" dirty="0"/>
                  <a:t>MYJ PBL</a:t>
                </a:r>
              </a:p>
            </p:txBody>
          </p:sp>
        </p:grpSp>
      </p:grpSp>
      <p:pic>
        <p:nvPicPr>
          <p:cNvPr id="17411" name="Picture 46"/>
          <p:cNvPicPr>
            <a:picLocks noChangeAspect="1"/>
          </p:cNvPicPr>
          <p:nvPr/>
        </p:nvPicPr>
        <p:blipFill>
          <a:blip r:embed="rId10" cstate="screen">
            <a:extLst>
              <a:ext uri="{28A0092B-C50C-407E-A947-70E740481C1C}">
                <a14:useLocalDpi xmlns:a14="http://schemas.microsoft.com/office/drawing/2010/main" xmlns=""/>
              </a:ext>
            </a:extLst>
          </a:blip>
          <a:srcRect l="7071" t="86308" r="7272" b="8485"/>
          <a:stretch>
            <a:fillRect/>
          </a:stretch>
        </p:blipFill>
        <p:spPr bwMode="auto">
          <a:xfrm>
            <a:off x="3792538" y="2224088"/>
            <a:ext cx="5348287" cy="442912"/>
          </a:xfrm>
          <a:prstGeom prst="rect">
            <a:avLst/>
          </a:prstGeom>
          <a:noFill/>
          <a:ln w="9525">
            <a:noFill/>
            <a:miter lim="800000"/>
            <a:headEnd/>
            <a:tailEnd/>
          </a:ln>
        </p:spPr>
      </p:pic>
      <p:grpSp>
        <p:nvGrpSpPr>
          <p:cNvPr id="17412" name="Group 48"/>
          <p:cNvGrpSpPr>
            <a:grpSpLocks/>
          </p:cNvGrpSpPr>
          <p:nvPr/>
        </p:nvGrpSpPr>
        <p:grpSpPr bwMode="auto">
          <a:xfrm>
            <a:off x="0" y="0"/>
            <a:ext cx="3792538" cy="3384763"/>
            <a:chOff x="0" y="0"/>
            <a:chExt cx="3791791" cy="3385232"/>
          </a:xfrm>
        </p:grpSpPr>
        <p:pic>
          <p:nvPicPr>
            <p:cNvPr id="17413" name="Picture 3"/>
            <p:cNvPicPr>
              <a:picLocks noChangeAspect="1"/>
            </p:cNvPicPr>
            <p:nvPr/>
          </p:nvPicPr>
          <p:blipFill>
            <a:blip r:embed="rId11" cstate="screen">
              <a:extLst>
                <a:ext uri="{28A0092B-C50C-407E-A947-70E740481C1C}">
                  <a14:useLocalDpi xmlns:a14="http://schemas.microsoft.com/office/drawing/2010/main" xmlns=""/>
                </a:ext>
              </a:extLst>
            </a:blip>
            <a:srcRect l="15303" t="8888" r="15456" b="8687"/>
            <a:stretch>
              <a:fillRect/>
            </a:stretch>
          </p:blipFill>
          <p:spPr bwMode="auto">
            <a:xfrm>
              <a:off x="1" y="0"/>
              <a:ext cx="3791790" cy="3385232"/>
            </a:xfrm>
            <a:prstGeom prst="rect">
              <a:avLst/>
            </a:prstGeom>
            <a:noFill/>
            <a:ln w="9525">
              <a:noFill/>
              <a:miter lim="800000"/>
              <a:headEnd/>
              <a:tailEnd/>
            </a:ln>
          </p:spPr>
        </p:pic>
        <p:sp>
          <p:nvSpPr>
            <p:cNvPr id="17414" name="TextBox 47"/>
            <p:cNvSpPr txBox="1">
              <a:spLocks noChangeArrowheads="1"/>
            </p:cNvSpPr>
            <p:nvPr/>
          </p:nvSpPr>
          <p:spPr bwMode="auto">
            <a:xfrm>
              <a:off x="0" y="2762504"/>
              <a:ext cx="1523999" cy="584856"/>
            </a:xfrm>
            <a:prstGeom prst="rect">
              <a:avLst/>
            </a:prstGeom>
            <a:noFill/>
            <a:ln w="9525">
              <a:noFill/>
              <a:miter lim="800000"/>
              <a:headEnd/>
              <a:tailEnd/>
            </a:ln>
          </p:spPr>
          <p:txBody>
            <a:bodyPr>
              <a:spAutoFit/>
            </a:bodyPr>
            <a:lstStyle/>
            <a:p>
              <a:r>
                <a:rPr lang="en-US" sz="1600" b="1" dirty="0"/>
                <a:t>Stage IV </a:t>
              </a:r>
            </a:p>
            <a:p>
              <a:r>
                <a:rPr lang="en-US" sz="1600" b="1" dirty="0"/>
                <a:t>Observations</a:t>
              </a:r>
            </a:p>
          </p:txBody>
        </p:sp>
      </p:grpSp>
    </p:spTree>
    <p:extLst>
      <p:ext uri="{BB962C8B-B14F-4D97-AF65-F5344CB8AC3E}">
        <p14:creationId xmlns:p14="http://schemas.microsoft.com/office/powerpoint/2010/main" xmlns="" val="34035147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1905000" y="0"/>
            <a:ext cx="5348287" cy="1949450"/>
          </a:xfrm>
        </p:spPr>
        <p:txBody>
          <a:bodyPr/>
          <a:lstStyle/>
          <a:p>
            <a:r>
              <a:rPr lang="en-US" dirty="0" smtClean="0"/>
              <a:t>Noah Ensemble </a:t>
            </a:r>
            <a:br>
              <a:rPr lang="en-US" dirty="0" smtClean="0"/>
            </a:br>
            <a:r>
              <a:rPr lang="en-US" dirty="0" smtClean="0"/>
              <a:t>Swath Acc </a:t>
            </a:r>
            <a:r>
              <a:rPr lang="en-US" dirty="0" err="1" smtClean="0"/>
              <a:t>Precip</a:t>
            </a:r>
            <a:r>
              <a:rPr lang="en-US" dirty="0" smtClean="0"/>
              <a:t> </a:t>
            </a:r>
            <a:r>
              <a:rPr lang="en-US" sz="2000" dirty="0" smtClean="0"/>
              <a:t>(mm)</a:t>
            </a:r>
            <a:r>
              <a:rPr lang="en-US" dirty="0" smtClean="0"/>
              <a:t/>
            </a:r>
            <a:br>
              <a:rPr lang="en-US" dirty="0" smtClean="0"/>
            </a:br>
            <a:r>
              <a:rPr lang="en-US" sz="2200" dirty="0" smtClean="0"/>
              <a:t>Valid through 2008-08-20 6 Z</a:t>
            </a:r>
          </a:p>
        </p:txBody>
      </p:sp>
      <p:grpSp>
        <p:nvGrpSpPr>
          <p:cNvPr id="34" name="Group 33"/>
          <p:cNvGrpSpPr/>
          <p:nvPr/>
        </p:nvGrpSpPr>
        <p:grpSpPr>
          <a:xfrm>
            <a:off x="2286000" y="3352800"/>
            <a:ext cx="2286000" cy="1700784"/>
            <a:chOff x="2286000" y="3352800"/>
            <a:chExt cx="1905000" cy="1619250"/>
          </a:xfrm>
        </p:grpSpPr>
        <p:pic>
          <p:nvPicPr>
            <p:cNvPr id="17435" name="Picture 8"/>
            <p:cNvPicPr>
              <a:picLocks noChangeAspect="1"/>
            </p:cNvPicPr>
            <p:nvPr/>
          </p:nvPicPr>
          <p:blipFill>
            <a:blip r:embed="rId2" cstate="screen">
              <a:extLst>
                <a:ext uri="{28A0092B-C50C-407E-A947-70E740481C1C}">
                  <a14:useLocalDpi xmlns:a14="http://schemas.microsoft.com/office/drawing/2010/main" xmlns=""/>
                </a:ext>
              </a:extLst>
            </a:blip>
            <a:srcRect l="15686" t="11608" r="15686" b="10614"/>
            <a:stretch>
              <a:fillRect/>
            </a:stretch>
          </p:blipFill>
          <p:spPr bwMode="auto">
            <a:xfrm>
              <a:off x="2286000" y="3352800"/>
              <a:ext cx="1905000" cy="1619250"/>
            </a:xfrm>
            <a:prstGeom prst="rect">
              <a:avLst/>
            </a:prstGeom>
            <a:noFill/>
            <a:ln w="6350">
              <a:solidFill>
                <a:schemeClr val="tx1"/>
              </a:solidFill>
              <a:miter lim="800000"/>
              <a:headEnd/>
              <a:tailEnd/>
            </a:ln>
          </p:spPr>
        </p:pic>
        <p:sp>
          <p:nvSpPr>
            <p:cNvPr id="17436" name="TextBox 23"/>
            <p:cNvSpPr txBox="1">
              <a:spLocks noChangeArrowheads="1"/>
            </p:cNvSpPr>
            <p:nvPr/>
          </p:nvSpPr>
          <p:spPr bwMode="auto">
            <a:xfrm>
              <a:off x="2286000" y="3352800"/>
              <a:ext cx="1362695" cy="263720"/>
            </a:xfrm>
            <a:prstGeom prst="rect">
              <a:avLst/>
            </a:prstGeom>
            <a:noFill/>
            <a:ln w="6350">
              <a:noFill/>
              <a:miter lim="800000"/>
              <a:headEnd/>
              <a:tailEnd/>
            </a:ln>
          </p:spPr>
          <p:txBody>
            <a:bodyPr>
              <a:spAutoFit/>
            </a:bodyPr>
            <a:lstStyle/>
            <a:p>
              <a:r>
                <a:rPr lang="en-US" sz="1200" b="1" dirty="0"/>
                <a:t>NOWET</a:t>
              </a:r>
            </a:p>
          </p:txBody>
        </p:sp>
      </p:grpSp>
      <p:grpSp>
        <p:nvGrpSpPr>
          <p:cNvPr id="38" name="Group 37"/>
          <p:cNvGrpSpPr/>
          <p:nvPr/>
        </p:nvGrpSpPr>
        <p:grpSpPr>
          <a:xfrm>
            <a:off x="2282802" y="5071872"/>
            <a:ext cx="2286000" cy="1709928"/>
            <a:chOff x="2282802" y="5105400"/>
            <a:chExt cx="1858892" cy="1577340"/>
          </a:xfrm>
        </p:grpSpPr>
        <p:pic>
          <p:nvPicPr>
            <p:cNvPr id="17437" name="Picture 18"/>
            <p:cNvPicPr>
              <a:picLocks noChangeAspect="1"/>
            </p:cNvPicPr>
            <p:nvPr/>
          </p:nvPicPr>
          <p:blipFill>
            <a:blip r:embed="rId3" cstate="screen">
              <a:extLst>
                <a:ext uri="{28A0092B-C50C-407E-A947-70E740481C1C}">
                  <a14:useLocalDpi xmlns:a14="http://schemas.microsoft.com/office/drawing/2010/main" xmlns=""/>
                </a:ext>
              </a:extLst>
            </a:blip>
            <a:srcRect l="16671" t="11762" r="16204" b="12163"/>
            <a:stretch>
              <a:fillRect/>
            </a:stretch>
          </p:blipFill>
          <p:spPr bwMode="auto">
            <a:xfrm>
              <a:off x="2286000" y="5105400"/>
              <a:ext cx="1855694" cy="1577340"/>
            </a:xfrm>
            <a:prstGeom prst="rect">
              <a:avLst/>
            </a:prstGeom>
            <a:noFill/>
            <a:ln w="6350">
              <a:solidFill>
                <a:schemeClr val="tx1"/>
              </a:solidFill>
              <a:miter lim="800000"/>
              <a:headEnd/>
              <a:tailEnd/>
            </a:ln>
          </p:spPr>
        </p:pic>
        <p:sp>
          <p:nvSpPr>
            <p:cNvPr id="17438" name="TextBox 21"/>
            <p:cNvSpPr txBox="1">
              <a:spLocks noChangeArrowheads="1"/>
            </p:cNvSpPr>
            <p:nvPr/>
          </p:nvSpPr>
          <p:spPr bwMode="auto">
            <a:xfrm>
              <a:off x="2282802" y="5105400"/>
              <a:ext cx="1134566" cy="255520"/>
            </a:xfrm>
            <a:prstGeom prst="rect">
              <a:avLst/>
            </a:prstGeom>
            <a:noFill/>
            <a:ln w="6350">
              <a:noFill/>
              <a:miter lim="800000"/>
              <a:headEnd/>
              <a:tailEnd/>
            </a:ln>
          </p:spPr>
          <p:txBody>
            <a:bodyPr>
              <a:spAutoFit/>
            </a:bodyPr>
            <a:lstStyle/>
            <a:p>
              <a:r>
                <a:rPr lang="en-US" sz="1200" b="1" dirty="0"/>
                <a:t>6AFTER</a:t>
              </a:r>
            </a:p>
          </p:txBody>
        </p:sp>
      </p:grpSp>
      <p:grpSp>
        <p:nvGrpSpPr>
          <p:cNvPr id="35" name="Group 34"/>
          <p:cNvGrpSpPr/>
          <p:nvPr/>
        </p:nvGrpSpPr>
        <p:grpSpPr>
          <a:xfrm>
            <a:off x="4563578" y="3352800"/>
            <a:ext cx="2286000" cy="1706880"/>
            <a:chOff x="4563579" y="3322320"/>
            <a:chExt cx="2016515" cy="1706880"/>
          </a:xfrm>
        </p:grpSpPr>
        <p:pic>
          <p:nvPicPr>
            <p:cNvPr id="17433" name="Picture 7"/>
            <p:cNvPicPr>
              <a:picLocks noChangeAspect="1"/>
            </p:cNvPicPr>
            <p:nvPr/>
          </p:nvPicPr>
          <p:blipFill>
            <a:blip r:embed="rId4" cstate="screen">
              <a:extLst>
                <a:ext uri="{28A0092B-C50C-407E-A947-70E740481C1C}">
                  <a14:useLocalDpi xmlns:a14="http://schemas.microsoft.com/office/drawing/2010/main" xmlns=""/>
                </a:ext>
              </a:extLst>
            </a:blip>
            <a:srcRect l="16888" t="11565" r="15961" b="12331"/>
            <a:stretch>
              <a:fillRect/>
            </a:stretch>
          </p:blipFill>
          <p:spPr bwMode="auto">
            <a:xfrm>
              <a:off x="4572000" y="3322320"/>
              <a:ext cx="2008094" cy="1706880"/>
            </a:xfrm>
            <a:prstGeom prst="rect">
              <a:avLst/>
            </a:prstGeom>
            <a:noFill/>
            <a:ln w="6350">
              <a:solidFill>
                <a:schemeClr val="tx1"/>
              </a:solidFill>
              <a:miter lim="800000"/>
              <a:headEnd/>
              <a:tailEnd/>
            </a:ln>
          </p:spPr>
        </p:pic>
        <p:sp>
          <p:nvSpPr>
            <p:cNvPr id="17434" name="TextBox 24"/>
            <p:cNvSpPr txBox="1">
              <a:spLocks noChangeArrowheads="1"/>
            </p:cNvSpPr>
            <p:nvPr/>
          </p:nvSpPr>
          <p:spPr bwMode="auto">
            <a:xfrm>
              <a:off x="4563579" y="3393724"/>
              <a:ext cx="1033344" cy="276999"/>
            </a:xfrm>
            <a:prstGeom prst="rect">
              <a:avLst/>
            </a:prstGeom>
            <a:noFill/>
            <a:ln w="6350">
              <a:noFill/>
              <a:miter lim="800000"/>
              <a:headEnd/>
              <a:tailEnd/>
            </a:ln>
          </p:spPr>
          <p:txBody>
            <a:bodyPr>
              <a:spAutoFit/>
            </a:bodyPr>
            <a:lstStyle/>
            <a:p>
              <a:r>
                <a:rPr lang="en-US" sz="1200" b="1" dirty="0"/>
                <a:t>NOLAKE</a:t>
              </a:r>
            </a:p>
          </p:txBody>
        </p:sp>
      </p:grpSp>
      <p:grpSp>
        <p:nvGrpSpPr>
          <p:cNvPr id="36" name="Group 35"/>
          <p:cNvGrpSpPr/>
          <p:nvPr/>
        </p:nvGrpSpPr>
        <p:grpSpPr>
          <a:xfrm>
            <a:off x="6845368" y="3352800"/>
            <a:ext cx="2286000" cy="1709928"/>
            <a:chOff x="6845368" y="3307080"/>
            <a:chExt cx="1917632" cy="1714500"/>
          </a:xfrm>
        </p:grpSpPr>
        <p:pic>
          <p:nvPicPr>
            <p:cNvPr id="17431" name="Picture 6"/>
            <p:cNvPicPr>
              <a:picLocks noChangeAspect="1"/>
            </p:cNvPicPr>
            <p:nvPr/>
          </p:nvPicPr>
          <p:blipFill>
            <a:blip r:embed="rId5" cstate="screen">
              <a:extLst>
                <a:ext uri="{28A0092B-C50C-407E-A947-70E740481C1C}">
                  <a14:useLocalDpi xmlns:a14="http://schemas.microsoft.com/office/drawing/2010/main" xmlns=""/>
                </a:ext>
              </a:extLst>
            </a:blip>
            <a:srcRect l="16496" t="11050" r="16455" b="8491"/>
            <a:stretch>
              <a:fillRect/>
            </a:stretch>
          </p:blipFill>
          <p:spPr bwMode="auto">
            <a:xfrm>
              <a:off x="6858000" y="3307080"/>
              <a:ext cx="1905000" cy="1714500"/>
            </a:xfrm>
            <a:prstGeom prst="rect">
              <a:avLst/>
            </a:prstGeom>
            <a:noFill/>
            <a:ln w="6350">
              <a:solidFill>
                <a:schemeClr val="tx1"/>
              </a:solidFill>
              <a:miter lim="800000"/>
              <a:headEnd/>
              <a:tailEnd/>
            </a:ln>
          </p:spPr>
        </p:pic>
        <p:sp>
          <p:nvSpPr>
            <p:cNvPr id="17432" name="TextBox 25"/>
            <p:cNvSpPr txBox="1">
              <a:spLocks noChangeArrowheads="1"/>
            </p:cNvSpPr>
            <p:nvPr/>
          </p:nvSpPr>
          <p:spPr bwMode="auto">
            <a:xfrm>
              <a:off x="6845368" y="3364396"/>
              <a:ext cx="1308032" cy="277740"/>
            </a:xfrm>
            <a:prstGeom prst="rect">
              <a:avLst/>
            </a:prstGeom>
            <a:noFill/>
            <a:ln w="6350">
              <a:noFill/>
              <a:miter lim="800000"/>
              <a:headEnd/>
              <a:tailEnd/>
            </a:ln>
          </p:spPr>
          <p:txBody>
            <a:bodyPr>
              <a:spAutoFit/>
            </a:bodyPr>
            <a:lstStyle/>
            <a:p>
              <a:r>
                <a:rPr lang="en-US" sz="1200" b="1" dirty="0"/>
                <a:t>NOGLADES</a:t>
              </a:r>
            </a:p>
          </p:txBody>
        </p:sp>
      </p:grpSp>
      <p:grpSp>
        <p:nvGrpSpPr>
          <p:cNvPr id="32" name="Group 31"/>
          <p:cNvGrpSpPr/>
          <p:nvPr/>
        </p:nvGrpSpPr>
        <p:grpSpPr>
          <a:xfrm>
            <a:off x="-2" y="3375660"/>
            <a:ext cx="2286000" cy="1700784"/>
            <a:chOff x="-1" y="3375660"/>
            <a:chExt cx="1837267" cy="1653540"/>
          </a:xfrm>
        </p:grpSpPr>
        <p:pic>
          <p:nvPicPr>
            <p:cNvPr id="17429" name="Picture 5"/>
            <p:cNvPicPr>
              <a:picLocks noChangeAspect="1"/>
            </p:cNvPicPr>
            <p:nvPr/>
          </p:nvPicPr>
          <p:blipFill>
            <a:blip r:embed="rId6" cstate="screen">
              <a:extLst>
                <a:ext uri="{28A0092B-C50C-407E-A947-70E740481C1C}">
                  <a14:useLocalDpi xmlns:a14="http://schemas.microsoft.com/office/drawing/2010/main" xmlns=""/>
                </a:ext>
              </a:extLst>
            </a:blip>
            <a:srcRect l="16697" t="11201" r="16513" b="8651"/>
            <a:stretch>
              <a:fillRect/>
            </a:stretch>
          </p:blipFill>
          <p:spPr bwMode="auto">
            <a:xfrm>
              <a:off x="-1" y="3375660"/>
              <a:ext cx="1837267" cy="1653540"/>
            </a:xfrm>
            <a:prstGeom prst="rect">
              <a:avLst/>
            </a:prstGeom>
            <a:noFill/>
            <a:ln w="6350">
              <a:solidFill>
                <a:schemeClr val="tx1"/>
              </a:solidFill>
              <a:miter lim="800000"/>
              <a:headEnd/>
              <a:tailEnd/>
            </a:ln>
          </p:spPr>
        </p:pic>
        <p:sp>
          <p:nvSpPr>
            <p:cNvPr id="17430" name="TextBox 26"/>
            <p:cNvSpPr txBox="1">
              <a:spLocks noChangeArrowheads="1"/>
            </p:cNvSpPr>
            <p:nvPr/>
          </p:nvSpPr>
          <p:spPr bwMode="auto">
            <a:xfrm>
              <a:off x="0" y="3401550"/>
              <a:ext cx="990600" cy="269305"/>
            </a:xfrm>
            <a:prstGeom prst="rect">
              <a:avLst/>
            </a:prstGeom>
            <a:noFill/>
            <a:ln w="6350">
              <a:noFill/>
              <a:miter lim="800000"/>
              <a:headEnd/>
              <a:tailEnd/>
            </a:ln>
          </p:spPr>
          <p:txBody>
            <a:bodyPr>
              <a:spAutoFit/>
            </a:bodyPr>
            <a:lstStyle/>
            <a:p>
              <a:r>
                <a:rPr lang="en-US" sz="1200" b="1" dirty="0"/>
                <a:t>NOAH</a:t>
              </a:r>
            </a:p>
          </p:txBody>
        </p:sp>
      </p:grpSp>
      <p:grpSp>
        <p:nvGrpSpPr>
          <p:cNvPr id="37" name="Group 36"/>
          <p:cNvGrpSpPr/>
          <p:nvPr/>
        </p:nvGrpSpPr>
        <p:grpSpPr>
          <a:xfrm>
            <a:off x="0" y="5071872"/>
            <a:ext cx="2286000" cy="1709928"/>
            <a:chOff x="0" y="5105399"/>
            <a:chExt cx="1931894" cy="1642111"/>
          </a:xfrm>
        </p:grpSpPr>
        <p:pic>
          <p:nvPicPr>
            <p:cNvPr id="17427" name="Picture 4"/>
            <p:cNvPicPr>
              <a:picLocks noChangeAspect="1"/>
            </p:cNvPicPr>
            <p:nvPr/>
          </p:nvPicPr>
          <p:blipFill>
            <a:blip r:embed="rId7" cstate="screen">
              <a:extLst>
                <a:ext uri="{28A0092B-C50C-407E-A947-70E740481C1C}">
                  <a14:useLocalDpi xmlns:a14="http://schemas.microsoft.com/office/drawing/2010/main" xmlns=""/>
                </a:ext>
              </a:extLst>
            </a:blip>
            <a:srcRect l="15966" t="12773" r="15823" b="9922"/>
            <a:stretch>
              <a:fillRect/>
            </a:stretch>
          </p:blipFill>
          <p:spPr bwMode="auto">
            <a:xfrm>
              <a:off x="0" y="5105400"/>
              <a:ext cx="1931894" cy="1642110"/>
            </a:xfrm>
            <a:prstGeom prst="rect">
              <a:avLst/>
            </a:prstGeom>
            <a:noFill/>
            <a:ln w="6350">
              <a:solidFill>
                <a:schemeClr val="tx1"/>
              </a:solidFill>
              <a:miter lim="800000"/>
              <a:headEnd/>
              <a:tailEnd/>
            </a:ln>
          </p:spPr>
        </p:pic>
        <p:sp>
          <p:nvSpPr>
            <p:cNvPr id="17428" name="TextBox 20"/>
            <p:cNvSpPr txBox="1">
              <a:spLocks noChangeArrowheads="1"/>
            </p:cNvSpPr>
            <p:nvPr/>
          </p:nvSpPr>
          <p:spPr bwMode="auto">
            <a:xfrm>
              <a:off x="0" y="5105399"/>
              <a:ext cx="1141400" cy="266013"/>
            </a:xfrm>
            <a:prstGeom prst="rect">
              <a:avLst/>
            </a:prstGeom>
            <a:noFill/>
            <a:ln w="6350">
              <a:noFill/>
              <a:miter lim="800000"/>
              <a:headEnd/>
              <a:tailEnd/>
            </a:ln>
          </p:spPr>
          <p:txBody>
            <a:bodyPr wrap="square">
              <a:spAutoFit/>
            </a:bodyPr>
            <a:lstStyle/>
            <a:p>
              <a:r>
                <a:rPr lang="en-US" sz="1200" b="1" dirty="0"/>
                <a:t>6BEFORE</a:t>
              </a:r>
            </a:p>
          </p:txBody>
        </p:sp>
      </p:grpSp>
      <p:grpSp>
        <p:nvGrpSpPr>
          <p:cNvPr id="39" name="Group 38"/>
          <p:cNvGrpSpPr/>
          <p:nvPr/>
        </p:nvGrpSpPr>
        <p:grpSpPr>
          <a:xfrm>
            <a:off x="4572000" y="5071872"/>
            <a:ext cx="2286000" cy="1709928"/>
            <a:chOff x="4572000" y="5105400"/>
            <a:chExt cx="1882588" cy="1600200"/>
          </a:xfrm>
        </p:grpSpPr>
        <p:pic>
          <p:nvPicPr>
            <p:cNvPr id="17425" name="Picture 9"/>
            <p:cNvPicPr>
              <a:picLocks noChangeAspect="1"/>
            </p:cNvPicPr>
            <p:nvPr/>
          </p:nvPicPr>
          <p:blipFill>
            <a:blip r:embed="rId8" cstate="screen">
              <a:extLst>
                <a:ext uri="{28A0092B-C50C-407E-A947-70E740481C1C}">
                  <a14:useLocalDpi xmlns:a14="http://schemas.microsoft.com/office/drawing/2010/main" xmlns=""/>
                </a:ext>
              </a:extLst>
            </a:blip>
            <a:srcRect l="16816" t="11345" r="15326" b="11750"/>
            <a:stretch>
              <a:fillRect/>
            </a:stretch>
          </p:blipFill>
          <p:spPr bwMode="auto">
            <a:xfrm>
              <a:off x="4572000" y="5105400"/>
              <a:ext cx="1882588" cy="1600200"/>
            </a:xfrm>
            <a:prstGeom prst="rect">
              <a:avLst/>
            </a:prstGeom>
            <a:noFill/>
            <a:ln w="6350">
              <a:solidFill>
                <a:schemeClr val="tx1"/>
              </a:solidFill>
              <a:miter lim="800000"/>
              <a:headEnd/>
              <a:tailEnd/>
            </a:ln>
          </p:spPr>
        </p:pic>
        <p:sp>
          <p:nvSpPr>
            <p:cNvPr id="17426" name="TextBox 22"/>
            <p:cNvSpPr txBox="1">
              <a:spLocks noChangeArrowheads="1"/>
            </p:cNvSpPr>
            <p:nvPr/>
          </p:nvSpPr>
          <p:spPr bwMode="auto">
            <a:xfrm>
              <a:off x="4596683" y="5105400"/>
              <a:ext cx="1418635" cy="259224"/>
            </a:xfrm>
            <a:prstGeom prst="rect">
              <a:avLst/>
            </a:prstGeom>
            <a:noFill/>
            <a:ln w="6350">
              <a:noFill/>
              <a:miter lim="800000"/>
              <a:headEnd/>
              <a:tailEnd/>
            </a:ln>
          </p:spPr>
          <p:txBody>
            <a:bodyPr wrap="square">
              <a:spAutoFit/>
            </a:bodyPr>
            <a:lstStyle/>
            <a:p>
              <a:r>
                <a:rPr lang="en-US" sz="1200" b="1" dirty="0"/>
                <a:t>YSU</a:t>
              </a:r>
              <a:r>
                <a:rPr lang="en-US" sz="1200" b="1" dirty="0">
                  <a:latin typeface="Calibri" pitchFamily="34" charset="0"/>
                </a:rPr>
                <a:t> </a:t>
              </a:r>
              <a:r>
                <a:rPr lang="en-US" sz="1200" b="1" dirty="0"/>
                <a:t>PBL</a:t>
              </a:r>
            </a:p>
          </p:txBody>
        </p:sp>
      </p:grpSp>
      <p:grpSp>
        <p:nvGrpSpPr>
          <p:cNvPr id="40" name="Group 39"/>
          <p:cNvGrpSpPr/>
          <p:nvPr/>
        </p:nvGrpSpPr>
        <p:grpSpPr>
          <a:xfrm>
            <a:off x="6857999" y="5071872"/>
            <a:ext cx="2286000" cy="1709928"/>
            <a:chOff x="6858000" y="5044440"/>
            <a:chExt cx="1845733" cy="1661160"/>
          </a:xfrm>
        </p:grpSpPr>
        <p:pic>
          <p:nvPicPr>
            <p:cNvPr id="17423" name="Picture 42"/>
            <p:cNvPicPr>
              <a:picLocks noChangeAspect="1"/>
            </p:cNvPicPr>
            <p:nvPr/>
          </p:nvPicPr>
          <p:blipFill>
            <a:blip r:embed="rId9" cstate="screen">
              <a:extLst>
                <a:ext uri="{28A0092B-C50C-407E-A947-70E740481C1C}">
                  <a14:useLocalDpi xmlns:a14="http://schemas.microsoft.com/office/drawing/2010/main" xmlns=""/>
                </a:ext>
              </a:extLst>
            </a:blip>
            <a:srcRect l="16607" t="11675" r="16679" b="8268"/>
            <a:stretch>
              <a:fillRect/>
            </a:stretch>
          </p:blipFill>
          <p:spPr bwMode="auto">
            <a:xfrm>
              <a:off x="6858000" y="5044440"/>
              <a:ext cx="1845733" cy="1661160"/>
            </a:xfrm>
            <a:prstGeom prst="rect">
              <a:avLst/>
            </a:prstGeom>
            <a:noFill/>
            <a:ln w="6350">
              <a:solidFill>
                <a:schemeClr val="tx1"/>
              </a:solidFill>
              <a:miter lim="800000"/>
              <a:headEnd/>
              <a:tailEnd/>
            </a:ln>
          </p:spPr>
        </p:pic>
        <p:sp>
          <p:nvSpPr>
            <p:cNvPr id="17424" name="TextBox 27"/>
            <p:cNvSpPr txBox="1">
              <a:spLocks noChangeArrowheads="1"/>
            </p:cNvSpPr>
            <p:nvPr/>
          </p:nvSpPr>
          <p:spPr bwMode="auto">
            <a:xfrm>
              <a:off x="6859630" y="5053363"/>
              <a:ext cx="1032484" cy="269099"/>
            </a:xfrm>
            <a:prstGeom prst="rect">
              <a:avLst/>
            </a:prstGeom>
            <a:noFill/>
            <a:ln w="9525">
              <a:noFill/>
              <a:miter lim="800000"/>
              <a:headEnd/>
              <a:tailEnd/>
            </a:ln>
          </p:spPr>
          <p:txBody>
            <a:bodyPr>
              <a:spAutoFit/>
            </a:bodyPr>
            <a:lstStyle/>
            <a:p>
              <a:r>
                <a:rPr lang="en-US" sz="1200" b="1" dirty="0"/>
                <a:t>MYJ PBL</a:t>
              </a:r>
            </a:p>
          </p:txBody>
        </p:sp>
      </p:grpSp>
      <p:pic>
        <p:nvPicPr>
          <p:cNvPr id="33" name="Picture 32" descr="d02.Fay.20080819_00.noah.default.acc.png"/>
          <p:cNvPicPr>
            <a:picLocks noChangeAspect="1"/>
          </p:cNvPicPr>
          <p:nvPr/>
        </p:nvPicPr>
        <p:blipFill>
          <a:blip r:embed="rId6" cstate="screen">
            <a:extLst>
              <a:ext uri="{28A0092B-C50C-407E-A947-70E740481C1C}">
                <a14:useLocalDpi xmlns:a14="http://schemas.microsoft.com/office/drawing/2010/main" xmlns=""/>
              </a:ext>
            </a:extLst>
          </a:blip>
          <a:srcRect l="85833" t="7778" r="7501" b="7778"/>
          <a:stretch>
            <a:fillRect/>
          </a:stretch>
        </p:blipFill>
        <p:spPr>
          <a:xfrm rot="5400000">
            <a:off x="4284662" y="-76200"/>
            <a:ext cx="609600" cy="5181600"/>
          </a:xfrm>
          <a:prstGeom prst="rect">
            <a:avLst/>
          </a:prstGeom>
        </p:spPr>
      </p:pic>
    </p:spTree>
    <p:extLst>
      <p:ext uri="{BB962C8B-B14F-4D97-AF65-F5344CB8AC3E}">
        <p14:creationId xmlns:p14="http://schemas.microsoft.com/office/powerpoint/2010/main" xmlns="" val="25234599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Ocean Tests Intensity Analysis</a:t>
            </a:r>
            <a:endParaRPr lang="en-US" dirty="0"/>
          </a:p>
        </p:txBody>
      </p:sp>
      <p:sp>
        <p:nvSpPr>
          <p:cNvPr id="3" name="Slide Number Placeholder 2"/>
          <p:cNvSpPr>
            <a:spLocks noGrp="1"/>
          </p:cNvSpPr>
          <p:nvPr>
            <p:ph type="sldNum" sz="quarter" idx="12"/>
          </p:nvPr>
        </p:nvSpPr>
        <p:spPr>
          <a:xfrm>
            <a:off x="0" y="6572794"/>
            <a:ext cx="274320" cy="274320"/>
          </a:xfrm>
        </p:spPr>
        <p:txBody>
          <a:bodyPr/>
          <a:lstStyle/>
          <a:p>
            <a:fld id="{283FA653-E9F8-4780-8EA8-F11E133180C1}" type="slidenum">
              <a:rPr lang="en-US" smtClean="0"/>
              <a:pPr/>
              <a:t>39</a:t>
            </a:fld>
            <a:endParaRPr lang="en-US"/>
          </a:p>
        </p:txBody>
      </p:sp>
      <p:sp>
        <p:nvSpPr>
          <p:cNvPr id="5" name="Content Placeholder 4"/>
          <p:cNvSpPr>
            <a:spLocks noGrp="1"/>
          </p:cNvSpPr>
          <p:nvPr>
            <p:ph sz="quarter" idx="1"/>
          </p:nvPr>
        </p:nvSpPr>
        <p:spPr>
          <a:xfrm>
            <a:off x="533400" y="1447800"/>
            <a:ext cx="8153400" cy="4953000"/>
          </a:xfrm>
        </p:spPr>
        <p:txBody>
          <a:bodyPr>
            <a:normAutofit/>
          </a:bodyPr>
          <a:lstStyle/>
          <a:p>
            <a:r>
              <a:rPr lang="en-US" dirty="0" smtClean="0"/>
              <a:t>Ocean test simulations attempt to present:</a:t>
            </a:r>
          </a:p>
          <a:p>
            <a:pPr marL="777240" lvl="1" indent="-457200">
              <a:buFont typeface="+mj-lt"/>
              <a:buAutoNum type="arabicPeriod"/>
            </a:pPr>
            <a:r>
              <a:rPr lang="en-US" dirty="0" smtClean="0"/>
              <a:t>The role of </a:t>
            </a:r>
            <a:r>
              <a:rPr lang="en-US" dirty="0"/>
              <a:t>oceanic sustenance of the TC if Florida were not </a:t>
            </a:r>
            <a:r>
              <a:rPr lang="en-US" dirty="0" smtClean="0"/>
              <a:t>present (ALLOCEAN)</a:t>
            </a:r>
          </a:p>
          <a:p>
            <a:pPr marL="777240" lvl="1" indent="-457200">
              <a:buFont typeface="+mj-lt"/>
              <a:buAutoNum type="arabicPeriod"/>
            </a:pPr>
            <a:r>
              <a:rPr lang="en-US" dirty="0" smtClean="0"/>
              <a:t>The decay </a:t>
            </a:r>
            <a:r>
              <a:rPr lang="en-US" dirty="0"/>
              <a:t>of the TC from </a:t>
            </a:r>
            <a:r>
              <a:rPr lang="en-US" dirty="0" smtClean="0"/>
              <a:t>traversing </a:t>
            </a:r>
            <a:r>
              <a:rPr lang="en-US" dirty="0"/>
              <a:t>over a non-moist region for an extended period of </a:t>
            </a:r>
            <a:r>
              <a:rPr lang="en-US" dirty="0" smtClean="0"/>
              <a:t>time (NOOCEAN) </a:t>
            </a:r>
          </a:p>
          <a:p>
            <a:pPr marL="777240" lvl="1" indent="-457200">
              <a:buFont typeface="+mj-lt"/>
              <a:buAutoNum type="arabicPeriod"/>
            </a:pPr>
            <a:r>
              <a:rPr lang="en-US" dirty="0" smtClean="0"/>
              <a:t>Storm </a:t>
            </a:r>
            <a:r>
              <a:rPr lang="en-US" dirty="0"/>
              <a:t>structure due to the transition </a:t>
            </a:r>
            <a:r>
              <a:rPr lang="en-US" dirty="0" smtClean="0"/>
              <a:t>from </a:t>
            </a:r>
            <a:r>
              <a:rPr lang="en-US" dirty="0"/>
              <a:t>water to </a:t>
            </a:r>
            <a:r>
              <a:rPr lang="en-US" dirty="0" smtClean="0"/>
              <a:t>land (compare Noah default with the </a:t>
            </a:r>
            <a:r>
              <a:rPr lang="en-US" dirty="0"/>
              <a:t>non-landfalling </a:t>
            </a:r>
            <a:r>
              <a:rPr lang="en-US" dirty="0" smtClean="0"/>
              <a:t>simulations)</a:t>
            </a:r>
            <a:endParaRPr lang="en-US" dirty="0"/>
          </a:p>
          <a:p>
            <a:pPr lvl="2"/>
            <a:endParaRPr lang="en-US" dirty="0" smtClean="0"/>
          </a:p>
          <a:p>
            <a:pPr lvl="2"/>
            <a:r>
              <a:rPr lang="en-US" dirty="0" smtClean="0"/>
              <a:t>The </a:t>
            </a:r>
            <a:r>
              <a:rPr lang="en-US" dirty="0"/>
              <a:t>predicted storm tracks of the ocean test </a:t>
            </a:r>
            <a:r>
              <a:rPr lang="en-US" dirty="0" smtClean="0"/>
              <a:t>simulations: </a:t>
            </a:r>
          </a:p>
          <a:p>
            <a:pPr lvl="3"/>
            <a:r>
              <a:rPr lang="en-US" dirty="0" smtClean="0"/>
              <a:t>ALLOCEAN tracks similarly to the Best track and Noah default</a:t>
            </a:r>
          </a:p>
          <a:p>
            <a:pPr lvl="3"/>
            <a:r>
              <a:rPr lang="en-US" dirty="0" smtClean="0"/>
              <a:t> NOOCEAN tracks more </a:t>
            </a:r>
            <a:r>
              <a:rPr lang="en-US" dirty="0"/>
              <a:t>to the west </a:t>
            </a:r>
            <a:r>
              <a:rPr lang="en-US" dirty="0" smtClean="0"/>
              <a:t>(after hour 12 looks similar </a:t>
            </a:r>
            <a:r>
              <a:rPr lang="en-US" dirty="0"/>
              <a:t>to the Slab </a:t>
            </a:r>
            <a:r>
              <a:rPr lang="en-US" dirty="0" smtClean="0"/>
              <a:t>track)</a:t>
            </a:r>
          </a:p>
        </p:txBody>
      </p:sp>
    </p:spTree>
    <p:extLst>
      <p:ext uri="{BB962C8B-B14F-4D97-AF65-F5344CB8AC3E}">
        <p14:creationId xmlns:p14="http://schemas.microsoft.com/office/powerpoint/2010/main" xmlns="" val="5583599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Framework</a:t>
            </a:r>
            <a:endParaRPr lang="en-US" dirty="0"/>
          </a:p>
        </p:txBody>
      </p:sp>
      <p:sp>
        <p:nvSpPr>
          <p:cNvPr id="3" name="Slide Number Placeholder 2"/>
          <p:cNvSpPr>
            <a:spLocks noGrp="1"/>
          </p:cNvSpPr>
          <p:nvPr>
            <p:ph type="sldNum" sz="quarter" idx="12"/>
          </p:nvPr>
        </p:nvSpPr>
        <p:spPr>
          <a:xfrm>
            <a:off x="25831" y="6477000"/>
            <a:ext cx="274320" cy="274320"/>
          </a:xfrm>
        </p:spPr>
        <p:txBody>
          <a:bodyPr/>
          <a:lstStyle/>
          <a:p>
            <a:fld id="{283FA653-E9F8-4780-8EA8-F11E133180C1}" type="slidenum">
              <a:rPr lang="en-US" smtClean="0"/>
              <a:pPr/>
              <a:t>4</a:t>
            </a:fld>
            <a:endParaRPr lang="en-US"/>
          </a:p>
        </p:txBody>
      </p:sp>
      <p:sp>
        <p:nvSpPr>
          <p:cNvPr id="4" name="Content Placeholder 3"/>
          <p:cNvSpPr>
            <a:spLocks noGrp="1"/>
          </p:cNvSpPr>
          <p:nvPr>
            <p:ph sz="quarter" idx="1"/>
          </p:nvPr>
        </p:nvSpPr>
        <p:spPr/>
        <p:txBody>
          <a:bodyPr>
            <a:normAutofit/>
          </a:bodyPr>
          <a:lstStyle/>
          <a:p>
            <a:r>
              <a:rPr lang="en-US" dirty="0" smtClean="0"/>
              <a:t>Understand the role of the land surface on the postlandfall structure of Tropical cyclones</a:t>
            </a:r>
          </a:p>
          <a:p>
            <a:r>
              <a:rPr lang="en-US" dirty="0" smtClean="0"/>
              <a:t>The tool used in this research is the HWRF model</a:t>
            </a:r>
          </a:p>
          <a:p>
            <a:r>
              <a:rPr lang="en-US" dirty="0" smtClean="0"/>
              <a:t>The storm of interest is Tropical Storm Fay from 2008</a:t>
            </a:r>
          </a:p>
          <a:p>
            <a:pPr marL="0" indent="0">
              <a:buNone/>
            </a:pPr>
            <a:endParaRPr lang="en-US" dirty="0" smtClean="0"/>
          </a:p>
          <a:p>
            <a:endParaRPr lang="en-US" dirty="0"/>
          </a:p>
          <a:p>
            <a:r>
              <a:rPr lang="en-US" dirty="0" smtClean="0"/>
              <a:t>Should Hurricane modelers and forecasters be more concerned with the state of the land representation and influences with TC forecasts after landfall?</a:t>
            </a:r>
            <a:endParaRPr lang="en-US" dirty="0"/>
          </a:p>
        </p:txBody>
      </p:sp>
    </p:spTree>
    <p:extLst>
      <p:ext uri="{BB962C8B-B14F-4D97-AF65-F5344CB8AC3E}">
        <p14:creationId xmlns:p14="http://schemas.microsoft.com/office/powerpoint/2010/main" xmlns="" val="28166901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87386" cy="685800"/>
          </a:xfrm>
        </p:spPr>
        <p:txBody>
          <a:bodyPr>
            <a:normAutofit fontScale="90000"/>
          </a:bodyPr>
          <a:lstStyle/>
          <a:p>
            <a:pPr algn="ctr"/>
            <a:r>
              <a:rPr lang="en-US" sz="4000" dirty="0" smtClean="0">
                <a:latin typeface="Franklin Gothic Book" pitchFamily="34" charset="0"/>
              </a:rPr>
              <a:t>Ocean Tests Intensity Analysis</a:t>
            </a:r>
            <a:endParaRPr lang="en-US" sz="4000" dirty="0">
              <a:latin typeface="Franklin Gothic Book" pitchFamily="34" charset="0"/>
            </a:endParaRPr>
          </a:p>
        </p:txBody>
      </p:sp>
      <p:sp>
        <p:nvSpPr>
          <p:cNvPr id="3" name="Slide Number Placeholder 2"/>
          <p:cNvSpPr>
            <a:spLocks noGrp="1"/>
          </p:cNvSpPr>
          <p:nvPr>
            <p:ph type="sldNum" sz="quarter" idx="12"/>
          </p:nvPr>
        </p:nvSpPr>
        <p:spPr>
          <a:xfrm>
            <a:off x="-18082" y="6583680"/>
            <a:ext cx="475281" cy="274320"/>
          </a:xfrm>
        </p:spPr>
        <p:txBody>
          <a:bodyPr/>
          <a:lstStyle/>
          <a:p>
            <a:fld id="{283FA653-E9F8-4780-8EA8-F11E133180C1}" type="slidenum">
              <a:rPr lang="en-US" smtClean="0"/>
              <a:pPr/>
              <a:t>40</a:t>
            </a:fld>
            <a:endParaRPr lang="en-US" dirty="0"/>
          </a:p>
        </p:txBody>
      </p:sp>
      <p:pic>
        <p:nvPicPr>
          <p:cNvPr id="4" name="Picture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43000" y="838200"/>
            <a:ext cx="6934200" cy="2909888"/>
          </a:xfrm>
          <a:prstGeom prst="rect">
            <a:avLst/>
          </a:prstGeom>
          <a:noFill/>
          <a:ln>
            <a:noFill/>
          </a:ln>
        </p:spPr>
      </p:pic>
      <p:pic>
        <p:nvPicPr>
          <p:cNvPr id="5" name="Picture 4"/>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43000" y="3748088"/>
            <a:ext cx="6934200" cy="2500312"/>
          </a:xfrm>
          <a:prstGeom prst="rect">
            <a:avLst/>
          </a:prstGeom>
          <a:noFill/>
          <a:ln>
            <a:noFill/>
          </a:ln>
        </p:spPr>
      </p:pic>
      <p:graphicFrame>
        <p:nvGraphicFramePr>
          <p:cNvPr id="6" name="Chart 5"/>
          <p:cNvGraphicFramePr>
            <a:graphicFrameLocks/>
          </p:cNvGraphicFramePr>
          <p:nvPr>
            <p:extLst>
              <p:ext uri="{D42A27DB-BD31-4B8C-83A1-F6EECF244321}">
                <p14:modId xmlns:p14="http://schemas.microsoft.com/office/powerpoint/2010/main" xmlns="" val="2862736532"/>
              </p:ext>
            </p:extLst>
          </p:nvPr>
        </p:nvGraphicFramePr>
        <p:xfrm>
          <a:off x="387569" y="838200"/>
          <a:ext cx="7658100" cy="2833688"/>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p:cNvSpPr txBox="1"/>
          <p:nvPr/>
        </p:nvSpPr>
        <p:spPr>
          <a:xfrm>
            <a:off x="7696200" y="351472"/>
            <a:ext cx="1449172" cy="1477328"/>
          </a:xfrm>
          <a:prstGeom prst="rect">
            <a:avLst/>
          </a:prstGeom>
          <a:noFill/>
        </p:spPr>
        <p:txBody>
          <a:bodyPr wrap="square" rtlCol="0">
            <a:spAutoFit/>
          </a:bodyPr>
          <a:lstStyle/>
          <a:p>
            <a:r>
              <a:rPr lang="en-US" b="1" i="1" dirty="0" smtClean="0">
                <a:latin typeface="Perpetua" pitchFamily="18" charset="0"/>
              </a:rPr>
              <a:t>TD: 0-34 </a:t>
            </a:r>
            <a:r>
              <a:rPr lang="en-US" b="1" i="1" dirty="0" err="1" smtClean="0">
                <a:latin typeface="Perpetua" pitchFamily="18" charset="0"/>
              </a:rPr>
              <a:t>kt</a:t>
            </a:r>
            <a:endParaRPr lang="en-US" b="1" i="1" dirty="0" smtClean="0">
              <a:latin typeface="Perpetua" pitchFamily="18" charset="0"/>
            </a:endParaRPr>
          </a:p>
          <a:p>
            <a:r>
              <a:rPr lang="en-US" b="1" i="1" dirty="0" smtClean="0">
                <a:latin typeface="Perpetua" pitchFamily="18" charset="0"/>
              </a:rPr>
              <a:t>TS: 35-63 </a:t>
            </a:r>
            <a:r>
              <a:rPr lang="en-US" b="1" i="1" dirty="0" err="1" smtClean="0">
                <a:latin typeface="Perpetua" pitchFamily="18" charset="0"/>
              </a:rPr>
              <a:t>kt</a:t>
            </a:r>
            <a:endParaRPr lang="en-US" b="1" i="1" dirty="0" smtClean="0">
              <a:latin typeface="Perpetua" pitchFamily="18" charset="0"/>
            </a:endParaRPr>
          </a:p>
          <a:p>
            <a:r>
              <a:rPr lang="en-US" b="1" i="1" dirty="0" smtClean="0">
                <a:latin typeface="Perpetua" pitchFamily="18" charset="0"/>
              </a:rPr>
              <a:t>C1: 64-82 </a:t>
            </a:r>
            <a:r>
              <a:rPr lang="en-US" b="1" i="1" dirty="0" err="1" smtClean="0">
                <a:latin typeface="Perpetua" pitchFamily="18" charset="0"/>
              </a:rPr>
              <a:t>kt</a:t>
            </a:r>
            <a:endParaRPr lang="en-US" b="1" i="1" dirty="0" smtClean="0">
              <a:latin typeface="Perpetua" pitchFamily="18" charset="0"/>
            </a:endParaRPr>
          </a:p>
          <a:p>
            <a:r>
              <a:rPr lang="en-US" b="1" i="1" dirty="0" smtClean="0">
                <a:latin typeface="Perpetua" pitchFamily="18" charset="0"/>
              </a:rPr>
              <a:t>C2: 83-95 </a:t>
            </a:r>
            <a:r>
              <a:rPr lang="en-US" b="1" i="1" dirty="0" err="1" smtClean="0">
                <a:latin typeface="Perpetua" pitchFamily="18" charset="0"/>
              </a:rPr>
              <a:t>kt</a:t>
            </a:r>
            <a:endParaRPr lang="en-US" b="1" i="1" dirty="0" smtClean="0">
              <a:latin typeface="Perpetua" pitchFamily="18" charset="0"/>
            </a:endParaRPr>
          </a:p>
          <a:p>
            <a:r>
              <a:rPr lang="en-US" b="1" i="1" dirty="0" smtClean="0">
                <a:latin typeface="Perpetua" pitchFamily="18" charset="0"/>
              </a:rPr>
              <a:t>C3: 96-113 </a:t>
            </a:r>
            <a:r>
              <a:rPr lang="en-US" b="1" i="1" dirty="0" err="1" smtClean="0">
                <a:latin typeface="Perpetua" pitchFamily="18" charset="0"/>
              </a:rPr>
              <a:t>kt</a:t>
            </a:r>
            <a:endParaRPr lang="en-US" b="1" i="1" dirty="0">
              <a:latin typeface="Perpetua" pitchFamily="18" charset="0"/>
            </a:endParaRPr>
          </a:p>
        </p:txBody>
      </p:sp>
    </p:spTree>
    <p:extLst>
      <p:ext uri="{BB962C8B-B14F-4D97-AF65-F5344CB8AC3E}">
        <p14:creationId xmlns:p14="http://schemas.microsoft.com/office/powerpoint/2010/main" xmlns="" val="45467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28755" y="6489919"/>
            <a:ext cx="274320" cy="274320"/>
          </a:xfrm>
        </p:spPr>
        <p:txBody>
          <a:bodyPr/>
          <a:lstStyle/>
          <a:p>
            <a:fld id="{283FA653-E9F8-4780-8EA8-F11E133180C1}" type="slidenum">
              <a:rPr lang="en-US" smtClean="0"/>
              <a:pPr/>
              <a:t>41</a:t>
            </a:fld>
            <a:endParaRPr lang="en-US"/>
          </a:p>
        </p:txBody>
      </p:sp>
      <p:pic>
        <p:nvPicPr>
          <p:cNvPr id="5" name="Picture 4"/>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2286000"/>
            <a:ext cx="5754625" cy="2347211"/>
          </a:xfrm>
          <a:prstGeom prst="rect">
            <a:avLst/>
          </a:prstGeom>
          <a:noFill/>
          <a:ln>
            <a:noFill/>
          </a:ln>
        </p:spPr>
      </p:pic>
      <p:pic>
        <p:nvPicPr>
          <p:cNvPr id="6" name="Picture 5"/>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4802" y="68865"/>
            <a:ext cx="5754624" cy="2209800"/>
          </a:xfrm>
          <a:prstGeom prst="rect">
            <a:avLst/>
          </a:prstGeom>
          <a:noFill/>
          <a:ln>
            <a:noFill/>
          </a:ln>
        </p:spPr>
      </p:pic>
      <p:pic>
        <p:nvPicPr>
          <p:cNvPr id="4" name="Picture 3"/>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44426" y="4549676"/>
            <a:ext cx="5715000" cy="2214563"/>
          </a:xfrm>
          <a:prstGeom prst="rect">
            <a:avLst/>
          </a:prstGeom>
          <a:noFill/>
          <a:ln>
            <a:noFill/>
          </a:ln>
        </p:spPr>
      </p:pic>
      <p:sp>
        <p:nvSpPr>
          <p:cNvPr id="8" name="Oval 7"/>
          <p:cNvSpPr/>
          <p:nvPr/>
        </p:nvSpPr>
        <p:spPr>
          <a:xfrm>
            <a:off x="1944625" y="3459605"/>
            <a:ext cx="2895600" cy="990599"/>
          </a:xfrm>
          <a:prstGeom prst="ellipse">
            <a:avLst/>
          </a:prstGeom>
          <a:noFill/>
          <a:ln w="349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324600" y="2028444"/>
            <a:ext cx="2590800" cy="2862322"/>
          </a:xfrm>
          <a:prstGeom prst="rect">
            <a:avLst/>
          </a:prstGeom>
          <a:noFill/>
        </p:spPr>
        <p:txBody>
          <a:bodyPr wrap="square" rtlCol="0">
            <a:spAutoFit/>
          </a:bodyPr>
          <a:lstStyle/>
          <a:p>
            <a:pPr marL="285750" indent="-285750">
              <a:buFont typeface="Arial" pitchFamily="34" charset="0"/>
              <a:buChar char="•"/>
            </a:pPr>
            <a:r>
              <a:rPr lang="en-US" dirty="0" smtClean="0"/>
              <a:t>Initial perception is that the latent heat is the driver of the system</a:t>
            </a:r>
          </a:p>
          <a:p>
            <a:pPr marL="285750" indent="-285750">
              <a:buFont typeface="Arial" pitchFamily="34" charset="0"/>
              <a:buChar char="•"/>
            </a:pPr>
            <a:endParaRPr lang="en-US" dirty="0"/>
          </a:p>
          <a:p>
            <a:pPr marL="285750" indent="-285750">
              <a:buFont typeface="Arial" pitchFamily="34" charset="0"/>
              <a:buChar char="•"/>
            </a:pPr>
            <a:r>
              <a:rPr lang="en-US" dirty="0" smtClean="0"/>
              <a:t>Results indicate that Model “thinking”  shows that the sensible heat is a more important driver of the storm.</a:t>
            </a:r>
          </a:p>
          <a:p>
            <a:pPr marL="285750" indent="-285750">
              <a:buFont typeface="Arial" pitchFamily="34" charset="0"/>
              <a:buChar char="•"/>
            </a:pPr>
            <a:endParaRPr lang="en-US" dirty="0"/>
          </a:p>
        </p:txBody>
      </p:sp>
    </p:spTree>
    <p:extLst>
      <p:ext uri="{BB962C8B-B14F-4D97-AF65-F5344CB8AC3E}">
        <p14:creationId xmlns:p14="http://schemas.microsoft.com/office/powerpoint/2010/main" xmlns="" val="129865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Fay Water Budget……Why?</a:t>
            </a:r>
            <a:endParaRPr lang="en-US" dirty="0"/>
          </a:p>
        </p:txBody>
      </p:sp>
      <p:sp>
        <p:nvSpPr>
          <p:cNvPr id="2" name="Slide Number Placeholder 1"/>
          <p:cNvSpPr>
            <a:spLocks noGrp="1"/>
          </p:cNvSpPr>
          <p:nvPr>
            <p:ph type="sldNum" sz="quarter" idx="12"/>
          </p:nvPr>
        </p:nvSpPr>
        <p:spPr>
          <a:xfrm>
            <a:off x="25831" y="6583680"/>
            <a:ext cx="274320" cy="274320"/>
          </a:xfrm>
        </p:spPr>
        <p:txBody>
          <a:bodyPr/>
          <a:lstStyle/>
          <a:p>
            <a:fld id="{283FA653-E9F8-4780-8EA8-F11E133180C1}" type="slidenum">
              <a:rPr lang="en-US" smtClean="0"/>
              <a:pPr/>
              <a:t>42</a:t>
            </a:fld>
            <a:endParaRPr lang="en-US"/>
          </a:p>
        </p:txBody>
      </p:sp>
      <p:sp>
        <p:nvSpPr>
          <p:cNvPr id="4" name="Content Placeholder 3"/>
          <p:cNvSpPr>
            <a:spLocks noGrp="1"/>
          </p:cNvSpPr>
          <p:nvPr>
            <p:ph sz="quarter" idx="1"/>
          </p:nvPr>
        </p:nvSpPr>
        <p:spPr/>
        <p:txBody>
          <a:bodyPr>
            <a:normAutofit/>
          </a:bodyPr>
          <a:lstStyle/>
          <a:p>
            <a:r>
              <a:rPr lang="en-US" dirty="0" smtClean="0"/>
              <a:t>So far, results have showed:</a:t>
            </a:r>
          </a:p>
          <a:p>
            <a:pPr lvl="1"/>
            <a:r>
              <a:rPr lang="en-US" dirty="0" smtClean="0"/>
              <a:t>Changes to variables revealing TC intensity</a:t>
            </a:r>
          </a:p>
          <a:p>
            <a:pPr lvl="1"/>
            <a:r>
              <a:rPr lang="en-US" dirty="0" smtClean="0"/>
              <a:t>Changes to what the land surface is experiencing from the experimental changes</a:t>
            </a:r>
          </a:p>
          <a:p>
            <a:r>
              <a:rPr lang="en-US" dirty="0" smtClean="0"/>
              <a:t>So the land surface does matter. </a:t>
            </a:r>
          </a:p>
          <a:p>
            <a:endParaRPr lang="en-US" dirty="0"/>
          </a:p>
          <a:p>
            <a:r>
              <a:rPr lang="en-US" dirty="0" smtClean="0"/>
              <a:t>So WHY do a water budget?:</a:t>
            </a:r>
          </a:p>
          <a:p>
            <a:pPr lvl="1"/>
            <a:r>
              <a:rPr lang="en-US" dirty="0" smtClean="0"/>
              <a:t>Switch focus from local land scale to storm scale.</a:t>
            </a:r>
          </a:p>
          <a:p>
            <a:pPr lvl="1"/>
            <a:r>
              <a:rPr lang="en-US" dirty="0" smtClean="0"/>
              <a:t>Would like to see HOW the moisture is being </a:t>
            </a:r>
            <a:r>
              <a:rPr lang="en-US" u="sng" dirty="0" smtClean="0"/>
              <a:t>used inside </a:t>
            </a:r>
            <a:r>
              <a:rPr lang="en-US" dirty="0" smtClean="0"/>
              <a:t>the tropical cyclone!</a:t>
            </a:r>
            <a:endParaRPr lang="en-US" u="sng" dirty="0"/>
          </a:p>
        </p:txBody>
      </p:sp>
    </p:spTree>
    <p:extLst>
      <p:ext uri="{BB962C8B-B14F-4D97-AF65-F5344CB8AC3E}">
        <p14:creationId xmlns:p14="http://schemas.microsoft.com/office/powerpoint/2010/main" xmlns="" val="17728248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itle 14339"/>
          <p:cNvSpPr>
            <a:spLocks noGrp="1"/>
          </p:cNvSpPr>
          <p:nvPr>
            <p:ph type="title"/>
          </p:nvPr>
        </p:nvSpPr>
        <p:spPr>
          <a:xfrm>
            <a:off x="685800" y="274638"/>
            <a:ext cx="7772400" cy="792162"/>
          </a:xfrm>
        </p:spPr>
        <p:txBody>
          <a:bodyPr anchor="ctr">
            <a:normAutofit/>
          </a:bodyPr>
          <a:lstStyle/>
          <a:p>
            <a:r>
              <a:rPr lang="en-US" dirty="0" smtClean="0"/>
              <a:t>Mass Continuity in a Cylinder </a:t>
            </a:r>
            <a:r>
              <a:rPr lang="en-US" sz="1600" dirty="0" smtClean="0"/>
              <a:t>(Stull 2000)</a:t>
            </a:r>
            <a:endParaRPr lang="en-US" dirty="0"/>
          </a:p>
        </p:txBody>
      </p:sp>
      <p:sp>
        <p:nvSpPr>
          <p:cNvPr id="3" name="Slide Number Placeholder 2"/>
          <p:cNvSpPr>
            <a:spLocks noGrp="1"/>
          </p:cNvSpPr>
          <p:nvPr>
            <p:ph type="sldNum" sz="quarter" idx="12"/>
          </p:nvPr>
        </p:nvSpPr>
        <p:spPr>
          <a:xfrm>
            <a:off x="0" y="6551392"/>
            <a:ext cx="274320" cy="274320"/>
          </a:xfrm>
        </p:spPr>
        <p:txBody>
          <a:bodyPr/>
          <a:lstStyle/>
          <a:p>
            <a:fld id="{283FA653-E9F8-4780-8EA8-F11E133180C1}" type="slidenum">
              <a:rPr lang="en-US" smtClean="0"/>
              <a:pPr/>
              <a:t>43</a:t>
            </a:fld>
            <a:endParaRPr lang="en-US"/>
          </a:p>
        </p:txBody>
      </p:sp>
      <p:sp>
        <p:nvSpPr>
          <p:cNvPr id="14341" name="Content Placeholder 14340"/>
          <p:cNvSpPr>
            <a:spLocks noGrp="1"/>
          </p:cNvSpPr>
          <p:nvPr>
            <p:ph sz="quarter" idx="1"/>
          </p:nvPr>
        </p:nvSpPr>
        <p:spPr>
          <a:xfrm>
            <a:off x="3467100" y="990600"/>
            <a:ext cx="5524500" cy="5867400"/>
          </a:xfrm>
        </p:spPr>
        <p:txBody>
          <a:bodyPr>
            <a:normAutofit/>
          </a:bodyPr>
          <a:lstStyle/>
          <a:p>
            <a:r>
              <a:rPr lang="en-US" sz="2400" dirty="0" smtClean="0"/>
              <a:t>Normal Mass Continuity Equation (MCE):</a:t>
            </a:r>
          </a:p>
          <a:p>
            <a:endParaRPr lang="en-US" sz="2400" dirty="0"/>
          </a:p>
          <a:p>
            <a:endParaRPr lang="en-US" sz="2400" dirty="0" smtClean="0"/>
          </a:p>
          <a:p>
            <a:r>
              <a:rPr lang="en-US" sz="2400" dirty="0" smtClean="0"/>
              <a:t>Assuming incompressible flow: </a:t>
            </a:r>
          </a:p>
          <a:p>
            <a:endParaRPr lang="en-US" sz="2400" dirty="0"/>
          </a:p>
          <a:p>
            <a:endParaRPr lang="en-US" sz="2400" dirty="0" smtClean="0"/>
          </a:p>
          <a:p>
            <a:r>
              <a:rPr lang="en-US" sz="2400" dirty="0" smtClean="0"/>
              <a:t>Incompressible MCE in a cylinder:</a:t>
            </a:r>
          </a:p>
          <a:p>
            <a:endParaRPr lang="en-US" sz="2400" dirty="0" smtClean="0"/>
          </a:p>
          <a:p>
            <a:endParaRPr lang="en-US" sz="2400" dirty="0"/>
          </a:p>
          <a:p>
            <a:r>
              <a:rPr lang="en-US" b="1" u="sng" dirty="0" smtClean="0"/>
              <a:t>Divergence:</a:t>
            </a:r>
            <a:r>
              <a:rPr lang="en-US" dirty="0" smtClean="0"/>
              <a:t> more mass leaving cylinder than entering</a:t>
            </a:r>
          </a:p>
          <a:p>
            <a:r>
              <a:rPr lang="en-US" b="1" u="sng" dirty="0" smtClean="0"/>
              <a:t>Convergence:</a:t>
            </a:r>
            <a:r>
              <a:rPr lang="en-US" dirty="0" smtClean="0"/>
              <a:t> more mass entering cylinder than leaving</a:t>
            </a:r>
            <a:endParaRPr lang="en-US" dirty="0"/>
          </a:p>
        </p:txBody>
      </p:sp>
      <p:graphicFrame>
        <p:nvGraphicFramePr>
          <p:cNvPr id="14342" name="Object 14341"/>
          <p:cNvGraphicFramePr>
            <a:graphicFrameLocks noChangeAspect="1"/>
          </p:cNvGraphicFramePr>
          <p:nvPr>
            <p:extLst>
              <p:ext uri="{D42A27DB-BD31-4B8C-83A1-F6EECF244321}">
                <p14:modId xmlns:p14="http://schemas.microsoft.com/office/powerpoint/2010/main" xmlns="" val="1582727014"/>
              </p:ext>
            </p:extLst>
          </p:nvPr>
        </p:nvGraphicFramePr>
        <p:xfrm>
          <a:off x="5181600" y="1524000"/>
          <a:ext cx="2709334" cy="762000"/>
        </p:xfrm>
        <a:graphic>
          <a:graphicData uri="http://schemas.openxmlformats.org/presentationml/2006/ole">
            <p:oleObj spid="_x0000_s14702" name="Equation" r:id="rId3" imgW="1625400" imgH="457200" progId="Equation.3">
              <p:embed/>
            </p:oleObj>
          </a:graphicData>
        </a:graphic>
      </p:graphicFrame>
      <p:graphicFrame>
        <p:nvGraphicFramePr>
          <p:cNvPr id="14343" name="Object 14342"/>
          <p:cNvGraphicFramePr>
            <a:graphicFrameLocks noChangeAspect="1"/>
          </p:cNvGraphicFramePr>
          <p:nvPr>
            <p:extLst>
              <p:ext uri="{D42A27DB-BD31-4B8C-83A1-F6EECF244321}">
                <p14:modId xmlns:p14="http://schemas.microsoft.com/office/powerpoint/2010/main" xmlns="" val="2763914260"/>
              </p:ext>
            </p:extLst>
          </p:nvPr>
        </p:nvGraphicFramePr>
        <p:xfrm>
          <a:off x="5638800" y="2743200"/>
          <a:ext cx="2335744" cy="845497"/>
        </p:xfrm>
        <a:graphic>
          <a:graphicData uri="http://schemas.openxmlformats.org/presentationml/2006/ole">
            <p:oleObj spid="_x0000_s14703" name="Equation" r:id="rId4" imgW="1155600" imgH="419040" progId="Equation.3">
              <p:embed/>
            </p:oleObj>
          </a:graphicData>
        </a:graphic>
      </p:graphicFrame>
      <p:graphicFrame>
        <p:nvGraphicFramePr>
          <p:cNvPr id="14344" name="Object 14343"/>
          <p:cNvGraphicFramePr>
            <a:graphicFrameLocks noChangeAspect="1"/>
          </p:cNvGraphicFramePr>
          <p:nvPr>
            <p:extLst>
              <p:ext uri="{D42A27DB-BD31-4B8C-83A1-F6EECF244321}">
                <p14:modId xmlns:p14="http://schemas.microsoft.com/office/powerpoint/2010/main" xmlns="" val="2644092717"/>
              </p:ext>
            </p:extLst>
          </p:nvPr>
        </p:nvGraphicFramePr>
        <p:xfrm>
          <a:off x="6172200" y="4038147"/>
          <a:ext cx="1468284" cy="771936"/>
        </p:xfrm>
        <a:graphic>
          <a:graphicData uri="http://schemas.openxmlformats.org/presentationml/2006/ole">
            <p:oleObj spid="_x0000_s14704" name="Equation" r:id="rId5" imgW="749160" imgH="393480" progId="Equation.3">
              <p:embed/>
            </p:oleObj>
          </a:graphicData>
        </a:graphic>
      </p:graphicFrame>
      <p:grpSp>
        <p:nvGrpSpPr>
          <p:cNvPr id="37" name="Group 36"/>
          <p:cNvGrpSpPr/>
          <p:nvPr/>
        </p:nvGrpSpPr>
        <p:grpSpPr>
          <a:xfrm>
            <a:off x="152400" y="2667000"/>
            <a:ext cx="3886200" cy="3498047"/>
            <a:chOff x="76200" y="3352800"/>
            <a:chExt cx="3581400" cy="3264932"/>
          </a:xfrm>
        </p:grpSpPr>
        <p:grpSp>
          <p:nvGrpSpPr>
            <p:cNvPr id="14347" name="Group 14346"/>
            <p:cNvGrpSpPr/>
            <p:nvPr/>
          </p:nvGrpSpPr>
          <p:grpSpPr>
            <a:xfrm>
              <a:off x="609600" y="4114801"/>
              <a:ext cx="1981200" cy="1947940"/>
              <a:chOff x="6400800" y="4919780"/>
              <a:chExt cx="1676400" cy="1681277"/>
            </a:xfrm>
          </p:grpSpPr>
          <p:sp>
            <p:nvSpPr>
              <p:cNvPr id="14345" name="Can 14344"/>
              <p:cNvSpPr/>
              <p:nvPr/>
            </p:nvSpPr>
            <p:spPr>
              <a:xfrm>
                <a:off x="6400800" y="4919780"/>
                <a:ext cx="1676400" cy="1672609"/>
              </a:xfrm>
              <a:prstGeom prst="can">
                <a:avLst>
                  <a:gd name="adj" fmla="val 37796"/>
                </a:avLst>
              </a:prstGeom>
              <a:solidFill>
                <a:srgbClr val="00B0F0">
                  <a:alpha val="31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6" name="Oval 14345"/>
              <p:cNvSpPr/>
              <p:nvPr/>
            </p:nvSpPr>
            <p:spPr>
              <a:xfrm>
                <a:off x="6400800" y="5972077"/>
                <a:ext cx="1676400" cy="6289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349" name="Straight Arrow Connector 14348"/>
            <p:cNvCxnSpPr/>
            <p:nvPr/>
          </p:nvCxnSpPr>
          <p:spPr>
            <a:xfrm flipV="1">
              <a:off x="1600200" y="3352800"/>
              <a:ext cx="0" cy="1097280"/>
            </a:xfrm>
            <a:prstGeom prst="straightConnector1">
              <a:avLst/>
            </a:prstGeom>
            <a:ln w="22225">
              <a:solidFill>
                <a:srgbClr val="FF0000"/>
              </a:solidFill>
              <a:tailEnd type="arrow"/>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1591159" y="5684520"/>
              <a:ext cx="0" cy="640080"/>
            </a:xfrm>
            <a:prstGeom prst="straightConnector1">
              <a:avLst/>
            </a:prstGeom>
            <a:ln w="22225">
              <a:solidFill>
                <a:srgbClr val="FF0000"/>
              </a:solidFill>
              <a:tailEnd type="arrow"/>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2819400" y="4626548"/>
              <a:ext cx="0" cy="1164652"/>
            </a:xfrm>
            <a:prstGeom prst="straightConnector1">
              <a:avLst/>
            </a:prstGeom>
            <a:ln w="158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352" name="Straight Arrow Connector 14351"/>
            <p:cNvCxnSpPr/>
            <p:nvPr/>
          </p:nvCxnSpPr>
          <p:spPr>
            <a:xfrm flipH="1">
              <a:off x="2133600" y="4876800"/>
              <a:ext cx="1066800" cy="206948"/>
            </a:xfrm>
            <a:prstGeom prst="straightConnector1">
              <a:avLst/>
            </a:prstGeom>
            <a:ln w="31750">
              <a:solidFill>
                <a:srgbClr val="0070C0"/>
              </a:solidFill>
              <a:tailEnd type="arrow"/>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14357" name="Straight Arrow Connector 14356"/>
            <p:cNvCxnSpPr/>
            <p:nvPr/>
          </p:nvCxnSpPr>
          <p:spPr>
            <a:xfrm flipV="1">
              <a:off x="381000" y="5275825"/>
              <a:ext cx="762000" cy="210575"/>
            </a:xfrm>
            <a:prstGeom prst="straightConnector1">
              <a:avLst/>
            </a:prstGeom>
            <a:ln w="31750">
              <a:solidFill>
                <a:srgbClr val="0070C0"/>
              </a:solidFill>
              <a:tailEnd type="arrow"/>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cxnSp>
          <p:nvCxnSpPr>
            <p:cNvPr id="14360" name="Straight Connector 14359"/>
            <p:cNvCxnSpPr/>
            <p:nvPr/>
          </p:nvCxnSpPr>
          <p:spPr>
            <a:xfrm>
              <a:off x="1600200" y="4419600"/>
              <a:ext cx="990600" cy="517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365" name="Freeform 14364"/>
            <p:cNvSpPr/>
            <p:nvPr/>
          </p:nvSpPr>
          <p:spPr>
            <a:xfrm>
              <a:off x="1438275" y="6048375"/>
              <a:ext cx="355792" cy="14334"/>
            </a:xfrm>
            <a:custGeom>
              <a:avLst/>
              <a:gdLst>
                <a:gd name="connsiteX0" fmla="*/ 0 w 355792"/>
                <a:gd name="connsiteY0" fmla="*/ 0 h 14334"/>
                <a:gd name="connsiteX1" fmla="*/ 152400 w 355792"/>
                <a:gd name="connsiteY1" fmla="*/ 14288 h 14334"/>
                <a:gd name="connsiteX2" fmla="*/ 328613 w 355792"/>
                <a:gd name="connsiteY2" fmla="*/ 4763 h 14334"/>
                <a:gd name="connsiteX3" fmla="*/ 352425 w 355792"/>
                <a:gd name="connsiteY3" fmla="*/ 9525 h 14334"/>
              </a:gdLst>
              <a:ahLst/>
              <a:cxnLst>
                <a:cxn ang="0">
                  <a:pos x="connsiteX0" y="connsiteY0"/>
                </a:cxn>
                <a:cxn ang="0">
                  <a:pos x="connsiteX1" y="connsiteY1"/>
                </a:cxn>
                <a:cxn ang="0">
                  <a:pos x="connsiteX2" y="connsiteY2"/>
                </a:cxn>
                <a:cxn ang="0">
                  <a:pos x="connsiteX3" y="connsiteY3"/>
                </a:cxn>
              </a:cxnLst>
              <a:rect l="l" t="t" r="r" b="b"/>
              <a:pathLst>
                <a:path w="355792" h="14334">
                  <a:moveTo>
                    <a:pt x="0" y="0"/>
                  </a:moveTo>
                  <a:cubicBezTo>
                    <a:pt x="48815" y="6747"/>
                    <a:pt x="97631" y="13494"/>
                    <a:pt x="152400" y="14288"/>
                  </a:cubicBezTo>
                  <a:cubicBezTo>
                    <a:pt x="207169" y="15082"/>
                    <a:pt x="295276" y="5557"/>
                    <a:pt x="328613" y="4763"/>
                  </a:cubicBezTo>
                  <a:cubicBezTo>
                    <a:pt x="361950" y="3969"/>
                    <a:pt x="357187" y="6747"/>
                    <a:pt x="352425" y="9525"/>
                  </a:cubicBezTo>
                </a:path>
              </a:pathLst>
            </a:cu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366" name="TextBox 14365"/>
            <p:cNvSpPr txBox="1"/>
            <p:nvPr/>
          </p:nvSpPr>
          <p:spPr>
            <a:xfrm>
              <a:off x="1905000" y="4218801"/>
              <a:ext cx="381000" cy="276999"/>
            </a:xfrm>
            <a:prstGeom prst="rect">
              <a:avLst/>
            </a:prstGeom>
            <a:noFill/>
          </p:spPr>
          <p:txBody>
            <a:bodyPr wrap="square" rtlCol="0">
              <a:spAutoFit/>
            </a:bodyPr>
            <a:lstStyle/>
            <a:p>
              <a:r>
                <a:rPr lang="en-US" sz="1200" b="1" i="1" dirty="0" smtClean="0">
                  <a:effectLst>
                    <a:outerShdw blurRad="38100" dist="38100" dir="2700000" algn="tl">
                      <a:srgbClr val="000000">
                        <a:alpha val="43137"/>
                      </a:srgbClr>
                    </a:outerShdw>
                  </a:effectLst>
                </a:rPr>
                <a:t>R</a:t>
              </a:r>
              <a:endParaRPr lang="en-US" sz="1200" b="1" i="1" dirty="0">
                <a:effectLst>
                  <a:outerShdw blurRad="38100" dist="38100" dir="2700000" algn="tl">
                    <a:srgbClr val="000000">
                      <a:alpha val="43137"/>
                    </a:srgbClr>
                  </a:outerShdw>
                </a:effectLst>
              </a:endParaRPr>
            </a:p>
          </p:txBody>
        </p:sp>
        <p:graphicFrame>
          <p:nvGraphicFramePr>
            <p:cNvPr id="32" name="Object 31"/>
            <p:cNvGraphicFramePr>
              <a:graphicFrameLocks noChangeAspect="1"/>
            </p:cNvGraphicFramePr>
            <p:nvPr>
              <p:extLst>
                <p:ext uri="{D42A27DB-BD31-4B8C-83A1-F6EECF244321}">
                  <p14:modId xmlns:p14="http://schemas.microsoft.com/office/powerpoint/2010/main" xmlns="" val="1910745251"/>
                </p:ext>
              </p:extLst>
            </p:nvPr>
          </p:nvGraphicFramePr>
          <p:xfrm>
            <a:off x="2895600" y="5216012"/>
            <a:ext cx="203200" cy="165100"/>
          </p:xfrm>
          <a:graphic>
            <a:graphicData uri="http://schemas.openxmlformats.org/presentationml/2006/ole">
              <p:oleObj spid="_x0000_s14705" name="Equation" r:id="rId6" imgW="203040" imgH="164880" progId="Equation.3">
                <p:embed/>
              </p:oleObj>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xmlns="" val="2649262998"/>
                </p:ext>
              </p:extLst>
            </p:nvPr>
          </p:nvGraphicFramePr>
          <p:xfrm>
            <a:off x="1651000" y="3657600"/>
            <a:ext cx="482600" cy="177800"/>
          </p:xfrm>
          <a:graphic>
            <a:graphicData uri="http://schemas.openxmlformats.org/presentationml/2006/ole">
              <p:oleObj spid="_x0000_s14706" name="Equation" r:id="rId7" imgW="482400" imgH="177480" progId="Equation.3">
                <p:embed/>
              </p:oleObj>
            </a:graphicData>
          </a:graphic>
        </p:graphicFrame>
        <p:sp>
          <p:nvSpPr>
            <p:cNvPr id="34" name="TextBox 33"/>
            <p:cNvSpPr txBox="1"/>
            <p:nvPr/>
          </p:nvSpPr>
          <p:spPr>
            <a:xfrm>
              <a:off x="3124200" y="4648200"/>
              <a:ext cx="533400" cy="369332"/>
            </a:xfrm>
            <a:prstGeom prst="rect">
              <a:avLst/>
            </a:prstGeom>
            <a:noFill/>
          </p:spPr>
          <p:txBody>
            <a:bodyPr wrap="square" rtlCol="0">
              <a:spAutoFit/>
            </a:bodyPr>
            <a:lstStyle/>
            <a:p>
              <a:r>
                <a:rPr lang="en-US" i="1" dirty="0" smtClean="0"/>
                <a:t>V</a:t>
              </a:r>
              <a:r>
                <a:rPr lang="en-US" i="1" baseline="-25000" dirty="0" smtClean="0"/>
                <a:t>in</a:t>
              </a:r>
              <a:endParaRPr lang="en-US" i="1" baseline="-25000" dirty="0"/>
            </a:p>
          </p:txBody>
        </p:sp>
        <p:sp>
          <p:nvSpPr>
            <p:cNvPr id="70" name="TextBox 69"/>
            <p:cNvSpPr txBox="1"/>
            <p:nvPr/>
          </p:nvSpPr>
          <p:spPr>
            <a:xfrm>
              <a:off x="76200" y="5061466"/>
              <a:ext cx="533400" cy="369332"/>
            </a:xfrm>
            <a:prstGeom prst="rect">
              <a:avLst/>
            </a:prstGeom>
            <a:noFill/>
          </p:spPr>
          <p:txBody>
            <a:bodyPr wrap="square" rtlCol="0">
              <a:spAutoFit/>
            </a:bodyPr>
            <a:lstStyle/>
            <a:p>
              <a:r>
                <a:rPr lang="en-US" i="1" dirty="0" smtClean="0"/>
                <a:t>V</a:t>
              </a:r>
              <a:r>
                <a:rPr lang="en-US" i="1" baseline="-25000" dirty="0" smtClean="0"/>
                <a:t>in</a:t>
              </a:r>
              <a:endParaRPr lang="en-US" i="1" baseline="-25000" dirty="0"/>
            </a:p>
          </p:txBody>
        </p:sp>
        <p:sp>
          <p:nvSpPr>
            <p:cNvPr id="36" name="TextBox 35"/>
            <p:cNvSpPr txBox="1"/>
            <p:nvPr/>
          </p:nvSpPr>
          <p:spPr>
            <a:xfrm>
              <a:off x="1438275" y="6248400"/>
              <a:ext cx="355792" cy="369332"/>
            </a:xfrm>
            <a:prstGeom prst="rect">
              <a:avLst/>
            </a:prstGeom>
            <a:noFill/>
          </p:spPr>
          <p:txBody>
            <a:bodyPr wrap="square" rtlCol="0">
              <a:spAutoFit/>
            </a:bodyPr>
            <a:lstStyle/>
            <a:p>
              <a:r>
                <a:rPr lang="en-US" i="1" dirty="0"/>
                <a:t>w</a:t>
              </a:r>
            </a:p>
          </p:txBody>
        </p:sp>
      </p:grpSp>
    </p:spTree>
    <p:extLst>
      <p:ext uri="{BB962C8B-B14F-4D97-AF65-F5344CB8AC3E}">
        <p14:creationId xmlns:p14="http://schemas.microsoft.com/office/powerpoint/2010/main" xmlns="" val="34285536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381000"/>
            <a:ext cx="7772400" cy="838200"/>
          </a:xfrm>
        </p:spPr>
        <p:txBody>
          <a:bodyPr>
            <a:normAutofit fontScale="90000"/>
          </a:bodyPr>
          <a:lstStyle/>
          <a:p>
            <a:pPr algn="ctr"/>
            <a:r>
              <a:rPr lang="en-US" dirty="0" smtClean="0"/>
              <a:t>Moisture Budget for an Air Parcel </a:t>
            </a:r>
            <a:br>
              <a:rPr lang="en-US" dirty="0" smtClean="0"/>
            </a:br>
            <a:r>
              <a:rPr lang="en-US" sz="2000" dirty="0" smtClean="0"/>
              <a:t>Analyzed for Convective Initiation in the </a:t>
            </a:r>
            <a:r>
              <a:rPr lang="en-US" sz="2000" u="sng" dirty="0" smtClean="0"/>
              <a:t>Mid-latitudes</a:t>
            </a:r>
            <a:endParaRPr lang="en-US" sz="2000" u="sng" dirty="0"/>
          </a:p>
        </p:txBody>
      </p:sp>
      <p:sp>
        <p:nvSpPr>
          <p:cNvPr id="3" name="Slide Number Placeholder 2"/>
          <p:cNvSpPr>
            <a:spLocks noGrp="1"/>
          </p:cNvSpPr>
          <p:nvPr>
            <p:ph type="sldNum" sz="quarter" idx="12"/>
          </p:nvPr>
        </p:nvSpPr>
        <p:spPr>
          <a:xfrm>
            <a:off x="29029" y="6477000"/>
            <a:ext cx="274320" cy="274320"/>
          </a:xfrm>
        </p:spPr>
        <p:txBody>
          <a:bodyPr/>
          <a:lstStyle/>
          <a:p>
            <a:fld id="{283FA653-E9F8-4780-8EA8-F11E133180C1}" type="slidenum">
              <a:rPr lang="en-US" smtClean="0"/>
              <a:pPr/>
              <a:t>44</a:t>
            </a:fld>
            <a:endParaRPr lang="en-US"/>
          </a:p>
        </p:txBody>
      </p:sp>
      <p:sp>
        <p:nvSpPr>
          <p:cNvPr id="5" name="Content Placeholder 4"/>
          <p:cNvSpPr>
            <a:spLocks noGrp="1"/>
          </p:cNvSpPr>
          <p:nvPr>
            <p:ph sz="quarter" idx="1"/>
          </p:nvPr>
        </p:nvSpPr>
        <p:spPr>
          <a:xfrm>
            <a:off x="152400" y="1295400"/>
            <a:ext cx="4419600" cy="2133600"/>
          </a:xfrm>
        </p:spPr>
        <p:style>
          <a:lnRef idx="2">
            <a:schemeClr val="accent3"/>
          </a:lnRef>
          <a:fillRef idx="1">
            <a:schemeClr val="lt1"/>
          </a:fillRef>
          <a:effectRef idx="0">
            <a:schemeClr val="accent3"/>
          </a:effectRef>
          <a:fontRef idx="minor">
            <a:schemeClr val="dk1"/>
          </a:fontRef>
        </p:style>
        <p:txBody>
          <a:bodyPr/>
          <a:lstStyle/>
          <a:p>
            <a:r>
              <a:rPr lang="en-US" sz="2000" dirty="0" smtClean="0"/>
              <a:t>Moisture Flux </a:t>
            </a:r>
            <a:r>
              <a:rPr lang="en-US" sz="2000" u="sng" dirty="0" smtClean="0"/>
              <a:t>Convergence</a:t>
            </a:r>
            <a:r>
              <a:rPr lang="en-US" sz="2000" dirty="0" smtClean="0"/>
              <a:t> (MFC) can be derived from the conservation of water vapor in pressure coordinates</a:t>
            </a:r>
          </a:p>
          <a:p>
            <a:r>
              <a:rPr lang="en-US" sz="2000" dirty="0" smtClean="0"/>
              <a:t>S = storage of water vapor                  </a:t>
            </a:r>
            <a:r>
              <a:rPr lang="en-US" dirty="0" smtClean="0"/>
              <a:t>(E</a:t>
            </a:r>
            <a:r>
              <a:rPr lang="en-US" sz="1200" dirty="0" smtClean="0"/>
              <a:t>(into parcel)</a:t>
            </a:r>
            <a:r>
              <a:rPr lang="en-US" sz="2800" b="1" dirty="0" smtClean="0"/>
              <a:t>-</a:t>
            </a:r>
            <a:r>
              <a:rPr lang="en-US" dirty="0" smtClean="0"/>
              <a:t>C</a:t>
            </a:r>
            <a:r>
              <a:rPr lang="en-US" sz="1200" dirty="0" smtClean="0"/>
              <a:t>(into parcel)</a:t>
            </a:r>
            <a:r>
              <a:rPr lang="en-US" dirty="0" smtClean="0"/>
              <a:t>) or (E-P) </a:t>
            </a:r>
            <a:r>
              <a:rPr lang="en-US" sz="2000" dirty="0" smtClean="0"/>
              <a:t>assuming all condensed H</a:t>
            </a:r>
            <a:r>
              <a:rPr lang="en-US" sz="2000" baseline="-25000" dirty="0" smtClean="0"/>
              <a:t>2</a:t>
            </a:r>
            <a:r>
              <a:rPr lang="en-US" sz="2000" dirty="0" smtClean="0"/>
              <a:t>O is rained out</a:t>
            </a:r>
            <a:endParaRPr lang="en-US" dirty="0"/>
          </a:p>
        </p:txBody>
      </p:sp>
      <p:sp>
        <p:nvSpPr>
          <p:cNvPr id="6" name="TextBox 5"/>
          <p:cNvSpPr txBox="1"/>
          <p:nvPr/>
        </p:nvSpPr>
        <p:spPr>
          <a:xfrm>
            <a:off x="152400" y="76200"/>
            <a:ext cx="8991600" cy="307777"/>
          </a:xfrm>
          <a:prstGeom prst="rect">
            <a:avLst/>
          </a:prstGeom>
          <a:noFill/>
        </p:spPr>
        <p:txBody>
          <a:bodyPr wrap="square" rtlCol="0">
            <a:spAutoFit/>
          </a:bodyPr>
          <a:lstStyle/>
          <a:p>
            <a:r>
              <a:rPr lang="en-US" sz="1400" dirty="0" err="1" smtClean="0"/>
              <a:t>Banacos</a:t>
            </a:r>
            <a:r>
              <a:rPr lang="en-US" sz="1400" dirty="0" smtClean="0"/>
              <a:t> &amp; Schultz (2004): </a:t>
            </a:r>
            <a:r>
              <a:rPr lang="en-US" sz="1200" dirty="0" smtClean="0"/>
              <a:t>The Use of Moisture Flux Convergence in Forecasting Convective Initiation: Historical and Operational Perspectives </a:t>
            </a:r>
            <a:r>
              <a:rPr lang="en-US" sz="1200" i="1" dirty="0" smtClean="0"/>
              <a:t>(WAF)</a:t>
            </a:r>
            <a:endParaRPr lang="en-US" sz="1200" i="1" dirty="0"/>
          </a:p>
        </p:txBody>
      </p:sp>
      <p:graphicFrame>
        <p:nvGraphicFramePr>
          <p:cNvPr id="7" name="Object 6"/>
          <p:cNvGraphicFramePr>
            <a:graphicFrameLocks noChangeAspect="1"/>
          </p:cNvGraphicFramePr>
          <p:nvPr>
            <p:extLst>
              <p:ext uri="{D42A27DB-BD31-4B8C-83A1-F6EECF244321}">
                <p14:modId xmlns:p14="http://schemas.microsoft.com/office/powerpoint/2010/main" xmlns="" val="2759651870"/>
              </p:ext>
            </p:extLst>
          </p:nvPr>
        </p:nvGraphicFramePr>
        <p:xfrm>
          <a:off x="4648200" y="1752600"/>
          <a:ext cx="4199467" cy="609600"/>
        </p:xfrm>
        <a:graphic>
          <a:graphicData uri="http://schemas.openxmlformats.org/presentationml/2006/ole">
            <p:oleObj spid="_x0000_s11838" name="Equation" r:id="rId4" imgW="3149280" imgH="457200" progId="Equation.3">
              <p:embed/>
            </p:oleObj>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xmlns="" val="3417106313"/>
              </p:ext>
            </p:extLst>
          </p:nvPr>
        </p:nvGraphicFramePr>
        <p:xfrm>
          <a:off x="6172200" y="1219200"/>
          <a:ext cx="636638" cy="533400"/>
        </p:xfrm>
        <a:graphic>
          <a:graphicData uri="http://schemas.openxmlformats.org/presentationml/2006/ole">
            <p:oleObj spid="_x0000_s11839" name="Equation" r:id="rId5" imgW="469800" imgH="393480" progId="Equation.3">
              <p:embed/>
            </p:oleObj>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xmlns="" val="2270565696"/>
              </p:ext>
            </p:extLst>
          </p:nvPr>
        </p:nvGraphicFramePr>
        <p:xfrm>
          <a:off x="5113338" y="2438400"/>
          <a:ext cx="3267075" cy="558800"/>
        </p:xfrm>
        <a:graphic>
          <a:graphicData uri="http://schemas.openxmlformats.org/presentationml/2006/ole">
            <p:oleObj spid="_x0000_s11840" name="Equation" r:id="rId6" imgW="2450880" imgH="419040" progId="Equation.3">
              <p:embed/>
            </p:oleObj>
          </a:graphicData>
        </a:graphic>
      </p:graphicFrame>
      <p:grpSp>
        <p:nvGrpSpPr>
          <p:cNvPr id="13" name="Group 12"/>
          <p:cNvGrpSpPr/>
          <p:nvPr/>
        </p:nvGrpSpPr>
        <p:grpSpPr>
          <a:xfrm>
            <a:off x="5867400" y="4028342"/>
            <a:ext cx="2819400" cy="696058"/>
            <a:chOff x="5867400" y="3886200"/>
            <a:chExt cx="2819400" cy="696058"/>
          </a:xfrm>
        </p:grpSpPr>
        <p:graphicFrame>
          <p:nvGraphicFramePr>
            <p:cNvPr id="11" name="Object 10"/>
            <p:cNvGraphicFramePr>
              <a:graphicFrameLocks noChangeAspect="1"/>
            </p:cNvGraphicFramePr>
            <p:nvPr>
              <p:extLst>
                <p:ext uri="{D42A27DB-BD31-4B8C-83A1-F6EECF244321}">
                  <p14:modId xmlns:p14="http://schemas.microsoft.com/office/powerpoint/2010/main" xmlns="" val="1065763252"/>
                </p:ext>
              </p:extLst>
            </p:nvPr>
          </p:nvGraphicFramePr>
          <p:xfrm>
            <a:off x="6781800" y="3886200"/>
            <a:ext cx="1905000" cy="696058"/>
          </p:xfrm>
          <a:graphic>
            <a:graphicData uri="http://schemas.openxmlformats.org/presentationml/2006/ole">
              <p:oleObj spid="_x0000_s11841" name="Equation" r:id="rId7" imgW="1320480" imgH="482400" progId="Equation.3">
                <p:embed/>
              </p:oleObj>
            </a:graphicData>
          </a:graphic>
        </p:graphicFrame>
        <p:sp>
          <p:nvSpPr>
            <p:cNvPr id="12" name="TextBox 11"/>
            <p:cNvSpPr txBox="1"/>
            <p:nvPr/>
          </p:nvSpPr>
          <p:spPr>
            <a:xfrm>
              <a:off x="5867400" y="3962400"/>
              <a:ext cx="838200" cy="369332"/>
            </a:xfrm>
            <a:prstGeom prst="rect">
              <a:avLst/>
            </a:prstGeom>
            <a:noFill/>
          </p:spPr>
          <p:txBody>
            <a:bodyPr wrap="square" rtlCol="0">
              <a:spAutoFit/>
            </a:bodyPr>
            <a:lstStyle/>
            <a:p>
              <a:pPr algn="r"/>
              <a:r>
                <a:rPr lang="en-US" dirty="0"/>
                <a:t>w</a:t>
              </a:r>
              <a:r>
                <a:rPr lang="en-US" dirty="0" smtClean="0"/>
                <a:t>here:</a:t>
              </a:r>
              <a:endParaRPr lang="en-US" dirty="0"/>
            </a:p>
          </p:txBody>
        </p:sp>
      </p:grpSp>
      <p:grpSp>
        <p:nvGrpSpPr>
          <p:cNvPr id="24" name="Group 23"/>
          <p:cNvGrpSpPr/>
          <p:nvPr/>
        </p:nvGrpSpPr>
        <p:grpSpPr>
          <a:xfrm>
            <a:off x="5410200" y="2971800"/>
            <a:ext cx="2632075" cy="1136094"/>
            <a:chOff x="5410200" y="3352800"/>
            <a:chExt cx="2632075" cy="1136094"/>
          </a:xfrm>
        </p:grpSpPr>
        <p:graphicFrame>
          <p:nvGraphicFramePr>
            <p:cNvPr id="10" name="Object 9"/>
            <p:cNvGraphicFramePr>
              <a:graphicFrameLocks noChangeAspect="1"/>
            </p:cNvGraphicFramePr>
            <p:nvPr>
              <p:extLst>
                <p:ext uri="{D42A27DB-BD31-4B8C-83A1-F6EECF244321}">
                  <p14:modId xmlns:p14="http://schemas.microsoft.com/office/powerpoint/2010/main" xmlns="" val="106932262"/>
                </p:ext>
              </p:extLst>
            </p:nvPr>
          </p:nvGraphicFramePr>
          <p:xfrm>
            <a:off x="5435600" y="3352800"/>
            <a:ext cx="2606675" cy="558800"/>
          </p:xfrm>
          <a:graphic>
            <a:graphicData uri="http://schemas.openxmlformats.org/presentationml/2006/ole">
              <p:oleObj spid="_x0000_s11842" name="Equation" r:id="rId8" imgW="1955520" imgH="419040" progId="Equation.3">
                <p:embed/>
              </p:oleObj>
            </a:graphicData>
          </a:graphic>
        </p:graphicFrame>
        <p:grpSp>
          <p:nvGrpSpPr>
            <p:cNvPr id="23" name="Group 22"/>
            <p:cNvGrpSpPr/>
            <p:nvPr/>
          </p:nvGrpSpPr>
          <p:grpSpPr>
            <a:xfrm>
              <a:off x="5410200" y="3809997"/>
              <a:ext cx="2590800" cy="678897"/>
              <a:chOff x="5410200" y="3809997"/>
              <a:chExt cx="2590800" cy="678897"/>
            </a:xfrm>
          </p:grpSpPr>
          <p:sp>
            <p:nvSpPr>
              <p:cNvPr id="15" name="Left Brace 14"/>
              <p:cNvSpPr/>
              <p:nvPr/>
            </p:nvSpPr>
            <p:spPr>
              <a:xfrm rot="16200000">
                <a:off x="5410200" y="3810000"/>
                <a:ext cx="381000" cy="381000"/>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Left Brace 15"/>
              <p:cNvSpPr/>
              <p:nvPr/>
            </p:nvSpPr>
            <p:spPr>
              <a:xfrm rot="16200000">
                <a:off x="6057900" y="3695700"/>
                <a:ext cx="381000" cy="609600"/>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Left Brace 16"/>
              <p:cNvSpPr/>
              <p:nvPr/>
            </p:nvSpPr>
            <p:spPr>
              <a:xfrm rot="16200000">
                <a:off x="6819900" y="3695700"/>
                <a:ext cx="381000" cy="609600"/>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Left Brace 17"/>
              <p:cNvSpPr/>
              <p:nvPr/>
            </p:nvSpPr>
            <p:spPr>
              <a:xfrm rot="16200000">
                <a:off x="7581900" y="3771897"/>
                <a:ext cx="381000" cy="457200"/>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5410200" y="4114800"/>
                <a:ext cx="381000" cy="369332"/>
              </a:xfrm>
              <a:prstGeom prst="rect">
                <a:avLst/>
              </a:prstGeom>
              <a:noFill/>
            </p:spPr>
            <p:txBody>
              <a:bodyPr wrap="square" rtlCol="0">
                <a:spAutoFit/>
              </a:bodyPr>
              <a:lstStyle/>
              <a:p>
                <a:pPr algn="ctr"/>
                <a:r>
                  <a:rPr lang="en-US" b="1" dirty="0" smtClean="0">
                    <a:solidFill>
                      <a:srgbClr val="FF0000"/>
                    </a:solidFill>
                  </a:rPr>
                  <a:t>A</a:t>
                </a:r>
                <a:endParaRPr lang="en-US" b="1" dirty="0">
                  <a:solidFill>
                    <a:srgbClr val="FF0000"/>
                  </a:solidFill>
                </a:endParaRPr>
              </a:p>
            </p:txBody>
          </p:sp>
          <p:sp>
            <p:nvSpPr>
              <p:cNvPr id="20" name="TextBox 19"/>
              <p:cNvSpPr txBox="1"/>
              <p:nvPr/>
            </p:nvSpPr>
            <p:spPr>
              <a:xfrm>
                <a:off x="6057900" y="4119562"/>
                <a:ext cx="381000" cy="369332"/>
              </a:xfrm>
              <a:prstGeom prst="rect">
                <a:avLst/>
              </a:prstGeom>
              <a:noFill/>
            </p:spPr>
            <p:txBody>
              <a:bodyPr wrap="square" rtlCol="0">
                <a:spAutoFit/>
              </a:bodyPr>
              <a:lstStyle/>
              <a:p>
                <a:pPr algn="ctr"/>
                <a:r>
                  <a:rPr lang="en-US" b="1" dirty="0" smtClean="0">
                    <a:solidFill>
                      <a:srgbClr val="FF0000"/>
                    </a:solidFill>
                  </a:rPr>
                  <a:t>B</a:t>
                </a:r>
                <a:endParaRPr lang="en-US" b="1" dirty="0">
                  <a:solidFill>
                    <a:srgbClr val="FF0000"/>
                  </a:solidFill>
                </a:endParaRPr>
              </a:p>
            </p:txBody>
          </p:sp>
          <p:sp>
            <p:nvSpPr>
              <p:cNvPr id="21" name="TextBox 20"/>
              <p:cNvSpPr txBox="1"/>
              <p:nvPr/>
            </p:nvSpPr>
            <p:spPr>
              <a:xfrm>
                <a:off x="6819900" y="4114800"/>
                <a:ext cx="381000" cy="369332"/>
              </a:xfrm>
              <a:prstGeom prst="rect">
                <a:avLst/>
              </a:prstGeom>
              <a:noFill/>
            </p:spPr>
            <p:txBody>
              <a:bodyPr wrap="square" rtlCol="0">
                <a:spAutoFit/>
              </a:bodyPr>
              <a:lstStyle/>
              <a:p>
                <a:pPr algn="ctr"/>
                <a:r>
                  <a:rPr lang="en-US" b="1" dirty="0" smtClean="0">
                    <a:solidFill>
                      <a:srgbClr val="FF0000"/>
                    </a:solidFill>
                  </a:rPr>
                  <a:t>C</a:t>
                </a:r>
                <a:endParaRPr lang="en-US" b="1" dirty="0">
                  <a:solidFill>
                    <a:srgbClr val="FF0000"/>
                  </a:solidFill>
                </a:endParaRPr>
              </a:p>
            </p:txBody>
          </p:sp>
          <p:sp>
            <p:nvSpPr>
              <p:cNvPr id="22" name="TextBox 21"/>
              <p:cNvSpPr txBox="1"/>
              <p:nvPr/>
            </p:nvSpPr>
            <p:spPr>
              <a:xfrm>
                <a:off x="7581900" y="4114800"/>
                <a:ext cx="381000" cy="369332"/>
              </a:xfrm>
              <a:prstGeom prst="rect">
                <a:avLst/>
              </a:prstGeom>
              <a:noFill/>
            </p:spPr>
            <p:txBody>
              <a:bodyPr wrap="square" rtlCol="0">
                <a:spAutoFit/>
              </a:bodyPr>
              <a:lstStyle/>
              <a:p>
                <a:pPr algn="ctr"/>
                <a:r>
                  <a:rPr lang="en-US" b="1" dirty="0" smtClean="0">
                    <a:solidFill>
                      <a:srgbClr val="FF0000"/>
                    </a:solidFill>
                  </a:rPr>
                  <a:t>D</a:t>
                </a:r>
                <a:endParaRPr lang="en-US" b="1" dirty="0">
                  <a:solidFill>
                    <a:srgbClr val="FF0000"/>
                  </a:solidFill>
                </a:endParaRPr>
              </a:p>
            </p:txBody>
          </p:sp>
        </p:grpSp>
      </p:grpSp>
      <p:sp>
        <p:nvSpPr>
          <p:cNvPr id="25" name="Content Placeholder 4"/>
          <p:cNvSpPr txBox="1">
            <a:spLocks/>
          </p:cNvSpPr>
          <p:nvPr/>
        </p:nvSpPr>
        <p:spPr>
          <a:xfrm>
            <a:off x="4709886" y="4724400"/>
            <a:ext cx="4419600" cy="2133600"/>
          </a:xfrm>
          <a:prstGeom prst="rect">
            <a:avLst/>
          </a:prstGeom>
        </p:spPr>
        <p:txBody>
          <a:bodyPr vert="horz">
            <a:normAutofit lnSpcReduction="100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r>
              <a:rPr lang="en-US" sz="2000" b="1" dirty="0" smtClean="0">
                <a:solidFill>
                  <a:srgbClr val="FF0000"/>
                </a:solidFill>
              </a:rPr>
              <a:t>A</a:t>
            </a:r>
            <a:r>
              <a:rPr lang="en-US" sz="2000" dirty="0" smtClean="0"/>
              <a:t> = local rate of change of q</a:t>
            </a:r>
          </a:p>
          <a:p>
            <a:r>
              <a:rPr lang="en-US" sz="2000" b="1" dirty="0" smtClean="0">
                <a:solidFill>
                  <a:srgbClr val="FF0000"/>
                </a:solidFill>
              </a:rPr>
              <a:t>B</a:t>
            </a:r>
            <a:r>
              <a:rPr lang="en-US" sz="2000" dirty="0" smtClean="0"/>
              <a:t> = horizontal moisture flux divergence               		(-MFC</a:t>
            </a:r>
            <a:r>
              <a:rPr lang="en-US" sz="2000" baseline="-25000" dirty="0" smtClean="0"/>
              <a:t>H</a:t>
            </a:r>
            <a:r>
              <a:rPr lang="en-US" sz="2000" dirty="0" smtClean="0"/>
              <a:t>)</a:t>
            </a:r>
          </a:p>
          <a:p>
            <a:r>
              <a:rPr lang="en-US" sz="2000" b="1" dirty="0" smtClean="0">
                <a:solidFill>
                  <a:srgbClr val="FF0000"/>
                </a:solidFill>
              </a:rPr>
              <a:t>C</a:t>
            </a:r>
            <a:r>
              <a:rPr lang="en-US" sz="2000" dirty="0" smtClean="0"/>
              <a:t> = vertical moisture flux divergence      		(-MFC</a:t>
            </a:r>
            <a:r>
              <a:rPr lang="en-US" sz="2000" baseline="-25000" dirty="0" smtClean="0"/>
              <a:t>V</a:t>
            </a:r>
            <a:r>
              <a:rPr lang="en-US" sz="2000" dirty="0" smtClean="0"/>
              <a:t>)</a:t>
            </a:r>
          </a:p>
          <a:p>
            <a:r>
              <a:rPr lang="en-US" sz="2000" b="1" dirty="0" smtClean="0">
                <a:solidFill>
                  <a:srgbClr val="FF0000"/>
                </a:solidFill>
              </a:rPr>
              <a:t>D</a:t>
            </a:r>
            <a:r>
              <a:rPr lang="en-US" sz="2000" dirty="0" smtClean="0"/>
              <a:t> = moisture sources and sinks of parcel</a:t>
            </a:r>
          </a:p>
        </p:txBody>
      </p:sp>
      <p:grpSp>
        <p:nvGrpSpPr>
          <p:cNvPr id="40" name="Group 39"/>
          <p:cNvGrpSpPr/>
          <p:nvPr/>
        </p:nvGrpSpPr>
        <p:grpSpPr>
          <a:xfrm>
            <a:off x="627063" y="3530600"/>
            <a:ext cx="2981325" cy="1321375"/>
            <a:chOff x="627063" y="3530600"/>
            <a:chExt cx="2981325" cy="1321375"/>
          </a:xfrm>
        </p:grpSpPr>
        <p:graphicFrame>
          <p:nvGraphicFramePr>
            <p:cNvPr id="14" name="Object 13"/>
            <p:cNvGraphicFramePr>
              <a:graphicFrameLocks noChangeAspect="1"/>
            </p:cNvGraphicFramePr>
            <p:nvPr>
              <p:extLst>
                <p:ext uri="{D42A27DB-BD31-4B8C-83A1-F6EECF244321}">
                  <p14:modId xmlns:p14="http://schemas.microsoft.com/office/powerpoint/2010/main" xmlns="" val="561999952"/>
                </p:ext>
              </p:extLst>
            </p:nvPr>
          </p:nvGraphicFramePr>
          <p:xfrm>
            <a:off x="627063" y="3530600"/>
            <a:ext cx="2981325" cy="609600"/>
          </p:xfrm>
          <a:graphic>
            <a:graphicData uri="http://schemas.openxmlformats.org/presentationml/2006/ole">
              <p:oleObj spid="_x0000_s11843" name="Equation" r:id="rId9" imgW="2234880" imgH="457200" progId="Equation.3">
                <p:embed/>
              </p:oleObj>
            </a:graphicData>
          </a:graphic>
        </p:graphicFrame>
        <p:grpSp>
          <p:nvGrpSpPr>
            <p:cNvPr id="39" name="Group 38"/>
            <p:cNvGrpSpPr/>
            <p:nvPr/>
          </p:nvGrpSpPr>
          <p:grpSpPr>
            <a:xfrm>
              <a:off x="1447799" y="4038600"/>
              <a:ext cx="2133601" cy="813375"/>
              <a:chOff x="1447799" y="4038600"/>
              <a:chExt cx="2133601" cy="813375"/>
            </a:xfrm>
          </p:grpSpPr>
          <p:sp>
            <p:nvSpPr>
              <p:cNvPr id="26" name="Left Brace 25"/>
              <p:cNvSpPr/>
              <p:nvPr/>
            </p:nvSpPr>
            <p:spPr>
              <a:xfrm rot="16200000">
                <a:off x="1771650" y="3714750"/>
                <a:ext cx="342900" cy="990600"/>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Left Brace 26"/>
              <p:cNvSpPr/>
              <p:nvPr/>
            </p:nvSpPr>
            <p:spPr>
              <a:xfrm rot="16200000">
                <a:off x="2838450" y="3638550"/>
                <a:ext cx="342900" cy="1143000"/>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1447799" y="4267200"/>
                <a:ext cx="1066801" cy="584775"/>
              </a:xfrm>
              <a:prstGeom prst="rect">
                <a:avLst/>
              </a:prstGeom>
              <a:noFill/>
            </p:spPr>
            <p:txBody>
              <a:bodyPr wrap="square" rtlCol="0">
                <a:spAutoFit/>
              </a:bodyPr>
              <a:lstStyle/>
              <a:p>
                <a:pPr algn="ctr"/>
                <a:r>
                  <a:rPr lang="en-US" sz="1600" dirty="0" smtClean="0"/>
                  <a:t>advection</a:t>
                </a:r>
              </a:p>
              <a:p>
                <a:pPr algn="ctr"/>
                <a:r>
                  <a:rPr lang="en-US" sz="1600" dirty="0" smtClean="0"/>
                  <a:t>term</a:t>
                </a:r>
                <a:endParaRPr lang="en-US" sz="1600" dirty="0"/>
              </a:p>
            </p:txBody>
          </p:sp>
          <p:sp>
            <p:nvSpPr>
              <p:cNvPr id="29" name="TextBox 28"/>
              <p:cNvSpPr txBox="1"/>
              <p:nvPr/>
            </p:nvSpPr>
            <p:spPr>
              <a:xfrm>
                <a:off x="2438400" y="4267200"/>
                <a:ext cx="1143000" cy="584775"/>
              </a:xfrm>
              <a:prstGeom prst="rect">
                <a:avLst/>
              </a:prstGeom>
              <a:noFill/>
            </p:spPr>
            <p:txBody>
              <a:bodyPr wrap="square" rtlCol="0">
                <a:spAutoFit/>
              </a:bodyPr>
              <a:lstStyle/>
              <a:p>
                <a:pPr algn="ctr"/>
                <a:r>
                  <a:rPr lang="en-US" sz="1600" dirty="0" smtClean="0"/>
                  <a:t>convergence</a:t>
                </a:r>
              </a:p>
              <a:p>
                <a:pPr algn="ctr"/>
                <a:r>
                  <a:rPr lang="en-US" sz="1600" dirty="0" smtClean="0"/>
                  <a:t>term</a:t>
                </a:r>
                <a:endParaRPr lang="en-US" sz="1600" dirty="0"/>
              </a:p>
            </p:txBody>
          </p:sp>
        </p:grpSp>
      </p:grpSp>
      <p:grpSp>
        <p:nvGrpSpPr>
          <p:cNvPr id="42" name="Group 41"/>
          <p:cNvGrpSpPr/>
          <p:nvPr/>
        </p:nvGrpSpPr>
        <p:grpSpPr>
          <a:xfrm>
            <a:off x="571499" y="4800600"/>
            <a:ext cx="1562101" cy="1165086"/>
            <a:chOff x="571499" y="4800600"/>
            <a:chExt cx="1562101" cy="1165086"/>
          </a:xfrm>
        </p:grpSpPr>
        <p:cxnSp>
          <p:nvCxnSpPr>
            <p:cNvPr id="31" name="Straight Arrow Connector 30"/>
            <p:cNvCxnSpPr/>
            <p:nvPr/>
          </p:nvCxnSpPr>
          <p:spPr>
            <a:xfrm flipH="1">
              <a:off x="1447799" y="4800600"/>
              <a:ext cx="457203" cy="49348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71499" y="5257800"/>
              <a:ext cx="1562101" cy="707886"/>
            </a:xfrm>
            <a:prstGeom prst="rect">
              <a:avLst/>
            </a:prstGeom>
            <a:noFill/>
          </p:spPr>
          <p:txBody>
            <a:bodyPr wrap="square" rtlCol="0">
              <a:spAutoFit/>
            </a:bodyPr>
            <a:lstStyle/>
            <a:p>
              <a:pPr algn="ctr">
                <a:lnSpc>
                  <a:spcPts val="1600"/>
                </a:lnSpc>
              </a:pPr>
              <a:r>
                <a:rPr lang="en-US" sz="1600" dirty="0" smtClean="0"/>
                <a:t>horizontal advection of specific humidity</a:t>
              </a:r>
              <a:endParaRPr lang="en-US" sz="1600" dirty="0"/>
            </a:p>
          </p:txBody>
        </p:sp>
      </p:grpSp>
      <p:grpSp>
        <p:nvGrpSpPr>
          <p:cNvPr id="43" name="Group 42"/>
          <p:cNvGrpSpPr/>
          <p:nvPr/>
        </p:nvGrpSpPr>
        <p:grpSpPr>
          <a:xfrm>
            <a:off x="2514601" y="4800600"/>
            <a:ext cx="1529444" cy="1267678"/>
            <a:chOff x="2514601" y="4800600"/>
            <a:chExt cx="1529444" cy="1267678"/>
          </a:xfrm>
        </p:grpSpPr>
        <p:cxnSp>
          <p:nvCxnSpPr>
            <p:cNvPr id="32" name="Straight Arrow Connector 31"/>
            <p:cNvCxnSpPr/>
            <p:nvPr/>
          </p:nvCxnSpPr>
          <p:spPr>
            <a:xfrm>
              <a:off x="3009901" y="4800600"/>
              <a:ext cx="266699"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514601" y="5257800"/>
              <a:ext cx="1529444" cy="810478"/>
            </a:xfrm>
            <a:prstGeom prst="rect">
              <a:avLst/>
            </a:prstGeom>
            <a:noFill/>
          </p:spPr>
          <p:txBody>
            <a:bodyPr wrap="square" rtlCol="0">
              <a:spAutoFit/>
            </a:bodyPr>
            <a:lstStyle/>
            <a:p>
              <a:pPr algn="ctr">
                <a:lnSpc>
                  <a:spcPts val="1400"/>
                </a:lnSpc>
              </a:pPr>
              <a:r>
                <a:rPr lang="en-US" sz="1600" dirty="0" smtClean="0"/>
                <a:t>product of specific humidity &amp; horizontal mass convergence</a:t>
              </a:r>
              <a:endParaRPr lang="en-US" sz="1600" dirty="0"/>
            </a:p>
          </p:txBody>
        </p:sp>
      </p:grpSp>
    </p:spTree>
    <p:extLst>
      <p:ext uri="{BB962C8B-B14F-4D97-AF65-F5344CB8AC3E}">
        <p14:creationId xmlns:p14="http://schemas.microsoft.com/office/powerpoint/2010/main" xmlns="" val="351876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randombar(horizontal)">
                                      <p:cBhvr>
                                        <p:cTn id="7" dur="500"/>
                                        <p:tgtEl>
                                          <p:spTgt spid="5">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0" dur="500"/>
                                        <p:tgtEl>
                                          <p:spTgt spid="5">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3" dur="500"/>
                                        <p:tgtEl>
                                          <p:spTgt spid="5">
                                            <p:txEl>
                                              <p:pRg st="1" end="1"/>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22" presetClass="entr" presetSubtype="4"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5">
                                            <p:txEl>
                                              <p:pRg st="0" end="0"/>
                                            </p:txEl>
                                          </p:spTgt>
                                        </p:tgtEl>
                                        <p:attrNameLst>
                                          <p:attrName>style.visibility</p:attrName>
                                        </p:attrNameLst>
                                      </p:cBhvr>
                                      <p:to>
                                        <p:strVal val="visible"/>
                                      </p:to>
                                    </p:set>
                                    <p:anim calcmode="lin" valueType="num">
                                      <p:cBhvr>
                                        <p:cTn id="39"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 calcmode="lin" valueType="num">
                                      <p:cBhvr>
                                        <p:cTn id="46" dur="500" fill="hold"/>
                                        <p:tgtEl>
                                          <p:spTgt spid="25">
                                            <p:txEl>
                                              <p:pRg st="1" end="1"/>
                                            </p:txEl>
                                          </p:spTgt>
                                        </p:tgtEl>
                                        <p:attrNameLst>
                                          <p:attrName>ppt_w</p:attrName>
                                        </p:attrNameLst>
                                      </p:cBhvr>
                                      <p:tavLst>
                                        <p:tav tm="0">
                                          <p:val>
                                            <p:fltVal val="0"/>
                                          </p:val>
                                        </p:tav>
                                        <p:tav tm="100000">
                                          <p:val>
                                            <p:strVal val="#ppt_w"/>
                                          </p:val>
                                        </p:tav>
                                      </p:tavLst>
                                    </p:anim>
                                    <p:anim calcmode="lin" valueType="num">
                                      <p:cBhvr>
                                        <p:cTn id="47" dur="500" fill="hold"/>
                                        <p:tgtEl>
                                          <p:spTgt spid="25">
                                            <p:txEl>
                                              <p:pRg st="1" end="1"/>
                                            </p:txEl>
                                          </p:spTgt>
                                        </p:tgtEl>
                                        <p:attrNameLst>
                                          <p:attrName>ppt_h</p:attrName>
                                        </p:attrNameLst>
                                      </p:cBhvr>
                                      <p:tavLst>
                                        <p:tav tm="0">
                                          <p:val>
                                            <p:fltVal val="0"/>
                                          </p:val>
                                        </p:tav>
                                        <p:tav tm="100000">
                                          <p:val>
                                            <p:strVal val="#ppt_h"/>
                                          </p:val>
                                        </p:tav>
                                      </p:tavLst>
                                    </p:anim>
                                    <p:animEffect transition="in" filter="fade">
                                      <p:cBhvr>
                                        <p:cTn id="48" dur="500"/>
                                        <p:tgtEl>
                                          <p:spTgt spid="25">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5">
                                            <p:txEl>
                                              <p:pRg st="2" end="2"/>
                                            </p:txEl>
                                          </p:spTgt>
                                        </p:tgtEl>
                                        <p:attrNameLst>
                                          <p:attrName>style.visibility</p:attrName>
                                        </p:attrNameLst>
                                      </p:cBhvr>
                                      <p:to>
                                        <p:strVal val="visible"/>
                                      </p:to>
                                    </p:set>
                                    <p:anim calcmode="lin" valueType="num">
                                      <p:cBhvr>
                                        <p:cTn id="53" dur="500" fill="hold"/>
                                        <p:tgtEl>
                                          <p:spTgt spid="25">
                                            <p:txEl>
                                              <p:pRg st="2" end="2"/>
                                            </p:txEl>
                                          </p:spTgt>
                                        </p:tgtEl>
                                        <p:attrNameLst>
                                          <p:attrName>ppt_w</p:attrName>
                                        </p:attrNameLst>
                                      </p:cBhvr>
                                      <p:tavLst>
                                        <p:tav tm="0">
                                          <p:val>
                                            <p:fltVal val="0"/>
                                          </p:val>
                                        </p:tav>
                                        <p:tav tm="100000">
                                          <p:val>
                                            <p:strVal val="#ppt_w"/>
                                          </p:val>
                                        </p:tav>
                                      </p:tavLst>
                                    </p:anim>
                                    <p:anim calcmode="lin" valueType="num">
                                      <p:cBhvr>
                                        <p:cTn id="54" dur="500" fill="hold"/>
                                        <p:tgtEl>
                                          <p:spTgt spid="25">
                                            <p:txEl>
                                              <p:pRg st="2" end="2"/>
                                            </p:txEl>
                                          </p:spTgt>
                                        </p:tgtEl>
                                        <p:attrNameLst>
                                          <p:attrName>ppt_h</p:attrName>
                                        </p:attrNameLst>
                                      </p:cBhvr>
                                      <p:tavLst>
                                        <p:tav tm="0">
                                          <p:val>
                                            <p:fltVal val="0"/>
                                          </p:val>
                                        </p:tav>
                                        <p:tav tm="100000">
                                          <p:val>
                                            <p:strVal val="#ppt_h"/>
                                          </p:val>
                                        </p:tav>
                                      </p:tavLst>
                                    </p:anim>
                                    <p:animEffect transition="in" filter="fade">
                                      <p:cBhvr>
                                        <p:cTn id="55" dur="500"/>
                                        <p:tgtEl>
                                          <p:spTgt spid="25">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25">
                                            <p:txEl>
                                              <p:pRg st="3" end="3"/>
                                            </p:txEl>
                                          </p:spTgt>
                                        </p:tgtEl>
                                        <p:attrNameLst>
                                          <p:attrName>style.visibility</p:attrName>
                                        </p:attrNameLst>
                                      </p:cBhvr>
                                      <p:to>
                                        <p:strVal val="visible"/>
                                      </p:to>
                                    </p:set>
                                    <p:anim calcmode="lin" valueType="num">
                                      <p:cBhvr>
                                        <p:cTn id="60" dur="500" fill="hold"/>
                                        <p:tgtEl>
                                          <p:spTgt spid="25">
                                            <p:txEl>
                                              <p:pRg st="3" end="3"/>
                                            </p:txEl>
                                          </p:spTgt>
                                        </p:tgtEl>
                                        <p:attrNameLst>
                                          <p:attrName>ppt_w</p:attrName>
                                        </p:attrNameLst>
                                      </p:cBhvr>
                                      <p:tavLst>
                                        <p:tav tm="0">
                                          <p:val>
                                            <p:fltVal val="0"/>
                                          </p:val>
                                        </p:tav>
                                        <p:tav tm="100000">
                                          <p:val>
                                            <p:strVal val="#ppt_w"/>
                                          </p:val>
                                        </p:tav>
                                      </p:tavLst>
                                    </p:anim>
                                    <p:anim calcmode="lin" valueType="num">
                                      <p:cBhvr>
                                        <p:cTn id="61" dur="500" fill="hold"/>
                                        <p:tgtEl>
                                          <p:spTgt spid="25">
                                            <p:txEl>
                                              <p:pRg st="3" end="3"/>
                                            </p:txEl>
                                          </p:spTgt>
                                        </p:tgtEl>
                                        <p:attrNameLst>
                                          <p:attrName>ppt_h</p:attrName>
                                        </p:attrNameLst>
                                      </p:cBhvr>
                                      <p:tavLst>
                                        <p:tav tm="0">
                                          <p:val>
                                            <p:fltVal val="0"/>
                                          </p:val>
                                        </p:tav>
                                        <p:tav tm="100000">
                                          <p:val>
                                            <p:strVal val="#ppt_h"/>
                                          </p:val>
                                        </p:tav>
                                      </p:tavLst>
                                    </p:anim>
                                    <p:animEffect transition="in" filter="fade">
                                      <p:cBhvr>
                                        <p:cTn id="62" dur="500"/>
                                        <p:tgtEl>
                                          <p:spTgt spid="25">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wipe(down)">
                                      <p:cBhvr>
                                        <p:cTn id="67" dur="500"/>
                                        <p:tgtEl>
                                          <p:spTgt spid="40"/>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42"/>
                                        </p:tgtEl>
                                        <p:attrNameLst>
                                          <p:attrName>style.visibility</p:attrName>
                                        </p:attrNameLst>
                                      </p:cBhvr>
                                      <p:to>
                                        <p:strVal val="visible"/>
                                      </p:to>
                                    </p:set>
                                    <p:anim calcmode="lin" valueType="num">
                                      <p:cBhvr>
                                        <p:cTn id="72" dur="500" fill="hold"/>
                                        <p:tgtEl>
                                          <p:spTgt spid="42"/>
                                        </p:tgtEl>
                                        <p:attrNameLst>
                                          <p:attrName>ppt_w</p:attrName>
                                        </p:attrNameLst>
                                      </p:cBhvr>
                                      <p:tavLst>
                                        <p:tav tm="0">
                                          <p:val>
                                            <p:fltVal val="0"/>
                                          </p:val>
                                        </p:tav>
                                        <p:tav tm="100000">
                                          <p:val>
                                            <p:strVal val="#ppt_w"/>
                                          </p:val>
                                        </p:tav>
                                      </p:tavLst>
                                    </p:anim>
                                    <p:anim calcmode="lin" valueType="num">
                                      <p:cBhvr>
                                        <p:cTn id="73" dur="500" fill="hold"/>
                                        <p:tgtEl>
                                          <p:spTgt spid="42"/>
                                        </p:tgtEl>
                                        <p:attrNameLst>
                                          <p:attrName>ppt_h</p:attrName>
                                        </p:attrNameLst>
                                      </p:cBhvr>
                                      <p:tavLst>
                                        <p:tav tm="0">
                                          <p:val>
                                            <p:fltVal val="0"/>
                                          </p:val>
                                        </p:tav>
                                        <p:tav tm="100000">
                                          <p:val>
                                            <p:strVal val="#ppt_h"/>
                                          </p:val>
                                        </p:tav>
                                      </p:tavLst>
                                    </p:anim>
                                    <p:animEffect transition="in" filter="fade">
                                      <p:cBhvr>
                                        <p:cTn id="74" dur="500"/>
                                        <p:tgtEl>
                                          <p:spTgt spid="42"/>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43"/>
                                        </p:tgtEl>
                                        <p:attrNameLst>
                                          <p:attrName>style.visibility</p:attrName>
                                        </p:attrNameLst>
                                      </p:cBhvr>
                                      <p:to>
                                        <p:strVal val="visible"/>
                                      </p:to>
                                    </p:set>
                                    <p:anim calcmode="lin" valueType="num">
                                      <p:cBhvr>
                                        <p:cTn id="79" dur="500" fill="hold"/>
                                        <p:tgtEl>
                                          <p:spTgt spid="43"/>
                                        </p:tgtEl>
                                        <p:attrNameLst>
                                          <p:attrName>ppt_w</p:attrName>
                                        </p:attrNameLst>
                                      </p:cBhvr>
                                      <p:tavLst>
                                        <p:tav tm="0">
                                          <p:val>
                                            <p:fltVal val="0"/>
                                          </p:val>
                                        </p:tav>
                                        <p:tav tm="100000">
                                          <p:val>
                                            <p:strVal val="#ppt_w"/>
                                          </p:val>
                                        </p:tav>
                                      </p:tavLst>
                                    </p:anim>
                                    <p:anim calcmode="lin" valueType="num">
                                      <p:cBhvr>
                                        <p:cTn id="80" dur="500" fill="hold"/>
                                        <p:tgtEl>
                                          <p:spTgt spid="43"/>
                                        </p:tgtEl>
                                        <p:attrNameLst>
                                          <p:attrName>ppt_h</p:attrName>
                                        </p:attrNameLst>
                                      </p:cBhvr>
                                      <p:tavLst>
                                        <p:tav tm="0">
                                          <p:val>
                                            <p:fltVal val="0"/>
                                          </p:val>
                                        </p:tav>
                                        <p:tav tm="100000">
                                          <p:val>
                                            <p:strVal val="#ppt_h"/>
                                          </p:val>
                                        </p:tav>
                                      </p:tavLst>
                                    </p:anim>
                                    <p:animEffect transition="in" filter="fade">
                                      <p:cBhvr>
                                        <p:cTn id="8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762000"/>
          </a:xfrm>
        </p:spPr>
        <p:txBody>
          <a:bodyPr anchor="t"/>
          <a:lstStyle/>
          <a:p>
            <a:r>
              <a:rPr lang="en-US" dirty="0" smtClean="0"/>
              <a:t>Tropical Cyclone Water Budget </a:t>
            </a:r>
            <a:endParaRPr lang="en-US" dirty="0"/>
          </a:p>
        </p:txBody>
      </p:sp>
      <p:sp>
        <p:nvSpPr>
          <p:cNvPr id="3" name="Slide Number Placeholder 2"/>
          <p:cNvSpPr>
            <a:spLocks noGrp="1"/>
          </p:cNvSpPr>
          <p:nvPr>
            <p:ph type="sldNum" sz="quarter" idx="12"/>
          </p:nvPr>
        </p:nvSpPr>
        <p:spPr>
          <a:xfrm>
            <a:off x="0" y="6479898"/>
            <a:ext cx="274320" cy="274320"/>
          </a:xfrm>
        </p:spPr>
        <p:txBody>
          <a:bodyPr/>
          <a:lstStyle/>
          <a:p>
            <a:fld id="{283FA653-E9F8-4780-8EA8-F11E133180C1}" type="slidenum">
              <a:rPr lang="en-US" smtClean="0"/>
              <a:pPr/>
              <a:t>45</a:t>
            </a:fld>
            <a:endParaRPr lang="en-US"/>
          </a:p>
        </p:txBody>
      </p:sp>
      <p:sp>
        <p:nvSpPr>
          <p:cNvPr id="4" name="Content Placeholder 3"/>
          <p:cNvSpPr>
            <a:spLocks noGrp="1"/>
          </p:cNvSpPr>
          <p:nvPr>
            <p:ph sz="quarter" idx="1"/>
          </p:nvPr>
        </p:nvSpPr>
        <p:spPr>
          <a:xfrm>
            <a:off x="152400" y="1295400"/>
            <a:ext cx="4648200" cy="5181600"/>
          </a:xfrm>
        </p:spPr>
        <p:txBody>
          <a:bodyPr>
            <a:normAutofit fontScale="85000" lnSpcReduction="20000"/>
          </a:bodyPr>
          <a:lstStyle/>
          <a:p>
            <a:r>
              <a:rPr lang="en-US" dirty="0" smtClean="0"/>
              <a:t>C = condensation</a:t>
            </a:r>
          </a:p>
          <a:p>
            <a:r>
              <a:rPr lang="en-US" dirty="0" smtClean="0"/>
              <a:t>E = evaporation</a:t>
            </a:r>
          </a:p>
          <a:p>
            <a:r>
              <a:rPr lang="en-US" dirty="0" smtClean="0"/>
              <a:t>T</a:t>
            </a:r>
            <a:r>
              <a:rPr lang="en-US" baseline="-25000" dirty="0" smtClean="0"/>
              <a:t>H</a:t>
            </a:r>
            <a:r>
              <a:rPr lang="en-US" dirty="0" smtClean="0"/>
              <a:t>= </a:t>
            </a:r>
            <a:r>
              <a:rPr lang="en-US" sz="1400" dirty="0"/>
              <a:t>(</a:t>
            </a:r>
            <a:r>
              <a:rPr lang="en-US" sz="1400" dirty="0" smtClean="0"/>
              <a:t>outward +, inward -) </a:t>
            </a:r>
            <a:r>
              <a:rPr lang="en-US" dirty="0" smtClean="0"/>
              <a:t>horizontal transport/divergence</a:t>
            </a:r>
          </a:p>
          <a:p>
            <a:r>
              <a:rPr lang="en-US" dirty="0" err="1" smtClean="0"/>
              <a:t>T</a:t>
            </a:r>
            <a:r>
              <a:rPr lang="en-US" baseline="-25000" dirty="0" err="1" smtClean="0"/>
              <a:t>zcT</a:t>
            </a:r>
            <a:r>
              <a:rPr lang="en-US" baseline="-25000" dirty="0" smtClean="0"/>
              <a:t>, </a:t>
            </a:r>
            <a:r>
              <a:rPr lang="en-US" dirty="0" err="1"/>
              <a:t>T</a:t>
            </a:r>
            <a:r>
              <a:rPr lang="en-US" baseline="-25000" dirty="0" err="1"/>
              <a:t>zcB</a:t>
            </a:r>
            <a:r>
              <a:rPr lang="en-US" dirty="0" smtClean="0"/>
              <a:t> = outward </a:t>
            </a:r>
            <a:r>
              <a:rPr lang="en-US" sz="1900" dirty="0" smtClean="0"/>
              <a:t>(vertical)</a:t>
            </a:r>
            <a:r>
              <a:rPr lang="en-US" dirty="0" smtClean="0"/>
              <a:t> advection of cloud water through the top </a:t>
            </a:r>
            <a:r>
              <a:rPr lang="en-US" sz="1700" dirty="0" smtClean="0"/>
              <a:t>(T)</a:t>
            </a:r>
            <a:r>
              <a:rPr lang="en-US" sz="2200" dirty="0" smtClean="0"/>
              <a:t>   </a:t>
            </a:r>
            <a:r>
              <a:rPr lang="en-US" dirty="0" smtClean="0"/>
              <a:t>and bottom </a:t>
            </a:r>
            <a:r>
              <a:rPr lang="en-US" sz="1700" dirty="0" smtClean="0"/>
              <a:t>(B)</a:t>
            </a:r>
            <a:r>
              <a:rPr lang="en-US" sz="1900" dirty="0" smtClean="0"/>
              <a:t> </a:t>
            </a:r>
            <a:r>
              <a:rPr lang="en-US" dirty="0" smtClean="0"/>
              <a:t>boundaries</a:t>
            </a:r>
          </a:p>
          <a:p>
            <a:r>
              <a:rPr lang="en-US" dirty="0" smtClean="0"/>
              <a:t>R</a:t>
            </a:r>
            <a:r>
              <a:rPr lang="en-US" baseline="-25000" dirty="0" smtClean="0"/>
              <a:t>T , </a:t>
            </a:r>
            <a:r>
              <a:rPr lang="en-US" dirty="0" smtClean="0"/>
              <a:t>R</a:t>
            </a:r>
            <a:r>
              <a:rPr lang="en-US" baseline="-25000" dirty="0" smtClean="0"/>
              <a:t>B</a:t>
            </a:r>
            <a:r>
              <a:rPr lang="en-US" dirty="0" smtClean="0"/>
              <a:t> = </a:t>
            </a:r>
            <a:r>
              <a:rPr lang="en-US" dirty="0"/>
              <a:t>outward </a:t>
            </a:r>
            <a:r>
              <a:rPr lang="en-US" sz="1900" dirty="0"/>
              <a:t>(vertical)</a:t>
            </a:r>
            <a:r>
              <a:rPr lang="en-US" dirty="0"/>
              <a:t> advection of </a:t>
            </a:r>
            <a:r>
              <a:rPr lang="en-US" dirty="0" smtClean="0"/>
              <a:t>precipitation through </a:t>
            </a:r>
            <a:r>
              <a:rPr lang="en-US" dirty="0"/>
              <a:t>the top </a:t>
            </a:r>
            <a:r>
              <a:rPr lang="en-US" sz="1700" dirty="0"/>
              <a:t>(</a:t>
            </a:r>
            <a:r>
              <a:rPr lang="en-US" sz="1700" dirty="0" smtClean="0"/>
              <a:t>T, rain in)</a:t>
            </a:r>
            <a:r>
              <a:rPr lang="en-US" sz="2200" dirty="0" smtClean="0"/>
              <a:t> </a:t>
            </a:r>
            <a:r>
              <a:rPr lang="en-US" dirty="0"/>
              <a:t>and bottom </a:t>
            </a:r>
            <a:r>
              <a:rPr lang="en-US" sz="1700" dirty="0"/>
              <a:t>(</a:t>
            </a:r>
            <a:r>
              <a:rPr lang="en-US" sz="1700" dirty="0" smtClean="0"/>
              <a:t>B, rain out)</a:t>
            </a:r>
            <a:r>
              <a:rPr lang="en-US" sz="1900" dirty="0" smtClean="0"/>
              <a:t> </a:t>
            </a:r>
            <a:r>
              <a:rPr lang="en-US" dirty="0"/>
              <a:t>boundaries</a:t>
            </a:r>
            <a:endParaRPr lang="en-US" dirty="0" smtClean="0"/>
          </a:p>
          <a:p>
            <a:r>
              <a:rPr lang="en-US" dirty="0" smtClean="0"/>
              <a:t>D</a:t>
            </a:r>
            <a:r>
              <a:rPr lang="en-US" baseline="-25000" dirty="0" smtClean="0"/>
              <a:t>H</a:t>
            </a:r>
            <a:r>
              <a:rPr lang="en-US" dirty="0" smtClean="0"/>
              <a:t> = </a:t>
            </a:r>
            <a:r>
              <a:rPr lang="en-US" sz="1400" dirty="0"/>
              <a:t>(outward +, inward -) </a:t>
            </a:r>
            <a:r>
              <a:rPr lang="en-US" dirty="0"/>
              <a:t>horizontal </a:t>
            </a:r>
            <a:r>
              <a:rPr lang="en-US" dirty="0" smtClean="0"/>
              <a:t>diffusion</a:t>
            </a:r>
          </a:p>
          <a:p>
            <a:r>
              <a:rPr lang="en-US" dirty="0" smtClean="0"/>
              <a:t>D</a:t>
            </a:r>
            <a:r>
              <a:rPr lang="en-US" baseline="-25000" dirty="0" smtClean="0"/>
              <a:t>T, </a:t>
            </a:r>
            <a:r>
              <a:rPr lang="en-US" dirty="0"/>
              <a:t>D</a:t>
            </a:r>
            <a:r>
              <a:rPr lang="en-US" baseline="-25000" dirty="0"/>
              <a:t>B</a:t>
            </a:r>
            <a:r>
              <a:rPr lang="en-US" dirty="0" smtClean="0"/>
              <a:t> = </a:t>
            </a:r>
            <a:r>
              <a:rPr lang="en-US" dirty="0"/>
              <a:t>outward </a:t>
            </a:r>
            <a:r>
              <a:rPr lang="en-US" sz="1900" dirty="0"/>
              <a:t>(vertical)</a:t>
            </a:r>
            <a:r>
              <a:rPr lang="en-US" dirty="0"/>
              <a:t> </a:t>
            </a:r>
            <a:r>
              <a:rPr lang="en-US" dirty="0" smtClean="0"/>
              <a:t>diffusion of </a:t>
            </a:r>
            <a:r>
              <a:rPr lang="en-US" dirty="0"/>
              <a:t>cloud water through the top </a:t>
            </a:r>
            <a:r>
              <a:rPr lang="en-US" sz="1700" dirty="0"/>
              <a:t>(</a:t>
            </a:r>
            <a:r>
              <a:rPr lang="en-US" sz="1700" dirty="0" smtClean="0"/>
              <a:t>T, +up)</a:t>
            </a:r>
            <a:r>
              <a:rPr lang="en-US" sz="2200" dirty="0" smtClean="0"/>
              <a:t> </a:t>
            </a:r>
            <a:r>
              <a:rPr lang="en-US" dirty="0"/>
              <a:t>and bottom </a:t>
            </a:r>
            <a:r>
              <a:rPr lang="en-US" sz="1700" dirty="0"/>
              <a:t>(</a:t>
            </a:r>
            <a:r>
              <a:rPr lang="en-US" sz="1700" dirty="0" smtClean="0"/>
              <a:t>B, +down)</a:t>
            </a:r>
            <a:r>
              <a:rPr lang="en-US" sz="1900" dirty="0" smtClean="0"/>
              <a:t> </a:t>
            </a:r>
            <a:r>
              <a:rPr lang="en-US" dirty="0" smtClean="0"/>
              <a:t>boundaries</a:t>
            </a:r>
          </a:p>
          <a:p>
            <a:r>
              <a:rPr lang="en-US" dirty="0" smtClean="0"/>
              <a:t>S = storage term</a:t>
            </a:r>
            <a:r>
              <a:rPr lang="en-US" dirty="0" smtClean="0">
                <a:sym typeface="Wingdings" pitchFamily="2" charset="2"/>
              </a:rPr>
              <a:t>                                    </a:t>
            </a:r>
            <a:r>
              <a:rPr lang="en-US" sz="1900" dirty="0" smtClean="0">
                <a:sym typeface="Wingdings" pitchFamily="2" charset="2"/>
              </a:rPr>
              <a:t>(+ [rate of change of suspended </a:t>
            </a:r>
            <a:r>
              <a:rPr lang="en-US" sz="1900" dirty="0" err="1" smtClean="0">
                <a:sym typeface="Wingdings" pitchFamily="2" charset="2"/>
              </a:rPr>
              <a:t>liq</a:t>
            </a:r>
            <a:r>
              <a:rPr lang="en-US" sz="1900" dirty="0" smtClean="0">
                <a:sym typeface="Wingdings" pitchFamily="2" charset="2"/>
              </a:rPr>
              <a:t> water/ice],                  - [10 %  of mean rain rate])</a:t>
            </a:r>
            <a:endParaRPr lang="en-US" sz="1900" dirty="0" smtClean="0"/>
          </a:p>
        </p:txBody>
      </p:sp>
      <p:grpSp>
        <p:nvGrpSpPr>
          <p:cNvPr id="10" name="Group 9"/>
          <p:cNvGrpSpPr/>
          <p:nvPr/>
        </p:nvGrpSpPr>
        <p:grpSpPr>
          <a:xfrm>
            <a:off x="4724400" y="4031735"/>
            <a:ext cx="4419600" cy="2585323"/>
            <a:chOff x="1752600" y="3999021"/>
            <a:chExt cx="4419600" cy="2585323"/>
          </a:xfrm>
        </p:grpSpPr>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14800" y="4225056"/>
              <a:ext cx="1447800" cy="7279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9" name="Group 8"/>
            <p:cNvGrpSpPr/>
            <p:nvPr/>
          </p:nvGrpSpPr>
          <p:grpSpPr>
            <a:xfrm>
              <a:off x="1752600" y="3999021"/>
              <a:ext cx="4419600" cy="2585323"/>
              <a:chOff x="1752600" y="3200400"/>
              <a:chExt cx="3581400" cy="2809722"/>
            </a:xfrm>
          </p:grpSpPr>
          <p:sp>
            <p:nvSpPr>
              <p:cNvPr id="8" name="TextBox 7"/>
              <p:cNvSpPr txBox="1"/>
              <p:nvPr/>
            </p:nvSpPr>
            <p:spPr>
              <a:xfrm>
                <a:off x="1752600" y="3200400"/>
                <a:ext cx="3581400" cy="2809722"/>
              </a:xfrm>
              <a:prstGeom prst="rect">
                <a:avLst/>
              </a:prstGeom>
              <a:noFill/>
            </p:spPr>
            <p:txBody>
              <a:bodyPr wrap="square" rtlCol="0">
                <a:spAutoFit/>
              </a:bodyPr>
              <a:lstStyle/>
              <a:p>
                <a:r>
                  <a:rPr lang="en-US" dirty="0" smtClean="0"/>
                  <a:t>** All terms are integrated by the budget volume of the cylinder boundaries:</a:t>
                </a:r>
              </a:p>
              <a:p>
                <a:endParaRPr lang="en-US" dirty="0" smtClean="0"/>
              </a:p>
              <a:p>
                <a:pPr marL="285750" indent="-285750">
                  <a:buFont typeface="Arial" pitchFamily="34" charset="0"/>
                  <a:buChar char="•"/>
                </a:pPr>
                <a:r>
                  <a:rPr lang="en-US" dirty="0" smtClean="0"/>
                  <a:t>Top &amp; bottom: </a:t>
                </a:r>
                <a:r>
                  <a:rPr lang="en-US" b="1" dirty="0" err="1" smtClean="0"/>
                  <a:t>z</a:t>
                </a:r>
                <a:r>
                  <a:rPr lang="en-US" b="1" baseline="-25000" dirty="0" err="1" smtClean="0"/>
                  <a:t>t</a:t>
                </a:r>
                <a:r>
                  <a:rPr lang="en-US" dirty="0" smtClean="0"/>
                  <a:t> and </a:t>
                </a:r>
                <a:r>
                  <a:rPr lang="en-US" b="1" dirty="0" err="1" smtClean="0"/>
                  <a:t>z</a:t>
                </a:r>
                <a:r>
                  <a:rPr lang="en-US" b="1" baseline="-25000" dirty="0" err="1" smtClean="0"/>
                  <a:t>b</a:t>
                </a:r>
                <a:endParaRPr lang="en-US" b="1" baseline="-25000" dirty="0" smtClean="0"/>
              </a:p>
              <a:p>
                <a:pPr marL="285750" indent="-285750">
                  <a:buFont typeface="Arial" pitchFamily="34" charset="0"/>
                  <a:buChar char="•"/>
                </a:pPr>
                <a:r>
                  <a:rPr lang="en-US" dirty="0" smtClean="0"/>
                  <a:t>Outer boundary of the budget volume: </a:t>
                </a:r>
                <a:r>
                  <a:rPr lang="en-US" b="1" dirty="0" err="1" smtClean="0"/>
                  <a:t>r</a:t>
                </a:r>
                <a:r>
                  <a:rPr lang="en-US" b="1" baseline="-25000" dirty="0" err="1" smtClean="0"/>
                  <a:t>max</a:t>
                </a:r>
                <a:r>
                  <a:rPr lang="en-US" dirty="0" smtClean="0"/>
                  <a:t>   (</a:t>
                </a:r>
                <a:r>
                  <a:rPr lang="en-US" dirty="0" err="1" smtClean="0"/>
                  <a:t>ie</a:t>
                </a:r>
                <a:r>
                  <a:rPr lang="en-US" dirty="0" smtClean="0"/>
                  <a:t> the radius of maximum winds in the system)</a:t>
                </a:r>
              </a:p>
              <a:p>
                <a:pPr marL="285750" indent="-285750">
                  <a:buFont typeface="Arial" pitchFamily="34" charset="0"/>
                  <a:buChar char="•"/>
                </a:pPr>
                <a:r>
                  <a:rPr lang="en-US" dirty="0"/>
                  <a:t>Radial distance from the storm center: </a:t>
                </a:r>
                <a:r>
                  <a:rPr lang="en-US" b="1" dirty="0"/>
                  <a:t>r</a:t>
                </a:r>
              </a:p>
              <a:p>
                <a:pPr marL="285750" indent="-285750">
                  <a:buFont typeface="Arial" pitchFamily="34" charset="0"/>
                  <a:buChar char="•"/>
                </a:pPr>
                <a:r>
                  <a:rPr lang="en-US" dirty="0" smtClean="0"/>
                  <a:t>Heading of a given location relative to the storm center:     (</a:t>
                </a:r>
                <a:r>
                  <a:rPr lang="en-US" dirty="0" err="1" smtClean="0"/>
                  <a:t>ie</a:t>
                </a:r>
                <a:r>
                  <a:rPr lang="en-US" dirty="0" smtClean="0"/>
                  <a:t> “azimuth”)</a:t>
                </a:r>
              </a:p>
            </p:txBody>
          </p:sp>
          <p:graphicFrame>
            <p:nvGraphicFramePr>
              <p:cNvPr id="6" name="Object 5"/>
              <p:cNvGraphicFramePr>
                <a:graphicFrameLocks noChangeAspect="1"/>
              </p:cNvGraphicFramePr>
              <p:nvPr>
                <p:extLst>
                  <p:ext uri="{D42A27DB-BD31-4B8C-83A1-F6EECF244321}">
                    <p14:modId xmlns:p14="http://schemas.microsoft.com/office/powerpoint/2010/main" xmlns="" val="4237071012"/>
                  </p:ext>
                </p:extLst>
              </p:nvPr>
            </p:nvGraphicFramePr>
            <p:xfrm>
              <a:off x="2987566" y="5562205"/>
              <a:ext cx="244475" cy="342852"/>
            </p:xfrm>
            <a:graphic>
              <a:graphicData uri="http://schemas.openxmlformats.org/presentationml/2006/ole">
                <p:oleObj spid="_x0000_s10347" name="Equation" r:id="rId5" imgW="126720" imgH="177480" progId="Equation.3">
                  <p:embed/>
                </p:oleObj>
              </a:graphicData>
            </a:graphic>
          </p:graphicFrame>
        </p:grpSp>
      </p:grpSp>
      <p:grpSp>
        <p:nvGrpSpPr>
          <p:cNvPr id="12" name="Group 11"/>
          <p:cNvGrpSpPr/>
          <p:nvPr/>
        </p:nvGrpSpPr>
        <p:grpSpPr>
          <a:xfrm>
            <a:off x="4495800" y="914400"/>
            <a:ext cx="4564506" cy="2970786"/>
            <a:chOff x="4503294" y="914400"/>
            <a:chExt cx="4564506" cy="2970786"/>
          </a:xfrm>
        </p:grpSpPr>
        <p:pic>
          <p:nvPicPr>
            <p:cNvPr id="10243" name="Picture 3"/>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58871" t="34440" r="9215" b="24949"/>
            <a:stretch/>
          </p:blipFill>
          <p:spPr bwMode="auto">
            <a:xfrm>
              <a:off x="4724400" y="914400"/>
              <a:ext cx="4152275" cy="29707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31566" t="59968" r="4376" b="32121"/>
            <a:stretch/>
          </p:blipFill>
          <p:spPr bwMode="auto">
            <a:xfrm>
              <a:off x="4503294" y="3048000"/>
              <a:ext cx="4564506" cy="3169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13" name="Oval 12"/>
          <p:cNvSpPr/>
          <p:nvPr/>
        </p:nvSpPr>
        <p:spPr>
          <a:xfrm>
            <a:off x="457200" y="1295400"/>
            <a:ext cx="304800" cy="304800"/>
          </a:xfrm>
          <a:prstGeom prst="ellipse">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35429" y="3485164"/>
            <a:ext cx="381000" cy="379986"/>
          </a:xfrm>
          <a:prstGeom prst="ellipse">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0" y="73223"/>
            <a:ext cx="9144000" cy="307777"/>
          </a:xfrm>
          <a:prstGeom prst="rect">
            <a:avLst/>
          </a:prstGeom>
          <a:noFill/>
        </p:spPr>
        <p:txBody>
          <a:bodyPr wrap="square" rtlCol="0">
            <a:spAutoFit/>
          </a:bodyPr>
          <a:lstStyle/>
          <a:p>
            <a:pPr algn="ctr"/>
            <a:r>
              <a:rPr lang="en-US" sz="1400" dirty="0"/>
              <a:t>Gamache et al (1993</a:t>
            </a:r>
            <a:r>
              <a:rPr lang="en-US" sz="1400" dirty="0" smtClean="0"/>
              <a:t>): Dual-Aircraft Investigation of the Inner Core of Hurricane Norbert. Part III: Water Budget. </a:t>
            </a:r>
            <a:r>
              <a:rPr lang="en-US" sz="1400" i="1" dirty="0" smtClean="0"/>
              <a:t>(JAS) </a:t>
            </a:r>
            <a:endParaRPr lang="en-US" sz="1400" i="1" dirty="0"/>
          </a:p>
        </p:txBody>
      </p:sp>
      <p:grpSp>
        <p:nvGrpSpPr>
          <p:cNvPr id="22" name="Group 21"/>
          <p:cNvGrpSpPr/>
          <p:nvPr/>
        </p:nvGrpSpPr>
        <p:grpSpPr>
          <a:xfrm>
            <a:off x="4967288" y="2500434"/>
            <a:ext cx="4014787" cy="419247"/>
            <a:chOff x="4967288" y="2500434"/>
            <a:chExt cx="4014787" cy="419247"/>
          </a:xfrm>
        </p:grpSpPr>
        <p:sp>
          <p:nvSpPr>
            <p:cNvPr id="16" name="Up Arrow 15"/>
            <p:cNvSpPr/>
            <p:nvPr/>
          </p:nvSpPr>
          <p:spPr>
            <a:xfrm>
              <a:off x="6867525" y="2500434"/>
              <a:ext cx="228600" cy="304800"/>
            </a:xfrm>
            <a:prstGeom prst="up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510462" y="2767281"/>
              <a:ext cx="1457325" cy="152400"/>
            </a:xfrm>
            <a:prstGeom prst="rect">
              <a:avLst/>
            </a:prstGeom>
            <a:solidFill>
              <a:srgbClr val="FFC0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4967288" y="2760003"/>
              <a:ext cx="2562225" cy="135597"/>
            </a:xfrm>
            <a:custGeom>
              <a:avLst/>
              <a:gdLst>
                <a:gd name="connsiteX0" fmla="*/ 0 w 2562225"/>
                <a:gd name="connsiteY0" fmla="*/ 125742 h 135597"/>
                <a:gd name="connsiteX1" fmla="*/ 42862 w 2562225"/>
                <a:gd name="connsiteY1" fmla="*/ 111454 h 135597"/>
                <a:gd name="connsiteX2" fmla="*/ 71437 w 2562225"/>
                <a:gd name="connsiteY2" fmla="*/ 101929 h 135597"/>
                <a:gd name="connsiteX3" fmla="*/ 100012 w 2562225"/>
                <a:gd name="connsiteY3" fmla="*/ 73354 h 135597"/>
                <a:gd name="connsiteX4" fmla="*/ 104775 w 2562225"/>
                <a:gd name="connsiteY4" fmla="*/ 59067 h 135597"/>
                <a:gd name="connsiteX5" fmla="*/ 123825 w 2562225"/>
                <a:gd name="connsiteY5" fmla="*/ 30492 h 135597"/>
                <a:gd name="connsiteX6" fmla="*/ 133350 w 2562225"/>
                <a:gd name="connsiteY6" fmla="*/ 1917 h 135597"/>
                <a:gd name="connsiteX7" fmla="*/ 138112 w 2562225"/>
                <a:gd name="connsiteY7" fmla="*/ 16204 h 135597"/>
                <a:gd name="connsiteX8" fmla="*/ 147637 w 2562225"/>
                <a:gd name="connsiteY8" fmla="*/ 59067 h 135597"/>
                <a:gd name="connsiteX9" fmla="*/ 161925 w 2562225"/>
                <a:gd name="connsiteY9" fmla="*/ 87642 h 135597"/>
                <a:gd name="connsiteX10" fmla="*/ 190500 w 2562225"/>
                <a:gd name="connsiteY10" fmla="*/ 97167 h 135597"/>
                <a:gd name="connsiteX11" fmla="*/ 204787 w 2562225"/>
                <a:gd name="connsiteY11" fmla="*/ 101929 h 135597"/>
                <a:gd name="connsiteX12" fmla="*/ 228600 w 2562225"/>
                <a:gd name="connsiteY12" fmla="*/ 97167 h 135597"/>
                <a:gd name="connsiteX13" fmla="*/ 252412 w 2562225"/>
                <a:gd name="connsiteY13" fmla="*/ 73354 h 135597"/>
                <a:gd name="connsiteX14" fmla="*/ 257175 w 2562225"/>
                <a:gd name="connsiteY14" fmla="*/ 59067 h 135597"/>
                <a:gd name="connsiteX15" fmla="*/ 276225 w 2562225"/>
                <a:gd name="connsiteY15" fmla="*/ 30492 h 135597"/>
                <a:gd name="connsiteX16" fmla="*/ 290512 w 2562225"/>
                <a:gd name="connsiteY16" fmla="*/ 35254 h 135597"/>
                <a:gd name="connsiteX17" fmla="*/ 295275 w 2562225"/>
                <a:gd name="connsiteY17" fmla="*/ 54304 h 135597"/>
                <a:gd name="connsiteX18" fmla="*/ 304800 w 2562225"/>
                <a:gd name="connsiteY18" fmla="*/ 82879 h 135597"/>
                <a:gd name="connsiteX19" fmla="*/ 319087 w 2562225"/>
                <a:gd name="connsiteY19" fmla="*/ 111454 h 135597"/>
                <a:gd name="connsiteX20" fmla="*/ 333375 w 2562225"/>
                <a:gd name="connsiteY20" fmla="*/ 116217 h 135597"/>
                <a:gd name="connsiteX21" fmla="*/ 404812 w 2562225"/>
                <a:gd name="connsiteY21" fmla="*/ 111454 h 135597"/>
                <a:gd name="connsiteX22" fmla="*/ 433387 w 2562225"/>
                <a:gd name="connsiteY22" fmla="*/ 92404 h 135597"/>
                <a:gd name="connsiteX23" fmla="*/ 452437 w 2562225"/>
                <a:gd name="connsiteY23" fmla="*/ 63829 h 135597"/>
                <a:gd name="connsiteX24" fmla="*/ 461962 w 2562225"/>
                <a:gd name="connsiteY24" fmla="*/ 49542 h 135597"/>
                <a:gd name="connsiteX25" fmla="*/ 476250 w 2562225"/>
                <a:gd name="connsiteY25" fmla="*/ 40017 h 135597"/>
                <a:gd name="connsiteX26" fmla="*/ 495300 w 2562225"/>
                <a:gd name="connsiteY26" fmla="*/ 30492 h 135597"/>
                <a:gd name="connsiteX27" fmla="*/ 504825 w 2562225"/>
                <a:gd name="connsiteY27" fmla="*/ 63829 h 135597"/>
                <a:gd name="connsiteX28" fmla="*/ 528637 w 2562225"/>
                <a:gd name="connsiteY28" fmla="*/ 87642 h 135597"/>
                <a:gd name="connsiteX29" fmla="*/ 557212 w 2562225"/>
                <a:gd name="connsiteY29" fmla="*/ 111454 h 135597"/>
                <a:gd name="connsiteX30" fmla="*/ 642937 w 2562225"/>
                <a:gd name="connsiteY30" fmla="*/ 101929 h 135597"/>
                <a:gd name="connsiteX31" fmla="*/ 657225 w 2562225"/>
                <a:gd name="connsiteY31" fmla="*/ 92404 h 135597"/>
                <a:gd name="connsiteX32" fmla="*/ 690562 w 2562225"/>
                <a:gd name="connsiteY32" fmla="*/ 54304 h 135597"/>
                <a:gd name="connsiteX33" fmla="*/ 704850 w 2562225"/>
                <a:gd name="connsiteY33" fmla="*/ 25729 h 135597"/>
                <a:gd name="connsiteX34" fmla="*/ 719137 w 2562225"/>
                <a:gd name="connsiteY34" fmla="*/ 30492 h 135597"/>
                <a:gd name="connsiteX35" fmla="*/ 728662 w 2562225"/>
                <a:gd name="connsiteY35" fmla="*/ 59067 h 135597"/>
                <a:gd name="connsiteX36" fmla="*/ 733425 w 2562225"/>
                <a:gd name="connsiteY36" fmla="*/ 73354 h 135597"/>
                <a:gd name="connsiteX37" fmla="*/ 747712 w 2562225"/>
                <a:gd name="connsiteY37" fmla="*/ 87642 h 135597"/>
                <a:gd name="connsiteX38" fmla="*/ 762000 w 2562225"/>
                <a:gd name="connsiteY38" fmla="*/ 97167 h 135597"/>
                <a:gd name="connsiteX39" fmla="*/ 790575 w 2562225"/>
                <a:gd name="connsiteY39" fmla="*/ 106692 h 135597"/>
                <a:gd name="connsiteX40" fmla="*/ 804862 w 2562225"/>
                <a:gd name="connsiteY40" fmla="*/ 111454 h 135597"/>
                <a:gd name="connsiteX41" fmla="*/ 862012 w 2562225"/>
                <a:gd name="connsiteY41" fmla="*/ 106692 h 135597"/>
                <a:gd name="connsiteX42" fmla="*/ 876300 w 2562225"/>
                <a:gd name="connsiteY42" fmla="*/ 92404 h 135597"/>
                <a:gd name="connsiteX43" fmla="*/ 909637 w 2562225"/>
                <a:gd name="connsiteY43" fmla="*/ 49542 h 135597"/>
                <a:gd name="connsiteX44" fmla="*/ 928687 w 2562225"/>
                <a:gd name="connsiteY44" fmla="*/ 25729 h 135597"/>
                <a:gd name="connsiteX45" fmla="*/ 942975 w 2562225"/>
                <a:gd name="connsiteY45" fmla="*/ 68592 h 135597"/>
                <a:gd name="connsiteX46" fmla="*/ 957262 w 2562225"/>
                <a:gd name="connsiteY46" fmla="*/ 82879 h 135597"/>
                <a:gd name="connsiteX47" fmla="*/ 990600 w 2562225"/>
                <a:gd name="connsiteY47" fmla="*/ 120979 h 135597"/>
                <a:gd name="connsiteX48" fmla="*/ 1028700 w 2562225"/>
                <a:gd name="connsiteY48" fmla="*/ 125742 h 135597"/>
                <a:gd name="connsiteX49" fmla="*/ 1095375 w 2562225"/>
                <a:gd name="connsiteY49" fmla="*/ 111454 h 135597"/>
                <a:gd name="connsiteX50" fmla="*/ 1123950 w 2562225"/>
                <a:gd name="connsiteY50" fmla="*/ 92404 h 135597"/>
                <a:gd name="connsiteX51" fmla="*/ 1138237 w 2562225"/>
                <a:gd name="connsiteY51" fmla="*/ 82879 h 135597"/>
                <a:gd name="connsiteX52" fmla="*/ 1147762 w 2562225"/>
                <a:gd name="connsiteY52" fmla="*/ 68592 h 135597"/>
                <a:gd name="connsiteX53" fmla="*/ 1152525 w 2562225"/>
                <a:gd name="connsiteY53" fmla="*/ 54304 h 135597"/>
                <a:gd name="connsiteX54" fmla="*/ 1166812 w 2562225"/>
                <a:gd name="connsiteY54" fmla="*/ 44779 h 135597"/>
                <a:gd name="connsiteX55" fmla="*/ 1190625 w 2562225"/>
                <a:gd name="connsiteY55" fmla="*/ 35254 h 135597"/>
                <a:gd name="connsiteX56" fmla="*/ 1209675 w 2562225"/>
                <a:gd name="connsiteY56" fmla="*/ 63829 h 135597"/>
                <a:gd name="connsiteX57" fmla="*/ 1228725 w 2562225"/>
                <a:gd name="connsiteY57" fmla="*/ 92404 h 135597"/>
                <a:gd name="connsiteX58" fmla="*/ 1238250 w 2562225"/>
                <a:gd name="connsiteY58" fmla="*/ 106692 h 135597"/>
                <a:gd name="connsiteX59" fmla="*/ 1266825 w 2562225"/>
                <a:gd name="connsiteY59" fmla="*/ 120979 h 135597"/>
                <a:gd name="connsiteX60" fmla="*/ 1281112 w 2562225"/>
                <a:gd name="connsiteY60" fmla="*/ 130504 h 135597"/>
                <a:gd name="connsiteX61" fmla="*/ 1333500 w 2562225"/>
                <a:gd name="connsiteY61" fmla="*/ 130504 h 135597"/>
                <a:gd name="connsiteX62" fmla="*/ 1352550 w 2562225"/>
                <a:gd name="connsiteY62" fmla="*/ 111454 h 135597"/>
                <a:gd name="connsiteX63" fmla="*/ 1366837 w 2562225"/>
                <a:gd name="connsiteY63" fmla="*/ 97167 h 135597"/>
                <a:gd name="connsiteX64" fmla="*/ 1376362 w 2562225"/>
                <a:gd name="connsiteY64" fmla="*/ 82879 h 135597"/>
                <a:gd name="connsiteX65" fmla="*/ 1381125 w 2562225"/>
                <a:gd name="connsiteY65" fmla="*/ 68592 h 135597"/>
                <a:gd name="connsiteX66" fmla="*/ 1395412 w 2562225"/>
                <a:gd name="connsiteY66" fmla="*/ 59067 h 135597"/>
                <a:gd name="connsiteX67" fmla="*/ 1414462 w 2562225"/>
                <a:gd name="connsiteY67" fmla="*/ 35254 h 135597"/>
                <a:gd name="connsiteX68" fmla="*/ 1433512 w 2562225"/>
                <a:gd name="connsiteY68" fmla="*/ 68592 h 135597"/>
                <a:gd name="connsiteX69" fmla="*/ 1452562 w 2562225"/>
                <a:gd name="connsiteY69" fmla="*/ 82879 h 135597"/>
                <a:gd name="connsiteX70" fmla="*/ 1485900 w 2562225"/>
                <a:gd name="connsiteY70" fmla="*/ 101929 h 135597"/>
                <a:gd name="connsiteX71" fmla="*/ 1500187 w 2562225"/>
                <a:gd name="connsiteY71" fmla="*/ 106692 h 135597"/>
                <a:gd name="connsiteX72" fmla="*/ 1514475 w 2562225"/>
                <a:gd name="connsiteY72" fmla="*/ 116217 h 135597"/>
                <a:gd name="connsiteX73" fmla="*/ 1566862 w 2562225"/>
                <a:gd name="connsiteY73" fmla="*/ 111454 h 135597"/>
                <a:gd name="connsiteX74" fmla="*/ 1595437 w 2562225"/>
                <a:gd name="connsiteY74" fmla="*/ 92404 h 135597"/>
                <a:gd name="connsiteX75" fmla="*/ 1604962 w 2562225"/>
                <a:gd name="connsiteY75" fmla="*/ 78117 h 135597"/>
                <a:gd name="connsiteX76" fmla="*/ 1619250 w 2562225"/>
                <a:gd name="connsiteY76" fmla="*/ 63829 h 135597"/>
                <a:gd name="connsiteX77" fmla="*/ 1643062 w 2562225"/>
                <a:gd name="connsiteY77" fmla="*/ 30492 h 135597"/>
                <a:gd name="connsiteX78" fmla="*/ 1647825 w 2562225"/>
                <a:gd name="connsiteY78" fmla="*/ 44779 h 135597"/>
                <a:gd name="connsiteX79" fmla="*/ 1681162 w 2562225"/>
                <a:gd name="connsiteY79" fmla="*/ 73354 h 135597"/>
                <a:gd name="connsiteX80" fmla="*/ 1709737 w 2562225"/>
                <a:gd name="connsiteY80" fmla="*/ 97167 h 135597"/>
                <a:gd name="connsiteX81" fmla="*/ 1747837 w 2562225"/>
                <a:gd name="connsiteY81" fmla="*/ 106692 h 135597"/>
                <a:gd name="connsiteX82" fmla="*/ 1762125 w 2562225"/>
                <a:gd name="connsiteY82" fmla="*/ 111454 h 135597"/>
                <a:gd name="connsiteX83" fmla="*/ 1833562 w 2562225"/>
                <a:gd name="connsiteY83" fmla="*/ 106692 h 135597"/>
                <a:gd name="connsiteX84" fmla="*/ 1852612 w 2562225"/>
                <a:gd name="connsiteY84" fmla="*/ 78117 h 135597"/>
                <a:gd name="connsiteX85" fmla="*/ 1871662 w 2562225"/>
                <a:gd name="connsiteY85" fmla="*/ 35254 h 135597"/>
                <a:gd name="connsiteX86" fmla="*/ 1876425 w 2562225"/>
                <a:gd name="connsiteY86" fmla="*/ 20967 h 135597"/>
                <a:gd name="connsiteX87" fmla="*/ 1905000 w 2562225"/>
                <a:gd name="connsiteY87" fmla="*/ 35254 h 135597"/>
                <a:gd name="connsiteX88" fmla="*/ 1914525 w 2562225"/>
                <a:gd name="connsiteY88" fmla="*/ 49542 h 135597"/>
                <a:gd name="connsiteX89" fmla="*/ 1943100 w 2562225"/>
                <a:gd name="connsiteY89" fmla="*/ 78117 h 135597"/>
                <a:gd name="connsiteX90" fmla="*/ 1952625 w 2562225"/>
                <a:gd name="connsiteY90" fmla="*/ 92404 h 135597"/>
                <a:gd name="connsiteX91" fmla="*/ 1981200 w 2562225"/>
                <a:gd name="connsiteY91" fmla="*/ 101929 h 135597"/>
                <a:gd name="connsiteX92" fmla="*/ 2076450 w 2562225"/>
                <a:gd name="connsiteY92" fmla="*/ 78117 h 135597"/>
                <a:gd name="connsiteX93" fmla="*/ 2085975 w 2562225"/>
                <a:gd name="connsiteY93" fmla="*/ 63829 h 135597"/>
                <a:gd name="connsiteX94" fmla="*/ 2090737 w 2562225"/>
                <a:gd name="connsiteY94" fmla="*/ 49542 h 135597"/>
                <a:gd name="connsiteX95" fmla="*/ 2105025 w 2562225"/>
                <a:gd name="connsiteY95" fmla="*/ 20967 h 135597"/>
                <a:gd name="connsiteX96" fmla="*/ 2138362 w 2562225"/>
                <a:gd name="connsiteY96" fmla="*/ 54304 h 135597"/>
                <a:gd name="connsiteX97" fmla="*/ 2147887 w 2562225"/>
                <a:gd name="connsiteY97" fmla="*/ 68592 h 135597"/>
                <a:gd name="connsiteX98" fmla="*/ 2162175 w 2562225"/>
                <a:gd name="connsiteY98" fmla="*/ 97167 h 135597"/>
                <a:gd name="connsiteX99" fmla="*/ 2176462 w 2562225"/>
                <a:gd name="connsiteY99" fmla="*/ 101929 h 135597"/>
                <a:gd name="connsiteX100" fmla="*/ 2200275 w 2562225"/>
                <a:gd name="connsiteY100" fmla="*/ 106692 h 135597"/>
                <a:gd name="connsiteX101" fmla="*/ 2219325 w 2562225"/>
                <a:gd name="connsiteY101" fmla="*/ 111454 h 135597"/>
                <a:gd name="connsiteX102" fmla="*/ 2252662 w 2562225"/>
                <a:gd name="connsiteY102" fmla="*/ 97167 h 135597"/>
                <a:gd name="connsiteX103" fmla="*/ 2271712 w 2562225"/>
                <a:gd name="connsiteY103" fmla="*/ 68592 h 135597"/>
                <a:gd name="connsiteX104" fmla="*/ 2295525 w 2562225"/>
                <a:gd name="connsiteY104" fmla="*/ 40017 h 135597"/>
                <a:gd name="connsiteX105" fmla="*/ 2309812 w 2562225"/>
                <a:gd name="connsiteY105" fmla="*/ 44779 h 135597"/>
                <a:gd name="connsiteX106" fmla="*/ 2328862 w 2562225"/>
                <a:gd name="connsiteY106" fmla="*/ 73354 h 135597"/>
                <a:gd name="connsiteX107" fmla="*/ 2347912 w 2562225"/>
                <a:gd name="connsiteY107" fmla="*/ 101929 h 135597"/>
                <a:gd name="connsiteX108" fmla="*/ 2376487 w 2562225"/>
                <a:gd name="connsiteY108" fmla="*/ 111454 h 135597"/>
                <a:gd name="connsiteX109" fmla="*/ 2390775 w 2562225"/>
                <a:gd name="connsiteY109" fmla="*/ 116217 h 135597"/>
                <a:gd name="connsiteX110" fmla="*/ 2405062 w 2562225"/>
                <a:gd name="connsiteY110" fmla="*/ 120979 h 135597"/>
                <a:gd name="connsiteX111" fmla="*/ 2438400 w 2562225"/>
                <a:gd name="connsiteY111" fmla="*/ 101929 h 135597"/>
                <a:gd name="connsiteX112" fmla="*/ 2457450 w 2562225"/>
                <a:gd name="connsiteY112" fmla="*/ 73354 h 135597"/>
                <a:gd name="connsiteX113" fmla="*/ 2476500 w 2562225"/>
                <a:gd name="connsiteY113" fmla="*/ 49542 h 135597"/>
                <a:gd name="connsiteX114" fmla="*/ 2495550 w 2562225"/>
                <a:gd name="connsiteY114" fmla="*/ 78117 h 135597"/>
                <a:gd name="connsiteX115" fmla="*/ 2505075 w 2562225"/>
                <a:gd name="connsiteY115" fmla="*/ 92404 h 135597"/>
                <a:gd name="connsiteX116" fmla="*/ 2547937 w 2562225"/>
                <a:gd name="connsiteY116" fmla="*/ 111454 h 135597"/>
                <a:gd name="connsiteX117" fmla="*/ 2562225 w 2562225"/>
                <a:gd name="connsiteY117" fmla="*/ 111454 h 135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562225" h="135597">
                  <a:moveTo>
                    <a:pt x="0" y="125742"/>
                  </a:moveTo>
                  <a:cubicBezTo>
                    <a:pt x="47740" y="106646"/>
                    <a:pt x="1851" y="123758"/>
                    <a:pt x="42862" y="111454"/>
                  </a:cubicBezTo>
                  <a:cubicBezTo>
                    <a:pt x="52479" y="108569"/>
                    <a:pt x="71437" y="101929"/>
                    <a:pt x="71437" y="101929"/>
                  </a:cubicBezTo>
                  <a:cubicBezTo>
                    <a:pt x="80962" y="92404"/>
                    <a:pt x="95752" y="86133"/>
                    <a:pt x="100012" y="73354"/>
                  </a:cubicBezTo>
                  <a:cubicBezTo>
                    <a:pt x="101600" y="68592"/>
                    <a:pt x="102337" y="63455"/>
                    <a:pt x="104775" y="59067"/>
                  </a:cubicBezTo>
                  <a:cubicBezTo>
                    <a:pt x="110335" y="49060"/>
                    <a:pt x="123825" y="30492"/>
                    <a:pt x="123825" y="30492"/>
                  </a:cubicBezTo>
                  <a:cubicBezTo>
                    <a:pt x="127000" y="20967"/>
                    <a:pt x="130175" y="-7608"/>
                    <a:pt x="133350" y="1917"/>
                  </a:cubicBezTo>
                  <a:cubicBezTo>
                    <a:pt x="134937" y="6679"/>
                    <a:pt x="136894" y="11334"/>
                    <a:pt x="138112" y="16204"/>
                  </a:cubicBezTo>
                  <a:cubicBezTo>
                    <a:pt x="147922" y="55443"/>
                    <a:pt x="137869" y="24880"/>
                    <a:pt x="147637" y="59067"/>
                  </a:cubicBezTo>
                  <a:cubicBezTo>
                    <a:pt x="149780" y="66569"/>
                    <a:pt x="154667" y="83105"/>
                    <a:pt x="161925" y="87642"/>
                  </a:cubicBezTo>
                  <a:cubicBezTo>
                    <a:pt x="170439" y="92963"/>
                    <a:pt x="180975" y="93992"/>
                    <a:pt x="190500" y="97167"/>
                  </a:cubicBezTo>
                  <a:lnTo>
                    <a:pt x="204787" y="101929"/>
                  </a:lnTo>
                  <a:cubicBezTo>
                    <a:pt x="212725" y="100342"/>
                    <a:pt x="221021" y="100009"/>
                    <a:pt x="228600" y="97167"/>
                  </a:cubicBezTo>
                  <a:cubicBezTo>
                    <a:pt x="240323" y="92771"/>
                    <a:pt x="247039" y="84100"/>
                    <a:pt x="252412" y="73354"/>
                  </a:cubicBezTo>
                  <a:cubicBezTo>
                    <a:pt x="254657" y="68864"/>
                    <a:pt x="254737" y="63455"/>
                    <a:pt x="257175" y="59067"/>
                  </a:cubicBezTo>
                  <a:cubicBezTo>
                    <a:pt x="262735" y="49060"/>
                    <a:pt x="276225" y="30492"/>
                    <a:pt x="276225" y="30492"/>
                  </a:cubicBezTo>
                  <a:cubicBezTo>
                    <a:pt x="280987" y="32079"/>
                    <a:pt x="287376" y="31334"/>
                    <a:pt x="290512" y="35254"/>
                  </a:cubicBezTo>
                  <a:cubicBezTo>
                    <a:pt x="294601" y="40365"/>
                    <a:pt x="293394" y="48035"/>
                    <a:pt x="295275" y="54304"/>
                  </a:cubicBezTo>
                  <a:cubicBezTo>
                    <a:pt x="298160" y="63921"/>
                    <a:pt x="301625" y="73354"/>
                    <a:pt x="304800" y="82879"/>
                  </a:cubicBezTo>
                  <a:cubicBezTo>
                    <a:pt x="307938" y="92292"/>
                    <a:pt x="310693" y="104739"/>
                    <a:pt x="319087" y="111454"/>
                  </a:cubicBezTo>
                  <a:cubicBezTo>
                    <a:pt x="323007" y="114590"/>
                    <a:pt x="328612" y="114629"/>
                    <a:pt x="333375" y="116217"/>
                  </a:cubicBezTo>
                  <a:cubicBezTo>
                    <a:pt x="357187" y="114629"/>
                    <a:pt x="381596" y="116982"/>
                    <a:pt x="404812" y="111454"/>
                  </a:cubicBezTo>
                  <a:cubicBezTo>
                    <a:pt x="415948" y="108802"/>
                    <a:pt x="433387" y="92404"/>
                    <a:pt x="433387" y="92404"/>
                  </a:cubicBezTo>
                  <a:lnTo>
                    <a:pt x="452437" y="63829"/>
                  </a:lnTo>
                  <a:cubicBezTo>
                    <a:pt x="455612" y="59067"/>
                    <a:pt x="457200" y="52717"/>
                    <a:pt x="461962" y="49542"/>
                  </a:cubicBezTo>
                  <a:lnTo>
                    <a:pt x="476250" y="40017"/>
                  </a:lnTo>
                  <a:cubicBezTo>
                    <a:pt x="479425" y="30491"/>
                    <a:pt x="479424" y="14616"/>
                    <a:pt x="495300" y="30492"/>
                  </a:cubicBezTo>
                  <a:cubicBezTo>
                    <a:pt x="497615" y="32807"/>
                    <a:pt x="504734" y="63616"/>
                    <a:pt x="504825" y="63829"/>
                  </a:cubicBezTo>
                  <a:cubicBezTo>
                    <a:pt x="512586" y="81938"/>
                    <a:pt x="514526" y="75883"/>
                    <a:pt x="528637" y="87642"/>
                  </a:cubicBezTo>
                  <a:cubicBezTo>
                    <a:pt x="565306" y="118199"/>
                    <a:pt x="521740" y="87805"/>
                    <a:pt x="557212" y="111454"/>
                  </a:cubicBezTo>
                  <a:cubicBezTo>
                    <a:pt x="560986" y="111164"/>
                    <a:pt x="624721" y="108760"/>
                    <a:pt x="642937" y="101929"/>
                  </a:cubicBezTo>
                  <a:cubicBezTo>
                    <a:pt x="648296" y="99919"/>
                    <a:pt x="652462" y="95579"/>
                    <a:pt x="657225" y="92404"/>
                  </a:cubicBezTo>
                  <a:cubicBezTo>
                    <a:pt x="679450" y="59067"/>
                    <a:pt x="666750" y="70179"/>
                    <a:pt x="690562" y="54304"/>
                  </a:cubicBezTo>
                  <a:cubicBezTo>
                    <a:pt x="692567" y="48290"/>
                    <a:pt x="697749" y="28569"/>
                    <a:pt x="704850" y="25729"/>
                  </a:cubicBezTo>
                  <a:cubicBezTo>
                    <a:pt x="709511" y="23865"/>
                    <a:pt x="714375" y="28904"/>
                    <a:pt x="719137" y="30492"/>
                  </a:cubicBezTo>
                  <a:lnTo>
                    <a:pt x="728662" y="59067"/>
                  </a:lnTo>
                  <a:cubicBezTo>
                    <a:pt x="730250" y="63829"/>
                    <a:pt x="729875" y="69804"/>
                    <a:pt x="733425" y="73354"/>
                  </a:cubicBezTo>
                  <a:cubicBezTo>
                    <a:pt x="738187" y="78117"/>
                    <a:pt x="742538" y="83330"/>
                    <a:pt x="747712" y="87642"/>
                  </a:cubicBezTo>
                  <a:cubicBezTo>
                    <a:pt x="752109" y="91306"/>
                    <a:pt x="756769" y="94842"/>
                    <a:pt x="762000" y="97167"/>
                  </a:cubicBezTo>
                  <a:cubicBezTo>
                    <a:pt x="771175" y="101245"/>
                    <a:pt x="781050" y="103517"/>
                    <a:pt x="790575" y="106692"/>
                  </a:cubicBezTo>
                  <a:lnTo>
                    <a:pt x="804862" y="111454"/>
                  </a:lnTo>
                  <a:cubicBezTo>
                    <a:pt x="823912" y="109867"/>
                    <a:pt x="843541" y="111617"/>
                    <a:pt x="862012" y="106692"/>
                  </a:cubicBezTo>
                  <a:cubicBezTo>
                    <a:pt x="868520" y="104957"/>
                    <a:pt x="872165" y="97721"/>
                    <a:pt x="876300" y="92404"/>
                  </a:cubicBezTo>
                  <a:cubicBezTo>
                    <a:pt x="916176" y="41135"/>
                    <a:pt x="877201" y="81978"/>
                    <a:pt x="909637" y="49542"/>
                  </a:cubicBezTo>
                  <a:cubicBezTo>
                    <a:pt x="909959" y="48577"/>
                    <a:pt x="917350" y="16659"/>
                    <a:pt x="928687" y="25729"/>
                  </a:cubicBezTo>
                  <a:cubicBezTo>
                    <a:pt x="976306" y="63825"/>
                    <a:pt x="916783" y="42400"/>
                    <a:pt x="942975" y="68592"/>
                  </a:cubicBezTo>
                  <a:cubicBezTo>
                    <a:pt x="947737" y="73354"/>
                    <a:pt x="953127" y="77563"/>
                    <a:pt x="957262" y="82879"/>
                  </a:cubicBezTo>
                  <a:cubicBezTo>
                    <a:pt x="965669" y="93688"/>
                    <a:pt x="973696" y="116369"/>
                    <a:pt x="990600" y="120979"/>
                  </a:cubicBezTo>
                  <a:cubicBezTo>
                    <a:pt x="1002948" y="124347"/>
                    <a:pt x="1016000" y="124154"/>
                    <a:pt x="1028700" y="125742"/>
                  </a:cubicBezTo>
                  <a:cubicBezTo>
                    <a:pt x="1044821" y="123727"/>
                    <a:pt x="1079715" y="121894"/>
                    <a:pt x="1095375" y="111454"/>
                  </a:cubicBezTo>
                  <a:lnTo>
                    <a:pt x="1123950" y="92404"/>
                  </a:lnTo>
                  <a:lnTo>
                    <a:pt x="1138237" y="82879"/>
                  </a:lnTo>
                  <a:cubicBezTo>
                    <a:pt x="1141412" y="78117"/>
                    <a:pt x="1145202" y="73711"/>
                    <a:pt x="1147762" y="68592"/>
                  </a:cubicBezTo>
                  <a:cubicBezTo>
                    <a:pt x="1150007" y="64102"/>
                    <a:pt x="1149389" y="58224"/>
                    <a:pt x="1152525" y="54304"/>
                  </a:cubicBezTo>
                  <a:cubicBezTo>
                    <a:pt x="1156101" y="49835"/>
                    <a:pt x="1162050" y="47954"/>
                    <a:pt x="1166812" y="44779"/>
                  </a:cubicBezTo>
                  <a:cubicBezTo>
                    <a:pt x="1173127" y="35308"/>
                    <a:pt x="1176165" y="20795"/>
                    <a:pt x="1190625" y="35254"/>
                  </a:cubicBezTo>
                  <a:cubicBezTo>
                    <a:pt x="1198720" y="43349"/>
                    <a:pt x="1203325" y="54304"/>
                    <a:pt x="1209675" y="63829"/>
                  </a:cubicBezTo>
                  <a:lnTo>
                    <a:pt x="1228725" y="92404"/>
                  </a:lnTo>
                  <a:cubicBezTo>
                    <a:pt x="1231900" y="97167"/>
                    <a:pt x="1233487" y="103517"/>
                    <a:pt x="1238250" y="106692"/>
                  </a:cubicBezTo>
                  <a:cubicBezTo>
                    <a:pt x="1256714" y="119002"/>
                    <a:pt x="1247107" y="114407"/>
                    <a:pt x="1266825" y="120979"/>
                  </a:cubicBezTo>
                  <a:cubicBezTo>
                    <a:pt x="1271587" y="124154"/>
                    <a:pt x="1275993" y="127944"/>
                    <a:pt x="1281112" y="130504"/>
                  </a:cubicBezTo>
                  <a:cubicBezTo>
                    <a:pt x="1300495" y="140196"/>
                    <a:pt x="1308385" y="133644"/>
                    <a:pt x="1333500" y="130504"/>
                  </a:cubicBezTo>
                  <a:cubicBezTo>
                    <a:pt x="1360713" y="121434"/>
                    <a:pt x="1338036" y="133225"/>
                    <a:pt x="1352550" y="111454"/>
                  </a:cubicBezTo>
                  <a:cubicBezTo>
                    <a:pt x="1356286" y="105850"/>
                    <a:pt x="1362525" y="102341"/>
                    <a:pt x="1366837" y="97167"/>
                  </a:cubicBezTo>
                  <a:cubicBezTo>
                    <a:pt x="1370501" y="92770"/>
                    <a:pt x="1373802" y="87999"/>
                    <a:pt x="1376362" y="82879"/>
                  </a:cubicBezTo>
                  <a:cubicBezTo>
                    <a:pt x="1378607" y="78389"/>
                    <a:pt x="1377989" y="72512"/>
                    <a:pt x="1381125" y="68592"/>
                  </a:cubicBezTo>
                  <a:cubicBezTo>
                    <a:pt x="1384701" y="64123"/>
                    <a:pt x="1390650" y="62242"/>
                    <a:pt x="1395412" y="59067"/>
                  </a:cubicBezTo>
                  <a:cubicBezTo>
                    <a:pt x="1397598" y="52508"/>
                    <a:pt x="1400999" y="32561"/>
                    <a:pt x="1414462" y="35254"/>
                  </a:cubicBezTo>
                  <a:cubicBezTo>
                    <a:pt x="1418218" y="36005"/>
                    <a:pt x="1433466" y="68539"/>
                    <a:pt x="1433512" y="68592"/>
                  </a:cubicBezTo>
                  <a:cubicBezTo>
                    <a:pt x="1438678" y="74618"/>
                    <a:pt x="1446103" y="78266"/>
                    <a:pt x="1452562" y="82879"/>
                  </a:cubicBezTo>
                  <a:cubicBezTo>
                    <a:pt x="1464520" y="91420"/>
                    <a:pt x="1471947" y="95949"/>
                    <a:pt x="1485900" y="101929"/>
                  </a:cubicBezTo>
                  <a:cubicBezTo>
                    <a:pt x="1490514" y="103907"/>
                    <a:pt x="1495697" y="104447"/>
                    <a:pt x="1500187" y="106692"/>
                  </a:cubicBezTo>
                  <a:cubicBezTo>
                    <a:pt x="1505307" y="109252"/>
                    <a:pt x="1509712" y="113042"/>
                    <a:pt x="1514475" y="116217"/>
                  </a:cubicBezTo>
                  <a:cubicBezTo>
                    <a:pt x="1531937" y="114629"/>
                    <a:pt x="1550040" y="116402"/>
                    <a:pt x="1566862" y="111454"/>
                  </a:cubicBezTo>
                  <a:cubicBezTo>
                    <a:pt x="1577844" y="108224"/>
                    <a:pt x="1595437" y="92404"/>
                    <a:pt x="1595437" y="92404"/>
                  </a:cubicBezTo>
                  <a:cubicBezTo>
                    <a:pt x="1598612" y="87642"/>
                    <a:pt x="1601298" y="82514"/>
                    <a:pt x="1604962" y="78117"/>
                  </a:cubicBezTo>
                  <a:cubicBezTo>
                    <a:pt x="1609274" y="72943"/>
                    <a:pt x="1615979" y="69717"/>
                    <a:pt x="1619250" y="63829"/>
                  </a:cubicBezTo>
                  <a:cubicBezTo>
                    <a:pt x="1639455" y="27461"/>
                    <a:pt x="1614704" y="39944"/>
                    <a:pt x="1643062" y="30492"/>
                  </a:cubicBezTo>
                  <a:cubicBezTo>
                    <a:pt x="1644650" y="35254"/>
                    <a:pt x="1645040" y="40602"/>
                    <a:pt x="1647825" y="44779"/>
                  </a:cubicBezTo>
                  <a:cubicBezTo>
                    <a:pt x="1655706" y="56601"/>
                    <a:pt x="1670887" y="64547"/>
                    <a:pt x="1681162" y="73354"/>
                  </a:cubicBezTo>
                  <a:cubicBezTo>
                    <a:pt x="1695906" y="85992"/>
                    <a:pt x="1692898" y="88748"/>
                    <a:pt x="1709737" y="97167"/>
                  </a:cubicBezTo>
                  <a:cubicBezTo>
                    <a:pt x="1720619" y="102608"/>
                    <a:pt x="1736977" y="103977"/>
                    <a:pt x="1747837" y="106692"/>
                  </a:cubicBezTo>
                  <a:cubicBezTo>
                    <a:pt x="1752707" y="107910"/>
                    <a:pt x="1757362" y="109867"/>
                    <a:pt x="1762125" y="111454"/>
                  </a:cubicBezTo>
                  <a:lnTo>
                    <a:pt x="1833562" y="106692"/>
                  </a:lnTo>
                  <a:cubicBezTo>
                    <a:pt x="1844304" y="102735"/>
                    <a:pt x="1846262" y="87642"/>
                    <a:pt x="1852612" y="78117"/>
                  </a:cubicBezTo>
                  <a:cubicBezTo>
                    <a:pt x="1867706" y="55475"/>
                    <a:pt x="1860326" y="69259"/>
                    <a:pt x="1871662" y="35254"/>
                  </a:cubicBezTo>
                  <a:lnTo>
                    <a:pt x="1876425" y="20967"/>
                  </a:lnTo>
                  <a:cubicBezTo>
                    <a:pt x="1888045" y="24840"/>
                    <a:pt x="1895768" y="26022"/>
                    <a:pt x="1905000" y="35254"/>
                  </a:cubicBezTo>
                  <a:cubicBezTo>
                    <a:pt x="1909047" y="39301"/>
                    <a:pt x="1910722" y="45264"/>
                    <a:pt x="1914525" y="49542"/>
                  </a:cubicBezTo>
                  <a:cubicBezTo>
                    <a:pt x="1923474" y="59610"/>
                    <a:pt x="1935628" y="66909"/>
                    <a:pt x="1943100" y="78117"/>
                  </a:cubicBezTo>
                  <a:cubicBezTo>
                    <a:pt x="1946275" y="82879"/>
                    <a:pt x="1947771" y="89371"/>
                    <a:pt x="1952625" y="92404"/>
                  </a:cubicBezTo>
                  <a:cubicBezTo>
                    <a:pt x="1961139" y="97725"/>
                    <a:pt x="1981200" y="101929"/>
                    <a:pt x="1981200" y="101929"/>
                  </a:cubicBezTo>
                  <a:cubicBezTo>
                    <a:pt x="2043868" y="94556"/>
                    <a:pt x="2049139" y="110889"/>
                    <a:pt x="2076450" y="78117"/>
                  </a:cubicBezTo>
                  <a:cubicBezTo>
                    <a:pt x="2080114" y="73720"/>
                    <a:pt x="2082800" y="68592"/>
                    <a:pt x="2085975" y="63829"/>
                  </a:cubicBezTo>
                  <a:cubicBezTo>
                    <a:pt x="2087562" y="59067"/>
                    <a:pt x="2088492" y="54032"/>
                    <a:pt x="2090737" y="49542"/>
                  </a:cubicBezTo>
                  <a:cubicBezTo>
                    <a:pt x="2109205" y="12606"/>
                    <a:pt x="2093051" y="56884"/>
                    <a:pt x="2105025" y="20967"/>
                  </a:cubicBezTo>
                  <a:cubicBezTo>
                    <a:pt x="2130172" y="29349"/>
                    <a:pt x="2116528" y="21552"/>
                    <a:pt x="2138362" y="54304"/>
                  </a:cubicBezTo>
                  <a:cubicBezTo>
                    <a:pt x="2141537" y="59067"/>
                    <a:pt x="2146077" y="63162"/>
                    <a:pt x="2147887" y="68592"/>
                  </a:cubicBezTo>
                  <a:cubicBezTo>
                    <a:pt x="2151024" y="78003"/>
                    <a:pt x="2153783" y="90453"/>
                    <a:pt x="2162175" y="97167"/>
                  </a:cubicBezTo>
                  <a:cubicBezTo>
                    <a:pt x="2166095" y="100303"/>
                    <a:pt x="2171592" y="100711"/>
                    <a:pt x="2176462" y="101929"/>
                  </a:cubicBezTo>
                  <a:cubicBezTo>
                    <a:pt x="2184315" y="103892"/>
                    <a:pt x="2192373" y="104936"/>
                    <a:pt x="2200275" y="106692"/>
                  </a:cubicBezTo>
                  <a:cubicBezTo>
                    <a:pt x="2206665" y="108112"/>
                    <a:pt x="2212975" y="109867"/>
                    <a:pt x="2219325" y="111454"/>
                  </a:cubicBezTo>
                  <a:cubicBezTo>
                    <a:pt x="2231893" y="108312"/>
                    <a:pt x="2243453" y="107692"/>
                    <a:pt x="2252662" y="97167"/>
                  </a:cubicBezTo>
                  <a:cubicBezTo>
                    <a:pt x="2260200" y="88552"/>
                    <a:pt x="2263617" y="76687"/>
                    <a:pt x="2271712" y="68592"/>
                  </a:cubicBezTo>
                  <a:cubicBezTo>
                    <a:pt x="2290047" y="50257"/>
                    <a:pt x="2282264" y="59908"/>
                    <a:pt x="2295525" y="40017"/>
                  </a:cubicBezTo>
                  <a:cubicBezTo>
                    <a:pt x="2300287" y="41604"/>
                    <a:pt x="2306262" y="41229"/>
                    <a:pt x="2309812" y="44779"/>
                  </a:cubicBezTo>
                  <a:cubicBezTo>
                    <a:pt x="2317907" y="52874"/>
                    <a:pt x="2325242" y="62494"/>
                    <a:pt x="2328862" y="73354"/>
                  </a:cubicBezTo>
                  <a:cubicBezTo>
                    <a:pt x="2333337" y="86779"/>
                    <a:pt x="2333318" y="93822"/>
                    <a:pt x="2347912" y="101929"/>
                  </a:cubicBezTo>
                  <a:cubicBezTo>
                    <a:pt x="2356689" y="106805"/>
                    <a:pt x="2366962" y="108279"/>
                    <a:pt x="2376487" y="111454"/>
                  </a:cubicBezTo>
                  <a:lnTo>
                    <a:pt x="2390775" y="116217"/>
                  </a:lnTo>
                  <a:lnTo>
                    <a:pt x="2405062" y="120979"/>
                  </a:lnTo>
                  <a:cubicBezTo>
                    <a:pt x="2425575" y="115851"/>
                    <a:pt x="2424702" y="119541"/>
                    <a:pt x="2438400" y="101929"/>
                  </a:cubicBezTo>
                  <a:cubicBezTo>
                    <a:pt x="2445428" y="92893"/>
                    <a:pt x="2457450" y="73354"/>
                    <a:pt x="2457450" y="73354"/>
                  </a:cubicBezTo>
                  <a:cubicBezTo>
                    <a:pt x="2458409" y="70478"/>
                    <a:pt x="2464436" y="42648"/>
                    <a:pt x="2476500" y="49542"/>
                  </a:cubicBezTo>
                  <a:cubicBezTo>
                    <a:pt x="2486439" y="55222"/>
                    <a:pt x="2489200" y="68592"/>
                    <a:pt x="2495550" y="78117"/>
                  </a:cubicBezTo>
                  <a:cubicBezTo>
                    <a:pt x="2498725" y="82879"/>
                    <a:pt x="2500313" y="89229"/>
                    <a:pt x="2505075" y="92404"/>
                  </a:cubicBezTo>
                  <a:cubicBezTo>
                    <a:pt x="2518024" y="101037"/>
                    <a:pt x="2530934" y="111454"/>
                    <a:pt x="2547937" y="111454"/>
                  </a:cubicBezTo>
                  <a:lnTo>
                    <a:pt x="2562225" y="111454"/>
                  </a:lnTo>
                </a:path>
              </a:pathLst>
            </a:custGeom>
            <a:ln w="15875">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Up Arrow 24"/>
            <p:cNvSpPr/>
            <p:nvPr/>
          </p:nvSpPr>
          <p:spPr>
            <a:xfrm>
              <a:off x="8382000" y="2514600"/>
              <a:ext cx="228600" cy="242888"/>
            </a:xfrm>
            <a:prstGeom prst="up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7515225" y="2757488"/>
              <a:ext cx="1466850" cy="66675"/>
            </a:xfrm>
            <a:custGeom>
              <a:avLst/>
              <a:gdLst>
                <a:gd name="connsiteX0" fmla="*/ 23813 w 1466850"/>
                <a:gd name="connsiteY0" fmla="*/ 28575 h 66675"/>
                <a:gd name="connsiteX1" fmla="*/ 0 w 1466850"/>
                <a:gd name="connsiteY1" fmla="*/ 42862 h 66675"/>
                <a:gd name="connsiteX2" fmla="*/ 23813 w 1466850"/>
                <a:gd name="connsiteY2" fmla="*/ 38100 h 66675"/>
                <a:gd name="connsiteX3" fmla="*/ 42863 w 1466850"/>
                <a:gd name="connsiteY3" fmla="*/ 28575 h 66675"/>
                <a:gd name="connsiteX4" fmla="*/ 57150 w 1466850"/>
                <a:gd name="connsiteY4" fmla="*/ 23812 h 66675"/>
                <a:gd name="connsiteX5" fmla="*/ 71438 w 1466850"/>
                <a:gd name="connsiteY5" fmla="*/ 14287 h 66675"/>
                <a:gd name="connsiteX6" fmla="*/ 90488 w 1466850"/>
                <a:gd name="connsiteY6" fmla="*/ 9525 h 66675"/>
                <a:gd name="connsiteX7" fmla="*/ 138113 w 1466850"/>
                <a:gd name="connsiteY7" fmla="*/ 0 h 66675"/>
                <a:gd name="connsiteX8" fmla="*/ 171450 w 1466850"/>
                <a:gd name="connsiteY8" fmla="*/ 4762 h 66675"/>
                <a:gd name="connsiteX9" fmla="*/ 166688 w 1466850"/>
                <a:gd name="connsiteY9" fmla="*/ 19050 h 66675"/>
                <a:gd name="connsiteX10" fmla="*/ 152400 w 1466850"/>
                <a:gd name="connsiteY10" fmla="*/ 28575 h 66675"/>
                <a:gd name="connsiteX11" fmla="*/ 171450 w 1466850"/>
                <a:gd name="connsiteY11" fmla="*/ 33337 h 66675"/>
                <a:gd name="connsiteX12" fmla="*/ 142875 w 1466850"/>
                <a:gd name="connsiteY12" fmla="*/ 57150 h 66675"/>
                <a:gd name="connsiteX13" fmla="*/ 157163 w 1466850"/>
                <a:gd name="connsiteY13" fmla="*/ 61912 h 66675"/>
                <a:gd name="connsiteX14" fmla="*/ 200025 w 1466850"/>
                <a:gd name="connsiteY14" fmla="*/ 47625 h 66675"/>
                <a:gd name="connsiteX15" fmla="*/ 252413 w 1466850"/>
                <a:gd name="connsiteY15" fmla="*/ 38100 h 66675"/>
                <a:gd name="connsiteX16" fmla="*/ 295275 w 1466850"/>
                <a:gd name="connsiteY16" fmla="*/ 28575 h 66675"/>
                <a:gd name="connsiteX17" fmla="*/ 309563 w 1466850"/>
                <a:gd name="connsiteY17" fmla="*/ 23812 h 66675"/>
                <a:gd name="connsiteX18" fmla="*/ 366713 w 1466850"/>
                <a:gd name="connsiteY18" fmla="*/ 28575 h 66675"/>
                <a:gd name="connsiteX19" fmla="*/ 347663 w 1466850"/>
                <a:gd name="connsiteY19" fmla="*/ 33337 h 66675"/>
                <a:gd name="connsiteX20" fmla="*/ 395288 w 1466850"/>
                <a:gd name="connsiteY20" fmla="*/ 38100 h 66675"/>
                <a:gd name="connsiteX21" fmla="*/ 409575 w 1466850"/>
                <a:gd name="connsiteY21" fmla="*/ 42862 h 66675"/>
                <a:gd name="connsiteX22" fmla="*/ 400050 w 1466850"/>
                <a:gd name="connsiteY22" fmla="*/ 57150 h 66675"/>
                <a:gd name="connsiteX23" fmla="*/ 433388 w 1466850"/>
                <a:gd name="connsiteY23" fmla="*/ 52387 h 66675"/>
                <a:gd name="connsiteX24" fmla="*/ 509588 w 1466850"/>
                <a:gd name="connsiteY24" fmla="*/ 42862 h 66675"/>
                <a:gd name="connsiteX25" fmla="*/ 561975 w 1466850"/>
                <a:gd name="connsiteY25" fmla="*/ 19050 h 66675"/>
                <a:gd name="connsiteX26" fmla="*/ 576263 w 1466850"/>
                <a:gd name="connsiteY26" fmla="*/ 9525 h 66675"/>
                <a:gd name="connsiteX27" fmla="*/ 595313 w 1466850"/>
                <a:gd name="connsiteY27" fmla="*/ 4762 h 66675"/>
                <a:gd name="connsiteX28" fmla="*/ 561975 w 1466850"/>
                <a:gd name="connsiteY28" fmla="*/ 9525 h 66675"/>
                <a:gd name="connsiteX29" fmla="*/ 600075 w 1466850"/>
                <a:gd name="connsiteY29" fmla="*/ 14287 h 66675"/>
                <a:gd name="connsiteX30" fmla="*/ 614363 w 1466850"/>
                <a:gd name="connsiteY30" fmla="*/ 23812 h 66675"/>
                <a:gd name="connsiteX31" fmla="*/ 633413 w 1466850"/>
                <a:gd name="connsiteY31" fmla="*/ 28575 h 66675"/>
                <a:gd name="connsiteX32" fmla="*/ 652463 w 1466850"/>
                <a:gd name="connsiteY32" fmla="*/ 38100 h 66675"/>
                <a:gd name="connsiteX33" fmla="*/ 666750 w 1466850"/>
                <a:gd name="connsiteY33" fmla="*/ 33337 h 66675"/>
                <a:gd name="connsiteX34" fmla="*/ 790575 w 1466850"/>
                <a:gd name="connsiteY34" fmla="*/ 33337 h 66675"/>
                <a:gd name="connsiteX35" fmla="*/ 762000 w 1466850"/>
                <a:gd name="connsiteY35" fmla="*/ 47625 h 66675"/>
                <a:gd name="connsiteX36" fmla="*/ 776288 w 1466850"/>
                <a:gd name="connsiteY36" fmla="*/ 42862 h 66675"/>
                <a:gd name="connsiteX37" fmla="*/ 790575 w 1466850"/>
                <a:gd name="connsiteY37" fmla="*/ 33337 h 66675"/>
                <a:gd name="connsiteX38" fmla="*/ 819150 w 1466850"/>
                <a:gd name="connsiteY38" fmla="*/ 23812 h 66675"/>
                <a:gd name="connsiteX39" fmla="*/ 857250 w 1466850"/>
                <a:gd name="connsiteY39" fmla="*/ 4762 h 66675"/>
                <a:gd name="connsiteX40" fmla="*/ 881063 w 1466850"/>
                <a:gd name="connsiteY40" fmla="*/ 9525 h 66675"/>
                <a:gd name="connsiteX41" fmla="*/ 871538 w 1466850"/>
                <a:gd name="connsiteY41" fmla="*/ 23812 h 66675"/>
                <a:gd name="connsiteX42" fmla="*/ 838200 w 1466850"/>
                <a:gd name="connsiteY42" fmla="*/ 42862 h 66675"/>
                <a:gd name="connsiteX43" fmla="*/ 857250 w 1466850"/>
                <a:gd name="connsiteY43" fmla="*/ 33337 h 66675"/>
                <a:gd name="connsiteX44" fmla="*/ 900113 w 1466850"/>
                <a:gd name="connsiteY44" fmla="*/ 19050 h 66675"/>
                <a:gd name="connsiteX45" fmla="*/ 914400 w 1466850"/>
                <a:gd name="connsiteY45" fmla="*/ 14287 h 66675"/>
                <a:gd name="connsiteX46" fmla="*/ 904875 w 1466850"/>
                <a:gd name="connsiteY46" fmla="*/ 28575 h 66675"/>
                <a:gd name="connsiteX47" fmla="*/ 923925 w 1466850"/>
                <a:gd name="connsiteY47" fmla="*/ 23812 h 66675"/>
                <a:gd name="connsiteX48" fmla="*/ 962025 w 1466850"/>
                <a:gd name="connsiteY48" fmla="*/ 9525 h 66675"/>
                <a:gd name="connsiteX49" fmla="*/ 981075 w 1466850"/>
                <a:gd name="connsiteY49" fmla="*/ 14287 h 66675"/>
                <a:gd name="connsiteX50" fmla="*/ 971550 w 1466850"/>
                <a:gd name="connsiteY50" fmla="*/ 23812 h 66675"/>
                <a:gd name="connsiteX51" fmla="*/ 985838 w 1466850"/>
                <a:gd name="connsiteY51" fmla="*/ 19050 h 66675"/>
                <a:gd name="connsiteX52" fmla="*/ 1000125 w 1466850"/>
                <a:gd name="connsiteY52" fmla="*/ 23812 h 66675"/>
                <a:gd name="connsiteX53" fmla="*/ 1009650 w 1466850"/>
                <a:gd name="connsiteY53" fmla="*/ 33337 h 66675"/>
                <a:gd name="connsiteX54" fmla="*/ 1052513 w 1466850"/>
                <a:gd name="connsiteY54" fmla="*/ 38100 h 66675"/>
                <a:gd name="connsiteX55" fmla="*/ 1038225 w 1466850"/>
                <a:gd name="connsiteY55" fmla="*/ 47625 h 66675"/>
                <a:gd name="connsiteX56" fmla="*/ 1023938 w 1466850"/>
                <a:gd name="connsiteY56" fmla="*/ 52387 h 66675"/>
                <a:gd name="connsiteX57" fmla="*/ 1009650 w 1466850"/>
                <a:gd name="connsiteY57" fmla="*/ 61912 h 66675"/>
                <a:gd name="connsiteX58" fmla="*/ 1019175 w 1466850"/>
                <a:gd name="connsiteY58" fmla="*/ 47625 h 66675"/>
                <a:gd name="connsiteX59" fmla="*/ 1038225 w 1466850"/>
                <a:gd name="connsiteY59" fmla="*/ 33337 h 66675"/>
                <a:gd name="connsiteX60" fmla="*/ 1066800 w 1466850"/>
                <a:gd name="connsiteY60" fmla="*/ 23812 h 66675"/>
                <a:gd name="connsiteX61" fmla="*/ 1085850 w 1466850"/>
                <a:gd name="connsiteY61" fmla="*/ 14287 h 66675"/>
                <a:gd name="connsiteX62" fmla="*/ 1119188 w 1466850"/>
                <a:gd name="connsiteY62" fmla="*/ 19050 h 66675"/>
                <a:gd name="connsiteX63" fmla="*/ 1100138 w 1466850"/>
                <a:gd name="connsiteY63" fmla="*/ 23812 h 66675"/>
                <a:gd name="connsiteX64" fmla="*/ 1114425 w 1466850"/>
                <a:gd name="connsiteY64" fmla="*/ 9525 h 66675"/>
                <a:gd name="connsiteX65" fmla="*/ 1143000 w 1466850"/>
                <a:gd name="connsiteY65" fmla="*/ 4762 h 66675"/>
                <a:gd name="connsiteX66" fmla="*/ 1157288 w 1466850"/>
                <a:gd name="connsiteY66" fmla="*/ 0 h 66675"/>
                <a:gd name="connsiteX67" fmla="*/ 1152525 w 1466850"/>
                <a:gd name="connsiteY67" fmla="*/ 19050 h 66675"/>
                <a:gd name="connsiteX68" fmla="*/ 1200150 w 1466850"/>
                <a:gd name="connsiteY68" fmla="*/ 9525 h 66675"/>
                <a:gd name="connsiteX69" fmla="*/ 1238250 w 1466850"/>
                <a:gd name="connsiteY69" fmla="*/ 14287 h 66675"/>
                <a:gd name="connsiteX70" fmla="*/ 1223963 w 1466850"/>
                <a:gd name="connsiteY70" fmla="*/ 19050 h 66675"/>
                <a:gd name="connsiteX71" fmla="*/ 1276350 w 1466850"/>
                <a:gd name="connsiteY71" fmla="*/ 9525 h 66675"/>
                <a:gd name="connsiteX72" fmla="*/ 1295400 w 1466850"/>
                <a:gd name="connsiteY72" fmla="*/ 19050 h 66675"/>
                <a:gd name="connsiteX73" fmla="*/ 1281113 w 1466850"/>
                <a:gd name="connsiteY73" fmla="*/ 28575 h 66675"/>
                <a:gd name="connsiteX74" fmla="*/ 1314450 w 1466850"/>
                <a:gd name="connsiteY74" fmla="*/ 19050 h 66675"/>
                <a:gd name="connsiteX75" fmla="*/ 1304925 w 1466850"/>
                <a:gd name="connsiteY75" fmla="*/ 33337 h 66675"/>
                <a:gd name="connsiteX76" fmla="*/ 1285875 w 1466850"/>
                <a:gd name="connsiteY76" fmla="*/ 47625 h 66675"/>
                <a:gd name="connsiteX77" fmla="*/ 1300163 w 1466850"/>
                <a:gd name="connsiteY77" fmla="*/ 42862 h 66675"/>
                <a:gd name="connsiteX78" fmla="*/ 1319213 w 1466850"/>
                <a:gd name="connsiteY78" fmla="*/ 33337 h 66675"/>
                <a:gd name="connsiteX79" fmla="*/ 1347788 w 1466850"/>
                <a:gd name="connsiteY79" fmla="*/ 23812 h 66675"/>
                <a:gd name="connsiteX80" fmla="*/ 1362075 w 1466850"/>
                <a:gd name="connsiteY80" fmla="*/ 28575 h 66675"/>
                <a:gd name="connsiteX81" fmla="*/ 1352550 w 1466850"/>
                <a:gd name="connsiteY81" fmla="*/ 42862 h 66675"/>
                <a:gd name="connsiteX82" fmla="*/ 1366838 w 1466850"/>
                <a:gd name="connsiteY82" fmla="*/ 33337 h 66675"/>
                <a:gd name="connsiteX83" fmla="*/ 1381125 w 1466850"/>
                <a:gd name="connsiteY83" fmla="*/ 28575 h 66675"/>
                <a:gd name="connsiteX84" fmla="*/ 1414463 w 1466850"/>
                <a:gd name="connsiteY84" fmla="*/ 14287 h 66675"/>
                <a:gd name="connsiteX85" fmla="*/ 1404938 w 1466850"/>
                <a:gd name="connsiteY85" fmla="*/ 28575 h 66675"/>
                <a:gd name="connsiteX86" fmla="*/ 1447800 w 1466850"/>
                <a:gd name="connsiteY86" fmla="*/ 14287 h 66675"/>
                <a:gd name="connsiteX87" fmla="*/ 1466850 w 1466850"/>
                <a:gd name="connsiteY87" fmla="*/ 19050 h 66675"/>
                <a:gd name="connsiteX88" fmla="*/ 1447800 w 1466850"/>
                <a:gd name="connsiteY88" fmla="*/ 38100 h 66675"/>
                <a:gd name="connsiteX89" fmla="*/ 1409700 w 1466850"/>
                <a:gd name="connsiteY89" fmla="*/ 66675 h 66675"/>
                <a:gd name="connsiteX90" fmla="*/ 1419225 w 1466850"/>
                <a:gd name="connsiteY90" fmla="*/ 3810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466850" h="66675">
                  <a:moveTo>
                    <a:pt x="23813" y="28575"/>
                  </a:moveTo>
                  <a:cubicBezTo>
                    <a:pt x="15875" y="33337"/>
                    <a:pt x="0" y="33605"/>
                    <a:pt x="0" y="42862"/>
                  </a:cubicBezTo>
                  <a:cubicBezTo>
                    <a:pt x="0" y="50957"/>
                    <a:pt x="16134" y="40660"/>
                    <a:pt x="23813" y="38100"/>
                  </a:cubicBezTo>
                  <a:cubicBezTo>
                    <a:pt x="30548" y="35855"/>
                    <a:pt x="36338" y="31372"/>
                    <a:pt x="42863" y="28575"/>
                  </a:cubicBezTo>
                  <a:cubicBezTo>
                    <a:pt x="47477" y="26597"/>
                    <a:pt x="52660" y="26057"/>
                    <a:pt x="57150" y="23812"/>
                  </a:cubicBezTo>
                  <a:cubicBezTo>
                    <a:pt x="62270" y="21252"/>
                    <a:pt x="66177" y="16542"/>
                    <a:pt x="71438" y="14287"/>
                  </a:cubicBezTo>
                  <a:cubicBezTo>
                    <a:pt x="77454" y="11709"/>
                    <a:pt x="84194" y="11323"/>
                    <a:pt x="90488" y="9525"/>
                  </a:cubicBezTo>
                  <a:cubicBezTo>
                    <a:pt x="123742" y="24"/>
                    <a:pt x="81205" y="8129"/>
                    <a:pt x="138113" y="0"/>
                  </a:cubicBezTo>
                  <a:cubicBezTo>
                    <a:pt x="149225" y="1587"/>
                    <a:pt x="162110" y="-1465"/>
                    <a:pt x="171450" y="4762"/>
                  </a:cubicBezTo>
                  <a:cubicBezTo>
                    <a:pt x="175627" y="7547"/>
                    <a:pt x="169824" y="15130"/>
                    <a:pt x="166688" y="19050"/>
                  </a:cubicBezTo>
                  <a:cubicBezTo>
                    <a:pt x="163112" y="23520"/>
                    <a:pt x="157163" y="25400"/>
                    <a:pt x="152400" y="28575"/>
                  </a:cubicBezTo>
                  <a:cubicBezTo>
                    <a:pt x="158750" y="30162"/>
                    <a:pt x="169019" y="27260"/>
                    <a:pt x="171450" y="33337"/>
                  </a:cubicBezTo>
                  <a:cubicBezTo>
                    <a:pt x="179374" y="53147"/>
                    <a:pt x="150026" y="55362"/>
                    <a:pt x="142875" y="57150"/>
                  </a:cubicBezTo>
                  <a:cubicBezTo>
                    <a:pt x="147638" y="58737"/>
                    <a:pt x="152143" y="61912"/>
                    <a:pt x="157163" y="61912"/>
                  </a:cubicBezTo>
                  <a:cubicBezTo>
                    <a:pt x="181516" y="61912"/>
                    <a:pt x="179366" y="55372"/>
                    <a:pt x="200025" y="47625"/>
                  </a:cubicBezTo>
                  <a:cubicBezTo>
                    <a:pt x="213847" y="42441"/>
                    <a:pt x="240237" y="39839"/>
                    <a:pt x="252413" y="38100"/>
                  </a:cubicBezTo>
                  <a:cubicBezTo>
                    <a:pt x="284574" y="27378"/>
                    <a:pt x="244988" y="39750"/>
                    <a:pt x="295275" y="28575"/>
                  </a:cubicBezTo>
                  <a:cubicBezTo>
                    <a:pt x="300176" y="27486"/>
                    <a:pt x="304800" y="25400"/>
                    <a:pt x="309563" y="23812"/>
                  </a:cubicBezTo>
                  <a:cubicBezTo>
                    <a:pt x="328613" y="25400"/>
                    <a:pt x="348168" y="23939"/>
                    <a:pt x="366713" y="28575"/>
                  </a:cubicBezTo>
                  <a:cubicBezTo>
                    <a:pt x="373063" y="30162"/>
                    <a:pt x="341453" y="31267"/>
                    <a:pt x="347663" y="33337"/>
                  </a:cubicBezTo>
                  <a:cubicBezTo>
                    <a:pt x="362798" y="38382"/>
                    <a:pt x="379413" y="36512"/>
                    <a:pt x="395288" y="38100"/>
                  </a:cubicBezTo>
                  <a:cubicBezTo>
                    <a:pt x="400050" y="39687"/>
                    <a:pt x="408358" y="37992"/>
                    <a:pt x="409575" y="42862"/>
                  </a:cubicBezTo>
                  <a:cubicBezTo>
                    <a:pt x="410963" y="48415"/>
                    <a:pt x="394735" y="55024"/>
                    <a:pt x="400050" y="57150"/>
                  </a:cubicBezTo>
                  <a:cubicBezTo>
                    <a:pt x="410473" y="61319"/>
                    <a:pt x="422315" y="54232"/>
                    <a:pt x="433388" y="52387"/>
                  </a:cubicBezTo>
                  <a:cubicBezTo>
                    <a:pt x="492430" y="42547"/>
                    <a:pt x="410069" y="51910"/>
                    <a:pt x="509588" y="42862"/>
                  </a:cubicBezTo>
                  <a:cubicBezTo>
                    <a:pt x="529818" y="36119"/>
                    <a:pt x="540677" y="33248"/>
                    <a:pt x="561975" y="19050"/>
                  </a:cubicBezTo>
                  <a:cubicBezTo>
                    <a:pt x="566738" y="15875"/>
                    <a:pt x="571002" y="11780"/>
                    <a:pt x="576263" y="9525"/>
                  </a:cubicBezTo>
                  <a:cubicBezTo>
                    <a:pt x="582279" y="6947"/>
                    <a:pt x="601858" y="4762"/>
                    <a:pt x="595313" y="4762"/>
                  </a:cubicBezTo>
                  <a:cubicBezTo>
                    <a:pt x="584087" y="4762"/>
                    <a:pt x="573088" y="7937"/>
                    <a:pt x="561975" y="9525"/>
                  </a:cubicBezTo>
                  <a:cubicBezTo>
                    <a:pt x="574675" y="11112"/>
                    <a:pt x="587727" y="10920"/>
                    <a:pt x="600075" y="14287"/>
                  </a:cubicBezTo>
                  <a:cubicBezTo>
                    <a:pt x="605597" y="15793"/>
                    <a:pt x="609102" y="21557"/>
                    <a:pt x="614363" y="23812"/>
                  </a:cubicBezTo>
                  <a:cubicBezTo>
                    <a:pt x="620379" y="26390"/>
                    <a:pt x="627284" y="26277"/>
                    <a:pt x="633413" y="28575"/>
                  </a:cubicBezTo>
                  <a:cubicBezTo>
                    <a:pt x="640060" y="31068"/>
                    <a:pt x="646113" y="34925"/>
                    <a:pt x="652463" y="38100"/>
                  </a:cubicBezTo>
                  <a:cubicBezTo>
                    <a:pt x="657225" y="36512"/>
                    <a:pt x="661753" y="33813"/>
                    <a:pt x="666750" y="33337"/>
                  </a:cubicBezTo>
                  <a:cubicBezTo>
                    <a:pt x="747502" y="25646"/>
                    <a:pt x="732016" y="26018"/>
                    <a:pt x="790575" y="33337"/>
                  </a:cubicBezTo>
                  <a:cubicBezTo>
                    <a:pt x="787052" y="34512"/>
                    <a:pt x="762000" y="41471"/>
                    <a:pt x="762000" y="47625"/>
                  </a:cubicBezTo>
                  <a:cubicBezTo>
                    <a:pt x="762000" y="52645"/>
                    <a:pt x="771798" y="45107"/>
                    <a:pt x="776288" y="42862"/>
                  </a:cubicBezTo>
                  <a:cubicBezTo>
                    <a:pt x="781407" y="40302"/>
                    <a:pt x="785345" y="35662"/>
                    <a:pt x="790575" y="33337"/>
                  </a:cubicBezTo>
                  <a:cubicBezTo>
                    <a:pt x="799750" y="29259"/>
                    <a:pt x="819150" y="23812"/>
                    <a:pt x="819150" y="23812"/>
                  </a:cubicBezTo>
                  <a:cubicBezTo>
                    <a:pt x="832622" y="13708"/>
                    <a:pt x="839418" y="4762"/>
                    <a:pt x="857250" y="4762"/>
                  </a:cubicBezTo>
                  <a:cubicBezTo>
                    <a:pt x="865345" y="4762"/>
                    <a:pt x="873125" y="7937"/>
                    <a:pt x="881063" y="9525"/>
                  </a:cubicBezTo>
                  <a:cubicBezTo>
                    <a:pt x="877888" y="14287"/>
                    <a:pt x="875585" y="19765"/>
                    <a:pt x="871538" y="23812"/>
                  </a:cubicBezTo>
                  <a:cubicBezTo>
                    <a:pt x="857120" y="38230"/>
                    <a:pt x="854549" y="37413"/>
                    <a:pt x="838200" y="42862"/>
                  </a:cubicBezTo>
                  <a:cubicBezTo>
                    <a:pt x="838200" y="42862"/>
                    <a:pt x="850658" y="35974"/>
                    <a:pt x="857250" y="33337"/>
                  </a:cubicBezTo>
                  <a:cubicBezTo>
                    <a:pt x="857283" y="33324"/>
                    <a:pt x="892952" y="21437"/>
                    <a:pt x="900113" y="19050"/>
                  </a:cubicBezTo>
                  <a:lnTo>
                    <a:pt x="914400" y="14287"/>
                  </a:lnTo>
                  <a:cubicBezTo>
                    <a:pt x="911225" y="19050"/>
                    <a:pt x="900828" y="24528"/>
                    <a:pt x="904875" y="28575"/>
                  </a:cubicBezTo>
                  <a:cubicBezTo>
                    <a:pt x="909503" y="33203"/>
                    <a:pt x="917796" y="26110"/>
                    <a:pt x="923925" y="23812"/>
                  </a:cubicBezTo>
                  <a:cubicBezTo>
                    <a:pt x="973723" y="5137"/>
                    <a:pt x="913136" y="21746"/>
                    <a:pt x="962025" y="9525"/>
                  </a:cubicBezTo>
                  <a:cubicBezTo>
                    <a:pt x="968375" y="11112"/>
                    <a:pt x="983506" y="8210"/>
                    <a:pt x="981075" y="14287"/>
                  </a:cubicBezTo>
                  <a:cubicBezTo>
                    <a:pt x="975482" y="28269"/>
                    <a:pt x="924345" y="44042"/>
                    <a:pt x="971550" y="23812"/>
                  </a:cubicBezTo>
                  <a:cubicBezTo>
                    <a:pt x="976164" y="21835"/>
                    <a:pt x="981075" y="20637"/>
                    <a:pt x="985838" y="19050"/>
                  </a:cubicBezTo>
                  <a:cubicBezTo>
                    <a:pt x="990600" y="20637"/>
                    <a:pt x="998908" y="18942"/>
                    <a:pt x="1000125" y="23812"/>
                  </a:cubicBezTo>
                  <a:cubicBezTo>
                    <a:pt x="1003994" y="39290"/>
                    <a:pt x="965579" y="44356"/>
                    <a:pt x="1009650" y="33337"/>
                  </a:cubicBezTo>
                  <a:cubicBezTo>
                    <a:pt x="1023938" y="34925"/>
                    <a:pt x="1039655" y="31671"/>
                    <a:pt x="1052513" y="38100"/>
                  </a:cubicBezTo>
                  <a:cubicBezTo>
                    <a:pt x="1057633" y="40660"/>
                    <a:pt x="1043345" y="45065"/>
                    <a:pt x="1038225" y="47625"/>
                  </a:cubicBezTo>
                  <a:cubicBezTo>
                    <a:pt x="1033735" y="49870"/>
                    <a:pt x="1028700" y="50800"/>
                    <a:pt x="1023938" y="52387"/>
                  </a:cubicBezTo>
                  <a:cubicBezTo>
                    <a:pt x="1019175" y="55562"/>
                    <a:pt x="1013698" y="65959"/>
                    <a:pt x="1009650" y="61912"/>
                  </a:cubicBezTo>
                  <a:cubicBezTo>
                    <a:pt x="1005602" y="57865"/>
                    <a:pt x="1015128" y="51672"/>
                    <a:pt x="1019175" y="47625"/>
                  </a:cubicBezTo>
                  <a:cubicBezTo>
                    <a:pt x="1024788" y="42012"/>
                    <a:pt x="1031125" y="36887"/>
                    <a:pt x="1038225" y="33337"/>
                  </a:cubicBezTo>
                  <a:cubicBezTo>
                    <a:pt x="1047205" y="28847"/>
                    <a:pt x="1057478" y="27541"/>
                    <a:pt x="1066800" y="23812"/>
                  </a:cubicBezTo>
                  <a:cubicBezTo>
                    <a:pt x="1073392" y="21175"/>
                    <a:pt x="1079500" y="17462"/>
                    <a:pt x="1085850" y="14287"/>
                  </a:cubicBezTo>
                  <a:cubicBezTo>
                    <a:pt x="1096963" y="15875"/>
                    <a:pt x="1109848" y="12823"/>
                    <a:pt x="1119188" y="19050"/>
                  </a:cubicBezTo>
                  <a:cubicBezTo>
                    <a:pt x="1124634" y="22681"/>
                    <a:pt x="1103065" y="29666"/>
                    <a:pt x="1100138" y="23812"/>
                  </a:cubicBezTo>
                  <a:cubicBezTo>
                    <a:pt x="1097126" y="17788"/>
                    <a:pt x="1108271" y="12260"/>
                    <a:pt x="1114425" y="9525"/>
                  </a:cubicBezTo>
                  <a:cubicBezTo>
                    <a:pt x="1123249" y="5603"/>
                    <a:pt x="1133574" y="6857"/>
                    <a:pt x="1143000" y="4762"/>
                  </a:cubicBezTo>
                  <a:cubicBezTo>
                    <a:pt x="1147901" y="3673"/>
                    <a:pt x="1152525" y="1587"/>
                    <a:pt x="1157288" y="0"/>
                  </a:cubicBezTo>
                  <a:cubicBezTo>
                    <a:pt x="1155700" y="6350"/>
                    <a:pt x="1146135" y="17630"/>
                    <a:pt x="1152525" y="19050"/>
                  </a:cubicBezTo>
                  <a:cubicBezTo>
                    <a:pt x="1168329" y="22562"/>
                    <a:pt x="1200150" y="9525"/>
                    <a:pt x="1200150" y="9525"/>
                  </a:cubicBezTo>
                  <a:cubicBezTo>
                    <a:pt x="1212850" y="11112"/>
                    <a:pt x="1226367" y="9534"/>
                    <a:pt x="1238250" y="14287"/>
                  </a:cubicBezTo>
                  <a:cubicBezTo>
                    <a:pt x="1242911" y="16151"/>
                    <a:pt x="1218943" y="19050"/>
                    <a:pt x="1223963" y="19050"/>
                  </a:cubicBezTo>
                  <a:cubicBezTo>
                    <a:pt x="1230050" y="19050"/>
                    <a:pt x="1268612" y="11072"/>
                    <a:pt x="1276350" y="9525"/>
                  </a:cubicBezTo>
                  <a:cubicBezTo>
                    <a:pt x="1282700" y="12700"/>
                    <a:pt x="1293678" y="12163"/>
                    <a:pt x="1295400" y="19050"/>
                  </a:cubicBezTo>
                  <a:cubicBezTo>
                    <a:pt x="1296788" y="24603"/>
                    <a:pt x="1277065" y="24528"/>
                    <a:pt x="1281113" y="28575"/>
                  </a:cubicBezTo>
                  <a:cubicBezTo>
                    <a:pt x="1282607" y="30069"/>
                    <a:pt x="1311152" y="20149"/>
                    <a:pt x="1314450" y="19050"/>
                  </a:cubicBezTo>
                  <a:cubicBezTo>
                    <a:pt x="1311275" y="23812"/>
                    <a:pt x="1308972" y="29290"/>
                    <a:pt x="1304925" y="33337"/>
                  </a:cubicBezTo>
                  <a:cubicBezTo>
                    <a:pt x="1299312" y="38950"/>
                    <a:pt x="1289425" y="40525"/>
                    <a:pt x="1285875" y="47625"/>
                  </a:cubicBezTo>
                  <a:cubicBezTo>
                    <a:pt x="1283630" y="52115"/>
                    <a:pt x="1295549" y="44840"/>
                    <a:pt x="1300163" y="42862"/>
                  </a:cubicBezTo>
                  <a:cubicBezTo>
                    <a:pt x="1306688" y="40065"/>
                    <a:pt x="1312621" y="35974"/>
                    <a:pt x="1319213" y="33337"/>
                  </a:cubicBezTo>
                  <a:cubicBezTo>
                    <a:pt x="1328535" y="29608"/>
                    <a:pt x="1347788" y="23812"/>
                    <a:pt x="1347788" y="23812"/>
                  </a:cubicBezTo>
                  <a:cubicBezTo>
                    <a:pt x="1352550" y="25400"/>
                    <a:pt x="1360858" y="23705"/>
                    <a:pt x="1362075" y="28575"/>
                  </a:cubicBezTo>
                  <a:cubicBezTo>
                    <a:pt x="1363463" y="34128"/>
                    <a:pt x="1348502" y="38815"/>
                    <a:pt x="1352550" y="42862"/>
                  </a:cubicBezTo>
                  <a:cubicBezTo>
                    <a:pt x="1356598" y="46909"/>
                    <a:pt x="1361718" y="35897"/>
                    <a:pt x="1366838" y="33337"/>
                  </a:cubicBezTo>
                  <a:cubicBezTo>
                    <a:pt x="1371328" y="31092"/>
                    <a:pt x="1376511" y="30552"/>
                    <a:pt x="1381125" y="28575"/>
                  </a:cubicBezTo>
                  <a:cubicBezTo>
                    <a:pt x="1422329" y="10917"/>
                    <a:pt x="1380950" y="25459"/>
                    <a:pt x="1414463" y="14287"/>
                  </a:cubicBezTo>
                  <a:cubicBezTo>
                    <a:pt x="1411288" y="19050"/>
                    <a:pt x="1399214" y="28575"/>
                    <a:pt x="1404938" y="28575"/>
                  </a:cubicBezTo>
                  <a:cubicBezTo>
                    <a:pt x="1419998" y="28575"/>
                    <a:pt x="1447800" y="14287"/>
                    <a:pt x="1447800" y="14287"/>
                  </a:cubicBezTo>
                  <a:cubicBezTo>
                    <a:pt x="1454150" y="15875"/>
                    <a:pt x="1466850" y="12505"/>
                    <a:pt x="1466850" y="19050"/>
                  </a:cubicBezTo>
                  <a:cubicBezTo>
                    <a:pt x="1466850" y="28030"/>
                    <a:pt x="1454512" y="32134"/>
                    <a:pt x="1447800" y="38100"/>
                  </a:cubicBezTo>
                  <a:cubicBezTo>
                    <a:pt x="1430828" y="53186"/>
                    <a:pt x="1426077" y="55757"/>
                    <a:pt x="1409700" y="66675"/>
                  </a:cubicBezTo>
                  <a:lnTo>
                    <a:pt x="1419225" y="38100"/>
                  </a:lnTo>
                </a:path>
              </a:pathLst>
            </a:cu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xmlns="" val="426596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 calcmode="lin" valueType="num">
                                      <p:cBhvr>
                                        <p:cTn id="26"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 calcmode="lin" valueType="num">
                                      <p:cBhvr>
                                        <p:cTn id="33"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4">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 calcmode="lin" valueType="num">
                                      <p:cBhvr>
                                        <p:cTn id="40"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 calcmode="lin" valueType="num">
                                      <p:cBhvr>
                                        <p:cTn id="47"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48"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49" dur="500"/>
                                        <p:tgtEl>
                                          <p:spTgt spid="4">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4">
                                            <p:txEl>
                                              <p:pRg st="6" end="6"/>
                                            </p:txEl>
                                          </p:spTgt>
                                        </p:tgtEl>
                                        <p:attrNameLst>
                                          <p:attrName>style.visibility</p:attrName>
                                        </p:attrNameLst>
                                      </p:cBhvr>
                                      <p:to>
                                        <p:strVal val="visible"/>
                                      </p:to>
                                    </p:set>
                                    <p:anim calcmode="lin" valueType="num">
                                      <p:cBhvr>
                                        <p:cTn id="54"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55"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56" dur="500"/>
                                        <p:tgtEl>
                                          <p:spTgt spid="4">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4">
                                            <p:txEl>
                                              <p:pRg st="7" end="7"/>
                                            </p:txEl>
                                          </p:spTgt>
                                        </p:tgtEl>
                                        <p:attrNameLst>
                                          <p:attrName>style.visibility</p:attrName>
                                        </p:attrNameLst>
                                      </p:cBhvr>
                                      <p:to>
                                        <p:strVal val="visible"/>
                                      </p:to>
                                    </p:set>
                                    <p:anim calcmode="lin" valueType="num">
                                      <p:cBhvr>
                                        <p:cTn id="61"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62" dur="500" fill="hold"/>
                                        <p:tgtEl>
                                          <p:spTgt spid="4">
                                            <p:txEl>
                                              <p:pRg st="7" end="7"/>
                                            </p:txEl>
                                          </p:spTgt>
                                        </p:tgtEl>
                                        <p:attrNameLst>
                                          <p:attrName>ppt_h</p:attrName>
                                        </p:attrNameLst>
                                      </p:cBhvr>
                                      <p:tavLst>
                                        <p:tav tm="0">
                                          <p:val>
                                            <p:fltVal val="0"/>
                                          </p:val>
                                        </p:tav>
                                        <p:tav tm="100000">
                                          <p:val>
                                            <p:strVal val="#ppt_h"/>
                                          </p:val>
                                        </p:tav>
                                      </p:tavLst>
                                    </p:anim>
                                    <p:animEffect transition="in" filter="fade">
                                      <p:cBhvr>
                                        <p:cTn id="63" dur="500"/>
                                        <p:tgtEl>
                                          <p:spTgt spid="4">
                                            <p:txEl>
                                              <p:pRg st="7" end="7"/>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45" presetClass="entr" presetSubtype="0"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2000"/>
                                        <p:tgtEl>
                                          <p:spTgt spid="13"/>
                                        </p:tgtEl>
                                      </p:cBhvr>
                                    </p:animEffect>
                                    <p:anim calcmode="lin" valueType="num">
                                      <p:cBhvr>
                                        <p:cTn id="69" dur="2000" fill="hold"/>
                                        <p:tgtEl>
                                          <p:spTgt spid="13"/>
                                        </p:tgtEl>
                                        <p:attrNameLst>
                                          <p:attrName>ppt_w</p:attrName>
                                        </p:attrNameLst>
                                      </p:cBhvr>
                                      <p:tavLst>
                                        <p:tav tm="0" fmla="#ppt_w*sin(2.5*pi*$)">
                                          <p:val>
                                            <p:fltVal val="0"/>
                                          </p:val>
                                        </p:tav>
                                        <p:tav tm="100000">
                                          <p:val>
                                            <p:fltVal val="1"/>
                                          </p:val>
                                        </p:tav>
                                      </p:tavLst>
                                    </p:anim>
                                    <p:anim calcmode="lin" valueType="num">
                                      <p:cBhvr>
                                        <p:cTn id="70" dur="2000" fill="hold"/>
                                        <p:tgtEl>
                                          <p:spTgt spid="13"/>
                                        </p:tgtEl>
                                        <p:attrNameLst>
                                          <p:attrName>ppt_h</p:attrName>
                                        </p:attrNameLst>
                                      </p:cBhvr>
                                      <p:tavLst>
                                        <p:tav tm="0">
                                          <p:val>
                                            <p:strVal val="#ppt_h"/>
                                          </p:val>
                                        </p:tav>
                                        <p:tav tm="100000">
                                          <p:val>
                                            <p:strVal val="#ppt_h"/>
                                          </p:val>
                                        </p:tav>
                                      </p:tavLst>
                                    </p:anim>
                                  </p:childTnLst>
                                </p:cTn>
                              </p:par>
                              <p:par>
                                <p:cTn id="71" presetID="45" presetClass="entr" presetSubtype="0" fill="hold" grpId="0" nodeType="with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2000"/>
                                        <p:tgtEl>
                                          <p:spTgt spid="14"/>
                                        </p:tgtEl>
                                      </p:cBhvr>
                                    </p:animEffect>
                                    <p:anim calcmode="lin" valueType="num">
                                      <p:cBhvr>
                                        <p:cTn id="74" dur="2000" fill="hold"/>
                                        <p:tgtEl>
                                          <p:spTgt spid="14"/>
                                        </p:tgtEl>
                                        <p:attrNameLst>
                                          <p:attrName>ppt_w</p:attrName>
                                        </p:attrNameLst>
                                      </p:cBhvr>
                                      <p:tavLst>
                                        <p:tav tm="0" fmla="#ppt_w*sin(2.5*pi*$)">
                                          <p:val>
                                            <p:fltVal val="0"/>
                                          </p:val>
                                        </p:tav>
                                        <p:tav tm="100000">
                                          <p:val>
                                            <p:fltVal val="1"/>
                                          </p:val>
                                        </p:tav>
                                      </p:tavLst>
                                    </p:anim>
                                    <p:anim calcmode="lin" valueType="num">
                                      <p:cBhvr>
                                        <p:cTn id="75"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barn(inVertical)">
                                      <p:cBhvr>
                                        <p:cTn id="8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8871" t="34440" r="9215" b="39519"/>
          <a:stretch/>
        </p:blipFill>
        <p:spPr bwMode="auto">
          <a:xfrm>
            <a:off x="4749434" y="4460841"/>
            <a:ext cx="4394565" cy="20161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914400" y="274638"/>
            <a:ext cx="7772400" cy="792162"/>
          </a:xfrm>
        </p:spPr>
        <p:txBody>
          <a:bodyPr>
            <a:normAutofit fontScale="90000"/>
          </a:bodyPr>
          <a:lstStyle/>
          <a:p>
            <a:r>
              <a:rPr lang="en-US" dirty="0" smtClean="0"/>
              <a:t>Comparing TC with Parcel q Budgets</a:t>
            </a:r>
            <a:endParaRPr lang="en-US" dirty="0"/>
          </a:p>
        </p:txBody>
      </p:sp>
      <p:sp>
        <p:nvSpPr>
          <p:cNvPr id="3" name="Slide Number Placeholder 2"/>
          <p:cNvSpPr>
            <a:spLocks noGrp="1"/>
          </p:cNvSpPr>
          <p:nvPr>
            <p:ph type="sldNum" sz="quarter" idx="12"/>
          </p:nvPr>
        </p:nvSpPr>
        <p:spPr>
          <a:xfrm>
            <a:off x="0" y="6558280"/>
            <a:ext cx="274320" cy="274320"/>
          </a:xfrm>
        </p:spPr>
        <p:txBody>
          <a:bodyPr/>
          <a:lstStyle/>
          <a:p>
            <a:fld id="{283FA653-E9F8-4780-8EA8-F11E133180C1}" type="slidenum">
              <a:rPr lang="en-US" smtClean="0"/>
              <a:pPr/>
              <a:t>46</a:t>
            </a:fld>
            <a:endParaRPr lang="en-US"/>
          </a:p>
        </p:txBody>
      </p:sp>
      <p:sp>
        <p:nvSpPr>
          <p:cNvPr id="4" name="Content Placeholder 3"/>
          <p:cNvSpPr>
            <a:spLocks noGrp="1"/>
          </p:cNvSpPr>
          <p:nvPr>
            <p:ph sz="quarter" idx="1"/>
          </p:nvPr>
        </p:nvSpPr>
        <p:spPr>
          <a:xfrm>
            <a:off x="174171" y="1219200"/>
            <a:ext cx="8915400" cy="1480066"/>
          </a:xfrm>
        </p:spPr>
        <p:txBody>
          <a:bodyPr>
            <a:normAutofit/>
          </a:bodyPr>
          <a:lstStyle/>
          <a:p>
            <a:r>
              <a:rPr lang="en-US" dirty="0" smtClean="0"/>
              <a:t>Recalling that            for a parcel</a:t>
            </a:r>
          </a:p>
          <a:p>
            <a:r>
              <a:rPr lang="en-US" dirty="0" smtClean="0"/>
              <a:t>Recalling that C and R</a:t>
            </a:r>
            <a:r>
              <a:rPr lang="en-US" baseline="-25000" dirty="0" smtClean="0"/>
              <a:t>T</a:t>
            </a:r>
            <a:r>
              <a:rPr lang="en-US" dirty="0" smtClean="0"/>
              <a:t> were the only moisture </a:t>
            </a:r>
            <a:r>
              <a:rPr lang="en-US" u="sng" dirty="0" smtClean="0"/>
              <a:t>sources</a:t>
            </a:r>
            <a:r>
              <a:rPr lang="en-US" dirty="0" smtClean="0"/>
              <a:t> to a TC      </a:t>
            </a:r>
          </a:p>
          <a:p>
            <a:r>
              <a:rPr lang="en-US" dirty="0" smtClean="0"/>
              <a:t>Change S = E-C instead of = E-P </a:t>
            </a:r>
            <a:r>
              <a:rPr lang="en-US" sz="1500" dirty="0" smtClean="0"/>
              <a:t>(since already accounting for rain with R terms of TC budget)</a:t>
            </a:r>
          </a:p>
        </p:txBody>
      </p:sp>
      <p:graphicFrame>
        <p:nvGraphicFramePr>
          <p:cNvPr id="5" name="Object 4"/>
          <p:cNvGraphicFramePr>
            <a:graphicFrameLocks noChangeAspect="1"/>
          </p:cNvGraphicFramePr>
          <p:nvPr>
            <p:extLst>
              <p:ext uri="{D42A27DB-BD31-4B8C-83A1-F6EECF244321}">
                <p14:modId xmlns:p14="http://schemas.microsoft.com/office/powerpoint/2010/main" xmlns="" val="2021403373"/>
              </p:ext>
            </p:extLst>
          </p:nvPr>
        </p:nvGraphicFramePr>
        <p:xfrm>
          <a:off x="2286000" y="1219200"/>
          <a:ext cx="636588" cy="533400"/>
        </p:xfrm>
        <a:graphic>
          <a:graphicData uri="http://schemas.openxmlformats.org/presentationml/2006/ole">
            <p:oleObj spid="_x0000_s12470" name="Equation" r:id="rId4" imgW="469696" imgH="393529" progId="Equation.3">
              <p:embed/>
            </p:oleObj>
          </a:graphicData>
        </a:graphic>
      </p:graphicFrame>
      <p:sp>
        <p:nvSpPr>
          <p:cNvPr id="6" name="TextBox 5"/>
          <p:cNvSpPr txBox="1"/>
          <p:nvPr/>
        </p:nvSpPr>
        <p:spPr>
          <a:xfrm>
            <a:off x="152400" y="2743200"/>
            <a:ext cx="3962400" cy="369332"/>
          </a:xfrm>
          <a:prstGeom prst="rect">
            <a:avLst/>
          </a:prstGeom>
          <a:noFill/>
        </p:spPr>
        <p:txBody>
          <a:bodyPr wrap="square" rtlCol="0">
            <a:spAutoFit/>
          </a:bodyPr>
          <a:lstStyle/>
          <a:p>
            <a:r>
              <a:rPr lang="en-US" dirty="0" smtClean="0"/>
              <a:t>Solving the TC budget for </a:t>
            </a:r>
            <a:r>
              <a:rPr lang="en-US" dirty="0" err="1" smtClean="0"/>
              <a:t>dq</a:t>
            </a:r>
            <a:r>
              <a:rPr lang="en-US" dirty="0" smtClean="0"/>
              <a:t>/</a:t>
            </a:r>
            <a:r>
              <a:rPr lang="en-US" dirty="0" err="1" smtClean="0"/>
              <a:t>dt</a:t>
            </a:r>
            <a:r>
              <a:rPr lang="en-US" dirty="0" smtClean="0"/>
              <a:t> (</a:t>
            </a:r>
            <a:r>
              <a:rPr lang="en-US" dirty="0" err="1" smtClean="0"/>
              <a:t>ie</a:t>
            </a:r>
            <a:r>
              <a:rPr lang="en-US" dirty="0" smtClean="0"/>
              <a:t> S term):</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xmlns="" val="1968933145"/>
              </p:ext>
            </p:extLst>
          </p:nvPr>
        </p:nvGraphicFramePr>
        <p:xfrm>
          <a:off x="1203325" y="3155950"/>
          <a:ext cx="6737350" cy="730250"/>
        </p:xfrm>
        <a:graphic>
          <a:graphicData uri="http://schemas.openxmlformats.org/presentationml/2006/ole">
            <p:oleObj spid="_x0000_s12471" name="Equation" r:id="rId5" imgW="3632040" imgH="393480" progId="Equation.3">
              <p:embed/>
            </p:oleObj>
          </a:graphicData>
        </a:graphic>
      </p:graphicFrame>
      <p:sp>
        <p:nvSpPr>
          <p:cNvPr id="11" name="Content Placeholder 3"/>
          <p:cNvSpPr txBox="1">
            <a:spLocks/>
          </p:cNvSpPr>
          <p:nvPr/>
        </p:nvSpPr>
        <p:spPr>
          <a:xfrm>
            <a:off x="89805" y="4495800"/>
            <a:ext cx="4677229" cy="2035433"/>
          </a:xfrm>
          <a:prstGeom prst="rect">
            <a:avLst/>
          </a:prstGeom>
        </p:spPr>
        <p:style>
          <a:lnRef idx="2">
            <a:schemeClr val="dk1"/>
          </a:lnRef>
          <a:fillRef idx="1">
            <a:schemeClr val="lt1"/>
          </a:fillRef>
          <a:effectRef idx="0">
            <a:schemeClr val="dk1"/>
          </a:effectRef>
          <a:fontRef idx="minor">
            <a:schemeClr val="dk1"/>
          </a:fontRef>
        </p:style>
        <p:txBody>
          <a:bodyPr vert="horz">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r>
              <a:rPr lang="en-US" sz="2000" dirty="0" smtClean="0"/>
              <a:t>C &amp; R</a:t>
            </a:r>
            <a:r>
              <a:rPr lang="en-US" sz="2000" baseline="-25000" dirty="0" smtClean="0"/>
              <a:t>T</a:t>
            </a:r>
            <a:r>
              <a:rPr lang="en-US" sz="2000" dirty="0" smtClean="0"/>
              <a:t> are sources and in-storm E is a sink </a:t>
            </a:r>
            <a:r>
              <a:rPr lang="en-US" sz="2000"/>
              <a:t>for </a:t>
            </a:r>
            <a:r>
              <a:rPr lang="en-US" sz="2000" smtClean="0"/>
              <a:t>TC , </a:t>
            </a:r>
            <a:r>
              <a:rPr lang="en-US" sz="2000" dirty="0" smtClean="0"/>
              <a:t>whereas E is a source and C is a sink in a parcel</a:t>
            </a:r>
          </a:p>
          <a:p>
            <a:r>
              <a:rPr lang="en-US" sz="2000" dirty="0" smtClean="0"/>
              <a:t>Necessary for D</a:t>
            </a:r>
            <a:r>
              <a:rPr lang="en-US" sz="2000" baseline="-25000" dirty="0" smtClean="0"/>
              <a:t>H</a:t>
            </a:r>
            <a:r>
              <a:rPr lang="en-US" sz="2000" dirty="0" smtClean="0"/>
              <a:t> to be negative to obtain correct direction according to schematic from Gamache et al.  study</a:t>
            </a:r>
          </a:p>
        </p:txBody>
      </p:sp>
      <p:sp>
        <p:nvSpPr>
          <p:cNvPr id="12" name="Oval 11"/>
          <p:cNvSpPr/>
          <p:nvPr/>
        </p:nvSpPr>
        <p:spPr>
          <a:xfrm>
            <a:off x="2285091" y="3352800"/>
            <a:ext cx="286659" cy="304800"/>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200400" y="3352800"/>
            <a:ext cx="381000" cy="381000"/>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9805" y="4114800"/>
            <a:ext cx="4405995" cy="461665"/>
          </a:xfrm>
          <a:prstGeom prst="rect">
            <a:avLst/>
          </a:prstGeom>
          <a:noFill/>
        </p:spPr>
        <p:txBody>
          <a:bodyPr wrap="square" rtlCol="0">
            <a:spAutoFit/>
          </a:bodyPr>
          <a:lstStyle/>
          <a:p>
            <a:r>
              <a:rPr lang="en-US" sz="2400" b="1" dirty="0" smtClean="0">
                <a:solidFill>
                  <a:srgbClr val="0033CC"/>
                </a:solidFill>
              </a:rPr>
              <a:t>Conclude that: </a:t>
            </a:r>
            <a:endParaRPr lang="en-US" sz="2400" b="1" dirty="0">
              <a:solidFill>
                <a:srgbClr val="0033CC"/>
              </a:solidFill>
            </a:endParaRPr>
          </a:p>
        </p:txBody>
      </p:sp>
    </p:spTree>
    <p:extLst>
      <p:ext uri="{BB962C8B-B14F-4D97-AF65-F5344CB8AC3E}">
        <p14:creationId xmlns:p14="http://schemas.microsoft.com/office/powerpoint/2010/main" xmlns="" val="383934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0"/>
                                        <p:tgtEl>
                                          <p:spTgt spid="12"/>
                                        </p:tgtEl>
                                      </p:cBhvr>
                                    </p:animEffect>
                                    <p:anim calcmode="lin" valueType="num">
                                      <p:cBhvr>
                                        <p:cTn id="22" dur="2000" fill="hold"/>
                                        <p:tgtEl>
                                          <p:spTgt spid="12"/>
                                        </p:tgtEl>
                                        <p:attrNameLst>
                                          <p:attrName>ppt_w</p:attrName>
                                        </p:attrNameLst>
                                      </p:cBhvr>
                                      <p:tavLst>
                                        <p:tav tm="0" fmla="#ppt_w*sin(2.5*pi*$)">
                                          <p:val>
                                            <p:fltVal val="0"/>
                                          </p:val>
                                        </p:tav>
                                        <p:tav tm="100000">
                                          <p:val>
                                            <p:fltVal val="1"/>
                                          </p:val>
                                        </p:tav>
                                      </p:tavLst>
                                    </p:anim>
                                    <p:anim calcmode="lin" valueType="num">
                                      <p:cBhvr>
                                        <p:cTn id="23" dur="2000" fill="hold"/>
                                        <p:tgtEl>
                                          <p:spTgt spid="12"/>
                                        </p:tgtEl>
                                        <p:attrNameLst>
                                          <p:attrName>ppt_h</p:attrName>
                                        </p:attrNameLst>
                                      </p:cBhvr>
                                      <p:tavLst>
                                        <p:tav tm="0">
                                          <p:val>
                                            <p:strVal val="#ppt_h"/>
                                          </p:val>
                                        </p:tav>
                                        <p:tav tm="100000">
                                          <p:val>
                                            <p:strVal val="#ppt_h"/>
                                          </p:val>
                                        </p:tav>
                                      </p:tavLst>
                                    </p:anim>
                                  </p:childTnLst>
                                </p:cTn>
                              </p:par>
                              <p:par>
                                <p:cTn id="24" presetID="45"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000"/>
                                        <p:tgtEl>
                                          <p:spTgt spid="13"/>
                                        </p:tgtEl>
                                      </p:cBhvr>
                                    </p:animEffect>
                                    <p:anim calcmode="lin" valueType="num">
                                      <p:cBhvr>
                                        <p:cTn id="27" dur="2000" fill="hold"/>
                                        <p:tgtEl>
                                          <p:spTgt spid="13"/>
                                        </p:tgtEl>
                                        <p:attrNameLst>
                                          <p:attrName>ppt_w</p:attrName>
                                        </p:attrNameLst>
                                      </p:cBhvr>
                                      <p:tavLst>
                                        <p:tav tm="0" fmla="#ppt_w*sin(2.5*pi*$)">
                                          <p:val>
                                            <p:fltVal val="0"/>
                                          </p:val>
                                        </p:tav>
                                        <p:tav tm="100000">
                                          <p:val>
                                            <p:fltVal val="1"/>
                                          </p:val>
                                        </p:tav>
                                      </p:tavLst>
                                    </p:anim>
                                    <p:anim calcmode="lin" valueType="num">
                                      <p:cBhvr>
                                        <p:cTn id="28"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 calcmode="lin" valueType="num">
                                      <p:cBhvr>
                                        <p:cTn id="33"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35" dur="500"/>
                                        <p:tgtEl>
                                          <p:spTgt spid="1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 calcmode="lin" valueType="num">
                                      <p:cBhvr>
                                        <p:cTn id="40"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41"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42" dur="500"/>
                                        <p:tgtEl>
                                          <p:spTgt spid="11">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5"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2000"/>
                                        <p:tgtEl>
                                          <p:spTgt spid="9"/>
                                        </p:tgtEl>
                                      </p:cBhvr>
                                    </p:animEffect>
                                    <p:anim calcmode="lin" valueType="num">
                                      <p:cBhvr>
                                        <p:cTn id="48" dur="2000" fill="hold"/>
                                        <p:tgtEl>
                                          <p:spTgt spid="9"/>
                                        </p:tgtEl>
                                        <p:attrNameLst>
                                          <p:attrName>ppt_w</p:attrName>
                                        </p:attrNameLst>
                                      </p:cBhvr>
                                      <p:tavLst>
                                        <p:tav tm="0" fmla="#ppt_w*sin(2.5*pi*$)">
                                          <p:val>
                                            <p:fltVal val="0"/>
                                          </p:val>
                                        </p:tav>
                                        <p:tav tm="100000">
                                          <p:val>
                                            <p:fltVal val="1"/>
                                          </p:val>
                                        </p:tav>
                                      </p:tavLst>
                                    </p:anim>
                                    <p:anim calcmode="lin" valueType="num">
                                      <p:cBhvr>
                                        <p:cTn id="4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2" grpId="0" animBg="1"/>
      <p:bldP spid="13" grpId="0" animBg="1"/>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cstate="print">
            <a:extLst>
              <a:ext uri="{28A0092B-C50C-407E-A947-70E740481C1C}">
                <a14:useLocalDpi xmlns:a14="http://schemas.microsoft.com/office/drawing/2010/main" xmlns="" val="0"/>
              </a:ext>
            </a:extLst>
          </a:blip>
          <a:srcRect l="85925" t="9736" r="7038" b="9418"/>
          <a:stretch/>
        </p:blipFill>
        <p:spPr>
          <a:xfrm rot="16200000">
            <a:off x="4316047" y="412845"/>
            <a:ext cx="511907" cy="441061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3038400" cy="22788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971800" y="0"/>
            <a:ext cx="3172918" cy="2379689"/>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019800" y="311"/>
            <a:ext cx="3124200" cy="2343151"/>
          </a:xfrm>
          <a:prstGeom prst="rect">
            <a:avLst/>
          </a:prstGeom>
        </p:spPr>
      </p:pic>
      <p:sp>
        <p:nvSpPr>
          <p:cNvPr id="15" name="Title 14"/>
          <p:cNvSpPr>
            <a:spLocks noGrp="1"/>
          </p:cNvSpPr>
          <p:nvPr>
            <p:ph type="title"/>
          </p:nvPr>
        </p:nvSpPr>
        <p:spPr>
          <a:xfrm>
            <a:off x="-13741" y="2667000"/>
            <a:ext cx="9144000" cy="815700"/>
          </a:xfrm>
        </p:spPr>
        <p:txBody>
          <a:bodyPr>
            <a:normAutofit/>
          </a:bodyPr>
          <a:lstStyle/>
          <a:p>
            <a:r>
              <a:rPr lang="en-US" sz="2700" dirty="0" smtClean="0"/>
              <a:t>Radial Q convergence </a:t>
            </a:r>
            <a:r>
              <a:rPr lang="en-US" sz="1300" dirty="0" smtClean="0"/>
              <a:t>(kg/kg/s) </a:t>
            </a:r>
            <a:r>
              <a:rPr lang="en-US" sz="2000" dirty="0" smtClean="0"/>
              <a:t>&amp;</a:t>
            </a:r>
            <a:r>
              <a:rPr lang="en-US" dirty="0" smtClean="0"/>
              <a:t> </a:t>
            </a:r>
            <a:r>
              <a:rPr lang="en-US" sz="2700" dirty="0"/>
              <a:t>V</a:t>
            </a:r>
            <a:r>
              <a:rPr lang="en-US" sz="2700" dirty="0" smtClean="0"/>
              <a:t>ertical Q divergence </a:t>
            </a:r>
            <a:r>
              <a:rPr lang="en-US" sz="1300" dirty="0" smtClean="0"/>
              <a:t>(kg/kg*m/s)</a:t>
            </a:r>
            <a:r>
              <a:rPr lang="en-US" sz="1300" dirty="0"/>
              <a:t> </a:t>
            </a:r>
            <a:r>
              <a:rPr lang="en-US" sz="1300" dirty="0" smtClean="0"/>
              <a:t> </a:t>
            </a:r>
            <a:r>
              <a:rPr lang="en-US" sz="2400" dirty="0" smtClean="0"/>
              <a:t>@ F18</a:t>
            </a:r>
            <a:endParaRPr lang="en-US" sz="2400" dirty="0"/>
          </a:p>
        </p:txBody>
      </p:sp>
      <p:pic>
        <p:nvPicPr>
          <p:cNvPr id="16" name="Picture 15"/>
          <p:cNvPicPr>
            <a:picLocks noChangeAspect="1"/>
          </p:cNvPicPr>
          <p:nvPr/>
        </p:nvPicPr>
        <p:blipFill rotWithShape="1">
          <a:blip r:embed="rId7" cstate="print">
            <a:extLst>
              <a:ext uri="{28A0092B-C50C-407E-A947-70E740481C1C}">
                <a14:useLocalDpi xmlns:a14="http://schemas.microsoft.com/office/drawing/2010/main" xmlns="" val="0"/>
              </a:ext>
            </a:extLst>
          </a:blip>
          <a:srcRect l="85763" t="8783" r="3050" b="7797"/>
          <a:stretch/>
        </p:blipFill>
        <p:spPr>
          <a:xfrm rot="16200000">
            <a:off x="4204919" y="4182468"/>
            <a:ext cx="706680" cy="4644383"/>
          </a:xfrm>
          <a:prstGeom prst="rect">
            <a:avLst/>
          </a:prstGeom>
        </p:spPr>
      </p:pic>
      <p:graphicFrame>
        <p:nvGraphicFramePr>
          <p:cNvPr id="18" name="Object 17"/>
          <p:cNvGraphicFramePr>
            <a:graphicFrameLocks noChangeAspect="1"/>
          </p:cNvGraphicFramePr>
          <p:nvPr>
            <p:extLst>
              <p:ext uri="{D42A27DB-BD31-4B8C-83A1-F6EECF244321}">
                <p14:modId xmlns:p14="http://schemas.microsoft.com/office/powerpoint/2010/main" xmlns="" val="1547840035"/>
              </p:ext>
            </p:extLst>
          </p:nvPr>
        </p:nvGraphicFramePr>
        <p:xfrm>
          <a:off x="1135062" y="2379689"/>
          <a:ext cx="1150938" cy="609600"/>
        </p:xfrm>
        <a:graphic>
          <a:graphicData uri="http://schemas.openxmlformats.org/presentationml/2006/ole">
            <p:oleObj spid="_x0000_s30806" name="Equation" r:id="rId8" imgW="863225" imgH="457002" progId="Equation.3">
              <p:embed/>
            </p:oleObj>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xmlns="" val="3436443005"/>
              </p:ext>
            </p:extLst>
          </p:nvPr>
        </p:nvGraphicFramePr>
        <p:xfrm>
          <a:off x="6934200" y="2438400"/>
          <a:ext cx="812800" cy="525463"/>
        </p:xfrm>
        <a:graphic>
          <a:graphicData uri="http://schemas.openxmlformats.org/presentationml/2006/ole">
            <p:oleObj spid="_x0000_s30807" name="Equation" r:id="rId9" imgW="609336" imgH="393529" progId="Equation.3">
              <p:embed/>
            </p:oleObj>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xmlns="" val="261837854"/>
              </p:ext>
            </p:extLst>
          </p:nvPr>
        </p:nvGraphicFramePr>
        <p:xfrm>
          <a:off x="1135929" y="6299200"/>
          <a:ext cx="1100138" cy="558800"/>
        </p:xfrm>
        <a:graphic>
          <a:graphicData uri="http://schemas.openxmlformats.org/presentationml/2006/ole">
            <p:oleObj spid="_x0000_s30808" name="Equation" r:id="rId10" imgW="825500" imgH="419100" progId="Equation.3">
              <p:embed/>
            </p:oleObj>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xmlns="" val="2898078675"/>
              </p:ext>
            </p:extLst>
          </p:nvPr>
        </p:nvGraphicFramePr>
        <p:xfrm>
          <a:off x="6858000" y="6281737"/>
          <a:ext cx="1524000" cy="576263"/>
        </p:xfrm>
        <a:graphic>
          <a:graphicData uri="http://schemas.openxmlformats.org/presentationml/2006/ole">
            <p:oleObj spid="_x0000_s30809" name="Equation" r:id="rId11" imgW="1143000" imgH="431800" progId="Equation.3">
              <p:embed/>
            </p:oleObj>
          </a:graphicData>
        </a:graphic>
      </p:graphicFrame>
      <p:sp>
        <p:nvSpPr>
          <p:cNvPr id="23" name="Title 14"/>
          <p:cNvSpPr txBox="1">
            <a:spLocks/>
          </p:cNvSpPr>
          <p:nvPr/>
        </p:nvSpPr>
        <p:spPr>
          <a:xfrm>
            <a:off x="76200" y="5573354"/>
            <a:ext cx="9144000" cy="58671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dirty="0" smtClean="0"/>
              <a:t>Radial Q advection </a:t>
            </a:r>
            <a:r>
              <a:rPr lang="en-US" sz="1300" dirty="0" smtClean="0">
                <a:latin typeface="Franklin Gothic Book" pitchFamily="34" charset="0"/>
              </a:rPr>
              <a:t>(kg/kg/s)</a:t>
            </a:r>
            <a:r>
              <a:rPr lang="en-US" sz="1300" dirty="0" smtClean="0"/>
              <a:t> </a:t>
            </a:r>
            <a:r>
              <a:rPr lang="en-US" sz="2000" dirty="0" smtClean="0"/>
              <a:t>&amp;</a:t>
            </a:r>
            <a:r>
              <a:rPr lang="en-US" sz="2700" dirty="0" smtClean="0"/>
              <a:t> Vertical Q flux </a:t>
            </a:r>
            <a:r>
              <a:rPr lang="en-US" sz="1300" dirty="0" smtClean="0"/>
              <a:t>(g/m</a:t>
            </a:r>
            <a:r>
              <a:rPr lang="en-US" sz="1300" baseline="30000" dirty="0" smtClean="0"/>
              <a:t>2</a:t>
            </a:r>
            <a:r>
              <a:rPr lang="en-US" sz="1300" dirty="0" smtClean="0"/>
              <a:t>*s) </a:t>
            </a:r>
            <a:r>
              <a:rPr lang="en-US" sz="2400" dirty="0" smtClean="0"/>
              <a:t> @ F18</a:t>
            </a:r>
            <a:endParaRPr lang="en-US" dirty="0"/>
          </a:p>
        </p:txBody>
      </p:sp>
      <p:pic>
        <p:nvPicPr>
          <p:cNvPr id="24" name="Picture 23"/>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0" y="3417750"/>
            <a:ext cx="3048000" cy="2286000"/>
          </a:xfrm>
          <a:prstGeom prst="rect">
            <a:avLst/>
          </a:prstGeom>
        </p:spPr>
      </p:pic>
      <p:pic>
        <p:nvPicPr>
          <p:cNvPr id="25" name="Picture 24"/>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6113488" y="3417750"/>
            <a:ext cx="3048000" cy="2286000"/>
          </a:xfrm>
          <a:prstGeom prst="rect">
            <a:avLst/>
          </a:prstGeom>
        </p:spPr>
      </p:pic>
      <p:pic>
        <p:nvPicPr>
          <p:cNvPr id="26" name="Picture 25"/>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3132944" y="3417750"/>
            <a:ext cx="3048000" cy="2286000"/>
          </a:xfrm>
          <a:prstGeom prst="rect">
            <a:avLst/>
          </a:prstGeom>
        </p:spPr>
      </p:pic>
      <p:grpSp>
        <p:nvGrpSpPr>
          <p:cNvPr id="22" name="Group 21"/>
          <p:cNvGrpSpPr/>
          <p:nvPr/>
        </p:nvGrpSpPr>
        <p:grpSpPr>
          <a:xfrm>
            <a:off x="0" y="-11250"/>
            <a:ext cx="9115200" cy="6857999"/>
            <a:chOff x="52500" y="86887"/>
            <a:chExt cx="9115200" cy="6857999"/>
          </a:xfrm>
        </p:grpSpPr>
        <p:sp>
          <p:nvSpPr>
            <p:cNvPr id="27" name="Rectangle 26"/>
            <p:cNvSpPr/>
            <p:nvPr/>
          </p:nvSpPr>
          <p:spPr>
            <a:xfrm>
              <a:off x="52500" y="86887"/>
              <a:ext cx="91152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3368005" y="2638648"/>
              <a:ext cx="2193390" cy="2926588"/>
              <a:chOff x="228600" y="1407501"/>
              <a:chExt cx="3543300" cy="5008488"/>
            </a:xfrm>
          </p:grpSpPr>
          <p:grpSp>
            <p:nvGrpSpPr>
              <p:cNvPr id="30" name="Group 29"/>
              <p:cNvGrpSpPr/>
              <p:nvPr/>
            </p:nvGrpSpPr>
            <p:grpSpPr>
              <a:xfrm>
                <a:off x="228600" y="1407501"/>
                <a:ext cx="3543300" cy="5008488"/>
                <a:chOff x="4162425" y="1437807"/>
                <a:chExt cx="3543300" cy="5008488"/>
              </a:xfrm>
            </p:grpSpPr>
            <p:grpSp>
              <p:nvGrpSpPr>
                <p:cNvPr id="32" name="Group 31"/>
                <p:cNvGrpSpPr/>
                <p:nvPr/>
              </p:nvGrpSpPr>
              <p:grpSpPr>
                <a:xfrm>
                  <a:off x="4162425" y="1437807"/>
                  <a:ext cx="3543300" cy="5008488"/>
                  <a:chOff x="1303842" y="1496688"/>
                  <a:chExt cx="3543300" cy="5008488"/>
                </a:xfrm>
              </p:grpSpPr>
              <p:grpSp>
                <p:nvGrpSpPr>
                  <p:cNvPr id="35" name="Group 34"/>
                  <p:cNvGrpSpPr/>
                  <p:nvPr/>
                </p:nvGrpSpPr>
                <p:grpSpPr>
                  <a:xfrm rot="20964377">
                    <a:off x="1303842" y="1496688"/>
                    <a:ext cx="3543300" cy="5008488"/>
                    <a:chOff x="5067300" y="1405631"/>
                    <a:chExt cx="3543300" cy="5008488"/>
                  </a:xfrm>
                </p:grpSpPr>
                <p:grpSp>
                  <p:nvGrpSpPr>
                    <p:cNvPr id="37" name="Group 36"/>
                    <p:cNvGrpSpPr/>
                    <p:nvPr/>
                  </p:nvGrpSpPr>
                  <p:grpSpPr>
                    <a:xfrm>
                      <a:off x="5067300" y="3163050"/>
                      <a:ext cx="3543300" cy="3251069"/>
                      <a:chOff x="2095500" y="3163050"/>
                      <a:chExt cx="3543300" cy="3251069"/>
                    </a:xfrm>
                  </p:grpSpPr>
                  <p:pic>
                    <p:nvPicPr>
                      <p:cNvPr id="42" name="Picture 3"/>
                      <p:cNvPicPr>
                        <a:picLocks noChangeAspect="1" noChangeArrowheads="1"/>
                      </p:cNvPicPr>
                      <p:nvPr/>
                    </p:nvPicPr>
                    <p:blipFill>
                      <a:blip r:embed="rId15" cstate="print">
                        <a:extLst>
                          <a:ext uri="{BEBA8EAE-BF5A-486C-A8C5-ECC9F3942E4B}">
                            <a14:imgProps xmlns:a14="http://schemas.microsoft.com/office/drawing/2010/main" xmlns="">
                              <a14:imgLayer r:embed="rId20">
                                <a14:imgEffect>
                                  <a14:backgroundRemoval t="0" b="99264" l="803" r="99518">
                                    <a14:foregroundMark x1="48154" y1="62445" x2="48154" y2="62445"/>
                                    <a14:backgroundMark x1="10915" y1="17820" x2="10915" y2="17820"/>
                                    <a14:backgroundMark x1="87640" y1="8689" x2="86196" y2="9131"/>
                                    <a14:backgroundMark x1="90048" y1="94845" x2="90048" y2="94845"/>
                                    <a14:backgroundMark x1="13323" y1="91311" x2="13323" y2="91311"/>
                                  </a14:backgroundRemoval>
                                </a14:imgEffect>
                              </a14:imgLayer>
                            </a14:imgProps>
                          </a:ext>
                          <a:ext uri="{28A0092B-C50C-407E-A947-70E740481C1C}">
                            <a14:useLocalDpi xmlns:a14="http://schemas.microsoft.com/office/drawing/2010/main" xmlns="" val="0"/>
                          </a:ext>
                        </a:extLst>
                      </a:blip>
                      <a:srcRect/>
                      <a:stretch>
                        <a:fillRect/>
                      </a:stretch>
                    </p:blipFill>
                    <p:spPr bwMode="auto">
                      <a:xfrm rot="5400000">
                        <a:off x="2241615" y="3016935"/>
                        <a:ext cx="3251069" cy="3543300"/>
                      </a:xfrm>
                      <a:prstGeom prst="rect">
                        <a:avLst/>
                      </a:prstGeom>
                      <a:noFill/>
                      <a:ln>
                        <a:noFill/>
                      </a:ln>
                      <a:effectLst/>
                      <a:scene3d>
                        <a:camera prst="isometricOffAxis2Right"/>
                        <a:lightRig rig="threePt" dir="t"/>
                      </a:scene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3" name="Oval 42"/>
                      <p:cNvSpPr/>
                      <p:nvPr/>
                    </p:nvSpPr>
                    <p:spPr>
                      <a:xfrm rot="578791">
                        <a:off x="2173174" y="4151641"/>
                        <a:ext cx="3077776" cy="12509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3756025" y="4603699"/>
                        <a:ext cx="798512" cy="181026"/>
                      </a:xfrm>
                      <a:custGeom>
                        <a:avLst/>
                        <a:gdLst>
                          <a:gd name="connsiteX0" fmla="*/ 0 w 774700"/>
                          <a:gd name="connsiteY0" fmla="*/ 165100 h 165100"/>
                          <a:gd name="connsiteX1" fmla="*/ 774700 w 774700"/>
                          <a:gd name="connsiteY1" fmla="*/ 158750 h 165100"/>
                          <a:gd name="connsiteX2" fmla="*/ 695325 w 774700"/>
                          <a:gd name="connsiteY2" fmla="*/ 73025 h 165100"/>
                          <a:gd name="connsiteX3" fmla="*/ 631825 w 774700"/>
                          <a:gd name="connsiteY3" fmla="*/ 31750 h 165100"/>
                          <a:gd name="connsiteX4" fmla="*/ 565150 w 774700"/>
                          <a:gd name="connsiteY4" fmla="*/ 0 h 165100"/>
                          <a:gd name="connsiteX5" fmla="*/ 0 w 774700"/>
                          <a:gd name="connsiteY5" fmla="*/ 165100 h 165100"/>
                          <a:gd name="connsiteX0" fmla="*/ 0 w 774700"/>
                          <a:gd name="connsiteY0" fmla="*/ 165100 h 165100"/>
                          <a:gd name="connsiteX1" fmla="*/ 774700 w 774700"/>
                          <a:gd name="connsiteY1" fmla="*/ 158750 h 165100"/>
                          <a:gd name="connsiteX2" fmla="*/ 702469 w 774700"/>
                          <a:gd name="connsiteY2" fmla="*/ 68262 h 165100"/>
                          <a:gd name="connsiteX3" fmla="*/ 631825 w 774700"/>
                          <a:gd name="connsiteY3" fmla="*/ 31750 h 165100"/>
                          <a:gd name="connsiteX4" fmla="*/ 565150 w 774700"/>
                          <a:gd name="connsiteY4" fmla="*/ 0 h 165100"/>
                          <a:gd name="connsiteX5" fmla="*/ 0 w 774700"/>
                          <a:gd name="connsiteY5" fmla="*/ 165100 h 165100"/>
                          <a:gd name="connsiteX0" fmla="*/ 0 w 774700"/>
                          <a:gd name="connsiteY0" fmla="*/ 165100 h 165100"/>
                          <a:gd name="connsiteX1" fmla="*/ 774700 w 774700"/>
                          <a:gd name="connsiteY1" fmla="*/ 158750 h 165100"/>
                          <a:gd name="connsiteX2" fmla="*/ 702469 w 774700"/>
                          <a:gd name="connsiteY2" fmla="*/ 68262 h 165100"/>
                          <a:gd name="connsiteX3" fmla="*/ 639763 w 774700"/>
                          <a:gd name="connsiteY3" fmla="*/ 23813 h 165100"/>
                          <a:gd name="connsiteX4" fmla="*/ 631825 w 774700"/>
                          <a:gd name="connsiteY4" fmla="*/ 31750 h 165100"/>
                          <a:gd name="connsiteX5" fmla="*/ 565150 w 774700"/>
                          <a:gd name="connsiteY5" fmla="*/ 0 h 165100"/>
                          <a:gd name="connsiteX6" fmla="*/ 0 w 774700"/>
                          <a:gd name="connsiteY6" fmla="*/ 165100 h 165100"/>
                          <a:gd name="connsiteX0" fmla="*/ 0 w 774700"/>
                          <a:gd name="connsiteY0" fmla="*/ 184150 h 184150"/>
                          <a:gd name="connsiteX1" fmla="*/ 774700 w 774700"/>
                          <a:gd name="connsiteY1" fmla="*/ 177800 h 184150"/>
                          <a:gd name="connsiteX2" fmla="*/ 702469 w 774700"/>
                          <a:gd name="connsiteY2" fmla="*/ 87312 h 184150"/>
                          <a:gd name="connsiteX3" fmla="*/ 639763 w 774700"/>
                          <a:gd name="connsiteY3" fmla="*/ 42863 h 184150"/>
                          <a:gd name="connsiteX4" fmla="*/ 631825 w 774700"/>
                          <a:gd name="connsiteY4" fmla="*/ 50800 h 184150"/>
                          <a:gd name="connsiteX5" fmla="*/ 589756 w 774700"/>
                          <a:gd name="connsiteY5" fmla="*/ 0 h 184150"/>
                          <a:gd name="connsiteX6" fmla="*/ 565150 w 774700"/>
                          <a:gd name="connsiteY6" fmla="*/ 19050 h 184150"/>
                          <a:gd name="connsiteX7" fmla="*/ 0 w 774700"/>
                          <a:gd name="connsiteY7" fmla="*/ 184150 h 184150"/>
                          <a:gd name="connsiteX0" fmla="*/ 0 w 774700"/>
                          <a:gd name="connsiteY0" fmla="*/ 184150 h 184150"/>
                          <a:gd name="connsiteX1" fmla="*/ 774700 w 774700"/>
                          <a:gd name="connsiteY1" fmla="*/ 177800 h 184150"/>
                          <a:gd name="connsiteX2" fmla="*/ 702469 w 774700"/>
                          <a:gd name="connsiteY2" fmla="*/ 87312 h 184150"/>
                          <a:gd name="connsiteX3" fmla="*/ 639763 w 774700"/>
                          <a:gd name="connsiteY3" fmla="*/ 42863 h 184150"/>
                          <a:gd name="connsiteX4" fmla="*/ 631825 w 774700"/>
                          <a:gd name="connsiteY4" fmla="*/ 41275 h 184150"/>
                          <a:gd name="connsiteX5" fmla="*/ 589756 w 774700"/>
                          <a:gd name="connsiteY5" fmla="*/ 0 h 184150"/>
                          <a:gd name="connsiteX6" fmla="*/ 565150 w 774700"/>
                          <a:gd name="connsiteY6" fmla="*/ 19050 h 184150"/>
                          <a:gd name="connsiteX7" fmla="*/ 0 w 774700"/>
                          <a:gd name="connsiteY7" fmla="*/ 184150 h 184150"/>
                          <a:gd name="connsiteX0" fmla="*/ 0 w 774700"/>
                          <a:gd name="connsiteY0" fmla="*/ 184150 h 184150"/>
                          <a:gd name="connsiteX1" fmla="*/ 774700 w 774700"/>
                          <a:gd name="connsiteY1" fmla="*/ 177800 h 184150"/>
                          <a:gd name="connsiteX2" fmla="*/ 702469 w 774700"/>
                          <a:gd name="connsiteY2" fmla="*/ 87312 h 184150"/>
                          <a:gd name="connsiteX3" fmla="*/ 639763 w 774700"/>
                          <a:gd name="connsiteY3" fmla="*/ 42863 h 184150"/>
                          <a:gd name="connsiteX4" fmla="*/ 589756 w 774700"/>
                          <a:gd name="connsiteY4" fmla="*/ 0 h 184150"/>
                          <a:gd name="connsiteX5" fmla="*/ 565150 w 774700"/>
                          <a:gd name="connsiteY5" fmla="*/ 19050 h 184150"/>
                          <a:gd name="connsiteX6" fmla="*/ 0 w 774700"/>
                          <a:gd name="connsiteY6" fmla="*/ 184150 h 184150"/>
                          <a:gd name="connsiteX0" fmla="*/ 0 w 798512"/>
                          <a:gd name="connsiteY0" fmla="*/ 184150 h 184150"/>
                          <a:gd name="connsiteX1" fmla="*/ 798512 w 798512"/>
                          <a:gd name="connsiteY1" fmla="*/ 182562 h 184150"/>
                          <a:gd name="connsiteX2" fmla="*/ 702469 w 798512"/>
                          <a:gd name="connsiteY2" fmla="*/ 87312 h 184150"/>
                          <a:gd name="connsiteX3" fmla="*/ 639763 w 798512"/>
                          <a:gd name="connsiteY3" fmla="*/ 42863 h 184150"/>
                          <a:gd name="connsiteX4" fmla="*/ 589756 w 798512"/>
                          <a:gd name="connsiteY4" fmla="*/ 0 h 184150"/>
                          <a:gd name="connsiteX5" fmla="*/ 565150 w 798512"/>
                          <a:gd name="connsiteY5" fmla="*/ 19050 h 184150"/>
                          <a:gd name="connsiteX6" fmla="*/ 0 w 798512"/>
                          <a:gd name="connsiteY6" fmla="*/ 184150 h 184150"/>
                          <a:gd name="connsiteX0" fmla="*/ 0 w 798512"/>
                          <a:gd name="connsiteY0" fmla="*/ 184150 h 184150"/>
                          <a:gd name="connsiteX1" fmla="*/ 798512 w 798512"/>
                          <a:gd name="connsiteY1" fmla="*/ 182562 h 184150"/>
                          <a:gd name="connsiteX2" fmla="*/ 711994 w 798512"/>
                          <a:gd name="connsiteY2" fmla="*/ 87312 h 184150"/>
                          <a:gd name="connsiteX3" fmla="*/ 639763 w 798512"/>
                          <a:gd name="connsiteY3" fmla="*/ 42863 h 184150"/>
                          <a:gd name="connsiteX4" fmla="*/ 589756 w 798512"/>
                          <a:gd name="connsiteY4" fmla="*/ 0 h 184150"/>
                          <a:gd name="connsiteX5" fmla="*/ 565150 w 798512"/>
                          <a:gd name="connsiteY5" fmla="*/ 19050 h 184150"/>
                          <a:gd name="connsiteX6" fmla="*/ 0 w 798512"/>
                          <a:gd name="connsiteY6" fmla="*/ 184150 h 184150"/>
                          <a:gd name="connsiteX0" fmla="*/ 0 w 798512"/>
                          <a:gd name="connsiteY0" fmla="*/ 184150 h 184150"/>
                          <a:gd name="connsiteX1" fmla="*/ 798512 w 798512"/>
                          <a:gd name="connsiteY1" fmla="*/ 182562 h 184150"/>
                          <a:gd name="connsiteX2" fmla="*/ 711994 w 798512"/>
                          <a:gd name="connsiteY2" fmla="*/ 87312 h 184150"/>
                          <a:gd name="connsiteX3" fmla="*/ 639763 w 798512"/>
                          <a:gd name="connsiteY3" fmla="*/ 42863 h 184150"/>
                          <a:gd name="connsiteX4" fmla="*/ 589756 w 798512"/>
                          <a:gd name="connsiteY4" fmla="*/ 0 h 184150"/>
                          <a:gd name="connsiteX5" fmla="*/ 0 w 798512"/>
                          <a:gd name="connsiteY5" fmla="*/ 184150 h 184150"/>
                          <a:gd name="connsiteX0" fmla="*/ 0 w 798512"/>
                          <a:gd name="connsiteY0" fmla="*/ 186450 h 186450"/>
                          <a:gd name="connsiteX1" fmla="*/ 798512 w 798512"/>
                          <a:gd name="connsiteY1" fmla="*/ 184862 h 186450"/>
                          <a:gd name="connsiteX2" fmla="*/ 711994 w 798512"/>
                          <a:gd name="connsiteY2" fmla="*/ 89612 h 186450"/>
                          <a:gd name="connsiteX3" fmla="*/ 589756 w 798512"/>
                          <a:gd name="connsiteY3" fmla="*/ 2300 h 186450"/>
                          <a:gd name="connsiteX4" fmla="*/ 0 w 798512"/>
                          <a:gd name="connsiteY4" fmla="*/ 186450 h 186450"/>
                          <a:gd name="connsiteX0" fmla="*/ 0 w 798512"/>
                          <a:gd name="connsiteY0" fmla="*/ 186998 h 186998"/>
                          <a:gd name="connsiteX1" fmla="*/ 798512 w 798512"/>
                          <a:gd name="connsiteY1" fmla="*/ 185410 h 186998"/>
                          <a:gd name="connsiteX2" fmla="*/ 688181 w 798512"/>
                          <a:gd name="connsiteY2" fmla="*/ 73491 h 186998"/>
                          <a:gd name="connsiteX3" fmla="*/ 589756 w 798512"/>
                          <a:gd name="connsiteY3" fmla="*/ 2848 h 186998"/>
                          <a:gd name="connsiteX4" fmla="*/ 0 w 798512"/>
                          <a:gd name="connsiteY4" fmla="*/ 186998 h 186998"/>
                          <a:gd name="connsiteX0" fmla="*/ 0 w 798512"/>
                          <a:gd name="connsiteY0" fmla="*/ 173433 h 173433"/>
                          <a:gd name="connsiteX1" fmla="*/ 798512 w 798512"/>
                          <a:gd name="connsiteY1" fmla="*/ 171845 h 173433"/>
                          <a:gd name="connsiteX2" fmla="*/ 688181 w 798512"/>
                          <a:gd name="connsiteY2" fmla="*/ 59926 h 173433"/>
                          <a:gd name="connsiteX3" fmla="*/ 546893 w 798512"/>
                          <a:gd name="connsiteY3" fmla="*/ 3571 h 173433"/>
                          <a:gd name="connsiteX4" fmla="*/ 0 w 798512"/>
                          <a:gd name="connsiteY4" fmla="*/ 173433 h 173433"/>
                          <a:gd name="connsiteX0" fmla="*/ 0 w 798512"/>
                          <a:gd name="connsiteY0" fmla="*/ 166798 h 166798"/>
                          <a:gd name="connsiteX1" fmla="*/ 798512 w 798512"/>
                          <a:gd name="connsiteY1" fmla="*/ 165210 h 166798"/>
                          <a:gd name="connsiteX2" fmla="*/ 688181 w 798512"/>
                          <a:gd name="connsiteY2" fmla="*/ 53291 h 166798"/>
                          <a:gd name="connsiteX3" fmla="*/ 525461 w 798512"/>
                          <a:gd name="connsiteY3" fmla="*/ 4080 h 166798"/>
                          <a:gd name="connsiteX4" fmla="*/ 0 w 798512"/>
                          <a:gd name="connsiteY4" fmla="*/ 166798 h 166798"/>
                          <a:gd name="connsiteX0" fmla="*/ 0 w 798512"/>
                          <a:gd name="connsiteY0" fmla="*/ 178897 h 178897"/>
                          <a:gd name="connsiteX1" fmla="*/ 798512 w 798512"/>
                          <a:gd name="connsiteY1" fmla="*/ 177309 h 178897"/>
                          <a:gd name="connsiteX2" fmla="*/ 688181 w 798512"/>
                          <a:gd name="connsiteY2" fmla="*/ 65390 h 178897"/>
                          <a:gd name="connsiteX3" fmla="*/ 596900 w 798512"/>
                          <a:gd name="connsiteY3" fmla="*/ 11415 h 178897"/>
                          <a:gd name="connsiteX4" fmla="*/ 525461 w 798512"/>
                          <a:gd name="connsiteY4" fmla="*/ 16179 h 178897"/>
                          <a:gd name="connsiteX5" fmla="*/ 0 w 798512"/>
                          <a:gd name="connsiteY5" fmla="*/ 178897 h 178897"/>
                          <a:gd name="connsiteX0" fmla="*/ 0 w 798512"/>
                          <a:gd name="connsiteY0" fmla="*/ 181026 h 181026"/>
                          <a:gd name="connsiteX1" fmla="*/ 798512 w 798512"/>
                          <a:gd name="connsiteY1" fmla="*/ 179438 h 181026"/>
                          <a:gd name="connsiteX2" fmla="*/ 688181 w 798512"/>
                          <a:gd name="connsiteY2" fmla="*/ 67519 h 181026"/>
                          <a:gd name="connsiteX3" fmla="*/ 604044 w 798512"/>
                          <a:gd name="connsiteY3" fmla="*/ 8781 h 181026"/>
                          <a:gd name="connsiteX4" fmla="*/ 525461 w 798512"/>
                          <a:gd name="connsiteY4" fmla="*/ 18308 h 181026"/>
                          <a:gd name="connsiteX5" fmla="*/ 0 w 798512"/>
                          <a:gd name="connsiteY5" fmla="*/ 181026 h 18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512" h="181026">
                            <a:moveTo>
                              <a:pt x="0" y="181026"/>
                            </a:moveTo>
                            <a:lnTo>
                              <a:pt x="798512" y="179438"/>
                            </a:lnTo>
                            <a:lnTo>
                              <a:pt x="688181" y="67519"/>
                            </a:lnTo>
                            <a:cubicBezTo>
                              <a:pt x="654579" y="39870"/>
                              <a:pt x="631164" y="16983"/>
                              <a:pt x="604044" y="8781"/>
                            </a:cubicBezTo>
                            <a:cubicBezTo>
                              <a:pt x="576924" y="579"/>
                              <a:pt x="624944" y="-9606"/>
                              <a:pt x="525461" y="18308"/>
                            </a:cubicBezTo>
                            <a:lnTo>
                              <a:pt x="0" y="181026"/>
                            </a:lnTo>
                            <a:close/>
                          </a:path>
                        </a:pathLst>
                      </a:cu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Can 37"/>
                    <p:cNvSpPr/>
                    <p:nvPr/>
                  </p:nvSpPr>
                  <p:spPr>
                    <a:xfrm rot="662046">
                      <a:off x="5374289" y="1665869"/>
                      <a:ext cx="3085373" cy="3788893"/>
                    </a:xfrm>
                    <a:prstGeom prst="can">
                      <a:avLst>
                        <a:gd name="adj" fmla="val 45479"/>
                      </a:avLst>
                    </a:prstGeom>
                    <a:solidFill>
                      <a:srgbClr val="0033CC">
                        <a:alpha val="1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p:cNvCxnSpPr/>
                    <p:nvPr/>
                  </p:nvCxnSpPr>
                  <p:spPr>
                    <a:xfrm rot="635623" flipV="1">
                      <a:off x="6747172" y="4340190"/>
                      <a:ext cx="1008840" cy="5457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635623" flipV="1">
                      <a:off x="6717066" y="4664915"/>
                      <a:ext cx="1525541" cy="26616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6705600" y="1405631"/>
                      <a:ext cx="685800" cy="338295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6" name="Rectangle 35"/>
                  <p:cNvSpPr/>
                  <p:nvPr/>
                </p:nvSpPr>
                <p:spPr>
                  <a:xfrm>
                    <a:off x="3048000" y="3088609"/>
                    <a:ext cx="1641918" cy="1711992"/>
                  </a:xfrm>
                  <a:prstGeom prst="rect">
                    <a:avLst/>
                  </a:prstGeom>
                  <a:solidFill>
                    <a:srgbClr val="FF0000">
                      <a:alpha val="19000"/>
                    </a:srgbClr>
                  </a:solidFill>
                  <a:ln w="19050">
                    <a:solidFill>
                      <a:schemeClr val="tx1"/>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6432853" y="3886200"/>
                  <a:ext cx="1115649" cy="447713"/>
                </a:xfrm>
                <a:prstGeom prst="rect">
                  <a:avLst/>
                </a:prstGeom>
                <a:noFill/>
              </p:spPr>
              <p:txBody>
                <a:bodyPr wrap="square" rtlCol="0">
                  <a:spAutoFit/>
                </a:bodyPr>
                <a:lstStyle/>
                <a:p>
                  <a:pPr algn="ctr"/>
                  <a:r>
                    <a:rPr lang="en-US" sz="1100" dirty="0" smtClean="0"/>
                    <a:t>Azimuth</a:t>
                  </a:r>
                  <a:endParaRPr lang="en-US" sz="1100" dirty="0"/>
                </a:p>
              </p:txBody>
            </p:sp>
            <p:sp>
              <p:nvSpPr>
                <p:cNvPr id="34" name="TextBox 33"/>
                <p:cNvSpPr txBox="1"/>
                <p:nvPr/>
              </p:nvSpPr>
              <p:spPr>
                <a:xfrm rot="21072197">
                  <a:off x="6001034" y="4706875"/>
                  <a:ext cx="1512105" cy="447713"/>
                </a:xfrm>
                <a:prstGeom prst="rect">
                  <a:avLst/>
                </a:prstGeom>
                <a:noFill/>
              </p:spPr>
              <p:txBody>
                <a:bodyPr wrap="square" rtlCol="0">
                  <a:spAutoFit/>
                </a:bodyPr>
                <a:lstStyle/>
                <a:p>
                  <a:pPr algn="ctr"/>
                  <a:r>
                    <a:rPr lang="en-US" sz="1100" dirty="0" smtClean="0"/>
                    <a:t>0° Longitude</a:t>
                  </a:r>
                  <a:endParaRPr lang="en-US" sz="1100" dirty="0"/>
                </a:p>
              </p:txBody>
            </p:sp>
          </p:grpSp>
          <p:sp>
            <p:nvSpPr>
              <p:cNvPr id="31" name="TextBox 30"/>
              <p:cNvSpPr txBox="1"/>
              <p:nvPr/>
            </p:nvSpPr>
            <p:spPr>
              <a:xfrm rot="21072197">
                <a:off x="2102503" y="3107069"/>
                <a:ext cx="1382428" cy="737409"/>
              </a:xfrm>
              <a:prstGeom prst="rect">
                <a:avLst/>
              </a:prstGeom>
              <a:noFill/>
            </p:spPr>
            <p:txBody>
              <a:bodyPr wrap="square" rtlCol="0">
                <a:spAutoFit/>
              </a:bodyPr>
              <a:lstStyle/>
              <a:p>
                <a:pPr algn="ctr"/>
                <a:r>
                  <a:rPr lang="en-US" sz="1100" i="1" dirty="0" smtClean="0"/>
                  <a:t>(Viewing Plane)</a:t>
                </a:r>
                <a:endParaRPr lang="en-US" sz="1100" i="1" dirty="0"/>
              </a:p>
            </p:txBody>
          </p:sp>
        </p:grpSp>
        <p:sp>
          <p:nvSpPr>
            <p:cNvPr id="29" name="TextBox 28"/>
            <p:cNvSpPr txBox="1"/>
            <p:nvPr/>
          </p:nvSpPr>
          <p:spPr>
            <a:xfrm>
              <a:off x="762000" y="1295400"/>
              <a:ext cx="8001000" cy="584775"/>
            </a:xfrm>
            <a:prstGeom prst="rect">
              <a:avLst/>
            </a:prstGeom>
            <a:noFill/>
          </p:spPr>
          <p:txBody>
            <a:bodyPr wrap="square" rtlCol="0">
              <a:spAutoFit/>
            </a:bodyPr>
            <a:lstStyle/>
            <a:p>
              <a:pPr algn="ctr"/>
              <a:r>
                <a:rPr lang="en-US" sz="3200" dirty="0" smtClean="0">
                  <a:latin typeface="Perpetua" pitchFamily="18" charset="0"/>
                </a:rPr>
                <a:t>Fay </a:t>
              </a:r>
              <a:r>
                <a:rPr lang="en-US" sz="3200" dirty="0">
                  <a:latin typeface="Perpetua" pitchFamily="18" charset="0"/>
                </a:rPr>
                <a:t>W</a:t>
              </a:r>
              <a:r>
                <a:rPr lang="en-US" sz="3200" dirty="0" smtClean="0">
                  <a:latin typeface="Perpetua" pitchFamily="18" charset="0"/>
                </a:rPr>
                <a:t>ater Budget: Radius-Height Cross Sections</a:t>
              </a:r>
              <a:endParaRPr lang="en-US" sz="3200" dirty="0">
                <a:latin typeface="Perpetua" pitchFamily="18" charset="0"/>
              </a:endParaRPr>
            </a:p>
          </p:txBody>
        </p:sp>
      </p:grpSp>
    </p:spTree>
    <p:extLst>
      <p:ext uri="{BB962C8B-B14F-4D97-AF65-F5344CB8AC3E}">
        <p14:creationId xmlns:p14="http://schemas.microsoft.com/office/powerpoint/2010/main" xmlns="" val="200473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22"/>
                                        </p:tgtEl>
                                      </p:cBhvr>
                                    </p:animEffect>
                                    <p:set>
                                      <p:cBhvr>
                                        <p:cTn id="7" dur="1" fill="hold">
                                          <p:stCondLst>
                                            <p:cond delay="1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4932" t="8772" r="59312" b="38596"/>
          <a:stretch/>
        </p:blipFill>
        <p:spPr bwMode="auto">
          <a:xfrm>
            <a:off x="6096000" y="0"/>
            <a:ext cx="3039494" cy="25154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4873" t="7731" r="58632" b="38541"/>
          <a:stretch/>
        </p:blipFill>
        <p:spPr bwMode="auto">
          <a:xfrm>
            <a:off x="6197680" y="4416766"/>
            <a:ext cx="2937814" cy="2431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5055" t="8114" r="58943" b="38816"/>
          <a:stretch/>
        </p:blipFill>
        <p:spPr bwMode="auto">
          <a:xfrm>
            <a:off x="3158186" y="0"/>
            <a:ext cx="3039494" cy="25190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4381" t="8169" r="57644" b="38542"/>
          <a:stretch/>
        </p:blipFill>
        <p:spPr bwMode="auto">
          <a:xfrm>
            <a:off x="3056505" y="4459956"/>
            <a:ext cx="3039495" cy="23980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4315" t="7456" r="58204" b="39474"/>
          <a:stretch/>
        </p:blipFill>
        <p:spPr bwMode="auto">
          <a:xfrm>
            <a:off x="-1" y="18803"/>
            <a:ext cx="3039493" cy="24195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3"/>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4012" t="7949" r="58507" b="39419"/>
          <a:stretch/>
        </p:blipFill>
        <p:spPr bwMode="auto">
          <a:xfrm>
            <a:off x="21717" y="4458399"/>
            <a:ext cx="3039494" cy="23996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Title 13"/>
          <p:cNvSpPr>
            <a:spLocks noGrp="1"/>
          </p:cNvSpPr>
          <p:nvPr>
            <p:ph type="title"/>
          </p:nvPr>
        </p:nvSpPr>
        <p:spPr>
          <a:xfrm>
            <a:off x="-1" y="2667000"/>
            <a:ext cx="9135495" cy="1143000"/>
          </a:xfrm>
        </p:spPr>
        <p:txBody>
          <a:bodyPr>
            <a:normAutofit fontScale="90000"/>
          </a:bodyPr>
          <a:lstStyle/>
          <a:p>
            <a:pPr algn="ctr"/>
            <a:r>
              <a:rPr lang="en-US" dirty="0" smtClean="0"/>
              <a:t>Horizontal Gradients of Vertical Q flux</a:t>
            </a:r>
            <a:br>
              <a:rPr lang="en-US" dirty="0" smtClean="0"/>
            </a:br>
            <a:r>
              <a:rPr lang="en-US" sz="3100" dirty="0" smtClean="0"/>
              <a:t>2000 m (top) 70 m (bottom)</a:t>
            </a:r>
            <a:endParaRPr lang="en-US" sz="3100" dirty="0"/>
          </a:p>
        </p:txBody>
      </p:sp>
      <p:sp>
        <p:nvSpPr>
          <p:cNvPr id="4" name="TextBox 3"/>
          <p:cNvSpPr txBox="1"/>
          <p:nvPr/>
        </p:nvSpPr>
        <p:spPr>
          <a:xfrm>
            <a:off x="3573033" y="3886200"/>
            <a:ext cx="2209800" cy="369332"/>
          </a:xfrm>
          <a:prstGeom prst="rect">
            <a:avLst/>
          </a:prstGeom>
          <a:noFill/>
        </p:spPr>
        <p:txBody>
          <a:bodyPr wrap="square" rtlCol="0">
            <a:spAutoFit/>
          </a:bodyPr>
          <a:lstStyle/>
          <a:p>
            <a:r>
              <a:rPr lang="en-US" dirty="0"/>
              <a:t>x</a:t>
            </a:r>
            <a:r>
              <a:rPr lang="en-US" dirty="0" smtClean="0"/>
              <a:t> = radius, y =azimuth</a:t>
            </a:r>
            <a:endParaRPr lang="en-US" dirty="0"/>
          </a:p>
        </p:txBody>
      </p:sp>
    </p:spTree>
    <p:extLst>
      <p:ext uri="{BB962C8B-B14F-4D97-AF65-F5344CB8AC3E}">
        <p14:creationId xmlns:p14="http://schemas.microsoft.com/office/powerpoint/2010/main" xmlns="" val="10376942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Budget Conclusions</a:t>
            </a:r>
            <a:endParaRPr lang="en-US" dirty="0"/>
          </a:p>
        </p:txBody>
      </p:sp>
      <p:sp>
        <p:nvSpPr>
          <p:cNvPr id="3" name="Slide Number Placeholder 2"/>
          <p:cNvSpPr>
            <a:spLocks noGrp="1"/>
          </p:cNvSpPr>
          <p:nvPr>
            <p:ph type="sldNum" sz="quarter" idx="12"/>
          </p:nvPr>
        </p:nvSpPr>
        <p:spPr>
          <a:xfrm>
            <a:off x="0" y="6565287"/>
            <a:ext cx="274320" cy="274320"/>
          </a:xfrm>
        </p:spPr>
        <p:txBody>
          <a:bodyPr/>
          <a:lstStyle/>
          <a:p>
            <a:fld id="{283FA653-E9F8-4780-8EA8-F11E133180C1}" type="slidenum">
              <a:rPr lang="en-US" smtClean="0"/>
              <a:pPr/>
              <a:t>49</a:t>
            </a:fld>
            <a:endParaRPr lang="en-US"/>
          </a:p>
        </p:txBody>
      </p:sp>
      <p:sp>
        <p:nvSpPr>
          <p:cNvPr id="4" name="Content Placeholder 3"/>
          <p:cNvSpPr>
            <a:spLocks noGrp="1"/>
          </p:cNvSpPr>
          <p:nvPr>
            <p:ph sz="quarter" idx="1"/>
          </p:nvPr>
        </p:nvSpPr>
        <p:spPr/>
        <p:txBody>
          <a:bodyPr/>
          <a:lstStyle/>
          <a:p>
            <a:r>
              <a:rPr lang="en-US" dirty="0" smtClean="0"/>
              <a:t>Radial terms are used to identify regions of moisture and convection – not a driver for the storm system</a:t>
            </a:r>
          </a:p>
          <a:p>
            <a:r>
              <a:rPr lang="en-US" dirty="0" smtClean="0"/>
              <a:t>Vertical flux into the system (contours) allow for maintenance of the TC </a:t>
            </a:r>
          </a:p>
          <a:p>
            <a:pPr lvl="1"/>
            <a:r>
              <a:rPr lang="en-US" dirty="0" smtClean="0"/>
              <a:t>Consistent with earlier findings that the latent and sensible heat flux have more to do with storm development</a:t>
            </a:r>
          </a:p>
          <a:p>
            <a:pPr lvl="1"/>
            <a:r>
              <a:rPr lang="en-US" dirty="0" smtClean="0"/>
              <a:t>Agrees with findings from </a:t>
            </a:r>
            <a:r>
              <a:rPr lang="en-US" dirty="0" err="1" smtClean="0"/>
              <a:t>Banacos</a:t>
            </a:r>
            <a:r>
              <a:rPr lang="en-US" dirty="0" smtClean="0"/>
              <a:t> and Shultz (2004) that horizontal gradients of the vertical fluxes may be more important than the advective terms in some cases.</a:t>
            </a:r>
            <a:endParaRPr lang="en-US" dirty="0"/>
          </a:p>
        </p:txBody>
      </p:sp>
    </p:spTree>
    <p:extLst>
      <p:ext uri="{BB962C8B-B14F-4D97-AF65-F5344CB8AC3E}">
        <p14:creationId xmlns:p14="http://schemas.microsoft.com/office/powerpoint/2010/main" xmlns="" val="37648704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Goals in this Study</a:t>
            </a:r>
            <a:endParaRPr lang="en-US" dirty="0"/>
          </a:p>
        </p:txBody>
      </p:sp>
      <p:sp>
        <p:nvSpPr>
          <p:cNvPr id="4" name="Slide Number Placeholder 3"/>
          <p:cNvSpPr>
            <a:spLocks noGrp="1"/>
          </p:cNvSpPr>
          <p:nvPr>
            <p:ph type="sldNum" sz="quarter" idx="12"/>
          </p:nvPr>
        </p:nvSpPr>
        <p:spPr>
          <a:xfrm>
            <a:off x="33867" y="6558280"/>
            <a:ext cx="274320" cy="274320"/>
          </a:xfrm>
        </p:spPr>
        <p:txBody>
          <a:bodyPr/>
          <a:lstStyle/>
          <a:p>
            <a:fld id="{283FA653-E9F8-4780-8EA8-F11E133180C1}" type="slidenum">
              <a:rPr lang="en-US" smtClean="0"/>
              <a:pPr/>
              <a:t>5</a:t>
            </a:fld>
            <a:endParaRPr lang="en-US"/>
          </a:p>
        </p:txBody>
      </p:sp>
      <p:sp>
        <p:nvSpPr>
          <p:cNvPr id="3" name="Content Placeholder 2"/>
          <p:cNvSpPr>
            <a:spLocks noGrp="1"/>
          </p:cNvSpPr>
          <p:nvPr>
            <p:ph sz="quarter" idx="1"/>
          </p:nvPr>
        </p:nvSpPr>
        <p:spPr>
          <a:xfrm>
            <a:off x="914400" y="1447800"/>
            <a:ext cx="7772400" cy="4876800"/>
          </a:xfrm>
        </p:spPr>
        <p:txBody>
          <a:bodyPr>
            <a:normAutofit fontScale="92500" lnSpcReduction="20000"/>
          </a:bodyPr>
          <a:lstStyle/>
          <a:p>
            <a:r>
              <a:rPr lang="en-US" dirty="0"/>
              <a:t>The overall objective of this study is to understand the impact of the land surface feedbacks on the inland </a:t>
            </a:r>
            <a:r>
              <a:rPr lang="en-US" dirty="0" smtClean="0"/>
              <a:t>characteristics </a:t>
            </a:r>
            <a:r>
              <a:rPr lang="en-US" dirty="0"/>
              <a:t>of TS Fay using the HWRF modeling system. </a:t>
            </a:r>
            <a:endParaRPr lang="en-US" dirty="0" smtClean="0"/>
          </a:p>
          <a:p>
            <a:endParaRPr lang="en-US" dirty="0" smtClean="0"/>
          </a:p>
          <a:p>
            <a:r>
              <a:rPr lang="en-US" dirty="0" smtClean="0"/>
              <a:t>The </a:t>
            </a:r>
            <a:r>
              <a:rPr lang="en-US" dirty="0"/>
              <a:t>specific goals of </a:t>
            </a:r>
            <a:r>
              <a:rPr lang="en-US" dirty="0" smtClean="0"/>
              <a:t>the experiments </a:t>
            </a:r>
            <a:r>
              <a:rPr lang="en-US" dirty="0"/>
              <a:t>are to: </a:t>
            </a:r>
            <a:endParaRPr lang="en-US" dirty="0" smtClean="0"/>
          </a:p>
          <a:p>
            <a:pPr marL="514350" indent="-514350">
              <a:buFont typeface="+mj-lt"/>
              <a:buAutoNum type="arabicPeriod"/>
            </a:pPr>
            <a:r>
              <a:rPr lang="en-US" dirty="0"/>
              <a:t>S</a:t>
            </a:r>
            <a:r>
              <a:rPr lang="en-US" dirty="0" smtClean="0"/>
              <a:t>tudy </a:t>
            </a:r>
            <a:r>
              <a:rPr lang="en-US" dirty="0"/>
              <a:t>the effects of different land surface parameterization schemes on the HWRF </a:t>
            </a:r>
            <a:r>
              <a:rPr lang="en-US" dirty="0" smtClean="0"/>
              <a:t>forecast</a:t>
            </a:r>
          </a:p>
          <a:p>
            <a:pPr marL="514350" indent="-514350">
              <a:buFont typeface="+mj-lt"/>
              <a:buAutoNum type="arabicPeriod"/>
            </a:pPr>
            <a:r>
              <a:rPr lang="en-US" dirty="0"/>
              <a:t>S</a:t>
            </a:r>
            <a:r>
              <a:rPr lang="en-US" dirty="0" smtClean="0"/>
              <a:t>tudy </a:t>
            </a:r>
            <a:r>
              <a:rPr lang="en-US" dirty="0"/>
              <a:t>the effect of land surface features (and heterogeneity) including Lake Okeechobee and the Everglades, through idealized simulations. </a:t>
            </a:r>
            <a:endParaRPr lang="en-US" dirty="0" smtClean="0"/>
          </a:p>
          <a:p>
            <a:pPr marL="514350" indent="-514350">
              <a:buFont typeface="+mj-lt"/>
              <a:buAutoNum type="arabicPeriod"/>
            </a:pPr>
            <a:r>
              <a:rPr lang="en-US" dirty="0"/>
              <a:t>A</a:t>
            </a:r>
            <a:r>
              <a:rPr lang="en-US" dirty="0" smtClean="0"/>
              <a:t>ssess </a:t>
            </a:r>
            <a:r>
              <a:rPr lang="en-US" dirty="0"/>
              <a:t>the relative impact of different ensemble experiments on the model forecast and delineate feedbacks that may have contributed to the post-landfall </a:t>
            </a:r>
            <a:r>
              <a:rPr lang="en-US" dirty="0" smtClean="0"/>
              <a:t>features of </a:t>
            </a:r>
            <a:r>
              <a:rPr lang="en-US" dirty="0"/>
              <a:t>tropical storm Fay in HWRF simulations.</a:t>
            </a:r>
          </a:p>
        </p:txBody>
      </p:sp>
    </p:spTree>
    <p:extLst>
      <p:ext uri="{BB962C8B-B14F-4D97-AF65-F5344CB8AC3E}">
        <p14:creationId xmlns:p14="http://schemas.microsoft.com/office/powerpoint/2010/main" xmlns="" val="162880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868362"/>
          </a:xfrm>
        </p:spPr>
        <p:txBody>
          <a:bodyPr>
            <a:normAutofit/>
          </a:bodyPr>
          <a:lstStyle/>
          <a:p>
            <a:r>
              <a:rPr lang="en-US" dirty="0" smtClean="0"/>
              <a:t>Conclusions and Rankings</a:t>
            </a:r>
            <a:endParaRPr lang="en-US" dirty="0"/>
          </a:p>
        </p:txBody>
      </p:sp>
      <p:sp>
        <p:nvSpPr>
          <p:cNvPr id="3" name="Content Placeholder 2"/>
          <p:cNvSpPr>
            <a:spLocks noGrp="1"/>
          </p:cNvSpPr>
          <p:nvPr>
            <p:ph sz="quarter" idx="1"/>
          </p:nvPr>
        </p:nvSpPr>
        <p:spPr>
          <a:xfrm>
            <a:off x="228600" y="1066800"/>
            <a:ext cx="8686800" cy="5715000"/>
          </a:xfrm>
        </p:spPr>
        <p:txBody>
          <a:bodyPr>
            <a:normAutofit fontScale="77500" lnSpcReduction="20000"/>
          </a:bodyPr>
          <a:lstStyle/>
          <a:p>
            <a:r>
              <a:rPr lang="en-US" dirty="0"/>
              <a:t>I</a:t>
            </a:r>
            <a:r>
              <a:rPr lang="en-US" dirty="0" smtClean="0"/>
              <a:t>nfluences on forecasts should be ranked:</a:t>
            </a:r>
          </a:p>
          <a:p>
            <a:pPr marL="777240" lvl="1" indent="-457200">
              <a:buFont typeface="+mj-lt"/>
              <a:buAutoNum type="arabicPeriod"/>
            </a:pPr>
            <a:r>
              <a:rPr lang="en-US" dirty="0" smtClean="0"/>
              <a:t>Land surface parameterization scheme is of most importance to track forecast.</a:t>
            </a:r>
          </a:p>
          <a:p>
            <a:pPr lvl="2"/>
            <a:r>
              <a:rPr lang="en-US" dirty="0" smtClean="0"/>
              <a:t>Noah LSM seems to be performing better than GFDL Slab</a:t>
            </a:r>
          </a:p>
          <a:p>
            <a:pPr marL="777240" lvl="1" indent="-457200">
              <a:buFont typeface="+mj-lt"/>
              <a:buAutoNum type="arabicPeriod"/>
            </a:pPr>
            <a:r>
              <a:rPr lang="en-US" dirty="0" smtClean="0"/>
              <a:t>Initial boundary conditions</a:t>
            </a:r>
          </a:p>
          <a:p>
            <a:pPr marL="777240" lvl="1" indent="-457200">
              <a:buFont typeface="+mj-lt"/>
              <a:buAutoNum type="arabicPeriod"/>
            </a:pPr>
            <a:r>
              <a:rPr lang="en-US" dirty="0" smtClean="0"/>
              <a:t>PBL scheme (on intensity forecast-winds and SLP)</a:t>
            </a:r>
          </a:p>
          <a:p>
            <a:pPr lvl="2"/>
            <a:r>
              <a:rPr lang="en-US" dirty="0" smtClean="0"/>
              <a:t>Even better simulation of rainfall directly along the track even after landfall</a:t>
            </a:r>
          </a:p>
          <a:p>
            <a:pPr marL="777240" lvl="1" indent="-457200">
              <a:buFont typeface="+mj-lt"/>
              <a:buAutoNum type="arabicPeriod"/>
            </a:pPr>
            <a:r>
              <a:rPr lang="en-US" dirty="0" smtClean="0"/>
              <a:t>Land surface features and heterogeneity</a:t>
            </a:r>
          </a:p>
          <a:p>
            <a:pPr lvl="2"/>
            <a:r>
              <a:rPr lang="en-US" dirty="0" smtClean="0"/>
              <a:t>Presence of Lake Okeechobee shows a drop in pressure, but not by much.</a:t>
            </a:r>
          </a:p>
          <a:p>
            <a:pPr lvl="2"/>
            <a:r>
              <a:rPr lang="en-US" dirty="0" smtClean="0"/>
              <a:t>Presence of the Everglades does not seem very important with the Fay case, but mostly because the track was closer to the lake than the Everglades</a:t>
            </a:r>
          </a:p>
          <a:p>
            <a:endParaRPr lang="en-US" dirty="0" smtClean="0"/>
          </a:p>
          <a:p>
            <a:r>
              <a:rPr lang="en-US" dirty="0" smtClean="0"/>
              <a:t>In </a:t>
            </a:r>
            <a:r>
              <a:rPr lang="en-US" dirty="0"/>
              <a:t>the model framework, </a:t>
            </a:r>
            <a:r>
              <a:rPr lang="en-US" dirty="0" smtClean="0"/>
              <a:t>combined </a:t>
            </a:r>
            <a:r>
              <a:rPr lang="en-US" dirty="0"/>
              <a:t>effects of </a:t>
            </a:r>
            <a:r>
              <a:rPr lang="en-US" dirty="0" smtClean="0"/>
              <a:t>land </a:t>
            </a:r>
            <a:r>
              <a:rPr lang="en-US" dirty="0"/>
              <a:t>surface physics and initial conditions created a boundary layer feedback </a:t>
            </a:r>
            <a:r>
              <a:rPr lang="en-US" dirty="0" smtClean="0"/>
              <a:t>beneficial </a:t>
            </a:r>
            <a:r>
              <a:rPr lang="en-US" dirty="0"/>
              <a:t>for the chance of Fay’s intensification. The importance of this </a:t>
            </a:r>
            <a:r>
              <a:rPr lang="en-US" dirty="0" smtClean="0"/>
              <a:t>is </a:t>
            </a:r>
            <a:r>
              <a:rPr lang="en-US" dirty="0"/>
              <a:t>emphasized by the severe TC weakening resulting from the use of the two different boundary layer (YSU and MYJ) parameterizations</a:t>
            </a:r>
            <a:r>
              <a:rPr lang="en-US" dirty="0" smtClean="0"/>
              <a:t>.</a:t>
            </a:r>
          </a:p>
          <a:p>
            <a:r>
              <a:rPr lang="en-US" dirty="0" smtClean="0"/>
              <a:t>Florida’s </a:t>
            </a:r>
            <a:r>
              <a:rPr lang="en-US" dirty="0"/>
              <a:t>geography may also have allowed for the ocean to continually influence the energy transport in the core of the system despite the central pressure tracking over land. </a:t>
            </a:r>
            <a:endParaRPr lang="en-US" dirty="0" smtClean="0"/>
          </a:p>
          <a:p>
            <a:pPr lvl="1"/>
            <a:r>
              <a:rPr lang="en-US" dirty="0"/>
              <a:t>P</a:t>
            </a:r>
            <a:r>
              <a:rPr lang="en-US" dirty="0" smtClean="0"/>
              <a:t>erhaps </a:t>
            </a:r>
            <a:r>
              <a:rPr lang="en-US" dirty="0"/>
              <a:t>the sensible heat flux was dominant in enabling </a:t>
            </a:r>
            <a:r>
              <a:rPr lang="en-US" dirty="0" smtClean="0"/>
              <a:t>TS Fay to </a:t>
            </a:r>
            <a:r>
              <a:rPr lang="en-US" dirty="0"/>
              <a:t>strengthen over land </a:t>
            </a:r>
            <a:r>
              <a:rPr lang="en-US" dirty="0" smtClean="0"/>
              <a:t>by slowing the evaporation and smearing gradients </a:t>
            </a:r>
          </a:p>
          <a:p>
            <a:pPr lvl="1"/>
            <a:r>
              <a:rPr lang="en-US" dirty="0" smtClean="0"/>
              <a:t>Helpful/sustaining moisture source from vertical </a:t>
            </a:r>
            <a:r>
              <a:rPr lang="en-US" dirty="0"/>
              <a:t>l</a:t>
            </a:r>
            <a:r>
              <a:rPr lang="en-US" dirty="0" smtClean="0"/>
              <a:t>atent heat (and vertical moisture convergence) over radial moisture advection –supported by literature.</a:t>
            </a:r>
          </a:p>
        </p:txBody>
      </p:sp>
    </p:spTree>
    <p:extLst>
      <p:ext uri="{BB962C8B-B14F-4D97-AF65-F5344CB8AC3E}">
        <p14:creationId xmlns:p14="http://schemas.microsoft.com/office/powerpoint/2010/main" xmlns="" val="6071089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868362"/>
          </a:xfrm>
        </p:spPr>
        <p:txBody>
          <a:bodyPr/>
          <a:lstStyle/>
          <a:p>
            <a:r>
              <a:rPr lang="en-US" dirty="0" smtClean="0"/>
              <a:t>Future Work</a:t>
            </a:r>
            <a:endParaRPr lang="en-US" dirty="0"/>
          </a:p>
        </p:txBody>
      </p:sp>
      <p:sp>
        <p:nvSpPr>
          <p:cNvPr id="3" name="Slide Number Placeholder 2"/>
          <p:cNvSpPr>
            <a:spLocks noGrp="1"/>
          </p:cNvSpPr>
          <p:nvPr>
            <p:ph type="sldNum" sz="quarter" idx="12"/>
          </p:nvPr>
        </p:nvSpPr>
        <p:spPr>
          <a:xfrm>
            <a:off x="10332" y="6477000"/>
            <a:ext cx="274320" cy="274320"/>
          </a:xfrm>
        </p:spPr>
        <p:txBody>
          <a:bodyPr/>
          <a:lstStyle/>
          <a:p>
            <a:fld id="{283FA653-E9F8-4780-8EA8-F11E133180C1}" type="slidenum">
              <a:rPr lang="en-US" smtClean="0"/>
              <a:pPr/>
              <a:t>51</a:t>
            </a:fld>
            <a:endParaRPr lang="en-US"/>
          </a:p>
        </p:txBody>
      </p:sp>
      <p:sp>
        <p:nvSpPr>
          <p:cNvPr id="4" name="Content Placeholder 3"/>
          <p:cNvSpPr>
            <a:spLocks noGrp="1"/>
          </p:cNvSpPr>
          <p:nvPr>
            <p:ph sz="quarter" idx="1"/>
          </p:nvPr>
        </p:nvSpPr>
        <p:spPr>
          <a:xfrm>
            <a:off x="457200" y="1066800"/>
            <a:ext cx="8229600" cy="5638800"/>
          </a:xfrm>
        </p:spPr>
        <p:txBody>
          <a:bodyPr>
            <a:normAutofit/>
          </a:bodyPr>
          <a:lstStyle/>
          <a:p>
            <a:r>
              <a:rPr lang="en-US" dirty="0"/>
              <a:t>E</a:t>
            </a:r>
            <a:r>
              <a:rPr lang="en-US" dirty="0" smtClean="0"/>
              <a:t>valuate </a:t>
            </a:r>
            <a:r>
              <a:rPr lang="en-US" dirty="0"/>
              <a:t>if post-landfall TC features are better represented with </a:t>
            </a:r>
            <a:r>
              <a:rPr lang="en-US" dirty="0" smtClean="0"/>
              <a:t>high </a:t>
            </a:r>
            <a:r>
              <a:rPr lang="en-US" dirty="0"/>
              <a:t>resolution land surface datasets </a:t>
            </a:r>
            <a:r>
              <a:rPr lang="en-US" dirty="0" smtClean="0"/>
              <a:t>by </a:t>
            </a:r>
            <a:r>
              <a:rPr lang="en-US" dirty="0"/>
              <a:t>initializing the HWRF </a:t>
            </a:r>
            <a:r>
              <a:rPr lang="en-US" dirty="0" smtClean="0"/>
              <a:t>domains with NASA LIS, HRLDAS, AMSR soil moisture MODIS albedo and flux,  and TRMM data.</a:t>
            </a:r>
          </a:p>
          <a:p>
            <a:pPr lvl="1"/>
            <a:r>
              <a:rPr lang="en-US" dirty="0" smtClean="0"/>
              <a:t>Figure out how to </a:t>
            </a:r>
            <a:r>
              <a:rPr lang="en-US" dirty="0"/>
              <a:t>initialize and update the land surface in both the </a:t>
            </a:r>
            <a:r>
              <a:rPr lang="en-US" dirty="0" smtClean="0"/>
              <a:t>static</a:t>
            </a:r>
            <a:r>
              <a:rPr lang="en-US" dirty="0"/>
              <a:t>, and vortex following domain in the operational </a:t>
            </a:r>
            <a:r>
              <a:rPr lang="en-US" dirty="0" smtClean="0"/>
              <a:t>HWRF </a:t>
            </a:r>
            <a:r>
              <a:rPr lang="en-US" dirty="0"/>
              <a:t>for each forecast hour with </a:t>
            </a:r>
            <a:r>
              <a:rPr lang="en-US" dirty="0" smtClean="0"/>
              <a:t>these datasets</a:t>
            </a:r>
            <a:r>
              <a:rPr lang="en-US" dirty="0"/>
              <a:t>.</a:t>
            </a:r>
            <a:endParaRPr lang="en-US" dirty="0" smtClean="0"/>
          </a:p>
          <a:p>
            <a:r>
              <a:rPr lang="en-US" dirty="0" smtClean="0"/>
              <a:t>Complete an in-depth moisture and heat budget for all terms in a TC and qualify/quantify the relative contributions to the TC system just before and after landfall.</a:t>
            </a:r>
          </a:p>
          <a:p>
            <a:pPr lvl="1"/>
            <a:r>
              <a:rPr lang="en-US" dirty="0" smtClean="0"/>
              <a:t>If tracks had been comparable, it would have been interesting to see a Slab water budget.</a:t>
            </a:r>
          </a:p>
        </p:txBody>
      </p:sp>
    </p:spTree>
    <p:extLst>
      <p:ext uri="{BB962C8B-B14F-4D97-AF65-F5344CB8AC3E}">
        <p14:creationId xmlns:p14="http://schemas.microsoft.com/office/powerpoint/2010/main" xmlns="" val="181946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Questions?</a:t>
            </a:r>
            <a:endParaRPr lang="en-US" dirty="0"/>
          </a:p>
        </p:txBody>
      </p:sp>
      <p:sp>
        <p:nvSpPr>
          <p:cNvPr id="6" name="Text Placeholder 5"/>
          <p:cNvSpPr>
            <a:spLocks noGrp="1"/>
          </p:cNvSpPr>
          <p:nvPr>
            <p:ph type="body" idx="1"/>
          </p:nvPr>
        </p:nvSpPr>
        <p:spPr/>
        <p:txBody>
          <a:bodyPr/>
          <a:lstStyle/>
          <a:p>
            <a:endParaRPr lang="en-US"/>
          </a:p>
        </p:txBody>
      </p:sp>
      <p:sp>
        <p:nvSpPr>
          <p:cNvPr id="3" name="Slide Number Placeholder 2"/>
          <p:cNvSpPr>
            <a:spLocks noGrp="1"/>
          </p:cNvSpPr>
          <p:nvPr>
            <p:ph type="sldNum" sz="quarter" idx="12"/>
          </p:nvPr>
        </p:nvSpPr>
        <p:spPr>
          <a:xfrm>
            <a:off x="0" y="6477000"/>
            <a:ext cx="274320" cy="274320"/>
          </a:xfrm>
        </p:spPr>
        <p:txBody>
          <a:bodyPr/>
          <a:lstStyle/>
          <a:p>
            <a:fld id="{283FA653-E9F8-4780-8EA8-F11E133180C1}" type="slidenum">
              <a:rPr lang="en-US" smtClean="0"/>
              <a:pPr/>
              <a:t>52</a:t>
            </a:fld>
            <a:endParaRPr lang="en-US" dirty="0"/>
          </a:p>
        </p:txBody>
      </p:sp>
    </p:spTree>
    <p:extLst>
      <p:ext uri="{BB962C8B-B14F-4D97-AF65-F5344CB8AC3E}">
        <p14:creationId xmlns:p14="http://schemas.microsoft.com/office/powerpoint/2010/main" xmlns="" val="3773299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924093"/>
          </a:xfrm>
        </p:spPr>
        <p:txBody>
          <a:bodyPr>
            <a:normAutofit fontScale="90000"/>
          </a:bodyPr>
          <a:lstStyle/>
          <a:p>
            <a:r>
              <a:rPr lang="en-US" dirty="0" smtClean="0"/>
              <a:t>Structural Differences between Tropical Cyclones and Extratropical Cyclones</a:t>
            </a:r>
            <a:endParaRPr lang="en-US" dirty="0"/>
          </a:p>
        </p:txBody>
      </p:sp>
      <p:sp>
        <p:nvSpPr>
          <p:cNvPr id="10" name="Slide Number Placeholder 9"/>
          <p:cNvSpPr>
            <a:spLocks noGrp="1"/>
          </p:cNvSpPr>
          <p:nvPr>
            <p:ph type="sldNum" sz="quarter" idx="12"/>
          </p:nvPr>
        </p:nvSpPr>
        <p:spPr>
          <a:xfrm>
            <a:off x="0" y="6507480"/>
            <a:ext cx="274320" cy="274320"/>
          </a:xfrm>
        </p:spPr>
        <p:txBody>
          <a:bodyPr/>
          <a:lstStyle/>
          <a:p>
            <a:fld id="{283FA653-E9F8-4780-8EA8-F11E133180C1}" type="slidenum">
              <a:rPr lang="en-US" smtClean="0"/>
              <a:pPr/>
              <a:t>53</a:t>
            </a:fld>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52600" y="4267202"/>
            <a:ext cx="5621977" cy="20750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105229" y="6266021"/>
            <a:ext cx="9038771" cy="492443"/>
          </a:xfrm>
          <a:prstGeom prst="rect">
            <a:avLst/>
          </a:prstGeom>
          <a:noFill/>
        </p:spPr>
        <p:txBody>
          <a:bodyPr wrap="square" rtlCol="0">
            <a:spAutoFit/>
          </a:bodyPr>
          <a:lstStyle/>
          <a:p>
            <a:r>
              <a:rPr lang="en-US" sz="1400" i="1" dirty="0"/>
              <a:t>These satellite images show some of the structural differences between tropical cyclones (left) and extratropical cyclones (right). </a:t>
            </a:r>
            <a:r>
              <a:rPr lang="en-US" sz="1200" i="1" dirty="0"/>
              <a:t>(Source: NASA and EUMETSAT</a:t>
            </a:r>
            <a:r>
              <a:rPr lang="en-US" sz="1100" i="1" dirty="0"/>
              <a:t>)</a:t>
            </a:r>
            <a:endParaRPr lang="en-US" sz="1200" i="1" dirty="0"/>
          </a:p>
          <a:p>
            <a:r>
              <a:rPr lang="en-US" sz="1200" dirty="0" smtClean="0"/>
              <a:t>    http</a:t>
            </a:r>
            <a:r>
              <a:rPr lang="en-US" sz="1200" dirty="0"/>
              <a:t>://www.air-worldwide.com/PublicationsItem.aspx?id=19216</a:t>
            </a:r>
          </a:p>
        </p:txBody>
      </p:sp>
      <p:sp>
        <p:nvSpPr>
          <p:cNvPr id="6" name="Content Placeholder 2"/>
          <p:cNvSpPr txBox="1">
            <a:spLocks/>
          </p:cNvSpPr>
          <p:nvPr/>
        </p:nvSpPr>
        <p:spPr>
          <a:xfrm>
            <a:off x="4572000" y="1524001"/>
            <a:ext cx="4466771" cy="2743200"/>
          </a:xfrm>
          <a:prstGeom prst="rect">
            <a:avLst/>
          </a:prstGeom>
          <a:ln w="19050">
            <a:solidFill>
              <a:srgbClr val="002060"/>
            </a:solidFill>
          </a:ln>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r>
              <a:rPr lang="en-US" sz="1800" u="sng" dirty="0" smtClean="0"/>
              <a:t>Fuel Source after development:</a:t>
            </a:r>
            <a:r>
              <a:rPr lang="en-US" sz="1800" dirty="0" smtClean="0"/>
              <a:t> obtain their energy from the </a:t>
            </a:r>
            <a:r>
              <a:rPr lang="en-US" sz="1800" b="1" dirty="0" smtClean="0"/>
              <a:t>horizontal temperature contrasts </a:t>
            </a:r>
            <a:r>
              <a:rPr lang="en-US" sz="1800" dirty="0" smtClean="0"/>
              <a:t>in the atmosphere otherwise known as “</a:t>
            </a:r>
            <a:r>
              <a:rPr lang="en-US" sz="1800" dirty="0" err="1" smtClean="0"/>
              <a:t>baroclinic</a:t>
            </a:r>
            <a:r>
              <a:rPr lang="en-US" sz="1800" dirty="0" smtClean="0"/>
              <a:t> effects” </a:t>
            </a:r>
          </a:p>
          <a:p>
            <a:pPr>
              <a:spcBef>
                <a:spcPts val="600"/>
              </a:spcBef>
            </a:pPr>
            <a:r>
              <a:rPr lang="en-US" sz="1800" dirty="0" smtClean="0"/>
              <a:t>Structure: </a:t>
            </a:r>
          </a:p>
          <a:p>
            <a:pPr marL="290513" lvl="1" indent="-115888">
              <a:spcBef>
                <a:spcPts val="0"/>
              </a:spcBef>
            </a:pPr>
            <a:r>
              <a:rPr lang="en-US" sz="1600" u="sng" dirty="0"/>
              <a:t>Cloud/</a:t>
            </a:r>
            <a:r>
              <a:rPr lang="en-US" sz="1600" u="sng" dirty="0" err="1"/>
              <a:t>Precip</a:t>
            </a:r>
            <a:r>
              <a:rPr lang="en-US" sz="1600" u="sng" dirty="0"/>
              <a:t>/Wind </a:t>
            </a:r>
            <a:r>
              <a:rPr lang="en-US" sz="1600" u="sng" dirty="0" smtClean="0"/>
              <a:t>Structure:</a:t>
            </a:r>
            <a:r>
              <a:rPr lang="en-US" sz="1600" dirty="0" smtClean="0"/>
              <a:t> characterized by an </a:t>
            </a:r>
            <a:r>
              <a:rPr lang="en-US" sz="1600" b="1" dirty="0" smtClean="0">
                <a:solidFill>
                  <a:srgbClr val="7030A0"/>
                </a:solidFill>
              </a:rPr>
              <a:t>expansive</a:t>
            </a:r>
            <a:r>
              <a:rPr lang="en-US" sz="1600" dirty="0" smtClean="0">
                <a:solidFill>
                  <a:srgbClr val="7030A0"/>
                </a:solidFill>
              </a:rPr>
              <a:t> </a:t>
            </a:r>
            <a:r>
              <a:rPr lang="en-US" sz="1600" b="1" dirty="0" smtClean="0">
                <a:solidFill>
                  <a:srgbClr val="FF0000"/>
                </a:solidFill>
              </a:rPr>
              <a:t>asymmetrical</a:t>
            </a:r>
            <a:r>
              <a:rPr lang="en-US" sz="1600" dirty="0" smtClean="0">
                <a:solidFill>
                  <a:srgbClr val="FF0000"/>
                </a:solidFill>
              </a:rPr>
              <a:t> </a:t>
            </a:r>
            <a:r>
              <a:rPr lang="en-US" sz="1600" dirty="0" smtClean="0"/>
              <a:t>wind and precipitation structure</a:t>
            </a:r>
          </a:p>
          <a:p>
            <a:pPr marL="290513" lvl="1" indent="-115888">
              <a:spcBef>
                <a:spcPts val="0"/>
              </a:spcBef>
            </a:pPr>
            <a:r>
              <a:rPr lang="en-US" sz="1600" u="sng" dirty="0" smtClean="0"/>
              <a:t>Vertical wind structure: </a:t>
            </a:r>
            <a:r>
              <a:rPr lang="en-US" sz="1600" b="1" dirty="0" smtClean="0">
                <a:solidFill>
                  <a:srgbClr val="FF0066"/>
                </a:solidFill>
              </a:rPr>
              <a:t>weaker</a:t>
            </a:r>
            <a:r>
              <a:rPr lang="en-US" sz="1600" dirty="0" smtClean="0">
                <a:solidFill>
                  <a:srgbClr val="FF0066"/>
                </a:solidFill>
              </a:rPr>
              <a:t> </a:t>
            </a:r>
            <a:r>
              <a:rPr lang="en-US" sz="1600" dirty="0" smtClean="0"/>
              <a:t>winds near the surface that </a:t>
            </a:r>
            <a:r>
              <a:rPr lang="en-US" sz="1600" b="1" dirty="0" smtClean="0">
                <a:solidFill>
                  <a:srgbClr val="0033CC"/>
                </a:solidFill>
              </a:rPr>
              <a:t>increase</a:t>
            </a:r>
            <a:r>
              <a:rPr lang="en-US" sz="1600" dirty="0" smtClean="0">
                <a:solidFill>
                  <a:srgbClr val="0033CC"/>
                </a:solidFill>
              </a:rPr>
              <a:t> </a:t>
            </a:r>
            <a:r>
              <a:rPr lang="en-US" sz="1600" dirty="0" smtClean="0"/>
              <a:t>with height</a:t>
            </a:r>
          </a:p>
        </p:txBody>
      </p:sp>
      <p:sp>
        <p:nvSpPr>
          <p:cNvPr id="5" name="TextBox 4"/>
          <p:cNvSpPr txBox="1"/>
          <p:nvPr/>
        </p:nvSpPr>
        <p:spPr>
          <a:xfrm>
            <a:off x="1943100" y="990600"/>
            <a:ext cx="5257801" cy="307777"/>
          </a:xfrm>
          <a:prstGeom prst="rect">
            <a:avLst/>
          </a:prstGeom>
          <a:noFill/>
        </p:spPr>
        <p:txBody>
          <a:bodyPr wrap="square" rtlCol="0">
            <a:spAutoFit/>
          </a:bodyPr>
          <a:lstStyle/>
          <a:p>
            <a:r>
              <a:rPr lang="en-US" sz="1400" dirty="0" smtClean="0"/>
              <a:t>Laing </a:t>
            </a:r>
            <a:r>
              <a:rPr lang="en-US" sz="1400" dirty="0"/>
              <a:t>and Evans 2010; Evans and Hart </a:t>
            </a:r>
            <a:r>
              <a:rPr lang="en-US" sz="1400" dirty="0" smtClean="0"/>
              <a:t>2003; Monteverdi </a:t>
            </a:r>
            <a:r>
              <a:rPr lang="en-US" sz="1400" dirty="0"/>
              <a:t>and Edwards </a:t>
            </a:r>
            <a:r>
              <a:rPr lang="en-US" sz="1400" dirty="0" smtClean="0"/>
              <a:t>2010 </a:t>
            </a:r>
            <a:endParaRPr lang="en-US" sz="1400" dirty="0"/>
          </a:p>
        </p:txBody>
      </p:sp>
      <p:sp>
        <p:nvSpPr>
          <p:cNvPr id="7" name="TextBox 6"/>
          <p:cNvSpPr txBox="1"/>
          <p:nvPr/>
        </p:nvSpPr>
        <p:spPr>
          <a:xfrm>
            <a:off x="76200" y="1200155"/>
            <a:ext cx="4419600" cy="369332"/>
          </a:xfrm>
          <a:prstGeom prst="rect">
            <a:avLst/>
          </a:prstGeom>
          <a:noFill/>
        </p:spPr>
        <p:txBody>
          <a:bodyPr wrap="square" rtlCol="0" anchor="ctr">
            <a:spAutoFit/>
          </a:bodyPr>
          <a:lstStyle/>
          <a:p>
            <a:pPr algn="ctr"/>
            <a:r>
              <a:rPr lang="en-US" b="1" dirty="0" smtClean="0">
                <a:solidFill>
                  <a:srgbClr val="00B050"/>
                </a:solidFill>
                <a:effectLst>
                  <a:outerShdw blurRad="38100" dist="38100" dir="2700000" algn="tl">
                    <a:srgbClr val="000000">
                      <a:alpha val="43137"/>
                    </a:srgbClr>
                  </a:outerShdw>
                </a:effectLst>
              </a:rPr>
              <a:t>Tropical Cyclone </a:t>
            </a:r>
            <a:r>
              <a:rPr lang="en-US" b="1" dirty="0">
                <a:solidFill>
                  <a:srgbClr val="00B050"/>
                </a:solidFill>
                <a:effectLst>
                  <a:outerShdw blurRad="38100" dist="38100" dir="2700000" algn="tl">
                    <a:srgbClr val="000000">
                      <a:alpha val="43137"/>
                    </a:srgbClr>
                  </a:outerShdw>
                </a:effectLst>
              </a:rPr>
              <a:t>(</a:t>
            </a:r>
            <a:r>
              <a:rPr lang="en-US" b="1" dirty="0" smtClean="0">
                <a:solidFill>
                  <a:srgbClr val="00B050"/>
                </a:solidFill>
                <a:effectLst>
                  <a:outerShdw blurRad="38100" dist="38100" dir="2700000" algn="tl">
                    <a:srgbClr val="000000">
                      <a:alpha val="43137"/>
                    </a:srgbClr>
                  </a:outerShdw>
                </a:effectLst>
              </a:rPr>
              <a:t>warm-core)</a:t>
            </a:r>
            <a:endParaRPr lang="en-US" b="1" dirty="0">
              <a:solidFill>
                <a:srgbClr val="00B050"/>
              </a:solidFill>
              <a:effectLst>
                <a:outerShdw blurRad="38100" dist="38100" dir="2700000" algn="tl">
                  <a:srgbClr val="000000">
                    <a:alpha val="43137"/>
                  </a:srgbClr>
                </a:outerShdw>
              </a:effectLst>
            </a:endParaRPr>
          </a:p>
        </p:txBody>
      </p:sp>
      <p:sp>
        <p:nvSpPr>
          <p:cNvPr id="9" name="TextBox 8"/>
          <p:cNvSpPr txBox="1"/>
          <p:nvPr/>
        </p:nvSpPr>
        <p:spPr>
          <a:xfrm>
            <a:off x="4648200" y="1200155"/>
            <a:ext cx="4419600" cy="369332"/>
          </a:xfrm>
          <a:prstGeom prst="rect">
            <a:avLst/>
          </a:prstGeom>
          <a:noFill/>
        </p:spPr>
        <p:txBody>
          <a:bodyPr wrap="square" rtlCol="0" anchor="ctr">
            <a:spAutoFit/>
          </a:bodyPr>
          <a:lstStyle/>
          <a:p>
            <a:pPr algn="ctr"/>
            <a:r>
              <a:rPr lang="en-US" b="1" dirty="0" smtClean="0">
                <a:solidFill>
                  <a:srgbClr val="002060"/>
                </a:solidFill>
                <a:effectLst>
                  <a:outerShdw blurRad="38100" dist="38100" dir="2700000" algn="tl">
                    <a:srgbClr val="000000">
                      <a:alpha val="43137"/>
                    </a:srgbClr>
                  </a:outerShdw>
                </a:effectLst>
              </a:rPr>
              <a:t>Extra-Tropical Cyclone (cold-core)</a:t>
            </a:r>
            <a:endParaRPr lang="en-US" b="1" dirty="0">
              <a:solidFill>
                <a:srgbClr val="002060"/>
              </a:solidFill>
              <a:effectLst>
                <a:outerShdw blurRad="38100" dist="38100" dir="2700000" algn="tl">
                  <a:srgbClr val="000000">
                    <a:alpha val="43137"/>
                  </a:srgbClr>
                </a:outerShdw>
              </a:effectLst>
            </a:endParaRPr>
          </a:p>
        </p:txBody>
      </p:sp>
      <p:sp>
        <p:nvSpPr>
          <p:cNvPr id="11" name="Content Placeholder 2"/>
          <p:cNvSpPr txBox="1">
            <a:spLocks/>
          </p:cNvSpPr>
          <p:nvPr/>
        </p:nvSpPr>
        <p:spPr>
          <a:xfrm>
            <a:off x="105229" y="1516745"/>
            <a:ext cx="4466771" cy="2743200"/>
          </a:xfrm>
          <a:prstGeom prst="rect">
            <a:avLst/>
          </a:prstGeom>
          <a:ln w="19050">
            <a:solidFill>
              <a:srgbClr val="00B050"/>
            </a:solidFill>
          </a:ln>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r>
              <a:rPr lang="en-US" sz="1800" u="sng" dirty="0" smtClean="0"/>
              <a:t>Fuel </a:t>
            </a:r>
            <a:r>
              <a:rPr lang="en-US" sz="1800" u="sng" dirty="0"/>
              <a:t>Source after development: </a:t>
            </a:r>
            <a:r>
              <a:rPr lang="en-US" sz="1800" dirty="0"/>
              <a:t>maintained through </a:t>
            </a:r>
            <a:r>
              <a:rPr lang="en-US" sz="1800" b="1" dirty="0"/>
              <a:t>taking in heat energy </a:t>
            </a:r>
            <a:r>
              <a:rPr lang="en-US" sz="1800" dirty="0"/>
              <a:t>from high ocean temperatures and </a:t>
            </a:r>
            <a:r>
              <a:rPr lang="en-US" sz="1800" b="1" dirty="0"/>
              <a:t>expelling heat </a:t>
            </a:r>
            <a:r>
              <a:rPr lang="en-US" sz="1800" dirty="0"/>
              <a:t>in the cold temperatures of the upper troposphere. </a:t>
            </a:r>
          </a:p>
          <a:p>
            <a:pPr>
              <a:spcBef>
                <a:spcPts val="600"/>
              </a:spcBef>
            </a:pPr>
            <a:r>
              <a:rPr lang="en-US" sz="1800" dirty="0"/>
              <a:t>Structure:</a:t>
            </a:r>
          </a:p>
          <a:p>
            <a:pPr marL="290513" lvl="1" indent="-115888">
              <a:spcBef>
                <a:spcPts val="0"/>
              </a:spcBef>
            </a:pPr>
            <a:r>
              <a:rPr lang="en-US" sz="1600" u="sng" dirty="0"/>
              <a:t>Cloud/</a:t>
            </a:r>
            <a:r>
              <a:rPr lang="en-US" sz="1600" u="sng" dirty="0" err="1"/>
              <a:t>Precip</a:t>
            </a:r>
            <a:r>
              <a:rPr lang="en-US" sz="1600" u="sng" dirty="0"/>
              <a:t>/Wind Structure: </a:t>
            </a:r>
            <a:r>
              <a:rPr lang="en-US" sz="1600" dirty="0"/>
              <a:t>characterized by a </a:t>
            </a:r>
            <a:r>
              <a:rPr lang="en-US" sz="1600" b="1" dirty="0">
                <a:solidFill>
                  <a:srgbClr val="7030A0"/>
                </a:solidFill>
              </a:rPr>
              <a:t>compact </a:t>
            </a:r>
            <a:r>
              <a:rPr lang="en-US" sz="1600" b="1" dirty="0">
                <a:solidFill>
                  <a:srgbClr val="FF0000"/>
                </a:solidFill>
              </a:rPr>
              <a:t>symmetrical</a:t>
            </a:r>
            <a:r>
              <a:rPr lang="en-US" sz="1600" b="1" dirty="0"/>
              <a:t> </a:t>
            </a:r>
            <a:r>
              <a:rPr lang="en-US" sz="1600" dirty="0"/>
              <a:t>wind and </a:t>
            </a:r>
            <a:r>
              <a:rPr lang="en-US" sz="1600" dirty="0" smtClean="0"/>
              <a:t>precipitation structure</a:t>
            </a:r>
            <a:endParaRPr lang="en-US" sz="1600" dirty="0"/>
          </a:p>
          <a:p>
            <a:pPr marL="290513" lvl="1" indent="-115888">
              <a:spcBef>
                <a:spcPts val="0"/>
              </a:spcBef>
            </a:pPr>
            <a:r>
              <a:rPr lang="en-US" sz="1600" u="sng" dirty="0"/>
              <a:t>Vertical Wind structure</a:t>
            </a:r>
            <a:r>
              <a:rPr lang="en-US" sz="1600" dirty="0"/>
              <a:t>: </a:t>
            </a:r>
            <a:r>
              <a:rPr lang="en-US" sz="1600" b="1" dirty="0">
                <a:solidFill>
                  <a:srgbClr val="FF0066"/>
                </a:solidFill>
              </a:rPr>
              <a:t>stronger</a:t>
            </a:r>
            <a:r>
              <a:rPr lang="en-US" sz="1600" dirty="0">
                <a:solidFill>
                  <a:srgbClr val="FF0066"/>
                </a:solidFill>
              </a:rPr>
              <a:t> </a:t>
            </a:r>
            <a:r>
              <a:rPr lang="en-US" sz="1600" dirty="0"/>
              <a:t>winds near the surface that </a:t>
            </a:r>
            <a:r>
              <a:rPr lang="en-US" sz="1600" b="1" dirty="0">
                <a:solidFill>
                  <a:srgbClr val="0033CC"/>
                </a:solidFill>
              </a:rPr>
              <a:t>decrease</a:t>
            </a:r>
            <a:r>
              <a:rPr lang="en-US" sz="1600" dirty="0">
                <a:solidFill>
                  <a:srgbClr val="0033CC"/>
                </a:solidFill>
              </a:rPr>
              <a:t> </a:t>
            </a:r>
            <a:r>
              <a:rPr lang="en-US" sz="1600" dirty="0"/>
              <a:t>with height</a:t>
            </a:r>
          </a:p>
        </p:txBody>
      </p:sp>
    </p:spTree>
    <p:extLst>
      <p:ext uri="{BB962C8B-B14F-4D97-AF65-F5344CB8AC3E}">
        <p14:creationId xmlns:p14="http://schemas.microsoft.com/office/powerpoint/2010/main" xmlns="" val="4979544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a:normAutofit fontScale="90000"/>
          </a:bodyPr>
          <a:lstStyle/>
          <a:p>
            <a:r>
              <a:rPr lang="en-US" dirty="0"/>
              <a:t>Structural Differences between Tropical Cyclones and Extratropical </a:t>
            </a:r>
            <a:r>
              <a:rPr lang="en-US" dirty="0" smtClean="0"/>
              <a:t>Cyclones</a:t>
            </a:r>
            <a:endParaRPr lang="en-US" sz="2200" dirty="0"/>
          </a:p>
        </p:txBody>
      </p:sp>
      <p:sp>
        <p:nvSpPr>
          <p:cNvPr id="8" name="Slide Number Placeholder 7"/>
          <p:cNvSpPr>
            <a:spLocks noGrp="1"/>
          </p:cNvSpPr>
          <p:nvPr>
            <p:ph type="sldNum" sz="quarter" idx="12"/>
          </p:nvPr>
        </p:nvSpPr>
        <p:spPr>
          <a:xfrm>
            <a:off x="0" y="6507480"/>
            <a:ext cx="274320" cy="274320"/>
          </a:xfrm>
        </p:spPr>
        <p:txBody>
          <a:bodyPr/>
          <a:lstStyle/>
          <a:p>
            <a:fld id="{283FA653-E9F8-4780-8EA8-F11E133180C1}" type="slidenum">
              <a:rPr lang="en-US" smtClean="0"/>
              <a:pPr/>
              <a:t>54</a:t>
            </a:fld>
            <a:endParaRPr lang="en-US" dirty="0"/>
          </a:p>
        </p:txBody>
      </p:sp>
      <p:sp>
        <p:nvSpPr>
          <p:cNvPr id="3" name="Content Placeholder 2"/>
          <p:cNvSpPr>
            <a:spLocks noGrp="1"/>
          </p:cNvSpPr>
          <p:nvPr>
            <p:ph sz="quarter" idx="1"/>
          </p:nvPr>
        </p:nvSpPr>
        <p:spPr>
          <a:xfrm>
            <a:off x="914400" y="1447800"/>
            <a:ext cx="7772400" cy="3352800"/>
          </a:xfrm>
        </p:spPr>
        <p:txBody>
          <a:bodyPr>
            <a:normAutofit/>
          </a:bodyPr>
          <a:lstStyle/>
          <a:p>
            <a:r>
              <a:rPr lang="en-US" dirty="0"/>
              <a:t>Due to the </a:t>
            </a:r>
            <a:r>
              <a:rPr lang="en-US" u="sng" dirty="0"/>
              <a:t>characteristic vertical wind profile </a:t>
            </a:r>
            <a:r>
              <a:rPr lang="en-US" dirty="0"/>
              <a:t>of a tropical cyclone and a midlatitude system, the </a:t>
            </a:r>
            <a:r>
              <a:rPr lang="en-US" u="sng" dirty="0"/>
              <a:t>thermal wind balance equation </a:t>
            </a:r>
            <a:r>
              <a:rPr lang="en-US" dirty="0"/>
              <a:t>can determine the temperature of the tropospheric </a:t>
            </a:r>
            <a:r>
              <a:rPr lang="en-US" dirty="0" smtClean="0"/>
              <a:t>anomaly         .</a:t>
            </a:r>
          </a:p>
          <a:p>
            <a:r>
              <a:rPr lang="en-US" dirty="0" smtClean="0"/>
              <a:t>Tropical </a:t>
            </a:r>
            <a:r>
              <a:rPr lang="en-US" dirty="0"/>
              <a:t>systems </a:t>
            </a:r>
            <a:r>
              <a:rPr lang="en-US" dirty="0" smtClean="0"/>
              <a:t>= </a:t>
            </a:r>
            <a:r>
              <a:rPr lang="en-US" dirty="0" smtClean="0">
                <a:solidFill>
                  <a:srgbClr val="FF0000"/>
                </a:solidFill>
              </a:rPr>
              <a:t>“</a:t>
            </a:r>
            <a:r>
              <a:rPr lang="en-US" dirty="0">
                <a:solidFill>
                  <a:srgbClr val="FF0000"/>
                </a:solidFill>
              </a:rPr>
              <a:t>warm-cored” </a:t>
            </a:r>
            <a:endParaRPr lang="en-US" dirty="0" smtClean="0">
              <a:solidFill>
                <a:srgbClr val="FF0000"/>
              </a:solidFill>
            </a:endParaRPr>
          </a:p>
          <a:p>
            <a:r>
              <a:rPr lang="en-US" dirty="0" smtClean="0"/>
              <a:t>Mid-latitude </a:t>
            </a:r>
            <a:r>
              <a:rPr lang="en-US" dirty="0"/>
              <a:t>or </a:t>
            </a:r>
            <a:r>
              <a:rPr lang="en-US" dirty="0" smtClean="0"/>
              <a:t>Extra-tropical </a:t>
            </a:r>
            <a:r>
              <a:rPr lang="en-US" dirty="0"/>
              <a:t>systems </a:t>
            </a:r>
            <a:r>
              <a:rPr lang="en-US" dirty="0" smtClean="0"/>
              <a:t>= </a:t>
            </a:r>
            <a:r>
              <a:rPr lang="en-US" dirty="0" smtClean="0">
                <a:solidFill>
                  <a:srgbClr val="0033CC"/>
                </a:solidFill>
              </a:rPr>
              <a:t>“cold-cored”</a:t>
            </a:r>
            <a:endParaRPr lang="en-US" dirty="0">
              <a:solidFill>
                <a:srgbClr val="0033CC"/>
              </a:solidFill>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xmlns="" val="1327652297"/>
              </p:ext>
            </p:extLst>
          </p:nvPr>
        </p:nvGraphicFramePr>
        <p:xfrm>
          <a:off x="1905000" y="4724400"/>
          <a:ext cx="4823012" cy="914400"/>
        </p:xfrm>
        <a:graphic>
          <a:graphicData uri="http://schemas.openxmlformats.org/presentationml/2006/ole">
            <p:oleObj spid="_x0000_s22589" name="Equation" r:id="rId3" imgW="2565400" imgH="482600" progId="Equation.3">
              <p:embed/>
            </p:oleObj>
          </a:graphicData>
        </a:graphic>
      </p:graphicFrame>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xmlns="" val="2069405937"/>
              </p:ext>
            </p:extLst>
          </p:nvPr>
        </p:nvGraphicFramePr>
        <p:xfrm>
          <a:off x="2384425" y="2667000"/>
          <a:ext cx="587375" cy="381000"/>
        </p:xfrm>
        <a:graphic>
          <a:graphicData uri="http://schemas.openxmlformats.org/presentationml/2006/ole">
            <p:oleObj spid="_x0000_s22590" name="Equation" r:id="rId4" imgW="355446" imgH="228501" progId="Equation.3">
              <p:embed/>
            </p:oleObj>
          </a:graphicData>
        </a:graphic>
      </p:graphicFrame>
    </p:spTree>
    <p:extLst>
      <p:ext uri="{BB962C8B-B14F-4D97-AF65-F5344CB8AC3E}">
        <p14:creationId xmlns:p14="http://schemas.microsoft.com/office/powerpoint/2010/main" xmlns="" val="20756428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HWRF Model Development</a:t>
            </a:r>
            <a:endParaRPr lang="en-US" dirty="0"/>
          </a:p>
        </p:txBody>
      </p:sp>
      <p:sp>
        <p:nvSpPr>
          <p:cNvPr id="3" name="Slide Number Placeholder 2"/>
          <p:cNvSpPr>
            <a:spLocks noGrp="1"/>
          </p:cNvSpPr>
          <p:nvPr>
            <p:ph type="sldNum" sz="quarter" idx="12"/>
          </p:nvPr>
        </p:nvSpPr>
        <p:spPr>
          <a:xfrm>
            <a:off x="0" y="6477000"/>
            <a:ext cx="274320" cy="274320"/>
          </a:xfrm>
        </p:spPr>
        <p:txBody>
          <a:bodyPr/>
          <a:lstStyle/>
          <a:p>
            <a:fld id="{283FA653-E9F8-4780-8EA8-F11E133180C1}" type="slidenum">
              <a:rPr lang="en-US" smtClean="0"/>
              <a:pPr/>
              <a:t>55</a:t>
            </a:fld>
            <a:endParaRPr lang="en-US"/>
          </a:p>
        </p:txBody>
      </p:sp>
      <p:sp>
        <p:nvSpPr>
          <p:cNvPr id="4" name="Content Placeholder 3"/>
          <p:cNvSpPr>
            <a:spLocks noGrp="1"/>
          </p:cNvSpPr>
          <p:nvPr>
            <p:ph sz="quarter" idx="1"/>
          </p:nvPr>
        </p:nvSpPr>
        <p:spPr>
          <a:xfrm>
            <a:off x="914400" y="1524000"/>
            <a:ext cx="7772400" cy="2590800"/>
          </a:xfrm>
        </p:spPr>
        <p:txBody>
          <a:bodyPr>
            <a:normAutofit/>
          </a:bodyPr>
          <a:lstStyle/>
          <a:p>
            <a:r>
              <a:rPr lang="en-US" dirty="0"/>
              <a:t>To fulfill the need for the US’s next-generation hurricane model forecasting problems, the Hurricane Weather Research and Forecasting system (HWRF) was developed by the EMC with collaboration from the GFDL and the University of Rhode Island </a:t>
            </a:r>
            <a:r>
              <a:rPr lang="en-US" sz="1600" dirty="0"/>
              <a:t>(</a:t>
            </a:r>
            <a:r>
              <a:rPr lang="en-US" sz="1600" dirty="0" err="1"/>
              <a:t>Bao</a:t>
            </a:r>
            <a:r>
              <a:rPr lang="en-US" sz="1600" dirty="0"/>
              <a:t> et al. 2010 ; </a:t>
            </a:r>
            <a:r>
              <a:rPr lang="en-US" sz="1600" dirty="0" err="1"/>
              <a:t>Gopalakrishnan</a:t>
            </a:r>
            <a:r>
              <a:rPr lang="en-US" sz="1600" dirty="0"/>
              <a:t> et al. 2010a</a:t>
            </a:r>
            <a:r>
              <a:rPr lang="en-US" sz="1600" dirty="0" smtClean="0"/>
              <a:t>)</a:t>
            </a:r>
            <a:endParaRPr lang="en-US" dirty="0" smtClean="0"/>
          </a:p>
        </p:txBody>
      </p:sp>
      <p:cxnSp>
        <p:nvCxnSpPr>
          <p:cNvPr id="6" name="Straight Connector 5"/>
          <p:cNvCxnSpPr/>
          <p:nvPr/>
        </p:nvCxnSpPr>
        <p:spPr>
          <a:xfrm>
            <a:off x="304800" y="4343400"/>
            <a:ext cx="8534400" cy="0"/>
          </a:xfrm>
          <a:prstGeom prst="line">
            <a:avLst/>
          </a:prstGeom>
          <a:ln w="889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26571" y="4305300"/>
            <a:ext cx="0" cy="800100"/>
          </a:xfrm>
          <a:prstGeom prst="line">
            <a:avLst/>
          </a:prstGeom>
          <a:ln w="889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5257800" y="4343400"/>
            <a:ext cx="0" cy="333375"/>
          </a:xfrm>
          <a:prstGeom prst="line">
            <a:avLst/>
          </a:prstGeom>
          <a:ln w="889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7772400" y="4314825"/>
            <a:ext cx="0" cy="361950"/>
          </a:xfrm>
          <a:prstGeom prst="line">
            <a:avLst/>
          </a:prstGeom>
          <a:ln w="889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514600" y="4314825"/>
            <a:ext cx="0" cy="361950"/>
          </a:xfrm>
          <a:prstGeom prst="line">
            <a:avLst/>
          </a:prstGeom>
          <a:ln w="88900"/>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52400" y="5105400"/>
            <a:ext cx="1295400" cy="923330"/>
          </a:xfrm>
          <a:prstGeom prst="rect">
            <a:avLst/>
          </a:prstGeom>
          <a:noFill/>
        </p:spPr>
        <p:txBody>
          <a:bodyPr wrap="square" rtlCol="0">
            <a:spAutoFit/>
          </a:bodyPr>
          <a:lstStyle/>
          <a:p>
            <a:r>
              <a:rPr lang="en-US" dirty="0" smtClean="0"/>
              <a:t>HWRF development begins</a:t>
            </a:r>
            <a:endParaRPr lang="en-US" dirty="0"/>
          </a:p>
        </p:txBody>
      </p:sp>
      <p:sp>
        <p:nvSpPr>
          <p:cNvPr id="15" name="TextBox 14"/>
          <p:cNvSpPr txBox="1"/>
          <p:nvPr/>
        </p:nvSpPr>
        <p:spPr>
          <a:xfrm>
            <a:off x="1752600" y="4705350"/>
            <a:ext cx="1600200" cy="1754326"/>
          </a:xfrm>
          <a:prstGeom prst="rect">
            <a:avLst/>
          </a:prstGeom>
          <a:noFill/>
        </p:spPr>
        <p:txBody>
          <a:bodyPr wrap="square" rtlCol="0">
            <a:spAutoFit/>
          </a:bodyPr>
          <a:lstStyle/>
          <a:p>
            <a:pPr algn="ctr"/>
            <a:r>
              <a:rPr lang="en-US" dirty="0" smtClean="0"/>
              <a:t>HWRF becomes operational at both NHC and EMC with a single moving nest</a:t>
            </a:r>
          </a:p>
        </p:txBody>
      </p:sp>
      <p:sp>
        <p:nvSpPr>
          <p:cNvPr id="16" name="TextBox 15"/>
          <p:cNvSpPr txBox="1"/>
          <p:nvPr/>
        </p:nvSpPr>
        <p:spPr>
          <a:xfrm>
            <a:off x="4419600" y="4723493"/>
            <a:ext cx="1866900" cy="1477328"/>
          </a:xfrm>
          <a:prstGeom prst="rect">
            <a:avLst/>
          </a:prstGeom>
          <a:noFill/>
        </p:spPr>
        <p:txBody>
          <a:bodyPr wrap="square" rtlCol="0">
            <a:spAutoFit/>
          </a:bodyPr>
          <a:lstStyle/>
          <a:p>
            <a:pPr algn="ctr"/>
            <a:r>
              <a:rPr lang="en-US" dirty="0" smtClean="0"/>
              <a:t>AOML develops “</a:t>
            </a:r>
            <a:r>
              <a:rPr lang="en-US" dirty="0" err="1" smtClean="0"/>
              <a:t>HWRFx</a:t>
            </a:r>
            <a:r>
              <a:rPr lang="en-US" dirty="0" smtClean="0"/>
              <a:t>” , an experimental version with dual moving nests</a:t>
            </a:r>
            <a:endParaRPr lang="en-US" dirty="0"/>
          </a:p>
        </p:txBody>
      </p:sp>
      <p:sp>
        <p:nvSpPr>
          <p:cNvPr id="17" name="TextBox 16"/>
          <p:cNvSpPr txBox="1"/>
          <p:nvPr/>
        </p:nvSpPr>
        <p:spPr>
          <a:xfrm>
            <a:off x="6819900" y="4680404"/>
            <a:ext cx="1943100" cy="1477328"/>
          </a:xfrm>
          <a:prstGeom prst="rect">
            <a:avLst/>
          </a:prstGeom>
          <a:noFill/>
        </p:spPr>
        <p:txBody>
          <a:bodyPr wrap="square" rtlCol="0">
            <a:spAutoFit/>
          </a:bodyPr>
          <a:lstStyle/>
          <a:p>
            <a:pPr algn="ctr"/>
            <a:r>
              <a:rPr lang="en-US" dirty="0" smtClean="0"/>
              <a:t>DTC releases a public version of the operational code to researchers &amp; academia</a:t>
            </a:r>
            <a:endParaRPr lang="en-US" dirty="0"/>
          </a:p>
        </p:txBody>
      </p:sp>
      <p:sp>
        <p:nvSpPr>
          <p:cNvPr id="18" name="TextBox 17"/>
          <p:cNvSpPr txBox="1"/>
          <p:nvPr/>
        </p:nvSpPr>
        <p:spPr>
          <a:xfrm>
            <a:off x="152400" y="3974068"/>
            <a:ext cx="8686800" cy="400110"/>
          </a:xfrm>
          <a:prstGeom prst="rect">
            <a:avLst/>
          </a:prstGeom>
          <a:noFill/>
        </p:spPr>
        <p:txBody>
          <a:bodyPr wrap="square" rtlCol="0">
            <a:spAutoFit/>
          </a:bodyPr>
          <a:lstStyle/>
          <a:p>
            <a:r>
              <a:rPr lang="en-US" sz="2000" b="1" dirty="0" smtClean="0"/>
              <a:t>2002		   2007			    2007		  	2010</a:t>
            </a:r>
            <a:endParaRPr lang="en-US" sz="2000" b="1" dirty="0"/>
          </a:p>
        </p:txBody>
      </p:sp>
    </p:spTree>
    <p:extLst>
      <p:ext uri="{BB962C8B-B14F-4D97-AF65-F5344CB8AC3E}">
        <p14:creationId xmlns:p14="http://schemas.microsoft.com/office/powerpoint/2010/main" xmlns="" val="130406930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7772400" cy="868362"/>
          </a:xfrm>
        </p:spPr>
        <p:txBody>
          <a:bodyPr/>
          <a:lstStyle/>
          <a:p>
            <a:r>
              <a:rPr lang="en-US" dirty="0" smtClean="0"/>
              <a:t>Soil Type Characteristics</a:t>
            </a:r>
            <a:endParaRPr lang="en-US" dirty="0"/>
          </a:p>
        </p:txBody>
      </p:sp>
      <p:sp>
        <p:nvSpPr>
          <p:cNvPr id="7" name="Slide Number Placeholder 6"/>
          <p:cNvSpPr>
            <a:spLocks noGrp="1"/>
          </p:cNvSpPr>
          <p:nvPr>
            <p:ph type="sldNum" sz="quarter" idx="12"/>
          </p:nvPr>
        </p:nvSpPr>
        <p:spPr>
          <a:xfrm>
            <a:off x="10886" y="6507815"/>
            <a:ext cx="274320" cy="274320"/>
          </a:xfrm>
        </p:spPr>
        <p:txBody>
          <a:bodyPr/>
          <a:lstStyle/>
          <a:p>
            <a:fld id="{283FA653-E9F8-4780-8EA8-F11E133180C1}" type="slidenum">
              <a:rPr lang="en-US" smtClean="0"/>
              <a:pPr/>
              <a:t>56</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xmlns="" val="307077208"/>
              </p:ext>
            </p:extLst>
          </p:nvPr>
        </p:nvGraphicFramePr>
        <p:xfrm>
          <a:off x="152400" y="1295401"/>
          <a:ext cx="5791201" cy="4952997"/>
        </p:xfrm>
        <a:graphic>
          <a:graphicData uri="http://schemas.openxmlformats.org/drawingml/2006/table">
            <a:tbl>
              <a:tblPr firstRow="1" firstCol="1" bandRow="1">
                <a:tableStyleId>{8EC20E35-A176-4012-BC5E-935CFFF8708E}</a:tableStyleId>
              </a:tblPr>
              <a:tblGrid>
                <a:gridCol w="744583"/>
                <a:gridCol w="1240972"/>
                <a:gridCol w="744583"/>
                <a:gridCol w="744583"/>
                <a:gridCol w="827314"/>
                <a:gridCol w="1489166"/>
              </a:tblGrid>
              <a:tr h="582502">
                <a:tc>
                  <a:txBody>
                    <a:bodyPr/>
                    <a:lstStyle/>
                    <a:p>
                      <a:pPr algn="ctr" fontAlgn="b"/>
                      <a:r>
                        <a:rPr lang="en-US" sz="1000" u="none" strike="noStrike" dirty="0">
                          <a:effectLst/>
                        </a:rPr>
                        <a:t>Cat #</a:t>
                      </a:r>
                      <a:endParaRPr lang="en-US" sz="1000" b="1" i="0" u="none" strike="noStrike" dirty="0">
                        <a:solidFill>
                          <a:schemeClr val="bg1"/>
                        </a:solidFill>
                        <a:effectLst/>
                        <a:latin typeface="+mn-lt"/>
                      </a:endParaRPr>
                    </a:p>
                  </a:txBody>
                  <a:tcPr marL="9525" marR="9525" marT="9525" marB="0" anchor="ctr">
                    <a:solidFill>
                      <a:schemeClr val="accent1">
                        <a:lumMod val="75000"/>
                      </a:schemeClr>
                    </a:solidFill>
                  </a:tcPr>
                </a:tc>
                <a:tc>
                  <a:txBody>
                    <a:bodyPr/>
                    <a:lstStyle/>
                    <a:p>
                      <a:pPr algn="ctr" fontAlgn="b"/>
                      <a:r>
                        <a:rPr lang="en-US" sz="1000" u="none" strike="noStrike" dirty="0">
                          <a:effectLst/>
                        </a:rPr>
                        <a:t>Dry </a:t>
                      </a:r>
                      <a:r>
                        <a:rPr lang="en-US" sz="1000" u="none" strike="noStrike" dirty="0" smtClean="0">
                          <a:effectLst/>
                        </a:rPr>
                        <a:t>Threshold*</a:t>
                      </a:r>
                      <a:endParaRPr lang="en-US" sz="1000" b="1" i="0" u="none" strike="noStrike" dirty="0">
                        <a:solidFill>
                          <a:schemeClr val="bg1"/>
                        </a:solidFill>
                        <a:effectLst/>
                        <a:latin typeface="+mn-lt"/>
                      </a:endParaRPr>
                    </a:p>
                  </a:txBody>
                  <a:tcPr marL="9525" marR="9525" marT="9525" marB="0" anchor="ctr">
                    <a:solidFill>
                      <a:schemeClr val="accent1">
                        <a:lumMod val="75000"/>
                      </a:schemeClr>
                    </a:solidFill>
                  </a:tcPr>
                </a:tc>
                <a:tc>
                  <a:txBody>
                    <a:bodyPr/>
                    <a:lstStyle/>
                    <a:p>
                      <a:pPr algn="ctr" fontAlgn="b"/>
                      <a:r>
                        <a:rPr lang="en-US" sz="1000" u="none" strike="noStrike" dirty="0">
                          <a:effectLst/>
                        </a:rPr>
                        <a:t>Porosity</a:t>
                      </a:r>
                      <a:endParaRPr lang="en-US" sz="1000" b="1" i="0" u="none" strike="noStrike" dirty="0">
                        <a:solidFill>
                          <a:schemeClr val="bg1"/>
                        </a:solidFill>
                        <a:effectLst/>
                        <a:latin typeface="+mn-lt"/>
                      </a:endParaRPr>
                    </a:p>
                  </a:txBody>
                  <a:tcPr marL="9525" marR="9525" marT="9525" marB="0" anchor="ctr">
                    <a:solidFill>
                      <a:schemeClr val="accent1">
                        <a:lumMod val="75000"/>
                      </a:schemeClr>
                    </a:solidFill>
                  </a:tcPr>
                </a:tc>
                <a:tc>
                  <a:txBody>
                    <a:bodyPr/>
                    <a:lstStyle/>
                    <a:p>
                      <a:pPr algn="ctr" fontAlgn="b"/>
                      <a:r>
                        <a:rPr lang="en-US" sz="1000" u="none" strike="noStrike" dirty="0">
                          <a:effectLst/>
                        </a:rPr>
                        <a:t>Field Capacity</a:t>
                      </a:r>
                      <a:endParaRPr lang="en-US" sz="1000" b="1" i="0" u="none" strike="noStrike" dirty="0">
                        <a:solidFill>
                          <a:schemeClr val="bg1"/>
                        </a:solidFill>
                        <a:effectLst/>
                        <a:latin typeface="+mn-lt"/>
                      </a:endParaRPr>
                    </a:p>
                  </a:txBody>
                  <a:tcPr marL="9525" marR="9525" marT="9525" marB="0" anchor="ctr">
                    <a:solidFill>
                      <a:schemeClr val="accent1">
                        <a:lumMod val="75000"/>
                      </a:schemeClr>
                    </a:solidFill>
                  </a:tcPr>
                </a:tc>
                <a:tc>
                  <a:txBody>
                    <a:bodyPr/>
                    <a:lstStyle/>
                    <a:p>
                      <a:pPr algn="ctr" fontAlgn="b"/>
                      <a:r>
                        <a:rPr lang="en-US" sz="1000" u="none" strike="noStrike" dirty="0">
                          <a:effectLst/>
                        </a:rPr>
                        <a:t>Wilting </a:t>
                      </a:r>
                      <a:r>
                        <a:rPr lang="en-US" sz="1000" u="none" strike="noStrike" dirty="0" smtClean="0">
                          <a:effectLst/>
                        </a:rPr>
                        <a:t>Point</a:t>
                      </a:r>
                      <a:endParaRPr lang="en-US" sz="1000" b="1" i="0" u="none" strike="noStrike" dirty="0">
                        <a:solidFill>
                          <a:schemeClr val="bg1"/>
                        </a:solidFill>
                        <a:effectLst/>
                        <a:latin typeface="+mn-lt"/>
                      </a:endParaRPr>
                    </a:p>
                  </a:txBody>
                  <a:tcPr marL="9525" marR="9525" marT="9525" marB="0" anchor="ctr">
                    <a:solidFill>
                      <a:schemeClr val="accent1">
                        <a:lumMod val="75000"/>
                      </a:schemeClr>
                    </a:solidFill>
                  </a:tcPr>
                </a:tc>
                <a:tc>
                  <a:txBody>
                    <a:bodyPr/>
                    <a:lstStyle/>
                    <a:p>
                      <a:pPr algn="ctr" fontAlgn="b"/>
                      <a:r>
                        <a:rPr lang="en-US" sz="1000" u="none" strike="noStrike" dirty="0" smtClean="0">
                          <a:effectLst/>
                        </a:rPr>
                        <a:t>Soil Type Description</a:t>
                      </a:r>
                      <a:endParaRPr lang="en-US" sz="1000" b="1" i="0" u="none" strike="noStrike" dirty="0">
                        <a:solidFill>
                          <a:schemeClr val="bg1"/>
                        </a:solidFill>
                        <a:effectLst/>
                        <a:latin typeface="+mn-lt"/>
                      </a:endParaRPr>
                    </a:p>
                  </a:txBody>
                  <a:tcPr marL="9525" marR="9525" marT="9525" marB="0" anchor="ctr">
                    <a:solidFill>
                      <a:schemeClr val="accent1">
                        <a:lumMod val="75000"/>
                      </a:schemeClr>
                    </a:solidFill>
                  </a:tcPr>
                </a:tc>
              </a:tr>
              <a:tr h="270721">
                <a:tc>
                  <a:txBody>
                    <a:bodyPr/>
                    <a:lstStyle/>
                    <a:p>
                      <a:pPr algn="ctr" fontAlgn="ctr"/>
                      <a:r>
                        <a:rPr lang="en-US" sz="800" u="none" strike="noStrike" dirty="0">
                          <a:effectLst/>
                        </a:rPr>
                        <a:t>1</a:t>
                      </a:r>
                      <a:endParaRPr lang="en-US" sz="800" b="0" i="0" u="none" strike="noStrike" dirty="0">
                        <a:solidFill>
                          <a:schemeClr val="bg1"/>
                        </a:solidFill>
                        <a:effectLst/>
                        <a:latin typeface="+mn-lt"/>
                      </a:endParaRPr>
                    </a:p>
                  </a:txBody>
                  <a:tcPr marL="9525" marR="9525" marT="9525" marB="0" anchor="ctr">
                    <a:solidFill>
                      <a:schemeClr val="accent1">
                        <a:lumMod val="75000"/>
                      </a:schemeClr>
                    </a:solidFill>
                  </a:tcPr>
                </a:tc>
                <a:tc>
                  <a:txBody>
                    <a:bodyPr/>
                    <a:lstStyle/>
                    <a:p>
                      <a:pPr algn="ctr" fontAlgn="b"/>
                      <a:r>
                        <a:rPr lang="en-US" sz="1000" u="none" strike="noStrike" dirty="0">
                          <a:effectLst/>
                          <a:latin typeface="Times New Roman" pitchFamily="18" charset="0"/>
                          <a:cs typeface="Times New Roman" pitchFamily="18" charset="0"/>
                        </a:rPr>
                        <a:t>0.010</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a:effectLst/>
                          <a:latin typeface="Times New Roman" pitchFamily="18" charset="0"/>
                          <a:cs typeface="Times New Roman" pitchFamily="18" charset="0"/>
                        </a:rPr>
                        <a:t>0.339</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a:effectLst/>
                          <a:latin typeface="Times New Roman" pitchFamily="18" charset="0"/>
                          <a:cs typeface="Times New Roman" pitchFamily="18" charset="0"/>
                        </a:rPr>
                        <a:t>0.236</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a:effectLst/>
                          <a:latin typeface="Times New Roman" pitchFamily="18" charset="0"/>
                          <a:cs typeface="Times New Roman" pitchFamily="18" charset="0"/>
                        </a:rPr>
                        <a:t>0.010</a:t>
                      </a:r>
                      <a:endParaRPr lang="en-US" sz="10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a:effectLst/>
                          <a:latin typeface="Times New Roman" pitchFamily="18" charset="0"/>
                          <a:cs typeface="Times New Roman" pitchFamily="18" charset="0"/>
                        </a:rPr>
                        <a:t>SAND</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r>
              <a:tr h="270721">
                <a:tc>
                  <a:txBody>
                    <a:bodyPr/>
                    <a:lstStyle/>
                    <a:p>
                      <a:pPr algn="ctr" fontAlgn="ctr"/>
                      <a:r>
                        <a:rPr lang="en-US" sz="800" u="none" strike="noStrike" dirty="0">
                          <a:effectLst/>
                        </a:rPr>
                        <a:t>2</a:t>
                      </a:r>
                      <a:endParaRPr lang="en-US" sz="800" b="0" i="0" u="none" strike="noStrike" dirty="0">
                        <a:solidFill>
                          <a:schemeClr val="bg1"/>
                        </a:solidFill>
                        <a:effectLst/>
                        <a:latin typeface="+mn-lt"/>
                      </a:endParaRPr>
                    </a:p>
                  </a:txBody>
                  <a:tcPr marL="9525" marR="9525" marT="9525" marB="0" anchor="ctr">
                    <a:solidFill>
                      <a:schemeClr val="accent1">
                        <a:lumMod val="75000"/>
                      </a:schemeClr>
                    </a:solidFill>
                  </a:tcPr>
                </a:tc>
                <a:tc>
                  <a:txBody>
                    <a:bodyPr/>
                    <a:lstStyle/>
                    <a:p>
                      <a:pPr algn="ctr" fontAlgn="b"/>
                      <a:r>
                        <a:rPr lang="en-US" sz="1000" u="none" strike="noStrike" dirty="0">
                          <a:effectLst/>
                          <a:latin typeface="Times New Roman" pitchFamily="18" charset="0"/>
                          <a:cs typeface="Times New Roman" pitchFamily="18" charset="0"/>
                        </a:rPr>
                        <a:t>0.028</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a:effectLst/>
                          <a:latin typeface="Times New Roman" pitchFamily="18" charset="0"/>
                          <a:cs typeface="Times New Roman" pitchFamily="18" charset="0"/>
                        </a:rPr>
                        <a:t>0.421</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a:effectLst/>
                          <a:latin typeface="Times New Roman" pitchFamily="18" charset="0"/>
                          <a:cs typeface="Times New Roman" pitchFamily="18" charset="0"/>
                        </a:rPr>
                        <a:t>0.383</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a:effectLst/>
                          <a:latin typeface="Times New Roman" pitchFamily="18" charset="0"/>
                          <a:cs typeface="Times New Roman" pitchFamily="18" charset="0"/>
                        </a:rPr>
                        <a:t>0.028</a:t>
                      </a:r>
                      <a:endParaRPr lang="en-US" sz="10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a:effectLst/>
                          <a:latin typeface="Times New Roman" pitchFamily="18" charset="0"/>
                          <a:cs typeface="Times New Roman" pitchFamily="18" charset="0"/>
                        </a:rPr>
                        <a:t>LOAMY SAND</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r>
              <a:tr h="270721">
                <a:tc>
                  <a:txBody>
                    <a:bodyPr/>
                    <a:lstStyle/>
                    <a:p>
                      <a:pPr algn="ctr" fontAlgn="ctr"/>
                      <a:r>
                        <a:rPr lang="en-US" sz="800" u="none" strike="noStrike" dirty="0">
                          <a:effectLst/>
                        </a:rPr>
                        <a:t>3</a:t>
                      </a:r>
                      <a:endParaRPr lang="en-US" sz="800" b="0" i="0" u="none" strike="noStrike" dirty="0">
                        <a:solidFill>
                          <a:schemeClr val="bg1"/>
                        </a:solidFill>
                        <a:effectLst/>
                        <a:latin typeface="+mn-lt"/>
                      </a:endParaRPr>
                    </a:p>
                  </a:txBody>
                  <a:tcPr marL="9525" marR="9525" marT="9525" marB="0" anchor="ctr">
                    <a:solidFill>
                      <a:schemeClr val="accent1">
                        <a:lumMod val="75000"/>
                      </a:schemeClr>
                    </a:solidFill>
                  </a:tcPr>
                </a:tc>
                <a:tc>
                  <a:txBody>
                    <a:bodyPr/>
                    <a:lstStyle/>
                    <a:p>
                      <a:pPr algn="ctr" fontAlgn="b"/>
                      <a:r>
                        <a:rPr lang="en-US" sz="1000" u="none" strike="noStrike">
                          <a:effectLst/>
                          <a:latin typeface="Times New Roman" pitchFamily="18" charset="0"/>
                          <a:cs typeface="Times New Roman" pitchFamily="18" charset="0"/>
                        </a:rPr>
                        <a:t>0.047</a:t>
                      </a:r>
                      <a:endParaRPr lang="en-US" sz="10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a:effectLst/>
                          <a:latin typeface="Times New Roman" pitchFamily="18" charset="0"/>
                          <a:cs typeface="Times New Roman" pitchFamily="18" charset="0"/>
                        </a:rPr>
                        <a:t>0.434</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a:effectLst/>
                          <a:latin typeface="Times New Roman" pitchFamily="18" charset="0"/>
                          <a:cs typeface="Times New Roman" pitchFamily="18" charset="0"/>
                        </a:rPr>
                        <a:t>0.383</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a:effectLst/>
                          <a:latin typeface="Times New Roman" pitchFamily="18" charset="0"/>
                          <a:cs typeface="Times New Roman" pitchFamily="18" charset="0"/>
                        </a:rPr>
                        <a:t>0.047</a:t>
                      </a:r>
                      <a:endParaRPr lang="en-US" sz="10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a:effectLst/>
                          <a:latin typeface="Times New Roman" pitchFamily="18" charset="0"/>
                          <a:cs typeface="Times New Roman" pitchFamily="18" charset="0"/>
                        </a:rPr>
                        <a:t>SANDY LOAM</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r>
              <a:tr h="270721">
                <a:tc>
                  <a:txBody>
                    <a:bodyPr/>
                    <a:lstStyle/>
                    <a:p>
                      <a:pPr algn="ctr" fontAlgn="ctr"/>
                      <a:r>
                        <a:rPr lang="en-US" sz="800" u="none" strike="noStrike" dirty="0">
                          <a:effectLst/>
                        </a:rPr>
                        <a:t>4</a:t>
                      </a:r>
                      <a:endParaRPr lang="en-US" sz="800" b="0" i="0" u="none" strike="noStrike" dirty="0">
                        <a:solidFill>
                          <a:schemeClr val="bg1"/>
                        </a:solidFill>
                        <a:effectLst/>
                        <a:latin typeface="+mn-lt"/>
                      </a:endParaRPr>
                    </a:p>
                  </a:txBody>
                  <a:tcPr marL="9525" marR="9525" marT="9525" marB="0" anchor="ctr">
                    <a:solidFill>
                      <a:schemeClr val="accent1">
                        <a:lumMod val="75000"/>
                      </a:schemeClr>
                    </a:solidFill>
                  </a:tcPr>
                </a:tc>
                <a:tc>
                  <a:txBody>
                    <a:bodyPr/>
                    <a:lstStyle/>
                    <a:p>
                      <a:pPr algn="ctr" fontAlgn="b"/>
                      <a:r>
                        <a:rPr lang="en-US" sz="1000" u="none" strike="noStrike">
                          <a:effectLst/>
                          <a:latin typeface="Times New Roman" pitchFamily="18" charset="0"/>
                          <a:cs typeface="Times New Roman" pitchFamily="18" charset="0"/>
                        </a:rPr>
                        <a:t>0.084</a:t>
                      </a:r>
                      <a:endParaRPr lang="en-US" sz="10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a:effectLst/>
                          <a:latin typeface="Times New Roman" pitchFamily="18" charset="0"/>
                          <a:cs typeface="Times New Roman" pitchFamily="18" charset="0"/>
                        </a:rPr>
                        <a:t>0.476</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a:effectLst/>
                          <a:latin typeface="Times New Roman" pitchFamily="18" charset="0"/>
                          <a:cs typeface="Times New Roman" pitchFamily="18" charset="0"/>
                        </a:rPr>
                        <a:t>0.360</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a:effectLst/>
                          <a:latin typeface="Times New Roman" pitchFamily="18" charset="0"/>
                          <a:cs typeface="Times New Roman" pitchFamily="18" charset="0"/>
                        </a:rPr>
                        <a:t>0.084</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a:effectLst/>
                          <a:latin typeface="Times New Roman" pitchFamily="18" charset="0"/>
                          <a:cs typeface="Times New Roman" pitchFamily="18" charset="0"/>
                        </a:rPr>
                        <a:t>SILT LOAM</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r>
              <a:tr h="270721">
                <a:tc>
                  <a:txBody>
                    <a:bodyPr/>
                    <a:lstStyle/>
                    <a:p>
                      <a:pPr algn="ctr" fontAlgn="ctr"/>
                      <a:r>
                        <a:rPr lang="en-US" sz="800" u="none" strike="noStrike" dirty="0">
                          <a:effectLst/>
                        </a:rPr>
                        <a:t>5</a:t>
                      </a:r>
                      <a:endParaRPr lang="en-US" sz="800" b="0" i="0" u="none" strike="noStrike" dirty="0">
                        <a:solidFill>
                          <a:schemeClr val="bg1"/>
                        </a:solidFill>
                        <a:effectLst/>
                        <a:latin typeface="+mn-lt"/>
                      </a:endParaRPr>
                    </a:p>
                  </a:txBody>
                  <a:tcPr marL="9525" marR="9525" marT="9525" marB="0" anchor="ctr">
                    <a:solidFill>
                      <a:schemeClr val="accent1">
                        <a:lumMod val="75000"/>
                      </a:schemeClr>
                    </a:solidFill>
                  </a:tcPr>
                </a:tc>
                <a:tc>
                  <a:txBody>
                    <a:bodyPr/>
                    <a:lstStyle/>
                    <a:p>
                      <a:pPr algn="ctr" fontAlgn="b"/>
                      <a:r>
                        <a:rPr lang="en-US" sz="1000" u="none" strike="noStrike">
                          <a:effectLst/>
                          <a:latin typeface="Times New Roman" pitchFamily="18" charset="0"/>
                          <a:cs typeface="Times New Roman" pitchFamily="18" charset="0"/>
                        </a:rPr>
                        <a:t>0.084</a:t>
                      </a:r>
                      <a:endParaRPr lang="en-US" sz="10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a:effectLst/>
                          <a:latin typeface="Times New Roman" pitchFamily="18" charset="0"/>
                          <a:cs typeface="Times New Roman" pitchFamily="18" charset="0"/>
                        </a:rPr>
                        <a:t>0.476</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a:effectLst/>
                          <a:latin typeface="Times New Roman" pitchFamily="18" charset="0"/>
                          <a:cs typeface="Times New Roman" pitchFamily="18" charset="0"/>
                        </a:rPr>
                        <a:t>0.383</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a:effectLst/>
                          <a:latin typeface="Times New Roman" pitchFamily="18" charset="0"/>
                          <a:cs typeface="Times New Roman" pitchFamily="18" charset="0"/>
                        </a:rPr>
                        <a:t>0.084</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a:effectLst/>
                          <a:latin typeface="Times New Roman" pitchFamily="18" charset="0"/>
                          <a:cs typeface="Times New Roman" pitchFamily="18" charset="0"/>
                        </a:rPr>
                        <a:t>SILT</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r>
              <a:tr h="270721">
                <a:tc>
                  <a:txBody>
                    <a:bodyPr/>
                    <a:lstStyle/>
                    <a:p>
                      <a:pPr algn="ctr" fontAlgn="ctr"/>
                      <a:r>
                        <a:rPr lang="en-US" sz="800" u="none" strike="noStrike" dirty="0">
                          <a:effectLst/>
                        </a:rPr>
                        <a:t>6</a:t>
                      </a:r>
                      <a:endParaRPr lang="en-US" sz="800" b="0" i="0" u="none" strike="noStrike" dirty="0">
                        <a:solidFill>
                          <a:schemeClr val="bg1"/>
                        </a:solidFill>
                        <a:effectLst/>
                        <a:latin typeface="+mn-lt"/>
                      </a:endParaRPr>
                    </a:p>
                  </a:txBody>
                  <a:tcPr marL="9525" marR="9525" marT="9525" marB="0" anchor="ctr">
                    <a:solidFill>
                      <a:schemeClr val="accent1">
                        <a:lumMod val="75000"/>
                      </a:schemeClr>
                    </a:solidFill>
                  </a:tcPr>
                </a:tc>
                <a:tc>
                  <a:txBody>
                    <a:bodyPr/>
                    <a:lstStyle/>
                    <a:p>
                      <a:pPr algn="ctr" fontAlgn="b"/>
                      <a:r>
                        <a:rPr lang="en-US" sz="1000" u="none" strike="noStrike">
                          <a:effectLst/>
                          <a:latin typeface="Times New Roman" pitchFamily="18" charset="0"/>
                          <a:cs typeface="Times New Roman" pitchFamily="18" charset="0"/>
                        </a:rPr>
                        <a:t>0.066</a:t>
                      </a:r>
                      <a:endParaRPr lang="en-US" sz="10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a:effectLst/>
                          <a:latin typeface="Times New Roman" pitchFamily="18" charset="0"/>
                          <a:cs typeface="Times New Roman" pitchFamily="18" charset="0"/>
                        </a:rPr>
                        <a:t>0.439</a:t>
                      </a:r>
                      <a:endParaRPr lang="en-US" sz="10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a:effectLst/>
                          <a:latin typeface="Times New Roman" pitchFamily="18" charset="0"/>
                          <a:cs typeface="Times New Roman" pitchFamily="18" charset="0"/>
                        </a:rPr>
                        <a:t>0.329</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a:effectLst/>
                          <a:latin typeface="Times New Roman" pitchFamily="18" charset="0"/>
                          <a:cs typeface="Times New Roman" pitchFamily="18" charset="0"/>
                        </a:rPr>
                        <a:t>0.066</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a:effectLst/>
                          <a:latin typeface="Times New Roman" pitchFamily="18" charset="0"/>
                          <a:cs typeface="Times New Roman" pitchFamily="18" charset="0"/>
                        </a:rPr>
                        <a:t>LOAM</a:t>
                      </a:r>
                      <a:endParaRPr lang="en-US" sz="1000" b="0" i="0" u="none" strike="noStrike">
                        <a:solidFill>
                          <a:srgbClr val="000000"/>
                        </a:solidFill>
                        <a:effectLst/>
                        <a:latin typeface="Times New Roman" pitchFamily="18" charset="0"/>
                        <a:cs typeface="Times New Roman" pitchFamily="18" charset="0"/>
                      </a:endParaRPr>
                    </a:p>
                  </a:txBody>
                  <a:tcPr marL="9525" marR="9525" marT="9525" marB="0" anchor="ctr"/>
                </a:tc>
              </a:tr>
              <a:tr h="273967">
                <a:tc>
                  <a:txBody>
                    <a:bodyPr/>
                    <a:lstStyle/>
                    <a:p>
                      <a:pPr algn="ctr" fontAlgn="ctr"/>
                      <a:r>
                        <a:rPr lang="en-US" sz="800" u="none" strike="noStrike" dirty="0">
                          <a:effectLst/>
                        </a:rPr>
                        <a:t>7</a:t>
                      </a:r>
                      <a:endParaRPr lang="en-US" sz="800" b="0" i="0" u="none" strike="noStrike" dirty="0">
                        <a:solidFill>
                          <a:schemeClr val="bg1"/>
                        </a:solidFill>
                        <a:effectLst/>
                        <a:latin typeface="+mn-lt"/>
                      </a:endParaRPr>
                    </a:p>
                  </a:txBody>
                  <a:tcPr marL="9525" marR="9525" marT="9525" marB="0" anchor="ctr">
                    <a:solidFill>
                      <a:schemeClr val="accent1">
                        <a:lumMod val="75000"/>
                      </a:schemeClr>
                    </a:solidFill>
                  </a:tcPr>
                </a:tc>
                <a:tc>
                  <a:txBody>
                    <a:bodyPr/>
                    <a:lstStyle/>
                    <a:p>
                      <a:pPr algn="ctr" fontAlgn="b"/>
                      <a:r>
                        <a:rPr lang="en-US" sz="1000" u="none" strike="noStrike">
                          <a:effectLst/>
                          <a:latin typeface="Times New Roman" pitchFamily="18" charset="0"/>
                          <a:cs typeface="Times New Roman" pitchFamily="18" charset="0"/>
                        </a:rPr>
                        <a:t>0.067</a:t>
                      </a:r>
                      <a:endParaRPr lang="en-US" sz="10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a:effectLst/>
                          <a:latin typeface="Times New Roman" pitchFamily="18" charset="0"/>
                          <a:cs typeface="Times New Roman" pitchFamily="18" charset="0"/>
                        </a:rPr>
                        <a:t>0.404</a:t>
                      </a:r>
                      <a:endParaRPr lang="en-US" sz="10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a:effectLst/>
                          <a:latin typeface="Times New Roman" pitchFamily="18" charset="0"/>
                          <a:cs typeface="Times New Roman" pitchFamily="18" charset="0"/>
                        </a:rPr>
                        <a:t>0.314</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a:effectLst/>
                          <a:latin typeface="Times New Roman" pitchFamily="18" charset="0"/>
                          <a:cs typeface="Times New Roman" pitchFamily="18" charset="0"/>
                        </a:rPr>
                        <a:t>0.067</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a:effectLst/>
                          <a:latin typeface="Times New Roman" pitchFamily="18" charset="0"/>
                          <a:cs typeface="Times New Roman" pitchFamily="18" charset="0"/>
                        </a:rPr>
                        <a:t>SANDY CLAY LOAM</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r>
              <a:tr h="270721">
                <a:tc>
                  <a:txBody>
                    <a:bodyPr/>
                    <a:lstStyle/>
                    <a:p>
                      <a:pPr algn="ctr" fontAlgn="ctr"/>
                      <a:r>
                        <a:rPr lang="en-US" sz="800" u="none" strike="noStrike" dirty="0">
                          <a:effectLst/>
                        </a:rPr>
                        <a:t>8</a:t>
                      </a:r>
                      <a:endParaRPr lang="en-US" sz="800" b="0" i="0" u="none" strike="noStrike" dirty="0">
                        <a:solidFill>
                          <a:schemeClr val="bg1"/>
                        </a:solidFill>
                        <a:effectLst/>
                        <a:latin typeface="+mn-lt"/>
                      </a:endParaRPr>
                    </a:p>
                  </a:txBody>
                  <a:tcPr marL="9525" marR="9525" marT="9525" marB="0" anchor="ctr">
                    <a:solidFill>
                      <a:schemeClr val="accent1">
                        <a:lumMod val="75000"/>
                      </a:schemeClr>
                    </a:solidFill>
                  </a:tcPr>
                </a:tc>
                <a:tc>
                  <a:txBody>
                    <a:bodyPr/>
                    <a:lstStyle/>
                    <a:p>
                      <a:pPr algn="ctr" fontAlgn="b"/>
                      <a:r>
                        <a:rPr lang="en-US" sz="1000" u="none" strike="noStrike">
                          <a:effectLst/>
                          <a:latin typeface="Times New Roman" pitchFamily="18" charset="0"/>
                          <a:cs typeface="Times New Roman" pitchFamily="18" charset="0"/>
                        </a:rPr>
                        <a:t>0.120</a:t>
                      </a:r>
                      <a:endParaRPr lang="en-US" sz="10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a:effectLst/>
                          <a:latin typeface="Times New Roman" pitchFamily="18" charset="0"/>
                          <a:cs typeface="Times New Roman" pitchFamily="18" charset="0"/>
                        </a:rPr>
                        <a:t>0.464</a:t>
                      </a:r>
                      <a:endParaRPr lang="en-US" sz="10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a:effectLst/>
                          <a:latin typeface="Times New Roman" pitchFamily="18" charset="0"/>
                          <a:cs typeface="Times New Roman" pitchFamily="18" charset="0"/>
                        </a:rPr>
                        <a:t>0.387</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a:effectLst/>
                          <a:latin typeface="Times New Roman" pitchFamily="18" charset="0"/>
                          <a:cs typeface="Times New Roman" pitchFamily="18" charset="0"/>
                        </a:rPr>
                        <a:t>0.120</a:t>
                      </a:r>
                      <a:endParaRPr lang="en-US" sz="10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a:effectLst/>
                          <a:latin typeface="Times New Roman" pitchFamily="18" charset="0"/>
                          <a:cs typeface="Times New Roman" pitchFamily="18" charset="0"/>
                        </a:rPr>
                        <a:t>SILTY CLAY LOAM</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r>
              <a:tr h="270721">
                <a:tc>
                  <a:txBody>
                    <a:bodyPr/>
                    <a:lstStyle/>
                    <a:p>
                      <a:pPr algn="ctr" fontAlgn="ctr"/>
                      <a:r>
                        <a:rPr lang="en-US" sz="800" u="none" strike="noStrike" dirty="0">
                          <a:effectLst/>
                        </a:rPr>
                        <a:t>9</a:t>
                      </a:r>
                      <a:endParaRPr lang="en-US" sz="800" b="0" i="0" u="none" strike="noStrike" dirty="0">
                        <a:solidFill>
                          <a:schemeClr val="bg1"/>
                        </a:solidFill>
                        <a:effectLst/>
                        <a:latin typeface="+mn-lt"/>
                      </a:endParaRPr>
                    </a:p>
                  </a:txBody>
                  <a:tcPr marL="9525" marR="9525" marT="9525" marB="0" anchor="ctr">
                    <a:solidFill>
                      <a:schemeClr val="accent1">
                        <a:lumMod val="75000"/>
                      </a:schemeClr>
                    </a:solidFill>
                  </a:tcPr>
                </a:tc>
                <a:tc>
                  <a:txBody>
                    <a:bodyPr/>
                    <a:lstStyle/>
                    <a:p>
                      <a:pPr algn="ctr" fontAlgn="b"/>
                      <a:r>
                        <a:rPr lang="en-US" sz="1000" u="none" strike="noStrike">
                          <a:effectLst/>
                          <a:latin typeface="Times New Roman" pitchFamily="18" charset="0"/>
                          <a:cs typeface="Times New Roman" pitchFamily="18" charset="0"/>
                        </a:rPr>
                        <a:t>0.103</a:t>
                      </a:r>
                      <a:endParaRPr lang="en-US" sz="10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a:effectLst/>
                          <a:latin typeface="Times New Roman" pitchFamily="18" charset="0"/>
                          <a:cs typeface="Times New Roman" pitchFamily="18" charset="0"/>
                        </a:rPr>
                        <a:t>0.465</a:t>
                      </a:r>
                      <a:endParaRPr lang="en-US" sz="10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a:effectLst/>
                          <a:latin typeface="Times New Roman" pitchFamily="18" charset="0"/>
                          <a:cs typeface="Times New Roman" pitchFamily="18" charset="0"/>
                        </a:rPr>
                        <a:t>0.382</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a:effectLst/>
                          <a:latin typeface="Times New Roman" pitchFamily="18" charset="0"/>
                          <a:cs typeface="Times New Roman" pitchFamily="18" charset="0"/>
                        </a:rPr>
                        <a:t>0.103</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a:effectLst/>
                          <a:latin typeface="Times New Roman" pitchFamily="18" charset="0"/>
                          <a:cs typeface="Times New Roman" pitchFamily="18" charset="0"/>
                        </a:rPr>
                        <a:t>CLAY LOAM</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r>
              <a:tr h="270721">
                <a:tc>
                  <a:txBody>
                    <a:bodyPr/>
                    <a:lstStyle/>
                    <a:p>
                      <a:pPr algn="ctr" fontAlgn="ctr"/>
                      <a:r>
                        <a:rPr lang="en-US" sz="800" u="none" strike="noStrike" dirty="0">
                          <a:effectLst/>
                        </a:rPr>
                        <a:t>10</a:t>
                      </a:r>
                      <a:endParaRPr lang="en-US" sz="800" b="0" i="0" u="none" strike="noStrike" dirty="0">
                        <a:solidFill>
                          <a:schemeClr val="bg1"/>
                        </a:solidFill>
                        <a:effectLst/>
                        <a:latin typeface="+mn-lt"/>
                      </a:endParaRPr>
                    </a:p>
                  </a:txBody>
                  <a:tcPr marL="9525" marR="9525" marT="9525" marB="0" anchor="ctr">
                    <a:solidFill>
                      <a:schemeClr val="accent1">
                        <a:lumMod val="75000"/>
                      </a:schemeClr>
                    </a:solidFill>
                  </a:tcPr>
                </a:tc>
                <a:tc>
                  <a:txBody>
                    <a:bodyPr/>
                    <a:lstStyle/>
                    <a:p>
                      <a:pPr algn="ctr" fontAlgn="b"/>
                      <a:r>
                        <a:rPr lang="en-US" sz="1000" u="none" strike="noStrike">
                          <a:effectLst/>
                          <a:latin typeface="Times New Roman" pitchFamily="18" charset="0"/>
                          <a:cs typeface="Times New Roman" pitchFamily="18" charset="0"/>
                        </a:rPr>
                        <a:t>0.100</a:t>
                      </a:r>
                      <a:endParaRPr lang="en-US" sz="10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a:effectLst/>
                          <a:latin typeface="Times New Roman" pitchFamily="18" charset="0"/>
                          <a:cs typeface="Times New Roman" pitchFamily="18" charset="0"/>
                        </a:rPr>
                        <a:t>0.406</a:t>
                      </a:r>
                      <a:endParaRPr lang="en-US" sz="10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a:effectLst/>
                          <a:latin typeface="Times New Roman" pitchFamily="18" charset="0"/>
                          <a:cs typeface="Times New Roman" pitchFamily="18" charset="0"/>
                        </a:rPr>
                        <a:t>0.338</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a:effectLst/>
                          <a:latin typeface="Times New Roman" pitchFamily="18" charset="0"/>
                          <a:cs typeface="Times New Roman" pitchFamily="18" charset="0"/>
                        </a:rPr>
                        <a:t>0.100</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a:effectLst/>
                          <a:latin typeface="Times New Roman" pitchFamily="18" charset="0"/>
                          <a:cs typeface="Times New Roman" pitchFamily="18" charset="0"/>
                        </a:rPr>
                        <a:t>SANDY CLAY</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r>
              <a:tr h="270721">
                <a:tc>
                  <a:txBody>
                    <a:bodyPr/>
                    <a:lstStyle/>
                    <a:p>
                      <a:pPr algn="ctr" fontAlgn="ctr"/>
                      <a:r>
                        <a:rPr lang="en-US" sz="800" u="none" strike="noStrike" dirty="0">
                          <a:effectLst/>
                        </a:rPr>
                        <a:t>11</a:t>
                      </a:r>
                      <a:endParaRPr lang="en-US" sz="800" b="0" i="0" u="none" strike="noStrike" dirty="0">
                        <a:solidFill>
                          <a:schemeClr val="bg1"/>
                        </a:solidFill>
                        <a:effectLst/>
                        <a:latin typeface="+mn-lt"/>
                      </a:endParaRPr>
                    </a:p>
                  </a:txBody>
                  <a:tcPr marL="9525" marR="9525" marT="9525" marB="0" anchor="ctr">
                    <a:solidFill>
                      <a:schemeClr val="accent1">
                        <a:lumMod val="75000"/>
                      </a:schemeClr>
                    </a:solidFill>
                  </a:tcPr>
                </a:tc>
                <a:tc>
                  <a:txBody>
                    <a:bodyPr/>
                    <a:lstStyle/>
                    <a:p>
                      <a:pPr algn="ctr" fontAlgn="b"/>
                      <a:r>
                        <a:rPr lang="en-US" sz="1000" u="none" strike="noStrike">
                          <a:effectLst/>
                          <a:latin typeface="Times New Roman" pitchFamily="18" charset="0"/>
                          <a:cs typeface="Times New Roman" pitchFamily="18" charset="0"/>
                        </a:rPr>
                        <a:t>0.126</a:t>
                      </a:r>
                      <a:endParaRPr lang="en-US" sz="10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a:effectLst/>
                          <a:latin typeface="Times New Roman" pitchFamily="18" charset="0"/>
                          <a:cs typeface="Times New Roman" pitchFamily="18" charset="0"/>
                        </a:rPr>
                        <a:t>0.468</a:t>
                      </a:r>
                      <a:endParaRPr lang="en-US" sz="10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a:effectLst/>
                          <a:latin typeface="Times New Roman" pitchFamily="18" charset="0"/>
                          <a:cs typeface="Times New Roman" pitchFamily="18" charset="0"/>
                        </a:rPr>
                        <a:t>0.404</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a:effectLst/>
                          <a:latin typeface="Times New Roman" pitchFamily="18" charset="0"/>
                          <a:cs typeface="Times New Roman" pitchFamily="18" charset="0"/>
                        </a:rPr>
                        <a:t>0.126</a:t>
                      </a:r>
                      <a:endParaRPr lang="en-US" sz="10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a:effectLst/>
                          <a:latin typeface="Times New Roman" pitchFamily="18" charset="0"/>
                          <a:cs typeface="Times New Roman" pitchFamily="18" charset="0"/>
                        </a:rPr>
                        <a:t>SILTY CLAY</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r>
              <a:tr h="270721">
                <a:tc>
                  <a:txBody>
                    <a:bodyPr/>
                    <a:lstStyle/>
                    <a:p>
                      <a:pPr algn="ctr" fontAlgn="ctr"/>
                      <a:r>
                        <a:rPr lang="en-US" sz="800" u="none" strike="noStrike" dirty="0">
                          <a:effectLst/>
                        </a:rPr>
                        <a:t>12</a:t>
                      </a:r>
                      <a:endParaRPr lang="en-US" sz="800" b="0" i="0" u="none" strike="noStrike" dirty="0">
                        <a:solidFill>
                          <a:schemeClr val="bg1"/>
                        </a:solidFill>
                        <a:effectLst/>
                        <a:latin typeface="+mn-lt"/>
                      </a:endParaRPr>
                    </a:p>
                  </a:txBody>
                  <a:tcPr marL="9525" marR="9525" marT="9525" marB="0" anchor="ctr">
                    <a:solidFill>
                      <a:schemeClr val="accent1">
                        <a:lumMod val="75000"/>
                      </a:schemeClr>
                    </a:solidFill>
                  </a:tcPr>
                </a:tc>
                <a:tc>
                  <a:txBody>
                    <a:bodyPr/>
                    <a:lstStyle/>
                    <a:p>
                      <a:pPr algn="ctr" fontAlgn="b"/>
                      <a:r>
                        <a:rPr lang="en-US" sz="1000" u="none" strike="noStrike">
                          <a:effectLst/>
                          <a:latin typeface="Times New Roman" pitchFamily="18" charset="0"/>
                          <a:cs typeface="Times New Roman" pitchFamily="18" charset="0"/>
                        </a:rPr>
                        <a:t>0.138</a:t>
                      </a:r>
                      <a:endParaRPr lang="en-US" sz="10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a:effectLst/>
                          <a:latin typeface="Times New Roman" pitchFamily="18" charset="0"/>
                          <a:cs typeface="Times New Roman" pitchFamily="18" charset="0"/>
                        </a:rPr>
                        <a:t>0.468</a:t>
                      </a:r>
                      <a:endParaRPr lang="en-US" sz="10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a:effectLst/>
                          <a:latin typeface="Times New Roman" pitchFamily="18" charset="0"/>
                          <a:cs typeface="Times New Roman" pitchFamily="18" charset="0"/>
                        </a:rPr>
                        <a:t>0.412</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a:effectLst/>
                          <a:latin typeface="Times New Roman" pitchFamily="18" charset="0"/>
                          <a:cs typeface="Times New Roman" pitchFamily="18" charset="0"/>
                        </a:rPr>
                        <a:t>0.138</a:t>
                      </a:r>
                      <a:endParaRPr lang="en-US" sz="10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a:effectLst/>
                          <a:latin typeface="Times New Roman" pitchFamily="18" charset="0"/>
                          <a:cs typeface="Times New Roman" pitchFamily="18" charset="0"/>
                        </a:rPr>
                        <a:t>CLAY</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r>
              <a:tr h="306434">
                <a:tc>
                  <a:txBody>
                    <a:bodyPr/>
                    <a:lstStyle/>
                    <a:p>
                      <a:pPr algn="ctr" fontAlgn="ctr"/>
                      <a:r>
                        <a:rPr lang="en-US" sz="800" u="none" strike="noStrike" dirty="0">
                          <a:effectLst/>
                        </a:rPr>
                        <a:t>13</a:t>
                      </a:r>
                      <a:endParaRPr lang="en-US" sz="800" b="0" i="0" u="none" strike="noStrike" dirty="0">
                        <a:solidFill>
                          <a:schemeClr val="bg1"/>
                        </a:solidFill>
                        <a:effectLst/>
                        <a:latin typeface="+mn-lt"/>
                      </a:endParaRPr>
                    </a:p>
                  </a:txBody>
                  <a:tcPr marL="9525" marR="9525" marT="9525" marB="0" anchor="ctr">
                    <a:solidFill>
                      <a:schemeClr val="accent1">
                        <a:lumMod val="75000"/>
                      </a:schemeClr>
                    </a:solidFill>
                  </a:tcPr>
                </a:tc>
                <a:tc>
                  <a:txBody>
                    <a:bodyPr/>
                    <a:lstStyle/>
                    <a:p>
                      <a:pPr algn="ctr" fontAlgn="b"/>
                      <a:r>
                        <a:rPr lang="en-US" sz="1000" u="none" strike="noStrike">
                          <a:effectLst/>
                          <a:latin typeface="Times New Roman" pitchFamily="18" charset="0"/>
                          <a:cs typeface="Times New Roman" pitchFamily="18" charset="0"/>
                        </a:rPr>
                        <a:t>0.066</a:t>
                      </a:r>
                      <a:endParaRPr lang="en-US" sz="10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a:effectLst/>
                          <a:latin typeface="Times New Roman" pitchFamily="18" charset="0"/>
                          <a:cs typeface="Times New Roman" pitchFamily="18" charset="0"/>
                        </a:rPr>
                        <a:t>0.439</a:t>
                      </a:r>
                      <a:endParaRPr lang="en-US" sz="10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a:effectLst/>
                          <a:latin typeface="Times New Roman" pitchFamily="18" charset="0"/>
                          <a:cs typeface="Times New Roman" pitchFamily="18" charset="0"/>
                        </a:rPr>
                        <a:t>0.329</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a:effectLst/>
                          <a:latin typeface="Times New Roman" pitchFamily="18" charset="0"/>
                          <a:cs typeface="Times New Roman" pitchFamily="18" charset="0"/>
                        </a:rPr>
                        <a:t>0.066</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a:effectLst/>
                          <a:latin typeface="Times New Roman" pitchFamily="18" charset="0"/>
                          <a:cs typeface="Times New Roman" pitchFamily="18" charset="0"/>
                        </a:rPr>
                        <a:t>ORGANIC MATERIAL</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r>
              <a:tr h="270721">
                <a:tc>
                  <a:txBody>
                    <a:bodyPr/>
                    <a:lstStyle/>
                    <a:p>
                      <a:pPr algn="ctr" fontAlgn="ctr"/>
                      <a:r>
                        <a:rPr lang="en-US" sz="800" u="none" strike="noStrike" dirty="0">
                          <a:effectLst/>
                        </a:rPr>
                        <a:t>14</a:t>
                      </a:r>
                      <a:endParaRPr lang="en-US" sz="800" b="0" i="0" u="none" strike="noStrike" dirty="0">
                        <a:solidFill>
                          <a:schemeClr val="bg1"/>
                        </a:solidFill>
                        <a:effectLst/>
                        <a:latin typeface="+mn-lt"/>
                      </a:endParaRPr>
                    </a:p>
                  </a:txBody>
                  <a:tcPr marL="9525" marR="9525" marT="9525" marB="0" anchor="ctr">
                    <a:solidFill>
                      <a:schemeClr val="accent1">
                        <a:lumMod val="75000"/>
                      </a:schemeClr>
                    </a:solidFill>
                  </a:tcPr>
                </a:tc>
                <a:tc>
                  <a:txBody>
                    <a:bodyPr/>
                    <a:lstStyle/>
                    <a:p>
                      <a:pPr algn="ctr" fontAlgn="b"/>
                      <a:r>
                        <a:rPr lang="en-US" sz="1000" u="none" strike="noStrike">
                          <a:effectLst/>
                          <a:latin typeface="Times New Roman" pitchFamily="18" charset="0"/>
                          <a:cs typeface="Times New Roman" pitchFamily="18" charset="0"/>
                        </a:rPr>
                        <a:t>0.000</a:t>
                      </a:r>
                      <a:endParaRPr lang="en-US" sz="10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a:effectLst/>
                          <a:latin typeface="Times New Roman" pitchFamily="18" charset="0"/>
                          <a:cs typeface="Times New Roman" pitchFamily="18" charset="0"/>
                        </a:rPr>
                        <a:t>1.000</a:t>
                      </a:r>
                      <a:endParaRPr lang="en-US" sz="10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a:effectLst/>
                          <a:latin typeface="Times New Roman" pitchFamily="18" charset="0"/>
                          <a:cs typeface="Times New Roman" pitchFamily="18" charset="0"/>
                        </a:rPr>
                        <a:t>0.000</a:t>
                      </a:r>
                      <a:endParaRPr lang="en-US" sz="10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a:effectLst/>
                          <a:latin typeface="Times New Roman" pitchFamily="18" charset="0"/>
                          <a:cs typeface="Times New Roman" pitchFamily="18" charset="0"/>
                        </a:rPr>
                        <a:t>0.000</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a:effectLst/>
                          <a:latin typeface="Times New Roman" pitchFamily="18" charset="0"/>
                          <a:cs typeface="Times New Roman" pitchFamily="18" charset="0"/>
                        </a:rPr>
                        <a:t>WATER</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r>
              <a:tr h="270721">
                <a:tc>
                  <a:txBody>
                    <a:bodyPr/>
                    <a:lstStyle/>
                    <a:p>
                      <a:pPr algn="ctr" fontAlgn="ctr"/>
                      <a:r>
                        <a:rPr lang="en-US" sz="800" u="none" strike="noStrike" dirty="0">
                          <a:effectLst/>
                        </a:rPr>
                        <a:t>15</a:t>
                      </a:r>
                      <a:endParaRPr lang="en-US" sz="800" b="0" i="0" u="none" strike="noStrike" dirty="0">
                        <a:solidFill>
                          <a:schemeClr val="bg1"/>
                        </a:solidFill>
                        <a:effectLst/>
                        <a:latin typeface="+mn-lt"/>
                      </a:endParaRPr>
                    </a:p>
                  </a:txBody>
                  <a:tcPr marL="9525" marR="9525" marT="9525" marB="0" anchor="b">
                    <a:solidFill>
                      <a:schemeClr val="accent1">
                        <a:lumMod val="75000"/>
                      </a:schemeClr>
                    </a:solidFill>
                  </a:tcPr>
                </a:tc>
                <a:tc>
                  <a:txBody>
                    <a:bodyPr/>
                    <a:lstStyle/>
                    <a:p>
                      <a:pPr algn="ctr" fontAlgn="b"/>
                      <a:r>
                        <a:rPr lang="en-US" sz="1000" u="none" strike="noStrike" dirty="0">
                          <a:effectLst/>
                          <a:latin typeface="Times New Roman" pitchFamily="18" charset="0"/>
                          <a:cs typeface="Times New Roman" pitchFamily="18" charset="0"/>
                        </a:rPr>
                        <a:t>0.006</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000" u="none" strike="noStrike" dirty="0">
                          <a:effectLst/>
                          <a:latin typeface="Times New Roman" pitchFamily="18" charset="0"/>
                          <a:cs typeface="Times New Roman" pitchFamily="18" charset="0"/>
                        </a:rPr>
                        <a:t>0.200</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000" u="none" strike="noStrike" dirty="0">
                          <a:effectLst/>
                          <a:latin typeface="Times New Roman" pitchFamily="18" charset="0"/>
                          <a:cs typeface="Times New Roman" pitchFamily="18" charset="0"/>
                        </a:rPr>
                        <a:t>0.170</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000" u="none" strike="noStrike" dirty="0">
                          <a:effectLst/>
                          <a:latin typeface="Times New Roman" pitchFamily="18" charset="0"/>
                          <a:cs typeface="Times New Roman" pitchFamily="18" charset="0"/>
                        </a:rPr>
                        <a:t>0.006</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b"/>
                </a:tc>
                <a:tc>
                  <a:txBody>
                    <a:bodyPr/>
                    <a:lstStyle/>
                    <a:p>
                      <a:pPr algn="ctr" fontAlgn="b"/>
                      <a:r>
                        <a:rPr lang="en-US" sz="1000" u="none" strike="noStrike" dirty="0">
                          <a:effectLst/>
                          <a:latin typeface="Times New Roman" pitchFamily="18" charset="0"/>
                          <a:cs typeface="Times New Roman" pitchFamily="18" charset="0"/>
                        </a:rPr>
                        <a:t>BEDROCK</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b"/>
                </a:tc>
              </a:tr>
              <a:tr h="270721">
                <a:tc>
                  <a:txBody>
                    <a:bodyPr/>
                    <a:lstStyle/>
                    <a:p>
                      <a:pPr algn="ctr" fontAlgn="ctr"/>
                      <a:r>
                        <a:rPr lang="en-US" sz="800" u="none" strike="noStrike" dirty="0">
                          <a:effectLst/>
                        </a:rPr>
                        <a:t>16</a:t>
                      </a:r>
                      <a:endParaRPr lang="en-US" sz="800" b="0" i="0" u="none" strike="noStrike" dirty="0">
                        <a:solidFill>
                          <a:schemeClr val="bg1"/>
                        </a:solidFill>
                        <a:effectLst/>
                        <a:latin typeface="+mn-lt"/>
                      </a:endParaRPr>
                    </a:p>
                  </a:txBody>
                  <a:tcPr marL="9525" marR="9525" marT="9525" marB="0" anchor="ctr">
                    <a:solidFill>
                      <a:schemeClr val="accent1">
                        <a:lumMod val="75000"/>
                      </a:schemeClr>
                    </a:solidFill>
                  </a:tcPr>
                </a:tc>
                <a:tc>
                  <a:txBody>
                    <a:bodyPr/>
                    <a:lstStyle/>
                    <a:p>
                      <a:pPr algn="ctr" fontAlgn="b"/>
                      <a:r>
                        <a:rPr lang="en-US" sz="1000" u="none" strike="noStrike">
                          <a:effectLst/>
                          <a:latin typeface="Times New Roman" pitchFamily="18" charset="0"/>
                          <a:cs typeface="Times New Roman" pitchFamily="18" charset="0"/>
                        </a:rPr>
                        <a:t>0.028</a:t>
                      </a:r>
                      <a:endParaRPr lang="en-US" sz="10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a:effectLst/>
                          <a:latin typeface="Times New Roman" pitchFamily="18" charset="0"/>
                          <a:cs typeface="Times New Roman" pitchFamily="18" charset="0"/>
                        </a:rPr>
                        <a:t>0.421</a:t>
                      </a:r>
                      <a:endParaRPr lang="en-US" sz="10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a:effectLst/>
                          <a:latin typeface="Times New Roman" pitchFamily="18" charset="0"/>
                          <a:cs typeface="Times New Roman" pitchFamily="18" charset="0"/>
                        </a:rPr>
                        <a:t>0.283</a:t>
                      </a:r>
                      <a:endParaRPr lang="en-US" sz="10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a:effectLst/>
                          <a:latin typeface="Times New Roman" pitchFamily="18" charset="0"/>
                          <a:cs typeface="Times New Roman" pitchFamily="18" charset="0"/>
                        </a:rPr>
                        <a:t>0.028</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b"/>
                      <a:r>
                        <a:rPr lang="en-US" sz="1000" u="none" strike="noStrike" dirty="0">
                          <a:effectLst/>
                          <a:latin typeface="Times New Roman" pitchFamily="18" charset="0"/>
                          <a:cs typeface="Times New Roman" pitchFamily="18" charset="0"/>
                        </a:rPr>
                        <a:t>OTHER (land-ice)</a:t>
                      </a:r>
                      <a:endParaRPr lang="en-US" sz="1000" b="0" i="0" u="none" strike="noStrike" dirty="0">
                        <a:solidFill>
                          <a:srgbClr val="000000"/>
                        </a:solidFill>
                        <a:effectLst/>
                        <a:latin typeface="Times New Roman" pitchFamily="18" charset="0"/>
                        <a:cs typeface="Times New Roman" pitchFamily="18" charset="0"/>
                      </a:endParaRPr>
                    </a:p>
                  </a:txBody>
                  <a:tcPr marL="9525" marR="9525" marT="9525" marB="0" anchor="ctr"/>
                </a:tc>
              </a:tr>
            </a:tbl>
          </a:graphicData>
        </a:graphic>
      </p:graphicFrame>
      <p:sp>
        <p:nvSpPr>
          <p:cNvPr id="4" name="TextBox 3"/>
          <p:cNvSpPr txBox="1"/>
          <p:nvPr/>
        </p:nvSpPr>
        <p:spPr>
          <a:xfrm>
            <a:off x="762000" y="6428601"/>
            <a:ext cx="7239000" cy="276999"/>
          </a:xfrm>
          <a:prstGeom prst="rect">
            <a:avLst/>
          </a:prstGeom>
          <a:noFill/>
        </p:spPr>
        <p:txBody>
          <a:bodyPr wrap="square" rtlCol="0">
            <a:spAutoFit/>
          </a:bodyPr>
          <a:lstStyle/>
          <a:p>
            <a:r>
              <a:rPr lang="en-US" sz="1200" u="none" strike="noStrike" dirty="0" smtClean="0">
                <a:effectLst/>
              </a:rPr>
              <a:t>*: threshold where direct evaporation from top soil layer ends.</a:t>
            </a: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021093" y="101081"/>
            <a:ext cx="3122908" cy="1880119"/>
          </a:xfrm>
          <a:prstGeom prst="rect">
            <a:avLst/>
          </a:prstGeom>
        </p:spPr>
      </p:pic>
      <p:sp>
        <p:nvSpPr>
          <p:cNvPr id="6" name="TextBox 5"/>
          <p:cNvSpPr txBox="1"/>
          <p:nvPr/>
        </p:nvSpPr>
        <p:spPr>
          <a:xfrm>
            <a:off x="6021093" y="1905000"/>
            <a:ext cx="2894307" cy="5078313"/>
          </a:xfrm>
          <a:prstGeom prst="rect">
            <a:avLst/>
          </a:prstGeom>
          <a:solidFill>
            <a:schemeClr val="bg1"/>
          </a:solidFill>
        </p:spPr>
        <p:txBody>
          <a:bodyPr wrap="square" rtlCol="0">
            <a:spAutoFit/>
          </a:bodyPr>
          <a:lstStyle/>
          <a:p>
            <a:r>
              <a:rPr lang="en-US" b="1" i="1" dirty="0" smtClean="0"/>
              <a:t>Porosity</a:t>
            </a:r>
            <a:r>
              <a:rPr lang="en-US" dirty="0" smtClean="0"/>
              <a:t>: the </a:t>
            </a:r>
            <a:r>
              <a:rPr lang="en-US" dirty="0"/>
              <a:t>amount of pore, or open space between soil particles. </a:t>
            </a:r>
            <a:r>
              <a:rPr lang="en-US" dirty="0" smtClean="0"/>
              <a:t>Fine </a:t>
            </a:r>
            <a:r>
              <a:rPr lang="en-US" dirty="0"/>
              <a:t>textured soil has more pore space than coarse textured </a:t>
            </a:r>
            <a:r>
              <a:rPr lang="en-US" dirty="0" smtClean="0"/>
              <a:t>soil.</a:t>
            </a:r>
          </a:p>
          <a:p>
            <a:r>
              <a:rPr lang="en-US" b="1" i="1" dirty="0" smtClean="0"/>
              <a:t>Field Capacity</a:t>
            </a:r>
            <a:r>
              <a:rPr lang="en-US" b="1" dirty="0" smtClean="0"/>
              <a:t>: </a:t>
            </a:r>
            <a:r>
              <a:rPr lang="en-US" dirty="0" smtClean="0"/>
              <a:t>the </a:t>
            </a:r>
            <a:r>
              <a:rPr lang="en-US" dirty="0"/>
              <a:t>level of soil moisture left in the soil after drainage of the gravitational </a:t>
            </a:r>
            <a:r>
              <a:rPr lang="en-US" dirty="0" smtClean="0"/>
              <a:t>water. </a:t>
            </a:r>
            <a:r>
              <a:rPr lang="en-US" dirty="0"/>
              <a:t>Water held between field capacity and the wilting point is available for plant use.</a:t>
            </a:r>
            <a:endParaRPr lang="en-US" dirty="0" smtClean="0"/>
          </a:p>
          <a:p>
            <a:r>
              <a:rPr lang="en-US" b="1" i="1" dirty="0" smtClean="0"/>
              <a:t>Wilting Point: </a:t>
            </a:r>
            <a:r>
              <a:rPr lang="en-US" dirty="0" smtClean="0"/>
              <a:t>the </a:t>
            </a:r>
            <a:r>
              <a:rPr lang="en-US" dirty="0"/>
              <a:t>soil moisture content where most plants cannot exert enough force to remove water from small pores in the soil. </a:t>
            </a:r>
            <a:r>
              <a:rPr lang="en-US" dirty="0" err="1" smtClean="0"/>
              <a:t>Ie</a:t>
            </a:r>
            <a:r>
              <a:rPr lang="en-US" dirty="0" smtClean="0"/>
              <a:t>, plants will begin to “wilt” at this point of soil moisture. </a:t>
            </a:r>
            <a:endParaRPr lang="en-US" dirty="0"/>
          </a:p>
        </p:txBody>
      </p:sp>
      <p:sp>
        <p:nvSpPr>
          <p:cNvPr id="8" name="Rectangle 7"/>
          <p:cNvSpPr/>
          <p:nvPr/>
        </p:nvSpPr>
        <p:spPr>
          <a:xfrm>
            <a:off x="152400" y="1905000"/>
            <a:ext cx="5791200" cy="228600"/>
          </a:xfrm>
          <a:prstGeom prst="rect">
            <a:avLst/>
          </a:prstGeom>
          <a:noFill/>
          <a:ln w="2222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2400" y="5181600"/>
            <a:ext cx="5791200" cy="228600"/>
          </a:xfrm>
          <a:prstGeom prst="rect">
            <a:avLst/>
          </a:prstGeom>
          <a:noFill/>
          <a:ln w="22225">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61925" y="5791200"/>
            <a:ext cx="5791200" cy="228600"/>
          </a:xfrm>
          <a:prstGeom prst="rect">
            <a:avLst/>
          </a:prstGeom>
          <a:noFill/>
          <a:ln w="2222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2400" y="5486400"/>
            <a:ext cx="5791200" cy="228600"/>
          </a:xfrm>
          <a:prstGeom prst="rect">
            <a:avLst/>
          </a:prstGeom>
          <a:noFill/>
          <a:ln w="22225">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3961368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xmlns="" val="700622748"/>
              </p:ext>
            </p:extLst>
          </p:nvPr>
        </p:nvGraphicFramePr>
        <p:xfrm>
          <a:off x="2247900" y="2404325"/>
          <a:ext cx="1100138" cy="525463"/>
        </p:xfrm>
        <a:graphic>
          <a:graphicData uri="http://schemas.openxmlformats.org/presentationml/2006/ole">
            <p:oleObj spid="_x0000_s24626" name="Equation" r:id="rId3" imgW="825500" imgH="393700" progId="Equation.3">
              <p:embed/>
            </p:oleObj>
          </a:graphicData>
        </a:graphic>
      </p:graphicFrame>
      <p:sp>
        <p:nvSpPr>
          <p:cNvPr id="16" name="Title 15"/>
          <p:cNvSpPr>
            <a:spLocks noGrp="1"/>
          </p:cNvSpPr>
          <p:nvPr>
            <p:ph type="title"/>
          </p:nvPr>
        </p:nvSpPr>
        <p:spPr>
          <a:xfrm>
            <a:off x="0" y="2267649"/>
            <a:ext cx="9143999" cy="1143000"/>
          </a:xfrm>
        </p:spPr>
        <p:txBody>
          <a:bodyPr>
            <a:normAutofit fontScale="90000"/>
          </a:bodyPr>
          <a:lstStyle/>
          <a:p>
            <a:r>
              <a:rPr lang="en-US" dirty="0" smtClean="0">
                <a:latin typeface="Franklin Gothic Book" pitchFamily="34" charset="0"/>
              </a:rPr>
              <a:t>All Ocean </a:t>
            </a:r>
            <a:br>
              <a:rPr lang="en-US" dirty="0" smtClean="0">
                <a:latin typeface="Franklin Gothic Book" pitchFamily="34" charset="0"/>
              </a:rPr>
            </a:br>
            <a:r>
              <a:rPr lang="en-US" dirty="0" smtClean="0">
                <a:latin typeface="Franklin Gothic Book" pitchFamily="34" charset="0"/>
              </a:rPr>
              <a:t>Radial Q advection </a:t>
            </a:r>
            <a:r>
              <a:rPr lang="en-US" sz="1300" dirty="0" smtClean="0">
                <a:latin typeface="Franklin Gothic Book" pitchFamily="34" charset="0"/>
              </a:rPr>
              <a:t>(kg/kg/s)</a:t>
            </a:r>
            <a:r>
              <a:rPr lang="en-US" dirty="0">
                <a:latin typeface="Franklin Gothic Book" pitchFamily="34" charset="0"/>
              </a:rPr>
              <a:t> </a:t>
            </a:r>
            <a:r>
              <a:rPr lang="en-US" dirty="0" smtClean="0">
                <a:latin typeface="Franklin Gothic Book" pitchFamily="34" charset="0"/>
              </a:rPr>
              <a:t>&amp; vertical Q flux </a:t>
            </a:r>
            <a:r>
              <a:rPr lang="en-US" sz="1300" dirty="0" smtClean="0"/>
              <a:t>(g/m</a:t>
            </a:r>
            <a:r>
              <a:rPr lang="en-US" sz="1300" baseline="30000" dirty="0" smtClean="0"/>
              <a:t>2</a:t>
            </a:r>
            <a:r>
              <a:rPr lang="en-US" sz="1300" dirty="0" smtClean="0"/>
              <a:t>*s)</a:t>
            </a:r>
            <a:endParaRPr lang="en-US" dirty="0">
              <a:latin typeface="Franklin Gothic Book"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2971800" cy="222885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048000" y="29029"/>
            <a:ext cx="2971800" cy="222885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172200" y="0"/>
            <a:ext cx="2971800" cy="222885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4572000"/>
            <a:ext cx="3048000" cy="2286000"/>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048000" y="4572000"/>
            <a:ext cx="3048000" cy="2286000"/>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6096000" y="4572000"/>
            <a:ext cx="3048000" cy="2286000"/>
          </a:xfrm>
          <a:prstGeom prst="rect">
            <a:avLst/>
          </a:prstGeom>
        </p:spPr>
      </p:pic>
      <p:sp>
        <p:nvSpPr>
          <p:cNvPr id="17" name="TextBox 16"/>
          <p:cNvSpPr txBox="1"/>
          <p:nvPr/>
        </p:nvSpPr>
        <p:spPr>
          <a:xfrm>
            <a:off x="1828800" y="228600"/>
            <a:ext cx="685800" cy="381000"/>
          </a:xfrm>
          <a:prstGeom prst="rect">
            <a:avLst/>
          </a:prstGeom>
          <a:noFill/>
        </p:spPr>
        <p:txBody>
          <a:bodyPr wrap="square" rtlCol="0">
            <a:spAutoFit/>
          </a:bodyPr>
          <a:lstStyle/>
          <a:p>
            <a:pPr algn="r"/>
            <a:r>
              <a:rPr lang="en-US" dirty="0" smtClean="0">
                <a:latin typeface="Perpetua" pitchFamily="18" charset="0"/>
              </a:rPr>
              <a:t>F6</a:t>
            </a:r>
            <a:endParaRPr lang="en-US" dirty="0">
              <a:latin typeface="Perpetua" pitchFamily="18" charset="0"/>
            </a:endParaRPr>
          </a:p>
        </p:txBody>
      </p:sp>
      <p:sp>
        <p:nvSpPr>
          <p:cNvPr id="18" name="TextBox 17"/>
          <p:cNvSpPr txBox="1"/>
          <p:nvPr/>
        </p:nvSpPr>
        <p:spPr>
          <a:xfrm>
            <a:off x="4889500" y="221343"/>
            <a:ext cx="685800" cy="381000"/>
          </a:xfrm>
          <a:prstGeom prst="rect">
            <a:avLst/>
          </a:prstGeom>
          <a:noFill/>
        </p:spPr>
        <p:txBody>
          <a:bodyPr wrap="square" rtlCol="0">
            <a:spAutoFit/>
          </a:bodyPr>
          <a:lstStyle/>
          <a:p>
            <a:pPr algn="r"/>
            <a:r>
              <a:rPr lang="en-US" dirty="0" smtClean="0">
                <a:latin typeface="Perpetua" pitchFamily="18" charset="0"/>
              </a:rPr>
              <a:t>F9</a:t>
            </a:r>
            <a:endParaRPr lang="en-US" dirty="0">
              <a:latin typeface="Perpetua" pitchFamily="18" charset="0"/>
            </a:endParaRPr>
          </a:p>
        </p:txBody>
      </p:sp>
      <p:sp>
        <p:nvSpPr>
          <p:cNvPr id="19" name="TextBox 18"/>
          <p:cNvSpPr txBox="1"/>
          <p:nvPr/>
        </p:nvSpPr>
        <p:spPr>
          <a:xfrm>
            <a:off x="8001000" y="228600"/>
            <a:ext cx="685800" cy="381000"/>
          </a:xfrm>
          <a:prstGeom prst="rect">
            <a:avLst/>
          </a:prstGeom>
          <a:noFill/>
        </p:spPr>
        <p:txBody>
          <a:bodyPr wrap="square" rtlCol="0">
            <a:spAutoFit/>
          </a:bodyPr>
          <a:lstStyle/>
          <a:p>
            <a:pPr algn="r"/>
            <a:r>
              <a:rPr lang="en-US" dirty="0" smtClean="0">
                <a:latin typeface="Perpetua" pitchFamily="18" charset="0"/>
              </a:rPr>
              <a:t>F12</a:t>
            </a:r>
            <a:endParaRPr lang="en-US" dirty="0">
              <a:latin typeface="Perpetua" pitchFamily="18" charset="0"/>
            </a:endParaRPr>
          </a:p>
        </p:txBody>
      </p:sp>
      <p:sp>
        <p:nvSpPr>
          <p:cNvPr id="20" name="TextBox 19"/>
          <p:cNvSpPr txBox="1"/>
          <p:nvPr/>
        </p:nvSpPr>
        <p:spPr>
          <a:xfrm>
            <a:off x="1905000" y="4724400"/>
            <a:ext cx="685800" cy="381000"/>
          </a:xfrm>
          <a:prstGeom prst="rect">
            <a:avLst/>
          </a:prstGeom>
          <a:noFill/>
        </p:spPr>
        <p:txBody>
          <a:bodyPr wrap="square" rtlCol="0">
            <a:spAutoFit/>
          </a:bodyPr>
          <a:lstStyle/>
          <a:p>
            <a:pPr algn="r"/>
            <a:r>
              <a:rPr lang="en-US" dirty="0" smtClean="0">
                <a:latin typeface="Perpetua" pitchFamily="18" charset="0"/>
              </a:rPr>
              <a:t>F15</a:t>
            </a:r>
            <a:endParaRPr lang="en-US" dirty="0">
              <a:latin typeface="Perpetua" pitchFamily="18" charset="0"/>
            </a:endParaRPr>
          </a:p>
        </p:txBody>
      </p:sp>
      <p:sp>
        <p:nvSpPr>
          <p:cNvPr id="21" name="TextBox 20"/>
          <p:cNvSpPr txBox="1"/>
          <p:nvPr/>
        </p:nvSpPr>
        <p:spPr>
          <a:xfrm>
            <a:off x="4965700" y="4724400"/>
            <a:ext cx="685800" cy="381000"/>
          </a:xfrm>
          <a:prstGeom prst="rect">
            <a:avLst/>
          </a:prstGeom>
          <a:noFill/>
        </p:spPr>
        <p:txBody>
          <a:bodyPr wrap="square" rtlCol="0">
            <a:spAutoFit/>
          </a:bodyPr>
          <a:lstStyle/>
          <a:p>
            <a:pPr algn="r"/>
            <a:r>
              <a:rPr lang="en-US" dirty="0" smtClean="0">
                <a:latin typeface="Perpetua" pitchFamily="18" charset="0"/>
              </a:rPr>
              <a:t>F18</a:t>
            </a:r>
            <a:endParaRPr lang="en-US" dirty="0">
              <a:latin typeface="Perpetua" pitchFamily="18" charset="0"/>
            </a:endParaRPr>
          </a:p>
        </p:txBody>
      </p:sp>
      <p:sp>
        <p:nvSpPr>
          <p:cNvPr id="22" name="TextBox 21"/>
          <p:cNvSpPr txBox="1"/>
          <p:nvPr/>
        </p:nvSpPr>
        <p:spPr>
          <a:xfrm>
            <a:off x="8013700" y="4724400"/>
            <a:ext cx="685800" cy="381000"/>
          </a:xfrm>
          <a:prstGeom prst="rect">
            <a:avLst/>
          </a:prstGeom>
          <a:noFill/>
        </p:spPr>
        <p:txBody>
          <a:bodyPr wrap="square" rtlCol="0">
            <a:spAutoFit/>
          </a:bodyPr>
          <a:lstStyle/>
          <a:p>
            <a:pPr algn="r"/>
            <a:r>
              <a:rPr lang="en-US" dirty="0" smtClean="0">
                <a:latin typeface="Perpetua" pitchFamily="18" charset="0"/>
              </a:rPr>
              <a:t>F24</a:t>
            </a:r>
            <a:endParaRPr lang="en-US" dirty="0">
              <a:latin typeface="Perpetua" pitchFamily="18" charset="0"/>
            </a:endParaRPr>
          </a:p>
        </p:txBody>
      </p:sp>
      <p:pic>
        <p:nvPicPr>
          <p:cNvPr id="2" name="Picture 1"/>
          <p:cNvPicPr>
            <a:picLocks noChangeAspect="1"/>
          </p:cNvPicPr>
          <p:nvPr/>
        </p:nvPicPr>
        <p:blipFill rotWithShape="1">
          <a:blip r:embed="rId9" cstate="print">
            <a:extLst>
              <a:ext uri="{28A0092B-C50C-407E-A947-70E740481C1C}">
                <a14:useLocalDpi xmlns:a14="http://schemas.microsoft.com/office/drawing/2010/main" xmlns="" val="0"/>
              </a:ext>
            </a:extLst>
          </a:blip>
          <a:srcRect l="85763" t="8783" r="3050" b="7797"/>
          <a:stretch/>
        </p:blipFill>
        <p:spPr>
          <a:xfrm rot="16200000">
            <a:off x="4060555" y="1079962"/>
            <a:ext cx="1022889" cy="5720966"/>
          </a:xfrm>
          <a:prstGeom prst="rect">
            <a:avLst/>
          </a:prstGeom>
        </p:spPr>
      </p:pic>
      <p:sp>
        <p:nvSpPr>
          <p:cNvPr id="3" name="Oval 2"/>
          <p:cNvSpPr/>
          <p:nvPr/>
        </p:nvSpPr>
        <p:spPr>
          <a:xfrm rot="538095">
            <a:off x="585281" y="465614"/>
            <a:ext cx="509337" cy="1638300"/>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rot="538095">
            <a:off x="6597612" y="5185707"/>
            <a:ext cx="1158800" cy="1638300"/>
          </a:xfrm>
          <a:prstGeom prst="ellipse">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xmlns="" val="187093379"/>
              </p:ext>
            </p:extLst>
          </p:nvPr>
        </p:nvGraphicFramePr>
        <p:xfrm>
          <a:off x="6858000" y="2428875"/>
          <a:ext cx="1524000" cy="576263"/>
        </p:xfrm>
        <a:graphic>
          <a:graphicData uri="http://schemas.openxmlformats.org/presentationml/2006/ole">
            <p:oleObj spid="_x0000_s24627" name="Equation" r:id="rId10" imgW="1143000" imgH="431640" progId="Equation.3">
              <p:embed/>
            </p:oleObj>
          </a:graphicData>
        </a:graphic>
      </p:graphicFrame>
      <p:graphicFrame>
        <p:nvGraphicFramePr>
          <p:cNvPr id="43" name="Chart 42"/>
          <p:cNvGraphicFramePr>
            <a:graphicFrameLocks/>
          </p:cNvGraphicFramePr>
          <p:nvPr>
            <p:extLst>
              <p:ext uri="{D42A27DB-BD31-4B8C-83A1-F6EECF244321}">
                <p14:modId xmlns:p14="http://schemas.microsoft.com/office/powerpoint/2010/main" xmlns="" val="307678866"/>
              </p:ext>
            </p:extLst>
          </p:nvPr>
        </p:nvGraphicFramePr>
        <p:xfrm>
          <a:off x="10668000" y="1890712"/>
          <a:ext cx="7658100" cy="2833688"/>
        </p:xfrm>
        <a:graphic>
          <a:graphicData uri="http://schemas.openxmlformats.org/drawingml/2006/chart">
            <c:chart xmlns:c="http://schemas.openxmlformats.org/drawingml/2006/chart" xmlns:r="http://schemas.openxmlformats.org/officeDocument/2006/relationships" r:id="rId11"/>
          </a:graphicData>
        </a:graphic>
      </p:graphicFrame>
    </p:spTree>
    <p:extLst>
      <p:ext uri="{BB962C8B-B14F-4D97-AF65-F5344CB8AC3E}">
        <p14:creationId xmlns:p14="http://schemas.microsoft.com/office/powerpoint/2010/main" xmlns="" val="117010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circle(in)">
                                      <p:cBhvr>
                                        <p:cTn id="12" dur="20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right)">
                                      <p:cBhvr>
                                        <p:cTn id="1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2" grpId="0" animBg="1"/>
      <p:bldGraphic spid="43" grpId="0">
        <p:bldAsOne/>
      </p:bldGraphic>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286000"/>
            <a:ext cx="9144001" cy="1143000"/>
          </a:xfrm>
        </p:spPr>
        <p:txBody>
          <a:bodyPr>
            <a:normAutofit fontScale="90000"/>
          </a:bodyPr>
          <a:lstStyle/>
          <a:p>
            <a:r>
              <a:rPr lang="en-US" dirty="0" smtClean="0"/>
              <a:t>Noah Default</a:t>
            </a:r>
            <a:br>
              <a:rPr lang="en-US" dirty="0" smtClean="0"/>
            </a:br>
            <a:r>
              <a:rPr lang="en-US" dirty="0" smtClean="0"/>
              <a:t>Radial Q advection </a:t>
            </a:r>
            <a:r>
              <a:rPr lang="en-US" sz="1300" dirty="0">
                <a:latin typeface="Franklin Gothic Book" pitchFamily="34" charset="0"/>
              </a:rPr>
              <a:t>(kg/kg/s)</a:t>
            </a:r>
            <a:r>
              <a:rPr lang="en-US" sz="1300" dirty="0" smtClean="0"/>
              <a:t> </a:t>
            </a:r>
            <a:r>
              <a:rPr lang="en-US" dirty="0" smtClean="0"/>
              <a:t>&amp; vertical Q </a:t>
            </a:r>
            <a:r>
              <a:rPr lang="en-US" dirty="0"/>
              <a:t>flux </a:t>
            </a:r>
            <a:r>
              <a:rPr lang="en-US" sz="1300" dirty="0"/>
              <a:t>(</a:t>
            </a:r>
            <a:r>
              <a:rPr lang="en-US" sz="1300" dirty="0" smtClean="0"/>
              <a:t>g/m</a:t>
            </a:r>
            <a:r>
              <a:rPr lang="en-US" sz="1300" baseline="30000" dirty="0" smtClean="0"/>
              <a:t>2</a:t>
            </a:r>
            <a:r>
              <a:rPr lang="en-US" sz="1300" dirty="0" smtClean="0"/>
              <a:t>*s</a:t>
            </a:r>
            <a:r>
              <a:rPr lang="en-US" sz="1300" dirty="0"/>
              <a:t>)</a:t>
            </a:r>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986315" y="0"/>
            <a:ext cx="3033485" cy="227511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110515" y="10886"/>
            <a:ext cx="3033485" cy="227511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 y="4582886"/>
            <a:ext cx="3033485" cy="2275114"/>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047999" y="4582886"/>
            <a:ext cx="3033485" cy="2275114"/>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110515" y="4582886"/>
            <a:ext cx="3033485" cy="2275114"/>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0" y="10886"/>
            <a:ext cx="3033485" cy="2275114"/>
          </a:xfrm>
          <a:prstGeom prst="rect">
            <a:avLst/>
          </a:prstGeom>
        </p:spPr>
      </p:pic>
      <p:pic>
        <p:nvPicPr>
          <p:cNvPr id="9" name="Picture 8"/>
          <p:cNvPicPr>
            <a:picLocks noChangeAspect="1"/>
          </p:cNvPicPr>
          <p:nvPr/>
        </p:nvPicPr>
        <p:blipFill rotWithShape="1">
          <a:blip r:embed="rId9" cstate="print">
            <a:extLst>
              <a:ext uri="{28A0092B-C50C-407E-A947-70E740481C1C}">
                <a14:useLocalDpi xmlns:a14="http://schemas.microsoft.com/office/drawing/2010/main" xmlns="" val="0"/>
              </a:ext>
            </a:extLst>
          </a:blip>
          <a:srcRect l="85763" t="8783" r="3050" b="7797"/>
          <a:stretch/>
        </p:blipFill>
        <p:spPr>
          <a:xfrm rot="16200000">
            <a:off x="4060555" y="1079962"/>
            <a:ext cx="1022889" cy="5720966"/>
          </a:xfrm>
          <a:prstGeom prst="rect">
            <a:avLst/>
          </a:prstGeom>
        </p:spPr>
      </p:pic>
      <p:sp>
        <p:nvSpPr>
          <p:cNvPr id="10" name="TextBox 9"/>
          <p:cNvSpPr txBox="1"/>
          <p:nvPr/>
        </p:nvSpPr>
        <p:spPr>
          <a:xfrm>
            <a:off x="1828800" y="228600"/>
            <a:ext cx="685800" cy="381000"/>
          </a:xfrm>
          <a:prstGeom prst="rect">
            <a:avLst/>
          </a:prstGeom>
          <a:noFill/>
        </p:spPr>
        <p:txBody>
          <a:bodyPr wrap="square" rtlCol="0">
            <a:spAutoFit/>
          </a:bodyPr>
          <a:lstStyle/>
          <a:p>
            <a:pPr algn="r"/>
            <a:r>
              <a:rPr lang="en-US" dirty="0" smtClean="0"/>
              <a:t>F6</a:t>
            </a:r>
            <a:endParaRPr lang="en-US" dirty="0"/>
          </a:p>
        </p:txBody>
      </p:sp>
      <p:sp>
        <p:nvSpPr>
          <p:cNvPr id="11" name="TextBox 10"/>
          <p:cNvSpPr txBox="1"/>
          <p:nvPr/>
        </p:nvSpPr>
        <p:spPr>
          <a:xfrm>
            <a:off x="4889500" y="221343"/>
            <a:ext cx="685800" cy="381000"/>
          </a:xfrm>
          <a:prstGeom prst="rect">
            <a:avLst/>
          </a:prstGeom>
          <a:noFill/>
        </p:spPr>
        <p:txBody>
          <a:bodyPr wrap="square" rtlCol="0">
            <a:spAutoFit/>
          </a:bodyPr>
          <a:lstStyle/>
          <a:p>
            <a:pPr algn="r"/>
            <a:r>
              <a:rPr lang="en-US" dirty="0" smtClean="0"/>
              <a:t>F9</a:t>
            </a:r>
            <a:endParaRPr lang="en-US" dirty="0"/>
          </a:p>
        </p:txBody>
      </p:sp>
      <p:sp>
        <p:nvSpPr>
          <p:cNvPr id="12" name="TextBox 11"/>
          <p:cNvSpPr txBox="1"/>
          <p:nvPr/>
        </p:nvSpPr>
        <p:spPr>
          <a:xfrm>
            <a:off x="8001000" y="228600"/>
            <a:ext cx="685800" cy="381000"/>
          </a:xfrm>
          <a:prstGeom prst="rect">
            <a:avLst/>
          </a:prstGeom>
          <a:noFill/>
        </p:spPr>
        <p:txBody>
          <a:bodyPr wrap="square" rtlCol="0">
            <a:spAutoFit/>
          </a:bodyPr>
          <a:lstStyle/>
          <a:p>
            <a:pPr algn="r"/>
            <a:r>
              <a:rPr lang="en-US" dirty="0" smtClean="0"/>
              <a:t>F12</a:t>
            </a:r>
            <a:endParaRPr lang="en-US" dirty="0"/>
          </a:p>
        </p:txBody>
      </p:sp>
      <p:sp>
        <p:nvSpPr>
          <p:cNvPr id="13" name="TextBox 12"/>
          <p:cNvSpPr txBox="1"/>
          <p:nvPr/>
        </p:nvSpPr>
        <p:spPr>
          <a:xfrm>
            <a:off x="1905000" y="4724400"/>
            <a:ext cx="685800" cy="381000"/>
          </a:xfrm>
          <a:prstGeom prst="rect">
            <a:avLst/>
          </a:prstGeom>
          <a:noFill/>
        </p:spPr>
        <p:txBody>
          <a:bodyPr wrap="square" rtlCol="0">
            <a:spAutoFit/>
          </a:bodyPr>
          <a:lstStyle/>
          <a:p>
            <a:pPr algn="r"/>
            <a:r>
              <a:rPr lang="en-US" dirty="0" smtClean="0"/>
              <a:t>F15</a:t>
            </a:r>
            <a:endParaRPr lang="en-US" dirty="0"/>
          </a:p>
        </p:txBody>
      </p:sp>
      <p:sp>
        <p:nvSpPr>
          <p:cNvPr id="14" name="TextBox 13"/>
          <p:cNvSpPr txBox="1"/>
          <p:nvPr/>
        </p:nvSpPr>
        <p:spPr>
          <a:xfrm>
            <a:off x="4965700" y="4724400"/>
            <a:ext cx="685800" cy="381000"/>
          </a:xfrm>
          <a:prstGeom prst="rect">
            <a:avLst/>
          </a:prstGeom>
          <a:noFill/>
        </p:spPr>
        <p:txBody>
          <a:bodyPr wrap="square" rtlCol="0">
            <a:spAutoFit/>
          </a:bodyPr>
          <a:lstStyle/>
          <a:p>
            <a:pPr algn="r"/>
            <a:r>
              <a:rPr lang="en-US" dirty="0" smtClean="0"/>
              <a:t>F18</a:t>
            </a:r>
            <a:endParaRPr lang="en-US" dirty="0"/>
          </a:p>
        </p:txBody>
      </p:sp>
      <p:sp>
        <p:nvSpPr>
          <p:cNvPr id="15" name="TextBox 14"/>
          <p:cNvSpPr txBox="1"/>
          <p:nvPr/>
        </p:nvSpPr>
        <p:spPr>
          <a:xfrm>
            <a:off x="8013700" y="4724400"/>
            <a:ext cx="685800" cy="381000"/>
          </a:xfrm>
          <a:prstGeom prst="rect">
            <a:avLst/>
          </a:prstGeom>
          <a:noFill/>
        </p:spPr>
        <p:txBody>
          <a:bodyPr wrap="square" rtlCol="0">
            <a:spAutoFit/>
          </a:bodyPr>
          <a:lstStyle/>
          <a:p>
            <a:pPr algn="r"/>
            <a:r>
              <a:rPr lang="en-US" dirty="0" smtClean="0"/>
              <a:t>F24</a:t>
            </a:r>
            <a:endParaRPr lang="en-US" dirty="0"/>
          </a:p>
        </p:txBody>
      </p:sp>
      <p:graphicFrame>
        <p:nvGraphicFramePr>
          <p:cNvPr id="16" name="Object 15"/>
          <p:cNvGraphicFramePr>
            <a:graphicFrameLocks noChangeAspect="1"/>
          </p:cNvGraphicFramePr>
          <p:nvPr>
            <p:extLst>
              <p:ext uri="{D42A27DB-BD31-4B8C-83A1-F6EECF244321}">
                <p14:modId xmlns:p14="http://schemas.microsoft.com/office/powerpoint/2010/main" xmlns="" val="4206129097"/>
              </p:ext>
            </p:extLst>
          </p:nvPr>
        </p:nvGraphicFramePr>
        <p:xfrm>
          <a:off x="3048000" y="2454275"/>
          <a:ext cx="1100138" cy="525463"/>
        </p:xfrm>
        <a:graphic>
          <a:graphicData uri="http://schemas.openxmlformats.org/presentationml/2006/ole">
            <p:oleObj spid="_x0000_s25648" name="Equation" r:id="rId10" imgW="825480" imgH="393480" progId="Equation.3">
              <p:embed/>
            </p:oleObj>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xmlns="" val="572322979"/>
              </p:ext>
            </p:extLst>
          </p:nvPr>
        </p:nvGraphicFramePr>
        <p:xfrm>
          <a:off x="6324600" y="2395537"/>
          <a:ext cx="1524000" cy="576263"/>
        </p:xfrm>
        <a:graphic>
          <a:graphicData uri="http://schemas.openxmlformats.org/presentationml/2006/ole">
            <p:oleObj spid="_x0000_s25649" name="Equation" r:id="rId11" imgW="1143000" imgH="431800" progId="Equation.3">
              <p:embed/>
            </p:oleObj>
          </a:graphicData>
        </a:graphic>
      </p:graphicFrame>
    </p:spTree>
    <p:extLst>
      <p:ext uri="{BB962C8B-B14F-4D97-AF65-F5344CB8AC3E}">
        <p14:creationId xmlns:p14="http://schemas.microsoft.com/office/powerpoint/2010/main" xmlns="" val="259075379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0"/>
            <a:ext cx="9144000" cy="1143000"/>
          </a:xfrm>
        </p:spPr>
        <p:txBody>
          <a:bodyPr>
            <a:normAutofit fontScale="90000"/>
          </a:bodyPr>
          <a:lstStyle/>
          <a:p>
            <a:r>
              <a:rPr lang="en-US" dirty="0" smtClean="0"/>
              <a:t>No Ocean</a:t>
            </a:r>
            <a:br>
              <a:rPr lang="en-US" dirty="0" smtClean="0"/>
            </a:br>
            <a:r>
              <a:rPr lang="en-US" dirty="0" smtClean="0"/>
              <a:t>Radial Q advection </a:t>
            </a:r>
            <a:r>
              <a:rPr lang="en-US" sz="1300" dirty="0">
                <a:latin typeface="Franklin Gothic Book" pitchFamily="34" charset="0"/>
              </a:rPr>
              <a:t>(kg/kg/s)</a:t>
            </a:r>
            <a:r>
              <a:rPr lang="en-US" sz="1300" dirty="0" smtClean="0"/>
              <a:t> </a:t>
            </a:r>
            <a:r>
              <a:rPr lang="en-US" dirty="0" smtClean="0"/>
              <a:t>&amp; vertical Q flux </a:t>
            </a:r>
            <a:r>
              <a:rPr lang="en-US" sz="1300" dirty="0" smtClean="0"/>
              <a:t>(g/m</a:t>
            </a:r>
            <a:r>
              <a:rPr lang="en-US" sz="1300" baseline="30000" dirty="0" smtClean="0"/>
              <a:t>2</a:t>
            </a:r>
            <a:r>
              <a:rPr lang="en-US" sz="1300" dirty="0"/>
              <a:t>*</a:t>
            </a:r>
            <a:r>
              <a:rPr lang="en-US" sz="1300" dirty="0" smtClean="0"/>
              <a:t>s)</a:t>
            </a:r>
            <a:endParaRPr lang="en-US" sz="13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988000" y="0"/>
            <a:ext cx="3078000" cy="23085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066000" y="18143"/>
            <a:ext cx="3078000" cy="23085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4572000"/>
            <a:ext cx="3078000" cy="23085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048000" y="4549500"/>
            <a:ext cx="3078000" cy="23085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066000" y="4549500"/>
            <a:ext cx="3078000" cy="230850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0" y="18143"/>
            <a:ext cx="3078000" cy="2308500"/>
          </a:xfrm>
          <a:prstGeom prst="rect">
            <a:avLst/>
          </a:prstGeom>
        </p:spPr>
      </p:pic>
      <p:pic>
        <p:nvPicPr>
          <p:cNvPr id="9" name="Picture 8"/>
          <p:cNvPicPr>
            <a:picLocks noChangeAspect="1"/>
          </p:cNvPicPr>
          <p:nvPr/>
        </p:nvPicPr>
        <p:blipFill rotWithShape="1">
          <a:blip r:embed="rId9" cstate="print">
            <a:extLst>
              <a:ext uri="{28A0092B-C50C-407E-A947-70E740481C1C}">
                <a14:useLocalDpi xmlns:a14="http://schemas.microsoft.com/office/drawing/2010/main" xmlns="" val="0"/>
              </a:ext>
            </a:extLst>
          </a:blip>
          <a:srcRect l="85763" t="8783" r="3050" b="7797"/>
          <a:stretch/>
        </p:blipFill>
        <p:spPr>
          <a:xfrm rot="16200000">
            <a:off x="4060555" y="1079962"/>
            <a:ext cx="1022889" cy="5720966"/>
          </a:xfrm>
          <a:prstGeom prst="rect">
            <a:avLst/>
          </a:prstGeom>
        </p:spPr>
      </p:pic>
      <p:sp>
        <p:nvSpPr>
          <p:cNvPr id="10" name="TextBox 9"/>
          <p:cNvSpPr txBox="1"/>
          <p:nvPr/>
        </p:nvSpPr>
        <p:spPr>
          <a:xfrm>
            <a:off x="1828800" y="228600"/>
            <a:ext cx="685800" cy="381000"/>
          </a:xfrm>
          <a:prstGeom prst="rect">
            <a:avLst/>
          </a:prstGeom>
          <a:noFill/>
        </p:spPr>
        <p:txBody>
          <a:bodyPr wrap="square" rtlCol="0">
            <a:spAutoFit/>
          </a:bodyPr>
          <a:lstStyle/>
          <a:p>
            <a:pPr algn="r"/>
            <a:r>
              <a:rPr lang="en-US" dirty="0" smtClean="0"/>
              <a:t>F6</a:t>
            </a:r>
            <a:endParaRPr lang="en-US" dirty="0"/>
          </a:p>
        </p:txBody>
      </p:sp>
      <p:sp>
        <p:nvSpPr>
          <p:cNvPr id="11" name="TextBox 10"/>
          <p:cNvSpPr txBox="1"/>
          <p:nvPr/>
        </p:nvSpPr>
        <p:spPr>
          <a:xfrm>
            <a:off x="4889500" y="221343"/>
            <a:ext cx="685800" cy="381000"/>
          </a:xfrm>
          <a:prstGeom prst="rect">
            <a:avLst/>
          </a:prstGeom>
          <a:noFill/>
        </p:spPr>
        <p:txBody>
          <a:bodyPr wrap="square" rtlCol="0">
            <a:spAutoFit/>
          </a:bodyPr>
          <a:lstStyle/>
          <a:p>
            <a:pPr algn="r"/>
            <a:r>
              <a:rPr lang="en-US" dirty="0" smtClean="0"/>
              <a:t>F9</a:t>
            </a:r>
            <a:endParaRPr lang="en-US" dirty="0"/>
          </a:p>
        </p:txBody>
      </p:sp>
      <p:sp>
        <p:nvSpPr>
          <p:cNvPr id="12" name="TextBox 11"/>
          <p:cNvSpPr txBox="1"/>
          <p:nvPr/>
        </p:nvSpPr>
        <p:spPr>
          <a:xfrm>
            <a:off x="8001000" y="228600"/>
            <a:ext cx="685800" cy="381000"/>
          </a:xfrm>
          <a:prstGeom prst="rect">
            <a:avLst/>
          </a:prstGeom>
          <a:noFill/>
        </p:spPr>
        <p:txBody>
          <a:bodyPr wrap="square" rtlCol="0">
            <a:spAutoFit/>
          </a:bodyPr>
          <a:lstStyle/>
          <a:p>
            <a:pPr algn="r"/>
            <a:r>
              <a:rPr lang="en-US" dirty="0" smtClean="0"/>
              <a:t>F12</a:t>
            </a:r>
            <a:endParaRPr lang="en-US" dirty="0"/>
          </a:p>
        </p:txBody>
      </p:sp>
      <p:sp>
        <p:nvSpPr>
          <p:cNvPr id="13" name="TextBox 12"/>
          <p:cNvSpPr txBox="1"/>
          <p:nvPr/>
        </p:nvSpPr>
        <p:spPr>
          <a:xfrm>
            <a:off x="1905000" y="4724400"/>
            <a:ext cx="685800" cy="381000"/>
          </a:xfrm>
          <a:prstGeom prst="rect">
            <a:avLst/>
          </a:prstGeom>
          <a:noFill/>
        </p:spPr>
        <p:txBody>
          <a:bodyPr wrap="square" rtlCol="0">
            <a:spAutoFit/>
          </a:bodyPr>
          <a:lstStyle/>
          <a:p>
            <a:pPr algn="r"/>
            <a:r>
              <a:rPr lang="en-US" dirty="0" smtClean="0"/>
              <a:t>F15</a:t>
            </a:r>
            <a:endParaRPr lang="en-US" dirty="0"/>
          </a:p>
        </p:txBody>
      </p:sp>
      <p:sp>
        <p:nvSpPr>
          <p:cNvPr id="14" name="TextBox 13"/>
          <p:cNvSpPr txBox="1"/>
          <p:nvPr/>
        </p:nvSpPr>
        <p:spPr>
          <a:xfrm>
            <a:off x="4965700" y="4724400"/>
            <a:ext cx="685800" cy="381000"/>
          </a:xfrm>
          <a:prstGeom prst="rect">
            <a:avLst/>
          </a:prstGeom>
          <a:noFill/>
        </p:spPr>
        <p:txBody>
          <a:bodyPr wrap="square" rtlCol="0">
            <a:spAutoFit/>
          </a:bodyPr>
          <a:lstStyle/>
          <a:p>
            <a:pPr algn="r"/>
            <a:r>
              <a:rPr lang="en-US" dirty="0" smtClean="0"/>
              <a:t>F18</a:t>
            </a:r>
            <a:endParaRPr lang="en-US" dirty="0"/>
          </a:p>
        </p:txBody>
      </p:sp>
      <p:sp>
        <p:nvSpPr>
          <p:cNvPr id="15" name="TextBox 14"/>
          <p:cNvSpPr txBox="1"/>
          <p:nvPr/>
        </p:nvSpPr>
        <p:spPr>
          <a:xfrm>
            <a:off x="8013700" y="4724400"/>
            <a:ext cx="685800" cy="381000"/>
          </a:xfrm>
          <a:prstGeom prst="rect">
            <a:avLst/>
          </a:prstGeom>
          <a:noFill/>
        </p:spPr>
        <p:txBody>
          <a:bodyPr wrap="square" rtlCol="0">
            <a:spAutoFit/>
          </a:bodyPr>
          <a:lstStyle/>
          <a:p>
            <a:pPr algn="r"/>
            <a:r>
              <a:rPr lang="en-US" dirty="0" smtClean="0"/>
              <a:t>F24</a:t>
            </a:r>
            <a:endParaRPr lang="en-US" dirty="0"/>
          </a:p>
        </p:txBody>
      </p:sp>
      <p:graphicFrame>
        <p:nvGraphicFramePr>
          <p:cNvPr id="17" name="Object 16"/>
          <p:cNvGraphicFramePr>
            <a:graphicFrameLocks noChangeAspect="1"/>
          </p:cNvGraphicFramePr>
          <p:nvPr>
            <p:extLst>
              <p:ext uri="{D42A27DB-BD31-4B8C-83A1-F6EECF244321}">
                <p14:modId xmlns:p14="http://schemas.microsoft.com/office/powerpoint/2010/main" xmlns="" val="1690537283"/>
              </p:ext>
            </p:extLst>
          </p:nvPr>
        </p:nvGraphicFramePr>
        <p:xfrm>
          <a:off x="6670483" y="2438400"/>
          <a:ext cx="1524000" cy="576263"/>
        </p:xfrm>
        <a:graphic>
          <a:graphicData uri="http://schemas.openxmlformats.org/presentationml/2006/ole">
            <p:oleObj spid="_x0000_s26672" name="Equation" r:id="rId10" imgW="1143000" imgH="431800" progId="Equation.3">
              <p:embed/>
            </p:oleObj>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xmlns="" val="1070588154"/>
              </p:ext>
            </p:extLst>
          </p:nvPr>
        </p:nvGraphicFramePr>
        <p:xfrm>
          <a:off x="2483603" y="2438400"/>
          <a:ext cx="1100138" cy="525463"/>
        </p:xfrm>
        <a:graphic>
          <a:graphicData uri="http://schemas.openxmlformats.org/presentationml/2006/ole">
            <p:oleObj spid="_x0000_s26673" name="Equation" r:id="rId11" imgW="825500" imgH="393700" progId="Equation.3">
              <p:embed/>
            </p:oleObj>
          </a:graphicData>
        </a:graphic>
      </p:graphicFrame>
    </p:spTree>
    <p:extLst>
      <p:ext uri="{BB962C8B-B14F-4D97-AF65-F5344CB8AC3E}">
        <p14:creationId xmlns:p14="http://schemas.microsoft.com/office/powerpoint/2010/main" xmlns="" val="12292366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was Fay (2008) Chosen?</a:t>
            </a:r>
            <a:endParaRPr lang="en-US" dirty="0"/>
          </a:p>
        </p:txBody>
      </p:sp>
      <p:sp>
        <p:nvSpPr>
          <p:cNvPr id="4" name="Slide Number Placeholder 3"/>
          <p:cNvSpPr>
            <a:spLocks noGrp="1"/>
          </p:cNvSpPr>
          <p:nvPr>
            <p:ph type="sldNum" sz="quarter" idx="12"/>
          </p:nvPr>
        </p:nvSpPr>
        <p:spPr>
          <a:xfrm>
            <a:off x="0" y="6477000"/>
            <a:ext cx="274320" cy="274320"/>
          </a:xfrm>
        </p:spPr>
        <p:txBody>
          <a:bodyPr/>
          <a:lstStyle/>
          <a:p>
            <a:fld id="{283FA653-E9F8-4780-8EA8-F11E133180C1}" type="slidenum">
              <a:rPr lang="en-US" smtClean="0"/>
              <a:pPr/>
              <a:t>6</a:t>
            </a:fld>
            <a:endParaRPr lang="en-US"/>
          </a:p>
        </p:txBody>
      </p:sp>
      <p:pic>
        <p:nvPicPr>
          <p:cNvPr id="6" name="Picture 2"/>
          <p:cNvPicPr>
            <a:picLocks noChangeAspect="1" noChangeArrowheads="1"/>
          </p:cNvPicPr>
          <p:nvPr/>
        </p:nvPicPr>
        <p:blipFill>
          <a:blip r:embed="rId2" cstate="print"/>
          <a:srcRect/>
          <a:stretch>
            <a:fillRect/>
          </a:stretch>
        </p:blipFill>
        <p:spPr bwMode="auto">
          <a:xfrm>
            <a:off x="5209181" y="1752600"/>
            <a:ext cx="3858619" cy="4038600"/>
          </a:xfrm>
          <a:prstGeom prst="rect">
            <a:avLst/>
          </a:prstGeom>
          <a:noFill/>
          <a:ln w="9525">
            <a:noFill/>
            <a:miter lim="800000"/>
            <a:headEnd/>
            <a:tailEnd/>
          </a:ln>
        </p:spPr>
      </p:pic>
      <p:sp>
        <p:nvSpPr>
          <p:cNvPr id="7" name="TextBox 6"/>
          <p:cNvSpPr txBox="1"/>
          <p:nvPr/>
        </p:nvSpPr>
        <p:spPr>
          <a:xfrm>
            <a:off x="4596540" y="6192253"/>
            <a:ext cx="4571999" cy="646331"/>
          </a:xfrm>
          <a:prstGeom prst="rect">
            <a:avLst/>
          </a:prstGeom>
          <a:noFill/>
        </p:spPr>
        <p:txBody>
          <a:bodyPr wrap="square" rtlCol="0">
            <a:spAutoFit/>
          </a:bodyPr>
          <a:lstStyle/>
          <a:p>
            <a:r>
              <a:rPr lang="en-US" dirty="0"/>
              <a:t>graphic </a:t>
            </a:r>
            <a:r>
              <a:rPr lang="en-US" dirty="0" smtClean="0"/>
              <a:t>from NOAA/NCEP </a:t>
            </a:r>
            <a:r>
              <a:rPr lang="en-US" dirty="0" err="1"/>
              <a:t>Hydrometeorological</a:t>
            </a:r>
            <a:r>
              <a:rPr lang="en-US" dirty="0"/>
              <a:t> Prediction Center </a:t>
            </a:r>
          </a:p>
        </p:txBody>
      </p:sp>
      <p:sp>
        <p:nvSpPr>
          <p:cNvPr id="3" name="Content Placeholder 2"/>
          <p:cNvSpPr>
            <a:spLocks noGrp="1"/>
          </p:cNvSpPr>
          <p:nvPr>
            <p:ph sz="quarter" idx="1"/>
          </p:nvPr>
        </p:nvSpPr>
        <p:spPr>
          <a:xfrm>
            <a:off x="76200" y="1333818"/>
            <a:ext cx="5257800" cy="5181600"/>
          </a:xfrm>
        </p:spPr>
        <p:txBody>
          <a:bodyPr>
            <a:normAutofit fontScale="77500" lnSpcReduction="20000"/>
          </a:bodyPr>
          <a:lstStyle/>
          <a:p>
            <a:r>
              <a:rPr lang="en-US" dirty="0"/>
              <a:t>Tropical systems </a:t>
            </a:r>
            <a:r>
              <a:rPr lang="en-US" dirty="0" smtClean="0"/>
              <a:t>usually weaken </a:t>
            </a:r>
            <a:r>
              <a:rPr lang="en-US" dirty="0"/>
              <a:t>and decay rapidly after making landfall. </a:t>
            </a:r>
            <a:endParaRPr lang="en-US" dirty="0" smtClean="0"/>
          </a:p>
          <a:p>
            <a:r>
              <a:rPr lang="en-US" dirty="0"/>
              <a:t>The occurrence of TC strengthening post-landfall is therefore </a:t>
            </a:r>
            <a:r>
              <a:rPr lang="en-US" dirty="0" smtClean="0"/>
              <a:t>a rare occurrence </a:t>
            </a:r>
          </a:p>
          <a:p>
            <a:r>
              <a:rPr lang="en-US" dirty="0" smtClean="0"/>
              <a:t>Only </a:t>
            </a:r>
            <a:r>
              <a:rPr lang="en-US" dirty="0"/>
              <a:t>a few cases of overland storm reintensification have been observed for the Atlantic tropical storms in recent years including TCs Erin (2007), Danny (1997), Fran (1996) and David (1979). </a:t>
            </a:r>
            <a:endParaRPr lang="en-US" dirty="0" smtClean="0"/>
          </a:p>
          <a:p>
            <a:endParaRPr lang="en-US" dirty="0" smtClean="0"/>
          </a:p>
          <a:p>
            <a:r>
              <a:rPr lang="en-US" i="1" dirty="0" smtClean="0"/>
              <a:t>Tropical </a:t>
            </a:r>
            <a:r>
              <a:rPr lang="en-US" i="1" dirty="0"/>
              <a:t>Storm </a:t>
            </a:r>
            <a:r>
              <a:rPr lang="en-US" i="1" dirty="0" smtClean="0"/>
              <a:t>Fay </a:t>
            </a:r>
            <a:r>
              <a:rPr lang="en-US" dirty="0" smtClean="0"/>
              <a:t>is </a:t>
            </a:r>
            <a:r>
              <a:rPr lang="en-US" b="1" dirty="0" smtClean="0"/>
              <a:t>unique</a:t>
            </a:r>
            <a:r>
              <a:rPr lang="en-US" dirty="0" smtClean="0"/>
              <a:t> because it </a:t>
            </a:r>
            <a:r>
              <a:rPr lang="en-US" dirty="0"/>
              <a:t>became organized through a </a:t>
            </a:r>
            <a:r>
              <a:rPr lang="en-US" b="1" dirty="0"/>
              <a:t>first-time intensification </a:t>
            </a:r>
            <a:r>
              <a:rPr lang="en-US" dirty="0" smtClean="0"/>
              <a:t>over South Florida as </a:t>
            </a:r>
            <a:r>
              <a:rPr lang="en-US" dirty="0"/>
              <a:t>opposed to a </a:t>
            </a:r>
            <a:r>
              <a:rPr lang="en-US" b="1" dirty="0" smtClean="0"/>
              <a:t>reintensification</a:t>
            </a:r>
            <a:r>
              <a:rPr lang="en-US" dirty="0" smtClean="0"/>
              <a:t> over land. </a:t>
            </a:r>
          </a:p>
          <a:p>
            <a:r>
              <a:rPr lang="en-US" dirty="0"/>
              <a:t>Fay did not develop a typical TC eye-like structure until after landfall over </a:t>
            </a:r>
            <a:r>
              <a:rPr lang="en-US" dirty="0" smtClean="0"/>
              <a:t>Florida near </a:t>
            </a:r>
            <a:r>
              <a:rPr lang="en-US" dirty="0"/>
              <a:t>Lake Okeechobee (NHC TC Report</a:t>
            </a:r>
            <a:r>
              <a:rPr lang="en-US" dirty="0" smtClean="0"/>
              <a:t>). At 1800 UTC 19 Aug, Fay reached it’s maximum intensity of 60 </a:t>
            </a:r>
            <a:r>
              <a:rPr lang="en-US" dirty="0" err="1" smtClean="0"/>
              <a:t>kt</a:t>
            </a:r>
            <a:r>
              <a:rPr lang="en-US" dirty="0" smtClean="0"/>
              <a:t> and 986 mb. </a:t>
            </a:r>
          </a:p>
        </p:txBody>
      </p:sp>
      <p:sp>
        <p:nvSpPr>
          <p:cNvPr id="5" name="Content Placeholder 2"/>
          <p:cNvSpPr txBox="1">
            <a:spLocks/>
          </p:cNvSpPr>
          <p:nvPr/>
        </p:nvSpPr>
        <p:spPr>
          <a:xfrm>
            <a:off x="5209181" y="1368641"/>
            <a:ext cx="3934819" cy="4855696"/>
          </a:xfrm>
          <a:prstGeom prst="rect">
            <a:avLst/>
          </a:prstGeom>
          <a:solidFill>
            <a:schemeClr val="accent1">
              <a:lumMod val="40000"/>
              <a:lumOff val="60000"/>
            </a:schemeClr>
          </a:solidFill>
        </p:spPr>
        <p:txBody>
          <a:bodyPr vert="horz">
            <a:normAutofit lnSpcReduction="10000"/>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lgn="ctr">
              <a:buNone/>
            </a:pPr>
            <a:r>
              <a:rPr lang="en-US" dirty="0" smtClean="0"/>
              <a:t>Fun Facts about Fay’s landfall:</a:t>
            </a:r>
          </a:p>
          <a:p>
            <a:r>
              <a:rPr lang="en-US" dirty="0" smtClean="0"/>
              <a:t>Heavy rainfall was the biggest hazard from Tropical Storm Fay. </a:t>
            </a:r>
          </a:p>
          <a:p>
            <a:r>
              <a:rPr lang="en-US" dirty="0" smtClean="0"/>
              <a:t>Melbourne, Florida broke a 50-year old record for a rainfall event. </a:t>
            </a:r>
          </a:p>
          <a:p>
            <a:r>
              <a:rPr lang="en-US" dirty="0" smtClean="0"/>
              <a:t>Fay’s track over FL resulted in a beneficial 4-ft rise in the water level of Lake Okeechobee –</a:t>
            </a:r>
            <a:r>
              <a:rPr lang="en-US" i="1" dirty="0" smtClean="0"/>
              <a:t>in less than one week. </a:t>
            </a:r>
          </a:p>
          <a:p>
            <a:endParaRPr lang="en-US" dirty="0"/>
          </a:p>
        </p:txBody>
      </p:sp>
    </p:spTree>
    <p:extLst>
      <p:ext uri="{BB962C8B-B14F-4D97-AF65-F5344CB8AC3E}">
        <p14:creationId xmlns:p14="http://schemas.microsoft.com/office/powerpoint/2010/main" xmlns="" val="43669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3038400" cy="22788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800" y="4579200"/>
            <a:ext cx="3038400" cy="22788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055200" y="4579200"/>
            <a:ext cx="3038400" cy="22788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093600" y="4572000"/>
            <a:ext cx="3038400" cy="2278800"/>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971800" y="0"/>
            <a:ext cx="3038400" cy="2278800"/>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093600" y="0"/>
            <a:ext cx="3038400" cy="2278800"/>
          </a:xfrm>
          <a:prstGeom prst="rect">
            <a:avLst/>
          </a:prstGeom>
        </p:spPr>
      </p:pic>
      <p:sp>
        <p:nvSpPr>
          <p:cNvPr id="8" name="Title 7"/>
          <p:cNvSpPr>
            <a:spLocks noGrp="1"/>
          </p:cNvSpPr>
          <p:nvPr>
            <p:ph type="title"/>
          </p:nvPr>
        </p:nvSpPr>
        <p:spPr>
          <a:xfrm>
            <a:off x="16800" y="2590800"/>
            <a:ext cx="9115200" cy="1143000"/>
          </a:xfrm>
        </p:spPr>
        <p:txBody>
          <a:bodyPr>
            <a:normAutofit fontScale="90000"/>
          </a:bodyPr>
          <a:lstStyle/>
          <a:p>
            <a:r>
              <a:rPr lang="en-US" dirty="0" smtClean="0"/>
              <a:t>All Ocean </a:t>
            </a:r>
            <a:br>
              <a:rPr lang="en-US" dirty="0" smtClean="0"/>
            </a:br>
            <a:r>
              <a:rPr lang="en-US" sz="3100" dirty="0" smtClean="0"/>
              <a:t>Radial Q convergence </a:t>
            </a:r>
            <a:r>
              <a:rPr lang="en-US" sz="1300" dirty="0" smtClean="0"/>
              <a:t>(kg/kg/s)</a:t>
            </a:r>
            <a:r>
              <a:rPr lang="en-US" sz="3100" dirty="0" smtClean="0"/>
              <a:t> &amp; vertical Q divergence </a:t>
            </a:r>
            <a:r>
              <a:rPr lang="en-US" sz="1200" dirty="0" smtClean="0"/>
              <a:t>(kg/kg*m/s</a:t>
            </a:r>
            <a:r>
              <a:rPr lang="en-US" sz="1100" dirty="0" smtClean="0"/>
              <a:t>)</a:t>
            </a:r>
            <a:endParaRPr lang="en-US" sz="1100" dirty="0"/>
          </a:p>
        </p:txBody>
      </p:sp>
      <p:pic>
        <p:nvPicPr>
          <p:cNvPr id="9" name="Picture 8"/>
          <p:cNvPicPr>
            <a:picLocks noChangeAspect="1"/>
          </p:cNvPicPr>
          <p:nvPr/>
        </p:nvPicPr>
        <p:blipFill rotWithShape="1">
          <a:blip r:embed="rId9" cstate="print">
            <a:extLst>
              <a:ext uri="{28A0092B-C50C-407E-A947-70E740481C1C}">
                <a14:useLocalDpi xmlns:a14="http://schemas.microsoft.com/office/drawing/2010/main" xmlns="" val="0"/>
              </a:ext>
            </a:extLst>
          </a:blip>
          <a:srcRect l="85925" t="9736" r="7038" b="9418"/>
          <a:stretch/>
        </p:blipFill>
        <p:spPr>
          <a:xfrm rot="16200000">
            <a:off x="4263990" y="1325619"/>
            <a:ext cx="643503" cy="5544458"/>
          </a:xfrm>
          <a:prstGeom prst="rect">
            <a:avLst/>
          </a:prstGeom>
        </p:spPr>
      </p:pic>
      <p:sp>
        <p:nvSpPr>
          <p:cNvPr id="10" name="TextBox 9"/>
          <p:cNvSpPr txBox="1"/>
          <p:nvPr/>
        </p:nvSpPr>
        <p:spPr>
          <a:xfrm>
            <a:off x="1905000" y="228600"/>
            <a:ext cx="685800" cy="381000"/>
          </a:xfrm>
          <a:prstGeom prst="rect">
            <a:avLst/>
          </a:prstGeom>
          <a:noFill/>
        </p:spPr>
        <p:txBody>
          <a:bodyPr wrap="square" rtlCol="0">
            <a:spAutoFit/>
          </a:bodyPr>
          <a:lstStyle/>
          <a:p>
            <a:pPr algn="r"/>
            <a:r>
              <a:rPr lang="en-US" dirty="0" smtClean="0"/>
              <a:t>F6</a:t>
            </a:r>
            <a:endParaRPr lang="en-US" dirty="0"/>
          </a:p>
        </p:txBody>
      </p:sp>
      <p:sp>
        <p:nvSpPr>
          <p:cNvPr id="11" name="TextBox 10"/>
          <p:cNvSpPr txBox="1"/>
          <p:nvPr/>
        </p:nvSpPr>
        <p:spPr>
          <a:xfrm>
            <a:off x="4876800" y="221343"/>
            <a:ext cx="685800" cy="381000"/>
          </a:xfrm>
          <a:prstGeom prst="rect">
            <a:avLst/>
          </a:prstGeom>
          <a:noFill/>
        </p:spPr>
        <p:txBody>
          <a:bodyPr wrap="square" rtlCol="0">
            <a:spAutoFit/>
          </a:bodyPr>
          <a:lstStyle/>
          <a:p>
            <a:pPr algn="r"/>
            <a:r>
              <a:rPr lang="en-US" dirty="0" smtClean="0"/>
              <a:t>F9</a:t>
            </a:r>
            <a:endParaRPr lang="en-US" dirty="0"/>
          </a:p>
        </p:txBody>
      </p:sp>
      <p:sp>
        <p:nvSpPr>
          <p:cNvPr id="12" name="TextBox 11"/>
          <p:cNvSpPr txBox="1"/>
          <p:nvPr/>
        </p:nvSpPr>
        <p:spPr>
          <a:xfrm>
            <a:off x="7942943" y="228600"/>
            <a:ext cx="685800" cy="381000"/>
          </a:xfrm>
          <a:prstGeom prst="rect">
            <a:avLst/>
          </a:prstGeom>
          <a:noFill/>
        </p:spPr>
        <p:txBody>
          <a:bodyPr wrap="square" rtlCol="0">
            <a:spAutoFit/>
          </a:bodyPr>
          <a:lstStyle/>
          <a:p>
            <a:pPr algn="r"/>
            <a:r>
              <a:rPr lang="en-US" dirty="0" smtClean="0"/>
              <a:t>F12</a:t>
            </a:r>
            <a:endParaRPr lang="en-US" dirty="0"/>
          </a:p>
        </p:txBody>
      </p:sp>
      <p:sp>
        <p:nvSpPr>
          <p:cNvPr id="13" name="TextBox 12"/>
          <p:cNvSpPr txBox="1"/>
          <p:nvPr/>
        </p:nvSpPr>
        <p:spPr>
          <a:xfrm>
            <a:off x="1905000" y="4800600"/>
            <a:ext cx="685800" cy="381000"/>
          </a:xfrm>
          <a:prstGeom prst="rect">
            <a:avLst/>
          </a:prstGeom>
          <a:noFill/>
        </p:spPr>
        <p:txBody>
          <a:bodyPr wrap="square" rtlCol="0">
            <a:spAutoFit/>
          </a:bodyPr>
          <a:lstStyle/>
          <a:p>
            <a:pPr algn="r"/>
            <a:r>
              <a:rPr lang="en-US" dirty="0" smtClean="0"/>
              <a:t>F15</a:t>
            </a:r>
            <a:endParaRPr lang="en-US" dirty="0"/>
          </a:p>
        </p:txBody>
      </p:sp>
      <p:sp>
        <p:nvSpPr>
          <p:cNvPr id="14" name="TextBox 13"/>
          <p:cNvSpPr txBox="1"/>
          <p:nvPr/>
        </p:nvSpPr>
        <p:spPr>
          <a:xfrm>
            <a:off x="4953000" y="4800600"/>
            <a:ext cx="685800" cy="381000"/>
          </a:xfrm>
          <a:prstGeom prst="rect">
            <a:avLst/>
          </a:prstGeom>
          <a:noFill/>
        </p:spPr>
        <p:txBody>
          <a:bodyPr wrap="square" rtlCol="0">
            <a:spAutoFit/>
          </a:bodyPr>
          <a:lstStyle/>
          <a:p>
            <a:pPr algn="r"/>
            <a:r>
              <a:rPr lang="en-US" dirty="0" smtClean="0"/>
              <a:t>F18</a:t>
            </a:r>
            <a:endParaRPr lang="en-US" dirty="0"/>
          </a:p>
        </p:txBody>
      </p:sp>
      <p:sp>
        <p:nvSpPr>
          <p:cNvPr id="15" name="TextBox 14"/>
          <p:cNvSpPr txBox="1"/>
          <p:nvPr/>
        </p:nvSpPr>
        <p:spPr>
          <a:xfrm>
            <a:off x="8001000" y="4724400"/>
            <a:ext cx="685800" cy="381000"/>
          </a:xfrm>
          <a:prstGeom prst="rect">
            <a:avLst/>
          </a:prstGeom>
          <a:noFill/>
        </p:spPr>
        <p:txBody>
          <a:bodyPr wrap="square" rtlCol="0">
            <a:spAutoFit/>
          </a:bodyPr>
          <a:lstStyle/>
          <a:p>
            <a:pPr algn="r"/>
            <a:r>
              <a:rPr lang="en-US" dirty="0" smtClean="0"/>
              <a:t>F24</a:t>
            </a:r>
            <a:endParaRPr lang="en-US" dirty="0"/>
          </a:p>
        </p:txBody>
      </p:sp>
      <p:graphicFrame>
        <p:nvGraphicFramePr>
          <p:cNvPr id="36" name="Object 35"/>
          <p:cNvGraphicFramePr>
            <a:graphicFrameLocks noChangeAspect="1"/>
          </p:cNvGraphicFramePr>
          <p:nvPr>
            <p:extLst>
              <p:ext uri="{D42A27DB-BD31-4B8C-83A1-F6EECF244321}">
                <p14:modId xmlns:p14="http://schemas.microsoft.com/office/powerpoint/2010/main" xmlns="" val="4011615093"/>
              </p:ext>
            </p:extLst>
          </p:nvPr>
        </p:nvGraphicFramePr>
        <p:xfrm>
          <a:off x="2579688" y="2684463"/>
          <a:ext cx="1150937" cy="574675"/>
        </p:xfrm>
        <a:graphic>
          <a:graphicData uri="http://schemas.openxmlformats.org/presentationml/2006/ole">
            <p:oleObj spid="_x0000_s27696" name="Equation" r:id="rId10" imgW="863280" imgH="431640" progId="Equation.3">
              <p:embed/>
            </p:oleObj>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xmlns="" val="1585941546"/>
              </p:ext>
            </p:extLst>
          </p:nvPr>
        </p:nvGraphicFramePr>
        <p:xfrm>
          <a:off x="6951571" y="2743200"/>
          <a:ext cx="812800" cy="525463"/>
        </p:xfrm>
        <a:graphic>
          <a:graphicData uri="http://schemas.openxmlformats.org/presentationml/2006/ole">
            <p:oleObj spid="_x0000_s27697" name="Equation" r:id="rId11" imgW="609480" imgH="393480" progId="Equation.3">
              <p:embed/>
            </p:oleObj>
          </a:graphicData>
        </a:graphic>
      </p:graphicFrame>
    </p:spTree>
    <p:extLst>
      <p:ext uri="{BB962C8B-B14F-4D97-AF65-F5344CB8AC3E}">
        <p14:creationId xmlns:p14="http://schemas.microsoft.com/office/powerpoint/2010/main" xmlns="" val="155999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3172918" cy="237968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096000" y="4478310"/>
            <a:ext cx="3172918" cy="2379689"/>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999282" y="-7258"/>
            <a:ext cx="3172918" cy="2379689"/>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047282" y="21771"/>
            <a:ext cx="3172918" cy="237968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4478311"/>
            <a:ext cx="3172918" cy="2379689"/>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048000" y="4478311"/>
            <a:ext cx="3172918" cy="2379689"/>
          </a:xfrm>
          <a:prstGeom prst="rect">
            <a:avLst/>
          </a:prstGeom>
        </p:spPr>
      </p:pic>
      <p:pic>
        <p:nvPicPr>
          <p:cNvPr id="8" name="Picture 7"/>
          <p:cNvPicPr>
            <a:picLocks noChangeAspect="1"/>
          </p:cNvPicPr>
          <p:nvPr/>
        </p:nvPicPr>
        <p:blipFill rotWithShape="1">
          <a:blip r:embed="rId9" cstate="print">
            <a:extLst>
              <a:ext uri="{28A0092B-C50C-407E-A947-70E740481C1C}">
                <a14:useLocalDpi xmlns:a14="http://schemas.microsoft.com/office/drawing/2010/main" xmlns="" val="0"/>
              </a:ext>
            </a:extLst>
          </a:blip>
          <a:srcRect l="85925" t="9736" r="7038" b="9418"/>
          <a:stretch/>
        </p:blipFill>
        <p:spPr>
          <a:xfrm rot="16200000">
            <a:off x="4263990" y="1236152"/>
            <a:ext cx="643503" cy="5544458"/>
          </a:xfrm>
          <a:prstGeom prst="rect">
            <a:avLst/>
          </a:prstGeom>
        </p:spPr>
      </p:pic>
      <p:sp>
        <p:nvSpPr>
          <p:cNvPr id="9" name="Title 8"/>
          <p:cNvSpPr>
            <a:spLocks noGrp="1"/>
          </p:cNvSpPr>
          <p:nvPr>
            <p:ph type="title"/>
          </p:nvPr>
        </p:nvSpPr>
        <p:spPr>
          <a:xfrm>
            <a:off x="0" y="2514600"/>
            <a:ext cx="9144000" cy="1143000"/>
          </a:xfrm>
        </p:spPr>
        <p:txBody>
          <a:bodyPr>
            <a:normAutofit fontScale="90000"/>
          </a:bodyPr>
          <a:lstStyle/>
          <a:p>
            <a:r>
              <a:rPr lang="en-US" dirty="0" smtClean="0"/>
              <a:t>Noah Default </a:t>
            </a:r>
            <a:br>
              <a:rPr lang="en-US" dirty="0" smtClean="0"/>
            </a:br>
            <a:r>
              <a:rPr lang="en-US" sz="3100" dirty="0" smtClean="0"/>
              <a:t>Radial Q convergence </a:t>
            </a:r>
            <a:r>
              <a:rPr lang="en-US" sz="1300" dirty="0"/>
              <a:t>(kg/kg/s) </a:t>
            </a:r>
            <a:r>
              <a:rPr lang="en-US" sz="3100" dirty="0" smtClean="0"/>
              <a:t>&amp; vertical Q divergence </a:t>
            </a:r>
            <a:r>
              <a:rPr lang="en-US" sz="1200" dirty="0"/>
              <a:t>(kg/kg*m/s)</a:t>
            </a:r>
          </a:p>
        </p:txBody>
      </p:sp>
      <p:sp>
        <p:nvSpPr>
          <p:cNvPr id="10" name="TextBox 9"/>
          <p:cNvSpPr txBox="1"/>
          <p:nvPr/>
        </p:nvSpPr>
        <p:spPr>
          <a:xfrm>
            <a:off x="1981200" y="228600"/>
            <a:ext cx="685800" cy="381000"/>
          </a:xfrm>
          <a:prstGeom prst="rect">
            <a:avLst/>
          </a:prstGeom>
          <a:noFill/>
        </p:spPr>
        <p:txBody>
          <a:bodyPr wrap="square" rtlCol="0">
            <a:spAutoFit/>
          </a:bodyPr>
          <a:lstStyle/>
          <a:p>
            <a:pPr algn="r"/>
            <a:r>
              <a:rPr lang="en-US" dirty="0" smtClean="0"/>
              <a:t>F6</a:t>
            </a:r>
            <a:endParaRPr lang="en-US" dirty="0"/>
          </a:p>
        </p:txBody>
      </p:sp>
      <p:sp>
        <p:nvSpPr>
          <p:cNvPr id="11" name="TextBox 10"/>
          <p:cNvSpPr txBox="1"/>
          <p:nvPr/>
        </p:nvSpPr>
        <p:spPr>
          <a:xfrm>
            <a:off x="4953000" y="221343"/>
            <a:ext cx="685800" cy="381000"/>
          </a:xfrm>
          <a:prstGeom prst="rect">
            <a:avLst/>
          </a:prstGeom>
          <a:noFill/>
        </p:spPr>
        <p:txBody>
          <a:bodyPr wrap="square" rtlCol="0">
            <a:spAutoFit/>
          </a:bodyPr>
          <a:lstStyle/>
          <a:p>
            <a:pPr algn="r"/>
            <a:r>
              <a:rPr lang="en-US" dirty="0" smtClean="0"/>
              <a:t>F9</a:t>
            </a:r>
            <a:endParaRPr lang="en-US" dirty="0"/>
          </a:p>
        </p:txBody>
      </p:sp>
      <p:sp>
        <p:nvSpPr>
          <p:cNvPr id="12" name="TextBox 11"/>
          <p:cNvSpPr txBox="1"/>
          <p:nvPr/>
        </p:nvSpPr>
        <p:spPr>
          <a:xfrm>
            <a:off x="8001000" y="228600"/>
            <a:ext cx="685800" cy="381000"/>
          </a:xfrm>
          <a:prstGeom prst="rect">
            <a:avLst/>
          </a:prstGeom>
          <a:noFill/>
        </p:spPr>
        <p:txBody>
          <a:bodyPr wrap="square" rtlCol="0">
            <a:spAutoFit/>
          </a:bodyPr>
          <a:lstStyle/>
          <a:p>
            <a:pPr algn="r"/>
            <a:r>
              <a:rPr lang="en-US" dirty="0" smtClean="0"/>
              <a:t>F12</a:t>
            </a:r>
            <a:endParaRPr lang="en-US" dirty="0"/>
          </a:p>
        </p:txBody>
      </p:sp>
      <p:sp>
        <p:nvSpPr>
          <p:cNvPr id="13" name="TextBox 12"/>
          <p:cNvSpPr txBox="1"/>
          <p:nvPr/>
        </p:nvSpPr>
        <p:spPr>
          <a:xfrm>
            <a:off x="1968500" y="4724400"/>
            <a:ext cx="685800" cy="381000"/>
          </a:xfrm>
          <a:prstGeom prst="rect">
            <a:avLst/>
          </a:prstGeom>
          <a:noFill/>
        </p:spPr>
        <p:txBody>
          <a:bodyPr wrap="square" rtlCol="0">
            <a:spAutoFit/>
          </a:bodyPr>
          <a:lstStyle/>
          <a:p>
            <a:pPr algn="r"/>
            <a:r>
              <a:rPr lang="en-US" dirty="0" smtClean="0"/>
              <a:t>F15</a:t>
            </a:r>
            <a:endParaRPr lang="en-US" dirty="0"/>
          </a:p>
        </p:txBody>
      </p:sp>
      <p:sp>
        <p:nvSpPr>
          <p:cNvPr id="14" name="TextBox 13"/>
          <p:cNvSpPr txBox="1"/>
          <p:nvPr/>
        </p:nvSpPr>
        <p:spPr>
          <a:xfrm>
            <a:off x="5029200" y="4724400"/>
            <a:ext cx="685800" cy="381000"/>
          </a:xfrm>
          <a:prstGeom prst="rect">
            <a:avLst/>
          </a:prstGeom>
          <a:noFill/>
        </p:spPr>
        <p:txBody>
          <a:bodyPr wrap="square" rtlCol="0">
            <a:spAutoFit/>
          </a:bodyPr>
          <a:lstStyle/>
          <a:p>
            <a:pPr algn="r"/>
            <a:r>
              <a:rPr lang="en-US" dirty="0" smtClean="0"/>
              <a:t>F18</a:t>
            </a:r>
            <a:endParaRPr lang="en-US" dirty="0"/>
          </a:p>
        </p:txBody>
      </p:sp>
      <p:sp>
        <p:nvSpPr>
          <p:cNvPr id="15" name="TextBox 14"/>
          <p:cNvSpPr txBox="1"/>
          <p:nvPr/>
        </p:nvSpPr>
        <p:spPr>
          <a:xfrm>
            <a:off x="8077200" y="4724400"/>
            <a:ext cx="685800" cy="381000"/>
          </a:xfrm>
          <a:prstGeom prst="rect">
            <a:avLst/>
          </a:prstGeom>
          <a:noFill/>
        </p:spPr>
        <p:txBody>
          <a:bodyPr wrap="square" rtlCol="0">
            <a:spAutoFit/>
          </a:bodyPr>
          <a:lstStyle/>
          <a:p>
            <a:pPr algn="r"/>
            <a:r>
              <a:rPr lang="en-US" dirty="0" smtClean="0"/>
              <a:t>F24</a:t>
            </a:r>
            <a:endParaRPr lang="en-US" dirty="0"/>
          </a:p>
        </p:txBody>
      </p:sp>
      <p:graphicFrame>
        <p:nvGraphicFramePr>
          <p:cNvPr id="17" name="Object 16"/>
          <p:cNvGraphicFramePr>
            <a:graphicFrameLocks noChangeAspect="1"/>
          </p:cNvGraphicFramePr>
          <p:nvPr>
            <p:extLst>
              <p:ext uri="{D42A27DB-BD31-4B8C-83A1-F6EECF244321}">
                <p14:modId xmlns:p14="http://schemas.microsoft.com/office/powerpoint/2010/main" xmlns="" val="4099829365"/>
              </p:ext>
            </p:extLst>
          </p:nvPr>
        </p:nvGraphicFramePr>
        <p:xfrm>
          <a:off x="6802860" y="2590800"/>
          <a:ext cx="812800" cy="525463"/>
        </p:xfrm>
        <a:graphic>
          <a:graphicData uri="http://schemas.openxmlformats.org/presentationml/2006/ole">
            <p:oleObj spid="_x0000_s28720" name="Equation" r:id="rId10" imgW="609336" imgH="393529" progId="Equation.3">
              <p:embed/>
            </p:oleObj>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xmlns="" val="851586397"/>
              </p:ext>
            </p:extLst>
          </p:nvPr>
        </p:nvGraphicFramePr>
        <p:xfrm>
          <a:off x="3053166" y="2667000"/>
          <a:ext cx="1150937" cy="574675"/>
        </p:xfrm>
        <a:graphic>
          <a:graphicData uri="http://schemas.openxmlformats.org/presentationml/2006/ole">
            <p:oleObj spid="_x0000_s28721" name="Equation" r:id="rId11" imgW="863225" imgH="431613" progId="Equation.3">
              <p:embed/>
            </p:oleObj>
          </a:graphicData>
        </a:graphic>
      </p:graphicFrame>
    </p:spTree>
    <p:extLst>
      <p:ext uri="{BB962C8B-B14F-4D97-AF65-F5344CB8AC3E}">
        <p14:creationId xmlns:p14="http://schemas.microsoft.com/office/powerpoint/2010/main" xmlns="" val="287569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22601" y="0"/>
            <a:ext cx="3149599" cy="23622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994401" y="0"/>
            <a:ext cx="3149600" cy="23622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 y="4514850"/>
            <a:ext cx="3157741" cy="236830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048000" y="4514849"/>
            <a:ext cx="3124200" cy="2343151"/>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 y="0"/>
            <a:ext cx="3149600" cy="236220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019797" y="4514849"/>
            <a:ext cx="3124203" cy="2343152"/>
          </a:xfrm>
          <a:prstGeom prst="rect">
            <a:avLst/>
          </a:prstGeom>
        </p:spPr>
      </p:pic>
      <p:sp>
        <p:nvSpPr>
          <p:cNvPr id="11" name="Title 10"/>
          <p:cNvSpPr>
            <a:spLocks noGrp="1"/>
          </p:cNvSpPr>
          <p:nvPr>
            <p:ph type="title"/>
          </p:nvPr>
        </p:nvSpPr>
        <p:spPr>
          <a:xfrm>
            <a:off x="0" y="2514600"/>
            <a:ext cx="9143999" cy="1143000"/>
          </a:xfrm>
        </p:spPr>
        <p:txBody>
          <a:bodyPr>
            <a:normAutofit fontScale="90000"/>
          </a:bodyPr>
          <a:lstStyle/>
          <a:p>
            <a:r>
              <a:rPr lang="en-US" dirty="0" smtClean="0"/>
              <a:t>No Ocean</a:t>
            </a:r>
            <a:br>
              <a:rPr lang="en-US" dirty="0" smtClean="0"/>
            </a:br>
            <a:r>
              <a:rPr lang="en-US" sz="3100" dirty="0" smtClean="0"/>
              <a:t>Radial Q convergence </a:t>
            </a:r>
            <a:r>
              <a:rPr lang="en-US" sz="1300" dirty="0"/>
              <a:t>(kg/kg/s) </a:t>
            </a:r>
            <a:r>
              <a:rPr lang="en-US" sz="3100" dirty="0" smtClean="0"/>
              <a:t>&amp; Vertical Q divergence </a:t>
            </a:r>
            <a:r>
              <a:rPr lang="en-US" sz="1200" dirty="0"/>
              <a:t>(kg/kg*m/s)</a:t>
            </a:r>
          </a:p>
        </p:txBody>
      </p:sp>
      <p:pic>
        <p:nvPicPr>
          <p:cNvPr id="12" name="Picture 11"/>
          <p:cNvPicPr>
            <a:picLocks noChangeAspect="1"/>
          </p:cNvPicPr>
          <p:nvPr/>
        </p:nvPicPr>
        <p:blipFill rotWithShape="1">
          <a:blip r:embed="rId9" cstate="print">
            <a:extLst>
              <a:ext uri="{28A0092B-C50C-407E-A947-70E740481C1C}">
                <a14:useLocalDpi xmlns:a14="http://schemas.microsoft.com/office/drawing/2010/main" xmlns="" val="0"/>
              </a:ext>
            </a:extLst>
          </a:blip>
          <a:srcRect l="85925" t="9736" r="7038" b="9418"/>
          <a:stretch/>
        </p:blipFill>
        <p:spPr>
          <a:xfrm rot="16200000">
            <a:off x="4263990" y="1325619"/>
            <a:ext cx="643503" cy="5544458"/>
          </a:xfrm>
          <a:prstGeom prst="rect">
            <a:avLst/>
          </a:prstGeom>
        </p:spPr>
      </p:pic>
      <p:sp>
        <p:nvSpPr>
          <p:cNvPr id="13" name="TextBox 12"/>
          <p:cNvSpPr txBox="1"/>
          <p:nvPr/>
        </p:nvSpPr>
        <p:spPr>
          <a:xfrm>
            <a:off x="1981200" y="228600"/>
            <a:ext cx="685800" cy="381000"/>
          </a:xfrm>
          <a:prstGeom prst="rect">
            <a:avLst/>
          </a:prstGeom>
          <a:noFill/>
        </p:spPr>
        <p:txBody>
          <a:bodyPr wrap="square" rtlCol="0">
            <a:spAutoFit/>
          </a:bodyPr>
          <a:lstStyle/>
          <a:p>
            <a:pPr algn="r"/>
            <a:r>
              <a:rPr lang="en-US" dirty="0" smtClean="0"/>
              <a:t>F6</a:t>
            </a:r>
            <a:endParaRPr lang="en-US" dirty="0"/>
          </a:p>
        </p:txBody>
      </p:sp>
      <p:sp>
        <p:nvSpPr>
          <p:cNvPr id="14" name="TextBox 13"/>
          <p:cNvSpPr txBox="1"/>
          <p:nvPr/>
        </p:nvSpPr>
        <p:spPr>
          <a:xfrm>
            <a:off x="4953000" y="221343"/>
            <a:ext cx="685800" cy="381000"/>
          </a:xfrm>
          <a:prstGeom prst="rect">
            <a:avLst/>
          </a:prstGeom>
          <a:noFill/>
        </p:spPr>
        <p:txBody>
          <a:bodyPr wrap="square" rtlCol="0">
            <a:spAutoFit/>
          </a:bodyPr>
          <a:lstStyle/>
          <a:p>
            <a:pPr algn="r"/>
            <a:r>
              <a:rPr lang="en-US" dirty="0" smtClean="0"/>
              <a:t>F9</a:t>
            </a:r>
            <a:endParaRPr lang="en-US" dirty="0"/>
          </a:p>
        </p:txBody>
      </p:sp>
      <p:sp>
        <p:nvSpPr>
          <p:cNvPr id="15" name="TextBox 14"/>
          <p:cNvSpPr txBox="1"/>
          <p:nvPr/>
        </p:nvSpPr>
        <p:spPr>
          <a:xfrm>
            <a:off x="7942943" y="228600"/>
            <a:ext cx="685800" cy="381000"/>
          </a:xfrm>
          <a:prstGeom prst="rect">
            <a:avLst/>
          </a:prstGeom>
          <a:noFill/>
        </p:spPr>
        <p:txBody>
          <a:bodyPr wrap="square" rtlCol="0">
            <a:spAutoFit/>
          </a:bodyPr>
          <a:lstStyle/>
          <a:p>
            <a:pPr algn="r"/>
            <a:r>
              <a:rPr lang="en-US" dirty="0" smtClean="0"/>
              <a:t>F12</a:t>
            </a:r>
            <a:endParaRPr lang="en-US" dirty="0"/>
          </a:p>
        </p:txBody>
      </p:sp>
      <p:sp>
        <p:nvSpPr>
          <p:cNvPr id="16" name="TextBox 15"/>
          <p:cNvSpPr txBox="1"/>
          <p:nvPr/>
        </p:nvSpPr>
        <p:spPr>
          <a:xfrm>
            <a:off x="1968500" y="4724400"/>
            <a:ext cx="685800" cy="381000"/>
          </a:xfrm>
          <a:prstGeom prst="rect">
            <a:avLst/>
          </a:prstGeom>
          <a:noFill/>
        </p:spPr>
        <p:txBody>
          <a:bodyPr wrap="square" rtlCol="0">
            <a:spAutoFit/>
          </a:bodyPr>
          <a:lstStyle/>
          <a:p>
            <a:pPr algn="r"/>
            <a:r>
              <a:rPr lang="en-US" dirty="0" smtClean="0"/>
              <a:t>F15</a:t>
            </a:r>
            <a:endParaRPr lang="en-US" dirty="0"/>
          </a:p>
        </p:txBody>
      </p:sp>
      <p:sp>
        <p:nvSpPr>
          <p:cNvPr id="17" name="TextBox 16"/>
          <p:cNvSpPr txBox="1"/>
          <p:nvPr/>
        </p:nvSpPr>
        <p:spPr>
          <a:xfrm>
            <a:off x="4953000" y="4724400"/>
            <a:ext cx="685800" cy="381000"/>
          </a:xfrm>
          <a:prstGeom prst="rect">
            <a:avLst/>
          </a:prstGeom>
          <a:noFill/>
        </p:spPr>
        <p:txBody>
          <a:bodyPr wrap="square" rtlCol="0">
            <a:spAutoFit/>
          </a:bodyPr>
          <a:lstStyle/>
          <a:p>
            <a:pPr algn="r"/>
            <a:r>
              <a:rPr lang="en-US" dirty="0" smtClean="0"/>
              <a:t>F18</a:t>
            </a:r>
            <a:endParaRPr lang="en-US" dirty="0"/>
          </a:p>
        </p:txBody>
      </p:sp>
      <p:sp>
        <p:nvSpPr>
          <p:cNvPr id="18" name="TextBox 17"/>
          <p:cNvSpPr txBox="1"/>
          <p:nvPr/>
        </p:nvSpPr>
        <p:spPr>
          <a:xfrm>
            <a:off x="7924800" y="4724400"/>
            <a:ext cx="685800" cy="381000"/>
          </a:xfrm>
          <a:prstGeom prst="rect">
            <a:avLst/>
          </a:prstGeom>
          <a:noFill/>
        </p:spPr>
        <p:txBody>
          <a:bodyPr wrap="square" rtlCol="0">
            <a:spAutoFit/>
          </a:bodyPr>
          <a:lstStyle/>
          <a:p>
            <a:pPr algn="r"/>
            <a:r>
              <a:rPr lang="en-US" dirty="0" smtClean="0"/>
              <a:t>F24</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xmlns="" val="4257209034"/>
              </p:ext>
            </p:extLst>
          </p:nvPr>
        </p:nvGraphicFramePr>
        <p:xfrm>
          <a:off x="6789762" y="2667000"/>
          <a:ext cx="812800" cy="525463"/>
        </p:xfrm>
        <a:graphic>
          <a:graphicData uri="http://schemas.openxmlformats.org/presentationml/2006/ole">
            <p:oleObj spid="_x0000_s29744" name="Equation" r:id="rId10" imgW="609336" imgH="393529" progId="Equation.3">
              <p:embed/>
            </p:oleObj>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xmlns="" val="1507151723"/>
              </p:ext>
            </p:extLst>
          </p:nvPr>
        </p:nvGraphicFramePr>
        <p:xfrm>
          <a:off x="2447132" y="2590800"/>
          <a:ext cx="1150937" cy="574675"/>
        </p:xfrm>
        <a:graphic>
          <a:graphicData uri="http://schemas.openxmlformats.org/presentationml/2006/ole">
            <p:oleObj spid="_x0000_s29745" name="Equation" r:id="rId11" imgW="863225" imgH="431613" progId="Equation.3">
              <p:embed/>
            </p:oleObj>
          </a:graphicData>
        </a:graphic>
      </p:graphicFrame>
    </p:spTree>
    <p:extLst>
      <p:ext uri="{BB962C8B-B14F-4D97-AF65-F5344CB8AC3E}">
        <p14:creationId xmlns:p14="http://schemas.microsoft.com/office/powerpoint/2010/main" xmlns="" val="277200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 Ocean horizontal gradients of vertical Q flux @ F19</a:t>
            </a:r>
            <a:endParaRPr lang="en-US" dirty="0"/>
          </a:p>
        </p:txBody>
      </p:sp>
      <p:sp>
        <p:nvSpPr>
          <p:cNvPr id="3" name="Slide Number Placeholder 2"/>
          <p:cNvSpPr>
            <a:spLocks noGrp="1"/>
          </p:cNvSpPr>
          <p:nvPr>
            <p:ph type="sldNum" sz="quarter" idx="12"/>
          </p:nvPr>
        </p:nvSpPr>
        <p:spPr/>
        <p:txBody>
          <a:bodyPr/>
          <a:lstStyle/>
          <a:p>
            <a:fld id="{283FA653-E9F8-4780-8EA8-F11E133180C1}" type="slidenum">
              <a:rPr lang="en-US" smtClean="0"/>
              <a:pPr/>
              <a:t>63</a:t>
            </a:fld>
            <a:endParaRPr lang="en-US"/>
          </a:p>
        </p:txBody>
      </p:sp>
      <p:pic>
        <p:nvPicPr>
          <p:cNvPr id="2150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4932" t="8772" r="59312" b="38596"/>
          <a:stretch/>
        </p:blipFill>
        <p:spPr bwMode="auto">
          <a:xfrm>
            <a:off x="152401" y="1447801"/>
            <a:ext cx="4143376" cy="3429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4873" t="7731" r="58632" b="38541"/>
          <a:stretch/>
        </p:blipFill>
        <p:spPr bwMode="auto">
          <a:xfrm>
            <a:off x="5083342" y="3496982"/>
            <a:ext cx="4060658" cy="33610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5334000" y="3582841"/>
            <a:ext cx="655056" cy="369332"/>
          </a:xfrm>
          <a:prstGeom prst="rect">
            <a:avLst/>
          </a:prstGeom>
          <a:noFill/>
        </p:spPr>
        <p:txBody>
          <a:bodyPr wrap="square" rtlCol="0">
            <a:spAutoFit/>
          </a:bodyPr>
          <a:lstStyle/>
          <a:p>
            <a:r>
              <a:rPr lang="en-US" dirty="0" smtClean="0"/>
              <a:t>70 m </a:t>
            </a:r>
            <a:endParaRPr lang="en-US" dirty="0"/>
          </a:p>
        </p:txBody>
      </p:sp>
      <p:sp>
        <p:nvSpPr>
          <p:cNvPr id="7" name="TextBox 6"/>
          <p:cNvSpPr txBox="1"/>
          <p:nvPr/>
        </p:nvSpPr>
        <p:spPr>
          <a:xfrm>
            <a:off x="457200" y="1575956"/>
            <a:ext cx="827493" cy="369332"/>
          </a:xfrm>
          <a:prstGeom prst="rect">
            <a:avLst/>
          </a:prstGeom>
          <a:noFill/>
        </p:spPr>
        <p:txBody>
          <a:bodyPr wrap="square" rtlCol="0">
            <a:spAutoFit/>
          </a:bodyPr>
          <a:lstStyle/>
          <a:p>
            <a:r>
              <a:rPr lang="en-US" dirty="0" smtClean="0"/>
              <a:t>2000 m </a:t>
            </a:r>
            <a:endParaRPr lang="en-US" dirty="0"/>
          </a:p>
        </p:txBody>
      </p:sp>
      <p:cxnSp>
        <p:nvCxnSpPr>
          <p:cNvPr id="9" name="Straight Arrow Connector 8"/>
          <p:cNvCxnSpPr/>
          <p:nvPr/>
        </p:nvCxnSpPr>
        <p:spPr>
          <a:xfrm>
            <a:off x="7848600" y="2819400"/>
            <a:ext cx="76200" cy="2590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248400" y="2450068"/>
            <a:ext cx="2743200" cy="369332"/>
          </a:xfrm>
          <a:prstGeom prst="rect">
            <a:avLst/>
          </a:prstGeom>
          <a:noFill/>
        </p:spPr>
        <p:txBody>
          <a:bodyPr wrap="square" rtlCol="0">
            <a:spAutoFit/>
          </a:bodyPr>
          <a:lstStyle/>
          <a:p>
            <a:pPr algn="ctr"/>
            <a:r>
              <a:rPr lang="en-US" dirty="0" smtClean="0"/>
              <a:t>Lake moisture flux?</a:t>
            </a:r>
            <a:endParaRPr lang="en-US" dirty="0"/>
          </a:p>
        </p:txBody>
      </p:sp>
    </p:spTree>
    <p:extLst>
      <p:ext uri="{BB962C8B-B14F-4D97-AF65-F5344CB8AC3E}">
        <p14:creationId xmlns:p14="http://schemas.microsoft.com/office/powerpoint/2010/main" xmlns="" val="1312277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990600" y="152400"/>
            <a:ext cx="7239000" cy="6589179"/>
          </a:xfrm>
          <a:prstGeom prst="rect">
            <a:avLst/>
          </a:prstGeom>
          <a:noFill/>
          <a:ln w="9525">
            <a:noFill/>
            <a:miter lim="800000"/>
            <a:headEnd/>
            <a:tailEnd/>
          </a:ln>
        </p:spPr>
      </p:pic>
      <p:sp>
        <p:nvSpPr>
          <p:cNvPr id="2" name="Title 1"/>
          <p:cNvSpPr>
            <a:spLocks noGrp="1"/>
          </p:cNvSpPr>
          <p:nvPr>
            <p:ph type="title"/>
          </p:nvPr>
        </p:nvSpPr>
        <p:spPr>
          <a:xfrm>
            <a:off x="3581400" y="609600"/>
            <a:ext cx="5105400" cy="838200"/>
          </a:xfrm>
        </p:spPr>
        <p:txBody>
          <a:bodyPr>
            <a:normAutofit fontScale="90000"/>
          </a:bodyPr>
          <a:lstStyle/>
          <a:p>
            <a:r>
              <a:rPr lang="en-US" b="1" dirty="0" smtClean="0">
                <a:effectLst>
                  <a:outerShdw blurRad="38100" dist="38100" dir="2700000" algn="tl">
                    <a:srgbClr val="000000">
                      <a:alpha val="43137"/>
                    </a:srgbClr>
                  </a:outerShdw>
                </a:effectLst>
              </a:rPr>
              <a:t>Fay Radar Observations</a:t>
            </a:r>
            <a:endParaRPr lang="en-US" b="1"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a:xfrm>
            <a:off x="16933" y="6516132"/>
            <a:ext cx="274320" cy="274320"/>
          </a:xfrm>
        </p:spPr>
        <p:txBody>
          <a:bodyPr/>
          <a:lstStyle/>
          <a:p>
            <a:fld id="{283FA653-E9F8-4780-8EA8-F11E133180C1}" type="slidenum">
              <a:rPr lang="en-US" smtClean="0"/>
              <a:pPr/>
              <a:t>7</a:t>
            </a:fld>
            <a:endParaRPr lang="en-US"/>
          </a:p>
        </p:txBody>
      </p:sp>
      <p:sp>
        <p:nvSpPr>
          <p:cNvPr id="4" name="TextBox 3"/>
          <p:cNvSpPr txBox="1"/>
          <p:nvPr/>
        </p:nvSpPr>
        <p:spPr>
          <a:xfrm>
            <a:off x="152400" y="228600"/>
            <a:ext cx="2057400" cy="2862322"/>
          </a:xfrm>
          <a:prstGeom prst="rect">
            <a:avLst/>
          </a:prstGeom>
          <a:noFill/>
        </p:spPr>
        <p:txBody>
          <a:bodyPr wrap="square" rtlCol="0">
            <a:spAutoFit/>
          </a:bodyPr>
          <a:lstStyle/>
          <a:p>
            <a:r>
              <a:rPr lang="en-US" i="1" dirty="0" smtClean="0"/>
              <a:t>1811 </a:t>
            </a:r>
            <a:r>
              <a:rPr lang="en-US" i="1" dirty="0"/>
              <a:t>UTC </a:t>
            </a:r>
            <a:endParaRPr lang="en-US" i="1" dirty="0" smtClean="0"/>
          </a:p>
          <a:p>
            <a:r>
              <a:rPr lang="en-US" i="1" dirty="0" smtClean="0"/>
              <a:t>19 </a:t>
            </a:r>
            <a:r>
              <a:rPr lang="en-US" i="1" dirty="0"/>
              <a:t>August </a:t>
            </a:r>
            <a:r>
              <a:rPr lang="en-US" i="1" dirty="0" smtClean="0"/>
              <a:t>2008 </a:t>
            </a:r>
          </a:p>
          <a:p>
            <a:r>
              <a:rPr lang="en-US" dirty="0" smtClean="0"/>
              <a:t>Fay </a:t>
            </a:r>
            <a:r>
              <a:rPr lang="en-US" dirty="0"/>
              <a:t>was at its peak intensity of </a:t>
            </a:r>
          </a:p>
          <a:p>
            <a:r>
              <a:rPr lang="en-US" dirty="0"/>
              <a:t>60 </a:t>
            </a:r>
            <a:r>
              <a:rPr lang="en-US" dirty="0" err="1"/>
              <a:t>kt</a:t>
            </a:r>
            <a:r>
              <a:rPr lang="en-US" dirty="0"/>
              <a:t> </a:t>
            </a:r>
            <a:r>
              <a:rPr lang="en-US" dirty="0" smtClean="0"/>
              <a:t>and a minimum SLP of </a:t>
            </a:r>
            <a:r>
              <a:rPr lang="en-US" dirty="0"/>
              <a:t>986 mb </a:t>
            </a:r>
            <a:r>
              <a:rPr lang="en-US" dirty="0" smtClean="0"/>
              <a:t>while </a:t>
            </a:r>
            <a:r>
              <a:rPr lang="en-US" dirty="0"/>
              <a:t>the eye was skirting the northwestern portion of </a:t>
            </a:r>
            <a:r>
              <a:rPr lang="en-US" dirty="0">
                <a:solidFill>
                  <a:srgbClr val="FF9900"/>
                </a:solidFill>
              </a:rPr>
              <a:t>Lake Okeechobee</a:t>
            </a:r>
            <a:r>
              <a:rPr lang="en-US" dirty="0">
                <a:solidFill>
                  <a:srgbClr val="FFC000"/>
                </a:solidFill>
              </a:rPr>
              <a:t>, </a:t>
            </a:r>
            <a:r>
              <a:rPr lang="en-US" dirty="0"/>
              <a:t>Florida. </a:t>
            </a:r>
            <a:endParaRPr lang="en-US" dirty="0" smtClean="0"/>
          </a:p>
        </p:txBody>
      </p:sp>
      <p:sp>
        <p:nvSpPr>
          <p:cNvPr id="5" name="TextBox 4"/>
          <p:cNvSpPr txBox="1"/>
          <p:nvPr/>
        </p:nvSpPr>
        <p:spPr>
          <a:xfrm>
            <a:off x="76200" y="3891677"/>
            <a:ext cx="2057400" cy="2585323"/>
          </a:xfrm>
          <a:prstGeom prst="rect">
            <a:avLst/>
          </a:prstGeom>
          <a:solidFill>
            <a:schemeClr val="bg1"/>
          </a:solidFill>
        </p:spPr>
        <p:txBody>
          <a:bodyPr wrap="square" rtlCol="0">
            <a:spAutoFit/>
          </a:bodyPr>
          <a:lstStyle/>
          <a:p>
            <a:r>
              <a:rPr lang="en-US" dirty="0" smtClean="0"/>
              <a:t>A well-defined eye feature developed at 0929 UTC 19 August 2008, shortly after moving inland over southwestern Florida, and persisted until 0212 UTC 20 August2008. </a:t>
            </a:r>
            <a:endParaRPr lang="en-US" dirty="0"/>
          </a:p>
        </p:txBody>
      </p:sp>
      <p:sp>
        <p:nvSpPr>
          <p:cNvPr id="6" name="TextBox 5"/>
          <p:cNvSpPr txBox="1"/>
          <p:nvPr/>
        </p:nvSpPr>
        <p:spPr>
          <a:xfrm>
            <a:off x="7239000" y="4640398"/>
            <a:ext cx="1447800" cy="1815882"/>
          </a:xfrm>
          <a:prstGeom prst="rect">
            <a:avLst/>
          </a:prstGeom>
          <a:solidFill>
            <a:schemeClr val="bg1"/>
          </a:solidFill>
        </p:spPr>
        <p:txBody>
          <a:bodyPr wrap="square" rtlCol="0">
            <a:spAutoFit/>
          </a:bodyPr>
          <a:lstStyle/>
          <a:p>
            <a:pPr algn="ctr"/>
            <a:r>
              <a:rPr lang="en-US" sz="1600" dirty="0" smtClean="0"/>
              <a:t>Fay remained over land during the entire period that the eye feature was apparent in radar imagery. </a:t>
            </a:r>
          </a:p>
        </p:txBody>
      </p:sp>
      <p:cxnSp>
        <p:nvCxnSpPr>
          <p:cNvPr id="8" name="Straight Arrow Connector 7"/>
          <p:cNvCxnSpPr/>
          <p:nvPr/>
        </p:nvCxnSpPr>
        <p:spPr>
          <a:xfrm>
            <a:off x="1600200" y="2667000"/>
            <a:ext cx="3581400" cy="609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590800" y="6400800"/>
            <a:ext cx="3733800" cy="369332"/>
          </a:xfrm>
          <a:prstGeom prst="rect">
            <a:avLst/>
          </a:prstGeom>
          <a:noFill/>
        </p:spPr>
        <p:txBody>
          <a:bodyPr wrap="square" rtlCol="0">
            <a:spAutoFit/>
          </a:bodyPr>
          <a:lstStyle/>
          <a:p>
            <a:pPr algn="ctr"/>
            <a:r>
              <a:rPr lang="en-US" dirty="0" smtClean="0"/>
              <a:t>Image from </a:t>
            </a:r>
            <a:r>
              <a:rPr lang="en-US" dirty="0"/>
              <a:t>Stuart and </a:t>
            </a:r>
            <a:r>
              <a:rPr lang="en-US" dirty="0" err="1"/>
              <a:t>Beven</a:t>
            </a:r>
            <a:r>
              <a:rPr lang="en-US" dirty="0"/>
              <a:t> 2009</a:t>
            </a:r>
          </a:p>
        </p:txBody>
      </p:sp>
    </p:spTree>
    <p:extLst>
      <p:ext uri="{BB962C8B-B14F-4D97-AF65-F5344CB8AC3E}">
        <p14:creationId xmlns:p14="http://schemas.microsoft.com/office/powerpoint/2010/main" xmlns="" val="17223618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rmAutofit fontScale="90000"/>
          </a:bodyPr>
          <a:lstStyle/>
          <a:p>
            <a:r>
              <a:rPr lang="en-US" dirty="0" smtClean="0"/>
              <a:t>Hurricane Forecast Improvement Project (HFIP)</a:t>
            </a:r>
            <a:endParaRPr lang="en-US" dirty="0"/>
          </a:p>
        </p:txBody>
      </p:sp>
      <p:sp>
        <p:nvSpPr>
          <p:cNvPr id="3" name="Slide Number Placeholder 2"/>
          <p:cNvSpPr>
            <a:spLocks noGrp="1"/>
          </p:cNvSpPr>
          <p:nvPr>
            <p:ph type="sldNum" sz="quarter" idx="12"/>
          </p:nvPr>
        </p:nvSpPr>
        <p:spPr>
          <a:xfrm>
            <a:off x="0" y="6477000"/>
            <a:ext cx="274320" cy="274320"/>
          </a:xfrm>
        </p:spPr>
        <p:txBody>
          <a:bodyPr/>
          <a:lstStyle/>
          <a:p>
            <a:fld id="{283FA653-E9F8-4780-8EA8-F11E133180C1}" type="slidenum">
              <a:rPr lang="en-US" smtClean="0"/>
              <a:pPr/>
              <a:t>8</a:t>
            </a:fld>
            <a:endParaRPr lang="en-US" dirty="0"/>
          </a:p>
        </p:txBody>
      </p:sp>
      <p:sp>
        <p:nvSpPr>
          <p:cNvPr id="4" name="Content Placeholder 3"/>
          <p:cNvSpPr>
            <a:spLocks noGrp="1"/>
          </p:cNvSpPr>
          <p:nvPr>
            <p:ph sz="quarter" idx="1"/>
          </p:nvPr>
        </p:nvSpPr>
        <p:spPr>
          <a:xfrm>
            <a:off x="304800" y="1828800"/>
            <a:ext cx="8534400" cy="4724400"/>
          </a:xfrm>
        </p:spPr>
        <p:txBody>
          <a:bodyPr>
            <a:normAutofit/>
          </a:bodyPr>
          <a:lstStyle/>
          <a:p>
            <a:r>
              <a:rPr lang="en-US" dirty="0" smtClean="0"/>
              <a:t>HFIP </a:t>
            </a:r>
            <a:r>
              <a:rPr lang="en-US" dirty="0"/>
              <a:t>major goals include reducing errors of hurricane track and intensity forecasts by 20% in the five years and by 50% in the next 10 years</a:t>
            </a:r>
            <a:r>
              <a:rPr lang="en-US" dirty="0" smtClean="0"/>
              <a:t>.</a:t>
            </a:r>
          </a:p>
          <a:p>
            <a:r>
              <a:rPr lang="en-US" dirty="0"/>
              <a:t>The HFIP project allows for collaboration of  the NOAA’s operational centers, test-bed centers and </a:t>
            </a:r>
            <a:r>
              <a:rPr lang="en-US" dirty="0" smtClean="0"/>
              <a:t>academia.</a:t>
            </a:r>
          </a:p>
          <a:p>
            <a:r>
              <a:rPr lang="en-US" dirty="0" smtClean="0"/>
              <a:t>This study can be a contribution to the land component of HWRF to the HFIP goals.</a:t>
            </a:r>
          </a:p>
          <a:p>
            <a:r>
              <a:rPr lang="en-US" dirty="0" smtClean="0"/>
              <a:t>Achieving </a:t>
            </a:r>
            <a:r>
              <a:rPr lang="en-US" dirty="0"/>
              <a:t>these goals will lead to greater confidence in hurricane forecasts and may be able to increase forecast lead times to affected forecast areas to reduce tropical cyclone damage and loss of life</a:t>
            </a:r>
            <a:r>
              <a:rPr lang="en-US" dirty="0" smtClean="0"/>
              <a:t>.</a:t>
            </a:r>
            <a:endParaRPr lang="en-US" dirty="0"/>
          </a:p>
        </p:txBody>
      </p:sp>
      <p:pic>
        <p:nvPicPr>
          <p:cNvPr id="5" name="Picture 2" descr="http://softwarelibrary.geol.ucsb.edu/EarthScience/Research/Posters/Logos/NOAA-logo.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77000" y="721838"/>
            <a:ext cx="1096246" cy="1096246"/>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http://www.allgov.com/Images/National%20Weather%20Service.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78341" y="634922"/>
            <a:ext cx="1237059" cy="123705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703403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HWRF Model Components</a:t>
            </a:r>
            <a:endParaRPr lang="en-US" dirty="0"/>
          </a:p>
        </p:txBody>
      </p:sp>
      <p:sp>
        <p:nvSpPr>
          <p:cNvPr id="4" name="Slide Number Placeholder 3"/>
          <p:cNvSpPr>
            <a:spLocks noGrp="1"/>
          </p:cNvSpPr>
          <p:nvPr>
            <p:ph type="sldNum" sz="quarter" idx="12"/>
          </p:nvPr>
        </p:nvSpPr>
        <p:spPr>
          <a:xfrm>
            <a:off x="14514" y="6507480"/>
            <a:ext cx="274320" cy="274320"/>
          </a:xfrm>
        </p:spPr>
        <p:txBody>
          <a:bodyPr/>
          <a:lstStyle/>
          <a:p>
            <a:fld id="{283FA653-E9F8-4780-8EA8-F11E133180C1}" type="slidenum">
              <a:rPr lang="en-US" smtClean="0"/>
              <a:pPr/>
              <a:t>9</a:t>
            </a:fld>
            <a:endParaRPr lang="en-US"/>
          </a:p>
        </p:txBody>
      </p:sp>
      <p:grpSp>
        <p:nvGrpSpPr>
          <p:cNvPr id="5" name="Group 4"/>
          <p:cNvGrpSpPr/>
          <p:nvPr/>
        </p:nvGrpSpPr>
        <p:grpSpPr>
          <a:xfrm>
            <a:off x="104320" y="1292966"/>
            <a:ext cx="7744279" cy="5260234"/>
            <a:chOff x="104321" y="1292966"/>
            <a:chExt cx="6572250" cy="4389322"/>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4321" y="1292966"/>
              <a:ext cx="6572250" cy="38045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Oval 6"/>
            <p:cNvSpPr/>
            <p:nvPr/>
          </p:nvSpPr>
          <p:spPr>
            <a:xfrm>
              <a:off x="2436854" y="2058328"/>
              <a:ext cx="668931" cy="2004646"/>
            </a:xfrm>
            <a:prstGeom prst="ellipse">
              <a:avLst/>
            </a:prstGeom>
            <a:noFill/>
            <a:ln w="254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292308" y="3108153"/>
              <a:ext cx="1144546" cy="862574"/>
            </a:xfrm>
            <a:prstGeom prst="ellipse">
              <a:avLst/>
            </a:prstGeom>
            <a:noFill/>
            <a:ln w="254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209800" y="5097513"/>
              <a:ext cx="2209800" cy="584775"/>
            </a:xfrm>
            <a:prstGeom prst="rect">
              <a:avLst/>
            </a:prstGeom>
            <a:noFill/>
          </p:spPr>
          <p:txBody>
            <a:bodyPr wrap="square" rtlCol="0">
              <a:spAutoFit/>
            </a:bodyPr>
            <a:lstStyle/>
            <a:p>
              <a:pPr algn="ctr"/>
              <a:r>
                <a:rPr lang="en-US" sz="1600" dirty="0" smtClean="0"/>
                <a:t>GSI: </a:t>
              </a:r>
              <a:r>
                <a:rPr lang="en-US" sz="1600" dirty="0" err="1" smtClean="0"/>
                <a:t>Gridpoint</a:t>
              </a:r>
              <a:r>
                <a:rPr lang="en-US" sz="1600" dirty="0" smtClean="0"/>
                <a:t> Statistical Interpolation</a:t>
              </a:r>
              <a:endParaRPr lang="en-US" sz="1600" dirty="0"/>
            </a:p>
          </p:txBody>
        </p:sp>
        <p:cxnSp>
          <p:nvCxnSpPr>
            <p:cNvPr id="17" name="Straight Arrow Connector 16"/>
            <p:cNvCxnSpPr/>
            <p:nvPr/>
          </p:nvCxnSpPr>
          <p:spPr>
            <a:xfrm flipH="1" flipV="1">
              <a:off x="2895600" y="4062974"/>
              <a:ext cx="137252" cy="1012034"/>
            </a:xfrm>
            <a:prstGeom prst="straightConnector1">
              <a:avLst/>
            </a:prstGeom>
            <a:ln w="22225">
              <a:solidFill>
                <a:srgbClr val="FF0066"/>
              </a:solidFill>
              <a:tailEnd type="arrow"/>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4847182" y="1342502"/>
            <a:ext cx="4024540" cy="830997"/>
          </a:xfrm>
          <a:prstGeom prst="rect">
            <a:avLst/>
          </a:prstGeom>
          <a:noFill/>
        </p:spPr>
        <p:txBody>
          <a:bodyPr wrap="square" rtlCol="0">
            <a:spAutoFit/>
          </a:bodyPr>
          <a:lstStyle/>
          <a:p>
            <a:pPr marL="0" lvl="1"/>
            <a:r>
              <a:rPr lang="en-US" sz="1600" dirty="0" smtClean="0"/>
              <a:t>NHC Storm message aka “TC vitals” : use </a:t>
            </a:r>
            <a:r>
              <a:rPr lang="en-US" sz="1600" dirty="0"/>
              <a:t>data from meteorological data from satellites, buoys, and data retrieved from hurricane hunter missions </a:t>
            </a:r>
          </a:p>
        </p:txBody>
      </p:sp>
      <p:sp>
        <p:nvSpPr>
          <p:cNvPr id="8" name="TextBox 7"/>
          <p:cNvSpPr txBox="1"/>
          <p:nvPr/>
        </p:nvSpPr>
        <p:spPr>
          <a:xfrm>
            <a:off x="5715000" y="5252231"/>
            <a:ext cx="2928122" cy="1200329"/>
          </a:xfrm>
          <a:prstGeom prst="rect">
            <a:avLst/>
          </a:prstGeom>
          <a:noFill/>
        </p:spPr>
        <p:txBody>
          <a:bodyPr wrap="square" rtlCol="0">
            <a:spAutoFit/>
          </a:bodyPr>
          <a:lstStyle/>
          <a:p>
            <a:r>
              <a:rPr lang="en-US" dirty="0" smtClean="0"/>
              <a:t>The HWRF land model has transitioned from slab to Noah within the operational framework.</a:t>
            </a:r>
          </a:p>
        </p:txBody>
      </p:sp>
    </p:spTree>
    <p:extLst>
      <p:ext uri="{BB962C8B-B14F-4D97-AF65-F5344CB8AC3E}">
        <p14:creationId xmlns:p14="http://schemas.microsoft.com/office/powerpoint/2010/main" xmlns="" val="396576575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16194</TotalTime>
  <Words>5776</Words>
  <Application>Microsoft Office PowerPoint</Application>
  <PresentationFormat>On-screen Show (4:3)</PresentationFormat>
  <Paragraphs>1141</Paragraphs>
  <Slides>63</Slides>
  <Notes>10</Notes>
  <HiddenSlides>0</HiddenSlides>
  <MMClips>0</MMClips>
  <ScaleCrop>false</ScaleCrop>
  <HeadingPairs>
    <vt:vector size="6" baseType="variant">
      <vt:variant>
        <vt:lpstr>Theme</vt:lpstr>
      </vt:variant>
      <vt:variant>
        <vt:i4>3</vt:i4>
      </vt:variant>
      <vt:variant>
        <vt:lpstr>Embedded OLE Servers</vt:lpstr>
      </vt:variant>
      <vt:variant>
        <vt:i4>2</vt:i4>
      </vt:variant>
      <vt:variant>
        <vt:lpstr>Slide Titles</vt:lpstr>
      </vt:variant>
      <vt:variant>
        <vt:i4>63</vt:i4>
      </vt:variant>
    </vt:vector>
  </HeadingPairs>
  <TitlesOfParts>
    <vt:vector size="68" baseType="lpstr">
      <vt:lpstr>Equity</vt:lpstr>
      <vt:lpstr>Office Theme</vt:lpstr>
      <vt:lpstr>1_Office Theme</vt:lpstr>
      <vt:lpstr>Equation</vt:lpstr>
      <vt:lpstr>Worksheet</vt:lpstr>
      <vt:lpstr>Land Surface Feedbacks on the Post-Landfall Tropical Cyclone Characteristics  using the Hurricane Weather Research and Forecasting (HWRF) Modeling System</vt:lpstr>
      <vt:lpstr>Publications and Presentations</vt:lpstr>
      <vt:lpstr>Final Stages of a TC Life Cycle</vt:lpstr>
      <vt:lpstr>Research Framework</vt:lpstr>
      <vt:lpstr>Research Goals in this Study</vt:lpstr>
      <vt:lpstr>Why was Fay (2008) Chosen?</vt:lpstr>
      <vt:lpstr>Fay Radar Observations</vt:lpstr>
      <vt:lpstr>Hurricane Forecast Improvement Project (HFIP)</vt:lpstr>
      <vt:lpstr>HWRF Model Components</vt:lpstr>
      <vt:lpstr>GFDL Slab model (Tuleya 1994)</vt:lpstr>
      <vt:lpstr>Noah LSM (Chen and Dudhia 2001; Ek et al. 2003)</vt:lpstr>
      <vt:lpstr>Adapted HWRF Configuration</vt:lpstr>
      <vt:lpstr>What does vortex relocation do?</vt:lpstr>
      <vt:lpstr>Vortex Initialization Examples Gustav 2008 08 28 00 Nest domain 10-m winds (observed. 10-m wind: 20 m/s)</vt:lpstr>
      <vt:lpstr>Postlandfall Intensification of Fay</vt:lpstr>
      <vt:lpstr>Experiments with a modified Land Surface</vt:lpstr>
      <vt:lpstr>Land Surface Experiments on S. Florida Fay Landfall </vt:lpstr>
      <vt:lpstr>HWRF Experiments</vt:lpstr>
      <vt:lpstr>Original vs. Changed Land Surface</vt:lpstr>
      <vt:lpstr>USGS Landuse Characteristics</vt:lpstr>
      <vt:lpstr>Results Outline</vt:lpstr>
      <vt:lpstr>Slab vs Noah Tracks</vt:lpstr>
      <vt:lpstr>Slab vs Noah Intensity Analysis</vt:lpstr>
      <vt:lpstr>Slab vs Noah Tracks (Land Changes)</vt:lpstr>
      <vt:lpstr>Slide 25</vt:lpstr>
      <vt:lpstr>Land Changes 10m Wind Difference</vt:lpstr>
      <vt:lpstr>Model Horizontal Cross Sections</vt:lpstr>
      <vt:lpstr>Mean SLP (mb)</vt:lpstr>
      <vt:lpstr>10m winds (kt)</vt:lpstr>
      <vt:lpstr>2m Temp (deg C) </vt:lpstr>
      <vt:lpstr> Fluxes Latent (top), Sensible (bottom)</vt:lpstr>
      <vt:lpstr>Cross Section Conclusions</vt:lpstr>
      <vt:lpstr>Land Changes Rainfall Difference</vt:lpstr>
      <vt:lpstr>No Ocean Comparison</vt:lpstr>
      <vt:lpstr>Ensemble Member Track Errors</vt:lpstr>
      <vt:lpstr>Slide 36</vt:lpstr>
      <vt:lpstr>Noah Ensemble  Swath Rain Rate (mm/hr) Valid through 2008-08-20 6 Z</vt:lpstr>
      <vt:lpstr>Noah Ensemble  Swath Acc Precip (mm) Valid through 2008-08-20 6 Z</vt:lpstr>
      <vt:lpstr>Ocean Tests Intensity Analysis</vt:lpstr>
      <vt:lpstr>Ocean Tests Intensity Analysis</vt:lpstr>
      <vt:lpstr>Slide 41</vt:lpstr>
      <vt:lpstr>Fay Water Budget……Why?</vt:lpstr>
      <vt:lpstr>Mass Continuity in a Cylinder (Stull 2000)</vt:lpstr>
      <vt:lpstr>Moisture Budget for an Air Parcel  Analyzed for Convective Initiation in the Mid-latitudes</vt:lpstr>
      <vt:lpstr>Tropical Cyclone Water Budget </vt:lpstr>
      <vt:lpstr>Comparing TC with Parcel q Budgets</vt:lpstr>
      <vt:lpstr>Radial Q convergence (kg/kg/s) &amp; Vertical Q divergence (kg/kg*m/s)  @ F18</vt:lpstr>
      <vt:lpstr>Horizontal Gradients of Vertical Q flux 2000 m (top) 70 m (bottom)</vt:lpstr>
      <vt:lpstr>Water Budget Conclusions</vt:lpstr>
      <vt:lpstr>Conclusions and Rankings</vt:lpstr>
      <vt:lpstr>Future Work</vt:lpstr>
      <vt:lpstr>Questions?</vt:lpstr>
      <vt:lpstr>Structural Differences between Tropical Cyclones and Extratropical Cyclones</vt:lpstr>
      <vt:lpstr>Structural Differences between Tropical Cyclones and Extratropical Cyclones</vt:lpstr>
      <vt:lpstr>HWRF Model Development</vt:lpstr>
      <vt:lpstr>Soil Type Characteristics</vt:lpstr>
      <vt:lpstr>All Ocean  Radial Q advection (kg/kg/s) &amp; vertical Q flux (g/m2*s)</vt:lpstr>
      <vt:lpstr>Noah Default Radial Q advection (kg/kg/s) &amp; vertical Q flux (g/m2*s)</vt:lpstr>
      <vt:lpstr>No Ocean Radial Q advection (kg/kg/s) &amp; vertical Q flux (g/m2*s)</vt:lpstr>
      <vt:lpstr>All Ocean  Radial Q convergence (kg/kg/s) &amp; vertical Q divergence (kg/kg*m/s)</vt:lpstr>
      <vt:lpstr>Noah Default  Radial Q convergence (kg/kg/s) &amp; vertical Q divergence (kg/kg*m/s)</vt:lpstr>
      <vt:lpstr>No Ocean Radial Q convergence (kg/kg/s) &amp; Vertical Q divergence (kg/kg*m/s)</vt:lpstr>
      <vt:lpstr>No Ocean horizontal gradients of vertical Q flux @ F19</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Land Surface Feedbacks on the Post-Landfall Tropical Cyclone Characteristics  using the Hurricane Weather Research and Forecasting (HWRF) Modeling System</dc:title>
  <dc:creator>mlaurean</dc:creator>
  <cp:lastModifiedBy>Sun.Gopal</cp:lastModifiedBy>
  <cp:revision>239</cp:revision>
  <dcterms:created xsi:type="dcterms:W3CDTF">2011-08-25T18:25:27Z</dcterms:created>
  <dcterms:modified xsi:type="dcterms:W3CDTF">2011-09-09T18:16:33Z</dcterms:modified>
</cp:coreProperties>
</file>