
<file path=[Content_Types].xml><?xml version="1.0" encoding="utf-8"?>
<Types xmlns="http://schemas.openxmlformats.org/package/2006/content-types">
  <Override PartName="/ppt/slides/slide1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notesSlides/notesSlide9.xml" ContentType="application/vnd.openxmlformats-officedocument.presentationml.notesSlide+xml"/>
  <Override PartName="/ppt/notesSlides/notesSlide16.xml" ContentType="application/vnd.openxmlformats-officedocument.presentationml.notesSlide+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5.xml" ContentType="application/vnd.openxmlformats-officedocument.presentationml.slideLayout+xml"/>
  <Override PartName="/ppt/notesSlides/notesSlide12.xml" ContentType="application/vnd.openxmlformats-officedocument.presentationml.notesSlide+xml"/>
  <Override PartName="/docProps/app.xml" ContentType="application/vnd.openxmlformats-officedocument.extended-properties+xml"/>
  <Override PartName="/ppt/theme/theme2.xml" ContentType="application/vnd.openxmlformats-officedocument.theme+xml"/>
  <Override PartName="/ppt/slideLayouts/slideLayout1.xml" ContentType="application/vnd.openxmlformats-officedocument.presentationml.slideLayout+xml"/>
  <Override PartName="/ppt/slides/slide22.xml" ContentType="application/vnd.openxmlformats-officedocument.presentationml.slide+xml"/>
  <Default Extension="xml" ContentType="application/xml"/>
  <Override PartName="/ppt/slides/slide19.xml" ContentType="application/vnd.openxmlformats-officedocument.presentationml.slide+xml"/>
  <Override PartName="/ppt/notesSlides/notesSlide5.xml" ContentType="application/vnd.openxmlformats-officedocument.presentationml.notesSlide+xml"/>
  <Override PartName="/ppt/tableStyles.xml" ContentType="application/vnd.openxmlformats-officedocument.presentationml.tableStyles+xml"/>
  <Override PartName="/ppt/slides/slide15.xml" ContentType="application/vnd.openxmlformats-officedocument.presentationml.slide+xml"/>
  <Override PartName="/ppt/notesSlides/notesSlide1.xml" ContentType="application/vnd.openxmlformats-officedocument.presentationml.notesSlide+xml"/>
  <Override PartName="/ppt/notesSlides/notesSlide17.xml" ContentType="application/vnd.openxmlformats-officedocument.presentationml.notes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notesSlides/notesSlide13.xml" ContentType="application/vnd.openxmlformats-officedocument.presentationml.notes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Override PartName="/ppt/notesSlides/notesSlide6.xml" ContentType="application/vnd.openxmlformats-officedocument.presentationml.notesSlide+xml"/>
  <Default Extension="gif" ContentType="image/gif"/>
  <Override PartName="/ppt/slides/slide16.xml" ContentType="application/vnd.openxmlformats-officedocument.presentationml.slide+xml"/>
  <Override PartName="/ppt/notesSlides/notesSlide2.xml" ContentType="application/vnd.openxmlformats-officedocument.presentationml.notesSlide+xml"/>
  <Override PartName="/ppt/notesSlides/notesSlide18.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notesSlides/notesSlide14.xml" ContentType="application/vnd.openxmlformats-officedocument.presentationml.notesSlide+xml"/>
  <Override PartName="/ppt/slides/slide3.xml" ContentType="application/vnd.openxmlformats-officedocument.presentationml.slide+xml"/>
  <Override PartName="/ppt/slideLayouts/slideLayout3.xml" ContentType="application/vnd.openxmlformats-officedocument.presentationml.slideLayout+xml"/>
  <Default Extension="tiff" ContentType="image/tiff"/>
  <Override PartName="/ppt/slides/slide20.xml" ContentType="application/vnd.openxmlformats-officedocument.presentationml.slide+xml"/>
  <Override PartName="/ppt/notesSlides/notesSlide7.xml" ContentType="application/vnd.openxmlformats-officedocument.presentationml.notesSlide+xml"/>
  <Override PartName="/ppt/slides/slide17.xml" ContentType="application/vnd.openxmlformats-officedocument.presentationml.slide+xml"/>
  <Override PartName="/ppt/notesSlides/notesSlide3.xml" ContentType="application/vnd.openxmlformats-officedocument.presentationml.notesSlide+xml"/>
  <Override PartName="/ppt/notesSlides/notesSlide10.xml" ContentType="application/vnd.openxmlformats-officedocument.presentationml.notes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notesSlides/notesSlide8.xml" ContentType="application/vnd.openxmlformats-officedocument.presentationml.notesSlide+xml"/>
  <Override PartName="/ppt/notesSlides/notesSlide15.xml" ContentType="application/vnd.openxmlformats-officedocument.presentationml.notesSlide+xml"/>
  <Override PartName="/ppt/notesSlides/notesSlide11.xml" ContentType="application/vnd.openxmlformats-officedocument.presentationml.notesSlide+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autoCompressPictures="0">
  <p:sldMasterIdLst>
    <p:sldMasterId id="2147483648" r:id="rId1"/>
  </p:sldMasterIdLst>
  <p:notesMasterIdLst>
    <p:notesMasterId r:id="rId25"/>
  </p:notesMasterIdLst>
  <p:sldIdLst>
    <p:sldId id="305" r:id="rId2"/>
    <p:sldId id="256" r:id="rId3"/>
    <p:sldId id="285" r:id="rId4"/>
    <p:sldId id="295" r:id="rId5"/>
    <p:sldId id="306" r:id="rId6"/>
    <p:sldId id="307" r:id="rId7"/>
    <p:sldId id="286" r:id="rId8"/>
    <p:sldId id="273" r:id="rId9"/>
    <p:sldId id="259" r:id="rId10"/>
    <p:sldId id="261" r:id="rId11"/>
    <p:sldId id="262" r:id="rId12"/>
    <p:sldId id="297" r:id="rId13"/>
    <p:sldId id="309" r:id="rId14"/>
    <p:sldId id="277" r:id="rId15"/>
    <p:sldId id="264" r:id="rId16"/>
    <p:sldId id="310" r:id="rId17"/>
    <p:sldId id="315" r:id="rId18"/>
    <p:sldId id="317" r:id="rId19"/>
    <p:sldId id="312" r:id="rId20"/>
    <p:sldId id="313" r:id="rId21"/>
    <p:sldId id="314" r:id="rId22"/>
    <p:sldId id="318" r:id="rId23"/>
    <p:sldId id="311" r:id="rId24"/>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itchFamily="-111" charset="0"/>
        <a:ea typeface="ＭＳ Ｐゴシック" pitchFamily="-111" charset="-128"/>
        <a:cs typeface="ＭＳ Ｐゴシック" pitchFamily="-111" charset="-128"/>
      </a:defRPr>
    </a:lvl1pPr>
    <a:lvl2pPr marL="457200" algn="l" rtl="0" eaLnBrk="0" fontAlgn="base" hangingPunct="0">
      <a:spcBef>
        <a:spcPct val="0"/>
      </a:spcBef>
      <a:spcAft>
        <a:spcPct val="0"/>
      </a:spcAft>
      <a:defRPr sz="2400" kern="1200">
        <a:solidFill>
          <a:schemeClr val="tx1"/>
        </a:solidFill>
        <a:latin typeface="Arial" pitchFamily="-111" charset="0"/>
        <a:ea typeface="ＭＳ Ｐゴシック" pitchFamily="-111" charset="-128"/>
        <a:cs typeface="ＭＳ Ｐゴシック" pitchFamily="-111" charset="-128"/>
      </a:defRPr>
    </a:lvl2pPr>
    <a:lvl3pPr marL="914400" algn="l" rtl="0" eaLnBrk="0" fontAlgn="base" hangingPunct="0">
      <a:spcBef>
        <a:spcPct val="0"/>
      </a:spcBef>
      <a:spcAft>
        <a:spcPct val="0"/>
      </a:spcAft>
      <a:defRPr sz="2400" kern="1200">
        <a:solidFill>
          <a:schemeClr val="tx1"/>
        </a:solidFill>
        <a:latin typeface="Arial" pitchFamily="-111" charset="0"/>
        <a:ea typeface="ＭＳ Ｐゴシック" pitchFamily="-111" charset="-128"/>
        <a:cs typeface="ＭＳ Ｐゴシック" pitchFamily="-111" charset="-128"/>
      </a:defRPr>
    </a:lvl3pPr>
    <a:lvl4pPr marL="1371600" algn="l" rtl="0" eaLnBrk="0" fontAlgn="base" hangingPunct="0">
      <a:spcBef>
        <a:spcPct val="0"/>
      </a:spcBef>
      <a:spcAft>
        <a:spcPct val="0"/>
      </a:spcAft>
      <a:defRPr sz="2400" kern="1200">
        <a:solidFill>
          <a:schemeClr val="tx1"/>
        </a:solidFill>
        <a:latin typeface="Arial" pitchFamily="-111" charset="0"/>
        <a:ea typeface="ＭＳ Ｐゴシック" pitchFamily="-111" charset="-128"/>
        <a:cs typeface="ＭＳ Ｐゴシック" pitchFamily="-111" charset="-128"/>
      </a:defRPr>
    </a:lvl4pPr>
    <a:lvl5pPr marL="1828800" algn="l" rtl="0" eaLnBrk="0" fontAlgn="base" hangingPunct="0">
      <a:spcBef>
        <a:spcPct val="0"/>
      </a:spcBef>
      <a:spcAft>
        <a:spcPct val="0"/>
      </a:spcAft>
      <a:defRPr sz="2400" kern="1200">
        <a:solidFill>
          <a:schemeClr val="tx1"/>
        </a:solidFill>
        <a:latin typeface="Arial" pitchFamily="-111" charset="0"/>
        <a:ea typeface="ＭＳ Ｐゴシック" pitchFamily="-111" charset="-128"/>
        <a:cs typeface="ＭＳ Ｐゴシック" pitchFamily="-111" charset="-128"/>
      </a:defRPr>
    </a:lvl5pPr>
    <a:lvl6pPr marL="2286000" algn="l" defTabSz="457200" rtl="0" eaLnBrk="1" latinLnBrk="0" hangingPunct="1">
      <a:defRPr sz="2400" kern="1200">
        <a:solidFill>
          <a:schemeClr val="tx1"/>
        </a:solidFill>
        <a:latin typeface="Arial" pitchFamily="-111" charset="0"/>
        <a:ea typeface="ＭＳ Ｐゴシック" pitchFamily="-111" charset="-128"/>
        <a:cs typeface="ＭＳ Ｐゴシック" pitchFamily="-111" charset="-128"/>
      </a:defRPr>
    </a:lvl6pPr>
    <a:lvl7pPr marL="2743200" algn="l" defTabSz="457200" rtl="0" eaLnBrk="1" latinLnBrk="0" hangingPunct="1">
      <a:defRPr sz="2400" kern="1200">
        <a:solidFill>
          <a:schemeClr val="tx1"/>
        </a:solidFill>
        <a:latin typeface="Arial" pitchFamily="-111" charset="0"/>
        <a:ea typeface="ＭＳ Ｐゴシック" pitchFamily="-111" charset="-128"/>
        <a:cs typeface="ＭＳ Ｐゴシック" pitchFamily="-111" charset="-128"/>
      </a:defRPr>
    </a:lvl7pPr>
    <a:lvl8pPr marL="3200400" algn="l" defTabSz="457200" rtl="0" eaLnBrk="1" latinLnBrk="0" hangingPunct="1">
      <a:defRPr sz="2400" kern="1200">
        <a:solidFill>
          <a:schemeClr val="tx1"/>
        </a:solidFill>
        <a:latin typeface="Arial" pitchFamily="-111" charset="0"/>
        <a:ea typeface="ＭＳ Ｐゴシック" pitchFamily="-111" charset="-128"/>
        <a:cs typeface="ＭＳ Ｐゴシック" pitchFamily="-111" charset="-128"/>
      </a:defRPr>
    </a:lvl8pPr>
    <a:lvl9pPr marL="3657600" algn="l" defTabSz="457200" rtl="0" eaLnBrk="1" latinLnBrk="0" hangingPunct="1">
      <a:defRPr sz="2400" kern="1200">
        <a:solidFill>
          <a:schemeClr val="tx1"/>
        </a:solidFill>
        <a:latin typeface="Arial" pitchFamily="-111" charset="0"/>
        <a:ea typeface="ＭＳ Ｐゴシック" pitchFamily="-111" charset="-128"/>
        <a:cs typeface="ＭＳ Ｐゴシック" pitchFamily="-111" charset="-128"/>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28287A"/>
    <a:srgbClr val="A21010"/>
    <a:srgbClr val="FF020C"/>
    <a:srgbClr val="D2E9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8891" autoAdjust="0"/>
    <p:restoredTop sz="92475" autoAdjust="0"/>
  </p:normalViewPr>
  <p:slideViewPr>
    <p:cSldViewPr snapToGrid="0">
      <p:cViewPr varScale="1">
        <p:scale>
          <a:sx n="96" d="100"/>
          <a:sy n="96" d="100"/>
        </p:scale>
        <p:origin x="-728"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printerSettings" Target="printerSettings/printerSettings1.bin"/><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12291"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229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229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9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1229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861388F4-A9B6-3642-863F-A177C24E1C33}"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111" charset="0"/>
        <a:ea typeface="ＭＳ Ｐゴシック" pitchFamily="-111" charset="-128"/>
        <a:cs typeface="ＭＳ Ｐゴシック" pitchFamily="-111" charset="-128"/>
      </a:defRPr>
    </a:lvl1pPr>
    <a:lvl2pPr marL="457200" algn="l" rtl="0" fontAlgn="base">
      <a:spcBef>
        <a:spcPct val="30000"/>
      </a:spcBef>
      <a:spcAft>
        <a:spcPct val="0"/>
      </a:spcAft>
      <a:defRPr sz="1200" kern="1200">
        <a:solidFill>
          <a:schemeClr val="tx1"/>
        </a:solidFill>
        <a:latin typeface="Arial" pitchFamily="-111" charset="0"/>
        <a:ea typeface="ＭＳ Ｐゴシック" pitchFamily="-111" charset="-128"/>
        <a:cs typeface="+mn-cs"/>
      </a:defRPr>
    </a:lvl2pPr>
    <a:lvl3pPr marL="914400" algn="l" rtl="0" fontAlgn="base">
      <a:spcBef>
        <a:spcPct val="30000"/>
      </a:spcBef>
      <a:spcAft>
        <a:spcPct val="0"/>
      </a:spcAft>
      <a:defRPr sz="1200" kern="1200">
        <a:solidFill>
          <a:schemeClr val="tx1"/>
        </a:solidFill>
        <a:latin typeface="Arial" pitchFamily="-111" charset="0"/>
        <a:ea typeface="ＭＳ Ｐゴシック" pitchFamily="-111" charset="-128"/>
        <a:cs typeface="+mn-cs"/>
      </a:defRPr>
    </a:lvl3pPr>
    <a:lvl4pPr marL="1371600" algn="l" rtl="0" fontAlgn="base">
      <a:spcBef>
        <a:spcPct val="30000"/>
      </a:spcBef>
      <a:spcAft>
        <a:spcPct val="0"/>
      </a:spcAft>
      <a:defRPr sz="1200" kern="1200">
        <a:solidFill>
          <a:schemeClr val="tx1"/>
        </a:solidFill>
        <a:latin typeface="Arial" pitchFamily="-111" charset="0"/>
        <a:ea typeface="ＭＳ Ｐゴシック" pitchFamily="-111" charset="-128"/>
        <a:cs typeface="+mn-cs"/>
      </a:defRPr>
    </a:lvl4pPr>
    <a:lvl5pPr marL="1828800" algn="l" rtl="0" fontAlgn="base">
      <a:spcBef>
        <a:spcPct val="30000"/>
      </a:spcBef>
      <a:spcAft>
        <a:spcPct val="0"/>
      </a:spcAft>
      <a:defRPr sz="1200" kern="1200">
        <a:solidFill>
          <a:schemeClr val="tx1"/>
        </a:solidFill>
        <a:latin typeface="Arial"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8" name="Slide Image Placeholder 1"/>
          <p:cNvSpPr>
            <a:spLocks noGrp="1" noRot="1" noChangeAspect="1"/>
          </p:cNvSpPr>
          <p:nvPr>
            <p:ph type="sldImg"/>
          </p:nvPr>
        </p:nvSpPr>
        <p:spPr>
          <a:ln/>
        </p:spPr>
      </p:sp>
      <p:sp>
        <p:nvSpPr>
          <p:cNvPr id="14339" name="Notes Placeholder 2"/>
          <p:cNvSpPr>
            <a:spLocks noGrp="1"/>
          </p:cNvSpPr>
          <p:nvPr>
            <p:ph type="body" idx="1"/>
          </p:nvPr>
        </p:nvSpPr>
        <p:spPr>
          <a:noFill/>
          <a:ln/>
        </p:spPr>
        <p:txBody>
          <a:bodyPr/>
          <a:lstStyle/>
          <a:p>
            <a:r>
              <a:rPr lang="en-US" dirty="0" smtClean="0">
                <a:latin typeface="Arial" charset="0"/>
                <a:ea typeface="ＭＳ Ｐゴシック" charset="-128"/>
                <a:cs typeface="ＭＳ Ｐゴシック" charset="-128"/>
              </a:rPr>
              <a:t>Hurricanes Earl and Fiona 30 </a:t>
            </a:r>
            <a:r>
              <a:rPr lang="en-US" dirty="0" smtClean="0">
                <a:latin typeface="Arial" charset="0"/>
                <a:ea typeface="ＭＳ Ｐゴシック" charset="-128"/>
                <a:cs typeface="ＭＳ Ｐゴシック" charset="-128"/>
              </a:rPr>
              <a:t>August </a:t>
            </a:r>
            <a:r>
              <a:rPr lang="en-US" dirty="0" smtClean="0">
                <a:latin typeface="Arial" charset="0"/>
                <a:ea typeface="ＭＳ Ｐゴシック" charset="-128"/>
                <a:cs typeface="ＭＳ Ｐゴシック" charset="-128"/>
              </a:rPr>
              <a:t>2010</a:t>
            </a:r>
            <a:endParaRPr lang="en-US" dirty="0" smtClean="0">
              <a:latin typeface="Arial" charset="0"/>
              <a:ea typeface="ＭＳ Ｐゴシック" charset="-128"/>
              <a:cs typeface="ＭＳ Ｐゴシック" charset="-128"/>
            </a:endParaRPr>
          </a:p>
        </p:txBody>
      </p:sp>
      <p:sp>
        <p:nvSpPr>
          <p:cNvPr id="14340" name="Slide Number Placeholder 3"/>
          <p:cNvSpPr>
            <a:spLocks noGrp="1"/>
          </p:cNvSpPr>
          <p:nvPr>
            <p:ph type="sldNum" sz="quarter" idx="5"/>
          </p:nvPr>
        </p:nvSpPr>
        <p:spPr>
          <a:noFill/>
        </p:spPr>
        <p:txBody>
          <a:bodyPr/>
          <a:lstStyle/>
          <a:p>
            <a:fld id="{BC985613-3CB2-F54B-8A0B-523B4FEE7926}" type="slidenum">
              <a:rPr lang="en-US" smtClean="0">
                <a:latin typeface="Arial" charset="0"/>
              </a:rPr>
              <a:pPr/>
              <a:t>1</a:t>
            </a:fld>
            <a:endParaRPr lang="en-US" smtClean="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69C88E-AD9F-AA4F-A2CF-0EC05605EFA7}" type="slidenum">
              <a:rPr lang="en-US"/>
              <a:pPr/>
              <a:t>10</a:t>
            </a:fld>
            <a:endParaRPr lang="en-US"/>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p:txBody>
          <a:bodyPr/>
          <a:lstStyle/>
          <a:p>
            <a:r>
              <a:rPr lang="en-US" sz="1000"/>
              <a:t>• Statistical Hurricane Intensity Prediction System (SHIPS) Still show more skill relative to numerical guidance</a:t>
            </a:r>
          </a:p>
          <a:p>
            <a:r>
              <a:rPr lang="en-US" sz="1000"/>
              <a:t>• IFEX is multi-year data collection effort to test data flow to initialize HWRF and for use in model data sets. IFEX is partnership with NWS, NESDIS, NASA, ONR, NSF</a:t>
            </a:r>
          </a:p>
          <a:p>
            <a:r>
              <a:rPr lang="en-US" sz="1000"/>
              <a:t>• HRD developed the capability to make a three-dimensional analysis from automatically quality-controlled Doppler data as part of JHT and a G-IV Doppler radar upgrade proposals.  Horizontal and vertical cross sections of these analyses were transmitted from the P3 to NHC.  The three-dimensional analyses have a vertical resolution of .5 km and a horizontal resolution of 4 km.  Analyses of the horizontal and vertical distribution of radius-height-averaged winds are examples of those sent to NHC in nearly all storms for the late phase of IFEX.  HRD cooperated with NHC to produce analyses of the greatest interest to NHC, namely the 4-km x 4-km x 0.5-km analyses at 500 m and 1 km.</a:t>
            </a:r>
          </a:p>
          <a:p>
            <a:r>
              <a:rPr lang="en-US" sz="1000"/>
              <a:t>• Goal is to provide QC Doppler radar-radial-velocity observations from NOAA G-IV and WP-3D aircraft in real time to EMC for assimilation into HWRF. HWRF will be able to use data at 1.5 km horizontal resolution and finer vertical resolution to initialize winds in  TC core and immediate environments. Only way to consistently obtain such data is X-Band airborne Doppler radar. 32 real-time analyses sent via SATCOM for NHC</a:t>
            </a:r>
          </a:p>
          <a:p>
            <a:pPr eaLnBrk="0" hangingPunct="0">
              <a:spcBef>
                <a:spcPct val="0"/>
              </a:spcBef>
            </a:pPr>
            <a:r>
              <a:rPr lang="en-US" sz="1000"/>
              <a:t>Katrina:	5 analyses on 25 August</a:t>
            </a:r>
          </a:p>
          <a:p>
            <a:pPr eaLnBrk="0" hangingPunct="0">
              <a:spcBef>
                <a:spcPct val="0"/>
              </a:spcBef>
            </a:pPr>
            <a:r>
              <a:rPr lang="en-US" sz="1000"/>
              <a:t>		4 analyses on 27 August</a:t>
            </a:r>
          </a:p>
          <a:p>
            <a:pPr eaLnBrk="0" hangingPunct="0">
              <a:spcBef>
                <a:spcPct val="0"/>
              </a:spcBef>
            </a:pPr>
            <a:r>
              <a:rPr lang="en-US" sz="1000"/>
              <a:t>		5 analyses on 28 August</a:t>
            </a:r>
          </a:p>
          <a:p>
            <a:pPr eaLnBrk="0" hangingPunct="0">
              <a:spcBef>
                <a:spcPct val="0"/>
              </a:spcBef>
            </a:pPr>
            <a:r>
              <a:rPr lang="en-US" sz="1000"/>
              <a:t>Ophelia:	2 analyses on 8 September</a:t>
            </a:r>
          </a:p>
          <a:p>
            <a:pPr eaLnBrk="0" hangingPunct="0">
              <a:spcBef>
                <a:spcPct val="0"/>
              </a:spcBef>
            </a:pPr>
            <a:r>
              <a:rPr lang="en-US" sz="1000"/>
              <a:t>		3 analyses on 9 September</a:t>
            </a:r>
          </a:p>
          <a:p>
            <a:pPr eaLnBrk="0" hangingPunct="0">
              <a:spcBef>
                <a:spcPct val="0"/>
              </a:spcBef>
            </a:pPr>
            <a:r>
              <a:rPr lang="en-US" sz="1000"/>
              <a:t>		5 analyses on 11 September</a:t>
            </a:r>
          </a:p>
          <a:p>
            <a:pPr eaLnBrk="0" hangingPunct="0">
              <a:spcBef>
                <a:spcPct val="0"/>
              </a:spcBef>
            </a:pPr>
            <a:r>
              <a:rPr lang="en-US" sz="1000"/>
              <a:t>		2 analyses on 12 September</a:t>
            </a:r>
          </a:p>
          <a:p>
            <a:pPr eaLnBrk="0" hangingPunct="0">
              <a:spcBef>
                <a:spcPct val="0"/>
              </a:spcBef>
            </a:pPr>
            <a:r>
              <a:rPr lang="en-US" sz="1000"/>
              <a:t>Rita:		1 analysis on 20 September</a:t>
            </a:r>
          </a:p>
          <a:p>
            <a:pPr eaLnBrk="0" hangingPunct="0">
              <a:spcBef>
                <a:spcPct val="0"/>
              </a:spcBef>
            </a:pPr>
            <a:r>
              <a:rPr lang="en-US" sz="1000"/>
              <a:t>		4 analyses on 21 September</a:t>
            </a:r>
          </a:p>
          <a:p>
            <a:pPr eaLnBrk="0" hangingPunct="0">
              <a:spcBef>
                <a:spcPct val="0"/>
              </a:spcBef>
            </a:pPr>
            <a:r>
              <a:rPr lang="en-US" sz="1000"/>
              <a:t>		1 analysis on 22 September</a:t>
            </a:r>
          </a:p>
          <a:p>
            <a:endParaRPr lang="en-US" sz="100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49CEE8-F2B8-B54D-A1D5-C74E2956A267}" type="slidenum">
              <a:rPr lang="en-US"/>
              <a:pPr/>
              <a:t>11</a:t>
            </a:fld>
            <a:endParaRPr lang="en-US"/>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p:txBody>
          <a:bodyPr/>
          <a:lstStyle/>
          <a:p>
            <a:r>
              <a:rPr lang="en-US" sz="1000"/>
              <a:t>• Hurricane Weather Research and Forecast (HWRF) model system being developed by EMC (uses NMM core versus NCAR mass core) Coupled atmos/land/ocean regional model system</a:t>
            </a:r>
          </a:p>
          <a:p>
            <a:r>
              <a:rPr lang="en-US" sz="1000"/>
              <a:t>• Stepped Frequency Microwave Radiometer (SFMR) first developed with NASA and UMASS in 80s and 90s. Operational version is commercial product developed by ProSensing (former UMASS students)</a:t>
            </a:r>
          </a:p>
          <a:p>
            <a:r>
              <a:rPr lang="en-US" sz="1000"/>
              <a:t>• Uninhabited Aerial Systems (UAS) - Aerosonde for now, but we are now working with the NOAA UAS advisory group on getting hurricane observing requirements addressed by other UASs (GlobalHawk and others)</a:t>
            </a:r>
          </a:p>
          <a:p>
            <a:r>
              <a:rPr lang="en-US" sz="1000"/>
              <a:t>• HRD is working with Paul Chang (NESDIS) and AOC to develop and improve the SATCOM transfer of data from aircraft for operational use. AOC is purchasing a 64KBd SATCOM system like the one on the G-IV for one P-3 next year (currently we have 9.6KBd and 1.2 KBd SATCOM on P-3s). This upgrade will enable us to transmit the raw Doppler data to EMC as well as the real-time analyses. With this upgrade we are even discussing moving some processing of the data to the ground as a backup to the aircraft processing. It also will allow us to consider archiving the data directly from the SATCOM feed through NESDIS. It is a necessary precursor to any UAS technology migration.</a:t>
            </a:r>
          </a:p>
          <a:p>
            <a:r>
              <a:rPr lang="en-US" sz="1000"/>
              <a:t>• A major outgrowth of our GPS dropsonde work has been Mark Powell’s paper on the drag coefficient roll-off at winds &gt;40 m/s. This new drag coefficient for high winds is being tested in GFDL and HWRF. It is not clear that this new parameterization will improve current coarse res models. These issues need testing and evaluation as we move to finer res models.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4C2C64-2AA4-A443-897B-DC201FAC8CD6}" type="slidenum">
              <a:rPr lang="en-US"/>
              <a:pPr/>
              <a:t>12</a:t>
            </a:fld>
            <a:endParaRPr lang="en-US"/>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p:txBody>
          <a:bodyPr/>
          <a:lstStyle/>
          <a:p>
            <a:r>
              <a:rPr lang="en-US" sz="1000"/>
              <a:t>• As the new models are developed to deal with intensity and structure we need to develop new metrics for model and forecast evaluation beyond the traditional minimum central pressure and peak surface wind. The NWS metric of the peak 1-min sustained surface wind anywhere is not as meaningful anymore. A model or forecast could be correct on those parameters for the wrong reason. Customers want to know more about the impacts to expect and that means structure and size matter. Proposed new metrics are structure (radii of 35, 50, 65 kt, and radius of maximum wind in different quadrants) and rapid intensification (FAR vs POD). They need to be tested and improved with data as well as model output.</a:t>
            </a:r>
          </a:p>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4C2C64-2AA4-A443-897B-DC201FAC8CD6}" type="slidenum">
              <a:rPr lang="en-US"/>
              <a:pPr/>
              <a:t>13</a:t>
            </a:fld>
            <a:endParaRPr lang="en-US"/>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p:txBody>
          <a:bodyPr/>
          <a:lstStyle/>
          <a:p>
            <a:r>
              <a:rPr lang="en-US" sz="1000"/>
              <a:t>• As the new models are developed to deal with intensity and structure we need to develop new metrics for model and forecast evaluation beyond the traditional minimum central pressure and peak surface wind. The NWS metric of the peak 1-min sustained surface wind anywhere is not as meaningful anymore. A model or forecast could be correct on those parameters for the wrong reason. Customers want to know more about the impacts to expect and that means structure and size matter. Proposed new metrics are structure (radii of 35, 50, 65 kt, and radius of maximum wind in different quadrants) and rapid intensification (FAR vs POD). They need to be tested and improved with data as well as model output.</a:t>
            </a:r>
          </a:p>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B64D90-29C0-7447-9DD1-3A630E6033A3}" type="slidenum">
              <a:rPr lang="en-US"/>
              <a:pPr/>
              <a:t>14</a:t>
            </a:fld>
            <a:endParaRPr lang="en-US"/>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r>
              <a:rPr lang="en-US" sz="900"/>
              <a:t>• Goal of the HRD 2005 AOP was to upgrade SHIPS with Cione’s inner core SST correction ( see reference CIONE, J.J., and E.W. UHLHORN. Sea surface temperature variability in hurricanes: Implications with respect to intensity change. Monthly Weather Review, 131(8):1783-1796 (2003)) and demonstrate a 5% improvement in SHIPS intensity forecasts. We have yet to complete the 2005 evaluation, but rerunning the 2004 storms with the new correction demonstrated a 4% improvement over the operational SHIPS. This year should be at least as good, given storms such as Ophelia, Rita and Katrina.</a:t>
            </a:r>
          </a:p>
          <a:p>
            <a:r>
              <a:rPr lang="en-US" sz="900"/>
              <a:t>• Figure shows actual improvement from rerun of the 2004 season in kt (not %). Note dramatic improvement for hurricanes and especially storms undergoing rapid intensification (&gt;25 kt in 24 h), particularly beyond 48 h. Reason for dramatic improvement at later forecast periods is importance of the SST predictor in SHIPS at later times.</a:t>
            </a:r>
          </a:p>
          <a:p>
            <a:r>
              <a:rPr lang="en-US" sz="900"/>
              <a:t>• Important note: SHIPS is an example of providing guidance on guidance,as it uses the global model initial conditions and forecast output as predictors. SST is one of the most important of the predictors and the operational version uses the Reynold’s weekly SST. Where the new version is providing improvements is by adding internal storm information, the correction of the Reynold’s SST by a value more representative of what should be under the eyewall. This is a trend in the development of SHIPS that is telling us that to do intensity right we need to know more about the current state of the inner vortex that is not represented in the global model fields. Mark DeMaria has demonstrated similar improvements by using IR satellite information and flight level data. Unfortunately, that information is only available at the initial time and does not seem to show that much improvement to longer time intervals, whereas Cione’s algorithm is applied to all forecast times and seems to better reflect the actual storm conditions.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0ABA0E-DE16-F844-BF51-796131774116}" type="slidenum">
              <a:rPr lang="en-US"/>
              <a:pPr/>
              <a:t>15</a:t>
            </a:fld>
            <a:endParaRPr lang="en-US"/>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p:txBody>
          <a:bodyPr/>
          <a:lstStyle/>
          <a:p>
            <a:r>
              <a:rPr lang="en-US" sz="1000"/>
              <a:t>• Surface wind field work is mainly supported through a NOPP that Hans Graber controls (collaboration between UM, USACE, HRD, and Vince Cardone’s Ocean Weather). HRD receives support to provide them near real-time surface winds to drive their surge and wave models. HRD also receives support for these wind fields from the USACE, particularly for the production of wind fields for past storms to use for model testing. Finally, some of the support comes from the development of a wind model for the State of Florida CAT model effort in collaboration with FSU, FIU, and UF.</a:t>
            </a:r>
          </a:p>
          <a:p>
            <a:endParaRPr lang="en-US" sz="1000"/>
          </a:p>
          <a:p>
            <a:endParaRPr lang="en-US"/>
          </a:p>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0ABA0E-DE16-F844-BF51-796131774116}" type="slidenum">
              <a:rPr lang="en-US"/>
              <a:pPr/>
              <a:t>16</a:t>
            </a:fld>
            <a:endParaRPr lang="en-US"/>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p:txBody>
          <a:bodyPr/>
          <a:lstStyle/>
          <a:p>
            <a:r>
              <a:rPr lang="en-US" sz="1000"/>
              <a:t>• Surface wind field work is mainly supported through a NOPP that Hans Graber controls (collaboration between UM, USACE, HRD, and Vince Cardone’s Ocean Weather). HRD receives support to provide them near real-time surface winds to drive their surge and wave models. HRD also receives support for these wind fields from the USACE, particularly for the production of wind fields for past storms to use for model testing. Finally, some of the support comes from the development of a wind model for the State of Florida CAT model effort in collaboration with FSU, FIU, and UF.</a:t>
            </a:r>
          </a:p>
          <a:p>
            <a:endParaRPr lang="en-US" sz="1000"/>
          </a:p>
          <a:p>
            <a:endParaRPr lang="en-US"/>
          </a:p>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F64FAC04-25DB-C34A-88D4-0A9CCD151B50}" type="slidenum">
              <a:rPr lang="en-US">
                <a:latin typeface="Arial" charset="0"/>
                <a:ea typeface="ＭＳ Ｐゴシック" charset="-128"/>
                <a:cs typeface="ＭＳ Ｐゴシック" charset="-128"/>
              </a:rPr>
              <a:pPr/>
              <a:t>18</a:t>
            </a:fld>
            <a:endParaRPr lang="en-US">
              <a:latin typeface="Arial" charset="0"/>
              <a:ea typeface="ＭＳ Ｐゴシック" charset="-128"/>
              <a:cs typeface="ＭＳ Ｐゴシック" charset="-128"/>
            </a:endParaRPr>
          </a:p>
        </p:txBody>
      </p:sp>
      <p:sp>
        <p:nvSpPr>
          <p:cNvPr id="43011" name="Rectangle 2"/>
          <p:cNvSpPr>
            <a:spLocks noGrp="1" noRot="1" noChangeAspect="1" noChangeArrowheads="1"/>
          </p:cNvSpPr>
          <p:nvPr>
            <p:ph type="sldImg"/>
          </p:nvPr>
        </p:nvSpPr>
        <p:spPr>
          <a:solidFill>
            <a:srgbClr val="FFFFFF"/>
          </a:solidFill>
          <a:ln/>
        </p:spPr>
      </p:sp>
      <p:sp>
        <p:nvSpPr>
          <p:cNvPr id="43012" name="Rectangle 3"/>
          <p:cNvSpPr>
            <a:spLocks noGrp="1" noChangeArrowheads="1"/>
          </p:cNvSpPr>
          <p:nvPr>
            <p:ph type="body" idx="1"/>
          </p:nvPr>
        </p:nvSpPr>
        <p:spPr>
          <a:xfrm>
            <a:off x="914711" y="4344025"/>
            <a:ext cx="5028579" cy="1057119"/>
          </a:xfrm>
          <a:solidFill>
            <a:srgbClr val="FFFFFF"/>
          </a:solidFill>
          <a:ln>
            <a:solidFill>
              <a:srgbClr val="000000"/>
            </a:solidFill>
          </a:ln>
        </p:spPr>
        <p:txBody>
          <a:bodyPr lIns="91411" rIns="91411"/>
          <a:lstStyle/>
          <a:p>
            <a:pPr eaLnBrk="1" hangingPunct="1"/>
            <a:endParaRPr lang="en-US">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miter lim="800000"/>
            <a:headEnd/>
            <a:tailEnd/>
          </a:ln>
        </p:spPr>
        <p:txBody>
          <a:bodyPr/>
          <a:lstStyle/>
          <a:p>
            <a:fld id="{DE0DE2B7-1980-0A4A-8A34-0A8918233E6C}" type="slidenum">
              <a:rPr lang="en-US"/>
              <a:pPr/>
              <a:t>22</a:t>
            </a:fld>
            <a:endParaRPr lang="en-US"/>
          </a:p>
        </p:txBody>
      </p:sp>
      <p:sp>
        <p:nvSpPr>
          <p:cNvPr id="104451" name="Rectangle 2"/>
          <p:cNvSpPr>
            <a:spLocks noGrp="1" noRot="1" noChangeAspect="1" noChangeArrowheads="1" noTextEdit="1"/>
          </p:cNvSpPr>
          <p:nvPr>
            <p:ph type="sldImg"/>
          </p:nvPr>
        </p:nvSpPr>
        <p:spPr>
          <a:xfrm>
            <a:off x="1143000" y="684213"/>
            <a:ext cx="4572000" cy="3429000"/>
          </a:xfrm>
          <a:ln/>
        </p:spPr>
      </p:sp>
      <p:sp>
        <p:nvSpPr>
          <p:cNvPr id="104452" name="Rectangle 3"/>
          <p:cNvSpPr>
            <a:spLocks noGrp="1" noChangeArrowheads="1"/>
          </p:cNvSpPr>
          <p:nvPr>
            <p:ph type="body" idx="1"/>
          </p:nvPr>
        </p:nvSpPr>
        <p:spPr>
          <a:xfrm>
            <a:off x="686112" y="4343400"/>
            <a:ext cx="5485778" cy="4116366"/>
          </a:xfrm>
          <a:noFill/>
        </p:spPr>
        <p:txBody>
          <a:bodyPr/>
          <a:lstStyle/>
          <a:p>
            <a:pPr eaLnBrk="1" hangingPunct="1"/>
            <a:endParaRPr lang="en-US">
              <a:latin typeface="Times New Roman" charset="0"/>
              <a:ea typeface="ＭＳ Ｐゴシック"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F06851-D515-6541-BC22-B8BDCD3CCA76}" type="slidenum">
              <a:rPr lang="en-US"/>
              <a:pPr/>
              <a:t>2</a:t>
            </a:fld>
            <a:endParaRPr lang="en-US"/>
          </a:p>
        </p:txBody>
      </p:sp>
      <p:sp>
        <p:nvSpPr>
          <p:cNvPr id="13314" name="Rectangle 2"/>
          <p:cNvSpPr>
            <a:spLocks noGrp="1" noRot="1" noChangeAspect="1" noChangeArrowheads="1" noTextEdit="1"/>
          </p:cNvSpPr>
          <p:nvPr>
            <p:ph type="sldImg"/>
          </p:nvPr>
        </p:nvSpPr>
        <p:spPr>
          <a:ln/>
        </p:spPr>
      </p:sp>
      <p:sp>
        <p:nvSpPr>
          <p:cNvPr id="13315" name="Rectangle 3"/>
          <p:cNvSpPr>
            <a:spLocks noGrp="1" noChangeArrowheads="1"/>
          </p:cNvSpPr>
          <p:nvPr>
            <p:ph type="body" idx="1"/>
          </p:nvPr>
        </p:nvSpPr>
        <p:spPr/>
        <p:txBody>
          <a:bodyPr/>
          <a:lstStyle/>
          <a:p>
            <a:r>
              <a:rPr lang="en-US" sz="1000"/>
              <a:t>Our interactions with PhOD take advantage of the expertise they have in in situ upper ocean observations as well as satellite oceanography.  PhOD staff working with HRD are Gustavo Goni on the ocean heat content (OHC) efforts along with some assistance from the Jaoquin Trinanes on the OHC web site. We also are starting to work with Rick Lumpkin on the mini drifters and floats deployed ahead of the storms such as Rita and Frances last year. These data are processed and available through the GOOS Center website also at AOML.</a:t>
            </a:r>
          </a:p>
          <a:p>
            <a:endParaRPr lang="en-US" sz="1000"/>
          </a:p>
          <a:p>
            <a:r>
              <a:rPr lang="en-US" sz="1000"/>
              <a:t>• The multi-decadel work has been covered internally and through some small grants from the Office of Global Programs (OGP). This work is in collaboration with PhOD (Enfield, Mestas-Nunez) and NCEP/CPC.</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96FEEC79-F74F-BD4B-A860-AC0C6E230B9A}" type="slidenum">
              <a:rPr lang="en-US"/>
              <a:pPr/>
              <a:t>3</a:t>
            </a:fld>
            <a:endParaRPr lang="en-US"/>
          </a:p>
        </p:txBody>
      </p:sp>
      <p:sp>
        <p:nvSpPr>
          <p:cNvPr id="62466" name="Rectangle 7"/>
          <p:cNvSpPr txBox="1">
            <a:spLocks noGrp="1" noChangeArrowheads="1"/>
          </p:cNvSpPr>
          <p:nvPr/>
        </p:nvSpPr>
        <p:spPr bwMode="auto">
          <a:xfrm>
            <a:off x="3884613" y="8683625"/>
            <a:ext cx="2971800" cy="458788"/>
          </a:xfrm>
          <a:prstGeom prst="rect">
            <a:avLst/>
          </a:prstGeom>
          <a:noFill/>
          <a:ln w="9525">
            <a:noFill/>
            <a:miter lim="800000"/>
            <a:headEnd/>
            <a:tailEnd/>
          </a:ln>
        </p:spPr>
        <p:txBody>
          <a:bodyPr lIns="89710" tIns="44855" rIns="89710" bIns="44855" anchor="b">
            <a:prstTxWarp prst="textNoShape">
              <a:avLst/>
            </a:prstTxWarp>
          </a:bodyPr>
          <a:lstStyle/>
          <a:p>
            <a:pPr algn="r" defTabSz="896938" eaLnBrk="1" hangingPunct="1"/>
            <a:fld id="{92685EEE-BC9B-2440-9881-62B74544563B}" type="slidenum">
              <a:rPr lang="en-US" sz="1100"/>
              <a:pPr algn="r" defTabSz="896938" eaLnBrk="1" hangingPunct="1"/>
              <a:t>3</a:t>
            </a:fld>
            <a:endParaRPr lang="en-US" sz="1100"/>
          </a:p>
        </p:txBody>
      </p:sp>
      <p:sp>
        <p:nvSpPr>
          <p:cNvPr id="62467" name="Text Box 2"/>
          <p:cNvSpPr txBox="1">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2468" name="Text Box 3"/>
          <p:cNvSpPr txBox="1">
            <a:spLocks noGrp="1" noChangeArrowheads="1"/>
          </p:cNvSpPr>
          <p:nvPr>
            <p:ph type="body" idx="1"/>
          </p:nvPr>
        </p:nvSpPr>
        <p:spPr bwMode="auto">
          <a:xfrm>
            <a:off x="890588" y="4284663"/>
            <a:ext cx="4905375" cy="3921125"/>
          </a:xfrm>
          <a:prstGeom prst="rect">
            <a:avLst/>
          </a:prstGeom>
          <a:noFill/>
          <a:ln>
            <a:solidFill>
              <a:srgbClr val="000000"/>
            </a:solidFill>
            <a:round/>
            <a:headEnd/>
            <a:tailEnd/>
          </a:ln>
        </p:spPr>
        <p:txBody>
          <a:bodyPr lIns="89710" tIns="44855" rIns="89710" bIns="44855" anchor="ctr">
            <a:prstTxWarp prst="textNoShape">
              <a:avLst/>
            </a:prstTxWarp>
          </a:bodyPr>
          <a:lstStyle/>
          <a:p>
            <a:pPr>
              <a:buFontTx/>
              <a:buChar char="•"/>
            </a:pPr>
            <a:r>
              <a:rPr lang="en-GB"/>
              <a:t>NOAA established </a:t>
            </a:r>
            <a:r>
              <a:rPr lang="en-US"/>
              <a:t>HFIP as a 10-year project designed to accelerate improvements in tropical cyclone forecasts, with an emphasis on rapid intensity change, and to reduce forecast uncertainty.  </a:t>
            </a:r>
          </a:p>
          <a:p>
            <a:pPr>
              <a:buFontTx/>
              <a:buChar char="•"/>
            </a:pPr>
            <a:r>
              <a:rPr lang="en-US"/>
              <a:t>The goal of HFIP is to improve forecasts of tropical cyclones, particularly intensity change, and increase confidence in those forecasts in order to enhance mitigation and preparedness decisions at all levels of government and by individuals</a:t>
            </a:r>
          </a:p>
          <a:p>
            <a:pPr>
              <a:buFontTx/>
              <a:buChar char="•"/>
            </a:pPr>
            <a:r>
              <a:rPr lang="en-US"/>
              <a:t>HFIP responds to input from stakeholders and r</a:t>
            </a:r>
            <a:r>
              <a:rPr lang="en-GB"/>
              <a:t>ecent National Science Board (NSB), Office of the Federal Coordinator for Meteorology (OFCM), and the NOAA Science Advisory Board Hurricane Intensity Research Working Group (HIRWG) reports calling for accelerated improvements in hurricane forecasts.  </a:t>
            </a:r>
          </a:p>
          <a:p>
            <a:pPr>
              <a:buFontTx/>
              <a:buChar char="•"/>
            </a:pPr>
            <a:r>
              <a:rPr lang="en-GB"/>
              <a:t>HFIP e</a:t>
            </a:r>
            <a:r>
              <a:rPr lang="en-US"/>
              <a:t>stablishes a unified approach to hurricane improvements across NOAA operating units and calls for collaboration with our federal partners and the external research community in its execution.</a:t>
            </a:r>
          </a:p>
          <a:p>
            <a:pPr marL="114300" lvl="1">
              <a:lnSpc>
                <a:spcPct val="95000"/>
              </a:lnSpc>
              <a:spcBef>
                <a:spcPts val="675"/>
              </a:spcBef>
              <a:spcAft>
                <a:spcPts val="450"/>
              </a:spcAft>
            </a:pPr>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0AB8E17B-C71A-BF40-84B8-05D1E3EFCEC4}" type="slidenum">
              <a:rPr lang="en-US"/>
              <a:pPr/>
              <a:t>4</a:t>
            </a:fld>
            <a:endParaRPr lang="en-US"/>
          </a:p>
        </p:txBody>
      </p:sp>
      <p:sp>
        <p:nvSpPr>
          <p:cNvPr id="82946" name="Rectangle 7"/>
          <p:cNvSpPr txBox="1">
            <a:spLocks noGrp="1" noChangeArrowheads="1"/>
          </p:cNvSpPr>
          <p:nvPr/>
        </p:nvSpPr>
        <p:spPr bwMode="auto">
          <a:xfrm>
            <a:off x="3884613" y="8683625"/>
            <a:ext cx="2971800" cy="458788"/>
          </a:xfrm>
          <a:prstGeom prst="rect">
            <a:avLst/>
          </a:prstGeom>
          <a:noFill/>
          <a:ln w="9525">
            <a:noFill/>
            <a:miter lim="800000"/>
            <a:headEnd/>
            <a:tailEnd/>
          </a:ln>
        </p:spPr>
        <p:txBody>
          <a:bodyPr lIns="89710" tIns="44855" rIns="89710" bIns="44855" anchor="b">
            <a:prstTxWarp prst="textNoShape">
              <a:avLst/>
            </a:prstTxWarp>
          </a:bodyPr>
          <a:lstStyle/>
          <a:p>
            <a:pPr algn="r" defTabSz="896938" eaLnBrk="1" hangingPunct="1"/>
            <a:fld id="{B780996D-9324-7D47-AE0A-C8B6B01AA95F}" type="slidenum">
              <a:rPr lang="en-US" sz="1100"/>
              <a:pPr algn="r" defTabSz="896938" eaLnBrk="1" hangingPunct="1"/>
              <a:t>4</a:t>
            </a:fld>
            <a:endParaRPr lang="en-US" sz="1100"/>
          </a:p>
        </p:txBody>
      </p:sp>
      <p:sp>
        <p:nvSpPr>
          <p:cNvPr id="82947" name="Text Box 2"/>
          <p:cNvSpPr txBox="1">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2948" name="Text Box 3"/>
          <p:cNvSpPr txBox="1">
            <a:spLocks noGrp="1" noChangeArrowheads="1"/>
          </p:cNvSpPr>
          <p:nvPr>
            <p:ph type="body" idx="1"/>
          </p:nvPr>
        </p:nvSpPr>
        <p:spPr bwMode="auto">
          <a:xfrm>
            <a:off x="890588" y="4284663"/>
            <a:ext cx="4905375" cy="3921125"/>
          </a:xfrm>
          <a:prstGeom prst="rect">
            <a:avLst/>
          </a:prstGeom>
          <a:noFill/>
          <a:ln>
            <a:solidFill>
              <a:srgbClr val="000000"/>
            </a:solidFill>
            <a:round/>
            <a:headEnd/>
            <a:tailEnd/>
          </a:ln>
        </p:spPr>
        <p:txBody>
          <a:bodyPr lIns="89710" tIns="44855" rIns="89710" bIns="44855" anchor="ctr">
            <a:prstTxWarp prst="textNoShape">
              <a:avLst/>
            </a:prstTxWarp>
          </a:bodyPr>
          <a:lstStyle/>
          <a:p>
            <a:pPr marL="114300" lvl="1">
              <a:lnSpc>
                <a:spcPct val="95000"/>
              </a:lnSpc>
              <a:spcBef>
                <a:spcPts val="675"/>
              </a:spcBef>
              <a:spcAft>
                <a:spcPts val="450"/>
              </a:spcAft>
            </a:pPr>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62E495B9-8133-0B44-B079-11DECFE9F67A}" type="slidenum">
              <a:rPr lang="en-US"/>
              <a:pPr/>
              <a:t>5</a:t>
            </a:fld>
            <a:endParaRPr lang="en-US"/>
          </a:p>
        </p:txBody>
      </p:sp>
      <p:sp>
        <p:nvSpPr>
          <p:cNvPr id="78850" name="Rectangle 7"/>
          <p:cNvSpPr txBox="1">
            <a:spLocks noGrp="1" noChangeArrowheads="1"/>
          </p:cNvSpPr>
          <p:nvPr/>
        </p:nvSpPr>
        <p:spPr bwMode="auto">
          <a:xfrm>
            <a:off x="3884613" y="8683625"/>
            <a:ext cx="2971800" cy="458788"/>
          </a:xfrm>
          <a:prstGeom prst="rect">
            <a:avLst/>
          </a:prstGeom>
          <a:noFill/>
          <a:ln w="9525">
            <a:noFill/>
            <a:miter lim="800000"/>
            <a:headEnd/>
            <a:tailEnd/>
          </a:ln>
        </p:spPr>
        <p:txBody>
          <a:bodyPr lIns="89710" tIns="44855" rIns="89710" bIns="44855" anchor="b">
            <a:prstTxWarp prst="textNoShape">
              <a:avLst/>
            </a:prstTxWarp>
          </a:bodyPr>
          <a:lstStyle/>
          <a:p>
            <a:pPr algn="r" defTabSz="896938" eaLnBrk="1" hangingPunct="1"/>
            <a:fld id="{9F6E2073-17FB-4548-A861-964FE153D6CC}" type="slidenum">
              <a:rPr lang="en-US" sz="1100"/>
              <a:pPr algn="r" defTabSz="896938" eaLnBrk="1" hangingPunct="1"/>
              <a:t>5</a:t>
            </a:fld>
            <a:endParaRPr lang="en-US" sz="1100"/>
          </a:p>
        </p:txBody>
      </p:sp>
      <p:sp>
        <p:nvSpPr>
          <p:cNvPr id="78851" name="Text Box 2"/>
          <p:cNvSpPr txBox="1">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8852" name="Text Box 3"/>
          <p:cNvSpPr txBox="1">
            <a:spLocks noGrp="1" noChangeArrowheads="1"/>
          </p:cNvSpPr>
          <p:nvPr>
            <p:ph type="body" idx="1"/>
          </p:nvPr>
        </p:nvSpPr>
        <p:spPr bwMode="auto">
          <a:xfrm>
            <a:off x="890588" y="4284663"/>
            <a:ext cx="4905375" cy="3921125"/>
          </a:xfrm>
          <a:prstGeom prst="rect">
            <a:avLst/>
          </a:prstGeom>
          <a:noFill/>
          <a:ln>
            <a:solidFill>
              <a:srgbClr val="000000"/>
            </a:solidFill>
            <a:round/>
            <a:headEnd/>
            <a:tailEnd/>
          </a:ln>
        </p:spPr>
        <p:txBody>
          <a:bodyPr lIns="89710" tIns="44855" rIns="89710" bIns="44855" anchor="ctr">
            <a:prstTxWarp prst="textNoShape">
              <a:avLst/>
            </a:prstTxWarp>
          </a:bodyPr>
          <a:lstStyle/>
          <a:p>
            <a:pPr>
              <a:lnSpc>
                <a:spcPct val="90000"/>
              </a:lnSpc>
              <a:spcBef>
                <a:spcPct val="20000"/>
              </a:spcBef>
              <a:buFontTx/>
              <a:buChar char="•"/>
            </a:pPr>
            <a:r>
              <a:rPr lang="en-GB"/>
              <a:t>Guide and accelerate HFS improvements (HFS)</a:t>
            </a:r>
          </a:p>
          <a:p>
            <a:pPr marL="114300" lvl="1">
              <a:lnSpc>
                <a:spcPct val="90000"/>
              </a:lnSpc>
            </a:pPr>
            <a:r>
              <a:rPr lang="en-GB"/>
              <a:t>Accelerate NOAA operational HFS &amp; GFS development </a:t>
            </a:r>
          </a:p>
          <a:p>
            <a:pPr marL="114300" lvl="1">
              <a:lnSpc>
                <a:spcPct val="90000"/>
              </a:lnSpc>
            </a:pPr>
            <a:r>
              <a:rPr lang="en-GB"/>
              <a:t>R&amp;D to improve HFS and GFS (need basic research)</a:t>
            </a:r>
            <a:endParaRPr lang="en-US"/>
          </a:p>
          <a:p>
            <a:pPr marL="114300" lvl="1">
              <a:lnSpc>
                <a:spcPct val="90000"/>
              </a:lnSpc>
            </a:pPr>
            <a:r>
              <a:rPr lang="en-GB"/>
              <a:t>R&amp;D </a:t>
            </a:r>
            <a:r>
              <a:rPr lang="en-US"/>
              <a:t>for HFS and GFS ensemble systems (need basic research)</a:t>
            </a:r>
          </a:p>
          <a:p>
            <a:pPr>
              <a:lnSpc>
                <a:spcPct val="90000"/>
              </a:lnSpc>
              <a:spcBef>
                <a:spcPct val="20000"/>
              </a:spcBef>
              <a:buFontTx/>
              <a:buChar char="•"/>
            </a:pPr>
            <a:r>
              <a:rPr lang="en-GB"/>
              <a:t>Develop observing system strategy analysis capability (OSE)</a:t>
            </a:r>
          </a:p>
          <a:p>
            <a:pPr marL="114300" lvl="1">
              <a:lnSpc>
                <a:spcPct val="90000"/>
              </a:lnSpc>
            </a:pPr>
            <a:r>
              <a:rPr lang="en-GB"/>
              <a:t>R&amp;D to improve observing strategy to improve forecasts &amp; inform NOAA investments </a:t>
            </a:r>
          </a:p>
          <a:p>
            <a:pPr>
              <a:lnSpc>
                <a:spcPct val="90000"/>
              </a:lnSpc>
              <a:spcBef>
                <a:spcPct val="20000"/>
              </a:spcBef>
              <a:buFontTx/>
              <a:buChar char="•"/>
            </a:pPr>
            <a:r>
              <a:rPr lang="en-GB"/>
              <a:t>Fully fund transition of research to operations (R2O)</a:t>
            </a:r>
          </a:p>
          <a:p>
            <a:pPr marL="114300" lvl="1">
              <a:lnSpc>
                <a:spcPct val="90000"/>
              </a:lnSpc>
            </a:pPr>
            <a:r>
              <a:rPr lang="en-GB"/>
              <a:t>Broaden JHT charter and increase support </a:t>
            </a:r>
          </a:p>
          <a:p>
            <a:pPr marL="114300" lvl="1">
              <a:lnSpc>
                <a:spcPct val="90000"/>
              </a:lnSpc>
            </a:pPr>
            <a:r>
              <a:rPr lang="en-GB"/>
              <a:t>Develop interactions between JHT, DTC and JCSDA</a:t>
            </a:r>
          </a:p>
          <a:p>
            <a:pPr>
              <a:lnSpc>
                <a:spcPct val="90000"/>
              </a:lnSpc>
              <a:spcBef>
                <a:spcPct val="20000"/>
              </a:spcBef>
              <a:buFontTx/>
              <a:buChar char="•"/>
            </a:pPr>
            <a:r>
              <a:rPr lang="en-GB"/>
              <a:t>Increase high performance computing (res &amp; ops) </a:t>
            </a:r>
          </a:p>
          <a:p>
            <a:pPr>
              <a:lnSpc>
                <a:spcPct val="90000"/>
              </a:lnSpc>
              <a:spcBef>
                <a:spcPct val="20000"/>
              </a:spcBef>
              <a:buFontTx/>
              <a:buChar char="•"/>
            </a:pPr>
            <a:r>
              <a:rPr lang="en-GB"/>
              <a:t>Coordinate with research community on basic research</a:t>
            </a:r>
          </a:p>
          <a:p>
            <a:pPr marL="114300" lvl="1">
              <a:lnSpc>
                <a:spcPct val="90000"/>
              </a:lnSpc>
            </a:pPr>
            <a:r>
              <a:rPr lang="en-GB" b="1"/>
              <a:t>NOAA can not meet goals alone!</a:t>
            </a:r>
            <a:endParaRPr lang="en-GB"/>
          </a:p>
          <a:p>
            <a:pPr marL="114300" lvl="1">
              <a:lnSpc>
                <a:spcPct val="90000"/>
              </a:lnSpc>
            </a:pPr>
            <a:r>
              <a:rPr lang="en-GB"/>
              <a:t>Broaden base of expertise in tropical cyclone research community </a:t>
            </a:r>
          </a:p>
          <a:p>
            <a:pPr marL="114300" lvl="1">
              <a:lnSpc>
                <a:spcPct val="90000"/>
              </a:lnSpc>
            </a:pPr>
            <a:r>
              <a:rPr lang="en-GB"/>
              <a:t>Work closely with federal, academic, and private sector communities</a:t>
            </a:r>
            <a:r>
              <a:rPr lang="en-US"/>
              <a:t> Provide dedicated high performance computing capacity for HFS operations and research &amp; development</a:t>
            </a:r>
            <a:endParaRPr lang="en-GB">
              <a:solidFill>
                <a:srgbClr val="000000"/>
              </a:solidFill>
              <a:ea typeface="MS Gothic" pitchFamily="49" charset="-128"/>
              <a:cs typeface="MS Gothic" pitchFamily="49"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62E495B9-8133-0B44-B079-11DECFE9F67A}" type="slidenum">
              <a:rPr lang="en-US"/>
              <a:pPr/>
              <a:t>6</a:t>
            </a:fld>
            <a:endParaRPr lang="en-US"/>
          </a:p>
        </p:txBody>
      </p:sp>
      <p:sp>
        <p:nvSpPr>
          <p:cNvPr id="78850" name="Rectangle 7"/>
          <p:cNvSpPr txBox="1">
            <a:spLocks noGrp="1" noChangeArrowheads="1"/>
          </p:cNvSpPr>
          <p:nvPr/>
        </p:nvSpPr>
        <p:spPr bwMode="auto">
          <a:xfrm>
            <a:off x="3884613" y="8683625"/>
            <a:ext cx="2971800" cy="458788"/>
          </a:xfrm>
          <a:prstGeom prst="rect">
            <a:avLst/>
          </a:prstGeom>
          <a:noFill/>
          <a:ln w="9525">
            <a:noFill/>
            <a:miter lim="800000"/>
            <a:headEnd/>
            <a:tailEnd/>
          </a:ln>
        </p:spPr>
        <p:txBody>
          <a:bodyPr lIns="89710" tIns="44855" rIns="89710" bIns="44855" anchor="b">
            <a:prstTxWarp prst="textNoShape">
              <a:avLst/>
            </a:prstTxWarp>
          </a:bodyPr>
          <a:lstStyle/>
          <a:p>
            <a:pPr algn="r" defTabSz="896938" eaLnBrk="1" hangingPunct="1"/>
            <a:fld id="{9F6E2073-17FB-4548-A861-964FE153D6CC}" type="slidenum">
              <a:rPr lang="en-US" sz="1100"/>
              <a:pPr algn="r" defTabSz="896938" eaLnBrk="1" hangingPunct="1"/>
              <a:t>6</a:t>
            </a:fld>
            <a:endParaRPr lang="en-US" sz="1100"/>
          </a:p>
        </p:txBody>
      </p:sp>
      <p:sp>
        <p:nvSpPr>
          <p:cNvPr id="78851" name="Text Box 2"/>
          <p:cNvSpPr txBox="1">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8852" name="Text Box 3"/>
          <p:cNvSpPr txBox="1">
            <a:spLocks noGrp="1" noChangeArrowheads="1"/>
          </p:cNvSpPr>
          <p:nvPr>
            <p:ph type="body" idx="1"/>
          </p:nvPr>
        </p:nvSpPr>
        <p:spPr bwMode="auto">
          <a:xfrm>
            <a:off x="890588" y="4284663"/>
            <a:ext cx="4905375" cy="3921125"/>
          </a:xfrm>
          <a:prstGeom prst="rect">
            <a:avLst/>
          </a:prstGeom>
          <a:noFill/>
          <a:ln>
            <a:solidFill>
              <a:srgbClr val="000000"/>
            </a:solidFill>
            <a:round/>
            <a:headEnd/>
            <a:tailEnd/>
          </a:ln>
        </p:spPr>
        <p:txBody>
          <a:bodyPr lIns="89710" tIns="44855" rIns="89710" bIns="44855" anchor="ctr">
            <a:prstTxWarp prst="textNoShape">
              <a:avLst/>
            </a:prstTxWarp>
          </a:bodyPr>
          <a:lstStyle/>
          <a:p>
            <a:pPr>
              <a:lnSpc>
                <a:spcPct val="90000"/>
              </a:lnSpc>
              <a:spcBef>
                <a:spcPct val="20000"/>
              </a:spcBef>
              <a:buFontTx/>
              <a:buChar char="•"/>
            </a:pPr>
            <a:r>
              <a:rPr lang="en-GB"/>
              <a:t>Guide and accelerate HFS improvements (HFS)</a:t>
            </a:r>
          </a:p>
          <a:p>
            <a:pPr marL="114300" lvl="1">
              <a:lnSpc>
                <a:spcPct val="90000"/>
              </a:lnSpc>
            </a:pPr>
            <a:r>
              <a:rPr lang="en-GB"/>
              <a:t>Accelerate NOAA operational HFS &amp; GFS development </a:t>
            </a:r>
          </a:p>
          <a:p>
            <a:pPr marL="114300" lvl="1">
              <a:lnSpc>
                <a:spcPct val="90000"/>
              </a:lnSpc>
            </a:pPr>
            <a:r>
              <a:rPr lang="en-GB"/>
              <a:t>R&amp;D to improve HFS and GFS (need basic research)</a:t>
            </a:r>
            <a:endParaRPr lang="en-US"/>
          </a:p>
          <a:p>
            <a:pPr marL="114300" lvl="1">
              <a:lnSpc>
                <a:spcPct val="90000"/>
              </a:lnSpc>
            </a:pPr>
            <a:r>
              <a:rPr lang="en-GB"/>
              <a:t>R&amp;D </a:t>
            </a:r>
            <a:r>
              <a:rPr lang="en-US"/>
              <a:t>for HFS and GFS ensemble systems (need basic research)</a:t>
            </a:r>
          </a:p>
          <a:p>
            <a:pPr>
              <a:lnSpc>
                <a:spcPct val="90000"/>
              </a:lnSpc>
              <a:spcBef>
                <a:spcPct val="20000"/>
              </a:spcBef>
              <a:buFontTx/>
              <a:buChar char="•"/>
            </a:pPr>
            <a:r>
              <a:rPr lang="en-GB"/>
              <a:t>Develop observing system strategy analysis capability (OSE)</a:t>
            </a:r>
          </a:p>
          <a:p>
            <a:pPr marL="114300" lvl="1">
              <a:lnSpc>
                <a:spcPct val="90000"/>
              </a:lnSpc>
            </a:pPr>
            <a:r>
              <a:rPr lang="en-GB"/>
              <a:t>R&amp;D to improve observing strategy to improve forecasts &amp; inform NOAA investments </a:t>
            </a:r>
          </a:p>
          <a:p>
            <a:pPr>
              <a:lnSpc>
                <a:spcPct val="90000"/>
              </a:lnSpc>
              <a:spcBef>
                <a:spcPct val="20000"/>
              </a:spcBef>
              <a:buFontTx/>
              <a:buChar char="•"/>
            </a:pPr>
            <a:r>
              <a:rPr lang="en-GB"/>
              <a:t>Fully fund transition of research to operations (R2O)</a:t>
            </a:r>
          </a:p>
          <a:p>
            <a:pPr marL="114300" lvl="1">
              <a:lnSpc>
                <a:spcPct val="90000"/>
              </a:lnSpc>
            </a:pPr>
            <a:r>
              <a:rPr lang="en-GB"/>
              <a:t>Broaden JHT charter and increase support </a:t>
            </a:r>
          </a:p>
          <a:p>
            <a:pPr marL="114300" lvl="1">
              <a:lnSpc>
                <a:spcPct val="90000"/>
              </a:lnSpc>
            </a:pPr>
            <a:r>
              <a:rPr lang="en-GB"/>
              <a:t>Develop interactions between JHT, DTC and JCSDA</a:t>
            </a:r>
          </a:p>
          <a:p>
            <a:pPr>
              <a:lnSpc>
                <a:spcPct val="90000"/>
              </a:lnSpc>
              <a:spcBef>
                <a:spcPct val="20000"/>
              </a:spcBef>
              <a:buFontTx/>
              <a:buChar char="•"/>
            </a:pPr>
            <a:r>
              <a:rPr lang="en-GB"/>
              <a:t>Increase high performance computing (res &amp; ops) </a:t>
            </a:r>
          </a:p>
          <a:p>
            <a:pPr>
              <a:lnSpc>
                <a:spcPct val="90000"/>
              </a:lnSpc>
              <a:spcBef>
                <a:spcPct val="20000"/>
              </a:spcBef>
              <a:buFontTx/>
              <a:buChar char="•"/>
            </a:pPr>
            <a:r>
              <a:rPr lang="en-GB"/>
              <a:t>Coordinate with research community on basic research</a:t>
            </a:r>
          </a:p>
          <a:p>
            <a:pPr marL="114300" lvl="1">
              <a:lnSpc>
                <a:spcPct val="90000"/>
              </a:lnSpc>
            </a:pPr>
            <a:r>
              <a:rPr lang="en-GB" b="1"/>
              <a:t>NOAA can not meet goals alone!</a:t>
            </a:r>
            <a:endParaRPr lang="en-GB"/>
          </a:p>
          <a:p>
            <a:pPr marL="114300" lvl="1">
              <a:lnSpc>
                <a:spcPct val="90000"/>
              </a:lnSpc>
            </a:pPr>
            <a:r>
              <a:rPr lang="en-GB"/>
              <a:t>Broaden base of expertise in tropical cyclone research community </a:t>
            </a:r>
          </a:p>
          <a:p>
            <a:pPr marL="114300" lvl="1">
              <a:lnSpc>
                <a:spcPct val="90000"/>
              </a:lnSpc>
            </a:pPr>
            <a:r>
              <a:rPr lang="en-GB"/>
              <a:t>Work closely with federal, academic, and private sector communities</a:t>
            </a:r>
            <a:r>
              <a:rPr lang="en-US"/>
              <a:t> Provide dedicated high performance computing capacity for HFS operations and research &amp; development</a:t>
            </a:r>
            <a:endParaRPr lang="en-GB">
              <a:solidFill>
                <a:srgbClr val="000000"/>
              </a:solidFill>
              <a:ea typeface="MS Gothic" pitchFamily="49" charset="-128"/>
              <a:cs typeface="MS Gothic" pitchFamily="49"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C43106A4-2E08-224E-8D3B-5CFFCDF283FB}" type="slidenum">
              <a:rPr lang="en-US"/>
              <a:pPr/>
              <a:t>7</a:t>
            </a:fld>
            <a:endParaRPr lang="en-US"/>
          </a:p>
        </p:txBody>
      </p:sp>
      <p:sp>
        <p:nvSpPr>
          <p:cNvPr id="64514" name="Rectangle 7"/>
          <p:cNvSpPr txBox="1">
            <a:spLocks noGrp="1" noChangeArrowheads="1"/>
          </p:cNvSpPr>
          <p:nvPr/>
        </p:nvSpPr>
        <p:spPr bwMode="auto">
          <a:xfrm>
            <a:off x="3884613" y="8683625"/>
            <a:ext cx="2971800" cy="458788"/>
          </a:xfrm>
          <a:prstGeom prst="rect">
            <a:avLst/>
          </a:prstGeom>
          <a:noFill/>
          <a:ln w="9525">
            <a:noFill/>
            <a:miter lim="800000"/>
            <a:headEnd/>
            <a:tailEnd/>
          </a:ln>
        </p:spPr>
        <p:txBody>
          <a:bodyPr lIns="89710" tIns="44855" rIns="89710" bIns="44855" anchor="b">
            <a:prstTxWarp prst="textNoShape">
              <a:avLst/>
            </a:prstTxWarp>
          </a:bodyPr>
          <a:lstStyle/>
          <a:p>
            <a:pPr algn="r" defTabSz="896938" eaLnBrk="1" hangingPunct="1"/>
            <a:fld id="{7B1818F6-8C8C-6E46-A348-9832C1718158}" type="slidenum">
              <a:rPr lang="en-US" sz="1100"/>
              <a:pPr algn="r" defTabSz="896938" eaLnBrk="1" hangingPunct="1"/>
              <a:t>7</a:t>
            </a:fld>
            <a:endParaRPr lang="en-US" sz="1100"/>
          </a:p>
        </p:txBody>
      </p:sp>
      <p:sp>
        <p:nvSpPr>
          <p:cNvPr id="64515" name="Text Box 1026"/>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4516" name="Text Box 1027"/>
          <p:cNvSpPr>
            <a:spLocks noGrp="1" noChangeArrowheads="1"/>
          </p:cNvSpPr>
          <p:nvPr>
            <p:ph type="body" idx="1"/>
          </p:nvPr>
        </p:nvSpPr>
        <p:spPr bwMode="auto">
          <a:xfrm>
            <a:off x="890588" y="4284663"/>
            <a:ext cx="4905375" cy="3921125"/>
          </a:xfrm>
          <a:prstGeom prst="rect">
            <a:avLst/>
          </a:prstGeom>
          <a:noFill/>
          <a:ln>
            <a:solidFill>
              <a:srgbClr val="000000"/>
            </a:solidFill>
            <a:miter lim="800000"/>
            <a:headEnd/>
            <a:tailEnd/>
          </a:ln>
        </p:spPr>
        <p:txBody>
          <a:bodyPr lIns="89710" tIns="44855" rIns="89710" bIns="44855" anchor="ctr">
            <a:prstTxWarp prst="textNoShape">
              <a:avLst/>
            </a:prstTxWarp>
          </a:bodyPr>
          <a:lstStyle/>
          <a:p>
            <a:pPr marL="114300" lvl="1">
              <a:lnSpc>
                <a:spcPct val="95000"/>
              </a:lnSpc>
              <a:spcBef>
                <a:spcPct val="50000"/>
              </a:spcBef>
            </a:pPr>
            <a:r>
              <a:rPr lang="en-US"/>
              <a:t>HRD maintains active research programs with other governmental agencies, in particular, the Department of the Navy’s Office of Naval Research (</a:t>
            </a:r>
            <a:r>
              <a:rPr lang="en-US" b="1"/>
              <a:t>ONR</a:t>
            </a:r>
            <a:r>
              <a:rPr lang="en-US"/>
              <a:t>), National Aeronautics and Space Agency (</a:t>
            </a:r>
            <a:r>
              <a:rPr lang="en-US" b="1"/>
              <a:t>NASA</a:t>
            </a:r>
            <a:r>
              <a:rPr lang="en-US"/>
              <a:t>), and National Science Foundation (</a:t>
            </a:r>
            <a:r>
              <a:rPr lang="en-US" b="1"/>
              <a:t>NSF</a:t>
            </a:r>
            <a:r>
              <a:rPr lang="en-US"/>
              <a:t>). </a:t>
            </a:r>
          </a:p>
          <a:p>
            <a:pPr marL="114300" lvl="1">
              <a:lnSpc>
                <a:spcPct val="95000"/>
              </a:lnSpc>
              <a:spcBef>
                <a:spcPct val="50000"/>
              </a:spcBef>
            </a:pPr>
            <a:r>
              <a:rPr lang="en-US"/>
              <a:t>In program areas where it is beneficial to NOAA, HRD arranges cooperative research programs with scientists at NCAR, and at a number of universities (e.g., NPS, Miami, MIT, PSU, FSU, Washington, CSU, NC State, UNC/Charlotte, Nevada/DRI, Houston). </a:t>
            </a:r>
          </a:p>
          <a:p>
            <a:pPr marL="114300" lvl="1">
              <a:lnSpc>
                <a:spcPct val="95000"/>
              </a:lnSpc>
              <a:spcBef>
                <a:spcPct val="50000"/>
              </a:spcBef>
            </a:pPr>
            <a:r>
              <a:rPr lang="en-US"/>
              <a:t>HRD scientists also interact with the International Tropical Cyclone Community through participation in the WMO International Workshops on Tropical Cyclones, and in cooperative research programs with groups in other countries (e.g., Australia, Canada, China, France, Germany, India, Japan, Taiwan, UK)</a:t>
            </a:r>
          </a:p>
          <a:p>
            <a:pPr marL="114300" lvl="1">
              <a:lnSpc>
                <a:spcPct val="95000"/>
              </a:lnSpc>
              <a:spcBef>
                <a:spcPct val="50000"/>
              </a:spcBef>
            </a:pPr>
            <a:r>
              <a:rPr lang="en-US"/>
              <a:t>HRD is working with these non-NOAA partners to insure their research benefits the HFIP.</a:t>
            </a:r>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E4C714-40E5-DE48-BFAD-58BAED2DD35B}" type="slidenum">
              <a:rPr lang="en-US"/>
              <a:pPr/>
              <a:t>8</a:t>
            </a:fld>
            <a:endParaRPr lang="en-US"/>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p:txBody>
          <a:bodyPr/>
          <a:lstStyle/>
          <a:p>
            <a:r>
              <a:rPr lang="en-US" sz="800"/>
              <a:t>• AOML/HRD provides operational support for G-IV surveillance (2 people) and WP-3D reconnaissance SFMR (1 person) missions despite transitioning activities to operations. HRD augments AOC staff by providing meteorological expertise for data QC because they do not have manpower, but we receive no support for these activities. Will become greater issue as we transition airborne Doppler. HRD no longer has internal resources to support these activities.</a:t>
            </a:r>
          </a:p>
          <a:p>
            <a:r>
              <a:rPr lang="en-US" sz="800"/>
              <a:t>• Broke IFEX efforts up into 2 phases: Early 3-27 July in conjunction with NASA TCSP; and Late 15 Aug-30 September in conjunction with NESDIS Ocean Winds Experiment and NSF-sponsored RAINEX. Early phase was based out of San Jose Costa Rica where the NASA ER-2 was based and focused on the early potion of storm lifetimes (Genesis to mature), while the Late phase was to be based out of Tampa where the NRL P-3 was based, focused on the mature to decay (landfall portion of storm’s lifetime. With all the storms effecting US in July ended up flying Cindy, Dennis, and Gert from Tampa, Key West and Jacksonville. The only system flown from San Jose was the genesis of Eugene in the East Pacific.</a:t>
            </a:r>
          </a:p>
          <a:p>
            <a:r>
              <a:rPr lang="en-US" sz="800"/>
              <a:t>• 5 tropical cyclones flown from beginning to end of life cycle</a:t>
            </a:r>
          </a:p>
          <a:p>
            <a:pPr lvl="1">
              <a:spcBef>
                <a:spcPct val="0"/>
              </a:spcBef>
              <a:buFontTx/>
              <a:buChar char="•"/>
            </a:pPr>
            <a:r>
              <a:rPr lang="en-US" sz="800"/>
              <a:t> Dennis (tropical storm to landfall)</a:t>
            </a:r>
          </a:p>
          <a:p>
            <a:pPr lvl="1">
              <a:spcBef>
                <a:spcPct val="0"/>
              </a:spcBef>
              <a:buFontTx/>
              <a:buChar char="•"/>
            </a:pPr>
            <a:r>
              <a:rPr lang="en-US" sz="800"/>
              <a:t> Gert (tropical disturbance to landfall)</a:t>
            </a:r>
          </a:p>
          <a:p>
            <a:pPr lvl="1">
              <a:spcBef>
                <a:spcPct val="0"/>
              </a:spcBef>
              <a:buFontTx/>
              <a:buChar char="•"/>
            </a:pPr>
            <a:r>
              <a:rPr lang="en-US" sz="800"/>
              <a:t> Katrina (tropical storm to landfall)</a:t>
            </a:r>
          </a:p>
          <a:p>
            <a:pPr lvl="1">
              <a:spcBef>
                <a:spcPct val="0"/>
              </a:spcBef>
              <a:buFontTx/>
              <a:buChar char="•"/>
            </a:pPr>
            <a:r>
              <a:rPr lang="en-US" sz="800"/>
              <a:t> Ophelia (tropical depression to extratropical transition)</a:t>
            </a:r>
          </a:p>
          <a:p>
            <a:pPr lvl="1">
              <a:spcBef>
                <a:spcPct val="0"/>
              </a:spcBef>
              <a:buFontTx/>
              <a:buChar char="•"/>
            </a:pPr>
            <a:r>
              <a:rPr lang="en-US" sz="800"/>
              <a:t> Rita (tropical storm to hours before landfall)</a:t>
            </a:r>
          </a:p>
          <a:p>
            <a:pPr>
              <a:spcBef>
                <a:spcPct val="0"/>
              </a:spcBef>
              <a:buFontTx/>
              <a:buChar char="•"/>
            </a:pPr>
            <a:r>
              <a:rPr lang="en-US" sz="800"/>
              <a:t>See IFEX weblog, mission summaries on HRD web site: http://www.aoml.noaa.gov/hrd/Storm_pages/ifex2005/ifex_cal.html</a:t>
            </a:r>
          </a:p>
          <a:p>
            <a:pPr>
              <a:spcBef>
                <a:spcPct val="0"/>
              </a:spcBef>
            </a:pPr>
            <a:r>
              <a:rPr lang="en-US" sz="800"/>
              <a:t>•  RAINEX web site: http://www.joss.ucar.edu/catalog/rainex/missions.html</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6F81AD-85E0-DA43-BC16-E960DA464883}" type="slidenum">
              <a:rPr lang="en-US"/>
              <a:pPr/>
              <a:t>9</a:t>
            </a:fld>
            <a:endParaRPr lang="en-US"/>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p:txBody>
          <a:bodyPr/>
          <a:lstStyle/>
          <a:p>
            <a:r>
              <a:rPr lang="en-US" sz="1000"/>
              <a:t>• Track work in partnerships with NWS and NSF. Partially supported through JHT. Work has been slowed by lack of ability to run operational models on EMC development machines since latest model upgrades done at the beginning of 2005 season. Sim has been unable to evaluate 2005 performance to date. This inability to run on development machine is a major stumbling block for this type of model evaluation work like we are proposing for other parameters (surface wind speed, structure). Not sure how we can work  with EMC to alleviate this roadblock.</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609600"/>
            <a:ext cx="17907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95400" y="609600"/>
            <a:ext cx="52197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954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30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hyperlink" Target="http://www.noaa.gov" TargetMode="External"/><Relationship Id="rId15" Type="http://schemas.openxmlformats.org/officeDocument/2006/relationships/image" Target="../media/image2.png"/><Relationship Id="rId16" Type="http://schemas.openxmlformats.org/officeDocument/2006/relationships/image" Target="../media/image3.png"/><Relationship Id="rId17" Type="http://schemas.openxmlformats.org/officeDocument/2006/relationships/hyperlink" Target="mailto:Frank.Marks@noaa.gov" TargetMode="External"/><Relationship Id="rId18" Type="http://schemas.openxmlformats.org/officeDocument/2006/relationships/image" Target="../media/image4.jpeg"/><Relationship Id="rId19" Type="http://schemas.openxmlformats.org/officeDocument/2006/relationships/image" Target="../media/image5.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295400" y="177800"/>
            <a:ext cx="7696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295400" y="1485900"/>
            <a:ext cx="7696200" cy="5041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32" name="Picture 8"/>
          <p:cNvPicPr>
            <a:picLocks noChangeAspect="1" noChangeArrowheads="1"/>
          </p:cNvPicPr>
          <p:nvPr userDrawn="1"/>
        </p:nvPicPr>
        <p:blipFill>
          <a:blip r:embed="rId13"/>
          <a:srcRect/>
          <a:stretch>
            <a:fillRect/>
          </a:stretch>
        </p:blipFill>
        <p:spPr bwMode="auto">
          <a:xfrm>
            <a:off x="0" y="0"/>
            <a:ext cx="1295400" cy="6858000"/>
          </a:xfrm>
          <a:prstGeom prst="rect">
            <a:avLst/>
          </a:prstGeom>
          <a:noFill/>
          <a:ln w="9525">
            <a:noFill/>
            <a:miter lim="800000"/>
            <a:headEnd/>
            <a:tailEnd/>
          </a:ln>
          <a:effectLst/>
        </p:spPr>
      </p:pic>
      <p:pic>
        <p:nvPicPr>
          <p:cNvPr id="1033" name="Picture 9">
            <a:hlinkClick r:id="rId14"/>
          </p:cNvPr>
          <p:cNvPicPr>
            <a:picLocks noChangeAspect="1" noChangeArrowheads="1"/>
          </p:cNvPicPr>
          <p:nvPr userDrawn="1"/>
        </p:nvPicPr>
        <p:blipFill>
          <a:blip r:embed="rId15"/>
          <a:srcRect/>
          <a:stretch>
            <a:fillRect/>
          </a:stretch>
        </p:blipFill>
        <p:spPr bwMode="auto">
          <a:xfrm>
            <a:off x="0" y="812800"/>
            <a:ext cx="1244600" cy="342900"/>
          </a:xfrm>
          <a:prstGeom prst="rect">
            <a:avLst/>
          </a:prstGeom>
          <a:noFill/>
          <a:ln w="9525">
            <a:noFill/>
            <a:miter lim="800000"/>
            <a:headEnd/>
            <a:tailEnd/>
          </a:ln>
          <a:effectLst/>
        </p:spPr>
      </p:pic>
      <p:pic>
        <p:nvPicPr>
          <p:cNvPr id="1035" name="Picture 11"/>
          <p:cNvPicPr>
            <a:picLocks noChangeAspect="1" noChangeArrowheads="1"/>
          </p:cNvPicPr>
          <p:nvPr userDrawn="1"/>
        </p:nvPicPr>
        <p:blipFill>
          <a:blip r:embed="rId16"/>
          <a:srcRect/>
          <a:stretch>
            <a:fillRect/>
          </a:stretch>
        </p:blipFill>
        <p:spPr bwMode="auto">
          <a:xfrm>
            <a:off x="0" y="1676400"/>
            <a:ext cx="1295400" cy="471488"/>
          </a:xfrm>
          <a:prstGeom prst="rect">
            <a:avLst/>
          </a:prstGeom>
          <a:noFill/>
          <a:ln w="9525">
            <a:noFill/>
            <a:miter lim="800000"/>
            <a:headEnd/>
            <a:tailEnd/>
          </a:ln>
          <a:effectLst/>
        </p:spPr>
      </p:pic>
      <p:sp>
        <p:nvSpPr>
          <p:cNvPr id="1036" name="Rectangle 12"/>
          <p:cNvSpPr>
            <a:spLocks noChangeArrowheads="1"/>
          </p:cNvSpPr>
          <p:nvPr userDrawn="1"/>
        </p:nvSpPr>
        <p:spPr bwMode="auto">
          <a:xfrm>
            <a:off x="0" y="2209800"/>
            <a:ext cx="1397000" cy="3416319"/>
          </a:xfrm>
          <a:prstGeom prst="rect">
            <a:avLst/>
          </a:prstGeom>
          <a:noFill/>
          <a:ln w="9525">
            <a:noFill/>
            <a:miter lim="800000"/>
            <a:headEnd/>
            <a:tailEnd/>
          </a:ln>
        </p:spPr>
        <p:txBody>
          <a:bodyPr>
            <a:prstTxWarp prst="textNoShape">
              <a:avLst/>
            </a:prstTxWarp>
            <a:spAutoFit/>
          </a:bodyPr>
          <a:lstStyle/>
          <a:p>
            <a:pPr marL="115888" indent="-115888"/>
            <a:r>
              <a:rPr lang="en-US" sz="1200" b="1" dirty="0">
                <a:solidFill>
                  <a:srgbClr val="00008E"/>
                </a:solidFill>
                <a:latin typeface="Calibri"/>
                <a:cs typeface="Calibri"/>
              </a:rPr>
              <a:t>Outline</a:t>
            </a:r>
            <a:r>
              <a:rPr lang="en-US" sz="1200" dirty="0">
                <a:solidFill>
                  <a:srgbClr val="000000"/>
                </a:solidFill>
                <a:latin typeface="Calibri"/>
                <a:cs typeface="Calibri"/>
              </a:rPr>
              <a:t>:</a:t>
            </a:r>
          </a:p>
          <a:p>
            <a:pPr marL="115888" indent="-115888">
              <a:buFontTx/>
              <a:buChar char="•"/>
            </a:pPr>
            <a:r>
              <a:rPr lang="en-US" sz="1200" dirty="0">
                <a:solidFill>
                  <a:srgbClr val="000000"/>
                </a:solidFill>
                <a:latin typeface="Calibri"/>
                <a:cs typeface="Calibri"/>
              </a:rPr>
              <a:t>Hurricane Research</a:t>
            </a:r>
          </a:p>
          <a:p>
            <a:pPr marL="349250" lvl="1" indent="-119063">
              <a:buFont typeface="Times" pitchFamily="-111" charset="0"/>
              <a:buChar char="•"/>
            </a:pPr>
            <a:r>
              <a:rPr lang="en-US" sz="1200" dirty="0">
                <a:solidFill>
                  <a:srgbClr val="000000"/>
                </a:solidFill>
                <a:latin typeface="Calibri"/>
                <a:cs typeface="Calibri"/>
              </a:rPr>
              <a:t>Who?</a:t>
            </a:r>
          </a:p>
          <a:p>
            <a:pPr marL="349250" lvl="1" indent="-119063">
              <a:buFont typeface="Times" pitchFamily="-111" charset="0"/>
              <a:buChar char="•"/>
            </a:pPr>
            <a:r>
              <a:rPr lang="en-US" sz="1200" dirty="0">
                <a:solidFill>
                  <a:srgbClr val="000000"/>
                </a:solidFill>
                <a:latin typeface="Calibri"/>
                <a:cs typeface="Calibri"/>
              </a:rPr>
              <a:t>How?</a:t>
            </a:r>
          </a:p>
          <a:p>
            <a:pPr marL="349250" lvl="1" indent="-119063">
              <a:buFont typeface="Times" pitchFamily="-111" charset="0"/>
              <a:buChar char="•"/>
            </a:pPr>
            <a:r>
              <a:rPr lang="en-US" sz="1200" dirty="0">
                <a:solidFill>
                  <a:srgbClr val="000000"/>
                </a:solidFill>
                <a:latin typeface="Calibri"/>
                <a:cs typeface="Calibri"/>
              </a:rPr>
              <a:t>What?</a:t>
            </a:r>
          </a:p>
          <a:p>
            <a:pPr marL="576263" lvl="2" indent="-112713">
              <a:buFont typeface="Times" pitchFamily="-111" charset="0"/>
              <a:buChar char="•"/>
            </a:pPr>
            <a:r>
              <a:rPr lang="en-US" sz="1200" dirty="0">
                <a:solidFill>
                  <a:srgbClr val="000000"/>
                </a:solidFill>
                <a:latin typeface="Calibri"/>
                <a:cs typeface="Calibri"/>
              </a:rPr>
              <a:t>Track</a:t>
            </a:r>
          </a:p>
          <a:p>
            <a:pPr marL="576263" lvl="2" indent="-112713">
              <a:buFont typeface="Times" pitchFamily="-111" charset="0"/>
              <a:buChar char="•"/>
            </a:pPr>
            <a:r>
              <a:rPr lang="en-US" sz="1200" dirty="0">
                <a:solidFill>
                  <a:srgbClr val="000000"/>
                </a:solidFill>
                <a:latin typeface="Calibri"/>
                <a:cs typeface="Calibri"/>
              </a:rPr>
              <a:t>Intensity</a:t>
            </a:r>
          </a:p>
          <a:p>
            <a:pPr marL="576263" lvl="2" indent="-112713">
              <a:buFont typeface="Times" pitchFamily="-111" charset="0"/>
              <a:buChar char="•"/>
            </a:pPr>
            <a:r>
              <a:rPr lang="en-US" sz="1200" dirty="0">
                <a:solidFill>
                  <a:srgbClr val="000000"/>
                </a:solidFill>
                <a:latin typeface="Calibri"/>
                <a:cs typeface="Calibri"/>
              </a:rPr>
              <a:t>Structure</a:t>
            </a:r>
          </a:p>
          <a:p>
            <a:pPr marL="576263" lvl="2" indent="-112713">
              <a:buFont typeface="Times" pitchFamily="-111" charset="0"/>
              <a:buChar char="•"/>
            </a:pPr>
            <a:r>
              <a:rPr lang="en-US" sz="1200" dirty="0">
                <a:solidFill>
                  <a:srgbClr val="000000"/>
                </a:solidFill>
                <a:latin typeface="Calibri"/>
                <a:cs typeface="Calibri"/>
              </a:rPr>
              <a:t>Impacts</a:t>
            </a:r>
            <a:endParaRPr lang="en-US" sz="1200" dirty="0" smtClean="0">
              <a:solidFill>
                <a:srgbClr val="000000"/>
              </a:solidFill>
              <a:latin typeface="Calibri"/>
              <a:cs typeface="Calibri"/>
            </a:endParaRPr>
          </a:p>
          <a:p>
            <a:pPr marL="115888" indent="-115888">
              <a:buFontTx/>
              <a:buChar char="•"/>
            </a:pPr>
            <a:r>
              <a:rPr lang="en-US" sz="1200" dirty="0" smtClean="0">
                <a:solidFill>
                  <a:srgbClr val="000000"/>
                </a:solidFill>
                <a:latin typeface="Calibri"/>
                <a:cs typeface="Calibri"/>
              </a:rPr>
              <a:t>What in 2010?</a:t>
            </a:r>
          </a:p>
          <a:p>
            <a:pPr marL="349250" lvl="1" indent="-119063">
              <a:buFont typeface="Times" pitchFamily="-111" charset="0"/>
              <a:buChar char="•"/>
            </a:pPr>
            <a:r>
              <a:rPr lang="en-US" sz="1200" dirty="0" smtClean="0">
                <a:solidFill>
                  <a:srgbClr val="000000"/>
                </a:solidFill>
                <a:latin typeface="Calibri"/>
                <a:cs typeface="Calibri"/>
              </a:rPr>
              <a:t>IFEX2010</a:t>
            </a:r>
          </a:p>
          <a:p>
            <a:pPr marL="349250" lvl="1" indent="-119063">
              <a:buFontTx/>
              <a:buChar char="•"/>
            </a:pPr>
            <a:r>
              <a:rPr lang="en-US" sz="1200" dirty="0" smtClean="0">
                <a:solidFill>
                  <a:srgbClr val="000000"/>
                </a:solidFill>
                <a:latin typeface="Calibri"/>
                <a:cs typeface="Calibri"/>
              </a:rPr>
              <a:t>NSF PREDICT</a:t>
            </a:r>
          </a:p>
          <a:p>
            <a:pPr marL="349250" lvl="1" indent="-119063">
              <a:buFontTx/>
              <a:buChar char="•"/>
            </a:pPr>
            <a:r>
              <a:rPr lang="en-US" sz="1200" dirty="0" smtClean="0">
                <a:solidFill>
                  <a:srgbClr val="000000"/>
                </a:solidFill>
                <a:latin typeface="Calibri"/>
                <a:cs typeface="Calibri"/>
              </a:rPr>
              <a:t>NASA GRIP</a:t>
            </a:r>
          </a:p>
          <a:p>
            <a:pPr marL="349250" lvl="1" indent="-119063">
              <a:buFontTx/>
              <a:buChar char="•"/>
            </a:pPr>
            <a:r>
              <a:rPr lang="en-US" sz="1200" dirty="0" smtClean="0">
                <a:solidFill>
                  <a:srgbClr val="000000"/>
                </a:solidFill>
                <a:latin typeface="Calibri"/>
                <a:cs typeface="Calibri"/>
              </a:rPr>
              <a:t>HFIP demo</a:t>
            </a:r>
          </a:p>
          <a:p>
            <a:pPr marL="115888" indent="-115888">
              <a:buFontTx/>
              <a:buChar char="•"/>
            </a:pPr>
            <a:r>
              <a:rPr lang="en-US" sz="1200" dirty="0" smtClean="0">
                <a:solidFill>
                  <a:srgbClr val="000000"/>
                </a:solidFill>
                <a:latin typeface="Calibri"/>
                <a:cs typeface="Calibri"/>
              </a:rPr>
              <a:t>Opportunities</a:t>
            </a:r>
            <a:endParaRPr lang="en-US" sz="1200" dirty="0" smtClean="0">
              <a:solidFill>
                <a:srgbClr val="000000"/>
              </a:solidFill>
              <a:latin typeface="Calibri"/>
              <a:cs typeface="Calibri"/>
            </a:endParaRPr>
          </a:p>
          <a:p>
            <a:pPr marL="349250" lvl="1" indent="-119063">
              <a:buFontTx/>
              <a:buChar char="•"/>
            </a:pPr>
            <a:r>
              <a:rPr lang="en-US" sz="1200" dirty="0" smtClean="0">
                <a:solidFill>
                  <a:srgbClr val="000000"/>
                </a:solidFill>
                <a:latin typeface="Calibri"/>
                <a:cs typeface="Calibri"/>
              </a:rPr>
              <a:t>Caribbean </a:t>
            </a:r>
            <a:r>
              <a:rPr lang="en-US" sz="1200" dirty="0" smtClean="0">
                <a:solidFill>
                  <a:srgbClr val="000000"/>
                </a:solidFill>
                <a:latin typeface="Calibri"/>
                <a:cs typeface="Calibri"/>
              </a:rPr>
              <a:t>Radars</a:t>
            </a:r>
            <a:endParaRPr lang="en-US" sz="1200" dirty="0" smtClean="0">
              <a:solidFill>
                <a:srgbClr val="000000"/>
              </a:solidFill>
              <a:latin typeface="Calibri"/>
              <a:cs typeface="Calibri"/>
            </a:endParaRPr>
          </a:p>
        </p:txBody>
      </p:sp>
      <p:sp>
        <p:nvSpPr>
          <p:cNvPr id="1037" name="Rectangle 13"/>
          <p:cNvSpPr>
            <a:spLocks noChangeArrowheads="1"/>
          </p:cNvSpPr>
          <p:nvPr userDrawn="1"/>
        </p:nvSpPr>
        <p:spPr bwMode="auto">
          <a:xfrm>
            <a:off x="305304" y="6088063"/>
            <a:ext cx="683300" cy="646331"/>
          </a:xfrm>
          <a:prstGeom prst="rect">
            <a:avLst/>
          </a:prstGeom>
          <a:noFill/>
          <a:ln w="9525">
            <a:noFill/>
            <a:miter lim="800000"/>
            <a:headEnd/>
            <a:tailEnd/>
          </a:ln>
        </p:spPr>
        <p:txBody>
          <a:bodyPr wrap="none">
            <a:prstTxWarp prst="textNoShape">
              <a:avLst/>
            </a:prstTxWarp>
            <a:spAutoFit/>
          </a:bodyPr>
          <a:lstStyle/>
          <a:p>
            <a:pPr algn="ctr"/>
            <a:r>
              <a:rPr lang="en-US" sz="900" dirty="0">
                <a:solidFill>
                  <a:srgbClr val="000000"/>
                </a:solidFill>
                <a:latin typeface="Calibri"/>
                <a:cs typeface="Calibri"/>
                <a:hlinkClick r:id="rId17"/>
              </a:rPr>
              <a:t>F. </a:t>
            </a:r>
            <a:r>
              <a:rPr lang="en-US" sz="900" dirty="0" smtClean="0">
                <a:solidFill>
                  <a:srgbClr val="000000"/>
                </a:solidFill>
                <a:latin typeface="Calibri"/>
                <a:cs typeface="Calibri"/>
                <a:hlinkClick r:id="rId17"/>
              </a:rPr>
              <a:t>Marks</a:t>
            </a:r>
            <a:endParaRPr lang="en-US" sz="900" dirty="0" smtClean="0">
              <a:solidFill>
                <a:srgbClr val="000000"/>
              </a:solidFill>
              <a:latin typeface="Calibri"/>
              <a:cs typeface="Calibri"/>
            </a:endParaRPr>
          </a:p>
          <a:p>
            <a:pPr algn="ctr"/>
            <a:r>
              <a:rPr lang="en-US" sz="900" dirty="0" smtClean="0">
                <a:solidFill>
                  <a:srgbClr val="000000"/>
                </a:solidFill>
                <a:latin typeface="Calibri"/>
                <a:cs typeface="Calibri"/>
              </a:rPr>
              <a:t>3</a:t>
            </a:r>
            <a:r>
              <a:rPr lang="en-US" sz="900" dirty="0" smtClean="0">
                <a:solidFill>
                  <a:srgbClr val="000000"/>
                </a:solidFill>
                <a:latin typeface="Calibri"/>
                <a:cs typeface="Calibri"/>
              </a:rPr>
              <a:t>/21/2011</a:t>
            </a:r>
          </a:p>
          <a:p>
            <a:pPr algn="ctr"/>
            <a:endParaRPr lang="en-US" sz="900" dirty="0">
              <a:solidFill>
                <a:srgbClr val="000000"/>
              </a:solidFill>
              <a:latin typeface="Calibri"/>
              <a:cs typeface="Calibri"/>
            </a:endParaRPr>
          </a:p>
          <a:p>
            <a:pPr algn="ctr"/>
            <a:r>
              <a:rPr lang="en-US" sz="900" dirty="0">
                <a:solidFill>
                  <a:srgbClr val="000000"/>
                </a:solidFill>
                <a:latin typeface="Calibri"/>
                <a:cs typeface="Calibri"/>
              </a:rPr>
              <a:t>Slide </a:t>
            </a:r>
            <a:fld id="{E2E172C4-EFB3-114E-AA72-7FA25FC899BB}" type="slidenum">
              <a:rPr lang="en-US" sz="900">
                <a:solidFill>
                  <a:srgbClr val="000000"/>
                </a:solidFill>
                <a:latin typeface="Calibri"/>
                <a:cs typeface="Calibri"/>
              </a:rPr>
              <a:pPr algn="ctr"/>
              <a:t>‹#›</a:t>
            </a:fld>
            <a:r>
              <a:rPr lang="en-US" sz="900" dirty="0">
                <a:solidFill>
                  <a:srgbClr val="000000"/>
                </a:solidFill>
                <a:latin typeface="Calibri"/>
                <a:cs typeface="Calibri"/>
              </a:rPr>
              <a:t> </a:t>
            </a:r>
          </a:p>
        </p:txBody>
      </p:sp>
      <p:pic>
        <p:nvPicPr>
          <p:cNvPr id="1038" name="Picture 14" descr="DOC_logo"/>
          <p:cNvPicPr>
            <a:picLocks noChangeAspect="1" noChangeArrowheads="1"/>
          </p:cNvPicPr>
          <p:nvPr userDrawn="1"/>
        </p:nvPicPr>
        <p:blipFill>
          <a:blip r:embed="rId18">
            <a:clrChange>
              <a:clrFrom>
                <a:srgbClr val="FFFFFF"/>
              </a:clrFrom>
              <a:clrTo>
                <a:srgbClr val="FFFFFF">
                  <a:alpha val="0"/>
                </a:srgbClr>
              </a:clrTo>
            </a:clrChange>
          </a:blip>
          <a:srcRect/>
          <a:stretch>
            <a:fillRect/>
          </a:stretch>
        </p:blipFill>
        <p:spPr bwMode="auto">
          <a:xfrm>
            <a:off x="288925" y="38100"/>
            <a:ext cx="752475" cy="752475"/>
          </a:xfrm>
          <a:prstGeom prst="rect">
            <a:avLst/>
          </a:prstGeom>
          <a:noFill/>
        </p:spPr>
      </p:pic>
      <p:pic>
        <p:nvPicPr>
          <p:cNvPr id="1040" name="Picture 16" descr="OAR_logo"/>
          <p:cNvPicPr>
            <a:picLocks noChangeAspect="1" noChangeArrowheads="1"/>
          </p:cNvPicPr>
          <p:nvPr userDrawn="1"/>
        </p:nvPicPr>
        <p:blipFill>
          <a:blip r:embed="rId19">
            <a:clrChange>
              <a:clrFrom>
                <a:srgbClr val="FBFBFD"/>
              </a:clrFrom>
              <a:clrTo>
                <a:srgbClr val="FBFBFD">
                  <a:alpha val="0"/>
                </a:srgbClr>
              </a:clrTo>
            </a:clrChange>
          </a:blip>
          <a:srcRect/>
          <a:stretch>
            <a:fillRect/>
          </a:stretch>
        </p:blipFill>
        <p:spPr bwMode="auto">
          <a:xfrm>
            <a:off x="150813" y="1203325"/>
            <a:ext cx="1020762" cy="411163"/>
          </a:xfrm>
          <a:prstGeom prst="rect">
            <a:avLst/>
          </a:prstGeom>
          <a:noFill/>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Calibri"/>
          <a:ea typeface="+mj-ea"/>
          <a:cs typeface="Calibri"/>
        </a:defRPr>
      </a:lvl1pPr>
      <a:lvl2pPr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fontAlgn="base">
        <a:spcBef>
          <a:spcPct val="20000"/>
        </a:spcBef>
        <a:spcAft>
          <a:spcPct val="0"/>
        </a:spcAft>
        <a:buChar char="•"/>
        <a:defRPr sz="3200">
          <a:solidFill>
            <a:schemeClr val="tx1"/>
          </a:solidFill>
          <a:latin typeface="Calibri"/>
          <a:ea typeface="+mn-ea"/>
          <a:cs typeface="Calibri"/>
        </a:defRPr>
      </a:lvl1pPr>
      <a:lvl2pPr marL="742950" indent="-285750" algn="l" rtl="0" fontAlgn="base">
        <a:spcBef>
          <a:spcPct val="20000"/>
        </a:spcBef>
        <a:spcAft>
          <a:spcPct val="0"/>
        </a:spcAft>
        <a:buChar char="–"/>
        <a:defRPr sz="2800">
          <a:solidFill>
            <a:schemeClr val="tx1"/>
          </a:solidFill>
          <a:latin typeface="Calibri"/>
          <a:ea typeface="+mn-ea"/>
          <a:cs typeface="Calibri"/>
        </a:defRPr>
      </a:lvl2pPr>
      <a:lvl3pPr marL="1143000" indent="-228600" algn="l" rtl="0" fontAlgn="base">
        <a:spcBef>
          <a:spcPct val="20000"/>
        </a:spcBef>
        <a:spcAft>
          <a:spcPct val="0"/>
        </a:spcAft>
        <a:buChar char="•"/>
        <a:defRPr sz="2400">
          <a:solidFill>
            <a:schemeClr val="tx1"/>
          </a:solidFill>
          <a:latin typeface="Calibri"/>
          <a:ea typeface="+mn-ea"/>
          <a:cs typeface="Calibri"/>
        </a:defRPr>
      </a:lvl3pPr>
      <a:lvl4pPr marL="1600200" indent="-228600" algn="l" rtl="0" fontAlgn="base">
        <a:spcBef>
          <a:spcPct val="20000"/>
        </a:spcBef>
        <a:spcAft>
          <a:spcPct val="0"/>
        </a:spcAft>
        <a:buChar char="–"/>
        <a:defRPr sz="2000">
          <a:solidFill>
            <a:schemeClr val="tx1"/>
          </a:solidFill>
          <a:latin typeface="Calibri"/>
          <a:ea typeface="+mn-ea"/>
          <a:cs typeface="Calibri"/>
        </a:defRPr>
      </a:lvl4pPr>
      <a:lvl5pPr marL="2057400" indent="-228600" algn="l" rtl="0" fontAlgn="base">
        <a:spcBef>
          <a:spcPct val="20000"/>
        </a:spcBef>
        <a:spcAft>
          <a:spcPct val="0"/>
        </a:spcAft>
        <a:buChar char="»"/>
        <a:defRPr sz="2000">
          <a:solidFill>
            <a:schemeClr val="tx1"/>
          </a:solidFill>
          <a:latin typeface="Calibri"/>
          <a:ea typeface="+mn-ea"/>
          <a:cs typeface="Calibri"/>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hyperlink" Target="http://www.aoml.noaa.gov/hrd/Storm_pages/katrina2005/radar.html" TargetMode="External"/><Relationship Id="rId4" Type="http://schemas.openxmlformats.org/officeDocument/2006/relationships/image" Target="../media/image26.jpeg"/><Relationship Id="rId5" Type="http://schemas.openxmlformats.org/officeDocument/2006/relationships/image" Target="../media/image27.png"/><Relationship Id="rId6" Type="http://schemas.openxmlformats.org/officeDocument/2006/relationships/image" Target="../media/image28.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hyperlink" Target="http://iwave.rsmas.miami.edu/heat/" TargetMode="External"/><Relationship Id="rId5" Type="http://schemas.openxmlformats.org/officeDocument/2006/relationships/image" Target="../media/image30.png"/><Relationship Id="rId6" Type="http://schemas.openxmlformats.org/officeDocument/2006/relationships/hyperlink" Target="http://www.aoml.noaa.gov/hrd/cblast/index.html" TargetMode="External"/><Relationship Id="rId7" Type="http://schemas.openxmlformats.org/officeDocument/2006/relationships/image" Target="../media/image31.jpeg"/><Relationship Id="rId8" Type="http://schemas.openxmlformats.org/officeDocument/2006/relationships/image" Target="../media/image32.jpeg"/><Relationship Id="rId9" Type="http://schemas.openxmlformats.org/officeDocument/2006/relationships/image" Target="../media/image33.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hyperlink" Target="https://storm.aoml.noaa.gov/hwrfx/" TargetMode="External"/><Relationship Id="rId4" Type="http://schemas.openxmlformats.org/officeDocument/2006/relationships/image" Target="../media/image34.png"/><Relationship Id="rId5" Type="http://schemas.openxmlformats.org/officeDocument/2006/relationships/image" Target="../media/image35.gi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hyperlink" Target="http://www.aoml.noaa.gov/hrd/data_sub/wind.html" TargetMode="External"/><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jpeg"/><Relationship Id="rId5" Type="http://schemas.openxmlformats.org/officeDocument/2006/relationships/hyperlink" Target="http://noaahrd.wordpress.com/2010/09/09/summary-of-noaa-ifex-flights-into-hurricane-earl/" TargetMode="External"/><Relationship Id="rId6" Type="http://schemas.openxmlformats.org/officeDocument/2006/relationships/hyperlink" Target="http://noaahrd.wordpress.com/2010/09/02/nasa-and-noaa-scientists-collaborate-in-high-altitude-flyover-of-a-hurricane-earl-with-nasa-global-hawk-2-september-2010/" TargetMode="External"/><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image" Target="../media/image48.jpe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hyperlink" Target="http://www.aoml.noaa.gov/hrd/" TargetMode="External"/><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jpeg"/><Relationship Id="rId1" Type="http://schemas.openxmlformats.org/officeDocument/2006/relationships/slideLayout" Target="../slideLayouts/slideLayout2.xml"/><Relationship Id="rId2" Type="http://schemas.openxmlformats.org/officeDocument/2006/relationships/image" Target="../media/image51.jpeg"/></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5.tiff"/><Relationship Id="rId5" Type="http://schemas.openxmlformats.org/officeDocument/2006/relationships/image" Target="../media/image56.jpeg"/><Relationship Id="rId6" Type="http://schemas.openxmlformats.org/officeDocument/2006/relationships/image" Target="../media/image57.jpeg"/><Relationship Id="rId1" Type="http://schemas.openxmlformats.org/officeDocument/2006/relationships/slideLayout" Target="../slideLayouts/slideLayout2.xml"/><Relationship Id="rId2" Type="http://schemas.openxmlformats.org/officeDocument/2006/relationships/image" Target="../media/image54.jpe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9.png"/><Relationship Id="rId8" Type="http://schemas.openxmlformats.org/officeDocument/2006/relationships/image" Target="../media/image13.jpe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14.png"/><Relationship Id="rId5" Type="http://schemas.openxmlformats.org/officeDocument/2006/relationships/slide" Target="slide20.xml"/><Relationship Id="rId6" Type="http://schemas.openxmlformats.org/officeDocument/2006/relationships/image" Target="../media/image15.png"/><Relationship Id="rId7" Type="http://schemas.openxmlformats.org/officeDocument/2006/relationships/image" Target="../media/image16.jpe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5" Type="http://schemas.openxmlformats.org/officeDocument/2006/relationships/image" Target="../media/image19.jpeg"/><Relationship Id="rId6" Type="http://schemas.openxmlformats.org/officeDocument/2006/relationships/image" Target="../media/image20.jpeg"/><Relationship Id="rId7" Type="http://schemas.openxmlformats.org/officeDocument/2006/relationships/image" Target="../media/image8.jpe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hyperlink" Target="http://www.aoml.noaa.gov/hrd/Storm_pages/ifex2005/index.html" TargetMode="External"/><Relationship Id="rId4" Type="http://schemas.openxmlformats.org/officeDocument/2006/relationships/hyperlink" Target="http://www.aoml.noaa.gov/hrd/HFP2005/index.html" TargetMode="External"/><Relationship Id="rId5"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hyperlink" Target="http:/www.aoml.noaa.gov/hrd/data_sub/assesment.html" TargetMode="External"/><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478796main_20100831_Earl-Fiona-Danielle-GOES_full.jpg"/>
          <p:cNvPicPr>
            <a:picLocks noChangeAspect="1"/>
          </p:cNvPicPr>
          <p:nvPr/>
        </p:nvPicPr>
        <p:blipFill>
          <a:blip r:embed="rId3"/>
          <a:srcRect r="11461"/>
          <a:stretch>
            <a:fillRect/>
          </a:stretch>
        </p:blipFill>
        <p:spPr>
          <a:xfrm>
            <a:off x="1292230" y="0"/>
            <a:ext cx="7851770" cy="6858000"/>
          </a:xfrm>
          <a:prstGeom prst="rect">
            <a:avLst/>
          </a:prstGeom>
        </p:spPr>
      </p:pic>
      <p:sp>
        <p:nvSpPr>
          <p:cNvPr id="13314" name="Subtitle 1"/>
          <p:cNvSpPr>
            <a:spLocks noGrp="1"/>
          </p:cNvSpPr>
          <p:nvPr>
            <p:ph type="subTitle" idx="1"/>
          </p:nvPr>
        </p:nvSpPr>
        <p:spPr>
          <a:xfrm>
            <a:off x="2833687" y="5675586"/>
            <a:ext cx="6310313" cy="1182413"/>
          </a:xfrm>
        </p:spPr>
        <p:txBody>
          <a:bodyPr/>
          <a:lstStyle/>
          <a:p>
            <a:pPr algn="r"/>
            <a:r>
              <a:rPr lang="en-US" sz="2000" dirty="0" smtClean="0">
                <a:solidFill>
                  <a:srgbClr val="FFFFFF"/>
                </a:solidFill>
                <a:ea typeface="ＭＳ Ｐゴシック" charset="-128"/>
              </a:rPr>
              <a:t>F. Marks</a:t>
            </a:r>
          </a:p>
          <a:p>
            <a:pPr algn="r"/>
            <a:r>
              <a:rPr lang="en-US" sz="2000" dirty="0" smtClean="0">
                <a:solidFill>
                  <a:srgbClr val="FFFFFF"/>
                </a:solidFill>
                <a:ea typeface="ＭＳ Ｐゴシック" charset="-128"/>
              </a:rPr>
              <a:t>NOAA HFIP</a:t>
            </a:r>
            <a:r>
              <a:rPr lang="en-US" sz="2000" dirty="0" smtClean="0">
                <a:solidFill>
                  <a:srgbClr val="FFFFFF"/>
                </a:solidFill>
                <a:ea typeface="ＭＳ Ｐゴシック" charset="-128"/>
              </a:rPr>
              <a:t> Research Lead</a:t>
            </a:r>
            <a:endParaRPr lang="en-US" sz="2000" dirty="0" smtClean="0">
              <a:solidFill>
                <a:srgbClr val="FFFFFF"/>
              </a:solidFill>
              <a:ea typeface="ＭＳ Ｐゴシック" charset="-128"/>
            </a:endParaRPr>
          </a:p>
          <a:p>
            <a:pPr algn="r"/>
            <a:r>
              <a:rPr lang="en-US" sz="2000" dirty="0" smtClean="0">
                <a:solidFill>
                  <a:srgbClr val="FFFFFF"/>
                </a:solidFill>
                <a:ea typeface="ＭＳ Ｐゴシック" charset="-128"/>
              </a:rPr>
              <a:t>NOAA/AOML Hurricane Research Division</a:t>
            </a:r>
          </a:p>
        </p:txBody>
      </p:sp>
      <p:sp>
        <p:nvSpPr>
          <p:cNvPr id="15363" name="Title 2"/>
          <p:cNvSpPr>
            <a:spLocks noGrp="1"/>
          </p:cNvSpPr>
          <p:nvPr>
            <p:ph type="ctrTitle" sz="quarter"/>
          </p:nvPr>
        </p:nvSpPr>
        <p:spPr>
          <a:xfrm>
            <a:off x="1281027" y="2"/>
            <a:ext cx="7862973" cy="1402357"/>
          </a:xfrm>
          <a:effectLst>
            <a:outerShdw blurRad="50800" dist="38100" dir="2700000">
              <a:srgbClr val="000000">
                <a:alpha val="43000"/>
              </a:srgbClr>
            </a:outerShdw>
          </a:effectLst>
        </p:spPr>
        <p:txBody>
          <a:bodyPr/>
          <a:lstStyle/>
          <a:p>
            <a:pPr algn="r">
              <a:defRPr/>
            </a:pPr>
            <a:r>
              <a:rPr lang="en-US" sz="5400" b="1" dirty="0" smtClean="0">
                <a:solidFill>
                  <a:srgbClr val="FFFFFF"/>
                </a:solidFill>
                <a:effectLst>
                  <a:outerShdw blurRad="50800" dist="38100" dir="2700000" algn="tl" rotWithShape="0">
                    <a:srgbClr val="000000">
                      <a:alpha val="43000"/>
                    </a:srgbClr>
                  </a:outerShdw>
                </a:effectLst>
              </a:rPr>
              <a:t>NOAA Hurricane Research</a:t>
            </a:r>
            <a:endParaRPr lang="en-US" sz="5400" b="1" dirty="0" smtClean="0">
              <a:solidFill>
                <a:srgbClr val="FFFFFF"/>
              </a:solidFill>
              <a:effectLst>
                <a:outerShdw blurRad="50800" dist="38100" dir="2700000" algn="tl" rotWithShape="0">
                  <a:srgbClr val="000000">
                    <a:alpha val="43000"/>
                  </a:srgbClr>
                </a:outerShdw>
              </a:effectLst>
              <a:ea typeface="ＭＳ Ｐゴシック" pitchFamily="-106" charset="-128"/>
            </a:endParaRPr>
          </a:p>
        </p:txBody>
      </p:sp>
      <p:sp>
        <p:nvSpPr>
          <p:cNvPr id="6" name="TextBox 5"/>
          <p:cNvSpPr txBox="1"/>
          <p:nvPr/>
        </p:nvSpPr>
        <p:spPr>
          <a:xfrm>
            <a:off x="3346738" y="3572048"/>
            <a:ext cx="546920" cy="369332"/>
          </a:xfrm>
          <a:prstGeom prst="rect">
            <a:avLst/>
          </a:prstGeom>
          <a:noFill/>
        </p:spPr>
        <p:txBody>
          <a:bodyPr wrap="none" rtlCol="0">
            <a:spAutoFit/>
          </a:bodyPr>
          <a:lstStyle/>
          <a:p>
            <a:r>
              <a:rPr lang="en-US" sz="1800" b="1" dirty="0" smtClean="0">
                <a:latin typeface="Calibri"/>
                <a:cs typeface="Calibri"/>
              </a:rPr>
              <a:t>Earl</a:t>
            </a:r>
            <a:endParaRPr lang="en-US" sz="1800" b="1" dirty="0">
              <a:latin typeface="Calibri"/>
              <a:cs typeface="Calibri"/>
            </a:endParaRPr>
          </a:p>
        </p:txBody>
      </p:sp>
      <p:sp>
        <p:nvSpPr>
          <p:cNvPr id="7" name="TextBox 6"/>
          <p:cNvSpPr txBox="1"/>
          <p:nvPr/>
        </p:nvSpPr>
        <p:spPr>
          <a:xfrm>
            <a:off x="5589195" y="4981280"/>
            <a:ext cx="709224" cy="369332"/>
          </a:xfrm>
          <a:prstGeom prst="rect">
            <a:avLst/>
          </a:prstGeom>
          <a:noFill/>
        </p:spPr>
        <p:txBody>
          <a:bodyPr wrap="none" rtlCol="0">
            <a:spAutoFit/>
          </a:bodyPr>
          <a:lstStyle/>
          <a:p>
            <a:r>
              <a:rPr lang="en-US" sz="1800" b="1" dirty="0" smtClean="0">
                <a:latin typeface="Calibri"/>
                <a:cs typeface="Calibri"/>
              </a:rPr>
              <a:t>Fiona</a:t>
            </a:r>
            <a:endParaRPr lang="en-US" sz="1800" b="1" dirty="0">
              <a:latin typeface="Calibri"/>
              <a:cs typeface="Calibri"/>
            </a:endParaRPr>
          </a:p>
        </p:txBody>
      </p:sp>
      <p:sp>
        <p:nvSpPr>
          <p:cNvPr id="8" name="TextBox 7"/>
          <p:cNvSpPr txBox="1"/>
          <p:nvPr/>
        </p:nvSpPr>
        <p:spPr>
          <a:xfrm>
            <a:off x="6025725" y="1250475"/>
            <a:ext cx="970488" cy="369332"/>
          </a:xfrm>
          <a:prstGeom prst="rect">
            <a:avLst/>
          </a:prstGeom>
          <a:noFill/>
        </p:spPr>
        <p:txBody>
          <a:bodyPr wrap="none" rtlCol="0">
            <a:spAutoFit/>
          </a:bodyPr>
          <a:lstStyle/>
          <a:p>
            <a:r>
              <a:rPr lang="en-US" sz="1800" b="1" dirty="0" smtClean="0">
                <a:latin typeface="Calibri"/>
                <a:cs typeface="Calibri"/>
              </a:rPr>
              <a:t>Danielle</a:t>
            </a:r>
            <a:endParaRPr lang="en-US" sz="1800" b="1" dirty="0">
              <a:latin typeface="Calibri"/>
              <a:cs typeface="Calibri"/>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331913" y="76200"/>
            <a:ext cx="7464846" cy="1035104"/>
          </a:xfrm>
        </p:spPr>
        <p:txBody>
          <a:bodyPr/>
          <a:lstStyle/>
          <a:p>
            <a:pPr>
              <a:lnSpc>
                <a:spcPct val="90000"/>
              </a:lnSpc>
              <a:buFontTx/>
              <a:buNone/>
            </a:pPr>
            <a:r>
              <a:rPr lang="en-US" b="1" dirty="0">
                <a:solidFill>
                  <a:srgbClr val="8E0000"/>
                </a:solidFill>
              </a:rPr>
              <a:t>Intensity</a:t>
            </a:r>
            <a:r>
              <a:rPr lang="en-US" sz="2800" dirty="0">
                <a:solidFill>
                  <a:srgbClr val="000000"/>
                </a:solidFill>
              </a:rPr>
              <a:t>:</a:t>
            </a:r>
            <a:r>
              <a:rPr lang="en-US" sz="1800" dirty="0">
                <a:solidFill>
                  <a:srgbClr val="000000"/>
                </a:solidFill>
              </a:rPr>
              <a:t> </a:t>
            </a:r>
          </a:p>
          <a:p>
            <a:pPr>
              <a:lnSpc>
                <a:spcPct val="90000"/>
              </a:lnSpc>
            </a:pPr>
            <a:r>
              <a:rPr lang="en-US" sz="2000" dirty="0">
                <a:solidFill>
                  <a:srgbClr val="000000"/>
                </a:solidFill>
              </a:rPr>
              <a:t>Airborne Doppler radar studies, air-sea interaction studies, and 3-D modeling of TC</a:t>
            </a:r>
          </a:p>
        </p:txBody>
      </p:sp>
      <p:sp>
        <p:nvSpPr>
          <p:cNvPr id="7172" name="Rectangle 4"/>
          <p:cNvSpPr>
            <a:spLocks noChangeArrowheads="1"/>
          </p:cNvSpPr>
          <p:nvPr/>
        </p:nvSpPr>
        <p:spPr bwMode="auto">
          <a:xfrm>
            <a:off x="0" y="3514725"/>
            <a:ext cx="1295400" cy="214313"/>
          </a:xfrm>
          <a:prstGeom prst="rect">
            <a:avLst/>
          </a:prstGeom>
          <a:solidFill>
            <a:schemeClr val="accent2">
              <a:alpha val="42999"/>
            </a:schemeClr>
          </a:solidFill>
          <a:ln w="9525">
            <a:noFill/>
            <a:miter lim="800000"/>
            <a:headEnd/>
            <a:tailEnd/>
          </a:ln>
        </p:spPr>
        <p:txBody>
          <a:bodyPr wrap="none" anchor="ctr">
            <a:prstTxWarp prst="textNoShape">
              <a:avLst/>
            </a:prstTxWarp>
          </a:bodyPr>
          <a:lstStyle/>
          <a:p>
            <a:endParaRPr lang="en-US">
              <a:latin typeface="Calibri"/>
              <a:cs typeface="Calibri"/>
            </a:endParaRPr>
          </a:p>
        </p:txBody>
      </p:sp>
      <p:sp>
        <p:nvSpPr>
          <p:cNvPr id="7174" name="Rectangle 6"/>
          <p:cNvSpPr>
            <a:spLocks noChangeArrowheads="1"/>
          </p:cNvSpPr>
          <p:nvPr/>
        </p:nvSpPr>
        <p:spPr bwMode="auto">
          <a:xfrm>
            <a:off x="2006614" y="6253163"/>
            <a:ext cx="5733723" cy="307777"/>
          </a:xfrm>
          <a:prstGeom prst="rect">
            <a:avLst/>
          </a:prstGeom>
          <a:noFill/>
          <a:ln w="9525">
            <a:noFill/>
            <a:miter lim="800000"/>
            <a:headEnd/>
            <a:tailEnd/>
          </a:ln>
        </p:spPr>
        <p:txBody>
          <a:bodyPr wrap="none">
            <a:prstTxWarp prst="textNoShape">
              <a:avLst/>
            </a:prstTxWarp>
            <a:spAutoFit/>
          </a:bodyPr>
          <a:lstStyle/>
          <a:p>
            <a:r>
              <a:rPr lang="en-US" sz="1400" dirty="0">
                <a:solidFill>
                  <a:srgbClr val="000000"/>
                </a:solidFill>
                <a:latin typeface="Calibri"/>
                <a:cs typeface="Calibri"/>
              </a:rPr>
              <a:t>Airborne Doppler-analyzed wind field Hurricane Katrina, 28 September 2005</a:t>
            </a:r>
          </a:p>
        </p:txBody>
      </p:sp>
      <p:sp>
        <p:nvSpPr>
          <p:cNvPr id="7175" name="Rectangle 7"/>
          <p:cNvSpPr>
            <a:spLocks noChangeArrowheads="1"/>
          </p:cNvSpPr>
          <p:nvPr/>
        </p:nvSpPr>
        <p:spPr bwMode="auto">
          <a:xfrm>
            <a:off x="2413000" y="6534150"/>
            <a:ext cx="4716463" cy="274638"/>
          </a:xfrm>
          <a:prstGeom prst="rect">
            <a:avLst/>
          </a:prstGeom>
          <a:noFill/>
          <a:ln w="9525">
            <a:noFill/>
            <a:miter lim="800000"/>
            <a:headEnd/>
            <a:tailEnd/>
          </a:ln>
        </p:spPr>
        <p:txBody>
          <a:bodyPr wrap="none">
            <a:prstTxWarp prst="textNoShape">
              <a:avLst/>
            </a:prstTxWarp>
            <a:spAutoFit/>
          </a:bodyPr>
          <a:lstStyle/>
          <a:p>
            <a:r>
              <a:rPr lang="en-US" sz="1200" u="sng">
                <a:solidFill>
                  <a:srgbClr val="1F00FF"/>
                </a:solidFill>
                <a:latin typeface="Calibri"/>
                <a:cs typeface="Calibri"/>
                <a:hlinkClick r:id="rId3"/>
              </a:rPr>
              <a:t>http://www.aoml.noaa.gov/hrd/Storm_pages/katrina2005/radar.html</a:t>
            </a:r>
            <a:endParaRPr lang="en-US" sz="1200" u="sng">
              <a:solidFill>
                <a:srgbClr val="1F00FF"/>
              </a:solidFill>
              <a:latin typeface="Calibri"/>
              <a:cs typeface="Calibri"/>
            </a:endParaRPr>
          </a:p>
        </p:txBody>
      </p:sp>
      <p:grpSp>
        <p:nvGrpSpPr>
          <p:cNvPr id="9" name="Group 63"/>
          <p:cNvGrpSpPr>
            <a:grpSpLocks noChangeAspect="1"/>
          </p:cNvGrpSpPr>
          <p:nvPr/>
        </p:nvGrpSpPr>
        <p:grpSpPr bwMode="auto">
          <a:xfrm>
            <a:off x="2493386" y="1412343"/>
            <a:ext cx="5364162" cy="4662487"/>
            <a:chOff x="1522188" y="1791975"/>
            <a:chExt cx="5532164" cy="4810495"/>
          </a:xfrm>
        </p:grpSpPr>
        <p:pic>
          <p:nvPicPr>
            <p:cNvPr id="10" name="Picture 8" descr="Katrina.A2005240.1700.1km.jpg"/>
            <p:cNvPicPr>
              <a:picLocks noChangeAspect="1"/>
            </p:cNvPicPr>
            <p:nvPr/>
          </p:nvPicPr>
          <p:blipFill>
            <a:blip r:embed="rId4"/>
            <a:srcRect l="24486" t="13768" b="35342"/>
            <a:stretch>
              <a:fillRect/>
            </a:stretch>
          </p:blipFill>
          <p:spPr bwMode="auto">
            <a:xfrm>
              <a:off x="1522188" y="1791975"/>
              <a:ext cx="5532164" cy="4810495"/>
            </a:xfrm>
            <a:prstGeom prst="rect">
              <a:avLst/>
            </a:prstGeom>
            <a:noFill/>
            <a:ln w="9525">
              <a:solidFill>
                <a:srgbClr val="000066"/>
              </a:solidFill>
              <a:miter lim="800000"/>
              <a:headEnd/>
              <a:tailEnd/>
            </a:ln>
          </p:spPr>
        </p:pic>
        <p:cxnSp>
          <p:nvCxnSpPr>
            <p:cNvPr id="11" name="Straight Arrow Connector 10"/>
            <p:cNvCxnSpPr/>
            <p:nvPr/>
          </p:nvCxnSpPr>
          <p:spPr>
            <a:xfrm rot="5400000" flipH="1" flipV="1">
              <a:off x="3499608" y="4207883"/>
              <a:ext cx="1657549" cy="72038"/>
            </a:xfrm>
            <a:prstGeom prst="straightConnector1">
              <a:avLst/>
            </a:prstGeom>
            <a:ln w="19050" cap="flat" cmpd="sng" algn="ctr">
              <a:solidFill>
                <a:srgbClr val="000066"/>
              </a:solidFill>
              <a:prstDash val="dot"/>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rot="5400000">
              <a:off x="4276621" y="4161371"/>
              <a:ext cx="917221" cy="885735"/>
            </a:xfrm>
            <a:prstGeom prst="straightConnector1">
              <a:avLst/>
            </a:prstGeom>
            <a:ln w="19050" cap="flat" cmpd="sng" algn="ctr">
              <a:solidFill>
                <a:srgbClr val="000066"/>
              </a:solidFill>
              <a:prstDash val="dot"/>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rot="10800000" flipH="1">
              <a:off x="3478665" y="4188214"/>
              <a:ext cx="1658504" cy="72067"/>
            </a:xfrm>
            <a:prstGeom prst="straightConnector1">
              <a:avLst/>
            </a:prstGeom>
            <a:ln w="19050" cap="flat" cmpd="sng" algn="ctr">
              <a:solidFill>
                <a:srgbClr val="000066"/>
              </a:solidFill>
              <a:prstDash val="dot"/>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sp>
        <p:nvSpPr>
          <p:cNvPr id="14" name="Rectangle 13"/>
          <p:cNvSpPr/>
          <p:nvPr/>
        </p:nvSpPr>
        <p:spPr>
          <a:xfrm>
            <a:off x="4646036" y="3206218"/>
            <a:ext cx="1089025" cy="1089025"/>
          </a:xfrm>
          <a:prstGeom prst="rect">
            <a:avLst/>
          </a:prstGeom>
          <a:noFill/>
          <a:ln w="9525" cap="flat" cmpd="sng" algn="ctr">
            <a:solidFill>
              <a:schemeClr val="tx1"/>
            </a:solidFill>
            <a:prstDash val="sysDash"/>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alibri"/>
              <a:cs typeface="Calibri"/>
            </a:endParaRPr>
          </a:p>
        </p:txBody>
      </p:sp>
      <p:grpSp>
        <p:nvGrpSpPr>
          <p:cNvPr id="15" name="Group 42"/>
          <p:cNvGrpSpPr>
            <a:grpSpLocks noChangeAspect="1"/>
          </p:cNvGrpSpPr>
          <p:nvPr/>
        </p:nvGrpSpPr>
        <p:grpSpPr>
          <a:xfrm>
            <a:off x="3021228" y="1423767"/>
            <a:ext cx="4258553" cy="4650684"/>
            <a:chOff x="2547317" y="1810085"/>
            <a:chExt cx="4016399" cy="4380937"/>
          </a:xfrm>
          <a:effectLst>
            <a:outerShdw blurRad="50800" dist="38100" dir="2700000">
              <a:srgbClr val="000000">
                <a:alpha val="43000"/>
              </a:srgbClr>
            </a:outerShdw>
          </a:effectLst>
        </p:grpSpPr>
        <p:grpSp>
          <p:nvGrpSpPr>
            <p:cNvPr id="16" name="Group 30"/>
            <p:cNvGrpSpPr/>
            <p:nvPr/>
          </p:nvGrpSpPr>
          <p:grpSpPr>
            <a:xfrm>
              <a:off x="2547317" y="1810085"/>
              <a:ext cx="4016399" cy="4380937"/>
              <a:chOff x="2154895" y="1201775"/>
              <a:chExt cx="4016399" cy="4380937"/>
            </a:xfrm>
          </p:grpSpPr>
          <p:sp>
            <p:nvSpPr>
              <p:cNvPr id="18" name="Rectangle 17"/>
              <p:cNvSpPr/>
              <p:nvPr/>
            </p:nvSpPr>
            <p:spPr>
              <a:xfrm>
                <a:off x="2156543" y="1201775"/>
                <a:ext cx="4014751" cy="4380937"/>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alibri"/>
                  <a:cs typeface="Calibri"/>
                </a:endParaRPr>
              </a:p>
            </p:txBody>
          </p:sp>
          <p:grpSp>
            <p:nvGrpSpPr>
              <p:cNvPr id="19" name="Group 29"/>
              <p:cNvGrpSpPr/>
              <p:nvPr/>
            </p:nvGrpSpPr>
            <p:grpSpPr>
              <a:xfrm>
                <a:off x="2154895" y="1228926"/>
                <a:ext cx="3952833" cy="4350628"/>
                <a:chOff x="2154895" y="1228926"/>
                <a:chExt cx="3952833" cy="4350628"/>
              </a:xfrm>
            </p:grpSpPr>
            <p:pic>
              <p:nvPicPr>
                <p:cNvPr id="20" name="Picture 19" descr="postRI_Dop_wind.tif"/>
                <p:cNvPicPr>
                  <a:picLocks noChangeAspect="1"/>
                </p:cNvPicPr>
                <p:nvPr/>
              </p:nvPicPr>
              <p:blipFill>
                <a:blip r:embed="rId5"/>
                <a:srcRect l="25259" t="12799" r="25058" b="12794"/>
                <a:stretch>
                  <a:fillRect/>
                </a:stretch>
              </p:blipFill>
              <p:spPr bwMode="auto">
                <a:xfrm>
                  <a:off x="2630432" y="1228926"/>
                  <a:ext cx="3477296" cy="4015867"/>
                </a:xfrm>
                <a:prstGeom prst="rect">
                  <a:avLst/>
                </a:prstGeom>
                <a:noFill/>
                <a:ln w="9525">
                  <a:noFill/>
                  <a:miter lim="800000"/>
                  <a:headEnd/>
                  <a:tailEnd/>
                </a:ln>
              </p:spPr>
            </p:pic>
            <p:grpSp>
              <p:nvGrpSpPr>
                <p:cNvPr id="21" name="Group 28"/>
                <p:cNvGrpSpPr>
                  <a:grpSpLocks/>
                </p:cNvGrpSpPr>
                <p:nvPr/>
              </p:nvGrpSpPr>
              <p:grpSpPr bwMode="auto">
                <a:xfrm>
                  <a:off x="2540306" y="5133310"/>
                  <a:ext cx="3518274" cy="330752"/>
                  <a:chOff x="1992826" y="3477528"/>
                  <a:chExt cx="1908004" cy="179801"/>
                </a:xfrm>
              </p:grpSpPr>
              <p:sp>
                <p:nvSpPr>
                  <p:cNvPr id="31" name="Rectangle 30"/>
                  <p:cNvSpPr/>
                  <p:nvPr/>
                </p:nvSpPr>
                <p:spPr>
                  <a:xfrm>
                    <a:off x="2072194" y="3530036"/>
                    <a:ext cx="1828636" cy="1272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defRPr/>
                    </a:pPr>
                    <a:endParaRPr lang="en-US" sz="1100">
                      <a:solidFill>
                        <a:srgbClr val="FFFFFF"/>
                      </a:solidFill>
                      <a:latin typeface="Calibri"/>
                      <a:cs typeface="Calibri"/>
                    </a:endParaRPr>
                  </a:p>
                </p:txBody>
              </p:sp>
              <p:grpSp>
                <p:nvGrpSpPr>
                  <p:cNvPr id="32" name="Group 31"/>
                  <p:cNvGrpSpPr/>
                  <p:nvPr/>
                </p:nvGrpSpPr>
                <p:grpSpPr>
                  <a:xfrm>
                    <a:off x="1992826" y="3477528"/>
                    <a:ext cx="1602232" cy="139693"/>
                    <a:chOff x="1992826" y="3217178"/>
                    <a:chExt cx="1602232" cy="139693"/>
                  </a:xfrm>
                  <a:noFill/>
                </p:grpSpPr>
                <p:sp>
                  <p:nvSpPr>
                    <p:cNvPr id="33" name="Text Box 50"/>
                    <p:cNvSpPr txBox="1">
                      <a:spLocks noChangeArrowheads="1"/>
                    </p:cNvSpPr>
                    <p:nvPr/>
                  </p:nvSpPr>
                  <p:spPr bwMode="auto">
                    <a:xfrm>
                      <a:off x="2449468" y="3222905"/>
                      <a:ext cx="167589" cy="133966"/>
                    </a:xfrm>
                    <a:prstGeom prst="rect">
                      <a:avLst/>
                    </a:prstGeom>
                    <a:grpFill/>
                    <a:ln w="9525">
                      <a:noFill/>
                      <a:miter lim="800000"/>
                      <a:headEnd/>
                      <a:tailEnd/>
                    </a:ln>
                  </p:spPr>
                  <p:txBody>
                    <a:bodyPr wrap="none">
                      <a:spAutoFit/>
                    </a:bodyPr>
                    <a:lstStyle/>
                    <a:p>
                      <a:pPr>
                        <a:defRPr/>
                      </a:pPr>
                      <a:r>
                        <a:rPr lang="en-US" sz="1100" b="1" dirty="0">
                          <a:latin typeface="Calibri"/>
                          <a:cs typeface="Calibri"/>
                        </a:rPr>
                        <a:t>50</a:t>
                      </a:r>
                    </a:p>
                  </p:txBody>
                </p:sp>
                <p:sp>
                  <p:nvSpPr>
                    <p:cNvPr id="34" name="Text Box 52"/>
                    <p:cNvSpPr txBox="1">
                      <a:spLocks noChangeArrowheads="1"/>
                    </p:cNvSpPr>
                    <p:nvPr/>
                  </p:nvSpPr>
                  <p:spPr bwMode="auto">
                    <a:xfrm>
                      <a:off x="2901950" y="3217178"/>
                      <a:ext cx="204158" cy="133966"/>
                    </a:xfrm>
                    <a:prstGeom prst="rect">
                      <a:avLst/>
                    </a:prstGeom>
                    <a:grpFill/>
                    <a:ln w="9525">
                      <a:noFill/>
                      <a:miter lim="800000"/>
                      <a:headEnd/>
                      <a:tailEnd/>
                    </a:ln>
                  </p:spPr>
                  <p:txBody>
                    <a:bodyPr wrap="none">
                      <a:spAutoFit/>
                    </a:bodyPr>
                    <a:lstStyle/>
                    <a:p>
                      <a:pPr>
                        <a:defRPr/>
                      </a:pPr>
                      <a:r>
                        <a:rPr lang="en-US" sz="1100" b="1" dirty="0">
                          <a:latin typeface="Calibri"/>
                          <a:cs typeface="Calibri"/>
                        </a:rPr>
                        <a:t>100</a:t>
                      </a:r>
                    </a:p>
                  </p:txBody>
                </p:sp>
                <p:sp>
                  <p:nvSpPr>
                    <p:cNvPr id="35" name="Text Box 53"/>
                    <p:cNvSpPr txBox="1">
                      <a:spLocks noChangeArrowheads="1"/>
                    </p:cNvSpPr>
                    <p:nvPr/>
                  </p:nvSpPr>
                  <p:spPr bwMode="auto">
                    <a:xfrm>
                      <a:off x="3390900" y="3222905"/>
                      <a:ext cx="204158" cy="133966"/>
                    </a:xfrm>
                    <a:prstGeom prst="rect">
                      <a:avLst/>
                    </a:prstGeom>
                    <a:grpFill/>
                    <a:ln w="9525">
                      <a:noFill/>
                      <a:miter lim="800000"/>
                      <a:headEnd/>
                      <a:tailEnd/>
                    </a:ln>
                  </p:spPr>
                  <p:txBody>
                    <a:bodyPr wrap="none">
                      <a:spAutoFit/>
                    </a:bodyPr>
                    <a:lstStyle/>
                    <a:p>
                      <a:pPr>
                        <a:defRPr/>
                      </a:pPr>
                      <a:r>
                        <a:rPr lang="en-US" sz="1100" b="1" dirty="0">
                          <a:latin typeface="Calibri"/>
                          <a:cs typeface="Calibri"/>
                        </a:rPr>
                        <a:t>150</a:t>
                      </a:r>
                    </a:p>
                  </p:txBody>
                </p:sp>
                <p:sp>
                  <p:nvSpPr>
                    <p:cNvPr id="36" name="Text Box 53"/>
                    <p:cNvSpPr txBox="1">
                      <a:spLocks noChangeArrowheads="1"/>
                    </p:cNvSpPr>
                    <p:nvPr/>
                  </p:nvSpPr>
                  <p:spPr bwMode="auto">
                    <a:xfrm>
                      <a:off x="1992826" y="3222905"/>
                      <a:ext cx="131020" cy="133966"/>
                    </a:xfrm>
                    <a:prstGeom prst="rect">
                      <a:avLst/>
                    </a:prstGeom>
                    <a:grpFill/>
                    <a:ln w="9525">
                      <a:noFill/>
                      <a:miter lim="800000"/>
                      <a:headEnd/>
                      <a:tailEnd/>
                    </a:ln>
                  </p:spPr>
                  <p:txBody>
                    <a:bodyPr wrap="none">
                      <a:spAutoFit/>
                    </a:bodyPr>
                    <a:lstStyle/>
                    <a:p>
                      <a:pPr>
                        <a:defRPr/>
                      </a:pPr>
                      <a:r>
                        <a:rPr lang="en-US" sz="1100" b="1" dirty="0">
                          <a:latin typeface="Calibri"/>
                          <a:cs typeface="Calibri"/>
                        </a:rPr>
                        <a:t>0</a:t>
                      </a:r>
                    </a:p>
                  </p:txBody>
                </p:sp>
              </p:grpSp>
            </p:grpSp>
            <p:grpSp>
              <p:nvGrpSpPr>
                <p:cNvPr id="22" name="Group 50"/>
                <p:cNvGrpSpPr>
                  <a:grpSpLocks/>
                </p:cNvGrpSpPr>
                <p:nvPr/>
              </p:nvGrpSpPr>
              <p:grpSpPr bwMode="auto">
                <a:xfrm>
                  <a:off x="2387195" y="1864664"/>
                  <a:ext cx="258445" cy="3411936"/>
                  <a:chOff x="1927661" y="1691030"/>
                  <a:chExt cx="140495" cy="1851183"/>
                </a:xfrm>
              </p:grpSpPr>
              <p:sp>
                <p:nvSpPr>
                  <p:cNvPr id="26" name="Rectangle 44"/>
                  <p:cNvSpPr>
                    <a:spLocks noChangeArrowheads="1"/>
                  </p:cNvSpPr>
                  <p:nvPr/>
                </p:nvSpPr>
                <p:spPr bwMode="auto">
                  <a:xfrm rot="-5400000">
                    <a:off x="1089493" y="2541930"/>
                    <a:ext cx="1828800" cy="127000"/>
                  </a:xfrm>
                  <a:prstGeom prst="rect">
                    <a:avLst/>
                  </a:prstGeom>
                  <a:solidFill>
                    <a:schemeClr val="bg1"/>
                  </a:solidFill>
                  <a:ln w="25400">
                    <a:noFill/>
                    <a:miter lim="800000"/>
                    <a:headEnd/>
                    <a:tailEnd/>
                  </a:ln>
                </p:spPr>
                <p:txBody>
                  <a:bodyPr vert="eaVert" anchor="ctr">
                    <a:prstTxWarp prst="textNoShape">
                      <a:avLst/>
                    </a:prstTxWarp>
                  </a:bodyPr>
                  <a:lstStyle/>
                  <a:p>
                    <a:pPr algn="ctr">
                      <a:defRPr/>
                    </a:pPr>
                    <a:endParaRPr lang="en-US" sz="1100">
                      <a:solidFill>
                        <a:srgbClr val="FFFFFF"/>
                      </a:solidFill>
                      <a:latin typeface="Calibri"/>
                      <a:ea typeface="Arial" charset="0"/>
                      <a:cs typeface="Calibri"/>
                    </a:endParaRPr>
                  </a:p>
                </p:txBody>
              </p:sp>
              <p:sp>
                <p:nvSpPr>
                  <p:cNvPr id="27" name="Text Box 50"/>
                  <p:cNvSpPr txBox="1">
                    <a:spLocks noChangeArrowheads="1"/>
                  </p:cNvSpPr>
                  <p:nvPr/>
                </p:nvSpPr>
                <p:spPr bwMode="auto">
                  <a:xfrm rot="16200000">
                    <a:off x="1917356" y="2888002"/>
                    <a:ext cx="167464" cy="134128"/>
                  </a:xfrm>
                  <a:prstGeom prst="rect">
                    <a:avLst/>
                  </a:prstGeom>
                  <a:noFill/>
                  <a:ln w="9525">
                    <a:noFill/>
                    <a:miter lim="800000"/>
                    <a:headEnd/>
                    <a:tailEnd/>
                  </a:ln>
                </p:spPr>
                <p:txBody>
                  <a:bodyPr wrap="none">
                    <a:prstTxWarp prst="textNoShape">
                      <a:avLst/>
                    </a:prstTxWarp>
                    <a:spAutoFit/>
                  </a:bodyPr>
                  <a:lstStyle/>
                  <a:p>
                    <a:pPr>
                      <a:defRPr/>
                    </a:pPr>
                    <a:r>
                      <a:rPr lang="en-US" sz="1100" b="1" dirty="0">
                        <a:latin typeface="Calibri"/>
                        <a:ea typeface="Arial" charset="0"/>
                        <a:cs typeface="Calibri"/>
                      </a:rPr>
                      <a:t>50</a:t>
                    </a:r>
                  </a:p>
                </p:txBody>
              </p:sp>
              <p:sp>
                <p:nvSpPr>
                  <p:cNvPr id="28" name="Text Box 52"/>
                  <p:cNvSpPr txBox="1">
                    <a:spLocks noChangeArrowheads="1"/>
                  </p:cNvSpPr>
                  <p:nvPr/>
                </p:nvSpPr>
                <p:spPr bwMode="auto">
                  <a:xfrm rot="16200000">
                    <a:off x="1892722" y="2327408"/>
                    <a:ext cx="204005" cy="134128"/>
                  </a:xfrm>
                  <a:prstGeom prst="rect">
                    <a:avLst/>
                  </a:prstGeom>
                  <a:noFill/>
                  <a:ln w="9525">
                    <a:noFill/>
                    <a:miter lim="800000"/>
                    <a:headEnd/>
                    <a:tailEnd/>
                  </a:ln>
                </p:spPr>
                <p:txBody>
                  <a:bodyPr wrap="none">
                    <a:prstTxWarp prst="textNoShape">
                      <a:avLst/>
                    </a:prstTxWarp>
                    <a:spAutoFit/>
                  </a:bodyPr>
                  <a:lstStyle/>
                  <a:p>
                    <a:pPr>
                      <a:defRPr/>
                    </a:pPr>
                    <a:r>
                      <a:rPr lang="en-US" sz="1100" b="1">
                        <a:latin typeface="Calibri"/>
                        <a:ea typeface="Arial" charset="0"/>
                        <a:cs typeface="Calibri"/>
                      </a:rPr>
                      <a:t>100</a:t>
                    </a:r>
                  </a:p>
                </p:txBody>
              </p:sp>
              <p:sp>
                <p:nvSpPr>
                  <p:cNvPr id="29" name="Text Box 53"/>
                  <p:cNvSpPr txBox="1">
                    <a:spLocks noChangeArrowheads="1"/>
                  </p:cNvSpPr>
                  <p:nvPr/>
                </p:nvSpPr>
                <p:spPr bwMode="auto">
                  <a:xfrm rot="16200000">
                    <a:off x="1899089" y="1771580"/>
                    <a:ext cx="204005" cy="134128"/>
                  </a:xfrm>
                  <a:prstGeom prst="rect">
                    <a:avLst/>
                  </a:prstGeom>
                  <a:noFill/>
                  <a:ln w="9525">
                    <a:noFill/>
                    <a:miter lim="800000"/>
                    <a:headEnd/>
                    <a:tailEnd/>
                  </a:ln>
                </p:spPr>
                <p:txBody>
                  <a:bodyPr wrap="none">
                    <a:prstTxWarp prst="textNoShape">
                      <a:avLst/>
                    </a:prstTxWarp>
                    <a:spAutoFit/>
                  </a:bodyPr>
                  <a:lstStyle/>
                  <a:p>
                    <a:pPr>
                      <a:defRPr/>
                    </a:pPr>
                    <a:r>
                      <a:rPr lang="en-US" sz="1100" b="1" dirty="0">
                        <a:latin typeface="Calibri"/>
                        <a:ea typeface="Arial" charset="0"/>
                        <a:cs typeface="Calibri"/>
                      </a:rPr>
                      <a:t>150</a:t>
                    </a:r>
                  </a:p>
                </p:txBody>
              </p:sp>
              <p:sp>
                <p:nvSpPr>
                  <p:cNvPr id="30" name="Text Box 53"/>
                  <p:cNvSpPr txBox="1">
                    <a:spLocks noChangeArrowheads="1"/>
                  </p:cNvSpPr>
                  <p:nvPr/>
                </p:nvSpPr>
                <p:spPr bwMode="auto">
                  <a:xfrm rot="16200000">
                    <a:off x="1935630" y="3409688"/>
                    <a:ext cx="130922" cy="134128"/>
                  </a:xfrm>
                  <a:prstGeom prst="rect">
                    <a:avLst/>
                  </a:prstGeom>
                  <a:noFill/>
                  <a:ln w="9525">
                    <a:noFill/>
                    <a:miter lim="800000"/>
                    <a:headEnd/>
                    <a:tailEnd/>
                  </a:ln>
                </p:spPr>
                <p:txBody>
                  <a:bodyPr wrap="none">
                    <a:prstTxWarp prst="textNoShape">
                      <a:avLst/>
                    </a:prstTxWarp>
                    <a:spAutoFit/>
                  </a:bodyPr>
                  <a:lstStyle/>
                  <a:p>
                    <a:pPr>
                      <a:defRPr/>
                    </a:pPr>
                    <a:r>
                      <a:rPr lang="en-US" sz="1100" b="1">
                        <a:latin typeface="Calibri"/>
                        <a:ea typeface="Arial" charset="0"/>
                        <a:cs typeface="Calibri"/>
                      </a:rPr>
                      <a:t>0</a:t>
                    </a:r>
                  </a:p>
                </p:txBody>
              </p:sp>
            </p:grpSp>
            <p:pic>
              <p:nvPicPr>
                <p:cNvPr id="23" name="Picture 1" descr="postRI_Dop_wind.tif"/>
                <p:cNvPicPr>
                  <a:picLocks noChangeAspect="1"/>
                </p:cNvPicPr>
                <p:nvPr/>
              </p:nvPicPr>
              <p:blipFill>
                <a:blip r:embed="rId5"/>
                <a:srcRect l="57375" t="90523" r="37355" b="3728"/>
                <a:stretch>
                  <a:fillRect/>
                </a:stretch>
              </p:blipFill>
              <p:spPr bwMode="auto">
                <a:xfrm>
                  <a:off x="5599810" y="1391082"/>
                  <a:ext cx="368804" cy="310264"/>
                </a:xfrm>
                <a:prstGeom prst="rect">
                  <a:avLst/>
                </a:prstGeom>
                <a:noFill/>
                <a:ln w="9525">
                  <a:noFill/>
                  <a:miter lim="800000"/>
                  <a:headEnd/>
                  <a:tailEnd/>
                </a:ln>
              </p:spPr>
            </p:pic>
            <p:sp>
              <p:nvSpPr>
                <p:cNvPr id="24" name="TextBox 155"/>
                <p:cNvSpPr txBox="1">
                  <a:spLocks noChangeArrowheads="1"/>
                </p:cNvSpPr>
                <p:nvPr/>
              </p:nvSpPr>
              <p:spPr bwMode="auto">
                <a:xfrm>
                  <a:off x="3836399" y="5333118"/>
                  <a:ext cx="919413" cy="246436"/>
                </a:xfrm>
                <a:prstGeom prst="rect">
                  <a:avLst/>
                </a:prstGeom>
                <a:noFill/>
                <a:ln w="9525">
                  <a:noFill/>
                  <a:miter lim="800000"/>
                  <a:headEnd/>
                  <a:tailEnd/>
                </a:ln>
              </p:spPr>
              <p:txBody>
                <a:bodyPr wrap="none">
                  <a:prstTxWarp prst="textNoShape">
                    <a:avLst/>
                  </a:prstTxWarp>
                  <a:spAutoFit/>
                </a:bodyPr>
                <a:lstStyle/>
                <a:p>
                  <a:pPr>
                    <a:defRPr/>
                  </a:pPr>
                  <a:r>
                    <a:rPr lang="en-US" sz="1100" b="1" dirty="0">
                      <a:latin typeface="Calibri"/>
                      <a:ea typeface="Arial" charset="0"/>
                      <a:cs typeface="Calibri"/>
                    </a:rPr>
                    <a:t>distance (km)</a:t>
                  </a:r>
                </a:p>
              </p:txBody>
            </p:sp>
            <p:sp>
              <p:nvSpPr>
                <p:cNvPr id="25" name="TextBox 156"/>
                <p:cNvSpPr txBox="1">
                  <a:spLocks noChangeArrowheads="1"/>
                </p:cNvSpPr>
                <p:nvPr/>
              </p:nvSpPr>
              <p:spPr bwMode="auto">
                <a:xfrm rot="16200000">
                  <a:off x="1819110" y="3359527"/>
                  <a:ext cx="918303" cy="246734"/>
                </a:xfrm>
                <a:prstGeom prst="rect">
                  <a:avLst/>
                </a:prstGeom>
                <a:noFill/>
                <a:ln w="9525">
                  <a:noFill/>
                  <a:miter lim="800000"/>
                  <a:headEnd/>
                  <a:tailEnd/>
                </a:ln>
              </p:spPr>
              <p:txBody>
                <a:bodyPr wrap="none">
                  <a:prstTxWarp prst="textNoShape">
                    <a:avLst/>
                  </a:prstTxWarp>
                  <a:spAutoFit/>
                </a:bodyPr>
                <a:lstStyle/>
                <a:p>
                  <a:pPr>
                    <a:defRPr/>
                  </a:pPr>
                  <a:r>
                    <a:rPr lang="en-US" sz="1100" b="1" dirty="0">
                      <a:latin typeface="Calibri"/>
                      <a:ea typeface="Arial" charset="0"/>
                      <a:cs typeface="Calibri"/>
                    </a:rPr>
                    <a:t>distance (km)</a:t>
                  </a:r>
                </a:p>
              </p:txBody>
            </p:sp>
          </p:grpSp>
        </p:grpSp>
        <p:cxnSp>
          <p:nvCxnSpPr>
            <p:cNvPr id="17" name="Straight Connector 16"/>
            <p:cNvCxnSpPr/>
            <p:nvPr/>
          </p:nvCxnSpPr>
          <p:spPr>
            <a:xfrm flipV="1">
              <a:off x="3087867" y="3844916"/>
              <a:ext cx="3296624" cy="200075"/>
            </a:xfrm>
            <a:prstGeom prst="line">
              <a:avLst/>
            </a:prstGeom>
            <a:ln w="25400" cap="flat" cmpd="sng" algn="ctr">
              <a:solidFill>
                <a:schemeClr val="tx1"/>
              </a:solidFill>
              <a:prstDash val="dash"/>
              <a:round/>
              <a:headEnd type="none" w="med" len="med"/>
              <a:tailEnd type="triangle" w="lg" len="lg"/>
            </a:ln>
          </p:spPr>
          <p:style>
            <a:lnRef idx="2">
              <a:schemeClr val="accent1"/>
            </a:lnRef>
            <a:fillRef idx="0">
              <a:schemeClr val="accent1"/>
            </a:fillRef>
            <a:effectRef idx="1">
              <a:schemeClr val="accent1"/>
            </a:effectRef>
            <a:fontRef idx="minor">
              <a:schemeClr val="tx1"/>
            </a:fontRef>
          </p:style>
        </p:cxnSp>
      </p:grpSp>
      <p:grpSp>
        <p:nvGrpSpPr>
          <p:cNvPr id="38" name="Group 9"/>
          <p:cNvGrpSpPr>
            <a:grpSpLocks noChangeAspect="1"/>
          </p:cNvGrpSpPr>
          <p:nvPr/>
        </p:nvGrpSpPr>
        <p:grpSpPr bwMode="auto">
          <a:xfrm>
            <a:off x="1386898" y="1417105"/>
            <a:ext cx="7564438" cy="4662488"/>
            <a:chOff x="850601" y="1730376"/>
            <a:chExt cx="7522387" cy="4638087"/>
          </a:xfrm>
        </p:grpSpPr>
        <p:pic>
          <p:nvPicPr>
            <p:cNvPr id="39" name="Picture 2" descr="Untitled"/>
            <p:cNvPicPr>
              <a:picLocks noChangeAspect="1" noChangeArrowheads="1"/>
            </p:cNvPicPr>
            <p:nvPr/>
          </p:nvPicPr>
          <p:blipFill>
            <a:blip r:embed="rId6"/>
            <a:srcRect t="3056" b="4999"/>
            <a:stretch>
              <a:fillRect/>
            </a:stretch>
          </p:blipFill>
          <p:spPr bwMode="auto">
            <a:xfrm>
              <a:off x="850601" y="1730376"/>
              <a:ext cx="7522387" cy="4638087"/>
            </a:xfrm>
            <a:prstGeom prst="rect">
              <a:avLst/>
            </a:prstGeom>
            <a:noFill/>
            <a:ln w="9525">
              <a:noFill/>
              <a:miter lim="800000"/>
              <a:headEnd/>
              <a:tailEnd/>
            </a:ln>
          </p:spPr>
        </p:pic>
        <p:sp>
          <p:nvSpPr>
            <p:cNvPr id="40" name="Rectangle 4"/>
            <p:cNvSpPr>
              <a:spLocks noChangeArrowheads="1"/>
            </p:cNvSpPr>
            <p:nvPr/>
          </p:nvSpPr>
          <p:spPr bwMode="auto">
            <a:xfrm>
              <a:off x="7668183" y="4386989"/>
              <a:ext cx="506953" cy="306166"/>
            </a:xfrm>
            <a:prstGeom prst="rect">
              <a:avLst/>
            </a:prstGeom>
            <a:noFill/>
            <a:ln w="9525">
              <a:noFill/>
              <a:miter lim="800000"/>
              <a:headEnd/>
              <a:tailEnd/>
            </a:ln>
          </p:spPr>
          <p:txBody>
            <a:bodyPr wrap="none">
              <a:prstTxWarp prst="textNoShape">
                <a:avLst/>
              </a:prstTxWarp>
              <a:spAutoFit/>
            </a:bodyPr>
            <a:lstStyle/>
            <a:p>
              <a:pPr eaLnBrk="0" hangingPunct="0"/>
              <a:r>
                <a:rPr lang="en-US" sz="1400" b="1">
                  <a:solidFill>
                    <a:srgbClr val="E30000"/>
                  </a:solidFill>
                  <a:latin typeface="Calibri"/>
                  <a:ea typeface="Arial" charset="0"/>
                  <a:cs typeface="Calibri"/>
                </a:rPr>
                <a:t>V</a:t>
              </a:r>
              <a:r>
                <a:rPr lang="en-US" sz="1200" baseline="-25000">
                  <a:solidFill>
                    <a:srgbClr val="E30000"/>
                  </a:solidFill>
                  <a:latin typeface="Calibri"/>
                  <a:ea typeface="Arial" charset="0"/>
                  <a:cs typeface="Calibri"/>
                </a:rPr>
                <a:t>r</a:t>
              </a:r>
              <a:r>
                <a:rPr lang="en-US" sz="1200">
                  <a:solidFill>
                    <a:srgbClr val="E30000"/>
                  </a:solidFill>
                  <a:latin typeface="Calibri"/>
                  <a:ea typeface="Arial" charset="0"/>
                  <a:cs typeface="Calibri"/>
                </a:rPr>
                <a:t>, w</a:t>
              </a:r>
            </a:p>
          </p:txBody>
        </p:sp>
        <p:sp>
          <p:nvSpPr>
            <p:cNvPr id="41" name="Rectangle 5"/>
            <p:cNvSpPr>
              <a:spLocks noChangeArrowheads="1"/>
            </p:cNvSpPr>
            <p:nvPr/>
          </p:nvSpPr>
          <p:spPr bwMode="auto">
            <a:xfrm>
              <a:off x="7880908" y="1731101"/>
              <a:ext cx="355600" cy="304800"/>
            </a:xfrm>
            <a:prstGeom prst="rect">
              <a:avLst/>
            </a:prstGeom>
            <a:noFill/>
            <a:ln w="9525">
              <a:noFill/>
              <a:miter lim="800000"/>
              <a:headEnd/>
              <a:tailEnd/>
            </a:ln>
          </p:spPr>
          <p:txBody>
            <a:bodyPr wrap="none">
              <a:prstTxWarp prst="textNoShape">
                <a:avLst/>
              </a:prstTxWarp>
              <a:spAutoFit/>
            </a:bodyPr>
            <a:lstStyle/>
            <a:p>
              <a:pPr eaLnBrk="0" hangingPunct="0"/>
              <a:r>
                <a:rPr lang="en-US" sz="1400" b="1" dirty="0" err="1">
                  <a:solidFill>
                    <a:srgbClr val="E30000"/>
                  </a:solidFill>
                  <a:latin typeface="Calibri"/>
                  <a:ea typeface="Arial" charset="0"/>
                  <a:cs typeface="Calibri"/>
                </a:rPr>
                <a:t>V</a:t>
              </a:r>
              <a:r>
                <a:rPr lang="en-US" sz="1200" baseline="-25000" dirty="0" err="1">
                  <a:solidFill>
                    <a:srgbClr val="E30000"/>
                  </a:solidFill>
                  <a:latin typeface="Symbol" charset="2"/>
                  <a:ea typeface="Symbol" charset="2"/>
                  <a:cs typeface="Symbol" charset="2"/>
                </a:rPr>
                <a:t>q</a:t>
              </a:r>
              <a:endParaRPr lang="en-US" sz="1200" dirty="0">
                <a:solidFill>
                  <a:srgbClr val="E30000"/>
                </a:solidFill>
                <a:latin typeface="Symbol" charset="2"/>
                <a:ea typeface="Symbol" charset="2"/>
                <a:cs typeface="Symbol" charset="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p:cTn id="13" dur="500" fill="hold"/>
                                        <p:tgtEl>
                                          <p:spTgt spid="38"/>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38"/>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38"/>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 name="Picture 12" descr="draft_plan_2.jpg"/>
          <p:cNvPicPr>
            <a:picLocks noChangeAspect="1"/>
          </p:cNvPicPr>
          <p:nvPr/>
        </p:nvPicPr>
        <p:blipFill>
          <a:blip r:embed="rId3"/>
          <a:srcRect l="9035" t="2872" r="10802" b="3398"/>
          <a:stretch>
            <a:fillRect/>
          </a:stretch>
        </p:blipFill>
        <p:spPr>
          <a:xfrm>
            <a:off x="4657095" y="39690"/>
            <a:ext cx="4486905" cy="3929252"/>
          </a:xfrm>
          <a:prstGeom prst="rect">
            <a:avLst/>
          </a:prstGeom>
        </p:spPr>
      </p:pic>
      <p:sp>
        <p:nvSpPr>
          <p:cNvPr id="8194" name="Rectangle 2"/>
          <p:cNvSpPr>
            <a:spLocks noGrp="1" noChangeArrowheads="1"/>
          </p:cNvSpPr>
          <p:nvPr>
            <p:ph type="body" idx="1"/>
          </p:nvPr>
        </p:nvSpPr>
        <p:spPr>
          <a:xfrm>
            <a:off x="1331913" y="147638"/>
            <a:ext cx="7162800" cy="784225"/>
          </a:xfrm>
        </p:spPr>
        <p:txBody>
          <a:bodyPr/>
          <a:lstStyle/>
          <a:p>
            <a:pPr>
              <a:lnSpc>
                <a:spcPct val="90000"/>
              </a:lnSpc>
              <a:buFontTx/>
              <a:buNone/>
            </a:pPr>
            <a:r>
              <a:rPr lang="en-US" sz="2800" b="1" dirty="0">
                <a:solidFill>
                  <a:srgbClr val="8E0000"/>
                </a:solidFill>
              </a:rPr>
              <a:t>Intensity </a:t>
            </a:r>
            <a:r>
              <a:rPr lang="en-US" sz="2400" dirty="0">
                <a:solidFill>
                  <a:srgbClr val="8E0000"/>
                </a:solidFill>
              </a:rPr>
              <a:t>(continued)</a:t>
            </a:r>
            <a:r>
              <a:rPr lang="en-US" sz="2800" dirty="0">
                <a:solidFill>
                  <a:srgbClr val="000000"/>
                </a:solidFill>
              </a:rPr>
              <a:t>:</a:t>
            </a:r>
            <a:r>
              <a:rPr lang="en-US" sz="2400" dirty="0">
                <a:solidFill>
                  <a:srgbClr val="000000"/>
                </a:solidFill>
              </a:rPr>
              <a:t> </a:t>
            </a:r>
          </a:p>
          <a:p>
            <a:pPr>
              <a:lnSpc>
                <a:spcPct val="90000"/>
              </a:lnSpc>
            </a:pPr>
            <a:r>
              <a:rPr lang="en-US" sz="2000" dirty="0">
                <a:solidFill>
                  <a:srgbClr val="000000"/>
                </a:solidFill>
              </a:rPr>
              <a:t>Air-sea interaction studies</a:t>
            </a:r>
          </a:p>
        </p:txBody>
      </p:sp>
      <p:sp>
        <p:nvSpPr>
          <p:cNvPr id="8195" name="Rectangle 3"/>
          <p:cNvSpPr>
            <a:spLocks noChangeArrowheads="1"/>
          </p:cNvSpPr>
          <p:nvPr/>
        </p:nvSpPr>
        <p:spPr bwMode="auto">
          <a:xfrm>
            <a:off x="0" y="3514725"/>
            <a:ext cx="1295400" cy="214313"/>
          </a:xfrm>
          <a:prstGeom prst="rect">
            <a:avLst/>
          </a:prstGeom>
          <a:solidFill>
            <a:schemeClr val="accent2">
              <a:alpha val="42999"/>
            </a:schemeClr>
          </a:solidFill>
          <a:ln w="9525">
            <a:noFill/>
            <a:miter lim="800000"/>
            <a:headEnd/>
            <a:tailEnd/>
          </a:ln>
        </p:spPr>
        <p:txBody>
          <a:bodyPr wrap="none" anchor="ctr">
            <a:prstTxWarp prst="textNoShape">
              <a:avLst/>
            </a:prstTxWarp>
          </a:bodyPr>
          <a:lstStyle/>
          <a:p>
            <a:endParaRPr lang="en-US">
              <a:latin typeface="Calibri"/>
              <a:cs typeface="Calibri"/>
            </a:endParaRPr>
          </a:p>
        </p:txBody>
      </p:sp>
      <p:sp>
        <p:nvSpPr>
          <p:cNvPr id="8201" name="Rectangle 9"/>
          <p:cNvSpPr>
            <a:spLocks noChangeArrowheads="1"/>
          </p:cNvSpPr>
          <p:nvPr/>
        </p:nvSpPr>
        <p:spPr bwMode="auto">
          <a:xfrm>
            <a:off x="1677997" y="1116548"/>
            <a:ext cx="2541803" cy="1323439"/>
          </a:xfrm>
          <a:prstGeom prst="rect">
            <a:avLst/>
          </a:prstGeom>
          <a:noFill/>
          <a:ln w="9525">
            <a:noFill/>
            <a:miter lim="800000"/>
            <a:headEnd/>
            <a:tailEnd/>
          </a:ln>
        </p:spPr>
        <p:txBody>
          <a:bodyPr wrap="square">
            <a:prstTxWarp prst="textNoShape">
              <a:avLst/>
            </a:prstTxWarp>
            <a:spAutoFit/>
          </a:bodyPr>
          <a:lstStyle/>
          <a:p>
            <a:pPr algn="ctr"/>
            <a:r>
              <a:rPr lang="en-US" sz="2000" dirty="0">
                <a:solidFill>
                  <a:srgbClr val="000000"/>
                </a:solidFill>
                <a:latin typeface="Calibri"/>
                <a:cs typeface="Calibri"/>
              </a:rPr>
              <a:t>TC impact on upper ocean </a:t>
            </a:r>
          </a:p>
          <a:p>
            <a:pPr algn="ctr"/>
            <a:r>
              <a:rPr lang="en-US" sz="2000" dirty="0">
                <a:solidFill>
                  <a:srgbClr val="000000"/>
                </a:solidFill>
                <a:latin typeface="Calibri"/>
                <a:cs typeface="Calibri"/>
              </a:rPr>
              <a:t>effect of Hurricanes</a:t>
            </a:r>
            <a:r>
              <a:rPr lang="en-US" sz="2000" dirty="0" smtClean="0">
                <a:solidFill>
                  <a:srgbClr val="000000"/>
                </a:solidFill>
                <a:latin typeface="Calibri"/>
                <a:cs typeface="Calibri"/>
              </a:rPr>
              <a:t> Gustav &amp; Ike (2008)</a:t>
            </a:r>
            <a:endParaRPr lang="en-US" sz="2000" dirty="0">
              <a:solidFill>
                <a:srgbClr val="000000"/>
              </a:solidFill>
              <a:latin typeface="Calibri"/>
              <a:cs typeface="Calibri"/>
            </a:endParaRPr>
          </a:p>
        </p:txBody>
      </p:sp>
      <p:sp>
        <p:nvSpPr>
          <p:cNvPr id="8202" name="Rectangle 10"/>
          <p:cNvSpPr>
            <a:spLocks noChangeArrowheads="1"/>
          </p:cNvSpPr>
          <p:nvPr/>
        </p:nvSpPr>
        <p:spPr bwMode="auto">
          <a:xfrm>
            <a:off x="1570038" y="2711450"/>
            <a:ext cx="2930525" cy="304800"/>
          </a:xfrm>
          <a:prstGeom prst="rect">
            <a:avLst/>
          </a:prstGeom>
          <a:noFill/>
          <a:ln w="9525">
            <a:noFill/>
            <a:miter lim="800000"/>
            <a:headEnd/>
            <a:tailEnd/>
          </a:ln>
        </p:spPr>
        <p:txBody>
          <a:bodyPr wrap="none">
            <a:prstTxWarp prst="textNoShape">
              <a:avLst/>
            </a:prstTxWarp>
            <a:spAutoFit/>
          </a:bodyPr>
          <a:lstStyle/>
          <a:p>
            <a:r>
              <a:rPr lang="en-US" sz="1400" u="sng">
                <a:solidFill>
                  <a:srgbClr val="1F00FF"/>
                </a:solidFill>
                <a:latin typeface="Calibri"/>
                <a:cs typeface="Calibri"/>
                <a:hlinkClick r:id="rId4"/>
              </a:rPr>
              <a:t>http://iwave.rsmas.miami.edu/heat/</a:t>
            </a:r>
            <a:endParaRPr lang="en-US" sz="1400" u="sng">
              <a:solidFill>
                <a:srgbClr val="1F00FF"/>
              </a:solidFill>
              <a:latin typeface="Calibri"/>
              <a:cs typeface="Calibri"/>
            </a:endParaRPr>
          </a:p>
        </p:txBody>
      </p:sp>
      <p:pic>
        <p:nvPicPr>
          <p:cNvPr id="8204" name="Picture 12"/>
          <p:cNvPicPr>
            <a:picLocks noChangeAspect="1" noChangeArrowheads="1"/>
          </p:cNvPicPr>
          <p:nvPr/>
        </p:nvPicPr>
        <p:blipFill>
          <a:blip r:embed="rId5"/>
          <a:srcRect/>
          <a:stretch>
            <a:fillRect/>
          </a:stretch>
        </p:blipFill>
        <p:spPr bwMode="auto">
          <a:xfrm>
            <a:off x="1298575" y="4641850"/>
            <a:ext cx="3525838" cy="2219325"/>
          </a:xfrm>
          <a:prstGeom prst="rect">
            <a:avLst/>
          </a:prstGeom>
          <a:noFill/>
          <a:ln w="9525">
            <a:noFill/>
            <a:miter lim="800000"/>
            <a:headEnd/>
            <a:tailEnd/>
          </a:ln>
          <a:effectLst/>
        </p:spPr>
      </p:pic>
      <p:sp>
        <p:nvSpPr>
          <p:cNvPr id="8206" name="Rectangle 14"/>
          <p:cNvSpPr>
            <a:spLocks noChangeArrowheads="1"/>
          </p:cNvSpPr>
          <p:nvPr/>
        </p:nvSpPr>
        <p:spPr bwMode="auto">
          <a:xfrm>
            <a:off x="1408113" y="3629025"/>
            <a:ext cx="2856045" cy="707886"/>
          </a:xfrm>
          <a:prstGeom prst="rect">
            <a:avLst/>
          </a:prstGeom>
          <a:noFill/>
          <a:ln w="9525">
            <a:noFill/>
            <a:miter lim="800000"/>
            <a:headEnd/>
            <a:tailEnd/>
          </a:ln>
        </p:spPr>
        <p:txBody>
          <a:bodyPr wrap="none">
            <a:prstTxWarp prst="textNoShape">
              <a:avLst/>
            </a:prstTxWarp>
            <a:spAutoFit/>
          </a:bodyPr>
          <a:lstStyle/>
          <a:p>
            <a:r>
              <a:rPr lang="en-US" sz="2000">
                <a:solidFill>
                  <a:srgbClr val="000000"/>
                </a:solidFill>
                <a:latin typeface="Calibri"/>
                <a:cs typeface="Calibri"/>
              </a:rPr>
              <a:t>CBLAST</a:t>
            </a:r>
          </a:p>
          <a:p>
            <a:r>
              <a:rPr lang="en-US" sz="2000">
                <a:solidFill>
                  <a:srgbClr val="000000"/>
                </a:solidFill>
                <a:latin typeface="Calibri"/>
                <a:cs typeface="Calibri"/>
              </a:rPr>
              <a:t>Waves from 200’ in Isabel</a:t>
            </a:r>
          </a:p>
        </p:txBody>
      </p:sp>
      <p:sp>
        <p:nvSpPr>
          <p:cNvPr id="8207" name="Rectangle 15"/>
          <p:cNvSpPr>
            <a:spLocks noChangeArrowheads="1"/>
          </p:cNvSpPr>
          <p:nvPr/>
        </p:nvSpPr>
        <p:spPr bwMode="auto">
          <a:xfrm>
            <a:off x="1339850" y="4298950"/>
            <a:ext cx="3378200" cy="274638"/>
          </a:xfrm>
          <a:prstGeom prst="rect">
            <a:avLst/>
          </a:prstGeom>
          <a:noFill/>
          <a:ln w="9525">
            <a:noFill/>
            <a:miter lim="800000"/>
            <a:headEnd/>
            <a:tailEnd/>
          </a:ln>
        </p:spPr>
        <p:txBody>
          <a:bodyPr wrap="none">
            <a:prstTxWarp prst="textNoShape">
              <a:avLst/>
            </a:prstTxWarp>
            <a:spAutoFit/>
          </a:bodyPr>
          <a:lstStyle/>
          <a:p>
            <a:r>
              <a:rPr lang="en-US" sz="1200" u="sng">
                <a:solidFill>
                  <a:srgbClr val="1F00FF"/>
                </a:solidFill>
                <a:latin typeface="Calibri"/>
                <a:cs typeface="Calibri"/>
                <a:hlinkClick r:id="rId6"/>
              </a:rPr>
              <a:t>http://www.aoml.noaa.gov/hrd/cblast/index.html</a:t>
            </a:r>
            <a:endParaRPr lang="en-US" sz="1200" u="sng">
              <a:solidFill>
                <a:srgbClr val="1F00FF"/>
              </a:solidFill>
              <a:latin typeface="Calibri"/>
              <a:cs typeface="Calibri"/>
            </a:endParaRPr>
          </a:p>
        </p:txBody>
      </p:sp>
      <p:sp>
        <p:nvSpPr>
          <p:cNvPr id="8208" name="Text Box 16"/>
          <p:cNvSpPr txBox="1">
            <a:spLocks noChangeArrowheads="1"/>
          </p:cNvSpPr>
          <p:nvPr/>
        </p:nvSpPr>
        <p:spPr bwMode="auto">
          <a:xfrm>
            <a:off x="4772025" y="3940175"/>
            <a:ext cx="4314825" cy="396875"/>
          </a:xfrm>
          <a:prstGeom prst="rect">
            <a:avLst/>
          </a:prstGeom>
          <a:noFill/>
          <a:ln w="9525">
            <a:noFill/>
            <a:miter lim="800000"/>
            <a:headEnd/>
            <a:tailEnd/>
          </a:ln>
        </p:spPr>
        <p:txBody>
          <a:bodyPr>
            <a:prstTxWarp prst="textNoShape">
              <a:avLst/>
            </a:prstTxWarp>
            <a:spAutoFit/>
          </a:bodyPr>
          <a:lstStyle/>
          <a:p>
            <a:r>
              <a:rPr lang="en-US" sz="2000">
                <a:latin typeface="Calibri"/>
                <a:cs typeface="Calibri"/>
              </a:rPr>
              <a:t>Targeted upper ocean observations</a:t>
            </a:r>
          </a:p>
        </p:txBody>
      </p:sp>
      <p:pic>
        <p:nvPicPr>
          <p:cNvPr id="8209" name="Picture 17" descr="Floats_drifters"/>
          <p:cNvPicPr>
            <a:picLocks noChangeAspect="1" noChangeArrowheads="1"/>
          </p:cNvPicPr>
          <p:nvPr/>
        </p:nvPicPr>
        <p:blipFill>
          <a:blip r:embed="rId7"/>
          <a:srcRect/>
          <a:stretch>
            <a:fillRect/>
          </a:stretch>
        </p:blipFill>
        <p:spPr bwMode="auto">
          <a:xfrm>
            <a:off x="4924425" y="4300538"/>
            <a:ext cx="4133850" cy="2557462"/>
          </a:xfrm>
          <a:prstGeom prst="rect">
            <a:avLst/>
          </a:prstGeom>
          <a:noFill/>
        </p:spPr>
      </p:pic>
      <p:pic>
        <p:nvPicPr>
          <p:cNvPr id="12" name="Picture 3" descr="airdeployment"/>
          <p:cNvPicPr>
            <a:picLocks noChangeAspect="1" noChangeArrowheads="1"/>
          </p:cNvPicPr>
          <p:nvPr/>
        </p:nvPicPr>
        <p:blipFill>
          <a:blip r:embed="rId8"/>
          <a:srcRect l="18091" t="6700" r="50252" b="53601"/>
          <a:stretch>
            <a:fillRect/>
          </a:stretch>
        </p:blipFill>
        <p:spPr bwMode="auto">
          <a:xfrm>
            <a:off x="7329886" y="229561"/>
            <a:ext cx="1719131" cy="1616600"/>
          </a:xfrm>
          <a:prstGeom prst="rect">
            <a:avLst/>
          </a:prstGeom>
          <a:noFill/>
          <a:ln w="9525">
            <a:noFill/>
            <a:miter lim="800000"/>
            <a:headEnd/>
            <a:tailEnd/>
          </a:ln>
        </p:spPr>
      </p:pic>
      <p:pic>
        <p:nvPicPr>
          <p:cNvPr id="14" name="Picture 5" descr="IMG_0696"/>
          <p:cNvPicPr>
            <a:picLocks noChangeAspect="1" noChangeArrowheads="1"/>
          </p:cNvPicPr>
          <p:nvPr/>
        </p:nvPicPr>
        <p:blipFill>
          <a:blip r:embed="rId9"/>
          <a:srcRect/>
          <a:stretch>
            <a:fillRect/>
          </a:stretch>
        </p:blipFill>
        <p:spPr bwMode="auto">
          <a:xfrm>
            <a:off x="7329886" y="229561"/>
            <a:ext cx="1003407" cy="752555"/>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8" name="Rectangle 2"/>
          <p:cNvSpPr>
            <a:spLocks noGrp="1" noChangeArrowheads="1"/>
          </p:cNvSpPr>
          <p:nvPr>
            <p:ph type="body" idx="1"/>
          </p:nvPr>
        </p:nvSpPr>
        <p:spPr>
          <a:xfrm>
            <a:off x="1331913" y="147638"/>
            <a:ext cx="7162800" cy="784225"/>
          </a:xfrm>
        </p:spPr>
        <p:txBody>
          <a:bodyPr/>
          <a:lstStyle/>
          <a:p>
            <a:pPr>
              <a:lnSpc>
                <a:spcPct val="90000"/>
              </a:lnSpc>
              <a:buFontTx/>
              <a:buNone/>
            </a:pPr>
            <a:r>
              <a:rPr lang="en-US" sz="2800" b="1" dirty="0">
                <a:solidFill>
                  <a:srgbClr val="8E0000"/>
                </a:solidFill>
              </a:rPr>
              <a:t>Intensity </a:t>
            </a:r>
            <a:r>
              <a:rPr lang="en-US" sz="2400" dirty="0">
                <a:solidFill>
                  <a:srgbClr val="8E0000"/>
                </a:solidFill>
              </a:rPr>
              <a:t>(continued)</a:t>
            </a:r>
            <a:r>
              <a:rPr lang="en-US" sz="2800" dirty="0">
                <a:solidFill>
                  <a:srgbClr val="000000"/>
                </a:solidFill>
              </a:rPr>
              <a:t>:</a:t>
            </a:r>
            <a:r>
              <a:rPr lang="en-US" sz="2000" dirty="0">
                <a:solidFill>
                  <a:srgbClr val="000000"/>
                </a:solidFill>
              </a:rPr>
              <a:t> </a:t>
            </a:r>
          </a:p>
          <a:p>
            <a:pPr>
              <a:lnSpc>
                <a:spcPct val="90000"/>
              </a:lnSpc>
            </a:pPr>
            <a:r>
              <a:rPr lang="en-US" sz="2000" dirty="0">
                <a:solidFill>
                  <a:srgbClr val="000000"/>
                </a:solidFill>
              </a:rPr>
              <a:t>3-D modeling of TC</a:t>
            </a:r>
          </a:p>
        </p:txBody>
      </p:sp>
      <p:sp>
        <p:nvSpPr>
          <p:cNvPr id="9219" name="Rectangle 3"/>
          <p:cNvSpPr>
            <a:spLocks noChangeArrowheads="1"/>
          </p:cNvSpPr>
          <p:nvPr/>
        </p:nvSpPr>
        <p:spPr bwMode="auto">
          <a:xfrm>
            <a:off x="0" y="3514725"/>
            <a:ext cx="1295400" cy="214313"/>
          </a:xfrm>
          <a:prstGeom prst="rect">
            <a:avLst/>
          </a:prstGeom>
          <a:solidFill>
            <a:schemeClr val="accent2">
              <a:alpha val="42999"/>
            </a:schemeClr>
          </a:solidFill>
          <a:ln w="9525">
            <a:noFill/>
            <a:miter lim="800000"/>
            <a:headEnd/>
            <a:tailEnd/>
          </a:ln>
        </p:spPr>
        <p:txBody>
          <a:bodyPr wrap="none" anchor="ctr">
            <a:prstTxWarp prst="textNoShape">
              <a:avLst/>
            </a:prstTxWarp>
          </a:bodyPr>
          <a:lstStyle/>
          <a:p>
            <a:endParaRPr lang="en-US">
              <a:latin typeface="Calibri"/>
              <a:cs typeface="Calibri"/>
            </a:endParaRPr>
          </a:p>
        </p:txBody>
      </p:sp>
      <p:sp>
        <p:nvSpPr>
          <p:cNvPr id="9227" name="Rectangle 11"/>
          <p:cNvSpPr>
            <a:spLocks noChangeArrowheads="1"/>
          </p:cNvSpPr>
          <p:nvPr/>
        </p:nvSpPr>
        <p:spPr bwMode="auto">
          <a:xfrm>
            <a:off x="2366435" y="6085711"/>
            <a:ext cx="5695950" cy="707886"/>
          </a:xfrm>
          <a:prstGeom prst="rect">
            <a:avLst/>
          </a:prstGeom>
          <a:noFill/>
          <a:ln w="9525">
            <a:noFill/>
            <a:miter lim="800000"/>
            <a:headEnd/>
            <a:tailEnd/>
          </a:ln>
        </p:spPr>
        <p:txBody>
          <a:bodyPr wrap="square">
            <a:prstTxWarp prst="textNoShape">
              <a:avLst/>
            </a:prstTxWarp>
            <a:spAutoFit/>
          </a:bodyPr>
          <a:lstStyle/>
          <a:p>
            <a:pPr algn="ctr"/>
            <a:r>
              <a:rPr lang="en-US" sz="2000" dirty="0" smtClean="0">
                <a:solidFill>
                  <a:srgbClr val="000000"/>
                </a:solidFill>
                <a:latin typeface="Calibri"/>
                <a:cs typeface="Calibri"/>
              </a:rPr>
              <a:t>High –resolution </a:t>
            </a:r>
            <a:r>
              <a:rPr lang="en-US" sz="2000" dirty="0" smtClean="0">
                <a:solidFill>
                  <a:srgbClr val="000000"/>
                </a:solidFill>
                <a:latin typeface="Calibri"/>
                <a:cs typeface="Calibri"/>
              </a:rPr>
              <a:t>HWRF </a:t>
            </a:r>
            <a:r>
              <a:rPr lang="en-US" sz="2000" dirty="0" smtClean="0">
                <a:solidFill>
                  <a:srgbClr val="000000"/>
                </a:solidFill>
                <a:latin typeface="Calibri"/>
                <a:cs typeface="Calibri"/>
              </a:rPr>
              <a:t>model system </a:t>
            </a:r>
            <a:r>
              <a:rPr lang="en-US" sz="2000" dirty="0">
                <a:solidFill>
                  <a:srgbClr val="000000"/>
                </a:solidFill>
                <a:latin typeface="Calibri"/>
                <a:cs typeface="Calibri"/>
              </a:rPr>
              <a:t>development</a:t>
            </a:r>
            <a:r>
              <a:rPr lang="en-US" sz="2000" dirty="0" smtClean="0">
                <a:solidFill>
                  <a:srgbClr val="000000"/>
                </a:solidFill>
                <a:latin typeface="Calibri"/>
                <a:cs typeface="Calibri"/>
              </a:rPr>
              <a:t> and evaluation</a:t>
            </a:r>
            <a:endParaRPr lang="en-US" sz="2000" dirty="0">
              <a:solidFill>
                <a:srgbClr val="000000"/>
              </a:solidFill>
              <a:latin typeface="Calibri"/>
              <a:cs typeface="Calibri"/>
            </a:endParaRPr>
          </a:p>
        </p:txBody>
      </p:sp>
      <p:sp>
        <p:nvSpPr>
          <p:cNvPr id="7" name="TextBox 7"/>
          <p:cNvSpPr txBox="1">
            <a:spLocks noChangeArrowheads="1"/>
          </p:cNvSpPr>
          <p:nvPr/>
        </p:nvSpPr>
        <p:spPr bwMode="auto">
          <a:xfrm>
            <a:off x="2292427" y="869930"/>
            <a:ext cx="5780087" cy="708025"/>
          </a:xfrm>
          <a:prstGeom prst="rect">
            <a:avLst/>
          </a:prstGeom>
          <a:noFill/>
          <a:ln w="9525">
            <a:noFill/>
            <a:miter lim="800000"/>
            <a:headEnd/>
            <a:tailEnd/>
          </a:ln>
        </p:spPr>
        <p:txBody>
          <a:bodyPr>
            <a:prstTxWarp prst="textNoShape">
              <a:avLst/>
            </a:prstTxWarp>
            <a:spAutoFit/>
          </a:bodyPr>
          <a:lstStyle/>
          <a:p>
            <a:pPr algn="ctr"/>
            <a:r>
              <a:rPr lang="en-US" sz="2000" dirty="0" smtClean="0">
                <a:latin typeface="Calibri"/>
                <a:ea typeface="Calibri" charset="0"/>
                <a:cs typeface="Calibri"/>
              </a:rPr>
              <a:t>Experimental HWRF </a:t>
            </a:r>
            <a:r>
              <a:rPr lang="en-US" sz="2000" dirty="0">
                <a:latin typeface="Calibri"/>
                <a:ea typeface="Calibri" charset="0"/>
                <a:cs typeface="Calibri"/>
              </a:rPr>
              <a:t>real-time demo simulations</a:t>
            </a:r>
          </a:p>
          <a:p>
            <a:pPr algn="ctr"/>
            <a:r>
              <a:rPr lang="en-US" sz="2000" dirty="0" smtClean="0">
                <a:latin typeface="Calibri"/>
                <a:ea typeface="Calibri" charset="0"/>
                <a:cs typeface="Calibri"/>
              </a:rPr>
              <a:t>(</a:t>
            </a:r>
            <a:r>
              <a:rPr lang="en-US" sz="2000" dirty="0" smtClean="0">
                <a:latin typeface="Calibri"/>
                <a:ea typeface="Calibri" charset="0"/>
                <a:cs typeface="Calibri"/>
                <a:hlinkClick r:id="rId3"/>
              </a:rPr>
              <a:t>https://storm.aoml.noaa.gov/hwrfx/</a:t>
            </a:r>
            <a:r>
              <a:rPr lang="en-US" sz="2000" dirty="0" smtClean="0">
                <a:latin typeface="Calibri"/>
                <a:ea typeface="Calibri" charset="0"/>
                <a:cs typeface="Calibri"/>
              </a:rPr>
              <a:t>)</a:t>
            </a:r>
            <a:endParaRPr lang="en-US" sz="2000" dirty="0">
              <a:latin typeface="Calibri"/>
              <a:ea typeface="Calibri" charset="0"/>
              <a:cs typeface="Calibri"/>
            </a:endParaRPr>
          </a:p>
        </p:txBody>
      </p:sp>
      <p:pic>
        <p:nvPicPr>
          <p:cNvPr id="8" name="Picture 7" descr="Screen shot 2011-03-20 at 10.37.28 PM.png"/>
          <p:cNvPicPr>
            <a:picLocks noChangeAspect="1"/>
          </p:cNvPicPr>
          <p:nvPr/>
        </p:nvPicPr>
        <p:blipFill>
          <a:blip r:embed="rId4"/>
          <a:srcRect r="16060"/>
          <a:stretch>
            <a:fillRect/>
          </a:stretch>
        </p:blipFill>
        <p:spPr>
          <a:xfrm>
            <a:off x="1957773" y="1565281"/>
            <a:ext cx="6493673" cy="4608576"/>
          </a:xfrm>
          <a:prstGeom prst="rect">
            <a:avLst/>
          </a:prstGeom>
        </p:spPr>
      </p:pic>
      <p:grpSp>
        <p:nvGrpSpPr>
          <p:cNvPr id="16" name="Group 15"/>
          <p:cNvGrpSpPr/>
          <p:nvPr/>
        </p:nvGrpSpPr>
        <p:grpSpPr>
          <a:xfrm>
            <a:off x="2136445" y="1581149"/>
            <a:ext cx="6142208" cy="4572000"/>
            <a:chOff x="2136445" y="1581149"/>
            <a:chExt cx="6142208" cy="4572000"/>
          </a:xfrm>
        </p:grpSpPr>
        <p:pic>
          <p:nvPicPr>
            <p:cNvPr id="12" name="Picture 11" descr="C:\Users\gopal\Desktop\HFIP_MEETING\moving_nest.gif"/>
            <p:cNvPicPr>
              <a:picLocks noChangeAspect="1" noChangeArrowheads="1" noCrop="1"/>
            </p:cNvPicPr>
            <p:nvPr/>
          </p:nvPicPr>
          <p:blipFill>
            <a:blip r:embed="rId5"/>
            <a:srcRect/>
            <a:stretch>
              <a:fillRect/>
            </a:stretch>
          </p:blipFill>
          <p:spPr bwMode="auto">
            <a:xfrm>
              <a:off x="2136445" y="1581149"/>
              <a:ext cx="6142208" cy="4572000"/>
            </a:xfrm>
            <a:prstGeom prst="rect">
              <a:avLst/>
            </a:prstGeom>
            <a:noFill/>
            <a:ln w="9525">
              <a:noFill/>
              <a:miter lim="800000"/>
              <a:headEnd/>
              <a:tailEnd/>
            </a:ln>
          </p:spPr>
        </p:pic>
        <p:sp>
          <p:nvSpPr>
            <p:cNvPr id="14" name="Rectangle 16"/>
            <p:cNvSpPr>
              <a:spLocks noChangeArrowheads="1"/>
            </p:cNvSpPr>
            <p:nvPr/>
          </p:nvSpPr>
          <p:spPr bwMode="auto">
            <a:xfrm>
              <a:off x="4203631" y="5292657"/>
              <a:ext cx="2009775" cy="473075"/>
            </a:xfrm>
            <a:prstGeom prst="rect">
              <a:avLst/>
            </a:prstGeom>
            <a:noFill/>
            <a:ln w="9525">
              <a:noFill/>
              <a:miter lim="800000"/>
              <a:headEnd/>
              <a:tailEnd/>
            </a:ln>
            <a:effectLst>
              <a:outerShdw blurRad="50800" dist="38100" dir="2700000">
                <a:srgbClr val="000000">
                  <a:alpha val="43000"/>
                </a:srgbClr>
              </a:outerShdw>
            </a:effectLst>
          </p:spPr>
          <p:txBody>
            <a:bodyPr wrap="none" anchor="ctr">
              <a:prstTxWarp prst="textNoShape">
                <a:avLst/>
              </a:prstTxWarp>
            </a:bodyPr>
            <a:lstStyle/>
            <a:p>
              <a:pPr algn="ctr"/>
              <a:r>
                <a:rPr lang="en-US" b="1" dirty="0">
                  <a:solidFill>
                    <a:schemeClr val="bg1"/>
                  </a:solidFill>
                  <a:latin typeface="Calibri" charset="0"/>
                </a:rPr>
                <a:t>HWRFV3.2</a:t>
              </a:r>
            </a:p>
          </p:txBody>
        </p:sp>
        <p:sp>
          <p:nvSpPr>
            <p:cNvPr id="15" name="Rectangle 14"/>
            <p:cNvSpPr>
              <a:spLocks noChangeArrowheads="1"/>
            </p:cNvSpPr>
            <p:nvPr/>
          </p:nvSpPr>
          <p:spPr bwMode="auto">
            <a:xfrm>
              <a:off x="3963566" y="5618129"/>
              <a:ext cx="2441575" cy="473075"/>
            </a:xfrm>
            <a:prstGeom prst="rect">
              <a:avLst/>
            </a:prstGeom>
            <a:noFill/>
            <a:ln w="9525">
              <a:noFill/>
              <a:miter lim="800000"/>
              <a:headEnd/>
              <a:tailEnd/>
            </a:ln>
          </p:spPr>
          <p:txBody>
            <a:bodyPr wrap="none" anchor="ctr">
              <a:prstTxWarp prst="textNoShape">
                <a:avLst/>
              </a:prstTxWarp>
            </a:bodyPr>
            <a:lstStyle/>
            <a:p>
              <a:pPr algn="ctr"/>
              <a:r>
                <a:rPr lang="en-US" sz="1800" dirty="0">
                  <a:solidFill>
                    <a:schemeClr val="bg1"/>
                  </a:solidFill>
                  <a:latin typeface="Calibri" charset="0"/>
                </a:rPr>
                <a:t>Ike Simulation at 27:9:3</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8" name="Rectangle 2"/>
          <p:cNvSpPr>
            <a:spLocks noGrp="1" noChangeArrowheads="1"/>
          </p:cNvSpPr>
          <p:nvPr>
            <p:ph type="body" idx="1"/>
          </p:nvPr>
        </p:nvSpPr>
        <p:spPr>
          <a:xfrm>
            <a:off x="1331913" y="147638"/>
            <a:ext cx="7162800" cy="784225"/>
          </a:xfrm>
        </p:spPr>
        <p:txBody>
          <a:bodyPr/>
          <a:lstStyle/>
          <a:p>
            <a:pPr>
              <a:lnSpc>
                <a:spcPct val="90000"/>
              </a:lnSpc>
              <a:buFontTx/>
              <a:buNone/>
            </a:pPr>
            <a:r>
              <a:rPr lang="en-US" sz="2800" b="1" dirty="0">
                <a:solidFill>
                  <a:srgbClr val="8E0000"/>
                </a:solidFill>
              </a:rPr>
              <a:t>Intensity </a:t>
            </a:r>
            <a:r>
              <a:rPr lang="en-US" sz="2400" dirty="0">
                <a:solidFill>
                  <a:srgbClr val="8E0000"/>
                </a:solidFill>
              </a:rPr>
              <a:t>(continued)</a:t>
            </a:r>
            <a:r>
              <a:rPr lang="en-US" sz="2800" dirty="0">
                <a:solidFill>
                  <a:srgbClr val="000000"/>
                </a:solidFill>
              </a:rPr>
              <a:t>:</a:t>
            </a:r>
            <a:r>
              <a:rPr lang="en-US" sz="2000" dirty="0">
                <a:solidFill>
                  <a:srgbClr val="000000"/>
                </a:solidFill>
              </a:rPr>
              <a:t> </a:t>
            </a:r>
            <a:endParaRPr lang="en-US" sz="2000" dirty="0" smtClean="0">
              <a:solidFill>
                <a:srgbClr val="000000"/>
              </a:solidFill>
            </a:endParaRPr>
          </a:p>
          <a:p>
            <a:pPr>
              <a:lnSpc>
                <a:spcPct val="90000"/>
              </a:lnSpc>
            </a:pPr>
            <a:r>
              <a:rPr lang="en-US" sz="2000" dirty="0" smtClean="0">
                <a:solidFill>
                  <a:srgbClr val="000000"/>
                </a:solidFill>
              </a:rPr>
              <a:t>Ensembles: Single &amp; Multi-model</a:t>
            </a:r>
            <a:endParaRPr lang="en-US" sz="2000" dirty="0">
              <a:solidFill>
                <a:srgbClr val="000000"/>
              </a:solidFill>
            </a:endParaRPr>
          </a:p>
        </p:txBody>
      </p:sp>
      <p:sp>
        <p:nvSpPr>
          <p:cNvPr id="9219" name="Rectangle 3"/>
          <p:cNvSpPr>
            <a:spLocks noChangeArrowheads="1"/>
          </p:cNvSpPr>
          <p:nvPr/>
        </p:nvSpPr>
        <p:spPr bwMode="auto">
          <a:xfrm>
            <a:off x="0" y="3514725"/>
            <a:ext cx="1295400" cy="214313"/>
          </a:xfrm>
          <a:prstGeom prst="rect">
            <a:avLst/>
          </a:prstGeom>
          <a:solidFill>
            <a:schemeClr val="accent2">
              <a:alpha val="42999"/>
            </a:schemeClr>
          </a:solidFill>
          <a:ln w="9525">
            <a:noFill/>
            <a:miter lim="800000"/>
            <a:headEnd/>
            <a:tailEnd/>
          </a:ln>
        </p:spPr>
        <p:txBody>
          <a:bodyPr wrap="none" anchor="ctr">
            <a:prstTxWarp prst="textNoShape">
              <a:avLst/>
            </a:prstTxWarp>
          </a:bodyPr>
          <a:lstStyle/>
          <a:p>
            <a:endParaRPr lang="en-US">
              <a:latin typeface="Calibri"/>
              <a:cs typeface="Calibri"/>
            </a:endParaRPr>
          </a:p>
        </p:txBody>
      </p:sp>
      <p:pic>
        <p:nvPicPr>
          <p:cNvPr id="19" name="Picture 12" descr="Karl-091600-intensity-forecast-3"/>
          <p:cNvPicPr>
            <a:picLocks noChangeAspect="1" noChangeArrowheads="1"/>
          </p:cNvPicPr>
          <p:nvPr/>
        </p:nvPicPr>
        <p:blipFill>
          <a:blip r:embed="rId3"/>
          <a:srcRect/>
          <a:stretch>
            <a:fillRect/>
          </a:stretch>
        </p:blipFill>
        <p:spPr bwMode="auto">
          <a:xfrm>
            <a:off x="5119008" y="3965704"/>
            <a:ext cx="3725939" cy="2660904"/>
          </a:xfrm>
          <a:prstGeom prst="rect">
            <a:avLst/>
          </a:prstGeom>
          <a:noFill/>
          <a:ln w="9525">
            <a:noFill/>
            <a:miter lim="800000"/>
            <a:headEnd/>
            <a:tailEnd/>
          </a:ln>
        </p:spPr>
      </p:pic>
      <p:sp>
        <p:nvSpPr>
          <p:cNvPr id="21" name="TextBox 14"/>
          <p:cNvSpPr txBox="1">
            <a:spLocks noChangeArrowheads="1"/>
          </p:cNvSpPr>
          <p:nvPr/>
        </p:nvSpPr>
        <p:spPr bwMode="auto">
          <a:xfrm>
            <a:off x="6848851" y="4227641"/>
            <a:ext cx="1249363" cy="307975"/>
          </a:xfrm>
          <a:prstGeom prst="rect">
            <a:avLst/>
          </a:prstGeom>
          <a:noFill/>
          <a:ln w="9525">
            <a:noFill/>
            <a:miter lim="800000"/>
            <a:headEnd/>
            <a:tailEnd/>
          </a:ln>
        </p:spPr>
        <p:txBody>
          <a:bodyPr wrap="none">
            <a:prstTxWarp prst="textNoShape">
              <a:avLst/>
            </a:prstTxWarp>
            <a:spAutoFit/>
          </a:bodyPr>
          <a:lstStyle/>
          <a:p>
            <a:r>
              <a:rPr lang="en-US" sz="1400" b="1" dirty="0">
                <a:latin typeface="Calibri" charset="0"/>
                <a:ea typeface="Calibri" charset="0"/>
                <a:cs typeface="Calibri" charset="0"/>
              </a:rPr>
              <a:t>Hurricane Karl</a:t>
            </a:r>
          </a:p>
        </p:txBody>
      </p:sp>
      <p:pic>
        <p:nvPicPr>
          <p:cNvPr id="22" name="Picture 15"/>
          <p:cNvPicPr>
            <a:picLocks noChangeAspect="1"/>
          </p:cNvPicPr>
          <p:nvPr/>
        </p:nvPicPr>
        <p:blipFill>
          <a:blip r:embed="rId4"/>
          <a:srcRect/>
          <a:stretch>
            <a:fillRect/>
          </a:stretch>
        </p:blipFill>
        <p:spPr bwMode="auto">
          <a:xfrm>
            <a:off x="1957267" y="3965704"/>
            <a:ext cx="2850724" cy="2660904"/>
          </a:xfrm>
          <a:prstGeom prst="rect">
            <a:avLst/>
          </a:prstGeom>
          <a:noFill/>
          <a:ln w="9525">
            <a:noFill/>
            <a:miter lim="800000"/>
            <a:headEnd/>
            <a:tailEnd/>
          </a:ln>
        </p:spPr>
      </p:pic>
      <p:sp>
        <p:nvSpPr>
          <p:cNvPr id="23" name="TextBox 14"/>
          <p:cNvSpPr txBox="1">
            <a:spLocks noChangeArrowheads="1"/>
          </p:cNvSpPr>
          <p:nvPr/>
        </p:nvSpPr>
        <p:spPr bwMode="auto">
          <a:xfrm>
            <a:off x="2307563" y="4157791"/>
            <a:ext cx="1249362" cy="307975"/>
          </a:xfrm>
          <a:prstGeom prst="rect">
            <a:avLst/>
          </a:prstGeom>
          <a:noFill/>
          <a:ln w="9525">
            <a:noFill/>
            <a:miter lim="800000"/>
            <a:headEnd/>
            <a:tailEnd/>
          </a:ln>
        </p:spPr>
        <p:txBody>
          <a:bodyPr wrap="none">
            <a:prstTxWarp prst="textNoShape">
              <a:avLst/>
            </a:prstTxWarp>
            <a:spAutoFit/>
          </a:bodyPr>
          <a:lstStyle/>
          <a:p>
            <a:r>
              <a:rPr lang="en-US" sz="1400" b="1">
                <a:latin typeface="Calibri" charset="0"/>
                <a:ea typeface="Calibri" charset="0"/>
                <a:cs typeface="Calibri" charset="0"/>
              </a:rPr>
              <a:t>Hurricane Karl</a:t>
            </a:r>
          </a:p>
        </p:txBody>
      </p:sp>
      <p:pic>
        <p:nvPicPr>
          <p:cNvPr id="29" name="Picture 11" descr="2010110406_al21TOMAS_track.eps"/>
          <p:cNvPicPr>
            <a:picLocks noChangeAspect="1"/>
          </p:cNvPicPr>
          <p:nvPr/>
        </p:nvPicPr>
        <p:blipFill>
          <a:blip r:embed="rId5"/>
          <a:srcRect/>
          <a:stretch>
            <a:fillRect/>
          </a:stretch>
        </p:blipFill>
        <p:spPr bwMode="auto">
          <a:xfrm>
            <a:off x="1775959" y="1238735"/>
            <a:ext cx="3636480" cy="2514600"/>
          </a:xfrm>
          <a:prstGeom prst="rect">
            <a:avLst/>
          </a:prstGeom>
          <a:noFill/>
          <a:ln w="9525">
            <a:noFill/>
            <a:miter lim="800000"/>
            <a:headEnd/>
            <a:tailEnd/>
          </a:ln>
        </p:spPr>
      </p:pic>
      <p:pic>
        <p:nvPicPr>
          <p:cNvPr id="30" name="Picture 13" descr="2010110406_al21TOMAS_wsp.eps"/>
          <p:cNvPicPr>
            <a:picLocks noChangeAspect="1"/>
          </p:cNvPicPr>
          <p:nvPr/>
        </p:nvPicPr>
        <p:blipFill>
          <a:blip r:embed="rId6"/>
          <a:srcRect/>
          <a:stretch>
            <a:fillRect/>
          </a:stretch>
        </p:blipFill>
        <p:spPr bwMode="auto">
          <a:xfrm>
            <a:off x="5307152" y="1238735"/>
            <a:ext cx="3577741" cy="2514600"/>
          </a:xfrm>
          <a:prstGeom prst="rect">
            <a:avLst/>
          </a:prstGeom>
          <a:noFill/>
          <a:ln w="9525">
            <a:noFill/>
            <a:miter lim="800000"/>
            <a:headEnd/>
            <a:tailEnd/>
          </a:ln>
        </p:spPr>
      </p:pic>
      <p:sp>
        <p:nvSpPr>
          <p:cNvPr id="31" name="TextBox 14"/>
          <p:cNvSpPr txBox="1">
            <a:spLocks noChangeArrowheads="1"/>
          </p:cNvSpPr>
          <p:nvPr/>
        </p:nvSpPr>
        <p:spPr bwMode="auto">
          <a:xfrm>
            <a:off x="5651980" y="1495943"/>
            <a:ext cx="1441420" cy="307777"/>
          </a:xfrm>
          <a:prstGeom prst="rect">
            <a:avLst/>
          </a:prstGeom>
          <a:noFill/>
          <a:ln w="9525">
            <a:noFill/>
            <a:miter lim="800000"/>
            <a:headEnd/>
            <a:tailEnd/>
          </a:ln>
        </p:spPr>
        <p:txBody>
          <a:bodyPr wrap="none">
            <a:prstTxWarp prst="textNoShape">
              <a:avLst/>
            </a:prstTxWarp>
            <a:spAutoFit/>
          </a:bodyPr>
          <a:lstStyle/>
          <a:p>
            <a:r>
              <a:rPr lang="en-US" sz="1400" b="1" dirty="0">
                <a:latin typeface="Calibri" charset="0"/>
                <a:ea typeface="Calibri" charset="0"/>
                <a:cs typeface="Calibri" charset="0"/>
              </a:rPr>
              <a:t>Hurricane</a:t>
            </a:r>
            <a:r>
              <a:rPr lang="en-US" sz="1400" b="1" dirty="0" smtClean="0">
                <a:latin typeface="Calibri" charset="0"/>
                <a:ea typeface="Calibri" charset="0"/>
                <a:cs typeface="Calibri" charset="0"/>
              </a:rPr>
              <a:t> Tomas</a:t>
            </a:r>
            <a:endParaRPr lang="en-US" sz="1400" b="1" dirty="0">
              <a:latin typeface="Calibri" charset="0"/>
              <a:ea typeface="Calibri" charset="0"/>
              <a:cs typeface="Calibri" charset="0"/>
            </a:endParaRPr>
          </a:p>
        </p:txBody>
      </p:sp>
      <p:sp>
        <p:nvSpPr>
          <p:cNvPr id="32" name="TextBox 14"/>
          <p:cNvSpPr txBox="1">
            <a:spLocks noChangeArrowheads="1"/>
          </p:cNvSpPr>
          <p:nvPr/>
        </p:nvSpPr>
        <p:spPr bwMode="auto">
          <a:xfrm>
            <a:off x="2259217" y="1476356"/>
            <a:ext cx="1441420" cy="307777"/>
          </a:xfrm>
          <a:prstGeom prst="rect">
            <a:avLst/>
          </a:prstGeom>
          <a:noFill/>
          <a:ln w="9525">
            <a:noFill/>
            <a:miter lim="800000"/>
            <a:headEnd/>
            <a:tailEnd/>
          </a:ln>
        </p:spPr>
        <p:txBody>
          <a:bodyPr wrap="none">
            <a:prstTxWarp prst="textNoShape">
              <a:avLst/>
            </a:prstTxWarp>
            <a:spAutoFit/>
          </a:bodyPr>
          <a:lstStyle/>
          <a:p>
            <a:r>
              <a:rPr lang="en-US" sz="1400" b="1" dirty="0">
                <a:latin typeface="Calibri" charset="0"/>
                <a:ea typeface="Calibri" charset="0"/>
                <a:cs typeface="Calibri" charset="0"/>
              </a:rPr>
              <a:t>Hurricane</a:t>
            </a:r>
            <a:r>
              <a:rPr lang="en-US" sz="1400" b="1" dirty="0" smtClean="0">
                <a:latin typeface="Calibri" charset="0"/>
                <a:ea typeface="Calibri" charset="0"/>
                <a:cs typeface="Calibri" charset="0"/>
              </a:rPr>
              <a:t> Tomas</a:t>
            </a:r>
            <a:endParaRPr lang="en-US" sz="1400" b="1" dirty="0">
              <a:latin typeface="Calibri" charset="0"/>
              <a:ea typeface="Calibri" charset="0"/>
              <a:cs typeface="Calibri"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Rectangle 2"/>
          <p:cNvSpPr>
            <a:spLocks noGrp="1" noChangeArrowheads="1"/>
          </p:cNvSpPr>
          <p:nvPr>
            <p:ph type="body" idx="1"/>
          </p:nvPr>
        </p:nvSpPr>
        <p:spPr>
          <a:xfrm>
            <a:off x="1293813" y="147638"/>
            <a:ext cx="5161553" cy="4839998"/>
          </a:xfrm>
        </p:spPr>
        <p:txBody>
          <a:bodyPr/>
          <a:lstStyle/>
          <a:p>
            <a:pPr marL="230188" indent="-230188">
              <a:buFontTx/>
              <a:buNone/>
            </a:pPr>
            <a:r>
              <a:rPr lang="en-US" b="1" dirty="0">
                <a:solidFill>
                  <a:srgbClr val="8E0000"/>
                </a:solidFill>
              </a:rPr>
              <a:t>Intensity </a:t>
            </a:r>
            <a:r>
              <a:rPr lang="en-US" sz="2800" dirty="0">
                <a:solidFill>
                  <a:srgbClr val="8E0000"/>
                </a:solidFill>
              </a:rPr>
              <a:t>(continued)</a:t>
            </a:r>
            <a:r>
              <a:rPr lang="en-US" dirty="0">
                <a:solidFill>
                  <a:srgbClr val="000000"/>
                </a:solidFill>
              </a:rPr>
              <a:t>:</a:t>
            </a:r>
            <a:r>
              <a:rPr lang="en-US" sz="2400" dirty="0">
                <a:solidFill>
                  <a:srgbClr val="000000"/>
                </a:solidFill>
              </a:rPr>
              <a:t> </a:t>
            </a:r>
          </a:p>
          <a:p>
            <a:pPr marL="230188" indent="-230188"/>
            <a:r>
              <a:rPr lang="en-US" sz="2800" dirty="0">
                <a:solidFill>
                  <a:srgbClr val="000000"/>
                </a:solidFill>
              </a:rPr>
              <a:t>Statistical Models</a:t>
            </a:r>
          </a:p>
          <a:p>
            <a:pPr marL="569913" lvl="1" indent="-225425">
              <a:lnSpc>
                <a:spcPct val="95000"/>
              </a:lnSpc>
            </a:pPr>
            <a:r>
              <a:rPr lang="en-US" sz="2000" dirty="0"/>
              <a:t>Since 1997, SHIPS most skillful intensity guidance to NHC/TPC.</a:t>
            </a:r>
          </a:p>
          <a:p>
            <a:pPr marL="569913" lvl="1" indent="-225425">
              <a:lnSpc>
                <a:spcPct val="95000"/>
              </a:lnSpc>
            </a:pPr>
            <a:r>
              <a:rPr lang="en-US" sz="2000" dirty="0"/>
              <a:t>Incorporates inner-core SST impact </a:t>
            </a:r>
          </a:p>
          <a:p>
            <a:pPr marL="569913" lvl="1" indent="-225425">
              <a:lnSpc>
                <a:spcPct val="95000"/>
              </a:lnSpc>
            </a:pPr>
            <a:r>
              <a:rPr lang="en-US" sz="2000" dirty="0"/>
              <a:t>Evaluation of SHIPS shows average 3%, 6% and 15% increase in forecast skill for all storms with inner-core SST estimates.</a:t>
            </a:r>
          </a:p>
          <a:p>
            <a:pPr marL="569913" lvl="1" indent="-225425">
              <a:lnSpc>
                <a:spcPct val="95000"/>
              </a:lnSpc>
            </a:pPr>
            <a:r>
              <a:rPr lang="en-US" sz="2000" dirty="0"/>
              <a:t>“Rapid intensification (RI)” index under developed.</a:t>
            </a:r>
          </a:p>
          <a:p>
            <a:pPr marL="569913" lvl="1" indent="-225425">
              <a:lnSpc>
                <a:spcPct val="95000"/>
              </a:lnSpc>
            </a:pPr>
            <a:r>
              <a:rPr lang="en-US" sz="2000" dirty="0"/>
              <a:t>Evaluation of RI shows average 5% and 30% improvement for ATL &amp; EPAC.</a:t>
            </a:r>
            <a:endParaRPr lang="en-US" sz="2000" dirty="0">
              <a:effectLst>
                <a:outerShdw blurRad="38100" dist="38100" dir="2700000" algn="tl">
                  <a:srgbClr val="DDDDDD"/>
                </a:outerShdw>
              </a:effectLst>
            </a:endParaRPr>
          </a:p>
          <a:p>
            <a:pPr marL="569913" lvl="1" indent="-225425">
              <a:lnSpc>
                <a:spcPct val="95000"/>
              </a:lnSpc>
              <a:buFontTx/>
              <a:buNone/>
            </a:pPr>
            <a:endParaRPr lang="en-US" sz="1400" dirty="0">
              <a:effectLst>
                <a:outerShdw blurRad="38100" dist="38100" dir="2700000" algn="tl">
                  <a:srgbClr val="DDDDDD"/>
                </a:outerShdw>
              </a:effectLst>
            </a:endParaRPr>
          </a:p>
        </p:txBody>
      </p:sp>
      <p:sp>
        <p:nvSpPr>
          <p:cNvPr id="46083" name="Rectangle 3"/>
          <p:cNvSpPr>
            <a:spLocks noChangeArrowheads="1"/>
          </p:cNvSpPr>
          <p:nvPr/>
        </p:nvSpPr>
        <p:spPr bwMode="auto">
          <a:xfrm>
            <a:off x="0" y="3514725"/>
            <a:ext cx="1295400" cy="214313"/>
          </a:xfrm>
          <a:prstGeom prst="rect">
            <a:avLst/>
          </a:prstGeom>
          <a:solidFill>
            <a:schemeClr val="accent2">
              <a:alpha val="42999"/>
            </a:schemeClr>
          </a:solidFill>
          <a:ln w="9525">
            <a:noFill/>
            <a:miter lim="800000"/>
            <a:headEnd/>
            <a:tailEnd/>
          </a:ln>
        </p:spPr>
        <p:txBody>
          <a:bodyPr wrap="none" anchor="ctr">
            <a:prstTxWarp prst="textNoShape">
              <a:avLst/>
            </a:prstTxWarp>
          </a:bodyPr>
          <a:lstStyle/>
          <a:p>
            <a:endParaRPr lang="en-US">
              <a:latin typeface="Calibri"/>
              <a:cs typeface="Calibri"/>
            </a:endParaRPr>
          </a:p>
        </p:txBody>
      </p:sp>
      <p:pic>
        <p:nvPicPr>
          <p:cNvPr id="7" name="Content Placeholder 11" descr="Picture 6.png"/>
          <p:cNvPicPr>
            <a:picLocks noChangeAspect="1"/>
          </p:cNvPicPr>
          <p:nvPr/>
        </p:nvPicPr>
        <p:blipFill>
          <a:blip r:embed="rId3"/>
          <a:srcRect l="2972" r="55705" b="33893"/>
          <a:stretch>
            <a:fillRect/>
          </a:stretch>
        </p:blipFill>
        <p:spPr bwMode="auto">
          <a:xfrm>
            <a:off x="6362771" y="190699"/>
            <a:ext cx="2741546" cy="4925095"/>
          </a:xfrm>
          <a:prstGeom prst="rect">
            <a:avLst/>
          </a:prstGeom>
          <a:noFill/>
          <a:ln w="9525">
            <a:noFill/>
            <a:miter lim="800000"/>
            <a:headEnd/>
            <a:tailEnd/>
          </a:ln>
        </p:spPr>
      </p:pic>
      <p:sp>
        <p:nvSpPr>
          <p:cNvPr id="8" name="TextBox 12"/>
          <p:cNvSpPr txBox="1">
            <a:spLocks noChangeArrowheads="1"/>
          </p:cNvSpPr>
          <p:nvPr/>
        </p:nvSpPr>
        <p:spPr bwMode="auto">
          <a:xfrm>
            <a:off x="7505504" y="330642"/>
            <a:ext cx="493713" cy="338138"/>
          </a:xfrm>
          <a:prstGeom prst="rect">
            <a:avLst/>
          </a:prstGeom>
          <a:noFill/>
          <a:ln w="9525">
            <a:noFill/>
            <a:miter lim="800000"/>
            <a:headEnd/>
            <a:tailEnd/>
          </a:ln>
        </p:spPr>
        <p:txBody>
          <a:bodyPr wrap="none">
            <a:prstTxWarp prst="textNoShape">
              <a:avLst/>
            </a:prstTxWarp>
            <a:spAutoFit/>
          </a:bodyPr>
          <a:lstStyle/>
          <a:p>
            <a:r>
              <a:rPr lang="en-US" sz="1600" b="1" dirty="0">
                <a:latin typeface="Calibri"/>
                <a:ea typeface="Calibri" charset="0"/>
                <a:cs typeface="Calibri"/>
              </a:rPr>
              <a:t>ATL</a:t>
            </a:r>
          </a:p>
        </p:txBody>
      </p:sp>
      <p:sp>
        <p:nvSpPr>
          <p:cNvPr id="11" name="Text Box 10"/>
          <p:cNvSpPr txBox="1">
            <a:spLocks noChangeArrowheads="1"/>
          </p:cNvSpPr>
          <p:nvPr/>
        </p:nvSpPr>
        <p:spPr bwMode="auto">
          <a:xfrm>
            <a:off x="1627071" y="4964638"/>
            <a:ext cx="6786070" cy="1405513"/>
          </a:xfrm>
          <a:prstGeom prst="rect">
            <a:avLst/>
          </a:prstGeom>
          <a:noFill/>
          <a:ln w="9525">
            <a:noFill/>
            <a:miter lim="800000"/>
            <a:headEnd/>
            <a:tailEnd/>
          </a:ln>
        </p:spPr>
        <p:txBody>
          <a:bodyPr wrap="square">
            <a:prstTxWarp prst="textNoShape">
              <a:avLst/>
            </a:prstTxWarp>
            <a:spAutoFit/>
          </a:bodyPr>
          <a:lstStyle/>
          <a:p>
            <a:pPr marL="234950" indent="-234950">
              <a:lnSpc>
                <a:spcPct val="90000"/>
              </a:lnSpc>
              <a:spcBef>
                <a:spcPts val="500"/>
              </a:spcBef>
              <a:spcAft>
                <a:spcPts val="500"/>
              </a:spcAft>
              <a:buClr>
                <a:srgbClr val="000066"/>
              </a:buClr>
              <a:buSzPct val="115000"/>
              <a:buFont typeface="Lucida Grande"/>
              <a:buChar char="-"/>
            </a:pPr>
            <a:r>
              <a:rPr lang="en-US" sz="2000" dirty="0">
                <a:latin typeface="Calibri"/>
                <a:ea typeface="Calibri" charset="0"/>
                <a:cs typeface="Calibri"/>
              </a:rPr>
              <a:t>RI Index has much higher POD than any dynamical model and OFCL in both ATL and EPAC</a:t>
            </a:r>
          </a:p>
          <a:p>
            <a:pPr marL="234950" indent="-234950">
              <a:lnSpc>
                <a:spcPct val="90000"/>
              </a:lnSpc>
              <a:spcBef>
                <a:spcPts val="500"/>
              </a:spcBef>
              <a:spcAft>
                <a:spcPts val="500"/>
              </a:spcAft>
              <a:buClr>
                <a:srgbClr val="000066"/>
              </a:buClr>
              <a:buSzPct val="115000"/>
              <a:buFont typeface="Lucida Grande"/>
              <a:buChar char="-"/>
            </a:pPr>
            <a:r>
              <a:rPr lang="en-US" sz="2000" dirty="0">
                <a:latin typeface="Calibri"/>
                <a:ea typeface="Calibri" charset="0"/>
                <a:cs typeface="Calibri"/>
              </a:rPr>
              <a:t>FAR for RI index comparable to dynamical models and OFCL</a:t>
            </a:r>
          </a:p>
          <a:p>
            <a:pPr marL="234950" indent="-234950">
              <a:lnSpc>
                <a:spcPct val="90000"/>
              </a:lnSpc>
              <a:spcBef>
                <a:spcPts val="500"/>
              </a:spcBef>
              <a:spcAft>
                <a:spcPts val="500"/>
              </a:spcAft>
              <a:buClr>
                <a:srgbClr val="000066"/>
              </a:buClr>
              <a:buSzPct val="115000"/>
            </a:pPr>
            <a:r>
              <a:rPr lang="en-US" sz="1600" dirty="0">
                <a:latin typeface="Calibri"/>
                <a:ea typeface="Calibri" charset="0"/>
                <a:cs typeface="Calibri"/>
              </a:rPr>
              <a:t>Kaplan et al (2009)</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2" name="Rectangle 2"/>
          <p:cNvSpPr>
            <a:spLocks noGrp="1" noChangeArrowheads="1"/>
          </p:cNvSpPr>
          <p:nvPr>
            <p:ph type="body" idx="1"/>
          </p:nvPr>
        </p:nvSpPr>
        <p:spPr>
          <a:xfrm>
            <a:off x="1331913" y="147638"/>
            <a:ext cx="7162800" cy="784225"/>
          </a:xfrm>
        </p:spPr>
        <p:txBody>
          <a:bodyPr/>
          <a:lstStyle/>
          <a:p>
            <a:pPr>
              <a:lnSpc>
                <a:spcPct val="90000"/>
              </a:lnSpc>
              <a:buFontTx/>
              <a:buNone/>
            </a:pPr>
            <a:r>
              <a:rPr lang="en-US" sz="2400" b="1">
                <a:solidFill>
                  <a:srgbClr val="8E0000"/>
                </a:solidFill>
              </a:rPr>
              <a:t>Structure:</a:t>
            </a:r>
            <a:r>
              <a:rPr lang="en-US" sz="1800" b="1">
                <a:solidFill>
                  <a:srgbClr val="8E0000"/>
                </a:solidFill>
              </a:rPr>
              <a:t> </a:t>
            </a:r>
          </a:p>
          <a:p>
            <a:pPr>
              <a:lnSpc>
                <a:spcPct val="90000"/>
              </a:lnSpc>
            </a:pPr>
            <a:r>
              <a:rPr lang="en-US" sz="1800">
                <a:solidFill>
                  <a:srgbClr val="000000"/>
                </a:solidFill>
              </a:rPr>
              <a:t>Land-based radar, surface data, GIS. Development of a real-time surface analysis system.</a:t>
            </a:r>
          </a:p>
        </p:txBody>
      </p:sp>
      <p:sp>
        <p:nvSpPr>
          <p:cNvPr id="10243" name="Rectangle 3"/>
          <p:cNvSpPr>
            <a:spLocks noChangeArrowheads="1"/>
          </p:cNvSpPr>
          <p:nvPr/>
        </p:nvSpPr>
        <p:spPr bwMode="auto">
          <a:xfrm>
            <a:off x="0" y="3695700"/>
            <a:ext cx="1295400" cy="214313"/>
          </a:xfrm>
          <a:prstGeom prst="rect">
            <a:avLst/>
          </a:prstGeom>
          <a:solidFill>
            <a:schemeClr val="accent2">
              <a:alpha val="42999"/>
            </a:schemeClr>
          </a:solidFill>
          <a:ln w="9525">
            <a:noFill/>
            <a:miter lim="800000"/>
            <a:headEnd/>
            <a:tailEnd/>
          </a:ln>
        </p:spPr>
        <p:txBody>
          <a:bodyPr wrap="none" anchor="ctr">
            <a:prstTxWarp prst="textNoShape">
              <a:avLst/>
            </a:prstTxWarp>
          </a:bodyPr>
          <a:lstStyle/>
          <a:p>
            <a:endParaRPr lang="en-US">
              <a:latin typeface="Calibri"/>
              <a:cs typeface="Calibri"/>
            </a:endParaRPr>
          </a:p>
        </p:txBody>
      </p:sp>
      <p:pic>
        <p:nvPicPr>
          <p:cNvPr id="10247" name="Picture 7"/>
          <p:cNvPicPr>
            <a:picLocks noChangeAspect="1" noChangeArrowheads="1"/>
          </p:cNvPicPr>
          <p:nvPr/>
        </p:nvPicPr>
        <p:blipFill>
          <a:blip r:embed="rId3"/>
          <a:srcRect/>
          <a:stretch>
            <a:fillRect/>
          </a:stretch>
        </p:blipFill>
        <p:spPr bwMode="auto">
          <a:xfrm>
            <a:off x="1360146" y="1150993"/>
            <a:ext cx="7717713" cy="5412260"/>
          </a:xfrm>
          <a:prstGeom prst="rect">
            <a:avLst/>
          </a:prstGeom>
          <a:noFill/>
          <a:ln w="9525">
            <a:noFill/>
            <a:miter lim="800000"/>
            <a:headEnd/>
            <a:tailEnd/>
          </a:ln>
          <a:effectLst/>
        </p:spPr>
      </p:pic>
      <p:sp>
        <p:nvSpPr>
          <p:cNvPr id="10248" name="Rectangle 8"/>
          <p:cNvSpPr>
            <a:spLocks noChangeArrowheads="1"/>
          </p:cNvSpPr>
          <p:nvPr/>
        </p:nvSpPr>
        <p:spPr bwMode="auto">
          <a:xfrm>
            <a:off x="2955925" y="6488113"/>
            <a:ext cx="4117975" cy="304800"/>
          </a:xfrm>
          <a:prstGeom prst="rect">
            <a:avLst/>
          </a:prstGeom>
          <a:noFill/>
          <a:ln w="9525">
            <a:noFill/>
            <a:miter lim="800000"/>
            <a:headEnd/>
            <a:tailEnd/>
          </a:ln>
        </p:spPr>
        <p:txBody>
          <a:bodyPr wrap="none">
            <a:prstTxWarp prst="textNoShape">
              <a:avLst/>
            </a:prstTxWarp>
            <a:spAutoFit/>
          </a:bodyPr>
          <a:lstStyle/>
          <a:p>
            <a:r>
              <a:rPr lang="en-US" sz="1400" u="sng">
                <a:solidFill>
                  <a:srgbClr val="1F00FF"/>
                </a:solidFill>
                <a:latin typeface="Calibri"/>
                <a:cs typeface="Calibri"/>
                <a:hlinkClick r:id="rId4"/>
              </a:rPr>
              <a:t>http://www.aoml.noaa.gov/hrd/data_sub/wind.html</a:t>
            </a:r>
            <a:endParaRPr lang="en-US" sz="1400" u="sng">
              <a:solidFill>
                <a:srgbClr val="1F00FF"/>
              </a:solidFill>
              <a:latin typeface="Calibri"/>
              <a:cs typeface="Calibri"/>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2" name="Rectangle 2"/>
          <p:cNvSpPr>
            <a:spLocks noGrp="1" noChangeArrowheads="1"/>
          </p:cNvSpPr>
          <p:nvPr>
            <p:ph type="body" idx="1"/>
          </p:nvPr>
        </p:nvSpPr>
        <p:spPr>
          <a:xfrm>
            <a:off x="1331913" y="147638"/>
            <a:ext cx="7162800" cy="784225"/>
          </a:xfrm>
        </p:spPr>
        <p:txBody>
          <a:bodyPr/>
          <a:lstStyle/>
          <a:p>
            <a:pPr>
              <a:lnSpc>
                <a:spcPct val="90000"/>
              </a:lnSpc>
              <a:buFontTx/>
              <a:buNone/>
            </a:pPr>
            <a:r>
              <a:rPr lang="en-US" sz="2800" b="1" dirty="0">
                <a:solidFill>
                  <a:srgbClr val="8E0000"/>
                </a:solidFill>
              </a:rPr>
              <a:t>Structure:</a:t>
            </a:r>
            <a:r>
              <a:rPr lang="en-US" sz="2000" b="1" dirty="0">
                <a:solidFill>
                  <a:srgbClr val="8E0000"/>
                </a:solidFill>
              </a:rPr>
              <a:t> </a:t>
            </a:r>
            <a:endParaRPr lang="en-US" sz="2000" b="1" dirty="0" smtClean="0">
              <a:solidFill>
                <a:srgbClr val="8E0000"/>
              </a:solidFill>
            </a:endParaRPr>
          </a:p>
          <a:p>
            <a:pPr>
              <a:lnSpc>
                <a:spcPct val="90000"/>
              </a:lnSpc>
            </a:pPr>
            <a:r>
              <a:rPr lang="en-US" sz="2000" dirty="0" smtClean="0">
                <a:solidFill>
                  <a:srgbClr val="000000"/>
                </a:solidFill>
              </a:rPr>
              <a:t>Evaluation of Model structure</a:t>
            </a:r>
            <a:endParaRPr lang="en-US" sz="2000" dirty="0">
              <a:solidFill>
                <a:srgbClr val="000000"/>
              </a:solidFill>
            </a:endParaRPr>
          </a:p>
        </p:txBody>
      </p:sp>
      <p:sp>
        <p:nvSpPr>
          <p:cNvPr id="10243" name="Rectangle 3"/>
          <p:cNvSpPr>
            <a:spLocks noChangeArrowheads="1"/>
          </p:cNvSpPr>
          <p:nvPr/>
        </p:nvSpPr>
        <p:spPr bwMode="auto">
          <a:xfrm>
            <a:off x="0" y="3695700"/>
            <a:ext cx="1295400" cy="214313"/>
          </a:xfrm>
          <a:prstGeom prst="rect">
            <a:avLst/>
          </a:prstGeom>
          <a:solidFill>
            <a:schemeClr val="accent2">
              <a:alpha val="42999"/>
            </a:schemeClr>
          </a:solidFill>
          <a:ln w="9525">
            <a:noFill/>
            <a:miter lim="800000"/>
            <a:headEnd/>
            <a:tailEnd/>
          </a:ln>
        </p:spPr>
        <p:txBody>
          <a:bodyPr wrap="none" anchor="ctr">
            <a:prstTxWarp prst="textNoShape">
              <a:avLst/>
            </a:prstTxWarp>
          </a:bodyPr>
          <a:lstStyle/>
          <a:p>
            <a:endParaRPr lang="en-US">
              <a:latin typeface="Calibri"/>
              <a:cs typeface="Calibri"/>
            </a:endParaRPr>
          </a:p>
        </p:txBody>
      </p:sp>
      <p:pic>
        <p:nvPicPr>
          <p:cNvPr id="31" name="Picture 3" descr="hwind_bill090819_16z_hwrfx_datacov"/>
          <p:cNvPicPr>
            <a:picLocks noChangeAspect="1" noChangeArrowheads="1"/>
          </p:cNvPicPr>
          <p:nvPr/>
        </p:nvPicPr>
        <p:blipFill>
          <a:blip r:embed="rId3"/>
          <a:srcRect/>
          <a:stretch>
            <a:fillRect/>
          </a:stretch>
        </p:blipFill>
        <p:spPr bwMode="auto">
          <a:xfrm>
            <a:off x="1440701" y="2073174"/>
            <a:ext cx="3479960" cy="3386012"/>
          </a:xfrm>
          <a:prstGeom prst="rect">
            <a:avLst/>
          </a:prstGeom>
          <a:noFill/>
          <a:ln w="9525">
            <a:noFill/>
            <a:miter lim="800000"/>
            <a:headEnd/>
            <a:tailEnd/>
          </a:ln>
        </p:spPr>
      </p:pic>
      <p:sp>
        <p:nvSpPr>
          <p:cNvPr id="32" name="Text Box 6"/>
          <p:cNvSpPr txBox="1">
            <a:spLocks/>
          </p:cNvSpPr>
          <p:nvPr/>
        </p:nvSpPr>
        <p:spPr bwMode="auto">
          <a:xfrm>
            <a:off x="2156811" y="1346195"/>
            <a:ext cx="1822445" cy="326441"/>
          </a:xfrm>
          <a:prstGeom prst="rect">
            <a:avLst/>
          </a:prstGeom>
          <a:noFill/>
          <a:ln w="12700">
            <a:noFill/>
            <a:miter lim="800000"/>
            <a:headEnd/>
            <a:tailEnd/>
          </a:ln>
          <a:effectLst/>
        </p:spPr>
        <p:txBody>
          <a:bodyPr wrap="none" lIns="64210" tIns="32102" rIns="64210" bIns="32102">
            <a:prstTxWarp prst="textNoShape">
              <a:avLst/>
            </a:prstTxWarp>
            <a:spAutoFit/>
          </a:bodyPr>
          <a:lstStyle/>
          <a:p>
            <a:pPr>
              <a:defRPr/>
            </a:pPr>
            <a:r>
              <a:rPr lang="en-US" sz="1700" b="1" dirty="0">
                <a:solidFill>
                  <a:srgbClr val="000000"/>
                </a:solidFill>
                <a:latin typeface="Calibri"/>
                <a:cs typeface="Calibri"/>
                <a:sym typeface="Helvetica Neue Light" pitchFamily="-106" charset="0"/>
              </a:rPr>
              <a:t>HWRFx 10m winds</a:t>
            </a:r>
            <a:endParaRPr lang="en-US" dirty="0">
              <a:solidFill>
                <a:srgbClr val="000000"/>
              </a:solidFill>
              <a:effectLst>
                <a:outerShdw blurRad="38100" dist="38100" dir="2700000" algn="tl">
                  <a:srgbClr val="DDDDDD"/>
                </a:outerShdw>
              </a:effectLst>
              <a:latin typeface="Calibri"/>
              <a:cs typeface="Calibri"/>
              <a:sym typeface="Helvetica Neue Light" pitchFamily="-106" charset="0"/>
            </a:endParaRPr>
          </a:p>
        </p:txBody>
      </p:sp>
      <p:pic>
        <p:nvPicPr>
          <p:cNvPr id="33" name="Picture 9" descr="data_coverage_bill09"/>
          <p:cNvPicPr>
            <a:picLocks noChangeAspect="1" noChangeArrowheads="1"/>
          </p:cNvPicPr>
          <p:nvPr/>
        </p:nvPicPr>
        <p:blipFill>
          <a:blip r:embed="rId4"/>
          <a:srcRect/>
          <a:stretch>
            <a:fillRect/>
          </a:stretch>
        </p:blipFill>
        <p:spPr bwMode="auto">
          <a:xfrm>
            <a:off x="5342550" y="2097687"/>
            <a:ext cx="3734779" cy="3343541"/>
          </a:xfrm>
          <a:prstGeom prst="rect">
            <a:avLst/>
          </a:prstGeom>
          <a:noFill/>
          <a:ln w="9525">
            <a:noFill/>
            <a:miter lim="800000"/>
            <a:headEnd/>
            <a:tailEnd/>
          </a:ln>
        </p:spPr>
      </p:pic>
      <p:sp>
        <p:nvSpPr>
          <p:cNvPr id="34" name="Text Box 10"/>
          <p:cNvSpPr txBox="1">
            <a:spLocks/>
          </p:cNvSpPr>
          <p:nvPr/>
        </p:nvSpPr>
        <p:spPr bwMode="auto">
          <a:xfrm>
            <a:off x="6162109" y="1371595"/>
            <a:ext cx="2119312" cy="327025"/>
          </a:xfrm>
          <a:prstGeom prst="rect">
            <a:avLst/>
          </a:prstGeom>
          <a:noFill/>
          <a:ln w="12700">
            <a:noFill/>
            <a:miter lim="800000"/>
            <a:headEnd/>
            <a:tailEnd/>
          </a:ln>
          <a:effectLst/>
        </p:spPr>
        <p:txBody>
          <a:bodyPr lIns="64210" tIns="32102" rIns="64210" bIns="32102">
            <a:prstTxWarp prst="textNoShape">
              <a:avLst/>
            </a:prstTxWarp>
            <a:spAutoFit/>
          </a:bodyPr>
          <a:lstStyle/>
          <a:p>
            <a:pPr>
              <a:defRPr/>
            </a:pPr>
            <a:r>
              <a:rPr lang="en-US" sz="1700" b="1" dirty="0">
                <a:solidFill>
                  <a:srgbClr val="000000"/>
                </a:solidFill>
                <a:latin typeface="Calibri"/>
                <a:cs typeface="Calibri"/>
                <a:sym typeface="Helvetica Neue Light" pitchFamily="-106" charset="0"/>
              </a:rPr>
              <a:t>H*Wind 10m winds</a:t>
            </a:r>
            <a:endParaRPr lang="en-US" dirty="0">
              <a:solidFill>
                <a:srgbClr val="000000"/>
              </a:solidFill>
              <a:effectLst>
                <a:outerShdw blurRad="38100" dist="38100" dir="2700000" algn="tl">
                  <a:srgbClr val="DDDDDD"/>
                </a:outerShdw>
              </a:effectLst>
              <a:latin typeface="Calibri"/>
              <a:cs typeface="Calibri"/>
              <a:sym typeface="Helvetica Neue Light" pitchFamily="-106" charset="0"/>
            </a:endParaRPr>
          </a:p>
        </p:txBody>
      </p:sp>
      <p:sp>
        <p:nvSpPr>
          <p:cNvPr id="35" name="Text Box 11"/>
          <p:cNvSpPr txBox="1">
            <a:spLocks/>
          </p:cNvSpPr>
          <p:nvPr/>
        </p:nvSpPr>
        <p:spPr bwMode="auto">
          <a:xfrm>
            <a:off x="4352193" y="1358895"/>
            <a:ext cx="1436979" cy="326441"/>
          </a:xfrm>
          <a:prstGeom prst="rect">
            <a:avLst/>
          </a:prstGeom>
          <a:noFill/>
          <a:ln w="12700">
            <a:noFill/>
            <a:miter lim="800000"/>
            <a:headEnd/>
            <a:tailEnd/>
          </a:ln>
          <a:effectLst/>
        </p:spPr>
        <p:txBody>
          <a:bodyPr wrap="none" lIns="64210" tIns="32102" rIns="64210" bIns="32102">
            <a:prstTxWarp prst="textNoShape">
              <a:avLst/>
            </a:prstTxWarp>
            <a:spAutoFit/>
          </a:bodyPr>
          <a:lstStyle/>
          <a:p>
            <a:pPr>
              <a:defRPr/>
            </a:pPr>
            <a:r>
              <a:rPr lang="en-US" sz="1700" b="1" dirty="0">
                <a:solidFill>
                  <a:srgbClr val="000000"/>
                </a:solidFill>
                <a:latin typeface="Calibri"/>
                <a:cs typeface="Calibri"/>
                <a:sym typeface="Helvetica Neue Light" pitchFamily="-106" charset="0"/>
              </a:rPr>
              <a:t>Data Coverage</a:t>
            </a:r>
            <a:endParaRPr lang="en-US" dirty="0">
              <a:solidFill>
                <a:srgbClr val="000000"/>
              </a:solidFill>
              <a:effectLst>
                <a:outerShdw blurRad="38100" dist="38100" dir="2700000" algn="tl">
                  <a:srgbClr val="DDDDDD"/>
                </a:outerShdw>
              </a:effectLst>
              <a:latin typeface="Calibri"/>
              <a:cs typeface="Calibri"/>
              <a:sym typeface="Helvetica Neue Light" pitchFamily="-106" charset="0"/>
            </a:endParaRPr>
          </a:p>
        </p:txBody>
      </p:sp>
      <p:grpSp>
        <p:nvGrpSpPr>
          <p:cNvPr id="43" name="Group 42"/>
          <p:cNvGrpSpPr/>
          <p:nvPr/>
        </p:nvGrpSpPr>
        <p:grpSpPr>
          <a:xfrm>
            <a:off x="1330264" y="1733099"/>
            <a:ext cx="7730093" cy="4685516"/>
            <a:chOff x="1330264" y="1891859"/>
            <a:chExt cx="7730093" cy="4685516"/>
          </a:xfrm>
        </p:grpSpPr>
        <p:pic>
          <p:nvPicPr>
            <p:cNvPr id="37" name="Picture 2" descr="AL032009_0819_1600_contour04"/>
            <p:cNvPicPr>
              <a:picLocks noChangeAspect="1" noChangeArrowheads="1"/>
            </p:cNvPicPr>
            <p:nvPr/>
          </p:nvPicPr>
          <p:blipFill>
            <a:blip r:embed="rId5"/>
            <a:srcRect l="3807" t="11028" r="4616" b="28250"/>
            <a:stretch>
              <a:fillRect/>
            </a:stretch>
          </p:blipFill>
          <p:spPr bwMode="auto">
            <a:xfrm>
              <a:off x="1330264" y="1920194"/>
              <a:ext cx="3700835" cy="4009492"/>
            </a:xfrm>
            <a:prstGeom prst="rect">
              <a:avLst/>
            </a:prstGeom>
            <a:noFill/>
            <a:ln w="9525">
              <a:noFill/>
              <a:miter lim="800000"/>
              <a:headEnd/>
              <a:tailEnd/>
            </a:ln>
          </p:spPr>
        </p:pic>
        <p:pic>
          <p:nvPicPr>
            <p:cNvPr id="38" name="Picture 3" descr="AL032009_0819_1615_contour04"/>
            <p:cNvPicPr>
              <a:picLocks noChangeAspect="1" noChangeArrowheads="1"/>
            </p:cNvPicPr>
            <p:nvPr/>
          </p:nvPicPr>
          <p:blipFill>
            <a:blip r:embed="rId6"/>
            <a:srcRect l="4742" t="15720" r="4565" b="23180"/>
            <a:stretch>
              <a:fillRect/>
            </a:stretch>
          </p:blipFill>
          <p:spPr bwMode="auto">
            <a:xfrm>
              <a:off x="5359522" y="1891859"/>
              <a:ext cx="3700835" cy="4072717"/>
            </a:xfrm>
            <a:prstGeom prst="rect">
              <a:avLst/>
            </a:prstGeom>
            <a:noFill/>
            <a:ln w="9525">
              <a:noFill/>
              <a:miter lim="800000"/>
              <a:headEnd/>
              <a:tailEnd/>
            </a:ln>
          </p:spPr>
        </p:pic>
        <p:sp>
          <p:nvSpPr>
            <p:cNvPr id="39" name="Text Box 7"/>
            <p:cNvSpPr txBox="1">
              <a:spLocks/>
            </p:cNvSpPr>
            <p:nvPr/>
          </p:nvSpPr>
          <p:spPr bwMode="auto">
            <a:xfrm>
              <a:off x="5816184" y="5896991"/>
              <a:ext cx="3029066" cy="680384"/>
            </a:xfrm>
            <a:prstGeom prst="rect">
              <a:avLst/>
            </a:prstGeom>
            <a:noFill/>
            <a:ln w="12700">
              <a:noFill/>
              <a:miter lim="800000"/>
              <a:headEnd/>
              <a:tailEnd/>
            </a:ln>
            <a:effectLst/>
          </p:spPr>
          <p:txBody>
            <a:bodyPr wrap="square" lIns="64210" tIns="32102" rIns="64210" bIns="32102">
              <a:prstTxWarp prst="textNoShape">
                <a:avLst/>
              </a:prstTxWarp>
              <a:spAutoFit/>
            </a:bodyPr>
            <a:lstStyle/>
            <a:p>
              <a:pPr>
                <a:defRPr/>
              </a:pPr>
              <a:r>
                <a:rPr lang="en-US" sz="2000" dirty="0">
                  <a:solidFill>
                    <a:srgbClr val="000000"/>
                  </a:solidFill>
                  <a:effectLst>
                    <a:outerShdw blurRad="38100" dist="38100" dir="2700000" algn="tl">
                      <a:srgbClr val="000000"/>
                    </a:outerShdw>
                  </a:effectLst>
                  <a:latin typeface="Calibri"/>
                  <a:cs typeface="Calibri"/>
                  <a:sym typeface="Helvetica Neue Light" pitchFamily="-106" charset="0"/>
                </a:rPr>
                <a:t>Analyzed max wind: 107kt from Tail Doppler, 23 </a:t>
              </a:r>
              <a:r>
                <a:rPr lang="en-US" sz="2000" dirty="0" err="1">
                  <a:solidFill>
                    <a:srgbClr val="000000"/>
                  </a:solidFill>
                  <a:effectLst>
                    <a:outerShdw blurRad="38100" dist="38100" dir="2700000" algn="tl">
                      <a:srgbClr val="000000"/>
                    </a:outerShdw>
                  </a:effectLst>
                  <a:latin typeface="Calibri"/>
                  <a:cs typeface="Calibri"/>
                  <a:sym typeface="Helvetica Neue Light" pitchFamily="-106" charset="0"/>
                </a:rPr>
                <a:t>nmi</a:t>
              </a:r>
              <a:endParaRPr lang="en-US" dirty="0">
                <a:solidFill>
                  <a:srgbClr val="000000"/>
                </a:solidFill>
                <a:effectLst>
                  <a:outerShdw blurRad="38100" dist="38100" dir="2700000" algn="tl">
                    <a:srgbClr val="000000"/>
                  </a:outerShdw>
                </a:effectLst>
                <a:latin typeface="Calibri"/>
                <a:cs typeface="Calibri"/>
                <a:sym typeface="Helvetica Neue Light" pitchFamily="-106" charset="0"/>
              </a:endParaRPr>
            </a:p>
          </p:txBody>
        </p:sp>
        <p:sp>
          <p:nvSpPr>
            <p:cNvPr id="40" name="Text Box 8"/>
            <p:cNvSpPr txBox="1">
              <a:spLocks/>
            </p:cNvSpPr>
            <p:nvPr/>
          </p:nvSpPr>
          <p:spPr bwMode="auto">
            <a:xfrm>
              <a:off x="1757446" y="5887998"/>
              <a:ext cx="3029066" cy="680384"/>
            </a:xfrm>
            <a:prstGeom prst="rect">
              <a:avLst/>
            </a:prstGeom>
            <a:noFill/>
            <a:ln w="12700">
              <a:noFill/>
              <a:miter lim="800000"/>
              <a:headEnd/>
              <a:tailEnd/>
            </a:ln>
            <a:effectLst/>
          </p:spPr>
          <p:txBody>
            <a:bodyPr wrap="square" lIns="64210" tIns="32102" rIns="64210" bIns="32102">
              <a:prstTxWarp prst="textNoShape">
                <a:avLst/>
              </a:prstTxWarp>
              <a:spAutoFit/>
            </a:bodyPr>
            <a:lstStyle/>
            <a:p>
              <a:pPr>
                <a:defRPr/>
              </a:pPr>
              <a:r>
                <a:rPr lang="en-US" sz="2000" dirty="0">
                  <a:solidFill>
                    <a:srgbClr val="000000"/>
                  </a:solidFill>
                  <a:effectLst>
                    <a:outerShdw blurRad="38100" dist="38100" dir="2700000" algn="tl">
                      <a:srgbClr val="000000"/>
                    </a:outerShdw>
                  </a:effectLst>
                  <a:latin typeface="Calibri"/>
                  <a:cs typeface="Calibri"/>
                  <a:sym typeface="Helvetica Neue Light" pitchFamily="-106" charset="0"/>
                </a:rPr>
                <a:t>Analyzed max wind: 117kt from HWRFx, 37 </a:t>
              </a:r>
              <a:r>
                <a:rPr lang="en-US" sz="2000" dirty="0" err="1">
                  <a:solidFill>
                    <a:srgbClr val="000000"/>
                  </a:solidFill>
                  <a:effectLst>
                    <a:outerShdw blurRad="38100" dist="38100" dir="2700000" algn="tl">
                      <a:srgbClr val="000000"/>
                    </a:outerShdw>
                  </a:effectLst>
                  <a:latin typeface="Calibri"/>
                  <a:cs typeface="Calibri"/>
                  <a:sym typeface="Helvetica Neue Light" pitchFamily="-106" charset="0"/>
                </a:rPr>
                <a:t>nmi</a:t>
              </a:r>
              <a:endParaRPr lang="en-US" dirty="0">
                <a:solidFill>
                  <a:srgbClr val="000000"/>
                </a:solidFill>
                <a:effectLst>
                  <a:outerShdw blurRad="38100" dist="38100" dir="2700000" algn="tl">
                    <a:srgbClr val="000000"/>
                  </a:outerShdw>
                </a:effectLst>
                <a:latin typeface="Calibri"/>
                <a:cs typeface="Calibri"/>
                <a:sym typeface="Helvetica Neue Light" pitchFamily="-106" charset="0"/>
              </a:endParaRPr>
            </a:p>
          </p:txBody>
        </p:sp>
        <p:sp>
          <p:nvSpPr>
            <p:cNvPr id="41" name="Text Box 8"/>
            <p:cNvSpPr txBox="1">
              <a:spLocks/>
            </p:cNvSpPr>
            <p:nvPr/>
          </p:nvSpPr>
          <p:spPr bwMode="auto">
            <a:xfrm>
              <a:off x="5729255" y="5299546"/>
              <a:ext cx="2658862" cy="495718"/>
            </a:xfrm>
            <a:prstGeom prst="rect">
              <a:avLst/>
            </a:prstGeom>
            <a:noFill/>
            <a:ln w="12700">
              <a:noFill/>
              <a:miter lim="800000"/>
              <a:headEnd/>
              <a:tailEnd/>
            </a:ln>
            <a:effectLst/>
          </p:spPr>
          <p:txBody>
            <a:bodyPr wrap="square" lIns="64210" tIns="32102" rIns="64210" bIns="32102">
              <a:prstTxWarp prst="textNoShape">
                <a:avLst/>
              </a:prstTxWarp>
              <a:spAutoFit/>
            </a:bodyPr>
            <a:lstStyle/>
            <a:p>
              <a:pPr>
                <a:defRPr/>
              </a:pPr>
              <a:r>
                <a:rPr lang="en-US" sz="1400" dirty="0">
                  <a:solidFill>
                    <a:srgbClr val="000000"/>
                  </a:solidFill>
                  <a:latin typeface="Calibri"/>
                  <a:cs typeface="Calibri"/>
                  <a:sym typeface="Helvetica Neue Light" pitchFamily="-106" charset="0"/>
                </a:rPr>
                <a:t>IKE : for winds &gt; TS force: 92 TJ, for winds &gt; hurricane force: 30 TJ</a:t>
              </a:r>
              <a:endParaRPr lang="en-US" dirty="0">
                <a:solidFill>
                  <a:srgbClr val="000000"/>
                </a:solidFill>
                <a:effectLst>
                  <a:outerShdw blurRad="38100" dist="38100" dir="2700000" algn="tl">
                    <a:srgbClr val="000000"/>
                  </a:outerShdw>
                </a:effectLst>
                <a:latin typeface="Calibri"/>
                <a:cs typeface="Calibri"/>
                <a:sym typeface="Helvetica Neue Light" pitchFamily="-106" charset="0"/>
              </a:endParaRPr>
            </a:p>
          </p:txBody>
        </p:sp>
        <p:sp>
          <p:nvSpPr>
            <p:cNvPr id="42" name="Text Box 8"/>
            <p:cNvSpPr txBox="1">
              <a:spLocks/>
            </p:cNvSpPr>
            <p:nvPr/>
          </p:nvSpPr>
          <p:spPr bwMode="auto">
            <a:xfrm>
              <a:off x="1694497" y="5277064"/>
              <a:ext cx="2766777" cy="495718"/>
            </a:xfrm>
            <a:prstGeom prst="rect">
              <a:avLst/>
            </a:prstGeom>
            <a:noFill/>
            <a:ln w="12700">
              <a:noFill/>
              <a:miter lim="800000"/>
              <a:headEnd/>
              <a:tailEnd/>
            </a:ln>
            <a:effectLst/>
          </p:spPr>
          <p:txBody>
            <a:bodyPr wrap="square" lIns="64210" tIns="32102" rIns="64210" bIns="32102">
              <a:prstTxWarp prst="textNoShape">
                <a:avLst/>
              </a:prstTxWarp>
              <a:spAutoFit/>
            </a:bodyPr>
            <a:lstStyle/>
            <a:p>
              <a:pPr>
                <a:defRPr/>
              </a:pPr>
              <a:r>
                <a:rPr lang="en-US" sz="1400" dirty="0">
                  <a:solidFill>
                    <a:srgbClr val="000000"/>
                  </a:solidFill>
                  <a:latin typeface="Calibri"/>
                  <a:cs typeface="Calibri"/>
                  <a:sym typeface="Helvetica Neue Light" pitchFamily="-106" charset="0"/>
                </a:rPr>
                <a:t>IKE : for winds &gt; TS force: 371 TJ, for winds &gt; hurricane force: 109 TJ</a:t>
              </a:r>
              <a:endParaRPr lang="en-US" dirty="0">
                <a:solidFill>
                  <a:srgbClr val="000000"/>
                </a:solidFill>
                <a:effectLst>
                  <a:outerShdw blurRad="38100" dist="38100" dir="2700000" algn="tl">
                    <a:srgbClr val="000000"/>
                  </a:outerShdw>
                </a:effectLst>
                <a:latin typeface="Calibri"/>
                <a:cs typeface="Calibri"/>
                <a:sym typeface="Helvetica Neue Light" pitchFamily="-106"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33"/>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31"/>
                                        </p:tgtEl>
                                        <p:attrNameLst>
                                          <p:attrName>style.visibility</p:attrName>
                                        </p:attrNameLst>
                                      </p:cBhvr>
                                      <p:to>
                                        <p:strVal val="hidden"/>
                                      </p:to>
                                    </p:set>
                                  </p:childTnLst>
                                </p:cTn>
                              </p:par>
                            </p:childTnLst>
                          </p:cTn>
                        </p:par>
                        <p:par>
                          <p:cTn id="11" fill="hold">
                            <p:stCondLst>
                              <p:cond delay="0"/>
                            </p:stCondLst>
                            <p:childTnLst>
                              <p:par>
                                <p:cTn id="12" presetID="1" presetClass="exit" presetSubtype="0" fill="hold" grpId="0" nodeType="afterEffect">
                                  <p:stCondLst>
                                    <p:cond delay="0"/>
                                  </p:stCondLst>
                                  <p:childTnLst>
                                    <p:set>
                                      <p:cBhvr>
                                        <p:cTn id="13"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177800"/>
            <a:ext cx="7355849" cy="668907"/>
          </a:xfrm>
        </p:spPr>
        <p:txBody>
          <a:bodyPr/>
          <a:lstStyle/>
          <a:p>
            <a:pPr algn="l"/>
            <a:r>
              <a:rPr lang="en-US" sz="4000" dirty="0" smtClean="0">
                <a:solidFill>
                  <a:srgbClr val="A21010"/>
                </a:solidFill>
              </a:rPr>
              <a:t>What in 2010?:</a:t>
            </a:r>
            <a:endParaRPr lang="en-US" sz="4000" dirty="0">
              <a:solidFill>
                <a:srgbClr val="A21010"/>
              </a:solidFill>
            </a:endParaRPr>
          </a:p>
        </p:txBody>
      </p:sp>
      <p:sp>
        <p:nvSpPr>
          <p:cNvPr id="3" name="Content Placeholder 2"/>
          <p:cNvSpPr>
            <a:spLocks noGrp="1"/>
          </p:cNvSpPr>
          <p:nvPr>
            <p:ph idx="1"/>
          </p:nvPr>
        </p:nvSpPr>
        <p:spPr>
          <a:xfrm>
            <a:off x="1282172" y="797948"/>
            <a:ext cx="7861828" cy="5901292"/>
          </a:xfrm>
        </p:spPr>
        <p:txBody>
          <a:bodyPr/>
          <a:lstStyle/>
          <a:p>
            <a:pPr marL="227013" indent="-227013" eaLnBrk="1" hangingPunct="1">
              <a:lnSpc>
                <a:spcPct val="90000"/>
              </a:lnSpc>
              <a:defRPr/>
            </a:pPr>
            <a:r>
              <a:rPr lang="en-US" sz="2800" dirty="0" smtClean="0"/>
              <a:t>IFEX 2010</a:t>
            </a:r>
          </a:p>
          <a:p>
            <a:pPr marL="695325" lvl="1" indent="-227013" eaLnBrk="1" hangingPunct="1">
              <a:lnSpc>
                <a:spcPct val="90000"/>
              </a:lnSpc>
              <a:defRPr/>
            </a:pPr>
            <a:r>
              <a:rPr lang="en-US" sz="2000" dirty="0" smtClean="0"/>
              <a:t>2 NOAA WP-3D, G-IV – 700 flight hour (1 June-30 November)</a:t>
            </a:r>
          </a:p>
          <a:p>
            <a:pPr marL="695325" lvl="1" indent="-227013" eaLnBrk="1" hangingPunct="1">
              <a:defRPr/>
            </a:pPr>
            <a:r>
              <a:rPr lang="en-US" sz="2000" dirty="0" smtClean="0"/>
              <a:t>N42RF will be available by early June, N43RF available early August, N49RF (G-IV) available early June</a:t>
            </a:r>
          </a:p>
          <a:p>
            <a:pPr marL="695325" lvl="1" indent="-227013" eaLnBrk="1" hangingPunct="1">
              <a:defRPr/>
            </a:pPr>
            <a:r>
              <a:rPr lang="en-US" sz="2000" dirty="0" smtClean="0"/>
              <a:t>Crews available 2/day missions starting July (Tampa and deployments)</a:t>
            </a:r>
          </a:p>
          <a:p>
            <a:pPr marL="695325" lvl="1" indent="-227013" eaLnBrk="1" hangingPunct="1">
              <a:lnSpc>
                <a:spcPct val="90000"/>
              </a:lnSpc>
              <a:defRPr/>
            </a:pPr>
            <a:r>
              <a:rPr lang="en-US" sz="2000" dirty="0" smtClean="0"/>
              <a:t>Base from Tampa, FL; St. Croix, USVI; &amp; Barbados</a:t>
            </a:r>
          </a:p>
          <a:p>
            <a:pPr marL="227013" indent="-227013" eaLnBrk="1" hangingPunct="1">
              <a:lnSpc>
                <a:spcPct val="90000"/>
              </a:lnSpc>
              <a:defRPr/>
            </a:pPr>
            <a:r>
              <a:rPr lang="en-US" sz="2800" dirty="0" smtClean="0"/>
              <a:t>NASA Genesis and Rapid Intensity Processes (GRIP)</a:t>
            </a:r>
          </a:p>
          <a:p>
            <a:pPr marL="627063" lvl="1" indent="-227013" eaLnBrk="1" hangingPunct="1">
              <a:lnSpc>
                <a:spcPct val="90000"/>
              </a:lnSpc>
              <a:defRPr/>
            </a:pPr>
            <a:r>
              <a:rPr lang="en-US" sz="2000" dirty="0" smtClean="0"/>
              <a:t>DC-8 and Global Hawk (GH) – 200 flight hour (15 August-30 September)</a:t>
            </a:r>
          </a:p>
          <a:p>
            <a:pPr marL="627063" lvl="1" indent="-227013" eaLnBrk="1" hangingPunct="1">
              <a:lnSpc>
                <a:spcPct val="90000"/>
              </a:lnSpc>
              <a:defRPr/>
            </a:pPr>
            <a:r>
              <a:rPr lang="en-US" sz="2000" dirty="0" smtClean="0"/>
              <a:t>Base Ft. Lauderdale, FL (DC-8); Edwards AFB (GH)</a:t>
            </a:r>
          </a:p>
          <a:p>
            <a:pPr marL="227013" indent="-227013" eaLnBrk="1" hangingPunct="1">
              <a:lnSpc>
                <a:spcPct val="90000"/>
              </a:lnSpc>
              <a:defRPr/>
            </a:pPr>
            <a:r>
              <a:rPr lang="en-US" sz="2800" dirty="0" smtClean="0"/>
              <a:t>NSF Pre-Depression Investigation of Cloud-systems in the Tropics (PREDICT)</a:t>
            </a:r>
            <a:endParaRPr lang="en-US" sz="1800" dirty="0" smtClean="0"/>
          </a:p>
          <a:p>
            <a:pPr marL="627063" lvl="1" indent="-227013" eaLnBrk="1" hangingPunct="1">
              <a:lnSpc>
                <a:spcPct val="90000"/>
              </a:lnSpc>
              <a:defRPr/>
            </a:pPr>
            <a:r>
              <a:rPr lang="en-US" sz="2000" dirty="0" smtClean="0"/>
              <a:t>G-V (HAIPER) – 200 flight hour (15 August-30 September)</a:t>
            </a:r>
          </a:p>
          <a:p>
            <a:pPr marL="627063" lvl="1" indent="-227013" eaLnBrk="1" hangingPunct="1">
              <a:lnSpc>
                <a:spcPct val="90000"/>
              </a:lnSpc>
              <a:defRPr/>
            </a:pPr>
            <a:r>
              <a:rPr lang="en-US" sz="2000" dirty="0" smtClean="0"/>
              <a:t>Base St. Croix, </a:t>
            </a:r>
            <a:r>
              <a:rPr lang="en-US" sz="2000" dirty="0" smtClean="0"/>
              <a:t>USVI</a:t>
            </a:r>
          </a:p>
          <a:p>
            <a:pPr marL="227013" indent="-227013">
              <a:lnSpc>
                <a:spcPct val="90000"/>
              </a:lnSpc>
              <a:defRPr/>
            </a:pPr>
            <a:r>
              <a:rPr lang="en-US" sz="2400" dirty="0" smtClean="0"/>
              <a:t>HFIP real-time model demonstration</a:t>
            </a:r>
            <a:endParaRPr lang="en-US" sz="2400" dirty="0" smtClean="0"/>
          </a:p>
        </p:txBody>
      </p:sp>
      <p:sp>
        <p:nvSpPr>
          <p:cNvPr id="4" name="Rectangle 5"/>
          <p:cNvSpPr>
            <a:spLocks noChangeArrowheads="1"/>
          </p:cNvSpPr>
          <p:nvPr/>
        </p:nvSpPr>
        <p:spPr bwMode="auto">
          <a:xfrm>
            <a:off x="0" y="4101239"/>
            <a:ext cx="1295400" cy="926087"/>
          </a:xfrm>
          <a:prstGeom prst="rect">
            <a:avLst/>
          </a:prstGeom>
          <a:solidFill>
            <a:schemeClr val="accent2">
              <a:alpha val="42999"/>
            </a:schemeClr>
          </a:solidFill>
          <a:ln w="9525">
            <a:noFill/>
            <a:miter lim="800000"/>
            <a:headEnd/>
            <a:tailEnd/>
          </a:ln>
        </p:spPr>
        <p:txBody>
          <a:bodyPr wrap="none" anchor="ctr">
            <a:prstTxWarp prst="textNoShape">
              <a:avLst/>
            </a:prstTxWarp>
          </a:bodyPr>
          <a:lstStyle/>
          <a:p>
            <a:endParaRPr lang="en-US">
              <a:latin typeface="Calibri"/>
              <a:cs typeface="Calibri"/>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 name="Picture 3"/>
          <p:cNvPicPr>
            <a:picLocks noChangeAspect="1" noChangeArrowheads="1"/>
          </p:cNvPicPr>
          <p:nvPr/>
        </p:nvPicPr>
        <p:blipFill>
          <a:blip r:embed="rId3"/>
          <a:srcRect t="12553" r="9668" b="23012"/>
          <a:stretch>
            <a:fillRect/>
          </a:stretch>
        </p:blipFill>
        <p:spPr bwMode="auto">
          <a:xfrm>
            <a:off x="5697827" y="4404207"/>
            <a:ext cx="3401665" cy="21199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Picture 19" descr="Earl.jpg"/>
          <p:cNvPicPr>
            <a:picLocks noChangeAspect="1"/>
          </p:cNvPicPr>
          <p:nvPr/>
        </p:nvPicPr>
        <p:blipFill>
          <a:blip r:embed="rId4"/>
          <a:srcRect b="2226"/>
          <a:stretch>
            <a:fillRect/>
          </a:stretch>
        </p:blipFill>
        <p:spPr>
          <a:xfrm>
            <a:off x="5701989" y="975408"/>
            <a:ext cx="3395152" cy="30812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1990" name="Rectangle 8"/>
          <p:cNvSpPr>
            <a:spLocks/>
          </p:cNvSpPr>
          <p:nvPr/>
        </p:nvSpPr>
        <p:spPr bwMode="auto">
          <a:xfrm>
            <a:off x="7886700" y="1114413"/>
            <a:ext cx="1135063" cy="215900"/>
          </a:xfrm>
          <a:prstGeom prst="rect">
            <a:avLst/>
          </a:prstGeom>
          <a:noFill/>
          <a:ln w="12700">
            <a:noFill/>
            <a:miter lim="800000"/>
            <a:headEnd/>
            <a:tailEnd/>
          </a:ln>
        </p:spPr>
        <p:txBody>
          <a:bodyPr lIns="0" tIns="0" rIns="40639" bIns="0">
            <a:prstTxWarp prst="textNoShape">
              <a:avLst/>
            </a:prstTxWarp>
            <a:spAutoFit/>
          </a:bodyPr>
          <a:lstStyle/>
          <a:p>
            <a:pPr marL="39688" algn="ctr"/>
            <a:r>
              <a:rPr lang="en-US" sz="1400" b="1">
                <a:solidFill>
                  <a:srgbClr val="FFFFFF"/>
                </a:solidFill>
                <a:latin typeface="Calibri" charset="0"/>
                <a:ea typeface="Arial" charset="0"/>
                <a:cs typeface="Arial" charset="0"/>
                <a:sym typeface="Arial" charset="0"/>
              </a:rPr>
              <a:t>Hurricane Earl</a:t>
            </a:r>
          </a:p>
        </p:txBody>
      </p:sp>
      <p:sp>
        <p:nvSpPr>
          <p:cNvPr id="41991" name="Rectangle 8"/>
          <p:cNvSpPr>
            <a:spLocks/>
          </p:cNvSpPr>
          <p:nvPr/>
        </p:nvSpPr>
        <p:spPr bwMode="auto">
          <a:xfrm>
            <a:off x="7886700" y="4456926"/>
            <a:ext cx="1135063" cy="215900"/>
          </a:xfrm>
          <a:prstGeom prst="rect">
            <a:avLst/>
          </a:prstGeom>
          <a:noFill/>
          <a:ln w="12700">
            <a:noFill/>
            <a:miter lim="800000"/>
            <a:headEnd/>
            <a:tailEnd/>
          </a:ln>
        </p:spPr>
        <p:txBody>
          <a:bodyPr lIns="0" tIns="0" rIns="40639" bIns="0">
            <a:prstTxWarp prst="textNoShape">
              <a:avLst/>
            </a:prstTxWarp>
            <a:spAutoFit/>
          </a:bodyPr>
          <a:lstStyle/>
          <a:p>
            <a:pPr marL="39688" algn="ctr"/>
            <a:r>
              <a:rPr lang="en-US" sz="1400" b="1" dirty="0">
                <a:solidFill>
                  <a:srgbClr val="FFFFFF"/>
                </a:solidFill>
                <a:latin typeface="Calibri" charset="0"/>
                <a:ea typeface="Arial" charset="0"/>
                <a:cs typeface="Arial" charset="0"/>
                <a:sym typeface="Arial" charset="0"/>
              </a:rPr>
              <a:t>Hurricane Karl</a:t>
            </a:r>
          </a:p>
        </p:txBody>
      </p:sp>
      <p:sp>
        <p:nvSpPr>
          <p:cNvPr id="41992" name="TextBox 22"/>
          <p:cNvSpPr txBox="1">
            <a:spLocks noChangeArrowheads="1"/>
          </p:cNvSpPr>
          <p:nvPr/>
        </p:nvSpPr>
        <p:spPr bwMode="auto">
          <a:xfrm>
            <a:off x="1256679" y="618770"/>
            <a:ext cx="4439395" cy="6186310"/>
          </a:xfrm>
          <a:prstGeom prst="rect">
            <a:avLst/>
          </a:prstGeom>
          <a:noFill/>
          <a:ln w="9525">
            <a:noFill/>
            <a:miter lim="800000"/>
            <a:headEnd/>
            <a:tailEnd/>
          </a:ln>
        </p:spPr>
        <p:txBody>
          <a:bodyPr wrap="square">
            <a:prstTxWarp prst="textNoShape">
              <a:avLst/>
            </a:prstTxWarp>
            <a:spAutoFit/>
          </a:bodyPr>
          <a:lstStyle/>
          <a:p>
            <a:pPr marL="223838" indent="-223838">
              <a:buFont typeface="Arial" charset="0"/>
              <a:buChar char="•"/>
            </a:pPr>
            <a:r>
              <a:rPr lang="en-US" sz="1800" b="1" dirty="0">
                <a:latin typeface="Calibri" charset="0"/>
                <a:hlinkClick r:id="rId5"/>
              </a:rPr>
              <a:t>Earl data set</a:t>
            </a:r>
            <a:r>
              <a:rPr lang="en-US" sz="1800" b="1" dirty="0">
                <a:latin typeface="Calibri" charset="0"/>
              </a:rPr>
              <a:t>:</a:t>
            </a:r>
            <a:endParaRPr lang="en-US" sz="1800" b="1" dirty="0" smtClean="0">
              <a:latin typeface="Calibri" charset="0"/>
            </a:endParaRPr>
          </a:p>
          <a:p>
            <a:pPr marL="449263" lvl="1" indent="-223838">
              <a:buFont typeface="Wingdings" charset="2"/>
              <a:buChar char="ü"/>
            </a:pPr>
            <a:r>
              <a:rPr lang="en-US" sz="1800" dirty="0" smtClean="0">
                <a:latin typeface="Calibri" charset="0"/>
              </a:rPr>
              <a:t>Nearly </a:t>
            </a:r>
            <a:r>
              <a:rPr lang="en-US" sz="1800" dirty="0">
                <a:latin typeface="Calibri" charset="0"/>
              </a:rPr>
              <a:t>complete lifecycle, sampled by P-3’s at 12-h </a:t>
            </a:r>
            <a:r>
              <a:rPr lang="en-US" sz="1800" dirty="0" smtClean="0">
                <a:latin typeface="Calibri" charset="0"/>
              </a:rPr>
              <a:t>intervals, </a:t>
            </a:r>
            <a:r>
              <a:rPr lang="en-US" sz="1800" dirty="0">
                <a:latin typeface="Calibri" charset="0"/>
              </a:rPr>
              <a:t>24-h intervals for environment by G-IV</a:t>
            </a:r>
            <a:endParaRPr lang="en-US" sz="1800" dirty="0" smtClean="0">
              <a:latin typeface="Calibri" charset="0"/>
            </a:endParaRPr>
          </a:p>
          <a:p>
            <a:pPr marL="449263" lvl="1" indent="-223838">
              <a:buFont typeface="Wingdings" charset="2"/>
              <a:buChar char="ü"/>
            </a:pPr>
            <a:r>
              <a:rPr lang="en-US" sz="1800" dirty="0" smtClean="0">
                <a:latin typeface="Calibri" charset="0"/>
              </a:rPr>
              <a:t>Significant </a:t>
            </a:r>
            <a:r>
              <a:rPr lang="en-US" sz="1800" dirty="0">
                <a:latin typeface="Calibri" charset="0"/>
              </a:rPr>
              <a:t>RI event sampled by Doppler radar prior to, during, and after</a:t>
            </a:r>
            <a:endParaRPr lang="en-US" sz="1800" dirty="0" smtClean="0">
              <a:latin typeface="Calibri" charset="0"/>
            </a:endParaRPr>
          </a:p>
          <a:p>
            <a:pPr marL="449263" lvl="1" indent="-223838">
              <a:buFont typeface="Wingdings" charset="2"/>
              <a:buChar char="ü"/>
            </a:pPr>
            <a:r>
              <a:rPr lang="en-US" sz="1800" dirty="0" smtClean="0">
                <a:latin typeface="Calibri" charset="0"/>
              </a:rPr>
              <a:t>Sampled steady</a:t>
            </a:r>
            <a:r>
              <a:rPr lang="en-US" sz="1800" dirty="0">
                <a:latin typeface="Calibri" charset="0"/>
              </a:rPr>
              <a:t>-state</a:t>
            </a:r>
            <a:r>
              <a:rPr lang="en-US" sz="1800" dirty="0" smtClean="0">
                <a:latin typeface="Calibri" charset="0"/>
              </a:rPr>
              <a:t> as </a:t>
            </a:r>
            <a:r>
              <a:rPr lang="en-US" sz="1800" dirty="0">
                <a:latin typeface="Calibri" charset="0"/>
              </a:rPr>
              <a:t>a major </a:t>
            </a:r>
            <a:r>
              <a:rPr lang="en-US" sz="1800" dirty="0" smtClean="0">
                <a:latin typeface="Calibri" charset="0"/>
              </a:rPr>
              <a:t>hurricane, </a:t>
            </a:r>
            <a:r>
              <a:rPr lang="en-US" sz="1800" dirty="0">
                <a:latin typeface="Calibri" charset="0"/>
              </a:rPr>
              <a:t>including vortex interaction with increasing upper-level SW shear</a:t>
            </a:r>
            <a:endParaRPr lang="en-US" sz="1800" dirty="0" smtClean="0">
              <a:latin typeface="Calibri" charset="0"/>
            </a:endParaRPr>
          </a:p>
          <a:p>
            <a:pPr marL="449263" lvl="1" indent="-223838">
              <a:buFont typeface="Wingdings" charset="2"/>
              <a:buChar char="ü"/>
            </a:pPr>
            <a:r>
              <a:rPr lang="en-US" sz="1800" dirty="0" smtClean="0">
                <a:latin typeface="Calibri" charset="0"/>
              </a:rPr>
              <a:t>Weakening </a:t>
            </a:r>
            <a:r>
              <a:rPr lang="en-US" sz="1800" dirty="0">
                <a:latin typeface="Calibri" charset="0"/>
              </a:rPr>
              <a:t>stages sampled, including period leading up to ET</a:t>
            </a:r>
          </a:p>
          <a:p>
            <a:pPr marL="449263" lvl="1" indent="-223838">
              <a:buFont typeface="Wingdings" charset="2"/>
              <a:buChar char="ü"/>
            </a:pPr>
            <a:r>
              <a:rPr lang="en-US" sz="1800" dirty="0">
                <a:latin typeface="Calibri" charset="0"/>
                <a:hlinkClick r:id="rId6"/>
              </a:rPr>
              <a:t>First Global Hawk mission in hurricane</a:t>
            </a:r>
            <a:endParaRPr lang="en-US" sz="1800" dirty="0">
              <a:latin typeface="Calibri" charset="0"/>
            </a:endParaRPr>
          </a:p>
          <a:p>
            <a:pPr marL="223838" indent="-223838">
              <a:buFont typeface="Arial" charset="0"/>
              <a:buChar char="•"/>
            </a:pPr>
            <a:r>
              <a:rPr lang="en-US" sz="1800" b="1" dirty="0">
                <a:latin typeface="Calibri" charset="0"/>
              </a:rPr>
              <a:t>Karl data set:</a:t>
            </a:r>
            <a:endParaRPr lang="en-US" sz="1800" b="1" dirty="0" smtClean="0">
              <a:latin typeface="Calibri" charset="0"/>
            </a:endParaRPr>
          </a:p>
          <a:p>
            <a:pPr marL="449263" lvl="1" indent="-223838">
              <a:buFont typeface="Wingdings" charset="2"/>
              <a:buChar char="ü"/>
            </a:pPr>
            <a:r>
              <a:rPr lang="en-US" sz="1800" dirty="0" smtClean="0">
                <a:latin typeface="Calibri" charset="0"/>
              </a:rPr>
              <a:t>Good </a:t>
            </a:r>
            <a:r>
              <a:rPr lang="en-US" sz="1800" dirty="0">
                <a:latin typeface="Calibri" charset="0"/>
              </a:rPr>
              <a:t>coverage during pre-genesis stage with combined IFEX, PREDICT &amp; GRIP dropsonde data </a:t>
            </a:r>
            <a:endParaRPr lang="en-US" sz="1800" dirty="0" smtClean="0">
              <a:latin typeface="Calibri" charset="0"/>
            </a:endParaRPr>
          </a:p>
          <a:p>
            <a:pPr marL="449263" lvl="1" indent="-223838">
              <a:buFont typeface="Wingdings" charset="2"/>
              <a:buChar char="ü"/>
            </a:pPr>
            <a:r>
              <a:rPr lang="en-US" sz="1800" dirty="0" smtClean="0">
                <a:latin typeface="Calibri" charset="0"/>
              </a:rPr>
              <a:t>Disorganized </a:t>
            </a:r>
            <a:r>
              <a:rPr lang="en-US" sz="1800" dirty="0">
                <a:latin typeface="Calibri" charset="0"/>
              </a:rPr>
              <a:t>circulation gradually became better organized during 36 </a:t>
            </a:r>
            <a:r>
              <a:rPr lang="en-US" sz="1800" dirty="0" err="1">
                <a:latin typeface="Calibri" charset="0"/>
              </a:rPr>
              <a:t>h</a:t>
            </a:r>
            <a:r>
              <a:rPr lang="en-US" sz="1800" dirty="0">
                <a:latin typeface="Calibri" charset="0"/>
              </a:rPr>
              <a:t> system was sampled by P-3</a:t>
            </a:r>
            <a:endParaRPr lang="en-US" sz="1800" dirty="0" smtClean="0">
              <a:latin typeface="Calibri" charset="0"/>
            </a:endParaRPr>
          </a:p>
          <a:p>
            <a:pPr marL="449263" lvl="1" indent="-223838">
              <a:buFont typeface="Wingdings" charset="2"/>
              <a:buChar char="ü"/>
            </a:pPr>
            <a:r>
              <a:rPr lang="en-US" sz="1800" dirty="0" smtClean="0">
                <a:latin typeface="Calibri" charset="0"/>
              </a:rPr>
              <a:t>Significant RI </a:t>
            </a:r>
            <a:r>
              <a:rPr lang="en-US" sz="1800" dirty="0">
                <a:latin typeface="Calibri" charset="0"/>
              </a:rPr>
              <a:t>episode sampled by P-3 Doppler radar, DC-8 &amp; Global Hawk in Bay of Campeche</a:t>
            </a:r>
          </a:p>
        </p:txBody>
      </p:sp>
      <p:sp>
        <p:nvSpPr>
          <p:cNvPr id="10" name="Rectangle 7"/>
          <p:cNvSpPr>
            <a:spLocks noGrp="1" noChangeArrowheads="1"/>
          </p:cNvSpPr>
          <p:nvPr>
            <p:ph type="title"/>
          </p:nvPr>
        </p:nvSpPr>
        <p:spPr>
          <a:xfrm>
            <a:off x="1388962" y="44405"/>
            <a:ext cx="7755038" cy="643545"/>
          </a:xfrm>
        </p:spPr>
        <p:txBody>
          <a:bodyPr anchor="b"/>
          <a:lstStyle/>
          <a:p>
            <a:pPr algn="l">
              <a:lnSpc>
                <a:spcPct val="90000"/>
              </a:lnSpc>
            </a:pPr>
            <a:r>
              <a:rPr lang="en-US" sz="3200" b="1" dirty="0" smtClean="0">
                <a:solidFill>
                  <a:srgbClr val="A21010"/>
                </a:solidFill>
              </a:rPr>
              <a:t>What in 2010?: </a:t>
            </a:r>
            <a:r>
              <a:rPr lang="en-US" sz="3200" dirty="0" smtClean="0"/>
              <a:t>IFEX 2010</a:t>
            </a:r>
          </a:p>
        </p:txBody>
      </p:sp>
      <p:sp>
        <p:nvSpPr>
          <p:cNvPr id="9" name="Rectangle 4"/>
          <p:cNvSpPr>
            <a:spLocks noChangeArrowheads="1"/>
          </p:cNvSpPr>
          <p:nvPr/>
        </p:nvSpPr>
        <p:spPr bwMode="auto">
          <a:xfrm>
            <a:off x="0" y="4086225"/>
            <a:ext cx="1295400" cy="385449"/>
          </a:xfrm>
          <a:prstGeom prst="rect">
            <a:avLst/>
          </a:prstGeom>
          <a:solidFill>
            <a:schemeClr val="accent2">
              <a:alpha val="42999"/>
            </a:schemeClr>
          </a:solidFill>
          <a:ln w="9525">
            <a:noFill/>
            <a:miter lim="800000"/>
            <a:headEnd/>
            <a:tailEnd/>
          </a:ln>
        </p:spPr>
        <p:txBody>
          <a:bodyPr wrap="none" anchor="ctr">
            <a:prstTxWarp prst="textNoShape">
              <a:avLst/>
            </a:prstTxWarp>
          </a:bodyPr>
          <a:lstStyle/>
          <a:p>
            <a:endParaRPr lang="en-US">
              <a:latin typeface="Calibri"/>
              <a:cs typeface="Calibri"/>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177800"/>
            <a:ext cx="7355849" cy="668907"/>
          </a:xfrm>
        </p:spPr>
        <p:txBody>
          <a:bodyPr/>
          <a:lstStyle/>
          <a:p>
            <a:pPr algn="l"/>
            <a:r>
              <a:rPr lang="en-US" sz="4000" dirty="0" smtClean="0">
                <a:solidFill>
                  <a:srgbClr val="A21010"/>
                </a:solidFill>
              </a:rPr>
              <a:t>What in 2010?:</a:t>
            </a:r>
            <a:endParaRPr lang="en-US" sz="4000" dirty="0">
              <a:solidFill>
                <a:srgbClr val="A21010"/>
              </a:solidFill>
            </a:endParaRPr>
          </a:p>
        </p:txBody>
      </p:sp>
      <p:sp>
        <p:nvSpPr>
          <p:cNvPr id="3" name="Content Placeholder 2"/>
          <p:cNvSpPr>
            <a:spLocks noGrp="1"/>
          </p:cNvSpPr>
          <p:nvPr>
            <p:ph idx="1"/>
          </p:nvPr>
        </p:nvSpPr>
        <p:spPr>
          <a:xfrm>
            <a:off x="1282172" y="956708"/>
            <a:ext cx="7861828" cy="1226210"/>
          </a:xfrm>
        </p:spPr>
        <p:txBody>
          <a:bodyPr/>
          <a:lstStyle/>
          <a:p>
            <a:pPr marL="227013" indent="-227013" eaLnBrk="1" hangingPunct="1">
              <a:lnSpc>
                <a:spcPct val="90000"/>
              </a:lnSpc>
              <a:defRPr/>
            </a:pPr>
            <a:r>
              <a:rPr lang="en-US" sz="2800" dirty="0" smtClean="0"/>
              <a:t>NSF</a:t>
            </a:r>
            <a:r>
              <a:rPr lang="en-US" sz="2800" dirty="0" smtClean="0"/>
              <a:t> </a:t>
            </a:r>
            <a:r>
              <a:rPr lang="en-US" sz="2800" dirty="0" smtClean="0"/>
              <a:t>G-V</a:t>
            </a:r>
            <a:endParaRPr lang="en-US" sz="1800" dirty="0" smtClean="0"/>
          </a:p>
        </p:txBody>
      </p:sp>
      <p:pic>
        <p:nvPicPr>
          <p:cNvPr id="5" name="Picture 4" descr="20090617-090209b_JohnCowan"/>
          <p:cNvPicPr>
            <a:picLocks noChangeAspect="1" noChangeArrowheads="1"/>
          </p:cNvPicPr>
          <p:nvPr/>
        </p:nvPicPr>
        <p:blipFill>
          <a:blip r:embed="rId2"/>
          <a:srcRect b="35635"/>
          <a:stretch>
            <a:fillRect/>
          </a:stretch>
        </p:blipFill>
        <p:spPr bwMode="auto">
          <a:xfrm>
            <a:off x="1347200" y="1554700"/>
            <a:ext cx="7778750" cy="2752725"/>
          </a:xfrm>
          <a:prstGeom prst="rect">
            <a:avLst/>
          </a:prstGeom>
          <a:noFill/>
          <a:ln w="9525">
            <a:noFill/>
            <a:miter lim="800000"/>
            <a:headEnd/>
            <a:tailEnd/>
          </a:ln>
        </p:spPr>
      </p:pic>
      <p:sp>
        <p:nvSpPr>
          <p:cNvPr id="6" name="Text Box 121"/>
          <p:cNvSpPr txBox="1">
            <a:spLocks noChangeArrowheads="1"/>
          </p:cNvSpPr>
          <p:nvPr/>
        </p:nvSpPr>
        <p:spPr bwMode="auto">
          <a:xfrm>
            <a:off x="6833600" y="4228050"/>
            <a:ext cx="2035175" cy="1477963"/>
          </a:xfrm>
          <a:prstGeom prst="rect">
            <a:avLst/>
          </a:prstGeom>
          <a:noFill/>
          <a:ln w="9525">
            <a:noFill/>
            <a:miter lim="800000"/>
            <a:headEnd/>
            <a:tailEnd/>
          </a:ln>
        </p:spPr>
        <p:txBody>
          <a:bodyPr>
            <a:prstTxWarp prst="textNoShape">
              <a:avLst/>
            </a:prstTxWarp>
            <a:spAutoFit/>
          </a:bodyPr>
          <a:lstStyle/>
          <a:p>
            <a:r>
              <a:rPr lang="en-US" sz="1800" b="1">
                <a:latin typeface="Calibri"/>
                <a:ea typeface="Calibri" charset="0"/>
                <a:cs typeface="Calibri"/>
              </a:rPr>
              <a:t>Dropsondes</a:t>
            </a:r>
          </a:p>
          <a:p>
            <a:r>
              <a:rPr lang="en-US" sz="1800" b="1">
                <a:latin typeface="Calibri"/>
                <a:ea typeface="Calibri" charset="0"/>
                <a:cs typeface="Calibri"/>
              </a:rPr>
              <a:t>(Vertical Profiles of Temp, Press, Humidity and Winds)</a:t>
            </a:r>
            <a:endParaRPr lang="en-US" sz="1800">
              <a:latin typeface="Calibri"/>
              <a:ea typeface="Calibri" charset="0"/>
              <a:cs typeface="Calibri"/>
            </a:endParaRPr>
          </a:p>
        </p:txBody>
      </p:sp>
      <p:sp>
        <p:nvSpPr>
          <p:cNvPr id="7" name="Text Box 122"/>
          <p:cNvSpPr txBox="1">
            <a:spLocks noChangeArrowheads="1"/>
          </p:cNvSpPr>
          <p:nvPr/>
        </p:nvSpPr>
        <p:spPr bwMode="auto">
          <a:xfrm>
            <a:off x="4166600" y="5066250"/>
            <a:ext cx="2200275" cy="1477963"/>
          </a:xfrm>
          <a:prstGeom prst="rect">
            <a:avLst/>
          </a:prstGeom>
          <a:noFill/>
          <a:ln w="9525">
            <a:noFill/>
            <a:miter lim="800000"/>
            <a:headEnd/>
            <a:tailEnd/>
          </a:ln>
        </p:spPr>
        <p:txBody>
          <a:bodyPr>
            <a:prstTxWarp prst="textNoShape">
              <a:avLst/>
            </a:prstTxWarp>
            <a:spAutoFit/>
          </a:bodyPr>
          <a:lstStyle/>
          <a:p>
            <a:r>
              <a:rPr lang="en-US" sz="1800" b="1">
                <a:latin typeface="Calibri"/>
                <a:ea typeface="Calibri" charset="0"/>
                <a:cs typeface="Calibri"/>
              </a:rPr>
              <a:t>CVI, 3V-CPI, </a:t>
            </a:r>
          </a:p>
          <a:p>
            <a:r>
              <a:rPr lang="en-US" sz="1800" b="1">
                <a:latin typeface="Calibri"/>
                <a:ea typeface="Calibri" charset="0"/>
                <a:cs typeface="Calibri"/>
              </a:rPr>
              <a:t>(Cloud Particle Size distributions, Precip Rate, &amp; Ice water content)</a:t>
            </a:r>
            <a:endParaRPr lang="en-US" sz="1800">
              <a:latin typeface="Calibri"/>
              <a:ea typeface="Calibri" charset="0"/>
              <a:cs typeface="Calibri"/>
            </a:endParaRPr>
          </a:p>
        </p:txBody>
      </p:sp>
      <p:sp>
        <p:nvSpPr>
          <p:cNvPr id="8" name="Line 126"/>
          <p:cNvSpPr>
            <a:spLocks noChangeShapeType="1"/>
          </p:cNvSpPr>
          <p:nvPr/>
        </p:nvSpPr>
        <p:spPr bwMode="auto">
          <a:xfrm flipV="1">
            <a:off x="4928600" y="3450175"/>
            <a:ext cx="304800" cy="1752600"/>
          </a:xfrm>
          <a:prstGeom prst="line">
            <a:avLst/>
          </a:prstGeom>
          <a:noFill/>
          <a:ln w="38100">
            <a:solidFill>
              <a:schemeClr val="tx1"/>
            </a:solidFill>
            <a:round/>
            <a:headEnd/>
            <a:tailEnd type="triangle" w="lg" len="med"/>
          </a:ln>
        </p:spPr>
        <p:txBody>
          <a:bodyPr>
            <a:prstTxWarp prst="textNoShape">
              <a:avLst/>
            </a:prstTxWarp>
          </a:bodyPr>
          <a:lstStyle/>
          <a:p>
            <a:endParaRPr lang="en-US">
              <a:latin typeface="Calibri"/>
              <a:cs typeface="Calibri"/>
            </a:endParaRPr>
          </a:p>
        </p:txBody>
      </p:sp>
      <p:sp>
        <p:nvSpPr>
          <p:cNvPr id="9" name="Line 127"/>
          <p:cNvSpPr>
            <a:spLocks noChangeShapeType="1"/>
          </p:cNvSpPr>
          <p:nvPr/>
        </p:nvSpPr>
        <p:spPr bwMode="auto">
          <a:xfrm flipH="1" flipV="1">
            <a:off x="6376400" y="3485100"/>
            <a:ext cx="990600" cy="850900"/>
          </a:xfrm>
          <a:prstGeom prst="line">
            <a:avLst/>
          </a:prstGeom>
          <a:noFill/>
          <a:ln w="38100">
            <a:solidFill>
              <a:schemeClr val="tx1"/>
            </a:solidFill>
            <a:round/>
            <a:headEnd/>
            <a:tailEnd type="triangle" w="lg" len="med"/>
          </a:ln>
        </p:spPr>
        <p:txBody>
          <a:bodyPr>
            <a:prstTxWarp prst="textNoShape">
              <a:avLst/>
            </a:prstTxWarp>
          </a:bodyPr>
          <a:lstStyle/>
          <a:p>
            <a:endParaRPr lang="en-US">
              <a:latin typeface="Calibri"/>
              <a:cs typeface="Calibri"/>
            </a:endParaRPr>
          </a:p>
        </p:txBody>
      </p:sp>
      <p:sp>
        <p:nvSpPr>
          <p:cNvPr id="10" name="Line 127"/>
          <p:cNvSpPr>
            <a:spLocks noChangeShapeType="1"/>
          </p:cNvSpPr>
          <p:nvPr/>
        </p:nvSpPr>
        <p:spPr bwMode="auto">
          <a:xfrm flipV="1">
            <a:off x="2745788" y="2867563"/>
            <a:ext cx="228600" cy="1905000"/>
          </a:xfrm>
          <a:prstGeom prst="line">
            <a:avLst/>
          </a:prstGeom>
          <a:noFill/>
          <a:ln w="38100">
            <a:solidFill>
              <a:schemeClr val="tx1"/>
            </a:solidFill>
            <a:round/>
            <a:headEnd/>
            <a:tailEnd type="triangle" w="lg" len="med"/>
          </a:ln>
        </p:spPr>
        <p:txBody>
          <a:bodyPr>
            <a:prstTxWarp prst="textNoShape">
              <a:avLst/>
            </a:prstTxWarp>
          </a:bodyPr>
          <a:lstStyle/>
          <a:p>
            <a:endParaRPr lang="en-US">
              <a:latin typeface="Calibri"/>
              <a:cs typeface="Calibri"/>
            </a:endParaRPr>
          </a:p>
        </p:txBody>
      </p:sp>
      <p:sp>
        <p:nvSpPr>
          <p:cNvPr id="11" name="Text Box 121"/>
          <p:cNvSpPr txBox="1">
            <a:spLocks noChangeArrowheads="1"/>
          </p:cNvSpPr>
          <p:nvPr/>
        </p:nvSpPr>
        <p:spPr bwMode="auto">
          <a:xfrm>
            <a:off x="1728200" y="4532850"/>
            <a:ext cx="2035175" cy="923925"/>
          </a:xfrm>
          <a:prstGeom prst="rect">
            <a:avLst/>
          </a:prstGeom>
          <a:noFill/>
          <a:ln w="9525">
            <a:noFill/>
            <a:miter lim="800000"/>
            <a:headEnd/>
            <a:tailEnd/>
          </a:ln>
        </p:spPr>
        <p:txBody>
          <a:bodyPr>
            <a:prstTxWarp prst="textNoShape">
              <a:avLst/>
            </a:prstTxWarp>
            <a:spAutoFit/>
          </a:bodyPr>
          <a:lstStyle/>
          <a:p>
            <a:r>
              <a:rPr lang="en-US" sz="1800" b="1">
                <a:latin typeface="Calibri"/>
                <a:ea typeface="Calibri" charset="0"/>
                <a:cs typeface="Calibri"/>
              </a:rPr>
              <a:t>MTP</a:t>
            </a:r>
          </a:p>
          <a:p>
            <a:r>
              <a:rPr lang="en-US" sz="1800" b="1">
                <a:latin typeface="Calibri"/>
                <a:ea typeface="Calibri" charset="0"/>
                <a:cs typeface="Calibri"/>
              </a:rPr>
              <a:t>(Vertical Profiles of Temp)</a:t>
            </a:r>
            <a:endParaRPr lang="en-US" sz="1800">
              <a:latin typeface="Calibri"/>
              <a:ea typeface="Calibri" charset="0"/>
              <a:cs typeface="Calibri"/>
            </a:endParaRPr>
          </a:p>
        </p:txBody>
      </p:sp>
      <p:sp>
        <p:nvSpPr>
          <p:cNvPr id="12" name="Rectangle 5"/>
          <p:cNvSpPr>
            <a:spLocks noChangeArrowheads="1"/>
          </p:cNvSpPr>
          <p:nvPr/>
        </p:nvSpPr>
        <p:spPr bwMode="auto">
          <a:xfrm>
            <a:off x="0" y="4445213"/>
            <a:ext cx="1295400" cy="211678"/>
          </a:xfrm>
          <a:prstGeom prst="rect">
            <a:avLst/>
          </a:prstGeom>
          <a:solidFill>
            <a:schemeClr val="accent2">
              <a:alpha val="42999"/>
            </a:schemeClr>
          </a:solidFill>
          <a:ln w="9525">
            <a:noFill/>
            <a:miter lim="800000"/>
            <a:headEnd/>
            <a:tailEnd/>
          </a:ln>
        </p:spPr>
        <p:txBody>
          <a:bodyPr wrap="none" anchor="ctr">
            <a:prstTxWarp prst="textNoShape">
              <a:avLst/>
            </a:prstTxWarp>
          </a:bodyPr>
          <a:lstStyle/>
          <a:p>
            <a:endParaRPr lang="en-US">
              <a:latin typeface="Calibri"/>
              <a:cs typeface="Calibri"/>
            </a:endParaRPr>
          </a:p>
        </p:txBody>
      </p:sp>
      <p:pic>
        <p:nvPicPr>
          <p:cNvPr id="13" name="Picture 12" descr="predict_logo3.png"/>
          <p:cNvPicPr>
            <a:picLocks noChangeAspect="1"/>
          </p:cNvPicPr>
          <p:nvPr/>
        </p:nvPicPr>
        <p:blipFill>
          <a:blip r:embed="rId3"/>
          <a:srcRect/>
          <a:stretch>
            <a:fillRect/>
          </a:stretch>
        </p:blipFill>
        <p:spPr bwMode="auto">
          <a:xfrm>
            <a:off x="5460159" y="198446"/>
            <a:ext cx="1505711" cy="1216152"/>
          </a:xfrm>
          <a:prstGeom prst="rect">
            <a:avLst/>
          </a:prstGeom>
          <a:noFill/>
          <a:ln w="9525">
            <a:noFill/>
            <a:miter lim="800000"/>
            <a:headEnd/>
            <a:tailEnd/>
          </a:ln>
        </p:spPr>
      </p:pic>
      <p:pic>
        <p:nvPicPr>
          <p:cNvPr id="21" name="Picture 20" descr="Screen shot 2011-03-20 at 11.57.36 PM.png"/>
          <p:cNvPicPr>
            <a:picLocks noChangeAspect="1"/>
          </p:cNvPicPr>
          <p:nvPr/>
        </p:nvPicPr>
        <p:blipFill>
          <a:blip r:embed="rId4"/>
          <a:stretch>
            <a:fillRect/>
          </a:stretch>
        </p:blipFill>
        <p:spPr>
          <a:xfrm>
            <a:off x="1365544" y="1563807"/>
            <a:ext cx="7726680" cy="46417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59" name="Picture 11" descr="Katrina5_retouch"/>
          <p:cNvPicPr>
            <a:picLocks noChangeAspect="1" noChangeArrowheads="1"/>
          </p:cNvPicPr>
          <p:nvPr/>
        </p:nvPicPr>
        <p:blipFill>
          <a:blip r:embed="rId3">
            <a:lum bright="52000" contrast="-31000"/>
            <a:alphaModFix amt="76000"/>
          </a:blip>
          <a:srcRect/>
          <a:stretch>
            <a:fillRect/>
          </a:stretch>
        </p:blipFill>
        <p:spPr bwMode="auto">
          <a:xfrm>
            <a:off x="1308100" y="0"/>
            <a:ext cx="7835900" cy="6858000"/>
          </a:xfrm>
          <a:prstGeom prst="rect">
            <a:avLst/>
          </a:prstGeom>
          <a:noFill/>
        </p:spPr>
      </p:pic>
      <p:sp>
        <p:nvSpPr>
          <p:cNvPr id="2057" name="Text Box 9"/>
          <p:cNvSpPr txBox="1">
            <a:spLocks noChangeArrowheads="1"/>
          </p:cNvSpPr>
          <p:nvPr/>
        </p:nvSpPr>
        <p:spPr bwMode="auto">
          <a:xfrm>
            <a:off x="1447800" y="873653"/>
            <a:ext cx="7696200" cy="5969325"/>
          </a:xfrm>
          <a:prstGeom prst="rect">
            <a:avLst/>
          </a:prstGeom>
          <a:noFill/>
          <a:ln w="9525">
            <a:noFill/>
            <a:miter lim="800000"/>
            <a:headEnd/>
            <a:tailEnd/>
          </a:ln>
          <a:effectLst/>
        </p:spPr>
        <p:txBody>
          <a:bodyPr wrap="square">
            <a:prstTxWarp prst="textNoShape">
              <a:avLst/>
            </a:prstTxWarp>
            <a:spAutoFit/>
          </a:bodyPr>
          <a:lstStyle/>
          <a:p>
            <a:pPr eaLnBrk="1" hangingPunct="1">
              <a:spcBef>
                <a:spcPct val="20000"/>
              </a:spcBef>
            </a:pPr>
            <a:r>
              <a:rPr lang="en-US" b="1" dirty="0">
                <a:latin typeface="Calibri"/>
                <a:cs typeface="Calibri"/>
              </a:rPr>
              <a:t>Advance understanding and prediction</a:t>
            </a:r>
            <a:r>
              <a:rPr lang="en-US" dirty="0">
                <a:latin typeface="Calibri"/>
                <a:cs typeface="Calibri"/>
              </a:rPr>
              <a:t> of tropical cyclones (TC) through observations, numerical models, and theory, with </a:t>
            </a:r>
            <a:r>
              <a:rPr lang="en-US" b="1" dirty="0">
                <a:latin typeface="Calibri"/>
                <a:cs typeface="Calibri"/>
              </a:rPr>
              <a:t>emphasis on processes within inner part of storm</a:t>
            </a:r>
            <a:r>
              <a:rPr lang="en-US" dirty="0">
                <a:latin typeface="Calibri"/>
                <a:cs typeface="Calibri"/>
              </a:rPr>
              <a:t>.</a:t>
            </a:r>
          </a:p>
          <a:p>
            <a:pPr eaLnBrk="1" hangingPunct="1">
              <a:spcBef>
                <a:spcPct val="20000"/>
              </a:spcBef>
            </a:pPr>
            <a:r>
              <a:rPr lang="en-US" b="1" dirty="0">
                <a:solidFill>
                  <a:srgbClr val="A21010"/>
                </a:solidFill>
                <a:latin typeface="Calibri"/>
                <a:cs typeface="Calibri"/>
              </a:rPr>
              <a:t>NOAA’s hurricane research focus for &gt;50 years</a:t>
            </a:r>
            <a:r>
              <a:rPr lang="en-US" dirty="0">
                <a:solidFill>
                  <a:srgbClr val="000000"/>
                </a:solidFill>
                <a:latin typeface="Calibri"/>
                <a:cs typeface="Calibri"/>
              </a:rPr>
              <a:t> </a:t>
            </a:r>
          </a:p>
          <a:p>
            <a:pPr eaLnBrk="1" hangingPunct="1">
              <a:spcBef>
                <a:spcPct val="20000"/>
              </a:spcBef>
            </a:pPr>
            <a:r>
              <a:rPr lang="en-US" dirty="0">
                <a:solidFill>
                  <a:srgbClr val="000000"/>
                </a:solidFill>
                <a:latin typeface="Calibri"/>
                <a:cs typeface="Calibri"/>
              </a:rPr>
              <a:t>The goals of this research are to:</a:t>
            </a:r>
          </a:p>
          <a:p>
            <a:pPr marL="396875" lvl="1" indent="-354013">
              <a:lnSpc>
                <a:spcPct val="110000"/>
              </a:lnSpc>
              <a:buFont typeface="Arial" pitchFamily="-111" charset="0"/>
              <a:buNone/>
            </a:pPr>
            <a:r>
              <a:rPr lang="en-US" dirty="0">
                <a:solidFill>
                  <a:srgbClr val="000000"/>
                </a:solidFill>
                <a:latin typeface="Calibri"/>
                <a:cs typeface="Calibri"/>
              </a:rPr>
              <a:t>1.  Advance prediction of </a:t>
            </a:r>
            <a:r>
              <a:rPr lang="en-US" b="1" dirty="0">
                <a:solidFill>
                  <a:srgbClr val="000000"/>
                </a:solidFill>
                <a:latin typeface="Calibri"/>
                <a:cs typeface="Calibri"/>
              </a:rPr>
              <a:t>TC intensity and structure change (</a:t>
            </a:r>
            <a:r>
              <a:rPr lang="en-US" b="1" dirty="0">
                <a:solidFill>
                  <a:srgbClr val="A21010"/>
                </a:solidFill>
                <a:latin typeface="Calibri"/>
                <a:cs typeface="Calibri"/>
              </a:rPr>
              <a:t>INTENSITY</a:t>
            </a:r>
            <a:r>
              <a:rPr lang="en-US" dirty="0">
                <a:solidFill>
                  <a:srgbClr val="000000"/>
                </a:solidFill>
                <a:latin typeface="Calibri"/>
                <a:cs typeface="Calibri"/>
              </a:rPr>
              <a:t>);</a:t>
            </a:r>
          </a:p>
          <a:p>
            <a:pPr marL="396875" lvl="1" indent="-354013">
              <a:lnSpc>
                <a:spcPct val="110000"/>
              </a:lnSpc>
              <a:buFont typeface="Arial" pitchFamily="-111" charset="0"/>
              <a:buNone/>
            </a:pPr>
            <a:r>
              <a:rPr lang="en-US" dirty="0">
                <a:solidFill>
                  <a:srgbClr val="000000"/>
                </a:solidFill>
                <a:latin typeface="Calibri"/>
                <a:cs typeface="Calibri"/>
              </a:rPr>
              <a:t>2.  Improve prediction of </a:t>
            </a:r>
            <a:r>
              <a:rPr lang="en-US" b="1" dirty="0">
                <a:solidFill>
                  <a:srgbClr val="000000"/>
                </a:solidFill>
                <a:latin typeface="Calibri"/>
                <a:cs typeface="Calibri"/>
              </a:rPr>
              <a:t>TC track </a:t>
            </a:r>
            <a:r>
              <a:rPr lang="en-US" dirty="0">
                <a:solidFill>
                  <a:srgbClr val="000000"/>
                </a:solidFill>
                <a:latin typeface="Calibri"/>
                <a:cs typeface="Calibri"/>
              </a:rPr>
              <a:t>(</a:t>
            </a:r>
            <a:r>
              <a:rPr lang="en-US" b="1" dirty="0">
                <a:solidFill>
                  <a:srgbClr val="A21010"/>
                </a:solidFill>
                <a:latin typeface="Calibri"/>
                <a:cs typeface="Calibri"/>
              </a:rPr>
              <a:t>TRACK</a:t>
            </a:r>
            <a:r>
              <a:rPr lang="en-US" dirty="0">
                <a:solidFill>
                  <a:srgbClr val="000000"/>
                </a:solidFill>
                <a:latin typeface="Calibri"/>
                <a:cs typeface="Calibri"/>
              </a:rPr>
              <a:t>)</a:t>
            </a:r>
            <a:r>
              <a:rPr lang="en-US" dirty="0" smtClean="0">
                <a:solidFill>
                  <a:srgbClr val="000000"/>
                </a:solidFill>
                <a:latin typeface="Calibri"/>
                <a:cs typeface="Calibri"/>
              </a:rPr>
              <a:t>; and</a:t>
            </a:r>
          </a:p>
          <a:p>
            <a:pPr marL="396875" lvl="1" indent="-354013">
              <a:lnSpc>
                <a:spcPct val="110000"/>
              </a:lnSpc>
              <a:buFont typeface="Arial" pitchFamily="-111" charset="0"/>
              <a:buAutoNum type="arabicPeriod" startAt="3"/>
            </a:pPr>
            <a:r>
              <a:rPr lang="en-US" dirty="0" smtClean="0">
                <a:solidFill>
                  <a:srgbClr val="000000"/>
                </a:solidFill>
                <a:latin typeface="Calibri"/>
                <a:cs typeface="Calibri"/>
              </a:rPr>
              <a:t>Enhance </a:t>
            </a:r>
            <a:r>
              <a:rPr lang="en-US" dirty="0">
                <a:solidFill>
                  <a:srgbClr val="000000"/>
                </a:solidFill>
                <a:latin typeface="Calibri"/>
                <a:cs typeface="Calibri"/>
              </a:rPr>
              <a:t>ability to diagnose and predict </a:t>
            </a:r>
            <a:r>
              <a:rPr lang="en-US" b="1" dirty="0">
                <a:solidFill>
                  <a:srgbClr val="000000"/>
                </a:solidFill>
                <a:latin typeface="Calibri"/>
                <a:cs typeface="Calibri"/>
              </a:rPr>
              <a:t>impacts of TC on life and property </a:t>
            </a:r>
            <a:r>
              <a:rPr lang="en-US" dirty="0">
                <a:solidFill>
                  <a:srgbClr val="000000"/>
                </a:solidFill>
                <a:latin typeface="Calibri"/>
                <a:cs typeface="Calibri"/>
              </a:rPr>
              <a:t>(</a:t>
            </a:r>
            <a:r>
              <a:rPr lang="en-US" b="1" dirty="0">
                <a:solidFill>
                  <a:srgbClr val="A21010"/>
                </a:solidFill>
                <a:latin typeface="Calibri"/>
                <a:cs typeface="Calibri"/>
              </a:rPr>
              <a:t>IMPACTS</a:t>
            </a:r>
            <a:r>
              <a:rPr lang="en-US" dirty="0" smtClean="0">
                <a:solidFill>
                  <a:srgbClr val="000000"/>
                </a:solidFill>
                <a:latin typeface="Calibri"/>
                <a:cs typeface="Calibri"/>
              </a:rPr>
              <a:t>)</a:t>
            </a:r>
            <a:endParaRPr lang="en-US" sz="900" dirty="0" smtClean="0">
              <a:solidFill>
                <a:srgbClr val="000000"/>
              </a:solidFill>
              <a:latin typeface="Calibri"/>
              <a:cs typeface="Calibri"/>
            </a:endParaRPr>
          </a:p>
          <a:p>
            <a:pPr marL="682625" lvl="1" indent="-349250">
              <a:lnSpc>
                <a:spcPct val="110000"/>
              </a:lnSpc>
            </a:pPr>
            <a:endParaRPr lang="en-US" sz="900" dirty="0" smtClean="0">
              <a:solidFill>
                <a:srgbClr val="000000"/>
              </a:solidFill>
              <a:latin typeface="Calibri"/>
              <a:cs typeface="Calibri"/>
            </a:endParaRPr>
          </a:p>
          <a:p>
            <a:pPr algn="ctr"/>
            <a:r>
              <a:rPr lang="en-US" u="sng" dirty="0">
                <a:solidFill>
                  <a:srgbClr val="1C00E3"/>
                </a:solidFill>
                <a:latin typeface="Calibri"/>
                <a:cs typeface="Calibri"/>
                <a:hlinkClick r:id="rId4"/>
              </a:rPr>
              <a:t>http://www.aoml.noaa.gov/hrd/</a:t>
            </a:r>
            <a:endParaRPr lang="en-US" sz="2800" b="1" dirty="0">
              <a:solidFill>
                <a:srgbClr val="1C00E3"/>
              </a:solidFill>
              <a:latin typeface="Calibri"/>
              <a:cs typeface="Calibri"/>
            </a:endParaRPr>
          </a:p>
          <a:p>
            <a:pPr>
              <a:lnSpc>
                <a:spcPct val="120000"/>
              </a:lnSpc>
            </a:pPr>
            <a:r>
              <a:rPr lang="en-US" sz="3200" b="1" dirty="0">
                <a:latin typeface="Calibri"/>
                <a:cs typeface="Calibri"/>
              </a:rPr>
              <a:t>WHO:</a:t>
            </a:r>
            <a:endParaRPr lang="en-US" sz="3200" b="1" dirty="0">
              <a:solidFill>
                <a:srgbClr val="00008E"/>
              </a:solidFill>
              <a:latin typeface="Calibri"/>
              <a:cs typeface="Calibri"/>
            </a:endParaRPr>
          </a:p>
          <a:p>
            <a:r>
              <a:rPr lang="en-US" dirty="0">
                <a:solidFill>
                  <a:srgbClr val="000000"/>
                </a:solidFill>
                <a:latin typeface="Calibri"/>
                <a:cs typeface="Calibri"/>
              </a:rPr>
              <a:t>AOML/Hurricane Research Division </a:t>
            </a:r>
            <a:r>
              <a:rPr lang="en-US" dirty="0" smtClean="0">
                <a:solidFill>
                  <a:srgbClr val="000000"/>
                </a:solidFill>
                <a:latin typeface="Calibri"/>
                <a:cs typeface="Calibri"/>
              </a:rPr>
              <a:t>(</a:t>
            </a:r>
            <a:r>
              <a:rPr lang="en-US" dirty="0" smtClean="0">
                <a:latin typeface="Calibri"/>
                <a:cs typeface="Calibri"/>
              </a:rPr>
              <a:t>36 employees) 19 </a:t>
            </a:r>
            <a:r>
              <a:rPr lang="en-US" dirty="0">
                <a:latin typeface="Calibri"/>
                <a:cs typeface="Calibri"/>
              </a:rPr>
              <a:t>research,</a:t>
            </a:r>
            <a:r>
              <a:rPr lang="en-US" dirty="0" smtClean="0">
                <a:latin typeface="Calibri"/>
                <a:cs typeface="Calibri"/>
              </a:rPr>
              <a:t> 17 </a:t>
            </a:r>
            <a:r>
              <a:rPr lang="en-US" dirty="0">
                <a:latin typeface="Calibri"/>
                <a:cs typeface="Calibri"/>
              </a:rPr>
              <a:t>support,</a:t>
            </a:r>
            <a:r>
              <a:rPr lang="en-US" dirty="0" smtClean="0">
                <a:latin typeface="Calibri"/>
                <a:cs typeface="Calibri"/>
              </a:rPr>
              <a:t> 4-5 summer </a:t>
            </a:r>
            <a:r>
              <a:rPr lang="en-US" dirty="0">
                <a:latin typeface="Calibri"/>
                <a:cs typeface="Calibri"/>
              </a:rPr>
              <a:t>students</a:t>
            </a:r>
          </a:p>
        </p:txBody>
      </p:sp>
      <p:sp>
        <p:nvSpPr>
          <p:cNvPr id="2058" name="Rectangle 10"/>
          <p:cNvSpPr>
            <a:spLocks noChangeArrowheads="1"/>
          </p:cNvSpPr>
          <p:nvPr/>
        </p:nvSpPr>
        <p:spPr bwMode="auto">
          <a:xfrm>
            <a:off x="0" y="2438400"/>
            <a:ext cx="1295400" cy="533400"/>
          </a:xfrm>
          <a:prstGeom prst="rect">
            <a:avLst/>
          </a:prstGeom>
          <a:solidFill>
            <a:schemeClr val="accent2">
              <a:alpha val="42999"/>
            </a:schemeClr>
          </a:solidFill>
          <a:ln w="9525">
            <a:noFill/>
            <a:miter lim="800000"/>
            <a:headEnd/>
            <a:tailEnd/>
          </a:ln>
        </p:spPr>
        <p:txBody>
          <a:bodyPr wrap="none" anchor="ctr">
            <a:prstTxWarp prst="textNoShape">
              <a:avLst/>
            </a:prstTxWarp>
          </a:bodyPr>
          <a:lstStyle/>
          <a:p>
            <a:endParaRPr lang="en-US">
              <a:latin typeface="Calibri"/>
              <a:cs typeface="Calibri"/>
            </a:endParaRPr>
          </a:p>
        </p:txBody>
      </p:sp>
      <p:sp>
        <p:nvSpPr>
          <p:cNvPr id="2061" name="Text Box 13"/>
          <p:cNvSpPr txBox="1">
            <a:spLocks noChangeArrowheads="1"/>
          </p:cNvSpPr>
          <p:nvPr/>
        </p:nvSpPr>
        <p:spPr bwMode="auto">
          <a:xfrm>
            <a:off x="1439863" y="239713"/>
            <a:ext cx="1447431" cy="584776"/>
          </a:xfrm>
          <a:prstGeom prst="rect">
            <a:avLst/>
          </a:prstGeom>
          <a:noFill/>
          <a:ln w="9525">
            <a:noFill/>
            <a:miter lim="800000"/>
            <a:headEnd/>
            <a:tailEnd/>
          </a:ln>
        </p:spPr>
        <p:txBody>
          <a:bodyPr wrap="none">
            <a:prstTxWarp prst="textNoShape">
              <a:avLst/>
            </a:prstTxWarp>
            <a:spAutoFit/>
          </a:bodyPr>
          <a:lstStyle/>
          <a:p>
            <a:r>
              <a:rPr lang="en-US" sz="3200" b="1" dirty="0">
                <a:latin typeface="Calibri"/>
                <a:cs typeface="Calibri"/>
              </a:rPr>
              <a:t>GOALS:</a:t>
            </a:r>
          </a:p>
        </p:txBody>
      </p:sp>
      <p:sp>
        <p:nvSpPr>
          <p:cNvPr id="2062" name="Line 14"/>
          <p:cNvSpPr>
            <a:spLocks noChangeShapeType="1"/>
          </p:cNvSpPr>
          <p:nvPr/>
        </p:nvSpPr>
        <p:spPr bwMode="auto">
          <a:xfrm>
            <a:off x="1457325" y="896938"/>
            <a:ext cx="7265988" cy="0"/>
          </a:xfrm>
          <a:prstGeom prst="line">
            <a:avLst/>
          </a:prstGeom>
          <a:noFill/>
          <a:ln w="38100">
            <a:solidFill>
              <a:schemeClr val="tx1"/>
            </a:solidFill>
            <a:round/>
            <a:headEnd/>
            <a:tailEnd/>
          </a:ln>
        </p:spPr>
        <p:txBody>
          <a:bodyPr wrap="none" anchor="ctr">
            <a:prstTxWarp prst="textNoShape">
              <a:avLst/>
            </a:prstTxWarp>
          </a:bodyPr>
          <a:lstStyle/>
          <a:p>
            <a:endParaRPr lang="en-US">
              <a:latin typeface="Calibri"/>
              <a:cs typeface="Calibri"/>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177800"/>
            <a:ext cx="7355849" cy="668907"/>
          </a:xfrm>
        </p:spPr>
        <p:txBody>
          <a:bodyPr/>
          <a:lstStyle/>
          <a:p>
            <a:pPr algn="l"/>
            <a:r>
              <a:rPr lang="en-US" sz="4000" dirty="0" smtClean="0">
                <a:solidFill>
                  <a:srgbClr val="A21010"/>
                </a:solidFill>
              </a:rPr>
              <a:t>What in 2010?:</a:t>
            </a:r>
            <a:endParaRPr lang="en-US" sz="4000" dirty="0">
              <a:solidFill>
                <a:srgbClr val="A21010"/>
              </a:solidFill>
            </a:endParaRPr>
          </a:p>
        </p:txBody>
      </p:sp>
      <p:sp>
        <p:nvSpPr>
          <p:cNvPr id="3" name="Content Placeholder 2"/>
          <p:cNvSpPr>
            <a:spLocks noGrp="1"/>
          </p:cNvSpPr>
          <p:nvPr>
            <p:ph idx="1"/>
          </p:nvPr>
        </p:nvSpPr>
        <p:spPr>
          <a:xfrm>
            <a:off x="1282172" y="956708"/>
            <a:ext cx="7861828" cy="1226210"/>
          </a:xfrm>
        </p:spPr>
        <p:txBody>
          <a:bodyPr/>
          <a:lstStyle/>
          <a:p>
            <a:pPr marL="227013" indent="-227013" eaLnBrk="1" hangingPunct="1">
              <a:lnSpc>
                <a:spcPct val="90000"/>
              </a:lnSpc>
              <a:defRPr/>
            </a:pPr>
            <a:r>
              <a:rPr lang="en-US" sz="2800" dirty="0" smtClean="0"/>
              <a:t>NASA GRIP DC-</a:t>
            </a:r>
            <a:r>
              <a:rPr lang="en-US" sz="2800" dirty="0" smtClean="0"/>
              <a:t>8</a:t>
            </a:r>
            <a:endParaRPr lang="en-US" sz="1800" dirty="0" smtClean="0"/>
          </a:p>
        </p:txBody>
      </p:sp>
      <p:pic>
        <p:nvPicPr>
          <p:cNvPr id="12" name="Picture 13" descr="DC8"/>
          <p:cNvPicPr>
            <a:picLocks noChangeAspect="1" noChangeArrowheads="1"/>
          </p:cNvPicPr>
          <p:nvPr/>
        </p:nvPicPr>
        <p:blipFill>
          <a:blip r:embed="rId2">
            <a:clrChange>
              <a:clrFrom>
                <a:srgbClr val="F2F2F2"/>
              </a:clrFrom>
              <a:clrTo>
                <a:srgbClr val="F2F2F2">
                  <a:alpha val="0"/>
                </a:srgbClr>
              </a:clrTo>
            </a:clrChange>
          </a:blip>
          <a:srcRect t="31824" b="19890"/>
          <a:stretch>
            <a:fillRect/>
          </a:stretch>
        </p:blipFill>
        <p:spPr bwMode="auto">
          <a:xfrm>
            <a:off x="1564705" y="1227663"/>
            <a:ext cx="7073900" cy="2271712"/>
          </a:xfrm>
          <a:prstGeom prst="rect">
            <a:avLst/>
          </a:prstGeom>
          <a:noFill/>
          <a:ln w="9525">
            <a:noFill/>
            <a:miter lim="800000"/>
            <a:headEnd/>
            <a:tailEnd/>
          </a:ln>
        </p:spPr>
      </p:pic>
      <p:sp>
        <p:nvSpPr>
          <p:cNvPr id="13" name="Text Box 119"/>
          <p:cNvSpPr txBox="1">
            <a:spLocks noChangeArrowheads="1"/>
          </p:cNvSpPr>
          <p:nvPr/>
        </p:nvSpPr>
        <p:spPr bwMode="auto">
          <a:xfrm>
            <a:off x="7062777" y="3428982"/>
            <a:ext cx="2025001" cy="1169551"/>
          </a:xfrm>
          <a:prstGeom prst="rect">
            <a:avLst/>
          </a:prstGeom>
          <a:noFill/>
          <a:ln w="9525">
            <a:noFill/>
            <a:miter lim="800000"/>
            <a:headEnd/>
            <a:tailEnd/>
          </a:ln>
        </p:spPr>
        <p:txBody>
          <a:bodyPr wrap="square">
            <a:prstTxWarp prst="textNoShape">
              <a:avLst/>
            </a:prstTxWarp>
            <a:spAutoFit/>
          </a:bodyPr>
          <a:lstStyle/>
          <a:p>
            <a:r>
              <a:rPr lang="en-US" sz="1400" b="1" dirty="0">
                <a:latin typeface="Calibri"/>
                <a:ea typeface="Calibri" charset="0"/>
                <a:cs typeface="Calibri"/>
              </a:rPr>
              <a:t>MMS</a:t>
            </a:r>
          </a:p>
          <a:p>
            <a:r>
              <a:rPr lang="en-US" sz="1400" b="1" dirty="0">
                <a:latin typeface="Calibri"/>
                <a:ea typeface="Calibri" charset="0"/>
                <a:cs typeface="Calibri"/>
              </a:rPr>
              <a:t>Meteorological Measurement System</a:t>
            </a:r>
          </a:p>
          <a:p>
            <a:r>
              <a:rPr lang="en-US" sz="1400" b="1" dirty="0">
                <a:latin typeface="Calibri"/>
                <a:ea typeface="Calibri" charset="0"/>
                <a:cs typeface="Calibri"/>
              </a:rPr>
              <a:t>(</a:t>
            </a:r>
            <a:r>
              <a:rPr lang="en-US" sz="1400" b="1" dirty="0" err="1">
                <a:latin typeface="Calibri"/>
                <a:ea typeface="Calibri" charset="0"/>
                <a:cs typeface="Calibri"/>
              </a:rPr>
              <a:t>Insitu</a:t>
            </a:r>
            <a:r>
              <a:rPr lang="en-US" sz="1400" b="1" dirty="0">
                <a:latin typeface="Calibri"/>
                <a:ea typeface="Calibri" charset="0"/>
                <a:cs typeface="Calibri"/>
              </a:rPr>
              <a:t> Press, Temp, 3D Winds and Turbulence)</a:t>
            </a:r>
            <a:endParaRPr lang="en-US" sz="1400" dirty="0">
              <a:latin typeface="Calibri"/>
              <a:ea typeface="Calibri" charset="0"/>
              <a:cs typeface="Calibri"/>
            </a:endParaRPr>
          </a:p>
        </p:txBody>
      </p:sp>
      <p:sp>
        <p:nvSpPr>
          <p:cNvPr id="14" name="Text Box 120"/>
          <p:cNvSpPr txBox="1">
            <a:spLocks noChangeArrowheads="1"/>
          </p:cNvSpPr>
          <p:nvPr/>
        </p:nvSpPr>
        <p:spPr bwMode="auto">
          <a:xfrm>
            <a:off x="6079032" y="4760363"/>
            <a:ext cx="2200275" cy="1384300"/>
          </a:xfrm>
          <a:prstGeom prst="rect">
            <a:avLst/>
          </a:prstGeom>
          <a:noFill/>
          <a:ln w="9525">
            <a:noFill/>
            <a:miter lim="800000"/>
            <a:headEnd/>
            <a:tailEnd/>
          </a:ln>
        </p:spPr>
        <p:txBody>
          <a:bodyPr>
            <a:prstTxWarp prst="textNoShape">
              <a:avLst/>
            </a:prstTxWarp>
            <a:spAutoFit/>
          </a:bodyPr>
          <a:lstStyle/>
          <a:p>
            <a:r>
              <a:rPr lang="en-US" sz="1400" b="1" dirty="0">
                <a:latin typeface="Calibri"/>
                <a:ea typeface="Calibri" charset="0"/>
                <a:cs typeface="Calibri"/>
              </a:rPr>
              <a:t>APR-2</a:t>
            </a:r>
          </a:p>
          <a:p>
            <a:r>
              <a:rPr lang="en-US" sz="1400" b="1" dirty="0">
                <a:latin typeface="Calibri"/>
                <a:ea typeface="Calibri" charset="0"/>
                <a:cs typeface="Calibri"/>
              </a:rPr>
              <a:t>Airborne Precipitation Radar Dual Frequency</a:t>
            </a:r>
          </a:p>
          <a:p>
            <a:r>
              <a:rPr lang="en-US" sz="1400" b="1" dirty="0">
                <a:latin typeface="Calibri"/>
                <a:ea typeface="Calibri" charset="0"/>
                <a:cs typeface="Calibri"/>
              </a:rPr>
              <a:t>(Vertical Structure Rain Reflectivity and Cross Winds)</a:t>
            </a:r>
            <a:endParaRPr lang="en-US" sz="1400" dirty="0">
              <a:latin typeface="Calibri"/>
              <a:ea typeface="Calibri" charset="0"/>
              <a:cs typeface="Calibri"/>
            </a:endParaRPr>
          </a:p>
        </p:txBody>
      </p:sp>
      <p:sp>
        <p:nvSpPr>
          <p:cNvPr id="15" name="Text Box 121"/>
          <p:cNvSpPr txBox="1">
            <a:spLocks noChangeArrowheads="1"/>
          </p:cNvSpPr>
          <p:nvPr/>
        </p:nvSpPr>
        <p:spPr bwMode="auto">
          <a:xfrm>
            <a:off x="1316475" y="3626900"/>
            <a:ext cx="1620187" cy="1169551"/>
          </a:xfrm>
          <a:prstGeom prst="rect">
            <a:avLst/>
          </a:prstGeom>
          <a:noFill/>
          <a:ln w="9525">
            <a:noFill/>
            <a:miter lim="800000"/>
            <a:headEnd/>
            <a:tailEnd/>
          </a:ln>
        </p:spPr>
        <p:txBody>
          <a:bodyPr wrap="square">
            <a:prstTxWarp prst="textNoShape">
              <a:avLst/>
            </a:prstTxWarp>
            <a:spAutoFit/>
          </a:bodyPr>
          <a:lstStyle/>
          <a:p>
            <a:r>
              <a:rPr lang="en-US" sz="1400" b="1" dirty="0">
                <a:latin typeface="Calibri"/>
                <a:ea typeface="Calibri" charset="0"/>
                <a:cs typeface="Calibri"/>
              </a:rPr>
              <a:t>Dropsondes</a:t>
            </a:r>
          </a:p>
          <a:p>
            <a:r>
              <a:rPr lang="en-US" sz="1400" b="1" dirty="0">
                <a:latin typeface="Calibri"/>
                <a:ea typeface="Calibri" charset="0"/>
                <a:cs typeface="Calibri"/>
              </a:rPr>
              <a:t>(Vertical Profiles of Temp, Press, Humidity and Winds)</a:t>
            </a:r>
            <a:endParaRPr lang="en-US" sz="1400" dirty="0">
              <a:latin typeface="Calibri"/>
              <a:ea typeface="Calibri" charset="0"/>
              <a:cs typeface="Calibri"/>
            </a:endParaRPr>
          </a:p>
        </p:txBody>
      </p:sp>
      <p:sp>
        <p:nvSpPr>
          <p:cNvPr id="16" name="Text Box 122"/>
          <p:cNvSpPr txBox="1">
            <a:spLocks noChangeArrowheads="1"/>
          </p:cNvSpPr>
          <p:nvPr/>
        </p:nvSpPr>
        <p:spPr bwMode="auto">
          <a:xfrm>
            <a:off x="1482104" y="5117568"/>
            <a:ext cx="1930775" cy="1169551"/>
          </a:xfrm>
          <a:prstGeom prst="rect">
            <a:avLst/>
          </a:prstGeom>
          <a:noFill/>
          <a:ln w="9525">
            <a:noFill/>
            <a:miter lim="800000"/>
            <a:headEnd/>
            <a:tailEnd/>
          </a:ln>
        </p:spPr>
        <p:txBody>
          <a:bodyPr wrap="square">
            <a:prstTxWarp prst="textNoShape">
              <a:avLst/>
            </a:prstTxWarp>
            <a:spAutoFit/>
          </a:bodyPr>
          <a:lstStyle/>
          <a:p>
            <a:r>
              <a:rPr lang="en-US" sz="1400" b="1" dirty="0">
                <a:latin typeface="Calibri"/>
                <a:ea typeface="Calibri" charset="0"/>
                <a:cs typeface="Calibri"/>
              </a:rPr>
              <a:t>CAPS, CVI, PIP</a:t>
            </a:r>
          </a:p>
          <a:p>
            <a:r>
              <a:rPr lang="en-US" sz="1400" b="1" dirty="0">
                <a:latin typeface="Calibri"/>
                <a:ea typeface="Calibri" charset="0"/>
                <a:cs typeface="Calibri"/>
              </a:rPr>
              <a:t>(Cloud Particle Size distributions, </a:t>
            </a:r>
            <a:r>
              <a:rPr lang="en-US" sz="1400" b="1" dirty="0" err="1">
                <a:latin typeface="Calibri"/>
                <a:ea typeface="Calibri" charset="0"/>
                <a:cs typeface="Calibri"/>
              </a:rPr>
              <a:t>Precip</a:t>
            </a:r>
            <a:r>
              <a:rPr lang="en-US" sz="1400" b="1" dirty="0">
                <a:latin typeface="Calibri"/>
                <a:ea typeface="Calibri" charset="0"/>
                <a:cs typeface="Calibri"/>
              </a:rPr>
              <a:t> Rate, Rain &amp; Ice water content)</a:t>
            </a:r>
            <a:endParaRPr lang="en-US" sz="1400" dirty="0">
              <a:latin typeface="Calibri"/>
              <a:ea typeface="Calibri" charset="0"/>
              <a:cs typeface="Calibri"/>
            </a:endParaRPr>
          </a:p>
        </p:txBody>
      </p:sp>
      <p:sp>
        <p:nvSpPr>
          <p:cNvPr id="17" name="Line 125"/>
          <p:cNvSpPr>
            <a:spLocks noChangeShapeType="1"/>
          </p:cNvSpPr>
          <p:nvPr/>
        </p:nvSpPr>
        <p:spPr bwMode="auto">
          <a:xfrm flipV="1">
            <a:off x="2482280" y="3134250"/>
            <a:ext cx="482600" cy="609600"/>
          </a:xfrm>
          <a:prstGeom prst="line">
            <a:avLst/>
          </a:prstGeom>
          <a:noFill/>
          <a:ln w="38100">
            <a:solidFill>
              <a:schemeClr val="tx1"/>
            </a:solidFill>
            <a:round/>
            <a:headEnd/>
            <a:tailEnd type="triangle" w="lg" len="med"/>
          </a:ln>
        </p:spPr>
        <p:txBody>
          <a:bodyPr>
            <a:prstTxWarp prst="textNoShape">
              <a:avLst/>
            </a:prstTxWarp>
          </a:bodyPr>
          <a:lstStyle/>
          <a:p>
            <a:endParaRPr lang="en-US">
              <a:latin typeface="Calibri"/>
              <a:cs typeface="Calibri"/>
            </a:endParaRPr>
          </a:p>
        </p:txBody>
      </p:sp>
      <p:sp>
        <p:nvSpPr>
          <p:cNvPr id="18" name="Line 126"/>
          <p:cNvSpPr>
            <a:spLocks noChangeShapeType="1"/>
          </p:cNvSpPr>
          <p:nvPr/>
        </p:nvSpPr>
        <p:spPr bwMode="auto">
          <a:xfrm flipH="1" flipV="1">
            <a:off x="3862636" y="3042854"/>
            <a:ext cx="334143" cy="1996395"/>
          </a:xfrm>
          <a:prstGeom prst="line">
            <a:avLst/>
          </a:prstGeom>
          <a:noFill/>
          <a:ln w="38100">
            <a:solidFill>
              <a:schemeClr val="tx1"/>
            </a:solidFill>
            <a:round/>
            <a:headEnd/>
            <a:tailEnd type="triangle" w="lg" len="med"/>
          </a:ln>
        </p:spPr>
        <p:txBody>
          <a:bodyPr>
            <a:prstTxWarp prst="textNoShape">
              <a:avLst/>
            </a:prstTxWarp>
          </a:bodyPr>
          <a:lstStyle/>
          <a:p>
            <a:endParaRPr lang="en-US">
              <a:latin typeface="Calibri"/>
              <a:cs typeface="Calibri"/>
            </a:endParaRPr>
          </a:p>
        </p:txBody>
      </p:sp>
      <p:sp>
        <p:nvSpPr>
          <p:cNvPr id="19" name="Text Box 124"/>
          <p:cNvSpPr txBox="1">
            <a:spLocks noChangeArrowheads="1"/>
          </p:cNvSpPr>
          <p:nvPr/>
        </p:nvSpPr>
        <p:spPr bwMode="auto">
          <a:xfrm>
            <a:off x="4462447" y="3532703"/>
            <a:ext cx="1768040" cy="1169551"/>
          </a:xfrm>
          <a:prstGeom prst="rect">
            <a:avLst/>
          </a:prstGeom>
          <a:noFill/>
          <a:ln w="9525">
            <a:noFill/>
            <a:miter lim="800000"/>
            <a:headEnd/>
            <a:tailEnd/>
          </a:ln>
        </p:spPr>
        <p:txBody>
          <a:bodyPr wrap="square">
            <a:prstTxWarp prst="textNoShape">
              <a:avLst/>
            </a:prstTxWarp>
            <a:spAutoFit/>
          </a:bodyPr>
          <a:lstStyle/>
          <a:p>
            <a:r>
              <a:rPr lang="en-US" sz="1400" b="1" dirty="0">
                <a:latin typeface="Calibri"/>
                <a:ea typeface="Calibri" charset="0"/>
                <a:cs typeface="Calibri"/>
              </a:rPr>
              <a:t>DAWN</a:t>
            </a:r>
          </a:p>
          <a:p>
            <a:r>
              <a:rPr lang="en-US" sz="1400" b="1" dirty="0">
                <a:latin typeface="Calibri"/>
                <a:ea typeface="Calibri" charset="0"/>
                <a:cs typeface="Calibri"/>
              </a:rPr>
              <a:t>Doppler</a:t>
            </a:r>
            <a:r>
              <a:rPr lang="en-US" sz="1400" b="1" dirty="0" smtClean="0">
                <a:latin typeface="Calibri"/>
                <a:ea typeface="Calibri" charset="0"/>
                <a:cs typeface="Calibri"/>
              </a:rPr>
              <a:t> Wind </a:t>
            </a:r>
            <a:r>
              <a:rPr lang="en-US" sz="1400" b="1" dirty="0">
                <a:latin typeface="Calibri"/>
                <a:ea typeface="Calibri" charset="0"/>
                <a:cs typeface="Calibri"/>
              </a:rPr>
              <a:t>Lidar </a:t>
            </a:r>
          </a:p>
          <a:p>
            <a:r>
              <a:rPr lang="en-US" sz="1400" b="1" dirty="0">
                <a:latin typeface="Calibri"/>
                <a:ea typeface="Calibri" charset="0"/>
                <a:cs typeface="Calibri"/>
              </a:rPr>
              <a:t>(Vertical Profiles of Vectored Horizontal Winds)</a:t>
            </a:r>
            <a:endParaRPr lang="en-US" sz="1400" dirty="0">
              <a:latin typeface="Calibri"/>
              <a:ea typeface="Calibri" charset="0"/>
              <a:cs typeface="Calibri"/>
            </a:endParaRPr>
          </a:p>
        </p:txBody>
      </p:sp>
      <p:sp>
        <p:nvSpPr>
          <p:cNvPr id="20" name="Line 127"/>
          <p:cNvSpPr>
            <a:spLocks noChangeShapeType="1"/>
          </p:cNvSpPr>
          <p:nvPr/>
        </p:nvSpPr>
        <p:spPr bwMode="auto">
          <a:xfrm flipH="1" flipV="1">
            <a:off x="4222180" y="2981850"/>
            <a:ext cx="606117" cy="550508"/>
          </a:xfrm>
          <a:prstGeom prst="line">
            <a:avLst/>
          </a:prstGeom>
          <a:noFill/>
          <a:ln w="38100">
            <a:solidFill>
              <a:schemeClr val="tx1"/>
            </a:solidFill>
            <a:round/>
            <a:headEnd/>
            <a:tailEnd type="triangle" w="lg" len="med"/>
          </a:ln>
        </p:spPr>
        <p:txBody>
          <a:bodyPr>
            <a:prstTxWarp prst="textNoShape">
              <a:avLst/>
            </a:prstTxWarp>
          </a:bodyPr>
          <a:lstStyle/>
          <a:p>
            <a:endParaRPr lang="en-US">
              <a:latin typeface="Calibri"/>
              <a:cs typeface="Calibri"/>
            </a:endParaRPr>
          </a:p>
        </p:txBody>
      </p:sp>
      <p:sp>
        <p:nvSpPr>
          <p:cNvPr id="21" name="Line 128"/>
          <p:cNvSpPr>
            <a:spLocks noChangeShapeType="1"/>
          </p:cNvSpPr>
          <p:nvPr/>
        </p:nvSpPr>
        <p:spPr bwMode="auto">
          <a:xfrm flipV="1">
            <a:off x="6600877" y="2346850"/>
            <a:ext cx="123203" cy="2402650"/>
          </a:xfrm>
          <a:prstGeom prst="line">
            <a:avLst/>
          </a:prstGeom>
          <a:noFill/>
          <a:ln w="38100">
            <a:solidFill>
              <a:schemeClr val="tx1"/>
            </a:solidFill>
            <a:round/>
            <a:headEnd/>
            <a:tailEnd type="triangle" w="lg" len="med"/>
          </a:ln>
        </p:spPr>
        <p:txBody>
          <a:bodyPr>
            <a:prstTxWarp prst="textNoShape">
              <a:avLst/>
            </a:prstTxWarp>
          </a:bodyPr>
          <a:lstStyle/>
          <a:p>
            <a:endParaRPr lang="en-US">
              <a:latin typeface="Calibri"/>
              <a:cs typeface="Calibri"/>
            </a:endParaRPr>
          </a:p>
        </p:txBody>
      </p:sp>
      <p:sp>
        <p:nvSpPr>
          <p:cNvPr id="22" name="Line 129"/>
          <p:cNvSpPr>
            <a:spLocks noChangeShapeType="1"/>
          </p:cNvSpPr>
          <p:nvPr/>
        </p:nvSpPr>
        <p:spPr bwMode="auto">
          <a:xfrm flipV="1">
            <a:off x="2791152" y="2156457"/>
            <a:ext cx="886290" cy="3175152"/>
          </a:xfrm>
          <a:prstGeom prst="line">
            <a:avLst/>
          </a:prstGeom>
          <a:noFill/>
          <a:ln w="38100">
            <a:solidFill>
              <a:schemeClr val="tx1"/>
            </a:solidFill>
            <a:round/>
            <a:headEnd/>
            <a:tailEnd type="triangle" w="lg" len="med"/>
          </a:ln>
        </p:spPr>
        <p:txBody>
          <a:bodyPr>
            <a:prstTxWarp prst="textNoShape">
              <a:avLst/>
            </a:prstTxWarp>
          </a:bodyPr>
          <a:lstStyle/>
          <a:p>
            <a:endParaRPr lang="en-US">
              <a:latin typeface="Calibri"/>
              <a:cs typeface="Calibri"/>
            </a:endParaRPr>
          </a:p>
        </p:txBody>
      </p:sp>
      <p:sp>
        <p:nvSpPr>
          <p:cNvPr id="24" name="Text Box 123"/>
          <p:cNvSpPr txBox="1">
            <a:spLocks noChangeArrowheads="1"/>
          </p:cNvSpPr>
          <p:nvPr/>
        </p:nvSpPr>
        <p:spPr bwMode="auto">
          <a:xfrm>
            <a:off x="3664961" y="5092166"/>
            <a:ext cx="2036398" cy="1169551"/>
          </a:xfrm>
          <a:prstGeom prst="rect">
            <a:avLst/>
          </a:prstGeom>
          <a:noFill/>
          <a:ln w="9525">
            <a:noFill/>
            <a:miter lim="800000"/>
            <a:headEnd/>
            <a:tailEnd/>
          </a:ln>
        </p:spPr>
        <p:txBody>
          <a:bodyPr wrap="square">
            <a:prstTxWarp prst="textNoShape">
              <a:avLst/>
            </a:prstTxWarp>
            <a:spAutoFit/>
          </a:bodyPr>
          <a:lstStyle/>
          <a:p>
            <a:r>
              <a:rPr lang="en-US" sz="1400" b="1" dirty="0">
                <a:latin typeface="Calibri"/>
                <a:ea typeface="Calibri" charset="0"/>
                <a:cs typeface="Calibri"/>
              </a:rPr>
              <a:t>LASE</a:t>
            </a:r>
          </a:p>
          <a:p>
            <a:r>
              <a:rPr lang="en-US" sz="1400" b="1" dirty="0">
                <a:latin typeface="Calibri"/>
                <a:ea typeface="Calibri" charset="0"/>
                <a:cs typeface="Calibri"/>
              </a:rPr>
              <a:t>Lidar Atmospheric Sensing Experiment</a:t>
            </a:r>
          </a:p>
          <a:p>
            <a:r>
              <a:rPr lang="en-US" sz="1400" b="1" dirty="0">
                <a:latin typeface="Calibri"/>
                <a:ea typeface="Calibri" charset="0"/>
                <a:cs typeface="Calibri"/>
              </a:rPr>
              <a:t>(H2Ov, Aerosol profiles and Cloud distributions)</a:t>
            </a:r>
          </a:p>
        </p:txBody>
      </p:sp>
      <p:sp>
        <p:nvSpPr>
          <p:cNvPr id="25" name="Rectangle 5"/>
          <p:cNvSpPr>
            <a:spLocks noChangeArrowheads="1"/>
          </p:cNvSpPr>
          <p:nvPr/>
        </p:nvSpPr>
        <p:spPr bwMode="auto">
          <a:xfrm>
            <a:off x="0" y="4643661"/>
            <a:ext cx="1295400" cy="198448"/>
          </a:xfrm>
          <a:prstGeom prst="rect">
            <a:avLst/>
          </a:prstGeom>
          <a:solidFill>
            <a:schemeClr val="accent2">
              <a:alpha val="42999"/>
            </a:schemeClr>
          </a:solidFill>
          <a:ln w="9525">
            <a:noFill/>
            <a:miter lim="800000"/>
            <a:headEnd/>
            <a:tailEnd/>
          </a:ln>
        </p:spPr>
        <p:txBody>
          <a:bodyPr wrap="none" anchor="ctr">
            <a:prstTxWarp prst="textNoShape">
              <a:avLst/>
            </a:prstTxWarp>
          </a:bodyPr>
          <a:lstStyle/>
          <a:p>
            <a:endParaRPr lang="en-US">
              <a:latin typeface="Calibri"/>
              <a:cs typeface="Calibri"/>
            </a:endParaRPr>
          </a:p>
        </p:txBody>
      </p:sp>
      <p:pic>
        <p:nvPicPr>
          <p:cNvPr id="26" name="Picture 4" descr="mission_graphic.jpg"/>
          <p:cNvPicPr>
            <a:picLocks noChangeAspect="1"/>
          </p:cNvPicPr>
          <p:nvPr/>
        </p:nvPicPr>
        <p:blipFill>
          <a:blip r:embed="rId3"/>
          <a:srcRect/>
          <a:stretch>
            <a:fillRect/>
          </a:stretch>
        </p:blipFill>
        <p:spPr bwMode="auto">
          <a:xfrm>
            <a:off x="5366554" y="181975"/>
            <a:ext cx="1651836" cy="1143000"/>
          </a:xfrm>
          <a:prstGeom prst="rect">
            <a:avLst/>
          </a:prstGeom>
          <a:noFill/>
          <a:ln w="9525">
            <a:noFill/>
            <a:miter lim="800000"/>
            <a:headEnd/>
            <a:tailEnd/>
          </a:ln>
        </p:spPr>
      </p:pic>
      <p:cxnSp>
        <p:nvCxnSpPr>
          <p:cNvPr id="34" name="Straight Arrow Connector 33"/>
          <p:cNvCxnSpPr>
            <a:cxnSpLocks noChangeShapeType="1"/>
          </p:cNvCxnSpPr>
          <p:nvPr/>
        </p:nvCxnSpPr>
        <p:spPr bwMode="auto">
          <a:xfrm rot="10800000" flipV="1">
            <a:off x="5073570" y="5420232"/>
            <a:ext cx="546100" cy="365125"/>
          </a:xfrm>
          <a:prstGeom prst="straightConnector1">
            <a:avLst/>
          </a:prstGeom>
          <a:noFill/>
          <a:ln w="25400">
            <a:solidFill>
              <a:schemeClr val="accent1"/>
            </a:solidFill>
            <a:round/>
            <a:headEnd/>
            <a:tailEnd type="arrow" w="med" len="med"/>
          </a:ln>
          <a:effectLst>
            <a:outerShdw dist="20000" dir="5400000" rotWithShape="0">
              <a:srgbClr val="808080">
                <a:alpha val="37999"/>
              </a:srgbClr>
            </a:outerShdw>
          </a:effectLst>
        </p:spPr>
      </p:cxnSp>
      <p:cxnSp>
        <p:nvCxnSpPr>
          <p:cNvPr id="36" name="Straight Arrow Connector 35"/>
          <p:cNvCxnSpPr>
            <a:cxnSpLocks noChangeShapeType="1"/>
          </p:cNvCxnSpPr>
          <p:nvPr/>
        </p:nvCxnSpPr>
        <p:spPr bwMode="auto">
          <a:xfrm rot="10800000" flipV="1">
            <a:off x="6791245" y="5737732"/>
            <a:ext cx="546100" cy="131763"/>
          </a:xfrm>
          <a:prstGeom prst="straightConnector1">
            <a:avLst/>
          </a:prstGeom>
          <a:noFill/>
          <a:ln w="25400">
            <a:solidFill>
              <a:schemeClr val="accent1"/>
            </a:solidFill>
            <a:round/>
            <a:headEnd/>
            <a:tailEnd type="arrow" w="med" len="med"/>
          </a:ln>
          <a:effectLst>
            <a:outerShdw dist="20000" dir="5400000" rotWithShape="0">
              <a:srgbClr val="808080">
                <a:alpha val="37999"/>
              </a:srgbClr>
            </a:outerShdw>
          </a:effectLst>
        </p:spPr>
      </p:cxnSp>
      <p:grpSp>
        <p:nvGrpSpPr>
          <p:cNvPr id="39" name="Group 38"/>
          <p:cNvGrpSpPr/>
          <p:nvPr/>
        </p:nvGrpSpPr>
        <p:grpSpPr>
          <a:xfrm>
            <a:off x="1399018" y="1652042"/>
            <a:ext cx="7467600" cy="4840288"/>
            <a:chOff x="1187370" y="1559432"/>
            <a:chExt cx="7467600" cy="4840288"/>
          </a:xfrm>
        </p:grpSpPr>
        <p:pic>
          <p:nvPicPr>
            <p:cNvPr id="28" name="Picture 7" descr="APR20902_1815.jpg"/>
            <p:cNvPicPr>
              <a:picLocks noChangeAspect="1"/>
            </p:cNvPicPr>
            <p:nvPr/>
          </p:nvPicPr>
          <p:blipFill>
            <a:blip r:embed="rId4"/>
            <a:srcRect/>
            <a:stretch>
              <a:fillRect/>
            </a:stretch>
          </p:blipFill>
          <p:spPr bwMode="auto">
            <a:xfrm>
              <a:off x="1187370" y="1559432"/>
              <a:ext cx="7467600" cy="4840288"/>
            </a:xfrm>
            <a:prstGeom prst="rect">
              <a:avLst/>
            </a:prstGeom>
            <a:noFill/>
            <a:ln w="9525">
              <a:noFill/>
              <a:miter lim="800000"/>
              <a:headEnd/>
              <a:tailEnd/>
            </a:ln>
          </p:spPr>
        </p:pic>
        <p:sp>
          <p:nvSpPr>
            <p:cNvPr id="29" name="TextBox 8"/>
            <p:cNvSpPr txBox="1">
              <a:spLocks noChangeArrowheads="1"/>
            </p:cNvSpPr>
            <p:nvPr/>
          </p:nvSpPr>
          <p:spPr bwMode="auto">
            <a:xfrm>
              <a:off x="5784770" y="2496057"/>
              <a:ext cx="557213" cy="369888"/>
            </a:xfrm>
            <a:prstGeom prst="rect">
              <a:avLst/>
            </a:prstGeom>
            <a:noFill/>
            <a:ln w="9525">
              <a:noFill/>
              <a:miter lim="800000"/>
              <a:headEnd/>
              <a:tailEnd/>
            </a:ln>
          </p:spPr>
          <p:txBody>
            <a:bodyPr wrap="none">
              <a:spAutoFit/>
            </a:bodyPr>
            <a:lstStyle/>
            <a:p>
              <a:pPr defTabSz="457200" eaLnBrk="1" hangingPunct="1"/>
              <a:r>
                <a:rPr lang="en-US" sz="1800">
                  <a:solidFill>
                    <a:prstClr val="black"/>
                  </a:solidFill>
                  <a:latin typeface="Arial" pitchFamily="34" charset="0"/>
                </a:rPr>
                <a:t>eye</a:t>
              </a:r>
            </a:p>
          </p:txBody>
        </p:sp>
        <p:sp>
          <p:nvSpPr>
            <p:cNvPr id="33" name="TextBox 12"/>
            <p:cNvSpPr txBox="1">
              <a:spLocks noChangeArrowheads="1"/>
            </p:cNvSpPr>
            <p:nvPr/>
          </p:nvSpPr>
          <p:spPr bwMode="auto">
            <a:xfrm>
              <a:off x="5229145" y="4896357"/>
              <a:ext cx="1111250" cy="523875"/>
            </a:xfrm>
            <a:prstGeom prst="rect">
              <a:avLst/>
            </a:prstGeom>
            <a:noFill/>
            <a:ln w="9525">
              <a:noFill/>
              <a:miter lim="800000"/>
              <a:headEnd/>
              <a:tailEnd/>
            </a:ln>
          </p:spPr>
          <p:txBody>
            <a:bodyPr wrap="none">
              <a:spAutoFit/>
            </a:bodyPr>
            <a:lstStyle/>
            <a:p>
              <a:pPr defTabSz="457200" eaLnBrk="1" hangingPunct="1"/>
              <a:r>
                <a:rPr lang="en-US" sz="1400" dirty="0">
                  <a:solidFill>
                    <a:prstClr val="black"/>
                  </a:solidFill>
                  <a:latin typeface="Arial" pitchFamily="34" charset="0"/>
                </a:rPr>
                <a:t>Max 58 </a:t>
              </a:r>
              <a:r>
                <a:rPr lang="en-US" sz="1400" dirty="0" err="1">
                  <a:solidFill>
                    <a:prstClr val="black"/>
                  </a:solidFill>
                  <a:latin typeface="Arial" pitchFamily="34" charset="0"/>
                </a:rPr>
                <a:t>m/s</a:t>
              </a:r>
              <a:endParaRPr lang="en-US" sz="1400" dirty="0">
                <a:solidFill>
                  <a:prstClr val="black"/>
                </a:solidFill>
                <a:latin typeface="Arial" pitchFamily="34" charset="0"/>
              </a:endParaRPr>
            </a:p>
            <a:p>
              <a:pPr defTabSz="457200" eaLnBrk="1" hangingPunct="1"/>
              <a:r>
                <a:rPr lang="en-US" sz="1400" dirty="0">
                  <a:solidFill>
                    <a:prstClr val="black"/>
                  </a:solidFill>
                  <a:latin typeface="Arial" pitchFamily="34" charset="0"/>
                </a:rPr>
                <a:t>out of page</a:t>
              </a:r>
            </a:p>
          </p:txBody>
        </p:sp>
        <p:sp>
          <p:nvSpPr>
            <p:cNvPr id="35" name="TextBox 15"/>
            <p:cNvSpPr txBox="1">
              <a:spLocks noChangeArrowheads="1"/>
            </p:cNvSpPr>
            <p:nvPr/>
          </p:nvSpPr>
          <p:spPr bwMode="auto">
            <a:xfrm>
              <a:off x="6880145" y="5213857"/>
              <a:ext cx="1111250" cy="523875"/>
            </a:xfrm>
            <a:prstGeom prst="rect">
              <a:avLst/>
            </a:prstGeom>
            <a:noFill/>
            <a:ln w="9525">
              <a:noFill/>
              <a:miter lim="800000"/>
              <a:headEnd/>
              <a:tailEnd/>
            </a:ln>
          </p:spPr>
          <p:txBody>
            <a:bodyPr wrap="none">
              <a:spAutoFit/>
            </a:bodyPr>
            <a:lstStyle/>
            <a:p>
              <a:pPr defTabSz="457200" eaLnBrk="1" hangingPunct="1"/>
              <a:r>
                <a:rPr lang="en-US" sz="1400" dirty="0">
                  <a:solidFill>
                    <a:prstClr val="black"/>
                  </a:solidFill>
                  <a:latin typeface="Arial" pitchFamily="34" charset="0"/>
                </a:rPr>
                <a:t>Max 49 </a:t>
              </a:r>
              <a:r>
                <a:rPr lang="en-US" sz="1400" dirty="0" err="1">
                  <a:solidFill>
                    <a:prstClr val="black"/>
                  </a:solidFill>
                  <a:latin typeface="Arial" pitchFamily="34" charset="0"/>
                </a:rPr>
                <a:t>m/s</a:t>
              </a:r>
              <a:endParaRPr lang="en-US" sz="1400" dirty="0">
                <a:solidFill>
                  <a:prstClr val="black"/>
                </a:solidFill>
                <a:latin typeface="Arial" pitchFamily="34" charset="0"/>
              </a:endParaRPr>
            </a:p>
            <a:p>
              <a:pPr defTabSz="457200" eaLnBrk="1" hangingPunct="1"/>
              <a:r>
                <a:rPr lang="en-US" sz="1400" dirty="0">
                  <a:solidFill>
                    <a:prstClr val="black"/>
                  </a:solidFill>
                  <a:latin typeface="Arial" pitchFamily="34" charset="0"/>
                </a:rPr>
                <a:t>into page</a:t>
              </a:r>
            </a:p>
          </p:txBody>
        </p:sp>
        <p:sp>
          <p:nvSpPr>
            <p:cNvPr id="37" name="TextBox 19"/>
            <p:cNvSpPr txBox="1">
              <a:spLocks noChangeArrowheads="1"/>
            </p:cNvSpPr>
            <p:nvPr/>
          </p:nvSpPr>
          <p:spPr bwMode="auto">
            <a:xfrm>
              <a:off x="5619670" y="3883532"/>
              <a:ext cx="965200" cy="523875"/>
            </a:xfrm>
            <a:prstGeom prst="rect">
              <a:avLst/>
            </a:prstGeom>
            <a:noFill/>
            <a:ln w="9525">
              <a:noFill/>
              <a:miter lim="800000"/>
              <a:headEnd/>
              <a:tailEnd/>
            </a:ln>
          </p:spPr>
          <p:txBody>
            <a:bodyPr>
              <a:spAutoFit/>
            </a:bodyPr>
            <a:lstStyle/>
            <a:p>
              <a:pPr defTabSz="457200" eaLnBrk="1" hangingPunct="1"/>
              <a:r>
                <a:rPr lang="en-US" sz="1400" dirty="0">
                  <a:solidFill>
                    <a:prstClr val="black"/>
                  </a:solidFill>
                  <a:latin typeface="Arial" pitchFamily="34" charset="0"/>
                </a:rPr>
                <a:t>Updraft of 5 </a:t>
              </a:r>
              <a:r>
                <a:rPr lang="en-US" sz="1400" dirty="0" err="1">
                  <a:solidFill>
                    <a:prstClr val="black"/>
                  </a:solidFill>
                  <a:latin typeface="Arial" pitchFamily="34" charset="0"/>
                </a:rPr>
                <a:t>m/s</a:t>
              </a:r>
              <a:endParaRPr lang="en-US" sz="1400" dirty="0">
                <a:solidFill>
                  <a:prstClr val="black"/>
                </a:solidFill>
                <a:latin typeface="Arial" pitchFamily="34" charset="0"/>
              </a:endParaRPr>
            </a:p>
          </p:txBody>
        </p:sp>
      </p:grpSp>
      <p:cxnSp>
        <p:nvCxnSpPr>
          <p:cNvPr id="38" name="Straight Arrow Connector 37"/>
          <p:cNvCxnSpPr>
            <a:cxnSpLocks noChangeShapeType="1"/>
          </p:cNvCxnSpPr>
          <p:nvPr/>
        </p:nvCxnSpPr>
        <p:spPr bwMode="auto">
          <a:xfrm rot="10800000">
            <a:off x="5238670" y="3664457"/>
            <a:ext cx="711200" cy="269875"/>
          </a:xfrm>
          <a:prstGeom prst="straightConnector1">
            <a:avLst/>
          </a:prstGeom>
          <a:noFill/>
          <a:ln w="25400">
            <a:solidFill>
              <a:schemeClr val="accent1"/>
            </a:solidFill>
            <a:round/>
            <a:headEnd/>
            <a:tailEnd type="arrow" w="med" len="med"/>
          </a:ln>
          <a:effectLst>
            <a:outerShdw dist="20000" dir="5400000" rotWithShape="0">
              <a:srgbClr val="808080">
                <a:alpha val="37999"/>
              </a:srgbClr>
            </a:outerShdw>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 name="Picture 3" descr="Range_Flight_Takeoff2_15Aug10.jpg"/>
          <p:cNvPicPr>
            <a:picLocks noChangeAspect="1"/>
          </p:cNvPicPr>
          <p:nvPr/>
        </p:nvPicPr>
        <p:blipFill>
          <a:blip r:embed="rId2"/>
          <a:srcRect l="11493" t="31657" r="10590" b="22749"/>
          <a:stretch>
            <a:fillRect/>
          </a:stretch>
        </p:blipFill>
        <p:spPr bwMode="auto">
          <a:xfrm>
            <a:off x="2131602" y="1435106"/>
            <a:ext cx="5943600" cy="2616835"/>
          </a:xfrm>
          <a:prstGeom prst="rect">
            <a:avLst/>
          </a:prstGeom>
          <a:noFill/>
          <a:ln w="9525">
            <a:noFill/>
            <a:miter lim="800000"/>
            <a:headEnd/>
            <a:tailEnd/>
          </a:ln>
        </p:spPr>
      </p:pic>
      <p:sp>
        <p:nvSpPr>
          <p:cNvPr id="2" name="Title 1"/>
          <p:cNvSpPr>
            <a:spLocks noGrp="1"/>
          </p:cNvSpPr>
          <p:nvPr>
            <p:ph type="title"/>
          </p:nvPr>
        </p:nvSpPr>
        <p:spPr>
          <a:xfrm>
            <a:off x="1295400" y="177800"/>
            <a:ext cx="7355849" cy="668907"/>
          </a:xfrm>
        </p:spPr>
        <p:txBody>
          <a:bodyPr/>
          <a:lstStyle/>
          <a:p>
            <a:pPr algn="l"/>
            <a:r>
              <a:rPr lang="en-US" sz="4000" dirty="0" smtClean="0">
                <a:solidFill>
                  <a:srgbClr val="A21010"/>
                </a:solidFill>
              </a:rPr>
              <a:t>What in 2010?:</a:t>
            </a:r>
            <a:endParaRPr lang="en-US" sz="4000" dirty="0">
              <a:solidFill>
                <a:srgbClr val="A21010"/>
              </a:solidFill>
            </a:endParaRPr>
          </a:p>
        </p:txBody>
      </p:sp>
      <p:sp>
        <p:nvSpPr>
          <p:cNvPr id="3" name="Content Placeholder 2"/>
          <p:cNvSpPr>
            <a:spLocks noGrp="1"/>
          </p:cNvSpPr>
          <p:nvPr>
            <p:ph idx="1"/>
          </p:nvPr>
        </p:nvSpPr>
        <p:spPr>
          <a:xfrm>
            <a:off x="1282172" y="956708"/>
            <a:ext cx="7861828" cy="1226210"/>
          </a:xfrm>
        </p:spPr>
        <p:txBody>
          <a:bodyPr/>
          <a:lstStyle/>
          <a:p>
            <a:pPr marL="227013" indent="-227013" eaLnBrk="1" hangingPunct="1">
              <a:lnSpc>
                <a:spcPct val="90000"/>
              </a:lnSpc>
              <a:defRPr/>
            </a:pPr>
            <a:r>
              <a:rPr lang="en-US" sz="2800" dirty="0" smtClean="0"/>
              <a:t>NASA GRIP Global </a:t>
            </a:r>
            <a:r>
              <a:rPr lang="en-US" sz="2800" dirty="0" smtClean="0"/>
              <a:t>Hawk</a:t>
            </a:r>
            <a:endParaRPr lang="en-US" sz="1800" dirty="0" smtClean="0"/>
          </a:p>
        </p:txBody>
      </p:sp>
      <p:sp>
        <p:nvSpPr>
          <p:cNvPr id="26" name="Text Box 44"/>
          <p:cNvSpPr txBox="1">
            <a:spLocks noChangeArrowheads="1"/>
          </p:cNvSpPr>
          <p:nvPr/>
        </p:nvSpPr>
        <p:spPr bwMode="auto">
          <a:xfrm>
            <a:off x="1324937" y="4739738"/>
            <a:ext cx="2140853" cy="1420902"/>
          </a:xfrm>
          <a:prstGeom prst="rect">
            <a:avLst/>
          </a:prstGeom>
          <a:noFill/>
          <a:ln w="9525">
            <a:noFill/>
            <a:miter lim="800000"/>
            <a:headEnd/>
            <a:tailEnd/>
          </a:ln>
        </p:spPr>
        <p:txBody>
          <a:bodyPr wrap="square">
            <a:prstTxWarp prst="textNoShape">
              <a:avLst/>
            </a:prstTxWarp>
            <a:spAutoFit/>
          </a:bodyPr>
          <a:lstStyle/>
          <a:p>
            <a:r>
              <a:rPr lang="en-US" sz="1400" b="1" dirty="0">
                <a:latin typeface="Calibri"/>
                <a:cs typeface="Calibri"/>
              </a:rPr>
              <a:t>HAMSR</a:t>
            </a:r>
          </a:p>
          <a:p>
            <a:r>
              <a:rPr lang="en-US" sz="1400" b="1" dirty="0">
                <a:latin typeface="Calibri"/>
                <a:cs typeface="Calibri"/>
              </a:rPr>
              <a:t>High Altitude MMIC Sounding Radiometer</a:t>
            </a:r>
          </a:p>
          <a:p>
            <a:r>
              <a:rPr lang="en-US" sz="1400" b="1" dirty="0">
                <a:latin typeface="Calibri"/>
                <a:cs typeface="Calibri"/>
              </a:rPr>
              <a:t>(Temp, H2Ov, Cloud liquid &amp; ice distribution)</a:t>
            </a:r>
          </a:p>
          <a:p>
            <a:pPr>
              <a:lnSpc>
                <a:spcPct val="120000"/>
              </a:lnSpc>
              <a:buFontTx/>
              <a:buChar char="-"/>
            </a:pPr>
            <a:endParaRPr lang="en-US" sz="1400" dirty="0">
              <a:latin typeface="Calibri"/>
              <a:cs typeface="Calibri"/>
            </a:endParaRPr>
          </a:p>
        </p:txBody>
      </p:sp>
      <p:sp>
        <p:nvSpPr>
          <p:cNvPr id="27" name="Line 45"/>
          <p:cNvSpPr>
            <a:spLocks noChangeShapeType="1"/>
          </p:cNvSpPr>
          <p:nvPr/>
        </p:nvSpPr>
        <p:spPr bwMode="auto">
          <a:xfrm flipH="1" flipV="1">
            <a:off x="4728049" y="3312049"/>
            <a:ext cx="986537" cy="1887264"/>
          </a:xfrm>
          <a:prstGeom prst="line">
            <a:avLst/>
          </a:prstGeom>
          <a:noFill/>
          <a:ln w="38100">
            <a:solidFill>
              <a:schemeClr val="tx1"/>
            </a:solidFill>
            <a:round/>
            <a:headEnd/>
            <a:tailEnd type="triangle" w="lg" len="med"/>
          </a:ln>
        </p:spPr>
        <p:txBody>
          <a:bodyPr>
            <a:prstTxWarp prst="textNoShape">
              <a:avLst/>
            </a:prstTxWarp>
          </a:bodyPr>
          <a:lstStyle/>
          <a:p>
            <a:endParaRPr lang="en-US" sz="2000">
              <a:latin typeface="Calibri"/>
              <a:cs typeface="Calibri"/>
            </a:endParaRPr>
          </a:p>
        </p:txBody>
      </p:sp>
      <p:sp>
        <p:nvSpPr>
          <p:cNvPr id="28" name="Text Box 48"/>
          <p:cNvSpPr txBox="1">
            <a:spLocks noChangeArrowheads="1"/>
          </p:cNvSpPr>
          <p:nvPr/>
        </p:nvSpPr>
        <p:spPr bwMode="auto">
          <a:xfrm>
            <a:off x="3001919" y="3972971"/>
            <a:ext cx="2193925" cy="1169551"/>
          </a:xfrm>
          <a:prstGeom prst="rect">
            <a:avLst/>
          </a:prstGeom>
          <a:noFill/>
          <a:ln w="9525">
            <a:noFill/>
            <a:miter lim="800000"/>
            <a:headEnd/>
            <a:tailEnd/>
          </a:ln>
        </p:spPr>
        <p:txBody>
          <a:bodyPr>
            <a:prstTxWarp prst="textNoShape">
              <a:avLst/>
            </a:prstTxWarp>
            <a:spAutoFit/>
          </a:bodyPr>
          <a:lstStyle/>
          <a:p>
            <a:r>
              <a:rPr lang="en-US" sz="1400" b="1" dirty="0">
                <a:latin typeface="Calibri"/>
                <a:cs typeface="Calibri"/>
              </a:rPr>
              <a:t>HIWRAP</a:t>
            </a:r>
          </a:p>
          <a:p>
            <a:r>
              <a:rPr lang="en-US" sz="1400" b="1" dirty="0">
                <a:latin typeface="Calibri"/>
                <a:cs typeface="Calibri"/>
              </a:rPr>
              <a:t>High Altitude Imaging Wind and Rain Profiler</a:t>
            </a:r>
          </a:p>
          <a:p>
            <a:r>
              <a:rPr lang="en-US" sz="1400" b="1" dirty="0">
                <a:latin typeface="Calibri"/>
                <a:cs typeface="Calibri"/>
              </a:rPr>
              <a:t>(Horizontal wind vectors and ocean surface winds)</a:t>
            </a:r>
            <a:endParaRPr lang="en-US" sz="1400" dirty="0">
              <a:latin typeface="Calibri"/>
              <a:cs typeface="Calibri"/>
            </a:endParaRPr>
          </a:p>
        </p:txBody>
      </p:sp>
      <p:sp>
        <p:nvSpPr>
          <p:cNvPr id="29" name="Text Box 49"/>
          <p:cNvSpPr txBox="1">
            <a:spLocks noChangeArrowheads="1"/>
          </p:cNvSpPr>
          <p:nvPr/>
        </p:nvSpPr>
        <p:spPr bwMode="auto">
          <a:xfrm>
            <a:off x="6865899" y="4013191"/>
            <a:ext cx="2278101" cy="1169551"/>
          </a:xfrm>
          <a:prstGeom prst="rect">
            <a:avLst/>
          </a:prstGeom>
          <a:noFill/>
          <a:ln w="9525">
            <a:noFill/>
            <a:miter lim="800000"/>
            <a:headEnd/>
            <a:tailEnd/>
          </a:ln>
        </p:spPr>
        <p:txBody>
          <a:bodyPr wrap="square">
            <a:prstTxWarp prst="textNoShape">
              <a:avLst/>
            </a:prstTxWarp>
            <a:spAutoFit/>
          </a:bodyPr>
          <a:lstStyle/>
          <a:p>
            <a:r>
              <a:rPr lang="en-US" sz="1400" b="1" dirty="0" err="1" smtClean="0">
                <a:latin typeface="Calibri"/>
                <a:cs typeface="Calibri"/>
              </a:rPr>
              <a:t>Mist</a:t>
            </a:r>
            <a:r>
              <a:rPr lang="en-US" sz="1400" b="1" dirty="0" err="1" smtClean="0">
                <a:latin typeface="Calibri"/>
                <a:cs typeface="Calibri"/>
              </a:rPr>
              <a:t>sondes</a:t>
            </a:r>
            <a:endParaRPr lang="en-US" sz="1400" b="1" dirty="0">
              <a:latin typeface="Calibri"/>
              <a:cs typeface="Calibri"/>
            </a:endParaRPr>
          </a:p>
          <a:p>
            <a:r>
              <a:rPr lang="en-US" sz="1400" b="1" dirty="0">
                <a:latin typeface="Calibri"/>
                <a:cs typeface="Calibri"/>
              </a:rPr>
              <a:t>High Altitude Lightweight Dropsonde</a:t>
            </a:r>
          </a:p>
          <a:p>
            <a:r>
              <a:rPr lang="en-US" sz="1400" b="1" dirty="0">
                <a:latin typeface="Calibri"/>
                <a:cs typeface="Calibri"/>
              </a:rPr>
              <a:t>(Vertical profiles of temp, humidity, pressure &amp; winds)</a:t>
            </a:r>
            <a:endParaRPr lang="en-US" sz="1400" dirty="0">
              <a:latin typeface="Calibri"/>
              <a:cs typeface="Calibri"/>
            </a:endParaRPr>
          </a:p>
        </p:txBody>
      </p:sp>
      <p:sp>
        <p:nvSpPr>
          <p:cNvPr id="30" name="Line 50"/>
          <p:cNvSpPr>
            <a:spLocks noChangeShapeType="1"/>
          </p:cNvSpPr>
          <p:nvPr/>
        </p:nvSpPr>
        <p:spPr bwMode="auto">
          <a:xfrm flipV="1">
            <a:off x="3967124" y="3420530"/>
            <a:ext cx="0" cy="723900"/>
          </a:xfrm>
          <a:prstGeom prst="line">
            <a:avLst/>
          </a:prstGeom>
          <a:noFill/>
          <a:ln w="38100">
            <a:solidFill>
              <a:schemeClr val="tx1"/>
            </a:solidFill>
            <a:round/>
            <a:headEnd/>
            <a:tailEnd type="triangle" w="lg" len="med"/>
          </a:ln>
        </p:spPr>
        <p:txBody>
          <a:bodyPr>
            <a:prstTxWarp prst="textNoShape">
              <a:avLst/>
            </a:prstTxWarp>
          </a:bodyPr>
          <a:lstStyle/>
          <a:p>
            <a:endParaRPr lang="en-US" sz="2000">
              <a:latin typeface="Calibri"/>
              <a:cs typeface="Calibri"/>
            </a:endParaRPr>
          </a:p>
        </p:txBody>
      </p:sp>
      <p:sp>
        <p:nvSpPr>
          <p:cNvPr id="31" name="Text Box 52"/>
          <p:cNvSpPr txBox="1">
            <a:spLocks noChangeArrowheads="1"/>
          </p:cNvSpPr>
          <p:nvPr/>
        </p:nvSpPr>
        <p:spPr bwMode="auto">
          <a:xfrm>
            <a:off x="4947132" y="5030795"/>
            <a:ext cx="2050592" cy="1169551"/>
          </a:xfrm>
          <a:prstGeom prst="rect">
            <a:avLst/>
          </a:prstGeom>
          <a:noFill/>
          <a:ln w="9525">
            <a:noFill/>
            <a:miter lim="800000"/>
            <a:headEnd/>
            <a:tailEnd/>
          </a:ln>
        </p:spPr>
        <p:txBody>
          <a:bodyPr wrap="square">
            <a:prstTxWarp prst="textNoShape">
              <a:avLst/>
            </a:prstTxWarp>
            <a:spAutoFit/>
          </a:bodyPr>
          <a:lstStyle/>
          <a:p>
            <a:r>
              <a:rPr lang="en-US" sz="1400" b="1" dirty="0">
                <a:latin typeface="Calibri"/>
                <a:cs typeface="Calibri"/>
              </a:rPr>
              <a:t>LIP</a:t>
            </a:r>
          </a:p>
          <a:p>
            <a:r>
              <a:rPr lang="en-US" sz="1400" b="1" dirty="0">
                <a:latin typeface="Calibri"/>
                <a:cs typeface="Calibri"/>
              </a:rPr>
              <a:t>Lightning Instrument Package</a:t>
            </a:r>
          </a:p>
          <a:p>
            <a:r>
              <a:rPr lang="en-US" sz="1400" b="1" dirty="0">
                <a:latin typeface="Calibri"/>
                <a:cs typeface="Calibri"/>
              </a:rPr>
              <a:t>(Lightning and Electrical Storm observation)</a:t>
            </a:r>
            <a:endParaRPr lang="en-US" sz="1400" dirty="0">
              <a:latin typeface="Calibri"/>
              <a:cs typeface="Calibri"/>
            </a:endParaRPr>
          </a:p>
        </p:txBody>
      </p:sp>
      <p:sp>
        <p:nvSpPr>
          <p:cNvPr id="32" name="Line 53"/>
          <p:cNvSpPr>
            <a:spLocks noChangeShapeType="1"/>
          </p:cNvSpPr>
          <p:nvPr/>
        </p:nvSpPr>
        <p:spPr bwMode="auto">
          <a:xfrm flipV="1">
            <a:off x="5722910" y="2299773"/>
            <a:ext cx="847725" cy="2922587"/>
          </a:xfrm>
          <a:prstGeom prst="line">
            <a:avLst/>
          </a:prstGeom>
          <a:noFill/>
          <a:ln w="38100">
            <a:solidFill>
              <a:schemeClr val="tx1"/>
            </a:solidFill>
            <a:round/>
            <a:headEnd/>
            <a:tailEnd type="triangle" w="lg" len="med"/>
          </a:ln>
        </p:spPr>
        <p:txBody>
          <a:bodyPr>
            <a:prstTxWarp prst="textNoShape">
              <a:avLst/>
            </a:prstTxWarp>
          </a:bodyPr>
          <a:lstStyle/>
          <a:p>
            <a:endParaRPr lang="en-US" sz="2000">
              <a:latin typeface="Calibri"/>
              <a:cs typeface="Calibri"/>
            </a:endParaRPr>
          </a:p>
        </p:txBody>
      </p:sp>
      <p:sp>
        <p:nvSpPr>
          <p:cNvPr id="33" name="Line 54"/>
          <p:cNvSpPr>
            <a:spLocks noChangeShapeType="1"/>
          </p:cNvSpPr>
          <p:nvPr/>
        </p:nvSpPr>
        <p:spPr bwMode="auto">
          <a:xfrm flipV="1">
            <a:off x="2103284" y="3069315"/>
            <a:ext cx="462989" cy="1719874"/>
          </a:xfrm>
          <a:prstGeom prst="line">
            <a:avLst/>
          </a:prstGeom>
          <a:noFill/>
          <a:ln w="38100">
            <a:solidFill>
              <a:schemeClr val="tx1"/>
            </a:solidFill>
            <a:round/>
            <a:headEnd/>
            <a:tailEnd type="triangle" w="lg" len="med"/>
          </a:ln>
        </p:spPr>
        <p:txBody>
          <a:bodyPr>
            <a:prstTxWarp prst="textNoShape">
              <a:avLst/>
            </a:prstTxWarp>
          </a:bodyPr>
          <a:lstStyle/>
          <a:p>
            <a:endParaRPr lang="en-US" sz="2000">
              <a:latin typeface="Calibri"/>
              <a:cs typeface="Calibri"/>
            </a:endParaRPr>
          </a:p>
        </p:txBody>
      </p:sp>
      <p:sp>
        <p:nvSpPr>
          <p:cNvPr id="34" name="Line 55"/>
          <p:cNvSpPr>
            <a:spLocks noChangeShapeType="1"/>
          </p:cNvSpPr>
          <p:nvPr/>
        </p:nvSpPr>
        <p:spPr bwMode="auto">
          <a:xfrm flipV="1">
            <a:off x="7262287" y="3285598"/>
            <a:ext cx="521" cy="815641"/>
          </a:xfrm>
          <a:prstGeom prst="line">
            <a:avLst/>
          </a:prstGeom>
          <a:noFill/>
          <a:ln w="38100">
            <a:solidFill>
              <a:schemeClr val="tx1"/>
            </a:solidFill>
            <a:round/>
            <a:headEnd/>
            <a:tailEnd type="triangle" w="lg" len="med"/>
          </a:ln>
        </p:spPr>
        <p:txBody>
          <a:bodyPr>
            <a:prstTxWarp prst="textNoShape">
              <a:avLst/>
            </a:prstTxWarp>
          </a:bodyPr>
          <a:lstStyle/>
          <a:p>
            <a:endParaRPr lang="en-US" sz="2000">
              <a:latin typeface="Calibri"/>
              <a:cs typeface="Calibri"/>
            </a:endParaRPr>
          </a:p>
        </p:txBody>
      </p:sp>
      <p:sp>
        <p:nvSpPr>
          <p:cNvPr id="35" name="Rectangle 5"/>
          <p:cNvSpPr>
            <a:spLocks noChangeArrowheads="1"/>
          </p:cNvSpPr>
          <p:nvPr/>
        </p:nvSpPr>
        <p:spPr bwMode="auto">
          <a:xfrm>
            <a:off x="0" y="4617201"/>
            <a:ext cx="1295400" cy="238137"/>
          </a:xfrm>
          <a:prstGeom prst="rect">
            <a:avLst/>
          </a:prstGeom>
          <a:solidFill>
            <a:schemeClr val="accent2">
              <a:alpha val="42999"/>
            </a:schemeClr>
          </a:solidFill>
          <a:ln w="9525">
            <a:noFill/>
            <a:miter lim="800000"/>
            <a:headEnd/>
            <a:tailEnd/>
          </a:ln>
        </p:spPr>
        <p:txBody>
          <a:bodyPr wrap="none" anchor="ctr">
            <a:prstTxWarp prst="textNoShape">
              <a:avLst/>
            </a:prstTxWarp>
          </a:bodyPr>
          <a:lstStyle/>
          <a:p>
            <a:endParaRPr lang="en-US">
              <a:latin typeface="Calibri"/>
              <a:cs typeface="Calibri"/>
            </a:endParaRPr>
          </a:p>
        </p:txBody>
      </p:sp>
      <p:pic>
        <p:nvPicPr>
          <p:cNvPr id="20" name="Picture 4" descr="mission_graphic.jpg"/>
          <p:cNvPicPr>
            <a:picLocks noChangeAspect="1"/>
          </p:cNvPicPr>
          <p:nvPr/>
        </p:nvPicPr>
        <p:blipFill>
          <a:blip r:embed="rId3"/>
          <a:srcRect/>
          <a:stretch>
            <a:fillRect/>
          </a:stretch>
        </p:blipFill>
        <p:spPr bwMode="auto">
          <a:xfrm>
            <a:off x="5366554" y="181975"/>
            <a:ext cx="1651836" cy="1143000"/>
          </a:xfrm>
          <a:prstGeom prst="rect">
            <a:avLst/>
          </a:prstGeom>
          <a:noFill/>
          <a:ln w="9525">
            <a:noFill/>
            <a:miter lim="800000"/>
            <a:headEnd/>
            <a:tailEnd/>
          </a:ln>
        </p:spPr>
      </p:pic>
      <p:grpSp>
        <p:nvGrpSpPr>
          <p:cNvPr id="21" name="Group 20"/>
          <p:cNvGrpSpPr>
            <a:grpSpLocks noChangeAspect="1"/>
          </p:cNvGrpSpPr>
          <p:nvPr/>
        </p:nvGrpSpPr>
        <p:grpSpPr>
          <a:xfrm>
            <a:off x="1325503" y="1442704"/>
            <a:ext cx="7692578" cy="5120633"/>
            <a:chOff x="571500" y="1151640"/>
            <a:chExt cx="8572500" cy="5706360"/>
          </a:xfrm>
        </p:grpSpPr>
        <p:pic>
          <p:nvPicPr>
            <p:cNvPr id="22" name="Picture 21" descr="grip_karl_flights2.tiff"/>
            <p:cNvPicPr>
              <a:picLocks noChangeAspect="1"/>
            </p:cNvPicPr>
            <p:nvPr/>
          </p:nvPicPr>
          <p:blipFill>
            <a:blip r:embed="rId4"/>
            <a:srcRect l="14587" t="18136"/>
            <a:stretch>
              <a:fillRect/>
            </a:stretch>
          </p:blipFill>
          <p:spPr>
            <a:xfrm>
              <a:off x="571500" y="1151640"/>
              <a:ext cx="8051799" cy="5517339"/>
            </a:xfrm>
            <a:prstGeom prst="rect">
              <a:avLst/>
            </a:prstGeom>
          </p:spPr>
        </p:pic>
        <p:grpSp>
          <p:nvGrpSpPr>
            <p:cNvPr id="23" name="Group 23"/>
            <p:cNvGrpSpPr/>
            <p:nvPr/>
          </p:nvGrpSpPr>
          <p:grpSpPr>
            <a:xfrm>
              <a:off x="1905000" y="3136900"/>
              <a:ext cx="7239000" cy="3721100"/>
              <a:chOff x="1905000" y="3136900"/>
              <a:chExt cx="7239000" cy="3721100"/>
            </a:xfrm>
          </p:grpSpPr>
          <p:grpSp>
            <p:nvGrpSpPr>
              <p:cNvPr id="36" name="Group 16"/>
              <p:cNvGrpSpPr/>
              <p:nvPr/>
            </p:nvGrpSpPr>
            <p:grpSpPr>
              <a:xfrm>
                <a:off x="4813300" y="3670300"/>
                <a:ext cx="4318000" cy="3136900"/>
                <a:chOff x="4357688" y="3200400"/>
                <a:chExt cx="4773612" cy="3606800"/>
              </a:xfrm>
            </p:grpSpPr>
            <p:pic>
              <p:nvPicPr>
                <p:cNvPr id="41" name="Picture 20" descr="Karl - 5 in a row.JPG"/>
                <p:cNvPicPr>
                  <a:picLocks noChangeAspect="1"/>
                </p:cNvPicPr>
                <p:nvPr/>
              </p:nvPicPr>
              <p:blipFill>
                <a:blip r:embed="rId5"/>
                <a:srcRect/>
                <a:stretch>
                  <a:fillRect/>
                </a:stretch>
              </p:blipFill>
              <p:spPr bwMode="auto">
                <a:xfrm>
                  <a:off x="4357688" y="3200400"/>
                  <a:ext cx="4773612" cy="3606800"/>
                </a:xfrm>
                <a:prstGeom prst="rect">
                  <a:avLst/>
                </a:prstGeom>
                <a:noFill/>
                <a:ln w="9525">
                  <a:noFill/>
                  <a:miter lim="800000"/>
                  <a:headEnd/>
                  <a:tailEnd/>
                </a:ln>
              </p:spPr>
            </p:pic>
            <p:sp>
              <p:nvSpPr>
                <p:cNvPr id="42" name="Freeform 41"/>
                <p:cNvSpPr>
                  <a:spLocks noChangeArrowheads="1"/>
                </p:cNvSpPr>
                <p:nvPr/>
              </p:nvSpPr>
              <p:spPr bwMode="auto">
                <a:xfrm>
                  <a:off x="5059363" y="3222625"/>
                  <a:ext cx="1511300" cy="2909888"/>
                </a:xfrm>
                <a:custGeom>
                  <a:avLst/>
                  <a:gdLst>
                    <a:gd name="T0" fmla="*/ 531974 w 2539914"/>
                    <a:gd name="T1" fmla="*/ 0 h 4056237"/>
                    <a:gd name="T2" fmla="*/ 534568 w 2539914"/>
                    <a:gd name="T3" fmla="*/ 51353 h 4056237"/>
                    <a:gd name="T4" fmla="*/ 10380 w 2539914"/>
                    <a:gd name="T5" fmla="*/ 800035 h 4056237"/>
                    <a:gd name="T6" fmla="*/ 0 w 2539914"/>
                    <a:gd name="T7" fmla="*/ 840577 h 4056237"/>
                    <a:gd name="T8" fmla="*/ 36330 w 2539914"/>
                    <a:gd name="T9" fmla="*/ 848686 h 4056237"/>
                    <a:gd name="T10" fmla="*/ 430769 w 2539914"/>
                    <a:gd name="T11" fmla="*/ 889228 h 4056237"/>
                    <a:gd name="T12" fmla="*/ 0 60000 65536"/>
                    <a:gd name="T13" fmla="*/ 0 60000 65536"/>
                    <a:gd name="T14" fmla="*/ 0 60000 65536"/>
                    <a:gd name="T15" fmla="*/ 0 60000 65536"/>
                    <a:gd name="T16" fmla="*/ 0 60000 65536"/>
                    <a:gd name="T17" fmla="*/ 0 60000 65536"/>
                    <a:gd name="T18" fmla="*/ 0 w 2539914"/>
                    <a:gd name="T19" fmla="*/ 0 h 4056237"/>
                    <a:gd name="T20" fmla="*/ 2539914 w 2539914"/>
                    <a:gd name="T21" fmla="*/ 4056237 h 4056237"/>
                  </a:gdLst>
                  <a:ahLst/>
                  <a:cxnLst>
                    <a:cxn ang="T12">
                      <a:pos x="T0" y="T1"/>
                    </a:cxn>
                    <a:cxn ang="T13">
                      <a:pos x="T2" y="T3"/>
                    </a:cxn>
                    <a:cxn ang="T14">
                      <a:pos x="T4" y="T5"/>
                    </a:cxn>
                    <a:cxn ang="T15">
                      <a:pos x="T6" y="T7"/>
                    </a:cxn>
                    <a:cxn ang="T16">
                      <a:pos x="T8" y="T9"/>
                    </a:cxn>
                    <a:cxn ang="T17">
                      <a:pos x="T10" y="T11"/>
                    </a:cxn>
                  </a:cxnLst>
                  <a:rect l="T18" t="T19" r="T20" b="T21"/>
                  <a:pathLst>
                    <a:path w="2539914" h="4056237">
                      <a:moveTo>
                        <a:pt x="2527585" y="0"/>
                      </a:moveTo>
                      <a:lnTo>
                        <a:pt x="2539914" y="234250"/>
                      </a:lnTo>
                      <a:lnTo>
                        <a:pt x="49319" y="3649380"/>
                      </a:lnTo>
                      <a:lnTo>
                        <a:pt x="0" y="3834315"/>
                      </a:lnTo>
                      <a:lnTo>
                        <a:pt x="172616" y="3871302"/>
                      </a:lnTo>
                      <a:lnTo>
                        <a:pt x="2046727" y="4056237"/>
                      </a:lnTo>
                    </a:path>
                  </a:pathLst>
                </a:custGeom>
                <a:noFill/>
                <a:ln w="25400">
                  <a:solidFill>
                    <a:srgbClr val="660066"/>
                  </a:solidFill>
                  <a:miter lim="800000"/>
                  <a:headEnd/>
                  <a:tailEnd/>
                </a:ln>
                <a:effectLst>
                  <a:outerShdw dist="20000" dir="5400000" rotWithShape="0">
                    <a:srgbClr val="808080">
                      <a:alpha val="37999"/>
                    </a:srgbClr>
                  </a:outerShdw>
                </a:effectLst>
              </p:spPr>
              <p:txBody>
                <a:bodyPr anchor="ctr"/>
                <a:lstStyle/>
                <a:p>
                  <a:pPr fontAlgn="auto">
                    <a:spcBef>
                      <a:spcPts val="0"/>
                    </a:spcBef>
                    <a:spcAft>
                      <a:spcPts val="0"/>
                    </a:spcAft>
                    <a:defRPr/>
                  </a:pPr>
                  <a:endParaRPr lang="en-US">
                    <a:latin typeface="Times New Roman" charset="0"/>
                    <a:ea typeface="ＭＳ Ｐゴシック" pitchFamily="34" charset="-128"/>
                  </a:endParaRPr>
                </a:p>
              </p:txBody>
            </p:sp>
            <p:cxnSp>
              <p:nvCxnSpPr>
                <p:cNvPr id="43" name="Straight Connector 42"/>
                <p:cNvCxnSpPr>
                  <a:cxnSpLocks noChangeShapeType="1"/>
                </p:cNvCxnSpPr>
                <p:nvPr/>
              </p:nvCxnSpPr>
              <p:spPr bwMode="auto">
                <a:xfrm rot="10800000" flipV="1">
                  <a:off x="6672263" y="3222625"/>
                  <a:ext cx="806450" cy="860425"/>
                </a:xfrm>
                <a:prstGeom prst="line">
                  <a:avLst/>
                </a:prstGeom>
                <a:noFill/>
                <a:ln w="25400">
                  <a:solidFill>
                    <a:srgbClr val="262699"/>
                  </a:solidFill>
                  <a:round/>
                  <a:headEnd/>
                  <a:tailEnd/>
                </a:ln>
                <a:effectLst>
                  <a:outerShdw dist="20000" dir="5400000" rotWithShape="0">
                    <a:srgbClr val="808080">
                      <a:alpha val="37999"/>
                    </a:srgbClr>
                  </a:outerShdw>
                </a:effectLst>
              </p:spPr>
            </p:cxnSp>
            <p:sp>
              <p:nvSpPr>
                <p:cNvPr id="44" name="Freeform 43"/>
                <p:cNvSpPr>
                  <a:spLocks noChangeArrowheads="1"/>
                </p:cNvSpPr>
                <p:nvPr/>
              </p:nvSpPr>
              <p:spPr bwMode="auto">
                <a:xfrm>
                  <a:off x="7105650" y="3206750"/>
                  <a:ext cx="1935163" cy="2016125"/>
                </a:xfrm>
                <a:custGeom>
                  <a:avLst/>
                  <a:gdLst>
                    <a:gd name="T0" fmla="*/ 173716 w 3255036"/>
                    <a:gd name="T1" fmla="*/ 0 h 2811009"/>
                    <a:gd name="T2" fmla="*/ 186680 w 3255036"/>
                    <a:gd name="T3" fmla="*/ 48654 h 2811009"/>
                    <a:gd name="T4" fmla="*/ 202237 w 3255036"/>
                    <a:gd name="T5" fmla="*/ 48654 h 2811009"/>
                    <a:gd name="T6" fmla="*/ 588561 w 3255036"/>
                    <a:gd name="T7" fmla="*/ 2703 h 2811009"/>
                    <a:gd name="T8" fmla="*/ 684494 w 3255036"/>
                    <a:gd name="T9" fmla="*/ 70278 h 2811009"/>
                    <a:gd name="T10" fmla="*/ 0 w 3255036"/>
                    <a:gd name="T11" fmla="*/ 489244 h 2811009"/>
                    <a:gd name="T12" fmla="*/ 5185 w 3255036"/>
                    <a:gd name="T13" fmla="*/ 616285 h 2811009"/>
                    <a:gd name="T14" fmla="*/ 5185 w 3255036"/>
                    <a:gd name="T15" fmla="*/ 616285 h 2811009"/>
                    <a:gd name="T16" fmla="*/ 0 60000 65536"/>
                    <a:gd name="T17" fmla="*/ 0 60000 65536"/>
                    <a:gd name="T18" fmla="*/ 0 60000 65536"/>
                    <a:gd name="T19" fmla="*/ 0 60000 65536"/>
                    <a:gd name="T20" fmla="*/ 0 60000 65536"/>
                    <a:gd name="T21" fmla="*/ 0 60000 65536"/>
                    <a:gd name="T22" fmla="*/ 0 60000 65536"/>
                    <a:gd name="T23" fmla="*/ 0 60000 65536"/>
                    <a:gd name="T24" fmla="*/ 0 w 3255036"/>
                    <a:gd name="T25" fmla="*/ 0 h 2811009"/>
                    <a:gd name="T26" fmla="*/ 3255036 w 3255036"/>
                    <a:gd name="T27" fmla="*/ 2811009 h 281100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55036" h="2811009">
                      <a:moveTo>
                        <a:pt x="826089" y="0"/>
                      </a:moveTo>
                      <a:lnTo>
                        <a:pt x="887737" y="221921"/>
                      </a:lnTo>
                      <a:lnTo>
                        <a:pt x="961715" y="221921"/>
                      </a:lnTo>
                      <a:lnTo>
                        <a:pt x="2798838" y="12329"/>
                      </a:lnTo>
                      <a:lnTo>
                        <a:pt x="3255036" y="320553"/>
                      </a:lnTo>
                      <a:lnTo>
                        <a:pt x="0" y="2231547"/>
                      </a:lnTo>
                      <a:lnTo>
                        <a:pt x="24660" y="2811009"/>
                      </a:lnTo>
                    </a:path>
                  </a:pathLst>
                </a:custGeom>
                <a:noFill/>
                <a:ln w="25400">
                  <a:solidFill>
                    <a:srgbClr val="FFFF00"/>
                  </a:solidFill>
                  <a:miter lim="800000"/>
                  <a:headEnd/>
                  <a:tailEnd/>
                </a:ln>
                <a:effectLst>
                  <a:outerShdw dist="20000" dir="5400000" rotWithShape="0">
                    <a:srgbClr val="808080">
                      <a:alpha val="37999"/>
                    </a:srgbClr>
                  </a:outerShdw>
                </a:effectLst>
              </p:spPr>
              <p:txBody>
                <a:bodyPr anchor="ctr"/>
                <a:lstStyle/>
                <a:p>
                  <a:pPr fontAlgn="auto">
                    <a:spcBef>
                      <a:spcPts val="0"/>
                    </a:spcBef>
                    <a:spcAft>
                      <a:spcPts val="0"/>
                    </a:spcAft>
                    <a:defRPr/>
                  </a:pPr>
                  <a:endParaRPr lang="en-US">
                    <a:latin typeface="Times New Roman" charset="0"/>
                    <a:ea typeface="ＭＳ Ｐゴシック" pitchFamily="34" charset="-128"/>
                  </a:endParaRPr>
                </a:p>
              </p:txBody>
            </p:sp>
            <p:sp>
              <p:nvSpPr>
                <p:cNvPr id="45" name="Freeform 44"/>
                <p:cNvSpPr>
                  <a:spLocks noChangeArrowheads="1"/>
                </p:cNvSpPr>
                <p:nvPr/>
              </p:nvSpPr>
              <p:spPr bwMode="auto">
                <a:xfrm>
                  <a:off x="5778500" y="3216275"/>
                  <a:ext cx="1033463" cy="2670175"/>
                </a:xfrm>
                <a:custGeom>
                  <a:avLst/>
                  <a:gdLst>
                    <a:gd name="T0" fmla="*/ 31111 w 1738485"/>
                    <a:gd name="T1" fmla="*/ 0 h 3723354"/>
                    <a:gd name="T2" fmla="*/ 38889 w 1738485"/>
                    <a:gd name="T3" fmla="*/ 35124 h 3723354"/>
                    <a:gd name="T4" fmla="*/ 0 w 1738485"/>
                    <a:gd name="T5" fmla="*/ 791627 h 3723354"/>
                    <a:gd name="T6" fmla="*/ 18377 w 1738485"/>
                    <a:gd name="T7" fmla="*/ 815942 h 3723354"/>
                    <a:gd name="T8" fmla="*/ 33703 w 1738485"/>
                    <a:gd name="T9" fmla="*/ 813241 h 3723354"/>
                    <a:gd name="T10" fmla="*/ 308514 w 1738485"/>
                    <a:gd name="T11" fmla="*/ 715976 h 3723354"/>
                    <a:gd name="T12" fmla="*/ 355181 w 1738485"/>
                    <a:gd name="T13" fmla="*/ 713274 h 3723354"/>
                    <a:gd name="T14" fmla="*/ 365551 w 1738485"/>
                    <a:gd name="T15" fmla="*/ 734889 h 3723354"/>
                    <a:gd name="T16" fmla="*/ 362958 w 1738485"/>
                    <a:gd name="T17" fmla="*/ 759204 h 3723354"/>
                    <a:gd name="T18" fmla="*/ 318885 w 1738485"/>
                    <a:gd name="T19" fmla="*/ 772714 h 3723354"/>
                    <a:gd name="T20" fmla="*/ 318885 w 1738485"/>
                    <a:gd name="T21" fmla="*/ 772714 h 3723354"/>
                    <a:gd name="T22" fmla="*/ 277404 w 1738485"/>
                    <a:gd name="T23" fmla="*/ 753801 h 3723354"/>
                    <a:gd name="T24" fmla="*/ 259256 w 1738485"/>
                    <a:gd name="T25" fmla="*/ 740292 h 3723354"/>
                    <a:gd name="T26" fmla="*/ 259256 w 1738485"/>
                    <a:gd name="T27" fmla="*/ 740292 h 372335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38485"/>
                    <a:gd name="T43" fmla="*/ 0 h 3723354"/>
                    <a:gd name="T44" fmla="*/ 1738485 w 1738485"/>
                    <a:gd name="T45" fmla="*/ 3723354 h 372335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38485" h="3723354">
                      <a:moveTo>
                        <a:pt x="147956" y="0"/>
                      </a:moveTo>
                      <a:lnTo>
                        <a:pt x="184945" y="160277"/>
                      </a:lnTo>
                      <a:lnTo>
                        <a:pt x="0" y="3612393"/>
                      </a:lnTo>
                      <a:lnTo>
                        <a:pt x="87395" y="3723354"/>
                      </a:lnTo>
                      <a:lnTo>
                        <a:pt x="160286" y="3711025"/>
                      </a:lnTo>
                      <a:lnTo>
                        <a:pt x="1467232" y="3267182"/>
                      </a:lnTo>
                      <a:lnTo>
                        <a:pt x="1689166" y="3254853"/>
                      </a:lnTo>
                      <a:lnTo>
                        <a:pt x="1738485" y="3353485"/>
                      </a:lnTo>
                      <a:lnTo>
                        <a:pt x="1726155" y="3464446"/>
                      </a:lnTo>
                      <a:cubicBezTo>
                        <a:pt x="1617446" y="3555031"/>
                        <a:pt x="1684275" y="3526090"/>
                        <a:pt x="1516551" y="3526090"/>
                      </a:cubicBezTo>
                      <a:lnTo>
                        <a:pt x="1319276" y="3439788"/>
                      </a:lnTo>
                      <a:lnTo>
                        <a:pt x="1232968" y="3378143"/>
                      </a:lnTo>
                    </a:path>
                  </a:pathLst>
                </a:custGeom>
                <a:noFill/>
                <a:ln w="25400">
                  <a:solidFill>
                    <a:srgbClr val="FF6600"/>
                  </a:solidFill>
                  <a:miter lim="800000"/>
                  <a:headEnd/>
                  <a:tailEnd/>
                </a:ln>
                <a:effectLst>
                  <a:outerShdw dist="20000" dir="5400000" rotWithShape="0">
                    <a:srgbClr val="808080">
                      <a:alpha val="37999"/>
                    </a:srgbClr>
                  </a:outerShdw>
                </a:effectLst>
              </p:spPr>
              <p:txBody>
                <a:bodyPr anchor="ctr"/>
                <a:lstStyle/>
                <a:p>
                  <a:pPr fontAlgn="auto">
                    <a:spcBef>
                      <a:spcPts val="0"/>
                    </a:spcBef>
                    <a:spcAft>
                      <a:spcPts val="0"/>
                    </a:spcAft>
                    <a:defRPr/>
                  </a:pPr>
                  <a:endParaRPr lang="en-US">
                    <a:latin typeface="Times New Roman" charset="0"/>
                    <a:ea typeface="ＭＳ Ｐゴシック" pitchFamily="34" charset="-128"/>
                  </a:endParaRPr>
                </a:p>
              </p:txBody>
            </p:sp>
            <p:sp>
              <p:nvSpPr>
                <p:cNvPr id="46" name="Freeform 45"/>
                <p:cNvSpPr>
                  <a:spLocks noChangeArrowheads="1"/>
                </p:cNvSpPr>
                <p:nvPr/>
              </p:nvSpPr>
              <p:spPr bwMode="auto">
                <a:xfrm>
                  <a:off x="5857875" y="3268663"/>
                  <a:ext cx="1312863" cy="3016250"/>
                </a:xfrm>
                <a:custGeom>
                  <a:avLst/>
                  <a:gdLst>
                    <a:gd name="T0" fmla="*/ 33726 w 2207013"/>
                    <a:gd name="T1" fmla="*/ 0 h 4204185"/>
                    <a:gd name="T2" fmla="*/ 36320 w 2207013"/>
                    <a:gd name="T3" fmla="*/ 35132 h 4204185"/>
                    <a:gd name="T4" fmla="*/ 57074 w 2207013"/>
                    <a:gd name="T5" fmla="*/ 56752 h 4204185"/>
                    <a:gd name="T6" fmla="*/ 62263 w 2207013"/>
                    <a:gd name="T7" fmla="*/ 67561 h 4204185"/>
                    <a:gd name="T8" fmla="*/ 70046 w 2207013"/>
                    <a:gd name="T9" fmla="*/ 67561 h 4204185"/>
                    <a:gd name="T10" fmla="*/ 0 w 2207013"/>
                    <a:gd name="T11" fmla="*/ 864790 h 4204185"/>
                    <a:gd name="T12" fmla="*/ 12972 w 2207013"/>
                    <a:gd name="T13" fmla="*/ 902625 h 4204185"/>
                    <a:gd name="T14" fmla="*/ 41509 w 2207013"/>
                    <a:gd name="T15" fmla="*/ 921542 h 4204185"/>
                    <a:gd name="T16" fmla="*/ 103772 w 2207013"/>
                    <a:gd name="T17" fmla="*/ 902625 h 4204185"/>
                    <a:gd name="T18" fmla="*/ 171223 w 2207013"/>
                    <a:gd name="T19" fmla="*/ 902625 h 4204185"/>
                    <a:gd name="T20" fmla="*/ 280184 w 2207013"/>
                    <a:gd name="T21" fmla="*/ 910732 h 4204185"/>
                    <a:gd name="T22" fmla="*/ 443624 w 2207013"/>
                    <a:gd name="T23" fmla="*/ 908030 h 4204185"/>
                    <a:gd name="T24" fmla="*/ 459189 w 2207013"/>
                    <a:gd name="T25" fmla="*/ 891815 h 4204185"/>
                    <a:gd name="T26" fmla="*/ 464378 w 2207013"/>
                    <a:gd name="T27" fmla="*/ 867493 h 4204185"/>
                    <a:gd name="T28" fmla="*/ 461784 w 2207013"/>
                    <a:gd name="T29" fmla="*/ 840468 h 4204185"/>
                    <a:gd name="T30" fmla="*/ 441030 w 2207013"/>
                    <a:gd name="T31" fmla="*/ 829658 h 4204185"/>
                    <a:gd name="T32" fmla="*/ 399521 w 2207013"/>
                    <a:gd name="T33" fmla="*/ 816145 h 4204185"/>
                    <a:gd name="T34" fmla="*/ 365795 w 2207013"/>
                    <a:gd name="T35" fmla="*/ 816145 h 4204185"/>
                    <a:gd name="T36" fmla="*/ 365795 w 2207013"/>
                    <a:gd name="T37" fmla="*/ 816145 h 4204185"/>
                    <a:gd name="T38" fmla="*/ 321692 w 2207013"/>
                    <a:gd name="T39" fmla="*/ 808038 h 4204185"/>
                    <a:gd name="T40" fmla="*/ 249052 w 2207013"/>
                    <a:gd name="T41" fmla="*/ 764799 h 420418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07013"/>
                    <a:gd name="T64" fmla="*/ 0 h 4204185"/>
                    <a:gd name="T65" fmla="*/ 2207013 w 2207013"/>
                    <a:gd name="T66" fmla="*/ 4204185 h 420418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07013" h="4204185">
                      <a:moveTo>
                        <a:pt x="160286" y="0"/>
                      </a:moveTo>
                      <a:lnTo>
                        <a:pt x="172616" y="160276"/>
                      </a:lnTo>
                      <a:cubicBezTo>
                        <a:pt x="205495" y="193153"/>
                        <a:pt x="241486" y="223189"/>
                        <a:pt x="271253" y="258908"/>
                      </a:cubicBezTo>
                      <a:cubicBezTo>
                        <a:pt x="283020" y="273027"/>
                        <a:pt x="282916" y="295228"/>
                        <a:pt x="295913" y="308224"/>
                      </a:cubicBezTo>
                      <a:cubicBezTo>
                        <a:pt x="336801" y="349109"/>
                        <a:pt x="332902" y="324931"/>
                        <a:pt x="332902" y="308224"/>
                      </a:cubicBezTo>
                      <a:lnTo>
                        <a:pt x="0" y="3945276"/>
                      </a:lnTo>
                      <a:lnTo>
                        <a:pt x="61649" y="4117882"/>
                      </a:lnTo>
                      <a:lnTo>
                        <a:pt x="197275" y="4204185"/>
                      </a:lnTo>
                      <a:lnTo>
                        <a:pt x="493188" y="4117882"/>
                      </a:lnTo>
                      <a:lnTo>
                        <a:pt x="813759" y="4117882"/>
                      </a:lnTo>
                      <a:lnTo>
                        <a:pt x="1331606" y="4154869"/>
                      </a:lnTo>
                      <a:lnTo>
                        <a:pt x="2108376" y="4142540"/>
                      </a:lnTo>
                      <a:lnTo>
                        <a:pt x="2182354" y="4068566"/>
                      </a:lnTo>
                      <a:lnTo>
                        <a:pt x="2207013" y="3957605"/>
                      </a:lnTo>
                      <a:lnTo>
                        <a:pt x="2194684" y="3834315"/>
                      </a:lnTo>
                      <a:lnTo>
                        <a:pt x="2096046" y="3784999"/>
                      </a:lnTo>
                      <a:lnTo>
                        <a:pt x="1898771" y="3723354"/>
                      </a:lnTo>
                      <a:lnTo>
                        <a:pt x="1738485" y="3723354"/>
                      </a:lnTo>
                      <a:lnTo>
                        <a:pt x="1528881" y="3686367"/>
                      </a:lnTo>
                      <a:lnTo>
                        <a:pt x="1183650" y="3489103"/>
                      </a:lnTo>
                    </a:path>
                  </a:pathLst>
                </a:custGeom>
                <a:noFill/>
                <a:ln w="25400">
                  <a:solidFill>
                    <a:srgbClr val="008000"/>
                  </a:solidFill>
                  <a:miter lim="800000"/>
                  <a:headEnd/>
                  <a:tailEnd/>
                </a:ln>
                <a:effectLst>
                  <a:outerShdw dist="20000" dir="5400000" rotWithShape="0">
                    <a:srgbClr val="808080">
                      <a:alpha val="37999"/>
                    </a:srgbClr>
                  </a:outerShdw>
                </a:effectLst>
              </p:spPr>
              <p:txBody>
                <a:bodyPr anchor="ctr"/>
                <a:lstStyle/>
                <a:p>
                  <a:pPr fontAlgn="auto">
                    <a:spcBef>
                      <a:spcPts val="0"/>
                    </a:spcBef>
                    <a:spcAft>
                      <a:spcPts val="0"/>
                    </a:spcAft>
                    <a:defRPr/>
                  </a:pPr>
                  <a:endParaRPr lang="en-US">
                    <a:latin typeface="Times New Roman" charset="0"/>
                    <a:ea typeface="ＭＳ Ｐゴシック" pitchFamily="34" charset="-128"/>
                  </a:endParaRPr>
                </a:p>
              </p:txBody>
            </p:sp>
          </p:grpSp>
          <p:sp>
            <p:nvSpPr>
              <p:cNvPr id="37" name="Rectangle 36"/>
              <p:cNvSpPr/>
              <p:nvPr/>
            </p:nvSpPr>
            <p:spPr bwMode="auto">
              <a:xfrm>
                <a:off x="1905000" y="3136900"/>
                <a:ext cx="584200" cy="558800"/>
              </a:xfrm>
              <a:prstGeom prst="rect">
                <a:avLst/>
              </a:prstGeom>
              <a:noFill/>
              <a:ln w="57150"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Times New Roman" pitchFamily="-108" charset="0"/>
                </a:endParaRPr>
              </a:p>
            </p:txBody>
          </p:sp>
          <p:sp>
            <p:nvSpPr>
              <p:cNvPr id="38" name="Rectangle 37"/>
              <p:cNvSpPr/>
              <p:nvPr/>
            </p:nvSpPr>
            <p:spPr bwMode="auto">
              <a:xfrm>
                <a:off x="4787900" y="3644900"/>
                <a:ext cx="4356100" cy="3213100"/>
              </a:xfrm>
              <a:prstGeom prst="rect">
                <a:avLst/>
              </a:prstGeom>
              <a:noFill/>
              <a:ln w="5715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Times New Roman" pitchFamily="-108" charset="0"/>
                </a:endParaRPr>
              </a:p>
            </p:txBody>
          </p:sp>
          <p:cxnSp>
            <p:nvCxnSpPr>
              <p:cNvPr id="39" name="Straight Connector 38"/>
              <p:cNvCxnSpPr/>
              <p:nvPr/>
            </p:nvCxnSpPr>
            <p:spPr bwMode="auto">
              <a:xfrm rot="16200000" flipH="1">
                <a:off x="1758950" y="3829050"/>
                <a:ext cx="3175000" cy="2882900"/>
              </a:xfrm>
              <a:prstGeom prst="line">
                <a:avLst/>
              </a:prstGeom>
              <a:solidFill>
                <a:schemeClr val="accent1"/>
              </a:solidFill>
              <a:ln w="12700" cap="flat" cmpd="sng" algn="ctr">
                <a:solidFill>
                  <a:srgbClr val="FFFFFF"/>
                </a:solidFill>
                <a:prstDash val="solid"/>
                <a:round/>
                <a:headEnd type="none" w="med" len="med"/>
                <a:tailEnd type="none" w="med" len="med"/>
              </a:ln>
              <a:effectLst/>
            </p:spPr>
          </p:cxnSp>
          <p:cxnSp>
            <p:nvCxnSpPr>
              <p:cNvPr id="40" name="Straight Connector 39"/>
              <p:cNvCxnSpPr/>
              <p:nvPr/>
            </p:nvCxnSpPr>
            <p:spPr bwMode="auto">
              <a:xfrm>
                <a:off x="2463800" y="3149600"/>
                <a:ext cx="6680200" cy="508000"/>
              </a:xfrm>
              <a:prstGeom prst="line">
                <a:avLst/>
              </a:prstGeom>
              <a:solidFill>
                <a:schemeClr val="accent1"/>
              </a:solidFill>
              <a:ln w="12700" cap="flat" cmpd="sng" algn="ctr">
                <a:solidFill>
                  <a:srgbClr val="FFFFFF"/>
                </a:solidFill>
                <a:prstDash val="solid"/>
                <a:round/>
                <a:headEnd type="none" w="med" len="med"/>
                <a:tailEnd type="none" w="med" len="med"/>
              </a:ln>
              <a:effectLst/>
            </p:spPr>
          </p:cxnSp>
        </p:grpSp>
        <p:sp>
          <p:nvSpPr>
            <p:cNvPr id="24" name="TextBox 23"/>
            <p:cNvSpPr txBox="1"/>
            <p:nvPr/>
          </p:nvSpPr>
          <p:spPr>
            <a:xfrm>
              <a:off x="5432425" y="1384300"/>
              <a:ext cx="3147842" cy="1938992"/>
            </a:xfrm>
            <a:prstGeom prst="rect">
              <a:avLst/>
            </a:prstGeom>
            <a:solidFill>
              <a:srgbClr val="FFFFFF"/>
            </a:solidFill>
          </p:spPr>
          <p:txBody>
            <a:bodyPr wrap="none" rtlCol="0">
              <a:spAutoFit/>
            </a:bodyPr>
            <a:lstStyle/>
            <a:p>
              <a:r>
                <a:rPr lang="en-US" sz="2000" dirty="0" smtClean="0">
                  <a:solidFill>
                    <a:schemeClr val="accent2"/>
                  </a:solidFill>
                </a:rPr>
                <a:t>Green-NASA DC-8</a:t>
              </a:r>
            </a:p>
            <a:p>
              <a:r>
                <a:rPr lang="en-US" sz="2000" dirty="0" smtClean="0">
                  <a:solidFill>
                    <a:schemeClr val="accent2"/>
                  </a:solidFill>
                </a:rPr>
                <a:t>Purple-NASA WB57</a:t>
              </a:r>
            </a:p>
            <a:p>
              <a:r>
                <a:rPr lang="en-US" sz="2000" dirty="0" smtClean="0">
                  <a:solidFill>
                    <a:schemeClr val="accent2"/>
                  </a:solidFill>
                </a:rPr>
                <a:t>Orange-NASA Global Hawk</a:t>
              </a:r>
            </a:p>
            <a:p>
              <a:r>
                <a:rPr lang="en-US" sz="2000" dirty="0" smtClean="0">
                  <a:solidFill>
                    <a:schemeClr val="accent2"/>
                  </a:solidFill>
                </a:rPr>
                <a:t>Red-PREDICT G-V</a:t>
              </a:r>
            </a:p>
            <a:p>
              <a:r>
                <a:rPr lang="en-US" sz="2000" dirty="0" smtClean="0">
                  <a:solidFill>
                    <a:schemeClr val="accent2"/>
                  </a:solidFill>
                </a:rPr>
                <a:t>Yellow-NOAA G-IV</a:t>
              </a:r>
            </a:p>
            <a:p>
              <a:r>
                <a:rPr lang="en-US" sz="2000" dirty="0" smtClean="0">
                  <a:solidFill>
                    <a:schemeClr val="accent2"/>
                  </a:solidFill>
                </a:rPr>
                <a:t>Blue-NOAA P-3</a:t>
              </a:r>
              <a:endParaRPr lang="en-US" sz="2000" dirty="0">
                <a:solidFill>
                  <a:schemeClr val="accent2"/>
                </a:solidFill>
              </a:endParaRPr>
            </a:p>
          </p:txBody>
        </p:sp>
      </p:grpSp>
      <p:pic>
        <p:nvPicPr>
          <p:cNvPr id="47" name="Picture 6" descr="GH_EYEPASS3_small.jpg"/>
          <p:cNvPicPr>
            <a:picLocks noChangeAspect="1"/>
          </p:cNvPicPr>
          <p:nvPr/>
        </p:nvPicPr>
        <p:blipFill>
          <a:blip r:embed="rId6"/>
          <a:srcRect/>
          <a:stretch>
            <a:fillRect/>
          </a:stretch>
        </p:blipFill>
        <p:spPr bwMode="auto">
          <a:xfrm>
            <a:off x="3836180" y="1410607"/>
            <a:ext cx="5135851" cy="523571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5" name="Rectangle 2"/>
          <p:cNvSpPr>
            <a:spLocks noGrp="1" noChangeArrowheads="1"/>
          </p:cNvSpPr>
          <p:nvPr>
            <p:ph type="title"/>
          </p:nvPr>
        </p:nvSpPr>
        <p:spPr>
          <a:xfrm>
            <a:off x="1296365" y="0"/>
            <a:ext cx="7550444" cy="1031925"/>
          </a:xfrm>
        </p:spPr>
        <p:txBody>
          <a:bodyPr/>
          <a:lstStyle/>
          <a:p>
            <a:pPr algn="l" eaLnBrk="1" hangingPunct="1"/>
            <a:r>
              <a:rPr lang="en-US" b="1" dirty="0" smtClean="0">
                <a:solidFill>
                  <a:srgbClr val="A21010"/>
                </a:solidFill>
                <a:latin typeface="Calibri"/>
                <a:ea typeface="ＭＳ Ｐゴシック" charset="-128"/>
                <a:cs typeface="Calibri"/>
              </a:rPr>
              <a:t>HFIP 2010 Demonstration</a:t>
            </a:r>
            <a:endParaRPr lang="en-US" b="1" dirty="0">
              <a:solidFill>
                <a:srgbClr val="A21010"/>
              </a:solidFill>
              <a:latin typeface="Calibri"/>
              <a:ea typeface="ＭＳ Ｐゴシック" charset="-128"/>
              <a:cs typeface="Calibri"/>
            </a:endParaRPr>
          </a:p>
        </p:txBody>
      </p:sp>
      <p:sp>
        <p:nvSpPr>
          <p:cNvPr id="28676" name="Rectangle 3"/>
          <p:cNvSpPr>
            <a:spLocks noGrp="1" noChangeArrowheads="1"/>
          </p:cNvSpPr>
          <p:nvPr>
            <p:ph type="body" idx="1"/>
          </p:nvPr>
        </p:nvSpPr>
        <p:spPr>
          <a:xfrm>
            <a:off x="1344037" y="1180825"/>
            <a:ext cx="7664374" cy="4713867"/>
          </a:xfrm>
        </p:spPr>
        <p:txBody>
          <a:bodyPr/>
          <a:lstStyle/>
          <a:p>
            <a:pPr marL="457200" indent="-457200" eaLnBrk="1" hangingPunct="1">
              <a:lnSpc>
                <a:spcPct val="80000"/>
              </a:lnSpc>
              <a:buFont typeface="+mj-lt"/>
              <a:buAutoNum type="arabicPeriod"/>
            </a:pPr>
            <a:r>
              <a:rPr lang="en-US" sz="2400" dirty="0" smtClean="0">
                <a:latin typeface="Calibri"/>
                <a:ea typeface="ＭＳ Ｐゴシック" charset="-128"/>
                <a:cs typeface="Calibri"/>
              </a:rPr>
              <a:t>Can reach HFIP </a:t>
            </a:r>
            <a:r>
              <a:rPr lang="en-US" sz="2400" dirty="0">
                <a:latin typeface="Calibri"/>
                <a:ea typeface="ＭＳ Ｐゴシック" charset="-128"/>
                <a:cs typeface="Calibri"/>
              </a:rPr>
              <a:t>track goals out to at least 5 days using current global models initialized with EnKF</a:t>
            </a:r>
          </a:p>
          <a:p>
            <a:pPr marL="684213" lvl="2" indent="-284163" eaLnBrk="1" hangingPunct="1">
              <a:lnSpc>
                <a:spcPct val="80000"/>
              </a:lnSpc>
            </a:pPr>
            <a:r>
              <a:rPr lang="en-US" sz="2400" dirty="0">
                <a:latin typeface="Calibri"/>
                <a:cs typeface="Calibri"/>
              </a:rPr>
              <a:t>Will need to be run at higher than current resolution to ensure continued gains</a:t>
            </a:r>
            <a:endParaRPr lang="en-US" sz="2400" dirty="0" smtClean="0">
              <a:latin typeface="Calibri"/>
              <a:cs typeface="Calibri"/>
            </a:endParaRPr>
          </a:p>
          <a:p>
            <a:pPr marL="457200" indent="-457200" eaLnBrk="1" hangingPunct="1">
              <a:lnSpc>
                <a:spcPct val="80000"/>
              </a:lnSpc>
              <a:buFont typeface="+mj-lt"/>
              <a:buAutoNum type="arabicPeriod"/>
            </a:pPr>
            <a:r>
              <a:rPr lang="en-US" sz="2400" dirty="0" smtClean="0">
                <a:latin typeface="Calibri"/>
                <a:ea typeface="ＭＳ Ｐゴシック" charset="-128"/>
                <a:cs typeface="Calibri"/>
              </a:rPr>
              <a:t>Radar </a:t>
            </a:r>
            <a:r>
              <a:rPr lang="en-US" sz="2400" dirty="0">
                <a:latin typeface="Calibri"/>
                <a:ea typeface="ＭＳ Ｐゴシック" charset="-128"/>
                <a:cs typeface="Calibri"/>
              </a:rPr>
              <a:t>data appears to be critical in initializing regional models (may require ENKF to use effectively)</a:t>
            </a:r>
          </a:p>
          <a:p>
            <a:pPr marL="684213" lvl="2" indent="-284163" eaLnBrk="1" hangingPunct="1">
              <a:lnSpc>
                <a:spcPct val="80000"/>
              </a:lnSpc>
            </a:pPr>
            <a:r>
              <a:rPr lang="en-US" sz="2400" dirty="0">
                <a:latin typeface="Calibri"/>
                <a:cs typeface="Calibri"/>
              </a:rPr>
              <a:t>May solve</a:t>
            </a:r>
            <a:r>
              <a:rPr lang="en-US" sz="2400" dirty="0" smtClean="0">
                <a:latin typeface="Calibri"/>
                <a:cs typeface="Calibri"/>
              </a:rPr>
              <a:t> intensity </a:t>
            </a:r>
            <a:r>
              <a:rPr lang="en-US" sz="2400" dirty="0">
                <a:latin typeface="Calibri"/>
                <a:cs typeface="Calibri"/>
              </a:rPr>
              <a:t>problem for storms</a:t>
            </a:r>
            <a:r>
              <a:rPr lang="en-US" sz="2400" dirty="0" smtClean="0">
                <a:latin typeface="Calibri"/>
                <a:cs typeface="Calibri"/>
              </a:rPr>
              <a:t> effecting U.S.</a:t>
            </a:r>
          </a:p>
          <a:p>
            <a:pPr marL="684213" lvl="2" indent="-284163" eaLnBrk="1" hangingPunct="1">
              <a:lnSpc>
                <a:spcPct val="80000"/>
              </a:lnSpc>
            </a:pPr>
            <a:r>
              <a:rPr lang="en-US" sz="2400" dirty="0">
                <a:latin typeface="Calibri"/>
                <a:cs typeface="Calibri"/>
              </a:rPr>
              <a:t>Need increased use of</a:t>
            </a:r>
            <a:r>
              <a:rPr lang="en-US" sz="2400" dirty="0" smtClean="0">
                <a:latin typeface="Calibri"/>
                <a:cs typeface="Calibri"/>
              </a:rPr>
              <a:t> satellite </a:t>
            </a:r>
            <a:r>
              <a:rPr lang="en-US" sz="2400" dirty="0">
                <a:latin typeface="Calibri"/>
                <a:cs typeface="Calibri"/>
              </a:rPr>
              <a:t>data for storms further</a:t>
            </a:r>
            <a:r>
              <a:rPr lang="en-US" sz="2400" dirty="0" smtClean="0">
                <a:latin typeface="Calibri"/>
                <a:cs typeface="Calibri"/>
              </a:rPr>
              <a:t> away</a:t>
            </a:r>
          </a:p>
          <a:p>
            <a:pPr marL="457200" indent="-457200" eaLnBrk="1" hangingPunct="1">
              <a:lnSpc>
                <a:spcPct val="80000"/>
              </a:lnSpc>
              <a:buFont typeface="+mj-lt"/>
              <a:buAutoNum type="arabicPeriod"/>
            </a:pPr>
            <a:r>
              <a:rPr lang="en-US" sz="2400" dirty="0" smtClean="0">
                <a:latin typeface="Calibri"/>
                <a:ea typeface="ＭＳ Ｐゴシック" charset="-128"/>
                <a:cs typeface="Calibri"/>
              </a:rPr>
              <a:t>Statistical </a:t>
            </a:r>
            <a:r>
              <a:rPr lang="en-US" sz="2400" dirty="0">
                <a:latin typeface="Calibri"/>
                <a:ea typeface="ＭＳ Ｐゴシック" charset="-128"/>
                <a:cs typeface="Calibri"/>
              </a:rPr>
              <a:t>post processing provides a several percentage point improvement over raw scores (Bias Correction, Correlation Based Correction, other)</a:t>
            </a:r>
          </a:p>
        </p:txBody>
      </p:sp>
      <p:pic>
        <p:nvPicPr>
          <p:cNvPr id="4" name="Picture 9" descr="enkf_p3_2008_2010_ENMEAN_HWRF_abserr_wsp.eps"/>
          <p:cNvPicPr>
            <a:picLocks noChangeAspect="1"/>
          </p:cNvPicPr>
          <p:nvPr/>
        </p:nvPicPr>
        <p:blipFill>
          <a:blip r:embed="rId3"/>
          <a:srcRect/>
          <a:stretch>
            <a:fillRect/>
          </a:stretch>
        </p:blipFill>
        <p:spPr bwMode="auto">
          <a:xfrm>
            <a:off x="1918262" y="1352658"/>
            <a:ext cx="6109119" cy="4926709"/>
          </a:xfrm>
          <a:prstGeom prst="rect">
            <a:avLst/>
          </a:prstGeom>
          <a:noFill/>
          <a:ln w="9525">
            <a:noFill/>
            <a:miter lim="800000"/>
            <a:headEnd/>
            <a:tailEnd/>
          </a:ln>
        </p:spPr>
      </p:pic>
      <p:pic>
        <p:nvPicPr>
          <p:cNvPr id="5" name="Picture 4" descr="2010_Intensity_ensemble(CBC).png"/>
          <p:cNvPicPr>
            <a:picLocks noChangeAspect="1"/>
          </p:cNvPicPr>
          <p:nvPr/>
        </p:nvPicPr>
        <p:blipFill>
          <a:blip r:embed="rId4"/>
          <a:stretch>
            <a:fillRect/>
          </a:stretch>
        </p:blipFill>
        <p:spPr>
          <a:xfrm>
            <a:off x="1397889" y="1349332"/>
            <a:ext cx="7217894" cy="4970216"/>
          </a:xfrm>
          <a:prstGeom prst="rect">
            <a:avLst/>
          </a:prstGeom>
        </p:spPr>
      </p:pic>
      <p:pic>
        <p:nvPicPr>
          <p:cNvPr id="6" name="Picture 4"/>
          <p:cNvPicPr>
            <a:picLocks noChangeAspect="1" noChangeArrowheads="1"/>
          </p:cNvPicPr>
          <p:nvPr/>
        </p:nvPicPr>
        <p:blipFill>
          <a:blip r:embed="rId5"/>
          <a:srcRect b="1771"/>
          <a:stretch>
            <a:fillRect/>
          </a:stretch>
        </p:blipFill>
        <p:spPr bwMode="auto">
          <a:xfrm>
            <a:off x="1717682" y="1292272"/>
            <a:ext cx="6804849" cy="5092842"/>
          </a:xfrm>
          <a:prstGeom prst="rect">
            <a:avLst/>
          </a:prstGeom>
          <a:noFill/>
          <a:ln w="9525">
            <a:noFill/>
            <a:miter lim="800000"/>
            <a:headEnd/>
            <a:tailEnd/>
          </a:ln>
        </p:spPr>
      </p:pic>
      <p:sp>
        <p:nvSpPr>
          <p:cNvPr id="7" name="Rectangle 5"/>
          <p:cNvSpPr>
            <a:spLocks noChangeArrowheads="1"/>
          </p:cNvSpPr>
          <p:nvPr/>
        </p:nvSpPr>
        <p:spPr bwMode="auto">
          <a:xfrm>
            <a:off x="0" y="4827578"/>
            <a:ext cx="1295400" cy="212978"/>
          </a:xfrm>
          <a:prstGeom prst="rect">
            <a:avLst/>
          </a:prstGeom>
          <a:solidFill>
            <a:schemeClr val="accent2">
              <a:alpha val="42999"/>
            </a:schemeClr>
          </a:solidFill>
          <a:ln w="9525">
            <a:noFill/>
            <a:miter lim="800000"/>
            <a:headEnd/>
            <a:tailEnd/>
          </a:ln>
        </p:spPr>
        <p:txBody>
          <a:bodyPr wrap="none" anchor="ctr">
            <a:prstTxWarp prst="textNoShape">
              <a:avLst/>
            </a:prstTxWarp>
          </a:bodyPr>
          <a:lstStyle/>
          <a:p>
            <a:endParaRPr lang="en-US">
              <a:latin typeface="Calibri"/>
              <a:cs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676">
                                            <p:txEl>
                                              <p:pRg st="0" end="0"/>
                                            </p:txEl>
                                          </p:spTgt>
                                        </p:tgtEl>
                                        <p:attrNameLst>
                                          <p:attrName>style.visibility</p:attrName>
                                        </p:attrNameLst>
                                      </p:cBhvr>
                                      <p:to>
                                        <p:strVal val="visible"/>
                                      </p:to>
                                    </p:set>
                                  </p:childTnLst>
                                  <p:subTnLst>
                                    <p:animClr>
                                      <p:cBhvr override="childStyle">
                                        <p:cTn dur="1" fill="hold" display="0" masterRel="nextClick" afterEffect="1"/>
                                        <p:tgtEl>
                                          <p:spTgt spid="28676">
                                            <p:txEl>
                                              <p:pRg st="0" end="0"/>
                                            </p:txEl>
                                          </p:spTgt>
                                        </p:tgtEl>
                                        <p:attrNameLst>
                                          <p:attrName>ppt_c</p:attrName>
                                        </p:attrNameLst>
                                      </p:cBhvr>
                                      <p:to>
                                        <a:schemeClr val="bg2"/>
                                      </p:to>
                                    </p:animClr>
                                  </p:subTnLst>
                                </p:cTn>
                              </p:par>
                              <p:par>
                                <p:cTn id="7" presetID="1" presetClass="entr" presetSubtype="0" fill="hold" grpId="0" nodeType="withEffect">
                                  <p:stCondLst>
                                    <p:cond delay="0"/>
                                  </p:stCondLst>
                                  <p:childTnLst>
                                    <p:set>
                                      <p:cBhvr>
                                        <p:cTn id="8" dur="1" fill="hold">
                                          <p:stCondLst>
                                            <p:cond delay="0"/>
                                          </p:stCondLst>
                                        </p:cTn>
                                        <p:tgtEl>
                                          <p:spTgt spid="28676">
                                            <p:txEl>
                                              <p:pRg st="1" end="1"/>
                                            </p:txEl>
                                          </p:spTgt>
                                        </p:tgtEl>
                                        <p:attrNameLst>
                                          <p:attrName>style.visibility</p:attrName>
                                        </p:attrNameLst>
                                      </p:cBhvr>
                                      <p:to>
                                        <p:strVal val="visible"/>
                                      </p:to>
                                    </p:set>
                                  </p:childTnLst>
                                  <p:subTnLst>
                                    <p:animClr>
                                      <p:cBhvr override="childStyle">
                                        <p:cTn dur="1" fill="hold" display="0" masterRel="nextClick" afterEffect="1"/>
                                        <p:tgtEl>
                                          <p:spTgt spid="28676">
                                            <p:txEl>
                                              <p:pRg st="1" end="1"/>
                                            </p:txEl>
                                          </p:spTgt>
                                        </p:tgtEl>
                                        <p:attrNameLst>
                                          <p:attrName>ppt_c</p:attrName>
                                        </p:attrNameLst>
                                      </p:cBhvr>
                                      <p:to>
                                        <a:schemeClr val="bg2"/>
                                      </p:to>
                                    </p:animClr>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6"/>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28676">
                                            <p:txEl>
                                              <p:pRg st="2" end="2"/>
                                            </p:txEl>
                                          </p:spTgt>
                                        </p:tgtEl>
                                        <p:attrNameLst>
                                          <p:attrName>style.visibility</p:attrName>
                                        </p:attrNameLst>
                                      </p:cBhvr>
                                      <p:to>
                                        <p:strVal val="visible"/>
                                      </p:to>
                                    </p:set>
                                  </p:childTnLst>
                                  <p:subTnLst>
                                    <p:animClr>
                                      <p:cBhvr override="childStyle">
                                        <p:cTn dur="1" fill="hold" display="0" masterRel="nextClick" afterEffect="1"/>
                                        <p:tgtEl>
                                          <p:spTgt spid="28676">
                                            <p:txEl>
                                              <p:pRg st="2" end="2"/>
                                            </p:txEl>
                                          </p:spTgt>
                                        </p:tgtEl>
                                        <p:attrNameLst>
                                          <p:attrName>ppt_c</p:attrName>
                                        </p:attrNameLst>
                                      </p:cBhvr>
                                      <p:to>
                                        <a:schemeClr val="bg2"/>
                                      </p:to>
                                    </p:animClr>
                                  </p:subTnLst>
                                </p:cTn>
                              </p:par>
                              <p:par>
                                <p:cTn id="19" presetID="1" presetClass="entr" presetSubtype="0" fill="hold" grpId="0" nodeType="withEffect">
                                  <p:stCondLst>
                                    <p:cond delay="0"/>
                                  </p:stCondLst>
                                  <p:childTnLst>
                                    <p:set>
                                      <p:cBhvr>
                                        <p:cTn id="20" dur="1" fill="hold">
                                          <p:stCondLst>
                                            <p:cond delay="0"/>
                                          </p:stCondLst>
                                        </p:cTn>
                                        <p:tgtEl>
                                          <p:spTgt spid="28676">
                                            <p:txEl>
                                              <p:pRg st="3" end="3"/>
                                            </p:txEl>
                                          </p:spTgt>
                                        </p:tgtEl>
                                        <p:attrNameLst>
                                          <p:attrName>style.visibility</p:attrName>
                                        </p:attrNameLst>
                                      </p:cBhvr>
                                      <p:to>
                                        <p:strVal val="visible"/>
                                      </p:to>
                                    </p:set>
                                  </p:childTnLst>
                                  <p:subTnLst>
                                    <p:animClr>
                                      <p:cBhvr override="childStyle">
                                        <p:cTn dur="1" fill="hold" display="0" masterRel="nextClick" afterEffect="1"/>
                                        <p:tgtEl>
                                          <p:spTgt spid="28676">
                                            <p:txEl>
                                              <p:pRg st="3" end="3"/>
                                            </p:txEl>
                                          </p:spTgt>
                                        </p:tgtEl>
                                        <p:attrNameLst>
                                          <p:attrName>ppt_c</p:attrName>
                                        </p:attrNameLst>
                                      </p:cBhvr>
                                      <p:to>
                                        <a:schemeClr val="bg2"/>
                                      </p:to>
                                    </p:animClr>
                                  </p:subTnLst>
                                </p:cTn>
                              </p:par>
                              <p:par>
                                <p:cTn id="21" presetID="1" presetClass="entr" presetSubtype="0" fill="hold" grpId="0" nodeType="withEffect">
                                  <p:stCondLst>
                                    <p:cond delay="0"/>
                                  </p:stCondLst>
                                  <p:childTnLst>
                                    <p:set>
                                      <p:cBhvr>
                                        <p:cTn id="22" dur="1" fill="hold">
                                          <p:stCondLst>
                                            <p:cond delay="0"/>
                                          </p:stCondLst>
                                        </p:cTn>
                                        <p:tgtEl>
                                          <p:spTgt spid="28676">
                                            <p:txEl>
                                              <p:pRg st="4" end="4"/>
                                            </p:txEl>
                                          </p:spTgt>
                                        </p:tgtEl>
                                        <p:attrNameLst>
                                          <p:attrName>style.visibility</p:attrName>
                                        </p:attrNameLst>
                                      </p:cBhvr>
                                      <p:to>
                                        <p:strVal val="visible"/>
                                      </p:to>
                                    </p:set>
                                  </p:childTnLst>
                                  <p:subTnLst>
                                    <p:animClr>
                                      <p:cBhvr override="childStyle">
                                        <p:cTn dur="1" fill="hold" display="0" masterRel="nextClick" afterEffect="1"/>
                                        <p:tgtEl>
                                          <p:spTgt spid="28676">
                                            <p:txEl>
                                              <p:pRg st="4" end="4"/>
                                            </p:txEl>
                                          </p:spTgt>
                                        </p:tgtEl>
                                        <p:attrNameLst>
                                          <p:attrName>ppt_c</p:attrName>
                                        </p:attrNameLst>
                                      </p:cBhvr>
                                      <p:to>
                                        <a:schemeClr val="bg2"/>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4"/>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28676">
                                            <p:txEl>
                                              <p:pRg st="5" end="5"/>
                                            </p:txEl>
                                          </p:spTgt>
                                        </p:tgtEl>
                                        <p:attrNameLst>
                                          <p:attrName>style.visibility</p:attrName>
                                        </p:attrNameLst>
                                      </p:cBhvr>
                                      <p:to>
                                        <p:strVal val="visible"/>
                                      </p:to>
                                    </p:set>
                                  </p:childTnLst>
                                  <p:subTnLst>
                                    <p:animClr>
                                      <p:cBhvr override="childStyle">
                                        <p:cTn dur="1" fill="hold" display="0" masterRel="nextClick" afterEffect="1"/>
                                        <p:tgtEl>
                                          <p:spTgt spid="28676">
                                            <p:txEl>
                                              <p:pRg st="5" end="5"/>
                                            </p:txEl>
                                          </p:spTgt>
                                        </p:tgtEl>
                                        <p:attrNameLst>
                                          <p:attrName>ppt_c</p:attrName>
                                        </p:attrNameLst>
                                      </p:cBhvr>
                                      <p:to>
                                        <a:schemeClr val="bg2"/>
                                      </p:to>
                                    </p:animClr>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build="p"/>
    </p:bld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177800"/>
            <a:ext cx="7355849" cy="668907"/>
          </a:xfrm>
        </p:spPr>
        <p:txBody>
          <a:bodyPr/>
          <a:lstStyle/>
          <a:p>
            <a:pPr algn="l"/>
            <a:r>
              <a:rPr lang="en-US" sz="4000" dirty="0" smtClean="0">
                <a:solidFill>
                  <a:srgbClr val="A21010"/>
                </a:solidFill>
              </a:rPr>
              <a:t>Opportunities:</a:t>
            </a:r>
            <a:endParaRPr lang="en-US" sz="4000" dirty="0">
              <a:solidFill>
                <a:srgbClr val="A21010"/>
              </a:solidFill>
            </a:endParaRPr>
          </a:p>
        </p:txBody>
      </p:sp>
      <p:sp>
        <p:nvSpPr>
          <p:cNvPr id="3" name="Content Placeholder 2"/>
          <p:cNvSpPr>
            <a:spLocks noGrp="1"/>
          </p:cNvSpPr>
          <p:nvPr>
            <p:ph idx="1"/>
          </p:nvPr>
        </p:nvSpPr>
        <p:spPr>
          <a:xfrm>
            <a:off x="1282172" y="956708"/>
            <a:ext cx="7861828" cy="511800"/>
          </a:xfrm>
        </p:spPr>
        <p:txBody>
          <a:bodyPr/>
          <a:lstStyle/>
          <a:p>
            <a:pPr marL="227013" indent="-227013" eaLnBrk="1" hangingPunct="1">
              <a:lnSpc>
                <a:spcPct val="90000"/>
              </a:lnSpc>
              <a:defRPr/>
            </a:pPr>
            <a:r>
              <a:rPr lang="en-US" sz="2800" dirty="0" smtClean="0"/>
              <a:t>Pan-Caribbean Radar Network – support DA</a:t>
            </a:r>
            <a:endParaRPr lang="en-US" sz="2000" dirty="0" smtClean="0"/>
          </a:p>
        </p:txBody>
      </p:sp>
      <p:sp>
        <p:nvSpPr>
          <p:cNvPr id="4" name="Rectangle 5"/>
          <p:cNvSpPr>
            <a:spLocks noChangeArrowheads="1"/>
          </p:cNvSpPr>
          <p:nvPr/>
        </p:nvSpPr>
        <p:spPr bwMode="auto">
          <a:xfrm>
            <a:off x="0" y="5198013"/>
            <a:ext cx="1295400" cy="411424"/>
          </a:xfrm>
          <a:prstGeom prst="rect">
            <a:avLst/>
          </a:prstGeom>
          <a:solidFill>
            <a:schemeClr val="accent2">
              <a:alpha val="42999"/>
            </a:schemeClr>
          </a:solidFill>
          <a:ln w="9525">
            <a:noFill/>
            <a:miter lim="800000"/>
            <a:headEnd/>
            <a:tailEnd/>
          </a:ln>
        </p:spPr>
        <p:txBody>
          <a:bodyPr wrap="none" anchor="ctr">
            <a:prstTxWarp prst="textNoShape">
              <a:avLst/>
            </a:prstTxWarp>
          </a:bodyPr>
          <a:lstStyle/>
          <a:p>
            <a:endParaRPr lang="en-US">
              <a:latin typeface="Calibri"/>
              <a:cs typeface="Calibri"/>
            </a:endParaRPr>
          </a:p>
        </p:txBody>
      </p:sp>
      <p:pic>
        <p:nvPicPr>
          <p:cNvPr id="5" name="Picture 4" descr="Caribbean Radars.jpg"/>
          <p:cNvPicPr>
            <a:picLocks noChangeAspect="1"/>
          </p:cNvPicPr>
          <p:nvPr/>
        </p:nvPicPr>
        <p:blipFill>
          <a:blip r:embed="rId2"/>
          <a:srcRect l="10706" t="17940" r="11175" b="8946"/>
          <a:stretch>
            <a:fillRect/>
          </a:stretch>
        </p:blipFill>
        <p:spPr>
          <a:xfrm>
            <a:off x="1494791" y="1508198"/>
            <a:ext cx="7437561" cy="5220696"/>
          </a:xfrm>
          <a:prstGeom prst="rect">
            <a:avLst/>
          </a:prstGeom>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4" name="Rectangle 3"/>
          <p:cNvSpPr>
            <a:spLocks noGrp="1" noChangeArrowheads="1"/>
          </p:cNvSpPr>
          <p:nvPr>
            <p:ph type="body" idx="4294967295"/>
          </p:nvPr>
        </p:nvSpPr>
        <p:spPr>
          <a:xfrm>
            <a:off x="1309690" y="1203913"/>
            <a:ext cx="7794625" cy="5119934"/>
          </a:xfrm>
        </p:spPr>
        <p:txBody>
          <a:bodyPr rIns="182880"/>
          <a:lstStyle/>
          <a:p>
            <a:pPr marL="290513" indent="-290513"/>
            <a:r>
              <a:rPr lang="en-US" sz="2800" b="1" dirty="0"/>
              <a:t>Unified NOAA approach</a:t>
            </a:r>
            <a:r>
              <a:rPr lang="en-US" sz="2800" dirty="0"/>
              <a:t> to </a:t>
            </a:r>
            <a:r>
              <a:rPr lang="en-US" sz="2800" b="1" dirty="0"/>
              <a:t>guide and</a:t>
            </a:r>
            <a:r>
              <a:rPr lang="en-US" sz="2800" dirty="0"/>
              <a:t> </a:t>
            </a:r>
            <a:r>
              <a:rPr lang="en-US" sz="2800" b="1" dirty="0"/>
              <a:t>accelerate improvements in forecasts</a:t>
            </a:r>
            <a:r>
              <a:rPr lang="en-US" sz="2800" dirty="0"/>
              <a:t>, with </a:t>
            </a:r>
            <a:r>
              <a:rPr lang="en-US" sz="2800" b="1" dirty="0"/>
              <a:t>emphasis on</a:t>
            </a:r>
            <a:r>
              <a:rPr lang="en-US" sz="2800" dirty="0"/>
              <a:t> </a:t>
            </a:r>
            <a:r>
              <a:rPr lang="en-US" sz="2800" b="1" dirty="0"/>
              <a:t>rapid intensity change</a:t>
            </a:r>
            <a:r>
              <a:rPr lang="en-US" sz="2800" dirty="0"/>
              <a:t>, and </a:t>
            </a:r>
            <a:r>
              <a:rPr lang="en-US" sz="2800" b="1" dirty="0"/>
              <a:t>reduction in</a:t>
            </a:r>
            <a:r>
              <a:rPr lang="en-US" sz="2800" dirty="0"/>
              <a:t> </a:t>
            </a:r>
            <a:r>
              <a:rPr lang="en-US" sz="2800" b="1" dirty="0"/>
              <a:t>uncertainty</a:t>
            </a:r>
            <a:r>
              <a:rPr lang="en-US" sz="2800" dirty="0"/>
              <a:t>.  </a:t>
            </a:r>
          </a:p>
          <a:p>
            <a:pPr marL="290513" indent="-290513"/>
            <a:r>
              <a:rPr lang="en-US" sz="2800" dirty="0"/>
              <a:t>Improve forecasts and increase confidence to </a:t>
            </a:r>
            <a:r>
              <a:rPr lang="en-US" sz="2800" b="1" dirty="0"/>
              <a:t>enhance mitigation and preparedness decisions</a:t>
            </a:r>
            <a:r>
              <a:rPr lang="en-US" sz="2800" dirty="0"/>
              <a:t>.</a:t>
            </a:r>
          </a:p>
          <a:p>
            <a:pPr marL="290513" indent="-290513"/>
            <a:r>
              <a:rPr lang="en-US" sz="2800" dirty="0"/>
              <a:t>Respond to input from stakeholders, </a:t>
            </a:r>
            <a:r>
              <a:rPr lang="en-GB" sz="2800" b="1" dirty="0"/>
              <a:t>NSB</a:t>
            </a:r>
            <a:r>
              <a:rPr lang="en-GB" sz="2800" dirty="0"/>
              <a:t>, </a:t>
            </a:r>
            <a:r>
              <a:rPr lang="en-GB" sz="2800" b="1" dirty="0"/>
              <a:t>OFCM</a:t>
            </a:r>
            <a:r>
              <a:rPr lang="en-GB" sz="2800" dirty="0"/>
              <a:t>, and </a:t>
            </a:r>
            <a:r>
              <a:rPr lang="en-GB" sz="2800" b="1" dirty="0"/>
              <a:t>HIRWG</a:t>
            </a:r>
            <a:r>
              <a:rPr lang="en-GB" sz="2800" dirty="0"/>
              <a:t> reports.  </a:t>
            </a:r>
          </a:p>
          <a:p>
            <a:pPr marL="290513" indent="-290513"/>
            <a:r>
              <a:rPr lang="en-US" sz="2800" dirty="0"/>
              <a:t>Embrace </a:t>
            </a:r>
            <a:r>
              <a:rPr lang="en-US" sz="2800" b="1" dirty="0"/>
              <a:t>strong</a:t>
            </a:r>
            <a:r>
              <a:rPr lang="en-US" sz="2800" dirty="0"/>
              <a:t> </a:t>
            </a:r>
            <a:r>
              <a:rPr lang="en-US" sz="2800" b="1" dirty="0"/>
              <a:t>collaboration</a:t>
            </a:r>
            <a:r>
              <a:rPr lang="en-US" sz="2800" dirty="0"/>
              <a:t> with non-NOAA partners through strategic alliance with objective to </a:t>
            </a:r>
            <a:r>
              <a:rPr lang="en-US" sz="2800" b="1" dirty="0"/>
              <a:t>transition research into operations</a:t>
            </a:r>
            <a:r>
              <a:rPr lang="en-US" sz="2800" dirty="0"/>
              <a:t>.</a:t>
            </a:r>
          </a:p>
        </p:txBody>
      </p:sp>
      <p:pic>
        <p:nvPicPr>
          <p:cNvPr id="61449" name="Picture 4" descr="HFIP"/>
          <p:cNvPicPr>
            <a:picLocks noChangeAspect="1" noChangeArrowheads="1"/>
          </p:cNvPicPr>
          <p:nvPr/>
        </p:nvPicPr>
        <p:blipFill>
          <a:blip r:embed="rId3"/>
          <a:srcRect/>
          <a:stretch>
            <a:fillRect/>
          </a:stretch>
        </p:blipFill>
        <p:spPr bwMode="auto">
          <a:xfrm>
            <a:off x="1401763" y="198438"/>
            <a:ext cx="7615237" cy="866775"/>
          </a:xfrm>
          <a:prstGeom prst="rect">
            <a:avLst/>
          </a:prstGeom>
          <a:noFill/>
          <a:ln w="9525">
            <a:noFill/>
            <a:miter lim="800000"/>
            <a:headEnd/>
            <a:tailEnd/>
          </a:ln>
        </p:spPr>
      </p:pic>
      <p:sp>
        <p:nvSpPr>
          <p:cNvPr id="5" name="Rectangle 10"/>
          <p:cNvSpPr>
            <a:spLocks noChangeArrowheads="1"/>
          </p:cNvSpPr>
          <p:nvPr/>
        </p:nvSpPr>
        <p:spPr bwMode="auto">
          <a:xfrm>
            <a:off x="0" y="2438400"/>
            <a:ext cx="1295400" cy="533400"/>
          </a:xfrm>
          <a:prstGeom prst="rect">
            <a:avLst/>
          </a:prstGeom>
          <a:solidFill>
            <a:schemeClr val="accent2">
              <a:alpha val="42999"/>
            </a:schemeClr>
          </a:solidFill>
          <a:ln w="9525">
            <a:noFill/>
            <a:miter lim="800000"/>
            <a:headEnd/>
            <a:tailEnd/>
          </a:ln>
        </p:spPr>
        <p:txBody>
          <a:bodyPr wrap="none" anchor="ctr">
            <a:prstTxWarp prst="textNoShape">
              <a:avLst/>
            </a:prstTxWarp>
          </a:bodyPr>
          <a:lstStyle/>
          <a:p>
            <a:endParaRPr lang="en-US">
              <a:latin typeface="Calibri"/>
              <a:cs typeface="Calibri"/>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1933" name="Picture 4" descr="HFIP"/>
          <p:cNvPicPr>
            <a:picLocks noChangeAspect="1" noChangeArrowheads="1"/>
          </p:cNvPicPr>
          <p:nvPr/>
        </p:nvPicPr>
        <p:blipFill>
          <a:blip r:embed="rId3"/>
          <a:srcRect/>
          <a:stretch>
            <a:fillRect/>
          </a:stretch>
        </p:blipFill>
        <p:spPr bwMode="auto">
          <a:xfrm>
            <a:off x="1401763" y="198438"/>
            <a:ext cx="7615237" cy="866775"/>
          </a:xfrm>
          <a:prstGeom prst="rect">
            <a:avLst/>
          </a:prstGeom>
          <a:noFill/>
          <a:ln w="9525">
            <a:noFill/>
            <a:miter lim="800000"/>
            <a:headEnd/>
            <a:tailEnd/>
          </a:ln>
        </p:spPr>
      </p:pic>
      <p:sp>
        <p:nvSpPr>
          <p:cNvPr id="12" name="Rectangle 7"/>
          <p:cNvSpPr txBox="1">
            <a:spLocks/>
          </p:cNvSpPr>
          <p:nvPr/>
        </p:nvSpPr>
        <p:spPr bwMode="auto">
          <a:xfrm>
            <a:off x="1269909" y="1265223"/>
            <a:ext cx="7592992" cy="48196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90000"/>
              </a:lnSpc>
              <a:spcBef>
                <a:spcPts val="900"/>
              </a:spcBef>
              <a:spcAft>
                <a:spcPct val="0"/>
              </a:spcAft>
              <a:buClrTx/>
              <a:buSzTx/>
              <a:buFontTx/>
              <a:buNone/>
              <a:tabLst/>
              <a:defRPr/>
            </a:pPr>
            <a:r>
              <a:rPr kumimoji="0" lang="en-US" sz="3300" b="1" i="1" u="none" strike="noStrike" kern="0" cap="none" spc="0" normalizeH="0" baseline="0" noProof="0" dirty="0" smtClean="0">
                <a:ln>
                  <a:noFill/>
                </a:ln>
                <a:solidFill>
                  <a:srgbClr val="A50021"/>
                </a:solidFill>
                <a:effectLst/>
                <a:uLnTx/>
                <a:uFillTx/>
                <a:latin typeface="Calibri"/>
                <a:ea typeface="Calibri" charset="0"/>
                <a:cs typeface="Calibri"/>
              </a:rPr>
              <a:t>Goals</a:t>
            </a:r>
          </a:p>
          <a:p>
            <a:pPr marL="342900" marR="0" lvl="0" indent="-342900" algn="l" defTabSz="914400" rtl="0" eaLnBrk="1" fontAlgn="base" latinLnBrk="0" hangingPunct="1">
              <a:lnSpc>
                <a:spcPct val="90000"/>
              </a:lnSpc>
              <a:spcBef>
                <a:spcPts val="900"/>
              </a:spcBef>
              <a:spcAft>
                <a:spcPct val="0"/>
              </a:spcAft>
              <a:buClrTx/>
              <a:buSzTx/>
              <a:buFontTx/>
              <a:buChar char="•"/>
              <a:tabLst/>
              <a:defRPr/>
            </a:pPr>
            <a:r>
              <a:rPr kumimoji="0" lang="en-US" sz="3000" b="0" i="0" u="none" strike="noStrike" kern="0" cap="none" spc="0" normalizeH="0" baseline="0" noProof="0" dirty="0" smtClean="0">
                <a:ln>
                  <a:noFill/>
                </a:ln>
                <a:solidFill>
                  <a:srgbClr val="A50021"/>
                </a:solidFill>
                <a:effectLst/>
                <a:uLnTx/>
                <a:uFillTx/>
                <a:latin typeface="Calibri"/>
                <a:ea typeface="Calibri" charset="0"/>
                <a:cs typeface="Calibri"/>
              </a:rPr>
              <a:t>Improve</a:t>
            </a:r>
            <a:r>
              <a:rPr kumimoji="0" lang="en-US" sz="3000" b="0" i="0" u="none" strike="noStrike" kern="0" cap="none" spc="0" normalizeH="0" baseline="0" noProof="0" dirty="0" smtClean="0">
                <a:ln>
                  <a:noFill/>
                </a:ln>
                <a:solidFill>
                  <a:schemeClr val="tx1"/>
                </a:solidFill>
                <a:effectLst/>
                <a:uLnTx/>
                <a:uFillTx/>
                <a:latin typeface="Calibri"/>
                <a:ea typeface="Calibri" charset="0"/>
                <a:cs typeface="Calibri"/>
              </a:rPr>
              <a:t> Forecast Accuracy</a:t>
            </a:r>
            <a:r>
              <a:rPr kumimoji="0" lang="en-US" sz="2200" b="0" i="0" u="none" strike="noStrike" kern="0" cap="none" spc="0" normalizeH="0" baseline="0" noProof="0" dirty="0" smtClean="0">
                <a:ln>
                  <a:noFill/>
                </a:ln>
                <a:solidFill>
                  <a:schemeClr val="tx1"/>
                </a:solidFill>
                <a:effectLst/>
                <a:uLnTx/>
                <a:uFillTx/>
                <a:latin typeface="Calibri"/>
                <a:ea typeface="Calibri" charset="0"/>
                <a:cs typeface="Calibri"/>
              </a:rPr>
              <a:t> </a:t>
            </a:r>
          </a:p>
          <a:p>
            <a:pPr marL="514350" marR="0" lvl="1" indent="-285750" algn="l" defTabSz="914400" rtl="0" eaLnBrk="1" fontAlgn="base" latinLnBrk="0" hangingPunct="1">
              <a:lnSpc>
                <a:spcPct val="90000"/>
              </a:lnSpc>
              <a:spcBef>
                <a:spcPts val="900"/>
              </a:spcBef>
              <a:spcAft>
                <a:spcPct val="0"/>
              </a:spcAft>
              <a:buClr>
                <a:schemeClr val="accent2"/>
              </a:buClr>
              <a:buSzTx/>
              <a:buFont typeface="Arial" charset="0"/>
              <a:buChar char="•"/>
              <a:tabLst/>
              <a:defRPr/>
            </a:pPr>
            <a:r>
              <a:rPr kumimoji="0" lang="en-US" sz="1900" b="0" i="0" u="none" strike="noStrike" kern="0" cap="none" spc="0" normalizeH="0" baseline="0" noProof="0" dirty="0" smtClean="0">
                <a:ln>
                  <a:noFill/>
                </a:ln>
                <a:solidFill>
                  <a:schemeClr val="tx1"/>
                </a:solidFill>
                <a:effectLst/>
                <a:uLnTx/>
                <a:uFillTx/>
                <a:latin typeface="Calibri"/>
                <a:ea typeface="Calibri" charset="0"/>
                <a:cs typeface="Calibri"/>
              </a:rPr>
              <a:t>Hurricane impact areas (track) – 50% </a:t>
            </a:r>
            <a:br>
              <a:rPr kumimoji="0" lang="en-US" sz="1900" b="0" i="0" u="none" strike="noStrike" kern="0" cap="none" spc="0" normalizeH="0" baseline="0" noProof="0" dirty="0" smtClean="0">
                <a:ln>
                  <a:noFill/>
                </a:ln>
                <a:solidFill>
                  <a:schemeClr val="tx1"/>
                </a:solidFill>
                <a:effectLst/>
                <a:uLnTx/>
                <a:uFillTx/>
                <a:latin typeface="Calibri"/>
                <a:ea typeface="Calibri" charset="0"/>
                <a:cs typeface="Calibri"/>
              </a:rPr>
            </a:br>
            <a:r>
              <a:rPr kumimoji="0" lang="en-US" sz="1900" b="0" i="0" u="none" strike="noStrike" kern="0" cap="none" spc="0" normalizeH="0" baseline="0" noProof="0" dirty="0" smtClean="0">
                <a:ln>
                  <a:noFill/>
                </a:ln>
                <a:solidFill>
                  <a:schemeClr val="tx1"/>
                </a:solidFill>
                <a:effectLst/>
                <a:uLnTx/>
                <a:uFillTx/>
                <a:latin typeface="Calibri"/>
                <a:ea typeface="Calibri" charset="0"/>
                <a:cs typeface="Calibri"/>
              </a:rPr>
              <a:t>in 10 years</a:t>
            </a:r>
          </a:p>
          <a:p>
            <a:pPr marL="514350" marR="0" lvl="1" indent="-285750" algn="l" defTabSz="914400" rtl="0" eaLnBrk="1" fontAlgn="base" latinLnBrk="0" hangingPunct="1">
              <a:lnSpc>
                <a:spcPct val="90000"/>
              </a:lnSpc>
              <a:spcBef>
                <a:spcPts val="900"/>
              </a:spcBef>
              <a:spcAft>
                <a:spcPct val="0"/>
              </a:spcAft>
              <a:buClr>
                <a:schemeClr val="accent2"/>
              </a:buClr>
              <a:buSzTx/>
              <a:buFont typeface="Arial" charset="0"/>
              <a:buChar char="•"/>
              <a:tabLst/>
              <a:defRPr/>
            </a:pPr>
            <a:r>
              <a:rPr kumimoji="0" lang="en-US" sz="1900" b="0" i="0" u="none" strike="noStrike" kern="0" cap="none" spc="0" normalizeH="0" baseline="0" noProof="0" dirty="0" smtClean="0">
                <a:ln>
                  <a:noFill/>
                </a:ln>
                <a:solidFill>
                  <a:schemeClr val="tx1"/>
                </a:solidFill>
                <a:effectLst/>
                <a:uLnTx/>
                <a:uFillTx/>
                <a:latin typeface="Calibri"/>
                <a:ea typeface="Calibri" charset="0"/>
                <a:cs typeface="Calibri"/>
              </a:rPr>
              <a:t>Severity (intensity) – 50% in 10 years</a:t>
            </a:r>
          </a:p>
          <a:p>
            <a:pPr marL="514350" marR="0" lvl="1" indent="-285750" algn="l" defTabSz="914400" rtl="0" eaLnBrk="1" fontAlgn="base" latinLnBrk="0" hangingPunct="1">
              <a:lnSpc>
                <a:spcPct val="90000"/>
              </a:lnSpc>
              <a:spcBef>
                <a:spcPts val="900"/>
              </a:spcBef>
              <a:spcAft>
                <a:spcPct val="0"/>
              </a:spcAft>
              <a:buClr>
                <a:schemeClr val="accent2"/>
              </a:buClr>
              <a:buSzTx/>
              <a:buFont typeface="Arial" charset="0"/>
              <a:buChar char="•"/>
              <a:tabLst/>
              <a:defRPr/>
            </a:pPr>
            <a:r>
              <a:rPr kumimoji="0" lang="en-US" sz="1900" b="0" i="0" u="none" strike="noStrike" kern="0" cap="none" spc="0" normalizeH="0" baseline="0" noProof="0" dirty="0" smtClean="0">
                <a:ln>
                  <a:noFill/>
                </a:ln>
                <a:solidFill>
                  <a:schemeClr val="tx1"/>
                </a:solidFill>
                <a:effectLst/>
                <a:uLnTx/>
                <a:uFillTx/>
                <a:latin typeface="Calibri"/>
                <a:ea typeface="Calibri" charset="0"/>
                <a:cs typeface="Calibri"/>
              </a:rPr>
              <a:t>Storm surge impact locations </a:t>
            </a:r>
            <a:br>
              <a:rPr kumimoji="0" lang="en-US" sz="1900" b="0" i="0" u="none" strike="noStrike" kern="0" cap="none" spc="0" normalizeH="0" baseline="0" noProof="0" dirty="0" smtClean="0">
                <a:ln>
                  <a:noFill/>
                </a:ln>
                <a:solidFill>
                  <a:schemeClr val="tx1"/>
                </a:solidFill>
                <a:effectLst/>
                <a:uLnTx/>
                <a:uFillTx/>
                <a:latin typeface="Calibri"/>
                <a:ea typeface="Calibri" charset="0"/>
                <a:cs typeface="Calibri"/>
              </a:rPr>
            </a:br>
            <a:r>
              <a:rPr kumimoji="0" lang="en-US" sz="1900" b="0" i="0" u="none" strike="noStrike" kern="0" cap="none" spc="0" normalizeH="0" baseline="0" noProof="0" dirty="0" smtClean="0">
                <a:ln>
                  <a:noFill/>
                </a:ln>
                <a:solidFill>
                  <a:schemeClr val="tx1"/>
                </a:solidFill>
                <a:effectLst/>
                <a:uLnTx/>
                <a:uFillTx/>
                <a:latin typeface="Calibri"/>
                <a:ea typeface="Calibri" charset="0"/>
                <a:cs typeface="Calibri"/>
              </a:rPr>
              <a:t>and severity</a:t>
            </a:r>
          </a:p>
          <a:p>
            <a:pPr marL="342900" marR="0" lvl="0" indent="-342900" algn="l" defTabSz="914400" rtl="0" eaLnBrk="1" fontAlgn="base" latinLnBrk="0" hangingPunct="1">
              <a:lnSpc>
                <a:spcPct val="90000"/>
              </a:lnSpc>
              <a:spcBef>
                <a:spcPts val="900"/>
              </a:spcBef>
              <a:spcAft>
                <a:spcPct val="0"/>
              </a:spcAft>
              <a:buClrTx/>
              <a:buSzTx/>
              <a:buFontTx/>
              <a:buChar char="•"/>
              <a:tabLst/>
              <a:defRPr/>
            </a:pPr>
            <a:r>
              <a:rPr kumimoji="0" lang="en-US" sz="3000" b="0" i="0" u="none" strike="noStrike" kern="0" cap="none" spc="0" normalizeH="0" baseline="0" noProof="0" dirty="0" smtClean="0">
                <a:ln>
                  <a:noFill/>
                </a:ln>
                <a:solidFill>
                  <a:srgbClr val="A50021"/>
                </a:solidFill>
                <a:effectLst/>
                <a:uLnTx/>
                <a:uFillTx/>
                <a:latin typeface="Calibri"/>
                <a:ea typeface="Calibri" charset="0"/>
                <a:cs typeface="Calibri"/>
              </a:rPr>
              <a:t>Extend</a:t>
            </a:r>
            <a:r>
              <a:rPr kumimoji="0" lang="en-US" sz="3000" b="0" i="0" u="none" strike="noStrike" kern="0" cap="none" spc="0" normalizeH="0" baseline="0" noProof="0" dirty="0" smtClean="0">
                <a:ln>
                  <a:noFill/>
                </a:ln>
                <a:solidFill>
                  <a:schemeClr val="tx1"/>
                </a:solidFill>
                <a:effectLst/>
                <a:uLnTx/>
                <a:uFillTx/>
                <a:latin typeface="Calibri"/>
                <a:ea typeface="Calibri" charset="0"/>
                <a:cs typeface="Calibri"/>
              </a:rPr>
              <a:t> forecast reliability out to 7 days</a:t>
            </a:r>
            <a:br>
              <a:rPr kumimoji="0" lang="en-US" sz="3000" b="0" i="0" u="none" strike="noStrike" kern="0" cap="none" spc="0" normalizeH="0" baseline="0" noProof="0" dirty="0" smtClean="0">
                <a:ln>
                  <a:noFill/>
                </a:ln>
                <a:solidFill>
                  <a:schemeClr val="tx1"/>
                </a:solidFill>
                <a:effectLst/>
                <a:uLnTx/>
                <a:uFillTx/>
                <a:latin typeface="Calibri"/>
                <a:ea typeface="Calibri" charset="0"/>
                <a:cs typeface="Calibri"/>
              </a:rPr>
            </a:br>
            <a:endParaRPr kumimoji="0" lang="en-US" sz="1100" b="0" i="0" u="none" strike="noStrike" kern="0" cap="none" spc="0" normalizeH="0" baseline="0" noProof="0" dirty="0" smtClean="0">
              <a:ln>
                <a:noFill/>
              </a:ln>
              <a:solidFill>
                <a:schemeClr val="tx1"/>
              </a:solidFill>
              <a:effectLst/>
              <a:uLnTx/>
              <a:uFillTx/>
              <a:latin typeface="Calibri"/>
              <a:ea typeface="Calibri" charset="0"/>
              <a:cs typeface="Calibri"/>
            </a:endParaRPr>
          </a:p>
          <a:p>
            <a:pPr marL="342900" marR="0" lvl="0" indent="-342900" algn="l" defTabSz="914400" rtl="0" eaLnBrk="1" fontAlgn="base" latinLnBrk="0" hangingPunct="1">
              <a:lnSpc>
                <a:spcPct val="90000"/>
              </a:lnSpc>
              <a:spcBef>
                <a:spcPts val="900"/>
              </a:spcBef>
              <a:spcAft>
                <a:spcPct val="0"/>
              </a:spcAft>
              <a:buClrTx/>
              <a:buSzTx/>
              <a:buFontTx/>
              <a:buChar char="•"/>
              <a:tabLst/>
              <a:defRPr/>
            </a:pPr>
            <a:r>
              <a:rPr kumimoji="0" lang="en-US" sz="3000" b="0" i="0" u="none" strike="noStrike" kern="0" cap="none" spc="0" normalizeH="0" baseline="0" noProof="0" dirty="0" smtClean="0">
                <a:ln>
                  <a:noFill/>
                </a:ln>
                <a:solidFill>
                  <a:srgbClr val="A50021"/>
                </a:solidFill>
                <a:effectLst/>
                <a:uLnTx/>
                <a:uFillTx/>
                <a:latin typeface="Calibri"/>
                <a:ea typeface="Calibri" charset="0"/>
                <a:cs typeface="Calibri"/>
              </a:rPr>
              <a:t>Quantify, bound</a:t>
            </a:r>
            <a:r>
              <a:rPr kumimoji="0" lang="en-US" sz="3000" b="0" i="0" u="none" strike="noStrike" kern="0" cap="none" spc="0" normalizeH="0" baseline="0" noProof="0" dirty="0" smtClean="0">
                <a:ln>
                  <a:noFill/>
                </a:ln>
                <a:solidFill>
                  <a:schemeClr val="tx1"/>
                </a:solidFill>
                <a:effectLst/>
                <a:uLnTx/>
                <a:uFillTx/>
                <a:latin typeface="Calibri"/>
                <a:ea typeface="Calibri" charset="0"/>
                <a:cs typeface="Calibri"/>
              </a:rPr>
              <a:t> and </a:t>
            </a:r>
            <a:r>
              <a:rPr kumimoji="0" lang="en-US" sz="3000" b="0" i="0" u="none" strike="noStrike" kern="0" cap="none" spc="0" normalizeH="0" baseline="0" noProof="0" dirty="0" smtClean="0">
                <a:ln>
                  <a:noFill/>
                </a:ln>
                <a:solidFill>
                  <a:srgbClr val="A50021"/>
                </a:solidFill>
                <a:effectLst/>
                <a:uLnTx/>
                <a:uFillTx/>
                <a:latin typeface="Calibri"/>
                <a:ea typeface="Calibri" charset="0"/>
                <a:cs typeface="Calibri"/>
              </a:rPr>
              <a:t>reduce</a:t>
            </a:r>
            <a:r>
              <a:rPr kumimoji="0" lang="en-US" sz="3000" b="0" i="0" u="none" strike="noStrike" kern="0" cap="none" spc="0" normalizeH="0" baseline="0" noProof="0" dirty="0" smtClean="0">
                <a:ln>
                  <a:noFill/>
                </a:ln>
                <a:solidFill>
                  <a:schemeClr val="tx1"/>
                </a:solidFill>
                <a:effectLst/>
                <a:uLnTx/>
                <a:uFillTx/>
                <a:latin typeface="Calibri"/>
                <a:ea typeface="Calibri" charset="0"/>
                <a:cs typeface="Calibri"/>
              </a:rPr>
              <a:t> forecast uncertainty to enable risk management decisions</a:t>
            </a:r>
          </a:p>
        </p:txBody>
      </p:sp>
      <p:pic>
        <p:nvPicPr>
          <p:cNvPr id="13" name="Picture 8" descr="http://www.magazine.noaa.gov/stories/images/145135F120_sm.gif"/>
          <p:cNvPicPr>
            <a:picLocks noChangeAspect="1" noChangeArrowheads="1"/>
          </p:cNvPicPr>
          <p:nvPr/>
        </p:nvPicPr>
        <p:blipFill>
          <a:blip r:embed="rId4"/>
          <a:srcRect/>
          <a:stretch>
            <a:fillRect/>
          </a:stretch>
        </p:blipFill>
        <p:spPr bwMode="auto">
          <a:xfrm>
            <a:off x="6002036" y="1468508"/>
            <a:ext cx="3036140" cy="2411325"/>
          </a:xfrm>
          <a:prstGeom prst="rect">
            <a:avLst/>
          </a:prstGeom>
          <a:solidFill>
            <a:schemeClr val="bg2"/>
          </a:solidFill>
          <a:ln w="57150">
            <a:solidFill>
              <a:schemeClr val="bg2"/>
            </a:solidFill>
            <a:miter lim="800000"/>
            <a:headEnd/>
            <a:tailEnd/>
          </a:ln>
          <a:effectLst>
            <a:outerShdw blurRad="63500" dist="99190" dir="2388334" algn="ctr" rotWithShape="0">
              <a:srgbClr val="2E507A">
                <a:alpha val="50000"/>
              </a:srgbClr>
            </a:outerShdw>
          </a:effectLst>
        </p:spPr>
      </p:pic>
      <p:sp>
        <p:nvSpPr>
          <p:cNvPr id="14" name="Rectangle 10"/>
          <p:cNvSpPr>
            <a:spLocks noChangeArrowheads="1"/>
          </p:cNvSpPr>
          <p:nvPr/>
        </p:nvSpPr>
        <p:spPr bwMode="auto">
          <a:xfrm>
            <a:off x="0" y="2438400"/>
            <a:ext cx="1295400" cy="533400"/>
          </a:xfrm>
          <a:prstGeom prst="rect">
            <a:avLst/>
          </a:prstGeom>
          <a:solidFill>
            <a:schemeClr val="accent2">
              <a:alpha val="42999"/>
            </a:schemeClr>
          </a:solidFill>
          <a:ln w="9525">
            <a:noFill/>
            <a:miter lim="800000"/>
            <a:headEnd/>
            <a:tailEnd/>
          </a:ln>
        </p:spPr>
        <p:txBody>
          <a:bodyPr wrap="none" anchor="ctr">
            <a:prstTxWarp prst="textNoShape">
              <a:avLst/>
            </a:prstTxWarp>
          </a:bodyPr>
          <a:lstStyle/>
          <a:p>
            <a:endParaRPr lang="en-US">
              <a:latin typeface="Calibri"/>
              <a:cs typeface="Calibri"/>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7832" name="Picture 4" descr="HFIP"/>
          <p:cNvPicPr>
            <a:picLocks noChangeAspect="1" noChangeArrowheads="1"/>
          </p:cNvPicPr>
          <p:nvPr/>
        </p:nvPicPr>
        <p:blipFill>
          <a:blip r:embed="rId3"/>
          <a:srcRect/>
          <a:stretch>
            <a:fillRect/>
          </a:stretch>
        </p:blipFill>
        <p:spPr bwMode="auto">
          <a:xfrm>
            <a:off x="1401763" y="198438"/>
            <a:ext cx="7615237" cy="866775"/>
          </a:xfrm>
          <a:prstGeom prst="rect">
            <a:avLst/>
          </a:prstGeom>
          <a:noFill/>
          <a:ln w="9525">
            <a:noFill/>
            <a:miter lim="800000"/>
            <a:headEnd/>
            <a:tailEnd/>
          </a:ln>
        </p:spPr>
      </p:pic>
      <p:pic>
        <p:nvPicPr>
          <p:cNvPr id="5" name="Picture 2"/>
          <p:cNvPicPr>
            <a:picLocks noChangeAspect="1" noChangeArrowheads="1"/>
          </p:cNvPicPr>
          <p:nvPr/>
        </p:nvPicPr>
        <p:blipFill>
          <a:blip r:embed="rId4"/>
          <a:srcRect t="40390"/>
          <a:stretch>
            <a:fillRect/>
          </a:stretch>
        </p:blipFill>
        <p:spPr bwMode="auto">
          <a:xfrm>
            <a:off x="6641034" y="3902075"/>
            <a:ext cx="1381125" cy="1371600"/>
          </a:xfrm>
          <a:prstGeom prst="rect">
            <a:avLst/>
          </a:prstGeom>
          <a:noFill/>
          <a:ln w="9525">
            <a:noFill/>
            <a:miter lim="800000"/>
            <a:headEnd/>
            <a:tailEnd/>
          </a:ln>
        </p:spPr>
      </p:pic>
      <p:pic>
        <p:nvPicPr>
          <p:cNvPr id="6" name="Picture 7"/>
          <p:cNvPicPr>
            <a:picLocks noChangeAspect="1" noChangeArrowheads="1"/>
          </p:cNvPicPr>
          <p:nvPr/>
        </p:nvPicPr>
        <p:blipFill>
          <a:blip r:embed="rId5"/>
          <a:srcRect/>
          <a:stretch>
            <a:fillRect/>
          </a:stretch>
        </p:blipFill>
        <p:spPr bwMode="auto">
          <a:xfrm>
            <a:off x="7999934" y="3886200"/>
            <a:ext cx="1084262" cy="1387475"/>
          </a:xfrm>
          <a:prstGeom prst="rect">
            <a:avLst/>
          </a:prstGeom>
          <a:noFill/>
          <a:ln w="9525">
            <a:noFill/>
            <a:miter lim="800000"/>
            <a:headEnd/>
            <a:tailEnd/>
          </a:ln>
        </p:spPr>
      </p:pic>
      <p:pic>
        <p:nvPicPr>
          <p:cNvPr id="7" name="Picture 3"/>
          <p:cNvPicPr>
            <a:picLocks noChangeArrowheads="1"/>
          </p:cNvPicPr>
          <p:nvPr/>
        </p:nvPicPr>
        <p:blipFill>
          <a:blip r:embed="rId6"/>
          <a:srcRect/>
          <a:stretch>
            <a:fillRect/>
          </a:stretch>
        </p:blipFill>
        <p:spPr bwMode="auto">
          <a:xfrm>
            <a:off x="7093995" y="2819400"/>
            <a:ext cx="1849438" cy="1100138"/>
          </a:xfrm>
          <a:prstGeom prst="rect">
            <a:avLst/>
          </a:prstGeom>
          <a:noFill/>
          <a:ln w="12700">
            <a:noFill/>
            <a:miter lim="800000"/>
            <a:headEnd/>
            <a:tailEnd/>
          </a:ln>
        </p:spPr>
      </p:pic>
      <p:sp>
        <p:nvSpPr>
          <p:cNvPr id="8" name="Rectangle 5"/>
          <p:cNvSpPr txBox="1">
            <a:spLocks/>
          </p:cNvSpPr>
          <p:nvPr/>
        </p:nvSpPr>
        <p:spPr bwMode="auto">
          <a:xfrm>
            <a:off x="1349276" y="1746336"/>
            <a:ext cx="5848431" cy="499156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0"/>
              </a:spcBef>
              <a:spcAft>
                <a:spcPct val="0"/>
              </a:spcAft>
              <a:buClrTx/>
              <a:buSzTx/>
              <a:buFont typeface="Wingdings" charset="2"/>
              <a:buChar char="Ø"/>
              <a:tabLst/>
              <a:defRPr/>
            </a:pPr>
            <a:r>
              <a:rPr kumimoji="0" lang="en-US" sz="3000" b="0" i="0" u="none" strike="noStrike" kern="0" cap="none" spc="0" normalizeH="0" baseline="0" noProof="0" dirty="0" smtClean="0">
                <a:ln>
                  <a:noFill/>
                </a:ln>
                <a:solidFill>
                  <a:schemeClr val="tx1"/>
                </a:solidFill>
                <a:effectLst/>
                <a:uLnTx/>
                <a:uFillTx/>
                <a:latin typeface="Calibri"/>
                <a:ea typeface="Calibri" charset="0"/>
                <a:cs typeface="Calibri"/>
              </a:rPr>
              <a:t>Science</a:t>
            </a:r>
          </a:p>
          <a:p>
            <a:pPr marL="341313" marR="0" lvl="1" indent="-341313" algn="l" defTabSz="914400" rtl="0" eaLnBrk="1" fontAlgn="base" latinLnBrk="0" hangingPunct="1">
              <a:lnSpc>
                <a:spcPct val="100000"/>
              </a:lnSpc>
              <a:spcBef>
                <a:spcPct val="0"/>
              </a:spcBef>
              <a:spcAft>
                <a:spcPct val="0"/>
              </a:spcAft>
              <a:buClr>
                <a:schemeClr val="accent2"/>
              </a:buClr>
              <a:buSzTx/>
              <a:buFont typeface="Arial" charset="0"/>
              <a:buChar char="•"/>
              <a:tabLst/>
              <a:defRPr/>
            </a:pPr>
            <a:r>
              <a:rPr kumimoji="0" lang="en-US" sz="1900" b="0" i="0" u="none" strike="noStrike" kern="0" cap="none" spc="0" normalizeH="0" baseline="0" noProof="0" dirty="0" smtClean="0">
                <a:ln>
                  <a:noFill/>
                </a:ln>
                <a:solidFill>
                  <a:schemeClr val="tx1"/>
                </a:solidFill>
                <a:effectLst/>
                <a:uLnTx/>
                <a:uFillTx/>
                <a:latin typeface="Calibri"/>
                <a:ea typeface="Calibri" charset="0"/>
                <a:cs typeface="Calibri"/>
              </a:rPr>
              <a:t>Improved understanding from combination of observations &amp; models</a:t>
            </a:r>
          </a:p>
          <a:p>
            <a:pPr marL="341313" marR="0" lvl="1" indent="-341313" algn="l" defTabSz="914400" rtl="0" eaLnBrk="1" fontAlgn="base" latinLnBrk="0" hangingPunct="1">
              <a:lnSpc>
                <a:spcPct val="100000"/>
              </a:lnSpc>
              <a:spcBef>
                <a:spcPct val="0"/>
              </a:spcBef>
              <a:spcAft>
                <a:spcPct val="0"/>
              </a:spcAft>
              <a:buClr>
                <a:schemeClr val="accent2"/>
              </a:buClr>
              <a:buSzTx/>
              <a:buFont typeface="Arial" charset="0"/>
              <a:buChar char="•"/>
              <a:tabLst/>
              <a:defRPr/>
            </a:pPr>
            <a:r>
              <a:rPr kumimoji="0" lang="en-US" sz="1900" b="0" i="0" u="none" strike="noStrike" kern="0" cap="none" spc="0" normalizeH="0" baseline="0" noProof="0" dirty="0" smtClean="0">
                <a:ln>
                  <a:noFill/>
                </a:ln>
                <a:solidFill>
                  <a:schemeClr val="tx1"/>
                </a:solidFill>
                <a:effectLst/>
                <a:uLnTx/>
                <a:uFillTx/>
                <a:latin typeface="Calibri"/>
                <a:ea typeface="Calibri" charset="0"/>
                <a:cs typeface="Calibri"/>
              </a:rPr>
              <a:t>Higher resolution coupled models – critical to storm evolution forecasts – especially intensity changes</a:t>
            </a:r>
          </a:p>
          <a:p>
            <a:pPr marL="341313" marR="0" lvl="1" indent="-341313" algn="l" defTabSz="914400" rtl="0" eaLnBrk="1" fontAlgn="base" latinLnBrk="0" hangingPunct="1">
              <a:lnSpc>
                <a:spcPct val="100000"/>
              </a:lnSpc>
              <a:spcBef>
                <a:spcPct val="0"/>
              </a:spcBef>
              <a:spcAft>
                <a:spcPct val="0"/>
              </a:spcAft>
              <a:buClr>
                <a:schemeClr val="accent2"/>
              </a:buClr>
              <a:buSzTx/>
              <a:buFont typeface="Arial" charset="0"/>
              <a:buChar char="•"/>
              <a:tabLst/>
              <a:defRPr/>
            </a:pPr>
            <a:r>
              <a:rPr kumimoji="0" lang="en-US" sz="1900" b="0" i="0" u="none" strike="noStrike" kern="0" cap="none" spc="0" normalizeH="0" baseline="0" noProof="0" dirty="0" smtClean="0">
                <a:ln>
                  <a:noFill/>
                </a:ln>
                <a:solidFill>
                  <a:schemeClr val="tx1"/>
                </a:solidFill>
                <a:effectLst/>
                <a:uLnTx/>
                <a:uFillTx/>
                <a:latin typeface="Calibri"/>
                <a:ea typeface="Calibri" charset="0"/>
                <a:cs typeface="Calibri"/>
              </a:rPr>
              <a:t>Forecast techniques to understand, reduce &amp;communicate uncertainty</a:t>
            </a:r>
          </a:p>
          <a:p>
            <a:pPr marL="342900" marR="0" lvl="0" indent="-342900" algn="l" defTabSz="914400" rtl="0" eaLnBrk="1" fontAlgn="base" latinLnBrk="0" hangingPunct="1">
              <a:lnSpc>
                <a:spcPct val="100000"/>
              </a:lnSpc>
              <a:spcBef>
                <a:spcPct val="0"/>
              </a:spcBef>
              <a:spcAft>
                <a:spcPct val="0"/>
              </a:spcAft>
              <a:buClrTx/>
              <a:buSzTx/>
              <a:buFont typeface="Wingdings" charset="2"/>
              <a:buChar char="Ø"/>
              <a:tabLst/>
              <a:defRPr/>
            </a:pPr>
            <a:r>
              <a:rPr kumimoji="0" lang="en-US" sz="3000" b="0" i="0" u="none" strike="noStrike" kern="0" cap="none" spc="0" normalizeH="0" baseline="0" noProof="0" dirty="0" smtClean="0">
                <a:ln>
                  <a:noFill/>
                </a:ln>
                <a:solidFill>
                  <a:schemeClr val="tx1"/>
                </a:solidFill>
                <a:effectLst/>
                <a:uLnTx/>
                <a:uFillTx/>
                <a:latin typeface="Calibri"/>
                <a:ea typeface="Calibri" charset="0"/>
                <a:cs typeface="Calibri"/>
              </a:rPr>
              <a:t>Information Technology</a:t>
            </a:r>
          </a:p>
          <a:p>
            <a:pPr marL="341313" marR="0" lvl="1" indent="-341313" algn="l" defTabSz="914400" rtl="0" eaLnBrk="1" fontAlgn="base" latinLnBrk="0" hangingPunct="1">
              <a:lnSpc>
                <a:spcPct val="100000"/>
              </a:lnSpc>
              <a:spcBef>
                <a:spcPct val="0"/>
              </a:spcBef>
              <a:spcAft>
                <a:spcPct val="0"/>
              </a:spcAft>
              <a:buClr>
                <a:schemeClr val="accent2"/>
              </a:buClr>
              <a:buSzTx/>
              <a:buFont typeface="Arial" charset="0"/>
              <a:buChar char="•"/>
              <a:tabLst/>
              <a:defRPr/>
            </a:pPr>
            <a:r>
              <a:rPr kumimoji="0" lang="en-US" sz="1900" b="0" i="0" u="none" strike="noStrike" kern="0" cap="none" spc="0" normalizeH="0" baseline="0" noProof="0" dirty="0" smtClean="0">
                <a:ln>
                  <a:noFill/>
                </a:ln>
                <a:solidFill>
                  <a:schemeClr val="tx1"/>
                </a:solidFill>
                <a:effectLst/>
                <a:uLnTx/>
                <a:uFillTx/>
                <a:latin typeface="Calibri"/>
                <a:ea typeface="Calibri" charset="0"/>
                <a:cs typeface="Calibri"/>
              </a:rPr>
              <a:t>Increased computing power - run advanced hurricane/global models and reduce uncertainty</a:t>
            </a:r>
          </a:p>
          <a:p>
            <a:pPr marL="341313" marR="0" lvl="1" indent="-341313" algn="l" defTabSz="914400" rtl="0" eaLnBrk="1" fontAlgn="base" latinLnBrk="0" hangingPunct="1">
              <a:lnSpc>
                <a:spcPct val="100000"/>
              </a:lnSpc>
              <a:spcBef>
                <a:spcPct val="0"/>
              </a:spcBef>
              <a:spcAft>
                <a:spcPct val="0"/>
              </a:spcAft>
              <a:buClr>
                <a:schemeClr val="accent2"/>
              </a:buClr>
              <a:buSzTx/>
              <a:buFont typeface="Arial" charset="0"/>
              <a:buChar char="•"/>
              <a:tabLst/>
              <a:defRPr/>
            </a:pPr>
            <a:r>
              <a:rPr kumimoji="0" lang="en-US" sz="1900" b="0" i="0" u="none" strike="noStrike" kern="0" cap="none" spc="0" normalizeH="0" baseline="0" noProof="0" dirty="0" smtClean="0">
                <a:ln>
                  <a:noFill/>
                </a:ln>
                <a:solidFill>
                  <a:schemeClr val="tx1"/>
                </a:solidFill>
                <a:effectLst/>
                <a:uLnTx/>
                <a:uFillTx/>
                <a:latin typeface="Calibri"/>
                <a:ea typeface="Calibri" charset="0"/>
                <a:cs typeface="Calibri"/>
              </a:rPr>
              <a:t>IT infrastructure for inter-agency data exchange</a:t>
            </a:r>
          </a:p>
          <a:p>
            <a:pPr marL="342900" marR="0" lvl="0" indent="-342900" algn="l" defTabSz="914400" rtl="0" eaLnBrk="1" fontAlgn="base" latinLnBrk="0" hangingPunct="1">
              <a:lnSpc>
                <a:spcPct val="100000"/>
              </a:lnSpc>
              <a:spcBef>
                <a:spcPct val="0"/>
              </a:spcBef>
              <a:spcAft>
                <a:spcPct val="0"/>
              </a:spcAft>
              <a:buClrTx/>
              <a:buSzTx/>
              <a:buFont typeface="Wingdings" charset="2"/>
              <a:buChar char="Ø"/>
              <a:tabLst/>
              <a:defRPr/>
            </a:pPr>
            <a:r>
              <a:rPr kumimoji="0" lang="en-US" sz="3000" b="0" i="0" u="none" strike="noStrike" kern="0" cap="none" spc="0" normalizeH="0" baseline="0" noProof="0" dirty="0" smtClean="0">
                <a:ln>
                  <a:noFill/>
                </a:ln>
                <a:solidFill>
                  <a:schemeClr val="tx1"/>
                </a:solidFill>
                <a:effectLst/>
                <a:uLnTx/>
                <a:uFillTx/>
                <a:latin typeface="Calibri"/>
                <a:ea typeface="Calibri" charset="0"/>
                <a:cs typeface="Calibri"/>
              </a:rPr>
              <a:t>Observing Strategy</a:t>
            </a: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US" sz="1900" b="0" i="0" u="none" strike="noStrike" kern="0" cap="none" spc="0" normalizeH="0" baseline="0" noProof="0" dirty="0" smtClean="0">
                <a:ln>
                  <a:noFill/>
                </a:ln>
                <a:solidFill>
                  <a:schemeClr val="tx1"/>
                </a:solidFill>
                <a:effectLst/>
                <a:uLnTx/>
                <a:uFillTx/>
                <a:latin typeface="Calibri"/>
                <a:ea typeface="Calibri" charset="0"/>
                <a:cs typeface="Calibri"/>
              </a:rPr>
              <a:t>Improved use of existing and planned systems</a:t>
            </a:r>
          </a:p>
          <a:p>
            <a:pPr marL="342900" lvl="0" indent="-342900" eaLnBrk="1" hangingPunct="1">
              <a:buFont typeface="Wingdings" charset="2"/>
              <a:buChar char="Ø"/>
            </a:pPr>
            <a:r>
              <a:rPr lang="en-US" sz="3000" kern="0" dirty="0" smtClean="0">
                <a:latin typeface="Calibri"/>
                <a:ea typeface="Calibri" charset="0"/>
                <a:cs typeface="Calibri"/>
              </a:rPr>
              <a:t>Improved Forecaster Products</a:t>
            </a:r>
            <a:endParaRPr kumimoji="0" lang="en-US" sz="3000" b="0" i="0" u="none" strike="noStrike" kern="0" cap="none" spc="0" normalizeH="0" baseline="0" noProof="0" dirty="0">
              <a:ln>
                <a:noFill/>
              </a:ln>
              <a:solidFill>
                <a:schemeClr val="tx1"/>
              </a:solidFill>
              <a:effectLst/>
              <a:uLnTx/>
              <a:uFillTx/>
              <a:latin typeface="Calibri"/>
              <a:ea typeface="Calibri" charset="0"/>
              <a:cs typeface="Calibri"/>
            </a:endParaRPr>
          </a:p>
        </p:txBody>
      </p:sp>
      <p:pic>
        <p:nvPicPr>
          <p:cNvPr id="9" name="Picture 8" descr="http://www.magazine.noaa.gov/stories/images/145135F120_sm.gif"/>
          <p:cNvPicPr>
            <a:picLocks noChangeAspect="1" noChangeArrowheads="1"/>
          </p:cNvPicPr>
          <p:nvPr/>
        </p:nvPicPr>
        <p:blipFill>
          <a:blip r:embed="rId7"/>
          <a:srcRect/>
          <a:stretch>
            <a:fillRect/>
          </a:stretch>
        </p:blipFill>
        <p:spPr bwMode="auto">
          <a:xfrm>
            <a:off x="7136064" y="5329238"/>
            <a:ext cx="1765300" cy="1401762"/>
          </a:xfrm>
          <a:prstGeom prst="rect">
            <a:avLst/>
          </a:prstGeom>
          <a:solidFill>
            <a:schemeClr val="bg2"/>
          </a:solidFill>
          <a:ln w="57150">
            <a:solidFill>
              <a:schemeClr val="bg2"/>
            </a:solidFill>
            <a:miter lim="800000"/>
            <a:headEnd/>
            <a:tailEnd/>
          </a:ln>
        </p:spPr>
      </p:pic>
      <p:pic>
        <p:nvPicPr>
          <p:cNvPr id="10" name="Picture 9" descr="12big.jpg"/>
          <p:cNvPicPr>
            <a:picLocks noChangeAspect="1"/>
          </p:cNvPicPr>
          <p:nvPr/>
        </p:nvPicPr>
        <p:blipFill>
          <a:blip r:embed="rId8"/>
          <a:srcRect l="9933" r="13426"/>
          <a:stretch>
            <a:fillRect/>
          </a:stretch>
        </p:blipFill>
        <p:spPr bwMode="auto">
          <a:xfrm>
            <a:off x="7090821" y="1355725"/>
            <a:ext cx="1855787" cy="1463675"/>
          </a:xfrm>
          <a:prstGeom prst="rect">
            <a:avLst/>
          </a:prstGeom>
          <a:noFill/>
          <a:ln w="9525">
            <a:noFill/>
            <a:miter lim="800000"/>
            <a:headEnd/>
            <a:tailEnd/>
          </a:ln>
        </p:spPr>
      </p:pic>
      <p:sp>
        <p:nvSpPr>
          <p:cNvPr id="11" name="Title 4"/>
          <p:cNvSpPr txBox="1">
            <a:spLocks/>
          </p:cNvSpPr>
          <p:nvPr/>
        </p:nvSpPr>
        <p:spPr bwMode="auto">
          <a:xfrm>
            <a:off x="1309594" y="952546"/>
            <a:ext cx="6294009" cy="867810"/>
          </a:xfrm>
          <a:prstGeom prst="rect">
            <a:avLst/>
          </a:prstGeom>
          <a:noFill/>
          <a:ln w="9525">
            <a:noFill/>
            <a:miter lim="800000"/>
            <a:headEnd/>
            <a:tailEnd/>
          </a:ln>
        </p:spPr>
        <p:txBody>
          <a:bodyPr vert="horz" wrap="square" lIns="182880" tIns="45720" rIns="182880" bIns="45720" numCol="1" anchor="ctr" anchorCtr="0" compatLnSpc="1">
            <a:prstTxWarp prst="textNoShape">
              <a:avLst/>
            </a:prstTxWarp>
          </a:bodyPr>
          <a:lstStyle/>
          <a:p>
            <a:pPr marL="0" marR="0" lvl="0" indent="0" algn="l" defTabSz="914400" rtl="0" eaLnBrk="1" fontAlgn="base" latinLnBrk="0" hangingPunct="1">
              <a:lnSpc>
                <a:spcPct val="85000"/>
              </a:lnSpc>
              <a:spcBef>
                <a:spcPct val="0"/>
              </a:spcBef>
              <a:spcAft>
                <a:spcPct val="0"/>
              </a:spcAft>
              <a:buClrTx/>
              <a:buSzTx/>
              <a:buFontTx/>
              <a:buNone/>
              <a:tabLst/>
              <a:defRPr/>
            </a:pPr>
            <a:r>
              <a:rPr kumimoji="0" lang="en-US" sz="3600" b="1" i="0" u="none" strike="noStrike" kern="0" cap="none" spc="0" normalizeH="0" baseline="0" noProof="0" smtClean="0">
                <a:ln>
                  <a:noFill/>
                </a:ln>
                <a:solidFill>
                  <a:srgbClr val="A21010"/>
                </a:solidFill>
                <a:effectLst/>
                <a:uLnTx/>
                <a:uFillTx/>
                <a:latin typeface="Calibri"/>
                <a:ea typeface="Calibri" charset="0"/>
                <a:cs typeface="Calibri"/>
              </a:rPr>
              <a:t>How to get there?</a:t>
            </a:r>
            <a:endParaRPr kumimoji="0" lang="en-US" sz="3600" b="1" i="0" u="none" strike="noStrike" kern="0" cap="none" spc="0" normalizeH="0" baseline="0" noProof="0" dirty="0" smtClean="0">
              <a:ln>
                <a:noFill/>
              </a:ln>
              <a:solidFill>
                <a:srgbClr val="A21010"/>
              </a:solidFill>
              <a:effectLst/>
              <a:uLnTx/>
              <a:uFillTx/>
              <a:latin typeface="Calibri"/>
              <a:ea typeface="Calibri" charset="0"/>
              <a:cs typeface="Calibri"/>
            </a:endParaRPr>
          </a:p>
        </p:txBody>
      </p:sp>
      <p:sp>
        <p:nvSpPr>
          <p:cNvPr id="12" name="Rectangle 19"/>
          <p:cNvSpPr>
            <a:spLocks noChangeArrowheads="1"/>
          </p:cNvSpPr>
          <p:nvPr/>
        </p:nvSpPr>
        <p:spPr bwMode="auto">
          <a:xfrm>
            <a:off x="0" y="2971800"/>
            <a:ext cx="1295400" cy="228600"/>
          </a:xfrm>
          <a:prstGeom prst="rect">
            <a:avLst/>
          </a:prstGeom>
          <a:solidFill>
            <a:schemeClr val="accent2">
              <a:alpha val="42999"/>
            </a:schemeClr>
          </a:solidFill>
          <a:ln w="9525">
            <a:noFill/>
            <a:miter lim="800000"/>
            <a:headEnd/>
            <a:tailEnd/>
          </a:ln>
        </p:spPr>
        <p:txBody>
          <a:bodyPr wrap="none" anchor="ctr">
            <a:prstTxWarp prst="textNoShape">
              <a:avLst/>
            </a:prstTxWarp>
          </a:bodyPr>
          <a:lstStyle/>
          <a:p>
            <a:endParaRPr lang="en-US">
              <a:latin typeface="Calibri"/>
              <a:cs typeface="Calibri"/>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7832" name="Picture 4" descr="HFIP"/>
          <p:cNvPicPr>
            <a:picLocks noChangeAspect="1" noChangeArrowheads="1"/>
          </p:cNvPicPr>
          <p:nvPr/>
        </p:nvPicPr>
        <p:blipFill>
          <a:blip r:embed="rId3"/>
          <a:srcRect/>
          <a:stretch>
            <a:fillRect/>
          </a:stretch>
        </p:blipFill>
        <p:spPr bwMode="auto">
          <a:xfrm>
            <a:off x="1401763" y="198438"/>
            <a:ext cx="7615237" cy="866775"/>
          </a:xfrm>
          <a:prstGeom prst="rect">
            <a:avLst/>
          </a:prstGeom>
          <a:noFill/>
          <a:ln w="9525">
            <a:noFill/>
            <a:miter lim="800000"/>
            <a:headEnd/>
            <a:tailEnd/>
          </a:ln>
        </p:spPr>
      </p:pic>
      <p:pic>
        <p:nvPicPr>
          <p:cNvPr id="12" name="Picture 10" descr="Untitled Image 5.png"/>
          <p:cNvPicPr>
            <a:picLocks noChangeAspect="1"/>
          </p:cNvPicPr>
          <p:nvPr/>
        </p:nvPicPr>
        <p:blipFill>
          <a:blip r:embed="rId4"/>
          <a:srcRect/>
          <a:stretch>
            <a:fillRect/>
          </a:stretch>
        </p:blipFill>
        <p:spPr bwMode="auto">
          <a:xfrm>
            <a:off x="6385465" y="4405525"/>
            <a:ext cx="2731016" cy="1647613"/>
          </a:xfrm>
          <a:prstGeom prst="rect">
            <a:avLst/>
          </a:prstGeom>
          <a:noFill/>
          <a:ln w="9525">
            <a:noFill/>
            <a:miter lim="800000"/>
            <a:headEnd/>
            <a:tailEnd/>
          </a:ln>
        </p:spPr>
      </p:pic>
      <p:sp>
        <p:nvSpPr>
          <p:cNvPr id="13" name="Rectangle 3"/>
          <p:cNvSpPr txBox="1">
            <a:spLocks noChangeArrowheads="1"/>
          </p:cNvSpPr>
          <p:nvPr/>
        </p:nvSpPr>
        <p:spPr bwMode="auto">
          <a:xfrm>
            <a:off x="1269907" y="1253057"/>
            <a:ext cx="5238371" cy="495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461963" marR="0" lvl="0" indent="-461963" algn="l" defTabSz="914400" rtl="0" eaLnBrk="1" fontAlgn="base" latinLnBrk="0" hangingPunct="1">
              <a:lnSpc>
                <a:spcPct val="100000"/>
              </a:lnSpc>
              <a:spcBef>
                <a:spcPts val="600"/>
              </a:spcBef>
              <a:spcAft>
                <a:spcPct val="0"/>
              </a:spcAft>
              <a:buClrTx/>
              <a:buSzTx/>
              <a:buFontTx/>
              <a:buNone/>
              <a:tabLst/>
              <a:defRPr/>
            </a:pPr>
            <a:r>
              <a:rPr kumimoji="0" lang="en-US" sz="2800" b="1" i="0" u="none" strike="noStrike" kern="0" cap="none" spc="0" normalizeH="0" baseline="0" noProof="0" dirty="0" smtClean="0">
                <a:ln>
                  <a:noFill/>
                </a:ln>
                <a:solidFill>
                  <a:schemeClr val="tx1"/>
                </a:solidFill>
                <a:effectLst/>
                <a:uLnTx/>
                <a:uFillTx/>
                <a:latin typeface="Calibri"/>
                <a:ea typeface="ＭＳ Ｐゴシック" charset="-128"/>
                <a:cs typeface="Calibri"/>
              </a:rPr>
              <a:t>Traditional TC Research Activities:</a:t>
            </a:r>
          </a:p>
          <a:p>
            <a:pPr marL="461963" marR="0" lvl="0" indent="-461963" algn="l" defTabSz="914400" rtl="0" eaLnBrk="1" fontAlgn="base" latinLnBrk="0" hangingPunct="1">
              <a:lnSpc>
                <a:spcPct val="100000"/>
              </a:lnSpc>
              <a:spcBef>
                <a:spcPts val="600"/>
              </a:spcBef>
              <a:spcAft>
                <a:spcPct val="0"/>
              </a:spcAft>
              <a:buClrTx/>
              <a:buSzTx/>
              <a:buFontTx/>
              <a:buChar char="•"/>
              <a:tabLst/>
              <a:defRPr/>
            </a:pPr>
            <a:r>
              <a:rPr kumimoji="0" lang="en-US" sz="2000" b="0" i="0" u="none" strike="noStrike" kern="0" cap="none" spc="0" normalizeH="0" baseline="0" noProof="0" dirty="0" smtClean="0">
                <a:ln>
                  <a:noFill/>
                </a:ln>
                <a:solidFill>
                  <a:schemeClr val="tx1"/>
                </a:solidFill>
                <a:effectLst/>
                <a:uLnTx/>
                <a:uFillTx/>
                <a:latin typeface="Calibri"/>
                <a:ea typeface="ＭＳ Ｐゴシック" charset="-128"/>
                <a:cs typeface="Calibri"/>
              </a:rPr>
              <a:t>Observations, analysis, database, &amp; instrument R&amp;D</a:t>
            </a:r>
          </a:p>
          <a:p>
            <a:pPr marL="461963" marR="0" lvl="0" indent="-461963" algn="l" defTabSz="914400" rtl="0" eaLnBrk="1" fontAlgn="base" latinLnBrk="0" hangingPunct="1">
              <a:lnSpc>
                <a:spcPct val="100000"/>
              </a:lnSpc>
              <a:spcBef>
                <a:spcPts val="600"/>
              </a:spcBef>
              <a:spcAft>
                <a:spcPct val="0"/>
              </a:spcAft>
              <a:buClrTx/>
              <a:buSzTx/>
              <a:buFontTx/>
              <a:buChar char="•"/>
              <a:tabLst/>
              <a:defRPr/>
            </a:pPr>
            <a:r>
              <a:rPr kumimoji="0" lang="en-US" sz="2000" b="0" i="0" u="none" strike="noStrike" kern="0" cap="none" spc="0" normalizeH="0" baseline="0" noProof="0" dirty="0" smtClean="0">
                <a:ln>
                  <a:noFill/>
                </a:ln>
                <a:solidFill>
                  <a:schemeClr val="tx1"/>
                </a:solidFill>
                <a:effectLst/>
                <a:uLnTx/>
                <a:uFillTx/>
                <a:latin typeface="Calibri"/>
                <a:ea typeface="ＭＳ Ｐゴシック" charset="-128"/>
                <a:cs typeface="Calibri"/>
              </a:rPr>
              <a:t>Statistical-dynamical model development</a:t>
            </a:r>
          </a:p>
          <a:p>
            <a:pPr marL="461963" marR="0" lvl="0" indent="-461963" algn="l" defTabSz="914400" rtl="0" eaLnBrk="1" fontAlgn="base" latinLnBrk="0" hangingPunct="1">
              <a:lnSpc>
                <a:spcPct val="100000"/>
              </a:lnSpc>
              <a:spcBef>
                <a:spcPts val="600"/>
              </a:spcBef>
              <a:spcAft>
                <a:spcPct val="0"/>
              </a:spcAft>
              <a:buClrTx/>
              <a:buSzTx/>
              <a:buFontTx/>
              <a:buChar char="•"/>
              <a:tabLst/>
              <a:defRPr/>
            </a:pPr>
            <a:r>
              <a:rPr kumimoji="0" lang="en-US" sz="2000" b="0" i="0" u="none" strike="noStrike" kern="0" cap="none" spc="0" normalizeH="0" baseline="0" noProof="0" dirty="0" smtClean="0">
                <a:ln>
                  <a:noFill/>
                </a:ln>
                <a:solidFill>
                  <a:schemeClr val="tx1"/>
                </a:solidFill>
                <a:effectLst/>
                <a:uLnTx/>
                <a:uFillTx/>
                <a:latin typeface="Calibri"/>
                <a:ea typeface="ＭＳ Ｐゴシック" charset="-128"/>
                <a:cs typeface="Calibri"/>
              </a:rPr>
              <a:t>Advances in operational models</a:t>
            </a:r>
          </a:p>
          <a:p>
            <a:pPr marL="461963" marR="0" lvl="0" indent="-461963" algn="l" defTabSz="914400" rtl="0" eaLnBrk="1" fontAlgn="base" latinLnBrk="0" hangingPunct="1">
              <a:lnSpc>
                <a:spcPct val="100000"/>
              </a:lnSpc>
              <a:spcBef>
                <a:spcPts val="600"/>
              </a:spcBef>
              <a:spcAft>
                <a:spcPct val="0"/>
              </a:spcAft>
              <a:buClrTx/>
              <a:buSzTx/>
              <a:buFontTx/>
              <a:buNone/>
              <a:tabLst/>
              <a:defRPr/>
            </a:pPr>
            <a:r>
              <a:rPr kumimoji="0" lang="en-US" sz="2800" b="1" i="0" u="none" strike="noStrike" kern="0" cap="none" spc="0" normalizeH="0" baseline="0" noProof="0" dirty="0" smtClean="0">
                <a:ln>
                  <a:noFill/>
                </a:ln>
                <a:solidFill>
                  <a:schemeClr val="tx1"/>
                </a:solidFill>
                <a:effectLst/>
                <a:uLnTx/>
                <a:uFillTx/>
                <a:latin typeface="Calibri"/>
                <a:ea typeface="ＭＳ Ｐゴシック" charset="-128"/>
                <a:cs typeface="Calibri"/>
              </a:rPr>
              <a:t>New HFIP Research Thrusts:</a:t>
            </a:r>
            <a:endParaRPr kumimoji="0" lang="en-US" sz="2000" b="1" i="0" u="none" strike="noStrike" kern="0" cap="none" spc="0" normalizeH="0" baseline="0" noProof="0" dirty="0" smtClean="0">
              <a:ln>
                <a:noFill/>
              </a:ln>
              <a:solidFill>
                <a:schemeClr val="tx1"/>
              </a:solidFill>
              <a:effectLst/>
              <a:uLnTx/>
              <a:uFillTx/>
              <a:latin typeface="Calibri"/>
              <a:ea typeface="ＭＳ Ｐゴシック" charset="-128"/>
              <a:cs typeface="Calibri"/>
            </a:endParaRPr>
          </a:p>
          <a:p>
            <a:pPr marL="461963" marR="0" lvl="0" indent="-461963" algn="l" defTabSz="914400" rtl="0" eaLnBrk="1" fontAlgn="base" latinLnBrk="0" hangingPunct="1">
              <a:lnSpc>
                <a:spcPct val="100000"/>
              </a:lnSpc>
              <a:spcBef>
                <a:spcPts val="600"/>
              </a:spcBef>
              <a:spcAft>
                <a:spcPct val="0"/>
              </a:spcAft>
              <a:buClrTx/>
              <a:buSzTx/>
              <a:buFontTx/>
              <a:buChar char="•"/>
              <a:tabLst/>
              <a:defRPr/>
            </a:pPr>
            <a:r>
              <a:rPr kumimoji="0" lang="en-US" sz="2000" b="0" i="0" u="none" strike="noStrike" kern="0" cap="none" spc="0" normalizeH="0" baseline="0" noProof="0" dirty="0" smtClean="0">
                <a:ln>
                  <a:noFill/>
                </a:ln>
                <a:solidFill>
                  <a:schemeClr val="tx1"/>
                </a:solidFill>
                <a:effectLst/>
                <a:uLnTx/>
                <a:uFillTx/>
                <a:latin typeface="Calibri"/>
                <a:ea typeface="ＭＳ Ｐゴシック" charset="-128"/>
                <a:cs typeface="Calibri"/>
              </a:rPr>
              <a:t>Experimental global and regional hurricane model development</a:t>
            </a:r>
          </a:p>
          <a:p>
            <a:pPr marL="461963" marR="0" lvl="0" indent="-461963" algn="l" defTabSz="914400" rtl="0" eaLnBrk="1" fontAlgn="base" latinLnBrk="0" hangingPunct="1">
              <a:lnSpc>
                <a:spcPct val="100000"/>
              </a:lnSpc>
              <a:spcBef>
                <a:spcPts val="600"/>
              </a:spcBef>
              <a:spcAft>
                <a:spcPct val="0"/>
              </a:spcAft>
              <a:buClrTx/>
              <a:buSzTx/>
              <a:buFontTx/>
              <a:buChar char="•"/>
              <a:tabLst/>
              <a:defRPr/>
            </a:pPr>
            <a:r>
              <a:rPr kumimoji="0" lang="en-US" sz="2000" b="0" i="0" u="none" strike="noStrike" kern="0" cap="none" spc="0" normalizeH="0" baseline="0" noProof="0" dirty="0" smtClean="0">
                <a:ln>
                  <a:noFill/>
                </a:ln>
                <a:solidFill>
                  <a:schemeClr val="tx1"/>
                </a:solidFill>
                <a:effectLst/>
                <a:uLnTx/>
                <a:uFillTx/>
                <a:latin typeface="Calibri"/>
                <a:ea typeface="ＭＳ Ｐゴシック" charset="-128"/>
                <a:cs typeface="Calibri"/>
              </a:rPr>
              <a:t>Data assimilation techniques and observing system strategy analysis development</a:t>
            </a:r>
          </a:p>
          <a:p>
            <a:pPr marL="461963" marR="0" lvl="0" indent="-461963" algn="l" defTabSz="914400" rtl="0" eaLnBrk="1" fontAlgn="base" latinLnBrk="0" hangingPunct="1">
              <a:lnSpc>
                <a:spcPct val="100000"/>
              </a:lnSpc>
              <a:spcBef>
                <a:spcPts val="600"/>
              </a:spcBef>
              <a:spcAft>
                <a:spcPct val="0"/>
              </a:spcAft>
              <a:buClrTx/>
              <a:buSzTx/>
              <a:buFontTx/>
              <a:buChar char="•"/>
              <a:tabLst/>
              <a:defRPr/>
            </a:pPr>
            <a:r>
              <a:rPr kumimoji="0" lang="en-US" sz="2000" b="0" i="0" u="none" strike="noStrike" kern="0" cap="none" spc="0" normalizeH="0" baseline="0" noProof="0" dirty="0" smtClean="0">
                <a:ln>
                  <a:noFill/>
                </a:ln>
                <a:solidFill>
                  <a:schemeClr val="tx1"/>
                </a:solidFill>
                <a:effectLst/>
                <a:uLnTx/>
                <a:uFillTx/>
                <a:latin typeface="Calibri"/>
                <a:ea typeface="ＭＳ Ｐゴシック" charset="-128"/>
                <a:cs typeface="Calibri"/>
              </a:rPr>
              <a:t>Model evaluation tool development</a:t>
            </a:r>
          </a:p>
          <a:p>
            <a:pPr marL="461963" marR="0" lvl="0" indent="-461963" algn="l" defTabSz="914400" rtl="0" eaLnBrk="1" fontAlgn="base" latinLnBrk="0" hangingPunct="1">
              <a:lnSpc>
                <a:spcPct val="100000"/>
              </a:lnSpc>
              <a:spcBef>
                <a:spcPts val="600"/>
              </a:spcBef>
              <a:spcAft>
                <a:spcPct val="0"/>
              </a:spcAft>
              <a:buClrTx/>
              <a:buSzTx/>
              <a:buFontTx/>
              <a:buChar char="•"/>
              <a:tabLst/>
              <a:defRPr/>
            </a:pPr>
            <a:r>
              <a:rPr kumimoji="0" lang="en-US" sz="2000" b="0" i="0" u="none" strike="noStrike" kern="0" cap="none" spc="0" normalizeH="0" baseline="0" noProof="0" dirty="0" smtClean="0">
                <a:ln>
                  <a:noFill/>
                </a:ln>
                <a:solidFill>
                  <a:schemeClr val="tx1"/>
                </a:solidFill>
                <a:effectLst/>
                <a:uLnTx/>
                <a:uFillTx/>
                <a:latin typeface="Calibri"/>
                <a:ea typeface="ＭＳ Ｐゴシック" charset="-128"/>
                <a:cs typeface="Calibri"/>
              </a:rPr>
              <a:t>Socioeconomic research and development</a:t>
            </a:r>
            <a:endParaRPr kumimoji="0" lang="en-US" sz="2000" b="0" i="0" u="none" strike="noStrike" kern="0" cap="none" spc="0" normalizeH="0" baseline="0" noProof="0" dirty="0">
              <a:ln>
                <a:noFill/>
              </a:ln>
              <a:solidFill>
                <a:schemeClr val="tx1"/>
              </a:solidFill>
              <a:effectLst/>
              <a:uLnTx/>
              <a:uFillTx/>
              <a:latin typeface="Calibri"/>
              <a:ea typeface="ＭＳ Ｐゴシック" charset="-128"/>
              <a:cs typeface="Calibri"/>
            </a:endParaRPr>
          </a:p>
        </p:txBody>
      </p:sp>
      <p:sp>
        <p:nvSpPr>
          <p:cNvPr id="14" name="Text Box 6"/>
          <p:cNvSpPr txBox="1">
            <a:spLocks noChangeArrowheads="1"/>
          </p:cNvSpPr>
          <p:nvPr/>
        </p:nvSpPr>
        <p:spPr bwMode="auto">
          <a:xfrm>
            <a:off x="992114" y="6378042"/>
            <a:ext cx="8057682" cy="400110"/>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en-US" sz="2000" dirty="0">
                <a:solidFill>
                  <a:srgbClr val="FF0000"/>
                </a:solidFill>
                <a:latin typeface="Calibri"/>
                <a:ea typeface="Calibri" charset="0"/>
                <a:cs typeface="Calibri"/>
                <a:hlinkClick r:id="rId5" action="ppaction://hlinksldjump"/>
              </a:rPr>
              <a:t>Partnership</a:t>
            </a:r>
            <a:r>
              <a:rPr lang="en-US" sz="2000" dirty="0">
                <a:solidFill>
                  <a:srgbClr val="FF0000"/>
                </a:solidFill>
                <a:latin typeface="Calibri"/>
                <a:ea typeface="Calibri" charset="0"/>
                <a:cs typeface="Calibri"/>
              </a:rPr>
              <a:t>: </a:t>
            </a:r>
            <a:r>
              <a:rPr lang="en-US" sz="2000" dirty="0">
                <a:solidFill>
                  <a:srgbClr val="000090"/>
                </a:solidFill>
                <a:latin typeface="Calibri"/>
                <a:ea typeface="Calibri" charset="0"/>
                <a:cs typeface="Calibri"/>
              </a:rPr>
              <a:t>NCEP, AOC, AOML, ESRL, GFDL, DTC, USWRP, NESDIS/STAR</a:t>
            </a:r>
          </a:p>
        </p:txBody>
      </p:sp>
      <p:pic>
        <p:nvPicPr>
          <p:cNvPr id="15" name="Picture 2" descr="tk2"/>
          <p:cNvPicPr>
            <a:picLocks noChangeAspect="1" noChangeArrowheads="1"/>
          </p:cNvPicPr>
          <p:nvPr/>
        </p:nvPicPr>
        <p:blipFill>
          <a:blip r:embed="rId6">
            <a:clrChange>
              <a:clrFrom>
                <a:srgbClr val="FFFFFF"/>
              </a:clrFrom>
              <a:clrTo>
                <a:srgbClr val="FFFFFF">
                  <a:alpha val="0"/>
                </a:srgbClr>
              </a:clrTo>
            </a:clrChange>
          </a:blip>
          <a:srcRect l="10793" t="18758" r="10962" b="18715"/>
          <a:stretch>
            <a:fillRect/>
          </a:stretch>
        </p:blipFill>
        <p:spPr bwMode="auto">
          <a:xfrm>
            <a:off x="6768569" y="2301875"/>
            <a:ext cx="1989137" cy="2057400"/>
          </a:xfrm>
          <a:prstGeom prst="rect">
            <a:avLst/>
          </a:prstGeom>
          <a:noFill/>
          <a:ln w="9525">
            <a:noFill/>
            <a:miter lim="800000"/>
            <a:headEnd/>
            <a:tailEnd/>
          </a:ln>
        </p:spPr>
      </p:pic>
      <p:pic>
        <p:nvPicPr>
          <p:cNvPr id="16" name="Picture 11" descr="p3-gulfstream_S.jpg"/>
          <p:cNvPicPr>
            <a:picLocks noChangeAspect="1"/>
          </p:cNvPicPr>
          <p:nvPr/>
        </p:nvPicPr>
        <p:blipFill>
          <a:blip r:embed="rId7"/>
          <a:srcRect/>
          <a:stretch>
            <a:fillRect/>
          </a:stretch>
        </p:blipFill>
        <p:spPr bwMode="auto">
          <a:xfrm>
            <a:off x="6641569" y="1379538"/>
            <a:ext cx="2286000" cy="971550"/>
          </a:xfrm>
          <a:prstGeom prst="rect">
            <a:avLst/>
          </a:prstGeom>
          <a:noFill/>
          <a:ln w="9525">
            <a:noFill/>
            <a:miter lim="800000"/>
            <a:headEnd/>
            <a:tailEnd/>
          </a:ln>
        </p:spPr>
      </p:pic>
      <p:sp>
        <p:nvSpPr>
          <p:cNvPr id="17" name="Rectangle 19"/>
          <p:cNvSpPr>
            <a:spLocks noChangeArrowheads="1"/>
          </p:cNvSpPr>
          <p:nvPr/>
        </p:nvSpPr>
        <p:spPr bwMode="auto">
          <a:xfrm>
            <a:off x="0" y="2971800"/>
            <a:ext cx="1295400" cy="228600"/>
          </a:xfrm>
          <a:prstGeom prst="rect">
            <a:avLst/>
          </a:prstGeom>
          <a:solidFill>
            <a:schemeClr val="accent2">
              <a:alpha val="42999"/>
            </a:schemeClr>
          </a:solidFill>
          <a:ln w="9525">
            <a:noFill/>
            <a:miter lim="800000"/>
            <a:headEnd/>
            <a:tailEnd/>
          </a:ln>
        </p:spPr>
        <p:txBody>
          <a:bodyPr wrap="none" anchor="ctr">
            <a:prstTxWarp prst="textNoShape">
              <a:avLst/>
            </a:prstTxWarp>
          </a:bodyPr>
          <a:lstStyle/>
          <a:p>
            <a:endParaRPr lang="en-US">
              <a:latin typeface="Calibri"/>
              <a:cs typeface="Calibri"/>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Slide Number Placeholder 4"/>
          <p:cNvSpPr txBox="1">
            <a:spLocks noGrp="1"/>
          </p:cNvSpPr>
          <p:nvPr/>
        </p:nvSpPr>
        <p:spPr bwMode="auto">
          <a:xfrm>
            <a:off x="0" y="6381750"/>
            <a:ext cx="533400" cy="476250"/>
          </a:xfrm>
          <a:prstGeom prst="rect">
            <a:avLst/>
          </a:prstGeom>
          <a:noFill/>
          <a:ln>
            <a:miter lim="800000"/>
            <a:headEnd/>
            <a:tailEnd/>
          </a:ln>
        </p:spPr>
        <p:txBody>
          <a:bodyPr anchor="ctr">
            <a:prstTxWarp prst="textNoShape">
              <a:avLst/>
            </a:prstTxWarp>
          </a:bodyPr>
          <a:lstStyle/>
          <a:p>
            <a:pPr algn="ctr" eaLnBrk="1" hangingPunct="1">
              <a:defRPr/>
            </a:pPr>
            <a:fld id="{2FCD343C-D280-3543-8518-7CE42772A829}" type="slidenum">
              <a:rPr lang="en-US" sz="1400">
                <a:solidFill>
                  <a:schemeClr val="bg1"/>
                </a:solidFill>
                <a:latin typeface="Calibri"/>
                <a:ea typeface="+mn-ea"/>
                <a:cs typeface="Calibri"/>
              </a:rPr>
              <a:pPr algn="ctr" eaLnBrk="1" hangingPunct="1">
                <a:defRPr/>
              </a:pPr>
              <a:t>7</a:t>
            </a:fld>
            <a:endParaRPr lang="en-US" sz="1400">
              <a:solidFill>
                <a:schemeClr val="bg1"/>
              </a:solidFill>
              <a:latin typeface="Calibri"/>
              <a:ea typeface="+mn-ea"/>
              <a:cs typeface="Calibri"/>
            </a:endParaRPr>
          </a:p>
        </p:txBody>
      </p:sp>
      <p:sp>
        <p:nvSpPr>
          <p:cNvPr id="63491" name="Rectangle 2"/>
          <p:cNvSpPr>
            <a:spLocks noGrp="1" noChangeArrowheads="1"/>
          </p:cNvSpPr>
          <p:nvPr>
            <p:ph type="body" idx="4294967295"/>
          </p:nvPr>
        </p:nvSpPr>
        <p:spPr>
          <a:xfrm>
            <a:off x="1384300" y="1521915"/>
            <a:ext cx="7759700" cy="2879725"/>
          </a:xfrm>
        </p:spPr>
        <p:txBody>
          <a:bodyPr rIns="182880"/>
          <a:lstStyle/>
          <a:p>
            <a:pPr marL="452438" lvl="1" indent="-338138">
              <a:lnSpc>
                <a:spcPct val="95000"/>
              </a:lnSpc>
              <a:spcBef>
                <a:spcPct val="30000"/>
              </a:spcBef>
            </a:pPr>
            <a:r>
              <a:rPr lang="en-US" sz="2400" dirty="0"/>
              <a:t>Joint research programs</a:t>
            </a:r>
            <a:r>
              <a:rPr lang="en-US" sz="2400" dirty="0" smtClean="0"/>
              <a:t> outside of NOAA with </a:t>
            </a:r>
            <a:r>
              <a:rPr lang="en-US" sz="2400" b="1" dirty="0"/>
              <a:t>NASA</a:t>
            </a:r>
            <a:r>
              <a:rPr lang="en-US" sz="2400" dirty="0"/>
              <a:t>, </a:t>
            </a:r>
            <a:r>
              <a:rPr lang="en-US" sz="2400" b="1" dirty="0"/>
              <a:t>NSF, </a:t>
            </a:r>
            <a:r>
              <a:rPr lang="en-US" sz="2400" dirty="0"/>
              <a:t>and </a:t>
            </a:r>
            <a:r>
              <a:rPr lang="en-US" sz="2400" b="1" dirty="0" smtClean="0"/>
              <a:t>ONR</a:t>
            </a:r>
            <a:r>
              <a:rPr lang="en-US" sz="2400" dirty="0" smtClean="0"/>
              <a:t> (</a:t>
            </a:r>
            <a:r>
              <a:rPr lang="en-US" sz="2400" dirty="0" smtClean="0"/>
              <a:t>NSF/PREDICT &amp; NASA/GRIP)</a:t>
            </a:r>
          </a:p>
          <a:p>
            <a:pPr marL="452438" lvl="1" indent="-338138">
              <a:lnSpc>
                <a:spcPct val="95000"/>
              </a:lnSpc>
              <a:spcBef>
                <a:spcPct val="30000"/>
              </a:spcBef>
            </a:pPr>
            <a:r>
              <a:rPr lang="en-US" sz="2400" dirty="0"/>
              <a:t>Cooperative research with scientists at </a:t>
            </a:r>
            <a:r>
              <a:rPr lang="en-US" sz="2400" b="1" dirty="0"/>
              <a:t>NCAR</a:t>
            </a:r>
            <a:r>
              <a:rPr lang="en-US" sz="2400" dirty="0"/>
              <a:t>, and</a:t>
            </a:r>
            <a:r>
              <a:rPr lang="en-US" sz="2400" dirty="0" smtClean="0"/>
              <a:t> </a:t>
            </a:r>
            <a:r>
              <a:rPr lang="en-US" sz="2400" b="1" dirty="0" smtClean="0"/>
              <a:t>universities</a:t>
            </a:r>
            <a:r>
              <a:rPr lang="en-US" sz="2400" dirty="0" smtClean="0"/>
              <a:t> (HFIP and NOPP BAA)</a:t>
            </a:r>
            <a:r>
              <a:rPr lang="en-US" sz="2400" dirty="0" smtClean="0"/>
              <a:t> </a:t>
            </a:r>
            <a:endParaRPr lang="en-US" sz="2400" dirty="0"/>
          </a:p>
          <a:p>
            <a:pPr marL="452438" lvl="1" indent="-338138">
              <a:lnSpc>
                <a:spcPct val="95000"/>
              </a:lnSpc>
              <a:spcBef>
                <a:spcPct val="30000"/>
              </a:spcBef>
            </a:pPr>
            <a:r>
              <a:rPr lang="en-US" sz="2400" dirty="0"/>
              <a:t>Interact with </a:t>
            </a:r>
            <a:r>
              <a:rPr lang="en-US" sz="2400" b="1" dirty="0"/>
              <a:t>WMO</a:t>
            </a:r>
            <a:r>
              <a:rPr lang="en-US" sz="2400" dirty="0"/>
              <a:t> </a:t>
            </a:r>
            <a:r>
              <a:rPr lang="en-US" sz="2400" b="1" dirty="0"/>
              <a:t>WWRP </a:t>
            </a:r>
            <a:r>
              <a:rPr lang="en-US" sz="2400" dirty="0"/>
              <a:t>and</a:t>
            </a:r>
            <a:r>
              <a:rPr lang="en-US" sz="2400" b="1" dirty="0"/>
              <a:t> THORPEX</a:t>
            </a:r>
            <a:r>
              <a:rPr lang="en-US" sz="2400" dirty="0"/>
              <a:t>, and cooperative research with other </a:t>
            </a:r>
            <a:r>
              <a:rPr lang="en-US" sz="2400" b="1" dirty="0" smtClean="0"/>
              <a:t>countries</a:t>
            </a:r>
            <a:r>
              <a:rPr lang="en-US" sz="2400" dirty="0" smtClean="0"/>
              <a:t> (IWTC-VII)</a:t>
            </a:r>
            <a:endParaRPr lang="en-US" sz="2400" dirty="0" smtClean="0"/>
          </a:p>
          <a:p>
            <a:pPr marL="452438" lvl="1" indent="-338138">
              <a:lnSpc>
                <a:spcPct val="95000"/>
              </a:lnSpc>
              <a:spcBef>
                <a:spcPct val="30000"/>
              </a:spcBef>
            </a:pPr>
            <a:r>
              <a:rPr lang="en-US" sz="2400" dirty="0"/>
              <a:t>Ensure research benefits </a:t>
            </a:r>
            <a:r>
              <a:rPr lang="en-US" sz="2400" b="1" dirty="0"/>
              <a:t>NOAA</a:t>
            </a:r>
            <a:r>
              <a:rPr lang="en-US" sz="2400" dirty="0"/>
              <a:t>.</a:t>
            </a:r>
          </a:p>
        </p:txBody>
      </p:sp>
      <p:sp>
        <p:nvSpPr>
          <p:cNvPr id="117763" name="Rectangle 3"/>
          <p:cNvSpPr>
            <a:spLocks noGrp="1" noChangeArrowheads="1"/>
          </p:cNvSpPr>
          <p:nvPr>
            <p:ph type="title" idx="4294967295"/>
          </p:nvPr>
        </p:nvSpPr>
        <p:spPr>
          <a:xfrm>
            <a:off x="1321857" y="927123"/>
            <a:ext cx="7162800" cy="594312"/>
          </a:xfrm>
        </p:spPr>
        <p:txBody>
          <a:bodyPr rIns="182880"/>
          <a:lstStyle/>
          <a:p>
            <a:pPr algn="l"/>
            <a:r>
              <a:rPr lang="en-US" sz="2800" b="1" dirty="0"/>
              <a:t>HOW?:</a:t>
            </a:r>
          </a:p>
        </p:txBody>
      </p:sp>
      <p:grpSp>
        <p:nvGrpSpPr>
          <p:cNvPr id="63502" name="Group 14"/>
          <p:cNvGrpSpPr>
            <a:grpSpLocks/>
          </p:cNvGrpSpPr>
          <p:nvPr/>
        </p:nvGrpSpPr>
        <p:grpSpPr bwMode="auto">
          <a:xfrm>
            <a:off x="6695547" y="4641353"/>
            <a:ext cx="2397125" cy="1885950"/>
            <a:chOff x="2830" y="2602"/>
            <a:chExt cx="1510" cy="1188"/>
          </a:xfrm>
        </p:grpSpPr>
        <p:pic>
          <p:nvPicPr>
            <p:cNvPr id="117768" name="Picture 8" descr="dropsonde_team_and_Sim"/>
            <p:cNvPicPr>
              <a:picLocks noChangeAspect="1" noChangeArrowheads="1"/>
            </p:cNvPicPr>
            <p:nvPr/>
          </p:nvPicPr>
          <p:blipFill>
            <a:blip r:embed="rId3"/>
            <a:srcRect l="4938" t="2171" r="5371" b="6584"/>
            <a:stretch>
              <a:fillRect/>
            </a:stretch>
          </p:blipFill>
          <p:spPr bwMode="auto">
            <a:xfrm>
              <a:off x="2830" y="2638"/>
              <a:ext cx="1510" cy="1152"/>
            </a:xfrm>
            <a:prstGeom prst="rect">
              <a:avLst/>
            </a:prstGeom>
            <a:noFill/>
            <a:ln w="9525">
              <a:solidFill>
                <a:schemeClr val="tx1"/>
              </a:solidFill>
              <a:miter lim="800000"/>
              <a:headEnd/>
              <a:tailEnd/>
            </a:ln>
            <a:effectLst>
              <a:outerShdw blurRad="63500" dist="35921" dir="2700000" algn="ctr" rotWithShape="0">
                <a:srgbClr val="000000">
                  <a:alpha val="74998"/>
                </a:srgbClr>
              </a:outerShdw>
            </a:effectLst>
          </p:spPr>
        </p:pic>
        <p:sp>
          <p:nvSpPr>
            <p:cNvPr id="63498" name="Text Box 9"/>
            <p:cNvSpPr txBox="1">
              <a:spLocks noChangeArrowheads="1"/>
            </p:cNvSpPr>
            <p:nvPr/>
          </p:nvSpPr>
          <p:spPr bwMode="auto">
            <a:xfrm>
              <a:off x="3451" y="2602"/>
              <a:ext cx="689" cy="192"/>
            </a:xfrm>
            <a:prstGeom prst="rect">
              <a:avLst/>
            </a:prstGeom>
            <a:noFill/>
            <a:ln w="9525">
              <a:noFill/>
              <a:miter lim="800000"/>
              <a:headEnd/>
              <a:tailEnd/>
            </a:ln>
          </p:spPr>
          <p:txBody>
            <a:bodyPr>
              <a:prstTxWarp prst="textNoShape">
                <a:avLst/>
              </a:prstTxWarp>
              <a:spAutoFit/>
            </a:bodyPr>
            <a:lstStyle/>
            <a:p>
              <a:pPr eaLnBrk="1" hangingPunct="1">
                <a:spcBef>
                  <a:spcPct val="50000"/>
                </a:spcBef>
              </a:pPr>
              <a:r>
                <a:rPr lang="en-US" sz="1400" b="1">
                  <a:solidFill>
                    <a:schemeClr val="bg1"/>
                  </a:solidFill>
                  <a:latin typeface="Calibri"/>
                  <a:cs typeface="Calibri"/>
                </a:rPr>
                <a:t>DOTSTAR</a:t>
              </a:r>
            </a:p>
          </p:txBody>
        </p:sp>
      </p:grpSp>
      <p:grpSp>
        <p:nvGrpSpPr>
          <p:cNvPr id="63505" name="Group 17"/>
          <p:cNvGrpSpPr>
            <a:grpSpLocks/>
          </p:cNvGrpSpPr>
          <p:nvPr/>
        </p:nvGrpSpPr>
        <p:grpSpPr bwMode="auto">
          <a:xfrm>
            <a:off x="4908022" y="4641353"/>
            <a:ext cx="2474913" cy="1874837"/>
            <a:chOff x="2880" y="2777"/>
            <a:chExt cx="1559" cy="1181"/>
          </a:xfrm>
        </p:grpSpPr>
        <p:pic>
          <p:nvPicPr>
            <p:cNvPr id="117765" name="Picture 5" descr="collaborations1"/>
            <p:cNvPicPr>
              <a:picLocks noChangeAspect="1" noChangeArrowheads="1"/>
            </p:cNvPicPr>
            <p:nvPr/>
          </p:nvPicPr>
          <p:blipFill>
            <a:blip r:embed="rId4"/>
            <a:srcRect/>
            <a:stretch>
              <a:fillRect/>
            </a:stretch>
          </p:blipFill>
          <p:spPr bwMode="auto">
            <a:xfrm>
              <a:off x="2880" y="2806"/>
              <a:ext cx="1536" cy="1152"/>
            </a:xfrm>
            <a:prstGeom prst="rect">
              <a:avLst/>
            </a:prstGeom>
            <a:noFill/>
            <a:ln w="9525">
              <a:solidFill>
                <a:schemeClr val="tx1"/>
              </a:solidFill>
              <a:miter lim="800000"/>
              <a:headEnd/>
              <a:tailEnd/>
            </a:ln>
            <a:effectLst>
              <a:outerShdw blurRad="63500" dist="35921" dir="2700000" algn="ctr" rotWithShape="0">
                <a:srgbClr val="000000">
                  <a:alpha val="74998"/>
                </a:srgbClr>
              </a:outerShdw>
            </a:effectLst>
          </p:spPr>
        </p:pic>
        <p:sp>
          <p:nvSpPr>
            <p:cNvPr id="63496" name="Text Box 10"/>
            <p:cNvSpPr txBox="1">
              <a:spLocks noChangeArrowheads="1"/>
            </p:cNvSpPr>
            <p:nvPr/>
          </p:nvSpPr>
          <p:spPr bwMode="auto">
            <a:xfrm>
              <a:off x="3574" y="2777"/>
              <a:ext cx="865" cy="192"/>
            </a:xfrm>
            <a:prstGeom prst="rect">
              <a:avLst/>
            </a:prstGeom>
            <a:noFill/>
            <a:ln w="9525">
              <a:noFill/>
              <a:miter lim="800000"/>
              <a:headEnd/>
              <a:tailEnd/>
            </a:ln>
          </p:spPr>
          <p:txBody>
            <a:bodyPr>
              <a:prstTxWarp prst="textNoShape">
                <a:avLst/>
              </a:prstTxWarp>
              <a:spAutoFit/>
            </a:bodyPr>
            <a:lstStyle/>
            <a:p>
              <a:pPr eaLnBrk="1" hangingPunct="1">
                <a:spcBef>
                  <a:spcPct val="50000"/>
                </a:spcBef>
              </a:pPr>
              <a:r>
                <a:rPr lang="en-US" sz="1400" b="1" dirty="0">
                  <a:solidFill>
                    <a:schemeClr val="bg1"/>
                  </a:solidFill>
                  <a:latin typeface="Calibri"/>
                  <a:cs typeface="Calibri"/>
                </a:rPr>
                <a:t>IFEX/RAINEX</a:t>
              </a:r>
            </a:p>
          </p:txBody>
        </p:sp>
      </p:grpSp>
      <p:grpSp>
        <p:nvGrpSpPr>
          <p:cNvPr id="63506" name="Group 18"/>
          <p:cNvGrpSpPr>
            <a:grpSpLocks/>
          </p:cNvGrpSpPr>
          <p:nvPr/>
        </p:nvGrpSpPr>
        <p:grpSpPr bwMode="auto">
          <a:xfrm>
            <a:off x="3068110" y="4641353"/>
            <a:ext cx="2527300" cy="1849438"/>
            <a:chOff x="1810" y="2445"/>
            <a:chExt cx="1592" cy="1165"/>
          </a:xfrm>
        </p:grpSpPr>
        <p:pic>
          <p:nvPicPr>
            <p:cNvPr id="117767" name="Picture 7" descr="interaction3"/>
            <p:cNvPicPr>
              <a:picLocks noChangeAspect="1" noChangeArrowheads="1"/>
            </p:cNvPicPr>
            <p:nvPr/>
          </p:nvPicPr>
          <p:blipFill>
            <a:blip r:embed="rId5"/>
            <a:srcRect/>
            <a:stretch>
              <a:fillRect/>
            </a:stretch>
          </p:blipFill>
          <p:spPr bwMode="auto">
            <a:xfrm>
              <a:off x="1810" y="2458"/>
              <a:ext cx="1536" cy="1152"/>
            </a:xfrm>
            <a:prstGeom prst="rect">
              <a:avLst/>
            </a:prstGeom>
            <a:noFill/>
            <a:ln w="9525">
              <a:solidFill>
                <a:schemeClr val="tx1"/>
              </a:solidFill>
              <a:miter lim="800000"/>
              <a:headEnd/>
              <a:tailEnd/>
            </a:ln>
            <a:effectLst>
              <a:outerShdw blurRad="63500" dist="35921" dir="2700000" algn="ctr" rotWithShape="0">
                <a:srgbClr val="000000">
                  <a:alpha val="74998"/>
                </a:srgbClr>
              </a:outerShdw>
            </a:effectLst>
          </p:spPr>
        </p:pic>
        <p:sp>
          <p:nvSpPr>
            <p:cNvPr id="63494" name="Text Box 11"/>
            <p:cNvSpPr txBox="1">
              <a:spLocks noChangeArrowheads="1"/>
            </p:cNvSpPr>
            <p:nvPr/>
          </p:nvSpPr>
          <p:spPr bwMode="auto">
            <a:xfrm>
              <a:off x="2791" y="2445"/>
              <a:ext cx="611" cy="192"/>
            </a:xfrm>
            <a:prstGeom prst="rect">
              <a:avLst/>
            </a:prstGeom>
            <a:noFill/>
            <a:ln w="9525">
              <a:noFill/>
              <a:miter lim="800000"/>
              <a:headEnd/>
              <a:tailEnd/>
            </a:ln>
          </p:spPr>
          <p:txBody>
            <a:bodyPr>
              <a:prstTxWarp prst="textNoShape">
                <a:avLst/>
              </a:prstTxWarp>
              <a:spAutoFit/>
            </a:bodyPr>
            <a:lstStyle/>
            <a:p>
              <a:pPr eaLnBrk="1" hangingPunct="1">
                <a:spcBef>
                  <a:spcPct val="50000"/>
                </a:spcBef>
              </a:pPr>
              <a:r>
                <a:rPr lang="en-US" sz="1400" b="1">
                  <a:solidFill>
                    <a:schemeClr val="bg1"/>
                  </a:solidFill>
                  <a:latin typeface="Calibri"/>
                  <a:cs typeface="Calibri"/>
                </a:rPr>
                <a:t>CBLAST</a:t>
              </a:r>
            </a:p>
          </p:txBody>
        </p:sp>
      </p:grpSp>
      <p:grpSp>
        <p:nvGrpSpPr>
          <p:cNvPr id="63501" name="Group 13"/>
          <p:cNvGrpSpPr>
            <a:grpSpLocks/>
          </p:cNvGrpSpPr>
          <p:nvPr/>
        </p:nvGrpSpPr>
        <p:grpSpPr bwMode="auto">
          <a:xfrm>
            <a:off x="1323447" y="4641353"/>
            <a:ext cx="2432050" cy="1878012"/>
            <a:chOff x="4199" y="2602"/>
            <a:chExt cx="1532" cy="1183"/>
          </a:xfrm>
        </p:grpSpPr>
        <p:pic>
          <p:nvPicPr>
            <p:cNvPr id="117772" name="Picture 12" descr="TCSP"/>
            <p:cNvPicPr>
              <a:picLocks noChangeAspect="1" noChangeArrowheads="1"/>
            </p:cNvPicPr>
            <p:nvPr/>
          </p:nvPicPr>
          <p:blipFill>
            <a:blip r:embed="rId6">
              <a:lum contrast="30000"/>
            </a:blip>
            <a:srcRect t="7205" r="6509"/>
            <a:stretch>
              <a:fillRect/>
            </a:stretch>
          </p:blipFill>
          <p:spPr bwMode="auto">
            <a:xfrm>
              <a:off x="4199" y="2633"/>
              <a:ext cx="1532" cy="1152"/>
            </a:xfrm>
            <a:prstGeom prst="rect">
              <a:avLst/>
            </a:prstGeom>
            <a:noFill/>
            <a:ln w="9525">
              <a:solidFill>
                <a:schemeClr val="tx1"/>
              </a:solidFill>
              <a:miter lim="800000"/>
              <a:headEnd/>
              <a:tailEnd/>
            </a:ln>
            <a:effectLst>
              <a:outerShdw blurRad="63500" dist="35921" dir="2700000" algn="ctr" rotWithShape="0">
                <a:srgbClr val="000000">
                  <a:alpha val="74998"/>
                </a:srgbClr>
              </a:outerShdw>
            </a:effectLst>
          </p:spPr>
        </p:pic>
        <p:sp>
          <p:nvSpPr>
            <p:cNvPr id="63500" name="Text Box 13"/>
            <p:cNvSpPr txBox="1">
              <a:spLocks noChangeArrowheads="1"/>
            </p:cNvSpPr>
            <p:nvPr/>
          </p:nvSpPr>
          <p:spPr bwMode="auto">
            <a:xfrm>
              <a:off x="4908" y="2602"/>
              <a:ext cx="753" cy="192"/>
            </a:xfrm>
            <a:prstGeom prst="rect">
              <a:avLst/>
            </a:prstGeom>
            <a:noFill/>
            <a:ln w="9525">
              <a:noFill/>
              <a:miter lim="800000"/>
              <a:headEnd/>
              <a:tailEnd/>
            </a:ln>
          </p:spPr>
          <p:txBody>
            <a:bodyPr>
              <a:prstTxWarp prst="textNoShape">
                <a:avLst/>
              </a:prstTxWarp>
              <a:spAutoFit/>
            </a:bodyPr>
            <a:lstStyle/>
            <a:p>
              <a:pPr eaLnBrk="1" hangingPunct="1">
                <a:spcBef>
                  <a:spcPct val="50000"/>
                </a:spcBef>
              </a:pPr>
              <a:r>
                <a:rPr lang="en-US" sz="1400" b="1" dirty="0">
                  <a:latin typeface="Calibri"/>
                  <a:cs typeface="Calibri"/>
                </a:rPr>
                <a:t>IFEX/TCSP</a:t>
              </a:r>
            </a:p>
          </p:txBody>
        </p:sp>
      </p:grpSp>
      <p:sp>
        <p:nvSpPr>
          <p:cNvPr id="63507" name="Rectangle 19"/>
          <p:cNvSpPr>
            <a:spLocks noChangeArrowheads="1"/>
          </p:cNvSpPr>
          <p:nvPr/>
        </p:nvSpPr>
        <p:spPr bwMode="auto">
          <a:xfrm>
            <a:off x="0" y="2971800"/>
            <a:ext cx="1295400" cy="228600"/>
          </a:xfrm>
          <a:prstGeom prst="rect">
            <a:avLst/>
          </a:prstGeom>
          <a:solidFill>
            <a:schemeClr val="accent2">
              <a:alpha val="42999"/>
            </a:schemeClr>
          </a:solidFill>
          <a:ln w="9525">
            <a:noFill/>
            <a:miter lim="800000"/>
            <a:headEnd/>
            <a:tailEnd/>
          </a:ln>
        </p:spPr>
        <p:txBody>
          <a:bodyPr wrap="none" anchor="ctr">
            <a:prstTxWarp prst="textNoShape">
              <a:avLst/>
            </a:prstTxWarp>
          </a:bodyPr>
          <a:lstStyle/>
          <a:p>
            <a:endParaRPr lang="en-US">
              <a:latin typeface="Calibri"/>
              <a:cs typeface="Calibri"/>
            </a:endParaRPr>
          </a:p>
        </p:txBody>
      </p:sp>
      <p:pic>
        <p:nvPicPr>
          <p:cNvPr id="18" name="Picture 4" descr="HFIP"/>
          <p:cNvPicPr>
            <a:picLocks noChangeAspect="1" noChangeArrowheads="1"/>
          </p:cNvPicPr>
          <p:nvPr/>
        </p:nvPicPr>
        <p:blipFill>
          <a:blip r:embed="rId7"/>
          <a:srcRect/>
          <a:stretch>
            <a:fillRect/>
          </a:stretch>
        </p:blipFill>
        <p:spPr bwMode="auto">
          <a:xfrm>
            <a:off x="1401763" y="198438"/>
            <a:ext cx="7615237" cy="866775"/>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1" name="Rectangle 3"/>
          <p:cNvSpPr>
            <a:spLocks noGrp="1" noChangeArrowheads="1"/>
          </p:cNvSpPr>
          <p:nvPr>
            <p:ph type="body" idx="1"/>
          </p:nvPr>
        </p:nvSpPr>
        <p:spPr>
          <a:xfrm>
            <a:off x="1392238" y="90488"/>
            <a:ext cx="7751762" cy="6193669"/>
          </a:xfrm>
        </p:spPr>
        <p:txBody>
          <a:bodyPr/>
          <a:lstStyle/>
          <a:p>
            <a:pPr marL="282575" indent="-282575">
              <a:lnSpc>
                <a:spcPct val="90000"/>
              </a:lnSpc>
              <a:buFontTx/>
              <a:buNone/>
            </a:pPr>
            <a:r>
              <a:rPr lang="en-US" b="1" dirty="0">
                <a:effectLst>
                  <a:outerShdw blurRad="38100" dist="38100" dir="2700000" algn="tl">
                    <a:srgbClr val="DDDDDD"/>
                  </a:outerShdw>
                </a:effectLst>
              </a:rPr>
              <a:t>HOW?:</a:t>
            </a:r>
          </a:p>
          <a:p>
            <a:pPr marL="282575" indent="-282575">
              <a:lnSpc>
                <a:spcPct val="90000"/>
              </a:lnSpc>
              <a:buFontTx/>
              <a:buNone/>
            </a:pPr>
            <a:r>
              <a:rPr lang="en-US" sz="2800" b="1" dirty="0">
                <a:solidFill>
                  <a:srgbClr val="A21010"/>
                </a:solidFill>
                <a:effectLst>
                  <a:outerShdw blurRad="38100" dist="38100" dir="2700000" algn="tl">
                    <a:srgbClr val="DDDDDD"/>
                  </a:outerShdw>
                </a:effectLst>
              </a:rPr>
              <a:t>NOAA Intensity Forecast Experiment (</a:t>
            </a:r>
            <a:r>
              <a:rPr lang="en-US" sz="2800" b="1" dirty="0">
                <a:effectLst>
                  <a:outerShdw blurRad="38100" dist="38100" dir="2700000" algn="tl">
                    <a:srgbClr val="DDDDDD"/>
                  </a:outerShdw>
                </a:effectLst>
                <a:hlinkClick r:id="rId3"/>
              </a:rPr>
              <a:t>IFEX</a:t>
            </a:r>
            <a:r>
              <a:rPr lang="en-US" sz="2800" b="1" dirty="0">
                <a:solidFill>
                  <a:srgbClr val="A21010"/>
                </a:solidFill>
                <a:effectLst>
                  <a:outerShdw blurRad="38100" dist="38100" dir="2700000" algn="tl">
                    <a:srgbClr val="DDDDDD"/>
                  </a:outerShdw>
                </a:effectLst>
              </a:rPr>
              <a:t>)</a:t>
            </a:r>
            <a:endParaRPr lang="en-US" sz="2800" b="1" dirty="0">
              <a:effectLst>
                <a:outerShdw blurRad="38100" dist="38100" dir="2700000" algn="tl">
                  <a:srgbClr val="DDDDDD"/>
                </a:outerShdw>
              </a:effectLst>
            </a:endParaRPr>
          </a:p>
          <a:p>
            <a:pPr marL="282575" indent="-282575">
              <a:lnSpc>
                <a:spcPts val="2600"/>
              </a:lnSpc>
              <a:spcBef>
                <a:spcPct val="50000"/>
              </a:spcBef>
              <a:spcAft>
                <a:spcPts val="600"/>
              </a:spcAft>
              <a:buFontTx/>
              <a:buNone/>
            </a:pPr>
            <a:r>
              <a:rPr lang="en-US" sz="2400" dirty="0"/>
              <a:t>Partnership</a:t>
            </a:r>
            <a:r>
              <a:rPr lang="en-US" sz="2400" dirty="0" smtClean="0"/>
              <a:t> to </a:t>
            </a:r>
            <a:r>
              <a:rPr lang="en-US" sz="2400" dirty="0"/>
              <a:t>improve TC intensity/ structure forecasts</a:t>
            </a:r>
          </a:p>
          <a:p>
            <a:pPr marL="282575" indent="-282575">
              <a:lnSpc>
                <a:spcPts val="2600"/>
              </a:lnSpc>
              <a:spcBef>
                <a:spcPct val="0"/>
              </a:spcBef>
              <a:spcAft>
                <a:spcPts val="600"/>
              </a:spcAft>
              <a:buFontTx/>
              <a:buAutoNum type="arabicPeriod"/>
            </a:pPr>
            <a:r>
              <a:rPr lang="en-US" sz="2400" dirty="0"/>
              <a:t>Collect targeted observations</a:t>
            </a:r>
            <a:r>
              <a:rPr lang="en-US" sz="2800" dirty="0"/>
              <a:t> </a:t>
            </a:r>
            <a:endParaRPr lang="en-US" dirty="0"/>
          </a:p>
          <a:p>
            <a:pPr marL="625475" lvl="1" indent="-406400">
              <a:lnSpc>
                <a:spcPts val="2200"/>
              </a:lnSpc>
              <a:spcBef>
                <a:spcPct val="0"/>
              </a:spcBef>
              <a:spcAft>
                <a:spcPts val="600"/>
              </a:spcAft>
              <a:buClr>
                <a:srgbClr val="000066"/>
              </a:buClr>
              <a:buSzPct val="104000"/>
              <a:buFontTx/>
              <a:buChar char="•"/>
            </a:pPr>
            <a:r>
              <a:rPr lang="en-US" sz="2400" dirty="0"/>
              <a:t>throughout TC life cycle for DA of core circulation</a:t>
            </a:r>
          </a:p>
          <a:p>
            <a:pPr marL="625475" lvl="1" indent="-406400">
              <a:lnSpc>
                <a:spcPts val="2200"/>
              </a:lnSpc>
              <a:spcBef>
                <a:spcPct val="0"/>
              </a:spcBef>
              <a:spcAft>
                <a:spcPts val="600"/>
              </a:spcAft>
              <a:buClr>
                <a:srgbClr val="000066"/>
              </a:buClr>
              <a:buSzPct val="104000"/>
              <a:buFontTx/>
              <a:buChar char="•"/>
            </a:pPr>
            <a:r>
              <a:rPr lang="en-US" sz="2400" dirty="0"/>
              <a:t>in and around storm scale circulation to evaluate HWRF  </a:t>
            </a:r>
          </a:p>
          <a:p>
            <a:pPr marL="625475" lvl="1" indent="-406400">
              <a:lnSpc>
                <a:spcPts val="2200"/>
              </a:lnSpc>
              <a:spcBef>
                <a:spcPct val="0"/>
              </a:spcBef>
              <a:spcAft>
                <a:spcPts val="600"/>
              </a:spcAft>
              <a:buClr>
                <a:srgbClr val="000066"/>
              </a:buClr>
              <a:buSzPct val="104000"/>
              <a:buFontTx/>
              <a:buChar char="•"/>
            </a:pPr>
            <a:r>
              <a:rPr lang="en-US" sz="2400" dirty="0"/>
              <a:t>in variety of atmospheric/oceanic conditions to assess observed &amp; model TC intensity/structure changes </a:t>
            </a:r>
          </a:p>
          <a:p>
            <a:pPr marL="282575" indent="-282575">
              <a:lnSpc>
                <a:spcPts val="2600"/>
              </a:lnSpc>
              <a:spcBef>
                <a:spcPct val="0"/>
              </a:spcBef>
              <a:spcAft>
                <a:spcPts val="600"/>
              </a:spcAft>
              <a:buFontTx/>
              <a:buAutoNum type="arabicPeriod"/>
            </a:pPr>
            <a:r>
              <a:rPr lang="en-US" sz="2400" dirty="0"/>
              <a:t>Improve physical understanding</a:t>
            </a:r>
            <a:r>
              <a:rPr lang="en-US" sz="2400" dirty="0" smtClean="0"/>
              <a:t> &amp; representation </a:t>
            </a:r>
            <a:r>
              <a:rPr lang="en-US" sz="2400" dirty="0"/>
              <a:t>of</a:t>
            </a:r>
            <a:r>
              <a:rPr lang="en-US" sz="2000" dirty="0"/>
              <a:t> </a:t>
            </a:r>
          </a:p>
          <a:p>
            <a:pPr marL="625475" lvl="1" indent="-406400">
              <a:lnSpc>
                <a:spcPts val="2200"/>
              </a:lnSpc>
              <a:spcBef>
                <a:spcPct val="0"/>
              </a:spcBef>
              <a:spcAft>
                <a:spcPts val="600"/>
              </a:spcAft>
              <a:buClr>
                <a:srgbClr val="000066"/>
              </a:buClr>
              <a:buSzPct val="104000"/>
              <a:buFontTx/>
              <a:buChar char="•"/>
            </a:pPr>
            <a:r>
              <a:rPr lang="en-US" sz="2400" dirty="0"/>
              <a:t>sea spray/surface flux</a:t>
            </a:r>
          </a:p>
          <a:p>
            <a:pPr marL="625475" lvl="1" indent="-406400">
              <a:lnSpc>
                <a:spcPts val="2600"/>
              </a:lnSpc>
              <a:spcBef>
                <a:spcPct val="0"/>
              </a:spcBef>
              <a:spcAft>
                <a:spcPts val="600"/>
              </a:spcAft>
              <a:buClr>
                <a:srgbClr val="000066"/>
              </a:buClr>
              <a:buSzPct val="104000"/>
              <a:buFontTx/>
              <a:buChar char="•"/>
            </a:pPr>
            <a:r>
              <a:rPr lang="en-US" sz="2400" dirty="0"/>
              <a:t>Impact of dry air (SAL) </a:t>
            </a:r>
          </a:p>
          <a:p>
            <a:pPr marL="625475" lvl="1" indent="-406400">
              <a:lnSpc>
                <a:spcPts val="2600"/>
              </a:lnSpc>
              <a:spcBef>
                <a:spcPct val="0"/>
              </a:spcBef>
              <a:spcAft>
                <a:spcPts val="600"/>
              </a:spcAft>
              <a:buClr>
                <a:srgbClr val="000066"/>
              </a:buClr>
              <a:buSzPct val="104000"/>
              <a:buFontTx/>
              <a:buChar char="•"/>
            </a:pPr>
            <a:r>
              <a:rPr lang="en-US" sz="2400" dirty="0" err="1"/>
              <a:t>rainbands</a:t>
            </a:r>
            <a:r>
              <a:rPr lang="en-US" sz="2400" dirty="0"/>
              <a:t> &amp; eyewall</a:t>
            </a:r>
            <a:endParaRPr lang="en-US" sz="2000" b="1" dirty="0">
              <a:solidFill>
                <a:schemeClr val="bg1"/>
              </a:solidFill>
              <a:effectLst>
                <a:outerShdw blurRad="38100" dist="38100" dir="2700000" algn="tl">
                  <a:srgbClr val="DDDDDD"/>
                </a:outerShdw>
              </a:effectLst>
            </a:endParaRPr>
          </a:p>
        </p:txBody>
      </p:sp>
      <p:sp>
        <p:nvSpPr>
          <p:cNvPr id="37892" name="Rectangle 4"/>
          <p:cNvSpPr>
            <a:spLocks noChangeArrowheads="1"/>
          </p:cNvSpPr>
          <p:nvPr/>
        </p:nvSpPr>
        <p:spPr bwMode="auto">
          <a:xfrm>
            <a:off x="0" y="2971800"/>
            <a:ext cx="1295400" cy="228600"/>
          </a:xfrm>
          <a:prstGeom prst="rect">
            <a:avLst/>
          </a:prstGeom>
          <a:solidFill>
            <a:schemeClr val="accent2">
              <a:alpha val="42999"/>
            </a:schemeClr>
          </a:solidFill>
          <a:ln w="9525">
            <a:noFill/>
            <a:miter lim="800000"/>
            <a:headEnd/>
            <a:tailEnd/>
          </a:ln>
        </p:spPr>
        <p:txBody>
          <a:bodyPr wrap="none" anchor="ctr">
            <a:prstTxWarp prst="textNoShape">
              <a:avLst/>
            </a:prstTxWarp>
          </a:bodyPr>
          <a:lstStyle/>
          <a:p>
            <a:endParaRPr lang="en-US">
              <a:latin typeface="Calibri"/>
              <a:cs typeface="Calibri"/>
            </a:endParaRPr>
          </a:p>
        </p:txBody>
      </p:sp>
      <p:sp>
        <p:nvSpPr>
          <p:cNvPr id="37894" name="Rectangle 6"/>
          <p:cNvSpPr>
            <a:spLocks noChangeArrowheads="1"/>
          </p:cNvSpPr>
          <p:nvPr/>
        </p:nvSpPr>
        <p:spPr bwMode="auto">
          <a:xfrm>
            <a:off x="1483150" y="5758869"/>
            <a:ext cx="3429695" cy="276999"/>
          </a:xfrm>
          <a:prstGeom prst="rect">
            <a:avLst/>
          </a:prstGeom>
          <a:noFill/>
          <a:ln w="9525">
            <a:noFill/>
            <a:miter lim="800000"/>
            <a:headEnd/>
            <a:tailEnd/>
          </a:ln>
        </p:spPr>
        <p:txBody>
          <a:bodyPr wrap="none">
            <a:prstTxWarp prst="textNoShape">
              <a:avLst/>
            </a:prstTxWarp>
            <a:spAutoFit/>
          </a:bodyPr>
          <a:lstStyle/>
          <a:p>
            <a:r>
              <a:rPr lang="en-US" sz="1200" u="sng" dirty="0">
                <a:solidFill>
                  <a:srgbClr val="1F00FF"/>
                </a:solidFill>
                <a:latin typeface="Calibri"/>
                <a:cs typeface="Calibri"/>
                <a:hlinkClick r:id="rId4"/>
              </a:rPr>
              <a:t>http://www.aoml.noaa.gov/hrd/</a:t>
            </a:r>
            <a:r>
              <a:rPr lang="en-US" sz="1200" u="sng" dirty="0" smtClean="0">
                <a:solidFill>
                  <a:srgbClr val="1F00FF"/>
                </a:solidFill>
                <a:latin typeface="Calibri"/>
                <a:cs typeface="Calibri"/>
                <a:hlinkClick r:id="rId4"/>
              </a:rPr>
              <a:t>HFP2010/IFEX.html</a:t>
            </a:r>
            <a:endParaRPr lang="en-US" sz="1200" u="sng" dirty="0">
              <a:solidFill>
                <a:srgbClr val="1F00FF"/>
              </a:solidFill>
              <a:latin typeface="Calibri"/>
              <a:cs typeface="Calibri"/>
            </a:endParaRPr>
          </a:p>
        </p:txBody>
      </p:sp>
      <p:pic>
        <p:nvPicPr>
          <p:cNvPr id="7" name="Picture 2" descr="HFP2010cover"/>
          <p:cNvPicPr>
            <a:picLocks noChangeAspect="1" noChangeArrowheads="1"/>
          </p:cNvPicPr>
          <p:nvPr/>
        </p:nvPicPr>
        <p:blipFill>
          <a:blip r:embed="rId5"/>
          <a:srcRect/>
          <a:stretch>
            <a:fillRect/>
          </a:stretch>
        </p:blipFill>
        <p:spPr bwMode="auto">
          <a:xfrm>
            <a:off x="5569075" y="3734144"/>
            <a:ext cx="2366876" cy="306631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1295400" y="228600"/>
            <a:ext cx="3779838" cy="6018213"/>
          </a:xfrm>
        </p:spPr>
        <p:txBody>
          <a:bodyPr/>
          <a:lstStyle/>
          <a:p>
            <a:pPr>
              <a:buFontTx/>
              <a:buNone/>
            </a:pPr>
            <a:r>
              <a:rPr lang="en-US" sz="3600" b="1" dirty="0"/>
              <a:t>WHAT?:</a:t>
            </a:r>
          </a:p>
          <a:p>
            <a:pPr>
              <a:buFontTx/>
              <a:buNone/>
            </a:pPr>
            <a:r>
              <a:rPr lang="en-US" b="1" dirty="0">
                <a:solidFill>
                  <a:srgbClr val="8E0000"/>
                </a:solidFill>
              </a:rPr>
              <a:t>Current TC research:</a:t>
            </a:r>
          </a:p>
          <a:p>
            <a:pPr>
              <a:buFontTx/>
              <a:buNone/>
            </a:pPr>
            <a:r>
              <a:rPr lang="en-US" sz="2800" b="1" dirty="0">
                <a:solidFill>
                  <a:srgbClr val="8E0000"/>
                </a:solidFill>
              </a:rPr>
              <a:t>Track</a:t>
            </a:r>
            <a:r>
              <a:rPr lang="en-US" sz="2800" dirty="0">
                <a:solidFill>
                  <a:srgbClr val="000000"/>
                </a:solidFill>
              </a:rPr>
              <a:t>:</a:t>
            </a:r>
          </a:p>
          <a:p>
            <a:r>
              <a:rPr lang="en-US" sz="2000" dirty="0">
                <a:solidFill>
                  <a:srgbClr val="000000"/>
                </a:solidFill>
              </a:rPr>
              <a:t>Synoptic-surveillance using dropsondes.</a:t>
            </a:r>
          </a:p>
          <a:p>
            <a:endParaRPr lang="en-US" sz="2000" dirty="0">
              <a:solidFill>
                <a:srgbClr val="000000"/>
              </a:solidFill>
            </a:endParaRPr>
          </a:p>
          <a:p>
            <a:endParaRPr lang="en-US" sz="2000" dirty="0">
              <a:solidFill>
                <a:srgbClr val="000000"/>
              </a:solidFill>
            </a:endParaRPr>
          </a:p>
          <a:p>
            <a:endParaRPr lang="en-US" sz="2000" dirty="0">
              <a:solidFill>
                <a:srgbClr val="000000"/>
              </a:solidFill>
            </a:endParaRPr>
          </a:p>
          <a:p>
            <a:endParaRPr lang="en-US" sz="2000" dirty="0">
              <a:solidFill>
                <a:srgbClr val="000000"/>
              </a:solidFill>
            </a:endParaRPr>
          </a:p>
          <a:p>
            <a:endParaRPr lang="en-US" sz="2000" dirty="0">
              <a:solidFill>
                <a:srgbClr val="000000"/>
              </a:solidFill>
            </a:endParaRPr>
          </a:p>
          <a:p>
            <a:endParaRPr lang="en-US" sz="2000" dirty="0">
              <a:solidFill>
                <a:srgbClr val="000000"/>
              </a:solidFill>
            </a:endParaRPr>
          </a:p>
          <a:p>
            <a:r>
              <a:rPr lang="en-US" sz="2000" dirty="0">
                <a:solidFill>
                  <a:srgbClr val="000000"/>
                </a:solidFill>
              </a:rPr>
              <a:t>Analytical &amp; numerical studies.</a:t>
            </a:r>
          </a:p>
          <a:p>
            <a:r>
              <a:rPr lang="en-US" sz="2000" dirty="0">
                <a:solidFill>
                  <a:srgbClr val="000000"/>
                </a:solidFill>
              </a:rPr>
              <a:t>Ensemble track forecasting &amp; targeted observations.</a:t>
            </a:r>
            <a:endParaRPr lang="en-US" sz="2400" dirty="0">
              <a:solidFill>
                <a:srgbClr val="000000"/>
              </a:solidFill>
            </a:endParaRPr>
          </a:p>
        </p:txBody>
      </p:sp>
      <p:pic>
        <p:nvPicPr>
          <p:cNvPr id="5124" name="Picture 4"/>
          <p:cNvPicPr>
            <a:picLocks noChangeAspect="1" noChangeArrowheads="1"/>
          </p:cNvPicPr>
          <p:nvPr/>
        </p:nvPicPr>
        <p:blipFill>
          <a:blip r:embed="rId3"/>
          <a:srcRect/>
          <a:stretch>
            <a:fillRect/>
          </a:stretch>
        </p:blipFill>
        <p:spPr bwMode="auto">
          <a:xfrm>
            <a:off x="1314450" y="2913610"/>
            <a:ext cx="3709988" cy="1384300"/>
          </a:xfrm>
          <a:prstGeom prst="rect">
            <a:avLst/>
          </a:prstGeom>
          <a:noFill/>
          <a:ln w="9525">
            <a:noFill/>
            <a:miter lim="800000"/>
            <a:headEnd/>
            <a:tailEnd/>
          </a:ln>
          <a:effectLst/>
        </p:spPr>
      </p:pic>
      <p:sp>
        <p:nvSpPr>
          <p:cNvPr id="5127" name="Rectangle 7"/>
          <p:cNvSpPr>
            <a:spLocks noChangeArrowheads="1"/>
          </p:cNvSpPr>
          <p:nvPr/>
        </p:nvSpPr>
        <p:spPr bwMode="auto">
          <a:xfrm>
            <a:off x="1295400" y="6559550"/>
            <a:ext cx="3779851" cy="276999"/>
          </a:xfrm>
          <a:prstGeom prst="rect">
            <a:avLst/>
          </a:prstGeom>
          <a:noFill/>
          <a:ln w="9525">
            <a:noFill/>
            <a:miter lim="800000"/>
            <a:headEnd/>
            <a:tailEnd/>
          </a:ln>
        </p:spPr>
        <p:txBody>
          <a:bodyPr wrap="none">
            <a:prstTxWarp prst="textNoShape">
              <a:avLst/>
            </a:prstTxWarp>
            <a:spAutoFit/>
          </a:bodyPr>
          <a:lstStyle/>
          <a:p>
            <a:r>
              <a:rPr lang="en-US" sz="1200" u="sng">
                <a:solidFill>
                  <a:srgbClr val="1F00FF"/>
                </a:solidFill>
                <a:latin typeface="Calibri"/>
                <a:cs typeface="Calibri"/>
                <a:hlinkClick r:id="rId4"/>
              </a:rPr>
              <a:t>http:/www.aoml.noaa.gov/hrd/data_sub/assesment.html</a:t>
            </a:r>
            <a:endParaRPr lang="en-US" sz="1200" u="sng">
              <a:solidFill>
                <a:srgbClr val="1F00FF"/>
              </a:solidFill>
              <a:latin typeface="Calibri"/>
              <a:cs typeface="Calibri"/>
            </a:endParaRPr>
          </a:p>
        </p:txBody>
      </p:sp>
      <p:sp>
        <p:nvSpPr>
          <p:cNvPr id="5133" name="Rectangle 13"/>
          <p:cNvSpPr>
            <a:spLocks noChangeArrowheads="1"/>
          </p:cNvSpPr>
          <p:nvPr/>
        </p:nvSpPr>
        <p:spPr bwMode="auto">
          <a:xfrm>
            <a:off x="0" y="3148013"/>
            <a:ext cx="1295400" cy="381000"/>
          </a:xfrm>
          <a:prstGeom prst="rect">
            <a:avLst/>
          </a:prstGeom>
          <a:solidFill>
            <a:schemeClr val="accent2">
              <a:alpha val="42999"/>
            </a:schemeClr>
          </a:solidFill>
          <a:ln w="9525">
            <a:noFill/>
            <a:miter lim="800000"/>
            <a:headEnd/>
            <a:tailEnd/>
          </a:ln>
        </p:spPr>
        <p:txBody>
          <a:bodyPr wrap="none" anchor="ctr">
            <a:prstTxWarp prst="textNoShape">
              <a:avLst/>
            </a:prstTxWarp>
          </a:bodyPr>
          <a:lstStyle/>
          <a:p>
            <a:endParaRPr lang="en-US">
              <a:latin typeface="Calibri"/>
              <a:cs typeface="Calibri"/>
            </a:endParaRPr>
          </a:p>
        </p:txBody>
      </p:sp>
      <p:pic>
        <p:nvPicPr>
          <p:cNvPr id="5134" name="Picture 14" descr="v3_slide0008_image013"/>
          <p:cNvPicPr>
            <a:picLocks noChangeAspect="1" noChangeArrowheads="1"/>
          </p:cNvPicPr>
          <p:nvPr/>
        </p:nvPicPr>
        <p:blipFill>
          <a:blip r:embed="rId5"/>
          <a:srcRect/>
          <a:stretch>
            <a:fillRect/>
          </a:stretch>
        </p:blipFill>
        <p:spPr bwMode="auto">
          <a:xfrm>
            <a:off x="5868984" y="384193"/>
            <a:ext cx="2043113" cy="2544762"/>
          </a:xfrm>
          <a:prstGeom prst="rect">
            <a:avLst/>
          </a:prstGeom>
          <a:noFill/>
        </p:spPr>
      </p:pic>
      <p:grpSp>
        <p:nvGrpSpPr>
          <p:cNvPr id="8" name="Group 7"/>
          <p:cNvGrpSpPr>
            <a:grpSpLocks noChangeAspect="1"/>
          </p:cNvGrpSpPr>
          <p:nvPr/>
        </p:nvGrpSpPr>
        <p:grpSpPr bwMode="auto">
          <a:xfrm>
            <a:off x="5285844" y="3244318"/>
            <a:ext cx="3322637" cy="3108325"/>
            <a:chOff x="2006600" y="685800"/>
            <a:chExt cx="8991600" cy="8412480"/>
          </a:xfrm>
        </p:grpSpPr>
        <p:pic>
          <p:nvPicPr>
            <p:cNvPr id="9" name="Picture 1"/>
            <p:cNvPicPr>
              <a:picLocks noChangeArrowheads="1"/>
            </p:cNvPicPr>
            <p:nvPr/>
          </p:nvPicPr>
          <p:blipFill>
            <a:blip r:embed="rId6"/>
            <a:srcRect l="23885" t="17223" r="23837" b="9149"/>
            <a:stretch>
              <a:fillRect/>
            </a:stretch>
          </p:blipFill>
          <p:spPr bwMode="auto">
            <a:xfrm>
              <a:off x="2077932" y="685800"/>
              <a:ext cx="8887968" cy="8412480"/>
            </a:xfrm>
            <a:prstGeom prst="rect">
              <a:avLst/>
            </a:prstGeom>
            <a:noFill/>
            <a:ln w="12700">
              <a:noFill/>
              <a:miter lim="800000"/>
              <a:headEnd/>
              <a:tailEnd/>
            </a:ln>
          </p:spPr>
        </p:pic>
        <p:pic>
          <p:nvPicPr>
            <p:cNvPr id="10" name="Picture 9" descr="Untitled.jpg"/>
            <p:cNvPicPr>
              <a:picLocks noChangeAspect="1"/>
            </p:cNvPicPr>
            <p:nvPr/>
          </p:nvPicPr>
          <p:blipFill>
            <a:blip r:embed="rId7">
              <a:alphaModFix amt="49000"/>
            </a:blip>
            <a:srcRect l="10667" r="10667"/>
            <a:stretch>
              <a:fillRect/>
            </a:stretch>
          </p:blipFill>
          <p:spPr bwMode="auto">
            <a:xfrm>
              <a:off x="2006600" y="685800"/>
              <a:ext cx="8991600" cy="8382000"/>
            </a:xfrm>
            <a:prstGeom prst="rect">
              <a:avLst/>
            </a:prstGeom>
            <a:noFill/>
            <a:ln w="9525">
              <a:noFill/>
              <a:miter lim="800000"/>
              <a:headEnd/>
              <a:tailEnd/>
            </a:ln>
          </p:spPr>
        </p:pic>
      </p:grpSp>
      <p:sp>
        <p:nvSpPr>
          <p:cNvPr id="11" name="TextBox 10"/>
          <p:cNvSpPr txBox="1">
            <a:spLocks noChangeArrowheads="1"/>
          </p:cNvSpPr>
          <p:nvPr/>
        </p:nvSpPr>
        <p:spPr bwMode="auto">
          <a:xfrm>
            <a:off x="7871881" y="5844643"/>
            <a:ext cx="800100" cy="523875"/>
          </a:xfrm>
          <a:prstGeom prst="rect">
            <a:avLst/>
          </a:prstGeom>
          <a:noFill/>
          <a:ln w="9525">
            <a:noFill/>
            <a:miter lim="800000"/>
            <a:headEnd/>
            <a:tailEnd/>
          </a:ln>
        </p:spPr>
        <p:txBody>
          <a:bodyPr>
            <a:prstTxWarp prst="textNoShape">
              <a:avLst/>
            </a:prstTxWarp>
            <a:spAutoFit/>
          </a:bodyPr>
          <a:lstStyle/>
          <a:p>
            <a:pPr algn="ctr"/>
            <a:r>
              <a:rPr lang="en-US" sz="1400" b="1">
                <a:solidFill>
                  <a:srgbClr val="000000"/>
                </a:solidFill>
                <a:latin typeface="Calibri"/>
                <a:ea typeface="Calibri" charset="0"/>
                <a:cs typeface="Calibri"/>
              </a:rPr>
              <a:t>Paloma 2008</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2129</TotalTime>
  <Words>4432</Words>
  <Application>Microsoft Macintosh PowerPoint</Application>
  <PresentationFormat>On-screen Show (4:3)</PresentationFormat>
  <Paragraphs>336</Paragraphs>
  <Slides>23</Slides>
  <Notes>18</Notes>
  <HiddenSlides>0</HiddenSlides>
  <MMClips>0</MMClips>
  <ScaleCrop>false</ScaleCrop>
  <HeadingPairs>
    <vt:vector size="4" baseType="variant">
      <vt:variant>
        <vt:lpstr>Design Template</vt:lpstr>
      </vt:variant>
      <vt:variant>
        <vt:i4>1</vt:i4>
      </vt:variant>
      <vt:variant>
        <vt:lpstr>Slide Titles</vt:lpstr>
      </vt:variant>
      <vt:variant>
        <vt:i4>23</vt:i4>
      </vt:variant>
    </vt:vector>
  </HeadingPairs>
  <TitlesOfParts>
    <vt:vector size="24" baseType="lpstr">
      <vt:lpstr>Blank Presentation</vt:lpstr>
      <vt:lpstr>NOAA Hurricane Research</vt:lpstr>
      <vt:lpstr>Slide 2</vt:lpstr>
      <vt:lpstr>Slide 3</vt:lpstr>
      <vt:lpstr>Slide 4</vt:lpstr>
      <vt:lpstr>Slide 5</vt:lpstr>
      <vt:lpstr>Slide 6</vt:lpstr>
      <vt:lpstr>HOW?:</vt:lpstr>
      <vt:lpstr>Slide 8</vt:lpstr>
      <vt:lpstr>Slide 9</vt:lpstr>
      <vt:lpstr>Slide 10</vt:lpstr>
      <vt:lpstr>Slide 11</vt:lpstr>
      <vt:lpstr>Slide 12</vt:lpstr>
      <vt:lpstr>Slide 13</vt:lpstr>
      <vt:lpstr>Slide 14</vt:lpstr>
      <vt:lpstr>Slide 15</vt:lpstr>
      <vt:lpstr>Slide 16</vt:lpstr>
      <vt:lpstr>What in 2010?:</vt:lpstr>
      <vt:lpstr>What in 2010?: IFEX 2010</vt:lpstr>
      <vt:lpstr>What in 2010?:</vt:lpstr>
      <vt:lpstr>What in 2010?:</vt:lpstr>
      <vt:lpstr>What in 2010?:</vt:lpstr>
      <vt:lpstr>HFIP 2010 Demonstration</vt:lpstr>
      <vt:lpstr>Opportunities:</vt:lpstr>
    </vt:vector>
  </TitlesOfParts>
  <Company>NOAA/AOML Hurricane Research Division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Frank Marks</dc:creator>
  <cp:lastModifiedBy>Frank Marks</cp:lastModifiedBy>
  <cp:revision>132</cp:revision>
  <cp:lastPrinted>2007-04-16T12:51:16Z</cp:lastPrinted>
  <dcterms:created xsi:type="dcterms:W3CDTF">2011-03-21T02:07:59Z</dcterms:created>
  <dcterms:modified xsi:type="dcterms:W3CDTF">2011-03-21T04:20:29Z</dcterms:modified>
</cp:coreProperties>
</file>