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Masters/slideMaster8.xml" ContentType="application/vnd.openxmlformats-officedocument.presentationml.slideMaster+xml"/>
  <Override PartName="/ppt/notesSlides/notesSlide9.xml" ContentType="application/vnd.openxmlformats-officedocument.presentationml.notesSlide+xml"/>
  <Override PartName="/ppt/notesSlides/notesSlide12.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3" r:id="rId2"/>
    <p:sldMasterId id="2147483665" r:id="rId3"/>
    <p:sldMasterId id="2147483669" r:id="rId4"/>
    <p:sldMasterId id="2147483673" r:id="rId5"/>
    <p:sldMasterId id="2147483675" r:id="rId6"/>
    <p:sldMasterId id="2147483679" r:id="rId7"/>
    <p:sldMasterId id="2147483685" r:id="rId8"/>
  </p:sldMasterIdLst>
  <p:notesMasterIdLst>
    <p:notesMasterId r:id="rId46"/>
  </p:notesMasterIdLst>
  <p:sldIdLst>
    <p:sldId id="265" r:id="rId9"/>
    <p:sldId id="334" r:id="rId10"/>
    <p:sldId id="355" r:id="rId11"/>
    <p:sldId id="353" r:id="rId12"/>
    <p:sldId id="356" r:id="rId13"/>
    <p:sldId id="329" r:id="rId14"/>
    <p:sldId id="330" r:id="rId15"/>
    <p:sldId id="357" r:id="rId16"/>
    <p:sldId id="358" r:id="rId17"/>
    <p:sldId id="319" r:id="rId18"/>
    <p:sldId id="318" r:id="rId19"/>
    <p:sldId id="324" r:id="rId20"/>
    <p:sldId id="305" r:id="rId21"/>
    <p:sldId id="306" r:id="rId22"/>
    <p:sldId id="341" r:id="rId23"/>
    <p:sldId id="343" r:id="rId24"/>
    <p:sldId id="273" r:id="rId25"/>
    <p:sldId id="339" r:id="rId26"/>
    <p:sldId id="360" r:id="rId27"/>
    <p:sldId id="340" r:id="rId28"/>
    <p:sldId id="344" r:id="rId29"/>
    <p:sldId id="345" r:id="rId30"/>
    <p:sldId id="346" r:id="rId31"/>
    <p:sldId id="347" r:id="rId32"/>
    <p:sldId id="348" r:id="rId33"/>
    <p:sldId id="349" r:id="rId34"/>
    <p:sldId id="335" r:id="rId35"/>
    <p:sldId id="313" r:id="rId36"/>
    <p:sldId id="316" r:id="rId37"/>
    <p:sldId id="308" r:id="rId38"/>
    <p:sldId id="342" r:id="rId39"/>
    <p:sldId id="310" r:id="rId40"/>
    <p:sldId id="311" r:id="rId41"/>
    <p:sldId id="337" r:id="rId42"/>
    <p:sldId id="352" r:id="rId43"/>
    <p:sldId id="338" r:id="rId44"/>
    <p:sldId id="304"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12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4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viewProps" Target="viewProps.xml"/><Relationship Id="rId8" Type="http://schemas.openxmlformats.org/officeDocument/2006/relationships/slideMaster" Target="slideMasters/slideMaster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E03735-F461-4348-8353-E78B6F436A9F}" type="datetimeFigureOut">
              <a:rPr lang="en-US" smtClean="0"/>
              <a:pPr/>
              <a:t>12/1/2010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9E90CF-8E11-4AA5-8893-1CDE42A954B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4514" name="Rectangle 2"/>
          <p:cNvSpPr>
            <a:spLocks noChangeArrowheads="1"/>
          </p:cNvSpPr>
          <p:nvPr>
            <p:ph type="body" idx="1"/>
          </p:nvPr>
        </p:nvSpPr>
        <p:spPr bwMode="auto">
          <a:xfrm>
            <a:off x="685800" y="4343400"/>
            <a:ext cx="5486400" cy="4114800"/>
          </a:xfrm>
          <a:prstGeom prst="rect">
            <a:avLst/>
          </a:prstGeom>
          <a:noFill/>
          <a:ln>
            <a:miter lim="800000"/>
            <a:headEnd/>
            <a:tailEnd/>
          </a:ln>
        </p:spPr>
        <p:txBody>
          <a:bodyPr/>
          <a:lstStyle/>
          <a:p>
            <a:pPr marL="57150">
              <a:spcBef>
                <a:spcPts val="638"/>
              </a:spcBef>
            </a:pPr>
            <a:r>
              <a:rPr lang="en-US" sz="1600">
                <a:solidFill>
                  <a:srgbClr val="000000"/>
                </a:solidFill>
                <a:latin typeface="Times New Roman" charset="0"/>
                <a:cs typeface="Times New Roman" charset="0"/>
                <a:sym typeface="Times New Roman" charset="0"/>
              </a:rPr>
              <a:t>a)1523 b)1602</a:t>
            </a:r>
          </a:p>
          <a:p>
            <a:pPr marL="57150">
              <a:spcBef>
                <a:spcPts val="638"/>
              </a:spcBef>
            </a:pPr>
            <a:r>
              <a:rPr lang="en-US" sz="1600">
                <a:solidFill>
                  <a:srgbClr val="000000"/>
                </a:solidFill>
                <a:latin typeface="Times New Roman" charset="0"/>
                <a:cs typeface="Times New Roman" charset="0"/>
                <a:sym typeface="Times New Roman" charset="0"/>
              </a:rPr>
              <a:t>-LF aircraft radar with reflectivity on the side</a:t>
            </a:r>
          </a:p>
          <a:p>
            <a:pPr marL="57150">
              <a:spcBef>
                <a:spcPts val="638"/>
              </a:spcBef>
            </a:pPr>
            <a:r>
              <a:rPr lang="en-US" sz="1600">
                <a:solidFill>
                  <a:srgbClr val="000000"/>
                </a:solidFill>
                <a:latin typeface="Times New Roman" charset="0"/>
                <a:cs typeface="Times New Roman" charset="0"/>
                <a:sym typeface="Times New Roman" charset="0"/>
              </a:rPr>
              <a:t>-Lightning black circles +/- 10 mins</a:t>
            </a:r>
          </a:p>
          <a:p>
            <a:pPr marL="57150">
              <a:spcBef>
                <a:spcPts val="638"/>
              </a:spcBef>
            </a:pPr>
            <a:r>
              <a:rPr lang="en-US" sz="1600">
                <a:solidFill>
                  <a:srgbClr val="000000"/>
                </a:solidFill>
                <a:latin typeface="Times New Roman" charset="0"/>
                <a:cs typeface="Times New Roman" charset="0"/>
                <a:sym typeface="Times New Roman" charset="0"/>
              </a:rPr>
              <a:t>-70 km range ring</a:t>
            </a:r>
          </a:p>
          <a:p>
            <a:pPr marL="57150">
              <a:spcBef>
                <a:spcPts val="638"/>
              </a:spcBef>
            </a:pPr>
            <a:r>
              <a:rPr lang="en-US" sz="1600">
                <a:solidFill>
                  <a:srgbClr val="000000"/>
                </a:solidFill>
                <a:latin typeface="Times New Roman" charset="0"/>
                <a:cs typeface="Times New Roman" charset="0"/>
                <a:sym typeface="Times New Roman" charset="0"/>
              </a:rPr>
              <a:t>-Highest strike rate ever recorded</a:t>
            </a:r>
          </a:p>
          <a:p>
            <a:pPr marL="57150">
              <a:spcBef>
                <a:spcPts val="638"/>
              </a:spcBef>
            </a:pPr>
            <a:r>
              <a:rPr lang="en-US" sz="1600">
                <a:solidFill>
                  <a:srgbClr val="000000"/>
                </a:solidFill>
                <a:latin typeface="Times New Roman" charset="0"/>
                <a:cs typeface="Times New Roman" charset="0"/>
                <a:sym typeface="Times New Roman" charset="0"/>
              </a:rPr>
              <a:t>-Symetric with a slight bias to NW and SE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A2ED40EB-F914-4AA5-AEC0-D03F2D4D71E6}" type="datetime1">
              <a:rPr lang="en-US">
                <a:solidFill>
                  <a:srgbClr val="000000"/>
                </a:solidFill>
              </a:rPr>
              <a:pPr>
                <a:defRPr/>
              </a:pPr>
              <a:t>12/1/2010</a:t>
            </a:fld>
            <a:endParaRPr lang="en-US">
              <a:solidFill>
                <a:srgbClr val="000000"/>
              </a:solidFill>
            </a:endParaRPr>
          </a:p>
        </p:txBody>
      </p:sp>
      <p:sp>
        <p:nvSpPr>
          <p:cNvPr id="5" name="Slide Number Placeholder 4"/>
          <p:cNvSpPr>
            <a:spLocks noGrp="1"/>
          </p:cNvSpPr>
          <p:nvPr>
            <p:ph type="sldNum" sz="quarter" idx="11"/>
          </p:nvPr>
        </p:nvSpPr>
        <p:spPr/>
        <p:txBody>
          <a:bodyPr/>
          <a:lstStyle/>
          <a:p>
            <a:pPr>
              <a:defRPr/>
            </a:pPr>
            <a:fld id="{77103BA5-A62A-4272-870A-1E50A3F11EAF}" type="slidenum">
              <a:rPr lang="en-US">
                <a:solidFill>
                  <a:srgbClr val="000000"/>
                </a:solidFill>
              </a:rPr>
              <a:pPr>
                <a:defRPr/>
              </a:pPr>
              <a:t>29</a:t>
            </a:fld>
            <a:endParaRPr lang="en-US">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a:ln/>
        </p:spPr>
      </p:sp>
      <p:sp>
        <p:nvSpPr>
          <p:cNvPr id="24579" name="Notes Placeholder 2"/>
          <p:cNvSpPr>
            <a:spLocks noGrp="1"/>
          </p:cNvSpPr>
          <p:nvPr>
            <p:ph type="body" idx="1"/>
          </p:nvPr>
        </p:nvSpPr>
        <p:spPr>
          <a:noFill/>
          <a:ln/>
        </p:spPr>
        <p:txBody>
          <a:bodyPr/>
          <a:lstStyle/>
          <a:p>
            <a:r>
              <a:rPr lang="en-US" smtClean="0">
                <a:latin typeface="Times New Roman" charset="0"/>
              </a:rPr>
              <a:t>As per demand of the stake holders the lifetime of the programme is extended to 20 years for the imaging mission and 15.5 years for the sounding mission</a:t>
            </a:r>
          </a:p>
        </p:txBody>
      </p:sp>
      <p:sp>
        <p:nvSpPr>
          <p:cNvPr id="24580" name="Slide Number Placeholder 3"/>
          <p:cNvSpPr>
            <a:spLocks noGrp="1"/>
          </p:cNvSpPr>
          <p:nvPr>
            <p:ph type="sldNum" sz="quarter" idx="5"/>
          </p:nvPr>
        </p:nvSpPr>
        <p:spPr>
          <a:noFill/>
        </p:spPr>
        <p:txBody>
          <a:bodyPr/>
          <a:lstStyle/>
          <a:p>
            <a:fld id="{8B96C3BA-B6CD-47C2-BB04-B13AF5D99A7D}" type="slidenum">
              <a:rPr lang="de-DE"/>
              <a:pPr/>
              <a:t>4</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2898" name="Rectangle 2"/>
          <p:cNvSpPr>
            <a:spLocks noGrp="1" noRot="1" noChangeAspect="1" noChangeArrowheads="1" noTextEdit="1"/>
          </p:cNvSpPr>
          <p:nvPr>
            <p:ph type="sldImg"/>
          </p:nvPr>
        </p:nvSpPr>
        <p:spPr>
          <a:ln/>
        </p:spPr>
      </p:sp>
      <p:sp>
        <p:nvSpPr>
          <p:cNvPr id="2512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txBox="1">
            <a:spLocks noGrp="1" noChangeArrowheads="1"/>
          </p:cNvSpPr>
          <p:nvPr/>
        </p:nvSpPr>
        <p:spPr bwMode="auto">
          <a:xfrm>
            <a:off x="3883828" y="8684926"/>
            <a:ext cx="2972590" cy="457513"/>
          </a:xfrm>
          <a:prstGeom prst="rect">
            <a:avLst/>
          </a:prstGeom>
          <a:noFill/>
          <a:ln w="9525">
            <a:noFill/>
            <a:miter lim="800000"/>
            <a:headEnd/>
            <a:tailEnd/>
          </a:ln>
        </p:spPr>
        <p:txBody>
          <a:bodyPr lIns="90874" tIns="45437" rIns="90874" bIns="45437" anchor="b"/>
          <a:lstStyle/>
          <a:p>
            <a:pPr algn="r"/>
            <a:fld id="{324C42D6-EAA9-4BEE-88D2-7B67AB92BCE4}" type="slidenum">
              <a:rPr lang="en-US" sz="1200"/>
              <a:pPr algn="r"/>
              <a:t>8</a:t>
            </a:fld>
            <a:endParaRPr lang="en-US" sz="1200" dirty="0"/>
          </a:p>
        </p:txBody>
      </p:sp>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p:spPr>
        <p:txBody>
          <a:bodyPr/>
          <a:lstStyle/>
          <a:p>
            <a:pPr eaLnBrk="1" hangingPunct="1">
              <a:spcBef>
                <a:spcPct val="0"/>
              </a:spcBef>
            </a:pPr>
            <a:r>
              <a:rPr lang="en-US" dirty="0" smtClean="0">
                <a:latin typeface="Arial" pitchFamily="34" charset="0"/>
                <a:ea typeface="ＭＳ Ｐゴシック" pitchFamily="34" charset="-128"/>
              </a:rPr>
              <a:t>This is an example of the ABI-based AIR MASS product again patterned after similar products available from MSG.  The green areas are tropical air masses characterized by low ozone levels,  the red colors are associated with dryer regions and the blue colors indicate the temperature associated with the air.</a:t>
            </a:r>
          </a:p>
          <a:p>
            <a:pPr eaLnBrk="1" hangingPunct="1">
              <a:spcBef>
                <a:spcPct val="0"/>
              </a:spcBef>
            </a:pPr>
            <a:endParaRPr lang="en-US" dirty="0" smtClean="0">
              <a:latin typeface="Arial" pitchFamily="34" charset="0"/>
              <a:ea typeface="ＭＳ Ｐゴシック" pitchFamily="34" charset="-128"/>
            </a:endParaRPr>
          </a:p>
          <a:p>
            <a:pPr eaLnBrk="1" hangingPunct="1">
              <a:spcBef>
                <a:spcPct val="0"/>
              </a:spcBef>
            </a:pPr>
            <a:r>
              <a:rPr lang="en-US" dirty="0" smtClean="0">
                <a:latin typeface="Arial" pitchFamily="34" charset="0"/>
                <a:ea typeface="ＭＳ Ｐゴシック" pitchFamily="34" charset="-128"/>
              </a:rPr>
              <a:t>This ABI – based product is created by</a:t>
            </a:r>
          </a:p>
          <a:p>
            <a:pPr eaLnBrk="1" hangingPunct="1">
              <a:spcBef>
                <a:spcPct val="0"/>
              </a:spcBef>
            </a:pPr>
            <a:r>
              <a:rPr lang="en-US" dirty="0" smtClean="0">
                <a:latin typeface="Arial" pitchFamily="34" charset="0"/>
                <a:ea typeface="ＭＳ Ｐゴシック" pitchFamily="34" charset="-128"/>
              </a:rPr>
              <a:t>Red – shows the difference between Channel 8 (6.2um) and Channel 10 (7.3um) scaled from -29C to -4C</a:t>
            </a:r>
          </a:p>
          <a:p>
            <a:pPr eaLnBrk="1" hangingPunct="1">
              <a:spcBef>
                <a:spcPct val="0"/>
              </a:spcBef>
            </a:pPr>
            <a:r>
              <a:rPr lang="en-US" dirty="0" smtClean="0">
                <a:latin typeface="Arial" pitchFamily="34" charset="0"/>
                <a:ea typeface="ＭＳ Ｐゴシック" pitchFamily="34" charset="-128"/>
              </a:rPr>
              <a:t>Green – shows the difference between channel 11 (9.7um) and channel 15 (12.2um)</a:t>
            </a:r>
          </a:p>
          <a:p>
            <a:pPr eaLnBrk="1" hangingPunct="1">
              <a:spcBef>
                <a:spcPct val="0"/>
              </a:spcBef>
            </a:pPr>
            <a:r>
              <a:rPr lang="en-US" dirty="0" smtClean="0">
                <a:latin typeface="Arial" pitchFamily="34" charset="0"/>
                <a:ea typeface="ＭＳ Ｐゴシック" pitchFamily="34" charset="-128"/>
              </a:rPr>
              <a:t>Blue – is the channel 8 scaled from 243 K to 208 K</a:t>
            </a:r>
          </a:p>
          <a:p>
            <a:pPr eaLnBrk="1" hangingPunct="1">
              <a:spcBef>
                <a:spcPct val="0"/>
              </a:spcBef>
            </a:pPr>
            <a:endParaRPr lang="en-US" dirty="0" smtClean="0">
              <a:latin typeface="Arial" pitchFamily="34" charset="0"/>
              <a:ea typeface="ＭＳ Ｐゴシック" pitchFamily="34" charset="-128"/>
            </a:endParaRPr>
          </a:p>
          <a:p>
            <a:pPr eaLnBrk="1" hangingPunct="1">
              <a:spcBef>
                <a:spcPct val="0"/>
              </a:spcBef>
            </a:pPr>
            <a:r>
              <a:rPr lang="en-US" dirty="0" smtClean="0">
                <a:latin typeface="Arial" pitchFamily="34" charset="0"/>
                <a:ea typeface="ＭＳ Ｐゴシック" pitchFamily="34" charset="-128"/>
              </a:rPr>
              <a:t>Hourly lightning from WWLLN is show in red. </a:t>
            </a:r>
          </a:p>
        </p:txBody>
      </p:sp>
      <p:sp>
        <p:nvSpPr>
          <p:cNvPr id="24580" name="Slide Number Placeholder 3"/>
          <p:cNvSpPr txBox="1">
            <a:spLocks noGrp="1"/>
          </p:cNvSpPr>
          <p:nvPr/>
        </p:nvSpPr>
        <p:spPr bwMode="auto">
          <a:xfrm>
            <a:off x="3883828" y="8684926"/>
            <a:ext cx="2972590" cy="457513"/>
          </a:xfrm>
          <a:prstGeom prst="rect">
            <a:avLst/>
          </a:prstGeom>
          <a:noFill/>
          <a:ln w="9525">
            <a:noFill/>
            <a:miter lim="800000"/>
            <a:headEnd/>
            <a:tailEnd/>
          </a:ln>
        </p:spPr>
        <p:txBody>
          <a:bodyPr lIns="90874" tIns="45437" rIns="90874" bIns="45437" anchor="b"/>
          <a:lstStyle/>
          <a:p>
            <a:pPr algn="r"/>
            <a:fld id="{A70E0115-B13B-4CEC-9089-FD7C97CA73C3}" type="slidenum">
              <a:rPr lang="en-US" sz="1200">
                <a:latin typeface="Calibri" pitchFamily="34" charset="0"/>
              </a:rPr>
              <a:pPr algn="r"/>
              <a:t>8</a:t>
            </a:fld>
            <a:endParaRPr lang="en-US" sz="1200" dirty="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2114" name="Rectangle 2"/>
          <p:cNvSpPr>
            <a:spLocks noGrp="1" noRot="1" noChangeAspect="1" noChangeArrowheads="1" noTextEdit="1"/>
          </p:cNvSpPr>
          <p:nvPr>
            <p:ph type="sldImg"/>
          </p:nvPr>
        </p:nvSpPr>
        <p:spPr>
          <a:ln/>
        </p:spPr>
      </p:sp>
      <p:sp>
        <p:nvSpPr>
          <p:cNvPr id="2522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3AC4190F-A146-4500-A8E0-D05A18B8B090}" type="datetime1">
              <a:rPr lang="en-US" smtClean="0">
                <a:solidFill>
                  <a:srgbClr val="000000"/>
                </a:solidFill>
              </a:rPr>
              <a:pPr>
                <a:defRPr/>
              </a:pPr>
              <a:t>12/1/2010</a:t>
            </a:fld>
            <a:endParaRPr lang="en-US">
              <a:solidFill>
                <a:srgbClr val="000000"/>
              </a:solidFill>
            </a:endParaRPr>
          </a:p>
        </p:txBody>
      </p:sp>
      <p:sp>
        <p:nvSpPr>
          <p:cNvPr id="5" name="Slide Number Placeholder 4"/>
          <p:cNvSpPr>
            <a:spLocks noGrp="1"/>
          </p:cNvSpPr>
          <p:nvPr>
            <p:ph type="sldNum" sz="quarter" idx="11"/>
          </p:nvPr>
        </p:nvSpPr>
        <p:spPr/>
        <p:txBody>
          <a:bodyPr/>
          <a:lstStyle/>
          <a:p>
            <a:pPr>
              <a:defRPr/>
            </a:pPr>
            <a:fld id="{77103BA5-A62A-4272-870A-1E50A3F11EAF}" type="slidenum">
              <a:rPr lang="en-US" smtClean="0">
                <a:solidFill>
                  <a:srgbClr val="000000"/>
                </a:solidFill>
              </a:rPr>
              <a:pPr>
                <a:defRPr/>
              </a:pPr>
              <a:t>14</a:t>
            </a:fld>
            <a:endParaRPr lang="en-US">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36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pPr marL="61913">
              <a:spcBef>
                <a:spcPts val="900"/>
              </a:spcBef>
            </a:pPr>
            <a:r>
              <a:rPr lang="en-US" sz="1600">
                <a:solidFill>
                  <a:srgbClr val="000000"/>
                </a:solidFill>
                <a:latin typeface="Times New Roman" charset="0"/>
                <a:cs typeface="Times New Roman" charset="0"/>
                <a:sym typeface="Times New Roman" charset="0"/>
              </a:rPr>
              <a:t>Figure 1.  Schematic diagram of the Earth-ionosphere wave-guide, which allows VLF (3-30 kHz) emissions from thunderstorms (sferics) to propagate thousands of kilometers through reflection.  The best propagation is observed over the ocean at night.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ECEB98-5FD0-4E55-8A11-FAAAF83D7934}" type="datetime1">
              <a:rPr lang="en-US" smtClean="0"/>
              <a:pPr/>
              <a:t>12/1/2010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40B619-EB6A-4188-BD82-77F8D1BE01C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6E5ED6-A5F0-4097-A9E7-F7D3447C7E7B}" type="datetime1">
              <a:rPr lang="en-US" smtClean="0"/>
              <a:pPr/>
              <a:t>12/1/2010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40B619-EB6A-4188-BD82-77F8D1BE01C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8997EE-090F-4D9F-941B-765B0E8E6F4B}" type="datetime1">
              <a:rPr lang="en-US" smtClean="0"/>
              <a:pPr/>
              <a:t>12/1/2010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40B619-EB6A-4188-BD82-77F8D1BE01C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533400" y="152400"/>
            <a:ext cx="7848600" cy="6858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990600"/>
            <a:ext cx="41148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4400" y="990600"/>
            <a:ext cx="41148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695700"/>
            <a:ext cx="41148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724400" y="3695700"/>
            <a:ext cx="41148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a:xfrm>
            <a:off x="6781800" y="6248400"/>
            <a:ext cx="2133600" cy="476250"/>
          </a:xfrm>
        </p:spPr>
        <p:txBody>
          <a:bodyPr/>
          <a:lstStyle>
            <a:lvl1pPr>
              <a:defRPr/>
            </a:lvl1pPr>
          </a:lstStyle>
          <a:p>
            <a:fld id="{955702BF-01D7-4B98-93D0-EB1C86E5D760}" type="slidenum">
              <a:rPr lang="en-US"/>
              <a:pPr/>
              <a:t>‹#›</a:t>
            </a:fld>
            <a:endParaRPr lang="en-US"/>
          </a:p>
        </p:txBody>
      </p:sp>
      <p:sp>
        <p:nvSpPr>
          <p:cNvPr id="8" name="Date Placeholder 7"/>
          <p:cNvSpPr>
            <a:spLocks noGrp="1"/>
          </p:cNvSpPr>
          <p:nvPr>
            <p:ph type="dt" sz="half" idx="11"/>
          </p:nvPr>
        </p:nvSpPr>
        <p:spPr>
          <a:xfrm>
            <a:off x="3581400" y="6248400"/>
            <a:ext cx="2133600" cy="476250"/>
          </a:xfrm>
        </p:spPr>
        <p:txBody>
          <a:bodyPr/>
          <a:lstStyle>
            <a:lvl1pPr>
              <a:defRPr/>
            </a:lvl1pPr>
          </a:lstStyle>
          <a:p>
            <a:fld id="{76760B65-94AC-4931-9F04-435D231A6DE5}" type="datetime1">
              <a:rPr lang="en-US" smtClean="0"/>
              <a:pPr/>
              <a:t>12/1/2010</a:t>
            </a:fld>
            <a:endParaRPr lang="en-US"/>
          </a:p>
        </p:txBody>
      </p:sp>
      <p:sp>
        <p:nvSpPr>
          <p:cNvPr id="9" name="Footer Placeholder 8"/>
          <p:cNvSpPr>
            <a:spLocks noGrp="1"/>
          </p:cNvSpPr>
          <p:nvPr>
            <p:ph type="ftr" sz="quarter" idx="12"/>
          </p:nvPr>
        </p:nvSpPr>
        <p:spPr>
          <a:xfrm>
            <a:off x="304800" y="6400800"/>
            <a:ext cx="1600200" cy="320675"/>
          </a:xfrm>
        </p:spPr>
        <p:txBody>
          <a:bodyPr/>
          <a:lstStyle>
            <a:lvl1pPr>
              <a:defRPr/>
            </a:lvl1p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DD36A7B3-F303-42C4-A05C-3B211580A847}"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07088" y="234882"/>
            <a:ext cx="5791200" cy="5635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00175"/>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00175"/>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88100"/>
            <a:ext cx="2133600" cy="476250"/>
          </a:xfrm>
          <a:prstGeom prst="rect">
            <a:avLst/>
          </a:prstGeom>
        </p:spPr>
        <p:txBody>
          <a:bodyPr/>
          <a:lstStyle>
            <a:lvl1pPr>
              <a:defRPr/>
            </a:lvl1pPr>
          </a:lstStyle>
          <a:p>
            <a:pPr>
              <a:defRPr/>
            </a:pPr>
            <a:fld id="{4B7BE721-2DE2-49F2-AA6A-5E3F031D13EC}" type="datetime1">
              <a:rPr lang="en-US" smtClean="0"/>
              <a:pPr>
                <a:defRPr/>
              </a:pPr>
              <a:t>12/1/2010</a:t>
            </a:fld>
            <a:endParaRPr lang="en-US"/>
          </a:p>
        </p:txBody>
      </p:sp>
      <p:sp>
        <p:nvSpPr>
          <p:cNvPr id="6" name="Slide Number Placeholder 5"/>
          <p:cNvSpPr>
            <a:spLocks noGrp="1"/>
          </p:cNvSpPr>
          <p:nvPr>
            <p:ph type="sldNum" sz="quarter" idx="11"/>
          </p:nvPr>
        </p:nvSpPr>
        <p:spPr>
          <a:xfrm>
            <a:off x="6553200" y="6402388"/>
            <a:ext cx="2133600" cy="476250"/>
          </a:xfrm>
        </p:spPr>
        <p:txBody>
          <a:bodyPr/>
          <a:lstStyle>
            <a:lvl1pPr>
              <a:defRPr/>
            </a:lvl1pPr>
          </a:lstStyle>
          <a:p>
            <a:pPr>
              <a:defRPr/>
            </a:pPr>
            <a:fld id="{9C65FA07-17A4-4BF0-8345-DAD976FFA213}"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49756A9-0B4D-418A-A676-3A85BEAC9952}" type="slidenum">
              <a:rPr lang="en-US">
                <a:solidFill>
                  <a:srgbClr val="FFFFFF"/>
                </a:solidFill>
              </a:rPr>
              <a:pPr/>
              <a:t>‹#›</a:t>
            </a:fld>
            <a:endParaRPr lang="en-US">
              <a:solidFill>
                <a:srgbClr val="FFFFFF"/>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2D18BB37-A9F6-49DC-B71F-CAFAC9715316}" type="slidenum">
              <a:rPr lang="en-US">
                <a:solidFill>
                  <a:srgbClr val="FFFFFF"/>
                </a:solidFill>
              </a:rPr>
              <a:pPr/>
              <a:t>‹#›</a:t>
            </a:fld>
            <a:endParaRPr lang="en-US">
              <a:solidFill>
                <a:srgbClr val="FFFFFF"/>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116BE5EC-E639-4F8E-8A18-5DB4A33D6C18}" type="slidenum">
              <a:rPr lang="en-US">
                <a:solidFill>
                  <a:srgbClr val="FFFFFF"/>
                </a:solidFill>
              </a:rPr>
              <a:pPr/>
              <a:t>‹#›</a:t>
            </a:fld>
            <a:endParaRPr lang="en-US">
              <a:solidFill>
                <a:srgbClr val="FFFFFF"/>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49756A9-0B4D-418A-A676-3A85BEAC9952}" type="slidenum">
              <a:rPr lang="en-US">
                <a:solidFill>
                  <a:srgbClr val="FFFFFF"/>
                </a:solidFill>
              </a:rPr>
              <a:pPr/>
              <a:t>‹#›</a:t>
            </a:fld>
            <a:endParaRPr lang="en-US">
              <a:solidFill>
                <a:srgbClr val="FFFFFF"/>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2D18BB37-A9F6-49DC-B71F-CAFAC9715316}" type="slidenum">
              <a:rPr lang="en-US">
                <a:solidFill>
                  <a:srgbClr val="FFFFFF"/>
                </a:solidFill>
              </a:rPr>
              <a:pPr/>
              <a:t>‹#›</a:t>
            </a:fld>
            <a:endParaRPr lang="en-US">
              <a:solidFill>
                <a:srgbClr val="FFFF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B495EA-3E3D-4E06-AC12-137C88E045FC}" type="datetime1">
              <a:rPr lang="en-US" smtClean="0"/>
              <a:pPr/>
              <a:t>12/1/2010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40B619-EB6A-4188-BD82-77F8D1BE01C2}"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000"/>
            </a:lvl1pPr>
            <a:lvl2pPr>
              <a:defRPr sz="1800"/>
            </a:lvl2pPr>
            <a:lvl3pPr>
              <a:defRPr sz="1600"/>
            </a:lvl3pPr>
            <a:lvl4pPr>
              <a:defRPr sz="14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5"/>
          <p:cNvSpPr>
            <a:spLocks noGrp="1" noChangeArrowheads="1"/>
          </p:cNvSpPr>
          <p:nvPr>
            <p:ph type="ftr" sz="quarter" idx="10"/>
          </p:nvPr>
        </p:nvSpPr>
        <p:spPr>
          <a:ln/>
        </p:spPr>
        <p:txBody>
          <a:bodyPr/>
          <a:lstStyle>
            <a:lvl1pPr>
              <a:defRPr/>
            </a:lvl1pPr>
          </a:lstStyle>
          <a:p>
            <a:pPr>
              <a:defRPr/>
            </a:pPr>
            <a:r>
              <a:rPr lang="en-US">
                <a:solidFill>
                  <a:srgbClr val="000000"/>
                </a:solidFill>
              </a:rPr>
              <a:t>NOAA Testbed USWRP Workshop, April 28-29, 2009</a:t>
            </a:r>
          </a:p>
          <a:p>
            <a:pPr>
              <a:defRPr/>
            </a:pPr>
            <a:endParaRPr lang="en-US">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D8B8AB70-731B-450C-A7FF-CF31F24EBD9C}" type="slidenum">
              <a:rPr lang="en-US">
                <a:solidFill>
                  <a:srgbClr val="000000"/>
                </a:solidFill>
              </a:rPr>
              <a:pPr>
                <a:defRPr/>
              </a:pPr>
              <a:t>‹#›</a:t>
            </a:fld>
            <a:endParaRPr lang="en-US">
              <a:solidFill>
                <a:srgbClr val="000000"/>
              </a:solidFill>
            </a:endParaRPr>
          </a:p>
        </p:txBody>
      </p:sp>
      <p:sp>
        <p:nvSpPr>
          <p:cNvPr id="6" name="Rectangle 10"/>
          <p:cNvSpPr>
            <a:spLocks noGrp="1" noChangeArrowheads="1"/>
          </p:cNvSpPr>
          <p:nvPr>
            <p:ph type="dt" sz="half" idx="12"/>
          </p:nvPr>
        </p:nvSpPr>
        <p:spPr>
          <a:ln/>
        </p:spPr>
        <p:txBody>
          <a:bodyPr/>
          <a:lstStyle>
            <a:lvl1pPr>
              <a:defRPr/>
            </a:lvl1pPr>
          </a:lstStyle>
          <a:p>
            <a:pPr>
              <a:defRPr/>
            </a:pPr>
            <a:fld id="{9FFD2D35-DE5D-483C-B68A-3D0D3866DCE2}" type="datetime1">
              <a:rPr lang="en-US">
                <a:solidFill>
                  <a:srgbClr val="000000"/>
                </a:solidFill>
              </a:rPr>
              <a:pPr>
                <a:defRPr/>
              </a:pPr>
              <a:t>12/1/2010</a:t>
            </a:fld>
            <a:endParaRPr lang="en-US">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solidFill>
                  <a:srgbClr val="000000"/>
                </a:solidFill>
              </a:rPr>
              <a:t>NOAA Testbed USWRP Workshop, April 28-29, 2009</a:t>
            </a:r>
          </a:p>
          <a:p>
            <a:pPr>
              <a:defRPr/>
            </a:pPr>
            <a:endParaRPr lang="en-US">
              <a:solidFill>
                <a:srgbClr val="000000"/>
              </a:solidFill>
            </a:endParaRPr>
          </a:p>
        </p:txBody>
      </p:sp>
      <p:sp>
        <p:nvSpPr>
          <p:cNvPr id="3" name="Rectangle 6"/>
          <p:cNvSpPr>
            <a:spLocks noGrp="1" noChangeArrowheads="1"/>
          </p:cNvSpPr>
          <p:nvPr>
            <p:ph type="sldNum" sz="quarter" idx="11"/>
          </p:nvPr>
        </p:nvSpPr>
        <p:spPr>
          <a:ln/>
        </p:spPr>
        <p:txBody>
          <a:bodyPr/>
          <a:lstStyle>
            <a:lvl1pPr>
              <a:defRPr/>
            </a:lvl1pPr>
          </a:lstStyle>
          <a:p>
            <a:pPr>
              <a:defRPr/>
            </a:pPr>
            <a:fld id="{62FEEFF7-E5F5-4FDE-AD9E-BCD8552F4DF5}" type="slidenum">
              <a:rPr lang="en-US">
                <a:solidFill>
                  <a:srgbClr val="000000"/>
                </a:solidFill>
              </a:rPr>
              <a:pPr>
                <a:defRPr/>
              </a:pPr>
              <a:t>‹#›</a:t>
            </a:fld>
            <a:endParaRPr lang="en-US">
              <a:solidFill>
                <a:srgbClr val="000000"/>
              </a:solidFill>
            </a:endParaRPr>
          </a:p>
        </p:txBody>
      </p:sp>
      <p:sp>
        <p:nvSpPr>
          <p:cNvPr id="4" name="Rectangle 10"/>
          <p:cNvSpPr>
            <a:spLocks noGrp="1" noChangeArrowheads="1"/>
          </p:cNvSpPr>
          <p:nvPr>
            <p:ph type="dt" sz="half" idx="12"/>
          </p:nvPr>
        </p:nvSpPr>
        <p:spPr>
          <a:ln/>
        </p:spPr>
        <p:txBody>
          <a:bodyPr/>
          <a:lstStyle>
            <a:lvl1pPr>
              <a:defRPr/>
            </a:lvl1pPr>
          </a:lstStyle>
          <a:p>
            <a:pPr>
              <a:defRPr/>
            </a:pPr>
            <a:fld id="{35AC88B0-399E-46B4-8259-4964D9B7FA8E}" type="datetime1">
              <a:rPr lang="en-US">
                <a:solidFill>
                  <a:srgbClr val="000000"/>
                </a:solidFill>
              </a:rPr>
              <a:pPr>
                <a:defRPr/>
              </a:pPr>
              <a:t>12/1/2010</a:t>
            </a:fld>
            <a:endParaRPr lang="en-US">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116BE5EC-E639-4F8E-8A18-5DB4A33D6C1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05BA2D-F51A-408D-A582-3E2B055B948C}" type="datetime1">
              <a:rPr lang="en-US" smtClean="0"/>
              <a:pPr/>
              <a:t>12/1/2010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40B619-EB6A-4188-BD82-77F8D1BE01C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15AD5FF-3464-47C6-AE0C-8E81F5263869}" type="datetime1">
              <a:rPr lang="en-US" smtClean="0"/>
              <a:pPr/>
              <a:t>12/1/2010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40B619-EB6A-4188-BD82-77F8D1BE01C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DA9136-35DC-4D9B-A234-19F52AA31D11}" type="datetime1">
              <a:rPr lang="en-US" smtClean="0"/>
              <a:pPr/>
              <a:t>12/1/2010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40B619-EB6A-4188-BD82-77F8D1BE01C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FF84470-1158-4FF8-9476-30E9BD6A689B}" type="datetime1">
              <a:rPr lang="en-US" smtClean="0"/>
              <a:pPr/>
              <a:t>12/1/2010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40B619-EB6A-4188-BD82-77F8D1BE01C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703635-235D-468E-BF47-6F6593A98287}" type="datetime1">
              <a:rPr lang="en-US" smtClean="0"/>
              <a:pPr/>
              <a:t>12/1/2010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40B619-EB6A-4188-BD82-77F8D1BE01C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05487-EB6E-47F3-B4A2-4741BA67E1D4}" type="datetime1">
              <a:rPr lang="en-US" smtClean="0"/>
              <a:pPr/>
              <a:t>12/1/2010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40B619-EB6A-4188-BD82-77F8D1BE01C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4A3DC0-3D2B-4461-924D-73B5F32D6414}" type="datetime1">
              <a:rPr lang="en-US" smtClean="0"/>
              <a:pPr/>
              <a:t>12/1/2010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40B619-EB6A-4188-BD82-77F8D1BE01C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theme" Target="../theme/theme2.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theme" Target="../theme/theme5.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theme" Target="../theme/theme6.xml"/><Relationship Id="rId1"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7.xml"/><Relationship Id="rId1" Type="http://schemas.openxmlformats.org/officeDocument/2006/relationships/slideLayout" Target="../slideLayouts/slideLayout20.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22.xml"/><Relationship Id="rId1" Type="http://schemas.openxmlformats.org/officeDocument/2006/relationships/slideLayout" Target="../slideLayouts/slideLayout2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079EB8-5ED4-44FC-BCDB-587F28FBE3D8}" type="datetime1">
              <a:rPr lang="en-US" smtClean="0"/>
              <a:pPr/>
              <a:t>12/1/2010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40B619-EB6A-4188-BD82-77F8D1BE01C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87" r:id="rId13"/>
    <p:sldLayoutId id="2147483689" r:id="rId1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latin typeface="+mn-lt"/>
              </a:defRPr>
            </a:lvl1pPr>
          </a:lstStyle>
          <a:p>
            <a:pPr fontAlgn="base">
              <a:spcBef>
                <a:spcPct val="0"/>
              </a:spcBef>
              <a:spcAft>
                <a:spcPct val="0"/>
              </a:spcAft>
            </a:pPr>
            <a:fld id="{4ACB8958-C40B-4F92-891E-36B08CA4322E}" type="slidenum">
              <a:rPr lang="en-US">
                <a:solidFill>
                  <a:srgbClr val="FFFFFF"/>
                </a:solidFill>
              </a:rPr>
              <a:pPr fontAlgn="base">
                <a:spcBef>
                  <a:spcPct val="0"/>
                </a:spcBef>
                <a:spcAft>
                  <a:spcPct val="0"/>
                </a:spcAft>
              </a:pPr>
              <a:t>‹#›</a:t>
            </a:fld>
            <a:endParaRPr lang="en-US">
              <a:solidFill>
                <a:srgbClr val="FFFFFF"/>
              </a:solidFill>
            </a:endParaRPr>
          </a:p>
        </p:txBody>
      </p:sp>
      <p:sp>
        <p:nvSpPr>
          <p:cNvPr id="1033" name="Rectangle 9"/>
          <p:cNvSpPr>
            <a:spLocks noChangeArrowheads="1"/>
          </p:cNvSpPr>
          <p:nvPr/>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34" name="Rectangle 10"/>
          <p:cNvSpPr>
            <a:spLocks noChangeArrowheads="1"/>
          </p:cNvSpPr>
          <p:nvPr/>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35" name="Rectangle 11"/>
          <p:cNvSpPr>
            <a:spLocks noChangeArrowheads="1"/>
          </p:cNvSpPr>
          <p:nvPr/>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FEDCAA2E-8A19-49F3-AC1C-E4C6C949FAC0}" type="slidenum">
              <a:rPr lang="en-US" sz="1400">
                <a:solidFill>
                  <a:srgbClr val="000000"/>
                </a:solidFill>
              </a:rPr>
              <a:pPr algn="r" fontAlgn="base">
                <a:spcBef>
                  <a:spcPct val="0"/>
                </a:spcBef>
                <a:spcAft>
                  <a:spcPct val="0"/>
                </a:spcAft>
              </a:pPr>
              <a:t>‹#›</a:t>
            </a:fld>
            <a:endParaRPr lang="en-US" sz="1400">
              <a:solidFill>
                <a:srgbClr val="000000"/>
              </a:solidFill>
            </a:endParaRPr>
          </a:p>
        </p:txBody>
      </p:sp>
      <p:sp>
        <p:nvSpPr>
          <p:cNvPr id="1036" name="Rectangle 12"/>
          <p:cNvSpPr>
            <a:spLocks noChangeArrowheads="1"/>
          </p:cNvSpPr>
          <p:nvPr userDrawn="1"/>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37" name="Rectangle 13"/>
          <p:cNvSpPr>
            <a:spLocks noChangeArrowheads="1"/>
          </p:cNvSpPr>
          <p:nvPr userDrawn="1"/>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38" name="Rectangle 14"/>
          <p:cNvSpPr>
            <a:spLocks noChangeArrowheads="1"/>
          </p:cNvSpPr>
          <p:nvPr userDrawn="1"/>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D7256363-E919-428D-A14D-BA902F73F662}" type="slidenum">
              <a:rPr lang="en-US" sz="1400">
                <a:solidFill>
                  <a:srgbClr val="000000"/>
                </a:solidFill>
              </a:rPr>
              <a:pPr algn="r" fontAlgn="base">
                <a:spcBef>
                  <a:spcPct val="0"/>
                </a:spcBef>
                <a:spcAft>
                  <a:spcPct val="0"/>
                </a:spcAft>
              </a:pPr>
              <a:t>‹#›</a:t>
            </a:fld>
            <a:endParaRPr lang="en-US" sz="1400">
              <a:solidFill>
                <a:srgbClr val="000000"/>
              </a:solidFill>
            </a:endParaRPr>
          </a:p>
        </p:txBody>
      </p:sp>
      <p:sp>
        <p:nvSpPr>
          <p:cNvPr id="1040" name="Rectangle 16"/>
          <p:cNvSpPr>
            <a:spLocks noChangeArrowheads="1"/>
          </p:cNvSpPr>
          <p:nvPr userDrawn="1"/>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41" name="Rectangle 17"/>
          <p:cNvSpPr>
            <a:spLocks noChangeArrowheads="1"/>
          </p:cNvSpPr>
          <p:nvPr userDrawn="1"/>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42" name="Rectangle 18"/>
          <p:cNvSpPr>
            <a:spLocks noChangeArrowheads="1"/>
          </p:cNvSpPr>
          <p:nvPr userDrawn="1"/>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BC2406C2-A291-4AF8-ABDD-9CDB6B3A7DA6}" type="slidenum">
              <a:rPr lang="en-US" sz="1400">
                <a:solidFill>
                  <a:srgbClr val="FFFFFF"/>
                </a:solidFill>
              </a:rPr>
              <a:pPr algn="r" fontAlgn="base">
                <a:spcBef>
                  <a:spcPct val="0"/>
                </a:spcBef>
                <a:spcAft>
                  <a:spcPct val="0"/>
                </a:spcAft>
              </a:pPr>
              <a:t>‹#›</a:t>
            </a:fld>
            <a:endParaRPr lang="en-US" sz="1400">
              <a:solidFill>
                <a:srgbClr val="000000"/>
              </a:solidFill>
            </a:endParaRPr>
          </a:p>
        </p:txBody>
      </p:sp>
      <p:sp>
        <p:nvSpPr>
          <p:cNvPr id="1046" name="Rectangle 22"/>
          <p:cNvSpPr>
            <a:spLocks noChangeArrowheads="1"/>
          </p:cNvSpPr>
          <p:nvPr userDrawn="1"/>
        </p:nvSpPr>
        <p:spPr bwMode="auto">
          <a:xfrm>
            <a:off x="514350" y="296863"/>
            <a:ext cx="69850" cy="76200"/>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500" b="1">
                <a:solidFill>
                  <a:srgbClr val="C0C0C0"/>
                </a:solidFill>
                <a:latin typeface="Arial" charset="0"/>
              </a:rPr>
              <a:t>    </a:t>
            </a:r>
            <a:endParaRPr lang="en-US" sz="2400">
              <a:solidFill>
                <a:srgbClr val="000000"/>
              </a:solidFill>
            </a:endParaRPr>
          </a:p>
        </p:txBody>
      </p:sp>
      <p:sp>
        <p:nvSpPr>
          <p:cNvPr id="1047" name="Rectangle 23"/>
          <p:cNvSpPr>
            <a:spLocks noChangeArrowheads="1"/>
          </p:cNvSpPr>
          <p:nvPr userDrawn="1"/>
        </p:nvSpPr>
        <p:spPr bwMode="auto">
          <a:xfrm>
            <a:off x="512763" y="295275"/>
            <a:ext cx="69850" cy="76200"/>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500" b="1">
                <a:solidFill>
                  <a:srgbClr val="3333CC"/>
                </a:solidFill>
                <a:latin typeface="Arial" charset="0"/>
              </a:rPr>
              <a:t>    </a:t>
            </a:r>
            <a:endParaRPr lang="en-US" sz="2400">
              <a:solidFill>
                <a:srgbClr val="000000"/>
              </a:solidFill>
            </a:endParaRPr>
          </a:p>
        </p:txBody>
      </p:sp>
      <p:sp>
        <p:nvSpPr>
          <p:cNvPr id="1049" name="Rectangle 25"/>
          <p:cNvSpPr>
            <a:spLocks noChangeArrowheads="1"/>
          </p:cNvSpPr>
          <p:nvPr userDrawn="1"/>
        </p:nvSpPr>
        <p:spPr bwMode="auto">
          <a:xfrm>
            <a:off x="1439863" y="282575"/>
            <a:ext cx="0" cy="365125"/>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endParaRPr lang="en-US" sz="2400">
              <a:solidFill>
                <a:srgbClr val="000000"/>
              </a:solidFill>
            </a:endParaRPr>
          </a:p>
        </p:txBody>
      </p:sp>
      <p:sp>
        <p:nvSpPr>
          <p:cNvPr id="1060" name="Text Box 36"/>
          <p:cNvSpPr txBox="1">
            <a:spLocks noChangeArrowheads="1"/>
          </p:cNvSpPr>
          <p:nvPr userDrawn="1"/>
        </p:nvSpPr>
        <p:spPr bwMode="auto">
          <a:xfrm>
            <a:off x="6877050" y="6583363"/>
            <a:ext cx="2089150" cy="274637"/>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200" b="1">
                <a:solidFill>
                  <a:srgbClr val="808080"/>
                </a:solidFill>
                <a:latin typeface="Arial" charset="0"/>
              </a:rPr>
              <a:t>Workshop OUN, Mar 2010 </a:t>
            </a:r>
          </a:p>
        </p:txBody>
      </p:sp>
      <p:grpSp>
        <p:nvGrpSpPr>
          <p:cNvPr id="2" name="Group 37"/>
          <p:cNvGrpSpPr>
            <a:grpSpLocks/>
          </p:cNvGrpSpPr>
          <p:nvPr userDrawn="1"/>
        </p:nvGrpSpPr>
        <p:grpSpPr bwMode="auto">
          <a:xfrm>
            <a:off x="12700" y="12700"/>
            <a:ext cx="2884488" cy="439738"/>
            <a:chOff x="8" y="8"/>
            <a:chExt cx="1817" cy="277"/>
          </a:xfrm>
        </p:grpSpPr>
        <p:pic>
          <p:nvPicPr>
            <p:cNvPr id="1062" name="Picture 38" descr="MeatballW"/>
            <p:cNvPicPr>
              <a:picLocks noChangeAspect="1" noChangeArrowheads="1" noCrop="1"/>
            </p:cNvPicPr>
            <p:nvPr userDrawn="1"/>
          </p:nvPicPr>
          <p:blipFill>
            <a:blip r:embed="rId3" cstate="print"/>
            <a:srcRect/>
            <a:stretch>
              <a:fillRect/>
            </a:stretch>
          </p:blipFill>
          <p:spPr bwMode="auto">
            <a:xfrm>
              <a:off x="8" y="8"/>
              <a:ext cx="336" cy="277"/>
            </a:xfrm>
            <a:prstGeom prst="rect">
              <a:avLst/>
            </a:prstGeom>
            <a:noFill/>
            <a:ln w="9525">
              <a:noFill/>
              <a:miter lim="800000"/>
              <a:headEnd/>
              <a:tailEnd/>
            </a:ln>
          </p:spPr>
        </p:pic>
        <p:sp>
          <p:nvSpPr>
            <p:cNvPr id="1063" name="Rectangle 39"/>
            <p:cNvSpPr>
              <a:spLocks noChangeArrowheads="1"/>
            </p:cNvSpPr>
            <p:nvPr userDrawn="1"/>
          </p:nvSpPr>
          <p:spPr bwMode="auto">
            <a:xfrm>
              <a:off x="357" y="54"/>
              <a:ext cx="1431" cy="134"/>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1400" b="1">
                  <a:solidFill>
                    <a:srgbClr val="C0C0C0"/>
                  </a:solidFill>
                  <a:latin typeface="Arial" charset="0"/>
                </a:rPr>
                <a:t>Earth-Sun System Division</a:t>
              </a:r>
            </a:p>
          </p:txBody>
        </p:sp>
        <p:sp>
          <p:nvSpPr>
            <p:cNvPr id="1064" name="Rectangle 40"/>
            <p:cNvSpPr>
              <a:spLocks noChangeArrowheads="1"/>
            </p:cNvSpPr>
            <p:nvPr userDrawn="1"/>
          </p:nvSpPr>
          <p:spPr bwMode="auto">
            <a:xfrm>
              <a:off x="360" y="194"/>
              <a:ext cx="1465" cy="77"/>
            </a:xfrm>
            <a:prstGeom prst="rect">
              <a:avLst/>
            </a:prstGeom>
            <a:noFill/>
            <a:ln w="9525">
              <a:noFill/>
              <a:miter lim="800000"/>
              <a:headEnd/>
              <a:tailEnd/>
            </a:ln>
          </p:spPr>
          <p:txBody>
            <a:bodyPr lIns="0" tIns="0" rIns="0" bIns="0">
              <a:spAutoFit/>
            </a:bodyPr>
            <a:lstStyle/>
            <a:p>
              <a:pPr algn="ctr" eaLnBrk="0" fontAlgn="base" hangingPunct="0">
                <a:spcBef>
                  <a:spcPct val="0"/>
                </a:spcBef>
                <a:spcAft>
                  <a:spcPct val="0"/>
                </a:spcAft>
              </a:pPr>
              <a:r>
                <a:rPr lang="en-US" sz="800" b="1">
                  <a:solidFill>
                    <a:srgbClr val="FFFF00"/>
                  </a:solidFill>
                  <a:latin typeface="Arial" charset="0"/>
                </a:rPr>
                <a:t>National Aeronautics and Space Administration</a:t>
              </a:r>
              <a:endParaRPr lang="en-US" sz="800" b="1">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64" r:id="rId1"/>
  </p:sldLayoutIdLst>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latin typeface="+mn-lt"/>
              </a:defRPr>
            </a:lvl1pPr>
          </a:lstStyle>
          <a:p>
            <a:pPr fontAlgn="base">
              <a:spcBef>
                <a:spcPct val="0"/>
              </a:spcBef>
              <a:spcAft>
                <a:spcPct val="0"/>
              </a:spcAft>
            </a:pPr>
            <a:fld id="{4ACB8958-C40B-4F92-891E-36B08CA4322E}" type="slidenum">
              <a:rPr lang="en-US">
                <a:solidFill>
                  <a:srgbClr val="FFFFFF"/>
                </a:solidFill>
              </a:rPr>
              <a:pPr fontAlgn="base">
                <a:spcBef>
                  <a:spcPct val="0"/>
                </a:spcBef>
                <a:spcAft>
                  <a:spcPct val="0"/>
                </a:spcAft>
              </a:pPr>
              <a:t>‹#›</a:t>
            </a:fld>
            <a:endParaRPr lang="en-US">
              <a:solidFill>
                <a:srgbClr val="FFFFFF"/>
              </a:solidFill>
            </a:endParaRPr>
          </a:p>
        </p:txBody>
      </p:sp>
      <p:sp>
        <p:nvSpPr>
          <p:cNvPr id="1033" name="Rectangle 9"/>
          <p:cNvSpPr>
            <a:spLocks noChangeArrowheads="1"/>
          </p:cNvSpPr>
          <p:nvPr/>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34" name="Rectangle 10"/>
          <p:cNvSpPr>
            <a:spLocks noChangeArrowheads="1"/>
          </p:cNvSpPr>
          <p:nvPr/>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35" name="Rectangle 11"/>
          <p:cNvSpPr>
            <a:spLocks noChangeArrowheads="1"/>
          </p:cNvSpPr>
          <p:nvPr/>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FEDCAA2E-8A19-49F3-AC1C-E4C6C949FAC0}" type="slidenum">
              <a:rPr lang="en-US" sz="1400">
                <a:solidFill>
                  <a:srgbClr val="000000"/>
                </a:solidFill>
              </a:rPr>
              <a:pPr algn="r" fontAlgn="base">
                <a:spcBef>
                  <a:spcPct val="0"/>
                </a:spcBef>
                <a:spcAft>
                  <a:spcPct val="0"/>
                </a:spcAft>
              </a:pPr>
              <a:t>‹#›</a:t>
            </a:fld>
            <a:endParaRPr lang="en-US" sz="1400">
              <a:solidFill>
                <a:srgbClr val="000000"/>
              </a:solidFill>
            </a:endParaRPr>
          </a:p>
        </p:txBody>
      </p:sp>
      <p:sp>
        <p:nvSpPr>
          <p:cNvPr id="1036" name="Rectangle 12"/>
          <p:cNvSpPr>
            <a:spLocks noChangeArrowheads="1"/>
          </p:cNvSpPr>
          <p:nvPr userDrawn="1"/>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37" name="Rectangle 13"/>
          <p:cNvSpPr>
            <a:spLocks noChangeArrowheads="1"/>
          </p:cNvSpPr>
          <p:nvPr userDrawn="1"/>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38" name="Rectangle 14"/>
          <p:cNvSpPr>
            <a:spLocks noChangeArrowheads="1"/>
          </p:cNvSpPr>
          <p:nvPr userDrawn="1"/>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D7256363-E919-428D-A14D-BA902F73F662}" type="slidenum">
              <a:rPr lang="en-US" sz="1400">
                <a:solidFill>
                  <a:srgbClr val="000000"/>
                </a:solidFill>
              </a:rPr>
              <a:pPr algn="r" fontAlgn="base">
                <a:spcBef>
                  <a:spcPct val="0"/>
                </a:spcBef>
                <a:spcAft>
                  <a:spcPct val="0"/>
                </a:spcAft>
              </a:pPr>
              <a:t>‹#›</a:t>
            </a:fld>
            <a:endParaRPr lang="en-US" sz="1400">
              <a:solidFill>
                <a:srgbClr val="000000"/>
              </a:solidFill>
            </a:endParaRPr>
          </a:p>
        </p:txBody>
      </p:sp>
      <p:sp>
        <p:nvSpPr>
          <p:cNvPr id="1040" name="Rectangle 16"/>
          <p:cNvSpPr>
            <a:spLocks noChangeArrowheads="1"/>
          </p:cNvSpPr>
          <p:nvPr userDrawn="1"/>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41" name="Rectangle 17"/>
          <p:cNvSpPr>
            <a:spLocks noChangeArrowheads="1"/>
          </p:cNvSpPr>
          <p:nvPr userDrawn="1"/>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42" name="Rectangle 18"/>
          <p:cNvSpPr>
            <a:spLocks noChangeArrowheads="1"/>
          </p:cNvSpPr>
          <p:nvPr userDrawn="1"/>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BC2406C2-A291-4AF8-ABDD-9CDB6B3A7DA6}" type="slidenum">
              <a:rPr lang="en-US" sz="1400">
                <a:solidFill>
                  <a:srgbClr val="FFFFFF"/>
                </a:solidFill>
              </a:rPr>
              <a:pPr algn="r" fontAlgn="base">
                <a:spcBef>
                  <a:spcPct val="0"/>
                </a:spcBef>
                <a:spcAft>
                  <a:spcPct val="0"/>
                </a:spcAft>
              </a:pPr>
              <a:t>‹#›</a:t>
            </a:fld>
            <a:endParaRPr lang="en-US" sz="1400">
              <a:solidFill>
                <a:srgbClr val="000000"/>
              </a:solidFill>
            </a:endParaRPr>
          </a:p>
        </p:txBody>
      </p:sp>
      <p:sp>
        <p:nvSpPr>
          <p:cNvPr id="1046" name="Rectangle 22"/>
          <p:cNvSpPr>
            <a:spLocks noChangeArrowheads="1"/>
          </p:cNvSpPr>
          <p:nvPr userDrawn="1"/>
        </p:nvSpPr>
        <p:spPr bwMode="auto">
          <a:xfrm>
            <a:off x="514350" y="296863"/>
            <a:ext cx="69850" cy="76200"/>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500" b="1">
                <a:solidFill>
                  <a:srgbClr val="C0C0C0"/>
                </a:solidFill>
                <a:latin typeface="Arial" charset="0"/>
              </a:rPr>
              <a:t>    </a:t>
            </a:r>
            <a:endParaRPr lang="en-US" sz="2400">
              <a:solidFill>
                <a:srgbClr val="000000"/>
              </a:solidFill>
            </a:endParaRPr>
          </a:p>
        </p:txBody>
      </p:sp>
      <p:sp>
        <p:nvSpPr>
          <p:cNvPr id="1047" name="Rectangle 23"/>
          <p:cNvSpPr>
            <a:spLocks noChangeArrowheads="1"/>
          </p:cNvSpPr>
          <p:nvPr userDrawn="1"/>
        </p:nvSpPr>
        <p:spPr bwMode="auto">
          <a:xfrm>
            <a:off x="512763" y="295275"/>
            <a:ext cx="69850" cy="76200"/>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500" b="1">
                <a:solidFill>
                  <a:srgbClr val="3333CC"/>
                </a:solidFill>
                <a:latin typeface="Arial" charset="0"/>
              </a:rPr>
              <a:t>    </a:t>
            </a:r>
            <a:endParaRPr lang="en-US" sz="2400">
              <a:solidFill>
                <a:srgbClr val="000000"/>
              </a:solidFill>
            </a:endParaRPr>
          </a:p>
        </p:txBody>
      </p:sp>
      <p:sp>
        <p:nvSpPr>
          <p:cNvPr id="1049" name="Rectangle 25"/>
          <p:cNvSpPr>
            <a:spLocks noChangeArrowheads="1"/>
          </p:cNvSpPr>
          <p:nvPr userDrawn="1"/>
        </p:nvSpPr>
        <p:spPr bwMode="auto">
          <a:xfrm>
            <a:off x="1439863" y="282575"/>
            <a:ext cx="0" cy="365125"/>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endParaRPr lang="en-US" sz="2400">
              <a:solidFill>
                <a:srgbClr val="000000"/>
              </a:solidFill>
            </a:endParaRPr>
          </a:p>
        </p:txBody>
      </p:sp>
      <p:sp>
        <p:nvSpPr>
          <p:cNvPr id="1060" name="Text Box 36"/>
          <p:cNvSpPr txBox="1">
            <a:spLocks noChangeArrowheads="1"/>
          </p:cNvSpPr>
          <p:nvPr userDrawn="1"/>
        </p:nvSpPr>
        <p:spPr bwMode="auto">
          <a:xfrm>
            <a:off x="6877050" y="6583363"/>
            <a:ext cx="2089150" cy="274637"/>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200" b="1">
                <a:solidFill>
                  <a:srgbClr val="808080"/>
                </a:solidFill>
                <a:latin typeface="Arial" charset="0"/>
              </a:rPr>
              <a:t>Workshop OUN, Mar 2010 </a:t>
            </a:r>
          </a:p>
        </p:txBody>
      </p:sp>
      <p:grpSp>
        <p:nvGrpSpPr>
          <p:cNvPr id="2" name="Group 37"/>
          <p:cNvGrpSpPr>
            <a:grpSpLocks/>
          </p:cNvGrpSpPr>
          <p:nvPr userDrawn="1"/>
        </p:nvGrpSpPr>
        <p:grpSpPr bwMode="auto">
          <a:xfrm>
            <a:off x="12700" y="12700"/>
            <a:ext cx="2884488" cy="439738"/>
            <a:chOff x="8" y="8"/>
            <a:chExt cx="1817" cy="277"/>
          </a:xfrm>
        </p:grpSpPr>
        <p:pic>
          <p:nvPicPr>
            <p:cNvPr id="1062" name="Picture 38" descr="MeatballW"/>
            <p:cNvPicPr>
              <a:picLocks noChangeAspect="1" noChangeArrowheads="1" noCrop="1"/>
            </p:cNvPicPr>
            <p:nvPr userDrawn="1"/>
          </p:nvPicPr>
          <p:blipFill>
            <a:blip r:embed="rId3" cstate="print"/>
            <a:srcRect/>
            <a:stretch>
              <a:fillRect/>
            </a:stretch>
          </p:blipFill>
          <p:spPr bwMode="auto">
            <a:xfrm>
              <a:off x="8" y="8"/>
              <a:ext cx="336" cy="277"/>
            </a:xfrm>
            <a:prstGeom prst="rect">
              <a:avLst/>
            </a:prstGeom>
            <a:noFill/>
            <a:ln w="9525">
              <a:noFill/>
              <a:miter lim="800000"/>
              <a:headEnd/>
              <a:tailEnd/>
            </a:ln>
          </p:spPr>
        </p:pic>
        <p:sp>
          <p:nvSpPr>
            <p:cNvPr id="1063" name="Rectangle 39"/>
            <p:cNvSpPr>
              <a:spLocks noChangeArrowheads="1"/>
            </p:cNvSpPr>
            <p:nvPr userDrawn="1"/>
          </p:nvSpPr>
          <p:spPr bwMode="auto">
            <a:xfrm>
              <a:off x="357" y="54"/>
              <a:ext cx="1431" cy="134"/>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1400" b="1">
                  <a:solidFill>
                    <a:srgbClr val="C0C0C0"/>
                  </a:solidFill>
                  <a:latin typeface="Arial" charset="0"/>
                </a:rPr>
                <a:t>Earth-Sun System Division</a:t>
              </a:r>
            </a:p>
          </p:txBody>
        </p:sp>
        <p:sp>
          <p:nvSpPr>
            <p:cNvPr id="1064" name="Rectangle 40"/>
            <p:cNvSpPr>
              <a:spLocks noChangeArrowheads="1"/>
            </p:cNvSpPr>
            <p:nvPr userDrawn="1"/>
          </p:nvSpPr>
          <p:spPr bwMode="auto">
            <a:xfrm>
              <a:off x="360" y="194"/>
              <a:ext cx="1465" cy="77"/>
            </a:xfrm>
            <a:prstGeom prst="rect">
              <a:avLst/>
            </a:prstGeom>
            <a:noFill/>
            <a:ln w="9525">
              <a:noFill/>
              <a:miter lim="800000"/>
              <a:headEnd/>
              <a:tailEnd/>
            </a:ln>
          </p:spPr>
          <p:txBody>
            <a:bodyPr lIns="0" tIns="0" rIns="0" bIns="0">
              <a:spAutoFit/>
            </a:bodyPr>
            <a:lstStyle/>
            <a:p>
              <a:pPr algn="ctr" eaLnBrk="0" fontAlgn="base" hangingPunct="0">
                <a:spcBef>
                  <a:spcPct val="0"/>
                </a:spcBef>
                <a:spcAft>
                  <a:spcPct val="0"/>
                </a:spcAft>
              </a:pPr>
              <a:r>
                <a:rPr lang="en-US" sz="800" b="1">
                  <a:solidFill>
                    <a:srgbClr val="FFFF00"/>
                  </a:solidFill>
                  <a:latin typeface="Arial" charset="0"/>
                </a:rPr>
                <a:t>National Aeronautics and Space Administration</a:t>
              </a:r>
              <a:endParaRPr lang="en-US" sz="800" b="1">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66" r:id="rId1"/>
  </p:sldLayoutIdLst>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latin typeface="+mn-lt"/>
              </a:defRPr>
            </a:lvl1pPr>
          </a:lstStyle>
          <a:p>
            <a:pPr fontAlgn="base">
              <a:spcBef>
                <a:spcPct val="0"/>
              </a:spcBef>
              <a:spcAft>
                <a:spcPct val="0"/>
              </a:spcAft>
            </a:pPr>
            <a:fld id="{4ACB8958-C40B-4F92-891E-36B08CA4322E}" type="slidenum">
              <a:rPr lang="en-US">
                <a:solidFill>
                  <a:srgbClr val="FFFFFF"/>
                </a:solidFill>
              </a:rPr>
              <a:pPr fontAlgn="base">
                <a:spcBef>
                  <a:spcPct val="0"/>
                </a:spcBef>
                <a:spcAft>
                  <a:spcPct val="0"/>
                </a:spcAft>
              </a:pPr>
              <a:t>‹#›</a:t>
            </a:fld>
            <a:endParaRPr lang="en-US">
              <a:solidFill>
                <a:srgbClr val="FFFFFF"/>
              </a:solidFill>
            </a:endParaRPr>
          </a:p>
        </p:txBody>
      </p:sp>
      <p:sp>
        <p:nvSpPr>
          <p:cNvPr id="1033" name="Rectangle 9"/>
          <p:cNvSpPr>
            <a:spLocks noChangeArrowheads="1"/>
          </p:cNvSpPr>
          <p:nvPr/>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34" name="Rectangle 10"/>
          <p:cNvSpPr>
            <a:spLocks noChangeArrowheads="1"/>
          </p:cNvSpPr>
          <p:nvPr/>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35" name="Rectangle 11"/>
          <p:cNvSpPr>
            <a:spLocks noChangeArrowheads="1"/>
          </p:cNvSpPr>
          <p:nvPr/>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FEDCAA2E-8A19-49F3-AC1C-E4C6C949FAC0}" type="slidenum">
              <a:rPr lang="en-US" sz="1400">
                <a:solidFill>
                  <a:srgbClr val="000000"/>
                </a:solidFill>
              </a:rPr>
              <a:pPr algn="r" fontAlgn="base">
                <a:spcBef>
                  <a:spcPct val="0"/>
                </a:spcBef>
                <a:spcAft>
                  <a:spcPct val="0"/>
                </a:spcAft>
              </a:pPr>
              <a:t>‹#›</a:t>
            </a:fld>
            <a:endParaRPr lang="en-US" sz="1400">
              <a:solidFill>
                <a:srgbClr val="000000"/>
              </a:solidFill>
            </a:endParaRPr>
          </a:p>
        </p:txBody>
      </p:sp>
      <p:sp>
        <p:nvSpPr>
          <p:cNvPr id="1036" name="Rectangle 12"/>
          <p:cNvSpPr>
            <a:spLocks noChangeArrowheads="1"/>
          </p:cNvSpPr>
          <p:nvPr userDrawn="1"/>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37" name="Rectangle 13"/>
          <p:cNvSpPr>
            <a:spLocks noChangeArrowheads="1"/>
          </p:cNvSpPr>
          <p:nvPr userDrawn="1"/>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38" name="Rectangle 14"/>
          <p:cNvSpPr>
            <a:spLocks noChangeArrowheads="1"/>
          </p:cNvSpPr>
          <p:nvPr userDrawn="1"/>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D7256363-E919-428D-A14D-BA902F73F662}" type="slidenum">
              <a:rPr lang="en-US" sz="1400">
                <a:solidFill>
                  <a:srgbClr val="000000"/>
                </a:solidFill>
              </a:rPr>
              <a:pPr algn="r" fontAlgn="base">
                <a:spcBef>
                  <a:spcPct val="0"/>
                </a:spcBef>
                <a:spcAft>
                  <a:spcPct val="0"/>
                </a:spcAft>
              </a:pPr>
              <a:t>‹#›</a:t>
            </a:fld>
            <a:endParaRPr lang="en-US" sz="1400">
              <a:solidFill>
                <a:srgbClr val="000000"/>
              </a:solidFill>
            </a:endParaRPr>
          </a:p>
        </p:txBody>
      </p:sp>
      <p:sp>
        <p:nvSpPr>
          <p:cNvPr id="1040" name="Rectangle 16"/>
          <p:cNvSpPr>
            <a:spLocks noChangeArrowheads="1"/>
          </p:cNvSpPr>
          <p:nvPr userDrawn="1"/>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41" name="Rectangle 17"/>
          <p:cNvSpPr>
            <a:spLocks noChangeArrowheads="1"/>
          </p:cNvSpPr>
          <p:nvPr userDrawn="1"/>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42" name="Rectangle 18"/>
          <p:cNvSpPr>
            <a:spLocks noChangeArrowheads="1"/>
          </p:cNvSpPr>
          <p:nvPr userDrawn="1"/>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BC2406C2-A291-4AF8-ABDD-9CDB6B3A7DA6}" type="slidenum">
              <a:rPr lang="en-US" sz="1400">
                <a:solidFill>
                  <a:srgbClr val="FFFFFF"/>
                </a:solidFill>
              </a:rPr>
              <a:pPr algn="r" fontAlgn="base">
                <a:spcBef>
                  <a:spcPct val="0"/>
                </a:spcBef>
                <a:spcAft>
                  <a:spcPct val="0"/>
                </a:spcAft>
              </a:pPr>
              <a:t>‹#›</a:t>
            </a:fld>
            <a:endParaRPr lang="en-US" sz="1400">
              <a:solidFill>
                <a:srgbClr val="000000"/>
              </a:solidFill>
            </a:endParaRPr>
          </a:p>
        </p:txBody>
      </p:sp>
      <p:sp>
        <p:nvSpPr>
          <p:cNvPr id="1046" name="Rectangle 22"/>
          <p:cNvSpPr>
            <a:spLocks noChangeArrowheads="1"/>
          </p:cNvSpPr>
          <p:nvPr userDrawn="1"/>
        </p:nvSpPr>
        <p:spPr bwMode="auto">
          <a:xfrm>
            <a:off x="514350" y="296863"/>
            <a:ext cx="69850" cy="76200"/>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500" b="1">
                <a:solidFill>
                  <a:srgbClr val="C0C0C0"/>
                </a:solidFill>
                <a:latin typeface="Arial" charset="0"/>
              </a:rPr>
              <a:t>    </a:t>
            </a:r>
            <a:endParaRPr lang="en-US" sz="2400">
              <a:solidFill>
                <a:srgbClr val="000000"/>
              </a:solidFill>
            </a:endParaRPr>
          </a:p>
        </p:txBody>
      </p:sp>
      <p:sp>
        <p:nvSpPr>
          <p:cNvPr id="1047" name="Rectangle 23"/>
          <p:cNvSpPr>
            <a:spLocks noChangeArrowheads="1"/>
          </p:cNvSpPr>
          <p:nvPr userDrawn="1"/>
        </p:nvSpPr>
        <p:spPr bwMode="auto">
          <a:xfrm>
            <a:off x="512763" y="295275"/>
            <a:ext cx="69850" cy="76200"/>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500" b="1">
                <a:solidFill>
                  <a:srgbClr val="3333CC"/>
                </a:solidFill>
                <a:latin typeface="Arial" charset="0"/>
              </a:rPr>
              <a:t>    </a:t>
            </a:r>
            <a:endParaRPr lang="en-US" sz="2400">
              <a:solidFill>
                <a:srgbClr val="000000"/>
              </a:solidFill>
            </a:endParaRPr>
          </a:p>
        </p:txBody>
      </p:sp>
      <p:sp>
        <p:nvSpPr>
          <p:cNvPr id="1049" name="Rectangle 25"/>
          <p:cNvSpPr>
            <a:spLocks noChangeArrowheads="1"/>
          </p:cNvSpPr>
          <p:nvPr userDrawn="1"/>
        </p:nvSpPr>
        <p:spPr bwMode="auto">
          <a:xfrm>
            <a:off x="1439863" y="282575"/>
            <a:ext cx="0" cy="365125"/>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endParaRPr lang="en-US" sz="2400">
              <a:solidFill>
                <a:srgbClr val="000000"/>
              </a:solidFill>
            </a:endParaRPr>
          </a:p>
        </p:txBody>
      </p:sp>
      <p:sp>
        <p:nvSpPr>
          <p:cNvPr id="1060" name="Text Box 36"/>
          <p:cNvSpPr txBox="1">
            <a:spLocks noChangeArrowheads="1"/>
          </p:cNvSpPr>
          <p:nvPr userDrawn="1"/>
        </p:nvSpPr>
        <p:spPr bwMode="auto">
          <a:xfrm>
            <a:off x="6877050" y="6583363"/>
            <a:ext cx="2089150" cy="274637"/>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200" b="1">
                <a:solidFill>
                  <a:srgbClr val="808080"/>
                </a:solidFill>
                <a:latin typeface="Arial" charset="0"/>
              </a:rPr>
              <a:t>Workshop OUN, Mar 2010 </a:t>
            </a:r>
          </a:p>
        </p:txBody>
      </p:sp>
      <p:grpSp>
        <p:nvGrpSpPr>
          <p:cNvPr id="2" name="Group 37"/>
          <p:cNvGrpSpPr>
            <a:grpSpLocks/>
          </p:cNvGrpSpPr>
          <p:nvPr userDrawn="1"/>
        </p:nvGrpSpPr>
        <p:grpSpPr bwMode="auto">
          <a:xfrm>
            <a:off x="12700" y="12700"/>
            <a:ext cx="2884488" cy="439738"/>
            <a:chOff x="8" y="8"/>
            <a:chExt cx="1817" cy="277"/>
          </a:xfrm>
        </p:grpSpPr>
        <p:pic>
          <p:nvPicPr>
            <p:cNvPr id="1062" name="Picture 38" descr="MeatballW"/>
            <p:cNvPicPr>
              <a:picLocks noChangeAspect="1" noChangeArrowheads="1" noCrop="1"/>
            </p:cNvPicPr>
            <p:nvPr userDrawn="1"/>
          </p:nvPicPr>
          <p:blipFill>
            <a:blip r:embed="rId3" cstate="print"/>
            <a:srcRect/>
            <a:stretch>
              <a:fillRect/>
            </a:stretch>
          </p:blipFill>
          <p:spPr bwMode="auto">
            <a:xfrm>
              <a:off x="8" y="8"/>
              <a:ext cx="336" cy="277"/>
            </a:xfrm>
            <a:prstGeom prst="rect">
              <a:avLst/>
            </a:prstGeom>
            <a:noFill/>
            <a:ln w="9525">
              <a:noFill/>
              <a:miter lim="800000"/>
              <a:headEnd/>
              <a:tailEnd/>
            </a:ln>
          </p:spPr>
        </p:pic>
        <p:sp>
          <p:nvSpPr>
            <p:cNvPr id="1063" name="Rectangle 39"/>
            <p:cNvSpPr>
              <a:spLocks noChangeArrowheads="1"/>
            </p:cNvSpPr>
            <p:nvPr userDrawn="1"/>
          </p:nvSpPr>
          <p:spPr bwMode="auto">
            <a:xfrm>
              <a:off x="357" y="54"/>
              <a:ext cx="1431" cy="134"/>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1400" b="1">
                  <a:solidFill>
                    <a:srgbClr val="C0C0C0"/>
                  </a:solidFill>
                  <a:latin typeface="Arial" charset="0"/>
                </a:rPr>
                <a:t>Earth-Sun System Division</a:t>
              </a:r>
            </a:p>
          </p:txBody>
        </p:sp>
        <p:sp>
          <p:nvSpPr>
            <p:cNvPr id="1064" name="Rectangle 40"/>
            <p:cNvSpPr>
              <a:spLocks noChangeArrowheads="1"/>
            </p:cNvSpPr>
            <p:nvPr userDrawn="1"/>
          </p:nvSpPr>
          <p:spPr bwMode="auto">
            <a:xfrm>
              <a:off x="360" y="194"/>
              <a:ext cx="1465" cy="77"/>
            </a:xfrm>
            <a:prstGeom prst="rect">
              <a:avLst/>
            </a:prstGeom>
            <a:noFill/>
            <a:ln w="9525">
              <a:noFill/>
              <a:miter lim="800000"/>
              <a:headEnd/>
              <a:tailEnd/>
            </a:ln>
          </p:spPr>
          <p:txBody>
            <a:bodyPr lIns="0" tIns="0" rIns="0" bIns="0">
              <a:spAutoFit/>
            </a:bodyPr>
            <a:lstStyle/>
            <a:p>
              <a:pPr algn="ctr" eaLnBrk="0" fontAlgn="base" hangingPunct="0">
                <a:spcBef>
                  <a:spcPct val="0"/>
                </a:spcBef>
                <a:spcAft>
                  <a:spcPct val="0"/>
                </a:spcAft>
              </a:pPr>
              <a:r>
                <a:rPr lang="en-US" sz="800" b="1">
                  <a:solidFill>
                    <a:srgbClr val="FFFF00"/>
                  </a:solidFill>
                  <a:latin typeface="Arial" charset="0"/>
                </a:rPr>
                <a:t>National Aeronautics and Space Administration</a:t>
              </a:r>
              <a:endParaRPr lang="en-US" sz="800" b="1">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70" r:id="rId1"/>
  </p:sldLayoutIdLst>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latin typeface="+mn-lt"/>
              </a:defRPr>
            </a:lvl1pPr>
          </a:lstStyle>
          <a:p>
            <a:pPr fontAlgn="base">
              <a:spcBef>
                <a:spcPct val="0"/>
              </a:spcBef>
              <a:spcAft>
                <a:spcPct val="0"/>
              </a:spcAft>
            </a:pPr>
            <a:fld id="{4ACB8958-C40B-4F92-891E-36B08CA4322E}" type="slidenum">
              <a:rPr lang="en-US">
                <a:solidFill>
                  <a:srgbClr val="FFFFFF"/>
                </a:solidFill>
              </a:rPr>
              <a:pPr fontAlgn="base">
                <a:spcBef>
                  <a:spcPct val="0"/>
                </a:spcBef>
                <a:spcAft>
                  <a:spcPct val="0"/>
                </a:spcAft>
              </a:pPr>
              <a:t>‹#›</a:t>
            </a:fld>
            <a:endParaRPr lang="en-US">
              <a:solidFill>
                <a:srgbClr val="FFFFFF"/>
              </a:solidFill>
            </a:endParaRPr>
          </a:p>
        </p:txBody>
      </p:sp>
      <p:sp>
        <p:nvSpPr>
          <p:cNvPr id="1033" name="Rectangle 9"/>
          <p:cNvSpPr>
            <a:spLocks noChangeArrowheads="1"/>
          </p:cNvSpPr>
          <p:nvPr/>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34" name="Rectangle 10"/>
          <p:cNvSpPr>
            <a:spLocks noChangeArrowheads="1"/>
          </p:cNvSpPr>
          <p:nvPr/>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35" name="Rectangle 11"/>
          <p:cNvSpPr>
            <a:spLocks noChangeArrowheads="1"/>
          </p:cNvSpPr>
          <p:nvPr/>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FEDCAA2E-8A19-49F3-AC1C-E4C6C949FAC0}" type="slidenum">
              <a:rPr lang="en-US" sz="1400">
                <a:solidFill>
                  <a:srgbClr val="000000"/>
                </a:solidFill>
              </a:rPr>
              <a:pPr algn="r" fontAlgn="base">
                <a:spcBef>
                  <a:spcPct val="0"/>
                </a:spcBef>
                <a:spcAft>
                  <a:spcPct val="0"/>
                </a:spcAft>
              </a:pPr>
              <a:t>‹#›</a:t>
            </a:fld>
            <a:endParaRPr lang="en-US" sz="1400">
              <a:solidFill>
                <a:srgbClr val="000000"/>
              </a:solidFill>
            </a:endParaRPr>
          </a:p>
        </p:txBody>
      </p:sp>
      <p:sp>
        <p:nvSpPr>
          <p:cNvPr id="1036" name="Rectangle 12"/>
          <p:cNvSpPr>
            <a:spLocks noChangeArrowheads="1"/>
          </p:cNvSpPr>
          <p:nvPr userDrawn="1"/>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37" name="Rectangle 13"/>
          <p:cNvSpPr>
            <a:spLocks noChangeArrowheads="1"/>
          </p:cNvSpPr>
          <p:nvPr userDrawn="1"/>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38" name="Rectangle 14"/>
          <p:cNvSpPr>
            <a:spLocks noChangeArrowheads="1"/>
          </p:cNvSpPr>
          <p:nvPr userDrawn="1"/>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D7256363-E919-428D-A14D-BA902F73F662}" type="slidenum">
              <a:rPr lang="en-US" sz="1400">
                <a:solidFill>
                  <a:srgbClr val="000000"/>
                </a:solidFill>
              </a:rPr>
              <a:pPr algn="r" fontAlgn="base">
                <a:spcBef>
                  <a:spcPct val="0"/>
                </a:spcBef>
                <a:spcAft>
                  <a:spcPct val="0"/>
                </a:spcAft>
              </a:pPr>
              <a:t>‹#›</a:t>
            </a:fld>
            <a:endParaRPr lang="en-US" sz="1400">
              <a:solidFill>
                <a:srgbClr val="000000"/>
              </a:solidFill>
            </a:endParaRPr>
          </a:p>
        </p:txBody>
      </p:sp>
      <p:sp>
        <p:nvSpPr>
          <p:cNvPr id="1040" name="Rectangle 16"/>
          <p:cNvSpPr>
            <a:spLocks noChangeArrowheads="1"/>
          </p:cNvSpPr>
          <p:nvPr userDrawn="1"/>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41" name="Rectangle 17"/>
          <p:cNvSpPr>
            <a:spLocks noChangeArrowheads="1"/>
          </p:cNvSpPr>
          <p:nvPr userDrawn="1"/>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42" name="Rectangle 18"/>
          <p:cNvSpPr>
            <a:spLocks noChangeArrowheads="1"/>
          </p:cNvSpPr>
          <p:nvPr userDrawn="1"/>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BC2406C2-A291-4AF8-ABDD-9CDB6B3A7DA6}" type="slidenum">
              <a:rPr lang="en-US" sz="1400">
                <a:solidFill>
                  <a:srgbClr val="FFFFFF"/>
                </a:solidFill>
              </a:rPr>
              <a:pPr algn="r" fontAlgn="base">
                <a:spcBef>
                  <a:spcPct val="0"/>
                </a:spcBef>
                <a:spcAft>
                  <a:spcPct val="0"/>
                </a:spcAft>
              </a:pPr>
              <a:t>‹#›</a:t>
            </a:fld>
            <a:endParaRPr lang="en-US" sz="1400">
              <a:solidFill>
                <a:srgbClr val="000000"/>
              </a:solidFill>
            </a:endParaRPr>
          </a:p>
        </p:txBody>
      </p:sp>
      <p:sp>
        <p:nvSpPr>
          <p:cNvPr id="1046" name="Rectangle 22"/>
          <p:cNvSpPr>
            <a:spLocks noChangeArrowheads="1"/>
          </p:cNvSpPr>
          <p:nvPr userDrawn="1"/>
        </p:nvSpPr>
        <p:spPr bwMode="auto">
          <a:xfrm>
            <a:off x="514350" y="296863"/>
            <a:ext cx="69850" cy="76200"/>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500" b="1">
                <a:solidFill>
                  <a:srgbClr val="C0C0C0"/>
                </a:solidFill>
                <a:latin typeface="Arial" charset="0"/>
              </a:rPr>
              <a:t>    </a:t>
            </a:r>
            <a:endParaRPr lang="en-US" sz="2400">
              <a:solidFill>
                <a:srgbClr val="000000"/>
              </a:solidFill>
            </a:endParaRPr>
          </a:p>
        </p:txBody>
      </p:sp>
      <p:sp>
        <p:nvSpPr>
          <p:cNvPr id="1047" name="Rectangle 23"/>
          <p:cNvSpPr>
            <a:spLocks noChangeArrowheads="1"/>
          </p:cNvSpPr>
          <p:nvPr userDrawn="1"/>
        </p:nvSpPr>
        <p:spPr bwMode="auto">
          <a:xfrm>
            <a:off x="512763" y="295275"/>
            <a:ext cx="69850" cy="76200"/>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500" b="1">
                <a:solidFill>
                  <a:srgbClr val="3333CC"/>
                </a:solidFill>
                <a:latin typeface="Arial" charset="0"/>
              </a:rPr>
              <a:t>    </a:t>
            </a:r>
            <a:endParaRPr lang="en-US" sz="2400">
              <a:solidFill>
                <a:srgbClr val="000000"/>
              </a:solidFill>
            </a:endParaRPr>
          </a:p>
        </p:txBody>
      </p:sp>
      <p:sp>
        <p:nvSpPr>
          <p:cNvPr id="1049" name="Rectangle 25"/>
          <p:cNvSpPr>
            <a:spLocks noChangeArrowheads="1"/>
          </p:cNvSpPr>
          <p:nvPr userDrawn="1"/>
        </p:nvSpPr>
        <p:spPr bwMode="auto">
          <a:xfrm>
            <a:off x="1439863" y="282575"/>
            <a:ext cx="0" cy="365125"/>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endParaRPr lang="en-US" sz="2400">
              <a:solidFill>
                <a:srgbClr val="000000"/>
              </a:solidFill>
            </a:endParaRPr>
          </a:p>
        </p:txBody>
      </p:sp>
      <p:sp>
        <p:nvSpPr>
          <p:cNvPr id="1060" name="Text Box 36"/>
          <p:cNvSpPr txBox="1">
            <a:spLocks noChangeArrowheads="1"/>
          </p:cNvSpPr>
          <p:nvPr userDrawn="1"/>
        </p:nvSpPr>
        <p:spPr bwMode="auto">
          <a:xfrm>
            <a:off x="6877050" y="6583363"/>
            <a:ext cx="2089150" cy="274637"/>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200" b="1">
                <a:solidFill>
                  <a:srgbClr val="808080"/>
                </a:solidFill>
                <a:latin typeface="Arial" charset="0"/>
              </a:rPr>
              <a:t>Workshop OUN, Mar 2010 </a:t>
            </a:r>
          </a:p>
        </p:txBody>
      </p:sp>
      <p:grpSp>
        <p:nvGrpSpPr>
          <p:cNvPr id="2" name="Group 37"/>
          <p:cNvGrpSpPr>
            <a:grpSpLocks/>
          </p:cNvGrpSpPr>
          <p:nvPr userDrawn="1"/>
        </p:nvGrpSpPr>
        <p:grpSpPr bwMode="auto">
          <a:xfrm>
            <a:off x="12700" y="12700"/>
            <a:ext cx="2884488" cy="439738"/>
            <a:chOff x="8" y="8"/>
            <a:chExt cx="1817" cy="277"/>
          </a:xfrm>
        </p:grpSpPr>
        <p:pic>
          <p:nvPicPr>
            <p:cNvPr id="1062" name="Picture 38" descr="MeatballW"/>
            <p:cNvPicPr>
              <a:picLocks noChangeAspect="1" noChangeArrowheads="1" noCrop="1"/>
            </p:cNvPicPr>
            <p:nvPr userDrawn="1"/>
          </p:nvPicPr>
          <p:blipFill>
            <a:blip r:embed="rId3" cstate="print"/>
            <a:srcRect/>
            <a:stretch>
              <a:fillRect/>
            </a:stretch>
          </p:blipFill>
          <p:spPr bwMode="auto">
            <a:xfrm>
              <a:off x="8" y="8"/>
              <a:ext cx="336" cy="277"/>
            </a:xfrm>
            <a:prstGeom prst="rect">
              <a:avLst/>
            </a:prstGeom>
            <a:noFill/>
            <a:ln w="9525">
              <a:noFill/>
              <a:miter lim="800000"/>
              <a:headEnd/>
              <a:tailEnd/>
            </a:ln>
          </p:spPr>
        </p:pic>
        <p:sp>
          <p:nvSpPr>
            <p:cNvPr id="1063" name="Rectangle 39"/>
            <p:cNvSpPr>
              <a:spLocks noChangeArrowheads="1"/>
            </p:cNvSpPr>
            <p:nvPr userDrawn="1"/>
          </p:nvSpPr>
          <p:spPr bwMode="auto">
            <a:xfrm>
              <a:off x="357" y="54"/>
              <a:ext cx="1431" cy="134"/>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1400" b="1">
                  <a:solidFill>
                    <a:srgbClr val="C0C0C0"/>
                  </a:solidFill>
                  <a:latin typeface="Arial" charset="0"/>
                </a:rPr>
                <a:t>Earth-Sun System Division</a:t>
              </a:r>
            </a:p>
          </p:txBody>
        </p:sp>
        <p:sp>
          <p:nvSpPr>
            <p:cNvPr id="1064" name="Rectangle 40"/>
            <p:cNvSpPr>
              <a:spLocks noChangeArrowheads="1"/>
            </p:cNvSpPr>
            <p:nvPr userDrawn="1"/>
          </p:nvSpPr>
          <p:spPr bwMode="auto">
            <a:xfrm>
              <a:off x="360" y="194"/>
              <a:ext cx="1465" cy="77"/>
            </a:xfrm>
            <a:prstGeom prst="rect">
              <a:avLst/>
            </a:prstGeom>
            <a:noFill/>
            <a:ln w="9525">
              <a:noFill/>
              <a:miter lim="800000"/>
              <a:headEnd/>
              <a:tailEnd/>
            </a:ln>
          </p:spPr>
          <p:txBody>
            <a:bodyPr lIns="0" tIns="0" rIns="0" bIns="0">
              <a:spAutoFit/>
            </a:bodyPr>
            <a:lstStyle/>
            <a:p>
              <a:pPr algn="ctr" eaLnBrk="0" fontAlgn="base" hangingPunct="0">
                <a:spcBef>
                  <a:spcPct val="0"/>
                </a:spcBef>
                <a:spcAft>
                  <a:spcPct val="0"/>
                </a:spcAft>
              </a:pPr>
              <a:r>
                <a:rPr lang="en-US" sz="800" b="1">
                  <a:solidFill>
                    <a:srgbClr val="FFFF00"/>
                  </a:solidFill>
                  <a:latin typeface="Arial" charset="0"/>
                </a:rPr>
                <a:t>National Aeronautics and Space Administration</a:t>
              </a:r>
              <a:endParaRPr lang="en-US" sz="800" b="1">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latin typeface="+mn-lt"/>
              </a:defRPr>
            </a:lvl1pPr>
          </a:lstStyle>
          <a:p>
            <a:pPr fontAlgn="base">
              <a:spcBef>
                <a:spcPct val="0"/>
              </a:spcBef>
              <a:spcAft>
                <a:spcPct val="0"/>
              </a:spcAft>
            </a:pPr>
            <a:fld id="{4ACB8958-C40B-4F92-891E-36B08CA4322E}" type="slidenum">
              <a:rPr lang="en-US">
                <a:solidFill>
                  <a:srgbClr val="FFFFFF"/>
                </a:solidFill>
              </a:rPr>
              <a:pPr fontAlgn="base">
                <a:spcBef>
                  <a:spcPct val="0"/>
                </a:spcBef>
                <a:spcAft>
                  <a:spcPct val="0"/>
                </a:spcAft>
              </a:pPr>
              <a:t>‹#›</a:t>
            </a:fld>
            <a:endParaRPr lang="en-US">
              <a:solidFill>
                <a:srgbClr val="FFFFFF"/>
              </a:solidFill>
            </a:endParaRPr>
          </a:p>
        </p:txBody>
      </p:sp>
      <p:sp>
        <p:nvSpPr>
          <p:cNvPr id="1033" name="Rectangle 9"/>
          <p:cNvSpPr>
            <a:spLocks noChangeArrowheads="1"/>
          </p:cNvSpPr>
          <p:nvPr/>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34" name="Rectangle 10"/>
          <p:cNvSpPr>
            <a:spLocks noChangeArrowheads="1"/>
          </p:cNvSpPr>
          <p:nvPr/>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35" name="Rectangle 11"/>
          <p:cNvSpPr>
            <a:spLocks noChangeArrowheads="1"/>
          </p:cNvSpPr>
          <p:nvPr/>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FEDCAA2E-8A19-49F3-AC1C-E4C6C949FAC0}" type="slidenum">
              <a:rPr lang="en-US" sz="1400">
                <a:solidFill>
                  <a:srgbClr val="000000"/>
                </a:solidFill>
              </a:rPr>
              <a:pPr algn="r" fontAlgn="base">
                <a:spcBef>
                  <a:spcPct val="0"/>
                </a:spcBef>
                <a:spcAft>
                  <a:spcPct val="0"/>
                </a:spcAft>
              </a:pPr>
              <a:t>‹#›</a:t>
            </a:fld>
            <a:endParaRPr lang="en-US" sz="1400">
              <a:solidFill>
                <a:srgbClr val="000000"/>
              </a:solidFill>
            </a:endParaRPr>
          </a:p>
        </p:txBody>
      </p:sp>
      <p:sp>
        <p:nvSpPr>
          <p:cNvPr id="1036" name="Rectangle 12"/>
          <p:cNvSpPr>
            <a:spLocks noChangeArrowheads="1"/>
          </p:cNvSpPr>
          <p:nvPr userDrawn="1"/>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37" name="Rectangle 13"/>
          <p:cNvSpPr>
            <a:spLocks noChangeArrowheads="1"/>
          </p:cNvSpPr>
          <p:nvPr userDrawn="1"/>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38" name="Rectangle 14"/>
          <p:cNvSpPr>
            <a:spLocks noChangeArrowheads="1"/>
          </p:cNvSpPr>
          <p:nvPr userDrawn="1"/>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D7256363-E919-428D-A14D-BA902F73F662}" type="slidenum">
              <a:rPr lang="en-US" sz="1400">
                <a:solidFill>
                  <a:srgbClr val="000000"/>
                </a:solidFill>
              </a:rPr>
              <a:pPr algn="r" fontAlgn="base">
                <a:spcBef>
                  <a:spcPct val="0"/>
                </a:spcBef>
                <a:spcAft>
                  <a:spcPct val="0"/>
                </a:spcAft>
              </a:pPr>
              <a:t>‹#›</a:t>
            </a:fld>
            <a:endParaRPr lang="en-US" sz="1400">
              <a:solidFill>
                <a:srgbClr val="000000"/>
              </a:solidFill>
            </a:endParaRPr>
          </a:p>
        </p:txBody>
      </p:sp>
      <p:sp>
        <p:nvSpPr>
          <p:cNvPr id="1040" name="Rectangle 16"/>
          <p:cNvSpPr>
            <a:spLocks noChangeArrowheads="1"/>
          </p:cNvSpPr>
          <p:nvPr userDrawn="1"/>
        </p:nvSpPr>
        <p:spPr bwMode="auto">
          <a:xfrm>
            <a:off x="685800" y="6248400"/>
            <a:ext cx="1905000" cy="457200"/>
          </a:xfrm>
          <a:prstGeom prst="rect">
            <a:avLst/>
          </a:prstGeom>
          <a:noFill/>
          <a:ln w="9525">
            <a:noFill/>
            <a:miter lim="800000"/>
            <a:headEnd/>
            <a:tailEnd/>
          </a:ln>
          <a:effectLst/>
        </p:spPr>
        <p:txBody>
          <a:bodyPr/>
          <a:lstStyle/>
          <a:p>
            <a:pPr fontAlgn="base">
              <a:spcBef>
                <a:spcPct val="0"/>
              </a:spcBef>
              <a:spcAft>
                <a:spcPct val="0"/>
              </a:spcAft>
            </a:pPr>
            <a:endParaRPr lang="en-US" sz="1400">
              <a:solidFill>
                <a:srgbClr val="000000"/>
              </a:solidFill>
            </a:endParaRPr>
          </a:p>
        </p:txBody>
      </p:sp>
      <p:sp>
        <p:nvSpPr>
          <p:cNvPr id="1041" name="Rectangle 17"/>
          <p:cNvSpPr>
            <a:spLocks noChangeArrowheads="1"/>
          </p:cNvSpPr>
          <p:nvPr userDrawn="1"/>
        </p:nvSpPr>
        <p:spPr bwMode="auto">
          <a:xfrm>
            <a:off x="3124200" y="6248400"/>
            <a:ext cx="2895600" cy="457200"/>
          </a:xfrm>
          <a:prstGeom prst="rect">
            <a:avLst/>
          </a:prstGeom>
          <a:noFill/>
          <a:ln w="9525">
            <a:noFill/>
            <a:miter lim="800000"/>
            <a:headEnd/>
            <a:tailEnd/>
          </a:ln>
          <a:effectLst/>
        </p:spPr>
        <p:txBody>
          <a:bodyPr/>
          <a:lstStyle/>
          <a:p>
            <a:pPr algn="ctr" fontAlgn="base">
              <a:spcBef>
                <a:spcPct val="0"/>
              </a:spcBef>
              <a:spcAft>
                <a:spcPct val="0"/>
              </a:spcAft>
            </a:pPr>
            <a:endParaRPr lang="en-US" sz="1400">
              <a:solidFill>
                <a:srgbClr val="000000"/>
              </a:solidFill>
            </a:endParaRPr>
          </a:p>
        </p:txBody>
      </p:sp>
      <p:sp>
        <p:nvSpPr>
          <p:cNvPr id="1042" name="Rectangle 18"/>
          <p:cNvSpPr>
            <a:spLocks noChangeArrowheads="1"/>
          </p:cNvSpPr>
          <p:nvPr userDrawn="1"/>
        </p:nvSpPr>
        <p:spPr bwMode="auto">
          <a:xfrm>
            <a:off x="6553200" y="6248400"/>
            <a:ext cx="1905000" cy="457200"/>
          </a:xfrm>
          <a:prstGeom prst="rect">
            <a:avLst/>
          </a:prstGeom>
          <a:noFill/>
          <a:ln w="9525">
            <a:noFill/>
            <a:miter lim="800000"/>
            <a:headEnd/>
            <a:tailEnd/>
          </a:ln>
          <a:effectLst/>
        </p:spPr>
        <p:txBody>
          <a:bodyPr/>
          <a:lstStyle/>
          <a:p>
            <a:pPr algn="r" fontAlgn="base">
              <a:spcBef>
                <a:spcPct val="0"/>
              </a:spcBef>
              <a:spcAft>
                <a:spcPct val="0"/>
              </a:spcAft>
            </a:pPr>
            <a:fld id="{BC2406C2-A291-4AF8-ABDD-9CDB6B3A7DA6}" type="slidenum">
              <a:rPr lang="en-US" sz="1400">
                <a:solidFill>
                  <a:srgbClr val="FFFFFF"/>
                </a:solidFill>
              </a:rPr>
              <a:pPr algn="r" fontAlgn="base">
                <a:spcBef>
                  <a:spcPct val="0"/>
                </a:spcBef>
                <a:spcAft>
                  <a:spcPct val="0"/>
                </a:spcAft>
              </a:pPr>
              <a:t>‹#›</a:t>
            </a:fld>
            <a:endParaRPr lang="en-US" sz="1400">
              <a:solidFill>
                <a:srgbClr val="000000"/>
              </a:solidFill>
            </a:endParaRPr>
          </a:p>
        </p:txBody>
      </p:sp>
      <p:sp>
        <p:nvSpPr>
          <p:cNvPr id="1046" name="Rectangle 22"/>
          <p:cNvSpPr>
            <a:spLocks noChangeArrowheads="1"/>
          </p:cNvSpPr>
          <p:nvPr userDrawn="1"/>
        </p:nvSpPr>
        <p:spPr bwMode="auto">
          <a:xfrm>
            <a:off x="514350" y="296863"/>
            <a:ext cx="69850" cy="76200"/>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500" b="1">
                <a:solidFill>
                  <a:srgbClr val="C0C0C0"/>
                </a:solidFill>
                <a:latin typeface="Arial" charset="0"/>
              </a:rPr>
              <a:t>    </a:t>
            </a:r>
            <a:endParaRPr lang="en-US" sz="2400">
              <a:solidFill>
                <a:srgbClr val="000000"/>
              </a:solidFill>
            </a:endParaRPr>
          </a:p>
        </p:txBody>
      </p:sp>
      <p:sp>
        <p:nvSpPr>
          <p:cNvPr id="1047" name="Rectangle 23"/>
          <p:cNvSpPr>
            <a:spLocks noChangeArrowheads="1"/>
          </p:cNvSpPr>
          <p:nvPr userDrawn="1"/>
        </p:nvSpPr>
        <p:spPr bwMode="auto">
          <a:xfrm>
            <a:off x="512763" y="295275"/>
            <a:ext cx="69850" cy="76200"/>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500" b="1">
                <a:solidFill>
                  <a:srgbClr val="3333CC"/>
                </a:solidFill>
                <a:latin typeface="Arial" charset="0"/>
              </a:rPr>
              <a:t>    </a:t>
            </a:r>
            <a:endParaRPr lang="en-US" sz="2400">
              <a:solidFill>
                <a:srgbClr val="000000"/>
              </a:solidFill>
            </a:endParaRPr>
          </a:p>
        </p:txBody>
      </p:sp>
      <p:sp>
        <p:nvSpPr>
          <p:cNvPr id="1049" name="Rectangle 25"/>
          <p:cNvSpPr>
            <a:spLocks noChangeArrowheads="1"/>
          </p:cNvSpPr>
          <p:nvPr userDrawn="1"/>
        </p:nvSpPr>
        <p:spPr bwMode="auto">
          <a:xfrm>
            <a:off x="1439863" y="282575"/>
            <a:ext cx="0" cy="365125"/>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endParaRPr lang="en-US" sz="2400">
              <a:solidFill>
                <a:srgbClr val="000000"/>
              </a:solidFill>
            </a:endParaRPr>
          </a:p>
        </p:txBody>
      </p:sp>
      <p:sp>
        <p:nvSpPr>
          <p:cNvPr id="1060" name="Text Box 36"/>
          <p:cNvSpPr txBox="1">
            <a:spLocks noChangeArrowheads="1"/>
          </p:cNvSpPr>
          <p:nvPr userDrawn="1"/>
        </p:nvSpPr>
        <p:spPr bwMode="auto">
          <a:xfrm>
            <a:off x="6877050" y="6583363"/>
            <a:ext cx="2089150" cy="274637"/>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200" b="1">
                <a:solidFill>
                  <a:srgbClr val="808080"/>
                </a:solidFill>
                <a:latin typeface="Arial" charset="0"/>
              </a:rPr>
              <a:t>Workshop OUN, Mar 2010 </a:t>
            </a:r>
          </a:p>
        </p:txBody>
      </p:sp>
      <p:grpSp>
        <p:nvGrpSpPr>
          <p:cNvPr id="2" name="Group 37"/>
          <p:cNvGrpSpPr>
            <a:grpSpLocks/>
          </p:cNvGrpSpPr>
          <p:nvPr userDrawn="1"/>
        </p:nvGrpSpPr>
        <p:grpSpPr bwMode="auto">
          <a:xfrm>
            <a:off x="12700" y="12700"/>
            <a:ext cx="2884488" cy="439738"/>
            <a:chOff x="8" y="8"/>
            <a:chExt cx="1817" cy="277"/>
          </a:xfrm>
        </p:grpSpPr>
        <p:pic>
          <p:nvPicPr>
            <p:cNvPr id="1062" name="Picture 38" descr="MeatballW"/>
            <p:cNvPicPr>
              <a:picLocks noChangeAspect="1" noChangeArrowheads="1" noCrop="1"/>
            </p:cNvPicPr>
            <p:nvPr userDrawn="1"/>
          </p:nvPicPr>
          <p:blipFill>
            <a:blip r:embed="rId3" cstate="print"/>
            <a:srcRect/>
            <a:stretch>
              <a:fillRect/>
            </a:stretch>
          </p:blipFill>
          <p:spPr bwMode="auto">
            <a:xfrm>
              <a:off x="8" y="8"/>
              <a:ext cx="336" cy="277"/>
            </a:xfrm>
            <a:prstGeom prst="rect">
              <a:avLst/>
            </a:prstGeom>
            <a:noFill/>
            <a:ln w="9525">
              <a:noFill/>
              <a:miter lim="800000"/>
              <a:headEnd/>
              <a:tailEnd/>
            </a:ln>
          </p:spPr>
        </p:pic>
        <p:sp>
          <p:nvSpPr>
            <p:cNvPr id="1063" name="Rectangle 39"/>
            <p:cNvSpPr>
              <a:spLocks noChangeArrowheads="1"/>
            </p:cNvSpPr>
            <p:nvPr userDrawn="1"/>
          </p:nvSpPr>
          <p:spPr bwMode="auto">
            <a:xfrm>
              <a:off x="357" y="54"/>
              <a:ext cx="1431" cy="134"/>
            </a:xfrm>
            <a:prstGeom prst="rect">
              <a:avLst/>
            </a:prstGeom>
            <a:noFill/>
            <a:ln w="9525">
              <a:noFill/>
              <a:miter lim="800000"/>
              <a:headEnd/>
              <a:tailEnd/>
            </a:ln>
          </p:spPr>
          <p:txBody>
            <a:bodyPr wrap="none" lIns="0" tIns="0" rIns="0" bIns="0">
              <a:spAutoFit/>
            </a:bodyPr>
            <a:lstStyle/>
            <a:p>
              <a:pPr algn="ctr" eaLnBrk="0" fontAlgn="base" hangingPunct="0">
                <a:spcBef>
                  <a:spcPct val="0"/>
                </a:spcBef>
                <a:spcAft>
                  <a:spcPct val="0"/>
                </a:spcAft>
              </a:pPr>
              <a:r>
                <a:rPr lang="en-US" sz="1400" b="1">
                  <a:solidFill>
                    <a:srgbClr val="C0C0C0"/>
                  </a:solidFill>
                  <a:latin typeface="Arial" charset="0"/>
                </a:rPr>
                <a:t>Earth-Sun System Division</a:t>
              </a:r>
            </a:p>
          </p:txBody>
        </p:sp>
        <p:sp>
          <p:nvSpPr>
            <p:cNvPr id="1064" name="Rectangle 40"/>
            <p:cNvSpPr>
              <a:spLocks noChangeArrowheads="1"/>
            </p:cNvSpPr>
            <p:nvPr userDrawn="1"/>
          </p:nvSpPr>
          <p:spPr bwMode="auto">
            <a:xfrm>
              <a:off x="360" y="194"/>
              <a:ext cx="1465" cy="77"/>
            </a:xfrm>
            <a:prstGeom prst="rect">
              <a:avLst/>
            </a:prstGeom>
            <a:noFill/>
            <a:ln w="9525">
              <a:noFill/>
              <a:miter lim="800000"/>
              <a:headEnd/>
              <a:tailEnd/>
            </a:ln>
          </p:spPr>
          <p:txBody>
            <a:bodyPr lIns="0" tIns="0" rIns="0" bIns="0">
              <a:spAutoFit/>
            </a:bodyPr>
            <a:lstStyle/>
            <a:p>
              <a:pPr algn="ctr" eaLnBrk="0" fontAlgn="base" hangingPunct="0">
                <a:spcBef>
                  <a:spcPct val="0"/>
                </a:spcBef>
                <a:spcAft>
                  <a:spcPct val="0"/>
                </a:spcAft>
              </a:pPr>
              <a:r>
                <a:rPr lang="en-US" sz="800" b="1">
                  <a:solidFill>
                    <a:srgbClr val="FFFF00"/>
                  </a:solidFill>
                  <a:latin typeface="Arial" charset="0"/>
                </a:rPr>
                <a:t>National Aeronautics and Space Administration</a:t>
              </a:r>
              <a:endParaRPr lang="en-US" sz="800" b="1">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76" r:id="rId1"/>
  </p:sldLayoutIdLst>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0" y="169863"/>
            <a:ext cx="57912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7" name="Rectangle 5"/>
          <p:cNvSpPr>
            <a:spLocks noGrp="1" noChangeArrowheads="1"/>
          </p:cNvSpPr>
          <p:nvPr>
            <p:ph type="ftr" sz="quarter" idx="3"/>
          </p:nvPr>
        </p:nvSpPr>
        <p:spPr bwMode="auto">
          <a:xfrm>
            <a:off x="2560638" y="6221413"/>
            <a:ext cx="4024312"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b="1" smtClean="0"/>
            </a:lvl1pPr>
          </a:lstStyle>
          <a:p>
            <a:pPr fontAlgn="base">
              <a:spcBef>
                <a:spcPct val="0"/>
              </a:spcBef>
              <a:spcAft>
                <a:spcPct val="0"/>
              </a:spcAft>
              <a:defRPr/>
            </a:pPr>
            <a:r>
              <a:rPr lang="en-US" dirty="0">
                <a:solidFill>
                  <a:srgbClr val="000000"/>
                </a:solidFill>
              </a:rPr>
              <a:t>GUC VI Madison, WI 3-5 November 2009</a:t>
            </a:r>
          </a:p>
          <a:p>
            <a:pPr fontAlgn="base">
              <a:spcBef>
                <a:spcPct val="0"/>
              </a:spcBef>
              <a:spcAft>
                <a:spcPct val="0"/>
              </a:spcAft>
              <a:defRPr/>
            </a:pPr>
            <a:endParaRPr lang="en-US" dirty="0">
              <a:solidFill>
                <a:srgbClr val="000000"/>
              </a:solidFil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B9B77362-3CFE-488E-AEC7-707B13DB7DCF}" type="slidenum">
              <a:rPr lang="en-US">
                <a:solidFill>
                  <a:srgbClr val="000000"/>
                </a:solidFill>
              </a:rPr>
              <a:pPr fontAlgn="base">
                <a:spcBef>
                  <a:spcPct val="0"/>
                </a:spcBef>
                <a:spcAft>
                  <a:spcPct val="0"/>
                </a:spcAft>
                <a:defRPr/>
              </a:pPr>
              <a:t>‹#›</a:t>
            </a:fld>
            <a:endParaRPr lang="en-US">
              <a:solidFill>
                <a:srgbClr val="000000"/>
              </a:solidFill>
            </a:endParaRPr>
          </a:p>
        </p:txBody>
      </p:sp>
      <p:pic>
        <p:nvPicPr>
          <p:cNvPr id="1030" name="Picture 7" descr="NOAA logo"/>
          <p:cNvPicPr>
            <a:picLocks noChangeAspect="1" noChangeArrowheads="1"/>
          </p:cNvPicPr>
          <p:nvPr/>
        </p:nvPicPr>
        <p:blipFill>
          <a:blip r:embed="rId3" cstate="print"/>
          <a:srcRect/>
          <a:stretch>
            <a:fillRect/>
          </a:stretch>
        </p:blipFill>
        <p:spPr bwMode="auto">
          <a:xfrm>
            <a:off x="8004175" y="41275"/>
            <a:ext cx="914400" cy="914400"/>
          </a:xfrm>
          <a:prstGeom prst="rect">
            <a:avLst/>
          </a:prstGeom>
          <a:noFill/>
          <a:ln w="9525">
            <a:noFill/>
            <a:miter lim="800000"/>
            <a:headEnd/>
            <a:tailEnd/>
          </a:ln>
        </p:spPr>
      </p:pic>
      <p:sp>
        <p:nvSpPr>
          <p:cNvPr id="1034" name="Rectangle 10"/>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vl1pPr>
          </a:lstStyle>
          <a:p>
            <a:pPr fontAlgn="base">
              <a:spcBef>
                <a:spcPct val="0"/>
              </a:spcBef>
              <a:spcAft>
                <a:spcPct val="0"/>
              </a:spcAft>
              <a:defRPr/>
            </a:pPr>
            <a:fld id="{61C99C56-E8E9-47DC-B373-FDFB2C3C6F80}" type="datetime1">
              <a:rPr lang="en-US">
                <a:solidFill>
                  <a:srgbClr val="000000"/>
                </a:solidFill>
              </a:rPr>
              <a:pPr fontAlgn="base">
                <a:spcBef>
                  <a:spcPct val="0"/>
                </a:spcBef>
                <a:spcAft>
                  <a:spcPct val="0"/>
                </a:spcAft>
                <a:defRPr/>
              </a:pPr>
              <a:t>12/1/2010</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80" r:id="rId1"/>
  </p:sldLayoutIdLst>
  <p:hf hdr="0"/>
  <p:txStyles>
    <p:titleStyle>
      <a:lvl1pPr algn="ctr" rtl="0" eaLnBrk="0" fontAlgn="base" hangingPunct="0">
        <a:spcBef>
          <a:spcPct val="0"/>
        </a:spcBef>
        <a:spcAft>
          <a:spcPct val="0"/>
        </a:spcAft>
        <a:defRPr sz="3200" b="1">
          <a:solidFill>
            <a:srgbClr val="0033CC"/>
          </a:solidFill>
          <a:latin typeface="Book Antiqua" pitchFamily="18" charset="0"/>
          <a:ea typeface="+mj-ea"/>
          <a:cs typeface="+mj-cs"/>
        </a:defRPr>
      </a:lvl1pPr>
      <a:lvl2pPr algn="ctr" rtl="0" eaLnBrk="0" fontAlgn="base" hangingPunct="0">
        <a:spcBef>
          <a:spcPct val="0"/>
        </a:spcBef>
        <a:spcAft>
          <a:spcPct val="0"/>
        </a:spcAft>
        <a:defRPr sz="3200" b="1">
          <a:solidFill>
            <a:srgbClr val="0033CC"/>
          </a:solidFill>
          <a:latin typeface="Book Antiqua" pitchFamily="18" charset="0"/>
        </a:defRPr>
      </a:lvl2pPr>
      <a:lvl3pPr algn="ctr" rtl="0" eaLnBrk="0" fontAlgn="base" hangingPunct="0">
        <a:spcBef>
          <a:spcPct val="0"/>
        </a:spcBef>
        <a:spcAft>
          <a:spcPct val="0"/>
        </a:spcAft>
        <a:defRPr sz="3200" b="1">
          <a:solidFill>
            <a:srgbClr val="0033CC"/>
          </a:solidFill>
          <a:latin typeface="Book Antiqua" pitchFamily="18" charset="0"/>
        </a:defRPr>
      </a:lvl3pPr>
      <a:lvl4pPr algn="ctr" rtl="0" eaLnBrk="0" fontAlgn="base" hangingPunct="0">
        <a:spcBef>
          <a:spcPct val="0"/>
        </a:spcBef>
        <a:spcAft>
          <a:spcPct val="0"/>
        </a:spcAft>
        <a:defRPr sz="3200" b="1">
          <a:solidFill>
            <a:srgbClr val="0033CC"/>
          </a:solidFill>
          <a:latin typeface="Book Antiqua" pitchFamily="18" charset="0"/>
        </a:defRPr>
      </a:lvl4pPr>
      <a:lvl5pPr algn="ctr" rtl="0" eaLnBrk="0" fontAlgn="base" hangingPunct="0">
        <a:spcBef>
          <a:spcPct val="0"/>
        </a:spcBef>
        <a:spcAft>
          <a:spcPct val="0"/>
        </a:spcAft>
        <a:defRPr sz="3200" b="1">
          <a:solidFill>
            <a:srgbClr val="0033CC"/>
          </a:solidFill>
          <a:latin typeface="Book Antiqua" pitchFamily="18" charset="0"/>
        </a:defRPr>
      </a:lvl5pPr>
      <a:lvl6pPr marL="457200" algn="ctr" rtl="0" fontAlgn="base">
        <a:spcBef>
          <a:spcPct val="0"/>
        </a:spcBef>
        <a:spcAft>
          <a:spcPct val="0"/>
        </a:spcAft>
        <a:defRPr sz="2400" b="1">
          <a:solidFill>
            <a:schemeClr val="tx2"/>
          </a:solidFill>
          <a:latin typeface="Arial" charset="0"/>
        </a:defRPr>
      </a:lvl6pPr>
      <a:lvl7pPr marL="914400" algn="ctr" rtl="0" fontAlgn="base">
        <a:spcBef>
          <a:spcPct val="0"/>
        </a:spcBef>
        <a:spcAft>
          <a:spcPct val="0"/>
        </a:spcAft>
        <a:defRPr sz="2400" b="1">
          <a:solidFill>
            <a:schemeClr val="tx2"/>
          </a:solidFill>
          <a:latin typeface="Arial" charset="0"/>
        </a:defRPr>
      </a:lvl7pPr>
      <a:lvl8pPr marL="1371600" algn="ctr" rtl="0" fontAlgn="base">
        <a:spcBef>
          <a:spcPct val="0"/>
        </a:spcBef>
        <a:spcAft>
          <a:spcPct val="0"/>
        </a:spcAft>
        <a:defRPr sz="2400" b="1">
          <a:solidFill>
            <a:schemeClr val="tx2"/>
          </a:solidFill>
          <a:latin typeface="Arial" charset="0"/>
        </a:defRPr>
      </a:lvl8pPr>
      <a:lvl9pPr marL="1828800" algn="ctr"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0" y="169863"/>
            <a:ext cx="57912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7" name="Rectangle 5"/>
          <p:cNvSpPr>
            <a:spLocks noGrp="1" noChangeArrowheads="1"/>
          </p:cNvSpPr>
          <p:nvPr>
            <p:ph type="ftr" sz="quarter" idx="3"/>
          </p:nvPr>
        </p:nvSpPr>
        <p:spPr bwMode="auto">
          <a:xfrm>
            <a:off x="2560638" y="6221413"/>
            <a:ext cx="4024312"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b="1" smtClean="0"/>
            </a:lvl1pPr>
          </a:lstStyle>
          <a:p>
            <a:pPr fontAlgn="base">
              <a:spcBef>
                <a:spcPct val="0"/>
              </a:spcBef>
              <a:spcAft>
                <a:spcPct val="0"/>
              </a:spcAft>
              <a:defRPr/>
            </a:pPr>
            <a:r>
              <a:rPr lang="en-US" dirty="0">
                <a:solidFill>
                  <a:srgbClr val="000000"/>
                </a:solidFill>
              </a:rPr>
              <a:t>GUC VI Madison, WI 3-5 November 2009</a:t>
            </a:r>
          </a:p>
          <a:p>
            <a:pPr fontAlgn="base">
              <a:spcBef>
                <a:spcPct val="0"/>
              </a:spcBef>
              <a:spcAft>
                <a:spcPct val="0"/>
              </a:spcAft>
              <a:defRPr/>
            </a:pPr>
            <a:endParaRPr lang="en-US" dirty="0">
              <a:solidFill>
                <a:srgbClr val="000000"/>
              </a:solidFill>
            </a:endParaRPr>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B9B77362-3CFE-488E-AEC7-707B13DB7DCF}" type="slidenum">
              <a:rPr lang="en-US">
                <a:solidFill>
                  <a:srgbClr val="000000"/>
                </a:solidFill>
              </a:rPr>
              <a:pPr fontAlgn="base">
                <a:spcBef>
                  <a:spcPct val="0"/>
                </a:spcBef>
                <a:spcAft>
                  <a:spcPct val="0"/>
                </a:spcAft>
                <a:defRPr/>
              </a:pPr>
              <a:t>‹#›</a:t>
            </a:fld>
            <a:endParaRPr lang="en-US">
              <a:solidFill>
                <a:srgbClr val="000000"/>
              </a:solidFill>
            </a:endParaRPr>
          </a:p>
        </p:txBody>
      </p:sp>
      <p:pic>
        <p:nvPicPr>
          <p:cNvPr id="1030" name="Picture 7" descr="NOAA logo"/>
          <p:cNvPicPr>
            <a:picLocks noChangeAspect="1" noChangeArrowheads="1"/>
          </p:cNvPicPr>
          <p:nvPr/>
        </p:nvPicPr>
        <p:blipFill>
          <a:blip r:embed="rId4" cstate="print"/>
          <a:srcRect/>
          <a:stretch>
            <a:fillRect/>
          </a:stretch>
        </p:blipFill>
        <p:spPr bwMode="auto">
          <a:xfrm>
            <a:off x="8004175" y="41275"/>
            <a:ext cx="914400" cy="914400"/>
          </a:xfrm>
          <a:prstGeom prst="rect">
            <a:avLst/>
          </a:prstGeom>
          <a:noFill/>
          <a:ln w="9525">
            <a:noFill/>
            <a:miter lim="800000"/>
            <a:headEnd/>
            <a:tailEnd/>
          </a:ln>
        </p:spPr>
      </p:pic>
      <p:sp>
        <p:nvSpPr>
          <p:cNvPr id="1034" name="Rectangle 10"/>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vl1pPr>
          </a:lstStyle>
          <a:p>
            <a:pPr fontAlgn="base">
              <a:spcBef>
                <a:spcPct val="0"/>
              </a:spcBef>
              <a:spcAft>
                <a:spcPct val="0"/>
              </a:spcAft>
              <a:defRPr/>
            </a:pPr>
            <a:fld id="{61C99C56-E8E9-47DC-B373-FDFB2C3C6F80}" type="datetime1">
              <a:rPr lang="en-US">
                <a:solidFill>
                  <a:srgbClr val="000000"/>
                </a:solidFill>
              </a:rPr>
              <a:pPr fontAlgn="base">
                <a:spcBef>
                  <a:spcPct val="0"/>
                </a:spcBef>
                <a:spcAft>
                  <a:spcPct val="0"/>
                </a:spcAft>
                <a:defRPr/>
              </a:pPr>
              <a:t>12/1/2010</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86" r:id="rId1"/>
    <p:sldLayoutId id="2147483688" r:id="rId2"/>
  </p:sldLayoutIdLst>
  <p:hf hdr="0"/>
  <p:txStyles>
    <p:titleStyle>
      <a:lvl1pPr algn="ctr" rtl="0" eaLnBrk="0" fontAlgn="base" hangingPunct="0">
        <a:spcBef>
          <a:spcPct val="0"/>
        </a:spcBef>
        <a:spcAft>
          <a:spcPct val="0"/>
        </a:spcAft>
        <a:defRPr sz="3200" b="1">
          <a:solidFill>
            <a:srgbClr val="0033CC"/>
          </a:solidFill>
          <a:latin typeface="Book Antiqua" pitchFamily="18" charset="0"/>
          <a:ea typeface="+mj-ea"/>
          <a:cs typeface="+mj-cs"/>
        </a:defRPr>
      </a:lvl1pPr>
      <a:lvl2pPr algn="ctr" rtl="0" eaLnBrk="0" fontAlgn="base" hangingPunct="0">
        <a:spcBef>
          <a:spcPct val="0"/>
        </a:spcBef>
        <a:spcAft>
          <a:spcPct val="0"/>
        </a:spcAft>
        <a:defRPr sz="3200" b="1">
          <a:solidFill>
            <a:srgbClr val="0033CC"/>
          </a:solidFill>
          <a:latin typeface="Book Antiqua" pitchFamily="18" charset="0"/>
        </a:defRPr>
      </a:lvl2pPr>
      <a:lvl3pPr algn="ctr" rtl="0" eaLnBrk="0" fontAlgn="base" hangingPunct="0">
        <a:spcBef>
          <a:spcPct val="0"/>
        </a:spcBef>
        <a:spcAft>
          <a:spcPct val="0"/>
        </a:spcAft>
        <a:defRPr sz="3200" b="1">
          <a:solidFill>
            <a:srgbClr val="0033CC"/>
          </a:solidFill>
          <a:latin typeface="Book Antiqua" pitchFamily="18" charset="0"/>
        </a:defRPr>
      </a:lvl3pPr>
      <a:lvl4pPr algn="ctr" rtl="0" eaLnBrk="0" fontAlgn="base" hangingPunct="0">
        <a:spcBef>
          <a:spcPct val="0"/>
        </a:spcBef>
        <a:spcAft>
          <a:spcPct val="0"/>
        </a:spcAft>
        <a:defRPr sz="3200" b="1">
          <a:solidFill>
            <a:srgbClr val="0033CC"/>
          </a:solidFill>
          <a:latin typeface="Book Antiqua" pitchFamily="18" charset="0"/>
        </a:defRPr>
      </a:lvl4pPr>
      <a:lvl5pPr algn="ctr" rtl="0" eaLnBrk="0" fontAlgn="base" hangingPunct="0">
        <a:spcBef>
          <a:spcPct val="0"/>
        </a:spcBef>
        <a:spcAft>
          <a:spcPct val="0"/>
        </a:spcAft>
        <a:defRPr sz="3200" b="1">
          <a:solidFill>
            <a:srgbClr val="0033CC"/>
          </a:solidFill>
          <a:latin typeface="Book Antiqua" pitchFamily="18" charset="0"/>
        </a:defRPr>
      </a:lvl5pPr>
      <a:lvl6pPr marL="457200" algn="ctr" rtl="0" fontAlgn="base">
        <a:spcBef>
          <a:spcPct val="0"/>
        </a:spcBef>
        <a:spcAft>
          <a:spcPct val="0"/>
        </a:spcAft>
        <a:defRPr sz="2400" b="1">
          <a:solidFill>
            <a:schemeClr val="tx2"/>
          </a:solidFill>
          <a:latin typeface="Arial" charset="0"/>
        </a:defRPr>
      </a:lvl6pPr>
      <a:lvl7pPr marL="914400" algn="ctr" rtl="0" fontAlgn="base">
        <a:spcBef>
          <a:spcPct val="0"/>
        </a:spcBef>
        <a:spcAft>
          <a:spcPct val="0"/>
        </a:spcAft>
        <a:defRPr sz="2400" b="1">
          <a:solidFill>
            <a:schemeClr val="tx2"/>
          </a:solidFill>
          <a:latin typeface="Arial" charset="0"/>
        </a:defRPr>
      </a:lvl7pPr>
      <a:lvl8pPr marL="1371600" algn="ctr" rtl="0" fontAlgn="base">
        <a:spcBef>
          <a:spcPct val="0"/>
        </a:spcBef>
        <a:spcAft>
          <a:spcPct val="0"/>
        </a:spcAft>
        <a:defRPr sz="2400" b="1">
          <a:solidFill>
            <a:schemeClr val="tx2"/>
          </a:solidFill>
          <a:latin typeface="Arial" charset="0"/>
        </a:defRPr>
      </a:lvl8pPr>
      <a:lvl9pPr marL="1828800" algn="ctr"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image" Target="../media/image35.png"/><Relationship Id="rId5" Type="http://schemas.openxmlformats.org/officeDocument/2006/relationships/oleObject" Target="../embeddings/oleObject2.bin"/><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hyperlink" Target="http://www.nssl.noaa.gov/research/forewarn/lt_worksho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image" Target="../media/image60.gi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hyperlink" Target="http://goesrhwt.blogspot.com/2010/05/ewp-ready-to-go-5192010.html" TargetMode="Externa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www.srh.noaa.gov/hun/images/may2003flood/0509_0201PM_RIVERLOOP_RD_RIVSTG2461FT.JPG" TargetMode="External"/><Relationship Id="rId7"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3.jpeg"/><Relationship Id="rId11" Type="http://schemas.openxmlformats.org/officeDocument/2006/relationships/image" Target="../media/image17.png"/><Relationship Id="rId5" Type="http://schemas.openxmlformats.org/officeDocument/2006/relationships/image" Target="../media/image12.jpeg"/><Relationship Id="rId10" Type="http://schemas.openxmlformats.org/officeDocument/2006/relationships/image" Target="../media/image16.png"/><Relationship Id="rId4" Type="http://schemas.openxmlformats.org/officeDocument/2006/relationships/image" Target="../media/image11.jpeg"/><Relationship Id="rId9" Type="http://schemas.openxmlformats.org/officeDocument/2006/relationships/hyperlink" Target="../Saba%20high%20speed%20video.mp4" TargetMode="Externa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4.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37751" y="3581400"/>
            <a:ext cx="8806249" cy="1468609"/>
          </a:xfrm>
        </p:spPr>
        <p:txBody>
          <a:bodyPr>
            <a:noAutofit/>
          </a:bodyPr>
          <a:lstStyle/>
          <a:p>
            <a:r>
              <a:rPr lang="en-US" sz="2000" b="1" dirty="0" smtClean="0">
                <a:solidFill>
                  <a:srgbClr val="6600CC"/>
                </a:solidFill>
              </a:rPr>
              <a:t>Steven Goodman</a:t>
            </a:r>
          </a:p>
          <a:p>
            <a:r>
              <a:rPr lang="en-US" sz="2000" b="1" dirty="0" smtClean="0">
                <a:solidFill>
                  <a:srgbClr val="6600CC"/>
                </a:solidFill>
              </a:rPr>
              <a:t>GOES-R Program Senior (Chief) Scientist</a:t>
            </a:r>
          </a:p>
          <a:p>
            <a:r>
              <a:rPr lang="en-US" sz="2000" b="1" dirty="0" smtClean="0">
                <a:solidFill>
                  <a:srgbClr val="6600CC"/>
                </a:solidFill>
              </a:rPr>
              <a:t>NOAA/NESDIS/ GOES-R Program Office</a:t>
            </a:r>
            <a:endParaRPr lang="en-US" sz="2000" dirty="0" smtClean="0">
              <a:solidFill>
                <a:srgbClr val="0033CC"/>
              </a:solidFill>
            </a:endParaRPr>
          </a:p>
          <a:p>
            <a:r>
              <a:rPr lang="en-US" sz="2000" b="1" dirty="0" smtClean="0">
                <a:solidFill>
                  <a:srgbClr val="0033CC"/>
                </a:solidFill>
              </a:rPr>
              <a:t>http://www.goes-r.gov</a:t>
            </a:r>
            <a:endParaRPr lang="en-US" sz="2000" dirty="0" smtClean="0">
              <a:solidFill>
                <a:srgbClr val="0033CC"/>
              </a:solidFill>
            </a:endParaRPr>
          </a:p>
          <a:p>
            <a:pPr>
              <a:spcBef>
                <a:spcPts val="1000"/>
              </a:spcBef>
            </a:pPr>
            <a:endParaRPr lang="en-US" sz="2000" dirty="0" smtClean="0">
              <a:solidFill>
                <a:srgbClr val="0033CC"/>
              </a:solidFill>
            </a:endParaRPr>
          </a:p>
          <a:p>
            <a:pPr>
              <a:spcBef>
                <a:spcPts val="1000"/>
              </a:spcBef>
            </a:pPr>
            <a:endParaRPr lang="en-US" sz="2000" dirty="0" smtClean="0">
              <a:solidFill>
                <a:srgbClr val="0033CC"/>
              </a:solidFill>
            </a:endParaRPr>
          </a:p>
          <a:p>
            <a:pPr>
              <a:spcBef>
                <a:spcPts val="1000"/>
              </a:spcBef>
            </a:pPr>
            <a:endParaRPr lang="en-US" sz="2000" dirty="0" smtClean="0">
              <a:solidFill>
                <a:srgbClr val="0033CC"/>
              </a:solidFill>
            </a:endParaRPr>
          </a:p>
          <a:p>
            <a:pPr>
              <a:spcBef>
                <a:spcPts val="1000"/>
              </a:spcBef>
            </a:pPr>
            <a:endParaRPr lang="en-US" sz="2000" dirty="0" smtClean="0">
              <a:solidFill>
                <a:srgbClr val="0033CC"/>
              </a:solidFill>
            </a:endParaRPr>
          </a:p>
          <a:p>
            <a:pPr>
              <a:spcBef>
                <a:spcPts val="1000"/>
              </a:spcBef>
            </a:pPr>
            <a:endParaRPr lang="en-US" sz="2000" dirty="0" smtClean="0">
              <a:solidFill>
                <a:srgbClr val="0033CC"/>
              </a:solidFill>
            </a:endParaRPr>
          </a:p>
          <a:p>
            <a:pPr>
              <a:spcBef>
                <a:spcPts val="1000"/>
              </a:spcBef>
            </a:pPr>
            <a:endParaRPr lang="en-US" sz="2000" dirty="0" smtClean="0">
              <a:solidFill>
                <a:srgbClr val="0033CC"/>
              </a:solidFill>
            </a:endParaRPr>
          </a:p>
          <a:p>
            <a:pPr>
              <a:lnSpc>
                <a:spcPct val="90000"/>
              </a:lnSpc>
            </a:pPr>
            <a:endParaRPr lang="en-US" sz="2000" b="1" dirty="0" smtClean="0">
              <a:solidFill>
                <a:srgbClr val="0033CC"/>
              </a:solidFill>
            </a:endParaRPr>
          </a:p>
        </p:txBody>
      </p:sp>
      <p:pic>
        <p:nvPicPr>
          <p:cNvPr id="6" name="Picture 13" descr="GOES-R_Color_L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
            <a:ext cx="2254678" cy="1503948"/>
          </a:xfrm>
          <a:prstGeom prst="rect">
            <a:avLst/>
          </a:prstGeom>
          <a:noFill/>
          <a:ln w="9525">
            <a:noFill/>
            <a:miter lim="800000"/>
            <a:headEnd/>
            <a:tailEnd/>
          </a:ln>
        </p:spPr>
      </p:pic>
      <p:pic>
        <p:nvPicPr>
          <p:cNvPr id="2053" name="Picture 5"/>
          <p:cNvPicPr>
            <a:picLocks noChangeAspect="1" noChangeArrowheads="1"/>
          </p:cNvPicPr>
          <p:nvPr/>
        </p:nvPicPr>
        <p:blipFill>
          <a:blip r:embed="rId4" cstate="print"/>
          <a:srcRect/>
          <a:stretch>
            <a:fillRect/>
          </a:stretch>
        </p:blipFill>
        <p:spPr bwMode="auto">
          <a:xfrm rot="5400000">
            <a:off x="7667625" y="19050"/>
            <a:ext cx="1495425" cy="1457325"/>
          </a:xfrm>
          <a:prstGeom prst="rect">
            <a:avLst/>
          </a:prstGeom>
          <a:noFill/>
          <a:ln w="9525">
            <a:noFill/>
            <a:miter lim="800000"/>
            <a:headEnd/>
            <a:tailEnd/>
          </a:ln>
        </p:spPr>
      </p:pic>
      <p:sp>
        <p:nvSpPr>
          <p:cNvPr id="8" name="TextBox 7"/>
          <p:cNvSpPr txBox="1"/>
          <p:nvPr/>
        </p:nvSpPr>
        <p:spPr>
          <a:xfrm>
            <a:off x="304800" y="5486400"/>
            <a:ext cx="8610600" cy="1015663"/>
          </a:xfrm>
          <a:prstGeom prst="rect">
            <a:avLst/>
          </a:prstGeom>
          <a:noFill/>
        </p:spPr>
        <p:txBody>
          <a:bodyPr wrap="square" rtlCol="0">
            <a:spAutoFit/>
          </a:bodyPr>
          <a:lstStyle/>
          <a:p>
            <a:pPr algn="ctr"/>
            <a:r>
              <a:rPr lang="en-US" sz="2000" b="1" dirty="0" smtClean="0"/>
              <a:t>JCSDA-HFIP Workshop on Satellite Data Assimilation for Hurricane Forecasting </a:t>
            </a:r>
          </a:p>
          <a:p>
            <a:pPr algn="ctr"/>
            <a:r>
              <a:rPr lang="en-US" sz="2000" b="1" dirty="0" smtClean="0"/>
              <a:t>AOML, Miami, FL</a:t>
            </a:r>
          </a:p>
          <a:p>
            <a:pPr algn="ctr"/>
            <a:r>
              <a:rPr lang="en-US" sz="2000" b="1" dirty="0" smtClean="0"/>
              <a:t>December 2-3, 2010</a:t>
            </a:r>
            <a:endParaRPr lang="en-US" sz="2000" dirty="0" smtClean="0"/>
          </a:p>
        </p:txBody>
      </p:sp>
      <p:sp>
        <p:nvSpPr>
          <p:cNvPr id="9" name="TextBox 8"/>
          <p:cNvSpPr txBox="1"/>
          <p:nvPr/>
        </p:nvSpPr>
        <p:spPr>
          <a:xfrm>
            <a:off x="0" y="1620914"/>
            <a:ext cx="9144001" cy="1754326"/>
          </a:xfrm>
          <a:prstGeom prst="rect">
            <a:avLst/>
          </a:prstGeom>
          <a:noFill/>
        </p:spPr>
        <p:txBody>
          <a:bodyPr wrap="square" rtlCol="0">
            <a:spAutoFit/>
          </a:bodyPr>
          <a:lstStyle/>
          <a:p>
            <a:pPr algn="ctr"/>
            <a:r>
              <a:rPr lang="en-US" sz="3600" b="1" dirty="0" smtClean="0"/>
              <a:t>The GOES-R Geostationary Lightning </a:t>
            </a:r>
            <a:r>
              <a:rPr lang="en-US" sz="3600" b="1" dirty="0" err="1" smtClean="0"/>
              <a:t>Mapper</a:t>
            </a:r>
            <a:r>
              <a:rPr lang="en-US" sz="3600" b="1" dirty="0" smtClean="0"/>
              <a:t> (GLM) and the Assimilation of the Data into NWP models</a:t>
            </a:r>
            <a:endParaRPr lang="en-US" sz="3400" b="1" dirty="0" smtClean="0">
              <a:latin typeface="Book Antiqua"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40324" name="Picture 4"/>
          <p:cNvPicPr>
            <a:picLocks noChangeAspect="1" noChangeArrowheads="1"/>
          </p:cNvPicPr>
          <p:nvPr/>
        </p:nvPicPr>
        <p:blipFill>
          <a:blip r:embed="rId2" cstate="print"/>
          <a:srcRect/>
          <a:stretch>
            <a:fillRect/>
          </a:stretch>
        </p:blipFill>
        <p:spPr bwMode="auto">
          <a:xfrm>
            <a:off x="376238" y="0"/>
            <a:ext cx="8277225" cy="68246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ChangeArrowheads="1"/>
          </p:cNvSpPr>
          <p:nvPr>
            <p:ph type="title"/>
          </p:nvPr>
        </p:nvSpPr>
        <p:spPr bwMode="auto">
          <a:xfrm>
            <a:off x="685800" y="381000"/>
            <a:ext cx="7772400" cy="685800"/>
          </a:xfrm>
          <a:noFill/>
          <a:ln>
            <a:miter lim="800000"/>
            <a:headEnd/>
            <a:tailEnd/>
          </a:ln>
        </p:spPr>
        <p:txBody>
          <a:bodyPr vert="horz" wrap="square" lIns="91440" tIns="45720" rIns="91440" bIns="45720" numCol="1" anchor="t" anchorCtr="0" compatLnSpc="1">
            <a:prstTxWarp prst="textNoShape">
              <a:avLst/>
            </a:prstTxWarp>
          </a:bodyPr>
          <a:lstStyle/>
          <a:p>
            <a:r>
              <a:rPr lang="en-US" sz="3600" b="1" dirty="0" err="1"/>
              <a:t>Noninductive</a:t>
            </a:r>
            <a:r>
              <a:rPr lang="en-US" sz="3600" b="1" dirty="0"/>
              <a:t> Mechanism</a:t>
            </a:r>
          </a:p>
        </p:txBody>
      </p:sp>
      <p:pic>
        <p:nvPicPr>
          <p:cNvPr id="368643" name="Picture 3" descr="Noninductive"/>
          <p:cNvPicPr>
            <a:picLocks noChangeAspect="1" noChangeArrowheads="1"/>
          </p:cNvPicPr>
          <p:nvPr/>
        </p:nvPicPr>
        <p:blipFill>
          <a:blip r:embed="rId2" cstate="print">
            <a:lum bright="-24000" contrast="6000"/>
          </a:blip>
          <a:srcRect/>
          <a:stretch>
            <a:fillRect/>
          </a:stretch>
        </p:blipFill>
        <p:spPr bwMode="auto">
          <a:xfrm>
            <a:off x="3200400" y="1246188"/>
            <a:ext cx="4953000" cy="3021012"/>
          </a:xfrm>
          <a:prstGeom prst="rect">
            <a:avLst/>
          </a:prstGeom>
          <a:noFill/>
        </p:spPr>
      </p:pic>
      <p:sp>
        <p:nvSpPr>
          <p:cNvPr id="368644" name="Text Box 4"/>
          <p:cNvSpPr txBox="1">
            <a:spLocks noChangeArrowheads="1"/>
          </p:cNvSpPr>
          <p:nvPr/>
        </p:nvSpPr>
        <p:spPr bwMode="auto">
          <a:xfrm>
            <a:off x="304800" y="4876800"/>
            <a:ext cx="8229600" cy="369332"/>
          </a:xfrm>
          <a:prstGeom prst="rect">
            <a:avLst/>
          </a:prstGeom>
          <a:noFill/>
          <a:ln w="9525">
            <a:noFill/>
            <a:miter lim="800000"/>
            <a:headEnd/>
            <a:tailEnd/>
          </a:ln>
          <a:effectLst/>
        </p:spPr>
        <p:txBody>
          <a:bodyPr wrap="square">
            <a:spAutoFit/>
          </a:bodyPr>
          <a:lstStyle/>
          <a:p>
            <a:r>
              <a:rPr lang="en-US" dirty="0">
                <a:latin typeface="Times New Roman" pitchFamily="18" charset="0"/>
              </a:rPr>
              <a:t>Reynolds, S.E., M. Brook, and M.F. </a:t>
            </a:r>
            <a:r>
              <a:rPr lang="en-US" dirty="0" err="1">
                <a:latin typeface="Times New Roman" pitchFamily="18" charset="0"/>
              </a:rPr>
              <a:t>Gourley</a:t>
            </a:r>
            <a:r>
              <a:rPr lang="en-US" dirty="0">
                <a:latin typeface="Times New Roman" pitchFamily="18" charset="0"/>
              </a:rPr>
              <a:t>, 1957:  </a:t>
            </a:r>
            <a:r>
              <a:rPr lang="en-US" i="1" dirty="0">
                <a:latin typeface="Times New Roman" pitchFamily="18" charset="0"/>
              </a:rPr>
              <a:t>J. </a:t>
            </a:r>
            <a:r>
              <a:rPr lang="en-US" i="1" dirty="0" smtClean="0">
                <a:latin typeface="Times New Roman" pitchFamily="18" charset="0"/>
              </a:rPr>
              <a:t>Meteorology,14</a:t>
            </a:r>
            <a:r>
              <a:rPr lang="en-US" dirty="0">
                <a:latin typeface="Times New Roman" pitchFamily="18" charset="0"/>
              </a:rPr>
              <a:t>, 14426-14437.</a:t>
            </a:r>
          </a:p>
        </p:txBody>
      </p:sp>
      <p:sp>
        <p:nvSpPr>
          <p:cNvPr id="368645" name="Text Box 5"/>
          <p:cNvSpPr txBox="1">
            <a:spLocks noChangeArrowheads="1"/>
          </p:cNvSpPr>
          <p:nvPr/>
        </p:nvSpPr>
        <p:spPr bwMode="auto">
          <a:xfrm>
            <a:off x="304800" y="5181600"/>
            <a:ext cx="4990597" cy="369332"/>
          </a:xfrm>
          <a:prstGeom prst="rect">
            <a:avLst/>
          </a:prstGeom>
          <a:noFill/>
          <a:ln w="9525">
            <a:noFill/>
            <a:miter lim="800000"/>
            <a:headEnd/>
            <a:tailEnd/>
          </a:ln>
          <a:effectLst/>
        </p:spPr>
        <p:txBody>
          <a:bodyPr wrap="none">
            <a:spAutoFit/>
          </a:bodyPr>
          <a:lstStyle/>
          <a:p>
            <a:pPr algn="just"/>
            <a:r>
              <a:rPr lang="en-US" dirty="0">
                <a:latin typeface="Times New Roman" pitchFamily="18" charset="0"/>
              </a:rPr>
              <a:t>Takahashi, T., 1978:  </a:t>
            </a:r>
            <a:r>
              <a:rPr lang="en-US" i="1" dirty="0">
                <a:latin typeface="Times New Roman" pitchFamily="18" charset="0"/>
              </a:rPr>
              <a:t>J.  Atmos. Sci., 35</a:t>
            </a:r>
            <a:r>
              <a:rPr lang="en-US" dirty="0">
                <a:latin typeface="Times New Roman" pitchFamily="18" charset="0"/>
              </a:rPr>
              <a:t>, 1536-1548.</a:t>
            </a:r>
          </a:p>
        </p:txBody>
      </p:sp>
      <p:sp>
        <p:nvSpPr>
          <p:cNvPr id="368646" name="Text Box 6"/>
          <p:cNvSpPr txBox="1">
            <a:spLocks noChangeArrowheads="1"/>
          </p:cNvSpPr>
          <p:nvPr/>
        </p:nvSpPr>
        <p:spPr bwMode="auto">
          <a:xfrm>
            <a:off x="304800" y="5486400"/>
            <a:ext cx="6154313" cy="646331"/>
          </a:xfrm>
          <a:prstGeom prst="rect">
            <a:avLst/>
          </a:prstGeom>
          <a:noFill/>
          <a:ln w="9525">
            <a:noFill/>
            <a:miter lim="800000"/>
            <a:headEnd/>
            <a:tailEnd/>
          </a:ln>
          <a:effectLst/>
        </p:spPr>
        <p:txBody>
          <a:bodyPr wrap="none">
            <a:spAutoFit/>
          </a:bodyPr>
          <a:lstStyle/>
          <a:p>
            <a:r>
              <a:rPr lang="en-US" dirty="0" err="1">
                <a:latin typeface="Times New Roman" pitchFamily="18" charset="0"/>
              </a:rPr>
              <a:t>Jayaratne</a:t>
            </a:r>
            <a:r>
              <a:rPr lang="en-US" dirty="0">
                <a:latin typeface="Times New Roman" pitchFamily="18" charset="0"/>
              </a:rPr>
              <a:t>, E.R., C.P.R. Saunders, and J. </a:t>
            </a:r>
            <a:r>
              <a:rPr lang="en-US" dirty="0" err="1">
                <a:latin typeface="Times New Roman" pitchFamily="18" charset="0"/>
              </a:rPr>
              <a:t>Hallett</a:t>
            </a:r>
            <a:r>
              <a:rPr lang="en-US" dirty="0">
                <a:latin typeface="Times New Roman" pitchFamily="18" charset="0"/>
              </a:rPr>
              <a:t>, 1983:  </a:t>
            </a:r>
            <a:r>
              <a:rPr lang="en-US" i="1" dirty="0">
                <a:latin typeface="Times New Roman" pitchFamily="18" charset="0"/>
              </a:rPr>
              <a:t>Q.  J.  R. </a:t>
            </a:r>
          </a:p>
          <a:p>
            <a:r>
              <a:rPr lang="en-US" i="1" dirty="0" err="1">
                <a:latin typeface="Times New Roman" pitchFamily="18" charset="0"/>
              </a:rPr>
              <a:t>Meteorol</a:t>
            </a:r>
            <a:r>
              <a:rPr lang="en-US" i="1" dirty="0">
                <a:latin typeface="Times New Roman" pitchFamily="18" charset="0"/>
              </a:rPr>
              <a:t>. Soc., 109</a:t>
            </a:r>
            <a:r>
              <a:rPr lang="en-US" dirty="0">
                <a:latin typeface="Times New Roman" pitchFamily="18" charset="0"/>
              </a:rPr>
              <a:t>, 609-630.</a:t>
            </a:r>
          </a:p>
        </p:txBody>
      </p:sp>
      <p:sp>
        <p:nvSpPr>
          <p:cNvPr id="368647" name="Text Box 7"/>
          <p:cNvSpPr txBox="1">
            <a:spLocks noChangeArrowheads="1"/>
          </p:cNvSpPr>
          <p:nvPr/>
        </p:nvSpPr>
        <p:spPr bwMode="auto">
          <a:xfrm>
            <a:off x="762000" y="1905000"/>
            <a:ext cx="1920875" cy="1311275"/>
          </a:xfrm>
          <a:prstGeom prst="rect">
            <a:avLst/>
          </a:prstGeom>
          <a:noFill/>
          <a:ln w="9525">
            <a:noFill/>
            <a:miter lim="800000"/>
            <a:headEnd/>
            <a:tailEnd/>
          </a:ln>
          <a:effectLst/>
        </p:spPr>
        <p:txBody>
          <a:bodyPr wrap="none">
            <a:spAutoFit/>
          </a:bodyPr>
          <a:lstStyle/>
          <a:p>
            <a:r>
              <a:rPr lang="en-US" sz="2000">
                <a:latin typeface="Times New Roman" pitchFamily="18" charset="0"/>
              </a:rPr>
              <a:t>Need</a:t>
            </a:r>
          </a:p>
          <a:p>
            <a:pPr>
              <a:buFontTx/>
              <a:buChar char="•"/>
            </a:pPr>
            <a:r>
              <a:rPr lang="en-US" sz="2000">
                <a:latin typeface="Times New Roman" pitchFamily="18" charset="0"/>
              </a:rPr>
              <a:t> Riming graupel</a:t>
            </a:r>
          </a:p>
          <a:p>
            <a:pPr>
              <a:buFontTx/>
              <a:buChar char="•"/>
            </a:pPr>
            <a:r>
              <a:rPr lang="en-US" sz="2000">
                <a:latin typeface="Times New Roman" pitchFamily="18" charset="0"/>
              </a:rPr>
              <a:t> Liquid water</a:t>
            </a:r>
          </a:p>
          <a:p>
            <a:pPr>
              <a:buFontTx/>
              <a:buChar char="•"/>
            </a:pPr>
            <a:r>
              <a:rPr lang="en-US" sz="2000">
                <a:latin typeface="Times New Roman" pitchFamily="18" charset="0"/>
              </a:rPr>
              <a:t> Ice crystals</a:t>
            </a:r>
          </a:p>
        </p:txBody>
      </p:sp>
      <p:sp>
        <p:nvSpPr>
          <p:cNvPr id="8" name="Line 6"/>
          <p:cNvSpPr>
            <a:spLocks noChangeShapeType="1"/>
          </p:cNvSpPr>
          <p:nvPr/>
        </p:nvSpPr>
        <p:spPr bwMode="auto">
          <a:xfrm>
            <a:off x="381000" y="990600"/>
            <a:ext cx="8229600" cy="0"/>
          </a:xfrm>
          <a:prstGeom prst="line">
            <a:avLst/>
          </a:prstGeom>
          <a:noFill/>
          <a:ln w="50800" cmpd="dbl">
            <a:solidFill>
              <a:srgbClr val="003399"/>
            </a:solidFill>
            <a:round/>
            <a:headEnd/>
            <a:tailEnd/>
          </a:ln>
          <a:effectLst/>
        </p:spPr>
        <p:txBody>
          <a:bodyPr/>
          <a:lstStyle/>
          <a:p>
            <a:pPr fontAlgn="base">
              <a:spcBef>
                <a:spcPct val="0"/>
              </a:spcBef>
              <a:spcAft>
                <a:spcPct val="0"/>
              </a:spcAft>
            </a:pPr>
            <a:endParaRPr lang="en-US">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68647"/>
                                        </p:tgtEl>
                                        <p:attrNameLst>
                                          <p:attrName>style.visibility</p:attrName>
                                        </p:attrNameLst>
                                      </p:cBhvr>
                                      <p:to>
                                        <p:strVal val="visible"/>
                                      </p:to>
                                    </p:set>
                                    <p:anim calcmode="lin" valueType="num">
                                      <p:cBhvr>
                                        <p:cTn id="7" dur="500" fill="hold"/>
                                        <p:tgtEl>
                                          <p:spTgt spid="368647"/>
                                        </p:tgtEl>
                                        <p:attrNameLst>
                                          <p:attrName>ppt_w</p:attrName>
                                        </p:attrNameLst>
                                      </p:cBhvr>
                                      <p:tavLst>
                                        <p:tav tm="0">
                                          <p:val>
                                            <p:fltVal val="0"/>
                                          </p:val>
                                        </p:tav>
                                        <p:tav tm="100000">
                                          <p:val>
                                            <p:strVal val="#ppt_w"/>
                                          </p:val>
                                        </p:tav>
                                      </p:tavLst>
                                    </p:anim>
                                    <p:anim calcmode="lin" valueType="num">
                                      <p:cBhvr>
                                        <p:cTn id="8" dur="500" fill="hold"/>
                                        <p:tgtEl>
                                          <p:spTgt spid="36864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47"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676400" y="1328738"/>
            <a:ext cx="5791200" cy="5529262"/>
            <a:chOff x="1056" y="501"/>
            <a:chExt cx="3648" cy="3483"/>
          </a:xfrm>
        </p:grpSpPr>
        <p:pic>
          <p:nvPicPr>
            <p:cNvPr id="641030" name="Picture 6"/>
            <p:cNvPicPr>
              <a:picLocks noChangeAspect="1" noChangeArrowheads="1"/>
            </p:cNvPicPr>
            <p:nvPr/>
          </p:nvPicPr>
          <p:blipFill>
            <a:blip r:embed="rId2" cstate="print"/>
            <a:srcRect/>
            <a:stretch>
              <a:fillRect/>
            </a:stretch>
          </p:blipFill>
          <p:spPr bwMode="auto">
            <a:xfrm>
              <a:off x="1056" y="501"/>
              <a:ext cx="3648" cy="3416"/>
            </a:xfrm>
            <a:prstGeom prst="rect">
              <a:avLst/>
            </a:prstGeom>
            <a:noFill/>
          </p:spPr>
        </p:pic>
        <p:sp>
          <p:nvSpPr>
            <p:cNvPr id="641031" name="Text Box 7"/>
            <p:cNvSpPr txBox="1">
              <a:spLocks noChangeArrowheads="1"/>
            </p:cNvSpPr>
            <p:nvPr/>
          </p:nvSpPr>
          <p:spPr bwMode="auto">
            <a:xfrm>
              <a:off x="1056" y="3407"/>
              <a:ext cx="3648" cy="577"/>
            </a:xfrm>
            <a:prstGeom prst="rect">
              <a:avLst/>
            </a:prstGeom>
            <a:noFill/>
            <a:ln w="9525">
              <a:noFill/>
              <a:miter lim="800000"/>
              <a:headEnd/>
              <a:tailEnd/>
            </a:ln>
            <a:effectLst/>
          </p:spPr>
          <p:txBody>
            <a:bodyPr>
              <a:spAutoFit/>
            </a:bodyPr>
            <a:lstStyle/>
            <a:p>
              <a:r>
                <a:rPr lang="en-US" sz="1800" dirty="0"/>
                <a:t>Laboratory charging results for temperature as a function of cloud water content (Takahashi et al., 1978)</a:t>
              </a:r>
            </a:p>
            <a:p>
              <a:endParaRPr lang="en-US" sz="1800" dirty="0"/>
            </a:p>
          </p:txBody>
        </p:sp>
      </p:grpSp>
      <p:sp>
        <p:nvSpPr>
          <p:cNvPr id="641033" name="Text Box 9"/>
          <p:cNvSpPr txBox="1">
            <a:spLocks noChangeArrowheads="1"/>
          </p:cNvSpPr>
          <p:nvPr/>
        </p:nvSpPr>
        <p:spPr bwMode="auto">
          <a:xfrm>
            <a:off x="1209675" y="381000"/>
            <a:ext cx="6724650" cy="641350"/>
          </a:xfrm>
          <a:prstGeom prst="rect">
            <a:avLst/>
          </a:prstGeom>
          <a:noFill/>
          <a:ln w="9525">
            <a:noFill/>
            <a:miter lim="800000"/>
            <a:headEnd/>
            <a:tailEnd/>
          </a:ln>
          <a:effectLst/>
        </p:spPr>
        <p:txBody>
          <a:bodyPr wrap="none">
            <a:spAutoFit/>
          </a:bodyPr>
          <a:lstStyle/>
          <a:p>
            <a:r>
              <a:rPr lang="en-US" sz="3600" b="1" dirty="0">
                <a:latin typeface="+mj-lt"/>
              </a:rPr>
              <a:t>Laboratory Cloud Charging Results</a:t>
            </a:r>
          </a:p>
        </p:txBody>
      </p:sp>
      <p:sp>
        <p:nvSpPr>
          <p:cNvPr id="641034" name="Text Box 10"/>
          <p:cNvSpPr txBox="1">
            <a:spLocks noChangeArrowheads="1"/>
          </p:cNvSpPr>
          <p:nvPr/>
        </p:nvSpPr>
        <p:spPr bwMode="auto">
          <a:xfrm>
            <a:off x="6781800" y="3108325"/>
            <a:ext cx="2362200" cy="701675"/>
          </a:xfrm>
          <a:prstGeom prst="rect">
            <a:avLst/>
          </a:prstGeom>
          <a:solidFill>
            <a:schemeClr val="bg1"/>
          </a:solidFill>
          <a:ln w="9525">
            <a:noFill/>
            <a:miter lim="800000"/>
            <a:headEnd/>
            <a:tailEnd/>
          </a:ln>
          <a:effectLst/>
        </p:spPr>
        <p:txBody>
          <a:bodyPr>
            <a:spAutoFit/>
          </a:bodyPr>
          <a:lstStyle/>
          <a:p>
            <a:r>
              <a:rPr lang="en-US" sz="2000">
                <a:solidFill>
                  <a:srgbClr val="CC0000"/>
                </a:solidFill>
              </a:rPr>
              <a:t>Large ice particles charge negatively</a:t>
            </a:r>
          </a:p>
        </p:txBody>
      </p:sp>
      <p:sp>
        <p:nvSpPr>
          <p:cNvPr id="7" name="Line 6"/>
          <p:cNvSpPr>
            <a:spLocks noChangeShapeType="1"/>
          </p:cNvSpPr>
          <p:nvPr/>
        </p:nvSpPr>
        <p:spPr bwMode="auto">
          <a:xfrm>
            <a:off x="381000" y="990600"/>
            <a:ext cx="8229600" cy="0"/>
          </a:xfrm>
          <a:prstGeom prst="line">
            <a:avLst/>
          </a:prstGeom>
          <a:noFill/>
          <a:ln w="50800" cmpd="dbl">
            <a:solidFill>
              <a:srgbClr val="003399"/>
            </a:solidFill>
            <a:round/>
            <a:headEnd/>
            <a:tailEnd/>
          </a:ln>
          <a:effectLst/>
        </p:spPr>
        <p:txBody>
          <a:bodyPr/>
          <a:lstStyle/>
          <a:p>
            <a:pPr fontAlgn="base">
              <a:spcBef>
                <a:spcPct val="0"/>
              </a:spcBef>
              <a:spcAft>
                <a:spcPct val="0"/>
              </a:spcAft>
            </a:pPr>
            <a:endParaRPr lang="en-US">
              <a:solidFill>
                <a:srgbClr val="00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326530" name="Text Box 2"/>
          <p:cNvSpPr txBox="1">
            <a:spLocks noChangeArrowheads="1"/>
          </p:cNvSpPr>
          <p:nvPr/>
        </p:nvSpPr>
        <p:spPr bwMode="auto">
          <a:xfrm>
            <a:off x="549275" y="4083050"/>
            <a:ext cx="65" cy="123111"/>
          </a:xfrm>
          <a:prstGeom prst="rect">
            <a:avLst/>
          </a:prstGeom>
          <a:noFill/>
          <a:ln w="9525">
            <a:noFill/>
            <a:miter lim="800000"/>
            <a:headEnd/>
            <a:tailEnd/>
          </a:ln>
          <a:effectLst/>
        </p:spPr>
        <p:txBody>
          <a:bodyPr wrap="none" lIns="0" tIns="0" rIns="0" bIns="0">
            <a:spAutoFit/>
          </a:bodyPr>
          <a:lstStyle/>
          <a:p>
            <a:pPr defTabSz="642938" fontAlgn="base">
              <a:spcBef>
                <a:spcPct val="0"/>
              </a:spcBef>
              <a:spcAft>
                <a:spcPct val="0"/>
              </a:spcAft>
            </a:pPr>
            <a:endParaRPr lang="en-US" sz="800">
              <a:solidFill>
                <a:srgbClr val="FFFFFF"/>
              </a:solidFill>
              <a:latin typeface="Hoefler Text" pitchFamily="18" charset="0"/>
            </a:endParaRPr>
          </a:p>
        </p:txBody>
      </p:sp>
      <p:grpSp>
        <p:nvGrpSpPr>
          <p:cNvPr id="2" name="Group 3"/>
          <p:cNvGrpSpPr>
            <a:grpSpLocks noChangeAspect="1"/>
          </p:cNvGrpSpPr>
          <p:nvPr/>
        </p:nvGrpSpPr>
        <p:grpSpPr bwMode="auto">
          <a:xfrm>
            <a:off x="98464" y="1697532"/>
            <a:ext cx="4702136" cy="3768271"/>
            <a:chOff x="979" y="1104"/>
            <a:chExt cx="3801" cy="2884"/>
          </a:xfrm>
        </p:grpSpPr>
        <p:pic>
          <p:nvPicPr>
            <p:cNvPr id="2326532" name="Picture 4"/>
            <p:cNvPicPr>
              <a:picLocks noChangeAspect="1" noChangeArrowheads="1"/>
            </p:cNvPicPr>
            <p:nvPr/>
          </p:nvPicPr>
          <p:blipFill>
            <a:blip r:embed="rId4" cstate="print"/>
            <a:srcRect/>
            <a:stretch>
              <a:fillRect/>
            </a:stretch>
          </p:blipFill>
          <p:spPr bwMode="auto">
            <a:xfrm>
              <a:off x="979" y="1104"/>
              <a:ext cx="3801" cy="2884"/>
            </a:xfrm>
            <a:prstGeom prst="rect">
              <a:avLst/>
            </a:prstGeom>
            <a:noFill/>
            <a:ln w="25400">
              <a:noFill/>
              <a:miter lim="800000"/>
              <a:headEnd/>
              <a:tailEnd/>
            </a:ln>
            <a:effectLst/>
          </p:spPr>
        </p:pic>
        <p:grpSp>
          <p:nvGrpSpPr>
            <p:cNvPr id="3" name="Group 5"/>
            <p:cNvGrpSpPr>
              <a:grpSpLocks/>
            </p:cNvGrpSpPr>
            <p:nvPr/>
          </p:nvGrpSpPr>
          <p:grpSpPr bwMode="auto">
            <a:xfrm>
              <a:off x="1260" y="2901"/>
              <a:ext cx="2689" cy="344"/>
              <a:chOff x="1565" y="3610"/>
              <a:chExt cx="3824" cy="488"/>
            </a:xfrm>
          </p:grpSpPr>
          <p:sp>
            <p:nvSpPr>
              <p:cNvPr id="2326534" name="Line 6"/>
              <p:cNvSpPr>
                <a:spLocks noChangeShapeType="1"/>
              </p:cNvSpPr>
              <p:nvPr/>
            </p:nvSpPr>
            <p:spPr bwMode="auto">
              <a:xfrm>
                <a:off x="2029" y="3672"/>
                <a:ext cx="3360" cy="8"/>
              </a:xfrm>
              <a:prstGeom prst="line">
                <a:avLst/>
              </a:prstGeom>
              <a:noFill/>
              <a:ln w="50800">
                <a:solidFill>
                  <a:srgbClr val="009900"/>
                </a:solidFill>
                <a:prstDash val="lgDashDotDot"/>
                <a:round/>
                <a:headEnd/>
                <a:tailEnd/>
              </a:ln>
              <a:effectLst/>
            </p:spPr>
            <p:txBody>
              <a:bodyPr/>
              <a:lstStyle/>
              <a:p>
                <a:pPr fontAlgn="base">
                  <a:spcBef>
                    <a:spcPct val="0"/>
                  </a:spcBef>
                  <a:spcAft>
                    <a:spcPct val="0"/>
                  </a:spcAft>
                </a:pPr>
                <a:endParaRPr lang="en-US" sz="2400">
                  <a:solidFill>
                    <a:srgbClr val="FFFFFF"/>
                  </a:solidFill>
                  <a:latin typeface="Arial" charset="0"/>
                </a:endParaRPr>
              </a:p>
            </p:txBody>
          </p:sp>
          <p:sp>
            <p:nvSpPr>
              <p:cNvPr id="2326535" name="Text Box 7"/>
              <p:cNvSpPr txBox="1">
                <a:spLocks noChangeArrowheads="1"/>
              </p:cNvSpPr>
              <p:nvPr/>
            </p:nvSpPr>
            <p:spPr bwMode="auto">
              <a:xfrm>
                <a:off x="1565" y="3610"/>
                <a:ext cx="465" cy="488"/>
              </a:xfrm>
              <a:prstGeom prst="rect">
                <a:avLst/>
              </a:prstGeom>
              <a:noFill/>
              <a:ln w="9525">
                <a:noFill/>
                <a:miter lim="800000"/>
                <a:headEnd/>
                <a:tailEnd/>
              </a:ln>
              <a:effectLst/>
            </p:spPr>
            <p:txBody>
              <a:bodyPr wrap="none" lIns="0" tIns="0" rIns="0" bIns="0">
                <a:spAutoFit/>
              </a:bodyPr>
              <a:lstStyle/>
              <a:p>
                <a:pPr marL="19050" algn="ctr" defTabSz="642938" fontAlgn="base">
                  <a:lnSpc>
                    <a:spcPts val="1400"/>
                  </a:lnSpc>
                  <a:spcBef>
                    <a:spcPct val="0"/>
                  </a:spcBef>
                  <a:spcAft>
                    <a:spcPts val="563"/>
                  </a:spcAft>
                  <a:tabLst>
                    <a:tab pos="63500" algn="l"/>
                  </a:tabLst>
                </a:pPr>
                <a:r>
                  <a:rPr lang="en-US" sz="1400" b="1">
                    <a:solidFill>
                      <a:srgbClr val="FFFFFF"/>
                    </a:solidFill>
                  </a:rPr>
                  <a:t>0 </a:t>
                </a:r>
                <a:r>
                  <a:rPr lang="en-US" sz="2100" b="1" baseline="30000">
                    <a:solidFill>
                      <a:srgbClr val="FFFFFF"/>
                    </a:solidFill>
                    <a:latin typeface="Helvetica" pitchFamily="34" charset="0"/>
                  </a:rPr>
                  <a:t>o</a:t>
                </a:r>
                <a:r>
                  <a:rPr lang="en-US" sz="1400" b="1">
                    <a:solidFill>
                      <a:srgbClr val="FFFFFF"/>
                    </a:solidFill>
                    <a:latin typeface="Helvetica" pitchFamily="34" charset="0"/>
                  </a:rPr>
                  <a:t>C</a:t>
                </a:r>
                <a:endParaRPr lang="en-US" sz="1400" b="1">
                  <a:solidFill>
                    <a:srgbClr val="FFFFFF"/>
                  </a:solidFill>
                </a:endParaRPr>
              </a:p>
              <a:p>
                <a:pPr marL="19050" algn="ctr" defTabSz="642938" fontAlgn="base">
                  <a:lnSpc>
                    <a:spcPts val="1400"/>
                  </a:lnSpc>
                  <a:spcBef>
                    <a:spcPct val="0"/>
                  </a:spcBef>
                  <a:spcAft>
                    <a:spcPts val="563"/>
                  </a:spcAft>
                  <a:tabLst>
                    <a:tab pos="63500" algn="l"/>
                  </a:tabLst>
                </a:pPr>
                <a:endParaRPr lang="en-US" sz="1400" b="1">
                  <a:solidFill>
                    <a:srgbClr val="FFFFFF"/>
                  </a:solidFill>
                </a:endParaRPr>
              </a:p>
            </p:txBody>
          </p:sp>
        </p:grpSp>
      </p:grpSp>
      <p:sp>
        <p:nvSpPr>
          <p:cNvPr id="2326536" name="Rectangle 8"/>
          <p:cNvSpPr>
            <a:spLocks noChangeArrowheads="1"/>
          </p:cNvSpPr>
          <p:nvPr/>
        </p:nvSpPr>
        <p:spPr bwMode="auto">
          <a:xfrm>
            <a:off x="236538" y="76200"/>
            <a:ext cx="8669337" cy="762000"/>
          </a:xfrm>
          <a:prstGeom prst="rect">
            <a:avLst/>
          </a:prstGeom>
          <a:noFill/>
          <a:ln w="9525">
            <a:noFill/>
            <a:miter lim="800000"/>
            <a:headEnd/>
            <a:tailEnd/>
          </a:ln>
          <a:effectLst/>
        </p:spPr>
        <p:txBody>
          <a:bodyPr anchor="ctr"/>
          <a:lstStyle/>
          <a:p>
            <a:pPr algn="ctr" fontAlgn="base">
              <a:spcBef>
                <a:spcPct val="0"/>
              </a:spcBef>
              <a:spcAft>
                <a:spcPct val="0"/>
              </a:spcAft>
            </a:pPr>
            <a:r>
              <a:rPr lang="en-US" sz="2800" b="1" dirty="0" smtClean="0">
                <a:solidFill>
                  <a:srgbClr val="FFFFFF"/>
                </a:solidFill>
              </a:rPr>
              <a:t>Physical Basis: Flash </a:t>
            </a:r>
            <a:r>
              <a:rPr lang="en-US" sz="2800" b="1" dirty="0">
                <a:solidFill>
                  <a:srgbClr val="FFFFFF"/>
                </a:solidFill>
              </a:rPr>
              <a:t>Rate Coupled to Mass in the Mixed Phase </a:t>
            </a:r>
            <a:r>
              <a:rPr lang="en-US" sz="2800" b="1" dirty="0" smtClean="0">
                <a:solidFill>
                  <a:srgbClr val="FFFFFF"/>
                </a:solidFill>
              </a:rPr>
              <a:t>Region</a:t>
            </a:r>
            <a:endParaRPr lang="en-US" sz="2800" b="1" dirty="0">
              <a:solidFill>
                <a:srgbClr val="FFFFFF"/>
              </a:solidFill>
            </a:endParaRPr>
          </a:p>
        </p:txBody>
      </p:sp>
      <p:sp>
        <p:nvSpPr>
          <p:cNvPr id="2326537" name="Line 9"/>
          <p:cNvSpPr>
            <a:spLocks noChangeShapeType="1"/>
          </p:cNvSpPr>
          <p:nvPr/>
        </p:nvSpPr>
        <p:spPr bwMode="auto">
          <a:xfrm>
            <a:off x="381000" y="935916"/>
            <a:ext cx="8229600" cy="0"/>
          </a:xfrm>
          <a:prstGeom prst="line">
            <a:avLst/>
          </a:prstGeom>
          <a:noFill/>
          <a:ln w="50800" cmpd="dbl">
            <a:solidFill>
              <a:schemeClr val="bg1"/>
            </a:solidFill>
            <a:round/>
            <a:headEnd/>
            <a:tailEnd/>
          </a:ln>
          <a:effectLst/>
        </p:spPr>
        <p:txBody>
          <a:bodyPr/>
          <a:lstStyle/>
          <a:p>
            <a:pPr fontAlgn="base">
              <a:spcBef>
                <a:spcPct val="0"/>
              </a:spcBef>
              <a:spcAft>
                <a:spcPct val="0"/>
              </a:spcAft>
            </a:pPr>
            <a:endParaRPr lang="en-US" sz="2400">
              <a:solidFill>
                <a:srgbClr val="FFFFFF"/>
              </a:solidFill>
              <a:latin typeface="Arial" charset="0"/>
            </a:endParaRPr>
          </a:p>
        </p:txBody>
      </p:sp>
      <p:sp>
        <p:nvSpPr>
          <p:cNvPr id="10" name="TextBox 9"/>
          <p:cNvSpPr txBox="1"/>
          <p:nvPr/>
        </p:nvSpPr>
        <p:spPr>
          <a:xfrm>
            <a:off x="1143000" y="1288204"/>
            <a:ext cx="2726580" cy="307777"/>
          </a:xfrm>
          <a:prstGeom prst="rect">
            <a:avLst/>
          </a:prstGeom>
          <a:noFill/>
        </p:spPr>
        <p:txBody>
          <a:bodyPr wrap="none" rtlCol="0">
            <a:spAutoFit/>
          </a:bodyPr>
          <a:lstStyle/>
          <a:p>
            <a:pPr fontAlgn="base">
              <a:spcBef>
                <a:spcPct val="0"/>
              </a:spcBef>
              <a:spcAft>
                <a:spcPct val="0"/>
              </a:spcAft>
            </a:pPr>
            <a:r>
              <a:rPr lang="en-US" sz="1400" dirty="0" smtClean="0">
                <a:solidFill>
                  <a:srgbClr val="FFFFFF"/>
                </a:solidFill>
              </a:rPr>
              <a:t>(Cecil et al., Mon. </a:t>
            </a:r>
            <a:r>
              <a:rPr lang="en-US" sz="1400" dirty="0" err="1" smtClean="0">
                <a:solidFill>
                  <a:srgbClr val="FFFFFF"/>
                </a:solidFill>
              </a:rPr>
              <a:t>Wea</a:t>
            </a:r>
            <a:r>
              <a:rPr lang="en-US" sz="1400" dirty="0" smtClean="0">
                <a:solidFill>
                  <a:srgbClr val="FFFFFF"/>
                </a:solidFill>
              </a:rPr>
              <a:t>. Rev. 2005)</a:t>
            </a:r>
          </a:p>
        </p:txBody>
      </p:sp>
      <p:graphicFrame>
        <p:nvGraphicFramePr>
          <p:cNvPr id="11" name="Object 4"/>
          <p:cNvGraphicFramePr>
            <a:graphicFrameLocks/>
          </p:cNvGraphicFramePr>
          <p:nvPr/>
        </p:nvGraphicFramePr>
        <p:xfrm>
          <a:off x="5266000" y="1408678"/>
          <a:ext cx="2933700" cy="1314450"/>
        </p:xfrm>
        <a:graphic>
          <a:graphicData uri="http://schemas.openxmlformats.org/presentationml/2006/ole">
            <p:oleObj spid="_x0000_s71682" name="Bitmap Image" r:id="rId5" imgW="3666667" imgH="1314286" progId="PBrush">
              <p:embed/>
            </p:oleObj>
          </a:graphicData>
        </a:graphic>
      </p:graphicFrame>
      <p:sp>
        <p:nvSpPr>
          <p:cNvPr id="12" name="Rectangle 6"/>
          <p:cNvSpPr>
            <a:spLocks noChangeArrowheads="1"/>
          </p:cNvSpPr>
          <p:nvPr/>
        </p:nvSpPr>
        <p:spPr bwMode="auto">
          <a:xfrm>
            <a:off x="5109584" y="998773"/>
            <a:ext cx="3352800" cy="396875"/>
          </a:xfrm>
          <a:prstGeom prst="rect">
            <a:avLst/>
          </a:prstGeom>
          <a:noFill/>
          <a:ln w="9525">
            <a:noFill/>
            <a:miter lim="800000"/>
            <a:headEnd/>
            <a:tailEnd/>
          </a:ln>
          <a:effectLst/>
        </p:spPr>
        <p:txBody>
          <a:bodyPr>
            <a:spAutoFit/>
          </a:bodyPr>
          <a:lstStyle/>
          <a:p>
            <a:pPr marL="342900" indent="-342900" eaLnBrk="0" fontAlgn="base" hangingPunct="0">
              <a:spcBef>
                <a:spcPct val="50000"/>
              </a:spcBef>
              <a:spcAft>
                <a:spcPct val="0"/>
              </a:spcAft>
            </a:pPr>
            <a:r>
              <a:rPr lang="en-US" sz="2000" dirty="0">
                <a:solidFill>
                  <a:srgbClr val="FFFFFF"/>
                </a:solidFill>
              </a:rPr>
              <a:t>Process physics understood</a:t>
            </a:r>
          </a:p>
        </p:txBody>
      </p:sp>
      <p:sp>
        <p:nvSpPr>
          <p:cNvPr id="13" name="Text Box 17"/>
          <p:cNvSpPr txBox="1">
            <a:spLocks noChangeArrowheads="1"/>
          </p:cNvSpPr>
          <p:nvPr/>
        </p:nvSpPr>
        <p:spPr bwMode="auto">
          <a:xfrm>
            <a:off x="4896853" y="2695056"/>
            <a:ext cx="3994483" cy="584775"/>
          </a:xfrm>
          <a:prstGeom prst="rect">
            <a:avLst/>
          </a:prstGeom>
          <a:noFill/>
          <a:ln w="9525">
            <a:noFill/>
            <a:miter lim="800000"/>
            <a:headEnd/>
            <a:tailEnd/>
          </a:ln>
          <a:effectLst/>
        </p:spPr>
        <p:txBody>
          <a:bodyPr wrap="square">
            <a:spAutoFit/>
          </a:bodyPr>
          <a:lstStyle/>
          <a:p>
            <a:pPr algn="ctr" eaLnBrk="0" fontAlgn="base" hangingPunct="0">
              <a:spcBef>
                <a:spcPct val="0"/>
              </a:spcBef>
              <a:spcAft>
                <a:spcPct val="0"/>
              </a:spcAft>
            </a:pPr>
            <a:r>
              <a:rPr lang="en-US" sz="1600" dirty="0">
                <a:solidFill>
                  <a:srgbClr val="FFFFFF"/>
                </a:solidFill>
                <a:effectLst>
                  <a:outerShdw blurRad="38100" dist="38100" dir="2700000" algn="tl">
                    <a:srgbClr val="C0C0C0"/>
                  </a:outerShdw>
                </a:effectLst>
              </a:rPr>
              <a:t>Storm-scale model </a:t>
            </a:r>
            <a:r>
              <a:rPr lang="en-US" sz="1600" dirty="0" smtClean="0">
                <a:solidFill>
                  <a:srgbClr val="FFFFFF"/>
                </a:solidFill>
                <a:effectLst>
                  <a:outerShdw blurRad="38100" dist="38100" dir="2700000" algn="tl">
                    <a:srgbClr val="C0C0C0"/>
                  </a:outerShdw>
                </a:effectLst>
              </a:rPr>
              <a:t>with explicit microphysics and electrification (</a:t>
            </a:r>
            <a:r>
              <a:rPr lang="en-US" sz="1600" dirty="0" err="1" smtClean="0">
                <a:solidFill>
                  <a:srgbClr val="FFFFFF"/>
                </a:solidFill>
                <a:effectLst>
                  <a:outerShdw blurRad="38100" dist="38100" dir="2700000" algn="tl">
                    <a:srgbClr val="C0C0C0"/>
                  </a:outerShdw>
                </a:effectLst>
              </a:rPr>
              <a:t>Mansell</a:t>
            </a:r>
            <a:r>
              <a:rPr lang="en-US" sz="1600" dirty="0" smtClean="0">
                <a:solidFill>
                  <a:srgbClr val="FFFFFF"/>
                </a:solidFill>
                <a:effectLst>
                  <a:outerShdw blurRad="38100" dist="38100" dir="2700000" algn="tl">
                    <a:srgbClr val="C0C0C0"/>
                  </a:outerShdw>
                </a:effectLst>
              </a:rPr>
              <a:t>)</a:t>
            </a:r>
            <a:endParaRPr lang="en-US" sz="1600" dirty="0">
              <a:solidFill>
                <a:srgbClr val="FFFFFF"/>
              </a:solidFill>
              <a:effectLst>
                <a:outerShdw blurRad="38100" dist="38100" dir="2700000" algn="tl">
                  <a:srgbClr val="C0C0C0"/>
                </a:outerShdw>
              </a:effectLst>
            </a:endParaRPr>
          </a:p>
        </p:txBody>
      </p:sp>
      <p:pic>
        <p:nvPicPr>
          <p:cNvPr id="14" name="Picture 5" descr="Fig_F07"/>
          <p:cNvPicPr>
            <a:picLocks noChangeAspect="1" noChangeArrowheads="1"/>
          </p:cNvPicPr>
          <p:nvPr/>
        </p:nvPicPr>
        <p:blipFill>
          <a:blip r:embed="rId6" cstate="print"/>
          <a:srcRect/>
          <a:stretch>
            <a:fillRect/>
          </a:stretch>
        </p:blipFill>
        <p:spPr bwMode="auto">
          <a:xfrm>
            <a:off x="5257800" y="4114800"/>
            <a:ext cx="3075179" cy="2245957"/>
          </a:xfrm>
          <a:prstGeom prst="rect">
            <a:avLst/>
          </a:prstGeom>
          <a:noFill/>
          <a:ln w="9525">
            <a:noFill/>
            <a:miter lim="800000"/>
            <a:headEnd/>
            <a:tailEnd/>
          </a:ln>
          <a:effectLst/>
        </p:spPr>
      </p:pic>
      <p:sp>
        <p:nvSpPr>
          <p:cNvPr id="15" name="Rectangle 12"/>
          <p:cNvSpPr>
            <a:spLocks noChangeArrowheads="1"/>
          </p:cNvSpPr>
          <p:nvPr/>
        </p:nvSpPr>
        <p:spPr bwMode="auto">
          <a:xfrm>
            <a:off x="5410200" y="3524955"/>
            <a:ext cx="2667000" cy="396875"/>
          </a:xfrm>
          <a:prstGeom prst="rect">
            <a:avLst/>
          </a:prstGeom>
          <a:noFill/>
          <a:ln w="9525">
            <a:noFill/>
            <a:miter lim="800000"/>
            <a:headEnd/>
            <a:tailEnd/>
          </a:ln>
          <a:effectLst/>
        </p:spPr>
        <p:txBody>
          <a:bodyPr>
            <a:spAutoFit/>
          </a:bodyPr>
          <a:lstStyle/>
          <a:p>
            <a:pPr marL="342900" indent="-342900" eaLnBrk="0" fontAlgn="base" hangingPunct="0">
              <a:spcBef>
                <a:spcPct val="50000"/>
              </a:spcBef>
              <a:spcAft>
                <a:spcPct val="0"/>
              </a:spcAft>
            </a:pPr>
            <a:r>
              <a:rPr lang="en-US" sz="2000" dirty="0">
                <a:solidFill>
                  <a:srgbClr val="FFFFFF"/>
                </a:solidFill>
              </a:rPr>
              <a:t>Ice flux drives lightning</a:t>
            </a:r>
          </a:p>
        </p:txBody>
      </p:sp>
      <p:sp>
        <p:nvSpPr>
          <p:cNvPr id="16" name="Text Box 18"/>
          <p:cNvSpPr txBox="1">
            <a:spLocks noChangeArrowheads="1"/>
          </p:cNvSpPr>
          <p:nvPr/>
        </p:nvSpPr>
        <p:spPr bwMode="auto">
          <a:xfrm>
            <a:off x="4953000" y="3810000"/>
            <a:ext cx="4042610" cy="338554"/>
          </a:xfrm>
          <a:prstGeom prst="rect">
            <a:avLst/>
          </a:prstGeom>
          <a:noFill/>
          <a:ln w="9525">
            <a:noFill/>
            <a:miter lim="800000"/>
            <a:headEnd/>
            <a:tailEnd/>
          </a:ln>
          <a:effectLst/>
        </p:spPr>
        <p:txBody>
          <a:bodyPr wrap="square">
            <a:spAutoFit/>
          </a:bodyPr>
          <a:lstStyle/>
          <a:p>
            <a:pPr algn="ctr" eaLnBrk="0" fontAlgn="base" hangingPunct="0">
              <a:spcBef>
                <a:spcPct val="0"/>
              </a:spcBef>
              <a:spcAft>
                <a:spcPct val="0"/>
              </a:spcAft>
            </a:pPr>
            <a:r>
              <a:rPr lang="en-US" sz="1600" dirty="0">
                <a:solidFill>
                  <a:srgbClr val="FFFFFF"/>
                </a:solidFill>
                <a:effectLst>
                  <a:outerShdw blurRad="38100" dist="38100" dir="2700000" algn="tl">
                    <a:srgbClr val="C0C0C0"/>
                  </a:outerShdw>
                </a:effectLst>
              </a:rPr>
              <a:t>Physical basis for improved forecasts</a:t>
            </a:r>
          </a:p>
        </p:txBody>
      </p:sp>
      <p:sp>
        <p:nvSpPr>
          <p:cNvPr id="17" name="Rectangle 19"/>
          <p:cNvSpPr>
            <a:spLocks noChangeArrowheads="1"/>
          </p:cNvSpPr>
          <p:nvPr/>
        </p:nvSpPr>
        <p:spPr bwMode="auto">
          <a:xfrm>
            <a:off x="5105400" y="6399413"/>
            <a:ext cx="3276600" cy="458587"/>
          </a:xfrm>
          <a:prstGeom prst="rect">
            <a:avLst/>
          </a:prstGeom>
          <a:noFill/>
          <a:ln w="9525">
            <a:noFill/>
            <a:miter lim="800000"/>
            <a:headEnd/>
            <a:tailEnd/>
          </a:ln>
          <a:effectLst/>
        </p:spPr>
        <p:txBody>
          <a:bodyPr>
            <a:spAutoFit/>
          </a:bodyPr>
          <a:lstStyle/>
          <a:p>
            <a:pPr eaLnBrk="0" fontAlgn="base" hangingPunct="0">
              <a:lnSpc>
                <a:spcPct val="85000"/>
              </a:lnSpc>
              <a:spcBef>
                <a:spcPct val="0"/>
              </a:spcBef>
              <a:spcAft>
                <a:spcPct val="40000"/>
              </a:spcAft>
              <a:buClr>
                <a:srgbClr val="FAFD00"/>
              </a:buClr>
            </a:pPr>
            <a:r>
              <a:rPr lang="en-US" sz="1400" dirty="0">
                <a:solidFill>
                  <a:srgbClr val="FFFFFF"/>
                </a:solidFill>
                <a:latin typeface="Arial" charset="0"/>
              </a:rPr>
              <a:t>IC flash rate controlled by </a:t>
            </a:r>
            <a:r>
              <a:rPr lang="en-US" sz="1400" dirty="0" err="1">
                <a:solidFill>
                  <a:srgbClr val="FFFFFF"/>
                </a:solidFill>
                <a:latin typeface="Arial" charset="0"/>
              </a:rPr>
              <a:t>graupel</a:t>
            </a:r>
            <a:r>
              <a:rPr lang="en-US" sz="1400" dirty="0">
                <a:solidFill>
                  <a:srgbClr val="FFFFFF"/>
                </a:solidFill>
                <a:latin typeface="Arial" charset="0"/>
              </a:rPr>
              <a:t> (ice mass) production (and vertical velocity)</a:t>
            </a:r>
          </a:p>
        </p:txBody>
      </p:sp>
      <p:sp>
        <p:nvSpPr>
          <p:cNvPr id="18" name="Rectangle 6"/>
          <p:cNvSpPr>
            <a:spLocks noChangeArrowheads="1"/>
          </p:cNvSpPr>
          <p:nvPr/>
        </p:nvSpPr>
        <p:spPr bwMode="auto">
          <a:xfrm>
            <a:off x="750142" y="958669"/>
            <a:ext cx="3352800" cy="396875"/>
          </a:xfrm>
          <a:prstGeom prst="rect">
            <a:avLst/>
          </a:prstGeom>
          <a:noFill/>
          <a:ln w="9525">
            <a:noFill/>
            <a:miter lim="800000"/>
            <a:headEnd/>
            <a:tailEnd/>
          </a:ln>
          <a:effectLst/>
        </p:spPr>
        <p:txBody>
          <a:bodyPr>
            <a:spAutoFit/>
          </a:bodyPr>
          <a:lstStyle/>
          <a:p>
            <a:pPr marL="342900" indent="-342900" algn="ctr" eaLnBrk="0" fontAlgn="base" hangingPunct="0">
              <a:spcBef>
                <a:spcPct val="50000"/>
              </a:spcBef>
              <a:spcAft>
                <a:spcPct val="0"/>
              </a:spcAft>
            </a:pPr>
            <a:r>
              <a:rPr lang="en-US" sz="2000" dirty="0" smtClean="0">
                <a:solidFill>
                  <a:srgbClr val="FFFFFF"/>
                </a:solidFill>
              </a:rPr>
              <a:t>TRMM PR and LIS</a:t>
            </a:r>
            <a:endParaRPr lang="en-US" sz="2000" dirty="0">
              <a:solidFill>
                <a:srgbClr val="FFFFFF"/>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9330" name="Text Box 2"/>
          <p:cNvSpPr txBox="1">
            <a:spLocks noChangeArrowheads="1"/>
          </p:cNvSpPr>
          <p:nvPr/>
        </p:nvSpPr>
        <p:spPr bwMode="auto">
          <a:xfrm>
            <a:off x="304800" y="304800"/>
            <a:ext cx="4876800" cy="2650233"/>
          </a:xfrm>
          <a:prstGeom prst="rect">
            <a:avLst/>
          </a:prstGeom>
          <a:noFill/>
          <a:ln w="9525">
            <a:noFill/>
            <a:miter lim="800000"/>
            <a:headEnd/>
            <a:tailEnd/>
          </a:ln>
          <a:effectLst/>
        </p:spPr>
        <p:txBody>
          <a:bodyPr lIns="64282" tIns="32141" rIns="64282" bIns="32141">
            <a:spAutoFit/>
          </a:bodyPr>
          <a:lstStyle/>
          <a:p>
            <a:pPr defTabSz="642938" eaLnBrk="0" fontAlgn="base" hangingPunct="0">
              <a:spcBef>
                <a:spcPct val="50000"/>
              </a:spcBef>
              <a:spcAft>
                <a:spcPct val="0"/>
              </a:spcAft>
            </a:pPr>
            <a:r>
              <a:rPr lang="en-US" sz="2800" b="1" dirty="0" smtClean="0">
                <a:solidFill>
                  <a:srgbClr val="FFFFFF"/>
                </a:solidFill>
                <a:latin typeface="Arial" charset="0"/>
              </a:rPr>
              <a:t>Physical Basis:</a:t>
            </a:r>
          </a:p>
          <a:p>
            <a:pPr defTabSz="642938" eaLnBrk="0" fontAlgn="base" hangingPunct="0">
              <a:spcBef>
                <a:spcPct val="50000"/>
              </a:spcBef>
              <a:spcAft>
                <a:spcPct val="0"/>
              </a:spcAft>
            </a:pPr>
            <a:r>
              <a:rPr lang="en-US" sz="2800" b="1" dirty="0" smtClean="0">
                <a:solidFill>
                  <a:srgbClr val="FFFFFF"/>
                </a:solidFill>
                <a:latin typeface="Arial" charset="0"/>
              </a:rPr>
              <a:t>Lightning </a:t>
            </a:r>
            <a:r>
              <a:rPr lang="en-US" sz="2800" b="1" dirty="0">
                <a:solidFill>
                  <a:srgbClr val="FFFFFF"/>
                </a:solidFill>
                <a:latin typeface="Arial" charset="0"/>
              </a:rPr>
              <a:t>Connection to Thunderstorm Updraft, Storm Growth and </a:t>
            </a:r>
            <a:r>
              <a:rPr lang="en-US" sz="2800" b="1" dirty="0" smtClean="0">
                <a:solidFill>
                  <a:srgbClr val="FFFFFF"/>
                </a:solidFill>
                <a:latin typeface="Arial" charset="0"/>
              </a:rPr>
              <a:t>Decay</a:t>
            </a:r>
          </a:p>
          <a:p>
            <a:pPr defTabSz="642938" eaLnBrk="0" fontAlgn="base" hangingPunct="0">
              <a:spcBef>
                <a:spcPct val="50000"/>
              </a:spcBef>
              <a:spcAft>
                <a:spcPct val="0"/>
              </a:spcAft>
            </a:pPr>
            <a:endParaRPr lang="en-US" sz="2800" b="1" dirty="0">
              <a:solidFill>
                <a:srgbClr val="FFFFFF"/>
              </a:solidFill>
              <a:latin typeface="Arial" charset="0"/>
            </a:endParaRPr>
          </a:p>
        </p:txBody>
      </p:sp>
      <p:pic>
        <p:nvPicPr>
          <p:cNvPr id="99332" name="Picture 4"/>
          <p:cNvPicPr>
            <a:picLocks noChangeAspect="1" noChangeArrowheads="1"/>
          </p:cNvPicPr>
          <p:nvPr/>
        </p:nvPicPr>
        <p:blipFill>
          <a:blip r:embed="rId3" cstate="print"/>
          <a:srcRect/>
          <a:stretch>
            <a:fillRect/>
          </a:stretch>
        </p:blipFill>
        <p:spPr bwMode="auto">
          <a:xfrm>
            <a:off x="5562599" y="32167"/>
            <a:ext cx="3478213" cy="6604280"/>
          </a:xfrm>
          <a:prstGeom prst="rect">
            <a:avLst/>
          </a:prstGeom>
          <a:noFill/>
        </p:spPr>
      </p:pic>
      <p:sp>
        <p:nvSpPr>
          <p:cNvPr id="99331" name="Text Box 3"/>
          <p:cNvSpPr txBox="1">
            <a:spLocks noChangeArrowheads="1"/>
          </p:cNvSpPr>
          <p:nvPr/>
        </p:nvSpPr>
        <p:spPr bwMode="auto">
          <a:xfrm>
            <a:off x="304800" y="2368785"/>
            <a:ext cx="4943475" cy="4139595"/>
          </a:xfrm>
          <a:prstGeom prst="rect">
            <a:avLst/>
          </a:prstGeom>
          <a:noFill/>
          <a:ln w="9525">
            <a:noFill/>
            <a:miter lim="800000"/>
            <a:headEnd/>
            <a:tailEnd/>
          </a:ln>
          <a:effectLst/>
        </p:spPr>
        <p:txBody>
          <a:bodyPr>
            <a:spAutoFit/>
          </a:bodyPr>
          <a:lstStyle/>
          <a:p>
            <a:pPr marL="177800" indent="-177800" fontAlgn="base">
              <a:lnSpc>
                <a:spcPct val="85000"/>
              </a:lnSpc>
              <a:spcBef>
                <a:spcPct val="0"/>
              </a:spcBef>
              <a:spcAft>
                <a:spcPct val="70000"/>
              </a:spcAft>
              <a:buClr>
                <a:srgbClr val="FFFF00"/>
              </a:buClr>
              <a:buFontTx/>
              <a:buChar char="•"/>
            </a:pPr>
            <a:r>
              <a:rPr lang="en-US" sz="2000" dirty="0">
                <a:solidFill>
                  <a:srgbClr val="FFFF00"/>
                </a:solidFill>
                <a:latin typeface="Arial" charset="0"/>
              </a:rPr>
              <a:t>Total Lightning —responds to updraft velocity and concentration, phase, type of hydrometeors, integrated flux of particles </a:t>
            </a:r>
          </a:p>
          <a:p>
            <a:pPr marL="177800" indent="-177800" fontAlgn="base">
              <a:lnSpc>
                <a:spcPct val="85000"/>
              </a:lnSpc>
              <a:spcBef>
                <a:spcPct val="0"/>
              </a:spcBef>
              <a:spcAft>
                <a:spcPct val="70000"/>
              </a:spcAft>
              <a:buClr>
                <a:srgbClr val="FFFF00"/>
              </a:buClr>
              <a:buFontTx/>
              <a:buChar char="•"/>
            </a:pPr>
            <a:r>
              <a:rPr lang="en-US" sz="2000" dirty="0">
                <a:solidFill>
                  <a:srgbClr val="FFFF00"/>
                </a:solidFill>
                <a:latin typeface="Arial" charset="0"/>
              </a:rPr>
              <a:t>WX Radar — responds to concentration, size, phase, and type of hydrometeors- integrated over small volumes</a:t>
            </a:r>
          </a:p>
          <a:p>
            <a:pPr marL="177800" indent="-177800" fontAlgn="base">
              <a:lnSpc>
                <a:spcPct val="85000"/>
              </a:lnSpc>
              <a:spcBef>
                <a:spcPct val="0"/>
              </a:spcBef>
              <a:spcAft>
                <a:spcPct val="70000"/>
              </a:spcAft>
              <a:buClr>
                <a:srgbClr val="FFFF00"/>
              </a:buClr>
              <a:buFontTx/>
              <a:buChar char="•"/>
            </a:pPr>
            <a:r>
              <a:rPr lang="en-US" sz="2000" dirty="0">
                <a:solidFill>
                  <a:srgbClr val="FFFF00"/>
                </a:solidFill>
                <a:latin typeface="Arial" charset="0"/>
              </a:rPr>
              <a:t>Microwave Radiometer — responds to concentration, size, phase, and type of hydrometeors — integrated over depth of storm (85 GHz ice scattering)</a:t>
            </a:r>
          </a:p>
          <a:p>
            <a:pPr marL="177800" indent="-177800" fontAlgn="base">
              <a:lnSpc>
                <a:spcPct val="85000"/>
              </a:lnSpc>
              <a:spcBef>
                <a:spcPct val="0"/>
              </a:spcBef>
              <a:spcAft>
                <a:spcPct val="70000"/>
              </a:spcAft>
              <a:buClr>
                <a:srgbClr val="FFFF00"/>
              </a:buClr>
              <a:buFontTx/>
              <a:buChar char="•"/>
            </a:pPr>
            <a:r>
              <a:rPr lang="en-US" sz="2000" dirty="0">
                <a:solidFill>
                  <a:srgbClr val="FFFF00"/>
                </a:solidFill>
                <a:latin typeface="Arial" charset="0"/>
              </a:rPr>
              <a:t>VIS / IR — cloud top height/temperature, texture, optical depth</a:t>
            </a:r>
          </a:p>
        </p:txBody>
      </p:sp>
      <p:sp>
        <p:nvSpPr>
          <p:cNvPr id="5" name="TextBox 4"/>
          <p:cNvSpPr txBox="1"/>
          <p:nvPr/>
        </p:nvSpPr>
        <p:spPr>
          <a:xfrm>
            <a:off x="5919537" y="914400"/>
            <a:ext cx="1059906" cy="400110"/>
          </a:xfrm>
          <a:prstGeom prst="rect">
            <a:avLst/>
          </a:prstGeom>
          <a:noFill/>
        </p:spPr>
        <p:txBody>
          <a:bodyPr wrap="none" rtlCol="0">
            <a:spAutoFit/>
          </a:bodyPr>
          <a:lstStyle/>
          <a:p>
            <a:pPr fontAlgn="base">
              <a:spcBef>
                <a:spcPct val="0"/>
              </a:spcBef>
              <a:spcAft>
                <a:spcPct val="0"/>
              </a:spcAft>
            </a:pPr>
            <a:r>
              <a:rPr lang="en-US" sz="1000" dirty="0" smtClean="0">
                <a:solidFill>
                  <a:srgbClr val="FFFFFF"/>
                </a:solidFill>
                <a:latin typeface="Arial" charset="0"/>
              </a:rPr>
              <a:t>Air Mass Storm</a:t>
            </a:r>
          </a:p>
          <a:p>
            <a:pPr fontAlgn="base">
              <a:spcBef>
                <a:spcPct val="0"/>
              </a:spcBef>
              <a:spcAft>
                <a:spcPct val="0"/>
              </a:spcAft>
            </a:pPr>
            <a:r>
              <a:rPr lang="en-US" sz="1000" dirty="0" smtClean="0">
                <a:solidFill>
                  <a:srgbClr val="FFFFFF"/>
                </a:solidFill>
                <a:latin typeface="Arial" charset="0"/>
              </a:rPr>
              <a:t>20 July 1986</a:t>
            </a:r>
            <a:endParaRPr lang="en-US" sz="1000" dirty="0">
              <a:solidFill>
                <a:srgbClr val="FFFFFF"/>
              </a:solidFill>
              <a:latin typeface="Arial" charset="0"/>
            </a:endParaRPr>
          </a:p>
        </p:txBody>
      </p:sp>
      <p:sp>
        <p:nvSpPr>
          <p:cNvPr id="6" name="Line 9"/>
          <p:cNvSpPr>
            <a:spLocks noChangeShapeType="1"/>
          </p:cNvSpPr>
          <p:nvPr/>
        </p:nvSpPr>
        <p:spPr bwMode="auto">
          <a:xfrm flipV="1">
            <a:off x="381000" y="914400"/>
            <a:ext cx="4114800" cy="21516"/>
          </a:xfrm>
          <a:prstGeom prst="line">
            <a:avLst/>
          </a:prstGeom>
          <a:noFill/>
          <a:ln w="50800" cmpd="dbl">
            <a:solidFill>
              <a:schemeClr val="bg1"/>
            </a:solidFill>
            <a:round/>
            <a:headEnd/>
            <a:tailEnd/>
          </a:ln>
          <a:effectLst/>
        </p:spPr>
        <p:txBody>
          <a:bodyPr/>
          <a:lstStyle/>
          <a:p>
            <a:pPr fontAlgn="base">
              <a:spcBef>
                <a:spcPct val="0"/>
              </a:spcBef>
              <a:spcAft>
                <a:spcPct val="0"/>
              </a:spcAft>
            </a:pPr>
            <a:endParaRPr lang="en-US" sz="2400">
              <a:solidFill>
                <a:srgbClr val="FFFFFF"/>
              </a:solidFill>
              <a:latin typeface="Arial" charset="0"/>
            </a:endParaRPr>
          </a:p>
        </p:txBody>
      </p:sp>
      <p:sp>
        <p:nvSpPr>
          <p:cNvPr id="7" name="Slide Number Placeholder 6"/>
          <p:cNvSpPr>
            <a:spLocks noGrp="1"/>
          </p:cNvSpPr>
          <p:nvPr>
            <p:ph type="sldNum" sz="quarter" idx="12"/>
          </p:nvPr>
        </p:nvSpPr>
        <p:spPr/>
        <p:txBody>
          <a:bodyPr/>
          <a:lstStyle/>
          <a:p>
            <a:fld id="{2D18BB37-A9F6-49DC-B71F-CAFAC9715316}" type="slidenum">
              <a:rPr lang="en-US" smtClean="0">
                <a:solidFill>
                  <a:srgbClr val="FFFFFF"/>
                </a:solidFill>
              </a:rPr>
              <a:pPr/>
              <a:t>14</a:t>
            </a:fld>
            <a:endParaRPr lang="en-US">
              <a:solidFill>
                <a:srgbClr val="FFFFFF"/>
              </a:solidFill>
            </a:endParaRPr>
          </a:p>
        </p:txBody>
      </p:sp>
      <p:sp>
        <p:nvSpPr>
          <p:cNvPr id="8" name="TextBox 7"/>
          <p:cNvSpPr txBox="1"/>
          <p:nvPr/>
        </p:nvSpPr>
        <p:spPr>
          <a:xfrm>
            <a:off x="381000" y="6581001"/>
            <a:ext cx="8389541" cy="276999"/>
          </a:xfrm>
          <a:prstGeom prst="rect">
            <a:avLst/>
          </a:prstGeom>
          <a:noFill/>
        </p:spPr>
        <p:txBody>
          <a:bodyPr wrap="none" rtlCol="0">
            <a:spAutoFit/>
          </a:bodyPr>
          <a:lstStyle/>
          <a:p>
            <a:pPr fontAlgn="base">
              <a:spcBef>
                <a:spcPct val="0"/>
              </a:spcBef>
              <a:spcAft>
                <a:spcPct val="0"/>
              </a:spcAft>
            </a:pPr>
            <a:r>
              <a:rPr lang="en-US" sz="1200" dirty="0" smtClean="0">
                <a:solidFill>
                  <a:srgbClr val="FFFFFF"/>
                </a:solidFill>
                <a:latin typeface="Arial" charset="0"/>
              </a:rPr>
              <a:t> Figure from Gatlin and Goodman, JTECH, Jan. 2010- adapted from Goodman et al, 1988; </a:t>
            </a:r>
            <a:r>
              <a:rPr lang="en-US" sz="1200" dirty="0" err="1" smtClean="0">
                <a:solidFill>
                  <a:srgbClr val="FFFFFF"/>
                </a:solidFill>
                <a:latin typeface="Arial" charset="0"/>
              </a:rPr>
              <a:t>Kingsmill</a:t>
            </a:r>
            <a:r>
              <a:rPr lang="en-US" sz="1200" dirty="0" smtClean="0">
                <a:solidFill>
                  <a:srgbClr val="FFFFFF"/>
                </a:solidFill>
                <a:latin typeface="Arial" charset="0"/>
              </a:rPr>
              <a:t> and </a:t>
            </a:r>
            <a:r>
              <a:rPr lang="en-US" sz="1200" dirty="0" err="1" smtClean="0">
                <a:solidFill>
                  <a:srgbClr val="FFFFFF"/>
                </a:solidFill>
                <a:latin typeface="Arial" charset="0"/>
              </a:rPr>
              <a:t>Wakimoto</a:t>
            </a:r>
            <a:r>
              <a:rPr lang="en-US" sz="1200" dirty="0" smtClean="0">
                <a:solidFill>
                  <a:srgbClr val="FFFFFF"/>
                </a:solidFill>
                <a:latin typeface="Arial" charset="0"/>
              </a:rPr>
              <a:t>, 1991</a:t>
            </a:r>
            <a:endParaRPr lang="en-US" sz="1200" dirty="0">
              <a:solidFill>
                <a:srgbClr val="FFFFFF"/>
              </a:solidFill>
              <a:latin typeface="Arial"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Grp="1" noChangeArrowheads="1"/>
          </p:cNvSpPr>
          <p:nvPr>
            <p:ph type="body" idx="1"/>
          </p:nvPr>
        </p:nvSpPr>
        <p:spPr>
          <a:xfrm>
            <a:off x="228600" y="1295400"/>
            <a:ext cx="8610600" cy="5105400"/>
          </a:xfrm>
          <a:ln/>
        </p:spPr>
        <p:txBody>
          <a:bodyPr>
            <a:normAutofit fontScale="92500"/>
          </a:bodyPr>
          <a:lstStyle/>
          <a:p>
            <a:pPr>
              <a:tabLst>
                <a:tab pos="373918" algn="l"/>
                <a:tab pos="945397" algn="l"/>
                <a:tab pos="1859541" algn="l"/>
                <a:tab pos="2773686" algn="l"/>
                <a:tab pos="3687830" algn="l"/>
                <a:tab pos="4601974" algn="l"/>
                <a:tab pos="5517235" algn="l"/>
                <a:tab pos="6431379" algn="l"/>
                <a:tab pos="7345523"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Lst>
            </a:pPr>
            <a:r>
              <a:rPr lang="en-US" sz="2800" dirty="0"/>
              <a:t>Previous lightning data assimilation work: </a:t>
            </a:r>
          </a:p>
          <a:p>
            <a:pPr marL="607197" lvl="1">
              <a:lnSpc>
                <a:spcPct val="106000"/>
              </a:lnSpc>
              <a:tabLst>
                <a:tab pos="373918" algn="l"/>
                <a:tab pos="945397" algn="l"/>
                <a:tab pos="1859541" algn="l"/>
                <a:tab pos="2773686" algn="l"/>
                <a:tab pos="3687830" algn="l"/>
                <a:tab pos="4601974" algn="l"/>
                <a:tab pos="5517235" algn="l"/>
                <a:tab pos="6431379" algn="l"/>
                <a:tab pos="7345523"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Lst>
            </a:pPr>
            <a:r>
              <a:rPr lang="en-US" sz="2400" dirty="0"/>
              <a:t>Alexander et al</a:t>
            </a:r>
            <a:r>
              <a:rPr lang="en-US" sz="2400" dirty="0" smtClean="0"/>
              <a:t>., </a:t>
            </a:r>
            <a:r>
              <a:rPr lang="en-US" sz="2400" dirty="0"/>
              <a:t>1999; Chang et al. </a:t>
            </a:r>
            <a:r>
              <a:rPr lang="en-US" sz="2400" dirty="0" smtClean="0"/>
              <a:t>2001 </a:t>
            </a:r>
            <a:r>
              <a:rPr lang="en-US" sz="2400" dirty="0"/>
              <a:t>(latent heating)</a:t>
            </a:r>
          </a:p>
          <a:p>
            <a:pPr marL="607197" lvl="1">
              <a:tabLst>
                <a:tab pos="373918" algn="l"/>
                <a:tab pos="945397" algn="l"/>
                <a:tab pos="1859541" algn="l"/>
                <a:tab pos="2773686" algn="l"/>
                <a:tab pos="3687830" algn="l"/>
                <a:tab pos="4601974" algn="l"/>
                <a:tab pos="5517235" algn="l"/>
                <a:tab pos="6431379" algn="l"/>
                <a:tab pos="7345523"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Lst>
            </a:pPr>
            <a:r>
              <a:rPr lang="en-US" sz="2400" dirty="0"/>
              <a:t>Papadopoulos et al</a:t>
            </a:r>
            <a:r>
              <a:rPr lang="en-US" sz="2400" dirty="0" smtClean="0"/>
              <a:t>., 2005 (moisture </a:t>
            </a:r>
            <a:r>
              <a:rPr lang="en-US" sz="2400" dirty="0"/>
              <a:t>profiles)</a:t>
            </a:r>
          </a:p>
          <a:p>
            <a:pPr marL="607197" lvl="1">
              <a:tabLst>
                <a:tab pos="373918" algn="l"/>
                <a:tab pos="945397" algn="l"/>
                <a:tab pos="1859541" algn="l"/>
                <a:tab pos="2773686" algn="l"/>
                <a:tab pos="3687830" algn="l"/>
                <a:tab pos="4601974" algn="l"/>
                <a:tab pos="5517235" algn="l"/>
                <a:tab pos="6431379" algn="l"/>
                <a:tab pos="7345523"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Lst>
            </a:pPr>
            <a:r>
              <a:rPr lang="en-US" sz="2400" dirty="0" err="1"/>
              <a:t>Mansell</a:t>
            </a:r>
            <a:r>
              <a:rPr lang="en-US" sz="2400" dirty="0"/>
              <a:t> et al</a:t>
            </a:r>
            <a:r>
              <a:rPr lang="en-US" sz="2400" dirty="0" smtClean="0"/>
              <a:t>., 2006, 2007 </a:t>
            </a:r>
            <a:r>
              <a:rPr lang="en-US" sz="2400" dirty="0"/>
              <a:t>(BL moisture and updraft </a:t>
            </a:r>
            <a:r>
              <a:rPr lang="en-US" sz="2400" dirty="0" smtClean="0"/>
              <a:t>speed; NLDN/LMA convective trigger switch for </a:t>
            </a:r>
            <a:r>
              <a:rPr lang="en-US" sz="2400" dirty="0" err="1" smtClean="0"/>
              <a:t>Kain</a:t>
            </a:r>
            <a:r>
              <a:rPr lang="en-US" sz="2400" dirty="0" smtClean="0"/>
              <a:t>-Fritsch)</a:t>
            </a:r>
            <a:endParaRPr lang="en-US" sz="2400" dirty="0"/>
          </a:p>
          <a:p>
            <a:pPr marL="607197" lvl="1">
              <a:tabLst>
                <a:tab pos="373918" algn="l"/>
                <a:tab pos="945397" algn="l"/>
                <a:tab pos="1859541" algn="l"/>
                <a:tab pos="2773686" algn="l"/>
                <a:tab pos="3687830" algn="l"/>
                <a:tab pos="4601974" algn="l"/>
                <a:tab pos="5517235" algn="l"/>
                <a:tab pos="6431379" algn="l"/>
                <a:tab pos="7345523"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Lst>
            </a:pPr>
            <a:r>
              <a:rPr lang="en-US" sz="2400" dirty="0" err="1" smtClean="0"/>
              <a:t>Weygandt</a:t>
            </a:r>
            <a:r>
              <a:rPr lang="en-US" sz="2400" dirty="0" smtClean="0"/>
              <a:t> </a:t>
            </a:r>
            <a:r>
              <a:rPr lang="en-US" sz="2400" dirty="0"/>
              <a:t>et al</a:t>
            </a:r>
            <a:r>
              <a:rPr lang="en-US" sz="2400" dirty="0" smtClean="0"/>
              <a:t>., 2006, 2008 (cloud and moisture fields-lightning-reflectivity relationship to create a latent heating-based temperature tendency field, applied to RUC /HRRR during a pre-forecast </a:t>
            </a:r>
            <a:r>
              <a:rPr lang="en-US" sz="2400" dirty="0" err="1" smtClean="0"/>
              <a:t>diabatic</a:t>
            </a:r>
            <a:r>
              <a:rPr lang="en-US" sz="2400" dirty="0" smtClean="0"/>
              <a:t> digital filter initialization)</a:t>
            </a:r>
          </a:p>
          <a:p>
            <a:pPr marL="607197" lvl="1">
              <a:tabLst>
                <a:tab pos="373918" algn="l"/>
                <a:tab pos="945397" algn="l"/>
                <a:tab pos="1859541" algn="l"/>
                <a:tab pos="2773686" algn="l"/>
                <a:tab pos="3687830" algn="l"/>
                <a:tab pos="4601974" algn="l"/>
                <a:tab pos="5517235" algn="l"/>
                <a:tab pos="6431379" algn="l"/>
                <a:tab pos="7345523"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Lst>
            </a:pPr>
            <a:r>
              <a:rPr lang="en-US" sz="2400" dirty="0" err="1" smtClean="0"/>
              <a:t>Pessi</a:t>
            </a:r>
            <a:r>
              <a:rPr lang="en-US" sz="2400" dirty="0" smtClean="0"/>
              <a:t> and </a:t>
            </a:r>
            <a:r>
              <a:rPr lang="en-US" sz="2400" dirty="0" err="1" smtClean="0"/>
              <a:t>Businger</a:t>
            </a:r>
            <a:r>
              <a:rPr lang="en-US" sz="2400" dirty="0" smtClean="0"/>
              <a:t>, 2009 (</a:t>
            </a:r>
            <a:r>
              <a:rPr lang="en-US" sz="2400" dirty="0" err="1" smtClean="0"/>
              <a:t>Vaisala</a:t>
            </a:r>
            <a:r>
              <a:rPr lang="en-US" sz="2400" dirty="0" smtClean="0"/>
              <a:t> </a:t>
            </a:r>
            <a:r>
              <a:rPr lang="en-US" sz="2400" dirty="0" err="1" smtClean="0"/>
              <a:t>Pacnet</a:t>
            </a:r>
            <a:r>
              <a:rPr lang="en-US" sz="2400" dirty="0" smtClean="0"/>
              <a:t> long-range </a:t>
            </a:r>
            <a:r>
              <a:rPr lang="en-US" sz="2400" dirty="0"/>
              <a:t>lightning data over the open </a:t>
            </a:r>
            <a:r>
              <a:rPr lang="en-US" sz="2400" dirty="0" smtClean="0"/>
              <a:t>ocean- tropical cyclones, oceanic storms)</a:t>
            </a:r>
          </a:p>
          <a:p>
            <a:pPr marL="207147">
              <a:tabLst>
                <a:tab pos="373918" algn="l"/>
                <a:tab pos="945397" algn="l"/>
                <a:tab pos="1859541" algn="l"/>
                <a:tab pos="2773686" algn="l"/>
                <a:tab pos="3687830" algn="l"/>
                <a:tab pos="4601974" algn="l"/>
                <a:tab pos="5517235" algn="l"/>
                <a:tab pos="6431379" algn="l"/>
                <a:tab pos="7345523"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Lst>
            </a:pPr>
            <a:r>
              <a:rPr lang="en-US" sz="2600" dirty="0" smtClean="0"/>
              <a:t>Workshop on Lightning Modeling and Data Assimilation (Mar. 15)</a:t>
            </a:r>
          </a:p>
          <a:p>
            <a:pPr marL="607197" lvl="1">
              <a:tabLst>
                <a:tab pos="373918" algn="l"/>
                <a:tab pos="945397" algn="l"/>
                <a:tab pos="1859541" algn="l"/>
                <a:tab pos="2773686" algn="l"/>
                <a:tab pos="3687830" algn="l"/>
                <a:tab pos="4601974" algn="l"/>
                <a:tab pos="5517235" algn="l"/>
                <a:tab pos="6431379" algn="l"/>
                <a:tab pos="7345523"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 pos="5027235" algn="l"/>
                <a:tab pos="5946960" algn="l"/>
                <a:tab pos="6857756" algn="l"/>
                <a:tab pos="7768552" algn="l"/>
                <a:tab pos="1223324" algn="l"/>
                <a:tab pos="1375123" algn="l"/>
                <a:tab pos="2285919" algn="l"/>
                <a:tab pos="3196714" algn="l"/>
                <a:tab pos="4116440" algn="l"/>
              </a:tabLst>
            </a:pPr>
            <a:r>
              <a:rPr lang="en-US" sz="2200" dirty="0" smtClean="0">
                <a:hlinkClick r:id="rId2"/>
              </a:rPr>
              <a:t>http://www.nssl.noaa.gov/research/forewarn/lt_workshop/</a:t>
            </a:r>
            <a:endParaRPr lang="en-US" sz="2200" dirty="0"/>
          </a:p>
        </p:txBody>
      </p:sp>
      <p:sp>
        <p:nvSpPr>
          <p:cNvPr id="73730" name="Rectangle 2"/>
          <p:cNvSpPr>
            <a:spLocks noGrp="1" noChangeArrowheads="1"/>
          </p:cNvSpPr>
          <p:nvPr>
            <p:ph type="title"/>
          </p:nvPr>
        </p:nvSpPr>
        <p:spPr>
          <a:xfrm>
            <a:off x="228600" y="26789"/>
            <a:ext cx="8610600" cy="1268611"/>
          </a:xfrm>
          <a:ln/>
        </p:spPr>
        <p:txBody>
          <a:bodyPr>
            <a:normAutofit/>
          </a:bodyPr>
          <a:lstStyle/>
          <a:p>
            <a:pPr>
              <a:tabLst>
                <a:tab pos="0" algn="l"/>
                <a:tab pos="910796" algn="l"/>
                <a:tab pos="1830521" algn="l"/>
                <a:tab pos="2741317" algn="l"/>
                <a:tab pos="3661042" algn="l"/>
                <a:tab pos="4571837" algn="l"/>
                <a:tab pos="5482633" algn="l"/>
                <a:tab pos="6402358" algn="l"/>
                <a:tab pos="7313154" algn="l"/>
              </a:tabLst>
            </a:pPr>
            <a:r>
              <a:rPr lang="en-US" sz="3600" dirty="0"/>
              <a:t>Lightning Data Assimilation into NWP Models</a:t>
            </a:r>
          </a:p>
        </p:txBody>
      </p:sp>
      <p:sp>
        <p:nvSpPr>
          <p:cNvPr id="4" name="Line 4"/>
          <p:cNvSpPr>
            <a:spLocks noChangeShapeType="1"/>
          </p:cNvSpPr>
          <p:nvPr/>
        </p:nvSpPr>
        <p:spPr bwMode="auto">
          <a:xfrm>
            <a:off x="457200" y="1017588"/>
            <a:ext cx="8229600" cy="0"/>
          </a:xfrm>
          <a:prstGeom prst="line">
            <a:avLst/>
          </a:prstGeom>
          <a:noFill/>
          <a:ln w="50800" cmpd="dbl">
            <a:solidFill>
              <a:srgbClr val="003399"/>
            </a:solidFill>
            <a:round/>
            <a:headEnd/>
            <a:tailEnd/>
          </a:ln>
        </p:spPr>
        <p:txBody>
          <a:bodyPr/>
          <a:lstStyle/>
          <a:p>
            <a:endParaRPr lang="en-US"/>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598289" y="0"/>
            <a:ext cx="7947422" cy="759023"/>
          </a:xfrm>
          <a:ln/>
        </p:spPr>
        <p:txBody>
          <a:bodyPr>
            <a:normAutofit fontScale="90000"/>
          </a:bodyPr>
          <a:lstStyle/>
          <a:p>
            <a:pPr>
              <a:tabLst>
                <a:tab pos="0" algn="l"/>
                <a:tab pos="910796" algn="l"/>
                <a:tab pos="1830521" algn="l"/>
                <a:tab pos="2741317" algn="l"/>
                <a:tab pos="3661042" algn="l"/>
                <a:tab pos="4571837" algn="l"/>
                <a:tab pos="5482633" algn="l"/>
                <a:tab pos="6402358" algn="l"/>
                <a:tab pos="7313154" algn="l"/>
              </a:tabLst>
            </a:pPr>
            <a:r>
              <a:rPr lang="en-US" dirty="0"/>
              <a:t>Background: VLF Signal Propagation</a:t>
            </a:r>
          </a:p>
        </p:txBody>
      </p:sp>
      <p:pic>
        <p:nvPicPr>
          <p:cNvPr id="13314" name="Picture 2"/>
          <p:cNvPicPr>
            <a:picLocks noChangeArrowheads="1"/>
          </p:cNvPicPr>
          <p:nvPr/>
        </p:nvPicPr>
        <p:blipFill>
          <a:blip r:embed="rId3" cstate="print"/>
          <a:srcRect/>
          <a:stretch>
            <a:fillRect/>
          </a:stretch>
        </p:blipFill>
        <p:spPr bwMode="auto">
          <a:xfrm>
            <a:off x="790278" y="794742"/>
            <a:ext cx="7563445" cy="3018234"/>
          </a:xfrm>
          <a:prstGeom prst="rect">
            <a:avLst/>
          </a:prstGeom>
          <a:noFill/>
          <a:ln w="12700" cap="flat">
            <a:noFill/>
            <a:miter lim="800000"/>
            <a:headEnd/>
            <a:tailEnd/>
          </a:ln>
        </p:spPr>
      </p:pic>
      <p:sp>
        <p:nvSpPr>
          <p:cNvPr id="13315" name="Rectangle 3"/>
          <p:cNvSpPr>
            <a:spLocks noGrp="1" noChangeArrowheads="1"/>
          </p:cNvSpPr>
          <p:nvPr>
            <p:ph type="body" idx="1"/>
          </p:nvPr>
        </p:nvSpPr>
        <p:spPr>
          <a:xfrm>
            <a:off x="381000" y="3937176"/>
            <a:ext cx="8305800" cy="2888456"/>
          </a:xfrm>
          <a:ln/>
        </p:spPr>
        <p:txBody>
          <a:bodyPr>
            <a:normAutofit fontScale="85000" lnSpcReduction="10000"/>
          </a:bodyPr>
          <a:lstStyle/>
          <a:p>
            <a:pPr>
              <a:lnSpc>
                <a:spcPct val="106000"/>
              </a:lnSpc>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r>
              <a:rPr lang="en-US" sz="1700" dirty="0">
                <a:solidFill>
                  <a:srgbClr val="002060"/>
                </a:solidFill>
              </a:rPr>
              <a:t>Pulses of electromagnetic radiation produced by </a:t>
            </a:r>
            <a:r>
              <a:rPr lang="en-US" sz="1700" dirty="0" smtClean="0">
                <a:solidFill>
                  <a:srgbClr val="002060"/>
                </a:solidFill>
              </a:rPr>
              <a:t>(</a:t>
            </a:r>
            <a:r>
              <a:rPr lang="en-US" sz="1700" b="1" dirty="0" smtClean="0">
                <a:solidFill>
                  <a:srgbClr val="002060"/>
                </a:solidFill>
              </a:rPr>
              <a:t>CG</a:t>
            </a:r>
            <a:r>
              <a:rPr lang="en-US" sz="1700" dirty="0" smtClean="0">
                <a:solidFill>
                  <a:srgbClr val="002060"/>
                </a:solidFill>
              </a:rPr>
              <a:t>) lightning </a:t>
            </a:r>
            <a:r>
              <a:rPr lang="en-US" sz="1700" dirty="0">
                <a:solidFill>
                  <a:srgbClr val="002060"/>
                </a:solidFill>
              </a:rPr>
              <a:t>flashes peak in the very low frequency (VLF) region of the spectrum (3-30 </a:t>
            </a:r>
            <a:r>
              <a:rPr lang="en-US" sz="1700" dirty="0" smtClean="0">
                <a:solidFill>
                  <a:srgbClr val="002060"/>
                </a:solidFill>
              </a:rPr>
              <a:t>kHz). </a:t>
            </a:r>
            <a:r>
              <a:rPr lang="en-US" sz="1700" dirty="0" err="1" smtClean="0">
                <a:solidFill>
                  <a:srgbClr val="002060"/>
                </a:solidFill>
              </a:rPr>
              <a:t>STARNet</a:t>
            </a:r>
            <a:r>
              <a:rPr lang="en-US" sz="1700" dirty="0" smtClean="0">
                <a:solidFill>
                  <a:srgbClr val="002060"/>
                </a:solidFill>
              </a:rPr>
              <a:t>, UCONN Zeus, UK Met. </a:t>
            </a:r>
            <a:r>
              <a:rPr lang="en-US" sz="1700" dirty="0" err="1" smtClean="0">
                <a:solidFill>
                  <a:srgbClr val="002060"/>
                </a:solidFill>
              </a:rPr>
              <a:t>ATDnet</a:t>
            </a:r>
            <a:r>
              <a:rPr lang="en-US" sz="1700" dirty="0" smtClean="0">
                <a:solidFill>
                  <a:srgbClr val="002060"/>
                </a:solidFill>
              </a:rPr>
              <a:t>, WWLLN, </a:t>
            </a:r>
            <a:r>
              <a:rPr lang="en-US" sz="1700" dirty="0" err="1" smtClean="0">
                <a:solidFill>
                  <a:srgbClr val="002060"/>
                </a:solidFill>
              </a:rPr>
              <a:t>PacNet</a:t>
            </a:r>
            <a:r>
              <a:rPr lang="en-US" sz="1700" dirty="0" smtClean="0">
                <a:solidFill>
                  <a:srgbClr val="002060"/>
                </a:solidFill>
              </a:rPr>
              <a:t>, GLD360</a:t>
            </a:r>
            <a:endParaRPr lang="en-US" sz="1700" dirty="0">
              <a:solidFill>
                <a:srgbClr val="002060"/>
              </a:solidFill>
            </a:endParaRPr>
          </a:p>
          <a:p>
            <a:pPr>
              <a:lnSpc>
                <a:spcPct val="106000"/>
              </a:lnSpc>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r>
              <a:rPr lang="en-US" sz="1700" dirty="0">
                <a:solidFill>
                  <a:srgbClr val="002060"/>
                </a:solidFill>
              </a:rPr>
              <a:t>The Earth-ionosphere waveguide preferentially channels to great distances the pulses associated with current in the vertical channels in IC and CG flashes. </a:t>
            </a:r>
          </a:p>
          <a:p>
            <a:pPr>
              <a:lnSpc>
                <a:spcPct val="106000"/>
              </a:lnSpc>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r>
              <a:rPr lang="en-US" sz="1700" dirty="0">
                <a:solidFill>
                  <a:srgbClr val="002060"/>
                </a:solidFill>
              </a:rPr>
              <a:t>This guided electromagnetic pulse is called a radio atmospheric, or </a:t>
            </a:r>
            <a:r>
              <a:rPr lang="en-US" sz="1700" dirty="0" err="1">
                <a:solidFill>
                  <a:srgbClr val="002060"/>
                </a:solidFill>
              </a:rPr>
              <a:t>sferic</a:t>
            </a:r>
            <a:r>
              <a:rPr lang="en-US" sz="1700" dirty="0">
                <a:solidFill>
                  <a:srgbClr val="002060"/>
                </a:solidFill>
              </a:rPr>
              <a:t>, and has a low attenuation in the VLF band and can propagate effectively in the earth-ionosphere waveguide for thousands of kilometers.</a:t>
            </a:r>
          </a:p>
          <a:p>
            <a:pPr>
              <a:lnSpc>
                <a:spcPct val="106000"/>
              </a:lnSpc>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Lst>
            </a:pPr>
            <a:r>
              <a:rPr lang="en-US" sz="1700" dirty="0">
                <a:solidFill>
                  <a:srgbClr val="002060"/>
                </a:solidFill>
                <a:cs typeface="Helvetica" charset="0"/>
                <a:sym typeface="Helvetica" charset="0"/>
              </a:rPr>
              <a:t>Our ability to measure this impulse at great distances from the strike </a:t>
            </a:r>
            <a:r>
              <a:rPr lang="en-US" sz="1700" dirty="0">
                <a:solidFill>
                  <a:srgbClr val="002060"/>
                </a:solidFill>
              </a:rPr>
              <a:t>forms the basis for a long-range lightning geo-location network</a:t>
            </a:r>
            <a:r>
              <a:rPr lang="en-US" sz="1700" dirty="0" smtClean="0">
                <a:solidFill>
                  <a:srgbClr val="002060"/>
                </a:solidFill>
              </a:rPr>
              <a:t>.</a:t>
            </a:r>
          </a:p>
          <a:p>
            <a:pPr>
              <a:lnSpc>
                <a:spcPct val="106000"/>
              </a:lnSpc>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Lst>
            </a:pPr>
            <a:r>
              <a:rPr lang="en-US" sz="1700" dirty="0" smtClean="0">
                <a:solidFill>
                  <a:srgbClr val="002060"/>
                </a:solidFill>
              </a:rPr>
              <a:t>VLF signals attenuate less during the night because the gradient in electron density with height increases (ionosphere is more sharply defined at night).</a:t>
            </a:r>
          </a:p>
          <a:p>
            <a:pPr>
              <a:lnSpc>
                <a:spcPct val="106000"/>
              </a:lnSpc>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Lst>
            </a:pPr>
            <a:r>
              <a:rPr lang="en-US" sz="1700" dirty="0" smtClean="0">
                <a:solidFill>
                  <a:srgbClr val="002060"/>
                </a:solidFill>
              </a:rPr>
              <a:t>VLF signals attenuate less over the ocean than over land because of the higher electrical conductivity of salt water. </a:t>
            </a:r>
          </a:p>
        </p:txBody>
      </p:sp>
    </p:spTree>
  </p:cSld>
  <p:clrMapOvr>
    <a:masterClrMapping/>
  </p:clrMapOvr>
  <p:transition spd="med">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2"/>
          <p:cNvSpPr>
            <a:spLocks noGrp="1"/>
          </p:cNvSpPr>
          <p:nvPr>
            <p:ph type="sldNum" sz="quarter" idx="10"/>
          </p:nvPr>
        </p:nvSpPr>
        <p:spPr/>
        <p:txBody>
          <a:bodyPr/>
          <a:lstStyle/>
          <a:p>
            <a:fld id="{63F4AED5-F3B0-4BB2-BD1D-1FD5EF8C60D3}" type="slidenum">
              <a:rPr lang="en-US"/>
              <a:pPr/>
              <a:t>17</a:t>
            </a:fld>
            <a:endParaRPr lang="en-US"/>
          </a:p>
        </p:txBody>
      </p:sp>
      <p:sp>
        <p:nvSpPr>
          <p:cNvPr id="2356226" name="Rectangle 2"/>
          <p:cNvSpPr>
            <a:spLocks noChangeArrowheads="1"/>
          </p:cNvSpPr>
          <p:nvPr/>
        </p:nvSpPr>
        <p:spPr bwMode="auto">
          <a:xfrm>
            <a:off x="4048125" y="2065338"/>
            <a:ext cx="0" cy="365125"/>
          </a:xfrm>
          <a:prstGeom prst="rect">
            <a:avLst/>
          </a:prstGeom>
          <a:noFill/>
          <a:ln w="9525">
            <a:noFill/>
            <a:miter lim="800000"/>
            <a:headEnd/>
            <a:tailEnd/>
          </a:ln>
        </p:spPr>
        <p:txBody>
          <a:bodyPr wrap="none" lIns="0" tIns="0" rIns="0" bIns="0">
            <a:spAutoFit/>
          </a:bodyPr>
          <a:lstStyle/>
          <a:p>
            <a:pPr eaLnBrk="1" hangingPunct="1"/>
            <a:endParaRPr lang="en-US" sz="2400">
              <a:latin typeface="Times New Roman" pitchFamily="18" charset="0"/>
            </a:endParaRPr>
          </a:p>
        </p:txBody>
      </p:sp>
      <p:sp>
        <p:nvSpPr>
          <p:cNvPr id="2356227" name="Rectangle 3"/>
          <p:cNvSpPr>
            <a:spLocks noChangeArrowheads="1"/>
          </p:cNvSpPr>
          <p:nvPr/>
        </p:nvSpPr>
        <p:spPr bwMode="auto">
          <a:xfrm>
            <a:off x="631825" y="1295400"/>
            <a:ext cx="7880350" cy="365125"/>
          </a:xfrm>
          <a:prstGeom prst="rect">
            <a:avLst/>
          </a:prstGeom>
          <a:noFill/>
          <a:ln w="9525">
            <a:noFill/>
            <a:miter lim="800000"/>
            <a:headEnd/>
            <a:tailEnd/>
          </a:ln>
        </p:spPr>
        <p:txBody>
          <a:bodyPr wrap="none" lIns="0" tIns="0" rIns="0" bIns="0">
            <a:spAutoFit/>
          </a:bodyPr>
          <a:lstStyle/>
          <a:p>
            <a:pPr eaLnBrk="1" hangingPunct="1"/>
            <a:r>
              <a:rPr lang="en-US" sz="2400">
                <a:solidFill>
                  <a:srgbClr val="CC0000"/>
                </a:solidFill>
                <a:latin typeface="Helvetica" pitchFamily="34" charset="0"/>
              </a:rPr>
              <a:t>March 13, 1993 Superstorm (Alexander et al., 1999 MWR)</a:t>
            </a:r>
          </a:p>
        </p:txBody>
      </p:sp>
      <p:grpSp>
        <p:nvGrpSpPr>
          <p:cNvPr id="2" name="Group 4"/>
          <p:cNvGrpSpPr>
            <a:grpSpLocks/>
          </p:cNvGrpSpPr>
          <p:nvPr/>
        </p:nvGrpSpPr>
        <p:grpSpPr bwMode="auto">
          <a:xfrm>
            <a:off x="1524000" y="1600200"/>
            <a:ext cx="6015037" cy="4656138"/>
            <a:chOff x="986" y="1077"/>
            <a:chExt cx="3789" cy="2933"/>
          </a:xfrm>
        </p:grpSpPr>
        <p:pic>
          <p:nvPicPr>
            <p:cNvPr id="2356229" name="Picture 5"/>
            <p:cNvPicPr>
              <a:picLocks noChangeAspect="1" noChangeArrowheads="1"/>
            </p:cNvPicPr>
            <p:nvPr/>
          </p:nvPicPr>
          <p:blipFill>
            <a:blip r:embed="rId3" cstate="print"/>
            <a:srcRect/>
            <a:stretch>
              <a:fillRect/>
            </a:stretch>
          </p:blipFill>
          <p:spPr bwMode="auto">
            <a:xfrm>
              <a:off x="986" y="1077"/>
              <a:ext cx="3789" cy="2933"/>
            </a:xfrm>
            <a:prstGeom prst="rect">
              <a:avLst/>
            </a:prstGeom>
            <a:noFill/>
            <a:ln w="9525">
              <a:noFill/>
              <a:miter lim="800000"/>
              <a:headEnd/>
              <a:tailEnd/>
            </a:ln>
          </p:spPr>
        </p:pic>
        <p:pic>
          <p:nvPicPr>
            <p:cNvPr id="2356230" name="Picture 6"/>
            <p:cNvPicPr>
              <a:picLocks noChangeAspect="1" noChangeArrowheads="1"/>
            </p:cNvPicPr>
            <p:nvPr/>
          </p:nvPicPr>
          <p:blipFill>
            <a:blip r:embed="rId4" cstate="print"/>
            <a:srcRect/>
            <a:stretch>
              <a:fillRect/>
            </a:stretch>
          </p:blipFill>
          <p:spPr bwMode="auto">
            <a:xfrm>
              <a:off x="1609" y="1271"/>
              <a:ext cx="1127" cy="793"/>
            </a:xfrm>
            <a:prstGeom prst="rect">
              <a:avLst/>
            </a:prstGeom>
            <a:noFill/>
            <a:ln w="9525">
              <a:noFill/>
              <a:miter lim="800000"/>
              <a:headEnd/>
              <a:tailEnd/>
            </a:ln>
          </p:spPr>
        </p:pic>
      </p:grpSp>
      <p:sp>
        <p:nvSpPr>
          <p:cNvPr id="2356231" name="Rectangle 7"/>
          <p:cNvSpPr>
            <a:spLocks noGrp="1" noChangeArrowheads="1"/>
          </p:cNvSpPr>
          <p:nvPr>
            <p:ph type="title"/>
          </p:nvPr>
        </p:nvSpPr>
        <p:spPr>
          <a:xfrm>
            <a:off x="914400" y="76200"/>
            <a:ext cx="8001000" cy="1066800"/>
          </a:xfrm>
          <a:noFill/>
          <a:ln/>
        </p:spPr>
        <p:txBody>
          <a:bodyPr>
            <a:normAutofit fontScale="90000"/>
          </a:bodyPr>
          <a:lstStyle/>
          <a:p>
            <a:r>
              <a:rPr lang="en-US" b="1" dirty="0" smtClean="0"/>
              <a:t>Lightning </a:t>
            </a:r>
            <a:r>
              <a:rPr lang="en-US" b="1" dirty="0"/>
              <a:t>Data Assimilation:</a:t>
            </a:r>
            <a:br>
              <a:rPr lang="en-US" b="1" dirty="0"/>
            </a:br>
            <a:r>
              <a:rPr lang="en-US" b="1" dirty="0"/>
              <a:t> Reduces Forecast Error</a:t>
            </a:r>
          </a:p>
        </p:txBody>
      </p:sp>
      <p:sp>
        <p:nvSpPr>
          <p:cNvPr id="9" name="Line 16"/>
          <p:cNvSpPr>
            <a:spLocks noChangeShapeType="1"/>
          </p:cNvSpPr>
          <p:nvPr/>
        </p:nvSpPr>
        <p:spPr bwMode="auto">
          <a:xfrm>
            <a:off x="381000" y="1219200"/>
            <a:ext cx="8229600" cy="0"/>
          </a:xfrm>
          <a:prstGeom prst="line">
            <a:avLst/>
          </a:prstGeom>
          <a:noFill/>
          <a:ln w="50800" cmpd="dbl">
            <a:solidFill>
              <a:srgbClr val="003399"/>
            </a:solidFill>
            <a:round/>
            <a:headEnd/>
            <a:tailEnd/>
          </a:ln>
          <a:effectLst/>
        </p:spPr>
        <p:txBody>
          <a:bodyPr/>
          <a:lstStyle/>
          <a:p>
            <a:endParaRPr lang="en-US"/>
          </a:p>
        </p:txBody>
      </p:sp>
      <p:sp>
        <p:nvSpPr>
          <p:cNvPr id="10" name="TextBox 9"/>
          <p:cNvSpPr txBox="1"/>
          <p:nvPr/>
        </p:nvSpPr>
        <p:spPr>
          <a:xfrm>
            <a:off x="1143000" y="6324600"/>
            <a:ext cx="7276351" cy="369332"/>
          </a:xfrm>
          <a:prstGeom prst="rect">
            <a:avLst/>
          </a:prstGeom>
          <a:noFill/>
        </p:spPr>
        <p:txBody>
          <a:bodyPr wrap="none" rtlCol="0">
            <a:spAutoFit/>
          </a:bodyPr>
          <a:lstStyle/>
          <a:p>
            <a:r>
              <a:rPr lang="en-US" dirty="0" smtClean="0"/>
              <a:t>Lightning assimilated via latent heat transfer functional relationship </a:t>
            </a:r>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4" name="Rectangle 6"/>
          <p:cNvSpPr>
            <a:spLocks noGrp="1" noChangeArrowheads="1"/>
          </p:cNvSpPr>
          <p:nvPr>
            <p:ph type="title"/>
          </p:nvPr>
        </p:nvSpPr>
        <p:spPr bwMode="auto">
          <a:xfrm>
            <a:off x="457200" y="325438"/>
            <a:ext cx="82296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000" b="1" dirty="0"/>
              <a:t>Lightning Data Assimilation</a:t>
            </a:r>
            <a:br>
              <a:rPr lang="en-US" sz="4000" b="1" dirty="0"/>
            </a:br>
            <a:r>
              <a:rPr lang="en-US" sz="2400" dirty="0"/>
              <a:t>(Chang et al., Mon. </a:t>
            </a:r>
            <a:r>
              <a:rPr lang="en-US" sz="2400" dirty="0" err="1"/>
              <a:t>Wea</a:t>
            </a:r>
            <a:r>
              <a:rPr lang="en-US" sz="2400" dirty="0"/>
              <a:t>. Rev., August 2001)</a:t>
            </a:r>
          </a:p>
        </p:txBody>
      </p:sp>
      <p:pic>
        <p:nvPicPr>
          <p:cNvPr id="145413" name="Picture 5" descr="i1520-0493-129-08-1809-f04"/>
          <p:cNvPicPr>
            <a:picLocks noGrp="1" noChangeAspect="1" noChangeArrowheads="1"/>
          </p:cNvPicPr>
          <p:nvPr>
            <p:ph idx="1"/>
          </p:nvPr>
        </p:nvPicPr>
        <p:blipFill>
          <a:blip r:embed="rId2" cstate="print"/>
          <a:srcRect/>
          <a:stretch>
            <a:fillRect/>
          </a:stretch>
        </p:blipFill>
        <p:spPr bwMode="auto">
          <a:xfrm>
            <a:off x="2203450" y="1600200"/>
            <a:ext cx="4737100" cy="4525963"/>
          </a:xfrm>
          <a:noFill/>
          <a:ln>
            <a:miter lim="800000"/>
            <a:headEnd/>
            <a:tailEnd/>
          </a:ln>
        </p:spPr>
      </p:pic>
      <p:sp>
        <p:nvSpPr>
          <p:cNvPr id="145416" name="Text Box 8"/>
          <p:cNvSpPr txBox="1">
            <a:spLocks noChangeArrowheads="1"/>
          </p:cNvSpPr>
          <p:nvPr/>
        </p:nvSpPr>
        <p:spPr bwMode="auto">
          <a:xfrm>
            <a:off x="152400" y="1752600"/>
            <a:ext cx="2097088" cy="946150"/>
          </a:xfrm>
          <a:prstGeom prst="rect">
            <a:avLst/>
          </a:prstGeom>
          <a:noFill/>
          <a:ln w="9525">
            <a:noFill/>
            <a:miter lim="800000"/>
            <a:headEnd/>
            <a:tailEnd/>
          </a:ln>
          <a:effectLst/>
        </p:spPr>
        <p:txBody>
          <a:bodyPr wrap="none">
            <a:spAutoFit/>
          </a:bodyPr>
          <a:lstStyle/>
          <a:p>
            <a:r>
              <a:rPr lang="en-US" sz="2800"/>
              <a:t>TMI</a:t>
            </a:r>
          </a:p>
          <a:p>
            <a:r>
              <a:rPr lang="en-US" sz="2800"/>
              <a:t> 85 GHz Tb</a:t>
            </a:r>
          </a:p>
        </p:txBody>
      </p:sp>
      <p:sp>
        <p:nvSpPr>
          <p:cNvPr id="145417" name="Text Box 9"/>
          <p:cNvSpPr txBox="1">
            <a:spLocks noChangeArrowheads="1"/>
          </p:cNvSpPr>
          <p:nvPr/>
        </p:nvSpPr>
        <p:spPr bwMode="auto">
          <a:xfrm>
            <a:off x="228600" y="3810000"/>
            <a:ext cx="1981200" cy="1373188"/>
          </a:xfrm>
          <a:prstGeom prst="rect">
            <a:avLst/>
          </a:prstGeom>
          <a:noFill/>
          <a:ln w="9525">
            <a:noFill/>
            <a:miter lim="800000"/>
            <a:headEnd/>
            <a:tailEnd/>
          </a:ln>
          <a:effectLst/>
        </p:spPr>
        <p:txBody>
          <a:bodyPr>
            <a:spAutoFit/>
          </a:bodyPr>
          <a:lstStyle/>
          <a:p>
            <a:r>
              <a:rPr lang="en-US" sz="2800"/>
              <a:t>LIS</a:t>
            </a:r>
          </a:p>
          <a:p>
            <a:r>
              <a:rPr lang="en-US" sz="2800"/>
              <a:t>Total Lightning</a:t>
            </a:r>
          </a:p>
        </p:txBody>
      </p:sp>
      <p:sp>
        <p:nvSpPr>
          <p:cNvPr id="145418" name="Text Box 10"/>
          <p:cNvSpPr txBox="1">
            <a:spLocks noChangeArrowheads="1"/>
          </p:cNvSpPr>
          <p:nvPr/>
        </p:nvSpPr>
        <p:spPr bwMode="auto">
          <a:xfrm>
            <a:off x="6934200" y="1676400"/>
            <a:ext cx="1704975" cy="946150"/>
          </a:xfrm>
          <a:prstGeom prst="rect">
            <a:avLst/>
          </a:prstGeom>
          <a:noFill/>
          <a:ln w="9525">
            <a:noFill/>
            <a:miter lim="800000"/>
            <a:headEnd/>
            <a:tailEnd/>
          </a:ln>
          <a:effectLst/>
        </p:spPr>
        <p:txBody>
          <a:bodyPr wrap="none">
            <a:spAutoFit/>
          </a:bodyPr>
          <a:lstStyle/>
          <a:p>
            <a:r>
              <a:rPr lang="en-US" sz="2800"/>
              <a:t>STARnet</a:t>
            </a:r>
          </a:p>
          <a:p>
            <a:r>
              <a:rPr lang="en-US" sz="2800"/>
              <a:t>Sferics</a:t>
            </a:r>
          </a:p>
        </p:txBody>
      </p:sp>
      <p:sp>
        <p:nvSpPr>
          <p:cNvPr id="145419" name="Text Box 11"/>
          <p:cNvSpPr txBox="1">
            <a:spLocks noChangeArrowheads="1"/>
          </p:cNvSpPr>
          <p:nvPr/>
        </p:nvSpPr>
        <p:spPr bwMode="auto">
          <a:xfrm>
            <a:off x="6934200" y="3810000"/>
            <a:ext cx="1987550" cy="946150"/>
          </a:xfrm>
          <a:prstGeom prst="rect">
            <a:avLst/>
          </a:prstGeom>
          <a:noFill/>
          <a:ln w="9525">
            <a:noFill/>
            <a:miter lim="800000"/>
            <a:headEnd/>
            <a:tailEnd/>
          </a:ln>
          <a:effectLst/>
        </p:spPr>
        <p:txBody>
          <a:bodyPr wrap="none">
            <a:spAutoFit/>
          </a:bodyPr>
          <a:lstStyle/>
          <a:p>
            <a:r>
              <a:rPr lang="en-US" sz="2800"/>
              <a:t>NLDN</a:t>
            </a:r>
          </a:p>
          <a:p>
            <a:r>
              <a:rPr lang="en-US" sz="2800"/>
              <a:t>CG Flashes</a:t>
            </a:r>
          </a:p>
        </p:txBody>
      </p:sp>
      <p:sp>
        <p:nvSpPr>
          <p:cNvPr id="8" name="Line 4"/>
          <p:cNvSpPr>
            <a:spLocks noChangeShapeType="1"/>
          </p:cNvSpPr>
          <p:nvPr/>
        </p:nvSpPr>
        <p:spPr bwMode="auto">
          <a:xfrm>
            <a:off x="457200" y="983721"/>
            <a:ext cx="8229600" cy="0"/>
          </a:xfrm>
          <a:prstGeom prst="line">
            <a:avLst/>
          </a:prstGeom>
          <a:noFill/>
          <a:ln w="50800" cmpd="dbl">
            <a:solidFill>
              <a:srgbClr val="003399"/>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1"/>
          <p:cNvPicPr>
            <a:picLocks noChangeArrowheads="1"/>
          </p:cNvPicPr>
          <p:nvPr/>
        </p:nvPicPr>
        <p:blipFill>
          <a:blip r:embed="rId3" cstate="print"/>
          <a:srcRect/>
          <a:stretch>
            <a:fillRect/>
          </a:stretch>
        </p:blipFill>
        <p:spPr bwMode="auto">
          <a:xfrm>
            <a:off x="346025" y="1134070"/>
            <a:ext cx="8573617" cy="4081984"/>
          </a:xfrm>
          <a:prstGeom prst="rect">
            <a:avLst/>
          </a:prstGeom>
          <a:noFill/>
          <a:ln w="12700" cap="flat">
            <a:noFill/>
            <a:miter lim="800000"/>
            <a:headEnd/>
            <a:tailEnd/>
          </a:ln>
        </p:spPr>
      </p:pic>
      <p:sp>
        <p:nvSpPr>
          <p:cNvPr id="63490" name="Rectangle 2"/>
          <p:cNvSpPr>
            <a:spLocks/>
          </p:cNvSpPr>
          <p:nvPr/>
        </p:nvSpPr>
        <p:spPr bwMode="auto">
          <a:xfrm>
            <a:off x="581546" y="6000750"/>
            <a:ext cx="8108156" cy="375047"/>
          </a:xfrm>
          <a:prstGeom prst="rect">
            <a:avLst/>
          </a:prstGeom>
          <a:noFill/>
          <a:ln w="12700" cap="flat">
            <a:noFill/>
            <a:miter lim="800000"/>
            <a:headEnd type="none" w="med" len="med"/>
            <a:tailEnd type="none" w="med" len="med"/>
          </a:ln>
        </p:spPr>
        <p:txBody>
          <a:bodyPr lIns="0" tIns="0" rIns="40630" bIns="0"/>
          <a:lstStyle/>
          <a:p>
            <a:pPr marL="40182">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2000" dirty="0">
                <a:solidFill>
                  <a:srgbClr val="000844"/>
                </a:solidFill>
                <a:latin typeface="Helvetica" charset="0"/>
                <a:cs typeface="Helvetica" charset="0"/>
                <a:sym typeface="Helvetica" charset="0"/>
              </a:rPr>
              <a:t>TRMM data at 1540 UTC 21 Sept. overlaid with 20 min of lightning data</a:t>
            </a:r>
          </a:p>
        </p:txBody>
      </p:sp>
      <p:sp>
        <p:nvSpPr>
          <p:cNvPr id="63491" name="Rectangle 3"/>
          <p:cNvSpPr>
            <a:spLocks/>
          </p:cNvSpPr>
          <p:nvPr/>
        </p:nvSpPr>
        <p:spPr bwMode="auto">
          <a:xfrm>
            <a:off x="2073920" y="5314280"/>
            <a:ext cx="1196741" cy="315709"/>
          </a:xfrm>
          <a:prstGeom prst="rect">
            <a:avLst/>
          </a:prstGeom>
          <a:noFill/>
          <a:ln w="12700" cap="flat">
            <a:noFill/>
            <a:miter lim="800000"/>
            <a:headEnd type="none" w="med" len="med"/>
            <a:tailEnd type="none" w="med" len="med"/>
          </a:ln>
        </p:spPr>
        <p:txBody>
          <a:bodyPr wrap="none" lIns="26788" tIns="26788" rIns="71640" bIns="26788">
            <a:spAutoFit/>
          </a:bodyPr>
          <a:lstStyle/>
          <a:p>
            <a:pPr marL="17859">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700" dirty="0">
                <a:solidFill>
                  <a:srgbClr val="000948"/>
                </a:solidFill>
                <a:latin typeface="Helvetica" charset="0"/>
                <a:cs typeface="Helvetica" charset="0"/>
                <a:sym typeface="Helvetica" charset="0"/>
              </a:rPr>
              <a:t>85 GHz T</a:t>
            </a:r>
            <a:r>
              <a:rPr lang="en-US" sz="1700" baseline="-25000" dirty="0">
                <a:solidFill>
                  <a:srgbClr val="000948"/>
                </a:solidFill>
                <a:latin typeface="Helvetica" charset="0"/>
                <a:cs typeface="Helvetica" charset="0"/>
                <a:sym typeface="Helvetica" charset="0"/>
              </a:rPr>
              <a:t>b</a:t>
            </a:r>
            <a:r>
              <a:rPr lang="en-US" sz="1700" dirty="0">
                <a:solidFill>
                  <a:srgbClr val="000948"/>
                </a:solidFill>
                <a:latin typeface="Helvetica" charset="0"/>
                <a:cs typeface="Helvetica" charset="0"/>
                <a:sym typeface="Helvetica" charset="0"/>
              </a:rPr>
              <a:t> </a:t>
            </a:r>
          </a:p>
        </p:txBody>
      </p:sp>
      <p:sp>
        <p:nvSpPr>
          <p:cNvPr id="63492" name="Rectangle 4"/>
          <p:cNvSpPr>
            <a:spLocks/>
          </p:cNvSpPr>
          <p:nvPr/>
        </p:nvSpPr>
        <p:spPr bwMode="auto">
          <a:xfrm>
            <a:off x="5461620" y="5314281"/>
            <a:ext cx="1338511" cy="315709"/>
          </a:xfrm>
          <a:prstGeom prst="rect">
            <a:avLst/>
          </a:prstGeom>
          <a:noFill/>
          <a:ln w="12700" cap="flat">
            <a:noFill/>
            <a:miter lim="800000"/>
            <a:headEnd type="none" w="med" len="med"/>
            <a:tailEnd type="none" w="med" len="med"/>
          </a:ln>
        </p:spPr>
        <p:txBody>
          <a:bodyPr wrap="none" lIns="26788" tIns="26788" rIns="71640" bIns="26788">
            <a:spAutoFit/>
          </a:bodyPr>
          <a:lstStyle/>
          <a:p>
            <a:pPr marL="17859">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700" dirty="0">
                <a:solidFill>
                  <a:srgbClr val="000948"/>
                </a:solidFill>
                <a:latin typeface="Helvetica" charset="0"/>
                <a:cs typeface="Helvetica" charset="0"/>
                <a:sym typeface="Helvetica" charset="0"/>
              </a:rPr>
              <a:t>8-10 km PIC</a:t>
            </a:r>
          </a:p>
        </p:txBody>
      </p:sp>
      <p:sp>
        <p:nvSpPr>
          <p:cNvPr id="63493" name="Rectangle 5"/>
          <p:cNvSpPr>
            <a:spLocks/>
          </p:cNvSpPr>
          <p:nvPr/>
        </p:nvSpPr>
        <p:spPr bwMode="auto">
          <a:xfrm>
            <a:off x="598289" y="321469"/>
            <a:ext cx="7947422" cy="491133"/>
          </a:xfrm>
          <a:prstGeom prst="rect">
            <a:avLst/>
          </a:prstGeom>
          <a:noFill/>
          <a:ln w="12700" cap="flat">
            <a:noFill/>
            <a:miter lim="800000"/>
            <a:headEnd type="none" w="med" len="med"/>
            <a:tailEnd type="none" w="med" len="med"/>
          </a:ln>
        </p:spPr>
        <p:txBody>
          <a:bodyPr lIns="0" tIns="0" rIns="0" bIns="0" anchor="ctr"/>
          <a:lstStyle/>
          <a:p>
            <a:pPr algn="ctr">
              <a:lnSpc>
                <a:spcPct val="107000"/>
              </a:lnSpc>
              <a:spcBef>
                <a:spcPts val="211"/>
              </a:spcBef>
              <a:tabLst>
                <a:tab pos="0" algn="l"/>
                <a:tab pos="910796" algn="l"/>
                <a:tab pos="1830521" algn="l"/>
                <a:tab pos="2741317" algn="l"/>
                <a:tab pos="3661042" algn="l"/>
                <a:tab pos="4571837" algn="l"/>
                <a:tab pos="5482633" algn="l"/>
                <a:tab pos="6402358" algn="l"/>
                <a:tab pos="7313154" algn="l"/>
              </a:tabLst>
            </a:pPr>
            <a:r>
              <a:rPr lang="en-US" sz="2700" dirty="0">
                <a:solidFill>
                  <a:srgbClr val="1B1E56"/>
                </a:solidFill>
                <a:cs typeface="Times" charset="0"/>
              </a:rPr>
              <a:t>Rapid Intensification </a:t>
            </a:r>
            <a:r>
              <a:rPr lang="en-US" sz="2700" dirty="0" err="1">
                <a:solidFill>
                  <a:srgbClr val="1B1E56"/>
                </a:solidFill>
                <a:cs typeface="Times" charset="0"/>
              </a:rPr>
              <a:t>Eyewall</a:t>
            </a:r>
            <a:r>
              <a:rPr lang="en-US" sz="2700" dirty="0">
                <a:solidFill>
                  <a:srgbClr val="1B1E56"/>
                </a:solidFill>
                <a:cs typeface="Times" charset="0"/>
              </a:rPr>
              <a:t> Outbreak: Hurricane Rita</a:t>
            </a:r>
          </a:p>
        </p:txBody>
      </p:sp>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Outline of Presentation</a:t>
            </a:r>
            <a:endParaRPr lang="en-US" dirty="0"/>
          </a:p>
        </p:txBody>
      </p:sp>
      <p:sp>
        <p:nvSpPr>
          <p:cNvPr id="3" name="Slide Number Placeholder 2"/>
          <p:cNvSpPr>
            <a:spLocks noGrp="1"/>
          </p:cNvSpPr>
          <p:nvPr>
            <p:ph type="sldNum" sz="quarter" idx="12"/>
          </p:nvPr>
        </p:nvSpPr>
        <p:spPr/>
        <p:txBody>
          <a:bodyPr/>
          <a:lstStyle/>
          <a:p>
            <a:fld id="{B340B619-EB6A-4188-BD82-77F8D1BE01C2}" type="slidenum">
              <a:rPr lang="en-US" smtClean="0"/>
              <a:pPr/>
              <a:t>2</a:t>
            </a:fld>
            <a:endParaRPr lang="en-US"/>
          </a:p>
        </p:txBody>
      </p:sp>
      <p:sp>
        <p:nvSpPr>
          <p:cNvPr id="5" name="TextBox 4"/>
          <p:cNvSpPr txBox="1"/>
          <p:nvPr/>
        </p:nvSpPr>
        <p:spPr>
          <a:xfrm>
            <a:off x="152400" y="1295400"/>
            <a:ext cx="8991600" cy="2092881"/>
          </a:xfrm>
          <a:prstGeom prst="rect">
            <a:avLst/>
          </a:prstGeom>
          <a:noFill/>
        </p:spPr>
        <p:txBody>
          <a:bodyPr wrap="square" rtlCol="0">
            <a:spAutoFit/>
          </a:bodyPr>
          <a:lstStyle/>
          <a:p>
            <a:pPr marL="514350" indent="-514350">
              <a:buFont typeface="+mj-lt"/>
              <a:buAutoNum type="arabicPeriod"/>
            </a:pPr>
            <a:r>
              <a:rPr lang="en-US" sz="2600" dirty="0" smtClean="0"/>
              <a:t> GLM Instrument</a:t>
            </a:r>
          </a:p>
          <a:p>
            <a:pPr marL="514350" indent="-514350">
              <a:buFont typeface="+mj-lt"/>
              <a:buAutoNum type="arabicPeriod"/>
            </a:pPr>
            <a:r>
              <a:rPr lang="en-US" sz="2600" dirty="0" smtClean="0"/>
              <a:t> Physical Basis- Electrification and Lightning</a:t>
            </a:r>
          </a:p>
          <a:p>
            <a:pPr marL="514350" indent="-514350">
              <a:buFont typeface="+mj-lt"/>
              <a:buAutoNum type="arabicPeriod"/>
            </a:pPr>
            <a:r>
              <a:rPr lang="en-US" sz="2600" dirty="0" smtClean="0"/>
              <a:t> Lightning Data Assimilation and NWP Experiments</a:t>
            </a:r>
          </a:p>
          <a:p>
            <a:pPr marL="514350" indent="-514350">
              <a:buFont typeface="+mj-lt"/>
              <a:buAutoNum type="arabicPeriod"/>
            </a:pPr>
            <a:r>
              <a:rPr lang="en-US" sz="2600" dirty="0" smtClean="0"/>
              <a:t> NOAA Hazardous Weather </a:t>
            </a:r>
            <a:r>
              <a:rPr lang="en-US" sz="2600" dirty="0" err="1" smtClean="0"/>
              <a:t>Testbed</a:t>
            </a:r>
            <a:r>
              <a:rPr lang="en-US" sz="2600" dirty="0" smtClean="0"/>
              <a:t> and Future Prospects</a:t>
            </a:r>
          </a:p>
          <a:p>
            <a:pPr marL="514350" indent="-514350">
              <a:buFont typeface="+mj-lt"/>
              <a:buAutoNum type="arabicPeriod"/>
            </a:pPr>
            <a:r>
              <a:rPr lang="en-US" sz="2600" dirty="0" smtClean="0"/>
              <a:t> Summary</a:t>
            </a:r>
            <a:endParaRPr lang="en-US" sz="2600" dirty="0"/>
          </a:p>
        </p:txBody>
      </p:sp>
      <p:pic>
        <p:nvPicPr>
          <p:cNvPr id="6" name="Picture 2" descr="Global Lightning Topography Cambridge Press"/>
          <p:cNvPicPr>
            <a:picLocks noChangeAspect="1" noChangeArrowheads="1"/>
          </p:cNvPicPr>
          <p:nvPr/>
        </p:nvPicPr>
        <p:blipFill>
          <a:blip r:embed="rId2" cstate="print"/>
          <a:srcRect/>
          <a:stretch>
            <a:fillRect/>
          </a:stretch>
        </p:blipFill>
        <p:spPr>
          <a:xfrm>
            <a:off x="2819400" y="3200400"/>
            <a:ext cx="6040076" cy="3429000"/>
          </a:xfrm>
          <a:prstGeom prst="rect">
            <a:avLst/>
          </a:prstGeom>
          <a:noFill/>
          <a:ln/>
        </p:spPr>
      </p:pic>
      <p:sp>
        <p:nvSpPr>
          <p:cNvPr id="7" name="Rectangle 8"/>
          <p:cNvSpPr>
            <a:spLocks noChangeArrowheads="1"/>
          </p:cNvSpPr>
          <p:nvPr/>
        </p:nvSpPr>
        <p:spPr bwMode="auto">
          <a:xfrm>
            <a:off x="228600" y="4038600"/>
            <a:ext cx="2743200" cy="1261884"/>
          </a:xfrm>
          <a:prstGeom prst="rect">
            <a:avLst/>
          </a:prstGeom>
          <a:noFill/>
          <a:ln w="9525">
            <a:noFill/>
            <a:miter lim="800000"/>
            <a:headEnd/>
            <a:tailEnd/>
          </a:ln>
          <a:effectLst/>
        </p:spPr>
        <p:txBody>
          <a:bodyPr wrap="square">
            <a:spAutoFit/>
          </a:bodyPr>
          <a:lstStyle/>
          <a:p>
            <a:pPr eaLnBrk="1" hangingPunct="1"/>
            <a:r>
              <a:rPr lang="en-US" sz="1900" dirty="0" smtClean="0"/>
              <a:t>Global lightning from </a:t>
            </a:r>
            <a:r>
              <a:rPr lang="en-US" sz="1900" dirty="0"/>
              <a:t>the NASA OTD </a:t>
            </a:r>
            <a:r>
              <a:rPr lang="en-US" sz="1900" dirty="0" smtClean="0"/>
              <a:t>(</a:t>
            </a:r>
            <a:r>
              <a:rPr lang="en-US" sz="1900" dirty="0" err="1" smtClean="0"/>
              <a:t>Orbcomm</a:t>
            </a:r>
            <a:r>
              <a:rPr lang="en-US" sz="1900" dirty="0" smtClean="0"/>
              <a:t> 1) and </a:t>
            </a:r>
            <a:r>
              <a:rPr lang="en-US" sz="1900" dirty="0"/>
              <a:t>LIS </a:t>
            </a:r>
            <a:r>
              <a:rPr lang="en-US" sz="1900" dirty="0" smtClean="0"/>
              <a:t>(TRMM) instruments</a:t>
            </a:r>
            <a:endParaRPr lang="en-US" sz="1900" dirty="0"/>
          </a:p>
        </p:txBody>
      </p:sp>
      <p:sp>
        <p:nvSpPr>
          <p:cNvPr id="9" name="Line 4"/>
          <p:cNvSpPr>
            <a:spLocks noChangeShapeType="1"/>
          </p:cNvSpPr>
          <p:nvPr/>
        </p:nvSpPr>
        <p:spPr bwMode="auto">
          <a:xfrm>
            <a:off x="457200" y="1017588"/>
            <a:ext cx="8229600" cy="0"/>
          </a:xfrm>
          <a:prstGeom prst="line">
            <a:avLst/>
          </a:prstGeom>
          <a:noFill/>
          <a:ln w="50800" cmpd="dbl">
            <a:solidFill>
              <a:srgbClr val="003399"/>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62" name="Picture 6" descr="i1520-0493-129-08-1809-f06"/>
          <p:cNvPicPr>
            <a:picLocks noChangeAspect="1" noChangeArrowheads="1"/>
          </p:cNvPicPr>
          <p:nvPr/>
        </p:nvPicPr>
        <p:blipFill>
          <a:blip r:embed="rId2" cstate="print"/>
          <a:srcRect/>
          <a:stretch>
            <a:fillRect/>
          </a:stretch>
        </p:blipFill>
        <p:spPr bwMode="auto">
          <a:xfrm>
            <a:off x="1320800" y="709613"/>
            <a:ext cx="6191250" cy="5438775"/>
          </a:xfrm>
          <a:prstGeom prst="rect">
            <a:avLst/>
          </a:prstGeom>
          <a:noFill/>
        </p:spPr>
      </p:pic>
      <p:pic>
        <p:nvPicPr>
          <p:cNvPr id="147464" name="Picture 8" descr="i1520-0493-129-08-1809-f05"/>
          <p:cNvPicPr>
            <a:picLocks noGrp="1" noChangeAspect="1" noChangeArrowheads="1"/>
          </p:cNvPicPr>
          <p:nvPr>
            <p:ph/>
          </p:nvPr>
        </p:nvPicPr>
        <p:blipFill>
          <a:blip r:embed="rId3" cstate="print"/>
          <a:srcRect/>
          <a:stretch>
            <a:fillRect/>
          </a:stretch>
        </p:blipFill>
        <p:spPr bwMode="auto">
          <a:xfrm>
            <a:off x="4572000" y="3657600"/>
            <a:ext cx="2895600" cy="2360613"/>
          </a:xfrm>
          <a:noFill/>
          <a:ln>
            <a:miter lim="800000"/>
            <a:headEnd/>
            <a:tailEnd/>
          </a:ln>
        </p:spPr>
      </p:pic>
      <p:sp>
        <p:nvSpPr>
          <p:cNvPr id="147466" name="Text Box 10"/>
          <p:cNvSpPr txBox="1">
            <a:spLocks noChangeArrowheads="1"/>
          </p:cNvSpPr>
          <p:nvPr/>
        </p:nvSpPr>
        <p:spPr bwMode="auto">
          <a:xfrm>
            <a:off x="4899025" y="3824288"/>
            <a:ext cx="2446338" cy="304800"/>
          </a:xfrm>
          <a:prstGeom prst="rect">
            <a:avLst/>
          </a:prstGeom>
          <a:noFill/>
          <a:ln w="9525">
            <a:noFill/>
            <a:miter lim="800000"/>
            <a:headEnd/>
            <a:tailEnd/>
          </a:ln>
          <a:effectLst/>
        </p:spPr>
        <p:txBody>
          <a:bodyPr wrap="none">
            <a:spAutoFit/>
          </a:bodyPr>
          <a:lstStyle/>
          <a:p>
            <a:r>
              <a:rPr lang="en-US" sz="1400"/>
              <a:t>Rain rate transfer function</a:t>
            </a:r>
          </a:p>
        </p:txBody>
      </p:sp>
      <p:sp>
        <p:nvSpPr>
          <p:cNvPr id="147467" name="Rectangle 11"/>
          <p:cNvSpPr>
            <a:spLocks noChangeArrowheads="1"/>
          </p:cNvSpPr>
          <p:nvPr/>
        </p:nvSpPr>
        <p:spPr bwMode="auto">
          <a:xfrm>
            <a:off x="228600" y="76200"/>
            <a:ext cx="8763000" cy="665163"/>
          </a:xfrm>
          <a:prstGeom prst="rect">
            <a:avLst/>
          </a:prstGeom>
          <a:solidFill>
            <a:schemeClr val="bg1"/>
          </a:solidFill>
          <a:ln w="9525">
            <a:noFill/>
            <a:miter lim="800000"/>
            <a:headEnd/>
            <a:tailEnd/>
          </a:ln>
          <a:effectLst/>
        </p:spPr>
        <p:txBody>
          <a:bodyPr/>
          <a:lstStyle/>
          <a:p>
            <a:pPr algn="ctr"/>
            <a:r>
              <a:rPr lang="en-US" sz="3200" b="1" dirty="0">
                <a:latin typeface="+mj-lt"/>
              </a:rPr>
              <a:t>Establish a Lightning – Rain Rate Transfer Function</a:t>
            </a:r>
            <a:endParaRPr lang="en-US" sz="3200" dirty="0">
              <a:latin typeface="+mj-lt"/>
            </a:endParaRPr>
          </a:p>
        </p:txBody>
      </p:sp>
      <p:sp>
        <p:nvSpPr>
          <p:cNvPr id="147468" name="Text Box 12"/>
          <p:cNvSpPr txBox="1">
            <a:spLocks noChangeArrowheads="1"/>
          </p:cNvSpPr>
          <p:nvPr/>
        </p:nvSpPr>
        <p:spPr bwMode="auto">
          <a:xfrm>
            <a:off x="0" y="914400"/>
            <a:ext cx="1752600" cy="1373188"/>
          </a:xfrm>
          <a:prstGeom prst="rect">
            <a:avLst/>
          </a:prstGeom>
          <a:noFill/>
          <a:ln w="9525">
            <a:noFill/>
            <a:miter lim="800000"/>
            <a:headEnd/>
            <a:tailEnd/>
          </a:ln>
          <a:effectLst/>
        </p:spPr>
        <p:txBody>
          <a:bodyPr wrap="none">
            <a:spAutoFit/>
          </a:bodyPr>
          <a:lstStyle/>
          <a:p>
            <a:r>
              <a:rPr lang="en-US" sz="2800"/>
              <a:t>TMI</a:t>
            </a:r>
          </a:p>
          <a:p>
            <a:r>
              <a:rPr lang="en-US" sz="2800"/>
              <a:t>GPROF</a:t>
            </a:r>
          </a:p>
          <a:p>
            <a:r>
              <a:rPr lang="en-US" sz="2800"/>
              <a:t>Rain Rate</a:t>
            </a:r>
          </a:p>
        </p:txBody>
      </p:sp>
      <p:sp>
        <p:nvSpPr>
          <p:cNvPr id="147469" name="Text Box 13"/>
          <p:cNvSpPr txBox="1">
            <a:spLocks noChangeArrowheads="1"/>
          </p:cNvSpPr>
          <p:nvPr/>
        </p:nvSpPr>
        <p:spPr bwMode="auto">
          <a:xfrm>
            <a:off x="7467600" y="914400"/>
            <a:ext cx="1752600" cy="946150"/>
          </a:xfrm>
          <a:prstGeom prst="rect">
            <a:avLst/>
          </a:prstGeom>
          <a:noFill/>
          <a:ln w="9525">
            <a:noFill/>
            <a:miter lim="800000"/>
            <a:headEnd/>
            <a:tailEnd/>
          </a:ln>
          <a:effectLst/>
        </p:spPr>
        <p:txBody>
          <a:bodyPr wrap="none">
            <a:spAutoFit/>
          </a:bodyPr>
          <a:lstStyle/>
          <a:p>
            <a:r>
              <a:rPr lang="en-US" sz="2800" dirty="0" err="1"/>
              <a:t>Sferics</a:t>
            </a:r>
            <a:endParaRPr lang="en-US" sz="2800" dirty="0"/>
          </a:p>
          <a:p>
            <a:r>
              <a:rPr lang="en-US" sz="2800" dirty="0"/>
              <a:t>Rain Rate</a:t>
            </a:r>
          </a:p>
        </p:txBody>
      </p:sp>
      <p:sp>
        <p:nvSpPr>
          <p:cNvPr id="8" name="TextBox 7"/>
          <p:cNvSpPr txBox="1"/>
          <p:nvPr/>
        </p:nvSpPr>
        <p:spPr>
          <a:xfrm>
            <a:off x="990600" y="6248400"/>
            <a:ext cx="7086600" cy="369332"/>
          </a:xfrm>
          <a:prstGeom prst="rect">
            <a:avLst/>
          </a:prstGeom>
          <a:noFill/>
        </p:spPr>
        <p:txBody>
          <a:bodyPr wrap="square" rtlCol="0">
            <a:spAutoFit/>
          </a:bodyPr>
          <a:lstStyle/>
          <a:p>
            <a:r>
              <a:rPr lang="en-US" dirty="0" smtClean="0"/>
              <a:t>LTG-RR converted into parabolic Latent Heat profile centered at 500 </a:t>
            </a:r>
            <a:r>
              <a:rPr lang="en-US" dirty="0" err="1" smtClean="0"/>
              <a:t>mb</a:t>
            </a:r>
            <a:endParaRPr lang="en-US" dirty="0"/>
          </a:p>
        </p:txBody>
      </p:sp>
      <p:sp>
        <p:nvSpPr>
          <p:cNvPr id="9" name="Line 4"/>
          <p:cNvSpPr>
            <a:spLocks noChangeShapeType="1"/>
          </p:cNvSpPr>
          <p:nvPr/>
        </p:nvSpPr>
        <p:spPr bwMode="auto">
          <a:xfrm>
            <a:off x="457200" y="609600"/>
            <a:ext cx="8229600" cy="0"/>
          </a:xfrm>
          <a:prstGeom prst="line">
            <a:avLst/>
          </a:prstGeom>
          <a:noFill/>
          <a:ln w="50800" cmpd="dbl">
            <a:solidFill>
              <a:srgbClr val="003399"/>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p:cNvSpPr>
          <p:nvPr/>
        </p:nvSpPr>
        <p:spPr bwMode="auto">
          <a:xfrm>
            <a:off x="5105400" y="2133451"/>
            <a:ext cx="3780532" cy="2116336"/>
          </a:xfrm>
          <a:prstGeom prst="rect">
            <a:avLst/>
          </a:prstGeom>
          <a:noFill/>
          <a:ln w="12700" cap="flat">
            <a:noFill/>
            <a:miter lim="800000"/>
            <a:headEnd type="none" w="med" len="med"/>
            <a:tailEnd type="none" w="med" len="med"/>
          </a:ln>
        </p:spPr>
        <p:txBody>
          <a:bodyPr lIns="0" tIns="0" rIns="0" bIns="0"/>
          <a:lstStyle/>
          <a:p>
            <a:pPr>
              <a:spcBef>
                <a:spcPts val="536"/>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2100" dirty="0">
                <a:solidFill>
                  <a:srgbClr val="000533"/>
                </a:solidFill>
                <a:latin typeface="Arial" charset="0"/>
                <a:cs typeface="Arial" charset="0"/>
                <a:sym typeface="Arial" charset="0"/>
              </a:rPr>
              <a:t>The log-normal relationship between lightning rate and rainfall intensity derived from TRMM and </a:t>
            </a:r>
            <a:r>
              <a:rPr lang="en-US" sz="2100" dirty="0" err="1">
                <a:solidFill>
                  <a:srgbClr val="000533"/>
                </a:solidFill>
                <a:latin typeface="Arial" charset="0"/>
                <a:cs typeface="Arial" charset="0"/>
                <a:sym typeface="Arial" charset="0"/>
              </a:rPr>
              <a:t>PacNet</a:t>
            </a:r>
            <a:r>
              <a:rPr lang="en-US" sz="2100" dirty="0">
                <a:solidFill>
                  <a:srgbClr val="000533"/>
                </a:solidFill>
                <a:latin typeface="Arial" charset="0"/>
                <a:cs typeface="Arial" charset="0"/>
                <a:sym typeface="Arial" charset="0"/>
              </a:rPr>
              <a:t> data is the key to use of lightning data in numerical weather prediction </a:t>
            </a:r>
            <a:r>
              <a:rPr lang="en-US" sz="2100" dirty="0" smtClean="0">
                <a:solidFill>
                  <a:srgbClr val="000533"/>
                </a:solidFill>
                <a:latin typeface="Arial" charset="0"/>
                <a:cs typeface="Arial" charset="0"/>
                <a:sym typeface="Arial" charset="0"/>
              </a:rPr>
              <a:t>models (</a:t>
            </a:r>
            <a:r>
              <a:rPr lang="en-US" sz="2100" dirty="0" err="1" smtClean="0">
                <a:solidFill>
                  <a:srgbClr val="000533"/>
                </a:solidFill>
                <a:latin typeface="Arial" charset="0"/>
                <a:cs typeface="Arial" charset="0"/>
                <a:sym typeface="Arial" charset="0"/>
              </a:rPr>
              <a:t>Pessi</a:t>
            </a:r>
            <a:r>
              <a:rPr lang="en-US" sz="2100" dirty="0" smtClean="0">
                <a:solidFill>
                  <a:srgbClr val="000533"/>
                </a:solidFill>
                <a:latin typeface="Arial" charset="0"/>
                <a:cs typeface="Arial" charset="0"/>
                <a:sym typeface="Arial" charset="0"/>
              </a:rPr>
              <a:t> and </a:t>
            </a:r>
            <a:r>
              <a:rPr lang="en-US" sz="2100" dirty="0" err="1" smtClean="0">
                <a:solidFill>
                  <a:srgbClr val="000533"/>
                </a:solidFill>
                <a:latin typeface="Arial" charset="0"/>
                <a:cs typeface="Arial" charset="0"/>
                <a:sym typeface="Arial" charset="0"/>
              </a:rPr>
              <a:t>Businger</a:t>
            </a:r>
            <a:r>
              <a:rPr lang="en-US" sz="2100" dirty="0" smtClean="0">
                <a:solidFill>
                  <a:srgbClr val="000533"/>
                </a:solidFill>
                <a:latin typeface="Arial" charset="0"/>
                <a:cs typeface="Arial" charset="0"/>
                <a:sym typeface="Arial" charset="0"/>
              </a:rPr>
              <a:t>).</a:t>
            </a:r>
            <a:endParaRPr lang="en-US" sz="2100" dirty="0">
              <a:solidFill>
                <a:srgbClr val="000533"/>
              </a:solidFill>
              <a:latin typeface="Arial" charset="0"/>
              <a:cs typeface="Arial" charset="0"/>
              <a:sym typeface="Arial" charset="0"/>
            </a:endParaRPr>
          </a:p>
        </p:txBody>
      </p:sp>
      <p:pic>
        <p:nvPicPr>
          <p:cNvPr id="52226" name="Picture 2"/>
          <p:cNvPicPr>
            <a:picLocks noChangeArrowheads="1"/>
          </p:cNvPicPr>
          <p:nvPr/>
        </p:nvPicPr>
        <p:blipFill>
          <a:blip r:embed="rId2" cstate="print"/>
          <a:srcRect/>
          <a:stretch>
            <a:fillRect/>
          </a:stretch>
        </p:blipFill>
        <p:spPr bwMode="auto">
          <a:xfrm>
            <a:off x="398488" y="1447800"/>
            <a:ext cx="4570883" cy="3633267"/>
          </a:xfrm>
          <a:prstGeom prst="rect">
            <a:avLst/>
          </a:prstGeom>
          <a:noFill/>
          <a:ln w="9525" cap="flat">
            <a:noFill/>
            <a:miter lim="800000"/>
            <a:headEnd/>
            <a:tailEnd/>
          </a:ln>
        </p:spPr>
      </p:pic>
      <p:sp>
        <p:nvSpPr>
          <p:cNvPr id="52227" name="Rectangle 3"/>
          <p:cNvSpPr>
            <a:spLocks noGrp="1" noChangeArrowheads="1"/>
          </p:cNvSpPr>
          <p:nvPr>
            <p:ph type="title"/>
          </p:nvPr>
        </p:nvSpPr>
        <p:spPr>
          <a:xfrm>
            <a:off x="457200" y="274638"/>
            <a:ext cx="8229600" cy="868362"/>
          </a:xfrm>
          <a:ln/>
        </p:spPr>
        <p:txBody>
          <a:bodyPr/>
          <a:lstStyle/>
          <a:p>
            <a:pPr>
              <a:tabLst>
                <a:tab pos="0" algn="l"/>
                <a:tab pos="910796" algn="l"/>
                <a:tab pos="1830521" algn="l"/>
                <a:tab pos="2741317" algn="l"/>
                <a:tab pos="3661042" algn="l"/>
                <a:tab pos="4571837" algn="l"/>
                <a:tab pos="5482633" algn="l"/>
                <a:tab pos="6402358" algn="l"/>
                <a:tab pos="7313154" algn="l"/>
              </a:tabLst>
            </a:pPr>
            <a:r>
              <a:rPr lang="en-US" dirty="0"/>
              <a:t>Lightning vs. </a:t>
            </a:r>
            <a:r>
              <a:rPr lang="en-US" dirty="0" smtClean="0"/>
              <a:t>Convective Rainfall</a:t>
            </a:r>
            <a:endParaRPr lang="en-US" dirty="0"/>
          </a:p>
        </p:txBody>
      </p:sp>
      <p:sp>
        <p:nvSpPr>
          <p:cNvPr id="5" name="Line 4"/>
          <p:cNvSpPr>
            <a:spLocks noChangeShapeType="1"/>
          </p:cNvSpPr>
          <p:nvPr/>
        </p:nvSpPr>
        <p:spPr bwMode="auto">
          <a:xfrm>
            <a:off x="457200" y="1017588"/>
            <a:ext cx="8229600" cy="0"/>
          </a:xfrm>
          <a:prstGeom prst="line">
            <a:avLst/>
          </a:prstGeom>
          <a:noFill/>
          <a:ln w="50800" cmpd="dbl">
            <a:solidFill>
              <a:srgbClr val="003399"/>
            </a:solidFill>
            <a:round/>
            <a:headEnd/>
            <a:tailEnd/>
          </a:ln>
        </p:spPr>
        <p:txBody>
          <a:bodyPr/>
          <a:lstStyle/>
          <a:p>
            <a:endParaRPr lang="en-US"/>
          </a:p>
        </p:txBody>
      </p:sp>
      <p:sp>
        <p:nvSpPr>
          <p:cNvPr id="6" name="Rectangle 2"/>
          <p:cNvSpPr txBox="1">
            <a:spLocks noChangeArrowheads="1"/>
          </p:cNvSpPr>
          <p:nvPr/>
        </p:nvSpPr>
        <p:spPr>
          <a:xfrm>
            <a:off x="1295400" y="5506641"/>
            <a:ext cx="6477000" cy="1198959"/>
          </a:xfrm>
          <a:prstGeom prst="rect">
            <a:avLst/>
          </a:prstGeom>
          <a:ln w="3175">
            <a:solidFill>
              <a:schemeClr val="tx1"/>
            </a:solidFill>
          </a:ln>
        </p:spPr>
        <p:txBody>
          <a:bodyPr vert="horz" lIns="91440" tIns="45720" rIns="91440" bIns="45720" rtlCol="0">
            <a:noAutofit/>
          </a:bodyPr>
          <a:lstStyle/>
          <a:p>
            <a:pPr marL="607197" marR="0" lvl="1" indent="-285750" algn="l" defTabSz="914400" rtl="0" eaLnBrk="1" fontAlgn="auto" latinLnBrk="0" hangingPunct="1">
              <a:lnSpc>
                <a:spcPct val="106000"/>
              </a:lnSpc>
              <a:spcBef>
                <a:spcPct val="20000"/>
              </a:spcBef>
              <a:spcAft>
                <a:spcPts val="0"/>
              </a:spcAft>
              <a:buClrTx/>
              <a:buSzPct val="99000"/>
              <a:buFont typeface="Arial" charset="0"/>
              <a:buAutoNum type="arabicPeriod"/>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defRPr/>
            </a:pPr>
            <a:r>
              <a:rPr kumimoji="0" lang="en-US" sz="1400" b="0" i="0" u="none" strike="noStrike" kern="1200" cap="none" spc="0" normalizeH="0" baseline="0" noProof="0" smtClean="0">
                <a:ln>
                  <a:noFill/>
                </a:ln>
                <a:solidFill>
                  <a:srgbClr val="FF0000"/>
                </a:solidFill>
                <a:effectLst/>
                <a:uLnTx/>
                <a:uFillTx/>
                <a:latin typeface="+mn-lt"/>
                <a:ea typeface="+mn-ea"/>
                <a:cs typeface="+mn-cs"/>
              </a:rPr>
              <a:t>Pessi, A. T. et al., 2008: J. Atmos. and Ocean. Tech., 26, 145–166.</a:t>
            </a:r>
          </a:p>
          <a:p>
            <a:pPr marL="607197" marR="0" lvl="1" indent="-285750" algn="l" defTabSz="914400" rtl="0" eaLnBrk="1" fontAlgn="auto" latinLnBrk="0" hangingPunct="1">
              <a:lnSpc>
                <a:spcPct val="100000"/>
              </a:lnSpc>
              <a:spcBef>
                <a:spcPct val="20000"/>
              </a:spcBef>
              <a:spcAft>
                <a:spcPts val="0"/>
              </a:spcAft>
              <a:buClrTx/>
              <a:buSzPct val="99000"/>
              <a:buFont typeface="Arial" charset="0"/>
              <a:buAutoNum type="arabicPeriod"/>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defRPr/>
            </a:pPr>
            <a:r>
              <a:rPr kumimoji="0" lang="en-US" sz="1400" b="0" i="0" u="none" strike="noStrike" kern="1200" cap="none" spc="0" normalizeH="0" baseline="0" noProof="0" smtClean="0">
                <a:ln>
                  <a:noFill/>
                </a:ln>
                <a:solidFill>
                  <a:srgbClr val="FF0000"/>
                </a:solidFill>
                <a:effectLst/>
                <a:uLnTx/>
                <a:uFillTx/>
                <a:latin typeface="+mn-lt"/>
                <a:ea typeface="+mn-ea"/>
                <a:cs typeface="+mn-cs"/>
              </a:rPr>
              <a:t>Pessi, A. T., and S. Businger, 2009: J. Appl. Meteor., 48, 833–848.</a:t>
            </a:r>
          </a:p>
          <a:p>
            <a:pPr marL="607197" marR="0" lvl="1" indent="-285750" algn="l" defTabSz="914400" rtl="0" eaLnBrk="1" fontAlgn="auto" latinLnBrk="0" hangingPunct="1">
              <a:lnSpc>
                <a:spcPct val="100000"/>
              </a:lnSpc>
              <a:spcBef>
                <a:spcPct val="20000"/>
              </a:spcBef>
              <a:spcAft>
                <a:spcPts val="0"/>
              </a:spcAft>
              <a:buClrTx/>
              <a:buSzPct val="99000"/>
              <a:buFont typeface="Arial" charset="0"/>
              <a:buAutoNum type="arabicPeriod"/>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defRPr/>
            </a:pPr>
            <a:r>
              <a:rPr kumimoji="0" lang="en-US" sz="1400" b="0" i="0" u="none" strike="noStrike" kern="1200" cap="none" spc="0" normalizeH="0" baseline="0" noProof="0" smtClean="0">
                <a:ln>
                  <a:noFill/>
                </a:ln>
                <a:solidFill>
                  <a:srgbClr val="FF0000"/>
                </a:solidFill>
                <a:effectLst/>
                <a:uLnTx/>
                <a:uFillTx/>
                <a:latin typeface="+mn-lt"/>
                <a:ea typeface="+mn-ea"/>
                <a:cs typeface="+mn-cs"/>
              </a:rPr>
              <a:t>Squires, K. and S. Businger, 2008: Mon. Wea. Rev., 136, 1706–172. </a:t>
            </a:r>
          </a:p>
          <a:p>
            <a:pPr marL="607197" marR="0" lvl="1" indent="-285750" algn="l" defTabSz="914400" rtl="0" eaLnBrk="1" fontAlgn="auto" latinLnBrk="0" hangingPunct="1">
              <a:lnSpc>
                <a:spcPct val="100000"/>
              </a:lnSpc>
              <a:spcBef>
                <a:spcPct val="20000"/>
              </a:spcBef>
              <a:spcAft>
                <a:spcPts val="0"/>
              </a:spcAft>
              <a:buClrTx/>
              <a:buSzPct val="99000"/>
              <a:buFont typeface="Arial" charset="0"/>
              <a:buAutoNum type="arabicPeriod"/>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defRPr/>
            </a:pPr>
            <a:r>
              <a:rPr kumimoji="0" lang="en-US" sz="1400" b="0" i="0" u="none" strike="noStrike" kern="1200" cap="none" spc="0" normalizeH="0" baseline="0" noProof="0" smtClean="0">
                <a:ln>
                  <a:noFill/>
                </a:ln>
                <a:solidFill>
                  <a:srgbClr val="FF0000"/>
                </a:solidFill>
                <a:effectLst/>
                <a:uLnTx/>
                <a:uFillTx/>
                <a:latin typeface="+mn-lt"/>
                <a:ea typeface="+mn-ea"/>
                <a:cs typeface="+mn-cs"/>
              </a:rPr>
              <a:t>Pessi, A. T., and S. Businger, 2009: Mon. Wea. Rev., 137, 3177-3195.</a:t>
            </a:r>
            <a:endParaRPr kumimoji="0" lang="en-US" sz="1400" b="0"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Grp="1" noChangeArrowheads="1"/>
          </p:cNvSpPr>
          <p:nvPr>
            <p:ph type="title"/>
          </p:nvPr>
        </p:nvSpPr>
        <p:spPr>
          <a:xfrm>
            <a:off x="687586" y="0"/>
            <a:ext cx="7768828" cy="1330523"/>
          </a:xfrm>
          <a:ln/>
        </p:spPr>
        <p:txBody>
          <a:bodyPr/>
          <a:lstStyle/>
          <a:p>
            <a:pPr>
              <a:tabLst>
                <a:tab pos="0" algn="l"/>
                <a:tab pos="910796" algn="l"/>
                <a:tab pos="1830521" algn="l"/>
                <a:tab pos="2741317" algn="l"/>
                <a:tab pos="3661042" algn="l"/>
                <a:tab pos="4571837" algn="l"/>
                <a:tab pos="5482633" algn="l"/>
                <a:tab pos="6402358" algn="l"/>
                <a:tab pos="7313154" algn="l"/>
              </a:tabLst>
            </a:pPr>
            <a:r>
              <a:rPr lang="en-US" dirty="0"/>
              <a:t>Lightning vs. </a:t>
            </a:r>
            <a:r>
              <a:rPr lang="en-US" dirty="0" smtClean="0"/>
              <a:t>Radar Reflectivity</a:t>
            </a:r>
            <a:endParaRPr lang="en-US" dirty="0"/>
          </a:p>
        </p:txBody>
      </p:sp>
      <p:pic>
        <p:nvPicPr>
          <p:cNvPr id="53250" name="Picture 2"/>
          <p:cNvPicPr>
            <a:picLocks noChangeArrowheads="1"/>
          </p:cNvPicPr>
          <p:nvPr/>
        </p:nvPicPr>
        <p:blipFill>
          <a:blip r:embed="rId2" cstate="print"/>
          <a:srcRect/>
          <a:stretch>
            <a:fillRect/>
          </a:stretch>
        </p:blipFill>
        <p:spPr bwMode="auto">
          <a:xfrm>
            <a:off x="4806404" y="1369591"/>
            <a:ext cx="4098727" cy="5143500"/>
          </a:xfrm>
          <a:prstGeom prst="rect">
            <a:avLst/>
          </a:prstGeom>
          <a:noFill/>
          <a:ln w="12700" cap="flat">
            <a:noFill/>
            <a:miter lim="800000"/>
            <a:headEnd/>
            <a:tailEnd/>
          </a:ln>
        </p:spPr>
      </p:pic>
      <p:sp>
        <p:nvSpPr>
          <p:cNvPr id="53251" name="Rectangle 3"/>
          <p:cNvSpPr>
            <a:spLocks/>
          </p:cNvSpPr>
          <p:nvPr/>
        </p:nvSpPr>
        <p:spPr bwMode="auto">
          <a:xfrm>
            <a:off x="228600" y="2644304"/>
            <a:ext cx="4538737" cy="1973461"/>
          </a:xfrm>
          <a:prstGeom prst="rect">
            <a:avLst/>
          </a:prstGeom>
          <a:noFill/>
          <a:ln w="12700" cap="flat">
            <a:noFill/>
            <a:miter lim="800000"/>
            <a:headEnd type="none" w="med" len="med"/>
            <a:tailEnd type="none" w="med" len="med"/>
          </a:ln>
        </p:spPr>
        <p:txBody>
          <a:bodyPr lIns="0" tIns="0" rIns="0" bIns="0"/>
          <a:lstStyle/>
          <a:p>
            <a:pPr>
              <a:spcBef>
                <a:spcPts val="536"/>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2200" dirty="0">
                <a:solidFill>
                  <a:srgbClr val="00084B"/>
                </a:solidFill>
                <a:latin typeface="Arial" charset="0"/>
                <a:cs typeface="Arial" charset="0"/>
                <a:sym typeface="Arial" charset="0"/>
              </a:rPr>
              <a:t>The relationship between lightning rate and weather radar products allows useful proxy products to be produced from the lightning data stream for many </a:t>
            </a:r>
            <a:r>
              <a:rPr lang="en-US" sz="2200" dirty="0" smtClean="0">
                <a:solidFill>
                  <a:srgbClr val="00084B"/>
                </a:solidFill>
                <a:latin typeface="Arial" charset="0"/>
                <a:cs typeface="Arial" charset="0"/>
                <a:sym typeface="Arial" charset="0"/>
              </a:rPr>
              <a:t>applications</a:t>
            </a:r>
          </a:p>
          <a:p>
            <a:pPr>
              <a:spcBef>
                <a:spcPts val="536"/>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2200" dirty="0" smtClean="0">
                <a:solidFill>
                  <a:srgbClr val="00084B"/>
                </a:solidFill>
                <a:latin typeface="Arial" charset="0"/>
                <a:cs typeface="Arial" charset="0"/>
                <a:sym typeface="Arial" charset="0"/>
              </a:rPr>
              <a:t>(</a:t>
            </a:r>
            <a:r>
              <a:rPr lang="en-US" sz="2200" dirty="0" err="1" smtClean="0">
                <a:solidFill>
                  <a:srgbClr val="00084B"/>
                </a:solidFill>
                <a:latin typeface="Arial" charset="0"/>
                <a:cs typeface="Arial" charset="0"/>
                <a:sym typeface="Arial" charset="0"/>
              </a:rPr>
              <a:t>Pessi</a:t>
            </a:r>
            <a:r>
              <a:rPr lang="en-US" sz="2200" dirty="0" smtClean="0">
                <a:solidFill>
                  <a:srgbClr val="00084B"/>
                </a:solidFill>
                <a:latin typeface="Arial" charset="0"/>
                <a:cs typeface="Arial" charset="0"/>
                <a:sym typeface="Arial" charset="0"/>
              </a:rPr>
              <a:t> and </a:t>
            </a:r>
            <a:r>
              <a:rPr lang="en-US" sz="2200" dirty="0" err="1" smtClean="0">
                <a:solidFill>
                  <a:srgbClr val="00084B"/>
                </a:solidFill>
                <a:latin typeface="Arial" charset="0"/>
                <a:cs typeface="Arial" charset="0"/>
                <a:sym typeface="Arial" charset="0"/>
              </a:rPr>
              <a:t>Businger</a:t>
            </a:r>
            <a:r>
              <a:rPr lang="en-US" sz="2200" dirty="0" smtClean="0">
                <a:solidFill>
                  <a:srgbClr val="00084B"/>
                </a:solidFill>
                <a:latin typeface="Arial" charset="0"/>
                <a:cs typeface="Arial" charset="0"/>
                <a:sym typeface="Arial" charset="0"/>
              </a:rPr>
              <a:t>).</a:t>
            </a:r>
            <a:endParaRPr lang="en-US" sz="2200" dirty="0">
              <a:solidFill>
                <a:srgbClr val="00084B"/>
              </a:solidFill>
              <a:latin typeface="Arial" charset="0"/>
              <a:cs typeface="Arial" charset="0"/>
              <a:sym typeface="Arial" charset="0"/>
            </a:endParaRPr>
          </a:p>
        </p:txBody>
      </p:sp>
      <p:sp>
        <p:nvSpPr>
          <p:cNvPr id="5" name="Line 4"/>
          <p:cNvSpPr>
            <a:spLocks noChangeShapeType="1"/>
          </p:cNvSpPr>
          <p:nvPr/>
        </p:nvSpPr>
        <p:spPr bwMode="auto">
          <a:xfrm>
            <a:off x="457200" y="1017588"/>
            <a:ext cx="8229600" cy="0"/>
          </a:xfrm>
          <a:prstGeom prst="line">
            <a:avLst/>
          </a:prstGeom>
          <a:noFill/>
          <a:ln w="50800" cmpd="dbl">
            <a:solidFill>
              <a:srgbClr val="003399"/>
            </a:solidFill>
            <a:round/>
            <a:headEnd/>
            <a:tailEnd/>
          </a:ln>
        </p:spPr>
        <p:txBody>
          <a:bodyPr/>
          <a:lstStyle/>
          <a:p>
            <a:endParaRPr lang="en-US"/>
          </a:p>
        </p:txBody>
      </p:sp>
    </p:spTree>
  </p:cSld>
  <p:clrMapOvr>
    <a:masterClrMapping/>
  </p:clrMapOvr>
  <p:transition spd="med">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ChangeArrowheads="1"/>
          </p:cNvSpPr>
          <p:nvPr>
            <p:ph type="title"/>
          </p:nvPr>
        </p:nvSpPr>
        <p:spPr>
          <a:xfrm>
            <a:off x="598289" y="0"/>
            <a:ext cx="7947422" cy="1285875"/>
          </a:xfrm>
          <a:ln/>
        </p:spPr>
        <p:txBody>
          <a:bodyPr/>
          <a:lstStyle/>
          <a:p>
            <a:pPr>
              <a:tabLst>
                <a:tab pos="0" algn="l"/>
                <a:tab pos="910796" algn="l"/>
                <a:tab pos="1830521" algn="l"/>
                <a:tab pos="2741317" algn="l"/>
                <a:tab pos="3661042" algn="l"/>
                <a:tab pos="4571837" algn="l"/>
                <a:tab pos="5482633" algn="l"/>
                <a:tab pos="6402358" algn="l"/>
                <a:tab pos="7313154" algn="l"/>
              </a:tabLst>
            </a:pPr>
            <a:r>
              <a:rPr lang="en-US" dirty="0"/>
              <a:t>Radar Reflectivity Product</a:t>
            </a:r>
          </a:p>
        </p:txBody>
      </p:sp>
      <p:pic>
        <p:nvPicPr>
          <p:cNvPr id="55298" name="Picture 2"/>
          <p:cNvPicPr>
            <a:picLocks noChangeAspect="1" noChangeArrowheads="1"/>
          </p:cNvPicPr>
          <p:nvPr/>
        </p:nvPicPr>
        <p:blipFill>
          <a:blip r:embed="rId2" cstate="print"/>
          <a:srcRect/>
          <a:stretch>
            <a:fillRect/>
          </a:stretch>
        </p:blipFill>
        <p:spPr bwMode="auto">
          <a:xfrm>
            <a:off x="1406426" y="1195463"/>
            <a:ext cx="6313289" cy="4876725"/>
          </a:xfrm>
          <a:prstGeom prst="rect">
            <a:avLst/>
          </a:prstGeom>
          <a:noFill/>
          <a:ln w="12700" cap="flat">
            <a:noFill/>
            <a:miter lim="800000"/>
            <a:headEnd/>
            <a:tailEnd/>
          </a:ln>
        </p:spPr>
      </p:pic>
      <p:sp>
        <p:nvSpPr>
          <p:cNvPr id="55299" name="Rectangle 3"/>
          <p:cNvSpPr>
            <a:spLocks noGrp="1" noChangeArrowheads="1"/>
          </p:cNvSpPr>
          <p:nvPr>
            <p:ph type="body" idx="1"/>
          </p:nvPr>
        </p:nvSpPr>
        <p:spPr>
          <a:xfrm>
            <a:off x="1669852" y="6072187"/>
            <a:ext cx="5795367" cy="687586"/>
          </a:xfrm>
          <a:ln/>
        </p:spPr>
        <p:txBody>
          <a:bodyPr>
            <a:normAutofit fontScale="92500"/>
          </a:bodyPr>
          <a:lstStyle/>
          <a:p>
            <a:pPr marL="382847" indent="-342665">
              <a:buNone/>
              <a:tabLst>
                <a:tab pos="373918" algn="l"/>
                <a:tab pos="945397" algn="l"/>
                <a:tab pos="1859541" algn="l"/>
                <a:tab pos="2773686" algn="l"/>
                <a:tab pos="3687830" algn="l"/>
                <a:tab pos="4601974" algn="l"/>
                <a:tab pos="5517235" algn="l"/>
                <a:tab pos="6431379" algn="l"/>
                <a:tab pos="7345523" algn="l"/>
              </a:tabLst>
            </a:pPr>
            <a:r>
              <a:rPr lang="en-US" sz="2100" dirty="0">
                <a:solidFill>
                  <a:srgbClr val="000944"/>
                </a:solidFill>
              </a:rPr>
              <a:t>    Lightning-derived reflectivity with airline flight tracks overlaid on IR satellite </a:t>
            </a:r>
            <a:r>
              <a:rPr lang="en-US" sz="2100" dirty="0" smtClean="0">
                <a:solidFill>
                  <a:srgbClr val="000944"/>
                </a:solidFill>
              </a:rPr>
              <a:t>image (</a:t>
            </a:r>
            <a:r>
              <a:rPr lang="en-US" sz="2100" dirty="0" err="1" smtClean="0">
                <a:solidFill>
                  <a:srgbClr val="000944"/>
                </a:solidFill>
              </a:rPr>
              <a:t>Pessi</a:t>
            </a:r>
            <a:r>
              <a:rPr lang="en-US" sz="2100" dirty="0" smtClean="0">
                <a:solidFill>
                  <a:srgbClr val="000944"/>
                </a:solidFill>
              </a:rPr>
              <a:t> and </a:t>
            </a:r>
            <a:r>
              <a:rPr lang="en-US" sz="2100" dirty="0" err="1" smtClean="0">
                <a:solidFill>
                  <a:srgbClr val="000944"/>
                </a:solidFill>
              </a:rPr>
              <a:t>Businger</a:t>
            </a:r>
            <a:r>
              <a:rPr lang="en-US" sz="2100" dirty="0" smtClean="0">
                <a:solidFill>
                  <a:srgbClr val="000944"/>
                </a:solidFill>
              </a:rPr>
              <a:t>).</a:t>
            </a:r>
            <a:endParaRPr lang="en-US" sz="2100" dirty="0">
              <a:solidFill>
                <a:srgbClr val="000944"/>
              </a:solidFill>
            </a:endParaRPr>
          </a:p>
        </p:txBody>
      </p:sp>
      <p:sp>
        <p:nvSpPr>
          <p:cNvPr id="5" name="Line 4"/>
          <p:cNvSpPr>
            <a:spLocks noChangeShapeType="1"/>
          </p:cNvSpPr>
          <p:nvPr/>
        </p:nvSpPr>
        <p:spPr bwMode="auto">
          <a:xfrm>
            <a:off x="457200" y="1017588"/>
            <a:ext cx="8229600" cy="0"/>
          </a:xfrm>
          <a:prstGeom prst="line">
            <a:avLst/>
          </a:prstGeom>
          <a:noFill/>
          <a:ln w="50800" cmpd="dbl">
            <a:solidFill>
              <a:srgbClr val="003399"/>
            </a:solidFill>
            <a:round/>
            <a:headEnd/>
            <a:tailEnd/>
          </a:ln>
        </p:spPr>
        <p:txBody>
          <a:bodyPr/>
          <a:lstStyle/>
          <a:p>
            <a:endParaRPr lang="en-US"/>
          </a:p>
        </p:txBody>
      </p:sp>
      <p:sp>
        <p:nvSpPr>
          <p:cNvPr id="7" name="TextBox 6"/>
          <p:cNvSpPr txBox="1"/>
          <p:nvPr/>
        </p:nvSpPr>
        <p:spPr>
          <a:xfrm rot="16200000">
            <a:off x="228600" y="2743200"/>
            <a:ext cx="914400" cy="914400"/>
          </a:xfrm>
          <a:prstGeom prst="rect">
            <a:avLst/>
          </a:prstGeom>
          <a:ln/>
        </p:spPr>
        <p:txBody>
          <a:bodyPr vert="horz" wrap="none" lIns="91440" tIns="45720" rIns="91440" bIns="45720" rtlCol="0">
            <a:noAutofit/>
          </a:bodyPr>
          <a:lstStyle/>
          <a:p>
            <a:pPr marL="607197" marR="0" indent="-285750" algn="l" defTabSz="914400" rtl="0" eaLnBrk="1" fontAlgn="auto" latinLnBrk="0" hangingPunct="1">
              <a:lnSpc>
                <a:spcPct val="106000"/>
              </a:lnSpc>
              <a:spcBef>
                <a:spcPct val="20000"/>
              </a:spcBef>
              <a:spcAft>
                <a:spcPts val="0"/>
              </a:spcAft>
              <a:buClrTx/>
              <a:buSzPct val="99000"/>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endParaRPr kumimoji="0" lang="en-US" sz="1600" b="0" i="0" u="none" strike="noStrike" kern="1200" cap="none" spc="0" normalizeH="0" baseline="0" noProof="0" dirty="0" smtClean="0">
              <a:ln>
                <a:noFill/>
              </a:ln>
              <a:solidFill>
                <a:srgbClr val="FF0000"/>
              </a:solidFill>
              <a:effectLst/>
              <a:uLnTx/>
              <a:uFillTx/>
              <a:latin typeface="+mn-lt"/>
              <a:ea typeface="+mn-ea"/>
              <a:cs typeface="+mn-cs"/>
            </a:endParaRPr>
          </a:p>
        </p:txBody>
      </p:sp>
      <p:sp>
        <p:nvSpPr>
          <p:cNvPr id="8" name="TextBox 7"/>
          <p:cNvSpPr txBox="1"/>
          <p:nvPr/>
        </p:nvSpPr>
        <p:spPr>
          <a:xfrm rot="16200000">
            <a:off x="876300" y="1866900"/>
            <a:ext cx="1447800" cy="914400"/>
          </a:xfrm>
          <a:prstGeom prst="rect">
            <a:avLst/>
          </a:prstGeom>
          <a:ln/>
        </p:spPr>
        <p:txBody>
          <a:bodyPr vert="horz" wrap="none" lIns="91440" tIns="45720" rIns="91440" bIns="45720" rtlCol="0">
            <a:noAutofit/>
          </a:bodyPr>
          <a:lstStyle/>
          <a:p>
            <a:pPr marL="607197" marR="0" indent="-285750" algn="ctr" defTabSz="914400" rtl="0" eaLnBrk="1" fontAlgn="auto" latinLnBrk="0" hangingPunct="1">
              <a:lnSpc>
                <a:spcPct val="106000"/>
              </a:lnSpc>
              <a:spcBef>
                <a:spcPct val="20000"/>
              </a:spcBef>
              <a:spcAft>
                <a:spcPts val="0"/>
              </a:spcAft>
              <a:buClrTx/>
              <a:buSzPct val="99000"/>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r>
              <a:rPr kumimoji="0" lang="en-US" sz="1200" i="0" u="none" strike="noStrike" kern="1200" cap="none" spc="0" normalizeH="0" baseline="0" noProof="0" dirty="0" err="1" smtClean="0">
                <a:ln>
                  <a:noFill/>
                </a:ln>
                <a:solidFill>
                  <a:srgbClr val="FF0000"/>
                </a:solidFill>
                <a:effectLst/>
                <a:uLnTx/>
                <a:uFillTx/>
                <a:latin typeface="+mn-lt"/>
                <a:ea typeface="+mn-ea"/>
                <a:cs typeface="+mn-cs"/>
              </a:rPr>
              <a:t>Businger</a:t>
            </a:r>
            <a:r>
              <a:rPr kumimoji="0" lang="en-US" sz="1200" i="0" u="none" strike="noStrike" kern="1200" cap="none" spc="0" normalizeH="0" baseline="0" noProof="0" dirty="0" smtClean="0">
                <a:ln>
                  <a:noFill/>
                </a:ln>
                <a:solidFill>
                  <a:srgbClr val="FF0000"/>
                </a:solidFill>
                <a:effectLst/>
                <a:uLnTx/>
                <a:uFillTx/>
                <a:latin typeface="+mn-lt"/>
                <a:ea typeface="+mn-ea"/>
                <a:cs typeface="+mn-cs"/>
              </a:rPr>
              <a:t>, </a:t>
            </a:r>
            <a:r>
              <a:rPr kumimoji="0" lang="en-US" sz="1200" i="0" u="none" strike="noStrike" kern="1200" cap="none" spc="0" normalizeH="0" baseline="0" noProof="0" dirty="0" err="1" smtClean="0">
                <a:ln>
                  <a:noFill/>
                </a:ln>
                <a:solidFill>
                  <a:srgbClr val="FF0000"/>
                </a:solidFill>
                <a:effectLst/>
                <a:uLnTx/>
                <a:uFillTx/>
                <a:latin typeface="+mn-lt"/>
                <a:ea typeface="+mn-ea"/>
                <a:cs typeface="+mn-cs"/>
              </a:rPr>
              <a:t>NPac</a:t>
            </a:r>
            <a:r>
              <a:rPr kumimoji="0" lang="en-US" sz="1200" i="0" u="none" strike="noStrike" kern="1200" cap="none" spc="0" normalizeH="0" baseline="0" noProof="0" dirty="0" smtClean="0">
                <a:ln>
                  <a:noFill/>
                </a:ln>
                <a:solidFill>
                  <a:srgbClr val="FF0000"/>
                </a:solidFill>
                <a:effectLst/>
                <a:uLnTx/>
                <a:uFillTx/>
                <a:latin typeface="+mn-lt"/>
                <a:ea typeface="+mn-ea"/>
                <a:cs typeface="+mn-cs"/>
              </a:rPr>
              <a:t> Storm 0-4.mov</a:t>
            </a:r>
          </a:p>
          <a:p>
            <a:pPr marL="607197" marR="0" indent="-285750" algn="ctr" defTabSz="914400" rtl="0" eaLnBrk="1" fontAlgn="auto" latinLnBrk="0" hangingPunct="1">
              <a:lnSpc>
                <a:spcPct val="106000"/>
              </a:lnSpc>
              <a:spcBef>
                <a:spcPct val="20000"/>
              </a:spcBef>
              <a:spcAft>
                <a:spcPts val="0"/>
              </a:spcAft>
              <a:buClrTx/>
              <a:buSzPct val="99000"/>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endParaRPr kumimoji="0" lang="en-US" sz="1200" b="0" i="0" u="none" strike="noStrike" kern="1200" cap="none" spc="0" normalizeH="0" baseline="0" noProof="0" dirty="0" smtClean="0">
              <a:ln>
                <a:noFill/>
              </a:ln>
              <a:solidFill>
                <a:srgbClr val="FF0000"/>
              </a:solidFill>
              <a:effectLst/>
              <a:uLnTx/>
              <a:uFillTx/>
              <a:latin typeface="+mn-lt"/>
              <a:ea typeface="+mn-ea"/>
              <a:cs typeface="+mn-cs"/>
            </a:endParaRPr>
          </a:p>
          <a:p>
            <a:pPr marL="607197" marR="0" indent="-285750" algn="ctr" defTabSz="914400" rtl="0" eaLnBrk="1" fontAlgn="auto" latinLnBrk="0" hangingPunct="1">
              <a:lnSpc>
                <a:spcPct val="106000"/>
              </a:lnSpc>
              <a:spcBef>
                <a:spcPct val="20000"/>
              </a:spcBef>
              <a:spcAft>
                <a:spcPts val="0"/>
              </a:spcAft>
              <a:buClrTx/>
              <a:buSzPct val="99000"/>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endParaRPr kumimoji="0" lang="en-US" sz="1200" b="0" i="0" u="none" strike="noStrike" kern="1200" cap="none" spc="0" normalizeH="0" baseline="0" noProof="0" dirty="0" smtClean="0">
              <a:ln>
                <a:noFill/>
              </a:ln>
              <a:solidFill>
                <a:srgbClr val="FF0000"/>
              </a:solidFill>
              <a:effectLst/>
              <a:uLnTx/>
              <a:uFillTx/>
              <a:latin typeface="+mn-lt"/>
              <a:ea typeface="+mn-ea"/>
              <a:cs typeface="+mn-cs"/>
            </a:endParaRPr>
          </a:p>
        </p:txBody>
      </p:sp>
      <p:sp>
        <p:nvSpPr>
          <p:cNvPr id="9" name="TextBox 8"/>
          <p:cNvSpPr txBox="1"/>
          <p:nvPr/>
        </p:nvSpPr>
        <p:spPr>
          <a:xfrm>
            <a:off x="228600" y="3733800"/>
            <a:ext cx="914400" cy="914400"/>
          </a:xfrm>
          <a:prstGeom prst="rect">
            <a:avLst/>
          </a:prstGeom>
          <a:ln/>
        </p:spPr>
        <p:txBody>
          <a:bodyPr vert="horz" wrap="none" lIns="91440" tIns="45720" rIns="91440" bIns="45720" rtlCol="0">
            <a:noAutofit/>
          </a:bodyPr>
          <a:lstStyle/>
          <a:p>
            <a:pPr marL="607197" marR="0" indent="-285750" algn="l" defTabSz="914400" rtl="0" eaLnBrk="1" fontAlgn="auto" latinLnBrk="0" hangingPunct="1">
              <a:lnSpc>
                <a:spcPct val="106000"/>
              </a:lnSpc>
              <a:spcBef>
                <a:spcPct val="20000"/>
              </a:spcBef>
              <a:spcAft>
                <a:spcPts val="0"/>
              </a:spcAft>
              <a:buClrTx/>
              <a:buSzPct val="99000"/>
              <a:buFont typeface="Arial" charset="0"/>
              <a:buAutoNum type="arabicPeriod"/>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endParaRPr kumimoji="0" lang="en-US" sz="1600" b="0" i="0" u="none" strike="noStrike" kern="1200" cap="none" spc="0" normalizeH="0" baseline="0" noProof="0" dirty="0" smtClean="0">
              <a:ln>
                <a:noFill/>
              </a:ln>
              <a:solidFill>
                <a:srgbClr val="FF0000"/>
              </a:solidFill>
              <a:effectLst/>
              <a:uLnTx/>
              <a:uFillTx/>
              <a:latin typeface="+mn-lt"/>
              <a:ea typeface="+mn-ea"/>
              <a:cs typeface="+mn-cs"/>
            </a:endParaRP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1"/>
          <p:cNvPicPr>
            <a:picLocks noChangeArrowheads="1"/>
          </p:cNvPicPr>
          <p:nvPr/>
        </p:nvPicPr>
        <p:blipFill>
          <a:blip r:embed="rId2" cstate="print"/>
          <a:srcRect/>
          <a:stretch>
            <a:fillRect/>
          </a:stretch>
        </p:blipFill>
        <p:spPr bwMode="auto">
          <a:xfrm>
            <a:off x="4116586" y="250032"/>
            <a:ext cx="3889995" cy="6455048"/>
          </a:xfrm>
          <a:prstGeom prst="rect">
            <a:avLst/>
          </a:prstGeom>
          <a:noFill/>
          <a:ln w="12700" cap="flat">
            <a:noFill/>
            <a:miter lim="800000"/>
            <a:headEnd/>
            <a:tailEnd/>
          </a:ln>
        </p:spPr>
      </p:pic>
      <p:pic>
        <p:nvPicPr>
          <p:cNvPr id="77826" name="Picture 2"/>
          <p:cNvPicPr>
            <a:picLocks noChangeArrowheads="1"/>
          </p:cNvPicPr>
          <p:nvPr/>
        </p:nvPicPr>
        <p:blipFill>
          <a:blip r:embed="rId3" cstate="print"/>
          <a:srcRect/>
          <a:stretch>
            <a:fillRect/>
          </a:stretch>
        </p:blipFill>
        <p:spPr bwMode="auto">
          <a:xfrm>
            <a:off x="375047" y="2125266"/>
            <a:ext cx="3491508" cy="3230314"/>
          </a:xfrm>
          <a:prstGeom prst="rect">
            <a:avLst/>
          </a:prstGeom>
          <a:noFill/>
          <a:ln w="12700" cap="flat">
            <a:noFill/>
            <a:miter lim="800000"/>
            <a:headEnd/>
            <a:tailEnd/>
          </a:ln>
        </p:spPr>
      </p:pic>
      <p:sp>
        <p:nvSpPr>
          <p:cNvPr id="77827" name="Rectangle 3"/>
          <p:cNvSpPr>
            <a:spLocks/>
          </p:cNvSpPr>
          <p:nvPr/>
        </p:nvSpPr>
        <p:spPr bwMode="auto">
          <a:xfrm>
            <a:off x="8117086" y="812602"/>
            <a:ext cx="538609" cy="200055"/>
          </a:xfrm>
          <a:prstGeom prst="rect">
            <a:avLst/>
          </a:prstGeom>
          <a:noFill/>
          <a:ln w="12700" cap="flat">
            <a:noFill/>
            <a:miter lim="800000"/>
            <a:headEnd type="none" w="med" len="med"/>
            <a:tailEnd type="none" w="med" len="med"/>
          </a:ln>
        </p:spPr>
        <p:txBody>
          <a:bodyPr wrap="none" lIns="0" tIns="0" rIns="0" bIns="0">
            <a:spAutoFit/>
          </a:bodyPr>
          <a:lstStyle/>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300" dirty="0">
                <a:latin typeface="Arial" charset="0"/>
                <a:cs typeface="Arial" charset="0"/>
                <a:sym typeface="Arial" charset="0"/>
              </a:rPr>
              <a:t>Control</a:t>
            </a:r>
          </a:p>
        </p:txBody>
      </p:sp>
      <p:sp>
        <p:nvSpPr>
          <p:cNvPr id="77828" name="Rectangle 4"/>
          <p:cNvSpPr>
            <a:spLocks/>
          </p:cNvSpPr>
          <p:nvPr/>
        </p:nvSpPr>
        <p:spPr bwMode="auto">
          <a:xfrm>
            <a:off x="8112621" y="4134445"/>
            <a:ext cx="982266" cy="437555"/>
          </a:xfrm>
          <a:prstGeom prst="rect">
            <a:avLst/>
          </a:prstGeom>
          <a:noFill/>
          <a:ln w="12700" cap="flat">
            <a:noFill/>
            <a:miter lim="800000"/>
            <a:headEnd type="none" w="med" len="med"/>
            <a:tailEnd type="none" w="med" len="med"/>
          </a:ln>
        </p:spPr>
        <p:txBody>
          <a:bodyPr lIns="0" tIns="0" rIns="0" bIns="0"/>
          <a:lstStyle/>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300" dirty="0">
                <a:latin typeface="Arial" charset="0"/>
                <a:cs typeface="Arial" charset="0"/>
                <a:sym typeface="Arial" charset="0"/>
              </a:rPr>
              <a:t>Lightning</a:t>
            </a:r>
          </a:p>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300" dirty="0">
                <a:latin typeface="Arial" charset="0"/>
                <a:cs typeface="Arial" charset="0"/>
                <a:sym typeface="Arial" charset="0"/>
              </a:rPr>
              <a:t>Assimilation</a:t>
            </a:r>
          </a:p>
        </p:txBody>
      </p:sp>
      <p:sp>
        <p:nvSpPr>
          <p:cNvPr id="77829" name="Rectangle 5"/>
          <p:cNvSpPr>
            <a:spLocks/>
          </p:cNvSpPr>
          <p:nvPr/>
        </p:nvSpPr>
        <p:spPr bwMode="auto">
          <a:xfrm>
            <a:off x="1196578" y="5491758"/>
            <a:ext cx="1859483" cy="784830"/>
          </a:xfrm>
          <a:prstGeom prst="rect">
            <a:avLst/>
          </a:prstGeom>
          <a:noFill/>
          <a:ln w="12700" cap="flat">
            <a:noFill/>
            <a:miter lim="800000"/>
            <a:headEnd type="none" w="med" len="med"/>
            <a:tailEnd type="none" w="med" len="med"/>
          </a:ln>
        </p:spPr>
        <p:txBody>
          <a:bodyPr wrap="none" lIns="0" tIns="0" rIns="0" bIns="0">
            <a:spAutoFit/>
          </a:bodyPr>
          <a:lstStyle/>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700" dirty="0">
                <a:solidFill>
                  <a:srgbClr val="000426"/>
                </a:solidFill>
                <a:latin typeface="Arial" charset="0"/>
                <a:cs typeface="Arial" charset="0"/>
                <a:sym typeface="Arial" charset="0"/>
              </a:rPr>
              <a:t>Surface analysis</a:t>
            </a:r>
          </a:p>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700" dirty="0">
                <a:solidFill>
                  <a:srgbClr val="000426"/>
                </a:solidFill>
                <a:latin typeface="Arial" charset="0"/>
                <a:cs typeface="Arial" charset="0"/>
                <a:sym typeface="Arial" charset="0"/>
              </a:rPr>
              <a:t>Valid 1200 UTC</a:t>
            </a:r>
          </a:p>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700" dirty="0">
                <a:solidFill>
                  <a:srgbClr val="000426"/>
                </a:solidFill>
                <a:latin typeface="Arial" charset="0"/>
                <a:cs typeface="Arial" charset="0"/>
                <a:sym typeface="Arial" charset="0"/>
              </a:rPr>
              <a:t>19 December 2002</a:t>
            </a:r>
          </a:p>
        </p:txBody>
      </p:sp>
      <p:sp>
        <p:nvSpPr>
          <p:cNvPr id="77830" name="Rectangle 6"/>
          <p:cNvSpPr>
            <a:spLocks/>
          </p:cNvSpPr>
          <p:nvPr/>
        </p:nvSpPr>
        <p:spPr bwMode="auto">
          <a:xfrm>
            <a:off x="6194971" y="1348383"/>
            <a:ext cx="145874" cy="261610"/>
          </a:xfrm>
          <a:prstGeom prst="rect">
            <a:avLst/>
          </a:prstGeom>
          <a:noFill/>
          <a:ln w="12700" cap="flat">
            <a:noFill/>
            <a:miter lim="800000"/>
            <a:headEnd type="none" w="med" len="med"/>
            <a:tailEnd type="none" w="med" len="med"/>
          </a:ln>
        </p:spPr>
        <p:txBody>
          <a:bodyPr wrap="none" lIns="0" tIns="0" rIns="0" bIns="0">
            <a:spAutoFit/>
          </a:bodyPr>
          <a:lstStyle/>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700" b="1" dirty="0">
                <a:solidFill>
                  <a:srgbClr val="FF0000"/>
                </a:solidFill>
                <a:latin typeface="Times New Roman" charset="0"/>
                <a:cs typeface="Times New Roman" charset="0"/>
                <a:sym typeface="Times New Roman" charset="0"/>
              </a:rPr>
              <a:t>L</a:t>
            </a:r>
          </a:p>
        </p:txBody>
      </p:sp>
      <p:sp>
        <p:nvSpPr>
          <p:cNvPr id="77831" name="Rectangle 7"/>
          <p:cNvSpPr>
            <a:spLocks noGrp="1" noChangeArrowheads="1"/>
          </p:cNvSpPr>
          <p:nvPr>
            <p:ph type="title"/>
          </p:nvPr>
        </p:nvSpPr>
        <p:spPr>
          <a:xfrm>
            <a:off x="410766" y="312539"/>
            <a:ext cx="3420070" cy="1678781"/>
          </a:xfrm>
          <a:ln/>
        </p:spPr>
        <p:txBody>
          <a:bodyPr/>
          <a:lstStyle/>
          <a:p>
            <a:pPr>
              <a:lnSpc>
                <a:spcPct val="107000"/>
              </a:lnSpc>
              <a:tabLst>
                <a:tab pos="0" algn="l"/>
                <a:tab pos="910796" algn="l"/>
                <a:tab pos="1830521" algn="l"/>
                <a:tab pos="2741317" algn="l"/>
                <a:tab pos="3661042" algn="l"/>
                <a:tab pos="4571837" algn="l"/>
                <a:tab pos="5482633" algn="l"/>
                <a:tab pos="6402358" algn="l"/>
                <a:tab pos="7313154" algn="l"/>
              </a:tabLst>
            </a:pPr>
            <a:r>
              <a:rPr lang="en-US" sz="2900" dirty="0"/>
              <a:t>12-Hour Forecast of Sea-Level Pressure and 3-h Rainfall </a:t>
            </a:r>
          </a:p>
        </p:txBody>
      </p:sp>
      <p:sp>
        <p:nvSpPr>
          <p:cNvPr id="77832" name="Rectangle 8"/>
          <p:cNvSpPr>
            <a:spLocks/>
          </p:cNvSpPr>
          <p:nvPr/>
        </p:nvSpPr>
        <p:spPr bwMode="auto">
          <a:xfrm>
            <a:off x="6436072" y="4286250"/>
            <a:ext cx="200376" cy="261610"/>
          </a:xfrm>
          <a:prstGeom prst="rect">
            <a:avLst/>
          </a:prstGeom>
          <a:noFill/>
          <a:ln w="12700" cap="flat">
            <a:noFill/>
            <a:miter lim="800000"/>
            <a:headEnd type="none" w="med" len="med"/>
            <a:tailEnd type="none" w="med" len="med"/>
          </a:ln>
        </p:spPr>
        <p:txBody>
          <a:bodyPr wrap="none" lIns="0" tIns="0" rIns="0" bIns="0">
            <a:spAutoFit/>
          </a:bodyPr>
          <a:lstStyle/>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700" b="1" dirty="0">
                <a:solidFill>
                  <a:srgbClr val="FF0000"/>
                </a:solidFill>
                <a:latin typeface="Times New Roman" charset="0"/>
                <a:cs typeface="Times New Roman" charset="0"/>
                <a:sym typeface="Times New Roman" charset="0"/>
              </a:rPr>
              <a:t>L</a:t>
            </a:r>
            <a:r>
              <a:rPr lang="en-US" sz="1700" dirty="0">
                <a:solidFill>
                  <a:srgbClr val="FF0000"/>
                </a:solidFill>
                <a:latin typeface="Times New Roman" charset="0"/>
                <a:cs typeface="Times New Roman" charset="0"/>
                <a:sym typeface="Times New Roman" charset="0"/>
              </a:rPr>
              <a:t> </a:t>
            </a:r>
          </a:p>
        </p:txBody>
      </p:sp>
      <p:sp>
        <p:nvSpPr>
          <p:cNvPr id="77833" name="Rectangle 9"/>
          <p:cNvSpPr>
            <a:spLocks/>
          </p:cNvSpPr>
          <p:nvPr/>
        </p:nvSpPr>
        <p:spPr bwMode="auto">
          <a:xfrm>
            <a:off x="6690569" y="4491633"/>
            <a:ext cx="298159" cy="215444"/>
          </a:xfrm>
          <a:prstGeom prst="rect">
            <a:avLst/>
          </a:prstGeom>
          <a:solidFill>
            <a:srgbClr val="000000"/>
          </a:solidFill>
          <a:ln w="12700" cap="flat">
            <a:noFill/>
            <a:miter lim="800000"/>
            <a:headEnd type="none" w="med" len="med"/>
            <a:tailEnd type="none" w="med" len="med"/>
          </a:ln>
        </p:spPr>
        <p:txBody>
          <a:bodyPr wrap="none" lIns="0" tIns="0" rIns="0" bIns="0">
            <a:spAutoFit/>
          </a:bodyPr>
          <a:lstStyle/>
          <a:p>
            <a:pPr>
              <a:tabLst>
                <a:tab pos="250022" algn="l"/>
                <a:tab pos="500045" algn="l"/>
                <a:tab pos="750067" algn="l"/>
                <a:tab pos="1000089" algn="l"/>
                <a:tab pos="1259041" algn="l"/>
                <a:tab pos="1500134" algn="l"/>
                <a:tab pos="1750157" algn="l"/>
                <a:tab pos="2000179" algn="l"/>
                <a:tab pos="2250201" algn="l"/>
                <a:tab pos="2500224" algn="l"/>
                <a:tab pos="2750246" algn="l"/>
                <a:tab pos="2991339" algn="l"/>
                <a:tab pos="3160997" algn="l"/>
              </a:tabLst>
            </a:pPr>
            <a:r>
              <a:rPr lang="en-US" sz="1400" b="1" dirty="0">
                <a:solidFill>
                  <a:srgbClr val="FFFFFF"/>
                </a:solidFill>
                <a:latin typeface="Arial" charset="0"/>
                <a:cs typeface="Arial" charset="0"/>
                <a:sym typeface="Arial" charset="0"/>
              </a:rPr>
              <a:t>972</a:t>
            </a:r>
          </a:p>
        </p:txBody>
      </p:sp>
      <p:sp>
        <p:nvSpPr>
          <p:cNvPr id="77834" name="Rectangle 10"/>
          <p:cNvSpPr>
            <a:spLocks/>
          </p:cNvSpPr>
          <p:nvPr/>
        </p:nvSpPr>
        <p:spPr bwMode="auto">
          <a:xfrm>
            <a:off x="6428259" y="1275830"/>
            <a:ext cx="298159" cy="215444"/>
          </a:xfrm>
          <a:prstGeom prst="rect">
            <a:avLst/>
          </a:prstGeom>
          <a:solidFill>
            <a:srgbClr val="000000"/>
          </a:solidFill>
          <a:ln w="12700" cap="flat">
            <a:noFill/>
            <a:miter lim="800000"/>
            <a:headEnd type="none" w="med" len="med"/>
            <a:tailEnd type="none" w="med" len="med"/>
          </a:ln>
        </p:spPr>
        <p:txBody>
          <a:bodyPr wrap="none" lIns="0" tIns="0" rIns="0" bIns="0">
            <a:spAutoFit/>
          </a:bodyPr>
          <a:lstStyle/>
          <a:p>
            <a:pPr>
              <a:tabLst>
                <a:tab pos="250022" algn="l"/>
                <a:tab pos="500045" algn="l"/>
                <a:tab pos="750067" algn="l"/>
                <a:tab pos="1000089" algn="l"/>
                <a:tab pos="1259041" algn="l"/>
                <a:tab pos="1500134" algn="l"/>
                <a:tab pos="1750157" algn="l"/>
                <a:tab pos="2000179" algn="l"/>
                <a:tab pos="2250201" algn="l"/>
                <a:tab pos="2500224" algn="l"/>
                <a:tab pos="2750246" algn="l"/>
                <a:tab pos="2991339" algn="l"/>
                <a:tab pos="3160997" algn="l"/>
              </a:tabLst>
            </a:pPr>
            <a:r>
              <a:rPr lang="en-US" sz="1400" b="1" dirty="0">
                <a:solidFill>
                  <a:srgbClr val="FFFFFF"/>
                </a:solidFill>
                <a:latin typeface="Arial" charset="0"/>
                <a:cs typeface="Arial" charset="0"/>
                <a:sym typeface="Arial" charset="0"/>
              </a:rPr>
              <a:t>982</a:t>
            </a: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1"/>
          <p:cNvPicPr>
            <a:picLocks noChangeArrowheads="1"/>
          </p:cNvPicPr>
          <p:nvPr/>
        </p:nvPicPr>
        <p:blipFill>
          <a:blip r:embed="rId2" cstate="print"/>
          <a:srcRect/>
          <a:stretch>
            <a:fillRect/>
          </a:stretch>
        </p:blipFill>
        <p:spPr bwMode="auto">
          <a:xfrm>
            <a:off x="214313" y="589359"/>
            <a:ext cx="7742039" cy="5982891"/>
          </a:xfrm>
          <a:prstGeom prst="rect">
            <a:avLst/>
          </a:prstGeom>
          <a:noFill/>
          <a:ln w="12700" cap="flat">
            <a:noFill/>
            <a:miter lim="800000"/>
            <a:headEnd/>
            <a:tailEnd/>
          </a:ln>
        </p:spPr>
      </p:pic>
      <p:sp>
        <p:nvSpPr>
          <p:cNvPr id="78850" name="Rectangle 2"/>
          <p:cNvSpPr>
            <a:spLocks/>
          </p:cNvSpPr>
          <p:nvPr/>
        </p:nvSpPr>
        <p:spPr bwMode="auto">
          <a:xfrm>
            <a:off x="7402711" y="1955602"/>
            <a:ext cx="703719" cy="261610"/>
          </a:xfrm>
          <a:prstGeom prst="rect">
            <a:avLst/>
          </a:prstGeom>
          <a:noFill/>
          <a:ln w="12700" cap="flat">
            <a:noFill/>
            <a:miter lim="800000"/>
            <a:headEnd type="none" w="med" len="med"/>
            <a:tailEnd type="none" w="med" len="med"/>
          </a:ln>
        </p:spPr>
        <p:txBody>
          <a:bodyPr wrap="none" lIns="0" tIns="0" rIns="0" bIns="0">
            <a:spAutoFit/>
          </a:bodyPr>
          <a:lstStyle/>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700" dirty="0">
                <a:latin typeface="Arial" charset="0"/>
                <a:cs typeface="Arial" charset="0"/>
                <a:sym typeface="Arial" charset="0"/>
              </a:rPr>
              <a:t>Control</a:t>
            </a:r>
          </a:p>
        </p:txBody>
      </p:sp>
      <p:sp>
        <p:nvSpPr>
          <p:cNvPr id="78851" name="Rectangle 3"/>
          <p:cNvSpPr>
            <a:spLocks/>
          </p:cNvSpPr>
          <p:nvPr/>
        </p:nvSpPr>
        <p:spPr bwMode="auto">
          <a:xfrm>
            <a:off x="7417222" y="3071813"/>
            <a:ext cx="947375" cy="261610"/>
          </a:xfrm>
          <a:prstGeom prst="rect">
            <a:avLst/>
          </a:prstGeom>
          <a:noFill/>
          <a:ln w="12700" cap="flat">
            <a:noFill/>
            <a:miter lim="800000"/>
            <a:headEnd type="none" w="med" len="med"/>
            <a:tailEnd type="none" w="med" len="med"/>
          </a:ln>
        </p:spPr>
        <p:txBody>
          <a:bodyPr wrap="none" lIns="0" tIns="0" rIns="0" bIns="0">
            <a:spAutoFit/>
          </a:bodyPr>
          <a:lstStyle/>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700" dirty="0">
                <a:latin typeface="Arial" charset="0"/>
                <a:cs typeface="Arial" charset="0"/>
                <a:sym typeface="Arial" charset="0"/>
              </a:rPr>
              <a:t>Observed</a:t>
            </a:r>
          </a:p>
        </p:txBody>
      </p:sp>
      <p:sp>
        <p:nvSpPr>
          <p:cNvPr id="78852" name="Rectangle 4"/>
          <p:cNvSpPr>
            <a:spLocks/>
          </p:cNvSpPr>
          <p:nvPr/>
        </p:nvSpPr>
        <p:spPr bwMode="auto">
          <a:xfrm>
            <a:off x="7447359" y="3857625"/>
            <a:ext cx="1163780" cy="523220"/>
          </a:xfrm>
          <a:prstGeom prst="rect">
            <a:avLst/>
          </a:prstGeom>
          <a:noFill/>
          <a:ln w="12700" cap="flat">
            <a:noFill/>
            <a:miter lim="800000"/>
            <a:headEnd type="none" w="med" len="med"/>
            <a:tailEnd type="none" w="med" len="med"/>
          </a:ln>
        </p:spPr>
        <p:txBody>
          <a:bodyPr wrap="none" lIns="0" tIns="0" rIns="0" bIns="0">
            <a:spAutoFit/>
          </a:bodyPr>
          <a:lstStyle/>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700" dirty="0">
                <a:latin typeface="Arial" charset="0"/>
                <a:cs typeface="Arial" charset="0"/>
                <a:sym typeface="Arial" charset="0"/>
              </a:rPr>
              <a:t>Lightning</a:t>
            </a:r>
          </a:p>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700" dirty="0">
                <a:latin typeface="Arial" charset="0"/>
                <a:cs typeface="Arial" charset="0"/>
                <a:sym typeface="Arial" charset="0"/>
              </a:rPr>
              <a:t>Assimilation</a:t>
            </a:r>
          </a:p>
        </p:txBody>
      </p:sp>
      <p:sp>
        <p:nvSpPr>
          <p:cNvPr id="78853" name="Rectangle 5"/>
          <p:cNvSpPr>
            <a:spLocks noGrp="1" noChangeArrowheads="1"/>
          </p:cNvSpPr>
          <p:nvPr>
            <p:ph type="title"/>
          </p:nvPr>
        </p:nvSpPr>
        <p:spPr>
          <a:xfrm>
            <a:off x="598289" y="0"/>
            <a:ext cx="7947422" cy="1482328"/>
          </a:xfrm>
          <a:ln/>
        </p:spPr>
        <p:txBody>
          <a:bodyPr/>
          <a:lstStyle/>
          <a:p>
            <a:pPr>
              <a:tabLst>
                <a:tab pos="0" algn="l"/>
                <a:tab pos="910796" algn="l"/>
                <a:tab pos="1830521" algn="l"/>
                <a:tab pos="2741317" algn="l"/>
                <a:tab pos="3661042" algn="l"/>
                <a:tab pos="4571837" algn="l"/>
                <a:tab pos="5482633" algn="l"/>
                <a:tab pos="6402358" algn="l"/>
                <a:tab pos="7313154" algn="l"/>
              </a:tabLst>
            </a:pPr>
            <a:r>
              <a:rPr lang="en-US" dirty="0"/>
              <a:t>Central Pressure</a:t>
            </a:r>
          </a:p>
        </p:txBody>
      </p:sp>
      <p:sp>
        <p:nvSpPr>
          <p:cNvPr id="78854" name="Rectangle 6"/>
          <p:cNvSpPr>
            <a:spLocks/>
          </p:cNvSpPr>
          <p:nvPr/>
        </p:nvSpPr>
        <p:spPr bwMode="auto">
          <a:xfrm>
            <a:off x="1580555" y="4749478"/>
            <a:ext cx="1370568" cy="307777"/>
          </a:xfrm>
          <a:prstGeom prst="rect">
            <a:avLst/>
          </a:prstGeom>
          <a:noFill/>
          <a:ln w="12700" cap="flat">
            <a:noFill/>
            <a:miter lim="800000"/>
            <a:headEnd type="none" w="med" len="med"/>
            <a:tailEnd type="none" w="med" len="med"/>
          </a:ln>
        </p:spPr>
        <p:txBody>
          <a:bodyPr wrap="none" lIns="0" tIns="0" rIns="0" bIns="0">
            <a:spAutoFit/>
          </a:bodyPr>
          <a:lstStyle/>
          <a:p>
            <a:pPr>
              <a:tabLst>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2000" dirty="0">
                <a:latin typeface="Arial" charset="0"/>
                <a:cs typeface="Arial" charset="0"/>
                <a:sym typeface="Arial" charset="0"/>
              </a:rPr>
              <a:t>Assimilation</a:t>
            </a:r>
          </a:p>
        </p:txBody>
      </p:sp>
      <p:sp>
        <p:nvSpPr>
          <p:cNvPr id="8" name="Line 4"/>
          <p:cNvSpPr>
            <a:spLocks noChangeShapeType="1"/>
          </p:cNvSpPr>
          <p:nvPr/>
        </p:nvSpPr>
        <p:spPr bwMode="auto">
          <a:xfrm>
            <a:off x="457200" y="1017588"/>
            <a:ext cx="8229600" cy="0"/>
          </a:xfrm>
          <a:prstGeom prst="line">
            <a:avLst/>
          </a:prstGeom>
          <a:noFill/>
          <a:ln w="50800" cmpd="dbl">
            <a:solidFill>
              <a:srgbClr val="003399"/>
            </a:solidFill>
            <a:round/>
            <a:headEnd/>
            <a:tailEnd/>
          </a:ln>
        </p:spPr>
        <p:txBody>
          <a:bodyPr/>
          <a:lstStyle/>
          <a:p>
            <a:endParaRPr lang="en-US"/>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Grp="1" noChangeArrowheads="1"/>
          </p:cNvSpPr>
          <p:nvPr>
            <p:ph type="title"/>
          </p:nvPr>
        </p:nvSpPr>
        <p:spPr>
          <a:xfrm>
            <a:off x="151805" y="241102"/>
            <a:ext cx="4661297" cy="1080492"/>
          </a:xfrm>
          <a:ln/>
        </p:spPr>
        <p:txBody>
          <a:bodyPr>
            <a:normAutofit fontScale="90000"/>
          </a:bodyPr>
          <a:lstStyle/>
          <a:p>
            <a:pPr>
              <a:lnSpc>
                <a:spcPct val="106000"/>
              </a:lnSpc>
              <a:tabLst>
                <a:tab pos="0" algn="l"/>
                <a:tab pos="910796" algn="l"/>
                <a:tab pos="1830521" algn="l"/>
                <a:tab pos="2741317" algn="l"/>
                <a:tab pos="3661042" algn="l"/>
                <a:tab pos="4571837" algn="l"/>
                <a:tab pos="5482633" algn="l"/>
                <a:tab pos="6402358" algn="l"/>
                <a:tab pos="7313154" algn="l"/>
              </a:tabLst>
            </a:pPr>
            <a:r>
              <a:rPr lang="en-US" sz="3200" dirty="0"/>
              <a:t>Advection of High Theta-e Air into the Storm Center</a:t>
            </a:r>
          </a:p>
        </p:txBody>
      </p:sp>
      <p:sp>
        <p:nvSpPr>
          <p:cNvPr id="79874" name="Rectangle 2"/>
          <p:cNvSpPr>
            <a:spLocks/>
          </p:cNvSpPr>
          <p:nvPr/>
        </p:nvSpPr>
        <p:spPr bwMode="auto">
          <a:xfrm>
            <a:off x="383977" y="1405310"/>
            <a:ext cx="4188023" cy="4768453"/>
          </a:xfrm>
          <a:prstGeom prst="rect">
            <a:avLst/>
          </a:prstGeom>
          <a:noFill/>
          <a:ln w="12700" cap="flat">
            <a:noFill/>
            <a:miter lim="800000"/>
            <a:headEnd type="none" w="med" len="med"/>
            <a:tailEnd type="none" w="med" len="med"/>
          </a:ln>
        </p:spPr>
        <p:txBody>
          <a:bodyPr lIns="0" tIns="0" rIns="0" bIns="0"/>
          <a:lstStyle/>
          <a:p>
            <a:pPr>
              <a:spcBef>
                <a:spcPts val="562"/>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500" u="sng" dirty="0">
                <a:latin typeface="Arial" charset="0"/>
                <a:cs typeface="Arial" charset="0"/>
                <a:sym typeface="Arial" charset="0"/>
              </a:rPr>
              <a:t>Upper figure:</a:t>
            </a:r>
            <a:r>
              <a:rPr lang="en-US" sz="1500" dirty="0">
                <a:latin typeface="Arial" charset="0"/>
                <a:cs typeface="Arial" charset="0"/>
                <a:sym typeface="Arial" charset="0"/>
              </a:rPr>
              <a:t> </a:t>
            </a:r>
          </a:p>
          <a:p>
            <a:pPr>
              <a:spcBef>
                <a:spcPts val="562"/>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500" dirty="0">
                <a:latin typeface="Arial" charset="0"/>
                <a:cs typeface="Arial" charset="0"/>
                <a:sym typeface="Arial" charset="0"/>
              </a:rPr>
              <a:t>(a) CTRL, (b) LDA</a:t>
            </a:r>
          </a:p>
          <a:p>
            <a:pPr>
              <a:spcBef>
                <a:spcPts val="562"/>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500" dirty="0">
                <a:latin typeface="Arial" charset="0"/>
                <a:cs typeface="Arial" charset="0"/>
                <a:sym typeface="Arial" charset="0"/>
              </a:rPr>
              <a:t>Wind speed at 400 </a:t>
            </a:r>
            <a:r>
              <a:rPr lang="en-US" sz="1500" dirty="0" err="1">
                <a:latin typeface="Arial" charset="0"/>
                <a:cs typeface="Arial" charset="0"/>
                <a:sym typeface="Arial" charset="0"/>
              </a:rPr>
              <a:t>hPa</a:t>
            </a:r>
            <a:r>
              <a:rPr lang="en-US" sz="1500" dirty="0">
                <a:latin typeface="Arial" charset="0"/>
                <a:cs typeface="Arial" charset="0"/>
                <a:sym typeface="Arial" charset="0"/>
              </a:rPr>
              <a:t> (m/s, shaded)</a:t>
            </a:r>
          </a:p>
          <a:p>
            <a:pPr>
              <a:spcBef>
                <a:spcPts val="562"/>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500" dirty="0">
                <a:latin typeface="Arial" charset="0"/>
                <a:cs typeface="Arial" charset="0"/>
                <a:sym typeface="Arial" charset="0"/>
              </a:rPr>
              <a:t>Temperature at 400 </a:t>
            </a:r>
            <a:r>
              <a:rPr lang="en-US" sz="1500" dirty="0" err="1">
                <a:latin typeface="Arial" charset="0"/>
                <a:cs typeface="Arial" charset="0"/>
                <a:sym typeface="Arial" charset="0"/>
              </a:rPr>
              <a:t>hPa</a:t>
            </a:r>
            <a:r>
              <a:rPr lang="en-US" sz="1500" dirty="0">
                <a:latin typeface="Arial" charset="0"/>
                <a:cs typeface="Arial" charset="0"/>
                <a:sym typeface="Arial" charset="0"/>
              </a:rPr>
              <a:t> (K, contours)</a:t>
            </a:r>
            <a:endParaRPr lang="en-US" dirty="0">
              <a:latin typeface="Arial" charset="0"/>
              <a:cs typeface="Arial" charset="0"/>
              <a:sym typeface="Arial" charset="0"/>
            </a:endParaRPr>
          </a:p>
          <a:p>
            <a:pPr>
              <a:spcBef>
                <a:spcPts val="984"/>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500" b="1" dirty="0">
                <a:latin typeface="Arial" charset="0"/>
                <a:ea typeface="Lucida Grande" charset="0"/>
                <a:cs typeface="Lucida Grande" charset="0"/>
                <a:sym typeface="Arial" charset="0"/>
              </a:rPr>
              <a:t>Latent heating, as informed by the high lightning rates, increased temperature and ∇T across the front. </a:t>
            </a:r>
            <a:r>
              <a:rPr lang="en-US" sz="1500" b="1" dirty="0">
                <a:latin typeface="Arial" charset="0"/>
                <a:cs typeface="Arial" charset="0"/>
                <a:sym typeface="Arial" charset="0"/>
              </a:rPr>
              <a:t>This resulted in increased along-front winds, consistent with thermal wind balance. </a:t>
            </a:r>
            <a:r>
              <a:rPr lang="en-US" sz="1500" dirty="0">
                <a:latin typeface="Arial" charset="0"/>
                <a:cs typeface="Arial" charset="0"/>
                <a:sym typeface="Arial" charset="0"/>
              </a:rPr>
              <a:t> </a:t>
            </a:r>
          </a:p>
          <a:p>
            <a:pPr>
              <a:spcBef>
                <a:spcPts val="984"/>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endParaRPr lang="en-US" dirty="0">
              <a:latin typeface="Arial" charset="0"/>
              <a:cs typeface="Arial" charset="0"/>
              <a:sym typeface="Arial" charset="0"/>
            </a:endParaRPr>
          </a:p>
          <a:p>
            <a:pPr>
              <a:spcBef>
                <a:spcPts val="562"/>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500" u="sng" dirty="0">
                <a:latin typeface="Arial" charset="0"/>
                <a:cs typeface="Arial" charset="0"/>
                <a:sym typeface="Arial" charset="0"/>
              </a:rPr>
              <a:t>Lower figure:</a:t>
            </a:r>
          </a:p>
          <a:p>
            <a:pPr>
              <a:spcBef>
                <a:spcPts val="562"/>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500" dirty="0">
                <a:latin typeface="Arial" charset="0"/>
                <a:cs typeface="Arial" charset="0"/>
                <a:sym typeface="Arial" charset="0"/>
              </a:rPr>
              <a:t>Difference between LDA and CTRL in:</a:t>
            </a:r>
          </a:p>
          <a:p>
            <a:pPr>
              <a:spcBef>
                <a:spcPts val="562"/>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500" dirty="0">
                <a:latin typeface="Arial" charset="0"/>
                <a:cs typeface="Arial" charset="0"/>
                <a:sym typeface="Arial" charset="0"/>
              </a:rPr>
              <a:t>Virtual temperature (K, shaded)</a:t>
            </a:r>
          </a:p>
          <a:p>
            <a:pPr>
              <a:spcBef>
                <a:spcPts val="562"/>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500" dirty="0" err="1">
                <a:latin typeface="Arial" charset="0"/>
                <a:cs typeface="Arial" charset="0"/>
                <a:sym typeface="Arial" charset="0"/>
              </a:rPr>
              <a:t>Geopotential</a:t>
            </a:r>
            <a:r>
              <a:rPr lang="en-US" sz="1500" dirty="0">
                <a:latin typeface="Arial" charset="0"/>
                <a:cs typeface="Arial" charset="0"/>
                <a:sym typeface="Arial" charset="0"/>
              </a:rPr>
              <a:t> height (m, contours)</a:t>
            </a:r>
          </a:p>
          <a:p>
            <a:pPr>
              <a:spcBef>
                <a:spcPts val="1195"/>
              </a:spcBef>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Lst>
            </a:pPr>
            <a:r>
              <a:rPr lang="en-US" sz="1500" b="1" dirty="0">
                <a:latin typeface="Arial" charset="0"/>
                <a:cs typeface="Arial" charset="0"/>
                <a:sym typeface="Arial" charset="0"/>
              </a:rPr>
              <a:t>Enhanced advection of warm air over the storm center dropped the surface pressure hydrostatically. </a:t>
            </a:r>
          </a:p>
        </p:txBody>
      </p:sp>
      <p:pic>
        <p:nvPicPr>
          <p:cNvPr id="79875" name="Picture 3"/>
          <p:cNvPicPr>
            <a:picLocks noChangeArrowheads="1"/>
          </p:cNvPicPr>
          <p:nvPr/>
        </p:nvPicPr>
        <p:blipFill>
          <a:blip r:embed="rId2" cstate="print"/>
          <a:srcRect/>
          <a:stretch>
            <a:fillRect/>
          </a:stretch>
        </p:blipFill>
        <p:spPr bwMode="auto">
          <a:xfrm>
            <a:off x="4875610" y="80367"/>
            <a:ext cx="4188023" cy="2925589"/>
          </a:xfrm>
          <a:prstGeom prst="rect">
            <a:avLst/>
          </a:prstGeom>
          <a:noFill/>
          <a:ln w="12700" cap="flat">
            <a:noFill/>
            <a:miter lim="800000"/>
            <a:headEnd/>
            <a:tailEnd/>
          </a:ln>
        </p:spPr>
      </p:pic>
      <p:pic>
        <p:nvPicPr>
          <p:cNvPr id="79876" name="Picture 4"/>
          <p:cNvPicPr>
            <a:picLocks noChangeArrowheads="1"/>
          </p:cNvPicPr>
          <p:nvPr/>
        </p:nvPicPr>
        <p:blipFill>
          <a:blip r:embed="rId3" cstate="print"/>
          <a:srcRect/>
          <a:stretch>
            <a:fillRect/>
          </a:stretch>
        </p:blipFill>
        <p:spPr bwMode="auto">
          <a:xfrm>
            <a:off x="4875609" y="3277196"/>
            <a:ext cx="4179094" cy="3473648"/>
          </a:xfrm>
          <a:prstGeom prst="rect">
            <a:avLst/>
          </a:prstGeom>
          <a:noFill/>
          <a:ln w="12700" cap="flat">
            <a:noFill/>
            <a:miter lim="800000"/>
            <a:headEnd/>
            <a:tailEnd/>
          </a:ln>
        </p:spPr>
      </p:pic>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0"/>
            <a:ext cx="9144000" cy="6858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1" i="0" u="sng" strike="noStrike" kern="0" cap="none" spc="0" normalizeH="0" baseline="0" noProof="0" dirty="0" smtClean="0">
                <a:ln>
                  <a:noFill/>
                </a:ln>
                <a:effectLst/>
                <a:uLnTx/>
                <a:uFillTx/>
                <a:latin typeface="+mj-lt"/>
                <a:ea typeface="+mj-ea"/>
                <a:cs typeface="+mj-cs"/>
              </a:rPr>
              <a:t>NOAA Hazardous Weather </a:t>
            </a:r>
            <a:r>
              <a:rPr kumimoji="0" lang="en-US" sz="3600" b="1" i="0" u="sng" strike="noStrike" kern="0" cap="none" spc="0" normalizeH="0" baseline="0" noProof="0" dirty="0" err="1" smtClean="0">
                <a:ln>
                  <a:noFill/>
                </a:ln>
                <a:effectLst/>
                <a:uLnTx/>
                <a:uFillTx/>
                <a:latin typeface="+mj-lt"/>
                <a:ea typeface="+mj-ea"/>
                <a:cs typeface="+mj-cs"/>
              </a:rPr>
              <a:t>Testbed</a:t>
            </a:r>
            <a:endParaRPr kumimoji="0" lang="en-US" sz="3600" b="1" i="0" u="sng" strike="noStrike" kern="0" cap="none" spc="0" normalizeH="0" baseline="0" noProof="0" dirty="0" smtClean="0">
              <a:ln>
                <a:noFill/>
              </a:ln>
              <a:effectLs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n-US" sz="2800" b="1" kern="0" dirty="0" smtClean="0">
                <a:latin typeface="+mj-lt"/>
                <a:ea typeface="+mj-ea"/>
                <a:cs typeface="+mj-cs"/>
              </a:rPr>
              <a:t>Collaboration with GOES-R Proving Ground</a:t>
            </a:r>
            <a:endParaRPr kumimoji="0" lang="en-US" sz="2800" b="1" i="0" strike="noStrike" kern="0" cap="none" spc="0" normalizeH="0" baseline="0" noProof="0" dirty="0">
              <a:ln>
                <a:noFill/>
              </a:ln>
              <a:effectLst/>
              <a:uLnTx/>
              <a:uFillTx/>
              <a:latin typeface="+mj-lt"/>
              <a:ea typeface="+mj-ea"/>
              <a:cs typeface="+mj-cs"/>
            </a:endParaRPr>
          </a:p>
        </p:txBody>
      </p:sp>
      <p:grpSp>
        <p:nvGrpSpPr>
          <p:cNvPr id="3" name="Group 3"/>
          <p:cNvGrpSpPr>
            <a:grpSpLocks/>
          </p:cNvGrpSpPr>
          <p:nvPr/>
        </p:nvGrpSpPr>
        <p:grpSpPr bwMode="auto">
          <a:xfrm>
            <a:off x="428625" y="1819275"/>
            <a:ext cx="8305800" cy="3730625"/>
            <a:chOff x="288" y="1584"/>
            <a:chExt cx="5232" cy="2350"/>
          </a:xfrm>
        </p:grpSpPr>
        <p:sp>
          <p:nvSpPr>
            <p:cNvPr id="4" name="Text Box 4"/>
            <p:cNvSpPr txBox="1">
              <a:spLocks noChangeArrowheads="1"/>
            </p:cNvSpPr>
            <p:nvPr/>
          </p:nvSpPr>
          <p:spPr bwMode="auto">
            <a:xfrm>
              <a:off x="1632" y="1584"/>
              <a:ext cx="2256" cy="250"/>
            </a:xfrm>
            <a:prstGeom prst="rect">
              <a:avLst/>
            </a:prstGeom>
            <a:noFill/>
            <a:ln w="9525">
              <a:noFill/>
              <a:miter lim="800000"/>
              <a:headEnd/>
              <a:tailEnd/>
            </a:ln>
            <a:effectLst/>
          </p:spPr>
          <p:txBody>
            <a:bodyPr>
              <a:spAutoFit/>
            </a:bodyPr>
            <a:lstStyle/>
            <a:p>
              <a:pPr eaLnBrk="0" hangingPunct="0">
                <a:spcBef>
                  <a:spcPct val="50000"/>
                </a:spcBef>
              </a:pPr>
              <a:r>
                <a:rPr lang="en-US" sz="2000"/>
                <a:t>Two Main Program Areas…</a:t>
              </a:r>
            </a:p>
          </p:txBody>
        </p:sp>
        <p:sp>
          <p:nvSpPr>
            <p:cNvPr id="5" name="_s1029"/>
            <p:cNvSpPr>
              <a:spLocks noChangeArrowheads="1"/>
            </p:cNvSpPr>
            <p:nvPr/>
          </p:nvSpPr>
          <p:spPr bwMode="auto">
            <a:xfrm>
              <a:off x="3790" y="2502"/>
              <a:ext cx="1069" cy="768"/>
            </a:xfrm>
            <a:prstGeom prst="rect">
              <a:avLst/>
            </a:prstGeom>
            <a:noFill/>
            <a:ln w="9525">
              <a:noFill/>
              <a:miter lim="800000"/>
              <a:headEnd/>
              <a:tailEnd/>
            </a:ln>
          </p:spPr>
          <p:txBody>
            <a:bodyPr wrap="none" lIns="0" tIns="0" rIns="0" bIns="0" anchor="ctr"/>
            <a:lstStyle/>
            <a:p>
              <a:pPr algn="ctr"/>
              <a:r>
                <a:rPr lang="en-US" sz="2400" b="1" dirty="0"/>
                <a:t>E</a:t>
              </a:r>
              <a:r>
                <a:rPr lang="en-US" sz="2000" dirty="0"/>
                <a:t>xperimental</a:t>
              </a:r>
            </a:p>
            <a:p>
              <a:pPr algn="ctr"/>
              <a:r>
                <a:rPr lang="en-US" sz="2400" b="1" dirty="0"/>
                <a:t>W</a:t>
              </a:r>
              <a:r>
                <a:rPr lang="en-US" sz="2000" dirty="0"/>
                <a:t>arning</a:t>
              </a:r>
            </a:p>
            <a:p>
              <a:pPr algn="ctr"/>
              <a:r>
                <a:rPr lang="en-US" sz="2400" b="1" dirty="0"/>
                <a:t>P</a:t>
              </a:r>
              <a:r>
                <a:rPr lang="en-US" sz="2000" dirty="0"/>
                <a:t>rogram</a:t>
              </a:r>
            </a:p>
          </p:txBody>
        </p:sp>
        <p:sp>
          <p:nvSpPr>
            <p:cNvPr id="6" name="_s1031"/>
            <p:cNvSpPr>
              <a:spLocks noChangeArrowheads="1"/>
            </p:cNvSpPr>
            <p:nvPr/>
          </p:nvSpPr>
          <p:spPr bwMode="auto">
            <a:xfrm>
              <a:off x="624" y="2454"/>
              <a:ext cx="1069" cy="864"/>
            </a:xfrm>
            <a:prstGeom prst="rect">
              <a:avLst/>
            </a:prstGeom>
            <a:noFill/>
            <a:ln w="9525">
              <a:noFill/>
              <a:miter lim="800000"/>
              <a:headEnd/>
              <a:tailEnd/>
            </a:ln>
          </p:spPr>
          <p:txBody>
            <a:bodyPr wrap="none" lIns="0" tIns="0" rIns="0" bIns="0" anchor="ctr"/>
            <a:lstStyle/>
            <a:p>
              <a:pPr algn="ctr"/>
              <a:r>
                <a:rPr lang="en-US" sz="2400" b="1" dirty="0"/>
                <a:t>E</a:t>
              </a:r>
              <a:r>
                <a:rPr lang="en-US" sz="2000" dirty="0"/>
                <a:t>xperimental</a:t>
              </a:r>
            </a:p>
            <a:p>
              <a:pPr algn="ctr"/>
              <a:r>
                <a:rPr lang="en-US" sz="2400" b="1" dirty="0"/>
                <a:t>F</a:t>
              </a:r>
              <a:r>
                <a:rPr lang="en-US" sz="2000" dirty="0"/>
                <a:t>orecast</a:t>
              </a:r>
            </a:p>
            <a:p>
              <a:pPr algn="ctr"/>
              <a:r>
                <a:rPr lang="en-US" sz="2400" b="1" dirty="0"/>
                <a:t>P</a:t>
              </a:r>
              <a:r>
                <a:rPr lang="en-US" sz="2000" dirty="0"/>
                <a:t>rogram</a:t>
              </a:r>
            </a:p>
          </p:txBody>
        </p:sp>
        <p:grpSp>
          <p:nvGrpSpPr>
            <p:cNvPr id="7" name="Group 7"/>
            <p:cNvGrpSpPr>
              <a:grpSpLocks/>
            </p:cNvGrpSpPr>
            <p:nvPr/>
          </p:nvGrpSpPr>
          <p:grpSpPr bwMode="auto">
            <a:xfrm>
              <a:off x="624" y="2358"/>
              <a:ext cx="4189" cy="1069"/>
              <a:chOff x="624" y="966"/>
              <a:chExt cx="4189" cy="1069"/>
            </a:xfrm>
          </p:grpSpPr>
          <p:sp>
            <p:nvSpPr>
              <p:cNvPr id="10" name="_s1028"/>
              <p:cNvSpPr>
                <a:spLocks noChangeArrowheads="1" noTextEdit="1"/>
              </p:cNvSpPr>
              <p:nvPr/>
            </p:nvSpPr>
            <p:spPr bwMode="auto">
              <a:xfrm>
                <a:off x="2593" y="966"/>
                <a:ext cx="1069" cy="1069"/>
              </a:xfrm>
              <a:prstGeom prst="ellipse">
                <a:avLst/>
              </a:prstGeom>
              <a:solidFill>
                <a:srgbClr val="00CCFF">
                  <a:alpha val="71001"/>
                </a:srgbClr>
              </a:solidFill>
              <a:ln w="4670">
                <a:solidFill>
                  <a:schemeClr val="hlink"/>
                </a:solidFill>
                <a:round/>
                <a:headEnd/>
                <a:tailEnd/>
              </a:ln>
            </p:spPr>
            <p:txBody>
              <a:bodyPr lIns="0" tIns="0" rIns="0" bIns="0" anchor="ctr"/>
              <a:lstStyle/>
              <a:p>
                <a:endParaRPr lang="en-US"/>
              </a:p>
            </p:txBody>
          </p:sp>
          <p:sp>
            <p:nvSpPr>
              <p:cNvPr id="11" name="_s1030"/>
              <p:cNvSpPr>
                <a:spLocks noChangeArrowheads="1" noTextEdit="1"/>
              </p:cNvSpPr>
              <p:nvPr/>
            </p:nvSpPr>
            <p:spPr bwMode="auto">
              <a:xfrm>
                <a:off x="1778" y="966"/>
                <a:ext cx="1069" cy="1069"/>
              </a:xfrm>
              <a:prstGeom prst="ellipse">
                <a:avLst/>
              </a:prstGeom>
              <a:solidFill>
                <a:srgbClr val="00FF00">
                  <a:alpha val="70000"/>
                </a:srgbClr>
              </a:solidFill>
              <a:ln w="4670">
                <a:solidFill>
                  <a:schemeClr val="folHlink"/>
                </a:solidFill>
                <a:round/>
                <a:headEnd/>
                <a:tailEnd/>
              </a:ln>
            </p:spPr>
            <p:txBody>
              <a:bodyPr lIns="0" tIns="0" rIns="0" bIns="0" anchor="ctr"/>
              <a:lstStyle/>
              <a:p>
                <a:endParaRPr lang="en-US"/>
              </a:p>
            </p:txBody>
          </p:sp>
          <p:sp>
            <p:nvSpPr>
              <p:cNvPr id="12" name="_s1029"/>
              <p:cNvSpPr>
                <a:spLocks noChangeArrowheads="1"/>
              </p:cNvSpPr>
              <p:nvPr/>
            </p:nvSpPr>
            <p:spPr bwMode="auto">
              <a:xfrm>
                <a:off x="3744" y="1344"/>
                <a:ext cx="1069" cy="267"/>
              </a:xfrm>
              <a:prstGeom prst="rect">
                <a:avLst/>
              </a:prstGeom>
              <a:noFill/>
              <a:ln w="9525">
                <a:noFill/>
                <a:miter lim="800000"/>
                <a:headEnd/>
                <a:tailEnd/>
              </a:ln>
            </p:spPr>
            <p:txBody>
              <a:bodyPr wrap="none" lIns="0" tIns="0" rIns="0" bIns="0" anchor="ctr"/>
              <a:lstStyle/>
              <a:p>
                <a:pPr algn="ctr"/>
                <a:endParaRPr lang="en-US" sz="2000"/>
              </a:p>
            </p:txBody>
          </p:sp>
          <p:sp>
            <p:nvSpPr>
              <p:cNvPr id="13" name="Text Box 11"/>
              <p:cNvSpPr txBox="1">
                <a:spLocks noChangeArrowheads="1"/>
              </p:cNvSpPr>
              <p:nvPr/>
            </p:nvSpPr>
            <p:spPr bwMode="auto">
              <a:xfrm>
                <a:off x="2016" y="1398"/>
                <a:ext cx="576" cy="233"/>
              </a:xfrm>
              <a:prstGeom prst="rect">
                <a:avLst/>
              </a:prstGeom>
              <a:noFill/>
              <a:ln w="9525">
                <a:noFill/>
                <a:miter lim="800000"/>
                <a:headEnd/>
                <a:tailEnd/>
              </a:ln>
              <a:effectLst/>
            </p:spPr>
            <p:txBody>
              <a:bodyPr>
                <a:spAutoFit/>
              </a:bodyPr>
              <a:lstStyle/>
              <a:p>
                <a:pPr algn="ctr" eaLnBrk="0" hangingPunct="0">
                  <a:spcBef>
                    <a:spcPct val="50000"/>
                  </a:spcBef>
                </a:pPr>
                <a:r>
                  <a:rPr lang="en-US"/>
                  <a:t>EFP</a:t>
                </a:r>
              </a:p>
            </p:txBody>
          </p:sp>
          <p:sp>
            <p:nvSpPr>
              <p:cNvPr id="14" name="Text Box 12"/>
              <p:cNvSpPr txBox="1">
                <a:spLocks noChangeArrowheads="1"/>
              </p:cNvSpPr>
              <p:nvPr/>
            </p:nvSpPr>
            <p:spPr bwMode="auto">
              <a:xfrm>
                <a:off x="2832" y="1398"/>
                <a:ext cx="576" cy="233"/>
              </a:xfrm>
              <a:prstGeom prst="rect">
                <a:avLst/>
              </a:prstGeom>
              <a:noFill/>
              <a:ln w="9525">
                <a:noFill/>
                <a:miter lim="800000"/>
                <a:headEnd/>
                <a:tailEnd/>
              </a:ln>
              <a:effectLst/>
            </p:spPr>
            <p:txBody>
              <a:bodyPr>
                <a:spAutoFit/>
              </a:bodyPr>
              <a:lstStyle/>
              <a:p>
                <a:pPr algn="ctr" eaLnBrk="0" hangingPunct="0">
                  <a:spcBef>
                    <a:spcPct val="50000"/>
                  </a:spcBef>
                </a:pPr>
                <a:r>
                  <a:rPr lang="en-US"/>
                  <a:t>EWP</a:t>
                </a:r>
              </a:p>
            </p:txBody>
          </p:sp>
          <p:sp>
            <p:nvSpPr>
              <p:cNvPr id="15" name="_s1029"/>
              <p:cNvSpPr>
                <a:spLocks noChangeArrowheads="1"/>
              </p:cNvSpPr>
              <p:nvPr/>
            </p:nvSpPr>
            <p:spPr bwMode="auto">
              <a:xfrm>
                <a:off x="624" y="1344"/>
                <a:ext cx="1069" cy="267"/>
              </a:xfrm>
              <a:prstGeom prst="rect">
                <a:avLst/>
              </a:prstGeom>
              <a:noFill/>
              <a:ln w="9525">
                <a:noFill/>
                <a:miter lim="800000"/>
                <a:headEnd/>
                <a:tailEnd/>
              </a:ln>
            </p:spPr>
            <p:txBody>
              <a:bodyPr wrap="none" lIns="0" tIns="0" rIns="0" bIns="0" anchor="ctr"/>
              <a:lstStyle/>
              <a:p>
                <a:pPr algn="ctr"/>
                <a:endParaRPr lang="en-US" sz="2000"/>
              </a:p>
            </p:txBody>
          </p:sp>
        </p:grpSp>
        <p:sp>
          <p:nvSpPr>
            <p:cNvPr id="8" name="Text Box 14"/>
            <p:cNvSpPr txBox="1">
              <a:spLocks noChangeArrowheads="1"/>
            </p:cNvSpPr>
            <p:nvPr/>
          </p:nvSpPr>
          <p:spPr bwMode="auto">
            <a:xfrm>
              <a:off x="288" y="3414"/>
              <a:ext cx="2160" cy="520"/>
            </a:xfrm>
            <a:prstGeom prst="rect">
              <a:avLst/>
            </a:prstGeom>
            <a:noFill/>
            <a:ln w="9525">
              <a:noFill/>
              <a:miter lim="800000"/>
              <a:headEnd/>
              <a:tailEnd/>
            </a:ln>
            <a:effectLst/>
          </p:spPr>
          <p:txBody>
            <a:bodyPr>
              <a:spAutoFit/>
            </a:bodyPr>
            <a:lstStyle/>
            <a:p>
              <a:pPr>
                <a:spcBef>
                  <a:spcPct val="50000"/>
                </a:spcBef>
              </a:pPr>
              <a:r>
                <a:rPr lang="en-US" sz="1600" i="1"/>
                <a:t>Prediction of hazardous weather events from </a:t>
              </a:r>
              <a:r>
                <a:rPr lang="en-US" sz="1600" b="1" i="1"/>
                <a:t>a few hours to a week in advance</a:t>
              </a:r>
              <a:endParaRPr lang="en-US" sz="1200">
                <a:latin typeface="Times New Roman" pitchFamily="18" charset="0"/>
              </a:endParaRPr>
            </a:p>
          </p:txBody>
        </p:sp>
        <p:sp>
          <p:nvSpPr>
            <p:cNvPr id="9" name="Text Box 15"/>
            <p:cNvSpPr txBox="1">
              <a:spLocks noChangeArrowheads="1"/>
            </p:cNvSpPr>
            <p:nvPr/>
          </p:nvSpPr>
          <p:spPr bwMode="auto">
            <a:xfrm>
              <a:off x="3120" y="3414"/>
              <a:ext cx="2400" cy="520"/>
            </a:xfrm>
            <a:prstGeom prst="rect">
              <a:avLst/>
            </a:prstGeom>
            <a:noFill/>
            <a:ln w="9525">
              <a:noFill/>
              <a:miter lim="800000"/>
              <a:headEnd/>
              <a:tailEnd/>
            </a:ln>
            <a:effectLst/>
          </p:spPr>
          <p:txBody>
            <a:bodyPr>
              <a:spAutoFit/>
            </a:bodyPr>
            <a:lstStyle/>
            <a:p>
              <a:pPr>
                <a:spcBef>
                  <a:spcPct val="50000"/>
                </a:spcBef>
              </a:pPr>
              <a:r>
                <a:rPr lang="en-US" sz="1600" i="1"/>
                <a:t>Detection and prediction of hazardous weather events </a:t>
              </a:r>
              <a:r>
                <a:rPr lang="en-US" sz="1600" b="1" i="1"/>
                <a:t>up to several hours in advance</a:t>
              </a:r>
              <a:endParaRPr lang="en-US" sz="1600">
                <a:latin typeface="Times New Roman" pitchFamily="18" charset="0"/>
              </a:endParaRPr>
            </a:p>
          </p:txBody>
        </p:sp>
      </p:grpSp>
      <p:pic>
        <p:nvPicPr>
          <p:cNvPr id="16" name="Picture 18" descr="hwt_panorama_800"/>
          <p:cNvPicPr>
            <a:picLocks noChangeAspect="1" noChangeArrowheads="1"/>
          </p:cNvPicPr>
          <p:nvPr/>
        </p:nvPicPr>
        <p:blipFill>
          <a:blip r:embed="rId2" cstate="print"/>
          <a:srcRect/>
          <a:stretch>
            <a:fillRect/>
          </a:stretch>
        </p:blipFill>
        <p:spPr bwMode="auto">
          <a:xfrm>
            <a:off x="161925" y="1066800"/>
            <a:ext cx="8839200" cy="1247775"/>
          </a:xfrm>
          <a:prstGeom prst="rect">
            <a:avLst/>
          </a:prstGeom>
          <a:noFill/>
        </p:spPr>
      </p:pic>
      <p:pic>
        <p:nvPicPr>
          <p:cNvPr id="17" name="Picture 19" descr="nssllogo"/>
          <p:cNvPicPr>
            <a:picLocks noChangeAspect="1" noChangeArrowheads="1"/>
          </p:cNvPicPr>
          <p:nvPr/>
        </p:nvPicPr>
        <p:blipFill>
          <a:blip r:embed="rId3" cstate="print"/>
          <a:srcRect/>
          <a:stretch>
            <a:fillRect/>
          </a:stretch>
        </p:blipFill>
        <p:spPr bwMode="auto">
          <a:xfrm>
            <a:off x="2590800" y="5715000"/>
            <a:ext cx="1021090" cy="1017588"/>
          </a:xfrm>
          <a:prstGeom prst="rect">
            <a:avLst/>
          </a:prstGeom>
          <a:noFill/>
          <a:ln w="9525">
            <a:noFill/>
            <a:miter lim="800000"/>
            <a:headEnd/>
            <a:tailEnd/>
          </a:ln>
        </p:spPr>
      </p:pic>
      <p:pic>
        <p:nvPicPr>
          <p:cNvPr id="19" name="Picture 13" descr="GOES-R_Color_L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688090" y="5638800"/>
            <a:ext cx="1827792" cy="1219200"/>
          </a:xfrm>
          <a:prstGeom prst="rect">
            <a:avLst/>
          </a:prstGeom>
          <a:noFill/>
          <a:ln w="9525">
            <a:noFill/>
            <a:miter lim="800000"/>
            <a:headEnd/>
            <a:tailEnd/>
          </a:ln>
        </p:spPr>
      </p:pic>
      <p:sp>
        <p:nvSpPr>
          <p:cNvPr id="21" name="Line 4"/>
          <p:cNvSpPr>
            <a:spLocks noChangeShapeType="1"/>
          </p:cNvSpPr>
          <p:nvPr/>
        </p:nvSpPr>
        <p:spPr bwMode="auto">
          <a:xfrm>
            <a:off x="381000" y="990600"/>
            <a:ext cx="8229600" cy="0"/>
          </a:xfrm>
          <a:prstGeom prst="line">
            <a:avLst/>
          </a:prstGeom>
          <a:noFill/>
          <a:ln w="50800" cmpd="dbl">
            <a:solidFill>
              <a:srgbClr val="003399"/>
            </a:solidFill>
            <a:round/>
            <a:headEnd/>
            <a:tailEnd/>
          </a:ln>
        </p:spPr>
        <p:txBody>
          <a:bodyPr/>
          <a:lstStyle/>
          <a:p>
            <a:endParaRPr lang="en-US"/>
          </a:p>
        </p:txBody>
      </p:sp>
      <p:sp>
        <p:nvSpPr>
          <p:cNvPr id="22" name="TextBox 21"/>
          <p:cNvSpPr txBox="1"/>
          <p:nvPr/>
        </p:nvSpPr>
        <p:spPr>
          <a:xfrm>
            <a:off x="3124200" y="2362200"/>
            <a:ext cx="2323970" cy="584775"/>
          </a:xfrm>
          <a:prstGeom prst="rect">
            <a:avLst/>
          </a:prstGeom>
          <a:solidFill>
            <a:srgbClr val="FFFF00"/>
          </a:solidFill>
        </p:spPr>
        <p:txBody>
          <a:bodyPr wrap="none" rtlCol="0">
            <a:spAutoFit/>
          </a:bodyPr>
          <a:lstStyle/>
          <a:p>
            <a:r>
              <a:rPr lang="en-US" sz="1600" dirty="0" smtClean="0"/>
              <a:t>EWP 2010- 16 forecasters</a:t>
            </a:r>
          </a:p>
          <a:p>
            <a:r>
              <a:rPr lang="en-US" sz="1600" dirty="0" smtClean="0"/>
              <a:t>EFP 2010 -  12 forecasters</a:t>
            </a:r>
            <a:endParaRPr lang="en-US" sz="1600" dirty="0"/>
          </a:p>
        </p:txBody>
      </p:sp>
      <p:pic>
        <p:nvPicPr>
          <p:cNvPr id="71682" name="Picture 2"/>
          <p:cNvPicPr>
            <a:picLocks noChangeAspect="1" noChangeArrowheads="1"/>
          </p:cNvPicPr>
          <p:nvPr/>
        </p:nvPicPr>
        <p:blipFill>
          <a:blip r:embed="rId5" cstate="print"/>
          <a:srcRect/>
          <a:stretch>
            <a:fillRect/>
          </a:stretch>
        </p:blipFill>
        <p:spPr bwMode="auto">
          <a:xfrm>
            <a:off x="5516890" y="5796579"/>
            <a:ext cx="990600" cy="909021"/>
          </a:xfrm>
          <a:prstGeom prst="rect">
            <a:avLst/>
          </a:prstGeom>
          <a:noFill/>
          <a:ln w="9525">
            <a:noFill/>
            <a:miter lim="800000"/>
            <a:headEnd/>
            <a:tailEnd/>
          </a:ln>
        </p:spPr>
      </p:pic>
      <p:sp>
        <p:nvSpPr>
          <p:cNvPr id="23" name="TextBox 22"/>
          <p:cNvSpPr txBox="1"/>
          <p:nvPr/>
        </p:nvSpPr>
        <p:spPr>
          <a:xfrm>
            <a:off x="228600" y="2514600"/>
            <a:ext cx="2146293" cy="646331"/>
          </a:xfrm>
          <a:prstGeom prst="rect">
            <a:avLst/>
          </a:prstGeom>
          <a:solidFill>
            <a:srgbClr val="FFC000"/>
          </a:solidFill>
        </p:spPr>
        <p:txBody>
          <a:bodyPr wrap="none" rtlCol="0">
            <a:spAutoFit/>
          </a:bodyPr>
          <a:lstStyle/>
          <a:p>
            <a:r>
              <a:rPr lang="en-US" dirty="0" smtClean="0"/>
              <a:t>Spring Program 2010</a:t>
            </a:r>
          </a:p>
          <a:p>
            <a:r>
              <a:rPr lang="en-US" dirty="0" smtClean="0"/>
              <a:t>May 17-June 18</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 y="76200"/>
            <a:ext cx="8554452" cy="1163053"/>
          </a:xfrm>
        </p:spPr>
        <p:txBody>
          <a:bodyPr/>
          <a:lstStyle/>
          <a:p>
            <a:r>
              <a:rPr lang="en-US" sz="3600" dirty="0" smtClean="0">
                <a:solidFill>
                  <a:schemeClr val="tx1"/>
                </a:solidFill>
                <a:latin typeface="Calibri" pitchFamily="34" charset="0"/>
              </a:rPr>
              <a:t>Regional Operational and Research VHF Total Lightning Networks in USA</a:t>
            </a:r>
          </a:p>
        </p:txBody>
      </p:sp>
      <p:sp>
        <p:nvSpPr>
          <p:cNvPr id="21508" name="Line 6"/>
          <p:cNvSpPr>
            <a:spLocks noChangeShapeType="1"/>
          </p:cNvSpPr>
          <p:nvPr/>
        </p:nvSpPr>
        <p:spPr bwMode="auto">
          <a:xfrm>
            <a:off x="457200" y="1295400"/>
            <a:ext cx="8229600" cy="0"/>
          </a:xfrm>
          <a:prstGeom prst="line">
            <a:avLst/>
          </a:prstGeom>
          <a:noFill/>
          <a:ln w="50800" cmpd="dbl">
            <a:solidFill>
              <a:srgbClr val="003399"/>
            </a:solidFill>
            <a:round/>
            <a:headEnd/>
            <a:tailEnd/>
          </a:ln>
        </p:spPr>
        <p:txBody>
          <a:bodyPr/>
          <a:lstStyle/>
          <a:p>
            <a:pPr fontAlgn="base">
              <a:spcBef>
                <a:spcPct val="0"/>
              </a:spcBef>
              <a:spcAft>
                <a:spcPct val="0"/>
              </a:spcAft>
            </a:pPr>
            <a:endParaRPr lang="en-US">
              <a:solidFill>
                <a:srgbClr val="000000"/>
              </a:solidFill>
            </a:endParaRPr>
          </a:p>
        </p:txBody>
      </p:sp>
      <p:pic>
        <p:nvPicPr>
          <p:cNvPr id="22530" name="Picture 2"/>
          <p:cNvPicPr>
            <a:picLocks noChangeAspect="1" noChangeArrowheads="1"/>
          </p:cNvPicPr>
          <p:nvPr/>
        </p:nvPicPr>
        <p:blipFill>
          <a:blip r:embed="rId3" cstate="print"/>
          <a:srcRect/>
          <a:stretch>
            <a:fillRect/>
          </a:stretch>
        </p:blipFill>
        <p:spPr bwMode="auto">
          <a:xfrm>
            <a:off x="1183604" y="1540042"/>
            <a:ext cx="6776792" cy="51364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fld id="{62FEEFF7-E5F5-4FDE-AD9E-BCD8552F4DF5}" type="slidenum">
              <a:rPr lang="en-US" smtClean="0">
                <a:solidFill>
                  <a:srgbClr val="000000"/>
                </a:solidFill>
              </a:rPr>
              <a:pPr>
                <a:defRPr/>
              </a:pPr>
              <a:t>29</a:t>
            </a:fld>
            <a:endParaRPr lang="en-US">
              <a:solidFill>
                <a:srgbClr val="000000"/>
              </a:solidFill>
            </a:endParaRPr>
          </a:p>
        </p:txBody>
      </p:sp>
      <p:pic>
        <p:nvPicPr>
          <p:cNvPr id="5" name="Picture 4" descr="combined_lightning_surge Stano.PNG"/>
          <p:cNvPicPr>
            <a:picLocks noChangeAspect="1"/>
          </p:cNvPicPr>
          <p:nvPr/>
        </p:nvPicPr>
        <p:blipFill>
          <a:blip r:embed="rId3" cstate="print"/>
          <a:stretch>
            <a:fillRect/>
          </a:stretch>
        </p:blipFill>
        <p:spPr>
          <a:xfrm>
            <a:off x="1338262" y="1019175"/>
            <a:ext cx="6467475" cy="4819650"/>
          </a:xfrm>
          <a:prstGeom prst="rect">
            <a:avLst/>
          </a:prstGeom>
        </p:spPr>
      </p:pic>
      <p:sp>
        <p:nvSpPr>
          <p:cNvPr id="6" name="TextBox 5"/>
          <p:cNvSpPr txBox="1"/>
          <p:nvPr/>
        </p:nvSpPr>
        <p:spPr>
          <a:xfrm>
            <a:off x="1299408" y="5775164"/>
            <a:ext cx="6557209" cy="954107"/>
          </a:xfrm>
          <a:prstGeom prst="rect">
            <a:avLst/>
          </a:prstGeom>
          <a:noFill/>
        </p:spPr>
        <p:txBody>
          <a:bodyPr wrap="square" rtlCol="0">
            <a:spAutoFit/>
          </a:bodyPr>
          <a:lstStyle/>
          <a:p>
            <a:pPr fontAlgn="base">
              <a:spcBef>
                <a:spcPct val="0"/>
              </a:spcBef>
              <a:spcAft>
                <a:spcPct val="0"/>
              </a:spcAft>
            </a:pPr>
            <a:r>
              <a:rPr lang="en-US" sz="1400" i="1" dirty="0" smtClean="0">
                <a:solidFill>
                  <a:srgbClr val="000000"/>
                </a:solidFill>
              </a:rPr>
              <a:t>Total lightning (Upper) from the North Alabama LMA coincident with NEXRAD radar-derived storm relative velocity (Lower) at 1236 (Left) and 1246 (Right) UTC on 6 May 2003. The lightning surge of over 200% occurs 14 minutes prior to a confirmed tornado touchdown. Image courtesy of Geoffrey Stano and </a:t>
            </a:r>
            <a:r>
              <a:rPr lang="en-US" sz="1400" i="1" dirty="0" err="1" smtClean="0">
                <a:solidFill>
                  <a:srgbClr val="000000"/>
                </a:solidFill>
              </a:rPr>
              <a:t>SPoRT</a:t>
            </a:r>
            <a:r>
              <a:rPr lang="en-US" sz="1400" i="1" dirty="0" smtClean="0">
                <a:solidFill>
                  <a:srgbClr val="000000"/>
                </a:solidFill>
              </a:rPr>
              <a:t>.</a:t>
            </a:r>
            <a:endParaRPr lang="en-US" sz="1400" dirty="0">
              <a:solidFill>
                <a:srgbClr val="000000"/>
              </a:solidFill>
            </a:endParaRPr>
          </a:p>
        </p:txBody>
      </p:sp>
      <p:sp>
        <p:nvSpPr>
          <p:cNvPr id="7" name="Rectangle 2"/>
          <p:cNvSpPr txBox="1">
            <a:spLocks noChangeArrowheads="1"/>
          </p:cNvSpPr>
          <p:nvPr/>
        </p:nvSpPr>
        <p:spPr>
          <a:xfrm>
            <a:off x="457200" y="228600"/>
            <a:ext cx="8229600" cy="1143000"/>
          </a:xfrm>
          <a:prstGeom prst="rect">
            <a:avLst/>
          </a:prstGeom>
        </p:spPr>
        <p:txBody>
          <a:bodyPr/>
          <a:lstStyle/>
          <a:p>
            <a:pPr algn="ctr" eaLnBrk="0" fontAlgn="base" hangingPunct="0">
              <a:spcBef>
                <a:spcPct val="0"/>
              </a:spcBef>
              <a:spcAft>
                <a:spcPct val="0"/>
              </a:spcAft>
              <a:defRPr/>
            </a:pPr>
            <a:r>
              <a:rPr lang="en-US" sz="3200" b="1" kern="0" dirty="0" smtClean="0">
                <a:latin typeface="Calibri" pitchFamily="34" charset="0"/>
              </a:rPr>
              <a:t>Lightning Trends Depict Storm Intensification</a:t>
            </a:r>
            <a:endParaRPr lang="en-US" sz="3200" b="1" kern="0" dirty="0">
              <a:latin typeface="Calibri" pitchFamily="34" charset="0"/>
            </a:endParaRPr>
          </a:p>
        </p:txBody>
      </p:sp>
      <p:sp>
        <p:nvSpPr>
          <p:cNvPr id="8" name="Line 67"/>
          <p:cNvSpPr>
            <a:spLocks noChangeShapeType="1"/>
          </p:cNvSpPr>
          <p:nvPr/>
        </p:nvSpPr>
        <p:spPr bwMode="auto">
          <a:xfrm>
            <a:off x="457200" y="917742"/>
            <a:ext cx="8229600" cy="0"/>
          </a:xfrm>
          <a:prstGeom prst="line">
            <a:avLst/>
          </a:prstGeom>
          <a:noFill/>
          <a:ln w="50800" cmpd="dbl">
            <a:solidFill>
              <a:srgbClr val="003399"/>
            </a:solidFill>
            <a:round/>
            <a:headEnd/>
            <a:tailEnd/>
          </a:ln>
        </p:spPr>
        <p:txBody>
          <a:bodyPr/>
          <a:lstStyle/>
          <a:p>
            <a:pPr fontAlgn="base">
              <a:spcBef>
                <a:spcPct val="0"/>
              </a:spcBef>
              <a:spcAft>
                <a:spcPct val="0"/>
              </a:spcAft>
            </a:pPr>
            <a:endParaRPr lang="en-US">
              <a:solidFill>
                <a:srgbClr val="00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Continuity of GOES Program May 2010.pdf"/>
          <p:cNvPicPr>
            <a:picLocks noGrp="1" noChangeAspect="1"/>
          </p:cNvPicPr>
          <p:nvPr>
            <p:ph sz="half" idx="2"/>
          </p:nvPr>
        </p:nvPicPr>
        <p:blipFill>
          <a:blip r:embed="rId2" cstate="print"/>
          <a:srcRect l="773" r="15291"/>
          <a:stretch>
            <a:fillRect/>
          </a:stretch>
        </p:blipFill>
        <p:spPr>
          <a:xfrm rot="16200000">
            <a:off x="1969076" y="-621724"/>
            <a:ext cx="5205845" cy="9144002"/>
          </a:xfrm>
        </p:spPr>
      </p:pic>
      <p:sp>
        <p:nvSpPr>
          <p:cNvPr id="5" name="Slide Number Placeholder 4"/>
          <p:cNvSpPr>
            <a:spLocks noGrp="1"/>
          </p:cNvSpPr>
          <p:nvPr>
            <p:ph type="sldNum" sz="quarter" idx="11"/>
          </p:nvPr>
        </p:nvSpPr>
        <p:spPr/>
        <p:txBody>
          <a:bodyPr/>
          <a:lstStyle/>
          <a:p>
            <a:pPr>
              <a:defRPr/>
            </a:pPr>
            <a:fld id="{9C65FA07-17A4-4BF0-8345-DAD976FFA213}" type="slidenum">
              <a:rPr lang="en-US" smtClean="0"/>
              <a:pPr>
                <a:defRPr/>
              </a:pPr>
              <a:t>3</a:t>
            </a:fld>
            <a:endParaRPr lang="en-US"/>
          </a:p>
        </p:txBody>
      </p:sp>
      <p:sp>
        <p:nvSpPr>
          <p:cNvPr id="4" name="Title 1"/>
          <p:cNvSpPr>
            <a:spLocks noGrp="1"/>
          </p:cNvSpPr>
          <p:nvPr>
            <p:ph type="title"/>
          </p:nvPr>
        </p:nvSpPr>
        <p:spPr>
          <a:xfrm>
            <a:off x="474518" y="76200"/>
            <a:ext cx="8212282" cy="887413"/>
          </a:xfrm>
        </p:spPr>
        <p:txBody>
          <a:bodyPr>
            <a:normAutofit fontScale="90000"/>
          </a:bodyPr>
          <a:lstStyle/>
          <a:p>
            <a:pPr eaLnBrk="1" hangingPunct="1"/>
            <a:r>
              <a:rPr lang="en-US" b="1" dirty="0" smtClean="0"/>
              <a:t>Continuity of GOES Satellite Program</a:t>
            </a:r>
          </a:p>
        </p:txBody>
      </p:sp>
      <p:sp>
        <p:nvSpPr>
          <p:cNvPr id="7" name="Line 4"/>
          <p:cNvSpPr>
            <a:spLocks noChangeShapeType="1"/>
          </p:cNvSpPr>
          <p:nvPr/>
        </p:nvSpPr>
        <p:spPr bwMode="auto">
          <a:xfrm>
            <a:off x="381000" y="914400"/>
            <a:ext cx="8229600" cy="0"/>
          </a:xfrm>
          <a:prstGeom prst="line">
            <a:avLst/>
          </a:prstGeom>
          <a:noFill/>
          <a:ln w="50800" cmpd="dbl">
            <a:solidFill>
              <a:srgbClr val="003399"/>
            </a:solidFill>
            <a:round/>
            <a:headEnd/>
            <a:tailEnd/>
          </a:ln>
        </p:spPr>
        <p:txBody>
          <a:bodyPr/>
          <a:lstStyle/>
          <a:p>
            <a:endParaRPr lang="en-US"/>
          </a:p>
        </p:txBody>
      </p:sp>
      <p:sp>
        <p:nvSpPr>
          <p:cNvPr id="8" name="TextBox 7"/>
          <p:cNvSpPr txBox="1"/>
          <p:nvPr/>
        </p:nvSpPr>
        <p:spPr>
          <a:xfrm>
            <a:off x="3429000" y="4572000"/>
            <a:ext cx="914400" cy="914400"/>
          </a:xfrm>
          <a:prstGeom prst="rect">
            <a:avLst/>
          </a:prstGeom>
          <a:ln/>
        </p:spPr>
        <p:txBody>
          <a:bodyPr vert="horz" wrap="none" lIns="91440" tIns="45720" rIns="91440" bIns="45720" rtlCol="0">
            <a:noAutofit/>
          </a:bodyPr>
          <a:lstStyle/>
          <a:p>
            <a:pPr marL="607197" marR="0" indent="-285750" algn="l" defTabSz="914400" rtl="0" eaLnBrk="1" fontAlgn="auto" latinLnBrk="0" hangingPunct="1">
              <a:lnSpc>
                <a:spcPct val="106000"/>
              </a:lnSpc>
              <a:spcBef>
                <a:spcPct val="20000"/>
              </a:spcBef>
              <a:spcAft>
                <a:spcPts val="0"/>
              </a:spcAft>
              <a:buClrTx/>
              <a:buSzPct val="99000"/>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r>
              <a:rPr kumimoji="0" lang="en-US" sz="1600" b="1" i="0" u="none" strike="noStrike" kern="1200" cap="none" spc="0" normalizeH="0" baseline="0" noProof="0" dirty="0" smtClean="0">
                <a:ln>
                  <a:noFill/>
                </a:ln>
                <a:solidFill>
                  <a:srgbClr val="FF0000"/>
                </a:solidFill>
                <a:effectLst/>
                <a:uLnTx/>
                <a:uFillTx/>
                <a:latin typeface="+mn-lt"/>
                <a:ea typeface="+mn-ea"/>
                <a:cs typeface="+mn-cs"/>
              </a:rPr>
              <a:t>FM1 (ABI, GLM)</a:t>
            </a:r>
          </a:p>
        </p:txBody>
      </p:sp>
      <p:sp>
        <p:nvSpPr>
          <p:cNvPr id="9" name="TextBox 8"/>
          <p:cNvSpPr txBox="1"/>
          <p:nvPr/>
        </p:nvSpPr>
        <p:spPr>
          <a:xfrm>
            <a:off x="3962400" y="5029200"/>
            <a:ext cx="914400" cy="914400"/>
          </a:xfrm>
          <a:prstGeom prst="rect">
            <a:avLst/>
          </a:prstGeom>
          <a:ln/>
        </p:spPr>
        <p:txBody>
          <a:bodyPr vert="horz" wrap="none" lIns="91440" tIns="45720" rIns="91440" bIns="45720" rtlCol="0">
            <a:noAutofit/>
          </a:bodyPr>
          <a:lstStyle/>
          <a:p>
            <a:pPr marL="607197" marR="0" indent="-285750" algn="l" defTabSz="914400" rtl="0" eaLnBrk="1" fontAlgn="auto" latinLnBrk="0" hangingPunct="1">
              <a:lnSpc>
                <a:spcPct val="106000"/>
              </a:lnSpc>
              <a:spcBef>
                <a:spcPct val="20000"/>
              </a:spcBef>
              <a:spcAft>
                <a:spcPts val="0"/>
              </a:spcAft>
              <a:buClrTx/>
              <a:buSzPct val="99000"/>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r>
              <a:rPr kumimoji="0" lang="en-US" sz="1600" b="1" i="0" u="none" strike="noStrike" kern="1200" cap="none" spc="0" normalizeH="0" baseline="0" noProof="0" dirty="0" smtClean="0">
                <a:ln>
                  <a:noFill/>
                </a:ln>
                <a:solidFill>
                  <a:srgbClr val="FF0000"/>
                </a:solidFill>
                <a:effectLst/>
                <a:uLnTx/>
                <a:uFillTx/>
                <a:latin typeface="+mn-lt"/>
                <a:ea typeface="+mn-ea"/>
                <a:cs typeface="+mn-cs"/>
              </a:rPr>
              <a:t>FM2 (ABI, GLM)</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6121" name="Text Box 41"/>
          <p:cNvSpPr txBox="1">
            <a:spLocks noChangeArrowheads="1"/>
          </p:cNvSpPr>
          <p:nvPr/>
        </p:nvSpPr>
        <p:spPr bwMode="auto">
          <a:xfrm>
            <a:off x="457200" y="1536442"/>
            <a:ext cx="8248650" cy="5016758"/>
          </a:xfrm>
          <a:prstGeom prst="rect">
            <a:avLst/>
          </a:prstGeom>
          <a:noFill/>
          <a:ln w="9525">
            <a:noFill/>
            <a:miter lim="800000"/>
            <a:headEnd/>
            <a:tailEnd/>
          </a:ln>
          <a:effectLst/>
        </p:spPr>
        <p:txBody>
          <a:bodyPr>
            <a:spAutoFit/>
          </a:bodyPr>
          <a:lstStyle/>
          <a:p>
            <a:pPr marL="457200" indent="-457200" fontAlgn="base">
              <a:spcBef>
                <a:spcPct val="0"/>
              </a:spcBef>
              <a:spcAft>
                <a:spcPct val="0"/>
              </a:spcAft>
              <a:buFont typeface="Arial" pitchFamily="34" charset="0"/>
              <a:buChar char="•"/>
            </a:pPr>
            <a:r>
              <a:rPr lang="en-US" sz="2000" dirty="0" smtClean="0">
                <a:latin typeface="Arial" charset="0"/>
              </a:rPr>
              <a:t>High-resolution </a:t>
            </a:r>
            <a:r>
              <a:rPr lang="en-US" sz="2000" dirty="0">
                <a:latin typeface="Arial" charset="0"/>
              </a:rPr>
              <a:t>explicit convection WRF forecasts can capture the character and general timing and placement of convective outbreaks well</a:t>
            </a:r>
            <a:r>
              <a:rPr lang="en-US" sz="2000" dirty="0" smtClean="0">
                <a:latin typeface="Arial" charset="0"/>
              </a:rPr>
              <a:t>;</a:t>
            </a:r>
          </a:p>
          <a:p>
            <a:pPr marL="457200" indent="-457200" fontAlgn="base">
              <a:spcBef>
                <a:spcPct val="0"/>
              </a:spcBef>
              <a:spcAft>
                <a:spcPct val="0"/>
              </a:spcAft>
              <a:buFont typeface="Arial" pitchFamily="34" charset="0"/>
              <a:buChar char="•"/>
            </a:pPr>
            <a:endParaRPr lang="en-US" sz="2000" dirty="0">
              <a:latin typeface="Arial" charset="0"/>
            </a:endParaRPr>
          </a:p>
          <a:p>
            <a:pPr marL="457200" indent="-457200" fontAlgn="base">
              <a:spcBef>
                <a:spcPct val="0"/>
              </a:spcBef>
              <a:spcAft>
                <a:spcPct val="0"/>
              </a:spcAft>
              <a:buFont typeface="Arial" pitchFamily="34" charset="0"/>
              <a:buChar char="•"/>
            </a:pPr>
            <a:r>
              <a:rPr lang="en-US" sz="2000" dirty="0" smtClean="0">
                <a:latin typeface="Arial" charset="0"/>
              </a:rPr>
              <a:t>Traditional </a:t>
            </a:r>
            <a:r>
              <a:rPr lang="en-US" sz="2000" dirty="0">
                <a:latin typeface="Arial" charset="0"/>
              </a:rPr>
              <a:t>parameters used to forecast thunder, such as CAPE fields, often overestimate LTG threat </a:t>
            </a:r>
            <a:r>
              <a:rPr lang="en-US" sz="2000" dirty="0" smtClean="0">
                <a:latin typeface="Arial" charset="0"/>
              </a:rPr>
              <a:t>area; </a:t>
            </a:r>
            <a:r>
              <a:rPr lang="en-US" sz="2000" dirty="0">
                <a:latin typeface="Arial" charset="0"/>
              </a:rPr>
              <a:t>CAPE thus must be considered valid </a:t>
            </a:r>
            <a:r>
              <a:rPr lang="en-US" sz="2000" dirty="0" smtClean="0">
                <a:latin typeface="Arial" charset="0"/>
              </a:rPr>
              <a:t>only as </a:t>
            </a:r>
            <a:r>
              <a:rPr lang="en-US" sz="2000" dirty="0">
                <a:latin typeface="Arial" charset="0"/>
              </a:rPr>
              <a:t>an integral of threat over some ill-defined time</a:t>
            </a:r>
            <a:r>
              <a:rPr lang="en-US" sz="2000" dirty="0" smtClean="0">
                <a:latin typeface="Arial" charset="0"/>
              </a:rPr>
              <a:t>;</a:t>
            </a:r>
          </a:p>
          <a:p>
            <a:pPr marL="457200" indent="-457200" fontAlgn="base">
              <a:spcBef>
                <a:spcPct val="0"/>
              </a:spcBef>
              <a:spcAft>
                <a:spcPct val="0"/>
              </a:spcAft>
              <a:buFont typeface="Arial" pitchFamily="34" charset="0"/>
              <a:buChar char="•"/>
            </a:pPr>
            <a:endParaRPr lang="en-US" sz="2000" dirty="0">
              <a:latin typeface="Arial" charset="0"/>
            </a:endParaRPr>
          </a:p>
          <a:p>
            <a:pPr marL="457200" indent="-457200" fontAlgn="base">
              <a:spcBef>
                <a:spcPct val="0"/>
              </a:spcBef>
              <a:spcAft>
                <a:spcPct val="0"/>
              </a:spcAft>
              <a:buFont typeface="Arial" pitchFamily="34" charset="0"/>
              <a:buChar char="•"/>
            </a:pPr>
            <a:r>
              <a:rPr lang="en-US" sz="2000" dirty="0" smtClean="0">
                <a:latin typeface="Arial" charset="0"/>
              </a:rPr>
              <a:t>No </a:t>
            </a:r>
            <a:r>
              <a:rPr lang="en-US" sz="2000" dirty="0">
                <a:latin typeface="Arial" charset="0"/>
              </a:rPr>
              <a:t>forward model for LTG available for DA now; </a:t>
            </a:r>
            <a:r>
              <a:rPr lang="en-US" sz="2000" dirty="0" smtClean="0">
                <a:latin typeface="Arial" charset="0"/>
              </a:rPr>
              <a:t>thus  </a:t>
            </a:r>
            <a:r>
              <a:rPr lang="en-US" sz="2000" dirty="0">
                <a:latin typeface="Arial" charset="0"/>
              </a:rPr>
              <a:t>search for model proxy fields for LTG is appropriate</a:t>
            </a:r>
            <a:r>
              <a:rPr lang="en-US" sz="2000" dirty="0" smtClean="0">
                <a:latin typeface="Arial" charset="0"/>
              </a:rPr>
              <a:t>;</a:t>
            </a:r>
          </a:p>
          <a:p>
            <a:pPr marL="457200" indent="-457200" fontAlgn="base">
              <a:spcBef>
                <a:spcPct val="0"/>
              </a:spcBef>
              <a:spcAft>
                <a:spcPct val="0"/>
              </a:spcAft>
              <a:buFont typeface="Arial" pitchFamily="34" charset="0"/>
              <a:buChar char="•"/>
            </a:pPr>
            <a:endParaRPr lang="en-US" sz="2000" dirty="0">
              <a:latin typeface="Arial" charset="0"/>
            </a:endParaRPr>
          </a:p>
          <a:p>
            <a:pPr marL="457200" indent="-457200" fontAlgn="base">
              <a:spcBef>
                <a:spcPct val="0"/>
              </a:spcBef>
              <a:spcAft>
                <a:spcPct val="0"/>
              </a:spcAft>
              <a:buFont typeface="Arial" pitchFamily="34" charset="0"/>
              <a:buChar char="•"/>
            </a:pPr>
            <a:r>
              <a:rPr lang="en-US" sz="2000" dirty="0" smtClean="0">
                <a:latin typeface="Arial" charset="0"/>
              </a:rPr>
              <a:t>Research results with </a:t>
            </a:r>
            <a:r>
              <a:rPr lang="en-US" sz="2000" dirty="0">
                <a:latin typeface="Arial" charset="0"/>
              </a:rPr>
              <a:t>global TRMM data </a:t>
            </a:r>
            <a:r>
              <a:rPr lang="en-US" sz="2000" dirty="0" smtClean="0">
                <a:latin typeface="Arial" charset="0"/>
              </a:rPr>
              <a:t>agrees with models (e.g., </a:t>
            </a:r>
            <a:r>
              <a:rPr lang="en-US" sz="2000" dirty="0" err="1" smtClean="0">
                <a:latin typeface="Arial" charset="0"/>
              </a:rPr>
              <a:t>Mansell</a:t>
            </a:r>
            <a:r>
              <a:rPr lang="en-US" sz="2000" dirty="0" smtClean="0">
                <a:latin typeface="Arial" charset="0"/>
              </a:rPr>
              <a:t>)  </a:t>
            </a:r>
            <a:r>
              <a:rPr lang="en-US" sz="2000" dirty="0">
                <a:latin typeface="Arial" charset="0"/>
              </a:rPr>
              <a:t>that </a:t>
            </a:r>
            <a:r>
              <a:rPr lang="en-US" sz="2000" dirty="0" smtClean="0">
                <a:latin typeface="Arial" charset="0"/>
              </a:rPr>
              <a:t> LTG </a:t>
            </a:r>
            <a:r>
              <a:rPr lang="en-US" sz="2000" dirty="0">
                <a:latin typeface="Arial" charset="0"/>
              </a:rPr>
              <a:t>flash rates depend on updraft, </a:t>
            </a:r>
            <a:r>
              <a:rPr lang="en-US" sz="2000" dirty="0" err="1">
                <a:latin typeface="Arial" charset="0"/>
              </a:rPr>
              <a:t>precip</a:t>
            </a:r>
            <a:r>
              <a:rPr lang="en-US" sz="2000" dirty="0">
                <a:latin typeface="Arial" charset="0"/>
              </a:rPr>
              <a:t>. ice </a:t>
            </a:r>
            <a:r>
              <a:rPr lang="en-US" sz="2000" dirty="0" smtClean="0">
                <a:latin typeface="Arial" charset="0"/>
              </a:rPr>
              <a:t>amounts.</a:t>
            </a:r>
            <a:endParaRPr lang="en-US" sz="2000" dirty="0">
              <a:latin typeface="Arial" charset="0"/>
            </a:endParaRPr>
          </a:p>
          <a:p>
            <a:pPr marL="457200" indent="-457200" fontAlgn="base">
              <a:spcBef>
                <a:spcPct val="0"/>
              </a:spcBef>
              <a:spcAft>
                <a:spcPct val="0"/>
              </a:spcAft>
              <a:buFont typeface="Arial" pitchFamily="34" charset="0"/>
              <a:buChar char="•"/>
            </a:pPr>
            <a:endParaRPr lang="en-US" sz="2000" dirty="0">
              <a:latin typeface="Arial" charset="0"/>
            </a:endParaRPr>
          </a:p>
        </p:txBody>
      </p:sp>
      <p:sp>
        <p:nvSpPr>
          <p:cNvPr id="4" name="Slide Number Placeholder 3"/>
          <p:cNvSpPr>
            <a:spLocks noGrp="1"/>
          </p:cNvSpPr>
          <p:nvPr>
            <p:ph type="sldNum" sz="quarter" idx="12"/>
          </p:nvPr>
        </p:nvSpPr>
        <p:spPr/>
        <p:txBody>
          <a:bodyPr/>
          <a:lstStyle/>
          <a:p>
            <a:fld id="{116BE5EC-E639-4F8E-8A18-5DB4A33D6C18}" type="slidenum">
              <a:rPr lang="en-US" smtClean="0">
                <a:solidFill>
                  <a:schemeClr val="tx1"/>
                </a:solidFill>
              </a:rPr>
              <a:pPr/>
              <a:t>30</a:t>
            </a:fld>
            <a:endParaRPr lang="en-US">
              <a:solidFill>
                <a:schemeClr val="tx1"/>
              </a:solidFill>
            </a:endParaRPr>
          </a:p>
        </p:txBody>
      </p:sp>
      <p:sp>
        <p:nvSpPr>
          <p:cNvPr id="6" name="Rectangle 1026"/>
          <p:cNvSpPr>
            <a:spLocks noChangeArrowheads="1"/>
          </p:cNvSpPr>
          <p:nvPr/>
        </p:nvSpPr>
        <p:spPr bwMode="auto">
          <a:xfrm>
            <a:off x="246063" y="228600"/>
            <a:ext cx="8669337" cy="1066800"/>
          </a:xfrm>
          <a:prstGeom prst="rect">
            <a:avLst/>
          </a:prstGeom>
          <a:noFill/>
          <a:ln w="9525">
            <a:noFill/>
            <a:miter lim="800000"/>
            <a:headEnd/>
            <a:tailEnd/>
          </a:ln>
          <a:effectLst/>
        </p:spPr>
        <p:txBody>
          <a:bodyPr anchor="ctr"/>
          <a:lstStyle/>
          <a:p>
            <a:pPr algn="ctr" eaLnBrk="0" hangingPunct="0"/>
            <a:r>
              <a:rPr lang="en-US" sz="4000" b="1" u="sng" dirty="0" smtClean="0">
                <a:latin typeface="Calibri" pitchFamily="34" charset="0"/>
              </a:rPr>
              <a:t>WRF Lightning Threat Forecasts </a:t>
            </a:r>
          </a:p>
          <a:p>
            <a:pPr algn="ctr" eaLnBrk="0" hangingPunct="0"/>
            <a:r>
              <a:rPr lang="en-US" sz="4000" b="1" dirty="0" smtClean="0">
                <a:latin typeface="Calibri" pitchFamily="34" charset="0"/>
              </a:rPr>
              <a:t>Background</a:t>
            </a:r>
            <a:endParaRPr lang="en-US" sz="4000" dirty="0">
              <a:latin typeface="Calibri"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1026"/>
          <p:cNvSpPr>
            <a:spLocks noChangeArrowheads="1"/>
          </p:cNvSpPr>
          <p:nvPr/>
        </p:nvSpPr>
        <p:spPr bwMode="auto">
          <a:xfrm>
            <a:off x="152400" y="533400"/>
            <a:ext cx="8669337" cy="1066800"/>
          </a:xfrm>
          <a:prstGeom prst="rect">
            <a:avLst/>
          </a:prstGeom>
          <a:noFill/>
          <a:ln w="9525">
            <a:noFill/>
            <a:miter lim="800000"/>
            <a:headEnd/>
            <a:tailEnd/>
          </a:ln>
          <a:effectLst/>
        </p:spPr>
        <p:txBody>
          <a:bodyPr anchor="ctr"/>
          <a:lstStyle/>
          <a:p>
            <a:pPr algn="ctr" eaLnBrk="0" hangingPunct="0"/>
            <a:r>
              <a:rPr lang="en-US" sz="4000" b="1" u="sng" dirty="0" smtClean="0">
                <a:latin typeface="Calibri" pitchFamily="34" charset="0"/>
              </a:rPr>
              <a:t>WRF Lightning Threat Forecasts </a:t>
            </a:r>
          </a:p>
          <a:p>
            <a:pPr algn="ctr" eaLnBrk="0" hangingPunct="0"/>
            <a:r>
              <a:rPr lang="en-US" sz="4000" b="1" dirty="0" smtClean="0">
                <a:latin typeface="Calibri" pitchFamily="34" charset="0"/>
              </a:rPr>
              <a:t>Objectives</a:t>
            </a:r>
            <a:endParaRPr lang="en-US" sz="4000" dirty="0">
              <a:latin typeface="Calibri" pitchFamily="34" charset="0"/>
            </a:endParaRPr>
          </a:p>
        </p:txBody>
      </p:sp>
      <p:sp>
        <p:nvSpPr>
          <p:cNvPr id="439299" name="Text Box 1027"/>
          <p:cNvSpPr txBox="1">
            <a:spLocks noChangeArrowheads="1"/>
          </p:cNvSpPr>
          <p:nvPr/>
        </p:nvSpPr>
        <p:spPr bwMode="auto">
          <a:xfrm>
            <a:off x="441325" y="2228195"/>
            <a:ext cx="8248650" cy="4401205"/>
          </a:xfrm>
          <a:prstGeom prst="rect">
            <a:avLst/>
          </a:prstGeom>
          <a:noFill/>
          <a:ln w="9525">
            <a:noFill/>
            <a:miter lim="800000"/>
            <a:headEnd/>
            <a:tailEnd/>
          </a:ln>
          <a:effectLst/>
        </p:spPr>
        <p:txBody>
          <a:bodyPr>
            <a:spAutoFit/>
          </a:bodyPr>
          <a:lstStyle/>
          <a:p>
            <a:pPr marL="457200" indent="-457200">
              <a:buFont typeface="Times" charset="0"/>
              <a:buNone/>
            </a:pPr>
            <a:endParaRPr lang="en-US" sz="2000" i="1" dirty="0"/>
          </a:p>
          <a:p>
            <a:pPr marL="457200" indent="-457200">
              <a:buFont typeface="Times" charset="0"/>
              <a:buAutoNum type="arabicPeriod"/>
            </a:pPr>
            <a:r>
              <a:rPr lang="en-US" sz="2000" dirty="0"/>
              <a:t>Create WRF forecasts of </a:t>
            </a:r>
            <a:r>
              <a:rPr lang="en-US" sz="2000" b="1" dirty="0" smtClean="0">
                <a:solidFill>
                  <a:srgbClr val="7030A0"/>
                </a:solidFill>
              </a:rPr>
              <a:t>Total Lightning </a:t>
            </a:r>
            <a:r>
              <a:rPr lang="en-US" sz="2000" dirty="0"/>
              <a:t>threat (1-24 h), based on </a:t>
            </a:r>
            <a:r>
              <a:rPr lang="en-US" sz="2000" dirty="0" smtClean="0"/>
              <a:t>two </a:t>
            </a:r>
            <a:r>
              <a:rPr lang="en-US" sz="2000" dirty="0"/>
              <a:t>proxy fields from explicitly simulated convection: </a:t>
            </a:r>
          </a:p>
          <a:p>
            <a:pPr marL="457200" indent="-457200">
              <a:buFont typeface="Times" charset="0"/>
              <a:buNone/>
            </a:pPr>
            <a:r>
              <a:rPr lang="en-US" sz="2000" dirty="0"/>
              <a:t>      </a:t>
            </a:r>
            <a:r>
              <a:rPr lang="en-US" sz="2000" dirty="0">
                <a:solidFill>
                  <a:srgbClr val="7030A0"/>
                </a:solidFill>
              </a:rPr>
              <a:t>- </a:t>
            </a:r>
            <a:r>
              <a:rPr lang="en-US" sz="2000" dirty="0" err="1">
                <a:solidFill>
                  <a:srgbClr val="7030A0"/>
                </a:solidFill>
              </a:rPr>
              <a:t>graupel</a:t>
            </a:r>
            <a:r>
              <a:rPr lang="en-US" sz="2000" dirty="0">
                <a:solidFill>
                  <a:srgbClr val="7030A0"/>
                </a:solidFill>
              </a:rPr>
              <a:t> flux near -15 C (captures LTG time variability)</a:t>
            </a:r>
          </a:p>
          <a:p>
            <a:pPr marL="457200" indent="-457200">
              <a:buFont typeface="Times" charset="0"/>
              <a:buNone/>
            </a:pPr>
            <a:r>
              <a:rPr lang="en-US" sz="2000" dirty="0">
                <a:solidFill>
                  <a:srgbClr val="7030A0"/>
                </a:solidFill>
              </a:rPr>
              <a:t>      - vertically integrated ice (captures anvil LTG area</a:t>
            </a:r>
            <a:r>
              <a:rPr lang="en-US" sz="2000" dirty="0" smtClean="0">
                <a:solidFill>
                  <a:srgbClr val="7030A0"/>
                </a:solidFill>
              </a:rPr>
              <a:t>)</a:t>
            </a:r>
          </a:p>
          <a:p>
            <a:pPr marL="457200" indent="-457200">
              <a:buFont typeface="Times" charset="0"/>
              <a:buNone/>
            </a:pPr>
            <a:endParaRPr lang="en-US" sz="2000" dirty="0"/>
          </a:p>
          <a:p>
            <a:pPr marL="457200" indent="-457200">
              <a:buFont typeface="Times" charset="0"/>
              <a:buAutoNum type="arabicPeriod" startAt="2"/>
            </a:pPr>
            <a:r>
              <a:rPr lang="en-US" sz="2000" dirty="0"/>
              <a:t>Calibrate each threat to yield accurate quantitative </a:t>
            </a:r>
            <a:r>
              <a:rPr lang="en-US" sz="2000" dirty="0" smtClean="0"/>
              <a:t>peak </a:t>
            </a:r>
            <a:r>
              <a:rPr lang="en-US" sz="2000" dirty="0"/>
              <a:t>flash rate densities based on </a:t>
            </a:r>
            <a:r>
              <a:rPr lang="en-US" sz="2000" dirty="0" smtClean="0"/>
              <a:t>VHF Lightning Mapping Array (LMA)  </a:t>
            </a:r>
            <a:r>
              <a:rPr lang="en-US" sz="2000" dirty="0"/>
              <a:t>total LTG </a:t>
            </a:r>
            <a:endParaRPr lang="en-US" sz="2000" dirty="0" smtClean="0"/>
          </a:p>
          <a:p>
            <a:pPr marL="457200" indent="-457200"/>
            <a:r>
              <a:rPr lang="en-US" sz="2000" dirty="0" smtClean="0"/>
              <a:t> </a:t>
            </a:r>
            <a:endParaRPr lang="en-US" sz="2000" dirty="0"/>
          </a:p>
          <a:p>
            <a:pPr marL="457200" indent="-457200">
              <a:buFont typeface="Times" charset="0"/>
              <a:buAutoNum type="arabicPeriod" startAt="3"/>
            </a:pPr>
            <a:r>
              <a:rPr lang="en-US" sz="2000" dirty="0" smtClean="0"/>
              <a:t>Evaluate </a:t>
            </a:r>
            <a:r>
              <a:rPr lang="en-US" sz="2000" dirty="0"/>
              <a:t>threats for areal coverage, time </a:t>
            </a:r>
            <a:r>
              <a:rPr lang="en-US" sz="2000" dirty="0" smtClean="0"/>
              <a:t>variability</a:t>
            </a:r>
          </a:p>
          <a:p>
            <a:pPr marL="457200" indent="-457200">
              <a:buFont typeface="Times" charset="0"/>
              <a:buAutoNum type="arabicPeriod" startAt="3"/>
            </a:pPr>
            <a:endParaRPr lang="en-US" sz="2000" dirty="0"/>
          </a:p>
          <a:p>
            <a:pPr marL="457200" indent="-457200">
              <a:buFont typeface="Times" charset="0"/>
              <a:buAutoNum type="arabicPeriod" startAt="4"/>
            </a:pPr>
            <a:r>
              <a:rPr lang="en-US" sz="2000" dirty="0"/>
              <a:t>Blend threats to optimize results for amplitude, </a:t>
            </a:r>
            <a:r>
              <a:rPr lang="en-US" sz="2000" dirty="0" smtClean="0"/>
              <a:t>area</a:t>
            </a:r>
          </a:p>
          <a:p>
            <a:pPr marL="457200" indent="-457200">
              <a:buFont typeface="Times" charset="0"/>
              <a:buAutoNum type="arabicPeriod" startAt="4"/>
            </a:pPr>
            <a:endParaRPr lang="en-US" sz="2000" dirty="0"/>
          </a:p>
          <a:p>
            <a:pPr marL="457200" indent="-457200">
              <a:buFont typeface="Times" charset="0"/>
              <a:buAutoNum type="arabicPeriod" startAt="4"/>
            </a:pPr>
            <a:r>
              <a:rPr lang="en-US" sz="2000" dirty="0"/>
              <a:t>Examine sensitivity to model mesh, microphysics</a:t>
            </a:r>
          </a:p>
        </p:txBody>
      </p:sp>
      <p:sp>
        <p:nvSpPr>
          <p:cNvPr id="4" name="Slide Number Placeholder 3"/>
          <p:cNvSpPr>
            <a:spLocks noGrp="1"/>
          </p:cNvSpPr>
          <p:nvPr>
            <p:ph type="sldNum" sz="quarter" idx="12"/>
          </p:nvPr>
        </p:nvSpPr>
        <p:spPr/>
        <p:txBody>
          <a:bodyPr/>
          <a:lstStyle/>
          <a:p>
            <a:fld id="{116BE5EC-E639-4F8E-8A18-5DB4A33D6C18}" type="slidenum">
              <a:rPr lang="en-US" smtClean="0"/>
              <a:pPr/>
              <a:t>31</a:t>
            </a:fld>
            <a:endParaRPr lang="en-US"/>
          </a:p>
        </p:txBody>
      </p:sp>
      <p:sp>
        <p:nvSpPr>
          <p:cNvPr id="6" name="TextBox 5"/>
          <p:cNvSpPr txBox="1"/>
          <p:nvPr/>
        </p:nvSpPr>
        <p:spPr>
          <a:xfrm>
            <a:off x="152400" y="1777425"/>
            <a:ext cx="8763000" cy="584775"/>
          </a:xfrm>
          <a:prstGeom prst="rect">
            <a:avLst/>
          </a:prstGeom>
          <a:noFill/>
        </p:spPr>
        <p:txBody>
          <a:bodyPr wrap="square" rtlCol="0">
            <a:spAutoFit/>
          </a:bodyPr>
          <a:lstStyle/>
          <a:p>
            <a:r>
              <a:rPr lang="en-US" sz="1600" b="1" i="1" dirty="0" smtClean="0">
                <a:solidFill>
                  <a:srgbClr val="7030A0"/>
                </a:solidFill>
              </a:rPr>
              <a:t>(</a:t>
            </a:r>
            <a:r>
              <a:rPr lang="en-US" sz="1600" b="1" i="1" dirty="0" err="1" smtClean="0">
                <a:solidFill>
                  <a:srgbClr val="7030A0"/>
                </a:solidFill>
              </a:rPr>
              <a:t>McCaul</a:t>
            </a:r>
            <a:r>
              <a:rPr lang="en-US" sz="1600" b="1" i="1" dirty="0" smtClean="0">
                <a:solidFill>
                  <a:srgbClr val="7030A0"/>
                </a:solidFill>
              </a:rPr>
              <a:t>, E. W., Jr., S. J. Goodman, K. </a:t>
            </a:r>
            <a:r>
              <a:rPr lang="en-US" sz="1600" b="1" i="1" dirty="0" err="1" smtClean="0">
                <a:solidFill>
                  <a:srgbClr val="7030A0"/>
                </a:solidFill>
              </a:rPr>
              <a:t>LaCasse</a:t>
            </a:r>
            <a:r>
              <a:rPr lang="en-US" sz="1600" b="1" i="1" dirty="0" smtClean="0">
                <a:solidFill>
                  <a:srgbClr val="7030A0"/>
                </a:solidFill>
              </a:rPr>
              <a:t> and D. Cecil, 2009: Forecasting lightning threat using cloud-resolving model simulations.  </a:t>
            </a:r>
            <a:r>
              <a:rPr lang="en-US" sz="1600" b="1" i="1" dirty="0" err="1" smtClean="0">
                <a:solidFill>
                  <a:srgbClr val="7030A0"/>
                </a:solidFill>
              </a:rPr>
              <a:t>Wea</a:t>
            </a:r>
            <a:r>
              <a:rPr lang="en-US" sz="1600" b="1" i="1" dirty="0" smtClean="0">
                <a:solidFill>
                  <a:srgbClr val="7030A0"/>
                </a:solidFill>
              </a:rPr>
              <a:t>. Forecasting, 24, 709-729).</a:t>
            </a:r>
            <a:endParaRPr lang="en-US" sz="1600" dirty="0">
              <a:solidFill>
                <a:srgbClr val="7030A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bwMode="auto">
          <a:xfrm>
            <a:off x="228600" y="533400"/>
            <a:ext cx="8686800" cy="1219200"/>
          </a:xfrm>
          <a:noFill/>
          <a:ln>
            <a:miter lim="800000"/>
            <a:headEnd/>
            <a:tailEnd/>
          </a:ln>
        </p:spPr>
        <p:txBody>
          <a:bodyPr vert="horz" wrap="square" lIns="91440" tIns="45720" rIns="91440" bIns="45720" numCol="1" anchor="t" anchorCtr="0" compatLnSpc="1">
            <a:prstTxWarp prst="textNoShape">
              <a:avLst/>
            </a:prstTxWarp>
          </a:bodyPr>
          <a:lstStyle/>
          <a:p>
            <a:r>
              <a:rPr lang="en-US" sz="4000" b="1" u="sng" dirty="0">
                <a:solidFill>
                  <a:schemeClr val="tx1"/>
                </a:solidFill>
                <a:latin typeface="Calibri" pitchFamily="34" charset="0"/>
              </a:rPr>
              <a:t>WRF Lightning Threat </a:t>
            </a:r>
            <a:r>
              <a:rPr lang="en-US" sz="4000" b="1" u="sng" dirty="0" smtClean="0">
                <a:solidFill>
                  <a:schemeClr val="tx1"/>
                </a:solidFill>
                <a:latin typeface="Calibri" pitchFamily="34" charset="0"/>
              </a:rPr>
              <a:t>Forecasts</a:t>
            </a:r>
            <a:r>
              <a:rPr lang="en-US" sz="4000" b="1" dirty="0">
                <a:solidFill>
                  <a:schemeClr val="tx1"/>
                </a:solidFill>
                <a:latin typeface="Calibri" pitchFamily="34" charset="0"/>
              </a:rPr>
              <a:t/>
            </a:r>
            <a:br>
              <a:rPr lang="en-US" sz="4000" b="1" dirty="0">
                <a:solidFill>
                  <a:schemeClr val="tx1"/>
                </a:solidFill>
                <a:latin typeface="Calibri" pitchFamily="34" charset="0"/>
              </a:rPr>
            </a:br>
            <a:r>
              <a:rPr lang="en-US" sz="4000" b="1" dirty="0">
                <a:solidFill>
                  <a:schemeClr val="tx1"/>
                </a:solidFill>
                <a:latin typeface="Calibri" pitchFamily="34" charset="0"/>
              </a:rPr>
              <a:t>Methodology </a:t>
            </a:r>
          </a:p>
        </p:txBody>
      </p:sp>
      <p:sp>
        <p:nvSpPr>
          <p:cNvPr id="438275" name="Text Box 3"/>
          <p:cNvSpPr txBox="1">
            <a:spLocks noChangeArrowheads="1"/>
          </p:cNvSpPr>
          <p:nvPr/>
        </p:nvSpPr>
        <p:spPr bwMode="auto">
          <a:xfrm>
            <a:off x="304800" y="2157948"/>
            <a:ext cx="6019800" cy="3785652"/>
          </a:xfrm>
          <a:prstGeom prst="rect">
            <a:avLst/>
          </a:prstGeom>
          <a:noFill/>
          <a:ln w="9525">
            <a:noFill/>
            <a:miter lim="800000"/>
            <a:headEnd/>
            <a:tailEnd/>
          </a:ln>
          <a:effectLst/>
        </p:spPr>
        <p:txBody>
          <a:bodyPr wrap="square">
            <a:spAutoFit/>
          </a:bodyPr>
          <a:lstStyle/>
          <a:p>
            <a:pPr marL="457200" indent="-457200" fontAlgn="base">
              <a:spcBef>
                <a:spcPct val="0"/>
              </a:spcBef>
              <a:spcAft>
                <a:spcPct val="0"/>
              </a:spcAft>
              <a:buFont typeface="Times" charset="0"/>
              <a:buAutoNum type="arabicPeriod"/>
            </a:pPr>
            <a:r>
              <a:rPr lang="en-US" sz="2000" dirty="0">
                <a:latin typeface="Arial" charset="0"/>
              </a:rPr>
              <a:t>Regression results for threat 1 “F</a:t>
            </a:r>
            <a:r>
              <a:rPr lang="en-US" sz="2000" baseline="-25000" dirty="0">
                <a:latin typeface="Arial" charset="0"/>
              </a:rPr>
              <a:t>1</a:t>
            </a:r>
            <a:r>
              <a:rPr lang="en-US" sz="2000" dirty="0">
                <a:latin typeface="Arial" charset="0"/>
              </a:rPr>
              <a:t>” (based on </a:t>
            </a:r>
            <a:r>
              <a:rPr lang="en-US" sz="2000" dirty="0" err="1">
                <a:latin typeface="Arial" charset="0"/>
              </a:rPr>
              <a:t>graupel</a:t>
            </a:r>
            <a:r>
              <a:rPr lang="en-US" sz="2000" dirty="0">
                <a:latin typeface="Arial" charset="0"/>
              </a:rPr>
              <a:t> </a:t>
            </a:r>
            <a:r>
              <a:rPr lang="en-US" sz="2000" dirty="0" smtClean="0">
                <a:latin typeface="Arial" charset="0"/>
              </a:rPr>
              <a:t>flux, </a:t>
            </a:r>
            <a:r>
              <a:rPr lang="en-US" sz="2000" dirty="0">
                <a:latin typeface="Arial" charset="0"/>
              </a:rPr>
              <a:t>FLX = </a:t>
            </a:r>
            <a:r>
              <a:rPr lang="en-US" sz="2000" b="1" dirty="0">
                <a:latin typeface="Arial" charset="0"/>
              </a:rPr>
              <a:t>w*</a:t>
            </a:r>
            <a:r>
              <a:rPr lang="en-US" sz="2000" b="1" dirty="0" err="1">
                <a:latin typeface="Arial" charset="0"/>
              </a:rPr>
              <a:t>q</a:t>
            </a:r>
            <a:r>
              <a:rPr lang="en-US" sz="2000" b="1" baseline="-25000" dirty="0" err="1">
                <a:latin typeface="Arial" charset="0"/>
              </a:rPr>
              <a:t>g</a:t>
            </a:r>
            <a:r>
              <a:rPr lang="en-US" sz="2000" dirty="0">
                <a:latin typeface="Arial" charset="0"/>
              </a:rPr>
              <a:t> at T=-15 C): </a:t>
            </a:r>
            <a:endParaRPr lang="en-US" sz="2000" dirty="0" smtClean="0">
              <a:latin typeface="Arial" charset="0"/>
            </a:endParaRPr>
          </a:p>
          <a:p>
            <a:pPr marL="457200" indent="-457200" fontAlgn="base">
              <a:spcBef>
                <a:spcPct val="0"/>
              </a:spcBef>
              <a:spcAft>
                <a:spcPct val="0"/>
              </a:spcAft>
            </a:pPr>
            <a:r>
              <a:rPr lang="en-US" sz="2000" dirty="0" smtClean="0">
                <a:latin typeface="Arial" charset="0"/>
              </a:rPr>
              <a:t>  </a:t>
            </a:r>
            <a:endParaRPr lang="en-US" sz="2000" dirty="0">
              <a:latin typeface="Arial" charset="0"/>
            </a:endParaRPr>
          </a:p>
          <a:p>
            <a:pPr marL="457200" indent="-457200" algn="ctr" fontAlgn="base">
              <a:spcBef>
                <a:spcPct val="0"/>
              </a:spcBef>
              <a:spcAft>
                <a:spcPct val="0"/>
              </a:spcAft>
              <a:buFont typeface="Times" charset="0"/>
              <a:buNone/>
            </a:pPr>
            <a:r>
              <a:rPr lang="en-US" sz="2000" dirty="0">
                <a:latin typeface="Arial" charset="0"/>
              </a:rPr>
              <a:t>     </a:t>
            </a:r>
            <a:r>
              <a:rPr lang="en-US" sz="2000" dirty="0">
                <a:solidFill>
                  <a:srgbClr val="7030A0"/>
                </a:solidFill>
                <a:latin typeface="Arial" charset="0"/>
              </a:rPr>
              <a:t>F</a:t>
            </a:r>
            <a:r>
              <a:rPr lang="en-US" sz="2000" baseline="-25000" dirty="0">
                <a:solidFill>
                  <a:srgbClr val="7030A0"/>
                </a:solidFill>
                <a:latin typeface="Arial" charset="0"/>
              </a:rPr>
              <a:t>1</a:t>
            </a:r>
            <a:r>
              <a:rPr lang="en-US" sz="2000" dirty="0">
                <a:solidFill>
                  <a:srgbClr val="7030A0"/>
                </a:solidFill>
                <a:latin typeface="Arial" charset="0"/>
              </a:rPr>
              <a:t> = 0.042*FLX  (require F</a:t>
            </a:r>
            <a:r>
              <a:rPr lang="en-US" sz="2000" baseline="-25000" dirty="0">
                <a:solidFill>
                  <a:srgbClr val="7030A0"/>
                </a:solidFill>
                <a:latin typeface="Arial" charset="0"/>
              </a:rPr>
              <a:t>1</a:t>
            </a:r>
            <a:r>
              <a:rPr lang="en-US" sz="2000" dirty="0">
                <a:solidFill>
                  <a:srgbClr val="7030A0"/>
                </a:solidFill>
                <a:latin typeface="Arial" charset="0"/>
              </a:rPr>
              <a:t> &gt; 0.01 fl/km</a:t>
            </a:r>
            <a:r>
              <a:rPr lang="en-US" sz="2000" baseline="30000" dirty="0">
                <a:solidFill>
                  <a:srgbClr val="7030A0"/>
                </a:solidFill>
                <a:latin typeface="Arial" charset="0"/>
              </a:rPr>
              <a:t>2</a:t>
            </a:r>
            <a:r>
              <a:rPr lang="en-US" sz="2000" dirty="0">
                <a:solidFill>
                  <a:srgbClr val="7030A0"/>
                </a:solidFill>
                <a:latin typeface="Arial" charset="0"/>
              </a:rPr>
              <a:t>/5 min)</a:t>
            </a:r>
          </a:p>
          <a:p>
            <a:pPr marL="457200" indent="-457200" fontAlgn="base">
              <a:spcBef>
                <a:spcPct val="0"/>
              </a:spcBef>
              <a:spcAft>
                <a:spcPct val="0"/>
              </a:spcAft>
              <a:buFont typeface="Times" charset="0"/>
              <a:buAutoNum type="arabicPeriod" startAt="2"/>
            </a:pPr>
            <a:endParaRPr lang="en-US" sz="2000" dirty="0">
              <a:latin typeface="Arial" charset="0"/>
            </a:endParaRPr>
          </a:p>
          <a:p>
            <a:pPr marL="457200" indent="-457200" fontAlgn="base">
              <a:spcBef>
                <a:spcPct val="0"/>
              </a:spcBef>
              <a:spcAft>
                <a:spcPct val="0"/>
              </a:spcAft>
              <a:buFont typeface="Times" charset="0"/>
              <a:buAutoNum type="arabicPeriod" startAt="2"/>
            </a:pPr>
            <a:r>
              <a:rPr lang="en-US" sz="2000" dirty="0">
                <a:latin typeface="Arial" charset="0"/>
              </a:rPr>
              <a:t>Regression results for threat 2 “F</a:t>
            </a:r>
            <a:r>
              <a:rPr lang="en-US" sz="2000" baseline="-25000" dirty="0">
                <a:latin typeface="Arial" charset="0"/>
              </a:rPr>
              <a:t>2</a:t>
            </a:r>
            <a:r>
              <a:rPr lang="en-US" sz="2000" dirty="0">
                <a:latin typeface="Arial" charset="0"/>
              </a:rPr>
              <a:t>” (based on </a:t>
            </a:r>
            <a:r>
              <a:rPr lang="en-US" sz="2000" dirty="0" smtClean="0">
                <a:latin typeface="Arial" charset="0"/>
              </a:rPr>
              <a:t>Vertically Integrated Ice, VII</a:t>
            </a:r>
            <a:r>
              <a:rPr lang="en-US" sz="2000" dirty="0">
                <a:latin typeface="Arial" charset="0"/>
              </a:rPr>
              <a:t>, </a:t>
            </a:r>
            <a:r>
              <a:rPr lang="en-US" sz="2000" dirty="0" smtClean="0">
                <a:latin typeface="Arial" charset="0"/>
              </a:rPr>
              <a:t>cloud </a:t>
            </a:r>
            <a:r>
              <a:rPr lang="en-US" sz="2000" dirty="0">
                <a:latin typeface="Arial" charset="0"/>
              </a:rPr>
              <a:t>ice + snow + </a:t>
            </a:r>
            <a:r>
              <a:rPr lang="en-US" sz="2000" dirty="0" err="1">
                <a:latin typeface="Arial" charset="0"/>
              </a:rPr>
              <a:t>graupel</a:t>
            </a:r>
            <a:r>
              <a:rPr lang="en-US" sz="2000" dirty="0">
                <a:latin typeface="Arial" charset="0"/>
              </a:rPr>
              <a:t> from WRF WSM-6</a:t>
            </a:r>
            <a:r>
              <a:rPr lang="en-US" sz="2000" dirty="0" smtClean="0">
                <a:latin typeface="Arial" charset="0"/>
              </a:rPr>
              <a:t>):</a:t>
            </a:r>
          </a:p>
          <a:p>
            <a:pPr marL="457200" indent="-457200" fontAlgn="base">
              <a:spcBef>
                <a:spcPct val="0"/>
              </a:spcBef>
              <a:spcAft>
                <a:spcPct val="0"/>
              </a:spcAft>
            </a:pPr>
            <a:endParaRPr lang="en-US" sz="2000" dirty="0">
              <a:latin typeface="Arial" charset="0"/>
            </a:endParaRPr>
          </a:p>
          <a:p>
            <a:pPr marL="457200" indent="-457200" algn="ctr" fontAlgn="base">
              <a:spcBef>
                <a:spcPct val="0"/>
              </a:spcBef>
              <a:spcAft>
                <a:spcPct val="0"/>
              </a:spcAft>
              <a:buFont typeface="Times" charset="0"/>
              <a:buNone/>
            </a:pPr>
            <a:r>
              <a:rPr lang="en-US" sz="2000" dirty="0">
                <a:latin typeface="Arial" charset="0"/>
              </a:rPr>
              <a:t>      </a:t>
            </a:r>
            <a:r>
              <a:rPr lang="en-US" sz="2000" dirty="0">
                <a:solidFill>
                  <a:srgbClr val="7030A0"/>
                </a:solidFill>
                <a:latin typeface="Arial" charset="0"/>
              </a:rPr>
              <a:t>F</a:t>
            </a:r>
            <a:r>
              <a:rPr lang="en-US" sz="2000" baseline="-25000" dirty="0">
                <a:solidFill>
                  <a:srgbClr val="7030A0"/>
                </a:solidFill>
                <a:latin typeface="Arial" charset="0"/>
              </a:rPr>
              <a:t>2</a:t>
            </a:r>
            <a:r>
              <a:rPr lang="en-US" sz="2000" dirty="0">
                <a:solidFill>
                  <a:srgbClr val="7030A0"/>
                </a:solidFill>
                <a:latin typeface="Arial" charset="0"/>
              </a:rPr>
              <a:t> = 0.2*VII  (require F</a:t>
            </a:r>
            <a:r>
              <a:rPr lang="en-US" sz="2000" baseline="-25000" dirty="0">
                <a:solidFill>
                  <a:srgbClr val="7030A0"/>
                </a:solidFill>
                <a:latin typeface="Arial" charset="0"/>
              </a:rPr>
              <a:t>2</a:t>
            </a:r>
            <a:r>
              <a:rPr lang="en-US" sz="2000" dirty="0">
                <a:solidFill>
                  <a:srgbClr val="7030A0"/>
                </a:solidFill>
                <a:latin typeface="Arial" charset="0"/>
              </a:rPr>
              <a:t> &gt; 0.4 fl/km2/5 min)</a:t>
            </a:r>
          </a:p>
          <a:p>
            <a:pPr marL="457200" indent="-457200" fontAlgn="base">
              <a:spcBef>
                <a:spcPct val="0"/>
              </a:spcBef>
              <a:spcAft>
                <a:spcPct val="0"/>
              </a:spcAft>
              <a:buFont typeface="Times" charset="0"/>
              <a:buAutoNum type="arabicPeriod" startAt="3"/>
            </a:pPr>
            <a:endParaRPr lang="en-US" sz="2000" dirty="0">
              <a:latin typeface="Arial" charset="0"/>
            </a:endParaRPr>
          </a:p>
          <a:p>
            <a:pPr marL="457200" indent="-457200" fontAlgn="base">
              <a:spcBef>
                <a:spcPct val="0"/>
              </a:spcBef>
              <a:spcAft>
                <a:spcPct val="0"/>
              </a:spcAft>
              <a:buFont typeface="Times" charset="0"/>
              <a:buNone/>
            </a:pPr>
            <a:endParaRPr lang="en-US" sz="2000" dirty="0">
              <a:latin typeface="Arial" charset="0"/>
            </a:endParaRPr>
          </a:p>
        </p:txBody>
      </p:sp>
      <p:sp>
        <p:nvSpPr>
          <p:cNvPr id="4" name="Slide Number Placeholder 3"/>
          <p:cNvSpPr>
            <a:spLocks noGrp="1"/>
          </p:cNvSpPr>
          <p:nvPr>
            <p:ph type="sldNum" sz="quarter" idx="12"/>
          </p:nvPr>
        </p:nvSpPr>
        <p:spPr/>
        <p:txBody>
          <a:bodyPr/>
          <a:lstStyle/>
          <a:p>
            <a:fld id="{749756A9-0B4D-418A-A676-3A85BEAC9952}" type="slidenum">
              <a:rPr lang="en-US" smtClean="0">
                <a:solidFill>
                  <a:srgbClr val="FFFFFF"/>
                </a:solidFill>
              </a:rPr>
              <a:pPr/>
              <a:t>32</a:t>
            </a:fld>
            <a:endParaRPr lang="en-US">
              <a:solidFill>
                <a:srgbClr val="FFFFFF"/>
              </a:solidFill>
            </a:endParaRPr>
          </a:p>
        </p:txBody>
      </p:sp>
      <p:grpSp>
        <p:nvGrpSpPr>
          <p:cNvPr id="10" name="Group 9"/>
          <p:cNvGrpSpPr/>
          <p:nvPr/>
        </p:nvGrpSpPr>
        <p:grpSpPr>
          <a:xfrm>
            <a:off x="6623731" y="1600200"/>
            <a:ext cx="2127979" cy="5105400"/>
            <a:chOff x="6008510" y="1752600"/>
            <a:chExt cx="2127979" cy="5105400"/>
          </a:xfrm>
        </p:grpSpPr>
        <p:pic>
          <p:nvPicPr>
            <p:cNvPr id="5" name="Picture 6" descr="figure1.gif                                                    000B5AD0Macintosh HD                   BAFD2A12:"/>
            <p:cNvPicPr>
              <a:picLocks noChangeAspect="1" noChangeArrowheads="1"/>
            </p:cNvPicPr>
            <p:nvPr/>
          </p:nvPicPr>
          <p:blipFill>
            <a:blip r:embed="rId2" cstate="print"/>
            <a:srcRect/>
            <a:stretch>
              <a:fillRect/>
            </a:stretch>
          </p:blipFill>
          <p:spPr bwMode="auto">
            <a:xfrm>
              <a:off x="6019800" y="1752600"/>
              <a:ext cx="2108773" cy="2819400"/>
            </a:xfrm>
            <a:prstGeom prst="rect">
              <a:avLst/>
            </a:prstGeom>
            <a:noFill/>
          </p:spPr>
        </p:pic>
        <p:pic>
          <p:nvPicPr>
            <p:cNvPr id="6" name="Picture 4" descr="figure3.gif                                                    000B5AD0Macintosh HD                   BAFD2A12:"/>
            <p:cNvPicPr>
              <a:picLocks noChangeAspect="1" noChangeArrowheads="1"/>
            </p:cNvPicPr>
            <p:nvPr/>
          </p:nvPicPr>
          <p:blipFill>
            <a:blip r:embed="rId3" cstate="print"/>
            <a:srcRect/>
            <a:stretch>
              <a:fillRect/>
            </a:stretch>
          </p:blipFill>
          <p:spPr bwMode="auto">
            <a:xfrm>
              <a:off x="6008510" y="4011622"/>
              <a:ext cx="2127979" cy="2846378"/>
            </a:xfrm>
            <a:prstGeom prst="rect">
              <a:avLst/>
            </a:prstGeom>
            <a:noFill/>
          </p:spPr>
        </p:pic>
        <p:sp>
          <p:nvSpPr>
            <p:cNvPr id="8" name="Text Box 9"/>
            <p:cNvSpPr txBox="1">
              <a:spLocks noChangeArrowheads="1"/>
            </p:cNvSpPr>
            <p:nvPr/>
          </p:nvSpPr>
          <p:spPr bwMode="auto">
            <a:xfrm>
              <a:off x="6629400" y="3440668"/>
              <a:ext cx="1362075" cy="369332"/>
            </a:xfrm>
            <a:prstGeom prst="rect">
              <a:avLst/>
            </a:prstGeom>
            <a:noFill/>
            <a:ln w="9525">
              <a:noFill/>
              <a:miter lim="800000"/>
              <a:headEnd/>
              <a:tailEnd/>
            </a:ln>
            <a:effectLst/>
          </p:spPr>
          <p:txBody>
            <a:bodyPr>
              <a:spAutoFit/>
            </a:bodyPr>
            <a:lstStyle/>
            <a:p>
              <a:r>
                <a:rPr lang="en-US" dirty="0"/>
                <a:t>r = 0.67</a:t>
              </a:r>
            </a:p>
          </p:txBody>
        </p:sp>
        <p:sp>
          <p:nvSpPr>
            <p:cNvPr id="9" name="Text Box 7"/>
            <p:cNvSpPr txBox="1">
              <a:spLocks noChangeArrowheads="1"/>
            </p:cNvSpPr>
            <p:nvPr/>
          </p:nvSpPr>
          <p:spPr bwMode="auto">
            <a:xfrm>
              <a:off x="6781800" y="5715000"/>
              <a:ext cx="910827" cy="369332"/>
            </a:xfrm>
            <a:prstGeom prst="rect">
              <a:avLst/>
            </a:prstGeom>
            <a:noFill/>
            <a:ln w="9525">
              <a:noFill/>
              <a:miter lim="800000"/>
              <a:headEnd/>
              <a:tailEnd/>
            </a:ln>
            <a:effectLst/>
          </p:spPr>
          <p:txBody>
            <a:bodyPr wrap="none">
              <a:spAutoFit/>
            </a:bodyPr>
            <a:lstStyle/>
            <a:p>
              <a:r>
                <a:rPr lang="en-US" dirty="0"/>
                <a:t>r = 0.83</a:t>
              </a: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40322" name="Picture 1026" descr="capth1_2002033004.new.jpg                                      00222A79Macintosh HD                   BAFD2A12:"/>
          <p:cNvPicPr>
            <a:picLocks noChangeAspect="1" noChangeArrowheads="1"/>
          </p:cNvPicPr>
          <p:nvPr/>
        </p:nvPicPr>
        <p:blipFill>
          <a:blip r:embed="rId2" cstate="print"/>
          <a:srcRect/>
          <a:stretch>
            <a:fillRect/>
          </a:stretch>
        </p:blipFill>
        <p:spPr bwMode="auto">
          <a:xfrm>
            <a:off x="1066800" y="1828800"/>
            <a:ext cx="7086600" cy="4953000"/>
          </a:xfrm>
          <a:prstGeom prst="rect">
            <a:avLst/>
          </a:prstGeom>
          <a:noFill/>
        </p:spPr>
      </p:pic>
      <p:sp>
        <p:nvSpPr>
          <p:cNvPr id="440324" name="Text Box 1028"/>
          <p:cNvSpPr txBox="1">
            <a:spLocks noChangeArrowheads="1"/>
          </p:cNvSpPr>
          <p:nvPr/>
        </p:nvSpPr>
        <p:spPr bwMode="auto">
          <a:xfrm>
            <a:off x="228600" y="98610"/>
            <a:ext cx="8610600" cy="1754326"/>
          </a:xfrm>
          <a:prstGeom prst="rect">
            <a:avLst/>
          </a:prstGeom>
          <a:noFill/>
          <a:ln w="9525">
            <a:noFill/>
            <a:miter lim="800000"/>
            <a:headEnd/>
            <a:tailEnd/>
          </a:ln>
          <a:effectLst/>
        </p:spPr>
        <p:txBody>
          <a:bodyPr wrap="square">
            <a:spAutoFit/>
          </a:bodyPr>
          <a:lstStyle/>
          <a:p>
            <a:pPr algn="ctr" fontAlgn="base">
              <a:spcBef>
                <a:spcPct val="0"/>
              </a:spcBef>
              <a:spcAft>
                <a:spcPct val="0"/>
              </a:spcAft>
            </a:pPr>
            <a:r>
              <a:rPr lang="en-US" sz="3600" b="1" dirty="0" smtClean="0">
                <a:latin typeface="Calibri" pitchFamily="34" charset="0"/>
              </a:rPr>
              <a:t>Comparison </a:t>
            </a:r>
            <a:r>
              <a:rPr lang="en-US" sz="3600" b="1" dirty="0">
                <a:latin typeface="Calibri" pitchFamily="34" charset="0"/>
              </a:rPr>
              <a:t>of </a:t>
            </a:r>
            <a:r>
              <a:rPr lang="en-US" sz="3600" b="1" dirty="0" smtClean="0">
                <a:latin typeface="Calibri" pitchFamily="34" charset="0"/>
              </a:rPr>
              <a:t>Areal Coverage</a:t>
            </a:r>
            <a:r>
              <a:rPr lang="en-US" sz="3600" b="1" dirty="0">
                <a:latin typeface="Calibri" pitchFamily="34" charset="0"/>
              </a:rPr>
              <a:t>: </a:t>
            </a:r>
            <a:endParaRPr lang="en-US" sz="3600" b="1" dirty="0" smtClean="0">
              <a:latin typeface="Calibri" pitchFamily="34" charset="0"/>
            </a:endParaRPr>
          </a:p>
          <a:p>
            <a:pPr algn="ctr" fontAlgn="base">
              <a:spcBef>
                <a:spcPct val="0"/>
              </a:spcBef>
              <a:spcAft>
                <a:spcPct val="0"/>
              </a:spcAft>
            </a:pPr>
            <a:r>
              <a:rPr lang="en-US" sz="3600" b="1" dirty="0" smtClean="0">
                <a:latin typeface="Calibri" pitchFamily="34" charset="0"/>
              </a:rPr>
              <a:t>CAPE </a:t>
            </a:r>
            <a:r>
              <a:rPr lang="en-US" sz="3600" b="1" dirty="0" err="1">
                <a:latin typeface="Calibri" pitchFamily="34" charset="0"/>
              </a:rPr>
              <a:t>vs</a:t>
            </a:r>
            <a:r>
              <a:rPr lang="en-US" sz="3600" b="1" dirty="0">
                <a:latin typeface="Calibri" pitchFamily="34" charset="0"/>
              </a:rPr>
              <a:t> </a:t>
            </a:r>
            <a:r>
              <a:rPr lang="en-US" sz="3600" b="1" dirty="0" smtClean="0">
                <a:latin typeface="Calibri" pitchFamily="34" charset="0"/>
              </a:rPr>
              <a:t>Threat 1 </a:t>
            </a:r>
            <a:r>
              <a:rPr lang="en-US" sz="3600" b="1" dirty="0" err="1" smtClean="0">
                <a:latin typeface="Calibri" pitchFamily="34" charset="0"/>
              </a:rPr>
              <a:t>Graupel</a:t>
            </a:r>
            <a:r>
              <a:rPr lang="en-US" sz="3600" b="1" dirty="0" smtClean="0">
                <a:latin typeface="Calibri" pitchFamily="34" charset="0"/>
              </a:rPr>
              <a:t> Flux</a:t>
            </a:r>
          </a:p>
          <a:p>
            <a:pPr algn="ctr" fontAlgn="base">
              <a:spcBef>
                <a:spcPct val="0"/>
              </a:spcBef>
              <a:spcAft>
                <a:spcPct val="0"/>
              </a:spcAft>
            </a:pPr>
            <a:r>
              <a:rPr lang="en-US" sz="3600" b="1" dirty="0" smtClean="0">
                <a:solidFill>
                  <a:srgbClr val="7030A0"/>
                </a:solidFill>
                <a:latin typeface="Calibri" pitchFamily="34" charset="0"/>
              </a:rPr>
              <a:t>CAPE </a:t>
            </a:r>
            <a:r>
              <a:rPr lang="en-US" sz="3600" b="1" dirty="0" err="1" smtClean="0">
                <a:solidFill>
                  <a:srgbClr val="7030A0"/>
                </a:solidFill>
                <a:latin typeface="Calibri" pitchFamily="34" charset="0"/>
              </a:rPr>
              <a:t>overpredicts</a:t>
            </a:r>
            <a:r>
              <a:rPr lang="en-US" sz="3600" b="1" dirty="0" smtClean="0">
                <a:solidFill>
                  <a:srgbClr val="7030A0"/>
                </a:solidFill>
                <a:latin typeface="Calibri" pitchFamily="34" charset="0"/>
              </a:rPr>
              <a:t> lightning threat area</a:t>
            </a:r>
            <a:endParaRPr lang="en-US" sz="3600" dirty="0">
              <a:solidFill>
                <a:srgbClr val="7030A0"/>
              </a:solidFill>
              <a:latin typeface="Calibri" pitchFamily="34" charset="0"/>
            </a:endParaRPr>
          </a:p>
        </p:txBody>
      </p:sp>
      <p:sp>
        <p:nvSpPr>
          <p:cNvPr id="5" name="Slide Number Placeholder 4"/>
          <p:cNvSpPr>
            <a:spLocks noGrp="1"/>
          </p:cNvSpPr>
          <p:nvPr>
            <p:ph type="sldNum" sz="quarter" idx="12"/>
          </p:nvPr>
        </p:nvSpPr>
        <p:spPr/>
        <p:txBody>
          <a:bodyPr/>
          <a:lstStyle/>
          <a:p>
            <a:fld id="{2D18BB37-A9F6-49DC-B71F-CAFAC9715316}" type="slidenum">
              <a:rPr lang="en-US" smtClean="0">
                <a:solidFill>
                  <a:srgbClr val="FFFFFF"/>
                </a:solidFill>
              </a:rPr>
              <a:pPr/>
              <a:t>33</a:t>
            </a:fld>
            <a:endParaRPr lang="en-US">
              <a:solidFill>
                <a:srgbClr val="FFFFFF"/>
              </a:solidFill>
            </a:endParaRPr>
          </a:p>
        </p:txBody>
      </p:sp>
      <p:sp>
        <p:nvSpPr>
          <p:cNvPr id="7" name="Line 4"/>
          <p:cNvSpPr>
            <a:spLocks noChangeShapeType="1"/>
          </p:cNvSpPr>
          <p:nvPr/>
        </p:nvSpPr>
        <p:spPr bwMode="auto">
          <a:xfrm>
            <a:off x="381000" y="1271124"/>
            <a:ext cx="8229600" cy="0"/>
          </a:xfrm>
          <a:prstGeom prst="line">
            <a:avLst/>
          </a:prstGeom>
          <a:noFill/>
          <a:ln w="50800" cmpd="dbl">
            <a:solidFill>
              <a:srgbClr val="003399"/>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b="1" dirty="0" smtClean="0"/>
              <a:t>HWT Blog</a:t>
            </a:r>
            <a:endParaRPr lang="en-US" b="1" dirty="0"/>
          </a:p>
        </p:txBody>
      </p:sp>
      <p:sp>
        <p:nvSpPr>
          <p:cNvPr id="3" name="Slide Number Placeholder 2"/>
          <p:cNvSpPr>
            <a:spLocks noGrp="1"/>
          </p:cNvSpPr>
          <p:nvPr>
            <p:ph type="sldNum" sz="quarter" idx="12"/>
          </p:nvPr>
        </p:nvSpPr>
        <p:spPr/>
        <p:txBody>
          <a:bodyPr/>
          <a:lstStyle/>
          <a:p>
            <a:fld id="{B340B619-EB6A-4188-BD82-77F8D1BE01C2}" type="slidenum">
              <a:rPr lang="en-US" smtClean="0"/>
              <a:pPr/>
              <a:t>34</a:t>
            </a:fld>
            <a:endParaRPr lang="en-US"/>
          </a:p>
        </p:txBody>
      </p:sp>
      <p:sp>
        <p:nvSpPr>
          <p:cNvPr id="5" name="TextBox 4"/>
          <p:cNvSpPr txBox="1"/>
          <p:nvPr/>
        </p:nvSpPr>
        <p:spPr>
          <a:xfrm>
            <a:off x="2133600" y="1219200"/>
            <a:ext cx="4742773" cy="523220"/>
          </a:xfrm>
          <a:prstGeom prst="rect">
            <a:avLst/>
          </a:prstGeom>
          <a:noFill/>
        </p:spPr>
        <p:txBody>
          <a:bodyPr wrap="none" rtlCol="0">
            <a:spAutoFit/>
          </a:bodyPr>
          <a:lstStyle/>
          <a:p>
            <a:r>
              <a:rPr lang="en-US" sz="2800" dirty="0" smtClean="0">
                <a:solidFill>
                  <a:srgbClr val="7030A0"/>
                </a:solidFill>
              </a:rPr>
              <a:t>http://goesrhwt.blogspot.com/</a:t>
            </a:r>
            <a:endParaRPr lang="en-US" sz="2800" dirty="0">
              <a:solidFill>
                <a:srgbClr val="7030A0"/>
              </a:solidFill>
            </a:endParaRPr>
          </a:p>
        </p:txBody>
      </p:sp>
      <p:sp>
        <p:nvSpPr>
          <p:cNvPr id="9" name="Line 4"/>
          <p:cNvSpPr>
            <a:spLocks noChangeShapeType="1"/>
          </p:cNvSpPr>
          <p:nvPr/>
        </p:nvSpPr>
        <p:spPr bwMode="auto">
          <a:xfrm>
            <a:off x="381000" y="1054100"/>
            <a:ext cx="8229600" cy="0"/>
          </a:xfrm>
          <a:prstGeom prst="line">
            <a:avLst/>
          </a:prstGeom>
          <a:noFill/>
          <a:ln w="50800" cmpd="dbl">
            <a:solidFill>
              <a:srgbClr val="003399"/>
            </a:solidFill>
            <a:round/>
            <a:headEnd/>
            <a:tailEnd/>
          </a:ln>
        </p:spPr>
        <p:txBody>
          <a:bodyPr/>
          <a:lstStyle/>
          <a:p>
            <a:endParaRPr lang="en-US"/>
          </a:p>
        </p:txBody>
      </p:sp>
      <p:pic>
        <p:nvPicPr>
          <p:cNvPr id="10" name="Picture 9" descr="nsslwrf_ltg3hrmx_20100407_anim.gif"/>
          <p:cNvPicPr>
            <a:picLocks noChangeAspect="1"/>
          </p:cNvPicPr>
          <p:nvPr/>
        </p:nvPicPr>
        <p:blipFill>
          <a:blip r:embed="rId2" cstate="print"/>
          <a:stretch>
            <a:fillRect/>
          </a:stretch>
        </p:blipFill>
        <p:spPr>
          <a:xfrm>
            <a:off x="228600" y="2133600"/>
            <a:ext cx="4064000" cy="3657600"/>
          </a:xfrm>
          <a:prstGeom prst="rect">
            <a:avLst/>
          </a:prstGeom>
        </p:spPr>
      </p:pic>
      <p:pic>
        <p:nvPicPr>
          <p:cNvPr id="11" name="Picture 10" descr="nsslwrf_mucape_20100407_anim.gif"/>
          <p:cNvPicPr>
            <a:picLocks noChangeAspect="1"/>
          </p:cNvPicPr>
          <p:nvPr/>
        </p:nvPicPr>
        <p:blipFill>
          <a:blip r:embed="rId3" cstate="print"/>
          <a:stretch>
            <a:fillRect/>
          </a:stretch>
        </p:blipFill>
        <p:spPr>
          <a:xfrm>
            <a:off x="4775200" y="2133600"/>
            <a:ext cx="4064000" cy="3657600"/>
          </a:xfrm>
          <a:prstGeom prst="rect">
            <a:avLst/>
          </a:prstGeom>
        </p:spPr>
      </p:pic>
      <p:sp>
        <p:nvSpPr>
          <p:cNvPr id="13" name="TextBox 12"/>
          <p:cNvSpPr txBox="1"/>
          <p:nvPr/>
        </p:nvSpPr>
        <p:spPr>
          <a:xfrm>
            <a:off x="762000" y="6096000"/>
            <a:ext cx="914400" cy="914400"/>
          </a:xfrm>
          <a:prstGeom prst="rect">
            <a:avLst/>
          </a:prstGeom>
          <a:ln/>
        </p:spPr>
        <p:txBody>
          <a:bodyPr vert="horz" wrap="none" lIns="91440" tIns="45720" rIns="91440" bIns="45720" rtlCol="0">
            <a:noAutofit/>
          </a:bodyPr>
          <a:lstStyle/>
          <a:p>
            <a:pPr marL="607197" marR="0" indent="-285750" defTabSz="914400" rtl="0" eaLnBrk="1" fontAlgn="auto" latinLnBrk="0" hangingPunct="1">
              <a:lnSpc>
                <a:spcPct val="106000"/>
              </a:lnSpc>
              <a:spcBef>
                <a:spcPct val="20000"/>
              </a:spcBef>
              <a:spcAft>
                <a:spcPts val="0"/>
              </a:spcAft>
              <a:buClrTx/>
              <a:buSzPct val="99000"/>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endParaRPr kumimoji="0" lang="en-US" sz="1600" b="0" i="0" u="none" strike="noStrike" kern="1200" cap="none" spc="0" normalizeH="0" baseline="0" noProof="0" dirty="0" smtClean="0">
              <a:ln>
                <a:noFill/>
              </a:ln>
              <a:solidFill>
                <a:srgbClr val="FF000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b="1" dirty="0" smtClean="0"/>
              <a:t>HWT Blog</a:t>
            </a:r>
            <a:endParaRPr lang="en-US" b="1" dirty="0"/>
          </a:p>
        </p:txBody>
      </p:sp>
      <p:sp>
        <p:nvSpPr>
          <p:cNvPr id="3" name="Slide Number Placeholder 2"/>
          <p:cNvSpPr>
            <a:spLocks noGrp="1"/>
          </p:cNvSpPr>
          <p:nvPr>
            <p:ph type="sldNum" sz="quarter" idx="12"/>
          </p:nvPr>
        </p:nvSpPr>
        <p:spPr/>
        <p:txBody>
          <a:bodyPr/>
          <a:lstStyle/>
          <a:p>
            <a:fld id="{B340B619-EB6A-4188-BD82-77F8D1BE01C2}" type="slidenum">
              <a:rPr lang="en-US" smtClean="0"/>
              <a:pPr/>
              <a:t>35</a:t>
            </a:fld>
            <a:endParaRPr lang="en-US"/>
          </a:p>
        </p:txBody>
      </p:sp>
      <p:sp>
        <p:nvSpPr>
          <p:cNvPr id="9" name="Line 4"/>
          <p:cNvSpPr>
            <a:spLocks noChangeShapeType="1"/>
          </p:cNvSpPr>
          <p:nvPr/>
        </p:nvSpPr>
        <p:spPr bwMode="auto">
          <a:xfrm>
            <a:off x="381000" y="1054100"/>
            <a:ext cx="8229600" cy="0"/>
          </a:xfrm>
          <a:prstGeom prst="line">
            <a:avLst/>
          </a:prstGeom>
          <a:noFill/>
          <a:ln w="50800" cmpd="dbl">
            <a:solidFill>
              <a:srgbClr val="003399"/>
            </a:solidFill>
            <a:round/>
            <a:headEnd/>
            <a:tailEnd/>
          </a:ln>
        </p:spPr>
        <p:txBody>
          <a:bodyPr/>
          <a:lstStyle/>
          <a:p>
            <a:endParaRPr lang="en-US"/>
          </a:p>
        </p:txBody>
      </p:sp>
      <p:sp>
        <p:nvSpPr>
          <p:cNvPr id="13" name="TextBox 12"/>
          <p:cNvSpPr txBox="1"/>
          <p:nvPr/>
        </p:nvSpPr>
        <p:spPr>
          <a:xfrm>
            <a:off x="762000" y="6096000"/>
            <a:ext cx="914400" cy="914400"/>
          </a:xfrm>
          <a:prstGeom prst="rect">
            <a:avLst/>
          </a:prstGeom>
          <a:ln/>
        </p:spPr>
        <p:txBody>
          <a:bodyPr vert="horz" wrap="none" lIns="91440" tIns="45720" rIns="91440" bIns="45720" rtlCol="0">
            <a:noAutofit/>
          </a:bodyPr>
          <a:lstStyle/>
          <a:p>
            <a:pPr marL="607197" marR="0" indent="-285750" defTabSz="914400" rtl="0" eaLnBrk="1" fontAlgn="auto" latinLnBrk="0" hangingPunct="1">
              <a:lnSpc>
                <a:spcPct val="106000"/>
              </a:lnSpc>
              <a:spcBef>
                <a:spcPct val="20000"/>
              </a:spcBef>
              <a:spcAft>
                <a:spcPts val="0"/>
              </a:spcAft>
              <a:buClrTx/>
              <a:buSzPct val="99000"/>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pPr>
            <a:endParaRPr kumimoji="0" lang="en-US" sz="1600" b="0" i="0" u="none" strike="noStrike" kern="1200" cap="none" spc="0" normalizeH="0" baseline="0" noProof="0" dirty="0" smtClean="0">
              <a:ln>
                <a:noFill/>
              </a:ln>
              <a:solidFill>
                <a:srgbClr val="FF0000"/>
              </a:solidFill>
              <a:effectLst/>
              <a:uLnTx/>
              <a:uFillTx/>
              <a:latin typeface="+mn-lt"/>
              <a:ea typeface="+mn-ea"/>
              <a:cs typeface="+mn-cs"/>
            </a:endParaRPr>
          </a:p>
        </p:txBody>
      </p:sp>
      <p:sp>
        <p:nvSpPr>
          <p:cNvPr id="12" name="Rectangle 3"/>
          <p:cNvSpPr txBox="1">
            <a:spLocks noChangeArrowheads="1"/>
          </p:cNvSpPr>
          <p:nvPr/>
        </p:nvSpPr>
        <p:spPr>
          <a:xfrm>
            <a:off x="304800" y="1219200"/>
            <a:ext cx="8502312" cy="5791200"/>
          </a:xfrm>
          <a:prstGeom prst="rect">
            <a:avLst/>
          </a:prstGeom>
        </p:spPr>
        <p:txBody>
          <a:bodyPr>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sng" strike="noStrike" kern="1200" cap="none" spc="0" normalizeH="0" baseline="0" noProof="0" dirty="0" smtClean="0">
                <a:ln>
                  <a:noFill/>
                </a:ln>
                <a:solidFill>
                  <a:schemeClr val="tx1"/>
                </a:solidFill>
                <a:effectLst/>
                <a:uLnTx/>
                <a:uFillTx/>
                <a:latin typeface="+mn-lt"/>
                <a:ea typeface="+mn-ea"/>
                <a:cs typeface="+mn-cs"/>
                <a:hlinkClick r:id="rId2"/>
              </a:rPr>
              <a:t>EWP ready to go... 5/19/2010</a:t>
            </a:r>
            <a:r>
              <a:rPr kumimoji="0" lang="en-US" sz="2400" b="1" i="0" u="none" strike="noStrike" kern="1200" cap="none" spc="0" normalizeH="0" baseline="0" noProof="0" dirty="0" smtClean="0">
                <a:ln>
                  <a:noFill/>
                </a:ln>
                <a:solidFill>
                  <a:schemeClr val="tx1"/>
                </a:solidFill>
                <a:effectLst/>
                <a:uLnTx/>
                <a:uFillTx/>
                <a:latin typeface="+mn-lt"/>
                <a:ea typeface="+mn-ea"/>
                <a:cs typeface="+mn-cs"/>
              </a:rPr>
              <a:t> </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r>
            <a:br>
              <a:rPr kumimoji="0" lang="en-US" sz="2400" b="0" i="0" u="none" strike="noStrike" kern="1200" cap="none" spc="0" normalizeH="0" baseline="0" noProof="0" dirty="0" smtClean="0">
                <a:ln>
                  <a:noFill/>
                </a:ln>
                <a:solidFill>
                  <a:schemeClr val="tx1"/>
                </a:solidFill>
                <a:effectLst/>
                <a:uLnTx/>
                <a:uFillTx/>
                <a:latin typeface="+mn-lt"/>
                <a:ea typeface="+mn-ea"/>
                <a:cs typeface="+mn-cs"/>
              </a:rPr>
            </a:br>
            <a:r>
              <a:rPr kumimoji="0" lang="en-US" sz="2400" b="0" i="1" u="none" strike="noStrike" kern="1200" cap="none" spc="0" normalizeH="0" baseline="0" noProof="0" dirty="0" smtClean="0">
                <a:ln>
                  <a:noFill/>
                </a:ln>
                <a:solidFill>
                  <a:schemeClr val="tx1"/>
                </a:solidFill>
                <a:effectLst/>
                <a:uLnTx/>
                <a:uFillTx/>
                <a:latin typeface="+mn-lt"/>
                <a:ea typeface="+mn-ea"/>
                <a:cs typeface="+mn-cs"/>
              </a:rPr>
              <a:t>Some notes from the briefing...</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r>
            <a:br>
              <a:rPr kumimoji="0" lang="en-US" sz="2400" b="0" i="0" u="none" strike="noStrike" kern="1200" cap="none" spc="0" normalizeH="0" baseline="0" noProof="0" dirty="0" smtClean="0">
                <a:ln>
                  <a:noFill/>
                </a:ln>
                <a:solidFill>
                  <a:schemeClr val="tx1"/>
                </a:solidFill>
                <a:effectLst/>
                <a:uLnTx/>
                <a:uFillTx/>
                <a:latin typeface="+mn-lt"/>
                <a:ea typeface="+mn-ea"/>
                <a:cs typeface="+mn-cs"/>
              </a:rPr>
            </a:br>
            <a:r>
              <a:rPr kumimoji="0" lang="en-US" sz="2400" b="0" i="0" u="none" strike="noStrike" kern="1200" cap="none" spc="0" normalizeH="0" baseline="0" noProof="0" dirty="0" smtClean="0">
                <a:ln>
                  <a:noFill/>
                </a:ln>
                <a:solidFill>
                  <a:schemeClr val="tx1"/>
                </a:solidFill>
                <a:effectLst/>
                <a:uLnTx/>
                <a:uFillTx/>
                <a:latin typeface="+mn-lt"/>
                <a:ea typeface="+mn-ea"/>
                <a:cs typeface="+mn-cs"/>
              </a:rPr>
              <a:t>The NSSL-WRF lightning threat forecast was shown to the forecasters for this evening and it helped us identify which storms may have stronger updrafts because of their increased lightning output, which we couldn't necessarily determine from the synthetic satellite or radar output.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smtClean="0">
                <a:ln>
                  <a:noFill/>
                </a:ln>
                <a:solidFill>
                  <a:schemeClr val="tx1"/>
                </a:solidFill>
                <a:effectLst/>
                <a:uLnTx/>
                <a:uFillTx/>
                <a:latin typeface="+mn-lt"/>
                <a:ea typeface="+mn-ea"/>
                <a:cs typeface="+mn-cs"/>
              </a:rPr>
              <a:t>Thursday, May 20, 2010</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At 1:30 PM, the </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the</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North Alabama Lightning Mapping Array (NALMA) showed lightning activity along the northern Mississippi-Alabama border. The 00Z 20 May NSSL-WRF run in support of the NSSL/SPC EFP shows continued evolution of this convection toward central Alabama by 00-02Z this evening.</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The lightning threat field in the NSSL-WRF using the </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McCaul</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blended vertically integrated ice / </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graupel</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flux method shows lightning activity extending north-south through Alabama at 1Z. The predicted flash rates are somewhat less over the far northern part of the domain.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200" b="0" i="0" u="none" strike="noStrike" kern="1200" cap="none" spc="0" normalizeH="0" baseline="0" noProof="0" dirty="0" smtClean="0">
              <a:ln>
                <a:noFill/>
              </a:ln>
              <a:solidFill>
                <a:schemeClr val="tx1"/>
              </a:solidFill>
              <a:effectLst/>
              <a:uLnTx/>
              <a:uFillTx/>
              <a:latin typeface="+mn-lt"/>
              <a:ea typeface="+mn-ea"/>
              <a:cs typeface="Times New Roman" pitchFamily="18" charset="0"/>
              <a:sym typeface="WP Greek Century" pitchFamily="2" charset="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457200" y="3151188"/>
            <a:ext cx="8305800" cy="3513269"/>
          </a:xfrm>
          <a:prstGeom prst="rect">
            <a:avLst/>
          </a:prstGeom>
          <a:noFill/>
          <a:ln w="9525">
            <a:noFill/>
            <a:miter lim="800000"/>
            <a:headEnd/>
            <a:tailEnd/>
          </a:ln>
          <a:effectLst/>
        </p:spPr>
        <p:txBody>
          <a:bodyPr>
            <a:spAutoFit/>
          </a:bodyPr>
          <a:lstStyle/>
          <a:p>
            <a:pPr>
              <a:lnSpc>
                <a:spcPct val="130000"/>
              </a:lnSpc>
              <a:buSzPct val="150000"/>
              <a:buFontTx/>
              <a:buChar char="•"/>
            </a:pPr>
            <a:r>
              <a:rPr lang="en-US" sz="1800" b="1" dirty="0"/>
              <a:t> </a:t>
            </a:r>
            <a:r>
              <a:rPr lang="en-US" sz="1700" b="1" dirty="0"/>
              <a:t>Determine grid resolution (&lt;4 km) at which storm updraft similitude adequate</a:t>
            </a:r>
          </a:p>
          <a:p>
            <a:pPr>
              <a:lnSpc>
                <a:spcPct val="130000"/>
              </a:lnSpc>
              <a:buSzPct val="150000"/>
              <a:buFontTx/>
              <a:buChar char="•"/>
            </a:pPr>
            <a:r>
              <a:rPr lang="en-US" sz="1700" b="1" dirty="0"/>
              <a:t> Improve model microphysics (particularly ice)</a:t>
            </a:r>
          </a:p>
          <a:p>
            <a:pPr>
              <a:lnSpc>
                <a:spcPct val="130000"/>
              </a:lnSpc>
              <a:buSzPct val="150000"/>
              <a:buFontTx/>
              <a:buChar char="•"/>
            </a:pPr>
            <a:r>
              <a:rPr lang="en-US" sz="1700" b="1" dirty="0"/>
              <a:t> Add simplified electrification parameterization to forecast model</a:t>
            </a:r>
          </a:p>
          <a:p>
            <a:pPr>
              <a:lnSpc>
                <a:spcPct val="130000"/>
              </a:lnSpc>
              <a:buSzPct val="150000"/>
              <a:buFontTx/>
              <a:buChar char="•"/>
            </a:pPr>
            <a:r>
              <a:rPr lang="en-US" sz="1700" b="1" dirty="0"/>
              <a:t> Develop simple flash parameterization, such as:</a:t>
            </a:r>
          </a:p>
          <a:p>
            <a:pPr lvl="1">
              <a:lnSpc>
                <a:spcPct val="130000"/>
              </a:lnSpc>
              <a:buSzPct val="120000"/>
              <a:buFont typeface="Courier New" pitchFamily="49" charset="0"/>
              <a:buChar char="o"/>
            </a:pPr>
            <a:r>
              <a:rPr lang="en-US" sz="1700" b="1" dirty="0"/>
              <a:t> determine threshold of charge for first flash at grid point</a:t>
            </a:r>
          </a:p>
          <a:p>
            <a:pPr lvl="1">
              <a:lnSpc>
                <a:spcPct val="130000"/>
              </a:lnSpc>
              <a:buSzPct val="120000"/>
              <a:buFont typeface="Courier New" pitchFamily="49" charset="0"/>
              <a:buChar char="o"/>
            </a:pPr>
            <a:r>
              <a:rPr lang="en-US" sz="1700" b="1" dirty="0"/>
              <a:t> estimate subsequent flash rates from charging rates</a:t>
            </a:r>
          </a:p>
          <a:p>
            <a:pPr>
              <a:lnSpc>
                <a:spcPct val="130000"/>
              </a:lnSpc>
              <a:buSzPct val="120000"/>
              <a:buFontTx/>
              <a:buChar char="•"/>
            </a:pPr>
            <a:r>
              <a:rPr lang="en-US" sz="1700" b="1" dirty="0"/>
              <a:t> Determine how to map GLM data to model grid in space and time</a:t>
            </a:r>
          </a:p>
          <a:p>
            <a:pPr>
              <a:lnSpc>
                <a:spcPct val="130000"/>
              </a:lnSpc>
              <a:buSzPct val="150000"/>
              <a:buFontTx/>
              <a:buChar char="•"/>
            </a:pPr>
            <a:r>
              <a:rPr lang="en-US" sz="1700" b="1" dirty="0"/>
              <a:t> Assimilate GLM flash rates</a:t>
            </a:r>
          </a:p>
          <a:p>
            <a:pPr lvl="1">
              <a:lnSpc>
                <a:spcPct val="130000"/>
              </a:lnSpc>
              <a:buSzPct val="120000"/>
              <a:buFont typeface="Courier New" pitchFamily="49" charset="0"/>
              <a:buChar char="o"/>
            </a:pPr>
            <a:r>
              <a:rPr lang="en-US" sz="1700" b="1" dirty="0"/>
              <a:t> assimilate where there is existing model convection</a:t>
            </a:r>
          </a:p>
          <a:p>
            <a:pPr lvl="1">
              <a:lnSpc>
                <a:spcPct val="130000"/>
              </a:lnSpc>
              <a:buSzPct val="120000"/>
              <a:buFont typeface="Courier New" pitchFamily="49" charset="0"/>
              <a:buChar char="o"/>
            </a:pPr>
            <a:r>
              <a:rPr lang="en-US" sz="1700" b="1" dirty="0"/>
              <a:t> determine how to initiate missing convection</a:t>
            </a:r>
          </a:p>
        </p:txBody>
      </p:sp>
      <p:sp>
        <p:nvSpPr>
          <p:cNvPr id="2055" name="Text Box 7"/>
          <p:cNvSpPr txBox="1">
            <a:spLocks noChangeArrowheads="1"/>
          </p:cNvSpPr>
          <p:nvPr/>
        </p:nvSpPr>
        <p:spPr bwMode="auto">
          <a:xfrm>
            <a:off x="609600" y="685800"/>
            <a:ext cx="3788986" cy="1815882"/>
          </a:xfrm>
          <a:prstGeom prst="rect">
            <a:avLst/>
          </a:prstGeom>
          <a:noFill/>
          <a:ln w="9525">
            <a:noFill/>
            <a:miter lim="800000"/>
            <a:headEnd/>
            <a:tailEnd/>
          </a:ln>
          <a:effectLst/>
        </p:spPr>
        <p:txBody>
          <a:bodyPr wrap="none">
            <a:spAutoFit/>
          </a:bodyPr>
          <a:lstStyle/>
          <a:p>
            <a:pPr algn="ctr"/>
            <a:r>
              <a:rPr lang="en-US" sz="2800" b="1" dirty="0">
                <a:latin typeface="+mj-lt"/>
              </a:rPr>
              <a:t>RESEARCH  NEEDED  TO</a:t>
            </a:r>
          </a:p>
          <a:p>
            <a:pPr algn="ctr"/>
            <a:r>
              <a:rPr lang="en-US" sz="2800" b="1" dirty="0">
                <a:latin typeface="+mj-lt"/>
              </a:rPr>
              <a:t>ASSIMILATE  LIGHTNING</a:t>
            </a:r>
          </a:p>
          <a:p>
            <a:pPr algn="ctr"/>
            <a:r>
              <a:rPr lang="en-US" sz="2800" b="1" dirty="0">
                <a:latin typeface="+mj-lt"/>
              </a:rPr>
              <a:t>FLASH  RATES  DIRECTLY</a:t>
            </a:r>
          </a:p>
          <a:p>
            <a:pPr algn="ctr"/>
            <a:r>
              <a:rPr lang="en-US" sz="2800" b="1" dirty="0">
                <a:latin typeface="+mj-lt"/>
              </a:rPr>
              <a:t>IN ENSEMBLES</a:t>
            </a:r>
          </a:p>
        </p:txBody>
      </p:sp>
      <p:pic>
        <p:nvPicPr>
          <p:cNvPr id="2057" name="Picture 9" descr="SP98_chargingFig_color"/>
          <p:cNvPicPr>
            <a:picLocks noChangeAspect="1" noChangeArrowheads="1"/>
          </p:cNvPicPr>
          <p:nvPr/>
        </p:nvPicPr>
        <p:blipFill>
          <a:blip r:embed="rId2" cstate="print"/>
          <a:srcRect/>
          <a:stretch>
            <a:fillRect/>
          </a:stretch>
        </p:blipFill>
        <p:spPr bwMode="auto">
          <a:xfrm>
            <a:off x="5029200" y="152400"/>
            <a:ext cx="3962400" cy="2728913"/>
          </a:xfrm>
          <a:prstGeom prst="rect">
            <a:avLst/>
          </a:prstGeom>
          <a:noFill/>
        </p:spPr>
      </p:pic>
      <p:sp>
        <p:nvSpPr>
          <p:cNvPr id="2056" name="Text Box 8"/>
          <p:cNvSpPr txBox="1">
            <a:spLocks noChangeArrowheads="1"/>
          </p:cNvSpPr>
          <p:nvPr/>
        </p:nvSpPr>
        <p:spPr bwMode="auto">
          <a:xfrm>
            <a:off x="5943600" y="228600"/>
            <a:ext cx="2224088" cy="304800"/>
          </a:xfrm>
          <a:prstGeom prst="rect">
            <a:avLst/>
          </a:prstGeom>
          <a:noFill/>
          <a:ln w="9525">
            <a:noFill/>
            <a:miter lim="800000"/>
            <a:headEnd/>
            <a:tailEnd/>
          </a:ln>
          <a:effectLst/>
        </p:spPr>
        <p:txBody>
          <a:bodyPr wrap="none">
            <a:spAutoFit/>
          </a:bodyPr>
          <a:lstStyle/>
          <a:p>
            <a:r>
              <a:rPr lang="en-US"/>
              <a:t>Graupel Charging Polarity</a:t>
            </a:r>
          </a:p>
        </p:txBody>
      </p:sp>
      <p:sp>
        <p:nvSpPr>
          <p:cNvPr id="2058" name="Text Box 10"/>
          <p:cNvSpPr txBox="1">
            <a:spLocks noChangeArrowheads="1"/>
          </p:cNvSpPr>
          <p:nvPr/>
        </p:nvSpPr>
        <p:spPr bwMode="auto">
          <a:xfrm>
            <a:off x="5029200" y="2853267"/>
            <a:ext cx="4191000" cy="246221"/>
          </a:xfrm>
          <a:prstGeom prst="rect">
            <a:avLst/>
          </a:prstGeom>
          <a:noFill/>
          <a:ln w="9525">
            <a:noFill/>
            <a:miter lim="800000"/>
            <a:headEnd/>
            <a:tailEnd/>
          </a:ln>
          <a:effectLst/>
        </p:spPr>
        <p:txBody>
          <a:bodyPr wrap="square">
            <a:spAutoFit/>
          </a:bodyPr>
          <a:lstStyle/>
          <a:p>
            <a:r>
              <a:rPr lang="en-US" sz="1000" dirty="0" smtClean="0">
                <a:latin typeface="Times New Roman" pitchFamily="18" charset="0"/>
              </a:rPr>
              <a:t>(SP98 </a:t>
            </a:r>
            <a:r>
              <a:rPr lang="en-US" sz="1000" dirty="0">
                <a:latin typeface="Times New Roman" pitchFamily="18" charset="0"/>
              </a:rPr>
              <a:t>= Saunders, C.P.R., &amp; S.L. Peck, 1998: </a:t>
            </a:r>
            <a:r>
              <a:rPr lang="en-US" sz="1000" i="1" dirty="0">
                <a:latin typeface="Times New Roman" pitchFamily="18" charset="0"/>
              </a:rPr>
              <a:t>J. </a:t>
            </a:r>
            <a:r>
              <a:rPr lang="en-US" sz="1000" i="1" dirty="0" err="1">
                <a:latin typeface="Times New Roman" pitchFamily="18" charset="0"/>
              </a:rPr>
              <a:t>Geophys</a:t>
            </a:r>
            <a:r>
              <a:rPr lang="en-US" sz="1000" i="1" dirty="0">
                <a:latin typeface="Times New Roman" pitchFamily="18" charset="0"/>
              </a:rPr>
              <a:t>. Res.</a:t>
            </a:r>
            <a:r>
              <a:rPr lang="en-US" sz="1000" dirty="0">
                <a:latin typeface="Times New Roman" pitchFamily="18" charset="0"/>
              </a:rPr>
              <a:t>, </a:t>
            </a:r>
            <a:r>
              <a:rPr lang="en-US" sz="1000" b="1" dirty="0">
                <a:latin typeface="Times New Roman" pitchFamily="18" charset="0"/>
              </a:rPr>
              <a:t>103</a:t>
            </a:r>
            <a:r>
              <a:rPr lang="en-US" sz="1000" dirty="0">
                <a:latin typeface="Times New Roman" pitchFamily="18" charset="0"/>
              </a:rPr>
              <a:t>, </a:t>
            </a:r>
            <a:r>
              <a:rPr lang="en-US" sz="1000" dirty="0" smtClean="0">
                <a:latin typeface="Times New Roman" pitchFamily="18" charset="0"/>
              </a:rPr>
              <a:t>13949).</a:t>
            </a:r>
            <a:endParaRPr lang="en-US" sz="1000" dirty="0">
              <a:latin typeface="Times New Roman" pitchFamily="18" charset="0"/>
            </a:endParaRPr>
          </a:p>
        </p:txBody>
      </p:sp>
      <p:sp>
        <p:nvSpPr>
          <p:cNvPr id="8" name="TextBox 7"/>
          <p:cNvSpPr txBox="1"/>
          <p:nvPr/>
        </p:nvSpPr>
        <p:spPr>
          <a:xfrm>
            <a:off x="152400" y="2514600"/>
            <a:ext cx="4949175" cy="369332"/>
          </a:xfrm>
          <a:prstGeom prst="rect">
            <a:avLst/>
          </a:prstGeom>
          <a:noFill/>
        </p:spPr>
        <p:txBody>
          <a:bodyPr wrap="none" rtlCol="0">
            <a:spAutoFit/>
          </a:bodyPr>
          <a:lstStyle/>
          <a:p>
            <a:r>
              <a:rPr lang="en-US" dirty="0" smtClean="0">
                <a:solidFill>
                  <a:srgbClr val="7030A0"/>
                </a:solidFill>
              </a:rPr>
              <a:t>(</a:t>
            </a:r>
            <a:r>
              <a:rPr lang="en-US" dirty="0" err="1" smtClean="0">
                <a:solidFill>
                  <a:srgbClr val="7030A0"/>
                </a:solidFill>
              </a:rPr>
              <a:t>MacGorman</a:t>
            </a:r>
            <a:r>
              <a:rPr lang="en-US" dirty="0" smtClean="0">
                <a:solidFill>
                  <a:srgbClr val="7030A0"/>
                </a:solidFill>
              </a:rPr>
              <a:t>, </a:t>
            </a:r>
            <a:r>
              <a:rPr lang="en-US" dirty="0" err="1" smtClean="0">
                <a:solidFill>
                  <a:srgbClr val="7030A0"/>
                </a:solidFill>
              </a:rPr>
              <a:t>Mansell</a:t>
            </a:r>
            <a:r>
              <a:rPr lang="en-US" dirty="0" smtClean="0">
                <a:solidFill>
                  <a:srgbClr val="7030A0"/>
                </a:solidFill>
              </a:rPr>
              <a:t>, Ziegler et al., NSSL/CIMMS)</a:t>
            </a:r>
            <a:endParaRPr lang="en-US" dirty="0">
              <a:solidFill>
                <a:srgbClr val="7030A0"/>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17500" y="207963"/>
            <a:ext cx="8509000" cy="563562"/>
          </a:xfrm>
        </p:spPr>
        <p:txBody>
          <a:bodyPr>
            <a:noAutofit/>
          </a:bodyPr>
          <a:lstStyle/>
          <a:p>
            <a:r>
              <a:rPr lang="en-US" sz="4000" b="1" dirty="0" smtClean="0"/>
              <a:t>Summary</a:t>
            </a:r>
          </a:p>
        </p:txBody>
      </p:sp>
      <p:sp>
        <p:nvSpPr>
          <p:cNvPr id="22531" name="Rectangle 3"/>
          <p:cNvSpPr>
            <a:spLocks noGrp="1" noChangeArrowheads="1"/>
          </p:cNvSpPr>
          <p:nvPr>
            <p:ph type="body" idx="1"/>
          </p:nvPr>
        </p:nvSpPr>
        <p:spPr>
          <a:xfrm>
            <a:off x="260688" y="990600"/>
            <a:ext cx="8502312" cy="5791200"/>
          </a:xfrm>
        </p:spPr>
        <p:txBody>
          <a:bodyPr>
            <a:normAutofit/>
          </a:bodyPr>
          <a:lstStyle/>
          <a:p>
            <a:r>
              <a:rPr lang="en-US" sz="2400" dirty="0" smtClean="0">
                <a:cs typeface="Times New Roman" pitchFamily="18" charset="0"/>
                <a:sym typeface="WP Greek Century" pitchFamily="2" charset="2"/>
              </a:rPr>
              <a:t>No forward model yet for lightning- proxy relationships being evaluated</a:t>
            </a:r>
          </a:p>
          <a:p>
            <a:r>
              <a:rPr lang="en-US" sz="2400" dirty="0" smtClean="0">
                <a:cs typeface="Times New Roman" pitchFamily="18" charset="0"/>
                <a:sym typeface="WP Greek Century" pitchFamily="2" charset="2"/>
              </a:rPr>
              <a:t>JCSDA 2010 FFO</a:t>
            </a:r>
          </a:p>
          <a:p>
            <a:pPr lvl="1"/>
            <a:r>
              <a:rPr lang="en-US" sz="2400" dirty="0" smtClean="0">
                <a:cs typeface="Times New Roman" pitchFamily="18" charset="0"/>
                <a:sym typeface="WP Greek Century" pitchFamily="2" charset="2"/>
              </a:rPr>
              <a:t>2 GLM DA Projects- </a:t>
            </a:r>
            <a:r>
              <a:rPr lang="en-US" sz="2400" dirty="0" err="1" smtClean="0">
                <a:cs typeface="Times New Roman" pitchFamily="18" charset="0"/>
                <a:sym typeface="WP Greek Century" pitchFamily="2" charset="2"/>
              </a:rPr>
              <a:t>Fuelberg</a:t>
            </a:r>
            <a:r>
              <a:rPr lang="en-US" sz="2400" dirty="0" smtClean="0">
                <a:cs typeface="Times New Roman" pitchFamily="18" charset="0"/>
                <a:sym typeface="WP Greek Century" pitchFamily="2" charset="2"/>
              </a:rPr>
              <a:t>-FSU (4DVAR), </a:t>
            </a:r>
            <a:r>
              <a:rPr lang="en-US" sz="2400" dirty="0" err="1" smtClean="0">
                <a:cs typeface="Times New Roman" pitchFamily="18" charset="0"/>
                <a:sym typeface="WP Greek Century" pitchFamily="2" charset="2"/>
              </a:rPr>
              <a:t>MacGorman</a:t>
            </a:r>
            <a:r>
              <a:rPr lang="en-US" sz="2400" dirty="0" smtClean="0">
                <a:cs typeface="Times New Roman" pitchFamily="18" charset="0"/>
                <a:sym typeface="WP Greek Century" pitchFamily="2" charset="2"/>
              </a:rPr>
              <a:t>-NSSL/CIMMS (</a:t>
            </a:r>
            <a:r>
              <a:rPr lang="en-US" sz="2400" dirty="0" err="1" smtClean="0">
                <a:cs typeface="Times New Roman" pitchFamily="18" charset="0"/>
                <a:sym typeface="WP Greek Century" pitchFamily="2" charset="2"/>
              </a:rPr>
              <a:t>EnKF</a:t>
            </a:r>
            <a:r>
              <a:rPr lang="en-US" sz="2400" dirty="0" smtClean="0">
                <a:cs typeface="Times New Roman" pitchFamily="18" charset="0"/>
                <a:sym typeface="WP Greek Century" pitchFamily="2" charset="2"/>
              </a:rPr>
              <a:t>)</a:t>
            </a:r>
          </a:p>
          <a:p>
            <a:pPr lvl="1"/>
            <a:r>
              <a:rPr lang="en-US" sz="2400" dirty="0" err="1" smtClean="0">
                <a:cs typeface="Times New Roman" pitchFamily="18" charset="0"/>
                <a:sym typeface="WP Greek Century" pitchFamily="2" charset="2"/>
              </a:rPr>
              <a:t>Zupanski</a:t>
            </a:r>
            <a:r>
              <a:rPr lang="en-US" sz="2400" dirty="0" smtClean="0">
                <a:cs typeface="Times New Roman" pitchFamily="18" charset="0"/>
                <a:sym typeface="WP Greek Century" pitchFamily="2" charset="2"/>
              </a:rPr>
              <a:t> TC data assimilation (yr 3 to examine lightning)</a:t>
            </a:r>
          </a:p>
          <a:p>
            <a:r>
              <a:rPr lang="en-US" sz="2400" dirty="0" smtClean="0">
                <a:cs typeface="Times New Roman" pitchFamily="18" charset="0"/>
                <a:sym typeface="WP Greek Century" pitchFamily="2" charset="2"/>
              </a:rPr>
              <a:t>GOES-R Risk Reduction Science and Proving Ground </a:t>
            </a:r>
            <a:r>
              <a:rPr lang="en-US" sz="2400" dirty="0" smtClean="0">
                <a:cs typeface="Times New Roman" pitchFamily="18" charset="0"/>
                <a:sym typeface="WP Greek Century" pitchFamily="2" charset="2"/>
              </a:rPr>
              <a:t>Demo</a:t>
            </a:r>
          </a:p>
          <a:p>
            <a:pPr lvl="1"/>
            <a:r>
              <a:rPr lang="en-US" sz="2000" dirty="0" smtClean="0">
                <a:cs typeface="Times New Roman" pitchFamily="18" charset="0"/>
                <a:sym typeface="WP Greek Century" pitchFamily="2" charset="2"/>
              </a:rPr>
              <a:t>WRF </a:t>
            </a:r>
            <a:r>
              <a:rPr lang="en-US" sz="2000" dirty="0" smtClean="0">
                <a:cs typeface="Times New Roman" pitchFamily="18" charset="0"/>
                <a:sym typeface="WP Greek Century" pitchFamily="2" charset="2"/>
              </a:rPr>
              <a:t>Lightning Threat at the Hazardous Weather </a:t>
            </a:r>
            <a:r>
              <a:rPr lang="en-US" sz="2000" dirty="0" err="1" smtClean="0">
                <a:cs typeface="Times New Roman" pitchFamily="18" charset="0"/>
                <a:sym typeface="WP Greek Century" pitchFamily="2" charset="2"/>
              </a:rPr>
              <a:t>Testbed</a:t>
            </a:r>
            <a:endParaRPr lang="en-US" sz="2000" dirty="0" smtClean="0">
              <a:cs typeface="Times New Roman" pitchFamily="18" charset="0"/>
              <a:sym typeface="WP Greek Century" pitchFamily="2" charset="2"/>
            </a:endParaRPr>
          </a:p>
          <a:p>
            <a:pPr lvl="1"/>
            <a:r>
              <a:rPr lang="en-US" sz="2000" dirty="0" smtClean="0">
                <a:cs typeface="Times New Roman" pitchFamily="18" charset="0"/>
                <a:sym typeface="WP Greek Century" pitchFamily="2" charset="2"/>
              </a:rPr>
              <a:t>Long range (CG) lightning predictor in SHIPS at NHC</a:t>
            </a:r>
            <a:endParaRPr lang="en-US" sz="2000" dirty="0" smtClean="0">
              <a:cs typeface="Times New Roman" pitchFamily="18" charset="0"/>
              <a:sym typeface="WP Greek Century" pitchFamily="2" charset="2"/>
            </a:endParaRPr>
          </a:p>
          <a:p>
            <a:r>
              <a:rPr lang="en-US" sz="2400" dirty="0" smtClean="0">
                <a:cs typeface="Times New Roman" pitchFamily="18" charset="0"/>
                <a:sym typeface="WP Greek Century" pitchFamily="2" charset="2"/>
              </a:rPr>
              <a:t>On-going Performance Assessment of GLM Proxy Data</a:t>
            </a:r>
          </a:p>
          <a:p>
            <a:r>
              <a:rPr lang="en-US" sz="2400" dirty="0" smtClean="0">
                <a:cs typeface="Times New Roman" pitchFamily="18" charset="0"/>
                <a:sym typeface="WP Greek Century" pitchFamily="2" charset="2"/>
              </a:rPr>
              <a:t>Flow dependent DA offers </a:t>
            </a:r>
            <a:r>
              <a:rPr lang="en-US" sz="2400" dirty="0" smtClean="0">
                <a:cs typeface="Times New Roman" pitchFamily="18" charset="0"/>
                <a:sym typeface="WP Greek Century" pitchFamily="2" charset="2"/>
              </a:rPr>
              <a:t>promise</a:t>
            </a:r>
          </a:p>
          <a:p>
            <a:r>
              <a:rPr lang="en-US" sz="2400" dirty="0" smtClean="0">
                <a:cs typeface="Times New Roman" pitchFamily="18" charset="0"/>
                <a:sym typeface="WP Greek Century" pitchFamily="2" charset="2"/>
              </a:rPr>
              <a:t>Future work- HWRF with lightning </a:t>
            </a:r>
            <a:r>
              <a:rPr lang="en-US" sz="2400" smtClean="0">
                <a:cs typeface="Times New Roman" pitchFamily="18" charset="0"/>
                <a:sym typeface="WP Greek Century" pitchFamily="2" charset="2"/>
              </a:rPr>
              <a:t>proxy relationships?</a:t>
            </a:r>
            <a:endParaRPr lang="en-US" sz="2400" dirty="0" smtClean="0">
              <a:cs typeface="Times New Roman" pitchFamily="18" charset="0"/>
              <a:sym typeface="WP Greek Century" pitchFamily="2" charset="2"/>
            </a:endParaRPr>
          </a:p>
        </p:txBody>
      </p:sp>
      <p:sp>
        <p:nvSpPr>
          <p:cNvPr id="22532" name="Line 4"/>
          <p:cNvSpPr>
            <a:spLocks noChangeShapeType="1"/>
          </p:cNvSpPr>
          <p:nvPr/>
        </p:nvSpPr>
        <p:spPr bwMode="auto">
          <a:xfrm>
            <a:off x="381000" y="914400"/>
            <a:ext cx="8229600" cy="0"/>
          </a:xfrm>
          <a:prstGeom prst="line">
            <a:avLst/>
          </a:prstGeom>
          <a:noFill/>
          <a:ln w="50800" cmpd="dbl">
            <a:solidFill>
              <a:srgbClr val="003399"/>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Slide Number Placeholder 17"/>
          <p:cNvSpPr>
            <a:spLocks noGrp="1"/>
          </p:cNvSpPr>
          <p:nvPr>
            <p:ph type="sldNum" sz="quarter" idx="10"/>
          </p:nvPr>
        </p:nvSpPr>
        <p:spPr>
          <a:noFill/>
        </p:spPr>
        <p:txBody>
          <a:bodyPr/>
          <a:lstStyle/>
          <a:p>
            <a:r>
              <a:rPr lang="en-GB"/>
              <a:t>Slide: </a:t>
            </a:r>
            <a:fld id="{362AD437-00D4-48BF-AF9D-B1B71A5EF130}" type="slidenum">
              <a:rPr lang="en-GB"/>
              <a:pPr/>
              <a:t>4</a:t>
            </a:fld>
            <a:endParaRPr lang="en-GB"/>
          </a:p>
        </p:txBody>
      </p:sp>
      <p:pic>
        <p:nvPicPr>
          <p:cNvPr id="23556" name="Picture 18"/>
          <p:cNvPicPr>
            <a:picLocks noChangeAspect="1" noChangeArrowheads="1"/>
          </p:cNvPicPr>
          <p:nvPr/>
        </p:nvPicPr>
        <p:blipFill>
          <a:blip r:embed="rId3" cstate="print"/>
          <a:srcRect/>
          <a:stretch>
            <a:fillRect/>
          </a:stretch>
        </p:blipFill>
        <p:spPr bwMode="auto">
          <a:xfrm>
            <a:off x="152401" y="1499578"/>
            <a:ext cx="6705600" cy="5045686"/>
          </a:xfrm>
          <a:prstGeom prst="rect">
            <a:avLst/>
          </a:prstGeom>
          <a:noFill/>
          <a:ln w="9525">
            <a:noFill/>
            <a:miter lim="800000"/>
            <a:headEnd/>
            <a:tailEnd/>
          </a:ln>
        </p:spPr>
      </p:pic>
      <p:sp>
        <p:nvSpPr>
          <p:cNvPr id="6" name="Oval 10"/>
          <p:cNvSpPr>
            <a:spLocks noChangeArrowheads="1"/>
          </p:cNvSpPr>
          <p:nvPr/>
        </p:nvSpPr>
        <p:spPr bwMode="auto">
          <a:xfrm>
            <a:off x="6054525" y="1606451"/>
            <a:ext cx="3048000" cy="3116104"/>
          </a:xfrm>
          <a:prstGeom prst="ellipse">
            <a:avLst/>
          </a:prstGeom>
          <a:solidFill>
            <a:srgbClr val="B6C8DD"/>
          </a:solidFill>
          <a:ln w="9525">
            <a:solidFill>
              <a:schemeClr val="tx1"/>
            </a:solidFill>
            <a:round/>
            <a:headEnd/>
            <a:tailEnd/>
          </a:ln>
        </p:spPr>
        <p:txBody>
          <a:bodyPr wrap="square" anchor="ctr">
            <a:spAutoFit/>
          </a:bodyPr>
          <a:lstStyle/>
          <a:p>
            <a:pPr algn="ctr"/>
            <a:r>
              <a:rPr lang="en-GB" sz="1600" i="1" dirty="0" smtClean="0">
                <a:solidFill>
                  <a:srgbClr val="0048A0"/>
                </a:solidFill>
              </a:rPr>
              <a:t>MTG-I and MTG-S </a:t>
            </a:r>
          </a:p>
          <a:p>
            <a:r>
              <a:rPr lang="en-GB" sz="1200" dirty="0" smtClean="0">
                <a:solidFill>
                  <a:schemeClr val="tx1"/>
                </a:solidFill>
                <a:latin typeface="Arial" charset="0"/>
              </a:rPr>
              <a:t>Observation </a:t>
            </a:r>
            <a:r>
              <a:rPr lang="en-GB" sz="1200" dirty="0">
                <a:solidFill>
                  <a:schemeClr val="tx1"/>
                </a:solidFill>
                <a:latin typeface="Arial" charset="0"/>
              </a:rPr>
              <a:t>missions:</a:t>
            </a:r>
          </a:p>
          <a:p>
            <a:r>
              <a:rPr lang="en-GB" sz="1200" dirty="0">
                <a:solidFill>
                  <a:schemeClr val="tx1"/>
                </a:solidFill>
                <a:latin typeface="Arial" charset="0"/>
              </a:rPr>
              <a:t> - </a:t>
            </a:r>
            <a:r>
              <a:rPr lang="en-GB" sz="1200" dirty="0">
                <a:solidFill>
                  <a:srgbClr val="339933"/>
                </a:solidFill>
                <a:latin typeface="Arial" charset="0"/>
              </a:rPr>
              <a:t>Flex.</a:t>
            </a:r>
            <a:r>
              <a:rPr lang="de-DE" sz="1200" dirty="0">
                <a:solidFill>
                  <a:srgbClr val="339933"/>
                </a:solidFill>
                <a:latin typeface="Arial" charset="0"/>
              </a:rPr>
              <a:t>Comb. Imager</a:t>
            </a:r>
            <a:r>
              <a:rPr lang="en-GB" sz="1200" dirty="0" smtClean="0">
                <a:solidFill>
                  <a:srgbClr val="339933"/>
                </a:solidFill>
                <a:latin typeface="Arial" charset="0"/>
              </a:rPr>
              <a:t>:</a:t>
            </a:r>
          </a:p>
          <a:p>
            <a:r>
              <a:rPr lang="en-GB" sz="1200" dirty="0" smtClean="0">
                <a:solidFill>
                  <a:srgbClr val="339933"/>
                </a:solidFill>
                <a:latin typeface="Arial" charset="0"/>
              </a:rPr>
              <a:t> </a:t>
            </a:r>
            <a:r>
              <a:rPr lang="en-GB" sz="1200" dirty="0">
                <a:solidFill>
                  <a:srgbClr val="FF3300"/>
                </a:solidFill>
                <a:latin typeface="Arial" charset="0"/>
              </a:rPr>
              <a:t>16 </a:t>
            </a:r>
            <a:r>
              <a:rPr lang="en-GB" sz="1200" dirty="0">
                <a:solidFill>
                  <a:schemeClr val="tx1"/>
                </a:solidFill>
                <a:latin typeface="Arial" charset="0"/>
              </a:rPr>
              <a:t>channels</a:t>
            </a:r>
          </a:p>
          <a:p>
            <a:r>
              <a:rPr lang="en-GB" sz="1200" dirty="0">
                <a:solidFill>
                  <a:schemeClr val="tx1"/>
                </a:solidFill>
                <a:latin typeface="Arial" charset="0"/>
              </a:rPr>
              <a:t> - </a:t>
            </a:r>
            <a:r>
              <a:rPr lang="en-GB" sz="1200" dirty="0">
                <a:solidFill>
                  <a:srgbClr val="339933"/>
                </a:solidFill>
                <a:latin typeface="Arial" charset="0"/>
              </a:rPr>
              <a:t>Hyper spectral Infra-Red </a:t>
            </a:r>
            <a:br>
              <a:rPr lang="en-GB" sz="1200" dirty="0">
                <a:solidFill>
                  <a:srgbClr val="339933"/>
                </a:solidFill>
                <a:latin typeface="Arial" charset="0"/>
              </a:rPr>
            </a:br>
            <a:r>
              <a:rPr lang="en-GB" sz="1200" dirty="0">
                <a:solidFill>
                  <a:srgbClr val="339933"/>
                </a:solidFill>
                <a:latin typeface="Arial" charset="0"/>
              </a:rPr>
              <a:t>Sounder</a:t>
            </a:r>
          </a:p>
          <a:p>
            <a:pPr>
              <a:buFontTx/>
              <a:buChar char="-"/>
            </a:pPr>
            <a:r>
              <a:rPr lang="en-GB" sz="1200" dirty="0">
                <a:solidFill>
                  <a:schemeClr val="tx1"/>
                </a:solidFill>
                <a:latin typeface="Arial" charset="0"/>
              </a:rPr>
              <a:t> </a:t>
            </a:r>
            <a:r>
              <a:rPr lang="en-GB" sz="1200" dirty="0">
                <a:solidFill>
                  <a:srgbClr val="339933"/>
                </a:solidFill>
                <a:latin typeface="Arial" charset="0"/>
              </a:rPr>
              <a:t>Lightning Imager</a:t>
            </a:r>
          </a:p>
          <a:p>
            <a:pPr>
              <a:buFontTx/>
              <a:buChar char="-"/>
            </a:pPr>
            <a:r>
              <a:rPr lang="en-GB" sz="1200" dirty="0">
                <a:solidFill>
                  <a:srgbClr val="339933"/>
                </a:solidFill>
                <a:latin typeface="Arial" charset="0"/>
              </a:rPr>
              <a:t> UVN</a:t>
            </a:r>
          </a:p>
          <a:p>
            <a:r>
              <a:rPr lang="en-GB" sz="1200" dirty="0">
                <a:solidFill>
                  <a:srgbClr val="FF0000"/>
                </a:solidFill>
                <a:latin typeface="Arial" charset="0"/>
              </a:rPr>
              <a:t>3-axis stabilised</a:t>
            </a:r>
            <a:r>
              <a:rPr lang="en-GB" sz="1200" dirty="0">
                <a:solidFill>
                  <a:schemeClr val="tx1"/>
                </a:solidFill>
                <a:latin typeface="Arial" charset="0"/>
              </a:rPr>
              <a:t> satellites</a:t>
            </a:r>
          </a:p>
          <a:p>
            <a:r>
              <a:rPr lang="en-GB" sz="1200" dirty="0">
                <a:solidFill>
                  <a:schemeClr val="tx1"/>
                </a:solidFill>
                <a:latin typeface="Arial" charset="0"/>
              </a:rPr>
              <a:t>  Twin Sat configuration</a:t>
            </a:r>
          </a:p>
          <a:p>
            <a:r>
              <a:rPr lang="en-GB" sz="1200" dirty="0">
                <a:latin typeface="Helvetica" charset="0"/>
              </a:rPr>
              <a:t> </a:t>
            </a:r>
            <a:r>
              <a:rPr lang="en-GB" sz="1200" dirty="0">
                <a:solidFill>
                  <a:schemeClr val="tx1"/>
                </a:solidFill>
                <a:latin typeface="Helvetica" charset="0"/>
              </a:rPr>
              <a:t>Class 2,5 - 3 ton</a:t>
            </a:r>
          </a:p>
        </p:txBody>
      </p:sp>
      <p:sp>
        <p:nvSpPr>
          <p:cNvPr id="7" name="Title 1"/>
          <p:cNvSpPr>
            <a:spLocks noGrp="1"/>
          </p:cNvSpPr>
          <p:nvPr>
            <p:ph type="title"/>
          </p:nvPr>
        </p:nvSpPr>
        <p:spPr>
          <a:xfrm>
            <a:off x="474518" y="76200"/>
            <a:ext cx="8212282" cy="887413"/>
          </a:xfrm>
        </p:spPr>
        <p:txBody>
          <a:bodyPr>
            <a:normAutofit/>
          </a:bodyPr>
          <a:lstStyle/>
          <a:p>
            <a:pPr eaLnBrk="1" hangingPunct="1"/>
            <a:r>
              <a:rPr lang="en-US" sz="3200" b="1" dirty="0" smtClean="0"/>
              <a:t>Continuity (Notional) of MTG Satellite Program</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42"/>
          <p:cNvSpPr txBox="1">
            <a:spLocks noChangeArrowheads="1"/>
          </p:cNvSpPr>
          <p:nvPr/>
        </p:nvSpPr>
        <p:spPr bwMode="auto">
          <a:xfrm>
            <a:off x="2538459" y="4706776"/>
            <a:ext cx="604653" cy="338554"/>
          </a:xfrm>
          <a:prstGeom prst="rect">
            <a:avLst/>
          </a:prstGeom>
          <a:noFill/>
          <a:ln w="9525">
            <a:noFill/>
            <a:miter lim="800000"/>
            <a:headEnd/>
            <a:tailEnd/>
          </a:ln>
        </p:spPr>
        <p:txBody>
          <a:bodyPr wrap="none">
            <a:spAutoFit/>
          </a:bodyPr>
          <a:lstStyle/>
          <a:p>
            <a:pPr eaLnBrk="0" hangingPunct="0"/>
            <a:r>
              <a:rPr lang="en-US" sz="1600" b="1" dirty="0">
                <a:solidFill>
                  <a:schemeClr val="bg1"/>
                </a:solidFill>
              </a:rPr>
              <a:t>XRS</a:t>
            </a:r>
          </a:p>
        </p:txBody>
      </p:sp>
      <p:sp>
        <p:nvSpPr>
          <p:cNvPr id="10" name="Text Box 43"/>
          <p:cNvSpPr txBox="1">
            <a:spLocks noChangeArrowheads="1"/>
          </p:cNvSpPr>
          <p:nvPr/>
        </p:nvSpPr>
        <p:spPr bwMode="auto">
          <a:xfrm>
            <a:off x="3068530" y="4283330"/>
            <a:ext cx="740908" cy="338554"/>
          </a:xfrm>
          <a:prstGeom prst="rect">
            <a:avLst/>
          </a:prstGeom>
          <a:noFill/>
          <a:ln w="9525">
            <a:noFill/>
            <a:miter lim="800000"/>
            <a:headEnd/>
            <a:tailEnd/>
          </a:ln>
        </p:spPr>
        <p:txBody>
          <a:bodyPr wrap="none">
            <a:spAutoFit/>
          </a:bodyPr>
          <a:lstStyle/>
          <a:p>
            <a:pPr eaLnBrk="0" hangingPunct="0"/>
            <a:r>
              <a:rPr lang="en-US" sz="1600" b="1" dirty="0">
                <a:solidFill>
                  <a:schemeClr val="bg1"/>
                </a:solidFill>
              </a:rPr>
              <a:t>EUVS</a:t>
            </a:r>
            <a:endParaRPr lang="en-US" b="1" dirty="0">
              <a:solidFill>
                <a:schemeClr val="bg1"/>
              </a:solidFill>
            </a:endParaRPr>
          </a:p>
        </p:txBody>
      </p:sp>
      <p:sp>
        <p:nvSpPr>
          <p:cNvPr id="29" name="Text Box 41"/>
          <p:cNvSpPr txBox="1">
            <a:spLocks noChangeArrowheads="1"/>
          </p:cNvSpPr>
          <p:nvPr/>
        </p:nvSpPr>
        <p:spPr bwMode="auto">
          <a:xfrm>
            <a:off x="2054277" y="3843221"/>
            <a:ext cx="742950" cy="338137"/>
          </a:xfrm>
          <a:prstGeom prst="rect">
            <a:avLst/>
          </a:prstGeom>
          <a:noFill/>
          <a:ln w="9525">
            <a:noFill/>
            <a:miter lim="800000"/>
            <a:headEnd/>
            <a:tailEnd/>
          </a:ln>
        </p:spPr>
        <p:txBody>
          <a:bodyPr wrap="none">
            <a:prstTxWarp prst="textNoShape">
              <a:avLst/>
            </a:prstTxWarp>
            <a:spAutoFit/>
          </a:bodyPr>
          <a:lstStyle/>
          <a:p>
            <a:r>
              <a:rPr lang="en-US" sz="1600" b="1" dirty="0">
                <a:solidFill>
                  <a:schemeClr val="bg1"/>
                </a:solidFill>
              </a:rPr>
              <a:t>EXEB</a:t>
            </a:r>
          </a:p>
        </p:txBody>
      </p:sp>
      <p:sp>
        <p:nvSpPr>
          <p:cNvPr id="2" name="Title 1"/>
          <p:cNvSpPr>
            <a:spLocks noGrp="1"/>
          </p:cNvSpPr>
          <p:nvPr>
            <p:ph type="ctrTitle" idx="4294967295"/>
          </p:nvPr>
        </p:nvSpPr>
        <p:spPr>
          <a:xfrm>
            <a:off x="0" y="674688"/>
            <a:ext cx="9144000" cy="266700"/>
          </a:xfrm>
          <a:solidFill>
            <a:schemeClr val="tx2">
              <a:lumMod val="50000"/>
            </a:schemeClr>
          </a:solidFill>
        </p:spPr>
        <p:txBody>
          <a:bodyPr rtlCol="0" anchor="t">
            <a:normAutofit/>
          </a:bodyPr>
          <a:lstStyle/>
          <a:p>
            <a:pPr eaLnBrk="1" fontAlgn="auto" hangingPunct="1">
              <a:spcAft>
                <a:spcPts val="0"/>
              </a:spcAft>
              <a:defRPr/>
            </a:pPr>
            <a:r>
              <a:rPr lang="en-US" sz="900" dirty="0" smtClean="0">
                <a:solidFill>
                  <a:schemeClr val="bg1"/>
                </a:solidFill>
                <a:ea typeface="ＭＳ Ｐゴシック" pitchFamily="34" charset="-128"/>
                <a:cs typeface="Arial" charset="0"/>
              </a:rPr>
              <a:t>Mission      Space Segment     Ground Segment       Systems Engineering       Products       User Community       Education and Outreach       Organization</a:t>
            </a:r>
          </a:p>
        </p:txBody>
      </p:sp>
      <p:sp>
        <p:nvSpPr>
          <p:cNvPr id="3" name="Subtitle 2"/>
          <p:cNvSpPr>
            <a:spLocks noGrp="1"/>
          </p:cNvSpPr>
          <p:nvPr>
            <p:ph type="subTitle" idx="4294967295"/>
          </p:nvPr>
        </p:nvSpPr>
        <p:spPr>
          <a:xfrm>
            <a:off x="0" y="939800"/>
            <a:ext cx="1209675" cy="5918200"/>
          </a:xfrm>
          <a:solidFill>
            <a:schemeClr val="tx2">
              <a:lumMod val="50000"/>
            </a:schemeClr>
          </a:solidFill>
        </p:spPr>
        <p:txBody>
          <a:bodyPr rtlCol="0">
            <a:normAutofit/>
          </a:bodyPr>
          <a:lstStyle/>
          <a:p>
            <a:pPr marL="0" indent="0" eaLnBrk="1" fontAlgn="auto" hangingPunct="1">
              <a:spcAft>
                <a:spcPts val="0"/>
              </a:spcAft>
              <a:buFont typeface="Arial" charset="0"/>
              <a:buNone/>
              <a:defRPr/>
            </a:pPr>
            <a:r>
              <a:rPr lang="en-US" sz="1100" b="1" dirty="0" smtClean="0">
                <a:solidFill>
                  <a:srgbClr val="FAD027"/>
                </a:solidFill>
                <a:ea typeface="ＭＳ Ｐゴシック"/>
                <a:cs typeface="Arial" charset="0"/>
              </a:rPr>
              <a:t>Space Segment</a:t>
            </a:r>
            <a:endParaRPr lang="en-US" sz="1100" b="1" dirty="0" smtClean="0">
              <a:solidFill>
                <a:srgbClr val="808080"/>
              </a:solidFill>
              <a:ea typeface="ＭＳ Ｐゴシック"/>
              <a:cs typeface="Arial" charset="0"/>
            </a:endParaRPr>
          </a:p>
          <a:p>
            <a:pPr marL="0" indent="0" eaLnBrk="1" fontAlgn="auto" hangingPunct="1">
              <a:spcAft>
                <a:spcPts val="0"/>
              </a:spcAft>
              <a:buFont typeface="Arial" charset="0"/>
              <a:buNone/>
              <a:defRPr/>
            </a:pPr>
            <a:r>
              <a:rPr lang="en-US" sz="1000" dirty="0" smtClean="0">
                <a:solidFill>
                  <a:srgbClr val="808080"/>
                </a:solidFill>
                <a:ea typeface="ＭＳ Ｐゴシック"/>
                <a:cs typeface="Arial" charset="0"/>
              </a:rPr>
              <a:t>Space Segment Overview</a:t>
            </a:r>
          </a:p>
          <a:p>
            <a:pPr marL="0" indent="0" eaLnBrk="1" fontAlgn="auto" hangingPunct="1">
              <a:spcAft>
                <a:spcPts val="0"/>
              </a:spcAft>
              <a:buFont typeface="Arial" charset="0"/>
              <a:buNone/>
              <a:defRPr/>
            </a:pPr>
            <a:r>
              <a:rPr lang="en-US" sz="1000" dirty="0" smtClean="0">
                <a:solidFill>
                  <a:srgbClr val="808080"/>
                </a:solidFill>
                <a:ea typeface="ＭＳ Ｐゴシック"/>
                <a:cs typeface="Arial" charset="0"/>
              </a:rPr>
              <a:t>Spacecraft Overview</a:t>
            </a:r>
          </a:p>
          <a:p>
            <a:pPr marL="0" indent="0" eaLnBrk="1" fontAlgn="auto" hangingPunct="1">
              <a:spcAft>
                <a:spcPts val="0"/>
              </a:spcAft>
              <a:buFont typeface="Arial" charset="0"/>
              <a:buNone/>
              <a:defRPr/>
            </a:pPr>
            <a:r>
              <a:rPr lang="en-US" sz="1000" dirty="0" smtClean="0">
                <a:solidFill>
                  <a:schemeClr val="tx1">
                    <a:lumMod val="50000"/>
                    <a:lumOff val="50000"/>
                  </a:schemeClr>
                </a:solidFill>
                <a:ea typeface="ＭＳ Ｐゴシック"/>
                <a:cs typeface="Arial" charset="0"/>
              </a:rPr>
              <a:t>Instruments Overview</a:t>
            </a:r>
          </a:p>
          <a:p>
            <a:pPr marL="0" indent="0" eaLnBrk="1" fontAlgn="auto" hangingPunct="1">
              <a:spcAft>
                <a:spcPts val="0"/>
              </a:spcAft>
              <a:buFont typeface="Arial" charset="0"/>
              <a:buNone/>
              <a:defRPr/>
            </a:pPr>
            <a:r>
              <a:rPr lang="en-US" sz="1000" dirty="0" smtClean="0">
                <a:solidFill>
                  <a:schemeClr val="tx1">
                    <a:lumMod val="50000"/>
                    <a:lumOff val="50000"/>
                  </a:schemeClr>
                </a:solidFill>
                <a:ea typeface="ＭＳ Ｐゴシック"/>
                <a:cs typeface="Arial" charset="0"/>
              </a:rPr>
              <a:t>ABI </a:t>
            </a:r>
          </a:p>
          <a:p>
            <a:pPr marL="0" indent="0">
              <a:buNone/>
              <a:defRPr/>
            </a:pPr>
            <a:r>
              <a:rPr lang="en-US" sz="1000" dirty="0" smtClean="0">
                <a:solidFill>
                  <a:schemeClr val="tx1">
                    <a:lumMod val="50000"/>
                    <a:lumOff val="50000"/>
                  </a:schemeClr>
                </a:solidFill>
                <a:ea typeface="ＭＳ Ｐゴシック"/>
                <a:cs typeface="Arial" charset="0"/>
              </a:rPr>
              <a:t>EXIS</a:t>
            </a:r>
            <a:endParaRPr lang="en-US" sz="1000" dirty="0">
              <a:solidFill>
                <a:schemeClr val="tx1">
                  <a:lumMod val="50000"/>
                  <a:lumOff val="50000"/>
                </a:schemeClr>
              </a:solidFill>
              <a:ea typeface="ＭＳ Ｐゴシック"/>
              <a:cs typeface="Arial" charset="0"/>
            </a:endParaRPr>
          </a:p>
          <a:p>
            <a:pPr marL="0" indent="0" eaLnBrk="1" fontAlgn="auto" hangingPunct="1">
              <a:spcAft>
                <a:spcPts val="0"/>
              </a:spcAft>
              <a:buFont typeface="Arial" charset="0"/>
              <a:buNone/>
              <a:defRPr/>
            </a:pPr>
            <a:r>
              <a:rPr lang="en-US" sz="1000" dirty="0" smtClean="0">
                <a:solidFill>
                  <a:schemeClr val="bg1"/>
                </a:solidFill>
                <a:ea typeface="ＭＳ Ｐゴシック"/>
                <a:cs typeface="Arial" charset="0"/>
              </a:rPr>
              <a:t>GLM</a:t>
            </a:r>
          </a:p>
          <a:p>
            <a:pPr marL="0" indent="0" eaLnBrk="1" fontAlgn="auto" hangingPunct="1">
              <a:spcAft>
                <a:spcPts val="0"/>
              </a:spcAft>
              <a:buFont typeface="Arial" charset="0"/>
              <a:buNone/>
              <a:defRPr/>
            </a:pPr>
            <a:r>
              <a:rPr lang="en-US" sz="1000" dirty="0" smtClean="0">
                <a:solidFill>
                  <a:schemeClr val="tx1">
                    <a:lumMod val="50000"/>
                    <a:lumOff val="50000"/>
                  </a:schemeClr>
                </a:solidFill>
                <a:ea typeface="ＭＳ Ｐゴシック"/>
                <a:cs typeface="Arial" charset="0"/>
              </a:rPr>
              <a:t>MAG</a:t>
            </a:r>
          </a:p>
          <a:p>
            <a:pPr marL="0" indent="0" eaLnBrk="1" fontAlgn="auto" hangingPunct="1">
              <a:spcAft>
                <a:spcPts val="0"/>
              </a:spcAft>
              <a:buFont typeface="Arial" charset="0"/>
              <a:buNone/>
              <a:defRPr/>
            </a:pPr>
            <a:r>
              <a:rPr lang="en-US" sz="1000" dirty="0" smtClean="0">
                <a:solidFill>
                  <a:schemeClr val="tx1">
                    <a:lumMod val="50000"/>
                    <a:lumOff val="50000"/>
                  </a:schemeClr>
                </a:solidFill>
                <a:ea typeface="ＭＳ Ｐゴシック"/>
                <a:cs typeface="Arial" charset="0"/>
              </a:rPr>
              <a:t>SEISS</a:t>
            </a:r>
          </a:p>
          <a:p>
            <a:pPr marL="0" indent="0" eaLnBrk="1" fontAlgn="auto" hangingPunct="1">
              <a:spcAft>
                <a:spcPts val="0"/>
              </a:spcAft>
              <a:buFont typeface="Arial" charset="0"/>
              <a:buNone/>
              <a:defRPr/>
            </a:pPr>
            <a:r>
              <a:rPr lang="en-US" sz="1000" dirty="0" smtClean="0">
                <a:solidFill>
                  <a:schemeClr val="tx1">
                    <a:lumMod val="50000"/>
                    <a:lumOff val="50000"/>
                  </a:schemeClr>
                </a:solidFill>
                <a:ea typeface="ＭＳ Ｐゴシック"/>
                <a:cs typeface="Arial" charset="0"/>
              </a:rPr>
              <a:t>SUV</a:t>
            </a:r>
          </a:p>
          <a:p>
            <a:pPr marL="0" indent="0" eaLnBrk="1" fontAlgn="auto" hangingPunct="1">
              <a:spcAft>
                <a:spcPts val="0"/>
              </a:spcAft>
              <a:buFont typeface="Arial" charset="0"/>
              <a:buNone/>
              <a:defRPr/>
            </a:pPr>
            <a:r>
              <a:rPr lang="en-US" sz="1000" dirty="0" smtClean="0">
                <a:solidFill>
                  <a:schemeClr val="tx1">
                    <a:lumMod val="50000"/>
                    <a:lumOff val="50000"/>
                  </a:schemeClr>
                </a:solidFill>
                <a:ea typeface="ＭＳ Ｐゴシック"/>
                <a:cs typeface="Arial" charset="0"/>
              </a:rPr>
              <a:t>Unique Payload Systems (UPS)</a:t>
            </a:r>
          </a:p>
          <a:p>
            <a:pPr marL="0" indent="0" eaLnBrk="1" fontAlgn="auto" hangingPunct="1">
              <a:spcAft>
                <a:spcPts val="0"/>
              </a:spcAft>
              <a:buFont typeface="Arial" charset="0"/>
              <a:buNone/>
              <a:defRPr/>
            </a:pPr>
            <a:endParaRPr lang="en-US" sz="1000" dirty="0" smtClean="0">
              <a:solidFill>
                <a:schemeClr val="bg1"/>
              </a:solidFill>
              <a:ea typeface="ＭＳ Ｐゴシック"/>
              <a:cs typeface="Arial" charset="0"/>
            </a:endParaRPr>
          </a:p>
        </p:txBody>
      </p:sp>
      <p:sp>
        <p:nvSpPr>
          <p:cNvPr id="56323" name="Text Box 25"/>
          <p:cNvSpPr txBox="1">
            <a:spLocks noChangeArrowheads="1"/>
          </p:cNvSpPr>
          <p:nvPr/>
        </p:nvSpPr>
        <p:spPr bwMode="auto">
          <a:xfrm>
            <a:off x="5270500" y="1800225"/>
            <a:ext cx="184150" cy="369888"/>
          </a:xfrm>
          <a:prstGeom prst="rect">
            <a:avLst/>
          </a:prstGeom>
          <a:noFill/>
          <a:ln w="9525">
            <a:noFill/>
            <a:miter lim="800000"/>
            <a:headEnd/>
            <a:tailEnd/>
          </a:ln>
        </p:spPr>
        <p:txBody>
          <a:bodyPr wrap="none">
            <a:spAutoFit/>
          </a:bodyPr>
          <a:lstStyle/>
          <a:p>
            <a:endParaRPr lang="en-US">
              <a:latin typeface="Calibri" pitchFamily="34" charset="0"/>
              <a:ea typeface="ＭＳ Ｐゴシック"/>
              <a:cs typeface="ＭＳ Ｐゴシック"/>
            </a:endParaRPr>
          </a:p>
        </p:txBody>
      </p:sp>
      <p:sp>
        <p:nvSpPr>
          <p:cNvPr id="56324" name="Text Box 16"/>
          <p:cNvSpPr txBox="1">
            <a:spLocks noChangeArrowheads="1"/>
          </p:cNvSpPr>
          <p:nvPr/>
        </p:nvSpPr>
        <p:spPr bwMode="auto">
          <a:xfrm>
            <a:off x="1292224" y="989013"/>
            <a:ext cx="5260975" cy="307975"/>
          </a:xfrm>
          <a:prstGeom prst="rect">
            <a:avLst/>
          </a:prstGeom>
          <a:noFill/>
          <a:ln w="9525">
            <a:noFill/>
            <a:miter lim="800000"/>
            <a:headEnd/>
            <a:tailEnd/>
          </a:ln>
        </p:spPr>
        <p:txBody>
          <a:bodyPr>
            <a:spAutoFit/>
          </a:bodyPr>
          <a:lstStyle/>
          <a:p>
            <a:pPr>
              <a:spcBef>
                <a:spcPct val="50000"/>
              </a:spcBef>
            </a:pPr>
            <a:r>
              <a:rPr lang="en-US" sz="1400" b="1" dirty="0" smtClean="0">
                <a:solidFill>
                  <a:schemeClr val="tx2"/>
                </a:solidFill>
                <a:latin typeface="Calibri" pitchFamily="34" charset="0"/>
                <a:ea typeface="ＭＳ Ｐゴシック"/>
                <a:cs typeface="ＭＳ Ｐゴシック"/>
              </a:rPr>
              <a:t>Geostationary Lightning </a:t>
            </a:r>
            <a:r>
              <a:rPr lang="en-US" sz="1400" b="1" dirty="0" err="1" smtClean="0">
                <a:solidFill>
                  <a:schemeClr val="tx2"/>
                </a:solidFill>
                <a:latin typeface="Calibri" pitchFamily="34" charset="0"/>
                <a:ea typeface="ＭＳ Ｐゴシック"/>
                <a:cs typeface="ＭＳ Ｐゴシック"/>
              </a:rPr>
              <a:t>Mapper</a:t>
            </a:r>
            <a:r>
              <a:rPr lang="en-US" sz="1400" b="1" dirty="0" smtClean="0">
                <a:solidFill>
                  <a:schemeClr val="tx2"/>
                </a:solidFill>
                <a:latin typeface="Calibri" pitchFamily="34" charset="0"/>
                <a:ea typeface="ＭＳ Ｐゴシック"/>
                <a:cs typeface="ＭＳ Ｐゴシック"/>
              </a:rPr>
              <a:t> (GLM)</a:t>
            </a:r>
            <a:endParaRPr lang="en-US" sz="1400" b="1" dirty="0">
              <a:solidFill>
                <a:schemeClr val="tx2"/>
              </a:solidFill>
              <a:latin typeface="Calibri" pitchFamily="34" charset="0"/>
              <a:ea typeface="ＭＳ Ｐゴシック"/>
              <a:cs typeface="ＭＳ Ｐゴシック"/>
            </a:endParaRPr>
          </a:p>
        </p:txBody>
      </p:sp>
      <p:pic>
        <p:nvPicPr>
          <p:cNvPr id="56327" name="Picture 19" descr="GOES-R_Banner_v6.JPG"/>
          <p:cNvPicPr>
            <a:picLocks noChangeAspect="1"/>
          </p:cNvPicPr>
          <p:nvPr/>
        </p:nvPicPr>
        <p:blipFill>
          <a:blip r:embed="rId2" cstate="print"/>
          <a:srcRect/>
          <a:stretch>
            <a:fillRect/>
          </a:stretch>
        </p:blipFill>
        <p:spPr bwMode="auto">
          <a:xfrm>
            <a:off x="0" y="0"/>
            <a:ext cx="9144000" cy="685800"/>
          </a:xfrm>
          <a:prstGeom prst="rect">
            <a:avLst/>
          </a:prstGeom>
          <a:noFill/>
          <a:ln w="9525">
            <a:noFill/>
            <a:miter lim="800000"/>
            <a:headEnd/>
            <a:tailEnd/>
          </a:ln>
        </p:spPr>
      </p:pic>
      <p:sp>
        <p:nvSpPr>
          <p:cNvPr id="34" name="Text Box 48"/>
          <p:cNvSpPr txBox="1">
            <a:spLocks noChangeArrowheads="1"/>
          </p:cNvSpPr>
          <p:nvPr/>
        </p:nvSpPr>
        <p:spPr bwMode="auto">
          <a:xfrm>
            <a:off x="1292224" y="1295400"/>
            <a:ext cx="7688895" cy="707886"/>
          </a:xfrm>
          <a:prstGeom prst="rect">
            <a:avLst/>
          </a:prstGeom>
          <a:noFill/>
          <a:ln w="9525">
            <a:noFill/>
            <a:miter lim="800000"/>
            <a:headEnd/>
            <a:tailEnd/>
          </a:ln>
        </p:spPr>
        <p:txBody>
          <a:bodyPr wrap="square">
            <a:spAutoFit/>
          </a:bodyPr>
          <a:lstStyle/>
          <a:p>
            <a:r>
              <a:rPr lang="en-US" sz="1000" dirty="0" smtClean="0"/>
              <a:t>The Geostationary Lightning </a:t>
            </a:r>
            <a:r>
              <a:rPr lang="en-US" sz="1000" dirty="0" err="1" smtClean="0"/>
              <a:t>Mapper</a:t>
            </a:r>
            <a:r>
              <a:rPr lang="en-US" sz="1000" dirty="0" smtClean="0"/>
              <a:t> (GLM) is an optical transient detector and imager operating in the near-IR that maps total lightning (in-cloud and cloud-to-ground) activity with near uniform spatial resolution </a:t>
            </a:r>
            <a:r>
              <a:rPr lang="en-US" sz="1000" smtClean="0"/>
              <a:t>of  ~10 </a:t>
            </a:r>
            <a:r>
              <a:rPr lang="en-US" sz="1000" dirty="0" smtClean="0"/>
              <a:t>km continuously day and night over the Americas and adjacent ocean regions. The GLM will provide early indication of storm intensification and severe weather events, improved tornado warning lead time of up to 20 minutes or more, and data for long-term climate variability studies. </a:t>
            </a:r>
          </a:p>
        </p:txBody>
      </p:sp>
      <p:sp>
        <p:nvSpPr>
          <p:cNvPr id="44" name="Text Box 48"/>
          <p:cNvSpPr txBox="1">
            <a:spLocks noChangeArrowheads="1"/>
          </p:cNvSpPr>
          <p:nvPr/>
        </p:nvSpPr>
        <p:spPr bwMode="auto">
          <a:xfrm>
            <a:off x="1279526" y="2015484"/>
            <a:ext cx="5176309" cy="707886"/>
          </a:xfrm>
          <a:prstGeom prst="rect">
            <a:avLst/>
          </a:prstGeom>
          <a:noFill/>
          <a:ln w="9525">
            <a:noFill/>
            <a:miter lim="800000"/>
            <a:headEnd/>
            <a:tailEnd/>
          </a:ln>
        </p:spPr>
        <p:txBody>
          <a:bodyPr wrap="square">
            <a:spAutoFit/>
          </a:bodyPr>
          <a:lstStyle/>
          <a:p>
            <a:r>
              <a:rPr lang="en-US" sz="1000" dirty="0" smtClean="0"/>
              <a:t>It is anticipated that GLM data will have immediate applications to aviation weather services, </a:t>
            </a:r>
            <a:r>
              <a:rPr lang="en-US" sz="1000" dirty="0" err="1" smtClean="0"/>
              <a:t>climatological</a:t>
            </a:r>
            <a:r>
              <a:rPr lang="en-US" sz="1000" dirty="0" smtClean="0"/>
              <a:t> studies, and severe thunderstorm forecasts and warnings. The GLM will provide information to identify growing, active, and potentially destructive thunderstorms over land as well as ocean areas.  </a:t>
            </a:r>
          </a:p>
        </p:txBody>
      </p:sp>
      <p:pic>
        <p:nvPicPr>
          <p:cNvPr id="16" name="Picture 10" descr="DSCF2754_mod"/>
          <p:cNvPicPr>
            <a:picLocks noChangeAspect="1" noChangeArrowheads="1"/>
          </p:cNvPicPr>
          <p:nvPr/>
        </p:nvPicPr>
        <p:blipFill>
          <a:blip r:embed="rId3" cstate="print"/>
          <a:srcRect/>
          <a:stretch>
            <a:fillRect/>
          </a:stretch>
        </p:blipFill>
        <p:spPr bwMode="auto">
          <a:xfrm>
            <a:off x="6557087" y="2082888"/>
            <a:ext cx="2324630" cy="3657512"/>
          </a:xfrm>
          <a:prstGeom prst="rect">
            <a:avLst/>
          </a:prstGeom>
          <a:noFill/>
          <a:ln w="9525">
            <a:noFill/>
            <a:miter lim="800000"/>
            <a:headEnd/>
            <a:tailEnd/>
          </a:ln>
        </p:spPr>
      </p:pic>
      <p:pic>
        <p:nvPicPr>
          <p:cNvPr id="17" name="Picture 8"/>
          <p:cNvPicPr>
            <a:picLocks noChangeAspect="1" noChangeArrowheads="1"/>
          </p:cNvPicPr>
          <p:nvPr/>
        </p:nvPicPr>
        <p:blipFill>
          <a:blip r:embed="rId4" cstate="print"/>
          <a:srcRect/>
          <a:stretch>
            <a:fillRect/>
          </a:stretch>
        </p:blipFill>
        <p:spPr bwMode="auto">
          <a:xfrm>
            <a:off x="1464737" y="3600127"/>
            <a:ext cx="4919133" cy="2372457"/>
          </a:xfrm>
          <a:prstGeom prst="rect">
            <a:avLst/>
          </a:prstGeom>
          <a:ln>
            <a:noFill/>
            <a:headEnd/>
            <a:tailEnd/>
          </a:ln>
          <a:effectLst>
            <a:outerShdw blurRad="50800" dist="38100" dir="2700000" algn="tl"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8" name="Rectangle 2"/>
          <p:cNvSpPr>
            <a:spLocks/>
          </p:cNvSpPr>
          <p:nvPr/>
        </p:nvSpPr>
        <p:spPr bwMode="auto">
          <a:xfrm>
            <a:off x="1481664" y="6031972"/>
            <a:ext cx="4978400" cy="385763"/>
          </a:xfrm>
          <a:prstGeom prst="rect">
            <a:avLst/>
          </a:prstGeom>
          <a:noFill/>
          <a:ln w="9525">
            <a:noFill/>
            <a:miter lim="800000"/>
            <a:headEnd type="none" w="med" len="med"/>
            <a:tailEnd type="none" w="med" len="med"/>
          </a:ln>
          <a:effectLst>
            <a:outerShdw dist="25399" dir="2700000" algn="ctr" rotWithShape="0">
              <a:schemeClr val="bg2">
                <a:alpha val="75000"/>
              </a:schemeClr>
            </a:outerShdw>
          </a:effectLst>
        </p:spPr>
        <p:txBody>
          <a:bodyPr lIns="0" tIns="0" rIns="0" bIns="0"/>
          <a:lstStyle/>
          <a:p>
            <a:pPr>
              <a:tabLst>
                <a:tab pos="250009" algn="l"/>
                <a:tab pos="500019" algn="l"/>
                <a:tab pos="750028" algn="l"/>
                <a:tab pos="1000038" algn="l"/>
                <a:tab pos="1250048" algn="l"/>
                <a:tab pos="1500058" algn="l"/>
                <a:tab pos="1750067" algn="l"/>
                <a:tab pos="2000077" algn="l"/>
                <a:tab pos="2250086" algn="l"/>
                <a:tab pos="2500096" algn="l"/>
                <a:tab pos="2750105" algn="l"/>
                <a:tab pos="3000114" algn="l"/>
                <a:tab pos="8464610" algn="l"/>
              </a:tabLst>
              <a:defRPr/>
            </a:pPr>
            <a:r>
              <a:rPr lang="en-US" sz="1200" dirty="0">
                <a:latin typeface="Calibri" pitchFamily="34" charset="0"/>
                <a:ea typeface="Hoefler Text" charset="0"/>
                <a:sym typeface="Hoefler Text" charset="0"/>
              </a:rPr>
              <a:t>Global distribution of lightning from a combined nine years of observations of the NASA OTD (4/95-3/00) and LIS (1/98-12/04) </a:t>
            </a:r>
            <a:r>
              <a:rPr lang="en-US" sz="1200" dirty="0" smtClean="0">
                <a:latin typeface="Calibri" pitchFamily="34" charset="0"/>
                <a:ea typeface="Hoefler Text" charset="0"/>
                <a:sym typeface="Hoefler Text" charset="0"/>
              </a:rPr>
              <a:t>instruments</a:t>
            </a:r>
          </a:p>
          <a:p>
            <a:pPr>
              <a:tabLst>
                <a:tab pos="250009" algn="l"/>
                <a:tab pos="500019" algn="l"/>
                <a:tab pos="750028" algn="l"/>
                <a:tab pos="1000038" algn="l"/>
                <a:tab pos="1250048" algn="l"/>
                <a:tab pos="1500058" algn="l"/>
                <a:tab pos="1750067" algn="l"/>
                <a:tab pos="2000077" algn="l"/>
                <a:tab pos="2250086" algn="l"/>
                <a:tab pos="2500096" algn="l"/>
                <a:tab pos="2750105" algn="l"/>
                <a:tab pos="3000114" algn="l"/>
                <a:tab pos="8464610" algn="l"/>
              </a:tabLst>
              <a:defRPr/>
            </a:pPr>
            <a:endParaRPr lang="en-US" sz="1200" dirty="0">
              <a:latin typeface="Calibri" pitchFamily="34" charset="0"/>
              <a:ea typeface="Hoefler Text" charset="0"/>
              <a:sym typeface="Hoefler Text" charset="0"/>
            </a:endParaRPr>
          </a:p>
          <a:p>
            <a:pPr>
              <a:tabLst>
                <a:tab pos="250009" algn="l"/>
                <a:tab pos="500019" algn="l"/>
                <a:tab pos="750028" algn="l"/>
                <a:tab pos="1000038" algn="l"/>
                <a:tab pos="1250048" algn="l"/>
                <a:tab pos="1500058" algn="l"/>
                <a:tab pos="1750067" algn="l"/>
                <a:tab pos="2000077" algn="l"/>
                <a:tab pos="2250086" algn="l"/>
                <a:tab pos="2500096" algn="l"/>
                <a:tab pos="2750105" algn="l"/>
                <a:tab pos="3000114" algn="l"/>
                <a:tab pos="8464610" algn="l"/>
              </a:tabLst>
              <a:defRPr/>
            </a:pPr>
            <a:endParaRPr lang="en-US" sz="1200" dirty="0">
              <a:latin typeface="Calibri" pitchFamily="34" charset="0"/>
              <a:ea typeface="Hoefler Text" charset="0"/>
              <a:sym typeface="Hoefler Text" charset="0"/>
            </a:endParaRPr>
          </a:p>
        </p:txBody>
      </p:sp>
      <p:sp>
        <p:nvSpPr>
          <p:cNvPr id="20" name="TextBox 19"/>
          <p:cNvSpPr txBox="1"/>
          <p:nvPr/>
        </p:nvSpPr>
        <p:spPr>
          <a:xfrm>
            <a:off x="2785526" y="3124200"/>
            <a:ext cx="999067" cy="646331"/>
          </a:xfrm>
          <a:prstGeom prst="rect">
            <a:avLst/>
          </a:prstGeom>
          <a:noFill/>
        </p:spPr>
        <p:txBody>
          <a:bodyPr wrap="square" rtlCol="0">
            <a:spAutoFit/>
          </a:bodyPr>
          <a:lstStyle/>
          <a:p>
            <a:pPr algn="ctr"/>
            <a:r>
              <a:rPr lang="en-US" sz="1200" dirty="0" smtClean="0"/>
              <a:t>GOES East Field-of-View</a:t>
            </a:r>
            <a:endParaRPr lang="en-US" sz="1200" dirty="0"/>
          </a:p>
        </p:txBody>
      </p:sp>
      <p:cxnSp>
        <p:nvCxnSpPr>
          <p:cNvPr id="22" name="Straight Arrow Connector 21"/>
          <p:cNvCxnSpPr>
            <a:stCxn id="20" idx="2"/>
          </p:cNvCxnSpPr>
          <p:nvPr/>
        </p:nvCxnSpPr>
        <p:spPr>
          <a:xfrm rot="16200000" flipH="1">
            <a:off x="3086494" y="3969097"/>
            <a:ext cx="397927" cy="79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710262" y="3124200"/>
            <a:ext cx="999067" cy="646331"/>
          </a:xfrm>
          <a:prstGeom prst="rect">
            <a:avLst/>
          </a:prstGeom>
          <a:noFill/>
        </p:spPr>
        <p:txBody>
          <a:bodyPr wrap="square" rtlCol="0">
            <a:spAutoFit/>
          </a:bodyPr>
          <a:lstStyle/>
          <a:p>
            <a:pPr algn="ctr"/>
            <a:r>
              <a:rPr lang="en-US" sz="1200" dirty="0" smtClean="0"/>
              <a:t>GOES West Field-of-View</a:t>
            </a:r>
            <a:endParaRPr lang="en-US" sz="1200" dirty="0"/>
          </a:p>
        </p:txBody>
      </p:sp>
      <p:cxnSp>
        <p:nvCxnSpPr>
          <p:cNvPr id="32" name="Straight Arrow Connector 31"/>
          <p:cNvCxnSpPr>
            <a:stCxn id="31" idx="2"/>
          </p:cNvCxnSpPr>
          <p:nvPr/>
        </p:nvCxnSpPr>
        <p:spPr>
          <a:xfrm rot="5400000">
            <a:off x="2111638" y="3867895"/>
            <a:ext cx="195523" cy="79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07" name="Picture 7" descr="Riverloop Road flooding">
            <a:hlinkClick r:id="rId3"/>
          </p:cNvPr>
          <p:cNvPicPr>
            <a:picLocks noChangeAspect="1" noChangeArrowheads="1"/>
          </p:cNvPicPr>
          <p:nvPr/>
        </p:nvPicPr>
        <p:blipFill>
          <a:blip r:embed="rId4" cstate="print"/>
          <a:srcRect/>
          <a:stretch>
            <a:fillRect/>
          </a:stretch>
        </p:blipFill>
        <p:spPr bwMode="auto">
          <a:xfrm>
            <a:off x="6172199" y="2261938"/>
            <a:ext cx="2813383" cy="2110038"/>
          </a:xfrm>
          <a:prstGeom prst="rect">
            <a:avLst/>
          </a:prstGeom>
          <a:noFill/>
          <a:ln w="9525">
            <a:noFill/>
            <a:miter lim="800000"/>
            <a:headEnd/>
            <a:tailEnd/>
          </a:ln>
          <a:effectLst/>
        </p:spPr>
      </p:pic>
      <p:sp>
        <p:nvSpPr>
          <p:cNvPr id="9" name="Slide Number Placeholder 6"/>
          <p:cNvSpPr>
            <a:spLocks noGrp="1"/>
          </p:cNvSpPr>
          <p:nvPr>
            <p:ph type="sldNum" sz="quarter" idx="10"/>
          </p:nvPr>
        </p:nvSpPr>
        <p:spPr/>
        <p:txBody>
          <a:bodyPr/>
          <a:lstStyle/>
          <a:p>
            <a:fld id="{E28C41FE-8FD6-43A1-AB3B-97FD645493AD}" type="slidenum">
              <a:rPr lang="en-US"/>
              <a:pPr/>
              <a:t>6</a:t>
            </a:fld>
            <a:endParaRPr lang="en-US"/>
          </a:p>
        </p:txBody>
      </p:sp>
      <p:sp>
        <p:nvSpPr>
          <p:cNvPr id="2252802" name="Rectangle 2"/>
          <p:cNvSpPr>
            <a:spLocks noGrp="1" noChangeArrowheads="1"/>
          </p:cNvSpPr>
          <p:nvPr>
            <p:ph type="title" sz="quarter"/>
          </p:nvPr>
        </p:nvSpPr>
        <p:spPr>
          <a:xfrm>
            <a:off x="647700" y="101600"/>
            <a:ext cx="7848600" cy="685800"/>
          </a:xfrm>
          <a:noFill/>
          <a:ln/>
        </p:spPr>
        <p:txBody>
          <a:bodyPr anchor="ctr">
            <a:normAutofit fontScale="90000"/>
          </a:bodyPr>
          <a:lstStyle/>
          <a:p>
            <a:r>
              <a:rPr lang="en-US" b="1" dirty="0"/>
              <a:t>Natural Hazards and Lightning</a:t>
            </a:r>
          </a:p>
        </p:txBody>
      </p:sp>
      <p:pic>
        <p:nvPicPr>
          <p:cNvPr id="2252803" name="Picture 3" descr="xeniaF5"/>
          <p:cNvPicPr>
            <a:picLocks noGrp="1" noChangeAspect="1" noChangeArrowheads="1"/>
          </p:cNvPicPr>
          <p:nvPr>
            <p:ph sz="quarter" idx="1"/>
          </p:nvPr>
        </p:nvPicPr>
        <p:blipFill>
          <a:blip r:embed="rId5" cstate="print"/>
          <a:srcRect/>
          <a:stretch>
            <a:fillRect/>
          </a:stretch>
        </p:blipFill>
        <p:spPr>
          <a:xfrm>
            <a:off x="3040531" y="1091699"/>
            <a:ext cx="2714074" cy="2386514"/>
          </a:xfrm>
          <a:noFill/>
          <a:ln/>
        </p:spPr>
      </p:pic>
      <p:pic>
        <p:nvPicPr>
          <p:cNvPr id="2252804" name="Picture 4" descr="Forest Fires"/>
          <p:cNvPicPr>
            <a:picLocks noGrp="1" noChangeAspect="1" noChangeArrowheads="1"/>
          </p:cNvPicPr>
          <p:nvPr>
            <p:ph sz="quarter" idx="2"/>
          </p:nvPr>
        </p:nvPicPr>
        <p:blipFill>
          <a:blip r:embed="rId6" cstate="print"/>
          <a:srcRect/>
          <a:stretch>
            <a:fillRect/>
          </a:stretch>
        </p:blipFill>
        <p:spPr>
          <a:xfrm>
            <a:off x="3236495" y="3478213"/>
            <a:ext cx="1913188" cy="3222211"/>
          </a:xfrm>
          <a:noFill/>
          <a:ln/>
        </p:spPr>
      </p:pic>
      <p:pic>
        <p:nvPicPr>
          <p:cNvPr id="2252805" name="Picture 5" descr="imageMFF"/>
          <p:cNvPicPr>
            <a:picLocks noGrp="1" noChangeAspect="1" noChangeArrowheads="1"/>
          </p:cNvPicPr>
          <p:nvPr>
            <p:ph sz="quarter" idx="3"/>
          </p:nvPr>
        </p:nvPicPr>
        <p:blipFill>
          <a:blip r:embed="rId7" cstate="print"/>
          <a:srcRect/>
          <a:stretch>
            <a:fillRect/>
          </a:stretch>
        </p:blipFill>
        <p:spPr>
          <a:xfrm rot="318992">
            <a:off x="5534527" y="1090867"/>
            <a:ext cx="2487613" cy="1709299"/>
          </a:xfrm>
          <a:noFill/>
          <a:ln/>
        </p:spPr>
      </p:pic>
      <p:sp>
        <p:nvSpPr>
          <p:cNvPr id="2252806" name="Text Box 6"/>
          <p:cNvSpPr txBox="1">
            <a:spLocks noChangeArrowheads="1"/>
          </p:cNvSpPr>
          <p:nvPr/>
        </p:nvSpPr>
        <p:spPr bwMode="auto">
          <a:xfrm>
            <a:off x="304800" y="1524000"/>
            <a:ext cx="3749675" cy="3970318"/>
          </a:xfrm>
          <a:prstGeom prst="rect">
            <a:avLst/>
          </a:prstGeom>
          <a:noFill/>
          <a:ln w="9525">
            <a:noFill/>
            <a:miter lim="800000"/>
            <a:headEnd/>
            <a:tailEnd/>
          </a:ln>
          <a:effectLst/>
        </p:spPr>
        <p:txBody>
          <a:bodyPr>
            <a:spAutoFit/>
          </a:bodyPr>
          <a:lstStyle/>
          <a:p>
            <a:pPr eaLnBrk="1" hangingPunct="1">
              <a:buFontTx/>
              <a:buChar char="•"/>
            </a:pPr>
            <a:r>
              <a:rPr lang="en-US" sz="2800" dirty="0">
                <a:solidFill>
                  <a:schemeClr val="accent2"/>
                </a:solidFill>
              </a:rPr>
              <a:t>Tornadoes</a:t>
            </a:r>
          </a:p>
          <a:p>
            <a:pPr eaLnBrk="1" hangingPunct="1">
              <a:buFontTx/>
              <a:buChar char="•"/>
            </a:pPr>
            <a:r>
              <a:rPr lang="en-US" sz="2800" dirty="0" smtClean="0">
                <a:solidFill>
                  <a:schemeClr val="accent2"/>
                </a:solidFill>
              </a:rPr>
              <a:t>Hailstorms</a:t>
            </a:r>
          </a:p>
          <a:p>
            <a:pPr eaLnBrk="1" hangingPunct="1">
              <a:buFontTx/>
              <a:buChar char="•"/>
            </a:pPr>
            <a:r>
              <a:rPr lang="en-US" sz="2800" dirty="0" smtClean="0">
                <a:solidFill>
                  <a:schemeClr val="accent2"/>
                </a:solidFill>
              </a:rPr>
              <a:t>Wind</a:t>
            </a:r>
            <a:endParaRPr lang="en-US" sz="2800" dirty="0">
              <a:solidFill>
                <a:schemeClr val="accent2"/>
              </a:solidFill>
            </a:endParaRPr>
          </a:p>
          <a:p>
            <a:pPr eaLnBrk="1" hangingPunct="1">
              <a:buFontTx/>
              <a:buChar char="•"/>
            </a:pPr>
            <a:r>
              <a:rPr lang="en-US" sz="2800" dirty="0">
                <a:solidFill>
                  <a:schemeClr val="accent2"/>
                </a:solidFill>
              </a:rPr>
              <a:t>Thunderstorms</a:t>
            </a:r>
          </a:p>
          <a:p>
            <a:pPr eaLnBrk="1" hangingPunct="1">
              <a:buFontTx/>
              <a:buChar char="•"/>
            </a:pPr>
            <a:r>
              <a:rPr lang="en-US" sz="2800" dirty="0">
                <a:solidFill>
                  <a:schemeClr val="accent2"/>
                </a:solidFill>
              </a:rPr>
              <a:t>Floods</a:t>
            </a:r>
          </a:p>
          <a:p>
            <a:pPr eaLnBrk="1" hangingPunct="1">
              <a:buFontTx/>
              <a:buChar char="•"/>
            </a:pPr>
            <a:r>
              <a:rPr lang="en-US" sz="2800" dirty="0">
                <a:solidFill>
                  <a:schemeClr val="accent2"/>
                </a:solidFill>
              </a:rPr>
              <a:t>Hurricanes</a:t>
            </a:r>
          </a:p>
          <a:p>
            <a:pPr eaLnBrk="1" hangingPunct="1">
              <a:buFontTx/>
              <a:buChar char="•"/>
            </a:pPr>
            <a:r>
              <a:rPr lang="en-US" sz="2800" dirty="0">
                <a:solidFill>
                  <a:schemeClr val="accent2"/>
                </a:solidFill>
              </a:rPr>
              <a:t>Volcanoes</a:t>
            </a:r>
          </a:p>
          <a:p>
            <a:pPr eaLnBrk="1" hangingPunct="1">
              <a:buFontTx/>
              <a:buChar char="•"/>
            </a:pPr>
            <a:r>
              <a:rPr lang="en-US" sz="2800" dirty="0">
                <a:solidFill>
                  <a:schemeClr val="accent2"/>
                </a:solidFill>
              </a:rPr>
              <a:t>Forest </a:t>
            </a:r>
            <a:r>
              <a:rPr lang="en-US" sz="2800" dirty="0" smtClean="0">
                <a:solidFill>
                  <a:schemeClr val="accent2"/>
                </a:solidFill>
              </a:rPr>
              <a:t>Fires</a:t>
            </a:r>
          </a:p>
          <a:p>
            <a:pPr eaLnBrk="1" hangingPunct="1">
              <a:buFontTx/>
              <a:buChar char="•"/>
            </a:pPr>
            <a:r>
              <a:rPr lang="en-US" sz="2800" dirty="0" smtClean="0">
                <a:solidFill>
                  <a:schemeClr val="accent2"/>
                </a:solidFill>
              </a:rPr>
              <a:t>Air Quality/</a:t>
            </a:r>
            <a:r>
              <a:rPr lang="en-US" sz="2800" dirty="0" err="1" smtClean="0">
                <a:solidFill>
                  <a:schemeClr val="accent2"/>
                </a:solidFill>
              </a:rPr>
              <a:t>NOx</a:t>
            </a:r>
            <a:endParaRPr lang="en-US" sz="2800" dirty="0">
              <a:solidFill>
                <a:schemeClr val="accent2"/>
              </a:solidFill>
            </a:endParaRPr>
          </a:p>
        </p:txBody>
      </p:sp>
      <p:sp>
        <p:nvSpPr>
          <p:cNvPr id="2252808" name="Line 8"/>
          <p:cNvSpPr>
            <a:spLocks noChangeShapeType="1"/>
          </p:cNvSpPr>
          <p:nvPr/>
        </p:nvSpPr>
        <p:spPr bwMode="auto">
          <a:xfrm>
            <a:off x="381000" y="762000"/>
            <a:ext cx="8229600" cy="0"/>
          </a:xfrm>
          <a:prstGeom prst="line">
            <a:avLst/>
          </a:prstGeom>
          <a:noFill/>
          <a:ln w="50800" cmpd="dbl">
            <a:solidFill>
              <a:srgbClr val="003399"/>
            </a:solidFill>
            <a:round/>
            <a:headEnd/>
            <a:tailEnd/>
          </a:ln>
          <a:effectLst/>
        </p:spPr>
        <p:txBody>
          <a:bodyPr/>
          <a:lstStyle/>
          <a:p>
            <a:endParaRPr lang="en-US"/>
          </a:p>
        </p:txBody>
      </p:sp>
      <p:pic>
        <p:nvPicPr>
          <p:cNvPr id="2252809" name="Picture 9"/>
          <p:cNvPicPr>
            <a:picLocks noChangeAspect="1" noChangeArrowheads="1"/>
          </p:cNvPicPr>
          <p:nvPr/>
        </p:nvPicPr>
        <p:blipFill>
          <a:blip r:embed="rId8" cstate="print"/>
          <a:srcRect/>
          <a:stretch>
            <a:fillRect/>
          </a:stretch>
        </p:blipFill>
        <p:spPr bwMode="auto">
          <a:xfrm>
            <a:off x="4848727" y="4740442"/>
            <a:ext cx="2779295" cy="1917171"/>
          </a:xfrm>
          <a:prstGeom prst="rect">
            <a:avLst/>
          </a:prstGeom>
          <a:noFill/>
          <a:ln w="12700" cap="flat" cmpd="sng">
            <a:noFill/>
            <a:prstDash val="solid"/>
            <a:miter lim="800000"/>
            <a:headEnd/>
            <a:tailEnd/>
          </a:ln>
        </p:spPr>
      </p:pic>
      <p:pic>
        <p:nvPicPr>
          <p:cNvPr id="2511873" name="Picture 1">
            <a:hlinkClick r:id="rId9" action="ppaction://hlinkfile"/>
          </p:cNvPr>
          <p:cNvPicPr>
            <a:picLocks noChangeAspect="1" noChangeArrowheads="1"/>
          </p:cNvPicPr>
          <p:nvPr/>
        </p:nvPicPr>
        <p:blipFill>
          <a:blip r:embed="rId10" cstate="print"/>
          <a:srcRect/>
          <a:stretch>
            <a:fillRect/>
          </a:stretch>
        </p:blipFill>
        <p:spPr bwMode="auto">
          <a:xfrm>
            <a:off x="6848528" y="3822036"/>
            <a:ext cx="2128596" cy="2193758"/>
          </a:xfrm>
          <a:prstGeom prst="rect">
            <a:avLst/>
          </a:prstGeom>
          <a:noFill/>
          <a:ln w="9525">
            <a:noFill/>
            <a:miter lim="800000"/>
            <a:headEnd/>
            <a:tailEnd/>
          </a:ln>
        </p:spPr>
      </p:pic>
      <p:pic>
        <p:nvPicPr>
          <p:cNvPr id="12" name="Picture 4" descr="planinbadweather"/>
          <p:cNvPicPr>
            <a:picLocks noChangeAspect="1" noChangeArrowheads="1"/>
          </p:cNvPicPr>
          <p:nvPr/>
        </p:nvPicPr>
        <p:blipFill>
          <a:blip r:embed="rId11" cstate="print"/>
          <a:srcRect b="29825"/>
          <a:stretch>
            <a:fillRect/>
          </a:stretch>
        </p:blipFill>
        <p:spPr bwMode="auto">
          <a:xfrm rot="21073610">
            <a:off x="4907516" y="2698865"/>
            <a:ext cx="2028974" cy="2129923"/>
          </a:xfrm>
          <a:prstGeom prst="rect">
            <a:avLst/>
          </a:prstGeom>
          <a:noFill/>
          <a:ln w="38100">
            <a:solidFill>
              <a:schemeClr val="bg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1"/>
          <p:cNvSpPr>
            <a:spLocks noGrp="1"/>
          </p:cNvSpPr>
          <p:nvPr>
            <p:ph type="sldNum" sz="quarter" idx="10"/>
          </p:nvPr>
        </p:nvSpPr>
        <p:spPr/>
        <p:txBody>
          <a:bodyPr/>
          <a:lstStyle/>
          <a:p>
            <a:fld id="{51DD33EC-EFF2-485A-953F-92F9406B49C7}" type="slidenum">
              <a:rPr lang="en-US"/>
              <a:pPr/>
              <a:t>7</a:t>
            </a:fld>
            <a:endParaRPr lang="en-US"/>
          </a:p>
        </p:txBody>
      </p:sp>
      <p:sp>
        <p:nvSpPr>
          <p:cNvPr id="2058242" name="Rectangle 2"/>
          <p:cNvSpPr>
            <a:spLocks noChangeArrowheads="1"/>
          </p:cNvSpPr>
          <p:nvPr/>
        </p:nvSpPr>
        <p:spPr bwMode="auto">
          <a:xfrm>
            <a:off x="0" y="381000"/>
            <a:ext cx="9144000" cy="762000"/>
          </a:xfrm>
          <a:prstGeom prst="rect">
            <a:avLst/>
          </a:prstGeom>
          <a:noFill/>
          <a:ln w="9525">
            <a:noFill/>
            <a:miter lim="800000"/>
            <a:headEnd/>
            <a:tailEnd/>
          </a:ln>
          <a:effectLst/>
        </p:spPr>
        <p:txBody>
          <a:bodyPr/>
          <a:lstStyle/>
          <a:p>
            <a:pPr algn="ctr">
              <a:lnSpc>
                <a:spcPct val="85000"/>
              </a:lnSpc>
            </a:pPr>
            <a:r>
              <a:rPr lang="en-US" sz="3600" b="1" dirty="0">
                <a:latin typeface="+mj-lt"/>
              </a:rPr>
              <a:t>Hurricane </a:t>
            </a:r>
            <a:r>
              <a:rPr lang="en-US" sz="3600" b="1" dirty="0" smtClean="0">
                <a:latin typeface="+mj-lt"/>
              </a:rPr>
              <a:t>Katrina Lightning</a:t>
            </a:r>
            <a:endParaRPr lang="en-US" sz="3600" b="1" dirty="0">
              <a:latin typeface="+mj-lt"/>
            </a:endParaRPr>
          </a:p>
        </p:txBody>
      </p:sp>
      <p:grpSp>
        <p:nvGrpSpPr>
          <p:cNvPr id="2" name="Group 17"/>
          <p:cNvGrpSpPr/>
          <p:nvPr/>
        </p:nvGrpSpPr>
        <p:grpSpPr>
          <a:xfrm>
            <a:off x="3949700" y="1739900"/>
            <a:ext cx="4964113" cy="4584700"/>
            <a:chOff x="3949700" y="1282700"/>
            <a:chExt cx="4964113" cy="4584700"/>
          </a:xfrm>
        </p:grpSpPr>
        <p:pic>
          <p:nvPicPr>
            <p:cNvPr id="2058243" name="Picture 3" descr="katrina_lis_050828_2136"/>
            <p:cNvPicPr>
              <a:picLocks noChangeAspect="1" noChangeArrowheads="1"/>
            </p:cNvPicPr>
            <p:nvPr/>
          </p:nvPicPr>
          <p:blipFill>
            <a:blip r:embed="rId4" cstate="print"/>
            <a:srcRect/>
            <a:stretch>
              <a:fillRect/>
            </a:stretch>
          </p:blipFill>
          <p:spPr bwMode="auto">
            <a:xfrm>
              <a:off x="3949700" y="3241675"/>
              <a:ext cx="2349500" cy="2565400"/>
            </a:xfrm>
            <a:prstGeom prst="rect">
              <a:avLst/>
            </a:prstGeom>
            <a:noFill/>
          </p:spPr>
        </p:pic>
        <p:pic>
          <p:nvPicPr>
            <p:cNvPr id="2058244" name="Picture 4" descr="katrina_lis_050824_2203"/>
            <p:cNvPicPr>
              <a:picLocks noChangeAspect="1" noChangeArrowheads="1"/>
            </p:cNvPicPr>
            <p:nvPr/>
          </p:nvPicPr>
          <p:blipFill>
            <a:blip r:embed="rId5" cstate="print"/>
            <a:srcRect/>
            <a:stretch>
              <a:fillRect/>
            </a:stretch>
          </p:blipFill>
          <p:spPr bwMode="auto">
            <a:xfrm>
              <a:off x="3949700" y="1282700"/>
              <a:ext cx="2349500" cy="2565400"/>
            </a:xfrm>
            <a:prstGeom prst="rect">
              <a:avLst/>
            </a:prstGeom>
            <a:noFill/>
          </p:spPr>
        </p:pic>
        <p:sp>
          <p:nvSpPr>
            <p:cNvPr id="2058245" name="Text Box 5"/>
            <p:cNvSpPr txBox="1">
              <a:spLocks noChangeArrowheads="1"/>
            </p:cNvSpPr>
            <p:nvPr/>
          </p:nvSpPr>
          <p:spPr bwMode="auto">
            <a:xfrm>
              <a:off x="5151438" y="3124200"/>
              <a:ext cx="1020762" cy="304800"/>
            </a:xfrm>
            <a:prstGeom prst="rect">
              <a:avLst/>
            </a:prstGeom>
            <a:noFill/>
            <a:ln w="9525">
              <a:noFill/>
              <a:miter lim="800000"/>
              <a:headEnd/>
              <a:tailEnd/>
            </a:ln>
            <a:effectLst/>
          </p:spPr>
          <p:txBody>
            <a:bodyPr wrap="none">
              <a:spAutoFit/>
            </a:bodyPr>
            <a:lstStyle/>
            <a:p>
              <a:pPr eaLnBrk="1" hangingPunct="1"/>
              <a:r>
                <a:rPr lang="en-US" sz="1400" b="1" dirty="0">
                  <a:solidFill>
                    <a:srgbClr val="CC0000"/>
                  </a:solidFill>
                </a:rPr>
                <a:t>24 Aug 05</a:t>
              </a:r>
            </a:p>
          </p:txBody>
        </p:sp>
        <p:sp>
          <p:nvSpPr>
            <p:cNvPr id="2058246" name="Text Box 6"/>
            <p:cNvSpPr txBox="1">
              <a:spLocks noChangeArrowheads="1"/>
            </p:cNvSpPr>
            <p:nvPr/>
          </p:nvSpPr>
          <p:spPr bwMode="auto">
            <a:xfrm>
              <a:off x="5159375" y="5141913"/>
              <a:ext cx="1020763" cy="304800"/>
            </a:xfrm>
            <a:prstGeom prst="rect">
              <a:avLst/>
            </a:prstGeom>
            <a:noFill/>
            <a:ln w="9525">
              <a:noFill/>
              <a:miter lim="800000"/>
              <a:headEnd/>
              <a:tailEnd/>
            </a:ln>
            <a:effectLst/>
          </p:spPr>
          <p:txBody>
            <a:bodyPr wrap="none">
              <a:spAutoFit/>
            </a:bodyPr>
            <a:lstStyle/>
            <a:p>
              <a:pPr eaLnBrk="1" hangingPunct="1"/>
              <a:r>
                <a:rPr lang="en-US" sz="1400" b="1">
                  <a:solidFill>
                    <a:srgbClr val="CC0000"/>
                  </a:solidFill>
                </a:rPr>
                <a:t>28 Aug 05</a:t>
              </a:r>
            </a:p>
          </p:txBody>
        </p:sp>
        <p:pic>
          <p:nvPicPr>
            <p:cNvPr id="2058247" name="Picture 7" descr="katrina_lis_050826_2150"/>
            <p:cNvPicPr>
              <a:picLocks noChangeAspect="1" noChangeArrowheads="1"/>
            </p:cNvPicPr>
            <p:nvPr/>
          </p:nvPicPr>
          <p:blipFill>
            <a:blip r:embed="rId6" cstate="print"/>
            <a:srcRect/>
            <a:stretch>
              <a:fillRect/>
            </a:stretch>
          </p:blipFill>
          <p:spPr bwMode="auto">
            <a:xfrm>
              <a:off x="6629400" y="1295400"/>
              <a:ext cx="2284413" cy="2493963"/>
            </a:xfrm>
            <a:prstGeom prst="rect">
              <a:avLst/>
            </a:prstGeom>
            <a:noFill/>
          </p:spPr>
        </p:pic>
        <p:pic>
          <p:nvPicPr>
            <p:cNvPr id="2058248" name="Picture 8" descr="katrina_lis_050829_2218"/>
            <p:cNvPicPr>
              <a:picLocks noChangeAspect="1" noChangeArrowheads="1"/>
            </p:cNvPicPr>
            <p:nvPr/>
          </p:nvPicPr>
          <p:blipFill>
            <a:blip r:embed="rId7" cstate="print"/>
            <a:srcRect/>
            <a:stretch>
              <a:fillRect/>
            </a:stretch>
          </p:blipFill>
          <p:spPr bwMode="auto">
            <a:xfrm>
              <a:off x="6629400" y="3373438"/>
              <a:ext cx="2284413" cy="2493962"/>
            </a:xfrm>
            <a:prstGeom prst="rect">
              <a:avLst/>
            </a:prstGeom>
            <a:noFill/>
          </p:spPr>
        </p:pic>
        <p:sp>
          <p:nvSpPr>
            <p:cNvPr id="2058249" name="Text Box 9"/>
            <p:cNvSpPr txBox="1">
              <a:spLocks noChangeArrowheads="1"/>
            </p:cNvSpPr>
            <p:nvPr/>
          </p:nvSpPr>
          <p:spPr bwMode="auto">
            <a:xfrm>
              <a:off x="7762875" y="3048000"/>
              <a:ext cx="1020763" cy="304800"/>
            </a:xfrm>
            <a:prstGeom prst="rect">
              <a:avLst/>
            </a:prstGeom>
            <a:noFill/>
            <a:ln w="9525">
              <a:noFill/>
              <a:miter lim="800000"/>
              <a:headEnd/>
              <a:tailEnd/>
            </a:ln>
            <a:effectLst/>
          </p:spPr>
          <p:txBody>
            <a:bodyPr wrap="none">
              <a:spAutoFit/>
            </a:bodyPr>
            <a:lstStyle/>
            <a:p>
              <a:pPr eaLnBrk="1" hangingPunct="1"/>
              <a:r>
                <a:rPr lang="en-US" sz="1400" b="1">
                  <a:solidFill>
                    <a:srgbClr val="CC0000"/>
                  </a:solidFill>
                </a:rPr>
                <a:t>26 Aug 05</a:t>
              </a:r>
            </a:p>
          </p:txBody>
        </p:sp>
        <p:sp>
          <p:nvSpPr>
            <p:cNvPr id="2058250" name="Text Box 10"/>
            <p:cNvSpPr txBox="1">
              <a:spLocks noChangeArrowheads="1"/>
            </p:cNvSpPr>
            <p:nvPr/>
          </p:nvSpPr>
          <p:spPr bwMode="auto">
            <a:xfrm>
              <a:off x="7785100" y="5214938"/>
              <a:ext cx="1020763" cy="304800"/>
            </a:xfrm>
            <a:prstGeom prst="rect">
              <a:avLst/>
            </a:prstGeom>
            <a:noFill/>
            <a:ln w="9525">
              <a:noFill/>
              <a:miter lim="800000"/>
              <a:headEnd/>
              <a:tailEnd/>
            </a:ln>
            <a:effectLst/>
          </p:spPr>
          <p:txBody>
            <a:bodyPr wrap="none">
              <a:spAutoFit/>
            </a:bodyPr>
            <a:lstStyle/>
            <a:p>
              <a:pPr eaLnBrk="1" hangingPunct="1"/>
              <a:r>
                <a:rPr lang="en-US" sz="1400" b="1">
                  <a:solidFill>
                    <a:srgbClr val="CC0000"/>
                  </a:solidFill>
                </a:rPr>
                <a:t>29 Aug 05</a:t>
              </a:r>
            </a:p>
          </p:txBody>
        </p:sp>
      </p:grpSp>
      <p:sp>
        <p:nvSpPr>
          <p:cNvPr id="2058252" name="Line 12"/>
          <p:cNvSpPr>
            <a:spLocks noChangeShapeType="1"/>
          </p:cNvSpPr>
          <p:nvPr/>
        </p:nvSpPr>
        <p:spPr bwMode="auto">
          <a:xfrm>
            <a:off x="3733800" y="3200400"/>
            <a:ext cx="762000" cy="228600"/>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endParaRPr lang="en-US"/>
          </a:p>
        </p:txBody>
      </p:sp>
      <p:graphicFrame>
        <p:nvGraphicFramePr>
          <p:cNvPr id="2058253" name="Object 13"/>
          <p:cNvGraphicFramePr>
            <a:graphicFrameLocks noChangeAspect="1"/>
          </p:cNvGraphicFramePr>
          <p:nvPr/>
        </p:nvGraphicFramePr>
        <p:xfrm>
          <a:off x="304800" y="3657600"/>
          <a:ext cx="3200400" cy="2444750"/>
        </p:xfrm>
        <a:graphic>
          <a:graphicData uri="http://schemas.openxmlformats.org/presentationml/2006/ole">
            <p:oleObj spid="_x0000_s79874" name="Bitmap Image" r:id="rId8" imgW="3715269" imgH="2838846" progId="PBrush">
              <p:embed/>
            </p:oleObj>
          </a:graphicData>
        </a:graphic>
      </p:graphicFrame>
      <p:sp>
        <p:nvSpPr>
          <p:cNvPr id="2058254" name="Text Box 14"/>
          <p:cNvSpPr txBox="1">
            <a:spLocks noChangeArrowheads="1"/>
          </p:cNvSpPr>
          <p:nvPr/>
        </p:nvSpPr>
        <p:spPr bwMode="auto">
          <a:xfrm>
            <a:off x="152400" y="6172200"/>
            <a:ext cx="3429000" cy="517525"/>
          </a:xfrm>
          <a:prstGeom prst="rect">
            <a:avLst/>
          </a:prstGeom>
          <a:noFill/>
          <a:ln w="9525">
            <a:noFill/>
            <a:miter lim="800000"/>
            <a:headEnd/>
            <a:tailEnd/>
          </a:ln>
          <a:effectLst/>
        </p:spPr>
        <p:txBody>
          <a:bodyPr>
            <a:spAutoFit/>
          </a:bodyPr>
          <a:lstStyle/>
          <a:p>
            <a:pPr eaLnBrk="1" hangingPunct="1"/>
            <a:r>
              <a:rPr lang="en-US" sz="1400" b="1"/>
              <a:t>Los Alamos Sferics Array, August 28, 2005, Shao et al., EOS Trans., 86</a:t>
            </a:r>
          </a:p>
        </p:txBody>
      </p:sp>
      <p:sp>
        <p:nvSpPr>
          <p:cNvPr id="2058255" name="Text Box 15"/>
          <p:cNvSpPr txBox="1">
            <a:spLocks noChangeArrowheads="1"/>
          </p:cNvSpPr>
          <p:nvPr/>
        </p:nvSpPr>
        <p:spPr bwMode="auto">
          <a:xfrm>
            <a:off x="152400" y="1295400"/>
            <a:ext cx="3810000" cy="825500"/>
          </a:xfrm>
          <a:prstGeom prst="rect">
            <a:avLst/>
          </a:prstGeom>
          <a:solidFill>
            <a:schemeClr val="accent1"/>
          </a:solidFill>
          <a:ln w="12700">
            <a:noFill/>
            <a:miter lim="800000"/>
            <a:headEnd/>
            <a:tailEnd/>
          </a:ln>
          <a:effectLst/>
        </p:spPr>
        <p:txBody>
          <a:bodyPr>
            <a:spAutoFit/>
          </a:bodyPr>
          <a:lstStyle/>
          <a:p>
            <a:r>
              <a:rPr lang="en-US" sz="1600" b="1"/>
              <a:t>How does lightning activity vary as TC/Hurricane undergoes intensity change? Is there a useful predictor?</a:t>
            </a:r>
          </a:p>
        </p:txBody>
      </p:sp>
      <p:sp>
        <p:nvSpPr>
          <p:cNvPr id="2058251" name="Text Box 11"/>
          <p:cNvSpPr txBox="1">
            <a:spLocks noChangeArrowheads="1"/>
          </p:cNvSpPr>
          <p:nvPr/>
        </p:nvSpPr>
        <p:spPr bwMode="auto">
          <a:xfrm>
            <a:off x="1470025" y="2333625"/>
            <a:ext cx="2274888" cy="942975"/>
          </a:xfrm>
          <a:prstGeom prst="rect">
            <a:avLst/>
          </a:prstGeom>
          <a:solidFill>
            <a:srgbClr val="FFFF00"/>
          </a:solidFill>
          <a:ln w="9525">
            <a:noFill/>
            <a:miter lim="800000"/>
            <a:headEnd/>
            <a:tailEnd/>
          </a:ln>
          <a:effectLst/>
        </p:spPr>
        <p:txBody>
          <a:bodyPr>
            <a:spAutoFit/>
          </a:bodyPr>
          <a:lstStyle/>
          <a:p>
            <a:pPr eaLnBrk="1" hangingPunct="1"/>
            <a:r>
              <a:rPr lang="en-US" sz="1400" b="1" u="sng" dirty="0">
                <a:solidFill>
                  <a:srgbClr val="FF3300"/>
                </a:solidFill>
              </a:rPr>
              <a:t>LIS Background Images</a:t>
            </a:r>
          </a:p>
          <a:p>
            <a:pPr eaLnBrk="1" hangingPunct="1"/>
            <a:r>
              <a:rPr lang="en-US" sz="1400" b="1" dirty="0">
                <a:solidFill>
                  <a:srgbClr val="FF3300"/>
                </a:solidFill>
              </a:rPr>
              <a:t>read out once per min</a:t>
            </a:r>
          </a:p>
          <a:p>
            <a:pPr eaLnBrk="1" hangingPunct="1"/>
            <a:r>
              <a:rPr lang="en-US" sz="1400" b="1" dirty="0">
                <a:solidFill>
                  <a:srgbClr val="FF3300"/>
                </a:solidFill>
              </a:rPr>
              <a:t>4 km </a:t>
            </a:r>
            <a:r>
              <a:rPr lang="en-US" sz="1400" b="1" dirty="0" err="1">
                <a:solidFill>
                  <a:srgbClr val="FF3300"/>
                </a:solidFill>
              </a:rPr>
              <a:t>ifov</a:t>
            </a:r>
            <a:r>
              <a:rPr lang="en-US" sz="1400" b="1" dirty="0">
                <a:solidFill>
                  <a:srgbClr val="FF3300"/>
                </a:solidFill>
              </a:rPr>
              <a:t> @ 777.4 nm</a:t>
            </a:r>
          </a:p>
          <a:p>
            <a:pPr eaLnBrk="1" hangingPunct="1"/>
            <a:r>
              <a:rPr lang="en-US" sz="1400" b="1" dirty="0">
                <a:solidFill>
                  <a:srgbClr val="FF3300"/>
                </a:solidFill>
              </a:rPr>
              <a:t>Orbit swath 600 km</a:t>
            </a:r>
          </a:p>
        </p:txBody>
      </p:sp>
      <p:sp>
        <p:nvSpPr>
          <p:cNvPr id="2058256" name="Line 16"/>
          <p:cNvSpPr>
            <a:spLocks noChangeShapeType="1"/>
          </p:cNvSpPr>
          <p:nvPr/>
        </p:nvSpPr>
        <p:spPr bwMode="auto">
          <a:xfrm>
            <a:off x="381000" y="990600"/>
            <a:ext cx="8229600" cy="0"/>
          </a:xfrm>
          <a:prstGeom prst="line">
            <a:avLst/>
          </a:prstGeom>
          <a:noFill/>
          <a:ln w="50800" cmpd="dbl">
            <a:solidFill>
              <a:srgbClr val="003399"/>
            </a:solidFill>
            <a:round/>
            <a:headEnd/>
            <a:tailEnd/>
          </a:ln>
          <a:effectLst/>
        </p:spPr>
        <p:txBody>
          <a:bodyPr/>
          <a:lstStyle/>
          <a:p>
            <a:endParaRPr lang="en-US"/>
          </a:p>
        </p:txBody>
      </p:sp>
      <p:sp>
        <p:nvSpPr>
          <p:cNvPr id="19" name="TextBox 18"/>
          <p:cNvSpPr txBox="1"/>
          <p:nvPr/>
        </p:nvSpPr>
        <p:spPr>
          <a:xfrm>
            <a:off x="4343400" y="1219200"/>
            <a:ext cx="4372031" cy="461665"/>
          </a:xfrm>
          <a:prstGeom prst="rect">
            <a:avLst/>
          </a:prstGeom>
          <a:noFill/>
        </p:spPr>
        <p:txBody>
          <a:bodyPr wrap="none" rtlCol="0">
            <a:spAutoFit/>
          </a:bodyPr>
          <a:lstStyle/>
          <a:p>
            <a:r>
              <a:rPr lang="en-US" sz="2400" b="1" dirty="0" smtClean="0"/>
              <a:t>Lightning Imaging Sensor/TRMM</a:t>
            </a:r>
            <a:endParaRPr lang="en-US" sz="2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Number Placeholder 3"/>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1E24C1C9-86EC-4116-A8BE-0B11DE655AAD}" type="slidenum">
              <a:rPr lang="en-US" sz="1400"/>
              <a:pPr algn="r"/>
              <a:t>8</a:t>
            </a:fld>
            <a:endParaRPr lang="en-US" sz="1400"/>
          </a:p>
        </p:txBody>
      </p:sp>
      <p:sp>
        <p:nvSpPr>
          <p:cNvPr id="23554" name="Title 1"/>
          <p:cNvSpPr>
            <a:spLocks noGrp="1"/>
          </p:cNvSpPr>
          <p:nvPr>
            <p:ph type="title" idx="4294967295"/>
          </p:nvPr>
        </p:nvSpPr>
        <p:spPr/>
        <p:txBody>
          <a:bodyPr/>
          <a:lstStyle/>
          <a:p>
            <a:pPr eaLnBrk="1" hangingPunct="1"/>
            <a:r>
              <a:rPr lang="en-US" sz="3200" b="1" dirty="0" smtClean="0"/>
              <a:t>RGB Air Mass Product</a:t>
            </a:r>
            <a:br>
              <a:rPr lang="en-US" sz="3200" b="1" dirty="0" smtClean="0"/>
            </a:br>
            <a:r>
              <a:rPr lang="en-US" sz="3200" b="1" dirty="0" smtClean="0"/>
              <a:t>with WWLLN  Lightning</a:t>
            </a:r>
          </a:p>
        </p:txBody>
      </p:sp>
      <p:pic>
        <p:nvPicPr>
          <p:cNvPr id="23555" name="Content Placeholder 7" descr="AMPa.gif"/>
          <p:cNvPicPr>
            <a:picLocks noGrp="1" noChangeAspect="1"/>
          </p:cNvPicPr>
          <p:nvPr>
            <p:ph idx="4294967295"/>
          </p:nvPr>
        </p:nvPicPr>
        <p:blipFill>
          <a:blip r:embed="rId3" cstate="print"/>
          <a:srcRect/>
          <a:stretch>
            <a:fillRect/>
          </a:stretch>
        </p:blipFill>
        <p:spPr>
          <a:xfrm>
            <a:off x="1143000" y="1371600"/>
            <a:ext cx="6858000" cy="4970463"/>
          </a:xfrm>
        </p:spPr>
      </p:pic>
      <p:sp>
        <p:nvSpPr>
          <p:cNvPr id="23558" name="Slide Number Placeholder 5"/>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E68E5FA5-79B6-4CA1-899E-A91F782F7CA4}" type="slidenum">
              <a:rPr lang="en-US" sz="1200">
                <a:solidFill>
                  <a:srgbClr val="FFFFFF"/>
                </a:solidFill>
              </a:rPr>
              <a:pPr algn="r"/>
              <a:t>8</a:t>
            </a:fld>
            <a:endParaRPr lang="en-US" sz="1200">
              <a:solidFill>
                <a:srgbClr val="FFFFFF"/>
              </a:solidFill>
            </a:endParaRPr>
          </a:p>
        </p:txBody>
      </p:sp>
      <p:grpSp>
        <p:nvGrpSpPr>
          <p:cNvPr id="2" name="Group 7"/>
          <p:cNvGrpSpPr>
            <a:grpSpLocks/>
          </p:cNvGrpSpPr>
          <p:nvPr/>
        </p:nvGrpSpPr>
        <p:grpSpPr bwMode="auto">
          <a:xfrm>
            <a:off x="76200" y="76200"/>
            <a:ext cx="685800" cy="685800"/>
            <a:chOff x="3211" y="144"/>
            <a:chExt cx="768" cy="768"/>
          </a:xfrm>
        </p:grpSpPr>
        <p:sp>
          <p:nvSpPr>
            <p:cNvPr id="23561" name="Oval 8"/>
            <p:cNvSpPr>
              <a:spLocks noChangeArrowheads="1"/>
            </p:cNvSpPr>
            <p:nvPr/>
          </p:nvSpPr>
          <p:spPr bwMode="auto">
            <a:xfrm>
              <a:off x="3221" y="154"/>
              <a:ext cx="748" cy="748"/>
            </a:xfrm>
            <a:prstGeom prst="ellipse">
              <a:avLst/>
            </a:prstGeom>
            <a:solidFill>
              <a:srgbClr val="FFFFFF"/>
            </a:solidFill>
            <a:ln w="9525">
              <a:noFill/>
              <a:round/>
              <a:headEnd/>
              <a:tailEnd/>
            </a:ln>
          </p:spPr>
          <p:txBody>
            <a:bodyPr wrap="none" anchor="ctr"/>
            <a:lstStyle/>
            <a:p>
              <a:endParaRPr lang="pt-BR"/>
            </a:p>
          </p:txBody>
        </p:sp>
        <p:pic>
          <p:nvPicPr>
            <p:cNvPr id="23562" name="Picture 9" descr="noaalogo"/>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211" y="144"/>
              <a:ext cx="768" cy="768"/>
            </a:xfrm>
            <a:prstGeom prst="rect">
              <a:avLst/>
            </a:prstGeom>
            <a:noFill/>
            <a:ln w="9525">
              <a:noFill/>
              <a:miter lim="800000"/>
              <a:headEnd/>
              <a:tailEnd/>
            </a:ln>
          </p:spPr>
        </p:pic>
      </p:grpSp>
      <p:pic>
        <p:nvPicPr>
          <p:cNvPr id="23560" name="Picture 9" descr="ciracol_pc.gif"/>
          <p:cNvPicPr>
            <a:picLocks noChangeAspect="1"/>
          </p:cNvPicPr>
          <p:nvPr/>
        </p:nvPicPr>
        <p:blipFill>
          <a:blip r:embed="rId5" cstate="print"/>
          <a:srcRect/>
          <a:stretch>
            <a:fillRect/>
          </a:stretch>
        </p:blipFill>
        <p:spPr bwMode="auto">
          <a:xfrm>
            <a:off x="7848600" y="90488"/>
            <a:ext cx="1219200" cy="595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Grp="1" noChangeArrowheads="1"/>
          </p:cNvSpPr>
          <p:nvPr>
            <p:ph type="title"/>
          </p:nvPr>
        </p:nvSpPr>
        <p:spPr>
          <a:xfrm>
            <a:off x="116086" y="0"/>
            <a:ext cx="8911828" cy="839391"/>
          </a:xfrm>
          <a:ln/>
        </p:spPr>
        <p:txBody>
          <a:bodyPr/>
          <a:lstStyle/>
          <a:p>
            <a:pPr>
              <a:lnSpc>
                <a:spcPct val="106000"/>
              </a:lnSpc>
              <a:tabLst>
                <a:tab pos="0" algn="l"/>
                <a:tab pos="910796" algn="l"/>
                <a:tab pos="1830521" algn="l"/>
                <a:tab pos="2741317" algn="l"/>
                <a:tab pos="3661042" algn="l"/>
                <a:tab pos="4571837" algn="l"/>
                <a:tab pos="5482633" algn="l"/>
                <a:tab pos="6402358" algn="l"/>
                <a:tab pos="7313154" algn="l"/>
              </a:tabLst>
            </a:pPr>
            <a:r>
              <a:rPr lang="en-US" sz="3100" dirty="0"/>
              <a:t>Density of Flashes in Hurricane Gustav</a:t>
            </a:r>
          </a:p>
        </p:txBody>
      </p:sp>
      <p:pic>
        <p:nvPicPr>
          <p:cNvPr id="69634" name="Picture 2"/>
          <p:cNvPicPr>
            <a:picLocks noChangeArrowheads="1"/>
          </p:cNvPicPr>
          <p:nvPr/>
        </p:nvPicPr>
        <p:blipFill>
          <a:blip r:embed="rId2" cstate="print"/>
          <a:srcRect t="1686"/>
          <a:stretch>
            <a:fillRect/>
          </a:stretch>
        </p:blipFill>
        <p:spPr bwMode="auto">
          <a:xfrm>
            <a:off x="839391" y="687586"/>
            <a:ext cx="7572375" cy="5957218"/>
          </a:xfrm>
          <a:prstGeom prst="rect">
            <a:avLst/>
          </a:prstGeom>
          <a:noFill/>
          <a:ln w="12700" cap="flat">
            <a:noFill/>
            <a:miter lim="800000"/>
            <a:headEnd/>
            <a:tailEnd/>
          </a:ln>
        </p:spPr>
      </p:pic>
      <p:pic>
        <p:nvPicPr>
          <p:cNvPr id="69635" name="Picture 3"/>
          <p:cNvPicPr>
            <a:picLocks noChangeArrowheads="1"/>
          </p:cNvPicPr>
          <p:nvPr/>
        </p:nvPicPr>
        <p:blipFill>
          <a:blip r:embed="rId3" cstate="print"/>
          <a:srcRect/>
          <a:stretch>
            <a:fillRect/>
          </a:stretch>
        </p:blipFill>
        <p:spPr bwMode="auto">
          <a:xfrm>
            <a:off x="897434" y="4228308"/>
            <a:ext cx="2531566" cy="2366367"/>
          </a:xfrm>
          <a:prstGeom prst="rect">
            <a:avLst/>
          </a:prstGeom>
          <a:noFill/>
          <a:ln w="12700" cap="flat">
            <a:noFill/>
            <a:miter lim="800000"/>
            <a:headEnd/>
            <a:tailEnd/>
          </a:ln>
        </p:spPr>
      </p:pic>
      <p:pic>
        <p:nvPicPr>
          <p:cNvPr id="69636" name="Picture 4"/>
          <p:cNvPicPr>
            <a:picLocks noChangeArrowheads="1"/>
          </p:cNvPicPr>
          <p:nvPr/>
        </p:nvPicPr>
        <p:blipFill>
          <a:blip r:embed="rId4" cstate="print"/>
          <a:srcRect/>
          <a:stretch>
            <a:fillRect/>
          </a:stretch>
        </p:blipFill>
        <p:spPr bwMode="auto">
          <a:xfrm>
            <a:off x="838200" y="685800"/>
            <a:ext cx="2677790" cy="2232422"/>
          </a:xfrm>
          <a:prstGeom prst="rect">
            <a:avLst/>
          </a:prstGeom>
          <a:noFill/>
          <a:ln w="12700" cap="flat">
            <a:noFill/>
            <a:miter lim="800000"/>
            <a:headEnd/>
            <a:tailEnd/>
          </a:ln>
        </p:spPr>
      </p:pic>
      <p:sp>
        <p:nvSpPr>
          <p:cNvPr id="69637" name="Rectangle 5"/>
          <p:cNvSpPr>
            <a:spLocks/>
          </p:cNvSpPr>
          <p:nvPr/>
        </p:nvSpPr>
        <p:spPr bwMode="auto">
          <a:xfrm>
            <a:off x="3089672" y="5977310"/>
            <a:ext cx="2964656" cy="589359"/>
          </a:xfrm>
          <a:prstGeom prst="rect">
            <a:avLst/>
          </a:prstGeom>
          <a:noFill/>
          <a:ln w="12700" cap="flat">
            <a:noFill/>
            <a:miter lim="800000"/>
            <a:headEnd type="none" w="med" len="med"/>
            <a:tailEnd type="none" w="med" len="med"/>
          </a:ln>
        </p:spPr>
        <p:txBody>
          <a:bodyPr lIns="0" tIns="0" rIns="40630" bIns="0"/>
          <a:lstStyle/>
          <a:p>
            <a:pPr marL="40182" algn="ctr">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700" dirty="0">
                <a:solidFill>
                  <a:srgbClr val="FFFFFF"/>
                </a:solidFill>
                <a:latin typeface="Helvetica" charset="0"/>
                <a:cs typeface="Helvetica" charset="0"/>
                <a:sym typeface="Helvetica" charset="0"/>
              </a:rPr>
              <a:t>Graphic Courtesy of </a:t>
            </a:r>
          </a:p>
          <a:p>
            <a:pPr marL="40182" algn="ctr">
              <a:tabLst>
                <a:tab pos="357175" algn="l"/>
                <a:tab pos="714350" algn="l"/>
                <a:tab pos="1062595" algn="l"/>
                <a:tab pos="1419770" algn="l"/>
                <a:tab pos="1794803" algn="l"/>
                <a:tab pos="2134119" algn="l"/>
                <a:tab pos="2491294" algn="l"/>
                <a:tab pos="2848469" algn="l"/>
                <a:tab pos="3196714" algn="l"/>
                <a:tab pos="3553889" algn="l"/>
                <a:tab pos="3911064" algn="l"/>
                <a:tab pos="4250380" algn="l"/>
                <a:tab pos="357175" algn="l"/>
                <a:tab pos="714350" algn="l"/>
                <a:tab pos="1062595" algn="l"/>
                <a:tab pos="1419770" algn="l"/>
                <a:tab pos="1794803" algn="l"/>
                <a:tab pos="2134119" algn="l"/>
                <a:tab pos="2491294" algn="l"/>
                <a:tab pos="2848469" algn="l"/>
                <a:tab pos="3196714" algn="l"/>
                <a:tab pos="3553889" algn="l"/>
                <a:tab pos="3911064" algn="l"/>
                <a:tab pos="4250380" algn="l"/>
              </a:tabLst>
            </a:pPr>
            <a:r>
              <a:rPr lang="en-US" sz="1700" dirty="0">
                <a:solidFill>
                  <a:srgbClr val="FFFFFF"/>
                </a:solidFill>
                <a:latin typeface="Helvetica" charset="0"/>
                <a:cs typeface="Helvetica" charset="0"/>
                <a:sym typeface="Helvetica" charset="0"/>
              </a:rPr>
              <a:t>Dr. </a:t>
            </a:r>
            <a:r>
              <a:rPr lang="en-US" sz="1700" dirty="0" err="1">
                <a:solidFill>
                  <a:srgbClr val="FFFFFF"/>
                </a:solidFill>
                <a:latin typeface="Helvetica" charset="0"/>
                <a:cs typeface="Helvetica" charset="0"/>
                <a:sym typeface="Helvetica" charset="0"/>
              </a:rPr>
              <a:t>Fuelberg</a:t>
            </a:r>
            <a:r>
              <a:rPr lang="en-US" sz="1700" dirty="0">
                <a:solidFill>
                  <a:srgbClr val="FFFFFF"/>
                </a:solidFill>
                <a:latin typeface="Helvetica" charset="0"/>
                <a:cs typeface="Helvetica" charset="0"/>
                <a:sym typeface="Helvetica" charset="0"/>
              </a:rPr>
              <a:t>, FSU</a:t>
            </a:r>
          </a:p>
        </p:txBody>
      </p:sp>
      <p:pic>
        <p:nvPicPr>
          <p:cNvPr id="7" name="Picture 2"/>
          <p:cNvPicPr>
            <a:picLocks noChangeAspect="1" noChangeArrowheads="1"/>
          </p:cNvPicPr>
          <p:nvPr/>
        </p:nvPicPr>
        <p:blipFill>
          <a:blip r:embed="rId5" cstate="print"/>
          <a:srcRect/>
          <a:stretch>
            <a:fillRect/>
          </a:stretch>
        </p:blipFill>
        <p:spPr bwMode="auto">
          <a:xfrm>
            <a:off x="4724400" y="698646"/>
            <a:ext cx="3657600" cy="2501754"/>
          </a:xfrm>
          <a:prstGeom prst="rect">
            <a:avLst/>
          </a:prstGeom>
          <a:noFill/>
          <a:ln w="12700" cap="flat">
            <a:noFill/>
            <a:miter lim="800000"/>
            <a:headEnd/>
            <a:tailEnd/>
          </a:ln>
        </p:spPr>
      </p:pic>
    </p:spTree>
  </p:cSld>
  <p:clrMapOvr>
    <a:masterClrMapping/>
  </p:clrMapOvr>
  <p:transition spd="med">
    <p:dissolv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ln/>
      </a:spPr>
      <a:bodyPr vert="horz" lIns="91440" tIns="45720" rIns="91440" bIns="45720" rtlCol="0">
        <a:noAutofit/>
      </a:bodyPr>
      <a:lstStyle>
        <a:defPPr marL="607197" marR="0" indent="-285750" algn="l" defTabSz="914400" rtl="0" eaLnBrk="1" fontAlgn="auto" latinLnBrk="0" hangingPunct="1">
          <a:lnSpc>
            <a:spcPct val="106000"/>
          </a:lnSpc>
          <a:spcBef>
            <a:spcPct val="20000"/>
          </a:spcBef>
          <a:spcAft>
            <a:spcPts val="0"/>
          </a:spcAft>
          <a:buClrTx/>
          <a:buSzPct val="99000"/>
          <a:buFont typeface="Arial" charset="0"/>
          <a:buAutoNum type="arabicPeriod"/>
          <a:tabLst>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 pos="4601974" algn="l"/>
            <a:tab pos="5517235" algn="l"/>
            <a:tab pos="6431379" algn="l"/>
            <a:tab pos="7345523" algn="l"/>
            <a:tab pos="373918" algn="l"/>
            <a:tab pos="945397" algn="l"/>
            <a:tab pos="1859541" algn="l"/>
            <a:tab pos="2773686" algn="l"/>
            <a:tab pos="3687830" algn="l"/>
          </a:tabLst>
          <a:defRPr kumimoji="0" sz="1600" b="0" i="0" u="none" strike="noStrike" kern="1200" cap="none" spc="0" normalizeH="0" baseline="0" noProof="0" smtClean="0">
            <a:ln>
              <a:noFill/>
            </a:ln>
            <a:solidFill>
              <a:srgbClr val="FF0000"/>
            </a:solidFill>
            <a:effectLst/>
            <a:uLnTx/>
            <a:uFillTx/>
            <a:latin typeface="+mn-lt"/>
            <a:ea typeface="+mn-ea"/>
            <a:cs typeface="+mn-cs"/>
          </a:defRPr>
        </a:defPPr>
      </a:lstStyle>
    </a:txDef>
  </a:objectDefaults>
  <a:extraClrSchemeLst/>
</a:theme>
</file>

<file path=ppt/theme/theme2.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2278</TotalTime>
  <Words>2464</Words>
  <Application>Microsoft Office PowerPoint</Application>
  <PresentationFormat>On-screen Show (4:3)</PresentationFormat>
  <Paragraphs>323</Paragraphs>
  <Slides>37</Slides>
  <Notes>13</Notes>
  <HiddenSlides>0</HiddenSlides>
  <MMClips>0</MMClips>
  <ScaleCrop>false</ScaleCrop>
  <HeadingPairs>
    <vt:vector size="6" baseType="variant">
      <vt:variant>
        <vt:lpstr>Theme</vt:lpstr>
      </vt:variant>
      <vt:variant>
        <vt:i4>8</vt:i4>
      </vt:variant>
      <vt:variant>
        <vt:lpstr>Embedded OLE Servers</vt:lpstr>
      </vt:variant>
      <vt:variant>
        <vt:i4>1</vt:i4>
      </vt:variant>
      <vt:variant>
        <vt:lpstr>Slide Titles</vt:lpstr>
      </vt:variant>
      <vt:variant>
        <vt:i4>37</vt:i4>
      </vt:variant>
    </vt:vector>
  </HeadingPairs>
  <TitlesOfParts>
    <vt:vector size="46" baseType="lpstr">
      <vt:lpstr>Office Theme</vt:lpstr>
      <vt:lpstr>Default Design</vt:lpstr>
      <vt:lpstr>1_Default Design</vt:lpstr>
      <vt:lpstr>3_Default Design</vt:lpstr>
      <vt:lpstr>5_Default Design</vt:lpstr>
      <vt:lpstr>6_Default Design</vt:lpstr>
      <vt:lpstr>8_Default Design</vt:lpstr>
      <vt:lpstr>11_Default Design</vt:lpstr>
      <vt:lpstr>Bitmap Image</vt:lpstr>
      <vt:lpstr>Slide 1</vt:lpstr>
      <vt:lpstr>Outline of Presentation</vt:lpstr>
      <vt:lpstr>Continuity of GOES Satellite Program</vt:lpstr>
      <vt:lpstr>Continuity (Notional) of MTG Satellite Program</vt:lpstr>
      <vt:lpstr>Mission      Space Segment     Ground Segment       Systems Engineering       Products       User Community       Education and Outreach       Organization</vt:lpstr>
      <vt:lpstr>Natural Hazards and Lightning</vt:lpstr>
      <vt:lpstr>Slide 7</vt:lpstr>
      <vt:lpstr>RGB Air Mass Product with WWLLN  Lightning</vt:lpstr>
      <vt:lpstr>Density of Flashes in Hurricane Gustav</vt:lpstr>
      <vt:lpstr>Slide 10</vt:lpstr>
      <vt:lpstr>Noninductive Mechanism</vt:lpstr>
      <vt:lpstr>Slide 12</vt:lpstr>
      <vt:lpstr>Slide 13</vt:lpstr>
      <vt:lpstr>Slide 14</vt:lpstr>
      <vt:lpstr>Lightning Data Assimilation into NWP Models</vt:lpstr>
      <vt:lpstr>Background: VLF Signal Propagation</vt:lpstr>
      <vt:lpstr>Lightning Data Assimilation:  Reduces Forecast Error</vt:lpstr>
      <vt:lpstr>Lightning Data Assimilation (Chang et al., Mon. Wea. Rev., August 2001)</vt:lpstr>
      <vt:lpstr>Slide 19</vt:lpstr>
      <vt:lpstr>Slide 20</vt:lpstr>
      <vt:lpstr>Lightning vs. Convective Rainfall</vt:lpstr>
      <vt:lpstr>Lightning vs. Radar Reflectivity</vt:lpstr>
      <vt:lpstr>Radar Reflectivity Product</vt:lpstr>
      <vt:lpstr>12-Hour Forecast of Sea-Level Pressure and 3-h Rainfall </vt:lpstr>
      <vt:lpstr>Central Pressure</vt:lpstr>
      <vt:lpstr>Advection of High Theta-e Air into the Storm Center</vt:lpstr>
      <vt:lpstr>Slide 27</vt:lpstr>
      <vt:lpstr>Regional Operational and Research VHF Total Lightning Networks in USA</vt:lpstr>
      <vt:lpstr>Slide 29</vt:lpstr>
      <vt:lpstr>Slide 30</vt:lpstr>
      <vt:lpstr>Slide 31</vt:lpstr>
      <vt:lpstr>WRF Lightning Threat Forecasts Methodology </vt:lpstr>
      <vt:lpstr>Slide 33</vt:lpstr>
      <vt:lpstr>HWT Blog</vt:lpstr>
      <vt:lpstr>HWT Blog</vt:lpstr>
      <vt:lpstr>Slide 36</vt:lpstr>
      <vt:lpstr>Summary</vt:lpstr>
    </vt:vector>
  </TitlesOfParts>
  <Company>NASA Goddard Space Flight Center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GOES-R Geostationary Lightning Mapper (GLM) and Opportunities for Assimilation of the Data into NWP models</dc:title>
  <dc:subject>GLM Data Assimilation</dc:subject>
  <dc:creator>Steve Goodman</dc:creator>
  <dc:description>JCSDA Seminar GLM Data Assimilation
May 26, 2010
WWB Camp Springs, MD</dc:description>
  <cp:lastModifiedBy>Steve Goodman</cp:lastModifiedBy>
  <cp:revision>128</cp:revision>
  <dcterms:created xsi:type="dcterms:W3CDTF">2010-01-13T18:46:26Z</dcterms:created>
  <dcterms:modified xsi:type="dcterms:W3CDTF">2010-12-01T13:53:31Z</dcterms:modified>
</cp:coreProperties>
</file>