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2" r:id="rId3"/>
    <p:sldId id="260" r:id="rId4"/>
    <p:sldId id="257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1" d="100"/>
          <a:sy n="111" d="100"/>
        </p:scale>
        <p:origin x="-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219CC-12B5-9D4A-A5A4-0A53BF191E2C}" type="datetimeFigureOut">
              <a:rPr lang="en-US" smtClean="0"/>
              <a:pPr/>
              <a:t>12/2/10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5C713-0AFC-4343-A5C5-7B8BC10FC2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JCSDA-HFIP Workshop on Satellite Data Assimilation for Hurricane Forecasting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chemeClr val="tx1"/>
                </a:solidFill>
              </a:rPr>
              <a:t>Working Group</a:t>
            </a:r>
            <a:r>
              <a:rPr lang="en-US" u="sng" dirty="0" smtClean="0">
                <a:solidFill>
                  <a:schemeClr val="tx1"/>
                </a:solidFill>
              </a:rPr>
              <a:t> </a:t>
            </a:r>
            <a:r>
              <a:rPr lang="en-US" u="sng" dirty="0" smtClean="0">
                <a:solidFill>
                  <a:schemeClr val="tx1"/>
                </a:solidFill>
              </a:rPr>
              <a:t>S</a:t>
            </a:r>
            <a:r>
              <a:rPr lang="en-US" u="sng" dirty="0" smtClean="0">
                <a:solidFill>
                  <a:schemeClr val="tx1"/>
                </a:solidFill>
              </a:rPr>
              <a:t>ession</a:t>
            </a:r>
            <a:endParaRPr lang="en-US" u="sng" dirty="0" smtClean="0">
              <a:solidFill>
                <a:schemeClr val="tx1"/>
              </a:solidFill>
            </a:endParaRPr>
          </a:p>
          <a:p>
            <a:r>
              <a:rPr lang="en-US" u="sng" dirty="0" smtClean="0">
                <a:solidFill>
                  <a:schemeClr val="tx1"/>
                </a:solidFill>
              </a:rPr>
              <a:t>Friday December 3</a:t>
            </a:r>
            <a:endParaRPr lang="en-US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charter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recommend to HFIP and the Joint Center activities that will help the operational centers improve hurricane intensity and track predictions, e.g.</a:t>
            </a:r>
          </a:p>
          <a:p>
            <a:pPr lvl="1"/>
            <a:r>
              <a:rPr lang="en-US" dirty="0" smtClean="0"/>
              <a:t>New data types to be assimilated</a:t>
            </a:r>
          </a:p>
          <a:p>
            <a:pPr lvl="1"/>
            <a:r>
              <a:rPr lang="en-US" dirty="0" smtClean="0"/>
              <a:t>Improvements in use of data already assimilated (e.g. QC, data selection algorithms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More data in and around the core</a:t>
            </a:r>
          </a:p>
          <a:p>
            <a:pPr lvl="1"/>
            <a:r>
              <a:rPr lang="en-US" dirty="0" smtClean="0"/>
              <a:t>Data assimilation methodology</a:t>
            </a:r>
          </a:p>
          <a:p>
            <a:pPr lvl="1"/>
            <a:r>
              <a:rPr lang="en-US" dirty="0" smtClean="0"/>
              <a:t>Model </a:t>
            </a:r>
            <a:r>
              <a:rPr lang="en-US" dirty="0" smtClean="0"/>
              <a:t>development</a:t>
            </a:r>
          </a:p>
          <a:p>
            <a:pPr lvl="1"/>
            <a:r>
              <a:rPr lang="en-US" dirty="0" smtClean="0"/>
              <a:t>Clouds and precipitation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Structure of Working Group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027" dirty="0" smtClean="0"/>
              <a:t>Three working </a:t>
            </a:r>
            <a:r>
              <a:rPr lang="en-US" sz="3027" dirty="0" smtClean="0"/>
              <a:t>groups</a:t>
            </a:r>
            <a:r>
              <a:rPr lang="en-US" sz="3027" dirty="0" smtClean="0"/>
              <a:t>, each with t</a:t>
            </a:r>
            <a:r>
              <a:rPr lang="en-US" sz="3027" dirty="0" smtClean="0"/>
              <a:t>wo </a:t>
            </a:r>
            <a:r>
              <a:rPr lang="en-US" sz="3027" dirty="0" smtClean="0"/>
              <a:t>co-chairs</a:t>
            </a:r>
            <a:r>
              <a:rPr lang="en-US" sz="3027" dirty="0" smtClean="0"/>
              <a:t> </a:t>
            </a:r>
          </a:p>
          <a:p>
            <a:pPr lvl="1"/>
            <a:r>
              <a:rPr lang="en-US" sz="2595" dirty="0" smtClean="0"/>
              <a:t>(s</a:t>
            </a:r>
            <a:r>
              <a:rPr lang="en-US" sz="2595" dirty="0" smtClean="0"/>
              <a:t>uggestion</a:t>
            </a:r>
            <a:r>
              <a:rPr lang="en-US" sz="2595" dirty="0" smtClean="0"/>
              <a:t>: One co-chair moderates the discussion, the other records the salient </a:t>
            </a:r>
            <a:r>
              <a:rPr lang="en-US" sz="2595" dirty="0" smtClean="0"/>
              <a:t>points)</a:t>
            </a:r>
          </a:p>
          <a:p>
            <a:r>
              <a:rPr lang="en-US" sz="3027" dirty="0" smtClean="0"/>
              <a:t>Questions provided to guide the discussion (feel free to add your own where appropriate)</a:t>
            </a:r>
          </a:p>
          <a:p>
            <a:pPr lvl="1"/>
            <a:r>
              <a:rPr lang="en-US" sz="2595" dirty="0" smtClean="0"/>
              <a:t>We ask that each Working Group attempts to answer each of the questions</a:t>
            </a:r>
          </a:p>
          <a:p>
            <a:r>
              <a:rPr lang="en-US" sz="3027" dirty="0" smtClean="0"/>
              <a:t>Co</a:t>
            </a:r>
            <a:r>
              <a:rPr lang="en-US" sz="3027" dirty="0" smtClean="0"/>
              <a:t>-chairs</a:t>
            </a:r>
            <a:r>
              <a:rPr lang="en-US" sz="3027" dirty="0" smtClean="0"/>
              <a:t> to present </a:t>
            </a:r>
            <a:r>
              <a:rPr lang="en-US" sz="3027" dirty="0" smtClean="0"/>
              <a:t>recommendations from</a:t>
            </a:r>
            <a:r>
              <a:rPr lang="en-US" sz="3027" dirty="0" smtClean="0"/>
              <a:t> </a:t>
            </a:r>
            <a:r>
              <a:rPr lang="en-US" sz="3027" dirty="0" smtClean="0"/>
              <a:t>their</a:t>
            </a:r>
            <a:r>
              <a:rPr lang="en-US" sz="3027" dirty="0" smtClean="0"/>
              <a:t> </a:t>
            </a:r>
            <a:r>
              <a:rPr lang="en-US" sz="3027" dirty="0" smtClean="0"/>
              <a:t>group in plenary starting at 2:30 </a:t>
            </a:r>
            <a:r>
              <a:rPr lang="en-US" sz="3027" dirty="0" smtClean="0"/>
              <a:t>PM</a:t>
            </a:r>
          </a:p>
          <a:p>
            <a:r>
              <a:rPr lang="en-US" sz="3027" dirty="0" smtClean="0"/>
              <a:t>Organizing Committee will synthesize Working Group and discussion output and distribute to participants for comments before submitting it to HFIP </a:t>
            </a:r>
            <a:endParaRPr lang="en-US" sz="3027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Working Groups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Assimilation and modeling methodology</a:t>
            </a:r>
          </a:p>
          <a:p>
            <a:pPr lvl="1"/>
            <a:r>
              <a:rPr lang="en-US" dirty="0" smtClean="0"/>
              <a:t>Co-chairs</a:t>
            </a:r>
            <a:r>
              <a:rPr lang="en-US" smtClean="0"/>
              <a:t>:</a:t>
            </a:r>
            <a:r>
              <a:rPr lang="en-US" smtClean="0"/>
              <a:t> </a:t>
            </a:r>
            <a:r>
              <a:rPr lang="en-US" smtClean="0"/>
              <a:t>Allen </a:t>
            </a:r>
            <a:r>
              <a:rPr lang="en-US" dirty="0" smtClean="0"/>
              <a:t>Zhao</a:t>
            </a:r>
            <a:r>
              <a:rPr lang="en-US" dirty="0" smtClean="0"/>
              <a:t>, </a:t>
            </a:r>
            <a:r>
              <a:rPr lang="en-US" dirty="0" smtClean="0"/>
              <a:t>NRL and</a:t>
            </a:r>
            <a:r>
              <a:rPr lang="en-US" dirty="0" smtClean="0"/>
              <a:t> </a:t>
            </a:r>
            <a:r>
              <a:rPr lang="en-US" dirty="0" err="1" smtClean="0"/>
              <a:t>Tomi</a:t>
            </a:r>
            <a:r>
              <a:rPr lang="en-US" dirty="0" smtClean="0"/>
              <a:t> </a:t>
            </a:r>
            <a:r>
              <a:rPr lang="en-US" dirty="0" err="1" smtClean="0"/>
              <a:t>Vukicevic</a:t>
            </a:r>
            <a:r>
              <a:rPr lang="en-US" dirty="0" smtClean="0"/>
              <a:t>, AOML</a:t>
            </a:r>
          </a:p>
          <a:p>
            <a:r>
              <a:rPr lang="en-US" u="sng" dirty="0" smtClean="0"/>
              <a:t>Satellite observations (1): IR and microwave sounders</a:t>
            </a:r>
          </a:p>
          <a:p>
            <a:pPr lvl="1"/>
            <a:r>
              <a:rPr lang="en-US" dirty="0" smtClean="0"/>
              <a:t>Co-chairs:</a:t>
            </a:r>
            <a:r>
              <a:rPr lang="en-US" dirty="0" smtClean="0"/>
              <a:t> </a:t>
            </a:r>
            <a:r>
              <a:rPr lang="en-US" dirty="0" err="1" smtClean="0"/>
              <a:t>Oreste</a:t>
            </a:r>
            <a:r>
              <a:rPr lang="en-US" dirty="0" smtClean="0"/>
              <a:t> </a:t>
            </a:r>
            <a:r>
              <a:rPr lang="en-US" dirty="0" err="1" smtClean="0"/>
              <a:t>Reale</a:t>
            </a:r>
            <a:r>
              <a:rPr lang="en-US" dirty="0" smtClean="0"/>
              <a:t>, UMBC, </a:t>
            </a:r>
            <a:r>
              <a:rPr lang="en-US" dirty="0" smtClean="0"/>
              <a:t>and</a:t>
            </a:r>
            <a:r>
              <a:rPr lang="en-US" dirty="0" smtClean="0"/>
              <a:t> Bjorn </a:t>
            </a:r>
            <a:r>
              <a:rPr lang="en-US" dirty="0" err="1" smtClean="0"/>
              <a:t>Lambrigtsen</a:t>
            </a:r>
            <a:r>
              <a:rPr lang="en-US" dirty="0" smtClean="0"/>
              <a:t>, JPL</a:t>
            </a:r>
          </a:p>
          <a:p>
            <a:r>
              <a:rPr lang="en-US" u="sng" dirty="0" smtClean="0"/>
              <a:t>Satellite observations (2): Other data</a:t>
            </a:r>
            <a:r>
              <a:rPr lang="en-US" dirty="0" smtClean="0"/>
              <a:t> (satellite winds, GPSRO, </a:t>
            </a:r>
            <a:r>
              <a:rPr lang="en-US" dirty="0" err="1" smtClean="0"/>
              <a:t>scatterometers</a:t>
            </a:r>
            <a:r>
              <a:rPr lang="en-US" dirty="0" smtClean="0"/>
              <a:t>, precipitation measurements, future sensors …)</a:t>
            </a:r>
          </a:p>
          <a:p>
            <a:pPr lvl="1"/>
            <a:r>
              <a:rPr lang="en-US" dirty="0" smtClean="0"/>
              <a:t>Co-chairs: Chris </a:t>
            </a:r>
            <a:r>
              <a:rPr lang="en-US" dirty="0" err="1" smtClean="0"/>
              <a:t>Velden</a:t>
            </a:r>
            <a:r>
              <a:rPr lang="en-US" dirty="0" smtClean="0"/>
              <a:t>, University of Wisconsin and Jim </a:t>
            </a:r>
            <a:r>
              <a:rPr lang="en-US" dirty="0" err="1" smtClean="0"/>
              <a:t>Goerss</a:t>
            </a:r>
            <a:r>
              <a:rPr lang="en-US" dirty="0" smtClean="0"/>
              <a:t>, NRL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Questions for Working </a:t>
            </a:r>
            <a:r>
              <a:rPr lang="en-US" u="sng" dirty="0" smtClean="0"/>
              <a:t>Groups</a:t>
            </a:r>
            <a:br>
              <a:rPr lang="en-US" u="sng" dirty="0" smtClean="0"/>
            </a:br>
            <a:endParaRPr lang="en-US" sz="3556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are the main obstacles to improvements in hurricane track forecasts?</a:t>
            </a:r>
          </a:p>
          <a:p>
            <a:pPr lvl="1"/>
            <a:r>
              <a:rPr lang="en-US" sz="2400" dirty="0" smtClean="0"/>
              <a:t>Potential role of satellite data?</a:t>
            </a:r>
          </a:p>
          <a:p>
            <a:r>
              <a:rPr lang="en-US" sz="2800" dirty="0" smtClean="0"/>
              <a:t>What are the main obstacles to improvements in hurricane</a:t>
            </a:r>
            <a:r>
              <a:rPr lang="en-US" sz="2800" dirty="0" smtClean="0"/>
              <a:t> intensity </a:t>
            </a:r>
            <a:r>
              <a:rPr lang="en-US" sz="2800" dirty="0" smtClean="0"/>
              <a:t>forecasts?</a:t>
            </a:r>
          </a:p>
          <a:p>
            <a:pPr lvl="1"/>
            <a:r>
              <a:rPr lang="en-US" sz="2400" dirty="0" smtClean="0"/>
              <a:t>Potential role of satellite </a:t>
            </a:r>
            <a:r>
              <a:rPr lang="en-US" sz="2400" dirty="0" smtClean="0"/>
              <a:t>data</a:t>
            </a:r>
          </a:p>
          <a:p>
            <a:r>
              <a:rPr lang="en-US" sz="2800" dirty="0" smtClean="0"/>
              <a:t>What is the role of satellite data in regional/</a:t>
            </a:r>
            <a:r>
              <a:rPr lang="en-US" sz="2800" dirty="0" err="1" smtClean="0"/>
              <a:t>mesoscale</a:t>
            </a:r>
            <a:r>
              <a:rPr lang="en-US" sz="2800" dirty="0" smtClean="0"/>
              <a:t> NWP and how can we improve it?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Questions for Working </a:t>
            </a:r>
            <a:r>
              <a:rPr lang="en-US" u="sng" dirty="0" smtClean="0"/>
              <a:t>Groups</a:t>
            </a:r>
            <a:r>
              <a:rPr lang="en-US" u="sng" dirty="0" smtClean="0"/>
              <a:t> (II)</a:t>
            </a:r>
            <a:endParaRPr lang="en-US" sz="3556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Are there currently unused satellite data that</a:t>
            </a:r>
            <a:r>
              <a:rPr lang="en-US" sz="2800" dirty="0" smtClean="0"/>
              <a:t> </a:t>
            </a:r>
            <a:r>
              <a:rPr lang="en-US" sz="2800" dirty="0" smtClean="0"/>
              <a:t>should be considered for assimilation/impact tests?</a:t>
            </a:r>
            <a:endParaRPr lang="en-US" sz="2800" dirty="0" smtClean="0"/>
          </a:p>
          <a:p>
            <a:r>
              <a:rPr lang="en-US" sz="2800" dirty="0" smtClean="0"/>
              <a:t>Should </a:t>
            </a:r>
            <a:r>
              <a:rPr lang="en-US" sz="2800" dirty="0" smtClean="0"/>
              <a:t>we</a:t>
            </a:r>
            <a:r>
              <a:rPr lang="en-US" sz="2800" dirty="0" smtClean="0"/>
              <a:t> </a:t>
            </a:r>
            <a:r>
              <a:rPr lang="en-US" sz="2800" dirty="0" smtClean="0"/>
              <a:t>work toward</a:t>
            </a:r>
            <a:r>
              <a:rPr lang="en-US" sz="2800" dirty="0" smtClean="0"/>
              <a:t> </a:t>
            </a:r>
            <a:r>
              <a:rPr lang="en-US" sz="2800" dirty="0" smtClean="0"/>
              <a:t>state-dependent data thinning/selection </a:t>
            </a:r>
            <a:r>
              <a:rPr lang="en-US" sz="2800" dirty="0" smtClean="0"/>
              <a:t>(in order to </a:t>
            </a:r>
            <a:r>
              <a:rPr lang="en-US" sz="2800" dirty="0" smtClean="0"/>
              <a:t>use </a:t>
            </a:r>
            <a:r>
              <a:rPr lang="en-US" sz="2800" dirty="0" smtClean="0"/>
              <a:t>more </a:t>
            </a:r>
            <a:r>
              <a:rPr lang="en-US" sz="2800" dirty="0" smtClean="0"/>
              <a:t>data in the vicinity of the hurricane)? </a:t>
            </a:r>
          </a:p>
          <a:p>
            <a:r>
              <a:rPr lang="en-US" sz="2800" dirty="0" smtClean="0"/>
              <a:t>Suggestions to improve the use of sounder data over </a:t>
            </a:r>
            <a:r>
              <a:rPr lang="en-US" sz="2800" dirty="0" smtClean="0"/>
              <a:t>clouds and precipitation?</a:t>
            </a:r>
          </a:p>
          <a:p>
            <a:r>
              <a:rPr lang="en-US" sz="2800" dirty="0" smtClean="0"/>
              <a:t>Are we using upper air and sea surface satellite winds optimally</a:t>
            </a:r>
            <a:r>
              <a:rPr lang="en-US" sz="2800" dirty="0" smtClean="0"/>
              <a:t>?</a:t>
            </a:r>
            <a:endParaRPr lang="en-US" sz="2800" dirty="0" smtClean="0"/>
          </a:p>
          <a:p>
            <a:r>
              <a:rPr lang="en-US" sz="2800" dirty="0" smtClean="0"/>
              <a:t>What</a:t>
            </a:r>
            <a:r>
              <a:rPr lang="en-US" sz="2800" dirty="0" smtClean="0"/>
              <a:t> particular steps do </a:t>
            </a:r>
            <a:r>
              <a:rPr lang="en-US" sz="2800" dirty="0" smtClean="0"/>
              <a:t>we need to</a:t>
            </a:r>
            <a:r>
              <a:rPr lang="en-US" sz="2800" dirty="0" smtClean="0"/>
              <a:t> </a:t>
            </a:r>
            <a:r>
              <a:rPr lang="en-US" sz="2800" dirty="0" smtClean="0"/>
              <a:t>take now in order</a:t>
            </a:r>
            <a:r>
              <a:rPr lang="en-US" sz="2800" dirty="0" smtClean="0"/>
              <a:t> </a:t>
            </a:r>
            <a:r>
              <a:rPr lang="en-US" sz="2800" dirty="0" smtClean="0"/>
              <a:t>to prepare for future data?</a:t>
            </a:r>
            <a:endParaRPr lang="en-US" sz="2800" dirty="0" smtClean="0"/>
          </a:p>
          <a:p>
            <a:pPr lvl="1"/>
            <a:r>
              <a:rPr lang="en-US" sz="2400" dirty="0" smtClean="0"/>
              <a:t>e</a:t>
            </a:r>
            <a:r>
              <a:rPr lang="en-US" sz="2400" dirty="0" smtClean="0"/>
              <a:t>.g.  ADM</a:t>
            </a:r>
            <a:r>
              <a:rPr lang="en-US" sz="2400" dirty="0" smtClean="0"/>
              <a:t>, GPM, COSMIC-2, GOES-R (ABI, GLM),…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1512</TotalTime>
  <Words>430</Words>
  <Application>Microsoft Macintosh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JCSDA-HFIP Workshop on Satellite Data Assimilation for Hurricane Forecasting</vt:lpstr>
      <vt:lpstr>Workshop charter</vt:lpstr>
      <vt:lpstr>Structure of Working Group session</vt:lpstr>
      <vt:lpstr>Working Groups</vt:lpstr>
      <vt:lpstr>Questions for Working Groups </vt:lpstr>
      <vt:lpstr>Questions for Working Groups (II)</vt:lpstr>
    </vt:vector>
  </TitlesOfParts>
  <Company>UMBC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JCSDA-HFIP Workshop on Satellite Data Assimilation for Hurricane Forecasting</dc:title>
  <dc:creator>Lars Peter Riishojgaard</dc:creator>
  <cp:lastModifiedBy>Lars Peter Riishojgaard</cp:lastModifiedBy>
  <cp:revision>27</cp:revision>
  <dcterms:created xsi:type="dcterms:W3CDTF">2010-12-02T18:56:34Z</dcterms:created>
  <dcterms:modified xsi:type="dcterms:W3CDTF">2010-12-03T15:24:37Z</dcterms:modified>
</cp:coreProperties>
</file>