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311" r:id="rId2"/>
    <p:sldId id="313" r:id="rId3"/>
    <p:sldId id="312" r:id="rId4"/>
    <p:sldId id="282" r:id="rId5"/>
    <p:sldId id="279" r:id="rId6"/>
    <p:sldId id="257" r:id="rId7"/>
    <p:sldId id="259" r:id="rId8"/>
    <p:sldId id="258" r:id="rId9"/>
    <p:sldId id="260" r:id="rId10"/>
    <p:sldId id="320" r:id="rId11"/>
    <p:sldId id="281" r:id="rId12"/>
    <p:sldId id="285" r:id="rId13"/>
    <p:sldId id="275" r:id="rId14"/>
    <p:sldId id="276" r:id="rId15"/>
    <p:sldId id="277" r:id="rId16"/>
    <p:sldId id="321" r:id="rId17"/>
    <p:sldId id="286" r:id="rId18"/>
    <p:sldId id="288" r:id="rId19"/>
    <p:sldId id="269" r:id="rId20"/>
    <p:sldId id="270" r:id="rId21"/>
    <p:sldId id="271" r:id="rId22"/>
    <p:sldId id="322" r:id="rId23"/>
    <p:sldId id="289" r:id="rId24"/>
    <p:sldId id="290" r:id="rId25"/>
    <p:sldId id="263" r:id="rId26"/>
    <p:sldId id="264" r:id="rId27"/>
    <p:sldId id="265" r:id="rId28"/>
    <p:sldId id="323" r:id="rId29"/>
    <p:sldId id="314" r:id="rId30"/>
    <p:sldId id="291" r:id="rId31"/>
    <p:sldId id="324" r:id="rId32"/>
    <p:sldId id="325" r:id="rId33"/>
    <p:sldId id="329" r:id="rId34"/>
    <p:sldId id="293" r:id="rId35"/>
    <p:sldId id="294" r:id="rId36"/>
    <p:sldId id="326" r:id="rId37"/>
    <p:sldId id="317" r:id="rId38"/>
    <p:sldId id="330" r:id="rId39"/>
    <p:sldId id="331" r:id="rId40"/>
    <p:sldId id="332" r:id="rId41"/>
    <p:sldId id="334" r:id="rId42"/>
    <p:sldId id="327" r:id="rId43"/>
    <p:sldId id="335" r:id="rId44"/>
    <p:sldId id="336" r:id="rId45"/>
    <p:sldId id="301" r:id="rId46"/>
    <p:sldId id="337" r:id="rId47"/>
    <p:sldId id="338" r:id="rId48"/>
    <p:sldId id="328" r:id="rId49"/>
    <p:sldId id="315" r:id="rId50"/>
    <p:sldId id="305" r:id="rId51"/>
    <p:sldId id="318" r:id="rId52"/>
    <p:sldId id="302" r:id="rId53"/>
    <p:sldId id="303" r:id="rId54"/>
    <p:sldId id="304" r:id="rId55"/>
    <p:sldId id="339" r:id="rId56"/>
    <p:sldId id="340" r:id="rId57"/>
    <p:sldId id="316" r:id="rId58"/>
    <p:sldId id="319"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08" autoAdjust="0"/>
    <p:restoredTop sz="94660"/>
  </p:normalViewPr>
  <p:slideViewPr>
    <p:cSldViewPr>
      <p:cViewPr>
        <p:scale>
          <a:sx n="70" d="100"/>
          <a:sy n="70" d="100"/>
        </p:scale>
        <p:origin x="-150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795E61-5B48-4CA9-BA47-BA5DF3A05880}" type="datetimeFigureOut">
              <a:rPr lang="en-US" smtClean="0"/>
              <a:pPr/>
              <a:t>6/17/2011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1A95E9-31B4-494F-8FB9-7E3E1BE76379}" type="slidenum">
              <a:rPr lang="en-US" smtClean="0"/>
              <a:pPr/>
              <a:t>‹#›</a:t>
            </a:fld>
            <a:endParaRPr lang="en-US"/>
          </a:p>
        </p:txBody>
      </p:sp>
    </p:spTree>
    <p:extLst>
      <p:ext uri="{BB962C8B-B14F-4D97-AF65-F5344CB8AC3E}">
        <p14:creationId xmlns:p14="http://schemas.microsoft.com/office/powerpoint/2010/main" val="4049171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D4072B19-C218-499F-9EFF-D0CC9DBF9C1D}" type="slidenum">
              <a:rPr lang="en-US">
                <a:latin typeface="Arial" pitchFamily="34" charset="0"/>
              </a:rPr>
              <a:pPr/>
              <a:t>1</a:t>
            </a:fld>
            <a:endParaRPr lang="en-US">
              <a:latin typeface="Arial" pitchFamily="34" charset="0"/>
            </a:endParaRPr>
          </a:p>
        </p:txBody>
      </p:sp>
      <p:sp>
        <p:nvSpPr>
          <p:cNvPr id="79875" name="Rectangle 2"/>
          <p:cNvSpPr>
            <a:spLocks noGrp="1" noRot="1" noChangeAspect="1" noChangeArrowheads="1" noTextEdit="1"/>
          </p:cNvSpPr>
          <p:nvPr>
            <p:ph type="sldImg"/>
          </p:nvPr>
        </p:nvSpPr>
        <p:spPr>
          <a:solidFill>
            <a:srgbClr val="FFFFFF"/>
          </a:solidFill>
          <a:ln/>
        </p:spPr>
      </p:sp>
      <p:sp>
        <p:nvSpPr>
          <p:cNvPr id="798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1A95E9-31B4-494F-8FB9-7E3E1BE76379}" type="slidenum">
              <a:rPr lang="en-US" smtClean="0"/>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E5F258F-81E6-1449-BE88-37F273BAD91E}" type="slidenum">
              <a:rPr lang="en-US">
                <a:latin typeface="Arial" charset="0"/>
                <a:ea typeface="ＭＳ Ｐゴシック" charset="-128"/>
                <a:cs typeface="ＭＳ Ｐゴシック" charset="-128"/>
              </a:rPr>
              <a:pPr/>
              <a:t>58</a:t>
            </a:fld>
            <a:endParaRPr lang="en-US">
              <a:latin typeface="Arial" charset="0"/>
              <a:ea typeface="ＭＳ Ｐゴシック" charset="-128"/>
              <a:cs typeface="ＭＳ Ｐゴシック"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CCF1DA-B491-4148-A59F-10128529BF25}" type="datetimeFigureOut">
              <a:rPr lang="en-US" smtClean="0"/>
              <a:pPr/>
              <a:t>6/17/2011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CF1DA-B491-4148-A59F-10128529BF25}" type="datetimeFigureOut">
              <a:rPr lang="en-US" smtClean="0"/>
              <a:pPr/>
              <a:t>6/17/2011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CF1DA-B491-4148-A59F-10128529BF25}" type="datetimeFigureOut">
              <a:rPr lang="en-US" smtClean="0"/>
              <a:pPr/>
              <a:t>6/17/2011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CCF1DA-B491-4148-A59F-10128529BF25}" type="datetimeFigureOut">
              <a:rPr lang="en-US" smtClean="0"/>
              <a:pPr/>
              <a:t>6/17/2011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CCF1DA-B491-4148-A59F-10128529BF25}" type="datetimeFigureOut">
              <a:rPr lang="en-US" smtClean="0"/>
              <a:pPr/>
              <a:t>6/17/2011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CCF1DA-B491-4148-A59F-10128529BF25}" type="datetimeFigureOut">
              <a:rPr lang="en-US" smtClean="0"/>
              <a:pPr/>
              <a:t>6/17/2011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CCF1DA-B491-4148-A59F-10128529BF25}" type="datetimeFigureOut">
              <a:rPr lang="en-US" smtClean="0"/>
              <a:pPr/>
              <a:t>6/17/2011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CCF1DA-B491-4148-A59F-10128529BF25}" type="datetimeFigureOut">
              <a:rPr lang="en-US" smtClean="0"/>
              <a:pPr/>
              <a:t>6/17/2011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CCF1DA-B491-4148-A59F-10128529BF25}" type="datetimeFigureOut">
              <a:rPr lang="en-US" smtClean="0"/>
              <a:pPr/>
              <a:t>6/17/2011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CCF1DA-B491-4148-A59F-10128529BF25}" type="datetimeFigureOut">
              <a:rPr lang="en-US" smtClean="0"/>
              <a:pPr/>
              <a:t>6/17/2011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CCF1DA-B491-4148-A59F-10128529BF25}" type="datetimeFigureOut">
              <a:rPr lang="en-US" smtClean="0"/>
              <a:pPr/>
              <a:t>6/17/2011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FACED7-A55B-43AF-BC99-8142A318E44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7000">
              <a:srgbClr val="CCFFFF"/>
            </a:gs>
            <a:gs pos="100000">
              <a:schemeClr val="bg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CCF1DA-B491-4148-A59F-10128529BF25}" type="datetimeFigureOut">
              <a:rPr lang="en-US" smtClean="0"/>
              <a:pPr/>
              <a:t>6/17/2011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FACED7-A55B-43AF-BC99-8142A318E44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gif"/><Relationship Id="rId1" Type="http://schemas.openxmlformats.org/officeDocument/2006/relationships/slideLayout" Target="../slideLayouts/slideLayout7.xml"/><Relationship Id="rId6" Type="http://schemas.openxmlformats.org/officeDocument/2006/relationships/image" Target="../media/image56.gif"/><Relationship Id="rId5" Type="http://schemas.openxmlformats.org/officeDocument/2006/relationships/image" Target="../media/image55.gif"/><Relationship Id="rId4" Type="http://schemas.openxmlformats.org/officeDocument/2006/relationships/image" Target="../media/image54.gif"/></Relationships>
</file>

<file path=ppt/slides/_rels/slide14.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gif"/><Relationship Id="rId1" Type="http://schemas.openxmlformats.org/officeDocument/2006/relationships/slideLayout" Target="../slideLayouts/slideLayout7.xml"/><Relationship Id="rId6" Type="http://schemas.openxmlformats.org/officeDocument/2006/relationships/image" Target="../media/image61.gif"/><Relationship Id="rId5" Type="http://schemas.openxmlformats.org/officeDocument/2006/relationships/image" Target="../media/image60.gif"/><Relationship Id="rId4" Type="http://schemas.openxmlformats.org/officeDocument/2006/relationships/image" Target="../media/image59.gif"/></Relationships>
</file>

<file path=ppt/slides/_rels/slide15.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gif"/><Relationship Id="rId1" Type="http://schemas.openxmlformats.org/officeDocument/2006/relationships/slideLayout" Target="../slideLayouts/slideLayout7.xml"/><Relationship Id="rId6" Type="http://schemas.openxmlformats.org/officeDocument/2006/relationships/image" Target="../media/image66.gif"/><Relationship Id="rId5" Type="http://schemas.openxmlformats.org/officeDocument/2006/relationships/image" Target="../media/image65.gif"/><Relationship Id="rId4" Type="http://schemas.openxmlformats.org/officeDocument/2006/relationships/image" Target="../media/image64.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8" Type="http://schemas.openxmlformats.org/officeDocument/2006/relationships/image" Target="../media/image76.gif"/><Relationship Id="rId3" Type="http://schemas.openxmlformats.org/officeDocument/2006/relationships/image" Target="../media/image53.gif"/><Relationship Id="rId7" Type="http://schemas.openxmlformats.org/officeDocument/2006/relationships/image" Target="../media/image75.gif"/><Relationship Id="rId2" Type="http://schemas.openxmlformats.org/officeDocument/2006/relationships/image" Target="../media/image52.gif"/><Relationship Id="rId1" Type="http://schemas.openxmlformats.org/officeDocument/2006/relationships/slideLayout" Target="../slideLayouts/slideLayout7.xml"/><Relationship Id="rId6" Type="http://schemas.openxmlformats.org/officeDocument/2006/relationships/image" Target="../media/image74.gif"/><Relationship Id="rId5" Type="http://schemas.openxmlformats.org/officeDocument/2006/relationships/image" Target="../media/image73.gif"/><Relationship Id="rId4" Type="http://schemas.openxmlformats.org/officeDocument/2006/relationships/image" Target="../media/image72.gif"/><Relationship Id="rId9" Type="http://schemas.openxmlformats.org/officeDocument/2006/relationships/image" Target="../media/image77.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8.gif"/><Relationship Id="rId3" Type="http://schemas.openxmlformats.org/officeDocument/2006/relationships/image" Target="../media/image79.gif"/><Relationship Id="rId7" Type="http://schemas.openxmlformats.org/officeDocument/2006/relationships/image" Target="../media/image57.gif"/><Relationship Id="rId2" Type="http://schemas.openxmlformats.org/officeDocument/2006/relationships/image" Target="../media/image78.gif"/><Relationship Id="rId1" Type="http://schemas.openxmlformats.org/officeDocument/2006/relationships/slideLayout" Target="../slideLayouts/slideLayout7.xml"/><Relationship Id="rId6" Type="http://schemas.openxmlformats.org/officeDocument/2006/relationships/image" Target="../media/image82.gif"/><Relationship Id="rId5" Type="http://schemas.openxmlformats.org/officeDocument/2006/relationships/image" Target="../media/image81.gif"/><Relationship Id="rId4" Type="http://schemas.openxmlformats.org/officeDocument/2006/relationships/image" Target="../media/image80.gif"/><Relationship Id="rId9" Type="http://schemas.openxmlformats.org/officeDocument/2006/relationships/image" Target="../media/image83.gif"/></Relationships>
</file>

<file path=ppt/slides/_rels/slide21.xml.rels><?xml version="1.0" encoding="UTF-8" standalone="yes"?>
<Relationships xmlns="http://schemas.openxmlformats.org/package/2006/relationships"><Relationship Id="rId8" Type="http://schemas.openxmlformats.org/officeDocument/2006/relationships/image" Target="../media/image88.gif"/><Relationship Id="rId3" Type="http://schemas.openxmlformats.org/officeDocument/2006/relationships/image" Target="../media/image66.gif"/><Relationship Id="rId7" Type="http://schemas.openxmlformats.org/officeDocument/2006/relationships/image" Target="../media/image87.gif"/><Relationship Id="rId2" Type="http://schemas.openxmlformats.org/officeDocument/2006/relationships/image" Target="../media/image62.gif"/><Relationship Id="rId1" Type="http://schemas.openxmlformats.org/officeDocument/2006/relationships/slideLayout" Target="../slideLayouts/slideLayout7.xml"/><Relationship Id="rId6" Type="http://schemas.openxmlformats.org/officeDocument/2006/relationships/image" Target="../media/image86.gif"/><Relationship Id="rId5" Type="http://schemas.openxmlformats.org/officeDocument/2006/relationships/image" Target="../media/image85.gif"/><Relationship Id="rId4" Type="http://schemas.openxmlformats.org/officeDocument/2006/relationships/image" Target="../media/image84.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25.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94.gif"/><Relationship Id="rId1" Type="http://schemas.openxmlformats.org/officeDocument/2006/relationships/slideLayout" Target="../slideLayouts/slideLayout7.xml"/><Relationship Id="rId5" Type="http://schemas.openxmlformats.org/officeDocument/2006/relationships/image" Target="../media/image96.gif"/><Relationship Id="rId4" Type="http://schemas.openxmlformats.org/officeDocument/2006/relationships/image" Target="../media/image95.gif"/></Relationships>
</file>

<file path=ppt/slides/_rels/slide26.xml.rels><?xml version="1.0" encoding="UTF-8" standalone="yes"?>
<Relationships xmlns="http://schemas.openxmlformats.org/package/2006/relationships"><Relationship Id="rId3" Type="http://schemas.openxmlformats.org/officeDocument/2006/relationships/image" Target="../media/image97.gif"/><Relationship Id="rId2" Type="http://schemas.openxmlformats.org/officeDocument/2006/relationships/image" Target="../media/image58.gif"/><Relationship Id="rId1" Type="http://schemas.openxmlformats.org/officeDocument/2006/relationships/slideLayout" Target="../slideLayouts/slideLayout7.xml"/><Relationship Id="rId5" Type="http://schemas.openxmlformats.org/officeDocument/2006/relationships/image" Target="../media/image99.gif"/><Relationship Id="rId4" Type="http://schemas.openxmlformats.org/officeDocument/2006/relationships/image" Target="../media/image98.gif"/></Relationships>
</file>

<file path=ppt/slides/_rels/slide27.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image" Target="../media/image100.gif"/><Relationship Id="rId1" Type="http://schemas.openxmlformats.org/officeDocument/2006/relationships/slideLayout" Target="../slideLayouts/slideLayout7.xml"/><Relationship Id="rId5" Type="http://schemas.openxmlformats.org/officeDocument/2006/relationships/image" Target="../media/image103.gif"/><Relationship Id="rId4" Type="http://schemas.openxmlformats.org/officeDocument/2006/relationships/image" Target="../media/image102.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34.xml.rels><?xml version="1.0" encoding="UTF-8" standalone="yes"?>
<Relationships xmlns="http://schemas.openxmlformats.org/package/2006/relationships"><Relationship Id="rId3" Type="http://schemas.openxmlformats.org/officeDocument/2006/relationships/image" Target="../media/image108.gif"/><Relationship Id="rId2" Type="http://schemas.openxmlformats.org/officeDocument/2006/relationships/image" Target="../media/image107.gif"/><Relationship Id="rId1" Type="http://schemas.openxmlformats.org/officeDocument/2006/relationships/slideLayout" Target="../slideLayouts/slideLayout7.xml"/><Relationship Id="rId6" Type="http://schemas.openxmlformats.org/officeDocument/2006/relationships/image" Target="../media/image111.gif"/><Relationship Id="rId5" Type="http://schemas.openxmlformats.org/officeDocument/2006/relationships/image" Target="../media/image110.gif"/><Relationship Id="rId4" Type="http://schemas.openxmlformats.org/officeDocument/2006/relationships/image" Target="../media/image109.gif"/></Relationships>
</file>

<file path=ppt/slides/_rels/slide35.xml.rels><?xml version="1.0" encoding="UTF-8" standalone="yes"?>
<Relationships xmlns="http://schemas.openxmlformats.org/package/2006/relationships"><Relationship Id="rId3" Type="http://schemas.openxmlformats.org/officeDocument/2006/relationships/image" Target="../media/image113.gif"/><Relationship Id="rId2" Type="http://schemas.openxmlformats.org/officeDocument/2006/relationships/image" Target="../media/image112.gif"/><Relationship Id="rId1" Type="http://schemas.openxmlformats.org/officeDocument/2006/relationships/slideLayout" Target="../slideLayouts/slideLayout7.xml"/><Relationship Id="rId6" Type="http://schemas.openxmlformats.org/officeDocument/2006/relationships/image" Target="../media/image116.gif"/><Relationship Id="rId5" Type="http://schemas.openxmlformats.org/officeDocument/2006/relationships/image" Target="../media/image115.gif"/><Relationship Id="rId4" Type="http://schemas.openxmlformats.org/officeDocument/2006/relationships/image" Target="../media/image114.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18.tiff"/><Relationship Id="rId4" Type="http://schemas.openxmlformats.org/officeDocument/2006/relationships/image" Target="../media/image117.emf"/></Relationships>
</file>

<file path=ppt/slides/_rels/slide3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39.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image" Target="../media/image122.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12.gif"/><Relationship Id="rId2" Type="http://schemas.openxmlformats.org/officeDocument/2006/relationships/image" Target="../media/image123.gi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28.gif"/><Relationship Id="rId2" Type="http://schemas.openxmlformats.org/officeDocument/2006/relationships/image" Target="../media/image127.gif"/><Relationship Id="rId1" Type="http://schemas.openxmlformats.org/officeDocument/2006/relationships/slideLayout" Target="../slideLayouts/slideLayout7.xml"/><Relationship Id="rId6" Type="http://schemas.openxmlformats.org/officeDocument/2006/relationships/image" Target="../media/image131.gif"/><Relationship Id="rId5" Type="http://schemas.openxmlformats.org/officeDocument/2006/relationships/image" Target="../media/image130.gif"/><Relationship Id="rId4" Type="http://schemas.openxmlformats.org/officeDocument/2006/relationships/image" Target="../media/image129.gif"/></Relationships>
</file>

<file path=ppt/slides/_rels/slide44.xml.rels><?xml version="1.0" encoding="UTF-8" standalone="yes"?>
<Relationships xmlns="http://schemas.openxmlformats.org/package/2006/relationships"><Relationship Id="rId3" Type="http://schemas.openxmlformats.org/officeDocument/2006/relationships/image" Target="../media/image133.gif"/><Relationship Id="rId2" Type="http://schemas.openxmlformats.org/officeDocument/2006/relationships/image" Target="../media/image132.gif"/><Relationship Id="rId1" Type="http://schemas.openxmlformats.org/officeDocument/2006/relationships/slideLayout" Target="../slideLayouts/slideLayout7.xml"/><Relationship Id="rId6" Type="http://schemas.openxmlformats.org/officeDocument/2006/relationships/image" Target="../media/image136.gif"/><Relationship Id="rId5" Type="http://schemas.openxmlformats.org/officeDocument/2006/relationships/image" Target="../media/image135.gif"/><Relationship Id="rId4" Type="http://schemas.openxmlformats.org/officeDocument/2006/relationships/image" Target="../media/image134.gif"/></Relationships>
</file>

<file path=ppt/slides/_rels/slide45.xml.rels><?xml version="1.0" encoding="UTF-8" standalone="yes"?>
<Relationships xmlns="http://schemas.openxmlformats.org/package/2006/relationships"><Relationship Id="rId3" Type="http://schemas.openxmlformats.org/officeDocument/2006/relationships/image" Target="../media/image138.gif"/><Relationship Id="rId2" Type="http://schemas.openxmlformats.org/officeDocument/2006/relationships/image" Target="../media/image137.gif"/><Relationship Id="rId1" Type="http://schemas.openxmlformats.org/officeDocument/2006/relationships/slideLayout" Target="../slideLayouts/slideLayout7.xml"/><Relationship Id="rId6" Type="http://schemas.openxmlformats.org/officeDocument/2006/relationships/image" Target="../media/image141.gif"/><Relationship Id="rId5" Type="http://schemas.openxmlformats.org/officeDocument/2006/relationships/image" Target="../media/image140.gif"/><Relationship Id="rId4" Type="http://schemas.openxmlformats.org/officeDocument/2006/relationships/image" Target="../media/image139.gif"/></Relationships>
</file>

<file path=ppt/slides/_rels/slide46.xml.rels><?xml version="1.0" encoding="UTF-8" standalone="yes"?>
<Relationships xmlns="http://schemas.openxmlformats.org/package/2006/relationships"><Relationship Id="rId3" Type="http://schemas.openxmlformats.org/officeDocument/2006/relationships/image" Target="../media/image143.gif"/><Relationship Id="rId2" Type="http://schemas.openxmlformats.org/officeDocument/2006/relationships/image" Target="../media/image142.gif"/><Relationship Id="rId1" Type="http://schemas.openxmlformats.org/officeDocument/2006/relationships/slideLayout" Target="../slideLayouts/slideLayout7.xml"/><Relationship Id="rId6" Type="http://schemas.openxmlformats.org/officeDocument/2006/relationships/image" Target="../media/image146.gif"/><Relationship Id="rId5" Type="http://schemas.openxmlformats.org/officeDocument/2006/relationships/image" Target="../media/image145.gif"/><Relationship Id="rId4" Type="http://schemas.openxmlformats.org/officeDocument/2006/relationships/image" Target="../media/image144.gif"/></Relationships>
</file>

<file path=ppt/slides/_rels/slide47.xml.rels><?xml version="1.0" encoding="UTF-8" standalone="yes"?>
<Relationships xmlns="http://schemas.openxmlformats.org/package/2006/relationships"><Relationship Id="rId3" Type="http://schemas.openxmlformats.org/officeDocument/2006/relationships/image" Target="../media/image148.gif"/><Relationship Id="rId2" Type="http://schemas.openxmlformats.org/officeDocument/2006/relationships/image" Target="../media/image147.gif"/><Relationship Id="rId1" Type="http://schemas.openxmlformats.org/officeDocument/2006/relationships/slideLayout" Target="../slideLayouts/slideLayout7.xml"/><Relationship Id="rId6" Type="http://schemas.openxmlformats.org/officeDocument/2006/relationships/image" Target="../media/image151.gif"/><Relationship Id="rId5" Type="http://schemas.openxmlformats.org/officeDocument/2006/relationships/image" Target="../media/image150.gif"/><Relationship Id="rId4" Type="http://schemas.openxmlformats.org/officeDocument/2006/relationships/image" Target="../media/image149.gif"/></Relationships>
</file>

<file path=ppt/slides/_rels/slide48.xml.rels><?xml version="1.0" encoding="UTF-8" standalone="yes"?>
<Relationships xmlns="http://schemas.openxmlformats.org/package/2006/relationships"><Relationship Id="rId3" Type="http://schemas.openxmlformats.org/officeDocument/2006/relationships/image" Target="../media/image153.gif"/><Relationship Id="rId2" Type="http://schemas.openxmlformats.org/officeDocument/2006/relationships/image" Target="../media/image152.gif"/><Relationship Id="rId1" Type="http://schemas.openxmlformats.org/officeDocument/2006/relationships/slideLayout" Target="../slideLayouts/slideLayout7.xml"/><Relationship Id="rId6" Type="http://schemas.openxmlformats.org/officeDocument/2006/relationships/image" Target="../media/image156.gif"/><Relationship Id="rId5" Type="http://schemas.openxmlformats.org/officeDocument/2006/relationships/image" Target="../media/image155.gif"/><Relationship Id="rId4" Type="http://schemas.openxmlformats.org/officeDocument/2006/relationships/image" Target="../media/image154.gi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image" Target="../media/image5.gif"/><Relationship Id="rId7"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7.xml"/><Relationship Id="rId6" Type="http://schemas.openxmlformats.org/officeDocument/2006/relationships/image" Target="../media/image8.gif"/><Relationship Id="rId5" Type="http://schemas.openxmlformats.org/officeDocument/2006/relationships/image" Target="../media/image7.gif"/><Relationship Id="rId10" Type="http://schemas.openxmlformats.org/officeDocument/2006/relationships/image" Target="../media/image12.gif"/><Relationship Id="rId4" Type="http://schemas.openxmlformats.org/officeDocument/2006/relationships/image" Target="../media/image6.gif"/><Relationship Id="rId9" Type="http://schemas.openxmlformats.org/officeDocument/2006/relationships/image" Target="../media/image11.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7.xml"/><Relationship Id="rId5" Type="http://schemas.openxmlformats.org/officeDocument/2006/relationships/image" Target="../media/image160.png"/><Relationship Id="rId4" Type="http://schemas.openxmlformats.org/officeDocument/2006/relationships/image" Target="../media/image159.png"/></Relationships>
</file>

<file path=ppt/slides/_rels/slide5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7.xml"/><Relationship Id="rId5" Type="http://schemas.openxmlformats.org/officeDocument/2006/relationships/image" Target="../media/image164.png"/><Relationship Id="rId4" Type="http://schemas.openxmlformats.org/officeDocument/2006/relationships/image" Target="../media/image163.png"/></Relationships>
</file>

<file path=ppt/slides/_rels/slide55.xml.rels><?xml version="1.0" encoding="UTF-8" standalone="yes"?>
<Relationships xmlns="http://schemas.openxmlformats.org/package/2006/relationships"><Relationship Id="rId8" Type="http://schemas.openxmlformats.org/officeDocument/2006/relationships/image" Target="../media/image170.gif"/><Relationship Id="rId3" Type="http://schemas.openxmlformats.org/officeDocument/2006/relationships/image" Target="../media/image165.gif"/><Relationship Id="rId7" Type="http://schemas.openxmlformats.org/officeDocument/2006/relationships/image" Target="../media/image169.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8.gif"/><Relationship Id="rId5" Type="http://schemas.openxmlformats.org/officeDocument/2006/relationships/image" Target="../media/image167.gif"/><Relationship Id="rId10" Type="http://schemas.openxmlformats.org/officeDocument/2006/relationships/image" Target="../media/image172.gif"/><Relationship Id="rId4" Type="http://schemas.openxmlformats.org/officeDocument/2006/relationships/image" Target="../media/image166.gif"/><Relationship Id="rId9" Type="http://schemas.openxmlformats.org/officeDocument/2006/relationships/image" Target="../media/image171.gif"/></Relationships>
</file>

<file path=ppt/slides/_rels/slide56.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4.png"/><Relationship Id="rId7" Type="http://schemas.openxmlformats.org/officeDocument/2006/relationships/image" Target="../media/image178.png"/><Relationship Id="rId2" Type="http://schemas.openxmlformats.org/officeDocument/2006/relationships/image" Target="../media/image173.png"/><Relationship Id="rId1" Type="http://schemas.openxmlformats.org/officeDocument/2006/relationships/slideLayout" Target="../slideLayouts/slideLayout7.xml"/><Relationship Id="rId6" Type="http://schemas.openxmlformats.org/officeDocument/2006/relationships/image" Target="../media/image177.png"/><Relationship Id="rId5" Type="http://schemas.openxmlformats.org/officeDocument/2006/relationships/image" Target="../media/image176.gif"/><Relationship Id="rId4" Type="http://schemas.openxmlformats.org/officeDocument/2006/relationships/image" Target="../media/image175.gif"/><Relationship Id="rId9" Type="http://schemas.openxmlformats.org/officeDocument/2006/relationships/image" Target="../media/image18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4.gif"/><Relationship Id="rId7" Type="http://schemas.openxmlformats.org/officeDocument/2006/relationships/image" Target="../media/image18.gif"/><Relationship Id="rId2" Type="http://schemas.openxmlformats.org/officeDocument/2006/relationships/image" Target="../media/image13.gif"/><Relationship Id="rId1" Type="http://schemas.openxmlformats.org/officeDocument/2006/relationships/slideLayout" Target="../slideLayouts/slideLayout7.xml"/><Relationship Id="rId6" Type="http://schemas.openxmlformats.org/officeDocument/2006/relationships/image" Target="../media/image17.gif"/><Relationship Id="rId5" Type="http://schemas.openxmlformats.org/officeDocument/2006/relationships/image" Target="../media/image16.gif"/><Relationship Id="rId10" Type="http://schemas.openxmlformats.org/officeDocument/2006/relationships/image" Target="../media/image21.gif"/><Relationship Id="rId4" Type="http://schemas.openxmlformats.org/officeDocument/2006/relationships/image" Target="../media/image15.gif"/><Relationship Id="rId9" Type="http://schemas.openxmlformats.org/officeDocument/2006/relationships/image" Target="../media/image20.gif"/></Relationships>
</file>

<file path=ppt/slides/_rels/slide7.xml.rels><?xml version="1.0" encoding="UTF-8" standalone="yes"?>
<Relationships xmlns="http://schemas.openxmlformats.org/package/2006/relationships"><Relationship Id="rId8" Type="http://schemas.openxmlformats.org/officeDocument/2006/relationships/image" Target="../media/image28.gif"/><Relationship Id="rId3" Type="http://schemas.openxmlformats.org/officeDocument/2006/relationships/image" Target="../media/image23.gif"/><Relationship Id="rId7" Type="http://schemas.openxmlformats.org/officeDocument/2006/relationships/image" Target="../media/image27.gif"/><Relationship Id="rId2" Type="http://schemas.openxmlformats.org/officeDocument/2006/relationships/image" Target="../media/image22.gif"/><Relationship Id="rId1" Type="http://schemas.openxmlformats.org/officeDocument/2006/relationships/slideLayout" Target="../slideLayouts/slideLayout7.xml"/><Relationship Id="rId6" Type="http://schemas.openxmlformats.org/officeDocument/2006/relationships/image" Target="../media/image26.gif"/><Relationship Id="rId5" Type="http://schemas.openxmlformats.org/officeDocument/2006/relationships/image" Target="../media/image25.gif"/><Relationship Id="rId10" Type="http://schemas.openxmlformats.org/officeDocument/2006/relationships/image" Target="../media/image30.gif"/><Relationship Id="rId4" Type="http://schemas.openxmlformats.org/officeDocument/2006/relationships/image" Target="../media/image24.gif"/><Relationship Id="rId9" Type="http://schemas.openxmlformats.org/officeDocument/2006/relationships/image" Target="../media/image29.gif"/></Relationships>
</file>

<file path=ppt/slides/_rels/slide8.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image" Target="../media/image32.gif"/><Relationship Id="rId7" Type="http://schemas.openxmlformats.org/officeDocument/2006/relationships/image" Target="../media/image36.gif"/><Relationship Id="rId2" Type="http://schemas.openxmlformats.org/officeDocument/2006/relationships/image" Target="../media/image31.gif"/><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image" Target="../media/image34.gif"/><Relationship Id="rId10" Type="http://schemas.openxmlformats.org/officeDocument/2006/relationships/image" Target="../media/image38.gif"/><Relationship Id="rId4" Type="http://schemas.openxmlformats.org/officeDocument/2006/relationships/image" Target="../media/image33.gif"/><Relationship Id="rId9" Type="http://schemas.openxmlformats.org/officeDocument/2006/relationships/image" Target="../media/image30.gif"/></Relationships>
</file>

<file path=ppt/slides/_rels/slide9.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image" Target="../media/image40.gif"/><Relationship Id="rId7" Type="http://schemas.openxmlformats.org/officeDocument/2006/relationships/image" Target="../media/image44.gif"/><Relationship Id="rId2" Type="http://schemas.openxmlformats.org/officeDocument/2006/relationships/image" Target="../media/image39.gif"/><Relationship Id="rId1" Type="http://schemas.openxmlformats.org/officeDocument/2006/relationships/slideLayout" Target="../slideLayouts/slideLayout7.xml"/><Relationship Id="rId6" Type="http://schemas.openxmlformats.org/officeDocument/2006/relationships/image" Target="../media/image43.gif"/><Relationship Id="rId5" Type="http://schemas.openxmlformats.org/officeDocument/2006/relationships/image" Target="../media/image42.gif"/><Relationship Id="rId4" Type="http://schemas.openxmlformats.org/officeDocument/2006/relationships/image" Target="../media/image41.gif"/><Relationship Id="rId9" Type="http://schemas.openxmlformats.org/officeDocument/2006/relationships/image" Target="../media/image4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atrina28Aug05-03"/>
          <p:cNvPicPr>
            <a:picLocks noChangeAspect="1" noChangeArrowheads="1"/>
          </p:cNvPicPr>
          <p:nvPr/>
        </p:nvPicPr>
        <p:blipFill>
          <a:blip r:embed="rId3" cstate="print"/>
          <a:srcRect l="6482" t="16172" r="14815" b="25034"/>
          <a:stretch>
            <a:fillRect/>
          </a:stretch>
        </p:blipFill>
        <p:spPr bwMode="auto">
          <a:xfrm>
            <a:off x="0" y="6020"/>
            <a:ext cx="9144000" cy="6851980"/>
          </a:xfrm>
          <a:prstGeom prst="rect">
            <a:avLst/>
          </a:prstGeom>
          <a:noFill/>
          <a:ln w="9525">
            <a:noFill/>
            <a:miter lim="800000"/>
            <a:headEnd/>
            <a:tailEnd/>
          </a:ln>
          <a:effectLst>
            <a:outerShdw blurRad="1270000" dist="50800" dir="5400000" algn="ctr" rotWithShape="0">
              <a:srgbClr val="000000"/>
            </a:outerShdw>
          </a:effectLst>
        </p:spPr>
      </p:pic>
      <p:sp>
        <p:nvSpPr>
          <p:cNvPr id="4" name="Rectangle 7"/>
          <p:cNvSpPr txBox="1">
            <a:spLocks noChangeArrowheads="1"/>
          </p:cNvSpPr>
          <p:nvPr/>
        </p:nvSpPr>
        <p:spPr>
          <a:xfrm>
            <a:off x="0" y="152400"/>
            <a:ext cx="9067800" cy="2305269"/>
          </a:xfrm>
          <a:prstGeom prst="rect">
            <a:avLst/>
          </a:prstGeom>
          <a:effectLst>
            <a:outerShdw blurRad="63500" dist="107763" dir="2700000" algn="ctr" rotWithShape="0">
              <a:schemeClr val="tx1">
                <a:alpha val="74998"/>
              </a:schemeClr>
            </a:outerShdw>
          </a:effectLst>
        </p:spPr>
        <p:txBody>
          <a:bodyPr vert="horz" lIns="91440" tIns="45720" rIns="91440" bIns="45720" rtlCol="0" anchor="ctr">
            <a:normAutofit lnSpcReduction="1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bg1"/>
                </a:solidFill>
                <a:effectLst/>
                <a:uLnTx/>
                <a:uFillTx/>
                <a:latin typeface="+mj-lt"/>
                <a:ea typeface="+mj-ea"/>
                <a:cs typeface="+mj-cs"/>
              </a:rPr>
              <a:t>Research on the HWRF Model:  Intensification</a:t>
            </a:r>
            <a:r>
              <a:rPr kumimoji="0" lang="en-US" sz="4000" b="1" i="0" u="none" strike="noStrike" kern="1200" cap="none" spc="0" normalizeH="0" noProof="0" dirty="0" smtClean="0">
                <a:ln>
                  <a:noFill/>
                </a:ln>
                <a:solidFill>
                  <a:schemeClr val="bg1"/>
                </a:solidFill>
                <a:effectLst/>
                <a:uLnTx/>
                <a:uFillTx/>
                <a:latin typeface="+mj-lt"/>
                <a:ea typeface="+mj-ea"/>
                <a:cs typeface="+mj-cs"/>
              </a:rPr>
              <a:t> and </a:t>
            </a:r>
            <a:endParaRPr kumimoji="0" lang="en-US" sz="4000" b="1" i="0" u="none" strike="noStrike" kern="1200" cap="none" spc="0" normalizeH="0" noProof="0" dirty="0" smtClean="0">
              <a:ln>
                <a:noFill/>
              </a:ln>
              <a:solidFill>
                <a:schemeClr val="bg1"/>
              </a:solidFill>
              <a:effectLst/>
              <a:uLnTx/>
              <a:uFillTx/>
              <a:latin typeface="+mj-lt"/>
              <a:ea typeface="+mj-ea"/>
              <a:cs typeface="+mj-cs"/>
            </a:endParaRP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noProof="0" dirty="0" smtClean="0">
                <a:ln>
                  <a:noFill/>
                </a:ln>
                <a:solidFill>
                  <a:schemeClr val="bg1"/>
                </a:solidFill>
                <a:effectLst/>
                <a:uLnTx/>
                <a:uFillTx/>
                <a:latin typeface="+mj-lt"/>
                <a:ea typeface="+mj-ea"/>
                <a:cs typeface="+mj-cs"/>
              </a:rPr>
              <a:t>Uncertainties in</a:t>
            </a:r>
            <a:r>
              <a:rPr lang="en-US" sz="4000" b="1" dirty="0" smtClean="0">
                <a:solidFill>
                  <a:schemeClr val="bg1"/>
                </a:solidFill>
                <a:latin typeface="+mj-lt"/>
                <a:ea typeface="+mj-ea"/>
                <a:cs typeface="+mj-cs"/>
              </a:rPr>
              <a:t> </a:t>
            </a:r>
          </a:p>
          <a:p>
            <a:pPr marL="0" marR="0" lvl="0" indent="0" algn="r" defTabSz="914400" rtl="0" eaLnBrk="1" fontAlgn="auto" latinLnBrk="0" hangingPunct="1">
              <a:lnSpc>
                <a:spcPct val="100000"/>
              </a:lnSpc>
              <a:spcBef>
                <a:spcPct val="0"/>
              </a:spcBef>
              <a:spcAft>
                <a:spcPts val="0"/>
              </a:spcAft>
              <a:buClrTx/>
              <a:buSzTx/>
              <a:buFontTx/>
              <a:buNone/>
              <a:tabLst/>
              <a:defRPr/>
            </a:pPr>
            <a:r>
              <a:rPr lang="en-US" sz="4000" b="1" dirty="0" smtClean="0">
                <a:solidFill>
                  <a:schemeClr val="bg1"/>
                </a:solidFill>
                <a:latin typeface="+mj-lt"/>
                <a:ea typeface="+mj-ea"/>
                <a:cs typeface="+mj-cs"/>
              </a:rPr>
              <a:t>Model Physics</a:t>
            </a:r>
            <a:r>
              <a:rPr kumimoji="0" lang="en-US" sz="4000" b="1" i="0" u="none" strike="noStrike" kern="1200" cap="none" spc="0" normalizeH="0" baseline="0" noProof="0" dirty="0" smtClean="0">
                <a:ln>
                  <a:noFill/>
                </a:ln>
                <a:solidFill>
                  <a:schemeClr val="bg1"/>
                </a:solidFill>
                <a:effectLst/>
                <a:uLnTx/>
                <a:uFillTx/>
                <a:latin typeface="+mj-lt"/>
                <a:ea typeface="+mj-ea"/>
                <a:cs typeface="+mj-cs"/>
              </a:rPr>
              <a:t> </a:t>
            </a:r>
            <a:endParaRPr kumimoji="0" lang="en-US" sz="4000" b="1" i="0" u="none" strike="noStrike" kern="1200" cap="none" spc="0" normalizeH="0" baseline="0" noProof="0" dirty="0" smtClean="0">
              <a:ln>
                <a:noFill/>
              </a:ln>
              <a:solidFill>
                <a:schemeClr val="bg1"/>
              </a:solidFill>
              <a:effectLst/>
              <a:uLnTx/>
              <a:uFillTx/>
              <a:latin typeface="+mj-lt"/>
              <a:ea typeface="+mj-ea"/>
              <a:cs typeface="+mj-cs"/>
            </a:endParaRPr>
          </a:p>
        </p:txBody>
      </p:sp>
      <p:pic>
        <p:nvPicPr>
          <p:cNvPr id="5" name="Picture 9" descr="Dept of Commerce Seal"/>
          <p:cNvPicPr>
            <a:picLocks noChangeAspect="1" noChangeArrowheads="1"/>
          </p:cNvPicPr>
          <p:nvPr/>
        </p:nvPicPr>
        <p:blipFill>
          <a:blip r:embed="rId4" cstate="print"/>
          <a:srcRect/>
          <a:stretch>
            <a:fillRect/>
          </a:stretch>
        </p:blipFill>
        <p:spPr bwMode="auto">
          <a:xfrm>
            <a:off x="26988" y="6010275"/>
            <a:ext cx="825500" cy="820738"/>
          </a:xfrm>
          <a:prstGeom prst="rect">
            <a:avLst/>
          </a:prstGeom>
          <a:noFill/>
          <a:effectLst>
            <a:outerShdw blurRad="63500" dist="37026" dir="7998880" algn="ctr" rotWithShape="0">
              <a:schemeClr val="bg2">
                <a:alpha val="50000"/>
              </a:schemeClr>
            </a:outerShdw>
          </a:effectLst>
        </p:spPr>
      </p:pic>
      <p:pic>
        <p:nvPicPr>
          <p:cNvPr id="6" name="Picture 10" descr="NOAA"/>
          <p:cNvPicPr>
            <a:picLocks noChangeAspect="1" noChangeArrowheads="1"/>
          </p:cNvPicPr>
          <p:nvPr/>
        </p:nvPicPr>
        <p:blipFill>
          <a:blip r:embed="rId5" cstate="print"/>
          <a:srcRect/>
          <a:stretch>
            <a:fillRect/>
          </a:stretch>
        </p:blipFill>
        <p:spPr bwMode="auto">
          <a:xfrm>
            <a:off x="896938" y="6040438"/>
            <a:ext cx="779462" cy="779462"/>
          </a:xfrm>
          <a:prstGeom prst="rect">
            <a:avLst/>
          </a:prstGeom>
          <a:noFill/>
          <a:effectLst>
            <a:outerShdw blurRad="63500" dist="37026" dir="7998880" algn="ctr" rotWithShape="0">
              <a:schemeClr val="bg2">
                <a:alpha val="50000"/>
              </a:schemeClr>
            </a:outerShdw>
          </a:effectLst>
        </p:spPr>
      </p:pic>
      <p:sp>
        <p:nvSpPr>
          <p:cNvPr id="7" name="Rectangle 12"/>
          <p:cNvSpPr>
            <a:spLocks noGrp="1" noChangeArrowheads="1"/>
          </p:cNvSpPr>
          <p:nvPr>
            <p:ph type="subTitle" idx="1"/>
          </p:nvPr>
        </p:nvSpPr>
        <p:spPr>
          <a:xfrm>
            <a:off x="2011363" y="5522913"/>
            <a:ext cx="7056437" cy="1319212"/>
          </a:xfrm>
          <a:effectLst>
            <a:outerShdw blurRad="50800" dist="38100" dir="2700000">
              <a:srgbClr val="000000">
                <a:alpha val="43000"/>
              </a:srgbClr>
            </a:outerShdw>
          </a:effectLst>
        </p:spPr>
        <p:txBody>
          <a:bodyPr>
            <a:normAutofit fontScale="92500" lnSpcReduction="10000"/>
          </a:bodyPr>
          <a:lstStyle/>
          <a:p>
            <a:pPr marL="0" indent="0" algn="r" eaLnBrk="1" hangingPunct="1">
              <a:lnSpc>
                <a:spcPct val="100000"/>
              </a:lnSpc>
              <a:spcAft>
                <a:spcPct val="0"/>
              </a:spcAft>
              <a:defRPr/>
            </a:pPr>
            <a:r>
              <a:rPr lang="en-US" sz="2200" b="1" dirty="0" err="1"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Jian-Wen</a:t>
            </a:r>
            <a:r>
              <a:rPr lang="en-US" sz="2200" b="1" dirty="0"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 </a:t>
            </a:r>
            <a:r>
              <a:rPr lang="en-US" sz="2200" b="1" dirty="0" err="1"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Bao</a:t>
            </a:r>
            <a:endParaRPr lang="en-US" sz="2200" b="1" dirty="0"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endParaRPr>
          </a:p>
          <a:p>
            <a:pPr marL="0" indent="0" algn="r" eaLnBrk="1" hangingPunct="1">
              <a:lnSpc>
                <a:spcPct val="100000"/>
              </a:lnSpc>
              <a:spcAft>
                <a:spcPct val="0"/>
              </a:spcAft>
              <a:defRPr/>
            </a:pPr>
            <a:r>
              <a:rPr lang="en-US" sz="2000" b="1" dirty="0"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 NOAA/ESRL</a:t>
            </a:r>
          </a:p>
          <a:p>
            <a:pPr marL="0" indent="0" algn="r" eaLnBrk="1" hangingPunct="1">
              <a:lnSpc>
                <a:spcPct val="100000"/>
              </a:lnSpc>
              <a:spcAft>
                <a:spcPct val="0"/>
              </a:spcAft>
              <a:defRPr/>
            </a:pPr>
            <a:r>
              <a:rPr lang="en-US" sz="2000" b="1" dirty="0"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Physical Sciences Division</a:t>
            </a:r>
          </a:p>
          <a:p>
            <a:pPr marL="0" indent="0" algn="r" eaLnBrk="1" hangingPunct="1">
              <a:lnSpc>
                <a:spcPct val="100000"/>
              </a:lnSpc>
              <a:spcAft>
                <a:spcPct val="0"/>
              </a:spcAft>
              <a:defRPr/>
            </a:pPr>
            <a:r>
              <a:rPr lang="en-US" sz="1800" b="1" dirty="0" smtClean="0">
                <a:solidFill>
                  <a:schemeClr val="bg1"/>
                </a:solidFill>
                <a:effectLst>
                  <a:outerShdw blurRad="50800" dist="38100" dir="2700000" algn="tl" rotWithShape="0">
                    <a:srgbClr val="000000">
                      <a:alpha val="43000"/>
                    </a:srgbClr>
                  </a:outerShdw>
                </a:effectLst>
                <a:latin typeface="Calibri"/>
                <a:ea typeface="Arial" pitchFamily="-111" charset="0"/>
                <a:cs typeface="Calibri"/>
              </a:rPr>
              <a:t>28 June 2011</a:t>
            </a:r>
            <a:endParaRPr lang="en-US" sz="1800" b="1" dirty="0">
              <a:solidFill>
                <a:schemeClr val="bg1"/>
              </a:solidFill>
              <a:effectLst>
                <a:outerShdw blurRad="50800" dist="38100" dir="2700000" algn="tl" rotWithShape="0">
                  <a:srgbClr val="000000">
                    <a:alpha val="43000"/>
                  </a:srgbClr>
                </a:outerShdw>
              </a:effectLst>
              <a:latin typeface="Calibri"/>
              <a:ea typeface="Arial" pitchFamily="-111" charset="0"/>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066800"/>
            <a:ext cx="8077200" cy="4708981"/>
          </a:xfrm>
          <a:prstGeom prst="rect">
            <a:avLst/>
          </a:prstGeom>
          <a:noFill/>
        </p:spPr>
        <p:txBody>
          <a:bodyPr wrap="square" rtlCol="0">
            <a:spAutoFit/>
          </a:bodyPr>
          <a:lstStyle/>
          <a:p>
            <a:endParaRPr lang="en-US" sz="2000" b="1" dirty="0" smtClean="0"/>
          </a:p>
          <a:p>
            <a:pPr>
              <a:buFont typeface="Arial" pitchFamily="34" charset="0"/>
              <a:buChar char="•"/>
            </a:pPr>
            <a:r>
              <a:rPr lang="en-US" sz="2000" b="1" dirty="0" smtClean="0"/>
              <a:t> Deep convective vortices amplify and aggregate.</a:t>
            </a:r>
          </a:p>
          <a:p>
            <a:pPr>
              <a:buFont typeface="Arial" pitchFamily="34" charset="0"/>
              <a:buChar char="•"/>
            </a:pPr>
            <a:endParaRPr lang="en-US" sz="2000" b="1" dirty="0" smtClean="0"/>
          </a:p>
          <a:p>
            <a:pPr>
              <a:buFont typeface="Arial" pitchFamily="34" charset="0"/>
              <a:buChar char="•"/>
            </a:pPr>
            <a:r>
              <a:rPr lang="en-US" sz="2000" b="1" dirty="0" smtClean="0"/>
              <a:t> The intensification of the convective vortices is asymmetric and </a:t>
            </a:r>
          </a:p>
          <a:p>
            <a:r>
              <a:rPr lang="en-US" sz="2000" b="1" dirty="0" smtClean="0"/>
              <a:t>   stochastic in nature. </a:t>
            </a:r>
          </a:p>
          <a:p>
            <a:pPr>
              <a:buFont typeface="Arial" pitchFamily="34" charset="0"/>
              <a:buChar char="•"/>
            </a:pPr>
            <a:endParaRPr lang="en-US" sz="2000" b="1" dirty="0" smtClean="0"/>
          </a:p>
          <a:p>
            <a:pPr>
              <a:buFont typeface="Arial" pitchFamily="34" charset="0"/>
              <a:buChar char="•"/>
            </a:pPr>
            <a:r>
              <a:rPr lang="en-US" sz="2000" b="1" dirty="0" smtClean="0"/>
              <a:t> There is progressive segregation, merger and </a:t>
            </a:r>
            <a:r>
              <a:rPr lang="en-US" sz="2000" b="1" dirty="0" err="1" smtClean="0"/>
              <a:t>axisymmetrization</a:t>
            </a:r>
            <a:r>
              <a:rPr lang="en-US" sz="2000" b="1" dirty="0" smtClean="0"/>
              <a:t> of these </a:t>
            </a:r>
          </a:p>
          <a:p>
            <a:r>
              <a:rPr lang="en-US" sz="2000" b="1" dirty="0" smtClean="0"/>
              <a:t>  convective vortices.</a:t>
            </a:r>
          </a:p>
          <a:p>
            <a:pPr>
              <a:buFont typeface="Arial" pitchFamily="34" charset="0"/>
              <a:buChar char="•"/>
            </a:pPr>
            <a:endParaRPr lang="en-US" sz="2000" b="1" dirty="0" smtClean="0"/>
          </a:p>
          <a:p>
            <a:pPr>
              <a:buFont typeface="Arial" pitchFamily="34" charset="0"/>
              <a:buChar char="•"/>
            </a:pPr>
            <a:r>
              <a:rPr lang="en-US" sz="2000" b="1" dirty="0" smtClean="0"/>
              <a:t> The low-level convergence associated with the convective vortices plays </a:t>
            </a:r>
          </a:p>
          <a:p>
            <a:r>
              <a:rPr lang="en-US" sz="2000" b="1" dirty="0" smtClean="0"/>
              <a:t>  an important role in the intensification process.</a:t>
            </a:r>
          </a:p>
          <a:p>
            <a:pPr>
              <a:buFont typeface="Arial" pitchFamily="34" charset="0"/>
              <a:buChar char="•"/>
            </a:pPr>
            <a:endParaRPr lang="en-US" sz="2000" b="1" dirty="0" smtClean="0"/>
          </a:p>
          <a:p>
            <a:pPr>
              <a:buFont typeface="Arial" pitchFamily="34" charset="0"/>
              <a:buChar char="•"/>
            </a:pPr>
            <a:r>
              <a:rPr lang="en-US" sz="2000" b="1" dirty="0" smtClean="0"/>
              <a:t> There appears to be a prominent low-azimuthal-wave-number </a:t>
            </a:r>
          </a:p>
          <a:p>
            <a:r>
              <a:rPr lang="en-US" sz="2000" b="1" dirty="0" smtClean="0"/>
              <a:t>   asymmetry in the inner-core relative </a:t>
            </a:r>
            <a:r>
              <a:rPr lang="en-US" sz="2000" b="1" dirty="0" err="1" smtClean="0"/>
              <a:t>vorticity</a:t>
            </a:r>
            <a:r>
              <a:rPr lang="en-US" sz="2000" b="1" dirty="0" smtClean="0"/>
              <a:t> and vertical velocity when </a:t>
            </a:r>
          </a:p>
          <a:p>
            <a:r>
              <a:rPr lang="en-US" sz="2000" b="1" dirty="0" smtClean="0"/>
              <a:t>   the solution becomes quasi-steady.</a:t>
            </a:r>
          </a:p>
        </p:txBody>
      </p:sp>
      <p:sp>
        <p:nvSpPr>
          <p:cNvPr id="3" name="TextBox 2"/>
          <p:cNvSpPr txBox="1"/>
          <p:nvPr/>
        </p:nvSpPr>
        <p:spPr>
          <a:xfrm>
            <a:off x="0" y="39469"/>
            <a:ext cx="9144000" cy="646331"/>
          </a:xfrm>
          <a:prstGeom prst="rect">
            <a:avLst/>
          </a:prstGeom>
          <a:noFill/>
        </p:spPr>
        <p:txBody>
          <a:bodyPr wrap="square" rtlCol="0">
            <a:spAutoFit/>
          </a:bodyPr>
          <a:lstStyle/>
          <a:p>
            <a:pPr algn="ctr"/>
            <a:r>
              <a:rPr lang="en-US" sz="3600" b="1" dirty="0" smtClean="0"/>
              <a:t>Summary of Basic Intensification Process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52400"/>
            <a:ext cx="9144000" cy="1200329"/>
          </a:xfrm>
          <a:prstGeom prst="rect">
            <a:avLst/>
          </a:prstGeom>
          <a:noFill/>
        </p:spPr>
        <p:txBody>
          <a:bodyPr wrap="square" rtlCol="0">
            <a:spAutoFit/>
          </a:bodyPr>
          <a:lstStyle/>
          <a:p>
            <a:pPr algn="ctr"/>
            <a:r>
              <a:rPr lang="en-US" sz="3600" b="1" dirty="0" smtClean="0"/>
              <a:t>Examination of</a:t>
            </a:r>
          </a:p>
          <a:p>
            <a:pPr algn="ctr"/>
            <a:r>
              <a:rPr lang="en-US" sz="3600" b="1" dirty="0" smtClean="0"/>
              <a:t>the Sensitivity to Horizontal Diffusion</a:t>
            </a:r>
          </a:p>
        </p:txBody>
      </p:sp>
      <p:graphicFrame>
        <p:nvGraphicFramePr>
          <p:cNvPr id="4" name="Table 3"/>
          <p:cNvGraphicFramePr>
            <a:graphicFrameLocks noGrp="1"/>
          </p:cNvGraphicFramePr>
          <p:nvPr/>
        </p:nvGraphicFramePr>
        <p:xfrm>
          <a:off x="685800" y="2743200"/>
          <a:ext cx="7924800" cy="3175797"/>
        </p:xfrm>
        <a:graphic>
          <a:graphicData uri="http://schemas.openxmlformats.org/drawingml/2006/table">
            <a:tbl>
              <a:tblPr firstRow="1" bandRow="1">
                <a:tableStyleId>{5940675A-B579-460E-94D1-54222C63F5DA}</a:tableStyleId>
              </a:tblPr>
              <a:tblGrid>
                <a:gridCol w="4396021"/>
                <a:gridCol w="3528779"/>
              </a:tblGrid>
              <a:tr h="415922">
                <a:tc>
                  <a:txBody>
                    <a:bodyPr/>
                    <a:lstStyle/>
                    <a:p>
                      <a:pPr algn="ctr"/>
                      <a:r>
                        <a:rPr lang="en-US" sz="2000" b="1" dirty="0" smtClean="0"/>
                        <a:t>Exp. Name</a:t>
                      </a:r>
                      <a:endParaRPr lang="en-US" sz="2000" b="1" dirty="0"/>
                    </a:p>
                  </a:txBody>
                  <a:tcPr anchor="ctr" anchorCtr="1"/>
                </a:tc>
                <a:tc>
                  <a:txBody>
                    <a:bodyPr/>
                    <a:lstStyle/>
                    <a:p>
                      <a:pPr algn="ctr"/>
                      <a:r>
                        <a:rPr lang="en-US" sz="2000" b="1" dirty="0" smtClean="0"/>
                        <a:t>Horizontal Diffusion</a:t>
                      </a:r>
                      <a:endParaRPr lang="en-US" sz="2000" b="1" dirty="0"/>
                    </a:p>
                  </a:txBody>
                  <a:tcPr anchor="ctr" anchorCtr="1"/>
                </a:tc>
              </a:tr>
              <a:tr h="385442">
                <a:tc>
                  <a:txBody>
                    <a:bodyPr/>
                    <a:lstStyle/>
                    <a:p>
                      <a:pPr algn="ctr"/>
                      <a:r>
                        <a:rPr lang="en-US" sz="2000" b="1" dirty="0" smtClean="0"/>
                        <a:t>Control</a:t>
                      </a:r>
                      <a:r>
                        <a:rPr lang="en-US" sz="2000" b="1" baseline="0" dirty="0" smtClean="0"/>
                        <a:t> (magenta squares)</a:t>
                      </a:r>
                      <a:endParaRPr lang="en-US" sz="2000" b="1" dirty="0"/>
                    </a:p>
                  </a:txBody>
                  <a:tcPr anchor="ctr" anchorCtr="1"/>
                </a:tc>
                <a:tc>
                  <a:txBody>
                    <a:bodyPr/>
                    <a:lstStyle/>
                    <a:p>
                      <a:pPr algn="ctr"/>
                      <a:r>
                        <a:rPr lang="en-US" sz="2000" b="1" dirty="0" smtClean="0"/>
                        <a:t>Default</a:t>
                      </a:r>
                      <a:endParaRPr lang="en-US" sz="2000" b="1" dirty="0"/>
                    </a:p>
                  </a:txBody>
                  <a:tcPr anchor="ctr" anchorCtr="1"/>
                </a:tc>
              </a:tr>
              <a:tr h="5653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t>0.5 X horizontal diffusion</a:t>
                      </a:r>
                      <a:r>
                        <a:rPr lang="en-US" sz="2000" b="1" baseline="0" dirty="0" smtClean="0"/>
                        <a:t> (blue squares)</a:t>
                      </a:r>
                      <a:endParaRPr lang="en-US" sz="2000" b="1" dirty="0" smtClean="0"/>
                    </a:p>
                  </a:txBody>
                  <a:tcPr anchor="ctr" anchorCtr="1"/>
                </a:tc>
                <a:tc>
                  <a:txBody>
                    <a:bodyPr/>
                    <a:lstStyle/>
                    <a:p>
                      <a:pPr algn="ctr"/>
                      <a:r>
                        <a:rPr lang="en-US" sz="2000" b="1" dirty="0" smtClean="0"/>
                        <a:t>0.5*Default</a:t>
                      </a:r>
                      <a:endParaRPr lang="en-US" sz="2000" b="1" dirty="0"/>
                    </a:p>
                  </a:txBody>
                  <a:tcPr anchor="ctr" anchorCtr="1"/>
                </a:tc>
              </a:tr>
              <a:tr h="3854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t>1.5 X horizontal diffusion</a:t>
                      </a:r>
                      <a:r>
                        <a:rPr lang="en-US" sz="2000" b="1" baseline="0" dirty="0" smtClean="0"/>
                        <a:t>  (green squares)</a:t>
                      </a:r>
                      <a:endParaRPr lang="en-US" sz="2000" b="1" dirty="0" smtClean="0"/>
                    </a:p>
                  </a:txBody>
                  <a:tcPr anchor="ctr" anchorCtr="1"/>
                </a:tc>
                <a:tc>
                  <a:txBody>
                    <a:bodyPr/>
                    <a:lstStyle/>
                    <a:p>
                      <a:pPr algn="ctr"/>
                      <a:r>
                        <a:rPr lang="en-US" sz="2000" b="1" dirty="0" smtClean="0"/>
                        <a:t>1.5*Default</a:t>
                      </a:r>
                      <a:endParaRPr lang="en-US" sz="2000" b="1" dirty="0"/>
                    </a:p>
                  </a:txBody>
                  <a:tcPr anchor="ctr" anchorCtr="1"/>
                </a:tc>
              </a:tr>
              <a:tr h="3854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t>2 X horizontal diffusion</a:t>
                      </a:r>
                      <a:r>
                        <a:rPr lang="en-US" sz="2000" b="1" baseline="0" dirty="0" smtClean="0"/>
                        <a:t>  (gray squares)</a:t>
                      </a:r>
                      <a:endParaRPr lang="en-US" sz="2000" b="1" dirty="0" smtClean="0"/>
                    </a:p>
                  </a:txBody>
                  <a:tcPr anchor="ctr" anchorCtr="1"/>
                </a:tc>
                <a:tc>
                  <a:txBody>
                    <a:bodyPr/>
                    <a:lstStyle/>
                    <a:p>
                      <a:pPr algn="ctr"/>
                      <a:r>
                        <a:rPr lang="en-US" sz="2000" b="1" dirty="0" smtClean="0"/>
                        <a:t>2.0*Default</a:t>
                      </a:r>
                      <a:endParaRPr lang="en-US" sz="2000" b="1" dirty="0"/>
                    </a:p>
                  </a:txBody>
                  <a:tcPr anchor="ctr" anchorCtr="1"/>
                </a:tc>
              </a:tr>
              <a:tr h="3770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t>4X horizontal diffusion</a:t>
                      </a:r>
                      <a:r>
                        <a:rPr lang="en-US" sz="2000" b="1" baseline="0" dirty="0" smtClean="0"/>
                        <a:t>  (brown squares)</a:t>
                      </a:r>
                      <a:endParaRPr lang="en-US" sz="2000" b="1" dirty="0" smtClean="0"/>
                    </a:p>
                  </a:txBody>
                  <a:tcPr anchor="ctr" anchorCtr="1"/>
                </a:tc>
                <a:tc>
                  <a:txBody>
                    <a:bodyPr/>
                    <a:lstStyle/>
                    <a:p>
                      <a:pPr algn="ctr"/>
                      <a:r>
                        <a:rPr lang="en-US" sz="2000" b="1" dirty="0" smtClean="0"/>
                        <a:t>4.0*Default</a:t>
                      </a:r>
                      <a:endParaRPr lang="en-US" sz="2000" b="1" dirty="0"/>
                    </a:p>
                  </a:txBody>
                  <a:tcPr anchor="ctr" anchorCtr="1"/>
                </a:tc>
              </a:tr>
            </a:tbl>
          </a:graphicData>
        </a:graphic>
      </p:graphicFrame>
      <p:sp>
        <p:nvSpPr>
          <p:cNvPr id="5" name="TextBox 4"/>
          <p:cNvSpPr txBox="1"/>
          <p:nvPr/>
        </p:nvSpPr>
        <p:spPr>
          <a:xfrm>
            <a:off x="152400" y="1676400"/>
            <a:ext cx="8915400" cy="707886"/>
          </a:xfrm>
          <a:prstGeom prst="rect">
            <a:avLst/>
          </a:prstGeom>
          <a:noFill/>
        </p:spPr>
        <p:txBody>
          <a:bodyPr wrap="square" rtlCol="0">
            <a:spAutoFit/>
          </a:bodyPr>
          <a:lstStyle/>
          <a:p>
            <a:pPr algn="ctr"/>
            <a:r>
              <a:rPr lang="en-US" sz="2000" b="1" dirty="0" smtClean="0">
                <a:solidFill>
                  <a:srgbClr val="FF0000"/>
                </a:solidFill>
              </a:rPr>
              <a:t>All experiments used GFS BL scheme, SAS convection scheme, Ferrier microphysics scheme and NCAR radiation schemes (RRTM long wave, </a:t>
            </a:r>
            <a:r>
              <a:rPr lang="en-US" sz="2000" b="1" dirty="0" err="1" smtClean="0">
                <a:solidFill>
                  <a:srgbClr val="FF0000"/>
                </a:solidFill>
              </a:rPr>
              <a:t>Dudhia</a:t>
            </a:r>
            <a:r>
              <a:rPr lang="en-US" sz="2000" b="1" dirty="0" smtClean="0">
                <a:solidFill>
                  <a:srgbClr val="FF0000"/>
                </a:solidFill>
              </a:rPr>
              <a:t> shortwave)</a:t>
            </a:r>
            <a:endParaRPr lang="en-US" sz="20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24628"/>
          <a:stretch>
            <a:fillRect/>
          </a:stretch>
        </p:blipFill>
        <p:spPr bwMode="auto">
          <a:xfrm>
            <a:off x="3810000" y="3712191"/>
            <a:ext cx="3264784" cy="314580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r="24409"/>
          <a:stretch>
            <a:fillRect/>
          </a:stretch>
        </p:blipFill>
        <p:spPr bwMode="auto">
          <a:xfrm>
            <a:off x="3810000" y="457200"/>
            <a:ext cx="3276600" cy="314276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r="19135"/>
          <a:stretch>
            <a:fillRect/>
          </a:stretch>
        </p:blipFill>
        <p:spPr bwMode="auto">
          <a:xfrm>
            <a:off x="0" y="3715239"/>
            <a:ext cx="3505200" cy="3142761"/>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r="26371"/>
          <a:stretch>
            <a:fillRect/>
          </a:stretch>
        </p:blipFill>
        <p:spPr bwMode="auto">
          <a:xfrm>
            <a:off x="228600" y="457200"/>
            <a:ext cx="3189287" cy="3142761"/>
          </a:xfrm>
          <a:prstGeom prst="rect">
            <a:avLst/>
          </a:prstGeom>
          <a:noFill/>
          <a:ln w="9525">
            <a:noFill/>
            <a:miter lim="800000"/>
            <a:headEnd/>
            <a:tailEnd/>
          </a:ln>
          <a:effectLst/>
        </p:spPr>
      </p:pic>
      <p:pic>
        <p:nvPicPr>
          <p:cNvPr id="3074" name="Picture 2"/>
          <p:cNvPicPr>
            <a:picLocks noChangeAspect="1" noChangeArrowheads="1"/>
          </p:cNvPicPr>
          <p:nvPr/>
        </p:nvPicPr>
        <p:blipFill>
          <a:blip r:embed="rId6" cstate="print"/>
          <a:srcRect l="61444" t="32104" r="733" b="33948"/>
          <a:stretch>
            <a:fillRect/>
          </a:stretch>
        </p:blipFill>
        <p:spPr bwMode="auto">
          <a:xfrm>
            <a:off x="7177998" y="2895600"/>
            <a:ext cx="1966002" cy="1280285"/>
          </a:xfrm>
          <a:prstGeom prst="rect">
            <a:avLst/>
          </a:prstGeom>
          <a:noFill/>
          <a:ln w="9525">
            <a:noFill/>
            <a:miter lim="800000"/>
            <a:headEnd/>
            <a:tailEnd/>
          </a:ln>
          <a:effectLst/>
        </p:spPr>
      </p:pic>
      <p:sp>
        <p:nvSpPr>
          <p:cNvPr id="7" name="TextBox 6"/>
          <p:cNvSpPr txBox="1"/>
          <p:nvPr/>
        </p:nvSpPr>
        <p:spPr>
          <a:xfrm>
            <a:off x="1370886" y="152400"/>
            <a:ext cx="726481" cy="369332"/>
          </a:xfrm>
          <a:prstGeom prst="rect">
            <a:avLst/>
          </a:prstGeom>
          <a:noFill/>
        </p:spPr>
        <p:txBody>
          <a:bodyPr wrap="none" rtlCol="0">
            <a:spAutoFit/>
          </a:bodyPr>
          <a:lstStyle/>
          <a:p>
            <a:r>
              <a:rPr lang="en-US" b="1" dirty="0" smtClean="0">
                <a:solidFill>
                  <a:srgbClr val="FF0000"/>
                </a:solidFill>
              </a:rPr>
              <a:t>RMW</a:t>
            </a:r>
            <a:endParaRPr lang="en-US" b="1" dirty="0">
              <a:solidFill>
                <a:srgbClr val="FF0000"/>
              </a:solidFill>
            </a:endParaRPr>
          </a:p>
        </p:txBody>
      </p:sp>
      <p:sp>
        <p:nvSpPr>
          <p:cNvPr id="8" name="TextBox 7"/>
          <p:cNvSpPr txBox="1"/>
          <p:nvPr/>
        </p:nvSpPr>
        <p:spPr>
          <a:xfrm>
            <a:off x="4114086" y="152400"/>
            <a:ext cx="2853153" cy="369332"/>
          </a:xfrm>
          <a:prstGeom prst="rect">
            <a:avLst/>
          </a:prstGeom>
          <a:noFill/>
        </p:spPr>
        <p:txBody>
          <a:bodyPr wrap="none" rtlCol="0">
            <a:spAutoFit/>
          </a:bodyPr>
          <a:lstStyle/>
          <a:p>
            <a:r>
              <a:rPr lang="en-US" b="1" dirty="0" smtClean="0">
                <a:solidFill>
                  <a:srgbClr val="FF0000"/>
                </a:solidFill>
              </a:rPr>
              <a:t>Maximum 10-m wind speed</a:t>
            </a:r>
            <a:endParaRPr lang="en-US" b="1" dirty="0">
              <a:solidFill>
                <a:srgbClr val="FF0000"/>
              </a:solidFill>
            </a:endParaRPr>
          </a:p>
        </p:txBody>
      </p:sp>
      <p:sp>
        <p:nvSpPr>
          <p:cNvPr id="9" name="TextBox 8"/>
          <p:cNvSpPr txBox="1"/>
          <p:nvPr/>
        </p:nvSpPr>
        <p:spPr>
          <a:xfrm>
            <a:off x="608886" y="3429000"/>
            <a:ext cx="2927020" cy="369332"/>
          </a:xfrm>
          <a:prstGeom prst="rect">
            <a:avLst/>
          </a:prstGeom>
          <a:noFill/>
        </p:spPr>
        <p:txBody>
          <a:bodyPr wrap="none" rtlCol="0">
            <a:spAutoFit/>
          </a:bodyPr>
          <a:lstStyle/>
          <a:p>
            <a:r>
              <a:rPr lang="en-US" b="1" dirty="0" smtClean="0">
                <a:solidFill>
                  <a:srgbClr val="FF0000"/>
                </a:solidFill>
              </a:rPr>
              <a:t>Minimum Sea Level Pressure</a:t>
            </a:r>
            <a:endParaRPr lang="en-US" b="1" dirty="0">
              <a:solidFill>
                <a:srgbClr val="FF0000"/>
              </a:solidFill>
            </a:endParaRPr>
          </a:p>
        </p:txBody>
      </p:sp>
      <p:sp>
        <p:nvSpPr>
          <p:cNvPr id="10" name="TextBox 9"/>
          <p:cNvSpPr txBox="1"/>
          <p:nvPr/>
        </p:nvSpPr>
        <p:spPr>
          <a:xfrm>
            <a:off x="4266486" y="3429000"/>
            <a:ext cx="2826992" cy="369332"/>
          </a:xfrm>
          <a:prstGeom prst="rect">
            <a:avLst/>
          </a:prstGeom>
          <a:noFill/>
        </p:spPr>
        <p:txBody>
          <a:bodyPr wrap="none" rtlCol="0">
            <a:spAutoFit/>
          </a:bodyPr>
          <a:lstStyle/>
          <a:p>
            <a:r>
              <a:rPr lang="en-US" b="1" dirty="0" smtClean="0">
                <a:solidFill>
                  <a:srgbClr val="FF0000"/>
                </a:solidFill>
              </a:rPr>
              <a:t>Pressure-Wind Relationship</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ata\hwrf\aoml-ideal\figures\control_fixedfgfsrad1\fixedfgfsrad150contourdvdtradialcirc6072mean.gif"/>
          <p:cNvPicPr>
            <a:picLocks noChangeAspect="1" noChangeArrowheads="1"/>
          </p:cNvPicPr>
          <p:nvPr/>
        </p:nvPicPr>
        <p:blipFill>
          <a:blip r:embed="rId2" cstate="print"/>
          <a:srcRect t="4933"/>
          <a:stretch>
            <a:fillRect/>
          </a:stretch>
        </p:blipFill>
        <p:spPr bwMode="auto">
          <a:xfrm>
            <a:off x="304800" y="1371600"/>
            <a:ext cx="2743200" cy="1955902"/>
          </a:xfrm>
          <a:prstGeom prst="rect">
            <a:avLst/>
          </a:prstGeom>
          <a:noFill/>
        </p:spPr>
      </p:pic>
      <p:pic>
        <p:nvPicPr>
          <p:cNvPr id="2051" name="Picture 3" descr="C:\Data\hwrf\aoml-ideal\figures\control_fixedf_4.0gfsrad1\thickerfixedf4.0difgfsrad150contourdvdtradialcirc6072mean.gif"/>
          <p:cNvPicPr>
            <a:picLocks noChangeAspect="1" noChangeArrowheads="1"/>
          </p:cNvPicPr>
          <p:nvPr/>
        </p:nvPicPr>
        <p:blipFill>
          <a:blip r:embed="rId3" cstate="print"/>
          <a:srcRect t="4933"/>
          <a:stretch>
            <a:fillRect/>
          </a:stretch>
        </p:blipFill>
        <p:spPr bwMode="auto">
          <a:xfrm>
            <a:off x="3276600" y="4193977"/>
            <a:ext cx="2743200" cy="1955902"/>
          </a:xfrm>
          <a:prstGeom prst="rect">
            <a:avLst/>
          </a:prstGeom>
          <a:noFill/>
        </p:spPr>
      </p:pic>
      <p:sp>
        <p:nvSpPr>
          <p:cNvPr id="9" name="TextBox 8"/>
          <p:cNvSpPr txBox="1"/>
          <p:nvPr/>
        </p:nvSpPr>
        <p:spPr>
          <a:xfrm>
            <a:off x="1066800" y="990600"/>
            <a:ext cx="735458" cy="307777"/>
          </a:xfrm>
          <a:prstGeom prst="rect">
            <a:avLst/>
          </a:prstGeom>
          <a:noFill/>
        </p:spPr>
        <p:txBody>
          <a:bodyPr wrap="none" rtlCol="0">
            <a:spAutoFit/>
          </a:bodyPr>
          <a:lstStyle/>
          <a:p>
            <a:r>
              <a:rPr lang="en-US" sz="1400" b="1" dirty="0" smtClean="0"/>
              <a:t>Control</a:t>
            </a:r>
            <a:endParaRPr lang="en-US" sz="1400" b="1" dirty="0"/>
          </a:p>
        </p:txBody>
      </p:sp>
      <p:sp>
        <p:nvSpPr>
          <p:cNvPr id="12" name="TextBox 11"/>
          <p:cNvSpPr txBox="1"/>
          <p:nvPr/>
        </p:nvSpPr>
        <p:spPr>
          <a:xfrm>
            <a:off x="3733800" y="3886200"/>
            <a:ext cx="1909433" cy="307777"/>
          </a:xfrm>
          <a:prstGeom prst="rect">
            <a:avLst/>
          </a:prstGeom>
          <a:noFill/>
        </p:spPr>
        <p:txBody>
          <a:bodyPr wrap="none" rtlCol="0">
            <a:spAutoFit/>
          </a:bodyPr>
          <a:lstStyle/>
          <a:p>
            <a:r>
              <a:rPr lang="en-US" sz="1400" b="1" dirty="0" smtClean="0"/>
              <a:t>4 X horizontal diffusion</a:t>
            </a:r>
            <a:endParaRPr lang="en-US" sz="1400" b="1" dirty="0"/>
          </a:p>
        </p:txBody>
      </p:sp>
      <p:sp>
        <p:nvSpPr>
          <p:cNvPr id="18" name="TextBox 17"/>
          <p:cNvSpPr txBox="1"/>
          <p:nvPr/>
        </p:nvSpPr>
        <p:spPr>
          <a:xfrm>
            <a:off x="762000" y="228600"/>
            <a:ext cx="7772400" cy="707886"/>
          </a:xfrm>
          <a:prstGeom prst="rect">
            <a:avLst/>
          </a:prstGeom>
          <a:noFill/>
        </p:spPr>
        <p:txBody>
          <a:bodyPr wrap="square" rtlCol="0">
            <a:spAutoFit/>
          </a:bodyPr>
          <a:lstStyle/>
          <a:p>
            <a:r>
              <a:rPr lang="en-US" sz="2000" b="1" dirty="0" smtClean="0">
                <a:solidFill>
                  <a:srgbClr val="002060"/>
                </a:solidFill>
              </a:rPr>
              <a:t>12-hour (60-72 hrs) azimuthally averaged tangential wind speed (red contours), radial wind speed (blue contours) and circulation vectors   </a:t>
            </a:r>
            <a:endParaRPr lang="en-US" sz="2000" b="1" dirty="0">
              <a:solidFill>
                <a:srgbClr val="002060"/>
              </a:solidFill>
            </a:endParaRPr>
          </a:p>
        </p:txBody>
      </p:sp>
      <p:sp>
        <p:nvSpPr>
          <p:cNvPr id="19" name="TextBox 18"/>
          <p:cNvSpPr txBox="1"/>
          <p:nvPr/>
        </p:nvSpPr>
        <p:spPr>
          <a:xfrm>
            <a:off x="762000" y="3886200"/>
            <a:ext cx="1909433" cy="307777"/>
          </a:xfrm>
          <a:prstGeom prst="rect">
            <a:avLst/>
          </a:prstGeom>
          <a:noFill/>
        </p:spPr>
        <p:txBody>
          <a:bodyPr wrap="none" rtlCol="0">
            <a:spAutoFit/>
          </a:bodyPr>
          <a:lstStyle/>
          <a:p>
            <a:r>
              <a:rPr lang="en-US" sz="1400" b="1" dirty="0" smtClean="0"/>
              <a:t>2 X horizontal diffusion</a:t>
            </a:r>
            <a:endParaRPr lang="en-US" sz="1400" b="1" dirty="0"/>
          </a:p>
        </p:txBody>
      </p:sp>
      <p:sp>
        <p:nvSpPr>
          <p:cNvPr id="20" name="TextBox 19"/>
          <p:cNvSpPr txBox="1"/>
          <p:nvPr/>
        </p:nvSpPr>
        <p:spPr>
          <a:xfrm>
            <a:off x="3505200" y="1066800"/>
            <a:ext cx="2048894" cy="307777"/>
          </a:xfrm>
          <a:prstGeom prst="rect">
            <a:avLst/>
          </a:prstGeom>
          <a:noFill/>
        </p:spPr>
        <p:txBody>
          <a:bodyPr wrap="none" rtlCol="0">
            <a:spAutoFit/>
          </a:bodyPr>
          <a:lstStyle/>
          <a:p>
            <a:r>
              <a:rPr lang="en-US" sz="1400" b="1" dirty="0" smtClean="0"/>
              <a:t>0.5 X horizontal diffusion</a:t>
            </a:r>
            <a:endParaRPr lang="en-US" sz="1400" b="1" dirty="0"/>
          </a:p>
        </p:txBody>
      </p:sp>
      <p:sp>
        <p:nvSpPr>
          <p:cNvPr id="22" name="TextBox 21"/>
          <p:cNvSpPr txBox="1"/>
          <p:nvPr/>
        </p:nvSpPr>
        <p:spPr>
          <a:xfrm>
            <a:off x="6400800" y="1066800"/>
            <a:ext cx="2048894" cy="307777"/>
          </a:xfrm>
          <a:prstGeom prst="rect">
            <a:avLst/>
          </a:prstGeom>
          <a:noFill/>
        </p:spPr>
        <p:txBody>
          <a:bodyPr wrap="none" rtlCol="0">
            <a:spAutoFit/>
          </a:bodyPr>
          <a:lstStyle/>
          <a:p>
            <a:r>
              <a:rPr lang="en-US" sz="1400" b="1" dirty="0" smtClean="0"/>
              <a:t>1.5 X horizontal diffusion</a:t>
            </a:r>
            <a:endParaRPr lang="en-US" sz="1400" b="1" dirty="0"/>
          </a:p>
        </p:txBody>
      </p:sp>
      <p:pic>
        <p:nvPicPr>
          <p:cNvPr id="23" name="Picture 3" descr="C:\Data\hwrf\aoml-ideal\figures\control_fixedf0.5difgfsrad1\thickerfixedf_0.5difgfsrad1mp550contourdvdtradialcirc6072mean.gif"/>
          <p:cNvPicPr>
            <a:picLocks noChangeAspect="1" noChangeArrowheads="1"/>
          </p:cNvPicPr>
          <p:nvPr/>
        </p:nvPicPr>
        <p:blipFill rotWithShape="1">
          <a:blip r:embed="rId4" cstate="print"/>
          <a:srcRect t="4444" b="-4444"/>
          <a:stretch/>
        </p:blipFill>
        <p:spPr bwMode="auto">
          <a:xfrm>
            <a:off x="3200400" y="1380744"/>
            <a:ext cx="2743200" cy="2057400"/>
          </a:xfrm>
          <a:prstGeom prst="rect">
            <a:avLst/>
          </a:prstGeom>
          <a:noFill/>
        </p:spPr>
      </p:pic>
      <p:pic>
        <p:nvPicPr>
          <p:cNvPr id="3075" name="Picture 3" descr="C:\Data\hwrf\aoml-ideal\figures\control_fixedf1.5difgfsrad1\thickerfixedf_1.5difgfsrad1mp550contourdvdtradialcirc6072mean.gif"/>
          <p:cNvPicPr>
            <a:picLocks noChangeAspect="1" noChangeArrowheads="1"/>
          </p:cNvPicPr>
          <p:nvPr/>
        </p:nvPicPr>
        <p:blipFill rotWithShape="1">
          <a:blip r:embed="rId5" cstate="print"/>
          <a:srcRect t="4889" b="-4889"/>
          <a:stretch/>
        </p:blipFill>
        <p:spPr bwMode="auto">
          <a:xfrm>
            <a:off x="6172200" y="1380744"/>
            <a:ext cx="2743200" cy="2057400"/>
          </a:xfrm>
          <a:prstGeom prst="rect">
            <a:avLst/>
          </a:prstGeom>
          <a:noFill/>
        </p:spPr>
      </p:pic>
      <p:pic>
        <p:nvPicPr>
          <p:cNvPr id="3078" name="Picture 6" descr="C:\Data\hwrf\aoml-ideal\figures\output_fixedf_2.0gfsrad1\thickerfixedf_2.0difgfsrad1mp550contourdvdtradialcirc6072mean.gif"/>
          <p:cNvPicPr>
            <a:picLocks noChangeAspect="1" noChangeArrowheads="1"/>
          </p:cNvPicPr>
          <p:nvPr/>
        </p:nvPicPr>
        <p:blipFill rotWithShape="1">
          <a:blip r:embed="rId6" cstate="print"/>
          <a:srcRect t="4296" b="-4296"/>
          <a:stretch/>
        </p:blipFill>
        <p:spPr bwMode="auto">
          <a:xfrm>
            <a:off x="304800" y="4193977"/>
            <a:ext cx="2743200" cy="20574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C:\Data\hwrf\aoml-ideal\figures\control_fixedf_4.0gfsrad1\hove_tanvfixedf4.0difgfsrad1mp5Z1000m.gif"/>
          <p:cNvPicPr>
            <a:picLocks noChangeAspect="1" noChangeArrowheads="1"/>
          </p:cNvPicPr>
          <p:nvPr/>
        </p:nvPicPr>
        <p:blipFill>
          <a:blip r:embed="rId2" cstate="print"/>
          <a:srcRect t="4933"/>
          <a:stretch>
            <a:fillRect/>
          </a:stretch>
        </p:blipFill>
        <p:spPr bwMode="auto">
          <a:xfrm>
            <a:off x="3429000" y="4267200"/>
            <a:ext cx="2743200" cy="1955902"/>
          </a:xfrm>
          <a:prstGeom prst="rect">
            <a:avLst/>
          </a:prstGeom>
          <a:noFill/>
        </p:spPr>
      </p:pic>
      <p:pic>
        <p:nvPicPr>
          <p:cNvPr id="3086" name="Picture 14" descr="C:\Data\hwrf\aoml-ideal\figures\control_fixedfgfsrad1\hove_tanvfixedfgfsrad1mp5Z1000m.gif"/>
          <p:cNvPicPr>
            <a:picLocks noChangeAspect="1" noChangeArrowheads="1"/>
          </p:cNvPicPr>
          <p:nvPr/>
        </p:nvPicPr>
        <p:blipFill>
          <a:blip r:embed="rId3" cstate="print"/>
          <a:srcRect t="4933"/>
          <a:stretch>
            <a:fillRect/>
          </a:stretch>
        </p:blipFill>
        <p:spPr bwMode="auto">
          <a:xfrm>
            <a:off x="228600" y="1412902"/>
            <a:ext cx="2743200" cy="1955902"/>
          </a:xfrm>
          <a:prstGeom prst="rect">
            <a:avLst/>
          </a:prstGeom>
          <a:noFill/>
        </p:spPr>
      </p:pic>
      <p:sp>
        <p:nvSpPr>
          <p:cNvPr id="26" name="TextBox 25"/>
          <p:cNvSpPr txBox="1"/>
          <p:nvPr/>
        </p:nvSpPr>
        <p:spPr>
          <a:xfrm>
            <a:off x="1066800" y="990600"/>
            <a:ext cx="735458" cy="307777"/>
          </a:xfrm>
          <a:prstGeom prst="rect">
            <a:avLst/>
          </a:prstGeom>
          <a:noFill/>
        </p:spPr>
        <p:txBody>
          <a:bodyPr wrap="none" rtlCol="0">
            <a:spAutoFit/>
          </a:bodyPr>
          <a:lstStyle/>
          <a:p>
            <a:r>
              <a:rPr lang="en-US" sz="1400" b="1" dirty="0" smtClean="0"/>
              <a:t>Control</a:t>
            </a:r>
            <a:endParaRPr lang="en-US" sz="1400" b="1" dirty="0"/>
          </a:p>
        </p:txBody>
      </p:sp>
      <p:sp>
        <p:nvSpPr>
          <p:cNvPr id="28" name="TextBox 27"/>
          <p:cNvSpPr txBox="1"/>
          <p:nvPr/>
        </p:nvSpPr>
        <p:spPr>
          <a:xfrm>
            <a:off x="3733800" y="3886200"/>
            <a:ext cx="1909433" cy="307777"/>
          </a:xfrm>
          <a:prstGeom prst="rect">
            <a:avLst/>
          </a:prstGeom>
          <a:noFill/>
        </p:spPr>
        <p:txBody>
          <a:bodyPr wrap="none" rtlCol="0">
            <a:spAutoFit/>
          </a:bodyPr>
          <a:lstStyle/>
          <a:p>
            <a:r>
              <a:rPr lang="en-US" sz="1400" b="1" dirty="0" smtClean="0"/>
              <a:t>4 X horizontal diffusion</a:t>
            </a:r>
            <a:endParaRPr lang="en-US" sz="1400" b="1" dirty="0"/>
          </a:p>
        </p:txBody>
      </p:sp>
      <p:sp>
        <p:nvSpPr>
          <p:cNvPr id="29" name="TextBox 28"/>
          <p:cNvSpPr txBox="1"/>
          <p:nvPr/>
        </p:nvSpPr>
        <p:spPr>
          <a:xfrm>
            <a:off x="762000" y="3886200"/>
            <a:ext cx="1909433" cy="307777"/>
          </a:xfrm>
          <a:prstGeom prst="rect">
            <a:avLst/>
          </a:prstGeom>
          <a:noFill/>
        </p:spPr>
        <p:txBody>
          <a:bodyPr wrap="none" rtlCol="0">
            <a:spAutoFit/>
          </a:bodyPr>
          <a:lstStyle/>
          <a:p>
            <a:r>
              <a:rPr lang="en-US" sz="1400" b="1" dirty="0" smtClean="0"/>
              <a:t>2 X horizontal diffusion</a:t>
            </a:r>
            <a:endParaRPr lang="en-US" sz="1400" b="1" dirty="0"/>
          </a:p>
        </p:txBody>
      </p:sp>
      <p:sp>
        <p:nvSpPr>
          <p:cNvPr id="30" name="TextBox 29"/>
          <p:cNvSpPr txBox="1"/>
          <p:nvPr/>
        </p:nvSpPr>
        <p:spPr>
          <a:xfrm>
            <a:off x="3429000" y="1066800"/>
            <a:ext cx="2048894" cy="307777"/>
          </a:xfrm>
          <a:prstGeom prst="rect">
            <a:avLst/>
          </a:prstGeom>
          <a:noFill/>
        </p:spPr>
        <p:txBody>
          <a:bodyPr wrap="none" rtlCol="0">
            <a:spAutoFit/>
          </a:bodyPr>
          <a:lstStyle/>
          <a:p>
            <a:r>
              <a:rPr lang="en-US" sz="1400" b="1" dirty="0" smtClean="0"/>
              <a:t>0.5 X horizontal diffusion</a:t>
            </a:r>
            <a:endParaRPr lang="en-US" sz="1400" b="1" dirty="0"/>
          </a:p>
        </p:txBody>
      </p:sp>
      <p:sp>
        <p:nvSpPr>
          <p:cNvPr id="31" name="TextBox 30"/>
          <p:cNvSpPr txBox="1"/>
          <p:nvPr/>
        </p:nvSpPr>
        <p:spPr>
          <a:xfrm>
            <a:off x="6400800" y="1066800"/>
            <a:ext cx="2048894" cy="307777"/>
          </a:xfrm>
          <a:prstGeom prst="rect">
            <a:avLst/>
          </a:prstGeom>
          <a:noFill/>
        </p:spPr>
        <p:txBody>
          <a:bodyPr wrap="none" rtlCol="0">
            <a:spAutoFit/>
          </a:bodyPr>
          <a:lstStyle/>
          <a:p>
            <a:r>
              <a:rPr lang="en-US" sz="1400" b="1" dirty="0" smtClean="0"/>
              <a:t>1.5 X horizontal diffusion</a:t>
            </a:r>
            <a:endParaRPr lang="en-US" sz="1400" b="1" dirty="0"/>
          </a:p>
        </p:txBody>
      </p:sp>
      <p:pic>
        <p:nvPicPr>
          <p:cNvPr id="2050" name="Picture 2" descr="C:\Data\hwrf\aoml-ideal\figures\control_fixedf0.5difgfsrad1\hove_tanvfixedf0.5difgfsrad1mp5Z1000m.gif"/>
          <p:cNvPicPr>
            <a:picLocks noChangeAspect="1" noChangeArrowheads="1"/>
          </p:cNvPicPr>
          <p:nvPr/>
        </p:nvPicPr>
        <p:blipFill rotWithShape="1">
          <a:blip r:embed="rId4" cstate="print"/>
          <a:srcRect t="4659" b="-4659"/>
          <a:stretch/>
        </p:blipFill>
        <p:spPr bwMode="auto">
          <a:xfrm>
            <a:off x="3121152" y="1412902"/>
            <a:ext cx="2743200" cy="2057400"/>
          </a:xfrm>
          <a:prstGeom prst="rect">
            <a:avLst/>
          </a:prstGeom>
          <a:noFill/>
        </p:spPr>
      </p:pic>
      <p:pic>
        <p:nvPicPr>
          <p:cNvPr id="32" name="Picture 4" descr="C:\Data\hwrf\aoml-ideal\figures\control_fixedf1.5difgfsrad1\hove_tanvfixedf1.5difgfsrad1mp5Z1000m.gif"/>
          <p:cNvPicPr>
            <a:picLocks noChangeAspect="1" noChangeArrowheads="1"/>
          </p:cNvPicPr>
          <p:nvPr/>
        </p:nvPicPr>
        <p:blipFill rotWithShape="1">
          <a:blip r:embed="rId5" cstate="print"/>
          <a:srcRect t="5252" b="-5252"/>
          <a:stretch/>
        </p:blipFill>
        <p:spPr bwMode="auto">
          <a:xfrm>
            <a:off x="6096000" y="1444752"/>
            <a:ext cx="2743200" cy="2057400"/>
          </a:xfrm>
          <a:prstGeom prst="rect">
            <a:avLst/>
          </a:prstGeom>
          <a:noFill/>
        </p:spPr>
      </p:pic>
      <p:pic>
        <p:nvPicPr>
          <p:cNvPr id="2053" name="Picture 5" descr="C:\Data\hwrf\aoml-ideal\figures\output_fixedf_2.0gfsrad1\hove_tanvfixedf2.0difgfsrad1mp5Z500m.gif"/>
          <p:cNvPicPr>
            <a:picLocks noChangeAspect="1" noChangeArrowheads="1"/>
          </p:cNvPicPr>
          <p:nvPr/>
        </p:nvPicPr>
        <p:blipFill rotWithShape="1">
          <a:blip r:embed="rId6" cstate="print"/>
          <a:srcRect t="5482" b="-5482"/>
          <a:stretch/>
        </p:blipFill>
        <p:spPr bwMode="auto">
          <a:xfrm>
            <a:off x="430658" y="4224457"/>
            <a:ext cx="2743200" cy="2057400"/>
          </a:xfrm>
          <a:prstGeom prst="rect">
            <a:avLst/>
          </a:prstGeom>
          <a:noFill/>
        </p:spPr>
      </p:pic>
      <p:sp>
        <p:nvSpPr>
          <p:cNvPr id="14" name="TextBox 13"/>
          <p:cNvSpPr txBox="1"/>
          <p:nvPr/>
        </p:nvSpPr>
        <p:spPr>
          <a:xfrm>
            <a:off x="1295400" y="228600"/>
            <a:ext cx="6172200" cy="400110"/>
          </a:xfrm>
          <a:prstGeom prst="rect">
            <a:avLst/>
          </a:prstGeom>
          <a:noFill/>
        </p:spPr>
        <p:txBody>
          <a:bodyPr wrap="square" rtlCol="0">
            <a:spAutoFit/>
          </a:bodyPr>
          <a:lstStyle/>
          <a:p>
            <a:r>
              <a:rPr lang="en-US" sz="2000" b="1" dirty="0" err="1" smtClean="0">
                <a:solidFill>
                  <a:srgbClr val="002060"/>
                </a:solidFill>
              </a:rPr>
              <a:t>Hovmöller</a:t>
            </a:r>
            <a:r>
              <a:rPr lang="en-US" sz="2000" dirty="0" smtClean="0"/>
              <a:t> </a:t>
            </a:r>
            <a:r>
              <a:rPr lang="en-US" sz="2000" b="1" dirty="0" smtClean="0">
                <a:solidFill>
                  <a:srgbClr val="002060"/>
                </a:solidFill>
              </a:rPr>
              <a:t> diagram of tangential wind speed at 1000 m</a:t>
            </a:r>
            <a:endParaRPr lang="en-US" sz="2000" b="1" dirty="0">
              <a:solidFill>
                <a:srgbClr val="00206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0" y="0"/>
            <a:ext cx="8915400" cy="707886"/>
          </a:xfrm>
          <a:prstGeom prst="rect">
            <a:avLst/>
          </a:prstGeom>
          <a:noFill/>
        </p:spPr>
        <p:txBody>
          <a:bodyPr wrap="square" rtlCol="0">
            <a:spAutoFit/>
          </a:bodyPr>
          <a:lstStyle/>
          <a:p>
            <a:pPr algn="ctr"/>
            <a:r>
              <a:rPr lang="en-US" sz="2000" b="1" dirty="0" smtClean="0">
                <a:solidFill>
                  <a:srgbClr val="002060"/>
                </a:solidFill>
              </a:rPr>
              <a:t>12-hour (60-72 hrs) azimuthally averaged Equivalent Potential Temperature (shaded contours, K) and Relative humidity (black contours, %)</a:t>
            </a:r>
            <a:endParaRPr lang="en-US" sz="2000" b="1" dirty="0">
              <a:solidFill>
                <a:srgbClr val="002060"/>
              </a:solidFill>
            </a:endParaRPr>
          </a:p>
        </p:txBody>
      </p:sp>
      <p:sp>
        <p:nvSpPr>
          <p:cNvPr id="27" name="TextBox 26"/>
          <p:cNvSpPr txBox="1"/>
          <p:nvPr/>
        </p:nvSpPr>
        <p:spPr>
          <a:xfrm>
            <a:off x="1066800" y="1143000"/>
            <a:ext cx="735458" cy="307777"/>
          </a:xfrm>
          <a:prstGeom prst="rect">
            <a:avLst/>
          </a:prstGeom>
          <a:noFill/>
        </p:spPr>
        <p:txBody>
          <a:bodyPr wrap="none" rtlCol="0">
            <a:spAutoFit/>
          </a:bodyPr>
          <a:lstStyle/>
          <a:p>
            <a:r>
              <a:rPr lang="en-US" sz="1400" b="1" dirty="0" smtClean="0"/>
              <a:t>Control</a:t>
            </a:r>
            <a:endParaRPr lang="en-US" sz="1400" b="1" dirty="0"/>
          </a:p>
        </p:txBody>
      </p:sp>
      <p:sp>
        <p:nvSpPr>
          <p:cNvPr id="28" name="TextBox 27"/>
          <p:cNvSpPr txBox="1"/>
          <p:nvPr/>
        </p:nvSpPr>
        <p:spPr>
          <a:xfrm>
            <a:off x="3733800" y="3946022"/>
            <a:ext cx="1909433" cy="307777"/>
          </a:xfrm>
          <a:prstGeom prst="rect">
            <a:avLst/>
          </a:prstGeom>
          <a:noFill/>
        </p:spPr>
        <p:txBody>
          <a:bodyPr wrap="none" rtlCol="0">
            <a:spAutoFit/>
          </a:bodyPr>
          <a:lstStyle/>
          <a:p>
            <a:r>
              <a:rPr lang="en-US" sz="1400" b="1" dirty="0" smtClean="0"/>
              <a:t>4 X horizontal diffusion</a:t>
            </a:r>
            <a:endParaRPr lang="en-US" sz="1400" b="1" dirty="0"/>
          </a:p>
        </p:txBody>
      </p:sp>
      <p:sp>
        <p:nvSpPr>
          <p:cNvPr id="29" name="TextBox 28"/>
          <p:cNvSpPr txBox="1"/>
          <p:nvPr/>
        </p:nvSpPr>
        <p:spPr>
          <a:xfrm>
            <a:off x="762000" y="3946022"/>
            <a:ext cx="1909433" cy="307777"/>
          </a:xfrm>
          <a:prstGeom prst="rect">
            <a:avLst/>
          </a:prstGeom>
          <a:noFill/>
        </p:spPr>
        <p:txBody>
          <a:bodyPr wrap="none" rtlCol="0">
            <a:spAutoFit/>
          </a:bodyPr>
          <a:lstStyle/>
          <a:p>
            <a:r>
              <a:rPr lang="en-US" sz="1400" b="1" dirty="0" smtClean="0"/>
              <a:t>2 X horizontal diffusion</a:t>
            </a:r>
            <a:endParaRPr lang="en-US" sz="1400" b="1" dirty="0"/>
          </a:p>
        </p:txBody>
      </p:sp>
      <p:sp>
        <p:nvSpPr>
          <p:cNvPr id="30" name="TextBox 29"/>
          <p:cNvSpPr txBox="1"/>
          <p:nvPr/>
        </p:nvSpPr>
        <p:spPr>
          <a:xfrm>
            <a:off x="3581400" y="1143000"/>
            <a:ext cx="2048894" cy="307777"/>
          </a:xfrm>
          <a:prstGeom prst="rect">
            <a:avLst/>
          </a:prstGeom>
          <a:noFill/>
        </p:spPr>
        <p:txBody>
          <a:bodyPr wrap="none" rtlCol="0">
            <a:spAutoFit/>
          </a:bodyPr>
          <a:lstStyle/>
          <a:p>
            <a:r>
              <a:rPr lang="en-US" sz="1400" b="1" dirty="0" smtClean="0"/>
              <a:t>0.5 X horizontal diffusion</a:t>
            </a:r>
            <a:endParaRPr lang="en-US" sz="1400" b="1" dirty="0"/>
          </a:p>
        </p:txBody>
      </p:sp>
      <p:sp>
        <p:nvSpPr>
          <p:cNvPr id="31" name="TextBox 30"/>
          <p:cNvSpPr txBox="1"/>
          <p:nvPr/>
        </p:nvSpPr>
        <p:spPr>
          <a:xfrm>
            <a:off x="6553200" y="1143000"/>
            <a:ext cx="2048894" cy="307777"/>
          </a:xfrm>
          <a:prstGeom prst="rect">
            <a:avLst/>
          </a:prstGeom>
          <a:noFill/>
        </p:spPr>
        <p:txBody>
          <a:bodyPr wrap="none" rtlCol="0">
            <a:spAutoFit/>
          </a:bodyPr>
          <a:lstStyle/>
          <a:p>
            <a:r>
              <a:rPr lang="en-US" sz="1400" b="1" dirty="0" smtClean="0"/>
              <a:t>1.5 X horizontal diffusion</a:t>
            </a:r>
            <a:endParaRPr lang="en-US" sz="1400" b="1" dirty="0"/>
          </a:p>
        </p:txBody>
      </p:sp>
      <p:pic>
        <p:nvPicPr>
          <p:cNvPr id="4099" name="Picture 3" descr="C:\Data\hwrf\aoml-ideal\figures\control_fixedfgfsrad1\rhthetae_fixedf1dif0fcim0fcxmgfsrad1340_6072.gif"/>
          <p:cNvPicPr>
            <a:picLocks noChangeAspect="1" noChangeArrowheads="1"/>
          </p:cNvPicPr>
          <p:nvPr/>
        </p:nvPicPr>
        <p:blipFill>
          <a:blip r:embed="rId2" cstate="print"/>
          <a:srcRect t="4933"/>
          <a:stretch>
            <a:fillRect/>
          </a:stretch>
        </p:blipFill>
        <p:spPr bwMode="auto">
          <a:xfrm>
            <a:off x="304800" y="1524000"/>
            <a:ext cx="2743200" cy="1955902"/>
          </a:xfrm>
          <a:prstGeom prst="rect">
            <a:avLst/>
          </a:prstGeom>
          <a:noFill/>
        </p:spPr>
      </p:pic>
      <p:pic>
        <p:nvPicPr>
          <p:cNvPr id="6" name="Picture 4" descr="C:\Data\hwrf\aoml-ideal\figures\control_fixedf0.5difgfsrad1\rhthetaemflfixedf_0.5difgfsrad1_3406072.gif"/>
          <p:cNvPicPr>
            <a:picLocks noChangeAspect="1" noChangeArrowheads="1"/>
          </p:cNvPicPr>
          <p:nvPr/>
        </p:nvPicPr>
        <p:blipFill>
          <a:blip r:embed="rId3" cstate="print"/>
          <a:srcRect t="4933"/>
          <a:stretch>
            <a:fillRect/>
          </a:stretch>
        </p:blipFill>
        <p:spPr bwMode="auto">
          <a:xfrm>
            <a:off x="3276600" y="1524000"/>
            <a:ext cx="2743200" cy="1955902"/>
          </a:xfrm>
          <a:prstGeom prst="rect">
            <a:avLst/>
          </a:prstGeom>
          <a:noFill/>
        </p:spPr>
      </p:pic>
      <p:pic>
        <p:nvPicPr>
          <p:cNvPr id="4101" name="Picture 5" descr="C:\Data\hwrf\aoml-ideal\figures\control_fixedf1.5difgfsrad1\rhthetaemflfixedf_1.5difgfsrad1_3406072.gif"/>
          <p:cNvPicPr>
            <a:picLocks noChangeAspect="1" noChangeArrowheads="1"/>
          </p:cNvPicPr>
          <p:nvPr/>
        </p:nvPicPr>
        <p:blipFill>
          <a:blip r:embed="rId4" cstate="print"/>
          <a:srcRect t="4933"/>
          <a:stretch>
            <a:fillRect/>
          </a:stretch>
        </p:blipFill>
        <p:spPr bwMode="auto">
          <a:xfrm>
            <a:off x="6248400" y="1549298"/>
            <a:ext cx="2743200" cy="1955902"/>
          </a:xfrm>
          <a:prstGeom prst="rect">
            <a:avLst/>
          </a:prstGeom>
          <a:noFill/>
        </p:spPr>
      </p:pic>
      <p:pic>
        <p:nvPicPr>
          <p:cNvPr id="4102" name="Picture 6" descr="C:\Data\hwrf\aoml-ideal\figures\output_fixedf_2.0gfsrad1\rhthetaemflfixedf_2.0difgfsrad1_3406072.gif"/>
          <p:cNvPicPr>
            <a:picLocks noChangeAspect="1" noChangeArrowheads="1"/>
          </p:cNvPicPr>
          <p:nvPr/>
        </p:nvPicPr>
        <p:blipFill>
          <a:blip r:embed="rId5" cstate="print"/>
          <a:srcRect t="4933"/>
          <a:stretch>
            <a:fillRect/>
          </a:stretch>
        </p:blipFill>
        <p:spPr bwMode="auto">
          <a:xfrm>
            <a:off x="381000" y="4368698"/>
            <a:ext cx="2743200" cy="1955902"/>
          </a:xfrm>
          <a:prstGeom prst="rect">
            <a:avLst/>
          </a:prstGeom>
          <a:noFill/>
        </p:spPr>
      </p:pic>
      <p:pic>
        <p:nvPicPr>
          <p:cNvPr id="4103" name="Picture 7" descr="C:\Data\hwrf\aoml-ideal\figures\control_fixedf_4.0gfsrad1\rhthetaemflfixedf_4.0difgfsrad1340_6072.gif"/>
          <p:cNvPicPr>
            <a:picLocks noChangeAspect="1" noChangeArrowheads="1"/>
          </p:cNvPicPr>
          <p:nvPr/>
        </p:nvPicPr>
        <p:blipFill>
          <a:blip r:embed="rId6" cstate="print"/>
          <a:srcRect t="4933"/>
          <a:stretch>
            <a:fillRect/>
          </a:stretch>
        </p:blipFill>
        <p:spPr bwMode="auto">
          <a:xfrm>
            <a:off x="3429000" y="4343400"/>
            <a:ext cx="2743200" cy="195590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838200"/>
            <a:ext cx="7696200" cy="4308872"/>
          </a:xfrm>
          <a:prstGeom prst="rect">
            <a:avLst/>
          </a:prstGeom>
          <a:noFill/>
        </p:spPr>
        <p:txBody>
          <a:bodyPr wrap="square" rtlCol="0">
            <a:spAutoFit/>
          </a:bodyPr>
          <a:lstStyle/>
          <a:p>
            <a:endParaRPr lang="en-US" b="1" dirty="0" smtClean="0"/>
          </a:p>
          <a:p>
            <a:pPr>
              <a:buFont typeface="Arial" pitchFamily="34" charset="0"/>
              <a:buChar char="•"/>
            </a:pPr>
            <a:r>
              <a:rPr lang="en-US" b="1" dirty="0" smtClean="0"/>
              <a:t>   </a:t>
            </a:r>
            <a:r>
              <a:rPr lang="en-US" sz="3200" b="1" dirty="0" smtClean="0"/>
              <a:t>Increasing horizontal diffusivity decrease </a:t>
            </a:r>
          </a:p>
          <a:p>
            <a:r>
              <a:rPr lang="en-US" sz="3200" b="1" dirty="0" smtClean="0"/>
              <a:t>   the TC strength.</a:t>
            </a:r>
          </a:p>
          <a:p>
            <a:endParaRPr lang="en-US" sz="3200" b="1" dirty="0" smtClean="0"/>
          </a:p>
          <a:p>
            <a:pPr>
              <a:buFont typeface="Arial" pitchFamily="34" charset="0"/>
              <a:buChar char="•"/>
            </a:pPr>
            <a:r>
              <a:rPr lang="en-US" sz="3200" b="1" dirty="0" smtClean="0"/>
              <a:t>  Decreasing horizontal diffusivity increases </a:t>
            </a:r>
          </a:p>
          <a:p>
            <a:r>
              <a:rPr lang="en-US" sz="3200" b="1" dirty="0" smtClean="0"/>
              <a:t>    the TC strength.</a:t>
            </a:r>
          </a:p>
          <a:p>
            <a:endParaRPr lang="en-US" sz="3200" b="1" dirty="0" smtClean="0"/>
          </a:p>
          <a:p>
            <a:pPr>
              <a:buFont typeface="Arial" pitchFamily="34" charset="0"/>
              <a:buChar char="•"/>
            </a:pPr>
            <a:r>
              <a:rPr lang="en-US" sz="3200" b="1" dirty="0" smtClean="0"/>
              <a:t>  The RWM is not as sensitive to horizontal </a:t>
            </a:r>
          </a:p>
          <a:p>
            <a:r>
              <a:rPr lang="en-US" sz="3200" b="1" dirty="0" smtClean="0"/>
              <a:t>   diffusivity as vertical diffusivity.</a:t>
            </a:r>
            <a:endParaRPr lang="en-US" sz="3200" b="1" dirty="0"/>
          </a:p>
        </p:txBody>
      </p:sp>
      <p:sp>
        <p:nvSpPr>
          <p:cNvPr id="3" name="TextBox 2"/>
          <p:cNvSpPr txBox="1"/>
          <p:nvPr/>
        </p:nvSpPr>
        <p:spPr>
          <a:xfrm>
            <a:off x="0" y="152400"/>
            <a:ext cx="9144000" cy="646331"/>
          </a:xfrm>
          <a:prstGeom prst="rect">
            <a:avLst/>
          </a:prstGeom>
          <a:noFill/>
        </p:spPr>
        <p:txBody>
          <a:bodyPr wrap="square" rtlCol="0">
            <a:spAutoFit/>
          </a:bodyPr>
          <a:lstStyle/>
          <a:p>
            <a:pPr algn="ctr"/>
            <a:r>
              <a:rPr lang="en-US" sz="3600" b="1" dirty="0" smtClean="0"/>
              <a:t>Summary of Sensitivity to Horizontal Diffusion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1524000"/>
          <a:ext cx="8534401" cy="5212080"/>
        </p:xfrm>
        <a:graphic>
          <a:graphicData uri="http://schemas.openxmlformats.org/drawingml/2006/table">
            <a:tbl>
              <a:tblPr firstRow="1" bandRow="1">
                <a:tableStyleId>{5940675A-B579-460E-94D1-54222C63F5DA}</a:tableStyleId>
              </a:tblPr>
              <a:tblGrid>
                <a:gridCol w="4724400"/>
                <a:gridCol w="1981200"/>
                <a:gridCol w="1828801"/>
              </a:tblGrid>
              <a:tr h="360887">
                <a:tc>
                  <a:txBody>
                    <a:bodyPr/>
                    <a:lstStyle/>
                    <a:p>
                      <a:pPr algn="ctr"/>
                      <a:r>
                        <a:rPr lang="en-US" sz="1800" b="1" dirty="0" smtClean="0"/>
                        <a:t>Exp. Name</a:t>
                      </a:r>
                      <a:endParaRPr lang="en-US" sz="1800" b="1" dirty="0"/>
                    </a:p>
                  </a:txBody>
                  <a:tcPr/>
                </a:tc>
                <a:tc>
                  <a:txBody>
                    <a:bodyPr/>
                    <a:lstStyle/>
                    <a:p>
                      <a:pPr algn="ctr"/>
                      <a:r>
                        <a:rPr lang="en-US" sz="1800" b="1" dirty="0" smtClean="0"/>
                        <a:t>Horizontal Diffusion</a:t>
                      </a:r>
                      <a:endParaRPr lang="en-US" sz="1800" b="1" dirty="0"/>
                    </a:p>
                  </a:txBody>
                  <a:tcPr/>
                </a:tc>
                <a:tc>
                  <a:txBody>
                    <a:bodyPr/>
                    <a:lstStyle/>
                    <a:p>
                      <a:pPr algn="ctr"/>
                      <a:r>
                        <a:rPr lang="en-US" sz="1800" b="1" dirty="0" smtClean="0"/>
                        <a:t>Divergence Damping</a:t>
                      </a:r>
                      <a:endParaRPr lang="en-US" sz="1800" b="1" dirty="0"/>
                    </a:p>
                  </a:txBody>
                  <a:tcPr/>
                </a:tc>
              </a:tr>
              <a:tr h="360887">
                <a:tc>
                  <a:txBody>
                    <a:bodyPr/>
                    <a:lstStyle/>
                    <a:p>
                      <a:pPr algn="ctr"/>
                      <a:r>
                        <a:rPr lang="en-US" sz="1800" b="1" dirty="0" smtClean="0"/>
                        <a:t>Control</a:t>
                      </a:r>
                      <a:r>
                        <a:rPr lang="en-US" sz="1800" b="1" baseline="0" dirty="0" smtClean="0"/>
                        <a:t> (magenta squares)</a:t>
                      </a:r>
                      <a:endParaRPr lang="en-US" sz="1800" b="1" dirty="0"/>
                    </a:p>
                  </a:txBody>
                  <a:tcPr anchor="ctr" anchorCtr="1"/>
                </a:tc>
                <a:tc>
                  <a:txBody>
                    <a:bodyPr/>
                    <a:lstStyle/>
                    <a:p>
                      <a:pPr algn="ctr"/>
                      <a:r>
                        <a:rPr lang="en-US" sz="1800" b="1" dirty="0" smtClean="0"/>
                        <a:t>Default</a:t>
                      </a:r>
                      <a:endParaRPr lang="en-US" sz="1800" b="1" dirty="0"/>
                    </a:p>
                  </a:txBody>
                  <a:tcPr anchor="ctr" anchorCtr="1"/>
                </a:tc>
                <a:tc>
                  <a:txBody>
                    <a:bodyPr/>
                    <a:lstStyle/>
                    <a:p>
                      <a:pPr algn="ctr"/>
                      <a:r>
                        <a:rPr lang="en-US" sz="1800" b="1" dirty="0" smtClean="0"/>
                        <a:t>Yes</a:t>
                      </a:r>
                      <a:endParaRPr lang="en-US" sz="1800" b="1" dirty="0"/>
                    </a:p>
                  </a:txBody>
                  <a:tcPr anchor="ctr" anchorCtr="1"/>
                </a:tc>
              </a:tr>
              <a:tr h="2770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4X horizontal diffusion</a:t>
                      </a:r>
                      <a:r>
                        <a:rPr lang="en-US" sz="1800" b="1" baseline="0" dirty="0" smtClean="0"/>
                        <a:t>  (brown squares)</a:t>
                      </a:r>
                      <a:endParaRPr lang="en-US" sz="1800" b="1" dirty="0" smtClean="0"/>
                    </a:p>
                  </a:txBody>
                  <a:tcPr anchor="ctr" anchorCtr="1"/>
                </a:tc>
                <a:tc>
                  <a:txBody>
                    <a:bodyPr/>
                    <a:lstStyle/>
                    <a:p>
                      <a:pPr algn="ctr"/>
                      <a:r>
                        <a:rPr lang="en-US" sz="1800" b="1" dirty="0" smtClean="0"/>
                        <a:t>4.0*Default</a:t>
                      </a:r>
                      <a:endParaRPr lang="en-US" sz="1800" b="1" dirty="0"/>
                    </a:p>
                  </a:txBody>
                  <a:tcPr anchor="ctr" anchorCtr="1"/>
                </a:tc>
                <a:tc>
                  <a:txBody>
                    <a:bodyPr/>
                    <a:lstStyle/>
                    <a:p>
                      <a:pPr algn="ctr"/>
                      <a:r>
                        <a:rPr lang="en-US" sz="1800" b="1" dirty="0" smtClean="0"/>
                        <a:t>Yes</a:t>
                      </a:r>
                      <a:endParaRPr lang="en-US" sz="1800" b="1" dirty="0"/>
                    </a:p>
                  </a:txBody>
                  <a:tcPr anchor="ctr" anchorCtr="1"/>
                </a:tc>
              </a:tr>
              <a:tr h="28538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Default horizontal diffusion, no gravity wave damping</a:t>
                      </a:r>
                      <a:r>
                        <a:rPr lang="en-US" sz="1800" b="1" baseline="0" dirty="0" smtClean="0"/>
                        <a:t> (aqua circles)</a:t>
                      </a:r>
                      <a:endParaRPr lang="en-US" sz="1800" b="1" dirty="0" smtClean="0"/>
                    </a:p>
                  </a:txBody>
                  <a:tcPr anchor="ctr" anchorCtr="1"/>
                </a:tc>
                <a:tc>
                  <a:txBody>
                    <a:bodyPr/>
                    <a:lstStyle/>
                    <a:p>
                      <a:pPr algn="ctr"/>
                      <a:r>
                        <a:rPr lang="en-US" sz="1800" b="1" dirty="0" smtClean="0"/>
                        <a:t>Default</a:t>
                      </a:r>
                      <a:endParaRPr lang="en-US" sz="1800" b="1" dirty="0"/>
                    </a:p>
                  </a:txBody>
                  <a:tcPr anchor="ctr" anchorCtr="1"/>
                </a:tc>
                <a:tc>
                  <a:txBody>
                    <a:bodyPr/>
                    <a:lstStyle/>
                    <a:p>
                      <a:pPr algn="ctr"/>
                      <a:r>
                        <a:rPr lang="en-US" sz="1800" b="1" dirty="0" smtClean="0"/>
                        <a:t>No</a:t>
                      </a:r>
                      <a:endParaRPr lang="en-US" sz="1800" b="1" dirty="0"/>
                    </a:p>
                  </a:txBody>
                  <a:tcPr anchor="ctr" anchorCtr="1"/>
                </a:tc>
              </a:tr>
              <a:tr h="28538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0.1 X horizontal diffusion, no gravity wave damping</a:t>
                      </a:r>
                      <a:r>
                        <a:rPr lang="en-US" sz="1800" b="1" baseline="0" dirty="0" smtClean="0"/>
                        <a:t>  (black circles)</a:t>
                      </a:r>
                      <a:endParaRPr lang="en-US" sz="1800" b="1" dirty="0" smtClean="0"/>
                    </a:p>
                  </a:txBody>
                  <a:tcPr anchor="ctr" anchorCtr="1"/>
                </a:tc>
                <a:tc>
                  <a:txBody>
                    <a:bodyPr/>
                    <a:lstStyle/>
                    <a:p>
                      <a:pPr algn="ctr"/>
                      <a:r>
                        <a:rPr lang="en-US" sz="1800" b="1" dirty="0" smtClean="0"/>
                        <a:t>0.05*Default</a:t>
                      </a:r>
                      <a:endParaRPr lang="en-US" sz="1800" b="1" dirty="0"/>
                    </a:p>
                  </a:txBody>
                  <a:tcPr anchor="ctr" anchorCtr="1"/>
                </a:tc>
                <a:tc>
                  <a:txBody>
                    <a:bodyPr/>
                    <a:lstStyle/>
                    <a:p>
                      <a:pPr algn="ctr"/>
                      <a:r>
                        <a:rPr lang="en-US" sz="1800" b="1" dirty="0" smtClean="0"/>
                        <a:t>No</a:t>
                      </a:r>
                      <a:endParaRPr lang="en-US" sz="1800" b="1" dirty="0"/>
                    </a:p>
                  </a:txBody>
                  <a:tcPr anchor="ctr" anchorCtr="1"/>
                </a:tc>
              </a:tr>
              <a:tr h="35672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0.1 X horizontal diffusion, no gravity wave damping</a:t>
                      </a:r>
                      <a:r>
                        <a:rPr lang="en-US" sz="1800" b="1" baseline="0" dirty="0" smtClean="0"/>
                        <a:t>  (light green circles)</a:t>
                      </a:r>
                      <a:endParaRPr lang="en-US" sz="1800" b="1" dirty="0" smtClean="0"/>
                    </a:p>
                  </a:txBody>
                  <a:tcPr anchor="ctr" anchorCtr="1"/>
                </a:tc>
                <a:tc>
                  <a:txBody>
                    <a:bodyPr/>
                    <a:lstStyle/>
                    <a:p>
                      <a:pPr algn="ctr"/>
                      <a:r>
                        <a:rPr lang="en-US" sz="1800" b="1" dirty="0" smtClean="0"/>
                        <a:t>0.01*Default</a:t>
                      </a:r>
                      <a:endParaRPr lang="en-US" sz="1800" b="1" dirty="0"/>
                    </a:p>
                  </a:txBody>
                  <a:tcPr anchor="ctr" anchorCtr="1"/>
                </a:tc>
                <a:tc>
                  <a:txBody>
                    <a:bodyPr/>
                    <a:lstStyle/>
                    <a:p>
                      <a:pPr algn="ctr"/>
                      <a:r>
                        <a:rPr lang="en-US" sz="1800" b="1" dirty="0" smtClean="0"/>
                        <a:t>No</a:t>
                      </a:r>
                      <a:endParaRPr lang="en-US" sz="1800" b="1" dirty="0"/>
                    </a:p>
                  </a:txBody>
                  <a:tcPr anchor="ctr" anchorCtr="1"/>
                </a:tc>
              </a:tr>
              <a:tr h="3933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0.5 X horizontal diffusion, no gravity wave damping</a:t>
                      </a:r>
                      <a:r>
                        <a:rPr lang="en-US" sz="1800" b="1" baseline="0" dirty="0" smtClean="0"/>
                        <a:t> (yellow circles)</a:t>
                      </a:r>
                      <a:endParaRPr lang="en-US" sz="1800" b="1" dirty="0" smtClean="0"/>
                    </a:p>
                  </a:txBody>
                  <a:tcPr anchor="ctr" anchorCtr="1"/>
                </a:tc>
                <a:tc>
                  <a:txBody>
                    <a:bodyPr/>
                    <a:lstStyle/>
                    <a:p>
                      <a:pPr algn="ctr"/>
                      <a:r>
                        <a:rPr lang="en-US" sz="1800" b="1" dirty="0" smtClean="0"/>
                        <a:t>0.5*Default</a:t>
                      </a:r>
                      <a:endParaRPr lang="en-US" sz="1800" b="1" dirty="0"/>
                    </a:p>
                  </a:txBody>
                  <a:tcPr anchor="ctr" anchorCtr="1"/>
                </a:tc>
                <a:tc>
                  <a:txBody>
                    <a:bodyPr/>
                    <a:lstStyle/>
                    <a:p>
                      <a:pPr algn="ctr"/>
                      <a:r>
                        <a:rPr lang="en-US" sz="1800" b="1" dirty="0" smtClean="0"/>
                        <a:t>No</a:t>
                      </a:r>
                      <a:endParaRPr lang="en-US" sz="1800" b="1" dirty="0"/>
                    </a:p>
                  </a:txBody>
                  <a:tcPr anchor="ctr" anchorCtr="1"/>
                </a:tc>
              </a:tr>
              <a:tr h="2993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4 X horizontal diffusion, no gravity wave damping</a:t>
                      </a:r>
                      <a:r>
                        <a:rPr lang="en-US" sz="1800" b="1" baseline="0" dirty="0" smtClean="0"/>
                        <a:t> (orange circles)</a:t>
                      </a:r>
                      <a:endParaRPr lang="en-US" sz="1800" b="1" dirty="0" smtClean="0"/>
                    </a:p>
                  </a:txBody>
                  <a:tcPr anchor="ctr" anchorCtr="1"/>
                </a:tc>
                <a:tc>
                  <a:txBody>
                    <a:bodyPr/>
                    <a:lstStyle/>
                    <a:p>
                      <a:pPr algn="ctr"/>
                      <a:r>
                        <a:rPr lang="en-US" sz="1800" b="1" dirty="0" smtClean="0"/>
                        <a:t>4*Default</a:t>
                      </a:r>
                      <a:endParaRPr lang="en-US" sz="1800" b="1" dirty="0"/>
                    </a:p>
                  </a:txBody>
                  <a:tcPr anchor="ctr" anchorCtr="1"/>
                </a:tc>
                <a:tc>
                  <a:txBody>
                    <a:bodyPr/>
                    <a:lstStyle/>
                    <a:p>
                      <a:pPr algn="ctr"/>
                      <a:r>
                        <a:rPr lang="en-US" sz="1800" b="1" dirty="0" smtClean="0"/>
                        <a:t>No</a:t>
                      </a:r>
                      <a:endParaRPr lang="en-US" sz="1800" b="1" dirty="0"/>
                    </a:p>
                  </a:txBody>
                  <a:tcPr anchor="ctr" anchorCtr="1"/>
                </a:tc>
              </a:tr>
              <a:tr h="3528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16 X horizontal diffusion, no gravity wave damping</a:t>
                      </a:r>
                      <a:r>
                        <a:rPr lang="en-US" sz="1800" b="1" baseline="0" dirty="0" smtClean="0"/>
                        <a:t>  (light purple circles)</a:t>
                      </a:r>
                      <a:endParaRPr lang="en-US" sz="1800" b="1" dirty="0" smtClean="0"/>
                    </a:p>
                  </a:txBody>
                  <a:tcPr anchor="ctr" anchorCtr="1"/>
                </a:tc>
                <a:tc>
                  <a:txBody>
                    <a:bodyPr/>
                    <a:lstStyle/>
                    <a:p>
                      <a:pPr algn="ctr"/>
                      <a:r>
                        <a:rPr lang="en-US" sz="1800" b="1" dirty="0" smtClean="0"/>
                        <a:t>16*Default</a:t>
                      </a:r>
                      <a:endParaRPr lang="en-US" sz="1800" b="1" dirty="0"/>
                    </a:p>
                  </a:txBody>
                  <a:tcPr anchor="ctr" anchorCtr="1"/>
                </a:tc>
                <a:tc>
                  <a:txBody>
                    <a:bodyPr/>
                    <a:lstStyle/>
                    <a:p>
                      <a:pPr algn="ctr"/>
                      <a:r>
                        <a:rPr lang="en-US" sz="1800" b="1" dirty="0" smtClean="0"/>
                        <a:t>No</a:t>
                      </a:r>
                      <a:endParaRPr lang="en-US" sz="1800" b="1" dirty="0"/>
                    </a:p>
                  </a:txBody>
                  <a:tcPr anchor="ctr" anchorCtr="1"/>
                </a:tc>
              </a:tr>
            </a:tbl>
          </a:graphicData>
        </a:graphic>
      </p:graphicFrame>
      <p:sp>
        <p:nvSpPr>
          <p:cNvPr id="6" name="TextBox 5"/>
          <p:cNvSpPr txBox="1"/>
          <p:nvPr/>
        </p:nvSpPr>
        <p:spPr>
          <a:xfrm>
            <a:off x="228600" y="762000"/>
            <a:ext cx="8305800" cy="646331"/>
          </a:xfrm>
          <a:prstGeom prst="rect">
            <a:avLst/>
          </a:prstGeom>
          <a:noFill/>
        </p:spPr>
        <p:txBody>
          <a:bodyPr wrap="square" rtlCol="0">
            <a:spAutoFit/>
          </a:bodyPr>
          <a:lstStyle/>
          <a:p>
            <a:pPr algn="ctr"/>
            <a:r>
              <a:rPr lang="en-US" b="1" dirty="0" smtClean="0">
                <a:solidFill>
                  <a:srgbClr val="FF0000"/>
                </a:solidFill>
              </a:rPr>
              <a:t>All experiments used GFS BL scheme, SAS convection scheme, Ferrier microphysics scheme and NCAR radiation schemes (RRTM long wave, </a:t>
            </a:r>
            <a:r>
              <a:rPr lang="en-US" b="1" dirty="0" err="1" smtClean="0">
                <a:solidFill>
                  <a:srgbClr val="FF0000"/>
                </a:solidFill>
              </a:rPr>
              <a:t>Dudhia</a:t>
            </a:r>
            <a:r>
              <a:rPr lang="en-US" b="1" dirty="0" smtClean="0">
                <a:solidFill>
                  <a:srgbClr val="FF0000"/>
                </a:solidFill>
              </a:rPr>
              <a:t> shortwave)</a:t>
            </a:r>
            <a:endParaRPr lang="en-US" b="1" dirty="0">
              <a:solidFill>
                <a:srgbClr val="FF0000"/>
              </a:solidFill>
            </a:endParaRPr>
          </a:p>
        </p:txBody>
      </p:sp>
      <p:sp>
        <p:nvSpPr>
          <p:cNvPr id="7" name="TextBox 6"/>
          <p:cNvSpPr txBox="1"/>
          <p:nvPr/>
        </p:nvSpPr>
        <p:spPr>
          <a:xfrm>
            <a:off x="0" y="228600"/>
            <a:ext cx="9130435" cy="523220"/>
          </a:xfrm>
          <a:prstGeom prst="rect">
            <a:avLst/>
          </a:prstGeom>
          <a:noFill/>
        </p:spPr>
        <p:txBody>
          <a:bodyPr wrap="square" rtlCol="0">
            <a:spAutoFit/>
          </a:bodyPr>
          <a:lstStyle/>
          <a:p>
            <a:pPr algn="ctr"/>
            <a:r>
              <a:rPr lang="en-US" sz="2800" b="1" dirty="0" smtClean="0"/>
              <a:t>Sensitivity to Horizontal Diffusion and Divergence Damping</a:t>
            </a:r>
            <a:endParaRPr lang="en-US" sz="28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a:blip r:embed="rId2" cstate="print"/>
          <a:srcRect r="19135"/>
          <a:stretch>
            <a:fillRect/>
          </a:stretch>
        </p:blipFill>
        <p:spPr bwMode="auto">
          <a:xfrm>
            <a:off x="0" y="3715239"/>
            <a:ext cx="3505200" cy="3142761"/>
          </a:xfrm>
          <a:prstGeom prst="rect">
            <a:avLst/>
          </a:prstGeom>
          <a:noFill/>
          <a:ln w="9525">
            <a:noFill/>
            <a:miter lim="800000"/>
            <a:headEnd/>
            <a:tailEnd/>
          </a:ln>
          <a:effectLst/>
        </p:spPr>
      </p:pic>
      <p:pic>
        <p:nvPicPr>
          <p:cNvPr id="5130" name="Picture 10"/>
          <p:cNvPicPr>
            <a:picLocks noChangeAspect="1" noChangeArrowheads="1"/>
          </p:cNvPicPr>
          <p:nvPr/>
        </p:nvPicPr>
        <p:blipFill>
          <a:blip r:embed="rId3" cstate="print"/>
          <a:srcRect r="24612"/>
          <a:stretch>
            <a:fillRect/>
          </a:stretch>
        </p:blipFill>
        <p:spPr bwMode="auto">
          <a:xfrm>
            <a:off x="0" y="533400"/>
            <a:ext cx="3265487" cy="3142761"/>
          </a:xfrm>
          <a:prstGeom prst="rect">
            <a:avLst/>
          </a:prstGeom>
          <a:noFill/>
          <a:ln w="9525">
            <a:noFill/>
            <a:miter lim="800000"/>
            <a:headEnd/>
            <a:tailEnd/>
          </a:ln>
          <a:effectLst/>
        </p:spPr>
      </p:pic>
      <p:sp>
        <p:nvSpPr>
          <p:cNvPr id="7" name="TextBox 6"/>
          <p:cNvSpPr txBox="1"/>
          <p:nvPr/>
        </p:nvSpPr>
        <p:spPr>
          <a:xfrm>
            <a:off x="1370886" y="152400"/>
            <a:ext cx="726481" cy="369332"/>
          </a:xfrm>
          <a:prstGeom prst="rect">
            <a:avLst/>
          </a:prstGeom>
          <a:noFill/>
        </p:spPr>
        <p:txBody>
          <a:bodyPr wrap="none" rtlCol="0">
            <a:spAutoFit/>
          </a:bodyPr>
          <a:lstStyle/>
          <a:p>
            <a:r>
              <a:rPr lang="en-US" b="1" dirty="0" smtClean="0">
                <a:solidFill>
                  <a:srgbClr val="FF0000"/>
                </a:solidFill>
              </a:rPr>
              <a:t>RMW</a:t>
            </a:r>
            <a:endParaRPr lang="en-US" b="1" dirty="0">
              <a:solidFill>
                <a:srgbClr val="FF0000"/>
              </a:solidFill>
            </a:endParaRPr>
          </a:p>
        </p:txBody>
      </p:sp>
      <p:sp>
        <p:nvSpPr>
          <p:cNvPr id="8" name="TextBox 7"/>
          <p:cNvSpPr txBox="1"/>
          <p:nvPr/>
        </p:nvSpPr>
        <p:spPr>
          <a:xfrm>
            <a:off x="3852447" y="152400"/>
            <a:ext cx="2853153" cy="369332"/>
          </a:xfrm>
          <a:prstGeom prst="rect">
            <a:avLst/>
          </a:prstGeom>
          <a:noFill/>
        </p:spPr>
        <p:txBody>
          <a:bodyPr wrap="none" rtlCol="0">
            <a:spAutoFit/>
          </a:bodyPr>
          <a:lstStyle/>
          <a:p>
            <a:r>
              <a:rPr lang="en-US" b="1" dirty="0" smtClean="0">
                <a:solidFill>
                  <a:srgbClr val="FF0000"/>
                </a:solidFill>
              </a:rPr>
              <a:t>Maximum 10-m wind speed</a:t>
            </a:r>
            <a:endParaRPr lang="en-US" b="1" dirty="0">
              <a:solidFill>
                <a:srgbClr val="FF0000"/>
              </a:solidFill>
            </a:endParaRPr>
          </a:p>
        </p:txBody>
      </p:sp>
      <p:sp>
        <p:nvSpPr>
          <p:cNvPr id="9" name="TextBox 8"/>
          <p:cNvSpPr txBox="1"/>
          <p:nvPr/>
        </p:nvSpPr>
        <p:spPr>
          <a:xfrm>
            <a:off x="608886" y="3429000"/>
            <a:ext cx="2927020" cy="369332"/>
          </a:xfrm>
          <a:prstGeom prst="rect">
            <a:avLst/>
          </a:prstGeom>
          <a:noFill/>
        </p:spPr>
        <p:txBody>
          <a:bodyPr wrap="none" rtlCol="0">
            <a:spAutoFit/>
          </a:bodyPr>
          <a:lstStyle/>
          <a:p>
            <a:r>
              <a:rPr lang="en-US" b="1" dirty="0" smtClean="0">
                <a:solidFill>
                  <a:srgbClr val="FF0000"/>
                </a:solidFill>
              </a:rPr>
              <a:t>Minimum Sea Level Pressure</a:t>
            </a:r>
            <a:endParaRPr lang="en-US" b="1" dirty="0">
              <a:solidFill>
                <a:srgbClr val="FF0000"/>
              </a:solidFill>
            </a:endParaRPr>
          </a:p>
        </p:txBody>
      </p:sp>
      <p:sp>
        <p:nvSpPr>
          <p:cNvPr id="10" name="TextBox 9"/>
          <p:cNvSpPr txBox="1"/>
          <p:nvPr/>
        </p:nvSpPr>
        <p:spPr>
          <a:xfrm>
            <a:off x="3886200" y="3429000"/>
            <a:ext cx="2826992" cy="369332"/>
          </a:xfrm>
          <a:prstGeom prst="rect">
            <a:avLst/>
          </a:prstGeom>
          <a:noFill/>
        </p:spPr>
        <p:txBody>
          <a:bodyPr wrap="none" rtlCol="0">
            <a:spAutoFit/>
          </a:bodyPr>
          <a:lstStyle/>
          <a:p>
            <a:r>
              <a:rPr lang="en-US" b="1" dirty="0" smtClean="0">
                <a:solidFill>
                  <a:srgbClr val="FF0000"/>
                </a:solidFill>
              </a:rPr>
              <a:t>Pressure-Wind Relationship</a:t>
            </a:r>
            <a:endParaRPr lang="en-US" b="1" dirty="0">
              <a:solidFill>
                <a:srgbClr val="FF0000"/>
              </a:solidFill>
            </a:endParaRPr>
          </a:p>
        </p:txBody>
      </p:sp>
      <p:pic>
        <p:nvPicPr>
          <p:cNvPr id="4098" name="Picture 2"/>
          <p:cNvPicPr>
            <a:picLocks noChangeAspect="1" noChangeArrowheads="1"/>
          </p:cNvPicPr>
          <p:nvPr/>
        </p:nvPicPr>
        <p:blipFill>
          <a:blip r:embed="rId4" cstate="print"/>
          <a:srcRect r="24612"/>
          <a:stretch>
            <a:fillRect/>
          </a:stretch>
        </p:blipFill>
        <p:spPr bwMode="auto">
          <a:xfrm>
            <a:off x="3429000" y="3712191"/>
            <a:ext cx="3265487" cy="3145809"/>
          </a:xfrm>
          <a:prstGeom prst="rect">
            <a:avLst/>
          </a:prstGeom>
          <a:noFill/>
          <a:ln w="9525">
            <a:noFill/>
            <a:miter lim="800000"/>
            <a:headEnd/>
            <a:tailEnd/>
          </a:ln>
          <a:effectLst/>
        </p:spPr>
      </p:pic>
      <p:pic>
        <p:nvPicPr>
          <p:cNvPr id="4099" name="Picture 3"/>
          <p:cNvPicPr>
            <a:picLocks noChangeAspect="1" noChangeArrowheads="1"/>
          </p:cNvPicPr>
          <p:nvPr/>
        </p:nvPicPr>
        <p:blipFill>
          <a:blip r:embed="rId5" cstate="print"/>
          <a:srcRect r="25842" b="7274"/>
          <a:stretch>
            <a:fillRect/>
          </a:stretch>
        </p:blipFill>
        <p:spPr bwMode="auto">
          <a:xfrm>
            <a:off x="3429000" y="457200"/>
            <a:ext cx="3214492" cy="2914161"/>
          </a:xfrm>
          <a:prstGeom prst="rect">
            <a:avLst/>
          </a:prstGeom>
          <a:noFill/>
          <a:ln w="9525">
            <a:noFill/>
            <a:miter lim="800000"/>
            <a:headEnd/>
            <a:tailEnd/>
          </a:ln>
          <a:effectLst/>
        </p:spPr>
      </p:pic>
      <p:pic>
        <p:nvPicPr>
          <p:cNvPr id="6" name="Picture 2"/>
          <p:cNvPicPr>
            <a:picLocks noChangeAspect="1" noChangeArrowheads="1"/>
          </p:cNvPicPr>
          <p:nvPr/>
        </p:nvPicPr>
        <p:blipFill>
          <a:blip r:embed="rId6" cstate="print"/>
          <a:srcRect l="44331" t="48735" r="1613" b="11929"/>
          <a:stretch>
            <a:fillRect/>
          </a:stretch>
        </p:blipFill>
        <p:spPr bwMode="auto">
          <a:xfrm>
            <a:off x="6593685" y="990600"/>
            <a:ext cx="2528799" cy="13351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ata\hwrf\aoml-ideal\figures\control_fixedfgfsrad1\fixedfgfsrad150contourdvdtradialcirc6072mean.gif"/>
          <p:cNvPicPr>
            <a:picLocks noChangeAspect="1" noChangeArrowheads="1"/>
          </p:cNvPicPr>
          <p:nvPr/>
        </p:nvPicPr>
        <p:blipFill>
          <a:blip r:embed="rId2" cstate="print"/>
          <a:srcRect t="4933"/>
          <a:stretch>
            <a:fillRect/>
          </a:stretch>
        </p:blipFill>
        <p:spPr bwMode="auto">
          <a:xfrm>
            <a:off x="152400" y="304800"/>
            <a:ext cx="2743200" cy="1955902"/>
          </a:xfrm>
          <a:prstGeom prst="rect">
            <a:avLst/>
          </a:prstGeom>
          <a:noFill/>
        </p:spPr>
      </p:pic>
      <p:pic>
        <p:nvPicPr>
          <p:cNvPr id="2051" name="Picture 3" descr="C:\Data\hwrf\aoml-ideal\figures\control_fixedf_4.0gfsrad1\thickerfixedf4.0difgfsrad150contourdvdtradialcirc6072mean.gif"/>
          <p:cNvPicPr>
            <a:picLocks noChangeAspect="1" noChangeArrowheads="1"/>
          </p:cNvPicPr>
          <p:nvPr/>
        </p:nvPicPr>
        <p:blipFill>
          <a:blip r:embed="rId3" cstate="print"/>
          <a:srcRect t="4933"/>
          <a:stretch>
            <a:fillRect/>
          </a:stretch>
        </p:blipFill>
        <p:spPr bwMode="auto">
          <a:xfrm>
            <a:off x="3429000" y="304800"/>
            <a:ext cx="2743200" cy="1955902"/>
          </a:xfrm>
          <a:prstGeom prst="rect">
            <a:avLst/>
          </a:prstGeom>
          <a:noFill/>
        </p:spPr>
      </p:pic>
      <p:pic>
        <p:nvPicPr>
          <p:cNvPr id="2052" name="Picture 4" descr="C:\Data\hwrf\aoml-ideal\figures\control_fixedf_4.0dif0f0fcim0fcxm_gfsrad1\thickerfixedf_4.0dif0fcim0fcxm0gfsrad1mp550contourdvdtradialcirc6072mean.gif"/>
          <p:cNvPicPr>
            <a:picLocks noChangeAspect="1" noChangeArrowheads="1"/>
          </p:cNvPicPr>
          <p:nvPr/>
        </p:nvPicPr>
        <p:blipFill>
          <a:blip r:embed="rId4" cstate="print"/>
          <a:srcRect t="4933"/>
          <a:stretch>
            <a:fillRect/>
          </a:stretch>
        </p:blipFill>
        <p:spPr bwMode="auto">
          <a:xfrm>
            <a:off x="3505200" y="2590800"/>
            <a:ext cx="2743200" cy="1955902"/>
          </a:xfrm>
          <a:prstGeom prst="rect">
            <a:avLst/>
          </a:prstGeom>
          <a:noFill/>
        </p:spPr>
      </p:pic>
      <p:pic>
        <p:nvPicPr>
          <p:cNvPr id="2053" name="Picture 5" descr="C:\Data\hwrf\aoml-ideal\figures\control_fixedf_16.0dif0fcim0fcxm_gfsrad1\thickerfixedf_16.0dif0fcim0fcxm0gfsrad1mp550contourdvdtradialcirc6072mean.gif"/>
          <p:cNvPicPr>
            <a:picLocks noChangeAspect="1" noChangeArrowheads="1"/>
          </p:cNvPicPr>
          <p:nvPr/>
        </p:nvPicPr>
        <p:blipFill>
          <a:blip r:embed="rId5" cstate="print"/>
          <a:srcRect t="4933"/>
          <a:stretch>
            <a:fillRect/>
          </a:stretch>
        </p:blipFill>
        <p:spPr bwMode="auto">
          <a:xfrm>
            <a:off x="228600" y="2590800"/>
            <a:ext cx="2743200" cy="1955902"/>
          </a:xfrm>
          <a:prstGeom prst="rect">
            <a:avLst/>
          </a:prstGeom>
          <a:noFill/>
        </p:spPr>
      </p:pic>
      <p:pic>
        <p:nvPicPr>
          <p:cNvPr id="2054" name="Picture 6" descr="C:\Data\hwrf\aoml-ideal\figures\control_fixedf_0.5dif0fcim0fcxm0_gfsrad1\thickerfixedf_0.5dif0fcim0fcxm0gfsrad1mp550contourdvdtradialcirc6072mean.gif"/>
          <p:cNvPicPr>
            <a:picLocks noChangeAspect="1" noChangeArrowheads="1"/>
          </p:cNvPicPr>
          <p:nvPr/>
        </p:nvPicPr>
        <p:blipFill>
          <a:blip r:embed="rId6" cstate="print"/>
          <a:srcRect t="4933"/>
          <a:stretch>
            <a:fillRect/>
          </a:stretch>
        </p:blipFill>
        <p:spPr bwMode="auto">
          <a:xfrm>
            <a:off x="228600" y="4902098"/>
            <a:ext cx="2743200" cy="1955902"/>
          </a:xfrm>
          <a:prstGeom prst="rect">
            <a:avLst/>
          </a:prstGeom>
          <a:noFill/>
        </p:spPr>
      </p:pic>
      <p:pic>
        <p:nvPicPr>
          <p:cNvPr id="2055" name="Picture 7" descr="C:\Data\hwrf\aoml-ideal\figures\control_fixedf_0.1dif0fcim0fcxm_gfsrad1\thickerfixedf_0.1dif0fcim0fcxm0gfsrad1mp550contourdvdtradialcirc6072mean.gif"/>
          <p:cNvPicPr>
            <a:picLocks noChangeAspect="1" noChangeArrowheads="1"/>
          </p:cNvPicPr>
          <p:nvPr/>
        </p:nvPicPr>
        <p:blipFill>
          <a:blip r:embed="rId7" cstate="print"/>
          <a:srcRect t="4933"/>
          <a:stretch>
            <a:fillRect/>
          </a:stretch>
        </p:blipFill>
        <p:spPr bwMode="auto">
          <a:xfrm>
            <a:off x="3581400" y="4902098"/>
            <a:ext cx="2743200" cy="1955902"/>
          </a:xfrm>
          <a:prstGeom prst="rect">
            <a:avLst/>
          </a:prstGeom>
          <a:noFill/>
        </p:spPr>
      </p:pic>
      <p:pic>
        <p:nvPicPr>
          <p:cNvPr id="2056" name="Picture 8" descr="C:\Data\hwrf\aoml-ideal\figures\control_fixedf_0.05dif0f0fcim0fcxm_gfsrad1\thickerfixedf_0.05dif0fcim0fcxm0gfsrad1mp550contourdvdtradialcirc6072mean.gif"/>
          <p:cNvPicPr>
            <a:picLocks noChangeAspect="1" noChangeArrowheads="1"/>
          </p:cNvPicPr>
          <p:nvPr/>
        </p:nvPicPr>
        <p:blipFill>
          <a:blip r:embed="rId8" cstate="print"/>
          <a:srcRect t="4933"/>
          <a:stretch>
            <a:fillRect/>
          </a:stretch>
        </p:blipFill>
        <p:spPr bwMode="auto">
          <a:xfrm>
            <a:off x="6400800" y="4902098"/>
            <a:ext cx="2743200" cy="1955902"/>
          </a:xfrm>
          <a:prstGeom prst="rect">
            <a:avLst/>
          </a:prstGeom>
          <a:noFill/>
        </p:spPr>
      </p:pic>
      <p:sp>
        <p:nvSpPr>
          <p:cNvPr id="9" name="TextBox 8"/>
          <p:cNvSpPr txBox="1"/>
          <p:nvPr/>
        </p:nvSpPr>
        <p:spPr>
          <a:xfrm>
            <a:off x="914400" y="0"/>
            <a:ext cx="659091" cy="276999"/>
          </a:xfrm>
          <a:prstGeom prst="rect">
            <a:avLst/>
          </a:prstGeom>
          <a:noFill/>
        </p:spPr>
        <p:txBody>
          <a:bodyPr wrap="none" rtlCol="0">
            <a:spAutoFit/>
          </a:bodyPr>
          <a:lstStyle/>
          <a:p>
            <a:r>
              <a:rPr lang="en-US" sz="1200" b="1" dirty="0" smtClean="0"/>
              <a:t>Control</a:t>
            </a:r>
            <a:endParaRPr lang="en-US" sz="1200" b="1" dirty="0"/>
          </a:p>
        </p:txBody>
      </p:sp>
      <p:sp>
        <p:nvSpPr>
          <p:cNvPr id="12" name="TextBox 11"/>
          <p:cNvSpPr txBox="1"/>
          <p:nvPr/>
        </p:nvSpPr>
        <p:spPr>
          <a:xfrm>
            <a:off x="3886200" y="0"/>
            <a:ext cx="1669944" cy="276999"/>
          </a:xfrm>
          <a:prstGeom prst="rect">
            <a:avLst/>
          </a:prstGeom>
          <a:noFill/>
        </p:spPr>
        <p:txBody>
          <a:bodyPr wrap="none" rtlCol="0">
            <a:spAutoFit/>
          </a:bodyPr>
          <a:lstStyle/>
          <a:p>
            <a:r>
              <a:rPr lang="en-US" sz="1200" b="1" dirty="0" smtClean="0"/>
              <a:t>4 X horizontal diffusion</a:t>
            </a:r>
            <a:endParaRPr lang="en-US" sz="1200" b="1" dirty="0"/>
          </a:p>
        </p:txBody>
      </p:sp>
      <p:sp>
        <p:nvSpPr>
          <p:cNvPr id="13" name="TextBox 12"/>
          <p:cNvSpPr txBox="1"/>
          <p:nvPr/>
        </p:nvSpPr>
        <p:spPr>
          <a:xfrm>
            <a:off x="152400" y="2209800"/>
            <a:ext cx="2895600" cy="461665"/>
          </a:xfrm>
          <a:prstGeom prst="rect">
            <a:avLst/>
          </a:prstGeom>
          <a:noFill/>
        </p:spPr>
        <p:txBody>
          <a:bodyPr wrap="square" rtlCol="0">
            <a:spAutoFit/>
          </a:bodyPr>
          <a:lstStyle/>
          <a:p>
            <a:pPr algn="ctr"/>
            <a:r>
              <a:rPr lang="en-US" sz="1200" b="1" dirty="0" smtClean="0"/>
              <a:t>16 X horizontal diffusion, no gravity wave damping</a:t>
            </a:r>
            <a:endParaRPr lang="en-US" sz="1200" b="1" dirty="0"/>
          </a:p>
        </p:txBody>
      </p:sp>
      <p:sp>
        <p:nvSpPr>
          <p:cNvPr id="14" name="TextBox 13"/>
          <p:cNvSpPr txBox="1"/>
          <p:nvPr/>
        </p:nvSpPr>
        <p:spPr>
          <a:xfrm>
            <a:off x="3352800" y="2209800"/>
            <a:ext cx="2895600" cy="461665"/>
          </a:xfrm>
          <a:prstGeom prst="rect">
            <a:avLst/>
          </a:prstGeom>
          <a:noFill/>
        </p:spPr>
        <p:txBody>
          <a:bodyPr wrap="square" rtlCol="0">
            <a:spAutoFit/>
          </a:bodyPr>
          <a:lstStyle/>
          <a:p>
            <a:pPr algn="ctr"/>
            <a:r>
              <a:rPr lang="en-US" sz="1200" b="1" dirty="0" smtClean="0"/>
              <a:t>4 X horizontal diffusion, no gravity wave damping</a:t>
            </a:r>
            <a:endParaRPr lang="en-US" sz="1200" b="1" dirty="0"/>
          </a:p>
        </p:txBody>
      </p:sp>
      <p:sp>
        <p:nvSpPr>
          <p:cNvPr id="15" name="TextBox 14"/>
          <p:cNvSpPr txBox="1"/>
          <p:nvPr/>
        </p:nvSpPr>
        <p:spPr>
          <a:xfrm>
            <a:off x="69156" y="4495800"/>
            <a:ext cx="2895600" cy="461665"/>
          </a:xfrm>
          <a:prstGeom prst="rect">
            <a:avLst/>
          </a:prstGeom>
          <a:noFill/>
        </p:spPr>
        <p:txBody>
          <a:bodyPr wrap="square" rtlCol="0">
            <a:spAutoFit/>
          </a:bodyPr>
          <a:lstStyle/>
          <a:p>
            <a:pPr algn="ctr"/>
            <a:r>
              <a:rPr lang="en-US" sz="1200" b="1" dirty="0" smtClean="0"/>
              <a:t>0.5 X horizontal diffusion, no gravity wave damping</a:t>
            </a:r>
            <a:endParaRPr lang="en-US" sz="1200" b="1" dirty="0"/>
          </a:p>
        </p:txBody>
      </p:sp>
      <p:sp>
        <p:nvSpPr>
          <p:cNvPr id="16" name="TextBox 15"/>
          <p:cNvSpPr txBox="1"/>
          <p:nvPr/>
        </p:nvSpPr>
        <p:spPr>
          <a:xfrm>
            <a:off x="3352800" y="4495800"/>
            <a:ext cx="2895600" cy="461665"/>
          </a:xfrm>
          <a:prstGeom prst="rect">
            <a:avLst/>
          </a:prstGeom>
          <a:noFill/>
        </p:spPr>
        <p:txBody>
          <a:bodyPr wrap="square" rtlCol="0">
            <a:spAutoFit/>
          </a:bodyPr>
          <a:lstStyle/>
          <a:p>
            <a:pPr algn="ctr"/>
            <a:r>
              <a:rPr lang="en-US" sz="1200" b="1" dirty="0" smtClean="0"/>
              <a:t>0.1 X horizontal diffusion, no gravity wave damping</a:t>
            </a:r>
            <a:endParaRPr lang="en-US" sz="1200" b="1" dirty="0"/>
          </a:p>
        </p:txBody>
      </p:sp>
      <p:sp>
        <p:nvSpPr>
          <p:cNvPr id="17" name="TextBox 16"/>
          <p:cNvSpPr txBox="1"/>
          <p:nvPr/>
        </p:nvSpPr>
        <p:spPr>
          <a:xfrm>
            <a:off x="6248400" y="4495800"/>
            <a:ext cx="2895600" cy="461665"/>
          </a:xfrm>
          <a:prstGeom prst="rect">
            <a:avLst/>
          </a:prstGeom>
          <a:noFill/>
        </p:spPr>
        <p:txBody>
          <a:bodyPr wrap="square" rtlCol="0">
            <a:spAutoFit/>
          </a:bodyPr>
          <a:lstStyle/>
          <a:p>
            <a:pPr algn="ctr"/>
            <a:r>
              <a:rPr lang="en-US" sz="1200" b="1" dirty="0" smtClean="0"/>
              <a:t>0.05 X horizontal diffusion, no gravity wave damping</a:t>
            </a:r>
            <a:endParaRPr lang="en-US" sz="1200" b="1" dirty="0"/>
          </a:p>
        </p:txBody>
      </p:sp>
      <p:sp>
        <p:nvSpPr>
          <p:cNvPr id="18" name="TextBox 17"/>
          <p:cNvSpPr txBox="1"/>
          <p:nvPr/>
        </p:nvSpPr>
        <p:spPr>
          <a:xfrm>
            <a:off x="6400800" y="2256544"/>
            <a:ext cx="2590800" cy="2246769"/>
          </a:xfrm>
          <a:prstGeom prst="rect">
            <a:avLst/>
          </a:prstGeom>
          <a:noFill/>
        </p:spPr>
        <p:txBody>
          <a:bodyPr wrap="square" rtlCol="0">
            <a:spAutoFit/>
          </a:bodyPr>
          <a:lstStyle/>
          <a:p>
            <a:r>
              <a:rPr lang="en-US" sz="2000" b="1" dirty="0" smtClean="0">
                <a:solidFill>
                  <a:srgbClr val="002060"/>
                </a:solidFill>
              </a:rPr>
              <a:t>12-hour (60-72 hrs) azimuthally averaged tangential wind speed (red contours), radial wind speed (blue contours) and circulation vectors   </a:t>
            </a:r>
            <a:endParaRPr lang="en-US" sz="2000" b="1" dirty="0">
              <a:solidFill>
                <a:srgbClr val="002060"/>
              </a:solidFill>
            </a:endParaRPr>
          </a:p>
        </p:txBody>
      </p:sp>
      <p:pic>
        <p:nvPicPr>
          <p:cNvPr id="2057" name="Picture 9" descr="C:\Data\hwrf\aoml-ideal\figures\control_fixedf_1dif0fcim0fcxm_gfsrad1\fixedf1dif0fcim0fcxmgfsrad150contourdvdtradialcirc6072mean.gif"/>
          <p:cNvPicPr>
            <a:picLocks noChangeAspect="1" noChangeArrowheads="1"/>
          </p:cNvPicPr>
          <p:nvPr/>
        </p:nvPicPr>
        <p:blipFill>
          <a:blip r:embed="rId9" cstate="print"/>
          <a:srcRect t="4933" r="10000"/>
          <a:stretch>
            <a:fillRect/>
          </a:stretch>
        </p:blipFill>
        <p:spPr bwMode="auto">
          <a:xfrm>
            <a:off x="6248400" y="304800"/>
            <a:ext cx="2468880" cy="1955902"/>
          </a:xfrm>
          <a:prstGeom prst="rect">
            <a:avLst/>
          </a:prstGeom>
          <a:noFill/>
        </p:spPr>
      </p:pic>
      <p:sp>
        <p:nvSpPr>
          <p:cNvPr id="21" name="TextBox 20"/>
          <p:cNvSpPr txBox="1"/>
          <p:nvPr/>
        </p:nvSpPr>
        <p:spPr>
          <a:xfrm>
            <a:off x="5548512" y="0"/>
            <a:ext cx="3733800" cy="276999"/>
          </a:xfrm>
          <a:prstGeom prst="rect">
            <a:avLst/>
          </a:prstGeom>
          <a:noFill/>
        </p:spPr>
        <p:txBody>
          <a:bodyPr wrap="square" rtlCol="0">
            <a:spAutoFit/>
          </a:bodyPr>
          <a:lstStyle/>
          <a:p>
            <a:pPr algn="ctr"/>
            <a:r>
              <a:rPr lang="en-US" sz="1200" b="1" dirty="0" smtClean="0"/>
              <a:t>Default horizontal diffusion, no gravity wave damping</a:t>
            </a:r>
            <a:endParaRPr lang="en-US" sz="1200" b="1" dirty="0"/>
          </a:p>
        </p:txBody>
      </p:sp>
      <p:cxnSp>
        <p:nvCxnSpPr>
          <p:cNvPr id="23" name="Straight Connector 22"/>
          <p:cNvCxnSpPr/>
          <p:nvPr/>
        </p:nvCxnSpPr>
        <p:spPr>
          <a:xfrm>
            <a:off x="838200" y="1676400"/>
            <a:ext cx="381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1295400"/>
            <a:ext cx="8229600" cy="4985980"/>
          </a:xfrm>
          <a:prstGeom prst="rect">
            <a:avLst/>
          </a:prstGeom>
          <a:noFill/>
        </p:spPr>
        <p:txBody>
          <a:bodyPr wrap="square" rtlCol="0">
            <a:spAutoFit/>
          </a:bodyPr>
          <a:lstStyle/>
          <a:p>
            <a:pPr marL="457200" indent="-457200">
              <a:buAutoNum type="arabicPeriod"/>
            </a:pPr>
            <a:r>
              <a:rPr lang="en-US" sz="2400" b="1" dirty="0" smtClean="0"/>
              <a:t>Impact </a:t>
            </a:r>
            <a:r>
              <a:rPr lang="en-US" sz="2400" b="1" dirty="0"/>
              <a:t>of Horizontal and Vertical Diffusion on the intensification of an idealized vortex in the </a:t>
            </a:r>
            <a:r>
              <a:rPr lang="en-US" sz="2400" b="1" dirty="0" smtClean="0"/>
              <a:t>HWRF Model</a:t>
            </a:r>
          </a:p>
          <a:p>
            <a:endParaRPr lang="en-US" sz="2400" b="1" dirty="0" smtClean="0"/>
          </a:p>
          <a:p>
            <a:pPr marL="342900" indent="-342900"/>
            <a:r>
              <a:rPr lang="en-US" sz="2400" b="1" dirty="0" smtClean="0"/>
              <a:t>2.  Sensitivity of Tropical Cyclone Structure and Wind-Pressure Relationships to Physics Representations in the HWRF Model</a:t>
            </a:r>
          </a:p>
          <a:p>
            <a:pPr marL="342900" indent="-342900"/>
            <a:endParaRPr lang="en-US" sz="2400" b="1" dirty="0" smtClean="0"/>
          </a:p>
          <a:p>
            <a:pPr marL="342900" indent="-342900"/>
            <a:r>
              <a:rPr lang="en-US" sz="2400" b="1" dirty="0" smtClean="0"/>
              <a:t>3.  Sensitivity of the Asymptotic Behavior of Idealized Tropical Cyclone Intensification to Physics: ARW </a:t>
            </a:r>
            <a:r>
              <a:rPr lang="en-US" sz="2400" b="1" dirty="0" err="1" smtClean="0"/>
              <a:t>vs</a:t>
            </a:r>
            <a:r>
              <a:rPr lang="en-US" sz="2400" b="1" dirty="0" smtClean="0"/>
              <a:t> HWRF </a:t>
            </a:r>
          </a:p>
          <a:p>
            <a:pPr algn="ctr"/>
            <a:endParaRPr lang="en-US" dirty="0" smtClean="0"/>
          </a:p>
          <a:p>
            <a:pPr algn="ctr"/>
            <a:endParaRPr lang="en-US" b="1" dirty="0" smtClean="0"/>
          </a:p>
          <a:p>
            <a:pPr algn="r"/>
            <a:r>
              <a:rPr lang="en-US" dirty="0" smtClean="0"/>
              <a:t>Collaborators:  </a:t>
            </a:r>
          </a:p>
          <a:p>
            <a:pPr algn="r"/>
            <a:r>
              <a:rPr lang="en-US" dirty="0" smtClean="0"/>
              <a:t>S. A. Michelson (NOAA/ESRL/PSD)</a:t>
            </a:r>
          </a:p>
          <a:p>
            <a:pPr algn="r"/>
            <a:r>
              <a:rPr lang="en-US" dirty="0" smtClean="0"/>
              <a:t>S. G. </a:t>
            </a:r>
            <a:r>
              <a:rPr lang="en-US" dirty="0" err="1" smtClean="0"/>
              <a:t>Gopalakrishna</a:t>
            </a:r>
            <a:r>
              <a:rPr lang="en-US" dirty="0" smtClean="0"/>
              <a:t> and Franks Marks (NOAA/AMOL/HRD)</a:t>
            </a:r>
          </a:p>
          <a:p>
            <a:pPr algn="r"/>
            <a:r>
              <a:rPr lang="en-US" dirty="0" smtClean="0"/>
              <a:t>Vijay </a:t>
            </a:r>
            <a:r>
              <a:rPr lang="en-US" dirty="0" err="1" smtClean="0"/>
              <a:t>Tallapragada</a:t>
            </a:r>
            <a:r>
              <a:rPr lang="en-US" dirty="0" smtClean="0"/>
              <a:t>  (NOAA/NCEP/EMC)</a:t>
            </a:r>
          </a:p>
          <a:p>
            <a:pPr algn="r"/>
            <a:r>
              <a:rPr lang="en-US" dirty="0" smtClean="0"/>
              <a:t>Mike Montgomery (Naval Postgraduate School)</a:t>
            </a:r>
          </a:p>
        </p:txBody>
      </p:sp>
      <p:sp>
        <p:nvSpPr>
          <p:cNvPr id="4" name="TextBox 3"/>
          <p:cNvSpPr txBox="1"/>
          <p:nvPr/>
        </p:nvSpPr>
        <p:spPr>
          <a:xfrm>
            <a:off x="0" y="152400"/>
            <a:ext cx="9144000" cy="707886"/>
          </a:xfrm>
          <a:prstGeom prst="rect">
            <a:avLst/>
          </a:prstGeom>
          <a:noFill/>
        </p:spPr>
        <p:txBody>
          <a:bodyPr wrap="square" rtlCol="0">
            <a:spAutoFit/>
          </a:bodyPr>
          <a:lstStyle/>
          <a:p>
            <a:pPr algn="ctr"/>
            <a:r>
              <a:rPr lang="en-US" sz="4000" b="1" dirty="0" smtClean="0"/>
              <a:t>Issues under Investigation</a:t>
            </a:r>
            <a:endParaRPr lang="en-US" sz="40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ata\hwrf\aoml-ideal\figures\control_fixedf_0.05dif0f0fcim0fcxm_gfsrad1\hove_tanvfixedf0.5dif0fcim0fcxm0gfsrad1mp5Z1000m.gif"/>
          <p:cNvPicPr>
            <a:picLocks noChangeAspect="1" noChangeArrowheads="1"/>
          </p:cNvPicPr>
          <p:nvPr/>
        </p:nvPicPr>
        <p:blipFill>
          <a:blip r:embed="rId2" cstate="print"/>
          <a:srcRect t="4933"/>
          <a:stretch>
            <a:fillRect/>
          </a:stretch>
        </p:blipFill>
        <p:spPr bwMode="auto">
          <a:xfrm>
            <a:off x="6400800" y="4902098"/>
            <a:ext cx="2743200" cy="1955902"/>
          </a:xfrm>
          <a:prstGeom prst="rect">
            <a:avLst/>
          </a:prstGeom>
          <a:noFill/>
        </p:spPr>
      </p:pic>
      <p:pic>
        <p:nvPicPr>
          <p:cNvPr id="3077" name="Picture 5" descr="C:\Data\hwrf\aoml-ideal\figures\control_fixedf_0.1dif0fcim0fcxm_gfsrad1\hove_tanvfixedf0.1dif0fcim0fcxm0gfsrad1mp5Z1000m.gif"/>
          <p:cNvPicPr>
            <a:picLocks noChangeAspect="1" noChangeArrowheads="1"/>
          </p:cNvPicPr>
          <p:nvPr/>
        </p:nvPicPr>
        <p:blipFill>
          <a:blip r:embed="rId3" cstate="print"/>
          <a:srcRect t="4933"/>
          <a:stretch>
            <a:fillRect/>
          </a:stretch>
        </p:blipFill>
        <p:spPr bwMode="auto">
          <a:xfrm>
            <a:off x="3352800" y="4902098"/>
            <a:ext cx="2743200" cy="1955902"/>
          </a:xfrm>
          <a:prstGeom prst="rect">
            <a:avLst/>
          </a:prstGeom>
          <a:noFill/>
        </p:spPr>
      </p:pic>
      <p:pic>
        <p:nvPicPr>
          <p:cNvPr id="3079" name="Picture 7" descr="C:\Data\hwrf\aoml-ideal\figures\control_fixedf_0.5dif0fcim0fcxm0_gfsrad1\hove_tanvfixedf0.5dif0fcim0fcxm0gfsrad1mp5Z1000m.gif"/>
          <p:cNvPicPr>
            <a:picLocks noChangeAspect="1" noChangeArrowheads="1"/>
          </p:cNvPicPr>
          <p:nvPr/>
        </p:nvPicPr>
        <p:blipFill>
          <a:blip r:embed="rId4" cstate="print"/>
          <a:srcRect t="4933"/>
          <a:stretch>
            <a:fillRect/>
          </a:stretch>
        </p:blipFill>
        <p:spPr bwMode="auto">
          <a:xfrm>
            <a:off x="76200" y="4902098"/>
            <a:ext cx="2743200" cy="1955902"/>
          </a:xfrm>
          <a:prstGeom prst="rect">
            <a:avLst/>
          </a:prstGeom>
          <a:noFill/>
        </p:spPr>
      </p:pic>
      <p:pic>
        <p:nvPicPr>
          <p:cNvPr id="8" name="Picture 3" descr="C:\Data\hwrf\aoml-ideal\figures\control_fixedf_4.0dif0f0fcim0fcxm_gfsrad1\hove_tanvfixedf4.0dif0fcim0fcxm0gfsrad1mp5Z1000m.gif"/>
          <p:cNvPicPr>
            <a:picLocks noChangeAspect="1" noChangeArrowheads="1"/>
          </p:cNvPicPr>
          <p:nvPr/>
        </p:nvPicPr>
        <p:blipFill>
          <a:blip r:embed="rId5" cstate="print"/>
          <a:srcRect t="4933"/>
          <a:stretch>
            <a:fillRect/>
          </a:stretch>
        </p:blipFill>
        <p:spPr bwMode="auto">
          <a:xfrm>
            <a:off x="3232759" y="2610633"/>
            <a:ext cx="2743200" cy="1955902"/>
          </a:xfrm>
          <a:prstGeom prst="rect">
            <a:avLst/>
          </a:prstGeom>
          <a:noFill/>
        </p:spPr>
      </p:pic>
      <p:pic>
        <p:nvPicPr>
          <p:cNvPr id="9" name="Picture 5" descr="C:\Data\hwrf\aoml-ideal\figures\control_fixedf_16.0dif0fcim0fcxm_gfsrad1\hove_tanvfixedf16.0dif0fcim0fcxm0gfsrad1mp5Z1000m.gif"/>
          <p:cNvPicPr>
            <a:picLocks noChangeAspect="1" noChangeArrowheads="1"/>
          </p:cNvPicPr>
          <p:nvPr/>
        </p:nvPicPr>
        <p:blipFill>
          <a:blip r:embed="rId6" cstate="print"/>
          <a:srcRect t="4933"/>
          <a:stretch>
            <a:fillRect/>
          </a:stretch>
        </p:blipFill>
        <p:spPr bwMode="auto">
          <a:xfrm>
            <a:off x="76200" y="2590800"/>
            <a:ext cx="2743200" cy="1955902"/>
          </a:xfrm>
          <a:prstGeom prst="rect">
            <a:avLst/>
          </a:prstGeom>
          <a:noFill/>
        </p:spPr>
      </p:pic>
      <p:pic>
        <p:nvPicPr>
          <p:cNvPr id="3082" name="Picture 10" descr="C:\Data\hwrf\aoml-ideal\figures\control_fixedf_4.0gfsrad1\hove_tanvfixedf4.0difgfsrad1mp5Z1000m.gif"/>
          <p:cNvPicPr>
            <a:picLocks noChangeAspect="1" noChangeArrowheads="1"/>
          </p:cNvPicPr>
          <p:nvPr/>
        </p:nvPicPr>
        <p:blipFill>
          <a:blip r:embed="rId7" cstate="print"/>
          <a:srcRect t="4933"/>
          <a:stretch>
            <a:fillRect/>
          </a:stretch>
        </p:blipFill>
        <p:spPr bwMode="auto">
          <a:xfrm>
            <a:off x="3124200" y="228600"/>
            <a:ext cx="2743200" cy="1955902"/>
          </a:xfrm>
          <a:prstGeom prst="rect">
            <a:avLst/>
          </a:prstGeom>
          <a:noFill/>
        </p:spPr>
      </p:pic>
      <p:pic>
        <p:nvPicPr>
          <p:cNvPr id="3086" name="Picture 14" descr="C:\Data\hwrf\aoml-ideal\figures\control_fixedfgfsrad1\hove_tanvfixedfgfsrad1mp5Z1000m.gif"/>
          <p:cNvPicPr>
            <a:picLocks noChangeAspect="1" noChangeArrowheads="1"/>
          </p:cNvPicPr>
          <p:nvPr/>
        </p:nvPicPr>
        <p:blipFill>
          <a:blip r:embed="rId8" cstate="print"/>
          <a:srcRect t="4933"/>
          <a:stretch>
            <a:fillRect/>
          </a:stretch>
        </p:blipFill>
        <p:spPr bwMode="auto">
          <a:xfrm>
            <a:off x="0" y="228600"/>
            <a:ext cx="2743200" cy="1955902"/>
          </a:xfrm>
          <a:prstGeom prst="rect">
            <a:avLst/>
          </a:prstGeom>
          <a:noFill/>
        </p:spPr>
      </p:pic>
      <p:sp>
        <p:nvSpPr>
          <p:cNvPr id="17" name="TextBox 16"/>
          <p:cNvSpPr txBox="1"/>
          <p:nvPr/>
        </p:nvSpPr>
        <p:spPr>
          <a:xfrm>
            <a:off x="914400" y="0"/>
            <a:ext cx="659091" cy="276999"/>
          </a:xfrm>
          <a:prstGeom prst="rect">
            <a:avLst/>
          </a:prstGeom>
          <a:noFill/>
        </p:spPr>
        <p:txBody>
          <a:bodyPr wrap="none" rtlCol="0">
            <a:spAutoFit/>
          </a:bodyPr>
          <a:lstStyle/>
          <a:p>
            <a:r>
              <a:rPr lang="en-US" sz="1200" b="1" dirty="0" smtClean="0"/>
              <a:t>Control</a:t>
            </a:r>
            <a:endParaRPr lang="en-US" sz="1200" b="1" dirty="0"/>
          </a:p>
        </p:txBody>
      </p:sp>
      <p:sp>
        <p:nvSpPr>
          <p:cNvPr id="18" name="TextBox 17"/>
          <p:cNvSpPr txBox="1"/>
          <p:nvPr/>
        </p:nvSpPr>
        <p:spPr>
          <a:xfrm>
            <a:off x="3581400" y="0"/>
            <a:ext cx="1669944" cy="276999"/>
          </a:xfrm>
          <a:prstGeom prst="rect">
            <a:avLst/>
          </a:prstGeom>
          <a:noFill/>
        </p:spPr>
        <p:txBody>
          <a:bodyPr wrap="none" rtlCol="0">
            <a:spAutoFit/>
          </a:bodyPr>
          <a:lstStyle/>
          <a:p>
            <a:r>
              <a:rPr lang="en-US" sz="1200" b="1" dirty="0" smtClean="0"/>
              <a:t>4 X horizontal diffusion</a:t>
            </a:r>
            <a:endParaRPr lang="en-US" sz="1200" b="1" dirty="0"/>
          </a:p>
        </p:txBody>
      </p:sp>
      <p:sp>
        <p:nvSpPr>
          <p:cNvPr id="19" name="TextBox 18"/>
          <p:cNvSpPr txBox="1"/>
          <p:nvPr/>
        </p:nvSpPr>
        <p:spPr>
          <a:xfrm>
            <a:off x="76200" y="2209800"/>
            <a:ext cx="2895600" cy="461665"/>
          </a:xfrm>
          <a:prstGeom prst="rect">
            <a:avLst/>
          </a:prstGeom>
          <a:noFill/>
        </p:spPr>
        <p:txBody>
          <a:bodyPr wrap="square" rtlCol="0">
            <a:spAutoFit/>
          </a:bodyPr>
          <a:lstStyle/>
          <a:p>
            <a:pPr algn="ctr"/>
            <a:r>
              <a:rPr lang="en-US" sz="1200" b="1" dirty="0" smtClean="0"/>
              <a:t>16 X horizontal diffusion, no gravity wave damping</a:t>
            </a:r>
            <a:endParaRPr lang="en-US" sz="1200" b="1" dirty="0"/>
          </a:p>
        </p:txBody>
      </p:sp>
      <p:sp>
        <p:nvSpPr>
          <p:cNvPr id="20" name="TextBox 19"/>
          <p:cNvSpPr txBox="1"/>
          <p:nvPr/>
        </p:nvSpPr>
        <p:spPr>
          <a:xfrm>
            <a:off x="3156559" y="2229633"/>
            <a:ext cx="2895600" cy="461665"/>
          </a:xfrm>
          <a:prstGeom prst="rect">
            <a:avLst/>
          </a:prstGeom>
          <a:noFill/>
        </p:spPr>
        <p:txBody>
          <a:bodyPr wrap="square" rtlCol="0">
            <a:spAutoFit/>
          </a:bodyPr>
          <a:lstStyle/>
          <a:p>
            <a:pPr algn="ctr"/>
            <a:r>
              <a:rPr lang="en-US" sz="1200" b="1" dirty="0" smtClean="0"/>
              <a:t>4 X horizontal diffusion, no gravity wave damping</a:t>
            </a:r>
            <a:endParaRPr lang="en-US" sz="1200" b="1" dirty="0"/>
          </a:p>
        </p:txBody>
      </p:sp>
      <p:sp>
        <p:nvSpPr>
          <p:cNvPr id="21" name="TextBox 20"/>
          <p:cNvSpPr txBox="1"/>
          <p:nvPr/>
        </p:nvSpPr>
        <p:spPr>
          <a:xfrm>
            <a:off x="0" y="4495800"/>
            <a:ext cx="2895600" cy="461665"/>
          </a:xfrm>
          <a:prstGeom prst="rect">
            <a:avLst/>
          </a:prstGeom>
          <a:noFill/>
        </p:spPr>
        <p:txBody>
          <a:bodyPr wrap="square" rtlCol="0">
            <a:spAutoFit/>
          </a:bodyPr>
          <a:lstStyle/>
          <a:p>
            <a:pPr algn="ctr"/>
            <a:r>
              <a:rPr lang="en-US" sz="1200" b="1" dirty="0" smtClean="0"/>
              <a:t>0.5 X horizontal diffusion, no gravity wave damping</a:t>
            </a:r>
            <a:endParaRPr lang="en-US" sz="1200" b="1" dirty="0"/>
          </a:p>
        </p:txBody>
      </p:sp>
      <p:sp>
        <p:nvSpPr>
          <p:cNvPr id="22" name="TextBox 21"/>
          <p:cNvSpPr txBox="1"/>
          <p:nvPr/>
        </p:nvSpPr>
        <p:spPr>
          <a:xfrm>
            <a:off x="3124200" y="4495800"/>
            <a:ext cx="2895600" cy="461665"/>
          </a:xfrm>
          <a:prstGeom prst="rect">
            <a:avLst/>
          </a:prstGeom>
          <a:noFill/>
        </p:spPr>
        <p:txBody>
          <a:bodyPr wrap="square" rtlCol="0">
            <a:spAutoFit/>
          </a:bodyPr>
          <a:lstStyle/>
          <a:p>
            <a:pPr algn="ctr"/>
            <a:r>
              <a:rPr lang="en-US" sz="1200" b="1" dirty="0" smtClean="0"/>
              <a:t>0.1 X horizontal diffusion, no gravity wave damping</a:t>
            </a:r>
            <a:endParaRPr lang="en-US" sz="1200" b="1" dirty="0"/>
          </a:p>
        </p:txBody>
      </p:sp>
      <p:sp>
        <p:nvSpPr>
          <p:cNvPr id="23" name="TextBox 22"/>
          <p:cNvSpPr txBox="1"/>
          <p:nvPr/>
        </p:nvSpPr>
        <p:spPr>
          <a:xfrm>
            <a:off x="6248400" y="4495800"/>
            <a:ext cx="2895600" cy="461665"/>
          </a:xfrm>
          <a:prstGeom prst="rect">
            <a:avLst/>
          </a:prstGeom>
          <a:noFill/>
        </p:spPr>
        <p:txBody>
          <a:bodyPr wrap="square" rtlCol="0">
            <a:spAutoFit/>
          </a:bodyPr>
          <a:lstStyle/>
          <a:p>
            <a:pPr algn="ctr"/>
            <a:r>
              <a:rPr lang="en-US" sz="1200" b="1" dirty="0" smtClean="0"/>
              <a:t>0.05 X horizontal diffusion, no gravity wave damping</a:t>
            </a:r>
            <a:endParaRPr lang="en-US" sz="1200" b="1" dirty="0"/>
          </a:p>
        </p:txBody>
      </p:sp>
      <p:sp>
        <p:nvSpPr>
          <p:cNvPr id="24" name="TextBox 23"/>
          <p:cNvSpPr txBox="1"/>
          <p:nvPr/>
        </p:nvSpPr>
        <p:spPr>
          <a:xfrm>
            <a:off x="6324600" y="3048000"/>
            <a:ext cx="2590800" cy="1015663"/>
          </a:xfrm>
          <a:prstGeom prst="rect">
            <a:avLst/>
          </a:prstGeom>
          <a:noFill/>
        </p:spPr>
        <p:txBody>
          <a:bodyPr wrap="square" rtlCol="0">
            <a:spAutoFit/>
          </a:bodyPr>
          <a:lstStyle/>
          <a:p>
            <a:r>
              <a:rPr lang="en-US" sz="2000" b="1" dirty="0" err="1" smtClean="0">
                <a:solidFill>
                  <a:srgbClr val="002060"/>
                </a:solidFill>
              </a:rPr>
              <a:t>Hovmöller</a:t>
            </a:r>
            <a:r>
              <a:rPr lang="en-US" sz="2000" dirty="0" smtClean="0"/>
              <a:t> </a:t>
            </a:r>
            <a:r>
              <a:rPr lang="en-US" sz="2000" b="1" dirty="0" smtClean="0">
                <a:solidFill>
                  <a:srgbClr val="002060"/>
                </a:solidFill>
              </a:rPr>
              <a:t> diagram of tangential wind speed at 1000 m</a:t>
            </a:r>
            <a:endParaRPr lang="en-US" sz="2000" b="1" dirty="0">
              <a:solidFill>
                <a:srgbClr val="002060"/>
              </a:solidFill>
            </a:endParaRPr>
          </a:p>
        </p:txBody>
      </p:sp>
      <p:sp>
        <p:nvSpPr>
          <p:cNvPr id="25" name="TextBox 24"/>
          <p:cNvSpPr txBox="1"/>
          <p:nvPr/>
        </p:nvSpPr>
        <p:spPr>
          <a:xfrm>
            <a:off x="5548512" y="0"/>
            <a:ext cx="3733800" cy="276999"/>
          </a:xfrm>
          <a:prstGeom prst="rect">
            <a:avLst/>
          </a:prstGeom>
          <a:noFill/>
        </p:spPr>
        <p:txBody>
          <a:bodyPr wrap="square" rtlCol="0">
            <a:spAutoFit/>
          </a:bodyPr>
          <a:lstStyle/>
          <a:p>
            <a:pPr algn="ctr"/>
            <a:r>
              <a:rPr lang="en-US" sz="1200" b="1" dirty="0" smtClean="0"/>
              <a:t>Default horizontal diffusion, no gravity wave damping</a:t>
            </a:r>
            <a:endParaRPr lang="en-US" sz="1200" b="1" dirty="0"/>
          </a:p>
        </p:txBody>
      </p:sp>
      <p:pic>
        <p:nvPicPr>
          <p:cNvPr id="27" name="Picture 11" descr="C:\Data\hwrf\aoml-ideal\figures\control_fixedf_1dif0fcim0fcxm_gfsrad1\hove_tanvfixedf1dif0fcim0fcxmgfsrad1mp5Z1000m.gif"/>
          <p:cNvPicPr>
            <a:picLocks noChangeAspect="1" noChangeArrowheads="1"/>
          </p:cNvPicPr>
          <p:nvPr/>
        </p:nvPicPr>
        <p:blipFill>
          <a:blip r:embed="rId9" cstate="print"/>
          <a:srcRect t="4933"/>
          <a:stretch>
            <a:fillRect/>
          </a:stretch>
        </p:blipFill>
        <p:spPr bwMode="auto">
          <a:xfrm>
            <a:off x="6172200" y="228600"/>
            <a:ext cx="2743200" cy="195590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914400" y="0"/>
            <a:ext cx="659091" cy="276999"/>
          </a:xfrm>
          <a:prstGeom prst="rect">
            <a:avLst/>
          </a:prstGeom>
          <a:noFill/>
        </p:spPr>
        <p:txBody>
          <a:bodyPr wrap="none" rtlCol="0">
            <a:spAutoFit/>
          </a:bodyPr>
          <a:lstStyle/>
          <a:p>
            <a:r>
              <a:rPr lang="en-US" sz="1200" b="1" dirty="0" smtClean="0"/>
              <a:t>Control</a:t>
            </a:r>
            <a:endParaRPr lang="en-US" sz="1200" b="1" dirty="0"/>
          </a:p>
        </p:txBody>
      </p:sp>
      <p:sp>
        <p:nvSpPr>
          <p:cNvPr id="18" name="TextBox 17"/>
          <p:cNvSpPr txBox="1"/>
          <p:nvPr/>
        </p:nvSpPr>
        <p:spPr>
          <a:xfrm>
            <a:off x="3352800" y="0"/>
            <a:ext cx="1669944" cy="276999"/>
          </a:xfrm>
          <a:prstGeom prst="rect">
            <a:avLst/>
          </a:prstGeom>
          <a:noFill/>
        </p:spPr>
        <p:txBody>
          <a:bodyPr wrap="none" rtlCol="0">
            <a:spAutoFit/>
          </a:bodyPr>
          <a:lstStyle/>
          <a:p>
            <a:r>
              <a:rPr lang="en-US" sz="1200" b="1" dirty="0" smtClean="0"/>
              <a:t>4 X horizontal diffusion</a:t>
            </a:r>
            <a:endParaRPr lang="en-US" sz="1200" b="1" dirty="0"/>
          </a:p>
        </p:txBody>
      </p:sp>
      <p:sp>
        <p:nvSpPr>
          <p:cNvPr id="19" name="TextBox 18"/>
          <p:cNvSpPr txBox="1"/>
          <p:nvPr/>
        </p:nvSpPr>
        <p:spPr>
          <a:xfrm>
            <a:off x="152400" y="2133600"/>
            <a:ext cx="2895600" cy="461665"/>
          </a:xfrm>
          <a:prstGeom prst="rect">
            <a:avLst/>
          </a:prstGeom>
          <a:noFill/>
        </p:spPr>
        <p:txBody>
          <a:bodyPr wrap="square" rtlCol="0">
            <a:spAutoFit/>
          </a:bodyPr>
          <a:lstStyle/>
          <a:p>
            <a:pPr algn="ctr"/>
            <a:r>
              <a:rPr lang="en-US" sz="1200" b="1" dirty="0" smtClean="0"/>
              <a:t>16 X horizontal diffusion, no gravity wave damping</a:t>
            </a:r>
            <a:endParaRPr lang="en-US" sz="1200" b="1" dirty="0"/>
          </a:p>
        </p:txBody>
      </p:sp>
      <p:sp>
        <p:nvSpPr>
          <p:cNvPr id="20" name="TextBox 19"/>
          <p:cNvSpPr txBox="1"/>
          <p:nvPr/>
        </p:nvSpPr>
        <p:spPr>
          <a:xfrm>
            <a:off x="2971800" y="2286000"/>
            <a:ext cx="3505200" cy="276999"/>
          </a:xfrm>
          <a:prstGeom prst="rect">
            <a:avLst/>
          </a:prstGeom>
          <a:noFill/>
        </p:spPr>
        <p:txBody>
          <a:bodyPr wrap="square" rtlCol="0">
            <a:spAutoFit/>
          </a:bodyPr>
          <a:lstStyle/>
          <a:p>
            <a:pPr algn="ctr"/>
            <a:r>
              <a:rPr lang="en-US" sz="1200" b="1" dirty="0" smtClean="0"/>
              <a:t>4 X horizontal diffusion, no gravity wave damping</a:t>
            </a:r>
            <a:endParaRPr lang="en-US" sz="1200" b="1" dirty="0"/>
          </a:p>
        </p:txBody>
      </p:sp>
      <p:sp>
        <p:nvSpPr>
          <p:cNvPr id="21" name="TextBox 20"/>
          <p:cNvSpPr txBox="1"/>
          <p:nvPr/>
        </p:nvSpPr>
        <p:spPr>
          <a:xfrm>
            <a:off x="0" y="4495800"/>
            <a:ext cx="2895600" cy="461665"/>
          </a:xfrm>
          <a:prstGeom prst="rect">
            <a:avLst/>
          </a:prstGeom>
          <a:noFill/>
        </p:spPr>
        <p:txBody>
          <a:bodyPr wrap="square" rtlCol="0">
            <a:spAutoFit/>
          </a:bodyPr>
          <a:lstStyle/>
          <a:p>
            <a:pPr algn="ctr"/>
            <a:r>
              <a:rPr lang="en-US" sz="1200" b="1" dirty="0" smtClean="0"/>
              <a:t>0.5 X horizontal diffusion, no gravity wave damping</a:t>
            </a:r>
            <a:endParaRPr lang="en-US" sz="1200" b="1" dirty="0"/>
          </a:p>
        </p:txBody>
      </p:sp>
      <p:sp>
        <p:nvSpPr>
          <p:cNvPr id="22" name="TextBox 21"/>
          <p:cNvSpPr txBox="1"/>
          <p:nvPr/>
        </p:nvSpPr>
        <p:spPr>
          <a:xfrm>
            <a:off x="3124200" y="4495800"/>
            <a:ext cx="2895600" cy="461665"/>
          </a:xfrm>
          <a:prstGeom prst="rect">
            <a:avLst/>
          </a:prstGeom>
          <a:noFill/>
        </p:spPr>
        <p:txBody>
          <a:bodyPr wrap="square" rtlCol="0">
            <a:spAutoFit/>
          </a:bodyPr>
          <a:lstStyle/>
          <a:p>
            <a:pPr algn="ctr"/>
            <a:r>
              <a:rPr lang="en-US" sz="1200" b="1" dirty="0" smtClean="0"/>
              <a:t>0.1 X horizontal diffusion, no gravity wave damping</a:t>
            </a:r>
            <a:endParaRPr lang="en-US" sz="1200" b="1" dirty="0"/>
          </a:p>
        </p:txBody>
      </p:sp>
      <p:sp>
        <p:nvSpPr>
          <p:cNvPr id="23" name="TextBox 22"/>
          <p:cNvSpPr txBox="1"/>
          <p:nvPr/>
        </p:nvSpPr>
        <p:spPr>
          <a:xfrm>
            <a:off x="6248400" y="4419600"/>
            <a:ext cx="2895600" cy="461665"/>
          </a:xfrm>
          <a:prstGeom prst="rect">
            <a:avLst/>
          </a:prstGeom>
          <a:noFill/>
        </p:spPr>
        <p:txBody>
          <a:bodyPr wrap="square" rtlCol="0">
            <a:spAutoFit/>
          </a:bodyPr>
          <a:lstStyle/>
          <a:p>
            <a:pPr algn="ctr"/>
            <a:r>
              <a:rPr lang="en-US" sz="1200" b="1" dirty="0" smtClean="0"/>
              <a:t>0.05 X horizontal diffusion, no gravity wave damping</a:t>
            </a:r>
            <a:endParaRPr lang="en-US" sz="1200" b="1" dirty="0"/>
          </a:p>
        </p:txBody>
      </p:sp>
      <p:sp>
        <p:nvSpPr>
          <p:cNvPr id="24" name="TextBox 23"/>
          <p:cNvSpPr txBox="1"/>
          <p:nvPr/>
        </p:nvSpPr>
        <p:spPr>
          <a:xfrm>
            <a:off x="6324600" y="2209800"/>
            <a:ext cx="2590800" cy="2246769"/>
          </a:xfrm>
          <a:prstGeom prst="rect">
            <a:avLst/>
          </a:prstGeom>
          <a:noFill/>
        </p:spPr>
        <p:txBody>
          <a:bodyPr wrap="square" rtlCol="0">
            <a:spAutoFit/>
          </a:bodyPr>
          <a:lstStyle/>
          <a:p>
            <a:r>
              <a:rPr lang="en-US" sz="2000" b="1" dirty="0" smtClean="0">
                <a:solidFill>
                  <a:srgbClr val="002060"/>
                </a:solidFill>
              </a:rPr>
              <a:t>12-hour (60-72 hrs) azimuthally averaged Equivalent Potential Temperature (shaded contours, K) and Relative humidity (black contours, %)</a:t>
            </a:r>
            <a:endParaRPr lang="en-US" sz="2000" b="1" dirty="0">
              <a:solidFill>
                <a:srgbClr val="002060"/>
              </a:solidFill>
            </a:endParaRPr>
          </a:p>
        </p:txBody>
      </p:sp>
      <p:sp>
        <p:nvSpPr>
          <p:cNvPr id="25" name="TextBox 24"/>
          <p:cNvSpPr txBox="1"/>
          <p:nvPr/>
        </p:nvSpPr>
        <p:spPr>
          <a:xfrm>
            <a:off x="5548512" y="0"/>
            <a:ext cx="3733800" cy="276999"/>
          </a:xfrm>
          <a:prstGeom prst="rect">
            <a:avLst/>
          </a:prstGeom>
          <a:noFill/>
        </p:spPr>
        <p:txBody>
          <a:bodyPr wrap="square" rtlCol="0">
            <a:spAutoFit/>
          </a:bodyPr>
          <a:lstStyle/>
          <a:p>
            <a:pPr algn="ctr"/>
            <a:r>
              <a:rPr lang="en-US" sz="1200" b="1" dirty="0" smtClean="0"/>
              <a:t>Default horizontal diffusion, no gravity wave damping</a:t>
            </a:r>
            <a:endParaRPr lang="en-US" sz="1200" b="1" dirty="0"/>
          </a:p>
        </p:txBody>
      </p:sp>
      <p:pic>
        <p:nvPicPr>
          <p:cNvPr id="26" name="Picture 15" descr="C:\Data\hwrf\aoml-ideal\figures\control_fixedf_1dif0fcim0fcxm_gfsrad1\rhthetae_fixedf1dif0fcim0fcxmgfsrad1340_6072.gif"/>
          <p:cNvPicPr>
            <a:picLocks noChangeAspect="1" noChangeArrowheads="1"/>
          </p:cNvPicPr>
          <p:nvPr/>
        </p:nvPicPr>
        <p:blipFill>
          <a:blip r:embed="rId2" cstate="print"/>
          <a:srcRect t="4933"/>
          <a:stretch>
            <a:fillRect/>
          </a:stretch>
        </p:blipFill>
        <p:spPr bwMode="auto">
          <a:xfrm>
            <a:off x="6172200" y="304806"/>
            <a:ext cx="2743200" cy="1955896"/>
          </a:xfrm>
          <a:prstGeom prst="rect">
            <a:avLst/>
          </a:prstGeom>
          <a:noFill/>
        </p:spPr>
      </p:pic>
      <p:pic>
        <p:nvPicPr>
          <p:cNvPr id="27" name="Picture 3" descr="C:\Data\hwrf\aoml-ideal\figures\control_fixedfgfsrad1\rhthetae_fixedf1dif0fcim0fcxmgfsrad1340_6072.gif"/>
          <p:cNvPicPr>
            <a:picLocks noChangeAspect="1" noChangeArrowheads="1"/>
          </p:cNvPicPr>
          <p:nvPr/>
        </p:nvPicPr>
        <p:blipFill>
          <a:blip r:embed="rId2" cstate="print"/>
          <a:srcRect t="4933"/>
          <a:stretch>
            <a:fillRect/>
          </a:stretch>
        </p:blipFill>
        <p:spPr bwMode="auto">
          <a:xfrm>
            <a:off x="152400" y="228600"/>
            <a:ext cx="2743200" cy="1955902"/>
          </a:xfrm>
          <a:prstGeom prst="rect">
            <a:avLst/>
          </a:prstGeom>
          <a:noFill/>
        </p:spPr>
      </p:pic>
      <p:pic>
        <p:nvPicPr>
          <p:cNvPr id="4115" name="Picture 19" descr="C:\Data\hwrf\aoml-ideal\figures\control_fixedf_4.0gfsrad1\rhthetaemflfixedf_4.0difgfsrad1340_6072.gif"/>
          <p:cNvPicPr>
            <a:picLocks noChangeAspect="1" noChangeArrowheads="1"/>
          </p:cNvPicPr>
          <p:nvPr/>
        </p:nvPicPr>
        <p:blipFill>
          <a:blip r:embed="rId3" cstate="print"/>
          <a:srcRect t="4933"/>
          <a:stretch>
            <a:fillRect/>
          </a:stretch>
        </p:blipFill>
        <p:spPr bwMode="auto">
          <a:xfrm>
            <a:off x="3048000" y="304800"/>
            <a:ext cx="2743200" cy="1955902"/>
          </a:xfrm>
          <a:prstGeom prst="rect">
            <a:avLst/>
          </a:prstGeom>
          <a:noFill/>
        </p:spPr>
      </p:pic>
      <p:pic>
        <p:nvPicPr>
          <p:cNvPr id="4116" name="Picture 20" descr="C:\Data\hwrf\aoml-ideal\figures\control_fixedf_16.0dif0fcim0fcxm_gfsrad1\rhthetaemflfixedf_16.0dif0fcim0fcxm0gfsrad1340_6072.gif"/>
          <p:cNvPicPr>
            <a:picLocks noChangeAspect="1" noChangeArrowheads="1"/>
          </p:cNvPicPr>
          <p:nvPr/>
        </p:nvPicPr>
        <p:blipFill>
          <a:blip r:embed="rId4" cstate="print"/>
          <a:srcRect t="4933"/>
          <a:stretch>
            <a:fillRect/>
          </a:stretch>
        </p:blipFill>
        <p:spPr bwMode="auto">
          <a:xfrm>
            <a:off x="228600" y="2590800"/>
            <a:ext cx="2743200" cy="1955902"/>
          </a:xfrm>
          <a:prstGeom prst="rect">
            <a:avLst/>
          </a:prstGeom>
          <a:noFill/>
        </p:spPr>
      </p:pic>
      <p:pic>
        <p:nvPicPr>
          <p:cNvPr id="4117" name="Picture 21" descr="C:\Data\hwrf\aoml-ideal\figures\control_fixedf_4.0dif0f0fcim0fcxm_gfsrad1\rhthetaemflfixedf_4.0dif0fcim0fcxmgfsrad1340_6072.gif"/>
          <p:cNvPicPr>
            <a:picLocks noChangeAspect="1" noChangeArrowheads="1"/>
          </p:cNvPicPr>
          <p:nvPr/>
        </p:nvPicPr>
        <p:blipFill>
          <a:blip r:embed="rId5" cstate="print"/>
          <a:srcRect t="4933"/>
          <a:stretch>
            <a:fillRect/>
          </a:stretch>
        </p:blipFill>
        <p:spPr bwMode="auto">
          <a:xfrm>
            <a:off x="3276600" y="2514600"/>
            <a:ext cx="2743200" cy="1955902"/>
          </a:xfrm>
          <a:prstGeom prst="rect">
            <a:avLst/>
          </a:prstGeom>
          <a:noFill/>
        </p:spPr>
      </p:pic>
      <p:pic>
        <p:nvPicPr>
          <p:cNvPr id="4118" name="Picture 22" descr="C:\Data\hwrf\aoml-ideal\figures\control_fixedf_0.5dif0fcim0fcxm0_gfsrad1\rhthetaemflfixedf_0.5dif0fcim0fcxmgfsrad1340_6072.gif"/>
          <p:cNvPicPr>
            <a:picLocks noChangeAspect="1" noChangeArrowheads="1"/>
          </p:cNvPicPr>
          <p:nvPr/>
        </p:nvPicPr>
        <p:blipFill>
          <a:blip r:embed="rId6" cstate="print"/>
          <a:srcRect t="4933"/>
          <a:stretch>
            <a:fillRect/>
          </a:stretch>
        </p:blipFill>
        <p:spPr bwMode="auto">
          <a:xfrm>
            <a:off x="150972" y="4952286"/>
            <a:ext cx="2743200" cy="1955902"/>
          </a:xfrm>
          <a:prstGeom prst="rect">
            <a:avLst/>
          </a:prstGeom>
          <a:noFill/>
        </p:spPr>
      </p:pic>
      <p:pic>
        <p:nvPicPr>
          <p:cNvPr id="4120" name="Picture 24" descr="C:\Data\hwrf\aoml-ideal\figures\control_fixedf_0.1dif0fcim0fcxm_gfsrad1\rhthetaemflfixedf_0.1dif0fcim0fcxmgfsrad1340_6072.gif"/>
          <p:cNvPicPr>
            <a:picLocks noChangeAspect="1" noChangeArrowheads="1"/>
          </p:cNvPicPr>
          <p:nvPr/>
        </p:nvPicPr>
        <p:blipFill>
          <a:blip r:embed="rId7" cstate="print"/>
          <a:srcRect t="4933"/>
          <a:stretch>
            <a:fillRect/>
          </a:stretch>
        </p:blipFill>
        <p:spPr bwMode="auto">
          <a:xfrm>
            <a:off x="3200400" y="4902098"/>
            <a:ext cx="2743200" cy="1955902"/>
          </a:xfrm>
          <a:prstGeom prst="rect">
            <a:avLst/>
          </a:prstGeom>
          <a:noFill/>
        </p:spPr>
      </p:pic>
      <p:pic>
        <p:nvPicPr>
          <p:cNvPr id="4121" name="Picture 25" descr="C:\Data\hwrf\aoml-ideal\figures\control_fixedf_0.05dif0f0fcim0fcxm_gfsrad1\rhthetaemflfixedf_0.05dif0fcim0fcxmgfsrad1340_6072.gif"/>
          <p:cNvPicPr>
            <a:picLocks noChangeAspect="1" noChangeArrowheads="1"/>
          </p:cNvPicPr>
          <p:nvPr/>
        </p:nvPicPr>
        <p:blipFill>
          <a:blip r:embed="rId8" cstate="print"/>
          <a:srcRect t="4933"/>
          <a:stretch>
            <a:fillRect/>
          </a:stretch>
        </p:blipFill>
        <p:spPr bwMode="auto">
          <a:xfrm>
            <a:off x="6400800" y="4902098"/>
            <a:ext cx="2743200" cy="195590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3000" y="990600"/>
            <a:ext cx="7162800" cy="5632311"/>
          </a:xfrm>
          <a:prstGeom prst="rect">
            <a:avLst/>
          </a:prstGeom>
          <a:noFill/>
        </p:spPr>
        <p:txBody>
          <a:bodyPr wrap="square" rtlCol="0">
            <a:spAutoFit/>
          </a:bodyPr>
          <a:lstStyle/>
          <a:p>
            <a:pPr marL="342900" indent="-342900">
              <a:buFont typeface="Arial" pitchFamily="34" charset="0"/>
              <a:buChar char="•"/>
            </a:pPr>
            <a:r>
              <a:rPr lang="en-US" sz="2000" b="1" dirty="0" smtClean="0"/>
              <a:t>Decreased horizontal diffusion with the divergence damping turned off makes the RMW behave quasi-steady after 80 h, like the ARW model, instead of increasing towards the end of the run with the default horizontal diffusion.</a:t>
            </a:r>
          </a:p>
          <a:p>
            <a:pPr marL="342900" indent="-342900">
              <a:buFont typeface="Arial" pitchFamily="34" charset="0"/>
              <a:buChar char="•"/>
            </a:pPr>
            <a:endParaRPr lang="en-US" sz="2000" b="1" dirty="0" smtClean="0"/>
          </a:p>
          <a:p>
            <a:pPr marL="342900" indent="-342900">
              <a:buFont typeface="Arial" pitchFamily="34" charset="0"/>
              <a:buChar char="•"/>
            </a:pPr>
            <a:r>
              <a:rPr lang="en-US" sz="2000" b="1" dirty="0" smtClean="0"/>
              <a:t>The RMW is larger with larger horizontal diffusivity.</a:t>
            </a:r>
          </a:p>
          <a:p>
            <a:pPr marL="342900" indent="-342900">
              <a:buFont typeface="Arial" pitchFamily="34" charset="0"/>
              <a:buChar char="•"/>
            </a:pPr>
            <a:endParaRPr lang="en-US" sz="2000" b="1" dirty="0" smtClean="0"/>
          </a:p>
          <a:p>
            <a:pPr marL="342900" indent="-342900">
              <a:buFont typeface="Arial" pitchFamily="34" charset="0"/>
              <a:buChar char="•"/>
            </a:pPr>
            <a:r>
              <a:rPr lang="en-US" sz="2000" b="1" dirty="0" smtClean="0"/>
              <a:t>Turning off the divergence damping decreases the intensity.</a:t>
            </a:r>
          </a:p>
          <a:p>
            <a:pPr marL="342900" indent="-342900">
              <a:buFont typeface="Arial" pitchFamily="34" charset="0"/>
              <a:buChar char="•"/>
            </a:pPr>
            <a:endParaRPr lang="en-US" sz="2000" b="1" dirty="0" smtClean="0"/>
          </a:p>
          <a:p>
            <a:pPr marL="342900" indent="-342900">
              <a:buFont typeface="Arial" pitchFamily="34" charset="0"/>
              <a:buChar char="•"/>
            </a:pPr>
            <a:r>
              <a:rPr lang="en-US" sz="2000" b="1" dirty="0" smtClean="0"/>
              <a:t>PWR more like ARW with horizontal diffusivity &lt;= 1×default value and divergence damping off.</a:t>
            </a:r>
          </a:p>
          <a:p>
            <a:pPr marL="342900" indent="-342900">
              <a:buFont typeface="Arial" pitchFamily="34" charset="0"/>
              <a:buChar char="•"/>
            </a:pPr>
            <a:endParaRPr lang="en-US" sz="2000" b="1" dirty="0" smtClean="0"/>
          </a:p>
          <a:p>
            <a:pPr marL="342900" indent="-342900">
              <a:buFont typeface="Arial" pitchFamily="34" charset="0"/>
              <a:buChar char="•"/>
            </a:pPr>
            <a:r>
              <a:rPr lang="en-US" sz="2000" b="1" dirty="0" smtClean="0"/>
              <a:t>Turning off the divergence damping overall makes the solution less smooth (not shown).</a:t>
            </a:r>
          </a:p>
          <a:p>
            <a:pPr marL="342900" indent="-342900">
              <a:buFont typeface="Arial" pitchFamily="34" charset="0"/>
              <a:buChar char="•"/>
            </a:pPr>
            <a:endParaRPr lang="en-US" sz="2000" b="1" dirty="0" smtClean="0">
              <a:solidFill>
                <a:srgbClr val="0000FF"/>
              </a:solidFill>
            </a:endParaRPr>
          </a:p>
          <a:p>
            <a:pPr marL="342900" indent="-342900">
              <a:buFont typeface="Arial" pitchFamily="34" charset="0"/>
              <a:buChar char="•"/>
            </a:pPr>
            <a:r>
              <a:rPr lang="en-US" sz="2000" b="1" dirty="0" smtClean="0">
                <a:solidFill>
                  <a:srgbClr val="0000FF"/>
                </a:solidFill>
              </a:rPr>
              <a:t>The divergence damping term is a significant contributing factor for the “bad” wind-pressure relationship when the GFD PBL scheme is used.</a:t>
            </a:r>
          </a:p>
        </p:txBody>
      </p:sp>
      <p:sp>
        <p:nvSpPr>
          <p:cNvPr id="4" name="TextBox 3"/>
          <p:cNvSpPr txBox="1"/>
          <p:nvPr/>
        </p:nvSpPr>
        <p:spPr>
          <a:xfrm>
            <a:off x="0" y="76200"/>
            <a:ext cx="9144000" cy="523220"/>
          </a:xfrm>
          <a:prstGeom prst="rect">
            <a:avLst/>
          </a:prstGeom>
          <a:noFill/>
        </p:spPr>
        <p:txBody>
          <a:bodyPr wrap="square" rtlCol="0">
            <a:spAutoFit/>
          </a:bodyPr>
          <a:lstStyle/>
          <a:p>
            <a:pPr algn="ctr"/>
            <a:r>
              <a:rPr lang="en-US" sz="2800" b="1" dirty="0" smtClean="0"/>
              <a:t>Summary of the Sensitivity to the Divergence Damping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533400" y="2438400"/>
          <a:ext cx="8229602" cy="2926080"/>
        </p:xfrm>
        <a:graphic>
          <a:graphicData uri="http://schemas.openxmlformats.org/drawingml/2006/table">
            <a:tbl>
              <a:tblPr firstRow="1" bandRow="1">
                <a:tableStyleId>{5940675A-B579-460E-94D1-54222C63F5DA}</a:tableStyleId>
              </a:tblPr>
              <a:tblGrid>
                <a:gridCol w="3158620"/>
                <a:gridCol w="2535491"/>
                <a:gridCol w="2535491"/>
              </a:tblGrid>
              <a:tr h="121920">
                <a:tc>
                  <a:txBody>
                    <a:bodyPr/>
                    <a:lstStyle/>
                    <a:p>
                      <a:pPr algn="ctr"/>
                      <a:r>
                        <a:rPr lang="en-US" sz="1800" b="1" dirty="0" smtClean="0"/>
                        <a:t>Exp. Name</a:t>
                      </a:r>
                      <a:endParaRPr lang="en-US" sz="1800" b="1" dirty="0"/>
                    </a:p>
                  </a:txBody>
                  <a:tcPr/>
                </a:tc>
                <a:tc>
                  <a:txBody>
                    <a:bodyPr/>
                    <a:lstStyle/>
                    <a:p>
                      <a:pPr algn="ctr"/>
                      <a:r>
                        <a:rPr lang="en-US" sz="1800" b="1" dirty="0" smtClean="0"/>
                        <a:t>Vertical Momentum</a:t>
                      </a:r>
                      <a:r>
                        <a:rPr lang="en-US" sz="1800" b="1" baseline="0" dirty="0" smtClean="0"/>
                        <a:t> </a:t>
                      </a:r>
                      <a:r>
                        <a:rPr lang="en-US" sz="1800" b="1" dirty="0" smtClean="0"/>
                        <a:t>Diffusion (DKU)</a:t>
                      </a:r>
                      <a:endParaRPr lang="en-US" sz="1800" b="1" dirty="0"/>
                    </a:p>
                  </a:txBody>
                  <a:tcPr/>
                </a:tc>
                <a:tc>
                  <a:txBody>
                    <a:bodyPr/>
                    <a:lstStyle/>
                    <a:p>
                      <a:pPr algn="ctr"/>
                      <a:r>
                        <a:rPr lang="en-US" sz="1800" b="1" dirty="0" smtClean="0"/>
                        <a:t>Vertical Thermal Diffusion (DKT)</a:t>
                      </a:r>
                      <a:endParaRPr lang="en-US" sz="1800" b="1" dirty="0"/>
                    </a:p>
                  </a:txBody>
                  <a:tcPr/>
                </a:tc>
              </a:tr>
              <a:tr h="208098">
                <a:tc>
                  <a:txBody>
                    <a:bodyPr/>
                    <a:lstStyle/>
                    <a:p>
                      <a:pPr algn="ctr"/>
                      <a:r>
                        <a:rPr lang="en-US" sz="1800" b="1" dirty="0" smtClean="0"/>
                        <a:t>Control</a:t>
                      </a:r>
                      <a:r>
                        <a:rPr lang="en-US" sz="1800" b="1" baseline="0" dirty="0" smtClean="0"/>
                        <a:t> (magenta squares)</a:t>
                      </a:r>
                      <a:endParaRPr lang="en-US" sz="1800" b="1" dirty="0"/>
                    </a:p>
                  </a:txBody>
                  <a:tcPr anchor="ctr" anchorCtr="1"/>
                </a:tc>
                <a:tc>
                  <a:txBody>
                    <a:bodyPr/>
                    <a:lstStyle/>
                    <a:p>
                      <a:pPr algn="ctr"/>
                      <a:r>
                        <a:rPr lang="en-US" sz="1800" b="1" dirty="0" smtClean="0"/>
                        <a:t>Default</a:t>
                      </a:r>
                      <a:endParaRPr lang="en-US" sz="1800" b="1" dirty="0"/>
                    </a:p>
                  </a:txBody>
                  <a:tcPr anchor="ctr" anchorCtr="1"/>
                </a:tc>
                <a:tc>
                  <a:txBody>
                    <a:bodyPr/>
                    <a:lstStyle/>
                    <a:p>
                      <a:pPr algn="ctr"/>
                      <a:r>
                        <a:rPr lang="en-US" sz="1800" b="1" dirty="0" smtClean="0"/>
                        <a:t>Default</a:t>
                      </a:r>
                      <a:endParaRPr lang="en-US" sz="1800" b="1" dirty="0"/>
                    </a:p>
                  </a:txBody>
                  <a:tcPr anchor="ctr" anchorCtr="1"/>
                </a:tc>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2 × DKU and 2 × DKT </a:t>
                      </a:r>
                      <a:r>
                        <a:rPr lang="en-US" sz="1800" b="1" baseline="0" dirty="0" smtClean="0"/>
                        <a:t> (light blue squares)</a:t>
                      </a:r>
                      <a:endParaRPr lang="en-US" sz="1800" b="1" dirty="0"/>
                    </a:p>
                  </a:txBody>
                  <a:tcPr anchor="ctr" anchorCtr="1"/>
                </a:tc>
                <a:tc>
                  <a:txBody>
                    <a:bodyPr/>
                    <a:lstStyle/>
                    <a:p>
                      <a:pPr algn="ctr"/>
                      <a:r>
                        <a:rPr lang="en-US" sz="1800" b="1" dirty="0" smtClean="0"/>
                        <a:t>2*Default</a:t>
                      </a:r>
                      <a:endParaRPr lang="en-US" sz="1800" b="1" dirty="0"/>
                    </a:p>
                  </a:txBody>
                  <a:tcPr anchor="ctr" anchorCtr="1"/>
                </a:tc>
                <a:tc>
                  <a:txBody>
                    <a:bodyPr/>
                    <a:lstStyle/>
                    <a:p>
                      <a:pPr algn="ctr"/>
                      <a:r>
                        <a:rPr lang="en-US" sz="1800" b="1" dirty="0" smtClean="0"/>
                        <a:t>2*Default</a:t>
                      </a:r>
                      <a:endParaRPr lang="en-US" sz="1800" b="1" dirty="0"/>
                    </a:p>
                  </a:txBody>
                  <a:tcPr anchor="ctr" anchorCtr="1"/>
                </a:tc>
              </a:tr>
              <a:tr h="2080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0.5 × DKU and 1 × DKT</a:t>
                      </a:r>
                      <a:r>
                        <a:rPr lang="en-US" sz="1800" b="1" baseline="0" dirty="0" smtClean="0"/>
                        <a:t> (light brown squares)</a:t>
                      </a:r>
                      <a:endParaRPr lang="en-US" sz="1800" b="1" dirty="0" smtClean="0"/>
                    </a:p>
                  </a:txBody>
                  <a:tcPr anchor="ctr" anchorCtr="1"/>
                </a:tc>
                <a:tc>
                  <a:txBody>
                    <a:bodyPr/>
                    <a:lstStyle/>
                    <a:p>
                      <a:pPr algn="ctr"/>
                      <a:r>
                        <a:rPr lang="en-US" sz="1800" b="1" dirty="0" smtClean="0"/>
                        <a:t>0.5*Default</a:t>
                      </a:r>
                      <a:endParaRPr lang="en-US" sz="1800" b="1" dirty="0"/>
                    </a:p>
                  </a:txBody>
                  <a:tcPr anchor="ctr" anchorCtr="1"/>
                </a:tc>
                <a:tc>
                  <a:txBody>
                    <a:bodyPr/>
                    <a:lstStyle/>
                    <a:p>
                      <a:pPr algn="ctr"/>
                      <a:r>
                        <a:rPr lang="en-US" sz="1800" b="1" dirty="0" smtClean="0"/>
                        <a:t>Default</a:t>
                      </a:r>
                      <a:endParaRPr lang="en-US" sz="1800" b="1" dirty="0"/>
                    </a:p>
                  </a:txBody>
                  <a:tcPr anchor="ctr" anchorCtr="1"/>
                </a:tc>
              </a:tr>
              <a:tr h="2080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0.5 × DKU and 0.5 × DKT</a:t>
                      </a:r>
                      <a:r>
                        <a:rPr lang="en-US" sz="1800" b="1" baseline="0" dirty="0" smtClean="0"/>
                        <a:t> (dark blue squares)</a:t>
                      </a:r>
                      <a:endParaRPr lang="en-US" sz="1800" b="1" dirty="0" smtClean="0"/>
                    </a:p>
                  </a:txBody>
                  <a:tcPr anchor="ctr" anchorCtr="1"/>
                </a:tc>
                <a:tc>
                  <a:txBody>
                    <a:bodyPr/>
                    <a:lstStyle/>
                    <a:p>
                      <a:pPr algn="ctr"/>
                      <a:r>
                        <a:rPr lang="en-US" sz="1800" b="1" dirty="0" smtClean="0"/>
                        <a:t>0.5*Default</a:t>
                      </a:r>
                      <a:endParaRPr lang="en-US" sz="1800" b="1" dirty="0"/>
                    </a:p>
                  </a:txBody>
                  <a:tcPr anchor="ctr" anchorCtr="1"/>
                </a:tc>
                <a:tc>
                  <a:txBody>
                    <a:bodyPr/>
                    <a:lstStyle/>
                    <a:p>
                      <a:pPr algn="ctr"/>
                      <a:r>
                        <a:rPr lang="en-US" sz="1800" b="1" dirty="0" smtClean="0"/>
                        <a:t>0.5*Default</a:t>
                      </a:r>
                      <a:endParaRPr lang="en-US" sz="1800" b="1" dirty="0"/>
                    </a:p>
                  </a:txBody>
                  <a:tcPr anchor="ctr" anchorCtr="1"/>
                </a:tc>
              </a:tr>
            </a:tbl>
          </a:graphicData>
        </a:graphic>
      </p:graphicFrame>
      <p:sp>
        <p:nvSpPr>
          <p:cNvPr id="4" name="TextBox 3"/>
          <p:cNvSpPr txBox="1"/>
          <p:nvPr/>
        </p:nvSpPr>
        <p:spPr>
          <a:xfrm>
            <a:off x="457200" y="1219200"/>
            <a:ext cx="8305800" cy="646331"/>
          </a:xfrm>
          <a:prstGeom prst="rect">
            <a:avLst/>
          </a:prstGeom>
          <a:noFill/>
        </p:spPr>
        <p:txBody>
          <a:bodyPr wrap="square" rtlCol="0">
            <a:spAutoFit/>
          </a:bodyPr>
          <a:lstStyle/>
          <a:p>
            <a:pPr algn="ctr"/>
            <a:r>
              <a:rPr lang="en-US" b="1" dirty="0" smtClean="0">
                <a:solidFill>
                  <a:srgbClr val="FF0000"/>
                </a:solidFill>
              </a:rPr>
              <a:t>All experiments used GFS BL scheme, SAS convection scheme, Ferrier microphysics scheme and NCAR radiation schemes (RRTM long wave, </a:t>
            </a:r>
            <a:r>
              <a:rPr lang="en-US" b="1" dirty="0" err="1" smtClean="0">
                <a:solidFill>
                  <a:srgbClr val="FF0000"/>
                </a:solidFill>
              </a:rPr>
              <a:t>Dudhia</a:t>
            </a:r>
            <a:r>
              <a:rPr lang="en-US" b="1" dirty="0" smtClean="0">
                <a:solidFill>
                  <a:srgbClr val="FF0000"/>
                </a:solidFill>
              </a:rPr>
              <a:t> shortwave)</a:t>
            </a:r>
            <a:endParaRPr lang="en-US" b="1" dirty="0">
              <a:solidFill>
                <a:srgbClr val="FF0000"/>
              </a:solidFill>
            </a:endParaRPr>
          </a:p>
        </p:txBody>
      </p:sp>
      <p:sp>
        <p:nvSpPr>
          <p:cNvPr id="6" name="TextBox 5"/>
          <p:cNvSpPr txBox="1"/>
          <p:nvPr/>
        </p:nvSpPr>
        <p:spPr>
          <a:xfrm>
            <a:off x="0" y="152400"/>
            <a:ext cx="9144000" cy="523220"/>
          </a:xfrm>
          <a:prstGeom prst="rect">
            <a:avLst/>
          </a:prstGeom>
          <a:noFill/>
        </p:spPr>
        <p:txBody>
          <a:bodyPr wrap="square" rtlCol="0">
            <a:spAutoFit/>
          </a:bodyPr>
          <a:lstStyle/>
          <a:p>
            <a:pPr algn="ctr"/>
            <a:r>
              <a:rPr lang="en-US" sz="2800" b="1" dirty="0" smtClean="0"/>
              <a:t>Sensitivity to Vertical Diffusion (continued)</a:t>
            </a:r>
            <a:endParaRPr lang="en-US" sz="28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r="16677"/>
          <a:stretch>
            <a:fillRect/>
          </a:stretch>
        </p:blipFill>
        <p:spPr bwMode="auto">
          <a:xfrm>
            <a:off x="8546" y="414470"/>
            <a:ext cx="3609185" cy="314276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r="27925"/>
          <a:stretch>
            <a:fillRect/>
          </a:stretch>
        </p:blipFill>
        <p:spPr bwMode="auto">
          <a:xfrm>
            <a:off x="304800" y="3715239"/>
            <a:ext cx="3124200" cy="3142761"/>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cstate="print"/>
          <a:srcRect l="71999" t="40591" r="733" b="29098"/>
          <a:stretch>
            <a:fillRect/>
          </a:stretch>
        </p:blipFill>
        <p:spPr bwMode="auto">
          <a:xfrm>
            <a:off x="7620000" y="2438400"/>
            <a:ext cx="1417363" cy="1143122"/>
          </a:xfrm>
          <a:prstGeom prst="rect">
            <a:avLst/>
          </a:prstGeom>
          <a:noFill/>
          <a:ln w="25400">
            <a:solidFill>
              <a:schemeClr val="tx1"/>
            </a:solidFill>
            <a:miter lim="800000"/>
            <a:headEnd/>
            <a:tailEnd/>
          </a:ln>
          <a:effectLst/>
        </p:spPr>
      </p:pic>
      <p:sp>
        <p:nvSpPr>
          <p:cNvPr id="7" name="TextBox 6"/>
          <p:cNvSpPr txBox="1"/>
          <p:nvPr/>
        </p:nvSpPr>
        <p:spPr>
          <a:xfrm>
            <a:off x="1370886" y="152400"/>
            <a:ext cx="726481" cy="369332"/>
          </a:xfrm>
          <a:prstGeom prst="rect">
            <a:avLst/>
          </a:prstGeom>
          <a:noFill/>
        </p:spPr>
        <p:txBody>
          <a:bodyPr wrap="none" rtlCol="0">
            <a:spAutoFit/>
          </a:bodyPr>
          <a:lstStyle/>
          <a:p>
            <a:r>
              <a:rPr lang="en-US" b="1" dirty="0" smtClean="0">
                <a:solidFill>
                  <a:srgbClr val="FF0000"/>
                </a:solidFill>
              </a:rPr>
              <a:t>RMW</a:t>
            </a:r>
            <a:endParaRPr lang="en-US" b="1" dirty="0">
              <a:solidFill>
                <a:srgbClr val="FF0000"/>
              </a:solidFill>
            </a:endParaRPr>
          </a:p>
        </p:txBody>
      </p:sp>
      <p:sp>
        <p:nvSpPr>
          <p:cNvPr id="8" name="TextBox 7"/>
          <p:cNvSpPr txBox="1"/>
          <p:nvPr/>
        </p:nvSpPr>
        <p:spPr>
          <a:xfrm>
            <a:off x="4216638" y="178038"/>
            <a:ext cx="2853153" cy="369332"/>
          </a:xfrm>
          <a:prstGeom prst="rect">
            <a:avLst/>
          </a:prstGeom>
          <a:noFill/>
        </p:spPr>
        <p:txBody>
          <a:bodyPr wrap="none" rtlCol="0">
            <a:spAutoFit/>
          </a:bodyPr>
          <a:lstStyle/>
          <a:p>
            <a:r>
              <a:rPr lang="en-US" b="1" dirty="0" smtClean="0">
                <a:solidFill>
                  <a:srgbClr val="FF0000"/>
                </a:solidFill>
              </a:rPr>
              <a:t>Maximum 10-m wind speed</a:t>
            </a:r>
            <a:endParaRPr lang="en-US" b="1" dirty="0">
              <a:solidFill>
                <a:srgbClr val="FF0000"/>
              </a:solidFill>
            </a:endParaRPr>
          </a:p>
        </p:txBody>
      </p:sp>
      <p:sp>
        <p:nvSpPr>
          <p:cNvPr id="9" name="TextBox 8"/>
          <p:cNvSpPr txBox="1"/>
          <p:nvPr/>
        </p:nvSpPr>
        <p:spPr>
          <a:xfrm>
            <a:off x="608886" y="3429000"/>
            <a:ext cx="2927020" cy="369332"/>
          </a:xfrm>
          <a:prstGeom prst="rect">
            <a:avLst/>
          </a:prstGeom>
          <a:noFill/>
        </p:spPr>
        <p:txBody>
          <a:bodyPr wrap="none" rtlCol="0">
            <a:spAutoFit/>
          </a:bodyPr>
          <a:lstStyle/>
          <a:p>
            <a:r>
              <a:rPr lang="en-US" b="1" dirty="0" smtClean="0">
                <a:solidFill>
                  <a:srgbClr val="FF0000"/>
                </a:solidFill>
              </a:rPr>
              <a:t>Minimum Sea Level Pressure</a:t>
            </a:r>
            <a:endParaRPr lang="en-US" b="1" dirty="0">
              <a:solidFill>
                <a:srgbClr val="FF0000"/>
              </a:solidFill>
            </a:endParaRPr>
          </a:p>
        </p:txBody>
      </p:sp>
      <p:sp>
        <p:nvSpPr>
          <p:cNvPr id="10" name="TextBox 9"/>
          <p:cNvSpPr txBox="1"/>
          <p:nvPr/>
        </p:nvSpPr>
        <p:spPr>
          <a:xfrm>
            <a:off x="4266486" y="3429000"/>
            <a:ext cx="2826992" cy="369332"/>
          </a:xfrm>
          <a:prstGeom prst="rect">
            <a:avLst/>
          </a:prstGeom>
          <a:noFill/>
        </p:spPr>
        <p:txBody>
          <a:bodyPr wrap="none" rtlCol="0">
            <a:spAutoFit/>
          </a:bodyPr>
          <a:lstStyle/>
          <a:p>
            <a:r>
              <a:rPr lang="en-US" b="1" dirty="0" smtClean="0">
                <a:solidFill>
                  <a:srgbClr val="FF0000"/>
                </a:solidFill>
              </a:rPr>
              <a:t>Pressure-Wind Relationship</a:t>
            </a:r>
            <a:endParaRPr lang="en-US" b="1" dirty="0">
              <a:solidFill>
                <a:srgbClr val="FF0000"/>
              </a:solidFill>
            </a:endParaRPr>
          </a:p>
        </p:txBody>
      </p:sp>
      <p:pic>
        <p:nvPicPr>
          <p:cNvPr id="5122" name="Picture 2"/>
          <p:cNvPicPr>
            <a:picLocks noChangeAspect="1" noChangeArrowheads="1"/>
          </p:cNvPicPr>
          <p:nvPr/>
        </p:nvPicPr>
        <p:blipFill>
          <a:blip r:embed="rId5" cstate="print"/>
          <a:srcRect r="19135" b="5092"/>
          <a:stretch>
            <a:fillRect/>
          </a:stretch>
        </p:blipFill>
        <p:spPr bwMode="auto">
          <a:xfrm>
            <a:off x="3810000" y="457200"/>
            <a:ext cx="3505200" cy="2982745"/>
          </a:xfrm>
          <a:prstGeom prst="rect">
            <a:avLst/>
          </a:prstGeom>
          <a:noFill/>
          <a:ln w="9525">
            <a:noFill/>
            <a:miter lim="800000"/>
            <a:headEnd/>
            <a:tailEnd/>
          </a:ln>
          <a:effectLst/>
        </p:spPr>
      </p:pic>
      <p:pic>
        <p:nvPicPr>
          <p:cNvPr id="5123" name="Picture 3"/>
          <p:cNvPicPr>
            <a:picLocks noChangeAspect="1" noChangeArrowheads="1"/>
          </p:cNvPicPr>
          <p:nvPr/>
        </p:nvPicPr>
        <p:blipFill>
          <a:blip r:embed="rId6" cstate="print"/>
          <a:srcRect r="20893"/>
          <a:stretch>
            <a:fillRect/>
          </a:stretch>
        </p:blipFill>
        <p:spPr bwMode="auto">
          <a:xfrm>
            <a:off x="3886200" y="3712191"/>
            <a:ext cx="3429000" cy="314580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descr="C:\Data\hwrf\aoml-ideal\figures\control_fixedfgfsrad1_2dif\thickerfixedf_gfsrad1mp52dif50contourdvdtradialcirc6072mean.gif"/>
          <p:cNvPicPr>
            <a:picLocks noChangeAspect="1" noChangeArrowheads="1"/>
          </p:cNvPicPr>
          <p:nvPr/>
        </p:nvPicPr>
        <p:blipFill>
          <a:blip r:embed="rId2" cstate="print"/>
          <a:srcRect t="4933"/>
          <a:stretch>
            <a:fillRect/>
          </a:stretch>
        </p:blipFill>
        <p:spPr bwMode="auto">
          <a:xfrm>
            <a:off x="5029200" y="1295400"/>
            <a:ext cx="3657600" cy="2607869"/>
          </a:xfrm>
          <a:prstGeom prst="rect">
            <a:avLst/>
          </a:prstGeom>
          <a:noFill/>
        </p:spPr>
      </p:pic>
      <p:pic>
        <p:nvPicPr>
          <p:cNvPr id="2056" name="Picture 8" descr="C:\Data\hwrf\aoml-ideal\figures\control_fixedfgfsrad1\fixedfgfsrad150contourdvdtradialcirc6072mean.gif"/>
          <p:cNvPicPr>
            <a:picLocks noChangeAspect="1" noChangeArrowheads="1"/>
          </p:cNvPicPr>
          <p:nvPr/>
        </p:nvPicPr>
        <p:blipFill>
          <a:blip r:embed="rId3" cstate="print"/>
          <a:srcRect t="4933"/>
          <a:stretch>
            <a:fillRect/>
          </a:stretch>
        </p:blipFill>
        <p:spPr bwMode="auto">
          <a:xfrm>
            <a:off x="457200" y="1219200"/>
            <a:ext cx="3657600" cy="2607869"/>
          </a:xfrm>
          <a:prstGeom prst="rect">
            <a:avLst/>
          </a:prstGeom>
          <a:noFill/>
        </p:spPr>
      </p:pic>
      <p:pic>
        <p:nvPicPr>
          <p:cNvPr id="2058" name="Picture 10" descr="C:\Data\hwrf\aoml-ideal\figures\control_fixedfgfsrad1_0.5dku0.5dkt\thickerfixedf_gfsrad1mp50.5dku0.5dkt50contourdvdtradialcirc6072mean.gif"/>
          <p:cNvPicPr>
            <a:picLocks noChangeAspect="1" noChangeArrowheads="1"/>
          </p:cNvPicPr>
          <p:nvPr/>
        </p:nvPicPr>
        <p:blipFill>
          <a:blip r:embed="rId4" cstate="print"/>
          <a:srcRect t="4933"/>
          <a:stretch>
            <a:fillRect/>
          </a:stretch>
        </p:blipFill>
        <p:spPr bwMode="auto">
          <a:xfrm>
            <a:off x="5105400" y="4250131"/>
            <a:ext cx="3657600" cy="2607869"/>
          </a:xfrm>
          <a:prstGeom prst="rect">
            <a:avLst/>
          </a:prstGeom>
          <a:noFill/>
        </p:spPr>
      </p:pic>
      <p:pic>
        <p:nvPicPr>
          <p:cNvPr id="2060" name="Picture 12" descr="C:\Data\hwrf\aoml-ideal\figures\control_fixedfgfsrad10.5dku1dkt\thickerfixedf_gfsrad1mp50.5dku1dkt50contourdvdtradialcirc6072mean.gif"/>
          <p:cNvPicPr>
            <a:picLocks noChangeAspect="1" noChangeArrowheads="1"/>
          </p:cNvPicPr>
          <p:nvPr/>
        </p:nvPicPr>
        <p:blipFill>
          <a:blip r:embed="rId5" cstate="print"/>
          <a:srcRect t="4933"/>
          <a:stretch>
            <a:fillRect/>
          </a:stretch>
        </p:blipFill>
        <p:spPr bwMode="auto">
          <a:xfrm>
            <a:off x="457200" y="4250131"/>
            <a:ext cx="3657600" cy="2607869"/>
          </a:xfrm>
          <a:prstGeom prst="rect">
            <a:avLst/>
          </a:prstGeom>
          <a:noFill/>
        </p:spPr>
      </p:pic>
      <p:sp>
        <p:nvSpPr>
          <p:cNvPr id="14" name="TextBox 13"/>
          <p:cNvSpPr txBox="1"/>
          <p:nvPr/>
        </p:nvSpPr>
        <p:spPr>
          <a:xfrm>
            <a:off x="5715000" y="0"/>
            <a:ext cx="237566" cy="369332"/>
          </a:xfrm>
          <a:prstGeom prst="rect">
            <a:avLst/>
          </a:prstGeom>
          <a:noFill/>
        </p:spPr>
        <p:txBody>
          <a:bodyPr wrap="none" rtlCol="0">
            <a:spAutoFit/>
          </a:bodyPr>
          <a:lstStyle/>
          <a:p>
            <a:r>
              <a:rPr lang="en-US" dirty="0" smtClean="0"/>
              <a:t> </a:t>
            </a:r>
            <a:endParaRPr lang="en-US" dirty="0"/>
          </a:p>
        </p:txBody>
      </p:sp>
      <p:sp>
        <p:nvSpPr>
          <p:cNvPr id="18" name="TextBox 7"/>
          <p:cNvSpPr txBox="1">
            <a:spLocks noChangeArrowheads="1"/>
          </p:cNvSpPr>
          <p:nvPr/>
        </p:nvSpPr>
        <p:spPr bwMode="auto">
          <a:xfrm>
            <a:off x="5562600" y="914400"/>
            <a:ext cx="2480166" cy="369332"/>
          </a:xfrm>
          <a:prstGeom prst="rect">
            <a:avLst/>
          </a:prstGeom>
          <a:noFill/>
          <a:ln w="9525">
            <a:noFill/>
            <a:miter lim="800000"/>
            <a:headEnd/>
            <a:tailEnd/>
          </a:ln>
        </p:spPr>
        <p:txBody>
          <a:bodyPr wrap="none">
            <a:spAutoFit/>
          </a:bodyPr>
          <a:lstStyle/>
          <a:p>
            <a:r>
              <a:rPr lang="en-US" b="1" dirty="0"/>
              <a:t>2 × DKU and 2 × DKT</a:t>
            </a:r>
          </a:p>
        </p:txBody>
      </p:sp>
      <p:sp>
        <p:nvSpPr>
          <p:cNvPr id="19" name="TextBox 8"/>
          <p:cNvSpPr txBox="1">
            <a:spLocks noChangeArrowheads="1"/>
          </p:cNvSpPr>
          <p:nvPr/>
        </p:nvSpPr>
        <p:spPr bwMode="auto">
          <a:xfrm>
            <a:off x="5486400" y="3886200"/>
            <a:ext cx="2864887" cy="369332"/>
          </a:xfrm>
          <a:prstGeom prst="rect">
            <a:avLst/>
          </a:prstGeom>
          <a:noFill/>
          <a:ln w="9525">
            <a:noFill/>
            <a:miter lim="800000"/>
            <a:headEnd/>
            <a:tailEnd/>
          </a:ln>
        </p:spPr>
        <p:txBody>
          <a:bodyPr wrap="none">
            <a:spAutoFit/>
          </a:bodyPr>
          <a:lstStyle/>
          <a:p>
            <a:r>
              <a:rPr lang="en-US" b="1" dirty="0"/>
              <a:t>0.5 × DKU and 0.5 × DKT</a:t>
            </a:r>
          </a:p>
        </p:txBody>
      </p:sp>
      <p:sp>
        <p:nvSpPr>
          <p:cNvPr id="20" name="TextBox 9"/>
          <p:cNvSpPr txBox="1">
            <a:spLocks noChangeArrowheads="1"/>
          </p:cNvSpPr>
          <p:nvPr/>
        </p:nvSpPr>
        <p:spPr bwMode="auto">
          <a:xfrm>
            <a:off x="914400" y="3886200"/>
            <a:ext cx="2672526" cy="369332"/>
          </a:xfrm>
          <a:prstGeom prst="rect">
            <a:avLst/>
          </a:prstGeom>
          <a:noFill/>
          <a:ln w="9525">
            <a:noFill/>
            <a:miter lim="800000"/>
            <a:headEnd/>
            <a:tailEnd/>
          </a:ln>
        </p:spPr>
        <p:txBody>
          <a:bodyPr wrap="none">
            <a:spAutoFit/>
          </a:bodyPr>
          <a:lstStyle/>
          <a:p>
            <a:r>
              <a:rPr lang="en-US" b="1" dirty="0"/>
              <a:t>0.5 × DKU and 1 × DKT</a:t>
            </a:r>
          </a:p>
        </p:txBody>
      </p:sp>
      <p:sp>
        <p:nvSpPr>
          <p:cNvPr id="21" name="TextBox 6"/>
          <p:cNvSpPr txBox="1">
            <a:spLocks noChangeArrowheads="1"/>
          </p:cNvSpPr>
          <p:nvPr/>
        </p:nvSpPr>
        <p:spPr bwMode="auto">
          <a:xfrm>
            <a:off x="1524000" y="838200"/>
            <a:ext cx="889859" cy="369332"/>
          </a:xfrm>
          <a:prstGeom prst="rect">
            <a:avLst/>
          </a:prstGeom>
          <a:noFill/>
          <a:ln w="9525">
            <a:noFill/>
            <a:miter lim="800000"/>
            <a:headEnd/>
            <a:tailEnd/>
          </a:ln>
        </p:spPr>
        <p:txBody>
          <a:bodyPr wrap="none">
            <a:spAutoFit/>
          </a:bodyPr>
          <a:lstStyle/>
          <a:p>
            <a:r>
              <a:rPr lang="en-US" b="1" dirty="0" smtClean="0"/>
              <a:t>Control</a:t>
            </a:r>
            <a:endParaRPr lang="en-US" b="1" dirty="0"/>
          </a:p>
        </p:txBody>
      </p:sp>
      <p:sp>
        <p:nvSpPr>
          <p:cNvPr id="11" name="TextBox 10"/>
          <p:cNvSpPr txBox="1"/>
          <p:nvPr/>
        </p:nvSpPr>
        <p:spPr>
          <a:xfrm>
            <a:off x="533400" y="152400"/>
            <a:ext cx="7772400" cy="707886"/>
          </a:xfrm>
          <a:prstGeom prst="rect">
            <a:avLst/>
          </a:prstGeom>
          <a:noFill/>
        </p:spPr>
        <p:txBody>
          <a:bodyPr wrap="square" rtlCol="0">
            <a:spAutoFit/>
          </a:bodyPr>
          <a:lstStyle/>
          <a:p>
            <a:pPr algn="ctr"/>
            <a:r>
              <a:rPr lang="en-US" sz="2000" b="1" dirty="0" smtClean="0">
                <a:solidFill>
                  <a:srgbClr val="002060"/>
                </a:solidFill>
              </a:rPr>
              <a:t>12-hour (60-72 hrs) azimuthally averaged tangential wind speed (red contours), radial wind speed (blue contours) and circulation vectors   </a:t>
            </a:r>
            <a:endParaRPr lang="en-US" sz="2000" b="1" dirty="0">
              <a:solidFill>
                <a:srgbClr val="00206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ata\hwrf\aoml-ideal\figures\control_fixedfgfsrad1\hove_tanvfixedfgfsrad1mp5Z1000m.gif"/>
          <p:cNvPicPr>
            <a:picLocks noChangeAspect="1" noChangeArrowheads="1"/>
          </p:cNvPicPr>
          <p:nvPr/>
        </p:nvPicPr>
        <p:blipFill>
          <a:blip r:embed="rId2" cstate="print"/>
          <a:srcRect t="4933"/>
          <a:stretch>
            <a:fillRect/>
          </a:stretch>
        </p:blipFill>
        <p:spPr bwMode="auto">
          <a:xfrm>
            <a:off x="457200" y="914400"/>
            <a:ext cx="3657600" cy="2607869"/>
          </a:xfrm>
          <a:prstGeom prst="rect">
            <a:avLst/>
          </a:prstGeom>
          <a:noFill/>
        </p:spPr>
      </p:pic>
      <p:pic>
        <p:nvPicPr>
          <p:cNvPr id="3" name="Picture 6" descr="C:\Data\hwrf\aoml-ideal\figures\control_fixedfgfsrad1_2dif\hove_tanvfixedfgfsrad1mp52difZ1000m.gif"/>
          <p:cNvPicPr>
            <a:picLocks noChangeAspect="1" noChangeArrowheads="1"/>
          </p:cNvPicPr>
          <p:nvPr/>
        </p:nvPicPr>
        <p:blipFill>
          <a:blip r:embed="rId3" cstate="print"/>
          <a:srcRect t="4933"/>
          <a:stretch>
            <a:fillRect/>
          </a:stretch>
        </p:blipFill>
        <p:spPr bwMode="auto">
          <a:xfrm>
            <a:off x="4800600" y="914400"/>
            <a:ext cx="3657600" cy="2607869"/>
          </a:xfrm>
          <a:prstGeom prst="rect">
            <a:avLst/>
          </a:prstGeom>
          <a:noFill/>
        </p:spPr>
      </p:pic>
      <p:pic>
        <p:nvPicPr>
          <p:cNvPr id="4" name="Picture 9" descr="C:\Data\hwrf\aoml-ideal\figures\control_fixedfgfsrad1_0.5dku0.5dkt\hove_tanvfixedfgfsrad1mp50.5dku0.5dktZ1000m.gif"/>
          <p:cNvPicPr>
            <a:picLocks noChangeAspect="1" noChangeArrowheads="1"/>
          </p:cNvPicPr>
          <p:nvPr/>
        </p:nvPicPr>
        <p:blipFill>
          <a:blip r:embed="rId4" cstate="print"/>
          <a:srcRect t="4933"/>
          <a:stretch>
            <a:fillRect/>
          </a:stretch>
        </p:blipFill>
        <p:spPr bwMode="auto">
          <a:xfrm>
            <a:off x="4724400" y="3962400"/>
            <a:ext cx="3657600" cy="2607869"/>
          </a:xfrm>
          <a:prstGeom prst="rect">
            <a:avLst/>
          </a:prstGeom>
          <a:noFill/>
        </p:spPr>
      </p:pic>
      <p:pic>
        <p:nvPicPr>
          <p:cNvPr id="5" name="Picture 11" descr="C:\Data\hwrf\aoml-ideal\figures\control_fixedfgfsrad10.5dku1dkt\hove_tanvfixedfgfsrad1mp50.5dku1dktZ1000m.gif"/>
          <p:cNvPicPr>
            <a:picLocks noChangeAspect="1" noChangeArrowheads="1"/>
          </p:cNvPicPr>
          <p:nvPr/>
        </p:nvPicPr>
        <p:blipFill>
          <a:blip r:embed="rId5" cstate="print"/>
          <a:srcRect t="4933"/>
          <a:stretch>
            <a:fillRect/>
          </a:stretch>
        </p:blipFill>
        <p:spPr bwMode="auto">
          <a:xfrm>
            <a:off x="457200" y="3962400"/>
            <a:ext cx="3657600" cy="2607869"/>
          </a:xfrm>
          <a:prstGeom prst="rect">
            <a:avLst/>
          </a:prstGeom>
          <a:noFill/>
        </p:spPr>
      </p:pic>
      <p:sp>
        <p:nvSpPr>
          <p:cNvPr id="6" name="TextBox 7"/>
          <p:cNvSpPr txBox="1">
            <a:spLocks noChangeArrowheads="1"/>
          </p:cNvSpPr>
          <p:nvPr/>
        </p:nvSpPr>
        <p:spPr bwMode="auto">
          <a:xfrm>
            <a:off x="5410200" y="609600"/>
            <a:ext cx="2480166" cy="369332"/>
          </a:xfrm>
          <a:prstGeom prst="rect">
            <a:avLst/>
          </a:prstGeom>
          <a:noFill/>
          <a:ln w="9525">
            <a:noFill/>
            <a:miter lim="800000"/>
            <a:headEnd/>
            <a:tailEnd/>
          </a:ln>
        </p:spPr>
        <p:txBody>
          <a:bodyPr wrap="none">
            <a:spAutoFit/>
          </a:bodyPr>
          <a:lstStyle/>
          <a:p>
            <a:r>
              <a:rPr lang="en-US" b="1" dirty="0"/>
              <a:t>2 × DKU and 2 × DKT</a:t>
            </a:r>
          </a:p>
        </p:txBody>
      </p:sp>
      <p:sp>
        <p:nvSpPr>
          <p:cNvPr id="7" name="TextBox 8"/>
          <p:cNvSpPr txBox="1">
            <a:spLocks noChangeArrowheads="1"/>
          </p:cNvSpPr>
          <p:nvPr/>
        </p:nvSpPr>
        <p:spPr bwMode="auto">
          <a:xfrm>
            <a:off x="5257800" y="3657600"/>
            <a:ext cx="2864887" cy="369332"/>
          </a:xfrm>
          <a:prstGeom prst="rect">
            <a:avLst/>
          </a:prstGeom>
          <a:noFill/>
          <a:ln w="9525">
            <a:noFill/>
            <a:miter lim="800000"/>
            <a:headEnd/>
            <a:tailEnd/>
          </a:ln>
        </p:spPr>
        <p:txBody>
          <a:bodyPr wrap="none">
            <a:spAutoFit/>
          </a:bodyPr>
          <a:lstStyle/>
          <a:p>
            <a:r>
              <a:rPr lang="en-US" b="1" dirty="0"/>
              <a:t>0.5 × DKU and 0.5 × DKT</a:t>
            </a:r>
          </a:p>
        </p:txBody>
      </p:sp>
      <p:sp>
        <p:nvSpPr>
          <p:cNvPr id="8" name="TextBox 9"/>
          <p:cNvSpPr txBox="1">
            <a:spLocks noChangeArrowheads="1"/>
          </p:cNvSpPr>
          <p:nvPr/>
        </p:nvSpPr>
        <p:spPr bwMode="auto">
          <a:xfrm>
            <a:off x="990600" y="3581400"/>
            <a:ext cx="2672526" cy="369332"/>
          </a:xfrm>
          <a:prstGeom prst="rect">
            <a:avLst/>
          </a:prstGeom>
          <a:noFill/>
          <a:ln w="9525">
            <a:noFill/>
            <a:miter lim="800000"/>
            <a:headEnd/>
            <a:tailEnd/>
          </a:ln>
        </p:spPr>
        <p:txBody>
          <a:bodyPr wrap="none">
            <a:spAutoFit/>
          </a:bodyPr>
          <a:lstStyle/>
          <a:p>
            <a:r>
              <a:rPr lang="en-US" b="1" dirty="0"/>
              <a:t>0.5 × DKU and 1 × DKT</a:t>
            </a:r>
          </a:p>
        </p:txBody>
      </p:sp>
      <p:sp>
        <p:nvSpPr>
          <p:cNvPr id="9" name="TextBox 6"/>
          <p:cNvSpPr txBox="1">
            <a:spLocks noChangeArrowheads="1"/>
          </p:cNvSpPr>
          <p:nvPr/>
        </p:nvSpPr>
        <p:spPr bwMode="auto">
          <a:xfrm>
            <a:off x="1600200" y="533400"/>
            <a:ext cx="889859" cy="369332"/>
          </a:xfrm>
          <a:prstGeom prst="rect">
            <a:avLst/>
          </a:prstGeom>
          <a:noFill/>
          <a:ln w="9525">
            <a:noFill/>
            <a:miter lim="800000"/>
            <a:headEnd/>
            <a:tailEnd/>
          </a:ln>
        </p:spPr>
        <p:txBody>
          <a:bodyPr wrap="none">
            <a:spAutoFit/>
          </a:bodyPr>
          <a:lstStyle/>
          <a:p>
            <a:r>
              <a:rPr lang="en-US" b="1" dirty="0" smtClean="0"/>
              <a:t>Control</a:t>
            </a:r>
            <a:endParaRPr lang="en-US" b="1" dirty="0"/>
          </a:p>
        </p:txBody>
      </p:sp>
      <p:sp>
        <p:nvSpPr>
          <p:cNvPr id="10" name="TextBox 9"/>
          <p:cNvSpPr txBox="1"/>
          <p:nvPr/>
        </p:nvSpPr>
        <p:spPr>
          <a:xfrm>
            <a:off x="1143000" y="76200"/>
            <a:ext cx="6172200" cy="400110"/>
          </a:xfrm>
          <a:prstGeom prst="rect">
            <a:avLst/>
          </a:prstGeom>
          <a:noFill/>
        </p:spPr>
        <p:txBody>
          <a:bodyPr wrap="square" rtlCol="0">
            <a:spAutoFit/>
          </a:bodyPr>
          <a:lstStyle/>
          <a:p>
            <a:r>
              <a:rPr lang="en-US" sz="2000" b="1" dirty="0" err="1" smtClean="0">
                <a:solidFill>
                  <a:srgbClr val="002060"/>
                </a:solidFill>
              </a:rPr>
              <a:t>Hovmöller</a:t>
            </a:r>
            <a:r>
              <a:rPr lang="en-US" sz="2000" dirty="0" smtClean="0"/>
              <a:t> </a:t>
            </a:r>
            <a:r>
              <a:rPr lang="en-US" sz="2000" b="1" dirty="0" smtClean="0">
                <a:solidFill>
                  <a:srgbClr val="002060"/>
                </a:solidFill>
              </a:rPr>
              <a:t> diagram of tangential wind speed at 1000 m</a:t>
            </a:r>
            <a:endParaRPr lang="en-US" sz="2000" b="1" dirty="0">
              <a:solidFill>
                <a:srgbClr val="00206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p:cNvSpPr txBox="1">
            <a:spLocks noChangeArrowheads="1"/>
          </p:cNvSpPr>
          <p:nvPr/>
        </p:nvSpPr>
        <p:spPr bwMode="auto">
          <a:xfrm>
            <a:off x="5486400" y="762000"/>
            <a:ext cx="2480166" cy="369332"/>
          </a:xfrm>
          <a:prstGeom prst="rect">
            <a:avLst/>
          </a:prstGeom>
          <a:noFill/>
          <a:ln w="9525">
            <a:noFill/>
            <a:miter lim="800000"/>
            <a:headEnd/>
            <a:tailEnd/>
          </a:ln>
        </p:spPr>
        <p:txBody>
          <a:bodyPr wrap="none">
            <a:spAutoFit/>
          </a:bodyPr>
          <a:lstStyle/>
          <a:p>
            <a:r>
              <a:rPr lang="en-US" b="1" dirty="0"/>
              <a:t>2 × DKU and 2 × DKT</a:t>
            </a:r>
          </a:p>
        </p:txBody>
      </p:sp>
      <p:sp>
        <p:nvSpPr>
          <p:cNvPr id="4" name="TextBox 8"/>
          <p:cNvSpPr txBox="1">
            <a:spLocks noChangeArrowheads="1"/>
          </p:cNvSpPr>
          <p:nvPr/>
        </p:nvSpPr>
        <p:spPr bwMode="auto">
          <a:xfrm>
            <a:off x="5410200" y="3810000"/>
            <a:ext cx="2864887" cy="369332"/>
          </a:xfrm>
          <a:prstGeom prst="rect">
            <a:avLst/>
          </a:prstGeom>
          <a:noFill/>
          <a:ln w="9525">
            <a:noFill/>
            <a:miter lim="800000"/>
            <a:headEnd/>
            <a:tailEnd/>
          </a:ln>
        </p:spPr>
        <p:txBody>
          <a:bodyPr wrap="none">
            <a:spAutoFit/>
          </a:bodyPr>
          <a:lstStyle/>
          <a:p>
            <a:r>
              <a:rPr lang="en-US" b="1" dirty="0"/>
              <a:t>0.5 × DKU and 0.5 × DKT</a:t>
            </a:r>
          </a:p>
        </p:txBody>
      </p:sp>
      <p:sp>
        <p:nvSpPr>
          <p:cNvPr id="5" name="TextBox 9"/>
          <p:cNvSpPr txBox="1">
            <a:spLocks noChangeArrowheads="1"/>
          </p:cNvSpPr>
          <p:nvPr/>
        </p:nvSpPr>
        <p:spPr bwMode="auto">
          <a:xfrm>
            <a:off x="838200" y="3886200"/>
            <a:ext cx="2672526" cy="369332"/>
          </a:xfrm>
          <a:prstGeom prst="rect">
            <a:avLst/>
          </a:prstGeom>
          <a:noFill/>
          <a:ln w="9525">
            <a:noFill/>
            <a:miter lim="800000"/>
            <a:headEnd/>
            <a:tailEnd/>
          </a:ln>
        </p:spPr>
        <p:txBody>
          <a:bodyPr wrap="none">
            <a:spAutoFit/>
          </a:bodyPr>
          <a:lstStyle/>
          <a:p>
            <a:r>
              <a:rPr lang="en-US" b="1" dirty="0"/>
              <a:t>0.5 × DKU and 1 × DKT</a:t>
            </a:r>
          </a:p>
        </p:txBody>
      </p:sp>
      <p:sp>
        <p:nvSpPr>
          <p:cNvPr id="6" name="TextBox 6"/>
          <p:cNvSpPr txBox="1">
            <a:spLocks noChangeArrowheads="1"/>
          </p:cNvSpPr>
          <p:nvPr/>
        </p:nvSpPr>
        <p:spPr bwMode="auto">
          <a:xfrm>
            <a:off x="1600200" y="685800"/>
            <a:ext cx="889859" cy="369332"/>
          </a:xfrm>
          <a:prstGeom prst="rect">
            <a:avLst/>
          </a:prstGeom>
          <a:noFill/>
          <a:ln w="9525">
            <a:noFill/>
            <a:miter lim="800000"/>
            <a:headEnd/>
            <a:tailEnd/>
          </a:ln>
        </p:spPr>
        <p:txBody>
          <a:bodyPr wrap="none">
            <a:spAutoFit/>
          </a:bodyPr>
          <a:lstStyle/>
          <a:p>
            <a:r>
              <a:rPr lang="en-US" b="1" dirty="0" smtClean="0"/>
              <a:t>Control</a:t>
            </a:r>
            <a:endParaRPr lang="en-US" b="1" dirty="0"/>
          </a:p>
        </p:txBody>
      </p:sp>
      <p:pic>
        <p:nvPicPr>
          <p:cNvPr id="3077" name="Picture 5" descr="C:\Data\hwrf\aoml-ideal\figures\control_fixedfgfsrad10.5dku1dkt\rhthetaemflfixefgfsrad10.5dku1dkt_3406072.gif"/>
          <p:cNvPicPr>
            <a:picLocks noChangeAspect="1" noChangeArrowheads="1"/>
          </p:cNvPicPr>
          <p:nvPr/>
        </p:nvPicPr>
        <p:blipFill>
          <a:blip r:embed="rId2" cstate="print"/>
          <a:srcRect t="4933"/>
          <a:stretch>
            <a:fillRect/>
          </a:stretch>
        </p:blipFill>
        <p:spPr bwMode="auto">
          <a:xfrm>
            <a:off x="457200" y="4250131"/>
            <a:ext cx="3657600" cy="2607869"/>
          </a:xfrm>
          <a:prstGeom prst="rect">
            <a:avLst/>
          </a:prstGeom>
          <a:noFill/>
        </p:spPr>
      </p:pic>
      <p:pic>
        <p:nvPicPr>
          <p:cNvPr id="12" name="Picture 2" descr="C:\Data\hwrf\aoml-ideal\figures\control_fixedfgfsrad1_2dif\rhthetaemflfixefgfsrad12dif_3406072.gif"/>
          <p:cNvPicPr>
            <a:picLocks noChangeAspect="1" noChangeArrowheads="1"/>
          </p:cNvPicPr>
          <p:nvPr/>
        </p:nvPicPr>
        <p:blipFill>
          <a:blip r:embed="rId3" cstate="print"/>
          <a:srcRect t="4933"/>
          <a:stretch>
            <a:fillRect/>
          </a:stretch>
        </p:blipFill>
        <p:spPr bwMode="auto">
          <a:xfrm>
            <a:off x="4876800" y="1125931"/>
            <a:ext cx="3657600" cy="2607869"/>
          </a:xfrm>
          <a:prstGeom prst="rect">
            <a:avLst/>
          </a:prstGeom>
          <a:noFill/>
        </p:spPr>
      </p:pic>
      <p:pic>
        <p:nvPicPr>
          <p:cNvPr id="13" name="Picture 4" descr="C:\Data\hwrf\aoml-ideal\figures\control_fixedfgfsrad1\rhthetaemflfixefgfsrad1_3406072.gif"/>
          <p:cNvPicPr>
            <a:picLocks noChangeAspect="1" noChangeArrowheads="1"/>
          </p:cNvPicPr>
          <p:nvPr/>
        </p:nvPicPr>
        <p:blipFill>
          <a:blip r:embed="rId4" cstate="print"/>
          <a:srcRect t="4933"/>
          <a:stretch>
            <a:fillRect/>
          </a:stretch>
        </p:blipFill>
        <p:spPr bwMode="auto">
          <a:xfrm>
            <a:off x="381000" y="1066800"/>
            <a:ext cx="3657600" cy="2607869"/>
          </a:xfrm>
          <a:prstGeom prst="rect">
            <a:avLst/>
          </a:prstGeom>
          <a:noFill/>
        </p:spPr>
      </p:pic>
      <p:pic>
        <p:nvPicPr>
          <p:cNvPr id="3078" name="Picture 6" descr="C:\Data\hwrf\aoml-ideal\figures\control_fixedfgfsrad1_0.5dku0.5dkt\rhthetaemflfixefgfsrad10.5dku0.5dkt_3406072.gif"/>
          <p:cNvPicPr>
            <a:picLocks noChangeAspect="1" noChangeArrowheads="1"/>
          </p:cNvPicPr>
          <p:nvPr/>
        </p:nvPicPr>
        <p:blipFill>
          <a:blip r:embed="rId5" cstate="print"/>
          <a:srcRect t="4933"/>
          <a:stretch>
            <a:fillRect/>
          </a:stretch>
        </p:blipFill>
        <p:spPr bwMode="auto">
          <a:xfrm>
            <a:off x="4986470" y="4250131"/>
            <a:ext cx="3657600" cy="2607869"/>
          </a:xfrm>
          <a:prstGeom prst="rect">
            <a:avLst/>
          </a:prstGeom>
          <a:noFill/>
        </p:spPr>
      </p:pic>
      <p:sp>
        <p:nvSpPr>
          <p:cNvPr id="14" name="TextBox 13"/>
          <p:cNvSpPr txBox="1"/>
          <p:nvPr/>
        </p:nvSpPr>
        <p:spPr>
          <a:xfrm>
            <a:off x="0" y="0"/>
            <a:ext cx="8686800" cy="707886"/>
          </a:xfrm>
          <a:prstGeom prst="rect">
            <a:avLst/>
          </a:prstGeom>
          <a:noFill/>
        </p:spPr>
        <p:txBody>
          <a:bodyPr wrap="square" rtlCol="0">
            <a:spAutoFit/>
          </a:bodyPr>
          <a:lstStyle/>
          <a:p>
            <a:pPr algn="ctr"/>
            <a:r>
              <a:rPr lang="en-US" sz="2000" b="1" dirty="0" smtClean="0">
                <a:solidFill>
                  <a:srgbClr val="002060"/>
                </a:solidFill>
              </a:rPr>
              <a:t>12-hour (60-72 hrs) azimuthally averaged Equivalent Potential Temperature (shaded contours, K) and Relative humidity (black contours, %)</a:t>
            </a:r>
            <a:endParaRPr lang="en-US" sz="2000" b="1" dirty="0">
              <a:solidFill>
                <a:srgbClr val="00206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219200"/>
            <a:ext cx="8458200" cy="4770537"/>
          </a:xfrm>
          <a:prstGeom prst="rect">
            <a:avLst/>
          </a:prstGeom>
          <a:noFill/>
        </p:spPr>
        <p:txBody>
          <a:bodyPr wrap="square" rtlCol="0">
            <a:spAutoFit/>
          </a:bodyPr>
          <a:lstStyle/>
          <a:p>
            <a:pPr>
              <a:buFont typeface="Arial" pitchFamily="34" charset="0"/>
              <a:buChar char="•"/>
            </a:pPr>
            <a:r>
              <a:rPr lang="en-US" sz="2000" b="1" dirty="0" smtClean="0"/>
              <a:t>  The model is most sensitive to decreasing DKT (scalar diffusivity) than DKU </a:t>
            </a:r>
          </a:p>
          <a:p>
            <a:r>
              <a:rPr lang="en-US" sz="2000" b="1" dirty="0" smtClean="0"/>
              <a:t>   (vector diffusivity).</a:t>
            </a:r>
          </a:p>
          <a:p>
            <a:endParaRPr lang="en-US" sz="800" b="1" dirty="0" smtClean="0"/>
          </a:p>
          <a:p>
            <a:pPr>
              <a:buFont typeface="Arial" pitchFamily="34" charset="0"/>
              <a:buChar char="•"/>
            </a:pPr>
            <a:r>
              <a:rPr lang="en-US" sz="2000" b="1" dirty="0" smtClean="0"/>
              <a:t>  By decreasing vertical diffusion, (DKT more so), the RMW decreases.</a:t>
            </a:r>
          </a:p>
          <a:p>
            <a:endParaRPr lang="en-US" sz="800" b="1" dirty="0" smtClean="0"/>
          </a:p>
          <a:p>
            <a:pPr>
              <a:buFont typeface="Arial" pitchFamily="34" charset="0"/>
              <a:buChar char="•"/>
            </a:pPr>
            <a:r>
              <a:rPr lang="en-US" sz="2000" b="1" dirty="0" smtClean="0"/>
              <a:t>  Increasing the vertical diffusion strengthens the maximum surface wind </a:t>
            </a:r>
          </a:p>
          <a:p>
            <a:r>
              <a:rPr lang="en-US" sz="2000" b="1" dirty="0" smtClean="0"/>
              <a:t>   speed and lowers the min sea-level pressure, however, the decreasing the </a:t>
            </a:r>
          </a:p>
          <a:p>
            <a:r>
              <a:rPr lang="en-US" sz="2000" b="1" dirty="0" smtClean="0"/>
              <a:t>   </a:t>
            </a:r>
            <a:r>
              <a:rPr lang="en-US" sz="2000" b="1" dirty="0" err="1" smtClean="0"/>
              <a:t>dku</a:t>
            </a:r>
            <a:r>
              <a:rPr lang="en-US" sz="2000" b="1" dirty="0" smtClean="0"/>
              <a:t> increases the tangential wind speed.</a:t>
            </a:r>
          </a:p>
          <a:p>
            <a:endParaRPr lang="en-US" sz="800" b="1" dirty="0" smtClean="0"/>
          </a:p>
          <a:p>
            <a:pPr>
              <a:buFont typeface="Arial" pitchFamily="34" charset="0"/>
              <a:buChar char="•"/>
            </a:pPr>
            <a:r>
              <a:rPr lang="en-US" sz="2000" b="1" dirty="0" smtClean="0"/>
              <a:t>  Increasing vertical diffusion increases the depth of the low-level inflow.</a:t>
            </a:r>
          </a:p>
          <a:p>
            <a:endParaRPr lang="en-US" sz="800" b="1" dirty="0" smtClean="0"/>
          </a:p>
          <a:p>
            <a:pPr>
              <a:buFont typeface="Arial" pitchFamily="34" charset="0"/>
              <a:buChar char="•"/>
            </a:pPr>
            <a:r>
              <a:rPr lang="en-US" sz="2000" b="1" dirty="0" smtClean="0"/>
              <a:t>  Decreasing the vertical diffusion reduces the depth of the  low-level inflow.</a:t>
            </a:r>
          </a:p>
          <a:p>
            <a:endParaRPr lang="en-US" sz="800" b="1" dirty="0" smtClean="0"/>
          </a:p>
          <a:p>
            <a:pPr>
              <a:buFont typeface="Arial" pitchFamily="34" charset="0"/>
              <a:buChar char="•"/>
            </a:pPr>
            <a:r>
              <a:rPr lang="en-US" sz="2000" b="1" dirty="0" smtClean="0"/>
              <a:t>  Decreasing the vertical diffusion makes it more smooth.</a:t>
            </a:r>
          </a:p>
          <a:p>
            <a:endParaRPr lang="en-US" sz="800" b="1" dirty="0" smtClean="0"/>
          </a:p>
          <a:p>
            <a:pPr>
              <a:buFont typeface="Arial" pitchFamily="34" charset="0"/>
              <a:buChar char="•"/>
            </a:pPr>
            <a:r>
              <a:rPr lang="en-US" sz="2000" b="1" dirty="0" smtClean="0"/>
              <a:t>  Increasing vertical diffusivity makes it drier.</a:t>
            </a:r>
          </a:p>
          <a:p>
            <a:endParaRPr lang="en-US" sz="800" b="1" dirty="0" smtClean="0"/>
          </a:p>
          <a:p>
            <a:pPr>
              <a:buFont typeface="Arial" pitchFamily="34" charset="0"/>
              <a:buChar char="•"/>
            </a:pPr>
            <a:r>
              <a:rPr lang="en-US" sz="2000" b="1" dirty="0" smtClean="0"/>
              <a:t>  Increasing vertical diffusion makes the </a:t>
            </a:r>
            <a:r>
              <a:rPr lang="en-US" sz="2000" b="1" dirty="0" err="1" smtClean="0"/>
              <a:t>eyewall</a:t>
            </a:r>
            <a:r>
              <a:rPr lang="en-US" sz="2000" b="1" dirty="0" smtClean="0"/>
              <a:t> region warmer.</a:t>
            </a:r>
          </a:p>
          <a:p>
            <a:endParaRPr lang="en-US" sz="800" b="1" dirty="0" smtClean="0"/>
          </a:p>
          <a:p>
            <a:pPr>
              <a:buFont typeface="Arial" pitchFamily="34" charset="0"/>
              <a:buChar char="•"/>
            </a:pPr>
            <a:r>
              <a:rPr lang="en-US" sz="2000" b="1" dirty="0" smtClean="0"/>
              <a:t>  Decreasing vertical diffusion makes it moister.</a:t>
            </a:r>
          </a:p>
        </p:txBody>
      </p:sp>
      <p:sp>
        <p:nvSpPr>
          <p:cNvPr id="5" name="TextBox 4"/>
          <p:cNvSpPr txBox="1"/>
          <p:nvPr/>
        </p:nvSpPr>
        <p:spPr>
          <a:xfrm>
            <a:off x="0" y="0"/>
            <a:ext cx="9144000" cy="954107"/>
          </a:xfrm>
          <a:prstGeom prst="rect">
            <a:avLst/>
          </a:prstGeom>
          <a:noFill/>
        </p:spPr>
        <p:txBody>
          <a:bodyPr wrap="square" rtlCol="0">
            <a:spAutoFit/>
          </a:bodyPr>
          <a:lstStyle/>
          <a:p>
            <a:pPr algn="ctr"/>
            <a:r>
              <a:rPr lang="en-US" sz="2800" b="1" dirty="0" smtClean="0"/>
              <a:t>Summary of the Sensitivity to the Vertical Diffusion in the GFS PBL Scheme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b="1" dirty="0" smtClean="0"/>
              <a:t>Main Conclusions</a:t>
            </a:r>
            <a:endParaRPr lang="en-US" sz="4000" b="1" dirty="0"/>
          </a:p>
        </p:txBody>
      </p:sp>
      <p:sp>
        <p:nvSpPr>
          <p:cNvPr id="3" name="Rectangle 2"/>
          <p:cNvSpPr/>
          <p:nvPr/>
        </p:nvSpPr>
        <p:spPr>
          <a:xfrm>
            <a:off x="1524000" y="990600"/>
            <a:ext cx="6019800" cy="5447645"/>
          </a:xfrm>
          <a:prstGeom prst="rect">
            <a:avLst/>
          </a:prstGeom>
        </p:spPr>
        <p:txBody>
          <a:bodyPr wrap="square">
            <a:spAutoFit/>
          </a:bodyPr>
          <a:lstStyle/>
          <a:p>
            <a:endParaRPr lang="en-US" sz="800" dirty="0" smtClean="0"/>
          </a:p>
          <a:p>
            <a:pPr marL="457200" indent="-457200"/>
            <a:r>
              <a:rPr lang="en-US" sz="2000" b="1" dirty="0" smtClean="0"/>
              <a:t>1.  The HWRF model simulated intensification process </a:t>
            </a:r>
          </a:p>
          <a:p>
            <a:pPr indent="-457200"/>
            <a:r>
              <a:rPr lang="en-US" sz="2000" b="1" dirty="0" smtClean="0"/>
              <a:t>      resembles that shown by Nguyen et al. 2008, </a:t>
            </a:r>
          </a:p>
          <a:p>
            <a:pPr indent="-457200"/>
            <a:r>
              <a:rPr lang="en-US" sz="2000" b="1" dirty="0" smtClean="0"/>
              <a:t>      Montgomery et al. 2009 and Smith et al. 2009 using </a:t>
            </a:r>
          </a:p>
          <a:p>
            <a:pPr indent="-457200"/>
            <a:r>
              <a:rPr lang="en-US" sz="2000" b="1" dirty="0" smtClean="0"/>
              <a:t>      the MM5 model.</a:t>
            </a:r>
          </a:p>
          <a:p>
            <a:endParaRPr lang="en-US" sz="2000" b="1" dirty="0" smtClean="0"/>
          </a:p>
          <a:p>
            <a:r>
              <a:rPr lang="en-US" sz="2000" b="1" dirty="0" smtClean="0"/>
              <a:t>2.  The divergence damping term and the strong</a:t>
            </a:r>
          </a:p>
          <a:p>
            <a:r>
              <a:rPr lang="en-US" sz="2000" b="1" dirty="0" smtClean="0"/>
              <a:t>      horizontal diffusion slow down the convergence of  </a:t>
            </a:r>
          </a:p>
          <a:p>
            <a:r>
              <a:rPr lang="en-US" sz="2000" b="1" dirty="0" smtClean="0"/>
              <a:t>      the solution to the quasi-steady state, particularly </a:t>
            </a:r>
          </a:p>
          <a:p>
            <a:r>
              <a:rPr lang="en-US" sz="2000" b="1" dirty="0" smtClean="0"/>
              <a:t>      with respect to the radius of maximum wind (RMW) </a:t>
            </a:r>
          </a:p>
          <a:p>
            <a:r>
              <a:rPr lang="en-US" sz="2000" b="1" dirty="0" smtClean="0"/>
              <a:t>     near the surface.</a:t>
            </a:r>
          </a:p>
          <a:p>
            <a:endParaRPr lang="en-US" sz="2000" b="1" dirty="0" smtClean="0"/>
          </a:p>
          <a:p>
            <a:pPr marL="342900" indent="-342900"/>
            <a:r>
              <a:rPr lang="en-US" sz="2000" b="1" dirty="0" smtClean="0"/>
              <a:t>3.  Both the vertical and horizontal diffusion have a great impact on the RMW.  </a:t>
            </a:r>
          </a:p>
          <a:p>
            <a:pPr marL="342900" indent="-342900"/>
            <a:endParaRPr lang="en-US" sz="2000" b="1" dirty="0" smtClean="0"/>
          </a:p>
          <a:p>
            <a:pPr marL="342900" indent="-342900"/>
            <a:r>
              <a:rPr lang="en-US" sz="2000" b="1" dirty="0" smtClean="0"/>
              <a:t>4.  Conclusions 2 and 3 point to an undesirable property of the GFS PBL scheme: Overestimate of the sub-grid vertical diffusivity.</a:t>
            </a:r>
            <a:endParaRPr lang="en-US" sz="2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209800"/>
            <a:ext cx="8534400" cy="4062651"/>
          </a:xfrm>
          <a:prstGeom prst="rect">
            <a:avLst/>
          </a:prstGeom>
          <a:noFill/>
        </p:spPr>
        <p:txBody>
          <a:bodyPr wrap="square" rtlCol="0">
            <a:spAutoFit/>
          </a:bodyPr>
          <a:lstStyle/>
          <a:p>
            <a:r>
              <a:rPr lang="en-US" sz="2400" b="1" dirty="0" smtClean="0"/>
              <a:t>Purpose of this study:</a:t>
            </a:r>
          </a:p>
          <a:p>
            <a:endParaRPr lang="en-US" sz="2400" b="1" dirty="0" smtClean="0"/>
          </a:p>
          <a:p>
            <a:r>
              <a:rPr lang="en-US" sz="2400" b="1" dirty="0" smtClean="0"/>
              <a:t>1. Examine the basic intensification process for the standard configuration of the HWRF model (similar to the studies by Nguyen et al. 2008, Montgomery et al. 2009 and Smith et al. 2009) in an idealized intensification scenario.</a:t>
            </a:r>
          </a:p>
          <a:p>
            <a:endParaRPr lang="en-US" sz="2400" b="1" dirty="0" smtClean="0"/>
          </a:p>
          <a:p>
            <a:r>
              <a:rPr lang="en-US" sz="2400" b="1" dirty="0" smtClean="0"/>
              <a:t>2. Investigate the sensitivity of the HWRF-simulated TC intensification to the horizontal and vertical diffusion for the standard configuration of the HWRF model. </a:t>
            </a:r>
          </a:p>
          <a:p>
            <a:endParaRPr lang="en-US" dirty="0" smtClean="0"/>
          </a:p>
        </p:txBody>
      </p:sp>
      <p:sp>
        <p:nvSpPr>
          <p:cNvPr id="3" name="TextBox 2"/>
          <p:cNvSpPr txBox="1"/>
          <p:nvPr/>
        </p:nvSpPr>
        <p:spPr>
          <a:xfrm>
            <a:off x="0" y="0"/>
            <a:ext cx="9144000" cy="1938992"/>
          </a:xfrm>
          <a:prstGeom prst="rect">
            <a:avLst/>
          </a:prstGeom>
          <a:noFill/>
        </p:spPr>
        <p:txBody>
          <a:bodyPr wrap="square" rtlCol="0">
            <a:spAutoFit/>
          </a:bodyPr>
          <a:lstStyle/>
          <a:p>
            <a:pPr algn="ctr"/>
            <a:r>
              <a:rPr lang="en-US" sz="4000" b="1" dirty="0" smtClean="0"/>
              <a:t>Impact of Horizontal and Vertical </a:t>
            </a:r>
          </a:p>
          <a:p>
            <a:pPr algn="ctr"/>
            <a:r>
              <a:rPr lang="en-US" sz="4000" b="1" dirty="0" smtClean="0"/>
              <a:t>Diffusion on Idealized Intensification </a:t>
            </a:r>
          </a:p>
          <a:p>
            <a:pPr algn="ctr"/>
            <a:r>
              <a:rPr lang="en-US" sz="4000" b="1" dirty="0" smtClean="0"/>
              <a:t>in the HWRF Model</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1394"/>
            <a:ext cx="9144000" cy="1754326"/>
          </a:xfrm>
          <a:prstGeom prst="rect">
            <a:avLst/>
          </a:prstGeom>
        </p:spPr>
        <p:txBody>
          <a:bodyPr wrap="square">
            <a:spAutoFit/>
          </a:bodyPr>
          <a:lstStyle/>
          <a:p>
            <a:pPr algn="ctr"/>
            <a:r>
              <a:rPr lang="en-US" sz="3600" b="1" dirty="0"/>
              <a:t>Sensitivity of Tropical Cyclone Structure and </a:t>
            </a:r>
            <a:endParaRPr lang="en-US" sz="3600" b="1" dirty="0" smtClean="0"/>
          </a:p>
          <a:p>
            <a:pPr algn="ctr"/>
            <a:r>
              <a:rPr lang="en-US" sz="3600" b="1" dirty="0" smtClean="0"/>
              <a:t>Wind-Pressure </a:t>
            </a:r>
            <a:r>
              <a:rPr lang="en-US" sz="3600" b="1" dirty="0"/>
              <a:t>Relationships to Physics Representations in the </a:t>
            </a:r>
            <a:r>
              <a:rPr lang="en-US" sz="3600" b="1" dirty="0" smtClean="0"/>
              <a:t>HWRF </a:t>
            </a:r>
            <a:r>
              <a:rPr lang="en-US" sz="3600" b="1" dirty="0"/>
              <a:t>Model</a:t>
            </a:r>
            <a:endParaRPr lang="en-US" sz="3600" dirty="0"/>
          </a:p>
        </p:txBody>
      </p:sp>
      <p:sp>
        <p:nvSpPr>
          <p:cNvPr id="4" name="TextBox 3"/>
          <p:cNvSpPr txBox="1"/>
          <p:nvPr/>
        </p:nvSpPr>
        <p:spPr>
          <a:xfrm>
            <a:off x="381000" y="2011263"/>
            <a:ext cx="8610600" cy="4770537"/>
          </a:xfrm>
          <a:prstGeom prst="rect">
            <a:avLst/>
          </a:prstGeom>
          <a:noFill/>
        </p:spPr>
        <p:txBody>
          <a:bodyPr wrap="square" rtlCol="0">
            <a:spAutoFit/>
          </a:bodyPr>
          <a:lstStyle/>
          <a:p>
            <a:r>
              <a:rPr lang="en-US" sz="2400" b="1" dirty="0" smtClean="0"/>
              <a:t>Sensitivity to:</a:t>
            </a:r>
          </a:p>
          <a:p>
            <a:endParaRPr lang="en-US" sz="800" b="1" dirty="0" smtClean="0"/>
          </a:p>
          <a:p>
            <a:pPr>
              <a:buFont typeface="Arial" pitchFamily="34" charset="0"/>
              <a:buChar char="•"/>
            </a:pPr>
            <a:r>
              <a:rPr lang="en-US" sz="2400" b="1" dirty="0" smtClean="0"/>
              <a:t>  Boundary layer (BL) mixing, </a:t>
            </a:r>
            <a:r>
              <a:rPr lang="en-US" sz="2400" b="1" dirty="0" err="1" smtClean="0"/>
              <a:t>subgrid</a:t>
            </a:r>
            <a:r>
              <a:rPr lang="en-US" sz="2400" b="1" dirty="0" smtClean="0"/>
              <a:t> convection and radiation</a:t>
            </a:r>
          </a:p>
          <a:p>
            <a:pPr>
              <a:buFont typeface="Arial" pitchFamily="34" charset="0"/>
              <a:buChar char="•"/>
            </a:pPr>
            <a:endParaRPr lang="en-US" sz="800" b="1" dirty="0" smtClean="0"/>
          </a:p>
          <a:p>
            <a:pPr>
              <a:buFont typeface="Arial" pitchFamily="34" charset="0"/>
              <a:buChar char="•"/>
            </a:pPr>
            <a:r>
              <a:rPr lang="en-US" sz="2400" b="1" dirty="0" smtClean="0"/>
              <a:t>  The surface drag</a:t>
            </a:r>
          </a:p>
          <a:p>
            <a:pPr>
              <a:buFont typeface="Arial" pitchFamily="34" charset="0"/>
              <a:buChar char="•"/>
            </a:pPr>
            <a:endParaRPr lang="en-US" sz="800" b="1" dirty="0" smtClean="0"/>
          </a:p>
          <a:p>
            <a:pPr>
              <a:buFont typeface="Arial" pitchFamily="34" charset="0"/>
              <a:buChar char="•"/>
            </a:pPr>
            <a:r>
              <a:rPr lang="en-US" sz="2400" b="1" dirty="0" smtClean="0"/>
              <a:t>  The bulk microphysics and </a:t>
            </a:r>
            <a:r>
              <a:rPr lang="en-US" sz="2400" b="1" dirty="0" err="1" smtClean="0"/>
              <a:t>subgrid</a:t>
            </a:r>
            <a:r>
              <a:rPr lang="en-US" sz="2400" b="1" dirty="0" smtClean="0"/>
              <a:t> convection schemes</a:t>
            </a:r>
          </a:p>
          <a:p>
            <a:pPr>
              <a:buFont typeface="Arial" pitchFamily="34" charset="0"/>
              <a:buChar char="•"/>
            </a:pPr>
            <a:endParaRPr lang="en-US" sz="2400" b="1" dirty="0" smtClean="0"/>
          </a:p>
          <a:p>
            <a:r>
              <a:rPr lang="en-US" sz="2400" b="1" dirty="0" smtClean="0"/>
              <a:t>Comparison of different evaluation metrics:</a:t>
            </a:r>
          </a:p>
          <a:p>
            <a:endParaRPr lang="en-US" sz="800" b="1" dirty="0" smtClean="0"/>
          </a:p>
          <a:p>
            <a:pPr marL="457200" indent="-457200">
              <a:buFont typeface="+mj-lt"/>
              <a:buAutoNum type="arabicPeriod"/>
            </a:pPr>
            <a:r>
              <a:rPr lang="en-US" sz="2400" b="1" dirty="0" smtClean="0"/>
              <a:t>The maximum surface 10-m wind (VMAX) and minimum sea level pressure (PMIN) — operational metrics of tropical cyclone intensity </a:t>
            </a:r>
          </a:p>
          <a:p>
            <a:pPr marL="457200" indent="-457200">
              <a:buFont typeface="+mj-lt"/>
              <a:buAutoNum type="arabicPeriod"/>
            </a:pPr>
            <a:endParaRPr lang="en-US" sz="800" b="1" dirty="0" smtClean="0"/>
          </a:p>
          <a:p>
            <a:pPr marL="457200" indent="-457200">
              <a:buFont typeface="+mj-lt"/>
              <a:buAutoNum type="arabicPeriod"/>
            </a:pPr>
            <a:r>
              <a:rPr lang="en-US" sz="2400" b="1" dirty="0" smtClean="0"/>
              <a:t>The azimuthally-averaged temporal and spatial structure of the tangential wind and its acceleration. </a:t>
            </a:r>
            <a:endParaRPr lang="en-US" sz="2400" b="1" dirty="0"/>
          </a:p>
        </p:txBody>
      </p:sp>
    </p:spTree>
    <p:extLst>
      <p:ext uri="{BB962C8B-B14F-4D97-AF65-F5344CB8AC3E}">
        <p14:creationId xmlns:p14="http://schemas.microsoft.com/office/powerpoint/2010/main" val="25151993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2931"/>
            <a:ext cx="9144000" cy="646331"/>
          </a:xfrm>
          <a:prstGeom prst="rect">
            <a:avLst/>
          </a:prstGeom>
        </p:spPr>
        <p:txBody>
          <a:bodyPr wrap="square">
            <a:spAutoFit/>
          </a:bodyPr>
          <a:lstStyle/>
          <a:p>
            <a:pPr algn="ctr"/>
            <a:r>
              <a:rPr lang="en-US" sz="3600" b="1" dirty="0" smtClean="0"/>
              <a:t>Experiment Summary</a:t>
            </a:r>
            <a:endParaRPr lang="en-US" sz="3600" dirty="0"/>
          </a:p>
        </p:txBody>
      </p:sp>
      <p:graphicFrame>
        <p:nvGraphicFramePr>
          <p:cNvPr id="3" name="Table 2"/>
          <p:cNvGraphicFramePr>
            <a:graphicFrameLocks noGrp="1"/>
          </p:cNvGraphicFramePr>
          <p:nvPr>
            <p:extLst>
              <p:ext uri="{D42A27DB-BD31-4B8C-83A1-F6EECF244321}">
                <p14:modId xmlns:p14="http://schemas.microsoft.com/office/powerpoint/2010/main" val="630202467"/>
              </p:ext>
            </p:extLst>
          </p:nvPr>
        </p:nvGraphicFramePr>
        <p:xfrm>
          <a:off x="152400" y="533400"/>
          <a:ext cx="8763000" cy="6324068"/>
        </p:xfrm>
        <a:graphic>
          <a:graphicData uri="http://schemas.openxmlformats.org/drawingml/2006/table">
            <a:tbl>
              <a:tblPr firstRow="1" firstCol="1" bandRow="1">
                <a:tableStyleId>{5C22544A-7EE6-4342-B048-85BDC9FD1C3A}</a:tableStyleId>
              </a:tblPr>
              <a:tblGrid>
                <a:gridCol w="3206799"/>
                <a:gridCol w="5556201"/>
              </a:tblGrid>
              <a:tr h="618060">
                <a:tc>
                  <a:txBody>
                    <a:bodyPr/>
                    <a:lstStyle/>
                    <a:p>
                      <a:pPr marL="0" marR="0" algn="ctr">
                        <a:lnSpc>
                          <a:spcPct val="115000"/>
                        </a:lnSpc>
                        <a:spcBef>
                          <a:spcPts val="0"/>
                        </a:spcBef>
                        <a:spcAft>
                          <a:spcPts val="0"/>
                        </a:spcAft>
                      </a:pPr>
                      <a:r>
                        <a:rPr lang="en-US" sz="1100" dirty="0">
                          <a:solidFill>
                            <a:schemeClr val="tx1"/>
                          </a:solidFill>
                          <a:effectLst/>
                        </a:rPr>
                        <a:t>EXPERIMENT NUMBER and NAME</a:t>
                      </a:r>
                    </a:p>
                    <a:p>
                      <a:pPr marL="0" marR="0" algn="ctr">
                        <a:lnSpc>
                          <a:spcPct val="115000"/>
                        </a:lnSpc>
                        <a:spcBef>
                          <a:spcPts val="0"/>
                        </a:spcBef>
                        <a:spcAft>
                          <a:spcPts val="0"/>
                        </a:spcAft>
                      </a:pPr>
                      <a:r>
                        <a:rPr lang="en-US" sz="1100" dirty="0">
                          <a:solidFill>
                            <a:schemeClr val="tx1"/>
                          </a:solidFill>
                          <a:effectLst/>
                        </a:rPr>
                        <a:t>(color symbol designation in the VMAX and PMIN time series shown in section 4)</a:t>
                      </a:r>
                      <a:endParaRPr lang="en-US" sz="1100" dirty="0">
                        <a:solidFill>
                          <a:schemeClr val="tx1"/>
                        </a:solidFill>
                        <a:effectLst/>
                        <a:latin typeface="Calibri"/>
                        <a:ea typeface="Times New Roman"/>
                        <a:cs typeface="Times New Roman"/>
                      </a:endParaRPr>
                    </a:p>
                  </a:txBody>
                  <a:tcPr marL="35638" marR="35638" marT="17819" marB="17819" anchor="ctr"/>
                </a:tc>
                <a:tc>
                  <a:txBody>
                    <a:bodyPr/>
                    <a:lstStyle/>
                    <a:p>
                      <a:pPr marL="0" marR="0" algn="ctr">
                        <a:lnSpc>
                          <a:spcPct val="150000"/>
                        </a:lnSpc>
                        <a:spcBef>
                          <a:spcPts val="0"/>
                        </a:spcBef>
                        <a:spcAft>
                          <a:spcPts val="0"/>
                        </a:spcAft>
                      </a:pPr>
                      <a:r>
                        <a:rPr lang="en-US" sz="1100" dirty="0">
                          <a:solidFill>
                            <a:schemeClr val="tx1"/>
                          </a:solidFill>
                          <a:effectLst/>
                        </a:rPr>
                        <a:t>Description  of Physics Options</a:t>
                      </a:r>
                      <a:endParaRPr lang="en-US" sz="1100" dirty="0">
                        <a:solidFill>
                          <a:schemeClr val="tx1"/>
                        </a:solidFill>
                        <a:effectLst/>
                        <a:latin typeface="Calibri"/>
                        <a:ea typeface="Times New Roman"/>
                        <a:cs typeface="Times New Roman"/>
                      </a:endParaRPr>
                    </a:p>
                  </a:txBody>
                  <a:tcPr marL="35638" marR="35638" marT="17819" marB="17819" anchor="ctr"/>
                </a:tc>
              </a:tr>
              <a:tr h="540894">
                <a:tc>
                  <a:txBody>
                    <a:bodyPr/>
                    <a:lstStyle/>
                    <a:p>
                      <a:pPr marL="0" marR="0" algn="ctr">
                        <a:lnSpc>
                          <a:spcPct val="115000"/>
                        </a:lnSpc>
                        <a:spcBef>
                          <a:spcPts val="0"/>
                        </a:spcBef>
                        <a:spcAft>
                          <a:spcPts val="0"/>
                        </a:spcAft>
                      </a:pPr>
                      <a:r>
                        <a:rPr lang="en-US" sz="1100" dirty="0">
                          <a:solidFill>
                            <a:schemeClr val="tx1"/>
                          </a:solidFill>
                          <a:effectLst/>
                        </a:rPr>
                        <a:t> </a:t>
                      </a:r>
                    </a:p>
                    <a:p>
                      <a:pPr marL="0" marR="0" algn="ctr">
                        <a:lnSpc>
                          <a:spcPct val="115000"/>
                        </a:lnSpc>
                        <a:spcBef>
                          <a:spcPts val="0"/>
                        </a:spcBef>
                        <a:spcAft>
                          <a:spcPts val="0"/>
                        </a:spcAft>
                      </a:pPr>
                      <a:r>
                        <a:rPr lang="en-US" sz="1100" dirty="0" smtClean="0">
                          <a:solidFill>
                            <a:schemeClr val="tx1"/>
                          </a:solidFill>
                          <a:effectLst/>
                        </a:rPr>
                        <a:t>1 GFS/SAS/FER/NCAR (Red</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convective scheme on both grids, Ferrier microphysics scheme, NCAR Rapid </a:t>
                      </a:r>
                      <a:r>
                        <a:rPr lang="en-US" sz="1100" dirty="0" err="1">
                          <a:effectLst/>
                        </a:rPr>
                        <a:t>Radiative</a:t>
                      </a:r>
                      <a:r>
                        <a:rPr lang="en-US" sz="1100" dirty="0">
                          <a:effectLst/>
                        </a:rPr>
                        <a:t> Transfer Model </a:t>
                      </a:r>
                      <a:r>
                        <a:rPr lang="en-US" sz="1100" dirty="0" err="1">
                          <a:effectLst/>
                        </a:rPr>
                        <a:t>longwave</a:t>
                      </a:r>
                      <a:r>
                        <a:rPr lang="en-US" sz="1100" dirty="0">
                          <a:effectLst/>
                        </a:rPr>
                        <a:t> radiation scheme, </a:t>
                      </a:r>
                      <a:r>
                        <a:rPr lang="en-US" sz="1100" dirty="0" err="1">
                          <a:effectLst/>
                        </a:rPr>
                        <a:t>Dudhia</a:t>
                      </a:r>
                      <a:r>
                        <a:rPr lang="en-US" sz="1100" dirty="0">
                          <a:effectLst/>
                        </a:rPr>
                        <a:t> shortwave radiation scheme</a:t>
                      </a:r>
                      <a:endParaRPr lang="en-US" sz="1100" dirty="0">
                        <a:effectLst/>
                        <a:latin typeface="Calibri"/>
                        <a:ea typeface="Times New Roman"/>
                        <a:cs typeface="Times New Roman"/>
                      </a:endParaRPr>
                    </a:p>
                  </a:txBody>
                  <a:tcPr marL="35638" marR="35638" marT="17819" marB="17819" anchor="ctr"/>
                </a:tc>
              </a:tr>
              <a:tr h="521374">
                <a:tc>
                  <a:txBody>
                    <a:bodyPr/>
                    <a:lstStyle/>
                    <a:p>
                      <a:pPr marL="0" marR="0" algn="ctr">
                        <a:lnSpc>
                          <a:spcPct val="115000"/>
                        </a:lnSpc>
                        <a:spcBef>
                          <a:spcPts val="0"/>
                        </a:spcBef>
                        <a:spcAft>
                          <a:spcPts val="0"/>
                        </a:spcAft>
                      </a:pPr>
                      <a:r>
                        <a:rPr lang="en-US" sz="1100" dirty="0">
                          <a:solidFill>
                            <a:schemeClr val="tx1"/>
                          </a:solidFill>
                          <a:effectLst/>
                        </a:rPr>
                        <a:t> </a:t>
                      </a:r>
                    </a:p>
                    <a:p>
                      <a:pPr marL="0" marR="0" algn="ctr">
                        <a:lnSpc>
                          <a:spcPct val="115000"/>
                        </a:lnSpc>
                        <a:spcBef>
                          <a:spcPts val="0"/>
                        </a:spcBef>
                        <a:spcAft>
                          <a:spcPts val="0"/>
                        </a:spcAft>
                      </a:pPr>
                      <a:r>
                        <a:rPr lang="en-US" sz="1100" dirty="0">
                          <a:solidFill>
                            <a:schemeClr val="tx1"/>
                          </a:solidFill>
                          <a:effectLst/>
                        </a:rPr>
                        <a:t>2  </a:t>
                      </a:r>
                      <a:r>
                        <a:rPr lang="en-US" sz="1100" dirty="0" smtClean="0">
                          <a:solidFill>
                            <a:schemeClr val="tx1"/>
                          </a:solidFill>
                          <a:effectLst/>
                        </a:rPr>
                        <a:t>MYJ/SAS/FER/NCAR (Black</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MYJ BL and surface scheme, SAS convective scheme on both grids, Ferrier microphysics scheme, NCAR Rapid </a:t>
                      </a:r>
                      <a:r>
                        <a:rPr lang="en-US" sz="1100" dirty="0" err="1">
                          <a:effectLst/>
                        </a:rPr>
                        <a:t>Radiative</a:t>
                      </a:r>
                      <a:r>
                        <a:rPr lang="en-US" sz="1100" dirty="0">
                          <a:effectLst/>
                        </a:rPr>
                        <a:t> Transfer Model </a:t>
                      </a:r>
                      <a:r>
                        <a:rPr lang="en-US" sz="1100" dirty="0" err="1">
                          <a:effectLst/>
                        </a:rPr>
                        <a:t>longwave</a:t>
                      </a:r>
                      <a:r>
                        <a:rPr lang="en-US" sz="1100" dirty="0">
                          <a:effectLst/>
                        </a:rPr>
                        <a:t> radiation scheme, </a:t>
                      </a:r>
                      <a:r>
                        <a:rPr lang="en-US" sz="1100" dirty="0" err="1">
                          <a:effectLst/>
                        </a:rPr>
                        <a:t>Dudhia</a:t>
                      </a:r>
                      <a:r>
                        <a:rPr lang="en-US" sz="1100" dirty="0">
                          <a:effectLst/>
                        </a:rPr>
                        <a:t> shortwave radiation scheme</a:t>
                      </a:r>
                      <a:endParaRPr lang="en-US" sz="1100" dirty="0">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100" dirty="0">
                          <a:solidFill>
                            <a:schemeClr val="tx1"/>
                          </a:solidFill>
                          <a:effectLst/>
                        </a:rPr>
                        <a:t> </a:t>
                      </a:r>
                    </a:p>
                    <a:p>
                      <a:pPr marL="0" marR="0" algn="ctr">
                        <a:lnSpc>
                          <a:spcPct val="115000"/>
                        </a:lnSpc>
                        <a:spcBef>
                          <a:spcPts val="0"/>
                        </a:spcBef>
                        <a:spcAft>
                          <a:spcPts val="0"/>
                        </a:spcAft>
                      </a:pPr>
                      <a:r>
                        <a:rPr lang="en-US" sz="1100" dirty="0">
                          <a:solidFill>
                            <a:schemeClr val="tx1"/>
                          </a:solidFill>
                          <a:effectLst/>
                        </a:rPr>
                        <a:t>3 </a:t>
                      </a:r>
                      <a:r>
                        <a:rPr lang="en-US" sz="1100" dirty="0" smtClean="0">
                          <a:solidFill>
                            <a:schemeClr val="tx1"/>
                          </a:solidFill>
                          <a:effectLst/>
                        </a:rPr>
                        <a:t>-MYJ/BMJ/FER/NCAR (Gray</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MYJ BL and surface scheme, Betts-Miller-</a:t>
                      </a:r>
                      <a:r>
                        <a:rPr lang="en-US" sz="1100" dirty="0" err="1">
                          <a:effectLst/>
                        </a:rPr>
                        <a:t>Janjic</a:t>
                      </a:r>
                      <a:r>
                        <a:rPr lang="en-US" sz="1100" dirty="0">
                          <a:effectLst/>
                        </a:rPr>
                        <a:t> convective scheme on both grids, Ferrier microphysics scheme, NCAR Rapid </a:t>
                      </a:r>
                      <a:r>
                        <a:rPr lang="en-US" sz="1100" dirty="0" err="1">
                          <a:effectLst/>
                        </a:rPr>
                        <a:t>Radiative</a:t>
                      </a:r>
                      <a:r>
                        <a:rPr lang="en-US" sz="1100" dirty="0">
                          <a:effectLst/>
                        </a:rPr>
                        <a:t> Transfer Model </a:t>
                      </a:r>
                      <a:r>
                        <a:rPr lang="en-US" sz="1100" dirty="0" err="1">
                          <a:effectLst/>
                        </a:rPr>
                        <a:t>longwave</a:t>
                      </a:r>
                      <a:r>
                        <a:rPr lang="en-US" sz="1100" dirty="0">
                          <a:effectLst/>
                        </a:rPr>
                        <a:t> radiation scheme, </a:t>
                      </a:r>
                      <a:r>
                        <a:rPr lang="en-US" sz="1100" dirty="0" err="1">
                          <a:effectLst/>
                        </a:rPr>
                        <a:t>Dudhia</a:t>
                      </a:r>
                      <a:r>
                        <a:rPr lang="en-US" sz="1100" dirty="0">
                          <a:effectLst/>
                        </a:rPr>
                        <a:t> shortwave radiation scheme</a:t>
                      </a:r>
                      <a:endParaRPr lang="en-US" sz="11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100" dirty="0" smtClean="0">
                          <a:solidFill>
                            <a:schemeClr val="tx1"/>
                          </a:solidFill>
                          <a:effectLst/>
                        </a:rPr>
                        <a:t>4-GFS/BMJ/FER/GFD (Orange</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Betts-Miller-</a:t>
                      </a:r>
                      <a:r>
                        <a:rPr lang="en-US" sz="1100" dirty="0" err="1">
                          <a:effectLst/>
                        </a:rPr>
                        <a:t>Janjic</a:t>
                      </a:r>
                      <a:r>
                        <a:rPr lang="en-US" sz="1100" dirty="0">
                          <a:effectLst/>
                        </a:rPr>
                        <a:t> convective scheme on both grids, Ferrier microphysics scheme, GFDL radiation scheme</a:t>
                      </a:r>
                      <a:endParaRPr lang="en-US" sz="1100" dirty="0">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100" dirty="0">
                          <a:solidFill>
                            <a:schemeClr val="tx1"/>
                          </a:solidFill>
                          <a:effectLst/>
                        </a:rPr>
                        <a:t> </a:t>
                      </a:r>
                    </a:p>
                    <a:p>
                      <a:pPr marL="0" marR="0" algn="ctr">
                        <a:lnSpc>
                          <a:spcPct val="115000"/>
                        </a:lnSpc>
                        <a:spcBef>
                          <a:spcPts val="0"/>
                        </a:spcBef>
                        <a:spcAft>
                          <a:spcPts val="0"/>
                        </a:spcAft>
                      </a:pPr>
                      <a:r>
                        <a:rPr lang="en-US" sz="1100" dirty="0" smtClean="0">
                          <a:solidFill>
                            <a:schemeClr val="tx1"/>
                          </a:solidFill>
                          <a:effectLst/>
                        </a:rPr>
                        <a:t>5-GFS/BMJ/FER/NCAR (Pink</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Betts-Miller-</a:t>
                      </a:r>
                      <a:r>
                        <a:rPr lang="en-US" sz="1100" dirty="0" err="1">
                          <a:effectLst/>
                        </a:rPr>
                        <a:t>Janjic</a:t>
                      </a:r>
                      <a:r>
                        <a:rPr lang="en-US" sz="1100" dirty="0">
                          <a:effectLst/>
                        </a:rPr>
                        <a:t> convective scheme on both grids, Ferrier microphysics scheme, NCAR Rapid </a:t>
                      </a:r>
                      <a:r>
                        <a:rPr lang="en-US" sz="1100" dirty="0" err="1">
                          <a:effectLst/>
                        </a:rPr>
                        <a:t>Radiative</a:t>
                      </a:r>
                      <a:r>
                        <a:rPr lang="en-US" sz="1100" dirty="0">
                          <a:effectLst/>
                        </a:rPr>
                        <a:t> Transfer Model </a:t>
                      </a:r>
                      <a:r>
                        <a:rPr lang="en-US" sz="1100" dirty="0" err="1">
                          <a:effectLst/>
                        </a:rPr>
                        <a:t>longwave</a:t>
                      </a:r>
                      <a:r>
                        <a:rPr lang="en-US" sz="1100" dirty="0">
                          <a:effectLst/>
                        </a:rPr>
                        <a:t> radiation scheme, </a:t>
                      </a:r>
                      <a:r>
                        <a:rPr lang="en-US" sz="1100" dirty="0" err="1">
                          <a:effectLst/>
                        </a:rPr>
                        <a:t>Dudhia</a:t>
                      </a:r>
                      <a:r>
                        <a:rPr lang="en-US" sz="1100" dirty="0">
                          <a:effectLst/>
                        </a:rPr>
                        <a:t> shortwave radiation scheme,</a:t>
                      </a:r>
                      <a:endParaRPr lang="en-US" sz="1100" dirty="0">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100" dirty="0">
                          <a:solidFill>
                            <a:schemeClr val="tx1"/>
                          </a:solidFill>
                          <a:effectLst/>
                        </a:rPr>
                        <a:t> </a:t>
                      </a:r>
                      <a:r>
                        <a:rPr lang="en-US" sz="1100" dirty="0" smtClean="0">
                          <a:solidFill>
                            <a:schemeClr val="tx1"/>
                          </a:solidFill>
                          <a:effectLst/>
                        </a:rPr>
                        <a:t>6-GFS/SAS/FER/NCAR/MOD-DRAG (Brown</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both grids, Ferrier microphysics scheme, NCAR Rapid </a:t>
                      </a:r>
                      <a:r>
                        <a:rPr lang="en-US" sz="1100" dirty="0" err="1">
                          <a:effectLst/>
                        </a:rPr>
                        <a:t>Radiative</a:t>
                      </a:r>
                      <a:r>
                        <a:rPr lang="en-US" sz="1100" dirty="0">
                          <a:effectLst/>
                        </a:rPr>
                        <a:t> Transfer Model </a:t>
                      </a:r>
                      <a:r>
                        <a:rPr lang="en-US" sz="1100" dirty="0" err="1">
                          <a:effectLst/>
                        </a:rPr>
                        <a:t>longwave</a:t>
                      </a:r>
                      <a:r>
                        <a:rPr lang="en-US" sz="1100" dirty="0">
                          <a:effectLst/>
                        </a:rPr>
                        <a:t> radiation scheme, </a:t>
                      </a:r>
                      <a:r>
                        <a:rPr lang="en-US" sz="1100" dirty="0" err="1">
                          <a:effectLst/>
                        </a:rPr>
                        <a:t>Dudhia</a:t>
                      </a:r>
                      <a:r>
                        <a:rPr lang="en-US" sz="1100" dirty="0">
                          <a:effectLst/>
                        </a:rPr>
                        <a:t> shortwave radiation scheme, realistic drag coefficient consistent with recent observations</a:t>
                      </a:r>
                      <a:endParaRPr lang="en-US" sz="11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100" dirty="0" smtClean="0">
                          <a:solidFill>
                            <a:schemeClr val="tx1"/>
                          </a:solidFill>
                          <a:effectLst/>
                        </a:rPr>
                        <a:t>7-GFS/SAS/WS5/GFD (Light </a:t>
                      </a:r>
                      <a:r>
                        <a:rPr lang="en-US" sz="1100" dirty="0">
                          <a:solidFill>
                            <a:schemeClr val="tx1"/>
                          </a:solidFill>
                          <a:effectLst/>
                        </a:rPr>
                        <a:t>Blue)</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both grids, WRF Single-Moment 5-class microphysics scheme, GFDL radiation scheme</a:t>
                      </a:r>
                      <a:endParaRPr lang="en-US" sz="11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100" dirty="0" smtClean="0">
                          <a:solidFill>
                            <a:schemeClr val="tx1"/>
                          </a:solidFill>
                          <a:effectLst/>
                        </a:rPr>
                        <a:t>8-GFS/SAS/WS6/GFD (Magenta</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both grids, WRF Single-Moment 6-class microphysics scheme, GFDL radiation scheme</a:t>
                      </a:r>
                      <a:endParaRPr lang="en-US" sz="11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100" dirty="0">
                          <a:solidFill>
                            <a:schemeClr val="tx1"/>
                          </a:solidFill>
                          <a:effectLst/>
                        </a:rPr>
                        <a:t>9 </a:t>
                      </a:r>
                      <a:r>
                        <a:rPr lang="en-US" sz="1100" dirty="0" smtClean="0">
                          <a:solidFill>
                            <a:schemeClr val="tx1"/>
                          </a:solidFill>
                          <a:effectLst/>
                        </a:rPr>
                        <a:t>- GFS/SAS/Thom/GFD (Yellow</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both grids, WRF Thomson microphysics scheme, GFDL radiation scheme</a:t>
                      </a:r>
                      <a:endParaRPr lang="en-US" sz="11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100" dirty="0" smtClean="0">
                          <a:solidFill>
                            <a:schemeClr val="tx1"/>
                          </a:solidFill>
                          <a:effectLst/>
                        </a:rPr>
                        <a:t>10- GFS/SAS/FER/GFD(Green</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both grids, Ferrier microphysics scheme, GFDL radiation scheme</a:t>
                      </a:r>
                      <a:endParaRPr lang="en-US" sz="1100" dirty="0">
                        <a:effectLst/>
                        <a:latin typeface="Calibri"/>
                        <a:ea typeface="Times New Roman"/>
                        <a:cs typeface="Times New Roman"/>
                      </a:endParaRPr>
                    </a:p>
                  </a:txBody>
                  <a:tcPr marL="35638" marR="35638" marT="17819" marB="17819" anchor="ctr"/>
                </a:tc>
              </a:tr>
              <a:tr h="498246">
                <a:tc>
                  <a:txBody>
                    <a:bodyPr/>
                    <a:lstStyle/>
                    <a:p>
                      <a:pPr marL="0" marR="0" algn="ctr">
                        <a:lnSpc>
                          <a:spcPct val="115000"/>
                        </a:lnSpc>
                        <a:spcBef>
                          <a:spcPts val="0"/>
                        </a:spcBef>
                        <a:spcAft>
                          <a:spcPts val="0"/>
                        </a:spcAft>
                      </a:pPr>
                      <a:r>
                        <a:rPr lang="en-US" sz="1100" dirty="0" smtClean="0">
                          <a:solidFill>
                            <a:schemeClr val="tx1"/>
                          </a:solidFill>
                          <a:effectLst/>
                        </a:rPr>
                        <a:t>11-GFS/</a:t>
                      </a:r>
                      <a:r>
                        <a:rPr lang="en-US" sz="1100" dirty="0" err="1" smtClean="0">
                          <a:solidFill>
                            <a:schemeClr val="tx1"/>
                          </a:solidFill>
                          <a:effectLst/>
                        </a:rPr>
                        <a:t>noSAS</a:t>
                      </a:r>
                      <a:r>
                        <a:rPr lang="en-US" sz="1100" dirty="0" smtClean="0">
                          <a:solidFill>
                            <a:schemeClr val="tx1"/>
                          </a:solidFill>
                          <a:effectLst/>
                        </a:rPr>
                        <a:t>/FER/GFD (Purple</a:t>
                      </a:r>
                      <a:r>
                        <a:rPr lang="en-US" sz="1100" dirty="0">
                          <a:solidFill>
                            <a:schemeClr val="tx1"/>
                          </a:solidFill>
                          <a:effectLst/>
                        </a:rPr>
                        <a:t>)</a:t>
                      </a:r>
                      <a:endParaRPr lang="en-US" sz="11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100" dirty="0">
                          <a:effectLst/>
                        </a:rPr>
                        <a:t>GFS BL and surface scheme, SAS convection scheme on 9-km grid, no convective scheme on 3-km grid, Ferrier microphysics scheme, GFDL radiation scheme</a:t>
                      </a:r>
                      <a:endParaRPr lang="en-US" sz="1100" dirty="0">
                        <a:effectLst/>
                        <a:latin typeface="Calibri"/>
                        <a:ea typeface="Times New Roman"/>
                        <a:cs typeface="Times New Roman"/>
                      </a:endParaRPr>
                    </a:p>
                  </a:txBody>
                  <a:tcPr marL="35638" marR="35638" marT="17819" marB="17819" anchor="ctr"/>
                </a:tc>
              </a:tr>
            </a:tbl>
          </a:graphicData>
        </a:graphic>
      </p:graphicFrame>
    </p:spTree>
    <p:extLst>
      <p:ext uri="{BB962C8B-B14F-4D97-AF65-F5344CB8AC3E}">
        <p14:creationId xmlns:p14="http://schemas.microsoft.com/office/powerpoint/2010/main" val="25151993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2931"/>
            <a:ext cx="9144000" cy="954107"/>
          </a:xfrm>
          <a:prstGeom prst="rect">
            <a:avLst/>
          </a:prstGeom>
        </p:spPr>
        <p:txBody>
          <a:bodyPr wrap="square">
            <a:spAutoFit/>
          </a:bodyPr>
          <a:lstStyle/>
          <a:p>
            <a:pPr algn="ctr"/>
            <a:r>
              <a:rPr lang="en-US" sz="2800" b="1" dirty="0" smtClean="0"/>
              <a:t>Sensitivity to boundary layer (BL) mixing, </a:t>
            </a:r>
            <a:r>
              <a:rPr lang="en-US" sz="2800" b="1" dirty="0" err="1" smtClean="0"/>
              <a:t>subgrid</a:t>
            </a:r>
            <a:r>
              <a:rPr lang="en-US" sz="2800" b="1" dirty="0" smtClean="0"/>
              <a:t> convection and radiation</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630202467"/>
              </p:ext>
            </p:extLst>
          </p:nvPr>
        </p:nvGraphicFramePr>
        <p:xfrm>
          <a:off x="457200" y="1219200"/>
          <a:ext cx="8458200" cy="4630380"/>
        </p:xfrm>
        <a:graphic>
          <a:graphicData uri="http://schemas.openxmlformats.org/drawingml/2006/table">
            <a:tbl>
              <a:tblPr firstRow="1" firstCol="1" bandRow="1">
                <a:tableStyleId>{5C22544A-7EE6-4342-B048-85BDC9FD1C3A}</a:tableStyleId>
              </a:tblPr>
              <a:tblGrid>
                <a:gridCol w="3200400"/>
                <a:gridCol w="5257800"/>
              </a:tblGrid>
              <a:tr h="618060">
                <a:tc>
                  <a:txBody>
                    <a:bodyPr/>
                    <a:lstStyle/>
                    <a:p>
                      <a:pPr marL="0" marR="0" algn="ctr">
                        <a:lnSpc>
                          <a:spcPct val="115000"/>
                        </a:lnSpc>
                        <a:spcBef>
                          <a:spcPts val="0"/>
                        </a:spcBef>
                        <a:spcAft>
                          <a:spcPts val="0"/>
                        </a:spcAft>
                      </a:pPr>
                      <a:r>
                        <a:rPr lang="en-US" sz="1400" dirty="0">
                          <a:solidFill>
                            <a:schemeClr val="tx1"/>
                          </a:solidFill>
                          <a:effectLst/>
                        </a:rPr>
                        <a:t>EXPERIMENT NUMBER and NAME</a:t>
                      </a:r>
                    </a:p>
                    <a:p>
                      <a:pPr marL="0" marR="0" algn="ctr">
                        <a:lnSpc>
                          <a:spcPct val="115000"/>
                        </a:lnSpc>
                        <a:spcBef>
                          <a:spcPts val="0"/>
                        </a:spcBef>
                        <a:spcAft>
                          <a:spcPts val="0"/>
                        </a:spcAft>
                      </a:pPr>
                      <a:r>
                        <a:rPr lang="en-US" sz="1400" dirty="0">
                          <a:solidFill>
                            <a:schemeClr val="tx1"/>
                          </a:solidFill>
                          <a:effectLst/>
                        </a:rPr>
                        <a:t>(color symbol designation in the VMAX and PMIN time series shown in section 4)</a:t>
                      </a:r>
                      <a:endParaRPr lang="en-US" sz="1400" dirty="0">
                        <a:solidFill>
                          <a:schemeClr val="tx1"/>
                        </a:solidFill>
                        <a:effectLst/>
                        <a:latin typeface="Calibri"/>
                        <a:ea typeface="Times New Roman"/>
                        <a:cs typeface="Times New Roman"/>
                      </a:endParaRPr>
                    </a:p>
                  </a:txBody>
                  <a:tcPr marL="35638" marR="35638" marT="17819" marB="17819" anchor="ctr"/>
                </a:tc>
                <a:tc>
                  <a:txBody>
                    <a:bodyPr/>
                    <a:lstStyle/>
                    <a:p>
                      <a:pPr marL="0" marR="0" algn="ctr">
                        <a:lnSpc>
                          <a:spcPct val="150000"/>
                        </a:lnSpc>
                        <a:spcBef>
                          <a:spcPts val="0"/>
                        </a:spcBef>
                        <a:spcAft>
                          <a:spcPts val="0"/>
                        </a:spcAft>
                      </a:pPr>
                      <a:r>
                        <a:rPr lang="en-US" sz="1400" dirty="0">
                          <a:solidFill>
                            <a:schemeClr val="tx1"/>
                          </a:solidFill>
                          <a:effectLst/>
                        </a:rPr>
                        <a:t>Description  of Physics Options</a:t>
                      </a:r>
                      <a:endParaRPr lang="en-US" sz="1400" dirty="0">
                        <a:solidFill>
                          <a:schemeClr val="tx1"/>
                        </a:solidFill>
                        <a:effectLst/>
                        <a:latin typeface="Calibri"/>
                        <a:ea typeface="Times New Roman"/>
                        <a:cs typeface="Times New Roman"/>
                      </a:endParaRPr>
                    </a:p>
                  </a:txBody>
                  <a:tcPr marL="35638" marR="35638" marT="17819" marB="17819" anchor="ctr"/>
                </a:tc>
              </a:tr>
              <a:tr h="540894">
                <a:tc>
                  <a:txBody>
                    <a:bodyPr/>
                    <a:lstStyle/>
                    <a:p>
                      <a:pPr marL="0" marR="0" algn="ctr">
                        <a:lnSpc>
                          <a:spcPct val="115000"/>
                        </a:lnSpc>
                        <a:spcBef>
                          <a:spcPts val="0"/>
                        </a:spcBef>
                        <a:spcAft>
                          <a:spcPts val="0"/>
                        </a:spcAft>
                      </a:pPr>
                      <a:r>
                        <a:rPr lang="en-US" sz="1400" dirty="0">
                          <a:solidFill>
                            <a:schemeClr val="tx1"/>
                          </a:solidFill>
                          <a:effectLst/>
                        </a:rPr>
                        <a:t> </a:t>
                      </a:r>
                    </a:p>
                    <a:p>
                      <a:pPr marL="0" marR="0" algn="ctr">
                        <a:lnSpc>
                          <a:spcPct val="115000"/>
                        </a:lnSpc>
                        <a:spcBef>
                          <a:spcPts val="0"/>
                        </a:spcBef>
                        <a:spcAft>
                          <a:spcPts val="0"/>
                        </a:spcAft>
                      </a:pPr>
                      <a:r>
                        <a:rPr lang="en-US" sz="1400" dirty="0" smtClean="0">
                          <a:solidFill>
                            <a:schemeClr val="tx1"/>
                          </a:solidFill>
                          <a:effectLst/>
                        </a:rPr>
                        <a:t>1 GFS/SAS/FER/NCAR (Red</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convective scheme on both grids, Ferrier microphysics scheme, NCAR Rapid </a:t>
                      </a:r>
                      <a:r>
                        <a:rPr lang="en-US" sz="1400" dirty="0" err="1">
                          <a:effectLst/>
                        </a:rPr>
                        <a:t>Radiative</a:t>
                      </a:r>
                      <a:r>
                        <a:rPr lang="en-US" sz="1400" dirty="0">
                          <a:effectLst/>
                        </a:rPr>
                        <a:t> Transfer Model </a:t>
                      </a:r>
                      <a:r>
                        <a:rPr lang="en-US" sz="1400" dirty="0" err="1">
                          <a:effectLst/>
                        </a:rPr>
                        <a:t>longwave</a:t>
                      </a:r>
                      <a:r>
                        <a:rPr lang="en-US" sz="1400" dirty="0">
                          <a:effectLst/>
                        </a:rPr>
                        <a:t> radiation scheme, </a:t>
                      </a:r>
                      <a:r>
                        <a:rPr lang="en-US" sz="1400" dirty="0" err="1">
                          <a:effectLst/>
                        </a:rPr>
                        <a:t>Dudhia</a:t>
                      </a:r>
                      <a:r>
                        <a:rPr lang="en-US" sz="1400" dirty="0">
                          <a:effectLst/>
                        </a:rPr>
                        <a:t> shortwave radiation scheme</a:t>
                      </a:r>
                      <a:endParaRPr lang="en-US" sz="1400" dirty="0">
                        <a:effectLst/>
                        <a:latin typeface="Calibri"/>
                        <a:ea typeface="Times New Roman"/>
                        <a:cs typeface="Times New Roman"/>
                      </a:endParaRPr>
                    </a:p>
                  </a:txBody>
                  <a:tcPr marL="35638" marR="35638" marT="17819" marB="17819" anchor="ctr"/>
                </a:tc>
              </a:tr>
              <a:tr h="521374">
                <a:tc>
                  <a:txBody>
                    <a:bodyPr/>
                    <a:lstStyle/>
                    <a:p>
                      <a:pPr marL="0" marR="0" algn="ctr">
                        <a:lnSpc>
                          <a:spcPct val="115000"/>
                        </a:lnSpc>
                        <a:spcBef>
                          <a:spcPts val="0"/>
                        </a:spcBef>
                        <a:spcAft>
                          <a:spcPts val="0"/>
                        </a:spcAft>
                      </a:pPr>
                      <a:r>
                        <a:rPr lang="en-US" sz="1400" dirty="0">
                          <a:solidFill>
                            <a:schemeClr val="tx1"/>
                          </a:solidFill>
                          <a:effectLst/>
                        </a:rPr>
                        <a:t> </a:t>
                      </a:r>
                    </a:p>
                    <a:p>
                      <a:pPr marL="0" marR="0" algn="ctr">
                        <a:lnSpc>
                          <a:spcPct val="115000"/>
                        </a:lnSpc>
                        <a:spcBef>
                          <a:spcPts val="0"/>
                        </a:spcBef>
                        <a:spcAft>
                          <a:spcPts val="0"/>
                        </a:spcAft>
                      </a:pPr>
                      <a:r>
                        <a:rPr lang="en-US" sz="1400" dirty="0">
                          <a:solidFill>
                            <a:schemeClr val="tx1"/>
                          </a:solidFill>
                          <a:effectLst/>
                        </a:rPr>
                        <a:t>2  </a:t>
                      </a:r>
                      <a:r>
                        <a:rPr lang="en-US" sz="1400" dirty="0" smtClean="0">
                          <a:solidFill>
                            <a:schemeClr val="tx1"/>
                          </a:solidFill>
                          <a:effectLst/>
                        </a:rPr>
                        <a:t>MYJ/SAS/FER/NCAR (Black</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MYJ BL and surface scheme, SAS convective scheme on both grids, Ferrier microphysics scheme, NCAR Rapid </a:t>
                      </a:r>
                      <a:r>
                        <a:rPr lang="en-US" sz="1400" dirty="0" err="1">
                          <a:effectLst/>
                        </a:rPr>
                        <a:t>Radiative</a:t>
                      </a:r>
                      <a:r>
                        <a:rPr lang="en-US" sz="1400" dirty="0">
                          <a:effectLst/>
                        </a:rPr>
                        <a:t> Transfer Model </a:t>
                      </a:r>
                      <a:r>
                        <a:rPr lang="en-US" sz="1400" dirty="0" err="1">
                          <a:effectLst/>
                        </a:rPr>
                        <a:t>longwave</a:t>
                      </a:r>
                      <a:r>
                        <a:rPr lang="en-US" sz="1400" dirty="0">
                          <a:effectLst/>
                        </a:rPr>
                        <a:t> radiation scheme, </a:t>
                      </a:r>
                      <a:r>
                        <a:rPr lang="en-US" sz="1400" dirty="0" err="1">
                          <a:effectLst/>
                        </a:rPr>
                        <a:t>Dudhia</a:t>
                      </a:r>
                      <a:r>
                        <a:rPr lang="en-US" sz="1400" dirty="0">
                          <a:effectLst/>
                        </a:rPr>
                        <a:t> shortwave radiation scheme</a:t>
                      </a:r>
                      <a:endParaRPr lang="en-US" sz="1400" dirty="0">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400" dirty="0">
                          <a:solidFill>
                            <a:schemeClr val="tx1"/>
                          </a:solidFill>
                          <a:effectLst/>
                        </a:rPr>
                        <a:t> </a:t>
                      </a:r>
                    </a:p>
                    <a:p>
                      <a:pPr marL="0" marR="0" algn="ctr">
                        <a:lnSpc>
                          <a:spcPct val="115000"/>
                        </a:lnSpc>
                        <a:spcBef>
                          <a:spcPts val="0"/>
                        </a:spcBef>
                        <a:spcAft>
                          <a:spcPts val="0"/>
                        </a:spcAft>
                      </a:pPr>
                      <a:r>
                        <a:rPr lang="en-US" sz="1400" dirty="0">
                          <a:solidFill>
                            <a:schemeClr val="tx1"/>
                          </a:solidFill>
                          <a:effectLst/>
                        </a:rPr>
                        <a:t>3 </a:t>
                      </a:r>
                      <a:r>
                        <a:rPr lang="en-US" sz="1400" dirty="0" smtClean="0">
                          <a:solidFill>
                            <a:schemeClr val="tx1"/>
                          </a:solidFill>
                          <a:effectLst/>
                        </a:rPr>
                        <a:t>-MYJ/BMJ/FER/NCAR (Gray</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MYJ BL and surface scheme, Betts-Miller-</a:t>
                      </a:r>
                      <a:r>
                        <a:rPr lang="en-US" sz="1400" dirty="0" err="1">
                          <a:effectLst/>
                        </a:rPr>
                        <a:t>Janjic</a:t>
                      </a:r>
                      <a:r>
                        <a:rPr lang="en-US" sz="1400" dirty="0">
                          <a:effectLst/>
                        </a:rPr>
                        <a:t> convective scheme on both grids, Ferrier microphysics scheme, NCAR Rapid </a:t>
                      </a:r>
                      <a:r>
                        <a:rPr lang="en-US" sz="1400" dirty="0" err="1">
                          <a:effectLst/>
                        </a:rPr>
                        <a:t>Radiative</a:t>
                      </a:r>
                      <a:r>
                        <a:rPr lang="en-US" sz="1400" dirty="0">
                          <a:effectLst/>
                        </a:rPr>
                        <a:t> Transfer Model </a:t>
                      </a:r>
                      <a:r>
                        <a:rPr lang="en-US" sz="1400" dirty="0" err="1">
                          <a:effectLst/>
                        </a:rPr>
                        <a:t>longwave</a:t>
                      </a:r>
                      <a:r>
                        <a:rPr lang="en-US" sz="1400" dirty="0">
                          <a:effectLst/>
                        </a:rPr>
                        <a:t> radiation scheme, </a:t>
                      </a:r>
                      <a:r>
                        <a:rPr lang="en-US" sz="1400" dirty="0" err="1">
                          <a:effectLst/>
                        </a:rPr>
                        <a:t>Dudhia</a:t>
                      </a:r>
                      <a:r>
                        <a:rPr lang="en-US" sz="1400" dirty="0">
                          <a:effectLst/>
                        </a:rPr>
                        <a:t> shortwave radiation scheme</a:t>
                      </a:r>
                      <a:endParaRPr lang="en-US" sz="14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400" dirty="0" smtClean="0">
                          <a:solidFill>
                            <a:schemeClr val="tx1"/>
                          </a:solidFill>
                          <a:effectLst/>
                        </a:rPr>
                        <a:t>4-GFS/BMJ/FER/GFD (Orange</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Betts-Miller-</a:t>
                      </a:r>
                      <a:r>
                        <a:rPr lang="en-US" sz="1400" dirty="0" err="1">
                          <a:effectLst/>
                        </a:rPr>
                        <a:t>Janjic</a:t>
                      </a:r>
                      <a:r>
                        <a:rPr lang="en-US" sz="1400" dirty="0">
                          <a:effectLst/>
                        </a:rPr>
                        <a:t> convective scheme on both grids, Ferrier microphysics scheme, GFDL radiation scheme</a:t>
                      </a:r>
                      <a:endParaRPr lang="en-US" sz="1400" dirty="0">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400" dirty="0">
                          <a:solidFill>
                            <a:schemeClr val="tx1"/>
                          </a:solidFill>
                          <a:effectLst/>
                        </a:rPr>
                        <a:t> </a:t>
                      </a:r>
                    </a:p>
                    <a:p>
                      <a:pPr marL="0" marR="0" algn="ctr">
                        <a:lnSpc>
                          <a:spcPct val="115000"/>
                        </a:lnSpc>
                        <a:spcBef>
                          <a:spcPts val="0"/>
                        </a:spcBef>
                        <a:spcAft>
                          <a:spcPts val="0"/>
                        </a:spcAft>
                      </a:pPr>
                      <a:r>
                        <a:rPr lang="en-US" sz="1400" dirty="0" smtClean="0">
                          <a:solidFill>
                            <a:schemeClr val="tx1"/>
                          </a:solidFill>
                          <a:effectLst/>
                        </a:rPr>
                        <a:t>5-GFS/BMJ/FER/NCAR (Pink</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Betts-Miller-</a:t>
                      </a:r>
                      <a:r>
                        <a:rPr lang="en-US" sz="1400" dirty="0" err="1">
                          <a:effectLst/>
                        </a:rPr>
                        <a:t>Janjic</a:t>
                      </a:r>
                      <a:r>
                        <a:rPr lang="en-US" sz="1400" dirty="0">
                          <a:effectLst/>
                        </a:rPr>
                        <a:t> convective scheme on both grids, Ferrier microphysics scheme, NCAR Rapid </a:t>
                      </a:r>
                      <a:r>
                        <a:rPr lang="en-US" sz="1400" dirty="0" err="1">
                          <a:effectLst/>
                        </a:rPr>
                        <a:t>Radiative</a:t>
                      </a:r>
                      <a:r>
                        <a:rPr lang="en-US" sz="1400" dirty="0">
                          <a:effectLst/>
                        </a:rPr>
                        <a:t> Transfer Model </a:t>
                      </a:r>
                      <a:r>
                        <a:rPr lang="en-US" sz="1400" dirty="0" err="1">
                          <a:effectLst/>
                        </a:rPr>
                        <a:t>longwave</a:t>
                      </a:r>
                      <a:r>
                        <a:rPr lang="en-US" sz="1400" dirty="0">
                          <a:effectLst/>
                        </a:rPr>
                        <a:t> radiation scheme, </a:t>
                      </a:r>
                      <a:r>
                        <a:rPr lang="en-US" sz="1400" dirty="0" err="1">
                          <a:effectLst/>
                        </a:rPr>
                        <a:t>Dudhia</a:t>
                      </a:r>
                      <a:r>
                        <a:rPr lang="en-US" sz="1400" dirty="0">
                          <a:effectLst/>
                        </a:rPr>
                        <a:t> shortwave radiation scheme,</a:t>
                      </a:r>
                      <a:endParaRPr lang="en-US" sz="1400" dirty="0">
                        <a:effectLst/>
                        <a:latin typeface="Calibri"/>
                        <a:ea typeface="Times New Roman"/>
                        <a:cs typeface="Times New Roman"/>
                      </a:endParaRPr>
                    </a:p>
                  </a:txBody>
                  <a:tcPr marL="35638" marR="35638" marT="17819" marB="17819" anchor="ctr"/>
                </a:tc>
              </a:tr>
            </a:tbl>
          </a:graphicData>
        </a:graphic>
      </p:graphicFrame>
    </p:spTree>
    <p:extLst>
      <p:ext uri="{BB962C8B-B14F-4D97-AF65-F5344CB8AC3E}">
        <p14:creationId xmlns:p14="http://schemas.microsoft.com/office/powerpoint/2010/main" val="25151993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r="9785"/>
          <a:stretch>
            <a:fillRect/>
          </a:stretch>
        </p:blipFill>
        <p:spPr bwMode="auto">
          <a:xfrm>
            <a:off x="1143000" y="228600"/>
            <a:ext cx="3131120" cy="25147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r="7828"/>
          <a:stretch>
            <a:fillRect/>
          </a:stretch>
        </p:blipFill>
        <p:spPr bwMode="auto">
          <a:xfrm>
            <a:off x="5315984" y="239486"/>
            <a:ext cx="3199043" cy="251472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24685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41930" y="2671650"/>
            <a:ext cx="91440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Left panel (a) is the minimum sea level pressure (</a:t>
            </a:r>
            <a:r>
              <a:rPr kumimoji="0" lang="en-US" sz="12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hPa</a:t>
            </a: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The right (b) is the maximum surface wind speed (ms</a:t>
            </a:r>
            <a:r>
              <a:rPr kumimoji="0" lang="en-US" sz="1200" b="1" i="0" u="none" strike="noStrike" cap="none" normalizeH="0" baseline="30000" dirty="0" smtClean="0">
                <a:ln>
                  <a:noFill/>
                </a:ln>
                <a:solidFill>
                  <a:schemeClr val="tx1"/>
                </a:solidFill>
                <a:effectLst/>
                <a:latin typeface="Calibri" pitchFamily="34" charset="0"/>
                <a:ea typeface="Times New Roman" pitchFamily="18" charset="0"/>
                <a:cs typeface="Times New Roman" pitchFamily="18" charset="0"/>
              </a:rPr>
              <a:t>-1</a:t>
            </a: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The red lines are Experiment  1 (GFS/SAS/FER/NCAR), the black lines are Experiment 2 (MYJ/SAS/FER/NCAR), the gray lines are Experiment  3 (MYJ/BMJ/FER/NCAR), the orange lines are Experiment 4 GFS/BMJ/FER/GFD and the pink lines are Experiment  5 (GFS/BMJ/FER/NCAR).</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7846" y="3455712"/>
            <a:ext cx="3032108" cy="2202066"/>
          </a:xfrm>
          <a:prstGeom prst="rect">
            <a:avLst/>
          </a:prstGeom>
          <a:noFill/>
        </p:spPr>
      </p:pic>
      <p:sp>
        <p:nvSpPr>
          <p:cNvPr id="10" name="Rectangle 9"/>
          <p:cNvSpPr/>
          <p:nvPr/>
        </p:nvSpPr>
        <p:spPr>
          <a:xfrm>
            <a:off x="152400" y="5551249"/>
            <a:ext cx="8763000" cy="1200329"/>
          </a:xfrm>
          <a:prstGeom prst="rect">
            <a:avLst/>
          </a:prstGeom>
        </p:spPr>
        <p:txBody>
          <a:bodyPr wrap="square">
            <a:spAutoFit/>
          </a:bodyPr>
          <a:lstStyle/>
          <a:p>
            <a:pPr algn="just"/>
            <a:r>
              <a:rPr lang="en-US" sz="1200" b="1" dirty="0" smtClean="0"/>
              <a:t>Minimum </a:t>
            </a:r>
            <a:r>
              <a:rPr lang="en-US" sz="1200" b="1" dirty="0"/>
              <a:t>sea level pressure (</a:t>
            </a:r>
            <a:r>
              <a:rPr lang="en-US" sz="1200" b="1" dirty="0" err="1" smtClean="0"/>
              <a:t>hPa</a:t>
            </a:r>
            <a:r>
              <a:rPr lang="en-US" sz="1200" b="1" dirty="0"/>
              <a:t>) versus maximum surface wind speed (ms</a:t>
            </a:r>
            <a:r>
              <a:rPr lang="en-US" sz="1200" b="1" baseline="30000" dirty="0"/>
              <a:t>-1</a:t>
            </a:r>
            <a:r>
              <a:rPr lang="en-US" sz="1200" b="1" dirty="0"/>
              <a:t>).   The red filled diamonds are Experiment 1 (GFS/SAS/FER/NCAR), the black filled circles are Experiment 2 (MYJ/SAS/FER/NCAR), the gray filled circles are Experiment 3 (MYJ/BMJ/FER/NCAR), the orange filled diamonds are Experiment 4 (GFS/BMJ/FER/GFD), the pink filled diamonds are Experiment 5 (GFS/BMJ/FER/NCAR) and the open squares are from </a:t>
            </a:r>
            <a:r>
              <a:rPr lang="en-US" sz="1200" b="1" dirty="0" err="1"/>
              <a:t>Knaff</a:t>
            </a:r>
            <a:r>
              <a:rPr lang="en-US" sz="1200" b="1" dirty="0"/>
              <a:t> and </a:t>
            </a:r>
            <a:r>
              <a:rPr lang="en-US" sz="1200" b="1" dirty="0" err="1"/>
              <a:t>Zehr</a:t>
            </a:r>
            <a:r>
              <a:rPr lang="en-US" sz="1200" b="1" dirty="0"/>
              <a:t> (2007).   The open red triangles (Experiment 1, GFS/SAS/FER/NCAR) and the open black circles (Experiment 2, MYJ/SAS/FER/NCAR) are the minimum sea level pressure (</a:t>
            </a:r>
            <a:r>
              <a:rPr lang="en-US" sz="1200" b="1" dirty="0" err="1" smtClean="0"/>
              <a:t>hPa</a:t>
            </a:r>
            <a:r>
              <a:rPr lang="en-US" sz="1200" b="1" dirty="0"/>
              <a:t>) versus above the surface maximum azimuthally averaged tangential wind speed.</a:t>
            </a:r>
          </a:p>
        </p:txBody>
      </p:sp>
    </p:spTree>
    <p:extLst>
      <p:ext uri="{BB962C8B-B14F-4D97-AF65-F5344CB8AC3E}">
        <p14:creationId xmlns:p14="http://schemas.microsoft.com/office/powerpoint/2010/main" val="40651573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19" descr="Description: C:\Data\hwrf\aoml-ideal\figures\control_gfs_rad1\azimuthmean\hove_tanvgfsrad1msZ1000m.gif"/>
          <p:cNvPicPr>
            <a:picLocks noChangeAspect="1" noChangeArrowheads="1"/>
          </p:cNvPicPr>
          <p:nvPr/>
        </p:nvPicPr>
        <p:blipFill>
          <a:blip r:embed="rId2" cstate="print">
            <a:extLst>
              <a:ext uri="{28A0092B-C50C-407E-A947-70E740481C1C}">
                <a14:useLocalDpi xmlns:a14="http://schemas.microsoft.com/office/drawing/2010/main" val="0"/>
              </a:ext>
            </a:extLst>
          </a:blip>
          <a:srcRect t="4762" r="5312"/>
          <a:stretch>
            <a:fillRect/>
          </a:stretch>
        </p:blipFill>
        <p:spPr bwMode="auto">
          <a:xfrm>
            <a:off x="533400" y="228599"/>
            <a:ext cx="2598738" cy="19653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20" descr="Description: C:\Data\hwrf\aoml-ideal\figures\control_myj_rad1\hovediagrams\hove_tanvmyjrad1msZ1000m.gif"/>
          <p:cNvPicPr>
            <a:picLocks noChangeAspect="1" noChangeArrowheads="1"/>
          </p:cNvPicPr>
          <p:nvPr/>
        </p:nvPicPr>
        <p:blipFill>
          <a:blip r:embed="rId3" cstate="print">
            <a:extLst>
              <a:ext uri="{28A0092B-C50C-407E-A947-70E740481C1C}">
                <a14:useLocalDpi xmlns:a14="http://schemas.microsoft.com/office/drawing/2010/main" val="0"/>
              </a:ext>
            </a:extLst>
          </a:blip>
          <a:srcRect t="5821" r="5312"/>
          <a:stretch>
            <a:fillRect/>
          </a:stretch>
        </p:blipFill>
        <p:spPr bwMode="auto">
          <a:xfrm>
            <a:off x="3429000" y="279186"/>
            <a:ext cx="2598738" cy="1935163"/>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21" descr="Description: C:\Data\hwrf\aoml-ideal\figures\control_myj_rad1_bm\hovediagrams\hove_tanvmyjrad1bmmsZ1000m.gif"/>
          <p:cNvPicPr>
            <a:picLocks noChangeAspect="1" noChangeArrowheads="1"/>
          </p:cNvPicPr>
          <p:nvPr/>
        </p:nvPicPr>
        <p:blipFill>
          <a:blip r:embed="rId4" cstate="print">
            <a:extLst>
              <a:ext uri="{28A0092B-C50C-407E-A947-70E740481C1C}">
                <a14:useLocalDpi xmlns:a14="http://schemas.microsoft.com/office/drawing/2010/main" val="0"/>
              </a:ext>
            </a:extLst>
          </a:blip>
          <a:srcRect t="5292" r="4945"/>
          <a:stretch>
            <a:fillRect/>
          </a:stretch>
        </p:blipFill>
        <p:spPr bwMode="auto">
          <a:xfrm>
            <a:off x="6048948" y="250824"/>
            <a:ext cx="2606675" cy="19431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5" descr="Description: C:\Data\hwrf\aoml-ideal\figures\control_gfs_rad99_mp5_bm\hovediagrams\hove_tanvgfsrad99bmmsZ1000m.gif"/>
          <p:cNvPicPr>
            <a:picLocks noChangeAspect="1" noChangeArrowheads="1"/>
          </p:cNvPicPr>
          <p:nvPr/>
        </p:nvPicPr>
        <p:blipFill>
          <a:blip r:embed="rId5" cstate="print">
            <a:extLst>
              <a:ext uri="{28A0092B-C50C-407E-A947-70E740481C1C}">
                <a14:useLocalDpi xmlns:a14="http://schemas.microsoft.com/office/drawing/2010/main" val="0"/>
              </a:ext>
            </a:extLst>
          </a:blip>
          <a:srcRect l="992" t="5292" r="5562"/>
          <a:stretch>
            <a:fillRect/>
          </a:stretch>
        </p:blipFill>
        <p:spPr bwMode="auto">
          <a:xfrm>
            <a:off x="478410" y="2590800"/>
            <a:ext cx="2560638" cy="1943100"/>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26" descr="Description: C:\Data\hwrf\aoml-ideal\figures\control_gfs_rad1_bm\hovediagrams\hove_tanvgfsrad1bmmsZ1000m.gif"/>
          <p:cNvPicPr>
            <a:picLocks noChangeAspect="1" noChangeArrowheads="1"/>
          </p:cNvPicPr>
          <p:nvPr/>
        </p:nvPicPr>
        <p:blipFill>
          <a:blip r:embed="rId6" cstate="print">
            <a:extLst>
              <a:ext uri="{28A0092B-C50C-407E-A947-70E740481C1C}">
                <a14:useLocalDpi xmlns:a14="http://schemas.microsoft.com/office/drawing/2010/main" val="0"/>
              </a:ext>
            </a:extLst>
          </a:blip>
          <a:srcRect t="5292"/>
          <a:stretch>
            <a:fillRect/>
          </a:stretch>
        </p:blipFill>
        <p:spPr bwMode="auto">
          <a:xfrm>
            <a:off x="3657600" y="2514600"/>
            <a:ext cx="2743200" cy="19431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2362200" y="279186"/>
            <a:ext cx="436338" cy="369332"/>
          </a:xfrm>
          <a:prstGeom prst="rect">
            <a:avLst/>
          </a:prstGeom>
          <a:noFill/>
        </p:spPr>
        <p:txBody>
          <a:bodyPr wrap="none" rtlCol="0">
            <a:spAutoFit/>
          </a:bodyPr>
          <a:lstStyle/>
          <a:p>
            <a:r>
              <a:rPr lang="en-US" dirty="0" smtClean="0"/>
              <a:t>(a)</a:t>
            </a:r>
            <a:endParaRPr lang="en-US" dirty="0"/>
          </a:p>
        </p:txBody>
      </p:sp>
      <p:sp>
        <p:nvSpPr>
          <p:cNvPr id="15" name="TextBox 14"/>
          <p:cNvSpPr txBox="1"/>
          <p:nvPr/>
        </p:nvSpPr>
        <p:spPr>
          <a:xfrm>
            <a:off x="5257800" y="279186"/>
            <a:ext cx="447558" cy="369332"/>
          </a:xfrm>
          <a:prstGeom prst="rect">
            <a:avLst/>
          </a:prstGeom>
          <a:noFill/>
        </p:spPr>
        <p:txBody>
          <a:bodyPr wrap="none" rtlCol="0">
            <a:spAutoFit/>
          </a:bodyPr>
          <a:lstStyle/>
          <a:p>
            <a:r>
              <a:rPr lang="en-US" dirty="0" smtClean="0"/>
              <a:t>(b)</a:t>
            </a:r>
            <a:endParaRPr lang="en-US" dirty="0"/>
          </a:p>
        </p:txBody>
      </p:sp>
      <p:sp>
        <p:nvSpPr>
          <p:cNvPr id="16" name="TextBox 15"/>
          <p:cNvSpPr txBox="1"/>
          <p:nvPr/>
        </p:nvSpPr>
        <p:spPr>
          <a:xfrm>
            <a:off x="7848600" y="279186"/>
            <a:ext cx="436338" cy="369332"/>
          </a:xfrm>
          <a:prstGeom prst="rect">
            <a:avLst/>
          </a:prstGeom>
          <a:noFill/>
        </p:spPr>
        <p:txBody>
          <a:bodyPr wrap="none" rtlCol="0">
            <a:spAutoFit/>
          </a:bodyPr>
          <a:lstStyle/>
          <a:p>
            <a:r>
              <a:rPr lang="en-US" dirty="0" smtClean="0"/>
              <a:t>(c)</a:t>
            </a:r>
            <a:endParaRPr lang="en-US" dirty="0"/>
          </a:p>
        </p:txBody>
      </p:sp>
      <p:sp>
        <p:nvSpPr>
          <p:cNvPr id="17" name="TextBox 16"/>
          <p:cNvSpPr txBox="1"/>
          <p:nvPr/>
        </p:nvSpPr>
        <p:spPr>
          <a:xfrm>
            <a:off x="2256148" y="2667000"/>
            <a:ext cx="447558" cy="369332"/>
          </a:xfrm>
          <a:prstGeom prst="rect">
            <a:avLst/>
          </a:prstGeom>
          <a:noFill/>
        </p:spPr>
        <p:txBody>
          <a:bodyPr wrap="none" rtlCol="0">
            <a:spAutoFit/>
          </a:bodyPr>
          <a:lstStyle/>
          <a:p>
            <a:r>
              <a:rPr lang="en-US" dirty="0" smtClean="0"/>
              <a:t>(d)</a:t>
            </a:r>
            <a:endParaRPr lang="en-US" dirty="0"/>
          </a:p>
        </p:txBody>
      </p:sp>
      <p:sp>
        <p:nvSpPr>
          <p:cNvPr id="18" name="TextBox 17"/>
          <p:cNvSpPr txBox="1"/>
          <p:nvPr/>
        </p:nvSpPr>
        <p:spPr>
          <a:xfrm>
            <a:off x="5470929" y="2590800"/>
            <a:ext cx="441146" cy="369332"/>
          </a:xfrm>
          <a:prstGeom prst="rect">
            <a:avLst/>
          </a:prstGeom>
          <a:noFill/>
        </p:spPr>
        <p:txBody>
          <a:bodyPr wrap="none" rtlCol="0">
            <a:spAutoFit/>
          </a:bodyPr>
          <a:lstStyle/>
          <a:p>
            <a:r>
              <a:rPr lang="en-US" dirty="0" smtClean="0"/>
              <a:t>(e)</a:t>
            </a:r>
            <a:endParaRPr lang="en-US" dirty="0"/>
          </a:p>
        </p:txBody>
      </p:sp>
      <p:sp>
        <p:nvSpPr>
          <p:cNvPr id="14" name="Rectangle 13"/>
          <p:cNvSpPr/>
          <p:nvPr/>
        </p:nvSpPr>
        <p:spPr>
          <a:xfrm>
            <a:off x="636743" y="4953000"/>
            <a:ext cx="8183252" cy="1477328"/>
          </a:xfrm>
          <a:prstGeom prst="rect">
            <a:avLst/>
          </a:prstGeom>
        </p:spPr>
        <p:txBody>
          <a:bodyPr wrap="square">
            <a:spAutoFit/>
          </a:bodyPr>
          <a:lstStyle/>
          <a:p>
            <a:r>
              <a:rPr lang="en-US" b="1" dirty="0" err="1" smtClean="0"/>
              <a:t>Hovmöller</a:t>
            </a:r>
            <a:r>
              <a:rPr lang="en-US" b="1" dirty="0" smtClean="0"/>
              <a:t> </a:t>
            </a:r>
            <a:r>
              <a:rPr lang="en-US" b="1" dirty="0"/>
              <a:t>diagrams of the azimuthally-averaged tangential wind speed (ms</a:t>
            </a:r>
            <a:r>
              <a:rPr lang="en-US" b="1" baseline="30000" dirty="0"/>
              <a:t>-1</a:t>
            </a:r>
            <a:r>
              <a:rPr lang="en-US" b="1" dirty="0"/>
              <a:t>) for Experiment 1 (GFS/SAS/FER/NCAR) (a), Experiment 2 (MYJ/SAS/FER/NCAR) (b), Experiment 3 (MYJ/BMJ/FER/NCAR) (c), Experiment 4 (GFS/BMJ/FER/GFD) (d) and Experiment 5 (GFS/BMJ/FER/NCAR) (e) at 1 km above the surface.  The shaded and contour intervals are 5 ms</a:t>
            </a:r>
            <a:r>
              <a:rPr lang="en-US" b="1" baseline="30000" dirty="0"/>
              <a:t>-1</a:t>
            </a:r>
            <a:r>
              <a:rPr lang="en-US" b="1" dirty="0"/>
              <a:t>. </a:t>
            </a:r>
          </a:p>
        </p:txBody>
      </p:sp>
    </p:spTree>
    <p:extLst>
      <p:ext uri="{BB962C8B-B14F-4D97-AF65-F5344CB8AC3E}">
        <p14:creationId xmlns:p14="http://schemas.microsoft.com/office/powerpoint/2010/main" val="13731569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fsrad1totaldvdtradial6072mean.gif"/>
          <p:cNvPicPr/>
          <p:nvPr/>
        </p:nvPicPr>
        <p:blipFill>
          <a:blip r:embed="rId2" cstate="print"/>
          <a:srcRect t="4933" r="3465"/>
          <a:stretch>
            <a:fillRect/>
          </a:stretch>
        </p:blipFill>
        <p:spPr>
          <a:xfrm>
            <a:off x="533400" y="279186"/>
            <a:ext cx="2647315" cy="1960245"/>
          </a:xfrm>
          <a:prstGeom prst="rect">
            <a:avLst/>
          </a:prstGeom>
        </p:spPr>
      </p:pic>
      <p:pic>
        <p:nvPicPr>
          <p:cNvPr id="3" name="Picture 2" descr="myjrad1totaldvdtradial6072mean.gif"/>
          <p:cNvPicPr/>
          <p:nvPr/>
        </p:nvPicPr>
        <p:blipFill>
          <a:blip r:embed="rId3" cstate="print"/>
          <a:srcRect t="4933" r="3032"/>
          <a:stretch>
            <a:fillRect/>
          </a:stretch>
        </p:blipFill>
        <p:spPr>
          <a:xfrm>
            <a:off x="3297025" y="279186"/>
            <a:ext cx="2659380" cy="1960245"/>
          </a:xfrm>
          <a:prstGeom prst="rect">
            <a:avLst/>
          </a:prstGeom>
        </p:spPr>
      </p:pic>
      <p:pic>
        <p:nvPicPr>
          <p:cNvPr id="4" name="Picture 3" descr="myjrad1bmtotaldvdtradial6072mean.gif"/>
          <p:cNvPicPr/>
          <p:nvPr/>
        </p:nvPicPr>
        <p:blipFill>
          <a:blip r:embed="rId4" cstate="print"/>
          <a:srcRect t="4933" r="3032"/>
          <a:stretch>
            <a:fillRect/>
          </a:stretch>
        </p:blipFill>
        <p:spPr>
          <a:xfrm>
            <a:off x="6123220" y="279185"/>
            <a:ext cx="2659380" cy="1960245"/>
          </a:xfrm>
          <a:prstGeom prst="rect">
            <a:avLst/>
          </a:prstGeom>
        </p:spPr>
      </p:pic>
      <p:pic>
        <p:nvPicPr>
          <p:cNvPr id="5" name="Picture 4" descr="gfsrad99mp5bmtotaldvdtradial6072mean.gif"/>
          <p:cNvPicPr/>
          <p:nvPr/>
        </p:nvPicPr>
        <p:blipFill>
          <a:blip r:embed="rId5" cstate="print"/>
          <a:srcRect t="4933" r="3465"/>
          <a:stretch>
            <a:fillRect/>
          </a:stretch>
        </p:blipFill>
        <p:spPr>
          <a:xfrm>
            <a:off x="457200" y="2677477"/>
            <a:ext cx="2647315" cy="1960245"/>
          </a:xfrm>
          <a:prstGeom prst="rect">
            <a:avLst/>
          </a:prstGeom>
        </p:spPr>
      </p:pic>
      <p:pic>
        <p:nvPicPr>
          <p:cNvPr id="6" name="Picture 5" descr="gfsrad1bmtotaldvdtradial6072mean.gif"/>
          <p:cNvPicPr/>
          <p:nvPr/>
        </p:nvPicPr>
        <p:blipFill>
          <a:blip r:embed="rId6" cstate="print"/>
          <a:srcRect t="4933"/>
          <a:stretch>
            <a:fillRect/>
          </a:stretch>
        </p:blipFill>
        <p:spPr>
          <a:xfrm>
            <a:off x="3505200" y="2590800"/>
            <a:ext cx="2743200" cy="1955800"/>
          </a:xfrm>
          <a:prstGeom prst="rect">
            <a:avLst/>
          </a:prstGeom>
        </p:spPr>
      </p:pic>
      <p:sp>
        <p:nvSpPr>
          <p:cNvPr id="7" name="TextBox 6"/>
          <p:cNvSpPr txBox="1"/>
          <p:nvPr/>
        </p:nvSpPr>
        <p:spPr>
          <a:xfrm>
            <a:off x="2362200" y="279186"/>
            <a:ext cx="436338"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5257800" y="279186"/>
            <a:ext cx="447558"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7848600" y="279186"/>
            <a:ext cx="436338" cy="369332"/>
          </a:xfrm>
          <a:prstGeom prst="rect">
            <a:avLst/>
          </a:prstGeom>
          <a:noFill/>
        </p:spPr>
        <p:txBody>
          <a:bodyPr wrap="none" rtlCol="0">
            <a:spAutoFit/>
          </a:bodyPr>
          <a:lstStyle/>
          <a:p>
            <a:r>
              <a:rPr lang="en-US" dirty="0" smtClean="0"/>
              <a:t>(c)</a:t>
            </a:r>
            <a:endParaRPr lang="en-US" dirty="0"/>
          </a:p>
        </p:txBody>
      </p:sp>
      <p:sp>
        <p:nvSpPr>
          <p:cNvPr id="10" name="TextBox 9"/>
          <p:cNvSpPr txBox="1"/>
          <p:nvPr/>
        </p:nvSpPr>
        <p:spPr>
          <a:xfrm>
            <a:off x="2256148" y="2667000"/>
            <a:ext cx="447558" cy="369332"/>
          </a:xfrm>
          <a:prstGeom prst="rect">
            <a:avLst/>
          </a:prstGeom>
          <a:noFill/>
        </p:spPr>
        <p:txBody>
          <a:bodyPr wrap="none" rtlCol="0">
            <a:spAutoFit/>
          </a:bodyPr>
          <a:lstStyle/>
          <a:p>
            <a:r>
              <a:rPr lang="en-US" dirty="0" smtClean="0"/>
              <a:t>(d)</a:t>
            </a:r>
            <a:endParaRPr lang="en-US" dirty="0"/>
          </a:p>
        </p:txBody>
      </p:sp>
      <p:sp>
        <p:nvSpPr>
          <p:cNvPr id="11" name="TextBox 10"/>
          <p:cNvSpPr txBox="1"/>
          <p:nvPr/>
        </p:nvSpPr>
        <p:spPr>
          <a:xfrm>
            <a:off x="5470929" y="2590800"/>
            <a:ext cx="441146" cy="369332"/>
          </a:xfrm>
          <a:prstGeom prst="rect">
            <a:avLst/>
          </a:prstGeom>
          <a:noFill/>
        </p:spPr>
        <p:txBody>
          <a:bodyPr wrap="none" rtlCol="0">
            <a:spAutoFit/>
          </a:bodyPr>
          <a:lstStyle/>
          <a:p>
            <a:r>
              <a:rPr lang="en-US" dirty="0" smtClean="0"/>
              <a:t>(e)</a:t>
            </a:r>
            <a:endParaRPr lang="en-US" dirty="0"/>
          </a:p>
        </p:txBody>
      </p:sp>
      <p:sp>
        <p:nvSpPr>
          <p:cNvPr id="12" name="Rectangle 11"/>
          <p:cNvSpPr/>
          <p:nvPr/>
        </p:nvSpPr>
        <p:spPr>
          <a:xfrm>
            <a:off x="288530" y="4546600"/>
            <a:ext cx="8676369" cy="2308324"/>
          </a:xfrm>
          <a:prstGeom prst="rect">
            <a:avLst/>
          </a:prstGeom>
        </p:spPr>
        <p:txBody>
          <a:bodyPr wrap="square">
            <a:spAutoFit/>
          </a:bodyPr>
          <a:lstStyle/>
          <a:p>
            <a:pPr algn="just"/>
            <a:r>
              <a:rPr lang="en-US" b="1" dirty="0" smtClean="0"/>
              <a:t>Azimuthally </a:t>
            </a:r>
            <a:r>
              <a:rPr lang="en-US" b="1" dirty="0"/>
              <a:t>and 60-72 h averaged radius-height cross sections of the tangential wind contours (in red color) superposed on top of the secondary circulation vectors, radial wind speed (black contours, ms</a:t>
            </a:r>
            <a:r>
              <a:rPr lang="en-US" b="1" baseline="30000" dirty="0"/>
              <a:t>-1</a:t>
            </a:r>
            <a:r>
              <a:rPr lang="en-US" b="1" dirty="0"/>
              <a:t>), and the net tangential forcing (frictional effect included) in units of ms</a:t>
            </a:r>
            <a:r>
              <a:rPr lang="en-US" b="1" baseline="30000" dirty="0"/>
              <a:t>-1</a:t>
            </a:r>
            <a:r>
              <a:rPr lang="en-US" b="1" dirty="0"/>
              <a:t> h</a:t>
            </a:r>
            <a:r>
              <a:rPr lang="en-US" b="1" baseline="30000" dirty="0"/>
              <a:t>-1</a:t>
            </a:r>
            <a:r>
              <a:rPr lang="en-US" b="1" dirty="0"/>
              <a:t> (color shaded) related to the primary circulation term in equation 2 for Experiment 1 (GFS/SAS/FER/NCAR) (a), Experiment 2 (MYJ/SAS/FER/NCAR) (b), Experiment 3 (MYJ/BMJ/FER/NCAR) (c), Experiment 4 (GFS/BMJ/FER/GFD)  (d), and Experiment 5 (GFS/BMJ/FER/NCAR) (e). The positive contribution towards the spin-up process is indicated by the blue end of the spectrum. </a:t>
            </a:r>
          </a:p>
        </p:txBody>
      </p:sp>
    </p:spTree>
    <p:extLst>
      <p:ext uri="{BB962C8B-B14F-4D97-AF65-F5344CB8AC3E}">
        <p14:creationId xmlns:p14="http://schemas.microsoft.com/office/powerpoint/2010/main" val="38932219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9144000" cy="523220"/>
          </a:xfrm>
          <a:prstGeom prst="rect">
            <a:avLst/>
          </a:prstGeom>
        </p:spPr>
        <p:txBody>
          <a:bodyPr wrap="square">
            <a:spAutoFit/>
          </a:bodyPr>
          <a:lstStyle/>
          <a:p>
            <a:pPr algn="ctr"/>
            <a:r>
              <a:rPr lang="en-US" sz="2800" b="1" dirty="0" smtClean="0"/>
              <a:t>Sensitivity to the surface drag</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630202467"/>
              </p:ext>
            </p:extLst>
          </p:nvPr>
        </p:nvGraphicFramePr>
        <p:xfrm>
          <a:off x="228600" y="1676400"/>
          <a:ext cx="8763000" cy="1788824"/>
        </p:xfrm>
        <a:graphic>
          <a:graphicData uri="http://schemas.openxmlformats.org/drawingml/2006/table">
            <a:tbl>
              <a:tblPr firstRow="1" firstCol="1" bandRow="1">
                <a:tableStyleId>{5C22544A-7EE6-4342-B048-85BDC9FD1C3A}</a:tableStyleId>
              </a:tblPr>
              <a:tblGrid>
                <a:gridCol w="3206799"/>
                <a:gridCol w="5556201"/>
              </a:tblGrid>
              <a:tr h="618060">
                <a:tc>
                  <a:txBody>
                    <a:bodyPr/>
                    <a:lstStyle/>
                    <a:p>
                      <a:pPr marL="0" marR="0" algn="ctr">
                        <a:lnSpc>
                          <a:spcPct val="115000"/>
                        </a:lnSpc>
                        <a:spcBef>
                          <a:spcPts val="0"/>
                        </a:spcBef>
                        <a:spcAft>
                          <a:spcPts val="0"/>
                        </a:spcAft>
                      </a:pPr>
                      <a:r>
                        <a:rPr lang="en-US" sz="1400" dirty="0">
                          <a:solidFill>
                            <a:schemeClr val="tx1"/>
                          </a:solidFill>
                          <a:effectLst/>
                        </a:rPr>
                        <a:t>EXPERIMENT NUMBER and NAME</a:t>
                      </a:r>
                    </a:p>
                    <a:p>
                      <a:pPr marL="0" marR="0" algn="ctr">
                        <a:lnSpc>
                          <a:spcPct val="115000"/>
                        </a:lnSpc>
                        <a:spcBef>
                          <a:spcPts val="0"/>
                        </a:spcBef>
                        <a:spcAft>
                          <a:spcPts val="0"/>
                        </a:spcAft>
                      </a:pPr>
                      <a:r>
                        <a:rPr lang="en-US" sz="1400" dirty="0">
                          <a:solidFill>
                            <a:schemeClr val="tx1"/>
                          </a:solidFill>
                          <a:effectLst/>
                        </a:rPr>
                        <a:t>(color symbol designation in the VMAX and PMIN time </a:t>
                      </a:r>
                      <a:r>
                        <a:rPr lang="en-US" sz="1400" dirty="0" smtClean="0">
                          <a:solidFill>
                            <a:schemeClr val="tx1"/>
                          </a:solidFill>
                          <a:effectLst/>
                        </a:rPr>
                        <a:t>series)</a:t>
                      </a:r>
                      <a:endParaRPr lang="en-US" sz="1400" dirty="0">
                        <a:solidFill>
                          <a:schemeClr val="tx1"/>
                        </a:solidFill>
                        <a:effectLst/>
                        <a:latin typeface="Calibri"/>
                        <a:ea typeface="Times New Roman"/>
                        <a:cs typeface="Times New Roman"/>
                      </a:endParaRPr>
                    </a:p>
                  </a:txBody>
                  <a:tcPr marL="35638" marR="35638" marT="17819" marB="17819" anchor="ctr"/>
                </a:tc>
                <a:tc>
                  <a:txBody>
                    <a:bodyPr/>
                    <a:lstStyle/>
                    <a:p>
                      <a:pPr marL="0" marR="0" algn="ctr">
                        <a:lnSpc>
                          <a:spcPct val="150000"/>
                        </a:lnSpc>
                        <a:spcBef>
                          <a:spcPts val="0"/>
                        </a:spcBef>
                        <a:spcAft>
                          <a:spcPts val="0"/>
                        </a:spcAft>
                      </a:pPr>
                      <a:r>
                        <a:rPr lang="en-US" sz="1400" dirty="0">
                          <a:solidFill>
                            <a:schemeClr val="tx1"/>
                          </a:solidFill>
                          <a:effectLst/>
                        </a:rPr>
                        <a:t>Description  of Physics Options</a:t>
                      </a:r>
                      <a:endParaRPr lang="en-US" sz="1400" dirty="0">
                        <a:solidFill>
                          <a:schemeClr val="tx1"/>
                        </a:solidFill>
                        <a:effectLst/>
                        <a:latin typeface="Calibri"/>
                        <a:ea typeface="Times New Roman"/>
                        <a:cs typeface="Times New Roman"/>
                      </a:endParaRPr>
                    </a:p>
                  </a:txBody>
                  <a:tcPr marL="35638" marR="35638" marT="17819" marB="17819" anchor="ctr"/>
                </a:tc>
              </a:tr>
              <a:tr h="618060">
                <a:tc>
                  <a:txBody>
                    <a:bodyPr/>
                    <a:lstStyle/>
                    <a:p>
                      <a:pPr marL="0" marR="0" algn="ctr">
                        <a:lnSpc>
                          <a:spcPct val="115000"/>
                        </a:lnSpc>
                        <a:spcBef>
                          <a:spcPts val="0"/>
                        </a:spcBef>
                        <a:spcAft>
                          <a:spcPts val="0"/>
                        </a:spcAft>
                      </a:pPr>
                      <a:r>
                        <a:rPr lang="en-US" sz="1400" dirty="0">
                          <a:solidFill>
                            <a:schemeClr val="tx1"/>
                          </a:solidFill>
                          <a:effectLst/>
                        </a:rPr>
                        <a:t> </a:t>
                      </a:r>
                      <a:r>
                        <a:rPr lang="en-US" sz="1400" dirty="0" smtClean="0">
                          <a:solidFill>
                            <a:schemeClr val="tx1"/>
                          </a:solidFill>
                          <a:effectLst/>
                        </a:rPr>
                        <a:t>6-GFS/SAS/FER/NCAR/MOD-DRAG (Brown</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both grids, Ferrier microphysics scheme, NCAR Rapid </a:t>
                      </a:r>
                      <a:r>
                        <a:rPr lang="en-US" sz="1400" dirty="0" err="1">
                          <a:effectLst/>
                        </a:rPr>
                        <a:t>Radiative</a:t>
                      </a:r>
                      <a:r>
                        <a:rPr lang="en-US" sz="1400" dirty="0">
                          <a:effectLst/>
                        </a:rPr>
                        <a:t> Transfer Model </a:t>
                      </a:r>
                      <a:r>
                        <a:rPr lang="en-US" sz="1400" dirty="0" err="1">
                          <a:effectLst/>
                        </a:rPr>
                        <a:t>longwave</a:t>
                      </a:r>
                      <a:r>
                        <a:rPr lang="en-US" sz="1400" dirty="0">
                          <a:effectLst/>
                        </a:rPr>
                        <a:t> radiation scheme, </a:t>
                      </a:r>
                      <a:r>
                        <a:rPr lang="en-US" sz="1400" dirty="0" err="1">
                          <a:effectLst/>
                        </a:rPr>
                        <a:t>Dudhia</a:t>
                      </a:r>
                      <a:r>
                        <a:rPr lang="en-US" sz="1400" dirty="0">
                          <a:effectLst/>
                        </a:rPr>
                        <a:t> shortwave radiation scheme, realistic drag coefficient consistent with recent observations</a:t>
                      </a:r>
                      <a:endParaRPr lang="en-US" sz="1400" dirty="0">
                        <a:effectLst/>
                        <a:latin typeface="Calibri"/>
                        <a:ea typeface="Times New Roman"/>
                        <a:cs typeface="Times New Roman"/>
                      </a:endParaRPr>
                    </a:p>
                  </a:txBody>
                  <a:tcPr marL="35638" marR="35638" marT="17819" marB="17819" anchor="ctr"/>
                </a:tc>
              </a:tr>
            </a:tbl>
          </a:graphicData>
        </a:graphic>
      </p:graphicFrame>
    </p:spTree>
    <p:extLst>
      <p:ext uri="{BB962C8B-B14F-4D97-AF65-F5344CB8AC3E}">
        <p14:creationId xmlns:p14="http://schemas.microsoft.com/office/powerpoint/2010/main" val="25151993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 name="Object 10"/>
          <p:cNvGraphicFramePr>
            <a:graphicFrameLocks noChangeAspect="1"/>
          </p:cNvGraphicFramePr>
          <p:nvPr/>
        </p:nvGraphicFramePr>
        <p:xfrm>
          <a:off x="1752600" y="5715000"/>
          <a:ext cx="5486400" cy="933450"/>
        </p:xfrm>
        <a:graphic>
          <a:graphicData uri="http://schemas.openxmlformats.org/presentationml/2006/ole">
            <mc:AlternateContent xmlns:mc="http://schemas.openxmlformats.org/markup-compatibility/2006">
              <mc:Choice xmlns:v="urn:schemas-microsoft-com:vml" Requires="v">
                <p:oleObj spid="_x0000_s1048" name="Document" r:id="rId3" imgW="5480386" imgH="937660" progId="Word.Document.12">
                  <p:embed/>
                </p:oleObj>
              </mc:Choice>
              <mc:Fallback>
                <p:oleObj name="Document" r:id="rId3" imgW="5480386" imgH="937660" progId="Word.Document.12">
                  <p:embed/>
                  <p:pic>
                    <p:nvPicPr>
                      <p:cNvPr id="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5715000"/>
                        <a:ext cx="54864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5" name="Picture 11" descr="C:\Data\D\Sea Spray\BFMB-2010\Final Submission\figures\Fig1a_new.tif"/>
          <p:cNvPicPr>
            <a:picLocks noChangeAspect="1" noChangeArrowheads="1"/>
          </p:cNvPicPr>
          <p:nvPr/>
        </p:nvPicPr>
        <p:blipFill>
          <a:blip r:embed="rId5" cstate="print"/>
          <a:srcRect/>
          <a:stretch>
            <a:fillRect/>
          </a:stretch>
        </p:blipFill>
        <p:spPr bwMode="auto">
          <a:xfrm>
            <a:off x="914400" y="0"/>
            <a:ext cx="7315200" cy="54864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r="16532"/>
          <a:stretch/>
        </p:blipFill>
        <p:spPr bwMode="auto">
          <a:xfrm>
            <a:off x="1143000" y="78865"/>
            <a:ext cx="3057410" cy="2655005"/>
          </a:xfrm>
          <a:prstGeom prst="rect">
            <a:avLst/>
          </a:prstGeom>
          <a:noFill/>
          <a:ln>
            <a:noFill/>
          </a:ln>
          <a:extLst>
            <a:ext uri="{53640926-AAD7-44D8-BBD7-CCE9431645EC}">
              <a14:shadowObscured xmlns:a14="http://schemas.microsoft.com/office/drawing/2010/main"/>
            </a:ext>
          </a:extLst>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r="11513"/>
          <a:stretch/>
        </p:blipFill>
        <p:spPr bwMode="auto">
          <a:xfrm>
            <a:off x="4756499" y="0"/>
            <a:ext cx="3232059" cy="2655005"/>
          </a:xfrm>
          <a:prstGeom prst="rect">
            <a:avLst/>
          </a:prstGeom>
          <a:noFill/>
          <a:ln>
            <a:noFill/>
          </a:ln>
          <a:extLst>
            <a:ext uri="{53640926-AAD7-44D8-BBD7-CCE9431645EC}">
              <a14:shadowObscured xmlns:a14="http://schemas.microsoft.com/office/drawing/2010/main"/>
            </a:ext>
          </a:extLst>
        </p:spPr>
      </p:pic>
      <p:sp>
        <p:nvSpPr>
          <p:cNvPr id="4" name="TextBox 3"/>
          <p:cNvSpPr txBox="1"/>
          <p:nvPr/>
        </p:nvSpPr>
        <p:spPr>
          <a:xfrm>
            <a:off x="533400" y="1340271"/>
            <a:ext cx="436338" cy="369332"/>
          </a:xfrm>
          <a:prstGeom prst="rect">
            <a:avLst/>
          </a:prstGeom>
          <a:noFill/>
        </p:spPr>
        <p:txBody>
          <a:bodyPr wrap="none" rtlCol="0">
            <a:spAutoFit/>
          </a:bodyPr>
          <a:lstStyle/>
          <a:p>
            <a:r>
              <a:rPr lang="en-US" dirty="0" smtClean="0"/>
              <a:t>(a)</a:t>
            </a:r>
            <a:endParaRPr lang="en-US" dirty="0"/>
          </a:p>
        </p:txBody>
      </p:sp>
      <p:sp>
        <p:nvSpPr>
          <p:cNvPr id="5" name="TextBox 4"/>
          <p:cNvSpPr txBox="1"/>
          <p:nvPr/>
        </p:nvSpPr>
        <p:spPr>
          <a:xfrm>
            <a:off x="4282232" y="1406368"/>
            <a:ext cx="447558" cy="369332"/>
          </a:xfrm>
          <a:prstGeom prst="rect">
            <a:avLst/>
          </a:prstGeom>
          <a:noFill/>
        </p:spPr>
        <p:txBody>
          <a:bodyPr wrap="none" rtlCol="0">
            <a:spAutoFit/>
          </a:bodyPr>
          <a:lstStyle/>
          <a:p>
            <a:r>
              <a:rPr lang="en-US" dirty="0" smtClean="0"/>
              <a:t>(b)</a:t>
            </a:r>
            <a:endParaRPr lang="en-US" dirty="0"/>
          </a:p>
        </p:txBody>
      </p:sp>
      <p:sp>
        <p:nvSpPr>
          <p:cNvPr id="6" name="Rectangle 5"/>
          <p:cNvSpPr/>
          <p:nvPr/>
        </p:nvSpPr>
        <p:spPr>
          <a:xfrm>
            <a:off x="152400" y="2667000"/>
            <a:ext cx="8991600" cy="923330"/>
          </a:xfrm>
          <a:prstGeom prst="rect">
            <a:avLst/>
          </a:prstGeom>
        </p:spPr>
        <p:txBody>
          <a:bodyPr wrap="square">
            <a:spAutoFit/>
          </a:bodyPr>
          <a:lstStyle/>
          <a:p>
            <a:r>
              <a:rPr lang="en-US" b="1" dirty="0" smtClean="0"/>
              <a:t>Left </a:t>
            </a:r>
            <a:r>
              <a:rPr lang="en-US" b="1" dirty="0"/>
              <a:t>panel (a) is the minimum sea level pressure (</a:t>
            </a:r>
            <a:r>
              <a:rPr lang="en-US" b="1" dirty="0" err="1"/>
              <a:t>hPa</a:t>
            </a:r>
            <a:r>
              <a:rPr lang="en-US" b="1" dirty="0"/>
              <a:t>). The right (b) is the maximum surface wind speed (ms</a:t>
            </a:r>
            <a:r>
              <a:rPr lang="en-US" b="1" baseline="30000" dirty="0"/>
              <a:t>-1</a:t>
            </a:r>
            <a:r>
              <a:rPr lang="en-US" b="1" dirty="0"/>
              <a:t>).   The red lines are Experiment 1 (GFS/SAS/FER/NCAR) and the brown lines are Experiment 6 (GFS/SAS/FER/NCAR/MOD-DRAG).</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13881"/>
          <a:stretch/>
        </p:blipFill>
        <p:spPr bwMode="auto">
          <a:xfrm>
            <a:off x="3200400" y="3657600"/>
            <a:ext cx="2611222" cy="2202066"/>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05819" y="5859666"/>
            <a:ext cx="8938181" cy="923330"/>
          </a:xfrm>
          <a:prstGeom prst="rect">
            <a:avLst/>
          </a:prstGeom>
        </p:spPr>
        <p:txBody>
          <a:bodyPr wrap="square">
            <a:spAutoFit/>
          </a:bodyPr>
          <a:lstStyle/>
          <a:p>
            <a:r>
              <a:rPr lang="en-US" b="1" dirty="0" smtClean="0"/>
              <a:t>Minimum </a:t>
            </a:r>
            <a:r>
              <a:rPr lang="en-US" b="1" dirty="0"/>
              <a:t>sea level pressure versus maximum surface wind speed.   The red filled diamonds are Experiment 1 (GFS/SAS/FER/NCAR), the brown filled diamonds are Experiment 6 (GFS/SAS/FER/NCAR/MOD-DRAG), and the open squares are from </a:t>
            </a:r>
            <a:r>
              <a:rPr lang="en-US" b="1" dirty="0" err="1"/>
              <a:t>Knaff</a:t>
            </a:r>
            <a:r>
              <a:rPr lang="en-US" b="1" dirty="0"/>
              <a:t> and </a:t>
            </a:r>
            <a:r>
              <a:rPr lang="en-US" b="1" dirty="0" err="1"/>
              <a:t>Zehr</a:t>
            </a:r>
            <a:r>
              <a:rPr lang="en-US" b="1" dirty="0"/>
              <a:t> (2007).</a:t>
            </a:r>
          </a:p>
        </p:txBody>
      </p:sp>
    </p:spTree>
    <p:extLst>
      <p:ext uri="{BB962C8B-B14F-4D97-AF65-F5344CB8AC3E}">
        <p14:creationId xmlns:p14="http://schemas.microsoft.com/office/powerpoint/2010/main" val="14074384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ata\hwrf\aoml-ideal\figures\seaspray_noheatfluxnodisheast_gfsrad1\hovediagrams\hove_tanvgfsrad1seaspraynohflxmsZ1000m.gif"/>
          <p:cNvPicPr>
            <a:picLocks noChangeAspect="1"/>
          </p:cNvPicPr>
          <p:nvPr/>
        </p:nvPicPr>
        <p:blipFill rotWithShape="1">
          <a:blip r:embed="rId2" cstate="print">
            <a:extLst>
              <a:ext uri="{28A0092B-C50C-407E-A947-70E740481C1C}">
                <a14:useLocalDpi xmlns:a14="http://schemas.microsoft.com/office/drawing/2010/main" val="0"/>
              </a:ext>
            </a:extLst>
          </a:blip>
          <a:srcRect t="5820" r="4984"/>
          <a:stretch/>
        </p:blipFill>
        <p:spPr bwMode="auto">
          <a:xfrm>
            <a:off x="4633936" y="1113968"/>
            <a:ext cx="4344132" cy="3229432"/>
          </a:xfrm>
          <a:prstGeom prst="rect">
            <a:avLst/>
          </a:prstGeom>
          <a:noFill/>
          <a:ln>
            <a:noFill/>
          </a:ln>
          <a:extLst>
            <a:ext uri="{53640926-AAD7-44D8-BBD7-CCE9431645EC}">
              <a14:shadowObscured xmlns:a14="http://schemas.microsoft.com/office/drawing/2010/main"/>
            </a:ext>
          </a:extLst>
        </p:spPr>
      </p:pic>
      <p:pic>
        <p:nvPicPr>
          <p:cNvPr id="3" name="Picture 19" descr="Description: C:\Data\hwrf\aoml-ideal\figures\control_gfs_rad1\azimuthmean\hove_tanvgfsrad1msZ1000m.gif"/>
          <p:cNvPicPr>
            <a:picLocks noChangeAspect="1" noChangeArrowheads="1"/>
          </p:cNvPicPr>
          <p:nvPr/>
        </p:nvPicPr>
        <p:blipFill>
          <a:blip r:embed="rId3" cstate="print">
            <a:extLst>
              <a:ext uri="{28A0092B-C50C-407E-A947-70E740481C1C}">
                <a14:useLocalDpi xmlns:a14="http://schemas.microsoft.com/office/drawing/2010/main" val="0"/>
              </a:ext>
            </a:extLst>
          </a:blip>
          <a:srcRect t="4762" r="5312"/>
          <a:stretch>
            <a:fillRect/>
          </a:stretch>
        </p:blipFill>
        <p:spPr bwMode="auto">
          <a:xfrm>
            <a:off x="304800" y="1099460"/>
            <a:ext cx="4329136" cy="32657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6200" y="4365171"/>
            <a:ext cx="8991600" cy="923330"/>
          </a:xfrm>
          <a:prstGeom prst="rect">
            <a:avLst/>
          </a:prstGeom>
        </p:spPr>
        <p:txBody>
          <a:bodyPr wrap="square">
            <a:spAutoFit/>
          </a:bodyPr>
          <a:lstStyle/>
          <a:p>
            <a:r>
              <a:rPr lang="en-US" b="1" dirty="0" err="1" smtClean="0"/>
              <a:t>Hovmöller</a:t>
            </a:r>
            <a:r>
              <a:rPr lang="en-US" b="1" dirty="0" smtClean="0"/>
              <a:t> </a:t>
            </a:r>
            <a:r>
              <a:rPr lang="en-US" b="1" dirty="0"/>
              <a:t>diagrams of the azimuthally-averaged tangential wind speed at 1 km above the surface for </a:t>
            </a:r>
            <a:r>
              <a:rPr lang="en-US" b="1" dirty="0" smtClean="0"/>
              <a:t>left Experiment 1 (GFS/SAS/FER/NCAR) and right Experiment </a:t>
            </a:r>
            <a:r>
              <a:rPr lang="en-US" b="1" dirty="0"/>
              <a:t>6 (GFS/SAS/FER/NCAR/MOD-DRAG). The shaded and contour intervals are 5 ms</a:t>
            </a:r>
            <a:r>
              <a:rPr lang="en-US" b="1" baseline="30000" dirty="0"/>
              <a:t>-1</a:t>
            </a:r>
            <a:r>
              <a:rPr lang="en-US" b="1" dirty="0"/>
              <a:t>.</a:t>
            </a:r>
          </a:p>
        </p:txBody>
      </p:sp>
    </p:spTree>
    <p:extLst>
      <p:ext uri="{BB962C8B-B14F-4D97-AF65-F5344CB8AC3E}">
        <p14:creationId xmlns:p14="http://schemas.microsoft.com/office/powerpoint/2010/main" val="1290115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39469"/>
            <a:ext cx="9144000" cy="646331"/>
          </a:xfrm>
          <a:prstGeom prst="rect">
            <a:avLst/>
          </a:prstGeom>
          <a:noFill/>
        </p:spPr>
        <p:txBody>
          <a:bodyPr wrap="square" rtlCol="0">
            <a:spAutoFit/>
          </a:bodyPr>
          <a:lstStyle/>
          <a:p>
            <a:pPr algn="ctr"/>
            <a:r>
              <a:rPr lang="en-US" sz="3600" b="1" dirty="0" smtClean="0"/>
              <a:t>Examination of Basic Intensification Process</a:t>
            </a:r>
          </a:p>
        </p:txBody>
      </p:sp>
      <p:graphicFrame>
        <p:nvGraphicFramePr>
          <p:cNvPr id="4" name="Table 3"/>
          <p:cNvGraphicFramePr>
            <a:graphicFrameLocks noGrp="1"/>
          </p:cNvGraphicFramePr>
          <p:nvPr/>
        </p:nvGraphicFramePr>
        <p:xfrm>
          <a:off x="304800" y="1905000"/>
          <a:ext cx="8610600" cy="1507002"/>
        </p:xfrm>
        <a:graphic>
          <a:graphicData uri="http://schemas.openxmlformats.org/drawingml/2006/table">
            <a:tbl>
              <a:tblPr firstRow="1" bandRow="1">
                <a:tableStyleId>{5940675A-B579-460E-94D1-54222C63F5DA}</a:tableStyleId>
              </a:tblPr>
              <a:tblGrid>
                <a:gridCol w="2152650"/>
                <a:gridCol w="1906633"/>
                <a:gridCol w="2398667"/>
                <a:gridCol w="2152650"/>
              </a:tblGrid>
              <a:tr h="990600">
                <a:tc>
                  <a:txBody>
                    <a:bodyPr/>
                    <a:lstStyle/>
                    <a:p>
                      <a:pPr algn="ctr"/>
                      <a:r>
                        <a:rPr lang="en-US" sz="2000" b="1" dirty="0" smtClean="0"/>
                        <a:t>Boundary</a:t>
                      </a:r>
                      <a:r>
                        <a:rPr lang="en-US" sz="2000" b="1" baseline="0" dirty="0" smtClean="0"/>
                        <a:t> Layer Scheme</a:t>
                      </a:r>
                      <a:endParaRPr lang="en-US" sz="2000" b="1" dirty="0"/>
                    </a:p>
                  </a:txBody>
                  <a:tcPr/>
                </a:tc>
                <a:tc>
                  <a:txBody>
                    <a:bodyPr/>
                    <a:lstStyle/>
                    <a:p>
                      <a:pPr algn="ctr"/>
                      <a:r>
                        <a:rPr lang="en-US" sz="2000" b="1" dirty="0" smtClean="0"/>
                        <a:t>Radiation Scheme</a:t>
                      </a:r>
                      <a:endParaRPr lang="en-US" sz="2000" b="1" dirty="0"/>
                    </a:p>
                  </a:txBody>
                  <a:tcPr/>
                </a:tc>
                <a:tc>
                  <a:txBody>
                    <a:bodyPr/>
                    <a:lstStyle/>
                    <a:p>
                      <a:pPr algn="ctr"/>
                      <a:r>
                        <a:rPr lang="en-US" sz="2000" b="1" dirty="0" smtClean="0"/>
                        <a:t>Convective</a:t>
                      </a:r>
                      <a:r>
                        <a:rPr lang="en-US" sz="2000" b="1" baseline="0" dirty="0" smtClean="0"/>
                        <a:t> Parameterization Scheme</a:t>
                      </a:r>
                      <a:endParaRPr lang="en-US" sz="2000" b="1" dirty="0"/>
                    </a:p>
                  </a:txBody>
                  <a:tcPr/>
                </a:tc>
                <a:tc>
                  <a:txBody>
                    <a:bodyPr/>
                    <a:lstStyle/>
                    <a:p>
                      <a:pPr algn="ctr"/>
                      <a:r>
                        <a:rPr lang="en-US" sz="2000" b="1" dirty="0" smtClean="0"/>
                        <a:t>Microphysics</a:t>
                      </a:r>
                      <a:r>
                        <a:rPr lang="en-US" sz="2000" b="1" baseline="0" dirty="0" smtClean="0"/>
                        <a:t> Scheme</a:t>
                      </a:r>
                      <a:endParaRPr lang="en-US" sz="2000" b="1" dirty="0"/>
                    </a:p>
                  </a:txBody>
                  <a:tcPr/>
                </a:tc>
              </a:tr>
              <a:tr h="501162">
                <a:tc>
                  <a:txBody>
                    <a:bodyPr/>
                    <a:lstStyle/>
                    <a:p>
                      <a:pPr algn="ctr"/>
                      <a:r>
                        <a:rPr lang="en-US" sz="2000" b="1" dirty="0" smtClean="0"/>
                        <a:t>GFS</a:t>
                      </a:r>
                      <a:endParaRPr lang="en-US" sz="2000" b="1" dirty="0"/>
                    </a:p>
                  </a:txBody>
                  <a:tcPr/>
                </a:tc>
                <a:tc>
                  <a:txBody>
                    <a:bodyPr/>
                    <a:lstStyle/>
                    <a:p>
                      <a:pPr algn="ctr"/>
                      <a:r>
                        <a:rPr lang="en-US" sz="2000" b="1" dirty="0" smtClean="0"/>
                        <a:t>NCAR</a:t>
                      </a:r>
                      <a:endParaRPr lang="en-US" sz="2000" b="1" dirty="0"/>
                    </a:p>
                  </a:txBody>
                  <a:tcPr/>
                </a:tc>
                <a:tc>
                  <a:txBody>
                    <a:bodyPr/>
                    <a:lstStyle/>
                    <a:p>
                      <a:pPr algn="ctr"/>
                      <a:r>
                        <a:rPr lang="en-US" sz="2000" b="1" dirty="0" smtClean="0"/>
                        <a:t>SAS</a:t>
                      </a:r>
                      <a:endParaRPr lang="en-US" sz="2000" b="1" dirty="0"/>
                    </a:p>
                  </a:txBody>
                  <a:tcPr/>
                </a:tc>
                <a:tc>
                  <a:txBody>
                    <a:bodyPr/>
                    <a:lstStyle/>
                    <a:p>
                      <a:pPr algn="ctr"/>
                      <a:r>
                        <a:rPr lang="en-US" sz="2000" b="1" dirty="0" smtClean="0"/>
                        <a:t>Ferrier</a:t>
                      </a:r>
                      <a:endParaRPr lang="en-US" sz="2000" b="1" dirty="0"/>
                    </a:p>
                  </a:txBody>
                  <a:tcPr/>
                </a:tc>
              </a:tr>
            </a:tbl>
          </a:graphicData>
        </a:graphic>
      </p:graphicFrame>
      <p:sp>
        <p:nvSpPr>
          <p:cNvPr id="5" name="TextBox 4"/>
          <p:cNvSpPr txBox="1"/>
          <p:nvPr/>
        </p:nvSpPr>
        <p:spPr>
          <a:xfrm>
            <a:off x="228600" y="4191000"/>
            <a:ext cx="8763000" cy="1015663"/>
          </a:xfrm>
          <a:prstGeom prst="rect">
            <a:avLst/>
          </a:prstGeom>
          <a:noFill/>
        </p:spPr>
        <p:txBody>
          <a:bodyPr wrap="square" rtlCol="0">
            <a:spAutoFit/>
          </a:bodyPr>
          <a:lstStyle/>
          <a:p>
            <a:r>
              <a:rPr lang="en-US" sz="2000" b="1" dirty="0" smtClean="0"/>
              <a:t>Grid configuration: parent domain: (about 55 × 55 degrees) at a resolution of 9 km with a moving nest (about 8 × 8 degrees) at 3 km resolution.  There are 43 stretched hybrid levels in the vertical direction with the top level set to 50 </a:t>
            </a:r>
            <a:r>
              <a:rPr lang="en-US" sz="2000" b="1" dirty="0" err="1" smtClean="0"/>
              <a:t>hPa</a:t>
            </a:r>
            <a:r>
              <a:rPr lang="en-US" sz="2000" b="1" dirty="0" smtClean="0"/>
              <a:t>.</a:t>
            </a:r>
            <a:endParaRPr lang="en-US" sz="2000" b="1" dirty="0"/>
          </a:p>
        </p:txBody>
      </p:sp>
      <p:sp>
        <p:nvSpPr>
          <p:cNvPr id="6" name="TextBox 5"/>
          <p:cNvSpPr txBox="1"/>
          <p:nvPr/>
        </p:nvSpPr>
        <p:spPr>
          <a:xfrm>
            <a:off x="3200400" y="1219200"/>
            <a:ext cx="2735492" cy="400110"/>
          </a:xfrm>
          <a:prstGeom prst="rect">
            <a:avLst/>
          </a:prstGeom>
          <a:noFill/>
        </p:spPr>
        <p:txBody>
          <a:bodyPr wrap="none" rtlCol="0">
            <a:spAutoFit/>
          </a:bodyPr>
          <a:lstStyle/>
          <a:p>
            <a:r>
              <a:rPr lang="en-US" sz="2000" b="1" dirty="0" smtClean="0"/>
              <a:t>Configuration of Physics</a:t>
            </a:r>
            <a:endParaRPr lang="en-US" sz="20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fsrad1seaspraynohflxnodhtotaldvdtradial6072mean.gif"/>
          <p:cNvPicPr>
            <a:picLocks noChangeAspect="1"/>
          </p:cNvPicPr>
          <p:nvPr/>
        </p:nvPicPr>
        <p:blipFill>
          <a:blip r:embed="rId2" cstate="print"/>
          <a:srcRect t="4933" r="3248"/>
          <a:stretch>
            <a:fillRect/>
          </a:stretch>
        </p:blipFill>
        <p:spPr>
          <a:xfrm>
            <a:off x="4524030" y="881662"/>
            <a:ext cx="4423502" cy="3259848"/>
          </a:xfrm>
          <a:prstGeom prst="rect">
            <a:avLst/>
          </a:prstGeom>
        </p:spPr>
      </p:pic>
      <p:pic>
        <p:nvPicPr>
          <p:cNvPr id="3" name="Picture 2" descr="gfsrad1totaldvdtradial6072mean.gif"/>
          <p:cNvPicPr>
            <a:picLocks noChangeAspect="1"/>
          </p:cNvPicPr>
          <p:nvPr/>
        </p:nvPicPr>
        <p:blipFill>
          <a:blip r:embed="rId3" cstate="print"/>
          <a:srcRect t="4933" r="3465"/>
          <a:stretch>
            <a:fillRect/>
          </a:stretch>
        </p:blipFill>
        <p:spPr>
          <a:xfrm>
            <a:off x="121336" y="854952"/>
            <a:ext cx="4413580" cy="3259848"/>
          </a:xfrm>
          <a:prstGeom prst="rect">
            <a:avLst/>
          </a:prstGeom>
        </p:spPr>
      </p:pic>
      <p:sp>
        <p:nvSpPr>
          <p:cNvPr id="4" name="Rectangle 3"/>
          <p:cNvSpPr/>
          <p:nvPr/>
        </p:nvSpPr>
        <p:spPr>
          <a:xfrm>
            <a:off x="121336" y="4141510"/>
            <a:ext cx="8839199" cy="2031325"/>
          </a:xfrm>
          <a:prstGeom prst="rect">
            <a:avLst/>
          </a:prstGeom>
        </p:spPr>
        <p:txBody>
          <a:bodyPr wrap="square">
            <a:spAutoFit/>
          </a:bodyPr>
          <a:lstStyle/>
          <a:p>
            <a:r>
              <a:rPr lang="en-US" b="1" dirty="0" smtClean="0"/>
              <a:t>Azimuthally </a:t>
            </a:r>
            <a:r>
              <a:rPr lang="en-US" b="1" dirty="0"/>
              <a:t>and 60-72 h averaged radius-height cross section of the tangential wind contours (in red color) superposed on top of the vectors of the secondary circulation, radial wind speed (black contours, ms</a:t>
            </a:r>
            <a:r>
              <a:rPr lang="en-US" b="1" baseline="30000" dirty="0"/>
              <a:t>-1</a:t>
            </a:r>
            <a:r>
              <a:rPr lang="en-US" b="1" dirty="0"/>
              <a:t>), and the net tangential forcing (frictional effect included) in units of ms</a:t>
            </a:r>
            <a:r>
              <a:rPr lang="en-US" b="1" baseline="30000" dirty="0"/>
              <a:t>-1</a:t>
            </a:r>
            <a:r>
              <a:rPr lang="en-US" b="1" dirty="0"/>
              <a:t> h-1 (color shaded) related to the primary circulation term in equation 2 for left Experiment 1 (GFS/SAS/FER/NCAR) and right </a:t>
            </a:r>
            <a:r>
              <a:rPr lang="en-US" b="1" dirty="0" smtClean="0"/>
              <a:t>Experiment </a:t>
            </a:r>
            <a:r>
              <a:rPr lang="en-US" b="1" dirty="0"/>
              <a:t>6 (GFS/SAS/FER/NCAR/MOD-DRAG).  The positive contribution towards the spin-up process is indicated by the blue end of the spectrum. </a:t>
            </a:r>
          </a:p>
        </p:txBody>
      </p:sp>
    </p:spTree>
    <p:extLst>
      <p:ext uri="{BB962C8B-B14F-4D97-AF65-F5344CB8AC3E}">
        <p14:creationId xmlns:p14="http://schemas.microsoft.com/office/powerpoint/2010/main" val="24571650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87071"/>
            <a:ext cx="9144000" cy="1323439"/>
          </a:xfrm>
          <a:prstGeom prst="rect">
            <a:avLst/>
          </a:prstGeom>
        </p:spPr>
        <p:txBody>
          <a:bodyPr wrap="square">
            <a:spAutoFit/>
          </a:bodyPr>
          <a:lstStyle/>
          <a:p>
            <a:pPr algn="just"/>
            <a:r>
              <a:rPr lang="en-US" sz="1600" b="1" dirty="0" smtClean="0"/>
              <a:t>Left </a:t>
            </a:r>
            <a:r>
              <a:rPr lang="en-US" sz="1600" b="1" dirty="0"/>
              <a:t>panel (a) is the PMIN  (</a:t>
            </a:r>
            <a:r>
              <a:rPr lang="en-US" sz="1600" b="1" dirty="0" err="1"/>
              <a:t>hPa</a:t>
            </a:r>
            <a:r>
              <a:rPr lang="en-US" sz="1600" b="1" dirty="0"/>
              <a:t>). The right (b) is the VMAX (ms</a:t>
            </a:r>
            <a:r>
              <a:rPr lang="en-US" sz="1600" b="1" baseline="30000" dirty="0"/>
              <a:t>-1</a:t>
            </a:r>
            <a:r>
              <a:rPr lang="en-US" sz="1600" b="1" dirty="0"/>
              <a:t>).   The red lines are Experiment  1 (GFS/SAS/FER/NCAR), the blue lines are Experiment 7 (GFS/SAS/WS5/GFD), the magenta lines are Experiment 8 (GFS/SAS/WS6/GFD), the dark-yellow lines are for Experiment 9 (GFS/SAS/Thom/GFD), the green lines are for Experiment 10 (GFS/SAS/FER/GFD) and the purple lines are for Experiment 11 (GFS/</a:t>
            </a:r>
            <a:r>
              <a:rPr lang="en-US" sz="1600" b="1" dirty="0" err="1"/>
              <a:t>noSAS</a:t>
            </a:r>
            <a:r>
              <a:rPr lang="en-US" sz="1600" b="1" dirty="0"/>
              <a:t>/FER/GFD).</a:t>
            </a:r>
          </a:p>
        </p:txBody>
      </p:sp>
      <p:sp>
        <p:nvSpPr>
          <p:cNvPr id="5" name="TextBox 4"/>
          <p:cNvSpPr txBox="1"/>
          <p:nvPr/>
        </p:nvSpPr>
        <p:spPr>
          <a:xfrm>
            <a:off x="457200" y="1445133"/>
            <a:ext cx="436338" cy="369332"/>
          </a:xfrm>
          <a:prstGeom prst="rect">
            <a:avLst/>
          </a:prstGeom>
          <a:noFill/>
        </p:spPr>
        <p:txBody>
          <a:bodyPr wrap="none" rtlCol="0">
            <a:spAutoFit/>
          </a:bodyPr>
          <a:lstStyle/>
          <a:p>
            <a:r>
              <a:rPr lang="en-US" dirty="0" smtClean="0"/>
              <a:t>(a)</a:t>
            </a:r>
            <a:endParaRPr lang="en-US" dirty="0"/>
          </a:p>
        </p:txBody>
      </p:sp>
      <p:sp>
        <p:nvSpPr>
          <p:cNvPr id="6" name="TextBox 5"/>
          <p:cNvSpPr txBox="1"/>
          <p:nvPr/>
        </p:nvSpPr>
        <p:spPr>
          <a:xfrm>
            <a:off x="4348221" y="1288610"/>
            <a:ext cx="447558" cy="369332"/>
          </a:xfrm>
          <a:prstGeom prst="rect">
            <a:avLst/>
          </a:prstGeom>
          <a:noFill/>
        </p:spPr>
        <p:txBody>
          <a:bodyPr wrap="none" rtlCol="0">
            <a:spAutoFit/>
          </a:bodyPr>
          <a:lstStyle/>
          <a:p>
            <a:r>
              <a:rPr lang="en-US" smtClean="0"/>
              <a:t>(b)</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rcRect l="2405" r="17277" b="6504"/>
          <a:stretch>
            <a:fillRect/>
          </a:stretch>
        </p:blipFill>
        <p:spPr bwMode="auto">
          <a:xfrm>
            <a:off x="227959" y="4267200"/>
            <a:ext cx="2860400" cy="2415674"/>
          </a:xfrm>
          <a:prstGeom prst="rect">
            <a:avLst/>
          </a:prstGeom>
          <a:noFill/>
        </p:spPr>
      </p:pic>
      <p:pic>
        <p:nvPicPr>
          <p:cNvPr id="9" name="Picture 8"/>
          <p:cNvPicPr>
            <a:picLocks noChangeAspect="1"/>
          </p:cNvPicPr>
          <p:nvPr/>
        </p:nvPicPr>
        <p:blipFill>
          <a:blip r:embed="rId3" cstate="print"/>
          <a:srcRect b="6888"/>
          <a:stretch>
            <a:fillRect/>
          </a:stretch>
        </p:blipFill>
        <p:spPr bwMode="auto">
          <a:xfrm>
            <a:off x="4795779" y="251226"/>
            <a:ext cx="3574645" cy="2414074"/>
          </a:xfrm>
          <a:prstGeom prst="rect">
            <a:avLst/>
          </a:prstGeom>
          <a:noFill/>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r="17871" b="9183"/>
          <a:stretch/>
        </p:blipFill>
        <p:spPr bwMode="auto">
          <a:xfrm>
            <a:off x="990600" y="295989"/>
            <a:ext cx="2940088" cy="2354573"/>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3276601" y="4208326"/>
            <a:ext cx="5486400" cy="2554545"/>
          </a:xfrm>
          <a:prstGeom prst="rect">
            <a:avLst/>
          </a:prstGeom>
        </p:spPr>
        <p:txBody>
          <a:bodyPr wrap="square">
            <a:spAutoFit/>
          </a:bodyPr>
          <a:lstStyle/>
          <a:p>
            <a:pPr algn="just"/>
            <a:r>
              <a:rPr lang="en-US" sz="1600" b="1" dirty="0" smtClean="0"/>
              <a:t>Minimum </a:t>
            </a:r>
            <a:r>
              <a:rPr lang="en-US" sz="1600" b="1" dirty="0"/>
              <a:t>sea level pressure versus maximum surface wind speed.   The red filled diamonds are Experiment 1 (GFS/SAS/FER/NCAR), the blue filled diamonds are Experiment 7 (GFS/SAS/WS5/GFD), the magenta filled diamonds are Experiment 8 (GFS/SAS/WS6/GFD), the dark-yellow filled diamonds are for Experiment 9 (GFS/SAS/Thom/GFD), the green filled diamonds are for Experiment 10 (GFS/SAS/FER/GFD), the purple filled diamonds are for Experiment 11 (GFS/</a:t>
            </a:r>
            <a:r>
              <a:rPr lang="en-US" sz="1600" b="1" dirty="0" err="1"/>
              <a:t>noSAS</a:t>
            </a:r>
            <a:r>
              <a:rPr lang="en-US" sz="1600" b="1" dirty="0"/>
              <a:t>/FER/GFD), and the open squares are from </a:t>
            </a:r>
            <a:r>
              <a:rPr lang="en-US" sz="1600" b="1" dirty="0" err="1"/>
              <a:t>Knaff</a:t>
            </a:r>
            <a:r>
              <a:rPr lang="en-US" sz="1600" b="1" dirty="0"/>
              <a:t> and </a:t>
            </a:r>
            <a:r>
              <a:rPr lang="en-US" sz="1600" b="1" dirty="0" err="1"/>
              <a:t>Zehr</a:t>
            </a:r>
            <a:r>
              <a:rPr lang="en-US" sz="1600" b="1" dirty="0"/>
              <a:t> (2007).</a:t>
            </a:r>
          </a:p>
        </p:txBody>
      </p:sp>
    </p:spTree>
    <p:extLst>
      <p:ext uri="{BB962C8B-B14F-4D97-AF65-F5344CB8AC3E}">
        <p14:creationId xmlns:p14="http://schemas.microsoft.com/office/powerpoint/2010/main" val="21326361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630202467"/>
              </p:ext>
            </p:extLst>
          </p:nvPr>
        </p:nvGraphicFramePr>
        <p:xfrm>
          <a:off x="152400" y="1219200"/>
          <a:ext cx="8763000" cy="3648924"/>
        </p:xfrm>
        <a:graphic>
          <a:graphicData uri="http://schemas.openxmlformats.org/drawingml/2006/table">
            <a:tbl>
              <a:tblPr firstRow="1" firstCol="1" bandRow="1">
                <a:tableStyleId>{5C22544A-7EE6-4342-B048-85BDC9FD1C3A}</a:tableStyleId>
              </a:tblPr>
              <a:tblGrid>
                <a:gridCol w="3206799"/>
                <a:gridCol w="5556201"/>
              </a:tblGrid>
              <a:tr h="618060">
                <a:tc>
                  <a:txBody>
                    <a:bodyPr/>
                    <a:lstStyle/>
                    <a:p>
                      <a:pPr marL="0" marR="0" algn="ctr">
                        <a:lnSpc>
                          <a:spcPct val="115000"/>
                        </a:lnSpc>
                        <a:spcBef>
                          <a:spcPts val="0"/>
                        </a:spcBef>
                        <a:spcAft>
                          <a:spcPts val="0"/>
                        </a:spcAft>
                      </a:pPr>
                      <a:r>
                        <a:rPr lang="en-US" sz="1400" dirty="0">
                          <a:solidFill>
                            <a:schemeClr val="tx1"/>
                          </a:solidFill>
                          <a:effectLst/>
                        </a:rPr>
                        <a:t>EXPERIMENT NUMBER and NAME</a:t>
                      </a:r>
                    </a:p>
                    <a:p>
                      <a:pPr marL="0" marR="0" algn="ctr">
                        <a:lnSpc>
                          <a:spcPct val="115000"/>
                        </a:lnSpc>
                        <a:spcBef>
                          <a:spcPts val="0"/>
                        </a:spcBef>
                        <a:spcAft>
                          <a:spcPts val="0"/>
                        </a:spcAft>
                      </a:pPr>
                      <a:r>
                        <a:rPr lang="en-US" sz="1400" dirty="0">
                          <a:solidFill>
                            <a:schemeClr val="tx1"/>
                          </a:solidFill>
                          <a:effectLst/>
                        </a:rPr>
                        <a:t>(color symbol designation in the VMAX and PMIN time </a:t>
                      </a:r>
                      <a:r>
                        <a:rPr lang="en-US" sz="1400" dirty="0" smtClean="0">
                          <a:solidFill>
                            <a:schemeClr val="tx1"/>
                          </a:solidFill>
                          <a:effectLst/>
                        </a:rPr>
                        <a:t>series)</a:t>
                      </a:r>
                      <a:endParaRPr lang="en-US" sz="1400" dirty="0">
                        <a:solidFill>
                          <a:schemeClr val="tx1"/>
                        </a:solidFill>
                        <a:effectLst/>
                        <a:latin typeface="Calibri"/>
                        <a:ea typeface="Times New Roman"/>
                        <a:cs typeface="Times New Roman"/>
                      </a:endParaRPr>
                    </a:p>
                  </a:txBody>
                  <a:tcPr marL="35638" marR="35638" marT="17819" marB="17819" anchor="ctr"/>
                </a:tc>
                <a:tc>
                  <a:txBody>
                    <a:bodyPr/>
                    <a:lstStyle/>
                    <a:p>
                      <a:pPr marL="0" marR="0" algn="ctr">
                        <a:lnSpc>
                          <a:spcPct val="150000"/>
                        </a:lnSpc>
                        <a:spcBef>
                          <a:spcPts val="0"/>
                        </a:spcBef>
                        <a:spcAft>
                          <a:spcPts val="0"/>
                        </a:spcAft>
                      </a:pPr>
                      <a:r>
                        <a:rPr lang="en-US" sz="1400" dirty="0">
                          <a:solidFill>
                            <a:schemeClr val="tx1"/>
                          </a:solidFill>
                          <a:effectLst/>
                        </a:rPr>
                        <a:t>Description  of Physics Options</a:t>
                      </a:r>
                      <a:endParaRPr lang="en-US" sz="1400" dirty="0">
                        <a:solidFill>
                          <a:schemeClr val="tx1"/>
                        </a:solidFill>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400" dirty="0" smtClean="0">
                          <a:solidFill>
                            <a:schemeClr val="tx1"/>
                          </a:solidFill>
                          <a:effectLst/>
                        </a:rPr>
                        <a:t>7-GFS/SAS/WS5/GFD (Light </a:t>
                      </a:r>
                      <a:r>
                        <a:rPr lang="en-US" sz="1400" dirty="0">
                          <a:solidFill>
                            <a:schemeClr val="tx1"/>
                          </a:solidFill>
                          <a:effectLst/>
                        </a:rPr>
                        <a:t>Blue)</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both grids, WRF Single-Moment 5-class microphysics scheme, GFDL radiation scheme</a:t>
                      </a:r>
                      <a:endParaRPr lang="en-US" sz="14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400" dirty="0" smtClean="0">
                          <a:solidFill>
                            <a:schemeClr val="tx1"/>
                          </a:solidFill>
                          <a:effectLst/>
                        </a:rPr>
                        <a:t>8-GFS/SAS/WS6/GFD (Magenta</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both grids, WRF Single-Moment 6-class microphysics scheme, GFDL radiation scheme</a:t>
                      </a:r>
                      <a:endParaRPr lang="en-US" sz="14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400" dirty="0">
                          <a:solidFill>
                            <a:schemeClr val="tx1"/>
                          </a:solidFill>
                          <a:effectLst/>
                        </a:rPr>
                        <a:t>9 </a:t>
                      </a:r>
                      <a:r>
                        <a:rPr lang="en-US" sz="1400" dirty="0" smtClean="0">
                          <a:solidFill>
                            <a:schemeClr val="tx1"/>
                          </a:solidFill>
                          <a:effectLst/>
                        </a:rPr>
                        <a:t>- GFS/SAS/Thom/GFD (Yellow</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both grids, WRF Thomson microphysics scheme, GFDL radiation scheme</a:t>
                      </a:r>
                      <a:endParaRPr lang="en-US" sz="1400" dirty="0">
                        <a:effectLst/>
                        <a:latin typeface="Calibri"/>
                        <a:ea typeface="Times New Roman"/>
                        <a:cs typeface="Times New Roman"/>
                      </a:endParaRPr>
                    </a:p>
                  </a:txBody>
                  <a:tcPr marL="35638" marR="35638" marT="17819" marB="17819" anchor="ctr"/>
                </a:tc>
              </a:tr>
              <a:tr h="425118">
                <a:tc>
                  <a:txBody>
                    <a:bodyPr/>
                    <a:lstStyle/>
                    <a:p>
                      <a:pPr marL="0" marR="0" algn="ctr">
                        <a:lnSpc>
                          <a:spcPct val="115000"/>
                        </a:lnSpc>
                        <a:spcBef>
                          <a:spcPts val="0"/>
                        </a:spcBef>
                        <a:spcAft>
                          <a:spcPts val="0"/>
                        </a:spcAft>
                      </a:pPr>
                      <a:r>
                        <a:rPr lang="en-US" sz="1400" dirty="0" smtClean="0">
                          <a:solidFill>
                            <a:schemeClr val="tx1"/>
                          </a:solidFill>
                          <a:effectLst/>
                        </a:rPr>
                        <a:t>10- GFS/SAS/FER/GFD(Green</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both grids, Ferrier microphysics scheme, GFDL radiation scheme</a:t>
                      </a:r>
                      <a:endParaRPr lang="en-US" sz="1400" dirty="0">
                        <a:effectLst/>
                        <a:latin typeface="Calibri"/>
                        <a:ea typeface="Times New Roman"/>
                        <a:cs typeface="Times New Roman"/>
                      </a:endParaRPr>
                    </a:p>
                  </a:txBody>
                  <a:tcPr marL="35638" marR="35638" marT="17819" marB="17819" anchor="ctr"/>
                </a:tc>
              </a:tr>
              <a:tr h="498246">
                <a:tc>
                  <a:txBody>
                    <a:bodyPr/>
                    <a:lstStyle/>
                    <a:p>
                      <a:pPr marL="0" marR="0" algn="ctr">
                        <a:lnSpc>
                          <a:spcPct val="115000"/>
                        </a:lnSpc>
                        <a:spcBef>
                          <a:spcPts val="0"/>
                        </a:spcBef>
                        <a:spcAft>
                          <a:spcPts val="0"/>
                        </a:spcAft>
                      </a:pPr>
                      <a:r>
                        <a:rPr lang="en-US" sz="1400" dirty="0" smtClean="0">
                          <a:solidFill>
                            <a:schemeClr val="tx1"/>
                          </a:solidFill>
                          <a:effectLst/>
                        </a:rPr>
                        <a:t>11-GFS/</a:t>
                      </a:r>
                      <a:r>
                        <a:rPr lang="en-US" sz="1400" dirty="0" err="1" smtClean="0">
                          <a:solidFill>
                            <a:schemeClr val="tx1"/>
                          </a:solidFill>
                          <a:effectLst/>
                        </a:rPr>
                        <a:t>noSAS</a:t>
                      </a:r>
                      <a:r>
                        <a:rPr lang="en-US" sz="1400" dirty="0" smtClean="0">
                          <a:solidFill>
                            <a:schemeClr val="tx1"/>
                          </a:solidFill>
                          <a:effectLst/>
                        </a:rPr>
                        <a:t>/FER/GFD (Purple</a:t>
                      </a:r>
                      <a:r>
                        <a:rPr lang="en-US" sz="1400" dirty="0">
                          <a:solidFill>
                            <a:schemeClr val="tx1"/>
                          </a:solidFill>
                          <a:effectLst/>
                        </a:rPr>
                        <a:t>)</a:t>
                      </a:r>
                      <a:endParaRPr lang="en-US" sz="1400" dirty="0">
                        <a:solidFill>
                          <a:schemeClr val="tx1"/>
                        </a:solidFill>
                        <a:effectLst/>
                        <a:latin typeface="Calibri"/>
                        <a:ea typeface="Times New Roman"/>
                        <a:cs typeface="Times New Roman"/>
                      </a:endParaRPr>
                    </a:p>
                  </a:txBody>
                  <a:tcPr marL="35638" marR="35638" marT="17819" marB="17819"/>
                </a:tc>
                <a:tc>
                  <a:txBody>
                    <a:bodyPr/>
                    <a:lstStyle/>
                    <a:p>
                      <a:pPr marL="0" marR="0">
                        <a:lnSpc>
                          <a:spcPct val="115000"/>
                        </a:lnSpc>
                        <a:spcBef>
                          <a:spcPts val="0"/>
                        </a:spcBef>
                        <a:spcAft>
                          <a:spcPts val="0"/>
                        </a:spcAft>
                      </a:pPr>
                      <a:r>
                        <a:rPr lang="en-US" sz="1400" dirty="0">
                          <a:effectLst/>
                        </a:rPr>
                        <a:t>GFS BL and surface scheme, SAS convection scheme on 9-km grid, no convective scheme on 3-km grid, Ferrier microphysics scheme, GFDL radiation scheme</a:t>
                      </a:r>
                      <a:endParaRPr lang="en-US" sz="1400" dirty="0">
                        <a:effectLst/>
                        <a:latin typeface="Calibri"/>
                        <a:ea typeface="Times New Roman"/>
                        <a:cs typeface="Times New Roman"/>
                      </a:endParaRPr>
                    </a:p>
                  </a:txBody>
                  <a:tcPr marL="35638" marR="35638" marT="17819" marB="17819" anchor="ctr"/>
                </a:tc>
              </a:tr>
            </a:tbl>
          </a:graphicData>
        </a:graphic>
      </p:graphicFrame>
      <p:sp>
        <p:nvSpPr>
          <p:cNvPr id="4" name="Rectangle 3"/>
          <p:cNvSpPr/>
          <p:nvPr/>
        </p:nvSpPr>
        <p:spPr>
          <a:xfrm>
            <a:off x="0" y="228600"/>
            <a:ext cx="9144000" cy="954107"/>
          </a:xfrm>
          <a:prstGeom prst="rect">
            <a:avLst/>
          </a:prstGeom>
        </p:spPr>
        <p:txBody>
          <a:bodyPr wrap="square">
            <a:spAutoFit/>
          </a:bodyPr>
          <a:lstStyle/>
          <a:p>
            <a:pPr algn="ctr"/>
            <a:r>
              <a:rPr lang="en-US" sz="2800" b="1" dirty="0" smtClean="0"/>
              <a:t>Sensitivity to the bulk microphysics and </a:t>
            </a:r>
            <a:r>
              <a:rPr lang="en-US" sz="2800" b="1" dirty="0" err="1" smtClean="0"/>
              <a:t>subgrid</a:t>
            </a:r>
            <a:r>
              <a:rPr lang="en-US" sz="2800" b="1" dirty="0" smtClean="0"/>
              <a:t> convection schemes</a:t>
            </a:r>
            <a:endParaRPr lang="en-US" sz="2800" dirty="0"/>
          </a:p>
        </p:txBody>
      </p:sp>
    </p:spTree>
    <p:extLst>
      <p:ext uri="{BB962C8B-B14F-4D97-AF65-F5344CB8AC3E}">
        <p14:creationId xmlns:p14="http://schemas.microsoft.com/office/powerpoint/2010/main" val="25151993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ata\hwrf\aoml-ideal\figures\control_gfs_rad99_mp4\hove_diagrams\hove_tanvgfsrad99mp4msZ1000m.gif"/>
          <p:cNvPicPr/>
          <p:nvPr/>
        </p:nvPicPr>
        <p:blipFill rotWithShape="1">
          <a:blip r:embed="rId2" cstate="print">
            <a:extLst>
              <a:ext uri="{28A0092B-C50C-407E-A947-70E740481C1C}">
                <a14:useLocalDpi xmlns:a14="http://schemas.microsoft.com/office/drawing/2010/main" val="0"/>
              </a:ext>
            </a:extLst>
          </a:blip>
          <a:srcRect t="5820"/>
          <a:stretch/>
        </p:blipFill>
        <p:spPr bwMode="auto">
          <a:xfrm>
            <a:off x="397497" y="279186"/>
            <a:ext cx="2743200" cy="1937385"/>
          </a:xfrm>
          <a:prstGeom prst="rect">
            <a:avLst/>
          </a:prstGeom>
          <a:noFill/>
          <a:ln>
            <a:noFill/>
          </a:ln>
          <a:extLst>
            <a:ext uri="{53640926-AAD7-44D8-BBD7-CCE9431645EC}">
              <a14:shadowObscured xmlns:a14="http://schemas.microsoft.com/office/drawing/2010/main"/>
            </a:ext>
          </a:extLst>
        </p:spPr>
      </p:pic>
      <p:pic>
        <p:nvPicPr>
          <p:cNvPr id="3" name="Picture 2" descr="C:\Data\hwrf\aoml-ideal\figures\control_gfs_rad99_mp6\hove_diagrams\hove_tanvgfsrad99mp6msZ1000m.gif"/>
          <p:cNvPicPr/>
          <p:nvPr/>
        </p:nvPicPr>
        <p:blipFill rotWithShape="1">
          <a:blip r:embed="rId3" cstate="print">
            <a:extLst>
              <a:ext uri="{28A0092B-C50C-407E-A947-70E740481C1C}">
                <a14:useLocalDpi xmlns:a14="http://schemas.microsoft.com/office/drawing/2010/main" val="0"/>
              </a:ext>
            </a:extLst>
          </a:blip>
          <a:srcRect l="-656" t="5555" r="5272"/>
          <a:stretch/>
        </p:blipFill>
        <p:spPr bwMode="auto">
          <a:xfrm>
            <a:off x="3293335" y="283899"/>
            <a:ext cx="2618740" cy="1943735"/>
          </a:xfrm>
          <a:prstGeom prst="rect">
            <a:avLst/>
          </a:prstGeom>
          <a:noFill/>
          <a:ln>
            <a:noFill/>
          </a:ln>
          <a:extLst>
            <a:ext uri="{53640926-AAD7-44D8-BBD7-CCE9431645EC}">
              <a14:shadowObscured xmlns:a14="http://schemas.microsoft.com/office/drawing/2010/main"/>
            </a:ext>
          </a:extLst>
        </p:spPr>
      </p:pic>
      <p:pic>
        <p:nvPicPr>
          <p:cNvPr id="4" name="Picture 3" descr="C:\Data\hwrf\aoml-ideal\figures\control_gfs_rad99_mp8\hove_diagrams\hove_tanvgfsrad99mp8msZ1000m.gif"/>
          <p:cNvPicPr/>
          <p:nvPr/>
        </p:nvPicPr>
        <p:blipFill rotWithShape="1">
          <a:blip r:embed="rId4" cstate="print">
            <a:extLst>
              <a:ext uri="{28A0092B-C50C-407E-A947-70E740481C1C}">
                <a14:useLocalDpi xmlns:a14="http://schemas.microsoft.com/office/drawing/2010/main" val="0"/>
              </a:ext>
            </a:extLst>
          </a:blip>
          <a:srcRect l="794" t="5291" r="-794" b="-5291"/>
          <a:stretch/>
        </p:blipFill>
        <p:spPr bwMode="auto">
          <a:xfrm>
            <a:off x="6096000" y="343210"/>
            <a:ext cx="2743200" cy="2057400"/>
          </a:xfrm>
          <a:prstGeom prst="rect">
            <a:avLst/>
          </a:prstGeom>
          <a:noFill/>
          <a:ln>
            <a:noFill/>
          </a:ln>
          <a:extLst>
            <a:ext uri="{53640926-AAD7-44D8-BBD7-CCE9431645EC}">
              <a14:shadowObscured xmlns:a14="http://schemas.microsoft.com/office/drawing/2010/main"/>
            </a:ext>
          </a:extLst>
        </p:spPr>
      </p:pic>
      <p:pic>
        <p:nvPicPr>
          <p:cNvPr id="5" name="Picture 4" descr="C:\Data\hwrf\aoml-ideal\figures\control_gfs_rad99\hove_diagrams\hove_tanvgfsrad99msZ1000m.gif"/>
          <p:cNvPicPr/>
          <p:nvPr/>
        </p:nvPicPr>
        <p:blipFill rotWithShape="1">
          <a:blip r:embed="rId5" cstate="print">
            <a:extLst>
              <a:ext uri="{28A0092B-C50C-407E-A947-70E740481C1C}">
                <a14:useLocalDpi xmlns:a14="http://schemas.microsoft.com/office/drawing/2010/main" val="0"/>
              </a:ext>
            </a:extLst>
          </a:blip>
          <a:srcRect t="5291" r="5311"/>
          <a:stretch/>
        </p:blipFill>
        <p:spPr bwMode="auto">
          <a:xfrm>
            <a:off x="397497" y="2682711"/>
            <a:ext cx="2597150" cy="1948815"/>
          </a:xfrm>
          <a:prstGeom prst="rect">
            <a:avLst/>
          </a:prstGeom>
          <a:noFill/>
          <a:ln>
            <a:noFill/>
          </a:ln>
          <a:extLst>
            <a:ext uri="{53640926-AAD7-44D8-BBD7-CCE9431645EC}">
              <a14:shadowObscured xmlns:a14="http://schemas.microsoft.com/office/drawing/2010/main"/>
            </a:ext>
          </a:extLst>
        </p:spPr>
      </p:pic>
      <p:pic>
        <p:nvPicPr>
          <p:cNvPr id="6" name="Picture 5" descr="C:\Data\hwrf\aoml-ideal\figures\control_gfs_rad99_mp5nocpsd2\hove_diagrams\hove_tanvgfsrad99nocpsd2msZ1000m.gif"/>
          <p:cNvPicPr/>
          <p:nvPr/>
        </p:nvPicPr>
        <p:blipFill rotWithShape="1">
          <a:blip r:embed="rId6" cstate="print">
            <a:extLst>
              <a:ext uri="{28A0092B-C50C-407E-A947-70E740481C1C}">
                <a14:useLocalDpi xmlns:a14="http://schemas.microsoft.com/office/drawing/2010/main" val="0"/>
              </a:ext>
            </a:extLst>
          </a:blip>
          <a:srcRect t="5291"/>
          <a:stretch/>
        </p:blipFill>
        <p:spPr bwMode="auto">
          <a:xfrm>
            <a:off x="3505200" y="2607310"/>
            <a:ext cx="2743200" cy="1948180"/>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2362200" y="279186"/>
            <a:ext cx="436338"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5257800" y="279186"/>
            <a:ext cx="447558"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7848600" y="279186"/>
            <a:ext cx="436338" cy="369332"/>
          </a:xfrm>
          <a:prstGeom prst="rect">
            <a:avLst/>
          </a:prstGeom>
          <a:noFill/>
        </p:spPr>
        <p:txBody>
          <a:bodyPr wrap="none" rtlCol="0">
            <a:spAutoFit/>
          </a:bodyPr>
          <a:lstStyle/>
          <a:p>
            <a:r>
              <a:rPr lang="en-US" dirty="0" smtClean="0"/>
              <a:t>(c)</a:t>
            </a:r>
            <a:endParaRPr lang="en-US" dirty="0"/>
          </a:p>
        </p:txBody>
      </p:sp>
      <p:sp>
        <p:nvSpPr>
          <p:cNvPr id="10" name="TextBox 9"/>
          <p:cNvSpPr txBox="1"/>
          <p:nvPr/>
        </p:nvSpPr>
        <p:spPr>
          <a:xfrm>
            <a:off x="2256148" y="2667000"/>
            <a:ext cx="447558" cy="369332"/>
          </a:xfrm>
          <a:prstGeom prst="rect">
            <a:avLst/>
          </a:prstGeom>
          <a:noFill/>
        </p:spPr>
        <p:txBody>
          <a:bodyPr wrap="none" rtlCol="0">
            <a:spAutoFit/>
          </a:bodyPr>
          <a:lstStyle/>
          <a:p>
            <a:r>
              <a:rPr lang="en-US" dirty="0" smtClean="0"/>
              <a:t>(d)</a:t>
            </a:r>
            <a:endParaRPr lang="en-US" dirty="0"/>
          </a:p>
        </p:txBody>
      </p:sp>
      <p:sp>
        <p:nvSpPr>
          <p:cNvPr id="11" name="TextBox 10"/>
          <p:cNvSpPr txBox="1"/>
          <p:nvPr/>
        </p:nvSpPr>
        <p:spPr>
          <a:xfrm>
            <a:off x="5470929" y="2590800"/>
            <a:ext cx="441146" cy="369332"/>
          </a:xfrm>
          <a:prstGeom prst="rect">
            <a:avLst/>
          </a:prstGeom>
          <a:noFill/>
        </p:spPr>
        <p:txBody>
          <a:bodyPr wrap="none" rtlCol="0">
            <a:spAutoFit/>
          </a:bodyPr>
          <a:lstStyle/>
          <a:p>
            <a:r>
              <a:rPr lang="en-US" dirty="0" smtClean="0"/>
              <a:t>(e)</a:t>
            </a:r>
            <a:endParaRPr lang="en-US" dirty="0"/>
          </a:p>
        </p:txBody>
      </p:sp>
      <p:sp>
        <p:nvSpPr>
          <p:cNvPr id="12" name="Rectangle 11"/>
          <p:cNvSpPr/>
          <p:nvPr/>
        </p:nvSpPr>
        <p:spPr>
          <a:xfrm>
            <a:off x="397497" y="5029200"/>
            <a:ext cx="8305800" cy="1077218"/>
          </a:xfrm>
          <a:prstGeom prst="rect">
            <a:avLst/>
          </a:prstGeom>
        </p:spPr>
        <p:txBody>
          <a:bodyPr wrap="square">
            <a:spAutoFit/>
          </a:bodyPr>
          <a:lstStyle/>
          <a:p>
            <a:r>
              <a:rPr lang="en-US" sz="1600" b="1" dirty="0" err="1" smtClean="0"/>
              <a:t>Hovmöller</a:t>
            </a:r>
            <a:r>
              <a:rPr lang="en-US" sz="1600" b="1" dirty="0" smtClean="0"/>
              <a:t> </a:t>
            </a:r>
            <a:r>
              <a:rPr lang="en-US" sz="1600" b="1" dirty="0"/>
              <a:t>diagrams of the azimuthally-averaged tangential wind speed at 1 km above the surface for Experiment 8 (GFS/SAS/WS5/GFD)  (a), Experiment 9 (GFS/SAS/WS6/GFD) (b), Experiment 10 (GFS/SAS/Thom/GFD) (c), Experiment 11 (GFS/SAS/FER/GFD) (d), and Experiment 12 (GFS/</a:t>
            </a:r>
            <a:r>
              <a:rPr lang="en-US" sz="1600" b="1" dirty="0" err="1"/>
              <a:t>noSAS</a:t>
            </a:r>
            <a:r>
              <a:rPr lang="en-US" sz="1600" b="1" dirty="0"/>
              <a:t>/FER/GFD) (e).  The shaded and contour intervals are 5 ms</a:t>
            </a:r>
            <a:r>
              <a:rPr lang="en-US" sz="1600" b="1" baseline="30000" dirty="0"/>
              <a:t>-1</a:t>
            </a:r>
            <a:r>
              <a:rPr lang="en-US" sz="1600" b="1" dirty="0"/>
              <a:t>.</a:t>
            </a:r>
          </a:p>
        </p:txBody>
      </p:sp>
    </p:spTree>
    <p:extLst>
      <p:ext uri="{BB962C8B-B14F-4D97-AF65-F5344CB8AC3E}">
        <p14:creationId xmlns:p14="http://schemas.microsoft.com/office/powerpoint/2010/main" val="32759257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fsrad99mp4totaldvdtradial6072mean.gif"/>
          <p:cNvPicPr/>
          <p:nvPr/>
        </p:nvPicPr>
        <p:blipFill>
          <a:blip r:embed="rId2" cstate="print"/>
          <a:srcRect t="4933" r="3032"/>
          <a:stretch>
            <a:fillRect/>
          </a:stretch>
        </p:blipFill>
        <p:spPr>
          <a:xfrm>
            <a:off x="457200" y="279186"/>
            <a:ext cx="2659380" cy="1960245"/>
          </a:xfrm>
          <a:prstGeom prst="rect">
            <a:avLst/>
          </a:prstGeom>
        </p:spPr>
      </p:pic>
      <p:pic>
        <p:nvPicPr>
          <p:cNvPr id="3" name="Picture 2" descr="gfsrad99mp6totaldvdtradial6072mean.gif"/>
          <p:cNvPicPr/>
          <p:nvPr/>
        </p:nvPicPr>
        <p:blipFill>
          <a:blip r:embed="rId3" cstate="print"/>
          <a:srcRect t="4933" r="3032"/>
          <a:stretch>
            <a:fillRect/>
          </a:stretch>
        </p:blipFill>
        <p:spPr>
          <a:xfrm>
            <a:off x="3254600" y="279186"/>
            <a:ext cx="2657475" cy="1960245"/>
          </a:xfrm>
          <a:prstGeom prst="rect">
            <a:avLst/>
          </a:prstGeom>
        </p:spPr>
      </p:pic>
      <p:pic>
        <p:nvPicPr>
          <p:cNvPr id="4" name="Picture 3" descr="gfsrad99mp8totaldvdtradial6072mean.gif"/>
          <p:cNvPicPr/>
          <p:nvPr/>
        </p:nvPicPr>
        <p:blipFill>
          <a:blip r:embed="rId4" cstate="print"/>
          <a:srcRect t="4933" r="3465"/>
          <a:stretch>
            <a:fillRect/>
          </a:stretch>
        </p:blipFill>
        <p:spPr>
          <a:xfrm>
            <a:off x="5912075" y="279186"/>
            <a:ext cx="2647315" cy="1960245"/>
          </a:xfrm>
          <a:prstGeom prst="rect">
            <a:avLst/>
          </a:prstGeom>
        </p:spPr>
      </p:pic>
      <p:pic>
        <p:nvPicPr>
          <p:cNvPr id="5" name="Picture 4" descr="gfsrad99totaldvdtradial6072mean.gif"/>
          <p:cNvPicPr/>
          <p:nvPr/>
        </p:nvPicPr>
        <p:blipFill>
          <a:blip r:embed="rId5" cstate="print"/>
          <a:srcRect t="4933" r="3681"/>
          <a:stretch>
            <a:fillRect/>
          </a:stretch>
        </p:blipFill>
        <p:spPr>
          <a:xfrm>
            <a:off x="304800" y="2613581"/>
            <a:ext cx="2641600" cy="1960245"/>
          </a:xfrm>
          <a:prstGeom prst="rect">
            <a:avLst/>
          </a:prstGeom>
        </p:spPr>
      </p:pic>
      <p:pic>
        <p:nvPicPr>
          <p:cNvPr id="6" name="Picture 5" descr="gfsrad99mp5nocpsd2totaldvdtradial6072mean.gif"/>
          <p:cNvPicPr/>
          <p:nvPr/>
        </p:nvPicPr>
        <p:blipFill>
          <a:blip r:embed="rId6" cstate="print"/>
          <a:srcRect t="4933" r="3248"/>
          <a:stretch>
            <a:fillRect/>
          </a:stretch>
        </p:blipFill>
        <p:spPr>
          <a:xfrm>
            <a:off x="3505200" y="2590800"/>
            <a:ext cx="2652395" cy="1960245"/>
          </a:xfrm>
          <a:prstGeom prst="rect">
            <a:avLst/>
          </a:prstGeom>
        </p:spPr>
      </p:pic>
      <p:sp>
        <p:nvSpPr>
          <p:cNvPr id="7" name="TextBox 6"/>
          <p:cNvSpPr txBox="1"/>
          <p:nvPr/>
        </p:nvSpPr>
        <p:spPr>
          <a:xfrm>
            <a:off x="2362200" y="279186"/>
            <a:ext cx="436338"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5257800" y="279186"/>
            <a:ext cx="447558"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7848600" y="279186"/>
            <a:ext cx="436338" cy="369332"/>
          </a:xfrm>
          <a:prstGeom prst="rect">
            <a:avLst/>
          </a:prstGeom>
          <a:noFill/>
        </p:spPr>
        <p:txBody>
          <a:bodyPr wrap="none" rtlCol="0">
            <a:spAutoFit/>
          </a:bodyPr>
          <a:lstStyle/>
          <a:p>
            <a:r>
              <a:rPr lang="en-US" dirty="0" smtClean="0"/>
              <a:t>(c)</a:t>
            </a:r>
            <a:endParaRPr lang="en-US" dirty="0"/>
          </a:p>
        </p:txBody>
      </p:sp>
      <p:sp>
        <p:nvSpPr>
          <p:cNvPr id="10" name="TextBox 9"/>
          <p:cNvSpPr txBox="1"/>
          <p:nvPr/>
        </p:nvSpPr>
        <p:spPr>
          <a:xfrm>
            <a:off x="2256148" y="2667000"/>
            <a:ext cx="447558" cy="369332"/>
          </a:xfrm>
          <a:prstGeom prst="rect">
            <a:avLst/>
          </a:prstGeom>
          <a:noFill/>
        </p:spPr>
        <p:txBody>
          <a:bodyPr wrap="none" rtlCol="0">
            <a:spAutoFit/>
          </a:bodyPr>
          <a:lstStyle/>
          <a:p>
            <a:r>
              <a:rPr lang="en-US" dirty="0" smtClean="0"/>
              <a:t>(d)</a:t>
            </a:r>
            <a:endParaRPr lang="en-US" dirty="0"/>
          </a:p>
        </p:txBody>
      </p:sp>
      <p:sp>
        <p:nvSpPr>
          <p:cNvPr id="11" name="TextBox 10"/>
          <p:cNvSpPr txBox="1"/>
          <p:nvPr/>
        </p:nvSpPr>
        <p:spPr>
          <a:xfrm>
            <a:off x="5470929" y="2590800"/>
            <a:ext cx="441146" cy="369332"/>
          </a:xfrm>
          <a:prstGeom prst="rect">
            <a:avLst/>
          </a:prstGeom>
          <a:noFill/>
        </p:spPr>
        <p:txBody>
          <a:bodyPr wrap="none" rtlCol="0">
            <a:spAutoFit/>
          </a:bodyPr>
          <a:lstStyle/>
          <a:p>
            <a:r>
              <a:rPr lang="en-US" dirty="0" smtClean="0"/>
              <a:t>(e)</a:t>
            </a:r>
            <a:endParaRPr lang="en-US" dirty="0"/>
          </a:p>
        </p:txBody>
      </p:sp>
      <p:sp>
        <p:nvSpPr>
          <p:cNvPr id="12" name="Rectangle 11"/>
          <p:cNvSpPr/>
          <p:nvPr/>
        </p:nvSpPr>
        <p:spPr>
          <a:xfrm>
            <a:off x="271966" y="4648200"/>
            <a:ext cx="8382000" cy="2062103"/>
          </a:xfrm>
          <a:prstGeom prst="rect">
            <a:avLst/>
          </a:prstGeom>
        </p:spPr>
        <p:txBody>
          <a:bodyPr wrap="square">
            <a:spAutoFit/>
          </a:bodyPr>
          <a:lstStyle/>
          <a:p>
            <a:pPr algn="just"/>
            <a:r>
              <a:rPr lang="en-US" sz="1600" b="1" dirty="0" smtClean="0"/>
              <a:t>Azimuthally </a:t>
            </a:r>
            <a:r>
              <a:rPr lang="en-US" sz="1600" b="1" dirty="0"/>
              <a:t>and 60-72 h averaged radius-height cross sections of the tangential wind contours (in red color) superposed on top of the vectors of the secondary circulation, radial wind speed (black contours, ms</a:t>
            </a:r>
            <a:r>
              <a:rPr lang="en-US" sz="1600" b="1" baseline="30000" dirty="0"/>
              <a:t>-1</a:t>
            </a:r>
            <a:r>
              <a:rPr lang="en-US" sz="1600" b="1" dirty="0"/>
              <a:t>), and the net tangential forcing (frictional effect included) in units of ms</a:t>
            </a:r>
            <a:r>
              <a:rPr lang="en-US" sz="1600" b="1" baseline="30000" dirty="0"/>
              <a:t>-1</a:t>
            </a:r>
            <a:r>
              <a:rPr lang="en-US" sz="1600" b="1" dirty="0"/>
              <a:t> h</a:t>
            </a:r>
            <a:r>
              <a:rPr lang="en-US" sz="1600" b="1" baseline="30000" dirty="0"/>
              <a:t>-1</a:t>
            </a:r>
            <a:r>
              <a:rPr lang="en-US" sz="1600" b="1" dirty="0"/>
              <a:t> (color shaded) related to the primary circulation term in equation 2 for Experiment 7 (GFS/SAS/WS5/GFD)  (a),  Experiment 8 (GFS/SAS/WS6/GFD) (b), Experiment 9 (GFS/SAS/Thom/GFD) (c), Experiment 10 (GFS/SAS/FER/GFD) (d), and Experiment 11 (GFS/</a:t>
            </a:r>
            <a:r>
              <a:rPr lang="en-US" sz="1600" b="1" dirty="0" err="1"/>
              <a:t>noSAS</a:t>
            </a:r>
            <a:r>
              <a:rPr lang="en-US" sz="1600" b="1" dirty="0"/>
              <a:t>/FER/GFD) (e).   The positive contribution towards the spin-up process is indicated by the blue end of the spectrum. </a:t>
            </a:r>
          </a:p>
        </p:txBody>
      </p:sp>
    </p:spTree>
    <p:extLst>
      <p:ext uri="{BB962C8B-B14F-4D97-AF65-F5344CB8AC3E}">
        <p14:creationId xmlns:p14="http://schemas.microsoft.com/office/powerpoint/2010/main" val="10569483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ata\hwrf\aoml-ideal\figures\control_gfs_rad99_mp4\azimuthmean\newcolorrhthetaemflgfsrad99mp4_pert6072.gif"/>
          <p:cNvPicPr/>
          <p:nvPr/>
        </p:nvPicPr>
        <p:blipFill rotWithShape="1">
          <a:blip r:embed="rId2" cstate="print">
            <a:extLst>
              <a:ext uri="{28A0092B-C50C-407E-A947-70E740481C1C}">
                <a14:useLocalDpi xmlns:a14="http://schemas.microsoft.com/office/drawing/2010/main" val="0"/>
              </a:ext>
            </a:extLst>
          </a:blip>
          <a:srcRect t="4860" r="3804"/>
          <a:stretch/>
        </p:blipFill>
        <p:spPr bwMode="auto">
          <a:xfrm>
            <a:off x="304800" y="291022"/>
            <a:ext cx="2719705" cy="2012950"/>
          </a:xfrm>
          <a:prstGeom prst="rect">
            <a:avLst/>
          </a:prstGeom>
          <a:noFill/>
          <a:ln>
            <a:noFill/>
          </a:ln>
          <a:extLst>
            <a:ext uri="{53640926-AAD7-44D8-BBD7-CCE9431645EC}">
              <a14:shadowObscured xmlns:a14="http://schemas.microsoft.com/office/drawing/2010/main"/>
            </a:ext>
          </a:extLst>
        </p:spPr>
      </p:pic>
      <p:pic>
        <p:nvPicPr>
          <p:cNvPr id="6" name="Picture 5" descr="C:\Data\hwrf\aoml-ideal\figures\control_gfs_rad99_mp6\azimuthmean\newcolorrhthetaemflgfsrad99mp6_pert6072.gif"/>
          <p:cNvPicPr/>
          <p:nvPr/>
        </p:nvPicPr>
        <p:blipFill rotWithShape="1">
          <a:blip r:embed="rId3" cstate="print">
            <a:extLst>
              <a:ext uri="{28A0092B-C50C-407E-A947-70E740481C1C}">
                <a14:useLocalDpi xmlns:a14="http://schemas.microsoft.com/office/drawing/2010/main" val="0"/>
              </a:ext>
            </a:extLst>
          </a:blip>
          <a:srcRect l="497" t="5213" r="-1"/>
          <a:stretch/>
        </p:blipFill>
        <p:spPr bwMode="auto">
          <a:xfrm>
            <a:off x="3164789" y="373164"/>
            <a:ext cx="2823845" cy="2014855"/>
          </a:xfrm>
          <a:prstGeom prst="rect">
            <a:avLst/>
          </a:prstGeom>
          <a:noFill/>
          <a:ln>
            <a:noFill/>
          </a:ln>
          <a:extLst>
            <a:ext uri="{53640926-AAD7-44D8-BBD7-CCE9431645EC}">
              <a14:shadowObscured xmlns:a14="http://schemas.microsoft.com/office/drawing/2010/main"/>
            </a:ext>
          </a:extLst>
        </p:spPr>
      </p:pic>
      <p:pic>
        <p:nvPicPr>
          <p:cNvPr id="7" name="Picture 6" descr="C:\Data\hwrf\aoml-ideal\figures\control_gfs_rad99_mp8\azimuthmean\newcolorrhthetaemflgfsrad99mp8_pert6072.gif"/>
          <p:cNvPicPr/>
          <p:nvPr/>
        </p:nvPicPr>
        <p:blipFill rotWithShape="1">
          <a:blip r:embed="rId4" cstate="print">
            <a:extLst>
              <a:ext uri="{28A0092B-C50C-407E-A947-70E740481C1C}">
                <a14:useLocalDpi xmlns:a14="http://schemas.microsoft.com/office/drawing/2010/main" val="0"/>
              </a:ext>
            </a:extLst>
          </a:blip>
          <a:srcRect t="5080"/>
          <a:stretch/>
        </p:blipFill>
        <p:spPr bwMode="auto">
          <a:xfrm>
            <a:off x="5923429" y="376996"/>
            <a:ext cx="2842895" cy="2021205"/>
          </a:xfrm>
          <a:prstGeom prst="rect">
            <a:avLst/>
          </a:prstGeom>
          <a:noFill/>
          <a:ln>
            <a:noFill/>
          </a:ln>
          <a:extLst>
            <a:ext uri="{53640926-AAD7-44D8-BBD7-CCE9431645EC}">
              <a14:shadowObscured xmlns:a14="http://schemas.microsoft.com/office/drawing/2010/main"/>
            </a:ext>
          </a:extLst>
        </p:spPr>
      </p:pic>
      <p:pic>
        <p:nvPicPr>
          <p:cNvPr id="8" name="Picture 7" descr="C:\Data\hwrf\aoml-ideal\figures\control_gfs_rad99\azimuthmean\newcolorrhthetaemflgfsrad99_pert6072.gif"/>
          <p:cNvPicPr/>
          <p:nvPr/>
        </p:nvPicPr>
        <p:blipFill rotWithShape="1">
          <a:blip r:embed="rId5" cstate="print">
            <a:extLst>
              <a:ext uri="{28A0092B-C50C-407E-A947-70E740481C1C}">
                <a14:useLocalDpi xmlns:a14="http://schemas.microsoft.com/office/drawing/2010/main" val="0"/>
              </a:ext>
            </a:extLst>
          </a:blip>
          <a:srcRect t="4814" r="5344"/>
          <a:stretch/>
        </p:blipFill>
        <p:spPr bwMode="auto">
          <a:xfrm>
            <a:off x="183515" y="2819400"/>
            <a:ext cx="2688590" cy="2025650"/>
          </a:xfrm>
          <a:prstGeom prst="rect">
            <a:avLst/>
          </a:prstGeom>
          <a:noFill/>
          <a:ln>
            <a:noFill/>
          </a:ln>
          <a:extLst>
            <a:ext uri="{53640926-AAD7-44D8-BBD7-CCE9431645EC}">
              <a14:shadowObscured xmlns:a14="http://schemas.microsoft.com/office/drawing/2010/main"/>
            </a:ext>
          </a:extLst>
        </p:spPr>
      </p:pic>
      <p:pic>
        <p:nvPicPr>
          <p:cNvPr id="9" name="Picture 8" descr="C:\Data\hwrf\aoml-ideal\figures\control_gfs_rad99_mp5nocpsd2\azimuthmean\newcolorrhthetaemflgfsrad99nocpsd2_pert6072.gif"/>
          <p:cNvPicPr/>
          <p:nvPr/>
        </p:nvPicPr>
        <p:blipFill rotWithShape="1">
          <a:blip r:embed="rId6" cstate="print">
            <a:extLst>
              <a:ext uri="{28A0092B-C50C-407E-A947-70E740481C1C}">
                <a14:useLocalDpi xmlns:a14="http://schemas.microsoft.com/office/drawing/2010/main" val="0"/>
              </a:ext>
            </a:extLst>
          </a:blip>
          <a:srcRect t="4669"/>
          <a:stretch/>
        </p:blipFill>
        <p:spPr bwMode="auto">
          <a:xfrm>
            <a:off x="3204964" y="2819400"/>
            <a:ext cx="2842260" cy="2030095"/>
          </a:xfrm>
          <a:prstGeom prst="rect">
            <a:avLst/>
          </a:prstGeom>
          <a:noFill/>
          <a:ln>
            <a:noFill/>
          </a:ln>
          <a:extLst>
            <a:ext uri="{53640926-AAD7-44D8-BBD7-CCE9431645EC}">
              <a14:shadowObscured xmlns:a14="http://schemas.microsoft.com/office/drawing/2010/main"/>
            </a:ext>
          </a:extLst>
        </p:spPr>
      </p:pic>
      <p:sp>
        <p:nvSpPr>
          <p:cNvPr id="10" name="TextBox 9"/>
          <p:cNvSpPr txBox="1"/>
          <p:nvPr/>
        </p:nvSpPr>
        <p:spPr>
          <a:xfrm>
            <a:off x="1255809" y="5763"/>
            <a:ext cx="436338"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178536" y="3832"/>
            <a:ext cx="447558"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7048326" y="114951"/>
            <a:ext cx="436338" cy="369332"/>
          </a:xfrm>
          <a:prstGeom prst="rect">
            <a:avLst/>
          </a:prstGeom>
          <a:noFill/>
        </p:spPr>
        <p:txBody>
          <a:bodyPr wrap="none" rtlCol="0">
            <a:spAutoFit/>
          </a:bodyPr>
          <a:lstStyle/>
          <a:p>
            <a:r>
              <a:rPr lang="en-US" dirty="0" smtClean="0"/>
              <a:t>(c)</a:t>
            </a:r>
            <a:endParaRPr lang="en-US" dirty="0"/>
          </a:p>
        </p:txBody>
      </p:sp>
      <p:sp>
        <p:nvSpPr>
          <p:cNvPr id="13" name="TextBox 12"/>
          <p:cNvSpPr txBox="1"/>
          <p:nvPr/>
        </p:nvSpPr>
        <p:spPr>
          <a:xfrm>
            <a:off x="1411122" y="2450068"/>
            <a:ext cx="447558" cy="369332"/>
          </a:xfrm>
          <a:prstGeom prst="rect">
            <a:avLst/>
          </a:prstGeom>
          <a:noFill/>
        </p:spPr>
        <p:txBody>
          <a:bodyPr wrap="none" rtlCol="0">
            <a:spAutoFit/>
          </a:bodyPr>
          <a:lstStyle/>
          <a:p>
            <a:r>
              <a:rPr lang="en-US" dirty="0" smtClean="0"/>
              <a:t>(d)</a:t>
            </a:r>
            <a:endParaRPr lang="en-US" dirty="0"/>
          </a:p>
        </p:txBody>
      </p:sp>
      <p:sp>
        <p:nvSpPr>
          <p:cNvPr id="14" name="TextBox 13"/>
          <p:cNvSpPr txBox="1"/>
          <p:nvPr/>
        </p:nvSpPr>
        <p:spPr>
          <a:xfrm>
            <a:off x="4456588" y="2450068"/>
            <a:ext cx="441146" cy="369332"/>
          </a:xfrm>
          <a:prstGeom prst="rect">
            <a:avLst/>
          </a:prstGeom>
          <a:noFill/>
        </p:spPr>
        <p:txBody>
          <a:bodyPr wrap="none" rtlCol="0">
            <a:spAutoFit/>
          </a:bodyPr>
          <a:lstStyle/>
          <a:p>
            <a:r>
              <a:rPr lang="en-US" dirty="0" smtClean="0"/>
              <a:t>(e)</a:t>
            </a:r>
            <a:endParaRPr lang="en-US" dirty="0"/>
          </a:p>
        </p:txBody>
      </p:sp>
      <p:sp>
        <p:nvSpPr>
          <p:cNvPr id="15" name="Rectangle 14"/>
          <p:cNvSpPr/>
          <p:nvPr/>
        </p:nvSpPr>
        <p:spPr>
          <a:xfrm>
            <a:off x="304800" y="5105400"/>
            <a:ext cx="8080524" cy="1323439"/>
          </a:xfrm>
          <a:prstGeom prst="rect">
            <a:avLst/>
          </a:prstGeom>
        </p:spPr>
        <p:txBody>
          <a:bodyPr wrap="square">
            <a:spAutoFit/>
          </a:bodyPr>
          <a:lstStyle/>
          <a:p>
            <a:r>
              <a:rPr lang="en-US" sz="1600" b="1" dirty="0" smtClean="0"/>
              <a:t>The </a:t>
            </a:r>
            <a:r>
              <a:rPr lang="en-US" sz="1600" b="1" dirty="0"/>
              <a:t>tangentially and 60-72 h averaged radius-height cross section of, relative humidity (shaded colors), </a:t>
            </a:r>
            <a:r>
              <a:rPr lang="el-GR" sz="1600" b="1" dirty="0"/>
              <a:t>θ_</a:t>
            </a:r>
            <a:r>
              <a:rPr lang="en-US" sz="1600" b="1" dirty="0"/>
              <a:t>e (black contours) and moisture fluxes (red contours) for Experiment 7 (GFS/SAS/WS5/GFD)  (a), Experiment 8 (GFS/SAS/WS6/GFD) (b), Experiment 9 (GFS/SAS/Thom/GFD) (c), Experiment 10 (GFS/SAS/FER/GFD) (d), and Experiment 11 (GFS/</a:t>
            </a:r>
            <a:r>
              <a:rPr lang="en-US" sz="1600" b="1" dirty="0" err="1"/>
              <a:t>noSAS</a:t>
            </a:r>
            <a:r>
              <a:rPr lang="en-US" sz="1600" b="1" dirty="0"/>
              <a:t>/FER/GFD) (e). </a:t>
            </a:r>
          </a:p>
        </p:txBody>
      </p:sp>
    </p:spTree>
    <p:extLst>
      <p:ext uri="{BB962C8B-B14F-4D97-AF65-F5344CB8AC3E}">
        <p14:creationId xmlns:p14="http://schemas.microsoft.com/office/powerpoint/2010/main" val="36609221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ata\hwrf\aoml-ideal\figures\control_gfs_rad99_mp5nocpsd2\wvorticity\gfsrad99nocpsd2vertveloc6072mean.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714" r="5327" b="-4714"/>
          <a:stretch/>
        </p:blipFill>
        <p:spPr bwMode="auto">
          <a:xfrm>
            <a:off x="3320143" y="3078045"/>
            <a:ext cx="2856781" cy="226314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4800" y="5410200"/>
            <a:ext cx="8080524" cy="1077218"/>
          </a:xfrm>
          <a:prstGeom prst="rect">
            <a:avLst/>
          </a:prstGeom>
        </p:spPr>
        <p:txBody>
          <a:bodyPr wrap="square">
            <a:spAutoFit/>
          </a:bodyPr>
          <a:lstStyle/>
          <a:p>
            <a:pPr algn="just"/>
            <a:r>
              <a:rPr lang="en-US" sz="1600" b="1" dirty="0" smtClean="0"/>
              <a:t>The </a:t>
            </a:r>
            <a:r>
              <a:rPr lang="en-US" sz="1600" b="1" dirty="0"/>
              <a:t>tangentially and 60-72 h averaged radius-height cross section </a:t>
            </a:r>
            <a:r>
              <a:rPr lang="en-US" sz="1600" b="1" dirty="0" smtClean="0"/>
              <a:t>of vertical velocity (ms</a:t>
            </a:r>
            <a:r>
              <a:rPr lang="en-US" sz="1600" b="1" baseline="30000" dirty="0" smtClean="0"/>
              <a:t>-1</a:t>
            </a:r>
            <a:r>
              <a:rPr lang="en-US" sz="1600" b="1" dirty="0" smtClean="0"/>
              <a:t>) for Experiment </a:t>
            </a:r>
            <a:r>
              <a:rPr lang="en-US" sz="1600" b="1" dirty="0"/>
              <a:t>7 (GFS/SAS/WS5/GFD)  (a), Experiment 8 (GFS/SAS/WS6/GFD) (b), Experiment 9 (GFS/SAS/Thom/GFD) (c), Experiment 10 (GFS/SAS/FER/GFD) (d), and Experiment 11 (GFS/</a:t>
            </a:r>
            <a:r>
              <a:rPr lang="en-US" sz="1600" b="1" dirty="0" err="1"/>
              <a:t>noSAS</a:t>
            </a:r>
            <a:r>
              <a:rPr lang="en-US" sz="1600" b="1" dirty="0"/>
              <a:t>/FER/GFD) (e). </a:t>
            </a:r>
          </a:p>
        </p:txBody>
      </p:sp>
      <p:pic>
        <p:nvPicPr>
          <p:cNvPr id="7171" name="Picture 3" descr="C:\Data\hwrf\aoml-ideal\figures\control_gfs_rad99\wvorticity\gfsrad99mp5vertveloc6072mean.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657" b="-5657"/>
          <a:stretch/>
        </p:blipFill>
        <p:spPr bwMode="auto">
          <a:xfrm>
            <a:off x="75624" y="3099816"/>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Data\hwrf\aoml-ideal\figures\control_gfs_rad99_mp8\wvorticity\gfsrad99mp8vertveloc6072mean.g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393" t="5244" r="10196" b="-11978"/>
          <a:stretch/>
        </p:blipFill>
        <p:spPr bwMode="auto">
          <a:xfrm>
            <a:off x="5830197" y="512064"/>
            <a:ext cx="2872596" cy="241554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Data\hwrf\aoml-ideal\figures\control_gfs_rad99_mp6\wvorticity\gfsrad99mp6vertveloc6072mean.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806" r="4040" b="-4806"/>
          <a:stretch/>
        </p:blipFill>
        <p:spPr bwMode="auto">
          <a:xfrm>
            <a:off x="3093144" y="448056"/>
            <a:ext cx="289560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Data\hwrf\aoml-ideal\figures\control_gfs_rad99_mp4\wvorticity\gfsrad99mp4vertveloc6072mean.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4898" r="3469" b="-1977"/>
          <a:stretch/>
        </p:blipFill>
        <p:spPr bwMode="auto">
          <a:xfrm>
            <a:off x="72749" y="448056"/>
            <a:ext cx="2912853" cy="21970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255809" y="5763"/>
            <a:ext cx="436338" cy="369332"/>
          </a:xfrm>
          <a:prstGeom prst="rect">
            <a:avLst/>
          </a:prstGeom>
          <a:noFill/>
        </p:spPr>
        <p:txBody>
          <a:bodyPr wrap="none" rtlCol="0">
            <a:spAutoFit/>
          </a:bodyPr>
          <a:lstStyle/>
          <a:p>
            <a:r>
              <a:rPr lang="en-US" dirty="0" smtClean="0"/>
              <a:t>(a)</a:t>
            </a:r>
            <a:endParaRPr lang="en-US" dirty="0"/>
          </a:p>
        </p:txBody>
      </p:sp>
      <p:sp>
        <p:nvSpPr>
          <p:cNvPr id="9" name="TextBox 8"/>
          <p:cNvSpPr txBox="1"/>
          <p:nvPr/>
        </p:nvSpPr>
        <p:spPr>
          <a:xfrm>
            <a:off x="4178536" y="3832"/>
            <a:ext cx="447558" cy="369332"/>
          </a:xfrm>
          <a:prstGeom prst="rect">
            <a:avLst/>
          </a:prstGeom>
          <a:noFill/>
        </p:spPr>
        <p:txBody>
          <a:bodyPr wrap="none" rtlCol="0">
            <a:spAutoFit/>
          </a:bodyPr>
          <a:lstStyle/>
          <a:p>
            <a:r>
              <a:rPr lang="en-US" dirty="0" smtClean="0"/>
              <a:t>(b)</a:t>
            </a:r>
            <a:endParaRPr lang="en-US" dirty="0"/>
          </a:p>
        </p:txBody>
      </p:sp>
      <p:sp>
        <p:nvSpPr>
          <p:cNvPr id="10" name="TextBox 9"/>
          <p:cNvSpPr txBox="1"/>
          <p:nvPr/>
        </p:nvSpPr>
        <p:spPr>
          <a:xfrm>
            <a:off x="7048326" y="33957"/>
            <a:ext cx="436338" cy="369332"/>
          </a:xfrm>
          <a:prstGeom prst="rect">
            <a:avLst/>
          </a:prstGeom>
          <a:noFill/>
        </p:spPr>
        <p:txBody>
          <a:bodyPr wrap="none" rtlCol="0">
            <a:spAutoFit/>
          </a:bodyPr>
          <a:lstStyle/>
          <a:p>
            <a:r>
              <a:rPr lang="en-US" dirty="0" smtClean="0"/>
              <a:t>(c)</a:t>
            </a:r>
            <a:endParaRPr lang="en-US" dirty="0"/>
          </a:p>
        </p:txBody>
      </p:sp>
      <p:sp>
        <p:nvSpPr>
          <p:cNvPr id="11" name="TextBox 10"/>
          <p:cNvSpPr txBox="1"/>
          <p:nvPr/>
        </p:nvSpPr>
        <p:spPr>
          <a:xfrm>
            <a:off x="1411121" y="2602468"/>
            <a:ext cx="447558" cy="369332"/>
          </a:xfrm>
          <a:prstGeom prst="rect">
            <a:avLst/>
          </a:prstGeom>
          <a:noFill/>
        </p:spPr>
        <p:txBody>
          <a:bodyPr wrap="none" rtlCol="0">
            <a:spAutoFit/>
          </a:bodyPr>
          <a:lstStyle/>
          <a:p>
            <a:r>
              <a:rPr lang="en-US" dirty="0" smtClean="0"/>
              <a:t>(d)</a:t>
            </a:r>
            <a:endParaRPr lang="en-US" dirty="0"/>
          </a:p>
        </p:txBody>
      </p:sp>
      <p:sp>
        <p:nvSpPr>
          <p:cNvPr id="12" name="TextBox 11"/>
          <p:cNvSpPr txBox="1"/>
          <p:nvPr/>
        </p:nvSpPr>
        <p:spPr>
          <a:xfrm>
            <a:off x="4456587" y="2602468"/>
            <a:ext cx="441146" cy="369332"/>
          </a:xfrm>
          <a:prstGeom prst="rect">
            <a:avLst/>
          </a:prstGeom>
          <a:noFill/>
        </p:spPr>
        <p:txBody>
          <a:bodyPr wrap="none" rtlCol="0">
            <a:spAutoFit/>
          </a:bodyPr>
          <a:lstStyle/>
          <a:p>
            <a:r>
              <a:rPr lang="en-US" dirty="0" smtClean="0"/>
              <a:t>(e)</a:t>
            </a:r>
            <a:endParaRPr lang="en-US" dirty="0"/>
          </a:p>
        </p:txBody>
      </p:sp>
    </p:spTree>
    <p:extLst>
      <p:ext uri="{BB962C8B-B14F-4D97-AF65-F5344CB8AC3E}">
        <p14:creationId xmlns:p14="http://schemas.microsoft.com/office/powerpoint/2010/main" val="11653241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Data\hwrf\aoml-ideal\figures\control_gfs_rad99\wvorticity\avevertvel400gfsrad99mp56072.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714" b="-4714"/>
          <a:stretch/>
        </p:blipFill>
        <p:spPr bwMode="auto">
          <a:xfrm>
            <a:off x="183387" y="3048000"/>
            <a:ext cx="3017520" cy="22631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69366" y="5200106"/>
            <a:ext cx="8080524" cy="830997"/>
          </a:xfrm>
          <a:prstGeom prst="rect">
            <a:avLst/>
          </a:prstGeom>
        </p:spPr>
        <p:txBody>
          <a:bodyPr wrap="square">
            <a:spAutoFit/>
          </a:bodyPr>
          <a:lstStyle/>
          <a:p>
            <a:r>
              <a:rPr lang="en-US" sz="1600" b="1" dirty="0" smtClean="0"/>
              <a:t>Vertical Velocity at 400 </a:t>
            </a:r>
            <a:r>
              <a:rPr lang="en-US" sz="1600" b="1" dirty="0" err="1" smtClean="0"/>
              <a:t>mb</a:t>
            </a:r>
            <a:r>
              <a:rPr lang="en-US" sz="1600" b="1" dirty="0" smtClean="0"/>
              <a:t> averaged over 60 -72 hours for Experiment </a:t>
            </a:r>
            <a:r>
              <a:rPr lang="en-US" sz="1600" b="1" dirty="0"/>
              <a:t>7 (GFS/SAS/WS5/GFD)  (a), Experiment 8 (GFS/SAS/WS6/GFD) (b), Experiment 9 (GFS/SAS/Thom/GFD) (c), Experiment 10 (GFS/SAS/FER/GFD) (d), and Experiment 11 (GFS/</a:t>
            </a:r>
            <a:r>
              <a:rPr lang="en-US" sz="1600" b="1" dirty="0" err="1"/>
              <a:t>noSAS</a:t>
            </a:r>
            <a:r>
              <a:rPr lang="en-US" sz="1600" b="1" dirty="0"/>
              <a:t>/FER/GFD) (e). </a:t>
            </a:r>
          </a:p>
        </p:txBody>
      </p:sp>
      <p:pic>
        <p:nvPicPr>
          <p:cNvPr id="5125" name="Picture 5" descr="C:\Data\hwrf\aoml-ideal\figures\control_gfs_rad99_mp4\wvorticity\avevertvel400gfsrad99mp46072.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774" b="-4774"/>
          <a:stretch/>
        </p:blipFill>
        <p:spPr bwMode="auto">
          <a:xfrm>
            <a:off x="57665" y="448056"/>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Data\hwrf\aoml-ideal\figures\control_gfs_rad99_mp6\wvorticity\avevertvel400gfsrad99mp66072.g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047" b="-5047"/>
          <a:stretch/>
        </p:blipFill>
        <p:spPr bwMode="auto">
          <a:xfrm>
            <a:off x="3200907" y="448056"/>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Data\hwrf\aoml-ideal\figures\control_gfs_rad99_mp8\wvorticity\avevertvel400gfsrad99mp86072.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865" b="-4865"/>
          <a:stretch/>
        </p:blipFill>
        <p:spPr bwMode="auto">
          <a:xfrm>
            <a:off x="6019800" y="448056"/>
            <a:ext cx="3017520" cy="226314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255809" y="5763"/>
            <a:ext cx="436338"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178536" y="3832"/>
            <a:ext cx="447558"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7048326" y="114951"/>
            <a:ext cx="436338" cy="369332"/>
          </a:xfrm>
          <a:prstGeom prst="rect">
            <a:avLst/>
          </a:prstGeom>
          <a:noFill/>
        </p:spPr>
        <p:txBody>
          <a:bodyPr wrap="none" rtlCol="0">
            <a:spAutoFit/>
          </a:bodyPr>
          <a:lstStyle/>
          <a:p>
            <a:r>
              <a:rPr lang="en-US" dirty="0" smtClean="0"/>
              <a:t>(c)</a:t>
            </a:r>
            <a:endParaRPr lang="en-US" dirty="0"/>
          </a:p>
        </p:txBody>
      </p:sp>
      <p:sp>
        <p:nvSpPr>
          <p:cNvPr id="13" name="TextBox 12"/>
          <p:cNvSpPr txBox="1"/>
          <p:nvPr/>
        </p:nvSpPr>
        <p:spPr>
          <a:xfrm>
            <a:off x="1411122" y="2657159"/>
            <a:ext cx="447558" cy="369332"/>
          </a:xfrm>
          <a:prstGeom prst="rect">
            <a:avLst/>
          </a:prstGeom>
          <a:noFill/>
        </p:spPr>
        <p:txBody>
          <a:bodyPr wrap="none" rtlCol="0">
            <a:spAutoFit/>
          </a:bodyPr>
          <a:lstStyle/>
          <a:p>
            <a:r>
              <a:rPr lang="en-US" dirty="0" smtClean="0"/>
              <a:t>(d)</a:t>
            </a:r>
            <a:endParaRPr lang="en-US" dirty="0"/>
          </a:p>
        </p:txBody>
      </p:sp>
      <p:sp>
        <p:nvSpPr>
          <p:cNvPr id="14" name="TextBox 13"/>
          <p:cNvSpPr txBox="1"/>
          <p:nvPr/>
        </p:nvSpPr>
        <p:spPr>
          <a:xfrm>
            <a:off x="4456588" y="2657159"/>
            <a:ext cx="441146" cy="369332"/>
          </a:xfrm>
          <a:prstGeom prst="rect">
            <a:avLst/>
          </a:prstGeom>
          <a:noFill/>
        </p:spPr>
        <p:txBody>
          <a:bodyPr wrap="none" rtlCol="0">
            <a:spAutoFit/>
          </a:bodyPr>
          <a:lstStyle/>
          <a:p>
            <a:r>
              <a:rPr lang="en-US" dirty="0" smtClean="0"/>
              <a:t>(e)</a:t>
            </a:r>
            <a:endParaRPr lang="en-US" dirty="0"/>
          </a:p>
        </p:txBody>
      </p:sp>
      <p:sp>
        <p:nvSpPr>
          <p:cNvPr id="15" name="TextBox 14"/>
          <p:cNvSpPr txBox="1"/>
          <p:nvPr/>
        </p:nvSpPr>
        <p:spPr>
          <a:xfrm>
            <a:off x="5551995" y="6182618"/>
            <a:ext cx="3429000" cy="523220"/>
          </a:xfrm>
          <a:prstGeom prst="rect">
            <a:avLst/>
          </a:prstGeom>
          <a:noFill/>
        </p:spPr>
        <p:txBody>
          <a:bodyPr wrap="square" rtlCol="0">
            <a:spAutoFit/>
          </a:bodyPr>
          <a:lstStyle/>
          <a:p>
            <a:r>
              <a:rPr lang="en-US" sz="1400" b="1" dirty="0" smtClean="0"/>
              <a:t>Red - vertical velocity &gt; 0, shaded &gt; 1 ms</a:t>
            </a:r>
            <a:r>
              <a:rPr lang="en-US" sz="1400" b="1" baseline="30000" dirty="0" smtClean="0"/>
              <a:t>-1</a:t>
            </a:r>
          </a:p>
          <a:p>
            <a:r>
              <a:rPr lang="en-US" sz="1400" b="1" dirty="0" smtClean="0"/>
              <a:t>Blue- vertical velocity &lt; 0</a:t>
            </a:r>
            <a:endParaRPr lang="en-US" sz="1400" b="1" dirty="0"/>
          </a:p>
        </p:txBody>
      </p:sp>
      <p:pic>
        <p:nvPicPr>
          <p:cNvPr id="5136" name="Picture 16" descr="C:\Data\hwrf\aoml-ideal\figures\control_gfs_rad99_mp5nocpsd2\wvorticity\avevertvel400gfsrad99mp5nocpsd26072.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355" b="-5355"/>
          <a:stretch/>
        </p:blipFill>
        <p:spPr bwMode="auto">
          <a:xfrm>
            <a:off x="3154478" y="3048000"/>
            <a:ext cx="3017520" cy="2263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6621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2909" y="5715000"/>
            <a:ext cx="8080524" cy="830997"/>
          </a:xfrm>
          <a:prstGeom prst="rect">
            <a:avLst/>
          </a:prstGeom>
        </p:spPr>
        <p:txBody>
          <a:bodyPr wrap="square">
            <a:spAutoFit/>
          </a:bodyPr>
          <a:lstStyle/>
          <a:p>
            <a:r>
              <a:rPr lang="en-US" sz="1600" b="1" dirty="0" smtClean="0"/>
              <a:t>Accumulated 12- hour precipitation ending at 72 hours for Experiment </a:t>
            </a:r>
            <a:r>
              <a:rPr lang="en-US" sz="1600" b="1" dirty="0"/>
              <a:t>7 (GFS/SAS/WS5/GFD)  (a), Experiment 8 (GFS/SAS/WS6/GFD) (b), Experiment 9 (GFS/SAS/Thom/GFD) (c), Experiment 10 (GFS/SAS/FER/GFD) (d), and Experiment 11 (GFS/</a:t>
            </a:r>
            <a:r>
              <a:rPr lang="en-US" sz="1600" b="1" dirty="0" err="1"/>
              <a:t>noSAS</a:t>
            </a:r>
            <a:r>
              <a:rPr lang="en-US" sz="1600" b="1" dirty="0"/>
              <a:t>/FER/GFD) (e). </a:t>
            </a:r>
          </a:p>
        </p:txBody>
      </p:sp>
      <p:sp>
        <p:nvSpPr>
          <p:cNvPr id="5" name="TextBox 4"/>
          <p:cNvSpPr txBox="1"/>
          <p:nvPr/>
        </p:nvSpPr>
        <p:spPr>
          <a:xfrm>
            <a:off x="1255809" y="5763"/>
            <a:ext cx="436338" cy="369332"/>
          </a:xfrm>
          <a:prstGeom prst="rect">
            <a:avLst/>
          </a:prstGeom>
          <a:noFill/>
        </p:spPr>
        <p:txBody>
          <a:bodyPr wrap="none" rtlCol="0">
            <a:spAutoFit/>
          </a:bodyPr>
          <a:lstStyle/>
          <a:p>
            <a:r>
              <a:rPr lang="en-US" dirty="0" smtClean="0"/>
              <a:t>(a)</a:t>
            </a:r>
            <a:endParaRPr lang="en-US" dirty="0"/>
          </a:p>
        </p:txBody>
      </p:sp>
      <p:sp>
        <p:nvSpPr>
          <p:cNvPr id="6" name="TextBox 5"/>
          <p:cNvSpPr txBox="1"/>
          <p:nvPr/>
        </p:nvSpPr>
        <p:spPr>
          <a:xfrm>
            <a:off x="4178536" y="3832"/>
            <a:ext cx="447558" cy="369332"/>
          </a:xfrm>
          <a:prstGeom prst="rect">
            <a:avLst/>
          </a:prstGeom>
          <a:noFill/>
        </p:spPr>
        <p:txBody>
          <a:bodyPr wrap="none" rtlCol="0">
            <a:spAutoFit/>
          </a:bodyPr>
          <a:lstStyle/>
          <a:p>
            <a:r>
              <a:rPr lang="en-US" dirty="0" smtClean="0"/>
              <a:t>(b)</a:t>
            </a:r>
            <a:endParaRPr lang="en-US" dirty="0"/>
          </a:p>
        </p:txBody>
      </p:sp>
      <p:sp>
        <p:nvSpPr>
          <p:cNvPr id="7" name="TextBox 6"/>
          <p:cNvSpPr txBox="1"/>
          <p:nvPr/>
        </p:nvSpPr>
        <p:spPr>
          <a:xfrm>
            <a:off x="7194630" y="29274"/>
            <a:ext cx="436338" cy="369332"/>
          </a:xfrm>
          <a:prstGeom prst="rect">
            <a:avLst/>
          </a:prstGeom>
          <a:noFill/>
        </p:spPr>
        <p:txBody>
          <a:bodyPr wrap="none" rtlCol="0">
            <a:spAutoFit/>
          </a:bodyPr>
          <a:lstStyle/>
          <a:p>
            <a:r>
              <a:rPr lang="en-US" dirty="0" smtClean="0"/>
              <a:t>(c)</a:t>
            </a:r>
            <a:endParaRPr lang="en-US" dirty="0"/>
          </a:p>
        </p:txBody>
      </p:sp>
      <p:sp>
        <p:nvSpPr>
          <p:cNvPr id="8" name="TextBox 7"/>
          <p:cNvSpPr txBox="1"/>
          <p:nvPr/>
        </p:nvSpPr>
        <p:spPr>
          <a:xfrm>
            <a:off x="1411122" y="2787138"/>
            <a:ext cx="447558" cy="369332"/>
          </a:xfrm>
          <a:prstGeom prst="rect">
            <a:avLst/>
          </a:prstGeom>
          <a:noFill/>
        </p:spPr>
        <p:txBody>
          <a:bodyPr wrap="none" rtlCol="0">
            <a:spAutoFit/>
          </a:bodyPr>
          <a:lstStyle/>
          <a:p>
            <a:r>
              <a:rPr lang="en-US" dirty="0" smtClean="0"/>
              <a:t>(d)</a:t>
            </a:r>
            <a:endParaRPr lang="en-US" dirty="0"/>
          </a:p>
        </p:txBody>
      </p:sp>
      <p:sp>
        <p:nvSpPr>
          <p:cNvPr id="9" name="TextBox 8"/>
          <p:cNvSpPr txBox="1"/>
          <p:nvPr/>
        </p:nvSpPr>
        <p:spPr>
          <a:xfrm>
            <a:off x="4456588" y="2798024"/>
            <a:ext cx="441146" cy="369332"/>
          </a:xfrm>
          <a:prstGeom prst="rect">
            <a:avLst/>
          </a:prstGeom>
          <a:noFill/>
        </p:spPr>
        <p:txBody>
          <a:bodyPr wrap="none" rtlCol="0">
            <a:spAutoFit/>
          </a:bodyPr>
          <a:lstStyle/>
          <a:p>
            <a:r>
              <a:rPr lang="en-US" dirty="0" smtClean="0"/>
              <a:t>(e)</a:t>
            </a:r>
            <a:endParaRPr lang="en-US" dirty="0"/>
          </a:p>
        </p:txBody>
      </p:sp>
      <p:pic>
        <p:nvPicPr>
          <p:cNvPr id="2056" name="Picture 8" descr="C:\Data\hwrf\aoml-ideal\figures\control_gfs_rad99_mp4\wvorticity\newcolorslpprc_12hgfsrad99mp472.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81" b="-4981"/>
          <a:stretch/>
        </p:blipFill>
        <p:spPr bwMode="auto">
          <a:xfrm>
            <a:off x="126141" y="521208"/>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Data\hwrf\aoml-ideal\figures\control_gfs_rad99_mp6\wvorticity\newcolorslpprc_12hgfsrad99mp672.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264" b="-5264"/>
          <a:stretch/>
        </p:blipFill>
        <p:spPr bwMode="auto">
          <a:xfrm>
            <a:off x="3109426" y="525740"/>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Data\hwrf\aoml-ideal\figures\control_gfs_rad99_mp8\wvorticity\newcolorslpprc_12hgfsrad99mp872.g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878" b="-4878"/>
          <a:stretch/>
        </p:blipFill>
        <p:spPr bwMode="auto">
          <a:xfrm>
            <a:off x="6126480" y="530352"/>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C:\Data\hwrf\aoml-ideal\figures\control_gfs_rad99\wvorticity\newcolorslpprc_12hgfsrad99mp572.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577" b="-5577"/>
          <a:stretch/>
        </p:blipFill>
        <p:spPr bwMode="auto">
          <a:xfrm>
            <a:off x="91906" y="3167356"/>
            <a:ext cx="3017520" cy="226314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Data\hwrf\aoml-ideal\figures\control_gfs_rad99_mp5nocpsd2\wvorticity\newcolorslpprc_12hgfsrad99mp5nocpsd272.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577" b="-5577"/>
          <a:stretch/>
        </p:blipFill>
        <p:spPr bwMode="auto">
          <a:xfrm>
            <a:off x="3108960" y="3167356"/>
            <a:ext cx="3017520" cy="2263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2003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b="1" dirty="0" smtClean="0"/>
              <a:t>Main Conclusions</a:t>
            </a:r>
            <a:endParaRPr lang="en-US" sz="4000" b="1" dirty="0"/>
          </a:p>
        </p:txBody>
      </p:sp>
      <p:sp>
        <p:nvSpPr>
          <p:cNvPr id="3" name="Rectangle 2"/>
          <p:cNvSpPr/>
          <p:nvPr/>
        </p:nvSpPr>
        <p:spPr>
          <a:xfrm>
            <a:off x="762000" y="990600"/>
            <a:ext cx="7772400" cy="5447645"/>
          </a:xfrm>
          <a:prstGeom prst="rect">
            <a:avLst/>
          </a:prstGeom>
        </p:spPr>
        <p:txBody>
          <a:bodyPr wrap="square">
            <a:spAutoFit/>
          </a:bodyPr>
          <a:lstStyle/>
          <a:p>
            <a:endParaRPr lang="en-US" sz="800" dirty="0" smtClean="0"/>
          </a:p>
          <a:p>
            <a:pPr marL="457200" indent="-457200"/>
            <a:r>
              <a:rPr lang="en-US" sz="2000" b="1" dirty="0" smtClean="0"/>
              <a:t>1.   The differences measured in terms the VMAX and PMIN, along with </a:t>
            </a:r>
          </a:p>
          <a:p>
            <a:pPr marL="457200" indent="-457200"/>
            <a:r>
              <a:rPr lang="en-US" sz="2000" b="1" dirty="0" smtClean="0"/>
              <a:t>       the corresponding PWR, are not as revealing as the  </a:t>
            </a:r>
          </a:p>
          <a:p>
            <a:pPr marL="457200" indent="-457200"/>
            <a:r>
              <a:rPr lang="en-US" sz="2000" b="1" dirty="0" smtClean="0"/>
              <a:t>       structural metrics in terms of azimuthally averaged tangential winds</a:t>
            </a:r>
          </a:p>
          <a:p>
            <a:pPr marL="457200" indent="-457200"/>
            <a:r>
              <a:rPr lang="en-US" sz="2000" b="1" dirty="0" smtClean="0"/>
              <a:t>       and the secondary circulation.</a:t>
            </a:r>
          </a:p>
          <a:p>
            <a:pPr marL="457200" indent="-457200">
              <a:buAutoNum type="arabicPeriod"/>
            </a:pPr>
            <a:endParaRPr lang="en-US" sz="2000" b="1" dirty="0" smtClean="0"/>
          </a:p>
          <a:p>
            <a:pPr marL="457200" indent="-457200"/>
            <a:r>
              <a:rPr lang="en-US" sz="2000" b="1" dirty="0" smtClean="0"/>
              <a:t>2.  The different boundary layer physics parameterization schemes for </a:t>
            </a:r>
          </a:p>
          <a:p>
            <a:pPr marL="457200" indent="-457200"/>
            <a:r>
              <a:rPr lang="en-US" sz="2000" b="1" dirty="0" smtClean="0"/>
              <a:t>      vertical sub-grid turbulence mixing lead to differences not only in </a:t>
            </a:r>
          </a:p>
          <a:p>
            <a:pPr marL="457200" indent="-457200"/>
            <a:r>
              <a:rPr lang="en-US" sz="2000" b="1" dirty="0" smtClean="0"/>
              <a:t>      the intensity evolution in terms of the VMAX and PMIN, but also in </a:t>
            </a:r>
          </a:p>
          <a:p>
            <a:pPr marL="457200" indent="-457200"/>
            <a:r>
              <a:rPr lang="en-US" sz="2000" b="1" dirty="0" smtClean="0"/>
              <a:t>      the structural characteristics of the simulated tropical cyclone.</a:t>
            </a:r>
          </a:p>
          <a:p>
            <a:pPr marL="457200" indent="-457200">
              <a:buAutoNum type="arabicPeriod" startAt="2"/>
            </a:pPr>
            <a:endParaRPr lang="en-US" sz="2000" b="1" dirty="0" smtClean="0"/>
          </a:p>
          <a:p>
            <a:pPr marL="342900" indent="-342900"/>
            <a:r>
              <a:rPr lang="en-US" sz="2000" b="1" dirty="0" smtClean="0"/>
              <a:t>3.   The surface drag coefficient is a key parameter that controls the PWR due to its control over the surface friction that is critical to the </a:t>
            </a:r>
            <a:r>
              <a:rPr lang="en-US" sz="2000" b="1" dirty="0" err="1" smtClean="0"/>
              <a:t>agradient</a:t>
            </a:r>
            <a:r>
              <a:rPr lang="en-US" sz="2000" b="1" dirty="0" smtClean="0"/>
              <a:t> force near the surface.</a:t>
            </a:r>
          </a:p>
          <a:p>
            <a:pPr marL="342900" indent="-342900"/>
            <a:endParaRPr lang="en-US" sz="2000" b="1" dirty="0" smtClean="0"/>
          </a:p>
          <a:p>
            <a:pPr marL="457200" indent="-457200">
              <a:buAutoNum type="arabicPeriod" startAt="4"/>
            </a:pPr>
            <a:r>
              <a:rPr lang="en-US" sz="2000" b="1" dirty="0" smtClean="0"/>
              <a:t>Different microphysics and </a:t>
            </a:r>
            <a:r>
              <a:rPr lang="en-US" sz="2000" b="1" dirty="0" err="1" smtClean="0"/>
              <a:t>subgrid</a:t>
            </a:r>
            <a:r>
              <a:rPr lang="en-US" sz="2000" b="1" dirty="0" smtClean="0"/>
              <a:t> convection parameterization </a:t>
            </a:r>
          </a:p>
          <a:p>
            <a:pPr marL="457200" indent="-457200"/>
            <a:r>
              <a:rPr lang="en-US" sz="2000" b="1" dirty="0" smtClean="0"/>
              <a:t>        schemes, due to different realization of vertical </a:t>
            </a:r>
            <a:r>
              <a:rPr lang="en-US" sz="2000" b="1" dirty="0" err="1" smtClean="0"/>
              <a:t>diabatic</a:t>
            </a:r>
            <a:r>
              <a:rPr lang="en-US" sz="2000" b="1" dirty="0" smtClean="0"/>
              <a:t> heating </a:t>
            </a:r>
          </a:p>
          <a:p>
            <a:pPr marL="457200" indent="-457200"/>
            <a:r>
              <a:rPr lang="en-US" sz="2000" b="1" dirty="0" smtClean="0"/>
              <a:t>        distribution, lead to significant variations in the vortex structure.</a:t>
            </a:r>
            <a:endParaRPr lang="en-US" sz="2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ata\hwrf\aoml-ideal\figures\control_fixedfgfsrad1\relvort850fixedfgfsrad1mp536.gif"/>
          <p:cNvPicPr>
            <a:picLocks noChangeAspect="1" noChangeArrowheads="1"/>
          </p:cNvPicPr>
          <p:nvPr/>
        </p:nvPicPr>
        <p:blipFill>
          <a:blip r:embed="rId2" cstate="print"/>
          <a:srcRect t="4933" r="4000" b="3333"/>
          <a:stretch>
            <a:fillRect/>
          </a:stretch>
        </p:blipFill>
        <p:spPr bwMode="auto">
          <a:xfrm>
            <a:off x="5943600" y="2899784"/>
            <a:ext cx="2633472" cy="1887322"/>
          </a:xfrm>
          <a:prstGeom prst="rect">
            <a:avLst/>
          </a:prstGeom>
          <a:noFill/>
        </p:spPr>
      </p:pic>
      <p:pic>
        <p:nvPicPr>
          <p:cNvPr id="1027" name="Picture 3" descr="C:\Data\hwrf\aoml-ideal\figures\control_fixedfgfsrad1\relvort850fixedfgfsrad1mp548.gif"/>
          <p:cNvPicPr>
            <a:picLocks noChangeAspect="1" noChangeArrowheads="1"/>
          </p:cNvPicPr>
          <p:nvPr/>
        </p:nvPicPr>
        <p:blipFill>
          <a:blip r:embed="rId3" cstate="print"/>
          <a:srcRect t="4933" r="4000" b="3333"/>
          <a:stretch>
            <a:fillRect/>
          </a:stretch>
        </p:blipFill>
        <p:spPr bwMode="auto">
          <a:xfrm>
            <a:off x="533400" y="5025016"/>
            <a:ext cx="2633472" cy="1887322"/>
          </a:xfrm>
          <a:prstGeom prst="rect">
            <a:avLst/>
          </a:prstGeom>
          <a:noFill/>
        </p:spPr>
      </p:pic>
      <p:pic>
        <p:nvPicPr>
          <p:cNvPr id="1028" name="Picture 4" descr="C:\Data\hwrf\aoml-ideal\figures\control_fixedfgfsrad1\relvort850fixedfgfsrad1mp560.gif"/>
          <p:cNvPicPr>
            <a:picLocks noChangeAspect="1" noChangeArrowheads="1"/>
          </p:cNvPicPr>
          <p:nvPr/>
        </p:nvPicPr>
        <p:blipFill>
          <a:blip r:embed="rId4" cstate="print"/>
          <a:srcRect t="4933" r="4000" b="3333"/>
          <a:stretch>
            <a:fillRect/>
          </a:stretch>
        </p:blipFill>
        <p:spPr bwMode="auto">
          <a:xfrm>
            <a:off x="3276600" y="5010870"/>
            <a:ext cx="2633472" cy="1887322"/>
          </a:xfrm>
          <a:prstGeom prst="rect">
            <a:avLst/>
          </a:prstGeom>
          <a:noFill/>
        </p:spPr>
      </p:pic>
      <p:pic>
        <p:nvPicPr>
          <p:cNvPr id="1029" name="Picture 5" descr="C:\Data\hwrf\aoml-ideal\figures\control_fixedfgfsrad1\relvort850fixedfgfsrad1mp572.gif"/>
          <p:cNvPicPr>
            <a:picLocks noChangeAspect="1" noChangeArrowheads="1"/>
          </p:cNvPicPr>
          <p:nvPr/>
        </p:nvPicPr>
        <p:blipFill>
          <a:blip r:embed="rId5" cstate="print"/>
          <a:srcRect t="4933" r="4000" b="3333"/>
          <a:stretch>
            <a:fillRect/>
          </a:stretch>
        </p:blipFill>
        <p:spPr bwMode="auto">
          <a:xfrm>
            <a:off x="6045760" y="5016810"/>
            <a:ext cx="2633472" cy="1887322"/>
          </a:xfrm>
          <a:prstGeom prst="rect">
            <a:avLst/>
          </a:prstGeom>
          <a:noFill/>
        </p:spPr>
      </p:pic>
      <p:pic>
        <p:nvPicPr>
          <p:cNvPr id="1039" name="Picture 15" descr="C:\Data\hwrf\aoml-ideal\figures\control_fixedfgfsrad1\relvort850fixedfgfsrad1mp56.gif"/>
          <p:cNvPicPr>
            <a:picLocks noChangeAspect="1" noChangeArrowheads="1"/>
          </p:cNvPicPr>
          <p:nvPr/>
        </p:nvPicPr>
        <p:blipFill>
          <a:blip r:embed="rId6" cstate="print"/>
          <a:srcRect t="4933" r="4000" b="3333"/>
          <a:stretch>
            <a:fillRect/>
          </a:stretch>
        </p:blipFill>
        <p:spPr bwMode="auto">
          <a:xfrm>
            <a:off x="533400" y="685800"/>
            <a:ext cx="2633472" cy="1887322"/>
          </a:xfrm>
          <a:prstGeom prst="rect">
            <a:avLst/>
          </a:prstGeom>
          <a:noFill/>
        </p:spPr>
      </p:pic>
      <p:pic>
        <p:nvPicPr>
          <p:cNvPr id="1040" name="Picture 16" descr="C:\Data\hwrf\aoml-ideal\figures\control_fixedfgfsrad1\relvort850fixedfgfsrad1mp512.gif"/>
          <p:cNvPicPr>
            <a:picLocks noChangeAspect="1" noChangeArrowheads="1"/>
          </p:cNvPicPr>
          <p:nvPr/>
        </p:nvPicPr>
        <p:blipFill>
          <a:blip r:embed="rId7" cstate="print"/>
          <a:srcRect t="4933" r="4000" b="3333"/>
          <a:stretch>
            <a:fillRect/>
          </a:stretch>
        </p:blipFill>
        <p:spPr bwMode="auto">
          <a:xfrm>
            <a:off x="3200400" y="685800"/>
            <a:ext cx="2633472" cy="1887322"/>
          </a:xfrm>
          <a:prstGeom prst="rect">
            <a:avLst/>
          </a:prstGeom>
          <a:noFill/>
        </p:spPr>
      </p:pic>
      <p:pic>
        <p:nvPicPr>
          <p:cNvPr id="1041" name="Picture 17" descr="C:\Data\hwrf\aoml-ideal\figures\control_fixedfgfsrad1\relvort850fixedfgfsrad1mp518.gif"/>
          <p:cNvPicPr>
            <a:picLocks noChangeAspect="1" noChangeArrowheads="1"/>
          </p:cNvPicPr>
          <p:nvPr/>
        </p:nvPicPr>
        <p:blipFill>
          <a:blip r:embed="rId8" cstate="print"/>
          <a:srcRect t="4933" r="4000" b="3333"/>
          <a:stretch>
            <a:fillRect/>
          </a:stretch>
        </p:blipFill>
        <p:spPr bwMode="auto">
          <a:xfrm>
            <a:off x="5943600" y="669422"/>
            <a:ext cx="2633472" cy="1887322"/>
          </a:xfrm>
          <a:prstGeom prst="rect">
            <a:avLst/>
          </a:prstGeom>
          <a:noFill/>
        </p:spPr>
      </p:pic>
      <p:pic>
        <p:nvPicPr>
          <p:cNvPr id="1042" name="Picture 18" descr="C:\Data\hwrf\aoml-ideal\figures\control_fixedfgfsrad1\relvort850fixedfgfsrad1mp524.gif"/>
          <p:cNvPicPr>
            <a:picLocks noChangeAspect="1" noChangeArrowheads="1"/>
          </p:cNvPicPr>
          <p:nvPr/>
        </p:nvPicPr>
        <p:blipFill>
          <a:blip r:embed="rId9" cstate="print"/>
          <a:srcRect t="4933" r="4000" b="3333"/>
          <a:stretch>
            <a:fillRect/>
          </a:stretch>
        </p:blipFill>
        <p:spPr bwMode="auto">
          <a:xfrm>
            <a:off x="533400" y="2914016"/>
            <a:ext cx="2633472" cy="1887322"/>
          </a:xfrm>
          <a:prstGeom prst="rect">
            <a:avLst/>
          </a:prstGeom>
          <a:noFill/>
        </p:spPr>
      </p:pic>
      <p:pic>
        <p:nvPicPr>
          <p:cNvPr id="1043" name="Picture 19" descr="C:\Data\hwrf\aoml-ideal\figures\control_fixedfgfsrad1\relvort850fixedfgfsrad1mp530.gif"/>
          <p:cNvPicPr>
            <a:picLocks noChangeAspect="1" noChangeArrowheads="1"/>
          </p:cNvPicPr>
          <p:nvPr/>
        </p:nvPicPr>
        <p:blipFill>
          <a:blip r:embed="rId10" cstate="print"/>
          <a:srcRect t="4933" r="4000" b="3333"/>
          <a:stretch>
            <a:fillRect/>
          </a:stretch>
        </p:blipFill>
        <p:spPr bwMode="auto">
          <a:xfrm>
            <a:off x="3276600" y="2914016"/>
            <a:ext cx="2633472" cy="1887322"/>
          </a:xfrm>
          <a:prstGeom prst="rect">
            <a:avLst/>
          </a:prstGeom>
          <a:noFill/>
        </p:spPr>
      </p:pic>
      <p:sp>
        <p:nvSpPr>
          <p:cNvPr id="22" name="TextBox 21"/>
          <p:cNvSpPr txBox="1"/>
          <p:nvPr/>
        </p:nvSpPr>
        <p:spPr>
          <a:xfrm>
            <a:off x="2286000" y="0"/>
            <a:ext cx="3711081" cy="461665"/>
          </a:xfrm>
          <a:prstGeom prst="rect">
            <a:avLst/>
          </a:prstGeom>
          <a:noFill/>
        </p:spPr>
        <p:txBody>
          <a:bodyPr wrap="none" rtlCol="0">
            <a:spAutoFit/>
          </a:bodyPr>
          <a:lstStyle/>
          <a:p>
            <a:r>
              <a:rPr lang="en-US" sz="2400" b="1" dirty="0" smtClean="0"/>
              <a:t>Relative </a:t>
            </a:r>
            <a:r>
              <a:rPr lang="en-US" sz="2400" b="1" dirty="0" err="1" smtClean="0"/>
              <a:t>Vorticity</a:t>
            </a:r>
            <a:r>
              <a:rPr lang="en-US" sz="2400" b="1" dirty="0" smtClean="0"/>
              <a:t> at 850 </a:t>
            </a:r>
            <a:r>
              <a:rPr lang="en-US" sz="2400" b="1" dirty="0" err="1" smtClean="0"/>
              <a:t>mb</a:t>
            </a:r>
            <a:endParaRPr lang="en-US" sz="2400" b="1" dirty="0"/>
          </a:p>
        </p:txBody>
      </p:sp>
      <p:sp>
        <p:nvSpPr>
          <p:cNvPr id="19" name="TextBox 18"/>
          <p:cNvSpPr txBox="1"/>
          <p:nvPr/>
        </p:nvSpPr>
        <p:spPr>
          <a:xfrm>
            <a:off x="1295400" y="381000"/>
            <a:ext cx="886012" cy="369332"/>
          </a:xfrm>
          <a:prstGeom prst="rect">
            <a:avLst/>
          </a:prstGeom>
          <a:noFill/>
        </p:spPr>
        <p:txBody>
          <a:bodyPr wrap="none" rtlCol="0">
            <a:spAutoFit/>
          </a:bodyPr>
          <a:lstStyle/>
          <a:p>
            <a:r>
              <a:rPr lang="en-US" dirty="0" smtClean="0"/>
              <a:t>6 hours</a:t>
            </a:r>
            <a:endParaRPr lang="en-US" dirty="0"/>
          </a:p>
        </p:txBody>
      </p:sp>
      <p:sp>
        <p:nvSpPr>
          <p:cNvPr id="20" name="TextBox 19"/>
          <p:cNvSpPr txBox="1"/>
          <p:nvPr/>
        </p:nvSpPr>
        <p:spPr>
          <a:xfrm>
            <a:off x="4114800" y="381000"/>
            <a:ext cx="1003031" cy="369332"/>
          </a:xfrm>
          <a:prstGeom prst="rect">
            <a:avLst/>
          </a:prstGeom>
          <a:noFill/>
        </p:spPr>
        <p:txBody>
          <a:bodyPr wrap="none" rtlCol="0">
            <a:spAutoFit/>
          </a:bodyPr>
          <a:lstStyle/>
          <a:p>
            <a:r>
              <a:rPr lang="en-US" dirty="0" smtClean="0"/>
              <a:t>12 hours</a:t>
            </a:r>
            <a:endParaRPr lang="en-US" dirty="0"/>
          </a:p>
        </p:txBody>
      </p:sp>
      <p:sp>
        <p:nvSpPr>
          <p:cNvPr id="21" name="TextBox 20"/>
          <p:cNvSpPr txBox="1"/>
          <p:nvPr/>
        </p:nvSpPr>
        <p:spPr>
          <a:xfrm>
            <a:off x="6629400" y="381000"/>
            <a:ext cx="1003031" cy="369332"/>
          </a:xfrm>
          <a:prstGeom prst="rect">
            <a:avLst/>
          </a:prstGeom>
          <a:noFill/>
        </p:spPr>
        <p:txBody>
          <a:bodyPr wrap="none" rtlCol="0">
            <a:spAutoFit/>
          </a:bodyPr>
          <a:lstStyle/>
          <a:p>
            <a:r>
              <a:rPr lang="en-US" dirty="0" smtClean="0"/>
              <a:t>18 hours</a:t>
            </a:r>
            <a:endParaRPr lang="en-US" dirty="0"/>
          </a:p>
        </p:txBody>
      </p:sp>
      <p:sp>
        <p:nvSpPr>
          <p:cNvPr id="23" name="TextBox 22"/>
          <p:cNvSpPr txBox="1"/>
          <p:nvPr/>
        </p:nvSpPr>
        <p:spPr>
          <a:xfrm>
            <a:off x="1295400" y="2590800"/>
            <a:ext cx="1003031" cy="369332"/>
          </a:xfrm>
          <a:prstGeom prst="rect">
            <a:avLst/>
          </a:prstGeom>
          <a:noFill/>
        </p:spPr>
        <p:txBody>
          <a:bodyPr wrap="none" rtlCol="0">
            <a:spAutoFit/>
          </a:bodyPr>
          <a:lstStyle/>
          <a:p>
            <a:r>
              <a:rPr lang="en-US" dirty="0" smtClean="0"/>
              <a:t>24 hours</a:t>
            </a:r>
            <a:endParaRPr lang="en-US" dirty="0"/>
          </a:p>
        </p:txBody>
      </p:sp>
      <p:sp>
        <p:nvSpPr>
          <p:cNvPr id="24" name="TextBox 23"/>
          <p:cNvSpPr txBox="1"/>
          <p:nvPr/>
        </p:nvSpPr>
        <p:spPr>
          <a:xfrm>
            <a:off x="4010960" y="2607536"/>
            <a:ext cx="1003031" cy="369332"/>
          </a:xfrm>
          <a:prstGeom prst="rect">
            <a:avLst/>
          </a:prstGeom>
          <a:noFill/>
        </p:spPr>
        <p:txBody>
          <a:bodyPr wrap="none" rtlCol="0">
            <a:spAutoFit/>
          </a:bodyPr>
          <a:lstStyle/>
          <a:p>
            <a:r>
              <a:rPr lang="en-US" dirty="0" smtClean="0"/>
              <a:t>30 hours</a:t>
            </a:r>
            <a:endParaRPr lang="en-US" dirty="0"/>
          </a:p>
        </p:txBody>
      </p:sp>
      <p:sp>
        <p:nvSpPr>
          <p:cNvPr id="25" name="TextBox 24"/>
          <p:cNvSpPr txBox="1"/>
          <p:nvPr/>
        </p:nvSpPr>
        <p:spPr>
          <a:xfrm>
            <a:off x="6781800" y="2590800"/>
            <a:ext cx="1003031" cy="369332"/>
          </a:xfrm>
          <a:prstGeom prst="rect">
            <a:avLst/>
          </a:prstGeom>
          <a:noFill/>
        </p:spPr>
        <p:txBody>
          <a:bodyPr wrap="none" rtlCol="0">
            <a:spAutoFit/>
          </a:bodyPr>
          <a:lstStyle/>
          <a:p>
            <a:r>
              <a:rPr lang="en-US" dirty="0" smtClean="0"/>
              <a:t>36 hours</a:t>
            </a:r>
            <a:endParaRPr lang="en-US" dirty="0"/>
          </a:p>
        </p:txBody>
      </p:sp>
      <p:sp>
        <p:nvSpPr>
          <p:cNvPr id="26" name="TextBox 25"/>
          <p:cNvSpPr txBox="1"/>
          <p:nvPr/>
        </p:nvSpPr>
        <p:spPr>
          <a:xfrm>
            <a:off x="1387512" y="4741136"/>
            <a:ext cx="1003031" cy="369332"/>
          </a:xfrm>
          <a:prstGeom prst="rect">
            <a:avLst/>
          </a:prstGeom>
          <a:noFill/>
        </p:spPr>
        <p:txBody>
          <a:bodyPr wrap="none" rtlCol="0">
            <a:spAutoFit/>
          </a:bodyPr>
          <a:lstStyle/>
          <a:p>
            <a:r>
              <a:rPr lang="en-US" dirty="0" smtClean="0"/>
              <a:t>48 hours</a:t>
            </a:r>
            <a:endParaRPr lang="en-US" dirty="0"/>
          </a:p>
        </p:txBody>
      </p:sp>
      <p:sp>
        <p:nvSpPr>
          <p:cNvPr id="27" name="TextBox 26"/>
          <p:cNvSpPr txBox="1"/>
          <p:nvPr/>
        </p:nvSpPr>
        <p:spPr>
          <a:xfrm>
            <a:off x="4206912" y="4741136"/>
            <a:ext cx="1003031" cy="369332"/>
          </a:xfrm>
          <a:prstGeom prst="rect">
            <a:avLst/>
          </a:prstGeom>
          <a:noFill/>
        </p:spPr>
        <p:txBody>
          <a:bodyPr wrap="none" rtlCol="0">
            <a:spAutoFit/>
          </a:bodyPr>
          <a:lstStyle/>
          <a:p>
            <a:r>
              <a:rPr lang="en-US" dirty="0" smtClean="0"/>
              <a:t>60 hours</a:t>
            </a:r>
            <a:endParaRPr lang="en-US" dirty="0"/>
          </a:p>
        </p:txBody>
      </p:sp>
      <p:sp>
        <p:nvSpPr>
          <p:cNvPr id="28" name="TextBox 27"/>
          <p:cNvSpPr txBox="1"/>
          <p:nvPr/>
        </p:nvSpPr>
        <p:spPr>
          <a:xfrm>
            <a:off x="6721512" y="4741136"/>
            <a:ext cx="1003031" cy="369332"/>
          </a:xfrm>
          <a:prstGeom prst="rect">
            <a:avLst/>
          </a:prstGeom>
          <a:noFill/>
        </p:spPr>
        <p:txBody>
          <a:bodyPr wrap="none" rtlCol="0">
            <a:spAutoFit/>
          </a:bodyPr>
          <a:lstStyle/>
          <a:p>
            <a:r>
              <a:rPr lang="en-US" dirty="0" smtClean="0"/>
              <a:t>72 hours</a:t>
            </a:r>
            <a:endParaRPr lang="en-US" dirty="0"/>
          </a:p>
        </p:txBody>
      </p:sp>
      <p:sp>
        <p:nvSpPr>
          <p:cNvPr id="29" name="TextBox 28"/>
          <p:cNvSpPr txBox="1"/>
          <p:nvPr/>
        </p:nvSpPr>
        <p:spPr>
          <a:xfrm>
            <a:off x="6858000" y="0"/>
            <a:ext cx="2514600" cy="523220"/>
          </a:xfrm>
          <a:prstGeom prst="rect">
            <a:avLst/>
          </a:prstGeom>
          <a:noFill/>
        </p:spPr>
        <p:txBody>
          <a:bodyPr wrap="square" rtlCol="0">
            <a:spAutoFit/>
          </a:bodyPr>
          <a:lstStyle/>
          <a:p>
            <a:r>
              <a:rPr lang="en-US" sz="1400" b="1" dirty="0" smtClean="0"/>
              <a:t>Red – relative </a:t>
            </a:r>
            <a:r>
              <a:rPr lang="en-US" sz="1400" b="1" dirty="0" err="1" smtClean="0"/>
              <a:t>vorticity</a:t>
            </a:r>
            <a:r>
              <a:rPr lang="en-US" sz="1400" b="1" dirty="0" smtClean="0"/>
              <a:t> &gt; 0, </a:t>
            </a:r>
            <a:endParaRPr lang="en-US" sz="1400" b="1" baseline="30000" dirty="0" smtClean="0"/>
          </a:p>
          <a:p>
            <a:r>
              <a:rPr lang="en-US" sz="1400" b="1" dirty="0" smtClean="0"/>
              <a:t>Blue – relative </a:t>
            </a:r>
            <a:r>
              <a:rPr lang="en-US" sz="1400" b="1" dirty="0" err="1" smtClean="0"/>
              <a:t>vorticity</a:t>
            </a:r>
            <a:r>
              <a:rPr lang="en-US" sz="1400" b="1" dirty="0" smtClean="0"/>
              <a:t> &lt; 0</a:t>
            </a:r>
            <a:endParaRPr lang="en-US" sz="14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3999" cy="1938992"/>
          </a:xfrm>
          <a:prstGeom prst="rect">
            <a:avLst/>
          </a:prstGeom>
        </p:spPr>
        <p:txBody>
          <a:bodyPr wrap="square">
            <a:spAutoFit/>
          </a:bodyPr>
          <a:lstStyle/>
          <a:p>
            <a:pPr algn="ctr"/>
            <a:r>
              <a:rPr lang="en-US" sz="4000" b="1" dirty="0" smtClean="0"/>
              <a:t>Sensitivity of Asymptotic Behavior of Idealized Tropical Cyclone Intensification to Physics: ARW </a:t>
            </a:r>
            <a:r>
              <a:rPr lang="en-US" sz="4000" b="1" dirty="0" err="1" smtClean="0"/>
              <a:t>vs</a:t>
            </a:r>
            <a:r>
              <a:rPr lang="en-US" sz="4000" b="1" dirty="0" smtClean="0"/>
              <a:t> HWRF </a:t>
            </a:r>
            <a:endParaRPr lang="en-US" sz="4000" b="1" dirty="0"/>
          </a:p>
        </p:txBody>
      </p:sp>
      <p:sp>
        <p:nvSpPr>
          <p:cNvPr id="6" name="Rectangle 5"/>
          <p:cNvSpPr/>
          <p:nvPr/>
        </p:nvSpPr>
        <p:spPr>
          <a:xfrm>
            <a:off x="457200" y="2057400"/>
            <a:ext cx="8458200" cy="4524315"/>
          </a:xfrm>
          <a:prstGeom prst="rect">
            <a:avLst/>
          </a:prstGeom>
        </p:spPr>
        <p:txBody>
          <a:bodyPr wrap="square">
            <a:spAutoFit/>
          </a:bodyPr>
          <a:lstStyle/>
          <a:p>
            <a:r>
              <a:rPr lang="en-US" sz="2400" b="1" dirty="0" smtClean="0"/>
              <a:t>Motivation:  </a:t>
            </a:r>
            <a:r>
              <a:rPr lang="en-US" sz="2400" dirty="0" smtClean="0"/>
              <a:t>The asymptotic characteristics of idealized tropical cyclone intensification, as simulated beyond 3 days by a numerical weather model, can provide useful information about the model’s  behavior and performance.  Under the assumption that the simulated topical cyclone will reach a quasi-steady state in a quiescent environment, we compare the sensitivity of the asymptotic behavior of the intensification of an idealized tropical cyclone, which is simulated by the Advanced Research WRF (ARW) model and the Hurricane WRF (HWRF) model to commonly used boundary-layer (BL) and microphysics parameterization schemes.  The comparisons are done in both the conventional intensity metrics as well as the azimuthally averaged structural metrics.</a:t>
            </a:r>
            <a:endParaRPr lang="en-US" sz="2400" dirty="0"/>
          </a:p>
        </p:txBody>
      </p:sp>
    </p:spTree>
    <p:extLst>
      <p:ext uri="{BB962C8B-B14F-4D97-AF65-F5344CB8AC3E}">
        <p14:creationId xmlns:p14="http://schemas.microsoft.com/office/powerpoint/2010/main" val="11351854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922" y="228600"/>
            <a:ext cx="9092077" cy="707886"/>
          </a:xfrm>
          <a:prstGeom prst="rect">
            <a:avLst/>
          </a:prstGeom>
        </p:spPr>
        <p:txBody>
          <a:bodyPr wrap="square">
            <a:spAutoFit/>
          </a:bodyPr>
          <a:lstStyle/>
          <a:p>
            <a:pPr algn="ctr"/>
            <a:r>
              <a:rPr lang="en-US" sz="4000" b="1" dirty="0" smtClean="0"/>
              <a:t>Model Experiment Setup</a:t>
            </a:r>
            <a:endParaRPr lang="en-US" sz="4000" b="1" dirty="0"/>
          </a:p>
        </p:txBody>
      </p:sp>
      <p:sp>
        <p:nvSpPr>
          <p:cNvPr id="4" name="Rectangle 3"/>
          <p:cNvSpPr/>
          <p:nvPr/>
        </p:nvSpPr>
        <p:spPr>
          <a:xfrm>
            <a:off x="1219200" y="1371600"/>
            <a:ext cx="7010400" cy="5016758"/>
          </a:xfrm>
          <a:prstGeom prst="rect">
            <a:avLst/>
          </a:prstGeom>
        </p:spPr>
        <p:txBody>
          <a:bodyPr wrap="square">
            <a:spAutoFit/>
          </a:bodyPr>
          <a:lstStyle/>
          <a:p>
            <a:r>
              <a:rPr lang="en-US" sz="2000" dirty="0"/>
              <a:t>Both models are initialized with a weak axisymmetric vortex disturbance in an idealized tropical environment that is favorable for the vortex disturbance to develop into a hurricane.  The initial mass and wind fields associated with the weak vortex disturbance are obtained by solving the nonlinear balance equation for the given wind distributions of the initial vortex </a:t>
            </a:r>
            <a:r>
              <a:rPr lang="zh-CN" altLang="en-US" sz="2000" dirty="0"/>
              <a:t> </a:t>
            </a:r>
            <a:r>
              <a:rPr lang="en-US" altLang="zh-CN" sz="2000" dirty="0"/>
              <a:t>(Wang 1995, MWR), and the prescribed background thermal sounding and winds.  </a:t>
            </a:r>
            <a:endParaRPr lang="en-US" altLang="zh-CN" sz="2000" b="1" dirty="0"/>
          </a:p>
          <a:p>
            <a:pPr marL="285750" indent="-285750">
              <a:buFont typeface="Arial" pitchFamily="34" charset="0"/>
              <a:buChar char="•"/>
            </a:pPr>
            <a:r>
              <a:rPr lang="zh-CN" altLang="en-US" sz="2000" i="1" dirty="0"/>
              <a:t>  </a:t>
            </a:r>
            <a:r>
              <a:rPr lang="en-US" altLang="zh-CN" sz="2000" i="1" dirty="0"/>
              <a:t>f</a:t>
            </a:r>
            <a:r>
              <a:rPr lang="en-US" altLang="zh-CN" sz="2000" dirty="0"/>
              <a:t>-plane located at 12.5ºN </a:t>
            </a:r>
            <a:endParaRPr lang="zh-CN" altLang="en-US" sz="2000" dirty="0"/>
          </a:p>
          <a:p>
            <a:pPr marL="285750" indent="-285750">
              <a:buFont typeface="Arial" pitchFamily="34" charset="0"/>
              <a:buChar char="•"/>
            </a:pPr>
            <a:r>
              <a:rPr lang="zh-CN" altLang="en-US" sz="2000" dirty="0"/>
              <a:t>  </a:t>
            </a:r>
            <a:r>
              <a:rPr lang="en-US" altLang="zh-CN" sz="2000" dirty="0"/>
              <a:t>The prescribed axisymmetric vortex:</a:t>
            </a:r>
            <a:endParaRPr lang="zh-CN" altLang="en-US" sz="2000" dirty="0"/>
          </a:p>
          <a:p>
            <a:r>
              <a:rPr lang="zh-CN" altLang="en-US" sz="2000" dirty="0"/>
              <a:t>   </a:t>
            </a:r>
            <a:r>
              <a:rPr lang="en-US" altLang="zh-CN" sz="2000" dirty="0"/>
              <a:t>— maximum surface tangential wind: 15 ms</a:t>
            </a:r>
            <a:r>
              <a:rPr lang="en-US" altLang="zh-CN" sz="2000" baseline="30000" dirty="0"/>
              <a:t>-1</a:t>
            </a:r>
            <a:endParaRPr lang="zh-CN" altLang="en-US" sz="2000" baseline="30000" dirty="0"/>
          </a:p>
          <a:p>
            <a:r>
              <a:rPr lang="zh-CN" altLang="en-US" sz="2000" dirty="0"/>
              <a:t>   </a:t>
            </a:r>
            <a:r>
              <a:rPr lang="en-US" altLang="zh-CN" sz="2000" dirty="0"/>
              <a:t>— radius of surface maximum wind: 90 km</a:t>
            </a:r>
            <a:endParaRPr lang="zh-CN" altLang="en-US" sz="2000" dirty="0"/>
          </a:p>
          <a:p>
            <a:pPr marL="285750" indent="-285750">
              <a:buFont typeface="Arial" pitchFamily="34" charset="0"/>
              <a:buChar char="•"/>
            </a:pPr>
            <a:r>
              <a:rPr lang="zh-CN" altLang="en-US" sz="2000" dirty="0"/>
              <a:t>  </a:t>
            </a:r>
            <a:r>
              <a:rPr lang="en-US" altLang="zh-CN" sz="2000" dirty="0"/>
              <a:t>Quiescent environment thermally corresponding </a:t>
            </a:r>
            <a:r>
              <a:rPr lang="en-US" altLang="zh-CN" sz="2000" dirty="0" smtClean="0"/>
              <a:t>to </a:t>
            </a:r>
            <a:r>
              <a:rPr lang="en-US" altLang="zh-CN" sz="2000" dirty="0"/>
              <a:t>the Jordan </a:t>
            </a:r>
            <a:r>
              <a:rPr lang="en-US" altLang="zh-CN" sz="2000" dirty="0" smtClean="0"/>
              <a:t>sounding </a:t>
            </a:r>
            <a:r>
              <a:rPr lang="en-US" altLang="zh-CN" sz="2000" dirty="0"/>
              <a:t>with a constant sea </a:t>
            </a:r>
            <a:r>
              <a:rPr lang="zh-CN" altLang="en-US" sz="2000" dirty="0" smtClean="0"/>
              <a:t> </a:t>
            </a:r>
            <a:r>
              <a:rPr lang="en-US" altLang="zh-CN" sz="2000" dirty="0" smtClean="0"/>
              <a:t>surface </a:t>
            </a:r>
            <a:r>
              <a:rPr lang="en-US" altLang="zh-CN" sz="2000" dirty="0"/>
              <a:t>temperature of 29ºC</a:t>
            </a:r>
            <a:endParaRPr lang="zh-CN" altLang="en-US" sz="2000" dirty="0"/>
          </a:p>
          <a:p>
            <a:pPr marL="285750" indent="-285750">
              <a:buFont typeface="Arial" pitchFamily="34" charset="0"/>
              <a:buChar char="•"/>
            </a:pPr>
            <a:r>
              <a:rPr lang="en-US" sz="2000" dirty="0"/>
              <a:t>  Both models are run with 2 domains, a 9 </a:t>
            </a:r>
            <a:r>
              <a:rPr lang="en-US" sz="2000" dirty="0" smtClean="0"/>
              <a:t>km outer </a:t>
            </a:r>
            <a:r>
              <a:rPr lang="en-US" sz="2000" dirty="0"/>
              <a:t>domain with </a:t>
            </a:r>
            <a:r>
              <a:rPr lang="en-US" sz="2000" dirty="0" err="1" smtClean="0"/>
              <a:t>amoving</a:t>
            </a:r>
            <a:r>
              <a:rPr lang="en-US" sz="2000" dirty="0" smtClean="0"/>
              <a:t> </a:t>
            </a:r>
            <a:r>
              <a:rPr lang="en-US" sz="2000" dirty="0"/>
              <a:t>3-km nest and 43 </a:t>
            </a:r>
            <a:r>
              <a:rPr lang="en-US" sz="2000" dirty="0" smtClean="0"/>
              <a:t>vertical </a:t>
            </a:r>
            <a:r>
              <a:rPr lang="en-US" sz="2000" dirty="0"/>
              <a:t>levels</a:t>
            </a:r>
            <a:endParaRPr lang="en-US" sz="2000" b="1" dirty="0"/>
          </a:p>
        </p:txBody>
      </p:sp>
    </p:spTree>
    <p:extLst>
      <p:ext uri="{BB962C8B-B14F-4D97-AF65-F5344CB8AC3E}">
        <p14:creationId xmlns:p14="http://schemas.microsoft.com/office/powerpoint/2010/main" val="11351854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72"/>
          <p:cNvGraphicFramePr>
            <a:graphicFrameLocks noGrp="1"/>
          </p:cNvGraphicFramePr>
          <p:nvPr>
            <p:extLst>
              <p:ext uri="{D42A27DB-BD31-4B8C-83A1-F6EECF244321}">
                <p14:modId xmlns:p14="http://schemas.microsoft.com/office/powerpoint/2010/main" val="270397922"/>
              </p:ext>
            </p:extLst>
          </p:nvPr>
        </p:nvGraphicFramePr>
        <p:xfrm>
          <a:off x="76200" y="304800"/>
          <a:ext cx="8915400" cy="6309692"/>
        </p:xfrm>
        <a:graphic>
          <a:graphicData uri="http://schemas.openxmlformats.org/drawingml/2006/table">
            <a:tbl>
              <a:tblPr/>
              <a:tblGrid>
                <a:gridCol w="2089547"/>
                <a:gridCol w="853931"/>
                <a:gridCol w="1165965"/>
                <a:gridCol w="975122"/>
                <a:gridCol w="1637361"/>
                <a:gridCol w="939747"/>
                <a:gridCol w="1253727"/>
              </a:tblGrid>
              <a:tr h="76196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Experiment Name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Marker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Dynamical core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Boundary Layer Scheme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Convective parameterization scheme (D1/D2)</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Radiation Scheme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Microphysics scheme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HWRF-GFS/SAS/FER/NCAR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Blue squares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GFS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HWRF-YSU/SAS/FER/NCAR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Red squares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YSU</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HWRF-MYJ/SAS/FER/NCAR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Black squares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MYJ</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868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HWRF-GFS/SAS/WSM6/NCAR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Green squares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GFS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WSM6</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HWRF-YSU/SAS/WSM6/NCAR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Light blue squares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YSU</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WSM6</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ARW-GFS/SAS/FER/NCAR</a:t>
                      </a:r>
                      <a:endParaRPr kumimoji="0" lang="en-US" sz="1200" b="1"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Purple circles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GFS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ARW-GFS/SAS/WSM6/NCAR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Magenta circles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GFS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WSM 6</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ARW-YSU/SAS/FER/NCAR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Orange circles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cap="none" normalizeH="0" baseline="0" dirty="0" smtClean="0">
                          <a:ln>
                            <a:noFill/>
                          </a:ln>
                          <a:solidFill>
                            <a:schemeClr val="tx1"/>
                          </a:solidFill>
                          <a:effectLst/>
                          <a:latin typeface="Arial" charset="0"/>
                        </a:rPr>
                        <a:t>ARW</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YSU</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ARW-MYJ/SAS/FER/NCAR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Gray circles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cap="none" normalizeH="0" baseline="0" dirty="0" smtClean="0">
                          <a:ln>
                            <a:noFill/>
                          </a:ln>
                          <a:solidFill>
                            <a:schemeClr val="tx1"/>
                          </a:solidFill>
                          <a:effectLst/>
                          <a:latin typeface="Arial" charset="0"/>
                        </a:rPr>
                        <a:t>ARW</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MYJ</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Ferrier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5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ARW-YSU/SAS/WSM6/NCAR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Brown circles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cap="none" normalizeH="0" baseline="0" dirty="0" smtClean="0">
                          <a:ln>
                            <a:noFill/>
                          </a:ln>
                          <a:solidFill>
                            <a:schemeClr val="tx1"/>
                          </a:solidFill>
                          <a:effectLst/>
                          <a:latin typeface="Arial" charset="0"/>
                        </a:rPr>
                        <a:t>ARW</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YSU</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SAS/SAS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NCAR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WSM6</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837213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8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54648" y="3737924"/>
            <a:ext cx="4238977" cy="307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12" y="3728780"/>
            <a:ext cx="4238977" cy="307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5504" y="676384"/>
            <a:ext cx="4244952" cy="308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8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676385"/>
            <a:ext cx="4238977" cy="307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356"/>
          <p:cNvSpPr txBox="1">
            <a:spLocks noChangeArrowheads="1"/>
          </p:cNvSpPr>
          <p:nvPr/>
        </p:nvSpPr>
        <p:spPr bwMode="auto">
          <a:xfrm>
            <a:off x="-533400" y="-43732"/>
            <a:ext cx="9753599" cy="849463"/>
          </a:xfrm>
          <a:prstGeom prst="rect">
            <a:avLst/>
          </a:prstGeom>
          <a:noFill/>
          <a:ln>
            <a:noFill/>
          </a:ln>
        </p:spPr>
        <p:txBody>
          <a:bodyPr wrap="square" lIns="274320" tIns="91440" rIns="274320" bIns="91440">
            <a:spAutoFit/>
          </a:bodyPr>
          <a:lstStyle>
            <a:lvl1pPr defTabSz="1049338" eaLnBrk="0" hangingPunct="0">
              <a:defRPr sz="2400">
                <a:solidFill>
                  <a:schemeClr val="tx1"/>
                </a:solidFill>
                <a:latin typeface="Arial" charset="0"/>
                <a:cs typeface="Arial" charset="0"/>
              </a:defRPr>
            </a:lvl1pPr>
            <a:lvl2pPr marL="742950" indent="-285750" defTabSz="1049338" eaLnBrk="0" hangingPunct="0">
              <a:defRPr sz="2400">
                <a:solidFill>
                  <a:schemeClr val="tx1"/>
                </a:solidFill>
                <a:latin typeface="Arial" charset="0"/>
                <a:cs typeface="Arial" charset="0"/>
              </a:defRPr>
            </a:lvl2pPr>
            <a:lvl3pPr marL="1143000" indent="-228600" defTabSz="1049338" eaLnBrk="0" hangingPunct="0">
              <a:defRPr sz="2400">
                <a:solidFill>
                  <a:schemeClr val="tx1"/>
                </a:solidFill>
                <a:latin typeface="Arial" charset="0"/>
                <a:cs typeface="Arial" charset="0"/>
              </a:defRPr>
            </a:lvl3pPr>
            <a:lvl4pPr marL="1600200" indent="-228600" defTabSz="1049338" eaLnBrk="0" hangingPunct="0">
              <a:defRPr sz="2400">
                <a:solidFill>
                  <a:schemeClr val="tx1"/>
                </a:solidFill>
                <a:latin typeface="Arial" charset="0"/>
                <a:cs typeface="Arial" charset="0"/>
              </a:defRPr>
            </a:lvl4pPr>
            <a:lvl5pPr marL="2057400" indent="-228600" defTabSz="1049338" eaLnBrk="0" hangingPunct="0">
              <a:defRPr sz="2400">
                <a:solidFill>
                  <a:schemeClr val="tx1"/>
                </a:solidFill>
                <a:latin typeface="Arial" charset="0"/>
                <a:cs typeface="Arial" charset="0"/>
              </a:defRPr>
            </a:lvl5pPr>
            <a:lvl6pPr marL="2514600" indent="-228600" defTabSz="1049338" eaLnBrk="0" fontAlgn="base" hangingPunct="0">
              <a:spcBef>
                <a:spcPct val="0"/>
              </a:spcBef>
              <a:spcAft>
                <a:spcPct val="0"/>
              </a:spcAft>
              <a:defRPr sz="2400">
                <a:solidFill>
                  <a:schemeClr val="tx1"/>
                </a:solidFill>
                <a:latin typeface="Arial" charset="0"/>
                <a:cs typeface="Arial" charset="0"/>
              </a:defRPr>
            </a:lvl6pPr>
            <a:lvl7pPr marL="2971800" indent="-228600" defTabSz="1049338" eaLnBrk="0" fontAlgn="base" hangingPunct="0">
              <a:spcBef>
                <a:spcPct val="0"/>
              </a:spcBef>
              <a:spcAft>
                <a:spcPct val="0"/>
              </a:spcAft>
              <a:defRPr sz="2400">
                <a:solidFill>
                  <a:schemeClr val="tx1"/>
                </a:solidFill>
                <a:latin typeface="Arial" charset="0"/>
                <a:cs typeface="Arial" charset="0"/>
              </a:defRPr>
            </a:lvl7pPr>
            <a:lvl8pPr marL="3429000" indent="-228600" defTabSz="1049338" eaLnBrk="0" fontAlgn="base" hangingPunct="0">
              <a:spcBef>
                <a:spcPct val="0"/>
              </a:spcBef>
              <a:spcAft>
                <a:spcPct val="0"/>
              </a:spcAft>
              <a:defRPr sz="2400">
                <a:solidFill>
                  <a:schemeClr val="tx1"/>
                </a:solidFill>
                <a:latin typeface="Arial" charset="0"/>
                <a:cs typeface="Arial" charset="0"/>
              </a:defRPr>
            </a:lvl8pPr>
            <a:lvl9pPr marL="3886200" indent="-228600" defTabSz="1049338" eaLnBrk="0" fontAlgn="base" hangingPunct="0">
              <a:spcBef>
                <a:spcPct val="0"/>
              </a:spcBef>
              <a:spcAft>
                <a:spcPct val="0"/>
              </a:spcAft>
              <a:defRPr sz="2400">
                <a:solidFill>
                  <a:schemeClr val="tx1"/>
                </a:solidFill>
                <a:latin typeface="Arial" charset="0"/>
                <a:cs typeface="Arial" charset="0"/>
              </a:defRPr>
            </a:lvl9pPr>
          </a:lstStyle>
          <a:p>
            <a:pPr algn="ctr" eaLnBrk="1" hangingPunct="1">
              <a:lnSpc>
                <a:spcPct val="90000"/>
              </a:lnSpc>
              <a:spcBef>
                <a:spcPct val="20000"/>
              </a:spcBef>
            </a:pPr>
            <a:r>
              <a:rPr lang="en-US" b="1" dirty="0"/>
              <a:t>Sensitivity to Boundary Layer Parameterization </a:t>
            </a:r>
            <a:r>
              <a:rPr lang="en-US" b="1" dirty="0" smtClean="0"/>
              <a:t>Scheme Options</a:t>
            </a:r>
            <a:endParaRPr lang="en-US" b="1" dirty="0"/>
          </a:p>
        </p:txBody>
      </p:sp>
    </p:spTree>
    <p:extLst>
      <p:ext uri="{BB962C8B-B14F-4D97-AF65-F5344CB8AC3E}">
        <p14:creationId xmlns:p14="http://schemas.microsoft.com/office/powerpoint/2010/main" val="5421131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6"/>
          <p:cNvPicPr>
            <a:picLocks noChangeAspect="1" noChangeArrowheads="1"/>
          </p:cNvPicPr>
          <p:nvPr/>
        </p:nvPicPr>
        <p:blipFill>
          <a:blip r:embed="rId2" cstate="print">
            <a:extLst>
              <a:ext uri="{28A0092B-C50C-407E-A947-70E740481C1C}">
                <a14:useLocalDpi xmlns:a14="http://schemas.microsoft.com/office/drawing/2010/main" val="0"/>
              </a:ext>
            </a:extLst>
          </a:blip>
          <a:srcRect b="3210"/>
          <a:stretch>
            <a:fillRect/>
          </a:stretch>
        </p:blipFill>
        <p:spPr bwMode="auto">
          <a:xfrm>
            <a:off x="4577429" y="533400"/>
            <a:ext cx="4331584" cy="3044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94"/>
          <p:cNvPicPr>
            <a:picLocks noChangeAspect="1" noChangeArrowheads="1"/>
          </p:cNvPicPr>
          <p:nvPr/>
        </p:nvPicPr>
        <p:blipFill>
          <a:blip r:embed="rId3" cstate="print">
            <a:extLst>
              <a:ext uri="{28A0092B-C50C-407E-A947-70E740481C1C}">
                <a14:useLocalDpi xmlns:a14="http://schemas.microsoft.com/office/drawing/2010/main" val="0"/>
              </a:ext>
            </a:extLst>
          </a:blip>
          <a:srcRect b="5063"/>
          <a:stretch>
            <a:fillRect/>
          </a:stretch>
        </p:blipFill>
        <p:spPr bwMode="auto">
          <a:xfrm>
            <a:off x="4818513" y="3732028"/>
            <a:ext cx="4325487" cy="297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95"/>
          <p:cNvPicPr>
            <a:picLocks noChangeAspect="1" noChangeArrowheads="1"/>
          </p:cNvPicPr>
          <p:nvPr/>
        </p:nvPicPr>
        <p:blipFill>
          <a:blip r:embed="rId4" cstate="print">
            <a:extLst>
              <a:ext uri="{28A0092B-C50C-407E-A947-70E740481C1C}">
                <a14:useLocalDpi xmlns:a14="http://schemas.microsoft.com/office/drawing/2010/main" val="0"/>
              </a:ext>
            </a:extLst>
          </a:blip>
          <a:srcRect b="2322"/>
          <a:stretch>
            <a:fillRect/>
          </a:stretch>
        </p:blipFill>
        <p:spPr bwMode="auto">
          <a:xfrm>
            <a:off x="54448" y="3716788"/>
            <a:ext cx="4325487" cy="3060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97"/>
          <p:cNvPicPr>
            <a:picLocks noChangeAspect="1" noChangeArrowheads="1"/>
          </p:cNvPicPr>
          <p:nvPr/>
        </p:nvPicPr>
        <p:blipFill>
          <a:blip r:embed="rId5" cstate="print">
            <a:extLst>
              <a:ext uri="{28A0092B-C50C-407E-A947-70E740481C1C}">
                <a14:useLocalDpi xmlns:a14="http://schemas.microsoft.com/office/drawing/2010/main" val="0"/>
              </a:ext>
            </a:extLst>
          </a:blip>
          <a:srcRect b="3867"/>
          <a:stretch>
            <a:fillRect/>
          </a:stretch>
        </p:blipFill>
        <p:spPr bwMode="auto">
          <a:xfrm>
            <a:off x="7088" y="565789"/>
            <a:ext cx="4325487" cy="301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356"/>
          <p:cNvSpPr txBox="1">
            <a:spLocks noChangeArrowheads="1"/>
          </p:cNvSpPr>
          <p:nvPr/>
        </p:nvSpPr>
        <p:spPr bwMode="auto">
          <a:xfrm>
            <a:off x="-381000" y="-43732"/>
            <a:ext cx="9753599" cy="517065"/>
          </a:xfrm>
          <a:prstGeom prst="rect">
            <a:avLst/>
          </a:prstGeom>
          <a:noFill/>
          <a:ln>
            <a:noFill/>
          </a:ln>
        </p:spPr>
        <p:txBody>
          <a:bodyPr wrap="square" lIns="274320" tIns="91440" rIns="274320" bIns="91440">
            <a:spAutoFit/>
          </a:bodyPr>
          <a:lstStyle>
            <a:lvl1pPr defTabSz="1049338" eaLnBrk="0" hangingPunct="0">
              <a:defRPr sz="2400">
                <a:solidFill>
                  <a:schemeClr val="tx1"/>
                </a:solidFill>
                <a:latin typeface="Arial" charset="0"/>
                <a:cs typeface="Arial" charset="0"/>
              </a:defRPr>
            </a:lvl1pPr>
            <a:lvl2pPr marL="742950" indent="-285750" defTabSz="1049338" eaLnBrk="0" hangingPunct="0">
              <a:defRPr sz="2400">
                <a:solidFill>
                  <a:schemeClr val="tx1"/>
                </a:solidFill>
                <a:latin typeface="Arial" charset="0"/>
                <a:cs typeface="Arial" charset="0"/>
              </a:defRPr>
            </a:lvl2pPr>
            <a:lvl3pPr marL="1143000" indent="-228600" defTabSz="1049338" eaLnBrk="0" hangingPunct="0">
              <a:defRPr sz="2400">
                <a:solidFill>
                  <a:schemeClr val="tx1"/>
                </a:solidFill>
                <a:latin typeface="Arial" charset="0"/>
                <a:cs typeface="Arial" charset="0"/>
              </a:defRPr>
            </a:lvl3pPr>
            <a:lvl4pPr marL="1600200" indent="-228600" defTabSz="1049338" eaLnBrk="0" hangingPunct="0">
              <a:defRPr sz="2400">
                <a:solidFill>
                  <a:schemeClr val="tx1"/>
                </a:solidFill>
                <a:latin typeface="Arial" charset="0"/>
                <a:cs typeface="Arial" charset="0"/>
              </a:defRPr>
            </a:lvl4pPr>
            <a:lvl5pPr marL="2057400" indent="-228600" defTabSz="1049338" eaLnBrk="0" hangingPunct="0">
              <a:defRPr sz="2400">
                <a:solidFill>
                  <a:schemeClr val="tx1"/>
                </a:solidFill>
                <a:latin typeface="Arial" charset="0"/>
                <a:cs typeface="Arial" charset="0"/>
              </a:defRPr>
            </a:lvl5pPr>
            <a:lvl6pPr marL="2514600" indent="-228600" defTabSz="1049338" eaLnBrk="0" fontAlgn="base" hangingPunct="0">
              <a:spcBef>
                <a:spcPct val="0"/>
              </a:spcBef>
              <a:spcAft>
                <a:spcPct val="0"/>
              </a:spcAft>
              <a:defRPr sz="2400">
                <a:solidFill>
                  <a:schemeClr val="tx1"/>
                </a:solidFill>
                <a:latin typeface="Arial" charset="0"/>
                <a:cs typeface="Arial" charset="0"/>
              </a:defRPr>
            </a:lvl6pPr>
            <a:lvl7pPr marL="2971800" indent="-228600" defTabSz="1049338" eaLnBrk="0" fontAlgn="base" hangingPunct="0">
              <a:spcBef>
                <a:spcPct val="0"/>
              </a:spcBef>
              <a:spcAft>
                <a:spcPct val="0"/>
              </a:spcAft>
              <a:defRPr sz="2400">
                <a:solidFill>
                  <a:schemeClr val="tx1"/>
                </a:solidFill>
                <a:latin typeface="Arial" charset="0"/>
                <a:cs typeface="Arial" charset="0"/>
              </a:defRPr>
            </a:lvl7pPr>
            <a:lvl8pPr marL="3429000" indent="-228600" defTabSz="1049338" eaLnBrk="0" fontAlgn="base" hangingPunct="0">
              <a:spcBef>
                <a:spcPct val="0"/>
              </a:spcBef>
              <a:spcAft>
                <a:spcPct val="0"/>
              </a:spcAft>
              <a:defRPr sz="2400">
                <a:solidFill>
                  <a:schemeClr val="tx1"/>
                </a:solidFill>
                <a:latin typeface="Arial" charset="0"/>
                <a:cs typeface="Arial" charset="0"/>
              </a:defRPr>
            </a:lvl8pPr>
            <a:lvl9pPr marL="3886200" indent="-228600" defTabSz="1049338" eaLnBrk="0" fontAlgn="base" hangingPunct="0">
              <a:spcBef>
                <a:spcPct val="0"/>
              </a:spcBef>
              <a:spcAft>
                <a:spcPct val="0"/>
              </a:spcAft>
              <a:defRPr sz="2400">
                <a:solidFill>
                  <a:schemeClr val="tx1"/>
                </a:solidFill>
                <a:latin typeface="Arial" charset="0"/>
                <a:cs typeface="Arial" charset="0"/>
              </a:defRPr>
            </a:lvl9pPr>
          </a:lstStyle>
          <a:p>
            <a:pPr algn="ctr" eaLnBrk="1" hangingPunct="1">
              <a:lnSpc>
                <a:spcPct val="90000"/>
              </a:lnSpc>
              <a:spcBef>
                <a:spcPct val="20000"/>
              </a:spcBef>
            </a:pPr>
            <a:r>
              <a:rPr lang="en-US" b="1" dirty="0"/>
              <a:t>Sensitivity to </a:t>
            </a:r>
            <a:r>
              <a:rPr lang="en-US" b="1" dirty="0" smtClean="0"/>
              <a:t>Microphysics Parameterization Scheme Options</a:t>
            </a:r>
            <a:endParaRPr lang="en-US" b="1" dirty="0"/>
          </a:p>
        </p:txBody>
      </p:sp>
    </p:spTree>
    <p:extLst>
      <p:ext uri="{BB962C8B-B14F-4D97-AF65-F5344CB8AC3E}">
        <p14:creationId xmlns:p14="http://schemas.microsoft.com/office/powerpoint/2010/main" val="71504337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93"/>
          <p:cNvGrpSpPr>
            <a:grpSpLocks noChangeAspect="1"/>
          </p:cNvGrpSpPr>
          <p:nvPr/>
        </p:nvGrpSpPr>
        <p:grpSpPr>
          <a:xfrm>
            <a:off x="6572433" y="3962399"/>
            <a:ext cx="2531910" cy="1828801"/>
            <a:chOff x="40623490" y="11963398"/>
            <a:chExt cx="5063820" cy="3657602"/>
          </a:xfrm>
        </p:grpSpPr>
        <p:pic>
          <p:nvPicPr>
            <p:cNvPr id="95" name="Picture 165" descr="C:\Data\hwrf\aoml-ideal\figures\control_fixedf_ysurad1cu4mp6_168hours\hove_tanv168fixedfysurad1cu4mp6hurlevmsZ1000mlabson.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612"/>
            <a:stretch/>
          </p:blipFill>
          <p:spPr bwMode="auto">
            <a:xfrm>
              <a:off x="40658110" y="11963398"/>
              <a:ext cx="5029200" cy="3560196"/>
            </a:xfrm>
            <a:prstGeom prst="rect">
              <a:avLst/>
            </a:prstGeom>
            <a:noFill/>
            <a:extLst>
              <a:ext uri="{909E8E84-426E-40DD-AFC4-6F175D3DCCD1}">
                <a14:hiddenFill xmlns:a14="http://schemas.microsoft.com/office/drawing/2010/main">
                  <a:solidFill>
                    <a:srgbClr val="FFFFFF"/>
                  </a:solidFill>
                </a14:hiddenFill>
              </a:ext>
            </a:extLst>
          </p:spPr>
        </p:pic>
        <p:sp>
          <p:nvSpPr>
            <p:cNvPr id="96" name="Rectangle 95"/>
            <p:cNvSpPr/>
            <p:nvPr/>
          </p:nvSpPr>
          <p:spPr>
            <a:xfrm>
              <a:off x="40623490" y="15392400"/>
              <a:ext cx="82931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44848145" y="15392400"/>
              <a:ext cx="82931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8" name="Group 97"/>
          <p:cNvGrpSpPr>
            <a:grpSpLocks noChangeAspect="1"/>
          </p:cNvGrpSpPr>
          <p:nvPr/>
        </p:nvGrpSpPr>
        <p:grpSpPr>
          <a:xfrm>
            <a:off x="6556740" y="1514326"/>
            <a:ext cx="2514600" cy="1850738"/>
            <a:chOff x="40623490" y="7447755"/>
            <a:chExt cx="5029200" cy="3701476"/>
          </a:xfrm>
        </p:grpSpPr>
        <p:pic>
          <p:nvPicPr>
            <p:cNvPr id="99" name="Picture 161" descr="C:\Data\hwrf\aoml-ideal\arw-idealized\wrfstandardcode\ysurad1cu4mp6_jordansounding\hove_tanvarwjordanysurad1cu4mp6hurlevmsZ1000mlabels.g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528"/>
            <a:stretch/>
          </p:blipFill>
          <p:spPr bwMode="auto">
            <a:xfrm>
              <a:off x="40623490" y="7447755"/>
              <a:ext cx="5029200" cy="3563402"/>
            </a:xfrm>
            <a:prstGeom prst="rect">
              <a:avLst/>
            </a:prstGeom>
            <a:noFill/>
            <a:extLst>
              <a:ext uri="{909E8E84-426E-40DD-AFC4-6F175D3DCCD1}">
                <a14:hiddenFill xmlns:a14="http://schemas.microsoft.com/office/drawing/2010/main">
                  <a:solidFill>
                    <a:srgbClr val="FFFFFF"/>
                  </a:solidFill>
                </a14:hiddenFill>
              </a:ext>
            </a:extLst>
          </p:spPr>
        </p:pic>
        <p:sp>
          <p:nvSpPr>
            <p:cNvPr id="100" name="Rectangle 99"/>
            <p:cNvSpPr/>
            <p:nvPr/>
          </p:nvSpPr>
          <p:spPr>
            <a:xfrm>
              <a:off x="40623490" y="10744200"/>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4894653" y="10872283"/>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34013" y="0"/>
            <a:ext cx="8777034" cy="923330"/>
          </a:xfrm>
          <a:prstGeom prst="rect">
            <a:avLst/>
          </a:prstGeom>
        </p:spPr>
        <p:txBody>
          <a:bodyPr wrap="square">
            <a:spAutoFit/>
          </a:bodyPr>
          <a:lstStyle/>
          <a:p>
            <a:r>
              <a:rPr lang="en-US" b="1" dirty="0" err="1"/>
              <a:t>Hovmöller</a:t>
            </a:r>
            <a:r>
              <a:rPr lang="en-US" b="1" dirty="0"/>
              <a:t> diagram of tangential  wind speed (ms</a:t>
            </a:r>
            <a:r>
              <a:rPr lang="en-US" b="1" baseline="30000" dirty="0"/>
              <a:t>-1</a:t>
            </a:r>
            <a:r>
              <a:rPr lang="en-US" b="1" dirty="0"/>
              <a:t>) at 1000 m. Black contours are the radius of gale force winds (17.2 ms-1), and the core of hurricane force winds from a minimal category 1 to category 4 hurricane (33, 43, 50, and 59 ms</a:t>
            </a:r>
            <a:r>
              <a:rPr lang="en-US" b="1" baseline="30000" dirty="0"/>
              <a:t>-1</a:t>
            </a:r>
            <a:r>
              <a:rPr lang="en-US" b="1" dirty="0"/>
              <a:t> , respectively)</a:t>
            </a:r>
          </a:p>
        </p:txBody>
      </p:sp>
      <p:sp>
        <p:nvSpPr>
          <p:cNvPr id="3" name="TextBox 2"/>
          <p:cNvSpPr txBox="1"/>
          <p:nvPr/>
        </p:nvSpPr>
        <p:spPr>
          <a:xfrm>
            <a:off x="347250" y="1138387"/>
            <a:ext cx="2091150" cy="307777"/>
          </a:xfrm>
          <a:prstGeom prst="rect">
            <a:avLst/>
          </a:prstGeom>
          <a:noFill/>
        </p:spPr>
        <p:txBody>
          <a:bodyPr wrap="none" rtlCol="0">
            <a:spAutoFit/>
          </a:bodyPr>
          <a:lstStyle/>
          <a:p>
            <a:r>
              <a:rPr lang="en-US" sz="1400" b="1" dirty="0" smtClean="0"/>
              <a:t>ARW-GFS/SAS/FER/NCAR</a:t>
            </a:r>
            <a:endParaRPr lang="en-US" sz="1400" b="1" dirty="0"/>
          </a:p>
        </p:txBody>
      </p:sp>
      <p:sp>
        <p:nvSpPr>
          <p:cNvPr id="116" name="TextBox 115"/>
          <p:cNvSpPr txBox="1"/>
          <p:nvPr/>
        </p:nvSpPr>
        <p:spPr>
          <a:xfrm>
            <a:off x="304800" y="3581400"/>
            <a:ext cx="2179058" cy="307777"/>
          </a:xfrm>
          <a:prstGeom prst="rect">
            <a:avLst/>
          </a:prstGeom>
          <a:noFill/>
        </p:spPr>
        <p:txBody>
          <a:bodyPr wrap="none" rtlCol="0">
            <a:spAutoFit/>
          </a:bodyPr>
          <a:lstStyle/>
          <a:p>
            <a:r>
              <a:rPr lang="en-US" sz="1400" b="1" dirty="0" smtClean="0"/>
              <a:t>HWRF-GFS/SAS/FER/NCAR</a:t>
            </a:r>
            <a:endParaRPr lang="en-US" sz="1400" b="1" dirty="0"/>
          </a:p>
        </p:txBody>
      </p:sp>
      <p:sp>
        <p:nvSpPr>
          <p:cNvPr id="118" name="TextBox 117"/>
          <p:cNvSpPr txBox="1"/>
          <p:nvPr/>
        </p:nvSpPr>
        <p:spPr>
          <a:xfrm>
            <a:off x="2612090" y="1120555"/>
            <a:ext cx="2112310" cy="307777"/>
          </a:xfrm>
          <a:prstGeom prst="rect">
            <a:avLst/>
          </a:prstGeom>
          <a:noFill/>
        </p:spPr>
        <p:txBody>
          <a:bodyPr wrap="none" rtlCol="0">
            <a:spAutoFit/>
          </a:bodyPr>
          <a:lstStyle/>
          <a:p>
            <a:r>
              <a:rPr lang="en-US" sz="1400" b="1" dirty="0" smtClean="0"/>
              <a:t>ARW-MYJ/SAS/FER/NCAR</a:t>
            </a:r>
            <a:endParaRPr lang="en-US" sz="1400" b="1" dirty="0"/>
          </a:p>
        </p:txBody>
      </p:sp>
      <p:sp>
        <p:nvSpPr>
          <p:cNvPr id="119" name="TextBox 118"/>
          <p:cNvSpPr txBox="1"/>
          <p:nvPr/>
        </p:nvSpPr>
        <p:spPr>
          <a:xfrm>
            <a:off x="4725097" y="1120339"/>
            <a:ext cx="2105320" cy="307777"/>
          </a:xfrm>
          <a:prstGeom prst="rect">
            <a:avLst/>
          </a:prstGeom>
          <a:noFill/>
        </p:spPr>
        <p:txBody>
          <a:bodyPr wrap="none" rtlCol="0">
            <a:spAutoFit/>
          </a:bodyPr>
          <a:lstStyle/>
          <a:p>
            <a:r>
              <a:rPr lang="en-US" sz="1400" b="1" dirty="0" smtClean="0"/>
              <a:t>ARW-YSU/SAS/FER/NCAR</a:t>
            </a:r>
            <a:endParaRPr lang="en-US" sz="1400" b="1" dirty="0"/>
          </a:p>
        </p:txBody>
      </p:sp>
      <p:sp>
        <p:nvSpPr>
          <p:cNvPr id="120" name="TextBox 119"/>
          <p:cNvSpPr txBox="1"/>
          <p:nvPr/>
        </p:nvSpPr>
        <p:spPr>
          <a:xfrm>
            <a:off x="6878046" y="1140221"/>
            <a:ext cx="2330446" cy="307777"/>
          </a:xfrm>
          <a:prstGeom prst="rect">
            <a:avLst/>
          </a:prstGeom>
          <a:noFill/>
        </p:spPr>
        <p:txBody>
          <a:bodyPr wrap="none" rtlCol="0">
            <a:spAutoFit/>
          </a:bodyPr>
          <a:lstStyle/>
          <a:p>
            <a:r>
              <a:rPr lang="en-US" sz="1400" b="1" dirty="0" smtClean="0"/>
              <a:t>ARW-YSU/SAS/WSM6/NCAR</a:t>
            </a:r>
            <a:endParaRPr lang="en-US" sz="1400" b="1" dirty="0"/>
          </a:p>
        </p:txBody>
      </p:sp>
      <p:sp>
        <p:nvSpPr>
          <p:cNvPr id="121" name="TextBox 120"/>
          <p:cNvSpPr txBox="1"/>
          <p:nvPr/>
        </p:nvSpPr>
        <p:spPr>
          <a:xfrm>
            <a:off x="4800600" y="3657600"/>
            <a:ext cx="2193229" cy="307777"/>
          </a:xfrm>
          <a:prstGeom prst="rect">
            <a:avLst/>
          </a:prstGeom>
          <a:noFill/>
        </p:spPr>
        <p:txBody>
          <a:bodyPr wrap="none" rtlCol="0">
            <a:spAutoFit/>
          </a:bodyPr>
          <a:lstStyle/>
          <a:p>
            <a:r>
              <a:rPr lang="en-US" sz="1400" b="1" dirty="0" smtClean="0"/>
              <a:t>HWRF-YSU/SAS/FER/NCAR</a:t>
            </a:r>
            <a:endParaRPr lang="en-US" sz="1400" b="1" dirty="0"/>
          </a:p>
        </p:txBody>
      </p:sp>
      <p:sp>
        <p:nvSpPr>
          <p:cNvPr id="122" name="TextBox 121"/>
          <p:cNvSpPr txBox="1"/>
          <p:nvPr/>
        </p:nvSpPr>
        <p:spPr>
          <a:xfrm>
            <a:off x="6858000" y="3657600"/>
            <a:ext cx="2418354" cy="307777"/>
          </a:xfrm>
          <a:prstGeom prst="rect">
            <a:avLst/>
          </a:prstGeom>
          <a:noFill/>
        </p:spPr>
        <p:txBody>
          <a:bodyPr wrap="none" rtlCol="0">
            <a:spAutoFit/>
          </a:bodyPr>
          <a:lstStyle/>
          <a:p>
            <a:r>
              <a:rPr lang="en-US" sz="1400" b="1" dirty="0" smtClean="0"/>
              <a:t>HWRF-YSU/SAS/WSM6/NCAR</a:t>
            </a:r>
            <a:endParaRPr lang="en-US" sz="1400" b="1" dirty="0"/>
          </a:p>
        </p:txBody>
      </p:sp>
      <p:grpSp>
        <p:nvGrpSpPr>
          <p:cNvPr id="78" name="Group 77"/>
          <p:cNvGrpSpPr>
            <a:grpSpLocks noChangeAspect="1"/>
          </p:cNvGrpSpPr>
          <p:nvPr/>
        </p:nvGrpSpPr>
        <p:grpSpPr>
          <a:xfrm>
            <a:off x="4481299" y="4007065"/>
            <a:ext cx="2472134" cy="1860335"/>
            <a:chOff x="35332988" y="11963398"/>
            <a:chExt cx="4944268" cy="3720670"/>
          </a:xfrm>
        </p:grpSpPr>
        <p:pic>
          <p:nvPicPr>
            <p:cNvPr id="79" name="Picture 163" descr="C:\Data\hwrf\aoml-ideal\figures\control_fixedf_ysurad1cu4mp5_168hours\hove_tanv168fixedfysucu4mp5rad1hurlevmsZ1000mlabson.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747" r="6147"/>
            <a:stretch/>
          </p:blipFill>
          <p:spPr bwMode="auto">
            <a:xfrm>
              <a:off x="35361127" y="11963398"/>
              <a:ext cx="4720073" cy="3555139"/>
            </a:xfrm>
            <a:prstGeom prst="rect">
              <a:avLst/>
            </a:prstGeom>
            <a:noFill/>
            <a:extLst>
              <a:ext uri="{909E8E84-426E-40DD-AFC4-6F175D3DCCD1}">
                <a14:hiddenFill xmlns:a14="http://schemas.microsoft.com/office/drawing/2010/main">
                  <a:solidFill>
                    <a:srgbClr val="FFFFFF"/>
                  </a:solidFill>
                </a14:hiddenFill>
              </a:ext>
            </a:extLst>
          </p:spPr>
        </p:pic>
        <p:sp>
          <p:nvSpPr>
            <p:cNvPr id="80" name="Rectangle 79"/>
            <p:cNvSpPr/>
            <p:nvPr/>
          </p:nvSpPr>
          <p:spPr>
            <a:xfrm>
              <a:off x="35332988" y="15392400"/>
              <a:ext cx="78581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39491444" y="15455468"/>
              <a:ext cx="78581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101"/>
          <p:cNvGrpSpPr>
            <a:grpSpLocks noChangeAspect="1"/>
          </p:cNvGrpSpPr>
          <p:nvPr/>
        </p:nvGrpSpPr>
        <p:grpSpPr>
          <a:xfrm>
            <a:off x="4465800" y="1514326"/>
            <a:ext cx="2471738" cy="1850738"/>
            <a:chOff x="35373310" y="7447756"/>
            <a:chExt cx="4943475" cy="3701475"/>
          </a:xfrm>
        </p:grpSpPr>
        <p:pic>
          <p:nvPicPr>
            <p:cNvPr id="103" name="Picture 162" descr="C:\Data\hwrf\aoml-ideal\arw-idealized\wrfstandardcode\ysurad1cu4mp5_jordansounding\hove_tanvarwjordanysurad1cu4mp5hurlevmsZ1000mlabels.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263" r="5671"/>
            <a:stretch/>
          </p:blipFill>
          <p:spPr bwMode="auto">
            <a:xfrm>
              <a:off x="35373310" y="7447756"/>
              <a:ext cx="4744024" cy="3573391"/>
            </a:xfrm>
            <a:prstGeom prst="rect">
              <a:avLst/>
            </a:prstGeom>
            <a:noFill/>
            <a:extLst>
              <a:ext uri="{909E8E84-426E-40DD-AFC4-6F175D3DCCD1}">
                <a14:hiddenFill xmlns:a14="http://schemas.microsoft.com/office/drawing/2010/main">
                  <a:solidFill>
                    <a:srgbClr val="FFFFFF"/>
                  </a:solidFill>
                </a14:hiddenFill>
              </a:ext>
            </a:extLst>
          </p:spPr>
        </p:pic>
        <p:sp>
          <p:nvSpPr>
            <p:cNvPr id="104" name="Rectangle 103"/>
            <p:cNvSpPr/>
            <p:nvPr/>
          </p:nvSpPr>
          <p:spPr>
            <a:xfrm>
              <a:off x="39639875" y="10872283"/>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35380850" y="10872283"/>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6" name="Group 105"/>
          <p:cNvGrpSpPr>
            <a:grpSpLocks noChangeAspect="1"/>
          </p:cNvGrpSpPr>
          <p:nvPr/>
        </p:nvGrpSpPr>
        <p:grpSpPr>
          <a:xfrm>
            <a:off x="2201164" y="1460064"/>
            <a:ext cx="2526776" cy="1865308"/>
            <a:chOff x="30123862" y="7447755"/>
            <a:chExt cx="5053551" cy="3730616"/>
          </a:xfrm>
        </p:grpSpPr>
        <p:pic>
          <p:nvPicPr>
            <p:cNvPr id="107" name="Picture 160" descr="C:\Data\hwrf\aoml-ideal\arw-idealized\wrfstandardcode\myjrad1cu4mp5_jordansounding\hove_tanvarwjordanmyjrad1cu4mp5hurlevmsZ1000mlabson.gif"/>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5538"/>
            <a:stretch/>
          </p:blipFill>
          <p:spPr bwMode="auto">
            <a:xfrm>
              <a:off x="30148213" y="7447755"/>
              <a:ext cx="5029200" cy="3563002"/>
            </a:xfrm>
            <a:prstGeom prst="rect">
              <a:avLst/>
            </a:prstGeom>
            <a:noFill/>
            <a:extLst>
              <a:ext uri="{909E8E84-426E-40DD-AFC4-6F175D3DCCD1}">
                <a14:hiddenFill xmlns:a14="http://schemas.microsoft.com/office/drawing/2010/main">
                  <a:solidFill>
                    <a:srgbClr val="FFFFFF"/>
                  </a:solidFill>
                </a14:hiddenFill>
              </a:ext>
            </a:extLst>
          </p:spPr>
        </p:pic>
        <p:sp>
          <p:nvSpPr>
            <p:cNvPr id="108" name="Rectangle 107"/>
            <p:cNvSpPr/>
            <p:nvPr/>
          </p:nvSpPr>
          <p:spPr>
            <a:xfrm>
              <a:off x="34441540" y="10901423"/>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30123862" y="10901423"/>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2" name="Group 81"/>
          <p:cNvGrpSpPr>
            <a:grpSpLocks noChangeAspect="1"/>
          </p:cNvGrpSpPr>
          <p:nvPr/>
        </p:nvGrpSpPr>
        <p:grpSpPr>
          <a:xfrm>
            <a:off x="2203797" y="4016510"/>
            <a:ext cx="2568330" cy="1803184"/>
            <a:chOff x="30123862" y="11963400"/>
            <a:chExt cx="5136659" cy="3606368"/>
          </a:xfrm>
        </p:grpSpPr>
        <p:pic>
          <p:nvPicPr>
            <p:cNvPr id="83" name="Picture 167" descr="C:\Data\hwrf\aoml-ideal\figures\control_fixedf_myjrad1_168hours\hove_tanv168hrsfixedfmyjrad1hurlevmsZ1000mlabson.gif"/>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664" r="-520" b="82"/>
            <a:stretch/>
          </p:blipFill>
          <p:spPr bwMode="auto">
            <a:xfrm>
              <a:off x="30205202" y="11963400"/>
              <a:ext cx="5055319" cy="3555138"/>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34442400" y="15392400"/>
              <a:ext cx="456333" cy="126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30123862" y="15392400"/>
              <a:ext cx="737138" cy="177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0" name="Group 89"/>
          <p:cNvGrpSpPr>
            <a:grpSpLocks noChangeAspect="1"/>
          </p:cNvGrpSpPr>
          <p:nvPr/>
        </p:nvGrpSpPr>
        <p:grpSpPr>
          <a:xfrm>
            <a:off x="-76200" y="1476941"/>
            <a:ext cx="2555349" cy="1858956"/>
            <a:chOff x="24844375" y="7447755"/>
            <a:chExt cx="5110698" cy="3717911"/>
          </a:xfrm>
        </p:grpSpPr>
        <p:pic>
          <p:nvPicPr>
            <p:cNvPr id="91" name="Picture 159" descr="C:\Data\hwrf\aoml-ideal\arw-idealized\wrfstandardcode\gfsrad1cu4mp5_jordansounding\hove_tanvarwjordangfsrad1cu4mp5hurlevmsZ1000mlabson.gif"/>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5447"/>
            <a:stretch/>
          </p:blipFill>
          <p:spPr bwMode="auto">
            <a:xfrm>
              <a:off x="24925873" y="7447755"/>
              <a:ext cx="5029200" cy="3566449"/>
            </a:xfrm>
            <a:prstGeom prst="rect">
              <a:avLst/>
            </a:prstGeom>
            <a:noFill/>
            <a:extLst>
              <a:ext uri="{909E8E84-426E-40DD-AFC4-6F175D3DCCD1}">
                <a14:hiddenFill xmlns:a14="http://schemas.microsoft.com/office/drawing/2010/main">
                  <a:solidFill>
                    <a:srgbClr val="FFFFFF"/>
                  </a:solidFill>
                </a14:hiddenFill>
              </a:ext>
            </a:extLst>
          </p:spPr>
        </p:pic>
        <p:sp>
          <p:nvSpPr>
            <p:cNvPr id="92" name="Rectangle 91"/>
            <p:cNvSpPr/>
            <p:nvPr/>
          </p:nvSpPr>
          <p:spPr>
            <a:xfrm>
              <a:off x="29153697" y="10863519"/>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24844375" y="10888718"/>
              <a:ext cx="676910" cy="27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a:grpSpLocks noChangeAspect="1"/>
          </p:cNvGrpSpPr>
          <p:nvPr/>
        </p:nvGrpSpPr>
        <p:grpSpPr>
          <a:xfrm>
            <a:off x="-93938" y="3998313"/>
            <a:ext cx="2663154" cy="1818951"/>
            <a:chOff x="24765000" y="11938756"/>
            <a:chExt cx="5326307" cy="3637902"/>
          </a:xfrm>
        </p:grpSpPr>
        <p:sp>
          <p:nvSpPr>
            <p:cNvPr id="88" name="Rectangle 87"/>
            <p:cNvSpPr/>
            <p:nvPr/>
          </p:nvSpPr>
          <p:spPr>
            <a:xfrm>
              <a:off x="24765000" y="15436742"/>
              <a:ext cx="762000" cy="139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29052139" y="15424009"/>
              <a:ext cx="762000" cy="139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166" descr="C:\Data\hwrf\aoml-ideal\figures\control_fixedf_gfsrad1cu4mp5_168hours\hove_tanv168fixedfgfsrad1hurlevmsZ1000mlabson.gif"/>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5376" r="-1408" b="371"/>
            <a:stretch/>
          </p:blipFill>
          <p:spPr bwMode="auto">
            <a:xfrm>
              <a:off x="24991342" y="11938756"/>
              <a:ext cx="5099965" cy="3555138"/>
            </a:xfrm>
            <a:prstGeom prst="rect">
              <a:avLst/>
            </a:prstGeom>
            <a:noFill/>
            <a:extLst>
              <a:ext uri="{909E8E84-426E-40DD-AFC4-6F175D3DCCD1}">
                <a14:hiddenFill xmlns:a14="http://schemas.microsoft.com/office/drawing/2010/main">
                  <a:solidFill>
                    <a:srgbClr val="FFFFFF"/>
                  </a:solidFill>
                </a14:hiddenFill>
              </a:ext>
            </a:extLst>
          </p:spPr>
        </p:pic>
      </p:grpSp>
      <p:sp>
        <p:nvSpPr>
          <p:cNvPr id="117" name="TextBox 116"/>
          <p:cNvSpPr txBox="1"/>
          <p:nvPr/>
        </p:nvSpPr>
        <p:spPr>
          <a:xfrm>
            <a:off x="2590800" y="3657600"/>
            <a:ext cx="2200218" cy="307777"/>
          </a:xfrm>
          <a:prstGeom prst="rect">
            <a:avLst/>
          </a:prstGeom>
          <a:noFill/>
        </p:spPr>
        <p:txBody>
          <a:bodyPr wrap="none" rtlCol="0">
            <a:spAutoFit/>
          </a:bodyPr>
          <a:lstStyle/>
          <a:p>
            <a:r>
              <a:rPr lang="en-US" sz="1400" b="1" dirty="0" smtClean="0"/>
              <a:t>HWRF-MYJ/SAS/FER/NCAR</a:t>
            </a:r>
            <a:endParaRPr lang="en-US" sz="1400" b="1" dirty="0"/>
          </a:p>
        </p:txBody>
      </p:sp>
    </p:spTree>
    <p:extLst>
      <p:ext uri="{BB962C8B-B14F-4D97-AF65-F5344CB8AC3E}">
        <p14:creationId xmlns:p14="http://schemas.microsoft.com/office/powerpoint/2010/main" val="15890065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77" descr="C:\Data\hwrf\aoml-ideal\figures\control_fixedf_gfsrad1cu4mp5_168hours\fixedf168gfsrad150contourradialcirc96108mean.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011" y="3910802"/>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79" descr="C:\Data\hwrf\aoml-ideal\figures\control_fixedf_myjrad1_168hours\fixedf168myjrad150contourradialcirc96108mean.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0446" y="3910802"/>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3"/>
          <p:cNvGrpSpPr>
            <a:grpSpLocks noChangeAspect="1"/>
          </p:cNvGrpSpPr>
          <p:nvPr/>
        </p:nvGrpSpPr>
        <p:grpSpPr>
          <a:xfrm>
            <a:off x="2356006" y="1379525"/>
            <a:ext cx="2526605" cy="1966877"/>
            <a:chOff x="30119989" y="17886944"/>
            <a:chExt cx="5053209" cy="3933753"/>
          </a:xfrm>
        </p:grpSpPr>
        <p:pic>
          <p:nvPicPr>
            <p:cNvPr id="15" name="Picture 173" descr="C:\Data\hwrf\aoml-ideal\arw-idealized\wrfstandardcode\myjrad1cu4mp5_jordansounding\arwmyjrad1cu4jordan50contourdvdtradialcirc96108mean.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43999" y="17886944"/>
              <a:ext cx="5029199" cy="3771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34405578" y="21522366"/>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0119989" y="21547742"/>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1" descr="C:\Data\hwrf\aoml-ideal\arw-idealized\wrfstandardcode\gfsrad1cu4mp5_jordansounding\arwgfsrad1cu4mp5jordansounding90km50contourradialcirc196108mean.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850" b="-932"/>
          <a:stretch/>
        </p:blipFill>
        <p:spPr bwMode="auto">
          <a:xfrm>
            <a:off x="5811" y="1371600"/>
            <a:ext cx="2514600" cy="191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118650" y="1020618"/>
            <a:ext cx="2091150" cy="307777"/>
          </a:xfrm>
          <a:prstGeom prst="rect">
            <a:avLst/>
          </a:prstGeom>
          <a:noFill/>
        </p:spPr>
        <p:txBody>
          <a:bodyPr wrap="none" rtlCol="0">
            <a:spAutoFit/>
          </a:bodyPr>
          <a:lstStyle/>
          <a:p>
            <a:r>
              <a:rPr lang="en-US" sz="1400" b="1" dirty="0" smtClean="0"/>
              <a:t>ARW-GFS/SAS/FER/NCAR</a:t>
            </a:r>
            <a:endParaRPr lang="en-US" sz="1400" b="1" dirty="0"/>
          </a:p>
        </p:txBody>
      </p:sp>
      <p:sp>
        <p:nvSpPr>
          <p:cNvPr id="20" name="TextBox 19"/>
          <p:cNvSpPr txBox="1"/>
          <p:nvPr/>
        </p:nvSpPr>
        <p:spPr>
          <a:xfrm>
            <a:off x="112753" y="3624869"/>
            <a:ext cx="2179058" cy="307777"/>
          </a:xfrm>
          <a:prstGeom prst="rect">
            <a:avLst/>
          </a:prstGeom>
          <a:noFill/>
        </p:spPr>
        <p:txBody>
          <a:bodyPr wrap="none" rtlCol="0">
            <a:spAutoFit/>
          </a:bodyPr>
          <a:lstStyle/>
          <a:p>
            <a:r>
              <a:rPr lang="en-US" sz="1400" b="1" dirty="0" smtClean="0"/>
              <a:t>HWRF-GFS/SAS/FER/NCAR</a:t>
            </a:r>
            <a:endParaRPr lang="en-US" sz="1400" b="1" dirty="0"/>
          </a:p>
        </p:txBody>
      </p:sp>
      <p:sp>
        <p:nvSpPr>
          <p:cNvPr id="21" name="TextBox 20"/>
          <p:cNvSpPr txBox="1"/>
          <p:nvPr/>
        </p:nvSpPr>
        <p:spPr>
          <a:xfrm>
            <a:off x="2453793" y="3654623"/>
            <a:ext cx="2200218" cy="307777"/>
          </a:xfrm>
          <a:prstGeom prst="rect">
            <a:avLst/>
          </a:prstGeom>
          <a:noFill/>
        </p:spPr>
        <p:txBody>
          <a:bodyPr wrap="none" rtlCol="0">
            <a:spAutoFit/>
          </a:bodyPr>
          <a:lstStyle/>
          <a:p>
            <a:r>
              <a:rPr lang="en-US" sz="1400" b="1" dirty="0" smtClean="0"/>
              <a:t>HWRF-MYJ/SAS/FER/NCAR</a:t>
            </a:r>
            <a:endParaRPr lang="en-US" sz="1400" b="1" dirty="0"/>
          </a:p>
        </p:txBody>
      </p:sp>
      <p:sp>
        <p:nvSpPr>
          <p:cNvPr id="22" name="TextBox 21"/>
          <p:cNvSpPr txBox="1"/>
          <p:nvPr/>
        </p:nvSpPr>
        <p:spPr>
          <a:xfrm>
            <a:off x="2460446" y="1002786"/>
            <a:ext cx="2112310" cy="307777"/>
          </a:xfrm>
          <a:prstGeom prst="rect">
            <a:avLst/>
          </a:prstGeom>
          <a:noFill/>
        </p:spPr>
        <p:txBody>
          <a:bodyPr wrap="none" rtlCol="0">
            <a:spAutoFit/>
          </a:bodyPr>
          <a:lstStyle/>
          <a:p>
            <a:r>
              <a:rPr lang="en-US" sz="1400" b="1" dirty="0" smtClean="0"/>
              <a:t>ARW-MYJ/SAS/FER/NCAR</a:t>
            </a:r>
            <a:endParaRPr lang="en-US" sz="1400" b="1" dirty="0"/>
          </a:p>
        </p:txBody>
      </p:sp>
      <p:sp>
        <p:nvSpPr>
          <p:cNvPr id="23" name="TextBox 22"/>
          <p:cNvSpPr txBox="1"/>
          <p:nvPr/>
        </p:nvSpPr>
        <p:spPr>
          <a:xfrm>
            <a:off x="4725144" y="1002570"/>
            <a:ext cx="2105320" cy="307777"/>
          </a:xfrm>
          <a:prstGeom prst="rect">
            <a:avLst/>
          </a:prstGeom>
          <a:noFill/>
        </p:spPr>
        <p:txBody>
          <a:bodyPr wrap="none" rtlCol="0">
            <a:spAutoFit/>
          </a:bodyPr>
          <a:lstStyle/>
          <a:p>
            <a:r>
              <a:rPr lang="en-US" sz="1400" b="1" dirty="0" smtClean="0"/>
              <a:t>ARW-YSU/SAS/FER/NCAR</a:t>
            </a:r>
            <a:endParaRPr lang="en-US" sz="1400" b="1" dirty="0"/>
          </a:p>
        </p:txBody>
      </p:sp>
      <p:sp>
        <p:nvSpPr>
          <p:cNvPr id="24" name="TextBox 23"/>
          <p:cNvSpPr txBox="1"/>
          <p:nvPr/>
        </p:nvSpPr>
        <p:spPr>
          <a:xfrm>
            <a:off x="6787611" y="1022452"/>
            <a:ext cx="2330446" cy="307777"/>
          </a:xfrm>
          <a:prstGeom prst="rect">
            <a:avLst/>
          </a:prstGeom>
          <a:noFill/>
        </p:spPr>
        <p:txBody>
          <a:bodyPr wrap="none" rtlCol="0">
            <a:spAutoFit/>
          </a:bodyPr>
          <a:lstStyle/>
          <a:p>
            <a:r>
              <a:rPr lang="en-US" sz="1400" b="1" dirty="0" smtClean="0"/>
              <a:t>ARW-YSU/SAS/WSM6/NCAR</a:t>
            </a:r>
            <a:endParaRPr lang="en-US" sz="1400" b="1" dirty="0"/>
          </a:p>
        </p:txBody>
      </p:sp>
      <p:sp>
        <p:nvSpPr>
          <p:cNvPr id="25" name="TextBox 24"/>
          <p:cNvSpPr txBox="1"/>
          <p:nvPr/>
        </p:nvSpPr>
        <p:spPr>
          <a:xfrm>
            <a:off x="4670582" y="3654623"/>
            <a:ext cx="2193229" cy="307777"/>
          </a:xfrm>
          <a:prstGeom prst="rect">
            <a:avLst/>
          </a:prstGeom>
          <a:noFill/>
        </p:spPr>
        <p:txBody>
          <a:bodyPr wrap="none" rtlCol="0">
            <a:spAutoFit/>
          </a:bodyPr>
          <a:lstStyle/>
          <a:p>
            <a:r>
              <a:rPr lang="en-US" sz="1400" b="1" dirty="0" smtClean="0"/>
              <a:t>HWRF-YSU/SAS/FER/NCAR</a:t>
            </a:r>
            <a:endParaRPr lang="en-US" sz="1400" b="1" dirty="0"/>
          </a:p>
        </p:txBody>
      </p:sp>
      <p:sp>
        <p:nvSpPr>
          <p:cNvPr id="26" name="TextBox 25"/>
          <p:cNvSpPr txBox="1"/>
          <p:nvPr/>
        </p:nvSpPr>
        <p:spPr>
          <a:xfrm>
            <a:off x="6704554" y="3654623"/>
            <a:ext cx="2418354" cy="307777"/>
          </a:xfrm>
          <a:prstGeom prst="rect">
            <a:avLst/>
          </a:prstGeom>
          <a:noFill/>
        </p:spPr>
        <p:txBody>
          <a:bodyPr wrap="none" rtlCol="0">
            <a:spAutoFit/>
          </a:bodyPr>
          <a:lstStyle/>
          <a:p>
            <a:r>
              <a:rPr lang="en-US" sz="1400" b="1" dirty="0" smtClean="0"/>
              <a:t>HWRF-YSU/SAS/WSM6/NCAR</a:t>
            </a:r>
            <a:endParaRPr lang="en-US" sz="1400" b="1" dirty="0"/>
          </a:p>
        </p:txBody>
      </p:sp>
      <p:sp>
        <p:nvSpPr>
          <p:cNvPr id="27" name="Rectangle 26"/>
          <p:cNvSpPr/>
          <p:nvPr/>
        </p:nvSpPr>
        <p:spPr>
          <a:xfrm>
            <a:off x="-114000" y="48694"/>
            <a:ext cx="9307298" cy="830997"/>
          </a:xfrm>
          <a:prstGeom prst="rect">
            <a:avLst/>
          </a:prstGeom>
        </p:spPr>
        <p:txBody>
          <a:bodyPr wrap="square">
            <a:spAutoFit/>
          </a:bodyPr>
          <a:lstStyle/>
          <a:p>
            <a:pPr algn="ctr"/>
            <a:r>
              <a:rPr lang="en-US" sz="1600" b="1" dirty="0"/>
              <a:t>Azimuthally averaged tangential (red contours) and radial (blue contours, solid= incoming radial flow, dashed=outgoing radial flow) wind speed (ms</a:t>
            </a:r>
            <a:r>
              <a:rPr lang="en-US" sz="1600" b="1" baseline="30000" dirty="0"/>
              <a:t>-1</a:t>
            </a:r>
            <a:r>
              <a:rPr lang="en-US" sz="1600" b="1" dirty="0"/>
              <a:t>) along with circulation vectors averaged over the mature stage of the storm (96-108 hours).  The green contour is the  50 ms</a:t>
            </a:r>
            <a:r>
              <a:rPr lang="en-US" sz="1600" b="1" baseline="30000" dirty="0"/>
              <a:t>-1</a:t>
            </a:r>
            <a:r>
              <a:rPr lang="en-US" sz="1600" b="1" dirty="0" smtClean="0"/>
              <a:t> </a:t>
            </a:r>
            <a:r>
              <a:rPr lang="en-US" sz="1600" b="1" dirty="0"/>
              <a:t>tangential wind speed contour. </a:t>
            </a:r>
          </a:p>
        </p:txBody>
      </p:sp>
      <p:grpSp>
        <p:nvGrpSpPr>
          <p:cNvPr id="10" name="Group 9"/>
          <p:cNvGrpSpPr>
            <a:grpSpLocks noChangeAspect="1"/>
          </p:cNvGrpSpPr>
          <p:nvPr/>
        </p:nvGrpSpPr>
        <p:grpSpPr>
          <a:xfrm>
            <a:off x="4608649" y="1379525"/>
            <a:ext cx="2535101" cy="1959348"/>
            <a:chOff x="35317559" y="17865671"/>
            <a:chExt cx="5070202" cy="3918696"/>
          </a:xfrm>
        </p:grpSpPr>
        <p:pic>
          <p:nvPicPr>
            <p:cNvPr id="11" name="Picture 191" descr="C:\Data\hwrf\aoml-ideal\arw-idealized\wrfstandardcode\ysurad1cu4mp5_jordansounding\arwysurad1cu4mp5jordansounding50contourradialcirc196108mean.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58561" y="17865671"/>
              <a:ext cx="50292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39604813" y="21399690"/>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5317559" y="21511412"/>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187" descr="C:\Data\hwrf\aoml-ideal\figures\control_fixedf_ysurad1cu4mp5_168hours\168hoursfixedfysurad1cu4mp550contourradialcirc96108mean.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54011" y="3907970"/>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88" descr="C:\Data\hwrf\aoml-ideal\figures\control_fixedf_ysurad1cu4mp6_168hours\168hoursfixedfysurad1cu4mp650contourradialcirc96108mean.gif"/>
          <p:cNvPicPr>
            <a:picLocks noChangeAspect="1" noChangeArrowheads="1"/>
          </p:cNvPicPr>
          <p:nvPr/>
        </p:nvPicPr>
        <p:blipFill>
          <a:blip r:embed="rId8" cstate="print">
            <a:extLst>
              <a:ext uri="{28A0092B-C50C-407E-A947-70E740481C1C}">
                <a14:useLocalDpi xmlns:a14="http://schemas.microsoft.com/office/drawing/2010/main" val="0"/>
              </a:ext>
            </a:extLst>
          </a:blip>
          <a:srcRect l="2822" r="12330"/>
          <a:stretch>
            <a:fillRect/>
          </a:stretch>
        </p:blipFill>
        <p:spPr bwMode="auto">
          <a:xfrm>
            <a:off x="6940011" y="3914896"/>
            <a:ext cx="2133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a:grpSpLocks noChangeAspect="1"/>
          </p:cNvGrpSpPr>
          <p:nvPr/>
        </p:nvGrpSpPr>
        <p:grpSpPr>
          <a:xfrm>
            <a:off x="6778471" y="1394195"/>
            <a:ext cx="2456176" cy="1958605"/>
            <a:chOff x="40623490" y="17875990"/>
            <a:chExt cx="4912351" cy="3917210"/>
          </a:xfrm>
        </p:grpSpPr>
        <p:pic>
          <p:nvPicPr>
            <p:cNvPr id="7" name="Picture 193" descr="C:\Data\hwrf\aoml-ideal\arw-idealized\wrfstandardcode\ysurad1cu4mp6_jordansounding\arwysurad1cu4mp6jordansounding50contourradialcirc196108mean.gif"/>
            <p:cNvPicPr>
              <a:picLocks noChangeAspect="1" noChangeArrowheads="1"/>
            </p:cNvPicPr>
            <p:nvPr/>
          </p:nvPicPr>
          <p:blipFill>
            <a:blip r:embed="rId9" cstate="print">
              <a:extLst>
                <a:ext uri="{28A0092B-C50C-407E-A947-70E740481C1C}">
                  <a14:useLocalDpi xmlns:a14="http://schemas.microsoft.com/office/drawing/2010/main" val="0"/>
                </a:ext>
              </a:extLst>
            </a:blip>
            <a:srcRect r="9091"/>
            <a:stretch>
              <a:fillRect/>
            </a:stretch>
          </p:blipFill>
          <p:spPr bwMode="auto">
            <a:xfrm>
              <a:off x="40641778" y="17875990"/>
              <a:ext cx="4572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40623490" y="21520245"/>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4858931" y="21451425"/>
              <a:ext cx="676910" cy="272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207083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b="1" dirty="0" smtClean="0"/>
              <a:t>Main Conclusions</a:t>
            </a:r>
            <a:endParaRPr lang="en-US" sz="4000" b="1" dirty="0"/>
          </a:p>
        </p:txBody>
      </p:sp>
      <p:sp>
        <p:nvSpPr>
          <p:cNvPr id="3" name="Rectangle 2"/>
          <p:cNvSpPr/>
          <p:nvPr/>
        </p:nvSpPr>
        <p:spPr>
          <a:xfrm>
            <a:off x="1066800" y="990600"/>
            <a:ext cx="7162800" cy="5134739"/>
          </a:xfrm>
          <a:prstGeom prst="rect">
            <a:avLst/>
          </a:prstGeom>
        </p:spPr>
        <p:txBody>
          <a:bodyPr wrap="square">
            <a:spAutoFit/>
          </a:bodyPr>
          <a:lstStyle/>
          <a:p>
            <a:endParaRPr lang="en-US" sz="800" dirty="0" smtClean="0"/>
          </a:p>
          <a:p>
            <a:pPr marL="457200" indent="-457200" algn="just" defTabSz="4081463">
              <a:spcAft>
                <a:spcPts val="400"/>
              </a:spcAft>
            </a:pPr>
            <a:r>
              <a:rPr lang="en-US" sz="2000" b="1" dirty="0" smtClean="0"/>
              <a:t>1.  Judging from the asymptotic behavior of the two models, the </a:t>
            </a:r>
          </a:p>
          <a:p>
            <a:pPr marL="457200" indent="-457200" algn="just" defTabSz="4081463">
              <a:spcAft>
                <a:spcPts val="400"/>
              </a:spcAft>
            </a:pPr>
            <a:r>
              <a:rPr lang="en-US" sz="2000" b="1" dirty="0" smtClean="0"/>
              <a:t>      MYJ BL scheme is the best choice for both models, while the </a:t>
            </a:r>
          </a:p>
          <a:p>
            <a:pPr marL="457200" indent="-457200" algn="just" defTabSz="4081463">
              <a:spcAft>
                <a:spcPts val="400"/>
              </a:spcAft>
            </a:pPr>
            <a:r>
              <a:rPr lang="en-US" sz="2000" b="1" dirty="0" smtClean="0"/>
              <a:t>      GFS BL scheme is the worst.</a:t>
            </a:r>
          </a:p>
          <a:p>
            <a:pPr algn="just" defTabSz="4081463">
              <a:spcAft>
                <a:spcPts val="400"/>
              </a:spcAft>
            </a:pPr>
            <a:endParaRPr lang="en-US" sz="1100" b="1" dirty="0" smtClean="0"/>
          </a:p>
          <a:p>
            <a:pPr algn="just" defTabSz="4081463">
              <a:spcAft>
                <a:spcPts val="400"/>
              </a:spcAft>
            </a:pPr>
            <a:r>
              <a:rPr lang="en-US" sz="2000" b="1" dirty="0" smtClean="0"/>
              <a:t>2.  The GFS BL scheme produces a BL inflow that is significantly </a:t>
            </a:r>
          </a:p>
          <a:p>
            <a:pPr algn="just" defTabSz="4081463">
              <a:spcAft>
                <a:spcPts val="400"/>
              </a:spcAft>
            </a:pPr>
            <a:r>
              <a:rPr lang="en-US" sz="2000" b="1" dirty="0" smtClean="0"/>
              <a:t>     deeper than both the MYJ and the YSU BL schemes. </a:t>
            </a:r>
          </a:p>
          <a:p>
            <a:pPr algn="just" defTabSz="4081463">
              <a:spcAft>
                <a:spcPts val="400"/>
              </a:spcAft>
            </a:pPr>
            <a:endParaRPr lang="en-US" sz="1100" b="1" dirty="0" smtClean="0"/>
          </a:p>
          <a:p>
            <a:pPr marL="457200" indent="-457200" algn="just" defTabSz="4081463">
              <a:spcAft>
                <a:spcPts val="400"/>
              </a:spcAft>
            </a:pPr>
            <a:r>
              <a:rPr lang="en-US" sz="2000" b="1" dirty="0" smtClean="0"/>
              <a:t>3.  Both models are more sensitive to changes in the BL schemes </a:t>
            </a:r>
          </a:p>
          <a:p>
            <a:pPr marL="457200" indent="-457200" algn="just" defTabSz="4081463">
              <a:spcAft>
                <a:spcPts val="400"/>
              </a:spcAft>
            </a:pPr>
            <a:r>
              <a:rPr lang="en-US" sz="2000" b="1" dirty="0" smtClean="0"/>
              <a:t>     than to the microphysics schemes.  </a:t>
            </a:r>
            <a:endParaRPr lang="en-US" sz="1100" b="1" dirty="0" smtClean="0"/>
          </a:p>
          <a:p>
            <a:pPr algn="just" defTabSz="4081463">
              <a:spcAft>
                <a:spcPts val="400"/>
              </a:spcAft>
              <a:buFont typeface="Arial" pitchFamily="34" charset="0"/>
              <a:buChar char="•"/>
            </a:pPr>
            <a:endParaRPr lang="en-US" sz="1100" b="1" dirty="0" smtClean="0"/>
          </a:p>
          <a:p>
            <a:pPr marL="457200" indent="-457200" algn="just" defTabSz="4081463">
              <a:spcAft>
                <a:spcPts val="400"/>
              </a:spcAft>
            </a:pPr>
            <a:r>
              <a:rPr lang="en-US" sz="2000" b="1" dirty="0" smtClean="0"/>
              <a:t>4.  The conventional intensity metrics (i.e., the minimum sea-</a:t>
            </a:r>
          </a:p>
          <a:p>
            <a:pPr marL="457200" indent="-457200" algn="just" defTabSz="4081463">
              <a:spcAft>
                <a:spcPts val="400"/>
              </a:spcAft>
            </a:pPr>
            <a:r>
              <a:rPr lang="en-US" sz="2000" b="1" dirty="0" smtClean="0"/>
              <a:t>      level pressure and maximum surface winds) do not reveal </a:t>
            </a:r>
          </a:p>
          <a:p>
            <a:pPr marL="457200" indent="-457200" algn="just" defTabSz="4081463">
              <a:spcAft>
                <a:spcPts val="400"/>
              </a:spcAft>
            </a:pPr>
            <a:r>
              <a:rPr lang="en-US" sz="2000" b="1" dirty="0" smtClean="0"/>
              <a:t>      the sensitivity as well as the azimuthally averaged structural</a:t>
            </a:r>
          </a:p>
          <a:p>
            <a:pPr marL="457200" indent="-457200" algn="just" defTabSz="4081463">
              <a:spcAft>
                <a:spcPts val="400"/>
              </a:spcAft>
            </a:pPr>
            <a:r>
              <a:rPr lang="en-US" sz="2000" b="1" dirty="0" smtClean="0"/>
              <a:t>     </a:t>
            </a:r>
            <a:r>
              <a:rPr lang="en-US" sz="2000" b="1" dirty="0" smtClean="0"/>
              <a:t> metrics</a:t>
            </a:r>
            <a:r>
              <a:rPr lang="en-US" sz="2000" b="1" dirty="0" smtClean="0"/>
              <a:t>, in particular with respect to the sensitivity to </a:t>
            </a:r>
          </a:p>
          <a:p>
            <a:pPr marL="457200" indent="-457200" algn="just" defTabSz="4081463">
              <a:spcAft>
                <a:spcPts val="400"/>
              </a:spcAft>
            </a:pPr>
            <a:r>
              <a:rPr lang="en-US" sz="2000" b="1" dirty="0" smtClean="0"/>
              <a:t>     </a:t>
            </a:r>
            <a:r>
              <a:rPr lang="en-US" sz="2000" b="1" dirty="0" smtClean="0"/>
              <a:t> microphysics</a:t>
            </a:r>
            <a:r>
              <a:rPr lang="en-US" sz="2000" b="1" dirty="0" smtClean="0"/>
              <a:t>.</a:t>
            </a:r>
            <a:endParaRPr lang="en-US" sz="2000" b="1"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atrina28Aug05-03"/>
          <p:cNvPicPr>
            <a:picLocks noChangeAspect="1" noChangeArrowheads="1"/>
          </p:cNvPicPr>
          <p:nvPr/>
        </p:nvPicPr>
        <p:blipFill>
          <a:blip r:embed="rId3" cstate="print"/>
          <a:srcRect l="6482" t="16172" r="14815" b="25034"/>
          <a:stretch>
            <a:fillRect/>
          </a:stretch>
        </p:blipFill>
        <p:spPr bwMode="auto">
          <a:xfrm>
            <a:off x="0" y="6020"/>
            <a:ext cx="9144000" cy="6851980"/>
          </a:xfrm>
          <a:prstGeom prst="rect">
            <a:avLst/>
          </a:prstGeom>
          <a:noFill/>
          <a:ln w="9525">
            <a:noFill/>
            <a:miter lim="800000"/>
            <a:headEnd/>
            <a:tailEnd/>
          </a:ln>
          <a:effectLst>
            <a:outerShdw blurRad="1270000" dist="50800" dir="5400000" algn="ctr" rotWithShape="0">
              <a:srgbClr val="000000"/>
            </a:outerShdw>
          </a:effectLst>
        </p:spPr>
      </p:pic>
      <p:sp>
        <p:nvSpPr>
          <p:cNvPr id="226308" name="Rectangle 4"/>
          <p:cNvSpPr>
            <a:spLocks noGrp="1" noChangeArrowheads="1"/>
          </p:cNvSpPr>
          <p:nvPr>
            <p:ph type="ctrTitle"/>
          </p:nvPr>
        </p:nvSpPr>
        <p:spPr>
          <a:xfrm>
            <a:off x="0" y="130854"/>
            <a:ext cx="6248400" cy="1395413"/>
          </a:xfrm>
          <a:effectLst>
            <a:outerShdw blurRad="50800" dist="38100" dir="2700000">
              <a:srgbClr val="000000">
                <a:alpha val="43000"/>
              </a:srgbClr>
            </a:outerShdw>
          </a:effectLst>
        </p:spPr>
        <p:txBody>
          <a:bodyPr/>
          <a:lstStyle/>
          <a:p>
            <a:pPr algn="l" eaLnBrk="1" hangingPunct="1">
              <a:defRPr/>
            </a:pPr>
            <a:r>
              <a:rPr lang="en-US" sz="5400" b="1" dirty="0">
                <a:solidFill>
                  <a:schemeClr val="bg1"/>
                </a:solidFill>
                <a:latin typeface="Arial"/>
                <a:ea typeface="+mj-ea"/>
                <a:cs typeface="Arial"/>
              </a:rPr>
              <a:t>Questions?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C:\Data\hwrf\aoml-ideal\figures\control_fixedfgfsrad1\relvort400fixedfgfsrad1mp572.gif"/>
          <p:cNvPicPr>
            <a:picLocks noChangeAspect="1" noChangeArrowheads="1"/>
          </p:cNvPicPr>
          <p:nvPr/>
        </p:nvPicPr>
        <p:blipFill>
          <a:blip r:embed="rId2" cstate="print"/>
          <a:srcRect t="4933"/>
          <a:stretch>
            <a:fillRect/>
          </a:stretch>
        </p:blipFill>
        <p:spPr bwMode="auto">
          <a:xfrm>
            <a:off x="5967810" y="5029200"/>
            <a:ext cx="2743200" cy="1955902"/>
          </a:xfrm>
          <a:prstGeom prst="rect">
            <a:avLst/>
          </a:prstGeom>
          <a:noFill/>
        </p:spPr>
      </p:pic>
      <p:pic>
        <p:nvPicPr>
          <p:cNvPr id="3" name="Picture 13" descr="C:\Data\hwrf\aoml-ideal\figures\control_fixedfgfsrad1\relvort400fixedfgfsrad1mp560.gif"/>
          <p:cNvPicPr>
            <a:picLocks noChangeAspect="1" noChangeArrowheads="1"/>
          </p:cNvPicPr>
          <p:nvPr/>
        </p:nvPicPr>
        <p:blipFill>
          <a:blip r:embed="rId3" cstate="print"/>
          <a:srcRect t="4933"/>
          <a:stretch>
            <a:fillRect/>
          </a:stretch>
        </p:blipFill>
        <p:spPr bwMode="auto">
          <a:xfrm>
            <a:off x="3352800" y="5013196"/>
            <a:ext cx="2743200" cy="1955902"/>
          </a:xfrm>
          <a:prstGeom prst="rect">
            <a:avLst/>
          </a:prstGeom>
          <a:noFill/>
        </p:spPr>
      </p:pic>
      <p:pic>
        <p:nvPicPr>
          <p:cNvPr id="4" name="Picture 12" descr="C:\Data\hwrf\aoml-ideal\figures\control_fixedfgfsrad1\relvort400fixedfgfsrad1mp548.gif"/>
          <p:cNvPicPr>
            <a:picLocks noChangeAspect="1" noChangeArrowheads="1"/>
          </p:cNvPicPr>
          <p:nvPr/>
        </p:nvPicPr>
        <p:blipFill>
          <a:blip r:embed="rId4" cstate="print"/>
          <a:srcRect t="4933"/>
          <a:stretch>
            <a:fillRect/>
          </a:stretch>
        </p:blipFill>
        <p:spPr bwMode="auto">
          <a:xfrm>
            <a:off x="457200" y="5004650"/>
            <a:ext cx="2743200" cy="1955902"/>
          </a:xfrm>
          <a:prstGeom prst="rect">
            <a:avLst/>
          </a:prstGeom>
          <a:noFill/>
        </p:spPr>
      </p:pic>
      <p:pic>
        <p:nvPicPr>
          <p:cNvPr id="5" name="Picture 11" descr="C:\Data\hwrf\aoml-ideal\figures\control_fixedfgfsrad1\relvort400fixedfgfsrad1mp536.gif"/>
          <p:cNvPicPr>
            <a:picLocks noChangeAspect="1" noChangeArrowheads="1"/>
          </p:cNvPicPr>
          <p:nvPr/>
        </p:nvPicPr>
        <p:blipFill>
          <a:blip r:embed="rId5" cstate="print"/>
          <a:srcRect t="4933"/>
          <a:stretch>
            <a:fillRect/>
          </a:stretch>
        </p:blipFill>
        <p:spPr bwMode="auto">
          <a:xfrm>
            <a:off x="5943600" y="2895600"/>
            <a:ext cx="2743200" cy="1955902"/>
          </a:xfrm>
          <a:prstGeom prst="rect">
            <a:avLst/>
          </a:prstGeom>
          <a:noFill/>
        </p:spPr>
      </p:pic>
      <p:pic>
        <p:nvPicPr>
          <p:cNvPr id="6" name="Picture 10" descr="C:\Data\hwrf\aoml-ideal\figures\control_fixedfgfsrad1\relvort400fixedfgfsrad1mp530.gif"/>
          <p:cNvPicPr>
            <a:picLocks noChangeAspect="1" noChangeArrowheads="1"/>
          </p:cNvPicPr>
          <p:nvPr/>
        </p:nvPicPr>
        <p:blipFill>
          <a:blip r:embed="rId6" cstate="print"/>
          <a:srcRect t="4933"/>
          <a:stretch>
            <a:fillRect/>
          </a:stretch>
        </p:blipFill>
        <p:spPr bwMode="auto">
          <a:xfrm>
            <a:off x="3352800" y="2937616"/>
            <a:ext cx="2743200" cy="1955902"/>
          </a:xfrm>
          <a:prstGeom prst="rect">
            <a:avLst/>
          </a:prstGeom>
          <a:noFill/>
        </p:spPr>
      </p:pic>
      <p:pic>
        <p:nvPicPr>
          <p:cNvPr id="7" name="Picture 9" descr="C:\Data\hwrf\aoml-ideal\figures\control_fixedfgfsrad1\relvort400fixedfgfsrad1mp524.gif"/>
          <p:cNvPicPr>
            <a:picLocks noChangeAspect="1" noChangeArrowheads="1"/>
          </p:cNvPicPr>
          <p:nvPr/>
        </p:nvPicPr>
        <p:blipFill>
          <a:blip r:embed="rId7" cstate="print"/>
          <a:srcRect t="4933"/>
          <a:stretch>
            <a:fillRect/>
          </a:stretch>
        </p:blipFill>
        <p:spPr bwMode="auto">
          <a:xfrm>
            <a:off x="457200" y="2971800"/>
            <a:ext cx="2743200" cy="1955902"/>
          </a:xfrm>
          <a:prstGeom prst="rect">
            <a:avLst/>
          </a:prstGeom>
          <a:noFill/>
        </p:spPr>
      </p:pic>
      <p:pic>
        <p:nvPicPr>
          <p:cNvPr id="8" name="Picture 8" descr="C:\Data\hwrf\aoml-ideal\figures\control_fixedfgfsrad1\relvort400fixedfgfsrad1mp518.gif"/>
          <p:cNvPicPr>
            <a:picLocks noChangeAspect="1" noChangeArrowheads="1"/>
          </p:cNvPicPr>
          <p:nvPr/>
        </p:nvPicPr>
        <p:blipFill>
          <a:blip r:embed="rId8" cstate="print"/>
          <a:srcRect t="4933"/>
          <a:stretch>
            <a:fillRect/>
          </a:stretch>
        </p:blipFill>
        <p:spPr bwMode="auto">
          <a:xfrm>
            <a:off x="5867400" y="685800"/>
            <a:ext cx="2743200" cy="1955902"/>
          </a:xfrm>
          <a:prstGeom prst="rect">
            <a:avLst/>
          </a:prstGeom>
          <a:noFill/>
        </p:spPr>
      </p:pic>
      <p:pic>
        <p:nvPicPr>
          <p:cNvPr id="9" name="Picture 7" descr="C:\Data\hwrf\aoml-ideal\figures\control_fixedfgfsrad1\relvort400fixedfgfsrad1mp512.gif"/>
          <p:cNvPicPr>
            <a:picLocks noChangeAspect="1" noChangeArrowheads="1"/>
          </p:cNvPicPr>
          <p:nvPr/>
        </p:nvPicPr>
        <p:blipFill>
          <a:blip r:embed="rId9" cstate="print"/>
          <a:srcRect t="4933"/>
          <a:stretch>
            <a:fillRect/>
          </a:stretch>
        </p:blipFill>
        <p:spPr bwMode="auto">
          <a:xfrm>
            <a:off x="3352800" y="685800"/>
            <a:ext cx="2743200" cy="1955902"/>
          </a:xfrm>
          <a:prstGeom prst="rect">
            <a:avLst/>
          </a:prstGeom>
          <a:noFill/>
        </p:spPr>
      </p:pic>
      <p:pic>
        <p:nvPicPr>
          <p:cNvPr id="10" name="Picture 6" descr="C:\Data\hwrf\aoml-ideal\figures\control_fixedfgfsrad1\relvort400fixedfgfsrad1mp56.gif"/>
          <p:cNvPicPr>
            <a:picLocks noChangeAspect="1" noChangeArrowheads="1"/>
          </p:cNvPicPr>
          <p:nvPr/>
        </p:nvPicPr>
        <p:blipFill>
          <a:blip r:embed="rId10" cstate="print"/>
          <a:srcRect t="4933"/>
          <a:stretch>
            <a:fillRect/>
          </a:stretch>
        </p:blipFill>
        <p:spPr bwMode="auto">
          <a:xfrm>
            <a:off x="457200" y="685800"/>
            <a:ext cx="2743200" cy="1955902"/>
          </a:xfrm>
          <a:prstGeom prst="rect">
            <a:avLst/>
          </a:prstGeom>
          <a:noFill/>
        </p:spPr>
      </p:pic>
      <p:sp>
        <p:nvSpPr>
          <p:cNvPr id="11" name="TextBox 10"/>
          <p:cNvSpPr txBox="1"/>
          <p:nvPr/>
        </p:nvSpPr>
        <p:spPr>
          <a:xfrm>
            <a:off x="2438400" y="0"/>
            <a:ext cx="3711081" cy="461665"/>
          </a:xfrm>
          <a:prstGeom prst="rect">
            <a:avLst/>
          </a:prstGeom>
          <a:noFill/>
        </p:spPr>
        <p:txBody>
          <a:bodyPr wrap="none" rtlCol="0">
            <a:spAutoFit/>
          </a:bodyPr>
          <a:lstStyle/>
          <a:p>
            <a:r>
              <a:rPr lang="en-US" sz="2400" b="1" dirty="0" smtClean="0"/>
              <a:t>Relative </a:t>
            </a:r>
            <a:r>
              <a:rPr lang="en-US" sz="2400" b="1" dirty="0" err="1" smtClean="0"/>
              <a:t>Vorticity</a:t>
            </a:r>
            <a:r>
              <a:rPr lang="en-US" sz="2400" b="1" dirty="0" smtClean="0"/>
              <a:t> at 400 </a:t>
            </a:r>
            <a:r>
              <a:rPr lang="en-US" sz="2400" b="1" dirty="0" err="1" smtClean="0"/>
              <a:t>mb</a:t>
            </a:r>
            <a:endParaRPr lang="en-US" sz="2400" b="1" dirty="0"/>
          </a:p>
        </p:txBody>
      </p:sp>
      <p:sp>
        <p:nvSpPr>
          <p:cNvPr id="12" name="TextBox 11"/>
          <p:cNvSpPr txBox="1"/>
          <p:nvPr/>
        </p:nvSpPr>
        <p:spPr>
          <a:xfrm>
            <a:off x="1295400" y="381000"/>
            <a:ext cx="886012" cy="369332"/>
          </a:xfrm>
          <a:prstGeom prst="rect">
            <a:avLst/>
          </a:prstGeom>
          <a:noFill/>
        </p:spPr>
        <p:txBody>
          <a:bodyPr wrap="none" rtlCol="0">
            <a:spAutoFit/>
          </a:bodyPr>
          <a:lstStyle/>
          <a:p>
            <a:r>
              <a:rPr lang="en-US" dirty="0" smtClean="0"/>
              <a:t>6 hours</a:t>
            </a:r>
            <a:endParaRPr lang="en-US" dirty="0"/>
          </a:p>
        </p:txBody>
      </p:sp>
      <p:sp>
        <p:nvSpPr>
          <p:cNvPr id="13" name="TextBox 12"/>
          <p:cNvSpPr txBox="1"/>
          <p:nvPr/>
        </p:nvSpPr>
        <p:spPr>
          <a:xfrm>
            <a:off x="4114800" y="381000"/>
            <a:ext cx="1003031" cy="369332"/>
          </a:xfrm>
          <a:prstGeom prst="rect">
            <a:avLst/>
          </a:prstGeom>
          <a:noFill/>
        </p:spPr>
        <p:txBody>
          <a:bodyPr wrap="none" rtlCol="0">
            <a:spAutoFit/>
          </a:bodyPr>
          <a:lstStyle/>
          <a:p>
            <a:r>
              <a:rPr lang="en-US" dirty="0" smtClean="0"/>
              <a:t>12 hours</a:t>
            </a:r>
            <a:endParaRPr lang="en-US" dirty="0"/>
          </a:p>
        </p:txBody>
      </p:sp>
      <p:sp>
        <p:nvSpPr>
          <p:cNvPr id="14" name="TextBox 13"/>
          <p:cNvSpPr txBox="1"/>
          <p:nvPr/>
        </p:nvSpPr>
        <p:spPr>
          <a:xfrm>
            <a:off x="6629400" y="381000"/>
            <a:ext cx="1003031" cy="369332"/>
          </a:xfrm>
          <a:prstGeom prst="rect">
            <a:avLst/>
          </a:prstGeom>
          <a:noFill/>
        </p:spPr>
        <p:txBody>
          <a:bodyPr wrap="none" rtlCol="0">
            <a:spAutoFit/>
          </a:bodyPr>
          <a:lstStyle/>
          <a:p>
            <a:r>
              <a:rPr lang="en-US" dirty="0" smtClean="0"/>
              <a:t>18 hours</a:t>
            </a:r>
            <a:endParaRPr lang="en-US" dirty="0"/>
          </a:p>
        </p:txBody>
      </p:sp>
      <p:sp>
        <p:nvSpPr>
          <p:cNvPr id="15" name="TextBox 14"/>
          <p:cNvSpPr txBox="1"/>
          <p:nvPr/>
        </p:nvSpPr>
        <p:spPr>
          <a:xfrm>
            <a:off x="1343960" y="2683736"/>
            <a:ext cx="1003031" cy="369332"/>
          </a:xfrm>
          <a:prstGeom prst="rect">
            <a:avLst/>
          </a:prstGeom>
          <a:noFill/>
        </p:spPr>
        <p:txBody>
          <a:bodyPr wrap="none" rtlCol="0">
            <a:spAutoFit/>
          </a:bodyPr>
          <a:lstStyle/>
          <a:p>
            <a:r>
              <a:rPr lang="en-US" dirty="0" smtClean="0"/>
              <a:t>24 hours</a:t>
            </a:r>
            <a:endParaRPr lang="en-US" dirty="0"/>
          </a:p>
        </p:txBody>
      </p:sp>
      <p:sp>
        <p:nvSpPr>
          <p:cNvPr id="16" name="TextBox 15"/>
          <p:cNvSpPr txBox="1"/>
          <p:nvPr/>
        </p:nvSpPr>
        <p:spPr>
          <a:xfrm>
            <a:off x="4053690" y="2650266"/>
            <a:ext cx="1003031" cy="369332"/>
          </a:xfrm>
          <a:prstGeom prst="rect">
            <a:avLst/>
          </a:prstGeom>
          <a:noFill/>
        </p:spPr>
        <p:txBody>
          <a:bodyPr wrap="none" rtlCol="0">
            <a:spAutoFit/>
          </a:bodyPr>
          <a:lstStyle/>
          <a:p>
            <a:r>
              <a:rPr lang="en-US" dirty="0" smtClean="0"/>
              <a:t>30 hours</a:t>
            </a:r>
            <a:endParaRPr lang="en-US" dirty="0"/>
          </a:p>
        </p:txBody>
      </p:sp>
      <p:sp>
        <p:nvSpPr>
          <p:cNvPr id="17" name="TextBox 16"/>
          <p:cNvSpPr txBox="1"/>
          <p:nvPr/>
        </p:nvSpPr>
        <p:spPr>
          <a:xfrm>
            <a:off x="6781800" y="2590800"/>
            <a:ext cx="1003031" cy="369332"/>
          </a:xfrm>
          <a:prstGeom prst="rect">
            <a:avLst/>
          </a:prstGeom>
          <a:noFill/>
        </p:spPr>
        <p:txBody>
          <a:bodyPr wrap="none" rtlCol="0">
            <a:spAutoFit/>
          </a:bodyPr>
          <a:lstStyle/>
          <a:p>
            <a:r>
              <a:rPr lang="en-US" dirty="0" smtClean="0"/>
              <a:t>36 hours</a:t>
            </a:r>
            <a:endParaRPr lang="en-US" dirty="0"/>
          </a:p>
        </p:txBody>
      </p:sp>
      <p:sp>
        <p:nvSpPr>
          <p:cNvPr id="18" name="TextBox 17"/>
          <p:cNvSpPr txBox="1"/>
          <p:nvPr/>
        </p:nvSpPr>
        <p:spPr>
          <a:xfrm>
            <a:off x="1387512" y="4741136"/>
            <a:ext cx="1003031" cy="369332"/>
          </a:xfrm>
          <a:prstGeom prst="rect">
            <a:avLst/>
          </a:prstGeom>
          <a:noFill/>
        </p:spPr>
        <p:txBody>
          <a:bodyPr wrap="none" rtlCol="0">
            <a:spAutoFit/>
          </a:bodyPr>
          <a:lstStyle/>
          <a:p>
            <a:r>
              <a:rPr lang="en-US" dirty="0" smtClean="0"/>
              <a:t>48 hours</a:t>
            </a:r>
            <a:endParaRPr lang="en-US" dirty="0"/>
          </a:p>
        </p:txBody>
      </p:sp>
      <p:sp>
        <p:nvSpPr>
          <p:cNvPr id="19" name="TextBox 18"/>
          <p:cNvSpPr txBox="1"/>
          <p:nvPr/>
        </p:nvSpPr>
        <p:spPr>
          <a:xfrm>
            <a:off x="4206912" y="4741136"/>
            <a:ext cx="1003031" cy="369332"/>
          </a:xfrm>
          <a:prstGeom prst="rect">
            <a:avLst/>
          </a:prstGeom>
          <a:noFill/>
        </p:spPr>
        <p:txBody>
          <a:bodyPr wrap="none" rtlCol="0">
            <a:spAutoFit/>
          </a:bodyPr>
          <a:lstStyle/>
          <a:p>
            <a:r>
              <a:rPr lang="en-US" dirty="0" smtClean="0"/>
              <a:t>60 hours</a:t>
            </a:r>
            <a:endParaRPr lang="en-US" dirty="0"/>
          </a:p>
        </p:txBody>
      </p:sp>
      <p:sp>
        <p:nvSpPr>
          <p:cNvPr id="20" name="TextBox 19"/>
          <p:cNvSpPr txBox="1"/>
          <p:nvPr/>
        </p:nvSpPr>
        <p:spPr>
          <a:xfrm>
            <a:off x="6721512" y="4741136"/>
            <a:ext cx="1003031" cy="369332"/>
          </a:xfrm>
          <a:prstGeom prst="rect">
            <a:avLst/>
          </a:prstGeom>
          <a:noFill/>
        </p:spPr>
        <p:txBody>
          <a:bodyPr wrap="none" rtlCol="0">
            <a:spAutoFit/>
          </a:bodyPr>
          <a:lstStyle/>
          <a:p>
            <a:r>
              <a:rPr lang="en-US" dirty="0" smtClean="0"/>
              <a:t>72 hours</a:t>
            </a:r>
            <a:endParaRPr lang="en-US" dirty="0"/>
          </a:p>
        </p:txBody>
      </p:sp>
      <p:sp>
        <p:nvSpPr>
          <p:cNvPr id="21" name="TextBox 20"/>
          <p:cNvSpPr txBox="1"/>
          <p:nvPr/>
        </p:nvSpPr>
        <p:spPr>
          <a:xfrm>
            <a:off x="6858000" y="0"/>
            <a:ext cx="2514600" cy="523220"/>
          </a:xfrm>
          <a:prstGeom prst="rect">
            <a:avLst/>
          </a:prstGeom>
          <a:noFill/>
        </p:spPr>
        <p:txBody>
          <a:bodyPr wrap="square" rtlCol="0">
            <a:spAutoFit/>
          </a:bodyPr>
          <a:lstStyle/>
          <a:p>
            <a:r>
              <a:rPr lang="en-US" sz="1400" b="1" dirty="0" smtClean="0"/>
              <a:t>Red – relative </a:t>
            </a:r>
            <a:r>
              <a:rPr lang="en-US" sz="1400" b="1" dirty="0" err="1" smtClean="0"/>
              <a:t>vorticity</a:t>
            </a:r>
            <a:r>
              <a:rPr lang="en-US" sz="1400" b="1" dirty="0" smtClean="0"/>
              <a:t> &gt; 0, </a:t>
            </a:r>
            <a:endParaRPr lang="en-US" sz="1400" b="1" baseline="30000" dirty="0" smtClean="0"/>
          </a:p>
          <a:p>
            <a:r>
              <a:rPr lang="en-US" sz="1400" b="1" dirty="0" smtClean="0"/>
              <a:t>Blue – relative </a:t>
            </a:r>
            <a:r>
              <a:rPr lang="en-US" sz="1400" b="1" dirty="0" err="1" smtClean="0"/>
              <a:t>vorticity</a:t>
            </a:r>
            <a:r>
              <a:rPr lang="en-US" sz="1400" b="1" dirty="0" smtClean="0"/>
              <a:t> &lt; 0</a:t>
            </a:r>
            <a:endParaRPr lang="en-US" sz="1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752600" y="0"/>
            <a:ext cx="3586879" cy="461665"/>
          </a:xfrm>
          <a:prstGeom prst="rect">
            <a:avLst/>
          </a:prstGeom>
          <a:noFill/>
        </p:spPr>
        <p:txBody>
          <a:bodyPr wrap="none" rtlCol="0">
            <a:spAutoFit/>
          </a:bodyPr>
          <a:lstStyle/>
          <a:p>
            <a:r>
              <a:rPr lang="en-US" sz="2400" b="1" dirty="0" smtClean="0"/>
              <a:t>Vertical Velocity at 850 </a:t>
            </a:r>
            <a:r>
              <a:rPr lang="en-US" sz="2400" b="1" dirty="0" err="1" smtClean="0"/>
              <a:t>mb</a:t>
            </a:r>
            <a:endParaRPr lang="en-US" sz="2400" b="1" dirty="0"/>
          </a:p>
        </p:txBody>
      </p:sp>
      <p:pic>
        <p:nvPicPr>
          <p:cNvPr id="2050" name="Picture 2" descr="C:\Data\hwrf\aoml-ideal\figures\control_fixedfgfsrad1\vertvel850fixedfgfsrad1mp560.gif"/>
          <p:cNvPicPr>
            <a:picLocks noChangeAspect="1" noChangeArrowheads="1"/>
          </p:cNvPicPr>
          <p:nvPr/>
        </p:nvPicPr>
        <p:blipFill>
          <a:blip r:embed="rId2" cstate="print"/>
          <a:srcRect l="10000" t="4933" r="15000" b="6667"/>
          <a:stretch>
            <a:fillRect/>
          </a:stretch>
        </p:blipFill>
        <p:spPr bwMode="auto">
          <a:xfrm>
            <a:off x="3352800" y="5039265"/>
            <a:ext cx="2057400" cy="1818735"/>
          </a:xfrm>
          <a:prstGeom prst="rect">
            <a:avLst/>
          </a:prstGeom>
          <a:noFill/>
        </p:spPr>
      </p:pic>
      <p:pic>
        <p:nvPicPr>
          <p:cNvPr id="2051" name="Picture 3" descr="C:\Data\hwrf\aoml-ideal\figures\control_fixedfgfsrad1\vertvel850fixedfgfsrad1mp572.gif"/>
          <p:cNvPicPr>
            <a:picLocks noChangeAspect="1" noChangeArrowheads="1"/>
          </p:cNvPicPr>
          <p:nvPr/>
        </p:nvPicPr>
        <p:blipFill>
          <a:blip r:embed="rId3" cstate="print"/>
          <a:srcRect l="10000" t="4933" r="15000" b="6667"/>
          <a:stretch>
            <a:fillRect/>
          </a:stretch>
        </p:blipFill>
        <p:spPr bwMode="auto">
          <a:xfrm>
            <a:off x="6172200" y="5039265"/>
            <a:ext cx="2057400" cy="1818735"/>
          </a:xfrm>
          <a:prstGeom prst="rect">
            <a:avLst/>
          </a:prstGeom>
          <a:noFill/>
        </p:spPr>
      </p:pic>
      <p:pic>
        <p:nvPicPr>
          <p:cNvPr id="2052" name="Picture 4" descr="C:\Data\hwrf\aoml-ideal\figures\control_fixedfgfsrad1\vertvel850fixedfgfsrad1mp512.gif"/>
          <p:cNvPicPr>
            <a:picLocks noChangeAspect="1" noChangeArrowheads="1"/>
          </p:cNvPicPr>
          <p:nvPr/>
        </p:nvPicPr>
        <p:blipFill>
          <a:blip r:embed="rId4" cstate="print"/>
          <a:srcRect l="10000" t="4933" r="15000" b="6667"/>
          <a:stretch>
            <a:fillRect/>
          </a:stretch>
        </p:blipFill>
        <p:spPr bwMode="auto">
          <a:xfrm>
            <a:off x="3429000" y="719984"/>
            <a:ext cx="2057400" cy="1818735"/>
          </a:xfrm>
          <a:prstGeom prst="rect">
            <a:avLst/>
          </a:prstGeom>
          <a:noFill/>
        </p:spPr>
      </p:pic>
      <p:pic>
        <p:nvPicPr>
          <p:cNvPr id="2053" name="Picture 5" descr="C:\Data\hwrf\aoml-ideal\figures\control_fixedfgfsrad1\vertvel850fixedfgfsrad1mp524.gif"/>
          <p:cNvPicPr>
            <a:picLocks noChangeAspect="1" noChangeArrowheads="1"/>
          </p:cNvPicPr>
          <p:nvPr/>
        </p:nvPicPr>
        <p:blipFill>
          <a:blip r:embed="rId5" cstate="print"/>
          <a:srcRect l="10000" t="4933" r="15000" b="6667"/>
          <a:stretch>
            <a:fillRect/>
          </a:stretch>
        </p:blipFill>
        <p:spPr bwMode="auto">
          <a:xfrm>
            <a:off x="609600" y="2971800"/>
            <a:ext cx="2057400" cy="1818735"/>
          </a:xfrm>
          <a:prstGeom prst="rect">
            <a:avLst/>
          </a:prstGeom>
          <a:noFill/>
        </p:spPr>
      </p:pic>
      <p:pic>
        <p:nvPicPr>
          <p:cNvPr id="2054" name="Picture 6" descr="C:\Data\hwrf\aoml-ideal\figures\control_fixedfgfsrad1\vertvel850fixedfgfsrad1mp536.gif"/>
          <p:cNvPicPr>
            <a:picLocks noChangeAspect="1" noChangeArrowheads="1"/>
          </p:cNvPicPr>
          <p:nvPr/>
        </p:nvPicPr>
        <p:blipFill>
          <a:blip r:embed="rId6" cstate="print"/>
          <a:srcRect l="10000" t="4933" r="15000" b="6667"/>
          <a:stretch>
            <a:fillRect/>
          </a:stretch>
        </p:blipFill>
        <p:spPr bwMode="auto">
          <a:xfrm>
            <a:off x="6172200" y="2895600"/>
            <a:ext cx="2057400" cy="1818735"/>
          </a:xfrm>
          <a:prstGeom prst="rect">
            <a:avLst/>
          </a:prstGeom>
          <a:noFill/>
        </p:spPr>
      </p:pic>
      <p:pic>
        <p:nvPicPr>
          <p:cNvPr id="2055" name="Picture 7" descr="C:\Data\hwrf\aoml-ideal\figures\control_fixedfgfsrad1\vertvel850fixedfgfsrad1mp548.gif"/>
          <p:cNvPicPr>
            <a:picLocks noChangeAspect="1" noChangeArrowheads="1"/>
          </p:cNvPicPr>
          <p:nvPr/>
        </p:nvPicPr>
        <p:blipFill>
          <a:blip r:embed="rId7" cstate="print"/>
          <a:srcRect l="10000" t="4933" r="15000" b="6667"/>
          <a:stretch>
            <a:fillRect/>
          </a:stretch>
        </p:blipFill>
        <p:spPr bwMode="auto">
          <a:xfrm>
            <a:off x="609600" y="5039265"/>
            <a:ext cx="2057400" cy="1818735"/>
          </a:xfrm>
          <a:prstGeom prst="rect">
            <a:avLst/>
          </a:prstGeom>
          <a:noFill/>
        </p:spPr>
      </p:pic>
      <p:sp>
        <p:nvSpPr>
          <p:cNvPr id="11" name="TextBox 10"/>
          <p:cNvSpPr txBox="1"/>
          <p:nvPr/>
        </p:nvSpPr>
        <p:spPr>
          <a:xfrm>
            <a:off x="1219200" y="457200"/>
            <a:ext cx="886012" cy="369332"/>
          </a:xfrm>
          <a:prstGeom prst="rect">
            <a:avLst/>
          </a:prstGeom>
          <a:noFill/>
        </p:spPr>
        <p:txBody>
          <a:bodyPr wrap="none" rtlCol="0">
            <a:spAutoFit/>
          </a:bodyPr>
          <a:lstStyle/>
          <a:p>
            <a:r>
              <a:rPr lang="en-US" dirty="0" smtClean="0"/>
              <a:t>6 hours</a:t>
            </a:r>
            <a:endParaRPr lang="en-US" dirty="0"/>
          </a:p>
        </p:txBody>
      </p:sp>
      <p:sp>
        <p:nvSpPr>
          <p:cNvPr id="12" name="TextBox 11"/>
          <p:cNvSpPr txBox="1"/>
          <p:nvPr/>
        </p:nvSpPr>
        <p:spPr>
          <a:xfrm>
            <a:off x="4038600" y="381000"/>
            <a:ext cx="1003031" cy="369332"/>
          </a:xfrm>
          <a:prstGeom prst="rect">
            <a:avLst/>
          </a:prstGeom>
          <a:noFill/>
        </p:spPr>
        <p:txBody>
          <a:bodyPr wrap="none" rtlCol="0">
            <a:spAutoFit/>
          </a:bodyPr>
          <a:lstStyle/>
          <a:p>
            <a:r>
              <a:rPr lang="en-US" dirty="0" smtClean="0"/>
              <a:t>12 hours</a:t>
            </a:r>
            <a:endParaRPr lang="en-US" dirty="0"/>
          </a:p>
        </p:txBody>
      </p:sp>
      <p:sp>
        <p:nvSpPr>
          <p:cNvPr id="13" name="TextBox 12"/>
          <p:cNvSpPr txBox="1"/>
          <p:nvPr/>
        </p:nvSpPr>
        <p:spPr>
          <a:xfrm>
            <a:off x="6629400" y="440822"/>
            <a:ext cx="1003031" cy="369332"/>
          </a:xfrm>
          <a:prstGeom prst="rect">
            <a:avLst/>
          </a:prstGeom>
          <a:noFill/>
        </p:spPr>
        <p:txBody>
          <a:bodyPr wrap="none" rtlCol="0">
            <a:spAutoFit/>
          </a:bodyPr>
          <a:lstStyle/>
          <a:p>
            <a:r>
              <a:rPr lang="en-US" dirty="0" smtClean="0"/>
              <a:t>18 hours</a:t>
            </a:r>
            <a:endParaRPr lang="en-US" dirty="0"/>
          </a:p>
        </p:txBody>
      </p:sp>
      <p:sp>
        <p:nvSpPr>
          <p:cNvPr id="14" name="TextBox 13"/>
          <p:cNvSpPr txBox="1"/>
          <p:nvPr/>
        </p:nvSpPr>
        <p:spPr>
          <a:xfrm>
            <a:off x="1343960" y="2683736"/>
            <a:ext cx="1003031" cy="369332"/>
          </a:xfrm>
          <a:prstGeom prst="rect">
            <a:avLst/>
          </a:prstGeom>
          <a:noFill/>
        </p:spPr>
        <p:txBody>
          <a:bodyPr wrap="none" rtlCol="0">
            <a:spAutoFit/>
          </a:bodyPr>
          <a:lstStyle/>
          <a:p>
            <a:r>
              <a:rPr lang="en-US" dirty="0" smtClean="0"/>
              <a:t>24 hours</a:t>
            </a:r>
            <a:endParaRPr lang="en-US" dirty="0"/>
          </a:p>
        </p:txBody>
      </p:sp>
      <p:sp>
        <p:nvSpPr>
          <p:cNvPr id="15" name="TextBox 14"/>
          <p:cNvSpPr txBox="1"/>
          <p:nvPr/>
        </p:nvSpPr>
        <p:spPr>
          <a:xfrm>
            <a:off x="4038600" y="2590800"/>
            <a:ext cx="1003031" cy="369332"/>
          </a:xfrm>
          <a:prstGeom prst="rect">
            <a:avLst/>
          </a:prstGeom>
          <a:noFill/>
        </p:spPr>
        <p:txBody>
          <a:bodyPr wrap="none" rtlCol="0">
            <a:spAutoFit/>
          </a:bodyPr>
          <a:lstStyle/>
          <a:p>
            <a:r>
              <a:rPr lang="en-US" dirty="0" smtClean="0"/>
              <a:t>30 hours</a:t>
            </a:r>
            <a:endParaRPr lang="en-US" dirty="0"/>
          </a:p>
        </p:txBody>
      </p:sp>
      <p:sp>
        <p:nvSpPr>
          <p:cNvPr id="16" name="TextBox 15"/>
          <p:cNvSpPr txBox="1"/>
          <p:nvPr/>
        </p:nvSpPr>
        <p:spPr>
          <a:xfrm>
            <a:off x="6781800" y="2590800"/>
            <a:ext cx="1003031" cy="369332"/>
          </a:xfrm>
          <a:prstGeom prst="rect">
            <a:avLst/>
          </a:prstGeom>
          <a:noFill/>
        </p:spPr>
        <p:txBody>
          <a:bodyPr wrap="none" rtlCol="0">
            <a:spAutoFit/>
          </a:bodyPr>
          <a:lstStyle/>
          <a:p>
            <a:r>
              <a:rPr lang="en-US" dirty="0" smtClean="0"/>
              <a:t>36 hours</a:t>
            </a:r>
            <a:endParaRPr lang="en-US" dirty="0"/>
          </a:p>
        </p:txBody>
      </p:sp>
      <p:sp>
        <p:nvSpPr>
          <p:cNvPr id="17" name="TextBox 16"/>
          <p:cNvSpPr txBox="1"/>
          <p:nvPr/>
        </p:nvSpPr>
        <p:spPr>
          <a:xfrm>
            <a:off x="1387512" y="4741136"/>
            <a:ext cx="1003031" cy="369332"/>
          </a:xfrm>
          <a:prstGeom prst="rect">
            <a:avLst/>
          </a:prstGeom>
          <a:noFill/>
        </p:spPr>
        <p:txBody>
          <a:bodyPr wrap="none" rtlCol="0">
            <a:spAutoFit/>
          </a:bodyPr>
          <a:lstStyle/>
          <a:p>
            <a:r>
              <a:rPr lang="en-US" dirty="0" smtClean="0"/>
              <a:t>48 hours</a:t>
            </a:r>
            <a:endParaRPr lang="en-US" dirty="0"/>
          </a:p>
        </p:txBody>
      </p:sp>
      <p:sp>
        <p:nvSpPr>
          <p:cNvPr id="18" name="TextBox 17"/>
          <p:cNvSpPr txBox="1"/>
          <p:nvPr/>
        </p:nvSpPr>
        <p:spPr>
          <a:xfrm>
            <a:off x="4206912" y="4741136"/>
            <a:ext cx="1003031" cy="369332"/>
          </a:xfrm>
          <a:prstGeom prst="rect">
            <a:avLst/>
          </a:prstGeom>
          <a:noFill/>
        </p:spPr>
        <p:txBody>
          <a:bodyPr wrap="none" rtlCol="0">
            <a:spAutoFit/>
          </a:bodyPr>
          <a:lstStyle/>
          <a:p>
            <a:r>
              <a:rPr lang="en-US" dirty="0" smtClean="0"/>
              <a:t>60 hours</a:t>
            </a:r>
            <a:endParaRPr lang="en-US" dirty="0"/>
          </a:p>
        </p:txBody>
      </p:sp>
      <p:sp>
        <p:nvSpPr>
          <p:cNvPr id="19" name="TextBox 18"/>
          <p:cNvSpPr txBox="1"/>
          <p:nvPr/>
        </p:nvSpPr>
        <p:spPr>
          <a:xfrm>
            <a:off x="6721512" y="4741136"/>
            <a:ext cx="1003031" cy="369332"/>
          </a:xfrm>
          <a:prstGeom prst="rect">
            <a:avLst/>
          </a:prstGeom>
          <a:noFill/>
        </p:spPr>
        <p:txBody>
          <a:bodyPr wrap="none" rtlCol="0">
            <a:spAutoFit/>
          </a:bodyPr>
          <a:lstStyle/>
          <a:p>
            <a:r>
              <a:rPr lang="en-US" dirty="0" smtClean="0"/>
              <a:t>72 hours</a:t>
            </a:r>
            <a:endParaRPr lang="en-US" dirty="0"/>
          </a:p>
        </p:txBody>
      </p:sp>
      <p:pic>
        <p:nvPicPr>
          <p:cNvPr id="20" name="Picture 6" descr="C:\Data\hwrf\aoml-ideal\figures\control_fixedfgfsrad1\vertvel850fixedfgfsrad1mp530.gif"/>
          <p:cNvPicPr>
            <a:picLocks noChangeAspect="1" noChangeArrowheads="1"/>
          </p:cNvPicPr>
          <p:nvPr/>
        </p:nvPicPr>
        <p:blipFill>
          <a:blip r:embed="rId8" cstate="print"/>
          <a:srcRect t="4933" r="15000" b="6667"/>
          <a:stretch>
            <a:fillRect/>
          </a:stretch>
        </p:blipFill>
        <p:spPr bwMode="auto">
          <a:xfrm>
            <a:off x="3200400" y="2895600"/>
            <a:ext cx="2331720" cy="1818743"/>
          </a:xfrm>
          <a:prstGeom prst="rect">
            <a:avLst/>
          </a:prstGeom>
          <a:noFill/>
        </p:spPr>
      </p:pic>
      <p:pic>
        <p:nvPicPr>
          <p:cNvPr id="2" name="Picture 2" descr="C:\Data\hwrf\aoml-ideal\figures\control_fixedfgfsrad1\vertvel850fixedfgfsrad1mp56.gif"/>
          <p:cNvPicPr>
            <a:picLocks noChangeAspect="1" noChangeArrowheads="1"/>
          </p:cNvPicPr>
          <p:nvPr/>
        </p:nvPicPr>
        <p:blipFill>
          <a:blip r:embed="rId9" cstate="print"/>
          <a:srcRect t="4933" r="15000" b="6667"/>
          <a:stretch>
            <a:fillRect/>
          </a:stretch>
        </p:blipFill>
        <p:spPr bwMode="auto">
          <a:xfrm>
            <a:off x="304800" y="737076"/>
            <a:ext cx="2331720" cy="1818743"/>
          </a:xfrm>
          <a:prstGeom prst="rect">
            <a:avLst/>
          </a:prstGeom>
          <a:noFill/>
        </p:spPr>
      </p:pic>
      <p:pic>
        <p:nvPicPr>
          <p:cNvPr id="3" name="Picture 3" descr="C:\Data\hwrf\aoml-ideal\figures\control_fixedfgfsrad1\vertvel400fixedfgfsrad1mp518.gif"/>
          <p:cNvPicPr>
            <a:picLocks noChangeAspect="1" noChangeArrowheads="1"/>
          </p:cNvPicPr>
          <p:nvPr/>
        </p:nvPicPr>
        <p:blipFill>
          <a:blip r:embed="rId10" cstate="print"/>
          <a:srcRect t="4933" r="15000" b="6667"/>
          <a:stretch>
            <a:fillRect/>
          </a:stretch>
        </p:blipFill>
        <p:spPr bwMode="auto">
          <a:xfrm>
            <a:off x="5867400" y="762000"/>
            <a:ext cx="2331720" cy="1818743"/>
          </a:xfrm>
          <a:prstGeom prst="rect">
            <a:avLst/>
          </a:prstGeom>
          <a:noFill/>
        </p:spPr>
      </p:pic>
      <p:sp>
        <p:nvSpPr>
          <p:cNvPr id="24" name="TextBox 23"/>
          <p:cNvSpPr txBox="1"/>
          <p:nvPr/>
        </p:nvSpPr>
        <p:spPr>
          <a:xfrm>
            <a:off x="5715000" y="0"/>
            <a:ext cx="3429000" cy="523220"/>
          </a:xfrm>
          <a:prstGeom prst="rect">
            <a:avLst/>
          </a:prstGeom>
          <a:noFill/>
        </p:spPr>
        <p:txBody>
          <a:bodyPr wrap="square" rtlCol="0">
            <a:spAutoFit/>
          </a:bodyPr>
          <a:lstStyle/>
          <a:p>
            <a:r>
              <a:rPr lang="en-US" sz="1400" b="1" dirty="0" smtClean="0"/>
              <a:t>Red - vertical velocity &gt; 0, shaded &gt; 1 ms</a:t>
            </a:r>
            <a:r>
              <a:rPr lang="en-US" sz="1400" b="1" baseline="30000" dirty="0" smtClean="0"/>
              <a:t>-1</a:t>
            </a:r>
          </a:p>
          <a:p>
            <a:r>
              <a:rPr lang="en-US" sz="1400" b="1" dirty="0" smtClean="0"/>
              <a:t>Blue- vertical velocity &lt; 0</a:t>
            </a:r>
            <a:endParaRPr lang="en-US" sz="1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0"/>
            <a:ext cx="3586879" cy="830997"/>
          </a:xfrm>
          <a:prstGeom prst="rect">
            <a:avLst/>
          </a:prstGeom>
          <a:noFill/>
        </p:spPr>
        <p:txBody>
          <a:bodyPr wrap="none" rtlCol="0">
            <a:spAutoFit/>
          </a:bodyPr>
          <a:lstStyle/>
          <a:p>
            <a:r>
              <a:rPr lang="en-US" sz="2400" b="1" dirty="0" smtClean="0"/>
              <a:t>Vertical Velocity at 400 </a:t>
            </a:r>
            <a:r>
              <a:rPr lang="en-US" sz="2400" b="1" dirty="0" err="1" smtClean="0"/>
              <a:t>mb</a:t>
            </a:r>
            <a:endParaRPr lang="en-US" sz="2400" b="1" dirty="0" smtClean="0"/>
          </a:p>
          <a:p>
            <a:endParaRPr lang="en-US" sz="2400" b="1" dirty="0"/>
          </a:p>
        </p:txBody>
      </p:sp>
      <p:pic>
        <p:nvPicPr>
          <p:cNvPr id="3074" name="Picture 2" descr="C:\Data\hwrf\aoml-ideal\figures\control_fixedfgfsrad1\vertvel400fixedfgfsrad1mp512.gif"/>
          <p:cNvPicPr>
            <a:picLocks noChangeAspect="1" noChangeArrowheads="1"/>
          </p:cNvPicPr>
          <p:nvPr/>
        </p:nvPicPr>
        <p:blipFill>
          <a:blip r:embed="rId2" cstate="print"/>
          <a:srcRect t="4933" r="15000" b="6667"/>
          <a:stretch>
            <a:fillRect/>
          </a:stretch>
        </p:blipFill>
        <p:spPr bwMode="auto">
          <a:xfrm>
            <a:off x="3200400" y="727816"/>
            <a:ext cx="2331720" cy="1818741"/>
          </a:xfrm>
          <a:prstGeom prst="rect">
            <a:avLst/>
          </a:prstGeom>
          <a:noFill/>
        </p:spPr>
      </p:pic>
      <p:pic>
        <p:nvPicPr>
          <p:cNvPr id="3075" name="Picture 3" descr="C:\Data\hwrf\aoml-ideal\figures\control_fixedfgfsrad1\vertvel400fixedfgfsrad1mp524.gif"/>
          <p:cNvPicPr>
            <a:picLocks noChangeAspect="1" noChangeArrowheads="1"/>
          </p:cNvPicPr>
          <p:nvPr/>
        </p:nvPicPr>
        <p:blipFill>
          <a:blip r:embed="rId3" cstate="print"/>
          <a:srcRect t="4933" r="15000" b="6667"/>
          <a:stretch>
            <a:fillRect/>
          </a:stretch>
        </p:blipFill>
        <p:spPr bwMode="auto">
          <a:xfrm>
            <a:off x="457200" y="2903432"/>
            <a:ext cx="2331720" cy="1818741"/>
          </a:xfrm>
          <a:prstGeom prst="rect">
            <a:avLst/>
          </a:prstGeom>
          <a:noFill/>
        </p:spPr>
      </p:pic>
      <p:pic>
        <p:nvPicPr>
          <p:cNvPr id="3076" name="Picture 4" descr="C:\Data\hwrf\aoml-ideal\figures\control_fixedfgfsrad1\vertvel400fixedfgfsrad1mp536.gif"/>
          <p:cNvPicPr>
            <a:picLocks noChangeAspect="1" noChangeArrowheads="1"/>
          </p:cNvPicPr>
          <p:nvPr/>
        </p:nvPicPr>
        <p:blipFill>
          <a:blip r:embed="rId4" cstate="print"/>
          <a:srcRect t="4933" r="15000" b="6667"/>
          <a:stretch>
            <a:fillRect/>
          </a:stretch>
        </p:blipFill>
        <p:spPr bwMode="auto">
          <a:xfrm>
            <a:off x="5943600" y="2895600"/>
            <a:ext cx="2331720" cy="1818741"/>
          </a:xfrm>
          <a:prstGeom prst="rect">
            <a:avLst/>
          </a:prstGeom>
          <a:noFill/>
        </p:spPr>
      </p:pic>
      <p:pic>
        <p:nvPicPr>
          <p:cNvPr id="3077" name="Picture 5" descr="C:\Data\hwrf\aoml-ideal\figures\control_fixedfgfsrad1\vertvel400fixedfgfsrad1mp548.gif"/>
          <p:cNvPicPr>
            <a:picLocks noChangeAspect="1" noChangeArrowheads="1"/>
          </p:cNvPicPr>
          <p:nvPr/>
        </p:nvPicPr>
        <p:blipFill>
          <a:blip r:embed="rId5" cstate="print"/>
          <a:srcRect t="4933" r="15000" b="6667"/>
          <a:stretch>
            <a:fillRect/>
          </a:stretch>
        </p:blipFill>
        <p:spPr bwMode="auto">
          <a:xfrm>
            <a:off x="457200" y="5039265"/>
            <a:ext cx="2331720" cy="1818741"/>
          </a:xfrm>
          <a:prstGeom prst="rect">
            <a:avLst/>
          </a:prstGeom>
          <a:noFill/>
        </p:spPr>
      </p:pic>
      <p:pic>
        <p:nvPicPr>
          <p:cNvPr id="3078" name="Picture 6" descr="C:\Data\hwrf\aoml-ideal\figures\control_fixedfgfsrad1\vertvel400fixedfgfsrad1mp560.gif"/>
          <p:cNvPicPr>
            <a:picLocks noChangeAspect="1" noChangeArrowheads="1"/>
          </p:cNvPicPr>
          <p:nvPr/>
        </p:nvPicPr>
        <p:blipFill>
          <a:blip r:embed="rId6" cstate="print"/>
          <a:srcRect t="4933" r="15000" b="6667"/>
          <a:stretch>
            <a:fillRect/>
          </a:stretch>
        </p:blipFill>
        <p:spPr bwMode="auto">
          <a:xfrm>
            <a:off x="3276600" y="5039259"/>
            <a:ext cx="2331720" cy="1818741"/>
          </a:xfrm>
          <a:prstGeom prst="rect">
            <a:avLst/>
          </a:prstGeom>
          <a:noFill/>
        </p:spPr>
      </p:pic>
      <p:pic>
        <p:nvPicPr>
          <p:cNvPr id="3079" name="Picture 7" descr="C:\Data\hwrf\aoml-ideal\figures\control_fixedfgfsrad1\vertvel400fixedfgfsrad1mp572.gif"/>
          <p:cNvPicPr>
            <a:picLocks noChangeAspect="1" noChangeArrowheads="1"/>
          </p:cNvPicPr>
          <p:nvPr/>
        </p:nvPicPr>
        <p:blipFill>
          <a:blip r:embed="rId7" cstate="print"/>
          <a:srcRect t="4933" r="15000" b="6667"/>
          <a:stretch>
            <a:fillRect/>
          </a:stretch>
        </p:blipFill>
        <p:spPr bwMode="auto">
          <a:xfrm>
            <a:off x="6019800" y="5039259"/>
            <a:ext cx="2331720" cy="1818741"/>
          </a:xfrm>
          <a:prstGeom prst="rect">
            <a:avLst/>
          </a:prstGeom>
          <a:noFill/>
        </p:spPr>
      </p:pic>
      <p:sp>
        <p:nvSpPr>
          <p:cNvPr id="9" name="TextBox 8"/>
          <p:cNvSpPr txBox="1"/>
          <p:nvPr/>
        </p:nvSpPr>
        <p:spPr>
          <a:xfrm>
            <a:off x="1295400" y="381000"/>
            <a:ext cx="886012" cy="369332"/>
          </a:xfrm>
          <a:prstGeom prst="rect">
            <a:avLst/>
          </a:prstGeom>
          <a:noFill/>
        </p:spPr>
        <p:txBody>
          <a:bodyPr wrap="none" rtlCol="0">
            <a:spAutoFit/>
          </a:bodyPr>
          <a:lstStyle/>
          <a:p>
            <a:r>
              <a:rPr lang="en-US" dirty="0" smtClean="0"/>
              <a:t>6 hours</a:t>
            </a:r>
            <a:endParaRPr lang="en-US" dirty="0"/>
          </a:p>
        </p:txBody>
      </p:sp>
      <p:sp>
        <p:nvSpPr>
          <p:cNvPr id="10" name="TextBox 9"/>
          <p:cNvSpPr txBox="1"/>
          <p:nvPr/>
        </p:nvSpPr>
        <p:spPr>
          <a:xfrm>
            <a:off x="4114800" y="432276"/>
            <a:ext cx="1003031" cy="369332"/>
          </a:xfrm>
          <a:prstGeom prst="rect">
            <a:avLst/>
          </a:prstGeom>
          <a:noFill/>
        </p:spPr>
        <p:txBody>
          <a:bodyPr wrap="none" rtlCol="0">
            <a:spAutoFit/>
          </a:bodyPr>
          <a:lstStyle/>
          <a:p>
            <a:r>
              <a:rPr lang="en-US" dirty="0" smtClean="0"/>
              <a:t>12 hours</a:t>
            </a:r>
            <a:endParaRPr lang="en-US" dirty="0"/>
          </a:p>
        </p:txBody>
      </p:sp>
      <p:sp>
        <p:nvSpPr>
          <p:cNvPr id="11" name="TextBox 10"/>
          <p:cNvSpPr txBox="1"/>
          <p:nvPr/>
        </p:nvSpPr>
        <p:spPr>
          <a:xfrm>
            <a:off x="6629400" y="466460"/>
            <a:ext cx="1003031" cy="369332"/>
          </a:xfrm>
          <a:prstGeom prst="rect">
            <a:avLst/>
          </a:prstGeom>
          <a:noFill/>
        </p:spPr>
        <p:txBody>
          <a:bodyPr wrap="none" rtlCol="0">
            <a:spAutoFit/>
          </a:bodyPr>
          <a:lstStyle/>
          <a:p>
            <a:r>
              <a:rPr lang="en-US" dirty="0" smtClean="0"/>
              <a:t>18 hours</a:t>
            </a:r>
            <a:endParaRPr lang="en-US" dirty="0"/>
          </a:p>
        </p:txBody>
      </p:sp>
      <p:sp>
        <p:nvSpPr>
          <p:cNvPr id="12" name="TextBox 11"/>
          <p:cNvSpPr txBox="1"/>
          <p:nvPr/>
        </p:nvSpPr>
        <p:spPr>
          <a:xfrm>
            <a:off x="1343960" y="2615368"/>
            <a:ext cx="1003031" cy="369332"/>
          </a:xfrm>
          <a:prstGeom prst="rect">
            <a:avLst/>
          </a:prstGeom>
          <a:noFill/>
        </p:spPr>
        <p:txBody>
          <a:bodyPr wrap="none" rtlCol="0">
            <a:spAutoFit/>
          </a:bodyPr>
          <a:lstStyle/>
          <a:p>
            <a:r>
              <a:rPr lang="en-US" dirty="0" smtClean="0"/>
              <a:t>24 hours</a:t>
            </a:r>
            <a:endParaRPr lang="en-US" dirty="0"/>
          </a:p>
        </p:txBody>
      </p:sp>
      <p:sp>
        <p:nvSpPr>
          <p:cNvPr id="13" name="TextBox 12"/>
          <p:cNvSpPr txBox="1"/>
          <p:nvPr/>
        </p:nvSpPr>
        <p:spPr>
          <a:xfrm>
            <a:off x="4053690" y="2581898"/>
            <a:ext cx="1003031" cy="369332"/>
          </a:xfrm>
          <a:prstGeom prst="rect">
            <a:avLst/>
          </a:prstGeom>
          <a:noFill/>
        </p:spPr>
        <p:txBody>
          <a:bodyPr wrap="none" rtlCol="0">
            <a:spAutoFit/>
          </a:bodyPr>
          <a:lstStyle/>
          <a:p>
            <a:r>
              <a:rPr lang="en-US" dirty="0" smtClean="0"/>
              <a:t>30 hours</a:t>
            </a:r>
            <a:endParaRPr lang="en-US" dirty="0"/>
          </a:p>
        </p:txBody>
      </p:sp>
      <p:sp>
        <p:nvSpPr>
          <p:cNvPr id="14" name="TextBox 13"/>
          <p:cNvSpPr txBox="1"/>
          <p:nvPr/>
        </p:nvSpPr>
        <p:spPr>
          <a:xfrm>
            <a:off x="6781800" y="2522432"/>
            <a:ext cx="1003031" cy="369332"/>
          </a:xfrm>
          <a:prstGeom prst="rect">
            <a:avLst/>
          </a:prstGeom>
          <a:noFill/>
        </p:spPr>
        <p:txBody>
          <a:bodyPr wrap="none" rtlCol="0">
            <a:spAutoFit/>
          </a:bodyPr>
          <a:lstStyle/>
          <a:p>
            <a:r>
              <a:rPr lang="en-US" dirty="0" smtClean="0"/>
              <a:t>36 hours</a:t>
            </a:r>
            <a:endParaRPr lang="en-US" dirty="0"/>
          </a:p>
        </p:txBody>
      </p:sp>
      <p:sp>
        <p:nvSpPr>
          <p:cNvPr id="15" name="TextBox 14"/>
          <p:cNvSpPr txBox="1"/>
          <p:nvPr/>
        </p:nvSpPr>
        <p:spPr>
          <a:xfrm>
            <a:off x="1387512" y="4741136"/>
            <a:ext cx="1003031" cy="369332"/>
          </a:xfrm>
          <a:prstGeom prst="rect">
            <a:avLst/>
          </a:prstGeom>
          <a:noFill/>
        </p:spPr>
        <p:txBody>
          <a:bodyPr wrap="none" rtlCol="0">
            <a:spAutoFit/>
          </a:bodyPr>
          <a:lstStyle/>
          <a:p>
            <a:r>
              <a:rPr lang="en-US" dirty="0" smtClean="0"/>
              <a:t>48 hours</a:t>
            </a:r>
            <a:endParaRPr lang="en-US" dirty="0"/>
          </a:p>
        </p:txBody>
      </p:sp>
      <p:sp>
        <p:nvSpPr>
          <p:cNvPr id="16" name="TextBox 15"/>
          <p:cNvSpPr txBox="1"/>
          <p:nvPr/>
        </p:nvSpPr>
        <p:spPr>
          <a:xfrm>
            <a:off x="4206912" y="4741136"/>
            <a:ext cx="1003031" cy="369332"/>
          </a:xfrm>
          <a:prstGeom prst="rect">
            <a:avLst/>
          </a:prstGeom>
          <a:noFill/>
        </p:spPr>
        <p:txBody>
          <a:bodyPr wrap="none" rtlCol="0">
            <a:spAutoFit/>
          </a:bodyPr>
          <a:lstStyle/>
          <a:p>
            <a:r>
              <a:rPr lang="en-US" dirty="0" smtClean="0"/>
              <a:t>60 hours</a:t>
            </a:r>
            <a:endParaRPr lang="en-US" dirty="0"/>
          </a:p>
        </p:txBody>
      </p:sp>
      <p:sp>
        <p:nvSpPr>
          <p:cNvPr id="17" name="TextBox 16"/>
          <p:cNvSpPr txBox="1"/>
          <p:nvPr/>
        </p:nvSpPr>
        <p:spPr>
          <a:xfrm>
            <a:off x="6721512" y="4741136"/>
            <a:ext cx="1003031" cy="369332"/>
          </a:xfrm>
          <a:prstGeom prst="rect">
            <a:avLst/>
          </a:prstGeom>
          <a:noFill/>
        </p:spPr>
        <p:txBody>
          <a:bodyPr wrap="none" rtlCol="0">
            <a:spAutoFit/>
          </a:bodyPr>
          <a:lstStyle/>
          <a:p>
            <a:r>
              <a:rPr lang="en-US" dirty="0" smtClean="0"/>
              <a:t>72 hours</a:t>
            </a:r>
            <a:endParaRPr lang="en-US" dirty="0"/>
          </a:p>
        </p:txBody>
      </p:sp>
      <p:pic>
        <p:nvPicPr>
          <p:cNvPr id="1028" name="Picture 4" descr="C:\Data\hwrf\aoml-ideal\figures\control_fixedfgfsrad1\vertvel400fixedfgfsrad1mp56.gif"/>
          <p:cNvPicPr>
            <a:picLocks noChangeAspect="1" noChangeArrowheads="1"/>
          </p:cNvPicPr>
          <p:nvPr/>
        </p:nvPicPr>
        <p:blipFill>
          <a:blip r:embed="rId8" cstate="print"/>
          <a:srcRect t="4933" r="15000" b="6667"/>
          <a:stretch>
            <a:fillRect/>
          </a:stretch>
        </p:blipFill>
        <p:spPr bwMode="auto">
          <a:xfrm>
            <a:off x="457200" y="728530"/>
            <a:ext cx="2331720" cy="1818743"/>
          </a:xfrm>
          <a:prstGeom prst="rect">
            <a:avLst/>
          </a:prstGeom>
          <a:noFill/>
        </p:spPr>
      </p:pic>
      <p:pic>
        <p:nvPicPr>
          <p:cNvPr id="1029" name="Picture 5" descr="C:\Data\hwrf\aoml-ideal\figures\control_fixedfgfsrad1\vertvel400fixedfgfsrad1mp518.gif"/>
          <p:cNvPicPr>
            <a:picLocks noChangeAspect="1" noChangeArrowheads="1"/>
          </p:cNvPicPr>
          <p:nvPr/>
        </p:nvPicPr>
        <p:blipFill>
          <a:blip r:embed="rId9" cstate="print"/>
          <a:srcRect t="4933" r="15000" b="6667"/>
          <a:stretch>
            <a:fillRect/>
          </a:stretch>
        </p:blipFill>
        <p:spPr bwMode="auto">
          <a:xfrm>
            <a:off x="5943600" y="762000"/>
            <a:ext cx="2331720" cy="1818749"/>
          </a:xfrm>
          <a:prstGeom prst="rect">
            <a:avLst/>
          </a:prstGeom>
          <a:noFill/>
        </p:spPr>
      </p:pic>
      <p:pic>
        <p:nvPicPr>
          <p:cNvPr id="1031" name="Picture 7" descr="C:\Data\hwrf\aoml-ideal\figures\control_fixedfgfsrad1\vertvel400fixedfgfsrad1mp530.gif"/>
          <p:cNvPicPr>
            <a:picLocks noChangeAspect="1" noChangeArrowheads="1"/>
          </p:cNvPicPr>
          <p:nvPr/>
        </p:nvPicPr>
        <p:blipFill>
          <a:blip r:embed="rId10" cstate="print"/>
          <a:srcRect t="4933" r="15000" b="6667"/>
          <a:stretch>
            <a:fillRect/>
          </a:stretch>
        </p:blipFill>
        <p:spPr bwMode="auto">
          <a:xfrm>
            <a:off x="3200400" y="2895600"/>
            <a:ext cx="2331720" cy="1818743"/>
          </a:xfrm>
          <a:prstGeom prst="rect">
            <a:avLst/>
          </a:prstGeom>
          <a:noFill/>
        </p:spPr>
      </p:pic>
      <p:sp>
        <p:nvSpPr>
          <p:cNvPr id="27" name="TextBox 26"/>
          <p:cNvSpPr txBox="1"/>
          <p:nvPr/>
        </p:nvSpPr>
        <p:spPr>
          <a:xfrm>
            <a:off x="5715000" y="0"/>
            <a:ext cx="3429000" cy="523220"/>
          </a:xfrm>
          <a:prstGeom prst="rect">
            <a:avLst/>
          </a:prstGeom>
          <a:noFill/>
        </p:spPr>
        <p:txBody>
          <a:bodyPr wrap="square" rtlCol="0">
            <a:spAutoFit/>
          </a:bodyPr>
          <a:lstStyle/>
          <a:p>
            <a:r>
              <a:rPr lang="en-US" sz="1400" b="1" dirty="0" smtClean="0"/>
              <a:t>Red - vertical velocity &gt; 0, shaded &gt; 1 ms</a:t>
            </a:r>
            <a:r>
              <a:rPr lang="en-US" sz="1400" b="1" baseline="30000" dirty="0" smtClean="0"/>
              <a:t>-1</a:t>
            </a:r>
          </a:p>
          <a:p>
            <a:r>
              <a:rPr lang="en-US" sz="1400" b="1" dirty="0" smtClean="0"/>
              <a:t>Blue- vertical velocity &lt; 0</a:t>
            </a:r>
            <a:endParaRPr lang="en-US" sz="1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ata\hwrf\aoml-ideal\figures\control_fixedfgfsrad1\slpprc_12hfixedfgfsrad1mp536.gif"/>
          <p:cNvPicPr>
            <a:picLocks noChangeAspect="1" noChangeArrowheads="1"/>
          </p:cNvPicPr>
          <p:nvPr/>
        </p:nvPicPr>
        <p:blipFill>
          <a:blip r:embed="rId2" cstate="print"/>
          <a:srcRect l="10000" t="4933" r="15000" b="6667"/>
          <a:stretch>
            <a:fillRect/>
          </a:stretch>
        </p:blipFill>
        <p:spPr bwMode="auto">
          <a:xfrm>
            <a:off x="6248400" y="2793048"/>
            <a:ext cx="2057400" cy="1818743"/>
          </a:xfrm>
          <a:prstGeom prst="rect">
            <a:avLst/>
          </a:prstGeom>
          <a:noFill/>
        </p:spPr>
      </p:pic>
      <p:pic>
        <p:nvPicPr>
          <p:cNvPr id="4099" name="Picture 3" descr="C:\Data\hwrf\aoml-ideal\figures\control_fixedfgfsrad1\slpprc_12hfixedfgfsrad1mp548.gif"/>
          <p:cNvPicPr>
            <a:picLocks noChangeAspect="1" noChangeArrowheads="1"/>
          </p:cNvPicPr>
          <p:nvPr/>
        </p:nvPicPr>
        <p:blipFill>
          <a:blip r:embed="rId3" cstate="print"/>
          <a:srcRect l="10000" t="4933" r="15000" b="6667"/>
          <a:stretch>
            <a:fillRect/>
          </a:stretch>
        </p:blipFill>
        <p:spPr bwMode="auto">
          <a:xfrm>
            <a:off x="838200" y="4969378"/>
            <a:ext cx="2057400" cy="1818743"/>
          </a:xfrm>
          <a:prstGeom prst="rect">
            <a:avLst/>
          </a:prstGeom>
          <a:noFill/>
        </p:spPr>
      </p:pic>
      <p:pic>
        <p:nvPicPr>
          <p:cNvPr id="4100" name="Picture 4" descr="C:\Data\hwrf\aoml-ideal\figures\control_fixedfgfsrad1\slpprc_12hfixedfgfsrad1mp560.gif"/>
          <p:cNvPicPr>
            <a:picLocks noChangeAspect="1" noChangeArrowheads="1"/>
          </p:cNvPicPr>
          <p:nvPr/>
        </p:nvPicPr>
        <p:blipFill>
          <a:blip r:embed="rId4" cstate="print"/>
          <a:srcRect l="10000" t="4933" r="15000" b="6667"/>
          <a:stretch>
            <a:fillRect/>
          </a:stretch>
        </p:blipFill>
        <p:spPr bwMode="auto">
          <a:xfrm>
            <a:off x="3581400" y="4979435"/>
            <a:ext cx="2057400" cy="1818743"/>
          </a:xfrm>
          <a:prstGeom prst="rect">
            <a:avLst/>
          </a:prstGeom>
          <a:noFill/>
        </p:spPr>
      </p:pic>
      <p:pic>
        <p:nvPicPr>
          <p:cNvPr id="4101" name="Picture 5" descr="C:\Data\hwrf\aoml-ideal\figures\control_fixedfgfsrad1\slpprc_12hfixedfgfsrad1mp572.gif"/>
          <p:cNvPicPr>
            <a:picLocks noChangeAspect="1" noChangeArrowheads="1"/>
          </p:cNvPicPr>
          <p:nvPr/>
        </p:nvPicPr>
        <p:blipFill>
          <a:blip r:embed="rId5" cstate="print"/>
          <a:srcRect l="10000" t="4933" r="15000" b="6667"/>
          <a:stretch>
            <a:fillRect/>
          </a:stretch>
        </p:blipFill>
        <p:spPr bwMode="auto">
          <a:xfrm>
            <a:off x="6172200" y="4969378"/>
            <a:ext cx="2057400" cy="1818743"/>
          </a:xfrm>
          <a:prstGeom prst="rect">
            <a:avLst/>
          </a:prstGeom>
          <a:noFill/>
        </p:spPr>
      </p:pic>
      <p:pic>
        <p:nvPicPr>
          <p:cNvPr id="4102" name="Picture 6" descr="C:\Data\hwrf\aoml-ideal\figures\control_fixedfgfsrad1\slpprc_12hfixedfgfsrad1mp512.gif"/>
          <p:cNvPicPr>
            <a:picLocks noChangeAspect="1" noChangeArrowheads="1"/>
          </p:cNvPicPr>
          <p:nvPr/>
        </p:nvPicPr>
        <p:blipFill>
          <a:blip r:embed="rId6" cstate="print"/>
          <a:srcRect l="10000" t="4933" r="15000" b="6667"/>
          <a:stretch>
            <a:fillRect/>
          </a:stretch>
        </p:blipFill>
        <p:spPr bwMode="auto">
          <a:xfrm>
            <a:off x="2057400" y="685800"/>
            <a:ext cx="2057400" cy="1818743"/>
          </a:xfrm>
          <a:prstGeom prst="rect">
            <a:avLst/>
          </a:prstGeom>
          <a:noFill/>
        </p:spPr>
      </p:pic>
      <p:pic>
        <p:nvPicPr>
          <p:cNvPr id="4103" name="Picture 7" descr="C:\Data\hwrf\aoml-ideal\figures\control_fixedfgfsrad1\slpprc_12hfixedfgfsrad1mp524.gif"/>
          <p:cNvPicPr>
            <a:picLocks noChangeAspect="1" noChangeArrowheads="1"/>
          </p:cNvPicPr>
          <p:nvPr/>
        </p:nvPicPr>
        <p:blipFill>
          <a:blip r:embed="rId7" cstate="print"/>
          <a:srcRect l="10000" t="4933" r="15000" b="6667"/>
          <a:stretch>
            <a:fillRect/>
          </a:stretch>
        </p:blipFill>
        <p:spPr bwMode="auto">
          <a:xfrm>
            <a:off x="838200" y="2869248"/>
            <a:ext cx="2057400" cy="1818743"/>
          </a:xfrm>
          <a:prstGeom prst="rect">
            <a:avLst/>
          </a:prstGeom>
          <a:noFill/>
        </p:spPr>
      </p:pic>
      <p:sp>
        <p:nvSpPr>
          <p:cNvPr id="8" name="TextBox 7"/>
          <p:cNvSpPr txBox="1"/>
          <p:nvPr/>
        </p:nvSpPr>
        <p:spPr>
          <a:xfrm>
            <a:off x="1905000" y="0"/>
            <a:ext cx="4946675" cy="830997"/>
          </a:xfrm>
          <a:prstGeom prst="rect">
            <a:avLst/>
          </a:prstGeom>
          <a:noFill/>
        </p:spPr>
        <p:txBody>
          <a:bodyPr wrap="none" rtlCol="0">
            <a:spAutoFit/>
          </a:bodyPr>
          <a:lstStyle/>
          <a:p>
            <a:r>
              <a:rPr lang="en-US" sz="2400" b="1" dirty="0" smtClean="0"/>
              <a:t>MSLP and 12-hr Accumulated </a:t>
            </a:r>
            <a:r>
              <a:rPr lang="en-US" sz="2400" b="1" dirty="0" err="1" smtClean="0"/>
              <a:t>Precip</a:t>
            </a:r>
            <a:r>
              <a:rPr lang="en-US" sz="2400" b="1" dirty="0" smtClean="0"/>
              <a:t>. </a:t>
            </a:r>
          </a:p>
          <a:p>
            <a:endParaRPr lang="en-US" sz="2400" b="1" dirty="0"/>
          </a:p>
        </p:txBody>
      </p:sp>
      <p:sp>
        <p:nvSpPr>
          <p:cNvPr id="10" name="TextBox 9"/>
          <p:cNvSpPr txBox="1"/>
          <p:nvPr/>
        </p:nvSpPr>
        <p:spPr>
          <a:xfrm>
            <a:off x="2590800" y="381000"/>
            <a:ext cx="1003031" cy="369332"/>
          </a:xfrm>
          <a:prstGeom prst="rect">
            <a:avLst/>
          </a:prstGeom>
          <a:noFill/>
        </p:spPr>
        <p:txBody>
          <a:bodyPr wrap="none" rtlCol="0">
            <a:spAutoFit/>
          </a:bodyPr>
          <a:lstStyle/>
          <a:p>
            <a:r>
              <a:rPr lang="en-US" dirty="0" smtClean="0"/>
              <a:t>12 hours</a:t>
            </a:r>
            <a:endParaRPr lang="en-US" dirty="0"/>
          </a:p>
        </p:txBody>
      </p:sp>
      <p:sp>
        <p:nvSpPr>
          <p:cNvPr id="11" name="TextBox 10"/>
          <p:cNvSpPr txBox="1"/>
          <p:nvPr/>
        </p:nvSpPr>
        <p:spPr>
          <a:xfrm>
            <a:off x="5105400" y="381000"/>
            <a:ext cx="1003031" cy="369332"/>
          </a:xfrm>
          <a:prstGeom prst="rect">
            <a:avLst/>
          </a:prstGeom>
          <a:noFill/>
        </p:spPr>
        <p:txBody>
          <a:bodyPr wrap="none" rtlCol="0">
            <a:spAutoFit/>
          </a:bodyPr>
          <a:lstStyle/>
          <a:p>
            <a:r>
              <a:rPr lang="en-US" dirty="0" smtClean="0"/>
              <a:t>18 hours</a:t>
            </a:r>
            <a:endParaRPr lang="en-US" dirty="0"/>
          </a:p>
        </p:txBody>
      </p:sp>
      <p:sp>
        <p:nvSpPr>
          <p:cNvPr id="12" name="TextBox 11"/>
          <p:cNvSpPr txBox="1"/>
          <p:nvPr/>
        </p:nvSpPr>
        <p:spPr>
          <a:xfrm>
            <a:off x="1343960" y="2581184"/>
            <a:ext cx="1003031" cy="369332"/>
          </a:xfrm>
          <a:prstGeom prst="rect">
            <a:avLst/>
          </a:prstGeom>
          <a:noFill/>
        </p:spPr>
        <p:txBody>
          <a:bodyPr wrap="none" rtlCol="0">
            <a:spAutoFit/>
          </a:bodyPr>
          <a:lstStyle/>
          <a:p>
            <a:r>
              <a:rPr lang="en-US" dirty="0" smtClean="0"/>
              <a:t>24 hours</a:t>
            </a:r>
            <a:endParaRPr lang="en-US" dirty="0"/>
          </a:p>
        </p:txBody>
      </p:sp>
      <p:sp>
        <p:nvSpPr>
          <p:cNvPr id="13" name="TextBox 12"/>
          <p:cNvSpPr txBox="1"/>
          <p:nvPr/>
        </p:nvSpPr>
        <p:spPr>
          <a:xfrm>
            <a:off x="4053690" y="2547714"/>
            <a:ext cx="1003031" cy="369332"/>
          </a:xfrm>
          <a:prstGeom prst="rect">
            <a:avLst/>
          </a:prstGeom>
          <a:noFill/>
        </p:spPr>
        <p:txBody>
          <a:bodyPr wrap="none" rtlCol="0">
            <a:spAutoFit/>
          </a:bodyPr>
          <a:lstStyle/>
          <a:p>
            <a:r>
              <a:rPr lang="en-US" dirty="0" smtClean="0"/>
              <a:t>30 hours</a:t>
            </a:r>
            <a:endParaRPr lang="en-US" dirty="0"/>
          </a:p>
        </p:txBody>
      </p:sp>
      <p:sp>
        <p:nvSpPr>
          <p:cNvPr id="14" name="TextBox 13"/>
          <p:cNvSpPr txBox="1"/>
          <p:nvPr/>
        </p:nvSpPr>
        <p:spPr>
          <a:xfrm>
            <a:off x="6781800" y="2488248"/>
            <a:ext cx="1003031" cy="369332"/>
          </a:xfrm>
          <a:prstGeom prst="rect">
            <a:avLst/>
          </a:prstGeom>
          <a:noFill/>
        </p:spPr>
        <p:txBody>
          <a:bodyPr wrap="none" rtlCol="0">
            <a:spAutoFit/>
          </a:bodyPr>
          <a:lstStyle/>
          <a:p>
            <a:r>
              <a:rPr lang="en-US" dirty="0" smtClean="0"/>
              <a:t>36 hours</a:t>
            </a:r>
            <a:endParaRPr lang="en-US" dirty="0"/>
          </a:p>
        </p:txBody>
      </p:sp>
      <p:sp>
        <p:nvSpPr>
          <p:cNvPr id="15" name="TextBox 14"/>
          <p:cNvSpPr txBox="1"/>
          <p:nvPr/>
        </p:nvSpPr>
        <p:spPr>
          <a:xfrm>
            <a:off x="1387512" y="4681314"/>
            <a:ext cx="1003031" cy="369332"/>
          </a:xfrm>
          <a:prstGeom prst="rect">
            <a:avLst/>
          </a:prstGeom>
          <a:noFill/>
        </p:spPr>
        <p:txBody>
          <a:bodyPr wrap="none" rtlCol="0">
            <a:spAutoFit/>
          </a:bodyPr>
          <a:lstStyle/>
          <a:p>
            <a:r>
              <a:rPr lang="en-US" dirty="0" smtClean="0"/>
              <a:t>48 hours</a:t>
            </a:r>
            <a:endParaRPr lang="en-US" dirty="0"/>
          </a:p>
        </p:txBody>
      </p:sp>
      <p:sp>
        <p:nvSpPr>
          <p:cNvPr id="16" name="TextBox 15"/>
          <p:cNvSpPr txBox="1"/>
          <p:nvPr/>
        </p:nvSpPr>
        <p:spPr>
          <a:xfrm>
            <a:off x="4206912" y="4681314"/>
            <a:ext cx="950132" cy="369332"/>
          </a:xfrm>
          <a:prstGeom prst="rect">
            <a:avLst/>
          </a:prstGeom>
          <a:noFill/>
        </p:spPr>
        <p:txBody>
          <a:bodyPr wrap="none" rtlCol="0">
            <a:spAutoFit/>
          </a:bodyPr>
          <a:lstStyle/>
          <a:p>
            <a:r>
              <a:rPr lang="en-US" dirty="0" smtClean="0"/>
              <a:t>60hours</a:t>
            </a:r>
            <a:endParaRPr lang="en-US" dirty="0"/>
          </a:p>
        </p:txBody>
      </p:sp>
      <p:sp>
        <p:nvSpPr>
          <p:cNvPr id="17" name="TextBox 16"/>
          <p:cNvSpPr txBox="1"/>
          <p:nvPr/>
        </p:nvSpPr>
        <p:spPr>
          <a:xfrm>
            <a:off x="6721512" y="4681314"/>
            <a:ext cx="1003031" cy="369332"/>
          </a:xfrm>
          <a:prstGeom prst="rect">
            <a:avLst/>
          </a:prstGeom>
          <a:noFill/>
        </p:spPr>
        <p:txBody>
          <a:bodyPr wrap="none" rtlCol="0">
            <a:spAutoFit/>
          </a:bodyPr>
          <a:lstStyle/>
          <a:p>
            <a:r>
              <a:rPr lang="en-US" dirty="0" smtClean="0"/>
              <a:t>72 hours</a:t>
            </a:r>
            <a:endParaRPr lang="en-US" dirty="0"/>
          </a:p>
        </p:txBody>
      </p:sp>
      <p:pic>
        <p:nvPicPr>
          <p:cNvPr id="3074" name="Picture 2" descr="C:\Data\hwrf\aoml-ideal\figures\control_fixedfgfsrad1\slpprc_12hfixedfgfsrad1mp518.gif"/>
          <p:cNvPicPr>
            <a:picLocks noChangeAspect="1" noChangeArrowheads="1"/>
          </p:cNvPicPr>
          <p:nvPr/>
        </p:nvPicPr>
        <p:blipFill>
          <a:blip r:embed="rId8" cstate="print"/>
          <a:srcRect l="10000" t="4933" r="15000" b="6667"/>
          <a:stretch>
            <a:fillRect/>
          </a:stretch>
        </p:blipFill>
        <p:spPr bwMode="auto">
          <a:xfrm>
            <a:off x="4648200" y="685800"/>
            <a:ext cx="2057400" cy="1818743"/>
          </a:xfrm>
          <a:prstGeom prst="rect">
            <a:avLst/>
          </a:prstGeom>
          <a:noFill/>
        </p:spPr>
      </p:pic>
      <p:pic>
        <p:nvPicPr>
          <p:cNvPr id="3075" name="Picture 3" descr="C:\Data\hwrf\aoml-ideal\figures\control_fixedfgfsrad1\slpprc_12hfixedfgfsrad1mp530.gif"/>
          <p:cNvPicPr>
            <a:picLocks noChangeAspect="1" noChangeArrowheads="1"/>
          </p:cNvPicPr>
          <p:nvPr/>
        </p:nvPicPr>
        <p:blipFill>
          <a:blip r:embed="rId9" cstate="print"/>
          <a:srcRect l="10000" t="4933" r="15000" b="6667"/>
          <a:stretch>
            <a:fillRect/>
          </a:stretch>
        </p:blipFill>
        <p:spPr bwMode="auto">
          <a:xfrm>
            <a:off x="3657600" y="2869248"/>
            <a:ext cx="2057400" cy="1818743"/>
          </a:xfrm>
          <a:prstGeom prst="rect">
            <a:avLst/>
          </a:prstGeom>
          <a:noFill/>
        </p:spPr>
      </p:pic>
      <p:sp>
        <p:nvSpPr>
          <p:cNvPr id="20" name="TextBox 19"/>
          <p:cNvSpPr txBox="1"/>
          <p:nvPr/>
        </p:nvSpPr>
        <p:spPr>
          <a:xfrm>
            <a:off x="6705600" y="914400"/>
            <a:ext cx="2195216" cy="646331"/>
          </a:xfrm>
          <a:prstGeom prst="rect">
            <a:avLst/>
          </a:prstGeom>
          <a:noFill/>
        </p:spPr>
        <p:txBody>
          <a:bodyPr wrap="none" rtlCol="0">
            <a:spAutoFit/>
          </a:bodyPr>
          <a:lstStyle/>
          <a:p>
            <a:r>
              <a:rPr lang="en-US" dirty="0" smtClean="0"/>
              <a:t>Lighter red &gt; 100 mm</a:t>
            </a:r>
          </a:p>
          <a:p>
            <a:r>
              <a:rPr lang="en-US" dirty="0" smtClean="0"/>
              <a:t>Darker red &gt; 400 mm</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28428</TotalTime>
  <Words>4650</Words>
  <Application>Microsoft Office PowerPoint</Application>
  <PresentationFormat>On-screen Show (4:3)</PresentationFormat>
  <Paragraphs>600</Paragraphs>
  <Slides>58</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Main Conclusions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Main Conclusions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Main Conclusions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smichelson</dc:creator>
  <cp:lastModifiedBy>Jian-Wen Bao</cp:lastModifiedBy>
  <cp:revision>711</cp:revision>
  <dcterms:created xsi:type="dcterms:W3CDTF">2011-03-15T15:59:14Z</dcterms:created>
  <dcterms:modified xsi:type="dcterms:W3CDTF">2011-06-18T04:09:37Z</dcterms:modified>
</cp:coreProperties>
</file>