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15" r:id="rId2"/>
    <p:sldId id="321" r:id="rId3"/>
    <p:sldId id="328" r:id="rId4"/>
    <p:sldId id="257" r:id="rId5"/>
    <p:sldId id="258" r:id="rId6"/>
    <p:sldId id="259" r:id="rId7"/>
    <p:sldId id="260" r:id="rId8"/>
    <p:sldId id="261" r:id="rId9"/>
    <p:sldId id="262" r:id="rId10"/>
    <p:sldId id="263" r:id="rId11"/>
    <p:sldId id="264" r:id="rId12"/>
    <p:sldId id="265" r:id="rId13"/>
    <p:sldId id="317" r:id="rId14"/>
    <p:sldId id="322" r:id="rId15"/>
    <p:sldId id="318" r:id="rId16"/>
    <p:sldId id="319" r:id="rId17"/>
    <p:sldId id="320" r:id="rId18"/>
    <p:sldId id="325" r:id="rId19"/>
    <p:sldId id="326" r:id="rId20"/>
    <p:sldId id="327" r:id="rId21"/>
    <p:sldId id="329" r:id="rId2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181314F7-7501-4B8E-94AD-7E71145A478F}" type="datetimeFigureOut">
              <a:rPr lang="en-US" smtClean="0"/>
              <a:pPr/>
              <a:t>11/8/2010</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69CF78A5-F68E-4E8B-B83B-B2261A396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6737DC-851F-4B26-B2B4-DD2055BAB025}"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endParaRPr lang="en-US" smtClean="0"/>
          </a:p>
        </p:txBody>
      </p:sp>
      <p:sp>
        <p:nvSpPr>
          <p:cNvPr id="104452" name="Slide Number Placeholder 3"/>
          <p:cNvSpPr>
            <a:spLocks noGrp="1"/>
          </p:cNvSpPr>
          <p:nvPr>
            <p:ph type="sldNum" sz="quarter" idx="5"/>
          </p:nvPr>
        </p:nvSpPr>
        <p:spPr>
          <a:noFill/>
        </p:spPr>
        <p:txBody>
          <a:bodyPr/>
          <a:lstStyle/>
          <a:p>
            <a:fld id="{EB39279D-6B49-46F6-BBEC-1C238D139A33}" type="slidenum">
              <a:rPr lang="en-US" smtClean="0"/>
              <a:pPr/>
              <a:t>14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6737DC-851F-4B26-B2B4-DD2055BAB025}" type="slidenum">
              <a:rPr lang="en-US" smtClean="0"/>
              <a:pPr/>
              <a:t>15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6737DC-851F-4B26-B2B4-DD2055BAB025}" type="slidenum">
              <a:rPr lang="en-US" smtClean="0"/>
              <a:pPr/>
              <a:t>16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6737DC-851F-4B26-B2B4-DD2055BAB025}" type="slidenum">
              <a:rPr lang="en-US" smtClean="0"/>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FE1F693-A050-4059-BEC7-2F171AFFC765}" type="slidenum">
              <a:rPr lang="en-US" smtClean="0"/>
              <a:pPr/>
              <a:t>18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FE1F693-A050-4059-BEC7-2F171AFFC765}"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2B13D8-7C8D-46F6-B05D-58CFE033CEF1}" type="datetimeFigureOut">
              <a:rPr lang="en-US" smtClean="0"/>
              <a:pPr/>
              <a:t>11/8/2010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2B13D8-7C8D-46F6-B05D-58CFE033CEF1}" type="datetimeFigureOut">
              <a:rPr lang="en-US" smtClean="0"/>
              <a:pPr/>
              <a:t>11/8/2010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2B13D8-7C8D-46F6-B05D-58CFE033CEF1}" type="datetimeFigureOut">
              <a:rPr lang="en-US" smtClean="0"/>
              <a:pPr/>
              <a:t>11/8/2010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2B13D8-7C8D-46F6-B05D-58CFE033CEF1}" type="datetimeFigureOut">
              <a:rPr lang="en-US" smtClean="0"/>
              <a:pPr/>
              <a:t>11/8/2010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2B13D8-7C8D-46F6-B05D-58CFE033CEF1}" type="datetimeFigureOut">
              <a:rPr lang="en-US" smtClean="0"/>
              <a:pPr/>
              <a:t>11/8/2010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2B13D8-7C8D-46F6-B05D-58CFE033CEF1}" type="datetimeFigureOut">
              <a:rPr lang="en-US" smtClean="0"/>
              <a:pPr/>
              <a:t>11/8/2010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2B13D8-7C8D-46F6-B05D-58CFE033CEF1}" type="datetimeFigureOut">
              <a:rPr lang="en-US" smtClean="0"/>
              <a:pPr/>
              <a:t>11/8/2010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2B13D8-7C8D-46F6-B05D-58CFE033CEF1}" type="datetimeFigureOut">
              <a:rPr lang="en-US" smtClean="0"/>
              <a:pPr/>
              <a:t>11/8/2010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B13D8-7C8D-46F6-B05D-58CFE033CEF1}" type="datetimeFigureOut">
              <a:rPr lang="en-US" smtClean="0"/>
              <a:pPr/>
              <a:t>11/8/2010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2B13D8-7C8D-46F6-B05D-58CFE033CEF1}" type="datetimeFigureOut">
              <a:rPr lang="en-US" smtClean="0"/>
              <a:pPr/>
              <a:t>11/8/2010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2B13D8-7C8D-46F6-B05D-58CFE033CEF1}" type="datetimeFigureOut">
              <a:rPr lang="en-US" smtClean="0"/>
              <a:pPr/>
              <a:t>11/8/2010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8AC6C-9E6E-4C83-9549-F4497E89F69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2B13D8-7C8D-46F6-B05D-58CFE033CEF1}" type="datetimeFigureOut">
              <a:rPr lang="en-US" smtClean="0"/>
              <a:pPr/>
              <a:t>11/8/2010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8AC6C-9E6E-4C83-9549-F4497E89F69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0"/>
          <p:cNvSpPr>
            <a:spLocks noChangeArrowheads="1"/>
          </p:cNvSpPr>
          <p:nvPr/>
        </p:nvSpPr>
        <p:spPr bwMode="auto">
          <a:xfrm>
            <a:off x="3124200" y="2667000"/>
            <a:ext cx="2438400" cy="609600"/>
          </a:xfrm>
          <a:prstGeom prst="rect">
            <a:avLst/>
          </a:prstGeom>
          <a:solidFill>
            <a:schemeClr val="bg2">
              <a:lumMod val="75000"/>
            </a:schemeClr>
          </a:solidFill>
          <a:ln w="9525">
            <a:pattFill prst="wdUpDiag">
              <a:fgClr>
                <a:schemeClr val="tx1"/>
              </a:fgClr>
              <a:bgClr>
                <a:srgbClr val="FFFFFF"/>
              </a:bgClr>
            </a:pattFill>
            <a:miter lim="800000"/>
            <a:headEnd/>
            <a:tailEnd/>
          </a:ln>
        </p:spPr>
        <p:txBody>
          <a:bodyPr anchorCtr="1"/>
          <a:lstStyle/>
          <a:p>
            <a:pPr marL="342900" indent="-342900" algn="ctr">
              <a:spcBef>
                <a:spcPct val="20000"/>
              </a:spcBef>
              <a:buClr>
                <a:schemeClr val="bg2"/>
              </a:buClr>
              <a:buSzPct val="75000"/>
              <a:buFont typeface="Wingdings" pitchFamily="2" charset="2"/>
              <a:buNone/>
            </a:pPr>
            <a:r>
              <a:rPr lang="en-US" sz="3000" b="1" dirty="0" smtClean="0">
                <a:solidFill>
                  <a:srgbClr val="C00000"/>
                </a:solidFill>
                <a:cs typeface="Times New Roman" pitchFamily="18" charset="0"/>
              </a:rPr>
              <a:t>Mrinal Biswas</a:t>
            </a:r>
            <a:endParaRPr lang="en-US" sz="3000" b="1" dirty="0">
              <a:solidFill>
                <a:srgbClr val="C00000"/>
              </a:solidFill>
              <a:cs typeface="Times New Roman" pitchFamily="18" charset="0"/>
            </a:endParaRPr>
          </a:p>
          <a:p>
            <a:pPr marL="342900" indent="-342900" algn="r">
              <a:spcBef>
                <a:spcPct val="20000"/>
              </a:spcBef>
              <a:buClr>
                <a:schemeClr val="bg2"/>
              </a:buClr>
              <a:buSzPct val="75000"/>
              <a:buFont typeface="Wingdings" pitchFamily="2" charset="2"/>
              <a:buNone/>
            </a:pPr>
            <a:endParaRPr lang="en-US" sz="2100" b="1" baseline="30000" dirty="0">
              <a:solidFill>
                <a:srgbClr val="9900CC"/>
              </a:solidFill>
              <a:cs typeface="Times New Roman" pitchFamily="18" charset="0"/>
            </a:endParaRPr>
          </a:p>
        </p:txBody>
      </p:sp>
      <p:sp>
        <p:nvSpPr>
          <p:cNvPr id="5124" name="Rectangle 15"/>
          <p:cNvSpPr>
            <a:spLocks noChangeArrowheads="1"/>
          </p:cNvSpPr>
          <p:nvPr/>
        </p:nvSpPr>
        <p:spPr bwMode="auto">
          <a:xfrm>
            <a:off x="1524000" y="5105400"/>
            <a:ext cx="6317243" cy="784830"/>
          </a:xfrm>
          <a:prstGeom prst="rect">
            <a:avLst/>
          </a:prstGeom>
          <a:noFill/>
          <a:ln w="9525">
            <a:noFill/>
            <a:miter lim="800000"/>
            <a:headEnd/>
            <a:tailEnd/>
          </a:ln>
        </p:spPr>
        <p:txBody>
          <a:bodyPr wrap="none">
            <a:spAutoFit/>
          </a:bodyPr>
          <a:lstStyle/>
          <a:p>
            <a:pPr algn="ctr">
              <a:spcBef>
                <a:spcPct val="50000"/>
              </a:spcBef>
            </a:pPr>
            <a:r>
              <a:rPr lang="en-US" i="1" dirty="0" smtClean="0">
                <a:solidFill>
                  <a:srgbClr val="990000"/>
                </a:solidFill>
              </a:rPr>
              <a:t>Earth Oceanic and Atmospheric Sciences, </a:t>
            </a:r>
            <a:r>
              <a:rPr lang="en-US" i="1" dirty="0">
                <a:solidFill>
                  <a:srgbClr val="990000"/>
                </a:solidFill>
              </a:rPr>
              <a:t>Florida State University, </a:t>
            </a:r>
          </a:p>
          <a:p>
            <a:pPr algn="ctr">
              <a:spcBef>
                <a:spcPct val="50000"/>
              </a:spcBef>
            </a:pPr>
            <a:r>
              <a:rPr lang="en-US" i="1" dirty="0">
                <a:solidFill>
                  <a:srgbClr val="990000"/>
                </a:solidFill>
              </a:rPr>
              <a:t>Tallahassee, FL 32306, USA</a:t>
            </a:r>
            <a:r>
              <a:rPr lang="en-US" dirty="0">
                <a:solidFill>
                  <a:srgbClr val="990000"/>
                </a:solidFill>
              </a:rPr>
              <a:t>.</a:t>
            </a:r>
          </a:p>
        </p:txBody>
      </p:sp>
      <p:pic>
        <p:nvPicPr>
          <p:cNvPr id="5125" name="Picture 4" descr="fsu1"/>
          <p:cNvPicPr>
            <a:picLocks noChangeAspect="1" noChangeArrowheads="1"/>
          </p:cNvPicPr>
          <p:nvPr/>
        </p:nvPicPr>
        <p:blipFill>
          <a:blip r:embed="rId2" cstate="print"/>
          <a:srcRect l="17310" t="23804" r="21980" b="15312"/>
          <a:stretch>
            <a:fillRect/>
          </a:stretch>
        </p:blipFill>
        <p:spPr bwMode="auto">
          <a:xfrm>
            <a:off x="7696200" y="5334000"/>
            <a:ext cx="1219200" cy="1128713"/>
          </a:xfrm>
          <a:prstGeom prst="rect">
            <a:avLst/>
          </a:prstGeom>
          <a:noFill/>
          <a:ln w="9525">
            <a:noFill/>
            <a:miter lim="800000"/>
            <a:headEnd/>
            <a:tailEnd/>
          </a:ln>
        </p:spPr>
      </p:pic>
      <p:pic>
        <p:nvPicPr>
          <p:cNvPr id="5126" name="Picture 17"/>
          <p:cNvPicPr>
            <a:picLocks noChangeAspect="1" noChangeArrowheads="1"/>
          </p:cNvPicPr>
          <p:nvPr/>
        </p:nvPicPr>
        <p:blipFill>
          <a:blip r:embed="rId3" cstate="print"/>
          <a:srcRect/>
          <a:stretch>
            <a:fillRect/>
          </a:stretch>
        </p:blipFill>
        <p:spPr bwMode="auto">
          <a:xfrm>
            <a:off x="381000" y="5562600"/>
            <a:ext cx="1181100" cy="762000"/>
          </a:xfrm>
          <a:prstGeom prst="rect">
            <a:avLst/>
          </a:prstGeom>
          <a:noFill/>
          <a:ln w="9525">
            <a:noFill/>
            <a:miter lim="800000"/>
            <a:headEnd/>
            <a:tailEnd/>
          </a:ln>
        </p:spPr>
      </p:pic>
      <p:sp>
        <p:nvSpPr>
          <p:cNvPr id="13" name="Flowchart: Alternate Process 12"/>
          <p:cNvSpPr/>
          <p:nvPr/>
        </p:nvSpPr>
        <p:spPr bwMode="auto">
          <a:xfrm>
            <a:off x="304800" y="609600"/>
            <a:ext cx="8397240" cy="838200"/>
          </a:xfrm>
          <a:prstGeom prst="flowChartAlternateProcess">
            <a:avLst/>
          </a:prstGeom>
          <a:solidFill>
            <a:schemeClr val="accent3">
              <a:lumMod val="40000"/>
              <a:lumOff val="60000"/>
            </a:schemeClr>
          </a:solidFill>
          <a:ln w="9525" cap="flat" cmpd="sng" algn="ctr">
            <a:solidFill>
              <a:schemeClr val="accent1">
                <a:lumMod val="60000"/>
                <a:lumOff val="40000"/>
              </a:schemeClr>
            </a:solidFill>
            <a:prstDash val="sysDot"/>
            <a:miter lim="800000"/>
            <a:headEnd type="none" w="med" len="med"/>
            <a:tailEnd type="none" w="med" len="med"/>
          </a:ln>
          <a:effectLst>
            <a:innerShdw blurRad="114300">
              <a:srgbClr val="CC00CC">
                <a:alpha val="67000"/>
              </a:srgbClr>
            </a:innerShdw>
          </a:effectLst>
        </p:spPr>
        <p:txBody>
          <a:bodyPr wrap="none"/>
          <a:lstStyle/>
          <a:p>
            <a:pPr algn="ctr" eaLnBrk="0" hangingPunct="0">
              <a:defRPr/>
            </a:pPr>
            <a:r>
              <a:rPr lang="en-US" sz="3000" b="1" dirty="0" smtClean="0">
                <a:latin typeface="Arial" charset="0"/>
              </a:rPr>
              <a:t>Diagnosing systematic errors in HWRF </a:t>
            </a:r>
            <a:endParaRPr lang="en-US" sz="3000" b="1" dirty="0">
              <a:solidFill>
                <a:srgbClr val="339933"/>
              </a:solidFill>
              <a:latin typeface="Berlin Sans FB Demi" pitchFamily="34" charset="0"/>
              <a:ea typeface="Kozuka Mincho Pro H" pitchFamily="18" charset="-128"/>
              <a:cs typeface="Times New Roman" pitchFamily="18" charset="0"/>
            </a:endParaRPr>
          </a:p>
        </p:txBody>
      </p:sp>
      <p:sp>
        <p:nvSpPr>
          <p:cNvPr id="9" name="Rectangle 10"/>
          <p:cNvSpPr>
            <a:spLocks noChangeArrowheads="1"/>
          </p:cNvSpPr>
          <p:nvPr/>
        </p:nvSpPr>
        <p:spPr bwMode="auto">
          <a:xfrm>
            <a:off x="533400" y="4114800"/>
            <a:ext cx="8153400" cy="457200"/>
          </a:xfrm>
          <a:prstGeom prst="rect">
            <a:avLst/>
          </a:prstGeom>
          <a:solidFill>
            <a:schemeClr val="bg2">
              <a:lumMod val="75000"/>
            </a:schemeClr>
          </a:solidFill>
          <a:ln w="9525">
            <a:pattFill prst="wdUpDiag">
              <a:fgClr>
                <a:schemeClr val="tx1"/>
              </a:fgClr>
              <a:bgClr>
                <a:srgbClr val="FFFFFF"/>
              </a:bgClr>
            </a:pattFill>
            <a:miter lim="800000"/>
            <a:headEnd/>
            <a:tailEnd/>
          </a:ln>
        </p:spPr>
        <p:txBody>
          <a:bodyPr anchorCtr="1"/>
          <a:lstStyle/>
          <a:p>
            <a:pPr marL="342900" indent="-342900" algn="r">
              <a:spcBef>
                <a:spcPct val="20000"/>
              </a:spcBef>
              <a:buClr>
                <a:schemeClr val="bg2"/>
              </a:buClr>
              <a:buSzPct val="75000"/>
            </a:pPr>
            <a:r>
              <a:rPr lang="en-US" sz="2000" b="1" dirty="0" smtClean="0">
                <a:solidFill>
                  <a:srgbClr val="C00000"/>
                </a:solidFill>
                <a:cs typeface="Times New Roman" pitchFamily="18" charset="0"/>
              </a:rPr>
              <a:t>Joint continuing work with: T. N. Krishnamurti, </a:t>
            </a:r>
            <a:r>
              <a:rPr lang="en-US" sz="2000" b="1" dirty="0" err="1" smtClean="0">
                <a:solidFill>
                  <a:srgbClr val="C00000"/>
                </a:solidFill>
                <a:cs typeface="Times New Roman" pitchFamily="18" charset="0"/>
              </a:rPr>
              <a:t>Anu</a:t>
            </a:r>
            <a:r>
              <a:rPr lang="en-US" sz="2000" b="1" dirty="0" smtClean="0">
                <a:solidFill>
                  <a:srgbClr val="C00000"/>
                </a:solidFill>
                <a:cs typeface="Times New Roman" pitchFamily="18" charset="0"/>
              </a:rPr>
              <a:t> Simon, </a:t>
            </a:r>
            <a:r>
              <a:rPr lang="en-US" sz="2000" b="1" dirty="0" err="1" smtClean="0">
                <a:solidFill>
                  <a:srgbClr val="C00000"/>
                </a:solidFill>
                <a:cs typeface="Times New Roman" pitchFamily="18" charset="0"/>
              </a:rPr>
              <a:t>Aype</a:t>
            </a:r>
            <a:r>
              <a:rPr lang="en-US" sz="2000" b="1" dirty="0" smtClean="0">
                <a:solidFill>
                  <a:srgbClr val="C00000"/>
                </a:solidFill>
                <a:cs typeface="Times New Roman" pitchFamily="18" charset="0"/>
              </a:rPr>
              <a:t> Thomas</a:t>
            </a:r>
            <a:endParaRPr lang="en-US" sz="2000" dirty="0" smtClean="0"/>
          </a:p>
          <a:p>
            <a:pPr marL="342900" indent="-342900" algn="r">
              <a:spcBef>
                <a:spcPct val="20000"/>
              </a:spcBef>
              <a:buClr>
                <a:schemeClr val="bg2"/>
              </a:buClr>
              <a:buSzPct val="75000"/>
              <a:buFont typeface="Wingdings" pitchFamily="2" charset="2"/>
              <a:buNone/>
            </a:pPr>
            <a:endParaRPr lang="en-US" sz="2100" b="1" baseline="30000" dirty="0">
              <a:solidFill>
                <a:srgbClr val="9900CC"/>
              </a:solidFill>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fig6"/>
          <p:cNvPicPr/>
          <p:nvPr/>
        </p:nvPicPr>
        <p:blipFill>
          <a:blip r:embed="rId2" cstate="print"/>
          <a:srcRect t="17232" b="12482"/>
          <a:stretch>
            <a:fillRect/>
          </a:stretch>
        </p:blipFill>
        <p:spPr bwMode="auto">
          <a:xfrm>
            <a:off x="1219200" y="228601"/>
            <a:ext cx="7620000" cy="4876800"/>
          </a:xfrm>
          <a:prstGeom prst="rect">
            <a:avLst/>
          </a:prstGeom>
          <a:noFill/>
          <a:ln w="9525">
            <a:noFill/>
            <a:miter lim="800000"/>
            <a:headEnd/>
            <a:tailEnd/>
          </a:ln>
        </p:spPr>
      </p:pic>
      <p:sp>
        <p:nvSpPr>
          <p:cNvPr id="3" name="Rectangle 2"/>
          <p:cNvSpPr/>
          <p:nvPr/>
        </p:nvSpPr>
        <p:spPr>
          <a:xfrm>
            <a:off x="1295400" y="5105400"/>
            <a:ext cx="7696200" cy="523220"/>
          </a:xfrm>
          <a:prstGeom prst="rect">
            <a:avLst/>
          </a:prstGeom>
        </p:spPr>
        <p:txBody>
          <a:bodyPr wrap="square">
            <a:spAutoFit/>
          </a:bodyPr>
          <a:lstStyle/>
          <a:p>
            <a:r>
              <a:rPr lang="en-US" sz="1400" dirty="0" err="1" smtClean="0"/>
              <a:t>Lamda</a:t>
            </a:r>
            <a:r>
              <a:rPr lang="en-US" sz="1400" dirty="0" smtClean="0"/>
              <a:t> times Diffusion </a:t>
            </a:r>
            <a:r>
              <a:rPr lang="en-US" sz="1400" dirty="0"/>
              <a:t>term (x10</a:t>
            </a:r>
            <a:r>
              <a:rPr lang="en-US" sz="1400" baseline="30000" dirty="0"/>
              <a:t>-4</a:t>
            </a:r>
            <a:r>
              <a:rPr lang="en-US" sz="1400" dirty="0"/>
              <a:t>, </a:t>
            </a:r>
            <a:r>
              <a:rPr lang="en-US" sz="1400" dirty="0" smtClean="0"/>
              <a:t>sec</a:t>
            </a:r>
            <a:r>
              <a:rPr lang="en-US" sz="1400" baseline="30000" dirty="0" smtClean="0"/>
              <a:t>-1</a:t>
            </a:r>
            <a:r>
              <a:rPr lang="en-US" sz="1400" dirty="0" smtClean="0"/>
              <a:t>) calculated from model </a:t>
            </a:r>
            <a:r>
              <a:rPr lang="en-US" sz="1400" dirty="0"/>
              <a:t>forecasts at three vertical levels 850 </a:t>
            </a:r>
            <a:r>
              <a:rPr lang="en-US" sz="1400" dirty="0" err="1"/>
              <a:t>hPa</a:t>
            </a:r>
            <a:r>
              <a:rPr lang="en-US" sz="1400" dirty="0"/>
              <a:t>, 925 </a:t>
            </a:r>
            <a:r>
              <a:rPr lang="en-US" sz="1400" dirty="0" err="1"/>
              <a:t>hPa</a:t>
            </a:r>
            <a:r>
              <a:rPr lang="en-US" sz="1400" dirty="0"/>
              <a:t> and the 1000 </a:t>
            </a:r>
            <a:r>
              <a:rPr lang="en-US" sz="1400" dirty="0" err="1"/>
              <a:t>hPa</a:t>
            </a:r>
            <a:r>
              <a:rPr lang="en-US" sz="1400" dirty="0"/>
              <a:t> for (</a:t>
            </a:r>
            <a:r>
              <a:rPr lang="en-US" sz="1400" b="1" dirty="0"/>
              <a:t>a-c</a:t>
            </a:r>
            <a:r>
              <a:rPr lang="en-US" sz="1400" dirty="0"/>
              <a:t>) 1</a:t>
            </a:r>
            <a:r>
              <a:rPr lang="en-US" sz="1400" baseline="30000" dirty="0"/>
              <a:t>st</a:t>
            </a:r>
            <a:r>
              <a:rPr lang="en-US" sz="1400" dirty="0"/>
              <a:t> July 2007 (</a:t>
            </a:r>
            <a:r>
              <a:rPr lang="en-US" sz="1400" b="1" dirty="0"/>
              <a:t>d-f</a:t>
            </a:r>
            <a:r>
              <a:rPr lang="en-US" sz="1400" dirty="0"/>
              <a:t>) 2</a:t>
            </a:r>
            <a:r>
              <a:rPr lang="en-US" sz="1400" baseline="30000" dirty="0"/>
              <a:t>nd</a:t>
            </a:r>
            <a:r>
              <a:rPr lang="en-US" sz="1400" dirty="0"/>
              <a:t> July 2007 and (</a:t>
            </a:r>
            <a:r>
              <a:rPr lang="en-US" sz="1400" b="1" dirty="0"/>
              <a:t>g-h</a:t>
            </a:r>
            <a:r>
              <a:rPr lang="en-US" sz="1400" dirty="0"/>
              <a:t>) 3</a:t>
            </a:r>
            <a:r>
              <a:rPr lang="en-US" sz="1400" baseline="30000" dirty="0"/>
              <a:t>rd</a:t>
            </a:r>
            <a:r>
              <a:rPr lang="en-US" sz="1400" dirty="0"/>
              <a:t> July 2007. </a:t>
            </a:r>
          </a:p>
        </p:txBody>
      </p:sp>
      <p:sp>
        <p:nvSpPr>
          <p:cNvPr id="4" name="TextBox 3"/>
          <p:cNvSpPr txBox="1"/>
          <p:nvPr/>
        </p:nvSpPr>
        <p:spPr>
          <a:xfrm>
            <a:off x="152400" y="4038600"/>
            <a:ext cx="990600" cy="769441"/>
          </a:xfrm>
          <a:prstGeom prst="rect">
            <a:avLst/>
          </a:prstGeom>
          <a:noFill/>
        </p:spPr>
        <p:txBody>
          <a:bodyPr wrap="square" rtlCol="0">
            <a:spAutoFit/>
          </a:bodyPr>
          <a:lstStyle/>
          <a:p>
            <a:r>
              <a:rPr lang="en-US" sz="1100" b="1" dirty="0" smtClean="0"/>
              <a:t>Some regions of divergence of eddy flux of moisture</a:t>
            </a:r>
            <a:endParaRPr lang="en-US" b="1" dirty="0"/>
          </a:p>
        </p:txBody>
      </p:sp>
      <p:cxnSp>
        <p:nvCxnSpPr>
          <p:cNvPr id="6" name="Straight Arrow Connector 5"/>
          <p:cNvCxnSpPr/>
          <p:nvPr/>
        </p:nvCxnSpPr>
        <p:spPr>
          <a:xfrm flipV="1">
            <a:off x="762000" y="3962400"/>
            <a:ext cx="3810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2400" y="3176081"/>
            <a:ext cx="1066800" cy="938719"/>
          </a:xfrm>
          <a:prstGeom prst="rect">
            <a:avLst/>
          </a:prstGeom>
          <a:noFill/>
        </p:spPr>
        <p:txBody>
          <a:bodyPr wrap="square" rtlCol="0">
            <a:spAutoFit/>
          </a:bodyPr>
          <a:lstStyle/>
          <a:p>
            <a:r>
              <a:rPr lang="en-US" sz="1100" b="1" dirty="0" smtClean="0"/>
              <a:t>Sign changes over regions of significant weather events</a:t>
            </a:r>
            <a:endParaRPr lang="en-US" b="1" dirty="0"/>
          </a:p>
        </p:txBody>
      </p:sp>
      <p:sp>
        <p:nvSpPr>
          <p:cNvPr id="8" name="TextBox 7"/>
          <p:cNvSpPr txBox="1"/>
          <p:nvPr/>
        </p:nvSpPr>
        <p:spPr>
          <a:xfrm>
            <a:off x="0" y="304800"/>
            <a:ext cx="1143000" cy="1785104"/>
          </a:xfrm>
          <a:prstGeom prst="rect">
            <a:avLst/>
          </a:prstGeom>
          <a:noFill/>
        </p:spPr>
        <p:txBody>
          <a:bodyPr wrap="square" rtlCol="0">
            <a:spAutoFit/>
          </a:bodyPr>
          <a:lstStyle/>
          <a:p>
            <a:r>
              <a:rPr lang="en-US" sz="1100" b="1" dirty="0" smtClean="0"/>
              <a:t>Over regions of significant weather events the values of divergence from the PBL have decreased with additional side lobes of opposite signs</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fig7"/>
          <p:cNvPicPr/>
          <p:nvPr/>
        </p:nvPicPr>
        <p:blipFill>
          <a:blip r:embed="rId2" cstate="print"/>
          <a:srcRect/>
          <a:stretch>
            <a:fillRect/>
          </a:stretch>
        </p:blipFill>
        <p:spPr bwMode="auto">
          <a:xfrm>
            <a:off x="1066800" y="150495"/>
            <a:ext cx="7086600" cy="4726305"/>
          </a:xfrm>
          <a:prstGeom prst="rect">
            <a:avLst/>
          </a:prstGeom>
          <a:noFill/>
          <a:ln w="9525">
            <a:noFill/>
            <a:miter lim="800000"/>
            <a:headEnd/>
            <a:tailEnd/>
          </a:ln>
        </p:spPr>
      </p:pic>
      <p:sp>
        <p:nvSpPr>
          <p:cNvPr id="6145" name="Rectangle 1"/>
          <p:cNvSpPr>
            <a:spLocks noChangeArrowheads="1"/>
          </p:cNvSpPr>
          <p:nvPr/>
        </p:nvSpPr>
        <p:spPr bwMode="auto">
          <a:xfrm>
            <a:off x="1616902" y="4953000"/>
            <a:ext cx="7222298" cy="6617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Vertical cross-sections of diffusion term (x10</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-4</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sec</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-1</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over the major rain belt regions for 3</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rd</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July 2007 </a:t>
            </a:r>
          </a:p>
          <a:p>
            <a:pPr marL="342900" marR="0" lvl="0" indent="-342900" algn="just" defTabSz="914400" rtl="0" eaLnBrk="1" fontAlgn="base" latinLnBrk="0" hangingPunct="1">
              <a:lnSpc>
                <a:spcPct val="100000"/>
              </a:lnSpc>
              <a:spcBef>
                <a:spcPct val="0"/>
              </a:spcBef>
              <a:spcAft>
                <a:spcPct val="0"/>
              </a:spcAft>
              <a:buClrTx/>
              <a:buSzTx/>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a</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West Pacific Ocean region, averaged over 5</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S to 5</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N latitude belt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b</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South ITCZ region, averaged </a:t>
            </a:r>
          </a:p>
          <a:p>
            <a:pPr marL="342900" marR="0" lvl="0" indent="-342900" algn="just" defTabSz="914400" rtl="0" eaLnBrk="1" fontAlgn="base" latinLnBrk="0" hangingPunct="1">
              <a:lnSpc>
                <a:spcPct val="100000"/>
              </a:lnSpc>
              <a:spcBef>
                <a:spcPct val="0"/>
              </a:spcBef>
              <a:spcAft>
                <a:spcPct val="0"/>
              </a:spcAft>
              <a:buClrTx/>
              <a:buSzTx/>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over 30</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S to 20</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S latitude belt (</a:t>
            </a:r>
            <a:r>
              <a:rPr kumimoji="0" lang="en-US" sz="1200" i="0" u="none" strike="noStrike" cap="none" normalizeH="0" baseline="0" dirty="0" smtClean="0">
                <a:ln>
                  <a:noFill/>
                </a:ln>
                <a:solidFill>
                  <a:schemeClr val="tx1"/>
                </a:solidFill>
                <a:effectLst/>
                <a:latin typeface="Arial" pitchFamily="34" charset="0"/>
                <a:ea typeface="Times New Roman" pitchFamily="18" charset="0"/>
              </a:rPr>
              <a:t>c</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Same as (a) but after correction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d</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Same as (b) but after correction.</a:t>
            </a:r>
            <a:endParaRPr kumimoji="0" lang="en-US" sz="1600" b="0" i="0" u="none" strike="noStrike" cap="none" normalizeH="0" baseline="0" dirty="0" smtClean="0">
              <a:ln>
                <a:noFill/>
              </a:ln>
              <a:solidFill>
                <a:schemeClr val="tx1"/>
              </a:solidFill>
              <a:effectLst/>
              <a:latin typeface="Arial" pitchFamily="34" charset="0"/>
            </a:endParaRPr>
          </a:p>
        </p:txBody>
      </p:sp>
      <p:sp>
        <p:nvSpPr>
          <p:cNvPr id="5" name="TextBox 4"/>
          <p:cNvSpPr txBox="1"/>
          <p:nvPr/>
        </p:nvSpPr>
        <p:spPr>
          <a:xfrm>
            <a:off x="76200" y="1531203"/>
            <a:ext cx="1143000" cy="830997"/>
          </a:xfrm>
          <a:prstGeom prst="rect">
            <a:avLst/>
          </a:prstGeom>
          <a:noFill/>
        </p:spPr>
        <p:txBody>
          <a:bodyPr wrap="square" rtlCol="0">
            <a:spAutoFit/>
          </a:bodyPr>
          <a:lstStyle/>
          <a:p>
            <a:r>
              <a:rPr lang="en-US" sz="1200" b="1" dirty="0" smtClean="0"/>
              <a:t>Weak convergence of fluxes below 950 </a:t>
            </a:r>
            <a:r>
              <a:rPr lang="en-US" sz="1200" b="1" dirty="0" err="1" smtClean="0"/>
              <a:t>hPa</a:t>
            </a:r>
            <a:r>
              <a:rPr lang="en-US" sz="1200" b="1" dirty="0" smtClean="0"/>
              <a:t> </a:t>
            </a:r>
            <a:endParaRPr lang="en-US" b="1" dirty="0"/>
          </a:p>
        </p:txBody>
      </p:sp>
      <p:sp>
        <p:nvSpPr>
          <p:cNvPr id="6" name="TextBox 5"/>
          <p:cNvSpPr txBox="1"/>
          <p:nvPr/>
        </p:nvSpPr>
        <p:spPr>
          <a:xfrm>
            <a:off x="8229600" y="1752600"/>
            <a:ext cx="914400" cy="1015663"/>
          </a:xfrm>
          <a:prstGeom prst="rect">
            <a:avLst/>
          </a:prstGeom>
          <a:noFill/>
        </p:spPr>
        <p:txBody>
          <a:bodyPr wrap="square" rtlCol="0">
            <a:spAutoFit/>
          </a:bodyPr>
          <a:lstStyle/>
          <a:p>
            <a:r>
              <a:rPr lang="en-US" sz="1200" b="1" dirty="0" smtClean="0"/>
              <a:t>After correction, major reversal of signs</a:t>
            </a:r>
            <a:endParaRPr lang="en-US" b="1" dirty="0"/>
          </a:p>
        </p:txBody>
      </p:sp>
      <p:cxnSp>
        <p:nvCxnSpPr>
          <p:cNvPr id="8" name="Straight Arrow Connector 7"/>
          <p:cNvCxnSpPr/>
          <p:nvPr/>
        </p:nvCxnSpPr>
        <p:spPr>
          <a:xfrm rot="16200000" flipV="1">
            <a:off x="7429500" y="876300"/>
            <a:ext cx="9144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7162800" y="2819400"/>
            <a:ext cx="1295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752600" y="5638800"/>
            <a:ext cx="6934200" cy="461665"/>
          </a:xfrm>
          <a:prstGeom prst="rect">
            <a:avLst/>
          </a:prstGeom>
          <a:noFill/>
        </p:spPr>
        <p:txBody>
          <a:bodyPr wrap="square" rtlCol="0">
            <a:spAutoFit/>
          </a:bodyPr>
          <a:lstStyle/>
          <a:p>
            <a:r>
              <a:rPr lang="en-US" sz="1200" b="1" dirty="0" smtClean="0"/>
              <a:t>The changes are needed to account for the supply of moisture to the active convection above PBL. That was a major deficiency in the model.</a:t>
            </a:r>
            <a:endParaRPr 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fig8"/>
          <p:cNvPicPr/>
          <p:nvPr/>
        </p:nvPicPr>
        <p:blipFill>
          <a:blip r:embed="rId2" cstate="print"/>
          <a:srcRect/>
          <a:stretch>
            <a:fillRect/>
          </a:stretch>
        </p:blipFill>
        <p:spPr bwMode="auto">
          <a:xfrm>
            <a:off x="1143000" y="56515"/>
            <a:ext cx="7620000" cy="5125085"/>
          </a:xfrm>
          <a:prstGeom prst="rect">
            <a:avLst/>
          </a:prstGeom>
          <a:noFill/>
          <a:ln w="9525">
            <a:noFill/>
            <a:miter lim="800000"/>
            <a:headEnd/>
            <a:tailEnd/>
          </a:ln>
        </p:spPr>
      </p:pic>
      <p:sp>
        <p:nvSpPr>
          <p:cNvPr id="3" name="Rectangle 1"/>
          <p:cNvSpPr>
            <a:spLocks noChangeArrowheads="1"/>
          </p:cNvSpPr>
          <p:nvPr/>
        </p:nvSpPr>
        <p:spPr bwMode="auto">
          <a:xfrm>
            <a:off x="1371600" y="5334000"/>
            <a:ext cx="7620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Vertical cross-sections of diffusion term (x10</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-4</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sec</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-1</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over the major rain belt regions for 3</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rd</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July 2007 </a:t>
            </a:r>
          </a:p>
          <a:p>
            <a:pPr marL="342900" marR="0" lvl="0" indent="-342900" algn="just" defTabSz="914400" rtl="0" eaLnBrk="1" fontAlgn="base" latinLnBrk="0" hangingPunct="1">
              <a:lnSpc>
                <a:spcPct val="100000"/>
              </a:lnSpc>
              <a:spcBef>
                <a:spcPct val="0"/>
              </a:spcBef>
              <a:spcAft>
                <a:spcPct val="0"/>
              </a:spcAft>
              <a:buClrTx/>
              <a:buSzTx/>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a</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Atlantic Ocean region, averaged over 2</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S-7</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N latitude belt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b</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Head Bay of Bengal region, averaged </a:t>
            </a:r>
          </a:p>
          <a:p>
            <a:pPr marL="342900" marR="0" lvl="0" indent="-342900" algn="just" defTabSz="914400" rtl="0" eaLnBrk="1" fontAlgn="base" latinLnBrk="0" hangingPunct="1">
              <a:lnSpc>
                <a:spcPct val="100000"/>
              </a:lnSpc>
              <a:spcBef>
                <a:spcPct val="0"/>
              </a:spcBef>
              <a:spcAft>
                <a:spcPct val="0"/>
              </a:spcAft>
              <a:buClrTx/>
              <a:buSzTx/>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over </a:t>
            </a:r>
            <a:r>
              <a:rPr kumimoji="0" lang="en-US" sz="1200" b="0" i="0" u="none" strike="noStrike" cap="none" normalizeH="0" dirty="0" smtClean="0">
                <a:ln>
                  <a:noFill/>
                </a:ln>
                <a:solidFill>
                  <a:schemeClr val="tx1"/>
                </a:solidFill>
                <a:effectLst/>
                <a:latin typeface="Arial" pitchFamily="34" charset="0"/>
                <a:ea typeface="Times New Roman" pitchFamily="18" charset="0"/>
              </a:rPr>
              <a:t> 88</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-95</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rPr>
              <a:t>o</a:t>
            </a:r>
            <a:r>
              <a:rPr lang="en-US" sz="1200" dirty="0" smtClean="0">
                <a:latin typeface="Arial" pitchFamily="34" charset="0"/>
                <a:ea typeface="Times New Roman" pitchFamily="18" charset="0"/>
              </a:rPr>
              <a:t>E</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latitude belt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c</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Same as (a) but after correction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d</a:t>
            </a: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Same as (b) but after correction.</a:t>
            </a:r>
            <a:endParaRPr kumimoji="0" lang="en-US" sz="1200" b="0" i="0" u="none" strike="noStrike" cap="none" normalizeH="0" baseline="0" dirty="0" smtClean="0">
              <a:ln>
                <a:noFill/>
              </a:ln>
              <a:solidFill>
                <a:schemeClr val="tx1"/>
              </a:solidFill>
              <a:effectLst/>
              <a:latin typeface="Arial" pitchFamily="34" charset="0"/>
            </a:endParaRPr>
          </a:p>
        </p:txBody>
      </p:sp>
      <p:sp>
        <p:nvSpPr>
          <p:cNvPr id="4" name="TextBox 3"/>
          <p:cNvSpPr txBox="1"/>
          <p:nvPr/>
        </p:nvSpPr>
        <p:spPr>
          <a:xfrm>
            <a:off x="152400" y="685800"/>
            <a:ext cx="838200" cy="1200329"/>
          </a:xfrm>
          <a:prstGeom prst="rect">
            <a:avLst/>
          </a:prstGeom>
          <a:noFill/>
        </p:spPr>
        <p:txBody>
          <a:bodyPr wrap="square" rtlCol="0">
            <a:spAutoFit/>
          </a:bodyPr>
          <a:lstStyle/>
          <a:p>
            <a:r>
              <a:rPr lang="en-US" sz="1200" b="1" dirty="0" smtClean="0"/>
              <a:t>Not active, only local changes after correction</a:t>
            </a:r>
            <a:endParaRPr lang="en-US" b="1" dirty="0"/>
          </a:p>
        </p:txBody>
      </p:sp>
      <p:sp>
        <p:nvSpPr>
          <p:cNvPr id="5" name="TextBox 4"/>
          <p:cNvSpPr txBox="1"/>
          <p:nvPr/>
        </p:nvSpPr>
        <p:spPr>
          <a:xfrm>
            <a:off x="1447800" y="6096000"/>
            <a:ext cx="6477000" cy="461665"/>
          </a:xfrm>
          <a:prstGeom prst="rect">
            <a:avLst/>
          </a:prstGeom>
          <a:noFill/>
        </p:spPr>
        <p:txBody>
          <a:bodyPr wrap="square" rtlCol="0">
            <a:spAutoFit/>
          </a:bodyPr>
          <a:lstStyle/>
          <a:p>
            <a:r>
              <a:rPr lang="en-US" sz="1200" b="1" dirty="0" smtClean="0"/>
              <a:t>Overall it is seen that the nature of these corrections over regions of active convection called for a net positive eddy flux of moisture convergence in the upper part of PBL near the cloud base</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ERRORS IN THE CONVECTIVE HEATING IN HWRF</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0" y="425450"/>
            <a:ext cx="8839200" cy="6063198"/>
          </a:xfrm>
          <a:prstGeom prst="rect">
            <a:avLst/>
          </a:prstGeom>
          <a:noFill/>
          <a:ln w="9525">
            <a:noFill/>
            <a:miter lim="800000"/>
            <a:headEnd/>
            <a:tailEnd/>
          </a:ln>
        </p:spPr>
        <p:txBody>
          <a:bodyPr>
            <a:spAutoFit/>
          </a:bodyPr>
          <a:lstStyle/>
          <a:p>
            <a:pPr algn="ctr"/>
            <a:r>
              <a:rPr lang="en-US" sz="2400" b="1" dirty="0" smtClean="0">
                <a:solidFill>
                  <a:srgbClr val="C00000"/>
                </a:solidFill>
                <a:latin typeface="Tahoma" pitchFamily="34" charset="0"/>
                <a:cs typeface="Tahoma" pitchFamily="34" charset="0"/>
              </a:rPr>
              <a:t>6 hourly Initial states of the HWRF model used for Error Finding Algorithm</a:t>
            </a:r>
          </a:p>
          <a:p>
            <a:endParaRPr lang="en-US" sz="2000" dirty="0" smtClean="0">
              <a:latin typeface="Tahoma" pitchFamily="34" charset="0"/>
              <a:cs typeface="Tahoma" pitchFamily="34" charset="0"/>
            </a:endParaRPr>
          </a:p>
          <a:p>
            <a:endParaRPr lang="en-US" sz="2000" dirty="0" smtClean="0">
              <a:latin typeface="Tahoma" pitchFamily="34" charset="0"/>
              <a:cs typeface="Tahoma" pitchFamily="34" charset="0"/>
            </a:endParaRPr>
          </a:p>
          <a:p>
            <a:r>
              <a:rPr lang="en-US" sz="2000" dirty="0">
                <a:latin typeface="Tahoma" pitchFamily="34" charset="0"/>
                <a:cs typeface="Tahoma" pitchFamily="34" charset="0"/>
              </a:rPr>
              <a:t>	1. </a:t>
            </a:r>
            <a:r>
              <a:rPr lang="en-US" sz="2000" dirty="0">
                <a:solidFill>
                  <a:srgbClr val="FF0000"/>
                </a:solidFill>
                <a:latin typeface="Tahoma" pitchFamily="34" charset="0"/>
                <a:cs typeface="Tahoma" pitchFamily="34" charset="0"/>
              </a:rPr>
              <a:t>Start with GFS analysis at T 382L64 , transform grid separation 	    roughly 35 km </a:t>
            </a:r>
          </a:p>
          <a:p>
            <a:r>
              <a:rPr lang="en-US" sz="2000" dirty="0">
                <a:latin typeface="Tahoma" pitchFamily="34" charset="0"/>
                <a:cs typeface="Tahoma" pitchFamily="34" charset="0"/>
              </a:rPr>
              <a:t>	</a:t>
            </a:r>
          </a:p>
          <a:p>
            <a:r>
              <a:rPr lang="en-US" sz="2000" dirty="0">
                <a:latin typeface="Tahoma" pitchFamily="34" charset="0"/>
                <a:cs typeface="Tahoma" pitchFamily="34" charset="0"/>
              </a:rPr>
              <a:t>	2. Remove vortex from GFS using GFDL method , </a:t>
            </a:r>
            <a:r>
              <a:rPr lang="en-US" sz="2000" dirty="0" err="1">
                <a:latin typeface="Tahoma" pitchFamily="34" charset="0"/>
                <a:cs typeface="Tahoma" pitchFamily="34" charset="0"/>
              </a:rPr>
              <a:t>Kurihara</a:t>
            </a:r>
            <a:r>
              <a:rPr lang="en-US" sz="2000" dirty="0">
                <a:latin typeface="Tahoma" pitchFamily="34" charset="0"/>
                <a:cs typeface="Tahoma" pitchFamily="34" charset="0"/>
              </a:rPr>
              <a:t> et al </a:t>
            </a:r>
          </a:p>
          <a:p>
            <a:r>
              <a:rPr lang="en-US" sz="2000" dirty="0">
                <a:latin typeface="Tahoma" pitchFamily="34" charset="0"/>
                <a:cs typeface="Tahoma" pitchFamily="34" charset="0"/>
              </a:rPr>
              <a:t>	</a:t>
            </a:r>
          </a:p>
          <a:p>
            <a:r>
              <a:rPr lang="en-US" sz="2000" dirty="0">
                <a:latin typeface="Tahoma" pitchFamily="34" charset="0"/>
                <a:cs typeface="Tahoma" pitchFamily="34" charset="0"/>
              </a:rPr>
              <a:t>	3. </a:t>
            </a:r>
            <a:r>
              <a:rPr lang="en-US" sz="2000" dirty="0">
                <a:solidFill>
                  <a:srgbClr val="FF0000"/>
                </a:solidFill>
                <a:latin typeface="Tahoma" pitchFamily="34" charset="0"/>
                <a:cs typeface="Tahoma" pitchFamily="34" charset="0"/>
              </a:rPr>
              <a:t>Use HWRF's 12 hour forecast as a first guess to redefine a new 	    initial vortex </a:t>
            </a:r>
          </a:p>
          <a:p>
            <a:r>
              <a:rPr lang="en-US" sz="2000" dirty="0">
                <a:latin typeface="Tahoma" pitchFamily="34" charset="0"/>
                <a:cs typeface="Tahoma" pitchFamily="34" charset="0"/>
              </a:rPr>
              <a:t>	</a:t>
            </a:r>
          </a:p>
          <a:p>
            <a:r>
              <a:rPr lang="en-US" sz="2000" dirty="0">
                <a:latin typeface="Tahoma" pitchFamily="34" charset="0"/>
                <a:cs typeface="Tahoma" pitchFamily="34" charset="0"/>
              </a:rPr>
              <a:t>	4. Use above within GFS to re-assimilate that vortex along with the 	    dropwindsonde data sets. </a:t>
            </a:r>
          </a:p>
          <a:p>
            <a:endParaRPr lang="en-US" sz="2000" dirty="0">
              <a:latin typeface="Tahoma" pitchFamily="34" charset="0"/>
              <a:cs typeface="Tahoma" pitchFamily="34" charset="0"/>
            </a:endParaRPr>
          </a:p>
          <a:p>
            <a:endParaRPr lang="en-US" sz="2000" dirty="0">
              <a:latin typeface="Tahoma" pitchFamily="34" charset="0"/>
              <a:cs typeface="Tahoma" pitchFamily="34" charset="0"/>
            </a:endParaRPr>
          </a:p>
          <a:p>
            <a:endParaRPr lang="en-US" sz="2000" dirty="0">
              <a:latin typeface="Tahoma" pitchFamily="34" charset="0"/>
              <a:cs typeface="Tahoma" pitchFamily="34" charset="0"/>
            </a:endParaRPr>
          </a:p>
          <a:p>
            <a:endParaRPr lang="en-US" sz="2000" dirty="0">
              <a:latin typeface="Tahoma" pitchFamily="34" charset="0"/>
              <a:cs typeface="Tahoma" pitchFamily="34" charset="0"/>
            </a:endParaRPr>
          </a:p>
          <a:p>
            <a:r>
              <a:rPr lang="en-US" sz="2000" dirty="0">
                <a:latin typeface="Tahoma" pitchFamily="34" charset="0"/>
                <a:cs typeface="Tahoma" pitchFamily="34" charset="0"/>
              </a:rPr>
              <a:t> </a:t>
            </a:r>
          </a:p>
        </p:txBody>
      </p:sp>
      <p:sp>
        <p:nvSpPr>
          <p:cNvPr id="3" name="TextBox 2"/>
          <p:cNvSpPr txBox="1"/>
          <p:nvPr/>
        </p:nvSpPr>
        <p:spPr>
          <a:xfrm>
            <a:off x="381000" y="5943600"/>
            <a:ext cx="7924800" cy="381000"/>
          </a:xfrm>
          <a:prstGeom prst="rect">
            <a:avLst/>
          </a:prstGeom>
          <a:noFill/>
        </p:spPr>
        <p:txBody>
          <a:bodyPr wrap="square" rtlCol="0">
            <a:spAutoFit/>
          </a:bodyPr>
          <a:lstStyle/>
          <a:p>
            <a:pPr algn="ctr"/>
            <a:r>
              <a:rPr lang="en-US" dirty="0" smtClean="0"/>
              <a:t>(This is being provided to FSU by the HWRF/EMC)</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TextBox 3"/>
          <p:cNvSpPr txBox="1"/>
          <p:nvPr/>
        </p:nvSpPr>
        <p:spPr>
          <a:xfrm>
            <a:off x="609600" y="838200"/>
            <a:ext cx="3409267" cy="369332"/>
          </a:xfrm>
          <a:prstGeom prst="rect">
            <a:avLst/>
          </a:prstGeom>
          <a:noFill/>
        </p:spPr>
        <p:txBody>
          <a:bodyPr wrap="none" rtlCol="0">
            <a:spAutoFit/>
          </a:bodyPr>
          <a:lstStyle/>
          <a:p>
            <a:r>
              <a:rPr lang="en-US" dirty="0" smtClean="0"/>
              <a:t>Thermodynamic Energy Equation :</a:t>
            </a:r>
            <a:endParaRPr lang="en-US" dirty="0"/>
          </a:p>
        </p:txBody>
      </p:sp>
      <p:pic>
        <p:nvPicPr>
          <p:cNvPr id="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00400" y="1524000"/>
            <a:ext cx="3473027" cy="533400"/>
          </a:xfrm>
          <a:prstGeom prst="rect">
            <a:avLst/>
          </a:prstGeom>
          <a:noFill/>
        </p:spPr>
      </p:pic>
      <p:sp>
        <p:nvSpPr>
          <p:cNvPr id="6" name="TextBox 5"/>
          <p:cNvSpPr txBox="1"/>
          <p:nvPr/>
        </p:nvSpPr>
        <p:spPr>
          <a:xfrm>
            <a:off x="3048000" y="1981200"/>
            <a:ext cx="4724400" cy="738664"/>
          </a:xfrm>
          <a:prstGeom prst="rect">
            <a:avLst/>
          </a:prstGeom>
          <a:noFill/>
        </p:spPr>
        <p:txBody>
          <a:bodyPr wrap="square" rtlCol="0">
            <a:spAutoFit/>
          </a:bodyPr>
          <a:lstStyle/>
          <a:p>
            <a:r>
              <a:rPr lang="en-US" sz="1400" dirty="0" smtClean="0"/>
              <a:t>+ Heating </a:t>
            </a:r>
            <a:r>
              <a:rPr lang="en-US" sz="1400" baseline="-25000" dirty="0" smtClean="0"/>
              <a:t>convection</a:t>
            </a:r>
            <a:r>
              <a:rPr lang="en-US" sz="1400" dirty="0" smtClean="0"/>
              <a:t> + Heating </a:t>
            </a:r>
            <a:r>
              <a:rPr lang="en-US" sz="1400" baseline="-25000" dirty="0" smtClean="0"/>
              <a:t>large scale condensation</a:t>
            </a:r>
            <a:r>
              <a:rPr lang="en-US" sz="1400" dirty="0" smtClean="0"/>
              <a:t> + Heating </a:t>
            </a:r>
            <a:r>
              <a:rPr lang="en-US" sz="1400" baseline="-25000" dirty="0" smtClean="0"/>
              <a:t>Radiation</a:t>
            </a:r>
            <a:r>
              <a:rPr lang="en-US" sz="1400" dirty="0" smtClean="0"/>
              <a:t> +</a:t>
            </a:r>
          </a:p>
          <a:p>
            <a:r>
              <a:rPr lang="en-US" sz="1400" dirty="0" smtClean="0"/>
              <a:t> Heating </a:t>
            </a:r>
            <a:r>
              <a:rPr lang="en-US" sz="1400" baseline="-25000" dirty="0" smtClean="0"/>
              <a:t>PBL scheme</a:t>
            </a:r>
            <a:r>
              <a:rPr lang="en-US" sz="1400" dirty="0" smtClean="0"/>
              <a:t> + Horizontal Diffusion + Vertical diffusion</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1600200" y="1192066"/>
            <a:ext cx="5943600" cy="4473867"/>
          </a:xfrm>
          <a:prstGeom prst="rect">
            <a:avLst/>
          </a:prstGeom>
          <a:noFill/>
          <a:ln w="9525">
            <a:noFill/>
            <a:miter lim="800000"/>
            <a:headEnd/>
            <a:tailEnd/>
          </a:ln>
        </p:spPr>
      </p:pic>
      <p:sp>
        <p:nvSpPr>
          <p:cNvPr id="3" name="TextBox 2"/>
          <p:cNvSpPr txBox="1"/>
          <p:nvPr/>
        </p:nvSpPr>
        <p:spPr>
          <a:xfrm>
            <a:off x="2057400" y="609600"/>
            <a:ext cx="4876800" cy="369332"/>
          </a:xfrm>
          <a:prstGeom prst="rect">
            <a:avLst/>
          </a:prstGeom>
          <a:noFill/>
        </p:spPr>
        <p:txBody>
          <a:bodyPr wrap="square" rtlCol="0">
            <a:spAutoFit/>
          </a:bodyPr>
          <a:lstStyle/>
          <a:p>
            <a:r>
              <a:rPr lang="en-US" dirty="0" smtClean="0"/>
              <a:t>9mn forecast – Hurricane Celia 2010 – 18z 22 June</a:t>
            </a:r>
            <a:endParaRPr lang="en-US" dirty="0"/>
          </a:p>
        </p:txBody>
      </p:sp>
      <p:sp>
        <p:nvSpPr>
          <p:cNvPr id="4" name="TextBox 3"/>
          <p:cNvSpPr txBox="1"/>
          <p:nvPr/>
        </p:nvSpPr>
        <p:spPr>
          <a:xfrm>
            <a:off x="5943600" y="5867400"/>
            <a:ext cx="2514600" cy="381000"/>
          </a:xfrm>
          <a:prstGeom prst="rect">
            <a:avLst/>
          </a:prstGeom>
          <a:noFill/>
        </p:spPr>
        <p:txBody>
          <a:bodyPr wrap="square" rtlCol="0">
            <a:spAutoFit/>
          </a:bodyPr>
          <a:lstStyle/>
          <a:p>
            <a:r>
              <a:rPr lang="en-US" dirty="0" smtClean="0"/>
              <a:t>Inner Domain res ~ 9Km</a:t>
            </a:r>
            <a:endParaRPr lang="en-US" dirty="0"/>
          </a:p>
        </p:txBody>
      </p:sp>
      <p:sp>
        <p:nvSpPr>
          <p:cNvPr id="5" name="TextBox 4"/>
          <p:cNvSpPr txBox="1"/>
          <p:nvPr/>
        </p:nvSpPr>
        <p:spPr>
          <a:xfrm>
            <a:off x="2209800" y="6096000"/>
            <a:ext cx="3124200" cy="369332"/>
          </a:xfrm>
          <a:prstGeom prst="rect">
            <a:avLst/>
          </a:prstGeom>
          <a:noFill/>
        </p:spPr>
        <p:txBody>
          <a:bodyPr wrap="square" rtlCol="0">
            <a:spAutoFit/>
          </a:bodyPr>
          <a:lstStyle/>
          <a:p>
            <a:r>
              <a:rPr lang="en-US" dirty="0" smtClean="0"/>
              <a:t>Based on 216 experiments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1600200" y="1181814"/>
            <a:ext cx="5943600" cy="4494371"/>
          </a:xfrm>
          <a:prstGeom prst="rect">
            <a:avLst/>
          </a:prstGeom>
          <a:noFill/>
          <a:ln w="9525">
            <a:noFill/>
            <a:miter lim="800000"/>
            <a:headEnd/>
            <a:tailEnd/>
          </a:ln>
        </p:spPr>
      </p:pic>
      <p:sp>
        <p:nvSpPr>
          <p:cNvPr id="3" name="TextBox 2"/>
          <p:cNvSpPr txBox="1"/>
          <p:nvPr/>
        </p:nvSpPr>
        <p:spPr>
          <a:xfrm>
            <a:off x="2209800" y="6096000"/>
            <a:ext cx="3124200" cy="369332"/>
          </a:xfrm>
          <a:prstGeom prst="rect">
            <a:avLst/>
          </a:prstGeom>
          <a:noFill/>
        </p:spPr>
        <p:txBody>
          <a:bodyPr wrap="square" rtlCol="0">
            <a:spAutoFit/>
          </a:bodyPr>
          <a:lstStyle/>
          <a:p>
            <a:r>
              <a:rPr lang="en-US" dirty="0" smtClean="0"/>
              <a:t>Based on 216 experiments</a:t>
            </a:r>
            <a:endParaRPr lang="en-US" dirty="0"/>
          </a:p>
        </p:txBody>
      </p:sp>
      <p:sp>
        <p:nvSpPr>
          <p:cNvPr id="4" name="TextBox 3"/>
          <p:cNvSpPr txBox="1"/>
          <p:nvPr/>
        </p:nvSpPr>
        <p:spPr>
          <a:xfrm>
            <a:off x="228600" y="2439650"/>
            <a:ext cx="1219200" cy="1446550"/>
          </a:xfrm>
          <a:prstGeom prst="rect">
            <a:avLst/>
          </a:prstGeom>
          <a:noFill/>
        </p:spPr>
        <p:txBody>
          <a:bodyPr wrap="square" rtlCol="0">
            <a:spAutoFit/>
          </a:bodyPr>
          <a:lstStyle/>
          <a:p>
            <a:r>
              <a:rPr lang="en-US" sz="1100" b="1" dirty="0" smtClean="0"/>
              <a:t>Too much of heating ahead of the storm and at 500 </a:t>
            </a:r>
            <a:r>
              <a:rPr lang="en-US" sz="1100" b="1" dirty="0" err="1" smtClean="0"/>
              <a:t>hPa</a:t>
            </a:r>
            <a:r>
              <a:rPr lang="en-US" sz="1100" b="1" dirty="0" smtClean="0"/>
              <a:t>: this is message conveyed by the error finding algorithm</a:t>
            </a:r>
            <a:endParaRPr lang="en-US" sz="11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ww.nhc.noaa.gov/tracks/2008atl.jpg"/>
          <p:cNvPicPr/>
          <p:nvPr/>
        </p:nvPicPr>
        <p:blipFill>
          <a:blip r:embed="rId3" cstate="print"/>
          <a:srcRect l="75828" t="6224" r="5449" b="67014"/>
          <a:stretch>
            <a:fillRect/>
          </a:stretch>
        </p:blipFill>
        <p:spPr bwMode="auto">
          <a:xfrm>
            <a:off x="762000" y="1055370"/>
            <a:ext cx="4114800" cy="2895600"/>
          </a:xfrm>
          <a:prstGeom prst="rect">
            <a:avLst/>
          </a:prstGeom>
          <a:noFill/>
          <a:ln w="9525">
            <a:noFill/>
            <a:miter lim="800000"/>
            <a:headEnd/>
            <a:tailEnd/>
          </a:ln>
        </p:spPr>
      </p:pic>
      <p:sp>
        <p:nvSpPr>
          <p:cNvPr id="6" name="TextBox 5"/>
          <p:cNvSpPr txBox="1"/>
          <p:nvPr/>
        </p:nvSpPr>
        <p:spPr>
          <a:xfrm>
            <a:off x="674370" y="198120"/>
            <a:ext cx="4648200" cy="923330"/>
          </a:xfrm>
          <a:prstGeom prst="rect">
            <a:avLst/>
          </a:prstGeom>
          <a:noFill/>
        </p:spPr>
        <p:txBody>
          <a:bodyPr wrap="square" rtlCol="0">
            <a:spAutoFit/>
          </a:bodyPr>
          <a:lstStyle/>
          <a:p>
            <a:r>
              <a:rPr lang="en-US" dirty="0" smtClean="0"/>
              <a:t>2008 Storms</a:t>
            </a:r>
          </a:p>
          <a:p>
            <a:endParaRPr lang="en-US" dirty="0"/>
          </a:p>
          <a:p>
            <a:r>
              <a:rPr lang="en-US" dirty="0" smtClean="0"/>
              <a:t>Atlantic </a:t>
            </a:r>
            <a:endParaRPr lang="en-US" dirty="0"/>
          </a:p>
        </p:txBody>
      </p:sp>
      <p:pic>
        <p:nvPicPr>
          <p:cNvPr id="7" name="Picture 6" descr="http://www.nhc.noaa.gov/tracks/2008epac.jpg"/>
          <p:cNvPicPr/>
          <p:nvPr/>
        </p:nvPicPr>
        <p:blipFill>
          <a:blip r:embed="rId4" cstate="print"/>
          <a:srcRect l="78051" t="16482" r="5579" b="69444"/>
          <a:stretch>
            <a:fillRect/>
          </a:stretch>
        </p:blipFill>
        <p:spPr bwMode="auto">
          <a:xfrm>
            <a:off x="838200" y="4419600"/>
            <a:ext cx="3810000" cy="2057400"/>
          </a:xfrm>
          <a:prstGeom prst="rect">
            <a:avLst/>
          </a:prstGeom>
          <a:noFill/>
          <a:ln w="9525">
            <a:noFill/>
            <a:miter lim="800000"/>
            <a:headEnd/>
            <a:tailEnd/>
          </a:ln>
        </p:spPr>
      </p:pic>
      <p:sp>
        <p:nvSpPr>
          <p:cNvPr id="9" name="TextBox 8"/>
          <p:cNvSpPr txBox="1"/>
          <p:nvPr/>
        </p:nvSpPr>
        <p:spPr>
          <a:xfrm>
            <a:off x="4876800" y="3962400"/>
            <a:ext cx="3048000" cy="369332"/>
          </a:xfrm>
          <a:prstGeom prst="rect">
            <a:avLst/>
          </a:prstGeom>
          <a:noFill/>
        </p:spPr>
        <p:txBody>
          <a:bodyPr wrap="square" rtlCol="0">
            <a:spAutoFit/>
          </a:bodyPr>
          <a:lstStyle/>
          <a:p>
            <a:r>
              <a:rPr lang="en-US" dirty="0" smtClean="0"/>
              <a:t>East Pacific Storms</a:t>
            </a:r>
            <a:endParaRPr lang="en-US" dirty="0"/>
          </a:p>
        </p:txBody>
      </p:sp>
      <p:pic>
        <p:nvPicPr>
          <p:cNvPr id="10" name="Picture 9" descr="http://www.nhc.noaa.gov/tracks/2008epac_b.jpg"/>
          <p:cNvPicPr/>
          <p:nvPr/>
        </p:nvPicPr>
        <p:blipFill>
          <a:blip r:embed="rId5" cstate="print"/>
          <a:srcRect l="77560" t="16183" r="5251" b="69087"/>
          <a:stretch>
            <a:fillRect/>
          </a:stretch>
        </p:blipFill>
        <p:spPr bwMode="auto">
          <a:xfrm>
            <a:off x="4724400" y="4419600"/>
            <a:ext cx="35814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nhc.noaa.gov/tracks/2009atl.jpg"/>
          <p:cNvPicPr/>
          <p:nvPr/>
        </p:nvPicPr>
        <p:blipFill>
          <a:blip r:embed="rId3" cstate="print"/>
          <a:srcRect l="4486" t="6431" r="76927" b="73651"/>
          <a:stretch>
            <a:fillRect/>
          </a:stretch>
        </p:blipFill>
        <p:spPr bwMode="auto">
          <a:xfrm>
            <a:off x="609600" y="1143000"/>
            <a:ext cx="3962400" cy="2895600"/>
          </a:xfrm>
          <a:prstGeom prst="rect">
            <a:avLst/>
          </a:prstGeom>
          <a:noFill/>
          <a:ln w="9525">
            <a:noFill/>
            <a:miter lim="800000"/>
            <a:headEnd/>
            <a:tailEnd/>
          </a:ln>
        </p:spPr>
      </p:pic>
      <p:sp>
        <p:nvSpPr>
          <p:cNvPr id="3" name="TextBox 2"/>
          <p:cNvSpPr txBox="1"/>
          <p:nvPr/>
        </p:nvSpPr>
        <p:spPr>
          <a:xfrm>
            <a:off x="674370" y="198120"/>
            <a:ext cx="4648200" cy="923330"/>
          </a:xfrm>
          <a:prstGeom prst="rect">
            <a:avLst/>
          </a:prstGeom>
          <a:noFill/>
        </p:spPr>
        <p:txBody>
          <a:bodyPr wrap="square" rtlCol="0">
            <a:spAutoFit/>
          </a:bodyPr>
          <a:lstStyle/>
          <a:p>
            <a:r>
              <a:rPr lang="en-US" dirty="0" smtClean="0"/>
              <a:t>2009 Storms</a:t>
            </a:r>
          </a:p>
          <a:p>
            <a:endParaRPr lang="en-US" dirty="0"/>
          </a:p>
          <a:p>
            <a:r>
              <a:rPr lang="en-US" dirty="0" smtClean="0"/>
              <a:t>Atlantic </a:t>
            </a:r>
            <a:endParaRPr lang="en-US" dirty="0"/>
          </a:p>
        </p:txBody>
      </p:sp>
      <p:pic>
        <p:nvPicPr>
          <p:cNvPr id="4" name="Picture 3" descr="http://www.nhc.noaa.gov/tracks/2009epac_a.jpg"/>
          <p:cNvPicPr/>
          <p:nvPr/>
        </p:nvPicPr>
        <p:blipFill>
          <a:blip r:embed="rId4" cstate="print"/>
          <a:srcRect l="76954" t="15975" r="5090" b="65353"/>
          <a:stretch>
            <a:fillRect/>
          </a:stretch>
        </p:blipFill>
        <p:spPr bwMode="auto">
          <a:xfrm>
            <a:off x="609600" y="4267200"/>
            <a:ext cx="4038600" cy="1905000"/>
          </a:xfrm>
          <a:prstGeom prst="rect">
            <a:avLst/>
          </a:prstGeom>
          <a:noFill/>
          <a:ln w="9525">
            <a:noFill/>
            <a:miter lim="800000"/>
            <a:headEnd/>
            <a:tailEnd/>
          </a:ln>
        </p:spPr>
      </p:pic>
      <p:pic>
        <p:nvPicPr>
          <p:cNvPr id="5" name="Picture 4" descr="http://www.nhc.noaa.gov/tracks/2009epac_b.jpg"/>
          <p:cNvPicPr/>
          <p:nvPr/>
        </p:nvPicPr>
        <p:blipFill>
          <a:blip r:embed="rId5" cstate="print"/>
          <a:srcRect l="76759" t="16805" r="4930" b="65768"/>
          <a:stretch>
            <a:fillRect/>
          </a:stretch>
        </p:blipFill>
        <p:spPr bwMode="auto">
          <a:xfrm>
            <a:off x="4724400" y="4267200"/>
            <a:ext cx="31242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457200" y="228600"/>
            <a:ext cx="32004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b="1" dirty="0" smtClean="0"/>
              <a:t>Introduction and Background</a:t>
            </a:r>
            <a:endParaRPr lang="en-US" b="1" dirty="0"/>
          </a:p>
        </p:txBody>
      </p:sp>
      <p:sp>
        <p:nvSpPr>
          <p:cNvPr id="4" name="TextBox 3"/>
          <p:cNvSpPr txBox="1"/>
          <p:nvPr/>
        </p:nvSpPr>
        <p:spPr>
          <a:xfrm>
            <a:off x="533400" y="1416308"/>
            <a:ext cx="8001000" cy="4832092"/>
          </a:xfrm>
          <a:prstGeom prst="rect">
            <a:avLst/>
          </a:prstGeom>
          <a:noFill/>
        </p:spPr>
        <p:txBody>
          <a:bodyPr wrap="square" rtlCol="0">
            <a:spAutoFit/>
          </a:bodyPr>
          <a:lstStyle/>
          <a:p>
            <a:r>
              <a:rPr lang="en-US" sz="1400" dirty="0" err="1" smtClean="0"/>
              <a:t>Krishnamurti</a:t>
            </a:r>
            <a:r>
              <a:rPr lang="en-US" sz="1400" dirty="0" smtClean="0"/>
              <a:t> et al (1996) </a:t>
            </a:r>
            <a:r>
              <a:rPr lang="en-US" sz="1400" dirty="0" smtClean="0">
                <a:sym typeface="Wingdings" pitchFamily="2" charset="2"/>
              </a:rPr>
              <a:t> They addressed the issue of statistical determination of forecast errors that arise from different components of the model’s dynamics and physics</a:t>
            </a:r>
          </a:p>
          <a:p>
            <a:endParaRPr lang="en-US" sz="1400" dirty="0" smtClean="0"/>
          </a:p>
          <a:p>
            <a:r>
              <a:rPr lang="en-US" sz="1400" dirty="0" smtClean="0"/>
              <a:t>In </a:t>
            </a:r>
            <a:r>
              <a:rPr lang="en-US" sz="1400" dirty="0" smtClean="0"/>
              <a:t>a straightforward weather forecast it is possible to identify the nature of total errors of the model at any geographical location and any vertical level for any </a:t>
            </a:r>
            <a:r>
              <a:rPr lang="en-US" sz="1400" dirty="0" smtClean="0"/>
              <a:t>particular </a:t>
            </a:r>
            <a:r>
              <a:rPr lang="en-US" sz="1400" dirty="0" smtClean="0"/>
              <a:t>variable (</a:t>
            </a:r>
            <a:r>
              <a:rPr lang="en-US" sz="1400" dirty="0" err="1" smtClean="0"/>
              <a:t>eg</a:t>
            </a:r>
            <a:r>
              <a:rPr lang="en-US" sz="1400" dirty="0" smtClean="0"/>
              <a:t> temperature). </a:t>
            </a:r>
          </a:p>
          <a:p>
            <a:endParaRPr lang="en-US" sz="1400" dirty="0" smtClean="0"/>
          </a:p>
          <a:p>
            <a:r>
              <a:rPr lang="en-US" sz="1400" dirty="0" smtClean="0"/>
              <a:t>The forecast validation requires reliable observed/analysis fields.</a:t>
            </a:r>
          </a:p>
          <a:p>
            <a:endParaRPr lang="en-US" sz="1400" dirty="0" smtClean="0"/>
          </a:p>
          <a:p>
            <a:r>
              <a:rPr lang="en-US" sz="1400" dirty="0" smtClean="0"/>
              <a:t>If one can determine the contributions to the total errors from the model’s component of dynamics and physics, it would provide insights into the deficiencies of the model. </a:t>
            </a:r>
          </a:p>
          <a:p>
            <a:endParaRPr lang="en-US" sz="1400" dirty="0" smtClean="0"/>
          </a:p>
          <a:p>
            <a:r>
              <a:rPr lang="en-US" sz="1400" dirty="0" smtClean="0"/>
              <a:t>The </a:t>
            </a:r>
            <a:r>
              <a:rPr lang="en-US" sz="1400" dirty="0" smtClean="0"/>
              <a:t>vertical distributions of heating, moistening, and eddy convergence of fluxes contained in the various physical parameterization of a forecast model contain numerous uncertainties. The correction of such errors has been a slow process. </a:t>
            </a:r>
          </a:p>
          <a:p>
            <a:endParaRPr lang="en-US" sz="1400" dirty="0" smtClean="0"/>
          </a:p>
          <a:p>
            <a:r>
              <a:rPr lang="en-US" sz="1400" dirty="0" err="1" smtClean="0"/>
              <a:t>Krishnamurti</a:t>
            </a:r>
            <a:r>
              <a:rPr lang="en-US" sz="1400" dirty="0" smtClean="0"/>
              <a:t> et al (2004) </a:t>
            </a:r>
            <a:r>
              <a:rPr lang="en-US" sz="1400" dirty="0" smtClean="0">
                <a:sym typeface="Wingdings" pitchFamily="2" charset="2"/>
              </a:rPr>
              <a:t> </a:t>
            </a:r>
            <a:r>
              <a:rPr lang="en-US" sz="1400" dirty="0" smtClean="0"/>
              <a:t>A rather straightforward method was proposed that enables us to answer the questions on correcting the errors from heating and moistening in a statistical sense. </a:t>
            </a:r>
          </a:p>
          <a:p>
            <a:endParaRPr lang="en-US" sz="1400" dirty="0" smtClean="0"/>
          </a:p>
          <a:p>
            <a:r>
              <a:rPr lang="en-US" sz="1400" dirty="0" smtClean="0"/>
              <a:t>In this study they provided the methodology, the breakdown of the model components, and a discussion of model's errors arising from its dynamical and physical components. </a:t>
            </a:r>
          </a:p>
          <a:p>
            <a:endParaRPr lang="en-US" sz="1400" dirty="0" smtClean="0"/>
          </a:p>
          <a:p>
            <a:endParaRPr lang="en-US" sz="1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8382000" cy="5355312"/>
          </a:xfrm>
          <a:prstGeom prst="rect">
            <a:avLst/>
          </a:prstGeom>
          <a:noFill/>
        </p:spPr>
        <p:txBody>
          <a:bodyPr wrap="square" rtlCol="0">
            <a:spAutoFit/>
          </a:bodyPr>
          <a:lstStyle/>
          <a:p>
            <a:r>
              <a:rPr lang="en-US" sz="2000" b="1" dirty="0" smtClean="0">
                <a:solidFill>
                  <a:srgbClr val="C00000"/>
                </a:solidFill>
              </a:rPr>
              <a:t>SUMMARY</a:t>
            </a:r>
            <a:r>
              <a:rPr lang="en-US" sz="1400" dirty="0" smtClean="0"/>
              <a:t/>
            </a:r>
            <a:br>
              <a:rPr lang="en-US" sz="1400" dirty="0" smtClean="0"/>
            </a:br>
            <a:r>
              <a:rPr lang="en-US" sz="1400" dirty="0" smtClean="0"/>
              <a:t/>
            </a:r>
            <a:br>
              <a:rPr lang="en-US" sz="1400" dirty="0" smtClean="0"/>
            </a:br>
            <a:r>
              <a:rPr lang="en-US" sz="1400" dirty="0" smtClean="0"/>
              <a:t>THIS IS A WORK THAT HAS  JUST STARTED.</a:t>
            </a:r>
            <a:br>
              <a:rPr lang="en-US" sz="1400" dirty="0" smtClean="0"/>
            </a:br>
            <a:r>
              <a:rPr lang="en-US" sz="1400" dirty="0" smtClean="0"/>
              <a:t/>
            </a:r>
            <a:br>
              <a:rPr lang="en-US" sz="1400" dirty="0" smtClean="0"/>
            </a:br>
            <a:r>
              <a:rPr lang="en-US" sz="1400" dirty="0" smtClean="0"/>
              <a:t>THE ERROR FINDING ALGORITHM IS CAPABLE OF SORTING OUT SYSTEMATIC ERRORS THAT ARISE FROM DIFFERENT COMPONENTS OF DYNAMICS AND PHYSICS OF A MODEL.</a:t>
            </a:r>
            <a:br>
              <a:rPr lang="en-US" sz="1400" dirty="0" smtClean="0"/>
            </a:br>
            <a:r>
              <a:rPr lang="en-US" sz="1400" dirty="0" smtClean="0"/>
              <a:t/>
            </a:r>
            <a:br>
              <a:rPr lang="en-US" sz="1400" dirty="0" smtClean="0"/>
            </a:br>
            <a:r>
              <a:rPr lang="en-US" sz="1400" dirty="0" smtClean="0"/>
              <a:t>SUCH A WORK HAS BEEN DONE TO IMPROVE THE FSU GLOBAL SPECTRAL MODEL PREVIOUSLY IN TWO AREAS, DEEP CUMULUS CONVECTION AND THE MOISTURE FLUXES OF A PBL SCHEME.</a:t>
            </a:r>
            <a:br>
              <a:rPr lang="en-US" sz="1400" dirty="0" smtClean="0"/>
            </a:br>
            <a:r>
              <a:rPr lang="en-US" sz="1400" dirty="0" smtClean="0"/>
              <a:t/>
            </a:r>
            <a:br>
              <a:rPr lang="en-US" sz="1400" dirty="0" smtClean="0"/>
            </a:br>
            <a:r>
              <a:rPr lang="en-US" sz="1400" dirty="0" smtClean="0"/>
              <a:t>USING 216 FORECASTS FOR HURRICANE CELIA ( OVER THE EASTERN PACIFIC OCEAN) WE HAVE EXAMINED THE SYSTEMATIC ERRORS IN THE CONVECTIVE HEATING OF THE  HWRF MODEL. THOSE RESULTS SHOW THAT IN THE FORWARD SECTOR OF THE HURRICANE MOTION  THE MODEL WAS OVERESTIMATING THE HEATING AT THE 500 hPa  LEVEL. THOSE WERE LARGE SYSTEMATIC ERRORS.</a:t>
            </a:r>
            <a:br>
              <a:rPr lang="en-US" sz="1400" dirty="0" smtClean="0"/>
            </a:br>
            <a:r>
              <a:rPr lang="en-US" sz="1400" dirty="0" smtClean="0"/>
              <a:t/>
            </a:r>
            <a:br>
              <a:rPr lang="en-US" sz="1400" dirty="0" smtClean="0"/>
            </a:br>
            <a:r>
              <a:rPr lang="en-US" sz="1400" dirty="0" smtClean="0"/>
              <a:t>THE SAME EXPERIMENTATION IS CURRENTLY BEING DONE AT FSU USING ALL THE NAMED STORMS OF THE YEARS 2008 AND 2009. HERE WE ARE SORTING OUT THE ERRORS FOR THE ADVECTIVE DYNAMICS, ADIABATIC PHYSICS, CUMULUS CONVECTION, LARGE SCALE CONDENSATION, PBL PHYSICS, MODEL'S MICROPHYSICS , RADIATIVE TRANSFER ( SHORT AND LONG WAVE CONTRIBUTIONS) AND AIR SEA INTERACTIONS.</a:t>
            </a:r>
          </a:p>
          <a:p>
            <a:r>
              <a:rPr lang="en-US" sz="1400" dirty="0" smtClean="0"/>
              <a:t/>
            </a:r>
            <a:br>
              <a:rPr lang="en-US" sz="1400" dirty="0" smtClean="0"/>
            </a:br>
            <a:r>
              <a:rPr lang="en-US" sz="1400" dirty="0" smtClean="0"/>
              <a:t>THE ERROR FINDING ALGORITHM PROVIDES STATISTICAL WEIGHTS, THAT ARE DISTRIBUTED IN THREE SPACE DIMENSIONS  AND AT  6 HOURLY INTERVALS . THOSE, IN PRINCIPLE,  CAN BE USED IN FUTURE  RUNS FROM THE HWRF MODEL TO REDUCE SUCH SYSTEMATIC ERRORS. THIS METHOD IS STATISTICAL AND DOES NOT ADDRESS PHYSICAL REASONS FOR DEFICIENCIES OF MODEL PARAMETERIZATIONS.</a:t>
            </a:r>
            <a:endParaRPr lang="en-US"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1800" y="2438400"/>
            <a:ext cx="4495800" cy="1015663"/>
          </a:xfrm>
          <a:prstGeom prst="rect">
            <a:avLst/>
          </a:prstGeom>
          <a:noFill/>
        </p:spPr>
        <p:txBody>
          <a:bodyPr wrap="square" rtlCol="0">
            <a:spAutoFit/>
          </a:bodyPr>
          <a:lstStyle/>
          <a:p>
            <a:r>
              <a:rPr lang="en-US" sz="6000" b="1" dirty="0" smtClean="0">
                <a:solidFill>
                  <a:srgbClr val="C00000"/>
                </a:solidFill>
              </a:rPr>
              <a:t>THANKS</a:t>
            </a:r>
            <a:endParaRPr lang="en-US" b="1" dirty="0">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7924800" cy="4616648"/>
          </a:xfrm>
          <a:prstGeom prst="rect">
            <a:avLst/>
          </a:prstGeom>
        </p:spPr>
        <p:txBody>
          <a:bodyPr wrap="square">
            <a:spAutoFit/>
          </a:bodyPr>
          <a:lstStyle/>
          <a:p>
            <a:endParaRPr lang="en-US" sz="1400" dirty="0" smtClean="0"/>
          </a:p>
          <a:p>
            <a:r>
              <a:rPr lang="en-US" sz="1400" dirty="0" smtClean="0"/>
              <a:t>In this paper,  description of a sequence of modeling exercises are </a:t>
            </a:r>
            <a:r>
              <a:rPr lang="en-US" sz="1400" dirty="0" smtClean="0"/>
              <a:t>provided </a:t>
            </a:r>
            <a:r>
              <a:rPr lang="en-US" sz="1400" dirty="0" smtClean="0"/>
              <a:t>that are aimed toward improving a single atmospheric numerical prediction model: </a:t>
            </a:r>
          </a:p>
          <a:p>
            <a:endParaRPr lang="en-US" sz="1400" dirty="0" smtClean="0"/>
          </a:p>
          <a:p>
            <a:pPr marL="342900" indent="-342900">
              <a:buAutoNum type="arabicPeriod"/>
            </a:pPr>
            <a:r>
              <a:rPr lang="en-US" sz="1400" dirty="0" smtClean="0"/>
              <a:t>Evaluate tendency budgets of forecasts, where it is possible to carry out a bookkeeping of model forecast tendencies of all the physical and dynamical components.</a:t>
            </a:r>
          </a:p>
          <a:p>
            <a:pPr marL="342900" indent="-342900">
              <a:buAutoNum type="arabicPeriod"/>
            </a:pPr>
            <a:endParaRPr lang="en-US" sz="1400" dirty="0" smtClean="0"/>
          </a:p>
          <a:p>
            <a:pPr marL="342900" indent="-342900">
              <a:buAutoNum type="arabicPeriod"/>
            </a:pPr>
            <a:endParaRPr lang="en-US" sz="1400" dirty="0" smtClean="0"/>
          </a:p>
          <a:p>
            <a:pPr marL="342900" indent="-342900">
              <a:buAutoNum type="arabicPeriod" startAt="2"/>
            </a:pPr>
            <a:r>
              <a:rPr lang="en-US" sz="1400" dirty="0" smtClean="0"/>
              <a:t>Track the total errors for a number of forecasts.</a:t>
            </a:r>
          </a:p>
          <a:p>
            <a:pPr marL="342900" indent="-342900">
              <a:buAutoNum type="arabicPeriod" startAt="2"/>
            </a:pPr>
            <a:endParaRPr lang="en-US" sz="1400" dirty="0" smtClean="0"/>
          </a:p>
          <a:p>
            <a:endParaRPr lang="en-US" sz="1400" dirty="0" smtClean="0"/>
          </a:p>
          <a:p>
            <a:pPr marL="342900" indent="-342900">
              <a:buAutoNum type="arabicPeriod" startAt="3"/>
            </a:pPr>
            <a:r>
              <a:rPr lang="en-US" sz="1400" dirty="0" smtClean="0"/>
              <a:t>Define certain regression coefficients for each of the components of model physics and dynamics using information from a large sample of forecasts. These are simply computed using a multiple regression procedure in which the total tendency errors are known. These coefficients are then used as multipliers for each term (at each horizontal and vertical location) of the model's component tendencies.</a:t>
            </a:r>
          </a:p>
          <a:p>
            <a:pPr marL="342900" indent="-342900">
              <a:buAutoNum type="arabicPeriod" startAt="3"/>
            </a:pPr>
            <a:endParaRPr lang="en-US" sz="1400" dirty="0" smtClean="0"/>
          </a:p>
          <a:p>
            <a:endParaRPr lang="en-US" sz="1400" dirty="0" smtClean="0"/>
          </a:p>
          <a:p>
            <a:r>
              <a:rPr lang="en-US" sz="1400" dirty="0" smtClean="0"/>
              <a:t>4.     These coefficients, derived in step 3, enable us to obtain the error contributions from different components of the model physics and dynamics at each location for each variable of the model.</a:t>
            </a:r>
          </a:p>
          <a:p>
            <a:endParaRPr lang="en-US" sz="1400" dirty="0"/>
          </a:p>
        </p:txBody>
      </p:sp>
      <p:cxnSp>
        <p:nvCxnSpPr>
          <p:cNvPr id="4" name="Straight Arrow Connector 3"/>
          <p:cNvCxnSpPr/>
          <p:nvPr/>
        </p:nvCxnSpPr>
        <p:spPr>
          <a:xfrm rot="5400000">
            <a:off x="4419600" y="19050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a:off x="4420394" y="2513806"/>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5400000">
            <a:off x="4420394" y="4037806"/>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143000" y="1066800"/>
            <a:ext cx="7467600" cy="5562600"/>
            <a:chOff x="914400" y="857250"/>
            <a:chExt cx="6753225" cy="5924550"/>
          </a:xfrm>
        </p:grpSpPr>
        <p:pic>
          <p:nvPicPr>
            <p:cNvPr id="13342" name="Picture 30"/>
            <p:cNvPicPr>
              <a:picLocks noChangeAspect="1" noChangeArrowheads="1"/>
            </p:cNvPicPr>
            <p:nvPr/>
          </p:nvPicPr>
          <p:blipFill>
            <a:blip r:embed="rId2" cstate="print"/>
            <a:srcRect/>
            <a:stretch>
              <a:fillRect/>
            </a:stretch>
          </p:blipFill>
          <p:spPr bwMode="auto">
            <a:xfrm>
              <a:off x="914400" y="857250"/>
              <a:ext cx="6753225" cy="4324350"/>
            </a:xfrm>
            <a:prstGeom prst="rect">
              <a:avLst/>
            </a:prstGeom>
            <a:noFill/>
            <a:ln w="9525">
              <a:noFill/>
              <a:miter lim="800000"/>
              <a:headEnd/>
              <a:tailEnd/>
            </a:ln>
          </p:spPr>
        </p:pic>
        <p:pic>
          <p:nvPicPr>
            <p:cNvPr id="13343" name="Picture 31"/>
            <p:cNvPicPr>
              <a:picLocks noChangeAspect="1" noChangeArrowheads="1"/>
            </p:cNvPicPr>
            <p:nvPr/>
          </p:nvPicPr>
          <p:blipFill>
            <a:blip r:embed="rId3" cstate="print"/>
            <a:srcRect/>
            <a:stretch>
              <a:fillRect/>
            </a:stretch>
          </p:blipFill>
          <p:spPr bwMode="auto">
            <a:xfrm>
              <a:off x="952500" y="5162550"/>
              <a:ext cx="6667500" cy="1619250"/>
            </a:xfrm>
            <a:prstGeom prst="rect">
              <a:avLst/>
            </a:prstGeom>
            <a:noFill/>
            <a:ln w="9525">
              <a:noFill/>
              <a:miter lim="800000"/>
              <a:headEnd/>
              <a:tailEnd/>
            </a:ln>
          </p:spPr>
        </p:pic>
      </p:grpSp>
      <p:pic>
        <p:nvPicPr>
          <p:cNvPr id="13344" name="Picture 32"/>
          <p:cNvPicPr>
            <a:picLocks noChangeAspect="1" noChangeArrowheads="1"/>
          </p:cNvPicPr>
          <p:nvPr/>
        </p:nvPicPr>
        <p:blipFill>
          <a:blip r:embed="rId4" cstate="print"/>
          <a:srcRect/>
          <a:stretch>
            <a:fillRect/>
          </a:stretch>
        </p:blipFill>
        <p:spPr bwMode="auto">
          <a:xfrm>
            <a:off x="2971800" y="828675"/>
            <a:ext cx="3886200" cy="238125"/>
          </a:xfrm>
          <a:prstGeom prst="rect">
            <a:avLst/>
          </a:prstGeom>
          <a:noFill/>
          <a:ln w="9525">
            <a:noFill/>
            <a:miter lim="800000"/>
            <a:headEnd/>
            <a:tailEnd/>
          </a:ln>
        </p:spPr>
      </p:pic>
      <p:sp>
        <p:nvSpPr>
          <p:cNvPr id="6" name="Rounded Rectangle 5"/>
          <p:cNvSpPr/>
          <p:nvPr/>
        </p:nvSpPr>
        <p:spPr>
          <a:xfrm>
            <a:off x="3352800" y="228600"/>
            <a:ext cx="2743200"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000" b="1" dirty="0" smtClean="0"/>
              <a:t>Methodology</a:t>
            </a:r>
            <a:endParaRPr lang="en-US" sz="2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2" cstate="print"/>
          <a:srcRect/>
          <a:stretch>
            <a:fillRect/>
          </a:stretch>
        </p:blipFill>
        <p:spPr bwMode="auto">
          <a:xfrm>
            <a:off x="1143000" y="304800"/>
            <a:ext cx="2705100" cy="619125"/>
          </a:xfrm>
          <a:prstGeom prst="rect">
            <a:avLst/>
          </a:prstGeom>
          <a:noFill/>
          <a:ln w="9525">
            <a:noFill/>
            <a:miter lim="800000"/>
            <a:headEnd/>
            <a:tailEnd/>
          </a:ln>
        </p:spPr>
      </p:pic>
      <p:pic>
        <p:nvPicPr>
          <p:cNvPr id="12290" name="Picture 2"/>
          <p:cNvPicPr>
            <a:picLocks noChangeAspect="1" noChangeArrowheads="1"/>
          </p:cNvPicPr>
          <p:nvPr/>
        </p:nvPicPr>
        <p:blipFill>
          <a:blip r:embed="rId3" cstate="print"/>
          <a:srcRect/>
          <a:stretch>
            <a:fillRect/>
          </a:stretch>
        </p:blipFill>
        <p:spPr bwMode="auto">
          <a:xfrm>
            <a:off x="1214438" y="1095375"/>
            <a:ext cx="6715125" cy="714375"/>
          </a:xfrm>
          <a:prstGeom prst="rect">
            <a:avLst/>
          </a:prstGeom>
          <a:noFill/>
          <a:ln w="9525">
            <a:noFill/>
            <a:miter lim="800000"/>
            <a:headEnd/>
            <a:tailEnd/>
          </a:ln>
        </p:spPr>
      </p:pic>
      <p:pic>
        <p:nvPicPr>
          <p:cNvPr id="12291" name="Picture 3"/>
          <p:cNvPicPr>
            <a:picLocks noChangeAspect="1" noChangeArrowheads="1"/>
          </p:cNvPicPr>
          <p:nvPr/>
        </p:nvPicPr>
        <p:blipFill>
          <a:blip r:embed="rId4" cstate="print"/>
          <a:srcRect/>
          <a:stretch>
            <a:fillRect/>
          </a:stretch>
        </p:blipFill>
        <p:spPr bwMode="auto">
          <a:xfrm>
            <a:off x="1581150" y="1933575"/>
            <a:ext cx="2533650" cy="628650"/>
          </a:xfrm>
          <a:prstGeom prst="rect">
            <a:avLst/>
          </a:prstGeom>
          <a:noFill/>
          <a:ln w="9525">
            <a:noFill/>
            <a:miter lim="800000"/>
            <a:headEnd/>
            <a:tailEnd/>
          </a:ln>
        </p:spPr>
      </p:pic>
      <p:pic>
        <p:nvPicPr>
          <p:cNvPr id="12292" name="Picture 4"/>
          <p:cNvPicPr>
            <a:picLocks noChangeAspect="1" noChangeArrowheads="1"/>
          </p:cNvPicPr>
          <p:nvPr/>
        </p:nvPicPr>
        <p:blipFill>
          <a:blip r:embed="rId5" cstate="print"/>
          <a:srcRect/>
          <a:stretch>
            <a:fillRect/>
          </a:stretch>
        </p:blipFill>
        <p:spPr bwMode="auto">
          <a:xfrm>
            <a:off x="1600200" y="2667000"/>
            <a:ext cx="2543175" cy="609600"/>
          </a:xfrm>
          <a:prstGeom prst="rect">
            <a:avLst/>
          </a:prstGeom>
          <a:noFill/>
          <a:ln w="9525">
            <a:noFill/>
            <a:miter lim="800000"/>
            <a:headEnd/>
            <a:tailEnd/>
          </a:ln>
        </p:spPr>
      </p:pic>
      <p:pic>
        <p:nvPicPr>
          <p:cNvPr id="12293" name="Picture 5"/>
          <p:cNvPicPr>
            <a:picLocks noChangeAspect="1" noChangeArrowheads="1"/>
          </p:cNvPicPr>
          <p:nvPr/>
        </p:nvPicPr>
        <p:blipFill>
          <a:blip r:embed="rId6" cstate="print"/>
          <a:srcRect/>
          <a:stretch>
            <a:fillRect/>
          </a:stretch>
        </p:blipFill>
        <p:spPr bwMode="auto">
          <a:xfrm>
            <a:off x="1304925" y="3457575"/>
            <a:ext cx="6696075"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2" cstate="print"/>
          <a:srcRect/>
          <a:stretch>
            <a:fillRect/>
          </a:stretch>
        </p:blipFill>
        <p:spPr bwMode="auto">
          <a:xfrm>
            <a:off x="1166813" y="295275"/>
            <a:ext cx="6810375" cy="771525"/>
          </a:xfrm>
          <a:prstGeom prst="rect">
            <a:avLst/>
          </a:prstGeom>
          <a:noFill/>
          <a:ln w="9525">
            <a:noFill/>
            <a:miter lim="800000"/>
            <a:headEnd/>
            <a:tailEnd/>
          </a:ln>
        </p:spPr>
      </p:pic>
      <p:pic>
        <p:nvPicPr>
          <p:cNvPr id="11266" name="Picture 2"/>
          <p:cNvPicPr>
            <a:picLocks noChangeAspect="1" noChangeArrowheads="1"/>
          </p:cNvPicPr>
          <p:nvPr/>
        </p:nvPicPr>
        <p:blipFill>
          <a:blip r:embed="rId3" cstate="print"/>
          <a:srcRect/>
          <a:stretch>
            <a:fillRect/>
          </a:stretch>
        </p:blipFill>
        <p:spPr bwMode="auto">
          <a:xfrm>
            <a:off x="1166813" y="1245870"/>
            <a:ext cx="6810375" cy="2000250"/>
          </a:xfrm>
          <a:prstGeom prst="rect">
            <a:avLst/>
          </a:prstGeom>
          <a:noFill/>
          <a:ln w="9525">
            <a:noFill/>
            <a:miter lim="800000"/>
            <a:headEnd/>
            <a:tailEnd/>
          </a:ln>
        </p:spPr>
      </p:pic>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 name="Picture 3"/>
          <p:cNvPicPr>
            <a:picLocks noChangeAspect="1" noChangeArrowheads="1"/>
          </p:cNvPicPr>
          <p:nvPr/>
        </p:nvPicPr>
        <p:blipFill>
          <a:blip r:embed="rId4" cstate="print"/>
          <a:srcRect/>
          <a:stretch>
            <a:fillRect/>
          </a:stretch>
        </p:blipFill>
        <p:spPr bwMode="auto">
          <a:xfrm>
            <a:off x="1176338" y="3429000"/>
            <a:ext cx="6791325" cy="609600"/>
          </a:xfrm>
          <a:prstGeom prst="rect">
            <a:avLst/>
          </a:prstGeom>
          <a:noFill/>
          <a:ln w="9525">
            <a:noFill/>
            <a:miter lim="800000"/>
            <a:headEnd/>
            <a:tailEnd/>
          </a:ln>
        </p:spPr>
      </p:pic>
      <p:pic>
        <p:nvPicPr>
          <p:cNvPr id="9" name="Picture 4"/>
          <p:cNvPicPr>
            <a:picLocks noChangeAspect="1" noChangeArrowheads="1"/>
          </p:cNvPicPr>
          <p:nvPr/>
        </p:nvPicPr>
        <p:blipFill>
          <a:blip r:embed="rId5" cstate="print"/>
          <a:srcRect/>
          <a:stretch>
            <a:fillRect/>
          </a:stretch>
        </p:blipFill>
        <p:spPr bwMode="auto">
          <a:xfrm>
            <a:off x="1828800" y="4019550"/>
            <a:ext cx="3959116" cy="781050"/>
          </a:xfrm>
          <a:prstGeom prst="rect">
            <a:avLst/>
          </a:prstGeom>
          <a:noFill/>
          <a:ln w="9525">
            <a:noFill/>
            <a:miter lim="800000"/>
            <a:headEnd/>
            <a:tailEnd/>
          </a:ln>
        </p:spPr>
      </p:pic>
      <p:pic>
        <p:nvPicPr>
          <p:cNvPr id="10" name="Picture 5"/>
          <p:cNvPicPr>
            <a:picLocks noChangeAspect="1" noChangeArrowheads="1"/>
          </p:cNvPicPr>
          <p:nvPr/>
        </p:nvPicPr>
        <p:blipFill>
          <a:blip r:embed="rId6" cstate="print"/>
          <a:srcRect/>
          <a:stretch>
            <a:fillRect/>
          </a:stretch>
        </p:blipFill>
        <p:spPr bwMode="auto">
          <a:xfrm>
            <a:off x="1166813" y="4848225"/>
            <a:ext cx="6810375" cy="1095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cstate="print"/>
          <a:srcRect/>
          <a:stretch>
            <a:fillRect/>
          </a:stretch>
        </p:blipFill>
        <p:spPr bwMode="auto">
          <a:xfrm>
            <a:off x="1752600" y="885825"/>
            <a:ext cx="5410200" cy="638175"/>
          </a:xfrm>
          <a:prstGeom prst="rect">
            <a:avLst/>
          </a:prstGeom>
          <a:noFill/>
          <a:ln w="9525">
            <a:noFill/>
            <a:miter lim="800000"/>
            <a:headEnd/>
            <a:tailEnd/>
          </a:ln>
        </p:spPr>
      </p:pic>
      <p:pic>
        <p:nvPicPr>
          <p:cNvPr id="10242" name="Picture 2"/>
          <p:cNvPicPr>
            <a:picLocks noChangeAspect="1" noChangeArrowheads="1"/>
          </p:cNvPicPr>
          <p:nvPr/>
        </p:nvPicPr>
        <p:blipFill>
          <a:blip r:embed="rId3" cstate="print"/>
          <a:srcRect b="36111"/>
          <a:stretch>
            <a:fillRect/>
          </a:stretch>
        </p:blipFill>
        <p:spPr bwMode="auto">
          <a:xfrm>
            <a:off x="1228725" y="1600200"/>
            <a:ext cx="6848475" cy="17526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1219200" y="4038600"/>
            <a:ext cx="6829425" cy="199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fig4"/>
          <p:cNvPicPr/>
          <p:nvPr/>
        </p:nvPicPr>
        <p:blipFill>
          <a:blip r:embed="rId2" cstate="print"/>
          <a:srcRect l="2558" r="7308" b="2081"/>
          <a:stretch>
            <a:fillRect/>
          </a:stretch>
        </p:blipFill>
        <p:spPr bwMode="auto">
          <a:xfrm>
            <a:off x="152400" y="0"/>
            <a:ext cx="5638800" cy="6453188"/>
          </a:xfrm>
          <a:prstGeom prst="rect">
            <a:avLst/>
          </a:prstGeom>
          <a:noFill/>
          <a:ln w="9525">
            <a:noFill/>
            <a:miter lim="800000"/>
            <a:headEnd/>
            <a:tailEnd/>
          </a:ln>
        </p:spPr>
      </p:pic>
      <p:sp>
        <p:nvSpPr>
          <p:cNvPr id="10" name="Rectangle 9"/>
          <p:cNvSpPr/>
          <p:nvPr/>
        </p:nvSpPr>
        <p:spPr>
          <a:xfrm>
            <a:off x="5791200" y="1295400"/>
            <a:ext cx="3352800" cy="2862322"/>
          </a:xfrm>
          <a:prstGeom prst="rect">
            <a:avLst/>
          </a:prstGeom>
        </p:spPr>
        <p:txBody>
          <a:bodyPr wrap="square">
            <a:spAutoFit/>
          </a:bodyPr>
          <a:lstStyle/>
          <a:p>
            <a:r>
              <a:rPr lang="en-US" b="1" dirty="0" smtClean="0">
                <a:solidFill>
                  <a:srgbClr val="FF0000"/>
                </a:solidFill>
              </a:rPr>
              <a:t>TOTAL MULTIPLYER for Diffusion TERM</a:t>
            </a:r>
          </a:p>
          <a:p>
            <a:r>
              <a:rPr lang="en-US" dirty="0" smtClean="0"/>
              <a:t>Spatial distribution of the weights </a:t>
            </a:r>
          </a:p>
          <a:p>
            <a:r>
              <a:rPr lang="en-US" dirty="0" smtClean="0"/>
              <a:t>calculated </a:t>
            </a:r>
            <a:r>
              <a:rPr lang="en-US" dirty="0"/>
              <a:t>from multiple </a:t>
            </a:r>
            <a:endParaRPr lang="en-US" dirty="0" smtClean="0"/>
          </a:p>
          <a:p>
            <a:r>
              <a:rPr lang="en-US" dirty="0" smtClean="0"/>
              <a:t>Regression analysis </a:t>
            </a:r>
            <a:r>
              <a:rPr lang="en-US" dirty="0"/>
              <a:t>with the </a:t>
            </a:r>
            <a:r>
              <a:rPr lang="en-US" dirty="0" smtClean="0"/>
              <a:t>6hr</a:t>
            </a:r>
          </a:p>
          <a:p>
            <a:r>
              <a:rPr lang="en-US" dirty="0" smtClean="0"/>
              <a:t> </a:t>
            </a:r>
            <a:r>
              <a:rPr lang="en-US" dirty="0"/>
              <a:t>data </a:t>
            </a:r>
            <a:r>
              <a:rPr lang="en-US" dirty="0" smtClean="0"/>
              <a:t>from 23</a:t>
            </a:r>
            <a:r>
              <a:rPr lang="en-US" baseline="30000" dirty="0" smtClean="0"/>
              <a:t>rd</a:t>
            </a:r>
          </a:p>
          <a:p>
            <a:r>
              <a:rPr lang="en-US" dirty="0" smtClean="0"/>
              <a:t> </a:t>
            </a:r>
            <a:r>
              <a:rPr lang="en-US" dirty="0"/>
              <a:t>March – 11</a:t>
            </a:r>
            <a:r>
              <a:rPr lang="en-US" baseline="30000" dirty="0"/>
              <a:t>th</a:t>
            </a:r>
            <a:r>
              <a:rPr lang="en-US" dirty="0"/>
              <a:t> July 2007 </a:t>
            </a:r>
            <a:r>
              <a:rPr lang="en-US" dirty="0" smtClean="0"/>
              <a:t>at</a:t>
            </a:r>
          </a:p>
          <a:p>
            <a:r>
              <a:rPr lang="en-US" dirty="0" smtClean="0"/>
              <a:t> </a:t>
            </a:r>
            <a:r>
              <a:rPr lang="en-US" dirty="0"/>
              <a:t>(</a:t>
            </a:r>
            <a:r>
              <a:rPr lang="en-US" b="1" dirty="0"/>
              <a:t>a</a:t>
            </a:r>
            <a:r>
              <a:rPr lang="en-US" dirty="0"/>
              <a:t>) 850 </a:t>
            </a:r>
            <a:r>
              <a:rPr lang="en-US" dirty="0" err="1" smtClean="0"/>
              <a:t>hPa</a:t>
            </a:r>
            <a:endParaRPr lang="en-US" dirty="0" smtClean="0"/>
          </a:p>
          <a:p>
            <a:r>
              <a:rPr lang="en-US" dirty="0" smtClean="0"/>
              <a:t> </a:t>
            </a:r>
            <a:r>
              <a:rPr lang="en-US" dirty="0"/>
              <a:t>(</a:t>
            </a:r>
            <a:r>
              <a:rPr lang="en-US" b="1" dirty="0"/>
              <a:t>b</a:t>
            </a:r>
            <a:r>
              <a:rPr lang="en-US" dirty="0"/>
              <a:t>) 925 </a:t>
            </a:r>
            <a:r>
              <a:rPr lang="en-US" dirty="0" err="1"/>
              <a:t>hPa</a:t>
            </a:r>
            <a:r>
              <a:rPr lang="en-US" dirty="0"/>
              <a:t> </a:t>
            </a:r>
            <a:endParaRPr lang="en-US" dirty="0" smtClean="0"/>
          </a:p>
          <a:p>
            <a:r>
              <a:rPr lang="en-US" dirty="0" smtClean="0"/>
              <a:t> (</a:t>
            </a:r>
            <a:r>
              <a:rPr lang="en-US" dirty="0"/>
              <a:t>c) </a:t>
            </a:r>
            <a:r>
              <a:rPr lang="en-US" dirty="0" smtClean="0"/>
              <a:t> 1000 </a:t>
            </a:r>
            <a:r>
              <a:rPr lang="en-US" dirty="0" err="1"/>
              <a:t>hPa</a:t>
            </a:r>
            <a:r>
              <a:rPr lang="en-US" dirty="0"/>
              <a:t>. </a:t>
            </a:r>
          </a:p>
        </p:txBody>
      </p:sp>
      <p:sp>
        <p:nvSpPr>
          <p:cNvPr id="4" name="TextBox 3"/>
          <p:cNvSpPr txBox="1"/>
          <p:nvPr/>
        </p:nvSpPr>
        <p:spPr>
          <a:xfrm>
            <a:off x="6019800" y="4953000"/>
            <a:ext cx="2743200" cy="954107"/>
          </a:xfrm>
          <a:prstGeom prst="rect">
            <a:avLst/>
          </a:prstGeom>
          <a:noFill/>
        </p:spPr>
        <p:txBody>
          <a:bodyPr wrap="square" rtlCol="0">
            <a:spAutoFit/>
          </a:bodyPr>
          <a:lstStyle/>
          <a:p>
            <a:r>
              <a:rPr lang="en-US" sz="1400" dirty="0" smtClean="0"/>
              <a:t>Red areas represent regions where PBL convergence of flux of moisture is </a:t>
            </a:r>
            <a:r>
              <a:rPr lang="en-US" sz="1400" dirty="0" smtClean="0"/>
              <a:t>o</a:t>
            </a:r>
            <a:r>
              <a:rPr lang="en-US" sz="1400" dirty="0" smtClean="0"/>
              <a:t>verestimated by the model</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fig5"/>
          <p:cNvPicPr/>
          <p:nvPr/>
        </p:nvPicPr>
        <p:blipFill>
          <a:blip r:embed="rId2" cstate="print"/>
          <a:srcRect t="16516" b="12604"/>
          <a:stretch>
            <a:fillRect/>
          </a:stretch>
        </p:blipFill>
        <p:spPr bwMode="auto">
          <a:xfrm>
            <a:off x="1066800" y="76200"/>
            <a:ext cx="7848600" cy="5181600"/>
          </a:xfrm>
          <a:prstGeom prst="rect">
            <a:avLst/>
          </a:prstGeom>
          <a:noFill/>
          <a:ln w="9525">
            <a:noFill/>
            <a:miter lim="800000"/>
            <a:headEnd/>
            <a:tailEnd/>
          </a:ln>
        </p:spPr>
      </p:pic>
      <p:sp>
        <p:nvSpPr>
          <p:cNvPr id="3" name="Rectangle 2"/>
          <p:cNvSpPr/>
          <p:nvPr/>
        </p:nvSpPr>
        <p:spPr>
          <a:xfrm>
            <a:off x="990600" y="5181600"/>
            <a:ext cx="8001000" cy="523220"/>
          </a:xfrm>
          <a:prstGeom prst="rect">
            <a:avLst/>
          </a:prstGeom>
        </p:spPr>
        <p:txBody>
          <a:bodyPr wrap="square">
            <a:spAutoFit/>
          </a:bodyPr>
          <a:lstStyle/>
          <a:p>
            <a:r>
              <a:rPr lang="en-US" sz="1400" dirty="0"/>
              <a:t>Diffusion term (x10</a:t>
            </a:r>
            <a:r>
              <a:rPr lang="en-US" sz="1400" baseline="30000" dirty="0"/>
              <a:t>-4</a:t>
            </a:r>
            <a:r>
              <a:rPr lang="en-US" sz="1400" dirty="0"/>
              <a:t>, sec</a:t>
            </a:r>
            <a:r>
              <a:rPr lang="en-US" sz="1400" baseline="30000" dirty="0"/>
              <a:t>-1</a:t>
            </a:r>
            <a:r>
              <a:rPr lang="en-US" sz="1400" dirty="0"/>
              <a:t>) calculated </a:t>
            </a:r>
            <a:r>
              <a:rPr lang="en-US" sz="1400" dirty="0" smtClean="0"/>
              <a:t>from model </a:t>
            </a:r>
            <a:r>
              <a:rPr lang="en-US" sz="1400" dirty="0"/>
              <a:t>forecasts at three vertical levels 850 </a:t>
            </a:r>
            <a:r>
              <a:rPr lang="en-US" sz="1400" dirty="0" err="1"/>
              <a:t>hPa</a:t>
            </a:r>
            <a:r>
              <a:rPr lang="en-US" sz="1400" dirty="0"/>
              <a:t>, 925 </a:t>
            </a:r>
            <a:r>
              <a:rPr lang="en-US" sz="1400" dirty="0" err="1"/>
              <a:t>hPa</a:t>
            </a:r>
            <a:r>
              <a:rPr lang="en-US" sz="1400" dirty="0"/>
              <a:t> and the 1000 </a:t>
            </a:r>
            <a:r>
              <a:rPr lang="en-US" sz="1400" dirty="0" err="1"/>
              <a:t>hPa</a:t>
            </a:r>
            <a:r>
              <a:rPr lang="en-US" sz="1400" dirty="0"/>
              <a:t> for (</a:t>
            </a:r>
            <a:r>
              <a:rPr lang="en-US" sz="1400" b="1" dirty="0"/>
              <a:t>a-c</a:t>
            </a:r>
            <a:r>
              <a:rPr lang="en-US" sz="1400" dirty="0"/>
              <a:t>) 1</a:t>
            </a:r>
            <a:r>
              <a:rPr lang="en-US" sz="1400" baseline="30000" dirty="0"/>
              <a:t>st</a:t>
            </a:r>
            <a:r>
              <a:rPr lang="en-US" sz="1400" dirty="0"/>
              <a:t> July 2007 (</a:t>
            </a:r>
            <a:r>
              <a:rPr lang="en-US" sz="1400" b="1" dirty="0"/>
              <a:t>d-f</a:t>
            </a:r>
            <a:r>
              <a:rPr lang="en-US" sz="1400" dirty="0"/>
              <a:t>) 2</a:t>
            </a:r>
            <a:r>
              <a:rPr lang="en-US" sz="1400" baseline="30000" dirty="0"/>
              <a:t>nd</a:t>
            </a:r>
            <a:r>
              <a:rPr lang="en-US" sz="1400" dirty="0"/>
              <a:t> July 2007 and (</a:t>
            </a:r>
            <a:r>
              <a:rPr lang="en-US" sz="1400" b="1" dirty="0"/>
              <a:t>g-h</a:t>
            </a:r>
            <a:r>
              <a:rPr lang="en-US" sz="1400" dirty="0"/>
              <a:t>) 3</a:t>
            </a:r>
            <a:r>
              <a:rPr lang="en-US" sz="1400" baseline="30000" dirty="0"/>
              <a:t>rd</a:t>
            </a:r>
            <a:r>
              <a:rPr lang="en-US" sz="1400" dirty="0"/>
              <a:t> July 2007. </a:t>
            </a:r>
          </a:p>
        </p:txBody>
      </p:sp>
      <p:sp>
        <p:nvSpPr>
          <p:cNvPr id="4" name="TextBox 3"/>
          <p:cNvSpPr txBox="1"/>
          <p:nvPr/>
        </p:nvSpPr>
        <p:spPr>
          <a:xfrm>
            <a:off x="152400" y="304800"/>
            <a:ext cx="685800" cy="523220"/>
          </a:xfrm>
          <a:prstGeom prst="rect">
            <a:avLst/>
          </a:prstGeom>
          <a:noFill/>
        </p:spPr>
        <p:txBody>
          <a:bodyPr wrap="square" rtlCol="0">
            <a:spAutoFit/>
          </a:bodyPr>
          <a:lstStyle/>
          <a:p>
            <a:r>
              <a:rPr lang="en-US" sz="1400" b="1" dirty="0" smtClean="0"/>
              <a:t>Day 1 </a:t>
            </a:r>
            <a:r>
              <a:rPr lang="en-US" sz="1400" b="1" dirty="0" err="1" smtClean="0"/>
              <a:t>fcsts</a:t>
            </a:r>
            <a:endParaRPr 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8702</TotalTime>
  <Words>950</Words>
  <Application>Microsoft Office PowerPoint</Application>
  <PresentationFormat>On-screen Show (4:3)</PresentationFormat>
  <Paragraphs>102</Paragraphs>
  <Slides>21</Slides>
  <Notes>7</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ERRORS IN THE CONVECTIVE HEATING IN HWRF</vt:lpstr>
      <vt:lpstr>Slide 14</vt:lpstr>
      <vt:lpstr>Slide 15</vt:lpstr>
      <vt:lpstr>Slide 16</vt:lpstr>
      <vt:lpstr>Slide 17</vt:lpstr>
      <vt:lpstr>Slide 18</vt:lpstr>
      <vt:lpstr>Slide 19</vt:lpstr>
      <vt:lpstr>Slide 20</vt:lpstr>
      <vt:lpstr>Slide 21</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 Vinay Kumar</dc:creator>
  <cp:lastModifiedBy>ndas</cp:lastModifiedBy>
  <cp:revision>237</cp:revision>
  <dcterms:created xsi:type="dcterms:W3CDTF">2010-06-09T16:50:39Z</dcterms:created>
  <dcterms:modified xsi:type="dcterms:W3CDTF">2010-11-08T13:26:44Z</dcterms:modified>
</cp:coreProperties>
</file>