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17"/>
  </p:notesMasterIdLst>
  <p:sldIdLst>
    <p:sldId id="256" r:id="rId3"/>
    <p:sldId id="257" r:id="rId4"/>
    <p:sldId id="258" r:id="rId5"/>
    <p:sldId id="265" r:id="rId6"/>
    <p:sldId id="305" r:id="rId7"/>
    <p:sldId id="267" r:id="rId8"/>
    <p:sldId id="304" r:id="rId9"/>
    <p:sldId id="273" r:id="rId10"/>
    <p:sldId id="263" r:id="rId11"/>
    <p:sldId id="260" r:id="rId12"/>
    <p:sldId id="262" r:id="rId13"/>
    <p:sldId id="306" r:id="rId14"/>
    <p:sldId id="287" r:id="rId15"/>
    <p:sldId id="307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950" y="-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2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PPT\CONF\2010%2011%20HFIP%20annual%20review\ADD%20presentation\hwrf%20sythetic%20imagery\hwrf_error_stats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 baseline="0"/>
            </a:pPr>
            <a:r>
              <a:rPr lang="en-US" sz="2000" baseline="0"/>
              <a:t>Water Vapor Band (6.7 µm) Errors</a:t>
            </a:r>
          </a:p>
        </c:rich>
      </c:tx>
      <c:layout>
        <c:manualLayout>
          <c:xMode val="edge"/>
          <c:yMode val="edge"/>
          <c:x val="0.33719050503302567"/>
          <c:y val="3.6308623298033284E-2"/>
        </c:manualLayout>
      </c:layout>
      <c:overlay val="1"/>
    </c:title>
    <c:plotArea>
      <c:layout>
        <c:manualLayout>
          <c:layoutTarget val="inner"/>
          <c:xMode val="edge"/>
          <c:yMode val="edge"/>
          <c:x val="8.5072942805226662E-2"/>
          <c:y val="1.8371750429834743E-2"/>
          <c:w val="0.89054244704154162"/>
          <c:h val="0.84738391609869756"/>
        </c:manualLayout>
      </c:layout>
      <c:scatterChart>
        <c:scatterStyle val="smoothMarker"/>
        <c:ser>
          <c:idx val="0"/>
          <c:order val="0"/>
          <c:tx>
            <c:v>MAE - Alex</c:v>
          </c:tx>
          <c:spPr>
            <a:ln>
              <a:solidFill>
                <a:srgbClr val="0033CC"/>
              </a:solidFill>
            </a:ln>
          </c:spPr>
          <c:marker>
            <c:symbol val="none"/>
          </c:marker>
          <c:xVal>
            <c:numRef>
              <c:f>error_data!$B$3:$B$24</c:f>
              <c:numCache>
                <c:formatCode>General</c:formatCode>
                <c:ptCount val="22"/>
                <c:pt idx="0">
                  <c:v>0</c:v>
                </c:pt>
                <c:pt idx="1">
                  <c:v>6</c:v>
                </c:pt>
                <c:pt idx="2">
                  <c:v>12</c:v>
                </c:pt>
                <c:pt idx="3">
                  <c:v>18</c:v>
                </c:pt>
                <c:pt idx="4">
                  <c:v>24</c:v>
                </c:pt>
                <c:pt idx="5">
                  <c:v>30</c:v>
                </c:pt>
                <c:pt idx="6">
                  <c:v>36</c:v>
                </c:pt>
                <c:pt idx="7">
                  <c:v>42</c:v>
                </c:pt>
                <c:pt idx="8">
                  <c:v>48</c:v>
                </c:pt>
                <c:pt idx="9">
                  <c:v>54</c:v>
                </c:pt>
                <c:pt idx="10">
                  <c:v>60</c:v>
                </c:pt>
                <c:pt idx="11">
                  <c:v>66</c:v>
                </c:pt>
                <c:pt idx="12">
                  <c:v>72</c:v>
                </c:pt>
                <c:pt idx="13">
                  <c:v>78</c:v>
                </c:pt>
                <c:pt idx="14">
                  <c:v>84</c:v>
                </c:pt>
                <c:pt idx="15">
                  <c:v>90</c:v>
                </c:pt>
                <c:pt idx="16">
                  <c:v>96</c:v>
                </c:pt>
                <c:pt idx="17">
                  <c:v>102</c:v>
                </c:pt>
                <c:pt idx="18">
                  <c:v>108</c:v>
                </c:pt>
                <c:pt idx="19">
                  <c:v>114</c:v>
                </c:pt>
                <c:pt idx="20">
                  <c:v>120</c:v>
                </c:pt>
                <c:pt idx="21">
                  <c:v>126</c:v>
                </c:pt>
              </c:numCache>
            </c:numRef>
          </c:xVal>
          <c:yVal>
            <c:numRef>
              <c:f>error_data!$D$3:$D$24</c:f>
              <c:numCache>
                <c:formatCode>General</c:formatCode>
                <c:ptCount val="22"/>
                <c:pt idx="0">
                  <c:v>3.956479999999992</c:v>
                </c:pt>
                <c:pt idx="1">
                  <c:v>3.8768659999999868</c:v>
                </c:pt>
                <c:pt idx="2">
                  <c:v>4.1111459999999873</c:v>
                </c:pt>
                <c:pt idx="3">
                  <c:v>4.2750149999999945</c:v>
                </c:pt>
                <c:pt idx="4">
                  <c:v>4.4392980000000231</c:v>
                </c:pt>
                <c:pt idx="5">
                  <c:v>4.6737970000000004</c:v>
                </c:pt>
                <c:pt idx="6">
                  <c:v>5.0046010000000001</c:v>
                </c:pt>
                <c:pt idx="7">
                  <c:v>5.3287339999999945</c:v>
                </c:pt>
                <c:pt idx="8">
                  <c:v>5.5496759999999998</c:v>
                </c:pt>
                <c:pt idx="9">
                  <c:v>5.725506999999987</c:v>
                </c:pt>
                <c:pt idx="10">
                  <c:v>5.8657709999999863</c:v>
                </c:pt>
                <c:pt idx="11">
                  <c:v>6.0698949999999945</c:v>
                </c:pt>
                <c:pt idx="12">
                  <c:v>6.1634099999999945</c:v>
                </c:pt>
                <c:pt idx="13">
                  <c:v>6.2068139999999996</c:v>
                </c:pt>
                <c:pt idx="14">
                  <c:v>6.267374999999987</c:v>
                </c:pt>
                <c:pt idx="15">
                  <c:v>6.3454499999999996</c:v>
                </c:pt>
                <c:pt idx="16">
                  <c:v>6.3933249999999955</c:v>
                </c:pt>
                <c:pt idx="17">
                  <c:v>6.4048339999999975</c:v>
                </c:pt>
                <c:pt idx="18">
                  <c:v>6.4689459999999945</c:v>
                </c:pt>
                <c:pt idx="19">
                  <c:v>6.5582760000000002</c:v>
                </c:pt>
                <c:pt idx="20">
                  <c:v>6.6468920000000002</c:v>
                </c:pt>
                <c:pt idx="21">
                  <c:v>6.7196090000000135</c:v>
                </c:pt>
              </c:numCache>
            </c:numRef>
          </c:yVal>
          <c:smooth val="1"/>
        </c:ser>
        <c:ser>
          <c:idx val="1"/>
          <c:order val="1"/>
          <c:tx>
            <c:v>Bias - Alex</c:v>
          </c:tx>
          <c:spPr>
            <a:ln>
              <a:solidFill>
                <a:srgbClr val="0033CC"/>
              </a:solidFill>
              <a:prstDash val="sysDot"/>
            </a:ln>
          </c:spPr>
          <c:marker>
            <c:symbol val="none"/>
          </c:marker>
          <c:xVal>
            <c:numRef>
              <c:f>error_data!$G$3:$G$24</c:f>
              <c:numCache>
                <c:formatCode>General</c:formatCode>
                <c:ptCount val="22"/>
                <c:pt idx="0">
                  <c:v>0</c:v>
                </c:pt>
                <c:pt idx="1">
                  <c:v>6</c:v>
                </c:pt>
                <c:pt idx="2">
                  <c:v>12</c:v>
                </c:pt>
                <c:pt idx="3">
                  <c:v>18</c:v>
                </c:pt>
                <c:pt idx="4">
                  <c:v>24</c:v>
                </c:pt>
                <c:pt idx="5">
                  <c:v>30</c:v>
                </c:pt>
                <c:pt idx="6">
                  <c:v>36</c:v>
                </c:pt>
                <c:pt idx="7">
                  <c:v>42</c:v>
                </c:pt>
                <c:pt idx="8">
                  <c:v>48</c:v>
                </c:pt>
                <c:pt idx="9">
                  <c:v>54</c:v>
                </c:pt>
                <c:pt idx="10">
                  <c:v>60</c:v>
                </c:pt>
                <c:pt idx="11">
                  <c:v>66</c:v>
                </c:pt>
                <c:pt idx="12">
                  <c:v>72</c:v>
                </c:pt>
                <c:pt idx="13">
                  <c:v>78</c:v>
                </c:pt>
                <c:pt idx="14">
                  <c:v>84</c:v>
                </c:pt>
                <c:pt idx="15">
                  <c:v>90</c:v>
                </c:pt>
                <c:pt idx="16">
                  <c:v>96</c:v>
                </c:pt>
                <c:pt idx="17">
                  <c:v>102</c:v>
                </c:pt>
                <c:pt idx="18">
                  <c:v>108</c:v>
                </c:pt>
                <c:pt idx="19">
                  <c:v>114</c:v>
                </c:pt>
                <c:pt idx="20">
                  <c:v>120</c:v>
                </c:pt>
                <c:pt idx="21">
                  <c:v>126</c:v>
                </c:pt>
              </c:numCache>
            </c:numRef>
          </c:xVal>
          <c:yVal>
            <c:numRef>
              <c:f>error_data!$I$3:$I$24</c:f>
              <c:numCache>
                <c:formatCode>General</c:formatCode>
                <c:ptCount val="22"/>
                <c:pt idx="0">
                  <c:v>3.5772240000000002</c:v>
                </c:pt>
                <c:pt idx="1">
                  <c:v>2.4133900000000001</c:v>
                </c:pt>
                <c:pt idx="2">
                  <c:v>2.816916999999993</c:v>
                </c:pt>
                <c:pt idx="3">
                  <c:v>3.1450689999999977</c:v>
                </c:pt>
                <c:pt idx="4">
                  <c:v>3.4706329999999967</c:v>
                </c:pt>
                <c:pt idx="5">
                  <c:v>3.8323849999999977</c:v>
                </c:pt>
                <c:pt idx="6">
                  <c:v>4.2520030000000002</c:v>
                </c:pt>
                <c:pt idx="7">
                  <c:v>4.5894370000000002</c:v>
                </c:pt>
                <c:pt idx="8">
                  <c:v>4.8107990000000003</c:v>
                </c:pt>
                <c:pt idx="9">
                  <c:v>4.9934409999999998</c:v>
                </c:pt>
                <c:pt idx="10">
                  <c:v>5.1565779999999863</c:v>
                </c:pt>
                <c:pt idx="11">
                  <c:v>5.2915409999999996</c:v>
                </c:pt>
                <c:pt idx="12">
                  <c:v>5.3556869999999863</c:v>
                </c:pt>
                <c:pt idx="13">
                  <c:v>5.332802</c:v>
                </c:pt>
                <c:pt idx="14">
                  <c:v>5.3215139999999863</c:v>
                </c:pt>
                <c:pt idx="15">
                  <c:v>5.3576689999999996</c:v>
                </c:pt>
                <c:pt idx="16">
                  <c:v>5.3722000000000003</c:v>
                </c:pt>
                <c:pt idx="17">
                  <c:v>5.3389309999999863</c:v>
                </c:pt>
                <c:pt idx="18">
                  <c:v>5.3524809999999832</c:v>
                </c:pt>
                <c:pt idx="19">
                  <c:v>5.3907579999999955</c:v>
                </c:pt>
                <c:pt idx="20">
                  <c:v>5.428445</c:v>
                </c:pt>
                <c:pt idx="21">
                  <c:v>5.47058</c:v>
                </c:pt>
              </c:numCache>
            </c:numRef>
          </c:yVal>
          <c:smooth val="1"/>
        </c:ser>
        <c:ser>
          <c:idx val="2"/>
          <c:order val="2"/>
          <c:tx>
            <c:v>MAE - Earl</c:v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xVal>
            <c:numRef>
              <c:f>error_data!$B$28:$B$49</c:f>
              <c:numCache>
                <c:formatCode>General</c:formatCode>
                <c:ptCount val="22"/>
                <c:pt idx="0">
                  <c:v>0</c:v>
                </c:pt>
                <c:pt idx="1">
                  <c:v>6</c:v>
                </c:pt>
                <c:pt idx="2">
                  <c:v>12</c:v>
                </c:pt>
                <c:pt idx="3">
                  <c:v>18</c:v>
                </c:pt>
                <c:pt idx="4">
                  <c:v>24</c:v>
                </c:pt>
                <c:pt idx="5">
                  <c:v>30</c:v>
                </c:pt>
                <c:pt idx="6">
                  <c:v>36</c:v>
                </c:pt>
                <c:pt idx="7">
                  <c:v>42</c:v>
                </c:pt>
                <c:pt idx="8">
                  <c:v>48</c:v>
                </c:pt>
                <c:pt idx="9">
                  <c:v>54</c:v>
                </c:pt>
                <c:pt idx="10">
                  <c:v>60</c:v>
                </c:pt>
                <c:pt idx="11">
                  <c:v>66</c:v>
                </c:pt>
                <c:pt idx="12">
                  <c:v>72</c:v>
                </c:pt>
                <c:pt idx="13">
                  <c:v>78</c:v>
                </c:pt>
                <c:pt idx="14">
                  <c:v>84</c:v>
                </c:pt>
                <c:pt idx="15">
                  <c:v>90</c:v>
                </c:pt>
                <c:pt idx="16">
                  <c:v>96</c:v>
                </c:pt>
                <c:pt idx="17">
                  <c:v>102</c:v>
                </c:pt>
                <c:pt idx="18">
                  <c:v>108</c:v>
                </c:pt>
                <c:pt idx="19">
                  <c:v>114</c:v>
                </c:pt>
                <c:pt idx="20">
                  <c:v>120</c:v>
                </c:pt>
                <c:pt idx="21">
                  <c:v>126</c:v>
                </c:pt>
              </c:numCache>
            </c:numRef>
          </c:xVal>
          <c:yVal>
            <c:numRef>
              <c:f>error_data!$D$28:$D$49</c:f>
              <c:numCache>
                <c:formatCode>General</c:formatCode>
                <c:ptCount val="22"/>
                <c:pt idx="0">
                  <c:v>2.1769639999999977</c:v>
                </c:pt>
                <c:pt idx="1">
                  <c:v>2.1958789999999935</c:v>
                </c:pt>
                <c:pt idx="2">
                  <c:v>2.2413090000000002</c:v>
                </c:pt>
                <c:pt idx="3">
                  <c:v>2.2739750000000001</c:v>
                </c:pt>
                <c:pt idx="4">
                  <c:v>2.3725689999999902</c:v>
                </c:pt>
                <c:pt idx="5">
                  <c:v>2.450605999999993</c:v>
                </c:pt>
                <c:pt idx="6">
                  <c:v>2.5495519999999998</c:v>
                </c:pt>
                <c:pt idx="7">
                  <c:v>2.667862</c:v>
                </c:pt>
                <c:pt idx="8">
                  <c:v>2.785882</c:v>
                </c:pt>
                <c:pt idx="9">
                  <c:v>2.8889870000000002</c:v>
                </c:pt>
                <c:pt idx="10">
                  <c:v>3.0157399999999988</c:v>
                </c:pt>
                <c:pt idx="11">
                  <c:v>3.1959059999999977</c:v>
                </c:pt>
                <c:pt idx="12">
                  <c:v>3.2611690000000002</c:v>
                </c:pt>
                <c:pt idx="13">
                  <c:v>3.404766</c:v>
                </c:pt>
                <c:pt idx="14">
                  <c:v>3.5610749999999998</c:v>
                </c:pt>
                <c:pt idx="15">
                  <c:v>3.713695</c:v>
                </c:pt>
                <c:pt idx="16">
                  <c:v>3.8968599999999882</c:v>
                </c:pt>
                <c:pt idx="17">
                  <c:v>4.0682169999999873</c:v>
                </c:pt>
                <c:pt idx="18">
                  <c:v>4.2375819999999873</c:v>
                </c:pt>
                <c:pt idx="19">
                  <c:v>4.3600999999999965</c:v>
                </c:pt>
                <c:pt idx="20">
                  <c:v>4.5010510000000004</c:v>
                </c:pt>
                <c:pt idx="21">
                  <c:v>4.6703289999999997</c:v>
                </c:pt>
              </c:numCache>
            </c:numRef>
          </c:yVal>
          <c:smooth val="1"/>
        </c:ser>
        <c:ser>
          <c:idx val="3"/>
          <c:order val="3"/>
          <c:tx>
            <c:v>Bias - Earl</c:v>
          </c:tx>
          <c:spPr>
            <a:ln>
              <a:solidFill>
                <a:srgbClr val="C00000"/>
              </a:solidFill>
              <a:prstDash val="sysDot"/>
            </a:ln>
          </c:spPr>
          <c:marker>
            <c:symbol val="none"/>
          </c:marker>
          <c:xVal>
            <c:numRef>
              <c:f>error_data!$G$28:$G$49</c:f>
              <c:numCache>
                <c:formatCode>General</c:formatCode>
                <c:ptCount val="22"/>
                <c:pt idx="0">
                  <c:v>0</c:v>
                </c:pt>
                <c:pt idx="1">
                  <c:v>6</c:v>
                </c:pt>
                <c:pt idx="2">
                  <c:v>12</c:v>
                </c:pt>
                <c:pt idx="3">
                  <c:v>18</c:v>
                </c:pt>
                <c:pt idx="4">
                  <c:v>24</c:v>
                </c:pt>
                <c:pt idx="5">
                  <c:v>30</c:v>
                </c:pt>
                <c:pt idx="6">
                  <c:v>36</c:v>
                </c:pt>
                <c:pt idx="7">
                  <c:v>42</c:v>
                </c:pt>
                <c:pt idx="8">
                  <c:v>48</c:v>
                </c:pt>
                <c:pt idx="9">
                  <c:v>54</c:v>
                </c:pt>
                <c:pt idx="10">
                  <c:v>60</c:v>
                </c:pt>
                <c:pt idx="11">
                  <c:v>66</c:v>
                </c:pt>
                <c:pt idx="12">
                  <c:v>72</c:v>
                </c:pt>
                <c:pt idx="13">
                  <c:v>78</c:v>
                </c:pt>
                <c:pt idx="14">
                  <c:v>84</c:v>
                </c:pt>
                <c:pt idx="15">
                  <c:v>90</c:v>
                </c:pt>
                <c:pt idx="16">
                  <c:v>96</c:v>
                </c:pt>
                <c:pt idx="17">
                  <c:v>102</c:v>
                </c:pt>
                <c:pt idx="18">
                  <c:v>108</c:v>
                </c:pt>
                <c:pt idx="19">
                  <c:v>114</c:v>
                </c:pt>
                <c:pt idx="20">
                  <c:v>120</c:v>
                </c:pt>
                <c:pt idx="21">
                  <c:v>126</c:v>
                </c:pt>
              </c:numCache>
            </c:numRef>
          </c:xVal>
          <c:yVal>
            <c:numRef>
              <c:f>error_data!$I$28:$I$49</c:f>
              <c:numCache>
                <c:formatCode>General</c:formatCode>
                <c:ptCount val="22"/>
                <c:pt idx="0">
                  <c:v>1.558767</c:v>
                </c:pt>
                <c:pt idx="1">
                  <c:v>0.51313189999999997</c:v>
                </c:pt>
                <c:pt idx="2">
                  <c:v>0.9664083</c:v>
                </c:pt>
                <c:pt idx="3">
                  <c:v>1.2419349999999949</c:v>
                </c:pt>
                <c:pt idx="4">
                  <c:v>1.4553979999999969</c:v>
                </c:pt>
                <c:pt idx="5">
                  <c:v>1.6137319999999968</c:v>
                </c:pt>
                <c:pt idx="6">
                  <c:v>1.7506680000000001</c:v>
                </c:pt>
                <c:pt idx="7">
                  <c:v>1.8780770000000033</c:v>
                </c:pt>
                <c:pt idx="8">
                  <c:v>1.997649999999997</c:v>
                </c:pt>
                <c:pt idx="9">
                  <c:v>2.0649959999999998</c:v>
                </c:pt>
                <c:pt idx="10">
                  <c:v>2.145867</c:v>
                </c:pt>
                <c:pt idx="11">
                  <c:v>2.2291590000000001</c:v>
                </c:pt>
                <c:pt idx="12">
                  <c:v>2.3070349999999999</c:v>
                </c:pt>
                <c:pt idx="13">
                  <c:v>2.4277880000000001</c:v>
                </c:pt>
                <c:pt idx="14">
                  <c:v>2.536952999999992</c:v>
                </c:pt>
                <c:pt idx="15">
                  <c:v>2.6800540000000002</c:v>
                </c:pt>
                <c:pt idx="16">
                  <c:v>2.8380639999999939</c:v>
                </c:pt>
                <c:pt idx="17">
                  <c:v>2.9633370000000077</c:v>
                </c:pt>
                <c:pt idx="18">
                  <c:v>3.010268999999993</c:v>
                </c:pt>
                <c:pt idx="19">
                  <c:v>3.0459449999999997</c:v>
                </c:pt>
                <c:pt idx="20">
                  <c:v>3.1114079999999977</c:v>
                </c:pt>
                <c:pt idx="21">
                  <c:v>3.2332640000000001</c:v>
                </c:pt>
              </c:numCache>
            </c:numRef>
          </c:yVal>
          <c:smooth val="1"/>
        </c:ser>
        <c:axId val="60917632"/>
        <c:axId val="60936192"/>
      </c:scatterChart>
      <c:valAx>
        <c:axId val="60917632"/>
        <c:scaling>
          <c:orientation val="minMax"/>
          <c:max val="126"/>
          <c:min val="0"/>
        </c:scaling>
        <c:axPos val="b"/>
        <c:title>
          <c:tx>
            <c:rich>
              <a:bodyPr/>
              <a:lstStyle/>
              <a:p>
                <a:pPr>
                  <a:defRPr sz="1800" baseline="0"/>
                </a:pPr>
                <a:r>
                  <a:rPr lang="en-US" sz="1800" baseline="0"/>
                  <a:t>Forecast Hour</a:t>
                </a:r>
              </a:p>
            </c:rich>
          </c:tx>
          <c:layout/>
        </c:title>
        <c:numFmt formatCode="General" sourceLinked="1"/>
        <c:tickLblPos val="nextTo"/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0936192"/>
        <c:crosses val="autoZero"/>
        <c:crossBetween val="midCat"/>
        <c:majorUnit val="6"/>
      </c:valAx>
      <c:valAx>
        <c:axId val="6093619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800" baseline="0"/>
                </a:pPr>
                <a:r>
                  <a:rPr lang="en-US" sz="1800" baseline="0"/>
                  <a:t>Brightness Temperature Error (K)</a:t>
                </a:r>
              </a:p>
            </c:rich>
          </c:tx>
          <c:layout>
            <c:manualLayout>
              <c:xMode val="edge"/>
              <c:yMode val="edge"/>
              <c:x val="1.1754872325780166E-2"/>
              <c:y val="0.19320347820670344"/>
            </c:manualLayout>
          </c:layout>
        </c:title>
        <c:numFmt formatCode="General" sourceLinked="1"/>
        <c:tickLblPos val="nextTo"/>
        <c:txPr>
          <a:bodyPr/>
          <a:lstStyle/>
          <a:p>
            <a:pPr>
              <a:defRPr sz="1400" baseline="0"/>
            </a:pPr>
            <a:endParaRPr lang="en-US"/>
          </a:p>
        </c:txPr>
        <c:crossAx val="60917632"/>
        <c:crosses val="autoZero"/>
        <c:crossBetween val="midCat"/>
      </c:valAx>
      <c:spPr>
        <a:solidFill>
          <a:schemeClr val="bg1"/>
        </a:solidFill>
        <a:ln>
          <a:solidFill>
            <a:schemeClr val="tx1"/>
          </a:solidFill>
        </a:ln>
      </c:spPr>
    </c:plotArea>
    <c:legend>
      <c:legendPos val="r"/>
      <c:layout>
        <c:manualLayout>
          <c:xMode val="edge"/>
          <c:yMode val="edge"/>
          <c:x val="0.10886919904242738"/>
          <c:y val="0.12058513109461955"/>
          <c:w val="0.20580958149462131"/>
          <c:h val="0.2044146902212115"/>
        </c:manualLayout>
      </c:layout>
      <c:txPr>
        <a:bodyPr/>
        <a:lstStyle/>
        <a:p>
          <a:pPr>
            <a:defRPr sz="1600" baseline="0"/>
          </a:pPr>
          <a:endParaRPr lang="en-US"/>
        </a:p>
      </c:txPr>
    </c:legend>
    <c:plotVisOnly val="1"/>
    <c:dispBlanksAs val="gap"/>
  </c:chart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D49FFE-4730-47F3-BCDF-0C6B6635D5C2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B1030-3A2A-4A35-9EE2-FAF0EAD56C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15D1-12E2-4456-A50A-43FB1B14FC86}" type="datetime1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34E05-6895-4D11-9339-56F3F74B4FB6}" type="datetime1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FA97B-805F-4AF9-9BBC-2F6616E84BE7}" type="datetime1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D3B1-7055-4187-9BF6-C69167C67900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11/8/2010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3544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593C9-C34E-4936-82E6-F5E9FFF0D80D}" type="datetime1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AC4BD-1A4E-401D-9DDC-7C463B3BA0B6}" type="datetime1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B6241-ED4B-4052-BDA0-8CC2FC386627}" type="datetime1">
              <a:rPr lang="en-US" smtClean="0"/>
              <a:pPr/>
              <a:t>11/8/2010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8AA77-5494-4ED7-8785-5BE6EB047DE3}" type="datetime1">
              <a:rPr lang="en-US" smtClean="0"/>
              <a:pPr/>
              <a:t>11/8/2010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A088C-425A-4E28-A348-25953482DBFD}" type="datetime1">
              <a:rPr lang="en-US" smtClean="0"/>
              <a:pPr/>
              <a:t>11/8/2010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B457-CF08-432D-9F4F-8CFA52164627}" type="datetime1">
              <a:rPr lang="en-US" smtClean="0"/>
              <a:pPr/>
              <a:t>11/8/2010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EDE1-6247-4FF2-9BBD-A3EEE01752F9}" type="datetime1">
              <a:rPr lang="en-US" smtClean="0"/>
              <a:pPr/>
              <a:t>11/8/2010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21982-DFF0-4971-A9B5-51EFAEE3F19C}" type="datetime1">
              <a:rPr lang="en-US" smtClean="0"/>
              <a:pPr/>
              <a:t>11/8/2010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0AED3-D1D9-449A-9A45-EDE1A9245AC5}" type="datetime1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E87FA-95D7-4837-A865-4DABF6750F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CF761-433D-4B1D-A09C-F20427AD96C4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11/8/2010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F93CA-2910-4795-B03B-C9DC433A255E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17014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457200"/>
            <a:ext cx="7772400" cy="1470025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Summary of Stream 2 Diagnostics  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2209800"/>
            <a:ext cx="6400800" cy="3886200"/>
          </a:xfrm>
        </p:spPr>
        <p:txBody>
          <a:bodyPr>
            <a:normAutofit/>
          </a:bodyPr>
          <a:lstStyle/>
          <a:p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</a:rPr>
              <a:t>Mark DeMaria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NOAA/NESDIS/</a:t>
            </a:r>
            <a:r>
              <a:rPr lang="en-US" sz="2400" dirty="0" err="1" smtClean="0">
                <a:solidFill>
                  <a:schemeClr val="tx1"/>
                </a:solidFill>
              </a:rPr>
              <a:t>StAR</a:t>
            </a:r>
            <a:endParaRPr lang="en-US" sz="2400" dirty="0" smtClean="0">
              <a:solidFill>
                <a:schemeClr val="tx1"/>
              </a:solidFill>
            </a:endParaRPr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</a:rPr>
              <a:t>November 8, 2010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Miami, FL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Example of Data Comparison Diagnostic:</a:t>
            </a:r>
            <a:br>
              <a:rPr lang="en-US" sz="3600" dirty="0" smtClean="0"/>
            </a:br>
            <a:r>
              <a:rPr lang="en-US" sz="3600" dirty="0" smtClean="0"/>
              <a:t>HWRF Synthetic – Real GOES Comparison</a:t>
            </a:r>
            <a:br>
              <a:rPr lang="en-US" sz="3600" dirty="0" smtClean="0"/>
            </a:br>
            <a:r>
              <a:rPr lang="en-US" sz="3600" dirty="0" smtClean="0"/>
              <a:t>GOES Channel 3 (Water Vapor) </a:t>
            </a:r>
            <a:endParaRPr lang="en-US" sz="3600" dirty="0"/>
          </a:p>
        </p:txBody>
      </p:sp>
      <p:pic>
        <p:nvPicPr>
          <p:cNvPr id="4" name="Picture 3" descr="earl_hwrf_ch3_2010_082918_loop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0"/>
            <a:ext cx="3886200" cy="2914650"/>
          </a:xfrm>
          <a:prstGeom prst="rect">
            <a:avLst/>
          </a:prstGeom>
        </p:spPr>
      </p:pic>
      <p:pic>
        <p:nvPicPr>
          <p:cNvPr id="5" name="Picture 4" descr="earl_goes_ch3_2010_082918_loo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2286000"/>
            <a:ext cx="3886200" cy="29146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800" y="5715000"/>
            <a:ext cx="7716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 hr Images 0 to 126 hr at 6 hr for Hurricane Earl starting 29 Aug 2010 at 18 UTC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Transitions from Stream 2 to Stream 1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itchFamily="34" charset="0"/>
              </a:rPr>
              <a:t>Adapt stream 2 capabilities to system for operational HWRF</a:t>
            </a:r>
          </a:p>
          <a:p>
            <a:pPr lvl="1"/>
            <a:r>
              <a:rPr lang="en-US" dirty="0" smtClean="0">
                <a:latin typeface="Calibri" pitchFamily="34" charset="0"/>
              </a:rPr>
              <a:t>Pre-implementation model tests</a:t>
            </a:r>
          </a:p>
          <a:p>
            <a:pPr lvl="1"/>
            <a:r>
              <a:rPr lang="en-US" dirty="0" smtClean="0">
                <a:latin typeface="Calibri" pitchFamily="34" charset="0"/>
              </a:rPr>
              <a:t>Real time monitoring</a:t>
            </a:r>
          </a:p>
          <a:p>
            <a:r>
              <a:rPr lang="en-US" dirty="0" smtClean="0">
                <a:latin typeface="Calibri" pitchFamily="34" charset="0"/>
              </a:rPr>
              <a:t>Tools for NHC Forecasters</a:t>
            </a:r>
          </a:p>
          <a:p>
            <a:r>
              <a:rPr lang="en-US" dirty="0" smtClean="0">
                <a:latin typeface="Calibri" pitchFamily="34" charset="0"/>
              </a:rPr>
              <a:t>Goal for FY11</a:t>
            </a:r>
          </a:p>
          <a:p>
            <a:pPr lvl="1"/>
            <a:r>
              <a:rPr lang="en-US" dirty="0" smtClean="0">
                <a:latin typeface="Calibri" pitchFamily="34" charset="0"/>
              </a:rPr>
              <a:t>Develop stream 1 basic and data comparison diagnostics for EMC </a:t>
            </a:r>
          </a:p>
          <a:p>
            <a:pPr lvl="1"/>
            <a:endParaRPr lang="en-US" dirty="0" smtClean="0">
              <a:latin typeface="Calibri" pitchFamily="34" charset="0"/>
            </a:endParaRPr>
          </a:p>
          <a:p>
            <a:pPr lvl="1"/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838200" y="1371600"/>
          <a:ext cx="7315200" cy="5305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/>
              <a:t>Example output for HWRF </a:t>
            </a:r>
            <a:br>
              <a:rPr lang="en-US" sz="3600" b="1" dirty="0" smtClean="0"/>
            </a:br>
            <a:r>
              <a:rPr lang="en-US" sz="3600" b="1" dirty="0" smtClean="0"/>
              <a:t>Pre-Implementation Tests</a:t>
            </a:r>
            <a:endParaRPr lang="en-US" sz="36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Example NHC Diagnostics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382000" cy="3047999"/>
          </a:xfrm>
        </p:spPr>
        <p:txBody>
          <a:bodyPr>
            <a:norm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NHC has developed a system to compare vortex structure among the models in real time.</a:t>
            </a:r>
          </a:p>
          <a:p>
            <a:pPr lvl="1"/>
            <a:r>
              <a:rPr lang="en-US" sz="1200" dirty="0" smtClean="0">
                <a:solidFill>
                  <a:schemeClr val="bg1"/>
                </a:solidFill>
              </a:rPr>
              <a:t>Output is posted on internal webpage and products are hard-coded.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Results from the 2010 season have brought to light some important issues with the current models, e.g. the vortex initialization</a:t>
            </a:r>
            <a:r>
              <a:rPr lang="en-US" sz="1600" dirty="0" smtClean="0"/>
              <a:t>.       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z="1400" smtClean="0">
                <a:solidFill>
                  <a:schemeClr val="bg1"/>
                </a:solidFill>
              </a:rPr>
              <a:pPr/>
              <a:t>13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t="49754"/>
          <a:stretch>
            <a:fillRect/>
          </a:stretch>
        </p:blipFill>
        <p:spPr bwMode="auto">
          <a:xfrm>
            <a:off x="304800" y="2667000"/>
            <a:ext cx="8610600" cy="3487338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 t="49523"/>
          <a:stretch>
            <a:fillRect/>
          </a:stretch>
        </p:blipFill>
        <p:spPr bwMode="auto">
          <a:xfrm>
            <a:off x="304800" y="2667000"/>
            <a:ext cx="8605722" cy="3493008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-152400" y="6248400"/>
            <a:ext cx="8610600" cy="457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>
              <a:spcBef>
                <a:spcPct val="20000"/>
              </a:spcBef>
              <a:defRPr/>
            </a:pPr>
            <a:r>
              <a:rPr lang="en-US" sz="1400" u="sng" dirty="0" smtClean="0">
                <a:solidFill>
                  <a:schemeClr val="bg1"/>
                </a:solidFill>
              </a:rPr>
              <a:t>Above</a:t>
            </a:r>
            <a:r>
              <a:rPr lang="en-US" sz="1400" dirty="0" smtClean="0">
                <a:solidFill>
                  <a:schemeClr val="bg1"/>
                </a:solidFill>
              </a:rPr>
              <a:t>: South-north (top) and West-East (bottom) vertical cross sections from the GFS (left), HWRF (middle), and GFDL (right).  Vorticity is contoured.  Note the differences in the vortex structure among the models.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5486400"/>
            <a:ext cx="7772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GFS 			  HWRF 			    GFDL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10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Schematic of Basic Model Diagnostics System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065AA-1B3D-4A42-B8EB-AF48144965E6}" type="slidenum">
              <a:rPr lang="en-US" smtClean="0">
                <a:solidFill>
                  <a:schemeClr val="bg1"/>
                </a:solidFill>
              </a:rPr>
              <a:pPr/>
              <a:t>14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1676400"/>
            <a:ext cx="16002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Selection of Sample and Tests</a:t>
            </a: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1981200" y="2133600"/>
            <a:ext cx="381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438400" y="1676400"/>
            <a:ext cx="16764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Read Model Forecasts</a:t>
            </a:r>
            <a:endParaRPr lang="en-US" dirty="0"/>
          </a:p>
        </p:txBody>
      </p:sp>
      <p:sp>
        <p:nvSpPr>
          <p:cNvPr id="8" name="Snip Single Corner Rectangle 7"/>
          <p:cNvSpPr/>
          <p:nvPr/>
        </p:nvSpPr>
        <p:spPr>
          <a:xfrm>
            <a:off x="2590800" y="3352800"/>
            <a:ext cx="1600200" cy="762000"/>
          </a:xfrm>
          <a:prstGeom prst="snip1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ATCF A-decks, Tier 2 data, Full model </a:t>
            </a:r>
            <a:r>
              <a:rPr lang="en-US" sz="1200" dirty="0" err="1" smtClean="0"/>
              <a:t>grib</a:t>
            </a:r>
            <a:r>
              <a:rPr lang="en-US" sz="1200" dirty="0" smtClean="0"/>
              <a:t> fields</a:t>
            </a:r>
            <a:endParaRPr lang="en-US" sz="1200" dirty="0"/>
          </a:p>
        </p:txBody>
      </p:sp>
      <p:sp>
        <p:nvSpPr>
          <p:cNvPr id="11" name="Up Arrow 10"/>
          <p:cNvSpPr/>
          <p:nvPr/>
        </p:nvSpPr>
        <p:spPr>
          <a:xfrm flipH="1">
            <a:off x="3352800" y="3048000"/>
            <a:ext cx="76201" cy="228600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648200" y="1676400"/>
            <a:ext cx="16764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Routine Data Comparison:</a:t>
            </a:r>
          </a:p>
          <a:p>
            <a:pPr algn="ctr"/>
            <a:r>
              <a:rPr lang="en-US" sz="1200" dirty="0" smtClean="0"/>
              <a:t>ATCF variables, Synthetic geo imagery, SST, Large-scale variables </a:t>
            </a:r>
            <a:endParaRPr lang="en-US" sz="1200" dirty="0"/>
          </a:p>
        </p:txBody>
      </p:sp>
      <p:sp>
        <p:nvSpPr>
          <p:cNvPr id="14" name="Snip Single Corner Rectangle 13"/>
          <p:cNvSpPr/>
          <p:nvPr/>
        </p:nvSpPr>
        <p:spPr>
          <a:xfrm>
            <a:off x="4724400" y="3352800"/>
            <a:ext cx="1600200" cy="762000"/>
          </a:xfrm>
          <a:prstGeom prst="snip1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ATCF B-Decks, GOES imagery, SST, verifying analyses  </a:t>
            </a:r>
            <a:endParaRPr lang="en-US" sz="1200" dirty="0"/>
          </a:p>
        </p:txBody>
      </p:sp>
      <p:sp>
        <p:nvSpPr>
          <p:cNvPr id="15" name="Up Arrow 14"/>
          <p:cNvSpPr/>
          <p:nvPr/>
        </p:nvSpPr>
        <p:spPr>
          <a:xfrm flipH="1">
            <a:off x="5562600" y="3048000"/>
            <a:ext cx="76201" cy="228600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858000" y="1676400"/>
            <a:ext cx="16764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Intermittent Data Comparison:</a:t>
            </a:r>
          </a:p>
          <a:p>
            <a:pPr algn="ctr"/>
            <a:r>
              <a:rPr lang="en-US" sz="1200" dirty="0" smtClean="0"/>
              <a:t>Various model parameters</a:t>
            </a:r>
            <a:endParaRPr lang="en-US" sz="1200" dirty="0"/>
          </a:p>
        </p:txBody>
      </p:sp>
      <p:sp>
        <p:nvSpPr>
          <p:cNvPr id="17" name="Snip Single Corner Rectangle 16"/>
          <p:cNvSpPr/>
          <p:nvPr/>
        </p:nvSpPr>
        <p:spPr>
          <a:xfrm>
            <a:off x="7010400" y="3352800"/>
            <a:ext cx="1600200" cy="762000"/>
          </a:xfrm>
          <a:prstGeom prst="snip1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Aircraft data, radar, polar satellite data, in situ , ocean</a:t>
            </a:r>
            <a:endParaRPr lang="en-US" sz="1200" dirty="0"/>
          </a:p>
        </p:txBody>
      </p:sp>
      <p:sp>
        <p:nvSpPr>
          <p:cNvPr id="18" name="Up Arrow 17"/>
          <p:cNvSpPr/>
          <p:nvPr/>
        </p:nvSpPr>
        <p:spPr>
          <a:xfrm flipH="1">
            <a:off x="7696200" y="3048000"/>
            <a:ext cx="76201" cy="228600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>
            <a:off x="4191000" y="2133600"/>
            <a:ext cx="381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6400800" y="2133600"/>
            <a:ext cx="381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8610600" y="2133600"/>
            <a:ext cx="381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1981200" y="5105400"/>
            <a:ext cx="381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2438400" y="4648200"/>
            <a:ext cx="16764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Basic Model Diagnostics</a:t>
            </a:r>
          </a:p>
          <a:p>
            <a:pPr algn="ctr"/>
            <a:endParaRPr lang="en-US" sz="1200" dirty="0"/>
          </a:p>
        </p:txBody>
      </p:sp>
      <p:sp>
        <p:nvSpPr>
          <p:cNvPr id="24" name="Right Arrow 23"/>
          <p:cNvSpPr/>
          <p:nvPr/>
        </p:nvSpPr>
        <p:spPr>
          <a:xfrm>
            <a:off x="4191000" y="5105400"/>
            <a:ext cx="381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nip Single Corner Rectangle 24"/>
          <p:cNvSpPr/>
          <p:nvPr/>
        </p:nvSpPr>
        <p:spPr>
          <a:xfrm>
            <a:off x="4648200" y="4876800"/>
            <a:ext cx="1600200" cy="762000"/>
          </a:xfrm>
          <a:prstGeom prst="snip1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Diagnostic Reports  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ADD Team Members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334000"/>
          </a:xfrm>
        </p:spPr>
        <p:txBody>
          <a:bodyPr>
            <a:normAutofit fontScale="40000" lnSpcReduction="20000"/>
          </a:bodyPr>
          <a:lstStyle/>
          <a:p>
            <a:r>
              <a:rPr lang="en-US" sz="4000" dirty="0" smtClean="0"/>
              <a:t>Co-Leads</a:t>
            </a:r>
          </a:p>
          <a:p>
            <a:pPr lvl="1"/>
            <a:r>
              <a:rPr lang="en-US" sz="4000" dirty="0" smtClean="0"/>
              <a:t>Ed Rappaport (NHC) and Mark DeMaria (NESDIS)</a:t>
            </a:r>
          </a:p>
          <a:p>
            <a:r>
              <a:rPr lang="en-US" sz="4000" dirty="0" smtClean="0"/>
              <a:t>NCEP/NHC</a:t>
            </a:r>
          </a:p>
          <a:p>
            <a:pPr lvl="1"/>
            <a:r>
              <a:rPr lang="en-US" sz="4000" dirty="0" smtClean="0"/>
              <a:t>W. Hogsett, R. Pasch, C. Sisko, J. Franklin</a:t>
            </a:r>
          </a:p>
          <a:p>
            <a:r>
              <a:rPr lang="en-US" sz="4000" dirty="0" smtClean="0"/>
              <a:t>NCEP/EMC</a:t>
            </a:r>
          </a:p>
          <a:p>
            <a:pPr lvl="1"/>
            <a:r>
              <a:rPr lang="en-US" sz="4000" dirty="0" smtClean="0"/>
              <a:t>V. Tallapragada, J. O’Connor, Bob Tuleya, S. Trahan</a:t>
            </a:r>
          </a:p>
          <a:p>
            <a:r>
              <a:rPr lang="en-US" sz="4000" dirty="0" smtClean="0"/>
              <a:t>NWS/OST</a:t>
            </a:r>
          </a:p>
          <a:p>
            <a:pPr lvl="1"/>
            <a:r>
              <a:rPr lang="en-US" sz="4000" dirty="0" smtClean="0"/>
              <a:t>N. Surgi</a:t>
            </a:r>
          </a:p>
          <a:p>
            <a:r>
              <a:rPr lang="en-US" sz="4000" dirty="0" smtClean="0"/>
              <a:t>NESDIS and CIRA</a:t>
            </a:r>
          </a:p>
          <a:p>
            <a:pPr lvl="1"/>
            <a:r>
              <a:rPr lang="en-US" sz="4000" dirty="0" smtClean="0"/>
              <a:t>J. Knaff, K. Musgrave, B. McNoldy, L. Grasso</a:t>
            </a:r>
          </a:p>
          <a:p>
            <a:r>
              <a:rPr lang="en-US" sz="4000" dirty="0" smtClean="0"/>
              <a:t>OAR/HRD</a:t>
            </a:r>
          </a:p>
          <a:p>
            <a:pPr lvl="1"/>
            <a:r>
              <a:rPr lang="en-US" sz="4000" dirty="0" smtClean="0"/>
              <a:t>S. Gopal, R. Rogers, S. Goldenberg , T. </a:t>
            </a:r>
            <a:r>
              <a:rPr lang="en-US" sz="4000" dirty="0" err="1" smtClean="0"/>
              <a:t>Quirno</a:t>
            </a:r>
            <a:endParaRPr lang="en-US" sz="4000" dirty="0" smtClean="0"/>
          </a:p>
          <a:p>
            <a:r>
              <a:rPr lang="en-US" sz="4000" dirty="0" smtClean="0"/>
              <a:t>OAR/ESRL</a:t>
            </a:r>
          </a:p>
          <a:p>
            <a:pPr lvl="1"/>
            <a:r>
              <a:rPr lang="en-US" sz="4000" dirty="0" smtClean="0"/>
              <a:t>M. Fiorino, P. McCaslin</a:t>
            </a:r>
          </a:p>
          <a:p>
            <a:r>
              <a:rPr lang="en-US" sz="4000" dirty="0" smtClean="0"/>
              <a:t>DTC and TCMT</a:t>
            </a:r>
          </a:p>
          <a:p>
            <a:pPr lvl="1"/>
            <a:r>
              <a:rPr lang="en-US" sz="4000" dirty="0" smtClean="0"/>
              <a:t>L. Nance, B. Brown</a:t>
            </a:r>
          </a:p>
          <a:p>
            <a:r>
              <a:rPr lang="en-US" sz="4000" dirty="0" smtClean="0"/>
              <a:t>NRL</a:t>
            </a:r>
          </a:p>
          <a:p>
            <a:pPr lvl="1"/>
            <a:r>
              <a:rPr lang="en-US" sz="4000" dirty="0" smtClean="0"/>
              <a:t>Y. Jin, B. Sampson, A. Schrader  </a:t>
            </a:r>
          </a:p>
          <a:p>
            <a:r>
              <a:rPr lang="en-US" sz="4000" dirty="0" smtClean="0"/>
              <a:t>FSU</a:t>
            </a:r>
          </a:p>
          <a:p>
            <a:pPr lvl="1"/>
            <a:r>
              <a:rPr lang="en-US" sz="4000" dirty="0" smtClean="0"/>
              <a:t>T. Krishnamurti, M. Biswas 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ADD FY10 Milestones </a:t>
            </a:r>
            <a:endParaRPr lang="en-US" sz="40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5800" y="756047"/>
            <a:ext cx="7924800" cy="5986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11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Develop Stream 1.5 concept of operations 					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6.1.1</a:t>
            </a:r>
            <a:endParaRPr lang="en-US" sz="1400" dirty="0" smtClean="0">
              <a:latin typeface="Arial" pitchFamily="34" charset="0"/>
              <a:cs typeface="Arial" pitchFamily="34" charset="0"/>
            </a:endParaRPr>
          </a:p>
          <a:p>
            <a:pPr lvl="1" indent="2286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NHC, </a:t>
            </a:r>
            <a:r>
              <a:rPr lang="en-US" sz="1400" b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TCMT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NESDIS 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sz="1400" dirty="0" smtClean="0">
                <a:solidFill>
                  <a:srgbClr val="0033CC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Synthetic satellite imagery	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			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6.2.1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400" b="1" dirty="0" smtClean="0">
                <a:solidFill>
                  <a:srgbClr val="0033CC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NESDIS,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EMC, HRD and NRL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Develop first HFIP model output products for NHC				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6.3.1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400" b="1" dirty="0" smtClean="0">
                <a:solidFill>
                  <a:srgbClr val="0033CC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NHC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1" indent="2286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Develop capability to use aircraft data in model diagnostic routines			</a:t>
            </a:r>
            <a:r>
              <a:rPr lang="en-US" sz="1400" b="1" dirty="0" smtClean="0">
                <a:solidFill>
                  <a:srgbClr val="0033CC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.4.1</a:t>
            </a:r>
          </a:p>
          <a:p>
            <a:pPr lvl="1" indent="2286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1400" b="1" dirty="0" smtClean="0">
                <a:solidFill>
                  <a:srgbClr val="0033CC"/>
                </a:solidFill>
                <a:latin typeface="Calibri" pitchFamily="34" charset="0"/>
                <a:cs typeface="Times New Roman" pitchFamily="18" charset="0"/>
              </a:rPr>
              <a:t>HRD</a:t>
            </a:r>
          </a:p>
          <a:p>
            <a:pPr lvl="1" indent="2286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sz="1400" dirty="0" smtClean="0">
                <a:solidFill>
                  <a:srgbClr val="0033CC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Diagnostic Studies							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6.4.2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400" b="1" dirty="0" smtClean="0">
                <a:solidFill>
                  <a:srgbClr val="0033CC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NESDIS,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EMC, NHC, HRD, ESRL, NRL, NCAR, SUNYA</a:t>
            </a:r>
          </a:p>
          <a:p>
            <a:pPr lvl="1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sz="1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ATCF Upgrades for HFIP				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en-US" sz="1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6.5.1</a:t>
            </a: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lvl="1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400" b="1" dirty="0" smtClean="0">
                <a:latin typeface="Calibri" pitchFamily="34" charset="0"/>
                <a:cs typeface="Times New Roman" pitchFamily="18" charset="0"/>
              </a:rPr>
              <a:t>NRL </a:t>
            </a:r>
          </a:p>
          <a:p>
            <a:pPr lvl="1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Establish first generation HFIP data service  					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6.6.1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400" b="1" dirty="0" smtClean="0">
                <a:solidFill>
                  <a:srgbClr val="0033CC"/>
                </a:solidFill>
                <a:latin typeface="Calibri" pitchFamily="34" charset="0"/>
                <a:cs typeface="Times New Roman" pitchFamily="18" charset="0"/>
              </a:rPr>
              <a:t>TCMT</a:t>
            </a:r>
          </a:p>
          <a:p>
            <a:pPr lvl="1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sz="1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Run SHIPS/LGEM off other models besides GFS	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				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6.7.1</a:t>
            </a: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lvl="1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NESDIS,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ESRL and NRL </a:t>
            </a:r>
          </a:p>
          <a:p>
            <a:pPr lvl="1" indent="2286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Develop statistical analysis system for assessing source of model errors			</a:t>
            </a:r>
            <a:r>
              <a:rPr kumimoji="0" lang="en-US" sz="1400" b="1" i="0" u="none" strike="noStrike" cap="none" normalizeH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6.8.1</a:t>
            </a:r>
            <a:endParaRPr kumimoji="0" lang="en-US" sz="1400" b="0" i="0" u="none" strike="noStrike" cap="none" normalizeH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en-US" sz="1400" b="1" i="0" u="none" strike="noStrike" cap="none" normalizeH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FSU, EMC </a:t>
            </a:r>
            <a:endParaRPr kumimoji="0" lang="en-US" sz="1400" b="0" i="0" u="none" strike="noStrike" cap="none" normalizeH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ADD Team Diagnostic Formats and Software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NHC Product Tools</a:t>
            </a:r>
          </a:p>
          <a:p>
            <a:pPr lvl="1"/>
            <a:r>
              <a:rPr lang="en-US" dirty="0" smtClean="0"/>
              <a:t>Input: GRIB, </a:t>
            </a:r>
            <a:r>
              <a:rPr lang="en-US" dirty="0" err="1" smtClean="0"/>
              <a:t>NetCDF</a:t>
            </a:r>
            <a:r>
              <a:rPr lang="en-US" dirty="0" smtClean="0"/>
              <a:t>   	Software: HPLOT,  ATCF, N-AWIPS, 				 	                   grads, Fortran</a:t>
            </a:r>
          </a:p>
          <a:p>
            <a:r>
              <a:rPr lang="en-US" dirty="0" smtClean="0"/>
              <a:t>NESDIS/CIRA</a:t>
            </a:r>
          </a:p>
          <a:p>
            <a:pPr lvl="1"/>
            <a:r>
              <a:rPr lang="en-US" dirty="0" smtClean="0"/>
              <a:t>Input: GRIB, </a:t>
            </a:r>
            <a:r>
              <a:rPr lang="en-US" dirty="0" err="1" smtClean="0"/>
              <a:t>McIDAS</a:t>
            </a:r>
            <a:r>
              <a:rPr lang="en-US" dirty="0" smtClean="0"/>
              <a:t>, ASCII	Software: Fortran, IDL</a:t>
            </a:r>
          </a:p>
          <a:p>
            <a:r>
              <a:rPr lang="en-US" dirty="0" smtClean="0"/>
              <a:t>HRD </a:t>
            </a:r>
            <a:r>
              <a:rPr lang="en-US" dirty="0" err="1" smtClean="0"/>
              <a:t>Diapost</a:t>
            </a:r>
            <a:endParaRPr lang="en-US" dirty="0" smtClean="0"/>
          </a:p>
          <a:p>
            <a:pPr lvl="1"/>
            <a:r>
              <a:rPr lang="en-US" dirty="0" smtClean="0"/>
              <a:t>Input: Binary  		Software: Fortran, grads, java, GWT</a:t>
            </a:r>
          </a:p>
          <a:p>
            <a:r>
              <a:rPr lang="en-US" dirty="0" smtClean="0"/>
              <a:t>ESRL</a:t>
            </a:r>
          </a:p>
          <a:p>
            <a:pPr lvl="1"/>
            <a:r>
              <a:rPr lang="en-US" dirty="0" smtClean="0"/>
              <a:t>Input: GRIB 		Software: python and grads</a:t>
            </a:r>
          </a:p>
          <a:p>
            <a:r>
              <a:rPr lang="en-US" dirty="0" smtClean="0"/>
              <a:t>EMC </a:t>
            </a:r>
          </a:p>
          <a:p>
            <a:pPr lvl="1"/>
            <a:r>
              <a:rPr lang="en-US" dirty="0" smtClean="0"/>
              <a:t>Input: GRIB			Software: HPLOT, Fortran, grads</a:t>
            </a:r>
          </a:p>
          <a:p>
            <a:r>
              <a:rPr lang="en-US" dirty="0" smtClean="0"/>
              <a:t>NRL</a:t>
            </a:r>
          </a:p>
          <a:p>
            <a:pPr lvl="1"/>
            <a:r>
              <a:rPr lang="en-US" dirty="0" smtClean="0"/>
              <a:t>Input: IEEE Binary		Software: Fortran</a:t>
            </a:r>
          </a:p>
          <a:p>
            <a:r>
              <a:rPr lang="en-US" dirty="0" smtClean="0"/>
              <a:t>NCAR/SUNYA </a:t>
            </a:r>
          </a:p>
          <a:p>
            <a:pPr lvl="1"/>
            <a:r>
              <a:rPr lang="en-US" dirty="0" smtClean="0"/>
              <a:t>Input: </a:t>
            </a:r>
            <a:r>
              <a:rPr lang="en-US" dirty="0" err="1" smtClean="0"/>
              <a:t>NetCDF</a:t>
            </a:r>
            <a:r>
              <a:rPr lang="en-US" dirty="0" smtClean="0"/>
              <a:t>		Software: Fortran, NCL, </a:t>
            </a:r>
            <a:r>
              <a:rPr lang="en-US" dirty="0" err="1" smtClean="0"/>
              <a:t>Matlab</a:t>
            </a:r>
            <a:endParaRPr lang="en-US" dirty="0" smtClean="0"/>
          </a:p>
          <a:p>
            <a:r>
              <a:rPr lang="en-US" dirty="0" smtClean="0"/>
              <a:t>FSU</a:t>
            </a:r>
          </a:p>
          <a:p>
            <a:pPr lvl="1"/>
            <a:r>
              <a:rPr lang="en-US" dirty="0" smtClean="0"/>
              <a:t>Input:  ?			Software:  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065AA-1B3D-4A42-B8EB-AF48144965E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 of Diagnostic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Basic </a:t>
            </a:r>
          </a:p>
          <a:p>
            <a:pPr lvl="1"/>
            <a:r>
              <a:rPr lang="en-US" dirty="0" smtClean="0"/>
              <a:t>Can be run after model is completed</a:t>
            </a:r>
          </a:p>
          <a:p>
            <a:pPr lvl="1"/>
            <a:r>
              <a:rPr lang="en-US" dirty="0" smtClean="0"/>
              <a:t>Can include comparison with model analyses</a:t>
            </a:r>
          </a:p>
          <a:p>
            <a:pPr lvl="1"/>
            <a:r>
              <a:rPr lang="en-US" dirty="0" err="1" smtClean="0"/>
              <a:t>e.g.,HWRF</a:t>
            </a:r>
            <a:r>
              <a:rPr lang="en-US" dirty="0" smtClean="0"/>
              <a:t> post-processing system</a:t>
            </a:r>
          </a:p>
          <a:p>
            <a:r>
              <a:rPr lang="en-US" dirty="0" smtClean="0"/>
              <a:t>Advanced</a:t>
            </a:r>
          </a:p>
          <a:p>
            <a:pPr lvl="1"/>
            <a:r>
              <a:rPr lang="en-US" dirty="0" smtClean="0"/>
              <a:t>Needs info every time step</a:t>
            </a:r>
          </a:p>
          <a:p>
            <a:pPr lvl="1"/>
            <a:r>
              <a:rPr lang="en-US" dirty="0" smtClean="0"/>
              <a:t>Must run with model </a:t>
            </a:r>
          </a:p>
          <a:p>
            <a:pPr lvl="1"/>
            <a:r>
              <a:rPr lang="en-US" dirty="0" smtClean="0"/>
              <a:t>e.g., FSU statistical error source analysis</a:t>
            </a:r>
          </a:p>
          <a:p>
            <a:r>
              <a:rPr lang="en-US" dirty="0" smtClean="0"/>
              <a:t>Data Comparison</a:t>
            </a:r>
          </a:p>
          <a:p>
            <a:pPr lvl="1"/>
            <a:r>
              <a:rPr lang="en-US" dirty="0" smtClean="0"/>
              <a:t>Requires data and model input</a:t>
            </a:r>
          </a:p>
          <a:p>
            <a:pPr lvl="1"/>
            <a:r>
              <a:rPr lang="en-US" dirty="0" smtClean="0"/>
              <a:t>e.g., comparison with aircraft or satellite</a:t>
            </a:r>
          </a:p>
          <a:p>
            <a:pPr lvl="1"/>
            <a:r>
              <a:rPr lang="en-US" dirty="0" smtClean="0"/>
              <a:t>Might be basic or advanced </a:t>
            </a:r>
          </a:p>
          <a:p>
            <a:pPr lvl="1"/>
            <a:r>
              <a:rPr lang="en-US" dirty="0" smtClean="0"/>
              <a:t>Close relationship with verification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/>
              <a:t>Example of Basic Diagnostics:</a:t>
            </a:r>
            <a:br>
              <a:rPr lang="en-US" sz="2800" b="1" dirty="0" smtClean="0"/>
            </a:br>
            <a:r>
              <a:rPr lang="en-US" sz="2800" b="1" dirty="0" smtClean="0"/>
              <a:t>Model Inter-comparison of Large-Scale Parameters</a:t>
            </a:r>
            <a:br>
              <a:rPr lang="en-US" sz="2800" b="1" dirty="0" smtClean="0"/>
            </a:br>
            <a:r>
              <a:rPr lang="en-US" sz="2800" b="1" dirty="0" smtClean="0"/>
              <a:t>HWRF, GFDL, COAMPS-TC</a:t>
            </a:r>
            <a:endParaRPr lang="en-US" sz="2800" b="1" dirty="0"/>
          </a:p>
        </p:txBody>
      </p:sp>
      <p:pic>
        <p:nvPicPr>
          <p:cNvPr id="18" name="Picture 17" descr="vmax_error_all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71800" y="1447800"/>
            <a:ext cx="2895600" cy="1809750"/>
          </a:xfrm>
          <a:prstGeom prst="rect">
            <a:avLst/>
          </a:prstGeom>
        </p:spPr>
      </p:pic>
      <p:pic>
        <p:nvPicPr>
          <p:cNvPr id="19" name="Picture 18" descr="track_error_all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47800"/>
            <a:ext cx="2926080" cy="1828800"/>
          </a:xfrm>
          <a:prstGeom prst="rect">
            <a:avLst/>
          </a:prstGeom>
        </p:spPr>
      </p:pic>
      <p:pic>
        <p:nvPicPr>
          <p:cNvPr id="20" name="Picture 19" descr="land_error_all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3600" y="1447800"/>
            <a:ext cx="2926080" cy="1828800"/>
          </a:xfrm>
          <a:prstGeom prst="rect">
            <a:avLst/>
          </a:prstGeom>
        </p:spPr>
      </p:pic>
      <p:pic>
        <p:nvPicPr>
          <p:cNvPr id="21" name="Picture 20" descr="shdc_error_all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581400"/>
            <a:ext cx="2926082" cy="1828801"/>
          </a:xfrm>
          <a:prstGeom prst="rect">
            <a:avLst/>
          </a:prstGeom>
        </p:spPr>
      </p:pic>
      <p:pic>
        <p:nvPicPr>
          <p:cNvPr id="22" name="Picture 21" descr="sst_error_all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71800" y="3581400"/>
            <a:ext cx="2926080" cy="1828800"/>
          </a:xfrm>
          <a:prstGeom prst="rect">
            <a:avLst/>
          </a:prstGeom>
        </p:spPr>
      </p:pic>
      <p:pic>
        <p:nvPicPr>
          <p:cNvPr id="23" name="Picture 22" descr="t250_error_all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43600" y="3581400"/>
            <a:ext cx="2971800" cy="185737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04800" y="3657600"/>
            <a:ext cx="7157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Vertical Shear                                 SST                                                   250 </a:t>
            </a:r>
            <a:r>
              <a:rPr lang="en-US" dirty="0" err="1" smtClean="0"/>
              <a:t>hPa</a:t>
            </a:r>
            <a:r>
              <a:rPr lang="en-US" dirty="0" smtClean="0"/>
              <a:t> T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457200" y="1524000"/>
            <a:ext cx="8407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Track                                           Max Wind                                            Land/Ocean Success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219200" y="6096000"/>
            <a:ext cx="6979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Ground “truth”: Working best track, GFS analyses, Reynolds SST analyses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0" y="5638800"/>
            <a:ext cx="439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HWRF                     GFDL                 COAMPS-TC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600200" y="5791200"/>
            <a:ext cx="609600" cy="45719"/>
          </a:xfrm>
          <a:prstGeom prst="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352800" y="5791200"/>
            <a:ext cx="60960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724400" y="5791200"/>
            <a:ext cx="609600" cy="45719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ondensate_Page_13"/>
          <p:cNvPicPr>
            <a:picLocks noChangeAspect="1" noChangeArrowheads="1"/>
          </p:cNvPicPr>
          <p:nvPr/>
        </p:nvPicPr>
        <p:blipFill>
          <a:blip r:embed="rId2" cstate="print"/>
          <a:srcRect t="3244" b="2464"/>
          <a:stretch>
            <a:fillRect/>
          </a:stretch>
        </p:blipFill>
        <p:spPr bwMode="auto">
          <a:xfrm>
            <a:off x="112713" y="1692275"/>
            <a:ext cx="8858250" cy="3989388"/>
          </a:xfrm>
          <a:prstGeom prst="rect">
            <a:avLst/>
          </a:prstGeom>
          <a:noFill/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3430588" y="5672138"/>
            <a:ext cx="24368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/>
              <a:t>Inner grid mean condensate mixing ratio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6357938" y="5672138"/>
            <a:ext cx="24368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/>
              <a:t>Inner grid mean condensate mixing ratio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34988" y="5680075"/>
            <a:ext cx="24368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/>
              <a:t>Inner grid mean condensate mixing ratio</a:t>
            </a: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881063" y="1419225"/>
            <a:ext cx="18303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/>
              <a:t>Control microphysics</a:t>
            </a: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3679825" y="1427163"/>
            <a:ext cx="19002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/>
              <a:t>Schmidt microphysics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6535738" y="1427163"/>
            <a:ext cx="2095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/>
              <a:t>Thompson microphysics</a:t>
            </a: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1231900" y="598488"/>
            <a:ext cx="70095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dirty="0" smtClean="0"/>
              <a:t>Example of Basic Diagnostics:  Comparison of Condensate Profiles </a:t>
            </a:r>
          </a:p>
          <a:p>
            <a:pPr algn="ctr"/>
            <a:r>
              <a:rPr lang="en-US" sz="2000" dirty="0" smtClean="0"/>
              <a:t>COAMPS-TC </a:t>
            </a:r>
            <a:r>
              <a:rPr lang="en-US" sz="2000" dirty="0"/>
              <a:t>72-h forecast for Celia: DTG = 2010061912 </a:t>
            </a: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 rot="16200000">
            <a:off x="-223044" y="3537744"/>
            <a:ext cx="690563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/>
              <a:t>Pressure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/>
              <a:t>Example of Advanced Diagnostic:</a:t>
            </a:r>
            <a:br>
              <a:rPr lang="en-US" sz="3200" b="1" dirty="0" smtClean="0"/>
            </a:br>
            <a:r>
              <a:rPr lang="en-US" sz="3200" b="1" dirty="0" smtClean="0"/>
              <a:t>FSU Error Source Assessment</a:t>
            </a:r>
            <a:endParaRPr lang="en-US" sz="32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41910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Start with closed system of full model equations</a:t>
            </a:r>
          </a:p>
          <a:p>
            <a:r>
              <a:rPr lang="en-US" sz="2400" dirty="0" smtClean="0"/>
              <a:t>Regress each term to tendency errors</a:t>
            </a:r>
          </a:p>
          <a:p>
            <a:pPr lvl="1"/>
            <a:r>
              <a:rPr lang="en-US" sz="2000" dirty="0" smtClean="0"/>
              <a:t>“Observed” tendency from sequence of verifying analyses</a:t>
            </a:r>
          </a:p>
          <a:p>
            <a:r>
              <a:rPr lang="en-US" sz="2400" dirty="0" smtClean="0"/>
              <a:t>Can identify systematic errors in dynamics and physics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065AA-1B3D-4A42-B8EB-AF48144965E6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3352800"/>
            <a:ext cx="3886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752600"/>
            <a:ext cx="3733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4876800" y="5105400"/>
            <a:ext cx="4038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Fig 1: Deep convective heating (10</a:t>
            </a:r>
            <a:r>
              <a:rPr kumimoji="0" 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-4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K/sec) for Hurricane Celia, 2010 (9mn forecast 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18z 22 June) from the HWRF model output (upper panel) and the corresponding error term (10</a:t>
            </a:r>
            <a:r>
              <a:rPr kumimoji="0" 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-5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K/sec).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163638" y="985838"/>
            <a:ext cx="2144712" cy="1339850"/>
            <a:chOff x="76200" y="646113"/>
            <a:chExt cx="2144713" cy="1339850"/>
          </a:xfrm>
        </p:grpSpPr>
        <p:pic>
          <p:nvPicPr>
            <p:cNvPr id="3102" name="Picture 1" descr="utan_21_44Z28AUG2010.gif"/>
            <p:cNvPicPr>
              <a:picLocks noChangeAspect="1"/>
            </p:cNvPicPr>
            <p:nvPr/>
          </p:nvPicPr>
          <p:blipFill>
            <a:blip r:embed="rId2" cstate="print"/>
            <a:srcRect t="10464" r="12064" b="16280"/>
            <a:stretch>
              <a:fillRect/>
            </a:stretch>
          </p:blipFill>
          <p:spPr bwMode="auto">
            <a:xfrm>
              <a:off x="76200" y="646113"/>
              <a:ext cx="2144713" cy="1339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03" name="TextBox 19"/>
            <p:cNvSpPr txBox="1">
              <a:spLocks noChangeArrowheads="1"/>
            </p:cNvSpPr>
            <p:nvPr/>
          </p:nvSpPr>
          <p:spPr bwMode="auto">
            <a:xfrm>
              <a:off x="1041400" y="674688"/>
              <a:ext cx="1092200" cy="277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21:44Z Aug 28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163638" y="2339975"/>
            <a:ext cx="2133600" cy="1328738"/>
            <a:chOff x="76200" y="2000250"/>
            <a:chExt cx="2133600" cy="1328738"/>
          </a:xfrm>
        </p:grpSpPr>
        <p:pic>
          <p:nvPicPr>
            <p:cNvPr id="3100" name="Picture 3" descr="utan_23_03Z28AUG2010.gif"/>
            <p:cNvPicPr>
              <a:picLocks noChangeAspect="1"/>
            </p:cNvPicPr>
            <p:nvPr/>
          </p:nvPicPr>
          <p:blipFill>
            <a:blip r:embed="rId3" cstate="print"/>
            <a:srcRect t="10756" r="12500" b="16570"/>
            <a:stretch>
              <a:fillRect/>
            </a:stretch>
          </p:blipFill>
          <p:spPr bwMode="auto">
            <a:xfrm>
              <a:off x="76200" y="2000250"/>
              <a:ext cx="2133600" cy="1328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01" name="TextBox 20"/>
            <p:cNvSpPr txBox="1">
              <a:spLocks noChangeArrowheads="1"/>
            </p:cNvSpPr>
            <p:nvPr/>
          </p:nvSpPr>
          <p:spPr bwMode="auto">
            <a:xfrm>
              <a:off x="1046163" y="2009775"/>
              <a:ext cx="1090612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23:03Z Aug 28</a:t>
              </a: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1163638" y="3692525"/>
            <a:ext cx="2122487" cy="1339850"/>
            <a:chOff x="76200" y="4724400"/>
            <a:chExt cx="2122488" cy="1339850"/>
          </a:xfrm>
        </p:grpSpPr>
        <p:pic>
          <p:nvPicPr>
            <p:cNvPr id="3098" name="Picture 5" descr="utan_09_39Z29AUG2010.gif"/>
            <p:cNvPicPr>
              <a:picLocks noChangeAspect="1"/>
            </p:cNvPicPr>
            <p:nvPr/>
          </p:nvPicPr>
          <p:blipFill>
            <a:blip r:embed="rId4" cstate="print"/>
            <a:srcRect t="10368" r="12936" b="16376"/>
            <a:stretch>
              <a:fillRect/>
            </a:stretch>
          </p:blipFill>
          <p:spPr bwMode="auto">
            <a:xfrm>
              <a:off x="76200" y="4724400"/>
              <a:ext cx="2122488" cy="1339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99" name="TextBox 22"/>
            <p:cNvSpPr txBox="1">
              <a:spLocks noChangeArrowheads="1"/>
            </p:cNvSpPr>
            <p:nvPr/>
          </p:nvSpPr>
          <p:spPr bwMode="auto">
            <a:xfrm>
              <a:off x="1035050" y="4740275"/>
              <a:ext cx="10922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09:39Z Aug 29</a:t>
              </a: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1193800" y="5064125"/>
            <a:ext cx="2027238" cy="1431925"/>
            <a:chOff x="106363" y="7467600"/>
            <a:chExt cx="2027237" cy="1431925"/>
          </a:xfrm>
        </p:grpSpPr>
        <p:pic>
          <p:nvPicPr>
            <p:cNvPr id="3096" name="Picture 7" descr="utan_11_58Z29AUG2010.gif"/>
            <p:cNvPicPr>
              <a:picLocks noChangeAspect="1"/>
            </p:cNvPicPr>
            <p:nvPr/>
          </p:nvPicPr>
          <p:blipFill>
            <a:blip r:embed="rId5" cstate="print"/>
            <a:srcRect l="1091" t="10464" r="15770" b="11240"/>
            <a:stretch>
              <a:fillRect/>
            </a:stretch>
          </p:blipFill>
          <p:spPr bwMode="auto">
            <a:xfrm>
              <a:off x="106363" y="7467600"/>
              <a:ext cx="2027237" cy="1431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97" name="TextBox 24"/>
            <p:cNvSpPr txBox="1">
              <a:spLocks noChangeArrowheads="1"/>
            </p:cNvSpPr>
            <p:nvPr/>
          </p:nvSpPr>
          <p:spPr bwMode="auto">
            <a:xfrm>
              <a:off x="1033463" y="7485063"/>
              <a:ext cx="10922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11:58Z Aug 29</a:t>
              </a:r>
            </a:p>
          </p:txBody>
        </p:sp>
      </p:grpSp>
      <p:pic>
        <p:nvPicPr>
          <p:cNvPr id="3078" name="Picture 9" descr="utan_21Z29AUG2010.gif"/>
          <p:cNvPicPr>
            <a:picLocks noChangeAspect="1"/>
          </p:cNvPicPr>
          <p:nvPr/>
        </p:nvPicPr>
        <p:blipFill>
          <a:blip r:embed="rId6" cstate="print"/>
          <a:srcRect l="7922" t="10756" r="13155" b="15988"/>
          <a:stretch>
            <a:fillRect/>
          </a:stretch>
        </p:blipFill>
        <p:spPr bwMode="auto">
          <a:xfrm>
            <a:off x="3490913" y="981075"/>
            <a:ext cx="1924050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TextBox 26"/>
          <p:cNvSpPr txBox="1">
            <a:spLocks noChangeArrowheads="1"/>
          </p:cNvSpPr>
          <p:nvPr/>
        </p:nvSpPr>
        <p:spPr bwMode="auto">
          <a:xfrm>
            <a:off x="4284663" y="1019175"/>
            <a:ext cx="109061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latin typeface="Calibri" pitchFamily="34" charset="0"/>
              </a:rPr>
              <a:t>21:00Z Aug 29</a:t>
            </a:r>
          </a:p>
        </p:txBody>
      </p:sp>
      <p:pic>
        <p:nvPicPr>
          <p:cNvPr id="3080" name="Picture 10" descr="utan_22_13Z29AUG2010.gif"/>
          <p:cNvPicPr>
            <a:picLocks noChangeAspect="1"/>
          </p:cNvPicPr>
          <p:nvPr/>
        </p:nvPicPr>
        <p:blipFill>
          <a:blip r:embed="rId7" cstate="print"/>
          <a:srcRect l="7849" t="10368" r="14536" b="16376"/>
          <a:stretch>
            <a:fillRect/>
          </a:stretch>
        </p:blipFill>
        <p:spPr bwMode="auto">
          <a:xfrm>
            <a:off x="3492500" y="2320925"/>
            <a:ext cx="1892300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Box 27"/>
          <p:cNvSpPr txBox="1">
            <a:spLocks noChangeArrowheads="1"/>
          </p:cNvSpPr>
          <p:nvPr/>
        </p:nvSpPr>
        <p:spPr bwMode="auto">
          <a:xfrm>
            <a:off x="4284663" y="2346325"/>
            <a:ext cx="109061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latin typeface="Calibri" pitchFamily="34" charset="0"/>
              </a:rPr>
              <a:t>22:13Z Aug 29</a:t>
            </a:r>
          </a:p>
        </p:txBody>
      </p:sp>
      <p:pic>
        <p:nvPicPr>
          <p:cNvPr id="3082" name="Picture 12" descr="utan_00_44Z30AUG2010.gif"/>
          <p:cNvPicPr>
            <a:picLocks noChangeAspect="1"/>
          </p:cNvPicPr>
          <p:nvPr/>
        </p:nvPicPr>
        <p:blipFill>
          <a:blip r:embed="rId8" cstate="print"/>
          <a:srcRect l="8212" t="10658" r="15480" b="16667"/>
          <a:stretch>
            <a:fillRect/>
          </a:stretch>
        </p:blipFill>
        <p:spPr bwMode="auto">
          <a:xfrm>
            <a:off x="3505200" y="3692525"/>
            <a:ext cx="186055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3" name="TextBox 29"/>
          <p:cNvSpPr txBox="1">
            <a:spLocks noChangeArrowheads="1"/>
          </p:cNvSpPr>
          <p:nvPr/>
        </p:nvSpPr>
        <p:spPr bwMode="auto">
          <a:xfrm>
            <a:off x="4248150" y="3736975"/>
            <a:ext cx="1092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latin typeface="Calibri" pitchFamily="34" charset="0"/>
              </a:rPr>
              <a:t>00:44Z Aug 30</a:t>
            </a:r>
          </a:p>
        </p:txBody>
      </p:sp>
      <p:pic>
        <p:nvPicPr>
          <p:cNvPr id="3084" name="Picture 13" descr="utan_11_17Z30AUG2010.gif"/>
          <p:cNvPicPr>
            <a:picLocks noChangeAspect="1"/>
          </p:cNvPicPr>
          <p:nvPr/>
        </p:nvPicPr>
        <p:blipFill>
          <a:blip r:embed="rId9" cstate="print"/>
          <a:srcRect l="7849" t="10271" r="14099"/>
          <a:stretch>
            <a:fillRect/>
          </a:stretch>
        </p:blipFill>
        <p:spPr bwMode="auto">
          <a:xfrm>
            <a:off x="3505200" y="5064125"/>
            <a:ext cx="1901825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5" name="TextBox 30"/>
          <p:cNvSpPr txBox="1">
            <a:spLocks noChangeArrowheads="1"/>
          </p:cNvSpPr>
          <p:nvPr/>
        </p:nvSpPr>
        <p:spPr bwMode="auto">
          <a:xfrm>
            <a:off x="4271963" y="5089525"/>
            <a:ext cx="1092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latin typeface="Calibri" pitchFamily="34" charset="0"/>
              </a:rPr>
              <a:t>11:17Z Aug 30</a:t>
            </a:r>
          </a:p>
        </p:txBody>
      </p:sp>
      <p:pic>
        <p:nvPicPr>
          <p:cNvPr id="3086" name="Picture 15" descr="utan_13_40Z30AUG2010.gif"/>
          <p:cNvPicPr>
            <a:picLocks noChangeAspect="1"/>
          </p:cNvPicPr>
          <p:nvPr/>
        </p:nvPicPr>
        <p:blipFill>
          <a:blip r:embed="rId10" cstate="print"/>
          <a:srcRect l="8430" t="10271" b="16473"/>
          <a:stretch>
            <a:fillRect/>
          </a:stretch>
        </p:blipFill>
        <p:spPr bwMode="auto">
          <a:xfrm>
            <a:off x="5603875" y="949325"/>
            <a:ext cx="2233613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6" descr="utan_21_23Z30AUG2010.gif"/>
          <p:cNvPicPr>
            <a:picLocks noChangeAspect="1"/>
          </p:cNvPicPr>
          <p:nvPr/>
        </p:nvPicPr>
        <p:blipFill>
          <a:blip r:embed="rId11" cstate="print"/>
          <a:srcRect l="8430" t="10271" b="17055"/>
          <a:stretch>
            <a:fillRect/>
          </a:stretch>
        </p:blipFill>
        <p:spPr bwMode="auto">
          <a:xfrm>
            <a:off x="5603875" y="2298700"/>
            <a:ext cx="2233613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17" descr="utan_22_31Z30AUG2010.gif"/>
          <p:cNvPicPr>
            <a:picLocks noChangeAspect="1"/>
          </p:cNvPicPr>
          <p:nvPr/>
        </p:nvPicPr>
        <p:blipFill>
          <a:blip r:embed="rId12" cstate="print"/>
          <a:srcRect l="7994" t="10756" b="16570"/>
          <a:stretch>
            <a:fillRect/>
          </a:stretch>
        </p:blipFill>
        <p:spPr bwMode="auto">
          <a:xfrm>
            <a:off x="5594350" y="3703638"/>
            <a:ext cx="2243138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utan_23_33Z30AUG2010.gif"/>
          <p:cNvPicPr>
            <a:picLocks noChangeAspect="1"/>
          </p:cNvPicPr>
          <p:nvPr/>
        </p:nvPicPr>
        <p:blipFill>
          <a:blip r:embed="rId13" cstate="print"/>
          <a:srcRect l="7994" t="10271"/>
          <a:stretch>
            <a:fillRect/>
          </a:stretch>
        </p:blipFill>
        <p:spPr bwMode="auto">
          <a:xfrm>
            <a:off x="5603875" y="5054600"/>
            <a:ext cx="2244725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0" name="TextBox 32"/>
          <p:cNvSpPr txBox="1">
            <a:spLocks noChangeArrowheads="1"/>
          </p:cNvSpPr>
          <p:nvPr/>
        </p:nvSpPr>
        <p:spPr bwMode="auto">
          <a:xfrm>
            <a:off x="6351588" y="976313"/>
            <a:ext cx="1092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latin typeface="Calibri" pitchFamily="34" charset="0"/>
              </a:rPr>
              <a:t>13:40Z Aug 30</a:t>
            </a:r>
          </a:p>
        </p:txBody>
      </p:sp>
      <p:sp>
        <p:nvSpPr>
          <p:cNvPr id="3091" name="TextBox 33"/>
          <p:cNvSpPr txBox="1">
            <a:spLocks noChangeArrowheads="1"/>
          </p:cNvSpPr>
          <p:nvPr/>
        </p:nvSpPr>
        <p:spPr bwMode="auto">
          <a:xfrm>
            <a:off x="6351588" y="2303463"/>
            <a:ext cx="1092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latin typeface="Calibri" pitchFamily="34" charset="0"/>
              </a:rPr>
              <a:t>21:23Z Aug 30</a:t>
            </a:r>
          </a:p>
        </p:txBody>
      </p:sp>
      <p:sp>
        <p:nvSpPr>
          <p:cNvPr id="3092" name="TextBox 34"/>
          <p:cNvSpPr txBox="1">
            <a:spLocks noChangeArrowheads="1"/>
          </p:cNvSpPr>
          <p:nvPr/>
        </p:nvSpPr>
        <p:spPr bwMode="auto">
          <a:xfrm>
            <a:off x="6342063" y="3706813"/>
            <a:ext cx="10906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latin typeface="Calibri" pitchFamily="34" charset="0"/>
              </a:rPr>
              <a:t>22:31Z Aug 30</a:t>
            </a:r>
          </a:p>
        </p:txBody>
      </p:sp>
      <p:sp>
        <p:nvSpPr>
          <p:cNvPr id="3093" name="TextBox 35"/>
          <p:cNvSpPr txBox="1">
            <a:spLocks noChangeArrowheads="1"/>
          </p:cNvSpPr>
          <p:nvPr/>
        </p:nvSpPr>
        <p:spPr bwMode="auto">
          <a:xfrm>
            <a:off x="6316663" y="5097463"/>
            <a:ext cx="1092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latin typeface="Calibri" pitchFamily="34" charset="0"/>
              </a:rPr>
              <a:t>23:33Z Aug 30</a:t>
            </a:r>
          </a:p>
        </p:txBody>
      </p:sp>
      <p:sp>
        <p:nvSpPr>
          <p:cNvPr id="3094" name="TextBox 36"/>
          <p:cNvSpPr txBox="1">
            <a:spLocks noChangeArrowheads="1"/>
          </p:cNvSpPr>
          <p:nvPr/>
        </p:nvSpPr>
        <p:spPr bwMode="auto">
          <a:xfrm>
            <a:off x="1981200" y="381000"/>
            <a:ext cx="56232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 smtClean="0">
                <a:latin typeface="Calibri" pitchFamily="34" charset="0"/>
              </a:rPr>
              <a:t>HRD Tangential Wind Cross Sections  from Doppler Radar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3095" name="TextBox 35"/>
          <p:cNvSpPr txBox="1">
            <a:spLocks noChangeArrowheads="1"/>
          </p:cNvSpPr>
          <p:nvPr/>
        </p:nvSpPr>
        <p:spPr bwMode="auto">
          <a:xfrm>
            <a:off x="1905000" y="0"/>
            <a:ext cx="53562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Calibri" pitchFamily="34" charset="0"/>
              </a:rPr>
              <a:t>Example of Data Comparison Diagnostic:</a:t>
            </a:r>
            <a:endParaRPr lang="en-US" sz="2400" b="1" dirty="0">
              <a:latin typeface="Calibri" pitchFamily="34" charset="0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87FA-95D7-4837-A865-4DABF6750F3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985</TotalTime>
  <Words>664</Words>
  <Application>Microsoft Office PowerPoint</Application>
  <PresentationFormat>On-screen Show (4:3)</PresentationFormat>
  <Paragraphs>169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8_Office Theme</vt:lpstr>
      <vt:lpstr>Summary of Stream 2 Diagnostics  </vt:lpstr>
      <vt:lpstr>ADD Team Members </vt:lpstr>
      <vt:lpstr>ADD FY10 Milestones </vt:lpstr>
      <vt:lpstr>ADD Team Diagnostic Formats and Software</vt:lpstr>
      <vt:lpstr>Classification of Diagnostic Systems</vt:lpstr>
      <vt:lpstr>Example of Basic Diagnostics: Model Inter-comparison of Large-Scale Parameters HWRF, GFDL, COAMPS-TC</vt:lpstr>
      <vt:lpstr>Slide 7</vt:lpstr>
      <vt:lpstr>Example of Advanced Diagnostic: FSU Error Source Assessment</vt:lpstr>
      <vt:lpstr>Slide 9</vt:lpstr>
      <vt:lpstr>Example of Data Comparison Diagnostic: HWRF Synthetic – Real GOES Comparison GOES Channel 3 (Water Vapor) </vt:lpstr>
      <vt:lpstr>Transitions from Stream 2 to Stream 1</vt:lpstr>
      <vt:lpstr>Example output for HWRF  Pre-Implementation Tests</vt:lpstr>
      <vt:lpstr>Example NHC Diagnostics</vt:lpstr>
      <vt:lpstr>Schematic of Basic Model Diagnostics System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Applications Development and Diagnostics Team FY10 Progress Report </dc:title>
  <dc:creator>Mark DeMaria2</dc:creator>
  <cp:lastModifiedBy>Mark DeMaria</cp:lastModifiedBy>
  <cp:revision>94</cp:revision>
  <dcterms:created xsi:type="dcterms:W3CDTF">2010-11-03T22:34:29Z</dcterms:created>
  <dcterms:modified xsi:type="dcterms:W3CDTF">2010-11-08T13:11:16Z</dcterms:modified>
</cp:coreProperties>
</file>