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 id="2147483677" r:id="rId3"/>
    <p:sldMasterId id="2147483679" r:id="rId4"/>
  </p:sldMasterIdLst>
  <p:notesMasterIdLst>
    <p:notesMasterId r:id="rId23"/>
  </p:notesMasterIdLst>
  <p:handoutMasterIdLst>
    <p:handoutMasterId r:id="rId24"/>
  </p:handoutMasterIdLst>
  <p:sldIdLst>
    <p:sldId id="366" r:id="rId5"/>
    <p:sldId id="354" r:id="rId6"/>
    <p:sldId id="302" r:id="rId7"/>
    <p:sldId id="396" r:id="rId8"/>
    <p:sldId id="397" r:id="rId9"/>
    <p:sldId id="400" r:id="rId10"/>
    <p:sldId id="401" r:id="rId11"/>
    <p:sldId id="399" r:id="rId12"/>
    <p:sldId id="402" r:id="rId13"/>
    <p:sldId id="403" r:id="rId14"/>
    <p:sldId id="404" r:id="rId15"/>
    <p:sldId id="405" r:id="rId16"/>
    <p:sldId id="406" r:id="rId17"/>
    <p:sldId id="407" r:id="rId18"/>
    <p:sldId id="408" r:id="rId19"/>
    <p:sldId id="409" r:id="rId20"/>
    <p:sldId id="410" r:id="rId21"/>
    <p:sldId id="411" r:id="rId22"/>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10"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10"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10"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10"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10" charset="0"/>
        <a:ea typeface="+mn-ea"/>
        <a:cs typeface="+mn-cs"/>
      </a:defRPr>
    </a:lvl5pPr>
    <a:lvl6pPr marL="2286000" algn="l" defTabSz="457200" rtl="0" eaLnBrk="1" latinLnBrk="0" hangingPunct="1">
      <a:defRPr sz="2400" kern="1200">
        <a:solidFill>
          <a:schemeClr val="tx1"/>
        </a:solidFill>
        <a:latin typeface="Times New Roman" pitchFamily="-110" charset="0"/>
        <a:ea typeface="+mn-ea"/>
        <a:cs typeface="+mn-cs"/>
      </a:defRPr>
    </a:lvl6pPr>
    <a:lvl7pPr marL="2743200" algn="l" defTabSz="457200" rtl="0" eaLnBrk="1" latinLnBrk="0" hangingPunct="1">
      <a:defRPr sz="2400" kern="1200">
        <a:solidFill>
          <a:schemeClr val="tx1"/>
        </a:solidFill>
        <a:latin typeface="Times New Roman" pitchFamily="-110" charset="0"/>
        <a:ea typeface="+mn-ea"/>
        <a:cs typeface="+mn-cs"/>
      </a:defRPr>
    </a:lvl7pPr>
    <a:lvl8pPr marL="3200400" algn="l" defTabSz="457200" rtl="0" eaLnBrk="1" latinLnBrk="0" hangingPunct="1">
      <a:defRPr sz="2400" kern="1200">
        <a:solidFill>
          <a:schemeClr val="tx1"/>
        </a:solidFill>
        <a:latin typeface="Times New Roman" pitchFamily="-110" charset="0"/>
        <a:ea typeface="+mn-ea"/>
        <a:cs typeface="+mn-cs"/>
      </a:defRPr>
    </a:lvl8pPr>
    <a:lvl9pPr marL="3657600" algn="l" defTabSz="457200" rtl="0" eaLnBrk="1" latinLnBrk="0" hangingPunct="1">
      <a:defRPr sz="2400" kern="1200">
        <a:solidFill>
          <a:schemeClr val="tx1"/>
        </a:solidFill>
        <a:latin typeface="Times New Roman" pitchFamily="-110"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DF0ED"/>
    <a:srgbClr val="C6F3FF"/>
    <a:srgbClr val="DDDDDD"/>
    <a:srgbClr val="00FF00"/>
    <a:srgbClr val="009900"/>
    <a:srgbClr val="FF9900"/>
    <a:srgbClr val="990000"/>
    <a:srgbClr val="008000"/>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561" autoAdjust="0"/>
    <p:restoredTop sz="94660"/>
  </p:normalViewPr>
  <p:slideViewPr>
    <p:cSldViewPr>
      <p:cViewPr varScale="1">
        <p:scale>
          <a:sx n="136" d="100"/>
          <a:sy n="136" d="100"/>
        </p:scale>
        <p:origin x="-1200" y="-112"/>
      </p:cViewPr>
      <p:guideLst>
        <p:guide orient="horz" pos="460"/>
        <p:guide orient="horz" pos="105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3036888" cy="465138"/>
          </a:xfrm>
          <a:prstGeom prst="rect">
            <a:avLst/>
          </a:prstGeom>
          <a:noFill/>
          <a:ln w="9525">
            <a:noFill/>
            <a:miter lim="800000"/>
            <a:headEnd/>
            <a:tailEnd/>
          </a:ln>
          <a:effectLst/>
        </p:spPr>
        <p:txBody>
          <a:bodyPr vert="horz" wrap="square" lIns="93013" tIns="46506" rIns="93013" bIns="46506" numCol="1" anchor="t" anchorCtr="0" compatLnSpc="1">
            <a:prstTxWarp prst="textNoShape">
              <a:avLst/>
            </a:prstTxWarp>
          </a:bodyPr>
          <a:lstStyle>
            <a:lvl1pPr defTabSz="930275">
              <a:defRPr sz="1200">
                <a:latin typeface="Times New Roman" pitchFamily="-110" charset="0"/>
              </a:defRPr>
            </a:lvl1pPr>
          </a:lstStyle>
          <a:p>
            <a:pPr>
              <a:defRPr/>
            </a:pPr>
            <a:endParaRPr lang="en-US"/>
          </a:p>
        </p:txBody>
      </p:sp>
      <p:sp>
        <p:nvSpPr>
          <p:cNvPr id="15363" name="Rectangle 3"/>
          <p:cNvSpPr>
            <a:spLocks noGrp="1" noChangeArrowheads="1"/>
          </p:cNvSpPr>
          <p:nvPr>
            <p:ph type="dt" sz="quarter" idx="1"/>
          </p:nvPr>
        </p:nvSpPr>
        <p:spPr bwMode="auto">
          <a:xfrm>
            <a:off x="3973513" y="0"/>
            <a:ext cx="3036887" cy="465138"/>
          </a:xfrm>
          <a:prstGeom prst="rect">
            <a:avLst/>
          </a:prstGeom>
          <a:noFill/>
          <a:ln w="9525">
            <a:noFill/>
            <a:miter lim="800000"/>
            <a:headEnd/>
            <a:tailEnd/>
          </a:ln>
          <a:effectLst/>
        </p:spPr>
        <p:txBody>
          <a:bodyPr vert="horz" wrap="square" lIns="93013" tIns="46506" rIns="93013" bIns="46506" numCol="1" anchor="t" anchorCtr="0" compatLnSpc="1">
            <a:prstTxWarp prst="textNoShape">
              <a:avLst/>
            </a:prstTxWarp>
          </a:bodyPr>
          <a:lstStyle>
            <a:lvl1pPr algn="r" defTabSz="930275">
              <a:defRPr sz="1200">
                <a:latin typeface="Times New Roman" pitchFamily="-110" charset="0"/>
              </a:defRPr>
            </a:lvl1pPr>
          </a:lstStyle>
          <a:p>
            <a:pPr>
              <a:defRPr/>
            </a:pPr>
            <a:endParaRPr lang="en-US"/>
          </a:p>
        </p:txBody>
      </p:sp>
      <p:sp>
        <p:nvSpPr>
          <p:cNvPr id="15364" name="Rectangle 4"/>
          <p:cNvSpPr>
            <a:spLocks noGrp="1" noChangeArrowheads="1"/>
          </p:cNvSpPr>
          <p:nvPr>
            <p:ph type="ftr" sz="quarter" idx="2"/>
          </p:nvPr>
        </p:nvSpPr>
        <p:spPr bwMode="auto">
          <a:xfrm>
            <a:off x="0" y="8831263"/>
            <a:ext cx="3036888" cy="465137"/>
          </a:xfrm>
          <a:prstGeom prst="rect">
            <a:avLst/>
          </a:prstGeom>
          <a:noFill/>
          <a:ln w="9525">
            <a:noFill/>
            <a:miter lim="800000"/>
            <a:headEnd/>
            <a:tailEnd/>
          </a:ln>
          <a:effectLst/>
        </p:spPr>
        <p:txBody>
          <a:bodyPr vert="horz" wrap="square" lIns="93013" tIns="46506" rIns="93013" bIns="46506" numCol="1" anchor="b" anchorCtr="0" compatLnSpc="1">
            <a:prstTxWarp prst="textNoShape">
              <a:avLst/>
            </a:prstTxWarp>
          </a:bodyPr>
          <a:lstStyle>
            <a:lvl1pPr defTabSz="930275">
              <a:defRPr sz="1200">
                <a:latin typeface="Times New Roman" pitchFamily="-110" charset="0"/>
              </a:defRPr>
            </a:lvl1pPr>
          </a:lstStyle>
          <a:p>
            <a:pPr>
              <a:defRPr/>
            </a:pPr>
            <a:endParaRPr lang="en-US"/>
          </a:p>
        </p:txBody>
      </p:sp>
      <p:sp>
        <p:nvSpPr>
          <p:cNvPr id="15365" name="Rectangle 5"/>
          <p:cNvSpPr>
            <a:spLocks noGrp="1" noChangeArrowheads="1"/>
          </p:cNvSpPr>
          <p:nvPr>
            <p:ph type="sldNum" sz="quarter" idx="3"/>
          </p:nvPr>
        </p:nvSpPr>
        <p:spPr bwMode="auto">
          <a:xfrm>
            <a:off x="3973513" y="8831263"/>
            <a:ext cx="3036887" cy="465137"/>
          </a:xfrm>
          <a:prstGeom prst="rect">
            <a:avLst/>
          </a:prstGeom>
          <a:noFill/>
          <a:ln w="9525">
            <a:noFill/>
            <a:miter lim="800000"/>
            <a:headEnd/>
            <a:tailEnd/>
          </a:ln>
          <a:effectLst/>
        </p:spPr>
        <p:txBody>
          <a:bodyPr vert="horz" wrap="square" lIns="93013" tIns="46506" rIns="93013" bIns="46506" numCol="1" anchor="b" anchorCtr="0" compatLnSpc="1">
            <a:prstTxWarp prst="textNoShape">
              <a:avLst/>
            </a:prstTxWarp>
          </a:bodyPr>
          <a:lstStyle>
            <a:lvl1pPr algn="r" defTabSz="930275">
              <a:defRPr sz="1200">
                <a:latin typeface="Times New Roman" pitchFamily="-110" charset="0"/>
              </a:defRPr>
            </a:lvl1pPr>
          </a:lstStyle>
          <a:p>
            <a:pPr>
              <a:defRPr/>
            </a:pPr>
            <a:fld id="{E1463190-FFDF-9840-984B-56F72C7B07FC}" type="slidenum">
              <a:rPr lang="en-US"/>
              <a:pPr>
                <a:defRPr/>
              </a:pPr>
              <a:t>‹#›</a:t>
            </a:fld>
            <a:endParaRPr lang="en-US"/>
          </a:p>
        </p:txBody>
      </p:sp>
    </p:spTree>
    <p:extLst>
      <p:ext uri="{BB962C8B-B14F-4D97-AF65-F5344CB8AC3E}">
        <p14:creationId xmlns:p14="http://schemas.microsoft.com/office/powerpoint/2010/main" val="1847944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1026"/>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10" charset="0"/>
              </a:defRPr>
            </a:lvl1pPr>
          </a:lstStyle>
          <a:p>
            <a:pPr>
              <a:defRPr/>
            </a:pPr>
            <a:endParaRPr lang="en-US"/>
          </a:p>
        </p:txBody>
      </p:sp>
      <p:sp>
        <p:nvSpPr>
          <p:cNvPr id="147459" name="Rectangle 1027"/>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10" charset="0"/>
              </a:defRPr>
            </a:lvl1pPr>
          </a:lstStyle>
          <a:p>
            <a:pPr>
              <a:defRPr/>
            </a:pPr>
            <a:endParaRPr lang="en-US"/>
          </a:p>
        </p:txBody>
      </p:sp>
      <p:sp>
        <p:nvSpPr>
          <p:cNvPr id="28676" name="Rectangle 1028"/>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47461" name="Rectangle 1029"/>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7462" name="Rectangle 1030"/>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10" charset="0"/>
              </a:defRPr>
            </a:lvl1pPr>
          </a:lstStyle>
          <a:p>
            <a:pPr>
              <a:defRPr/>
            </a:pPr>
            <a:endParaRPr lang="en-US"/>
          </a:p>
        </p:txBody>
      </p:sp>
      <p:sp>
        <p:nvSpPr>
          <p:cNvPr id="147463" name="Rectangle 1031"/>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10" charset="0"/>
              </a:defRPr>
            </a:lvl1pPr>
          </a:lstStyle>
          <a:p>
            <a:pPr>
              <a:defRPr/>
            </a:pPr>
            <a:fld id="{3993AD7C-8494-7640-AD41-928ADCAA33D5}" type="slidenum">
              <a:rPr lang="en-US"/>
              <a:pPr>
                <a:defRPr/>
              </a:pPr>
              <a:t>‹#›</a:t>
            </a:fld>
            <a:endParaRPr lang="en-US"/>
          </a:p>
        </p:txBody>
      </p:sp>
    </p:spTree>
    <p:extLst>
      <p:ext uri="{BB962C8B-B14F-4D97-AF65-F5344CB8AC3E}">
        <p14:creationId xmlns:p14="http://schemas.microsoft.com/office/powerpoint/2010/main" val="8442753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0"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993AD7C-8494-7640-AD41-928ADCAA33D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11</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12</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13</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15</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16</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17</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3</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4</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5</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6</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7</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8</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1031"/>
          <p:cNvSpPr>
            <a:spLocks noGrp="1" noChangeArrowheads="1"/>
          </p:cNvSpPr>
          <p:nvPr>
            <p:ph type="sldNum" sz="quarter" idx="5"/>
          </p:nvPr>
        </p:nvSpPr>
        <p:spPr>
          <a:noFill/>
        </p:spPr>
        <p:txBody>
          <a:bodyPr/>
          <a:lstStyle/>
          <a:p>
            <a:fld id="{794AD784-1B10-184C-98BF-7A8CDC7F45FA}" type="slidenum">
              <a:rPr lang="en-US"/>
              <a:pPr/>
              <a:t>10</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en-US">
              <a:ea typeface="ＭＳ Ｐゴシック" pitchFamily="-110" charset="-128"/>
              <a:cs typeface="ＭＳ Ｐゴシック" pitchFamily="-110"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811E39-FDB4-8A46-8584-DE384BB44DB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E3D80F-E5BE-F940-8B97-4292FFB0EA8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0"/>
            <a:ext cx="19621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7340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8C0AC8-DD5E-F944-B59F-0E35021BBCC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pPr>
              <a:defRPr/>
            </a:pPr>
            <a:endParaRPr lang="en-US"/>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pPr>
              <a:defRPr/>
            </a:pPr>
            <a:endParaRPr lang="en-US"/>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pPr>
              <a:defRPr/>
            </a:pPr>
            <a:fld id="{BA7A5281-D9DF-4844-9AA6-9919CABCFF6E}" type="slidenum">
              <a:rPr lang="en-US" smtClean="0"/>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AEB1E77-6789-0445-BC72-9D81A55F764C}" type="slidenum">
              <a:rPr lang="en-US" smtClean="0"/>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34D39F8-99FF-0B40-A8EA-A8095B32F08E}" type="slidenum">
              <a:rPr lang="en-US" smtClean="0"/>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6AF04EE0-D478-404F-86C8-D2D8C74E51E1}" type="slidenum">
              <a:rPr lang="en-US" smtClean="0"/>
              <a:pPr>
                <a:defRPr/>
              </a:pPr>
              <a:t>‹#›</a:t>
            </a:fld>
            <a:endParaRPr lang="en-US"/>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2E973F8B-C514-D046-A7FD-F9F94ECFC79F}" type="slidenum">
              <a:rPr lang="en-US" smtClean="0"/>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D959A02-D7F4-5049-A7EB-551161F8DB6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D86EB14-2328-5D41-9D9C-C259487E8446}"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B1E63A5-6BFA-FF42-97A1-E8981313F6AE}" type="slidenum">
              <a:rPr lang="en-US" smtClean="0"/>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CA4361F-90B3-9A49-9CE0-AB8D43274B39}" type="slidenum">
              <a:rPr lang="en-US" smtClean="0"/>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1EDCC0C-52F9-604B-8337-6F6119688E9D}" type="slidenum">
              <a:rPr lang="en-US" smtClean="0"/>
              <a:pPr>
                <a:defRPr/>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81EDCC0C-52F9-604B-8337-6F6119688E9D}" type="slidenum">
              <a:rPr lang="en-US" smtClean="0"/>
              <a:pPr>
                <a:defRPr/>
              </a:pPr>
              <a:t>‹#›</a:t>
            </a:fld>
            <a:endParaRPr lang="en-US"/>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58EB66-A494-0E44-A592-C3698892DC99}" type="slidenum">
              <a:rPr lang="en-US" smtClean="0"/>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33298FF-1773-DB40-A654-084346428A5E}" type="slidenum">
              <a:rPr lang="en-US" smtClean="0"/>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18"/>
          <p:cNvSpPr>
            <a:spLocks noGrp="1" noChangeArrowheads="1"/>
          </p:cNvSpPr>
          <p:nvPr>
            <p:ph type="sldNum" sz="quarter" idx="10"/>
          </p:nvPr>
        </p:nvSpPr>
        <p:spPr>
          <a:ln/>
        </p:spPr>
        <p:txBody>
          <a:bodyPr/>
          <a:lstStyle>
            <a:lvl1pPr>
              <a:defRPr/>
            </a:lvl1pPr>
          </a:lstStyle>
          <a:p>
            <a:pPr>
              <a:defRPr/>
            </a:pPr>
            <a:fld id="{0939F354-94B7-3B41-A906-42329B60AFA9}" type="slidenum">
              <a:rPr lang="en-US"/>
              <a:pPr>
                <a:defRPr/>
              </a:pPr>
              <a:t>‹#›</a:t>
            </a:fld>
            <a:endParaRPr lang="en-US"/>
          </a:p>
        </p:txBody>
      </p:sp>
      <p:sp>
        <p:nvSpPr>
          <p:cNvPr id="6" name="Rectangle 219"/>
          <p:cNvSpPr>
            <a:spLocks noGrp="1" noChangeArrowheads="1"/>
          </p:cNvSpPr>
          <p:nvPr>
            <p:ph type="dt" sz="half" idx="11"/>
          </p:nvPr>
        </p:nvSpPr>
        <p:spPr>
          <a:ln/>
        </p:spPr>
        <p:txBody>
          <a:bodyPr/>
          <a:lstStyle>
            <a:lvl1pPr>
              <a:defRPr/>
            </a:lvl1pPr>
          </a:lstStyle>
          <a:p>
            <a:pPr>
              <a:defRPr/>
            </a:pPr>
            <a:endParaRPr lang="en-US"/>
          </a:p>
        </p:txBody>
      </p:sp>
      <p:sp>
        <p:nvSpPr>
          <p:cNvPr id="7" name="Rectangle 220"/>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C5C970C-50D0-3F49-AAF9-11BF774813F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084122-49C4-1D4D-8678-D53660DB82B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9F4A05A-8858-4045-A47E-0CC0C93FDCF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FE50B49-B0C0-8A4B-BF75-0D03FDF7C0D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3E10C52-6CD8-4844-A64C-0A32FACD857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6809E41-B614-B04D-9498-625703FBD33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C40273D-7108-9C42-BCB5-D3F31FC6AA1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8D88D87-2AE8-A44A-A459-FD21B12F2AF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DDDDDD"/>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752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10"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10"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10" charset="0"/>
              </a:defRPr>
            </a:lvl1pPr>
          </a:lstStyle>
          <a:p>
            <a:pPr>
              <a:defRPr/>
            </a:pPr>
            <a:fld id="{A2C4EBAA-EDCE-4746-8FD3-3406A76C23E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rgbClr val="000099"/>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b="1">
          <a:solidFill>
            <a:srgbClr val="000099"/>
          </a:solidFill>
          <a:latin typeface="Arial" pitchFamily="-110" charset="0"/>
        </a:defRPr>
      </a:lvl6pPr>
      <a:lvl7pPr marL="914400" algn="ctr" rtl="0" eaLnBrk="0" fontAlgn="base" hangingPunct="0">
        <a:spcBef>
          <a:spcPct val="0"/>
        </a:spcBef>
        <a:spcAft>
          <a:spcPct val="0"/>
        </a:spcAft>
        <a:defRPr sz="3600" b="1">
          <a:solidFill>
            <a:srgbClr val="000099"/>
          </a:solidFill>
          <a:latin typeface="Arial" pitchFamily="-110" charset="0"/>
        </a:defRPr>
      </a:lvl7pPr>
      <a:lvl8pPr marL="1371600" algn="ctr" rtl="0" eaLnBrk="0" fontAlgn="base" hangingPunct="0">
        <a:spcBef>
          <a:spcPct val="0"/>
        </a:spcBef>
        <a:spcAft>
          <a:spcPct val="0"/>
        </a:spcAft>
        <a:defRPr sz="3600" b="1">
          <a:solidFill>
            <a:srgbClr val="000099"/>
          </a:solidFill>
          <a:latin typeface="Arial" pitchFamily="-110" charset="0"/>
        </a:defRPr>
      </a:lvl8pPr>
      <a:lvl9pPr marL="1828800" algn="ctr" rtl="0" eaLnBrk="0" fontAlgn="base" hangingPunct="0">
        <a:spcBef>
          <a:spcPct val="0"/>
        </a:spcBef>
        <a:spcAft>
          <a:spcPct val="0"/>
        </a:spcAft>
        <a:defRPr sz="3600" b="1">
          <a:solidFill>
            <a:srgbClr val="000099"/>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smtClean="0"/>
              <a:t>Click to edit Master title style</a:t>
            </a:r>
            <a:endParaRPr/>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pPr>
              <a:defRPr/>
            </a:pPr>
            <a:endParaRPr lang="en-US"/>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pPr>
              <a:defRPr/>
            </a:pPr>
            <a:fld id="{A2C4EBAA-EDCE-4746-8FD3-3406A76C23E9}"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Lst>
  <p:txStyles>
    <p:titleStyle>
      <a:lvl1pPr algn="ctr" defTabSz="914400" rtl="0" eaLnBrk="1" latinLnBrk="0" hangingPunct="1">
        <a:spcBef>
          <a:spcPct val="0"/>
        </a:spcBef>
        <a:buNone/>
        <a:defRPr sz="42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bg2"/>
        </a:buClr>
        <a:buSzPct val="90000"/>
        <a:buFont typeface="Wingdings 2" pitchFamily="18" charset="2"/>
        <a:buChar char="Ü"/>
        <a:defRPr sz="2200" kern="1200">
          <a:solidFill>
            <a:schemeClr val="tx1"/>
          </a:solidFill>
          <a:latin typeface="+mn-lt"/>
          <a:ea typeface="+mn-ea"/>
          <a:cs typeface="+mn-cs"/>
        </a:defRPr>
      </a:lvl1pPr>
      <a:lvl2pPr marL="6858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2000" kern="1200">
          <a:solidFill>
            <a:schemeClr val="tx1"/>
          </a:solidFill>
          <a:latin typeface="+mn-lt"/>
          <a:ea typeface="+mn-ea"/>
          <a:cs typeface="+mn-cs"/>
        </a:defRPr>
      </a:lvl2pPr>
      <a:lvl3pPr marL="10350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3pPr>
      <a:lvl4pPr marL="1371600" indent="-336550" algn="l" defTabSz="914400" rtl="0" eaLnBrk="1" latinLnBrk="0" hangingPunct="1">
        <a:spcBef>
          <a:spcPct val="20000"/>
        </a:spcBef>
        <a:buClr>
          <a:schemeClr val="bg2">
            <a:lumMod val="60000"/>
            <a:lumOff val="40000"/>
          </a:schemeClr>
        </a:buClr>
        <a:buSzPct val="90000"/>
        <a:buFont typeface="Wingdings 2" pitchFamily="18" charset="2"/>
        <a:buChar char="Ü"/>
        <a:defRPr sz="1800" kern="1200">
          <a:solidFill>
            <a:schemeClr val="tx1"/>
          </a:solidFill>
          <a:latin typeface="+mn-lt"/>
          <a:ea typeface="+mn-ea"/>
          <a:cs typeface="+mn-cs"/>
        </a:defRPr>
      </a:lvl4pPr>
      <a:lvl5pPr marL="1720850" indent="-349250" algn="l" defTabSz="914400" rtl="0" eaLnBrk="1" latinLnBrk="0" hangingPunct="1">
        <a:spcBef>
          <a:spcPct val="20000"/>
        </a:spcBef>
        <a:buClr>
          <a:schemeClr val="bg2"/>
        </a:buClr>
        <a:buSzPct val="90000"/>
        <a:buFont typeface="Wingdings 2" pitchFamily="18" charset="2"/>
        <a:buChar char="Ü"/>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12775" y="582613"/>
            <a:ext cx="7918450" cy="788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989013" y="2044700"/>
            <a:ext cx="7165975" cy="40814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275388"/>
            <a:ext cx="1600200" cy="365125"/>
          </a:xfrm>
          <a:prstGeom prst="rect">
            <a:avLst/>
          </a:prstGeom>
        </p:spPr>
        <p:txBody>
          <a:bodyPr vert="horz" lIns="91440" tIns="45720" rIns="91440" bIns="45720" rtlCol="0" anchor="ctr"/>
          <a:lstStyle>
            <a:lvl1pPr algn="l">
              <a:defRPr sz="1100">
                <a:solidFill>
                  <a:schemeClr val="tx2"/>
                </a:solidFill>
              </a:defRPr>
            </a:lvl1pPr>
          </a:lstStyle>
          <a:p>
            <a:pPr>
              <a:defRPr/>
            </a:pPr>
            <a:endParaRPr lang="en-US"/>
          </a:p>
        </p:txBody>
      </p:sp>
      <p:sp>
        <p:nvSpPr>
          <p:cNvPr id="5" name="Footer Placeholder 4"/>
          <p:cNvSpPr>
            <a:spLocks noGrp="1"/>
          </p:cNvSpPr>
          <p:nvPr>
            <p:ph type="ftr" sz="quarter" idx="3"/>
          </p:nvPr>
        </p:nvSpPr>
        <p:spPr>
          <a:xfrm>
            <a:off x="2205038" y="6275388"/>
            <a:ext cx="5643562" cy="365125"/>
          </a:xfrm>
          <a:prstGeom prst="rect">
            <a:avLst/>
          </a:prstGeom>
        </p:spPr>
        <p:txBody>
          <a:bodyPr vert="horz" lIns="91440" tIns="45720" rIns="91440" bIns="45720" rtlCol="0" anchor="ctr"/>
          <a:lstStyle>
            <a:lvl1pPr algn="l">
              <a:defRPr sz="11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8077200" y="6275388"/>
            <a:ext cx="609600" cy="365125"/>
          </a:xfrm>
          <a:prstGeom prst="rect">
            <a:avLst/>
          </a:prstGeom>
        </p:spPr>
        <p:txBody>
          <a:bodyPr vert="horz" lIns="91440" tIns="45720" rIns="91440" bIns="45720" rtlCol="0" anchor="ctr"/>
          <a:lstStyle>
            <a:lvl1pPr algn="r">
              <a:defRPr sz="1400">
                <a:solidFill>
                  <a:schemeClr val="tx2"/>
                </a:solidFill>
              </a:defRPr>
            </a:lvl1pPr>
          </a:lstStyle>
          <a:p>
            <a:pPr>
              <a:defRPr/>
            </a:pPr>
            <a:fld id="{06F3E979-675C-DA45-9DB0-11AD95BB77E8}"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8" r:id="rId1"/>
  </p:sldLayoutIdLst>
  <p:hf hdr="0" ftr="0" dt="0"/>
  <p:txStyles>
    <p:titleStyle>
      <a:lvl1pPr algn="ctr" rtl="0" eaLnBrk="0" fontAlgn="base" hangingPunct="0">
        <a:spcBef>
          <a:spcPct val="0"/>
        </a:spcBef>
        <a:spcAft>
          <a:spcPct val="0"/>
        </a:spcAft>
        <a:defRPr sz="4200" kern="1200">
          <a:solidFill>
            <a:schemeClr val="accent1"/>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5pPr>
      <a:lvl6pPr marL="457200" algn="ctr" rtl="0" fontAlgn="base">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6pPr>
      <a:lvl7pPr marL="914400" algn="ctr" rtl="0" fontAlgn="base">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7pPr>
      <a:lvl8pPr marL="1371600" algn="ctr" rtl="0" fontAlgn="base">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8pPr>
      <a:lvl9pPr marL="1828800" algn="ctr" rtl="0" fontAlgn="base">
        <a:spcBef>
          <a:spcPct val="0"/>
        </a:spcBef>
        <a:spcAft>
          <a:spcPct val="0"/>
        </a:spcAft>
        <a:defRPr sz="4200">
          <a:solidFill>
            <a:schemeClr val="accent1"/>
          </a:solidFill>
          <a:latin typeface="Century Gothic"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lr>
          <a:schemeClr val="bg2"/>
        </a:buClr>
        <a:buSzPct val="90000"/>
        <a:buFont typeface="Wingdings 2" pitchFamily="-112" charset="2"/>
        <a:buChar char="Ü"/>
        <a:defRPr sz="2200" kern="1200">
          <a:solidFill>
            <a:schemeClr val="tx1"/>
          </a:solidFill>
          <a:latin typeface="+mn-lt"/>
          <a:ea typeface="ＭＳ Ｐゴシック" pitchFamily="-112" charset="-128"/>
          <a:cs typeface="ＭＳ Ｐゴシック" pitchFamily="-112" charset="-128"/>
        </a:defRPr>
      </a:lvl1pPr>
      <a:lvl2pPr marL="685800" indent="-336550" algn="l" rtl="0" eaLnBrk="0" fontAlgn="base" hangingPunct="0">
        <a:spcBef>
          <a:spcPct val="20000"/>
        </a:spcBef>
        <a:spcAft>
          <a:spcPct val="0"/>
        </a:spcAft>
        <a:buClr>
          <a:srgbClr val="949FBF"/>
        </a:buClr>
        <a:buSzPct val="90000"/>
        <a:buFont typeface="Wingdings 2" pitchFamily="-112" charset="2"/>
        <a:buChar char="Ü"/>
        <a:defRPr sz="2000" kern="1200">
          <a:solidFill>
            <a:schemeClr val="tx1"/>
          </a:solidFill>
          <a:latin typeface="+mn-lt"/>
          <a:ea typeface="ＭＳ Ｐゴシック" pitchFamily="-112" charset="-128"/>
          <a:cs typeface="+mn-cs"/>
        </a:defRPr>
      </a:lvl2pPr>
      <a:lvl3pPr marL="1035050" indent="-349250" algn="l" rtl="0" eaLnBrk="0" fontAlgn="base" hangingPunct="0">
        <a:spcBef>
          <a:spcPct val="20000"/>
        </a:spcBef>
        <a:spcAft>
          <a:spcPct val="0"/>
        </a:spcAft>
        <a:buClr>
          <a:schemeClr val="bg2"/>
        </a:buClr>
        <a:buSzPct val="90000"/>
        <a:buFont typeface="Wingdings 2" pitchFamily="-112" charset="2"/>
        <a:buChar char="Ü"/>
        <a:defRPr sz="2400" kern="1200">
          <a:solidFill>
            <a:schemeClr val="tx1"/>
          </a:solidFill>
          <a:latin typeface="+mn-lt"/>
          <a:ea typeface="ＭＳ Ｐゴシック" pitchFamily="-112" charset="-128"/>
          <a:cs typeface="+mn-cs"/>
        </a:defRPr>
      </a:lvl3pPr>
      <a:lvl4pPr marL="1371600" indent="-336550" algn="l" rtl="0" eaLnBrk="0" fontAlgn="base" hangingPunct="0">
        <a:spcBef>
          <a:spcPct val="20000"/>
        </a:spcBef>
        <a:spcAft>
          <a:spcPct val="0"/>
        </a:spcAft>
        <a:buClr>
          <a:srgbClr val="949FBF"/>
        </a:buClr>
        <a:buSzPct val="90000"/>
        <a:buFont typeface="Wingdings 2" pitchFamily="-112" charset="2"/>
        <a:buChar char="Ü"/>
        <a:defRPr sz="2000" kern="1200">
          <a:solidFill>
            <a:schemeClr val="tx1"/>
          </a:solidFill>
          <a:latin typeface="+mn-lt"/>
          <a:ea typeface="ＭＳ Ｐゴシック" pitchFamily="-112" charset="-128"/>
          <a:cs typeface="+mn-cs"/>
        </a:defRPr>
      </a:lvl4pPr>
      <a:lvl5pPr marL="1720850" indent="-349250" algn="l" rtl="0" eaLnBrk="0" fontAlgn="base" hangingPunct="0">
        <a:spcBef>
          <a:spcPct val="20000"/>
        </a:spcBef>
        <a:spcAft>
          <a:spcPct val="0"/>
        </a:spcAft>
        <a:buClr>
          <a:schemeClr val="bg2"/>
        </a:buClr>
        <a:buSzPct val="90000"/>
        <a:buFont typeface="Wingdings 2" pitchFamily="-112" charset="2"/>
        <a:buChar char="Ü"/>
        <a:defRPr sz="2000" kern="1200">
          <a:solidFill>
            <a:schemeClr val="tx1"/>
          </a:solidFill>
          <a:latin typeface="+mn-lt"/>
          <a:ea typeface="ＭＳ Ｐゴシック" pitchFamily="-112"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DDDDD"/>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7772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752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10" charset="0"/>
              </a:defRPr>
            </a:lvl1pPr>
          </a:lstStyle>
          <a:p>
            <a:pPr>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10" charset="0"/>
              </a:defRPr>
            </a:lvl1pPr>
          </a:lstStyle>
          <a:p>
            <a:pPr>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10" charset="0"/>
              </a:defRPr>
            </a:lvl1pPr>
          </a:lstStyle>
          <a:p>
            <a:pPr>
              <a:defRPr/>
            </a:pPr>
            <a:fld id="{A2C4EBAA-EDCE-4746-8FD3-3406A76C23E9}" type="slidenum">
              <a:rPr lang="en-US">
                <a:solidFill>
                  <a:srgbClr val="000000"/>
                </a:solidFill>
              </a:rPr>
              <a:pPr>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txStyles>
    <p:titleStyle>
      <a:lvl1pPr algn="ctr" rtl="0" eaLnBrk="0" fontAlgn="base" hangingPunct="0">
        <a:spcBef>
          <a:spcPct val="0"/>
        </a:spcBef>
        <a:spcAft>
          <a:spcPct val="0"/>
        </a:spcAft>
        <a:defRPr sz="3600" b="1">
          <a:solidFill>
            <a:srgbClr val="000099"/>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2pPr>
      <a:lvl3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3pPr>
      <a:lvl4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4pPr>
      <a:lvl5pPr algn="ctr" rtl="0" eaLnBrk="0" fontAlgn="base" hangingPunct="0">
        <a:spcBef>
          <a:spcPct val="0"/>
        </a:spcBef>
        <a:spcAft>
          <a:spcPct val="0"/>
        </a:spcAft>
        <a:defRPr sz="3600" b="1">
          <a:solidFill>
            <a:srgbClr val="000099"/>
          </a:solidFill>
          <a:latin typeface="Arial" pitchFamily="-110" charset="0"/>
          <a:ea typeface="ＭＳ Ｐゴシック" pitchFamily="-65" charset="-128"/>
          <a:cs typeface="ＭＳ Ｐゴシック" pitchFamily="-65" charset="-128"/>
        </a:defRPr>
      </a:lvl5pPr>
      <a:lvl6pPr marL="457200" algn="ctr" rtl="0" eaLnBrk="0" fontAlgn="base" hangingPunct="0">
        <a:spcBef>
          <a:spcPct val="0"/>
        </a:spcBef>
        <a:spcAft>
          <a:spcPct val="0"/>
        </a:spcAft>
        <a:defRPr sz="3600" b="1">
          <a:solidFill>
            <a:srgbClr val="000099"/>
          </a:solidFill>
          <a:latin typeface="Arial" pitchFamily="-110" charset="0"/>
        </a:defRPr>
      </a:lvl6pPr>
      <a:lvl7pPr marL="914400" algn="ctr" rtl="0" eaLnBrk="0" fontAlgn="base" hangingPunct="0">
        <a:spcBef>
          <a:spcPct val="0"/>
        </a:spcBef>
        <a:spcAft>
          <a:spcPct val="0"/>
        </a:spcAft>
        <a:defRPr sz="3600" b="1">
          <a:solidFill>
            <a:srgbClr val="000099"/>
          </a:solidFill>
          <a:latin typeface="Arial" pitchFamily="-110" charset="0"/>
        </a:defRPr>
      </a:lvl7pPr>
      <a:lvl8pPr marL="1371600" algn="ctr" rtl="0" eaLnBrk="0" fontAlgn="base" hangingPunct="0">
        <a:spcBef>
          <a:spcPct val="0"/>
        </a:spcBef>
        <a:spcAft>
          <a:spcPct val="0"/>
        </a:spcAft>
        <a:defRPr sz="3600" b="1">
          <a:solidFill>
            <a:srgbClr val="000099"/>
          </a:solidFill>
          <a:latin typeface="Arial" pitchFamily="-110" charset="0"/>
        </a:defRPr>
      </a:lvl8pPr>
      <a:lvl9pPr marL="1828800" algn="ctr" rtl="0" eaLnBrk="0" fontAlgn="base" hangingPunct="0">
        <a:spcBef>
          <a:spcPct val="0"/>
        </a:spcBef>
        <a:spcAft>
          <a:spcPct val="0"/>
        </a:spcAft>
        <a:defRPr sz="3600" b="1">
          <a:solidFill>
            <a:srgbClr val="000099"/>
          </a:solidFill>
          <a:latin typeface="Arial" pitchFamily="-110"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65" charset="-128"/>
          <a:cs typeface="ＭＳ Ｐゴシック" pitchFamily="-65"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0"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0"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wmf"/><Relationship Id="rId5" Type="http://schemas.openxmlformats.org/officeDocument/2006/relationships/image" Target="../media/image5.png"/><Relationship Id="rId1" Type="http://schemas.openxmlformats.org/officeDocument/2006/relationships/slideLayout" Target="../slideLayouts/slideLayout2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10.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11.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12.g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image" Target="../media/image13.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14.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5.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6.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7.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7.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8.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9.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0506" name="Rectangle 250"/>
          <p:cNvSpPr>
            <a:spLocks noGrp="1" noChangeArrowheads="1"/>
          </p:cNvSpPr>
          <p:nvPr>
            <p:ph type="title"/>
          </p:nvPr>
        </p:nvSpPr>
        <p:spPr>
          <a:xfrm>
            <a:off x="697231" y="1315917"/>
            <a:ext cx="7918450" cy="1966192"/>
          </a:xfrm>
          <a:effectLst>
            <a:outerShdw blurRad="63500" dist="38099" dir="2700000" algn="ctr" rotWithShape="0">
              <a:srgbClr val="000000">
                <a:alpha val="74998"/>
              </a:srgbClr>
            </a:outerShdw>
          </a:effectLst>
        </p:spPr>
        <p:txBody>
          <a:bodyPr rtlCol="0"/>
          <a:lstStyle/>
          <a:p>
            <a:pPr algn="ctr" eaLnBrk="1" fontAlgn="auto" hangingPunct="1">
              <a:spcAft>
                <a:spcPts val="0"/>
              </a:spcAft>
              <a:defRPr/>
            </a:pPr>
            <a:r>
              <a:rPr lang="en-US" sz="3600" b="1" dirty="0" smtClean="0">
                <a:solidFill>
                  <a:srgbClr val="FFAF03"/>
                </a:solidFill>
                <a:ea typeface="+mj-ea"/>
                <a:cs typeface="+mj-cs"/>
              </a:rPr>
              <a:t>HFIP Goals and Preliminary 2010 Forecast Verification</a:t>
            </a:r>
            <a:endParaRPr lang="en-US" sz="3600" b="1" dirty="0">
              <a:solidFill>
                <a:srgbClr val="FFAF03"/>
              </a:solidFill>
              <a:ea typeface="+mj-ea"/>
              <a:cs typeface="+mj-cs"/>
            </a:endParaRPr>
          </a:p>
        </p:txBody>
      </p:sp>
      <p:sp>
        <p:nvSpPr>
          <p:cNvPr id="1120258" name="Rectangle 2"/>
          <p:cNvSpPr>
            <a:spLocks noGrp="1" noChangeArrowheads="1"/>
          </p:cNvSpPr>
          <p:nvPr>
            <p:ph idx="1"/>
          </p:nvPr>
        </p:nvSpPr>
        <p:spPr>
          <a:xfrm>
            <a:off x="1007553" y="4074985"/>
            <a:ext cx="7165975" cy="2266174"/>
          </a:xfrm>
          <a:effectLst>
            <a:outerShdw blurRad="63500" dist="38099" dir="2700000" algn="ctr" rotWithShape="0">
              <a:srgbClr val="000000">
                <a:alpha val="74998"/>
              </a:srgbClr>
            </a:outerShdw>
          </a:effectLst>
        </p:spPr>
        <p:txBody>
          <a:bodyPr rtlCol="0">
            <a:normAutofit/>
          </a:bodyPr>
          <a:lstStyle/>
          <a:p>
            <a:pPr algn="ctr" eaLnBrk="1" fontAlgn="auto" hangingPunct="1">
              <a:spcBef>
                <a:spcPts val="400"/>
              </a:spcBef>
              <a:spcAft>
                <a:spcPts val="0"/>
              </a:spcAft>
              <a:buFont typeface="Wingdings 2" pitchFamily="18" charset="2"/>
              <a:buNone/>
              <a:defRPr/>
            </a:pPr>
            <a:r>
              <a:rPr lang="en-US" sz="2000" b="1" dirty="0" smtClean="0">
                <a:solidFill>
                  <a:srgbClr val="FFAF03"/>
                </a:solidFill>
                <a:ea typeface="+mn-ea"/>
                <a:cs typeface="+mn-cs"/>
              </a:rPr>
              <a:t>James L. Franklin</a:t>
            </a:r>
          </a:p>
          <a:p>
            <a:pPr algn="ctr" eaLnBrk="1" fontAlgn="auto" hangingPunct="1">
              <a:spcBef>
                <a:spcPts val="400"/>
              </a:spcBef>
              <a:spcAft>
                <a:spcPts val="0"/>
              </a:spcAft>
              <a:buFont typeface="Wingdings 2" pitchFamily="18" charset="2"/>
              <a:buNone/>
              <a:defRPr/>
            </a:pPr>
            <a:r>
              <a:rPr lang="en-US" sz="2000" b="1" dirty="0" smtClean="0">
                <a:solidFill>
                  <a:srgbClr val="FFAF03"/>
                </a:solidFill>
                <a:ea typeface="+mn-ea"/>
                <a:cs typeface="+mn-cs"/>
              </a:rPr>
              <a:t>Branch Chief, Hurricane Specialist Unit</a:t>
            </a:r>
          </a:p>
          <a:p>
            <a:pPr algn="ctr" eaLnBrk="1" fontAlgn="auto" hangingPunct="1">
              <a:spcBef>
                <a:spcPts val="400"/>
              </a:spcBef>
              <a:spcAft>
                <a:spcPts val="0"/>
              </a:spcAft>
              <a:buFont typeface="Wingdings 2" pitchFamily="18" charset="2"/>
              <a:buNone/>
              <a:defRPr/>
            </a:pPr>
            <a:r>
              <a:rPr lang="en-US" sz="2000" b="1" dirty="0" smtClean="0">
                <a:solidFill>
                  <a:srgbClr val="FFAF03"/>
                </a:solidFill>
                <a:ea typeface="+mn-ea"/>
                <a:cs typeface="+mn-cs"/>
              </a:rPr>
              <a:t>National Hurricane Center</a:t>
            </a:r>
          </a:p>
          <a:p>
            <a:pPr algn="ctr" eaLnBrk="1" fontAlgn="auto" hangingPunct="1">
              <a:spcBef>
                <a:spcPts val="400"/>
              </a:spcBef>
              <a:spcAft>
                <a:spcPts val="0"/>
              </a:spcAft>
              <a:buFont typeface="Wingdings 2" pitchFamily="18" charset="2"/>
              <a:buNone/>
              <a:defRPr/>
            </a:pPr>
            <a:endParaRPr lang="en-US" sz="2000" b="1" dirty="0" smtClean="0">
              <a:solidFill>
                <a:srgbClr val="FFAF03"/>
              </a:solidFill>
              <a:ea typeface="+mn-ea"/>
              <a:cs typeface="+mn-cs"/>
            </a:endParaRPr>
          </a:p>
          <a:p>
            <a:pPr algn="ctr" eaLnBrk="1" fontAlgn="auto" hangingPunct="1">
              <a:spcBef>
                <a:spcPts val="400"/>
              </a:spcBef>
              <a:spcAft>
                <a:spcPts val="0"/>
              </a:spcAft>
              <a:buFont typeface="Wingdings 2" pitchFamily="18" charset="2"/>
              <a:buNone/>
              <a:defRPr/>
            </a:pPr>
            <a:r>
              <a:rPr lang="en-US" sz="2000" b="1" dirty="0" smtClean="0">
                <a:solidFill>
                  <a:srgbClr val="FFAF03"/>
                </a:solidFill>
                <a:ea typeface="+mn-ea"/>
                <a:cs typeface="+mn-cs"/>
              </a:rPr>
              <a:t>HFIP Annual Review Meeting </a:t>
            </a:r>
          </a:p>
          <a:p>
            <a:pPr algn="ctr" eaLnBrk="1" fontAlgn="auto" hangingPunct="1">
              <a:spcBef>
                <a:spcPts val="400"/>
              </a:spcBef>
              <a:spcAft>
                <a:spcPts val="0"/>
              </a:spcAft>
              <a:buFont typeface="Wingdings 2" pitchFamily="18" charset="2"/>
              <a:buNone/>
              <a:defRPr/>
            </a:pPr>
            <a:r>
              <a:rPr lang="en-US" sz="2000" b="1" dirty="0" smtClean="0">
                <a:solidFill>
                  <a:srgbClr val="FFAF03"/>
                </a:solidFill>
                <a:ea typeface="+mn-ea"/>
                <a:cs typeface="+mn-cs"/>
              </a:rPr>
              <a:t>9 Nov 2010</a:t>
            </a:r>
            <a:endParaRPr lang="en-US" sz="2800" dirty="0">
              <a:solidFill>
                <a:srgbClr val="FFFF00"/>
              </a:solidFill>
              <a:ea typeface="+mn-ea"/>
              <a:cs typeface="+mn-cs"/>
            </a:endParaRPr>
          </a:p>
        </p:txBody>
      </p:sp>
      <p:sp>
        <p:nvSpPr>
          <p:cNvPr id="23556" name="Rectangle 43"/>
          <p:cNvSpPr>
            <a:spLocks noGrp="1" noChangeArrowheads="1"/>
          </p:cNvSpPr>
          <p:nvPr>
            <p:ph type="sldNum" sz="quarter" idx="12"/>
          </p:nvPr>
        </p:nvSpPr>
        <p:spPr bwMode="auto">
          <a:noFill/>
          <a:ln>
            <a:miter lim="800000"/>
            <a:headEnd/>
            <a:tailEnd/>
          </a:ln>
        </p:spPr>
        <p:txBody>
          <a:bodyPr wrap="square" numCol="1" anchorCtr="0" compatLnSpc="1">
            <a:prstTxWarp prst="textNoShape">
              <a:avLst/>
            </a:prstTxWarp>
          </a:bodyPr>
          <a:lstStyle/>
          <a:p>
            <a:fld id="{74BE8DDB-DDB1-ED40-A33D-DA3BB47AF321}" type="slidenum">
              <a:rPr lang="en-US" smtClean="0"/>
              <a:pPr/>
              <a:t>1</a:t>
            </a:fld>
            <a:endParaRPr lang="en-US"/>
          </a:p>
        </p:txBody>
      </p:sp>
      <p:sp>
        <p:nvSpPr>
          <p:cNvPr id="23557" name="Rectangle 3"/>
          <p:cNvSpPr>
            <a:spLocks noChangeArrowheads="1"/>
          </p:cNvSpPr>
          <p:nvPr/>
        </p:nvSpPr>
        <p:spPr bwMode="auto">
          <a:xfrm>
            <a:off x="152400" y="152400"/>
            <a:ext cx="8839200" cy="6553200"/>
          </a:xfrm>
          <a:prstGeom prst="rect">
            <a:avLst/>
          </a:prstGeom>
          <a:noFill/>
          <a:ln w="57150">
            <a:solidFill>
              <a:schemeClr val="tx1"/>
            </a:solidFill>
            <a:miter lim="800000"/>
            <a:headEnd/>
            <a:tailEnd/>
          </a:ln>
        </p:spPr>
        <p:txBody>
          <a:bodyPr wrap="none" anchor="ctr">
            <a:prstTxWarp prst="textNoShape">
              <a:avLst/>
            </a:prstTxWarp>
          </a:bodyPr>
          <a:lstStyle/>
          <a:p>
            <a:endParaRPr lang="en-US"/>
          </a:p>
        </p:txBody>
      </p:sp>
      <p:pic>
        <p:nvPicPr>
          <p:cNvPr id="23558" name="Picture 251" descr="WSFOLOGO"/>
          <p:cNvPicPr>
            <a:picLocks noChangeAspect="1" noChangeArrowheads="1"/>
          </p:cNvPicPr>
          <p:nvPr/>
        </p:nvPicPr>
        <p:blipFill>
          <a:blip r:embed="rId4"/>
          <a:srcRect/>
          <a:stretch>
            <a:fillRect/>
          </a:stretch>
        </p:blipFill>
        <p:spPr bwMode="auto">
          <a:xfrm>
            <a:off x="7932738" y="5695950"/>
            <a:ext cx="914400" cy="901700"/>
          </a:xfrm>
          <a:prstGeom prst="rect">
            <a:avLst/>
          </a:prstGeom>
          <a:noFill/>
          <a:ln w="9525">
            <a:noFill/>
            <a:miter lim="800000"/>
            <a:headEnd/>
            <a:tailEnd/>
          </a:ln>
        </p:spPr>
      </p:pic>
      <p:pic>
        <p:nvPicPr>
          <p:cNvPr id="23559" name="Picture 3" descr="noaa"/>
          <p:cNvPicPr>
            <a:picLocks noChangeAspect="1" noChangeArrowheads="1"/>
          </p:cNvPicPr>
          <p:nvPr/>
        </p:nvPicPr>
        <p:blipFill>
          <a:blip r:embed="rId5"/>
          <a:srcRect/>
          <a:stretch>
            <a:fillRect/>
          </a:stretch>
        </p:blipFill>
        <p:spPr bwMode="auto">
          <a:xfrm>
            <a:off x="290513" y="5689600"/>
            <a:ext cx="914400" cy="9144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4" name="Content Placeholder 3" descr="10AL_tkskl (early oper).gif"/>
          <p:cNvPicPr>
            <a:picLocks noGrp="1" noChangeAspect="1"/>
          </p:cNvPicPr>
          <p:nvPr>
            <p:ph idx="1"/>
          </p:nvPr>
        </p:nvPicPr>
        <p:blipFill>
          <a:blip r:embed="rId3">
            <a:extLst>
              <a:ext uri="{28A0092B-C50C-407E-A947-70E740481C1C}">
                <a14:useLocalDpi xmlns:a14="http://schemas.microsoft.com/office/drawing/2010/main" val="0"/>
              </a:ext>
            </a:extLst>
          </a:blip>
          <a:srcRect t="-1851" b="-1851"/>
          <a:stretch>
            <a:fillRect/>
          </a:stretch>
        </p:blipFill>
        <p:spPr>
          <a:xfrm>
            <a:off x="73025" y="1143000"/>
            <a:ext cx="7165975" cy="5257800"/>
          </a:xfrm>
        </p:spPr>
      </p:pic>
      <p:sp>
        <p:nvSpPr>
          <p:cNvPr id="6" name="Text Box 17"/>
          <p:cNvSpPr txBox="1">
            <a:spLocks noChangeArrowheads="1"/>
          </p:cNvSpPr>
          <p:nvPr/>
        </p:nvSpPr>
        <p:spPr bwMode="auto">
          <a:xfrm>
            <a:off x="7239000" y="1295400"/>
            <a:ext cx="1905000" cy="235449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i="1" dirty="0" smtClean="0">
                <a:solidFill>
                  <a:srgbClr val="FF0000"/>
                </a:solidFill>
                <a:latin typeface="Arial" pitchFamily="-110" charset="0"/>
              </a:rPr>
              <a:t>GFS and ECMWF did well.  Another good year for FSSE.</a:t>
            </a:r>
          </a:p>
          <a:p>
            <a:pPr>
              <a:spcBef>
                <a:spcPct val="50000"/>
              </a:spcBef>
            </a:pPr>
            <a:r>
              <a:rPr lang="en-US" sz="1400" i="1" dirty="0" smtClean="0">
                <a:solidFill>
                  <a:srgbClr val="FF0000"/>
                </a:solidFill>
                <a:latin typeface="Arial" pitchFamily="-110" charset="0"/>
              </a:rPr>
              <a:t>AEMI not as good as GFSI.</a:t>
            </a:r>
          </a:p>
          <a:p>
            <a:pPr>
              <a:spcBef>
                <a:spcPct val="50000"/>
              </a:spcBef>
            </a:pPr>
            <a:r>
              <a:rPr lang="en-US" sz="1400" i="1" dirty="0" smtClean="0">
                <a:solidFill>
                  <a:srgbClr val="FF0000"/>
                </a:solidFill>
                <a:latin typeface="Arial" pitchFamily="-110" charset="0"/>
              </a:rPr>
              <a:t>GFNI/NGPI disappointing.</a:t>
            </a:r>
          </a:p>
          <a:p>
            <a:pPr>
              <a:spcBef>
                <a:spcPct val="50000"/>
              </a:spcBef>
            </a:pPr>
            <a:r>
              <a:rPr lang="en-US" sz="1400" i="1" dirty="0" smtClean="0">
                <a:solidFill>
                  <a:srgbClr val="FF0000"/>
                </a:solidFill>
                <a:latin typeface="Arial" pitchFamily="-110" charset="0"/>
              </a:rPr>
              <a:t>HWRF beat GFS and GFDL after 72 h.</a:t>
            </a:r>
            <a:endParaRPr lang="en-US" sz="1400" i="1" dirty="0">
              <a:solidFill>
                <a:srgbClr val="FF0000"/>
              </a:solidFill>
              <a:latin typeface="Arial" pitchFamily="-110" charset="0"/>
            </a:endParaRPr>
          </a:p>
        </p:txBody>
      </p:sp>
      <p:sp>
        <p:nvSpPr>
          <p:cNvPr id="5" name="Text Box 17"/>
          <p:cNvSpPr txBox="1">
            <a:spLocks noChangeArrowheads="1"/>
          </p:cNvSpPr>
          <p:nvPr/>
        </p:nvSpPr>
        <p:spPr bwMode="auto">
          <a:xfrm>
            <a:off x="4495800" y="1912709"/>
            <a:ext cx="1905000" cy="30777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i="1" dirty="0" smtClean="0">
                <a:solidFill>
                  <a:srgbClr val="FF0000"/>
                </a:solidFill>
                <a:latin typeface="Arial" pitchFamily="-110" charset="0"/>
              </a:rPr>
              <a:t>Through 10/30</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2384626891"/>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tkskl (GF5I).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989013" y="1143000"/>
            <a:ext cx="7165975" cy="5257800"/>
          </a:xfrm>
        </p:spPr>
      </p:pic>
      <p:sp>
        <p:nvSpPr>
          <p:cNvPr id="5" name="Text Box 17"/>
          <p:cNvSpPr txBox="1">
            <a:spLocks noChangeArrowheads="1"/>
          </p:cNvSpPr>
          <p:nvPr/>
        </p:nvSpPr>
        <p:spPr bwMode="auto">
          <a:xfrm>
            <a:off x="3733800" y="4114800"/>
            <a:ext cx="3048000" cy="523220"/>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Stream 1.5 GF5I about the same as the operational GFDL.</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tkskl (AHWI).gif"/>
          <p:cNvPicPr>
            <a:picLocks noGrp="1" noChangeAspect="1"/>
          </p:cNvPicPr>
          <p:nvPr>
            <p:ph idx="1"/>
          </p:nvPr>
        </p:nvPicPr>
        <p:blipFill>
          <a:blip r:embed="rId3">
            <a:extLst>
              <a:ext uri="{28A0092B-C50C-407E-A947-70E740481C1C}">
                <a14:useLocalDpi xmlns:a14="http://schemas.microsoft.com/office/drawing/2010/main" val="0"/>
              </a:ext>
            </a:extLst>
          </a:blip>
          <a:srcRect t="-1487" b="-1487"/>
          <a:stretch>
            <a:fillRect/>
          </a:stretch>
        </p:blipFill>
        <p:spPr>
          <a:xfrm>
            <a:off x="987425" y="1143000"/>
            <a:ext cx="7165975" cy="5257800"/>
          </a:xfrm>
        </p:spPr>
      </p:pic>
      <p:sp>
        <p:nvSpPr>
          <p:cNvPr id="5" name="Text Box 17"/>
          <p:cNvSpPr txBox="1">
            <a:spLocks noChangeArrowheads="1"/>
          </p:cNvSpPr>
          <p:nvPr/>
        </p:nvSpPr>
        <p:spPr bwMode="auto">
          <a:xfrm>
            <a:off x="3200400" y="4495800"/>
            <a:ext cx="3048000" cy="523220"/>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Stream 1.5 AHWI did not compare well to the other models.</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tkskl (AHWI in CONS).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989013" y="1143000"/>
            <a:ext cx="7165975" cy="5257800"/>
          </a:xfrm>
        </p:spPr>
      </p:pic>
      <p:sp>
        <p:nvSpPr>
          <p:cNvPr id="5" name="Text Box 17"/>
          <p:cNvSpPr txBox="1">
            <a:spLocks noChangeArrowheads="1"/>
          </p:cNvSpPr>
          <p:nvPr/>
        </p:nvSpPr>
        <p:spPr bwMode="auto">
          <a:xfrm>
            <a:off x="3733800" y="3886200"/>
            <a:ext cx="3048000" cy="523220"/>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AHWI did not have much effect on the track consensus.</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inskl (early oper).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0" y="1143000"/>
            <a:ext cx="7165975" cy="5257800"/>
          </a:xfrm>
        </p:spPr>
      </p:pic>
      <p:sp>
        <p:nvSpPr>
          <p:cNvPr id="5" name="Text Box 17"/>
          <p:cNvSpPr txBox="1">
            <a:spLocks noChangeArrowheads="1"/>
          </p:cNvSpPr>
          <p:nvPr/>
        </p:nvSpPr>
        <p:spPr bwMode="auto">
          <a:xfrm>
            <a:off x="6858000" y="1143000"/>
            <a:ext cx="2286000" cy="213904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i="1" dirty="0" smtClean="0">
                <a:solidFill>
                  <a:srgbClr val="FF0000"/>
                </a:solidFill>
                <a:latin typeface="Arial" pitchFamily="-110" charset="0"/>
              </a:rPr>
              <a:t>Another good year for LGEM, particularly at 4 and  5 days, when it beat the consensus.  Operational dynamical models continue to lag for intensity prediction.</a:t>
            </a:r>
          </a:p>
          <a:p>
            <a:pPr>
              <a:spcBef>
                <a:spcPct val="50000"/>
              </a:spcBef>
            </a:pPr>
            <a:r>
              <a:rPr lang="en-US" sz="1400" i="1" dirty="0" smtClean="0">
                <a:solidFill>
                  <a:srgbClr val="FF0000"/>
                </a:solidFill>
                <a:latin typeface="Arial" pitchFamily="-110" charset="0"/>
              </a:rPr>
              <a:t>FSSE did well through 72 h.</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inskl (GF5I).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989013" y="1143000"/>
            <a:ext cx="7165975" cy="5257800"/>
          </a:xfrm>
        </p:spPr>
      </p:pic>
      <p:sp>
        <p:nvSpPr>
          <p:cNvPr id="5" name="Text Box 17"/>
          <p:cNvSpPr txBox="1">
            <a:spLocks noChangeArrowheads="1"/>
          </p:cNvSpPr>
          <p:nvPr/>
        </p:nvSpPr>
        <p:spPr bwMode="auto">
          <a:xfrm>
            <a:off x="4191000" y="4343400"/>
            <a:ext cx="3048000" cy="523220"/>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Stream 1.5 GF5I not systematically better than the operational model.</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inskl (AHWI).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76200" y="1143000"/>
            <a:ext cx="7165975" cy="5257800"/>
          </a:xfrm>
        </p:spPr>
      </p:pic>
      <p:sp>
        <p:nvSpPr>
          <p:cNvPr id="5" name="Text Box 17"/>
          <p:cNvSpPr txBox="1">
            <a:spLocks noChangeArrowheads="1"/>
          </p:cNvSpPr>
          <p:nvPr/>
        </p:nvSpPr>
        <p:spPr bwMode="auto">
          <a:xfrm>
            <a:off x="7010400" y="1143000"/>
            <a:ext cx="1981200" cy="203132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i="1" dirty="0" smtClean="0">
                <a:solidFill>
                  <a:srgbClr val="FF0000"/>
                </a:solidFill>
                <a:latin typeface="Arial" pitchFamily="-110" charset="0"/>
              </a:rPr>
              <a:t>AHWI fared very poorly relative to the operational </a:t>
            </a:r>
            <a:r>
              <a:rPr lang="en-US" sz="1400" i="1" dirty="0" smtClean="0">
                <a:solidFill>
                  <a:srgbClr val="FF0000"/>
                </a:solidFill>
                <a:latin typeface="Arial" pitchFamily="-110" charset="0"/>
              </a:rPr>
              <a:t>models, although it beat GFDL and HWRF at days 4-5 in a small sample.</a:t>
            </a:r>
            <a:endParaRPr lang="en-US" sz="1400" i="1" dirty="0" smtClean="0">
              <a:solidFill>
                <a:srgbClr val="FF0000"/>
              </a:solidFill>
              <a:latin typeface="Arial" pitchFamily="-110" charset="0"/>
            </a:endParaRPr>
          </a:p>
          <a:p>
            <a:pPr>
              <a:spcBef>
                <a:spcPct val="50000"/>
              </a:spcBef>
            </a:pPr>
            <a:endParaRPr lang="en-US" sz="1400" i="1" dirty="0">
              <a:solidFill>
                <a:srgbClr val="FF0000"/>
              </a:solidFill>
              <a:latin typeface="Arial" pitchFamily="-110" charset="0"/>
            </a:endParaRPr>
          </a:p>
          <a:p>
            <a:pPr>
              <a:spcBef>
                <a:spcPct val="50000"/>
              </a:spcBef>
            </a:pPr>
            <a:r>
              <a:rPr lang="en-US" sz="1400" i="1" dirty="0" smtClean="0">
                <a:solidFill>
                  <a:srgbClr val="FF0000"/>
                </a:solidFill>
                <a:latin typeface="Arial" pitchFamily="-110" charset="0"/>
              </a:rPr>
              <a:t>Interestingly…</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2010 Preliminary Verifications</a:t>
            </a:r>
            <a:endParaRPr lang="en-US" dirty="0">
              <a:ea typeface="+mj-ea"/>
              <a:cs typeface="+mj-cs"/>
            </a:endParaRPr>
          </a:p>
        </p:txBody>
      </p:sp>
      <p:pic>
        <p:nvPicPr>
          <p:cNvPr id="2" name="Content Placeholder 1" descr="10AL_inskl (AHWI in CONS).gif"/>
          <p:cNvPicPr>
            <a:picLocks noGrp="1" noChangeAspect="1"/>
          </p:cNvPicPr>
          <p:nvPr>
            <p:ph idx="1"/>
          </p:nvPr>
        </p:nvPicPr>
        <p:blipFill>
          <a:blip r:embed="rId3">
            <a:extLst>
              <a:ext uri="{28A0092B-C50C-407E-A947-70E740481C1C}">
                <a14:useLocalDpi xmlns:a14="http://schemas.microsoft.com/office/drawing/2010/main" val="0"/>
              </a:ext>
            </a:extLst>
          </a:blip>
          <a:srcRect l="-5957" r="-5957"/>
          <a:stretch>
            <a:fillRect/>
          </a:stretch>
        </p:blipFill>
        <p:spPr>
          <a:xfrm>
            <a:off x="989013" y="1143000"/>
            <a:ext cx="7165975" cy="5257800"/>
          </a:xfrm>
        </p:spPr>
      </p:pic>
      <p:sp>
        <p:nvSpPr>
          <p:cNvPr id="5" name="Text Box 17"/>
          <p:cNvSpPr txBox="1">
            <a:spLocks noChangeArrowheads="1"/>
          </p:cNvSpPr>
          <p:nvPr/>
        </p:nvSpPr>
        <p:spPr bwMode="auto">
          <a:xfrm>
            <a:off x="4419600" y="4343400"/>
            <a:ext cx="3048000" cy="954107"/>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It somehow managed to improve the intensity </a:t>
            </a:r>
            <a:r>
              <a:rPr lang="en-US" sz="1400" i="1" dirty="0" smtClean="0">
                <a:solidFill>
                  <a:srgbClr val="FF0000"/>
                </a:solidFill>
                <a:latin typeface="Arial" pitchFamily="-110" charset="0"/>
              </a:rPr>
              <a:t>consensus at 48-72 h.  Perhaps its high bias was countering a low HWRF bias.</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422242879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799" cy="788894"/>
          </a:xfrm>
        </p:spPr>
        <p:txBody>
          <a:bodyPr>
            <a:normAutofit/>
          </a:bodyPr>
          <a:lstStyle/>
          <a:p>
            <a:r>
              <a:rPr lang="en-US" dirty="0" smtClean="0"/>
              <a:t>Conclusions</a:t>
            </a:r>
            <a:endParaRPr lang="en-US" dirty="0"/>
          </a:p>
        </p:txBody>
      </p:sp>
      <p:sp>
        <p:nvSpPr>
          <p:cNvPr id="4" name="Content Placeholder 3"/>
          <p:cNvSpPr>
            <a:spLocks noGrp="1"/>
          </p:cNvSpPr>
          <p:nvPr>
            <p:ph idx="1"/>
          </p:nvPr>
        </p:nvSpPr>
        <p:spPr>
          <a:xfrm>
            <a:off x="988358" y="1219200"/>
            <a:ext cx="7167284" cy="4876800"/>
          </a:xfrm>
        </p:spPr>
        <p:txBody>
          <a:bodyPr>
            <a:normAutofit/>
          </a:bodyPr>
          <a:lstStyle/>
          <a:p>
            <a:r>
              <a:rPr lang="en-US" dirty="0" smtClean="0"/>
              <a:t>The first year of Stream 1.5 was successful, in that the program was successful getting promising forecast aids to the NHC Hurricane Specialists without having to go through an operational implementation.</a:t>
            </a:r>
          </a:p>
          <a:p>
            <a:r>
              <a:rPr lang="en-US" dirty="0" smtClean="0"/>
              <a:t>Neither of the Stream 1.5 aids for 2010 (GF5I and AHWI) demonstrated significant improvements over current operational aids.</a:t>
            </a:r>
            <a:endParaRPr lang="en-US" dirty="0" smtClean="0"/>
          </a:p>
        </p:txBody>
      </p:sp>
    </p:spTree>
    <p:extLst>
      <p:ext uri="{BB962C8B-B14F-4D97-AF65-F5344CB8AC3E}">
        <p14:creationId xmlns:p14="http://schemas.microsoft.com/office/powerpoint/2010/main" val="311805335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05799" cy="788894"/>
          </a:xfrm>
        </p:spPr>
        <p:txBody>
          <a:bodyPr>
            <a:normAutofit/>
          </a:bodyPr>
          <a:lstStyle/>
          <a:p>
            <a:r>
              <a:rPr lang="en-US" dirty="0" smtClean="0"/>
              <a:t>HFIP Goals and Baselines</a:t>
            </a:r>
            <a:endParaRPr lang="en-US" dirty="0"/>
          </a:p>
        </p:txBody>
      </p:sp>
      <p:sp>
        <p:nvSpPr>
          <p:cNvPr id="4" name="Content Placeholder 3"/>
          <p:cNvSpPr>
            <a:spLocks noGrp="1"/>
          </p:cNvSpPr>
          <p:nvPr>
            <p:ph idx="1"/>
          </p:nvPr>
        </p:nvSpPr>
        <p:spPr>
          <a:xfrm>
            <a:off x="988358" y="1219200"/>
            <a:ext cx="7167284" cy="4876800"/>
          </a:xfrm>
        </p:spPr>
        <p:txBody>
          <a:bodyPr>
            <a:normAutofit lnSpcReduction="10000"/>
          </a:bodyPr>
          <a:lstStyle/>
          <a:p>
            <a:r>
              <a:rPr lang="en-US" dirty="0" smtClean="0"/>
              <a:t>Improve track and intensity guidance forecasts by 20% over 5 years and 50% over 10 years.</a:t>
            </a:r>
          </a:p>
          <a:p>
            <a:r>
              <a:rPr lang="en-US" dirty="0" smtClean="0"/>
              <a:t>Baseline is a consensus of operational models, evaluated over the period 2006-8.</a:t>
            </a:r>
          </a:p>
          <a:p>
            <a:r>
              <a:rPr lang="en-US" dirty="0" smtClean="0"/>
              <a:t>Track consensus is an equally weighted average of GFSI</a:t>
            </a:r>
            <a:r>
              <a:rPr lang="en-US" dirty="0"/>
              <a:t>, GFDI, UKMI, NGPI, HWFI, GFNI, and </a:t>
            </a:r>
            <a:r>
              <a:rPr lang="en-US" dirty="0" smtClean="0"/>
              <a:t>EMXI, computed when at least one model is present.</a:t>
            </a:r>
          </a:p>
          <a:p>
            <a:r>
              <a:rPr lang="en-US" dirty="0" smtClean="0"/>
              <a:t>Intensity consensus is an equally weighted average of </a:t>
            </a:r>
            <a:r>
              <a:rPr lang="en-US" dirty="0"/>
              <a:t>GHMI, HWFI, DSHP, and </a:t>
            </a:r>
            <a:r>
              <a:rPr lang="en-US" dirty="0" smtClean="0"/>
              <a:t>LGEM.</a:t>
            </a:r>
          </a:p>
          <a:p>
            <a:r>
              <a:rPr lang="en-US" dirty="0" smtClean="0"/>
              <a:t>Note that these are all “early” models.  Late models have an unfair 5-10% advantage after 24-36 h relative to their early counterparts.</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0"/>
            <a:ext cx="8229600" cy="1371600"/>
          </a:xfrm>
        </p:spPr>
        <p:txBody>
          <a:bodyPr>
            <a:normAutofit fontScale="90000"/>
          </a:bodyPr>
          <a:lstStyle/>
          <a:p>
            <a:pPr eaLnBrk="1" hangingPunct="1">
              <a:defRPr/>
            </a:pPr>
            <a:r>
              <a:rPr lang="en-US" dirty="0" smtClean="0">
                <a:ea typeface="+mj-ea"/>
                <a:cs typeface="+mj-cs"/>
              </a:rPr>
              <a:t>HFIP Baselines</a:t>
            </a:r>
            <a:br>
              <a:rPr lang="en-US" dirty="0" smtClean="0">
                <a:ea typeface="+mj-ea"/>
                <a:cs typeface="+mj-cs"/>
              </a:rPr>
            </a:br>
            <a:r>
              <a:rPr lang="en-US" dirty="0" smtClean="0">
                <a:ea typeface="+mj-ea"/>
                <a:cs typeface="+mj-cs"/>
              </a:rPr>
              <a:t>2006-8 Track Errors</a:t>
            </a:r>
            <a:endParaRPr lang="en-US" dirty="0">
              <a:ea typeface="+mj-ea"/>
              <a:cs typeface="+mj-cs"/>
            </a:endParaRPr>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2667041300"/>
              </p:ext>
            </p:extLst>
          </p:nvPr>
        </p:nvGraphicFramePr>
        <p:xfrm>
          <a:off x="3048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Atlantic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N</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OFCL</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OCD5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CONS</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818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12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741</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29.4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44.5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30.0</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663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93.3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49.8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586</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69.9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150.9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69.5</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518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91.2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212.2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89.6</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411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135.0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317.2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132.0</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313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173.0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396.5</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175.2</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247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218.6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473.0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221.9</a:t>
                      </a:r>
                      <a:endParaRPr lang="en-US" sz="1200" dirty="0">
                        <a:effectLst/>
                        <a:latin typeface="Times New Roman"/>
                        <a:ea typeface="Cambria"/>
                        <a:cs typeface="Times New Roman"/>
                      </a:endParaRPr>
                    </a:p>
                  </a:txBody>
                  <a:tcPr marL="68580" marR="68580" marT="0" marB="0" anchor="ctr"/>
                </a:tc>
              </a:tr>
            </a:tbl>
          </a:graphicData>
        </a:graphic>
      </p:graphicFrame>
      <p:graphicFrame>
        <p:nvGraphicFramePr>
          <p:cNvPr id="10" name="Content Placeholder 2"/>
          <p:cNvGraphicFramePr>
            <a:graphicFrameLocks/>
          </p:cNvGraphicFramePr>
          <p:nvPr>
            <p:extLst>
              <p:ext uri="{D42A27DB-BD31-4B8C-83A1-F6EECF244321}">
                <p14:modId xmlns:p14="http://schemas.microsoft.com/office/powerpoint/2010/main" val="112183595"/>
              </p:ext>
            </p:extLst>
          </p:nvPr>
        </p:nvGraphicFramePr>
        <p:xfrm>
          <a:off x="46482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East Pacific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N</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OFCL</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OCD5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CONS</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918</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9.8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10.3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10.2</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819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30.3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38.6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30.1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718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50.9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74.4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48.7</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623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71.2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114.4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67.1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541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90.6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155.0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86.8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389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124.1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224.0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119.6</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268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160.0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267.9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160.6</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196.2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308.1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205.0</a:t>
                      </a:r>
                      <a:endParaRPr lang="en-US" sz="1200" dirty="0">
                        <a:effectLst/>
                        <a:latin typeface="Times New Roman"/>
                        <a:ea typeface="Cambria"/>
                        <a:cs typeface="Times New Roman"/>
                      </a:endParaRPr>
                    </a:p>
                  </a:txBody>
                  <a:tcPr marL="68580" marR="68580" marT="0" marB="0" anchor="ctr"/>
                </a:tc>
              </a:tr>
            </a:tbl>
          </a:graphicData>
        </a:graphic>
      </p:graphicFrame>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0"/>
            <a:ext cx="8229600" cy="1371600"/>
          </a:xfrm>
        </p:spPr>
        <p:txBody>
          <a:bodyPr>
            <a:normAutofit fontScale="90000"/>
          </a:bodyPr>
          <a:lstStyle/>
          <a:p>
            <a:pPr eaLnBrk="1" hangingPunct="1">
              <a:defRPr/>
            </a:pPr>
            <a:r>
              <a:rPr lang="en-US" dirty="0" smtClean="0">
                <a:ea typeface="+mj-ea"/>
                <a:cs typeface="+mj-cs"/>
              </a:rPr>
              <a:t>HFIP Baselines</a:t>
            </a:r>
            <a:br>
              <a:rPr lang="en-US" dirty="0" smtClean="0">
                <a:ea typeface="+mj-ea"/>
                <a:cs typeface="+mj-cs"/>
              </a:rPr>
            </a:br>
            <a:r>
              <a:rPr lang="en-US" dirty="0" smtClean="0">
                <a:ea typeface="+mj-ea"/>
                <a:cs typeface="+mj-cs"/>
              </a:rPr>
              <a:t>2006-8 Intensity Errors</a:t>
            </a:r>
            <a:endParaRPr lang="en-US" dirty="0">
              <a:ea typeface="+mj-ea"/>
              <a:cs typeface="+mj-cs"/>
            </a:endParaRPr>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1289078939"/>
              </p:ext>
            </p:extLst>
          </p:nvPr>
        </p:nvGraphicFramePr>
        <p:xfrm>
          <a:off x="3048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Atlantic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N</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OFCL</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OCD5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CONS</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820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2.2</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745</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8.3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7.7</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667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10.4</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11.5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10.1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590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12.6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14.2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11.7</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522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14.6</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13.7</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415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17.8</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16.0</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316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19.3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16.6</a:t>
                      </a: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250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19.0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19.3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17.0</a:t>
                      </a:r>
                      <a:endParaRPr lang="en-US" sz="1200" dirty="0">
                        <a:effectLst/>
                        <a:latin typeface="Times New Roman"/>
                        <a:ea typeface="Cambria"/>
                        <a:cs typeface="Times New Roman"/>
                      </a:endParaRPr>
                    </a:p>
                  </a:txBody>
                  <a:tcPr marL="68580" marR="68580" marT="0" marB="0" anchor="ctr"/>
                </a:tc>
              </a:tr>
            </a:tbl>
          </a:graphicData>
        </a:graphic>
      </p:graphicFrame>
      <p:graphicFrame>
        <p:nvGraphicFramePr>
          <p:cNvPr id="10" name="Content Placeholder 2"/>
          <p:cNvGraphicFramePr>
            <a:graphicFrameLocks/>
          </p:cNvGraphicFramePr>
          <p:nvPr>
            <p:extLst>
              <p:ext uri="{D42A27DB-BD31-4B8C-83A1-F6EECF244321}">
                <p14:modId xmlns:p14="http://schemas.microsoft.com/office/powerpoint/2010/main" val="716033170"/>
              </p:ext>
            </p:extLst>
          </p:nvPr>
        </p:nvGraphicFramePr>
        <p:xfrm>
          <a:off x="46482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East Pacific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N</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OFCL</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OCD5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CONS</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922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824</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723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10.0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11.3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10.5</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625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12.9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14.3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12.9</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543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14.6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14.5</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391</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18.0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16.0</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269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19.2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20.3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18.1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17.8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20.7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18.2</a:t>
                      </a:r>
                      <a:endParaRPr lang="en-US" sz="1200" dirty="0">
                        <a:effectLst/>
                        <a:latin typeface="Times New Roman"/>
                        <a:ea typeface="Cambria"/>
                        <a:cs typeface="Times New Roman"/>
                      </a:endParaRPr>
                    </a:p>
                  </a:txBody>
                  <a:tcPr marL="68580" marR="68580" marT="0" marB="0" anchor="ctr"/>
                </a:tc>
              </a:tr>
            </a:tbl>
          </a:graphicData>
        </a:graphic>
      </p:graphicFrame>
    </p:spTree>
    <p:extLst>
      <p:ext uri="{BB962C8B-B14F-4D97-AF65-F5344CB8AC3E}">
        <p14:creationId xmlns:p14="http://schemas.microsoft.com/office/powerpoint/2010/main" val="349691741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HFIP Baselines and Goals</a:t>
            </a:r>
            <a:endParaRPr lang="en-US" dirty="0">
              <a:ea typeface="+mj-ea"/>
              <a:cs typeface="+mj-cs"/>
            </a:endParaRPr>
          </a:p>
        </p:txBody>
      </p:sp>
      <p:pic>
        <p:nvPicPr>
          <p:cNvPr id="13" name="Content Placeholder 12" descr="ATL Track Baseline.gif"/>
          <p:cNvPicPr>
            <a:picLocks noGrp="1" noChangeAspect="1"/>
          </p:cNvPicPr>
          <p:nvPr>
            <p:ph idx="1"/>
          </p:nvPr>
        </p:nvPicPr>
        <p:blipFill>
          <a:blip r:embed="rId3">
            <a:extLst>
              <a:ext uri="{28A0092B-C50C-407E-A947-70E740481C1C}">
                <a14:useLocalDpi xmlns:a14="http://schemas.microsoft.com/office/drawing/2010/main" val="0"/>
              </a:ext>
            </a:extLst>
          </a:blip>
          <a:srcRect l="-2810" r="-2810"/>
          <a:stretch>
            <a:fillRect/>
          </a:stretch>
        </p:blipFill>
        <p:spPr>
          <a:xfrm>
            <a:off x="990600" y="1295400"/>
            <a:ext cx="7167563" cy="5105400"/>
          </a:xfrm>
        </p:spPr>
      </p:pic>
      <p:sp>
        <p:nvSpPr>
          <p:cNvPr id="4" name="Text Box 17"/>
          <p:cNvSpPr txBox="1">
            <a:spLocks noChangeArrowheads="1"/>
          </p:cNvSpPr>
          <p:nvPr/>
        </p:nvSpPr>
        <p:spPr bwMode="auto">
          <a:xfrm>
            <a:off x="4038600" y="4648200"/>
            <a:ext cx="3048000" cy="954107"/>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When comparing future forecasts to these baseline errors, differences in forecast difficulty need to be considered.</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37007838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HFIP Baselines and Goals</a:t>
            </a:r>
            <a:endParaRPr lang="en-US" dirty="0">
              <a:ea typeface="+mj-ea"/>
              <a:cs typeface="+mj-cs"/>
            </a:endParaRPr>
          </a:p>
        </p:txBody>
      </p:sp>
      <p:pic>
        <p:nvPicPr>
          <p:cNvPr id="2" name="Content Placeholder 1" descr="ATL Track Goals.gif"/>
          <p:cNvPicPr>
            <a:picLocks noGrp="1" noChangeAspect="1"/>
          </p:cNvPicPr>
          <p:nvPr>
            <p:ph idx="1"/>
          </p:nvPr>
        </p:nvPicPr>
        <p:blipFill>
          <a:blip r:embed="rId3">
            <a:extLst>
              <a:ext uri="{28A0092B-C50C-407E-A947-70E740481C1C}">
                <a14:useLocalDpi xmlns:a14="http://schemas.microsoft.com/office/drawing/2010/main" val="0"/>
              </a:ext>
            </a:extLst>
          </a:blip>
          <a:srcRect l="-2810" r="-2810"/>
          <a:stretch>
            <a:fillRect/>
          </a:stretch>
        </p:blipFill>
        <p:spPr>
          <a:xfrm>
            <a:off x="990600" y="1295400"/>
            <a:ext cx="7167563" cy="5105400"/>
          </a:xfrm>
        </p:spPr>
      </p:pic>
      <p:sp>
        <p:nvSpPr>
          <p:cNvPr id="4" name="Text Box 17"/>
          <p:cNvSpPr txBox="1">
            <a:spLocks noChangeArrowheads="1"/>
          </p:cNvSpPr>
          <p:nvPr/>
        </p:nvSpPr>
        <p:spPr bwMode="auto">
          <a:xfrm>
            <a:off x="4114800" y="4953000"/>
            <a:ext cx="3048000" cy="738664"/>
          </a:xfrm>
          <a:prstGeom prst="rect">
            <a:avLst/>
          </a:prstGeom>
          <a:noFill/>
          <a:ln w="9525">
            <a:noFill/>
            <a:miter lim="800000"/>
            <a:headEnd/>
            <a:tailEnd/>
          </a:ln>
        </p:spPr>
        <p:txBody>
          <a:bodyPr>
            <a:prstTxWarp prst="textNoShape">
              <a:avLst/>
            </a:prstTxWarp>
            <a:spAutoFit/>
          </a:bodyPr>
          <a:lstStyle/>
          <a:p>
            <a:pPr>
              <a:spcBef>
                <a:spcPct val="50000"/>
              </a:spcBef>
            </a:pPr>
            <a:r>
              <a:rPr lang="en-US" sz="1400" i="1" dirty="0" smtClean="0">
                <a:solidFill>
                  <a:srgbClr val="FF0000"/>
                </a:solidFill>
                <a:latin typeface="Arial" pitchFamily="-110" charset="0"/>
              </a:rPr>
              <a:t>Halving the baseline error and applying baseline difficulty yields an HFIP “skill” goal.</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253428490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HFIP Baselines and Goals</a:t>
            </a:r>
            <a:endParaRPr lang="en-US" dirty="0">
              <a:ea typeface="+mj-ea"/>
              <a:cs typeface="+mj-cs"/>
            </a:endParaRPr>
          </a:p>
        </p:txBody>
      </p:sp>
      <p:pic>
        <p:nvPicPr>
          <p:cNvPr id="2" name="Content Placeholder 1" descr="ATL Intensity Baseline.gif"/>
          <p:cNvPicPr>
            <a:picLocks noGrp="1" noChangeAspect="1"/>
          </p:cNvPicPr>
          <p:nvPr>
            <p:ph idx="1"/>
          </p:nvPr>
        </p:nvPicPr>
        <p:blipFill>
          <a:blip r:embed="rId3">
            <a:extLst>
              <a:ext uri="{28A0092B-C50C-407E-A947-70E740481C1C}">
                <a14:useLocalDpi xmlns:a14="http://schemas.microsoft.com/office/drawing/2010/main" val="0"/>
              </a:ext>
            </a:extLst>
          </a:blip>
          <a:srcRect l="-2810" r="-2810"/>
          <a:stretch>
            <a:fillRect/>
          </a:stretch>
        </p:blipFill>
        <p:spPr>
          <a:xfrm>
            <a:off x="990600" y="1295400"/>
            <a:ext cx="7167563" cy="5105400"/>
          </a:xfrm>
        </p:spPr>
      </p:pic>
    </p:spTree>
    <p:extLst>
      <p:ext uri="{BB962C8B-B14F-4D97-AF65-F5344CB8AC3E}">
        <p14:creationId xmlns:p14="http://schemas.microsoft.com/office/powerpoint/2010/main" val="21521050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09600" y="152400"/>
            <a:ext cx="7918450" cy="788894"/>
          </a:xfrm>
        </p:spPr>
        <p:txBody>
          <a:bodyPr>
            <a:normAutofit/>
          </a:bodyPr>
          <a:lstStyle/>
          <a:p>
            <a:pPr eaLnBrk="1" hangingPunct="1">
              <a:defRPr/>
            </a:pPr>
            <a:r>
              <a:rPr lang="en-US" dirty="0" smtClean="0"/>
              <a:t>HFIP Baselines and Goals</a:t>
            </a:r>
            <a:endParaRPr lang="en-US" dirty="0">
              <a:ea typeface="+mj-ea"/>
              <a:cs typeface="+mj-cs"/>
            </a:endParaRPr>
          </a:p>
        </p:txBody>
      </p:sp>
      <p:pic>
        <p:nvPicPr>
          <p:cNvPr id="2" name="Content Placeholder 1" descr="ATL Intensity Goals.gif"/>
          <p:cNvPicPr>
            <a:picLocks noGrp="1" noChangeAspect="1"/>
          </p:cNvPicPr>
          <p:nvPr>
            <p:ph idx="1"/>
          </p:nvPr>
        </p:nvPicPr>
        <p:blipFill>
          <a:blip r:embed="rId3">
            <a:extLst>
              <a:ext uri="{28A0092B-C50C-407E-A947-70E740481C1C}">
                <a14:useLocalDpi xmlns:a14="http://schemas.microsoft.com/office/drawing/2010/main" val="0"/>
              </a:ext>
            </a:extLst>
          </a:blip>
          <a:srcRect l="-2810" r="-2810"/>
          <a:stretch>
            <a:fillRect/>
          </a:stretch>
        </p:blipFill>
        <p:spPr>
          <a:xfrm>
            <a:off x="990600" y="1295400"/>
            <a:ext cx="7167563" cy="5105400"/>
          </a:xfrm>
        </p:spPr>
      </p:pic>
      <p:sp>
        <p:nvSpPr>
          <p:cNvPr id="4" name="Text Box 17"/>
          <p:cNvSpPr txBox="1">
            <a:spLocks noChangeArrowheads="1"/>
          </p:cNvSpPr>
          <p:nvPr/>
        </p:nvSpPr>
        <p:spPr bwMode="auto">
          <a:xfrm>
            <a:off x="2057400" y="2590800"/>
            <a:ext cx="4191000" cy="73866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400" i="1" dirty="0" smtClean="0">
                <a:solidFill>
                  <a:srgbClr val="FF0000"/>
                </a:solidFill>
                <a:latin typeface="Arial" pitchFamily="-110" charset="0"/>
              </a:rPr>
              <a:t>Note that the intensity goal is in the noise level of the observations.  This argues for focusing on the relatively few but very large forecast errors.</a:t>
            </a:r>
            <a:endParaRPr lang="en-US" sz="1400" i="1" dirty="0">
              <a:solidFill>
                <a:srgbClr val="FF0000"/>
              </a:solidFill>
              <a:latin typeface="Arial" pitchFamily="-110" charset="0"/>
            </a:endParaRPr>
          </a:p>
        </p:txBody>
      </p:sp>
    </p:spTree>
    <p:extLst>
      <p:ext uri="{BB962C8B-B14F-4D97-AF65-F5344CB8AC3E}">
        <p14:creationId xmlns:p14="http://schemas.microsoft.com/office/powerpoint/2010/main" val="3048941867"/>
      </p:ext>
    </p:extLst>
  </p:cSld>
  <p:clrMapOvr>
    <a:masterClrMapping/>
  </p:clrMapOvr>
  <mc:AlternateContent xmlns:mc="http://schemas.openxmlformats.org/markup-compatibility/2006" xmlns:p14="http://schemas.microsoft.com/office/powerpoint/2010/main">
    <mc:Choice Requires="p14">
      <p:transition spd="slow" p14:dur="2000">
        <p:wipe dir="r"/>
      </p:transition>
    </mc:Choice>
    <mc:Fallback xmlns="">
      <p:transition xmlns:p14="http://schemas.microsoft.com/office/powerpoint/2010/main" spd="slow">
        <p:wipe dir="r"/>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457200" y="0"/>
            <a:ext cx="8229600" cy="1371600"/>
          </a:xfrm>
        </p:spPr>
        <p:txBody>
          <a:bodyPr>
            <a:normAutofit fontScale="90000"/>
          </a:bodyPr>
          <a:lstStyle/>
          <a:p>
            <a:pPr eaLnBrk="1" hangingPunct="1">
              <a:defRPr/>
            </a:pPr>
            <a:r>
              <a:rPr lang="en-US" dirty="0" smtClean="0">
                <a:ea typeface="+mj-ea"/>
                <a:cs typeface="+mj-cs"/>
              </a:rPr>
              <a:t>HFIP Goals</a:t>
            </a:r>
            <a:br>
              <a:rPr lang="en-US" dirty="0" smtClean="0">
                <a:ea typeface="+mj-ea"/>
                <a:cs typeface="+mj-cs"/>
              </a:rPr>
            </a:br>
            <a:r>
              <a:rPr lang="en-US" dirty="0" smtClean="0">
                <a:ea typeface="+mj-ea"/>
                <a:cs typeface="+mj-cs"/>
              </a:rPr>
              <a:t>In Terms of Skill</a:t>
            </a:r>
            <a:endParaRPr lang="en-US" dirty="0">
              <a:ea typeface="+mj-ea"/>
              <a:cs typeface="+mj-cs"/>
            </a:endParaRPr>
          </a:p>
        </p:txBody>
      </p:sp>
      <p:graphicFrame>
        <p:nvGraphicFramePr>
          <p:cNvPr id="3" name="Content Placeholder 2"/>
          <p:cNvGraphicFramePr>
            <a:graphicFrameLocks noGrp="1"/>
          </p:cNvGraphicFramePr>
          <p:nvPr>
            <p:ph sz="half" idx="2"/>
            <p:extLst>
              <p:ext uri="{D42A27DB-BD31-4B8C-83A1-F6EECF244321}">
                <p14:modId xmlns:p14="http://schemas.microsoft.com/office/powerpoint/2010/main" val="1651662364"/>
              </p:ext>
            </p:extLst>
          </p:nvPr>
        </p:nvGraphicFramePr>
        <p:xfrm>
          <a:off x="3048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Atlantic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Trk</a:t>
                      </a:r>
                      <a:r>
                        <a:rPr lang="en-US" sz="1200" dirty="0" smtClean="0">
                          <a:effectLst/>
                        </a:rPr>
                        <a:t> 20%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Trk</a:t>
                      </a:r>
                      <a:r>
                        <a:rPr lang="en-US" sz="1200" baseline="0" dirty="0" smtClean="0">
                          <a:effectLst/>
                        </a:rPr>
                        <a:t> 50%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Int</a:t>
                      </a:r>
                      <a:r>
                        <a:rPr lang="en-US" sz="1200" dirty="0" smtClean="0">
                          <a:effectLst/>
                        </a:rPr>
                        <a:t> 20%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Int</a:t>
                      </a:r>
                      <a:r>
                        <a:rPr lang="en-US" sz="1200" baseline="0" dirty="0" smtClean="0">
                          <a:effectLst/>
                        </a:rPr>
                        <a:t> 50%</a:t>
                      </a: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endParaRPr lang="en-US"/>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12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46.1</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66.3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25.8</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53.6</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57.3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73.3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29.7</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56.1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63.2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77.0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34.1</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58.8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66.2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78.9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31.9</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57.5</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66.7</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79.2</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28.1</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55.1</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64.7</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77.9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31.2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57.0</a:t>
                      </a: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62.5</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smtClean="0">
                          <a:effectLst/>
                        </a:rPr>
                        <a:t>76.5</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29.5</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56.0</a:t>
                      </a:r>
                      <a:endParaRPr lang="en-US" sz="1200" dirty="0">
                        <a:effectLst/>
                        <a:latin typeface="Times New Roman"/>
                        <a:ea typeface="Cambria"/>
                        <a:cs typeface="Times New Roman"/>
                      </a:endParaRPr>
                    </a:p>
                  </a:txBody>
                  <a:tcPr marL="68580" marR="68580" marT="0" marB="0" anchor="ctr"/>
                </a:tc>
              </a:tr>
            </a:tbl>
          </a:graphicData>
        </a:graphic>
      </p:graphicFrame>
      <p:graphicFrame>
        <p:nvGraphicFramePr>
          <p:cNvPr id="10" name="Content Placeholder 2"/>
          <p:cNvGraphicFramePr>
            <a:graphicFrameLocks/>
          </p:cNvGraphicFramePr>
          <p:nvPr>
            <p:extLst>
              <p:ext uri="{D42A27DB-BD31-4B8C-83A1-F6EECF244321}">
                <p14:modId xmlns:p14="http://schemas.microsoft.com/office/powerpoint/2010/main" val="3008750773"/>
              </p:ext>
            </p:extLst>
          </p:nvPr>
        </p:nvGraphicFramePr>
        <p:xfrm>
          <a:off x="4648200" y="1600200"/>
          <a:ext cx="4038600" cy="3708400"/>
        </p:xfrm>
        <a:graphic>
          <a:graphicData uri="http://schemas.openxmlformats.org/drawingml/2006/table">
            <a:tbl>
              <a:tblPr firstRow="1" bandRow="1">
                <a:tableStyleId>{8799B23B-EC83-4686-B30A-512413B5E67A}</a:tableStyleId>
              </a:tblPr>
              <a:tblGrid>
                <a:gridCol w="807720"/>
                <a:gridCol w="807720"/>
                <a:gridCol w="807720"/>
                <a:gridCol w="807720"/>
                <a:gridCol w="807720"/>
              </a:tblGrid>
              <a:tr h="370840">
                <a:tc gridSpan="5">
                  <a:txBody>
                    <a:bodyPr/>
                    <a:lstStyle/>
                    <a:p>
                      <a:pPr marL="0" marR="0" algn="ctr">
                        <a:spcBef>
                          <a:spcPts val="0"/>
                        </a:spcBef>
                        <a:spcAft>
                          <a:spcPts val="0"/>
                        </a:spcAft>
                      </a:pPr>
                      <a:r>
                        <a:rPr lang="en-US" sz="1400" dirty="0" smtClean="0">
                          <a:effectLst/>
                        </a:rPr>
                        <a:t>East Pacific Basin</a:t>
                      </a:r>
                      <a:endParaRPr lang="en-US" sz="14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hMerge="1">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VT (h)</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Trk</a:t>
                      </a:r>
                      <a:r>
                        <a:rPr lang="en-US" sz="1200" dirty="0" smtClean="0">
                          <a:effectLst/>
                        </a:rPr>
                        <a:t> 20%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Trk</a:t>
                      </a:r>
                      <a:r>
                        <a:rPr lang="en-US" sz="1200" baseline="0" dirty="0" smtClean="0">
                          <a:effectLst/>
                        </a:rPr>
                        <a:t> 50%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Int</a:t>
                      </a:r>
                      <a:r>
                        <a:rPr lang="en-US" sz="1200" dirty="0" smtClean="0">
                          <a:effectLst/>
                        </a:rPr>
                        <a:t> 20%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err="1" smtClean="0">
                          <a:effectLst/>
                        </a:rPr>
                        <a:t>Int</a:t>
                      </a:r>
                      <a:r>
                        <a:rPr lang="en-US" sz="1200" baseline="0" dirty="0" smtClean="0">
                          <a:effectLst/>
                        </a:rPr>
                        <a:t> 50%</a:t>
                      </a: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dirty="0">
                          <a:effectLst/>
                        </a:rPr>
                        <a:t>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37.6</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61.0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22.3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51.4</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24</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47.6</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67.3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25.7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53.5</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36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53.1</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70.7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27.8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54.9</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48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55.2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29.3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55.8</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72</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57.3</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73.3</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28.9</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55.6</a:t>
                      </a:r>
                      <a:endParaRPr lang="en-US" sz="120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96</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52.0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70.0</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28.7</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55.4</a:t>
                      </a:r>
                      <a:endParaRPr lang="en-US" sz="1200" dirty="0">
                        <a:effectLst/>
                        <a:latin typeface="Times New Roman"/>
                        <a:ea typeface="Cambria"/>
                        <a:cs typeface="Times New Roman"/>
                      </a:endParaRPr>
                    </a:p>
                  </a:txBody>
                  <a:tcPr marL="68580" marR="68580" marT="0" marB="0" anchor="ctr"/>
                </a:tc>
              </a:tr>
              <a:tr h="370840">
                <a:tc>
                  <a:txBody>
                    <a:bodyPr/>
                    <a:lstStyle/>
                    <a:p>
                      <a:pPr marL="0" marR="0" algn="ctr">
                        <a:spcBef>
                          <a:spcPts val="0"/>
                        </a:spcBef>
                        <a:spcAft>
                          <a:spcPts val="0"/>
                        </a:spcAft>
                      </a:pPr>
                      <a:r>
                        <a:rPr lang="en-US" sz="1200">
                          <a:effectLst/>
                        </a:rPr>
                        <a:t>120</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46.8</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66.7</a:t>
                      </a:r>
                      <a:endParaRPr lang="en-US" sz="1200" dirty="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a:effectLst/>
                        </a:rPr>
                        <a:t>29.7</a:t>
                      </a:r>
                      <a:endParaRPr lang="en-US" sz="1200">
                        <a:effectLst/>
                        <a:latin typeface="Times New Roman"/>
                        <a:ea typeface="Cambria"/>
                        <a:cs typeface="Times New Roman"/>
                      </a:endParaRPr>
                    </a:p>
                  </a:txBody>
                  <a:tcPr marL="68580" marR="68580" marT="0" marB="0" anchor="ctr"/>
                </a:tc>
                <a:tc>
                  <a:txBody>
                    <a:bodyPr/>
                    <a:lstStyle/>
                    <a:p>
                      <a:pPr marL="0" marR="0" algn="ctr">
                        <a:spcBef>
                          <a:spcPts val="0"/>
                        </a:spcBef>
                        <a:spcAft>
                          <a:spcPts val="0"/>
                        </a:spcAft>
                      </a:pPr>
                      <a:r>
                        <a:rPr lang="en-US" sz="1200" dirty="0">
                          <a:effectLst/>
                        </a:rPr>
                        <a:t>56.0</a:t>
                      </a:r>
                      <a:endParaRPr lang="en-US" sz="1200" dirty="0">
                        <a:effectLst/>
                        <a:latin typeface="Times New Roman"/>
                        <a:ea typeface="Cambria"/>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63413434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10"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20400</TotalTime>
  <Words>808</Words>
  <Application>Microsoft Macintosh PowerPoint</Application>
  <PresentationFormat>On-screen Show (4:3)</PresentationFormat>
  <Paragraphs>334</Paragraphs>
  <Slides>18</Slides>
  <Notes>16</Notes>
  <HiddenSlides>0</HiddenSlides>
  <MMClips>0</MMClips>
  <ScaleCrop>false</ScaleCrop>
  <HeadingPairs>
    <vt:vector size="4" baseType="variant">
      <vt:variant>
        <vt:lpstr>Theme</vt:lpstr>
      </vt:variant>
      <vt:variant>
        <vt:i4>4</vt:i4>
      </vt:variant>
      <vt:variant>
        <vt:lpstr>Slide Titles</vt:lpstr>
      </vt:variant>
      <vt:variant>
        <vt:i4>18</vt:i4>
      </vt:variant>
    </vt:vector>
  </HeadingPairs>
  <TitlesOfParts>
    <vt:vector size="22" baseType="lpstr">
      <vt:lpstr>Default Design</vt:lpstr>
      <vt:lpstr>Twilight</vt:lpstr>
      <vt:lpstr>1_Twilight</vt:lpstr>
      <vt:lpstr>1_Default Design</vt:lpstr>
      <vt:lpstr>HFIP Goals and Preliminary 2010 Forecast Verification</vt:lpstr>
      <vt:lpstr>HFIP Goals and Baselines</vt:lpstr>
      <vt:lpstr>HFIP Baselines 2006-8 Track Errors</vt:lpstr>
      <vt:lpstr>HFIP Baselines 2006-8 Intensity Errors</vt:lpstr>
      <vt:lpstr>HFIP Baselines and Goals</vt:lpstr>
      <vt:lpstr>HFIP Baselines and Goals</vt:lpstr>
      <vt:lpstr>HFIP Baselines and Goals</vt:lpstr>
      <vt:lpstr>HFIP Baselines and Goals</vt:lpstr>
      <vt:lpstr>HFIP Goals In Terms of Skill</vt:lpstr>
      <vt:lpstr>2010 Preliminary Verifications</vt:lpstr>
      <vt:lpstr>2010 Preliminary Verifications</vt:lpstr>
      <vt:lpstr>2010 Preliminary Verifications</vt:lpstr>
      <vt:lpstr>2010 Preliminary Verifications</vt:lpstr>
      <vt:lpstr>2010 Preliminary Verifications</vt:lpstr>
      <vt:lpstr>2010 Preliminary Verifications</vt:lpstr>
      <vt:lpstr>2010 Preliminary Verifications</vt:lpstr>
      <vt:lpstr>2010 Preliminary Verifications</vt:lpstr>
      <vt:lpstr>Conclusions</vt:lpstr>
    </vt:vector>
  </TitlesOfParts>
  <Company>National Hurricane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Release of Hurricane Guidance Products</dc:title>
  <dc:creator>D. Director</dc:creator>
  <cp:lastModifiedBy>James Franklin</cp:lastModifiedBy>
  <cp:revision>602</cp:revision>
  <cp:lastPrinted>2009-02-24T18:08:57Z</cp:lastPrinted>
  <dcterms:created xsi:type="dcterms:W3CDTF">2010-03-05T17:57:02Z</dcterms:created>
  <dcterms:modified xsi:type="dcterms:W3CDTF">2010-11-04T17:18:42Z</dcterms:modified>
</cp:coreProperties>
</file>