
<file path=[Content_Types].xml><?xml version="1.0" encoding="utf-8"?>
<Types xmlns="http://schemas.openxmlformats.org/package/2006/content-types">
  <Default Extension="rels" ContentType="application/vnd.openxmlformats-package.relationships+xml"/>
  <Override PartName="/ppt/slideLayouts/slideLayout1.xml" ContentType="application/vnd.openxmlformats-officedocument.presentationml.slideLayout+xml"/>
  <Default Extension="png" ContentType="image/png"/>
  <Default Extension="jpeg" ContentType="image/jpeg"/>
  <Default Extension="xml" ContentType="application/xml"/>
  <Override PartName="/ppt/slides/slide9.xml" ContentType="application/vnd.openxmlformats-officedocument.presentationml.slide+xml"/>
  <Override PartName="/ppt/tableStyles.xml" ContentType="application/vnd.openxmlformats-officedocument.presentationml.tableStyles+xml"/>
  <Override PartName="/ppt/slideLayouts/slideLayout8.xml" ContentType="application/vnd.openxmlformats-officedocument.presentationml.slideLayout+xml"/>
  <Override PartName="/ppt/slides/slide7.xml" ContentType="application/vnd.openxmlformats-officedocument.presentationml.slide+xml"/>
  <Override PartName="/ppt/notesSlides/notesSlide1.xml" ContentType="application/vnd.openxmlformats-officedocument.presentationml.notesSlide+xml"/>
  <Override PartName="/ppt/commentAuthors.xml" ContentType="application/vnd.openxmlformats-officedocument.presentationml.commentAuthors+xml"/>
  <Override PartName="/ppt/slideLayouts/slideLayout6.xml" ContentType="application/vnd.openxmlformats-officedocument.presentationml.slideLayout+xml"/>
  <Override PartName="/ppt/slides/slide5.xml" ContentType="application/vnd.openxmlformats-officedocument.presentationml.slide+xml"/>
  <Override PartName="/ppt/theme/theme2.xml" ContentType="application/vnd.openxmlformats-officedocument.theme+xml"/>
  <Override PartName="/ppt/slideMasters/slideMaster1.xml" ContentType="application/vnd.openxmlformats-officedocument.presentationml.slideMaster+xml"/>
  <Override PartName="/ppt/slideLayouts/slideLayout4.xml" ContentType="application/vnd.openxmlformats-officedocument.presentationml.slideLayout+xml"/>
  <Override PartName="/ppt/slides/slide3.xml" ContentType="application/vnd.openxmlformats-officedocument.presentationml.slide+xml"/>
  <Override PartName="/ppt/slideLayouts/slideLayout10.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ppt/slideLayouts/slideLayout2.xml" ContentType="application/vnd.openxmlformats-officedocument.presentationml.slideLayout+xml"/>
  <Override PartName="/ppt/slides/slide1.xml" ContentType="application/vnd.openxmlformats-officedocument.presentationml.slide+xml"/>
  <Default Extension="bin" ContentType="application/vnd.openxmlformats-officedocument.presentationml.printerSettings"/>
  <Override PartName="/ppt/slides/slide10.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slides/slide8.xml" ContentType="application/vnd.openxmlformats-officedocument.presentationml.slide+xml"/>
  <Override PartName="/ppt/presentation.xml" ContentType="application/vnd.openxmlformats-officedocument.presentationml.presentation.main+xml"/>
  <Override PartName="/ppt/notesSlides/notesSlide2.xml" ContentType="application/vnd.openxmlformats-officedocument.presentationml.notesSlide+xml"/>
  <Override PartName="/ppt/slideLayouts/slideLayout7.xml" ContentType="application/vnd.openxmlformats-officedocument.presentationml.slideLayout+xml"/>
  <Override PartName="/ppt/slides/slide6.xml" ContentType="application/vnd.openxmlformats-officedocument.presentationml.slide+xml"/>
  <Override PartName="/ppt/notesMasters/notesMaster1.xml" ContentType="application/vnd.openxmlformats-officedocument.presentationml.notesMaster+xml"/>
  <Override PartName="/ppt/slideLayouts/slideLayout5.xml" ContentType="application/vnd.openxmlformats-officedocument.presentationml.slideLayout+xml"/>
  <Override PartName="/ppt/slides/slide4.xml" ContentType="application/vnd.openxmlformats-officedocument.presentationml.slide+xml"/>
  <Override PartName="/ppt/slideLayouts/slideLayout11.xml" ContentType="application/vnd.openxmlformats-officedocument.presentationml.slideLayout+xml"/>
  <Override PartName="/ppt/theme/theme1.xml" ContentType="application/vnd.openxmlformats-officedocument.theme+xml"/>
  <Override PartName="/ppt/presProps.xml" ContentType="application/vnd.openxmlformats-officedocument.presentationml.presProps+xml"/>
  <Override PartName="/ppt/slideLayouts/slideLayout3.xml" ContentType="application/vnd.openxmlformats-officedocument.presentationml.slideLayout+xml"/>
  <Override PartName="/ppt/slides/slide2.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p:sldMasterIdLst>
    <p:sldMasterId id="2147484104" r:id="rId1"/>
  </p:sldMasterIdLst>
  <p:notesMasterIdLst>
    <p:notesMasterId r:id="rId12"/>
  </p:notesMasterIdLst>
  <p:sldIdLst>
    <p:sldId id="256" r:id="rId2"/>
    <p:sldId id="334" r:id="rId3"/>
    <p:sldId id="337" r:id="rId4"/>
    <p:sldId id="336" r:id="rId5"/>
    <p:sldId id="339" r:id="rId6"/>
    <p:sldId id="327" r:id="rId7"/>
    <p:sldId id="326" r:id="rId8"/>
    <p:sldId id="325" r:id="rId9"/>
    <p:sldId id="340" r:id="rId10"/>
    <p:sldId id="333" r:id="rId11"/>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pitchFamily="34" charset="0"/>
        <a:ea typeface="ＭＳ Ｐゴシック" pitchFamily="34" charset="-128"/>
        <a:cs typeface="+mn-cs"/>
      </a:defRPr>
    </a:lvl1pPr>
    <a:lvl2pPr marL="457200" algn="l" rtl="0" fontAlgn="base">
      <a:spcBef>
        <a:spcPct val="0"/>
      </a:spcBef>
      <a:spcAft>
        <a:spcPct val="0"/>
      </a:spcAft>
      <a:defRPr kern="1200">
        <a:solidFill>
          <a:schemeClr val="tx1"/>
        </a:solidFill>
        <a:latin typeface="Arial" pitchFamily="34" charset="0"/>
        <a:ea typeface="ＭＳ Ｐゴシック" pitchFamily="34" charset="-128"/>
        <a:cs typeface="+mn-cs"/>
      </a:defRPr>
    </a:lvl2pPr>
    <a:lvl3pPr marL="914400" algn="l" rtl="0" fontAlgn="base">
      <a:spcBef>
        <a:spcPct val="0"/>
      </a:spcBef>
      <a:spcAft>
        <a:spcPct val="0"/>
      </a:spcAft>
      <a:defRPr kern="1200">
        <a:solidFill>
          <a:schemeClr val="tx1"/>
        </a:solidFill>
        <a:latin typeface="Arial" pitchFamily="34" charset="0"/>
        <a:ea typeface="ＭＳ Ｐゴシック" pitchFamily="34" charset="-128"/>
        <a:cs typeface="+mn-cs"/>
      </a:defRPr>
    </a:lvl3pPr>
    <a:lvl4pPr marL="1371600" algn="l" rtl="0" fontAlgn="base">
      <a:spcBef>
        <a:spcPct val="0"/>
      </a:spcBef>
      <a:spcAft>
        <a:spcPct val="0"/>
      </a:spcAft>
      <a:defRPr kern="1200">
        <a:solidFill>
          <a:schemeClr val="tx1"/>
        </a:solidFill>
        <a:latin typeface="Arial" pitchFamily="34" charset="0"/>
        <a:ea typeface="ＭＳ Ｐゴシック" pitchFamily="34" charset="-128"/>
        <a:cs typeface="+mn-cs"/>
      </a:defRPr>
    </a:lvl4pPr>
    <a:lvl5pPr marL="1828800" algn="l" rtl="0" fontAlgn="base">
      <a:spcBef>
        <a:spcPct val="0"/>
      </a:spcBef>
      <a:spcAft>
        <a:spcPct val="0"/>
      </a:spcAft>
      <a:defRPr kern="1200">
        <a:solidFill>
          <a:schemeClr val="tx1"/>
        </a:solidFill>
        <a:latin typeface="Arial" pitchFamily="34" charset="0"/>
        <a:ea typeface="ＭＳ Ｐゴシック" pitchFamily="34" charset="-128"/>
        <a:cs typeface="+mn-cs"/>
      </a:defRPr>
    </a:lvl5pPr>
    <a:lvl6pPr marL="2286000" algn="l" defTabSz="914400" rtl="0" eaLnBrk="1" latinLnBrk="0" hangingPunct="1">
      <a:defRPr kern="1200">
        <a:solidFill>
          <a:schemeClr val="tx1"/>
        </a:solidFill>
        <a:latin typeface="Arial" pitchFamily="34" charset="0"/>
        <a:ea typeface="ＭＳ Ｐゴシック" pitchFamily="34" charset="-128"/>
        <a:cs typeface="+mn-cs"/>
      </a:defRPr>
    </a:lvl6pPr>
    <a:lvl7pPr marL="2743200" algn="l" defTabSz="914400" rtl="0" eaLnBrk="1" latinLnBrk="0" hangingPunct="1">
      <a:defRPr kern="1200">
        <a:solidFill>
          <a:schemeClr val="tx1"/>
        </a:solidFill>
        <a:latin typeface="Arial" pitchFamily="34" charset="0"/>
        <a:ea typeface="ＭＳ Ｐゴシック" pitchFamily="34" charset="-128"/>
        <a:cs typeface="+mn-cs"/>
      </a:defRPr>
    </a:lvl7pPr>
    <a:lvl8pPr marL="3200400" algn="l" defTabSz="914400" rtl="0" eaLnBrk="1" latinLnBrk="0" hangingPunct="1">
      <a:defRPr kern="1200">
        <a:solidFill>
          <a:schemeClr val="tx1"/>
        </a:solidFill>
        <a:latin typeface="Arial" pitchFamily="34" charset="0"/>
        <a:ea typeface="ＭＳ Ｐゴシック" pitchFamily="34" charset="-128"/>
        <a:cs typeface="+mn-cs"/>
      </a:defRPr>
    </a:lvl8pPr>
    <a:lvl9pPr marL="3657600" algn="l" defTabSz="914400" rtl="0" eaLnBrk="1" latinLnBrk="0" hangingPunct="1">
      <a:defRPr kern="1200">
        <a:solidFill>
          <a:schemeClr val="tx1"/>
        </a:solidFill>
        <a:latin typeface="Arial" pitchFamily="34" charset="0"/>
        <a:ea typeface="ＭＳ Ｐゴシック" pitchFamily="34" charset="-128"/>
        <a:cs typeface="+mn-cs"/>
      </a:defRPr>
    </a:lvl9pPr>
  </p:defaultTextStyle>
</p:presentation>
</file>

<file path=ppt/commentAuthors.xml><?xml version="1.0" encoding="utf-8"?>
<p:cmAuthor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mAuthor id="0" name="Ligia Bernardet" initials="GF" lastIdx="3" clrIdx="0"/>
</p:cmAuthorLst>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prnPr hiddenSlides="1"/>
  <p:clrMru>
    <a:srgbClr val="FF00FF"/>
    <a:srgbClr val="53FB25"/>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horzBarState="maximized">
    <p:restoredLeft sz="15620"/>
    <p:restoredTop sz="91374" autoAdjust="0"/>
  </p:normalViewPr>
  <p:slideViewPr>
    <p:cSldViewPr>
      <p:cViewPr varScale="1">
        <p:scale>
          <a:sx n="109" d="100"/>
          <a:sy n="109" d="100"/>
        </p:scale>
        <p:origin x="-328" y="-112"/>
      </p:cViewPr>
      <p:guideLst>
        <p:guide orient="horz" pos="3936"/>
        <p:guide pos="2880"/>
      </p:guideLst>
    </p:cSldViewPr>
  </p:slideViewPr>
  <p:notesTextViewPr>
    <p:cViewPr>
      <p:scale>
        <a:sx n="100" d="100"/>
        <a:sy n="100" d="100"/>
      </p:scale>
      <p:origin x="0" y="0"/>
    </p:cViewPr>
  </p:notesTextViewPr>
  <p:sorterViewPr>
    <p:cViewPr>
      <p:scale>
        <a:sx n="100" d="100"/>
        <a:sy n="100" d="100"/>
      </p:scale>
      <p:origin x="0" y="0"/>
    </p:cViewPr>
  </p:sorterViewPr>
  <p:gridSpacing cx="78028800" cy="78028800"/>
</p:viewPr>
</file>

<file path=ppt/_rels/presentation.xml.rels><?xml version="1.0" encoding="UTF-8" standalone="yes"?>
<Relationships xmlns="http://schemas.openxmlformats.org/package/2006/relationships"><Relationship Id="rId11" Type="http://schemas.openxmlformats.org/officeDocument/2006/relationships/slide" Target="slides/slide10.xml"/><Relationship Id="rId12" Type="http://schemas.openxmlformats.org/officeDocument/2006/relationships/notesMaster" Target="notesMasters/notesMaster1.xml"/><Relationship Id="rId13" Type="http://schemas.openxmlformats.org/officeDocument/2006/relationships/printerSettings" Target="printerSettings/printerSettings1.bin"/><Relationship Id="rId14" Type="http://schemas.openxmlformats.org/officeDocument/2006/relationships/commentAuthors" Target="commentAuthors.xml"/><Relationship Id="rId15" Type="http://schemas.openxmlformats.org/officeDocument/2006/relationships/presProps" Target="presProps.xml"/><Relationship Id="rId16" Type="http://schemas.openxmlformats.org/officeDocument/2006/relationships/viewProps" Target="viewProps.xml"/><Relationship Id="rId17" Type="http://schemas.openxmlformats.org/officeDocument/2006/relationships/theme" Target="theme/theme1.xml"/><Relationship Id="rId18"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ea typeface="+mn-ea"/>
              </a:defRPr>
            </a:lvl1pPr>
          </a:lstStyle>
          <a:p>
            <a:pPr>
              <a:defRPr/>
            </a:pPr>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atin typeface="Calibri" pitchFamily="34" charset="0"/>
              </a:defRPr>
            </a:lvl1pPr>
          </a:lstStyle>
          <a:p>
            <a:fld id="{4F421CB3-3558-4738-9359-2CB5A4A78DE6}" type="datetime1">
              <a:rPr lang="en-US"/>
              <a:pPr/>
              <a:t>12/31/00</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ea typeface="+mn-ea"/>
              </a:defRPr>
            </a:lvl1pPr>
          </a:lstStyle>
          <a:p>
            <a:pPr>
              <a:defRPr/>
            </a:pPr>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atin typeface="Calibri" pitchFamily="34" charset="0"/>
              </a:defRPr>
            </a:lvl1pPr>
          </a:lstStyle>
          <a:p>
            <a:fld id="{08A381AA-ECB7-4FB4-B765-4CD486A28DF6}" type="slidenum">
              <a:rPr lang="en-US"/>
              <a:pPr/>
              <a:t>‹#›</a:t>
            </a:fld>
            <a:endParaRPr lang="en-US" dirty="0"/>
          </a:p>
        </p:txBody>
      </p:sp>
    </p:spTree>
  </p:cSld>
  <p:clrMap bg1="lt1" tx1="dk1" bg2="lt2" tx2="dk2" accent1="accent1" accent2="accent2" accent3="accent3" accent4="accent4" accent5="accent5" accent6="accent6" hlink="hlink" folHlink="folHlink"/>
  <p:notesStyle>
    <a:lvl1pPr algn="l" defTabSz="457200" rtl="0" eaLnBrk="0" fontAlgn="base" hangingPunct="0">
      <a:spcBef>
        <a:spcPct val="30000"/>
      </a:spcBef>
      <a:spcAft>
        <a:spcPct val="0"/>
      </a:spcAft>
      <a:defRPr sz="1200" kern="1200">
        <a:solidFill>
          <a:schemeClr val="tx1"/>
        </a:solidFill>
        <a:latin typeface="+mn-lt"/>
        <a:ea typeface="ＭＳ Ｐゴシック" charset="-128"/>
        <a:cs typeface="ＭＳ Ｐゴシック" charset="-128"/>
      </a:defRPr>
    </a:lvl1pPr>
    <a:lvl2pPr marL="457200" algn="l" defTabSz="457200" rtl="0" eaLnBrk="0" fontAlgn="base" hangingPunct="0">
      <a:spcBef>
        <a:spcPct val="30000"/>
      </a:spcBef>
      <a:spcAft>
        <a:spcPct val="0"/>
      </a:spcAft>
      <a:defRPr sz="1200" kern="1200">
        <a:solidFill>
          <a:schemeClr val="tx1"/>
        </a:solidFill>
        <a:latin typeface="+mn-lt"/>
        <a:ea typeface="ＭＳ Ｐゴシック" pitchFamily="4" charset="-128"/>
        <a:cs typeface="+mn-cs"/>
      </a:defRPr>
    </a:lvl2pPr>
    <a:lvl3pPr marL="914400" algn="l" defTabSz="457200" rtl="0" eaLnBrk="0" fontAlgn="base" hangingPunct="0">
      <a:spcBef>
        <a:spcPct val="30000"/>
      </a:spcBef>
      <a:spcAft>
        <a:spcPct val="0"/>
      </a:spcAft>
      <a:defRPr sz="1200" kern="1200">
        <a:solidFill>
          <a:schemeClr val="tx1"/>
        </a:solidFill>
        <a:latin typeface="+mn-lt"/>
        <a:ea typeface="ＭＳ Ｐゴシック" pitchFamily="4" charset="-128"/>
        <a:cs typeface="+mn-cs"/>
      </a:defRPr>
    </a:lvl3pPr>
    <a:lvl4pPr marL="1371600" algn="l" defTabSz="457200" rtl="0" eaLnBrk="0" fontAlgn="base" hangingPunct="0">
      <a:spcBef>
        <a:spcPct val="30000"/>
      </a:spcBef>
      <a:spcAft>
        <a:spcPct val="0"/>
      </a:spcAft>
      <a:defRPr sz="1200" kern="1200">
        <a:solidFill>
          <a:schemeClr val="tx1"/>
        </a:solidFill>
        <a:latin typeface="+mn-lt"/>
        <a:ea typeface="ＭＳ Ｐゴシック" pitchFamily="4" charset="-128"/>
        <a:cs typeface="+mn-cs"/>
      </a:defRPr>
    </a:lvl4pPr>
    <a:lvl5pPr marL="1828800" algn="l" defTabSz="457200" rtl="0" eaLnBrk="0" fontAlgn="base" hangingPunct="0">
      <a:spcBef>
        <a:spcPct val="30000"/>
      </a:spcBef>
      <a:spcAft>
        <a:spcPct val="0"/>
      </a:spcAft>
      <a:defRPr sz="1200" kern="1200">
        <a:solidFill>
          <a:schemeClr val="tx1"/>
        </a:solidFill>
        <a:latin typeface="+mn-lt"/>
        <a:ea typeface="ＭＳ Ｐゴシック" pitchFamily="4"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6386" name="Slide Image Placeholder 1"/>
          <p:cNvSpPr>
            <a:spLocks noGrp="1" noRot="1" noChangeAspect="1"/>
          </p:cNvSpPr>
          <p:nvPr>
            <p:ph type="sldImg"/>
          </p:nvPr>
        </p:nvSpPr>
        <p:spPr>
          <a:ln/>
        </p:spPr>
      </p:sp>
      <p:sp>
        <p:nvSpPr>
          <p:cNvPr id="16387" name="Notes Placeholder 2"/>
          <p:cNvSpPr>
            <a:spLocks noGrp="1"/>
          </p:cNvSpPr>
          <p:nvPr>
            <p:ph type="body" idx="1"/>
          </p:nvPr>
        </p:nvSpPr>
        <p:spPr>
          <a:noFill/>
          <a:ln/>
        </p:spPr>
        <p:txBody>
          <a:bodyPr/>
          <a:lstStyle/>
          <a:p>
            <a:pPr eaLnBrk="1" hangingPunct="1"/>
            <a:r>
              <a:rPr lang="en-US" dirty="0" smtClean="0">
                <a:latin typeface="Calibri" charset="0"/>
              </a:rPr>
              <a:t>Emphasize that this slides only covers the </a:t>
            </a:r>
            <a:r>
              <a:rPr lang="en-US" b="1" dirty="0" smtClean="0">
                <a:latin typeface="Calibri" charset="0"/>
              </a:rPr>
              <a:t>atmospheric </a:t>
            </a:r>
            <a:r>
              <a:rPr lang="en-US" dirty="0" smtClean="0">
                <a:latin typeface="Calibri" charset="0"/>
              </a:rPr>
              <a:t>component of HWRF.</a:t>
            </a:r>
          </a:p>
          <a:p>
            <a:pPr eaLnBrk="1" hangingPunct="1"/>
            <a:r>
              <a:rPr lang="en-US" dirty="0" smtClean="0">
                <a:latin typeface="Calibri" charset="0"/>
              </a:rPr>
              <a:t>The vertical blue boxes represent the evolution of the WRF Community Code. The </a:t>
            </a:r>
            <a:r>
              <a:rPr lang="en-US" baseline="0" dirty="0" smtClean="0">
                <a:latin typeface="Calibri" charset="0"/>
              </a:rPr>
              <a:t>orange boxes along the bottom of the slide represent evolution of the WRF code within HWRF. For years, HWRF code was developed at EMC separately from the community effort. The orange arrows represent work done by EMC and DTC of putting HWRF capabilities into community code. After each code transfer, a multi-storm test was conducted. The last test conducted by DTC was dubbed R2prime. It is a test of the V3.2.1+ containing the R2 capabilities. The results of those runs were compared against an equivalent run using the current operational WRF V2. The “prime” refers to the fact  that in this test community code was used not only for WRF (V3.2.1+ with R2 capabilities) but also for the vortex initialization and ocean. The community vortex initialization and ocean are basically the same ones used in operations, but several bugs were fixed and corrections were made to have the code work in multiple platforms.</a:t>
            </a:r>
            <a:endParaRPr lang="en-US" dirty="0">
              <a:latin typeface="Calibri" charset="0"/>
            </a:endParaRPr>
          </a:p>
        </p:txBody>
      </p:sp>
      <p:sp>
        <p:nvSpPr>
          <p:cNvPr id="16388" name="Slide Number Placeholder 3"/>
          <p:cNvSpPr>
            <a:spLocks noGrp="1"/>
          </p:cNvSpPr>
          <p:nvPr>
            <p:ph type="sldNum" sz="quarter" idx="5"/>
          </p:nvPr>
        </p:nvSpPr>
        <p:spPr>
          <a:noFill/>
        </p:spPr>
        <p:txBody>
          <a:bodyPr/>
          <a:lstStyle/>
          <a:p>
            <a:fld id="{DEA53674-9E35-2343-A25A-86D5ACFDCF3C}" type="slidenum">
              <a:rPr lang="en-US" smtClean="0">
                <a:latin typeface="Franklin Gothic Book" charset="0"/>
                <a:ea typeface="ＭＳ Ｐゴシック" charset="-128"/>
                <a:cs typeface="ＭＳ Ｐゴシック" charset="-128"/>
              </a:rPr>
              <a:pPr/>
              <a:t>4</a:t>
            </a:fld>
            <a:endParaRPr lang="en-US" dirty="0" smtClean="0">
              <a:latin typeface="Franklin Gothic Book" charset="0"/>
              <a:ea typeface="ＭＳ Ｐゴシック" charset="-128"/>
              <a:cs typeface="ＭＳ Ｐゴシック" charset="-128"/>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Emphasize that the Community Code for Vortex initialization, POM, POM initialization, coupler and tracker are  basically the operational</a:t>
            </a:r>
            <a:r>
              <a:rPr lang="en-US" baseline="0" dirty="0" smtClean="0"/>
              <a:t> ones, with a few changes to fix bugs and allow it to run in multiple platforms.</a:t>
            </a:r>
            <a:endParaRPr lang="en-US" dirty="0"/>
          </a:p>
        </p:txBody>
      </p:sp>
      <p:sp>
        <p:nvSpPr>
          <p:cNvPr id="4" name="Slide Number Placeholder 3"/>
          <p:cNvSpPr>
            <a:spLocks noGrp="1"/>
          </p:cNvSpPr>
          <p:nvPr>
            <p:ph type="sldNum" sz="quarter" idx="10"/>
          </p:nvPr>
        </p:nvSpPr>
        <p:spPr/>
        <p:txBody>
          <a:bodyPr/>
          <a:lstStyle/>
          <a:p>
            <a:fld id="{08A381AA-ECB7-4FB4-B765-4CD486A28DF6}" type="slidenum">
              <a:rPr lang="en-US" smtClean="0"/>
              <a:pPr/>
              <a:t>5</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title" preserve="1">
  <p:cSld name="Title Slide">
    <p:spTree>
      <p:nvGrpSpPr>
        <p:cNvPr id="1" name=""/>
        <p:cNvGrpSpPr/>
        <p:nvPr/>
      </p:nvGrpSpPr>
      <p:grpSpPr>
        <a:xfrm>
          <a:off x="0" y="0"/>
          <a:ext cx="0" cy="0"/>
          <a:chOff x="0" y="0"/>
          <a:chExt cx="0" cy="0"/>
        </a:xfrm>
      </p:grpSpPr>
      <p:sp>
        <p:nvSpPr>
          <p:cNvPr id="4" name="Rectangle 3"/>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useBgFill="1">
        <p:nvSpPr>
          <p:cNvPr id="5" name="Rounded Rectangle 4"/>
          <p:cNvSpPr/>
          <p:nvPr/>
        </p:nvSpPr>
        <p:spPr>
          <a:xfrm>
            <a:off x="65088" y="69850"/>
            <a:ext cx="9013825" cy="6691313"/>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6" name="Rectangle 5"/>
          <p:cNvSpPr/>
          <p:nvPr/>
        </p:nvSpPr>
        <p:spPr>
          <a:xfrm>
            <a:off x="63500" y="1449388"/>
            <a:ext cx="9020175" cy="1527175"/>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7" name="Rectangle 6"/>
          <p:cNvSpPr/>
          <p:nvPr/>
        </p:nvSpPr>
        <p:spPr>
          <a:xfrm>
            <a:off x="63500" y="1397000"/>
            <a:ext cx="9020175" cy="120650"/>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0" name="Rectangle 9"/>
          <p:cNvSpPr/>
          <p:nvPr/>
        </p:nvSpPr>
        <p:spPr>
          <a:xfrm>
            <a:off x="63500" y="2976563"/>
            <a:ext cx="9020175" cy="111125"/>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9" name="Subtitle 8"/>
          <p:cNvSpPr>
            <a:spLocks noGrp="1"/>
          </p:cNvSpPr>
          <p:nvPr>
            <p:ph type="subTitle" idx="1"/>
          </p:nvPr>
        </p:nvSpPr>
        <p:spPr>
          <a:xfrm>
            <a:off x="1295400" y="3200400"/>
            <a:ext cx="6400800" cy="1600200"/>
          </a:xfrm>
        </p:spPr>
        <p:txBody>
          <a:bodyPr/>
          <a:lstStyle>
            <a:lvl1pPr marL="0" indent="0" algn="ctr">
              <a:buNone/>
              <a:defRPr sz="26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smtClean="0"/>
              <a:t>Click to edit Master subtitle style</a:t>
            </a:r>
            <a:endParaRPr lang="en-US"/>
          </a:p>
        </p:txBody>
      </p:sp>
      <p:sp>
        <p:nvSpPr>
          <p:cNvPr id="8" name="Title 7"/>
          <p:cNvSpPr>
            <a:spLocks noGrp="1"/>
          </p:cNvSpPr>
          <p:nvPr>
            <p:ph type="ctrTitle"/>
          </p:nvPr>
        </p:nvSpPr>
        <p:spPr>
          <a:xfrm>
            <a:off x="457200" y="1505930"/>
            <a:ext cx="8229600" cy="1470025"/>
          </a:xfrm>
        </p:spPr>
        <p:txBody>
          <a:bodyPr anchor="ctr"/>
          <a:lstStyle>
            <a:lvl1pPr algn="ctr">
              <a:defRPr lang="en-US" dirty="0">
                <a:solidFill>
                  <a:srgbClr val="FFFFFF"/>
                </a:solidFill>
              </a:defRPr>
            </a:lvl1pPr>
          </a:lstStyle>
          <a:p>
            <a:r>
              <a:rPr lang="en-US" smtClean="0"/>
              <a:t>Click to edit Master title style</a:t>
            </a:r>
            <a:endParaRPr lang="en-US"/>
          </a:p>
        </p:txBody>
      </p:sp>
      <p:sp>
        <p:nvSpPr>
          <p:cNvPr id="11" name="Date Placeholder 27"/>
          <p:cNvSpPr>
            <a:spLocks noGrp="1"/>
          </p:cNvSpPr>
          <p:nvPr>
            <p:ph type="dt" sz="half" idx="10"/>
          </p:nvPr>
        </p:nvSpPr>
        <p:spPr/>
        <p:txBody>
          <a:bodyPr/>
          <a:lstStyle>
            <a:lvl1pPr>
              <a:defRPr/>
            </a:lvl1pPr>
          </a:lstStyle>
          <a:p>
            <a:fld id="{A9669CEC-05AB-4C0D-AA97-F42260C5E1BF}" type="datetime1">
              <a:rPr lang="en-US"/>
              <a:pPr/>
              <a:t>12/31/00</a:t>
            </a:fld>
            <a:endParaRPr lang="en-US" dirty="0"/>
          </a:p>
        </p:txBody>
      </p:sp>
      <p:sp>
        <p:nvSpPr>
          <p:cNvPr id="12" name="Footer Placeholder 16"/>
          <p:cNvSpPr>
            <a:spLocks noGrp="1"/>
          </p:cNvSpPr>
          <p:nvPr>
            <p:ph type="ftr" sz="quarter" idx="11"/>
          </p:nvPr>
        </p:nvSpPr>
        <p:spPr>
          <a:xfrm>
            <a:off x="914400" y="6172200"/>
            <a:ext cx="3962400" cy="457200"/>
          </a:xfrm>
          <a:prstGeom prst="rect">
            <a:avLst/>
          </a:prstGeom>
        </p:spPr>
        <p:txBody>
          <a:bodyPr/>
          <a:lstStyle>
            <a:lvl1pPr fontAlgn="auto">
              <a:spcBef>
                <a:spcPts val="0"/>
              </a:spcBef>
              <a:spcAft>
                <a:spcPts val="0"/>
              </a:spcAft>
              <a:defRPr>
                <a:latin typeface="+mn-lt"/>
                <a:ea typeface="+mn-ea"/>
              </a:defRPr>
            </a:lvl1pPr>
          </a:lstStyle>
          <a:p>
            <a:pPr>
              <a:defRPr/>
            </a:pPr>
            <a:endParaRPr lang="en-US" dirty="0"/>
          </a:p>
        </p:txBody>
      </p:sp>
      <p:sp>
        <p:nvSpPr>
          <p:cNvPr id="13" name="Slide Number Placeholder 28"/>
          <p:cNvSpPr>
            <a:spLocks noGrp="1"/>
          </p:cNvSpPr>
          <p:nvPr>
            <p:ph type="sldNum" sz="quarter" idx="12"/>
          </p:nvPr>
        </p:nvSpPr>
        <p:spPr/>
        <p:txBody>
          <a:bodyPr/>
          <a:lstStyle>
            <a:lvl1pPr>
              <a:defRPr/>
            </a:lvl1pPr>
          </a:lstStyle>
          <a:p>
            <a:fld id="{28F3F868-1774-48A0-9FBD-EEB0EF9E0B0F}" type="slidenum">
              <a:rPr lang="en-US"/>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fld id="{62A43A4E-7BD3-49DB-8AB4-0F1983350E5E}" type="datetime1">
              <a:rPr lang="en-US"/>
              <a:pPr/>
              <a:t>12/31/00</a:t>
            </a:fld>
            <a:endParaRPr lang="en-US" dirty="0"/>
          </a:p>
        </p:txBody>
      </p:sp>
      <p:sp>
        <p:nvSpPr>
          <p:cNvPr id="5" name="Footer Placeholder 4"/>
          <p:cNvSpPr>
            <a:spLocks noGrp="1"/>
          </p:cNvSpPr>
          <p:nvPr>
            <p:ph type="ftr" sz="quarter" idx="11"/>
          </p:nvPr>
        </p:nvSpPr>
        <p:spPr>
          <a:xfrm>
            <a:off x="914400" y="6172200"/>
            <a:ext cx="3962400" cy="457200"/>
          </a:xfrm>
          <a:prstGeom prst="rect">
            <a:avLst/>
          </a:prstGeom>
        </p:spPr>
        <p:txBody>
          <a:bodyPr/>
          <a:lstStyle>
            <a:lvl1pPr fontAlgn="auto">
              <a:spcBef>
                <a:spcPts val="0"/>
              </a:spcBef>
              <a:spcAft>
                <a:spcPts val="0"/>
              </a:spcAft>
              <a:defRPr>
                <a:latin typeface="+mn-lt"/>
                <a:ea typeface="+mn-ea"/>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fld id="{D08388CB-DF22-4A16-B1C2-9631110FD464}" type="slidenum">
              <a:rPr lang="en-US"/>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41"/>
            <a:ext cx="201168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914400" y="274640"/>
            <a:ext cx="55626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fld id="{EF5633BD-A294-41D1-9A73-F4818A4E65A8}" type="datetime1">
              <a:rPr lang="en-US"/>
              <a:pPr/>
              <a:t>12/31/00</a:t>
            </a:fld>
            <a:endParaRPr lang="en-US" dirty="0"/>
          </a:p>
        </p:txBody>
      </p:sp>
      <p:sp>
        <p:nvSpPr>
          <p:cNvPr id="5" name="Footer Placeholder 4"/>
          <p:cNvSpPr>
            <a:spLocks noGrp="1"/>
          </p:cNvSpPr>
          <p:nvPr>
            <p:ph type="ftr" sz="quarter" idx="11"/>
          </p:nvPr>
        </p:nvSpPr>
        <p:spPr>
          <a:xfrm>
            <a:off x="914400" y="6172200"/>
            <a:ext cx="3962400" cy="457200"/>
          </a:xfrm>
          <a:prstGeom prst="rect">
            <a:avLst/>
          </a:prstGeom>
        </p:spPr>
        <p:txBody>
          <a:bodyPr/>
          <a:lstStyle>
            <a:lvl1pPr fontAlgn="auto">
              <a:spcBef>
                <a:spcPts val="0"/>
              </a:spcBef>
              <a:spcAft>
                <a:spcPts val="0"/>
              </a:spcAft>
              <a:defRPr>
                <a:latin typeface="+mn-lt"/>
                <a:ea typeface="+mn-ea"/>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fld id="{1BAB58BB-5CE7-438D-9B46-EC6850CF8FA3}" type="slidenum">
              <a:rPr lang="en-US"/>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8" name="Content Placeholder 7"/>
          <p:cNvSpPr>
            <a:spLocks noGrp="1"/>
          </p:cNvSpPr>
          <p:nvPr>
            <p:ph sz="quarter" idx="1"/>
          </p:nvPr>
        </p:nvSpPr>
        <p:spPr>
          <a:xfrm>
            <a:off x="914400" y="1447800"/>
            <a:ext cx="7772400" cy="4572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fld id="{35C50F86-B29D-420C-95B1-4E81078FA9F8}" type="datetime1">
              <a:rPr lang="en-US"/>
              <a:pPr/>
              <a:t>12/31/00</a:t>
            </a:fld>
            <a:endParaRPr lang="en-US" dirty="0"/>
          </a:p>
        </p:txBody>
      </p:sp>
      <p:sp>
        <p:nvSpPr>
          <p:cNvPr id="5" name="Footer Placeholder 4"/>
          <p:cNvSpPr>
            <a:spLocks noGrp="1"/>
          </p:cNvSpPr>
          <p:nvPr>
            <p:ph type="ftr" sz="quarter" idx="11"/>
          </p:nvPr>
        </p:nvSpPr>
        <p:spPr>
          <a:xfrm>
            <a:off x="914400" y="6172200"/>
            <a:ext cx="3962400" cy="457200"/>
          </a:xfrm>
          <a:prstGeom prst="rect">
            <a:avLst/>
          </a:prstGeom>
        </p:spPr>
        <p:txBody>
          <a:bodyPr/>
          <a:lstStyle>
            <a:lvl1pPr fontAlgn="auto">
              <a:spcBef>
                <a:spcPts val="0"/>
              </a:spcBef>
              <a:spcAft>
                <a:spcPts val="0"/>
              </a:spcAft>
              <a:defRPr>
                <a:latin typeface="+mn-lt"/>
                <a:ea typeface="+mn-ea"/>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fld id="{4D13A900-06D6-44D9-9A9D-CD9CCF065B67}" type="slidenum">
              <a:rPr lang="en-US"/>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secHead" preserve="1">
  <p:cSld name="Section Header">
    <p:spTree>
      <p:nvGrpSpPr>
        <p:cNvPr id="1" name=""/>
        <p:cNvGrpSpPr/>
        <p:nvPr/>
      </p:nvGrpSpPr>
      <p:grpSpPr>
        <a:xfrm>
          <a:off x="0" y="0"/>
          <a:ext cx="0" cy="0"/>
          <a:chOff x="0" y="0"/>
          <a:chExt cx="0" cy="0"/>
        </a:xfrm>
      </p:grpSpPr>
      <p:sp>
        <p:nvSpPr>
          <p:cNvPr id="4" name="Rectangle 3"/>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useBgFill="1">
        <p:nvSpPr>
          <p:cNvPr id="5" name="Rounded Rectangle 4"/>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3">
            <a:schemeClr val="l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6" name="Rectangle 5"/>
          <p:cNvSpPr/>
          <p:nvPr/>
        </p:nvSpPr>
        <p:spPr>
          <a:xfrm flipV="1">
            <a:off x="69850" y="2376488"/>
            <a:ext cx="9013825" cy="92075"/>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7" name="Rectangle 6"/>
          <p:cNvSpPr/>
          <p:nvPr/>
        </p:nvSpPr>
        <p:spPr>
          <a:xfrm>
            <a:off x="69850" y="2341563"/>
            <a:ext cx="9013825" cy="46037"/>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8" name="Rectangle 7"/>
          <p:cNvSpPr/>
          <p:nvPr/>
        </p:nvSpPr>
        <p:spPr>
          <a:xfrm>
            <a:off x="68263" y="2468563"/>
            <a:ext cx="9015412" cy="46037"/>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2" name="Title 1"/>
          <p:cNvSpPr>
            <a:spLocks noGrp="1"/>
          </p:cNvSpPr>
          <p:nvPr>
            <p:ph type="title"/>
          </p:nvPr>
        </p:nvSpPr>
        <p:spPr>
          <a:xfrm>
            <a:off x="722313" y="952500"/>
            <a:ext cx="7772400" cy="1362075"/>
          </a:xfrm>
        </p:spPr>
        <p:txBody>
          <a:bodyPr/>
          <a:lstStyle>
            <a:lvl1pPr algn="l">
              <a:buNone/>
              <a:defRPr sz="4000" b="0" cap="none"/>
            </a:lvl1pPr>
          </a:lstStyle>
          <a:p>
            <a:r>
              <a:rPr lang="en-US" smtClean="0"/>
              <a:t>Click to edit Master title style</a:t>
            </a:r>
            <a:endParaRPr lang="en-US"/>
          </a:p>
        </p:txBody>
      </p:sp>
      <p:sp>
        <p:nvSpPr>
          <p:cNvPr id="3" name="Text Placeholder 2"/>
          <p:cNvSpPr>
            <a:spLocks noGrp="1"/>
          </p:cNvSpPr>
          <p:nvPr>
            <p:ph type="body" idx="1"/>
          </p:nvPr>
        </p:nvSpPr>
        <p:spPr>
          <a:xfrm>
            <a:off x="722313" y="2547938"/>
            <a:ext cx="7772400" cy="1338262"/>
          </a:xfrm>
        </p:spPr>
        <p:txBody>
          <a:bodyPr/>
          <a:lstStyle>
            <a:lvl1pPr marL="0" indent="0">
              <a:buNone/>
              <a:defRPr sz="24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smtClean="0"/>
              <a:t>Click to edit Master text styles</a:t>
            </a:r>
          </a:p>
        </p:txBody>
      </p:sp>
      <p:sp>
        <p:nvSpPr>
          <p:cNvPr id="9" name="Date Placeholder 3"/>
          <p:cNvSpPr>
            <a:spLocks noGrp="1"/>
          </p:cNvSpPr>
          <p:nvPr>
            <p:ph type="dt" sz="half" idx="10"/>
          </p:nvPr>
        </p:nvSpPr>
        <p:spPr/>
        <p:txBody>
          <a:bodyPr/>
          <a:lstStyle>
            <a:lvl1pPr>
              <a:defRPr/>
            </a:lvl1pPr>
          </a:lstStyle>
          <a:p>
            <a:fld id="{114127DA-86AC-4AB1-A717-0AD54B3AA828}" type="datetime1">
              <a:rPr lang="en-US"/>
              <a:pPr/>
              <a:t>12/31/00</a:t>
            </a:fld>
            <a:endParaRPr lang="en-US" dirty="0"/>
          </a:p>
        </p:txBody>
      </p:sp>
      <p:sp>
        <p:nvSpPr>
          <p:cNvPr id="10" name="Footer Placeholder 4"/>
          <p:cNvSpPr>
            <a:spLocks noGrp="1"/>
          </p:cNvSpPr>
          <p:nvPr>
            <p:ph type="ftr" sz="quarter" idx="11"/>
          </p:nvPr>
        </p:nvSpPr>
        <p:spPr>
          <a:xfrm>
            <a:off x="800100" y="6172200"/>
            <a:ext cx="4000500" cy="457200"/>
          </a:xfrm>
          <a:prstGeom prst="rect">
            <a:avLst/>
          </a:prstGeom>
        </p:spPr>
        <p:txBody>
          <a:bodyPr/>
          <a:lstStyle>
            <a:lvl1pPr fontAlgn="auto">
              <a:spcBef>
                <a:spcPts val="0"/>
              </a:spcBef>
              <a:spcAft>
                <a:spcPts val="0"/>
              </a:spcAft>
              <a:defRPr>
                <a:latin typeface="+mn-lt"/>
                <a:ea typeface="+mn-ea"/>
              </a:defRPr>
            </a:lvl1pPr>
          </a:lstStyle>
          <a:p>
            <a:pPr>
              <a:defRPr/>
            </a:pPr>
            <a:endParaRPr lang="en-US" dirty="0"/>
          </a:p>
        </p:txBody>
      </p:sp>
      <p:sp>
        <p:nvSpPr>
          <p:cNvPr id="11" name="Slide Number Placeholder 5"/>
          <p:cNvSpPr>
            <a:spLocks noGrp="1"/>
          </p:cNvSpPr>
          <p:nvPr>
            <p:ph type="sldNum" sz="quarter" idx="12"/>
          </p:nvPr>
        </p:nvSpPr>
        <p:spPr>
          <a:xfrm>
            <a:off x="146050" y="6208713"/>
            <a:ext cx="457200" cy="457200"/>
          </a:xfrm>
        </p:spPr>
        <p:txBody>
          <a:bodyPr/>
          <a:lstStyle>
            <a:lvl1pPr>
              <a:defRPr/>
            </a:lvl1pPr>
          </a:lstStyle>
          <a:p>
            <a:fld id="{266F9E07-47F1-4F24-954A-0FC0BB69E4F6}" type="slidenum">
              <a:rPr lang="en-US"/>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9" name="Content Placeholder 8"/>
          <p:cNvSpPr>
            <a:spLocks noGrp="1"/>
          </p:cNvSpPr>
          <p:nvPr>
            <p:ph sz="quarter" idx="1"/>
          </p:nvPr>
        </p:nvSpPr>
        <p:spPr>
          <a:xfrm>
            <a:off x="914400" y="1447800"/>
            <a:ext cx="3749040" cy="4572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1" name="Content Placeholder 10"/>
          <p:cNvSpPr>
            <a:spLocks noGrp="1"/>
          </p:cNvSpPr>
          <p:nvPr>
            <p:ph sz="quarter" idx="2"/>
          </p:nvPr>
        </p:nvSpPr>
        <p:spPr>
          <a:xfrm>
            <a:off x="4933950" y="1447800"/>
            <a:ext cx="3749040" cy="4572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fld id="{A0375F98-6255-4609-BF88-AF2049E6EFF5}" type="datetime1">
              <a:rPr lang="en-US"/>
              <a:pPr/>
              <a:t>12/31/00</a:t>
            </a:fld>
            <a:endParaRPr lang="en-US" dirty="0"/>
          </a:p>
        </p:txBody>
      </p:sp>
      <p:sp>
        <p:nvSpPr>
          <p:cNvPr id="6" name="Footer Placeholder 5"/>
          <p:cNvSpPr>
            <a:spLocks noGrp="1"/>
          </p:cNvSpPr>
          <p:nvPr>
            <p:ph type="ftr" sz="quarter" idx="11"/>
          </p:nvPr>
        </p:nvSpPr>
        <p:spPr>
          <a:xfrm>
            <a:off x="914400" y="6172200"/>
            <a:ext cx="3962400" cy="457200"/>
          </a:xfrm>
          <a:prstGeom prst="rect">
            <a:avLst/>
          </a:prstGeom>
        </p:spPr>
        <p:txBody>
          <a:bodyPr/>
          <a:lstStyle>
            <a:lvl1pPr fontAlgn="auto">
              <a:spcBef>
                <a:spcPts val="0"/>
              </a:spcBef>
              <a:spcAft>
                <a:spcPts val="0"/>
              </a:spcAft>
              <a:defRPr>
                <a:latin typeface="+mn-lt"/>
                <a:ea typeface="+mn-ea"/>
              </a:defRPr>
            </a:lvl1pPr>
          </a:lstStyle>
          <a:p>
            <a:pPr>
              <a:defRPr/>
            </a:pPr>
            <a:endParaRPr lang="en-US" dirty="0"/>
          </a:p>
        </p:txBody>
      </p:sp>
      <p:sp>
        <p:nvSpPr>
          <p:cNvPr id="7" name="Slide Number Placeholder 6"/>
          <p:cNvSpPr>
            <a:spLocks noGrp="1"/>
          </p:cNvSpPr>
          <p:nvPr>
            <p:ph type="sldNum" sz="quarter" idx="12"/>
          </p:nvPr>
        </p:nvSpPr>
        <p:spPr/>
        <p:txBody>
          <a:bodyPr/>
          <a:lstStyle>
            <a:lvl1pPr>
              <a:defRPr/>
            </a:lvl1pPr>
          </a:lstStyle>
          <a:p>
            <a:fld id="{50E7CD0E-39AC-422C-8644-817C7FD4EB18}" type="slidenum">
              <a:rPr lang="en-US"/>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914400" y="273050"/>
            <a:ext cx="77724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914400" y="1447800"/>
            <a:ext cx="3733800" cy="762000"/>
          </a:xfrm>
          <a:noFill/>
          <a:ln w="12700" cap="sq" cmpd="sng" algn="ctr">
            <a:noFill/>
            <a:prstDash val="solid"/>
          </a:ln>
        </p:spPr>
        <p:txBody>
          <a:bodyPr anchor="b">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4" name="Text Placeholder 3"/>
          <p:cNvSpPr>
            <a:spLocks noGrp="1"/>
          </p:cNvSpPr>
          <p:nvPr>
            <p:ph type="body" sz="half" idx="3"/>
          </p:nvPr>
        </p:nvSpPr>
        <p:spPr>
          <a:xfrm>
            <a:off x="4953000" y="1447800"/>
            <a:ext cx="3733800" cy="762000"/>
          </a:xfrm>
          <a:noFill/>
          <a:ln w="12700" cap="sq" cmpd="sng" algn="ctr">
            <a:noFill/>
            <a:prstDash val="solid"/>
          </a:ln>
        </p:spPr>
        <p:txBody>
          <a:bodyPr anchor="b">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11" name="Content Placeholder 10"/>
          <p:cNvSpPr>
            <a:spLocks noGrp="1"/>
          </p:cNvSpPr>
          <p:nvPr>
            <p:ph sz="half" idx="2"/>
          </p:nvPr>
        </p:nvSpPr>
        <p:spPr>
          <a:xfrm>
            <a:off x="914400" y="2247900"/>
            <a:ext cx="3733800" cy="3886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3" name="Content Placeholder 12"/>
          <p:cNvSpPr>
            <a:spLocks noGrp="1"/>
          </p:cNvSpPr>
          <p:nvPr>
            <p:ph sz="half" idx="4"/>
          </p:nvPr>
        </p:nvSpPr>
        <p:spPr>
          <a:xfrm>
            <a:off x="4953000" y="2247900"/>
            <a:ext cx="3733800" cy="3886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fld id="{C40B48A6-0098-4AFF-949A-B6969A4ED3BF}" type="datetime1">
              <a:rPr lang="en-US"/>
              <a:pPr/>
              <a:t>12/31/00</a:t>
            </a:fld>
            <a:endParaRPr lang="en-US" dirty="0"/>
          </a:p>
        </p:txBody>
      </p:sp>
      <p:sp>
        <p:nvSpPr>
          <p:cNvPr id="8" name="Footer Placeholder 7"/>
          <p:cNvSpPr>
            <a:spLocks noGrp="1"/>
          </p:cNvSpPr>
          <p:nvPr>
            <p:ph type="ftr" sz="quarter" idx="11"/>
          </p:nvPr>
        </p:nvSpPr>
        <p:spPr>
          <a:xfrm>
            <a:off x="914400" y="6172200"/>
            <a:ext cx="3962400" cy="457200"/>
          </a:xfrm>
          <a:prstGeom prst="rect">
            <a:avLst/>
          </a:prstGeom>
        </p:spPr>
        <p:txBody>
          <a:bodyPr/>
          <a:lstStyle>
            <a:lvl1pPr fontAlgn="auto">
              <a:spcBef>
                <a:spcPts val="0"/>
              </a:spcBef>
              <a:spcAft>
                <a:spcPts val="0"/>
              </a:spcAft>
              <a:defRPr>
                <a:latin typeface="+mn-lt"/>
                <a:ea typeface="+mn-ea"/>
              </a:defRPr>
            </a:lvl1pPr>
          </a:lstStyle>
          <a:p>
            <a:pPr>
              <a:defRPr/>
            </a:pPr>
            <a:endParaRPr lang="en-US" dirty="0"/>
          </a:p>
        </p:txBody>
      </p:sp>
      <p:sp>
        <p:nvSpPr>
          <p:cNvPr id="9" name="Slide Number Placeholder 8"/>
          <p:cNvSpPr>
            <a:spLocks noGrp="1"/>
          </p:cNvSpPr>
          <p:nvPr>
            <p:ph type="sldNum" sz="quarter" idx="12"/>
          </p:nvPr>
        </p:nvSpPr>
        <p:spPr/>
        <p:txBody>
          <a:bodyPr/>
          <a:lstStyle>
            <a:lvl1pPr>
              <a:defRPr/>
            </a:lvl1pPr>
          </a:lstStyle>
          <a:p>
            <a:fld id="{2487C109-DBFB-404E-A54C-0230FEA41842}" type="slidenum">
              <a:rPr lang="en-US"/>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fld id="{1948F673-A228-4D0A-B866-5276EAA1BDB9}" type="datetime1">
              <a:rPr lang="en-US"/>
              <a:pPr/>
              <a:t>12/31/00</a:t>
            </a:fld>
            <a:endParaRPr lang="en-US" dirty="0"/>
          </a:p>
        </p:txBody>
      </p:sp>
      <p:sp>
        <p:nvSpPr>
          <p:cNvPr id="4" name="Footer Placeholder 3"/>
          <p:cNvSpPr>
            <a:spLocks noGrp="1"/>
          </p:cNvSpPr>
          <p:nvPr>
            <p:ph type="ftr" sz="quarter" idx="11"/>
          </p:nvPr>
        </p:nvSpPr>
        <p:spPr>
          <a:xfrm>
            <a:off x="914400" y="6172200"/>
            <a:ext cx="3962400" cy="457200"/>
          </a:xfrm>
          <a:prstGeom prst="rect">
            <a:avLst/>
          </a:prstGeom>
        </p:spPr>
        <p:txBody>
          <a:bodyPr/>
          <a:lstStyle>
            <a:lvl1pPr fontAlgn="auto">
              <a:spcBef>
                <a:spcPts val="0"/>
              </a:spcBef>
              <a:spcAft>
                <a:spcPts val="0"/>
              </a:spcAft>
              <a:defRPr>
                <a:latin typeface="+mn-lt"/>
                <a:ea typeface="+mn-ea"/>
              </a:defRPr>
            </a:lvl1pPr>
          </a:lstStyle>
          <a:p>
            <a:pPr>
              <a:defRPr/>
            </a:pPr>
            <a:endParaRPr lang="en-US" dirty="0"/>
          </a:p>
        </p:txBody>
      </p:sp>
      <p:sp>
        <p:nvSpPr>
          <p:cNvPr id="5" name="Slide Number Placeholder 4"/>
          <p:cNvSpPr>
            <a:spLocks noGrp="1"/>
          </p:cNvSpPr>
          <p:nvPr>
            <p:ph type="sldNum" sz="quarter" idx="12"/>
          </p:nvPr>
        </p:nvSpPr>
        <p:spPr/>
        <p:txBody>
          <a:bodyPr/>
          <a:lstStyle>
            <a:lvl1pPr>
              <a:defRPr/>
            </a:lvl1pPr>
          </a:lstStyle>
          <a:p>
            <a:fld id="{1A9DE2D2-3E29-4BDE-B2C1-9860D92845C7}" type="slidenum">
              <a:rPr lang="en-US"/>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fld id="{ABECCCE6-CA72-42FE-80E7-D2F262BE2A4F}" type="datetime1">
              <a:rPr lang="en-US"/>
              <a:pPr/>
              <a:t>12/31/00</a:t>
            </a:fld>
            <a:endParaRPr lang="en-US" dirty="0"/>
          </a:p>
        </p:txBody>
      </p:sp>
      <p:sp>
        <p:nvSpPr>
          <p:cNvPr id="3" name="Footer Placeholder 2"/>
          <p:cNvSpPr>
            <a:spLocks noGrp="1"/>
          </p:cNvSpPr>
          <p:nvPr>
            <p:ph type="ftr" sz="quarter" idx="11"/>
          </p:nvPr>
        </p:nvSpPr>
        <p:spPr>
          <a:xfrm>
            <a:off x="914400" y="6172200"/>
            <a:ext cx="3962400" cy="457200"/>
          </a:xfrm>
          <a:prstGeom prst="rect">
            <a:avLst/>
          </a:prstGeom>
        </p:spPr>
        <p:txBody>
          <a:bodyPr/>
          <a:lstStyle>
            <a:lvl1pPr fontAlgn="auto">
              <a:spcBef>
                <a:spcPts val="0"/>
              </a:spcBef>
              <a:spcAft>
                <a:spcPts val="0"/>
              </a:spcAft>
              <a:defRPr>
                <a:latin typeface="+mn-lt"/>
                <a:ea typeface="+mn-ea"/>
              </a:defRPr>
            </a:lvl1pPr>
          </a:lstStyle>
          <a:p>
            <a:pPr>
              <a:defRPr/>
            </a:pPr>
            <a:endParaRPr lang="en-US" dirty="0"/>
          </a:p>
        </p:txBody>
      </p:sp>
      <p:sp>
        <p:nvSpPr>
          <p:cNvPr id="4" name="Slide Number Placeholder 3"/>
          <p:cNvSpPr>
            <a:spLocks noGrp="1"/>
          </p:cNvSpPr>
          <p:nvPr>
            <p:ph type="sldNum" sz="quarter" idx="12"/>
          </p:nvPr>
        </p:nvSpPr>
        <p:spPr/>
        <p:txBody>
          <a:bodyPr/>
          <a:lstStyle>
            <a:lvl1pPr>
              <a:defRPr/>
            </a:lvl1pPr>
          </a:lstStyle>
          <a:p>
            <a:fld id="{D60B554C-8512-4FB6-885F-542A2AC355DF}" type="slidenum">
              <a:rPr lang="en-US"/>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5" name="Rectangle 4"/>
          <p:cNvSpPr/>
          <p:nvPr/>
        </p:nvSpPr>
        <p:spPr>
          <a:xfrm>
            <a:off x="0" y="0"/>
            <a:ext cx="9144000" cy="6858000"/>
          </a:xfrm>
          <a:prstGeom prst="rect">
            <a:avLst/>
          </a:prstGeom>
          <a:solidFill>
            <a:srgbClr val="FFFFFF"/>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useBgFill="1">
        <p:nvSpPr>
          <p:cNvPr id="6" name="Rounded Rectangle 5"/>
          <p:cNvSpPr/>
          <p:nvPr/>
        </p:nvSpPr>
        <p:spPr>
          <a:xfrm>
            <a:off x="63500" y="69850"/>
            <a:ext cx="9013825" cy="6692900"/>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2" name="Title 1"/>
          <p:cNvSpPr>
            <a:spLocks noGrp="1"/>
          </p:cNvSpPr>
          <p:nvPr>
            <p:ph type="title"/>
          </p:nvPr>
        </p:nvSpPr>
        <p:spPr>
          <a:xfrm>
            <a:off x="914400" y="273050"/>
            <a:ext cx="7772400" cy="1143000"/>
          </a:xfrm>
        </p:spPr>
        <p:txBody>
          <a:bodyPr/>
          <a:lstStyle>
            <a:lvl1pPr algn="l">
              <a:buNone/>
              <a:defRPr sz="4000" b="0"/>
            </a:lvl1pPr>
          </a:lstStyle>
          <a:p>
            <a:r>
              <a:rPr lang="en-US" smtClean="0"/>
              <a:t>Click to edit Master title style</a:t>
            </a:r>
            <a:endParaRPr lang="en-US"/>
          </a:p>
        </p:txBody>
      </p:sp>
      <p:sp>
        <p:nvSpPr>
          <p:cNvPr id="3" name="Text Placeholder 2"/>
          <p:cNvSpPr>
            <a:spLocks noGrp="1"/>
          </p:cNvSpPr>
          <p:nvPr>
            <p:ph type="body" idx="2"/>
          </p:nvPr>
        </p:nvSpPr>
        <p:spPr>
          <a:xfrm>
            <a:off x="914400" y="1600200"/>
            <a:ext cx="1905000" cy="4495800"/>
          </a:xfrm>
        </p:spPr>
        <p:txBody>
          <a:bodyPr/>
          <a:lstStyle>
            <a:lvl1pPr marL="0" indent="0">
              <a:buNone/>
              <a:defRPr sz="1800"/>
            </a:lvl1pPr>
            <a:lvl2pPr>
              <a:buNone/>
              <a:defRPr sz="1200"/>
            </a:lvl2pPr>
            <a:lvl3pPr>
              <a:buNone/>
              <a:defRPr sz="1000"/>
            </a:lvl3pPr>
            <a:lvl4pPr>
              <a:buNone/>
              <a:defRPr sz="900"/>
            </a:lvl4pPr>
            <a:lvl5pPr>
              <a:buNone/>
              <a:defRPr sz="900"/>
            </a:lvl5pPr>
          </a:lstStyle>
          <a:p>
            <a:pPr lvl="0"/>
            <a:r>
              <a:rPr lang="en-US" smtClean="0"/>
              <a:t>Click to edit Master text styles</a:t>
            </a:r>
          </a:p>
        </p:txBody>
      </p:sp>
      <p:sp>
        <p:nvSpPr>
          <p:cNvPr id="11" name="Content Placeholder 10"/>
          <p:cNvSpPr>
            <a:spLocks noGrp="1"/>
          </p:cNvSpPr>
          <p:nvPr>
            <p:ph sz="quarter" idx="1"/>
          </p:nvPr>
        </p:nvSpPr>
        <p:spPr>
          <a:xfrm>
            <a:off x="2971800" y="1600200"/>
            <a:ext cx="5715000" cy="4495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4"/>
          <p:cNvSpPr>
            <a:spLocks noGrp="1"/>
          </p:cNvSpPr>
          <p:nvPr>
            <p:ph type="dt" sz="half" idx="10"/>
          </p:nvPr>
        </p:nvSpPr>
        <p:spPr/>
        <p:txBody>
          <a:bodyPr/>
          <a:lstStyle>
            <a:lvl1pPr>
              <a:defRPr/>
            </a:lvl1pPr>
          </a:lstStyle>
          <a:p>
            <a:fld id="{C6219CEE-C912-463A-9DFD-22E2C1DF4FA8}" type="datetime1">
              <a:rPr lang="en-US"/>
              <a:pPr/>
              <a:t>12/31/00</a:t>
            </a:fld>
            <a:endParaRPr lang="en-US" dirty="0"/>
          </a:p>
        </p:txBody>
      </p:sp>
      <p:sp>
        <p:nvSpPr>
          <p:cNvPr id="8" name="Footer Placeholder 5"/>
          <p:cNvSpPr>
            <a:spLocks noGrp="1"/>
          </p:cNvSpPr>
          <p:nvPr>
            <p:ph type="ftr" sz="quarter" idx="11"/>
          </p:nvPr>
        </p:nvSpPr>
        <p:spPr>
          <a:xfrm>
            <a:off x="914400" y="6172200"/>
            <a:ext cx="3962400" cy="457200"/>
          </a:xfrm>
          <a:prstGeom prst="rect">
            <a:avLst/>
          </a:prstGeom>
        </p:spPr>
        <p:txBody>
          <a:bodyPr/>
          <a:lstStyle>
            <a:lvl1pPr fontAlgn="auto">
              <a:spcBef>
                <a:spcPts val="0"/>
              </a:spcBef>
              <a:spcAft>
                <a:spcPts val="0"/>
              </a:spcAft>
              <a:defRPr>
                <a:latin typeface="+mn-lt"/>
                <a:ea typeface="+mn-ea"/>
              </a:defRPr>
            </a:lvl1pPr>
          </a:lstStyle>
          <a:p>
            <a:pPr>
              <a:defRPr/>
            </a:pPr>
            <a:endParaRPr lang="en-US" dirty="0"/>
          </a:p>
        </p:txBody>
      </p:sp>
      <p:sp>
        <p:nvSpPr>
          <p:cNvPr id="9" name="Slide Number Placeholder 6"/>
          <p:cNvSpPr>
            <a:spLocks noGrp="1"/>
          </p:cNvSpPr>
          <p:nvPr>
            <p:ph type="sldNum" sz="quarter" idx="12"/>
          </p:nvPr>
        </p:nvSpPr>
        <p:spPr/>
        <p:txBody>
          <a:bodyPr/>
          <a:lstStyle>
            <a:lvl1pPr>
              <a:defRPr/>
            </a:lvl1pPr>
          </a:lstStyle>
          <a:p>
            <a:fld id="{7CE14BD4-6898-4433-A96B-531522178D86}" type="slidenum">
              <a:rPr lang="en-US"/>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5" name="Rectangle 4"/>
          <p:cNvSpPr/>
          <p:nvPr/>
        </p:nvSpPr>
        <p:spPr>
          <a:xfrm flipV="1">
            <a:off x="68263" y="4683125"/>
            <a:ext cx="9007475" cy="92075"/>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6" name="Rectangle 5"/>
          <p:cNvSpPr/>
          <p:nvPr/>
        </p:nvSpPr>
        <p:spPr>
          <a:xfrm>
            <a:off x="68263" y="4649788"/>
            <a:ext cx="9007475" cy="46037"/>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7" name="Rectangle 6"/>
          <p:cNvSpPr/>
          <p:nvPr/>
        </p:nvSpPr>
        <p:spPr>
          <a:xfrm>
            <a:off x="68263" y="4773613"/>
            <a:ext cx="9007475" cy="47625"/>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2" name="Title 1"/>
          <p:cNvSpPr>
            <a:spLocks noGrp="1"/>
          </p:cNvSpPr>
          <p:nvPr>
            <p:ph type="title"/>
          </p:nvPr>
        </p:nvSpPr>
        <p:spPr>
          <a:xfrm>
            <a:off x="914400" y="4900550"/>
            <a:ext cx="7315200" cy="522288"/>
          </a:xfrm>
        </p:spPr>
        <p:txBody>
          <a:bodyPr anchor="ctr">
            <a:noAutofit/>
          </a:bodyPr>
          <a:lstStyle>
            <a:lvl1pPr algn="l">
              <a:buNone/>
              <a:defRPr sz="2800" b="0"/>
            </a:lvl1pPr>
          </a:lstStyle>
          <a:p>
            <a:r>
              <a:rPr lang="en-US" smtClean="0"/>
              <a:t>Click to edit Master title style</a:t>
            </a:r>
            <a:endParaRPr lang="en-US"/>
          </a:p>
        </p:txBody>
      </p:sp>
      <p:sp>
        <p:nvSpPr>
          <p:cNvPr id="4" name="Text Placeholder 3"/>
          <p:cNvSpPr>
            <a:spLocks noGrp="1"/>
          </p:cNvSpPr>
          <p:nvPr>
            <p:ph type="body" sz="half" idx="2"/>
          </p:nvPr>
        </p:nvSpPr>
        <p:spPr>
          <a:xfrm>
            <a:off x="914400" y="5445825"/>
            <a:ext cx="7315200" cy="685800"/>
          </a:xfrm>
        </p:spPr>
        <p:txBody>
          <a:bodyPr/>
          <a:lstStyle>
            <a:lvl1pPr marL="0" indent="0">
              <a:buFontTx/>
              <a:buNone/>
              <a:defRPr sz="1600"/>
            </a:lvl1pPr>
            <a:lvl2pPr>
              <a:defRPr sz="1200"/>
            </a:lvl2pPr>
            <a:lvl3pPr>
              <a:defRPr sz="1000"/>
            </a:lvl3pPr>
            <a:lvl4pPr>
              <a:defRPr sz="900"/>
            </a:lvl4pPr>
            <a:lvl5pPr>
              <a:defRPr sz="900"/>
            </a:lvl5pPr>
          </a:lstStyle>
          <a:p>
            <a:pPr lvl="0"/>
            <a:r>
              <a:rPr lang="en-US" smtClean="0"/>
              <a:t>Click to edit Master text styles</a:t>
            </a:r>
          </a:p>
        </p:txBody>
      </p:sp>
      <p:sp>
        <p:nvSpPr>
          <p:cNvPr id="3" name="Picture Placeholder 2"/>
          <p:cNvSpPr>
            <a:spLocks noGrp="1"/>
          </p:cNvSpPr>
          <p:nvPr>
            <p:ph type="pic" idx="1"/>
          </p:nvPr>
        </p:nvSpPr>
        <p:spPr>
          <a:xfrm>
            <a:off x="68308" y="66675"/>
            <a:ext cx="9001873" cy="4581525"/>
          </a:xfrm>
          <a:prstGeom prst="round2SameRect">
            <a:avLst>
              <a:gd name="adj1" fmla="val 7101"/>
              <a:gd name="adj2" fmla="val 0"/>
            </a:avLst>
          </a:prstGeom>
          <a:solidFill>
            <a:schemeClr val="bg2"/>
          </a:solidFill>
          <a:ln w="6350">
            <a:solidFill>
              <a:schemeClr val="tx1"/>
            </a:solidFill>
          </a:ln>
        </p:spPr>
        <p:txBody>
          <a:bodyPr>
            <a:normAutofit/>
          </a:bodyPr>
          <a:lstStyle>
            <a:lvl1pPr marL="0" indent="0">
              <a:buNone/>
              <a:defRPr sz="3200"/>
            </a:lvl1pPr>
          </a:lstStyle>
          <a:p>
            <a:pPr lvl="0"/>
            <a:r>
              <a:rPr lang="en-US" noProof="0" dirty="0" smtClean="0"/>
              <a:t>Click icon to add picture</a:t>
            </a:r>
            <a:endParaRPr lang="en-US" noProof="0" dirty="0"/>
          </a:p>
        </p:txBody>
      </p:sp>
      <p:sp>
        <p:nvSpPr>
          <p:cNvPr id="8" name="Date Placeholder 4"/>
          <p:cNvSpPr>
            <a:spLocks noGrp="1"/>
          </p:cNvSpPr>
          <p:nvPr>
            <p:ph type="dt" sz="half" idx="10"/>
          </p:nvPr>
        </p:nvSpPr>
        <p:spPr/>
        <p:txBody>
          <a:bodyPr/>
          <a:lstStyle>
            <a:lvl1pPr>
              <a:defRPr/>
            </a:lvl1pPr>
          </a:lstStyle>
          <a:p>
            <a:fld id="{D2F556D3-4940-43C4-9717-10BAF8FE2775}" type="datetime1">
              <a:rPr lang="en-US"/>
              <a:pPr/>
              <a:t>12/31/00</a:t>
            </a:fld>
            <a:endParaRPr lang="en-US" dirty="0"/>
          </a:p>
        </p:txBody>
      </p:sp>
      <p:sp>
        <p:nvSpPr>
          <p:cNvPr id="9" name="Footer Placeholder 5"/>
          <p:cNvSpPr>
            <a:spLocks noGrp="1"/>
          </p:cNvSpPr>
          <p:nvPr>
            <p:ph type="ftr" sz="quarter" idx="11"/>
          </p:nvPr>
        </p:nvSpPr>
        <p:spPr>
          <a:xfrm>
            <a:off x="914400" y="6172200"/>
            <a:ext cx="3886200" cy="457200"/>
          </a:xfrm>
          <a:prstGeom prst="rect">
            <a:avLst/>
          </a:prstGeom>
        </p:spPr>
        <p:txBody>
          <a:bodyPr/>
          <a:lstStyle>
            <a:lvl1pPr fontAlgn="auto">
              <a:spcBef>
                <a:spcPts val="0"/>
              </a:spcBef>
              <a:spcAft>
                <a:spcPts val="0"/>
              </a:spcAft>
              <a:defRPr>
                <a:latin typeface="+mn-lt"/>
                <a:ea typeface="+mn-ea"/>
              </a:defRPr>
            </a:lvl1pPr>
          </a:lstStyle>
          <a:p>
            <a:pPr>
              <a:defRPr/>
            </a:pPr>
            <a:endParaRPr lang="en-US" dirty="0"/>
          </a:p>
        </p:txBody>
      </p:sp>
      <p:sp>
        <p:nvSpPr>
          <p:cNvPr id="10" name="Slide Number Placeholder 6"/>
          <p:cNvSpPr>
            <a:spLocks noGrp="1"/>
          </p:cNvSpPr>
          <p:nvPr>
            <p:ph type="sldNum" sz="quarter" idx="12"/>
          </p:nvPr>
        </p:nvSpPr>
        <p:spPr>
          <a:xfrm>
            <a:off x="146050" y="6208713"/>
            <a:ext cx="457200" cy="457200"/>
          </a:xfrm>
        </p:spPr>
        <p:txBody>
          <a:bodyPr/>
          <a:lstStyle>
            <a:lvl1pPr>
              <a:defRPr/>
            </a:lvl1pPr>
          </a:lstStyle>
          <a:p>
            <a:fld id="{2B8CA714-C969-4B01-9E5B-643CB331091E}" type="slidenum">
              <a:rPr lang="en-US"/>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2.jpe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9" name="Rectangle 8"/>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useBgFill="1">
        <p:nvSpPr>
          <p:cNvPr id="8" name="Rounded Rectangle 7"/>
          <p:cNvSpPr/>
          <p:nvPr/>
        </p:nvSpPr>
        <p:spPr>
          <a:xfrm>
            <a:off x="63500" y="69850"/>
            <a:ext cx="9013825" cy="6692900"/>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028" name="Title Placeholder 21"/>
          <p:cNvSpPr>
            <a:spLocks noGrp="1"/>
          </p:cNvSpPr>
          <p:nvPr>
            <p:ph type="title"/>
          </p:nvPr>
        </p:nvSpPr>
        <p:spPr bwMode="auto">
          <a:xfrm>
            <a:off x="914400" y="274638"/>
            <a:ext cx="7772400" cy="1143000"/>
          </a:xfrm>
          <a:prstGeom prst="rect">
            <a:avLst/>
          </a:prstGeom>
          <a:noFill/>
          <a:ln w="9525">
            <a:noFill/>
            <a:miter lim="800000"/>
            <a:headEnd/>
            <a:tailEnd/>
          </a:ln>
        </p:spPr>
        <p:txBody>
          <a:bodyPr vert="horz" wrap="square" lIns="91440" tIns="45720" rIns="91440" bIns="91440" numCol="1" anchor="b" anchorCtr="0" compatLnSpc="1">
            <a:prstTxWarp prst="textNoShape">
              <a:avLst/>
            </a:prstTxWarp>
          </a:bodyPr>
          <a:lstStyle/>
          <a:p>
            <a:pPr lvl="0"/>
            <a:r>
              <a:rPr lang="en-US" smtClean="0"/>
              <a:t>Click to edit Master title style</a:t>
            </a:r>
          </a:p>
        </p:txBody>
      </p:sp>
      <p:sp>
        <p:nvSpPr>
          <p:cNvPr id="1029" name="Text Placeholder 12"/>
          <p:cNvSpPr>
            <a:spLocks noGrp="1"/>
          </p:cNvSpPr>
          <p:nvPr>
            <p:ph type="body" idx="1"/>
          </p:nvPr>
        </p:nvSpPr>
        <p:spPr bwMode="auto">
          <a:xfrm>
            <a:off x="914400" y="1447800"/>
            <a:ext cx="7772400" cy="45720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4" name="Date Placeholder 13"/>
          <p:cNvSpPr>
            <a:spLocks noGrp="1"/>
          </p:cNvSpPr>
          <p:nvPr>
            <p:ph type="dt" sz="half" idx="2"/>
          </p:nvPr>
        </p:nvSpPr>
        <p:spPr>
          <a:xfrm>
            <a:off x="6172200" y="6191250"/>
            <a:ext cx="2476500" cy="476250"/>
          </a:xfrm>
          <a:prstGeom prst="rect">
            <a:avLst/>
          </a:prstGeom>
        </p:spPr>
        <p:txBody>
          <a:bodyPr vert="horz" wrap="square" lIns="91440" tIns="45720" rIns="91440" bIns="45720" numCol="1" anchor="ctr" anchorCtr="0" compatLnSpc="1">
            <a:prstTxWarp prst="textNoShape">
              <a:avLst/>
            </a:prstTxWarp>
          </a:bodyPr>
          <a:lstStyle>
            <a:lvl1pPr algn="r">
              <a:defRPr sz="1400">
                <a:solidFill>
                  <a:schemeClr val="tx2"/>
                </a:solidFill>
                <a:latin typeface="Perpetua" pitchFamily="18" charset="0"/>
              </a:defRPr>
            </a:lvl1pPr>
          </a:lstStyle>
          <a:p>
            <a:fld id="{F3A2C562-C5DA-4BFE-81B9-20A649316242}" type="datetime1">
              <a:rPr lang="en-US"/>
              <a:pPr/>
              <a:t>12/31/00</a:t>
            </a:fld>
            <a:endParaRPr lang="en-US" dirty="0"/>
          </a:p>
        </p:txBody>
      </p:sp>
      <p:sp>
        <p:nvSpPr>
          <p:cNvPr id="23" name="Slide Number Placeholder 22"/>
          <p:cNvSpPr>
            <a:spLocks noGrp="1"/>
          </p:cNvSpPr>
          <p:nvPr>
            <p:ph type="sldNum" sz="quarter" idx="4"/>
          </p:nvPr>
        </p:nvSpPr>
        <p:spPr>
          <a:xfrm>
            <a:off x="5334000" y="6172200"/>
            <a:ext cx="457200" cy="457200"/>
          </a:xfrm>
          <a:prstGeom prst="ellipse">
            <a:avLst/>
          </a:prstGeom>
          <a:solidFill>
            <a:schemeClr val="accent1"/>
          </a:solidFill>
        </p:spPr>
        <p:txBody>
          <a:bodyPr vert="horz" wrap="none" lIns="0" tIns="0" rIns="0" bIns="0" numCol="1" anchor="ctr" anchorCtr="1" compatLnSpc="1">
            <a:prstTxWarp prst="textNoShape">
              <a:avLst/>
            </a:prstTxWarp>
            <a:noAutofit/>
          </a:bodyPr>
          <a:lstStyle>
            <a:lvl1pPr algn="ctr">
              <a:defRPr sz="1400">
                <a:solidFill>
                  <a:srgbClr val="FFFFFF"/>
                </a:solidFill>
                <a:latin typeface="Franklin Gothic Book" pitchFamily="34" charset="0"/>
              </a:defRPr>
            </a:lvl1pPr>
          </a:lstStyle>
          <a:p>
            <a:fld id="{C23F5628-653F-4551-8E99-C5D0D0AF59A3}" type="slidenum">
              <a:rPr lang="en-US"/>
              <a:pPr/>
              <a:t>‹#›</a:t>
            </a:fld>
            <a:endParaRPr lang="en-US" dirty="0"/>
          </a:p>
        </p:txBody>
      </p:sp>
      <p:pic>
        <p:nvPicPr>
          <p:cNvPr id="1032" name="Picture 9" descr="dtc_wordmark_pms203.jpg"/>
          <p:cNvPicPr>
            <a:picLocks noChangeAspect="1"/>
          </p:cNvPicPr>
          <p:nvPr userDrawn="1"/>
        </p:nvPicPr>
        <p:blipFill>
          <a:blip r:embed="rId13" cstate="print"/>
          <a:srcRect/>
          <a:stretch>
            <a:fillRect/>
          </a:stretch>
        </p:blipFill>
        <p:spPr bwMode="auto">
          <a:xfrm>
            <a:off x="0" y="6081713"/>
            <a:ext cx="2895600" cy="776287"/>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4173" r:id="rId1"/>
    <p:sldLayoutId id="2147484174" r:id="rId2"/>
    <p:sldLayoutId id="2147484175" r:id="rId3"/>
    <p:sldLayoutId id="2147484176" r:id="rId4"/>
    <p:sldLayoutId id="2147484177" r:id="rId5"/>
    <p:sldLayoutId id="2147484178" r:id="rId6"/>
    <p:sldLayoutId id="2147484179" r:id="rId7"/>
    <p:sldLayoutId id="2147484180" r:id="rId8"/>
    <p:sldLayoutId id="2147484181" r:id="rId9"/>
    <p:sldLayoutId id="2147484182" r:id="rId10"/>
    <p:sldLayoutId id="2147484183" r:id="rId11"/>
  </p:sldLayoutIdLst>
  <p:txStyles>
    <p:titleStyle>
      <a:lvl1pPr algn="l" rtl="0" eaLnBrk="0" fontAlgn="base" hangingPunct="0">
        <a:spcBef>
          <a:spcPct val="0"/>
        </a:spcBef>
        <a:spcAft>
          <a:spcPct val="0"/>
        </a:spcAft>
        <a:defRPr sz="4000" kern="1200">
          <a:solidFill>
            <a:schemeClr val="tx2"/>
          </a:solidFill>
          <a:latin typeface="+mj-lt"/>
          <a:ea typeface="ＭＳ Ｐゴシック" charset="-128"/>
          <a:cs typeface="ＭＳ Ｐゴシック" charset="-128"/>
        </a:defRPr>
      </a:lvl1pPr>
      <a:lvl2pPr algn="l" rtl="0" eaLnBrk="0" fontAlgn="base" hangingPunct="0">
        <a:spcBef>
          <a:spcPct val="0"/>
        </a:spcBef>
        <a:spcAft>
          <a:spcPct val="0"/>
        </a:spcAft>
        <a:defRPr sz="4000">
          <a:solidFill>
            <a:schemeClr val="tx2"/>
          </a:solidFill>
          <a:latin typeface="Franklin Gothic Book" pitchFamily="4" charset="0"/>
          <a:ea typeface="ＭＳ Ｐゴシック" charset="-128"/>
          <a:cs typeface="ＭＳ Ｐゴシック" charset="-128"/>
        </a:defRPr>
      </a:lvl2pPr>
      <a:lvl3pPr algn="l" rtl="0" eaLnBrk="0" fontAlgn="base" hangingPunct="0">
        <a:spcBef>
          <a:spcPct val="0"/>
        </a:spcBef>
        <a:spcAft>
          <a:spcPct val="0"/>
        </a:spcAft>
        <a:defRPr sz="4000">
          <a:solidFill>
            <a:schemeClr val="tx2"/>
          </a:solidFill>
          <a:latin typeface="Franklin Gothic Book" pitchFamily="4" charset="0"/>
          <a:ea typeface="ＭＳ Ｐゴシック" charset="-128"/>
          <a:cs typeface="ＭＳ Ｐゴシック" charset="-128"/>
        </a:defRPr>
      </a:lvl3pPr>
      <a:lvl4pPr algn="l" rtl="0" eaLnBrk="0" fontAlgn="base" hangingPunct="0">
        <a:spcBef>
          <a:spcPct val="0"/>
        </a:spcBef>
        <a:spcAft>
          <a:spcPct val="0"/>
        </a:spcAft>
        <a:defRPr sz="4000">
          <a:solidFill>
            <a:schemeClr val="tx2"/>
          </a:solidFill>
          <a:latin typeface="Franklin Gothic Book" pitchFamily="4" charset="0"/>
          <a:ea typeface="ＭＳ Ｐゴシック" charset="-128"/>
          <a:cs typeface="ＭＳ Ｐゴシック" charset="-128"/>
        </a:defRPr>
      </a:lvl4pPr>
      <a:lvl5pPr algn="l" rtl="0" eaLnBrk="0" fontAlgn="base" hangingPunct="0">
        <a:spcBef>
          <a:spcPct val="0"/>
        </a:spcBef>
        <a:spcAft>
          <a:spcPct val="0"/>
        </a:spcAft>
        <a:defRPr sz="4000">
          <a:solidFill>
            <a:schemeClr val="tx2"/>
          </a:solidFill>
          <a:latin typeface="Franklin Gothic Book" pitchFamily="4" charset="0"/>
          <a:ea typeface="ＭＳ Ｐゴシック" charset="-128"/>
          <a:cs typeface="ＭＳ Ｐゴシック" charset="-128"/>
        </a:defRPr>
      </a:lvl5pPr>
      <a:lvl6pPr marL="457200" algn="l" rtl="0" fontAlgn="base">
        <a:spcBef>
          <a:spcPct val="0"/>
        </a:spcBef>
        <a:spcAft>
          <a:spcPct val="0"/>
        </a:spcAft>
        <a:defRPr sz="4000">
          <a:solidFill>
            <a:schemeClr val="tx2"/>
          </a:solidFill>
          <a:latin typeface="Franklin Gothic Book" pitchFamily="4" charset="0"/>
        </a:defRPr>
      </a:lvl6pPr>
      <a:lvl7pPr marL="914400" algn="l" rtl="0" fontAlgn="base">
        <a:spcBef>
          <a:spcPct val="0"/>
        </a:spcBef>
        <a:spcAft>
          <a:spcPct val="0"/>
        </a:spcAft>
        <a:defRPr sz="4000">
          <a:solidFill>
            <a:schemeClr val="tx2"/>
          </a:solidFill>
          <a:latin typeface="Franklin Gothic Book" pitchFamily="4" charset="0"/>
        </a:defRPr>
      </a:lvl7pPr>
      <a:lvl8pPr marL="1371600" algn="l" rtl="0" fontAlgn="base">
        <a:spcBef>
          <a:spcPct val="0"/>
        </a:spcBef>
        <a:spcAft>
          <a:spcPct val="0"/>
        </a:spcAft>
        <a:defRPr sz="4000">
          <a:solidFill>
            <a:schemeClr val="tx2"/>
          </a:solidFill>
          <a:latin typeface="Franklin Gothic Book" pitchFamily="4" charset="0"/>
        </a:defRPr>
      </a:lvl8pPr>
      <a:lvl9pPr marL="1828800" algn="l" rtl="0" fontAlgn="base">
        <a:spcBef>
          <a:spcPct val="0"/>
        </a:spcBef>
        <a:spcAft>
          <a:spcPct val="0"/>
        </a:spcAft>
        <a:defRPr sz="4000">
          <a:solidFill>
            <a:schemeClr val="tx2"/>
          </a:solidFill>
          <a:latin typeface="Franklin Gothic Book" pitchFamily="4" charset="0"/>
        </a:defRPr>
      </a:lvl9pPr>
    </p:titleStyle>
    <p:bodyStyle>
      <a:lvl1pPr marL="273050" indent="-273050" algn="l" rtl="0" eaLnBrk="0" fontAlgn="base" hangingPunct="0">
        <a:spcBef>
          <a:spcPts val="575"/>
        </a:spcBef>
        <a:spcAft>
          <a:spcPct val="0"/>
        </a:spcAft>
        <a:buClr>
          <a:schemeClr val="accent1"/>
        </a:buClr>
        <a:buSzPct val="85000"/>
        <a:buFont typeface="Wingdings 2" pitchFamily="18" charset="2"/>
        <a:buChar char=""/>
        <a:defRPr sz="2600" kern="1200">
          <a:solidFill>
            <a:schemeClr val="tx1"/>
          </a:solidFill>
          <a:latin typeface="+mn-lt"/>
          <a:ea typeface="ＭＳ Ｐゴシック" charset="-128"/>
          <a:cs typeface="ＭＳ Ｐゴシック" charset="-128"/>
        </a:defRPr>
      </a:lvl1pPr>
      <a:lvl2pPr marL="547688" indent="-228600" algn="l" rtl="0" eaLnBrk="0" fontAlgn="base" hangingPunct="0">
        <a:spcBef>
          <a:spcPts val="375"/>
        </a:spcBef>
        <a:spcAft>
          <a:spcPct val="0"/>
        </a:spcAft>
        <a:buClr>
          <a:schemeClr val="accent2"/>
        </a:buClr>
        <a:buSzPct val="85000"/>
        <a:buFont typeface="Wingdings 2" pitchFamily="18" charset="2"/>
        <a:buChar char=""/>
        <a:defRPr sz="2400" kern="1200">
          <a:solidFill>
            <a:schemeClr val="tx1"/>
          </a:solidFill>
          <a:latin typeface="+mn-lt"/>
          <a:ea typeface="ＭＳ Ｐゴシック" pitchFamily="4" charset="-128"/>
          <a:cs typeface="+mn-cs"/>
        </a:defRPr>
      </a:lvl2pPr>
      <a:lvl3pPr marL="822325" indent="-228600" algn="l" rtl="0" eaLnBrk="0" fontAlgn="base" hangingPunct="0">
        <a:spcBef>
          <a:spcPts val="375"/>
        </a:spcBef>
        <a:spcAft>
          <a:spcPct val="0"/>
        </a:spcAft>
        <a:buClr>
          <a:srgbClr val="B2C1DB"/>
        </a:buClr>
        <a:buSzPct val="85000"/>
        <a:buFont typeface="Wingdings 2" pitchFamily="18" charset="2"/>
        <a:buChar char=""/>
        <a:defRPr sz="2000" kern="1200">
          <a:solidFill>
            <a:schemeClr val="tx1"/>
          </a:solidFill>
          <a:latin typeface="+mn-lt"/>
          <a:ea typeface="ＭＳ Ｐゴシック" pitchFamily="4" charset="-128"/>
          <a:cs typeface="+mn-cs"/>
        </a:defRPr>
      </a:lvl3pPr>
      <a:lvl4pPr marL="1096963" indent="-228600" algn="l" rtl="0" eaLnBrk="0" fontAlgn="base" hangingPunct="0">
        <a:spcBef>
          <a:spcPts val="375"/>
        </a:spcBef>
        <a:spcAft>
          <a:spcPct val="0"/>
        </a:spcAft>
        <a:buClr>
          <a:srgbClr val="9BBB59"/>
        </a:buClr>
        <a:buSzPct val="80000"/>
        <a:buFont typeface="Wingdings 2" pitchFamily="18" charset="2"/>
        <a:buChar char=""/>
        <a:defRPr sz="2000" kern="1200">
          <a:solidFill>
            <a:schemeClr val="tx1"/>
          </a:solidFill>
          <a:latin typeface="+mn-lt"/>
          <a:ea typeface="ＭＳ Ｐゴシック" pitchFamily="4" charset="-128"/>
          <a:cs typeface="+mn-cs"/>
        </a:defRPr>
      </a:lvl4pPr>
      <a:lvl5pPr marL="1371600" indent="-228600" algn="l" rtl="0" eaLnBrk="0" fontAlgn="base" hangingPunct="0">
        <a:spcBef>
          <a:spcPts val="375"/>
        </a:spcBef>
        <a:spcAft>
          <a:spcPct val="0"/>
        </a:spcAft>
        <a:buClr>
          <a:srgbClr val="9BBB59"/>
        </a:buClr>
        <a:buChar char="o"/>
        <a:defRPr sz="2000" kern="1200">
          <a:solidFill>
            <a:schemeClr val="tx1"/>
          </a:solidFill>
          <a:latin typeface="+mn-lt"/>
          <a:ea typeface="ＭＳ Ｐゴシック" pitchFamily="4" charset="-128"/>
          <a:cs typeface="+mn-cs"/>
        </a:defRPr>
      </a:lvl5pPr>
      <a:lvl6pPr marL="1645920" indent="-228600" algn="l" rtl="0" eaLnBrk="1" latinLnBrk="0" hangingPunct="1">
        <a:spcBef>
          <a:spcPts val="370"/>
        </a:spcBef>
        <a:buClr>
          <a:schemeClr val="accent3"/>
        </a:buClr>
        <a:buChar char="•"/>
        <a:defRPr kumimoji="0" sz="1800" kern="1200" baseline="0">
          <a:solidFill>
            <a:schemeClr val="tx1"/>
          </a:solidFill>
          <a:latin typeface="+mn-lt"/>
          <a:ea typeface="+mn-ea"/>
          <a:cs typeface="+mn-cs"/>
        </a:defRPr>
      </a:lvl6pPr>
      <a:lvl7pPr marL="1920240" indent="-228600" algn="l" rtl="0" eaLnBrk="1" latinLnBrk="0" hangingPunct="1">
        <a:spcBef>
          <a:spcPts val="370"/>
        </a:spcBef>
        <a:buClr>
          <a:schemeClr val="accent2"/>
        </a:buClr>
        <a:buChar char="•"/>
        <a:defRPr kumimoji="0" sz="1800" kern="1200">
          <a:solidFill>
            <a:schemeClr val="tx1"/>
          </a:solidFill>
          <a:latin typeface="+mn-lt"/>
          <a:ea typeface="+mn-ea"/>
          <a:cs typeface="+mn-cs"/>
        </a:defRPr>
      </a:lvl7pPr>
      <a:lvl8pPr marL="2194560" indent="-228600" algn="l" rtl="0" eaLnBrk="1" latinLnBrk="0" hangingPunct="1">
        <a:spcBef>
          <a:spcPts val="370"/>
        </a:spcBef>
        <a:buClr>
          <a:schemeClr val="accent1">
            <a:tint val="60000"/>
          </a:schemeClr>
        </a:buClr>
        <a:buChar char="•"/>
        <a:defRPr kumimoji="0" sz="1800" kern="1200">
          <a:solidFill>
            <a:schemeClr val="tx1"/>
          </a:solidFill>
          <a:latin typeface="+mn-lt"/>
          <a:ea typeface="+mn-ea"/>
          <a:cs typeface="+mn-cs"/>
        </a:defRPr>
      </a:lvl8pPr>
      <a:lvl9pPr marL="2468880" indent="-228600" algn="l" rtl="0" eaLnBrk="1" latinLnBrk="0" hangingPunct="1">
        <a:spcBef>
          <a:spcPts val="370"/>
        </a:spcBef>
        <a:buClr>
          <a:schemeClr val="accent2">
            <a:tint val="60000"/>
          </a:schemeClr>
        </a:buClr>
        <a:buChar char="•"/>
        <a:defRPr kumimoji="0" sz="18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png"/><Relationship Id="rId3" Type="http://schemas.openxmlformats.org/officeDocument/2006/relationships/image" Target="../media/image6.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5362" name="Subtitle 2"/>
          <p:cNvSpPr>
            <a:spLocks noGrp="1"/>
          </p:cNvSpPr>
          <p:nvPr>
            <p:ph type="subTitle" idx="1"/>
          </p:nvPr>
        </p:nvSpPr>
        <p:spPr>
          <a:xfrm>
            <a:off x="685800" y="3200400"/>
            <a:ext cx="8001000" cy="2667000"/>
          </a:xfrm>
        </p:spPr>
        <p:txBody>
          <a:bodyPr/>
          <a:lstStyle/>
          <a:p>
            <a:pPr eaLnBrk="1" hangingPunct="1">
              <a:lnSpc>
                <a:spcPct val="80000"/>
              </a:lnSpc>
            </a:pPr>
            <a:r>
              <a:rPr lang="en-US" sz="2800" b="1" dirty="0" smtClean="0">
                <a:ea typeface="ＭＳ Ｐゴシック" pitchFamily="34" charset="-128"/>
              </a:rPr>
              <a:t>Ligia Bernardet</a:t>
            </a:r>
          </a:p>
          <a:p>
            <a:pPr eaLnBrk="1" hangingPunct="1">
              <a:lnSpc>
                <a:spcPct val="80000"/>
              </a:lnSpc>
            </a:pPr>
            <a:r>
              <a:rPr lang="en-US" sz="2800" b="1" baseline="30000" dirty="0" smtClean="0">
                <a:ea typeface="ＭＳ Ｐゴシック" pitchFamily="34" charset="-128"/>
              </a:rPr>
              <a:t>11/9/2010</a:t>
            </a:r>
          </a:p>
          <a:p>
            <a:pPr eaLnBrk="1" hangingPunct="1">
              <a:lnSpc>
                <a:spcPct val="80000"/>
              </a:lnSpc>
            </a:pPr>
            <a:r>
              <a:rPr lang="en-US" sz="2800" b="1" dirty="0" smtClean="0">
                <a:ea typeface="ＭＳ Ｐゴシック" pitchFamily="34" charset="-128"/>
              </a:rPr>
              <a:t>HFIP Meeting, Miami, FL</a:t>
            </a:r>
            <a:endParaRPr lang="en-US" sz="2800" b="1" baseline="30000" dirty="0" smtClean="0">
              <a:ea typeface="ＭＳ Ｐゴシック" pitchFamily="34" charset="-128"/>
            </a:endParaRPr>
          </a:p>
        </p:txBody>
      </p:sp>
      <p:sp>
        <p:nvSpPr>
          <p:cNvPr id="15363" name="Title 1"/>
          <p:cNvSpPr>
            <a:spLocks noGrp="1"/>
          </p:cNvSpPr>
          <p:nvPr>
            <p:ph type="ctrTitle"/>
          </p:nvPr>
        </p:nvSpPr>
        <p:spPr>
          <a:xfrm>
            <a:off x="457200" y="1506538"/>
            <a:ext cx="8229600" cy="1470025"/>
          </a:xfrm>
        </p:spPr>
        <p:txBody>
          <a:bodyPr/>
          <a:lstStyle/>
          <a:p>
            <a:pPr eaLnBrk="1" hangingPunct="1"/>
            <a:r>
              <a:rPr lang="en-US" dirty="0" smtClean="0">
                <a:ea typeface="ＭＳ Ｐゴシック" pitchFamily="34" charset="-128"/>
              </a:rPr>
              <a:t>DTC Contribution to Hurricane R2O</a:t>
            </a:r>
            <a:endParaRPr dirty="0" smtClean="0">
              <a:ea typeface="ＭＳ Ｐゴシック" pitchFamily="34" charset="-128"/>
            </a:endParaRPr>
          </a:p>
        </p:txBody>
      </p:sp>
      <p:pic>
        <p:nvPicPr>
          <p:cNvPr id="15364" name="Picture 4" descr="dtc_wordmark_pms203.jpg"/>
          <p:cNvPicPr>
            <a:picLocks noChangeAspect="1"/>
          </p:cNvPicPr>
          <p:nvPr/>
        </p:nvPicPr>
        <p:blipFill>
          <a:blip r:embed="rId2" cstate="print"/>
          <a:srcRect/>
          <a:stretch>
            <a:fillRect/>
          </a:stretch>
        </p:blipFill>
        <p:spPr bwMode="auto">
          <a:xfrm>
            <a:off x="0" y="6081713"/>
            <a:ext cx="2895600" cy="776287"/>
          </a:xfrm>
          <a:prstGeom prst="rect">
            <a:avLst/>
          </a:prstGeom>
          <a:noFill/>
          <a:ln w="9525">
            <a:noFill/>
            <a:miter lim="800000"/>
            <a:headEnd/>
            <a:tailEnd/>
          </a:ln>
        </p:spPr>
      </p:pic>
      <p:sp>
        <p:nvSpPr>
          <p:cNvPr id="5" name="TextBox 4"/>
          <p:cNvSpPr txBox="1"/>
          <p:nvPr/>
        </p:nvSpPr>
        <p:spPr>
          <a:xfrm>
            <a:off x="2057400" y="4419600"/>
            <a:ext cx="5414125" cy="2123658"/>
          </a:xfrm>
          <a:prstGeom prst="rect">
            <a:avLst/>
          </a:prstGeom>
          <a:noFill/>
        </p:spPr>
        <p:txBody>
          <a:bodyPr wrap="none" rtlCol="0">
            <a:spAutoFit/>
          </a:bodyPr>
          <a:lstStyle/>
          <a:p>
            <a:pPr algn="ctr"/>
            <a:r>
              <a:rPr lang="en-US" b="1" dirty="0" smtClean="0"/>
              <a:t>External collaborators:</a:t>
            </a:r>
          </a:p>
          <a:p>
            <a:pPr algn="ctr"/>
            <a:r>
              <a:rPr lang="en-US" dirty="0" smtClean="0"/>
              <a:t>NOAA Environmental Modeling Center</a:t>
            </a:r>
          </a:p>
          <a:p>
            <a:pPr algn="ctr"/>
            <a:r>
              <a:rPr lang="en-US" dirty="0" smtClean="0"/>
              <a:t>NOAA Geophysical Fluid Dynamics Laboratory</a:t>
            </a:r>
          </a:p>
          <a:p>
            <a:pPr algn="ctr"/>
            <a:r>
              <a:rPr lang="en-US" dirty="0" smtClean="0"/>
              <a:t>NOAA Atlantic Oceanographic and Meteorological Laboratory</a:t>
            </a:r>
          </a:p>
          <a:p>
            <a:pPr algn="ctr"/>
            <a:r>
              <a:rPr lang="en-US" dirty="0" smtClean="0"/>
              <a:t>NCAR Mesoscale and Microscale Meteorology Division</a:t>
            </a:r>
          </a:p>
          <a:p>
            <a:pPr algn="ctr"/>
            <a:r>
              <a:rPr lang="en-US" dirty="0" smtClean="0"/>
              <a:t>University of Rhode Island</a:t>
            </a:r>
          </a:p>
          <a:p>
            <a:pPr algn="ctr"/>
            <a:endParaRPr lang="en-US" sz="2400"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548640" y="274638"/>
            <a:ext cx="8183880" cy="1143000"/>
          </a:xfrm>
        </p:spPr>
        <p:txBody>
          <a:bodyPr>
            <a:normAutofit/>
          </a:bodyPr>
          <a:lstStyle/>
          <a:p>
            <a:r>
              <a:rPr lang="en-US" dirty="0" smtClean="0"/>
              <a:t>Upcoming HWRF T&amp;E at DTC </a:t>
            </a:r>
            <a:endParaRPr lang="en-US" dirty="0"/>
          </a:p>
        </p:txBody>
      </p:sp>
      <p:sp>
        <p:nvSpPr>
          <p:cNvPr id="3" name="Content Placeholder 2"/>
          <p:cNvSpPr>
            <a:spLocks noGrp="1"/>
          </p:cNvSpPr>
          <p:nvPr>
            <p:ph sz="quarter" idx="1"/>
          </p:nvPr>
        </p:nvSpPr>
        <p:spPr>
          <a:xfrm>
            <a:off x="548640" y="1447800"/>
            <a:ext cx="8183880" cy="4572000"/>
          </a:xfrm>
        </p:spPr>
        <p:txBody>
          <a:bodyPr>
            <a:normAutofit lnSpcReduction="10000"/>
          </a:bodyPr>
          <a:lstStyle/>
          <a:p>
            <a:r>
              <a:rPr lang="en-US" b="1" dirty="0" smtClean="0"/>
              <a:t>Done: </a:t>
            </a:r>
            <a:r>
              <a:rPr lang="en-US" dirty="0" smtClean="0"/>
              <a:t>Development of functionally equivalent testing infrastructure on jet. Work will continue to match system evolution at EMC.</a:t>
            </a:r>
          </a:p>
          <a:p>
            <a:r>
              <a:rPr lang="en-US" dirty="0" smtClean="0"/>
              <a:t>Qualify DTC HWRF Testing Suite on jet.</a:t>
            </a:r>
          </a:p>
          <a:p>
            <a:r>
              <a:rPr lang="en-US" dirty="0" smtClean="0"/>
              <a:t>Transition HYCOM to DTC and test.</a:t>
            </a:r>
          </a:p>
          <a:p>
            <a:r>
              <a:rPr lang="en-US" dirty="0" smtClean="0"/>
              <a:t>Perform additional tests TBD. Explore tests of AHW or other community contributions  features in HWRF (physics and initialization).</a:t>
            </a:r>
          </a:p>
          <a:p>
            <a:r>
              <a:rPr lang="en-US" dirty="0" smtClean="0"/>
              <a:t>Evaluate HWRF model performance through sensitivity experiments and model diagnostics to understand weaknesses and sources of error. New hire at DTC to help with this.</a:t>
            </a:r>
          </a:p>
          <a:p>
            <a:endParaRPr lang="en-US" dirty="0" smtClean="0"/>
          </a:p>
          <a:p>
            <a:endParaRPr lang="en-US" dirty="0"/>
          </a:p>
        </p:txBody>
      </p:sp>
      <p:pic>
        <p:nvPicPr>
          <p:cNvPr id="5" name="Picture 4" descr="dtc_wordmark_pms203.jpg"/>
          <p:cNvPicPr>
            <a:picLocks noChangeAspect="1"/>
          </p:cNvPicPr>
          <p:nvPr/>
        </p:nvPicPr>
        <p:blipFill>
          <a:blip r:embed="rId2" cstate="print"/>
          <a:srcRect/>
          <a:stretch>
            <a:fillRect/>
          </a:stretch>
        </p:blipFill>
        <p:spPr bwMode="auto">
          <a:xfrm>
            <a:off x="0" y="6081713"/>
            <a:ext cx="2895600" cy="77628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Hurricane Task of DTC</a:t>
            </a:r>
            <a:endParaRPr lang="en-US" dirty="0"/>
          </a:p>
        </p:txBody>
      </p:sp>
      <p:sp>
        <p:nvSpPr>
          <p:cNvPr id="3" name="Content Placeholder 2"/>
          <p:cNvSpPr>
            <a:spLocks noGrp="1"/>
          </p:cNvSpPr>
          <p:nvPr>
            <p:ph sz="quarter" idx="1"/>
          </p:nvPr>
        </p:nvSpPr>
        <p:spPr/>
        <p:txBody>
          <a:bodyPr/>
          <a:lstStyle/>
          <a:p>
            <a:r>
              <a:rPr lang="en-US" dirty="0" smtClean="0"/>
              <a:t>Goal</a:t>
            </a:r>
          </a:p>
          <a:p>
            <a:pPr lvl="1"/>
            <a:r>
              <a:rPr lang="en-US" dirty="0" smtClean="0"/>
              <a:t>Facilitate transfer of hurricane NWP research to operations</a:t>
            </a:r>
          </a:p>
          <a:p>
            <a:r>
              <a:rPr lang="en-US" dirty="0" smtClean="0"/>
              <a:t> Methods</a:t>
            </a:r>
          </a:p>
          <a:p>
            <a:pPr lvl="1"/>
            <a:r>
              <a:rPr lang="en-US" dirty="0" smtClean="0"/>
              <a:t>Create a framework for NCEP and the research community to collaborate: share single code base</a:t>
            </a:r>
          </a:p>
          <a:p>
            <a:pPr lvl="1"/>
            <a:r>
              <a:rPr lang="en-US" dirty="0" smtClean="0"/>
              <a:t>Support the community in using operational hurricane models</a:t>
            </a:r>
          </a:p>
          <a:p>
            <a:pPr lvl="1"/>
            <a:r>
              <a:rPr lang="en-US" dirty="0" smtClean="0"/>
              <a:t>Develop and maintain a hurricane testing and evaluation infrastructure at DTC</a:t>
            </a:r>
          </a:p>
          <a:p>
            <a:pPr lvl="1"/>
            <a:r>
              <a:rPr lang="en-US" dirty="0" smtClean="0"/>
              <a:t>Perform tests to assure integrity of community code and evaluate new developments for potential operational  implementation</a:t>
            </a:r>
          </a:p>
          <a:p>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HWRF Components using V3</a:t>
            </a:r>
            <a:endParaRPr lang="en-US" dirty="0"/>
          </a:p>
        </p:txBody>
      </p:sp>
      <p:pic>
        <p:nvPicPr>
          <p:cNvPr id="5" name="Picture 18"/>
          <p:cNvPicPr>
            <a:picLocks noChangeAspect="1" noChangeArrowheads="1"/>
          </p:cNvPicPr>
          <p:nvPr/>
        </p:nvPicPr>
        <p:blipFill>
          <a:blip r:embed="rId2"/>
          <a:srcRect t="18665" b="7999"/>
          <a:stretch>
            <a:fillRect/>
          </a:stretch>
        </p:blipFill>
        <p:spPr bwMode="auto">
          <a:xfrm>
            <a:off x="1447800" y="24307800"/>
            <a:ext cx="11049000" cy="5014913"/>
          </a:xfrm>
          <a:prstGeom prst="rect">
            <a:avLst/>
          </a:prstGeom>
          <a:noFill/>
          <a:ln w="9525">
            <a:noFill/>
            <a:round/>
            <a:headEnd/>
            <a:tailEnd/>
          </a:ln>
        </p:spPr>
      </p:pic>
      <p:pic>
        <p:nvPicPr>
          <p:cNvPr id="6" name="Picture 18"/>
          <p:cNvPicPr>
            <a:picLocks noChangeAspect="1" noChangeArrowheads="1"/>
          </p:cNvPicPr>
          <p:nvPr/>
        </p:nvPicPr>
        <p:blipFill>
          <a:blip r:embed="rId2"/>
          <a:srcRect t="18665" b="7999"/>
          <a:stretch>
            <a:fillRect/>
          </a:stretch>
        </p:blipFill>
        <p:spPr bwMode="auto">
          <a:xfrm>
            <a:off x="1600200" y="24460200"/>
            <a:ext cx="11049000" cy="5014913"/>
          </a:xfrm>
          <a:prstGeom prst="rect">
            <a:avLst/>
          </a:prstGeom>
          <a:noFill/>
          <a:ln w="9525">
            <a:noFill/>
            <a:round/>
            <a:headEnd/>
            <a:tailEnd/>
          </a:ln>
        </p:spPr>
      </p:pic>
      <p:pic>
        <p:nvPicPr>
          <p:cNvPr id="7" name="Picture 18"/>
          <p:cNvPicPr>
            <a:picLocks noChangeAspect="1" noChangeArrowheads="1"/>
          </p:cNvPicPr>
          <p:nvPr/>
        </p:nvPicPr>
        <p:blipFill>
          <a:blip r:embed="rId2"/>
          <a:srcRect t="18665" b="7999"/>
          <a:stretch>
            <a:fillRect/>
          </a:stretch>
        </p:blipFill>
        <p:spPr bwMode="auto">
          <a:xfrm>
            <a:off x="1752600" y="24612600"/>
            <a:ext cx="11049000" cy="5014913"/>
          </a:xfrm>
          <a:prstGeom prst="rect">
            <a:avLst/>
          </a:prstGeom>
          <a:noFill/>
          <a:ln w="9525">
            <a:noFill/>
            <a:round/>
            <a:headEnd/>
            <a:tailEnd/>
          </a:ln>
        </p:spPr>
      </p:pic>
      <p:pic>
        <p:nvPicPr>
          <p:cNvPr id="8" name="Picture 7"/>
          <p:cNvPicPr>
            <a:picLocks noChangeAspect="1" noChangeArrowheads="1"/>
          </p:cNvPicPr>
          <p:nvPr/>
        </p:nvPicPr>
        <p:blipFill>
          <a:blip r:embed="rId2"/>
          <a:srcRect t="18665" b="7999"/>
          <a:stretch>
            <a:fillRect/>
          </a:stretch>
        </p:blipFill>
        <p:spPr bwMode="auto">
          <a:xfrm>
            <a:off x="3810000" y="3886200"/>
            <a:ext cx="5204467" cy="2362200"/>
          </a:xfrm>
          <a:prstGeom prst="rect">
            <a:avLst/>
          </a:prstGeom>
          <a:noFill/>
          <a:ln w="9525">
            <a:noFill/>
            <a:round/>
            <a:headEnd/>
            <a:tailEnd/>
          </a:ln>
        </p:spPr>
      </p:pic>
      <p:sp>
        <p:nvSpPr>
          <p:cNvPr id="10" name="Content Placeholder 2"/>
          <p:cNvSpPr>
            <a:spLocks noGrp="1"/>
          </p:cNvSpPr>
          <p:nvPr>
            <p:ph sz="quarter" idx="1"/>
          </p:nvPr>
        </p:nvSpPr>
        <p:spPr>
          <a:xfrm>
            <a:off x="685800" y="1524000"/>
            <a:ext cx="7772400" cy="4572000"/>
          </a:xfrm>
        </p:spPr>
        <p:txBody>
          <a:bodyPr/>
          <a:lstStyle/>
          <a:p>
            <a:r>
              <a:rPr lang="en-US" sz="2000" dirty="0" smtClean="0">
                <a:latin typeface="Arial"/>
                <a:cs typeface="Arial"/>
              </a:rPr>
              <a:t>WRF </a:t>
            </a:r>
            <a:r>
              <a:rPr lang="en-US" sz="2000" dirty="0" smtClean="0">
                <a:solidFill>
                  <a:srgbClr val="000000"/>
                </a:solidFill>
                <a:latin typeface="Arial"/>
                <a:cs typeface="Arial"/>
              </a:rPr>
              <a:t>atmospheric model*</a:t>
            </a:r>
          </a:p>
          <a:p>
            <a:r>
              <a:rPr lang="en-US" sz="2000" dirty="0" smtClean="0">
                <a:solidFill>
                  <a:srgbClr val="000000"/>
                </a:solidFill>
                <a:latin typeface="Arial"/>
                <a:cs typeface="Arial"/>
              </a:rPr>
              <a:t>WPS (preprocessor)*</a:t>
            </a:r>
          </a:p>
          <a:p>
            <a:r>
              <a:rPr lang="en-US" sz="2000" dirty="0" smtClean="0">
                <a:solidFill>
                  <a:srgbClr val="000000"/>
                </a:solidFill>
                <a:latin typeface="Arial"/>
                <a:cs typeface="Arial"/>
              </a:rPr>
              <a:t>Prep_hybrid (preprocessor)</a:t>
            </a:r>
          </a:p>
          <a:p>
            <a:r>
              <a:rPr lang="en-US" sz="2000" dirty="0" smtClean="0">
                <a:solidFill>
                  <a:srgbClr val="000000"/>
                </a:solidFill>
                <a:latin typeface="Arial"/>
                <a:cs typeface="Arial"/>
              </a:rPr>
              <a:t>Vortex Initialization</a:t>
            </a:r>
          </a:p>
          <a:p>
            <a:r>
              <a:rPr lang="en-US" sz="2000" dirty="0" smtClean="0">
                <a:solidFill>
                  <a:srgbClr val="000000"/>
                </a:solidFill>
                <a:latin typeface="Arial"/>
                <a:cs typeface="Arial"/>
              </a:rPr>
              <a:t>GSI data assimilation*</a:t>
            </a:r>
          </a:p>
          <a:p>
            <a:r>
              <a:rPr lang="en-US" sz="2000" dirty="0" smtClean="0">
                <a:solidFill>
                  <a:srgbClr val="000000"/>
                </a:solidFill>
                <a:latin typeface="Arial"/>
                <a:cs typeface="Arial"/>
              </a:rPr>
              <a:t>Ocean initialization</a:t>
            </a:r>
          </a:p>
          <a:p>
            <a:r>
              <a:rPr lang="en-US" sz="2000" dirty="0" smtClean="0">
                <a:solidFill>
                  <a:srgbClr val="000000"/>
                </a:solidFill>
                <a:latin typeface="Arial"/>
                <a:cs typeface="Arial"/>
              </a:rPr>
              <a:t>Princeton Ocean Model</a:t>
            </a:r>
          </a:p>
          <a:p>
            <a:r>
              <a:rPr lang="en-US" sz="2000" dirty="0" smtClean="0">
                <a:solidFill>
                  <a:srgbClr val="000000"/>
                </a:solidFill>
                <a:latin typeface="Arial"/>
                <a:cs typeface="Arial"/>
              </a:rPr>
              <a:t>Coupler</a:t>
            </a:r>
          </a:p>
          <a:p>
            <a:r>
              <a:rPr lang="en-US" sz="2000" dirty="0" smtClean="0">
                <a:solidFill>
                  <a:srgbClr val="000000"/>
                </a:solidFill>
                <a:latin typeface="Arial"/>
                <a:cs typeface="Arial"/>
              </a:rPr>
              <a:t>WPP (postprocessor)*</a:t>
            </a:r>
          </a:p>
          <a:p>
            <a:r>
              <a:rPr lang="en-US" sz="2000" dirty="0" smtClean="0">
                <a:solidFill>
                  <a:srgbClr val="000000"/>
                </a:solidFill>
                <a:latin typeface="Arial"/>
                <a:cs typeface="Arial"/>
              </a:rPr>
              <a:t>Vortex Tracker</a:t>
            </a:r>
          </a:p>
          <a:p>
            <a:r>
              <a:rPr lang="en-US" sz="2000" dirty="0" smtClean="0">
                <a:solidFill>
                  <a:srgbClr val="000000"/>
                </a:solidFill>
                <a:latin typeface="Arial"/>
                <a:cs typeface="Arial"/>
              </a:rPr>
              <a:t>Graphics</a:t>
            </a:r>
          </a:p>
          <a:p>
            <a:r>
              <a:rPr lang="en-US" sz="2000" dirty="0" smtClean="0">
                <a:solidFill>
                  <a:srgbClr val="000000"/>
                </a:solidFill>
                <a:latin typeface="Arial"/>
                <a:cs typeface="Arial"/>
              </a:rPr>
              <a:t>Libraries and utilities</a:t>
            </a:r>
          </a:p>
          <a:p>
            <a:endParaRPr lang="en-US" sz="2000" dirty="0" smtClean="0">
              <a:latin typeface="Arial"/>
              <a:cs typeface="Arial"/>
            </a:endParaRPr>
          </a:p>
          <a:p>
            <a:endParaRPr lang="en-US" sz="2000" dirty="0">
              <a:latin typeface="Arial"/>
              <a:cs typeface="Arial"/>
            </a:endParaRPr>
          </a:p>
        </p:txBody>
      </p:sp>
      <p:sp>
        <p:nvSpPr>
          <p:cNvPr id="9" name="TextBox 8"/>
          <p:cNvSpPr txBox="1"/>
          <p:nvPr/>
        </p:nvSpPr>
        <p:spPr>
          <a:xfrm>
            <a:off x="5867400" y="5029200"/>
            <a:ext cx="457200" cy="246221"/>
          </a:xfrm>
          <a:prstGeom prst="rect">
            <a:avLst/>
          </a:prstGeom>
          <a:solidFill>
            <a:schemeClr val="accent1"/>
          </a:solidFill>
          <a:scene3d>
            <a:camera prst="orthographicFront">
              <a:rot lat="0" lon="0" rev="0"/>
            </a:camera>
            <a:lightRig rig="threePt" dir="t"/>
          </a:scene3d>
        </p:spPr>
        <p:txBody>
          <a:bodyPr wrap="square" rtlCol="0">
            <a:spAutoFit/>
          </a:bodyPr>
          <a:lstStyle/>
          <a:p>
            <a:r>
              <a:rPr lang="en-US" sz="1000" dirty="0" smtClean="0"/>
              <a:t>GSI</a:t>
            </a:r>
            <a:endParaRPr lang="en-US" sz="1000" dirty="0"/>
          </a:p>
        </p:txBody>
      </p:sp>
      <p:cxnSp>
        <p:nvCxnSpPr>
          <p:cNvPr id="12" name="Straight Arrow Connector 11"/>
          <p:cNvCxnSpPr>
            <a:stCxn id="9" idx="0"/>
          </p:cNvCxnSpPr>
          <p:nvPr/>
        </p:nvCxnSpPr>
        <p:spPr>
          <a:xfrm rot="5400000" flipH="1" flipV="1">
            <a:off x="6019800" y="4724400"/>
            <a:ext cx="381000" cy="22860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4" name="Straight Arrow Connector 13"/>
          <p:cNvCxnSpPr>
            <a:endCxn id="9" idx="0"/>
          </p:cNvCxnSpPr>
          <p:nvPr/>
        </p:nvCxnSpPr>
        <p:spPr>
          <a:xfrm>
            <a:off x="5867400" y="4876800"/>
            <a:ext cx="228600" cy="15240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16" name="TextBox 15"/>
          <p:cNvSpPr txBox="1"/>
          <p:nvPr/>
        </p:nvSpPr>
        <p:spPr>
          <a:xfrm>
            <a:off x="5867400" y="1828800"/>
            <a:ext cx="2971800" cy="923330"/>
          </a:xfrm>
          <a:prstGeom prst="rect">
            <a:avLst/>
          </a:prstGeom>
          <a:noFill/>
          <a:ln>
            <a:solidFill>
              <a:schemeClr val="tx1"/>
            </a:solidFill>
          </a:ln>
        </p:spPr>
        <p:txBody>
          <a:bodyPr wrap="square" rtlCol="0">
            <a:spAutoFit/>
          </a:bodyPr>
          <a:lstStyle/>
          <a:p>
            <a:r>
              <a:rPr lang="en-US" dirty="0" smtClean="0">
                <a:solidFill>
                  <a:schemeClr val="tx1">
                    <a:lumMod val="50000"/>
                    <a:lumOff val="50000"/>
                  </a:schemeClr>
                </a:solidFill>
              </a:rPr>
              <a:t>*Code repositories existed  before DTC/EMC started this project</a:t>
            </a:r>
            <a:endParaRPr lang="en-US" dirty="0">
              <a:solidFill>
                <a:schemeClr val="tx1">
                  <a:lumMod val="50000"/>
                  <a:lumOff val="50000"/>
                </a:schemeClr>
              </a:solidFill>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4" name="Rectangle 73"/>
          <p:cNvSpPr/>
          <p:nvPr/>
        </p:nvSpPr>
        <p:spPr bwMode="auto">
          <a:xfrm>
            <a:off x="3153837" y="5181600"/>
            <a:ext cx="1418163" cy="379438"/>
          </a:xfrm>
          <a:prstGeom prst="rect">
            <a:avLst/>
          </a:prstGeom>
          <a:solidFill>
            <a:schemeClr val="tx2"/>
          </a:solidFill>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1800" dirty="0"/>
              <a:t>WRF </a:t>
            </a:r>
            <a:r>
              <a:rPr lang="en-US" sz="1800" dirty="0" smtClean="0"/>
              <a:t>V3.1.1</a:t>
            </a:r>
            <a:endParaRPr lang="en-US" sz="1800" dirty="0"/>
          </a:p>
        </p:txBody>
      </p:sp>
      <p:grpSp>
        <p:nvGrpSpPr>
          <p:cNvPr id="2" name="Group 69"/>
          <p:cNvGrpSpPr>
            <a:grpSpLocks/>
          </p:cNvGrpSpPr>
          <p:nvPr/>
        </p:nvGrpSpPr>
        <p:grpSpPr bwMode="auto">
          <a:xfrm>
            <a:off x="1600200" y="4343399"/>
            <a:ext cx="2988723" cy="2259013"/>
            <a:chOff x="152020" y="4083140"/>
            <a:chExt cx="2989447" cy="2258423"/>
          </a:xfrm>
        </p:grpSpPr>
        <p:sp>
          <p:nvSpPr>
            <p:cNvPr id="36" name="Rectangle 35"/>
            <p:cNvSpPr/>
            <p:nvPr/>
          </p:nvSpPr>
          <p:spPr>
            <a:xfrm>
              <a:off x="1734077" y="4083141"/>
              <a:ext cx="1390463" cy="379339"/>
            </a:xfrm>
            <a:prstGeom prst="rect">
              <a:avLst/>
            </a:prstGeom>
            <a:solidFill>
              <a:schemeClr val="tx2"/>
            </a:solidFill>
            <a:ln>
              <a:solidFill>
                <a:schemeClr val="accent1"/>
              </a:solidFill>
            </a:ln>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1800" dirty="0"/>
                <a:t>WRF V3.2</a:t>
              </a:r>
            </a:p>
          </p:txBody>
        </p:sp>
        <p:sp>
          <p:nvSpPr>
            <p:cNvPr id="18" name="Rectangle 17"/>
            <p:cNvSpPr/>
            <p:nvPr/>
          </p:nvSpPr>
          <p:spPr>
            <a:xfrm>
              <a:off x="1722961" y="5962224"/>
              <a:ext cx="1418506" cy="379339"/>
            </a:xfrm>
            <a:prstGeom prst="rect">
              <a:avLst/>
            </a:prstGeom>
            <a:solidFill>
              <a:schemeClr val="tx2"/>
            </a:solidFill>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1800" dirty="0"/>
                <a:t>WRF V2</a:t>
              </a:r>
            </a:p>
          </p:txBody>
        </p:sp>
        <p:sp>
          <p:nvSpPr>
            <p:cNvPr id="19" name="Rectangle 18"/>
            <p:cNvSpPr/>
            <p:nvPr/>
          </p:nvSpPr>
          <p:spPr>
            <a:xfrm>
              <a:off x="159960" y="5962224"/>
              <a:ext cx="1418506" cy="379339"/>
            </a:xfrm>
            <a:prstGeom prst="rect">
              <a:avLst/>
            </a:prstGeom>
            <a:solidFill>
              <a:schemeClr val="tx2"/>
            </a:solidFill>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1800" dirty="0"/>
                <a:t>05/2004</a:t>
              </a:r>
            </a:p>
          </p:txBody>
        </p:sp>
        <p:sp>
          <p:nvSpPr>
            <p:cNvPr id="20" name="Rectangle 19"/>
            <p:cNvSpPr/>
            <p:nvPr/>
          </p:nvSpPr>
          <p:spPr>
            <a:xfrm>
              <a:off x="152020" y="4921121"/>
              <a:ext cx="1418506" cy="379339"/>
            </a:xfrm>
            <a:prstGeom prst="rect">
              <a:avLst/>
            </a:prstGeom>
            <a:solidFill>
              <a:schemeClr val="tx2"/>
            </a:solidFill>
            <a:ln>
              <a:solidFill>
                <a:schemeClr val="tx2"/>
              </a:solidFill>
            </a:ln>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1800" dirty="0"/>
                <a:t>07/2009</a:t>
              </a:r>
            </a:p>
          </p:txBody>
        </p:sp>
        <p:sp>
          <p:nvSpPr>
            <p:cNvPr id="37" name="Rectangle 36"/>
            <p:cNvSpPr/>
            <p:nvPr/>
          </p:nvSpPr>
          <p:spPr>
            <a:xfrm>
              <a:off x="152020" y="4083140"/>
              <a:ext cx="1418506" cy="379339"/>
            </a:xfrm>
            <a:prstGeom prst="rect">
              <a:avLst/>
            </a:prstGeom>
            <a:solidFill>
              <a:schemeClr val="tx2"/>
            </a:solid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1800" dirty="0"/>
                <a:t>03/2010</a:t>
              </a:r>
            </a:p>
          </p:txBody>
        </p:sp>
      </p:grpSp>
      <p:sp>
        <p:nvSpPr>
          <p:cNvPr id="9" name="Rectangle 2"/>
          <p:cNvSpPr txBox="1">
            <a:spLocks/>
          </p:cNvSpPr>
          <p:nvPr/>
        </p:nvSpPr>
        <p:spPr bwMode="auto">
          <a:xfrm>
            <a:off x="787400" y="336550"/>
            <a:ext cx="7569200" cy="777875"/>
          </a:xfrm>
          <a:prstGeom prst="rect">
            <a:avLst/>
          </a:prstGeom>
          <a:noFill/>
        </p:spPr>
        <p:txBody>
          <a:bodyPr lIns="0" tIns="0" rIns="0" bIns="0" anchor="ctr">
            <a:prstTxWarp prst="textNoShape">
              <a:avLst/>
            </a:prstTxWarp>
            <a:noAutofit/>
          </a:bodyPr>
          <a:lstStyle/>
          <a:p>
            <a:pPr>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a:pPr>
            <a:r>
              <a:rPr lang="en-GB" sz="3000" dirty="0">
                <a:solidFill>
                  <a:schemeClr val="tx2"/>
                </a:solidFill>
                <a:latin typeface="+mj-lt"/>
                <a:ea typeface="+mj-ea"/>
                <a:cs typeface="+mj-cs"/>
              </a:rPr>
              <a:t>HWRF code </a:t>
            </a:r>
            <a:r>
              <a:rPr lang="en-GB" sz="3000" dirty="0" smtClean="0">
                <a:solidFill>
                  <a:schemeClr val="tx2"/>
                </a:solidFill>
                <a:latin typeface="+mj-lt"/>
                <a:ea typeface="+mj-ea"/>
                <a:cs typeface="+mj-cs"/>
              </a:rPr>
              <a:t>management: atmospheric model </a:t>
            </a:r>
            <a:br>
              <a:rPr lang="en-GB" sz="3000" dirty="0" smtClean="0">
                <a:solidFill>
                  <a:schemeClr val="tx2"/>
                </a:solidFill>
                <a:latin typeface="+mj-lt"/>
                <a:ea typeface="+mj-ea"/>
                <a:cs typeface="+mj-cs"/>
              </a:rPr>
            </a:br>
            <a:endParaRPr lang="en-GB" sz="3000" dirty="0">
              <a:solidFill>
                <a:schemeClr val="tx2"/>
              </a:solidFill>
              <a:latin typeface="+mj-lt"/>
              <a:ea typeface="+mj-ea"/>
              <a:cs typeface="+mj-cs"/>
            </a:endParaRPr>
          </a:p>
        </p:txBody>
      </p:sp>
      <p:sp>
        <p:nvSpPr>
          <p:cNvPr id="25" name="Up Arrow 24"/>
          <p:cNvSpPr/>
          <p:nvPr/>
        </p:nvSpPr>
        <p:spPr>
          <a:xfrm>
            <a:off x="3962400" y="5867400"/>
            <a:ext cx="45719" cy="247395"/>
          </a:xfrm>
          <a:prstGeom prst="upArrow">
            <a:avLst/>
          </a:prstGeom>
          <a:ln w="54483"/>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sz="1800" dirty="0"/>
          </a:p>
        </p:txBody>
      </p:sp>
      <p:sp>
        <p:nvSpPr>
          <p:cNvPr id="52" name="Rectangle 51"/>
          <p:cNvSpPr/>
          <p:nvPr/>
        </p:nvSpPr>
        <p:spPr bwMode="auto">
          <a:xfrm>
            <a:off x="5804833" y="1219200"/>
            <a:ext cx="3110568" cy="379413"/>
          </a:xfrm>
          <a:prstGeom prst="rect">
            <a:avLst/>
          </a:prstGeom>
          <a:solidFill>
            <a:schemeClr val="accent3"/>
          </a:solidFill>
          <a:ln>
            <a:solidFill>
              <a:schemeClr val="accent1"/>
            </a:solidFill>
          </a:ln>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1800" dirty="0"/>
              <a:t>HWRF</a:t>
            </a:r>
            <a:r>
              <a:rPr lang="en-US" sz="1800" dirty="0" smtClean="0"/>
              <a:t> for </a:t>
            </a:r>
            <a:r>
              <a:rPr lang="en-US" sz="1800" dirty="0"/>
              <a:t>operations (2011)</a:t>
            </a:r>
          </a:p>
        </p:txBody>
      </p:sp>
      <p:sp>
        <p:nvSpPr>
          <p:cNvPr id="54" name="Right Arrow 53"/>
          <p:cNvSpPr/>
          <p:nvPr/>
        </p:nvSpPr>
        <p:spPr bwMode="auto">
          <a:xfrm>
            <a:off x="4724400" y="6400800"/>
            <a:ext cx="304800" cy="45719"/>
          </a:xfrm>
          <a:prstGeom prst="rightArrow">
            <a:avLst/>
          </a:prstGeom>
          <a:solidFill>
            <a:schemeClr val="accent6"/>
          </a:solidFill>
          <a:ln w="35433">
            <a:solidFill>
              <a:schemeClr val="accent6"/>
            </a:solid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sz="1800" dirty="0"/>
          </a:p>
        </p:txBody>
      </p:sp>
      <p:sp>
        <p:nvSpPr>
          <p:cNvPr id="55" name="Right Arrow 54"/>
          <p:cNvSpPr/>
          <p:nvPr/>
        </p:nvSpPr>
        <p:spPr bwMode="auto">
          <a:xfrm flipV="1">
            <a:off x="7010400" y="6400800"/>
            <a:ext cx="304800" cy="45719"/>
          </a:xfrm>
          <a:prstGeom prst="rightArrow">
            <a:avLst/>
          </a:prstGeom>
          <a:solidFill>
            <a:schemeClr val="accent6"/>
          </a:solidFill>
          <a:ln w="35433">
            <a:solidFill>
              <a:schemeClr val="accent6"/>
            </a:solid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sz="1800" dirty="0"/>
          </a:p>
        </p:txBody>
      </p:sp>
      <p:sp>
        <p:nvSpPr>
          <p:cNvPr id="58" name="Rectangle 57"/>
          <p:cNvSpPr/>
          <p:nvPr/>
        </p:nvSpPr>
        <p:spPr bwMode="auto">
          <a:xfrm>
            <a:off x="6019800" y="6172200"/>
            <a:ext cx="990599" cy="457200"/>
          </a:xfrm>
          <a:prstGeom prst="rect">
            <a:avLst/>
          </a:prstGeom>
          <a:solidFill>
            <a:schemeClr val="accent6"/>
          </a:solidFill>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1400" dirty="0" smtClean="0"/>
              <a:t>oper HWRF</a:t>
            </a:r>
          </a:p>
          <a:p>
            <a:pPr algn="ctr">
              <a:defRPr/>
            </a:pPr>
            <a:r>
              <a:rPr lang="en-US" sz="1400" dirty="0" smtClean="0"/>
              <a:t>2009</a:t>
            </a:r>
            <a:endParaRPr lang="en-US" sz="1400" dirty="0"/>
          </a:p>
        </p:txBody>
      </p:sp>
      <p:sp>
        <p:nvSpPr>
          <p:cNvPr id="59" name="Rectangle 58"/>
          <p:cNvSpPr/>
          <p:nvPr/>
        </p:nvSpPr>
        <p:spPr bwMode="auto">
          <a:xfrm>
            <a:off x="7391400" y="6172200"/>
            <a:ext cx="990599" cy="457200"/>
          </a:xfrm>
          <a:prstGeom prst="rect">
            <a:avLst/>
          </a:prstGeom>
          <a:solidFill>
            <a:schemeClr val="accent6"/>
          </a:solidFill>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1400" dirty="0" smtClean="0"/>
              <a:t>oper HWRF</a:t>
            </a:r>
          </a:p>
          <a:p>
            <a:pPr algn="ctr">
              <a:defRPr/>
            </a:pPr>
            <a:r>
              <a:rPr lang="en-US" sz="1400" dirty="0" smtClean="0"/>
              <a:t>2010  “R2”</a:t>
            </a:r>
            <a:endParaRPr lang="en-US" sz="1400" dirty="0"/>
          </a:p>
        </p:txBody>
      </p:sp>
      <p:cxnSp>
        <p:nvCxnSpPr>
          <p:cNvPr id="73" name="Straight Arrow Connector 72"/>
          <p:cNvCxnSpPr/>
          <p:nvPr/>
        </p:nvCxnSpPr>
        <p:spPr>
          <a:xfrm rot="10800000">
            <a:off x="4038600" y="4953000"/>
            <a:ext cx="2286000" cy="1219200"/>
          </a:xfrm>
          <a:prstGeom prst="straightConnector1">
            <a:avLst/>
          </a:prstGeom>
          <a:ln w="19050">
            <a:solidFill>
              <a:schemeClr val="accent6"/>
            </a:solidFill>
            <a:tailEnd type="arrow"/>
          </a:ln>
        </p:spPr>
        <p:style>
          <a:lnRef idx="2">
            <a:schemeClr val="accent1"/>
          </a:lnRef>
          <a:fillRef idx="0">
            <a:schemeClr val="accent1"/>
          </a:fillRef>
          <a:effectRef idx="1">
            <a:schemeClr val="accent1"/>
          </a:effectRef>
          <a:fontRef idx="minor">
            <a:schemeClr val="tx1"/>
          </a:fontRef>
        </p:style>
      </p:cxnSp>
      <p:cxnSp>
        <p:nvCxnSpPr>
          <p:cNvPr id="76" name="Straight Arrow Connector 75"/>
          <p:cNvCxnSpPr>
            <a:stCxn id="55" idx="2"/>
          </p:cNvCxnSpPr>
          <p:nvPr/>
        </p:nvCxnSpPr>
        <p:spPr>
          <a:xfrm rot="16200000" flipV="1">
            <a:off x="4598670" y="3707128"/>
            <a:ext cx="2286000" cy="3101343"/>
          </a:xfrm>
          <a:prstGeom prst="straightConnector1">
            <a:avLst/>
          </a:prstGeom>
          <a:ln w="19050">
            <a:solidFill>
              <a:schemeClr val="accent6"/>
            </a:solidFill>
            <a:prstDash val="solid"/>
            <a:tailEnd type="arrow"/>
          </a:ln>
        </p:spPr>
        <p:style>
          <a:lnRef idx="2">
            <a:schemeClr val="accent1"/>
          </a:lnRef>
          <a:fillRef idx="0">
            <a:schemeClr val="accent1"/>
          </a:fillRef>
          <a:effectRef idx="1">
            <a:schemeClr val="accent1"/>
          </a:effectRef>
          <a:fontRef idx="minor">
            <a:schemeClr val="tx1"/>
          </a:fontRef>
        </p:style>
      </p:cxnSp>
      <p:sp>
        <p:nvSpPr>
          <p:cNvPr id="49" name="Up Arrow 48"/>
          <p:cNvSpPr/>
          <p:nvPr/>
        </p:nvSpPr>
        <p:spPr bwMode="auto">
          <a:xfrm>
            <a:off x="3962400" y="4038600"/>
            <a:ext cx="45708" cy="247460"/>
          </a:xfrm>
          <a:prstGeom prst="upArrow">
            <a:avLst/>
          </a:prstGeom>
          <a:ln w="54483"/>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sz="1800" dirty="0"/>
          </a:p>
        </p:txBody>
      </p:sp>
      <p:sp>
        <p:nvSpPr>
          <p:cNvPr id="46" name="Slide Number Placeholder 45"/>
          <p:cNvSpPr>
            <a:spLocks noGrp="1"/>
          </p:cNvSpPr>
          <p:nvPr>
            <p:ph type="sldNum" sz="quarter" idx="12"/>
          </p:nvPr>
        </p:nvSpPr>
        <p:spPr>
          <a:xfrm>
            <a:off x="8458200" y="6172200"/>
            <a:ext cx="457200" cy="457200"/>
          </a:xfrm>
        </p:spPr>
        <p:txBody>
          <a:bodyPr/>
          <a:lstStyle/>
          <a:p>
            <a:fld id="{F5459D80-F6AF-4590-8E73-2F013678FE42}" type="slidenum">
              <a:rPr lang="en-US" smtClean="0"/>
              <a:pPr/>
              <a:t>4</a:t>
            </a:fld>
            <a:endParaRPr lang="en-US" dirty="0"/>
          </a:p>
        </p:txBody>
      </p:sp>
      <p:cxnSp>
        <p:nvCxnSpPr>
          <p:cNvPr id="48" name="Straight Arrow Connector 47"/>
          <p:cNvCxnSpPr/>
          <p:nvPr/>
        </p:nvCxnSpPr>
        <p:spPr>
          <a:xfrm rot="10800000">
            <a:off x="4114800" y="3276600"/>
            <a:ext cx="3733800" cy="2819400"/>
          </a:xfrm>
          <a:prstGeom prst="straightConnector1">
            <a:avLst/>
          </a:prstGeom>
          <a:ln w="19050">
            <a:solidFill>
              <a:schemeClr val="accent6"/>
            </a:solidFill>
            <a:prstDash val="solid"/>
            <a:tailEnd type="arrow"/>
          </a:ln>
        </p:spPr>
        <p:style>
          <a:lnRef idx="2">
            <a:schemeClr val="accent1"/>
          </a:lnRef>
          <a:fillRef idx="0">
            <a:schemeClr val="accent1"/>
          </a:fillRef>
          <a:effectRef idx="1">
            <a:schemeClr val="accent1"/>
          </a:effectRef>
          <a:fontRef idx="minor">
            <a:schemeClr val="tx1"/>
          </a:fontRef>
        </p:style>
      </p:cxnSp>
      <p:sp>
        <p:nvSpPr>
          <p:cNvPr id="71" name="Rectangle 70"/>
          <p:cNvSpPr/>
          <p:nvPr/>
        </p:nvSpPr>
        <p:spPr bwMode="auto">
          <a:xfrm>
            <a:off x="5029200" y="4953000"/>
            <a:ext cx="1143000" cy="533400"/>
          </a:xfrm>
          <a:prstGeom prst="rect">
            <a:avLst/>
          </a:prstGeom>
          <a:solidFill>
            <a:schemeClr val="accent6"/>
          </a:solidFill>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1400" dirty="0" smtClean="0"/>
              <a:t>2010 baseline “R1”</a:t>
            </a:r>
            <a:endParaRPr lang="en-US" sz="1400" dirty="0"/>
          </a:p>
        </p:txBody>
      </p:sp>
      <p:sp>
        <p:nvSpPr>
          <p:cNvPr id="63" name="Rectangle 62"/>
          <p:cNvSpPr/>
          <p:nvPr/>
        </p:nvSpPr>
        <p:spPr bwMode="auto">
          <a:xfrm>
            <a:off x="228600" y="3962400"/>
            <a:ext cx="914400" cy="1447800"/>
          </a:xfrm>
          <a:prstGeom prst="rect">
            <a:avLst/>
          </a:prstGeom>
          <a:solidFill>
            <a:schemeClr val="accent2"/>
          </a:solidFill>
          <a:ln>
            <a:solidFill>
              <a:srgbClr val="660066"/>
            </a:solidFill>
          </a:ln>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1800" dirty="0" smtClean="0"/>
              <a:t>Tutorial, HWRF Beta release</a:t>
            </a:r>
            <a:endParaRPr lang="en-US" sz="1800" dirty="0"/>
          </a:p>
        </p:txBody>
      </p:sp>
      <p:sp>
        <p:nvSpPr>
          <p:cNvPr id="62" name="Rectangle 61"/>
          <p:cNvSpPr/>
          <p:nvPr/>
        </p:nvSpPr>
        <p:spPr bwMode="auto">
          <a:xfrm>
            <a:off x="5867400" y="1828800"/>
            <a:ext cx="2971800" cy="1143000"/>
          </a:xfrm>
          <a:prstGeom prst="rect">
            <a:avLst/>
          </a:prstGeom>
          <a:solidFill>
            <a:schemeClr val="accent2"/>
          </a:solidFill>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dirty="0" smtClean="0"/>
              <a:t>Contributions from EMC and NOAA Research to HWRF</a:t>
            </a:r>
          </a:p>
          <a:p>
            <a:pPr algn="ctr">
              <a:defRPr/>
            </a:pPr>
            <a:r>
              <a:rPr lang="en-US" dirty="0" smtClean="0"/>
              <a:t>(preliminarily tested 3</a:t>
            </a:r>
            <a:r>
              <a:rPr lang="en-US" baseline="30000" dirty="0" smtClean="0"/>
              <a:t>rd</a:t>
            </a:r>
            <a:r>
              <a:rPr lang="en-US" dirty="0" smtClean="0"/>
              <a:t> nest, new nest motion)</a:t>
            </a:r>
            <a:endParaRPr lang="en-US" dirty="0"/>
          </a:p>
        </p:txBody>
      </p:sp>
      <p:sp>
        <p:nvSpPr>
          <p:cNvPr id="82" name="Up Arrow 81"/>
          <p:cNvSpPr/>
          <p:nvPr/>
        </p:nvSpPr>
        <p:spPr>
          <a:xfrm>
            <a:off x="3962400" y="4800600"/>
            <a:ext cx="45719" cy="247395"/>
          </a:xfrm>
          <a:prstGeom prst="upArrow">
            <a:avLst/>
          </a:prstGeom>
          <a:ln w="54483"/>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sz="1800" dirty="0"/>
          </a:p>
        </p:txBody>
      </p:sp>
      <p:sp>
        <p:nvSpPr>
          <p:cNvPr id="86" name="Rectangle 85"/>
          <p:cNvSpPr/>
          <p:nvPr/>
        </p:nvSpPr>
        <p:spPr bwMode="auto">
          <a:xfrm>
            <a:off x="3200400" y="3581400"/>
            <a:ext cx="1371600" cy="379438"/>
          </a:xfrm>
          <a:prstGeom prst="rect">
            <a:avLst/>
          </a:prstGeom>
          <a:solidFill>
            <a:schemeClr val="tx2"/>
          </a:solidFill>
          <a:ln>
            <a:solidFill>
              <a:schemeClr val="tx2"/>
            </a:solidFill>
          </a:ln>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1800" dirty="0"/>
              <a:t>WRF </a:t>
            </a:r>
            <a:r>
              <a:rPr lang="en-US" sz="1800" dirty="0" smtClean="0"/>
              <a:t>V3.2.1</a:t>
            </a:r>
            <a:endParaRPr lang="en-US" sz="1800" dirty="0"/>
          </a:p>
        </p:txBody>
      </p:sp>
      <p:sp>
        <p:nvSpPr>
          <p:cNvPr id="88" name="Up Arrow 87"/>
          <p:cNvSpPr/>
          <p:nvPr/>
        </p:nvSpPr>
        <p:spPr bwMode="auto">
          <a:xfrm>
            <a:off x="3886200" y="3181540"/>
            <a:ext cx="45708" cy="247460"/>
          </a:xfrm>
          <a:prstGeom prst="upArrow">
            <a:avLst/>
          </a:prstGeom>
          <a:ln w="54483"/>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sz="1800" dirty="0"/>
          </a:p>
        </p:txBody>
      </p:sp>
      <p:sp>
        <p:nvSpPr>
          <p:cNvPr id="94" name="TextBox 93"/>
          <p:cNvSpPr txBox="1"/>
          <p:nvPr/>
        </p:nvSpPr>
        <p:spPr>
          <a:xfrm>
            <a:off x="5257800" y="6248400"/>
            <a:ext cx="559994" cy="369332"/>
          </a:xfrm>
          <a:prstGeom prst="rect">
            <a:avLst/>
          </a:prstGeom>
          <a:noFill/>
        </p:spPr>
        <p:txBody>
          <a:bodyPr wrap="none" rtlCol="0">
            <a:spAutoFit/>
          </a:bodyPr>
          <a:lstStyle/>
          <a:p>
            <a:r>
              <a:rPr lang="en-US" dirty="0" smtClean="0"/>
              <a:t>(…)</a:t>
            </a:r>
            <a:endParaRPr lang="en-US" dirty="0"/>
          </a:p>
        </p:txBody>
      </p:sp>
      <p:sp>
        <p:nvSpPr>
          <p:cNvPr id="112" name="Rectangle 111"/>
          <p:cNvSpPr/>
          <p:nvPr/>
        </p:nvSpPr>
        <p:spPr bwMode="auto">
          <a:xfrm>
            <a:off x="3200400" y="2743200"/>
            <a:ext cx="1524000" cy="379438"/>
          </a:xfrm>
          <a:prstGeom prst="rect">
            <a:avLst/>
          </a:prstGeom>
          <a:solidFill>
            <a:schemeClr val="tx2"/>
          </a:solidFill>
          <a:ln>
            <a:solidFill>
              <a:schemeClr val="tx2"/>
            </a:solidFill>
          </a:ln>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1800" dirty="0"/>
              <a:t>WRF </a:t>
            </a:r>
            <a:r>
              <a:rPr lang="en-US" sz="1800" dirty="0" smtClean="0"/>
              <a:t>V3.2.1+</a:t>
            </a:r>
            <a:endParaRPr lang="en-US" sz="1800" dirty="0"/>
          </a:p>
        </p:txBody>
      </p:sp>
      <p:sp>
        <p:nvSpPr>
          <p:cNvPr id="115" name="Rectangle 114"/>
          <p:cNvSpPr/>
          <p:nvPr/>
        </p:nvSpPr>
        <p:spPr bwMode="auto">
          <a:xfrm>
            <a:off x="3200400" y="1981200"/>
            <a:ext cx="1524000" cy="379438"/>
          </a:xfrm>
          <a:prstGeom prst="rect">
            <a:avLst/>
          </a:prstGeom>
          <a:solidFill>
            <a:schemeClr val="tx2"/>
          </a:solidFill>
          <a:ln>
            <a:solidFill>
              <a:schemeClr val="tx2"/>
            </a:solidFill>
          </a:ln>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1800" dirty="0"/>
              <a:t>WRF </a:t>
            </a:r>
            <a:r>
              <a:rPr lang="en-US" sz="1800" dirty="0" smtClean="0"/>
              <a:t>V3.2.1+</a:t>
            </a:r>
            <a:endParaRPr lang="en-US" sz="1800" dirty="0"/>
          </a:p>
        </p:txBody>
      </p:sp>
      <p:sp>
        <p:nvSpPr>
          <p:cNvPr id="119" name="Rectangle 118"/>
          <p:cNvSpPr/>
          <p:nvPr/>
        </p:nvSpPr>
        <p:spPr bwMode="auto">
          <a:xfrm>
            <a:off x="1600200" y="3581400"/>
            <a:ext cx="1418163" cy="379438"/>
          </a:xfrm>
          <a:prstGeom prst="rect">
            <a:avLst/>
          </a:prstGeom>
          <a:solidFill>
            <a:schemeClr val="tx2"/>
          </a:solid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1800" dirty="0" smtClean="0"/>
              <a:t>08/</a:t>
            </a:r>
            <a:r>
              <a:rPr lang="en-US" sz="1800" dirty="0"/>
              <a:t>2010</a:t>
            </a:r>
          </a:p>
        </p:txBody>
      </p:sp>
      <p:sp>
        <p:nvSpPr>
          <p:cNvPr id="120" name="Rectangle 119"/>
          <p:cNvSpPr/>
          <p:nvPr/>
        </p:nvSpPr>
        <p:spPr bwMode="auto">
          <a:xfrm>
            <a:off x="1600200" y="2743200"/>
            <a:ext cx="1418163" cy="379438"/>
          </a:xfrm>
          <a:prstGeom prst="rect">
            <a:avLst/>
          </a:prstGeom>
          <a:solidFill>
            <a:schemeClr val="tx2"/>
          </a:solid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1800" dirty="0" smtClean="0"/>
              <a:t>09/2010</a:t>
            </a:r>
            <a:endParaRPr lang="en-US" sz="1800" dirty="0"/>
          </a:p>
        </p:txBody>
      </p:sp>
      <p:sp>
        <p:nvSpPr>
          <p:cNvPr id="121" name="Rectangle 120"/>
          <p:cNvSpPr/>
          <p:nvPr/>
        </p:nvSpPr>
        <p:spPr bwMode="auto">
          <a:xfrm>
            <a:off x="1600200" y="1981200"/>
            <a:ext cx="1418163" cy="379438"/>
          </a:xfrm>
          <a:prstGeom prst="rect">
            <a:avLst/>
          </a:prstGeom>
          <a:solidFill>
            <a:schemeClr val="tx2"/>
          </a:solid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1800" dirty="0" smtClean="0"/>
              <a:t>02/2011</a:t>
            </a:r>
            <a:endParaRPr lang="en-US" sz="1800" dirty="0"/>
          </a:p>
        </p:txBody>
      </p:sp>
      <p:sp>
        <p:nvSpPr>
          <p:cNvPr id="122" name="Up Arrow 121"/>
          <p:cNvSpPr/>
          <p:nvPr/>
        </p:nvSpPr>
        <p:spPr>
          <a:xfrm>
            <a:off x="3886200" y="2438400"/>
            <a:ext cx="45719" cy="247395"/>
          </a:xfrm>
          <a:prstGeom prst="upArrow">
            <a:avLst/>
          </a:prstGeom>
          <a:ln w="54483"/>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sz="1800" dirty="0"/>
          </a:p>
        </p:txBody>
      </p:sp>
      <p:sp>
        <p:nvSpPr>
          <p:cNvPr id="123" name="TextBox 122"/>
          <p:cNvSpPr txBox="1"/>
          <p:nvPr/>
        </p:nvSpPr>
        <p:spPr>
          <a:xfrm>
            <a:off x="3657600" y="5486400"/>
            <a:ext cx="559994" cy="369332"/>
          </a:xfrm>
          <a:prstGeom prst="rect">
            <a:avLst/>
          </a:prstGeom>
          <a:noFill/>
        </p:spPr>
        <p:txBody>
          <a:bodyPr wrap="none" rtlCol="0">
            <a:spAutoFit/>
          </a:bodyPr>
          <a:lstStyle/>
          <a:p>
            <a:r>
              <a:rPr lang="en-US" dirty="0" smtClean="0"/>
              <a:t>(…)</a:t>
            </a:r>
            <a:endParaRPr lang="en-US" dirty="0"/>
          </a:p>
        </p:txBody>
      </p:sp>
      <p:sp>
        <p:nvSpPr>
          <p:cNvPr id="126" name="Rectangle 125"/>
          <p:cNvSpPr/>
          <p:nvPr/>
        </p:nvSpPr>
        <p:spPr bwMode="auto">
          <a:xfrm>
            <a:off x="1600200" y="1219200"/>
            <a:ext cx="1418163" cy="379438"/>
          </a:xfrm>
          <a:prstGeom prst="rect">
            <a:avLst/>
          </a:prstGeom>
          <a:solidFill>
            <a:schemeClr val="tx2"/>
          </a:solid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1800" dirty="0" smtClean="0"/>
              <a:t>04/2011</a:t>
            </a:r>
            <a:endParaRPr lang="en-US" sz="1800" dirty="0"/>
          </a:p>
        </p:txBody>
      </p:sp>
      <p:sp>
        <p:nvSpPr>
          <p:cNvPr id="127" name="Rectangle 126"/>
          <p:cNvSpPr/>
          <p:nvPr/>
        </p:nvSpPr>
        <p:spPr bwMode="auto">
          <a:xfrm>
            <a:off x="3200400" y="1219200"/>
            <a:ext cx="1524000" cy="379438"/>
          </a:xfrm>
          <a:prstGeom prst="rect">
            <a:avLst/>
          </a:prstGeom>
          <a:solidFill>
            <a:schemeClr val="tx2"/>
          </a:solidFill>
          <a:ln>
            <a:solidFill>
              <a:schemeClr val="tx2"/>
            </a:solidFill>
          </a:ln>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1800" dirty="0"/>
              <a:t>WRF </a:t>
            </a:r>
            <a:r>
              <a:rPr lang="en-US" sz="1800" dirty="0" smtClean="0"/>
              <a:t>V3.3</a:t>
            </a:r>
            <a:endParaRPr lang="en-US" sz="1800" dirty="0"/>
          </a:p>
        </p:txBody>
      </p:sp>
      <p:sp>
        <p:nvSpPr>
          <p:cNvPr id="128" name="Up Arrow 127"/>
          <p:cNvSpPr/>
          <p:nvPr/>
        </p:nvSpPr>
        <p:spPr>
          <a:xfrm>
            <a:off x="3886200" y="1676400"/>
            <a:ext cx="45719" cy="247395"/>
          </a:xfrm>
          <a:prstGeom prst="upArrow">
            <a:avLst/>
          </a:prstGeom>
          <a:ln w="54483"/>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sz="1800" dirty="0"/>
          </a:p>
        </p:txBody>
      </p:sp>
      <p:cxnSp>
        <p:nvCxnSpPr>
          <p:cNvPr id="134" name="Straight Arrow Connector 133"/>
          <p:cNvCxnSpPr>
            <a:stCxn id="37" idx="1"/>
          </p:cNvCxnSpPr>
          <p:nvPr/>
        </p:nvCxnSpPr>
        <p:spPr>
          <a:xfrm rot="10800000">
            <a:off x="1143000" y="4495800"/>
            <a:ext cx="457200" cy="37318"/>
          </a:xfrm>
          <a:prstGeom prst="straightConnector1">
            <a:avLst/>
          </a:prstGeom>
          <a:ln w="28575">
            <a:solidFill>
              <a:schemeClr val="accent2"/>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157" name="Straight Arrow Connector 156"/>
          <p:cNvCxnSpPr/>
          <p:nvPr/>
        </p:nvCxnSpPr>
        <p:spPr>
          <a:xfrm flipV="1">
            <a:off x="4572000" y="1447800"/>
            <a:ext cx="1143000" cy="531812"/>
          </a:xfrm>
          <a:prstGeom prst="straightConnector1">
            <a:avLst/>
          </a:prstGeom>
          <a:ln w="28575">
            <a:solidFill>
              <a:schemeClr val="accent3"/>
            </a:solidFill>
            <a:prstDash val="sysDash"/>
            <a:tailEnd type="arrow"/>
          </a:ln>
          <a:effectLst/>
        </p:spPr>
        <p:style>
          <a:lnRef idx="2">
            <a:schemeClr val="accent1"/>
          </a:lnRef>
          <a:fillRef idx="0">
            <a:schemeClr val="accent1"/>
          </a:fillRef>
          <a:effectRef idx="1">
            <a:schemeClr val="accent1"/>
          </a:effectRef>
          <a:fontRef idx="minor">
            <a:schemeClr val="tx1"/>
          </a:fontRef>
        </p:style>
      </p:cxnSp>
      <p:sp>
        <p:nvSpPr>
          <p:cNvPr id="45" name="Rectangle 44"/>
          <p:cNvSpPr/>
          <p:nvPr/>
        </p:nvSpPr>
        <p:spPr bwMode="auto">
          <a:xfrm>
            <a:off x="7162800" y="3581400"/>
            <a:ext cx="1219200" cy="457200"/>
          </a:xfrm>
          <a:prstGeom prst="rect">
            <a:avLst/>
          </a:prstGeom>
          <a:solidFill>
            <a:schemeClr val="accent6"/>
          </a:solidFill>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1400" dirty="0" smtClean="0"/>
              <a:t>2011 Baseline “R2 final”</a:t>
            </a:r>
            <a:endParaRPr lang="en-US" sz="1400" dirty="0"/>
          </a:p>
        </p:txBody>
      </p:sp>
      <p:cxnSp>
        <p:nvCxnSpPr>
          <p:cNvPr id="47" name="Straight Arrow Connector 46"/>
          <p:cNvCxnSpPr/>
          <p:nvPr/>
        </p:nvCxnSpPr>
        <p:spPr>
          <a:xfrm rot="10800000">
            <a:off x="4267200" y="2438400"/>
            <a:ext cx="2895600" cy="1219200"/>
          </a:xfrm>
          <a:prstGeom prst="straightConnector1">
            <a:avLst/>
          </a:prstGeom>
          <a:ln w="19050">
            <a:solidFill>
              <a:schemeClr val="accent6"/>
            </a:solidFill>
            <a:prstDash val="dash"/>
            <a:tailEnd type="arrow"/>
          </a:ln>
        </p:spPr>
        <p:style>
          <a:lnRef idx="2">
            <a:schemeClr val="accent1"/>
          </a:lnRef>
          <a:fillRef idx="0">
            <a:schemeClr val="accent1"/>
          </a:fillRef>
          <a:effectRef idx="1">
            <a:schemeClr val="accent1"/>
          </a:effectRef>
          <a:fontRef idx="minor">
            <a:schemeClr val="tx1"/>
          </a:fontRef>
        </p:style>
      </p:cxnSp>
      <p:cxnSp>
        <p:nvCxnSpPr>
          <p:cNvPr id="56" name="Straight Arrow Connector 55"/>
          <p:cNvCxnSpPr/>
          <p:nvPr/>
        </p:nvCxnSpPr>
        <p:spPr>
          <a:xfrm rot="5400000">
            <a:off x="7049294" y="3163094"/>
            <a:ext cx="836612" cy="1588"/>
          </a:xfrm>
          <a:prstGeom prst="straightConnector1">
            <a:avLst/>
          </a:prstGeom>
          <a:ln w="28575">
            <a:solidFill>
              <a:schemeClr val="accent2"/>
            </a:solidFill>
            <a:prstDash val="sysDash"/>
            <a:tailEnd type="arrow"/>
          </a:ln>
          <a:effectLst/>
        </p:spPr>
        <p:style>
          <a:lnRef idx="2">
            <a:schemeClr val="accent1"/>
          </a:lnRef>
          <a:fillRef idx="0">
            <a:schemeClr val="accent1"/>
          </a:fillRef>
          <a:effectRef idx="1">
            <a:schemeClr val="accent1"/>
          </a:effectRef>
          <a:fontRef idx="minor">
            <a:schemeClr val="tx1"/>
          </a:fontRef>
        </p:style>
      </p:cxnSp>
      <p:sp>
        <p:nvSpPr>
          <p:cNvPr id="61" name="Rectangle 60"/>
          <p:cNvSpPr/>
          <p:nvPr/>
        </p:nvSpPr>
        <p:spPr bwMode="auto">
          <a:xfrm>
            <a:off x="228600" y="1143000"/>
            <a:ext cx="914400" cy="1066800"/>
          </a:xfrm>
          <a:prstGeom prst="rect">
            <a:avLst/>
          </a:prstGeom>
          <a:solidFill>
            <a:schemeClr val="accent2"/>
          </a:solidFill>
          <a:ln>
            <a:solidFill>
              <a:srgbClr val="660066"/>
            </a:solidFill>
          </a:ln>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dirty="0" smtClean="0"/>
              <a:t>HWRF release</a:t>
            </a:r>
            <a:endParaRPr lang="en-US" sz="1800" dirty="0"/>
          </a:p>
        </p:txBody>
      </p:sp>
      <p:cxnSp>
        <p:nvCxnSpPr>
          <p:cNvPr id="64" name="Straight Arrow Connector 63"/>
          <p:cNvCxnSpPr/>
          <p:nvPr/>
        </p:nvCxnSpPr>
        <p:spPr>
          <a:xfrm rot="10800000">
            <a:off x="1143000" y="1371600"/>
            <a:ext cx="457200" cy="37318"/>
          </a:xfrm>
          <a:prstGeom prst="straightConnector1">
            <a:avLst/>
          </a:prstGeom>
          <a:ln w="28575">
            <a:solidFill>
              <a:schemeClr val="accent2"/>
            </a:solidFill>
            <a:tailEnd type="arrow"/>
          </a:ln>
          <a:effectLst/>
        </p:spPr>
        <p:style>
          <a:lnRef idx="2">
            <a:schemeClr val="accent1"/>
          </a:lnRef>
          <a:fillRef idx="0">
            <a:schemeClr val="accent1"/>
          </a:fillRef>
          <a:effectRef idx="1">
            <a:schemeClr val="accent1"/>
          </a:effectRef>
          <a:fontRef idx="minor">
            <a:schemeClr val="tx1"/>
          </a:fontRef>
        </p:style>
      </p:cxn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F5459D80-F6AF-4590-8E73-2F013678FE42}" type="slidenum">
              <a:rPr lang="en-US" smtClean="0"/>
              <a:pPr/>
              <a:t>5</a:t>
            </a:fld>
            <a:endParaRPr lang="en-US" dirty="0"/>
          </a:p>
        </p:txBody>
      </p:sp>
      <p:sp>
        <p:nvSpPr>
          <p:cNvPr id="6" name="Rectangle 2"/>
          <p:cNvSpPr txBox="1">
            <a:spLocks/>
          </p:cNvSpPr>
          <p:nvPr/>
        </p:nvSpPr>
        <p:spPr bwMode="auto">
          <a:xfrm>
            <a:off x="787400" y="336550"/>
            <a:ext cx="7569200" cy="1187450"/>
          </a:xfrm>
          <a:prstGeom prst="rect">
            <a:avLst/>
          </a:prstGeom>
          <a:noFill/>
        </p:spPr>
        <p:txBody>
          <a:bodyPr lIns="0" tIns="0" rIns="0" bIns="0" anchor="ctr">
            <a:prstTxWarp prst="textNoShape">
              <a:avLst/>
            </a:prstTxWarp>
            <a:normAutofit fontScale="92500"/>
          </a:bodyPr>
          <a:lstStyle/>
          <a:p>
            <a:pPr>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a:pPr>
            <a:r>
              <a:rPr lang="en-GB" sz="2800" dirty="0">
                <a:solidFill>
                  <a:schemeClr val="tx2"/>
                </a:solidFill>
                <a:latin typeface="+mj-lt"/>
                <a:ea typeface="+mj-ea"/>
                <a:cs typeface="+mj-cs"/>
              </a:rPr>
              <a:t>HWRF code </a:t>
            </a:r>
            <a:r>
              <a:rPr lang="en-GB" sz="2800" dirty="0" smtClean="0">
                <a:solidFill>
                  <a:schemeClr val="tx2"/>
                </a:solidFill>
                <a:latin typeface="+mj-lt"/>
                <a:ea typeface="+mj-ea"/>
                <a:cs typeface="+mj-cs"/>
              </a:rPr>
              <a:t>management. Part 2: Vortex initialization, POM, POM initialization, coupler, tracker</a:t>
            </a:r>
            <a:r>
              <a:rPr lang="en-GB" sz="3600" dirty="0" smtClean="0">
                <a:solidFill>
                  <a:schemeClr val="tx2"/>
                </a:solidFill>
                <a:latin typeface="+mj-lt"/>
                <a:ea typeface="+mj-ea"/>
                <a:cs typeface="+mj-cs"/>
              </a:rPr>
              <a:t/>
            </a:r>
            <a:br>
              <a:rPr lang="en-GB" sz="3600" dirty="0" smtClean="0">
                <a:solidFill>
                  <a:schemeClr val="tx2"/>
                </a:solidFill>
                <a:latin typeface="+mj-lt"/>
                <a:ea typeface="+mj-ea"/>
                <a:cs typeface="+mj-cs"/>
              </a:rPr>
            </a:br>
            <a:endParaRPr lang="en-GB" sz="1800" dirty="0">
              <a:solidFill>
                <a:schemeClr val="tx2"/>
              </a:solidFill>
              <a:latin typeface="+mj-lt"/>
              <a:ea typeface="+mj-ea"/>
              <a:cs typeface="+mj-cs"/>
            </a:endParaRPr>
          </a:p>
        </p:txBody>
      </p:sp>
      <p:sp>
        <p:nvSpPr>
          <p:cNvPr id="7" name="Rectangle 6"/>
          <p:cNvSpPr/>
          <p:nvPr/>
        </p:nvSpPr>
        <p:spPr>
          <a:xfrm>
            <a:off x="1752600" y="1219200"/>
            <a:ext cx="2286000" cy="531739"/>
          </a:xfrm>
          <a:prstGeom prst="rect">
            <a:avLst/>
          </a:prstGeom>
          <a:solidFill>
            <a:schemeClr val="accent6"/>
          </a:solidFill>
          <a:ln>
            <a:solidFill>
              <a:schemeClr val="accent1"/>
            </a:solidFill>
          </a:ln>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2000" dirty="0" smtClean="0"/>
              <a:t>Operational Code</a:t>
            </a:r>
            <a:endParaRPr lang="en-US" sz="2000" dirty="0"/>
          </a:p>
        </p:txBody>
      </p:sp>
      <p:sp>
        <p:nvSpPr>
          <p:cNvPr id="8" name="Rectangle 7"/>
          <p:cNvSpPr/>
          <p:nvPr/>
        </p:nvSpPr>
        <p:spPr bwMode="auto">
          <a:xfrm>
            <a:off x="1143000" y="3886200"/>
            <a:ext cx="1524000" cy="1066800"/>
          </a:xfrm>
          <a:prstGeom prst="rect">
            <a:avLst/>
          </a:prstGeom>
          <a:solidFill>
            <a:schemeClr val="tx2"/>
          </a:solidFill>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2000" dirty="0" smtClean="0"/>
              <a:t>Software bug fixes</a:t>
            </a:r>
            <a:endParaRPr lang="en-US" sz="2000" dirty="0"/>
          </a:p>
        </p:txBody>
      </p:sp>
      <p:sp>
        <p:nvSpPr>
          <p:cNvPr id="10" name="Rectangle 9"/>
          <p:cNvSpPr/>
          <p:nvPr/>
        </p:nvSpPr>
        <p:spPr>
          <a:xfrm>
            <a:off x="1752600" y="2438400"/>
            <a:ext cx="1953851" cy="685800"/>
          </a:xfrm>
          <a:prstGeom prst="rect">
            <a:avLst/>
          </a:prstGeom>
          <a:solidFill>
            <a:schemeClr val="accent1"/>
          </a:solidFill>
          <a:ln>
            <a:solidFill>
              <a:schemeClr val="accent4"/>
            </a:solidFill>
          </a:ln>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2000" dirty="0" smtClean="0"/>
              <a:t>Community Repository</a:t>
            </a:r>
            <a:endParaRPr lang="en-US" sz="2000" dirty="0"/>
          </a:p>
        </p:txBody>
      </p:sp>
      <p:sp>
        <p:nvSpPr>
          <p:cNvPr id="11" name="Rectangle 10"/>
          <p:cNvSpPr/>
          <p:nvPr/>
        </p:nvSpPr>
        <p:spPr bwMode="auto">
          <a:xfrm>
            <a:off x="3048000" y="3886200"/>
            <a:ext cx="1524000" cy="1066800"/>
          </a:xfrm>
          <a:prstGeom prst="rect">
            <a:avLst/>
          </a:prstGeom>
          <a:solidFill>
            <a:schemeClr val="tx2"/>
          </a:solidFill>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2000" dirty="0" smtClean="0"/>
              <a:t>Changes for platform portability</a:t>
            </a:r>
            <a:endParaRPr lang="en-US" sz="2000" dirty="0"/>
          </a:p>
        </p:txBody>
      </p:sp>
      <p:cxnSp>
        <p:nvCxnSpPr>
          <p:cNvPr id="18" name="Straight Arrow Connector 17"/>
          <p:cNvCxnSpPr>
            <a:stCxn id="8" idx="0"/>
            <a:endCxn id="10" idx="2"/>
          </p:cNvCxnSpPr>
          <p:nvPr/>
        </p:nvCxnSpPr>
        <p:spPr>
          <a:xfrm rot="5400000" flipH="1" flipV="1">
            <a:off x="1936263" y="3092937"/>
            <a:ext cx="762000" cy="824526"/>
          </a:xfrm>
          <a:prstGeom prst="straightConnector1">
            <a:avLst/>
          </a:prstGeom>
          <a:ln w="19050">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20" name="Straight Arrow Connector 19"/>
          <p:cNvCxnSpPr>
            <a:stCxn id="7" idx="2"/>
          </p:cNvCxnSpPr>
          <p:nvPr/>
        </p:nvCxnSpPr>
        <p:spPr>
          <a:xfrm rot="5400000">
            <a:off x="2513770" y="2132769"/>
            <a:ext cx="763661" cy="1588"/>
          </a:xfrm>
          <a:prstGeom prst="straightConnector1">
            <a:avLst/>
          </a:prstGeom>
          <a:ln w="19050">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22" name="Straight Arrow Connector 21"/>
          <p:cNvCxnSpPr>
            <a:stCxn id="11" idx="0"/>
            <a:endCxn id="10" idx="2"/>
          </p:cNvCxnSpPr>
          <p:nvPr/>
        </p:nvCxnSpPr>
        <p:spPr>
          <a:xfrm rot="16200000" flipV="1">
            <a:off x="2888763" y="2964963"/>
            <a:ext cx="762000" cy="1080474"/>
          </a:xfrm>
          <a:prstGeom prst="straightConnector1">
            <a:avLst/>
          </a:prstGeom>
          <a:ln w="19050">
            <a:solidFill>
              <a:schemeClr val="tx1"/>
            </a:solidFill>
            <a:tailEnd type="arrow"/>
          </a:ln>
        </p:spPr>
        <p:style>
          <a:lnRef idx="2">
            <a:schemeClr val="accent1"/>
          </a:lnRef>
          <a:fillRef idx="0">
            <a:schemeClr val="accent1"/>
          </a:fillRef>
          <a:effectRef idx="1">
            <a:schemeClr val="accent1"/>
          </a:effectRef>
          <a:fontRef idx="minor">
            <a:schemeClr val="tx1"/>
          </a:fontRef>
        </p:style>
      </p:cxnSp>
      <p:sp>
        <p:nvSpPr>
          <p:cNvPr id="23" name="Rectangle 22"/>
          <p:cNvSpPr/>
          <p:nvPr/>
        </p:nvSpPr>
        <p:spPr>
          <a:xfrm>
            <a:off x="4953000" y="1828800"/>
            <a:ext cx="3200400" cy="685800"/>
          </a:xfrm>
          <a:prstGeom prst="rect">
            <a:avLst/>
          </a:prstGeom>
          <a:solidFill>
            <a:schemeClr val="accent1"/>
          </a:solidFill>
          <a:ln>
            <a:solidFill>
              <a:schemeClr val="accent4"/>
            </a:solidFill>
          </a:ln>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2000" dirty="0" smtClean="0"/>
              <a:t>Beta Release (March 2010)</a:t>
            </a:r>
            <a:endParaRPr lang="en-US" sz="2000" dirty="0"/>
          </a:p>
        </p:txBody>
      </p:sp>
      <p:cxnSp>
        <p:nvCxnSpPr>
          <p:cNvPr id="25" name="Straight Arrow Connector 24"/>
          <p:cNvCxnSpPr>
            <a:stCxn id="10" idx="3"/>
            <a:endCxn id="23" idx="1"/>
          </p:cNvCxnSpPr>
          <p:nvPr/>
        </p:nvCxnSpPr>
        <p:spPr>
          <a:xfrm flipV="1">
            <a:off x="3706451" y="2171700"/>
            <a:ext cx="1246549" cy="609600"/>
          </a:xfrm>
          <a:prstGeom prst="straightConnector1">
            <a:avLst/>
          </a:prstGeom>
          <a:ln w="19050">
            <a:solidFill>
              <a:schemeClr val="tx1"/>
            </a:solidFill>
            <a:tailEnd type="arrow"/>
          </a:ln>
        </p:spPr>
        <p:style>
          <a:lnRef idx="2">
            <a:schemeClr val="accent1"/>
          </a:lnRef>
          <a:fillRef idx="0">
            <a:schemeClr val="accent1"/>
          </a:fillRef>
          <a:effectRef idx="1">
            <a:schemeClr val="accent1"/>
          </a:effectRef>
          <a:fontRef idx="minor">
            <a:schemeClr val="tx1"/>
          </a:fontRef>
        </p:style>
      </p:cxnSp>
      <p:sp>
        <p:nvSpPr>
          <p:cNvPr id="26" name="Rectangle 25"/>
          <p:cNvSpPr/>
          <p:nvPr/>
        </p:nvSpPr>
        <p:spPr>
          <a:xfrm>
            <a:off x="4876800" y="2895600"/>
            <a:ext cx="3276600" cy="1295400"/>
          </a:xfrm>
          <a:prstGeom prst="rect">
            <a:avLst/>
          </a:prstGeom>
          <a:solidFill>
            <a:schemeClr val="accent6"/>
          </a:solidFill>
          <a:ln>
            <a:solidFill>
              <a:schemeClr val="accent1"/>
            </a:solidFill>
          </a:ln>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2000" dirty="0" smtClean="0"/>
              <a:t>Transition to NCEP for 2011 implementation</a:t>
            </a:r>
            <a:endParaRPr lang="en-US" sz="2000" dirty="0"/>
          </a:p>
        </p:txBody>
      </p:sp>
      <p:cxnSp>
        <p:nvCxnSpPr>
          <p:cNvPr id="21" name="Straight Arrow Connector 20"/>
          <p:cNvCxnSpPr/>
          <p:nvPr/>
        </p:nvCxnSpPr>
        <p:spPr>
          <a:xfrm>
            <a:off x="3733800" y="2819400"/>
            <a:ext cx="1143000" cy="533400"/>
          </a:xfrm>
          <a:prstGeom prst="straightConnector1">
            <a:avLst/>
          </a:prstGeom>
          <a:ln w="19050">
            <a:solidFill>
              <a:schemeClr val="tx1"/>
            </a:solidFill>
            <a:prstDash val="dash"/>
            <a:tailEnd type="arrow"/>
          </a:ln>
        </p:spPr>
        <p:style>
          <a:lnRef idx="2">
            <a:schemeClr val="accent1"/>
          </a:lnRef>
          <a:fillRef idx="0">
            <a:schemeClr val="accent1"/>
          </a:fillRef>
          <a:effectRef idx="1">
            <a:schemeClr val="accent1"/>
          </a:effectRef>
          <a:fontRef idx="minor">
            <a:schemeClr val="tx1"/>
          </a:fontRef>
        </p:style>
      </p:cxnSp>
      <p:sp>
        <p:nvSpPr>
          <p:cNvPr id="30" name="Rectangle 2"/>
          <p:cNvSpPr txBox="1">
            <a:spLocks/>
          </p:cNvSpPr>
          <p:nvPr/>
        </p:nvSpPr>
        <p:spPr bwMode="auto">
          <a:xfrm>
            <a:off x="787400" y="5181600"/>
            <a:ext cx="7569200" cy="1187450"/>
          </a:xfrm>
          <a:prstGeom prst="rect">
            <a:avLst/>
          </a:prstGeom>
          <a:noFill/>
        </p:spPr>
        <p:txBody>
          <a:bodyPr lIns="0" tIns="0" rIns="0" bIns="0" anchor="ctr">
            <a:prstTxWarp prst="textNoShape">
              <a:avLst/>
            </a:prstTxWarp>
            <a:normAutofit/>
          </a:bodyPr>
          <a:lstStyle/>
          <a:p>
            <a:pPr>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a:pPr>
            <a:r>
              <a:rPr lang="en-GB" sz="2800" dirty="0">
                <a:solidFill>
                  <a:schemeClr val="tx2"/>
                </a:solidFill>
                <a:latin typeface="+mj-lt"/>
                <a:ea typeface="+mj-ea"/>
                <a:cs typeface="+mj-cs"/>
              </a:rPr>
              <a:t>HWRF code </a:t>
            </a:r>
            <a:r>
              <a:rPr lang="en-GB" sz="2800" dirty="0" smtClean="0">
                <a:solidFill>
                  <a:schemeClr val="tx2"/>
                </a:solidFill>
                <a:latin typeface="+mj-lt"/>
                <a:ea typeface="+mj-ea"/>
                <a:cs typeface="+mj-cs"/>
              </a:rPr>
              <a:t>management. Part 3: WPS, WPP, GSI</a:t>
            </a:r>
          </a:p>
          <a:p>
            <a:pPr>
              <a:buFont typeface="Arial"/>
              <a:buChar char="•"/>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a:pPr>
            <a:r>
              <a:rPr lang="en-GB" sz="2162" dirty="0" smtClean="0">
                <a:solidFill>
                  <a:schemeClr val="tx2"/>
                </a:solidFill>
                <a:latin typeface="+mj-lt"/>
                <a:ea typeface="+mj-ea"/>
                <a:cs typeface="+mj-cs"/>
              </a:rPr>
              <a:t>Use existing community repositories. Not many changes.</a:t>
            </a:r>
            <a:r>
              <a:rPr lang="en-GB" sz="3600" dirty="0" smtClean="0">
                <a:solidFill>
                  <a:schemeClr val="tx2"/>
                </a:solidFill>
                <a:latin typeface="+mj-lt"/>
                <a:ea typeface="+mj-ea"/>
                <a:cs typeface="+mj-cs"/>
              </a:rPr>
              <a:t/>
            </a:r>
            <a:br>
              <a:rPr lang="en-GB" sz="3600" dirty="0" smtClean="0">
                <a:solidFill>
                  <a:schemeClr val="tx2"/>
                </a:solidFill>
                <a:latin typeface="+mj-lt"/>
                <a:ea typeface="+mj-ea"/>
                <a:cs typeface="+mj-cs"/>
              </a:rPr>
            </a:br>
            <a:endParaRPr lang="en-GB" sz="1800" dirty="0">
              <a:solidFill>
                <a:schemeClr val="tx2"/>
              </a:solidFill>
              <a:latin typeface="+mj-lt"/>
              <a:ea typeface="+mj-ea"/>
              <a:cs typeface="+mj-cs"/>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sz="3600" dirty="0" smtClean="0"/>
              <a:t>HWRF Community Code Support</a:t>
            </a:r>
            <a:endParaRPr lang="en-US" sz="3600" dirty="0"/>
          </a:p>
        </p:txBody>
      </p:sp>
      <p:sp>
        <p:nvSpPr>
          <p:cNvPr id="9" name="Content Placeholder 8"/>
          <p:cNvSpPr>
            <a:spLocks noGrp="1"/>
          </p:cNvSpPr>
          <p:nvPr>
            <p:ph sz="quarter" idx="1"/>
          </p:nvPr>
        </p:nvSpPr>
        <p:spPr/>
        <p:txBody>
          <a:bodyPr/>
          <a:lstStyle/>
          <a:p>
            <a:r>
              <a:rPr lang="en-US" dirty="0" smtClean="0"/>
              <a:t>http://www.dtcenter.org/HurrWRF/users/HWRF code</a:t>
            </a:r>
          </a:p>
          <a:p>
            <a:pPr lvl="1"/>
            <a:r>
              <a:rPr lang="en-US" dirty="0" smtClean="0"/>
              <a:t>Datasets</a:t>
            </a:r>
          </a:p>
          <a:p>
            <a:pPr lvl="1"/>
            <a:r>
              <a:rPr lang="en-US" dirty="0" smtClean="0"/>
              <a:t>Documentation</a:t>
            </a:r>
          </a:p>
          <a:p>
            <a:pPr lvl="1"/>
            <a:r>
              <a:rPr lang="en-US" dirty="0" smtClean="0"/>
              <a:t>Resident tutorial</a:t>
            </a:r>
          </a:p>
          <a:p>
            <a:pPr lvl="1"/>
            <a:r>
              <a:rPr lang="en-US" dirty="0" smtClean="0"/>
              <a:t>Helpdesk</a:t>
            </a:r>
          </a:p>
          <a:p>
            <a:r>
              <a:rPr lang="en-US" dirty="0" smtClean="0"/>
              <a:t>Currently 120 registered users and 30 questions per month</a:t>
            </a:r>
          </a:p>
          <a:p>
            <a:r>
              <a:rPr lang="en-US" dirty="0" smtClean="0"/>
              <a:t>Upcoming: HWRF Reference Configuration (code benchmark for community)</a:t>
            </a:r>
          </a:p>
          <a:p>
            <a:r>
              <a:rPr lang="en-US" dirty="0" smtClean="0"/>
              <a:t>Note: delay between code getting ready and public release.</a:t>
            </a:r>
          </a:p>
          <a:p>
            <a:pPr lvl="1"/>
            <a:endParaRPr lang="en-US" dirty="0" smtClean="0"/>
          </a:p>
          <a:p>
            <a:endParaRPr lang="en-US" dirty="0" smtClean="0"/>
          </a:p>
          <a:p>
            <a:endParaRPr lang="en-US" dirty="0"/>
          </a:p>
        </p:txBody>
      </p:sp>
      <p:pic>
        <p:nvPicPr>
          <p:cNvPr id="4" name="Picture 3" descr="Screen shot 2010-11-03 at 7.16.55 PM.png"/>
          <p:cNvPicPr>
            <a:picLocks noChangeAspect="1"/>
          </p:cNvPicPr>
          <p:nvPr/>
        </p:nvPicPr>
        <p:blipFill>
          <a:blip r:embed="rId2"/>
          <a:stretch>
            <a:fillRect/>
          </a:stretch>
        </p:blipFill>
        <p:spPr>
          <a:xfrm>
            <a:off x="6781800" y="1981200"/>
            <a:ext cx="1905000" cy="1497380"/>
          </a:xfrm>
          <a:prstGeom prst="rect">
            <a:avLst/>
          </a:prstGeom>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smtClean="0"/>
              <a:t>Testing for 2011 HWRF implementation</a:t>
            </a:r>
            <a:endParaRPr lang="en-US" sz="3600" dirty="0"/>
          </a:p>
        </p:txBody>
      </p:sp>
      <p:sp>
        <p:nvSpPr>
          <p:cNvPr id="3" name="Content Placeholder 2"/>
          <p:cNvSpPr>
            <a:spLocks noGrp="1"/>
          </p:cNvSpPr>
          <p:nvPr>
            <p:ph sz="quarter" idx="1"/>
          </p:nvPr>
        </p:nvSpPr>
        <p:spPr>
          <a:xfrm>
            <a:off x="838200" y="1371600"/>
            <a:ext cx="7772400" cy="4572000"/>
          </a:xfrm>
        </p:spPr>
        <p:txBody>
          <a:bodyPr/>
          <a:lstStyle/>
          <a:p>
            <a:r>
              <a:rPr lang="en-US" dirty="0" smtClean="0"/>
              <a:t>With EMC, conducted several tests towards acceptance of community code for operations:</a:t>
            </a:r>
          </a:p>
          <a:p>
            <a:pPr lvl="1"/>
            <a:r>
              <a:rPr lang="en-US" b="1" dirty="0" smtClean="0"/>
              <a:t>Sanity Check: </a:t>
            </a:r>
            <a:r>
              <a:rPr lang="en-US" dirty="0" smtClean="0"/>
              <a:t>Community HWRF against 2008/2009 model</a:t>
            </a:r>
            <a:endParaRPr lang="en-US" b="1" dirty="0" smtClean="0"/>
          </a:p>
          <a:p>
            <a:pPr lvl="1"/>
            <a:r>
              <a:rPr lang="en-US" b="1" dirty="0" smtClean="0"/>
              <a:t>R1</a:t>
            </a:r>
            <a:r>
              <a:rPr lang="en-US" dirty="0" smtClean="0"/>
              <a:t>: Community WRF code comparison against 2010 baseline (H050)</a:t>
            </a:r>
          </a:p>
          <a:p>
            <a:pPr lvl="1"/>
            <a:r>
              <a:rPr lang="en-US" b="1" dirty="0" smtClean="0"/>
              <a:t>R2</a:t>
            </a:r>
            <a:r>
              <a:rPr lang="en-US" dirty="0" smtClean="0"/>
              <a:t>: Community WRF code comparison against 2010 operational configuration</a:t>
            </a:r>
          </a:p>
          <a:p>
            <a:pPr lvl="1"/>
            <a:r>
              <a:rPr lang="en-US" b="1" dirty="0" smtClean="0"/>
              <a:t>R2prime</a:t>
            </a:r>
            <a:r>
              <a:rPr lang="en-US" dirty="0" smtClean="0"/>
              <a:t>: Community WRF code and vortex initialization code comparison against 2010 operational configuration</a:t>
            </a:r>
          </a:p>
          <a:p>
            <a:pPr lvl="1"/>
            <a:r>
              <a:rPr lang="en-US" b="1" dirty="0" smtClean="0"/>
              <a:t>R2-final</a:t>
            </a:r>
            <a:r>
              <a:rPr lang="en-US" dirty="0" smtClean="0"/>
              <a:t>: 2011 Baseline (on NCEP computer)</a:t>
            </a:r>
          </a:p>
          <a:p>
            <a:r>
              <a:rPr lang="en-US" dirty="0" smtClean="0"/>
              <a:t>Upcoming:</a:t>
            </a:r>
          </a:p>
          <a:p>
            <a:pPr lvl="1"/>
            <a:r>
              <a:rPr lang="en-US" dirty="0" smtClean="0"/>
              <a:t>2011 Baseline (on jet)</a:t>
            </a:r>
          </a:p>
          <a:p>
            <a:pPr lvl="1"/>
            <a:r>
              <a:rPr lang="en-US" dirty="0" smtClean="0"/>
              <a:t>2011 Baseline + HYCOM</a:t>
            </a:r>
            <a:endParaRPr lang="en-US" dirty="0"/>
          </a:p>
        </p:txBody>
      </p:sp>
      <p:sp>
        <p:nvSpPr>
          <p:cNvPr id="4" name="TextBox 3"/>
          <p:cNvSpPr txBox="1"/>
          <p:nvPr/>
        </p:nvSpPr>
        <p:spPr>
          <a:xfrm>
            <a:off x="5638800" y="5791200"/>
            <a:ext cx="3020024" cy="646331"/>
          </a:xfrm>
          <a:prstGeom prst="rect">
            <a:avLst/>
          </a:prstGeom>
          <a:noFill/>
          <a:ln w="15875">
            <a:solidFill>
              <a:schemeClr val="tx1">
                <a:lumMod val="50000"/>
                <a:lumOff val="50000"/>
              </a:schemeClr>
            </a:solidFill>
          </a:ln>
        </p:spPr>
        <p:txBody>
          <a:bodyPr wrap="square" rtlCol="0">
            <a:spAutoFit/>
          </a:bodyPr>
          <a:lstStyle/>
          <a:p>
            <a:r>
              <a:rPr lang="en-US" dirty="0" smtClean="0">
                <a:solidFill>
                  <a:srgbClr val="7F7F7F"/>
                </a:solidFill>
              </a:rPr>
              <a:t>DTC exposed and/or fixed several bugs in this process</a:t>
            </a:r>
            <a:endParaRPr lang="en-US" dirty="0">
              <a:solidFill>
                <a:srgbClr val="7F7F7F"/>
              </a:solidFill>
            </a:endParaRPr>
          </a:p>
        </p:txBody>
      </p:sp>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smtClean="0"/>
              <a:t>Testing</a:t>
            </a:r>
            <a:endParaRPr lang="en-US" sz="3600" dirty="0"/>
          </a:p>
        </p:txBody>
      </p:sp>
      <p:sp>
        <p:nvSpPr>
          <p:cNvPr id="3" name="Content Placeholder 2"/>
          <p:cNvSpPr>
            <a:spLocks noGrp="1"/>
          </p:cNvSpPr>
          <p:nvPr>
            <p:ph sz="quarter" idx="1"/>
          </p:nvPr>
        </p:nvSpPr>
        <p:spPr>
          <a:xfrm>
            <a:off x="2590800" y="533400"/>
            <a:ext cx="6324600" cy="1066800"/>
          </a:xfrm>
        </p:spPr>
        <p:txBody>
          <a:bodyPr/>
          <a:lstStyle/>
          <a:p>
            <a:pPr>
              <a:buNone/>
            </a:pPr>
            <a:r>
              <a:rPr lang="en-US" sz="2800" dirty="0" smtClean="0"/>
              <a:t>Several tests completed (with EMC) on vapor</a:t>
            </a:r>
          </a:p>
          <a:p>
            <a:pPr>
              <a:buNone/>
            </a:pPr>
            <a:r>
              <a:rPr lang="en-US" sz="2800" dirty="0" smtClean="0"/>
              <a:t>HWRF suite on njet is complete</a:t>
            </a:r>
          </a:p>
          <a:p>
            <a:endParaRPr lang="en-US" dirty="0"/>
          </a:p>
        </p:txBody>
      </p:sp>
      <p:pic>
        <p:nvPicPr>
          <p:cNvPr id="4" name="Picture 3" descr="AL_h210.track.png"/>
          <p:cNvPicPr>
            <a:picLocks noChangeAspect="1"/>
          </p:cNvPicPr>
          <p:nvPr/>
        </p:nvPicPr>
        <p:blipFill>
          <a:blip r:embed="rId2"/>
          <a:stretch>
            <a:fillRect/>
          </a:stretch>
        </p:blipFill>
        <p:spPr>
          <a:xfrm>
            <a:off x="304800" y="2971800"/>
            <a:ext cx="4038600" cy="3028950"/>
          </a:xfrm>
          <a:prstGeom prst="rect">
            <a:avLst/>
          </a:prstGeom>
        </p:spPr>
      </p:pic>
      <p:pic>
        <p:nvPicPr>
          <p:cNvPr id="5" name="Picture 4" descr="AL_h210.intensity.png"/>
          <p:cNvPicPr>
            <a:picLocks noChangeAspect="1"/>
          </p:cNvPicPr>
          <p:nvPr/>
        </p:nvPicPr>
        <p:blipFill>
          <a:blip r:embed="rId3"/>
          <a:stretch>
            <a:fillRect/>
          </a:stretch>
        </p:blipFill>
        <p:spPr>
          <a:xfrm>
            <a:off x="4419600" y="2819400"/>
            <a:ext cx="4572000" cy="3429000"/>
          </a:xfrm>
          <a:prstGeom prst="rect">
            <a:avLst/>
          </a:prstGeom>
        </p:spPr>
      </p:pic>
      <p:sp>
        <p:nvSpPr>
          <p:cNvPr id="6" name="Rectangle 5"/>
          <p:cNvSpPr/>
          <p:nvPr/>
        </p:nvSpPr>
        <p:spPr>
          <a:xfrm>
            <a:off x="1143000" y="3962400"/>
            <a:ext cx="914400" cy="457200"/>
          </a:xfrm>
          <a:prstGeom prst="rect">
            <a:avLst/>
          </a:prstGeom>
          <a:solidFill>
            <a:srgbClr val="FF00FF"/>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V2</a:t>
            </a:r>
            <a:endParaRPr lang="en-US" dirty="0"/>
          </a:p>
        </p:txBody>
      </p:sp>
      <p:sp>
        <p:nvSpPr>
          <p:cNvPr id="7" name="Rectangle 6"/>
          <p:cNvSpPr/>
          <p:nvPr/>
        </p:nvSpPr>
        <p:spPr>
          <a:xfrm>
            <a:off x="1143000" y="3352800"/>
            <a:ext cx="1371600" cy="457200"/>
          </a:xfrm>
          <a:prstGeom prst="rect">
            <a:avLst/>
          </a:prstGeom>
          <a:solidFill>
            <a:schemeClr val="tx2"/>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V3: R2prime</a:t>
            </a:r>
            <a:endParaRPr lang="en-US" dirty="0"/>
          </a:p>
        </p:txBody>
      </p:sp>
      <p:sp>
        <p:nvSpPr>
          <p:cNvPr id="8" name="Title 1"/>
          <p:cNvSpPr txBox="1">
            <a:spLocks/>
          </p:cNvSpPr>
          <p:nvPr/>
        </p:nvSpPr>
        <p:spPr bwMode="auto">
          <a:xfrm>
            <a:off x="914400" y="1524000"/>
            <a:ext cx="7772400" cy="1143000"/>
          </a:xfrm>
          <a:prstGeom prst="rect">
            <a:avLst/>
          </a:prstGeom>
          <a:noFill/>
          <a:ln w="9525">
            <a:noFill/>
            <a:miter lim="800000"/>
            <a:headEnd/>
            <a:tailEnd/>
          </a:ln>
        </p:spPr>
        <p:txBody>
          <a:bodyPr vert="horz" wrap="square" lIns="91440" tIns="45720" rIns="91440" bIns="91440" numCol="1" anchor="b"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lang="en-US" sz="3600" dirty="0" smtClean="0">
                <a:solidFill>
                  <a:schemeClr val="tx2"/>
                </a:solidFill>
                <a:latin typeface="+mj-lt"/>
                <a:ea typeface="ＭＳ Ｐゴシック" charset="-128"/>
                <a:cs typeface="ＭＳ Ｐゴシック" charset="-128"/>
              </a:rPr>
              <a:t>Sample results of R2prime</a:t>
            </a:r>
            <a:endParaRPr kumimoji="0" lang="en-US" sz="3600" b="0" i="0" u="none" strike="noStrike" kern="1200" cap="none" spc="0" normalizeH="0" baseline="0" noProof="0" dirty="0">
              <a:ln>
                <a:noFill/>
              </a:ln>
              <a:solidFill>
                <a:schemeClr val="tx2"/>
              </a:solidFill>
              <a:effectLst/>
              <a:uLnTx/>
              <a:uFillTx/>
              <a:latin typeface="+mj-lt"/>
              <a:ea typeface="ＭＳ Ｐゴシック" charset="-128"/>
              <a:cs typeface="ＭＳ Ｐゴシック" charset="-128"/>
            </a:endParaRPr>
          </a:p>
        </p:txBody>
      </p:sp>
      <p:cxnSp>
        <p:nvCxnSpPr>
          <p:cNvPr id="10" name="Straight Arrow Connector 9"/>
          <p:cNvCxnSpPr/>
          <p:nvPr/>
        </p:nvCxnSpPr>
        <p:spPr>
          <a:xfrm rot="5400000" flipH="1" flipV="1">
            <a:off x="2438400" y="838200"/>
            <a:ext cx="228600" cy="22860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1" name="Straight Arrow Connector 10"/>
          <p:cNvCxnSpPr/>
          <p:nvPr/>
        </p:nvCxnSpPr>
        <p:spPr>
          <a:xfrm rot="16200000" flipH="1">
            <a:off x="2400300" y="1104900"/>
            <a:ext cx="304800" cy="22860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Foundation is near completion</a:t>
            </a:r>
            <a:endParaRPr lang="en-US" dirty="0"/>
          </a:p>
        </p:txBody>
      </p:sp>
      <p:sp>
        <p:nvSpPr>
          <p:cNvPr id="3" name="Content Placeholder 2"/>
          <p:cNvSpPr>
            <a:spLocks noGrp="1"/>
          </p:cNvSpPr>
          <p:nvPr>
            <p:ph sz="quarter" idx="1"/>
          </p:nvPr>
        </p:nvSpPr>
        <p:spPr/>
        <p:txBody>
          <a:bodyPr/>
          <a:lstStyle/>
          <a:p>
            <a:r>
              <a:rPr lang="en-US" dirty="0" smtClean="0"/>
              <a:t>Operations and community using the same code base for testing.  Community code will be operational in 2011.</a:t>
            </a:r>
          </a:p>
          <a:p>
            <a:r>
              <a:rPr lang="en-US" dirty="0" smtClean="0"/>
              <a:t>Challenge: do not let codes diverge in future</a:t>
            </a:r>
          </a:p>
          <a:p>
            <a:pPr lvl="1"/>
            <a:r>
              <a:rPr lang="en-US" dirty="0" smtClean="0"/>
              <a:t>DTC to keep putting HWRF-related enhancements in community code and making it available to users.</a:t>
            </a:r>
          </a:p>
          <a:p>
            <a:r>
              <a:rPr lang="en-US" dirty="0" smtClean="0"/>
              <a:t>Ongoing Community support and code management</a:t>
            </a:r>
          </a:p>
        </p:txBody>
      </p:sp>
      <p:sp>
        <p:nvSpPr>
          <p:cNvPr id="4" name="TextBox 3"/>
          <p:cNvSpPr txBox="1"/>
          <p:nvPr/>
        </p:nvSpPr>
        <p:spPr>
          <a:xfrm>
            <a:off x="3200400" y="4648200"/>
            <a:ext cx="5334000" cy="461665"/>
          </a:xfrm>
          <a:prstGeom prst="rect">
            <a:avLst/>
          </a:prstGeom>
          <a:noFill/>
        </p:spPr>
        <p:txBody>
          <a:bodyPr wrap="square" rtlCol="0">
            <a:spAutoFit/>
          </a:bodyPr>
          <a:lstStyle/>
          <a:p>
            <a:r>
              <a:rPr lang="en-US" sz="2400" dirty="0" smtClean="0">
                <a:solidFill>
                  <a:schemeClr val="accent2"/>
                </a:solidFill>
              </a:rPr>
              <a:t>Next Tutorial: last week of April 2011</a:t>
            </a:r>
            <a:endParaRPr lang="en-US" sz="2400" dirty="0">
              <a:solidFill>
                <a:schemeClr val="accent2"/>
              </a:solidFill>
            </a:endParaRP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quity">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Equity">
      <a:majorFont>
        <a:latin typeface="Franklin Gothic Book"/>
        <a:ea typeface=""/>
        <a:cs typeface=""/>
        <a:font script="Grek" typeface="Calibri"/>
        <a:font script="Cyrl" typeface="Calibri"/>
        <a:font script="Jpan" typeface="HGｺﾞｼｯｸM"/>
        <a:font script="Hang" typeface="바탕"/>
        <a:font script="Hans" typeface="幼圆"/>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Perpetua"/>
        <a:ea typeface=""/>
        <a:cs typeface=""/>
        <a:font script="Grek" typeface="Cambria"/>
        <a:font script="Cyrl" typeface="Cambria"/>
        <a:font script="Jpan" typeface="HG創英ﾌﾟﾚｾﾞﾝｽEB"/>
        <a:font script="Hang" typeface="맑은 고딕"/>
        <a:font script="Hans" typeface="宋体"/>
        <a:font script="Hant" typeface="新細明體"/>
        <a:font script="Arab" typeface="Times New Roman"/>
        <a:font script="Hebr" typeface="Aharoni"/>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Equity">
      <a:fillStyleLst>
        <a:solidFill>
          <a:schemeClr val="phClr"/>
        </a:solidFill>
        <a:blipFill>
          <a:blip xmlns:r="http://schemas.openxmlformats.org/officeDocument/2006/relationships" r:embed="rId1">
            <a:duotone>
              <a:schemeClr val="phClr">
                <a:tint val="30000"/>
                <a:satMod val="300000"/>
              </a:schemeClr>
              <a:schemeClr val="phClr">
                <a:tint val="40000"/>
                <a:satMod val="200000"/>
              </a:schemeClr>
            </a:duotone>
          </a:blip>
          <a:tile tx="0" ty="0" sx="70000" sy="70000" flip="none" algn="ctr"/>
        </a:blipFill>
        <a:blipFill>
          <a:blip xmlns:r="http://schemas.openxmlformats.org/officeDocument/2006/relationships" r:embed="rId1">
            <a:duotone>
              <a:schemeClr val="phClr">
                <a:shade val="22000"/>
                <a:satMod val="160000"/>
              </a:schemeClr>
              <a:schemeClr val="phClr">
                <a:shade val="45000"/>
                <a:satMod val="100000"/>
              </a:schemeClr>
            </a:duotone>
          </a:blip>
          <a:tile tx="0" ty="0" sx="65000" sy="65000" flip="none" algn="ctr"/>
        </a:blipFill>
      </a:fillStyleLst>
      <a:lnStyleLst>
        <a:ln w="9525" cap="flat" cmpd="sng" algn="ctr">
          <a:solidFill>
            <a:schemeClr val="phClr">
              <a:shade val="60000"/>
              <a:satMod val="110000"/>
            </a:schemeClr>
          </a:solidFill>
          <a:prstDash val="solid"/>
        </a:ln>
        <a:ln w="127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algn="t" rotWithShape="0">
              <a:srgbClr val="000000">
                <a:alpha val="50000"/>
              </a:srgbClr>
            </a:outerShdw>
          </a:effectLst>
        </a:effectStyle>
        <a:effectStyle>
          <a:effectLst>
            <a:outerShdw blurRad="38100" dist="25400" dir="5400000" algn="t" rotWithShape="0">
              <a:srgbClr val="000000">
                <a:alpha val="50000"/>
              </a:srgbClr>
            </a:outerShdw>
          </a:effectLst>
        </a:effectStyle>
        <a:effectStyle>
          <a:effectLst>
            <a:outerShdw blurRad="50800" dist="50800" dir="5400000" algn="t" rotWithShape="0">
              <a:srgbClr val="000000">
                <a:alpha val="60000"/>
              </a:srgbClr>
            </a:outerShdw>
          </a:effectLst>
          <a:scene3d>
            <a:camera prst="isometricBottomUp" fov="0">
              <a:rot lat="0" lon="0" rev="0"/>
            </a:camera>
            <a:lightRig rig="soft" dir="b">
              <a:rot lat="0" lon="0" rev="9000000"/>
            </a:lightRig>
          </a:scene3d>
          <a:sp3d contourW="35000" prstMaterial="matte">
            <a:bevelT w="45000" h="38100" prst="convex"/>
            <a:contourClr>
              <a:schemeClr val="phClr">
                <a:tint val="10000"/>
                <a:satMod val="130000"/>
              </a:schemeClr>
            </a:contourClr>
          </a:sp3d>
        </a:effectStyle>
      </a:effectStyleLst>
      <a:bgFillStyleLst>
        <a:solidFill>
          <a:schemeClr val="phClr"/>
        </a:solidFill>
        <a:gradFill rotWithShape="1">
          <a:gsLst>
            <a:gs pos="0">
              <a:schemeClr val="phClr">
                <a:shade val="40000"/>
                <a:satMod val="165000"/>
              </a:schemeClr>
            </a:gs>
            <a:gs pos="50000">
              <a:schemeClr val="phClr">
                <a:shade val="80000"/>
                <a:satMod val="155000"/>
              </a:schemeClr>
            </a:gs>
            <a:gs pos="100000">
              <a:schemeClr val="phClr">
                <a:tint val="95000"/>
                <a:satMod val="200000"/>
              </a:schemeClr>
            </a:gs>
          </a:gsLst>
          <a:lin ang="16200000" scaled="1"/>
        </a:gradFill>
        <a:blipFill>
          <a:blip xmlns:r="http://schemas.openxmlformats.org/officeDocument/2006/relationships" r:embed="rId1">
            <a:duotone>
              <a:schemeClr val="phClr">
                <a:tint val="95000"/>
                <a:satMod val="200000"/>
              </a:schemeClr>
              <a:schemeClr val="phClr">
                <a:shade val="80000"/>
                <a:satMod val="100000"/>
              </a:schemeClr>
            </a:duotone>
          </a:blip>
          <a:tile tx="0" ty="0" sx="55000" sy="5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Equity</Template>
  <TotalTime>7241</TotalTime>
  <Words>902</Words>
  <Application>Microsoft Macintosh PowerPoint</Application>
  <PresentationFormat>On-screen Show (4:3)</PresentationFormat>
  <Paragraphs>116</Paragraphs>
  <Slides>10</Slides>
  <Notes>2</Notes>
  <HiddenSlides>0</HiddenSlides>
  <MMClips>0</MMClips>
  <ScaleCrop>false</ScaleCrop>
  <HeadingPairs>
    <vt:vector size="4" baseType="variant">
      <vt:variant>
        <vt:lpstr>Design Template</vt:lpstr>
      </vt:variant>
      <vt:variant>
        <vt:i4>1</vt:i4>
      </vt:variant>
      <vt:variant>
        <vt:lpstr>Slide Titles</vt:lpstr>
      </vt:variant>
      <vt:variant>
        <vt:i4>10</vt:i4>
      </vt:variant>
    </vt:vector>
  </HeadingPairs>
  <TitlesOfParts>
    <vt:vector size="11" baseType="lpstr">
      <vt:lpstr>Equity</vt:lpstr>
      <vt:lpstr>DTC Contribution to Hurricane R2O</vt:lpstr>
      <vt:lpstr>Hurricane Task of DTC</vt:lpstr>
      <vt:lpstr>HWRF Components using V3</vt:lpstr>
      <vt:lpstr>Slide 4</vt:lpstr>
      <vt:lpstr>Slide 5</vt:lpstr>
      <vt:lpstr>HWRF Community Code Support</vt:lpstr>
      <vt:lpstr>Testing for 2011 HWRF implementation</vt:lpstr>
      <vt:lpstr>Testing</vt:lpstr>
      <vt:lpstr>Foundation is near completion</vt:lpstr>
      <vt:lpstr>Upcoming HWRF T&amp;E at DTC </vt:lpstr>
    </vt:vector>
  </TitlesOfParts>
  <Company>UCAR</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Task Title</dc:title>
  <dc:creator>nance</dc:creator>
  <cp:lastModifiedBy>Ying-Hwa Kuo</cp:lastModifiedBy>
  <cp:revision>167</cp:revision>
  <cp:lastPrinted>2010-08-26T10:22:07Z</cp:lastPrinted>
  <dcterms:created xsi:type="dcterms:W3CDTF">2001-01-01T00:01:35Z</dcterms:created>
  <dcterms:modified xsi:type="dcterms:W3CDTF">2001-01-01T00:02:13Z</dcterms:modified>
</cp:coreProperties>
</file>