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Masters/slideMaster19.xml" ContentType="application/vnd.openxmlformats-officedocument.presentationml.slideMaster+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18.xml" ContentType="application/vnd.openxmlformats-officedocument.theme+xml"/>
  <Override PartName="/ppt/theme/themeOverride1.xml" ContentType="application/vnd.openxmlformats-officedocument.themeOverrid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theme/theme14.xml" ContentType="application/vnd.openxmlformats-officedocument.theme+xml"/>
  <Override PartName="/ppt/theme/theme21.xml" ContentType="application/vnd.openxmlformats-officedocument.theme+xml"/>
  <Override PartName="/ppt/charts/chart3.xml" ContentType="application/vnd.openxmlformats-officedocument.drawingml.char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heme/theme19.xml" ContentType="application/vnd.openxmlformats-officedocument.theme+xml"/>
  <Override PartName="/ppt/slideLayouts/slideLayout32.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Masters/slideMaster14.xml" ContentType="application/vnd.openxmlformats-officedocument.presentationml.slideMaster+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heme/theme17.xml" ContentType="application/vnd.openxmlformats-officedocument.theme+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Masters/slideMaster21.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Default Extension="gif" ContentType="image/gif"/>
  <Default Extension="vml" ContentType="application/vnd.openxmlformats-officedocument.vmlDrawing"/>
  <Override PartName="/ppt/notesSlides/notesSlide8.xml" ContentType="application/vnd.openxmlformats-officedocument.presentationml.notesSlide+xml"/>
  <Default Extension="tiff" ContentType="image/tiff"/>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theme/theme22.xml" ContentType="application/vnd.openxmlformats-officedocument.theme+xml"/>
  <Override PartName="/ppt/charts/chart4.xml" ContentType="application/vnd.openxmlformats-officedocument.drawingml.chart+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theme/theme7.xml" ContentType="application/vnd.openxmlformats-officedocument.theme+xml"/>
  <Override PartName="/ppt/theme/theme11.xml" ContentType="application/vnd.openxmlformats-officedocument.theme+xml"/>
  <Override PartName="/ppt/theme/theme20.xml" ContentType="application/vnd.openxmlformats-officedocument.theme+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heme/theme16.xml" ContentType="application/vnd.openxmlformats-officedocument.theme+xml"/>
  <Override PartName="/ppt/slideMasters/slideMaster13.xml" ContentType="application/vnd.openxmlformats-officedocument.presentationml.slideMaster+xml"/>
  <Override PartName="/ppt/theme/theme23.xml" ContentType="application/vnd.openxmlformats-officedocument.them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Masters/slideMaster18.xml" ContentType="application/vnd.openxmlformats-officedocument.presentationml.slideMaster+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 id="2147483664" r:id="rId4"/>
    <p:sldMasterId id="2147483670" r:id="rId5"/>
    <p:sldMasterId id="2147483672" r:id="rId6"/>
    <p:sldMasterId id="2147483674" r:id="rId7"/>
    <p:sldMasterId id="2147483676" r:id="rId8"/>
    <p:sldMasterId id="2147483678" r:id="rId9"/>
    <p:sldMasterId id="2147483680" r:id="rId10"/>
    <p:sldMasterId id="2147483682" r:id="rId11"/>
    <p:sldMasterId id="2147483684" r:id="rId12"/>
    <p:sldMasterId id="2147483686" r:id="rId13"/>
    <p:sldMasterId id="2147483688" r:id="rId14"/>
    <p:sldMasterId id="2147483690" r:id="rId15"/>
    <p:sldMasterId id="2147483692" r:id="rId16"/>
    <p:sldMasterId id="2147483694" r:id="rId17"/>
    <p:sldMasterId id="2147483696" r:id="rId18"/>
    <p:sldMasterId id="2147483698" r:id="rId19"/>
    <p:sldMasterId id="2147483701" r:id="rId20"/>
    <p:sldMasterId id="2147483703" r:id="rId21"/>
    <p:sldMasterId id="2147483705" r:id="rId22"/>
  </p:sldMasterIdLst>
  <p:notesMasterIdLst>
    <p:notesMasterId r:id="rId70"/>
  </p:notesMasterIdLst>
  <p:sldIdLst>
    <p:sldId id="256" r:id="rId23"/>
    <p:sldId id="257" r:id="rId24"/>
    <p:sldId id="258" r:id="rId25"/>
    <p:sldId id="305" r:id="rId26"/>
    <p:sldId id="259" r:id="rId27"/>
    <p:sldId id="260" r:id="rId28"/>
    <p:sldId id="261" r:id="rId29"/>
    <p:sldId id="262" r:id="rId30"/>
    <p:sldId id="263" r:id="rId31"/>
    <p:sldId id="264" r:id="rId32"/>
    <p:sldId id="265" r:id="rId33"/>
    <p:sldId id="301" r:id="rId34"/>
    <p:sldId id="267" r:id="rId35"/>
    <p:sldId id="303" r:id="rId36"/>
    <p:sldId id="304" r:id="rId37"/>
    <p:sldId id="269" r:id="rId38"/>
    <p:sldId id="270" r:id="rId39"/>
    <p:sldId id="271" r:id="rId40"/>
    <p:sldId id="308" r:id="rId41"/>
    <p:sldId id="302" r:id="rId42"/>
    <p:sldId id="298" r:id="rId43"/>
    <p:sldId id="299" r:id="rId44"/>
    <p:sldId id="300" r:id="rId45"/>
    <p:sldId id="273" r:id="rId46"/>
    <p:sldId id="294" r:id="rId47"/>
    <p:sldId id="295" r:id="rId48"/>
    <p:sldId id="296" r:id="rId49"/>
    <p:sldId id="297" r:id="rId50"/>
    <p:sldId id="306" r:id="rId51"/>
    <p:sldId id="307" r:id="rId52"/>
    <p:sldId id="280" r:id="rId53"/>
    <p:sldId id="281" r:id="rId54"/>
    <p:sldId id="282" r:id="rId55"/>
    <p:sldId id="283" r:id="rId56"/>
    <p:sldId id="275" r:id="rId57"/>
    <p:sldId id="276" r:id="rId58"/>
    <p:sldId id="284" r:id="rId59"/>
    <p:sldId id="285" r:id="rId60"/>
    <p:sldId id="286" r:id="rId61"/>
    <p:sldId id="287" r:id="rId62"/>
    <p:sldId id="288" r:id="rId63"/>
    <p:sldId id="289" r:id="rId64"/>
    <p:sldId id="290" r:id="rId65"/>
    <p:sldId id="291" r:id="rId66"/>
    <p:sldId id="292" r:id="rId67"/>
    <p:sldId id="293" r:id="rId68"/>
    <p:sldId id="277"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251" y="-7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4.xml"/><Relationship Id="rId39" Type="http://schemas.openxmlformats.org/officeDocument/2006/relationships/slide" Target="slides/slide17.xml"/><Relationship Id="rId21" Type="http://schemas.openxmlformats.org/officeDocument/2006/relationships/slideMaster" Target="slideMasters/slideMaster21.xml"/><Relationship Id="rId34" Type="http://schemas.openxmlformats.org/officeDocument/2006/relationships/slide" Target="slides/slide12.xml"/><Relationship Id="rId42" Type="http://schemas.openxmlformats.org/officeDocument/2006/relationships/slide" Target="slides/slide20.xml"/><Relationship Id="rId47" Type="http://schemas.openxmlformats.org/officeDocument/2006/relationships/slide" Target="slides/slide25.xml"/><Relationship Id="rId50" Type="http://schemas.openxmlformats.org/officeDocument/2006/relationships/slide" Target="slides/slide28.xml"/><Relationship Id="rId55" Type="http://schemas.openxmlformats.org/officeDocument/2006/relationships/slide" Target="slides/slide33.xml"/><Relationship Id="rId63" Type="http://schemas.openxmlformats.org/officeDocument/2006/relationships/slide" Target="slides/slide41.xml"/><Relationship Id="rId68" Type="http://schemas.openxmlformats.org/officeDocument/2006/relationships/slide" Target="slides/slide46.xml"/><Relationship Id="rId7" Type="http://schemas.openxmlformats.org/officeDocument/2006/relationships/slideMaster" Target="slideMasters/slideMaster7.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7.xml"/><Relationship Id="rId11" Type="http://schemas.openxmlformats.org/officeDocument/2006/relationships/slideMaster" Target="slideMasters/slideMaster11.xml"/><Relationship Id="rId24" Type="http://schemas.openxmlformats.org/officeDocument/2006/relationships/slide" Target="slides/slide2.xml"/><Relationship Id="rId32" Type="http://schemas.openxmlformats.org/officeDocument/2006/relationships/slide" Target="slides/slide10.xml"/><Relationship Id="rId37" Type="http://schemas.openxmlformats.org/officeDocument/2006/relationships/slide" Target="slides/slide15.xml"/><Relationship Id="rId40" Type="http://schemas.openxmlformats.org/officeDocument/2006/relationships/slide" Target="slides/slide18.xml"/><Relationship Id="rId45" Type="http://schemas.openxmlformats.org/officeDocument/2006/relationships/slide" Target="slides/slide23.xml"/><Relationship Id="rId53" Type="http://schemas.openxmlformats.org/officeDocument/2006/relationships/slide" Target="slides/slide31.xml"/><Relationship Id="rId58" Type="http://schemas.openxmlformats.org/officeDocument/2006/relationships/slide" Target="slides/slide36.xml"/><Relationship Id="rId66" Type="http://schemas.openxmlformats.org/officeDocument/2006/relationships/slide" Target="slides/slide44.xml"/><Relationship Id="rId7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slide" Target="slides/slide14.xml"/><Relationship Id="rId49" Type="http://schemas.openxmlformats.org/officeDocument/2006/relationships/slide" Target="slides/slide27.xml"/><Relationship Id="rId57" Type="http://schemas.openxmlformats.org/officeDocument/2006/relationships/slide" Target="slides/slide35.xml"/><Relationship Id="rId61" Type="http://schemas.openxmlformats.org/officeDocument/2006/relationships/slide" Target="slides/slide39.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9.xml"/><Relationship Id="rId44" Type="http://schemas.openxmlformats.org/officeDocument/2006/relationships/slide" Target="slides/slide22.xml"/><Relationship Id="rId52" Type="http://schemas.openxmlformats.org/officeDocument/2006/relationships/slide" Target="slides/slide30.xml"/><Relationship Id="rId60" Type="http://schemas.openxmlformats.org/officeDocument/2006/relationships/slide" Target="slides/slide38.xml"/><Relationship Id="rId65" Type="http://schemas.openxmlformats.org/officeDocument/2006/relationships/slide" Target="slides/slide43.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slide" Target="slides/slide13.xml"/><Relationship Id="rId43" Type="http://schemas.openxmlformats.org/officeDocument/2006/relationships/slide" Target="slides/slide21.xml"/><Relationship Id="rId48" Type="http://schemas.openxmlformats.org/officeDocument/2006/relationships/slide" Target="slides/slide26.xml"/><Relationship Id="rId56" Type="http://schemas.openxmlformats.org/officeDocument/2006/relationships/slide" Target="slides/slide34.xml"/><Relationship Id="rId64" Type="http://schemas.openxmlformats.org/officeDocument/2006/relationships/slide" Target="slides/slide42.xml"/><Relationship Id="rId69" Type="http://schemas.openxmlformats.org/officeDocument/2006/relationships/slide" Target="slides/slide47.xml"/><Relationship Id="rId8" Type="http://schemas.openxmlformats.org/officeDocument/2006/relationships/slideMaster" Target="slideMasters/slideMaster8.xml"/><Relationship Id="rId51" Type="http://schemas.openxmlformats.org/officeDocument/2006/relationships/slide" Target="slides/slide29.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3.xml"/><Relationship Id="rId33" Type="http://schemas.openxmlformats.org/officeDocument/2006/relationships/slide" Target="slides/slide11.xml"/><Relationship Id="rId38" Type="http://schemas.openxmlformats.org/officeDocument/2006/relationships/slide" Target="slides/slide16.xml"/><Relationship Id="rId46" Type="http://schemas.openxmlformats.org/officeDocument/2006/relationships/slide" Target="slides/slide24.xml"/><Relationship Id="rId59" Type="http://schemas.openxmlformats.org/officeDocument/2006/relationships/slide" Target="slides/slide37.xml"/><Relationship Id="rId67" Type="http://schemas.openxmlformats.org/officeDocument/2006/relationships/slide" Target="slides/slide45.xml"/><Relationship Id="rId20" Type="http://schemas.openxmlformats.org/officeDocument/2006/relationships/slideMaster" Target="slideMasters/slideMaster20.xml"/><Relationship Id="rId41" Type="http://schemas.openxmlformats.org/officeDocument/2006/relationships/slide" Target="slides/slide19.xml"/><Relationship Id="rId54" Type="http://schemas.openxmlformats.org/officeDocument/2006/relationships/slide" Target="slides/slide32.xml"/><Relationship Id="rId62" Type="http://schemas.openxmlformats.org/officeDocument/2006/relationships/slide" Target="slides/slide40.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rts/_rels/chart1.xml.rels><?xml version="1.0" encoding="UTF-8" standalone="yes"?>
<Relationships xmlns="http://schemas.openxmlformats.org/package/2006/relationships"><Relationship Id="rId1" Type="http://schemas.openxmlformats.org/officeDocument/2006/relationships/oleObject" Target="file:///D:\PPT\CONF\2010%2011%20HFIP%20annual%20review\ADD%20presentation\hwrf%20sythetic%20imagery\hwrf_error_sta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emaria\PPT\2010%2011%20HFIP%20annual%20review\ADD%20presentation\Musgrave\qkver.xlsx"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file:///D:\PPT\SEMINARS\2010%200913%20HRD\predictability\qkver_short.xlsx" TargetMode="External"/><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oleObject" Target="file:///D:\PPT\SEMINARS\2010%200913%20HRD\predictability\qkver_short.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000" baseline="0"/>
            </a:pPr>
            <a:r>
              <a:rPr lang="en-US" sz="2000" baseline="0"/>
              <a:t>Water Vapor Band (6.7 µm) Errors</a:t>
            </a:r>
          </a:p>
        </c:rich>
      </c:tx>
      <c:layout>
        <c:manualLayout>
          <c:xMode val="edge"/>
          <c:yMode val="edge"/>
          <c:x val="0.33719050503302561"/>
          <c:y val="3.6308623298033284E-2"/>
        </c:manualLayout>
      </c:layout>
      <c:overlay val="1"/>
    </c:title>
    <c:plotArea>
      <c:layout>
        <c:manualLayout>
          <c:layoutTarget val="inner"/>
          <c:xMode val="edge"/>
          <c:yMode val="edge"/>
          <c:x val="8.5072942805226648E-2"/>
          <c:y val="1.8371750429834743E-2"/>
          <c:w val="0.89054244704154162"/>
          <c:h val="0.84738391609869745"/>
        </c:manualLayout>
      </c:layout>
      <c:scatterChart>
        <c:scatterStyle val="smoothMarker"/>
        <c:ser>
          <c:idx val="0"/>
          <c:order val="0"/>
          <c:tx>
            <c:v>MAE - Alex</c:v>
          </c:tx>
          <c:spPr>
            <a:ln>
              <a:solidFill>
                <a:srgbClr val="0033CC"/>
              </a:solidFill>
            </a:ln>
          </c:spPr>
          <c:marker>
            <c:symbol val="none"/>
          </c:marker>
          <c:xVal>
            <c:numRef>
              <c:f>error_data!$B$3:$B$24</c:f>
              <c:numCache>
                <c:formatCode>General</c:formatCode>
                <c:ptCount val="22"/>
                <c:pt idx="0">
                  <c:v>0</c:v>
                </c:pt>
                <c:pt idx="1">
                  <c:v>6</c:v>
                </c:pt>
                <c:pt idx="2">
                  <c:v>12</c:v>
                </c:pt>
                <c:pt idx="3">
                  <c:v>18</c:v>
                </c:pt>
                <c:pt idx="4">
                  <c:v>24</c:v>
                </c:pt>
                <c:pt idx="5">
                  <c:v>30</c:v>
                </c:pt>
                <c:pt idx="6">
                  <c:v>36</c:v>
                </c:pt>
                <c:pt idx="7">
                  <c:v>42</c:v>
                </c:pt>
                <c:pt idx="8">
                  <c:v>48</c:v>
                </c:pt>
                <c:pt idx="9">
                  <c:v>54</c:v>
                </c:pt>
                <c:pt idx="10">
                  <c:v>60</c:v>
                </c:pt>
                <c:pt idx="11">
                  <c:v>66</c:v>
                </c:pt>
                <c:pt idx="12">
                  <c:v>72</c:v>
                </c:pt>
                <c:pt idx="13">
                  <c:v>78</c:v>
                </c:pt>
                <c:pt idx="14">
                  <c:v>84</c:v>
                </c:pt>
                <c:pt idx="15">
                  <c:v>90</c:v>
                </c:pt>
                <c:pt idx="16">
                  <c:v>96</c:v>
                </c:pt>
                <c:pt idx="17">
                  <c:v>102</c:v>
                </c:pt>
                <c:pt idx="18">
                  <c:v>108</c:v>
                </c:pt>
                <c:pt idx="19">
                  <c:v>114</c:v>
                </c:pt>
                <c:pt idx="20">
                  <c:v>120</c:v>
                </c:pt>
                <c:pt idx="21">
                  <c:v>126</c:v>
                </c:pt>
              </c:numCache>
            </c:numRef>
          </c:xVal>
          <c:yVal>
            <c:numRef>
              <c:f>error_data!$D$3:$D$24</c:f>
              <c:numCache>
                <c:formatCode>General</c:formatCode>
                <c:ptCount val="22"/>
                <c:pt idx="0">
                  <c:v>3.9564799999999924</c:v>
                </c:pt>
                <c:pt idx="1">
                  <c:v>3.8768659999999882</c:v>
                </c:pt>
                <c:pt idx="2">
                  <c:v>4.1111459999999882</c:v>
                </c:pt>
                <c:pt idx="3">
                  <c:v>4.2750149999999945</c:v>
                </c:pt>
                <c:pt idx="4">
                  <c:v>4.4392980000000213</c:v>
                </c:pt>
                <c:pt idx="5">
                  <c:v>4.6737970000000004</c:v>
                </c:pt>
                <c:pt idx="6">
                  <c:v>5.0046010000000001</c:v>
                </c:pt>
                <c:pt idx="7">
                  <c:v>5.3287339999999945</c:v>
                </c:pt>
                <c:pt idx="8">
                  <c:v>5.5496759999999998</c:v>
                </c:pt>
                <c:pt idx="9">
                  <c:v>5.7255069999999879</c:v>
                </c:pt>
                <c:pt idx="10">
                  <c:v>5.8657709999999872</c:v>
                </c:pt>
                <c:pt idx="11">
                  <c:v>6.0698949999999945</c:v>
                </c:pt>
                <c:pt idx="12">
                  <c:v>6.1634099999999945</c:v>
                </c:pt>
                <c:pt idx="13">
                  <c:v>6.2068139999999996</c:v>
                </c:pt>
                <c:pt idx="14">
                  <c:v>6.2673749999999879</c:v>
                </c:pt>
                <c:pt idx="15">
                  <c:v>6.3454499999999996</c:v>
                </c:pt>
                <c:pt idx="16">
                  <c:v>6.3933249999999955</c:v>
                </c:pt>
                <c:pt idx="17">
                  <c:v>6.4048339999999975</c:v>
                </c:pt>
                <c:pt idx="18">
                  <c:v>6.4689459999999945</c:v>
                </c:pt>
                <c:pt idx="19">
                  <c:v>6.5582760000000002</c:v>
                </c:pt>
                <c:pt idx="20">
                  <c:v>6.6468920000000002</c:v>
                </c:pt>
                <c:pt idx="21">
                  <c:v>6.7196090000000126</c:v>
                </c:pt>
              </c:numCache>
            </c:numRef>
          </c:yVal>
          <c:smooth val="1"/>
        </c:ser>
        <c:ser>
          <c:idx val="1"/>
          <c:order val="1"/>
          <c:tx>
            <c:v>Bias - Alex</c:v>
          </c:tx>
          <c:spPr>
            <a:ln>
              <a:solidFill>
                <a:srgbClr val="0033CC"/>
              </a:solidFill>
              <a:prstDash val="sysDot"/>
            </a:ln>
          </c:spPr>
          <c:marker>
            <c:symbol val="none"/>
          </c:marker>
          <c:xVal>
            <c:numRef>
              <c:f>error_data!$G$3:$G$24</c:f>
              <c:numCache>
                <c:formatCode>General</c:formatCode>
                <c:ptCount val="22"/>
                <c:pt idx="0">
                  <c:v>0</c:v>
                </c:pt>
                <c:pt idx="1">
                  <c:v>6</c:v>
                </c:pt>
                <c:pt idx="2">
                  <c:v>12</c:v>
                </c:pt>
                <c:pt idx="3">
                  <c:v>18</c:v>
                </c:pt>
                <c:pt idx="4">
                  <c:v>24</c:v>
                </c:pt>
                <c:pt idx="5">
                  <c:v>30</c:v>
                </c:pt>
                <c:pt idx="6">
                  <c:v>36</c:v>
                </c:pt>
                <c:pt idx="7">
                  <c:v>42</c:v>
                </c:pt>
                <c:pt idx="8">
                  <c:v>48</c:v>
                </c:pt>
                <c:pt idx="9">
                  <c:v>54</c:v>
                </c:pt>
                <c:pt idx="10">
                  <c:v>60</c:v>
                </c:pt>
                <c:pt idx="11">
                  <c:v>66</c:v>
                </c:pt>
                <c:pt idx="12">
                  <c:v>72</c:v>
                </c:pt>
                <c:pt idx="13">
                  <c:v>78</c:v>
                </c:pt>
                <c:pt idx="14">
                  <c:v>84</c:v>
                </c:pt>
                <c:pt idx="15">
                  <c:v>90</c:v>
                </c:pt>
                <c:pt idx="16">
                  <c:v>96</c:v>
                </c:pt>
                <c:pt idx="17">
                  <c:v>102</c:v>
                </c:pt>
                <c:pt idx="18">
                  <c:v>108</c:v>
                </c:pt>
                <c:pt idx="19">
                  <c:v>114</c:v>
                </c:pt>
                <c:pt idx="20">
                  <c:v>120</c:v>
                </c:pt>
                <c:pt idx="21">
                  <c:v>126</c:v>
                </c:pt>
              </c:numCache>
            </c:numRef>
          </c:xVal>
          <c:yVal>
            <c:numRef>
              <c:f>error_data!$I$3:$I$24</c:f>
              <c:numCache>
                <c:formatCode>General</c:formatCode>
                <c:ptCount val="22"/>
                <c:pt idx="0">
                  <c:v>3.5772240000000002</c:v>
                </c:pt>
                <c:pt idx="1">
                  <c:v>2.4133900000000001</c:v>
                </c:pt>
                <c:pt idx="2">
                  <c:v>2.8169169999999935</c:v>
                </c:pt>
                <c:pt idx="3">
                  <c:v>3.1450689999999977</c:v>
                </c:pt>
                <c:pt idx="4">
                  <c:v>3.4706329999999967</c:v>
                </c:pt>
                <c:pt idx="5">
                  <c:v>3.8323849999999977</c:v>
                </c:pt>
                <c:pt idx="6">
                  <c:v>4.2520030000000002</c:v>
                </c:pt>
                <c:pt idx="7">
                  <c:v>4.5894370000000002</c:v>
                </c:pt>
                <c:pt idx="8">
                  <c:v>4.8107990000000003</c:v>
                </c:pt>
                <c:pt idx="9">
                  <c:v>4.9934409999999998</c:v>
                </c:pt>
                <c:pt idx="10">
                  <c:v>5.1565779999999872</c:v>
                </c:pt>
                <c:pt idx="11">
                  <c:v>5.2915409999999996</c:v>
                </c:pt>
                <c:pt idx="12">
                  <c:v>5.3556869999999872</c:v>
                </c:pt>
                <c:pt idx="13">
                  <c:v>5.332802</c:v>
                </c:pt>
                <c:pt idx="14">
                  <c:v>5.3215139999999872</c:v>
                </c:pt>
                <c:pt idx="15">
                  <c:v>5.3576689999999996</c:v>
                </c:pt>
                <c:pt idx="16">
                  <c:v>5.3722000000000003</c:v>
                </c:pt>
                <c:pt idx="17">
                  <c:v>5.3389309999999872</c:v>
                </c:pt>
                <c:pt idx="18">
                  <c:v>5.3524809999999841</c:v>
                </c:pt>
                <c:pt idx="19">
                  <c:v>5.3907579999999955</c:v>
                </c:pt>
                <c:pt idx="20">
                  <c:v>5.428445</c:v>
                </c:pt>
                <c:pt idx="21">
                  <c:v>5.47058</c:v>
                </c:pt>
              </c:numCache>
            </c:numRef>
          </c:yVal>
          <c:smooth val="1"/>
        </c:ser>
        <c:ser>
          <c:idx val="2"/>
          <c:order val="2"/>
          <c:tx>
            <c:v>MAE - Earl</c:v>
          </c:tx>
          <c:spPr>
            <a:ln>
              <a:solidFill>
                <a:srgbClr val="C00000"/>
              </a:solidFill>
            </a:ln>
          </c:spPr>
          <c:marker>
            <c:symbol val="none"/>
          </c:marker>
          <c:xVal>
            <c:numRef>
              <c:f>error_data!$B$28:$B$49</c:f>
              <c:numCache>
                <c:formatCode>General</c:formatCode>
                <c:ptCount val="22"/>
                <c:pt idx="0">
                  <c:v>0</c:v>
                </c:pt>
                <c:pt idx="1">
                  <c:v>6</c:v>
                </c:pt>
                <c:pt idx="2">
                  <c:v>12</c:v>
                </c:pt>
                <c:pt idx="3">
                  <c:v>18</c:v>
                </c:pt>
                <c:pt idx="4">
                  <c:v>24</c:v>
                </c:pt>
                <c:pt idx="5">
                  <c:v>30</c:v>
                </c:pt>
                <c:pt idx="6">
                  <c:v>36</c:v>
                </c:pt>
                <c:pt idx="7">
                  <c:v>42</c:v>
                </c:pt>
                <c:pt idx="8">
                  <c:v>48</c:v>
                </c:pt>
                <c:pt idx="9">
                  <c:v>54</c:v>
                </c:pt>
                <c:pt idx="10">
                  <c:v>60</c:v>
                </c:pt>
                <c:pt idx="11">
                  <c:v>66</c:v>
                </c:pt>
                <c:pt idx="12">
                  <c:v>72</c:v>
                </c:pt>
                <c:pt idx="13">
                  <c:v>78</c:v>
                </c:pt>
                <c:pt idx="14">
                  <c:v>84</c:v>
                </c:pt>
                <c:pt idx="15">
                  <c:v>90</c:v>
                </c:pt>
                <c:pt idx="16">
                  <c:v>96</c:v>
                </c:pt>
                <c:pt idx="17">
                  <c:v>102</c:v>
                </c:pt>
                <c:pt idx="18">
                  <c:v>108</c:v>
                </c:pt>
                <c:pt idx="19">
                  <c:v>114</c:v>
                </c:pt>
                <c:pt idx="20">
                  <c:v>120</c:v>
                </c:pt>
                <c:pt idx="21">
                  <c:v>126</c:v>
                </c:pt>
              </c:numCache>
            </c:numRef>
          </c:xVal>
          <c:yVal>
            <c:numRef>
              <c:f>error_data!$D$28:$D$49</c:f>
              <c:numCache>
                <c:formatCode>General</c:formatCode>
                <c:ptCount val="22"/>
                <c:pt idx="0">
                  <c:v>2.1769639999999977</c:v>
                </c:pt>
                <c:pt idx="1">
                  <c:v>2.1958789999999939</c:v>
                </c:pt>
                <c:pt idx="2">
                  <c:v>2.2413090000000002</c:v>
                </c:pt>
                <c:pt idx="3">
                  <c:v>2.2739750000000001</c:v>
                </c:pt>
                <c:pt idx="4">
                  <c:v>2.372568999999991</c:v>
                </c:pt>
                <c:pt idx="5">
                  <c:v>2.4506059999999934</c:v>
                </c:pt>
                <c:pt idx="6">
                  <c:v>2.5495519999999998</c:v>
                </c:pt>
                <c:pt idx="7">
                  <c:v>2.667862</c:v>
                </c:pt>
                <c:pt idx="8">
                  <c:v>2.785882</c:v>
                </c:pt>
                <c:pt idx="9">
                  <c:v>2.8889870000000002</c:v>
                </c:pt>
                <c:pt idx="10">
                  <c:v>3.0157399999999988</c:v>
                </c:pt>
                <c:pt idx="11">
                  <c:v>3.1959059999999977</c:v>
                </c:pt>
                <c:pt idx="12">
                  <c:v>3.2611690000000002</c:v>
                </c:pt>
                <c:pt idx="13">
                  <c:v>3.404766</c:v>
                </c:pt>
                <c:pt idx="14">
                  <c:v>3.5610749999999998</c:v>
                </c:pt>
                <c:pt idx="15">
                  <c:v>3.713695</c:v>
                </c:pt>
                <c:pt idx="16">
                  <c:v>3.8968599999999896</c:v>
                </c:pt>
                <c:pt idx="17">
                  <c:v>4.0682169999999882</c:v>
                </c:pt>
                <c:pt idx="18">
                  <c:v>4.2375819999999882</c:v>
                </c:pt>
                <c:pt idx="19">
                  <c:v>4.3600999999999965</c:v>
                </c:pt>
                <c:pt idx="20">
                  <c:v>4.5010510000000004</c:v>
                </c:pt>
                <c:pt idx="21">
                  <c:v>4.6703289999999997</c:v>
                </c:pt>
              </c:numCache>
            </c:numRef>
          </c:yVal>
          <c:smooth val="1"/>
        </c:ser>
        <c:ser>
          <c:idx val="3"/>
          <c:order val="3"/>
          <c:tx>
            <c:v>Bias - Earl</c:v>
          </c:tx>
          <c:spPr>
            <a:ln>
              <a:solidFill>
                <a:srgbClr val="C00000"/>
              </a:solidFill>
              <a:prstDash val="sysDot"/>
            </a:ln>
          </c:spPr>
          <c:marker>
            <c:symbol val="none"/>
          </c:marker>
          <c:xVal>
            <c:numRef>
              <c:f>error_data!$G$28:$G$49</c:f>
              <c:numCache>
                <c:formatCode>General</c:formatCode>
                <c:ptCount val="22"/>
                <c:pt idx="0">
                  <c:v>0</c:v>
                </c:pt>
                <c:pt idx="1">
                  <c:v>6</c:v>
                </c:pt>
                <c:pt idx="2">
                  <c:v>12</c:v>
                </c:pt>
                <c:pt idx="3">
                  <c:v>18</c:v>
                </c:pt>
                <c:pt idx="4">
                  <c:v>24</c:v>
                </c:pt>
                <c:pt idx="5">
                  <c:v>30</c:v>
                </c:pt>
                <c:pt idx="6">
                  <c:v>36</c:v>
                </c:pt>
                <c:pt idx="7">
                  <c:v>42</c:v>
                </c:pt>
                <c:pt idx="8">
                  <c:v>48</c:v>
                </c:pt>
                <c:pt idx="9">
                  <c:v>54</c:v>
                </c:pt>
                <c:pt idx="10">
                  <c:v>60</c:v>
                </c:pt>
                <c:pt idx="11">
                  <c:v>66</c:v>
                </c:pt>
                <c:pt idx="12">
                  <c:v>72</c:v>
                </c:pt>
                <c:pt idx="13">
                  <c:v>78</c:v>
                </c:pt>
                <c:pt idx="14">
                  <c:v>84</c:v>
                </c:pt>
                <c:pt idx="15">
                  <c:v>90</c:v>
                </c:pt>
                <c:pt idx="16">
                  <c:v>96</c:v>
                </c:pt>
                <c:pt idx="17">
                  <c:v>102</c:v>
                </c:pt>
                <c:pt idx="18">
                  <c:v>108</c:v>
                </c:pt>
                <c:pt idx="19">
                  <c:v>114</c:v>
                </c:pt>
                <c:pt idx="20">
                  <c:v>120</c:v>
                </c:pt>
                <c:pt idx="21">
                  <c:v>126</c:v>
                </c:pt>
              </c:numCache>
            </c:numRef>
          </c:xVal>
          <c:yVal>
            <c:numRef>
              <c:f>error_data!$I$28:$I$49</c:f>
              <c:numCache>
                <c:formatCode>General</c:formatCode>
                <c:ptCount val="22"/>
                <c:pt idx="0">
                  <c:v>1.558767</c:v>
                </c:pt>
                <c:pt idx="1">
                  <c:v>0.51313189999999997</c:v>
                </c:pt>
                <c:pt idx="2">
                  <c:v>0.9664083</c:v>
                </c:pt>
                <c:pt idx="3">
                  <c:v>1.2419349999999953</c:v>
                </c:pt>
                <c:pt idx="4">
                  <c:v>1.4553979999999971</c:v>
                </c:pt>
                <c:pt idx="5">
                  <c:v>1.6137319999999971</c:v>
                </c:pt>
                <c:pt idx="6">
                  <c:v>1.7506680000000001</c:v>
                </c:pt>
                <c:pt idx="7">
                  <c:v>1.8780770000000031</c:v>
                </c:pt>
                <c:pt idx="8">
                  <c:v>1.9976499999999968</c:v>
                </c:pt>
                <c:pt idx="9">
                  <c:v>2.0649959999999998</c:v>
                </c:pt>
                <c:pt idx="10">
                  <c:v>2.145867</c:v>
                </c:pt>
                <c:pt idx="11">
                  <c:v>2.2291590000000001</c:v>
                </c:pt>
                <c:pt idx="12">
                  <c:v>2.3070349999999999</c:v>
                </c:pt>
                <c:pt idx="13">
                  <c:v>2.4277880000000001</c:v>
                </c:pt>
                <c:pt idx="14">
                  <c:v>2.5369529999999925</c:v>
                </c:pt>
                <c:pt idx="15">
                  <c:v>2.6800540000000002</c:v>
                </c:pt>
                <c:pt idx="16">
                  <c:v>2.8380639999999944</c:v>
                </c:pt>
                <c:pt idx="17">
                  <c:v>2.9633370000000072</c:v>
                </c:pt>
                <c:pt idx="18">
                  <c:v>3.0102689999999934</c:v>
                </c:pt>
                <c:pt idx="19">
                  <c:v>3.0459449999999997</c:v>
                </c:pt>
                <c:pt idx="20">
                  <c:v>3.1114079999999977</c:v>
                </c:pt>
                <c:pt idx="21">
                  <c:v>3.2332640000000001</c:v>
                </c:pt>
              </c:numCache>
            </c:numRef>
          </c:yVal>
          <c:smooth val="1"/>
        </c:ser>
        <c:axId val="41833984"/>
        <c:axId val="41835904"/>
      </c:scatterChart>
      <c:valAx>
        <c:axId val="41833984"/>
        <c:scaling>
          <c:orientation val="minMax"/>
          <c:max val="126"/>
          <c:min val="0"/>
        </c:scaling>
        <c:axPos val="b"/>
        <c:title>
          <c:tx>
            <c:rich>
              <a:bodyPr/>
              <a:lstStyle/>
              <a:p>
                <a:pPr>
                  <a:defRPr sz="1800" baseline="0"/>
                </a:pPr>
                <a:r>
                  <a:rPr lang="en-US" sz="1800" baseline="0"/>
                  <a:t>Forecast Hour</a:t>
                </a:r>
              </a:p>
            </c:rich>
          </c:tx>
          <c:layout/>
        </c:title>
        <c:numFmt formatCode="General" sourceLinked="1"/>
        <c:tickLblPos val="nextTo"/>
        <c:txPr>
          <a:bodyPr rot="0" vert="horz"/>
          <a:lstStyle/>
          <a:p>
            <a:pPr>
              <a:defRPr sz="1400" b="0" i="0" u="none" strike="noStrike" baseline="0">
                <a:solidFill>
                  <a:srgbClr val="000000"/>
                </a:solidFill>
                <a:latin typeface="Calibri"/>
                <a:ea typeface="Calibri"/>
                <a:cs typeface="Calibri"/>
              </a:defRPr>
            </a:pPr>
            <a:endParaRPr lang="en-US"/>
          </a:p>
        </c:txPr>
        <c:crossAx val="41835904"/>
        <c:crosses val="autoZero"/>
        <c:crossBetween val="midCat"/>
        <c:majorUnit val="6"/>
      </c:valAx>
      <c:valAx>
        <c:axId val="41835904"/>
        <c:scaling>
          <c:orientation val="minMax"/>
        </c:scaling>
        <c:axPos val="l"/>
        <c:majorGridlines/>
        <c:title>
          <c:tx>
            <c:rich>
              <a:bodyPr rot="-5400000" vert="horz"/>
              <a:lstStyle/>
              <a:p>
                <a:pPr>
                  <a:defRPr sz="1800" baseline="0"/>
                </a:pPr>
                <a:r>
                  <a:rPr lang="en-US" sz="1800" baseline="0"/>
                  <a:t>Brightness Temperature Error (K)</a:t>
                </a:r>
              </a:p>
            </c:rich>
          </c:tx>
          <c:layout>
            <c:manualLayout>
              <c:xMode val="edge"/>
              <c:yMode val="edge"/>
              <c:x val="1.1754872325780163E-2"/>
              <c:y val="0.19320347820670344"/>
            </c:manualLayout>
          </c:layout>
        </c:title>
        <c:numFmt formatCode="General" sourceLinked="1"/>
        <c:tickLblPos val="nextTo"/>
        <c:txPr>
          <a:bodyPr/>
          <a:lstStyle/>
          <a:p>
            <a:pPr>
              <a:defRPr sz="1400" baseline="0"/>
            </a:pPr>
            <a:endParaRPr lang="en-US"/>
          </a:p>
        </c:txPr>
        <c:crossAx val="41833984"/>
        <c:crosses val="autoZero"/>
        <c:crossBetween val="midCat"/>
      </c:valAx>
      <c:spPr>
        <a:solidFill>
          <a:schemeClr val="bg1"/>
        </a:solidFill>
        <a:ln>
          <a:solidFill>
            <a:schemeClr val="tx1"/>
          </a:solidFill>
        </a:ln>
      </c:spPr>
    </c:plotArea>
    <c:legend>
      <c:legendPos val="r"/>
      <c:layout>
        <c:manualLayout>
          <c:xMode val="edge"/>
          <c:yMode val="edge"/>
          <c:x val="0.10886919904242738"/>
          <c:y val="0.12058513109461953"/>
          <c:w val="0.20580958149462128"/>
          <c:h val="0.20441469022121148"/>
        </c:manualLayout>
      </c:layout>
      <c:txPr>
        <a:bodyPr/>
        <a:lstStyle/>
        <a:p>
          <a:pPr>
            <a:defRPr sz="1600" baseline="0"/>
          </a:pPr>
          <a:endParaRPr lang="en-US"/>
        </a:p>
      </c:txPr>
    </c:legend>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plotArea>
      <c:layout/>
      <c:lineChart>
        <c:grouping val="standard"/>
        <c:ser>
          <c:idx val="0"/>
          <c:order val="0"/>
          <c:tx>
            <c:v>SHIPS</c:v>
          </c:tx>
          <c:spPr>
            <a:ln>
              <a:solidFill>
                <a:schemeClr val="tx1"/>
              </a:solidFill>
            </a:ln>
          </c:spPr>
          <c:marker>
            <c:symbol val="none"/>
          </c:marker>
          <c:cat>
            <c:numRef>
              <c:f>qkver!$C$12:$L$12</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qkver!$C$3:$L$3</c:f>
              <c:numCache>
                <c:formatCode>General</c:formatCode>
                <c:ptCount val="10"/>
                <c:pt idx="0">
                  <c:v>7.35</c:v>
                </c:pt>
                <c:pt idx="1">
                  <c:v>11.81</c:v>
                </c:pt>
                <c:pt idx="2">
                  <c:v>14.4</c:v>
                </c:pt>
                <c:pt idx="3">
                  <c:v>15.739999999999998</c:v>
                </c:pt>
                <c:pt idx="4">
                  <c:v>15.5</c:v>
                </c:pt>
                <c:pt idx="5">
                  <c:v>15.26</c:v>
                </c:pt>
                <c:pt idx="6">
                  <c:v>14.765000000000002</c:v>
                </c:pt>
                <c:pt idx="7">
                  <c:v>14.27</c:v>
                </c:pt>
                <c:pt idx="8">
                  <c:v>14.685</c:v>
                </c:pt>
                <c:pt idx="9">
                  <c:v>15.1</c:v>
                </c:pt>
              </c:numCache>
            </c:numRef>
          </c:val>
        </c:ser>
        <c:ser>
          <c:idx val="1"/>
          <c:order val="1"/>
          <c:tx>
            <c:v>GFDL</c:v>
          </c:tx>
          <c:spPr>
            <a:ln w="31750">
              <a:solidFill>
                <a:srgbClr val="FF0000"/>
              </a:solidFill>
            </a:ln>
          </c:spPr>
          <c:marker>
            <c:symbol val="none"/>
          </c:marker>
          <c:cat>
            <c:numRef>
              <c:f>qkver!$C$12:$L$12</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qkver!$C$4:$L$4</c:f>
              <c:numCache>
                <c:formatCode>General</c:formatCode>
                <c:ptCount val="10"/>
                <c:pt idx="0">
                  <c:v>10.11</c:v>
                </c:pt>
                <c:pt idx="1">
                  <c:v>12.82</c:v>
                </c:pt>
                <c:pt idx="2">
                  <c:v>15.51</c:v>
                </c:pt>
                <c:pt idx="3">
                  <c:v>17.16</c:v>
                </c:pt>
                <c:pt idx="4">
                  <c:v>17.755000000000003</c:v>
                </c:pt>
                <c:pt idx="5">
                  <c:v>18.350000000000001</c:v>
                </c:pt>
                <c:pt idx="6">
                  <c:v>18.75</c:v>
                </c:pt>
                <c:pt idx="7">
                  <c:v>19.149999999999999</c:v>
                </c:pt>
                <c:pt idx="8">
                  <c:v>19.305</c:v>
                </c:pt>
                <c:pt idx="9">
                  <c:v>19.45999999999999</c:v>
                </c:pt>
              </c:numCache>
            </c:numRef>
          </c:val>
        </c:ser>
        <c:ser>
          <c:idx val="2"/>
          <c:order val="2"/>
          <c:tx>
            <c:v>GFDL-SHIPS</c:v>
          </c:tx>
          <c:spPr>
            <a:ln w="41275">
              <a:solidFill>
                <a:srgbClr val="FF0000"/>
              </a:solidFill>
              <a:prstDash val="sysDot"/>
            </a:ln>
          </c:spPr>
          <c:marker>
            <c:symbol val="none"/>
          </c:marker>
          <c:cat>
            <c:numRef>
              <c:f>qkver!$C$12:$L$12</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qkver!$C$5:$L$5</c:f>
              <c:numCache>
                <c:formatCode>General</c:formatCode>
                <c:ptCount val="10"/>
                <c:pt idx="0">
                  <c:v>8.629999999999999</c:v>
                </c:pt>
                <c:pt idx="1">
                  <c:v>11.81</c:v>
                </c:pt>
                <c:pt idx="2">
                  <c:v>14.07</c:v>
                </c:pt>
                <c:pt idx="3">
                  <c:v>15.34</c:v>
                </c:pt>
                <c:pt idx="4">
                  <c:v>15.045</c:v>
                </c:pt>
                <c:pt idx="5">
                  <c:v>14.75</c:v>
                </c:pt>
                <c:pt idx="6">
                  <c:v>14.6</c:v>
                </c:pt>
                <c:pt idx="7">
                  <c:v>14.450000000000005</c:v>
                </c:pt>
                <c:pt idx="8">
                  <c:v>15.615</c:v>
                </c:pt>
                <c:pt idx="9">
                  <c:v>16.77999999999999</c:v>
                </c:pt>
              </c:numCache>
            </c:numRef>
          </c:val>
        </c:ser>
        <c:ser>
          <c:idx val="3"/>
          <c:order val="3"/>
          <c:tx>
            <c:v>HWRF</c:v>
          </c:tx>
          <c:spPr>
            <a:ln w="31750">
              <a:solidFill>
                <a:srgbClr val="0033CC"/>
              </a:solidFill>
            </a:ln>
          </c:spPr>
          <c:marker>
            <c:symbol val="none"/>
          </c:marker>
          <c:cat>
            <c:numRef>
              <c:f>qkver!$C$12:$L$12</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qkver!$C$6:$L$6</c:f>
              <c:numCache>
                <c:formatCode>General</c:formatCode>
                <c:ptCount val="10"/>
                <c:pt idx="0">
                  <c:v>13.370000000000005</c:v>
                </c:pt>
                <c:pt idx="1">
                  <c:v>15.41</c:v>
                </c:pt>
                <c:pt idx="2">
                  <c:v>17.510000000000005</c:v>
                </c:pt>
                <c:pt idx="3">
                  <c:v>18.61000000000001</c:v>
                </c:pt>
                <c:pt idx="4">
                  <c:v>18.574999999999999</c:v>
                </c:pt>
                <c:pt idx="5">
                  <c:v>18.54</c:v>
                </c:pt>
                <c:pt idx="6">
                  <c:v>18.994999999999987</c:v>
                </c:pt>
                <c:pt idx="7">
                  <c:v>19.45</c:v>
                </c:pt>
                <c:pt idx="8">
                  <c:v>18.799999999999986</c:v>
                </c:pt>
                <c:pt idx="9">
                  <c:v>18.149999999999999</c:v>
                </c:pt>
              </c:numCache>
            </c:numRef>
          </c:val>
        </c:ser>
        <c:ser>
          <c:idx val="4"/>
          <c:order val="4"/>
          <c:tx>
            <c:v>HWRF-SHIPS</c:v>
          </c:tx>
          <c:spPr>
            <a:ln w="41275">
              <a:solidFill>
                <a:srgbClr val="0033CC"/>
              </a:solidFill>
              <a:prstDash val="sysDot"/>
            </a:ln>
          </c:spPr>
          <c:marker>
            <c:symbol val="none"/>
          </c:marker>
          <c:cat>
            <c:numRef>
              <c:f>qkver!$C$12:$L$12</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qkver!$C$7:$L$7</c:f>
              <c:numCache>
                <c:formatCode>General</c:formatCode>
                <c:ptCount val="10"/>
                <c:pt idx="0">
                  <c:v>7.9</c:v>
                </c:pt>
                <c:pt idx="1">
                  <c:v>11.629999999999999</c:v>
                </c:pt>
                <c:pt idx="2">
                  <c:v>13.94</c:v>
                </c:pt>
                <c:pt idx="3">
                  <c:v>15.06</c:v>
                </c:pt>
                <c:pt idx="4">
                  <c:v>14.125</c:v>
                </c:pt>
                <c:pt idx="5">
                  <c:v>13.19</c:v>
                </c:pt>
                <c:pt idx="6">
                  <c:v>13.43</c:v>
                </c:pt>
                <c:pt idx="7">
                  <c:v>13.67</c:v>
                </c:pt>
                <c:pt idx="8">
                  <c:v>13.625</c:v>
                </c:pt>
                <c:pt idx="9">
                  <c:v>13.58</c:v>
                </c:pt>
              </c:numCache>
            </c:numRef>
          </c:val>
        </c:ser>
        <c:ser>
          <c:idx val="5"/>
          <c:order val="5"/>
          <c:tx>
            <c:v>COAMPS-TC</c:v>
          </c:tx>
          <c:spPr>
            <a:ln w="31750">
              <a:solidFill>
                <a:srgbClr val="00FF00"/>
              </a:solidFill>
            </a:ln>
          </c:spPr>
          <c:marker>
            <c:symbol val="none"/>
          </c:marker>
          <c:cat>
            <c:numRef>
              <c:f>qkver!$C$12:$L$12</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qkver!$C$8:$L$8</c:f>
              <c:numCache>
                <c:formatCode>General</c:formatCode>
                <c:ptCount val="10"/>
                <c:pt idx="0">
                  <c:v>11.1</c:v>
                </c:pt>
                <c:pt idx="1">
                  <c:v>12.89</c:v>
                </c:pt>
                <c:pt idx="2">
                  <c:v>14.88</c:v>
                </c:pt>
                <c:pt idx="3">
                  <c:v>14.5</c:v>
                </c:pt>
                <c:pt idx="4">
                  <c:v>15.739999999999998</c:v>
                </c:pt>
                <c:pt idx="5">
                  <c:v>16.97999999999999</c:v>
                </c:pt>
                <c:pt idx="6">
                  <c:v>17.90499999999999</c:v>
                </c:pt>
                <c:pt idx="7">
                  <c:v>18.829999999999988</c:v>
                </c:pt>
                <c:pt idx="8">
                  <c:v>19.079999999999988</c:v>
                </c:pt>
                <c:pt idx="9">
                  <c:v>19.329999999999988</c:v>
                </c:pt>
              </c:numCache>
            </c:numRef>
          </c:val>
        </c:ser>
        <c:ser>
          <c:idx val="6"/>
          <c:order val="6"/>
          <c:tx>
            <c:v>COAMPS-TC-SHIPS</c:v>
          </c:tx>
          <c:spPr>
            <a:ln w="41275">
              <a:solidFill>
                <a:srgbClr val="00FF00"/>
              </a:solidFill>
              <a:prstDash val="sysDot"/>
            </a:ln>
          </c:spPr>
          <c:marker>
            <c:symbol val="none"/>
          </c:marker>
          <c:cat>
            <c:numRef>
              <c:f>qkver!$C$12:$L$12</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qkver!$C$9:$L$9</c:f>
              <c:numCache>
                <c:formatCode>General</c:formatCode>
                <c:ptCount val="10"/>
                <c:pt idx="0">
                  <c:v>9.06</c:v>
                </c:pt>
                <c:pt idx="1">
                  <c:v>12.2</c:v>
                </c:pt>
                <c:pt idx="2">
                  <c:v>15.43</c:v>
                </c:pt>
                <c:pt idx="3">
                  <c:v>16.79</c:v>
                </c:pt>
                <c:pt idx="4">
                  <c:v>16.895</c:v>
                </c:pt>
                <c:pt idx="5">
                  <c:v>17</c:v>
                </c:pt>
                <c:pt idx="6">
                  <c:v>18.100000000000001</c:v>
                </c:pt>
                <c:pt idx="7">
                  <c:v>19.2</c:v>
                </c:pt>
                <c:pt idx="8">
                  <c:v>18.97999999999999</c:v>
                </c:pt>
                <c:pt idx="9">
                  <c:v>18.760000000000002</c:v>
                </c:pt>
              </c:numCache>
            </c:numRef>
          </c:val>
        </c:ser>
        <c:marker val="1"/>
        <c:axId val="42347520"/>
        <c:axId val="42370176"/>
      </c:lineChart>
      <c:catAx>
        <c:axId val="42347520"/>
        <c:scaling>
          <c:orientation val="minMax"/>
        </c:scaling>
        <c:axPos val="b"/>
        <c:title>
          <c:tx>
            <c:rich>
              <a:bodyPr/>
              <a:lstStyle/>
              <a:p>
                <a:pPr>
                  <a:defRPr sz="1400" b="1"/>
                </a:pPr>
                <a:r>
                  <a:rPr lang="en-US" sz="1400" b="1"/>
                  <a:t>Forecast</a:t>
                </a:r>
                <a:r>
                  <a:rPr lang="en-US" sz="1400" b="1" baseline="0"/>
                  <a:t> Time (hr)</a:t>
                </a:r>
                <a:endParaRPr lang="en-US" sz="1400" b="1"/>
              </a:p>
            </c:rich>
          </c:tx>
          <c:layout/>
        </c:title>
        <c:numFmt formatCode="General" sourceLinked="1"/>
        <c:tickLblPos val="nextTo"/>
        <c:txPr>
          <a:bodyPr/>
          <a:lstStyle/>
          <a:p>
            <a:pPr>
              <a:defRPr sz="1400"/>
            </a:pPr>
            <a:endParaRPr lang="en-US"/>
          </a:p>
        </c:txPr>
        <c:crossAx val="42370176"/>
        <c:crosses val="autoZero"/>
        <c:auto val="1"/>
        <c:lblAlgn val="ctr"/>
        <c:lblOffset val="100"/>
      </c:catAx>
      <c:valAx>
        <c:axId val="42370176"/>
        <c:scaling>
          <c:orientation val="minMax"/>
          <c:max val="20"/>
          <c:min val="5"/>
        </c:scaling>
        <c:axPos val="l"/>
        <c:majorGridlines/>
        <c:title>
          <c:tx>
            <c:rich>
              <a:bodyPr rot="-5400000" vert="horz"/>
              <a:lstStyle/>
              <a:p>
                <a:pPr>
                  <a:defRPr sz="1400" b="1"/>
                </a:pPr>
                <a:r>
                  <a:rPr lang="en-US" sz="1400" b="1"/>
                  <a:t>Intensity</a:t>
                </a:r>
                <a:r>
                  <a:rPr lang="en-US" sz="1400" b="1" baseline="0"/>
                  <a:t> Error (kt)</a:t>
                </a:r>
                <a:endParaRPr lang="en-US" sz="1400" b="1"/>
              </a:p>
            </c:rich>
          </c:tx>
          <c:layout/>
        </c:title>
        <c:numFmt formatCode="General" sourceLinked="1"/>
        <c:tickLblPos val="nextTo"/>
        <c:txPr>
          <a:bodyPr/>
          <a:lstStyle/>
          <a:p>
            <a:pPr>
              <a:defRPr sz="1400"/>
            </a:pPr>
            <a:endParaRPr lang="en-US"/>
          </a:p>
        </c:txPr>
        <c:crossAx val="42347520"/>
        <c:crosses val="autoZero"/>
        <c:crossBetween val="between"/>
        <c:majorUnit val="5"/>
      </c:valAx>
      <c:spPr>
        <a:solidFill>
          <a:schemeClr val="bg1"/>
        </a:solidFill>
        <a:ln>
          <a:solidFill>
            <a:schemeClr val="tx1"/>
          </a:solidFill>
        </a:ln>
      </c:spPr>
    </c:plotArea>
    <c:legend>
      <c:legendPos val="r"/>
      <c:layout>
        <c:manualLayout>
          <c:xMode val="edge"/>
          <c:yMode val="edge"/>
          <c:x val="0.7741950681127725"/>
          <c:y val="0.21467158655377283"/>
          <c:w val="0.22580497353085102"/>
          <c:h val="0.61249568084721751"/>
        </c:manualLayout>
      </c:layout>
      <c:txPr>
        <a:bodyPr/>
        <a:lstStyle/>
        <a:p>
          <a:pPr>
            <a:defRPr sz="1200" b="1"/>
          </a:pPr>
          <a:endParaRPr lang="en-US"/>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a:t>All</a:t>
            </a:r>
            <a:r>
              <a:rPr lang="en-US" baseline="0"/>
              <a:t> Forecasts 2002-2009</a:t>
            </a:r>
            <a:endParaRPr lang="en-US"/>
          </a:p>
        </c:rich>
      </c:tx>
      <c:layout/>
    </c:title>
    <c:plotArea>
      <c:layout>
        <c:manualLayout>
          <c:layoutTarget val="inner"/>
          <c:xMode val="edge"/>
          <c:yMode val="edge"/>
          <c:x val="0.12337729658792651"/>
          <c:y val="0.13864211858100653"/>
          <c:w val="0.79204068241470083"/>
          <c:h val="0.70359388114061516"/>
        </c:manualLayout>
      </c:layout>
      <c:barChart>
        <c:barDir val="col"/>
        <c:grouping val="clustered"/>
        <c:ser>
          <c:idx val="0"/>
          <c:order val="0"/>
          <c:tx>
            <c:v>Perfect tracks</c:v>
          </c:tx>
          <c:spPr>
            <a:solidFill>
              <a:srgbClr val="0070C0"/>
            </a:solidFill>
            <a:ln>
              <a:solidFill>
                <a:prstClr val="black"/>
              </a:solidFill>
            </a:ln>
          </c:spPr>
          <c:cat>
            <c:numRef>
              <c:f>qkver_short!$C$34:$L$34</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qkver_short!$C$31:$L$31</c:f>
              <c:numCache>
                <c:formatCode>General</c:formatCode>
                <c:ptCount val="10"/>
                <c:pt idx="0">
                  <c:v>1.8041237113402022</c:v>
                </c:pt>
                <c:pt idx="1">
                  <c:v>3.8497652582159652</c:v>
                </c:pt>
                <c:pt idx="2">
                  <c:v>5.8685446009389564</c:v>
                </c:pt>
                <c:pt idx="3">
                  <c:v>7.7410274454609524</c:v>
                </c:pt>
                <c:pt idx="4">
                  <c:v>11.96034537895747</c:v>
                </c:pt>
                <c:pt idx="5">
                  <c:v>15.474794841735052</c:v>
                </c:pt>
                <c:pt idx="6">
                  <c:v>20.328599275967608</c:v>
                </c:pt>
                <c:pt idx="7">
                  <c:v>24.721485411140591</c:v>
                </c:pt>
                <c:pt idx="8">
                  <c:v>28.063757512411787</c:v>
                </c:pt>
                <c:pt idx="9">
                  <c:v>31.30792996910403</c:v>
                </c:pt>
              </c:numCache>
            </c:numRef>
          </c:val>
        </c:ser>
        <c:ser>
          <c:idx val="2"/>
          <c:order val="1"/>
          <c:tx>
            <c:v>Perfect tracks and large scale forecasts</c:v>
          </c:tx>
          <c:spPr>
            <a:solidFill>
              <a:schemeClr val="tx1"/>
            </a:solidFill>
            <a:ln>
              <a:solidFill>
                <a:prstClr val="black"/>
              </a:solidFill>
            </a:ln>
          </c:spPr>
          <c:cat>
            <c:numRef>
              <c:f>qkver_short!$C$34:$L$34</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qkver_short!$C$33:$L$33</c:f>
              <c:numCache>
                <c:formatCode>General</c:formatCode>
                <c:ptCount val="10"/>
                <c:pt idx="0">
                  <c:v>1.8041237113402022</c:v>
                </c:pt>
                <c:pt idx="1">
                  <c:v>3.5680751173708987</c:v>
                </c:pt>
                <c:pt idx="2">
                  <c:v>5.7120500782472368</c:v>
                </c:pt>
                <c:pt idx="3">
                  <c:v>8.3040112596763027</c:v>
                </c:pt>
                <c:pt idx="4">
                  <c:v>13.399424368404256</c:v>
                </c:pt>
                <c:pt idx="5">
                  <c:v>17.643610785463029</c:v>
                </c:pt>
                <c:pt idx="6">
                  <c:v>23.224728487886374</c:v>
                </c:pt>
                <c:pt idx="7">
                  <c:v>28.275862068965527</c:v>
                </c:pt>
                <c:pt idx="8">
                  <c:v>31.983276718055922</c:v>
                </c:pt>
                <c:pt idx="9">
                  <c:v>35.581874356333543</c:v>
                </c:pt>
              </c:numCache>
            </c:numRef>
          </c:val>
        </c:ser>
        <c:axId val="181278592"/>
        <c:axId val="181297152"/>
      </c:barChart>
      <c:catAx>
        <c:axId val="181278592"/>
        <c:scaling>
          <c:orientation val="minMax"/>
        </c:scaling>
        <c:axPos val="b"/>
        <c:title>
          <c:tx>
            <c:rich>
              <a:bodyPr/>
              <a:lstStyle/>
              <a:p>
                <a:pPr>
                  <a:defRPr sz="1400"/>
                </a:pPr>
                <a:r>
                  <a:rPr lang="en-US" sz="1400"/>
                  <a:t>Forecast Interval (hr)</a:t>
                </a:r>
              </a:p>
            </c:rich>
          </c:tx>
          <c:layout/>
        </c:title>
        <c:numFmt formatCode="General" sourceLinked="1"/>
        <c:tickLblPos val="nextTo"/>
        <c:txPr>
          <a:bodyPr/>
          <a:lstStyle/>
          <a:p>
            <a:pPr>
              <a:defRPr b="1"/>
            </a:pPr>
            <a:endParaRPr lang="en-US"/>
          </a:p>
        </c:txPr>
        <c:crossAx val="181297152"/>
        <c:crosses val="autoZero"/>
        <c:auto val="1"/>
        <c:lblAlgn val="ctr"/>
        <c:lblOffset val="100"/>
      </c:catAx>
      <c:valAx>
        <c:axId val="181297152"/>
        <c:scaling>
          <c:orientation val="minMax"/>
        </c:scaling>
        <c:axPos val="l"/>
        <c:majorGridlines/>
        <c:title>
          <c:tx>
            <c:rich>
              <a:bodyPr rot="-5400000" vert="horz"/>
              <a:lstStyle/>
              <a:p>
                <a:pPr>
                  <a:defRPr sz="1400"/>
                </a:pPr>
                <a:r>
                  <a:rPr lang="en-US" sz="1400"/>
                  <a:t>Percent Improvement </a:t>
                </a:r>
              </a:p>
            </c:rich>
          </c:tx>
          <c:layout/>
        </c:title>
        <c:numFmt formatCode="General" sourceLinked="1"/>
        <c:tickLblPos val="nextTo"/>
        <c:txPr>
          <a:bodyPr/>
          <a:lstStyle/>
          <a:p>
            <a:pPr>
              <a:defRPr sz="1100" b="1"/>
            </a:pPr>
            <a:endParaRPr lang="en-US"/>
          </a:p>
        </c:txPr>
        <c:crossAx val="181278592"/>
        <c:crosses val="autoZero"/>
        <c:crossBetween val="between"/>
      </c:valAx>
      <c:spPr>
        <a:noFill/>
        <a:ln>
          <a:solidFill>
            <a:prstClr val="black"/>
          </a:solidFill>
        </a:ln>
      </c:spPr>
    </c:plotArea>
    <c:legend>
      <c:legendPos val="r"/>
      <c:layout>
        <c:manualLayout>
          <c:xMode val="edge"/>
          <c:yMode val="edge"/>
          <c:x val="0.1320846456692914"/>
          <c:y val="0.15489039432821244"/>
          <c:w val="0.63914178180557746"/>
          <c:h val="0.15724296201229634"/>
        </c:manualLayout>
      </c:layout>
      <c:spPr>
        <a:ln>
          <a:solidFill>
            <a:prstClr val="black"/>
          </a:solidFill>
        </a:ln>
      </c:spPr>
      <c:txPr>
        <a:bodyPr/>
        <a:lstStyle/>
        <a:p>
          <a:pPr>
            <a:defRPr sz="1100" b="1"/>
          </a:pPr>
          <a:endParaRPr lang="en-US"/>
        </a:p>
      </c:txPr>
    </c:legend>
    <c:plotVisOnly val="1"/>
  </c:chart>
  <c:spPr>
    <a:solidFill>
      <a:sysClr val="window" lastClr="FFFFFF"/>
    </a:solidFill>
  </c:sp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baseline="0"/>
              <a:t>Over Water Forecasts 2002-2009</a:t>
            </a:r>
            <a:endParaRPr lang="en-US"/>
          </a:p>
        </c:rich>
      </c:tx>
      <c:layout/>
    </c:title>
    <c:plotArea>
      <c:layout>
        <c:manualLayout>
          <c:layoutTarget val="inner"/>
          <c:xMode val="edge"/>
          <c:yMode val="edge"/>
          <c:x val="0.12337729658792651"/>
          <c:y val="0.13864211858100658"/>
          <c:w val="0.79204068241470105"/>
          <c:h val="0.70359388114061516"/>
        </c:manualLayout>
      </c:layout>
      <c:barChart>
        <c:barDir val="col"/>
        <c:grouping val="clustered"/>
        <c:ser>
          <c:idx val="0"/>
          <c:order val="0"/>
          <c:tx>
            <c:v>Perfect tracks</c:v>
          </c:tx>
          <c:spPr>
            <a:solidFill>
              <a:srgbClr val="0070C0"/>
            </a:solidFill>
            <a:ln>
              <a:solidFill>
                <a:prstClr val="black"/>
              </a:solidFill>
            </a:ln>
          </c:spPr>
          <c:cat>
            <c:numRef>
              <c:f>qkver_short!$C$34:$L$34</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qkver_short!$C$61:$L$61</c:f>
              <c:numCache>
                <c:formatCode>General</c:formatCode>
                <c:ptCount val="10"/>
                <c:pt idx="0">
                  <c:v>0.26990553306343401</c:v>
                </c:pt>
                <c:pt idx="1">
                  <c:v>0.48923679060666081</c:v>
                </c:pt>
                <c:pt idx="2">
                  <c:v>0.80906148867313665</c:v>
                </c:pt>
                <c:pt idx="3">
                  <c:v>1.0167029774872824</c:v>
                </c:pt>
                <c:pt idx="4">
                  <c:v>3.2959565069656782</c:v>
                </c:pt>
                <c:pt idx="5">
                  <c:v>5.3001277139208174</c:v>
                </c:pt>
                <c:pt idx="6">
                  <c:v>9.0797546012270178</c:v>
                </c:pt>
                <c:pt idx="7">
                  <c:v>12.573789846517126</c:v>
                </c:pt>
                <c:pt idx="8">
                  <c:v>16.666666666666671</c:v>
                </c:pt>
                <c:pt idx="9">
                  <c:v>20.574971815107098</c:v>
                </c:pt>
              </c:numCache>
            </c:numRef>
          </c:val>
        </c:ser>
        <c:ser>
          <c:idx val="2"/>
          <c:order val="1"/>
          <c:tx>
            <c:v>Perfect tracks and large scale forecasts</c:v>
          </c:tx>
          <c:spPr>
            <a:solidFill>
              <a:schemeClr val="tx1"/>
            </a:solidFill>
            <a:ln>
              <a:solidFill>
                <a:prstClr val="black"/>
              </a:solidFill>
            </a:ln>
          </c:spPr>
          <c:cat>
            <c:numRef>
              <c:f>qkver_short!$C$34:$L$34</c:f>
              <c:numCache>
                <c:formatCode>General</c:formatCode>
                <c:ptCount val="10"/>
                <c:pt idx="0">
                  <c:v>12</c:v>
                </c:pt>
                <c:pt idx="1">
                  <c:v>24</c:v>
                </c:pt>
                <c:pt idx="2">
                  <c:v>36</c:v>
                </c:pt>
                <c:pt idx="3">
                  <c:v>48</c:v>
                </c:pt>
                <c:pt idx="4">
                  <c:v>60</c:v>
                </c:pt>
                <c:pt idx="5">
                  <c:v>72</c:v>
                </c:pt>
                <c:pt idx="6">
                  <c:v>84</c:v>
                </c:pt>
                <c:pt idx="7">
                  <c:v>96</c:v>
                </c:pt>
                <c:pt idx="8">
                  <c:v>108</c:v>
                </c:pt>
                <c:pt idx="9">
                  <c:v>120</c:v>
                </c:pt>
              </c:numCache>
            </c:numRef>
          </c:cat>
          <c:val>
            <c:numRef>
              <c:f>qkver_short!$C$63:$L$63</c:f>
              <c:numCache>
                <c:formatCode>General</c:formatCode>
                <c:ptCount val="10"/>
                <c:pt idx="0">
                  <c:v>0.26990553306343401</c:v>
                </c:pt>
                <c:pt idx="1">
                  <c:v>0.19569471624267465</c:v>
                </c:pt>
                <c:pt idx="2">
                  <c:v>0.48543689320387445</c:v>
                </c:pt>
                <c:pt idx="3">
                  <c:v>1.5976761074800208</c:v>
                </c:pt>
                <c:pt idx="4">
                  <c:v>3.9755351681957132</c:v>
                </c:pt>
                <c:pt idx="5">
                  <c:v>6.0664112388250162</c:v>
                </c:pt>
                <c:pt idx="6">
                  <c:v>10.613496932515366</c:v>
                </c:pt>
                <c:pt idx="7">
                  <c:v>14.817001180637531</c:v>
                </c:pt>
                <c:pt idx="8">
                  <c:v>19.492502883506255</c:v>
                </c:pt>
                <c:pt idx="9">
                  <c:v>23.957158962795933</c:v>
                </c:pt>
              </c:numCache>
            </c:numRef>
          </c:val>
        </c:ser>
        <c:axId val="186008320"/>
        <c:axId val="186010240"/>
      </c:barChart>
      <c:catAx>
        <c:axId val="186008320"/>
        <c:scaling>
          <c:orientation val="minMax"/>
        </c:scaling>
        <c:axPos val="b"/>
        <c:title>
          <c:tx>
            <c:rich>
              <a:bodyPr/>
              <a:lstStyle/>
              <a:p>
                <a:pPr>
                  <a:defRPr sz="1400"/>
                </a:pPr>
                <a:r>
                  <a:rPr lang="en-US" sz="1400"/>
                  <a:t>Forecast Interval (hr)</a:t>
                </a:r>
              </a:p>
            </c:rich>
          </c:tx>
          <c:layout/>
        </c:title>
        <c:numFmt formatCode="General" sourceLinked="1"/>
        <c:tickLblPos val="nextTo"/>
        <c:txPr>
          <a:bodyPr/>
          <a:lstStyle/>
          <a:p>
            <a:pPr>
              <a:defRPr b="1"/>
            </a:pPr>
            <a:endParaRPr lang="en-US"/>
          </a:p>
        </c:txPr>
        <c:crossAx val="186010240"/>
        <c:crosses val="autoZero"/>
        <c:auto val="1"/>
        <c:lblAlgn val="ctr"/>
        <c:lblOffset val="100"/>
      </c:catAx>
      <c:valAx>
        <c:axId val="186010240"/>
        <c:scaling>
          <c:orientation val="minMax"/>
          <c:max val="40"/>
          <c:min val="0"/>
        </c:scaling>
        <c:axPos val="l"/>
        <c:majorGridlines/>
        <c:title>
          <c:tx>
            <c:rich>
              <a:bodyPr rot="-5400000" vert="horz"/>
              <a:lstStyle/>
              <a:p>
                <a:pPr>
                  <a:defRPr sz="1400"/>
                </a:pPr>
                <a:r>
                  <a:rPr lang="en-US" sz="1400"/>
                  <a:t>Percent Improvement </a:t>
                </a:r>
              </a:p>
            </c:rich>
          </c:tx>
          <c:layout/>
        </c:title>
        <c:numFmt formatCode="General" sourceLinked="1"/>
        <c:tickLblPos val="nextTo"/>
        <c:txPr>
          <a:bodyPr/>
          <a:lstStyle/>
          <a:p>
            <a:pPr>
              <a:defRPr sz="1100" b="1"/>
            </a:pPr>
            <a:endParaRPr lang="en-US"/>
          </a:p>
        </c:txPr>
        <c:crossAx val="186008320"/>
        <c:crosses val="autoZero"/>
        <c:crossBetween val="between"/>
        <c:majorUnit val="5"/>
        <c:minorUnit val="1"/>
      </c:valAx>
      <c:spPr>
        <a:solidFill>
          <a:sysClr val="window" lastClr="FFFFFF"/>
        </a:solidFill>
        <a:ln>
          <a:solidFill>
            <a:prstClr val="black"/>
          </a:solidFill>
        </a:ln>
      </c:spPr>
    </c:plotArea>
    <c:legend>
      <c:legendPos val="r"/>
      <c:layout>
        <c:manualLayout>
          <c:xMode val="edge"/>
          <c:yMode val="edge"/>
          <c:x val="0.1320846456692914"/>
          <c:y val="0.15489039432821244"/>
          <c:w val="0.63079408255786384"/>
          <c:h val="0.12318078840657685"/>
        </c:manualLayout>
      </c:layout>
      <c:spPr>
        <a:ln>
          <a:solidFill>
            <a:prstClr val="black"/>
          </a:solidFill>
        </a:ln>
      </c:spPr>
      <c:txPr>
        <a:bodyPr/>
        <a:lstStyle/>
        <a:p>
          <a:pPr>
            <a:defRPr sz="1100" b="1"/>
          </a:pPr>
          <a:endParaRPr lang="en-US"/>
        </a:p>
      </c:txPr>
    </c:legend>
    <c:plotVisOnly val="1"/>
  </c:chart>
  <c:spPr>
    <a:solidFill>
      <a:sysClr val="window" lastClr="FFFFFF"/>
    </a:solidFill>
  </c:spPr>
  <c:externalData r:id="rId2"/>
</c:chartSpace>
</file>

<file path=ppt/drawings/_rels/vmlDrawing1.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 Id="rId4" Type="http://schemas.openxmlformats.org/officeDocument/2006/relationships/image" Target="../media/image4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D49FFE-4730-47F3-BCDF-0C6B6635D5C2}" type="datetimeFigureOut">
              <a:rPr lang="en-US" smtClean="0"/>
              <a:pPr/>
              <a:t>11/9/2010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AB1030-3A2A-4A35-9EE2-FAF0EAD56C3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26471F43-C24C-4533-8254-C2CB63CB154D}" type="slidenum">
              <a:rPr lang="en-US"/>
              <a:pPr/>
              <a:t>12</a:t>
            </a:fld>
            <a:endParaRPr lang="en-US"/>
          </a:p>
        </p:txBody>
      </p:sp>
      <p:sp>
        <p:nvSpPr>
          <p:cNvPr id="6145" name="Rectangle 1"/>
          <p:cNvSpPr txBox="1">
            <a:spLocks noGrp="1" noRot="1" noChangeAspect="1" noChangeArrowheads="1"/>
          </p:cNvSpPr>
          <p:nvPr>
            <p:ph type="sldImg"/>
          </p:nvPr>
        </p:nvSpPr>
        <p:spPr bwMode="auto">
          <a:xfrm>
            <a:off x="1143000" y="693738"/>
            <a:ext cx="4572000" cy="3429000"/>
          </a:xfrm>
          <a:prstGeom prst="rect">
            <a:avLst/>
          </a:prstGeom>
          <a:solidFill>
            <a:srgbClr val="FFFFFF"/>
          </a:solidFill>
          <a:ln>
            <a:solidFill>
              <a:srgbClr val="000000"/>
            </a:solidFill>
            <a:miter lim="800000"/>
            <a:headEnd/>
            <a:tailEnd/>
          </a:ln>
        </p:spPr>
      </p:sp>
      <p:sp>
        <p:nvSpPr>
          <p:cNvPr id="6146" name="Rectangle 2"/>
          <p:cNvSpPr txBox="1">
            <a:spLocks noGrp="1" noChangeArrowheads="1"/>
          </p:cNvSpPr>
          <p:nvPr>
            <p:ph type="body" idx="1"/>
          </p:nvPr>
        </p:nvSpPr>
        <p:spPr bwMode="auto">
          <a:xfrm>
            <a:off x="686360" y="4342535"/>
            <a:ext cx="5486681" cy="4032250"/>
          </a:xfrm>
          <a:prstGeom prst="rect">
            <a:avLst/>
          </a:prstGeom>
          <a:noFill/>
          <a:ln>
            <a:round/>
            <a:headEnd/>
            <a:tailEnd/>
          </a:ln>
        </p:spPr>
        <p:txBody>
          <a:bodyPr wrap="none" anchor="ct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5B385C4-A00B-4FA4-A911-F894827D962C}" type="slidenum">
              <a:rPr lang="en-US"/>
              <a:pPr/>
              <a:t>16</a:t>
            </a:fld>
            <a:endParaRPr lang="en-US"/>
          </a:p>
        </p:txBody>
      </p:sp>
      <p:sp>
        <p:nvSpPr>
          <p:cNvPr id="5122" name="Slide Image Placeholder 1"/>
          <p:cNvSpPr>
            <a:spLocks noGrp="1" noRot="1" noChangeAspect="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3" name="Notes Placeholder 2"/>
          <p:cNvSpPr>
            <a:spLocks noGrp="1"/>
          </p:cNvSpPr>
          <p:nvPr>
            <p:ph type="body" idx="1"/>
          </p:nvPr>
        </p:nvSpPr>
        <p:spPr bwMode="auto">
          <a:xfrm>
            <a:off x="914400" y="4343400"/>
            <a:ext cx="5029200" cy="4114800"/>
          </a:xfrm>
          <a:prstGeom prst="rect">
            <a:avLst/>
          </a:prstGeom>
          <a:noFill/>
          <a:ln>
            <a:solidFill>
              <a:srgbClr val="000000"/>
            </a:solidFill>
            <a:miter lim="800000"/>
            <a:headEnd/>
            <a:tailEnd/>
          </a:ln>
        </p:spPr>
        <p:txBody>
          <a:bodyPr/>
          <a:lstStyle/>
          <a:p>
            <a:r>
              <a:rPr lang="en-US"/>
              <a:t>Demo 2011 season; Not only we have improved the products but also added a suite of NOAA HWRF systems at different configurations.</a:t>
            </a:r>
          </a:p>
          <a:p>
            <a:r>
              <a:rPr lang="en-US"/>
              <a:t>Example of Hurricane Paula</a:t>
            </a:r>
          </a:p>
          <a:p>
            <a:endParaRPr lang="en-US"/>
          </a:p>
        </p:txBody>
      </p:sp>
      <p:sp>
        <p:nvSpPr>
          <p:cNvPr id="5124"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anchor="b"/>
          <a:lstStyle/>
          <a:p>
            <a:pPr algn="r"/>
            <a:fld id="{33ECB63A-D372-4750-9179-16D3628106B6}" type="slidenum">
              <a:rPr lang="en-US" sz="1200"/>
              <a:pPr algn="r"/>
              <a:t>16</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7"/>
          <p:cNvSpPr txBox="1">
            <a:spLocks noGrp="1" noChangeArrowheads="1"/>
          </p:cNvSpPr>
          <p:nvPr/>
        </p:nvSpPr>
        <p:spPr bwMode="auto">
          <a:xfrm>
            <a:off x="3919538" y="8702675"/>
            <a:ext cx="2936875" cy="401638"/>
          </a:xfrm>
          <a:prstGeom prst="rect">
            <a:avLst/>
          </a:prstGeom>
          <a:noFill/>
          <a:ln w="9525">
            <a:noFill/>
            <a:round/>
            <a:headEnd/>
            <a:tailEnd/>
          </a:ln>
        </p:spPr>
        <p:txBody>
          <a:bodyPr lIns="90720" tIns="45360" rIns="90720" bIns="45360" anchor="b"/>
          <a:lstStyle/>
          <a:p>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CDE5F84D-2200-4618-A89B-47CDD56A65C0}" type="slidenum">
              <a:rPr lang="en-GB" sz="1200">
                <a:solidFill>
                  <a:srgbClr val="000000"/>
                </a:solidFill>
              </a:rPr>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20</a:t>
            </a:fld>
            <a:endParaRPr lang="en-GB" sz="1200">
              <a:solidFill>
                <a:srgbClr val="000000"/>
              </a:solidFill>
            </a:endParaRPr>
          </a:p>
        </p:txBody>
      </p:sp>
      <p:sp>
        <p:nvSpPr>
          <p:cNvPr id="41987" name="Rectangle 2"/>
          <p:cNvSpPr txBox="1">
            <a:spLocks noGrp="1" noRot="1" noChangeAspect="1" noChangeArrowheads="1" noTextEdit="1"/>
          </p:cNvSpPr>
          <p:nvPr>
            <p:ph type="sldImg"/>
          </p:nvPr>
        </p:nvSpPr>
        <p:spPr>
          <a:xfrm>
            <a:off x="1173163" y="725488"/>
            <a:ext cx="4513262" cy="3386137"/>
          </a:xfrm>
          <a:ln/>
        </p:spPr>
      </p:sp>
      <p:sp>
        <p:nvSpPr>
          <p:cNvPr id="41988" name="Rectangle 3"/>
          <p:cNvSpPr txBox="1">
            <a:spLocks noGrp="1" noChangeArrowheads="1"/>
          </p:cNvSpPr>
          <p:nvPr>
            <p:ph type="body" idx="1"/>
          </p:nvPr>
        </p:nvSpPr>
        <p:spPr>
          <a:xfrm>
            <a:off x="904875" y="4352925"/>
            <a:ext cx="5048250" cy="4110038"/>
          </a:xfrm>
          <a:noFill/>
          <a:ln/>
        </p:spPr>
        <p:txBody>
          <a:bodyPr wrap="none" anchor="ctr"/>
          <a:lstStyle/>
          <a:p>
            <a:r>
              <a:rPr lang="en-US" smtClean="0"/>
              <a:t>2009 independent data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5" name="Rectangle 3"/>
          <p:cNvSpPr>
            <a:spLocks noGrp="1" noChangeArrowheads="1"/>
          </p:cNvSpPr>
          <p:nvPr>
            <p:ph type="body" idx="1"/>
          </p:nvPr>
        </p:nvSpPr>
        <p:spPr/>
        <p:txBody>
          <a:bodyPr wrap="square" numCol="1" anchor="t" anchorCtr="0" compatLnSpc="1">
            <a:prstTxWarp prst="textNoShape">
              <a:avLst/>
            </a:prstTxWarp>
          </a:bodyPr>
          <a:lstStyle/>
          <a:p>
            <a:pPr>
              <a:spcBef>
                <a:spcPct val="0"/>
              </a:spcBef>
            </a:pPr>
            <a:r>
              <a:rPr lang="en-US" smtClean="0"/>
              <a:t>Latest Output Discussion:</a:t>
            </a:r>
          </a:p>
          <a:p>
            <a:pPr>
              <a:spcBef>
                <a:spcPct val="0"/>
              </a:spcBef>
              <a:buFontTx/>
              <a:buAutoNum type="arabicPeriod"/>
            </a:pPr>
            <a:r>
              <a:rPr lang="en-US" smtClean="0"/>
              <a:t>Greatest chance for Sustained 34 kt winds over the Naval Base from 12z Thu to 12z Fri...predicted value is just above the 72 hr/34 kt threshold limit.  50 kt probability is well below the threshold value.</a:t>
            </a:r>
          </a:p>
          <a:p>
            <a:pPr>
              <a:spcBef>
                <a:spcPct val="0"/>
              </a:spcBef>
              <a:buFontTx/>
              <a:buAutoNum type="arabicPeriod"/>
            </a:pPr>
            <a:r>
              <a:rPr lang="en-US" smtClean="0"/>
              <a:t>Dynamical model consensus spread (GPCE/MCP) is relatively small, resulting in higher along track and smaller cross track probabilities.  NOGAPS and GFDN are persistent outliers to the left of the model cluster.</a:t>
            </a:r>
          </a:p>
          <a:p>
            <a:pPr>
              <a:spcBef>
                <a:spcPct val="0"/>
              </a:spcBef>
            </a:pPr>
            <a:r>
              <a:rPr lang="en-US" smtClean="0"/>
              <a:t>3.  Experimental Interpretation:  </a:t>
            </a:r>
            <a:r>
              <a:rPr lang="en-US" b="1" smtClean="0">
                <a:effectLst>
                  <a:outerShdw blurRad="38100" dist="38100" dir="2700000" algn="tl">
                    <a:srgbClr val="C0C0C0"/>
                  </a:outerShdw>
                </a:effectLst>
              </a:rPr>
              <a:t>Due to 34 kt value just above threshold (Yes/No limit), predict gusts to 35-40 kt for KNGU with sustained N 25-30 kt.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2"/>
          <p:cNvSpPr txBox="1">
            <a:spLocks noGrp="1" noRot="1" noChangeAspect="1" noChangeArrowheads="1" noTextEdit="1"/>
          </p:cNvSpPr>
          <p:nvPr>
            <p:ph type="sldImg"/>
          </p:nvPr>
        </p:nvSpPr>
        <p:spPr>
          <a:xfrm>
            <a:off x="1173163" y="725488"/>
            <a:ext cx="4513262" cy="3386137"/>
          </a:xfrm>
          <a:ln/>
        </p:spPr>
      </p:sp>
      <p:sp>
        <p:nvSpPr>
          <p:cNvPr id="41987" name="Rectangle 3"/>
          <p:cNvSpPr txBox="1">
            <a:spLocks noGrp="1" noChangeArrowheads="1"/>
          </p:cNvSpPr>
          <p:nvPr>
            <p:ph type="body" idx="1"/>
          </p:nvPr>
        </p:nvSpPr>
        <p:spPr>
          <a:xfrm>
            <a:off x="904875" y="4352925"/>
            <a:ext cx="5048250" cy="4110038"/>
          </a:xfrm>
          <a:noFill/>
          <a:ln/>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2"/>
          <p:cNvSpPr txBox="1">
            <a:spLocks noGrp="1" noRot="1" noChangeAspect="1" noChangeArrowheads="1" noTextEdit="1"/>
          </p:cNvSpPr>
          <p:nvPr>
            <p:ph type="sldImg"/>
          </p:nvPr>
        </p:nvSpPr>
        <p:spPr>
          <a:xfrm>
            <a:off x="1173163" y="725488"/>
            <a:ext cx="4513262" cy="3386137"/>
          </a:xfrm>
          <a:ln/>
        </p:spPr>
      </p:sp>
      <p:sp>
        <p:nvSpPr>
          <p:cNvPr id="44035" name="Rectangle 3"/>
          <p:cNvSpPr txBox="1">
            <a:spLocks noGrp="1" noChangeArrowheads="1"/>
          </p:cNvSpPr>
          <p:nvPr>
            <p:ph type="body" idx="1"/>
          </p:nvPr>
        </p:nvSpPr>
        <p:spPr>
          <a:xfrm>
            <a:off x="904875" y="4352925"/>
            <a:ext cx="5048250" cy="4110038"/>
          </a:xfrm>
          <a:noFill/>
          <a:ln/>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F28A1E27-9682-4E68-9621-F047D7774139}" type="slidenum">
              <a:rPr lang="en-US">
                <a:solidFill>
                  <a:prstClr val="black"/>
                </a:solidFill>
              </a:rPr>
              <a:pPr/>
              <a:t>37</a:t>
            </a:fld>
            <a:endParaRPr lang="en-US">
              <a:solidFill>
                <a:prstClr val="black"/>
              </a:solidFill>
            </a:endParaRPr>
          </a:p>
        </p:txBody>
      </p:sp>
      <p:sp>
        <p:nvSpPr>
          <p:cNvPr id="6145" name="Rectangle 1"/>
          <p:cNvSpPr txBox="1">
            <a:spLocks noGrp="1" noRot="1" noChangeAspect="1" noChangeArrowheads="1"/>
          </p:cNvSpPr>
          <p:nvPr>
            <p:ph type="sldImg"/>
          </p:nvPr>
        </p:nvSpPr>
        <p:spPr bwMode="auto">
          <a:xfrm>
            <a:off x="1143000" y="693738"/>
            <a:ext cx="4572000" cy="3429000"/>
          </a:xfrm>
          <a:prstGeom prst="rect">
            <a:avLst/>
          </a:prstGeom>
          <a:solidFill>
            <a:srgbClr val="FFFFFF"/>
          </a:solidFill>
          <a:ln>
            <a:solidFill>
              <a:srgbClr val="000000"/>
            </a:solidFill>
            <a:miter lim="800000"/>
            <a:headEnd/>
            <a:tailEnd/>
          </a:ln>
        </p:spPr>
      </p:sp>
      <p:sp>
        <p:nvSpPr>
          <p:cNvPr id="6146" name="Rectangle 2"/>
          <p:cNvSpPr txBox="1">
            <a:spLocks noGrp="1" noChangeArrowheads="1"/>
          </p:cNvSpPr>
          <p:nvPr>
            <p:ph type="body" idx="1"/>
          </p:nvPr>
        </p:nvSpPr>
        <p:spPr bwMode="auto">
          <a:xfrm>
            <a:off x="686361" y="4342535"/>
            <a:ext cx="5486680" cy="4114510"/>
          </a:xfrm>
          <a:prstGeom prst="rect">
            <a:avLst/>
          </a:prstGeom>
          <a:noFill/>
          <a:ln>
            <a:round/>
            <a:headEnd/>
            <a:tailEnd/>
          </a:ln>
        </p:spPr>
        <p:txBody>
          <a:bodyPr wrap="none" anchor="ct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F28A1E27-9682-4E68-9621-F047D7774139}" type="slidenum">
              <a:rPr lang="en-US">
                <a:solidFill>
                  <a:prstClr val="black"/>
                </a:solidFill>
              </a:rPr>
              <a:pPr/>
              <a:t>38</a:t>
            </a:fld>
            <a:endParaRPr lang="en-US">
              <a:solidFill>
                <a:prstClr val="black"/>
              </a:solidFill>
            </a:endParaRPr>
          </a:p>
        </p:txBody>
      </p:sp>
      <p:sp>
        <p:nvSpPr>
          <p:cNvPr id="6145" name="Rectangle 1"/>
          <p:cNvSpPr txBox="1">
            <a:spLocks noGrp="1" noRot="1" noChangeAspect="1" noChangeArrowheads="1"/>
          </p:cNvSpPr>
          <p:nvPr>
            <p:ph type="sldImg"/>
          </p:nvPr>
        </p:nvSpPr>
        <p:spPr bwMode="auto">
          <a:xfrm>
            <a:off x="1143000" y="693738"/>
            <a:ext cx="4572000" cy="3429000"/>
          </a:xfrm>
          <a:prstGeom prst="rect">
            <a:avLst/>
          </a:prstGeom>
          <a:solidFill>
            <a:srgbClr val="FFFFFF"/>
          </a:solidFill>
          <a:ln>
            <a:solidFill>
              <a:srgbClr val="000000"/>
            </a:solidFill>
            <a:miter lim="800000"/>
            <a:headEnd/>
            <a:tailEnd/>
          </a:ln>
        </p:spPr>
      </p:sp>
      <p:sp>
        <p:nvSpPr>
          <p:cNvPr id="6146" name="Rectangle 2"/>
          <p:cNvSpPr txBox="1">
            <a:spLocks noGrp="1" noChangeArrowheads="1"/>
          </p:cNvSpPr>
          <p:nvPr>
            <p:ph type="body" idx="1"/>
          </p:nvPr>
        </p:nvSpPr>
        <p:spPr bwMode="auto">
          <a:xfrm>
            <a:off x="686361" y="4342535"/>
            <a:ext cx="5486680" cy="4114510"/>
          </a:xfrm>
          <a:prstGeom prst="rect">
            <a:avLst/>
          </a:prstGeom>
          <a:noFill/>
          <a:ln>
            <a:round/>
            <a:headEnd/>
            <a:tailEnd/>
          </a:ln>
        </p:spPr>
        <p:txBody>
          <a:bodyPr wrap="none" anchor="ct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2"/>
          <p:cNvSpPr txBox="1">
            <a:spLocks noGrp="1" noRot="1" noChangeAspect="1" noChangeArrowheads="1" noTextEdit="1"/>
          </p:cNvSpPr>
          <p:nvPr>
            <p:ph type="sldImg"/>
          </p:nvPr>
        </p:nvSpPr>
        <p:spPr>
          <a:xfrm>
            <a:off x="1173163" y="725488"/>
            <a:ext cx="4513262" cy="3386137"/>
          </a:xfrm>
          <a:ln/>
        </p:spPr>
      </p:sp>
      <p:sp>
        <p:nvSpPr>
          <p:cNvPr id="46083" name="Rectangle 3"/>
          <p:cNvSpPr txBox="1">
            <a:spLocks noGrp="1" noChangeArrowheads="1"/>
          </p:cNvSpPr>
          <p:nvPr>
            <p:ph type="body" idx="1"/>
          </p:nvPr>
        </p:nvSpPr>
        <p:spPr>
          <a:xfrm>
            <a:off x="904875" y="4352925"/>
            <a:ext cx="5048250" cy="4110038"/>
          </a:xfrm>
          <a:noFill/>
          <a:ln/>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11C15D1-12E2-4456-A50A-43FB1B14FC86}" type="datetime1">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B34E05-6895-4D11-9339-56F3F74B4FB6}" type="datetime1">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EFA97B-805F-4AF9-9BBC-2F6616E84BE7}" type="datetime1">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fld id="{A170B5EA-688E-4223-BFF0-27BCBAF4B521}" type="datetime1">
              <a:rPr lang="en-US" smtClean="0"/>
              <a:pPr>
                <a:defRPr/>
              </a:pPr>
              <a:t>11/9/2010</a:t>
            </a:fld>
            <a:endParaRPr lang="en-GB"/>
          </a:p>
        </p:txBody>
      </p:sp>
      <p:sp>
        <p:nvSpPr>
          <p:cNvPr id="5" name="Rectangle 4"/>
          <p:cNvSpPr>
            <a:spLocks noGrp="1" noChangeArrowheads="1"/>
          </p:cNvSpPr>
          <p:nvPr>
            <p:ph type="ftr" idx="11"/>
          </p:nvPr>
        </p:nvSpPr>
        <p:spPr>
          <a:ln/>
        </p:spPr>
        <p:txBody>
          <a:bodyPr/>
          <a:lstStyle>
            <a:lvl1pPr>
              <a:defRPr/>
            </a:lvl1pPr>
          </a:lstStyle>
          <a:p>
            <a:pPr>
              <a:defRPr/>
            </a:pPr>
            <a:endParaRPr lang="en-GB"/>
          </a:p>
        </p:txBody>
      </p:sp>
      <p:sp>
        <p:nvSpPr>
          <p:cNvPr id="6" name="Rectangle 5"/>
          <p:cNvSpPr>
            <a:spLocks noGrp="1" noChangeArrowheads="1"/>
          </p:cNvSpPr>
          <p:nvPr>
            <p:ph type="sldNum" idx="12"/>
          </p:nvPr>
        </p:nvSpPr>
        <p:spPr>
          <a:ln/>
        </p:spPr>
        <p:txBody>
          <a:bodyPr/>
          <a:lstStyle>
            <a:lvl1pPr>
              <a:defRPr/>
            </a:lvl1pPr>
          </a:lstStyle>
          <a:p>
            <a:pPr>
              <a:defRPr/>
            </a:pPr>
            <a:fld id="{FD96FB4A-DDF4-4635-8A8E-57474684A07A}" type="slidenum">
              <a:rPr lang="en-GB"/>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fld id="{8CDAAB0C-6DBB-4CF1-A1D2-51127C16CD64}" type="datetime1">
              <a:rPr lang="en-US" smtClean="0"/>
              <a:pPr>
                <a:defRPr/>
              </a:pPr>
              <a:t>11/9/2010</a:t>
            </a:fld>
            <a:endParaRPr lang="en-GB"/>
          </a:p>
        </p:txBody>
      </p:sp>
      <p:sp>
        <p:nvSpPr>
          <p:cNvPr id="5" name="Rectangle 4"/>
          <p:cNvSpPr>
            <a:spLocks noGrp="1" noChangeArrowheads="1"/>
          </p:cNvSpPr>
          <p:nvPr>
            <p:ph type="ftr" idx="11"/>
          </p:nvPr>
        </p:nvSpPr>
        <p:spPr>
          <a:ln/>
        </p:spPr>
        <p:txBody>
          <a:bodyPr/>
          <a:lstStyle>
            <a:lvl1pPr>
              <a:defRPr/>
            </a:lvl1pPr>
          </a:lstStyle>
          <a:p>
            <a:pPr>
              <a:defRPr/>
            </a:pPr>
            <a:endParaRPr lang="en-GB"/>
          </a:p>
        </p:txBody>
      </p:sp>
      <p:sp>
        <p:nvSpPr>
          <p:cNvPr id="6" name="Rectangle 5"/>
          <p:cNvSpPr>
            <a:spLocks noGrp="1" noChangeArrowheads="1"/>
          </p:cNvSpPr>
          <p:nvPr>
            <p:ph type="sldNum" idx="12"/>
          </p:nvPr>
        </p:nvSpPr>
        <p:spPr>
          <a:ln/>
        </p:spPr>
        <p:txBody>
          <a:bodyPr/>
          <a:lstStyle>
            <a:lvl1pPr>
              <a:defRPr/>
            </a:lvl1pPr>
          </a:lstStyle>
          <a:p>
            <a:pPr>
              <a:defRPr/>
            </a:pPr>
            <a:fld id="{FD96FB4A-DDF4-4635-8A8E-57474684A07A}" type="slidenum">
              <a:rPr lang="en-GB"/>
              <a:pPr>
                <a:defRPr/>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fld id="{69108448-9366-4467-9054-5094885B45F7}" type="datetime1">
              <a:rPr lang="en-US" smtClean="0"/>
              <a:pPr>
                <a:defRPr/>
              </a:pPr>
              <a:t>11/9/2010</a:t>
            </a:fld>
            <a:endParaRPr lang="en-GB"/>
          </a:p>
        </p:txBody>
      </p:sp>
      <p:sp>
        <p:nvSpPr>
          <p:cNvPr id="5" name="Rectangle 4"/>
          <p:cNvSpPr>
            <a:spLocks noGrp="1" noChangeArrowheads="1"/>
          </p:cNvSpPr>
          <p:nvPr>
            <p:ph type="ftr" idx="11"/>
          </p:nvPr>
        </p:nvSpPr>
        <p:spPr>
          <a:ln/>
        </p:spPr>
        <p:txBody>
          <a:bodyPr/>
          <a:lstStyle>
            <a:lvl1pPr>
              <a:defRPr/>
            </a:lvl1pPr>
          </a:lstStyle>
          <a:p>
            <a:pPr>
              <a:defRPr/>
            </a:pPr>
            <a:endParaRPr lang="en-GB"/>
          </a:p>
        </p:txBody>
      </p:sp>
      <p:sp>
        <p:nvSpPr>
          <p:cNvPr id="6" name="Rectangle 5"/>
          <p:cNvSpPr>
            <a:spLocks noGrp="1" noChangeArrowheads="1"/>
          </p:cNvSpPr>
          <p:nvPr>
            <p:ph type="sldNum" idx="12"/>
          </p:nvPr>
        </p:nvSpPr>
        <p:spPr>
          <a:ln/>
        </p:spPr>
        <p:txBody>
          <a:bodyPr/>
          <a:lstStyle>
            <a:lvl1pPr>
              <a:defRPr/>
            </a:lvl1pPr>
          </a:lstStyle>
          <a:p>
            <a:pPr>
              <a:defRPr/>
            </a:pPr>
            <a:fld id="{FD96FB4A-DDF4-4635-8A8E-57474684A07A}" type="slidenum">
              <a:rPr lang="en-GB"/>
              <a:pPr>
                <a:defRPr/>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GB"/>
          </a:p>
        </p:txBody>
      </p:sp>
      <p:sp>
        <p:nvSpPr>
          <p:cNvPr id="3" name="Rectangle 4"/>
          <p:cNvSpPr>
            <a:spLocks noGrp="1" noChangeArrowheads="1"/>
          </p:cNvSpPr>
          <p:nvPr>
            <p:ph type="ftr" idx="11"/>
          </p:nvPr>
        </p:nvSpPr>
        <p:spPr>
          <a:ln/>
        </p:spPr>
        <p:txBody>
          <a:bodyPr/>
          <a:lstStyle>
            <a:lvl1pPr>
              <a:defRPr/>
            </a:lvl1pPr>
          </a:lstStyle>
          <a:p>
            <a:pPr>
              <a:defRPr/>
            </a:pPr>
            <a:endParaRPr lang="en-GB"/>
          </a:p>
        </p:txBody>
      </p:sp>
      <p:sp>
        <p:nvSpPr>
          <p:cNvPr id="4" name="Rectangle 5"/>
          <p:cNvSpPr>
            <a:spLocks noGrp="1" noChangeArrowheads="1"/>
          </p:cNvSpPr>
          <p:nvPr>
            <p:ph type="sldNum" idx="12"/>
          </p:nvPr>
        </p:nvSpPr>
        <p:spPr>
          <a:ln/>
        </p:spPr>
        <p:txBody>
          <a:bodyPr/>
          <a:lstStyle>
            <a:lvl1pPr>
              <a:defRPr/>
            </a:lvl1pPr>
          </a:lstStyle>
          <a:p>
            <a:pPr>
              <a:defRPr/>
            </a:pPr>
            <a:fld id="{244978C2-0EDF-4950-A98B-B9795F6D1F46}" type="slidenum">
              <a:rPr lang="en-GB"/>
              <a:pPr>
                <a:defRPr/>
              </a:pPr>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3A212B9-0C9C-454E-8393-888630464823}"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223343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3AB7B8-B3FE-4C9B-9D85-ABB39FD098D3}"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4B41838-1508-467A-83B7-AA258A7F99D8}"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223343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9A95670-72C3-4DF8-A4FF-8C4B4735AB85}"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22334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E593C9-C34E-4936-82E6-F5E9FFF0D80D}" type="datetime1">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73D846-1CE7-4310-993C-E784044F8D9A}"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FFD7C8-1849-4013-AE5A-6319A986F801}"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5F16FC-E60C-49AC-BC93-7BE12BD8B95A}"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A9D3B1-7055-4187-9BF6-C69167C67900}"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54A1250-6CBF-4E22-A046-8FAC6D30558E}"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4A8943-4ED8-4FE6-9A79-493CD6428159}"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98752F-053D-4FA6-9833-685CAD98B45F}"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479FD8-BE95-4798-8706-158B63E6AFBE}"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48815DC-1992-438F-A2FE-680331F9C3C5}"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3F3880-D059-41E9-8D3E-D8CBCBC7D972}"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2243544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EAC4BD-1A4E-401D-9DDC-7C463B3BA0B6}" type="datetime1">
              <a:rPr lang="en-US" smtClean="0"/>
              <a:pPr/>
              <a:t>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351B612-8965-4D23-96E6-1B47DF1B93A7}" type="datetimeFigureOut">
              <a:rPr lang="en-US" smtClean="0">
                <a:solidFill>
                  <a:prstClr val="black">
                    <a:tint val="75000"/>
                  </a:prstClr>
                </a:solidFill>
              </a:rPr>
              <a:pPr/>
              <a:t>11/9/2010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0C4E852-0B96-42CC-B5DD-51C0ADDAB2C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351B612-8965-4D23-96E6-1B47DF1B93A7}" type="datetimeFigureOut">
              <a:rPr lang="en-US" smtClean="0">
                <a:solidFill>
                  <a:prstClr val="black">
                    <a:tint val="75000"/>
                  </a:prstClr>
                </a:solidFill>
              </a:rPr>
              <a:pPr/>
              <a:t>11/9/2010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0C4E852-0B96-42CC-B5DD-51C0ADDAB2C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351B612-8965-4D23-96E6-1B47DF1B93A7}" type="datetimeFigureOut">
              <a:rPr lang="en-US" smtClean="0">
                <a:solidFill>
                  <a:prstClr val="black">
                    <a:tint val="75000"/>
                  </a:prstClr>
                </a:solidFill>
              </a:rPr>
              <a:pPr/>
              <a:t>11/9/2010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0C4E852-0B96-42CC-B5DD-51C0ADDAB2C1}"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5AB6241-ED4B-4052-BDA0-8CC2FC386627}" type="datetime1">
              <a:rPr lang="en-US" smtClean="0"/>
              <a:pPr/>
              <a:t>11/9/2010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EB8AA77-5494-4ED7-8785-5BE6EB047DE3}" type="datetime1">
              <a:rPr lang="en-US" smtClean="0"/>
              <a:pPr/>
              <a:t>11/9/2010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09A088C-425A-4E28-A348-25953482DBFD}" type="datetime1">
              <a:rPr lang="en-US" smtClean="0"/>
              <a:pPr/>
              <a:t>11/9/2010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66B457-CF08-432D-9F4F-8CFA52164627}" type="datetime1">
              <a:rPr lang="en-US" smtClean="0"/>
              <a:pPr/>
              <a:t>11/9/2010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D7EDE1-6247-4FF2-9BBD-A3EEE01752F9}" type="datetime1">
              <a:rPr lang="en-US" smtClean="0"/>
              <a:pPr/>
              <a:t>11/9/2010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D21982-DFF0-4971-A9B5-51EFAEE3F19C}" type="datetime1">
              <a:rPr lang="en-US" smtClean="0"/>
              <a:pPr/>
              <a:t>11/9/2010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0E87FA-95D7-4837-A865-4DABF6750F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1.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2.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3.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4.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5.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6.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7.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28.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29.xml"/></Relationships>
</file>

<file path=ppt/slideMasters/_rels/slideMaster19.xml.rels><?xml version="1.0" encoding="UTF-8" standalone="yes"?>
<Relationships xmlns="http://schemas.openxmlformats.org/package/2006/relationships"><Relationship Id="rId3" Type="http://schemas.openxmlformats.org/officeDocument/2006/relationships/theme" Target="../theme/theme19.xml"/><Relationship Id="rId7" Type="http://schemas.openxmlformats.org/officeDocument/2006/relationships/image" Target="../media/image4.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3.emf"/><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32.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33.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7.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8.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9.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0AED3-D1D9-449A-9A45-EDE1A9245AC5}" type="datetime1">
              <a:rPr lang="en-US" smtClean="0"/>
              <a:pPr/>
              <a:t>11/9/2010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0E87FA-95D7-4837-A865-4DABF6750F3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5B3265-2FBF-4AD7-BBFA-0D8C7CD6458E}"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81"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7B4CC7-E481-43D7-AFD8-419B18643E25}"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83"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FCF761-433D-4B1D-A09C-F20427AD96C4}"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85"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86F866-A734-4440-A11A-CF971BCA880A}"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87"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933C63-8253-4F0E-B738-10BD2E430F23}"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89"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F44D1E-E39D-49F3-A439-5FD231183491}"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91"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50D950-5558-4ACE-8783-E8BF0E857E7B}"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93"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C73045-54E1-4C31-B625-240576140267}"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95"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8F954B-38E4-41C7-838D-7274419B36A1}"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97"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NMOC"/>
          <p:cNvPicPr>
            <a:picLocks noChangeAspect="1" noChangeArrowheads="1"/>
          </p:cNvPicPr>
          <p:nvPr/>
        </p:nvPicPr>
        <p:blipFill>
          <a:blip r:embed="rId4" cstate="print"/>
          <a:srcRect/>
          <a:stretch>
            <a:fillRect/>
          </a:stretch>
        </p:blipFill>
        <p:spPr bwMode="auto">
          <a:xfrm>
            <a:off x="0" y="0"/>
            <a:ext cx="762000" cy="669925"/>
          </a:xfrm>
          <a:prstGeom prst="rect">
            <a:avLst/>
          </a:prstGeom>
          <a:noFill/>
          <a:ln w="9525">
            <a:noFill/>
            <a:miter lim="800000"/>
            <a:headEnd/>
            <a:tailEnd/>
          </a:ln>
        </p:spPr>
      </p:pic>
      <p:pic>
        <p:nvPicPr>
          <p:cNvPr id="1027" name="Picture 3" descr="NMFC"/>
          <p:cNvPicPr>
            <a:picLocks noChangeAspect="1" noChangeArrowheads="1"/>
          </p:cNvPicPr>
          <p:nvPr/>
        </p:nvPicPr>
        <p:blipFill>
          <a:blip r:embed="rId5" cstate="print"/>
          <a:srcRect/>
          <a:stretch>
            <a:fillRect/>
          </a:stretch>
        </p:blipFill>
        <p:spPr bwMode="auto">
          <a:xfrm>
            <a:off x="796925" y="0"/>
            <a:ext cx="682625" cy="712788"/>
          </a:xfrm>
          <a:prstGeom prst="rect">
            <a:avLst/>
          </a:prstGeom>
          <a:noFill/>
          <a:ln w="9525">
            <a:noFill/>
            <a:miter lim="800000"/>
            <a:headEnd/>
            <a:tailEnd/>
          </a:ln>
        </p:spPr>
      </p:pic>
      <p:pic>
        <p:nvPicPr>
          <p:cNvPr id="1028" name="Picture 5" descr="NOAA"/>
          <p:cNvPicPr>
            <a:picLocks noChangeAspect="1" noChangeArrowheads="1"/>
          </p:cNvPicPr>
          <p:nvPr/>
        </p:nvPicPr>
        <p:blipFill>
          <a:blip r:embed="rId6" cstate="print"/>
          <a:srcRect/>
          <a:stretch>
            <a:fillRect/>
          </a:stretch>
        </p:blipFill>
        <p:spPr bwMode="auto">
          <a:xfrm>
            <a:off x="8526463" y="33338"/>
            <a:ext cx="617537" cy="615950"/>
          </a:xfrm>
          <a:prstGeom prst="rect">
            <a:avLst/>
          </a:prstGeom>
          <a:noFill/>
          <a:ln w="9525">
            <a:noFill/>
            <a:miter lim="800000"/>
            <a:headEnd/>
            <a:tailEnd/>
          </a:ln>
        </p:spPr>
      </p:pic>
      <p:pic>
        <p:nvPicPr>
          <p:cNvPr id="1029" name="Picture 2"/>
          <p:cNvPicPr>
            <a:picLocks noChangeAspect="1" noChangeArrowheads="1"/>
          </p:cNvPicPr>
          <p:nvPr/>
        </p:nvPicPr>
        <p:blipFill>
          <a:blip r:embed="rId7" cstate="print"/>
          <a:srcRect/>
          <a:stretch>
            <a:fillRect/>
          </a:stretch>
        </p:blipFill>
        <p:spPr bwMode="auto">
          <a:xfrm>
            <a:off x="6886575" y="58738"/>
            <a:ext cx="1571625" cy="6667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9" r:id="rId1"/>
    <p:sldLayoutId id="2147483700" r:id="rId2"/>
  </p:sldLayoutIdLst>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bwMode="auto">
          <a:xfrm>
            <a:off x="685800" y="609600"/>
            <a:ext cx="7770813" cy="1141413"/>
          </a:xfrm>
          <a:prstGeom prst="rect">
            <a:avLst/>
          </a:prstGeom>
          <a:noFill/>
          <a:ln w="9525">
            <a:noFill/>
            <a:round/>
            <a:headEnd/>
            <a:tailEnd/>
          </a:ln>
        </p:spPr>
        <p:txBody>
          <a:bodyPr vert="horz" wrap="square" lIns="90000" tIns="46800" rIns="90000" bIns="46800" numCol="1" anchor="ctr" anchorCtr="0" compatLnSpc="1">
            <a:prstTxWarp prst="textNoShape">
              <a:avLst/>
            </a:prstTxWarp>
          </a:bodyPr>
          <a:lstStyle/>
          <a:p>
            <a:pPr lvl="0"/>
            <a:r>
              <a:rPr lang="en-GB" smtClean="0"/>
              <a:t>Click to edit the title text format</a:t>
            </a:r>
          </a:p>
        </p:txBody>
      </p:sp>
      <p:sp>
        <p:nvSpPr>
          <p:cNvPr id="5123" name="Rectangle 2"/>
          <p:cNvSpPr>
            <a:spLocks noGrp="1" noChangeArrowheads="1"/>
          </p:cNvSpPr>
          <p:nvPr>
            <p:ph type="body" idx="1"/>
          </p:nvPr>
        </p:nvSpPr>
        <p:spPr bwMode="auto">
          <a:xfrm>
            <a:off x="685800" y="1981200"/>
            <a:ext cx="7770813" cy="4113213"/>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7" name="Rectangle 3"/>
          <p:cNvSpPr>
            <a:spLocks noGrp="1" noChangeArrowheads="1"/>
          </p:cNvSpPr>
          <p:nvPr>
            <p:ph type="dt"/>
          </p:nvPr>
        </p:nvSpPr>
        <p:spPr bwMode="auto">
          <a:xfrm>
            <a:off x="6858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smtClean="0">
                <a:solidFill>
                  <a:srgbClr val="000000"/>
                </a:solidFill>
              </a:defRPr>
            </a:lvl1pPr>
          </a:lstStyle>
          <a:p>
            <a:pPr defTabSz="457200" eaLnBrk="0" fontAlgn="base" hangingPunct="0">
              <a:spcBef>
                <a:spcPct val="0"/>
              </a:spcBef>
              <a:spcAft>
                <a:spcPct val="0"/>
              </a:spcAft>
              <a:buClr>
                <a:srgbClr val="000000"/>
              </a:buClr>
              <a:buSzPct val="100000"/>
              <a:buFont typeface="Times New Roman" pitchFamily="18" charset="0"/>
              <a:buNone/>
              <a:defRPr/>
            </a:pPr>
            <a:fld id="{38DCE807-21DE-401A-B4FA-0E538EB32CAC}" type="datetime1">
              <a:rPr lang="en-US" smtClean="0"/>
              <a:pPr defTabSz="457200" eaLnBrk="0" fontAlgn="base" hangingPunct="0">
                <a:spcBef>
                  <a:spcPct val="0"/>
                </a:spcBef>
                <a:spcAft>
                  <a:spcPct val="0"/>
                </a:spcAft>
                <a:buClr>
                  <a:srgbClr val="000000"/>
                </a:buClr>
                <a:buSzPct val="100000"/>
                <a:buFont typeface="Times New Roman" pitchFamily="18" charset="0"/>
                <a:buNone/>
                <a:defRPr/>
              </a:pPr>
              <a:t>11/9/2010</a:t>
            </a:fld>
            <a:endParaRPr lang="en-GB"/>
          </a:p>
        </p:txBody>
      </p:sp>
      <p:sp>
        <p:nvSpPr>
          <p:cNvPr id="1028" name="Rectangle 4"/>
          <p:cNvSpPr>
            <a:spLocks noGrp="1" noChangeArrowheads="1"/>
          </p:cNvSpPr>
          <p:nvPr>
            <p:ph type="ftr"/>
          </p:nvPr>
        </p:nvSpPr>
        <p:spPr bwMode="auto">
          <a:xfrm>
            <a:off x="3124200" y="6248400"/>
            <a:ext cx="28940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smtClean="0">
                <a:solidFill>
                  <a:srgbClr val="000000"/>
                </a:solidFill>
              </a:defRPr>
            </a:lvl1pPr>
          </a:lstStyle>
          <a:p>
            <a:pPr defTabSz="457200" eaLnBrk="0" fontAlgn="base" hangingPunct="0">
              <a:spcBef>
                <a:spcPct val="0"/>
              </a:spcBef>
              <a:spcAft>
                <a:spcPct val="0"/>
              </a:spcAft>
              <a:buClr>
                <a:srgbClr val="000000"/>
              </a:buClr>
              <a:buSzPct val="100000"/>
              <a:buFont typeface="Times New Roman" pitchFamily="18" charset="0"/>
              <a:buNone/>
              <a:defRPr/>
            </a:pPr>
            <a:endParaRPr lang="en-GB"/>
          </a:p>
        </p:txBody>
      </p:sp>
      <p:sp>
        <p:nvSpPr>
          <p:cNvPr id="1029"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smtClean="0">
                <a:solidFill>
                  <a:srgbClr val="000000"/>
                </a:solidFill>
              </a:defRPr>
            </a:lvl1pPr>
          </a:lstStyle>
          <a:p>
            <a:pPr defTabSz="457200" eaLnBrk="0" fontAlgn="base" hangingPunct="0">
              <a:spcBef>
                <a:spcPct val="0"/>
              </a:spcBef>
              <a:spcAft>
                <a:spcPct val="0"/>
              </a:spcAft>
              <a:buClr>
                <a:srgbClr val="000000"/>
              </a:buClr>
              <a:buSzPct val="100000"/>
              <a:buFont typeface="Times New Roman" pitchFamily="18" charset="0"/>
              <a:buNone/>
              <a:defRPr/>
            </a:pPr>
            <a:fld id="{F0223304-1AA4-40FF-B045-E46F9CC0192E}" type="slidenum">
              <a:rPr lang="en-GB"/>
              <a:pPr defTabSz="457200" eaLnBrk="0" fontAlgn="base" hangingPunct="0">
                <a:spcBef>
                  <a:spcPct val="0"/>
                </a:spcBef>
                <a:spcAft>
                  <a:spcPct val="0"/>
                </a:spcAft>
                <a:buClr>
                  <a:srgbClr val="000000"/>
                </a:buClr>
                <a:buSzPct val="100000"/>
                <a:buFont typeface="Times New Roman" pitchFamily="18" charset="0"/>
                <a:buNone/>
                <a:defRPr/>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4572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9144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13716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18288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p:titleStyle>
    <p:bodyStyle>
      <a:lvl1pPr marL="341313" indent="-341313" algn="l" defTabSz="457200" rtl="0" eaLnBrk="0" fontAlgn="base" hangingPunct="0">
        <a:lnSpc>
          <a:spcPct val="116000"/>
        </a:lnSpc>
        <a:spcBef>
          <a:spcPts val="800"/>
        </a:spcBef>
        <a:spcAft>
          <a:spcPct val="0"/>
        </a:spcAft>
        <a:buClr>
          <a:srgbClr val="000000"/>
        </a:buClr>
        <a:buSzPct val="100000"/>
        <a:buFont typeface="Times New Roman" pitchFamily="18" charset="0"/>
        <a:buChar char="•"/>
        <a:defRPr sz="3200">
          <a:solidFill>
            <a:srgbClr val="000000"/>
          </a:solidFill>
          <a:latin typeface="+mn-lt"/>
          <a:ea typeface="+mn-ea"/>
          <a:cs typeface="+mn-cs"/>
        </a:defRPr>
      </a:lvl1pPr>
      <a:lvl2pPr marL="741363" indent="-284163" algn="l" defTabSz="457200" rtl="0" eaLnBrk="0" fontAlgn="base" hangingPunct="0">
        <a:lnSpc>
          <a:spcPct val="116000"/>
        </a:lnSpc>
        <a:spcBef>
          <a:spcPts val="700"/>
        </a:spcBef>
        <a:spcAft>
          <a:spcPct val="0"/>
        </a:spcAft>
        <a:buClr>
          <a:srgbClr val="000000"/>
        </a:buClr>
        <a:buSzPct val="100000"/>
        <a:buFont typeface="Times New Roman" pitchFamily="18" charset="0"/>
        <a:buChar char="–"/>
        <a:defRPr sz="2800">
          <a:solidFill>
            <a:srgbClr val="000000"/>
          </a:solidFill>
          <a:latin typeface="+mn-lt"/>
        </a:defRPr>
      </a:lvl2pPr>
      <a:lvl3pPr marL="1143000" indent="-228600" algn="l" defTabSz="457200" rtl="0" eaLnBrk="0" fontAlgn="base" hangingPunct="0">
        <a:lnSpc>
          <a:spcPct val="116000"/>
        </a:lnSpc>
        <a:spcBef>
          <a:spcPts val="600"/>
        </a:spcBef>
        <a:spcAft>
          <a:spcPct val="0"/>
        </a:spcAft>
        <a:buClr>
          <a:srgbClr val="000000"/>
        </a:buClr>
        <a:buSzPct val="100000"/>
        <a:buFont typeface="Times New Roman" pitchFamily="18" charset="0"/>
        <a:buChar char="•"/>
        <a:defRPr sz="2400">
          <a:solidFill>
            <a:srgbClr val="000000"/>
          </a:solidFill>
          <a:latin typeface="+mn-lt"/>
        </a:defRPr>
      </a:lvl3pPr>
      <a:lvl4pPr marL="16002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4pPr>
      <a:lvl5pPr marL="20574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5pPr>
      <a:lvl6pPr marL="25146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6pPr>
      <a:lvl7pPr marL="29718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7pPr>
      <a:lvl8pPr marL="34290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8pPr>
      <a:lvl9pPr marL="38862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51B612-8965-4D23-96E6-1B47DF1B93A7}" type="datetimeFigureOut">
              <a:rPr lang="en-US" smtClean="0">
                <a:solidFill>
                  <a:prstClr val="black">
                    <a:tint val="75000"/>
                  </a:prstClr>
                </a:solidFill>
              </a:rPr>
              <a:pPr/>
              <a:t>11/9/2010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C4E852-0B96-42CC-B5DD-51C0ADDAB2C1}"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51B612-8965-4D23-96E6-1B47DF1B93A7}" type="datetimeFigureOut">
              <a:rPr lang="en-US" smtClean="0">
                <a:solidFill>
                  <a:prstClr val="black">
                    <a:tint val="75000"/>
                  </a:prstClr>
                </a:solidFill>
              </a:rPr>
              <a:pPr/>
              <a:t>11/9/2010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C4E852-0B96-42CC-B5DD-51C0ADDAB2C1}"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51B612-8965-4D23-96E6-1B47DF1B93A7}" type="datetimeFigureOut">
              <a:rPr lang="en-US" smtClean="0">
                <a:solidFill>
                  <a:prstClr val="black">
                    <a:tint val="75000"/>
                  </a:prstClr>
                </a:solidFill>
              </a:rPr>
              <a:pPr/>
              <a:t>11/9/2010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C4E852-0B96-42CC-B5DD-51C0ADDAB2C1}"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6"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bwMode="auto">
          <a:xfrm>
            <a:off x="685800" y="609600"/>
            <a:ext cx="7770813" cy="1141413"/>
          </a:xfrm>
          <a:prstGeom prst="rect">
            <a:avLst/>
          </a:prstGeom>
          <a:noFill/>
          <a:ln w="9525">
            <a:noFill/>
            <a:round/>
            <a:headEnd/>
            <a:tailEnd/>
          </a:ln>
        </p:spPr>
        <p:txBody>
          <a:bodyPr vert="horz" wrap="square" lIns="90000" tIns="46800" rIns="90000" bIns="46800" numCol="1" anchor="ctr" anchorCtr="0" compatLnSpc="1">
            <a:prstTxWarp prst="textNoShape">
              <a:avLst/>
            </a:prstTxWarp>
          </a:bodyPr>
          <a:lstStyle/>
          <a:p>
            <a:pPr lvl="0"/>
            <a:r>
              <a:rPr lang="en-GB" smtClean="0"/>
              <a:t>Click to edit the title text format</a:t>
            </a:r>
          </a:p>
        </p:txBody>
      </p:sp>
      <p:sp>
        <p:nvSpPr>
          <p:cNvPr id="5123" name="Rectangle 2"/>
          <p:cNvSpPr>
            <a:spLocks noGrp="1" noChangeArrowheads="1"/>
          </p:cNvSpPr>
          <p:nvPr>
            <p:ph type="body" idx="1"/>
          </p:nvPr>
        </p:nvSpPr>
        <p:spPr bwMode="auto">
          <a:xfrm>
            <a:off x="685800" y="1981200"/>
            <a:ext cx="7770813" cy="4113213"/>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7" name="Rectangle 3"/>
          <p:cNvSpPr>
            <a:spLocks noGrp="1" noChangeArrowheads="1"/>
          </p:cNvSpPr>
          <p:nvPr>
            <p:ph type="dt"/>
          </p:nvPr>
        </p:nvSpPr>
        <p:spPr bwMode="auto">
          <a:xfrm>
            <a:off x="6858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smtClean="0">
                <a:solidFill>
                  <a:srgbClr val="000000"/>
                </a:solidFill>
              </a:defRPr>
            </a:lvl1pPr>
          </a:lstStyle>
          <a:p>
            <a:pPr defTabSz="457200" eaLnBrk="0" fontAlgn="base" hangingPunct="0">
              <a:spcBef>
                <a:spcPct val="0"/>
              </a:spcBef>
              <a:spcAft>
                <a:spcPct val="0"/>
              </a:spcAft>
              <a:buClr>
                <a:srgbClr val="000000"/>
              </a:buClr>
              <a:buSzPct val="100000"/>
              <a:buFont typeface="Times New Roman" pitchFamily="18" charset="0"/>
              <a:buNone/>
              <a:defRPr/>
            </a:pPr>
            <a:fld id="{11A2FDBE-4A89-4FC7-80CB-FE98AF5BE8D4}" type="datetime1">
              <a:rPr lang="en-US" smtClean="0"/>
              <a:pPr defTabSz="457200" eaLnBrk="0" fontAlgn="base" hangingPunct="0">
                <a:spcBef>
                  <a:spcPct val="0"/>
                </a:spcBef>
                <a:spcAft>
                  <a:spcPct val="0"/>
                </a:spcAft>
                <a:buClr>
                  <a:srgbClr val="000000"/>
                </a:buClr>
                <a:buSzPct val="100000"/>
                <a:buFont typeface="Times New Roman" pitchFamily="18" charset="0"/>
                <a:buNone/>
                <a:defRPr/>
              </a:pPr>
              <a:t>11/9/2010</a:t>
            </a:fld>
            <a:endParaRPr lang="en-GB"/>
          </a:p>
        </p:txBody>
      </p:sp>
      <p:sp>
        <p:nvSpPr>
          <p:cNvPr id="1028" name="Rectangle 4"/>
          <p:cNvSpPr>
            <a:spLocks noGrp="1" noChangeArrowheads="1"/>
          </p:cNvSpPr>
          <p:nvPr>
            <p:ph type="ftr"/>
          </p:nvPr>
        </p:nvSpPr>
        <p:spPr bwMode="auto">
          <a:xfrm>
            <a:off x="3124200" y="6248400"/>
            <a:ext cx="28940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smtClean="0">
                <a:solidFill>
                  <a:srgbClr val="000000"/>
                </a:solidFill>
              </a:defRPr>
            </a:lvl1pPr>
          </a:lstStyle>
          <a:p>
            <a:pPr defTabSz="457200" eaLnBrk="0" fontAlgn="base" hangingPunct="0">
              <a:spcBef>
                <a:spcPct val="0"/>
              </a:spcBef>
              <a:spcAft>
                <a:spcPct val="0"/>
              </a:spcAft>
              <a:buClr>
                <a:srgbClr val="000000"/>
              </a:buClr>
              <a:buSzPct val="100000"/>
              <a:buFont typeface="Times New Roman" pitchFamily="18" charset="0"/>
              <a:buNone/>
              <a:defRPr/>
            </a:pPr>
            <a:endParaRPr lang="en-GB"/>
          </a:p>
        </p:txBody>
      </p:sp>
      <p:sp>
        <p:nvSpPr>
          <p:cNvPr id="1029"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smtClean="0">
                <a:solidFill>
                  <a:srgbClr val="000000"/>
                </a:solidFill>
              </a:defRPr>
            </a:lvl1pPr>
          </a:lstStyle>
          <a:p>
            <a:pPr defTabSz="457200" eaLnBrk="0" fontAlgn="base" hangingPunct="0">
              <a:spcBef>
                <a:spcPct val="0"/>
              </a:spcBef>
              <a:spcAft>
                <a:spcPct val="0"/>
              </a:spcAft>
              <a:buClr>
                <a:srgbClr val="000000"/>
              </a:buClr>
              <a:buSzPct val="100000"/>
              <a:buFont typeface="Times New Roman" pitchFamily="18" charset="0"/>
              <a:buNone/>
              <a:defRPr/>
            </a:pPr>
            <a:fld id="{F0223304-1AA4-40FF-B045-E46F9CC0192E}" type="slidenum">
              <a:rPr lang="en-GB"/>
              <a:pPr defTabSz="457200" eaLnBrk="0" fontAlgn="base" hangingPunct="0">
                <a:spcBef>
                  <a:spcPct val="0"/>
                </a:spcBef>
                <a:spcAft>
                  <a:spcPct val="0"/>
                </a:spcAft>
                <a:buClr>
                  <a:srgbClr val="000000"/>
                </a:buClr>
                <a:buSzPct val="100000"/>
                <a:buFont typeface="Times New Roman" pitchFamily="18" charset="0"/>
                <a:buNone/>
                <a:defRPr/>
              </a:pPr>
              <a:t>‹#›</a:t>
            </a:fld>
            <a:endParaRPr lang="en-GB"/>
          </a:p>
        </p:txBody>
      </p:sp>
    </p:spTree>
  </p:cSld>
  <p:clrMap bg1="lt1" tx1="dk1" bg2="lt2" tx2="dk2" accent1="accent1" accent2="accent2" accent3="accent3" accent4="accent4" accent5="accent5" accent6="accent6" hlink="hlink" folHlink="folHlink"/>
  <p:sldLayoutIdLst>
    <p:sldLayoutId id="2147483663" r:id="rId1"/>
  </p:sldLayoutIdLst>
  <p:hf hdr="0" ftr="0" dt="0"/>
  <p:txStyles>
    <p:titleStyle>
      <a:lvl1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4572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9144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13716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18288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p:titleStyle>
    <p:bodyStyle>
      <a:lvl1pPr marL="341313" indent="-341313" algn="l" defTabSz="457200" rtl="0" eaLnBrk="0" fontAlgn="base" hangingPunct="0">
        <a:lnSpc>
          <a:spcPct val="116000"/>
        </a:lnSpc>
        <a:spcBef>
          <a:spcPts val="800"/>
        </a:spcBef>
        <a:spcAft>
          <a:spcPct val="0"/>
        </a:spcAft>
        <a:buClr>
          <a:srgbClr val="000000"/>
        </a:buClr>
        <a:buSzPct val="100000"/>
        <a:buFont typeface="Times New Roman" pitchFamily="18" charset="0"/>
        <a:buChar char="•"/>
        <a:defRPr sz="3200">
          <a:solidFill>
            <a:srgbClr val="000000"/>
          </a:solidFill>
          <a:latin typeface="+mn-lt"/>
          <a:ea typeface="+mn-ea"/>
          <a:cs typeface="+mn-cs"/>
        </a:defRPr>
      </a:lvl1pPr>
      <a:lvl2pPr marL="741363" indent="-284163" algn="l" defTabSz="457200" rtl="0" eaLnBrk="0" fontAlgn="base" hangingPunct="0">
        <a:lnSpc>
          <a:spcPct val="116000"/>
        </a:lnSpc>
        <a:spcBef>
          <a:spcPts val="700"/>
        </a:spcBef>
        <a:spcAft>
          <a:spcPct val="0"/>
        </a:spcAft>
        <a:buClr>
          <a:srgbClr val="000000"/>
        </a:buClr>
        <a:buSzPct val="100000"/>
        <a:buFont typeface="Times New Roman" pitchFamily="18" charset="0"/>
        <a:buChar char="–"/>
        <a:defRPr sz="2800">
          <a:solidFill>
            <a:srgbClr val="000000"/>
          </a:solidFill>
          <a:latin typeface="+mn-lt"/>
        </a:defRPr>
      </a:lvl2pPr>
      <a:lvl3pPr marL="1143000" indent="-228600" algn="l" defTabSz="457200" rtl="0" eaLnBrk="0" fontAlgn="base" hangingPunct="0">
        <a:lnSpc>
          <a:spcPct val="116000"/>
        </a:lnSpc>
        <a:spcBef>
          <a:spcPts val="600"/>
        </a:spcBef>
        <a:spcAft>
          <a:spcPct val="0"/>
        </a:spcAft>
        <a:buClr>
          <a:srgbClr val="000000"/>
        </a:buClr>
        <a:buSzPct val="100000"/>
        <a:buFont typeface="Times New Roman" pitchFamily="18" charset="0"/>
        <a:buChar char="•"/>
        <a:defRPr sz="2400">
          <a:solidFill>
            <a:srgbClr val="000000"/>
          </a:solidFill>
          <a:latin typeface="+mn-lt"/>
        </a:defRPr>
      </a:lvl3pPr>
      <a:lvl4pPr marL="16002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4pPr>
      <a:lvl5pPr marL="20574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5pPr>
      <a:lvl6pPr marL="25146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6pPr>
      <a:lvl7pPr marL="29718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7pPr>
      <a:lvl8pPr marL="34290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8pPr>
      <a:lvl9pPr marL="38862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bwMode="auto">
          <a:xfrm>
            <a:off x="685800" y="609600"/>
            <a:ext cx="7770813" cy="1141413"/>
          </a:xfrm>
          <a:prstGeom prst="rect">
            <a:avLst/>
          </a:prstGeom>
          <a:noFill/>
          <a:ln w="9525">
            <a:noFill/>
            <a:round/>
            <a:headEnd/>
            <a:tailEnd/>
          </a:ln>
        </p:spPr>
        <p:txBody>
          <a:bodyPr vert="horz" wrap="square" lIns="90000" tIns="46800" rIns="90000" bIns="46800" numCol="1" anchor="ctr" anchorCtr="0" compatLnSpc="1">
            <a:prstTxWarp prst="textNoShape">
              <a:avLst/>
            </a:prstTxWarp>
          </a:bodyPr>
          <a:lstStyle/>
          <a:p>
            <a:pPr lvl="0"/>
            <a:r>
              <a:rPr lang="en-GB" smtClean="0"/>
              <a:t>Click to edit the title text format</a:t>
            </a:r>
          </a:p>
        </p:txBody>
      </p:sp>
      <p:sp>
        <p:nvSpPr>
          <p:cNvPr id="5123" name="Rectangle 2"/>
          <p:cNvSpPr>
            <a:spLocks noGrp="1" noChangeArrowheads="1"/>
          </p:cNvSpPr>
          <p:nvPr>
            <p:ph type="body" idx="1"/>
          </p:nvPr>
        </p:nvSpPr>
        <p:spPr bwMode="auto">
          <a:xfrm>
            <a:off x="685800" y="1981200"/>
            <a:ext cx="7770813" cy="4113213"/>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7" name="Rectangle 3"/>
          <p:cNvSpPr>
            <a:spLocks noGrp="1" noChangeArrowheads="1"/>
          </p:cNvSpPr>
          <p:nvPr>
            <p:ph type="dt"/>
          </p:nvPr>
        </p:nvSpPr>
        <p:spPr bwMode="auto">
          <a:xfrm>
            <a:off x="6858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smtClean="0">
                <a:solidFill>
                  <a:srgbClr val="000000"/>
                </a:solidFill>
              </a:defRPr>
            </a:lvl1pPr>
          </a:lstStyle>
          <a:p>
            <a:pPr defTabSz="457200" eaLnBrk="0" fontAlgn="base" hangingPunct="0">
              <a:spcBef>
                <a:spcPct val="0"/>
              </a:spcBef>
              <a:spcAft>
                <a:spcPct val="0"/>
              </a:spcAft>
              <a:buClr>
                <a:srgbClr val="000000"/>
              </a:buClr>
              <a:buSzPct val="100000"/>
              <a:buFont typeface="Times New Roman" pitchFamily="18" charset="0"/>
              <a:buNone/>
              <a:defRPr/>
            </a:pPr>
            <a:fld id="{F0A7E6EE-19CB-491B-BE42-46174B33950D}" type="datetime1">
              <a:rPr lang="en-US" smtClean="0"/>
              <a:pPr defTabSz="457200" eaLnBrk="0" fontAlgn="base" hangingPunct="0">
                <a:spcBef>
                  <a:spcPct val="0"/>
                </a:spcBef>
                <a:spcAft>
                  <a:spcPct val="0"/>
                </a:spcAft>
                <a:buClr>
                  <a:srgbClr val="000000"/>
                </a:buClr>
                <a:buSzPct val="100000"/>
                <a:buFont typeface="Times New Roman" pitchFamily="18" charset="0"/>
                <a:buNone/>
                <a:defRPr/>
              </a:pPr>
              <a:t>11/9/2010</a:t>
            </a:fld>
            <a:endParaRPr lang="en-GB"/>
          </a:p>
        </p:txBody>
      </p:sp>
      <p:sp>
        <p:nvSpPr>
          <p:cNvPr id="1028" name="Rectangle 4"/>
          <p:cNvSpPr>
            <a:spLocks noGrp="1" noChangeArrowheads="1"/>
          </p:cNvSpPr>
          <p:nvPr>
            <p:ph type="ftr"/>
          </p:nvPr>
        </p:nvSpPr>
        <p:spPr bwMode="auto">
          <a:xfrm>
            <a:off x="3124200" y="6248400"/>
            <a:ext cx="28940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smtClean="0">
                <a:solidFill>
                  <a:srgbClr val="000000"/>
                </a:solidFill>
              </a:defRPr>
            </a:lvl1pPr>
          </a:lstStyle>
          <a:p>
            <a:pPr defTabSz="457200" eaLnBrk="0" fontAlgn="base" hangingPunct="0">
              <a:spcBef>
                <a:spcPct val="0"/>
              </a:spcBef>
              <a:spcAft>
                <a:spcPct val="0"/>
              </a:spcAft>
              <a:buClr>
                <a:srgbClr val="000000"/>
              </a:buClr>
              <a:buSzPct val="100000"/>
              <a:buFont typeface="Times New Roman" pitchFamily="18" charset="0"/>
              <a:buNone/>
              <a:defRPr/>
            </a:pPr>
            <a:endParaRPr lang="en-GB"/>
          </a:p>
        </p:txBody>
      </p:sp>
      <p:sp>
        <p:nvSpPr>
          <p:cNvPr id="1029" name="Rectangle 5"/>
          <p:cNvSpPr>
            <a:spLocks noGrp="1" noChangeArrowheads="1"/>
          </p:cNvSpPr>
          <p:nvPr>
            <p:ph type="sldNum"/>
          </p:nvPr>
        </p:nvSpPr>
        <p:spPr bwMode="auto">
          <a:xfrm>
            <a:off x="6553200" y="6248400"/>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smtClean="0">
                <a:solidFill>
                  <a:srgbClr val="000000"/>
                </a:solidFill>
              </a:defRPr>
            </a:lvl1pPr>
          </a:lstStyle>
          <a:p>
            <a:pPr defTabSz="457200" eaLnBrk="0" fontAlgn="base" hangingPunct="0">
              <a:spcBef>
                <a:spcPct val="0"/>
              </a:spcBef>
              <a:spcAft>
                <a:spcPct val="0"/>
              </a:spcAft>
              <a:buClr>
                <a:srgbClr val="000000"/>
              </a:buClr>
              <a:buSzPct val="100000"/>
              <a:buFont typeface="Times New Roman" pitchFamily="18" charset="0"/>
              <a:buNone/>
              <a:defRPr/>
            </a:pPr>
            <a:fld id="{F0223304-1AA4-40FF-B045-E46F9CC0192E}" type="slidenum">
              <a:rPr lang="en-GB"/>
              <a:pPr defTabSz="457200" eaLnBrk="0" fontAlgn="base" hangingPunct="0">
                <a:spcBef>
                  <a:spcPct val="0"/>
                </a:spcBef>
                <a:spcAft>
                  <a:spcPct val="0"/>
                </a:spcAft>
                <a:buClr>
                  <a:srgbClr val="000000"/>
                </a:buClr>
                <a:buSzPct val="100000"/>
                <a:buFont typeface="Times New Roman" pitchFamily="18" charset="0"/>
                <a:buNone/>
                <a:defRPr/>
              </a:pPr>
              <a:t>‹#›</a:t>
            </a:fld>
            <a:endParaRPr lang="en-GB"/>
          </a:p>
        </p:txBody>
      </p:sp>
    </p:spTree>
  </p:cSld>
  <p:clrMap bg1="lt1" tx1="dk1" bg2="lt2" tx2="dk2" accent1="accent1" accent2="accent2" accent3="accent3" accent4="accent4" accent5="accent5" accent6="accent6" hlink="hlink" folHlink="folHlink"/>
  <p:sldLayoutIdLst>
    <p:sldLayoutId id="2147483665" r:id="rId1"/>
    <p:sldLayoutId id="2147483707" r:id="rId2"/>
  </p:sldLayoutIdLst>
  <p:hf hdr="0" ftr="0" dt="0"/>
  <p:txStyles>
    <p:titleStyle>
      <a:lvl1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4572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9144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13716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1828800" algn="ctr" defTabSz="457200" rtl="0" eaLnBrk="0" fontAlgn="base" hangingPunct="0">
        <a:lnSpc>
          <a:spcPct val="116000"/>
        </a:lnSpc>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p:titleStyle>
    <p:bodyStyle>
      <a:lvl1pPr marL="341313" indent="-341313" algn="l" defTabSz="457200" rtl="0" eaLnBrk="0" fontAlgn="base" hangingPunct="0">
        <a:lnSpc>
          <a:spcPct val="116000"/>
        </a:lnSpc>
        <a:spcBef>
          <a:spcPts val="800"/>
        </a:spcBef>
        <a:spcAft>
          <a:spcPct val="0"/>
        </a:spcAft>
        <a:buClr>
          <a:srgbClr val="000000"/>
        </a:buClr>
        <a:buSzPct val="100000"/>
        <a:buFont typeface="Times New Roman" pitchFamily="18" charset="0"/>
        <a:buChar char="•"/>
        <a:defRPr sz="3200">
          <a:solidFill>
            <a:srgbClr val="000000"/>
          </a:solidFill>
          <a:latin typeface="+mn-lt"/>
          <a:ea typeface="+mn-ea"/>
          <a:cs typeface="+mn-cs"/>
        </a:defRPr>
      </a:lvl1pPr>
      <a:lvl2pPr marL="741363" indent="-284163" algn="l" defTabSz="457200" rtl="0" eaLnBrk="0" fontAlgn="base" hangingPunct="0">
        <a:lnSpc>
          <a:spcPct val="116000"/>
        </a:lnSpc>
        <a:spcBef>
          <a:spcPts val="700"/>
        </a:spcBef>
        <a:spcAft>
          <a:spcPct val="0"/>
        </a:spcAft>
        <a:buClr>
          <a:srgbClr val="000000"/>
        </a:buClr>
        <a:buSzPct val="100000"/>
        <a:buFont typeface="Times New Roman" pitchFamily="18" charset="0"/>
        <a:buChar char="–"/>
        <a:defRPr sz="2800">
          <a:solidFill>
            <a:srgbClr val="000000"/>
          </a:solidFill>
          <a:latin typeface="+mn-lt"/>
        </a:defRPr>
      </a:lvl2pPr>
      <a:lvl3pPr marL="1143000" indent="-228600" algn="l" defTabSz="457200" rtl="0" eaLnBrk="0" fontAlgn="base" hangingPunct="0">
        <a:lnSpc>
          <a:spcPct val="116000"/>
        </a:lnSpc>
        <a:spcBef>
          <a:spcPts val="600"/>
        </a:spcBef>
        <a:spcAft>
          <a:spcPct val="0"/>
        </a:spcAft>
        <a:buClr>
          <a:srgbClr val="000000"/>
        </a:buClr>
        <a:buSzPct val="100000"/>
        <a:buFont typeface="Times New Roman" pitchFamily="18" charset="0"/>
        <a:buChar char="•"/>
        <a:defRPr sz="2400">
          <a:solidFill>
            <a:srgbClr val="000000"/>
          </a:solidFill>
          <a:latin typeface="+mn-lt"/>
        </a:defRPr>
      </a:lvl3pPr>
      <a:lvl4pPr marL="16002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4pPr>
      <a:lvl5pPr marL="20574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5pPr>
      <a:lvl6pPr marL="25146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6pPr>
      <a:lvl7pPr marL="29718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7pPr>
      <a:lvl8pPr marL="34290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8pPr>
      <a:lvl9pPr marL="3886200" indent="-228600" algn="l" defTabSz="457200" rtl="0" eaLnBrk="0" fontAlgn="base" hangingPunct="0">
        <a:lnSpc>
          <a:spcPct val="116000"/>
        </a:lnSpc>
        <a:spcBef>
          <a:spcPts val="500"/>
        </a:spcBef>
        <a:spcAft>
          <a:spcPct val="0"/>
        </a:spcAft>
        <a:buClr>
          <a:srgbClr val="000000"/>
        </a:buClr>
        <a:buSzPct val="100000"/>
        <a:buFont typeface="Times New Roman" pitchFamily="18"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FF0DC9-57B3-4BC1-AC06-B313889D290E}"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71"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605561-99CF-4E8C-9377-798A86E9B959}"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73"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0C9EE-E9BB-4E90-B02A-601D8B21B8B2}"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75"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197E27-4792-4832-AF81-D37F05A67712}"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77"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3CFC23-D5F6-43E1-BC3E-5DB11306E57C}" type="datetime1">
              <a:rPr lang="en-US" smtClean="0">
                <a:solidFill>
                  <a:prstClr val="white">
                    <a:tint val="75000"/>
                  </a:prstClr>
                </a:solidFill>
              </a:rPr>
              <a:pPr/>
              <a:t>11/9/2010</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F93CA-2910-4795-B03B-C9DC433A255E}"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 xmlns:p14="http://schemas.microsoft.com/office/powerpoint/2010/main" val="1451701461"/>
      </p:ext>
    </p:extLst>
  </p:cSld>
  <p:clrMap bg1="dk1" tx1="lt1" bg2="dk2" tx2="lt2" accent1="accent1" accent2="accent2" accent3="accent3" accent4="accent4" accent5="accent5" accent6="accent6" hlink="hlink" folHlink="folHlink"/>
  <p:sldLayoutIdLst>
    <p:sldLayoutId id="2147483679" r:id="rId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hyperlink" Target="https://storm.aoml.noaa.gov/realtime" TargetMode="External"/><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www.ral.ucar.edu/jnt/repository" TargetMode="Externa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4.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48.jpeg"/></Relationships>
</file>

<file path=ppt/slides/_rels/slide2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50.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image" Target="../media/image58.tiff"/><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59.tiff"/><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57200"/>
            <a:ext cx="7772400" cy="1470025"/>
          </a:xfrm>
        </p:spPr>
        <p:txBody>
          <a:bodyPr>
            <a:normAutofit/>
          </a:bodyPr>
          <a:lstStyle/>
          <a:p>
            <a:r>
              <a:rPr lang="en-US" sz="2800" b="1" dirty="0" smtClean="0"/>
              <a:t>Applications Development and Diagnostics Team</a:t>
            </a:r>
            <a:br>
              <a:rPr lang="en-US" sz="2800" b="1" dirty="0" smtClean="0"/>
            </a:br>
            <a:r>
              <a:rPr lang="en-US" sz="2800" b="1" dirty="0" smtClean="0"/>
              <a:t>FY10 Progress Report </a:t>
            </a:r>
            <a:endParaRPr lang="en-US" sz="2800" b="1" dirty="0"/>
          </a:p>
        </p:txBody>
      </p:sp>
      <p:sp>
        <p:nvSpPr>
          <p:cNvPr id="3" name="Subtitle 2"/>
          <p:cNvSpPr>
            <a:spLocks noGrp="1"/>
          </p:cNvSpPr>
          <p:nvPr>
            <p:ph type="subTitle" idx="1"/>
          </p:nvPr>
        </p:nvSpPr>
        <p:spPr>
          <a:xfrm>
            <a:off x="1447800" y="2209800"/>
            <a:ext cx="6400800" cy="3886200"/>
          </a:xfrm>
        </p:spPr>
        <p:txBody>
          <a:bodyPr>
            <a:normAutofit lnSpcReduction="10000"/>
          </a:bodyPr>
          <a:lstStyle/>
          <a:p>
            <a:r>
              <a:rPr lang="en-US" sz="2400" dirty="0" smtClean="0">
                <a:solidFill>
                  <a:schemeClr val="tx1"/>
                </a:solidFill>
              </a:rPr>
              <a:t>Mark DeMaria</a:t>
            </a:r>
          </a:p>
          <a:p>
            <a:r>
              <a:rPr lang="en-US" sz="2400" dirty="0" smtClean="0">
                <a:solidFill>
                  <a:schemeClr val="tx1"/>
                </a:solidFill>
              </a:rPr>
              <a:t>NOAA/NESDIS/STAR</a:t>
            </a:r>
          </a:p>
          <a:p>
            <a:endParaRPr lang="en-US" sz="2400" dirty="0">
              <a:solidFill>
                <a:schemeClr val="tx1"/>
              </a:solidFill>
            </a:endParaRPr>
          </a:p>
          <a:p>
            <a:r>
              <a:rPr lang="en-US" sz="2400" dirty="0" smtClean="0">
                <a:solidFill>
                  <a:schemeClr val="tx1"/>
                </a:solidFill>
              </a:rPr>
              <a:t>Wallace Hogsett </a:t>
            </a:r>
          </a:p>
          <a:p>
            <a:r>
              <a:rPr lang="en-US" sz="2400" dirty="0" smtClean="0">
                <a:solidFill>
                  <a:schemeClr val="tx1"/>
                </a:solidFill>
              </a:rPr>
              <a:t>NOAA/NCEP/NHC</a:t>
            </a:r>
          </a:p>
          <a:p>
            <a:endParaRPr lang="en-US" sz="2400" dirty="0">
              <a:solidFill>
                <a:schemeClr val="tx1"/>
              </a:solidFill>
            </a:endParaRPr>
          </a:p>
          <a:p>
            <a:r>
              <a:rPr lang="en-US" sz="2400" dirty="0" smtClean="0">
                <a:solidFill>
                  <a:schemeClr val="tx1"/>
                </a:solidFill>
              </a:rPr>
              <a:t>HFIP Annual Review Meeting</a:t>
            </a:r>
          </a:p>
          <a:p>
            <a:r>
              <a:rPr lang="en-US" sz="2400" dirty="0" smtClean="0">
                <a:solidFill>
                  <a:schemeClr val="tx1"/>
                </a:solidFill>
              </a:rPr>
              <a:t>November 9-10, 2010 </a:t>
            </a:r>
          </a:p>
          <a:p>
            <a:r>
              <a:rPr lang="en-US" sz="2400" dirty="0" smtClean="0">
                <a:solidFill>
                  <a:schemeClr val="tx1"/>
                </a:solidFill>
              </a:rPr>
              <a:t>Miami, FL </a:t>
            </a:r>
            <a:endParaRPr lang="en-US" sz="2400" dirty="0">
              <a:solidFill>
                <a:schemeClr val="tx1"/>
              </a:solidFill>
            </a:endParaRPr>
          </a:p>
        </p:txBody>
      </p:sp>
      <p:sp>
        <p:nvSpPr>
          <p:cNvPr id="4" name="Slide Number Placeholder 3"/>
          <p:cNvSpPr>
            <a:spLocks noGrp="1"/>
          </p:cNvSpPr>
          <p:nvPr>
            <p:ph type="sldNum" sz="quarter" idx="12"/>
          </p:nvPr>
        </p:nvSpPr>
        <p:spPr/>
        <p:txBody>
          <a:bodyPr/>
          <a:lstStyle/>
          <a:p>
            <a:fld id="{580E87FA-95D7-4837-A865-4DABF6750F3B}"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9458" name="Rectangle 1026"/>
          <p:cNvSpPr>
            <a:spLocks noGrp="1"/>
          </p:cNvSpPr>
          <p:nvPr>
            <p:ph type="title"/>
          </p:nvPr>
        </p:nvSpPr>
        <p:spPr>
          <a:xfrm>
            <a:off x="685800" y="381000"/>
            <a:ext cx="7772400" cy="838200"/>
          </a:xfrm>
        </p:spPr>
        <p:txBody>
          <a:bodyPr/>
          <a:lstStyle/>
          <a:p>
            <a:r>
              <a:rPr lang="en-US" smtClean="0"/>
              <a:t>Dropsonde Composites </a:t>
            </a:r>
          </a:p>
        </p:txBody>
      </p:sp>
      <p:pic>
        <p:nvPicPr>
          <p:cNvPr id="19459" name="Content Placeholder 3" descr="gradient_windtest.tif"/>
          <p:cNvPicPr>
            <a:picLocks noChangeAspect="1"/>
          </p:cNvPicPr>
          <p:nvPr/>
        </p:nvPicPr>
        <p:blipFill>
          <a:blip r:embed="rId2" cstate="print"/>
          <a:srcRect/>
          <a:stretch>
            <a:fillRect/>
          </a:stretch>
        </p:blipFill>
        <p:spPr bwMode="auto">
          <a:xfrm>
            <a:off x="1371600" y="1600200"/>
            <a:ext cx="6362700" cy="4525963"/>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580E87FA-95D7-4837-A865-4DABF6750F3B}"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6.4.2 Model Diagnostics</a:t>
            </a:r>
            <a:endParaRPr lang="en-US" sz="4000" dirty="0"/>
          </a:p>
        </p:txBody>
      </p:sp>
      <p:sp>
        <p:nvSpPr>
          <p:cNvPr id="3" name="Content Placeholder 2"/>
          <p:cNvSpPr>
            <a:spLocks noGrp="1"/>
          </p:cNvSpPr>
          <p:nvPr>
            <p:ph idx="1"/>
          </p:nvPr>
        </p:nvSpPr>
        <p:spPr>
          <a:xfrm>
            <a:off x="457200" y="1371600"/>
            <a:ext cx="8229600" cy="5029200"/>
          </a:xfrm>
        </p:spPr>
        <p:txBody>
          <a:bodyPr>
            <a:normAutofit fontScale="70000" lnSpcReduction="20000"/>
          </a:bodyPr>
          <a:lstStyle/>
          <a:p>
            <a:r>
              <a:rPr lang="en-US" dirty="0" smtClean="0"/>
              <a:t>NHC Product Tools</a:t>
            </a:r>
          </a:p>
          <a:p>
            <a:pPr lvl="1"/>
            <a:r>
              <a:rPr lang="en-US" dirty="0" smtClean="0"/>
              <a:t>Input: GRIB, </a:t>
            </a:r>
            <a:r>
              <a:rPr lang="en-US" dirty="0" err="1" smtClean="0"/>
              <a:t>NetCDF</a:t>
            </a:r>
            <a:r>
              <a:rPr lang="en-US" dirty="0" smtClean="0"/>
              <a:t>   	Software: HPLOT,  ATCF, N-AWIPS, 				 	                   grads, Fortran</a:t>
            </a:r>
          </a:p>
          <a:p>
            <a:r>
              <a:rPr lang="en-US" dirty="0" smtClean="0"/>
              <a:t>NESDIS/CIRA</a:t>
            </a:r>
          </a:p>
          <a:p>
            <a:pPr lvl="1"/>
            <a:r>
              <a:rPr lang="en-US" dirty="0" smtClean="0"/>
              <a:t>Input: GRIB, </a:t>
            </a:r>
            <a:r>
              <a:rPr lang="en-US" dirty="0" err="1" smtClean="0"/>
              <a:t>McIDAS</a:t>
            </a:r>
            <a:r>
              <a:rPr lang="en-US" dirty="0" smtClean="0"/>
              <a:t>	Software: Fortran, IDL</a:t>
            </a:r>
          </a:p>
          <a:p>
            <a:r>
              <a:rPr lang="en-US" dirty="0" smtClean="0"/>
              <a:t>HRD </a:t>
            </a:r>
            <a:r>
              <a:rPr lang="en-US" dirty="0" err="1" smtClean="0"/>
              <a:t>Diapost</a:t>
            </a:r>
            <a:endParaRPr lang="en-US" dirty="0" smtClean="0"/>
          </a:p>
          <a:p>
            <a:pPr lvl="1"/>
            <a:r>
              <a:rPr lang="en-US" dirty="0" smtClean="0"/>
              <a:t>Input: Binary  		Software: Fortran, grads, java, GWT</a:t>
            </a:r>
          </a:p>
          <a:p>
            <a:r>
              <a:rPr lang="en-US" dirty="0" smtClean="0"/>
              <a:t>ESRL</a:t>
            </a:r>
          </a:p>
          <a:p>
            <a:pPr lvl="1"/>
            <a:r>
              <a:rPr lang="en-US" dirty="0" smtClean="0"/>
              <a:t>Input: GRIB 		Software: python and grads</a:t>
            </a:r>
          </a:p>
          <a:p>
            <a:r>
              <a:rPr lang="en-US" dirty="0" smtClean="0"/>
              <a:t>EMC </a:t>
            </a:r>
          </a:p>
          <a:p>
            <a:pPr lvl="1"/>
            <a:r>
              <a:rPr lang="en-US" dirty="0" smtClean="0"/>
              <a:t>Input: GRIB		Software: HPLOT, Fortran, grads</a:t>
            </a:r>
          </a:p>
          <a:p>
            <a:r>
              <a:rPr lang="en-US" dirty="0" smtClean="0"/>
              <a:t>NRL</a:t>
            </a:r>
          </a:p>
          <a:p>
            <a:pPr lvl="1"/>
            <a:r>
              <a:rPr lang="en-US" dirty="0" smtClean="0"/>
              <a:t>Input: IEEE Binary		Software: Fortran</a:t>
            </a:r>
          </a:p>
          <a:p>
            <a:r>
              <a:rPr lang="en-US" dirty="0" smtClean="0"/>
              <a:t>NCAR/SUNYA </a:t>
            </a:r>
          </a:p>
          <a:p>
            <a:pPr lvl="1"/>
            <a:r>
              <a:rPr lang="en-US" dirty="0" smtClean="0"/>
              <a:t>Input: </a:t>
            </a:r>
            <a:r>
              <a:rPr lang="en-US" dirty="0" err="1" smtClean="0"/>
              <a:t>NetCDF</a:t>
            </a:r>
            <a:r>
              <a:rPr lang="en-US" dirty="0" smtClean="0"/>
              <a:t>		Software: Fortran, NCL, </a:t>
            </a:r>
            <a:r>
              <a:rPr lang="en-US" dirty="0" err="1" smtClean="0"/>
              <a:t>Matlab</a:t>
            </a:r>
            <a:endParaRPr lang="en-US" dirty="0" smtClean="0"/>
          </a:p>
          <a:p>
            <a:endParaRPr lang="en-US" dirty="0"/>
          </a:p>
        </p:txBody>
      </p:sp>
      <p:sp>
        <p:nvSpPr>
          <p:cNvPr id="4" name="Slide Number Placeholder 3"/>
          <p:cNvSpPr>
            <a:spLocks noGrp="1"/>
          </p:cNvSpPr>
          <p:nvPr>
            <p:ph type="sldNum" sz="quarter" idx="12"/>
          </p:nvPr>
        </p:nvSpPr>
        <p:spPr/>
        <p:txBody>
          <a:bodyPr/>
          <a:lstStyle/>
          <a:p>
            <a:fld id="{57E065AA-1B3D-4A42-B8EB-AF48144965E6}"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456481" y="182900"/>
            <a:ext cx="8228160" cy="851129"/>
          </a:xfrm>
          <a:ln/>
        </p:spPr>
        <p:txBody>
          <a:bodyPr tIns="35203"/>
          <a:lstStyle/>
          <a:p>
            <a:pP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dirty="0"/>
              <a:t>Model Large-Scale Diagnostics File</a:t>
            </a:r>
          </a:p>
        </p:txBody>
      </p:sp>
      <p:sp>
        <p:nvSpPr>
          <p:cNvPr id="3074" name="Text Box 2"/>
          <p:cNvSpPr txBox="1">
            <a:spLocks noChangeArrowheads="1"/>
          </p:cNvSpPr>
          <p:nvPr/>
        </p:nvSpPr>
        <p:spPr bwMode="auto">
          <a:xfrm>
            <a:off x="1406880" y="6381311"/>
            <a:ext cx="5942880" cy="313953"/>
          </a:xfrm>
          <a:prstGeom prst="rect">
            <a:avLst/>
          </a:prstGeom>
          <a:noFill/>
          <a:ln w="9525">
            <a:noFill/>
            <a:round/>
            <a:headEnd/>
            <a:tailEnd/>
          </a:ln>
          <a:effectLst/>
        </p:spPr>
        <p:txBody>
          <a:bodyPr wrap="none" lIns="81639" tIns="55221" rIns="81639" bIns="40820"/>
          <a:lstStyle/>
          <a:p>
            <a:pPr>
              <a:tabLst>
                <a:tab pos="656650" algn="l"/>
                <a:tab pos="1313299" algn="l"/>
                <a:tab pos="1969949" algn="l"/>
                <a:tab pos="2626599" algn="l"/>
                <a:tab pos="3283248" algn="l"/>
                <a:tab pos="3939898" algn="l"/>
                <a:tab pos="4596548" algn="l"/>
                <a:tab pos="5253198" algn="l"/>
                <a:tab pos="5909847" algn="l"/>
              </a:tabLst>
            </a:pPr>
            <a:r>
              <a:rPr lang="en-US" dirty="0">
                <a:solidFill>
                  <a:srgbClr val="000000"/>
                </a:solidFill>
                <a:ea typeface="DejaVu LGC Sans" charset="0"/>
                <a:cs typeface="DejaVu LGC Sans" charset="0"/>
              </a:rPr>
              <a:t>Currently available in real-time for HWRF, GFDL, COAMPS-TC</a:t>
            </a:r>
          </a:p>
        </p:txBody>
      </p:sp>
      <p:sp>
        <p:nvSpPr>
          <p:cNvPr id="3075" name="Text Box 3"/>
          <p:cNvSpPr txBox="1">
            <a:spLocks noChangeArrowheads="1"/>
          </p:cNvSpPr>
          <p:nvPr/>
        </p:nvSpPr>
        <p:spPr bwMode="auto">
          <a:xfrm>
            <a:off x="1490401" y="6595893"/>
            <a:ext cx="164160" cy="313953"/>
          </a:xfrm>
          <a:prstGeom prst="rect">
            <a:avLst/>
          </a:prstGeom>
          <a:noFill/>
          <a:ln w="9525">
            <a:noFill/>
            <a:round/>
            <a:headEnd/>
            <a:tailEnd/>
          </a:ln>
          <a:effectLst/>
        </p:spPr>
        <p:txBody>
          <a:bodyPr wrap="none" lIns="82945" tIns="41473" rIns="82945" bIns="41473" anchor="ctr"/>
          <a:lstStyle/>
          <a:p>
            <a:endParaRPr lang="en-US"/>
          </a:p>
        </p:txBody>
      </p:sp>
      <p:sp>
        <p:nvSpPr>
          <p:cNvPr id="3076" name="Text Box 4"/>
          <p:cNvSpPr txBox="1">
            <a:spLocks noChangeArrowheads="1"/>
          </p:cNvSpPr>
          <p:nvPr/>
        </p:nvSpPr>
        <p:spPr bwMode="auto">
          <a:xfrm>
            <a:off x="324000" y="1026828"/>
            <a:ext cx="8667600" cy="5200386"/>
          </a:xfrm>
          <a:prstGeom prst="rect">
            <a:avLst/>
          </a:prstGeom>
          <a:noFill/>
          <a:ln w="18360">
            <a:solidFill>
              <a:srgbClr val="800080"/>
            </a:solidFill>
            <a:round/>
            <a:headEnd/>
            <a:tailEnd/>
          </a:ln>
          <a:effectLst/>
        </p:spPr>
        <p:txBody>
          <a:bodyPr lIns="89803" tIns="55841" rIns="89803" bIns="48983"/>
          <a:lstStyle/>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               *   HWRF  2010091312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               *   AL11        IGOR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endParaRPr lang="en-US" sz="800" b="1" dirty="0">
              <a:solidFill>
                <a:srgbClr val="000000"/>
              </a:solidFill>
              <a:latin typeface="Courier New" pitchFamily="49" charset="0"/>
              <a:ea typeface="DejaVu LGC Sans" charset="0"/>
              <a:cs typeface="DejaVu LGC Sans" charset="0"/>
            </a:endParaRP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                ------------------------------------------------------     STORM DATA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endParaRPr lang="en-US" sz="800" b="1" dirty="0">
              <a:solidFill>
                <a:srgbClr val="000000"/>
              </a:solidFill>
              <a:latin typeface="Courier New" pitchFamily="49" charset="0"/>
              <a:ea typeface="DejaVu LGC Sans" charset="0"/>
              <a:cs typeface="DejaVu LGC Sans" charset="0"/>
            </a:endParaRP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NTIME 022</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TIME    (HR)         0     6    12    18    24    30    36    42    48    54    60    66    72    78    84    90    96   102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LAT     (DEG)     17.6  17.8  18.1  18.7  19.2  19.9  20.4  21.1  21.7  22.4  23.0  23.5  24.0  24.5  25.2  25.7  26.5  27.3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LON     (DEG)    310.9 310.1 309.6 308.9 307.9 307.2 306.5 305.7 304.8 303.9 303.0 302.3 301.5 300.7 299.7 298.7 297.8 296.9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MAXWIND (KT)       130   101   104   105    98    94    90   104    95    91    89    86    91    92    85    87    84    93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RMW     (KM)        94    92    86    72    68    85    97    91    94    86    90   106   107   104    87    95    89    87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MIN_SLP (MB)       934   918   924   925   929   929   928   929   934   933   935   934   937   935   939   939   940   936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SHR_MAG (KT)         5     6     7     1     3     2     9    10     9     9    11    12    13    13    16    19    24    24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SHR_DIR (DEG)      290   197   212   224    20   135   167   187   159   166   177   200   213   216   217   218   214   204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STM_SPD (KT)         8     6     9    11    10     8    10    10    11    10     8     9     9    11    10    11    11    11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STM_HDG (DEG)      285   302   312   298   317   307   313   306   310   306   308   304   304   308   299   315   315   322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SST     (10C)      282   283   282   279   284   285   283   279   280   282   281   279   276   279   290   291   288   286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OHC     (KJ/CM2)  9999  9999  9999  9999  9999  9999  9999  9999  9999  9999  9999  9999  9999  9999  9999  9999  9999  9999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TPW     (MM)        70    71    70    70    73    74    72    73    74    74    75    76    75    73    74    76    77    76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LAND    (KM)      1426  1417  1400  1379  1336  1340  1300  1233  1160  1099  1045  1012   979   956   948   935   971  1022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850TANG (10M/S)    355   273   278   279   276   287   286   285   280   290   281   280   286   280   278   271   262   270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850VORT (/S)        67    68    78    79    87   101   120   113   124   140   142   142   150   152   148   159   157   146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200DVRG (/S)        50    58   101   101    75    86   107    70    65    60    53    52    64    67    36    27    36    65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endParaRPr lang="en-US" sz="800" b="1" dirty="0">
              <a:solidFill>
                <a:srgbClr val="000000"/>
              </a:solidFill>
              <a:latin typeface="Courier New" pitchFamily="49" charset="0"/>
              <a:ea typeface="DejaVu LGC Sans" charset="0"/>
              <a:cs typeface="DejaVu LGC Sans" charset="0"/>
            </a:endParaRP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                ------------------------------------------------------     SOUNDING DATA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endParaRPr lang="en-US" sz="800" b="1" dirty="0">
              <a:solidFill>
                <a:srgbClr val="000000"/>
              </a:solidFill>
              <a:latin typeface="Courier New" pitchFamily="49" charset="0"/>
              <a:ea typeface="DejaVu LGC Sans" charset="0"/>
              <a:cs typeface="DejaVu LGC Sans" charset="0"/>
            </a:endParaRP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NLEV 022 SURF 1013 1000 0950 0900 0850 0800 0750 0700 0650 0600 0550 0500 0450 0400 0350 0300 0250 0200 0150 0100 0050</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TIME    (HR)         0     6    12    18    24    30    36    42    48    54    60    66    72    78    84    90    96   102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T_SURF  (10C)      282   291   287   281   279   279   282   279   279   284   281   286   283   283   284   285   283   283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R_SURF  (%)         82    80    82    84    85    85    85    85    85    84    84    83    82    81    82    82    83    82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P_SURF  (MB)      1010  1007  1008  1007  1009  1007  1008  1006  1008  1006  1007  1004  1005  1004  1005  1003  1005  1004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U_SURF  (10KT)     -45   -36   -40   -40   -15   -26   -33   -57   -35   -34   -37   -47   -54   -61   -61   -68   -75   -67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V_SURF  (10KT)       7   -29   -17    21    24     7   -12   -13    -7     4   -27   -25   -34   -31   -47   -34   -51   -36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T_1013  (10C)      279   286   285   282   281   279   281   278   276   277   278   275   276   278   277   274   273   273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R_1013  (%)         79    77    79    82    82    83    81    84    83    83    82    82    81    80    80    81    80    80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Z_1013  (DM)        -3    -6    -4    -5    -4    -5    -4    -6    -5    -6    -5    -8    -7    -8    -7    -9    -7    -8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U_1013  (10KT)     -51   -41   -46   -46   -18   -30   -38   -65   -40   -39   -42   -54   -61   -69   -70   -77   -85   -75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V_1013  (10KT)       8   -31   -18    26    30    10   -12   -13    -5     6   -29   -26   -37   -33   -52   -36   -56   -39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			.			.			.			.			.			.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			.			.			.			.			.			.		</a:t>
            </a:r>
          </a:p>
          <a:p>
            <a:pPr>
              <a:lnSpc>
                <a:spcPct val="94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US" sz="800" b="1" dirty="0">
                <a:solidFill>
                  <a:srgbClr val="000000"/>
                </a:solidFill>
                <a:latin typeface="Courier New" pitchFamily="49" charset="0"/>
                <a:ea typeface="DejaVu LGC Sans" charset="0"/>
                <a:cs typeface="DejaVu LGC Sans" charset="0"/>
              </a:rPr>
              <a:t>.			.			.			.			.			.			</a:t>
            </a:r>
            <a:r>
              <a:rPr lang="en-US" sz="900" b="1" dirty="0">
                <a:solidFill>
                  <a:srgbClr val="000000"/>
                </a:solidFill>
                <a:latin typeface="Courier New" pitchFamily="49" charset="0"/>
                <a:ea typeface="DejaVu LGC Sans" charset="0"/>
                <a:cs typeface="DejaVu LGC Sans" charset="0"/>
              </a:rPr>
              <a:t>.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rmAutofit fontScale="90000"/>
          </a:bodyPr>
          <a:lstStyle/>
          <a:p>
            <a:r>
              <a:rPr lang="en-US" sz="2800" b="1" dirty="0" smtClean="0"/>
              <a:t>Model Inter-comparison of Large-Scale Parameter Errors </a:t>
            </a:r>
            <a:br>
              <a:rPr lang="en-US" sz="2800" b="1" dirty="0" smtClean="0"/>
            </a:br>
            <a:r>
              <a:rPr lang="en-US" sz="2800" b="1" dirty="0" smtClean="0"/>
              <a:t>HWRF, GFDL, COAMPS-TC</a:t>
            </a:r>
            <a:endParaRPr lang="en-US" sz="2800" b="1" dirty="0"/>
          </a:p>
        </p:txBody>
      </p:sp>
      <p:pic>
        <p:nvPicPr>
          <p:cNvPr id="18" name="Picture 17" descr="vmax_error_all2.png"/>
          <p:cNvPicPr>
            <a:picLocks noChangeAspect="1"/>
          </p:cNvPicPr>
          <p:nvPr/>
        </p:nvPicPr>
        <p:blipFill>
          <a:blip r:embed="rId2" cstate="print"/>
          <a:stretch>
            <a:fillRect/>
          </a:stretch>
        </p:blipFill>
        <p:spPr>
          <a:xfrm>
            <a:off x="2971800" y="1447800"/>
            <a:ext cx="2895600" cy="1809750"/>
          </a:xfrm>
          <a:prstGeom prst="rect">
            <a:avLst/>
          </a:prstGeom>
        </p:spPr>
      </p:pic>
      <p:pic>
        <p:nvPicPr>
          <p:cNvPr id="19" name="Picture 18" descr="track_error_all2.png"/>
          <p:cNvPicPr>
            <a:picLocks noChangeAspect="1"/>
          </p:cNvPicPr>
          <p:nvPr/>
        </p:nvPicPr>
        <p:blipFill>
          <a:blip r:embed="rId3" cstate="print"/>
          <a:stretch>
            <a:fillRect/>
          </a:stretch>
        </p:blipFill>
        <p:spPr>
          <a:xfrm>
            <a:off x="0" y="1447800"/>
            <a:ext cx="2926080" cy="1828800"/>
          </a:xfrm>
          <a:prstGeom prst="rect">
            <a:avLst/>
          </a:prstGeom>
        </p:spPr>
      </p:pic>
      <p:pic>
        <p:nvPicPr>
          <p:cNvPr id="20" name="Picture 19" descr="land_error_all2.png"/>
          <p:cNvPicPr>
            <a:picLocks noChangeAspect="1"/>
          </p:cNvPicPr>
          <p:nvPr/>
        </p:nvPicPr>
        <p:blipFill>
          <a:blip r:embed="rId4" cstate="print"/>
          <a:stretch>
            <a:fillRect/>
          </a:stretch>
        </p:blipFill>
        <p:spPr>
          <a:xfrm>
            <a:off x="5943600" y="1447800"/>
            <a:ext cx="2926080" cy="1828800"/>
          </a:xfrm>
          <a:prstGeom prst="rect">
            <a:avLst/>
          </a:prstGeom>
        </p:spPr>
      </p:pic>
      <p:pic>
        <p:nvPicPr>
          <p:cNvPr id="21" name="Picture 20" descr="shdc_error_all2.png"/>
          <p:cNvPicPr>
            <a:picLocks noChangeAspect="1"/>
          </p:cNvPicPr>
          <p:nvPr/>
        </p:nvPicPr>
        <p:blipFill>
          <a:blip r:embed="rId5" cstate="print"/>
          <a:stretch>
            <a:fillRect/>
          </a:stretch>
        </p:blipFill>
        <p:spPr>
          <a:xfrm>
            <a:off x="0" y="3581400"/>
            <a:ext cx="2926082" cy="1828801"/>
          </a:xfrm>
          <a:prstGeom prst="rect">
            <a:avLst/>
          </a:prstGeom>
        </p:spPr>
      </p:pic>
      <p:pic>
        <p:nvPicPr>
          <p:cNvPr id="22" name="Picture 21" descr="sst_error_all2.png"/>
          <p:cNvPicPr>
            <a:picLocks noChangeAspect="1"/>
          </p:cNvPicPr>
          <p:nvPr/>
        </p:nvPicPr>
        <p:blipFill>
          <a:blip r:embed="rId6" cstate="print"/>
          <a:stretch>
            <a:fillRect/>
          </a:stretch>
        </p:blipFill>
        <p:spPr>
          <a:xfrm>
            <a:off x="2971800" y="3581400"/>
            <a:ext cx="2926080" cy="1828800"/>
          </a:xfrm>
          <a:prstGeom prst="rect">
            <a:avLst/>
          </a:prstGeom>
        </p:spPr>
      </p:pic>
      <p:pic>
        <p:nvPicPr>
          <p:cNvPr id="23" name="Picture 22" descr="t250_error_all2.png"/>
          <p:cNvPicPr>
            <a:picLocks noChangeAspect="1"/>
          </p:cNvPicPr>
          <p:nvPr/>
        </p:nvPicPr>
        <p:blipFill>
          <a:blip r:embed="rId7" cstate="print"/>
          <a:stretch>
            <a:fillRect/>
          </a:stretch>
        </p:blipFill>
        <p:spPr>
          <a:xfrm>
            <a:off x="5943600" y="3581400"/>
            <a:ext cx="2971800" cy="1857375"/>
          </a:xfrm>
          <a:prstGeom prst="rect">
            <a:avLst/>
          </a:prstGeom>
        </p:spPr>
      </p:pic>
      <p:sp>
        <p:nvSpPr>
          <p:cNvPr id="24" name="TextBox 23"/>
          <p:cNvSpPr txBox="1"/>
          <p:nvPr/>
        </p:nvSpPr>
        <p:spPr>
          <a:xfrm>
            <a:off x="304800" y="3657600"/>
            <a:ext cx="7157024" cy="369332"/>
          </a:xfrm>
          <a:prstGeom prst="rect">
            <a:avLst/>
          </a:prstGeom>
          <a:noFill/>
        </p:spPr>
        <p:txBody>
          <a:bodyPr wrap="none" rtlCol="0">
            <a:spAutoFit/>
          </a:bodyPr>
          <a:lstStyle/>
          <a:p>
            <a:r>
              <a:rPr lang="en-US" dirty="0" smtClean="0"/>
              <a:t>Vertical Shear                                 SST                                                   250 </a:t>
            </a:r>
            <a:r>
              <a:rPr lang="en-US" dirty="0" err="1" smtClean="0"/>
              <a:t>hPa</a:t>
            </a:r>
            <a:r>
              <a:rPr lang="en-US" dirty="0" smtClean="0"/>
              <a:t> T</a:t>
            </a:r>
            <a:endParaRPr lang="en-US" dirty="0"/>
          </a:p>
        </p:txBody>
      </p:sp>
      <p:sp>
        <p:nvSpPr>
          <p:cNvPr id="25" name="TextBox 24"/>
          <p:cNvSpPr txBox="1"/>
          <p:nvPr/>
        </p:nvSpPr>
        <p:spPr>
          <a:xfrm>
            <a:off x="457200" y="1524000"/>
            <a:ext cx="8407751" cy="369332"/>
          </a:xfrm>
          <a:prstGeom prst="rect">
            <a:avLst/>
          </a:prstGeom>
          <a:noFill/>
        </p:spPr>
        <p:txBody>
          <a:bodyPr wrap="none" rtlCol="0">
            <a:spAutoFit/>
          </a:bodyPr>
          <a:lstStyle/>
          <a:p>
            <a:r>
              <a:rPr lang="en-US" dirty="0" smtClean="0"/>
              <a:t>Track                                           Max Wind                                            Land/Ocean Success</a:t>
            </a:r>
            <a:endParaRPr lang="en-US" dirty="0"/>
          </a:p>
        </p:txBody>
      </p:sp>
      <p:sp>
        <p:nvSpPr>
          <p:cNvPr id="11" name="Slide Number Placeholder 10"/>
          <p:cNvSpPr>
            <a:spLocks noGrp="1"/>
          </p:cNvSpPr>
          <p:nvPr>
            <p:ph type="sldNum" sz="quarter" idx="12"/>
          </p:nvPr>
        </p:nvSpPr>
        <p:spPr/>
        <p:txBody>
          <a:bodyPr/>
          <a:lstStyle/>
          <a:p>
            <a:fld id="{580E87FA-95D7-4837-A865-4DABF6750F3B}" type="slidenum">
              <a:rPr lang="en-US" smtClean="0"/>
              <a:pPr/>
              <a:t>13</a:t>
            </a:fld>
            <a:endParaRPr lang="en-US"/>
          </a:p>
        </p:txBody>
      </p:sp>
      <p:sp>
        <p:nvSpPr>
          <p:cNvPr id="13" name="TextBox 12"/>
          <p:cNvSpPr txBox="1"/>
          <p:nvPr/>
        </p:nvSpPr>
        <p:spPr>
          <a:xfrm>
            <a:off x="1219200" y="6096000"/>
            <a:ext cx="6979731" cy="369332"/>
          </a:xfrm>
          <a:prstGeom prst="rect">
            <a:avLst/>
          </a:prstGeom>
          <a:noFill/>
        </p:spPr>
        <p:txBody>
          <a:bodyPr wrap="none" rtlCol="0">
            <a:spAutoFit/>
          </a:bodyPr>
          <a:lstStyle/>
          <a:p>
            <a:r>
              <a:rPr lang="en-US" dirty="0" smtClean="0"/>
              <a:t>Ground “truth”: Working best track, GFS analyses, Reynolds SST analyses</a:t>
            </a:r>
            <a:endParaRPr lang="en-US" dirty="0"/>
          </a:p>
        </p:txBody>
      </p:sp>
      <p:sp>
        <p:nvSpPr>
          <p:cNvPr id="14" name="TextBox 13"/>
          <p:cNvSpPr txBox="1"/>
          <p:nvPr/>
        </p:nvSpPr>
        <p:spPr>
          <a:xfrm>
            <a:off x="2286000" y="5638800"/>
            <a:ext cx="4394408" cy="369332"/>
          </a:xfrm>
          <a:prstGeom prst="rect">
            <a:avLst/>
          </a:prstGeom>
          <a:noFill/>
        </p:spPr>
        <p:txBody>
          <a:bodyPr wrap="none" rtlCol="0">
            <a:spAutoFit/>
          </a:bodyPr>
          <a:lstStyle/>
          <a:p>
            <a:r>
              <a:rPr lang="en-US" dirty="0" smtClean="0"/>
              <a:t>HWRF                     GFDL                 COAMPS-TC</a:t>
            </a:r>
            <a:endParaRPr lang="en-US" dirty="0"/>
          </a:p>
        </p:txBody>
      </p:sp>
      <p:sp>
        <p:nvSpPr>
          <p:cNvPr id="15" name="Rectangle 14"/>
          <p:cNvSpPr/>
          <p:nvPr/>
        </p:nvSpPr>
        <p:spPr>
          <a:xfrm>
            <a:off x="1600200" y="5791200"/>
            <a:ext cx="609600" cy="45719"/>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3352800" y="5791200"/>
            <a:ext cx="609600" cy="45719"/>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724400" y="5791200"/>
            <a:ext cx="609600" cy="45719"/>
          </a:xfrm>
          <a:prstGeom prst="rect">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3083" name="Picture 11" descr="condensate_Page_13"/>
          <p:cNvPicPr>
            <a:picLocks noChangeAspect="1" noChangeArrowheads="1"/>
          </p:cNvPicPr>
          <p:nvPr/>
        </p:nvPicPr>
        <p:blipFill>
          <a:blip r:embed="rId2" cstate="print"/>
          <a:srcRect l="1273" t="3227" b="2664"/>
          <a:stretch>
            <a:fillRect/>
          </a:stretch>
        </p:blipFill>
        <p:spPr bwMode="auto">
          <a:xfrm>
            <a:off x="233363" y="1689100"/>
            <a:ext cx="8745537" cy="3981450"/>
          </a:xfrm>
          <a:prstGeom prst="rect">
            <a:avLst/>
          </a:prstGeom>
          <a:noFill/>
        </p:spPr>
      </p:pic>
      <p:sp>
        <p:nvSpPr>
          <p:cNvPr id="3075" name="Text Box 3"/>
          <p:cNvSpPr txBox="1">
            <a:spLocks noChangeArrowheads="1"/>
          </p:cNvSpPr>
          <p:nvPr/>
        </p:nvSpPr>
        <p:spPr bwMode="auto">
          <a:xfrm>
            <a:off x="3430588" y="5672138"/>
            <a:ext cx="2465387" cy="244475"/>
          </a:xfrm>
          <a:prstGeom prst="rect">
            <a:avLst/>
          </a:prstGeom>
          <a:noFill/>
          <a:ln w="9525">
            <a:noFill/>
            <a:miter lim="800000"/>
            <a:headEnd/>
            <a:tailEnd/>
          </a:ln>
          <a:effectLst/>
        </p:spPr>
        <p:txBody>
          <a:bodyPr wrap="none">
            <a:spAutoFit/>
          </a:bodyPr>
          <a:lstStyle/>
          <a:p>
            <a:r>
              <a:rPr lang="en-US" sz="1000"/>
              <a:t>Outer grid mean condensate mixing ratio</a:t>
            </a:r>
          </a:p>
        </p:txBody>
      </p:sp>
      <p:sp>
        <p:nvSpPr>
          <p:cNvPr id="3076" name="Text Box 4"/>
          <p:cNvSpPr txBox="1">
            <a:spLocks noChangeArrowheads="1"/>
          </p:cNvSpPr>
          <p:nvPr/>
        </p:nvSpPr>
        <p:spPr bwMode="auto">
          <a:xfrm>
            <a:off x="6357938" y="5672138"/>
            <a:ext cx="2465387" cy="244475"/>
          </a:xfrm>
          <a:prstGeom prst="rect">
            <a:avLst/>
          </a:prstGeom>
          <a:noFill/>
          <a:ln w="9525">
            <a:noFill/>
            <a:miter lim="800000"/>
            <a:headEnd/>
            <a:tailEnd/>
          </a:ln>
          <a:effectLst/>
        </p:spPr>
        <p:txBody>
          <a:bodyPr wrap="none">
            <a:spAutoFit/>
          </a:bodyPr>
          <a:lstStyle/>
          <a:p>
            <a:r>
              <a:rPr lang="en-US" sz="1000"/>
              <a:t>Outer grid mean condensate mixing ratio</a:t>
            </a:r>
          </a:p>
        </p:txBody>
      </p:sp>
      <p:sp>
        <p:nvSpPr>
          <p:cNvPr id="3077" name="Text Box 5"/>
          <p:cNvSpPr txBox="1">
            <a:spLocks noChangeArrowheads="1"/>
          </p:cNvSpPr>
          <p:nvPr/>
        </p:nvSpPr>
        <p:spPr bwMode="auto">
          <a:xfrm>
            <a:off x="534988" y="5680075"/>
            <a:ext cx="2465387" cy="244475"/>
          </a:xfrm>
          <a:prstGeom prst="rect">
            <a:avLst/>
          </a:prstGeom>
          <a:noFill/>
          <a:ln w="9525">
            <a:noFill/>
            <a:miter lim="800000"/>
            <a:headEnd/>
            <a:tailEnd/>
          </a:ln>
          <a:effectLst/>
        </p:spPr>
        <p:txBody>
          <a:bodyPr wrap="none">
            <a:spAutoFit/>
          </a:bodyPr>
          <a:lstStyle/>
          <a:p>
            <a:r>
              <a:rPr lang="en-US" sz="1000"/>
              <a:t>Outer grid mean condensate mixing ratio</a:t>
            </a:r>
          </a:p>
        </p:txBody>
      </p:sp>
      <p:sp>
        <p:nvSpPr>
          <p:cNvPr id="3078" name="Text Box 6"/>
          <p:cNvSpPr txBox="1">
            <a:spLocks noChangeArrowheads="1"/>
          </p:cNvSpPr>
          <p:nvPr/>
        </p:nvSpPr>
        <p:spPr bwMode="auto">
          <a:xfrm>
            <a:off x="881063" y="1419225"/>
            <a:ext cx="1830387" cy="304800"/>
          </a:xfrm>
          <a:prstGeom prst="rect">
            <a:avLst/>
          </a:prstGeom>
          <a:noFill/>
          <a:ln w="9525">
            <a:noFill/>
            <a:miter lim="800000"/>
            <a:headEnd/>
            <a:tailEnd/>
          </a:ln>
          <a:effectLst/>
        </p:spPr>
        <p:txBody>
          <a:bodyPr wrap="none">
            <a:spAutoFit/>
          </a:bodyPr>
          <a:lstStyle/>
          <a:p>
            <a:r>
              <a:rPr lang="en-US" sz="1400"/>
              <a:t>Control microphysics</a:t>
            </a:r>
          </a:p>
        </p:txBody>
      </p:sp>
      <p:sp>
        <p:nvSpPr>
          <p:cNvPr id="3079" name="Text Box 7"/>
          <p:cNvSpPr txBox="1">
            <a:spLocks noChangeArrowheads="1"/>
          </p:cNvSpPr>
          <p:nvPr/>
        </p:nvSpPr>
        <p:spPr bwMode="auto">
          <a:xfrm>
            <a:off x="3679825" y="1427163"/>
            <a:ext cx="1900238" cy="304800"/>
          </a:xfrm>
          <a:prstGeom prst="rect">
            <a:avLst/>
          </a:prstGeom>
          <a:noFill/>
          <a:ln w="9525">
            <a:noFill/>
            <a:miter lim="800000"/>
            <a:headEnd/>
            <a:tailEnd/>
          </a:ln>
          <a:effectLst/>
        </p:spPr>
        <p:txBody>
          <a:bodyPr wrap="none">
            <a:spAutoFit/>
          </a:bodyPr>
          <a:lstStyle/>
          <a:p>
            <a:r>
              <a:rPr lang="en-US" sz="1400"/>
              <a:t>Schmidt microphysics</a:t>
            </a:r>
          </a:p>
        </p:txBody>
      </p:sp>
      <p:sp>
        <p:nvSpPr>
          <p:cNvPr id="3080" name="Text Box 8"/>
          <p:cNvSpPr txBox="1">
            <a:spLocks noChangeArrowheads="1"/>
          </p:cNvSpPr>
          <p:nvPr/>
        </p:nvSpPr>
        <p:spPr bwMode="auto">
          <a:xfrm>
            <a:off x="6535738" y="1427163"/>
            <a:ext cx="2095500" cy="304800"/>
          </a:xfrm>
          <a:prstGeom prst="rect">
            <a:avLst/>
          </a:prstGeom>
          <a:noFill/>
          <a:ln w="9525">
            <a:noFill/>
            <a:miter lim="800000"/>
            <a:headEnd/>
            <a:tailEnd/>
          </a:ln>
          <a:effectLst/>
        </p:spPr>
        <p:txBody>
          <a:bodyPr wrap="none">
            <a:spAutoFit/>
          </a:bodyPr>
          <a:lstStyle/>
          <a:p>
            <a:r>
              <a:rPr lang="en-US" sz="1400"/>
              <a:t>Thompson microphysics</a:t>
            </a:r>
          </a:p>
        </p:txBody>
      </p:sp>
      <p:sp>
        <p:nvSpPr>
          <p:cNvPr id="3081" name="Text Box 9"/>
          <p:cNvSpPr txBox="1">
            <a:spLocks noChangeArrowheads="1"/>
          </p:cNvSpPr>
          <p:nvPr/>
        </p:nvSpPr>
        <p:spPr bwMode="auto">
          <a:xfrm>
            <a:off x="1231900" y="598488"/>
            <a:ext cx="6721475" cy="396875"/>
          </a:xfrm>
          <a:prstGeom prst="rect">
            <a:avLst/>
          </a:prstGeom>
          <a:noFill/>
          <a:ln w="9525">
            <a:noFill/>
            <a:miter lim="800000"/>
            <a:headEnd/>
            <a:tailEnd/>
          </a:ln>
          <a:effectLst/>
        </p:spPr>
        <p:txBody>
          <a:bodyPr wrap="none">
            <a:spAutoFit/>
          </a:bodyPr>
          <a:lstStyle/>
          <a:p>
            <a:r>
              <a:rPr lang="en-US" sz="2000">
                <a:solidFill>
                  <a:srgbClr val="CC0000"/>
                </a:solidFill>
              </a:rPr>
              <a:t>COAMPS-TC 72-h forecast for Celia: DTG = 2010061912 </a:t>
            </a:r>
          </a:p>
        </p:txBody>
      </p:sp>
      <p:sp>
        <p:nvSpPr>
          <p:cNvPr id="3082" name="Text Box 10"/>
          <p:cNvSpPr txBox="1">
            <a:spLocks noChangeArrowheads="1"/>
          </p:cNvSpPr>
          <p:nvPr/>
        </p:nvSpPr>
        <p:spPr bwMode="auto">
          <a:xfrm rot="16200000">
            <a:off x="-223044" y="3537744"/>
            <a:ext cx="690563" cy="244475"/>
          </a:xfrm>
          <a:prstGeom prst="rect">
            <a:avLst/>
          </a:prstGeom>
          <a:solidFill>
            <a:schemeClr val="bg1"/>
          </a:solidFill>
          <a:ln w="9525">
            <a:noFill/>
            <a:miter lim="800000"/>
            <a:headEnd/>
            <a:tailEnd/>
          </a:ln>
          <a:effectLst/>
        </p:spPr>
        <p:txBody>
          <a:bodyPr wrap="none">
            <a:spAutoFit/>
          </a:bodyPr>
          <a:lstStyle/>
          <a:p>
            <a:r>
              <a:rPr lang="en-US" sz="1000"/>
              <a:t>Pressure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bg>
      <p:bgPr>
        <a:solidFill>
          <a:schemeClr val="bg1">
            <a:lumMod val="75000"/>
          </a:schemeClr>
        </a:solidFill>
        <a:effectLst/>
      </p:bgPr>
    </p:bg>
    <p:spTree>
      <p:nvGrpSpPr>
        <p:cNvPr id="1" name=""/>
        <p:cNvGrpSpPr/>
        <p:nvPr/>
      </p:nvGrpSpPr>
      <p:grpSpPr>
        <a:xfrm>
          <a:off x="0" y="0"/>
          <a:ext cx="0" cy="0"/>
          <a:chOff x="0" y="0"/>
          <a:chExt cx="0" cy="0"/>
        </a:xfrm>
      </p:grpSpPr>
      <p:pic>
        <p:nvPicPr>
          <p:cNvPr id="2052" name="Picture 4" descr="condensate_Page_13"/>
          <p:cNvPicPr>
            <a:picLocks noChangeAspect="1" noChangeArrowheads="1"/>
          </p:cNvPicPr>
          <p:nvPr/>
        </p:nvPicPr>
        <p:blipFill>
          <a:blip r:embed="rId2" cstate="print"/>
          <a:srcRect t="3244" b="2464"/>
          <a:stretch>
            <a:fillRect/>
          </a:stretch>
        </p:blipFill>
        <p:spPr bwMode="auto">
          <a:xfrm>
            <a:off x="112713" y="1692275"/>
            <a:ext cx="8858250" cy="3989388"/>
          </a:xfrm>
          <a:prstGeom prst="rect">
            <a:avLst/>
          </a:prstGeom>
          <a:noFill/>
        </p:spPr>
      </p:pic>
      <p:sp>
        <p:nvSpPr>
          <p:cNvPr id="2053" name="Text Box 5"/>
          <p:cNvSpPr txBox="1">
            <a:spLocks noChangeArrowheads="1"/>
          </p:cNvSpPr>
          <p:nvPr/>
        </p:nvSpPr>
        <p:spPr bwMode="auto">
          <a:xfrm>
            <a:off x="3430588" y="5672138"/>
            <a:ext cx="2436812" cy="244475"/>
          </a:xfrm>
          <a:prstGeom prst="rect">
            <a:avLst/>
          </a:prstGeom>
          <a:noFill/>
          <a:ln w="9525">
            <a:noFill/>
            <a:miter lim="800000"/>
            <a:headEnd/>
            <a:tailEnd/>
          </a:ln>
          <a:effectLst/>
        </p:spPr>
        <p:txBody>
          <a:bodyPr wrap="none">
            <a:spAutoFit/>
          </a:bodyPr>
          <a:lstStyle/>
          <a:p>
            <a:r>
              <a:rPr lang="en-US" sz="1000"/>
              <a:t>Inner grid mean condensate mixing ratio</a:t>
            </a:r>
          </a:p>
        </p:txBody>
      </p:sp>
      <p:sp>
        <p:nvSpPr>
          <p:cNvPr id="2054" name="Text Box 6"/>
          <p:cNvSpPr txBox="1">
            <a:spLocks noChangeArrowheads="1"/>
          </p:cNvSpPr>
          <p:nvPr/>
        </p:nvSpPr>
        <p:spPr bwMode="auto">
          <a:xfrm>
            <a:off x="6357938" y="5672138"/>
            <a:ext cx="2436812" cy="244475"/>
          </a:xfrm>
          <a:prstGeom prst="rect">
            <a:avLst/>
          </a:prstGeom>
          <a:noFill/>
          <a:ln w="9525">
            <a:noFill/>
            <a:miter lim="800000"/>
            <a:headEnd/>
            <a:tailEnd/>
          </a:ln>
          <a:effectLst/>
        </p:spPr>
        <p:txBody>
          <a:bodyPr wrap="none">
            <a:spAutoFit/>
          </a:bodyPr>
          <a:lstStyle/>
          <a:p>
            <a:r>
              <a:rPr lang="en-US" sz="1000"/>
              <a:t>Inner grid mean condensate mixing ratio</a:t>
            </a:r>
          </a:p>
        </p:txBody>
      </p:sp>
      <p:sp>
        <p:nvSpPr>
          <p:cNvPr id="2055" name="Text Box 7"/>
          <p:cNvSpPr txBox="1">
            <a:spLocks noChangeArrowheads="1"/>
          </p:cNvSpPr>
          <p:nvPr/>
        </p:nvSpPr>
        <p:spPr bwMode="auto">
          <a:xfrm>
            <a:off x="534988" y="5680075"/>
            <a:ext cx="2436812" cy="244475"/>
          </a:xfrm>
          <a:prstGeom prst="rect">
            <a:avLst/>
          </a:prstGeom>
          <a:noFill/>
          <a:ln w="9525">
            <a:noFill/>
            <a:miter lim="800000"/>
            <a:headEnd/>
            <a:tailEnd/>
          </a:ln>
          <a:effectLst/>
        </p:spPr>
        <p:txBody>
          <a:bodyPr wrap="none">
            <a:spAutoFit/>
          </a:bodyPr>
          <a:lstStyle/>
          <a:p>
            <a:r>
              <a:rPr lang="en-US" sz="1000"/>
              <a:t>Inner grid mean condensate mixing ratio</a:t>
            </a:r>
          </a:p>
        </p:txBody>
      </p:sp>
      <p:sp>
        <p:nvSpPr>
          <p:cNvPr id="2056" name="Text Box 8"/>
          <p:cNvSpPr txBox="1">
            <a:spLocks noChangeArrowheads="1"/>
          </p:cNvSpPr>
          <p:nvPr/>
        </p:nvSpPr>
        <p:spPr bwMode="auto">
          <a:xfrm>
            <a:off x="881063" y="1419225"/>
            <a:ext cx="1830387" cy="304800"/>
          </a:xfrm>
          <a:prstGeom prst="rect">
            <a:avLst/>
          </a:prstGeom>
          <a:noFill/>
          <a:ln w="9525">
            <a:noFill/>
            <a:miter lim="800000"/>
            <a:headEnd/>
            <a:tailEnd/>
          </a:ln>
          <a:effectLst/>
        </p:spPr>
        <p:txBody>
          <a:bodyPr wrap="none">
            <a:spAutoFit/>
          </a:bodyPr>
          <a:lstStyle/>
          <a:p>
            <a:r>
              <a:rPr lang="en-US" sz="1400"/>
              <a:t>Control microphysics</a:t>
            </a:r>
          </a:p>
        </p:txBody>
      </p:sp>
      <p:sp>
        <p:nvSpPr>
          <p:cNvPr id="2057" name="Text Box 9"/>
          <p:cNvSpPr txBox="1">
            <a:spLocks noChangeArrowheads="1"/>
          </p:cNvSpPr>
          <p:nvPr/>
        </p:nvSpPr>
        <p:spPr bwMode="auto">
          <a:xfrm>
            <a:off x="3679825" y="1427163"/>
            <a:ext cx="1900238" cy="304800"/>
          </a:xfrm>
          <a:prstGeom prst="rect">
            <a:avLst/>
          </a:prstGeom>
          <a:noFill/>
          <a:ln w="9525">
            <a:noFill/>
            <a:miter lim="800000"/>
            <a:headEnd/>
            <a:tailEnd/>
          </a:ln>
          <a:effectLst/>
        </p:spPr>
        <p:txBody>
          <a:bodyPr wrap="none">
            <a:spAutoFit/>
          </a:bodyPr>
          <a:lstStyle/>
          <a:p>
            <a:r>
              <a:rPr lang="en-US" sz="1400"/>
              <a:t>Schmidt microphysics</a:t>
            </a:r>
          </a:p>
        </p:txBody>
      </p:sp>
      <p:sp>
        <p:nvSpPr>
          <p:cNvPr id="2058" name="Text Box 10"/>
          <p:cNvSpPr txBox="1">
            <a:spLocks noChangeArrowheads="1"/>
          </p:cNvSpPr>
          <p:nvPr/>
        </p:nvSpPr>
        <p:spPr bwMode="auto">
          <a:xfrm>
            <a:off x="6535738" y="1427163"/>
            <a:ext cx="2095500" cy="304800"/>
          </a:xfrm>
          <a:prstGeom prst="rect">
            <a:avLst/>
          </a:prstGeom>
          <a:noFill/>
          <a:ln w="9525">
            <a:noFill/>
            <a:miter lim="800000"/>
            <a:headEnd/>
            <a:tailEnd/>
          </a:ln>
          <a:effectLst/>
        </p:spPr>
        <p:txBody>
          <a:bodyPr wrap="none">
            <a:spAutoFit/>
          </a:bodyPr>
          <a:lstStyle/>
          <a:p>
            <a:r>
              <a:rPr lang="en-US" sz="1400"/>
              <a:t>Thompson microphysics</a:t>
            </a:r>
          </a:p>
        </p:txBody>
      </p:sp>
      <p:sp>
        <p:nvSpPr>
          <p:cNvPr id="2059" name="Text Box 11"/>
          <p:cNvSpPr txBox="1">
            <a:spLocks noChangeArrowheads="1"/>
          </p:cNvSpPr>
          <p:nvPr/>
        </p:nvSpPr>
        <p:spPr bwMode="auto">
          <a:xfrm>
            <a:off x="1231900" y="598488"/>
            <a:ext cx="6721475" cy="396875"/>
          </a:xfrm>
          <a:prstGeom prst="rect">
            <a:avLst/>
          </a:prstGeom>
          <a:noFill/>
          <a:ln w="9525">
            <a:noFill/>
            <a:miter lim="800000"/>
            <a:headEnd/>
            <a:tailEnd/>
          </a:ln>
          <a:effectLst/>
        </p:spPr>
        <p:txBody>
          <a:bodyPr wrap="none">
            <a:spAutoFit/>
          </a:bodyPr>
          <a:lstStyle/>
          <a:p>
            <a:r>
              <a:rPr lang="en-US" sz="2000">
                <a:solidFill>
                  <a:srgbClr val="CC0000"/>
                </a:solidFill>
              </a:rPr>
              <a:t>COAMPS-TC 72-h forecast for Celia: DTG = 2010061912 </a:t>
            </a:r>
          </a:p>
        </p:txBody>
      </p:sp>
      <p:sp>
        <p:nvSpPr>
          <p:cNvPr id="2060" name="Text Box 12"/>
          <p:cNvSpPr txBox="1">
            <a:spLocks noChangeArrowheads="1"/>
          </p:cNvSpPr>
          <p:nvPr/>
        </p:nvSpPr>
        <p:spPr bwMode="auto">
          <a:xfrm rot="16200000">
            <a:off x="-223044" y="3537744"/>
            <a:ext cx="690563" cy="244475"/>
          </a:xfrm>
          <a:prstGeom prst="rect">
            <a:avLst/>
          </a:prstGeom>
          <a:solidFill>
            <a:schemeClr val="bg1"/>
          </a:solidFill>
          <a:ln w="9525">
            <a:noFill/>
            <a:miter lim="800000"/>
            <a:headEnd/>
            <a:tailEnd/>
          </a:ln>
          <a:effectLst/>
        </p:spPr>
        <p:txBody>
          <a:bodyPr wrap="none">
            <a:spAutoFit/>
          </a:bodyPr>
          <a:lstStyle/>
          <a:p>
            <a:r>
              <a:rPr lang="en-US" sz="1000"/>
              <a:t>Pressure</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bg>
      <p:bgPr>
        <a:solidFill>
          <a:schemeClr val="bg1">
            <a:lumMod val="85000"/>
          </a:schemeClr>
        </a:solidFill>
        <a:effectLst/>
      </p:bgPr>
    </p:bg>
    <p:spTree>
      <p:nvGrpSpPr>
        <p:cNvPr id="1" name=""/>
        <p:cNvGrpSpPr/>
        <p:nvPr/>
      </p:nvGrpSpPr>
      <p:grpSpPr>
        <a:xfrm>
          <a:off x="0" y="0"/>
          <a:ext cx="0" cy="0"/>
          <a:chOff x="0" y="0"/>
          <a:chExt cx="0" cy="0"/>
        </a:xfrm>
      </p:grpSpPr>
      <p:sp>
        <p:nvSpPr>
          <p:cNvPr id="3074" name="Rectangle 12"/>
          <p:cNvSpPr>
            <a:spLocks noGrp="1" noChangeArrowheads="1"/>
          </p:cNvSpPr>
          <p:nvPr>
            <p:ph type="title"/>
          </p:nvPr>
        </p:nvSpPr>
        <p:spPr/>
        <p:txBody>
          <a:bodyPr>
            <a:normAutofit fontScale="90000"/>
          </a:bodyPr>
          <a:lstStyle/>
          <a:p>
            <a:r>
              <a:rPr lang="en-US"/>
              <a:t/>
            </a:r>
            <a:br>
              <a:rPr lang="en-US"/>
            </a:br>
            <a:endParaRPr lang="en-US"/>
          </a:p>
        </p:txBody>
      </p:sp>
      <p:sp>
        <p:nvSpPr>
          <p:cNvPr id="3075" name="Rectangle 13"/>
          <p:cNvSpPr>
            <a:spLocks noGrp="1" noChangeArrowheads="1"/>
          </p:cNvSpPr>
          <p:nvPr>
            <p:ph type="body" idx="1"/>
          </p:nvPr>
        </p:nvSpPr>
        <p:spPr>
          <a:xfrm>
            <a:off x="2590800" y="2057400"/>
            <a:ext cx="3429000" cy="4343400"/>
          </a:xfrm>
        </p:spPr>
        <p:txBody>
          <a:bodyPr/>
          <a:lstStyle/>
          <a:p>
            <a:pPr>
              <a:buFontTx/>
              <a:buNone/>
            </a:pPr>
            <a:endParaRPr lang="en-US" sz="1800" b="1"/>
          </a:p>
          <a:p>
            <a:pPr>
              <a:buFontTx/>
              <a:buNone/>
            </a:pPr>
            <a:r>
              <a:rPr lang="en-US" sz="1800" b="1"/>
              <a:t>Back end: diapost system </a:t>
            </a:r>
          </a:p>
          <a:p>
            <a:pPr>
              <a:buFontTx/>
              <a:buNone/>
            </a:pPr>
            <a:r>
              <a:rPr lang="en-US" sz="1800"/>
              <a:t>    -  </a:t>
            </a:r>
            <a:r>
              <a:rPr lang="en-US" sz="1800" i="1"/>
              <a:t>transformed HWRF/ HWRFX outputs in varios coordinate systems  &amp; atcf tracks</a:t>
            </a:r>
          </a:p>
          <a:p>
            <a:pPr>
              <a:buFontTx/>
              <a:buNone/>
            </a:pPr>
            <a:r>
              <a:rPr lang="en-US" sz="1800" b="1"/>
              <a:t>Front end: web portal</a:t>
            </a:r>
          </a:p>
          <a:p>
            <a:r>
              <a:rPr lang="en-US" sz="1800" b="1"/>
              <a:t>19 main products; e.g</a:t>
            </a:r>
            <a:r>
              <a:rPr lang="en-US" sz="1800"/>
              <a:t>.,</a:t>
            </a:r>
          </a:p>
          <a:p>
            <a:pPr lvl="1"/>
            <a:r>
              <a:rPr lang="en-US" sz="1800" i="1"/>
              <a:t>Synthetic microwave imagery</a:t>
            </a:r>
          </a:p>
          <a:p>
            <a:pPr lvl="1"/>
            <a:r>
              <a:rPr lang="en-US" sz="1800" i="1"/>
              <a:t>SHIPS predictors</a:t>
            </a:r>
          </a:p>
          <a:p>
            <a:pPr lvl="1"/>
            <a:r>
              <a:rPr lang="en-US" sz="1800" i="1"/>
              <a:t>Shear and Steering</a:t>
            </a:r>
          </a:p>
          <a:p>
            <a:pPr lvl="1"/>
            <a:r>
              <a:rPr lang="en-US" sz="1800" i="1"/>
              <a:t>Time-height cross-sections </a:t>
            </a:r>
          </a:p>
          <a:p>
            <a:pPr lvl="1"/>
            <a:r>
              <a:rPr lang="en-US" sz="1800" i="1"/>
              <a:t>Swaths (wind and rainfall)</a:t>
            </a:r>
          </a:p>
        </p:txBody>
      </p:sp>
      <p:grpSp>
        <p:nvGrpSpPr>
          <p:cNvPr id="2" name="Group 16"/>
          <p:cNvGrpSpPr>
            <a:grpSpLocks/>
          </p:cNvGrpSpPr>
          <p:nvPr/>
        </p:nvGrpSpPr>
        <p:grpSpPr bwMode="auto">
          <a:xfrm>
            <a:off x="228600" y="731838"/>
            <a:ext cx="8591550" cy="715962"/>
            <a:chOff x="96" y="192"/>
            <a:chExt cx="5424" cy="720"/>
          </a:xfrm>
        </p:grpSpPr>
        <p:pic>
          <p:nvPicPr>
            <p:cNvPr id="3077" name="Picture 14" descr="C:\Users\gopal\Desktop\2010\hfip_demo_2010.png"/>
            <p:cNvPicPr>
              <a:picLocks noChangeAspect="1" noChangeArrowheads="1"/>
            </p:cNvPicPr>
            <p:nvPr/>
          </p:nvPicPr>
          <p:blipFill>
            <a:blip r:embed="rId3" cstate="print"/>
            <a:srcRect/>
            <a:stretch>
              <a:fillRect/>
            </a:stretch>
          </p:blipFill>
          <p:spPr bwMode="auto">
            <a:xfrm>
              <a:off x="1104" y="240"/>
              <a:ext cx="4416" cy="672"/>
            </a:xfrm>
            <a:prstGeom prst="rect">
              <a:avLst/>
            </a:prstGeom>
            <a:noFill/>
            <a:ln w="9525">
              <a:noFill/>
              <a:miter lim="800000"/>
              <a:headEnd/>
              <a:tailEnd/>
            </a:ln>
          </p:spPr>
        </p:pic>
        <p:pic>
          <p:nvPicPr>
            <p:cNvPr id="3078" name="Picture 15" descr="C:\Users\gopal\Desktop\2010\AOML_LOGO.png"/>
            <p:cNvPicPr>
              <a:picLocks noChangeAspect="1" noChangeArrowheads="1"/>
            </p:cNvPicPr>
            <p:nvPr/>
          </p:nvPicPr>
          <p:blipFill>
            <a:blip r:embed="rId4" cstate="print"/>
            <a:srcRect/>
            <a:stretch>
              <a:fillRect/>
            </a:stretch>
          </p:blipFill>
          <p:spPr bwMode="auto">
            <a:xfrm>
              <a:off x="96" y="192"/>
              <a:ext cx="912" cy="677"/>
            </a:xfrm>
            <a:prstGeom prst="rect">
              <a:avLst/>
            </a:prstGeom>
            <a:noFill/>
            <a:ln w="9525">
              <a:noFill/>
              <a:miter lim="800000"/>
              <a:headEnd/>
              <a:tailEnd/>
            </a:ln>
          </p:spPr>
        </p:pic>
      </p:grpSp>
      <p:sp>
        <p:nvSpPr>
          <p:cNvPr id="3079" name="Rectangle 17"/>
          <p:cNvSpPr>
            <a:spLocks noChangeArrowheads="1"/>
          </p:cNvSpPr>
          <p:nvPr/>
        </p:nvSpPr>
        <p:spPr bwMode="auto">
          <a:xfrm>
            <a:off x="2438400" y="1447800"/>
            <a:ext cx="4154488" cy="396875"/>
          </a:xfrm>
          <a:prstGeom prst="rect">
            <a:avLst/>
          </a:prstGeom>
          <a:noFill/>
          <a:ln w="9525">
            <a:noFill/>
            <a:miter lim="800000"/>
            <a:headEnd/>
            <a:tailEnd/>
          </a:ln>
        </p:spPr>
        <p:txBody>
          <a:bodyPr wrap="none">
            <a:spAutoFit/>
          </a:bodyPr>
          <a:lstStyle/>
          <a:p>
            <a:r>
              <a:rPr lang="en-US" sz="2000">
                <a:solidFill>
                  <a:srgbClr val="FF0000"/>
                </a:solidFill>
                <a:latin typeface="Calibri" pitchFamily="34" charset="0"/>
                <a:hlinkClick r:id="rId5"/>
              </a:rPr>
              <a:t>https://storm.aoml.noaa.gov/realtime</a:t>
            </a:r>
            <a:endParaRPr lang="en-US" sz="2000">
              <a:solidFill>
                <a:srgbClr val="FF0000"/>
              </a:solidFill>
              <a:latin typeface="Calibri" pitchFamily="34" charset="0"/>
            </a:endParaRPr>
          </a:p>
        </p:txBody>
      </p:sp>
      <p:pic>
        <p:nvPicPr>
          <p:cNvPr id="3080" name="Picture 16" descr="C:\Users\gopal\Desktop\HFIP_MEETING\divprof.gif"/>
          <p:cNvPicPr>
            <a:picLocks noChangeAspect="1" noChangeArrowheads="1"/>
          </p:cNvPicPr>
          <p:nvPr/>
        </p:nvPicPr>
        <p:blipFill>
          <a:blip r:embed="rId6" cstate="print"/>
          <a:srcRect r="1601"/>
          <a:stretch>
            <a:fillRect/>
          </a:stretch>
        </p:blipFill>
        <p:spPr bwMode="auto">
          <a:xfrm>
            <a:off x="0" y="4267200"/>
            <a:ext cx="2581275" cy="2362200"/>
          </a:xfrm>
          <a:prstGeom prst="rect">
            <a:avLst/>
          </a:prstGeom>
          <a:noFill/>
          <a:ln w="9525">
            <a:noFill/>
            <a:miter lim="800000"/>
            <a:headEnd/>
            <a:tailEnd/>
          </a:ln>
        </p:spPr>
      </p:pic>
      <p:pic>
        <p:nvPicPr>
          <p:cNvPr id="3081" name="Picture 17" descr="C:\Users\gopal\Desktop\HFIP_MEETING\predictors.gif"/>
          <p:cNvPicPr>
            <a:picLocks noChangeAspect="1" noChangeArrowheads="1"/>
          </p:cNvPicPr>
          <p:nvPr/>
        </p:nvPicPr>
        <p:blipFill>
          <a:blip r:embed="rId7" cstate="print"/>
          <a:srcRect/>
          <a:stretch>
            <a:fillRect/>
          </a:stretch>
        </p:blipFill>
        <p:spPr bwMode="auto">
          <a:xfrm>
            <a:off x="6172200" y="4191000"/>
            <a:ext cx="2743200" cy="2351088"/>
          </a:xfrm>
          <a:prstGeom prst="rect">
            <a:avLst/>
          </a:prstGeom>
          <a:noFill/>
          <a:ln w="9525">
            <a:noFill/>
            <a:miter lim="800000"/>
            <a:headEnd/>
            <a:tailEnd/>
          </a:ln>
        </p:spPr>
      </p:pic>
      <p:pic>
        <p:nvPicPr>
          <p:cNvPr id="3082" name="Picture 18" descr="C:\Users\gopal\Desktop\HFIP_MEETING\850-200_shear-cpr_0hr.gif"/>
          <p:cNvPicPr>
            <a:picLocks noChangeAspect="1" noChangeArrowheads="1"/>
          </p:cNvPicPr>
          <p:nvPr/>
        </p:nvPicPr>
        <p:blipFill>
          <a:blip r:embed="rId8" cstate="print"/>
          <a:srcRect/>
          <a:stretch>
            <a:fillRect/>
          </a:stretch>
        </p:blipFill>
        <p:spPr bwMode="auto">
          <a:xfrm>
            <a:off x="5943600" y="1828800"/>
            <a:ext cx="3052763" cy="2289175"/>
          </a:xfrm>
          <a:prstGeom prst="rect">
            <a:avLst/>
          </a:prstGeom>
          <a:noFill/>
          <a:ln w="9525">
            <a:noFill/>
            <a:miter lim="800000"/>
            <a:headEnd/>
            <a:tailEnd/>
          </a:ln>
        </p:spPr>
      </p:pic>
      <p:pic>
        <p:nvPicPr>
          <p:cNvPr id="11283" name="Picture 19" descr="C:\Users\gopal\Desktop\HFIP_MEETING\850-200_shear-cpr_18hr.gif"/>
          <p:cNvPicPr>
            <a:picLocks noChangeAspect="1" noChangeArrowheads="1"/>
          </p:cNvPicPr>
          <p:nvPr/>
        </p:nvPicPr>
        <p:blipFill>
          <a:blip r:embed="rId9" cstate="print"/>
          <a:srcRect/>
          <a:stretch>
            <a:fillRect/>
          </a:stretch>
        </p:blipFill>
        <p:spPr bwMode="auto">
          <a:xfrm>
            <a:off x="5943600" y="1828800"/>
            <a:ext cx="3043238" cy="2282825"/>
          </a:xfrm>
          <a:prstGeom prst="rect">
            <a:avLst/>
          </a:prstGeom>
          <a:noFill/>
          <a:ln w="9525">
            <a:noFill/>
            <a:miter lim="800000"/>
            <a:headEnd/>
            <a:tailEnd/>
          </a:ln>
        </p:spPr>
      </p:pic>
      <p:grpSp>
        <p:nvGrpSpPr>
          <p:cNvPr id="3" name="Group 13"/>
          <p:cNvGrpSpPr>
            <a:grpSpLocks/>
          </p:cNvGrpSpPr>
          <p:nvPr/>
        </p:nvGrpSpPr>
        <p:grpSpPr bwMode="auto">
          <a:xfrm>
            <a:off x="152400" y="1905000"/>
            <a:ext cx="2438400" cy="2152650"/>
            <a:chOff x="228600" y="1905000"/>
            <a:chExt cx="2438400" cy="2152650"/>
          </a:xfrm>
        </p:grpSpPr>
        <p:pic>
          <p:nvPicPr>
            <p:cNvPr id="3085" name="Picture 18" descr="C:\Users\gopal\Desktop\2010\HWRFx_Web_Portal.gif"/>
            <p:cNvPicPr>
              <a:picLocks noChangeAspect="1" noChangeArrowheads="1" noCrop="1"/>
            </p:cNvPicPr>
            <p:nvPr/>
          </p:nvPicPr>
          <p:blipFill>
            <a:blip r:embed="rId10" cstate="print"/>
            <a:srcRect/>
            <a:stretch>
              <a:fillRect/>
            </a:stretch>
          </p:blipFill>
          <p:spPr bwMode="auto">
            <a:xfrm>
              <a:off x="228600" y="1905000"/>
              <a:ext cx="2438400" cy="2152650"/>
            </a:xfrm>
            <a:prstGeom prst="rect">
              <a:avLst/>
            </a:prstGeom>
            <a:noFill/>
            <a:ln w="9525">
              <a:noFill/>
              <a:miter lim="800000"/>
              <a:headEnd/>
              <a:tailEnd/>
            </a:ln>
          </p:spPr>
        </p:pic>
        <p:pic>
          <p:nvPicPr>
            <p:cNvPr id="3086" name="Picture 14" descr="C:\Users\gopal\Desktop\HFIP_MEETING\maxwindswath.gif"/>
            <p:cNvPicPr>
              <a:picLocks noChangeAspect="1" noChangeArrowheads="1"/>
            </p:cNvPicPr>
            <p:nvPr/>
          </p:nvPicPr>
          <p:blipFill>
            <a:blip r:embed="rId11" cstate="print"/>
            <a:srcRect/>
            <a:stretch>
              <a:fillRect/>
            </a:stretch>
          </p:blipFill>
          <p:spPr bwMode="auto">
            <a:xfrm>
              <a:off x="838200" y="2438400"/>
              <a:ext cx="1677988" cy="1335088"/>
            </a:xfrm>
            <a:prstGeom prst="rect">
              <a:avLst/>
            </a:prstGeom>
            <a:noFill/>
            <a:ln w="9525">
              <a:noFill/>
              <a:miter lim="800000"/>
              <a:headEnd/>
              <a:tailEnd/>
            </a:ln>
          </p:spPr>
        </p:pic>
      </p:grpSp>
      <p:sp>
        <p:nvSpPr>
          <p:cNvPr id="3087" name="Slide Number Placeholder 14"/>
          <p:cNvSpPr txBox="1">
            <a:spLocks noGrp="1"/>
          </p:cNvSpPr>
          <p:nvPr/>
        </p:nvSpPr>
        <p:spPr bwMode="auto">
          <a:xfrm>
            <a:off x="6553200" y="76200"/>
            <a:ext cx="1905000" cy="457200"/>
          </a:xfrm>
          <a:prstGeom prst="rect">
            <a:avLst/>
          </a:prstGeom>
          <a:noFill/>
          <a:ln w="9525">
            <a:noFill/>
            <a:miter lim="800000"/>
            <a:headEnd/>
            <a:tailEnd/>
          </a:ln>
        </p:spPr>
        <p:txBody>
          <a:bodyPr/>
          <a:lstStyle/>
          <a:p>
            <a:pPr algn="r"/>
            <a:fld id="{6E711346-671B-4780-AE19-91BD209E2B06}" type="slidenum">
              <a:rPr lang="en-US" sz="1400">
                <a:latin typeface="Calibri" pitchFamily="34" charset="0"/>
              </a:rPr>
              <a:pPr algn="r"/>
              <a:t>16</a:t>
            </a:fld>
            <a:endParaRPr lang="en-US" sz="1400">
              <a:latin typeface="Calibri" pitchFamily="34" charset="0"/>
            </a:endParaRPr>
          </a:p>
        </p:txBody>
      </p:sp>
      <p:sp>
        <p:nvSpPr>
          <p:cNvPr id="16" name="Slide Number Placeholder 15"/>
          <p:cNvSpPr>
            <a:spLocks noGrp="1"/>
          </p:cNvSpPr>
          <p:nvPr>
            <p:ph type="sldNum" sz="quarter" idx="12"/>
          </p:nvPr>
        </p:nvSpPr>
        <p:spPr/>
        <p:txBody>
          <a:bodyPr/>
          <a:lstStyle/>
          <a:p>
            <a:fld id="{580E87FA-95D7-4837-A865-4DABF6750F3B}" type="slidenum">
              <a:rPr lang="en-US" smtClean="0"/>
              <a:pPr/>
              <a:t>16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12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bg>
      <p:bgPr>
        <a:solidFill>
          <a:schemeClr val="bg1">
            <a:lumMod val="85000"/>
          </a:schemeClr>
        </a:solidFill>
        <a:effectLst/>
      </p:bgPr>
    </p:bg>
    <p:spTree>
      <p:nvGrpSpPr>
        <p:cNvPr id="1" name=""/>
        <p:cNvGrpSpPr/>
        <p:nvPr/>
      </p:nvGrpSpPr>
      <p:grpSpPr>
        <a:xfrm>
          <a:off x="0" y="0"/>
          <a:ext cx="0" cy="0"/>
          <a:chOff x="0" y="0"/>
          <a:chExt cx="0" cy="0"/>
        </a:xfrm>
      </p:grpSpPr>
      <p:pic>
        <p:nvPicPr>
          <p:cNvPr id="6146" name="Content Placeholder 3" descr="Screen shot 2010-08-19 at 4.42.15 PM.png"/>
          <p:cNvPicPr>
            <a:picLocks noGrp="1" noChangeAspect="1"/>
          </p:cNvPicPr>
          <p:nvPr>
            <p:ph idx="4294967295"/>
          </p:nvPr>
        </p:nvPicPr>
        <p:blipFill>
          <a:blip r:embed="rId2" cstate="print"/>
          <a:srcRect l="2039" r="1772"/>
          <a:stretch>
            <a:fillRect/>
          </a:stretch>
        </p:blipFill>
        <p:spPr>
          <a:xfrm>
            <a:off x="369888" y="28575"/>
            <a:ext cx="8258175" cy="6818313"/>
          </a:xfrm>
        </p:spPr>
      </p:pic>
      <p:sp>
        <p:nvSpPr>
          <p:cNvPr id="5" name="TextBox 4"/>
          <p:cNvSpPr txBox="1"/>
          <p:nvPr/>
        </p:nvSpPr>
        <p:spPr>
          <a:xfrm>
            <a:off x="4138613" y="1366838"/>
            <a:ext cx="3960812" cy="850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defTabSz="457200" fontAlgn="auto">
              <a:spcBef>
                <a:spcPts val="0"/>
              </a:spcBef>
              <a:spcAft>
                <a:spcPts val="0"/>
              </a:spcAft>
              <a:defRPr/>
            </a:pPr>
            <a:r>
              <a:rPr lang="en-US" sz="1600" dirty="0"/>
              <a:t>Design uses Google Web Toolkit (GWT) linked to our model database using Java </a:t>
            </a:r>
            <a:r>
              <a:rPr lang="en-US" sz="1600" dirty="0" err="1"/>
              <a:t>servlets</a:t>
            </a:r>
            <a:endParaRPr lang="en-US" sz="1600" dirty="0"/>
          </a:p>
        </p:txBody>
      </p:sp>
      <p:sp>
        <p:nvSpPr>
          <p:cNvPr id="16" name="TextBox 15"/>
          <p:cNvSpPr txBox="1"/>
          <p:nvPr/>
        </p:nvSpPr>
        <p:spPr>
          <a:xfrm>
            <a:off x="114300" y="4430713"/>
            <a:ext cx="1990725" cy="181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marL="115888" indent="-115888" defTabSz="457200" fontAlgn="auto">
              <a:spcBef>
                <a:spcPts val="0"/>
              </a:spcBef>
              <a:spcAft>
                <a:spcPts val="0"/>
              </a:spcAft>
              <a:buFont typeface="Arial"/>
              <a:buChar char="•"/>
              <a:defRPr/>
            </a:pPr>
            <a:r>
              <a:rPr lang="en-US" sz="1400" dirty="0"/>
              <a:t>Quicker and much more flexible than original Java-based model product portal</a:t>
            </a:r>
          </a:p>
          <a:p>
            <a:pPr marL="115888" indent="-115888" defTabSz="457200" fontAlgn="auto">
              <a:spcBef>
                <a:spcPts val="0"/>
              </a:spcBef>
              <a:spcAft>
                <a:spcPts val="0"/>
              </a:spcAft>
              <a:buFont typeface="Arial"/>
              <a:buChar char="•"/>
              <a:defRPr/>
            </a:pPr>
            <a:r>
              <a:rPr lang="en-US" sz="1400" dirty="0"/>
              <a:t>Allows multiple daughter windows</a:t>
            </a:r>
          </a:p>
          <a:p>
            <a:pPr marL="115888" indent="-115888" defTabSz="457200" fontAlgn="auto">
              <a:spcBef>
                <a:spcPts val="0"/>
              </a:spcBef>
              <a:spcAft>
                <a:spcPts val="0"/>
              </a:spcAft>
              <a:buFont typeface="Arial"/>
              <a:buChar char="•"/>
              <a:defRPr/>
            </a:pPr>
            <a:r>
              <a:rPr lang="en-US" sz="1400" dirty="0"/>
              <a:t>GWT allows layers and </a:t>
            </a:r>
            <a:r>
              <a:rPr lang="en-US" sz="1400" dirty="0" err="1"/>
              <a:t>georeferencing</a:t>
            </a:r>
            <a:endParaRPr lang="en-US" sz="1400" dirty="0"/>
          </a:p>
        </p:txBody>
      </p:sp>
      <p:sp>
        <p:nvSpPr>
          <p:cNvPr id="6150" name="Slide Number Placeholder 5"/>
          <p:cNvSpPr txBox="1">
            <a:spLocks noGrp="1"/>
          </p:cNvSpPr>
          <p:nvPr/>
        </p:nvSpPr>
        <p:spPr bwMode="auto">
          <a:xfrm>
            <a:off x="6553200" y="76200"/>
            <a:ext cx="1905000" cy="457200"/>
          </a:xfrm>
          <a:prstGeom prst="rect">
            <a:avLst/>
          </a:prstGeom>
          <a:noFill/>
          <a:ln w="9525">
            <a:noFill/>
            <a:miter lim="800000"/>
            <a:headEnd/>
            <a:tailEnd/>
          </a:ln>
        </p:spPr>
        <p:txBody>
          <a:bodyPr/>
          <a:lstStyle/>
          <a:p>
            <a:pPr algn="r"/>
            <a:fld id="{189D9DBE-8F6B-4B74-AC21-BB8AC87CE2AC}" type="slidenum">
              <a:rPr lang="en-US" sz="1400">
                <a:latin typeface="Calibri" pitchFamily="34" charset="0"/>
              </a:rPr>
              <a:pPr algn="r"/>
              <a:t>17</a:t>
            </a:fld>
            <a:endParaRPr lang="en-US" sz="1400">
              <a:latin typeface="Calibri" pitchFamily="34" charset="0"/>
            </a:endParaRPr>
          </a:p>
        </p:txBody>
      </p:sp>
      <p:sp>
        <p:nvSpPr>
          <p:cNvPr id="7" name="Slide Number Placeholder 6"/>
          <p:cNvSpPr>
            <a:spLocks noGrp="1"/>
          </p:cNvSpPr>
          <p:nvPr>
            <p:ph type="sldNum" sz="quarter" idx="12"/>
          </p:nvPr>
        </p:nvSpPr>
        <p:spPr/>
        <p:txBody>
          <a:bodyPr/>
          <a:lstStyle/>
          <a:p>
            <a:fld id="{580E87FA-95D7-4837-A865-4DABF6750F3B}" type="slidenum">
              <a:rPr lang="en-US" smtClean="0"/>
              <a:pPr/>
              <a:t>17</a:t>
            </a:fld>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6.7.1 Statistical Intensity Models Run on Multiple Global and Regional Models</a:t>
            </a:r>
            <a:endParaRPr lang="en-US" sz="3200" b="1" dirty="0"/>
          </a:p>
        </p:txBody>
      </p:sp>
      <p:sp>
        <p:nvSpPr>
          <p:cNvPr id="4" name="Slide Number Placeholder 3"/>
          <p:cNvSpPr>
            <a:spLocks noGrp="1"/>
          </p:cNvSpPr>
          <p:nvPr>
            <p:ph type="sldNum" sz="quarter" idx="12"/>
          </p:nvPr>
        </p:nvSpPr>
        <p:spPr/>
        <p:txBody>
          <a:bodyPr/>
          <a:lstStyle/>
          <a:p>
            <a:fld id="{57E065AA-1B3D-4A42-B8EB-AF48144965E6}" type="slidenum">
              <a:rPr lang="en-US" smtClean="0"/>
              <a:pPr/>
              <a:t>18</a:t>
            </a:fld>
            <a:endParaRPr lang="en-US"/>
          </a:p>
        </p:txBody>
      </p:sp>
      <p:sp>
        <p:nvSpPr>
          <p:cNvPr id="6" name="TextBox 5"/>
          <p:cNvSpPr txBox="1"/>
          <p:nvPr/>
        </p:nvSpPr>
        <p:spPr>
          <a:xfrm>
            <a:off x="1981200" y="6324600"/>
            <a:ext cx="5057154" cy="369332"/>
          </a:xfrm>
          <a:prstGeom prst="rect">
            <a:avLst/>
          </a:prstGeom>
          <a:noFill/>
        </p:spPr>
        <p:txBody>
          <a:bodyPr wrap="none" rtlCol="0">
            <a:spAutoFit/>
          </a:bodyPr>
          <a:lstStyle/>
          <a:p>
            <a:r>
              <a:rPr lang="en-US" dirty="0" smtClean="0"/>
              <a:t>2010 Atlantic Cases, Bonnie-Tomas as of 4 Nov 2010</a:t>
            </a:r>
            <a:endParaRPr lang="en-US" dirty="0"/>
          </a:p>
        </p:txBody>
      </p:sp>
      <p:graphicFrame>
        <p:nvGraphicFramePr>
          <p:cNvPr id="8" name="Chart 7"/>
          <p:cNvGraphicFramePr/>
          <p:nvPr/>
        </p:nvGraphicFramePr>
        <p:xfrm>
          <a:off x="838200" y="1371600"/>
          <a:ext cx="7696200" cy="4800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6.7.1 LGEM Predictability </a:t>
            </a:r>
            <a:r>
              <a:rPr lang="en-US" sz="3600" dirty="0" smtClean="0"/>
              <a:t>Study</a:t>
            </a:r>
            <a:br>
              <a:rPr lang="en-US" sz="3600" dirty="0" smtClean="0"/>
            </a:br>
            <a:r>
              <a:rPr lang="en-US" sz="2200" dirty="0" smtClean="0"/>
              <a:t>How much improvement is possible from statistical intensity models?</a:t>
            </a:r>
            <a:endParaRPr lang="en-US" sz="2200" dirty="0"/>
          </a:p>
        </p:txBody>
      </p:sp>
      <p:sp>
        <p:nvSpPr>
          <p:cNvPr id="3" name="Slide Number Placeholder 2"/>
          <p:cNvSpPr>
            <a:spLocks noGrp="1"/>
          </p:cNvSpPr>
          <p:nvPr>
            <p:ph type="sldNum" sz="quarter" idx="12"/>
          </p:nvPr>
        </p:nvSpPr>
        <p:spPr/>
        <p:txBody>
          <a:bodyPr/>
          <a:lstStyle/>
          <a:p>
            <a:fld id="{57E065AA-1B3D-4A42-B8EB-AF48144965E6}" type="slidenum">
              <a:rPr lang="en-US" sz="1400" b="1" smtClean="0">
                <a:solidFill>
                  <a:schemeClr val="tx1"/>
                </a:solidFill>
              </a:rPr>
              <a:pPr/>
              <a:t>19</a:t>
            </a:fld>
            <a:endParaRPr lang="en-US" sz="1400" b="1" dirty="0">
              <a:solidFill>
                <a:schemeClr val="tx1"/>
              </a:solidFill>
            </a:endParaRPr>
          </a:p>
        </p:txBody>
      </p:sp>
      <p:graphicFrame>
        <p:nvGraphicFramePr>
          <p:cNvPr id="4" name="Chart 3"/>
          <p:cNvGraphicFramePr/>
          <p:nvPr/>
        </p:nvGraphicFramePr>
        <p:xfrm>
          <a:off x="457200" y="1981200"/>
          <a:ext cx="4038600" cy="292036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p:nvPr/>
        </p:nvGraphicFramePr>
        <p:xfrm>
          <a:off x="4648200" y="1981200"/>
          <a:ext cx="4191000" cy="300418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ADD Team Members </a:t>
            </a:r>
            <a:endParaRPr lang="en-US" dirty="0"/>
          </a:p>
        </p:txBody>
      </p:sp>
      <p:sp>
        <p:nvSpPr>
          <p:cNvPr id="3" name="Content Placeholder 2"/>
          <p:cNvSpPr>
            <a:spLocks noGrp="1"/>
          </p:cNvSpPr>
          <p:nvPr>
            <p:ph idx="1"/>
          </p:nvPr>
        </p:nvSpPr>
        <p:spPr>
          <a:xfrm>
            <a:off x="457200" y="1371600"/>
            <a:ext cx="8229600" cy="5334000"/>
          </a:xfrm>
        </p:spPr>
        <p:txBody>
          <a:bodyPr>
            <a:normAutofit fontScale="40000" lnSpcReduction="20000"/>
          </a:bodyPr>
          <a:lstStyle/>
          <a:p>
            <a:r>
              <a:rPr lang="en-US" sz="4000" dirty="0" smtClean="0"/>
              <a:t>Co-Leads</a:t>
            </a:r>
          </a:p>
          <a:p>
            <a:pPr lvl="1"/>
            <a:r>
              <a:rPr lang="en-US" sz="4000" dirty="0" smtClean="0"/>
              <a:t>Ed Rappaport (NHC) and Mark DeMaria (NESDIS)</a:t>
            </a:r>
          </a:p>
          <a:p>
            <a:r>
              <a:rPr lang="en-US" sz="4000" dirty="0" smtClean="0"/>
              <a:t>NCEP/NHC</a:t>
            </a:r>
          </a:p>
          <a:p>
            <a:pPr lvl="1"/>
            <a:r>
              <a:rPr lang="en-US" sz="4000" dirty="0" smtClean="0"/>
              <a:t>W. Hogsett, R. Pasch, C. Sisko, J. Franklin</a:t>
            </a:r>
          </a:p>
          <a:p>
            <a:r>
              <a:rPr lang="en-US" sz="4000" dirty="0" smtClean="0"/>
              <a:t>NCEP/EMC</a:t>
            </a:r>
          </a:p>
          <a:p>
            <a:pPr lvl="1"/>
            <a:r>
              <a:rPr lang="en-US" sz="4000" dirty="0" smtClean="0"/>
              <a:t>V. Tallapragada, J. O’Connor, Bob Tuleya, S. Trahan</a:t>
            </a:r>
          </a:p>
          <a:p>
            <a:r>
              <a:rPr lang="en-US" sz="4000" dirty="0" smtClean="0"/>
              <a:t>NWS/OST</a:t>
            </a:r>
          </a:p>
          <a:p>
            <a:pPr lvl="1"/>
            <a:r>
              <a:rPr lang="en-US" sz="4000" dirty="0" smtClean="0"/>
              <a:t>N. Surgi</a:t>
            </a:r>
          </a:p>
          <a:p>
            <a:r>
              <a:rPr lang="en-US" sz="4000" dirty="0" smtClean="0"/>
              <a:t>NESDIS and CIRA</a:t>
            </a:r>
          </a:p>
          <a:p>
            <a:pPr lvl="1"/>
            <a:r>
              <a:rPr lang="en-US" sz="4000" dirty="0" smtClean="0"/>
              <a:t>J. Knaff, K. Musgrave, B. McNoldy, L. Grasso</a:t>
            </a:r>
          </a:p>
          <a:p>
            <a:r>
              <a:rPr lang="en-US" sz="4000" dirty="0" smtClean="0"/>
              <a:t>OAR/HRD</a:t>
            </a:r>
          </a:p>
          <a:p>
            <a:pPr lvl="1"/>
            <a:r>
              <a:rPr lang="en-US" sz="4000" dirty="0" smtClean="0"/>
              <a:t>S. Gopal, R. Rogers, S. Goldenberg , T. </a:t>
            </a:r>
            <a:r>
              <a:rPr lang="en-US" sz="4000" dirty="0" err="1" smtClean="0"/>
              <a:t>Quirno</a:t>
            </a:r>
            <a:endParaRPr lang="en-US" sz="4000" dirty="0" smtClean="0"/>
          </a:p>
          <a:p>
            <a:r>
              <a:rPr lang="en-US" sz="4000" dirty="0" smtClean="0"/>
              <a:t>OAR/ESRL</a:t>
            </a:r>
          </a:p>
          <a:p>
            <a:pPr lvl="1"/>
            <a:r>
              <a:rPr lang="en-US" sz="4000" dirty="0" smtClean="0"/>
              <a:t>M. Fiorino, P. McCaslin</a:t>
            </a:r>
          </a:p>
          <a:p>
            <a:r>
              <a:rPr lang="en-US" sz="4000" dirty="0" smtClean="0"/>
              <a:t>DTC and TCMT</a:t>
            </a:r>
          </a:p>
          <a:p>
            <a:pPr lvl="1"/>
            <a:r>
              <a:rPr lang="en-US" sz="4000" dirty="0" smtClean="0"/>
              <a:t>L. Nance, B. Brown</a:t>
            </a:r>
          </a:p>
          <a:p>
            <a:r>
              <a:rPr lang="en-US" sz="4000" dirty="0" smtClean="0"/>
              <a:t>NRL</a:t>
            </a:r>
          </a:p>
          <a:p>
            <a:pPr lvl="1"/>
            <a:r>
              <a:rPr lang="en-US" sz="4000" dirty="0" smtClean="0"/>
              <a:t>Y. Jin, B. Sampson, A. Schrader  </a:t>
            </a:r>
          </a:p>
          <a:p>
            <a:r>
              <a:rPr lang="en-US" sz="4000" dirty="0" smtClean="0"/>
              <a:t>FSU</a:t>
            </a:r>
          </a:p>
          <a:p>
            <a:pPr lvl="1"/>
            <a:r>
              <a:rPr lang="en-US" sz="4000" dirty="0" smtClean="0"/>
              <a:t>T. Krishnamurti, M. Biswas </a:t>
            </a:r>
          </a:p>
          <a:p>
            <a:endParaRPr lang="en-US" dirty="0" smtClean="0"/>
          </a:p>
          <a:p>
            <a:pPr>
              <a:buNone/>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580E87FA-95D7-4837-A865-4DABF6750F3B}"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graphicFrame>
        <p:nvGraphicFramePr>
          <p:cNvPr id="40963" name="Object 2"/>
          <p:cNvGraphicFramePr>
            <a:graphicFrameLocks noChangeAspect="1"/>
          </p:cNvGraphicFramePr>
          <p:nvPr/>
        </p:nvGraphicFramePr>
        <p:xfrm>
          <a:off x="4876800" y="609600"/>
          <a:ext cx="4572000" cy="3448050"/>
        </p:xfrm>
        <a:graphic>
          <a:graphicData uri="http://schemas.openxmlformats.org/presentationml/2006/ole">
            <p:oleObj spid="_x0000_s92162" name="Chart" r:id="rId4" imgW="5543492" imgH="4143491" progId="MSGraph.Chart.8">
              <p:embed followColorScheme="full"/>
            </p:oleObj>
          </a:graphicData>
        </a:graphic>
      </p:graphicFrame>
      <p:graphicFrame>
        <p:nvGraphicFramePr>
          <p:cNvPr id="40962" name="Object 2"/>
          <p:cNvGraphicFramePr>
            <a:graphicFrameLocks noChangeAspect="1"/>
          </p:cNvGraphicFramePr>
          <p:nvPr/>
        </p:nvGraphicFramePr>
        <p:xfrm>
          <a:off x="4800600" y="3352800"/>
          <a:ext cx="5181600" cy="3906838"/>
        </p:xfrm>
        <a:graphic>
          <a:graphicData uri="http://schemas.openxmlformats.org/presentationml/2006/ole">
            <p:oleObj spid="_x0000_s92163" name="Chart" r:id="rId5" imgW="5543492" imgH="4143491" progId="MSGraph.Chart.8">
              <p:embed followColorScheme="full"/>
            </p:oleObj>
          </a:graphicData>
        </a:graphic>
      </p:graphicFrame>
      <p:sp>
        <p:nvSpPr>
          <p:cNvPr id="40964" name="Text Box 3"/>
          <p:cNvSpPr txBox="1">
            <a:spLocks noChangeArrowheads="1"/>
          </p:cNvSpPr>
          <p:nvPr/>
        </p:nvSpPr>
        <p:spPr bwMode="auto">
          <a:xfrm>
            <a:off x="5257800" y="6477000"/>
            <a:ext cx="3886200" cy="381000"/>
          </a:xfrm>
          <a:prstGeom prst="rect">
            <a:avLst/>
          </a:prstGeom>
          <a:noFill/>
          <a:ln w="9525">
            <a:noFill/>
            <a:round/>
            <a:headEnd/>
            <a:tailEnd/>
          </a:ln>
        </p:spPr>
        <p:txBody>
          <a:bodyPr lIns="90000" tIns="46800" rIns="90000" bIns="46800" anchor="ctr"/>
          <a:lstStyle/>
          <a:p>
            <a:pP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000" b="1">
                <a:solidFill>
                  <a:srgbClr val="000000"/>
                </a:solidFill>
              </a:rPr>
              <a:t> n=  37            35             35             36              37             33</a:t>
            </a:r>
          </a:p>
        </p:txBody>
      </p:sp>
      <p:sp>
        <p:nvSpPr>
          <p:cNvPr id="40965" name="Oval 5"/>
          <p:cNvSpPr>
            <a:spLocks noChangeArrowheads="1"/>
          </p:cNvSpPr>
          <p:nvPr/>
        </p:nvSpPr>
        <p:spPr bwMode="auto">
          <a:xfrm>
            <a:off x="5943600" y="1905000"/>
            <a:ext cx="762000" cy="228600"/>
          </a:xfrm>
          <a:prstGeom prst="ellipse">
            <a:avLst/>
          </a:prstGeom>
          <a:noFill/>
          <a:ln w="9525">
            <a:solidFill>
              <a:schemeClr val="accent1"/>
            </a:solidFill>
            <a:round/>
            <a:headEnd/>
            <a:tailEnd/>
          </a:ln>
          <a:effectLst/>
        </p:spPr>
        <p:txBody>
          <a:bodyPr wrap="none" anchor="ctr"/>
          <a:lstStyle/>
          <a:p>
            <a:endParaRPr lang="en-US"/>
          </a:p>
        </p:txBody>
      </p:sp>
      <p:sp>
        <p:nvSpPr>
          <p:cNvPr id="40966" name="Oval 6"/>
          <p:cNvSpPr>
            <a:spLocks noChangeArrowheads="1"/>
          </p:cNvSpPr>
          <p:nvPr/>
        </p:nvSpPr>
        <p:spPr bwMode="auto">
          <a:xfrm>
            <a:off x="6477000" y="5410200"/>
            <a:ext cx="914400" cy="304800"/>
          </a:xfrm>
          <a:prstGeom prst="ellipse">
            <a:avLst/>
          </a:prstGeom>
          <a:noFill/>
          <a:ln w="9525">
            <a:solidFill>
              <a:schemeClr val="accent1"/>
            </a:solidFill>
            <a:round/>
            <a:headEnd/>
            <a:tailEnd/>
          </a:ln>
          <a:effectLst/>
        </p:spPr>
        <p:txBody>
          <a:bodyPr wrap="none" anchor="ctr"/>
          <a:lstStyle/>
          <a:p>
            <a:endParaRPr lang="en-US"/>
          </a:p>
        </p:txBody>
      </p:sp>
      <p:sp>
        <p:nvSpPr>
          <p:cNvPr id="40967" name="Line 7"/>
          <p:cNvSpPr>
            <a:spLocks noChangeShapeType="1"/>
          </p:cNvSpPr>
          <p:nvPr/>
        </p:nvSpPr>
        <p:spPr bwMode="auto">
          <a:xfrm flipH="1" flipV="1">
            <a:off x="6400800" y="2133600"/>
            <a:ext cx="533400" cy="228600"/>
          </a:xfrm>
          <a:prstGeom prst="line">
            <a:avLst/>
          </a:prstGeom>
          <a:noFill/>
          <a:ln w="9525">
            <a:solidFill>
              <a:schemeClr val="accent1"/>
            </a:solidFill>
            <a:round/>
            <a:headEnd/>
            <a:tailEnd type="triangle" w="med" len="med"/>
          </a:ln>
          <a:effectLst/>
        </p:spPr>
        <p:txBody>
          <a:bodyPr/>
          <a:lstStyle/>
          <a:p>
            <a:endParaRPr lang="en-US"/>
          </a:p>
        </p:txBody>
      </p:sp>
      <p:sp>
        <p:nvSpPr>
          <p:cNvPr id="40968" name="Line 8"/>
          <p:cNvSpPr>
            <a:spLocks noChangeShapeType="1"/>
          </p:cNvSpPr>
          <p:nvPr/>
        </p:nvSpPr>
        <p:spPr bwMode="auto">
          <a:xfrm flipH="1" flipV="1">
            <a:off x="7010400" y="5638800"/>
            <a:ext cx="609600" cy="152400"/>
          </a:xfrm>
          <a:prstGeom prst="line">
            <a:avLst/>
          </a:prstGeom>
          <a:noFill/>
          <a:ln w="9525">
            <a:solidFill>
              <a:schemeClr val="accent1"/>
            </a:solidFill>
            <a:round/>
            <a:headEnd/>
            <a:tailEnd type="triangle" w="med" len="med"/>
          </a:ln>
          <a:effectLst/>
        </p:spPr>
        <p:txBody>
          <a:bodyPr/>
          <a:lstStyle/>
          <a:p>
            <a:endParaRPr lang="en-US"/>
          </a:p>
        </p:txBody>
      </p:sp>
      <p:sp>
        <p:nvSpPr>
          <p:cNvPr id="40969" name="Text Box 9"/>
          <p:cNvSpPr txBox="1">
            <a:spLocks noChangeArrowheads="1"/>
          </p:cNvSpPr>
          <p:nvPr/>
        </p:nvSpPr>
        <p:spPr bwMode="auto">
          <a:xfrm>
            <a:off x="6248400" y="2362200"/>
            <a:ext cx="2228850" cy="376238"/>
          </a:xfrm>
          <a:prstGeom prst="rect">
            <a:avLst/>
          </a:prstGeom>
          <a:noFill/>
          <a:ln w="9525">
            <a:noFill/>
            <a:miter lim="800000"/>
            <a:headEnd/>
            <a:tailEnd/>
          </a:ln>
          <a:effectLst/>
        </p:spPr>
        <p:txBody>
          <a:bodyPr wrap="none">
            <a:spAutoFit/>
          </a:bodyPr>
          <a:lstStyle/>
          <a:p>
            <a:r>
              <a:rPr lang="en-US" sz="1600">
                <a:solidFill>
                  <a:schemeClr val="accent1"/>
                </a:solidFill>
              </a:rPr>
              <a:t>Significant Improvement</a:t>
            </a:r>
          </a:p>
        </p:txBody>
      </p:sp>
      <p:sp>
        <p:nvSpPr>
          <p:cNvPr id="40970" name="Text Box 10"/>
          <p:cNvSpPr txBox="1">
            <a:spLocks noChangeArrowheads="1"/>
          </p:cNvSpPr>
          <p:nvPr/>
        </p:nvSpPr>
        <p:spPr bwMode="auto">
          <a:xfrm>
            <a:off x="7620000" y="5562600"/>
            <a:ext cx="1433513" cy="376238"/>
          </a:xfrm>
          <a:prstGeom prst="rect">
            <a:avLst/>
          </a:prstGeom>
          <a:noFill/>
          <a:ln w="9525">
            <a:noFill/>
            <a:miter lim="800000"/>
            <a:headEnd/>
            <a:tailEnd/>
          </a:ln>
          <a:effectLst/>
        </p:spPr>
        <p:txBody>
          <a:bodyPr wrap="none">
            <a:spAutoFit/>
          </a:bodyPr>
          <a:lstStyle/>
          <a:p>
            <a:r>
              <a:rPr lang="en-US" sz="1600">
                <a:solidFill>
                  <a:schemeClr val="accent1"/>
                </a:solidFill>
              </a:rPr>
              <a:t>Bias Reduction</a:t>
            </a:r>
          </a:p>
        </p:txBody>
      </p:sp>
      <p:sp>
        <p:nvSpPr>
          <p:cNvPr id="40972" name="Title 3"/>
          <p:cNvSpPr>
            <a:spLocks/>
          </p:cNvSpPr>
          <p:nvPr/>
        </p:nvSpPr>
        <p:spPr bwMode="auto">
          <a:xfrm>
            <a:off x="0" y="152400"/>
            <a:ext cx="8763000" cy="685800"/>
          </a:xfrm>
          <a:prstGeom prst="rect">
            <a:avLst/>
          </a:prstGeom>
          <a:noFill/>
          <a:ln w="9525">
            <a:noFill/>
            <a:round/>
            <a:headEnd/>
            <a:tailEnd/>
          </a:ln>
        </p:spPr>
        <p:txBody>
          <a:bodyPr lIns="90000" tIns="46800" rIns="90000" bIns="46800" anchor="ctr"/>
          <a:lstStyle/>
          <a:p>
            <a:pPr algn="ctr"/>
            <a:r>
              <a:rPr lang="en-US" b="1" u="sng">
                <a:solidFill>
                  <a:srgbClr val="000000"/>
                </a:solidFill>
              </a:rPr>
              <a:t>Deterministic Rapid Intensification Aid</a:t>
            </a:r>
          </a:p>
        </p:txBody>
      </p:sp>
      <p:sp>
        <p:nvSpPr>
          <p:cNvPr id="40973" name="Content Placeholder 5"/>
          <p:cNvSpPr>
            <a:spLocks/>
          </p:cNvSpPr>
          <p:nvPr/>
        </p:nvSpPr>
        <p:spPr bwMode="auto">
          <a:xfrm>
            <a:off x="0" y="3124200"/>
            <a:ext cx="4724400" cy="3200400"/>
          </a:xfrm>
          <a:prstGeom prst="rect">
            <a:avLst/>
          </a:prstGeom>
          <a:noFill/>
          <a:ln w="9525">
            <a:noFill/>
            <a:round/>
            <a:headEnd/>
            <a:tailEnd/>
          </a:ln>
        </p:spPr>
        <p:txBody>
          <a:bodyPr lIns="90000" tIns="46800" rIns="90000" bIns="46800"/>
          <a:lstStyle/>
          <a:p>
            <a:pPr marL="341313" indent="-341313">
              <a:spcBef>
                <a:spcPts val="800"/>
              </a:spcBef>
              <a:buFont typeface="Times New Roman" pitchFamily="18" charset="0"/>
              <a:buChar char="•"/>
            </a:pPr>
            <a:r>
              <a:rPr lang="en-US" sz="1400">
                <a:solidFill>
                  <a:srgbClr val="000000"/>
                </a:solidFill>
              </a:rPr>
              <a:t>RI probabilities from existing operational text product were used to make deterministic forecasts (RAPID)</a:t>
            </a:r>
          </a:p>
          <a:p>
            <a:pPr marL="341313" indent="-341313">
              <a:spcBef>
                <a:spcPts val="800"/>
              </a:spcBef>
              <a:buFont typeface="Times New Roman" pitchFamily="18" charset="0"/>
              <a:buChar char="•"/>
            </a:pPr>
            <a:r>
              <a:rPr lang="en-US" sz="1400">
                <a:solidFill>
                  <a:srgbClr val="000000"/>
                </a:solidFill>
              </a:rPr>
              <a:t>Consensus formed (IVCN+RAPID= IVCN members + RAPID) and compared with IVCN</a:t>
            </a:r>
          </a:p>
          <a:p>
            <a:pPr marL="341313" indent="-341313">
              <a:spcBef>
                <a:spcPts val="800"/>
              </a:spcBef>
              <a:buFont typeface="Times New Roman" pitchFamily="18" charset="0"/>
              <a:buChar char="•"/>
            </a:pPr>
            <a:r>
              <a:rPr lang="en-US" sz="1400">
                <a:solidFill>
                  <a:srgbClr val="000000"/>
                </a:solidFill>
              </a:rPr>
              <a:t>Results using &gt;40% probabilities on independent 2009 cases shown</a:t>
            </a:r>
          </a:p>
          <a:p>
            <a:pPr marL="341313" indent="-341313">
              <a:spcBef>
                <a:spcPts val="800"/>
              </a:spcBef>
              <a:buFont typeface="Times New Roman" pitchFamily="18" charset="0"/>
              <a:buChar char="•"/>
            </a:pPr>
            <a:r>
              <a:rPr lang="en-US" sz="1400">
                <a:solidFill>
                  <a:srgbClr val="000000"/>
                </a:solidFill>
              </a:rPr>
              <a:t>Significant improvement in mean forecast error and bias reduction</a:t>
            </a:r>
          </a:p>
        </p:txBody>
      </p:sp>
      <p:sp>
        <p:nvSpPr>
          <p:cNvPr id="40974" name="Text Placeholder 6"/>
          <p:cNvSpPr>
            <a:spLocks/>
          </p:cNvSpPr>
          <p:nvPr/>
        </p:nvSpPr>
        <p:spPr bwMode="auto">
          <a:xfrm>
            <a:off x="152400" y="762000"/>
            <a:ext cx="4724400" cy="685800"/>
          </a:xfrm>
          <a:prstGeom prst="rect">
            <a:avLst/>
          </a:prstGeom>
          <a:noFill/>
          <a:ln w="9525">
            <a:noFill/>
            <a:round/>
            <a:headEnd/>
            <a:tailEnd/>
          </a:ln>
        </p:spPr>
        <p:txBody>
          <a:bodyPr lIns="90000" tIns="46800" rIns="90000" bIns="46800" anchor="b"/>
          <a:lstStyle/>
          <a:p>
            <a:pPr>
              <a:spcBef>
                <a:spcPts val="800"/>
              </a:spcBef>
            </a:pPr>
            <a:r>
              <a:rPr lang="en-US" sz="1600" b="1">
                <a:solidFill>
                  <a:srgbClr val="000000"/>
                </a:solidFill>
              </a:rPr>
              <a:t>Issues with IVCN during Rapid Intensification (RI)</a:t>
            </a:r>
          </a:p>
        </p:txBody>
      </p:sp>
      <p:sp>
        <p:nvSpPr>
          <p:cNvPr id="40976" name="Content Placeholder 5"/>
          <p:cNvSpPr>
            <a:spLocks/>
          </p:cNvSpPr>
          <p:nvPr/>
        </p:nvSpPr>
        <p:spPr bwMode="auto">
          <a:xfrm>
            <a:off x="152400" y="1447800"/>
            <a:ext cx="4724400" cy="3200400"/>
          </a:xfrm>
          <a:prstGeom prst="rect">
            <a:avLst/>
          </a:prstGeom>
          <a:noFill/>
          <a:ln w="9525">
            <a:noFill/>
            <a:round/>
            <a:headEnd/>
            <a:tailEnd/>
          </a:ln>
        </p:spPr>
        <p:txBody>
          <a:bodyPr lIns="90000" tIns="46800" rIns="90000" bIns="46800"/>
          <a:lstStyle/>
          <a:p>
            <a:pPr marL="341313" indent="-341313">
              <a:spcBef>
                <a:spcPts val="800"/>
              </a:spcBef>
              <a:buFont typeface="Times New Roman" pitchFamily="18" charset="0"/>
              <a:buChar char="•"/>
            </a:pPr>
            <a:r>
              <a:rPr lang="en-US" sz="1400">
                <a:solidFill>
                  <a:srgbClr val="000000"/>
                </a:solidFill>
              </a:rPr>
              <a:t>Large negative biases</a:t>
            </a:r>
          </a:p>
          <a:p>
            <a:pPr marL="341313" indent="-341313">
              <a:spcBef>
                <a:spcPts val="800"/>
              </a:spcBef>
              <a:buFont typeface="Times New Roman" pitchFamily="18" charset="0"/>
              <a:buChar char="•"/>
            </a:pPr>
            <a:r>
              <a:rPr lang="en-US" sz="1400">
                <a:solidFill>
                  <a:srgbClr val="000000"/>
                </a:solidFill>
              </a:rPr>
              <a:t>Large errors</a:t>
            </a:r>
          </a:p>
        </p:txBody>
      </p:sp>
      <p:sp>
        <p:nvSpPr>
          <p:cNvPr id="40977" name="Text Placeholder 6"/>
          <p:cNvSpPr>
            <a:spLocks/>
          </p:cNvSpPr>
          <p:nvPr/>
        </p:nvSpPr>
        <p:spPr bwMode="auto">
          <a:xfrm>
            <a:off x="152400" y="2362200"/>
            <a:ext cx="4724400" cy="685800"/>
          </a:xfrm>
          <a:prstGeom prst="rect">
            <a:avLst/>
          </a:prstGeom>
          <a:noFill/>
          <a:ln w="9525">
            <a:noFill/>
            <a:round/>
            <a:headEnd/>
            <a:tailEnd/>
          </a:ln>
        </p:spPr>
        <p:txBody>
          <a:bodyPr lIns="90000" tIns="46800" rIns="90000" bIns="46800" anchor="b"/>
          <a:lstStyle/>
          <a:p>
            <a:pPr>
              <a:spcBef>
                <a:spcPts val="800"/>
              </a:spcBef>
            </a:pPr>
            <a:r>
              <a:rPr lang="en-US" sz="1600" b="1">
                <a:solidFill>
                  <a:srgbClr val="000000"/>
                </a:solidFill>
              </a:rPr>
              <a:t>RAPID Aid and Consensus</a:t>
            </a:r>
          </a:p>
        </p:txBody>
      </p:sp>
      <p:sp>
        <p:nvSpPr>
          <p:cNvPr id="40978" name="Text Placeholder 6"/>
          <p:cNvSpPr>
            <a:spLocks/>
          </p:cNvSpPr>
          <p:nvPr/>
        </p:nvSpPr>
        <p:spPr bwMode="auto">
          <a:xfrm>
            <a:off x="152400" y="5867400"/>
            <a:ext cx="4724400" cy="381000"/>
          </a:xfrm>
          <a:prstGeom prst="rect">
            <a:avLst/>
          </a:prstGeom>
          <a:noFill/>
          <a:ln w="9525">
            <a:noFill/>
            <a:round/>
            <a:headEnd/>
            <a:tailEnd/>
          </a:ln>
        </p:spPr>
        <p:txBody>
          <a:bodyPr lIns="90000" tIns="46800" rIns="90000" bIns="46800" anchor="b"/>
          <a:lstStyle/>
          <a:p>
            <a:pPr>
              <a:spcBef>
                <a:spcPts val="800"/>
              </a:spcBef>
            </a:pPr>
            <a:r>
              <a:rPr lang="en-US" sz="1600" b="1">
                <a:solidFill>
                  <a:srgbClr val="000000"/>
                </a:solidFill>
              </a:rPr>
              <a:t>Publication</a:t>
            </a:r>
          </a:p>
        </p:txBody>
      </p:sp>
      <p:sp>
        <p:nvSpPr>
          <p:cNvPr id="40979" name="Text Box 19"/>
          <p:cNvSpPr txBox="1">
            <a:spLocks noChangeArrowheads="1"/>
          </p:cNvSpPr>
          <p:nvPr/>
        </p:nvSpPr>
        <p:spPr bwMode="auto">
          <a:xfrm>
            <a:off x="0" y="6200775"/>
            <a:ext cx="4784725" cy="514350"/>
          </a:xfrm>
          <a:prstGeom prst="rect">
            <a:avLst/>
          </a:prstGeom>
          <a:noFill/>
          <a:ln w="9525">
            <a:noFill/>
            <a:miter lim="800000"/>
            <a:headEnd/>
            <a:tailEnd/>
          </a:ln>
          <a:effectLst/>
        </p:spPr>
        <p:txBody>
          <a:bodyPr wrap="none">
            <a:spAutoFit/>
          </a:bodyPr>
          <a:lstStyle/>
          <a:p>
            <a:r>
              <a:rPr lang="en-US" sz="1200">
                <a:solidFill>
                  <a:schemeClr val="tx1"/>
                </a:solidFill>
              </a:rPr>
              <a:t>Sampson, C. R., J. Kaplan, J. A. Knaff, M. DeMaria and C. A. Sisko:</a:t>
            </a:r>
          </a:p>
          <a:p>
            <a:r>
              <a:rPr lang="en-US" sz="1200">
                <a:solidFill>
                  <a:schemeClr val="tx1"/>
                </a:solidFill>
              </a:rPr>
              <a:t>A deterministic rapid intensification aid.  Wea. and Forecasting, submitted.</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1143000"/>
          </a:xfrm>
        </p:spPr>
        <p:txBody>
          <a:bodyPr>
            <a:normAutofit fontScale="90000"/>
          </a:bodyPr>
          <a:lstStyle/>
          <a:p>
            <a:r>
              <a:rPr lang="en-US" sz="3600" dirty="0" smtClean="0"/>
              <a:t>6.6.1 Establish first generation HFIP Data Service</a:t>
            </a:r>
            <a:endParaRPr lang="en-US" sz="3600" dirty="0"/>
          </a:p>
        </p:txBody>
      </p:sp>
      <p:sp>
        <p:nvSpPr>
          <p:cNvPr id="8" name="Text Placeholder 7"/>
          <p:cNvSpPr>
            <a:spLocks noGrp="1"/>
          </p:cNvSpPr>
          <p:nvPr>
            <p:ph type="body" idx="1"/>
          </p:nvPr>
        </p:nvSpPr>
        <p:spPr>
          <a:xfrm>
            <a:off x="457200" y="1066800"/>
            <a:ext cx="4040188" cy="639762"/>
          </a:xfrm>
        </p:spPr>
        <p:txBody>
          <a:bodyPr/>
          <a:lstStyle/>
          <a:p>
            <a:r>
              <a:rPr lang="en-US" dirty="0" smtClean="0"/>
              <a:t>Model Data</a:t>
            </a:r>
            <a:endParaRPr lang="en-US" dirty="0"/>
          </a:p>
        </p:txBody>
      </p:sp>
      <p:sp>
        <p:nvSpPr>
          <p:cNvPr id="5" name="Content Placeholder 4"/>
          <p:cNvSpPr>
            <a:spLocks noGrp="1"/>
          </p:cNvSpPr>
          <p:nvPr>
            <p:ph sz="half" idx="2"/>
          </p:nvPr>
        </p:nvSpPr>
        <p:spPr>
          <a:xfrm>
            <a:off x="457200" y="1752600"/>
            <a:ext cx="4040188" cy="4572000"/>
          </a:xfrm>
        </p:spPr>
        <p:txBody>
          <a:bodyPr>
            <a:normAutofit fontScale="70000" lnSpcReduction="20000"/>
          </a:bodyPr>
          <a:lstStyle/>
          <a:p>
            <a:r>
              <a:rPr lang="en-US" dirty="0" smtClean="0"/>
              <a:t>Sources</a:t>
            </a:r>
          </a:p>
          <a:p>
            <a:pPr lvl="1"/>
            <a:r>
              <a:rPr lang="en-US" dirty="0" smtClean="0"/>
              <a:t>Real-time runs from annual demo</a:t>
            </a:r>
          </a:p>
          <a:p>
            <a:pPr lvl="1"/>
            <a:r>
              <a:rPr lang="en-US" dirty="0" smtClean="0"/>
              <a:t>Retrospective runs  for Stream 1.5 evaluation</a:t>
            </a:r>
          </a:p>
          <a:p>
            <a:r>
              <a:rPr lang="en-US" dirty="0" smtClean="0"/>
              <a:t>Types</a:t>
            </a:r>
          </a:p>
          <a:p>
            <a:pPr lvl="1"/>
            <a:r>
              <a:rPr lang="en-US" dirty="0" smtClean="0"/>
              <a:t>Tier 1: ATCF files</a:t>
            </a:r>
          </a:p>
          <a:p>
            <a:pPr lvl="1"/>
            <a:r>
              <a:rPr lang="en-US" dirty="0" smtClean="0"/>
              <a:t>Diagnostic: ASCII files containing basic large-scale diagnostics </a:t>
            </a:r>
          </a:p>
          <a:p>
            <a:pPr lvl="2"/>
            <a:r>
              <a:rPr lang="en-US" dirty="0" smtClean="0"/>
              <a:t>Input to statistical intensity models</a:t>
            </a:r>
          </a:p>
          <a:p>
            <a:pPr lvl="2"/>
            <a:r>
              <a:rPr lang="en-US" dirty="0" smtClean="0"/>
              <a:t>Compare basic fields from regional and global model forecasts</a:t>
            </a:r>
          </a:p>
          <a:p>
            <a:pPr lvl="1"/>
            <a:r>
              <a:rPr lang="en-US" dirty="0" smtClean="0"/>
              <a:t>Tier 2: Gridded data sets containing select sub-set of full 3D model fields</a:t>
            </a:r>
          </a:p>
          <a:p>
            <a:r>
              <a:rPr lang="en-US" dirty="0" smtClean="0"/>
              <a:t>Processing</a:t>
            </a:r>
          </a:p>
          <a:p>
            <a:pPr lvl="1"/>
            <a:r>
              <a:rPr lang="en-US" dirty="0" smtClean="0"/>
              <a:t>Sanity check</a:t>
            </a:r>
          </a:p>
          <a:p>
            <a:pPr lvl="2"/>
            <a:r>
              <a:rPr lang="en-US" dirty="0" smtClean="0"/>
              <a:t>Files meet format specifications</a:t>
            </a:r>
          </a:p>
          <a:p>
            <a:pPr lvl="2"/>
            <a:r>
              <a:rPr lang="en-US" dirty="0" smtClean="0"/>
              <a:t>Files contain required fields &amp; fields fall within realistic range</a:t>
            </a:r>
            <a:endParaRPr lang="en-US" dirty="0"/>
          </a:p>
          <a:p>
            <a:pPr lvl="1"/>
            <a:r>
              <a:rPr lang="en-US" dirty="0" smtClean="0"/>
              <a:t>Organized by project</a:t>
            </a:r>
          </a:p>
          <a:p>
            <a:pPr lvl="1"/>
            <a:r>
              <a:rPr lang="en-US" dirty="0" smtClean="0"/>
              <a:t>Individual Tier 1 files merged &amp; sorted by storm</a:t>
            </a:r>
          </a:p>
        </p:txBody>
      </p:sp>
      <p:sp>
        <p:nvSpPr>
          <p:cNvPr id="9" name="Text Placeholder 8"/>
          <p:cNvSpPr>
            <a:spLocks noGrp="1"/>
          </p:cNvSpPr>
          <p:nvPr>
            <p:ph type="body" sz="quarter" idx="3"/>
          </p:nvPr>
        </p:nvSpPr>
        <p:spPr>
          <a:xfrm>
            <a:off x="4645025" y="1265238"/>
            <a:ext cx="4041775" cy="639762"/>
          </a:xfrm>
        </p:spPr>
        <p:txBody>
          <a:bodyPr>
            <a:normAutofit fontScale="92500" lnSpcReduction="20000"/>
          </a:bodyPr>
          <a:lstStyle/>
          <a:p>
            <a:r>
              <a:rPr lang="en-US" dirty="0" smtClean="0"/>
              <a:t>Initial access – Tier 1 &amp; diagnostic files via TCMT website</a:t>
            </a:r>
            <a:endParaRPr lang="en-US" dirty="0"/>
          </a:p>
        </p:txBody>
      </p:sp>
      <p:pic>
        <p:nvPicPr>
          <p:cNvPr id="1026" name="Picture 2"/>
          <p:cNvPicPr>
            <a:picLocks noGrp="1" noChangeAspect="1" noChangeArrowheads="1"/>
          </p:cNvPicPr>
          <p:nvPr>
            <p:ph sz="quarter" idx="4"/>
          </p:nvPr>
        </p:nvPicPr>
        <p:blipFill>
          <a:blip r:embed="rId2" cstate="print"/>
          <a:srcRect l="22500" t="16000" r="22500" b="2000"/>
          <a:stretch>
            <a:fillRect/>
          </a:stretch>
        </p:blipFill>
        <p:spPr bwMode="auto">
          <a:xfrm>
            <a:off x="4636008" y="2057400"/>
            <a:ext cx="4325112" cy="40302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200" dirty="0" smtClean="0"/>
              <a:t>6.6.1 Establish first generation HFIP Data Service</a:t>
            </a:r>
            <a:endParaRPr lang="en-US" sz="3200" dirty="0"/>
          </a:p>
        </p:txBody>
      </p:sp>
      <p:sp>
        <p:nvSpPr>
          <p:cNvPr id="4" name="Text Placeholder 3"/>
          <p:cNvSpPr>
            <a:spLocks noGrp="1"/>
          </p:cNvSpPr>
          <p:nvPr>
            <p:ph type="body" idx="1"/>
          </p:nvPr>
        </p:nvSpPr>
        <p:spPr>
          <a:xfrm>
            <a:off x="457200" y="1066800"/>
            <a:ext cx="4040188" cy="639762"/>
          </a:xfrm>
        </p:spPr>
        <p:txBody>
          <a:bodyPr>
            <a:normAutofit/>
          </a:bodyPr>
          <a:lstStyle/>
          <a:p>
            <a:r>
              <a:rPr lang="en-US" dirty="0" smtClean="0"/>
              <a:t>Proto-type for all data types</a:t>
            </a:r>
            <a:endParaRPr lang="en-US" dirty="0"/>
          </a:p>
        </p:txBody>
      </p:sp>
      <p:sp>
        <p:nvSpPr>
          <p:cNvPr id="3" name="Content Placeholder 2"/>
          <p:cNvSpPr>
            <a:spLocks noGrp="1"/>
          </p:cNvSpPr>
          <p:nvPr>
            <p:ph sz="half" idx="2"/>
          </p:nvPr>
        </p:nvSpPr>
        <p:spPr>
          <a:xfrm>
            <a:off x="457200" y="1752600"/>
            <a:ext cx="4040188" cy="4876800"/>
          </a:xfrm>
        </p:spPr>
        <p:txBody>
          <a:bodyPr>
            <a:normAutofit fontScale="85000" lnSpcReduction="20000"/>
          </a:bodyPr>
          <a:lstStyle/>
          <a:p>
            <a:r>
              <a:rPr lang="en-US" dirty="0" smtClean="0"/>
              <a:t>Builds on current processing system to provide access to all types of data collected by TCMT</a:t>
            </a:r>
          </a:p>
          <a:p>
            <a:r>
              <a:rPr lang="en-US" dirty="0" smtClean="0"/>
              <a:t>Uses RAMADDA (</a:t>
            </a:r>
            <a:r>
              <a:rPr lang="en-US" dirty="0" err="1" smtClean="0"/>
              <a:t>Unidata</a:t>
            </a:r>
            <a:r>
              <a:rPr lang="en-US" dirty="0" smtClean="0"/>
              <a:t> content repository) to expose data files to HFIP collaborators</a:t>
            </a:r>
          </a:p>
          <a:p>
            <a:pPr lvl="1"/>
            <a:r>
              <a:rPr lang="en-US" dirty="0" smtClean="0"/>
              <a:t>Organized by project &amp; file type</a:t>
            </a:r>
          </a:p>
          <a:p>
            <a:pPr lvl="1"/>
            <a:r>
              <a:rPr lang="en-US" dirty="0" smtClean="0"/>
              <a:t>Browse &amp; download on file-by-file basis</a:t>
            </a:r>
          </a:p>
          <a:p>
            <a:pPr lvl="1"/>
            <a:r>
              <a:rPr lang="en-US" dirty="0"/>
              <a:t>A</a:t>
            </a:r>
            <a:r>
              <a:rPr lang="en-US" dirty="0" smtClean="0"/>
              <a:t>rchival of directory tree to download entire set of data</a:t>
            </a:r>
          </a:p>
          <a:p>
            <a:r>
              <a:rPr lang="en-US" dirty="0" smtClean="0"/>
              <a:t>Updated weekly</a:t>
            </a:r>
          </a:p>
          <a:p>
            <a:r>
              <a:rPr lang="en-US" dirty="0" smtClean="0"/>
              <a:t>Future additions</a:t>
            </a:r>
          </a:p>
          <a:p>
            <a:pPr lvl="1"/>
            <a:r>
              <a:rPr lang="en-US" dirty="0" smtClean="0"/>
              <a:t>Real-time updates</a:t>
            </a:r>
          </a:p>
          <a:p>
            <a:pPr lvl="1"/>
            <a:r>
              <a:rPr lang="en-US" dirty="0" smtClean="0"/>
              <a:t>Tagging data with metadata</a:t>
            </a:r>
          </a:p>
          <a:p>
            <a:pPr lvl="1"/>
            <a:r>
              <a:rPr lang="en-US" dirty="0" smtClean="0"/>
              <a:t>Thumbnails</a:t>
            </a:r>
          </a:p>
          <a:p>
            <a:pPr lvl="1"/>
            <a:r>
              <a:rPr lang="en-US" dirty="0" smtClean="0"/>
              <a:t>Visualization of file content using IDV</a:t>
            </a:r>
          </a:p>
        </p:txBody>
      </p:sp>
      <p:sp>
        <p:nvSpPr>
          <p:cNvPr id="5" name="Text Placeholder 4"/>
          <p:cNvSpPr>
            <a:spLocks noGrp="1"/>
          </p:cNvSpPr>
          <p:nvPr>
            <p:ph type="body" sz="quarter" idx="3"/>
          </p:nvPr>
        </p:nvSpPr>
        <p:spPr>
          <a:xfrm>
            <a:off x="4645025" y="1066800"/>
            <a:ext cx="4041775" cy="762000"/>
          </a:xfrm>
        </p:spPr>
        <p:txBody>
          <a:bodyPr>
            <a:normAutofit/>
          </a:bodyPr>
          <a:lstStyle/>
          <a:p>
            <a:r>
              <a:rPr lang="en-US" sz="1800" dirty="0" smtClean="0">
                <a:hlinkClick r:id="rId2"/>
              </a:rPr>
              <a:t>http://www.ral.ucar.edu/jnt/repository</a:t>
            </a:r>
            <a:endParaRPr lang="en-US" sz="1800" dirty="0" smtClean="0"/>
          </a:p>
          <a:p>
            <a:r>
              <a:rPr lang="en-US" sz="1800" dirty="0" smtClean="0"/>
              <a:t>username &amp; password: </a:t>
            </a:r>
            <a:r>
              <a:rPr lang="en-US" sz="1800" dirty="0" err="1" smtClean="0"/>
              <a:t>hfipteam</a:t>
            </a:r>
            <a:r>
              <a:rPr lang="en-US" sz="1800" dirty="0" smtClean="0"/>
              <a:t> </a:t>
            </a:r>
            <a:endParaRPr lang="en-US" sz="1800" dirty="0"/>
          </a:p>
        </p:txBody>
      </p:sp>
      <p:sp>
        <p:nvSpPr>
          <p:cNvPr id="9" name="Content Placeholder 8"/>
          <p:cNvSpPr>
            <a:spLocks noGrp="1"/>
          </p:cNvSpPr>
          <p:nvPr>
            <p:ph sz="quarter" idx="4"/>
          </p:nvPr>
        </p:nvSpPr>
        <p:spPr/>
        <p:txBody>
          <a:bodyPr/>
          <a:lstStyle/>
          <a:p>
            <a:endParaRPr lang="en-US"/>
          </a:p>
        </p:txBody>
      </p:sp>
      <p:pic>
        <p:nvPicPr>
          <p:cNvPr id="1027" name="Picture 3"/>
          <p:cNvPicPr>
            <a:picLocks noChangeAspect="1" noChangeArrowheads="1"/>
          </p:cNvPicPr>
          <p:nvPr/>
        </p:nvPicPr>
        <p:blipFill>
          <a:blip r:embed="rId3" cstate="print"/>
          <a:srcRect l="5900" t="10000" r="52000" b="12000"/>
          <a:stretch>
            <a:fillRect/>
          </a:stretch>
        </p:blipFill>
        <p:spPr bwMode="auto">
          <a:xfrm>
            <a:off x="4648200" y="1981200"/>
            <a:ext cx="4080601" cy="4725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200" dirty="0" smtClean="0"/>
              <a:t>6.6.1 Establish first generation HFIP Data Service</a:t>
            </a:r>
            <a:endParaRPr lang="en-US" sz="3200" dirty="0"/>
          </a:p>
        </p:txBody>
      </p:sp>
      <p:sp>
        <p:nvSpPr>
          <p:cNvPr id="12" name="TextBox 11"/>
          <p:cNvSpPr txBox="1"/>
          <p:nvPr/>
        </p:nvSpPr>
        <p:spPr>
          <a:xfrm>
            <a:off x="228600" y="3303381"/>
            <a:ext cx="461665" cy="1649619"/>
          </a:xfrm>
          <a:prstGeom prst="rect">
            <a:avLst/>
          </a:prstGeom>
          <a:noFill/>
        </p:spPr>
        <p:txBody>
          <a:bodyPr vert="vert270" wrap="none" rtlCol="0">
            <a:spAutoFit/>
          </a:bodyPr>
          <a:lstStyle/>
          <a:p>
            <a:r>
              <a:rPr lang="en-US" dirty="0" smtClean="0">
                <a:solidFill>
                  <a:prstClr val="black"/>
                </a:solidFill>
              </a:rPr>
              <a:t>Regional Models</a:t>
            </a:r>
            <a:endParaRPr lang="en-US" dirty="0">
              <a:solidFill>
                <a:prstClr val="black"/>
              </a:solidFill>
            </a:endParaRPr>
          </a:p>
        </p:txBody>
      </p:sp>
      <p:sp>
        <p:nvSpPr>
          <p:cNvPr id="14" name="TextBox 13"/>
          <p:cNvSpPr txBox="1"/>
          <p:nvPr/>
        </p:nvSpPr>
        <p:spPr>
          <a:xfrm>
            <a:off x="8225135" y="3502923"/>
            <a:ext cx="461665" cy="1450077"/>
          </a:xfrm>
          <a:prstGeom prst="rect">
            <a:avLst/>
          </a:prstGeom>
          <a:noFill/>
        </p:spPr>
        <p:txBody>
          <a:bodyPr vert="vert" wrap="none" rtlCol="0">
            <a:spAutoFit/>
          </a:bodyPr>
          <a:lstStyle/>
          <a:p>
            <a:r>
              <a:rPr lang="en-US" dirty="0" smtClean="0">
                <a:solidFill>
                  <a:prstClr val="black"/>
                </a:solidFill>
              </a:rPr>
              <a:t>Global Models</a:t>
            </a:r>
            <a:endParaRPr lang="en-US" dirty="0">
              <a:solidFill>
                <a:prstClr val="black"/>
              </a:solidFill>
            </a:endParaRPr>
          </a:p>
        </p:txBody>
      </p:sp>
      <p:sp>
        <p:nvSpPr>
          <p:cNvPr id="15" name="TextBox 14"/>
          <p:cNvSpPr txBox="1"/>
          <p:nvPr/>
        </p:nvSpPr>
        <p:spPr>
          <a:xfrm>
            <a:off x="710666" y="1066800"/>
            <a:ext cx="7671331" cy="646331"/>
          </a:xfrm>
          <a:prstGeom prst="rect">
            <a:avLst/>
          </a:prstGeom>
          <a:noFill/>
        </p:spPr>
        <p:txBody>
          <a:bodyPr wrap="none" rtlCol="0">
            <a:spAutoFit/>
          </a:bodyPr>
          <a:lstStyle/>
          <a:p>
            <a:pPr algn="ctr"/>
            <a:r>
              <a:rPr lang="en-US" dirty="0" smtClean="0">
                <a:solidFill>
                  <a:srgbClr val="4F81BD"/>
                </a:solidFill>
              </a:rPr>
              <a:t>Inventory of files that have passed sanity check for Demo 2010 as of 2 Nov 2010</a:t>
            </a:r>
          </a:p>
          <a:p>
            <a:pPr algn="ctr"/>
            <a:r>
              <a:rPr lang="en-US" dirty="0" smtClean="0">
                <a:solidFill>
                  <a:srgbClr val="4F81BD"/>
                </a:solidFill>
              </a:rPr>
              <a:t>% expected: BT classification of TD,TS,HU,SD &amp; SS and planned runs per day</a:t>
            </a:r>
            <a:endParaRPr lang="en-US" dirty="0">
              <a:solidFill>
                <a:srgbClr val="4F81BD"/>
              </a:solidFill>
            </a:endParaRPr>
          </a:p>
        </p:txBody>
      </p:sp>
      <p:graphicFrame>
        <p:nvGraphicFramePr>
          <p:cNvPr id="17" name="Object 16"/>
          <p:cNvGraphicFramePr>
            <a:graphicFrameLocks noChangeAspect="1"/>
          </p:cNvGraphicFramePr>
          <p:nvPr/>
        </p:nvGraphicFramePr>
        <p:xfrm>
          <a:off x="839787" y="1752600"/>
          <a:ext cx="3656013" cy="2611438"/>
        </p:xfrm>
        <a:graphic>
          <a:graphicData uri="http://schemas.openxmlformats.org/presentationml/2006/ole">
            <p:oleObj spid="_x0000_s80898" name="Acrobat Document" r:id="rId3" imgW="7542857" imgH="5830114" progId="AcroExch.Document.7">
              <p:embed/>
            </p:oleObj>
          </a:graphicData>
        </a:graphic>
      </p:graphicFrame>
      <p:graphicFrame>
        <p:nvGraphicFramePr>
          <p:cNvPr id="18" name="Object 17"/>
          <p:cNvGraphicFramePr>
            <a:graphicFrameLocks noChangeAspect="1"/>
          </p:cNvGraphicFramePr>
          <p:nvPr/>
        </p:nvGraphicFramePr>
        <p:xfrm>
          <a:off x="847725" y="4252912"/>
          <a:ext cx="3648075" cy="2605088"/>
        </p:xfrm>
        <a:graphic>
          <a:graphicData uri="http://schemas.openxmlformats.org/presentationml/2006/ole">
            <p:oleObj spid="_x0000_s80899" name="Acrobat Document" r:id="rId4" imgW="7542857" imgH="5830114" progId="AcroExch.Document.7">
              <p:embed/>
            </p:oleObj>
          </a:graphicData>
        </a:graphic>
      </p:graphicFrame>
      <p:graphicFrame>
        <p:nvGraphicFramePr>
          <p:cNvPr id="19" name="Object 18"/>
          <p:cNvGraphicFramePr>
            <a:graphicFrameLocks noChangeAspect="1"/>
          </p:cNvGraphicFramePr>
          <p:nvPr/>
        </p:nvGraphicFramePr>
        <p:xfrm>
          <a:off x="4495800" y="1752600"/>
          <a:ext cx="3648075" cy="2605087"/>
        </p:xfrm>
        <a:graphic>
          <a:graphicData uri="http://schemas.openxmlformats.org/presentationml/2006/ole">
            <p:oleObj spid="_x0000_s80900" name="Acrobat Document" r:id="rId5" imgW="7542857" imgH="5830114" progId="AcroExch.Document.7">
              <p:embed/>
            </p:oleObj>
          </a:graphicData>
        </a:graphic>
      </p:graphicFrame>
      <p:graphicFrame>
        <p:nvGraphicFramePr>
          <p:cNvPr id="20" name="Object 19"/>
          <p:cNvGraphicFramePr>
            <a:graphicFrameLocks noChangeAspect="1"/>
          </p:cNvGraphicFramePr>
          <p:nvPr/>
        </p:nvGraphicFramePr>
        <p:xfrm>
          <a:off x="4533900" y="4271963"/>
          <a:ext cx="3619500" cy="2586037"/>
        </p:xfrm>
        <a:graphic>
          <a:graphicData uri="http://schemas.openxmlformats.org/presentationml/2006/ole">
            <p:oleObj spid="_x0000_s80901" name="Acrobat Document" r:id="rId6" imgW="7542857" imgH="5830114" progId="AcroExch.Document.7">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6.8.1 FSU Advanced System for Model </a:t>
            </a:r>
            <a:br>
              <a:rPr lang="en-US" sz="3200" b="1" dirty="0" smtClean="0"/>
            </a:br>
            <a:r>
              <a:rPr lang="en-US" sz="3200" b="1" dirty="0" smtClean="0"/>
              <a:t>Error Source Assessment</a:t>
            </a:r>
            <a:endParaRPr lang="en-US" sz="3200" b="1" dirty="0"/>
          </a:p>
        </p:txBody>
      </p:sp>
      <p:sp>
        <p:nvSpPr>
          <p:cNvPr id="5" name="Content Placeholder 4"/>
          <p:cNvSpPr>
            <a:spLocks noGrp="1"/>
          </p:cNvSpPr>
          <p:nvPr>
            <p:ph idx="1"/>
          </p:nvPr>
        </p:nvSpPr>
        <p:spPr>
          <a:xfrm>
            <a:off x="457200" y="1600200"/>
            <a:ext cx="4191000" cy="4525963"/>
          </a:xfrm>
        </p:spPr>
        <p:txBody>
          <a:bodyPr>
            <a:normAutofit/>
          </a:bodyPr>
          <a:lstStyle/>
          <a:p>
            <a:r>
              <a:rPr lang="en-US" sz="2400" dirty="0" smtClean="0"/>
              <a:t>Start with closed system of full model equations</a:t>
            </a:r>
          </a:p>
          <a:p>
            <a:r>
              <a:rPr lang="en-US" sz="2400" dirty="0" smtClean="0"/>
              <a:t>Regress each term to tendency errors</a:t>
            </a:r>
          </a:p>
          <a:p>
            <a:pPr lvl="1"/>
            <a:r>
              <a:rPr lang="en-US" sz="2000" dirty="0" smtClean="0"/>
              <a:t>“Observed” tendency from sequence of verifying analyses</a:t>
            </a:r>
          </a:p>
          <a:p>
            <a:r>
              <a:rPr lang="en-US" sz="2400" dirty="0" smtClean="0"/>
              <a:t>Can identify systematic errors in dynamics and physics </a:t>
            </a:r>
          </a:p>
        </p:txBody>
      </p:sp>
      <p:sp>
        <p:nvSpPr>
          <p:cNvPr id="4" name="Slide Number Placeholder 3"/>
          <p:cNvSpPr>
            <a:spLocks noGrp="1"/>
          </p:cNvSpPr>
          <p:nvPr>
            <p:ph type="sldNum" sz="quarter" idx="12"/>
          </p:nvPr>
        </p:nvSpPr>
        <p:spPr/>
        <p:txBody>
          <a:bodyPr/>
          <a:lstStyle/>
          <a:p>
            <a:fld id="{57E065AA-1B3D-4A42-B8EB-AF48144965E6}" type="slidenum">
              <a:rPr lang="en-US" smtClean="0"/>
              <a:pPr/>
              <a:t>24</a:t>
            </a:fld>
            <a:endParaRPr lang="en-US"/>
          </a:p>
        </p:txBody>
      </p:sp>
      <p:pic>
        <p:nvPicPr>
          <p:cNvPr id="6" name="Picture 5"/>
          <p:cNvPicPr/>
          <p:nvPr/>
        </p:nvPicPr>
        <p:blipFill>
          <a:blip r:embed="rId2" cstate="print"/>
          <a:srcRect/>
          <a:stretch>
            <a:fillRect/>
          </a:stretch>
        </p:blipFill>
        <p:spPr bwMode="auto">
          <a:xfrm>
            <a:off x="4953000" y="3352800"/>
            <a:ext cx="3886200" cy="1524000"/>
          </a:xfrm>
          <a:prstGeom prst="rect">
            <a:avLst/>
          </a:prstGeom>
          <a:noFill/>
          <a:ln w="9525">
            <a:noFill/>
            <a:miter lim="800000"/>
            <a:headEnd/>
            <a:tailEnd/>
          </a:ln>
        </p:spPr>
      </p:pic>
      <p:pic>
        <p:nvPicPr>
          <p:cNvPr id="7" name="Picture 6"/>
          <p:cNvPicPr/>
          <p:nvPr/>
        </p:nvPicPr>
        <p:blipFill>
          <a:blip r:embed="rId3" cstate="print"/>
          <a:srcRect/>
          <a:stretch>
            <a:fillRect/>
          </a:stretch>
        </p:blipFill>
        <p:spPr bwMode="auto">
          <a:xfrm>
            <a:off x="5029200" y="1752600"/>
            <a:ext cx="3733800" cy="1447800"/>
          </a:xfrm>
          <a:prstGeom prst="rect">
            <a:avLst/>
          </a:prstGeom>
          <a:noFill/>
          <a:ln w="9525">
            <a:noFill/>
            <a:miter lim="800000"/>
            <a:headEnd/>
            <a:tailEnd/>
          </a:ln>
        </p:spPr>
      </p:pic>
      <p:sp>
        <p:nvSpPr>
          <p:cNvPr id="72705" name="Rectangle 1"/>
          <p:cNvSpPr>
            <a:spLocks noChangeArrowheads="1"/>
          </p:cNvSpPr>
          <p:nvPr/>
        </p:nvSpPr>
        <p:spPr bwMode="auto">
          <a:xfrm>
            <a:off x="4876800" y="5105400"/>
            <a:ext cx="40386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 1: Deep convective heating (10</a:t>
            </a:r>
            <a:r>
              <a:rPr kumimoji="0" lang="en-US" sz="12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-4</a:t>
            </a:r>
            <a:r>
              <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en-US"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K/sec) for Hurricane Celia, 2010 (9mn forecast  </a:t>
            </a:r>
            <a:r>
              <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18z 22 June) from the HWRF model output (upper panel) and the corresponding error term (10</a:t>
            </a:r>
            <a:r>
              <a:rPr kumimoji="0" lang="en-US" sz="12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-5</a:t>
            </a:r>
            <a:r>
              <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en-US"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K/sec).</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15372" name="Picture 12" descr="AL072010_PROB50_025_F072"/>
          <p:cNvPicPr>
            <a:picLocks noChangeAspect="1" noChangeArrowheads="1"/>
          </p:cNvPicPr>
          <p:nvPr/>
        </p:nvPicPr>
        <p:blipFill>
          <a:blip r:embed="rId3" cstate="print"/>
          <a:srcRect l="20503" t="46648" r="52681" b="32123"/>
          <a:stretch>
            <a:fillRect/>
          </a:stretch>
        </p:blipFill>
        <p:spPr bwMode="auto">
          <a:xfrm>
            <a:off x="1676400" y="1747838"/>
            <a:ext cx="7467600" cy="4729162"/>
          </a:xfrm>
          <a:prstGeom prst="rect">
            <a:avLst/>
          </a:prstGeom>
          <a:noFill/>
        </p:spPr>
      </p:pic>
      <p:sp>
        <p:nvSpPr>
          <p:cNvPr id="15361" name="Text Box 12"/>
          <p:cNvSpPr txBox="1">
            <a:spLocks noChangeArrowheads="1"/>
          </p:cNvSpPr>
          <p:nvPr/>
        </p:nvSpPr>
        <p:spPr bwMode="auto">
          <a:xfrm>
            <a:off x="7096125" y="752475"/>
            <a:ext cx="2028825" cy="739775"/>
          </a:xfrm>
          <a:prstGeom prst="rect">
            <a:avLst/>
          </a:prstGeom>
          <a:solidFill>
            <a:schemeClr val="accent1"/>
          </a:solidFill>
          <a:ln w="9525">
            <a:solidFill>
              <a:srgbClr val="FF0000"/>
            </a:solidFill>
            <a:miter lim="800000"/>
            <a:headEnd/>
            <a:tailEnd/>
          </a:ln>
        </p:spPr>
        <p:txBody>
          <a:bodyPr wrap="none">
            <a:spAutoFit/>
          </a:bodyPr>
          <a:lstStyle/>
          <a:p>
            <a:pPr fontAlgn="base">
              <a:spcBef>
                <a:spcPct val="0"/>
              </a:spcBef>
              <a:spcAft>
                <a:spcPct val="0"/>
              </a:spcAft>
            </a:pPr>
            <a:r>
              <a:rPr lang="en-US" sz="1400" b="1">
                <a:solidFill>
                  <a:srgbClr val="000000"/>
                </a:solidFill>
              </a:rPr>
              <a:t>This depiction is for</a:t>
            </a:r>
          </a:p>
          <a:p>
            <a:pPr fontAlgn="base">
              <a:spcBef>
                <a:spcPct val="0"/>
              </a:spcBef>
              <a:spcAft>
                <a:spcPct val="0"/>
              </a:spcAft>
            </a:pPr>
            <a:r>
              <a:rPr lang="en-US" sz="1400" b="1">
                <a:solidFill>
                  <a:srgbClr val="000000"/>
                </a:solidFill>
              </a:rPr>
              <a:t>OFFICIAL USE ONLY!</a:t>
            </a:r>
          </a:p>
          <a:p>
            <a:pPr fontAlgn="base">
              <a:spcBef>
                <a:spcPct val="0"/>
              </a:spcBef>
              <a:spcAft>
                <a:spcPct val="0"/>
              </a:spcAft>
            </a:pPr>
            <a:r>
              <a:rPr lang="en-US" sz="1400" b="1">
                <a:solidFill>
                  <a:srgbClr val="000000"/>
                </a:solidFill>
              </a:rPr>
              <a:t>Not for public release</a:t>
            </a:r>
          </a:p>
        </p:txBody>
      </p:sp>
      <p:sp>
        <p:nvSpPr>
          <p:cNvPr id="15362" name="Text Box 47"/>
          <p:cNvSpPr txBox="1">
            <a:spLocks noChangeArrowheads="1"/>
          </p:cNvSpPr>
          <p:nvPr/>
        </p:nvSpPr>
        <p:spPr bwMode="auto">
          <a:xfrm>
            <a:off x="0" y="1828800"/>
            <a:ext cx="3213100" cy="1019175"/>
          </a:xfrm>
          <a:prstGeom prst="rect">
            <a:avLst/>
          </a:prstGeom>
          <a:solidFill>
            <a:schemeClr val="accent1"/>
          </a:solidFill>
          <a:ln w="12700">
            <a:solidFill>
              <a:schemeClr val="accent2"/>
            </a:solidFill>
            <a:miter lim="800000"/>
            <a:headEnd/>
            <a:tailEnd/>
          </a:ln>
        </p:spPr>
        <p:txBody>
          <a:bodyPr wrap="none">
            <a:spAutoFit/>
          </a:bodyPr>
          <a:lstStyle/>
          <a:p>
            <a:pPr fontAlgn="base">
              <a:spcBef>
                <a:spcPct val="0"/>
              </a:spcBef>
              <a:spcAft>
                <a:spcPct val="0"/>
              </a:spcAft>
            </a:pPr>
            <a:r>
              <a:rPr lang="en-US" sz="1000" b="1" i="1">
                <a:solidFill>
                  <a:srgbClr val="FF0000"/>
                </a:solidFill>
                <a:effectLst>
                  <a:outerShdw blurRad="38100" dist="38100" dir="2700000" algn="tl">
                    <a:srgbClr val="C0C0C0"/>
                  </a:outerShdw>
                </a:effectLst>
              </a:rPr>
              <a:t>72 hr Cumulative Probability</a:t>
            </a:r>
          </a:p>
          <a:p>
            <a:pPr fontAlgn="base">
              <a:spcBef>
                <a:spcPct val="0"/>
              </a:spcBef>
              <a:spcAft>
                <a:spcPct val="0"/>
              </a:spcAft>
            </a:pPr>
            <a:r>
              <a:rPr lang="en-US" sz="1400" b="1">
                <a:solidFill>
                  <a:srgbClr val="000000"/>
                </a:solidFill>
              </a:rPr>
              <a:t>                       </a:t>
            </a:r>
            <a:r>
              <a:rPr lang="en-US" sz="1200" b="1" u="sng">
                <a:solidFill>
                  <a:srgbClr val="000000"/>
                </a:solidFill>
              </a:rPr>
              <a:t>50 kt winds</a:t>
            </a:r>
            <a:r>
              <a:rPr lang="en-US" sz="1200" b="1">
                <a:solidFill>
                  <a:srgbClr val="000000"/>
                </a:solidFill>
              </a:rPr>
              <a:t>       </a:t>
            </a:r>
            <a:r>
              <a:rPr lang="en-US" sz="1200" b="1" u="sng">
                <a:solidFill>
                  <a:srgbClr val="000000"/>
                </a:solidFill>
              </a:rPr>
              <a:t>24 hrs ago</a:t>
            </a:r>
            <a:endParaRPr lang="en-US" sz="1200" b="1">
              <a:solidFill>
                <a:srgbClr val="000000"/>
              </a:solidFill>
            </a:endParaRPr>
          </a:p>
          <a:p>
            <a:pPr fontAlgn="base">
              <a:spcBef>
                <a:spcPct val="0"/>
              </a:spcBef>
              <a:spcAft>
                <a:spcPct val="0"/>
              </a:spcAft>
            </a:pPr>
            <a:r>
              <a:rPr lang="en-US" sz="800" b="1">
                <a:solidFill>
                  <a:srgbClr val="000000"/>
                </a:solidFill>
              </a:rPr>
              <a:t>Norfolk, VA (KNGU)                  </a:t>
            </a:r>
            <a:r>
              <a:rPr lang="en-US" sz="800" b="1">
                <a:solidFill>
                  <a:srgbClr val="FF0000"/>
                </a:solidFill>
              </a:rPr>
              <a:t>7%                                   6%</a:t>
            </a:r>
            <a:endParaRPr lang="en-US" sz="1400" b="1">
              <a:solidFill>
                <a:srgbClr val="FF0000"/>
              </a:solidFill>
            </a:endParaRPr>
          </a:p>
          <a:p>
            <a:pPr fontAlgn="base">
              <a:spcBef>
                <a:spcPct val="0"/>
              </a:spcBef>
              <a:spcAft>
                <a:spcPct val="0"/>
              </a:spcAft>
            </a:pPr>
            <a:r>
              <a:rPr lang="en-US" sz="800" b="1">
                <a:solidFill>
                  <a:srgbClr val="000000"/>
                </a:solidFill>
              </a:rPr>
              <a:t> </a:t>
            </a:r>
          </a:p>
          <a:p>
            <a:pPr fontAlgn="base">
              <a:spcBef>
                <a:spcPct val="0"/>
              </a:spcBef>
              <a:spcAft>
                <a:spcPct val="0"/>
              </a:spcAft>
            </a:pPr>
            <a:r>
              <a:rPr lang="en-US" sz="800" b="1">
                <a:solidFill>
                  <a:srgbClr val="000000"/>
                </a:solidFill>
              </a:rPr>
              <a:t>                                       </a:t>
            </a:r>
            <a:r>
              <a:rPr lang="en-US" sz="1200" b="1" u="sng">
                <a:solidFill>
                  <a:srgbClr val="000000"/>
                </a:solidFill>
              </a:rPr>
              <a:t>34 kt winds</a:t>
            </a:r>
            <a:r>
              <a:rPr lang="en-US" sz="1200" b="1">
                <a:solidFill>
                  <a:srgbClr val="000000"/>
                </a:solidFill>
              </a:rPr>
              <a:t>       </a:t>
            </a:r>
            <a:r>
              <a:rPr lang="en-US" sz="1200" b="1" u="sng">
                <a:solidFill>
                  <a:srgbClr val="000000"/>
                </a:solidFill>
              </a:rPr>
              <a:t>24 hrs ago</a:t>
            </a:r>
            <a:endParaRPr lang="en-US" sz="1200" b="1">
              <a:solidFill>
                <a:srgbClr val="000000"/>
              </a:solidFill>
            </a:endParaRPr>
          </a:p>
          <a:p>
            <a:pPr fontAlgn="base">
              <a:spcBef>
                <a:spcPct val="0"/>
              </a:spcBef>
              <a:spcAft>
                <a:spcPct val="0"/>
              </a:spcAft>
            </a:pPr>
            <a:r>
              <a:rPr lang="en-US" sz="800" b="1">
                <a:solidFill>
                  <a:srgbClr val="000000"/>
                </a:solidFill>
              </a:rPr>
              <a:t>Norfolk, VA (KNGU)</a:t>
            </a:r>
            <a:r>
              <a:rPr lang="en-US" sz="800" b="1">
                <a:solidFill>
                  <a:srgbClr val="FF0000"/>
                </a:solidFill>
              </a:rPr>
              <a:t>                28%                                19%</a:t>
            </a:r>
          </a:p>
        </p:txBody>
      </p:sp>
      <p:sp>
        <p:nvSpPr>
          <p:cNvPr id="15363" name="Text Box 48"/>
          <p:cNvSpPr txBox="1">
            <a:spLocks noChangeArrowheads="1"/>
          </p:cNvSpPr>
          <p:nvPr/>
        </p:nvSpPr>
        <p:spPr bwMode="auto">
          <a:xfrm>
            <a:off x="0" y="762000"/>
            <a:ext cx="2687638" cy="471488"/>
          </a:xfrm>
          <a:prstGeom prst="rect">
            <a:avLst/>
          </a:prstGeom>
          <a:solidFill>
            <a:schemeClr val="accent1"/>
          </a:solidFill>
          <a:ln w="12700">
            <a:solidFill>
              <a:schemeClr val="accent2"/>
            </a:solidFill>
            <a:miter lim="800000"/>
            <a:headEnd/>
            <a:tailEnd/>
          </a:ln>
        </p:spPr>
        <p:txBody>
          <a:bodyPr wrap="none">
            <a:spAutoFit/>
          </a:bodyPr>
          <a:lstStyle/>
          <a:p>
            <a:pPr fontAlgn="base">
              <a:spcBef>
                <a:spcPct val="0"/>
              </a:spcBef>
              <a:spcAft>
                <a:spcPct val="0"/>
              </a:spcAft>
            </a:pPr>
            <a:r>
              <a:rPr lang="en-US" sz="800" b="1" u="sng">
                <a:solidFill>
                  <a:srgbClr val="000000"/>
                </a:solidFill>
              </a:rPr>
              <a:t>(Norfolk, VA KNGU) Greatest chance for 34 kt wind:</a:t>
            </a:r>
            <a:endParaRPr lang="en-US" sz="800" b="1">
              <a:solidFill>
                <a:srgbClr val="000000"/>
              </a:solidFill>
            </a:endParaRPr>
          </a:p>
          <a:p>
            <a:pPr fontAlgn="base">
              <a:spcBef>
                <a:spcPct val="0"/>
              </a:spcBef>
              <a:spcAft>
                <a:spcPct val="0"/>
              </a:spcAft>
            </a:pPr>
            <a:r>
              <a:rPr lang="en-US" sz="800" b="1" i="1">
                <a:solidFill>
                  <a:srgbClr val="FF0000"/>
                </a:solidFill>
              </a:rPr>
              <a:t>(72hr Incremental period)</a:t>
            </a:r>
          </a:p>
          <a:p>
            <a:pPr fontAlgn="base">
              <a:spcBef>
                <a:spcPct val="0"/>
              </a:spcBef>
              <a:spcAft>
                <a:spcPct val="0"/>
              </a:spcAft>
            </a:pPr>
            <a:r>
              <a:rPr lang="en-US" sz="800" b="1">
                <a:solidFill>
                  <a:srgbClr val="8DC6FF"/>
                </a:solidFill>
              </a:rPr>
              <a:t>12z Thu to 12z Fri</a:t>
            </a:r>
            <a:endParaRPr lang="en-US" sz="800" b="1" i="1">
              <a:solidFill>
                <a:srgbClr val="000000"/>
              </a:solidFill>
            </a:endParaRPr>
          </a:p>
        </p:txBody>
      </p:sp>
      <p:sp>
        <p:nvSpPr>
          <p:cNvPr id="15365" name="Text Box 58"/>
          <p:cNvSpPr txBox="1">
            <a:spLocks noChangeArrowheads="1"/>
          </p:cNvSpPr>
          <p:nvPr/>
        </p:nvSpPr>
        <p:spPr bwMode="auto">
          <a:xfrm>
            <a:off x="44450" y="6248400"/>
            <a:ext cx="1984375" cy="590550"/>
          </a:xfrm>
          <a:prstGeom prst="rect">
            <a:avLst/>
          </a:prstGeom>
          <a:solidFill>
            <a:schemeClr val="accent1"/>
          </a:solidFill>
          <a:ln w="9525">
            <a:solidFill>
              <a:schemeClr val="tx1"/>
            </a:solidFill>
            <a:miter lim="800000"/>
            <a:headEnd/>
            <a:tailEnd/>
          </a:ln>
        </p:spPr>
        <p:txBody>
          <a:bodyPr wrap="none">
            <a:spAutoFit/>
          </a:bodyPr>
          <a:lstStyle/>
          <a:p>
            <a:pPr fontAlgn="base">
              <a:spcBef>
                <a:spcPct val="0"/>
              </a:spcBef>
              <a:spcAft>
                <a:spcPct val="0"/>
              </a:spcAft>
            </a:pPr>
            <a:r>
              <a:rPr lang="en-US" sz="800" b="1" u="sng">
                <a:solidFill>
                  <a:srgbClr val="000000"/>
                </a:solidFill>
              </a:rPr>
              <a:t>*Experimental Threshold Probability:</a:t>
            </a:r>
          </a:p>
          <a:p>
            <a:pPr fontAlgn="base">
              <a:spcBef>
                <a:spcPct val="0"/>
              </a:spcBef>
              <a:spcAft>
                <a:spcPct val="0"/>
              </a:spcAft>
            </a:pPr>
            <a:r>
              <a:rPr lang="en-US" sz="800" b="1">
                <a:solidFill>
                  <a:srgbClr val="0000FF"/>
                </a:solidFill>
              </a:rPr>
              <a:t>Norfolk, VA (KNGU)</a:t>
            </a:r>
          </a:p>
          <a:p>
            <a:pPr fontAlgn="base">
              <a:spcBef>
                <a:spcPct val="0"/>
              </a:spcBef>
              <a:spcAft>
                <a:spcPct val="0"/>
              </a:spcAft>
            </a:pPr>
            <a:r>
              <a:rPr lang="en-US" sz="800" b="1">
                <a:solidFill>
                  <a:srgbClr val="FF0000"/>
                </a:solidFill>
              </a:rPr>
              <a:t>50 kt Forecast = NO</a:t>
            </a:r>
          </a:p>
          <a:p>
            <a:pPr fontAlgn="base">
              <a:spcBef>
                <a:spcPct val="0"/>
              </a:spcBef>
              <a:spcAft>
                <a:spcPct val="0"/>
              </a:spcAft>
            </a:pPr>
            <a:r>
              <a:rPr lang="en-US" sz="800" b="1">
                <a:solidFill>
                  <a:srgbClr val="FF0000"/>
                </a:solidFill>
              </a:rPr>
              <a:t>34 kt Forecast = YES</a:t>
            </a:r>
          </a:p>
        </p:txBody>
      </p:sp>
      <p:sp>
        <p:nvSpPr>
          <p:cNvPr id="15366" name="Text Box 48"/>
          <p:cNvSpPr txBox="1">
            <a:spLocks noChangeArrowheads="1"/>
          </p:cNvSpPr>
          <p:nvPr/>
        </p:nvSpPr>
        <p:spPr bwMode="auto">
          <a:xfrm>
            <a:off x="0" y="1284288"/>
            <a:ext cx="2687638" cy="471487"/>
          </a:xfrm>
          <a:prstGeom prst="rect">
            <a:avLst/>
          </a:prstGeom>
          <a:solidFill>
            <a:schemeClr val="accent1"/>
          </a:solidFill>
          <a:ln w="12700">
            <a:solidFill>
              <a:schemeClr val="accent2"/>
            </a:solidFill>
            <a:miter lim="800000"/>
            <a:headEnd/>
            <a:tailEnd/>
          </a:ln>
        </p:spPr>
        <p:txBody>
          <a:bodyPr wrap="none">
            <a:spAutoFit/>
          </a:bodyPr>
          <a:lstStyle/>
          <a:p>
            <a:pPr fontAlgn="base">
              <a:spcBef>
                <a:spcPct val="0"/>
              </a:spcBef>
              <a:spcAft>
                <a:spcPct val="0"/>
              </a:spcAft>
            </a:pPr>
            <a:r>
              <a:rPr lang="en-US" sz="800" b="1" u="sng">
                <a:solidFill>
                  <a:srgbClr val="000000"/>
                </a:solidFill>
              </a:rPr>
              <a:t>(Norfolk, VA KNGU) Greatest chance for 50 kt wind:</a:t>
            </a:r>
            <a:endParaRPr lang="en-US" sz="800" b="1">
              <a:solidFill>
                <a:srgbClr val="000000"/>
              </a:solidFill>
            </a:endParaRPr>
          </a:p>
          <a:p>
            <a:pPr fontAlgn="base">
              <a:spcBef>
                <a:spcPct val="0"/>
              </a:spcBef>
              <a:spcAft>
                <a:spcPct val="0"/>
              </a:spcAft>
            </a:pPr>
            <a:r>
              <a:rPr lang="en-US" sz="800" b="1" i="1">
                <a:solidFill>
                  <a:srgbClr val="FF0000"/>
                </a:solidFill>
              </a:rPr>
              <a:t>(72 hr Incremental period)</a:t>
            </a:r>
          </a:p>
          <a:p>
            <a:pPr fontAlgn="base">
              <a:spcBef>
                <a:spcPct val="0"/>
              </a:spcBef>
              <a:spcAft>
                <a:spcPct val="0"/>
              </a:spcAft>
            </a:pPr>
            <a:r>
              <a:rPr lang="en-US" sz="800" b="1">
                <a:solidFill>
                  <a:srgbClr val="8DC6FF"/>
                </a:solidFill>
              </a:rPr>
              <a:t>12z Thu to 12z Fri</a:t>
            </a:r>
            <a:endParaRPr lang="en-US" sz="800" b="1" i="1">
              <a:solidFill>
                <a:srgbClr val="000000"/>
              </a:solidFill>
            </a:endParaRPr>
          </a:p>
        </p:txBody>
      </p:sp>
      <p:sp>
        <p:nvSpPr>
          <p:cNvPr id="15367" name="Text Box 9"/>
          <p:cNvSpPr txBox="1">
            <a:spLocks noChangeArrowheads="1"/>
          </p:cNvSpPr>
          <p:nvPr/>
        </p:nvSpPr>
        <p:spPr bwMode="auto">
          <a:xfrm>
            <a:off x="6019800" y="6489700"/>
            <a:ext cx="3127375" cy="374650"/>
          </a:xfrm>
          <a:prstGeom prst="rect">
            <a:avLst/>
          </a:prstGeom>
          <a:solidFill>
            <a:srgbClr val="FFFF66"/>
          </a:solidFill>
          <a:ln w="9525">
            <a:solidFill>
              <a:srgbClr val="0000FF"/>
            </a:solidFill>
            <a:miter lim="800000"/>
            <a:headEnd/>
            <a:tailEnd/>
          </a:ln>
        </p:spPr>
        <p:txBody>
          <a:bodyPr wrap="none">
            <a:spAutoFit/>
          </a:bodyPr>
          <a:lstStyle/>
          <a:p>
            <a:pPr fontAlgn="base">
              <a:spcBef>
                <a:spcPct val="0"/>
              </a:spcBef>
              <a:spcAft>
                <a:spcPct val="0"/>
              </a:spcAft>
            </a:pPr>
            <a:r>
              <a:rPr lang="en-US" sz="900" b="1">
                <a:solidFill>
                  <a:srgbClr val="000000"/>
                </a:solidFill>
              </a:rPr>
              <a:t>Based on 15Z 31 Aug statistical and dynamical</a:t>
            </a:r>
          </a:p>
          <a:p>
            <a:pPr fontAlgn="base">
              <a:spcBef>
                <a:spcPct val="0"/>
              </a:spcBef>
              <a:spcAft>
                <a:spcPct val="0"/>
              </a:spcAft>
            </a:pPr>
            <a:r>
              <a:rPr lang="en-US" sz="900" b="1">
                <a:solidFill>
                  <a:srgbClr val="000000"/>
                </a:solidFill>
              </a:rPr>
              <a:t>model data and Monte Carlo Wind Speed Probabilities</a:t>
            </a:r>
          </a:p>
        </p:txBody>
      </p:sp>
      <p:sp>
        <p:nvSpPr>
          <p:cNvPr id="15368" name="Text Box 64"/>
          <p:cNvSpPr txBox="1">
            <a:spLocks noChangeArrowheads="1"/>
          </p:cNvSpPr>
          <p:nvPr/>
        </p:nvSpPr>
        <p:spPr bwMode="auto">
          <a:xfrm>
            <a:off x="6973888" y="1828800"/>
            <a:ext cx="2093912" cy="466725"/>
          </a:xfrm>
          <a:prstGeom prst="rect">
            <a:avLst/>
          </a:prstGeom>
          <a:solidFill>
            <a:schemeClr val="accent1"/>
          </a:solidFill>
          <a:ln w="9525">
            <a:solidFill>
              <a:schemeClr val="tx1"/>
            </a:solidFill>
            <a:miter lim="800000"/>
            <a:headEnd/>
            <a:tailEnd/>
          </a:ln>
        </p:spPr>
        <p:txBody>
          <a:bodyPr wrap="none">
            <a:spAutoFit/>
          </a:bodyPr>
          <a:lstStyle/>
          <a:p>
            <a:pPr fontAlgn="base">
              <a:spcBef>
                <a:spcPct val="0"/>
              </a:spcBef>
              <a:spcAft>
                <a:spcPct val="0"/>
              </a:spcAft>
            </a:pPr>
            <a:r>
              <a:rPr lang="en-US" sz="1200" b="1">
                <a:solidFill>
                  <a:srgbClr val="0000FF"/>
                </a:solidFill>
                <a:effectLst>
                  <a:outerShdw blurRad="38100" dist="38100" dir="2700000" algn="tl">
                    <a:srgbClr val="C0C0C0"/>
                  </a:outerShdw>
                </a:effectLst>
              </a:rPr>
              <a:t>72 hr Cumulative</a:t>
            </a:r>
          </a:p>
          <a:p>
            <a:pPr fontAlgn="base">
              <a:spcBef>
                <a:spcPct val="0"/>
              </a:spcBef>
              <a:spcAft>
                <a:spcPct val="0"/>
              </a:spcAft>
            </a:pPr>
            <a:r>
              <a:rPr lang="en-US" sz="1200" b="1">
                <a:solidFill>
                  <a:srgbClr val="0000FF"/>
                </a:solidFill>
                <a:effectLst>
                  <a:outerShdw blurRad="38100" dist="38100" dir="2700000" algn="tl">
                    <a:srgbClr val="C0C0C0"/>
                  </a:outerShdw>
                </a:effectLst>
              </a:rPr>
              <a:t>Probability for 50 kt winds</a:t>
            </a:r>
          </a:p>
        </p:txBody>
      </p:sp>
      <p:pic>
        <p:nvPicPr>
          <p:cNvPr id="15371" name="Picture 11" descr="_FINAL_tight font_Miami FL"/>
          <p:cNvPicPr>
            <a:picLocks noChangeAspect="1" noChangeArrowheads="1"/>
          </p:cNvPicPr>
          <p:nvPr/>
        </p:nvPicPr>
        <p:blipFill>
          <a:blip r:embed="rId4" cstate="print"/>
          <a:srcRect/>
          <a:stretch>
            <a:fillRect/>
          </a:stretch>
        </p:blipFill>
        <p:spPr bwMode="auto">
          <a:xfrm>
            <a:off x="1676400" y="0"/>
            <a:ext cx="1295400" cy="739775"/>
          </a:xfrm>
          <a:prstGeom prst="rect">
            <a:avLst/>
          </a:prstGeom>
          <a:noFill/>
        </p:spPr>
      </p:pic>
      <p:sp>
        <p:nvSpPr>
          <p:cNvPr id="15373" name="Text Box 13"/>
          <p:cNvSpPr txBox="1">
            <a:spLocks noChangeArrowheads="1"/>
          </p:cNvSpPr>
          <p:nvPr/>
        </p:nvSpPr>
        <p:spPr bwMode="auto">
          <a:xfrm>
            <a:off x="5943600" y="2743200"/>
            <a:ext cx="538163" cy="274638"/>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000000"/>
                </a:solidFill>
                <a:effectLst>
                  <a:outerShdw blurRad="38100" dist="38100" dir="2700000" algn="tl">
                    <a:srgbClr val="FFFFFF"/>
                  </a:outerShdw>
                </a:effectLst>
              </a:rPr>
              <a:t>5-9%</a:t>
            </a:r>
          </a:p>
        </p:txBody>
      </p:sp>
      <p:sp>
        <p:nvSpPr>
          <p:cNvPr id="15374" name="Text Box 14"/>
          <p:cNvSpPr txBox="1">
            <a:spLocks noChangeArrowheads="1"/>
          </p:cNvSpPr>
          <p:nvPr/>
        </p:nvSpPr>
        <p:spPr bwMode="auto">
          <a:xfrm>
            <a:off x="5541963" y="3154363"/>
            <a:ext cx="706437" cy="274637"/>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000000"/>
                </a:solidFill>
                <a:effectLst>
                  <a:outerShdw blurRad="38100" dist="38100" dir="2700000" algn="tl">
                    <a:srgbClr val="FFFFFF"/>
                  </a:outerShdw>
                </a:effectLst>
              </a:rPr>
              <a:t>10-19%</a:t>
            </a:r>
          </a:p>
        </p:txBody>
      </p:sp>
      <p:sp>
        <p:nvSpPr>
          <p:cNvPr id="15375" name="Text Box 15"/>
          <p:cNvSpPr txBox="1">
            <a:spLocks noChangeArrowheads="1"/>
          </p:cNvSpPr>
          <p:nvPr/>
        </p:nvSpPr>
        <p:spPr bwMode="auto">
          <a:xfrm>
            <a:off x="5105400" y="3581400"/>
            <a:ext cx="706438" cy="274638"/>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1200" b="1">
                <a:solidFill>
                  <a:srgbClr val="000000"/>
                </a:solidFill>
                <a:effectLst>
                  <a:outerShdw blurRad="38100" dist="38100" dir="2700000" algn="tl">
                    <a:srgbClr val="FFFFFF"/>
                  </a:outerShdw>
                </a:effectLst>
              </a:rPr>
              <a:t>20-29%</a:t>
            </a:r>
          </a:p>
        </p:txBody>
      </p:sp>
      <p:sp>
        <p:nvSpPr>
          <p:cNvPr id="14" name="TextBox 13"/>
          <p:cNvSpPr txBox="1"/>
          <p:nvPr/>
        </p:nvSpPr>
        <p:spPr>
          <a:xfrm>
            <a:off x="3276600" y="152400"/>
            <a:ext cx="3621504" cy="369332"/>
          </a:xfrm>
          <a:prstGeom prst="rect">
            <a:avLst/>
          </a:prstGeom>
          <a:noFill/>
        </p:spPr>
        <p:txBody>
          <a:bodyPr wrap="none" rtlCol="0">
            <a:spAutoFit/>
          </a:bodyPr>
          <a:lstStyle/>
          <a:p>
            <a:r>
              <a:rPr lang="en-US" b="1" dirty="0" smtClean="0"/>
              <a:t>Bonus Material: Business Case</a:t>
            </a:r>
            <a:endParaRPr 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14338" name="Picture 2" descr="_FINAL_tight font_Miami FL"/>
          <p:cNvPicPr>
            <a:picLocks noChangeAspect="1" noChangeArrowheads="1"/>
          </p:cNvPicPr>
          <p:nvPr/>
        </p:nvPicPr>
        <p:blipFill>
          <a:blip r:embed="rId2" cstate="print"/>
          <a:srcRect/>
          <a:stretch>
            <a:fillRect/>
          </a:stretch>
        </p:blipFill>
        <p:spPr bwMode="auto">
          <a:xfrm>
            <a:off x="1676400" y="0"/>
            <a:ext cx="1295400" cy="739775"/>
          </a:xfrm>
          <a:prstGeom prst="rect">
            <a:avLst/>
          </a:prstGeom>
          <a:noFill/>
        </p:spPr>
      </p:pic>
      <p:sp>
        <p:nvSpPr>
          <p:cNvPr id="14339" name="Text Box 3"/>
          <p:cNvSpPr txBox="1">
            <a:spLocks noChangeArrowheads="1"/>
          </p:cNvSpPr>
          <p:nvPr/>
        </p:nvSpPr>
        <p:spPr bwMode="auto">
          <a:xfrm>
            <a:off x="685800" y="990600"/>
            <a:ext cx="7626350" cy="366713"/>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b="1" u="sng">
                <a:solidFill>
                  <a:srgbClr val="0000FF"/>
                </a:solidFill>
                <a:effectLst>
                  <a:outerShdw blurRad="38100" dist="38100" dir="2700000" algn="tl">
                    <a:srgbClr val="000000"/>
                  </a:outerShdw>
                </a:effectLst>
              </a:rPr>
              <a:t>COMSECONDFLT SORTIE RECOMMENDATION/DECISION TIMELINE</a:t>
            </a:r>
          </a:p>
        </p:txBody>
      </p:sp>
      <p:sp>
        <p:nvSpPr>
          <p:cNvPr id="14341" name="Text Box 5"/>
          <p:cNvSpPr txBox="1">
            <a:spLocks noChangeArrowheads="1"/>
          </p:cNvSpPr>
          <p:nvPr/>
        </p:nvSpPr>
        <p:spPr bwMode="auto">
          <a:xfrm>
            <a:off x="381000" y="1862138"/>
            <a:ext cx="8275638" cy="4473575"/>
          </a:xfrm>
          <a:prstGeom prst="rect">
            <a:avLst/>
          </a:prstGeom>
          <a:noFill/>
          <a:ln w="9525">
            <a:noFill/>
            <a:miter lim="800000"/>
            <a:headEnd/>
            <a:tailEnd/>
          </a:ln>
          <a:effectLst/>
        </p:spPr>
        <p:txBody>
          <a:bodyPr wrap="none">
            <a:spAutoFit/>
          </a:bodyPr>
          <a:lstStyle/>
          <a:p>
            <a:pPr marL="152400" indent="-152400" fontAlgn="base">
              <a:spcBef>
                <a:spcPct val="0"/>
              </a:spcBef>
              <a:spcAft>
                <a:spcPct val="0"/>
              </a:spcAft>
              <a:buFont typeface="Wingdings" pitchFamily="2" charset="2"/>
              <a:buChar char="Ø"/>
            </a:pPr>
            <a:r>
              <a:rPr lang="en-US" sz="1200" b="1">
                <a:solidFill>
                  <a:srgbClr val="000000"/>
                </a:solidFill>
              </a:rPr>
              <a:t>1500 UTC 30 Aug 10 -  Set Sortie "Charlie" SOPA (Senior Officer Present Afloat) Hampton Roads</a:t>
            </a:r>
          </a:p>
          <a:p>
            <a:pPr marL="152400" indent="-152400" fontAlgn="base">
              <a:spcBef>
                <a:spcPct val="0"/>
              </a:spcBef>
              <a:spcAft>
                <a:spcPct val="0"/>
              </a:spcAft>
              <a:buFont typeface="Wingdings" pitchFamily="2" charset="2"/>
              <a:buChar char="Ø"/>
            </a:pPr>
            <a:endParaRPr lang="en-US" sz="1200" b="1">
              <a:solidFill>
                <a:srgbClr val="000000"/>
              </a:solidFill>
            </a:endParaRPr>
          </a:p>
          <a:p>
            <a:pPr marL="152400" indent="-152400" fontAlgn="base">
              <a:spcBef>
                <a:spcPct val="0"/>
              </a:spcBef>
              <a:spcAft>
                <a:spcPct val="0"/>
              </a:spcAft>
              <a:buFont typeface="Wingdings" pitchFamily="2" charset="2"/>
              <a:buChar char="Ø"/>
            </a:pPr>
            <a:r>
              <a:rPr lang="en-US" sz="1200" b="1">
                <a:solidFill>
                  <a:srgbClr val="000000"/>
                </a:solidFill>
              </a:rPr>
              <a:t>1229 UTC 31 Aug 10 -  Set Sortie "Bravo" SOPA Hampton Roads</a:t>
            </a:r>
          </a:p>
          <a:p>
            <a:pPr marL="152400" indent="-152400" fontAlgn="base">
              <a:spcBef>
                <a:spcPct val="0"/>
              </a:spcBef>
              <a:spcAft>
                <a:spcPct val="0"/>
              </a:spcAft>
              <a:buFont typeface="Wingdings" pitchFamily="2" charset="2"/>
              <a:buChar char="Ø"/>
            </a:pPr>
            <a:endParaRPr lang="en-US" sz="1200" b="1">
              <a:solidFill>
                <a:srgbClr val="000000"/>
              </a:solidFill>
            </a:endParaRPr>
          </a:p>
          <a:p>
            <a:pPr marL="152400" indent="-152400" fontAlgn="base">
              <a:spcBef>
                <a:spcPct val="0"/>
              </a:spcBef>
              <a:spcAft>
                <a:spcPct val="0"/>
              </a:spcAft>
              <a:buFont typeface="Wingdings" pitchFamily="2" charset="2"/>
              <a:buChar char="Ø"/>
            </a:pPr>
            <a:r>
              <a:rPr lang="en-US" sz="1200" b="1">
                <a:solidFill>
                  <a:srgbClr val="FF0000"/>
                </a:solidFill>
              </a:rPr>
              <a:t>2030 UTC 31 Aug 10 - SOPA/COMSECONDFLT recommendation to Commander, US Fleet Forces Command</a:t>
            </a:r>
          </a:p>
          <a:p>
            <a:pPr marL="152400" indent="-152400" fontAlgn="base">
              <a:spcBef>
                <a:spcPct val="0"/>
              </a:spcBef>
              <a:spcAft>
                <a:spcPct val="0"/>
              </a:spcAft>
              <a:buFont typeface="Wingdings" pitchFamily="2" charset="2"/>
              <a:buNone/>
            </a:pPr>
            <a:r>
              <a:rPr lang="en-US" sz="1200" b="1">
                <a:solidFill>
                  <a:srgbClr val="FF0000"/>
                </a:solidFill>
              </a:rPr>
              <a:t>                                         to remain in-port</a:t>
            </a:r>
          </a:p>
          <a:p>
            <a:pPr marL="152400" indent="-152400" fontAlgn="base">
              <a:spcBef>
                <a:spcPct val="0"/>
              </a:spcBef>
              <a:spcAft>
                <a:spcPct val="0"/>
              </a:spcAft>
              <a:buFont typeface="Wingdings" pitchFamily="2" charset="2"/>
              <a:buChar char="Ø"/>
            </a:pPr>
            <a:endParaRPr lang="en-US" sz="1200" b="1">
              <a:solidFill>
                <a:srgbClr val="FF0000"/>
              </a:solidFill>
            </a:endParaRPr>
          </a:p>
          <a:p>
            <a:pPr marL="152400" indent="-152400" fontAlgn="base">
              <a:spcBef>
                <a:spcPct val="0"/>
              </a:spcBef>
              <a:spcAft>
                <a:spcPct val="0"/>
              </a:spcAft>
              <a:buFont typeface="Wingdings" pitchFamily="2" charset="2"/>
              <a:buChar char="Ø"/>
            </a:pPr>
            <a:r>
              <a:rPr lang="en-US" sz="1200" b="1">
                <a:solidFill>
                  <a:srgbClr val="000000"/>
                </a:solidFill>
              </a:rPr>
              <a:t>2204 UTC 01 Sep 10 - Set Sortie "Charlie" and COR (shore installation Condition of Readiness) III</a:t>
            </a:r>
          </a:p>
          <a:p>
            <a:pPr marL="152400" indent="-152400" fontAlgn="base">
              <a:spcBef>
                <a:spcPct val="0"/>
              </a:spcBef>
              <a:spcAft>
                <a:spcPct val="0"/>
              </a:spcAft>
              <a:buFont typeface="Wingdings" pitchFamily="2" charset="2"/>
              <a:buNone/>
            </a:pPr>
            <a:r>
              <a:rPr lang="en-US" sz="1200" b="1">
                <a:solidFill>
                  <a:srgbClr val="000000"/>
                </a:solidFill>
              </a:rPr>
              <a:t>                                        for Hampton Roads</a:t>
            </a:r>
          </a:p>
          <a:p>
            <a:pPr marL="152400" indent="-152400" fontAlgn="base">
              <a:spcBef>
                <a:spcPct val="0"/>
              </a:spcBef>
              <a:spcAft>
                <a:spcPct val="0"/>
              </a:spcAft>
              <a:buFont typeface="Wingdings" pitchFamily="2" charset="2"/>
              <a:buNone/>
            </a:pPr>
            <a:endParaRPr lang="en-US" sz="1200" b="1">
              <a:solidFill>
                <a:srgbClr val="000000"/>
              </a:solidFill>
            </a:endParaRPr>
          </a:p>
          <a:p>
            <a:pPr marL="152400" indent="-152400" fontAlgn="base">
              <a:spcBef>
                <a:spcPct val="0"/>
              </a:spcBef>
              <a:spcAft>
                <a:spcPct val="0"/>
              </a:spcAft>
              <a:buFont typeface="Wingdings" pitchFamily="2" charset="2"/>
              <a:buChar char="Ø"/>
            </a:pPr>
            <a:r>
              <a:rPr lang="en-US" sz="1200" b="1">
                <a:solidFill>
                  <a:srgbClr val="000000"/>
                </a:solidFill>
              </a:rPr>
              <a:t>1430 UTC 03 Sep 10 - Secure from Sortie "Charlie" and shore COR for Hampton Roads </a:t>
            </a:r>
          </a:p>
          <a:p>
            <a:pPr marL="152400" indent="-152400" fontAlgn="base">
              <a:spcBef>
                <a:spcPct val="0"/>
              </a:spcBef>
              <a:spcAft>
                <a:spcPct val="0"/>
              </a:spcAft>
              <a:buFont typeface="Wingdings" pitchFamily="2" charset="2"/>
              <a:buChar char="Ø"/>
            </a:pPr>
            <a:endParaRPr lang="en-US" sz="1200" b="1">
              <a:solidFill>
                <a:srgbClr val="000000"/>
              </a:solidFill>
            </a:endParaRPr>
          </a:p>
          <a:p>
            <a:pPr marL="152400" indent="-152400" fontAlgn="base">
              <a:spcBef>
                <a:spcPct val="0"/>
              </a:spcBef>
              <a:spcAft>
                <a:spcPct val="0"/>
              </a:spcAft>
              <a:buFont typeface="Wingdings" pitchFamily="2" charset="2"/>
              <a:buChar char="Ø"/>
            </a:pPr>
            <a:endParaRPr lang="en-US" sz="1200" b="1">
              <a:solidFill>
                <a:srgbClr val="000000"/>
              </a:solidFill>
            </a:endParaRPr>
          </a:p>
          <a:p>
            <a:pPr marL="152400" indent="-152400" fontAlgn="base">
              <a:spcBef>
                <a:spcPct val="0"/>
              </a:spcBef>
              <a:spcAft>
                <a:spcPct val="0"/>
              </a:spcAft>
              <a:buFont typeface="Wingdings" pitchFamily="2" charset="2"/>
              <a:buChar char="Ø"/>
            </a:pPr>
            <a:endParaRPr lang="en-US" sz="1200" b="1">
              <a:solidFill>
                <a:srgbClr val="000000"/>
              </a:solidFill>
            </a:endParaRPr>
          </a:p>
          <a:p>
            <a:pPr marL="152400" indent="-152400" fontAlgn="base">
              <a:spcBef>
                <a:spcPct val="0"/>
              </a:spcBef>
              <a:spcAft>
                <a:spcPct val="0"/>
              </a:spcAft>
              <a:buFont typeface="Wingdings" pitchFamily="2" charset="2"/>
              <a:buNone/>
            </a:pPr>
            <a:r>
              <a:rPr lang="en-US" sz="1200" b="1">
                <a:solidFill>
                  <a:srgbClr val="000000"/>
                </a:solidFill>
                <a:latin typeface="Cambria" pitchFamily="18" charset="0"/>
              </a:rPr>
              <a:t>Notes:</a:t>
            </a:r>
          </a:p>
          <a:p>
            <a:pPr marL="152400" indent="-152400" fontAlgn="base">
              <a:spcBef>
                <a:spcPct val="0"/>
              </a:spcBef>
              <a:spcAft>
                <a:spcPct val="0"/>
              </a:spcAft>
              <a:buFont typeface="Wingdings" pitchFamily="2" charset="2"/>
              <a:buNone/>
            </a:pPr>
            <a:endParaRPr lang="en-US" sz="1200" b="1">
              <a:solidFill>
                <a:srgbClr val="000000"/>
              </a:solidFill>
              <a:latin typeface="Cambria" pitchFamily="18" charset="0"/>
            </a:endParaRPr>
          </a:p>
          <a:p>
            <a:pPr marL="152400" indent="-152400" fontAlgn="base">
              <a:spcBef>
                <a:spcPct val="0"/>
              </a:spcBef>
              <a:spcAft>
                <a:spcPct val="0"/>
              </a:spcAft>
              <a:buFont typeface="Wingdings" pitchFamily="2" charset="2"/>
              <a:buNone/>
            </a:pPr>
            <a:r>
              <a:rPr lang="en-US" sz="1200" b="1">
                <a:solidFill>
                  <a:srgbClr val="000000"/>
                </a:solidFill>
                <a:latin typeface="Cambria" pitchFamily="18" charset="0"/>
              </a:rPr>
              <a:t>Sortie "Charlie" -  All units make preparations to be able to get underway within 48 hours.</a:t>
            </a:r>
          </a:p>
          <a:p>
            <a:pPr marL="152400" indent="-152400" fontAlgn="base">
              <a:spcBef>
                <a:spcPct val="0"/>
              </a:spcBef>
              <a:spcAft>
                <a:spcPct val="0"/>
              </a:spcAft>
              <a:buFont typeface="Wingdings" pitchFamily="2" charset="2"/>
              <a:buNone/>
            </a:pPr>
            <a:r>
              <a:rPr lang="en-US" sz="1200" b="1">
                <a:solidFill>
                  <a:srgbClr val="000000"/>
                </a:solidFill>
                <a:latin typeface="Cambria" pitchFamily="18" charset="0"/>
              </a:rPr>
              <a:t>Sortie "Bravo"   -  All units make preparations to be able to get underway within 24 hours.</a:t>
            </a:r>
          </a:p>
          <a:p>
            <a:pPr marL="152400" indent="-152400" fontAlgn="base">
              <a:spcBef>
                <a:spcPct val="0"/>
              </a:spcBef>
              <a:spcAft>
                <a:spcPct val="0"/>
              </a:spcAft>
              <a:buFont typeface="Wingdings" pitchFamily="2" charset="2"/>
              <a:buNone/>
            </a:pPr>
            <a:r>
              <a:rPr lang="en-US" sz="1200" b="1">
                <a:solidFill>
                  <a:srgbClr val="000000"/>
                </a:solidFill>
                <a:latin typeface="Cambria" pitchFamily="18" charset="0"/>
              </a:rPr>
              <a:t>Sortie "Alpha     -  All units get underway as specified in Sortie plan.</a:t>
            </a:r>
          </a:p>
          <a:p>
            <a:pPr marL="152400" indent="-152400" fontAlgn="base">
              <a:spcBef>
                <a:spcPct val="0"/>
              </a:spcBef>
              <a:spcAft>
                <a:spcPct val="0"/>
              </a:spcAft>
              <a:buFont typeface="Wingdings" pitchFamily="2" charset="2"/>
              <a:buNone/>
            </a:pPr>
            <a:endParaRPr lang="en-US" sz="1200" b="1">
              <a:solidFill>
                <a:srgbClr val="000000"/>
              </a:solidFill>
              <a:latin typeface="Cambria" pitchFamily="18" charset="0"/>
            </a:endParaRPr>
          </a:p>
          <a:p>
            <a:pPr marL="152400" indent="-152400" fontAlgn="base">
              <a:spcBef>
                <a:spcPct val="0"/>
              </a:spcBef>
              <a:spcAft>
                <a:spcPct val="0"/>
              </a:spcAft>
              <a:buFont typeface="Wingdings" pitchFamily="2" charset="2"/>
              <a:buNone/>
            </a:pPr>
            <a:r>
              <a:rPr lang="en-US" sz="1200" b="1">
                <a:solidFill>
                  <a:srgbClr val="000000"/>
                </a:solidFill>
                <a:latin typeface="Cambria" pitchFamily="18" charset="0"/>
              </a:rPr>
              <a:t>COR III - Condition of Readiness; Destructive winds (50 kt or greater) are possible within 48 hours.</a:t>
            </a:r>
          </a:p>
          <a:p>
            <a:pPr marL="152400" indent="-152400" fontAlgn="base">
              <a:spcBef>
                <a:spcPct val="0"/>
              </a:spcBef>
              <a:spcAft>
                <a:spcPct val="0"/>
              </a:spcAft>
              <a:buFont typeface="Wingdings" pitchFamily="2" charset="2"/>
              <a:buNone/>
            </a:pPr>
            <a:endParaRPr lang="en-US" sz="1200" b="1">
              <a:solidFill>
                <a:srgbClr val="000000"/>
              </a:solidFill>
              <a:latin typeface="Cambria" pitchFamily="18" charset="0"/>
            </a:endParaRPr>
          </a:p>
          <a:p>
            <a:pPr marL="152400" indent="-152400" fontAlgn="base">
              <a:spcBef>
                <a:spcPct val="0"/>
              </a:spcBef>
              <a:spcAft>
                <a:spcPct val="0"/>
              </a:spcAft>
              <a:buFont typeface="Wingdings" pitchFamily="2" charset="2"/>
              <a:buNone/>
            </a:pPr>
            <a:r>
              <a:rPr lang="en-US" sz="1200" b="1">
                <a:solidFill>
                  <a:srgbClr val="000000"/>
                </a:solidFill>
                <a:latin typeface="Cambria" pitchFamily="18" charset="0"/>
              </a:rPr>
              <a:t>*In addition to the WSP Product, Sortie time-lines are based on numerous factors that may impact the Sortie Evasion</a:t>
            </a:r>
          </a:p>
          <a:p>
            <a:pPr marL="152400" indent="-152400" fontAlgn="base">
              <a:spcBef>
                <a:spcPct val="0"/>
              </a:spcBef>
              <a:spcAft>
                <a:spcPct val="0"/>
              </a:spcAft>
              <a:buFont typeface="Wingdings" pitchFamily="2" charset="2"/>
              <a:buNone/>
            </a:pPr>
            <a:r>
              <a:rPr lang="en-US" sz="1200" b="1">
                <a:solidFill>
                  <a:srgbClr val="000000"/>
                </a:solidFill>
                <a:latin typeface="Cambria" pitchFamily="18" charset="0"/>
              </a:rPr>
              <a:t> Track, (35 kt winds, 12 ft seas, etc...).</a:t>
            </a:r>
          </a:p>
        </p:txBody>
      </p:sp>
      <p:sp>
        <p:nvSpPr>
          <p:cNvPr id="5" name="TextBox 4"/>
          <p:cNvSpPr txBox="1"/>
          <p:nvPr/>
        </p:nvSpPr>
        <p:spPr>
          <a:xfrm>
            <a:off x="3276600" y="152400"/>
            <a:ext cx="3621504" cy="369332"/>
          </a:xfrm>
          <a:prstGeom prst="rect">
            <a:avLst/>
          </a:prstGeom>
          <a:noFill/>
        </p:spPr>
        <p:txBody>
          <a:bodyPr wrap="none" rtlCol="0">
            <a:spAutoFit/>
          </a:bodyPr>
          <a:lstStyle/>
          <a:p>
            <a:r>
              <a:rPr lang="en-US" b="1" dirty="0" smtClean="0"/>
              <a:t>Bonus Material: Business Case</a:t>
            </a:r>
            <a:endParaRPr lang="en-US"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17412" name="Picture 4" descr="_FINAL_tight font_Miami FL"/>
          <p:cNvPicPr>
            <a:picLocks noChangeAspect="1" noChangeArrowheads="1"/>
          </p:cNvPicPr>
          <p:nvPr/>
        </p:nvPicPr>
        <p:blipFill>
          <a:blip r:embed="rId2" cstate="print"/>
          <a:srcRect/>
          <a:stretch>
            <a:fillRect/>
          </a:stretch>
        </p:blipFill>
        <p:spPr bwMode="auto">
          <a:xfrm>
            <a:off x="1676400" y="0"/>
            <a:ext cx="1295400" cy="739775"/>
          </a:xfrm>
          <a:prstGeom prst="rect">
            <a:avLst/>
          </a:prstGeom>
          <a:noFill/>
        </p:spPr>
      </p:pic>
      <p:sp>
        <p:nvSpPr>
          <p:cNvPr id="17413" name="Text Box 5"/>
          <p:cNvSpPr txBox="1">
            <a:spLocks noChangeArrowheads="1"/>
          </p:cNvSpPr>
          <p:nvPr/>
        </p:nvSpPr>
        <p:spPr bwMode="auto">
          <a:xfrm>
            <a:off x="1295400" y="1066800"/>
            <a:ext cx="5832475" cy="457200"/>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sz="2400" b="1" u="sng">
                <a:solidFill>
                  <a:srgbClr val="0000FF"/>
                </a:solidFill>
                <a:effectLst>
                  <a:outerShdw blurRad="38100" dist="38100" dir="2700000" algn="tl">
                    <a:srgbClr val="000000"/>
                  </a:outerShdw>
                </a:effectLst>
              </a:rPr>
              <a:t>Conclusions and Probability Validation</a:t>
            </a:r>
          </a:p>
        </p:txBody>
      </p:sp>
      <p:sp>
        <p:nvSpPr>
          <p:cNvPr id="17414" name="Text Box 6"/>
          <p:cNvSpPr txBox="1">
            <a:spLocks noChangeArrowheads="1"/>
          </p:cNvSpPr>
          <p:nvPr/>
        </p:nvSpPr>
        <p:spPr bwMode="auto">
          <a:xfrm>
            <a:off x="149225" y="1676400"/>
            <a:ext cx="8787983" cy="4832092"/>
          </a:xfrm>
          <a:prstGeom prst="rect">
            <a:avLst/>
          </a:prstGeom>
          <a:noFill/>
          <a:ln w="9525">
            <a:noFill/>
            <a:miter lim="800000"/>
            <a:headEnd/>
            <a:tailEnd/>
          </a:ln>
          <a:effectLst/>
        </p:spPr>
        <p:txBody>
          <a:bodyPr wrap="none">
            <a:spAutoFit/>
          </a:bodyPr>
          <a:lstStyle/>
          <a:p>
            <a:pPr fontAlgn="base">
              <a:spcBef>
                <a:spcPct val="0"/>
              </a:spcBef>
              <a:spcAft>
                <a:spcPct val="0"/>
              </a:spcAft>
              <a:buClr>
                <a:srgbClr val="FF0000"/>
              </a:buClr>
              <a:buFont typeface="Wingdings" pitchFamily="2" charset="2"/>
              <a:buChar char="Ø"/>
            </a:pPr>
            <a:r>
              <a:rPr lang="en-US" sz="1400" b="1" dirty="0">
                <a:solidFill>
                  <a:srgbClr val="FF0000"/>
                </a:solidFill>
              </a:rPr>
              <a:t>36 Ships were expected to get underway had SORTIE "Alpha" been attained</a:t>
            </a:r>
          </a:p>
          <a:p>
            <a:pPr fontAlgn="base">
              <a:spcBef>
                <a:spcPct val="0"/>
              </a:spcBef>
              <a:spcAft>
                <a:spcPct val="0"/>
              </a:spcAft>
              <a:buClr>
                <a:srgbClr val="FF0000"/>
              </a:buClr>
              <a:buFont typeface="Wingdings" pitchFamily="2" charset="2"/>
              <a:buChar char="Ø"/>
            </a:pPr>
            <a:endParaRPr lang="en-US" sz="1400" b="1" dirty="0">
              <a:solidFill>
                <a:srgbClr val="FF0000"/>
              </a:solidFill>
            </a:endParaRPr>
          </a:p>
          <a:p>
            <a:pPr fontAlgn="base">
              <a:spcBef>
                <a:spcPct val="0"/>
              </a:spcBef>
              <a:spcAft>
                <a:spcPct val="0"/>
              </a:spcAft>
              <a:buClr>
                <a:srgbClr val="FF0000"/>
              </a:buClr>
              <a:buFont typeface="Wingdings" pitchFamily="2" charset="2"/>
              <a:buChar char="Ø"/>
            </a:pPr>
            <a:r>
              <a:rPr lang="en-US" sz="1400" b="1" dirty="0">
                <a:solidFill>
                  <a:srgbClr val="FF0000"/>
                </a:solidFill>
              </a:rPr>
              <a:t>It would have cost the Navy ~ 6 million dollars in fuel alone to successfully proceed</a:t>
            </a:r>
          </a:p>
          <a:p>
            <a:pPr fontAlgn="base">
              <a:spcBef>
                <a:spcPct val="0"/>
              </a:spcBef>
              <a:spcAft>
                <a:spcPct val="0"/>
              </a:spcAft>
              <a:buClr>
                <a:srgbClr val="FF0000"/>
              </a:buClr>
              <a:buFont typeface="Wingdings" pitchFamily="2" charset="2"/>
              <a:buNone/>
            </a:pPr>
            <a:r>
              <a:rPr lang="en-US" sz="1400" b="1" dirty="0">
                <a:solidFill>
                  <a:srgbClr val="FF0000"/>
                </a:solidFill>
              </a:rPr>
              <a:t>   with the complex and expensive evolution</a:t>
            </a:r>
          </a:p>
          <a:p>
            <a:pPr fontAlgn="base">
              <a:spcBef>
                <a:spcPct val="0"/>
              </a:spcBef>
              <a:spcAft>
                <a:spcPct val="0"/>
              </a:spcAft>
              <a:buClr>
                <a:srgbClr val="FF0000"/>
              </a:buClr>
              <a:buFont typeface="Wingdings" pitchFamily="2" charset="2"/>
              <a:buNone/>
            </a:pPr>
            <a:endParaRPr lang="en-US" sz="1400" b="1" dirty="0">
              <a:solidFill>
                <a:srgbClr val="000000"/>
              </a:solidFill>
            </a:endParaRPr>
          </a:p>
          <a:p>
            <a:pPr fontAlgn="base">
              <a:spcBef>
                <a:spcPct val="0"/>
              </a:spcBef>
              <a:spcAft>
                <a:spcPct val="0"/>
              </a:spcAft>
              <a:buClr>
                <a:srgbClr val="FF0000"/>
              </a:buClr>
              <a:buFont typeface="Wingdings" pitchFamily="2" charset="2"/>
              <a:buChar char="Ø"/>
            </a:pPr>
            <a:r>
              <a:rPr lang="en-US" sz="1400" b="1" dirty="0">
                <a:solidFill>
                  <a:srgbClr val="000000"/>
                </a:solidFill>
              </a:rPr>
              <a:t>Highest winds recorded at KNGU:  340/18G28 </a:t>
            </a:r>
            <a:r>
              <a:rPr lang="en-US" sz="1400" b="1" dirty="0" err="1">
                <a:solidFill>
                  <a:srgbClr val="000000"/>
                </a:solidFill>
              </a:rPr>
              <a:t>kt</a:t>
            </a:r>
            <a:r>
              <a:rPr lang="en-US" sz="1400" b="1" dirty="0">
                <a:solidFill>
                  <a:srgbClr val="000000"/>
                </a:solidFill>
              </a:rPr>
              <a:t> at 1059 UTC 03 Sep 10</a:t>
            </a:r>
          </a:p>
          <a:p>
            <a:pPr fontAlgn="base">
              <a:spcBef>
                <a:spcPct val="0"/>
              </a:spcBef>
              <a:spcAft>
                <a:spcPct val="0"/>
              </a:spcAft>
              <a:buClr>
                <a:srgbClr val="FF0000"/>
              </a:buClr>
              <a:buFont typeface="Wingdings" pitchFamily="2" charset="2"/>
              <a:buChar char="Ø"/>
            </a:pPr>
            <a:endParaRPr lang="en-US" sz="1400" b="1" dirty="0">
              <a:solidFill>
                <a:srgbClr val="000000"/>
              </a:solidFill>
            </a:endParaRPr>
          </a:p>
          <a:p>
            <a:pPr fontAlgn="base">
              <a:spcBef>
                <a:spcPct val="0"/>
              </a:spcBef>
              <a:spcAft>
                <a:spcPct val="0"/>
              </a:spcAft>
              <a:buClr>
                <a:srgbClr val="FF0000"/>
              </a:buClr>
              <a:buFont typeface="Wingdings" pitchFamily="2" charset="2"/>
              <a:buChar char="Ø"/>
            </a:pPr>
            <a:r>
              <a:rPr lang="en-US" sz="1400" b="1" dirty="0">
                <a:solidFill>
                  <a:srgbClr val="000000"/>
                </a:solidFill>
              </a:rPr>
              <a:t>Highest wind recorded in the Hampton Roads area:</a:t>
            </a:r>
          </a:p>
          <a:p>
            <a:pPr fontAlgn="base">
              <a:spcBef>
                <a:spcPct val="0"/>
              </a:spcBef>
              <a:spcAft>
                <a:spcPct val="0"/>
              </a:spcAft>
              <a:buClr>
                <a:srgbClr val="FF0000"/>
              </a:buClr>
              <a:buFont typeface="Wingdings" pitchFamily="2" charset="2"/>
              <a:buChar char="Ø"/>
            </a:pPr>
            <a:endParaRPr lang="en-US" sz="1400" b="1" dirty="0">
              <a:solidFill>
                <a:srgbClr val="000000"/>
              </a:solidFill>
            </a:endParaRPr>
          </a:p>
          <a:p>
            <a:pPr fontAlgn="base">
              <a:spcBef>
                <a:spcPct val="0"/>
              </a:spcBef>
              <a:spcAft>
                <a:spcPct val="0"/>
              </a:spcAft>
              <a:buClr>
                <a:srgbClr val="FF0000"/>
              </a:buClr>
              <a:buFont typeface="Wingdings" pitchFamily="2" charset="2"/>
              <a:buNone/>
            </a:pPr>
            <a:r>
              <a:rPr lang="en-US" sz="1400" b="1" dirty="0">
                <a:solidFill>
                  <a:srgbClr val="000000"/>
                </a:solidFill>
              </a:rPr>
              <a:t>	-  CBBV2 (Chesapeake Bay Bridge) 34G40 </a:t>
            </a:r>
            <a:r>
              <a:rPr lang="en-US" sz="1400" b="1" dirty="0" err="1">
                <a:solidFill>
                  <a:srgbClr val="000000"/>
                </a:solidFill>
              </a:rPr>
              <a:t>kt</a:t>
            </a:r>
            <a:r>
              <a:rPr lang="en-US" sz="1400" b="1" dirty="0">
                <a:solidFill>
                  <a:srgbClr val="000000"/>
                </a:solidFill>
              </a:rPr>
              <a:t> at 1100 UTC 03 Sep 10</a:t>
            </a:r>
          </a:p>
          <a:p>
            <a:pPr fontAlgn="base">
              <a:spcBef>
                <a:spcPct val="0"/>
              </a:spcBef>
              <a:spcAft>
                <a:spcPct val="0"/>
              </a:spcAft>
              <a:buClr>
                <a:srgbClr val="FF0000"/>
              </a:buClr>
              <a:buFont typeface="Wingdings" pitchFamily="2" charset="2"/>
              <a:buNone/>
            </a:pPr>
            <a:r>
              <a:rPr lang="en-US" sz="1400" b="1" dirty="0">
                <a:solidFill>
                  <a:srgbClr val="000000"/>
                </a:solidFill>
              </a:rPr>
              <a:t>   	-  </a:t>
            </a:r>
            <a:r>
              <a:rPr lang="en-US" sz="1400" b="1" i="1" dirty="0" err="1">
                <a:solidFill>
                  <a:srgbClr val="000000"/>
                </a:solidFill>
              </a:rPr>
              <a:t>Weatherflow</a:t>
            </a:r>
            <a:r>
              <a:rPr lang="en-US" sz="1400" b="1" dirty="0">
                <a:solidFill>
                  <a:srgbClr val="000000"/>
                </a:solidFill>
              </a:rPr>
              <a:t> sensor X316 (Little Creek) 34.8G40 </a:t>
            </a:r>
            <a:r>
              <a:rPr lang="en-US" sz="1400" b="1" dirty="0" err="1">
                <a:solidFill>
                  <a:srgbClr val="000000"/>
                </a:solidFill>
              </a:rPr>
              <a:t>kt</a:t>
            </a:r>
            <a:r>
              <a:rPr lang="en-US" sz="1400" b="1" dirty="0">
                <a:solidFill>
                  <a:srgbClr val="000000"/>
                </a:solidFill>
              </a:rPr>
              <a:t> at 1108 UTC 03 Sep 10</a:t>
            </a:r>
          </a:p>
          <a:p>
            <a:pPr fontAlgn="base">
              <a:spcBef>
                <a:spcPct val="0"/>
              </a:spcBef>
              <a:spcAft>
                <a:spcPct val="0"/>
              </a:spcAft>
              <a:buClr>
                <a:srgbClr val="FF0000"/>
              </a:buClr>
              <a:buFont typeface="Wingdings" pitchFamily="2" charset="2"/>
              <a:buNone/>
            </a:pPr>
            <a:endParaRPr lang="en-US" sz="1400" b="1" dirty="0">
              <a:solidFill>
                <a:srgbClr val="000000"/>
              </a:solidFill>
            </a:endParaRPr>
          </a:p>
          <a:p>
            <a:pPr fontAlgn="base">
              <a:spcBef>
                <a:spcPct val="0"/>
              </a:spcBef>
              <a:spcAft>
                <a:spcPct val="0"/>
              </a:spcAft>
              <a:buClr>
                <a:srgbClr val="FF0000"/>
              </a:buClr>
              <a:buFont typeface="Wingdings" pitchFamily="2" charset="2"/>
              <a:buNone/>
            </a:pPr>
            <a:endParaRPr lang="en-US" sz="1400" b="1" dirty="0">
              <a:solidFill>
                <a:srgbClr val="000000"/>
              </a:solidFill>
            </a:endParaRPr>
          </a:p>
          <a:p>
            <a:pPr fontAlgn="base">
              <a:spcBef>
                <a:spcPct val="0"/>
              </a:spcBef>
              <a:spcAft>
                <a:spcPct val="0"/>
              </a:spcAft>
              <a:buClr>
                <a:srgbClr val="FF0000"/>
              </a:buClr>
              <a:buFont typeface="Wingdings" pitchFamily="2" charset="2"/>
              <a:buNone/>
            </a:pPr>
            <a:endParaRPr lang="en-US" sz="1400" b="1" dirty="0">
              <a:solidFill>
                <a:srgbClr val="000000"/>
              </a:solidFill>
            </a:endParaRPr>
          </a:p>
          <a:p>
            <a:pPr fontAlgn="base">
              <a:spcBef>
                <a:spcPct val="0"/>
              </a:spcBef>
              <a:spcAft>
                <a:spcPct val="0"/>
              </a:spcAft>
              <a:buClr>
                <a:srgbClr val="FF0000"/>
              </a:buClr>
              <a:buFont typeface="Wingdings" pitchFamily="2" charset="2"/>
              <a:buChar char="Ø"/>
            </a:pPr>
            <a:r>
              <a:rPr lang="en-US" sz="1400" b="1" dirty="0">
                <a:solidFill>
                  <a:srgbClr val="000000"/>
                </a:solidFill>
              </a:rPr>
              <a:t> </a:t>
            </a:r>
            <a:r>
              <a:rPr lang="en-US" sz="1400" b="1" i="1" dirty="0">
                <a:solidFill>
                  <a:srgbClr val="0000FF"/>
                </a:solidFill>
              </a:rPr>
              <a:t>Yes/No 34 and 50 </a:t>
            </a:r>
            <a:r>
              <a:rPr lang="en-US" sz="1400" b="1" i="1" dirty="0" err="1">
                <a:solidFill>
                  <a:srgbClr val="0000FF"/>
                </a:solidFill>
              </a:rPr>
              <a:t>kt</a:t>
            </a:r>
            <a:r>
              <a:rPr lang="en-US" sz="1400" b="1" i="1" dirty="0">
                <a:solidFill>
                  <a:srgbClr val="0000FF"/>
                </a:solidFill>
              </a:rPr>
              <a:t> Wind Threshold prediction:  Verified successfully*</a:t>
            </a:r>
          </a:p>
          <a:p>
            <a:pPr fontAlgn="base">
              <a:spcBef>
                <a:spcPct val="0"/>
              </a:spcBef>
              <a:spcAft>
                <a:spcPct val="0"/>
              </a:spcAft>
              <a:buClr>
                <a:srgbClr val="FF0000"/>
              </a:buClr>
              <a:buFont typeface="Wingdings" pitchFamily="2" charset="2"/>
              <a:buChar char="Ø"/>
            </a:pPr>
            <a:endParaRPr lang="en-US" sz="1400" b="1" i="1" dirty="0">
              <a:solidFill>
                <a:srgbClr val="0000FF"/>
              </a:solidFill>
            </a:endParaRPr>
          </a:p>
          <a:p>
            <a:pPr fontAlgn="base">
              <a:spcBef>
                <a:spcPct val="0"/>
              </a:spcBef>
              <a:spcAft>
                <a:spcPct val="0"/>
              </a:spcAft>
              <a:buClr>
                <a:srgbClr val="FF0000"/>
              </a:buClr>
              <a:buFont typeface="Wingdings" pitchFamily="2" charset="2"/>
              <a:buNone/>
            </a:pPr>
            <a:r>
              <a:rPr lang="en-US" sz="1400" b="1" i="1" dirty="0">
                <a:solidFill>
                  <a:srgbClr val="0000FF"/>
                </a:solidFill>
              </a:rPr>
              <a:t>* No 34 or 50 </a:t>
            </a:r>
            <a:r>
              <a:rPr lang="en-US" sz="1400" b="1" i="1" dirty="0" err="1">
                <a:solidFill>
                  <a:srgbClr val="0000FF"/>
                </a:solidFill>
              </a:rPr>
              <a:t>kt</a:t>
            </a:r>
            <a:r>
              <a:rPr lang="en-US" sz="1400" b="1" i="1" dirty="0">
                <a:solidFill>
                  <a:srgbClr val="0000FF"/>
                </a:solidFill>
              </a:rPr>
              <a:t> winds observed at KNGU, however, 34 </a:t>
            </a:r>
            <a:r>
              <a:rPr lang="en-US" sz="1400" b="1" i="1" dirty="0" err="1">
                <a:solidFill>
                  <a:srgbClr val="0000FF"/>
                </a:solidFill>
              </a:rPr>
              <a:t>kt</a:t>
            </a:r>
            <a:r>
              <a:rPr lang="en-US" sz="1400" b="1" i="1" dirty="0">
                <a:solidFill>
                  <a:srgbClr val="0000FF"/>
                </a:solidFill>
              </a:rPr>
              <a:t> winds were recorded in the vicinity as</a:t>
            </a:r>
          </a:p>
          <a:p>
            <a:pPr fontAlgn="base">
              <a:spcBef>
                <a:spcPct val="0"/>
              </a:spcBef>
              <a:spcAft>
                <a:spcPct val="0"/>
              </a:spcAft>
              <a:buClr>
                <a:srgbClr val="FF0000"/>
              </a:buClr>
              <a:buFont typeface="Wingdings" pitchFamily="2" charset="2"/>
              <a:buNone/>
            </a:pPr>
            <a:r>
              <a:rPr lang="en-US" sz="1400" b="1" i="1" dirty="0">
                <a:solidFill>
                  <a:srgbClr val="0000FF"/>
                </a:solidFill>
              </a:rPr>
              <a:t>  given in the interpretation of the 72 hr cumulative value documented just above (YES) the Threshold</a:t>
            </a:r>
          </a:p>
          <a:p>
            <a:pPr fontAlgn="base">
              <a:spcBef>
                <a:spcPct val="0"/>
              </a:spcBef>
              <a:spcAft>
                <a:spcPct val="0"/>
              </a:spcAft>
              <a:buClr>
                <a:srgbClr val="FF0000"/>
              </a:buClr>
              <a:buFont typeface="Wingdings" pitchFamily="2" charset="2"/>
              <a:buNone/>
            </a:pPr>
            <a:r>
              <a:rPr lang="en-US" sz="1400" b="1" i="1" dirty="0">
                <a:solidFill>
                  <a:srgbClr val="0000FF"/>
                </a:solidFill>
              </a:rPr>
              <a:t>  Probability.</a:t>
            </a:r>
          </a:p>
          <a:p>
            <a:pPr fontAlgn="base">
              <a:spcBef>
                <a:spcPct val="0"/>
              </a:spcBef>
              <a:spcAft>
                <a:spcPct val="0"/>
              </a:spcAft>
              <a:buClr>
                <a:srgbClr val="FF0000"/>
              </a:buClr>
              <a:buFont typeface="Wingdings" pitchFamily="2" charset="2"/>
              <a:buNone/>
            </a:pPr>
            <a:endParaRPr lang="en-US" sz="1400" b="1" i="1" dirty="0">
              <a:solidFill>
                <a:srgbClr val="0000FF"/>
              </a:solidFill>
            </a:endParaRPr>
          </a:p>
          <a:p>
            <a:pPr fontAlgn="base">
              <a:spcBef>
                <a:spcPct val="0"/>
              </a:spcBef>
              <a:spcAft>
                <a:spcPct val="0"/>
              </a:spcAft>
              <a:buClr>
                <a:srgbClr val="FF0000"/>
              </a:buClr>
              <a:buFont typeface="Wingdings" pitchFamily="2" charset="2"/>
              <a:buChar char="Ø"/>
            </a:pPr>
            <a:r>
              <a:rPr lang="en-US" sz="1400" b="1" i="1" dirty="0">
                <a:solidFill>
                  <a:srgbClr val="0000FF"/>
                </a:solidFill>
              </a:rPr>
              <a:t>Predicted winds at Norfolk based on the WSP interpretation were sustained minimal TS winds</a:t>
            </a:r>
          </a:p>
          <a:p>
            <a:pPr fontAlgn="base">
              <a:spcBef>
                <a:spcPct val="0"/>
              </a:spcBef>
              <a:spcAft>
                <a:spcPct val="0"/>
              </a:spcAft>
              <a:buClr>
                <a:srgbClr val="FF0000"/>
              </a:buClr>
              <a:buFont typeface="Wingdings" pitchFamily="2" charset="2"/>
              <a:buNone/>
            </a:pPr>
            <a:r>
              <a:rPr lang="en-US" sz="1400" b="1" i="1" dirty="0">
                <a:solidFill>
                  <a:srgbClr val="0000FF"/>
                </a:solidFill>
              </a:rPr>
              <a:t>   with TS gusts.</a:t>
            </a:r>
          </a:p>
        </p:txBody>
      </p:sp>
      <p:sp>
        <p:nvSpPr>
          <p:cNvPr id="5" name="TextBox 4"/>
          <p:cNvSpPr txBox="1"/>
          <p:nvPr/>
        </p:nvSpPr>
        <p:spPr>
          <a:xfrm>
            <a:off x="3276600" y="152400"/>
            <a:ext cx="3608680" cy="369332"/>
          </a:xfrm>
          <a:prstGeom prst="rect">
            <a:avLst/>
          </a:prstGeom>
          <a:noFill/>
        </p:spPr>
        <p:txBody>
          <a:bodyPr wrap="none" rtlCol="0">
            <a:spAutoFit/>
          </a:bodyPr>
          <a:lstStyle/>
          <a:p>
            <a:r>
              <a:rPr lang="en-US" b="1" dirty="0" smtClean="0"/>
              <a:t>Bonus Material: Business Ca</a:t>
            </a:r>
            <a:r>
              <a:rPr lang="en-US" dirty="0" smtClean="0"/>
              <a:t>se</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0813" cy="1141413"/>
          </a:xfrm>
        </p:spPr>
        <p:txBody>
          <a:bodyPr>
            <a:noAutofit/>
          </a:bodyPr>
          <a:lstStyle/>
          <a:p>
            <a:r>
              <a:rPr lang="en-US" sz="3200" b="1" dirty="0" smtClean="0"/>
              <a:t>Future Directions for HFIP Diagnostics  </a:t>
            </a:r>
            <a:endParaRPr lang="en-US" sz="3200" b="1" dirty="0"/>
          </a:p>
        </p:txBody>
      </p:sp>
      <p:sp>
        <p:nvSpPr>
          <p:cNvPr id="5" name="Content Placeholder 4"/>
          <p:cNvSpPr>
            <a:spLocks noGrp="1"/>
          </p:cNvSpPr>
          <p:nvPr>
            <p:ph idx="1"/>
          </p:nvPr>
        </p:nvSpPr>
        <p:spPr>
          <a:xfrm>
            <a:off x="533400" y="1219200"/>
            <a:ext cx="7770813" cy="4113213"/>
          </a:xfrm>
        </p:spPr>
        <p:txBody>
          <a:bodyPr/>
          <a:lstStyle/>
          <a:p>
            <a:r>
              <a:rPr lang="en-US" sz="2400" dirty="0" smtClean="0"/>
              <a:t>Organize effort into Stream 1 and 2</a:t>
            </a:r>
          </a:p>
          <a:p>
            <a:pPr lvl="1"/>
            <a:r>
              <a:rPr lang="en-US" sz="2000" dirty="0" smtClean="0"/>
              <a:t>Provide diagnostic system for HWRF pre-season testing</a:t>
            </a:r>
          </a:p>
          <a:p>
            <a:pPr lvl="2"/>
            <a:r>
              <a:rPr lang="en-US" sz="1800" dirty="0" smtClean="0"/>
              <a:t>Includes comparison with in situ, satellite data</a:t>
            </a:r>
          </a:p>
          <a:p>
            <a:pPr lvl="2"/>
            <a:r>
              <a:rPr lang="en-US" sz="1800" dirty="0" smtClean="0"/>
              <a:t>Add microwave forward models to HWRF post-processing</a:t>
            </a:r>
          </a:p>
          <a:p>
            <a:r>
              <a:rPr lang="en-US" sz="2400" dirty="0" smtClean="0"/>
              <a:t>Continue advanced diagnostics</a:t>
            </a:r>
          </a:p>
          <a:p>
            <a:pPr lvl="1"/>
            <a:r>
              <a:rPr lang="en-US" sz="2000" dirty="0" smtClean="0"/>
              <a:t>Continued </a:t>
            </a:r>
            <a:r>
              <a:rPr lang="en-US" sz="2000" dirty="0" err="1" smtClean="0"/>
              <a:t>diapost</a:t>
            </a:r>
            <a:r>
              <a:rPr lang="en-US" sz="2000" dirty="0" smtClean="0"/>
              <a:t> development</a:t>
            </a:r>
          </a:p>
          <a:p>
            <a:pPr lvl="1"/>
            <a:r>
              <a:rPr lang="en-US" sz="2000" dirty="0" smtClean="0"/>
              <a:t>Storm and cloud scale diagnostics </a:t>
            </a:r>
          </a:p>
          <a:p>
            <a:pPr lvl="1"/>
            <a:r>
              <a:rPr lang="en-US" sz="2000" dirty="0" smtClean="0"/>
              <a:t>Balanced model analysis </a:t>
            </a:r>
          </a:p>
          <a:p>
            <a:pPr lvl="1"/>
            <a:r>
              <a:rPr lang="en-US" sz="2000" dirty="0" smtClean="0"/>
              <a:t>Statistical error source analysis</a:t>
            </a:r>
          </a:p>
          <a:p>
            <a:pPr lvl="1"/>
            <a:r>
              <a:rPr lang="en-US" sz="2000" dirty="0" err="1" smtClean="0"/>
              <a:t>Adjoint</a:t>
            </a:r>
            <a:r>
              <a:rPr lang="en-US" sz="2000" dirty="0" smtClean="0"/>
              <a:t> based diagnostics  </a:t>
            </a:r>
          </a:p>
          <a:p>
            <a:pPr lvl="1"/>
            <a:r>
              <a:rPr lang="en-US" sz="2000" dirty="0" smtClean="0"/>
              <a:t>Community diagnostic effort </a:t>
            </a:r>
          </a:p>
          <a:p>
            <a:r>
              <a:rPr lang="en-US" sz="2400" dirty="0" smtClean="0"/>
              <a:t>Stream 1.5 test of SHIPS/LGEM run off other models </a:t>
            </a:r>
          </a:p>
          <a:p>
            <a:endParaRPr lang="en-US" dirty="0"/>
          </a:p>
        </p:txBody>
      </p:sp>
      <p:sp>
        <p:nvSpPr>
          <p:cNvPr id="4" name="Slide Number Placeholder 3"/>
          <p:cNvSpPr>
            <a:spLocks noGrp="1"/>
          </p:cNvSpPr>
          <p:nvPr>
            <p:ph type="sldNum" idx="12"/>
          </p:nvPr>
        </p:nvSpPr>
        <p:spPr/>
        <p:txBody>
          <a:bodyPr/>
          <a:lstStyle/>
          <a:p>
            <a:fld id="{57E065AA-1B3D-4A42-B8EB-AF48144965E6}"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Overview of Monday Diagnostics Meeting at HRD</a:t>
            </a:r>
            <a:endParaRPr lang="en-US" dirty="0"/>
          </a:p>
        </p:txBody>
      </p:sp>
      <p:sp>
        <p:nvSpPr>
          <p:cNvPr id="3" name="Content Placeholder 2"/>
          <p:cNvSpPr>
            <a:spLocks noGrp="1"/>
          </p:cNvSpPr>
          <p:nvPr>
            <p:ph idx="1"/>
          </p:nvPr>
        </p:nvSpPr>
        <p:spPr>
          <a:xfrm>
            <a:off x="457200" y="1676400"/>
            <a:ext cx="8229600" cy="4525963"/>
          </a:xfrm>
        </p:spPr>
        <p:txBody>
          <a:bodyPr>
            <a:normAutofit fontScale="85000" lnSpcReduction="20000"/>
          </a:bodyPr>
          <a:lstStyle/>
          <a:p>
            <a:r>
              <a:rPr lang="en-US" dirty="0" smtClean="0"/>
              <a:t>Purpose: Identify ways that HFIP can help with stream 1 diagnostics</a:t>
            </a:r>
          </a:p>
          <a:p>
            <a:r>
              <a:rPr lang="en-US" dirty="0" smtClean="0"/>
              <a:t>Organizers: V. </a:t>
            </a:r>
            <a:r>
              <a:rPr lang="en-US" dirty="0" err="1" smtClean="0"/>
              <a:t>Tallapragada</a:t>
            </a:r>
            <a:r>
              <a:rPr lang="en-US" dirty="0" smtClean="0"/>
              <a:t> (EMC), M. </a:t>
            </a:r>
            <a:r>
              <a:rPr lang="en-US" dirty="0" err="1" smtClean="0"/>
              <a:t>DeMaria</a:t>
            </a:r>
            <a:r>
              <a:rPr lang="en-US" dirty="0" smtClean="0"/>
              <a:t> (NESDIS), N. </a:t>
            </a:r>
            <a:r>
              <a:rPr lang="en-US" dirty="0" err="1" smtClean="0"/>
              <a:t>Surgi</a:t>
            </a:r>
            <a:r>
              <a:rPr lang="en-US" dirty="0" smtClean="0"/>
              <a:t> (NWS), E. </a:t>
            </a:r>
            <a:r>
              <a:rPr lang="en-US" dirty="0" err="1" smtClean="0"/>
              <a:t>Rappaport</a:t>
            </a:r>
            <a:r>
              <a:rPr lang="en-US" dirty="0" smtClean="0"/>
              <a:t> (NHC)</a:t>
            </a:r>
          </a:p>
          <a:p>
            <a:r>
              <a:rPr lang="en-US" dirty="0" smtClean="0"/>
              <a:t>Summary of application development and diagnostics (ADD) team stream 2 activities</a:t>
            </a:r>
          </a:p>
          <a:p>
            <a:r>
              <a:rPr lang="en-US" dirty="0" smtClean="0"/>
              <a:t>Three discussion topics  </a:t>
            </a:r>
          </a:p>
          <a:p>
            <a:pPr lvl="1"/>
            <a:r>
              <a:rPr lang="en-US" dirty="0" smtClean="0"/>
              <a:t>Rapid Response Team for real time support</a:t>
            </a:r>
          </a:p>
          <a:p>
            <a:pPr lvl="1"/>
            <a:r>
              <a:rPr lang="en-US" dirty="0" smtClean="0"/>
              <a:t>Assistance with 2011 HWRF implementation</a:t>
            </a:r>
          </a:p>
          <a:p>
            <a:pPr lvl="1"/>
            <a:r>
              <a:rPr lang="en-US" dirty="0" smtClean="0"/>
              <a:t>Longer plans for stream 1 and 2</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normAutofit/>
          </a:bodyPr>
          <a:lstStyle/>
          <a:p>
            <a:r>
              <a:rPr lang="en-US" sz="4000" dirty="0" smtClean="0"/>
              <a:t>ADD FY10 Milestones </a:t>
            </a:r>
            <a:endParaRPr lang="en-US" sz="4000" dirty="0"/>
          </a:p>
        </p:txBody>
      </p:sp>
      <p:sp>
        <p:nvSpPr>
          <p:cNvPr id="1025" name="Rectangle 1"/>
          <p:cNvSpPr>
            <a:spLocks noChangeArrowheads="1"/>
          </p:cNvSpPr>
          <p:nvPr/>
        </p:nvSpPr>
        <p:spPr bwMode="auto">
          <a:xfrm>
            <a:off x="685800" y="756047"/>
            <a:ext cx="7924800" cy="5986254"/>
          </a:xfrm>
          <a:prstGeom prst="rect">
            <a:avLst/>
          </a:prstGeom>
          <a:noFill/>
          <a:ln w="9525">
            <a:noFill/>
            <a:miter lim="800000"/>
            <a:headEnd/>
            <a:tailEnd/>
          </a:ln>
          <a:effectLst/>
        </p:spPr>
        <p:txBody>
          <a:bodyPr vert="horz" wrap="square" lIns="91440" tIns="0" rIns="91440" bIns="0" numCol="1" anchor="ctr" anchorCtr="0" compatLnSpc="1">
            <a:prstTxWarp prst="textNoShape">
              <a:avLst/>
            </a:prstTxWarp>
            <a:spAutoFit/>
          </a:bodyPr>
          <a:lstStyle/>
          <a:p>
            <a:pPr marL="0" marR="0" lvl="0" indent="228600" algn="l" defTabSz="914400" rtl="0" eaLnBrk="0" fontAlgn="base" latinLnBrk="0" hangingPunct="0">
              <a:lnSpc>
                <a:spcPct val="100000"/>
              </a:lnSpc>
              <a:spcBef>
                <a:spcPct val="0"/>
              </a:spcBef>
              <a:spcAft>
                <a:spcPct val="0"/>
              </a:spcAft>
              <a:buClrTx/>
              <a:buSzTx/>
              <a:tabLst/>
            </a:pPr>
            <a:endParaRPr lang="en-US" sz="1100" dirty="0" smtClean="0">
              <a:solidFill>
                <a:srgbClr val="000000"/>
              </a:solidFill>
              <a:latin typeface="Calibri" pitchFamily="34" charset="0"/>
              <a:ea typeface="Calibri" pitchFamily="34"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Develop Stream 1.5 concept of operations 					</a:t>
            </a:r>
            <a:r>
              <a:rPr kumimoji="0" lang="en-US" sz="1400" b="1"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6.1.1</a:t>
            </a:r>
            <a:endParaRPr lang="en-US" sz="1400" dirty="0" smtClean="0">
              <a:latin typeface="Arial" pitchFamily="34" charset="0"/>
              <a:cs typeface="Arial" pitchFamily="34" charset="0"/>
            </a:endParaRPr>
          </a:p>
          <a:p>
            <a:pPr lvl="1" indent="228600" eaLnBrk="0" fontAlgn="base" hangingPunct="0">
              <a:spcBef>
                <a:spcPct val="0"/>
              </a:spcBef>
              <a:spcAft>
                <a:spcPct val="0"/>
              </a:spcAft>
              <a:buFontTx/>
              <a:buChar char="•"/>
            </a:pPr>
            <a:r>
              <a:rPr kumimoji="0" lang="en-US" sz="1400" b="1"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NHC, </a:t>
            </a:r>
            <a:r>
              <a:rPr lang="en-US" sz="1400" b="1" dirty="0" smtClean="0">
                <a:solidFill>
                  <a:srgbClr val="000000"/>
                </a:solidFill>
                <a:latin typeface="Calibri" pitchFamily="34" charset="0"/>
                <a:ea typeface="Calibri" pitchFamily="34" charset="0"/>
                <a:cs typeface="Times New Roman" pitchFamily="18" charset="0"/>
              </a:rPr>
              <a:t>TCMT</a:t>
            </a:r>
            <a:r>
              <a:rPr kumimoji="0" lang="en-US" sz="1400" b="1"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 NESDIS </a:t>
            </a:r>
          </a:p>
          <a:p>
            <a:pPr marL="0" marR="0" lvl="0" indent="228600" algn="l" defTabSz="914400" rtl="0" eaLnBrk="0" fontAlgn="base" latinLnBrk="0" hangingPunct="0">
              <a:lnSpc>
                <a:spcPct val="100000"/>
              </a:lnSpc>
              <a:spcBef>
                <a:spcPct val="0"/>
              </a:spcBef>
              <a:spcAft>
                <a:spcPct val="0"/>
              </a:spcAft>
              <a:buClrTx/>
              <a:buSzTx/>
              <a:tabLst/>
            </a:pPr>
            <a:endParaRPr kumimoji="0" lang="en-US" sz="14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lang="en-US" sz="1400" dirty="0" smtClean="0">
                <a:solidFill>
                  <a:srgbClr val="000000"/>
                </a:solidFill>
                <a:latin typeface="Calibri" pitchFamily="34" charset="0"/>
                <a:ea typeface="Calibri" pitchFamily="34" charset="0"/>
                <a:cs typeface="Times New Roman" pitchFamily="18" charset="0"/>
              </a:rPr>
              <a:t>Synthetic satellite imagery	</a:t>
            </a:r>
            <a:r>
              <a:rPr kumimoji="0" lang="en-US" sz="14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					</a:t>
            </a:r>
            <a:r>
              <a:rPr kumimoji="0" lang="en-US" sz="1400" b="1"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6.2.1</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400" b="1" dirty="0" smtClean="0">
                <a:latin typeface="Calibri" pitchFamily="34" charset="0"/>
                <a:ea typeface="Calibri" pitchFamily="34" charset="0"/>
                <a:cs typeface="Times New Roman" pitchFamily="18" charset="0"/>
              </a:rPr>
              <a:t>NESDIS, </a:t>
            </a:r>
            <a:r>
              <a:rPr kumimoji="0" lang="en-US" sz="1400" b="1" i="0" u="none" strike="noStrike" cap="none" normalizeH="0" baseline="0" dirty="0" smtClean="0">
                <a:ln>
                  <a:noFill/>
                </a:ln>
                <a:effectLst/>
                <a:latin typeface="Calibri" pitchFamily="34" charset="0"/>
                <a:ea typeface="Calibri" pitchFamily="34" charset="0"/>
                <a:cs typeface="Times New Roman" pitchFamily="18" charset="0"/>
              </a:rPr>
              <a:t>EMC, HRD and NRL	</a:t>
            </a:r>
            <a:endParaRPr kumimoji="0" lang="en-US" sz="14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effectLst/>
                <a:latin typeface="Calibri" pitchFamily="34" charset="0"/>
                <a:ea typeface="Calibri" pitchFamily="34" charset="0"/>
                <a:cs typeface="Times New Roman" pitchFamily="18" charset="0"/>
              </a:rPr>
              <a:t>	</a:t>
            </a:r>
            <a:endParaRPr kumimoji="0" lang="en-US" sz="14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Develop first HFIP model output products for NHC				</a:t>
            </a:r>
            <a:r>
              <a:rPr kumimoji="0" lang="en-US" sz="1400" b="1"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6.3.1</a:t>
            </a:r>
            <a:endParaRPr kumimoji="0" lang="en-US" sz="1400" b="0" i="0" u="none" strike="noStrike" cap="none" normalizeH="0" baseline="0" dirty="0" smtClean="0">
              <a:ln>
                <a:noFill/>
              </a:ln>
              <a:solidFill>
                <a:srgbClr val="0033CC"/>
              </a:solidFill>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400" b="1" dirty="0" smtClean="0">
                <a:solidFill>
                  <a:srgbClr val="0033CC"/>
                </a:solidFill>
                <a:latin typeface="Calibri" pitchFamily="34" charset="0"/>
                <a:ea typeface="Calibri" pitchFamily="34" charset="0"/>
                <a:cs typeface="Times New Roman" pitchFamily="18" charset="0"/>
              </a:rPr>
              <a:t>NHC</a:t>
            </a:r>
            <a:r>
              <a:rPr kumimoji="0" lang="en-US" sz="1400" b="1"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 </a:t>
            </a:r>
          </a:p>
          <a:p>
            <a:pPr lvl="1" indent="228600" eaLnBrk="0" fontAlgn="base" hangingPunct="0">
              <a:spcBef>
                <a:spcPct val="0"/>
              </a:spcBef>
              <a:spcAft>
                <a:spcPct val="0"/>
              </a:spcAft>
            </a:pPr>
            <a:endParaRPr kumimoji="0" lang="en-US" sz="14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effectLst/>
                <a:latin typeface="Calibri" pitchFamily="34" charset="0"/>
                <a:ea typeface="Calibri" pitchFamily="34" charset="0"/>
                <a:cs typeface="Times New Roman" pitchFamily="18" charset="0"/>
              </a:rPr>
              <a:t>Develop capability to use aircraft data in model diagnostic routines			</a:t>
            </a:r>
            <a:r>
              <a:rPr lang="en-US" sz="1400" b="1" dirty="0" smtClean="0">
                <a:latin typeface="Calibri" pitchFamily="34" charset="0"/>
                <a:ea typeface="Calibri" pitchFamily="34" charset="0"/>
                <a:cs typeface="Times New Roman" pitchFamily="18" charset="0"/>
              </a:rPr>
              <a:t>6</a:t>
            </a:r>
            <a:r>
              <a:rPr kumimoji="0" lang="en-US" sz="1400" b="1" i="0" u="none" strike="noStrike" cap="none" normalizeH="0" baseline="0" dirty="0" smtClean="0">
                <a:ln>
                  <a:noFill/>
                </a:ln>
                <a:effectLst/>
                <a:latin typeface="Calibri" pitchFamily="34" charset="0"/>
                <a:ea typeface="Calibri" pitchFamily="34" charset="0"/>
                <a:cs typeface="Times New Roman" pitchFamily="18" charset="0"/>
              </a:rPr>
              <a:t>.4.1</a:t>
            </a:r>
          </a:p>
          <a:p>
            <a:pPr lvl="1" indent="228600" eaLnBrk="0" fontAlgn="base" hangingPunct="0">
              <a:spcBef>
                <a:spcPct val="0"/>
              </a:spcBef>
              <a:spcAft>
                <a:spcPct val="0"/>
              </a:spcAft>
              <a:buFontTx/>
              <a:buChar char="•"/>
            </a:pPr>
            <a:r>
              <a:rPr lang="en-US" sz="1400" b="1" dirty="0" smtClean="0">
                <a:latin typeface="Calibri" pitchFamily="34" charset="0"/>
                <a:cs typeface="Times New Roman" pitchFamily="18" charset="0"/>
              </a:rPr>
              <a:t>HRD</a:t>
            </a:r>
          </a:p>
          <a:p>
            <a:pPr lvl="1" indent="228600" eaLnBrk="0" fontAlgn="base" hangingPunct="0">
              <a:spcBef>
                <a:spcPct val="0"/>
              </a:spcBef>
              <a:spcAft>
                <a:spcPct val="0"/>
              </a:spcAft>
              <a:buFontTx/>
              <a:buChar char="•"/>
            </a:pPr>
            <a:endParaRPr kumimoji="0" lang="en-US" sz="14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lang="en-US" sz="1400" dirty="0" smtClean="0">
                <a:latin typeface="Calibri" pitchFamily="34" charset="0"/>
                <a:ea typeface="Calibri" pitchFamily="34" charset="0"/>
                <a:cs typeface="Times New Roman" pitchFamily="18" charset="0"/>
              </a:rPr>
              <a:t>Diagnostic Studies							</a:t>
            </a:r>
            <a:r>
              <a:rPr kumimoji="0" lang="en-US" sz="1400" b="1" i="0" u="none" strike="noStrike" cap="none" normalizeH="0" baseline="0" dirty="0" smtClean="0">
                <a:ln>
                  <a:noFill/>
                </a:ln>
                <a:effectLst/>
                <a:latin typeface="Calibri" pitchFamily="34" charset="0"/>
                <a:ea typeface="Calibri" pitchFamily="34" charset="0"/>
                <a:cs typeface="Times New Roman" pitchFamily="18" charset="0"/>
              </a:rPr>
              <a:t>6.4.2</a:t>
            </a:r>
            <a:endParaRPr kumimoji="0" lang="en-US" sz="1400" b="0" i="0" u="none" strike="noStrike" cap="none" normalizeH="0" baseline="0" dirty="0" smtClean="0">
              <a:ln>
                <a:noFill/>
              </a:ln>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400" b="1" dirty="0" smtClean="0">
                <a:latin typeface="Calibri" pitchFamily="34" charset="0"/>
                <a:ea typeface="Calibri" pitchFamily="34" charset="0"/>
                <a:cs typeface="Times New Roman" pitchFamily="18" charset="0"/>
              </a:rPr>
              <a:t>NESDIS, </a:t>
            </a:r>
            <a:r>
              <a:rPr kumimoji="0" lang="en-US" sz="1400" b="1" i="0" u="none" strike="noStrike" cap="none" normalizeH="0" baseline="0" dirty="0" smtClean="0">
                <a:ln>
                  <a:noFill/>
                </a:ln>
                <a:effectLst/>
                <a:latin typeface="Calibri" pitchFamily="34" charset="0"/>
                <a:ea typeface="Calibri" pitchFamily="34" charset="0"/>
                <a:cs typeface="Times New Roman" pitchFamily="18" charset="0"/>
              </a:rPr>
              <a:t>EMC, NHC, HRD, ESRL, NRL, NCAR, SUNYA</a:t>
            </a:r>
          </a:p>
          <a:p>
            <a:pPr lvl="1" indent="228600" eaLnBrk="0" fontAlgn="base" hangingPunct="0">
              <a:spcBef>
                <a:spcPct val="0"/>
              </a:spcBef>
              <a:spcAft>
                <a:spcPct val="0"/>
              </a:spcAft>
              <a:buFont typeface="Arial" pitchFamily="34" charset="0"/>
              <a:buChar char="•"/>
            </a:pPr>
            <a:endParaRPr kumimoji="0" lang="en-US" sz="14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lang="en-US" sz="1400" dirty="0" smtClean="0">
                <a:solidFill>
                  <a:srgbClr val="0033CC"/>
                </a:solidFill>
                <a:latin typeface="Calibri" pitchFamily="34" charset="0"/>
                <a:ea typeface="Calibri" pitchFamily="34" charset="0"/>
                <a:cs typeface="Times New Roman" pitchFamily="18" charset="0"/>
              </a:rPr>
              <a:t>ATCF Upgrades for HFIP				</a:t>
            </a:r>
            <a:r>
              <a:rPr kumimoji="0" lang="en-US" sz="1400" b="0"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	</a:t>
            </a:r>
            <a:r>
              <a:rPr lang="en-US" sz="1400" dirty="0" smtClean="0">
                <a:solidFill>
                  <a:srgbClr val="0033CC"/>
                </a:solidFill>
                <a:latin typeface="Calibri" pitchFamily="34" charset="0"/>
                <a:ea typeface="Calibri" pitchFamily="34" charset="0"/>
                <a:cs typeface="Times New Roman" pitchFamily="18" charset="0"/>
              </a:rPr>
              <a:t>	</a:t>
            </a:r>
            <a:r>
              <a:rPr kumimoji="0" lang="en-US" sz="1400" b="1"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6.5.1</a:t>
            </a:r>
            <a:endParaRPr kumimoji="0" lang="en-US" sz="1400" b="0" i="0" u="none" strike="noStrike" cap="none" normalizeH="0" baseline="0" dirty="0" smtClean="0">
              <a:ln>
                <a:noFill/>
              </a:ln>
              <a:solidFill>
                <a:srgbClr val="0033CC"/>
              </a:solidFill>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400" b="1" dirty="0" smtClean="0">
                <a:solidFill>
                  <a:srgbClr val="0033CC"/>
                </a:solidFill>
                <a:latin typeface="Calibri" pitchFamily="34" charset="0"/>
                <a:cs typeface="Times New Roman" pitchFamily="18" charset="0"/>
              </a:rPr>
              <a:t>NRL </a:t>
            </a:r>
          </a:p>
          <a:p>
            <a:pPr lvl="1" indent="228600" eaLnBrk="0" fontAlgn="base" hangingPunct="0">
              <a:spcBef>
                <a:spcPct val="0"/>
              </a:spcBef>
              <a:spcAft>
                <a:spcPct val="0"/>
              </a:spcAft>
              <a:buFont typeface="Arial" pitchFamily="34" charset="0"/>
              <a:buChar char="•"/>
            </a:pPr>
            <a:endParaRPr kumimoji="0" lang="en-US" sz="14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effectLst/>
                <a:latin typeface="Calibri" pitchFamily="34" charset="0"/>
                <a:ea typeface="Calibri" pitchFamily="34" charset="0"/>
                <a:cs typeface="Times New Roman" pitchFamily="18" charset="0"/>
              </a:rPr>
              <a:t>Establish first generation HFIP data service  					</a:t>
            </a:r>
            <a:r>
              <a:rPr kumimoji="0" lang="en-US" sz="1400" b="1" i="0" u="none" strike="noStrike" cap="none" normalizeH="0" baseline="0" dirty="0" smtClean="0">
                <a:ln>
                  <a:noFill/>
                </a:ln>
                <a:effectLst/>
                <a:latin typeface="Calibri" pitchFamily="34" charset="0"/>
                <a:ea typeface="Calibri" pitchFamily="34" charset="0"/>
                <a:cs typeface="Times New Roman" pitchFamily="18" charset="0"/>
              </a:rPr>
              <a:t>6.6.1</a:t>
            </a:r>
            <a:endParaRPr kumimoji="0" lang="en-US" sz="1400" b="0" i="0" u="none" strike="noStrike" cap="none" normalizeH="0" baseline="0" dirty="0" smtClean="0">
              <a:ln>
                <a:noFill/>
              </a:ln>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400" b="1" dirty="0" smtClean="0">
                <a:latin typeface="Calibri" pitchFamily="34" charset="0"/>
                <a:cs typeface="Times New Roman" pitchFamily="18" charset="0"/>
              </a:rPr>
              <a:t>TCMT</a:t>
            </a:r>
          </a:p>
          <a:p>
            <a:pPr lvl="1" indent="228600" eaLnBrk="0" fontAlgn="base" hangingPunct="0">
              <a:spcBef>
                <a:spcPct val="0"/>
              </a:spcBef>
              <a:spcAft>
                <a:spcPct val="0"/>
              </a:spcAft>
              <a:buFont typeface="Arial" pitchFamily="34" charset="0"/>
              <a:buChar char="•"/>
            </a:pPr>
            <a:endParaRPr kumimoji="0" lang="en-US" sz="14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lang="en-US" sz="1400" dirty="0" smtClean="0">
                <a:latin typeface="Calibri" pitchFamily="34" charset="0"/>
                <a:ea typeface="Calibri" pitchFamily="34" charset="0"/>
                <a:cs typeface="Times New Roman" pitchFamily="18" charset="0"/>
              </a:rPr>
              <a:t>Run SHIPS/LGEM off other models besides </a:t>
            </a:r>
            <a:r>
              <a:rPr lang="en-US" sz="1400" dirty="0" smtClean="0">
                <a:latin typeface="Calibri" pitchFamily="34" charset="0"/>
                <a:ea typeface="Calibri" pitchFamily="34" charset="0"/>
                <a:cs typeface="Times New Roman" pitchFamily="18" charset="0"/>
              </a:rPr>
              <a:t>GFS</a:t>
            </a:r>
            <a:r>
              <a:rPr lang="en-US" sz="1400" dirty="0" smtClean="0">
                <a:latin typeface="Calibri" pitchFamily="34" charset="0"/>
                <a:ea typeface="Calibri" pitchFamily="34" charset="0"/>
                <a:cs typeface="Times New Roman" pitchFamily="18" charset="0"/>
              </a:rPr>
              <a:t>, predictability study</a:t>
            </a:r>
            <a:r>
              <a:rPr kumimoji="0" lang="en-US" sz="1400" b="0" i="0" u="none" strike="noStrike" cap="none" normalizeH="0" baseline="0" dirty="0" smtClean="0">
                <a:ln>
                  <a:noFill/>
                </a:ln>
                <a:effectLst/>
                <a:latin typeface="Calibri" pitchFamily="34" charset="0"/>
                <a:ea typeface="Calibri" pitchFamily="34" charset="0"/>
                <a:cs typeface="Times New Roman" pitchFamily="18" charset="0"/>
              </a:rPr>
              <a:t>			</a:t>
            </a:r>
            <a:r>
              <a:rPr kumimoji="0" lang="en-US" sz="1400" b="1" i="0" u="none" strike="noStrike" cap="none" normalizeH="0" baseline="0" dirty="0" smtClean="0">
                <a:ln>
                  <a:noFill/>
                </a:ln>
                <a:effectLst/>
                <a:latin typeface="Calibri" pitchFamily="34" charset="0"/>
                <a:ea typeface="Calibri" pitchFamily="34" charset="0"/>
                <a:cs typeface="Times New Roman" pitchFamily="18" charset="0"/>
              </a:rPr>
              <a:t>6.7.1</a:t>
            </a:r>
            <a:endParaRPr kumimoji="0" lang="en-US" sz="1400" b="0" i="0" u="none" strike="noStrike" cap="none" normalizeH="0" baseline="0" dirty="0" smtClean="0">
              <a:ln>
                <a:noFill/>
              </a:ln>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400" b="1" dirty="0" smtClean="0">
                <a:latin typeface="Calibri" pitchFamily="34" charset="0"/>
                <a:ea typeface="Calibri" pitchFamily="34" charset="0"/>
                <a:cs typeface="Times New Roman" pitchFamily="18" charset="0"/>
              </a:rPr>
              <a:t>NESDIS, </a:t>
            </a:r>
            <a:r>
              <a:rPr kumimoji="0" lang="en-US" sz="1400" b="1" i="0" u="none" strike="noStrike" cap="none" normalizeH="0" baseline="0" dirty="0" smtClean="0">
                <a:ln>
                  <a:noFill/>
                </a:ln>
                <a:effectLst/>
                <a:latin typeface="Calibri" pitchFamily="34" charset="0"/>
                <a:ea typeface="Calibri" pitchFamily="34" charset="0"/>
                <a:cs typeface="Times New Roman" pitchFamily="18" charset="0"/>
              </a:rPr>
              <a:t>ESRL and NRL </a:t>
            </a:r>
          </a:p>
          <a:p>
            <a:pPr lvl="1" indent="228600" eaLnBrk="0" fontAlgn="base" hangingPunct="0">
              <a:spcBef>
                <a:spcPct val="0"/>
              </a:spcBef>
              <a:spcAft>
                <a:spcPct val="0"/>
              </a:spcAft>
            </a:pPr>
            <a:endParaRPr kumimoji="0" lang="en-US" sz="14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effectLst/>
                <a:latin typeface="Calibri" pitchFamily="34" charset="0"/>
                <a:ea typeface="Calibri" pitchFamily="34" charset="0"/>
                <a:cs typeface="Times New Roman" pitchFamily="18" charset="0"/>
              </a:rPr>
              <a:t>Develop statistical analysis system for assessing source of model errors			</a:t>
            </a:r>
            <a:r>
              <a:rPr kumimoji="0" lang="en-US" sz="1400" b="1" i="0" u="none" strike="noStrike" cap="none" normalizeH="0" baseline="0" dirty="0" smtClean="0">
                <a:ln>
                  <a:noFill/>
                </a:ln>
                <a:effectLst/>
                <a:latin typeface="Calibri" pitchFamily="34" charset="0"/>
                <a:ea typeface="Calibri" pitchFamily="34" charset="0"/>
                <a:cs typeface="Times New Roman" pitchFamily="18" charset="0"/>
              </a:rPr>
              <a:t>6.8.1</a:t>
            </a:r>
            <a:endParaRPr kumimoji="0" lang="en-US" sz="1400" b="0" i="0" u="none" strike="noStrike" cap="none" normalizeH="0" baseline="0" dirty="0" smtClean="0">
              <a:ln>
                <a:noFill/>
              </a:ln>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kumimoji="0" lang="en-US" sz="1400" b="1" i="0" u="none" strike="noStrike" cap="none" normalizeH="0" baseline="0" dirty="0" smtClean="0">
                <a:ln>
                  <a:noFill/>
                </a:ln>
                <a:effectLst/>
                <a:latin typeface="Calibri" pitchFamily="34" charset="0"/>
                <a:ea typeface="Calibri" pitchFamily="34" charset="0"/>
                <a:cs typeface="Times New Roman" pitchFamily="18" charset="0"/>
              </a:rPr>
              <a:t>FSU, EMC </a:t>
            </a:r>
            <a:endParaRPr kumimoji="0" lang="en-US" sz="1400" b="0" i="0" u="none" strike="noStrike" cap="none" normalizeH="0" baseline="0" dirty="0" smtClean="0">
              <a:ln>
                <a:noFill/>
              </a:ln>
              <a:effectLst/>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580E87FA-95D7-4837-A865-4DABF6750F3B}" type="slidenum">
              <a:rPr lang="en-US" smtClean="0"/>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Meeting Action Items</a:t>
            </a:r>
            <a:endParaRPr lang="en-US" dirty="0"/>
          </a:p>
        </p:txBody>
      </p:sp>
      <p:sp>
        <p:nvSpPr>
          <p:cNvPr id="3" name="Content Placeholder 2"/>
          <p:cNvSpPr>
            <a:spLocks noGrp="1"/>
          </p:cNvSpPr>
          <p:nvPr>
            <p:ph idx="1"/>
          </p:nvPr>
        </p:nvSpPr>
        <p:spPr>
          <a:xfrm>
            <a:off x="457200" y="1600200"/>
            <a:ext cx="8229600" cy="4953000"/>
          </a:xfrm>
        </p:spPr>
        <p:txBody>
          <a:bodyPr>
            <a:normAutofit fontScale="70000" lnSpcReduction="20000"/>
          </a:bodyPr>
          <a:lstStyle/>
          <a:p>
            <a:r>
              <a:rPr lang="en-US" dirty="0" smtClean="0"/>
              <a:t>Establish “Rapid Response Team”</a:t>
            </a:r>
          </a:p>
          <a:p>
            <a:pPr lvl="1"/>
            <a:r>
              <a:rPr lang="en-US" dirty="0" smtClean="0"/>
              <a:t>Provide support to EMC for 2011 HWRF pre-implementation testing</a:t>
            </a:r>
          </a:p>
          <a:p>
            <a:pPr lvl="1"/>
            <a:r>
              <a:rPr lang="en-US" dirty="0" smtClean="0"/>
              <a:t>Monitor models is real time and document problems for later diagnosis </a:t>
            </a:r>
          </a:p>
          <a:p>
            <a:pPr lvl="1"/>
            <a:r>
              <a:rPr lang="en-US" dirty="0" smtClean="0"/>
              <a:t>Provide transition of stream 2 research into stream 1 operational support</a:t>
            </a:r>
          </a:p>
          <a:p>
            <a:pPr lvl="1"/>
            <a:r>
              <a:rPr lang="en-US" dirty="0" smtClean="0"/>
              <a:t>Reps from HRD, GFDL, NHC, NESDIS, NRL, DTC, NRL, SUNYA</a:t>
            </a:r>
          </a:p>
          <a:p>
            <a:pPr lvl="1"/>
            <a:r>
              <a:rPr lang="en-US" dirty="0" smtClean="0"/>
              <a:t>Guidance from ADD team </a:t>
            </a:r>
          </a:p>
          <a:p>
            <a:r>
              <a:rPr lang="en-US" dirty="0" smtClean="0"/>
              <a:t>Longer stream 2 effort</a:t>
            </a:r>
          </a:p>
          <a:p>
            <a:pPr lvl="1"/>
            <a:r>
              <a:rPr lang="en-US" dirty="0" smtClean="0"/>
              <a:t>Possible gaps include housing and maintaining common software, data bases</a:t>
            </a:r>
          </a:p>
          <a:p>
            <a:pPr lvl="1"/>
            <a:r>
              <a:rPr lang="en-US" dirty="0" smtClean="0"/>
              <a:t>Interact with DTC to provide additional support </a:t>
            </a:r>
          </a:p>
          <a:p>
            <a:r>
              <a:rPr lang="en-US" dirty="0" smtClean="0"/>
              <a:t>Meeting web page will be set up </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0"/>
            <a:ext cx="7772400" cy="1470025"/>
          </a:xfrm>
        </p:spPr>
        <p:txBody>
          <a:bodyPr/>
          <a:lstStyle/>
          <a:p>
            <a:r>
              <a:rPr lang="en-US" dirty="0" smtClean="0"/>
              <a:t>HFIP FY2010: NHC Progress</a:t>
            </a:r>
            <a:endParaRPr lang="en-US" dirty="0"/>
          </a:p>
        </p:txBody>
      </p:sp>
      <p:sp>
        <p:nvSpPr>
          <p:cNvPr id="3" name="Subtitle 2"/>
          <p:cNvSpPr>
            <a:spLocks noGrp="1"/>
          </p:cNvSpPr>
          <p:nvPr>
            <p:ph type="subTitle" idx="1"/>
          </p:nvPr>
        </p:nvSpPr>
        <p:spPr>
          <a:xfrm>
            <a:off x="1066800" y="3276600"/>
            <a:ext cx="7010400" cy="1752600"/>
          </a:xfrm>
        </p:spPr>
        <p:txBody>
          <a:bodyPr>
            <a:normAutofit/>
          </a:bodyPr>
          <a:lstStyle/>
          <a:p>
            <a:r>
              <a:rPr lang="en-US" sz="2400" dirty="0" smtClean="0"/>
              <a:t>Presented by Wallace </a:t>
            </a:r>
            <a:r>
              <a:rPr lang="en-US" sz="2400" dirty="0" err="1" smtClean="0"/>
              <a:t>Hogsett</a:t>
            </a:r>
            <a:endParaRPr lang="en-US" sz="2400" dirty="0" smtClean="0"/>
          </a:p>
          <a:p>
            <a:r>
              <a:rPr lang="en-US" sz="2400" dirty="0" smtClean="0"/>
              <a:t>In collaboration with: Ed </a:t>
            </a:r>
            <a:r>
              <a:rPr lang="en-US" sz="2400" dirty="0" err="1" smtClean="0"/>
              <a:t>Rappaport</a:t>
            </a:r>
            <a:r>
              <a:rPr lang="en-US" sz="2400" dirty="0" smtClean="0"/>
              <a:t>, Chris </a:t>
            </a:r>
            <a:r>
              <a:rPr lang="en-US" sz="2400" dirty="0" err="1" smtClean="0"/>
              <a:t>Sisko</a:t>
            </a:r>
            <a:r>
              <a:rPr lang="en-US" sz="2400" dirty="0" smtClean="0"/>
              <a:t>, Ann Schrader, Buck Sampson, and Mike Brennan</a:t>
            </a:r>
            <a:endParaRPr lang="en-US" sz="2400" dirty="0"/>
          </a:p>
        </p:txBody>
      </p:sp>
      <p:sp>
        <p:nvSpPr>
          <p:cNvPr id="4" name="Slide Number Placeholder 3"/>
          <p:cNvSpPr>
            <a:spLocks noGrp="1"/>
          </p:cNvSpPr>
          <p:nvPr>
            <p:ph type="sldNum" sz="quarter" idx="12"/>
          </p:nvPr>
        </p:nvSpPr>
        <p:spPr/>
        <p:txBody>
          <a:bodyPr/>
          <a:lstStyle/>
          <a:p>
            <a:fld id="{C1DF93CA-2910-4795-B03B-C9DC433A255E}" type="slidenum">
              <a:rPr lang="en-US" smtClean="0">
                <a:solidFill>
                  <a:prstClr val="white">
                    <a:tint val="75000"/>
                  </a:prstClr>
                </a:solidFill>
              </a:rPr>
              <a:pPr/>
              <a:t>31</a:t>
            </a:fld>
            <a:endParaRPr lang="en-US">
              <a:solidFill>
                <a:prstClr val="white">
                  <a:tint val="75000"/>
                </a:prst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FY2010 NHC ADD Deliverables	</a:t>
            </a:r>
            <a:endParaRPr lang="en-US" dirty="0"/>
          </a:p>
        </p:txBody>
      </p:sp>
      <p:sp>
        <p:nvSpPr>
          <p:cNvPr id="3" name="Content Placeholder 2"/>
          <p:cNvSpPr>
            <a:spLocks noGrp="1"/>
          </p:cNvSpPr>
          <p:nvPr>
            <p:ph idx="1"/>
          </p:nvPr>
        </p:nvSpPr>
        <p:spPr/>
        <p:txBody>
          <a:bodyPr>
            <a:normAutofit/>
          </a:bodyPr>
          <a:lstStyle/>
          <a:p>
            <a:r>
              <a:rPr lang="en-US" sz="2800" dirty="0" smtClean="0"/>
              <a:t>Prototype shear analysis for user-specified layers</a:t>
            </a:r>
          </a:p>
          <a:p>
            <a:r>
              <a:rPr lang="en-US" sz="2800" dirty="0" smtClean="0"/>
              <a:t>Ability to record model and forecast probabilities in ATCF</a:t>
            </a:r>
          </a:p>
          <a:p>
            <a:r>
              <a:rPr lang="en-US" sz="2800" dirty="0" smtClean="0"/>
              <a:t>Prototype point-and-click vertical cross sections</a:t>
            </a:r>
          </a:p>
          <a:p>
            <a:r>
              <a:rPr lang="en-US" sz="2800" dirty="0" smtClean="0"/>
              <a:t>Model </a:t>
            </a:r>
            <a:r>
              <a:rPr lang="en-US" sz="2800" dirty="0" err="1" smtClean="0"/>
              <a:t>intercomparisons</a:t>
            </a:r>
            <a:endParaRPr lang="en-US" sz="2800" dirty="0" smtClean="0"/>
          </a:p>
          <a:p>
            <a:r>
              <a:rPr lang="en-US" sz="2800" dirty="0" smtClean="0"/>
              <a:t>Model diagnostic studies</a:t>
            </a:r>
          </a:p>
        </p:txBody>
      </p:sp>
      <p:sp>
        <p:nvSpPr>
          <p:cNvPr id="4" name="Slide Number Placeholder 3"/>
          <p:cNvSpPr>
            <a:spLocks noGrp="1"/>
          </p:cNvSpPr>
          <p:nvPr>
            <p:ph type="sldNum" sz="quarter" idx="12"/>
          </p:nvPr>
        </p:nvSpPr>
        <p:spPr/>
        <p:txBody>
          <a:bodyPr/>
          <a:lstStyle/>
          <a:p>
            <a:fld id="{C1DF93CA-2910-4795-B03B-C9DC433A255E}" type="slidenum">
              <a:rPr lang="en-US" smtClean="0">
                <a:solidFill>
                  <a:prstClr val="white">
                    <a:tint val="75000"/>
                  </a:prstClr>
                </a:solidFill>
              </a:rPr>
              <a:pPr/>
              <a:t>32</a:t>
            </a:fld>
            <a:endParaRPr lang="en-US">
              <a:solidFill>
                <a:prstClr val="white">
                  <a:tint val="75000"/>
                </a:prstClr>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52400" y="1066800"/>
            <a:ext cx="8839200" cy="4627417"/>
          </a:xfrm>
          <a:prstGeom prst="rect">
            <a:avLst/>
          </a:prstGeom>
          <a:ln w="19050">
            <a:solidFill>
              <a:schemeClr val="tx1"/>
            </a:solidFill>
          </a:ln>
        </p:spPr>
      </p:pic>
      <p:sp>
        <p:nvSpPr>
          <p:cNvPr id="5" name="TextBox 4"/>
          <p:cNvSpPr txBox="1"/>
          <p:nvPr/>
        </p:nvSpPr>
        <p:spPr>
          <a:xfrm>
            <a:off x="152400" y="5715000"/>
            <a:ext cx="8991600" cy="830997"/>
          </a:xfrm>
          <a:prstGeom prst="rect">
            <a:avLst/>
          </a:prstGeom>
          <a:noFill/>
        </p:spPr>
        <p:txBody>
          <a:bodyPr wrap="square" rtlCol="0">
            <a:spAutoFit/>
          </a:bodyPr>
          <a:lstStyle/>
          <a:p>
            <a:r>
              <a:rPr lang="en-US" sz="1600" dirty="0" smtClean="0">
                <a:solidFill>
                  <a:prstClr val="white"/>
                </a:solidFill>
              </a:rPr>
              <a:t>Example of new user-selectable shear options in NHC’s Nmap2 system which includes level differencing options based on the available levels in the gridded datasets.  This example depicts the HWRF 250-850 shear calculation with Hurricane Igor and Hurricane Julia official forecast overlays.</a:t>
            </a:r>
            <a:endParaRPr lang="en-US" sz="1600" dirty="0">
              <a:solidFill>
                <a:prstClr val="white"/>
              </a:solidFill>
            </a:endParaRPr>
          </a:p>
        </p:txBody>
      </p:sp>
      <p:sp>
        <p:nvSpPr>
          <p:cNvPr id="6" name="TextBox 5"/>
          <p:cNvSpPr txBox="1"/>
          <p:nvPr/>
        </p:nvSpPr>
        <p:spPr>
          <a:xfrm>
            <a:off x="533400" y="152400"/>
            <a:ext cx="7924800" cy="738664"/>
          </a:xfrm>
          <a:prstGeom prst="rect">
            <a:avLst/>
          </a:prstGeom>
          <a:noFill/>
        </p:spPr>
        <p:txBody>
          <a:bodyPr wrap="square" rtlCol="0">
            <a:spAutoFit/>
          </a:bodyPr>
          <a:lstStyle/>
          <a:p>
            <a:pPr algn="ctr"/>
            <a:r>
              <a:rPr lang="en-US" sz="2400" b="1" dirty="0" smtClean="0">
                <a:solidFill>
                  <a:prstClr val="white"/>
                </a:solidFill>
              </a:rPr>
              <a:t>HFIP FY10 Deliverable </a:t>
            </a:r>
          </a:p>
          <a:p>
            <a:pPr algn="ctr"/>
            <a:r>
              <a:rPr lang="en-US" dirty="0" smtClean="0">
                <a:solidFill>
                  <a:prstClr val="white"/>
                </a:solidFill>
              </a:rPr>
              <a:t>User-Selectable Shear for Global, Hurricane and Regional Models</a:t>
            </a:r>
            <a:endParaRPr lang="en-US" dirty="0">
              <a:solidFill>
                <a:prstClr val="white"/>
              </a:solidFill>
            </a:endParaRPr>
          </a:p>
        </p:txBody>
      </p:sp>
      <p:sp>
        <p:nvSpPr>
          <p:cNvPr id="7" name="Slide Number Placeholder 6"/>
          <p:cNvSpPr>
            <a:spLocks noGrp="1"/>
          </p:cNvSpPr>
          <p:nvPr>
            <p:ph type="sldNum" sz="quarter" idx="12"/>
          </p:nvPr>
        </p:nvSpPr>
        <p:spPr/>
        <p:txBody>
          <a:bodyPr/>
          <a:lstStyle/>
          <a:p>
            <a:fld id="{C1DF93CA-2910-4795-B03B-C9DC433A255E}" type="slidenum">
              <a:rPr lang="en-US" smtClean="0">
                <a:solidFill>
                  <a:prstClr val="white">
                    <a:tint val="75000"/>
                  </a:prstClr>
                </a:solidFill>
              </a:rPr>
              <a:pPr/>
              <a:t>33</a:t>
            </a:fld>
            <a:endParaRPr lang="en-US">
              <a:solidFill>
                <a:prstClr val="white">
                  <a:tint val="75000"/>
                </a:prstClr>
              </a:solidFill>
            </a:endParaRPr>
          </a:p>
        </p:txBody>
      </p:sp>
    </p:spTree>
    <p:extLst>
      <p:ext uri="{BB962C8B-B14F-4D97-AF65-F5344CB8AC3E}">
        <p14:creationId xmlns="" xmlns:p14="http://schemas.microsoft.com/office/powerpoint/2010/main" val="13515985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3400" y="152400"/>
            <a:ext cx="7924800" cy="738664"/>
          </a:xfrm>
          <a:prstGeom prst="rect">
            <a:avLst/>
          </a:prstGeom>
          <a:noFill/>
        </p:spPr>
        <p:txBody>
          <a:bodyPr wrap="square" rtlCol="0">
            <a:spAutoFit/>
          </a:bodyPr>
          <a:lstStyle/>
          <a:p>
            <a:pPr algn="ctr"/>
            <a:r>
              <a:rPr lang="en-US" sz="2400" b="1" dirty="0" smtClean="0">
                <a:solidFill>
                  <a:prstClr val="white"/>
                </a:solidFill>
              </a:rPr>
              <a:t>HFIP FY10 Deliverable </a:t>
            </a:r>
          </a:p>
          <a:p>
            <a:pPr algn="ctr"/>
            <a:r>
              <a:rPr lang="en-US" dirty="0" smtClean="0">
                <a:solidFill>
                  <a:prstClr val="white"/>
                </a:solidFill>
              </a:rPr>
              <a:t>User-Selectable Shear for Global, Hurricane and Regional Models</a:t>
            </a:r>
            <a:endParaRPr lang="en-US" dirty="0">
              <a:solidFill>
                <a:prstClr val="white"/>
              </a:solidFill>
            </a:endParaRPr>
          </a:p>
        </p:txBody>
      </p:sp>
      <p:graphicFrame>
        <p:nvGraphicFramePr>
          <p:cNvPr id="2" name="Table 1"/>
          <p:cNvGraphicFramePr>
            <a:graphicFrameLocks noGrp="1"/>
          </p:cNvGraphicFramePr>
          <p:nvPr>
            <p:extLst>
              <p:ext uri="{D42A27DB-BD31-4B8C-83A1-F6EECF244321}">
                <p14:modId xmlns="" xmlns:p14="http://schemas.microsoft.com/office/powerpoint/2010/main" val="2557492948"/>
              </p:ext>
            </p:extLst>
          </p:nvPr>
        </p:nvGraphicFramePr>
        <p:xfrm>
          <a:off x="161693" y="1447800"/>
          <a:ext cx="8686800" cy="3657599"/>
        </p:xfrm>
        <a:graphic>
          <a:graphicData uri="http://schemas.openxmlformats.org/drawingml/2006/table">
            <a:tbl>
              <a:tblPr firstRow="1" firstCol="1" bandRow="1">
                <a:tableStyleId>{5C22544A-7EE6-4342-B048-85BDC9FD1C3A}</a:tableStyleId>
              </a:tblPr>
              <a:tblGrid>
                <a:gridCol w="1524000"/>
                <a:gridCol w="1219200"/>
                <a:gridCol w="5943600"/>
              </a:tblGrid>
              <a:tr h="332509">
                <a:tc>
                  <a:txBody>
                    <a:bodyPr/>
                    <a:lstStyle/>
                    <a:p>
                      <a:pPr marL="0" marR="0">
                        <a:lnSpc>
                          <a:spcPct val="115000"/>
                        </a:lnSpc>
                        <a:spcBef>
                          <a:spcPts val="0"/>
                        </a:spcBef>
                        <a:spcAft>
                          <a:spcPts val="0"/>
                        </a:spcAft>
                      </a:pPr>
                      <a:r>
                        <a:rPr lang="en-US" sz="1600" dirty="0">
                          <a:effectLst/>
                        </a:rPr>
                        <a:t>Model</a:t>
                      </a:r>
                      <a:endParaRPr lang="en-US" sz="12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a:effectLst/>
                        </a:rPr>
                        <a:t>Type</a:t>
                      </a:r>
                      <a:endParaRPr lang="en-US" sz="12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a:effectLst/>
                        </a:rPr>
                        <a:t>Shear Selections</a:t>
                      </a:r>
                      <a:endParaRPr lang="en-US" sz="1200">
                        <a:effectLst/>
                        <a:latin typeface="Calibri"/>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dirty="0">
                          <a:effectLst/>
                        </a:rPr>
                        <a:t>CMC</a:t>
                      </a:r>
                      <a:endParaRPr lang="en-US" sz="12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Global</a:t>
                      </a:r>
                      <a:endParaRPr lang="en-US" sz="12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200-850, 250-850, 500-850</a:t>
                      </a:r>
                      <a:endParaRPr lang="en-US" sz="1200" dirty="0">
                        <a:effectLst/>
                        <a:latin typeface="Calibri"/>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dirty="0">
                          <a:effectLst/>
                        </a:rPr>
                        <a:t>ECMWF</a:t>
                      </a:r>
                      <a:endParaRPr lang="en-US" sz="12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Global</a:t>
                      </a:r>
                      <a:endParaRPr lang="en-US" sz="12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200-850, 300-850, 500-850</a:t>
                      </a:r>
                      <a:endParaRPr lang="en-US" sz="1200" dirty="0">
                        <a:effectLst/>
                        <a:latin typeface="Calibri"/>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dirty="0" smtClean="0">
                          <a:effectLst/>
                          <a:latin typeface="Calibri"/>
                          <a:ea typeface="Calibri"/>
                          <a:cs typeface="Times New Roman"/>
                        </a:rPr>
                        <a:t>GFS</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Global</a:t>
                      </a:r>
                      <a:endParaRPr lang="en-US" sz="1600" dirty="0">
                        <a:effectLst/>
                        <a:latin typeface="Calibri"/>
                        <a:ea typeface="Calibri"/>
                        <a:cs typeface="Times New Roman"/>
                      </a:endParaRPr>
                    </a:p>
                  </a:txBody>
                  <a:tcPr marL="68580" marR="68580"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600" dirty="0" smtClean="0">
                          <a:effectLst/>
                        </a:rPr>
                        <a:t>200-850, 250-850, 300-850, 400-850, 500-850, 600-850</a:t>
                      </a:r>
                      <a:endParaRPr lang="en-US" sz="1600" dirty="0" smtClean="0">
                        <a:effectLst/>
                        <a:latin typeface="+mn-lt"/>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dirty="0">
                          <a:effectLst/>
                        </a:rPr>
                        <a:t>NOGAPS</a:t>
                      </a:r>
                      <a:endParaRPr lang="en-US" sz="12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Global</a:t>
                      </a:r>
                      <a:endParaRPr lang="en-US" sz="12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200-850, 500-850</a:t>
                      </a:r>
                      <a:endParaRPr lang="en-US" sz="1200" dirty="0">
                        <a:effectLst/>
                        <a:latin typeface="Calibri"/>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a:effectLst/>
                        </a:rPr>
                        <a:t>UKMET</a:t>
                      </a:r>
                      <a:endParaRPr lang="en-US" sz="12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a:effectLst/>
                        </a:rPr>
                        <a:t>Global</a:t>
                      </a:r>
                      <a:endParaRPr lang="en-US" sz="12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200-850, 250-850, 300-850, 400-850, 500-850</a:t>
                      </a:r>
                      <a:endParaRPr lang="en-US" sz="1200" dirty="0">
                        <a:effectLst/>
                        <a:latin typeface="Calibri"/>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dirty="0">
                          <a:effectLst/>
                        </a:rPr>
                        <a:t>JMA</a:t>
                      </a:r>
                      <a:endParaRPr lang="en-US" sz="12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a:effectLst/>
                        </a:rPr>
                        <a:t>Global</a:t>
                      </a:r>
                      <a:endParaRPr lang="en-US" sz="12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200-850, 250-850, 300-850, 400-850, 500-850</a:t>
                      </a:r>
                      <a:endParaRPr lang="en-US" sz="1200" dirty="0">
                        <a:effectLst/>
                        <a:latin typeface="Calibri"/>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dirty="0" smtClean="0">
                          <a:effectLst/>
                          <a:latin typeface="Calibri"/>
                          <a:ea typeface="Calibri"/>
                          <a:cs typeface="Times New Roman"/>
                        </a:rPr>
                        <a:t>HWRF</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Hurricane</a:t>
                      </a:r>
                      <a:endParaRPr lang="en-US" sz="1600" dirty="0">
                        <a:effectLst/>
                        <a:latin typeface="Calibri"/>
                        <a:ea typeface="Calibri"/>
                        <a:cs typeface="Times New Roman"/>
                      </a:endParaRPr>
                    </a:p>
                  </a:txBody>
                  <a:tcPr marL="68580" marR="68580"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600" dirty="0" smtClean="0">
                          <a:effectLst/>
                        </a:rPr>
                        <a:t>200-850, 250-850, 300-850, 400-850, 500-850, 600-850</a:t>
                      </a:r>
                      <a:endParaRPr lang="en-US" sz="1600" dirty="0" smtClean="0">
                        <a:effectLst/>
                        <a:latin typeface="+mn-lt"/>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dirty="0" smtClean="0">
                          <a:effectLst/>
                          <a:latin typeface="Calibri"/>
                          <a:ea typeface="Calibri"/>
                          <a:cs typeface="Times New Roman"/>
                        </a:rPr>
                        <a:t>GFDL</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Hurricane</a:t>
                      </a:r>
                      <a:endParaRPr lang="en-US" sz="1600" dirty="0">
                        <a:effectLst/>
                        <a:latin typeface="Calibri"/>
                        <a:ea typeface="Calibri"/>
                        <a:cs typeface="Times New Roman"/>
                      </a:endParaRPr>
                    </a:p>
                  </a:txBody>
                  <a:tcPr marL="68580" marR="68580"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600" dirty="0" smtClean="0">
                          <a:effectLst/>
                        </a:rPr>
                        <a:t>200-850, 250-850, 300-850, 400-850, 500-850, 600-850</a:t>
                      </a:r>
                      <a:endParaRPr lang="en-US" sz="1200" dirty="0" smtClean="0">
                        <a:effectLst/>
                        <a:latin typeface="+mn-lt"/>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dirty="0" smtClean="0">
                          <a:effectLst/>
                          <a:latin typeface="Calibri"/>
                          <a:ea typeface="Calibri"/>
                          <a:cs typeface="Times New Roman"/>
                        </a:rPr>
                        <a:t>NAM</a:t>
                      </a:r>
                      <a:endParaRPr lang="en-US" sz="16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smtClean="0">
                          <a:effectLst/>
                          <a:latin typeface="Calibri"/>
                          <a:ea typeface="Calibri"/>
                          <a:cs typeface="Times New Roman"/>
                        </a:rPr>
                        <a:t>Regional</a:t>
                      </a:r>
                      <a:endParaRPr lang="en-US" sz="1600" dirty="0">
                        <a:effectLst/>
                        <a:latin typeface="Calibri"/>
                        <a:ea typeface="Calibri"/>
                        <a:cs typeface="Times New Roman"/>
                      </a:endParaRPr>
                    </a:p>
                  </a:txBody>
                  <a:tcPr marL="68580" marR="68580"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600" dirty="0" smtClean="0">
                          <a:effectLst/>
                        </a:rPr>
                        <a:t>200-850, 250-850, 300-850, 350-850, 400-850, 500-850, 600-850</a:t>
                      </a:r>
                      <a:endParaRPr lang="en-US" sz="1600" dirty="0" smtClean="0">
                        <a:effectLst/>
                        <a:latin typeface="+mn-lt"/>
                        <a:ea typeface="Calibri"/>
                        <a:cs typeface="Times New Roman"/>
                      </a:endParaRPr>
                    </a:p>
                  </a:txBody>
                  <a:tcPr marL="68580" marR="68580" marT="0" marB="0"/>
                </a:tc>
              </a:tr>
              <a:tr h="332509">
                <a:tc>
                  <a:txBody>
                    <a:bodyPr/>
                    <a:lstStyle/>
                    <a:p>
                      <a:pPr marL="0" marR="0">
                        <a:lnSpc>
                          <a:spcPct val="115000"/>
                        </a:lnSpc>
                        <a:spcBef>
                          <a:spcPts val="0"/>
                        </a:spcBef>
                        <a:spcAft>
                          <a:spcPts val="0"/>
                        </a:spcAft>
                      </a:pPr>
                      <a:r>
                        <a:rPr lang="en-US" sz="1600" dirty="0">
                          <a:effectLst/>
                        </a:rPr>
                        <a:t>RUC</a:t>
                      </a:r>
                      <a:endParaRPr lang="en-US" sz="12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a:effectLst/>
                        </a:rPr>
                        <a:t>Regional</a:t>
                      </a:r>
                      <a:endParaRPr lang="en-US" sz="12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600" dirty="0">
                          <a:effectLst/>
                        </a:rPr>
                        <a:t>200-850, 250-850, 300-850, 500-850, 600-850</a:t>
                      </a:r>
                      <a:endParaRPr lang="en-US" sz="1200" dirty="0">
                        <a:effectLst/>
                        <a:latin typeface="Calibri"/>
                        <a:ea typeface="Calibri"/>
                        <a:cs typeface="Times New Roman"/>
                      </a:endParaRPr>
                    </a:p>
                  </a:txBody>
                  <a:tcPr marL="68580" marR="68580" marT="0" marB="0"/>
                </a:tc>
              </a:tr>
            </a:tbl>
          </a:graphicData>
        </a:graphic>
      </p:graphicFrame>
      <p:sp>
        <p:nvSpPr>
          <p:cNvPr id="7" name="TextBox 6"/>
          <p:cNvSpPr txBox="1"/>
          <p:nvPr/>
        </p:nvSpPr>
        <p:spPr>
          <a:xfrm>
            <a:off x="135673" y="5206425"/>
            <a:ext cx="8991600" cy="584775"/>
          </a:xfrm>
          <a:prstGeom prst="rect">
            <a:avLst/>
          </a:prstGeom>
          <a:noFill/>
        </p:spPr>
        <p:txBody>
          <a:bodyPr wrap="square" rtlCol="0">
            <a:spAutoFit/>
          </a:bodyPr>
          <a:lstStyle/>
          <a:p>
            <a:r>
              <a:rPr lang="en-US" sz="1600" dirty="0" smtClean="0">
                <a:solidFill>
                  <a:prstClr val="white"/>
                </a:solidFill>
              </a:rPr>
              <a:t>Table outlines the different shear level options available in NHC’s Nmap2 display system for the Global, Hurricane and Regional models received operationally at NHC.</a:t>
            </a:r>
            <a:endParaRPr lang="en-US" sz="1600" dirty="0">
              <a:solidFill>
                <a:prstClr val="white"/>
              </a:solidFill>
            </a:endParaRPr>
          </a:p>
        </p:txBody>
      </p:sp>
      <p:sp>
        <p:nvSpPr>
          <p:cNvPr id="5" name="Slide Number Placeholder 4"/>
          <p:cNvSpPr>
            <a:spLocks noGrp="1"/>
          </p:cNvSpPr>
          <p:nvPr>
            <p:ph type="sldNum" sz="quarter" idx="12"/>
          </p:nvPr>
        </p:nvSpPr>
        <p:spPr/>
        <p:txBody>
          <a:bodyPr/>
          <a:lstStyle/>
          <a:p>
            <a:fld id="{C1DF93CA-2910-4795-B03B-C9DC433A255E}" type="slidenum">
              <a:rPr lang="en-US" smtClean="0">
                <a:solidFill>
                  <a:prstClr val="white">
                    <a:tint val="75000"/>
                  </a:prstClr>
                </a:solidFill>
              </a:rPr>
              <a:pPr/>
              <a:t>34</a:t>
            </a:fld>
            <a:endParaRPr lang="en-US">
              <a:solidFill>
                <a:prstClr val="white">
                  <a:tint val="75000"/>
                </a:prstClr>
              </a:solidFill>
            </a:endParaRPr>
          </a:p>
        </p:txBody>
      </p:sp>
    </p:spTree>
    <p:extLst>
      <p:ext uri="{BB962C8B-B14F-4D97-AF65-F5344CB8AC3E}">
        <p14:creationId xmlns="" xmlns:p14="http://schemas.microsoft.com/office/powerpoint/2010/main" val="3575783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Line 2"/>
          <p:cNvSpPr>
            <a:spLocks noChangeShapeType="1"/>
          </p:cNvSpPr>
          <p:nvPr/>
        </p:nvSpPr>
        <p:spPr bwMode="auto">
          <a:xfrm>
            <a:off x="12700" y="838200"/>
            <a:ext cx="9131300" cy="1588"/>
          </a:xfrm>
          <a:prstGeom prst="line">
            <a:avLst/>
          </a:prstGeom>
          <a:noFill/>
          <a:ln w="101520">
            <a:solidFill>
              <a:srgbClr val="0000F1"/>
            </a:solidFill>
            <a:miter lim="800000"/>
            <a:headEnd/>
            <a:tailEnd/>
          </a:ln>
          <a:effectLst/>
        </p:spPr>
        <p:txBody>
          <a:bodyPr/>
          <a:lstStyle/>
          <a:p>
            <a:pPr defTabSz="457200" eaLnBrk="0" fontAlgn="base" hangingPunct="0">
              <a:lnSpc>
                <a:spcPct val="116000"/>
              </a:lnSpc>
              <a:spcBef>
                <a:spcPct val="0"/>
              </a:spcBef>
              <a:spcAft>
                <a:spcPct val="0"/>
              </a:spcAft>
              <a:buClr>
                <a:srgbClr val="000000"/>
              </a:buClr>
              <a:buSzPct val="100000"/>
              <a:buFont typeface="Times New Roman" pitchFamily="18" charset="0"/>
              <a:buNone/>
            </a:pPr>
            <a:endParaRPr lang="en-US" sz="2400" smtClean="0">
              <a:solidFill>
                <a:srgbClr val="FFFFFF"/>
              </a:solidFill>
            </a:endParaRPr>
          </a:p>
        </p:txBody>
      </p:sp>
      <p:sp>
        <p:nvSpPr>
          <p:cNvPr id="40963" name="Rectangle 3"/>
          <p:cNvSpPr>
            <a:spLocks noGrp="1" noChangeArrowheads="1"/>
          </p:cNvSpPr>
          <p:nvPr>
            <p:ph type="title"/>
          </p:nvPr>
        </p:nvSpPr>
        <p:spPr>
          <a:xfrm>
            <a:off x="1295400" y="0"/>
            <a:ext cx="6629400" cy="762000"/>
          </a:xfrm>
          <a:noFill/>
          <a:ln/>
        </p:spPr>
        <p:txBody>
          <a:bodyPr lIns="91440" tIns="45720" rIns="91440" bIns="45720"/>
          <a:lstStyle/>
          <a:p>
            <a:pPr>
              <a:buClr>
                <a:srgbClr val="0000F1"/>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3200" b="1" dirty="0" smtClean="0">
                <a:solidFill>
                  <a:schemeClr val="tx1"/>
                </a:solidFill>
              </a:rPr>
              <a:t>6.5.1 HFIP funded ATCF Upgrades</a:t>
            </a:r>
            <a:endParaRPr lang="en-GB" sz="3200" b="1" dirty="0" smtClean="0">
              <a:solidFill>
                <a:schemeClr val="tx1"/>
              </a:solidFill>
            </a:endParaRPr>
          </a:p>
        </p:txBody>
      </p:sp>
      <p:pic>
        <p:nvPicPr>
          <p:cNvPr id="40964" name="Picture 4"/>
          <p:cNvPicPr>
            <a:picLocks noChangeAspect="1" noChangeArrowheads="1"/>
          </p:cNvPicPr>
          <p:nvPr/>
        </p:nvPicPr>
        <p:blipFill>
          <a:blip r:embed="rId3" cstate="print"/>
          <a:srcRect/>
          <a:stretch>
            <a:fillRect/>
          </a:stretch>
        </p:blipFill>
        <p:spPr bwMode="auto">
          <a:xfrm>
            <a:off x="0" y="1905000"/>
            <a:ext cx="914400" cy="4953000"/>
          </a:xfrm>
          <a:prstGeom prst="rect">
            <a:avLst/>
          </a:prstGeom>
          <a:noFill/>
          <a:ln w="9525">
            <a:noFill/>
            <a:round/>
            <a:headEnd/>
            <a:tailEnd/>
          </a:ln>
          <a:effectLst/>
        </p:spPr>
      </p:pic>
      <p:sp>
        <p:nvSpPr>
          <p:cNvPr id="40975" name="Text Box 15"/>
          <p:cNvSpPr txBox="1">
            <a:spLocks noChangeArrowheads="1"/>
          </p:cNvSpPr>
          <p:nvPr/>
        </p:nvSpPr>
        <p:spPr bwMode="auto">
          <a:xfrm>
            <a:off x="1600200" y="1066800"/>
            <a:ext cx="7219950" cy="6026150"/>
          </a:xfrm>
          <a:prstGeom prst="rect">
            <a:avLst/>
          </a:prstGeom>
          <a:noFill/>
          <a:ln w="9525">
            <a:noFill/>
            <a:miter lim="800000"/>
            <a:headEnd/>
            <a:tailEnd/>
          </a:ln>
          <a:effectLst/>
        </p:spPr>
        <p:txBody>
          <a:bodyPr wrap="none">
            <a:spAutoFit/>
          </a:bodyPr>
          <a:lstStyle/>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dirty="0" smtClean="0">
                <a:solidFill>
                  <a:srgbClr val="3333CC"/>
                </a:solidFill>
              </a:rPr>
              <a:t>Web-ATCF (next slide)</a:t>
            </a:r>
          </a:p>
          <a:p>
            <a:pPr marL="457200"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TC genesis probabilities</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Forecast dialog</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Database</a:t>
            </a:r>
          </a:p>
          <a:p>
            <a:pPr marL="457200"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Expanded objective aid format</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Allows more HFIP-related information</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Documentation expanded</a:t>
            </a:r>
          </a:p>
          <a:p>
            <a:pPr marL="457200"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Probability data format</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Allows many parameters, formats (e.g., RI)</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Read/write infrastructure in ATCF</a:t>
            </a:r>
          </a:p>
          <a:p>
            <a:pPr marL="457200"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60-h Forecast capability</a:t>
            </a:r>
          </a:p>
          <a:p>
            <a:pPr marL="457200"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Display capability expanded to 1300 aids (ensembles)</a:t>
            </a:r>
          </a:p>
          <a:p>
            <a:pPr marL="457200" indent="-457200" defTabSz="457200" eaLnBrk="0" fontAlgn="base" hangingPunct="0">
              <a:lnSpc>
                <a:spcPct val="116000"/>
              </a:lnSpc>
              <a:spcBef>
                <a:spcPct val="0"/>
              </a:spcBef>
              <a:spcAft>
                <a:spcPct val="0"/>
              </a:spcAft>
              <a:buClr>
                <a:srgbClr val="000000"/>
              </a:buClr>
              <a:buSzPct val="100000"/>
              <a:buFontTx/>
              <a:buChar char="•"/>
            </a:pPr>
            <a:r>
              <a:rPr lang="en-US" sz="2400" dirty="0" smtClean="0">
                <a:solidFill>
                  <a:srgbClr val="3333CC"/>
                </a:solidFill>
              </a:rPr>
              <a:t>GPCE version of NHC Wind Speed Probabilities</a:t>
            </a:r>
          </a:p>
          <a:p>
            <a:pPr marL="914400" lvl="1" indent="-457200" defTabSz="457200" eaLnBrk="0" fontAlgn="base" hangingPunct="0">
              <a:lnSpc>
                <a:spcPct val="116000"/>
              </a:lnSpc>
              <a:spcBef>
                <a:spcPct val="0"/>
              </a:spcBef>
              <a:spcAft>
                <a:spcPct val="0"/>
              </a:spcAft>
              <a:buClr>
                <a:srgbClr val="000000"/>
              </a:buClr>
              <a:buSzPct val="100000"/>
              <a:buFontTx/>
              <a:buChar char="•"/>
            </a:pPr>
            <a:endParaRPr lang="en-US" sz="2400" dirty="0" smtClean="0">
              <a:solidFill>
                <a:srgbClr val="3333CC"/>
              </a:solidFill>
            </a:endParaRPr>
          </a:p>
        </p:txBody>
      </p:sp>
      <p:sp>
        <p:nvSpPr>
          <p:cNvPr id="6" name="Slide Number Placeholder 5"/>
          <p:cNvSpPr>
            <a:spLocks noGrp="1"/>
          </p:cNvSpPr>
          <p:nvPr>
            <p:ph type="sldNum" idx="12"/>
          </p:nvPr>
        </p:nvSpPr>
        <p:spPr/>
        <p:txBody>
          <a:bodyPr/>
          <a:lstStyle/>
          <a:p>
            <a:pPr>
              <a:defRPr/>
            </a:pPr>
            <a:fld id="{FD96FB4A-DDF4-4635-8A8E-57474684A07A}" type="slidenum">
              <a:rPr lang="en-GB" smtClean="0"/>
              <a:pPr>
                <a:defRPr/>
              </a:pPr>
              <a:t>35</a:t>
            </a:fld>
            <a:endParaRPr lang="en-GB"/>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3" cstate="print"/>
          <a:srcRect/>
          <a:stretch>
            <a:fillRect/>
          </a:stretch>
        </p:blipFill>
        <p:spPr bwMode="auto">
          <a:xfrm>
            <a:off x="3962400" y="3352800"/>
            <a:ext cx="4953000" cy="3095625"/>
          </a:xfrm>
          <a:prstGeom prst="rect">
            <a:avLst/>
          </a:prstGeom>
          <a:noFill/>
          <a:ln w="9525">
            <a:noFill/>
            <a:miter lim="800000"/>
            <a:headEnd/>
            <a:tailEnd/>
          </a:ln>
          <a:effectLst/>
        </p:spPr>
      </p:pic>
      <p:pic>
        <p:nvPicPr>
          <p:cNvPr id="43011" name="Picture 3"/>
          <p:cNvPicPr>
            <a:picLocks noChangeAspect="1" noChangeArrowheads="1"/>
          </p:cNvPicPr>
          <p:nvPr/>
        </p:nvPicPr>
        <p:blipFill>
          <a:blip r:embed="rId4" cstate="print"/>
          <a:srcRect l="34862" t="10973" r="4572" b="12802"/>
          <a:stretch>
            <a:fillRect/>
          </a:stretch>
        </p:blipFill>
        <p:spPr bwMode="auto">
          <a:xfrm>
            <a:off x="990600" y="914400"/>
            <a:ext cx="3200400" cy="2516188"/>
          </a:xfrm>
          <a:prstGeom prst="rect">
            <a:avLst/>
          </a:prstGeom>
          <a:noFill/>
          <a:ln w="9525">
            <a:noFill/>
            <a:miter lim="800000"/>
            <a:headEnd/>
            <a:tailEnd/>
          </a:ln>
          <a:effectLst/>
        </p:spPr>
      </p:pic>
      <p:sp>
        <p:nvSpPr>
          <p:cNvPr id="43012" name="Line 4"/>
          <p:cNvSpPr>
            <a:spLocks noChangeShapeType="1"/>
          </p:cNvSpPr>
          <p:nvPr/>
        </p:nvSpPr>
        <p:spPr bwMode="auto">
          <a:xfrm>
            <a:off x="12700" y="838200"/>
            <a:ext cx="9131300" cy="1588"/>
          </a:xfrm>
          <a:prstGeom prst="line">
            <a:avLst/>
          </a:prstGeom>
          <a:noFill/>
          <a:ln w="101520">
            <a:solidFill>
              <a:srgbClr val="0000F1"/>
            </a:solidFill>
            <a:miter lim="800000"/>
            <a:headEnd/>
            <a:tailEnd/>
          </a:ln>
          <a:effectLst/>
        </p:spPr>
        <p:txBody>
          <a:bodyPr/>
          <a:lstStyle/>
          <a:p>
            <a:pPr defTabSz="457200" eaLnBrk="0" fontAlgn="base" hangingPunct="0">
              <a:lnSpc>
                <a:spcPct val="116000"/>
              </a:lnSpc>
              <a:spcBef>
                <a:spcPct val="0"/>
              </a:spcBef>
              <a:spcAft>
                <a:spcPct val="0"/>
              </a:spcAft>
              <a:buClr>
                <a:srgbClr val="000000"/>
              </a:buClr>
              <a:buSzPct val="100000"/>
              <a:buFont typeface="Times New Roman" pitchFamily="18" charset="0"/>
              <a:buNone/>
            </a:pPr>
            <a:endParaRPr lang="en-US" sz="2400" smtClean="0">
              <a:solidFill>
                <a:srgbClr val="FFFFFF"/>
              </a:solidFill>
            </a:endParaRPr>
          </a:p>
        </p:txBody>
      </p:sp>
      <p:sp>
        <p:nvSpPr>
          <p:cNvPr id="43013" name="Rectangle 5"/>
          <p:cNvSpPr>
            <a:spLocks noGrp="1" noChangeArrowheads="1"/>
          </p:cNvSpPr>
          <p:nvPr>
            <p:ph type="title"/>
          </p:nvPr>
        </p:nvSpPr>
        <p:spPr>
          <a:xfrm>
            <a:off x="2895600" y="0"/>
            <a:ext cx="4267200" cy="685800"/>
          </a:xfrm>
          <a:ln/>
        </p:spPr>
        <p:txBody>
          <a:bodyPr lIns="91440" tIns="45720" rIns="91440" bIns="45720"/>
          <a:lstStyle/>
          <a:p>
            <a:pPr>
              <a:buClr>
                <a:srgbClr val="0000F1"/>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smtClean="0">
                <a:solidFill>
                  <a:schemeClr val="tx1"/>
                </a:solidFill>
              </a:rPr>
              <a:t>Web-ATCF Server</a:t>
            </a:r>
            <a:endParaRPr lang="en-GB" sz="4000" smtClean="0">
              <a:solidFill>
                <a:schemeClr val="tx1"/>
              </a:solidFill>
            </a:endParaRPr>
          </a:p>
        </p:txBody>
      </p:sp>
      <p:pic>
        <p:nvPicPr>
          <p:cNvPr id="43014" name="Picture 6"/>
          <p:cNvPicPr>
            <a:picLocks noChangeAspect="1" noChangeArrowheads="1"/>
          </p:cNvPicPr>
          <p:nvPr/>
        </p:nvPicPr>
        <p:blipFill>
          <a:blip r:embed="rId5" cstate="print"/>
          <a:srcRect/>
          <a:stretch>
            <a:fillRect/>
          </a:stretch>
        </p:blipFill>
        <p:spPr bwMode="auto">
          <a:xfrm>
            <a:off x="0" y="1905000"/>
            <a:ext cx="914400" cy="4953000"/>
          </a:xfrm>
          <a:prstGeom prst="rect">
            <a:avLst/>
          </a:prstGeom>
          <a:noFill/>
          <a:ln w="9525">
            <a:noFill/>
            <a:round/>
            <a:headEnd/>
            <a:tailEnd/>
          </a:ln>
          <a:effectLst/>
        </p:spPr>
      </p:pic>
      <p:sp>
        <p:nvSpPr>
          <p:cNvPr id="43015" name="Line 7"/>
          <p:cNvSpPr>
            <a:spLocks noChangeShapeType="1"/>
          </p:cNvSpPr>
          <p:nvPr/>
        </p:nvSpPr>
        <p:spPr bwMode="auto">
          <a:xfrm>
            <a:off x="2209800" y="2590800"/>
            <a:ext cx="3581400" cy="1676400"/>
          </a:xfrm>
          <a:prstGeom prst="line">
            <a:avLst/>
          </a:prstGeom>
          <a:noFill/>
          <a:ln w="57150">
            <a:solidFill>
              <a:schemeClr val="tx1"/>
            </a:solidFill>
            <a:round/>
            <a:headEnd/>
            <a:tailEnd type="triangle" w="med" len="med"/>
          </a:ln>
          <a:effectLst/>
        </p:spPr>
        <p:txBody>
          <a:bodyPr/>
          <a:lstStyle/>
          <a:p>
            <a:pPr defTabSz="457200" eaLnBrk="0" fontAlgn="base" hangingPunct="0">
              <a:lnSpc>
                <a:spcPct val="116000"/>
              </a:lnSpc>
              <a:spcBef>
                <a:spcPct val="0"/>
              </a:spcBef>
              <a:spcAft>
                <a:spcPct val="0"/>
              </a:spcAft>
              <a:buClr>
                <a:srgbClr val="000000"/>
              </a:buClr>
              <a:buSzPct val="100000"/>
              <a:buFont typeface="Times New Roman" pitchFamily="18" charset="0"/>
              <a:buNone/>
            </a:pPr>
            <a:endParaRPr lang="en-US" sz="2400" smtClean="0">
              <a:solidFill>
                <a:srgbClr val="FFFFFF"/>
              </a:solidFill>
            </a:endParaRPr>
          </a:p>
        </p:txBody>
      </p:sp>
      <p:sp>
        <p:nvSpPr>
          <p:cNvPr id="43016" name="Oval 8"/>
          <p:cNvSpPr>
            <a:spLocks noChangeArrowheads="1"/>
          </p:cNvSpPr>
          <p:nvPr/>
        </p:nvSpPr>
        <p:spPr bwMode="auto">
          <a:xfrm>
            <a:off x="990600" y="2286000"/>
            <a:ext cx="1828800" cy="228600"/>
          </a:xfrm>
          <a:prstGeom prst="ellipse">
            <a:avLst/>
          </a:prstGeom>
          <a:noFill/>
          <a:ln w="38100">
            <a:solidFill>
              <a:schemeClr val="tx1"/>
            </a:solidFill>
            <a:round/>
            <a:headEnd/>
            <a:tailEnd/>
          </a:ln>
          <a:effectLst/>
        </p:spPr>
        <p:txBody>
          <a:bodyPr wrap="none" anchor="ctr"/>
          <a:lstStyle/>
          <a:p>
            <a:pPr defTabSz="457200" eaLnBrk="0" fontAlgn="base" hangingPunct="0">
              <a:lnSpc>
                <a:spcPct val="116000"/>
              </a:lnSpc>
              <a:spcBef>
                <a:spcPct val="0"/>
              </a:spcBef>
              <a:spcAft>
                <a:spcPct val="0"/>
              </a:spcAft>
              <a:buClr>
                <a:srgbClr val="000000"/>
              </a:buClr>
              <a:buSzPct val="100000"/>
              <a:buFont typeface="Times New Roman" pitchFamily="18" charset="0"/>
              <a:buNone/>
            </a:pPr>
            <a:endParaRPr lang="en-US" sz="2400" smtClean="0">
              <a:solidFill>
                <a:srgbClr val="FFFFFF"/>
              </a:solidFill>
            </a:endParaRPr>
          </a:p>
        </p:txBody>
      </p:sp>
      <p:sp>
        <p:nvSpPr>
          <p:cNvPr id="43017" name="Text Box 9"/>
          <p:cNvSpPr txBox="1">
            <a:spLocks noChangeArrowheads="1"/>
          </p:cNvSpPr>
          <p:nvPr/>
        </p:nvSpPr>
        <p:spPr bwMode="auto">
          <a:xfrm>
            <a:off x="4572000" y="1295400"/>
            <a:ext cx="4321175" cy="1363663"/>
          </a:xfrm>
          <a:prstGeom prst="rect">
            <a:avLst/>
          </a:prstGeom>
          <a:noFill/>
          <a:ln w="9525">
            <a:noFill/>
            <a:miter lim="800000"/>
            <a:headEnd/>
            <a:tailEnd/>
          </a:ln>
          <a:effectLst/>
        </p:spPr>
        <p:txBody>
          <a:bodyPr wrap="none">
            <a:spAutoFit/>
          </a:bodyPr>
          <a:lstStyle/>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Live data feed</a:t>
            </a:r>
          </a:p>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Windows or Linux</a:t>
            </a:r>
          </a:p>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Password available on request</a:t>
            </a:r>
          </a:p>
        </p:txBody>
      </p:sp>
      <p:sp>
        <p:nvSpPr>
          <p:cNvPr id="43018" name="Text Box 10"/>
          <p:cNvSpPr txBox="1">
            <a:spLocks noChangeArrowheads="1"/>
          </p:cNvSpPr>
          <p:nvPr/>
        </p:nvSpPr>
        <p:spPr bwMode="auto">
          <a:xfrm>
            <a:off x="990600" y="3581400"/>
            <a:ext cx="2709863" cy="3059113"/>
          </a:xfrm>
          <a:prstGeom prst="rect">
            <a:avLst/>
          </a:prstGeom>
          <a:noFill/>
          <a:ln w="9525">
            <a:noFill/>
            <a:miter lim="800000"/>
            <a:headEnd/>
            <a:tailEnd/>
          </a:ln>
          <a:effectLst/>
        </p:spPr>
        <p:txBody>
          <a:bodyPr wrap="none">
            <a:spAutoFit/>
          </a:bodyPr>
          <a:lstStyle/>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Objective Aids</a:t>
            </a:r>
          </a:p>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Fixes</a:t>
            </a:r>
          </a:p>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Forecasts</a:t>
            </a:r>
          </a:p>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Satellite imagery</a:t>
            </a:r>
          </a:p>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Raw data</a:t>
            </a:r>
          </a:p>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Gridded fields</a:t>
            </a:r>
          </a:p>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Statistics</a:t>
            </a:r>
          </a:p>
        </p:txBody>
      </p:sp>
      <p:sp>
        <p:nvSpPr>
          <p:cNvPr id="11" name="Slide Number Placeholder 10"/>
          <p:cNvSpPr>
            <a:spLocks noGrp="1"/>
          </p:cNvSpPr>
          <p:nvPr>
            <p:ph type="sldNum" idx="12"/>
          </p:nvPr>
        </p:nvSpPr>
        <p:spPr/>
        <p:txBody>
          <a:bodyPr/>
          <a:lstStyle/>
          <a:p>
            <a:pPr>
              <a:defRPr/>
            </a:pPr>
            <a:fld id="{FD96FB4A-DDF4-4635-8A8E-57474684A07A}" type="slidenum">
              <a:rPr lang="en-GB" smtClean="0"/>
              <a:pPr>
                <a:defRPr/>
              </a:pPr>
              <a:t>36</a:t>
            </a:fld>
            <a:endParaRPr lang="en-GB"/>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p:nvPr/>
        </p:nvGrpSpPr>
        <p:grpSpPr>
          <a:xfrm>
            <a:off x="990600" y="2098675"/>
            <a:ext cx="7086600" cy="3387725"/>
            <a:chOff x="228600" y="1295400"/>
            <a:chExt cx="8774113" cy="4454525"/>
          </a:xfrm>
        </p:grpSpPr>
        <p:pic>
          <p:nvPicPr>
            <p:cNvPr id="4097" name="Picture 1"/>
            <p:cNvPicPr>
              <a:picLocks noChangeAspect="1" noChangeArrowheads="1"/>
            </p:cNvPicPr>
            <p:nvPr/>
          </p:nvPicPr>
          <p:blipFill>
            <a:blip r:embed="rId3" cstate="print"/>
            <a:srcRect/>
            <a:stretch>
              <a:fillRect/>
            </a:stretch>
          </p:blipFill>
          <p:spPr bwMode="auto">
            <a:xfrm>
              <a:off x="228600" y="1295400"/>
              <a:ext cx="8774113" cy="4454525"/>
            </a:xfrm>
            <a:prstGeom prst="rect">
              <a:avLst/>
            </a:prstGeom>
            <a:noFill/>
            <a:ln w="22225">
              <a:solidFill>
                <a:schemeClr val="tx1"/>
              </a:solidFill>
              <a:round/>
              <a:headEnd/>
              <a:tailEnd/>
            </a:ln>
            <a:effectLst/>
          </p:spPr>
        </p:pic>
        <p:sp>
          <p:nvSpPr>
            <p:cNvPr id="4099" name="Rectangle 3"/>
            <p:cNvSpPr>
              <a:spLocks noChangeArrowheads="1"/>
            </p:cNvSpPr>
            <p:nvPr/>
          </p:nvSpPr>
          <p:spPr bwMode="auto">
            <a:xfrm>
              <a:off x="2057400" y="2971800"/>
              <a:ext cx="533400" cy="457200"/>
            </a:xfrm>
            <a:prstGeom prst="rect">
              <a:avLst/>
            </a:prstGeom>
            <a:solidFill>
              <a:srgbClr val="BBE0E3">
                <a:alpha val="25000"/>
              </a:srgbClr>
            </a:solidFill>
            <a:ln w="25560">
              <a:solidFill>
                <a:srgbClr val="000000"/>
              </a:solidFill>
              <a:round/>
              <a:headEnd/>
              <a:tailEnd/>
            </a:ln>
            <a:effectLst/>
          </p:spPr>
          <p:txBody>
            <a:bodyPr wrap="none" anchor="ctr"/>
            <a:lstStyle/>
            <a:p>
              <a:endParaRPr lang="en-US">
                <a:solidFill>
                  <a:prstClr val="white"/>
                </a:solidFill>
              </a:endParaRPr>
            </a:p>
          </p:txBody>
        </p:sp>
        <p:sp>
          <p:nvSpPr>
            <p:cNvPr id="4101" name="Line 5"/>
            <p:cNvSpPr>
              <a:spLocks noChangeShapeType="1"/>
            </p:cNvSpPr>
            <p:nvPr/>
          </p:nvSpPr>
          <p:spPr bwMode="auto">
            <a:xfrm flipH="1">
              <a:off x="2665413" y="2819400"/>
              <a:ext cx="2517775" cy="381000"/>
            </a:xfrm>
            <a:prstGeom prst="line">
              <a:avLst/>
            </a:prstGeom>
            <a:noFill/>
            <a:ln w="25560">
              <a:solidFill>
                <a:srgbClr val="000000"/>
              </a:solidFill>
              <a:round/>
              <a:headEnd/>
              <a:tailEnd type="triangle" w="med" len="med"/>
            </a:ln>
            <a:effectLst/>
          </p:spPr>
          <p:txBody>
            <a:bodyPr/>
            <a:lstStyle/>
            <a:p>
              <a:endParaRPr lang="en-US">
                <a:solidFill>
                  <a:prstClr val="white"/>
                </a:solidFill>
              </a:endParaRPr>
            </a:p>
          </p:txBody>
        </p:sp>
        <p:sp>
          <p:nvSpPr>
            <p:cNvPr id="4102" name="Rectangle 6"/>
            <p:cNvSpPr>
              <a:spLocks noChangeArrowheads="1"/>
            </p:cNvSpPr>
            <p:nvPr/>
          </p:nvSpPr>
          <p:spPr bwMode="auto">
            <a:xfrm>
              <a:off x="5257800" y="2514600"/>
              <a:ext cx="3200401" cy="1085296"/>
            </a:xfrm>
            <a:prstGeom prst="rect">
              <a:avLst/>
            </a:prstGeom>
            <a:solidFill>
              <a:srgbClr val="BBE0E3">
                <a:alpha val="48999"/>
              </a:srgbClr>
            </a:solidFill>
            <a:ln w="9525">
              <a:noFill/>
              <a:round/>
              <a:headEnd/>
              <a:tailEnd/>
            </a:ln>
            <a:effectLst/>
          </p:spPr>
          <p:txBody>
            <a:bodyPr lIns="90000" tIns="45000" rIns="90000" bIns="45000"/>
            <a:lstStyle/>
            <a:p>
              <a:pPr>
                <a:tabLst>
                  <a:tab pos="723900" algn="l"/>
                  <a:tab pos="1447800" algn="l"/>
                  <a:tab pos="2171700" algn="l"/>
                  <a:tab pos="2895600" algn="l"/>
                </a:tabLst>
              </a:pPr>
              <a:r>
                <a:rPr lang="en-US" sz="1600" dirty="0">
                  <a:solidFill>
                    <a:srgbClr val="000000"/>
                  </a:solidFill>
                  <a:ea typeface="DejaVu LGC Sans" charset="0"/>
                  <a:cs typeface="DejaVu LGC Sans" charset="0"/>
                </a:rPr>
                <a:t>Added capability to create Day 6 and Day 7 forecast positions.</a:t>
              </a:r>
            </a:p>
          </p:txBody>
        </p:sp>
      </p:grpSp>
      <p:sp>
        <p:nvSpPr>
          <p:cNvPr id="10" name="Rectangle 9"/>
          <p:cNvSpPr/>
          <p:nvPr/>
        </p:nvSpPr>
        <p:spPr>
          <a:xfrm>
            <a:off x="914400" y="228600"/>
            <a:ext cx="7162800" cy="1569660"/>
          </a:xfrm>
          <a:prstGeom prst="rect">
            <a:avLst/>
          </a:prstGeom>
        </p:spPr>
        <p:txBody>
          <a:bodyPr wrap="square">
            <a:spAutoFit/>
          </a:bodyPr>
          <a:lstStyle/>
          <a:p>
            <a:pPr algn="ctr"/>
            <a:r>
              <a:rPr lang="en-US" sz="2400" b="1" dirty="0" smtClean="0">
                <a:solidFill>
                  <a:prstClr val="white"/>
                </a:solidFill>
              </a:rPr>
              <a:t>Bonus HFIP Deliverable FY2010 #1: </a:t>
            </a:r>
          </a:p>
          <a:p>
            <a:pPr algn="ctr"/>
            <a:r>
              <a:rPr lang="en-US" sz="2400" b="1" dirty="0" smtClean="0">
                <a:solidFill>
                  <a:prstClr val="white"/>
                </a:solidFill>
              </a:rPr>
              <a:t>Capability for NHC to generate Day 6 and 7 forecasts for internal testing </a:t>
            </a:r>
          </a:p>
          <a:p>
            <a:pPr algn="ctr"/>
            <a:r>
              <a:rPr lang="en-US" sz="2400" b="1" dirty="0" smtClean="0">
                <a:solidFill>
                  <a:prstClr val="white"/>
                </a:solidFill>
              </a:rPr>
              <a:t>(Joint HFIP and JHT work by Schrader and Sampson)</a:t>
            </a:r>
            <a:endParaRPr lang="en-US" sz="2400" dirty="0">
              <a:solidFill>
                <a:prstClr val="white"/>
              </a:solidFill>
            </a:endParaRPr>
          </a:p>
        </p:txBody>
      </p:sp>
      <p:sp>
        <p:nvSpPr>
          <p:cNvPr id="8" name="Slide Number Placeholder 7"/>
          <p:cNvSpPr>
            <a:spLocks noGrp="1"/>
          </p:cNvSpPr>
          <p:nvPr>
            <p:ph type="sldNum" sz="quarter" idx="12"/>
          </p:nvPr>
        </p:nvSpPr>
        <p:spPr/>
        <p:txBody>
          <a:bodyPr/>
          <a:lstStyle/>
          <a:p>
            <a:fld id="{C1DF93CA-2910-4795-B03B-C9DC433A255E}" type="slidenum">
              <a:rPr lang="en-US" smtClean="0">
                <a:solidFill>
                  <a:prstClr val="white">
                    <a:tint val="75000"/>
                  </a:prstClr>
                </a:solidFill>
              </a:rPr>
              <a:pPr/>
              <a:t>37</a:t>
            </a:fld>
            <a:endParaRPr lang="en-US">
              <a:solidFill>
                <a:prstClr val="white">
                  <a:tint val="75000"/>
                </a:prstClr>
              </a:solidFill>
            </a:endParaRPr>
          </a:p>
        </p:txBody>
      </p:sp>
      <p:sp>
        <p:nvSpPr>
          <p:cNvPr id="9" name="Rectangle 8"/>
          <p:cNvSpPr/>
          <p:nvPr/>
        </p:nvSpPr>
        <p:spPr>
          <a:xfrm>
            <a:off x="914400" y="5562600"/>
            <a:ext cx="7162800" cy="646331"/>
          </a:xfrm>
          <a:prstGeom prst="rect">
            <a:avLst/>
          </a:prstGeom>
        </p:spPr>
        <p:txBody>
          <a:bodyPr wrap="square">
            <a:spAutoFit/>
          </a:bodyPr>
          <a:lstStyle/>
          <a:p>
            <a:pPr algn="ctr"/>
            <a:r>
              <a:rPr lang="en-US" b="1" dirty="0" smtClean="0">
                <a:solidFill>
                  <a:prstClr val="white"/>
                </a:solidFill>
              </a:rPr>
              <a:t>Also, ATCF now has capacity to store more genesis probability information.  </a:t>
            </a:r>
            <a:endParaRPr lang="en-US" dirty="0">
              <a:solidFill>
                <a:prstClr val="white"/>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14400" y="228600"/>
            <a:ext cx="7162800" cy="1200329"/>
          </a:xfrm>
          <a:prstGeom prst="rect">
            <a:avLst/>
          </a:prstGeom>
        </p:spPr>
        <p:txBody>
          <a:bodyPr wrap="square">
            <a:spAutoFit/>
          </a:bodyPr>
          <a:lstStyle/>
          <a:p>
            <a:pPr algn="ctr"/>
            <a:r>
              <a:rPr lang="en-US" sz="2400" b="1" dirty="0" smtClean="0">
                <a:solidFill>
                  <a:prstClr val="white"/>
                </a:solidFill>
              </a:rPr>
              <a:t>Bonus HFIP Deliverable FY2010 #2: </a:t>
            </a:r>
          </a:p>
          <a:p>
            <a:pPr algn="ctr"/>
            <a:r>
              <a:rPr lang="en-US" sz="2400" b="1" dirty="0" smtClean="0">
                <a:solidFill>
                  <a:prstClr val="white"/>
                </a:solidFill>
              </a:rPr>
              <a:t>Increased Maximum Number of Ensemble Members</a:t>
            </a:r>
          </a:p>
          <a:p>
            <a:pPr algn="ctr"/>
            <a:r>
              <a:rPr lang="en-US" sz="2400" b="1" dirty="0" smtClean="0">
                <a:solidFill>
                  <a:prstClr val="white"/>
                </a:solidFill>
              </a:rPr>
              <a:t>(Joint HFIP and JHT work by Schrader and Sampson)</a:t>
            </a:r>
            <a:endParaRPr lang="en-US" sz="2400" dirty="0">
              <a:solidFill>
                <a:prstClr val="white"/>
              </a:solidFill>
            </a:endParaRPr>
          </a:p>
        </p:txBody>
      </p:sp>
      <p:sp>
        <p:nvSpPr>
          <p:cNvPr id="8" name="Slide Number Placeholder 7"/>
          <p:cNvSpPr>
            <a:spLocks noGrp="1"/>
          </p:cNvSpPr>
          <p:nvPr>
            <p:ph type="sldNum" sz="quarter" idx="12"/>
          </p:nvPr>
        </p:nvSpPr>
        <p:spPr/>
        <p:txBody>
          <a:bodyPr/>
          <a:lstStyle/>
          <a:p>
            <a:fld id="{C1DF93CA-2910-4795-B03B-C9DC433A255E}" type="slidenum">
              <a:rPr lang="en-US" smtClean="0">
                <a:solidFill>
                  <a:prstClr val="white">
                    <a:tint val="75000"/>
                  </a:prstClr>
                </a:solidFill>
              </a:rPr>
              <a:pPr/>
              <a:t>38</a:t>
            </a:fld>
            <a:endParaRPr lang="en-US">
              <a:solidFill>
                <a:prstClr val="white">
                  <a:tint val="75000"/>
                </a:prstClr>
              </a:solidFill>
            </a:endParaRPr>
          </a:p>
        </p:txBody>
      </p:sp>
      <p:pic>
        <p:nvPicPr>
          <p:cNvPr id="1026" name="Picture 2"/>
          <p:cNvPicPr>
            <a:picLocks noChangeAspect="1" noChangeArrowheads="1"/>
          </p:cNvPicPr>
          <p:nvPr/>
        </p:nvPicPr>
        <p:blipFill>
          <a:blip r:embed="rId3" cstate="print"/>
          <a:srcRect/>
          <a:stretch>
            <a:fillRect/>
          </a:stretch>
        </p:blipFill>
        <p:spPr bwMode="auto">
          <a:xfrm>
            <a:off x="1066800" y="1447800"/>
            <a:ext cx="6981970" cy="5029200"/>
          </a:xfrm>
          <a:prstGeom prst="rect">
            <a:avLst/>
          </a:prstGeom>
          <a:noFill/>
          <a:ln w="9525">
            <a:noFill/>
            <a:miter lim="800000"/>
            <a:headEnd/>
            <a:tailEnd/>
          </a:ln>
        </p:spPr>
      </p:pic>
      <p:sp>
        <p:nvSpPr>
          <p:cNvPr id="9" name="Rectangle 8"/>
          <p:cNvSpPr/>
          <p:nvPr/>
        </p:nvSpPr>
        <p:spPr>
          <a:xfrm>
            <a:off x="2286000" y="5181600"/>
            <a:ext cx="2438400" cy="646331"/>
          </a:xfrm>
          <a:prstGeom prst="rect">
            <a:avLst/>
          </a:prstGeom>
        </p:spPr>
        <p:txBody>
          <a:bodyPr wrap="square">
            <a:spAutoFit/>
          </a:bodyPr>
          <a:lstStyle/>
          <a:p>
            <a:pPr algn="ctr"/>
            <a:r>
              <a:rPr lang="en-US" b="1" dirty="0" smtClean="0">
                <a:solidFill>
                  <a:prstClr val="black"/>
                </a:solidFill>
              </a:rPr>
              <a:t>View 1000+ model runs simultaneously in ATCF</a:t>
            </a:r>
            <a:endParaRPr lang="en-US" dirty="0">
              <a:solidFill>
                <a:prstClr val="black"/>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914400"/>
            <a:ext cx="3962400" cy="4495800"/>
          </a:xfrm>
        </p:spPr>
        <p:txBody>
          <a:bodyPr>
            <a:normAutofit/>
          </a:bodyPr>
          <a:lstStyle/>
          <a:p>
            <a:r>
              <a:rPr lang="en-US" sz="1600" dirty="0" smtClean="0"/>
              <a:t>NAWIPS cross-section capability developed by Mike Brennan.  </a:t>
            </a:r>
          </a:p>
          <a:p>
            <a:r>
              <a:rPr lang="en-US" sz="1600" dirty="0" smtClean="0"/>
              <a:t>Given user input (model, cycle, click-and-drag path of cross section), a script runs from a terminal window and generates a vertical cross section.</a:t>
            </a:r>
          </a:p>
          <a:p>
            <a:r>
              <a:rPr lang="en-US" sz="1600" dirty="0" smtClean="0"/>
              <a:t>This tool is impacting forecasts (see below).</a:t>
            </a:r>
            <a:endParaRPr lang="en-US" sz="1600" dirty="0"/>
          </a:p>
        </p:txBody>
      </p:sp>
      <p:sp>
        <p:nvSpPr>
          <p:cNvPr id="4" name="TextBox 3"/>
          <p:cNvSpPr txBox="1"/>
          <p:nvPr/>
        </p:nvSpPr>
        <p:spPr>
          <a:xfrm>
            <a:off x="533400" y="23336"/>
            <a:ext cx="7924800" cy="738664"/>
          </a:xfrm>
          <a:prstGeom prst="rect">
            <a:avLst/>
          </a:prstGeom>
          <a:noFill/>
        </p:spPr>
        <p:txBody>
          <a:bodyPr wrap="square" rtlCol="0">
            <a:spAutoFit/>
          </a:bodyPr>
          <a:lstStyle/>
          <a:p>
            <a:pPr algn="ctr"/>
            <a:r>
              <a:rPr lang="en-US" sz="2400" b="1" dirty="0" smtClean="0">
                <a:solidFill>
                  <a:prstClr val="white"/>
                </a:solidFill>
              </a:rPr>
              <a:t>Bonus HFIP FY10 Deliverable #3:</a:t>
            </a:r>
          </a:p>
          <a:p>
            <a:pPr algn="ctr"/>
            <a:r>
              <a:rPr lang="en-US" dirty="0" smtClean="0">
                <a:solidFill>
                  <a:prstClr val="white"/>
                </a:solidFill>
              </a:rPr>
              <a:t>Point-and-click vertical cross sections</a:t>
            </a:r>
            <a:endParaRPr lang="en-US" dirty="0">
              <a:solidFill>
                <a:prstClr val="white"/>
              </a:solidFill>
            </a:endParaRPr>
          </a:p>
        </p:txBody>
      </p:sp>
      <p:pic>
        <p:nvPicPr>
          <p:cNvPr id="1026" name="Picture 2"/>
          <p:cNvPicPr>
            <a:picLocks noChangeAspect="1" noChangeArrowheads="1"/>
          </p:cNvPicPr>
          <p:nvPr/>
        </p:nvPicPr>
        <p:blipFill>
          <a:blip r:embed="rId2" cstate="print"/>
          <a:srcRect/>
          <a:stretch>
            <a:fillRect/>
          </a:stretch>
        </p:blipFill>
        <p:spPr bwMode="auto">
          <a:xfrm>
            <a:off x="3962400" y="914400"/>
            <a:ext cx="5077226" cy="3810000"/>
          </a:xfrm>
          <a:prstGeom prst="rect">
            <a:avLst/>
          </a:prstGeom>
          <a:noFill/>
          <a:ln w="9525">
            <a:solidFill>
              <a:schemeClr val="tx1"/>
            </a:solidFill>
            <a:miter lim="800000"/>
            <a:headEnd/>
            <a:tailEnd/>
          </a:ln>
        </p:spPr>
      </p:pic>
      <p:sp>
        <p:nvSpPr>
          <p:cNvPr id="1027" name="Rectangle 3"/>
          <p:cNvSpPr>
            <a:spLocks noChangeArrowheads="1"/>
          </p:cNvSpPr>
          <p:nvPr/>
        </p:nvSpPr>
        <p:spPr bwMode="auto">
          <a:xfrm>
            <a:off x="76200" y="3429000"/>
            <a:ext cx="3810000" cy="3170099"/>
          </a:xfrm>
          <a:prstGeom prst="rect">
            <a:avLst/>
          </a:prstGeom>
          <a:solidFill>
            <a:schemeClr val="bg1"/>
          </a:solidFill>
          <a:ln w="9525">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en-US" sz="1000" i="1" dirty="0" smtClean="0">
                <a:solidFill>
                  <a:prstClr val="white"/>
                </a:solidFill>
                <a:latin typeface="Arial" pitchFamily="34" charset="0"/>
                <a:cs typeface="Arial" pitchFamily="34" charset="0"/>
              </a:rPr>
              <a:t>Excerpt from recent NHC forecast discussion:</a:t>
            </a:r>
          </a:p>
          <a:p>
            <a:pPr algn="just" fontAlgn="base">
              <a:spcBef>
                <a:spcPct val="0"/>
              </a:spcBef>
              <a:spcAft>
                <a:spcPct val="0"/>
              </a:spcAft>
            </a:pPr>
            <a:endParaRPr lang="en-US" sz="1000" dirty="0" smtClean="0">
              <a:solidFill>
                <a:prstClr val="white"/>
              </a:solidFill>
              <a:latin typeface="Arial" pitchFamily="34" charset="0"/>
              <a:cs typeface="Arial" pitchFamily="34" charset="0"/>
            </a:endParaRPr>
          </a:p>
          <a:p>
            <a:pPr algn="just" fontAlgn="base">
              <a:spcBef>
                <a:spcPct val="0"/>
              </a:spcBef>
              <a:spcAft>
                <a:spcPct val="0"/>
              </a:spcAft>
            </a:pPr>
            <a:r>
              <a:rPr lang="en-US" sz="1000" dirty="0" smtClean="0">
                <a:solidFill>
                  <a:prstClr val="white"/>
                </a:solidFill>
                <a:latin typeface="Arial" pitchFamily="34" charset="0"/>
                <a:cs typeface="Arial" pitchFamily="34" charset="0"/>
              </a:rPr>
              <a:t>…THERE CONTINUES TO BE LOW CONFIDENCE IN THE INTENSITY FORECAST. NONE OF THE INTENSITY MODELS SHOW MUCH STRENGTHENING BEYOND ABOUT 90 KT. THE 200-MB FLOW OVER THE CARIBBEAN SEA SHOULD BE FAVORABLE FOR STRENGTHENING...ESPECIALLY IF TOMAS MAINTAINS A MORE SOUTHERN COURSE. </a:t>
            </a:r>
            <a:r>
              <a:rPr lang="en-US" sz="1000" dirty="0" smtClean="0">
                <a:solidFill>
                  <a:srgbClr val="F79646">
                    <a:lumMod val="75000"/>
                  </a:srgbClr>
                </a:solidFill>
                <a:latin typeface="Arial" pitchFamily="34" charset="0"/>
                <a:cs typeface="Arial" pitchFamily="34" charset="0"/>
              </a:rPr>
              <a:t>HOWEVER...CROSS-SECTION ANALYSES OF THE GUIDANCE DOES INDICATE THAT THE CYCLONE VORTEX COULD BECOME A LITTLE TILTED OVER THE NEXT 48 HOURS OR SO...POSSIBLY DUE TO SHEAR BELOW THE OUTFLOW LAYER. </a:t>
            </a:r>
            <a:r>
              <a:rPr lang="en-US" sz="1000" dirty="0" smtClean="0">
                <a:solidFill>
                  <a:prstClr val="white"/>
                </a:solidFill>
                <a:latin typeface="Arial" pitchFamily="34" charset="0"/>
                <a:cs typeface="Arial" pitchFamily="34" charset="0"/>
              </a:rPr>
              <a:t>BECAUSE OF THESE MIXED SIGNALS...THE OFFICIAL INTENSITY FORECAST ONLY SHOWS MODEST STRENGTHENING THROUGH 24 HOURS AND ESSENTIALLY HOLDS THE INTENSITY FAIRLY STEADY THEREAFTER…</a:t>
            </a:r>
          </a:p>
          <a:p>
            <a:pPr algn="just" fontAlgn="base">
              <a:spcBef>
                <a:spcPct val="0"/>
              </a:spcBef>
              <a:spcAft>
                <a:spcPct val="0"/>
              </a:spcAft>
            </a:pPr>
            <a:endParaRPr lang="en-US" sz="1000" dirty="0" smtClean="0">
              <a:solidFill>
                <a:prstClr val="white"/>
              </a:solidFill>
              <a:latin typeface="Arial" pitchFamily="34" charset="0"/>
              <a:cs typeface="Arial" pitchFamily="34" charset="0"/>
            </a:endParaRPr>
          </a:p>
          <a:p>
            <a:pPr algn="just" fontAlgn="base">
              <a:spcBef>
                <a:spcPct val="0"/>
              </a:spcBef>
              <a:spcAft>
                <a:spcPct val="0"/>
              </a:spcAft>
            </a:pPr>
            <a:r>
              <a:rPr lang="en-US" sz="1000" b="1" dirty="0" smtClean="0">
                <a:solidFill>
                  <a:prstClr val="white"/>
                </a:solidFill>
                <a:latin typeface="Arial" pitchFamily="34" charset="0"/>
                <a:cs typeface="Arial" pitchFamily="34" charset="0"/>
              </a:rPr>
              <a:t>BERG/FRANKLIN </a:t>
            </a:r>
          </a:p>
          <a:p>
            <a:pPr algn="just" fontAlgn="base">
              <a:spcBef>
                <a:spcPct val="0"/>
              </a:spcBef>
              <a:spcAft>
                <a:spcPct val="0"/>
              </a:spcAft>
            </a:pPr>
            <a:r>
              <a:rPr lang="en-US" sz="1000" b="1" dirty="0" smtClean="0">
                <a:solidFill>
                  <a:prstClr val="white"/>
                </a:solidFill>
                <a:latin typeface="Arial" pitchFamily="34" charset="0"/>
                <a:cs typeface="Arial" pitchFamily="34" charset="0"/>
              </a:rPr>
              <a:t>30 OCT 2010, TOMAS </a:t>
            </a:r>
            <a:endParaRPr lang="en-US" b="1" dirty="0" smtClean="0">
              <a:solidFill>
                <a:prstClr val="white"/>
              </a:solidFill>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39</a:t>
            </a:fld>
            <a:endParaRPr lang="en-US" dirty="0">
              <a:solidFill>
                <a:prstClr val="white">
                  <a:tint val="75000"/>
                </a:prstClr>
              </a:solidFill>
            </a:endParaRPr>
          </a:p>
        </p:txBody>
      </p:sp>
      <p:sp>
        <p:nvSpPr>
          <p:cNvPr id="7" name="Content Placeholder 2"/>
          <p:cNvSpPr txBox="1">
            <a:spLocks/>
          </p:cNvSpPr>
          <p:nvPr/>
        </p:nvSpPr>
        <p:spPr>
          <a:xfrm>
            <a:off x="4114800" y="4724400"/>
            <a:ext cx="4648200" cy="1219200"/>
          </a:xfrm>
          <a:prstGeom prst="rect">
            <a:avLst/>
          </a:prstGeom>
        </p:spPr>
        <p:txBody>
          <a:bodyPr vert="horz" lIns="91440" tIns="45720" rIns="91440" bIns="45720" rtlCol="0">
            <a:normAutofit/>
          </a:bodyPr>
          <a:lstStyle/>
          <a:p>
            <a:pPr marL="342900">
              <a:spcBef>
                <a:spcPct val="20000"/>
              </a:spcBef>
              <a:defRPr/>
            </a:pPr>
            <a:r>
              <a:rPr lang="en-US" sz="1400" u="sng" dirty="0" smtClean="0">
                <a:solidFill>
                  <a:prstClr val="white"/>
                </a:solidFill>
              </a:rPr>
              <a:t>Above</a:t>
            </a:r>
            <a:r>
              <a:rPr lang="en-US" sz="1400" dirty="0" smtClean="0">
                <a:solidFill>
                  <a:prstClr val="white"/>
                </a:solidFill>
              </a:rPr>
              <a:t>: West-East vertical cross section from a GFS forecast  of Tomas, showing midlevel drying (shading) and eastward tilt of the vortex (contours).  Courtesy Robbie Berg, HSU/NHC.</a:t>
            </a:r>
          </a:p>
        </p:txBody>
      </p:sp>
      <p:sp>
        <p:nvSpPr>
          <p:cNvPr id="8" name="TextBox 7"/>
          <p:cNvSpPr txBox="1"/>
          <p:nvPr/>
        </p:nvSpPr>
        <p:spPr>
          <a:xfrm>
            <a:off x="5029200" y="1905000"/>
            <a:ext cx="3657600" cy="523220"/>
          </a:xfrm>
          <a:prstGeom prst="rect">
            <a:avLst/>
          </a:prstGeom>
          <a:noFill/>
          <a:ln w="19050">
            <a:noFill/>
          </a:ln>
        </p:spPr>
        <p:txBody>
          <a:bodyPr wrap="square" rtlCol="0">
            <a:spAutoFit/>
          </a:bodyPr>
          <a:lstStyle/>
          <a:p>
            <a:r>
              <a:rPr lang="en-US" sz="1400" b="1" dirty="0" smtClean="0">
                <a:solidFill>
                  <a:prstClr val="white"/>
                </a:solidFill>
              </a:rPr>
              <a:t>Dry layer       	 Tilted vortex</a:t>
            </a:r>
          </a:p>
          <a:p>
            <a:endParaRPr lang="en-US" sz="1400" dirty="0">
              <a:solidFill>
                <a:prstClr val="white"/>
              </a:solidFill>
            </a:endParaRPr>
          </a:p>
        </p:txBody>
      </p:sp>
      <p:cxnSp>
        <p:nvCxnSpPr>
          <p:cNvPr id="10" name="Straight Arrow Connector 9"/>
          <p:cNvCxnSpPr/>
          <p:nvPr/>
        </p:nvCxnSpPr>
        <p:spPr>
          <a:xfrm rot="16200000" flipH="1">
            <a:off x="4991100" y="2628900"/>
            <a:ext cx="1295400" cy="3048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normAutofit/>
          </a:bodyPr>
          <a:lstStyle/>
          <a:p>
            <a:r>
              <a:rPr lang="en-US" sz="4000" dirty="0" smtClean="0"/>
              <a:t>ADD FY10 Milestones </a:t>
            </a:r>
            <a:endParaRPr lang="en-US" sz="4000" dirty="0"/>
          </a:p>
        </p:txBody>
      </p:sp>
      <p:sp>
        <p:nvSpPr>
          <p:cNvPr id="1025" name="Rectangle 1"/>
          <p:cNvSpPr>
            <a:spLocks noChangeArrowheads="1"/>
          </p:cNvSpPr>
          <p:nvPr/>
        </p:nvSpPr>
        <p:spPr bwMode="auto">
          <a:xfrm>
            <a:off x="685800" y="986880"/>
            <a:ext cx="7924800" cy="5524589"/>
          </a:xfrm>
          <a:prstGeom prst="rect">
            <a:avLst/>
          </a:prstGeom>
          <a:noFill/>
          <a:ln w="9525">
            <a:noFill/>
            <a:miter lim="800000"/>
            <a:headEnd/>
            <a:tailEnd/>
          </a:ln>
          <a:effectLst/>
        </p:spPr>
        <p:txBody>
          <a:bodyPr vert="horz" wrap="square" lIns="91440" tIns="0" rIns="91440" bIns="0" numCol="1" anchor="ctr" anchorCtr="0" compatLnSpc="1">
            <a:prstTxWarp prst="textNoShape">
              <a:avLst/>
            </a:prstTxWarp>
            <a:spAutoFit/>
          </a:bodyPr>
          <a:lstStyle/>
          <a:p>
            <a:pPr marL="0" marR="0" lvl="0" indent="228600" algn="l" defTabSz="914400" rtl="0" eaLnBrk="0" fontAlgn="base" latinLnBrk="0" hangingPunct="0">
              <a:lnSpc>
                <a:spcPct val="100000"/>
              </a:lnSpc>
              <a:spcBef>
                <a:spcPct val="0"/>
              </a:spcBef>
              <a:spcAft>
                <a:spcPct val="0"/>
              </a:spcAft>
              <a:buClrTx/>
              <a:buSzTx/>
              <a:tabLst/>
            </a:pPr>
            <a:endParaRPr lang="en-US" sz="1100" dirty="0" smtClean="0">
              <a:solidFill>
                <a:srgbClr val="000000"/>
              </a:solidFill>
              <a:latin typeface="Calibri" pitchFamily="34" charset="0"/>
              <a:ea typeface="Calibri" pitchFamily="34"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Develop Stream 1.5 concept of operations 					</a:t>
            </a:r>
            <a:r>
              <a:rPr kumimoji="0" lang="en-US" sz="1200" b="1"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6.1.1</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lvl="1" indent="228600" eaLnBrk="0" fontAlgn="base" hangingPunct="0">
              <a:spcBef>
                <a:spcPct val="0"/>
              </a:spcBef>
              <a:spcAft>
                <a:spcPct val="0"/>
              </a:spcAft>
              <a:buFontTx/>
              <a:buChar char="•"/>
            </a:pPr>
            <a:r>
              <a:rPr kumimoji="0" lang="en-US" sz="1200" b="1"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NHC, </a:t>
            </a:r>
            <a:r>
              <a:rPr lang="en-US" sz="1200" b="1" dirty="0" smtClean="0">
                <a:solidFill>
                  <a:srgbClr val="000000"/>
                </a:solidFill>
                <a:latin typeface="Calibri" pitchFamily="34" charset="0"/>
                <a:ea typeface="Calibri" pitchFamily="34" charset="0"/>
                <a:cs typeface="Times New Roman" pitchFamily="18" charset="0"/>
              </a:rPr>
              <a:t>TCMT</a:t>
            </a:r>
            <a:r>
              <a:rPr kumimoji="0" lang="en-US" sz="1200" b="1"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 NESDIS </a:t>
            </a:r>
          </a:p>
          <a:p>
            <a:pPr marL="0" marR="0" lvl="0" indent="228600" algn="l" defTabSz="914400" rtl="0" eaLnBrk="0" fontAlgn="base" latinLnBrk="0" hangingPunct="0">
              <a:lnSpc>
                <a:spcPct val="100000"/>
              </a:lnSpc>
              <a:spcBef>
                <a:spcPct val="0"/>
              </a:spcBef>
              <a:spcAft>
                <a:spcPct val="0"/>
              </a:spcAft>
              <a:buClrTx/>
              <a:buSzTx/>
              <a:buFontTx/>
              <a:buChar char="•"/>
              <a:tabLst/>
            </a:pPr>
            <a:endParaRPr kumimoji="0" lang="en-US" sz="12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Develop first version of software library to create synthetic IR and microwave </a:t>
            </a:r>
            <a:r>
              <a:rPr lang="en-US" sz="1200" dirty="0" smtClean="0">
                <a:latin typeface="Arial" pitchFamily="34" charset="0"/>
                <a:cs typeface="Arial" pitchFamily="34" charset="0"/>
              </a:rPr>
              <a:t> </a:t>
            </a:r>
            <a:r>
              <a:rPr kumimoji="0" lang="en-US" sz="12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satellite imagery </a:t>
            </a:r>
          </a:p>
          <a:p>
            <a:pPr marL="0" marR="0" lvl="0" indent="228600" algn="l" defTabSz="914400" rtl="0" eaLnBrk="0" fontAlgn="base" latinLnBrk="0" hangingPunct="0">
              <a:lnSpc>
                <a:spcPct val="100000"/>
              </a:lnSpc>
              <a:spcBef>
                <a:spcPct val="0"/>
              </a:spcBef>
              <a:spcAft>
                <a:spcPct val="0"/>
              </a:spcAft>
              <a:buClrTx/>
              <a:buSzTx/>
              <a:tabLst/>
            </a:pPr>
            <a:r>
              <a:rPr kumimoji="0" lang="en-US" sz="12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from model output           							</a:t>
            </a:r>
            <a:r>
              <a:rPr kumimoji="0" lang="en-US" sz="1200" b="1"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6.2.1</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200" b="1" dirty="0" smtClean="0">
                <a:latin typeface="Calibri" pitchFamily="34" charset="0"/>
                <a:ea typeface="Calibri" pitchFamily="34" charset="0"/>
                <a:cs typeface="Times New Roman" pitchFamily="18" charset="0"/>
              </a:rPr>
              <a:t>NESDIS, </a:t>
            </a:r>
            <a:r>
              <a:rPr kumimoji="0" lang="en-US" sz="1200" b="1" i="0" u="none" strike="noStrike" cap="none" normalizeH="0" baseline="0" dirty="0" smtClean="0">
                <a:ln>
                  <a:noFill/>
                </a:ln>
                <a:effectLst/>
                <a:latin typeface="Calibri" pitchFamily="34" charset="0"/>
                <a:ea typeface="Calibri" pitchFamily="34" charset="0"/>
                <a:cs typeface="Times New Roman" pitchFamily="18" charset="0"/>
              </a:rPr>
              <a:t>EMC, HRD and NRL	</a:t>
            </a:r>
            <a:endParaRPr kumimoji="0" lang="en-US" sz="12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	</a:t>
            </a:r>
            <a:endParaRPr kumimoji="0" lang="en-US" sz="12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Develop first HFIP model output products for NHC					</a:t>
            </a:r>
            <a:r>
              <a:rPr kumimoji="0" lang="en-US" sz="1200" b="1"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6.3.1</a:t>
            </a:r>
            <a:endParaRPr kumimoji="0" lang="en-US" sz="1200" b="0" i="0" u="none" strike="noStrike" cap="none" normalizeH="0" baseline="0" dirty="0" smtClean="0">
              <a:ln>
                <a:noFill/>
              </a:ln>
              <a:solidFill>
                <a:srgbClr val="0033CC"/>
              </a:solidFill>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200" b="1" dirty="0" smtClean="0">
                <a:solidFill>
                  <a:srgbClr val="0033CC"/>
                </a:solidFill>
                <a:latin typeface="Calibri" pitchFamily="34" charset="0"/>
                <a:ea typeface="Calibri" pitchFamily="34" charset="0"/>
                <a:cs typeface="Times New Roman" pitchFamily="18" charset="0"/>
              </a:rPr>
              <a:t>NHC</a:t>
            </a:r>
            <a:r>
              <a:rPr kumimoji="0" lang="en-US" sz="1200" b="1"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 </a:t>
            </a:r>
          </a:p>
          <a:p>
            <a:pPr lvl="1" indent="228600" eaLnBrk="0" fontAlgn="base" hangingPunct="0">
              <a:spcBef>
                <a:spcPct val="0"/>
              </a:spcBef>
              <a:spcAft>
                <a:spcPct val="0"/>
              </a:spcAft>
            </a:pPr>
            <a:endParaRPr kumimoji="0" lang="en-US" sz="12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Develop capability to use aircraft data (radar, </a:t>
            </a:r>
            <a:r>
              <a:rPr kumimoji="0" lang="en-US" sz="1200" b="0" i="0" u="none" strike="noStrike" cap="none" normalizeH="0" baseline="0" dirty="0" err="1" smtClean="0">
                <a:ln>
                  <a:noFill/>
                </a:ln>
                <a:effectLst/>
                <a:latin typeface="Calibri" pitchFamily="34" charset="0"/>
                <a:ea typeface="Calibri" pitchFamily="34" charset="0"/>
                <a:cs typeface="Times New Roman" pitchFamily="18" charset="0"/>
              </a:rPr>
              <a:t>dropsondes</a:t>
            </a: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 flight level, SFMR) in model diagnostic routines	</a:t>
            </a:r>
            <a:r>
              <a:rPr lang="en-US" sz="1200" b="1" dirty="0" smtClean="0">
                <a:latin typeface="Calibri" pitchFamily="34" charset="0"/>
                <a:ea typeface="Calibri" pitchFamily="34" charset="0"/>
                <a:cs typeface="Times New Roman" pitchFamily="18" charset="0"/>
              </a:rPr>
              <a:t>6</a:t>
            </a:r>
            <a:r>
              <a:rPr kumimoji="0" lang="en-US" sz="1200" b="1" i="0" u="none" strike="noStrike" cap="none" normalizeH="0" baseline="0" dirty="0" smtClean="0">
                <a:ln>
                  <a:noFill/>
                </a:ln>
                <a:effectLst/>
                <a:latin typeface="Calibri" pitchFamily="34" charset="0"/>
                <a:ea typeface="Calibri" pitchFamily="34" charset="0"/>
                <a:cs typeface="Times New Roman" pitchFamily="18" charset="0"/>
              </a:rPr>
              <a:t>.4.1</a:t>
            </a:r>
          </a:p>
          <a:p>
            <a:pPr lvl="1" indent="228600" eaLnBrk="0" fontAlgn="base" hangingPunct="0">
              <a:spcBef>
                <a:spcPct val="0"/>
              </a:spcBef>
              <a:spcAft>
                <a:spcPct val="0"/>
              </a:spcAft>
              <a:buFontTx/>
              <a:buChar char="•"/>
            </a:pPr>
            <a:r>
              <a:rPr lang="en-US" sz="1200" b="1" dirty="0" smtClean="0">
                <a:latin typeface="Calibri" pitchFamily="34" charset="0"/>
                <a:cs typeface="Times New Roman" pitchFamily="18" charset="0"/>
              </a:rPr>
              <a:t>HRD</a:t>
            </a:r>
          </a:p>
          <a:p>
            <a:pPr lvl="1" indent="228600" eaLnBrk="0" fontAlgn="base" hangingPunct="0">
              <a:spcBef>
                <a:spcPct val="0"/>
              </a:spcBef>
              <a:spcAft>
                <a:spcPct val="0"/>
              </a:spcAft>
              <a:buFontTx/>
              <a:buChar char="•"/>
            </a:pPr>
            <a:endParaRPr kumimoji="0" lang="en-US" sz="12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Perform operational model diagnostic studies including </a:t>
            </a:r>
            <a:r>
              <a:rPr lang="en-US" sz="1200" dirty="0" smtClean="0">
                <a:latin typeface="Calibri" pitchFamily="34" charset="0"/>
                <a:ea typeface="Calibri" pitchFamily="34" charset="0"/>
                <a:cs typeface="Times New Roman" pitchFamily="18" charset="0"/>
              </a:rPr>
              <a:t> </a:t>
            </a: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storm structure, vortex evolution, storm </a:t>
            </a:r>
            <a:r>
              <a:rPr kumimoji="0" lang="en-US" sz="1200" b="0" i="0" u="none" strike="noStrike" cap="none" normalizeH="0" dirty="0" smtClean="0">
                <a:ln>
                  <a:noFill/>
                </a:ln>
                <a:effectLst/>
                <a:latin typeface="Calibri" pitchFamily="34" charset="0"/>
                <a:ea typeface="Calibri" pitchFamily="34" charset="0"/>
                <a:cs typeface="Times New Roman" pitchFamily="18" charset="0"/>
              </a:rPr>
              <a:t> </a:t>
            </a: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environmental </a:t>
            </a:r>
          </a:p>
          <a:p>
            <a:pPr marL="0" marR="0" lvl="0" indent="228600" algn="l" defTabSz="914400" rtl="0" eaLnBrk="0" fontAlgn="base" latinLnBrk="0" hangingPunct="0">
              <a:lnSpc>
                <a:spcPct val="100000"/>
              </a:lnSpc>
              <a:spcBef>
                <a:spcPct val="0"/>
              </a:spcBef>
              <a:spcAft>
                <a:spcPct val="0"/>
              </a:spcAft>
              <a:buClrTx/>
              <a:buSzTx/>
              <a:tabLst/>
            </a:pP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variables such as vertical shear and steering flow, impact of boundary conditions, impact of physics</a:t>
            </a:r>
            <a:r>
              <a:rPr lang="en-US" sz="1200" dirty="0" smtClean="0">
                <a:latin typeface="Calibri" pitchFamily="34" charset="0"/>
                <a:ea typeface="Calibri" pitchFamily="34" charset="0"/>
                <a:cs typeface="Times New Roman" pitchFamily="18" charset="0"/>
              </a:rPr>
              <a:t>		</a:t>
            </a:r>
            <a:r>
              <a:rPr kumimoji="0" lang="en-US" sz="1200" b="1" i="0" u="none" strike="noStrike" cap="none" normalizeH="0" baseline="0" dirty="0" smtClean="0">
                <a:ln>
                  <a:noFill/>
                </a:ln>
                <a:effectLst/>
                <a:latin typeface="Calibri" pitchFamily="34" charset="0"/>
                <a:ea typeface="Calibri" pitchFamily="34" charset="0"/>
                <a:cs typeface="Times New Roman" pitchFamily="18" charset="0"/>
              </a:rPr>
              <a:t>6.4.2</a:t>
            </a:r>
            <a:endParaRPr kumimoji="0" lang="en-US" sz="1200" b="0" i="0" u="none" strike="noStrike" cap="none" normalizeH="0" baseline="0" dirty="0" smtClean="0">
              <a:ln>
                <a:noFill/>
              </a:ln>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200" b="1" dirty="0" smtClean="0">
                <a:latin typeface="Calibri" pitchFamily="34" charset="0"/>
                <a:ea typeface="Calibri" pitchFamily="34" charset="0"/>
                <a:cs typeface="Times New Roman" pitchFamily="18" charset="0"/>
              </a:rPr>
              <a:t>NESDIS, </a:t>
            </a:r>
            <a:r>
              <a:rPr kumimoji="0" lang="en-US" sz="1200" b="1" i="0" u="none" strike="noStrike" cap="none" normalizeH="0" baseline="0" dirty="0" smtClean="0">
                <a:ln>
                  <a:noFill/>
                </a:ln>
                <a:effectLst/>
                <a:latin typeface="Calibri" pitchFamily="34" charset="0"/>
                <a:ea typeface="Calibri" pitchFamily="34" charset="0"/>
                <a:cs typeface="Times New Roman" pitchFamily="18" charset="0"/>
              </a:rPr>
              <a:t>EMC, NHC, HRD, ESRL, NRL</a:t>
            </a:r>
          </a:p>
          <a:p>
            <a:pPr lvl="1" indent="228600" eaLnBrk="0" fontAlgn="base" hangingPunct="0">
              <a:spcBef>
                <a:spcPct val="0"/>
              </a:spcBef>
              <a:spcAft>
                <a:spcPct val="0"/>
              </a:spcAft>
              <a:buFont typeface="Arial" pitchFamily="34" charset="0"/>
              <a:buChar char="•"/>
            </a:pPr>
            <a:endParaRPr kumimoji="0" lang="en-US" sz="12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Complete first version of web-based ATCF (NRL) for remote use by HFIP researchers			</a:t>
            </a:r>
            <a:r>
              <a:rPr kumimoji="0" lang="en-US" sz="1200" b="1" i="0" u="none" strike="noStrike" cap="none" normalizeH="0" baseline="0" dirty="0" smtClean="0">
                <a:ln>
                  <a:noFill/>
                </a:ln>
                <a:solidFill>
                  <a:srgbClr val="0033CC"/>
                </a:solidFill>
                <a:effectLst/>
                <a:latin typeface="Calibri" pitchFamily="34" charset="0"/>
                <a:ea typeface="Calibri" pitchFamily="34" charset="0"/>
                <a:cs typeface="Times New Roman" pitchFamily="18" charset="0"/>
              </a:rPr>
              <a:t>6.5.1</a:t>
            </a:r>
            <a:endParaRPr kumimoji="0" lang="en-US" sz="1200" b="0" i="0" u="none" strike="noStrike" cap="none" normalizeH="0" baseline="0" dirty="0" smtClean="0">
              <a:ln>
                <a:noFill/>
              </a:ln>
              <a:solidFill>
                <a:srgbClr val="0033CC"/>
              </a:solidFill>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200" b="1" dirty="0" smtClean="0">
                <a:solidFill>
                  <a:srgbClr val="0033CC"/>
                </a:solidFill>
                <a:latin typeface="Calibri" pitchFamily="34" charset="0"/>
                <a:cs typeface="Times New Roman" pitchFamily="18" charset="0"/>
              </a:rPr>
              <a:t>NRL </a:t>
            </a:r>
          </a:p>
          <a:p>
            <a:pPr lvl="1" indent="228600" eaLnBrk="0" fontAlgn="base" hangingPunct="0">
              <a:spcBef>
                <a:spcPct val="0"/>
              </a:spcBef>
              <a:spcAft>
                <a:spcPct val="0"/>
              </a:spcAft>
              <a:buFont typeface="Arial" pitchFamily="34" charset="0"/>
              <a:buChar char="•"/>
            </a:pPr>
            <a:endParaRPr kumimoji="0" lang="en-US" sz="12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Establish first generation HFIP data service  					</a:t>
            </a:r>
            <a:r>
              <a:rPr kumimoji="0" lang="en-US" sz="1200" b="1" i="0" u="none" strike="noStrike" cap="none" normalizeH="0" baseline="0" dirty="0" smtClean="0">
                <a:ln>
                  <a:noFill/>
                </a:ln>
                <a:effectLst/>
                <a:latin typeface="Calibri" pitchFamily="34" charset="0"/>
                <a:ea typeface="Calibri" pitchFamily="34" charset="0"/>
                <a:cs typeface="Times New Roman" pitchFamily="18" charset="0"/>
              </a:rPr>
              <a:t>6.6.1</a:t>
            </a:r>
            <a:endParaRPr kumimoji="0" lang="en-US" sz="1200" b="0" i="0" u="none" strike="noStrike" cap="none" normalizeH="0" baseline="0" dirty="0" smtClean="0">
              <a:ln>
                <a:noFill/>
              </a:ln>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200" b="1" dirty="0" smtClean="0">
                <a:latin typeface="Calibri" pitchFamily="34" charset="0"/>
                <a:cs typeface="Times New Roman" pitchFamily="18" charset="0"/>
              </a:rPr>
              <a:t>TCMT</a:t>
            </a:r>
          </a:p>
          <a:p>
            <a:pPr lvl="1" indent="228600" eaLnBrk="0" fontAlgn="base" hangingPunct="0">
              <a:spcBef>
                <a:spcPct val="0"/>
              </a:spcBef>
              <a:spcAft>
                <a:spcPct val="0"/>
              </a:spcAft>
              <a:buFont typeface="Arial" pitchFamily="34" charset="0"/>
              <a:buChar char="•"/>
            </a:pPr>
            <a:endParaRPr kumimoji="0" lang="en-US" sz="12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Test embedding statistical intensity forecast models in global and regional models</a:t>
            </a:r>
            <a:r>
              <a:rPr kumimoji="0" lang="en-US" sz="1200" b="0" i="0" u="none" strike="noStrike" cap="none" normalizeH="0" dirty="0" smtClean="0">
                <a:ln>
                  <a:noFill/>
                </a:ln>
                <a:effectLst/>
                <a:latin typeface="Calibri" pitchFamily="34" charset="0"/>
                <a:ea typeface="Calibri" pitchFamily="34" charset="0"/>
                <a:cs typeface="Times New Roman" pitchFamily="18" charset="0"/>
              </a:rPr>
              <a:t> </a:t>
            </a: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including ensembles, </a:t>
            </a:r>
          </a:p>
          <a:p>
            <a:pPr marL="0" marR="0" lvl="0" indent="228600" algn="l" defTabSz="914400" rtl="0" eaLnBrk="0" fontAlgn="base" latinLnBrk="0" hangingPunct="0">
              <a:lnSpc>
                <a:spcPct val="100000"/>
              </a:lnSpc>
              <a:spcBef>
                <a:spcPct val="0"/>
              </a:spcBef>
              <a:spcAft>
                <a:spcPct val="0"/>
              </a:spcAft>
              <a:buClrTx/>
              <a:buSzTx/>
              <a:tabLst/>
            </a:pPr>
            <a:r>
              <a:rPr lang="en-US" sz="1200" dirty="0" smtClean="0">
                <a:latin typeface="Calibri" pitchFamily="34" charset="0"/>
                <a:ea typeface="Calibri" pitchFamily="34" charset="0"/>
                <a:cs typeface="Times New Roman" pitchFamily="18" charset="0"/>
              </a:rPr>
              <a:t> </a:t>
            </a: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and</a:t>
            </a:r>
            <a:r>
              <a:rPr kumimoji="0" lang="en-US" sz="1200" b="0" i="0" u="none" strike="noStrike" cap="none" normalizeH="0" dirty="0" smtClean="0">
                <a:ln>
                  <a:noFill/>
                </a:ln>
                <a:effectLst/>
                <a:latin typeface="Calibri" pitchFamily="34" charset="0"/>
                <a:ea typeface="Calibri" pitchFamily="34" charset="0"/>
                <a:cs typeface="Times New Roman" pitchFamily="18" charset="0"/>
              </a:rPr>
              <a:t> </a:t>
            </a:r>
            <a:r>
              <a:rPr lang="en-US" sz="1200" dirty="0" smtClean="0">
                <a:latin typeface="Calibri" pitchFamily="34" charset="0"/>
                <a:ea typeface="Calibri" pitchFamily="34" charset="0"/>
                <a:cs typeface="Times New Roman" pitchFamily="18" charset="0"/>
              </a:rPr>
              <a:t>p</a:t>
            </a: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erform statistical intensity model predictability studies 				</a:t>
            </a:r>
            <a:r>
              <a:rPr kumimoji="0" lang="en-US" sz="1200" b="1" i="0" u="none" strike="noStrike" cap="none" normalizeH="0" baseline="0" dirty="0" smtClean="0">
                <a:ln>
                  <a:noFill/>
                </a:ln>
                <a:effectLst/>
                <a:latin typeface="Calibri" pitchFamily="34" charset="0"/>
                <a:ea typeface="Calibri" pitchFamily="34" charset="0"/>
                <a:cs typeface="Times New Roman" pitchFamily="18" charset="0"/>
              </a:rPr>
              <a:t>6.7.1</a:t>
            </a:r>
            <a:endParaRPr kumimoji="0" lang="en-US" sz="1200" b="0" i="0" u="none" strike="noStrike" cap="none" normalizeH="0" baseline="0" dirty="0" smtClean="0">
              <a:ln>
                <a:noFill/>
              </a:ln>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lang="en-US" sz="1200" b="1" dirty="0" smtClean="0">
                <a:latin typeface="Calibri" pitchFamily="34" charset="0"/>
                <a:ea typeface="Calibri" pitchFamily="34" charset="0"/>
                <a:cs typeface="Times New Roman" pitchFamily="18" charset="0"/>
              </a:rPr>
              <a:t>NESDIS, </a:t>
            </a:r>
            <a:r>
              <a:rPr kumimoji="0" lang="en-US" sz="1200" b="1" i="0" u="none" strike="noStrike" cap="none" normalizeH="0" baseline="0" dirty="0" smtClean="0">
                <a:ln>
                  <a:noFill/>
                </a:ln>
                <a:effectLst/>
                <a:latin typeface="Calibri" pitchFamily="34" charset="0"/>
                <a:ea typeface="Calibri" pitchFamily="34" charset="0"/>
                <a:cs typeface="Times New Roman" pitchFamily="18" charset="0"/>
              </a:rPr>
              <a:t>ESRL and NRL </a:t>
            </a:r>
          </a:p>
          <a:p>
            <a:pPr lvl="1" indent="228600" eaLnBrk="0" fontAlgn="base" hangingPunct="0">
              <a:spcBef>
                <a:spcPct val="0"/>
              </a:spcBef>
              <a:spcAft>
                <a:spcPct val="0"/>
              </a:spcAft>
            </a:pPr>
            <a:endParaRPr kumimoji="0" lang="en-US" sz="1200" b="0" i="0" u="none" strike="noStrike" cap="none" normalizeH="0" baseline="0" dirty="0" smtClean="0">
              <a:ln>
                <a:noFill/>
              </a:ln>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effectLst/>
                <a:latin typeface="Calibri" pitchFamily="34" charset="0"/>
                <a:ea typeface="Calibri" pitchFamily="34" charset="0"/>
                <a:cs typeface="Times New Roman" pitchFamily="18" charset="0"/>
              </a:rPr>
              <a:t>Develop statistical analysis system for assessing source of model errors			</a:t>
            </a:r>
            <a:r>
              <a:rPr kumimoji="0" lang="en-US" sz="1200" b="1" i="0" u="none" strike="noStrike" cap="none" normalizeH="0" baseline="0" dirty="0" smtClean="0">
                <a:ln>
                  <a:noFill/>
                </a:ln>
                <a:effectLst/>
                <a:latin typeface="Calibri" pitchFamily="34" charset="0"/>
                <a:ea typeface="Calibri" pitchFamily="34" charset="0"/>
                <a:cs typeface="Times New Roman" pitchFamily="18" charset="0"/>
              </a:rPr>
              <a:t>6.8.1</a:t>
            </a:r>
            <a:endParaRPr kumimoji="0" lang="en-US" sz="1200" b="0" i="0" u="none" strike="noStrike" cap="none" normalizeH="0" baseline="0" dirty="0" smtClean="0">
              <a:ln>
                <a:noFill/>
              </a:ln>
              <a:effectLst/>
              <a:latin typeface="Arial" pitchFamily="34" charset="0"/>
              <a:cs typeface="Arial" pitchFamily="34" charset="0"/>
            </a:endParaRPr>
          </a:p>
          <a:p>
            <a:pPr lvl="1" indent="228600" eaLnBrk="0" fontAlgn="base" hangingPunct="0">
              <a:spcBef>
                <a:spcPct val="0"/>
              </a:spcBef>
              <a:spcAft>
                <a:spcPct val="0"/>
              </a:spcAft>
              <a:buFont typeface="Arial" pitchFamily="34" charset="0"/>
              <a:buChar char="•"/>
            </a:pPr>
            <a:r>
              <a:rPr kumimoji="0" lang="en-US" sz="1200" b="1" i="0" u="none" strike="noStrike" cap="none" normalizeH="0" baseline="0" dirty="0" smtClean="0">
                <a:ln>
                  <a:noFill/>
                </a:ln>
                <a:effectLst/>
                <a:latin typeface="Calibri" pitchFamily="34" charset="0"/>
                <a:ea typeface="Calibri" pitchFamily="34" charset="0"/>
                <a:cs typeface="Times New Roman" pitchFamily="18" charset="0"/>
              </a:rPr>
              <a:t>FSU, EMC </a:t>
            </a:r>
            <a:endParaRPr kumimoji="0" lang="en-US" sz="1200" b="0" i="0" u="none" strike="noStrike" cap="none" normalizeH="0" baseline="0" dirty="0" smtClean="0">
              <a:ln>
                <a:noFill/>
              </a:ln>
              <a:effectLst/>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580E87FA-95D7-4837-A865-4DABF6750F3B}" type="slidenum">
              <a:rPr lang="en-US" smtClean="0"/>
              <a:pPr/>
              <a:t>4</a:t>
            </a:fld>
            <a:endParaRPr lang="en-US"/>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NHC Diagnostics</a:t>
            </a:r>
            <a:endParaRPr lang="en-US" dirty="0"/>
          </a:p>
        </p:txBody>
      </p:sp>
      <p:sp>
        <p:nvSpPr>
          <p:cNvPr id="3" name="Content Placeholder 2"/>
          <p:cNvSpPr>
            <a:spLocks noGrp="1"/>
          </p:cNvSpPr>
          <p:nvPr>
            <p:ph idx="1"/>
          </p:nvPr>
        </p:nvSpPr>
        <p:spPr>
          <a:xfrm>
            <a:off x="457200" y="1219201"/>
            <a:ext cx="8382000" cy="3047999"/>
          </a:xfrm>
        </p:spPr>
        <p:txBody>
          <a:bodyPr>
            <a:normAutofit/>
          </a:bodyPr>
          <a:lstStyle/>
          <a:p>
            <a:r>
              <a:rPr lang="en-US" sz="1600" dirty="0" smtClean="0"/>
              <a:t>NHC has developed a system to compare vortex structure among the models in real time.</a:t>
            </a:r>
          </a:p>
          <a:p>
            <a:pPr lvl="1"/>
            <a:r>
              <a:rPr lang="en-US" sz="1200" dirty="0" smtClean="0"/>
              <a:t>Output is posted on internal webpage and products are hard-coded.</a:t>
            </a:r>
          </a:p>
          <a:p>
            <a:r>
              <a:rPr lang="en-US" sz="1600" dirty="0" smtClean="0"/>
              <a:t>Results from the 2010 season have brought to light some important issues with the current models, e.g. the vortex initialization.       </a:t>
            </a:r>
            <a:endParaRPr lang="en-US" sz="1600" dirty="0"/>
          </a:p>
        </p:txBody>
      </p:sp>
      <p:sp>
        <p:nvSpPr>
          <p:cNvPr id="4" name="Slide Number Placeholder 3"/>
          <p:cNvSpPr>
            <a:spLocks noGrp="1"/>
          </p:cNvSpPr>
          <p:nvPr>
            <p:ph type="sldNum" sz="quarter" idx="12"/>
          </p:nvPr>
        </p:nvSpPr>
        <p:spPr/>
        <p:txBody>
          <a:bodyPr/>
          <a:lstStyle/>
          <a:p>
            <a:fld id="{C1DF93CA-2910-4795-B03B-C9DC433A255E}" type="slidenum">
              <a:rPr lang="en-US" smtClean="0">
                <a:solidFill>
                  <a:prstClr val="white">
                    <a:tint val="75000"/>
                  </a:prstClr>
                </a:solidFill>
              </a:rPr>
              <a:pPr/>
              <a:t>40</a:t>
            </a:fld>
            <a:endParaRPr lang="en-US">
              <a:solidFill>
                <a:prstClr val="white">
                  <a:tint val="75000"/>
                </a:prstClr>
              </a:solidFill>
            </a:endParaRPr>
          </a:p>
        </p:txBody>
      </p:sp>
      <p:pic>
        <p:nvPicPr>
          <p:cNvPr id="25602" name="Picture 2"/>
          <p:cNvPicPr>
            <a:picLocks noChangeAspect="1" noChangeArrowheads="1"/>
          </p:cNvPicPr>
          <p:nvPr/>
        </p:nvPicPr>
        <p:blipFill>
          <a:blip r:embed="rId2" cstate="print"/>
          <a:srcRect t="49754"/>
          <a:stretch>
            <a:fillRect/>
          </a:stretch>
        </p:blipFill>
        <p:spPr bwMode="auto">
          <a:xfrm>
            <a:off x="304800" y="2667000"/>
            <a:ext cx="8610600" cy="3487338"/>
          </a:xfrm>
          <a:prstGeom prst="rect">
            <a:avLst/>
          </a:prstGeom>
          <a:noFill/>
          <a:ln w="19050">
            <a:solidFill>
              <a:schemeClr val="bg1"/>
            </a:solidFill>
            <a:miter lim="800000"/>
            <a:headEnd/>
            <a:tailEnd/>
          </a:ln>
        </p:spPr>
      </p:pic>
      <p:pic>
        <p:nvPicPr>
          <p:cNvPr id="25603" name="Picture 3"/>
          <p:cNvPicPr>
            <a:picLocks noChangeAspect="1" noChangeArrowheads="1"/>
          </p:cNvPicPr>
          <p:nvPr/>
        </p:nvPicPr>
        <p:blipFill>
          <a:blip r:embed="rId3" cstate="print"/>
          <a:srcRect t="49523"/>
          <a:stretch>
            <a:fillRect/>
          </a:stretch>
        </p:blipFill>
        <p:spPr bwMode="auto">
          <a:xfrm>
            <a:off x="304800" y="2667000"/>
            <a:ext cx="8605722" cy="3493008"/>
          </a:xfrm>
          <a:prstGeom prst="rect">
            <a:avLst/>
          </a:prstGeom>
          <a:noFill/>
          <a:ln w="19050">
            <a:solidFill>
              <a:schemeClr val="bg1"/>
            </a:solidFill>
            <a:miter lim="800000"/>
            <a:headEnd/>
            <a:tailEnd/>
          </a:ln>
        </p:spPr>
      </p:pic>
      <p:sp>
        <p:nvSpPr>
          <p:cNvPr id="7" name="Content Placeholder 2"/>
          <p:cNvSpPr txBox="1">
            <a:spLocks/>
          </p:cNvSpPr>
          <p:nvPr/>
        </p:nvSpPr>
        <p:spPr>
          <a:xfrm>
            <a:off x="-152400" y="6248400"/>
            <a:ext cx="8610600" cy="457200"/>
          </a:xfrm>
          <a:prstGeom prst="rect">
            <a:avLst/>
          </a:prstGeom>
        </p:spPr>
        <p:txBody>
          <a:bodyPr vert="horz" lIns="91440" tIns="45720" rIns="91440" bIns="45720" rtlCol="0">
            <a:normAutofit fontScale="92500" lnSpcReduction="10000"/>
          </a:bodyPr>
          <a:lstStyle/>
          <a:p>
            <a:pPr marL="342900">
              <a:spcBef>
                <a:spcPct val="20000"/>
              </a:spcBef>
              <a:defRPr/>
            </a:pPr>
            <a:r>
              <a:rPr lang="en-US" sz="1400" u="sng" dirty="0" smtClean="0">
                <a:solidFill>
                  <a:prstClr val="white"/>
                </a:solidFill>
              </a:rPr>
              <a:t>Above</a:t>
            </a:r>
            <a:r>
              <a:rPr lang="en-US" sz="1400" dirty="0" smtClean="0">
                <a:solidFill>
                  <a:prstClr val="white"/>
                </a:solidFill>
              </a:rPr>
              <a:t>: South-north (top) and West-East (bottom) vertical cross sections from the GFS (left), HWRF (middle), and GFDL (right).  Vorticity is contoured.  Note the differences in the vortex structure among the models.</a:t>
            </a:r>
          </a:p>
        </p:txBody>
      </p:sp>
      <p:sp>
        <p:nvSpPr>
          <p:cNvPr id="8" name="TextBox 7"/>
          <p:cNvSpPr txBox="1"/>
          <p:nvPr/>
        </p:nvSpPr>
        <p:spPr>
          <a:xfrm>
            <a:off x="609600" y="5486400"/>
            <a:ext cx="7772400" cy="381000"/>
          </a:xfrm>
          <a:prstGeom prst="rect">
            <a:avLst/>
          </a:prstGeom>
          <a:noFill/>
        </p:spPr>
        <p:txBody>
          <a:bodyPr wrap="square" rtlCol="0">
            <a:spAutoFit/>
          </a:bodyPr>
          <a:lstStyle/>
          <a:p>
            <a:r>
              <a:rPr lang="en-US" dirty="0" smtClean="0">
                <a:solidFill>
                  <a:srgbClr val="FF0000"/>
                </a:solidFill>
              </a:rPr>
              <a:t>GFS 			  HWRF 			    GFDL</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868362"/>
          </a:xfrm>
        </p:spPr>
        <p:txBody>
          <a:bodyPr/>
          <a:lstStyle/>
          <a:p>
            <a:r>
              <a:rPr lang="en-US" dirty="0" smtClean="0"/>
              <a:t>NHC Diagnostics, cont.</a:t>
            </a:r>
            <a:endParaRPr lang="en-US" dirty="0"/>
          </a:p>
        </p:txBody>
      </p:sp>
      <p:sp>
        <p:nvSpPr>
          <p:cNvPr id="3" name="Content Placeholder 2"/>
          <p:cNvSpPr>
            <a:spLocks noGrp="1"/>
          </p:cNvSpPr>
          <p:nvPr>
            <p:ph idx="1"/>
          </p:nvPr>
        </p:nvSpPr>
        <p:spPr>
          <a:xfrm>
            <a:off x="6858000" y="1295400"/>
            <a:ext cx="2286000" cy="5105400"/>
          </a:xfrm>
        </p:spPr>
        <p:txBody>
          <a:bodyPr>
            <a:normAutofit/>
          </a:bodyPr>
          <a:lstStyle/>
          <a:p>
            <a:pPr marL="0">
              <a:buNone/>
            </a:pPr>
            <a:r>
              <a:rPr lang="en-US" sz="1600" dirty="0" smtClean="0"/>
              <a:t>By archiving and analyzing all of the output from the new real-time diagnostic system, we have been able to identify some systematic characteristics of the various models, e.g. the excessive breadth (compared to other models and observations) of the HWRF vortex in some cases… </a:t>
            </a:r>
          </a:p>
        </p:txBody>
      </p:sp>
      <p:sp>
        <p:nvSpPr>
          <p:cNvPr id="4" name="Slide Number Placeholder 3"/>
          <p:cNvSpPr>
            <a:spLocks noGrp="1"/>
          </p:cNvSpPr>
          <p:nvPr>
            <p:ph type="sldNum" sz="quarter" idx="12"/>
          </p:nvPr>
        </p:nvSpPr>
        <p:spPr/>
        <p:txBody>
          <a:bodyPr/>
          <a:lstStyle/>
          <a:p>
            <a:fld id="{C1DF93CA-2910-4795-B03B-C9DC433A255E}" type="slidenum">
              <a:rPr lang="en-US" smtClean="0">
                <a:solidFill>
                  <a:prstClr val="white">
                    <a:tint val="75000"/>
                  </a:prstClr>
                </a:solidFill>
              </a:rPr>
              <a:pPr/>
              <a:t>41</a:t>
            </a:fld>
            <a:endParaRPr lang="en-US">
              <a:solidFill>
                <a:prstClr val="white">
                  <a:tint val="75000"/>
                </a:prstClr>
              </a:solidFill>
            </a:endParaRPr>
          </a:p>
        </p:txBody>
      </p:sp>
      <p:pic>
        <p:nvPicPr>
          <p:cNvPr id="26626" name="Picture 2" descr="C:\Documents and Settings\Wallace.A.Hogsett\Desktop\hfip figs and ppts\danielle.TIF"/>
          <p:cNvPicPr>
            <a:picLocks noChangeAspect="1" noChangeArrowheads="1"/>
          </p:cNvPicPr>
          <p:nvPr/>
        </p:nvPicPr>
        <p:blipFill>
          <a:blip r:embed="rId2" cstate="print"/>
          <a:srcRect/>
          <a:stretch>
            <a:fillRect/>
          </a:stretch>
        </p:blipFill>
        <p:spPr bwMode="auto">
          <a:xfrm>
            <a:off x="228600" y="1066800"/>
            <a:ext cx="6553200" cy="5366558"/>
          </a:xfrm>
          <a:prstGeom prst="rect">
            <a:avLst/>
          </a:prstGeom>
          <a:noFill/>
          <a:ln w="19050">
            <a:solidFill>
              <a:schemeClr val="bg1"/>
            </a:solidFill>
          </a:ln>
        </p:spPr>
      </p:pic>
      <p:sp>
        <p:nvSpPr>
          <p:cNvPr id="6" name="TextBox 5"/>
          <p:cNvSpPr txBox="1"/>
          <p:nvPr/>
        </p:nvSpPr>
        <p:spPr>
          <a:xfrm>
            <a:off x="2438400" y="2938046"/>
            <a:ext cx="2133600" cy="338554"/>
          </a:xfrm>
          <a:prstGeom prst="rect">
            <a:avLst/>
          </a:prstGeom>
          <a:solidFill>
            <a:schemeClr val="tx1"/>
          </a:solidFill>
          <a:ln w="25400">
            <a:solidFill>
              <a:schemeClr val="bg1"/>
            </a:solidFill>
          </a:ln>
        </p:spPr>
        <p:txBody>
          <a:bodyPr wrap="square" rtlCol="0">
            <a:spAutoFit/>
          </a:bodyPr>
          <a:lstStyle/>
          <a:p>
            <a:r>
              <a:rPr lang="en-US" sz="1600" dirty="0" smtClean="0">
                <a:solidFill>
                  <a:prstClr val="black"/>
                </a:solidFill>
              </a:rPr>
              <a:t>HWRF vortex too broad</a:t>
            </a:r>
            <a:endParaRPr lang="en-US" sz="1600" dirty="0">
              <a:solidFill>
                <a:prstClr val="black"/>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868362"/>
          </a:xfrm>
        </p:spPr>
        <p:txBody>
          <a:bodyPr/>
          <a:lstStyle/>
          <a:p>
            <a:r>
              <a:rPr lang="en-US" dirty="0" smtClean="0"/>
              <a:t>NHC Diagnostics, cont.</a:t>
            </a:r>
            <a:endParaRPr lang="en-US" dirty="0"/>
          </a:p>
        </p:txBody>
      </p:sp>
      <p:sp>
        <p:nvSpPr>
          <p:cNvPr id="3" name="Content Placeholder 2"/>
          <p:cNvSpPr>
            <a:spLocks noGrp="1"/>
          </p:cNvSpPr>
          <p:nvPr>
            <p:ph idx="1"/>
          </p:nvPr>
        </p:nvSpPr>
        <p:spPr>
          <a:xfrm>
            <a:off x="762000" y="1295400"/>
            <a:ext cx="8229600" cy="685800"/>
          </a:xfrm>
        </p:spPr>
        <p:txBody>
          <a:bodyPr>
            <a:normAutofit/>
          </a:bodyPr>
          <a:lstStyle/>
          <a:p>
            <a:pPr marL="0">
              <a:buNone/>
            </a:pPr>
            <a:r>
              <a:rPr lang="en-US" sz="1600" dirty="0" smtClean="0"/>
              <a:t>… and identify some special cases.  For example, the GFS was unable to properly represent the recent Hurricane Paula.  </a:t>
            </a:r>
          </a:p>
        </p:txBody>
      </p:sp>
      <p:sp>
        <p:nvSpPr>
          <p:cNvPr id="4" name="Slide Number Placeholder 3"/>
          <p:cNvSpPr>
            <a:spLocks noGrp="1"/>
          </p:cNvSpPr>
          <p:nvPr>
            <p:ph type="sldNum" sz="quarter" idx="12"/>
          </p:nvPr>
        </p:nvSpPr>
        <p:spPr/>
        <p:txBody>
          <a:bodyPr/>
          <a:lstStyle/>
          <a:p>
            <a:fld id="{C1DF93CA-2910-4795-B03B-C9DC433A255E}" type="slidenum">
              <a:rPr lang="en-US" smtClean="0">
                <a:solidFill>
                  <a:prstClr val="white">
                    <a:tint val="75000"/>
                  </a:prstClr>
                </a:solidFill>
              </a:rPr>
              <a:pPr/>
              <a:t>42</a:t>
            </a:fld>
            <a:endParaRPr lang="en-US">
              <a:solidFill>
                <a:prstClr val="white">
                  <a:tint val="75000"/>
                </a:prstClr>
              </a:solidFill>
            </a:endParaRPr>
          </a:p>
        </p:txBody>
      </p:sp>
      <p:pic>
        <p:nvPicPr>
          <p:cNvPr id="27650" name="Picture 2" descr="C:\Documents and Settings\Wallace.A.Hogsett\Desktop\hfip figs and ppts\paula_poor_gfs_init.TIF"/>
          <p:cNvPicPr>
            <a:picLocks noChangeAspect="1" noChangeArrowheads="1"/>
          </p:cNvPicPr>
          <p:nvPr/>
        </p:nvPicPr>
        <p:blipFill>
          <a:blip r:embed="rId2" cstate="print"/>
          <a:srcRect/>
          <a:stretch>
            <a:fillRect/>
          </a:stretch>
        </p:blipFill>
        <p:spPr bwMode="auto">
          <a:xfrm>
            <a:off x="228600" y="2209800"/>
            <a:ext cx="8643304" cy="3675888"/>
          </a:xfrm>
          <a:prstGeom prst="rect">
            <a:avLst/>
          </a:prstGeom>
          <a:noFill/>
          <a:ln w="19050">
            <a:solidFill>
              <a:schemeClr val="bg1"/>
            </a:solidFill>
          </a:ln>
        </p:spPr>
      </p:pic>
      <p:sp>
        <p:nvSpPr>
          <p:cNvPr id="7" name="Content Placeholder 2"/>
          <p:cNvSpPr txBox="1">
            <a:spLocks/>
          </p:cNvSpPr>
          <p:nvPr/>
        </p:nvSpPr>
        <p:spPr>
          <a:xfrm>
            <a:off x="-152400" y="6019800"/>
            <a:ext cx="8305800" cy="457200"/>
          </a:xfrm>
          <a:prstGeom prst="rect">
            <a:avLst/>
          </a:prstGeom>
        </p:spPr>
        <p:txBody>
          <a:bodyPr vert="horz" lIns="91440" tIns="45720" rIns="91440" bIns="45720" rtlCol="0">
            <a:normAutofit fontScale="92500" lnSpcReduction="10000"/>
          </a:bodyPr>
          <a:lstStyle/>
          <a:p>
            <a:pPr marL="342900">
              <a:spcBef>
                <a:spcPct val="20000"/>
              </a:spcBef>
              <a:defRPr/>
            </a:pPr>
            <a:r>
              <a:rPr lang="en-US" sz="1400" u="sng" dirty="0" smtClean="0">
                <a:solidFill>
                  <a:prstClr val="white"/>
                </a:solidFill>
              </a:rPr>
              <a:t>Above</a:t>
            </a:r>
            <a:r>
              <a:rPr lang="en-US" sz="1400" dirty="0" smtClean="0">
                <a:solidFill>
                  <a:prstClr val="white"/>
                </a:solidFill>
              </a:rPr>
              <a:t>: Near-surface initial wind fields from the GFS (left), HWRF (middle), and GFDL (right). Note that the GFS does not see a hurricane.</a:t>
            </a:r>
          </a:p>
        </p:txBody>
      </p:sp>
      <p:sp>
        <p:nvSpPr>
          <p:cNvPr id="8" name="TextBox 7"/>
          <p:cNvSpPr txBox="1"/>
          <p:nvPr/>
        </p:nvSpPr>
        <p:spPr>
          <a:xfrm>
            <a:off x="990600" y="4648200"/>
            <a:ext cx="1600200" cy="338554"/>
          </a:xfrm>
          <a:prstGeom prst="rect">
            <a:avLst/>
          </a:prstGeom>
          <a:solidFill>
            <a:schemeClr val="tx1"/>
          </a:solidFill>
          <a:ln w="25400">
            <a:solidFill>
              <a:schemeClr val="bg1"/>
            </a:solidFill>
          </a:ln>
        </p:spPr>
        <p:txBody>
          <a:bodyPr wrap="square" rtlCol="0">
            <a:spAutoFit/>
          </a:bodyPr>
          <a:lstStyle/>
          <a:p>
            <a:r>
              <a:rPr lang="en-US" sz="1600" dirty="0" smtClean="0">
                <a:solidFill>
                  <a:prstClr val="black"/>
                </a:solidFill>
              </a:rPr>
              <a:t>No storm in GFS</a:t>
            </a:r>
            <a:endParaRPr lang="en-US" sz="1600" dirty="0">
              <a:solidFill>
                <a:prstClr val="black"/>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HPLOT – EMC/NHC Collaboration</a:t>
            </a:r>
            <a:br>
              <a:rPr lang="en-US" dirty="0" smtClean="0"/>
            </a:br>
            <a:r>
              <a:rPr lang="en-US" sz="3100" dirty="0" smtClean="0"/>
              <a:t>Analysis and forecast display tool</a:t>
            </a:r>
            <a:endParaRPr lang="en-US" sz="3100" dirty="0"/>
          </a:p>
        </p:txBody>
      </p:sp>
      <p:sp>
        <p:nvSpPr>
          <p:cNvPr id="3" name="Content Placeholder 2"/>
          <p:cNvSpPr>
            <a:spLocks noGrp="1"/>
          </p:cNvSpPr>
          <p:nvPr>
            <p:ph idx="1"/>
          </p:nvPr>
        </p:nvSpPr>
        <p:spPr/>
        <p:txBody>
          <a:bodyPr/>
          <a:lstStyle/>
          <a:p>
            <a:endParaRPr lang="en-US" dirty="0"/>
          </a:p>
        </p:txBody>
      </p:sp>
      <p:sp>
        <p:nvSpPr>
          <p:cNvPr id="21506" name="AutoShape 2" descr="imap://wallace%2Ee%2Ehogsett@mail.nems.noaa.gov:993/fetch%3EUID%3E/INBOX%3E3307?part=1.2&amp;type=image/png&amp;filename=Screenshot1.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white"/>
              </a:solidFill>
            </a:endParaRPr>
          </a:p>
        </p:txBody>
      </p:sp>
      <p:sp>
        <p:nvSpPr>
          <p:cNvPr id="21508" name="AutoShape 4" descr="imap://wallace%2Ee%2Ehogsett@mail.nems.noaa.gov:993/fetch%3EUID%3E/INBOX%3E3307?part=1.2&amp;type=image/png&amp;filename=Screenshot1.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white"/>
              </a:solidFill>
            </a:endParaRPr>
          </a:p>
        </p:txBody>
      </p:sp>
      <p:sp>
        <p:nvSpPr>
          <p:cNvPr id="21510" name="AutoShape 6" descr="imap://wallace%2Ee%2Ehogsett@mail.nems.noaa.gov:993/fetch%3EUID%3E/INBOX%3E3307?part=1.2&amp;type=image/png&amp;filename=Screenshot1.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white"/>
              </a:solidFill>
            </a:endParaRPr>
          </a:p>
        </p:txBody>
      </p:sp>
      <p:pic>
        <p:nvPicPr>
          <p:cNvPr id="21511" name="Picture 7" descr="C:\Documents and Settings\Wallace.A.Hogsett\Desktop\Screenshot1.png"/>
          <p:cNvPicPr>
            <a:picLocks noChangeAspect="1" noChangeArrowheads="1"/>
          </p:cNvPicPr>
          <p:nvPr/>
        </p:nvPicPr>
        <p:blipFill>
          <a:blip r:embed="rId2" cstate="print"/>
          <a:srcRect/>
          <a:stretch>
            <a:fillRect/>
          </a:stretch>
        </p:blipFill>
        <p:spPr bwMode="auto">
          <a:xfrm>
            <a:off x="45720" y="1143000"/>
            <a:ext cx="9022080" cy="5638800"/>
          </a:xfrm>
          <a:prstGeom prst="rect">
            <a:avLst/>
          </a:prstGeom>
          <a:noFill/>
          <a:ln w="19050">
            <a:solidFill>
              <a:schemeClr val="tx1"/>
            </a:solidFill>
          </a:ln>
        </p:spPr>
      </p:pic>
      <p:sp>
        <p:nvSpPr>
          <p:cNvPr id="8" name="TextBox 7"/>
          <p:cNvSpPr txBox="1"/>
          <p:nvPr/>
        </p:nvSpPr>
        <p:spPr>
          <a:xfrm>
            <a:off x="7239000" y="4419600"/>
            <a:ext cx="1752600" cy="2031325"/>
          </a:xfrm>
          <a:prstGeom prst="rect">
            <a:avLst/>
          </a:prstGeom>
          <a:noFill/>
          <a:ln w="19050">
            <a:solidFill>
              <a:srgbClr val="FF0000"/>
            </a:solidFill>
          </a:ln>
        </p:spPr>
        <p:txBody>
          <a:bodyPr wrap="square" rtlCol="0">
            <a:spAutoFit/>
          </a:bodyPr>
          <a:lstStyle/>
          <a:p>
            <a:pPr>
              <a:buFont typeface="Arial" pitchFamily="34" charset="0"/>
              <a:buChar char="•"/>
            </a:pPr>
            <a:r>
              <a:rPr lang="en-US" sz="1400" dirty="0" smtClean="0">
                <a:solidFill>
                  <a:prstClr val="white"/>
                </a:solidFill>
              </a:rPr>
              <a:t> Grads-based GUI,</a:t>
            </a:r>
          </a:p>
          <a:p>
            <a:pPr>
              <a:buFont typeface="Arial" pitchFamily="34" charset="0"/>
              <a:buChar char="•"/>
            </a:pPr>
            <a:r>
              <a:rPr lang="en-US" sz="1400" dirty="0" smtClean="0">
                <a:solidFill>
                  <a:prstClr val="white"/>
                </a:solidFill>
              </a:rPr>
              <a:t> Launches from a terminal window,</a:t>
            </a:r>
          </a:p>
          <a:p>
            <a:pPr>
              <a:buFont typeface="Arial" pitchFamily="34" charset="0"/>
              <a:buChar char="•"/>
            </a:pPr>
            <a:r>
              <a:rPr lang="en-US" sz="1400" dirty="0" smtClean="0">
                <a:solidFill>
                  <a:prstClr val="white"/>
                </a:solidFill>
              </a:rPr>
              <a:t> Facilitates analysis of HWRF/GFDL models,</a:t>
            </a:r>
          </a:p>
          <a:p>
            <a:pPr>
              <a:buFont typeface="Arial" pitchFamily="34" charset="0"/>
              <a:buChar char="•"/>
            </a:pPr>
            <a:r>
              <a:rPr lang="en-US" sz="1400" dirty="0" smtClean="0">
                <a:solidFill>
                  <a:prstClr val="white"/>
                </a:solidFill>
              </a:rPr>
              <a:t>  Executes analysis commands very quickly</a:t>
            </a:r>
            <a:endParaRPr lang="en-US" sz="1400" dirty="0">
              <a:solidFill>
                <a:prstClr val="white"/>
              </a:solidFill>
            </a:endParaRPr>
          </a:p>
        </p:txBody>
      </p:sp>
      <p:sp>
        <p:nvSpPr>
          <p:cNvPr id="9" name="Slide Number Placeholder 8"/>
          <p:cNvSpPr>
            <a:spLocks noGrp="1"/>
          </p:cNvSpPr>
          <p:nvPr>
            <p:ph type="sldNum" sz="quarter" idx="12"/>
          </p:nvPr>
        </p:nvSpPr>
        <p:spPr/>
        <p:txBody>
          <a:bodyPr/>
          <a:lstStyle/>
          <a:p>
            <a:fld id="{C1DF93CA-2910-4795-B03B-C9DC433A255E}" type="slidenum">
              <a:rPr lang="en-US" smtClean="0">
                <a:solidFill>
                  <a:prstClr val="white">
                    <a:tint val="75000"/>
                  </a:prstClr>
                </a:solidFill>
              </a:rPr>
              <a:pPr/>
              <a:t>43</a:t>
            </a:fld>
            <a:endParaRPr lang="en-US">
              <a:solidFill>
                <a:prstClr val="white">
                  <a:tint val="75000"/>
                </a:prstClr>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20481" name="Picture 1" descr="C:\Documents and Settings\Wallace.A.Hogsett\Desktop\Screenshot2.png"/>
          <p:cNvPicPr>
            <a:picLocks noChangeAspect="1" noChangeArrowheads="1"/>
          </p:cNvPicPr>
          <p:nvPr/>
        </p:nvPicPr>
        <p:blipFill>
          <a:blip r:embed="rId2" cstate="print"/>
          <a:srcRect/>
          <a:stretch>
            <a:fillRect/>
          </a:stretch>
        </p:blipFill>
        <p:spPr bwMode="auto">
          <a:xfrm>
            <a:off x="45720" y="1143000"/>
            <a:ext cx="9022080" cy="5638800"/>
          </a:xfrm>
          <a:prstGeom prst="rect">
            <a:avLst/>
          </a:prstGeom>
          <a:noFill/>
          <a:ln w="19050">
            <a:solidFill>
              <a:schemeClr val="tx1"/>
            </a:solidFill>
          </a:ln>
        </p:spPr>
      </p:pic>
      <p:sp>
        <p:nvSpPr>
          <p:cNvPr id="6" name="Title 1"/>
          <p:cNvSpPr txBox="1">
            <a:spLocks/>
          </p:cNvSpPr>
          <p:nvPr/>
        </p:nvSpPr>
        <p:spPr>
          <a:xfrm>
            <a:off x="457200" y="0"/>
            <a:ext cx="8534400" cy="1143000"/>
          </a:xfrm>
          <a:prstGeom prst="rect">
            <a:avLst/>
          </a:prstGeom>
        </p:spPr>
        <p:txBody>
          <a:bodyPr vert="horz" lIns="91440" tIns="45720" rIns="91440" bIns="45720" rtlCol="0" anchor="ctr">
            <a:normAutofit fontScale="92500"/>
          </a:bodyPr>
          <a:lstStyle/>
          <a:p>
            <a:pPr algn="ctr">
              <a:spcBef>
                <a:spcPct val="0"/>
              </a:spcBef>
              <a:defRPr/>
            </a:pPr>
            <a:r>
              <a:rPr lang="en-US" sz="4400" dirty="0" smtClean="0">
                <a:solidFill>
                  <a:prstClr val="white"/>
                </a:solidFill>
              </a:rPr>
              <a:t>HPLOT – Point-and Click Cross Sections</a:t>
            </a:r>
            <a:endParaRPr lang="en-US" sz="4400" dirty="0">
              <a:solidFill>
                <a:prstClr val="white"/>
              </a:solidFill>
            </a:endParaRPr>
          </a:p>
        </p:txBody>
      </p:sp>
      <p:sp>
        <p:nvSpPr>
          <p:cNvPr id="7" name="Slide Number Placeholder 6"/>
          <p:cNvSpPr>
            <a:spLocks noGrp="1"/>
          </p:cNvSpPr>
          <p:nvPr>
            <p:ph type="sldNum" sz="quarter" idx="12"/>
          </p:nvPr>
        </p:nvSpPr>
        <p:spPr/>
        <p:txBody>
          <a:bodyPr/>
          <a:lstStyle/>
          <a:p>
            <a:fld id="{C1DF93CA-2910-4795-B03B-C9DC433A255E}" type="slidenum">
              <a:rPr lang="en-US" smtClean="0">
                <a:solidFill>
                  <a:prstClr val="white">
                    <a:tint val="75000"/>
                  </a:prstClr>
                </a:solidFill>
              </a:rPr>
              <a:pPr/>
              <a:t>44</a:t>
            </a:fld>
            <a:endParaRPr lang="en-US">
              <a:solidFill>
                <a:prstClr val="white">
                  <a:tint val="75000"/>
                </a:prstClr>
              </a:solidFill>
            </a:endParaRPr>
          </a:p>
        </p:txBody>
      </p:sp>
      <p:sp>
        <p:nvSpPr>
          <p:cNvPr id="8" name="TextBox 7"/>
          <p:cNvSpPr txBox="1"/>
          <p:nvPr/>
        </p:nvSpPr>
        <p:spPr>
          <a:xfrm>
            <a:off x="7239000" y="4419600"/>
            <a:ext cx="1752600" cy="523220"/>
          </a:xfrm>
          <a:prstGeom prst="rect">
            <a:avLst/>
          </a:prstGeom>
          <a:noFill/>
          <a:ln w="19050">
            <a:solidFill>
              <a:srgbClr val="FF0000"/>
            </a:solidFill>
          </a:ln>
        </p:spPr>
        <p:txBody>
          <a:bodyPr wrap="square" rtlCol="0">
            <a:spAutoFit/>
          </a:bodyPr>
          <a:lstStyle/>
          <a:p>
            <a:r>
              <a:rPr lang="en-US" sz="1400" dirty="0" smtClean="0">
                <a:solidFill>
                  <a:prstClr val="white"/>
                </a:solidFill>
              </a:rPr>
              <a:t>Point and click cross sections</a:t>
            </a:r>
            <a:endParaRPr lang="en-US" sz="1400" dirty="0">
              <a:solidFill>
                <a:prstClr val="white"/>
              </a:solidFill>
            </a:endParaRPr>
          </a:p>
        </p:txBody>
      </p:sp>
      <p:cxnSp>
        <p:nvCxnSpPr>
          <p:cNvPr id="10" name="Straight Arrow Connector 9"/>
          <p:cNvCxnSpPr/>
          <p:nvPr/>
        </p:nvCxnSpPr>
        <p:spPr>
          <a:xfrm rot="10800000">
            <a:off x="5791200" y="4114800"/>
            <a:ext cx="1447800" cy="304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flipV="1">
            <a:off x="4572000" y="4419600"/>
            <a:ext cx="2667000" cy="304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Picture 2" descr="C:\Documents and Settings\Wallace.A.Hogsett\Desktop\Screenshot3.png"/>
          <p:cNvPicPr>
            <a:picLocks noChangeAspect="1" noChangeArrowheads="1"/>
          </p:cNvPicPr>
          <p:nvPr/>
        </p:nvPicPr>
        <p:blipFill>
          <a:blip r:embed="rId2" cstate="print"/>
          <a:srcRect/>
          <a:stretch>
            <a:fillRect/>
          </a:stretch>
        </p:blipFill>
        <p:spPr bwMode="auto">
          <a:xfrm>
            <a:off x="45720" y="1143000"/>
            <a:ext cx="9022080" cy="5638800"/>
          </a:xfrm>
          <a:prstGeom prst="rect">
            <a:avLst/>
          </a:prstGeom>
          <a:noFill/>
          <a:ln w="19050">
            <a:solidFill>
              <a:schemeClr val="tx1"/>
            </a:solidFill>
          </a:ln>
        </p:spPr>
      </p:pic>
      <p:sp>
        <p:nvSpPr>
          <p:cNvPr id="5" name="Title 1"/>
          <p:cNvSpPr>
            <a:spLocks noGrp="1"/>
          </p:cNvSpPr>
          <p:nvPr>
            <p:ph type="title"/>
          </p:nvPr>
        </p:nvSpPr>
        <p:spPr>
          <a:xfrm>
            <a:off x="457200" y="0"/>
            <a:ext cx="8229600" cy="1143000"/>
          </a:xfrm>
        </p:spPr>
        <p:txBody>
          <a:bodyPr/>
          <a:lstStyle/>
          <a:p>
            <a:r>
              <a:rPr lang="en-US" dirty="0" smtClean="0"/>
              <a:t>HPLOT – User-selectable Skew-T</a:t>
            </a:r>
            <a:endParaRPr lang="en-US" dirty="0"/>
          </a:p>
        </p:txBody>
      </p:sp>
      <p:sp>
        <p:nvSpPr>
          <p:cNvPr id="6" name="Slide Number Placeholder 5"/>
          <p:cNvSpPr>
            <a:spLocks noGrp="1"/>
          </p:cNvSpPr>
          <p:nvPr>
            <p:ph type="sldNum" sz="quarter" idx="12"/>
          </p:nvPr>
        </p:nvSpPr>
        <p:spPr/>
        <p:txBody>
          <a:bodyPr/>
          <a:lstStyle/>
          <a:p>
            <a:fld id="{C1DF93CA-2910-4795-B03B-C9DC433A255E}" type="slidenum">
              <a:rPr lang="en-US" smtClean="0">
                <a:solidFill>
                  <a:prstClr val="white">
                    <a:tint val="75000"/>
                  </a:prstClr>
                </a:solidFill>
              </a:rPr>
              <a:pPr/>
              <a:t>45</a:t>
            </a:fld>
            <a:endParaRPr lang="en-US">
              <a:solidFill>
                <a:prstClr val="white">
                  <a:tint val="75000"/>
                </a:prstClr>
              </a:solidFill>
            </a:endParaRPr>
          </a:p>
        </p:txBody>
      </p:sp>
      <p:sp>
        <p:nvSpPr>
          <p:cNvPr id="7" name="TextBox 6"/>
          <p:cNvSpPr txBox="1"/>
          <p:nvPr/>
        </p:nvSpPr>
        <p:spPr>
          <a:xfrm>
            <a:off x="7239000" y="4419600"/>
            <a:ext cx="1752600" cy="954107"/>
          </a:xfrm>
          <a:prstGeom prst="rect">
            <a:avLst/>
          </a:prstGeom>
          <a:noFill/>
          <a:ln w="19050">
            <a:solidFill>
              <a:srgbClr val="FF0000"/>
            </a:solidFill>
          </a:ln>
        </p:spPr>
        <p:txBody>
          <a:bodyPr wrap="square" rtlCol="0">
            <a:spAutoFit/>
          </a:bodyPr>
          <a:lstStyle/>
          <a:p>
            <a:r>
              <a:rPr lang="en-US" sz="1400" dirty="0" smtClean="0">
                <a:solidFill>
                  <a:prstClr val="white"/>
                </a:solidFill>
              </a:rPr>
              <a:t>User-selectable area-averaged (or point) thermodynamic profiles.</a:t>
            </a:r>
            <a:endParaRPr lang="en-US" sz="1400" dirty="0">
              <a:solidFill>
                <a:prstClr val="white"/>
              </a:solidFill>
            </a:endParaRPr>
          </a:p>
        </p:txBody>
      </p:sp>
      <p:cxnSp>
        <p:nvCxnSpPr>
          <p:cNvPr id="8" name="Straight Arrow Connector 7"/>
          <p:cNvCxnSpPr/>
          <p:nvPr/>
        </p:nvCxnSpPr>
        <p:spPr>
          <a:xfrm rot="10800000">
            <a:off x="5791200" y="4114800"/>
            <a:ext cx="1447800" cy="304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10800000" flipV="1">
            <a:off x="4419600" y="4419600"/>
            <a:ext cx="2819400" cy="381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Looking toward FY2011	</a:t>
            </a:r>
            <a:endParaRPr lang="en-US" dirty="0"/>
          </a:p>
        </p:txBody>
      </p:sp>
      <p:sp>
        <p:nvSpPr>
          <p:cNvPr id="3" name="Content Placeholder 2"/>
          <p:cNvSpPr>
            <a:spLocks noGrp="1"/>
          </p:cNvSpPr>
          <p:nvPr>
            <p:ph idx="1"/>
          </p:nvPr>
        </p:nvSpPr>
        <p:spPr/>
        <p:txBody>
          <a:bodyPr/>
          <a:lstStyle/>
          <a:p>
            <a:r>
              <a:rPr lang="en-US" dirty="0" smtClean="0"/>
              <a:t>HPLOT and future product training for NHC</a:t>
            </a:r>
          </a:p>
          <a:p>
            <a:r>
              <a:rPr lang="en-US" dirty="0" smtClean="0"/>
              <a:t>Obtain and address FY2011 specialists’ needs</a:t>
            </a:r>
          </a:p>
          <a:p>
            <a:r>
              <a:rPr lang="en-US" dirty="0" smtClean="0"/>
              <a:t>NHC-EMC collaborative activities</a:t>
            </a:r>
          </a:p>
          <a:p>
            <a:r>
              <a:rPr lang="en-US" dirty="0" smtClean="0"/>
              <a:t>New contractor hire</a:t>
            </a:r>
          </a:p>
        </p:txBody>
      </p:sp>
      <p:sp>
        <p:nvSpPr>
          <p:cNvPr id="4" name="Slide Number Placeholder 3"/>
          <p:cNvSpPr>
            <a:spLocks noGrp="1"/>
          </p:cNvSpPr>
          <p:nvPr>
            <p:ph type="sldNum" sz="quarter" idx="12"/>
          </p:nvPr>
        </p:nvSpPr>
        <p:spPr/>
        <p:txBody>
          <a:bodyPr/>
          <a:lstStyle/>
          <a:p>
            <a:fld id="{C1DF93CA-2910-4795-B03B-C9DC433A255E}" type="slidenum">
              <a:rPr lang="en-US" smtClean="0">
                <a:solidFill>
                  <a:prstClr val="white">
                    <a:tint val="75000"/>
                  </a:prstClr>
                </a:solidFill>
              </a:rPr>
              <a:pPr/>
              <a:t>46</a:t>
            </a:fld>
            <a:endParaRPr lang="en-US">
              <a:solidFill>
                <a:prstClr val="white">
                  <a:tint val="75000"/>
                </a:prstClr>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Line 2"/>
          <p:cNvSpPr>
            <a:spLocks noChangeShapeType="1"/>
          </p:cNvSpPr>
          <p:nvPr/>
        </p:nvSpPr>
        <p:spPr bwMode="auto">
          <a:xfrm>
            <a:off x="12700" y="838200"/>
            <a:ext cx="9131300" cy="1588"/>
          </a:xfrm>
          <a:prstGeom prst="line">
            <a:avLst/>
          </a:prstGeom>
          <a:noFill/>
          <a:ln w="101520">
            <a:solidFill>
              <a:srgbClr val="0000F1"/>
            </a:solidFill>
            <a:miter lim="800000"/>
            <a:headEnd/>
            <a:tailEnd/>
          </a:ln>
          <a:effectLst/>
        </p:spPr>
        <p:txBody>
          <a:bodyPr/>
          <a:lstStyle/>
          <a:p>
            <a:pPr defTabSz="457200" eaLnBrk="0" fontAlgn="base" hangingPunct="0">
              <a:lnSpc>
                <a:spcPct val="116000"/>
              </a:lnSpc>
              <a:spcBef>
                <a:spcPct val="0"/>
              </a:spcBef>
              <a:spcAft>
                <a:spcPct val="0"/>
              </a:spcAft>
              <a:buClr>
                <a:srgbClr val="000000"/>
              </a:buClr>
              <a:buSzPct val="100000"/>
              <a:buFont typeface="Times New Roman" pitchFamily="18" charset="0"/>
              <a:buNone/>
            </a:pPr>
            <a:endParaRPr lang="en-US" sz="2400" smtClean="0">
              <a:solidFill>
                <a:srgbClr val="FFFFFF"/>
              </a:solidFill>
            </a:endParaRPr>
          </a:p>
        </p:txBody>
      </p:sp>
      <p:sp>
        <p:nvSpPr>
          <p:cNvPr id="45059" name="Rectangle 3"/>
          <p:cNvSpPr>
            <a:spLocks noGrp="1" noChangeArrowheads="1"/>
          </p:cNvSpPr>
          <p:nvPr>
            <p:ph type="title"/>
          </p:nvPr>
        </p:nvSpPr>
        <p:spPr>
          <a:xfrm>
            <a:off x="1143000" y="0"/>
            <a:ext cx="7543800" cy="685800"/>
          </a:xfrm>
          <a:noFill/>
          <a:ln/>
        </p:spPr>
        <p:txBody>
          <a:bodyPr lIns="91440" tIns="45720" rIns="91440" bIns="45720"/>
          <a:lstStyle/>
          <a:p>
            <a:pPr>
              <a:buClr>
                <a:srgbClr val="0000F1"/>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4000" smtClean="0">
                <a:solidFill>
                  <a:schemeClr val="tx1"/>
                </a:solidFill>
              </a:rPr>
              <a:t>Proposed ATCF Improvements</a:t>
            </a:r>
            <a:endParaRPr lang="en-GB" sz="4000" smtClean="0">
              <a:solidFill>
                <a:schemeClr val="tx1"/>
              </a:solidFill>
            </a:endParaRPr>
          </a:p>
        </p:txBody>
      </p:sp>
      <p:pic>
        <p:nvPicPr>
          <p:cNvPr id="45060" name="Picture 4"/>
          <p:cNvPicPr>
            <a:picLocks noChangeAspect="1" noChangeArrowheads="1"/>
          </p:cNvPicPr>
          <p:nvPr/>
        </p:nvPicPr>
        <p:blipFill>
          <a:blip r:embed="rId3" cstate="print"/>
          <a:srcRect/>
          <a:stretch>
            <a:fillRect/>
          </a:stretch>
        </p:blipFill>
        <p:spPr bwMode="auto">
          <a:xfrm>
            <a:off x="0" y="1905000"/>
            <a:ext cx="914400" cy="4953000"/>
          </a:xfrm>
          <a:prstGeom prst="rect">
            <a:avLst/>
          </a:prstGeom>
          <a:noFill/>
          <a:ln w="9525">
            <a:noFill/>
            <a:round/>
            <a:headEnd/>
            <a:tailEnd/>
          </a:ln>
          <a:effectLst/>
        </p:spPr>
      </p:pic>
      <p:sp>
        <p:nvSpPr>
          <p:cNvPr id="45061" name="Text Box 5"/>
          <p:cNvSpPr txBox="1">
            <a:spLocks noChangeArrowheads="1"/>
          </p:cNvSpPr>
          <p:nvPr/>
        </p:nvSpPr>
        <p:spPr bwMode="auto">
          <a:xfrm>
            <a:off x="1219200" y="1219200"/>
            <a:ext cx="7164388" cy="5178425"/>
          </a:xfrm>
          <a:prstGeom prst="rect">
            <a:avLst/>
          </a:prstGeom>
          <a:noFill/>
          <a:ln w="9525">
            <a:noFill/>
            <a:miter lim="800000"/>
            <a:headEnd/>
            <a:tailEnd/>
          </a:ln>
          <a:effectLst/>
        </p:spPr>
        <p:txBody>
          <a:bodyPr wrap="none">
            <a:spAutoFit/>
          </a:bodyPr>
          <a:lstStyle/>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New NHC Requirements</a:t>
            </a:r>
          </a:p>
          <a:p>
            <a:pPr marL="457200"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Other possibilities </a:t>
            </a:r>
          </a:p>
          <a:p>
            <a:pPr marL="914400" lvl="1"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Pressure/Wind relationships</a:t>
            </a:r>
          </a:p>
          <a:p>
            <a:pPr marL="914400" lvl="1" indent="-457200" defTabSz="457200" eaLnBrk="0" fontAlgn="base" hangingPunct="0">
              <a:lnSpc>
                <a:spcPct val="116000"/>
              </a:lnSpc>
              <a:spcBef>
                <a:spcPct val="0"/>
              </a:spcBef>
              <a:spcAft>
                <a:spcPct val="0"/>
              </a:spcAft>
              <a:buClr>
                <a:srgbClr val="000000"/>
              </a:buClr>
              <a:buSzPct val="100000"/>
              <a:buFont typeface="Times New Roman" pitchFamily="18" charset="0"/>
              <a:buChar char="•"/>
            </a:pPr>
            <a:r>
              <a:rPr lang="en-US" sz="2400" smtClean="0">
                <a:solidFill>
                  <a:srgbClr val="3333CC"/>
                </a:solidFill>
              </a:rPr>
              <a:t>Ocean Heat Content, SST display</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smtClean="0">
                <a:solidFill>
                  <a:srgbClr val="3333CC"/>
                </a:solidFill>
              </a:rPr>
              <a:t>Mac capability for Web-ATCF</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smtClean="0">
                <a:solidFill>
                  <a:srgbClr val="3333CC"/>
                </a:solidFill>
              </a:rPr>
              <a:t>GTK+ for graphics (vice Motif)</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smtClean="0">
                <a:solidFill>
                  <a:srgbClr val="3333CC"/>
                </a:solidFill>
              </a:rPr>
              <a:t>Click to fix capability for imagery</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smtClean="0">
                <a:solidFill>
                  <a:srgbClr val="3333CC"/>
                </a:solidFill>
              </a:rPr>
              <a:t>RI probability ingest and storage</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smtClean="0">
                <a:solidFill>
                  <a:srgbClr val="3333CC"/>
                </a:solidFill>
              </a:rPr>
              <a:t>Live feeds of HFIP objective aids</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smtClean="0">
                <a:solidFill>
                  <a:srgbClr val="3333CC"/>
                </a:solidFill>
              </a:rPr>
              <a:t>Moveable grid data ingest/display</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smtClean="0">
                <a:solidFill>
                  <a:srgbClr val="3333CC"/>
                </a:solidFill>
              </a:rPr>
              <a:t>SHIPS/STIPS/LGEM diagnostic file computation</a:t>
            </a:r>
          </a:p>
          <a:p>
            <a:pPr marL="914400" lvl="1" indent="-457200" defTabSz="457200" eaLnBrk="0" fontAlgn="base" hangingPunct="0">
              <a:lnSpc>
                <a:spcPct val="116000"/>
              </a:lnSpc>
              <a:spcBef>
                <a:spcPct val="0"/>
              </a:spcBef>
              <a:spcAft>
                <a:spcPct val="0"/>
              </a:spcAft>
              <a:buClr>
                <a:srgbClr val="000000"/>
              </a:buClr>
              <a:buSzPct val="100000"/>
              <a:buFontTx/>
              <a:buChar char="•"/>
            </a:pPr>
            <a:r>
              <a:rPr lang="en-US" sz="2400" smtClean="0">
                <a:solidFill>
                  <a:srgbClr val="3333CC"/>
                </a:solidFill>
              </a:rPr>
              <a:t>Shear product computation and display</a:t>
            </a:r>
          </a:p>
        </p:txBody>
      </p:sp>
      <p:sp>
        <p:nvSpPr>
          <p:cNvPr id="45062" name="Text Box 6"/>
          <p:cNvSpPr txBox="1">
            <a:spLocks noChangeArrowheads="1"/>
          </p:cNvSpPr>
          <p:nvPr/>
        </p:nvSpPr>
        <p:spPr bwMode="auto">
          <a:xfrm>
            <a:off x="1066800" y="6342063"/>
            <a:ext cx="8077200" cy="515937"/>
          </a:xfrm>
          <a:prstGeom prst="rect">
            <a:avLst/>
          </a:prstGeom>
          <a:noFill/>
          <a:ln w="9525">
            <a:noFill/>
            <a:miter lim="800000"/>
            <a:headEnd/>
            <a:tailEnd/>
          </a:ln>
          <a:effectLst/>
        </p:spPr>
        <p:txBody>
          <a:bodyPr>
            <a:spAutoFit/>
          </a:bodyPr>
          <a:lstStyle/>
          <a:p>
            <a:pPr defTabSz="457200" eaLnBrk="0" fontAlgn="base" hangingPunct="0">
              <a:lnSpc>
                <a:spcPct val="116000"/>
              </a:lnSpc>
              <a:spcBef>
                <a:spcPct val="0"/>
              </a:spcBef>
              <a:spcAft>
                <a:spcPct val="0"/>
              </a:spcAft>
              <a:buClr>
                <a:srgbClr val="000000"/>
              </a:buClr>
              <a:buSzPct val="100000"/>
              <a:buFont typeface="Times New Roman" pitchFamily="18" charset="0"/>
              <a:buNone/>
            </a:pPr>
            <a:r>
              <a:rPr lang="en-US" sz="2400" b="1" smtClean="0">
                <a:solidFill>
                  <a:srgbClr val="CC3300"/>
                </a:solidFill>
              </a:rPr>
              <a:t>*Improvements to ATCF rapidly transition to operations</a:t>
            </a:r>
          </a:p>
        </p:txBody>
      </p:sp>
      <p:sp>
        <p:nvSpPr>
          <p:cNvPr id="7" name="Slide Number Placeholder 6"/>
          <p:cNvSpPr>
            <a:spLocks noGrp="1"/>
          </p:cNvSpPr>
          <p:nvPr>
            <p:ph type="sldNum" idx="12"/>
          </p:nvPr>
        </p:nvSpPr>
        <p:spPr/>
        <p:txBody>
          <a:bodyPr/>
          <a:lstStyle/>
          <a:p>
            <a:pPr>
              <a:defRPr/>
            </a:pPr>
            <a:fld id="{FD96FB4A-DDF4-4635-8A8E-57474684A07A}" type="slidenum">
              <a:rPr lang="en-GB" smtClean="0"/>
              <a:pPr>
                <a:defRPr/>
              </a:pPr>
              <a:t>47</a:t>
            </a:fld>
            <a:endParaRPr lang="en-GB"/>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6.2.1 Synthetic Satellite Imagery</a:t>
            </a:r>
            <a:endParaRPr lang="en-US" sz="3600" dirty="0"/>
          </a:p>
        </p:txBody>
      </p:sp>
      <p:sp>
        <p:nvSpPr>
          <p:cNvPr id="3" name="Content Placeholder 2"/>
          <p:cNvSpPr>
            <a:spLocks noGrp="1"/>
          </p:cNvSpPr>
          <p:nvPr>
            <p:ph idx="1"/>
          </p:nvPr>
        </p:nvSpPr>
        <p:spPr/>
        <p:txBody>
          <a:bodyPr>
            <a:normAutofit fontScale="85000" lnSpcReduction="10000"/>
          </a:bodyPr>
          <a:lstStyle/>
          <a:p>
            <a:r>
              <a:rPr lang="en-US" dirty="0" smtClean="0"/>
              <a:t>EMC adapted community </a:t>
            </a:r>
            <a:r>
              <a:rPr lang="en-US" dirty="0" err="1" smtClean="0"/>
              <a:t>radiative</a:t>
            </a:r>
            <a:r>
              <a:rPr lang="en-US" dirty="0" smtClean="0"/>
              <a:t> transfer model (CRTM) to HWRF output for GOES IR channels</a:t>
            </a:r>
          </a:p>
          <a:p>
            <a:r>
              <a:rPr lang="en-US" dirty="0" smtClean="0"/>
              <a:t>Images displayed on HWRF web page</a:t>
            </a:r>
          </a:p>
          <a:p>
            <a:r>
              <a:rPr lang="en-US" dirty="0" smtClean="0"/>
              <a:t>HRD developing microwave capabilities</a:t>
            </a:r>
          </a:p>
          <a:p>
            <a:r>
              <a:rPr lang="en-US" dirty="0" smtClean="0"/>
              <a:t>NRL developing COAMPS-TC imagery</a:t>
            </a:r>
          </a:p>
          <a:p>
            <a:r>
              <a:rPr lang="en-US" dirty="0" smtClean="0"/>
              <a:t>NESDIS/CIRA collecting real GOES data for comparison</a:t>
            </a:r>
          </a:p>
          <a:p>
            <a:r>
              <a:rPr lang="en-US" dirty="0" smtClean="0"/>
              <a:t>Automated model-GOES comparison system under development</a:t>
            </a:r>
          </a:p>
          <a:p>
            <a:pPr lvl="1"/>
            <a:r>
              <a:rPr lang="en-US" dirty="0" smtClean="0"/>
              <a:t>Input: Model GRIB, </a:t>
            </a:r>
            <a:r>
              <a:rPr lang="en-US" dirty="0" err="1" smtClean="0"/>
              <a:t>McIDAS</a:t>
            </a:r>
            <a:r>
              <a:rPr lang="en-US" dirty="0" smtClean="0"/>
              <a:t> Area input</a:t>
            </a:r>
          </a:p>
          <a:p>
            <a:pPr lvl="1"/>
            <a:r>
              <a:rPr lang="en-US" dirty="0" smtClean="0"/>
              <a:t>Output: Statistical analysis</a:t>
            </a:r>
          </a:p>
        </p:txBody>
      </p:sp>
      <p:sp>
        <p:nvSpPr>
          <p:cNvPr id="4" name="Slide Number Placeholder 3"/>
          <p:cNvSpPr>
            <a:spLocks noGrp="1"/>
          </p:cNvSpPr>
          <p:nvPr>
            <p:ph type="sldNum" sz="quarter" idx="12"/>
          </p:nvPr>
        </p:nvSpPr>
        <p:spPr/>
        <p:txBody>
          <a:bodyPr/>
          <a:lstStyle/>
          <a:p>
            <a:fld id="{580E87FA-95D7-4837-A865-4DABF6750F3B}" type="slidenum">
              <a:rPr lang="en-US" smtClean="0"/>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HWRF Synthetic – Real GOES Comparison</a:t>
            </a:r>
            <a:br>
              <a:rPr lang="en-US" sz="3600" dirty="0" smtClean="0"/>
            </a:br>
            <a:r>
              <a:rPr lang="en-US" sz="3600" dirty="0" smtClean="0"/>
              <a:t>GOES Channel 3 (Water Vapor) </a:t>
            </a:r>
            <a:endParaRPr lang="en-US" sz="3600" dirty="0"/>
          </a:p>
        </p:txBody>
      </p:sp>
      <p:pic>
        <p:nvPicPr>
          <p:cNvPr id="4" name="Picture 3" descr="earl_hwrf_ch3_2010_082918_loop.gif"/>
          <p:cNvPicPr>
            <a:picLocks noChangeAspect="1"/>
          </p:cNvPicPr>
          <p:nvPr/>
        </p:nvPicPr>
        <p:blipFill>
          <a:blip r:embed="rId2" cstate="print"/>
          <a:stretch>
            <a:fillRect/>
          </a:stretch>
        </p:blipFill>
        <p:spPr>
          <a:xfrm>
            <a:off x="609600" y="2286000"/>
            <a:ext cx="3886200" cy="2914650"/>
          </a:xfrm>
          <a:prstGeom prst="rect">
            <a:avLst/>
          </a:prstGeom>
        </p:spPr>
      </p:pic>
      <p:pic>
        <p:nvPicPr>
          <p:cNvPr id="5" name="Picture 4" descr="earl_goes_ch3_2010_082918_loop.gif"/>
          <p:cNvPicPr>
            <a:picLocks noChangeAspect="1"/>
          </p:cNvPicPr>
          <p:nvPr/>
        </p:nvPicPr>
        <p:blipFill>
          <a:blip r:embed="rId3" cstate="print"/>
          <a:stretch>
            <a:fillRect/>
          </a:stretch>
        </p:blipFill>
        <p:spPr>
          <a:xfrm>
            <a:off x="4724400" y="2286000"/>
            <a:ext cx="3886200" cy="2914650"/>
          </a:xfrm>
          <a:prstGeom prst="rect">
            <a:avLst/>
          </a:prstGeom>
        </p:spPr>
      </p:pic>
      <p:sp>
        <p:nvSpPr>
          <p:cNvPr id="6" name="TextBox 5"/>
          <p:cNvSpPr txBox="1"/>
          <p:nvPr/>
        </p:nvSpPr>
        <p:spPr>
          <a:xfrm>
            <a:off x="685800" y="5715000"/>
            <a:ext cx="7716856" cy="369332"/>
          </a:xfrm>
          <a:prstGeom prst="rect">
            <a:avLst/>
          </a:prstGeom>
          <a:noFill/>
        </p:spPr>
        <p:txBody>
          <a:bodyPr wrap="none" rtlCol="0">
            <a:spAutoFit/>
          </a:bodyPr>
          <a:lstStyle/>
          <a:p>
            <a:r>
              <a:rPr lang="en-US" dirty="0" smtClean="0"/>
              <a:t>6 hr Images 0 to 126 hr at 6 hr for Hurricane Earl starting 29 Aug 2010 at 18 UTC</a:t>
            </a:r>
            <a:endParaRPr lang="en-US" dirty="0"/>
          </a:p>
        </p:txBody>
      </p:sp>
      <p:sp>
        <p:nvSpPr>
          <p:cNvPr id="7" name="Slide Number Placeholder 6"/>
          <p:cNvSpPr>
            <a:spLocks noGrp="1"/>
          </p:cNvSpPr>
          <p:nvPr>
            <p:ph type="sldNum" sz="quarter" idx="12"/>
          </p:nvPr>
        </p:nvSpPr>
        <p:spPr/>
        <p:txBody>
          <a:bodyPr/>
          <a:lstStyle/>
          <a:p>
            <a:fld id="{580E87FA-95D7-4837-A865-4DABF6750F3B}" type="slidenum">
              <a:rPr lang="en-US" smtClean="0"/>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graphicFrame>
        <p:nvGraphicFramePr>
          <p:cNvPr id="4" name="Chart 3"/>
          <p:cNvGraphicFramePr>
            <a:graphicFrameLocks noGrp="1"/>
          </p:cNvGraphicFramePr>
          <p:nvPr/>
        </p:nvGraphicFramePr>
        <p:xfrm>
          <a:off x="152400" y="381000"/>
          <a:ext cx="8667750" cy="6296025"/>
        </p:xfrm>
        <a:graphic>
          <a:graphicData uri="http://schemas.openxmlformats.org/drawingml/2006/chart">
            <c:chart xmlns:c="http://schemas.openxmlformats.org/drawingml/2006/chart" xmlns:r="http://schemas.openxmlformats.org/officeDocument/2006/relationships" r:id="rId2"/>
          </a:graphicData>
        </a:graphic>
      </p:graphicFrame>
      <p:sp>
        <p:nvSpPr>
          <p:cNvPr id="3" name="Slide Number Placeholder 2"/>
          <p:cNvSpPr>
            <a:spLocks noGrp="1"/>
          </p:cNvSpPr>
          <p:nvPr>
            <p:ph type="sldNum" sz="quarter" idx="12"/>
          </p:nvPr>
        </p:nvSpPr>
        <p:spPr/>
        <p:txBody>
          <a:bodyPr/>
          <a:lstStyle/>
          <a:p>
            <a:fld id="{580E87FA-95D7-4837-A865-4DABF6750F3B}"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6.4.1 Aircraft Data for Model Diagnostics</a:t>
            </a:r>
            <a:endParaRPr lang="en-US" sz="3600" dirty="0"/>
          </a:p>
        </p:txBody>
      </p:sp>
      <p:sp>
        <p:nvSpPr>
          <p:cNvPr id="3" name="Content Placeholder 2"/>
          <p:cNvSpPr>
            <a:spLocks noGrp="1"/>
          </p:cNvSpPr>
          <p:nvPr>
            <p:ph idx="1"/>
          </p:nvPr>
        </p:nvSpPr>
        <p:spPr/>
        <p:txBody>
          <a:bodyPr>
            <a:normAutofit/>
          </a:bodyPr>
          <a:lstStyle/>
          <a:p>
            <a:r>
              <a:rPr lang="en-US" dirty="0" smtClean="0">
                <a:latin typeface="Calibri" pitchFamily="34" charset="0"/>
              </a:rPr>
              <a:t>Two primary uses for airborne datasets:</a:t>
            </a:r>
          </a:p>
          <a:p>
            <a:pPr marL="971550" lvl="1" indent="-514350">
              <a:buFont typeface="+mj-lt"/>
              <a:buAutoNum type="arabicPeriod"/>
            </a:pPr>
            <a:r>
              <a:rPr lang="en-US" dirty="0" smtClean="0">
                <a:latin typeface="Calibri" pitchFamily="34" charset="0"/>
              </a:rPr>
              <a:t>Quick-look assessments of model forecasts for a specific case</a:t>
            </a:r>
          </a:p>
          <a:p>
            <a:pPr marL="971550" lvl="1" indent="-514350">
              <a:buFont typeface="+mj-lt"/>
              <a:buAutoNum type="arabicPeriod"/>
            </a:pPr>
            <a:r>
              <a:rPr lang="en-US" dirty="0" smtClean="0">
                <a:latin typeface="Calibri" pitchFamily="34" charset="0"/>
              </a:rPr>
              <a:t>Comprehensive analyses in a composite framework for assessment of systematic biases</a:t>
            </a:r>
          </a:p>
          <a:p>
            <a:r>
              <a:rPr lang="en-US" dirty="0" smtClean="0">
                <a:latin typeface="Calibri" pitchFamily="34" charset="0"/>
              </a:rPr>
              <a:t> Forward model for HWRF-X</a:t>
            </a:r>
          </a:p>
          <a:p>
            <a:pPr lvl="1"/>
            <a:r>
              <a:rPr lang="en-US" dirty="0" smtClean="0">
                <a:latin typeface="Calibri" pitchFamily="34" charset="0"/>
              </a:rPr>
              <a:t>Microwave Equivalent (37H, 37V, 85H)  derived from 3km resolution real-time HWRFX runs</a:t>
            </a:r>
          </a:p>
          <a:p>
            <a:pPr lvl="1"/>
            <a:endParaRPr lang="en-US" dirty="0" smtClean="0">
              <a:latin typeface="Calibri" pitchFamily="34" charset="0"/>
            </a:endParaRPr>
          </a:p>
          <a:p>
            <a:pPr>
              <a:buNone/>
            </a:pPr>
            <a:endParaRPr lang="en-US" dirty="0"/>
          </a:p>
        </p:txBody>
      </p:sp>
      <p:sp>
        <p:nvSpPr>
          <p:cNvPr id="4" name="Slide Number Placeholder 3"/>
          <p:cNvSpPr>
            <a:spLocks noGrp="1"/>
          </p:cNvSpPr>
          <p:nvPr>
            <p:ph type="sldNum" sz="quarter" idx="12"/>
          </p:nvPr>
        </p:nvSpPr>
        <p:spPr/>
        <p:txBody>
          <a:bodyPr/>
          <a:lstStyle/>
          <a:p>
            <a:fld id="{580E87FA-95D7-4837-A865-4DABF6750F3B}"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grpSp>
        <p:nvGrpSpPr>
          <p:cNvPr id="2" name="Group 3"/>
          <p:cNvGrpSpPr>
            <a:grpSpLocks/>
          </p:cNvGrpSpPr>
          <p:nvPr/>
        </p:nvGrpSpPr>
        <p:grpSpPr bwMode="auto">
          <a:xfrm>
            <a:off x="1163638" y="985838"/>
            <a:ext cx="2144712" cy="1339850"/>
            <a:chOff x="76200" y="646113"/>
            <a:chExt cx="2144713" cy="1339850"/>
          </a:xfrm>
        </p:grpSpPr>
        <p:pic>
          <p:nvPicPr>
            <p:cNvPr id="3102" name="Picture 1" descr="utan_21_44Z28AUG2010.gif"/>
            <p:cNvPicPr>
              <a:picLocks noChangeAspect="1"/>
            </p:cNvPicPr>
            <p:nvPr/>
          </p:nvPicPr>
          <p:blipFill>
            <a:blip r:embed="rId2" cstate="print"/>
            <a:srcRect t="10464" r="12064" b="16280"/>
            <a:stretch>
              <a:fillRect/>
            </a:stretch>
          </p:blipFill>
          <p:spPr bwMode="auto">
            <a:xfrm>
              <a:off x="76200" y="646113"/>
              <a:ext cx="2144713" cy="1339850"/>
            </a:xfrm>
            <a:prstGeom prst="rect">
              <a:avLst/>
            </a:prstGeom>
            <a:noFill/>
            <a:ln w="9525">
              <a:noFill/>
              <a:miter lim="800000"/>
              <a:headEnd/>
              <a:tailEnd/>
            </a:ln>
          </p:spPr>
        </p:pic>
        <p:sp>
          <p:nvSpPr>
            <p:cNvPr id="3103" name="TextBox 19"/>
            <p:cNvSpPr txBox="1">
              <a:spLocks noChangeArrowheads="1"/>
            </p:cNvSpPr>
            <p:nvPr/>
          </p:nvSpPr>
          <p:spPr bwMode="auto">
            <a:xfrm>
              <a:off x="1041400" y="674688"/>
              <a:ext cx="1092200" cy="277812"/>
            </a:xfrm>
            <a:prstGeom prst="rect">
              <a:avLst/>
            </a:prstGeom>
            <a:noFill/>
            <a:ln w="9525">
              <a:noFill/>
              <a:miter lim="800000"/>
              <a:headEnd/>
              <a:tailEnd/>
            </a:ln>
          </p:spPr>
          <p:txBody>
            <a:bodyPr wrap="none">
              <a:spAutoFit/>
            </a:bodyPr>
            <a:lstStyle/>
            <a:p>
              <a:r>
                <a:rPr lang="en-US" sz="1200" b="1">
                  <a:latin typeface="Calibri" pitchFamily="34" charset="0"/>
                </a:rPr>
                <a:t>21:44Z Aug 28</a:t>
              </a:r>
            </a:p>
          </p:txBody>
        </p:sp>
      </p:grpSp>
      <p:grpSp>
        <p:nvGrpSpPr>
          <p:cNvPr id="3" name="Group 6"/>
          <p:cNvGrpSpPr>
            <a:grpSpLocks/>
          </p:cNvGrpSpPr>
          <p:nvPr/>
        </p:nvGrpSpPr>
        <p:grpSpPr bwMode="auto">
          <a:xfrm>
            <a:off x="1163638" y="2339975"/>
            <a:ext cx="2133600" cy="1328738"/>
            <a:chOff x="76200" y="2000250"/>
            <a:chExt cx="2133600" cy="1328738"/>
          </a:xfrm>
        </p:grpSpPr>
        <p:pic>
          <p:nvPicPr>
            <p:cNvPr id="3100" name="Picture 3" descr="utan_23_03Z28AUG2010.gif"/>
            <p:cNvPicPr>
              <a:picLocks noChangeAspect="1"/>
            </p:cNvPicPr>
            <p:nvPr/>
          </p:nvPicPr>
          <p:blipFill>
            <a:blip r:embed="rId3" cstate="print"/>
            <a:srcRect t="10756" r="12500" b="16570"/>
            <a:stretch>
              <a:fillRect/>
            </a:stretch>
          </p:blipFill>
          <p:spPr bwMode="auto">
            <a:xfrm>
              <a:off x="76200" y="2000250"/>
              <a:ext cx="2133600" cy="1328738"/>
            </a:xfrm>
            <a:prstGeom prst="rect">
              <a:avLst/>
            </a:prstGeom>
            <a:noFill/>
            <a:ln w="9525">
              <a:noFill/>
              <a:miter lim="800000"/>
              <a:headEnd/>
              <a:tailEnd/>
            </a:ln>
          </p:spPr>
        </p:pic>
        <p:sp>
          <p:nvSpPr>
            <p:cNvPr id="3101" name="TextBox 20"/>
            <p:cNvSpPr txBox="1">
              <a:spLocks noChangeArrowheads="1"/>
            </p:cNvSpPr>
            <p:nvPr/>
          </p:nvSpPr>
          <p:spPr bwMode="auto">
            <a:xfrm>
              <a:off x="1046163" y="2009775"/>
              <a:ext cx="1090612" cy="276225"/>
            </a:xfrm>
            <a:prstGeom prst="rect">
              <a:avLst/>
            </a:prstGeom>
            <a:noFill/>
            <a:ln w="9525">
              <a:noFill/>
              <a:miter lim="800000"/>
              <a:headEnd/>
              <a:tailEnd/>
            </a:ln>
          </p:spPr>
          <p:txBody>
            <a:bodyPr wrap="none">
              <a:spAutoFit/>
            </a:bodyPr>
            <a:lstStyle/>
            <a:p>
              <a:r>
                <a:rPr lang="en-US" sz="1200" b="1">
                  <a:latin typeface="Calibri" pitchFamily="34" charset="0"/>
                </a:rPr>
                <a:t>23:03Z Aug 28</a:t>
              </a:r>
            </a:p>
          </p:txBody>
        </p:sp>
      </p:grpSp>
      <p:grpSp>
        <p:nvGrpSpPr>
          <p:cNvPr id="4" name="Group 12"/>
          <p:cNvGrpSpPr>
            <a:grpSpLocks/>
          </p:cNvGrpSpPr>
          <p:nvPr/>
        </p:nvGrpSpPr>
        <p:grpSpPr bwMode="auto">
          <a:xfrm>
            <a:off x="1163638" y="3692525"/>
            <a:ext cx="2122487" cy="1339850"/>
            <a:chOff x="76200" y="4724400"/>
            <a:chExt cx="2122488" cy="1339850"/>
          </a:xfrm>
        </p:grpSpPr>
        <p:pic>
          <p:nvPicPr>
            <p:cNvPr id="3098" name="Picture 5" descr="utan_09_39Z29AUG2010.gif"/>
            <p:cNvPicPr>
              <a:picLocks noChangeAspect="1"/>
            </p:cNvPicPr>
            <p:nvPr/>
          </p:nvPicPr>
          <p:blipFill>
            <a:blip r:embed="rId4" cstate="print"/>
            <a:srcRect t="10368" r="12936" b="16376"/>
            <a:stretch>
              <a:fillRect/>
            </a:stretch>
          </p:blipFill>
          <p:spPr bwMode="auto">
            <a:xfrm>
              <a:off x="76200" y="4724400"/>
              <a:ext cx="2122488" cy="1339850"/>
            </a:xfrm>
            <a:prstGeom prst="rect">
              <a:avLst/>
            </a:prstGeom>
            <a:noFill/>
            <a:ln w="9525">
              <a:noFill/>
              <a:miter lim="800000"/>
              <a:headEnd/>
              <a:tailEnd/>
            </a:ln>
          </p:spPr>
        </p:pic>
        <p:sp>
          <p:nvSpPr>
            <p:cNvPr id="3099" name="TextBox 22"/>
            <p:cNvSpPr txBox="1">
              <a:spLocks noChangeArrowheads="1"/>
            </p:cNvSpPr>
            <p:nvPr/>
          </p:nvSpPr>
          <p:spPr bwMode="auto">
            <a:xfrm>
              <a:off x="1035050" y="4740275"/>
              <a:ext cx="1092200" cy="276225"/>
            </a:xfrm>
            <a:prstGeom prst="rect">
              <a:avLst/>
            </a:prstGeom>
            <a:noFill/>
            <a:ln w="9525">
              <a:noFill/>
              <a:miter lim="800000"/>
              <a:headEnd/>
              <a:tailEnd/>
            </a:ln>
          </p:spPr>
          <p:txBody>
            <a:bodyPr wrap="none">
              <a:spAutoFit/>
            </a:bodyPr>
            <a:lstStyle/>
            <a:p>
              <a:r>
                <a:rPr lang="en-US" sz="1200" b="1">
                  <a:latin typeface="Calibri" pitchFamily="34" charset="0"/>
                </a:rPr>
                <a:t>09:39Z Aug 29</a:t>
              </a:r>
            </a:p>
          </p:txBody>
        </p:sp>
      </p:grpSp>
      <p:grpSp>
        <p:nvGrpSpPr>
          <p:cNvPr id="5" name="Group 15"/>
          <p:cNvGrpSpPr>
            <a:grpSpLocks/>
          </p:cNvGrpSpPr>
          <p:nvPr/>
        </p:nvGrpSpPr>
        <p:grpSpPr bwMode="auto">
          <a:xfrm>
            <a:off x="1193800" y="5064125"/>
            <a:ext cx="2027238" cy="1431925"/>
            <a:chOff x="106363" y="7467600"/>
            <a:chExt cx="2027237" cy="1431925"/>
          </a:xfrm>
        </p:grpSpPr>
        <p:pic>
          <p:nvPicPr>
            <p:cNvPr id="3096" name="Picture 7" descr="utan_11_58Z29AUG2010.gif"/>
            <p:cNvPicPr>
              <a:picLocks noChangeAspect="1"/>
            </p:cNvPicPr>
            <p:nvPr/>
          </p:nvPicPr>
          <p:blipFill>
            <a:blip r:embed="rId5" cstate="print"/>
            <a:srcRect l="1091" t="10464" r="15770" b="11240"/>
            <a:stretch>
              <a:fillRect/>
            </a:stretch>
          </p:blipFill>
          <p:spPr bwMode="auto">
            <a:xfrm>
              <a:off x="106363" y="7467600"/>
              <a:ext cx="2027237" cy="1431925"/>
            </a:xfrm>
            <a:prstGeom prst="rect">
              <a:avLst/>
            </a:prstGeom>
            <a:noFill/>
            <a:ln w="9525">
              <a:noFill/>
              <a:miter lim="800000"/>
              <a:headEnd/>
              <a:tailEnd/>
            </a:ln>
          </p:spPr>
        </p:pic>
        <p:sp>
          <p:nvSpPr>
            <p:cNvPr id="3097" name="TextBox 24"/>
            <p:cNvSpPr txBox="1">
              <a:spLocks noChangeArrowheads="1"/>
            </p:cNvSpPr>
            <p:nvPr/>
          </p:nvSpPr>
          <p:spPr bwMode="auto">
            <a:xfrm>
              <a:off x="1033463" y="7485063"/>
              <a:ext cx="1092200" cy="276225"/>
            </a:xfrm>
            <a:prstGeom prst="rect">
              <a:avLst/>
            </a:prstGeom>
            <a:noFill/>
            <a:ln w="9525">
              <a:noFill/>
              <a:miter lim="800000"/>
              <a:headEnd/>
              <a:tailEnd/>
            </a:ln>
          </p:spPr>
          <p:txBody>
            <a:bodyPr wrap="none">
              <a:spAutoFit/>
            </a:bodyPr>
            <a:lstStyle/>
            <a:p>
              <a:r>
                <a:rPr lang="en-US" sz="1200" b="1">
                  <a:latin typeface="Calibri" pitchFamily="34" charset="0"/>
                </a:rPr>
                <a:t>11:58Z Aug 29</a:t>
              </a:r>
            </a:p>
          </p:txBody>
        </p:sp>
      </p:grpSp>
      <p:pic>
        <p:nvPicPr>
          <p:cNvPr id="3078" name="Picture 9" descr="utan_21Z29AUG2010.gif"/>
          <p:cNvPicPr>
            <a:picLocks noChangeAspect="1"/>
          </p:cNvPicPr>
          <p:nvPr/>
        </p:nvPicPr>
        <p:blipFill>
          <a:blip r:embed="rId6" cstate="print"/>
          <a:srcRect l="7922" t="10756" r="13155" b="15988"/>
          <a:stretch>
            <a:fillRect/>
          </a:stretch>
        </p:blipFill>
        <p:spPr bwMode="auto">
          <a:xfrm>
            <a:off x="3490913" y="981075"/>
            <a:ext cx="1924050" cy="1339850"/>
          </a:xfrm>
          <a:prstGeom prst="rect">
            <a:avLst/>
          </a:prstGeom>
          <a:noFill/>
          <a:ln w="9525">
            <a:noFill/>
            <a:miter lim="800000"/>
            <a:headEnd/>
            <a:tailEnd/>
          </a:ln>
        </p:spPr>
      </p:pic>
      <p:sp>
        <p:nvSpPr>
          <p:cNvPr id="3079" name="TextBox 26"/>
          <p:cNvSpPr txBox="1">
            <a:spLocks noChangeArrowheads="1"/>
          </p:cNvSpPr>
          <p:nvPr/>
        </p:nvSpPr>
        <p:spPr bwMode="auto">
          <a:xfrm>
            <a:off x="4284663" y="1019175"/>
            <a:ext cx="1090612" cy="277813"/>
          </a:xfrm>
          <a:prstGeom prst="rect">
            <a:avLst/>
          </a:prstGeom>
          <a:noFill/>
          <a:ln w="9525">
            <a:noFill/>
            <a:miter lim="800000"/>
            <a:headEnd/>
            <a:tailEnd/>
          </a:ln>
        </p:spPr>
        <p:txBody>
          <a:bodyPr wrap="none">
            <a:spAutoFit/>
          </a:bodyPr>
          <a:lstStyle/>
          <a:p>
            <a:r>
              <a:rPr lang="en-US" sz="1200" b="1">
                <a:latin typeface="Calibri" pitchFamily="34" charset="0"/>
              </a:rPr>
              <a:t>21:00Z Aug 29</a:t>
            </a:r>
          </a:p>
        </p:txBody>
      </p:sp>
      <p:pic>
        <p:nvPicPr>
          <p:cNvPr id="3080" name="Picture 10" descr="utan_22_13Z29AUG2010.gif"/>
          <p:cNvPicPr>
            <a:picLocks noChangeAspect="1"/>
          </p:cNvPicPr>
          <p:nvPr/>
        </p:nvPicPr>
        <p:blipFill>
          <a:blip r:embed="rId7" cstate="print"/>
          <a:srcRect l="7849" t="10368" r="14536" b="16376"/>
          <a:stretch>
            <a:fillRect/>
          </a:stretch>
        </p:blipFill>
        <p:spPr bwMode="auto">
          <a:xfrm>
            <a:off x="3492500" y="2320925"/>
            <a:ext cx="1892300" cy="1339850"/>
          </a:xfrm>
          <a:prstGeom prst="rect">
            <a:avLst/>
          </a:prstGeom>
          <a:noFill/>
          <a:ln w="9525">
            <a:noFill/>
            <a:miter lim="800000"/>
            <a:headEnd/>
            <a:tailEnd/>
          </a:ln>
        </p:spPr>
      </p:pic>
      <p:sp>
        <p:nvSpPr>
          <p:cNvPr id="3081" name="TextBox 27"/>
          <p:cNvSpPr txBox="1">
            <a:spLocks noChangeArrowheads="1"/>
          </p:cNvSpPr>
          <p:nvPr/>
        </p:nvSpPr>
        <p:spPr bwMode="auto">
          <a:xfrm>
            <a:off x="4284663" y="2346325"/>
            <a:ext cx="1090612" cy="277813"/>
          </a:xfrm>
          <a:prstGeom prst="rect">
            <a:avLst/>
          </a:prstGeom>
          <a:noFill/>
          <a:ln w="9525">
            <a:noFill/>
            <a:miter lim="800000"/>
            <a:headEnd/>
            <a:tailEnd/>
          </a:ln>
        </p:spPr>
        <p:txBody>
          <a:bodyPr wrap="none">
            <a:spAutoFit/>
          </a:bodyPr>
          <a:lstStyle/>
          <a:p>
            <a:r>
              <a:rPr lang="en-US" sz="1200" b="1">
                <a:latin typeface="Calibri" pitchFamily="34" charset="0"/>
              </a:rPr>
              <a:t>22:13Z Aug 29</a:t>
            </a:r>
          </a:p>
        </p:txBody>
      </p:sp>
      <p:pic>
        <p:nvPicPr>
          <p:cNvPr id="3082" name="Picture 12" descr="utan_00_44Z30AUG2010.gif"/>
          <p:cNvPicPr>
            <a:picLocks noChangeAspect="1"/>
          </p:cNvPicPr>
          <p:nvPr/>
        </p:nvPicPr>
        <p:blipFill>
          <a:blip r:embed="rId8" cstate="print"/>
          <a:srcRect l="8212" t="10658" r="15480" b="16667"/>
          <a:stretch>
            <a:fillRect/>
          </a:stretch>
        </p:blipFill>
        <p:spPr bwMode="auto">
          <a:xfrm>
            <a:off x="3505200" y="3692525"/>
            <a:ext cx="1860550" cy="1328738"/>
          </a:xfrm>
          <a:prstGeom prst="rect">
            <a:avLst/>
          </a:prstGeom>
          <a:noFill/>
          <a:ln w="9525">
            <a:noFill/>
            <a:miter lim="800000"/>
            <a:headEnd/>
            <a:tailEnd/>
          </a:ln>
        </p:spPr>
      </p:pic>
      <p:sp>
        <p:nvSpPr>
          <p:cNvPr id="3083" name="TextBox 29"/>
          <p:cNvSpPr txBox="1">
            <a:spLocks noChangeArrowheads="1"/>
          </p:cNvSpPr>
          <p:nvPr/>
        </p:nvSpPr>
        <p:spPr bwMode="auto">
          <a:xfrm>
            <a:off x="4248150" y="3736975"/>
            <a:ext cx="1092200" cy="276225"/>
          </a:xfrm>
          <a:prstGeom prst="rect">
            <a:avLst/>
          </a:prstGeom>
          <a:noFill/>
          <a:ln w="9525">
            <a:noFill/>
            <a:miter lim="800000"/>
            <a:headEnd/>
            <a:tailEnd/>
          </a:ln>
        </p:spPr>
        <p:txBody>
          <a:bodyPr wrap="none">
            <a:spAutoFit/>
          </a:bodyPr>
          <a:lstStyle/>
          <a:p>
            <a:r>
              <a:rPr lang="en-US" sz="1200" b="1">
                <a:latin typeface="Calibri" pitchFamily="34" charset="0"/>
              </a:rPr>
              <a:t>00:44Z Aug 30</a:t>
            </a:r>
          </a:p>
        </p:txBody>
      </p:sp>
      <p:pic>
        <p:nvPicPr>
          <p:cNvPr id="3084" name="Picture 13" descr="utan_11_17Z30AUG2010.gif"/>
          <p:cNvPicPr>
            <a:picLocks noChangeAspect="1"/>
          </p:cNvPicPr>
          <p:nvPr/>
        </p:nvPicPr>
        <p:blipFill>
          <a:blip r:embed="rId9" cstate="print"/>
          <a:srcRect l="7849" t="10271" r="14099"/>
          <a:stretch>
            <a:fillRect/>
          </a:stretch>
        </p:blipFill>
        <p:spPr bwMode="auto">
          <a:xfrm>
            <a:off x="3505200" y="5064125"/>
            <a:ext cx="1901825" cy="1641475"/>
          </a:xfrm>
          <a:prstGeom prst="rect">
            <a:avLst/>
          </a:prstGeom>
          <a:noFill/>
          <a:ln w="9525">
            <a:noFill/>
            <a:miter lim="800000"/>
            <a:headEnd/>
            <a:tailEnd/>
          </a:ln>
        </p:spPr>
      </p:pic>
      <p:sp>
        <p:nvSpPr>
          <p:cNvPr id="3085" name="TextBox 30"/>
          <p:cNvSpPr txBox="1">
            <a:spLocks noChangeArrowheads="1"/>
          </p:cNvSpPr>
          <p:nvPr/>
        </p:nvSpPr>
        <p:spPr bwMode="auto">
          <a:xfrm>
            <a:off x="4271963" y="5089525"/>
            <a:ext cx="1092200" cy="276225"/>
          </a:xfrm>
          <a:prstGeom prst="rect">
            <a:avLst/>
          </a:prstGeom>
          <a:noFill/>
          <a:ln w="9525">
            <a:noFill/>
            <a:miter lim="800000"/>
            <a:headEnd/>
            <a:tailEnd/>
          </a:ln>
        </p:spPr>
        <p:txBody>
          <a:bodyPr wrap="none">
            <a:spAutoFit/>
          </a:bodyPr>
          <a:lstStyle/>
          <a:p>
            <a:r>
              <a:rPr lang="en-US" sz="1200" b="1">
                <a:latin typeface="Calibri" pitchFamily="34" charset="0"/>
              </a:rPr>
              <a:t>11:17Z Aug 30</a:t>
            </a:r>
          </a:p>
        </p:txBody>
      </p:sp>
      <p:pic>
        <p:nvPicPr>
          <p:cNvPr id="3086" name="Picture 15" descr="utan_13_40Z30AUG2010.gif"/>
          <p:cNvPicPr>
            <a:picLocks noChangeAspect="1"/>
          </p:cNvPicPr>
          <p:nvPr/>
        </p:nvPicPr>
        <p:blipFill>
          <a:blip r:embed="rId10" cstate="print"/>
          <a:srcRect l="8430" t="10271" b="16473"/>
          <a:stretch>
            <a:fillRect/>
          </a:stretch>
        </p:blipFill>
        <p:spPr bwMode="auto">
          <a:xfrm>
            <a:off x="5603875" y="949325"/>
            <a:ext cx="2233613" cy="1339850"/>
          </a:xfrm>
          <a:prstGeom prst="rect">
            <a:avLst/>
          </a:prstGeom>
          <a:noFill/>
          <a:ln w="9525">
            <a:noFill/>
            <a:miter lim="800000"/>
            <a:headEnd/>
            <a:tailEnd/>
          </a:ln>
        </p:spPr>
      </p:pic>
      <p:pic>
        <p:nvPicPr>
          <p:cNvPr id="3087" name="Picture 16" descr="utan_21_23Z30AUG2010.gif"/>
          <p:cNvPicPr>
            <a:picLocks noChangeAspect="1"/>
          </p:cNvPicPr>
          <p:nvPr/>
        </p:nvPicPr>
        <p:blipFill>
          <a:blip r:embed="rId11" cstate="print"/>
          <a:srcRect l="8430" t="10271" b="17055"/>
          <a:stretch>
            <a:fillRect/>
          </a:stretch>
        </p:blipFill>
        <p:spPr bwMode="auto">
          <a:xfrm>
            <a:off x="5603875" y="2298700"/>
            <a:ext cx="2233613" cy="1328738"/>
          </a:xfrm>
          <a:prstGeom prst="rect">
            <a:avLst/>
          </a:prstGeom>
          <a:noFill/>
          <a:ln w="9525">
            <a:noFill/>
            <a:miter lim="800000"/>
            <a:headEnd/>
            <a:tailEnd/>
          </a:ln>
        </p:spPr>
      </p:pic>
      <p:pic>
        <p:nvPicPr>
          <p:cNvPr id="3088" name="Picture 17" descr="utan_22_31Z30AUG2010.gif"/>
          <p:cNvPicPr>
            <a:picLocks noChangeAspect="1"/>
          </p:cNvPicPr>
          <p:nvPr/>
        </p:nvPicPr>
        <p:blipFill>
          <a:blip r:embed="rId12" cstate="print"/>
          <a:srcRect l="7994" t="10756" b="16570"/>
          <a:stretch>
            <a:fillRect/>
          </a:stretch>
        </p:blipFill>
        <p:spPr bwMode="auto">
          <a:xfrm>
            <a:off x="5594350" y="3703638"/>
            <a:ext cx="2243138" cy="1328737"/>
          </a:xfrm>
          <a:prstGeom prst="rect">
            <a:avLst/>
          </a:prstGeom>
          <a:noFill/>
          <a:ln w="9525">
            <a:noFill/>
            <a:miter lim="800000"/>
            <a:headEnd/>
            <a:tailEnd/>
          </a:ln>
        </p:spPr>
      </p:pic>
      <p:pic>
        <p:nvPicPr>
          <p:cNvPr id="3089" name="Picture 18" descr="utan_23_33Z30AUG2010.gif"/>
          <p:cNvPicPr>
            <a:picLocks noChangeAspect="1"/>
          </p:cNvPicPr>
          <p:nvPr/>
        </p:nvPicPr>
        <p:blipFill>
          <a:blip r:embed="rId13" cstate="print"/>
          <a:srcRect l="7994" t="10271"/>
          <a:stretch>
            <a:fillRect/>
          </a:stretch>
        </p:blipFill>
        <p:spPr bwMode="auto">
          <a:xfrm>
            <a:off x="5603875" y="5054600"/>
            <a:ext cx="2244725" cy="1639888"/>
          </a:xfrm>
          <a:prstGeom prst="rect">
            <a:avLst/>
          </a:prstGeom>
          <a:noFill/>
          <a:ln w="9525">
            <a:noFill/>
            <a:miter lim="800000"/>
            <a:headEnd/>
            <a:tailEnd/>
          </a:ln>
        </p:spPr>
      </p:pic>
      <p:sp>
        <p:nvSpPr>
          <p:cNvPr id="3090" name="TextBox 32"/>
          <p:cNvSpPr txBox="1">
            <a:spLocks noChangeArrowheads="1"/>
          </p:cNvSpPr>
          <p:nvPr/>
        </p:nvSpPr>
        <p:spPr bwMode="auto">
          <a:xfrm>
            <a:off x="6351588" y="976313"/>
            <a:ext cx="1092200" cy="276225"/>
          </a:xfrm>
          <a:prstGeom prst="rect">
            <a:avLst/>
          </a:prstGeom>
          <a:noFill/>
          <a:ln w="9525">
            <a:noFill/>
            <a:miter lim="800000"/>
            <a:headEnd/>
            <a:tailEnd/>
          </a:ln>
        </p:spPr>
        <p:txBody>
          <a:bodyPr wrap="none">
            <a:spAutoFit/>
          </a:bodyPr>
          <a:lstStyle/>
          <a:p>
            <a:r>
              <a:rPr lang="en-US" sz="1200" b="1">
                <a:latin typeface="Calibri" pitchFamily="34" charset="0"/>
              </a:rPr>
              <a:t>13:40Z Aug 30</a:t>
            </a:r>
          </a:p>
        </p:txBody>
      </p:sp>
      <p:sp>
        <p:nvSpPr>
          <p:cNvPr id="3091" name="TextBox 33"/>
          <p:cNvSpPr txBox="1">
            <a:spLocks noChangeArrowheads="1"/>
          </p:cNvSpPr>
          <p:nvPr/>
        </p:nvSpPr>
        <p:spPr bwMode="auto">
          <a:xfrm>
            <a:off x="6351588" y="2303463"/>
            <a:ext cx="1092200" cy="276225"/>
          </a:xfrm>
          <a:prstGeom prst="rect">
            <a:avLst/>
          </a:prstGeom>
          <a:noFill/>
          <a:ln w="9525">
            <a:noFill/>
            <a:miter lim="800000"/>
            <a:headEnd/>
            <a:tailEnd/>
          </a:ln>
        </p:spPr>
        <p:txBody>
          <a:bodyPr wrap="none">
            <a:spAutoFit/>
          </a:bodyPr>
          <a:lstStyle/>
          <a:p>
            <a:r>
              <a:rPr lang="en-US" sz="1200" b="1">
                <a:latin typeface="Calibri" pitchFamily="34" charset="0"/>
              </a:rPr>
              <a:t>21:23Z Aug 30</a:t>
            </a:r>
          </a:p>
        </p:txBody>
      </p:sp>
      <p:sp>
        <p:nvSpPr>
          <p:cNvPr id="3092" name="TextBox 34"/>
          <p:cNvSpPr txBox="1">
            <a:spLocks noChangeArrowheads="1"/>
          </p:cNvSpPr>
          <p:nvPr/>
        </p:nvSpPr>
        <p:spPr bwMode="auto">
          <a:xfrm>
            <a:off x="6342063" y="3706813"/>
            <a:ext cx="1090612" cy="276225"/>
          </a:xfrm>
          <a:prstGeom prst="rect">
            <a:avLst/>
          </a:prstGeom>
          <a:noFill/>
          <a:ln w="9525">
            <a:noFill/>
            <a:miter lim="800000"/>
            <a:headEnd/>
            <a:tailEnd/>
          </a:ln>
        </p:spPr>
        <p:txBody>
          <a:bodyPr wrap="none">
            <a:spAutoFit/>
          </a:bodyPr>
          <a:lstStyle/>
          <a:p>
            <a:r>
              <a:rPr lang="en-US" sz="1200" b="1">
                <a:latin typeface="Calibri" pitchFamily="34" charset="0"/>
              </a:rPr>
              <a:t>22:31Z Aug 30</a:t>
            </a:r>
          </a:p>
        </p:txBody>
      </p:sp>
      <p:sp>
        <p:nvSpPr>
          <p:cNvPr id="3093" name="TextBox 35"/>
          <p:cNvSpPr txBox="1">
            <a:spLocks noChangeArrowheads="1"/>
          </p:cNvSpPr>
          <p:nvPr/>
        </p:nvSpPr>
        <p:spPr bwMode="auto">
          <a:xfrm>
            <a:off x="6316663" y="5097463"/>
            <a:ext cx="1092200" cy="276225"/>
          </a:xfrm>
          <a:prstGeom prst="rect">
            <a:avLst/>
          </a:prstGeom>
          <a:noFill/>
          <a:ln w="9525">
            <a:noFill/>
            <a:miter lim="800000"/>
            <a:headEnd/>
            <a:tailEnd/>
          </a:ln>
        </p:spPr>
        <p:txBody>
          <a:bodyPr wrap="none">
            <a:spAutoFit/>
          </a:bodyPr>
          <a:lstStyle/>
          <a:p>
            <a:r>
              <a:rPr lang="en-US" sz="1200" b="1">
                <a:latin typeface="Calibri" pitchFamily="34" charset="0"/>
              </a:rPr>
              <a:t>23:33Z Aug 30</a:t>
            </a:r>
          </a:p>
        </p:txBody>
      </p:sp>
      <p:sp>
        <p:nvSpPr>
          <p:cNvPr id="3094" name="TextBox 36"/>
          <p:cNvSpPr txBox="1">
            <a:spLocks noChangeArrowheads="1"/>
          </p:cNvSpPr>
          <p:nvPr/>
        </p:nvSpPr>
        <p:spPr bwMode="auto">
          <a:xfrm>
            <a:off x="1204913" y="533400"/>
            <a:ext cx="6457950" cy="366713"/>
          </a:xfrm>
          <a:prstGeom prst="rect">
            <a:avLst/>
          </a:prstGeom>
          <a:noFill/>
          <a:ln w="9525">
            <a:noFill/>
            <a:miter lim="800000"/>
            <a:headEnd/>
            <a:tailEnd/>
          </a:ln>
        </p:spPr>
        <p:txBody>
          <a:bodyPr wrap="none">
            <a:spAutoFit/>
          </a:bodyPr>
          <a:lstStyle/>
          <a:p>
            <a:r>
              <a:rPr lang="en-US" b="1">
                <a:latin typeface="Calibri" pitchFamily="34" charset="0"/>
              </a:rPr>
              <a:t>Evolution of axisymmetric tangential wind (shaded, m/s) during RI</a:t>
            </a:r>
          </a:p>
        </p:txBody>
      </p:sp>
      <p:sp>
        <p:nvSpPr>
          <p:cNvPr id="3095" name="TextBox 35"/>
          <p:cNvSpPr txBox="1">
            <a:spLocks noChangeArrowheads="1"/>
          </p:cNvSpPr>
          <p:nvPr/>
        </p:nvSpPr>
        <p:spPr bwMode="auto">
          <a:xfrm>
            <a:off x="2895600" y="0"/>
            <a:ext cx="3228975" cy="461963"/>
          </a:xfrm>
          <a:prstGeom prst="rect">
            <a:avLst/>
          </a:prstGeom>
          <a:noFill/>
          <a:ln w="9525">
            <a:noFill/>
            <a:miter lim="800000"/>
            <a:headEnd/>
            <a:tailEnd/>
          </a:ln>
        </p:spPr>
        <p:txBody>
          <a:bodyPr wrap="none">
            <a:spAutoFit/>
          </a:bodyPr>
          <a:lstStyle/>
          <a:p>
            <a:r>
              <a:rPr lang="en-US" sz="2400" b="1" u="sng">
                <a:solidFill>
                  <a:srgbClr val="C00000"/>
                </a:solidFill>
                <a:latin typeface="Calibri" pitchFamily="34" charset="0"/>
              </a:rPr>
              <a:t>Quick-look assessments</a:t>
            </a:r>
          </a:p>
        </p:txBody>
      </p:sp>
      <p:sp>
        <p:nvSpPr>
          <p:cNvPr id="32" name="Slide Number Placeholder 31"/>
          <p:cNvSpPr>
            <a:spLocks noGrp="1"/>
          </p:cNvSpPr>
          <p:nvPr>
            <p:ph type="sldNum" sz="quarter" idx="12"/>
          </p:nvPr>
        </p:nvSpPr>
        <p:spPr/>
        <p:txBody>
          <a:bodyPr/>
          <a:lstStyle/>
          <a:p>
            <a:fld id="{580E87FA-95D7-4837-A865-4DABF6750F3B}"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WSP_template">
  <a:themeElements>
    <a:clrScheme name="NMFC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NMFC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800" b="1" i="0" u="none" strike="noStrike" cap="none" normalizeH="0" baseline="0" smtClean="0">
            <a:ln>
              <a:noFill/>
            </a:ln>
            <a:solidFill>
              <a:schemeClr val="tx1"/>
            </a:solidFill>
            <a:effectLst/>
            <a:latin typeface="Arial" charset="0"/>
          </a:defRPr>
        </a:defPPr>
      </a:lstStyle>
    </a:lnDef>
  </a:objectDefaults>
  <a:extraClrSchemeLst>
    <a:extraClrScheme>
      <a:clrScheme name="NMFC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MFC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MFC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MFC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MFC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MFC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MFC_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MFC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MFC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MFC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MFC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MFC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16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16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1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16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16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16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16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930</TotalTime>
  <Words>3671</Words>
  <Application>Microsoft Office PowerPoint</Application>
  <PresentationFormat>On-screen Show (4:3)</PresentationFormat>
  <Paragraphs>586</Paragraphs>
  <Slides>47</Slides>
  <Notes>9</Notes>
  <HiddenSlides>3</HiddenSlides>
  <MMClips>0</MMClips>
  <ScaleCrop>false</ScaleCrop>
  <HeadingPairs>
    <vt:vector size="6" baseType="variant">
      <vt:variant>
        <vt:lpstr>Theme</vt:lpstr>
      </vt:variant>
      <vt:variant>
        <vt:i4>22</vt:i4>
      </vt:variant>
      <vt:variant>
        <vt:lpstr>Embedded OLE Servers</vt:lpstr>
      </vt:variant>
      <vt:variant>
        <vt:i4>2</vt:i4>
      </vt:variant>
      <vt:variant>
        <vt:lpstr>Slide Titles</vt:lpstr>
      </vt:variant>
      <vt:variant>
        <vt:i4>47</vt:i4>
      </vt:variant>
    </vt:vector>
  </HeadingPairs>
  <TitlesOfParts>
    <vt:vector size="71" baseType="lpstr">
      <vt:lpstr>Office Theme</vt:lpstr>
      <vt:lpstr>Default Design</vt:lpstr>
      <vt:lpstr>1_Default Design</vt:lpstr>
      <vt:lpstr>2_Default Design</vt:lpstr>
      <vt:lpstr>1_Office Theme</vt:lpstr>
      <vt:lpstr>2_Office Theme</vt:lpstr>
      <vt:lpstr>3_Office Theme</vt:lpstr>
      <vt:lpstr>4_Office Theme</vt:lpstr>
      <vt:lpstr>5_Office Theme</vt:lpstr>
      <vt:lpstr>6_Office Theme</vt:lpstr>
      <vt:lpstr>7_Office Theme</vt:lpstr>
      <vt:lpstr>8_Office Theme</vt:lpstr>
      <vt:lpstr>9_Office Theme</vt:lpstr>
      <vt:lpstr>10_Office Theme</vt:lpstr>
      <vt:lpstr>11_Office Theme</vt:lpstr>
      <vt:lpstr>12_Office Theme</vt:lpstr>
      <vt:lpstr>13_Office Theme</vt:lpstr>
      <vt:lpstr>14_Office Theme</vt:lpstr>
      <vt:lpstr>WSP_template</vt:lpstr>
      <vt:lpstr>15_Office Theme</vt:lpstr>
      <vt:lpstr>16_Office Theme</vt:lpstr>
      <vt:lpstr>17_Office Theme</vt:lpstr>
      <vt:lpstr>Chart</vt:lpstr>
      <vt:lpstr>Acrobat Document</vt:lpstr>
      <vt:lpstr>Applications Development and Diagnostics Team FY10 Progress Report </vt:lpstr>
      <vt:lpstr>ADD Team Members </vt:lpstr>
      <vt:lpstr>ADD FY10 Milestones </vt:lpstr>
      <vt:lpstr>ADD FY10 Milestones </vt:lpstr>
      <vt:lpstr>6.2.1 Synthetic Satellite Imagery</vt:lpstr>
      <vt:lpstr>HWRF Synthetic – Real GOES Comparison GOES Channel 3 (Water Vapor) </vt:lpstr>
      <vt:lpstr>Slide 7</vt:lpstr>
      <vt:lpstr>6.4.1 Aircraft Data for Model Diagnostics</vt:lpstr>
      <vt:lpstr>Slide 9</vt:lpstr>
      <vt:lpstr>Dropsonde Composites </vt:lpstr>
      <vt:lpstr>6.4.2 Model Diagnostics</vt:lpstr>
      <vt:lpstr>Model Large-Scale Diagnostics File</vt:lpstr>
      <vt:lpstr>Model Inter-comparison of Large-Scale Parameter Errors  HWRF, GFDL, COAMPS-TC</vt:lpstr>
      <vt:lpstr>Slide 14</vt:lpstr>
      <vt:lpstr>Slide 15</vt:lpstr>
      <vt:lpstr> </vt:lpstr>
      <vt:lpstr>Slide 17</vt:lpstr>
      <vt:lpstr>6.7.1 Statistical Intensity Models Run on Multiple Global and Regional Models</vt:lpstr>
      <vt:lpstr>6.7.1 LGEM Predictability Study How much improvement is possible from statistical intensity models?</vt:lpstr>
      <vt:lpstr>Slide 20</vt:lpstr>
      <vt:lpstr>6.6.1 Establish first generation HFIP Data Service</vt:lpstr>
      <vt:lpstr>6.6.1 Establish first generation HFIP Data Service</vt:lpstr>
      <vt:lpstr>6.6.1 Establish first generation HFIP Data Service</vt:lpstr>
      <vt:lpstr>6.8.1 FSU Advanced System for Model  Error Source Assessment</vt:lpstr>
      <vt:lpstr>Slide 25</vt:lpstr>
      <vt:lpstr>Slide 26</vt:lpstr>
      <vt:lpstr>Slide 27</vt:lpstr>
      <vt:lpstr>Future Directions for HFIP Diagnostics  </vt:lpstr>
      <vt:lpstr>Overview of Monday Diagnostics Meeting at HRD</vt:lpstr>
      <vt:lpstr>Meeting Action Items</vt:lpstr>
      <vt:lpstr>HFIP FY2010: NHC Progress</vt:lpstr>
      <vt:lpstr>FY2010 NHC ADD Deliverables </vt:lpstr>
      <vt:lpstr>Slide 33</vt:lpstr>
      <vt:lpstr>Slide 34</vt:lpstr>
      <vt:lpstr>6.5.1 HFIP funded ATCF Upgrades</vt:lpstr>
      <vt:lpstr>Web-ATCF Server</vt:lpstr>
      <vt:lpstr>Slide 37</vt:lpstr>
      <vt:lpstr>Slide 38</vt:lpstr>
      <vt:lpstr>Slide 39</vt:lpstr>
      <vt:lpstr>NHC Diagnostics</vt:lpstr>
      <vt:lpstr>NHC Diagnostics, cont.</vt:lpstr>
      <vt:lpstr>NHC Diagnostics, cont.</vt:lpstr>
      <vt:lpstr>HPLOT – EMC/NHC Collaboration Analysis and forecast display tool</vt:lpstr>
      <vt:lpstr>Slide 44</vt:lpstr>
      <vt:lpstr>HPLOT – User-selectable Skew-T</vt:lpstr>
      <vt:lpstr>Looking toward FY2011 </vt:lpstr>
      <vt:lpstr>Proposed ATCF Improvements</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Applications Development and Diagnostics Team FY10 Progress Report </dc:title>
  <dc:creator>Mark DeMaria2</dc:creator>
  <cp:lastModifiedBy>Mark DeMaria</cp:lastModifiedBy>
  <cp:revision>80</cp:revision>
  <dcterms:created xsi:type="dcterms:W3CDTF">2010-11-03T22:34:29Z</dcterms:created>
  <dcterms:modified xsi:type="dcterms:W3CDTF">2010-11-10T02:44:22Z</dcterms:modified>
</cp:coreProperties>
</file>