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FE53D-5678-4C82-A5F7-72DC12A91F14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3E8E5-2247-47CD-B0CE-ECFBB64EED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4937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Reflections on FY10 issues from the TCMT perspective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371600"/>
          </a:xfrm>
        </p:spPr>
        <p:txBody>
          <a:bodyPr/>
          <a:lstStyle/>
          <a:p>
            <a:r>
              <a:rPr lang="en-US" dirty="0" smtClean="0"/>
              <a:t>Louisa Nance</a:t>
            </a:r>
          </a:p>
          <a:p>
            <a:r>
              <a:rPr lang="en-US" dirty="0" smtClean="0"/>
              <a:t>NCAR/RAL/JNT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4743271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TCMT members:</a:t>
            </a:r>
          </a:p>
          <a:p>
            <a:r>
              <a:rPr lang="en-US" sz="2400" dirty="0" smtClean="0"/>
              <a:t>Barb Brown, Paul </a:t>
            </a:r>
            <a:r>
              <a:rPr lang="en-US" sz="2400" dirty="0" err="1" smtClean="0"/>
              <a:t>Kucera</a:t>
            </a:r>
            <a:r>
              <a:rPr lang="en-US" sz="2400" dirty="0" smtClean="0"/>
              <a:t>, Christopher Williams, Kathryn Crosby, Michelle </a:t>
            </a:r>
            <a:r>
              <a:rPr lang="en-US" sz="2400" dirty="0" err="1" smtClean="0"/>
              <a:t>Harrold</a:t>
            </a:r>
            <a:r>
              <a:rPr lang="en-US" sz="2400" dirty="0" smtClean="0"/>
              <a:t>, Karen Arp, Mike Page, Tara Jensen, Tricia </a:t>
            </a:r>
            <a:r>
              <a:rPr lang="en-US" sz="2400" dirty="0" err="1" smtClean="0"/>
              <a:t>Slovacek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Sample Size Impact</a:t>
            </a:r>
            <a:endParaRPr lang="en-US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 descr="GFDL_COTC_OCD5_TKER_raw_bplot.png"/>
          <p:cNvPicPr>
            <a:picLocks noChangeAspect="1"/>
          </p:cNvPicPr>
          <p:nvPr/>
        </p:nvPicPr>
        <p:blipFill>
          <a:blip r:embed="rId2" cstate="print"/>
          <a:srcRect l="2273" t="5882"/>
          <a:stretch>
            <a:fillRect/>
          </a:stretch>
        </p:blipFill>
        <p:spPr>
          <a:xfrm>
            <a:off x="563883" y="1280141"/>
            <a:ext cx="3931917" cy="2926097"/>
          </a:xfrm>
          <a:prstGeom prst="rect">
            <a:avLst/>
          </a:prstGeom>
        </p:spPr>
      </p:pic>
      <p:pic>
        <p:nvPicPr>
          <p:cNvPr id="6" name="Picture 5" descr="GFDL_COTC_OCD5_TKER_raw_bplot.png"/>
          <p:cNvPicPr>
            <a:picLocks noChangeAspect="1"/>
          </p:cNvPicPr>
          <p:nvPr/>
        </p:nvPicPr>
        <p:blipFill>
          <a:blip r:embed="rId3" cstate="print"/>
          <a:srcRect l="2273" t="5882"/>
          <a:stretch>
            <a:fillRect/>
          </a:stretch>
        </p:blipFill>
        <p:spPr>
          <a:xfrm>
            <a:off x="4572000" y="1264903"/>
            <a:ext cx="3931917" cy="2926097"/>
          </a:xfrm>
          <a:prstGeom prst="rect">
            <a:avLst/>
          </a:prstGeom>
        </p:spPr>
      </p:pic>
      <p:pic>
        <p:nvPicPr>
          <p:cNvPr id="7" name="Picture 6" descr="GFDL_COTC_OCD5_WDER_abs_bplot.png"/>
          <p:cNvPicPr>
            <a:picLocks noChangeAspect="1"/>
          </p:cNvPicPr>
          <p:nvPr/>
        </p:nvPicPr>
        <p:blipFill>
          <a:blip r:embed="rId4" cstate="print"/>
          <a:srcRect l="2273" t="5882"/>
          <a:stretch>
            <a:fillRect/>
          </a:stretch>
        </p:blipFill>
        <p:spPr>
          <a:xfrm>
            <a:off x="4495800" y="3733800"/>
            <a:ext cx="3931917" cy="2926097"/>
          </a:xfrm>
          <a:prstGeom prst="rect">
            <a:avLst/>
          </a:prstGeom>
        </p:spPr>
      </p:pic>
      <p:pic>
        <p:nvPicPr>
          <p:cNvPr id="8" name="Picture 7" descr="GFDL_COTC_OCD5_WDER_abs_bplot.png"/>
          <p:cNvPicPr>
            <a:picLocks noChangeAspect="1"/>
          </p:cNvPicPr>
          <p:nvPr/>
        </p:nvPicPr>
        <p:blipFill>
          <a:blip r:embed="rId5" cstate="print"/>
          <a:srcRect l="2273" t="5882"/>
          <a:stretch>
            <a:fillRect/>
          </a:stretch>
        </p:blipFill>
        <p:spPr>
          <a:xfrm>
            <a:off x="533400" y="3733800"/>
            <a:ext cx="3931928" cy="2926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24802" y="838200"/>
            <a:ext cx="1856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Full Sample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0" y="848380"/>
            <a:ext cx="2273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AHW1 Sample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Stream 1.5 timeline</a:t>
            </a:r>
            <a:br>
              <a:rPr lang="en-US" dirty="0" smtClean="0"/>
            </a:br>
            <a:r>
              <a:rPr lang="en-US" dirty="0" smtClean="0"/>
              <a:t>2011 Hurricane Season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800600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15 Jan 2011: Disseminate test plan - retrospective case information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Jan-Apr: Discussion between Verification Team &amp; NHC on metrics &amp; preparations for data processing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1 May 2011: Retrospective runs completed &amp; data submitted to TCMT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7 May 2011: Clean retrospective data sets finalized by candidates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1 Jun 2011: Initial assessment of retrospective tests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Discussion between Verification Team &amp; NHC about results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Additional analysis as needed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15 Jun 2011: NHC decision on prospective projects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Video-conference with participating modeling groups to discuss the results</a:t>
            </a:r>
          </a:p>
          <a:p>
            <a:pPr lvl="1">
              <a:spcAft>
                <a:spcPts val="600"/>
              </a:spcAft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General announcement to HFIP team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1 Aug 2011: Real-time activities begin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Stream 1.5 Evaluation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371600"/>
          <a:ext cx="7162800" cy="31343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886200"/>
                <a:gridCol w="1600200"/>
                <a:gridCol w="167640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Time Line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Proposed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Actual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Test plan</a:t>
                      </a:r>
                      <a:r>
                        <a:rPr lang="en-US" baseline="0" dirty="0" smtClean="0"/>
                        <a:t> distributed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Retrospective</a:t>
                      </a:r>
                      <a:r>
                        <a:rPr lang="en-US" baseline="0" dirty="0" smtClean="0"/>
                        <a:t> runs complete &amp; Tier 1 data delivered to TCMT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 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</a:t>
                      </a:r>
                      <a:r>
                        <a:rPr lang="en-US" baseline="0" dirty="0" smtClean="0"/>
                        <a:t> 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Initial analysis completed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 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 29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Additional analysis requested</a:t>
                      </a:r>
                      <a:r>
                        <a:rPr lang="en-US" baseline="0" dirty="0" smtClean="0"/>
                        <a:t> by NHC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---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 2-20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Decision regarding which models qualify for Stream 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 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4400" y="4724400"/>
          <a:ext cx="6858000" cy="148336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524000"/>
                <a:gridCol w="1295400"/>
                <a:gridCol w="1295400"/>
                <a:gridCol w="1371600"/>
                <a:gridCol w="137160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Participants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Organization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FSU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GFDL*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AHW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COAMPS-TC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Resolution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1/12 deg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Data Inventory</a:t>
            </a:r>
            <a:endParaRPr lang="en-US" sz="4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455613" y="1062038"/>
          <a:ext cx="4524375" cy="3230562"/>
        </p:xfrm>
        <a:graphic>
          <a:graphicData uri="http://schemas.openxmlformats.org/presentationml/2006/ole">
            <p:oleObj spid="_x0000_s1026" name="Acrobat Document" r:id="rId3" imgW="7542857" imgH="5830114" progId="AcroExch.Document.7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341813" y="3473450"/>
          <a:ext cx="4524375" cy="3230563"/>
        </p:xfrm>
        <a:graphic>
          <a:graphicData uri="http://schemas.openxmlformats.org/presentationml/2006/ole">
            <p:oleObj spid="_x0000_s1027" name="Acrobat Document" r:id="rId4" imgW="7542857" imgH="5830114" progId="AcroExch.Document.7">
              <p:embed/>
            </p:oleObj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257803" y="1270000"/>
          <a:ext cx="32765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97"/>
                <a:gridCol w="1143000"/>
                <a:gridCol w="13715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Basins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Init</a:t>
                      </a:r>
                      <a:r>
                        <a:rPr lang="en-US" sz="1600" baseline="0" dirty="0" smtClean="0"/>
                        <a:t> times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AHW1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Atl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00,</a:t>
                      </a:r>
                      <a:r>
                        <a:rPr lang="en-US" sz="1600" baseline="0" dirty="0" smtClean="0"/>
                        <a:t> 12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ARFS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Atl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00, 12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COTC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Atl</a:t>
                      </a:r>
                      <a:r>
                        <a:rPr lang="en-US" sz="1600" baseline="0" dirty="0" smtClean="0"/>
                        <a:t> &amp; E. Pac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00, 06, 12, 18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GFD5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Atl</a:t>
                      </a:r>
                      <a:r>
                        <a:rPr lang="en-US" sz="1600" baseline="0" dirty="0" smtClean="0"/>
                        <a:t> &amp; E. Pac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00, 06, 12, 18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1" y="4743271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% expected</a:t>
            </a:r>
            <a:r>
              <a:rPr lang="en-US" dirty="0" smtClean="0"/>
              <a:t> based on </a:t>
            </a:r>
          </a:p>
          <a:p>
            <a:pPr marL="342900" indent="-342900">
              <a:buAutoNum type="arabicParenR"/>
            </a:pPr>
            <a:r>
              <a:rPr lang="en-US" dirty="0" smtClean="0"/>
              <a:t>Storms &amp; time periods listed in Test Plan</a:t>
            </a:r>
          </a:p>
          <a:p>
            <a:pPr marL="342900" indent="-342900">
              <a:buAutoNum type="arabicParenR"/>
            </a:pPr>
            <a:r>
              <a:rPr lang="en-US" dirty="0" smtClean="0"/>
              <a:t>Planned basins &amp; number of runs per day for 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Arrow Connector 72"/>
          <p:cNvCxnSpPr/>
          <p:nvPr/>
        </p:nvCxnSpPr>
        <p:spPr>
          <a:xfrm rot="16200000" flipH="1">
            <a:off x="4343400" y="5715000"/>
            <a:ext cx="381000" cy="38100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5400000">
            <a:off x="3848100" y="5753100"/>
            <a:ext cx="381000" cy="30480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9144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Methodology</a:t>
            </a:r>
            <a:endParaRPr lang="en-US" sz="4000" dirty="0"/>
          </a:p>
        </p:txBody>
      </p:sp>
      <p:sp>
        <p:nvSpPr>
          <p:cNvPr id="16" name="Rounded Rectangle 15"/>
          <p:cNvSpPr/>
          <p:nvPr/>
        </p:nvSpPr>
        <p:spPr>
          <a:xfrm>
            <a:off x="2286000" y="6019800"/>
            <a:ext cx="1600200" cy="533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400" dirty="0" smtClean="0"/>
              <a:t>Graphics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4724400" y="6019800"/>
            <a:ext cx="1600200" cy="533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400" dirty="0" smtClean="0"/>
              <a:t>SS tables</a:t>
            </a:r>
            <a:endParaRPr lang="en-US" sz="1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457200" y="1600200"/>
            <a:ext cx="838200" cy="1524000"/>
            <a:chOff x="457200" y="1447800"/>
            <a:chExt cx="838200" cy="15240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" name="Rounded Rectangle 7"/>
            <p:cNvSpPr/>
            <p:nvPr/>
          </p:nvSpPr>
          <p:spPr>
            <a:xfrm>
              <a:off x="457200" y="1447800"/>
              <a:ext cx="838200" cy="381000"/>
            </a:xfrm>
            <a:prstGeom prst="round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dirty="0" smtClean="0"/>
                <a:t>forecast</a:t>
              </a:r>
              <a:endParaRPr lang="en-US" sz="16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33400" y="2667000"/>
              <a:ext cx="685800" cy="304800"/>
            </a:xfrm>
            <a:prstGeom prst="round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400" dirty="0" smtClean="0"/>
                <a:t>errors</a:t>
              </a:r>
              <a:endParaRPr lang="en-US" sz="1400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57200" y="2057400"/>
              <a:ext cx="838200" cy="381000"/>
            </a:xfrm>
            <a:prstGeom prst="round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NHC </a:t>
              </a:r>
              <a:r>
                <a:rPr lang="en-US" sz="1600" dirty="0" err="1" smtClean="0"/>
                <a:t>Vx</a:t>
              </a:r>
              <a:endParaRPr lang="en-US" sz="1600" dirty="0"/>
            </a:p>
          </p:txBody>
        </p:sp>
        <p:sp>
          <p:nvSpPr>
            <p:cNvPr id="23" name="Down Arrow 22"/>
            <p:cNvSpPr/>
            <p:nvPr/>
          </p:nvSpPr>
          <p:spPr>
            <a:xfrm>
              <a:off x="838200" y="1828800"/>
              <a:ext cx="45719" cy="182880"/>
            </a:xfrm>
            <a:prstGeom prst="downArrow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Down Arrow 23"/>
            <p:cNvSpPr/>
            <p:nvPr/>
          </p:nvSpPr>
          <p:spPr>
            <a:xfrm>
              <a:off x="838200" y="2438400"/>
              <a:ext cx="45719" cy="182880"/>
            </a:xfrm>
            <a:prstGeom prst="downArrow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ounded Rectangle 21"/>
          <p:cNvSpPr/>
          <p:nvPr/>
        </p:nvSpPr>
        <p:spPr>
          <a:xfrm>
            <a:off x="3200400" y="5105400"/>
            <a:ext cx="2209800" cy="6096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error distribution properties</a:t>
            </a:r>
            <a:endParaRPr lang="en-US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133600" y="1600200"/>
            <a:ext cx="838200" cy="1524000"/>
            <a:chOff x="457200" y="1447800"/>
            <a:chExt cx="838200" cy="152400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457200" y="1447800"/>
              <a:ext cx="838200" cy="381000"/>
            </a:xfrm>
            <a:prstGeom prst="round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dirty="0" smtClean="0"/>
                <a:t>forecast</a:t>
              </a:r>
              <a:endParaRPr lang="en-US" sz="1600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533400" y="2667000"/>
              <a:ext cx="685800" cy="304800"/>
            </a:xfrm>
            <a:prstGeom prst="round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400" dirty="0" smtClean="0"/>
                <a:t>errors</a:t>
              </a:r>
              <a:endParaRPr lang="en-US" sz="1400" dirty="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57200" y="2057400"/>
              <a:ext cx="838200" cy="381000"/>
            </a:xfrm>
            <a:prstGeom prst="round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NHC </a:t>
              </a:r>
              <a:r>
                <a:rPr lang="en-US" sz="1600" dirty="0" err="1" smtClean="0"/>
                <a:t>Vx</a:t>
              </a:r>
              <a:endParaRPr lang="en-US" sz="1600" dirty="0"/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838200" y="1828800"/>
              <a:ext cx="45719" cy="182880"/>
            </a:xfrm>
            <a:prstGeom prst="downArrow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Down Arrow 30"/>
            <p:cNvSpPr/>
            <p:nvPr/>
          </p:nvSpPr>
          <p:spPr>
            <a:xfrm>
              <a:off x="838200" y="2438400"/>
              <a:ext cx="45719" cy="182880"/>
            </a:xfrm>
            <a:prstGeom prst="downArrow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715000" y="1600200"/>
            <a:ext cx="838200" cy="1524000"/>
            <a:chOff x="457200" y="1447800"/>
            <a:chExt cx="838200" cy="1524000"/>
          </a:xfrm>
        </p:grpSpPr>
        <p:sp>
          <p:nvSpPr>
            <p:cNvPr id="33" name="Rounded Rectangle 32"/>
            <p:cNvSpPr/>
            <p:nvPr/>
          </p:nvSpPr>
          <p:spPr>
            <a:xfrm>
              <a:off x="457200" y="1447800"/>
              <a:ext cx="8382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dirty="0" smtClean="0"/>
                <a:t>forecast</a:t>
              </a:r>
              <a:endParaRPr lang="en-US" sz="1600" dirty="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533400" y="2667000"/>
              <a:ext cx="685800" cy="304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400" dirty="0" smtClean="0"/>
                <a:t>errors</a:t>
              </a:r>
              <a:endParaRPr lang="en-US" sz="1400" dirty="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457200" y="2057400"/>
              <a:ext cx="8382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NHC </a:t>
              </a:r>
              <a:r>
                <a:rPr lang="en-US" sz="1600" dirty="0" err="1" smtClean="0"/>
                <a:t>Vx</a:t>
              </a:r>
              <a:endParaRPr lang="en-US" sz="1600" dirty="0"/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838200" y="1828800"/>
              <a:ext cx="45719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own Arrow 36"/>
            <p:cNvSpPr/>
            <p:nvPr/>
          </p:nvSpPr>
          <p:spPr>
            <a:xfrm>
              <a:off x="838200" y="2438400"/>
              <a:ext cx="45719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467600" y="1600200"/>
            <a:ext cx="838200" cy="1524000"/>
            <a:chOff x="457200" y="1447800"/>
            <a:chExt cx="838200" cy="1524000"/>
          </a:xfrm>
        </p:grpSpPr>
        <p:sp>
          <p:nvSpPr>
            <p:cNvPr id="39" name="Rounded Rectangle 38"/>
            <p:cNvSpPr/>
            <p:nvPr/>
          </p:nvSpPr>
          <p:spPr>
            <a:xfrm>
              <a:off x="457200" y="1447800"/>
              <a:ext cx="8382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600" dirty="0" smtClean="0"/>
                <a:t>forecast</a:t>
              </a:r>
              <a:endParaRPr lang="en-US" sz="1600" dirty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533400" y="2667000"/>
              <a:ext cx="685800" cy="3048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ctr"/>
            <a:lstStyle/>
            <a:p>
              <a:pPr algn="ctr"/>
              <a:r>
                <a:rPr lang="en-US" sz="1400" dirty="0" smtClean="0"/>
                <a:t>errors</a:t>
              </a:r>
              <a:endParaRPr lang="en-US" sz="1400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457200" y="2057400"/>
              <a:ext cx="838200" cy="3810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NHC </a:t>
              </a:r>
              <a:r>
                <a:rPr lang="en-US" sz="1600" dirty="0" err="1" smtClean="0"/>
                <a:t>Vx</a:t>
              </a:r>
              <a:endParaRPr lang="en-US" sz="1600" dirty="0"/>
            </a:p>
          </p:txBody>
        </p:sp>
        <p:sp>
          <p:nvSpPr>
            <p:cNvPr id="42" name="Down Arrow 41"/>
            <p:cNvSpPr/>
            <p:nvPr/>
          </p:nvSpPr>
          <p:spPr>
            <a:xfrm>
              <a:off x="838200" y="1828800"/>
              <a:ext cx="45719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Down Arrow 42"/>
            <p:cNvSpPr/>
            <p:nvPr/>
          </p:nvSpPr>
          <p:spPr>
            <a:xfrm>
              <a:off x="838200" y="2438400"/>
              <a:ext cx="45719" cy="1828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421431" y="161186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447800" y="222146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447800" y="275486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6705600" y="161186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705600" y="222146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…….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705600" y="283106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…….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219200" y="3124200"/>
            <a:ext cx="1981200" cy="4572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6200000" flipH="1">
            <a:off x="2895600" y="3124200"/>
            <a:ext cx="381000" cy="38100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>
            <a:off x="5410200" y="3124200"/>
            <a:ext cx="381000" cy="38100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10800000" flipV="1">
            <a:off x="5410200" y="3124200"/>
            <a:ext cx="2133600" cy="45720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09600" y="1078468"/>
            <a:ext cx="2203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Stream 1.5 Candidate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019800" y="1078468"/>
            <a:ext cx="2131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Operational Baseline</a:t>
            </a:r>
            <a:endParaRPr lang="en-US" dirty="0"/>
          </a:p>
        </p:txBody>
      </p:sp>
      <p:sp>
        <p:nvSpPr>
          <p:cNvPr id="66" name="Down Arrow 65"/>
          <p:cNvSpPr/>
          <p:nvPr/>
        </p:nvSpPr>
        <p:spPr>
          <a:xfrm>
            <a:off x="4267200" y="4056888"/>
            <a:ext cx="45719" cy="21031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Down Arrow 66"/>
          <p:cNvSpPr/>
          <p:nvPr/>
        </p:nvSpPr>
        <p:spPr>
          <a:xfrm>
            <a:off x="4267200" y="4818888"/>
            <a:ext cx="45719" cy="21031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ed Rectangle 75"/>
          <p:cNvSpPr/>
          <p:nvPr/>
        </p:nvSpPr>
        <p:spPr>
          <a:xfrm>
            <a:off x="228600" y="990600"/>
            <a:ext cx="2971800" cy="2286000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5486400" y="1066800"/>
            <a:ext cx="2971800" cy="2286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5638800" y="5130225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median, mean, </a:t>
            </a:r>
            <a:r>
              <a:rPr lang="en-US" sz="1600" dirty="0" err="1" smtClean="0"/>
              <a:t>interquartile</a:t>
            </a:r>
            <a:r>
              <a:rPr lang="en-US" sz="1600" dirty="0" smtClean="0"/>
              <a:t> range, 95% CI, outliers</a:t>
            </a:r>
            <a:endParaRPr lang="en-US" sz="1600" dirty="0"/>
          </a:p>
        </p:txBody>
      </p:sp>
      <p:sp>
        <p:nvSpPr>
          <p:cNvPr id="81" name="TextBox 80"/>
          <p:cNvSpPr txBox="1"/>
          <p:nvPr/>
        </p:nvSpPr>
        <p:spPr>
          <a:xfrm>
            <a:off x="3505200" y="2667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Track &amp; Intensity (along &amp; cross too)</a:t>
            </a:r>
            <a:endParaRPr lang="en-US" sz="1600" dirty="0"/>
          </a:p>
        </p:txBody>
      </p:sp>
      <p:sp>
        <p:nvSpPr>
          <p:cNvPr id="84" name="TextBox 83"/>
          <p:cNvSpPr txBox="1"/>
          <p:nvPr/>
        </p:nvSpPr>
        <p:spPr>
          <a:xfrm>
            <a:off x="6553200" y="604462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Median ± 95%CI does not include zero</a:t>
            </a:r>
            <a:endParaRPr lang="en-US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3200400" y="4343400"/>
            <a:ext cx="2209800" cy="533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pairwise</a:t>
            </a:r>
            <a:r>
              <a:rPr lang="en-US" sz="1600" dirty="0" smtClean="0"/>
              <a:t> differences</a:t>
            </a:r>
            <a:endParaRPr lang="en-US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3200400" y="3505200"/>
            <a:ext cx="2209800" cy="6096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matching – homogeneous sample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Baseline Comparisons</a:t>
            </a:r>
            <a:endParaRPr lang="en-US" sz="4000" dirty="0"/>
          </a:p>
        </p:txBody>
      </p:sp>
      <p:graphicFrame>
        <p:nvGraphicFramePr>
          <p:cNvPr id="55" name="Content Placeholder 54"/>
          <p:cNvGraphicFramePr>
            <a:graphicFrameLocks noGrp="1"/>
          </p:cNvGraphicFramePr>
          <p:nvPr>
            <p:ph idx="1"/>
          </p:nvPr>
        </p:nvGraphicFramePr>
        <p:xfrm>
          <a:off x="457200" y="1595120"/>
          <a:ext cx="8001000" cy="390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22098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Operational</a:t>
                      </a:r>
                      <a:r>
                        <a:rPr lang="en-US" sz="1600" baseline="0" dirty="0" smtClean="0"/>
                        <a:t> Baseline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Stream 1.5 configuration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Lead times evaluated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GFDL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Stream</a:t>
                      </a:r>
                      <a:r>
                        <a:rPr lang="en-US" sz="1600" baseline="0" dirty="0" smtClean="0"/>
                        <a:t> 1.5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 6 h out</a:t>
                      </a:r>
                      <a:r>
                        <a:rPr lang="en-US" sz="1600" baseline="0" dirty="0" smtClean="0"/>
                        <a:t> to 120 h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Consensus (at least 2 available) - </a:t>
                      </a:r>
                    </a:p>
                    <a:p>
                      <a:r>
                        <a:rPr lang="en-US" sz="1600" dirty="0" smtClean="0"/>
                        <a:t>Track:</a:t>
                      </a:r>
                      <a:r>
                        <a:rPr lang="en-US" sz="1600" baseline="0" dirty="0" smtClean="0"/>
                        <a:t> GFS, UKMET, NOGAPS, GFDL, HWRF</a:t>
                      </a:r>
                    </a:p>
                    <a:p>
                      <a:r>
                        <a:rPr lang="en-US" sz="1600" baseline="0" dirty="0" smtClean="0"/>
                        <a:t>Intensity: DSHP, LGEM, GFDL, HWRF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Consensus</a:t>
                      </a:r>
                      <a:r>
                        <a:rPr lang="en-US" sz="1600" baseline="0" dirty="0" smtClean="0"/>
                        <a:t> + Stream 1.5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Every 6 h out</a:t>
                      </a:r>
                      <a:r>
                        <a:rPr lang="en-US" sz="1600" baseline="0" dirty="0" smtClean="0"/>
                        <a:t> to 120 h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GFS (track)</a:t>
                      </a:r>
                    </a:p>
                    <a:p>
                      <a:r>
                        <a:rPr lang="en-US" sz="1600" dirty="0" smtClean="0"/>
                        <a:t>DSHP (intensity)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Stream 1.5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Official forecast</a:t>
                      </a:r>
                      <a:r>
                        <a:rPr lang="en-US" sz="1600" baseline="0" dirty="0" smtClean="0"/>
                        <a:t> times:</a:t>
                      </a:r>
                    </a:p>
                    <a:p>
                      <a:r>
                        <a:rPr lang="en-US" sz="1600" baseline="0" dirty="0" smtClean="0"/>
                        <a:t>00, 12, 24, 36, 48, 72, 96, 120 h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Homogeneous</a:t>
                      </a:r>
                      <a:r>
                        <a:rPr lang="en-US" sz="1600" baseline="0" dirty="0" smtClean="0"/>
                        <a:t> average of previous year’s top flight models – </a:t>
                      </a:r>
                    </a:p>
                    <a:p>
                      <a:r>
                        <a:rPr lang="en-US" sz="1600" baseline="0" dirty="0" smtClean="0"/>
                        <a:t>Track: GFS, UKMET, GFDL</a:t>
                      </a:r>
                    </a:p>
                    <a:p>
                      <a:r>
                        <a:rPr lang="en-US" sz="1600" baseline="0" dirty="0" smtClean="0"/>
                        <a:t>Intensity: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GFDL, HWRF, DSHP, LGEM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Stream 1.5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Official forecast</a:t>
                      </a:r>
                      <a:r>
                        <a:rPr lang="en-US" sz="1600" baseline="0" dirty="0" smtClean="0"/>
                        <a:t> times: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00, 12, 24, 36, 48, 72, 96, 120 h</a:t>
                      </a:r>
                      <a:endParaRPr lang="en-US" sz="16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Statistically Significant Differences</a:t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Track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1981200"/>
          <a:ext cx="8001000" cy="3698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3500"/>
                <a:gridCol w="1333500"/>
                <a:gridCol w="1333500"/>
                <a:gridCol w="1333500"/>
                <a:gridCol w="1333500"/>
                <a:gridCol w="1333500"/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</a:t>
                      </a:r>
                      <a:r>
                        <a:rPr lang="en-US" baseline="0" dirty="0" smtClean="0"/>
                        <a:t> 1.5 Candidate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Atlantic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Eastern Pacific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 1.5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 1.5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Consensus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AHW1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ARFS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Statistically Significant Differences</a:t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Intensity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1981200"/>
          <a:ext cx="8001000" cy="36982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33500"/>
                <a:gridCol w="1333500"/>
                <a:gridCol w="1333500"/>
                <a:gridCol w="1333500"/>
                <a:gridCol w="1333500"/>
                <a:gridCol w="1333500"/>
              </a:tblGrid>
              <a:tr h="3200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</a:t>
                      </a:r>
                      <a:r>
                        <a:rPr lang="en-US" baseline="0" dirty="0" smtClean="0"/>
                        <a:t> 1.5 Candidate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Atlantic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Eastern Pacific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 1.5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 1.5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Consensus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AHW1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13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ARFS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Sample Size Impact</a:t>
            </a:r>
            <a:br>
              <a:rPr lang="en-US" sz="4000" dirty="0" smtClean="0"/>
            </a:b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Statistically Significant Differences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9600" y="2494280"/>
          <a:ext cx="8001000" cy="3677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"/>
                <a:gridCol w="990600"/>
                <a:gridCol w="1371600"/>
                <a:gridCol w="1371600"/>
                <a:gridCol w="1219200"/>
                <a:gridCol w="1295400"/>
                <a:gridCol w="1295400"/>
              </a:tblGrid>
              <a:tr h="32004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</a:t>
                      </a:r>
                      <a:r>
                        <a:rPr lang="en-US" baseline="0" dirty="0" smtClean="0"/>
                        <a:t> 1.5 Candidate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Baseline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Atlantic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Eastern Pacific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004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 1.5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Operational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Stream 1.5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Track</a:t>
                      </a:r>
                      <a:endParaRPr lang="en-US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COTC-reduced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GFDL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420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</a:t>
                      </a:r>
                      <a:endParaRPr lang="en-US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COTC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COTC-reduced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GFDL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54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Consensus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9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1676400"/>
            <a:ext cx="8312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Redid COTC analysis based on the same cases delivered by AHW1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Basin Sensitivity</a:t>
            </a:r>
            <a:endParaRPr lang="en-US" sz="31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 descr="GFDL_COTC_OCD5_TKER_raw_bplot.png"/>
          <p:cNvPicPr>
            <a:picLocks noChangeAspect="1"/>
          </p:cNvPicPr>
          <p:nvPr/>
        </p:nvPicPr>
        <p:blipFill>
          <a:blip r:embed="rId2" cstate="print"/>
          <a:srcRect l="2273" t="5882"/>
          <a:stretch>
            <a:fillRect/>
          </a:stretch>
        </p:blipFill>
        <p:spPr>
          <a:xfrm>
            <a:off x="563883" y="1280141"/>
            <a:ext cx="3931917" cy="2926097"/>
          </a:xfrm>
          <a:prstGeom prst="rect">
            <a:avLst/>
          </a:prstGeom>
        </p:spPr>
      </p:pic>
      <p:pic>
        <p:nvPicPr>
          <p:cNvPr id="8" name="Picture 7" descr="GFDL_COTC_OCD5_WDER_abs_bplot.png"/>
          <p:cNvPicPr>
            <a:picLocks noChangeAspect="1"/>
          </p:cNvPicPr>
          <p:nvPr/>
        </p:nvPicPr>
        <p:blipFill>
          <a:blip r:embed="rId3" cstate="print"/>
          <a:srcRect l="2273" t="5882"/>
          <a:stretch>
            <a:fillRect/>
          </a:stretch>
        </p:blipFill>
        <p:spPr>
          <a:xfrm>
            <a:off x="533400" y="3733800"/>
            <a:ext cx="3931928" cy="29260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9065" y="838200"/>
            <a:ext cx="12975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Atlantic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0" y="848380"/>
            <a:ext cx="2279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Eastern Pacific</a:t>
            </a:r>
            <a:endParaRPr lang="en-US" sz="2800" dirty="0"/>
          </a:p>
        </p:txBody>
      </p:sp>
      <p:pic>
        <p:nvPicPr>
          <p:cNvPr id="11" name="Picture 10" descr="GFDL_COTC_TKER_raw_bplot.png"/>
          <p:cNvPicPr>
            <a:picLocks noChangeAspect="1"/>
          </p:cNvPicPr>
          <p:nvPr/>
        </p:nvPicPr>
        <p:blipFill>
          <a:blip r:embed="rId4" cstate="print"/>
          <a:srcRect l="2273" t="5882"/>
          <a:stretch>
            <a:fillRect/>
          </a:stretch>
        </p:blipFill>
        <p:spPr>
          <a:xfrm>
            <a:off x="4678672" y="1295400"/>
            <a:ext cx="3931928" cy="2926087"/>
          </a:xfrm>
          <a:prstGeom prst="rect">
            <a:avLst/>
          </a:prstGeom>
        </p:spPr>
      </p:pic>
      <p:pic>
        <p:nvPicPr>
          <p:cNvPr id="12" name="Picture 11" descr="GFDL_COTC_WDER_abs_bplot.png"/>
          <p:cNvPicPr>
            <a:picLocks noChangeAspect="1"/>
          </p:cNvPicPr>
          <p:nvPr/>
        </p:nvPicPr>
        <p:blipFill>
          <a:blip r:embed="rId5" cstate="print"/>
          <a:srcRect l="2273" t="5882"/>
          <a:stretch>
            <a:fillRect/>
          </a:stretch>
        </p:blipFill>
        <p:spPr>
          <a:xfrm>
            <a:off x="4678672" y="3733800"/>
            <a:ext cx="3931928" cy="2926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1109</TotalTime>
  <Words>667</Words>
  <Application>Microsoft Office PowerPoint</Application>
  <PresentationFormat>On-screen Show (4:3)</PresentationFormat>
  <Paragraphs>268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Acrobat Document</vt:lpstr>
      <vt:lpstr>Reflections on FY10 issues from the TCMT perspective</vt:lpstr>
      <vt:lpstr>Stream 1.5 Evaluation</vt:lpstr>
      <vt:lpstr>Data Inventory</vt:lpstr>
      <vt:lpstr>Methodology</vt:lpstr>
      <vt:lpstr>Baseline Comparisons</vt:lpstr>
      <vt:lpstr>Statistically Significant Differences Track</vt:lpstr>
      <vt:lpstr>Statistically Significant Differences Intensity</vt:lpstr>
      <vt:lpstr>Sample Size Impact Statistically Significant Differences</vt:lpstr>
      <vt:lpstr>Basin Sensitivity</vt:lpstr>
      <vt:lpstr>Sample Size Impact</vt:lpstr>
      <vt:lpstr>Stream 1.5 timeline 2011 Hurricane Season</vt:lpstr>
    </vt:vector>
  </TitlesOfParts>
  <Company>UCAR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Reflections on FY10 issues from the TCMT perspective</dc:title>
  <dc:creator>nance</dc:creator>
  <cp:lastModifiedBy>nance</cp:lastModifiedBy>
  <cp:revision>122</cp:revision>
  <dcterms:created xsi:type="dcterms:W3CDTF">2010-11-03T03:29:52Z</dcterms:created>
  <dcterms:modified xsi:type="dcterms:W3CDTF">2010-11-09T04:28:26Z</dcterms:modified>
</cp:coreProperties>
</file>