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Default Extension="pdf" ContentType="application/pdf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4" r:id="rId2"/>
    <p:sldId id="266" r:id="rId3"/>
    <p:sldId id="265" r:id="rId4"/>
    <p:sldId id="268" r:id="rId5"/>
    <p:sldId id="270" r:id="rId6"/>
    <p:sldId id="271" r:id="rId7"/>
    <p:sldId id="282" r:id="rId8"/>
    <p:sldId id="257" r:id="rId9"/>
    <p:sldId id="258" r:id="rId10"/>
    <p:sldId id="259" r:id="rId11"/>
    <p:sldId id="256" r:id="rId12"/>
    <p:sldId id="260" r:id="rId13"/>
    <p:sldId id="261" r:id="rId14"/>
    <p:sldId id="262" r:id="rId15"/>
    <p:sldId id="263" r:id="rId16"/>
    <p:sldId id="281" r:id="rId17"/>
    <p:sldId id="280" r:id="rId18"/>
    <p:sldId id="276" r:id="rId19"/>
    <p:sldId id="277" r:id="rId20"/>
    <p:sldId id="278" r:id="rId21"/>
    <p:sldId id="279" r:id="rId22"/>
    <p:sldId id="28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F4E35-B588-8243-967E-12E9C8CF152D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47E4A-31E1-8742-B046-009AB5DE1E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BCAC40-AD81-DE4A-945D-695194801D6A}" type="datetimeFigureOut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75A5B-4AF4-2E46-A609-EBE6040B3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1C6E-BC6B-3B47-9431-9F3BBECAA538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DA0B-E383-1147-B245-DEF873205D2D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EB7A-FD18-D04E-80C7-0C1263F6EB5D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CE17A-2652-7345-A838-6D93C309B64B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4099-BD35-FA48-9386-03E56FE97F2A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C7AF-43FB-EC4C-B2CC-CC3974F8FEC2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5D31-8AE2-FD4A-9721-ABC1FE11A44C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F374-590D-3F45-88EB-0010595E6673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83D5-A509-1845-8467-9DBFD471C15F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3DC58-E77B-2B49-BE06-5446AC569B97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13C6-AF82-7744-80B7-02A78FF0EE14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5F56-52FD-DE49-810D-E1FD3D975AED}" type="datetime1">
              <a:rPr lang="en-US" smtClean="0"/>
              <a:pPr/>
              <a:t>11/9/10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5B8F-BE82-A94D-A95C-A8505720BC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df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df"/><Relationship Id="rId3" Type="http://schemas.openxmlformats.org/officeDocument/2006/relationships/image" Target="../media/image10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df"/><Relationship Id="rId3" Type="http://schemas.openxmlformats.org/officeDocument/2006/relationships/image" Target="../media/image1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72280" y="642101"/>
            <a:ext cx="7722792" cy="4001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HFIP Near Real-Time Hurricane Forecasts  </a:t>
            </a:r>
          </a:p>
          <a:p>
            <a:pPr algn="ctr"/>
            <a:r>
              <a:rPr lang="en-US" sz="26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-- University of Utah Group </a:t>
            </a:r>
          </a:p>
          <a:p>
            <a:pPr algn="ctr"/>
            <a:r>
              <a:rPr lang="en-US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Status, Progress and Future </a:t>
            </a:r>
          </a:p>
          <a:p>
            <a:pPr algn="ctr"/>
            <a:endParaRPr lang="en-US" sz="2800" b="1" dirty="0" smtClean="0">
              <a:latin typeface="Times New Roman"/>
              <a:cs typeface="Times New Roman"/>
            </a:endParaRPr>
          </a:p>
          <a:p>
            <a:pPr algn="ctr"/>
            <a:endParaRPr lang="en-US" sz="2800" b="1" dirty="0" smtClean="0">
              <a:latin typeface="Times New Roman"/>
              <a:cs typeface="Times New Roman"/>
            </a:endParaRPr>
          </a:p>
          <a:p>
            <a:pPr algn="ctr"/>
            <a:r>
              <a:rPr lang="en-US" sz="2400" b="1" dirty="0" smtClean="0">
                <a:latin typeface="Times New Roman"/>
                <a:cs typeface="Times New Roman"/>
              </a:rPr>
              <a:t>Zhaoxia (Patricia) Pu</a:t>
            </a: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Department of Atmospheric Sciences</a:t>
            </a:r>
          </a:p>
          <a:p>
            <a:pPr algn="ctr"/>
            <a:r>
              <a:rPr lang="en-US" sz="2000" b="1" dirty="0" smtClean="0">
                <a:latin typeface="Times New Roman"/>
                <a:cs typeface="Times New Roman"/>
              </a:rPr>
              <a:t>University of Utah</a:t>
            </a:r>
          </a:p>
          <a:p>
            <a:pPr algn="ctr"/>
            <a:endParaRPr lang="en-US" sz="2800" b="1" dirty="0" smtClean="0">
              <a:latin typeface="Times New Roman"/>
              <a:cs typeface="Times New Roman"/>
            </a:endParaRPr>
          </a:p>
          <a:p>
            <a:pPr algn="ctr"/>
            <a:endParaRPr lang="en-US" sz="2800" b="1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5695" y="5265232"/>
            <a:ext cx="315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HFIP Review meeting</a:t>
            </a:r>
          </a:p>
          <a:p>
            <a:pPr algn="ctr"/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November 9-10, Miami, FL</a:t>
            </a:r>
            <a:endParaRPr lang="en-US" sz="2000" b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gor_date.jpg"/>
          <p:cNvPicPr>
            <a:picLocks noChangeAspect="1"/>
          </p:cNvPicPr>
          <p:nvPr/>
        </p:nvPicPr>
        <p:blipFill>
          <a:blip r:embed="rId2"/>
          <a:srcRect t="8593" b="13037"/>
          <a:stretch>
            <a:fillRect/>
          </a:stretch>
        </p:blipFill>
        <p:spPr>
          <a:xfrm>
            <a:off x="658177" y="1024708"/>
            <a:ext cx="7645401" cy="5374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2667" y="387048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Igor  ---    Track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9348"/>
            <a:ext cx="3854752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gor_final.jpg"/>
          <p:cNvPicPr>
            <a:picLocks noChangeAspect="1"/>
          </p:cNvPicPr>
          <p:nvPr/>
        </p:nvPicPr>
        <p:blipFill>
          <a:blip r:embed="rId2"/>
          <a:srcRect l="3670" t="16974" r="13893" b="14362"/>
          <a:stretch>
            <a:fillRect/>
          </a:stretch>
        </p:blipFill>
        <p:spPr>
          <a:xfrm>
            <a:off x="919237" y="1185332"/>
            <a:ext cx="7547429" cy="5044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2667" y="387048"/>
            <a:ext cx="2646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Igor  ---    Track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612848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mas_slp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l="5415" r="503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rcRect l="5415" r="5035"/>
              <a:stretch>
                <a:fillRect/>
              </a:stretch>
            </p:blipFill>
          </mc:Fallback>
        </mc:AlternateContent>
        <p:spPr>
          <a:xfrm>
            <a:off x="447524" y="1027869"/>
            <a:ext cx="8188476" cy="4838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2667" y="387048"/>
            <a:ext cx="2704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Tomas  ---    </a:t>
            </a:r>
            <a:r>
              <a:rPr lang="en-US" sz="2800" b="1" dirty="0" err="1" smtClean="0">
                <a:latin typeface="Times New Roman"/>
                <a:cs typeface="Times New Roman"/>
              </a:rPr>
              <a:t>P</a:t>
            </a:r>
            <a:r>
              <a:rPr lang="en-US" sz="2800" b="1" baseline="-25000" dirty="0" err="1" smtClean="0">
                <a:latin typeface="Times New Roman"/>
                <a:cs typeface="Times New Roman"/>
              </a:rPr>
              <a:t>min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757990" cy="365125"/>
          </a:xfrm>
        </p:spPr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mas_maxwspd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l="4894" r="5820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rcRect l="4894" r="5820"/>
              <a:stretch>
                <a:fillRect/>
              </a:stretch>
            </p:blipFill>
          </mc:Fallback>
        </mc:AlternateContent>
        <p:spPr>
          <a:xfrm>
            <a:off x="447524" y="1294040"/>
            <a:ext cx="8164286" cy="4911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2667" y="387048"/>
            <a:ext cx="2787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Tomas  ---    </a:t>
            </a:r>
            <a:r>
              <a:rPr lang="en-US" sz="2800" b="1" dirty="0" err="1" smtClean="0">
                <a:latin typeface="Times New Roman"/>
                <a:cs typeface="Times New Roman"/>
              </a:rPr>
              <a:t>V</a:t>
            </a:r>
            <a:r>
              <a:rPr lang="en-US" sz="2800" b="1" baseline="-25000" dirty="0" err="1" smtClean="0">
                <a:latin typeface="Times New Roman"/>
                <a:cs typeface="Times New Roman"/>
              </a:rPr>
              <a:t>max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806371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gor_slp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l="5680" r="4769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rcRect l="5680" r="4769"/>
              <a:stretch>
                <a:fillRect/>
              </a:stretch>
            </p:blipFill>
          </mc:Fallback>
        </mc:AlternateContent>
        <p:spPr>
          <a:xfrm>
            <a:off x="350762" y="1027113"/>
            <a:ext cx="8188477" cy="4838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2667" y="387048"/>
            <a:ext cx="2352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Igor  ---    </a:t>
            </a:r>
            <a:r>
              <a:rPr lang="en-US" sz="2800" b="1" dirty="0" err="1" smtClean="0">
                <a:latin typeface="Times New Roman"/>
                <a:cs typeface="Times New Roman"/>
              </a:rPr>
              <a:t>P</a:t>
            </a:r>
            <a:r>
              <a:rPr lang="en-US" sz="2800" b="1" baseline="-25000" dirty="0" err="1" smtClean="0">
                <a:latin typeface="Times New Roman"/>
                <a:cs typeface="Times New Roman"/>
              </a:rPr>
              <a:t>min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673324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gor_maxwspd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rcRect l="6348" r="6086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rcRect l="6348" r="6086"/>
              <a:stretch>
                <a:fillRect/>
              </a:stretch>
            </p:blipFill>
          </mc:Fallback>
        </mc:AlternateContent>
        <p:spPr>
          <a:xfrm>
            <a:off x="556381" y="1136045"/>
            <a:ext cx="8007048" cy="4838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2667" y="387048"/>
            <a:ext cx="2428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Igor  ---    </a:t>
            </a:r>
            <a:r>
              <a:rPr lang="en-US" sz="2800" b="1" dirty="0" err="1" smtClean="0">
                <a:latin typeface="Times New Roman"/>
                <a:cs typeface="Times New Roman"/>
              </a:rPr>
              <a:t>V</a:t>
            </a:r>
            <a:r>
              <a:rPr lang="en-US" sz="2800" b="1" baseline="-25000" dirty="0" err="1" smtClean="0">
                <a:latin typeface="Times New Roman"/>
                <a:cs typeface="Times New Roman"/>
              </a:rPr>
              <a:t>max</a:t>
            </a:r>
            <a:r>
              <a:rPr lang="en-US" sz="2800" b="1" dirty="0" smtClean="0">
                <a:latin typeface="Times New Roman"/>
                <a:cs typeface="Times New Roman"/>
              </a:rPr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842657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8667" y="1608667"/>
            <a:ext cx="5638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Sample results from current development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757990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Fig7.jpg"/>
          <p:cNvPicPr>
            <a:picLocks noChangeAspect="1"/>
          </p:cNvPicPr>
          <p:nvPr/>
        </p:nvPicPr>
        <p:blipFill>
          <a:blip r:embed="rId2"/>
          <a:srcRect t="12892" r="4780" b="6436"/>
          <a:stretch>
            <a:fillRect/>
          </a:stretch>
        </p:blipFill>
        <p:spPr bwMode="auto">
          <a:xfrm>
            <a:off x="1168400" y="794823"/>
            <a:ext cx="6814457" cy="574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16675" y="117715"/>
            <a:ext cx="696618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Assimilation of satellite </a:t>
            </a:r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retrieved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temperature and moisture profiles 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-- with biases correction           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Tropical storm Debby (2006)</a:t>
            </a:r>
            <a:endParaRPr lang="en-US" b="1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4374848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igor_track_t2.png"/>
          <p:cNvPicPr>
            <a:picLocks noChangeAspect="1"/>
          </p:cNvPicPr>
          <p:nvPr/>
        </p:nvPicPr>
        <p:blipFill>
          <a:blip r:embed="rId2"/>
          <a:srcRect t="5756"/>
          <a:stretch>
            <a:fillRect/>
          </a:stretch>
        </p:blipFill>
        <p:spPr bwMode="auto">
          <a:xfrm>
            <a:off x="2043642" y="1112837"/>
            <a:ext cx="5286375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 descr="track_err_t_66h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0" y="3603625"/>
            <a:ext cx="56896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851376" y="229810"/>
            <a:ext cx="6647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Impact of</a:t>
            </a:r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atmospheric temperature profiles on forecasts of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Hurricane Igor (2010)</a:t>
            </a:r>
            <a:endParaRPr lang="en-US" sz="20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1979" y="568364"/>
            <a:ext cx="413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 UTC 09 Sep 2010 – 12 UTC 12 Sep 2010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637038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wind_t2_36h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3600" y="1282700"/>
            <a:ext cx="7185025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851376" y="229810"/>
            <a:ext cx="6647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Impact of</a:t>
            </a:r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atmospheric temperature profiles on forecasts of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Hurricane Igor (2010)</a:t>
            </a:r>
            <a:endParaRPr lang="en-US" sz="20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927324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1191" y="686444"/>
            <a:ext cx="6404317" cy="5170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University of Utah Team </a:t>
            </a:r>
          </a:p>
          <a:p>
            <a:endParaRPr lang="en-US" sz="2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Currently Un-funded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Times New Roman"/>
                <a:cs typeface="Times New Roman"/>
              </a:rPr>
              <a:t>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Zhaoxia Pu, Associate Professor </a:t>
            </a:r>
          </a:p>
          <a:p>
            <a:endParaRPr lang="en-US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Students/RA Volunteers</a:t>
            </a:r>
          </a:p>
          <a:p>
            <a:endParaRPr lang="en-US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</a:t>
            </a:r>
            <a:r>
              <a:rPr lang="en-US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Xuebo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Zhang, RA/programmer supported by other sources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Thanks Dr. Robert Gall and NOAA for computing resources</a:t>
            </a:r>
          </a:p>
          <a:p>
            <a:pPr>
              <a:buFont typeface="Arial"/>
              <a:buChar char="•"/>
            </a:pPr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>
              <a:latin typeface="Times New Roman"/>
              <a:cs typeface="Times New Roman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58105" y="6356350"/>
            <a:ext cx="4120848" cy="365125"/>
          </a:xfrm>
        </p:spPr>
        <p:txBody>
          <a:bodyPr/>
          <a:lstStyle/>
          <a:p>
            <a:r>
              <a:rPr lang="en-US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 descr="track_err_q_36h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875" y="1319213"/>
            <a:ext cx="7488238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51376" y="229810"/>
            <a:ext cx="62504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Impact of</a:t>
            </a:r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atmospheric moisture profiles on forecasts of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Hurricane Igor (2010): The role of bias correction</a:t>
            </a:r>
            <a:endParaRPr lang="en-US" sz="20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977605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slp_q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3993" y="937696"/>
            <a:ext cx="5540955" cy="254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2" descr="wind_q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76" y="3663495"/>
            <a:ext cx="5925585" cy="273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851376" y="229810"/>
            <a:ext cx="62504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Impact of</a:t>
            </a:r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atmospheric moisture profiles on forecasts of 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Hurricane Igor (2010): The role of bias correction</a:t>
            </a:r>
            <a:endParaRPr lang="en-US" sz="20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8380"/>
            <a:ext cx="4362752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6667" y="2346476"/>
            <a:ext cx="1961845" cy="7694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00FF"/>
                </a:solidFill>
              </a:rPr>
              <a:t>Thanks</a:t>
            </a:r>
            <a:r>
              <a:rPr lang="en-US" sz="4000" dirty="0" smtClean="0">
                <a:solidFill>
                  <a:srgbClr val="0000FF"/>
                </a:solidFill>
              </a:rPr>
              <a:t>!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241800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1123" y="737927"/>
            <a:ext cx="6889028" cy="3200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Ultimate Science Objectives</a:t>
            </a:r>
          </a:p>
          <a:p>
            <a:pPr>
              <a:buFont typeface="Arial"/>
              <a:buChar char="•"/>
            </a:pPr>
            <a:endParaRPr lang="en-US" sz="2800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Improve tropical cyclone intensity forecast through assimilation of in-situ, satellite and radar observations</a:t>
            </a:r>
          </a:p>
          <a:p>
            <a:pPr algn="just"/>
            <a:endParaRPr lang="en-US" b="1" dirty="0" smtClean="0"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b="1" dirty="0" smtClean="0">
                <a:latin typeface="Times New Roman"/>
                <a:cs typeface="Times New Roman"/>
              </a:rPr>
              <a:t> Evaluate relative impact and importance of various data types on tropical cyclone intensity forecast   </a:t>
            </a:r>
          </a:p>
          <a:p>
            <a:pPr algn="just">
              <a:buFont typeface="Arial"/>
              <a:buChar char="•"/>
            </a:pPr>
            <a:endParaRPr lang="en-US" b="1" dirty="0" smtClean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Environmental conditions vs. Vortex initialization</a:t>
            </a:r>
          </a:p>
          <a:p>
            <a:endParaRPr lang="en-US" sz="2800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40276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029" y="489091"/>
            <a:ext cx="751234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Current Status     </a:t>
            </a:r>
          </a:p>
          <a:p>
            <a:endParaRPr lang="en-US" sz="24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We are participating in HFIP Demo Project in 2010 Season!</a:t>
            </a:r>
          </a:p>
          <a:p>
            <a:endParaRPr lang="en-US" sz="2800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 smtClean="0">
                <a:latin typeface="Times New Roman"/>
                <a:cs typeface="Times New Roman"/>
              </a:rPr>
              <a:t>Real-time system is up and running smoothly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WRF/ARW model version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3.1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3DVAR assimilation of all conventional data (NCEP pre-BURF)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3-level nested domain at 27km/9km/3km resolution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35 sigma level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NCEP GFS boundary conditions every 3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5-day (120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) forecast started at 00Z</a:t>
            </a:r>
          </a:p>
          <a:p>
            <a:pPr algn="just"/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Delivery both Tire 1 and Tire 2 data to DTC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Create ATCF files</a:t>
            </a:r>
          </a:p>
          <a:p>
            <a:pPr algn="just">
              <a:buFont typeface="Wingdings" charset="2"/>
              <a:buChar char="ü"/>
            </a:pP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Software developed to generate </a:t>
            </a:r>
            <a:r>
              <a:rPr lang="en-US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Grib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files</a:t>
            </a:r>
          </a:p>
          <a:p>
            <a:pPr algn="just"/>
            <a:endParaRPr lang="en-US" b="1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Web site is up and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maintained regularly</a:t>
            </a:r>
            <a:endParaRPr lang="en-US" b="1" dirty="0" smtClean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4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endParaRPr lang="en-US" sz="2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818467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154" y="616857"/>
            <a:ext cx="7978465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Development in progress</a:t>
            </a:r>
          </a:p>
          <a:p>
            <a:r>
              <a:rPr lang="en-US" sz="20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latin typeface="Times New Roman"/>
                <a:cs typeface="Times New Roman"/>
              </a:rPr>
              <a:t>  </a:t>
            </a: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 vortex relocation scheme, along with the intensity correction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Assimilation of satellite retrieved temperature/moisture profiles near the TC environment, with bias </a:t>
            </a:r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correction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sz="2000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We </a:t>
            </a:r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plan to incorporate these developments into real-time runs in 2011 Season!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sz="20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</a:t>
            </a:r>
            <a:endParaRPr lang="en-US" sz="2800" b="1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588657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109" y="489091"/>
            <a:ext cx="8077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Future</a:t>
            </a:r>
          </a:p>
          <a:p>
            <a:r>
              <a:rPr lang="en-US" sz="28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       </a:t>
            </a:r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   </a:t>
            </a:r>
            <a:endParaRPr lang="en-US" sz="2800" b="1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 Ready to move forward</a:t>
            </a:r>
          </a:p>
          <a:p>
            <a:pPr algn="just">
              <a:buFont typeface="Arial"/>
              <a:buChar char="•"/>
            </a:pPr>
            <a:endParaRPr lang="en-US" sz="2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just">
              <a:buFont typeface="Arial"/>
              <a:buChar char="•"/>
            </a:pPr>
            <a:r>
              <a:rPr lang="en-US" sz="2000" b="1" dirty="0" smtClean="0">
                <a:latin typeface="Times New Roman"/>
                <a:cs typeface="Times New Roman"/>
              </a:rPr>
              <a:t> Contribute to overall HFIP science/operational goals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03990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1620" y="1608667"/>
            <a:ext cx="6498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Sample results from current near real-time runs</a:t>
            </a:r>
            <a:endParaRPr lang="en-US" sz="2400" b="1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564467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2667" y="387048"/>
            <a:ext cx="2993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Tomas  ---    Track 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tomas_date.jpg"/>
          <p:cNvPicPr>
            <a:picLocks noChangeAspect="1"/>
          </p:cNvPicPr>
          <p:nvPr/>
        </p:nvPicPr>
        <p:blipFill>
          <a:blip r:embed="rId2"/>
          <a:srcRect l="4236" t="11190" r="7404" b="11934"/>
          <a:stretch>
            <a:fillRect/>
          </a:stretch>
        </p:blipFill>
        <p:spPr>
          <a:xfrm>
            <a:off x="568476" y="1076476"/>
            <a:ext cx="8079619" cy="515257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528181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32667" y="387048"/>
            <a:ext cx="29931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Times New Roman"/>
                <a:cs typeface="Times New Roman"/>
              </a:rPr>
              <a:t>Tomas  ---    Track 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tomas.jpg"/>
          <p:cNvPicPr>
            <a:picLocks noChangeAspect="1"/>
          </p:cNvPicPr>
          <p:nvPr/>
        </p:nvPicPr>
        <p:blipFill>
          <a:blip r:embed="rId2"/>
          <a:srcRect l="15470" t="19521" r="12572" b="18977"/>
          <a:stretch>
            <a:fillRect/>
          </a:stretch>
        </p:blipFill>
        <p:spPr>
          <a:xfrm>
            <a:off x="1076475" y="1161143"/>
            <a:ext cx="7438047" cy="471714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963610" cy="365125"/>
          </a:xfrm>
        </p:spPr>
        <p:txBody>
          <a:bodyPr/>
          <a:lstStyle/>
          <a:p>
            <a:r>
              <a:rPr lang="en-US" dirty="0" smtClean="0"/>
              <a:t>HFIP review meeting 2010 – Zhaoxia Pu, Univ. of Utah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698</Words>
  <Application>Microsoft Macintosh PowerPoint</Application>
  <PresentationFormat>On-screen Show (4:3)</PresentationFormat>
  <Paragraphs>110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University of Utah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zhang</dc:creator>
  <cp:lastModifiedBy>Zhaoxia Pu</cp:lastModifiedBy>
  <cp:revision>28</cp:revision>
  <dcterms:created xsi:type="dcterms:W3CDTF">2010-11-09T12:22:54Z</dcterms:created>
  <dcterms:modified xsi:type="dcterms:W3CDTF">2010-11-09T12:27:19Z</dcterms:modified>
</cp:coreProperties>
</file>