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34"/>
  </p:notesMasterIdLst>
  <p:sldIdLst>
    <p:sldId id="325" r:id="rId2"/>
    <p:sldId id="341" r:id="rId3"/>
    <p:sldId id="372" r:id="rId4"/>
    <p:sldId id="348" r:id="rId5"/>
    <p:sldId id="374" r:id="rId6"/>
    <p:sldId id="350" r:id="rId7"/>
    <p:sldId id="383" r:id="rId8"/>
    <p:sldId id="353" r:id="rId9"/>
    <p:sldId id="355" r:id="rId10"/>
    <p:sldId id="329" r:id="rId11"/>
    <p:sldId id="270" r:id="rId12"/>
    <p:sldId id="339" r:id="rId13"/>
    <p:sldId id="330" r:id="rId14"/>
    <p:sldId id="366" r:id="rId15"/>
    <p:sldId id="332" r:id="rId16"/>
    <p:sldId id="334" r:id="rId17"/>
    <p:sldId id="340" r:id="rId18"/>
    <p:sldId id="361" r:id="rId19"/>
    <p:sldId id="363" r:id="rId20"/>
    <p:sldId id="360" r:id="rId21"/>
    <p:sldId id="359" r:id="rId22"/>
    <p:sldId id="358" r:id="rId23"/>
    <p:sldId id="367" r:id="rId24"/>
    <p:sldId id="377" r:id="rId25"/>
    <p:sldId id="378" r:id="rId26"/>
    <p:sldId id="379" r:id="rId27"/>
    <p:sldId id="381" r:id="rId28"/>
    <p:sldId id="279" r:id="rId29"/>
    <p:sldId id="283" r:id="rId30"/>
    <p:sldId id="322" r:id="rId31"/>
    <p:sldId id="317" r:id="rId32"/>
    <p:sldId id="320" r:id="rId33"/>
  </p:sldIdLst>
  <p:sldSz cx="9144000" cy="6858000" type="screen4x3"/>
  <p:notesSz cx="6858000" cy="9144000"/>
  <p:custDataLst>
    <p:tags r:id="rId35"/>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37" autoAdjust="0"/>
    <p:restoredTop sz="94660" autoAdjust="0"/>
  </p:normalViewPr>
  <p:slideViewPr>
    <p:cSldViewPr>
      <p:cViewPr varScale="1">
        <p:scale>
          <a:sx n="88" d="100"/>
          <a:sy n="88" d="100"/>
        </p:scale>
        <p:origin x="-113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4244E2E0-36C5-4F51-BCD8-DF8ACF1D9F82}" type="datetimeFigureOut">
              <a:rPr lang="en-US"/>
              <a:pPr>
                <a:defRPr/>
              </a:pPr>
              <a:t>11/10/2010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0709ACE7-2DE3-4DA9-AD27-DDB331521939}"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5BED64A3-0C66-46E5-9674-48ED9F072E52}" type="slidenum">
              <a:rPr lang="en-US"/>
              <a:pPr/>
              <a:t>8</a:t>
            </a:fld>
            <a:endParaRPr lang="en-US"/>
          </a:p>
        </p:txBody>
      </p:sp>
      <p:sp>
        <p:nvSpPr>
          <p:cNvPr id="5122" name="Slide Image Placeholder 1"/>
          <p:cNvSpPr>
            <a:spLocks noGrp="1" noRot="1" noChangeAspect="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123" name="Notes Placeholder 2"/>
          <p:cNvSpPr>
            <a:spLocks noGrp="1"/>
          </p:cNvSpPr>
          <p:nvPr>
            <p:ph type="body" idx="1"/>
          </p:nvPr>
        </p:nvSpPr>
        <p:spPr bwMode="auto">
          <a:xfrm>
            <a:off x="914400" y="4343400"/>
            <a:ext cx="5029200" cy="4114800"/>
          </a:xfrm>
          <a:prstGeom prst="rect">
            <a:avLst/>
          </a:prstGeom>
          <a:noFill/>
          <a:ln>
            <a:solidFill>
              <a:srgbClr val="000000"/>
            </a:solidFill>
            <a:miter lim="800000"/>
            <a:headEnd/>
            <a:tailEnd/>
          </a:ln>
        </p:spPr>
        <p:txBody>
          <a:bodyPr/>
          <a:lstStyle/>
          <a:p>
            <a:r>
              <a:rPr lang="en-US"/>
              <a:t>(1) HWRFX created as a research version to compliment the operational system</a:t>
            </a:r>
          </a:p>
          <a:p>
            <a:r>
              <a:rPr lang="en-US"/>
              <a:t>(2) Focus on resolution</a:t>
            </a:r>
          </a:p>
          <a:p>
            <a:r>
              <a:rPr lang="en-US"/>
              <a:t>(3) Developments </a:t>
            </a:r>
          </a:p>
        </p:txBody>
      </p:sp>
      <p:sp>
        <p:nvSpPr>
          <p:cNvPr id="5124" name="Slide Number Placeholder 3"/>
          <p:cNvSpPr txBox="1">
            <a:spLocks noGrp="1"/>
          </p:cNvSpPr>
          <p:nvPr/>
        </p:nvSpPr>
        <p:spPr bwMode="auto">
          <a:xfrm>
            <a:off x="3886200" y="8686800"/>
            <a:ext cx="2971800" cy="457200"/>
          </a:xfrm>
          <a:prstGeom prst="rect">
            <a:avLst/>
          </a:prstGeom>
          <a:noFill/>
          <a:ln w="9525">
            <a:noFill/>
            <a:miter lim="800000"/>
            <a:headEnd/>
            <a:tailEnd/>
          </a:ln>
        </p:spPr>
        <p:txBody>
          <a:bodyPr anchor="b"/>
          <a:lstStyle/>
          <a:p>
            <a:pPr algn="r"/>
            <a:fld id="{A79D1DA3-AF5C-4789-BA11-255FFAFF602C}" type="slidenum">
              <a:rPr lang="en-US" sz="1200"/>
              <a:pPr algn="r"/>
              <a:t>8</a:t>
            </a:fld>
            <a:endParaRPr 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bwMode="auto">
          <a:noFill/>
          <a:ln>
            <a:miter lim="800000"/>
            <a:headEnd/>
            <a:tailEnd/>
          </a:ln>
        </p:spPr>
        <p:txBody>
          <a:bodyPr/>
          <a:lstStyle/>
          <a:p>
            <a:fld id="{C235AB9E-31B2-4B37-93DC-C45528644C9D}" type="slidenum">
              <a:rPr lang="en-US">
                <a:solidFill>
                  <a:srgbClr val="000000"/>
                </a:solidFill>
              </a:rPr>
              <a:pPr/>
              <a:t>24</a:t>
            </a:fld>
            <a:endParaRPr lang="en-US">
              <a:solidFill>
                <a:srgbClr val="000000"/>
              </a:solidFill>
            </a:endParaRPr>
          </a:p>
        </p:txBody>
      </p:sp>
      <p:sp>
        <p:nvSpPr>
          <p:cNvPr id="9219"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9220"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marL="228600" indent="-228600" eaLnBrk="1" hangingPunct="1">
              <a:spcBef>
                <a:spcPct val="0"/>
              </a:spcBef>
              <a:buFontTx/>
              <a:buAutoNum type="arabicPeriod"/>
            </a:pPr>
            <a:endParaRPr lang="en-US" smtClean="0">
              <a:latin typeface="Times New Roman" pitchFamily="18" charset="0"/>
            </a:endParaRPr>
          </a:p>
          <a:p>
            <a:pPr marL="228600" indent="-228600" eaLnBrk="1" hangingPunct="1">
              <a:spcBef>
                <a:spcPct val="0"/>
              </a:spcBef>
            </a:pPr>
            <a:endParaRPr lang="en-US"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en-US" smtClean="0"/>
              <a:t>Click to edit Master title style</a:t>
            </a:r>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13"/>
          <p:cNvSpPr>
            <a:spLocks noGrp="1"/>
          </p:cNvSpPr>
          <p:nvPr>
            <p:ph type="dt" sz="half" idx="10"/>
          </p:nvPr>
        </p:nvSpPr>
        <p:spPr/>
        <p:txBody>
          <a:bodyPr/>
          <a:lstStyle>
            <a:lvl1pPr>
              <a:defRPr/>
            </a:lvl1pPr>
          </a:lstStyle>
          <a:p>
            <a:pPr>
              <a:defRPr/>
            </a:pPr>
            <a:fld id="{7B4921B2-731A-4256-9B3A-8F629CEC57B9}" type="datetimeFigureOut">
              <a:rPr lang="en-US"/>
              <a:pPr>
                <a:defRPr/>
              </a:pPr>
              <a:t>11/10/2010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8EB918C7-8F6E-43C1-95FC-F512F4CAAB1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7440D682-B983-41B8-A0CA-8E2C08A675D7}" type="datetimeFigureOut">
              <a:rPr lang="en-US"/>
              <a:pPr>
                <a:defRPr/>
              </a:pPr>
              <a:t>11/10/2010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C35A83E9-DAAC-4CD0-AC47-481F5A2D98F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80F6D35A-E950-4E9E-A3FE-683783C3A201}" type="datetimeFigureOut">
              <a:rPr lang="en-US"/>
              <a:pPr>
                <a:defRPr/>
              </a:pPr>
              <a:t>11/10/2010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79363987-A6E3-426B-935D-C2FC02E3B70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3486AE9C-0608-437F-B196-F212F72B95CF}" type="datetimeFigureOut">
              <a:rPr lang="en-US"/>
              <a:pPr>
                <a:defRPr/>
              </a:pPr>
              <a:t>11/10/2010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55E8B6AE-F971-40FE-9435-D9D09C04022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13"/>
          <p:cNvSpPr>
            <a:spLocks noGrp="1"/>
          </p:cNvSpPr>
          <p:nvPr>
            <p:ph type="dt" sz="half" idx="10"/>
          </p:nvPr>
        </p:nvSpPr>
        <p:spPr/>
        <p:txBody>
          <a:bodyPr/>
          <a:lstStyle>
            <a:lvl1pPr>
              <a:defRPr/>
            </a:lvl1pPr>
          </a:lstStyle>
          <a:p>
            <a:pPr>
              <a:defRPr/>
            </a:pPr>
            <a:fld id="{E7867E9D-D81B-47BE-80F2-4B75AECDD25F}" type="datetimeFigureOut">
              <a:rPr lang="en-US"/>
              <a:pPr>
                <a:defRPr/>
              </a:pPr>
              <a:t>11/10/2010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C35A0587-AAF4-4446-9E17-587720372D3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FB02E032-FD60-4C01-A751-44A43079FD8B}" type="datetimeFigureOut">
              <a:rPr lang="en-US"/>
              <a:pPr>
                <a:defRPr/>
              </a:pPr>
              <a:t>11/10/2010</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B78730BC-502A-4899-AA3D-7B21AA708C5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1E43146A-5E4D-4A32-9BCE-2ECEABDDD5FD}" type="datetimeFigureOut">
              <a:rPr lang="en-US"/>
              <a:pPr>
                <a:defRPr/>
              </a:pPr>
              <a:t>11/10/2010</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728AFE44-D8BD-4146-949D-C0EDC09A057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91E9F8C6-03C6-47A7-BFB8-9B49E597D8F0}" type="datetimeFigureOut">
              <a:rPr lang="en-US"/>
              <a:pPr>
                <a:defRPr/>
              </a:pPr>
              <a:t>11/10/2010</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4C128C7D-7140-464B-833F-C1104A66E78A}"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5C8ED665-1BD6-4990-A8D8-F95B28C51F4A}" type="datetimeFigureOut">
              <a:rPr lang="en-US"/>
              <a:pPr>
                <a:defRPr/>
              </a:pPr>
              <a:t>11/10/2010</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29E06ADC-7E23-4D6A-8367-8D41DF5D1DD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D9306F6B-E679-400D-BBF5-49E906D24587}" type="datetimeFigureOut">
              <a:rPr lang="en-US"/>
              <a:pPr>
                <a:defRPr/>
              </a:pPr>
              <a:t>11/10/2010</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83614828-E000-4BF8-B6E4-1E72BE532F3B}"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13"/>
          <p:cNvSpPr>
            <a:spLocks noGrp="1"/>
          </p:cNvSpPr>
          <p:nvPr>
            <p:ph type="dt" sz="half" idx="10"/>
          </p:nvPr>
        </p:nvSpPr>
        <p:spPr/>
        <p:txBody>
          <a:bodyPr/>
          <a:lstStyle>
            <a:lvl1pPr>
              <a:defRPr/>
            </a:lvl1pPr>
          </a:lstStyle>
          <a:p>
            <a:pPr>
              <a:defRPr/>
            </a:pPr>
            <a:fld id="{12D72B81-2C00-4D7A-90B8-1BAE5E0DACA8}" type="datetimeFigureOut">
              <a:rPr lang="en-US"/>
              <a:pPr>
                <a:defRPr/>
              </a:pPr>
              <a:t>11/10/2010</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2DA9C2F2-DE0C-43D7-A7A0-8B21EEF1638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en-US" smtClean="0"/>
              <a:t>Click to edit Master title style</a:t>
            </a:r>
            <a:endParaRPr lang="en-US"/>
          </a:p>
        </p:txBody>
      </p:sp>
      <p:sp>
        <p:nvSpPr>
          <p:cNvPr id="1027" name="Text Placeholder 12"/>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pPr>
              <a:defRPr/>
            </a:pPr>
            <a:fld id="{B5E55D7E-74AC-4535-8A30-2914CB35D0D4}" type="datetimeFigureOut">
              <a:rPr lang="en-US"/>
              <a:pPr>
                <a:defRPr/>
              </a:pPr>
              <a:t>11/10/2010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pPr>
              <a:defRPr/>
            </a:pPr>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pPr>
              <a:defRPr/>
            </a:pPr>
            <a:fld id="{7ECD1F8F-D69C-4F58-A912-9EE562F4CA3E}"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rtl="0" eaLnBrk="0" fontAlgn="base" hangingPunct="0">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eaLnBrk="0" fontAlgn="base" hangingPunct="0">
        <a:spcBef>
          <a:spcPct val="0"/>
        </a:spcBef>
        <a:spcAft>
          <a:spcPct val="0"/>
        </a:spcAft>
        <a:defRPr sz="4100" b="1">
          <a:solidFill>
            <a:schemeClr val="tx1"/>
          </a:solidFill>
          <a:latin typeface="Lucida Sans" pitchFamily="34" charset="0"/>
        </a:defRPr>
      </a:lvl2pPr>
      <a:lvl3pPr algn="ctr" rtl="0" eaLnBrk="0" fontAlgn="base" hangingPunct="0">
        <a:spcBef>
          <a:spcPct val="0"/>
        </a:spcBef>
        <a:spcAft>
          <a:spcPct val="0"/>
        </a:spcAft>
        <a:defRPr sz="4100" b="1">
          <a:solidFill>
            <a:schemeClr val="tx1"/>
          </a:solidFill>
          <a:latin typeface="Lucida Sans" pitchFamily="34" charset="0"/>
        </a:defRPr>
      </a:lvl3pPr>
      <a:lvl4pPr algn="ctr" rtl="0" eaLnBrk="0" fontAlgn="base" hangingPunct="0">
        <a:spcBef>
          <a:spcPct val="0"/>
        </a:spcBef>
        <a:spcAft>
          <a:spcPct val="0"/>
        </a:spcAft>
        <a:defRPr sz="4100" b="1">
          <a:solidFill>
            <a:schemeClr val="tx1"/>
          </a:solidFill>
          <a:latin typeface="Lucida Sans" pitchFamily="34" charset="0"/>
        </a:defRPr>
      </a:lvl4pPr>
      <a:lvl5pPr algn="ctr" rtl="0" eaLnBrk="0" fontAlgn="base" hangingPunct="0">
        <a:spcBef>
          <a:spcPct val="0"/>
        </a:spcBef>
        <a:spcAft>
          <a:spcPct val="0"/>
        </a:spcAft>
        <a:defRPr sz="4100" b="1">
          <a:solidFill>
            <a:schemeClr val="tx1"/>
          </a:solidFill>
          <a:latin typeface="Lucida Sans" pitchFamily="34" charset="0"/>
        </a:defRPr>
      </a:lvl5pPr>
      <a:lvl6pPr marL="457200" algn="ctr" rtl="0" fontAlgn="base">
        <a:spcBef>
          <a:spcPct val="0"/>
        </a:spcBef>
        <a:spcAft>
          <a:spcPct val="0"/>
        </a:spcAft>
        <a:defRPr sz="4100" b="1">
          <a:solidFill>
            <a:schemeClr val="tx1"/>
          </a:solidFill>
          <a:latin typeface="Lucida Sans" pitchFamily="34" charset="0"/>
        </a:defRPr>
      </a:lvl6pPr>
      <a:lvl7pPr marL="914400" algn="ctr" rtl="0" fontAlgn="base">
        <a:spcBef>
          <a:spcPct val="0"/>
        </a:spcBef>
        <a:spcAft>
          <a:spcPct val="0"/>
        </a:spcAft>
        <a:defRPr sz="4100" b="1">
          <a:solidFill>
            <a:schemeClr val="tx1"/>
          </a:solidFill>
          <a:latin typeface="Lucida Sans" pitchFamily="34" charset="0"/>
        </a:defRPr>
      </a:lvl7pPr>
      <a:lvl8pPr marL="1371600" algn="ctr" rtl="0" fontAlgn="base">
        <a:spcBef>
          <a:spcPct val="0"/>
        </a:spcBef>
        <a:spcAft>
          <a:spcPct val="0"/>
        </a:spcAft>
        <a:defRPr sz="4100" b="1">
          <a:solidFill>
            <a:schemeClr val="tx1"/>
          </a:solidFill>
          <a:latin typeface="Lucida Sans" pitchFamily="34" charset="0"/>
        </a:defRPr>
      </a:lvl8pPr>
      <a:lvl9pPr marL="1828800" algn="ctr" rtl="0" fontAlgn="base">
        <a:spcBef>
          <a:spcPct val="0"/>
        </a:spcBef>
        <a:spcAft>
          <a:spcPct val="0"/>
        </a:spcAft>
        <a:defRPr sz="4100" b="1">
          <a:solidFill>
            <a:schemeClr val="tx1"/>
          </a:solidFill>
          <a:latin typeface="Lucida Sans" pitchFamily="34" charset="0"/>
        </a:defRPr>
      </a:lvl9pPr>
    </p:titleStyle>
    <p:bodyStyle>
      <a:lvl1pPr marL="547688" indent="-411163" algn="l" rtl="0" eaLnBrk="0" fontAlgn="base" hangingPunct="0">
        <a:spcBef>
          <a:spcPct val="20000"/>
        </a:spcBef>
        <a:spcAft>
          <a:spcPct val="0"/>
        </a:spcAft>
        <a:buClr>
          <a:srgbClr val="F9F9F9"/>
        </a:buClr>
        <a:buSzPct val="65000"/>
        <a:buFont typeface="Wingdings 2" pitchFamily="18" charset="2"/>
        <a:buChar char=""/>
        <a:defRPr sz="2800" kern="1200">
          <a:solidFill>
            <a:schemeClr val="tx1"/>
          </a:solidFill>
          <a:latin typeface="+mn-lt"/>
          <a:ea typeface="+mn-ea"/>
          <a:cs typeface="+mn-cs"/>
        </a:defRPr>
      </a:lvl1pPr>
      <a:lvl2pPr marL="868363" indent="-282575" algn="l" rtl="0" eaLnBrk="0" fontAlgn="base" hangingPunct="0">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eaLnBrk="0" fontAlgn="base" hangingPunct="0">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eaLnBrk="0" fontAlgn="base" hangingPunct="0">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eaLnBrk="0" fontAlgn="base" hangingPunct="0">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image" Target="../media/image22.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1.gi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gif"/><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3.gif"/><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3" descr="vis-l.jpg"/>
          <p:cNvPicPr>
            <a:picLocks noChangeAspect="1"/>
          </p:cNvPicPr>
          <p:nvPr/>
        </p:nvPicPr>
        <p:blipFill>
          <a:blip r:embed="rId2" cstate="print"/>
          <a:srcRect l="31018" t="23334" r="34193" b="36469"/>
          <a:stretch>
            <a:fillRect/>
          </a:stretch>
        </p:blipFill>
        <p:spPr bwMode="auto">
          <a:xfrm>
            <a:off x="0" y="0"/>
            <a:ext cx="9267568" cy="6858000"/>
          </a:xfrm>
          <a:prstGeom prst="rect">
            <a:avLst/>
          </a:prstGeom>
          <a:noFill/>
          <a:ln w="9525">
            <a:noFill/>
            <a:miter lim="800000"/>
            <a:headEnd/>
            <a:tailEnd/>
          </a:ln>
        </p:spPr>
      </p:pic>
      <p:sp>
        <p:nvSpPr>
          <p:cNvPr id="5" name="TextBox 4"/>
          <p:cNvSpPr txBox="1"/>
          <p:nvPr/>
        </p:nvSpPr>
        <p:spPr>
          <a:xfrm>
            <a:off x="228600" y="-76199"/>
            <a:ext cx="8915400" cy="7817525"/>
          </a:xfrm>
          <a:prstGeom prst="rect">
            <a:avLst/>
          </a:prstGeom>
          <a:noFill/>
        </p:spPr>
        <p:txBody>
          <a:bodyPr wrap="square" rtlCol="0">
            <a:spAutoFit/>
          </a:bodyPr>
          <a:lstStyle/>
          <a:p>
            <a:endParaRPr lang="en-US" sz="2500" b="1" dirty="0" smtClean="0">
              <a:solidFill>
                <a:srgbClr val="0D0D0D"/>
              </a:solidFill>
            </a:endParaRPr>
          </a:p>
          <a:p>
            <a:r>
              <a:rPr lang="en-US" sz="2500" b="1" dirty="0" smtClean="0">
                <a:solidFill>
                  <a:srgbClr val="0D0D0D"/>
                </a:solidFill>
              </a:rPr>
              <a:t>SUMMARY OF </a:t>
            </a:r>
            <a:r>
              <a:rPr lang="en-US" sz="2500" b="1" dirty="0" err="1" smtClean="0">
                <a:solidFill>
                  <a:srgbClr val="0D0D0D"/>
                </a:solidFill>
              </a:rPr>
              <a:t>HFIP</a:t>
            </a:r>
            <a:r>
              <a:rPr lang="en-US" sz="2500" b="1" dirty="0" smtClean="0">
                <a:solidFill>
                  <a:srgbClr val="0D0D0D"/>
                </a:solidFill>
              </a:rPr>
              <a:t> REGIONAL  MODEL DEVELOPMENT</a:t>
            </a:r>
          </a:p>
          <a:p>
            <a:endParaRPr lang="en-US" sz="2400" b="1" dirty="0" smtClean="0">
              <a:solidFill>
                <a:srgbClr val="0D0D0D"/>
              </a:solidFill>
            </a:endParaRPr>
          </a:p>
          <a:p>
            <a:r>
              <a:rPr lang="en-US" sz="2400" b="1" dirty="0" smtClean="0">
                <a:solidFill>
                  <a:srgbClr val="C00000"/>
                </a:solidFill>
              </a:rPr>
              <a:t>Contributors to Talk:</a:t>
            </a:r>
          </a:p>
          <a:p>
            <a:r>
              <a:rPr lang="en-US" sz="2400" b="1" dirty="0" err="1" smtClean="0">
                <a:solidFill>
                  <a:srgbClr val="0D0D0D"/>
                </a:solidFill>
              </a:rPr>
              <a:t>Ji</a:t>
            </a:r>
            <a:r>
              <a:rPr lang="en-US" sz="2400" b="1" dirty="0" smtClean="0">
                <a:solidFill>
                  <a:srgbClr val="0D0D0D"/>
                </a:solidFill>
              </a:rPr>
              <a:t> -</a:t>
            </a:r>
            <a:r>
              <a:rPr lang="en-US" sz="2400" b="1" dirty="0" err="1" smtClean="0">
                <a:solidFill>
                  <a:srgbClr val="0D0D0D"/>
                </a:solidFill>
              </a:rPr>
              <a:t>Wen</a:t>
            </a:r>
            <a:r>
              <a:rPr lang="en-US" sz="2400" b="1" dirty="0" smtClean="0">
                <a:solidFill>
                  <a:srgbClr val="0D0D0D"/>
                </a:solidFill>
              </a:rPr>
              <a:t> </a:t>
            </a:r>
            <a:r>
              <a:rPr lang="en-US" sz="2400" b="1" dirty="0" err="1" smtClean="0">
                <a:solidFill>
                  <a:srgbClr val="0D0D0D"/>
                </a:solidFill>
              </a:rPr>
              <a:t>Bao</a:t>
            </a:r>
            <a:r>
              <a:rPr lang="en-US" sz="2400" b="1" dirty="0" smtClean="0">
                <a:solidFill>
                  <a:srgbClr val="0D0D0D"/>
                </a:solidFill>
              </a:rPr>
              <a:t> (</a:t>
            </a:r>
            <a:r>
              <a:rPr lang="en-US" sz="2400" b="1" dirty="0" err="1" smtClean="0">
                <a:solidFill>
                  <a:srgbClr val="0D0D0D"/>
                </a:solidFill>
              </a:rPr>
              <a:t>ESRL</a:t>
            </a:r>
            <a:r>
              <a:rPr lang="en-US" sz="2400" b="1" dirty="0" smtClean="0">
                <a:solidFill>
                  <a:srgbClr val="0D0D0D"/>
                </a:solidFill>
              </a:rPr>
              <a:t>)</a:t>
            </a:r>
          </a:p>
          <a:p>
            <a:r>
              <a:rPr lang="en-US" sz="2400" b="1" dirty="0" smtClean="0">
                <a:solidFill>
                  <a:srgbClr val="0D0D0D"/>
                </a:solidFill>
              </a:rPr>
              <a:t>Morris Bender  (</a:t>
            </a:r>
            <a:r>
              <a:rPr lang="en-US" sz="2400" b="1" dirty="0" err="1" smtClean="0">
                <a:solidFill>
                  <a:srgbClr val="0D0D0D"/>
                </a:solidFill>
              </a:rPr>
              <a:t>GFDL</a:t>
            </a:r>
            <a:r>
              <a:rPr lang="en-US" sz="2400" b="1" dirty="0" smtClean="0">
                <a:solidFill>
                  <a:srgbClr val="0D0D0D"/>
                </a:solidFill>
              </a:rPr>
              <a:t>)</a:t>
            </a:r>
          </a:p>
          <a:p>
            <a:r>
              <a:rPr lang="en-US" sz="2400" b="1" dirty="0" err="1" smtClean="0">
                <a:solidFill>
                  <a:schemeClr val="bg1"/>
                </a:solidFill>
              </a:rPr>
              <a:t>Ligia</a:t>
            </a:r>
            <a:r>
              <a:rPr lang="en-US" sz="2400" b="1" dirty="0" smtClean="0">
                <a:solidFill>
                  <a:schemeClr val="bg1"/>
                </a:solidFill>
              </a:rPr>
              <a:t> </a:t>
            </a:r>
            <a:r>
              <a:rPr lang="en-US" sz="2400" b="1" dirty="0" err="1" smtClean="0">
                <a:solidFill>
                  <a:schemeClr val="bg1"/>
                </a:solidFill>
              </a:rPr>
              <a:t>Bernardet</a:t>
            </a:r>
            <a:r>
              <a:rPr lang="en-US" sz="2400" b="1" dirty="0" smtClean="0">
                <a:solidFill>
                  <a:schemeClr val="bg1"/>
                </a:solidFill>
              </a:rPr>
              <a:t> (</a:t>
            </a:r>
            <a:r>
              <a:rPr lang="en-US" sz="2400" b="1" dirty="0" err="1" smtClean="0">
                <a:solidFill>
                  <a:schemeClr val="bg1"/>
                </a:solidFill>
              </a:rPr>
              <a:t>DTC</a:t>
            </a:r>
            <a:r>
              <a:rPr lang="en-US" sz="2400" b="1" dirty="0" smtClean="0">
                <a:solidFill>
                  <a:schemeClr val="bg1"/>
                </a:solidFill>
              </a:rPr>
              <a:t>)</a:t>
            </a:r>
          </a:p>
          <a:p>
            <a:r>
              <a:rPr lang="en-US" sz="2400" b="1" dirty="0" smtClean="0">
                <a:solidFill>
                  <a:srgbClr val="0D0D0D"/>
                </a:solidFill>
              </a:rPr>
              <a:t>Chris Davis  (</a:t>
            </a:r>
            <a:r>
              <a:rPr lang="en-US" sz="2400" b="1" dirty="0" err="1" smtClean="0">
                <a:solidFill>
                  <a:srgbClr val="0D0D0D"/>
                </a:solidFill>
              </a:rPr>
              <a:t>NCAR</a:t>
            </a:r>
            <a:r>
              <a:rPr lang="en-US" sz="2400" b="1" dirty="0" smtClean="0">
                <a:solidFill>
                  <a:srgbClr val="0D0D0D"/>
                </a:solidFill>
              </a:rPr>
              <a:t>)</a:t>
            </a:r>
          </a:p>
          <a:p>
            <a:r>
              <a:rPr lang="en-US" sz="2400" b="1" dirty="0" smtClean="0">
                <a:solidFill>
                  <a:srgbClr val="0D0D0D"/>
                </a:solidFill>
              </a:rPr>
              <a:t>James Doyle (</a:t>
            </a:r>
            <a:r>
              <a:rPr lang="en-US" sz="2400" b="1" dirty="0" err="1" smtClean="0">
                <a:solidFill>
                  <a:srgbClr val="0D0D0D"/>
                </a:solidFill>
              </a:rPr>
              <a:t>NRL</a:t>
            </a:r>
            <a:r>
              <a:rPr lang="en-US" sz="2400" b="1" dirty="0" smtClean="0">
                <a:solidFill>
                  <a:srgbClr val="0D0D0D"/>
                </a:solidFill>
              </a:rPr>
              <a:t>)</a:t>
            </a:r>
          </a:p>
          <a:p>
            <a:r>
              <a:rPr lang="en-US" sz="2400" b="1" dirty="0" smtClean="0">
                <a:solidFill>
                  <a:srgbClr val="0D0D0D"/>
                </a:solidFill>
              </a:rPr>
              <a:t>Chris </a:t>
            </a:r>
            <a:r>
              <a:rPr lang="en-US" sz="2400" b="1" dirty="0" err="1" smtClean="0">
                <a:solidFill>
                  <a:srgbClr val="0D0D0D"/>
                </a:solidFill>
              </a:rPr>
              <a:t>Fairall</a:t>
            </a:r>
            <a:r>
              <a:rPr lang="en-US" sz="2400" b="1" dirty="0" smtClean="0">
                <a:solidFill>
                  <a:srgbClr val="0D0D0D"/>
                </a:solidFill>
              </a:rPr>
              <a:t> (</a:t>
            </a:r>
            <a:r>
              <a:rPr lang="en-US" sz="2400" b="1" dirty="0" err="1" smtClean="0">
                <a:solidFill>
                  <a:srgbClr val="0D0D0D"/>
                </a:solidFill>
              </a:rPr>
              <a:t>ESRL</a:t>
            </a:r>
            <a:r>
              <a:rPr lang="en-US" sz="2400" b="1" dirty="0" smtClean="0">
                <a:solidFill>
                  <a:srgbClr val="0D0D0D"/>
                </a:solidFill>
              </a:rPr>
              <a:t>)</a:t>
            </a:r>
          </a:p>
          <a:p>
            <a:r>
              <a:rPr lang="en-US" sz="2400" b="1" dirty="0" smtClean="0">
                <a:solidFill>
                  <a:srgbClr val="0D0D0D"/>
                </a:solidFill>
              </a:rPr>
              <a:t>Isaac </a:t>
            </a:r>
            <a:r>
              <a:rPr lang="en-US" sz="2400" b="1" dirty="0" err="1" smtClean="0">
                <a:solidFill>
                  <a:srgbClr val="0D0D0D"/>
                </a:solidFill>
              </a:rPr>
              <a:t>Ginis</a:t>
            </a:r>
            <a:r>
              <a:rPr lang="en-US" sz="2400" b="1" dirty="0" smtClean="0">
                <a:solidFill>
                  <a:srgbClr val="0D0D0D"/>
                </a:solidFill>
              </a:rPr>
              <a:t> (URI)</a:t>
            </a:r>
          </a:p>
          <a:p>
            <a:r>
              <a:rPr lang="en-US" sz="2400" b="1" dirty="0" err="1" smtClean="0">
                <a:solidFill>
                  <a:srgbClr val="0D0D0D"/>
                </a:solidFill>
              </a:rPr>
              <a:t>S.G.</a:t>
            </a:r>
            <a:r>
              <a:rPr lang="en-US" sz="2400" b="1" dirty="0" smtClean="0">
                <a:solidFill>
                  <a:srgbClr val="0D0D0D"/>
                </a:solidFill>
              </a:rPr>
              <a:t> </a:t>
            </a:r>
            <a:r>
              <a:rPr lang="en-US" sz="2400" b="1" dirty="0" err="1" smtClean="0">
                <a:solidFill>
                  <a:srgbClr val="0D0D0D"/>
                </a:solidFill>
              </a:rPr>
              <a:t>Gopalakrishnan</a:t>
            </a:r>
            <a:r>
              <a:rPr lang="en-US" sz="2400" b="1" dirty="0" smtClean="0">
                <a:solidFill>
                  <a:srgbClr val="0D0D0D"/>
                </a:solidFill>
              </a:rPr>
              <a:t> (</a:t>
            </a:r>
            <a:r>
              <a:rPr lang="en-US" sz="2400" b="1" dirty="0" err="1" smtClean="0">
                <a:solidFill>
                  <a:srgbClr val="0D0D0D"/>
                </a:solidFill>
              </a:rPr>
              <a:t>HRD</a:t>
            </a:r>
            <a:r>
              <a:rPr lang="en-US" sz="2400" b="1" dirty="0" smtClean="0">
                <a:solidFill>
                  <a:srgbClr val="0D0D0D"/>
                </a:solidFill>
              </a:rPr>
              <a:t>)</a:t>
            </a:r>
          </a:p>
          <a:p>
            <a:r>
              <a:rPr lang="en-US" sz="2400" b="1" dirty="0" err="1" smtClean="0">
                <a:solidFill>
                  <a:srgbClr val="0D0D0D"/>
                </a:solidFill>
              </a:rPr>
              <a:t>Alexandr</a:t>
            </a:r>
            <a:r>
              <a:rPr lang="en-US" sz="2400" b="1" dirty="0" smtClean="0">
                <a:solidFill>
                  <a:srgbClr val="0D0D0D"/>
                </a:solidFill>
              </a:rPr>
              <a:t> </a:t>
            </a:r>
            <a:r>
              <a:rPr lang="en-US" sz="2400" b="1" dirty="0" err="1" smtClean="0">
                <a:solidFill>
                  <a:srgbClr val="0D0D0D"/>
                </a:solidFill>
              </a:rPr>
              <a:t>Khain</a:t>
            </a:r>
            <a:r>
              <a:rPr lang="en-US" sz="2400" b="1" dirty="0" smtClean="0">
                <a:solidFill>
                  <a:srgbClr val="0D0D0D"/>
                </a:solidFill>
              </a:rPr>
              <a:t> (Hebrew U.)</a:t>
            </a:r>
          </a:p>
          <a:p>
            <a:r>
              <a:rPr lang="en-US" sz="2400" b="1" dirty="0" smtClean="0">
                <a:solidFill>
                  <a:srgbClr val="0D0D0D"/>
                </a:solidFill>
              </a:rPr>
              <a:t>Young Kwon (EMC)</a:t>
            </a:r>
          </a:p>
          <a:p>
            <a:r>
              <a:rPr lang="en-US" sz="2400" b="1" dirty="0" smtClean="0">
                <a:solidFill>
                  <a:srgbClr val="0D0D0D"/>
                </a:solidFill>
              </a:rPr>
              <a:t>Vijay </a:t>
            </a:r>
            <a:r>
              <a:rPr lang="en-US" sz="2400" b="1" dirty="0" err="1" smtClean="0">
                <a:solidFill>
                  <a:srgbClr val="0D0D0D"/>
                </a:solidFill>
              </a:rPr>
              <a:t>Tallapragada</a:t>
            </a:r>
            <a:r>
              <a:rPr lang="en-US" sz="2400" b="1" dirty="0" smtClean="0">
                <a:solidFill>
                  <a:srgbClr val="0D0D0D"/>
                </a:solidFill>
              </a:rPr>
              <a:t>  (EMC)</a:t>
            </a:r>
          </a:p>
          <a:p>
            <a:endParaRPr lang="en-US" sz="2800" b="1" dirty="0" smtClean="0">
              <a:solidFill>
                <a:srgbClr val="0D0D0D"/>
              </a:solidFill>
            </a:endParaRPr>
          </a:p>
          <a:p>
            <a:r>
              <a:rPr lang="en-US" sz="2800" b="1" dirty="0" err="1" smtClean="0">
                <a:solidFill>
                  <a:srgbClr val="0070C0"/>
                </a:solidFill>
              </a:rPr>
              <a:t>HFIP</a:t>
            </a:r>
            <a:r>
              <a:rPr lang="en-US" sz="2800" b="1" dirty="0" smtClean="0">
                <a:solidFill>
                  <a:srgbClr val="0070C0"/>
                </a:solidFill>
              </a:rPr>
              <a:t>                              </a:t>
            </a:r>
            <a:r>
              <a:rPr lang="en-US" sz="2800" b="1" dirty="0" err="1" smtClean="0">
                <a:solidFill>
                  <a:srgbClr val="0E17C2"/>
                </a:solidFill>
              </a:rPr>
              <a:t>HFIP</a:t>
            </a:r>
            <a:r>
              <a:rPr lang="en-US" sz="2800" b="1" dirty="0" smtClean="0">
                <a:solidFill>
                  <a:srgbClr val="0E17C2"/>
                </a:solidFill>
              </a:rPr>
              <a:t> Annual Review Meeting</a:t>
            </a:r>
          </a:p>
          <a:p>
            <a:r>
              <a:rPr lang="en-US" sz="2800" b="1" dirty="0" smtClean="0">
                <a:solidFill>
                  <a:srgbClr val="0E17C2"/>
                </a:solidFill>
              </a:rPr>
              <a:t>                                     </a:t>
            </a:r>
            <a:r>
              <a:rPr lang="en-US" sz="2400" b="1" dirty="0" smtClean="0">
                <a:solidFill>
                  <a:srgbClr val="0E17C2"/>
                </a:solidFill>
              </a:rPr>
              <a:t>Tuesday, November 9</a:t>
            </a:r>
            <a:r>
              <a:rPr lang="en-US" sz="2400" b="1" baseline="30000" dirty="0" smtClean="0">
                <a:solidFill>
                  <a:srgbClr val="0E17C2"/>
                </a:solidFill>
              </a:rPr>
              <a:t>th</a:t>
            </a:r>
            <a:r>
              <a:rPr lang="en-US" sz="2400" b="1" dirty="0" smtClean="0">
                <a:solidFill>
                  <a:srgbClr val="0E17C2"/>
                </a:solidFill>
              </a:rPr>
              <a:t>,, Miami, FL</a:t>
            </a:r>
          </a:p>
          <a:p>
            <a:r>
              <a:rPr lang="en-US" sz="2800" b="1" dirty="0" smtClean="0">
                <a:solidFill>
                  <a:srgbClr val="0070C0"/>
                </a:solidFill>
              </a:rPr>
              <a:t>                                 </a:t>
            </a:r>
            <a:r>
              <a:rPr lang="en-US" sz="2400" b="1" dirty="0" smtClean="0">
                <a:solidFill>
                  <a:srgbClr val="0070C0"/>
                </a:solidFill>
              </a:rPr>
              <a:t> </a:t>
            </a:r>
          </a:p>
          <a:p>
            <a:endParaRPr lang="en-US" sz="2800" dirty="0"/>
          </a:p>
        </p:txBody>
      </p:sp>
      <p:pic>
        <p:nvPicPr>
          <p:cNvPr id="6" name="Picture 3" descr="noaa"/>
          <p:cNvPicPr>
            <a:picLocks noChangeAspect="1" noChangeArrowheads="1"/>
          </p:cNvPicPr>
          <p:nvPr/>
        </p:nvPicPr>
        <p:blipFill>
          <a:blip r:embed="rId3" cstate="print"/>
          <a:srcRect/>
          <a:stretch>
            <a:fillRect/>
          </a:stretch>
        </p:blipFill>
        <p:spPr bwMode="auto">
          <a:xfrm>
            <a:off x="290513" y="5689600"/>
            <a:ext cx="914400" cy="91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87350" y="152400"/>
            <a:ext cx="8147050" cy="6211887"/>
          </a:xfrm>
        </p:spPr>
        <p:txBody>
          <a:bodyPr anchorCtr="0">
            <a:normAutofit fontScale="90000"/>
          </a:bodyPr>
          <a:lstStyle/>
          <a:p>
            <a:pPr marL="274320" indent="-514350" algn="l">
              <a:spcBef>
                <a:spcPct val="30000"/>
              </a:spcBef>
              <a:defRPr/>
            </a:pPr>
            <a:r>
              <a:rPr lang="en-US" sz="3500" dirty="0" smtClean="0">
                <a:solidFill>
                  <a:schemeClr val="accent6">
                    <a:lumMod val="20000"/>
                    <a:lumOff val="80000"/>
                  </a:schemeClr>
                </a:solidFill>
              </a:rPr>
              <a:t>		</a:t>
            </a:r>
            <a:br>
              <a:rPr lang="en-US" sz="3500" dirty="0" smtClean="0">
                <a:solidFill>
                  <a:schemeClr val="accent6">
                    <a:lumMod val="20000"/>
                    <a:lumOff val="80000"/>
                  </a:schemeClr>
                </a:solidFill>
              </a:rPr>
            </a:br>
            <a:r>
              <a:rPr lang="en-US" sz="3500" dirty="0" smtClean="0">
                <a:solidFill>
                  <a:schemeClr val="accent6">
                    <a:lumMod val="20000"/>
                    <a:lumOff val="80000"/>
                  </a:schemeClr>
                </a:solidFill>
              </a:rPr>
              <a:t>	</a:t>
            </a:r>
            <a:br>
              <a:rPr lang="en-US" sz="3500" dirty="0" smtClean="0">
                <a:solidFill>
                  <a:schemeClr val="accent6">
                    <a:lumMod val="20000"/>
                    <a:lumOff val="80000"/>
                  </a:schemeClr>
                </a:solidFill>
              </a:rPr>
            </a:br>
            <a:r>
              <a:rPr lang="en-US" sz="3500" dirty="0" smtClean="0">
                <a:solidFill>
                  <a:schemeClr val="accent6">
                    <a:lumMod val="20000"/>
                    <a:lumOff val="80000"/>
                  </a:schemeClr>
                </a:solidFill>
              </a:rPr>
              <a:t>	Review of </a:t>
            </a:r>
            <a:r>
              <a:rPr lang="en-US" sz="3300" dirty="0" smtClean="0">
                <a:solidFill>
                  <a:schemeClr val="accent6">
                    <a:lumMod val="20000"/>
                    <a:lumOff val="80000"/>
                  </a:schemeClr>
                </a:solidFill>
              </a:rPr>
              <a:t>Lessons Learned 		From 2009 Hurricane Season</a:t>
            </a:r>
            <a:r>
              <a:rPr lang="en-US" sz="3500" dirty="0" smtClean="0">
                <a:solidFill>
                  <a:schemeClr val="accent6">
                    <a:lumMod val="20000"/>
                    <a:lumOff val="80000"/>
                  </a:schemeClr>
                </a:solidFill>
              </a:rPr>
              <a:t/>
            </a:r>
            <a:br>
              <a:rPr lang="en-US" sz="3500" dirty="0" smtClean="0">
                <a:solidFill>
                  <a:schemeClr val="accent6">
                    <a:lumMod val="20000"/>
                    <a:lumOff val="80000"/>
                  </a:schemeClr>
                </a:solidFill>
              </a:rPr>
            </a:br>
            <a:r>
              <a:rPr lang="en-US" sz="3500" dirty="0" smtClean="0">
                <a:solidFill>
                  <a:schemeClr val="accent6">
                    <a:lumMod val="20000"/>
                    <a:lumOff val="80000"/>
                  </a:schemeClr>
                </a:solidFill>
              </a:rPr>
              <a:t/>
            </a:r>
            <a:br>
              <a:rPr lang="en-US" sz="3500" dirty="0" smtClean="0">
                <a:solidFill>
                  <a:schemeClr val="accent6">
                    <a:lumMod val="20000"/>
                    <a:lumOff val="80000"/>
                  </a:schemeClr>
                </a:solidFill>
              </a:rPr>
            </a:br>
            <a:r>
              <a:rPr lang="en-US" sz="2400" dirty="0" smtClean="0">
                <a:solidFill>
                  <a:schemeClr val="accent6">
                    <a:lumMod val="20000"/>
                    <a:lumOff val="80000"/>
                  </a:schemeClr>
                </a:solidFill>
                <a:latin typeface="Arial" pitchFamily="34" charset="0"/>
                <a:cs typeface="Arial" pitchFamily="34" charset="0"/>
              </a:rPr>
              <a:t>1. Regional  Models did very poorly in the highly   sheared storms that dominated the 2009 Atlantic Season.</a:t>
            </a:r>
            <a:br>
              <a:rPr lang="en-US" sz="2400" dirty="0" smtClean="0">
                <a:solidFill>
                  <a:schemeClr val="accent6">
                    <a:lumMod val="20000"/>
                    <a:lumOff val="80000"/>
                  </a:schemeClr>
                </a:solidFill>
                <a:latin typeface="Arial" pitchFamily="34" charset="0"/>
                <a:cs typeface="Arial" pitchFamily="34" charset="0"/>
              </a:rPr>
            </a:br>
            <a:r>
              <a:rPr lang="en-US" sz="2400" dirty="0" smtClean="0">
                <a:solidFill>
                  <a:schemeClr val="accent6">
                    <a:lumMod val="20000"/>
                    <a:lumOff val="80000"/>
                  </a:schemeClr>
                </a:solidFill>
                <a:latin typeface="Arial" pitchFamily="34" charset="0"/>
                <a:cs typeface="Arial" pitchFamily="34" charset="0"/>
              </a:rPr>
              <a:t/>
            </a:r>
            <a:br>
              <a:rPr lang="en-US" sz="2400" dirty="0" smtClean="0">
                <a:solidFill>
                  <a:schemeClr val="accent6">
                    <a:lumMod val="20000"/>
                    <a:lumOff val="80000"/>
                  </a:schemeClr>
                </a:solidFill>
                <a:latin typeface="Arial" pitchFamily="34" charset="0"/>
                <a:cs typeface="Arial" pitchFamily="34" charset="0"/>
              </a:rPr>
            </a:br>
            <a:r>
              <a:rPr lang="en-US" sz="2400" dirty="0" smtClean="0">
                <a:solidFill>
                  <a:schemeClr val="accent6">
                    <a:lumMod val="20000"/>
                    <a:lumOff val="80000"/>
                  </a:schemeClr>
                </a:solidFill>
                <a:latin typeface="Arial" pitchFamily="34" charset="0"/>
                <a:cs typeface="Arial" pitchFamily="34" charset="0"/>
              </a:rPr>
              <a:t>2. As a whole higher resolution made little positive impact to improve either track or intensity.</a:t>
            </a:r>
            <a:br>
              <a:rPr lang="en-US" sz="2400" dirty="0" smtClean="0">
                <a:solidFill>
                  <a:schemeClr val="accent6">
                    <a:lumMod val="20000"/>
                    <a:lumOff val="80000"/>
                  </a:schemeClr>
                </a:solidFill>
                <a:latin typeface="Arial" pitchFamily="34" charset="0"/>
                <a:cs typeface="Arial" pitchFamily="34" charset="0"/>
              </a:rPr>
            </a:br>
            <a:r>
              <a:rPr lang="en-US" sz="2400" dirty="0" smtClean="0">
                <a:solidFill>
                  <a:schemeClr val="accent6">
                    <a:lumMod val="20000"/>
                    <a:lumOff val="80000"/>
                  </a:schemeClr>
                </a:solidFill>
                <a:latin typeface="Arial" pitchFamily="34" charset="0"/>
                <a:cs typeface="Arial" pitchFamily="34" charset="0"/>
              </a:rPr>
              <a:t/>
            </a:r>
            <a:br>
              <a:rPr lang="en-US" sz="2400" dirty="0" smtClean="0">
                <a:solidFill>
                  <a:schemeClr val="accent6">
                    <a:lumMod val="20000"/>
                    <a:lumOff val="80000"/>
                  </a:schemeClr>
                </a:solidFill>
                <a:latin typeface="Arial" pitchFamily="34" charset="0"/>
                <a:cs typeface="Arial" pitchFamily="34" charset="0"/>
              </a:rPr>
            </a:br>
            <a:r>
              <a:rPr lang="en-US" sz="2400" dirty="0" smtClean="0">
                <a:solidFill>
                  <a:schemeClr val="accent6">
                    <a:lumMod val="20000"/>
                    <a:lumOff val="80000"/>
                  </a:schemeClr>
                </a:solidFill>
                <a:latin typeface="Arial" pitchFamily="34" charset="0"/>
                <a:cs typeface="Arial" pitchFamily="34" charset="0"/>
              </a:rPr>
              <a:t>3. Results demonstrated need for better initialization of vortex.</a:t>
            </a:r>
            <a:br>
              <a:rPr lang="en-US" sz="2400" dirty="0" smtClean="0">
                <a:solidFill>
                  <a:schemeClr val="accent6">
                    <a:lumMod val="20000"/>
                    <a:lumOff val="80000"/>
                  </a:schemeClr>
                </a:solidFill>
                <a:latin typeface="Arial" pitchFamily="34" charset="0"/>
                <a:cs typeface="Arial" pitchFamily="34" charset="0"/>
              </a:rPr>
            </a:br>
            <a:r>
              <a:rPr lang="en-US" sz="2400" dirty="0" err="1" smtClean="0">
                <a:solidFill>
                  <a:schemeClr val="accent6">
                    <a:lumMod val="20000"/>
                    <a:lumOff val="80000"/>
                  </a:schemeClr>
                </a:solidFill>
                <a:latin typeface="Arial" pitchFamily="34" charset="0"/>
                <a:cs typeface="Arial" pitchFamily="34" charset="0"/>
              </a:rPr>
              <a:t>EnKF</a:t>
            </a:r>
            <a:r>
              <a:rPr lang="en-US" sz="2400" dirty="0" smtClean="0">
                <a:solidFill>
                  <a:schemeClr val="accent6">
                    <a:lumMod val="20000"/>
                    <a:lumOff val="80000"/>
                  </a:schemeClr>
                </a:solidFill>
                <a:latin typeface="Arial" pitchFamily="34" charset="0"/>
                <a:cs typeface="Arial" pitchFamily="34" charset="0"/>
              </a:rPr>
              <a:t>  technique showed  promise in better representing asymmetric vortex structure.</a:t>
            </a:r>
            <a:br>
              <a:rPr lang="en-US" sz="2400" dirty="0" smtClean="0">
                <a:solidFill>
                  <a:schemeClr val="accent6">
                    <a:lumMod val="20000"/>
                    <a:lumOff val="80000"/>
                  </a:schemeClr>
                </a:solidFill>
                <a:latin typeface="Arial" pitchFamily="34" charset="0"/>
                <a:cs typeface="Arial" pitchFamily="34" charset="0"/>
              </a:rPr>
            </a:br>
            <a:r>
              <a:rPr lang="en-US" sz="2400" dirty="0" smtClean="0">
                <a:solidFill>
                  <a:schemeClr val="accent6">
                    <a:lumMod val="20000"/>
                    <a:lumOff val="80000"/>
                  </a:schemeClr>
                </a:solidFill>
                <a:latin typeface="Arial" pitchFamily="34" charset="0"/>
                <a:cs typeface="Arial" pitchFamily="34" charset="0"/>
              </a:rPr>
              <a:t/>
            </a:r>
            <a:br>
              <a:rPr lang="en-US" sz="2400" dirty="0" smtClean="0">
                <a:solidFill>
                  <a:schemeClr val="accent6">
                    <a:lumMod val="20000"/>
                    <a:lumOff val="80000"/>
                  </a:schemeClr>
                </a:solidFill>
                <a:latin typeface="Arial" pitchFamily="34" charset="0"/>
                <a:cs typeface="Arial" pitchFamily="34" charset="0"/>
              </a:rPr>
            </a:br>
            <a:r>
              <a:rPr lang="en-US" sz="2400" dirty="0" smtClean="0">
                <a:solidFill>
                  <a:schemeClr val="accent6">
                    <a:lumMod val="20000"/>
                    <a:lumOff val="80000"/>
                  </a:schemeClr>
                </a:solidFill>
                <a:latin typeface="Arial" pitchFamily="34" charset="0"/>
                <a:cs typeface="Arial" pitchFamily="34" charset="0"/>
              </a:rPr>
              <a:t>4. Results demonstrate need for physics  development  to take advantage of higher resolution.</a:t>
            </a:r>
            <a:br>
              <a:rPr lang="en-US" sz="2400" dirty="0" smtClean="0">
                <a:solidFill>
                  <a:schemeClr val="accent6">
                    <a:lumMod val="20000"/>
                    <a:lumOff val="80000"/>
                  </a:schemeClr>
                </a:solidFill>
                <a:latin typeface="Arial" pitchFamily="34" charset="0"/>
                <a:cs typeface="Arial" pitchFamily="34" charset="0"/>
              </a:rPr>
            </a:br>
            <a:r>
              <a:rPr lang="en-US" sz="2400" dirty="0" smtClean="0">
                <a:latin typeface="Arial" pitchFamily="34" charset="0"/>
                <a:cs typeface="Arial" pitchFamily="34" charset="0"/>
              </a:rPr>
              <a:t> </a:t>
            </a:r>
            <a:br>
              <a:rPr lang="en-US" sz="2400" dirty="0" smtClean="0">
                <a:latin typeface="Arial" pitchFamily="34" charset="0"/>
                <a:cs typeface="Arial" pitchFamily="34" charset="0"/>
              </a:rPr>
            </a:br>
            <a:endParaRPr lang="en-US" sz="2400" dirty="0" smtClean="0">
              <a:solidFill>
                <a:schemeClr val="accent6">
                  <a:lumMod val="20000"/>
                  <a:lumOff val="8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4754" name="Rectangle 2"/>
          <p:cNvSpPr>
            <a:spLocks noGrp="1" noChangeArrowheads="1"/>
          </p:cNvSpPr>
          <p:nvPr>
            <p:ph type="ctrTitle"/>
          </p:nvPr>
        </p:nvSpPr>
        <p:spPr>
          <a:xfrm>
            <a:off x="152400" y="304800"/>
            <a:ext cx="8458200" cy="1524000"/>
          </a:xfrm>
        </p:spPr>
        <p:txBody>
          <a:bodyPr>
            <a:normAutofit fontScale="90000"/>
          </a:bodyPr>
          <a:lstStyle/>
          <a:p>
            <a:pPr eaLnBrk="1" fontAlgn="auto" hangingPunct="1">
              <a:lnSpc>
                <a:spcPct val="85000"/>
              </a:lnSpc>
              <a:spcAft>
                <a:spcPts val="0"/>
              </a:spcAft>
              <a:defRPr/>
            </a:pPr>
            <a:r>
              <a:rPr lang="en-US" sz="3200" dirty="0" smtClean="0">
                <a:solidFill>
                  <a:schemeClr val="accent6">
                    <a:lumMod val="20000"/>
                    <a:lumOff val="80000"/>
                  </a:schemeClr>
                </a:solidFill>
              </a:rPr>
              <a:t/>
            </a:r>
            <a:br>
              <a:rPr lang="en-US" sz="3200" dirty="0" smtClean="0">
                <a:solidFill>
                  <a:schemeClr val="accent6">
                    <a:lumMod val="20000"/>
                    <a:lumOff val="80000"/>
                  </a:schemeClr>
                </a:solidFill>
              </a:rPr>
            </a:br>
            <a:r>
              <a:rPr lang="en-US" sz="3200" dirty="0" smtClean="0">
                <a:solidFill>
                  <a:schemeClr val="accent6">
                    <a:lumMod val="20000"/>
                    <a:lumOff val="80000"/>
                  </a:schemeClr>
                </a:solidFill>
              </a:rPr>
              <a:t/>
            </a:r>
            <a:br>
              <a:rPr lang="en-US" sz="3200" dirty="0" smtClean="0">
                <a:solidFill>
                  <a:schemeClr val="accent6">
                    <a:lumMod val="20000"/>
                    <a:lumOff val="80000"/>
                  </a:schemeClr>
                </a:solidFill>
              </a:rPr>
            </a:br>
            <a:r>
              <a:rPr lang="en-US" sz="3200" dirty="0" smtClean="0">
                <a:solidFill>
                  <a:schemeClr val="accent6">
                    <a:lumMod val="20000"/>
                    <a:lumOff val="80000"/>
                  </a:schemeClr>
                </a:solidFill>
              </a:rPr>
              <a:t/>
            </a:r>
            <a:br>
              <a:rPr lang="en-US" sz="3200" dirty="0" smtClean="0">
                <a:solidFill>
                  <a:schemeClr val="accent6">
                    <a:lumMod val="20000"/>
                    <a:lumOff val="80000"/>
                  </a:schemeClr>
                </a:solidFill>
              </a:rPr>
            </a:br>
            <a:r>
              <a:rPr lang="en-US" sz="3200" dirty="0" smtClean="0">
                <a:solidFill>
                  <a:schemeClr val="accent6">
                    <a:lumMod val="20000"/>
                    <a:lumOff val="80000"/>
                  </a:schemeClr>
                </a:solidFill>
              </a:rPr>
              <a:t/>
            </a:r>
            <a:br>
              <a:rPr lang="en-US" sz="3200" dirty="0" smtClean="0">
                <a:solidFill>
                  <a:schemeClr val="accent6">
                    <a:lumMod val="20000"/>
                    <a:lumOff val="80000"/>
                  </a:schemeClr>
                </a:solidFill>
              </a:rPr>
            </a:br>
            <a:r>
              <a:rPr lang="en-US" sz="3200" dirty="0" smtClean="0">
                <a:solidFill>
                  <a:schemeClr val="accent6">
                    <a:lumMod val="20000"/>
                    <a:lumOff val="80000"/>
                  </a:schemeClr>
                </a:solidFill>
              </a:rPr>
              <a:t/>
            </a:r>
            <a:br>
              <a:rPr lang="en-US" sz="3200" dirty="0" smtClean="0">
                <a:solidFill>
                  <a:schemeClr val="accent6">
                    <a:lumMod val="20000"/>
                    <a:lumOff val="80000"/>
                  </a:schemeClr>
                </a:solidFill>
              </a:rPr>
            </a:br>
            <a:r>
              <a:rPr lang="en-US" sz="3200" dirty="0" smtClean="0">
                <a:solidFill>
                  <a:schemeClr val="accent6">
                    <a:lumMod val="20000"/>
                    <a:lumOff val="80000"/>
                  </a:schemeClr>
                </a:solidFill>
              </a:rPr>
              <a:t/>
            </a:r>
            <a:br>
              <a:rPr lang="en-US" sz="3200" dirty="0" smtClean="0">
                <a:solidFill>
                  <a:schemeClr val="accent6">
                    <a:lumMod val="20000"/>
                    <a:lumOff val="80000"/>
                  </a:schemeClr>
                </a:solidFill>
              </a:rPr>
            </a:br>
            <a:r>
              <a:rPr lang="en-US" sz="3200" dirty="0" smtClean="0">
                <a:solidFill>
                  <a:schemeClr val="accent6">
                    <a:lumMod val="20000"/>
                    <a:lumOff val="80000"/>
                  </a:schemeClr>
                </a:solidFill>
              </a:rPr>
              <a:t/>
            </a:r>
            <a:br>
              <a:rPr lang="en-US" sz="3200" dirty="0" smtClean="0">
                <a:solidFill>
                  <a:schemeClr val="accent6">
                    <a:lumMod val="20000"/>
                    <a:lumOff val="80000"/>
                  </a:schemeClr>
                </a:solidFill>
              </a:rPr>
            </a:br>
            <a:r>
              <a:rPr lang="en-US" sz="3200" dirty="0" smtClean="0">
                <a:solidFill>
                  <a:schemeClr val="accent6">
                    <a:lumMod val="20000"/>
                    <a:lumOff val="80000"/>
                  </a:schemeClr>
                </a:solidFill>
              </a:rPr>
              <a:t/>
            </a:r>
            <a:br>
              <a:rPr lang="en-US" sz="3200" dirty="0" smtClean="0">
                <a:solidFill>
                  <a:schemeClr val="accent6">
                    <a:lumMod val="20000"/>
                    <a:lumOff val="80000"/>
                  </a:schemeClr>
                </a:solidFill>
              </a:rPr>
            </a:br>
            <a:r>
              <a:rPr lang="en-US" sz="3200" dirty="0" smtClean="0">
                <a:solidFill>
                  <a:schemeClr val="accent6">
                    <a:lumMod val="20000"/>
                    <a:lumOff val="80000"/>
                  </a:schemeClr>
                </a:solidFill>
              </a:rPr>
              <a:t/>
            </a:r>
            <a:br>
              <a:rPr lang="en-US" sz="3200" dirty="0" smtClean="0">
                <a:solidFill>
                  <a:schemeClr val="accent6">
                    <a:lumMod val="20000"/>
                    <a:lumOff val="80000"/>
                  </a:schemeClr>
                </a:solidFill>
              </a:rPr>
            </a:br>
            <a:r>
              <a:rPr lang="en-US" sz="3200" dirty="0" smtClean="0">
                <a:solidFill>
                  <a:srgbClr val="FF0000"/>
                </a:solidFill>
              </a:rPr>
              <a:t>Did we make progress in 2010 ??</a:t>
            </a:r>
            <a:r>
              <a:rPr lang="en-US" sz="3200" dirty="0" smtClean="0">
                <a:solidFill>
                  <a:schemeClr val="accent6">
                    <a:lumMod val="20000"/>
                    <a:lumOff val="80000"/>
                  </a:schemeClr>
                </a:solidFill>
              </a:rPr>
              <a:t/>
            </a:r>
            <a:br>
              <a:rPr lang="en-US" sz="3200" dirty="0" smtClean="0">
                <a:solidFill>
                  <a:schemeClr val="accent6">
                    <a:lumMod val="20000"/>
                    <a:lumOff val="80000"/>
                  </a:schemeClr>
                </a:solidFill>
              </a:rPr>
            </a:br>
            <a:r>
              <a:rPr lang="en-US" sz="3200" dirty="0" smtClean="0">
                <a:solidFill>
                  <a:schemeClr val="accent6">
                    <a:lumMod val="20000"/>
                    <a:lumOff val="80000"/>
                  </a:schemeClr>
                </a:solidFill>
              </a:rPr>
              <a:t/>
            </a:r>
            <a:br>
              <a:rPr lang="en-US" sz="3200" dirty="0" smtClean="0">
                <a:solidFill>
                  <a:schemeClr val="accent6">
                    <a:lumMod val="20000"/>
                    <a:lumOff val="80000"/>
                  </a:schemeClr>
                </a:solidFill>
              </a:rPr>
            </a:br>
            <a:r>
              <a:rPr lang="en-US" sz="3000" dirty="0" smtClean="0">
                <a:solidFill>
                  <a:schemeClr val="accent6">
                    <a:lumMod val="20000"/>
                    <a:lumOff val="80000"/>
                  </a:schemeClr>
                </a:solidFill>
                <a:latin typeface="Arial" pitchFamily="34" charset="0"/>
                <a:cs typeface="Arial" pitchFamily="34" charset="0"/>
              </a:rPr>
              <a:t>Performance  of high resolution regional models was again disappointing </a:t>
            </a:r>
            <a:endParaRPr lang="en-US" sz="3000" dirty="0">
              <a:solidFill>
                <a:schemeClr val="accent6">
                  <a:lumMod val="20000"/>
                  <a:lumOff val="80000"/>
                </a:schemeClr>
              </a:solidFill>
              <a:latin typeface="Arial" pitchFamily="34" charset="0"/>
              <a:cs typeface="Arial" pitchFamily="34" charset="0"/>
            </a:endParaRPr>
          </a:p>
        </p:txBody>
      </p:sp>
      <p:sp>
        <p:nvSpPr>
          <p:cNvPr id="6147" name="Text Box 3"/>
          <p:cNvSpPr txBox="1">
            <a:spLocks noChangeArrowheads="1"/>
          </p:cNvSpPr>
          <p:nvPr/>
        </p:nvSpPr>
        <p:spPr bwMode="auto">
          <a:xfrm>
            <a:off x="1447800" y="1524000"/>
            <a:ext cx="6248400" cy="366713"/>
          </a:xfrm>
          <a:prstGeom prst="rect">
            <a:avLst/>
          </a:prstGeom>
          <a:noFill/>
          <a:ln w="9525">
            <a:noFill/>
            <a:miter lim="800000"/>
            <a:headEnd/>
            <a:tailEnd/>
          </a:ln>
        </p:spPr>
        <p:txBody>
          <a:bodyPr>
            <a:spAutoFit/>
          </a:bodyPr>
          <a:lstStyle/>
          <a:p>
            <a:pPr>
              <a:spcBef>
                <a:spcPct val="50000"/>
              </a:spcBef>
            </a:pPr>
            <a:endParaRPr lang="en-US"/>
          </a:p>
        </p:txBody>
      </p:sp>
      <p:sp>
        <p:nvSpPr>
          <p:cNvPr id="6148" name="Text Box 4"/>
          <p:cNvSpPr txBox="1">
            <a:spLocks noChangeArrowheads="1"/>
          </p:cNvSpPr>
          <p:nvPr/>
        </p:nvSpPr>
        <p:spPr bwMode="auto">
          <a:xfrm>
            <a:off x="228600" y="1524000"/>
            <a:ext cx="8610600" cy="5909310"/>
          </a:xfrm>
          <a:prstGeom prst="rect">
            <a:avLst/>
          </a:prstGeom>
          <a:noFill/>
          <a:ln w="9525">
            <a:noFill/>
            <a:miter lim="800000"/>
            <a:headEnd/>
            <a:tailEnd/>
          </a:ln>
        </p:spPr>
        <p:txBody>
          <a:bodyPr wrap="square">
            <a:spAutoFit/>
          </a:bodyPr>
          <a:lstStyle/>
          <a:p>
            <a:pPr marL="682625" lvl="1" indent="-225425">
              <a:spcBef>
                <a:spcPct val="30000"/>
              </a:spcBef>
              <a:defRPr/>
            </a:pPr>
            <a:endParaRPr lang="en-US" sz="2000" dirty="0" smtClean="0">
              <a:solidFill>
                <a:schemeClr val="accent6">
                  <a:lumMod val="20000"/>
                  <a:lumOff val="80000"/>
                </a:schemeClr>
              </a:solidFill>
            </a:endParaRPr>
          </a:p>
          <a:p>
            <a:pPr marL="914400" lvl="1" indent="-457200">
              <a:spcBef>
                <a:spcPct val="30000"/>
              </a:spcBef>
              <a:buFont typeface="+mj-lt"/>
              <a:buAutoNum type="arabicPeriod"/>
              <a:defRPr/>
            </a:pPr>
            <a:r>
              <a:rPr lang="en-US" sz="2400" dirty="0" smtClean="0">
                <a:solidFill>
                  <a:schemeClr val="accent6">
                    <a:lumMod val="20000"/>
                    <a:lumOff val="80000"/>
                  </a:schemeClr>
                </a:solidFill>
              </a:rPr>
              <a:t>In general their performance </a:t>
            </a:r>
            <a:r>
              <a:rPr lang="en-US" sz="2400" dirty="0">
                <a:solidFill>
                  <a:schemeClr val="accent6">
                    <a:lumMod val="20000"/>
                    <a:lumOff val="80000"/>
                  </a:schemeClr>
                </a:solidFill>
              </a:rPr>
              <a:t>was </a:t>
            </a:r>
            <a:r>
              <a:rPr lang="en-US" sz="2400" dirty="0" smtClean="0">
                <a:solidFill>
                  <a:schemeClr val="accent6">
                    <a:lumMod val="20000"/>
                    <a:lumOff val="80000"/>
                  </a:schemeClr>
                </a:solidFill>
              </a:rPr>
              <a:t>no better then  the operational  regional models for either track or intensity</a:t>
            </a:r>
          </a:p>
          <a:p>
            <a:pPr marL="914400" lvl="1" indent="-457200">
              <a:spcBef>
                <a:spcPct val="30000"/>
              </a:spcBef>
              <a:buFont typeface="+mj-lt"/>
              <a:buAutoNum type="arabicPeriod"/>
              <a:defRPr/>
            </a:pPr>
            <a:endParaRPr lang="en-US" sz="800" dirty="0" smtClean="0">
              <a:solidFill>
                <a:schemeClr val="accent6">
                  <a:lumMod val="20000"/>
                  <a:lumOff val="80000"/>
                </a:schemeClr>
              </a:solidFill>
            </a:endParaRPr>
          </a:p>
          <a:p>
            <a:pPr marL="914400" lvl="1" indent="-457200">
              <a:spcBef>
                <a:spcPct val="30000"/>
              </a:spcBef>
              <a:buFont typeface="+mj-lt"/>
              <a:buAutoNum type="arabicPeriod"/>
              <a:defRPr/>
            </a:pPr>
            <a:r>
              <a:rPr lang="en-US" sz="2400" dirty="0" smtClean="0">
                <a:solidFill>
                  <a:schemeClr val="accent6">
                    <a:lumMod val="20000"/>
                    <a:lumOff val="80000"/>
                  </a:schemeClr>
                </a:solidFill>
              </a:rPr>
              <a:t>The operational regional models  did not do as well as the best global models for track.</a:t>
            </a:r>
          </a:p>
          <a:p>
            <a:pPr marL="914400" lvl="1" indent="-457200">
              <a:spcBef>
                <a:spcPct val="30000"/>
              </a:spcBef>
              <a:buFont typeface="+mj-lt"/>
              <a:buAutoNum type="arabicPeriod"/>
              <a:defRPr/>
            </a:pPr>
            <a:endParaRPr lang="en-US" sz="800" dirty="0">
              <a:solidFill>
                <a:schemeClr val="accent6">
                  <a:lumMod val="20000"/>
                  <a:lumOff val="80000"/>
                </a:schemeClr>
              </a:solidFill>
            </a:endParaRPr>
          </a:p>
          <a:p>
            <a:pPr marL="914400" lvl="1" indent="-457200">
              <a:spcBef>
                <a:spcPct val="30000"/>
              </a:spcBef>
              <a:buFont typeface="+mj-lt"/>
              <a:buAutoNum type="arabicPeriod"/>
              <a:defRPr/>
            </a:pPr>
            <a:r>
              <a:rPr lang="en-US" sz="2400" dirty="0" smtClean="0">
                <a:solidFill>
                  <a:schemeClr val="accent6">
                    <a:lumMod val="20000"/>
                    <a:lumOff val="80000"/>
                  </a:schemeClr>
                </a:solidFill>
              </a:rPr>
              <a:t>As in 2009, high </a:t>
            </a:r>
            <a:r>
              <a:rPr lang="en-US" sz="2400" dirty="0">
                <a:solidFill>
                  <a:schemeClr val="accent6">
                    <a:lumMod val="20000"/>
                    <a:lumOff val="80000"/>
                  </a:schemeClr>
                </a:solidFill>
              </a:rPr>
              <a:t>resolution </a:t>
            </a:r>
            <a:r>
              <a:rPr lang="en-US" sz="2400" dirty="0" smtClean="0">
                <a:solidFill>
                  <a:schemeClr val="accent6">
                    <a:lumMod val="20000"/>
                    <a:lumOff val="80000"/>
                  </a:schemeClr>
                </a:solidFill>
              </a:rPr>
              <a:t>(6 km </a:t>
            </a:r>
            <a:r>
              <a:rPr lang="en-US" sz="2400" dirty="0">
                <a:solidFill>
                  <a:schemeClr val="accent6">
                    <a:lumMod val="20000"/>
                    <a:lumOff val="80000"/>
                  </a:schemeClr>
                </a:solidFill>
              </a:rPr>
              <a:t>to 1 km) – alone - did not produce desired </a:t>
            </a:r>
            <a:r>
              <a:rPr lang="en-US" sz="2400" dirty="0" smtClean="0">
                <a:solidFill>
                  <a:schemeClr val="accent6">
                    <a:lumMod val="20000"/>
                    <a:lumOff val="80000"/>
                  </a:schemeClr>
                </a:solidFill>
              </a:rPr>
              <a:t>Improvement</a:t>
            </a:r>
          </a:p>
          <a:p>
            <a:pPr marL="914400" lvl="1" indent="-457200">
              <a:spcBef>
                <a:spcPct val="30000"/>
              </a:spcBef>
              <a:buFont typeface="+mj-lt"/>
              <a:buAutoNum type="arabicPeriod"/>
              <a:defRPr/>
            </a:pPr>
            <a:endParaRPr lang="en-US" sz="800" dirty="0" smtClean="0">
              <a:solidFill>
                <a:schemeClr val="accent6">
                  <a:lumMod val="20000"/>
                  <a:lumOff val="80000"/>
                </a:schemeClr>
              </a:solidFill>
            </a:endParaRPr>
          </a:p>
          <a:p>
            <a:pPr marL="914400" lvl="1" indent="-457200">
              <a:spcBef>
                <a:spcPct val="30000"/>
              </a:spcBef>
              <a:buFont typeface="+mj-lt"/>
              <a:buAutoNum type="arabicPeriod"/>
              <a:defRPr/>
            </a:pPr>
            <a:r>
              <a:rPr lang="en-US" sz="2400" dirty="0" smtClean="0">
                <a:solidFill>
                  <a:schemeClr val="accent6">
                    <a:lumMod val="20000"/>
                    <a:lumOff val="80000"/>
                  </a:schemeClr>
                </a:solidFill>
              </a:rPr>
              <a:t>Continues to suggest the need for development of physics that can properly resolve physical processes simulated by the higher resolution</a:t>
            </a:r>
            <a:endParaRPr lang="en-US" sz="2400" dirty="0">
              <a:solidFill>
                <a:schemeClr val="accent6">
                  <a:lumMod val="20000"/>
                  <a:lumOff val="80000"/>
                </a:schemeClr>
              </a:solidFill>
            </a:endParaRPr>
          </a:p>
          <a:p>
            <a:pPr>
              <a:spcBef>
                <a:spcPct val="30000"/>
              </a:spcBef>
              <a:buFont typeface="Arial" pitchFamily="34" charset="0"/>
              <a:buChar char="•"/>
              <a:defRPr/>
            </a:pPr>
            <a:endParaRPr lang="en-US" sz="2000" b="1" i="1" dirty="0">
              <a:solidFill>
                <a:schemeClr val="accent6">
                  <a:lumMod val="20000"/>
                  <a:lumOff val="80000"/>
                </a:schemeClr>
              </a:solidFill>
            </a:endParaRPr>
          </a:p>
          <a:p>
            <a:pPr>
              <a:spcBef>
                <a:spcPct val="30000"/>
              </a:spcBef>
              <a:defRPr/>
            </a:pPr>
            <a:endParaRPr lang="en-US" sz="2000" dirty="0">
              <a:solidFill>
                <a:schemeClr val="accent6">
                  <a:lumMod val="20000"/>
                  <a:lumOff val="80000"/>
                </a:schemeClr>
              </a:solidFill>
            </a:endParaRPr>
          </a:p>
          <a:p>
            <a:pPr marL="682625" lvl="1" indent="-225425">
              <a:spcBef>
                <a:spcPct val="50000"/>
              </a:spcBef>
              <a:buFontTx/>
              <a:buChar char="•"/>
              <a:defRPr/>
            </a:pPr>
            <a:endParaRPr lang="en-US" sz="2000" b="1" i="1" dirty="0">
              <a:solidFill>
                <a:schemeClr val="accent6">
                  <a:lumMod val="20000"/>
                  <a:lumOff val="80000"/>
                </a:schemeClr>
              </a:solidFill>
            </a:endParaRPr>
          </a:p>
        </p:txBody>
      </p:sp>
      <p:sp>
        <p:nvSpPr>
          <p:cNvPr id="6149" name="Text Box 5"/>
          <p:cNvSpPr txBox="1">
            <a:spLocks noChangeArrowheads="1"/>
          </p:cNvSpPr>
          <p:nvPr/>
        </p:nvSpPr>
        <p:spPr bwMode="auto">
          <a:xfrm>
            <a:off x="8686800" y="6613525"/>
            <a:ext cx="381000" cy="244475"/>
          </a:xfrm>
          <a:prstGeom prst="rect">
            <a:avLst/>
          </a:prstGeom>
          <a:noFill/>
          <a:ln w="9525" algn="ctr">
            <a:noFill/>
            <a:miter lim="800000"/>
            <a:headEnd/>
            <a:tailEnd/>
          </a:ln>
        </p:spPr>
        <p:txBody>
          <a:bodyPr>
            <a:spAutoFit/>
          </a:bodyPr>
          <a:lstStyle/>
          <a:p>
            <a:pPr>
              <a:spcBef>
                <a:spcPct val="50000"/>
              </a:spcBef>
            </a:pPr>
            <a:fld id="{52C9D29B-E1A7-4290-B253-7D317D7B4372}" type="slidenum">
              <a:rPr lang="en-US" sz="1000"/>
              <a:pPr>
                <a:spcBef>
                  <a:spcPct val="50000"/>
                </a:spcBef>
              </a:pPr>
              <a:t>11</a:t>
            </a:fld>
            <a:endParaRPr lang="en-US" sz="100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3" descr="vis-l.jpg"/>
          <p:cNvPicPr>
            <a:picLocks noChangeAspect="1"/>
          </p:cNvPicPr>
          <p:nvPr/>
        </p:nvPicPr>
        <p:blipFill>
          <a:blip r:embed="rId2" cstate="print"/>
          <a:srcRect l="31018" t="23334" r="34193" b="36469"/>
          <a:stretch>
            <a:fillRect/>
          </a:stretch>
        </p:blipFill>
        <p:spPr bwMode="auto">
          <a:xfrm>
            <a:off x="0" y="0"/>
            <a:ext cx="9267568" cy="6858000"/>
          </a:xfrm>
          <a:prstGeom prst="rect">
            <a:avLst/>
          </a:prstGeom>
          <a:noFill/>
          <a:ln w="9525">
            <a:noFill/>
            <a:miter lim="800000"/>
            <a:headEnd/>
            <a:tailEnd/>
          </a:ln>
        </p:spPr>
      </p:pic>
      <p:sp>
        <p:nvSpPr>
          <p:cNvPr id="5" name="TextBox 4"/>
          <p:cNvSpPr txBox="1"/>
          <p:nvPr/>
        </p:nvSpPr>
        <p:spPr>
          <a:xfrm>
            <a:off x="0" y="126623"/>
            <a:ext cx="9677400" cy="7786747"/>
          </a:xfrm>
          <a:prstGeom prst="rect">
            <a:avLst/>
          </a:prstGeom>
          <a:noFill/>
        </p:spPr>
        <p:txBody>
          <a:bodyPr wrap="square" rtlCol="0">
            <a:spAutoFit/>
          </a:bodyPr>
          <a:lstStyle/>
          <a:p>
            <a:r>
              <a:rPr lang="en-US" sz="2400" b="1" dirty="0" smtClean="0">
                <a:solidFill>
                  <a:srgbClr val="C00000"/>
                </a:solidFill>
              </a:rPr>
              <a:t>   WHAT IS THE VERDICT ON HOW WELL WE DID OVERALL</a:t>
            </a:r>
            <a:r>
              <a:rPr lang="en-US" sz="3000" b="1" dirty="0" smtClean="0">
                <a:solidFill>
                  <a:srgbClr val="C00000"/>
                </a:solidFill>
              </a:rPr>
              <a:t>?</a:t>
            </a:r>
          </a:p>
          <a:p>
            <a:endParaRPr lang="en-US" sz="3000" b="1" dirty="0">
              <a:solidFill>
                <a:srgbClr val="0D0D0D"/>
              </a:solidFill>
            </a:endParaRPr>
          </a:p>
          <a:p>
            <a:endParaRPr lang="en-US" sz="3000" b="1" dirty="0" smtClean="0">
              <a:solidFill>
                <a:srgbClr val="0D0D0D"/>
              </a:solidFill>
            </a:endParaRPr>
          </a:p>
          <a:p>
            <a:endParaRPr lang="en-US" sz="3000" b="1" dirty="0" smtClean="0">
              <a:solidFill>
                <a:srgbClr val="0D0D0D"/>
              </a:solidFill>
            </a:endParaRPr>
          </a:p>
          <a:p>
            <a:endParaRPr lang="en-US" sz="3000" b="1" dirty="0" smtClean="0">
              <a:solidFill>
                <a:srgbClr val="0D0D0D"/>
              </a:solidFill>
            </a:endParaRPr>
          </a:p>
          <a:p>
            <a:endParaRPr lang="en-US" sz="3000" b="1" dirty="0">
              <a:solidFill>
                <a:srgbClr val="0D0D0D"/>
              </a:solidFill>
            </a:endParaRPr>
          </a:p>
          <a:p>
            <a:endParaRPr lang="en-US" sz="3000" b="1" dirty="0" smtClean="0">
              <a:solidFill>
                <a:srgbClr val="0D0D0D"/>
              </a:solidFill>
            </a:endParaRPr>
          </a:p>
          <a:p>
            <a:endParaRPr lang="en-US" sz="3000" b="1" dirty="0">
              <a:solidFill>
                <a:srgbClr val="0D0D0D"/>
              </a:solidFill>
            </a:endParaRPr>
          </a:p>
          <a:p>
            <a:endParaRPr lang="en-US" sz="3000" b="1" dirty="0" smtClean="0">
              <a:solidFill>
                <a:srgbClr val="0D0D0D"/>
              </a:solidFill>
            </a:endParaRPr>
          </a:p>
          <a:p>
            <a:r>
              <a:rPr lang="en-US" sz="2700" b="1" dirty="0" smtClean="0">
                <a:solidFill>
                  <a:srgbClr val="0D0D0D"/>
                </a:solidFill>
              </a:rPr>
              <a:t>            </a:t>
            </a:r>
            <a:r>
              <a:rPr lang="en-US" sz="2800" b="1" dirty="0" err="1" smtClean="0">
                <a:solidFill>
                  <a:srgbClr val="0D0D0D"/>
                </a:solidFill>
              </a:rPr>
              <a:t>HFIP</a:t>
            </a:r>
            <a:r>
              <a:rPr lang="en-US" sz="2800" b="1" dirty="0" smtClean="0">
                <a:solidFill>
                  <a:srgbClr val="0D0D0D"/>
                </a:solidFill>
              </a:rPr>
              <a:t> REGIONAL MODEL VERIFICATIONS 				   	             VS.</a:t>
            </a:r>
          </a:p>
          <a:p>
            <a:r>
              <a:rPr lang="en-US" sz="2800" b="1" dirty="0" smtClean="0">
                <a:solidFill>
                  <a:srgbClr val="0D0D0D"/>
                </a:solidFill>
              </a:rPr>
              <a:t>                 CURRENT OPERATIONAL MODELS </a:t>
            </a:r>
          </a:p>
          <a:p>
            <a:r>
              <a:rPr lang="en-US" sz="2800" b="1" dirty="0" smtClean="0">
                <a:solidFill>
                  <a:srgbClr val="0D0D0D"/>
                </a:solidFill>
              </a:rPr>
              <a:t>                             (</a:t>
            </a:r>
            <a:r>
              <a:rPr lang="en-US" sz="2800" b="1" dirty="0" err="1" smtClean="0">
                <a:solidFill>
                  <a:srgbClr val="0D0D0D"/>
                </a:solidFill>
              </a:rPr>
              <a:t>HWRF</a:t>
            </a:r>
            <a:r>
              <a:rPr lang="en-US" sz="2800" b="1" dirty="0" smtClean="0">
                <a:solidFill>
                  <a:srgbClr val="0D0D0D"/>
                </a:solidFill>
              </a:rPr>
              <a:t>, </a:t>
            </a:r>
            <a:r>
              <a:rPr lang="en-US" sz="2800" b="1" dirty="0" err="1" smtClean="0">
                <a:solidFill>
                  <a:srgbClr val="0D0D0D"/>
                </a:solidFill>
              </a:rPr>
              <a:t>GFDL</a:t>
            </a:r>
            <a:r>
              <a:rPr lang="en-US" sz="2800" b="1" dirty="0" smtClean="0">
                <a:solidFill>
                  <a:srgbClr val="0D0D0D"/>
                </a:solidFill>
              </a:rPr>
              <a:t>, </a:t>
            </a:r>
            <a:r>
              <a:rPr lang="en-US" sz="2800" b="1" dirty="0" err="1" smtClean="0">
                <a:solidFill>
                  <a:srgbClr val="0D0D0D"/>
                </a:solidFill>
              </a:rPr>
              <a:t>GFS</a:t>
            </a:r>
            <a:r>
              <a:rPr lang="en-US" sz="2800" b="1" dirty="0" smtClean="0">
                <a:solidFill>
                  <a:srgbClr val="0D0D0D"/>
                </a:solidFill>
              </a:rPr>
              <a:t>)</a:t>
            </a:r>
          </a:p>
          <a:p>
            <a:r>
              <a:rPr lang="en-US" sz="2800" b="1" dirty="0" smtClean="0">
                <a:solidFill>
                  <a:srgbClr val="0D0D0D"/>
                </a:solidFill>
              </a:rPr>
              <a:t>		        (Through Nov. 6</a:t>
            </a:r>
            <a:r>
              <a:rPr lang="en-US" sz="2800" b="1" baseline="30000" dirty="0" smtClean="0">
                <a:solidFill>
                  <a:srgbClr val="0D0D0D"/>
                </a:solidFill>
              </a:rPr>
              <a:t>th</a:t>
            </a:r>
            <a:r>
              <a:rPr lang="en-US" sz="2800" b="1" dirty="0" smtClean="0">
                <a:solidFill>
                  <a:srgbClr val="0D0D0D"/>
                </a:solidFill>
              </a:rPr>
              <a:t>, 6z)</a:t>
            </a:r>
          </a:p>
          <a:p>
            <a:endParaRPr lang="en-US" sz="3000" b="1" dirty="0" smtClean="0">
              <a:solidFill>
                <a:srgbClr val="0D0D0D"/>
              </a:solidFill>
            </a:endParaRPr>
          </a:p>
          <a:p>
            <a:endParaRPr lang="en-US" sz="3000" b="1" dirty="0">
              <a:solidFill>
                <a:srgbClr val="0D0D0D"/>
              </a:solidFill>
            </a:endParaRPr>
          </a:p>
          <a:p>
            <a:r>
              <a:rPr lang="en-US" sz="3000" b="1" dirty="0" smtClean="0">
                <a:solidFill>
                  <a:srgbClr val="0D0D0D"/>
                </a:solidFill>
              </a:rPr>
              <a:t>                                </a:t>
            </a:r>
            <a:endParaRPr lang="en-US" sz="3000" dirty="0"/>
          </a:p>
        </p:txBody>
      </p:sp>
      <p:pic>
        <p:nvPicPr>
          <p:cNvPr id="7" name="Picture 3" descr="judge.jpg"/>
          <p:cNvPicPr>
            <a:picLocks noChangeAspect="1"/>
          </p:cNvPicPr>
          <p:nvPr/>
        </p:nvPicPr>
        <p:blipFill>
          <a:blip r:embed="rId3" cstate="print"/>
          <a:srcRect/>
          <a:stretch>
            <a:fillRect/>
          </a:stretch>
        </p:blipFill>
        <p:spPr bwMode="auto">
          <a:xfrm>
            <a:off x="2667000" y="609600"/>
            <a:ext cx="3810000" cy="340047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
            <a:ext cx="8305800" cy="792162"/>
          </a:xfrm>
        </p:spPr>
        <p:txBody>
          <a:bodyPr>
            <a:normAutofit fontScale="90000"/>
          </a:bodyPr>
          <a:lstStyle/>
          <a:p>
            <a:r>
              <a:rPr lang="en-US" dirty="0" smtClean="0"/>
              <a:t>2010 Operational Verifications</a:t>
            </a:r>
            <a:endParaRPr lang="en-US" dirty="0"/>
          </a:p>
        </p:txBody>
      </p:sp>
      <p:sp>
        <p:nvSpPr>
          <p:cNvPr id="4" name="TextBox 3"/>
          <p:cNvSpPr txBox="1"/>
          <p:nvPr/>
        </p:nvSpPr>
        <p:spPr>
          <a:xfrm>
            <a:off x="609600" y="1066800"/>
            <a:ext cx="4038600" cy="384721"/>
          </a:xfrm>
          <a:prstGeom prst="rect">
            <a:avLst/>
          </a:prstGeom>
          <a:noFill/>
        </p:spPr>
        <p:txBody>
          <a:bodyPr wrap="square" rtlCol="0">
            <a:spAutoFit/>
          </a:bodyPr>
          <a:lstStyle/>
          <a:p>
            <a:r>
              <a:rPr lang="en-US" sz="1900" dirty="0" smtClean="0"/>
              <a:t>NORMALIZED  TRACK ERROR</a:t>
            </a:r>
            <a:endParaRPr lang="en-US" sz="1900" dirty="0"/>
          </a:p>
        </p:txBody>
      </p:sp>
      <p:sp>
        <p:nvSpPr>
          <p:cNvPr id="5" name="TextBox 4"/>
          <p:cNvSpPr txBox="1"/>
          <p:nvPr/>
        </p:nvSpPr>
        <p:spPr>
          <a:xfrm>
            <a:off x="4953000" y="1066800"/>
            <a:ext cx="4648200" cy="661720"/>
          </a:xfrm>
          <a:prstGeom prst="rect">
            <a:avLst/>
          </a:prstGeom>
          <a:noFill/>
        </p:spPr>
        <p:txBody>
          <a:bodyPr wrap="square" rtlCol="0">
            <a:spAutoFit/>
          </a:bodyPr>
          <a:lstStyle/>
          <a:p>
            <a:r>
              <a:rPr lang="en-US" sz="1900" dirty="0" smtClean="0"/>
              <a:t>NORMALIZED  INTENSITY ERROR</a:t>
            </a:r>
          </a:p>
          <a:p>
            <a:endParaRPr lang="en-US" dirty="0"/>
          </a:p>
        </p:txBody>
      </p:sp>
      <p:sp>
        <p:nvSpPr>
          <p:cNvPr id="10" name="TextBox 9"/>
          <p:cNvSpPr txBox="1"/>
          <p:nvPr/>
        </p:nvSpPr>
        <p:spPr>
          <a:xfrm>
            <a:off x="1066800" y="6096000"/>
            <a:ext cx="7239000" cy="369332"/>
          </a:xfrm>
          <a:prstGeom prst="rect">
            <a:avLst/>
          </a:prstGeom>
          <a:noFill/>
        </p:spPr>
        <p:txBody>
          <a:bodyPr wrap="square" rtlCol="0">
            <a:spAutoFit/>
          </a:bodyPr>
          <a:lstStyle/>
          <a:p>
            <a:r>
              <a:rPr lang="en-US" dirty="0" smtClean="0"/>
              <a:t> </a:t>
            </a:r>
            <a:endParaRPr lang="en-US" dirty="0"/>
          </a:p>
        </p:txBody>
      </p:sp>
      <p:sp>
        <p:nvSpPr>
          <p:cNvPr id="13" name="TextBox 12"/>
          <p:cNvSpPr txBox="1"/>
          <p:nvPr/>
        </p:nvSpPr>
        <p:spPr>
          <a:xfrm>
            <a:off x="4876800" y="5562600"/>
            <a:ext cx="4038600" cy="1200329"/>
          </a:xfrm>
          <a:prstGeom prst="rect">
            <a:avLst/>
          </a:prstGeom>
          <a:noFill/>
        </p:spPr>
        <p:txBody>
          <a:bodyPr wrap="square" rtlCol="0">
            <a:spAutoFit/>
          </a:bodyPr>
          <a:lstStyle/>
          <a:p>
            <a:r>
              <a:rPr lang="en-US" dirty="0" smtClean="0"/>
              <a:t>Operational Regional Models Still not as good as  the statistical models for Intensity.  </a:t>
            </a:r>
          </a:p>
          <a:p>
            <a:r>
              <a:rPr lang="en-US" dirty="0" err="1" smtClean="0"/>
              <a:t>HWRF</a:t>
            </a:r>
            <a:r>
              <a:rPr lang="en-US" dirty="0" smtClean="0"/>
              <a:t>  had significant negative bias</a:t>
            </a:r>
            <a:endParaRPr lang="en-US" dirty="0"/>
          </a:p>
        </p:txBody>
      </p:sp>
      <p:sp>
        <p:nvSpPr>
          <p:cNvPr id="14" name="TextBox 13"/>
          <p:cNvSpPr txBox="1"/>
          <p:nvPr/>
        </p:nvSpPr>
        <p:spPr>
          <a:xfrm>
            <a:off x="152400" y="5867400"/>
            <a:ext cx="4495800" cy="677108"/>
          </a:xfrm>
          <a:prstGeom prst="rect">
            <a:avLst/>
          </a:prstGeom>
          <a:noFill/>
        </p:spPr>
        <p:txBody>
          <a:bodyPr wrap="square" rtlCol="0">
            <a:spAutoFit/>
          </a:bodyPr>
          <a:lstStyle/>
          <a:p>
            <a:r>
              <a:rPr lang="en-US" sz="1900" dirty="0" err="1" smtClean="0"/>
              <a:t>GFS</a:t>
            </a:r>
            <a:r>
              <a:rPr lang="en-US" sz="1900" dirty="0" smtClean="0"/>
              <a:t> global model showed more skill</a:t>
            </a:r>
          </a:p>
          <a:p>
            <a:r>
              <a:rPr lang="en-US" sz="1900" dirty="0" smtClean="0"/>
              <a:t>for Track at Every Time Level</a:t>
            </a:r>
          </a:p>
        </p:txBody>
      </p:sp>
      <p:pic>
        <p:nvPicPr>
          <p:cNvPr id="15" name="Picture 14" descr="OPERT.gif"/>
          <p:cNvPicPr>
            <a:picLocks noChangeAspect="1"/>
          </p:cNvPicPr>
          <p:nvPr/>
        </p:nvPicPr>
        <p:blipFill>
          <a:blip r:embed="rId2" cstate="print"/>
          <a:stretch>
            <a:fillRect/>
          </a:stretch>
        </p:blipFill>
        <p:spPr>
          <a:xfrm>
            <a:off x="76200" y="1676400"/>
            <a:ext cx="4343400" cy="3914775"/>
          </a:xfrm>
          <a:prstGeom prst="rect">
            <a:avLst/>
          </a:prstGeom>
        </p:spPr>
      </p:pic>
      <p:pic>
        <p:nvPicPr>
          <p:cNvPr id="17" name="Picture 16" descr="HWRFXi.gif"/>
          <p:cNvPicPr>
            <a:picLocks noChangeAspect="1"/>
          </p:cNvPicPr>
          <p:nvPr/>
        </p:nvPicPr>
        <p:blipFill>
          <a:blip r:embed="rId3" cstate="print"/>
          <a:stretch>
            <a:fillRect/>
          </a:stretch>
        </p:blipFill>
        <p:spPr>
          <a:xfrm>
            <a:off x="4495800" y="1676400"/>
            <a:ext cx="4495800" cy="3914775"/>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76200" y="1370013"/>
            <a:ext cx="9067800" cy="3751796"/>
          </a:xfrm>
          <a:prstGeom prst="rect">
            <a:avLst/>
          </a:prstGeom>
          <a:noFill/>
          <a:ln w="9525">
            <a:noFill/>
            <a:miter lim="800000"/>
            <a:headEnd/>
            <a:tailEnd/>
          </a:ln>
        </p:spPr>
        <p:txBody>
          <a:bodyPr>
            <a:spAutoFit/>
          </a:bodyPr>
          <a:lstStyle/>
          <a:p>
            <a:pPr marL="457200" indent="-457200">
              <a:spcBef>
                <a:spcPct val="30000"/>
              </a:spcBef>
              <a:tabLst>
                <a:tab pos="1146175" algn="l"/>
              </a:tabLst>
            </a:pPr>
            <a:r>
              <a:rPr lang="en-US" sz="2000" b="1" i="1" dirty="0">
                <a:solidFill>
                  <a:schemeClr val="bg1"/>
                </a:solidFill>
              </a:rPr>
              <a:t>Participating Regional models</a:t>
            </a:r>
            <a:r>
              <a:rPr lang="en-US" b="1" dirty="0">
                <a:solidFill>
                  <a:schemeClr val="bg1"/>
                </a:solidFill>
              </a:rPr>
              <a:t>:</a:t>
            </a:r>
          </a:p>
          <a:p>
            <a:pPr marL="457200" indent="-457200">
              <a:spcBef>
                <a:spcPct val="30000"/>
              </a:spcBef>
              <a:tabLst>
                <a:tab pos="1146175" algn="l"/>
              </a:tabLst>
            </a:pPr>
            <a:endParaRPr lang="en-US" b="1" dirty="0"/>
          </a:p>
          <a:p>
            <a:pPr marL="1371600" lvl="2" indent="-457200">
              <a:spcBef>
                <a:spcPct val="30000"/>
              </a:spcBef>
              <a:buFont typeface="Arial" charset="0"/>
              <a:buChar char="–"/>
              <a:tabLst>
                <a:tab pos="1146175" algn="l"/>
              </a:tabLst>
            </a:pPr>
            <a:r>
              <a:rPr lang="en-US" b="1" dirty="0" err="1"/>
              <a:t>HWRF</a:t>
            </a:r>
            <a:r>
              <a:rPr lang="en-US" b="1" dirty="0"/>
              <a:t>  (Operational)				9km</a:t>
            </a:r>
          </a:p>
          <a:p>
            <a:pPr marL="1371600" lvl="2" indent="-457200">
              <a:spcBef>
                <a:spcPct val="30000"/>
              </a:spcBef>
              <a:buFont typeface="Arial" charset="0"/>
              <a:buChar char="–"/>
              <a:tabLst>
                <a:tab pos="1146175" algn="l"/>
              </a:tabLst>
            </a:pPr>
            <a:r>
              <a:rPr lang="en-US" b="1" dirty="0" err="1" smtClean="0"/>
              <a:t>GFDL</a:t>
            </a:r>
            <a:r>
              <a:rPr lang="en-US" b="1" dirty="0" smtClean="0"/>
              <a:t>   </a:t>
            </a:r>
            <a:r>
              <a:rPr lang="en-US" b="1" dirty="0"/>
              <a:t>(Operational)				7.5km</a:t>
            </a:r>
          </a:p>
          <a:p>
            <a:pPr marL="1371600" lvl="2" indent="-457200">
              <a:spcBef>
                <a:spcPct val="30000"/>
              </a:spcBef>
              <a:buFont typeface="Arial" charset="0"/>
              <a:buChar char="–"/>
              <a:tabLst>
                <a:tab pos="1146175" algn="l"/>
              </a:tabLst>
            </a:pPr>
            <a:r>
              <a:rPr lang="en-US" b="1" dirty="0" err="1" smtClean="0"/>
              <a:t>HWRF</a:t>
            </a:r>
            <a:r>
              <a:rPr lang="en-US" b="1" dirty="0" smtClean="0"/>
              <a:t>-x   (</a:t>
            </a:r>
            <a:r>
              <a:rPr lang="en-US" b="1" dirty="0" err="1" smtClean="0"/>
              <a:t>AOML</a:t>
            </a:r>
            <a:r>
              <a:rPr lang="en-US" b="1" dirty="0" smtClean="0"/>
              <a:t>)</a:t>
            </a:r>
            <a:r>
              <a:rPr lang="en-US" b="1" dirty="0"/>
              <a:t>				3km</a:t>
            </a:r>
          </a:p>
          <a:p>
            <a:pPr marL="1371600" lvl="2" indent="-457200">
              <a:spcBef>
                <a:spcPct val="30000"/>
              </a:spcBef>
              <a:buFont typeface="Arial" charset="0"/>
              <a:buChar char="–"/>
              <a:tabLst>
                <a:tab pos="1146175" algn="l"/>
              </a:tabLst>
            </a:pPr>
            <a:r>
              <a:rPr lang="en-US" b="1" dirty="0" err="1"/>
              <a:t>WRF</a:t>
            </a:r>
            <a:r>
              <a:rPr lang="en-US" b="1" dirty="0"/>
              <a:t>/</a:t>
            </a:r>
            <a:r>
              <a:rPr lang="en-US" b="1" dirty="0" err="1"/>
              <a:t>ARW</a:t>
            </a:r>
            <a:r>
              <a:rPr lang="en-US" b="1" dirty="0"/>
              <a:t>/</a:t>
            </a:r>
            <a:r>
              <a:rPr lang="en-US" b="1" dirty="0" err="1"/>
              <a:t>NCAR</a:t>
            </a:r>
            <a:r>
              <a:rPr lang="en-US" b="1" dirty="0"/>
              <a:t>				1.3km</a:t>
            </a:r>
          </a:p>
          <a:p>
            <a:pPr marL="1371600" lvl="2" indent="-457200">
              <a:spcBef>
                <a:spcPct val="30000"/>
              </a:spcBef>
              <a:buFont typeface="Arial" charset="0"/>
              <a:buChar char="–"/>
              <a:tabLst>
                <a:tab pos="1146175" algn="l"/>
              </a:tabLst>
            </a:pPr>
            <a:r>
              <a:rPr lang="en-US" b="1" dirty="0" err="1"/>
              <a:t>WRF</a:t>
            </a:r>
            <a:r>
              <a:rPr lang="en-US" b="1" dirty="0"/>
              <a:t>/</a:t>
            </a:r>
            <a:r>
              <a:rPr lang="en-US" b="1" dirty="0" err="1"/>
              <a:t>ARW</a:t>
            </a:r>
            <a:r>
              <a:rPr lang="en-US" b="1" dirty="0"/>
              <a:t>/FSU				4km</a:t>
            </a:r>
          </a:p>
          <a:p>
            <a:pPr marL="1371600" lvl="2" indent="-457200">
              <a:spcBef>
                <a:spcPct val="30000"/>
              </a:spcBef>
              <a:buFont typeface="Arial" charset="0"/>
              <a:buChar char="–"/>
              <a:tabLst>
                <a:tab pos="1146175" algn="l"/>
              </a:tabLst>
            </a:pPr>
            <a:r>
              <a:rPr lang="en-US" b="1" dirty="0" err="1"/>
              <a:t>COAMPS-TC</a:t>
            </a:r>
            <a:r>
              <a:rPr lang="en-US" b="1" dirty="0"/>
              <a:t>				5km</a:t>
            </a:r>
          </a:p>
          <a:p>
            <a:pPr marL="1371600" lvl="2" indent="-457200">
              <a:spcBef>
                <a:spcPct val="50000"/>
              </a:spcBef>
              <a:buFontTx/>
              <a:buChar char="•"/>
              <a:tabLst>
                <a:tab pos="1146175" algn="l"/>
              </a:tabLst>
            </a:pPr>
            <a:endParaRPr lang="en-US" b="1" dirty="0"/>
          </a:p>
          <a:p>
            <a:pPr marL="1371600" lvl="2" indent="-457200">
              <a:spcBef>
                <a:spcPct val="50000"/>
              </a:spcBef>
              <a:buFontTx/>
              <a:buChar char="•"/>
              <a:tabLst>
                <a:tab pos="1146175" algn="l"/>
              </a:tabLst>
            </a:pPr>
            <a:endParaRPr lang="en-US" b="1" dirty="0"/>
          </a:p>
        </p:txBody>
      </p:sp>
      <p:sp>
        <p:nvSpPr>
          <p:cNvPr id="772099" name="Rectangle 3"/>
          <p:cNvSpPr>
            <a:spLocks noGrp="1" noChangeArrowheads="1"/>
          </p:cNvSpPr>
          <p:nvPr>
            <p:ph type="ctrTitle"/>
          </p:nvPr>
        </p:nvSpPr>
        <p:spPr>
          <a:xfrm>
            <a:off x="0" y="228600"/>
            <a:ext cx="8915400" cy="914400"/>
          </a:xfrm>
        </p:spPr>
        <p:txBody>
          <a:bodyPr>
            <a:normAutofit fontScale="90000"/>
          </a:bodyPr>
          <a:lstStyle/>
          <a:p>
            <a:pPr eaLnBrk="1" fontAlgn="auto" hangingPunct="1">
              <a:spcAft>
                <a:spcPts val="0"/>
              </a:spcAft>
              <a:defRPr/>
            </a:pPr>
            <a:r>
              <a:rPr lang="en-US" sz="3200" dirty="0" err="1">
                <a:solidFill>
                  <a:schemeClr val="accent6">
                    <a:lumMod val="20000"/>
                    <a:lumOff val="80000"/>
                  </a:schemeClr>
                </a:solidFill>
              </a:rPr>
              <a:t>HFIP</a:t>
            </a:r>
            <a:r>
              <a:rPr lang="en-US" sz="3200" dirty="0">
                <a:solidFill>
                  <a:schemeClr val="accent6">
                    <a:lumMod val="20000"/>
                    <a:lumOff val="80000"/>
                  </a:schemeClr>
                </a:solidFill>
              </a:rPr>
              <a:t> </a:t>
            </a:r>
            <a:r>
              <a:rPr lang="en-US" sz="3200" dirty="0" smtClean="0">
                <a:solidFill>
                  <a:schemeClr val="accent6">
                    <a:lumMod val="20000"/>
                    <a:lumOff val="80000"/>
                  </a:schemeClr>
                </a:solidFill>
              </a:rPr>
              <a:t>2010 </a:t>
            </a:r>
            <a:r>
              <a:rPr lang="en-US" sz="3200" dirty="0">
                <a:solidFill>
                  <a:schemeClr val="accent6">
                    <a:lumMod val="20000"/>
                    <a:lumOff val="80000"/>
                  </a:schemeClr>
                </a:solidFill>
              </a:rPr>
              <a:t/>
            </a:r>
            <a:br>
              <a:rPr lang="en-US" sz="3200" dirty="0">
                <a:solidFill>
                  <a:schemeClr val="accent6">
                    <a:lumMod val="20000"/>
                    <a:lumOff val="80000"/>
                  </a:schemeClr>
                </a:solidFill>
              </a:rPr>
            </a:br>
            <a:r>
              <a:rPr lang="en-US" sz="3200" dirty="0" smtClean="0">
                <a:solidFill>
                  <a:schemeClr val="accent6">
                    <a:lumMod val="20000"/>
                    <a:lumOff val="80000"/>
                  </a:schemeClr>
                </a:solidFill>
              </a:rPr>
              <a:t>regional models run in near real time</a:t>
            </a:r>
            <a:endParaRPr lang="en-US" sz="3200" dirty="0">
              <a:solidFill>
                <a:schemeClr val="accent6">
                  <a:lumMod val="20000"/>
                  <a:lumOff val="80000"/>
                </a:schemeClr>
              </a:solidFill>
            </a:endParaRPr>
          </a:p>
        </p:txBody>
      </p:sp>
      <p:sp>
        <p:nvSpPr>
          <p:cNvPr id="7172" name="Text Box 4"/>
          <p:cNvSpPr txBox="1">
            <a:spLocks noChangeArrowheads="1"/>
          </p:cNvSpPr>
          <p:nvPr/>
        </p:nvSpPr>
        <p:spPr bwMode="auto">
          <a:xfrm>
            <a:off x="8686800" y="6613525"/>
            <a:ext cx="381000" cy="244475"/>
          </a:xfrm>
          <a:prstGeom prst="rect">
            <a:avLst/>
          </a:prstGeom>
          <a:noFill/>
          <a:ln w="9525" algn="ctr">
            <a:noFill/>
            <a:miter lim="800000"/>
            <a:headEnd/>
            <a:tailEnd/>
          </a:ln>
        </p:spPr>
        <p:txBody>
          <a:bodyPr>
            <a:spAutoFit/>
          </a:bodyPr>
          <a:lstStyle/>
          <a:p>
            <a:pPr>
              <a:spcBef>
                <a:spcPct val="50000"/>
              </a:spcBef>
            </a:pPr>
            <a:fld id="{037F0A7A-1A6D-4471-AFD9-6DEC38C667D6}" type="slidenum">
              <a:rPr lang="en-US" sz="1000"/>
              <a:pPr>
                <a:spcBef>
                  <a:spcPct val="50000"/>
                </a:spcBef>
              </a:pPr>
              <a:t>14</a:t>
            </a:fld>
            <a:endParaRPr lang="en-US" sz="100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Verification  of </a:t>
            </a:r>
            <a:r>
              <a:rPr lang="en-US" dirty="0" err="1" smtClean="0"/>
              <a:t>HWRFx</a:t>
            </a:r>
            <a:r>
              <a:rPr lang="en-US" dirty="0" smtClean="0"/>
              <a:t> vs. Regional Operational Models</a:t>
            </a:r>
            <a:endParaRPr lang="en-US" dirty="0"/>
          </a:p>
        </p:txBody>
      </p:sp>
      <p:sp>
        <p:nvSpPr>
          <p:cNvPr id="4" name="Rectangle 3"/>
          <p:cNvSpPr/>
          <p:nvPr/>
        </p:nvSpPr>
        <p:spPr>
          <a:xfrm>
            <a:off x="231879" y="1524000"/>
            <a:ext cx="3501921" cy="369332"/>
          </a:xfrm>
          <a:prstGeom prst="rect">
            <a:avLst/>
          </a:prstGeom>
        </p:spPr>
        <p:txBody>
          <a:bodyPr wrap="none">
            <a:spAutoFit/>
          </a:bodyPr>
          <a:lstStyle/>
          <a:p>
            <a:r>
              <a:rPr lang="en-US" dirty="0" smtClean="0"/>
              <a:t>NORMALIZED  TRACK ERROR</a:t>
            </a:r>
            <a:endParaRPr lang="en-US" dirty="0"/>
          </a:p>
        </p:txBody>
      </p:sp>
      <p:sp>
        <p:nvSpPr>
          <p:cNvPr id="5" name="Rectangle 4"/>
          <p:cNvSpPr/>
          <p:nvPr/>
        </p:nvSpPr>
        <p:spPr>
          <a:xfrm>
            <a:off x="5066487" y="1524000"/>
            <a:ext cx="3925113" cy="369332"/>
          </a:xfrm>
          <a:prstGeom prst="rect">
            <a:avLst/>
          </a:prstGeom>
        </p:spPr>
        <p:txBody>
          <a:bodyPr wrap="none">
            <a:spAutoFit/>
          </a:bodyPr>
          <a:lstStyle/>
          <a:p>
            <a:r>
              <a:rPr lang="en-US" dirty="0" smtClean="0"/>
              <a:t>NORMALIZED  INTENSITY ERROR</a:t>
            </a:r>
          </a:p>
        </p:txBody>
      </p:sp>
      <p:pic>
        <p:nvPicPr>
          <p:cNvPr id="6" name="Picture 5" descr="HWRFX.gif"/>
          <p:cNvPicPr>
            <a:picLocks noChangeAspect="1"/>
          </p:cNvPicPr>
          <p:nvPr/>
        </p:nvPicPr>
        <p:blipFill>
          <a:blip r:embed="rId2" cstate="print"/>
          <a:stretch>
            <a:fillRect/>
          </a:stretch>
        </p:blipFill>
        <p:spPr>
          <a:xfrm>
            <a:off x="175164" y="2209800"/>
            <a:ext cx="4460036" cy="3810000"/>
          </a:xfrm>
          <a:prstGeom prst="rect">
            <a:avLst/>
          </a:prstGeom>
        </p:spPr>
      </p:pic>
      <p:sp>
        <p:nvSpPr>
          <p:cNvPr id="8" name="TextBox 7"/>
          <p:cNvSpPr txBox="1"/>
          <p:nvPr/>
        </p:nvSpPr>
        <p:spPr>
          <a:xfrm>
            <a:off x="304800" y="6248400"/>
            <a:ext cx="4114800" cy="369332"/>
          </a:xfrm>
          <a:prstGeom prst="rect">
            <a:avLst/>
          </a:prstGeom>
          <a:noFill/>
        </p:spPr>
        <p:txBody>
          <a:bodyPr wrap="square" rtlCol="0">
            <a:spAutoFit/>
          </a:bodyPr>
          <a:lstStyle/>
          <a:p>
            <a:r>
              <a:rPr lang="en-US" dirty="0" err="1" smtClean="0"/>
              <a:t>HWRFx</a:t>
            </a:r>
            <a:r>
              <a:rPr lang="en-US" dirty="0" smtClean="0"/>
              <a:t>  Neutral  or Inferior for Track</a:t>
            </a:r>
            <a:endParaRPr lang="en-US" dirty="0"/>
          </a:p>
        </p:txBody>
      </p:sp>
      <p:sp>
        <p:nvSpPr>
          <p:cNvPr id="9" name="TextBox 8"/>
          <p:cNvSpPr txBox="1"/>
          <p:nvPr/>
        </p:nvSpPr>
        <p:spPr>
          <a:xfrm>
            <a:off x="4876800" y="6260068"/>
            <a:ext cx="4114800" cy="369332"/>
          </a:xfrm>
          <a:prstGeom prst="rect">
            <a:avLst/>
          </a:prstGeom>
          <a:noFill/>
        </p:spPr>
        <p:txBody>
          <a:bodyPr wrap="square" rtlCol="0">
            <a:spAutoFit/>
          </a:bodyPr>
          <a:lstStyle/>
          <a:p>
            <a:r>
              <a:rPr lang="en-US" dirty="0" err="1" smtClean="0"/>
              <a:t>HWRFx</a:t>
            </a:r>
            <a:r>
              <a:rPr lang="en-US" dirty="0" smtClean="0"/>
              <a:t> Slightly Improved Intensity</a:t>
            </a:r>
            <a:endParaRPr lang="en-US" dirty="0"/>
          </a:p>
        </p:txBody>
      </p:sp>
      <p:pic>
        <p:nvPicPr>
          <p:cNvPr id="10" name="Picture 9" descr="HWRFXi.gif"/>
          <p:cNvPicPr>
            <a:picLocks noChangeAspect="1"/>
          </p:cNvPicPr>
          <p:nvPr/>
        </p:nvPicPr>
        <p:blipFill>
          <a:blip r:embed="rId3" cstate="print"/>
          <a:stretch>
            <a:fillRect/>
          </a:stretch>
        </p:blipFill>
        <p:spPr>
          <a:xfrm>
            <a:off x="4776788" y="2209800"/>
            <a:ext cx="4291012" cy="381000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Verification  of </a:t>
            </a:r>
            <a:r>
              <a:rPr lang="en-US" dirty="0" err="1" smtClean="0"/>
              <a:t>COAMPS-TC</a:t>
            </a:r>
            <a:r>
              <a:rPr lang="en-US" dirty="0" smtClean="0"/>
              <a:t> vs. Regional Operational Models</a:t>
            </a:r>
            <a:endParaRPr lang="en-US" dirty="0"/>
          </a:p>
        </p:txBody>
      </p:sp>
      <p:pic>
        <p:nvPicPr>
          <p:cNvPr id="3" name="Picture 2" descr="COAMPS.gif"/>
          <p:cNvPicPr>
            <a:picLocks noChangeAspect="1"/>
          </p:cNvPicPr>
          <p:nvPr/>
        </p:nvPicPr>
        <p:blipFill>
          <a:blip r:embed="rId2" cstate="print"/>
          <a:stretch>
            <a:fillRect/>
          </a:stretch>
        </p:blipFill>
        <p:spPr>
          <a:xfrm>
            <a:off x="117430" y="2438400"/>
            <a:ext cx="4432275" cy="3657600"/>
          </a:xfrm>
          <a:prstGeom prst="rect">
            <a:avLst/>
          </a:prstGeom>
        </p:spPr>
      </p:pic>
      <p:pic>
        <p:nvPicPr>
          <p:cNvPr id="4" name="Picture 3" descr="COAMPSi.gif"/>
          <p:cNvPicPr>
            <a:picLocks noChangeAspect="1"/>
          </p:cNvPicPr>
          <p:nvPr/>
        </p:nvPicPr>
        <p:blipFill>
          <a:blip r:embed="rId3" cstate="print"/>
          <a:stretch>
            <a:fillRect/>
          </a:stretch>
        </p:blipFill>
        <p:spPr>
          <a:xfrm>
            <a:off x="4724400" y="2438400"/>
            <a:ext cx="4419600" cy="3643920"/>
          </a:xfrm>
          <a:prstGeom prst="rect">
            <a:avLst/>
          </a:prstGeom>
        </p:spPr>
      </p:pic>
      <p:sp>
        <p:nvSpPr>
          <p:cNvPr id="7" name="TextBox 6"/>
          <p:cNvSpPr txBox="1"/>
          <p:nvPr/>
        </p:nvSpPr>
        <p:spPr>
          <a:xfrm>
            <a:off x="533400" y="1828800"/>
            <a:ext cx="3810000" cy="646331"/>
          </a:xfrm>
          <a:prstGeom prst="rect">
            <a:avLst/>
          </a:prstGeom>
          <a:noFill/>
        </p:spPr>
        <p:txBody>
          <a:bodyPr wrap="square" rtlCol="0">
            <a:spAutoFit/>
          </a:bodyPr>
          <a:lstStyle/>
          <a:p>
            <a:r>
              <a:rPr lang="en-US" dirty="0" smtClean="0"/>
              <a:t>NORMALIZED  TRACK ERROR</a:t>
            </a:r>
          </a:p>
          <a:p>
            <a:endParaRPr lang="en-US" dirty="0"/>
          </a:p>
        </p:txBody>
      </p:sp>
      <p:sp>
        <p:nvSpPr>
          <p:cNvPr id="8" name="TextBox 7"/>
          <p:cNvSpPr txBox="1"/>
          <p:nvPr/>
        </p:nvSpPr>
        <p:spPr>
          <a:xfrm>
            <a:off x="5029200" y="1828800"/>
            <a:ext cx="4648200" cy="646331"/>
          </a:xfrm>
          <a:prstGeom prst="rect">
            <a:avLst/>
          </a:prstGeom>
          <a:noFill/>
        </p:spPr>
        <p:txBody>
          <a:bodyPr wrap="square" rtlCol="0">
            <a:spAutoFit/>
          </a:bodyPr>
          <a:lstStyle/>
          <a:p>
            <a:r>
              <a:rPr lang="en-US" dirty="0" smtClean="0"/>
              <a:t>NORMALIZED  INTENSITY ERROR</a:t>
            </a:r>
          </a:p>
          <a:p>
            <a:endParaRPr lang="en-US" dirty="0"/>
          </a:p>
        </p:txBody>
      </p:sp>
      <p:sp>
        <p:nvSpPr>
          <p:cNvPr id="9" name="TextBox 8"/>
          <p:cNvSpPr txBox="1"/>
          <p:nvPr/>
        </p:nvSpPr>
        <p:spPr>
          <a:xfrm>
            <a:off x="4648200" y="6172200"/>
            <a:ext cx="4572000" cy="707886"/>
          </a:xfrm>
          <a:prstGeom prst="rect">
            <a:avLst/>
          </a:prstGeom>
          <a:noFill/>
        </p:spPr>
        <p:txBody>
          <a:bodyPr wrap="square" rtlCol="0">
            <a:spAutoFit/>
          </a:bodyPr>
          <a:lstStyle/>
          <a:p>
            <a:r>
              <a:rPr lang="en-US" sz="2000" dirty="0" smtClean="0"/>
              <a:t>Most Skillful of the Regional Models for</a:t>
            </a:r>
          </a:p>
          <a:p>
            <a:r>
              <a:rPr lang="en-US" sz="2000" dirty="0" smtClean="0"/>
              <a:t>Intensity through 2 Days </a:t>
            </a:r>
            <a:endParaRPr lang="en-US" sz="20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458200" cy="1676400"/>
          </a:xfrm>
        </p:spPr>
        <p:txBody>
          <a:bodyPr>
            <a:normAutofit fontScale="90000"/>
          </a:bodyPr>
          <a:lstStyle/>
          <a:p>
            <a:r>
              <a:rPr lang="en-US" dirty="0" smtClean="0">
                <a:latin typeface="Arial" pitchFamily="34" charset="0"/>
                <a:cs typeface="Arial" pitchFamily="34" charset="0"/>
              </a:rPr>
              <a:t>Verification  of </a:t>
            </a:r>
            <a:r>
              <a:rPr lang="en-US" dirty="0" err="1" smtClean="0">
                <a:latin typeface="Arial" pitchFamily="34" charset="0"/>
                <a:cs typeface="Arial" pitchFamily="34" charset="0"/>
              </a:rPr>
              <a:t>NCAR</a:t>
            </a:r>
            <a:r>
              <a:rPr lang="en-US" dirty="0" smtClean="0">
                <a:latin typeface="Arial" pitchFamily="34" charset="0"/>
                <a:cs typeface="Arial" pitchFamily="34" charset="0"/>
              </a:rPr>
              <a:t> </a:t>
            </a:r>
            <a:r>
              <a:rPr lang="en-US" dirty="0" err="1" smtClean="0">
                <a:latin typeface="Arial" pitchFamily="34" charset="0"/>
                <a:cs typeface="Arial" pitchFamily="34" charset="0"/>
              </a:rPr>
              <a:t>ARW</a:t>
            </a:r>
            <a:r>
              <a:rPr lang="en-US" dirty="0" smtClean="0">
                <a:latin typeface="Arial" pitchFamily="34" charset="0"/>
                <a:cs typeface="Arial" pitchFamily="34" charset="0"/>
              </a:rPr>
              <a:t> vs. Regional Operational Models</a:t>
            </a:r>
            <a:br>
              <a:rPr lang="en-US" dirty="0" smtClean="0">
                <a:latin typeface="Arial" pitchFamily="34" charset="0"/>
                <a:cs typeface="Arial" pitchFamily="34" charset="0"/>
              </a:rPr>
            </a:br>
            <a:r>
              <a:rPr lang="en-US" sz="2900" dirty="0" smtClean="0">
                <a:latin typeface="Arial" pitchFamily="34" charset="0"/>
                <a:cs typeface="Arial" pitchFamily="34" charset="0"/>
              </a:rPr>
              <a:t>(very limited data set for meaningful comparison)</a:t>
            </a:r>
            <a:endParaRPr lang="en-US" sz="2900" dirty="0">
              <a:latin typeface="Arial" pitchFamily="34" charset="0"/>
              <a:cs typeface="Arial" pitchFamily="34" charset="0"/>
            </a:endParaRPr>
          </a:p>
        </p:txBody>
      </p:sp>
      <p:pic>
        <p:nvPicPr>
          <p:cNvPr id="3" name="Picture 2" descr="ARWT.gif"/>
          <p:cNvPicPr>
            <a:picLocks noChangeAspect="1"/>
          </p:cNvPicPr>
          <p:nvPr/>
        </p:nvPicPr>
        <p:blipFill>
          <a:blip r:embed="rId2" cstate="print"/>
          <a:stretch>
            <a:fillRect/>
          </a:stretch>
        </p:blipFill>
        <p:spPr>
          <a:xfrm>
            <a:off x="152401" y="2819401"/>
            <a:ext cx="4419600" cy="3733800"/>
          </a:xfrm>
          <a:prstGeom prst="rect">
            <a:avLst/>
          </a:prstGeom>
        </p:spPr>
      </p:pic>
      <p:pic>
        <p:nvPicPr>
          <p:cNvPr id="4" name="Picture 3" descr="ARW.gif"/>
          <p:cNvPicPr>
            <a:picLocks noChangeAspect="1"/>
          </p:cNvPicPr>
          <p:nvPr/>
        </p:nvPicPr>
        <p:blipFill>
          <a:blip r:embed="rId3" cstate="print"/>
          <a:stretch>
            <a:fillRect/>
          </a:stretch>
        </p:blipFill>
        <p:spPr>
          <a:xfrm>
            <a:off x="4742688" y="2819400"/>
            <a:ext cx="4325112" cy="3733801"/>
          </a:xfrm>
          <a:prstGeom prst="rect">
            <a:avLst/>
          </a:prstGeom>
        </p:spPr>
      </p:pic>
      <p:sp>
        <p:nvSpPr>
          <p:cNvPr id="5" name="TextBox 4"/>
          <p:cNvSpPr txBox="1"/>
          <p:nvPr/>
        </p:nvSpPr>
        <p:spPr>
          <a:xfrm>
            <a:off x="381000" y="2209800"/>
            <a:ext cx="3886200" cy="646331"/>
          </a:xfrm>
          <a:prstGeom prst="rect">
            <a:avLst/>
          </a:prstGeom>
          <a:noFill/>
        </p:spPr>
        <p:txBody>
          <a:bodyPr wrap="square" rtlCol="0">
            <a:spAutoFit/>
          </a:bodyPr>
          <a:lstStyle/>
          <a:p>
            <a:r>
              <a:rPr lang="en-US" dirty="0" smtClean="0"/>
              <a:t>NORMALIZED  TRACK ERROR</a:t>
            </a:r>
          </a:p>
          <a:p>
            <a:endParaRPr lang="en-US" dirty="0"/>
          </a:p>
        </p:txBody>
      </p:sp>
      <p:sp>
        <p:nvSpPr>
          <p:cNvPr id="6" name="TextBox 5"/>
          <p:cNvSpPr txBox="1"/>
          <p:nvPr/>
        </p:nvSpPr>
        <p:spPr>
          <a:xfrm>
            <a:off x="5029200" y="2209800"/>
            <a:ext cx="4114800" cy="646331"/>
          </a:xfrm>
          <a:prstGeom prst="rect">
            <a:avLst/>
          </a:prstGeom>
          <a:noFill/>
        </p:spPr>
        <p:txBody>
          <a:bodyPr wrap="square" rtlCol="0">
            <a:spAutoFit/>
          </a:bodyPr>
          <a:lstStyle/>
          <a:p>
            <a:r>
              <a:rPr lang="en-US" dirty="0" smtClean="0"/>
              <a:t>NORMALIZED  INTENSITY ERROR</a:t>
            </a: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0" y="0"/>
            <a:ext cx="9144000" cy="954107"/>
          </a:xfrm>
          <a:prstGeom prst="rect">
            <a:avLst/>
          </a:prstGeom>
          <a:noFill/>
          <a:ln w="9525">
            <a:noFill/>
            <a:miter lim="800000"/>
            <a:headEnd/>
            <a:tailEnd/>
          </a:ln>
          <a:effectLst/>
        </p:spPr>
        <p:txBody>
          <a:bodyPr>
            <a:spAutoFit/>
          </a:bodyPr>
          <a:lstStyle/>
          <a:p>
            <a:pPr algn="ctr" eaLnBrk="0" hangingPunct="0"/>
            <a:r>
              <a:rPr lang="en-US" sz="3200" dirty="0" err="1">
                <a:solidFill>
                  <a:schemeClr val="tx2"/>
                </a:solidFill>
                <a:latin typeface="Arial Black" pitchFamily="34" charset="0"/>
              </a:rPr>
              <a:t>COAMPS-TC</a:t>
            </a:r>
            <a:r>
              <a:rPr lang="en-US" sz="3200" dirty="0">
                <a:solidFill>
                  <a:schemeClr val="tx2"/>
                </a:solidFill>
                <a:latin typeface="Arial Black" pitchFamily="34" charset="0"/>
              </a:rPr>
              <a:t> Regional Model Summary</a:t>
            </a:r>
          </a:p>
          <a:p>
            <a:pPr algn="ctr" eaLnBrk="0" hangingPunct="0"/>
            <a:r>
              <a:rPr lang="en-US" sz="2400" dirty="0">
                <a:solidFill>
                  <a:srgbClr val="FFC000"/>
                </a:solidFill>
                <a:latin typeface="Arial Black" pitchFamily="34" charset="0"/>
              </a:rPr>
              <a:t>FY10 Major Accomplishments I</a:t>
            </a:r>
          </a:p>
        </p:txBody>
      </p:sp>
      <p:sp>
        <p:nvSpPr>
          <p:cNvPr id="5123" name="Text Box 3"/>
          <p:cNvSpPr txBox="1">
            <a:spLocks noChangeArrowheads="1"/>
          </p:cNvSpPr>
          <p:nvPr/>
        </p:nvSpPr>
        <p:spPr bwMode="auto">
          <a:xfrm>
            <a:off x="0" y="884238"/>
            <a:ext cx="9144000" cy="6001643"/>
          </a:xfrm>
          <a:prstGeom prst="rect">
            <a:avLst/>
          </a:prstGeom>
          <a:noFill/>
          <a:ln w="57150">
            <a:noFill/>
            <a:miter lim="800000"/>
            <a:headEnd/>
            <a:tailEnd/>
          </a:ln>
          <a:effectLst/>
        </p:spPr>
        <p:txBody>
          <a:bodyPr>
            <a:spAutoFit/>
          </a:bodyPr>
          <a:lstStyle/>
          <a:p>
            <a:pPr marL="173038" indent="-173038">
              <a:spcBef>
                <a:spcPct val="25000"/>
              </a:spcBef>
              <a:buFontTx/>
              <a:buChar char="•"/>
            </a:pPr>
            <a:r>
              <a:rPr lang="en-US" sz="2400" dirty="0">
                <a:latin typeface="Arial Black" pitchFamily="34" charset="0"/>
              </a:rPr>
              <a:t>Diagnosis of 2009 </a:t>
            </a:r>
            <a:r>
              <a:rPr lang="en-US" sz="2400" dirty="0" err="1">
                <a:latin typeface="Arial Black" pitchFamily="34" charset="0"/>
              </a:rPr>
              <a:t>HFIP</a:t>
            </a:r>
            <a:r>
              <a:rPr lang="en-US" sz="2400" dirty="0">
                <a:latin typeface="Arial Black" pitchFamily="34" charset="0"/>
              </a:rPr>
              <a:t> Real-Time Demo Results</a:t>
            </a:r>
          </a:p>
          <a:p>
            <a:pPr marL="400050" lvl="1" indent="-112713">
              <a:spcBef>
                <a:spcPct val="25000"/>
              </a:spcBef>
              <a:buFontTx/>
              <a:buChar char="•"/>
            </a:pPr>
            <a:r>
              <a:rPr lang="en-US" b="1" dirty="0">
                <a:solidFill>
                  <a:srgbClr val="FFC000"/>
                </a:solidFill>
              </a:rPr>
              <a:t>Nest and diagnostic tracker problems (particularly for weak storms)</a:t>
            </a:r>
          </a:p>
          <a:p>
            <a:pPr marL="400050" lvl="1" indent="-112713">
              <a:spcBef>
                <a:spcPct val="25000"/>
              </a:spcBef>
              <a:buFontTx/>
              <a:buChar char="•"/>
            </a:pPr>
            <a:r>
              <a:rPr lang="en-US" b="1" dirty="0">
                <a:solidFill>
                  <a:srgbClr val="FFC000"/>
                </a:solidFill>
              </a:rPr>
              <a:t>Initialization / spin-up problems early in forecast</a:t>
            </a:r>
          </a:p>
          <a:p>
            <a:pPr marL="400050" lvl="1" indent="-112713">
              <a:spcBef>
                <a:spcPct val="25000"/>
              </a:spcBef>
              <a:buFontTx/>
              <a:buChar char="•"/>
            </a:pPr>
            <a:r>
              <a:rPr lang="en-US" b="1" dirty="0">
                <a:solidFill>
                  <a:srgbClr val="FFC000"/>
                </a:solidFill>
              </a:rPr>
              <a:t>Over-intensification in the latter part of forecast</a:t>
            </a:r>
          </a:p>
          <a:p>
            <a:pPr marL="400050" lvl="1" indent="-112713">
              <a:spcBef>
                <a:spcPct val="25000"/>
              </a:spcBef>
              <a:buFontTx/>
              <a:buChar char="•"/>
            </a:pPr>
            <a:r>
              <a:rPr lang="en-US" b="1" dirty="0">
                <a:solidFill>
                  <a:srgbClr val="FFC000"/>
                </a:solidFill>
              </a:rPr>
              <a:t>Track statistics show a slow and right of track bias</a:t>
            </a:r>
          </a:p>
          <a:p>
            <a:pPr marL="400050" lvl="1" indent="-112713">
              <a:spcBef>
                <a:spcPct val="25000"/>
              </a:spcBef>
              <a:buFontTx/>
              <a:buChar char="•"/>
            </a:pPr>
            <a:r>
              <a:rPr lang="en-US" b="1" dirty="0">
                <a:solidFill>
                  <a:srgbClr val="FFC000"/>
                </a:solidFill>
              </a:rPr>
              <a:t>Spotty convection for weak storms, which is a challenge for the tracker</a:t>
            </a:r>
          </a:p>
          <a:p>
            <a:pPr marL="173038" indent="-173038">
              <a:spcBef>
                <a:spcPct val="25000"/>
              </a:spcBef>
              <a:buFontTx/>
              <a:buChar char="•"/>
            </a:pPr>
            <a:r>
              <a:rPr lang="en-US" sz="2400" b="1" dirty="0">
                <a:latin typeface="Arial Black" pitchFamily="34" charset="0"/>
              </a:rPr>
              <a:t>New Initialization Development</a:t>
            </a:r>
          </a:p>
          <a:p>
            <a:pPr marL="400050" lvl="1" indent="-112713">
              <a:spcBef>
                <a:spcPct val="25000"/>
              </a:spcBef>
              <a:buFontTx/>
              <a:buChar char="•"/>
            </a:pPr>
            <a:r>
              <a:rPr lang="en-US" b="1" dirty="0">
                <a:solidFill>
                  <a:srgbClr val="FFC000"/>
                </a:solidFill>
              </a:rPr>
              <a:t>Tropical Cyclone Dynamic Initialization (</a:t>
            </a:r>
            <a:r>
              <a:rPr lang="en-US" b="1" dirty="0" err="1">
                <a:solidFill>
                  <a:srgbClr val="FFC000"/>
                </a:solidFill>
              </a:rPr>
              <a:t>TCDI</a:t>
            </a:r>
            <a:r>
              <a:rPr lang="en-US" b="1" dirty="0" smtClean="0">
                <a:solidFill>
                  <a:srgbClr val="FFC000"/>
                </a:solidFill>
              </a:rPr>
              <a:t>)  </a:t>
            </a:r>
            <a:r>
              <a:rPr lang="en-US" b="1" dirty="0">
                <a:solidFill>
                  <a:srgbClr val="FFC000"/>
                </a:solidFill>
              </a:rPr>
              <a:t>development and evaluation</a:t>
            </a:r>
          </a:p>
          <a:p>
            <a:pPr marL="400050" lvl="1" indent="-112713">
              <a:spcBef>
                <a:spcPct val="25000"/>
              </a:spcBef>
              <a:buFontTx/>
              <a:buChar char="•"/>
            </a:pPr>
            <a:r>
              <a:rPr lang="en-US" b="1" dirty="0">
                <a:solidFill>
                  <a:srgbClr val="FFC000"/>
                </a:solidFill>
              </a:rPr>
              <a:t>Experiments with a digital filter option</a:t>
            </a:r>
          </a:p>
          <a:p>
            <a:pPr marL="400050" lvl="1" indent="-112713">
              <a:spcBef>
                <a:spcPct val="25000"/>
              </a:spcBef>
              <a:buFontTx/>
              <a:buChar char="•"/>
            </a:pPr>
            <a:r>
              <a:rPr lang="en-US" b="1" dirty="0">
                <a:solidFill>
                  <a:srgbClr val="FFC000"/>
                </a:solidFill>
              </a:rPr>
              <a:t>Sensitivity tests to synthetic observation specification (size, depth, structure)</a:t>
            </a:r>
          </a:p>
          <a:p>
            <a:pPr marL="400050" lvl="1" indent="-112713">
              <a:spcBef>
                <a:spcPct val="25000"/>
              </a:spcBef>
              <a:buFontTx/>
              <a:buChar char="•"/>
            </a:pPr>
            <a:r>
              <a:rPr lang="en-US" b="1" dirty="0">
                <a:solidFill>
                  <a:srgbClr val="FFC000"/>
                </a:solidFill>
              </a:rPr>
              <a:t>New synthetic observation method developed – Discussions with EMC / </a:t>
            </a:r>
            <a:r>
              <a:rPr lang="en-US" b="1" dirty="0" err="1">
                <a:solidFill>
                  <a:srgbClr val="FFC000"/>
                </a:solidFill>
              </a:rPr>
              <a:t>HWRF</a:t>
            </a:r>
            <a:endParaRPr lang="en-US" sz="2400" b="1" dirty="0">
              <a:solidFill>
                <a:srgbClr val="FFC000"/>
              </a:solidFill>
              <a:latin typeface="Arial Black" pitchFamily="34" charset="0"/>
            </a:endParaRPr>
          </a:p>
          <a:p>
            <a:pPr marL="173038" indent="-173038">
              <a:spcBef>
                <a:spcPct val="25000"/>
              </a:spcBef>
              <a:buFontTx/>
              <a:buChar char="•"/>
            </a:pPr>
            <a:r>
              <a:rPr lang="en-US" sz="2400" dirty="0">
                <a:latin typeface="Arial Black" pitchFamily="34" charset="0"/>
              </a:rPr>
              <a:t>New Data Assimilation Capabilities</a:t>
            </a:r>
          </a:p>
          <a:p>
            <a:pPr marL="400050" lvl="1" indent="-112713">
              <a:spcBef>
                <a:spcPct val="25000"/>
              </a:spcBef>
              <a:buFontTx/>
              <a:buChar char="•"/>
            </a:pPr>
            <a:r>
              <a:rPr lang="en-US" b="1" dirty="0">
                <a:solidFill>
                  <a:srgbClr val="FFC000"/>
                </a:solidFill>
              </a:rPr>
              <a:t>3D-Var experiments with </a:t>
            </a:r>
            <a:r>
              <a:rPr lang="en-US" b="1" dirty="0" err="1">
                <a:solidFill>
                  <a:srgbClr val="FFC000"/>
                </a:solidFill>
              </a:rPr>
              <a:t>SSM</a:t>
            </a:r>
            <a:r>
              <a:rPr lang="en-US" b="1" dirty="0">
                <a:solidFill>
                  <a:srgbClr val="FFC000"/>
                </a:solidFill>
              </a:rPr>
              <a:t>/I Total </a:t>
            </a:r>
            <a:r>
              <a:rPr lang="en-US" b="1" dirty="0" err="1">
                <a:solidFill>
                  <a:srgbClr val="FFC000"/>
                </a:solidFill>
              </a:rPr>
              <a:t>Precipitable</a:t>
            </a:r>
            <a:r>
              <a:rPr lang="en-US" b="1" dirty="0">
                <a:solidFill>
                  <a:srgbClr val="FFC000"/>
                </a:solidFill>
              </a:rPr>
              <a:t> Water (</a:t>
            </a:r>
            <a:r>
              <a:rPr lang="en-US" b="1" dirty="0" err="1">
                <a:solidFill>
                  <a:srgbClr val="FFC000"/>
                </a:solidFill>
              </a:rPr>
              <a:t>TPW</a:t>
            </a:r>
            <a:r>
              <a:rPr lang="en-US" b="1" dirty="0">
                <a:solidFill>
                  <a:srgbClr val="FFC000"/>
                </a:solidFill>
              </a:rPr>
              <a:t>) retrievals</a:t>
            </a:r>
          </a:p>
          <a:p>
            <a:pPr marL="400050" lvl="1" indent="-112713">
              <a:spcBef>
                <a:spcPct val="25000"/>
              </a:spcBef>
              <a:buFontTx/>
              <a:buChar char="•"/>
            </a:pPr>
            <a:r>
              <a:rPr lang="en-US" b="1" dirty="0">
                <a:solidFill>
                  <a:srgbClr val="FFC000"/>
                </a:solidFill>
              </a:rPr>
              <a:t>Inclusion of additional satellite wind observations</a:t>
            </a:r>
          </a:p>
          <a:p>
            <a:pPr marL="400050" lvl="1" indent="-112713">
              <a:spcBef>
                <a:spcPct val="25000"/>
              </a:spcBef>
              <a:buFontTx/>
              <a:buChar char="•"/>
            </a:pPr>
            <a:r>
              <a:rPr lang="en-US" b="1" dirty="0">
                <a:solidFill>
                  <a:srgbClr val="FFC000"/>
                </a:solidFill>
              </a:rPr>
              <a:t>Improved super-observation specification (</a:t>
            </a:r>
            <a:r>
              <a:rPr lang="en-US" b="1" dirty="0" err="1">
                <a:solidFill>
                  <a:srgbClr val="FFC000"/>
                </a:solidFill>
              </a:rPr>
              <a:t>scatterometer</a:t>
            </a:r>
            <a:r>
              <a:rPr lang="en-US" b="1" dirty="0">
                <a:solidFill>
                  <a:srgbClr val="FFC000"/>
                </a:solidFill>
              </a:rPr>
              <a:t> </a:t>
            </a:r>
            <a:r>
              <a:rPr lang="en-US" b="1" dirty="0" err="1">
                <a:solidFill>
                  <a:srgbClr val="FFC000"/>
                </a:solidFill>
              </a:rPr>
              <a:t>obs</a:t>
            </a:r>
            <a:r>
              <a:rPr lang="en-US" b="1" dirty="0">
                <a:solidFill>
                  <a:srgbClr val="FFC000"/>
                </a:solidFill>
              </a:rPr>
              <a:t>)</a:t>
            </a:r>
          </a:p>
          <a:p>
            <a:pPr marL="400050" lvl="1" indent="-112713">
              <a:spcBef>
                <a:spcPct val="25000"/>
              </a:spcBef>
              <a:buFontTx/>
              <a:buChar char="•"/>
            </a:pPr>
            <a:r>
              <a:rPr lang="en-US" b="1" dirty="0">
                <a:solidFill>
                  <a:srgbClr val="FFC000"/>
                </a:solidFill>
              </a:rPr>
              <a:t>Development of a </a:t>
            </a:r>
            <a:r>
              <a:rPr lang="en-US" b="1" dirty="0" err="1">
                <a:solidFill>
                  <a:srgbClr val="FFC000"/>
                </a:solidFill>
              </a:rPr>
              <a:t>COAMPS-TC</a:t>
            </a:r>
            <a:r>
              <a:rPr lang="en-US" b="1" dirty="0">
                <a:solidFill>
                  <a:srgbClr val="FFC000"/>
                </a:solidFill>
              </a:rPr>
              <a:t> </a:t>
            </a:r>
            <a:r>
              <a:rPr lang="en-US" b="1" dirty="0" err="1">
                <a:solidFill>
                  <a:srgbClr val="FFC000"/>
                </a:solidFill>
              </a:rPr>
              <a:t>EnKF</a:t>
            </a:r>
            <a:r>
              <a:rPr lang="en-US" b="1" dirty="0">
                <a:solidFill>
                  <a:srgbClr val="FFC000"/>
                </a:solidFill>
              </a:rPr>
              <a:t> capability within DART</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0" y="0"/>
            <a:ext cx="9144000" cy="954107"/>
          </a:xfrm>
          <a:prstGeom prst="rect">
            <a:avLst/>
          </a:prstGeom>
          <a:noFill/>
          <a:ln w="9525">
            <a:noFill/>
            <a:miter lim="800000"/>
            <a:headEnd/>
            <a:tailEnd/>
          </a:ln>
          <a:effectLst/>
        </p:spPr>
        <p:txBody>
          <a:bodyPr>
            <a:spAutoFit/>
          </a:bodyPr>
          <a:lstStyle/>
          <a:p>
            <a:pPr algn="ctr" eaLnBrk="0" hangingPunct="0"/>
            <a:r>
              <a:rPr lang="en-US" sz="3200" dirty="0" err="1">
                <a:solidFill>
                  <a:schemeClr val="tx2"/>
                </a:solidFill>
                <a:latin typeface="Arial Black" pitchFamily="34" charset="0"/>
              </a:rPr>
              <a:t>COAMPS-TC</a:t>
            </a:r>
            <a:r>
              <a:rPr lang="en-US" sz="3200" dirty="0">
                <a:solidFill>
                  <a:schemeClr val="tx2"/>
                </a:solidFill>
                <a:latin typeface="Arial Black" pitchFamily="34" charset="0"/>
              </a:rPr>
              <a:t> Regional Model Summary</a:t>
            </a:r>
          </a:p>
          <a:p>
            <a:pPr algn="ctr" eaLnBrk="0" hangingPunct="0"/>
            <a:r>
              <a:rPr lang="en-US" sz="2400" dirty="0">
                <a:solidFill>
                  <a:srgbClr val="FFC000"/>
                </a:solidFill>
                <a:latin typeface="Arial Black" pitchFamily="34" charset="0"/>
              </a:rPr>
              <a:t>FY10 Major Accomplishments II</a:t>
            </a:r>
          </a:p>
        </p:txBody>
      </p:sp>
      <p:sp>
        <p:nvSpPr>
          <p:cNvPr id="8195" name="Text Box 3"/>
          <p:cNvSpPr txBox="1">
            <a:spLocks noChangeArrowheads="1"/>
          </p:cNvSpPr>
          <p:nvPr/>
        </p:nvSpPr>
        <p:spPr bwMode="auto">
          <a:xfrm>
            <a:off x="0" y="884238"/>
            <a:ext cx="9144000" cy="5078313"/>
          </a:xfrm>
          <a:prstGeom prst="rect">
            <a:avLst/>
          </a:prstGeom>
          <a:noFill/>
          <a:ln w="57150">
            <a:noFill/>
            <a:miter lim="800000"/>
            <a:headEnd/>
            <a:tailEnd/>
          </a:ln>
          <a:effectLst/>
        </p:spPr>
        <p:txBody>
          <a:bodyPr>
            <a:spAutoFit/>
          </a:bodyPr>
          <a:lstStyle/>
          <a:p>
            <a:pPr marL="173038" indent="-173038">
              <a:spcBef>
                <a:spcPct val="25000"/>
              </a:spcBef>
              <a:buFontTx/>
              <a:buChar char="•"/>
            </a:pPr>
            <a:r>
              <a:rPr lang="en-US" sz="2400" dirty="0">
                <a:latin typeface="Arial Black" pitchFamily="34" charset="0"/>
              </a:rPr>
              <a:t>Improvements to </a:t>
            </a:r>
            <a:r>
              <a:rPr lang="en-US" sz="2400" dirty="0" err="1">
                <a:latin typeface="Arial Black" pitchFamily="34" charset="0"/>
              </a:rPr>
              <a:t>TC</a:t>
            </a:r>
            <a:r>
              <a:rPr lang="en-US" sz="2400" dirty="0">
                <a:latin typeface="Arial Black" pitchFamily="34" charset="0"/>
              </a:rPr>
              <a:t> Physical Parameterization</a:t>
            </a:r>
          </a:p>
          <a:p>
            <a:pPr marL="400050" lvl="1" indent="-112713">
              <a:spcBef>
                <a:spcPct val="25000"/>
              </a:spcBef>
              <a:buFontTx/>
              <a:buChar char="•"/>
            </a:pPr>
            <a:r>
              <a:rPr lang="en-US" b="1" dirty="0">
                <a:solidFill>
                  <a:srgbClr val="FFC000"/>
                </a:solidFill>
              </a:rPr>
              <a:t>New version of the </a:t>
            </a:r>
            <a:r>
              <a:rPr lang="en-US" b="1" dirty="0" err="1">
                <a:solidFill>
                  <a:srgbClr val="FFC000"/>
                </a:solidFill>
              </a:rPr>
              <a:t>NRL</a:t>
            </a:r>
            <a:r>
              <a:rPr lang="en-US" b="1" dirty="0">
                <a:solidFill>
                  <a:srgbClr val="FFC000"/>
                </a:solidFill>
              </a:rPr>
              <a:t> microphysics that mitigates over-production of ice</a:t>
            </a:r>
          </a:p>
          <a:p>
            <a:pPr marL="400050" lvl="1" indent="-112713">
              <a:spcBef>
                <a:spcPct val="25000"/>
              </a:spcBef>
              <a:buFontTx/>
              <a:buChar char="•"/>
            </a:pPr>
            <a:r>
              <a:rPr lang="en-US" b="1" dirty="0">
                <a:solidFill>
                  <a:srgbClr val="FFC000"/>
                </a:solidFill>
              </a:rPr>
              <a:t>Implementation and testing of </a:t>
            </a:r>
            <a:r>
              <a:rPr lang="en-US" b="1" dirty="0" err="1">
                <a:solidFill>
                  <a:srgbClr val="FFC000"/>
                </a:solidFill>
              </a:rPr>
              <a:t>WRF</a:t>
            </a:r>
            <a:r>
              <a:rPr lang="en-US" b="1" dirty="0">
                <a:solidFill>
                  <a:srgbClr val="FFC000"/>
                </a:solidFill>
              </a:rPr>
              <a:t> (Thompson) microphysics</a:t>
            </a:r>
          </a:p>
          <a:p>
            <a:pPr marL="400050" lvl="1" indent="-112713">
              <a:spcBef>
                <a:spcPct val="25000"/>
              </a:spcBef>
              <a:buFontTx/>
              <a:buChar char="•"/>
            </a:pPr>
            <a:r>
              <a:rPr lang="en-US" b="1" dirty="0">
                <a:solidFill>
                  <a:srgbClr val="FFC000"/>
                </a:solidFill>
              </a:rPr>
              <a:t>Implementation and testing of new version of </a:t>
            </a:r>
            <a:r>
              <a:rPr lang="en-US" b="1" dirty="0" err="1">
                <a:solidFill>
                  <a:srgbClr val="FFC000"/>
                </a:solidFill>
              </a:rPr>
              <a:t>Kain</a:t>
            </a:r>
            <a:r>
              <a:rPr lang="en-US" b="1" dirty="0">
                <a:solidFill>
                  <a:srgbClr val="FFC000"/>
                </a:solidFill>
              </a:rPr>
              <a:t>-Fritsch (outer 2 meshes)</a:t>
            </a:r>
          </a:p>
          <a:p>
            <a:pPr marL="400050" lvl="1" indent="-112713">
              <a:spcBef>
                <a:spcPct val="25000"/>
              </a:spcBef>
              <a:buFontTx/>
              <a:buChar char="•"/>
            </a:pPr>
            <a:r>
              <a:rPr lang="en-US" b="1" dirty="0">
                <a:solidFill>
                  <a:srgbClr val="FFC000"/>
                </a:solidFill>
              </a:rPr>
              <a:t>Sensitivity tests to formulation of mixing length (</a:t>
            </a:r>
            <a:r>
              <a:rPr lang="en-US" b="1" dirty="0" err="1">
                <a:solidFill>
                  <a:srgbClr val="FFC000"/>
                </a:solidFill>
              </a:rPr>
              <a:t>Bougeault</a:t>
            </a:r>
            <a:r>
              <a:rPr lang="en-US" b="1" dirty="0">
                <a:solidFill>
                  <a:srgbClr val="FFC000"/>
                </a:solidFill>
              </a:rPr>
              <a:t>, M-Y, </a:t>
            </a:r>
            <a:r>
              <a:rPr lang="en-US" b="1" dirty="0" err="1">
                <a:solidFill>
                  <a:srgbClr val="FFC000"/>
                </a:solidFill>
              </a:rPr>
              <a:t>Klemp-Wil</a:t>
            </a:r>
            <a:r>
              <a:rPr lang="en-US" b="1" dirty="0">
                <a:solidFill>
                  <a:srgbClr val="FFC000"/>
                </a:solidFill>
              </a:rPr>
              <a:t>.)</a:t>
            </a:r>
          </a:p>
          <a:p>
            <a:pPr marL="173038" indent="-173038">
              <a:spcBef>
                <a:spcPct val="25000"/>
              </a:spcBef>
              <a:buFontTx/>
              <a:buChar char="•"/>
            </a:pPr>
            <a:r>
              <a:rPr lang="en-US" sz="2400" b="1" dirty="0">
                <a:latin typeface="Arial Black" pitchFamily="34" charset="0"/>
              </a:rPr>
              <a:t>Dynamical Core Improvements</a:t>
            </a:r>
          </a:p>
          <a:p>
            <a:pPr marL="400050" lvl="1" indent="-112713">
              <a:spcBef>
                <a:spcPct val="25000"/>
              </a:spcBef>
              <a:buFontTx/>
              <a:buChar char="•"/>
            </a:pPr>
            <a:r>
              <a:rPr lang="en-US" b="1" dirty="0">
                <a:solidFill>
                  <a:srgbClr val="FFC000"/>
                </a:solidFill>
              </a:rPr>
              <a:t>Tests done with a semi-</a:t>
            </a:r>
            <a:r>
              <a:rPr lang="en-US" b="1" dirty="0" err="1">
                <a:solidFill>
                  <a:srgbClr val="FFC000"/>
                </a:solidFill>
              </a:rPr>
              <a:t>Lagrangian</a:t>
            </a:r>
            <a:r>
              <a:rPr lang="en-US" b="1" dirty="0">
                <a:solidFill>
                  <a:srgbClr val="FFC000"/>
                </a:solidFill>
              </a:rPr>
              <a:t> selective monotonic advection (</a:t>
            </a:r>
            <a:r>
              <a:rPr lang="en-US" b="1" dirty="0" err="1">
                <a:solidFill>
                  <a:srgbClr val="FFC000"/>
                </a:solidFill>
              </a:rPr>
              <a:t>SMA</a:t>
            </a:r>
            <a:r>
              <a:rPr lang="en-US" b="1" dirty="0">
                <a:solidFill>
                  <a:srgbClr val="FFC000"/>
                </a:solidFill>
              </a:rPr>
              <a:t>)</a:t>
            </a:r>
            <a:endParaRPr lang="en-US" sz="2400" b="1" dirty="0">
              <a:solidFill>
                <a:srgbClr val="FFC000"/>
              </a:solidFill>
              <a:latin typeface="Arial Black" pitchFamily="34" charset="0"/>
            </a:endParaRPr>
          </a:p>
          <a:p>
            <a:pPr marL="173038" indent="-173038">
              <a:spcBef>
                <a:spcPct val="25000"/>
              </a:spcBef>
              <a:buFontTx/>
              <a:buChar char="•"/>
            </a:pPr>
            <a:r>
              <a:rPr lang="en-US" sz="2400" dirty="0">
                <a:latin typeface="Arial Black" pitchFamily="34" charset="0"/>
              </a:rPr>
              <a:t>Lateral Boundary Conditions</a:t>
            </a:r>
          </a:p>
          <a:p>
            <a:pPr marL="400050" lvl="1" indent="-112713">
              <a:spcBef>
                <a:spcPct val="25000"/>
              </a:spcBef>
              <a:buFontTx/>
              <a:buChar char="•"/>
            </a:pPr>
            <a:r>
              <a:rPr lang="en-US" b="1" dirty="0">
                <a:solidFill>
                  <a:srgbClr val="FFC000"/>
                </a:solidFill>
              </a:rPr>
              <a:t>Improvements and bug fixes to the two-way nesting</a:t>
            </a:r>
          </a:p>
          <a:p>
            <a:pPr marL="400050" lvl="1" indent="-112713">
              <a:spcBef>
                <a:spcPct val="25000"/>
              </a:spcBef>
              <a:buFontTx/>
              <a:buChar char="•"/>
            </a:pPr>
            <a:r>
              <a:rPr lang="en-US" b="1" dirty="0">
                <a:solidFill>
                  <a:srgbClr val="FFC000"/>
                </a:solidFill>
              </a:rPr>
              <a:t>Sensitivity tests for </a:t>
            </a:r>
            <a:r>
              <a:rPr lang="en-US" b="1" dirty="0" err="1">
                <a:solidFill>
                  <a:srgbClr val="FFC000"/>
                </a:solidFill>
              </a:rPr>
              <a:t>LBCs</a:t>
            </a:r>
            <a:r>
              <a:rPr lang="en-US" b="1" dirty="0">
                <a:solidFill>
                  <a:srgbClr val="FFC000"/>
                </a:solidFill>
              </a:rPr>
              <a:t> using </a:t>
            </a:r>
            <a:r>
              <a:rPr lang="en-US" b="1" dirty="0" err="1">
                <a:solidFill>
                  <a:srgbClr val="FFC000"/>
                </a:solidFill>
              </a:rPr>
              <a:t>NOGAPS</a:t>
            </a:r>
            <a:r>
              <a:rPr lang="en-US" b="1" dirty="0">
                <a:solidFill>
                  <a:srgbClr val="FFC000"/>
                </a:solidFill>
              </a:rPr>
              <a:t> and </a:t>
            </a:r>
            <a:r>
              <a:rPr lang="en-US" b="1" dirty="0" err="1">
                <a:solidFill>
                  <a:srgbClr val="FFC000"/>
                </a:solidFill>
              </a:rPr>
              <a:t>GFS</a:t>
            </a:r>
            <a:endParaRPr lang="en-US" b="1" dirty="0">
              <a:solidFill>
                <a:srgbClr val="FFC000"/>
              </a:solidFill>
            </a:endParaRPr>
          </a:p>
          <a:p>
            <a:pPr marL="173038" indent="-173038">
              <a:spcBef>
                <a:spcPct val="25000"/>
              </a:spcBef>
              <a:buFontTx/>
              <a:buChar char="•"/>
            </a:pPr>
            <a:r>
              <a:rPr lang="en-US" sz="2400" dirty="0">
                <a:latin typeface="Arial Black" pitchFamily="34" charset="0"/>
              </a:rPr>
              <a:t>Air-Sea Coupled Capability</a:t>
            </a:r>
          </a:p>
          <a:p>
            <a:pPr marL="400050" lvl="1" indent="-112713">
              <a:spcBef>
                <a:spcPct val="25000"/>
              </a:spcBef>
              <a:buFontTx/>
              <a:buChar char="•"/>
            </a:pPr>
            <a:r>
              <a:rPr lang="en-US" b="1" dirty="0">
                <a:solidFill>
                  <a:srgbClr val="FFC000"/>
                </a:solidFill>
              </a:rPr>
              <a:t>Additional coupling infrastructure and evaluation of </a:t>
            </a:r>
            <a:r>
              <a:rPr lang="en-US" b="1" dirty="0" err="1">
                <a:solidFill>
                  <a:srgbClr val="FFC000"/>
                </a:solidFill>
              </a:rPr>
              <a:t>COAMPS-NCOM</a:t>
            </a:r>
            <a:r>
              <a:rPr lang="en-US" b="1" dirty="0">
                <a:solidFill>
                  <a:srgbClr val="FFC000"/>
                </a:solidFill>
              </a:rPr>
              <a:t> system</a:t>
            </a:r>
          </a:p>
          <a:p>
            <a:pPr marL="400050" lvl="1" indent="-112713">
              <a:spcBef>
                <a:spcPct val="25000"/>
              </a:spcBef>
              <a:buFontTx/>
              <a:buChar char="•"/>
            </a:pPr>
            <a:r>
              <a:rPr lang="en-US" b="1" dirty="0">
                <a:solidFill>
                  <a:srgbClr val="FFC000"/>
                </a:solidFill>
              </a:rPr>
              <a:t>Improved ocean data assimilation capability using 3D-Var</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Text Box 5"/>
          <p:cNvSpPr txBox="1">
            <a:spLocks noChangeArrowheads="1"/>
          </p:cNvSpPr>
          <p:nvPr/>
        </p:nvSpPr>
        <p:spPr bwMode="auto">
          <a:xfrm>
            <a:off x="533400" y="228600"/>
            <a:ext cx="4648200" cy="641350"/>
          </a:xfrm>
          <a:prstGeom prst="rect">
            <a:avLst/>
          </a:prstGeom>
          <a:solidFill>
            <a:schemeClr val="accent1"/>
          </a:solidFill>
          <a:ln w="9525">
            <a:noFill/>
            <a:miter lim="800000"/>
            <a:headEnd/>
            <a:tailEnd/>
          </a:ln>
          <a:effectLst/>
        </p:spPr>
        <p:txBody>
          <a:bodyPr>
            <a:spAutoFit/>
          </a:bodyPr>
          <a:lstStyle/>
          <a:p>
            <a:pPr>
              <a:spcBef>
                <a:spcPct val="50000"/>
              </a:spcBef>
            </a:pPr>
            <a:r>
              <a:rPr lang="en-US" sz="3600" b="1"/>
              <a:t>EMC FY10 Status</a:t>
            </a:r>
          </a:p>
        </p:txBody>
      </p:sp>
      <p:sp>
        <p:nvSpPr>
          <p:cNvPr id="2054" name="Text Box 6"/>
          <p:cNvSpPr txBox="1">
            <a:spLocks noChangeArrowheads="1"/>
          </p:cNvSpPr>
          <p:nvPr/>
        </p:nvSpPr>
        <p:spPr bwMode="auto">
          <a:xfrm>
            <a:off x="152400" y="1066800"/>
            <a:ext cx="8763000" cy="5203825"/>
          </a:xfrm>
          <a:prstGeom prst="rect">
            <a:avLst/>
          </a:prstGeom>
          <a:noFill/>
          <a:ln w="9525">
            <a:noFill/>
            <a:miter lim="800000"/>
            <a:headEnd/>
            <a:tailEnd/>
          </a:ln>
          <a:effectLst/>
        </p:spPr>
        <p:txBody>
          <a:bodyPr>
            <a:spAutoFit/>
          </a:bodyPr>
          <a:lstStyle/>
          <a:p>
            <a:pPr marL="342900" indent="-342900">
              <a:spcBef>
                <a:spcPct val="50000"/>
              </a:spcBef>
              <a:buFontTx/>
              <a:buAutoNum type="arabicPeriod"/>
            </a:pPr>
            <a:r>
              <a:rPr lang="en-US" sz="2400"/>
              <a:t>Performed </a:t>
            </a:r>
            <a:r>
              <a:rPr lang="en-US" sz="2400" b="1">
                <a:solidFill>
                  <a:schemeClr val="accent2"/>
                </a:solidFill>
              </a:rPr>
              <a:t>PBL sensitivity tests</a:t>
            </a:r>
            <a:r>
              <a:rPr lang="en-US" sz="2400"/>
              <a:t> using different parameters, such as critical Richardson number and mixing length. Also test has been done using a local scheme.</a:t>
            </a:r>
          </a:p>
          <a:p>
            <a:pPr marL="342900" indent="-342900">
              <a:spcBef>
                <a:spcPct val="50000"/>
              </a:spcBef>
              <a:buFontTx/>
              <a:buAutoNum type="arabicPeriod"/>
            </a:pPr>
            <a:r>
              <a:rPr lang="en-US" sz="2400"/>
              <a:t>HWRF with </a:t>
            </a:r>
            <a:r>
              <a:rPr lang="en-US" sz="2400" b="1">
                <a:solidFill>
                  <a:schemeClr val="accent2"/>
                </a:solidFill>
              </a:rPr>
              <a:t>Noah LSM</a:t>
            </a:r>
            <a:r>
              <a:rPr lang="en-US" sz="2400"/>
              <a:t> option is running in parallel for the 2010 season and plan to evaluate the performance.</a:t>
            </a:r>
          </a:p>
          <a:p>
            <a:pPr marL="342900" indent="-342900">
              <a:spcBef>
                <a:spcPct val="50000"/>
              </a:spcBef>
              <a:buFontTx/>
              <a:buAutoNum type="arabicPeriod"/>
            </a:pPr>
            <a:r>
              <a:rPr lang="en-US" sz="2400"/>
              <a:t>Sensitivity test on </a:t>
            </a:r>
            <a:r>
              <a:rPr lang="en-US" sz="2400" b="1">
                <a:solidFill>
                  <a:schemeClr val="accent2"/>
                </a:solidFill>
              </a:rPr>
              <a:t>horizontal diffusion</a:t>
            </a:r>
            <a:r>
              <a:rPr lang="en-US" sz="2400"/>
              <a:t> will be conducted using the final bug-fixed version of HWRFV3.2</a:t>
            </a:r>
          </a:p>
          <a:p>
            <a:pPr marL="342900" indent="-342900">
              <a:spcBef>
                <a:spcPct val="50000"/>
              </a:spcBef>
              <a:buFontTx/>
              <a:buAutoNum type="arabicPeriod"/>
            </a:pPr>
            <a:r>
              <a:rPr lang="en-US" sz="2400"/>
              <a:t>Successful transition of HWRFR version2.0 to version 3.2</a:t>
            </a:r>
            <a:r>
              <a:rPr lang="en-US" sz="2400" b="1"/>
              <a:t>  </a:t>
            </a:r>
            <a:r>
              <a:rPr lang="en-US" sz="2400"/>
              <a:t>with</a:t>
            </a:r>
            <a:r>
              <a:rPr lang="en-US" sz="2400" b="1"/>
              <a:t> </a:t>
            </a:r>
            <a:r>
              <a:rPr lang="en-US" sz="2400" b="1">
                <a:solidFill>
                  <a:schemeClr val="accent2"/>
                </a:solidFill>
              </a:rPr>
              <a:t>several bug fixes, </a:t>
            </a:r>
            <a:r>
              <a:rPr lang="en-US" sz="2400"/>
              <a:t>such as stripes</a:t>
            </a:r>
            <a:r>
              <a:rPr lang="en-US" sz="2400" b="1">
                <a:solidFill>
                  <a:schemeClr val="accent2"/>
                </a:solidFill>
              </a:rPr>
              <a:t> </a:t>
            </a:r>
            <a:r>
              <a:rPr lang="en-US" sz="2400"/>
              <a:t>and</a:t>
            </a:r>
            <a:r>
              <a:rPr lang="en-US" sz="2400" b="1">
                <a:solidFill>
                  <a:schemeClr val="accent2"/>
                </a:solidFill>
              </a:rPr>
              <a:t> triple nest </a:t>
            </a:r>
            <a:r>
              <a:rPr lang="en-US" sz="2400"/>
              <a:t>(collaboration with DTC and HRD)</a:t>
            </a:r>
          </a:p>
          <a:p>
            <a:pPr marL="342900" indent="-342900">
              <a:spcBef>
                <a:spcPct val="50000"/>
              </a:spcBef>
              <a:buFontTx/>
              <a:buAutoNum type="arabicPeriod"/>
            </a:pPr>
            <a:r>
              <a:rPr lang="en-US" sz="2400"/>
              <a:t>Upgrade of the </a:t>
            </a:r>
            <a:r>
              <a:rPr lang="en-US" sz="2400" b="1">
                <a:solidFill>
                  <a:schemeClr val="accent2"/>
                </a:solidFill>
              </a:rPr>
              <a:t>HWRF’s vortex initialization</a:t>
            </a:r>
            <a:r>
              <a:rPr lang="en-US" sz="2400"/>
              <a:t> is in progress in order to get more balanced initial state.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0" y="0"/>
            <a:ext cx="9144000" cy="954107"/>
          </a:xfrm>
          <a:prstGeom prst="rect">
            <a:avLst/>
          </a:prstGeom>
          <a:noFill/>
          <a:ln w="9525">
            <a:noFill/>
            <a:miter lim="800000"/>
            <a:headEnd/>
            <a:tailEnd/>
          </a:ln>
          <a:effectLst/>
        </p:spPr>
        <p:txBody>
          <a:bodyPr>
            <a:spAutoFit/>
          </a:bodyPr>
          <a:lstStyle/>
          <a:p>
            <a:pPr algn="ctr" eaLnBrk="0" hangingPunct="0"/>
            <a:r>
              <a:rPr lang="en-US" sz="3200" dirty="0" err="1">
                <a:latin typeface="Arial Black" pitchFamily="34" charset="0"/>
              </a:rPr>
              <a:t>COAMPS-TC</a:t>
            </a:r>
            <a:r>
              <a:rPr lang="en-US" sz="3200" dirty="0">
                <a:latin typeface="Arial Black" pitchFamily="34" charset="0"/>
              </a:rPr>
              <a:t> Regional Model Summary</a:t>
            </a:r>
          </a:p>
          <a:p>
            <a:pPr algn="ctr" eaLnBrk="0" hangingPunct="0"/>
            <a:r>
              <a:rPr lang="en-US" sz="2400" dirty="0">
                <a:solidFill>
                  <a:srgbClr val="FFC000"/>
                </a:solidFill>
                <a:latin typeface="Arial Black" pitchFamily="34" charset="0"/>
              </a:rPr>
              <a:t>FY11 Plans</a:t>
            </a:r>
          </a:p>
        </p:txBody>
      </p:sp>
      <p:sp>
        <p:nvSpPr>
          <p:cNvPr id="10243" name="Text Box 3"/>
          <p:cNvSpPr txBox="1">
            <a:spLocks noChangeArrowheads="1"/>
          </p:cNvSpPr>
          <p:nvPr/>
        </p:nvSpPr>
        <p:spPr bwMode="auto">
          <a:xfrm>
            <a:off x="0" y="884238"/>
            <a:ext cx="9144000" cy="6001643"/>
          </a:xfrm>
          <a:prstGeom prst="rect">
            <a:avLst/>
          </a:prstGeom>
          <a:noFill/>
          <a:ln w="57150">
            <a:noFill/>
            <a:miter lim="800000"/>
            <a:headEnd/>
            <a:tailEnd/>
          </a:ln>
          <a:effectLst/>
        </p:spPr>
        <p:txBody>
          <a:bodyPr>
            <a:spAutoFit/>
          </a:bodyPr>
          <a:lstStyle/>
          <a:p>
            <a:pPr marL="173038" indent="-173038">
              <a:spcBef>
                <a:spcPct val="25000"/>
              </a:spcBef>
              <a:buFontTx/>
              <a:buChar char="•"/>
            </a:pPr>
            <a:r>
              <a:rPr lang="en-US" sz="2400" dirty="0">
                <a:latin typeface="Arial Black" pitchFamily="34" charset="0"/>
              </a:rPr>
              <a:t>Diagnosis of Real-Time 2010 Results</a:t>
            </a:r>
          </a:p>
          <a:p>
            <a:pPr marL="400050" lvl="1" indent="-112713">
              <a:spcBef>
                <a:spcPct val="25000"/>
              </a:spcBef>
              <a:buFontTx/>
              <a:buChar char="•"/>
            </a:pPr>
            <a:r>
              <a:rPr lang="en-US" b="1" dirty="0">
                <a:solidFill>
                  <a:srgbClr val="FFC000"/>
                </a:solidFill>
              </a:rPr>
              <a:t>Analyze statistical performance, diagnose systematic errors</a:t>
            </a:r>
          </a:p>
          <a:p>
            <a:pPr marL="173038" indent="-173038">
              <a:spcBef>
                <a:spcPct val="25000"/>
              </a:spcBef>
              <a:buFontTx/>
              <a:buChar char="•"/>
            </a:pPr>
            <a:r>
              <a:rPr lang="en-US" sz="2400" b="1" dirty="0">
                <a:latin typeface="Arial Black" pitchFamily="34" charset="0"/>
              </a:rPr>
              <a:t>Improvements to </a:t>
            </a:r>
            <a:r>
              <a:rPr lang="en-US" sz="2400" b="1" dirty="0" err="1">
                <a:latin typeface="Arial Black" pitchFamily="34" charset="0"/>
              </a:rPr>
              <a:t>COAMPS-TC</a:t>
            </a:r>
            <a:r>
              <a:rPr lang="en-US" sz="2400" b="1" dirty="0">
                <a:latin typeface="Arial Black" pitchFamily="34" charset="0"/>
              </a:rPr>
              <a:t> System</a:t>
            </a:r>
          </a:p>
          <a:p>
            <a:pPr marL="400050" lvl="1" indent="-112713">
              <a:spcBef>
                <a:spcPct val="25000"/>
              </a:spcBef>
              <a:buFontTx/>
              <a:buChar char="•"/>
            </a:pPr>
            <a:r>
              <a:rPr lang="en-US" b="1" dirty="0">
                <a:solidFill>
                  <a:srgbClr val="FFC000"/>
                </a:solidFill>
              </a:rPr>
              <a:t>Improved initialization (</a:t>
            </a:r>
            <a:r>
              <a:rPr lang="en-US" b="1" dirty="0" err="1">
                <a:solidFill>
                  <a:srgbClr val="FFC000"/>
                </a:solidFill>
              </a:rPr>
              <a:t>TCDI</a:t>
            </a:r>
            <a:r>
              <a:rPr lang="en-US" b="1" dirty="0">
                <a:solidFill>
                  <a:srgbClr val="FFC000"/>
                </a:solidFill>
              </a:rPr>
              <a:t> or new synthetics), possibility of digital filter</a:t>
            </a:r>
          </a:p>
          <a:p>
            <a:pPr marL="400050" lvl="1" indent="-112713">
              <a:spcBef>
                <a:spcPct val="25000"/>
              </a:spcBef>
              <a:buFontTx/>
              <a:buChar char="•"/>
            </a:pPr>
            <a:r>
              <a:rPr lang="en-US" b="1" dirty="0">
                <a:solidFill>
                  <a:srgbClr val="FFC000"/>
                </a:solidFill>
              </a:rPr>
              <a:t>Data assimilation (3D-Var) of more observations, improvements to 3D-Var</a:t>
            </a:r>
          </a:p>
          <a:p>
            <a:pPr marL="400050" lvl="1" indent="-112713">
              <a:spcBef>
                <a:spcPct val="25000"/>
              </a:spcBef>
              <a:buFontTx/>
              <a:buChar char="•"/>
            </a:pPr>
            <a:r>
              <a:rPr lang="en-US" b="1" dirty="0">
                <a:solidFill>
                  <a:srgbClr val="FFC000"/>
                </a:solidFill>
              </a:rPr>
              <a:t>Improvements to air-sea coupling (better integration of </a:t>
            </a:r>
            <a:r>
              <a:rPr lang="en-US" b="1" dirty="0" err="1">
                <a:solidFill>
                  <a:srgbClr val="FFC000"/>
                </a:solidFill>
              </a:rPr>
              <a:t>NCOM</a:t>
            </a:r>
            <a:r>
              <a:rPr lang="en-US" b="1" dirty="0">
                <a:solidFill>
                  <a:srgbClr val="FFC000"/>
                </a:solidFill>
              </a:rPr>
              <a:t>, ocean 3D-Var).</a:t>
            </a:r>
          </a:p>
          <a:p>
            <a:pPr marL="400050" lvl="1" indent="-112713">
              <a:spcBef>
                <a:spcPct val="25000"/>
              </a:spcBef>
              <a:buFontTx/>
              <a:buChar char="•"/>
            </a:pPr>
            <a:r>
              <a:rPr lang="en-US" b="1" dirty="0">
                <a:solidFill>
                  <a:srgbClr val="FFC000"/>
                </a:solidFill>
              </a:rPr>
              <a:t>New microphysics (new </a:t>
            </a:r>
            <a:r>
              <a:rPr lang="en-US" b="1" dirty="0" err="1">
                <a:solidFill>
                  <a:srgbClr val="FFC000"/>
                </a:solidFill>
              </a:rPr>
              <a:t>NRL</a:t>
            </a:r>
            <a:r>
              <a:rPr lang="en-US" b="1" dirty="0">
                <a:solidFill>
                  <a:srgbClr val="FFC000"/>
                </a:solidFill>
              </a:rPr>
              <a:t> microphysics or another scheme)</a:t>
            </a:r>
          </a:p>
          <a:p>
            <a:pPr marL="400050" lvl="1" indent="-112713">
              <a:spcBef>
                <a:spcPct val="25000"/>
              </a:spcBef>
              <a:buFontTx/>
              <a:buChar char="•"/>
            </a:pPr>
            <a:r>
              <a:rPr lang="en-US" b="1" dirty="0">
                <a:solidFill>
                  <a:srgbClr val="FFC000"/>
                </a:solidFill>
              </a:rPr>
              <a:t>Improvements to </a:t>
            </a:r>
            <a:r>
              <a:rPr lang="en-US" b="1" dirty="0" err="1">
                <a:solidFill>
                  <a:srgbClr val="FFC000"/>
                </a:solidFill>
              </a:rPr>
              <a:t>TKE</a:t>
            </a:r>
            <a:r>
              <a:rPr lang="en-US" b="1" dirty="0">
                <a:solidFill>
                  <a:srgbClr val="FFC000"/>
                </a:solidFill>
              </a:rPr>
              <a:t> parameterization (esp. mixing within clouds)</a:t>
            </a:r>
          </a:p>
          <a:p>
            <a:pPr marL="173038" indent="-173038">
              <a:spcBef>
                <a:spcPct val="25000"/>
              </a:spcBef>
              <a:buFontTx/>
              <a:buChar char="•"/>
            </a:pPr>
            <a:r>
              <a:rPr lang="en-US" sz="2400" dirty="0">
                <a:latin typeface="Arial Black" pitchFamily="34" charset="0"/>
              </a:rPr>
              <a:t>Retrospective Forecasts with 2011 </a:t>
            </a:r>
            <a:r>
              <a:rPr lang="en-US" sz="2400" dirty="0" err="1">
                <a:latin typeface="Arial Black" pitchFamily="34" charset="0"/>
              </a:rPr>
              <a:t>COAMPS-TC</a:t>
            </a:r>
            <a:endParaRPr lang="en-US" sz="2400" dirty="0">
              <a:latin typeface="Arial Black" pitchFamily="34" charset="0"/>
            </a:endParaRPr>
          </a:p>
          <a:p>
            <a:pPr marL="400050" lvl="1" indent="-112713">
              <a:spcBef>
                <a:spcPct val="25000"/>
              </a:spcBef>
              <a:buFontTx/>
              <a:buChar char="•"/>
            </a:pPr>
            <a:r>
              <a:rPr lang="en-US" b="1" dirty="0">
                <a:solidFill>
                  <a:srgbClr val="FFC000"/>
                </a:solidFill>
              </a:rPr>
              <a:t>Establish skill prior to the 2011 Demo using 500 retro cases for stream 1.5</a:t>
            </a:r>
          </a:p>
          <a:p>
            <a:pPr marL="173038" indent="-173038">
              <a:spcBef>
                <a:spcPct val="25000"/>
              </a:spcBef>
              <a:buFontTx/>
              <a:buChar char="•"/>
            </a:pPr>
            <a:r>
              <a:rPr lang="en-US" sz="2400" dirty="0">
                <a:latin typeface="Arial Black" pitchFamily="34" charset="0"/>
              </a:rPr>
              <a:t>2011 Real Time forecasts</a:t>
            </a:r>
          </a:p>
          <a:p>
            <a:pPr marL="400050" lvl="1" indent="-112713">
              <a:spcBef>
                <a:spcPct val="25000"/>
              </a:spcBef>
              <a:buFontTx/>
              <a:buChar char="•"/>
            </a:pPr>
            <a:r>
              <a:rPr lang="en-US" b="1" dirty="0">
                <a:solidFill>
                  <a:srgbClr val="FFC000"/>
                </a:solidFill>
              </a:rPr>
              <a:t>45/15/5 km (or 36/12/4 km) every 6 h for </a:t>
            </a:r>
            <a:r>
              <a:rPr lang="en-US" b="1" dirty="0" err="1">
                <a:solidFill>
                  <a:srgbClr val="FFC000"/>
                </a:solidFill>
              </a:rPr>
              <a:t>WATL</a:t>
            </a:r>
            <a:r>
              <a:rPr lang="en-US" b="1" dirty="0">
                <a:solidFill>
                  <a:srgbClr val="FFC000"/>
                </a:solidFill>
              </a:rPr>
              <a:t>, </a:t>
            </a:r>
            <a:r>
              <a:rPr lang="en-US" b="1" dirty="0" err="1">
                <a:solidFill>
                  <a:srgbClr val="FFC000"/>
                </a:solidFill>
              </a:rPr>
              <a:t>EPAC</a:t>
            </a:r>
            <a:r>
              <a:rPr lang="en-US" b="1" dirty="0">
                <a:solidFill>
                  <a:srgbClr val="FFC000"/>
                </a:solidFill>
              </a:rPr>
              <a:t>, </a:t>
            </a:r>
            <a:r>
              <a:rPr lang="en-US" b="1" dirty="0" err="1">
                <a:solidFill>
                  <a:srgbClr val="FFC000"/>
                </a:solidFill>
              </a:rPr>
              <a:t>CPAC</a:t>
            </a:r>
            <a:r>
              <a:rPr lang="en-US" b="1" dirty="0">
                <a:solidFill>
                  <a:srgbClr val="FFC000"/>
                </a:solidFill>
              </a:rPr>
              <a:t>, </a:t>
            </a:r>
            <a:r>
              <a:rPr lang="en-US" b="1" dirty="0" err="1">
                <a:solidFill>
                  <a:srgbClr val="FFC000"/>
                </a:solidFill>
              </a:rPr>
              <a:t>WPAC</a:t>
            </a:r>
            <a:endParaRPr lang="en-US" b="1" dirty="0">
              <a:solidFill>
                <a:srgbClr val="FFC000"/>
              </a:solidFill>
            </a:endParaRPr>
          </a:p>
          <a:p>
            <a:pPr marL="173038" indent="-173038">
              <a:spcBef>
                <a:spcPct val="25000"/>
              </a:spcBef>
              <a:buFontTx/>
              <a:buChar char="•"/>
            </a:pPr>
            <a:r>
              <a:rPr lang="en-US" sz="2400" dirty="0" err="1">
                <a:latin typeface="Arial Black" pitchFamily="34" charset="0"/>
              </a:rPr>
              <a:t>COAMPS-TC</a:t>
            </a:r>
            <a:r>
              <a:rPr lang="en-US" sz="2400" dirty="0">
                <a:latin typeface="Arial Black" pitchFamily="34" charset="0"/>
              </a:rPr>
              <a:t> for the </a:t>
            </a:r>
            <a:r>
              <a:rPr lang="en-US" sz="2400" dirty="0" err="1">
                <a:latin typeface="Arial Black" pitchFamily="34" charset="0"/>
              </a:rPr>
              <a:t>HFIP</a:t>
            </a:r>
            <a:r>
              <a:rPr lang="en-US" sz="2400" dirty="0">
                <a:latin typeface="Arial Black" pitchFamily="34" charset="0"/>
              </a:rPr>
              <a:t> Multi-Model Ensemble</a:t>
            </a:r>
          </a:p>
          <a:p>
            <a:pPr marL="400050" lvl="1" indent="-112713">
              <a:spcBef>
                <a:spcPct val="25000"/>
              </a:spcBef>
              <a:buFontTx/>
              <a:buChar char="•"/>
            </a:pPr>
            <a:r>
              <a:rPr lang="en-US" b="1" dirty="0">
                <a:solidFill>
                  <a:srgbClr val="FFC000"/>
                </a:solidFill>
              </a:rPr>
              <a:t>Integrate better with </a:t>
            </a:r>
            <a:r>
              <a:rPr lang="en-US" b="1" dirty="0" err="1">
                <a:solidFill>
                  <a:srgbClr val="FFC000"/>
                </a:solidFill>
              </a:rPr>
              <a:t>HFIP</a:t>
            </a:r>
            <a:r>
              <a:rPr lang="en-US" b="1" dirty="0">
                <a:solidFill>
                  <a:srgbClr val="FFC000"/>
                </a:solidFill>
              </a:rPr>
              <a:t> partners; </a:t>
            </a:r>
            <a:r>
              <a:rPr lang="en-US" b="1" dirty="0" err="1">
                <a:solidFill>
                  <a:srgbClr val="FFC000"/>
                </a:solidFill>
              </a:rPr>
              <a:t>COAMPS-TC</a:t>
            </a:r>
            <a:r>
              <a:rPr lang="en-US" b="1" dirty="0">
                <a:solidFill>
                  <a:srgbClr val="FFC000"/>
                </a:solidFill>
              </a:rPr>
              <a:t> code repository for </a:t>
            </a:r>
            <a:r>
              <a:rPr lang="en-US" b="1" dirty="0" err="1">
                <a:solidFill>
                  <a:srgbClr val="FFC000"/>
                </a:solidFill>
              </a:rPr>
              <a:t>HFIP</a:t>
            </a:r>
            <a:endParaRPr lang="en-US" sz="2400" dirty="0">
              <a:solidFill>
                <a:srgbClr val="FFC000"/>
              </a:solidFill>
              <a:latin typeface="Arial Black" pitchFamily="34" charset="0"/>
            </a:endParaRPr>
          </a:p>
          <a:p>
            <a:pPr marL="173038" indent="-173038">
              <a:spcBef>
                <a:spcPct val="25000"/>
              </a:spcBef>
              <a:buFontTx/>
              <a:buChar char="•"/>
            </a:pPr>
            <a:r>
              <a:rPr lang="en-US" sz="2400" dirty="0" err="1">
                <a:latin typeface="Arial Black" pitchFamily="34" charset="0"/>
              </a:rPr>
              <a:t>COAMPS-TC</a:t>
            </a:r>
            <a:r>
              <a:rPr lang="en-US" sz="2400" dirty="0">
                <a:latin typeface="Arial Black" pitchFamily="34" charset="0"/>
              </a:rPr>
              <a:t> Validation Test Report for Navy</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457200" y="152400"/>
            <a:ext cx="8077200" cy="838200"/>
          </a:xfrm>
        </p:spPr>
        <p:txBody>
          <a:bodyPr>
            <a:normAutofit fontScale="90000"/>
          </a:bodyPr>
          <a:lstStyle/>
          <a:p>
            <a:pPr eaLnBrk="1" hangingPunct="1"/>
            <a:r>
              <a:rPr lang="en-US" sz="3200" dirty="0" err="1" smtClean="0"/>
              <a:t>AHW</a:t>
            </a:r>
            <a:r>
              <a:rPr lang="en-US" sz="3200" dirty="0" smtClean="0"/>
              <a:t> Real-time Forecasts: Issues in 2010</a:t>
            </a:r>
          </a:p>
        </p:txBody>
      </p:sp>
      <p:sp>
        <p:nvSpPr>
          <p:cNvPr id="4" name="TextBox 3"/>
          <p:cNvSpPr txBox="1"/>
          <p:nvPr/>
        </p:nvSpPr>
        <p:spPr>
          <a:xfrm>
            <a:off x="1524000" y="1143000"/>
            <a:ext cx="6172200" cy="4800600"/>
          </a:xfrm>
          <a:prstGeom prst="rect">
            <a:avLst/>
          </a:prstGeom>
          <a:noFill/>
        </p:spPr>
        <p:txBody>
          <a:bodyPr>
            <a:spAutoFit/>
          </a:bodyPr>
          <a:lstStyle/>
          <a:p>
            <a:pPr marL="342900" indent="-342900" fontAlgn="auto">
              <a:spcBef>
                <a:spcPts val="0"/>
              </a:spcBef>
              <a:spcAft>
                <a:spcPts val="0"/>
              </a:spcAft>
              <a:buFontTx/>
              <a:buAutoNum type="arabicPeriod"/>
              <a:defRPr/>
            </a:pPr>
            <a:r>
              <a:rPr lang="en-US" sz="2400" dirty="0">
                <a:latin typeface="+mn-lt"/>
              </a:rPr>
              <a:t>Delivery time</a:t>
            </a:r>
          </a:p>
          <a:p>
            <a:pPr marL="800100" lvl="1" indent="-342900" fontAlgn="auto">
              <a:spcBef>
                <a:spcPts val="0"/>
              </a:spcBef>
              <a:spcAft>
                <a:spcPts val="0"/>
              </a:spcAft>
              <a:buFont typeface="Arial" pitchFamily="34" charset="0"/>
              <a:buChar char="•"/>
              <a:defRPr/>
            </a:pPr>
            <a:r>
              <a:rPr lang="en-US" dirty="0">
                <a:latin typeface="+mn-lt"/>
              </a:rPr>
              <a:t>Forecasts were not finished until t+10</a:t>
            </a:r>
          </a:p>
          <a:p>
            <a:pPr marL="800100" lvl="1" indent="-342900" fontAlgn="auto">
              <a:spcBef>
                <a:spcPts val="0"/>
              </a:spcBef>
              <a:spcAft>
                <a:spcPts val="0"/>
              </a:spcAft>
              <a:buFont typeface="Arial" pitchFamily="34" charset="0"/>
              <a:buChar char="•"/>
              <a:defRPr/>
            </a:pPr>
            <a:r>
              <a:rPr lang="en-US" dirty="0">
                <a:latin typeface="+mn-lt"/>
              </a:rPr>
              <a:t>Considered two cycles old at NHC</a:t>
            </a:r>
          </a:p>
          <a:p>
            <a:pPr marL="342900" indent="-342900" fontAlgn="auto">
              <a:spcBef>
                <a:spcPts val="0"/>
              </a:spcBef>
              <a:spcAft>
                <a:spcPts val="0"/>
              </a:spcAft>
              <a:buFontTx/>
              <a:buAutoNum type="arabicPeriod"/>
              <a:defRPr/>
            </a:pPr>
            <a:r>
              <a:rPr lang="en-US" sz="2400" dirty="0">
                <a:latin typeface="+mn-lt"/>
              </a:rPr>
              <a:t>Multiple storms</a:t>
            </a:r>
          </a:p>
          <a:p>
            <a:pPr marL="800100" lvl="1" indent="-342900" fontAlgn="auto">
              <a:spcBef>
                <a:spcPts val="0"/>
              </a:spcBef>
              <a:spcAft>
                <a:spcPts val="0"/>
              </a:spcAft>
              <a:buFont typeface="Arial" pitchFamily="34" charset="0"/>
              <a:buChar char="•"/>
              <a:defRPr/>
            </a:pPr>
            <a:r>
              <a:rPr lang="en-US" dirty="0">
                <a:latin typeface="+mn-lt"/>
              </a:rPr>
              <a:t>Could only run one storm per cycle</a:t>
            </a:r>
          </a:p>
          <a:p>
            <a:pPr marL="342900" indent="-342900" fontAlgn="auto">
              <a:spcBef>
                <a:spcPts val="0"/>
              </a:spcBef>
              <a:spcAft>
                <a:spcPts val="0"/>
              </a:spcAft>
              <a:buFontTx/>
              <a:buAutoNum type="arabicPeriod"/>
              <a:defRPr/>
            </a:pPr>
            <a:r>
              <a:rPr lang="en-US" sz="2400" dirty="0">
                <a:latin typeface="+mn-lt"/>
              </a:rPr>
              <a:t>Behavior on 12-km domain</a:t>
            </a:r>
          </a:p>
          <a:p>
            <a:pPr marL="800100" lvl="1" indent="-342900" fontAlgn="auto">
              <a:spcBef>
                <a:spcPts val="0"/>
              </a:spcBef>
              <a:spcAft>
                <a:spcPts val="0"/>
              </a:spcAft>
              <a:buFont typeface="Arial" pitchFamily="34" charset="0"/>
              <a:buChar char="•"/>
              <a:defRPr/>
            </a:pPr>
            <a:r>
              <a:rPr lang="en-US" dirty="0">
                <a:latin typeface="+mn-lt"/>
              </a:rPr>
              <a:t>Spurious genesis</a:t>
            </a:r>
          </a:p>
          <a:p>
            <a:pPr marL="800100" lvl="1" indent="-342900" fontAlgn="auto">
              <a:spcBef>
                <a:spcPts val="0"/>
              </a:spcBef>
              <a:spcAft>
                <a:spcPts val="0"/>
              </a:spcAft>
              <a:buFont typeface="Arial" pitchFamily="34" charset="0"/>
              <a:buChar char="•"/>
              <a:defRPr/>
            </a:pPr>
            <a:r>
              <a:rPr lang="en-US" dirty="0" err="1">
                <a:latin typeface="+mn-lt"/>
              </a:rPr>
              <a:t>Overintensification</a:t>
            </a:r>
            <a:endParaRPr lang="en-US" dirty="0">
              <a:latin typeface="+mn-lt"/>
            </a:endParaRPr>
          </a:p>
          <a:p>
            <a:pPr marL="342900" indent="-342900" fontAlgn="auto">
              <a:spcBef>
                <a:spcPts val="0"/>
              </a:spcBef>
              <a:spcAft>
                <a:spcPts val="0"/>
              </a:spcAft>
              <a:buFontTx/>
              <a:buAutoNum type="arabicPeriod"/>
              <a:defRPr/>
            </a:pPr>
            <a:r>
              <a:rPr lang="en-US" sz="2400" dirty="0">
                <a:latin typeface="+mn-lt"/>
              </a:rPr>
              <a:t>Size of outer domain</a:t>
            </a:r>
          </a:p>
          <a:p>
            <a:pPr marL="800100" lvl="1" indent="-342900" fontAlgn="auto">
              <a:spcBef>
                <a:spcPts val="0"/>
              </a:spcBef>
              <a:spcAft>
                <a:spcPts val="0"/>
              </a:spcAft>
              <a:buFont typeface="Arial" pitchFamily="34" charset="0"/>
              <a:buChar char="•"/>
              <a:defRPr/>
            </a:pPr>
            <a:r>
              <a:rPr lang="en-US" dirty="0">
                <a:latin typeface="+mn-lt"/>
              </a:rPr>
              <a:t>Trouble with </a:t>
            </a:r>
            <a:r>
              <a:rPr lang="en-US" dirty="0" err="1">
                <a:latin typeface="+mn-lt"/>
              </a:rPr>
              <a:t>recurving</a:t>
            </a:r>
            <a:r>
              <a:rPr lang="en-US" dirty="0">
                <a:latin typeface="+mn-lt"/>
              </a:rPr>
              <a:t> storms farther north</a:t>
            </a:r>
          </a:p>
          <a:p>
            <a:pPr marL="342900" indent="-342900" fontAlgn="auto">
              <a:spcBef>
                <a:spcPts val="0"/>
              </a:spcBef>
              <a:spcAft>
                <a:spcPts val="0"/>
              </a:spcAft>
              <a:buFontTx/>
              <a:buAutoNum type="arabicPeriod"/>
              <a:defRPr/>
            </a:pPr>
            <a:r>
              <a:rPr lang="en-US" sz="2400" dirty="0">
                <a:latin typeface="+mn-lt"/>
              </a:rPr>
              <a:t>Physics</a:t>
            </a:r>
          </a:p>
          <a:p>
            <a:pPr marL="800100" lvl="1" indent="-342900" fontAlgn="auto">
              <a:spcBef>
                <a:spcPts val="0"/>
              </a:spcBef>
              <a:spcAft>
                <a:spcPts val="0"/>
              </a:spcAft>
              <a:buFont typeface="Arial" pitchFamily="34" charset="0"/>
              <a:buChar char="•"/>
              <a:defRPr/>
            </a:pPr>
            <a:r>
              <a:rPr lang="en-US" dirty="0">
                <a:latin typeface="+mn-lt"/>
              </a:rPr>
              <a:t>Cases of </a:t>
            </a:r>
            <a:r>
              <a:rPr lang="en-US" dirty="0" err="1">
                <a:latin typeface="+mn-lt"/>
              </a:rPr>
              <a:t>overintensification</a:t>
            </a:r>
            <a:r>
              <a:rPr lang="en-US" dirty="0">
                <a:latin typeface="+mn-lt"/>
              </a:rPr>
              <a:t> (Earl)</a:t>
            </a:r>
          </a:p>
          <a:p>
            <a:pPr marL="342900" indent="-342900" fontAlgn="auto">
              <a:spcBef>
                <a:spcPts val="0"/>
              </a:spcBef>
              <a:spcAft>
                <a:spcPts val="0"/>
              </a:spcAft>
              <a:buFontTx/>
              <a:buAutoNum type="arabicPeriod"/>
              <a:defRPr/>
            </a:pPr>
            <a:r>
              <a:rPr lang="en-US" sz="2400" dirty="0">
                <a:latin typeface="+mn-lt"/>
              </a:rPr>
              <a:t>Consistency with </a:t>
            </a:r>
            <a:r>
              <a:rPr lang="en-US" sz="2400" dirty="0" err="1">
                <a:latin typeface="+mn-lt"/>
              </a:rPr>
              <a:t>EnKF</a:t>
            </a:r>
            <a:endParaRPr lang="en-US" sz="2400" dirty="0">
              <a:latin typeface="+mn-lt"/>
            </a:endParaRPr>
          </a:p>
          <a:p>
            <a:pPr marL="800100" lvl="1" indent="-342900" fontAlgn="auto">
              <a:spcBef>
                <a:spcPts val="0"/>
              </a:spcBef>
              <a:spcAft>
                <a:spcPts val="0"/>
              </a:spcAft>
              <a:buFont typeface="Arial" pitchFamily="34" charset="0"/>
              <a:buChar char="•"/>
              <a:defRPr/>
            </a:pPr>
            <a:r>
              <a:rPr lang="en-US" dirty="0">
                <a:latin typeface="+mn-lt"/>
              </a:rPr>
              <a:t>Currently differing domains and physics could lead to spurious behavior in forecast</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381000" y="76200"/>
            <a:ext cx="8229600" cy="838200"/>
          </a:xfrm>
        </p:spPr>
        <p:txBody>
          <a:bodyPr>
            <a:normAutofit fontScale="90000"/>
          </a:bodyPr>
          <a:lstStyle/>
          <a:p>
            <a:pPr eaLnBrk="1" hangingPunct="1"/>
            <a:r>
              <a:rPr lang="en-US" sz="3200" dirty="0" smtClean="0"/>
              <a:t/>
            </a:r>
            <a:br>
              <a:rPr lang="en-US" sz="3200" dirty="0" smtClean="0"/>
            </a:br>
            <a:r>
              <a:rPr lang="en-US" sz="3200" dirty="0" smtClean="0"/>
              <a:t/>
            </a:r>
            <a:br>
              <a:rPr lang="en-US" sz="3200" dirty="0" smtClean="0"/>
            </a:br>
            <a:r>
              <a:rPr lang="en-US" sz="3200" dirty="0" err="1" smtClean="0"/>
              <a:t>AHW</a:t>
            </a:r>
            <a:r>
              <a:rPr lang="en-US" sz="3200" dirty="0" smtClean="0"/>
              <a:t> Real-time Forecasts: Plans for 2011</a:t>
            </a:r>
          </a:p>
        </p:txBody>
      </p:sp>
      <p:sp>
        <p:nvSpPr>
          <p:cNvPr id="4" name="TextBox 3"/>
          <p:cNvSpPr txBox="1"/>
          <p:nvPr/>
        </p:nvSpPr>
        <p:spPr>
          <a:xfrm>
            <a:off x="1143000" y="990600"/>
            <a:ext cx="7239000" cy="5354638"/>
          </a:xfrm>
          <a:prstGeom prst="rect">
            <a:avLst/>
          </a:prstGeom>
          <a:noFill/>
        </p:spPr>
        <p:txBody>
          <a:bodyPr>
            <a:spAutoFit/>
          </a:bodyPr>
          <a:lstStyle/>
          <a:p>
            <a:pPr marL="342900" indent="-342900" fontAlgn="auto">
              <a:spcBef>
                <a:spcPts val="0"/>
              </a:spcBef>
              <a:spcAft>
                <a:spcPts val="0"/>
              </a:spcAft>
              <a:buFontTx/>
              <a:buAutoNum type="arabicPeriod"/>
              <a:defRPr/>
            </a:pPr>
            <a:r>
              <a:rPr lang="en-US" sz="2400" dirty="0">
                <a:latin typeface="+mn-lt"/>
              </a:rPr>
              <a:t>Delivery time</a:t>
            </a:r>
          </a:p>
          <a:p>
            <a:pPr marL="800100" lvl="1" indent="-342900" fontAlgn="auto">
              <a:spcBef>
                <a:spcPts val="0"/>
              </a:spcBef>
              <a:spcAft>
                <a:spcPts val="0"/>
              </a:spcAft>
              <a:buFont typeface="Arial" pitchFamily="34" charset="0"/>
              <a:buChar char="•"/>
              <a:defRPr/>
            </a:pPr>
            <a:r>
              <a:rPr lang="en-US" dirty="0">
                <a:latin typeface="+mn-lt"/>
              </a:rPr>
              <a:t>Remove 1.33-km nest; use smaller 12-km domain</a:t>
            </a:r>
          </a:p>
          <a:p>
            <a:pPr marL="800100" lvl="1" indent="-342900" fontAlgn="auto">
              <a:spcBef>
                <a:spcPts val="0"/>
              </a:spcBef>
              <a:spcAft>
                <a:spcPts val="0"/>
              </a:spcAft>
              <a:buFont typeface="Arial" pitchFamily="34" charset="0"/>
              <a:buChar char="•"/>
              <a:defRPr/>
            </a:pPr>
            <a:r>
              <a:rPr lang="en-US" dirty="0">
                <a:latin typeface="+mn-lt"/>
              </a:rPr>
              <a:t>Estimated 2.5 h completion</a:t>
            </a:r>
          </a:p>
          <a:p>
            <a:pPr marL="342900" indent="-342900" fontAlgn="auto">
              <a:spcBef>
                <a:spcPts val="0"/>
              </a:spcBef>
              <a:spcAft>
                <a:spcPts val="0"/>
              </a:spcAft>
              <a:buFontTx/>
              <a:buAutoNum type="arabicPeriod"/>
              <a:defRPr/>
            </a:pPr>
            <a:r>
              <a:rPr lang="en-US" sz="2400" dirty="0">
                <a:latin typeface="+mn-lt"/>
              </a:rPr>
              <a:t>Multiple storms</a:t>
            </a:r>
          </a:p>
          <a:p>
            <a:pPr marL="800100" lvl="1" indent="-342900" fontAlgn="auto">
              <a:spcBef>
                <a:spcPts val="0"/>
              </a:spcBef>
              <a:spcAft>
                <a:spcPts val="0"/>
              </a:spcAft>
              <a:buFont typeface="Arial" pitchFamily="34" charset="0"/>
              <a:buChar char="•"/>
              <a:defRPr/>
            </a:pPr>
            <a:r>
              <a:rPr lang="en-US" dirty="0">
                <a:latin typeface="+mn-lt"/>
              </a:rPr>
              <a:t>Add more nodes for more storms; all forecasts finish at same time</a:t>
            </a:r>
          </a:p>
          <a:p>
            <a:pPr marL="342900" indent="-342900" fontAlgn="auto">
              <a:spcBef>
                <a:spcPts val="0"/>
              </a:spcBef>
              <a:spcAft>
                <a:spcPts val="0"/>
              </a:spcAft>
              <a:buFontTx/>
              <a:buAutoNum type="arabicPeriod"/>
              <a:defRPr/>
            </a:pPr>
            <a:r>
              <a:rPr lang="en-US" sz="2400" dirty="0">
                <a:latin typeface="+mn-lt"/>
              </a:rPr>
              <a:t>Behavior on 12-km domain</a:t>
            </a:r>
          </a:p>
          <a:p>
            <a:pPr marL="800100" lvl="1" indent="-342900" fontAlgn="auto">
              <a:spcBef>
                <a:spcPts val="0"/>
              </a:spcBef>
              <a:spcAft>
                <a:spcPts val="0"/>
              </a:spcAft>
              <a:buFont typeface="Arial" pitchFamily="34" charset="0"/>
              <a:buChar char="•"/>
              <a:defRPr/>
            </a:pPr>
            <a:r>
              <a:rPr lang="en-US" dirty="0">
                <a:latin typeface="+mn-lt"/>
              </a:rPr>
              <a:t>12-km domain now a buffer between 36 and 4-km domains</a:t>
            </a:r>
          </a:p>
          <a:p>
            <a:pPr marL="800100" lvl="1" indent="-342900" fontAlgn="auto">
              <a:spcBef>
                <a:spcPts val="0"/>
              </a:spcBef>
              <a:spcAft>
                <a:spcPts val="0"/>
              </a:spcAft>
              <a:buFont typeface="Arial" pitchFamily="34" charset="0"/>
              <a:buChar char="•"/>
              <a:defRPr/>
            </a:pPr>
            <a:r>
              <a:rPr lang="en-US" dirty="0">
                <a:latin typeface="+mn-lt"/>
              </a:rPr>
              <a:t>Modified </a:t>
            </a:r>
            <a:r>
              <a:rPr lang="en-US" dirty="0" err="1">
                <a:latin typeface="+mn-lt"/>
              </a:rPr>
              <a:t>Kain</a:t>
            </a:r>
            <a:r>
              <a:rPr lang="en-US" dirty="0">
                <a:latin typeface="+mn-lt"/>
              </a:rPr>
              <a:t>-Fritsch trigger function reduces spurious genesis</a:t>
            </a:r>
          </a:p>
          <a:p>
            <a:pPr marL="342900" indent="-342900" fontAlgn="auto">
              <a:spcBef>
                <a:spcPts val="0"/>
              </a:spcBef>
              <a:spcAft>
                <a:spcPts val="0"/>
              </a:spcAft>
              <a:buFontTx/>
              <a:buAutoNum type="arabicPeriod"/>
              <a:defRPr/>
            </a:pPr>
            <a:r>
              <a:rPr lang="en-US" sz="2400" dirty="0">
                <a:latin typeface="+mn-lt"/>
              </a:rPr>
              <a:t>Size of outer domain</a:t>
            </a:r>
          </a:p>
          <a:p>
            <a:pPr marL="800100" lvl="1" indent="-342900" fontAlgn="auto">
              <a:spcBef>
                <a:spcPts val="0"/>
              </a:spcBef>
              <a:spcAft>
                <a:spcPts val="0"/>
              </a:spcAft>
              <a:buFont typeface="Arial" pitchFamily="34" charset="0"/>
              <a:buChar char="•"/>
              <a:defRPr/>
            </a:pPr>
            <a:r>
              <a:rPr lang="en-US" dirty="0">
                <a:latin typeface="+mn-lt"/>
              </a:rPr>
              <a:t>Use larger 36-km domain as outer grid</a:t>
            </a:r>
          </a:p>
          <a:p>
            <a:pPr marL="342900" indent="-342900" fontAlgn="auto">
              <a:spcBef>
                <a:spcPts val="0"/>
              </a:spcBef>
              <a:spcAft>
                <a:spcPts val="0"/>
              </a:spcAft>
              <a:buFontTx/>
              <a:buAutoNum type="arabicPeriod"/>
              <a:defRPr/>
            </a:pPr>
            <a:r>
              <a:rPr lang="en-US" sz="2400" dirty="0">
                <a:latin typeface="+mn-lt"/>
              </a:rPr>
              <a:t>Physics</a:t>
            </a:r>
          </a:p>
          <a:p>
            <a:pPr marL="800100" lvl="1" indent="-342900" fontAlgn="auto">
              <a:spcBef>
                <a:spcPts val="0"/>
              </a:spcBef>
              <a:spcAft>
                <a:spcPts val="0"/>
              </a:spcAft>
              <a:buFont typeface="Arial" pitchFamily="34" charset="0"/>
              <a:buChar char="•"/>
              <a:defRPr/>
            </a:pPr>
            <a:r>
              <a:rPr lang="en-US" dirty="0">
                <a:latin typeface="+mn-lt"/>
              </a:rPr>
              <a:t>Overdevelopment decreased on 4-km inner domain</a:t>
            </a:r>
          </a:p>
          <a:p>
            <a:pPr marL="800100" lvl="1" indent="-342900" fontAlgn="auto">
              <a:spcBef>
                <a:spcPts val="0"/>
              </a:spcBef>
              <a:spcAft>
                <a:spcPts val="0"/>
              </a:spcAft>
              <a:buFont typeface="Arial" pitchFamily="34" charset="0"/>
              <a:buChar char="•"/>
              <a:defRPr/>
            </a:pPr>
            <a:r>
              <a:rPr lang="en-US" dirty="0">
                <a:latin typeface="+mn-lt"/>
              </a:rPr>
              <a:t>Re-examine use of double-moment scheme</a:t>
            </a:r>
          </a:p>
          <a:p>
            <a:pPr marL="342900" indent="-342900" fontAlgn="auto">
              <a:spcBef>
                <a:spcPts val="0"/>
              </a:spcBef>
              <a:spcAft>
                <a:spcPts val="0"/>
              </a:spcAft>
              <a:buFontTx/>
              <a:buAutoNum type="arabicPeriod"/>
              <a:defRPr/>
            </a:pPr>
            <a:r>
              <a:rPr lang="en-US" sz="2400" dirty="0">
                <a:latin typeface="+mn-lt"/>
              </a:rPr>
              <a:t>Consistency with </a:t>
            </a:r>
            <a:r>
              <a:rPr lang="en-US" sz="2400" dirty="0" err="1">
                <a:latin typeface="+mn-lt"/>
              </a:rPr>
              <a:t>EnKF</a:t>
            </a:r>
            <a:endParaRPr lang="en-US" sz="2400" dirty="0">
              <a:latin typeface="+mn-lt"/>
            </a:endParaRPr>
          </a:p>
          <a:p>
            <a:pPr marL="800100" lvl="1" indent="-342900" fontAlgn="auto">
              <a:spcBef>
                <a:spcPts val="0"/>
              </a:spcBef>
              <a:spcAft>
                <a:spcPts val="0"/>
              </a:spcAft>
              <a:buFont typeface="Arial" pitchFamily="34" charset="0"/>
              <a:buChar char="•"/>
              <a:defRPr/>
            </a:pPr>
            <a:r>
              <a:rPr lang="en-US" dirty="0">
                <a:latin typeface="+mn-lt"/>
              </a:rPr>
              <a:t>Make domain sizes and physics as close as possible (no 4-km domain or ocean coupling in </a:t>
            </a:r>
            <a:r>
              <a:rPr lang="en-US" dirty="0" err="1">
                <a:latin typeface="+mn-lt"/>
              </a:rPr>
              <a:t>EnKF</a:t>
            </a:r>
            <a:r>
              <a:rPr lang="en-US" dirty="0">
                <a:latin typeface="+mn-lt"/>
              </a:rPr>
              <a:t>)</a:t>
            </a:r>
          </a:p>
          <a:p>
            <a:pPr marL="800100" lvl="1" indent="-342900" fontAlgn="auto">
              <a:spcBef>
                <a:spcPts val="0"/>
              </a:spcBef>
              <a:spcAft>
                <a:spcPts val="0"/>
              </a:spcAft>
              <a:buFont typeface="Arial" pitchFamily="34" charset="0"/>
              <a:buChar char="•"/>
              <a:defRPr/>
            </a:pPr>
            <a:r>
              <a:rPr lang="en-US" dirty="0">
                <a:latin typeface="+mn-lt"/>
              </a:rPr>
              <a:t>Select member nearest ensemble mean for high-res. forecast</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vis-l.jpg"/>
          <p:cNvPicPr>
            <a:picLocks noChangeAspect="1"/>
          </p:cNvPicPr>
          <p:nvPr/>
        </p:nvPicPr>
        <p:blipFill>
          <a:blip r:embed="rId2" cstate="print"/>
          <a:srcRect l="31018" t="23334" r="34193" b="36469"/>
          <a:stretch>
            <a:fillRect/>
          </a:stretch>
        </p:blipFill>
        <p:spPr bwMode="auto">
          <a:xfrm>
            <a:off x="0" y="0"/>
            <a:ext cx="9267568" cy="6858000"/>
          </a:xfrm>
          <a:prstGeom prst="rect">
            <a:avLst/>
          </a:prstGeom>
          <a:noFill/>
          <a:ln w="9525">
            <a:noFill/>
            <a:miter lim="800000"/>
            <a:headEnd/>
            <a:tailEnd/>
          </a:ln>
        </p:spPr>
      </p:pic>
      <p:sp>
        <p:nvSpPr>
          <p:cNvPr id="5" name="TextBox 4"/>
          <p:cNvSpPr txBox="1"/>
          <p:nvPr/>
        </p:nvSpPr>
        <p:spPr>
          <a:xfrm>
            <a:off x="228600" y="1903274"/>
            <a:ext cx="8915400" cy="1754326"/>
          </a:xfrm>
          <a:prstGeom prst="rect">
            <a:avLst/>
          </a:prstGeom>
          <a:noFill/>
        </p:spPr>
        <p:txBody>
          <a:bodyPr wrap="square" rtlCol="0">
            <a:spAutoFit/>
          </a:bodyPr>
          <a:lstStyle/>
          <a:p>
            <a:r>
              <a:rPr lang="en-US" sz="5400" b="1" dirty="0" smtClean="0">
                <a:solidFill>
                  <a:schemeClr val="bg1"/>
                </a:solidFill>
              </a:rPr>
              <a:t>REPORT ON RECENT PHYSICS  DEVELOPMENT</a:t>
            </a:r>
            <a:endParaRPr lang="en-US" sz="5400" b="1" dirty="0">
              <a:solidFill>
                <a:schemeClr val="bg1"/>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3"/>
          <p:cNvSpPr>
            <a:spLocks noGrp="1"/>
          </p:cNvSpPr>
          <p:nvPr>
            <p:ph type="sldNum" sz="quarter" idx="12"/>
          </p:nvPr>
        </p:nvSpPr>
        <p:spPr>
          <a:noFill/>
        </p:spPr>
        <p:txBody>
          <a:bodyPr/>
          <a:lstStyle/>
          <a:p>
            <a:fld id="{E9111044-45E9-47F2-A0EC-343C70CDE151}" type="slidenum">
              <a:rPr lang="en-US"/>
              <a:pPr/>
              <a:t>24</a:t>
            </a:fld>
            <a:endParaRPr lang="en-US"/>
          </a:p>
        </p:txBody>
      </p:sp>
      <p:sp>
        <p:nvSpPr>
          <p:cNvPr id="399363" name="Freeform 3"/>
          <p:cNvSpPr>
            <a:spLocks/>
          </p:cNvSpPr>
          <p:nvPr/>
        </p:nvSpPr>
        <p:spPr bwMode="auto">
          <a:xfrm>
            <a:off x="990600" y="3581400"/>
            <a:ext cx="7162800" cy="393700"/>
          </a:xfrm>
          <a:custGeom>
            <a:avLst/>
            <a:gdLst>
              <a:gd name="T0" fmla="*/ 0 w 4512"/>
              <a:gd name="T1" fmla="*/ 317500 h 248"/>
              <a:gd name="T2" fmla="*/ 381000 w 4512"/>
              <a:gd name="T3" fmla="*/ 12700 h 248"/>
              <a:gd name="T4" fmla="*/ 762000 w 4512"/>
              <a:gd name="T5" fmla="*/ 317500 h 248"/>
              <a:gd name="T6" fmla="*/ 1295400 w 4512"/>
              <a:gd name="T7" fmla="*/ 12700 h 248"/>
              <a:gd name="T8" fmla="*/ 1828800 w 4512"/>
              <a:gd name="T9" fmla="*/ 317500 h 248"/>
              <a:gd name="T10" fmla="*/ 2362200 w 4512"/>
              <a:gd name="T11" fmla="*/ 12700 h 248"/>
              <a:gd name="T12" fmla="*/ 2819400 w 4512"/>
              <a:gd name="T13" fmla="*/ 317500 h 248"/>
              <a:gd name="T14" fmla="*/ 3352800 w 4512"/>
              <a:gd name="T15" fmla="*/ 12700 h 248"/>
              <a:gd name="T16" fmla="*/ 3810000 w 4512"/>
              <a:gd name="T17" fmla="*/ 317500 h 248"/>
              <a:gd name="T18" fmla="*/ 4343400 w 4512"/>
              <a:gd name="T19" fmla="*/ 12700 h 248"/>
              <a:gd name="T20" fmla="*/ 4724400 w 4512"/>
              <a:gd name="T21" fmla="*/ 393700 h 248"/>
              <a:gd name="T22" fmla="*/ 5334000 w 4512"/>
              <a:gd name="T23" fmla="*/ 12700 h 248"/>
              <a:gd name="T24" fmla="*/ 5791200 w 4512"/>
              <a:gd name="T25" fmla="*/ 393700 h 248"/>
              <a:gd name="T26" fmla="*/ 6324600 w 4512"/>
              <a:gd name="T27" fmla="*/ 12700 h 248"/>
              <a:gd name="T28" fmla="*/ 6781800 w 4512"/>
              <a:gd name="T29" fmla="*/ 317500 h 248"/>
              <a:gd name="T30" fmla="*/ 7162800 w 4512"/>
              <a:gd name="T31" fmla="*/ 88900 h 24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512"/>
              <a:gd name="T49" fmla="*/ 0 h 248"/>
              <a:gd name="T50" fmla="*/ 4512 w 4512"/>
              <a:gd name="T51" fmla="*/ 248 h 24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512" h="248">
                <a:moveTo>
                  <a:pt x="0" y="200"/>
                </a:moveTo>
                <a:cubicBezTo>
                  <a:pt x="80" y="104"/>
                  <a:pt x="160" y="8"/>
                  <a:pt x="240" y="8"/>
                </a:cubicBezTo>
                <a:cubicBezTo>
                  <a:pt x="320" y="8"/>
                  <a:pt x="384" y="200"/>
                  <a:pt x="480" y="200"/>
                </a:cubicBezTo>
                <a:cubicBezTo>
                  <a:pt x="576" y="200"/>
                  <a:pt x="704" y="8"/>
                  <a:pt x="816" y="8"/>
                </a:cubicBezTo>
                <a:cubicBezTo>
                  <a:pt x="928" y="8"/>
                  <a:pt x="1040" y="200"/>
                  <a:pt x="1152" y="200"/>
                </a:cubicBezTo>
                <a:cubicBezTo>
                  <a:pt x="1264" y="200"/>
                  <a:pt x="1384" y="8"/>
                  <a:pt x="1488" y="8"/>
                </a:cubicBezTo>
                <a:cubicBezTo>
                  <a:pt x="1592" y="8"/>
                  <a:pt x="1672" y="200"/>
                  <a:pt x="1776" y="200"/>
                </a:cubicBezTo>
                <a:cubicBezTo>
                  <a:pt x="1880" y="200"/>
                  <a:pt x="2008" y="8"/>
                  <a:pt x="2112" y="8"/>
                </a:cubicBezTo>
                <a:cubicBezTo>
                  <a:pt x="2216" y="8"/>
                  <a:pt x="2296" y="200"/>
                  <a:pt x="2400" y="200"/>
                </a:cubicBezTo>
                <a:cubicBezTo>
                  <a:pt x="2504" y="200"/>
                  <a:pt x="2640" y="0"/>
                  <a:pt x="2736" y="8"/>
                </a:cubicBezTo>
                <a:cubicBezTo>
                  <a:pt x="2832" y="16"/>
                  <a:pt x="2872" y="248"/>
                  <a:pt x="2976" y="248"/>
                </a:cubicBezTo>
                <a:cubicBezTo>
                  <a:pt x="3080" y="248"/>
                  <a:pt x="3248" y="8"/>
                  <a:pt x="3360" y="8"/>
                </a:cubicBezTo>
                <a:cubicBezTo>
                  <a:pt x="3472" y="8"/>
                  <a:pt x="3544" y="248"/>
                  <a:pt x="3648" y="248"/>
                </a:cubicBezTo>
                <a:cubicBezTo>
                  <a:pt x="3752" y="248"/>
                  <a:pt x="3880" y="16"/>
                  <a:pt x="3984" y="8"/>
                </a:cubicBezTo>
                <a:cubicBezTo>
                  <a:pt x="4088" y="0"/>
                  <a:pt x="4184" y="192"/>
                  <a:pt x="4272" y="200"/>
                </a:cubicBezTo>
                <a:cubicBezTo>
                  <a:pt x="4360" y="208"/>
                  <a:pt x="4436" y="132"/>
                  <a:pt x="4512" y="56"/>
                </a:cubicBezTo>
              </a:path>
            </a:pathLst>
          </a:custGeom>
          <a:noFill/>
          <a:ln w="38100">
            <a:solidFill>
              <a:srgbClr val="008000"/>
            </a:solidFill>
            <a:round/>
            <a:headEnd/>
            <a:tailEnd/>
          </a:ln>
          <a:effectLst>
            <a:outerShdw dist="35921" dir="2700000" algn="ctr" rotWithShape="0">
              <a:schemeClr val="tx1"/>
            </a:outerShdw>
          </a:effectLst>
        </p:spPr>
        <p:txBody>
          <a:bodyPr/>
          <a:lstStyle/>
          <a:p>
            <a:pPr defTabSz="914400" eaLnBrk="0" hangingPunct="0">
              <a:defRPr/>
            </a:pPr>
            <a:endParaRPr lang="en-US">
              <a:solidFill>
                <a:srgbClr val="000000"/>
              </a:solidFill>
              <a:latin typeface="Times New Roman" charset="0"/>
              <a:ea typeface="+mn-ea"/>
            </a:endParaRPr>
          </a:p>
        </p:txBody>
      </p:sp>
      <p:sp>
        <p:nvSpPr>
          <p:cNvPr id="399365" name="Text Box 5"/>
          <p:cNvSpPr txBox="1">
            <a:spLocks noChangeArrowheads="1"/>
          </p:cNvSpPr>
          <p:nvPr/>
        </p:nvSpPr>
        <p:spPr bwMode="auto">
          <a:xfrm>
            <a:off x="152400" y="3454400"/>
            <a:ext cx="1884363" cy="461963"/>
          </a:xfrm>
          <a:prstGeom prst="rect">
            <a:avLst/>
          </a:prstGeom>
          <a:solidFill>
            <a:srgbClr val="0000FF"/>
          </a:solidFill>
          <a:ln w="25400">
            <a:solidFill>
              <a:srgbClr val="07F521"/>
            </a:solidFill>
            <a:miter lim="800000"/>
            <a:headEnd/>
            <a:tailEnd/>
          </a:ln>
          <a:effectLst>
            <a:outerShdw dist="35921" dir="2700000" algn="ctr" rotWithShape="0">
              <a:schemeClr val="tx1"/>
            </a:outerShdw>
          </a:effectLst>
        </p:spPr>
        <p:txBody>
          <a:bodyPr wrap="none">
            <a:spAutoFit/>
          </a:bodyPr>
          <a:lstStyle/>
          <a:p>
            <a:pPr defTabSz="914400"/>
            <a:r>
              <a:rPr lang="en-US" sz="2400">
                <a:solidFill>
                  <a:srgbClr val="07F521"/>
                </a:solidFill>
              </a:rPr>
              <a:t>Wave Model</a:t>
            </a:r>
          </a:p>
        </p:txBody>
      </p:sp>
      <p:sp>
        <p:nvSpPr>
          <p:cNvPr id="399368" name="AutoShape 8"/>
          <p:cNvSpPr>
            <a:spLocks noChangeArrowheads="1"/>
          </p:cNvSpPr>
          <p:nvPr/>
        </p:nvSpPr>
        <p:spPr bwMode="auto">
          <a:xfrm rot="10602233">
            <a:off x="6172200" y="3276600"/>
            <a:ext cx="304800" cy="838200"/>
          </a:xfrm>
          <a:prstGeom prst="curvedLeftArrow">
            <a:avLst>
              <a:gd name="adj1" fmla="val 55000"/>
              <a:gd name="adj2" fmla="val 110000"/>
              <a:gd name="adj3" fmla="val 34718"/>
            </a:avLst>
          </a:prstGeom>
          <a:solidFill>
            <a:srgbClr val="FF842A"/>
          </a:solidFill>
          <a:ln w="9525">
            <a:solidFill>
              <a:schemeClr val="tx1"/>
            </a:solidFill>
            <a:miter lim="800000"/>
            <a:headEnd/>
            <a:tailEnd/>
          </a:ln>
          <a:effectLst>
            <a:outerShdw dist="35921" dir="2700000" algn="ctr" rotWithShape="0">
              <a:schemeClr val="tx1"/>
            </a:outerShdw>
          </a:effectLst>
        </p:spPr>
        <p:txBody>
          <a:bodyPr wrap="none" anchor="ctr"/>
          <a:lstStyle/>
          <a:p>
            <a:pPr defTabSz="914400">
              <a:defRPr/>
            </a:pPr>
            <a:endParaRPr lang="en-US">
              <a:solidFill>
                <a:srgbClr val="000000"/>
              </a:solidFill>
              <a:latin typeface="Tahoma" pitchFamily="34" charset="0"/>
              <a:ea typeface="+mn-ea"/>
            </a:endParaRPr>
          </a:p>
        </p:txBody>
      </p:sp>
      <p:sp>
        <p:nvSpPr>
          <p:cNvPr id="399369" name="AutoShape 9"/>
          <p:cNvSpPr>
            <a:spLocks noChangeArrowheads="1"/>
          </p:cNvSpPr>
          <p:nvPr/>
        </p:nvSpPr>
        <p:spPr bwMode="auto">
          <a:xfrm>
            <a:off x="7848600" y="3352800"/>
            <a:ext cx="304800" cy="838200"/>
          </a:xfrm>
          <a:prstGeom prst="curvedLeftArrow">
            <a:avLst>
              <a:gd name="adj1" fmla="val 55000"/>
              <a:gd name="adj2" fmla="val 110000"/>
              <a:gd name="adj3" fmla="val 33333"/>
            </a:avLst>
          </a:prstGeom>
          <a:solidFill>
            <a:srgbClr val="FF842A"/>
          </a:solidFill>
          <a:ln w="9525">
            <a:solidFill>
              <a:schemeClr val="tx1"/>
            </a:solidFill>
            <a:miter lim="800000"/>
            <a:headEnd/>
            <a:tailEnd/>
          </a:ln>
          <a:effectLst>
            <a:outerShdw dist="35921" dir="2700000" algn="ctr" rotWithShape="0">
              <a:schemeClr val="tx1"/>
            </a:outerShdw>
          </a:effectLst>
        </p:spPr>
        <p:txBody>
          <a:bodyPr wrap="none" anchor="ctr"/>
          <a:lstStyle/>
          <a:p>
            <a:pPr defTabSz="914400">
              <a:defRPr/>
            </a:pPr>
            <a:endParaRPr lang="en-US">
              <a:solidFill>
                <a:srgbClr val="000000"/>
              </a:solidFill>
              <a:latin typeface="Tahoma" pitchFamily="34" charset="0"/>
              <a:ea typeface="+mn-ea"/>
            </a:endParaRPr>
          </a:p>
        </p:txBody>
      </p:sp>
      <p:sp>
        <p:nvSpPr>
          <p:cNvPr id="399370" name="Line 10"/>
          <p:cNvSpPr>
            <a:spLocks noChangeShapeType="1"/>
          </p:cNvSpPr>
          <p:nvPr/>
        </p:nvSpPr>
        <p:spPr bwMode="auto">
          <a:xfrm flipH="1" flipV="1">
            <a:off x="2438400" y="3962400"/>
            <a:ext cx="1219200" cy="914400"/>
          </a:xfrm>
          <a:prstGeom prst="line">
            <a:avLst/>
          </a:prstGeom>
          <a:noFill/>
          <a:ln w="57150">
            <a:solidFill>
              <a:srgbClr val="2EEDFF"/>
            </a:solidFill>
            <a:round/>
            <a:headEnd/>
            <a:tailEnd type="stealth" w="lg" len="lg"/>
          </a:ln>
          <a:effectLst>
            <a:outerShdw dist="35921" dir="2700000" algn="ctr" rotWithShape="0">
              <a:schemeClr val="tx1"/>
            </a:outerShdw>
          </a:effectLst>
        </p:spPr>
        <p:txBody>
          <a:bodyPr/>
          <a:lstStyle/>
          <a:p>
            <a:endParaRPr lang="en-US"/>
          </a:p>
        </p:txBody>
      </p:sp>
      <p:sp>
        <p:nvSpPr>
          <p:cNvPr id="399371" name="Line 11"/>
          <p:cNvSpPr>
            <a:spLocks noChangeShapeType="1"/>
          </p:cNvSpPr>
          <p:nvPr/>
        </p:nvSpPr>
        <p:spPr bwMode="auto">
          <a:xfrm>
            <a:off x="2057400" y="3962400"/>
            <a:ext cx="1219200" cy="914400"/>
          </a:xfrm>
          <a:prstGeom prst="line">
            <a:avLst/>
          </a:prstGeom>
          <a:noFill/>
          <a:ln w="57150">
            <a:solidFill>
              <a:srgbClr val="07F521"/>
            </a:solidFill>
            <a:round/>
            <a:headEnd/>
            <a:tailEnd type="stealth" w="lg" len="lg"/>
          </a:ln>
          <a:effectLst>
            <a:outerShdw dist="35921" dir="2700000" algn="ctr" rotWithShape="0">
              <a:schemeClr val="tx1"/>
            </a:outerShdw>
          </a:effectLst>
        </p:spPr>
        <p:txBody>
          <a:bodyPr/>
          <a:lstStyle/>
          <a:p>
            <a:endParaRPr lang="en-US"/>
          </a:p>
        </p:txBody>
      </p:sp>
      <p:sp>
        <p:nvSpPr>
          <p:cNvPr id="399373" name="Line 13"/>
          <p:cNvSpPr>
            <a:spLocks noChangeShapeType="1"/>
          </p:cNvSpPr>
          <p:nvPr/>
        </p:nvSpPr>
        <p:spPr bwMode="auto">
          <a:xfrm flipH="1" flipV="1">
            <a:off x="3943350" y="2513013"/>
            <a:ext cx="0" cy="2209800"/>
          </a:xfrm>
          <a:prstGeom prst="line">
            <a:avLst/>
          </a:prstGeom>
          <a:noFill/>
          <a:ln w="57150">
            <a:solidFill>
              <a:srgbClr val="2EEDFF"/>
            </a:solidFill>
            <a:round/>
            <a:headEnd/>
            <a:tailEnd type="stealth" w="lg" len="lg"/>
          </a:ln>
          <a:effectLst>
            <a:outerShdw dist="35921" dir="2700000" algn="ctr" rotWithShape="0">
              <a:schemeClr val="tx1"/>
            </a:outerShdw>
          </a:effectLst>
        </p:spPr>
        <p:txBody>
          <a:bodyPr/>
          <a:lstStyle/>
          <a:p>
            <a:endParaRPr lang="en-US"/>
          </a:p>
        </p:txBody>
      </p:sp>
      <p:sp>
        <p:nvSpPr>
          <p:cNvPr id="399374" name="Line 14"/>
          <p:cNvSpPr>
            <a:spLocks noChangeShapeType="1"/>
          </p:cNvSpPr>
          <p:nvPr/>
        </p:nvSpPr>
        <p:spPr bwMode="auto">
          <a:xfrm flipH="1">
            <a:off x="2362200" y="2438400"/>
            <a:ext cx="914400" cy="914400"/>
          </a:xfrm>
          <a:prstGeom prst="line">
            <a:avLst/>
          </a:prstGeom>
          <a:noFill/>
          <a:ln w="57150">
            <a:solidFill>
              <a:srgbClr val="FFFF00"/>
            </a:solidFill>
            <a:round/>
            <a:headEnd/>
            <a:tailEnd type="stealth" w="lg" len="lg"/>
          </a:ln>
          <a:effectLst>
            <a:outerShdw dist="35921" dir="2700000" algn="ctr" rotWithShape="0">
              <a:schemeClr val="tx1"/>
            </a:outerShdw>
          </a:effectLst>
        </p:spPr>
        <p:txBody>
          <a:bodyPr/>
          <a:lstStyle/>
          <a:p>
            <a:endParaRPr lang="en-US"/>
          </a:p>
        </p:txBody>
      </p:sp>
      <p:sp>
        <p:nvSpPr>
          <p:cNvPr id="399375" name="Line 15"/>
          <p:cNvSpPr>
            <a:spLocks noChangeShapeType="1"/>
          </p:cNvSpPr>
          <p:nvPr/>
        </p:nvSpPr>
        <p:spPr bwMode="auto">
          <a:xfrm flipV="1">
            <a:off x="2057400" y="2362200"/>
            <a:ext cx="990600" cy="990600"/>
          </a:xfrm>
          <a:prstGeom prst="line">
            <a:avLst/>
          </a:prstGeom>
          <a:noFill/>
          <a:ln w="57150">
            <a:solidFill>
              <a:srgbClr val="07F521"/>
            </a:solidFill>
            <a:round/>
            <a:headEnd/>
            <a:tailEnd type="stealth" w="lg" len="lg"/>
          </a:ln>
          <a:effectLst>
            <a:outerShdw dist="35921" dir="2700000" algn="ctr" rotWithShape="0">
              <a:schemeClr val="tx1"/>
            </a:outerShdw>
          </a:effectLst>
        </p:spPr>
        <p:txBody>
          <a:bodyPr/>
          <a:lstStyle/>
          <a:p>
            <a:endParaRPr lang="en-US"/>
          </a:p>
        </p:txBody>
      </p:sp>
      <p:pic>
        <p:nvPicPr>
          <p:cNvPr id="8204" name="Picture 3" descr="fig2"/>
          <p:cNvPicPr>
            <a:picLocks noChangeAspect="1" noChangeArrowheads="1"/>
          </p:cNvPicPr>
          <p:nvPr/>
        </p:nvPicPr>
        <p:blipFill>
          <a:blip r:embed="rId3" cstate="print"/>
          <a:srcRect/>
          <a:stretch>
            <a:fillRect/>
          </a:stretch>
        </p:blipFill>
        <p:spPr bwMode="auto">
          <a:xfrm>
            <a:off x="711200" y="2771775"/>
            <a:ext cx="774700" cy="581025"/>
          </a:xfrm>
          <a:prstGeom prst="rect">
            <a:avLst/>
          </a:prstGeom>
          <a:noFill/>
          <a:ln w="9525">
            <a:solidFill>
              <a:schemeClr val="accent1"/>
            </a:solidFill>
            <a:miter lim="800000"/>
            <a:headEnd/>
            <a:tailEnd/>
          </a:ln>
        </p:spPr>
      </p:pic>
      <p:sp>
        <p:nvSpPr>
          <p:cNvPr id="28" name="Line 13"/>
          <p:cNvSpPr>
            <a:spLocks noChangeShapeType="1"/>
          </p:cNvSpPr>
          <p:nvPr/>
        </p:nvSpPr>
        <p:spPr bwMode="auto">
          <a:xfrm flipH="1">
            <a:off x="5203825" y="2514600"/>
            <a:ext cx="0" cy="2209800"/>
          </a:xfrm>
          <a:prstGeom prst="line">
            <a:avLst/>
          </a:prstGeom>
          <a:noFill/>
          <a:ln w="57150">
            <a:solidFill>
              <a:srgbClr val="FFFF00"/>
            </a:solidFill>
            <a:round/>
            <a:headEnd/>
            <a:tailEnd type="stealth" w="lg" len="lg"/>
          </a:ln>
          <a:effectLst>
            <a:outerShdw dist="35921" dir="2700000" algn="ctr" rotWithShape="0">
              <a:schemeClr val="tx1"/>
            </a:outerShdw>
          </a:effectLst>
        </p:spPr>
        <p:txBody>
          <a:bodyPr/>
          <a:lstStyle/>
          <a:p>
            <a:endParaRPr lang="en-US"/>
          </a:p>
        </p:txBody>
      </p:sp>
      <p:sp>
        <p:nvSpPr>
          <p:cNvPr id="8206" name="TextBox 31"/>
          <p:cNvSpPr txBox="1">
            <a:spLocks noChangeArrowheads="1"/>
          </p:cNvSpPr>
          <p:nvPr/>
        </p:nvSpPr>
        <p:spPr bwMode="auto">
          <a:xfrm>
            <a:off x="423863" y="5859463"/>
            <a:ext cx="8070850" cy="646112"/>
          </a:xfrm>
          <a:prstGeom prst="rect">
            <a:avLst/>
          </a:prstGeom>
          <a:noFill/>
          <a:ln w="9525">
            <a:noFill/>
            <a:miter lim="800000"/>
            <a:headEnd/>
            <a:tailEnd/>
          </a:ln>
        </p:spPr>
        <p:txBody>
          <a:bodyPr wrap="none">
            <a:spAutoFit/>
          </a:bodyPr>
          <a:lstStyle/>
          <a:p>
            <a:pPr>
              <a:buFont typeface="Arial" pitchFamily="34" charset="0"/>
              <a:buChar char="•"/>
            </a:pPr>
            <a:r>
              <a:rPr lang="en-US">
                <a:solidFill>
                  <a:srgbClr val="FF6600"/>
                </a:solidFill>
              </a:rPr>
              <a:t>   Includes effects of wind-wave-current interaction and sea spray</a:t>
            </a:r>
          </a:p>
          <a:p>
            <a:pPr>
              <a:buFont typeface="Arial" pitchFamily="34" charset="0"/>
              <a:buChar char="•"/>
            </a:pPr>
            <a:r>
              <a:rPr lang="en-US">
                <a:solidFill>
                  <a:srgbClr val="FF6600"/>
                </a:solidFill>
              </a:rPr>
              <a:t>   Allows for different algorithms of sea-state and sea-spray parameterization   </a:t>
            </a:r>
          </a:p>
        </p:txBody>
      </p:sp>
      <p:sp>
        <p:nvSpPr>
          <p:cNvPr id="26" name="TextBox 25"/>
          <p:cNvSpPr txBox="1"/>
          <p:nvPr/>
        </p:nvSpPr>
        <p:spPr>
          <a:xfrm>
            <a:off x="844550" y="228600"/>
            <a:ext cx="7559675" cy="1076325"/>
          </a:xfrm>
          <a:prstGeom prst="rect">
            <a:avLst/>
          </a:prstGeom>
          <a:noFill/>
        </p:spPr>
        <p:txBody>
          <a:bodyPr wrap="none">
            <a:spAutoFit/>
          </a:bodyPr>
          <a:lstStyle/>
          <a:p>
            <a:pPr algn="ctr">
              <a:defRPr/>
            </a:pPr>
            <a:r>
              <a:rPr lang="en-US" sz="3200" dirty="0">
                <a:solidFill>
                  <a:srgbClr val="FFFFFF"/>
                </a:solidFill>
                <a:latin typeface="+mj-lt"/>
                <a:ea typeface="+mn-ea"/>
              </a:rPr>
              <a:t>Air-sea Interface for </a:t>
            </a:r>
          </a:p>
          <a:p>
            <a:pPr algn="ctr">
              <a:defRPr/>
            </a:pPr>
            <a:r>
              <a:rPr lang="en-US" sz="3200" dirty="0">
                <a:solidFill>
                  <a:srgbClr val="FFFFFF"/>
                </a:solidFill>
                <a:latin typeface="+mj-lt"/>
                <a:ea typeface="+mn-ea"/>
              </a:rPr>
              <a:t>Coupled Hurricane-Wave-Ocean Models </a:t>
            </a:r>
          </a:p>
        </p:txBody>
      </p:sp>
      <p:sp>
        <p:nvSpPr>
          <p:cNvPr id="8208" name="TextBox 26"/>
          <p:cNvSpPr txBox="1">
            <a:spLocks noChangeArrowheads="1"/>
          </p:cNvSpPr>
          <p:nvPr/>
        </p:nvSpPr>
        <p:spPr bwMode="auto">
          <a:xfrm>
            <a:off x="3276600" y="1809750"/>
            <a:ext cx="2443163" cy="460375"/>
          </a:xfrm>
          <a:prstGeom prst="rect">
            <a:avLst/>
          </a:prstGeom>
          <a:noFill/>
          <a:ln w="25400">
            <a:solidFill>
              <a:srgbClr val="FFFF00"/>
            </a:solidFill>
            <a:miter lim="800000"/>
            <a:headEnd/>
            <a:tailEnd/>
          </a:ln>
        </p:spPr>
        <p:txBody>
          <a:bodyPr wrap="none">
            <a:spAutoFit/>
          </a:bodyPr>
          <a:lstStyle/>
          <a:p>
            <a:r>
              <a:rPr lang="en-US" sz="2400">
                <a:solidFill>
                  <a:srgbClr val="FFFF00"/>
                </a:solidFill>
              </a:rPr>
              <a:t>Hurricane Model</a:t>
            </a:r>
          </a:p>
        </p:txBody>
      </p:sp>
      <p:sp>
        <p:nvSpPr>
          <p:cNvPr id="8209" name="TextBox 31"/>
          <p:cNvSpPr txBox="1">
            <a:spLocks noChangeArrowheads="1"/>
          </p:cNvSpPr>
          <p:nvPr/>
        </p:nvSpPr>
        <p:spPr bwMode="auto">
          <a:xfrm>
            <a:off x="1485900" y="2447925"/>
            <a:ext cx="1108075" cy="585788"/>
          </a:xfrm>
          <a:prstGeom prst="rect">
            <a:avLst/>
          </a:prstGeom>
          <a:noFill/>
          <a:ln w="9525">
            <a:noFill/>
            <a:miter lim="800000"/>
            <a:headEnd/>
            <a:tailEnd/>
          </a:ln>
        </p:spPr>
        <p:txBody>
          <a:bodyPr wrap="none">
            <a:spAutoFit/>
          </a:bodyPr>
          <a:lstStyle/>
          <a:p>
            <a:r>
              <a:rPr lang="en-US" sz="1600">
                <a:solidFill>
                  <a:schemeClr val="bg1"/>
                </a:solidFill>
              </a:rPr>
              <a:t>Sea state,</a:t>
            </a:r>
          </a:p>
          <a:p>
            <a:r>
              <a:rPr lang="en-US" sz="1600">
                <a:solidFill>
                  <a:schemeClr val="bg1"/>
                </a:solidFill>
              </a:rPr>
              <a:t>Spray</a:t>
            </a:r>
          </a:p>
        </p:txBody>
      </p:sp>
      <p:sp>
        <p:nvSpPr>
          <p:cNvPr id="8210" name="TextBox 32"/>
          <p:cNvSpPr txBox="1">
            <a:spLocks noChangeArrowheads="1"/>
          </p:cNvSpPr>
          <p:nvPr/>
        </p:nvSpPr>
        <p:spPr bwMode="auto">
          <a:xfrm>
            <a:off x="2921000" y="2792413"/>
            <a:ext cx="652463" cy="338137"/>
          </a:xfrm>
          <a:prstGeom prst="rect">
            <a:avLst/>
          </a:prstGeom>
          <a:noFill/>
          <a:ln w="9525">
            <a:noFill/>
            <a:miter lim="800000"/>
            <a:headEnd/>
            <a:tailEnd/>
          </a:ln>
        </p:spPr>
        <p:txBody>
          <a:bodyPr wrap="none">
            <a:spAutoFit/>
          </a:bodyPr>
          <a:lstStyle/>
          <a:p>
            <a:r>
              <a:rPr lang="en-US" sz="1600">
                <a:solidFill>
                  <a:schemeClr val="bg1"/>
                </a:solidFill>
              </a:rPr>
              <a:t>Wind</a:t>
            </a:r>
          </a:p>
        </p:txBody>
      </p:sp>
      <p:sp>
        <p:nvSpPr>
          <p:cNvPr id="8211" name="TextBox 33"/>
          <p:cNvSpPr txBox="1">
            <a:spLocks noChangeArrowheads="1"/>
          </p:cNvSpPr>
          <p:nvPr/>
        </p:nvSpPr>
        <p:spPr bwMode="auto">
          <a:xfrm>
            <a:off x="1344613" y="4306888"/>
            <a:ext cx="1211262" cy="584200"/>
          </a:xfrm>
          <a:prstGeom prst="rect">
            <a:avLst/>
          </a:prstGeom>
          <a:noFill/>
          <a:ln w="9525">
            <a:noFill/>
            <a:miter lim="800000"/>
            <a:headEnd/>
            <a:tailEnd/>
          </a:ln>
        </p:spPr>
        <p:txBody>
          <a:bodyPr wrap="none">
            <a:spAutoFit/>
          </a:bodyPr>
          <a:lstStyle/>
          <a:p>
            <a:r>
              <a:rPr lang="en-US" sz="1600">
                <a:solidFill>
                  <a:schemeClr val="bg1"/>
                </a:solidFill>
              </a:rPr>
              <a:t>Momentum</a:t>
            </a:r>
          </a:p>
          <a:p>
            <a:r>
              <a:rPr lang="en-US" sz="1600">
                <a:solidFill>
                  <a:schemeClr val="bg1"/>
                </a:solidFill>
              </a:rPr>
              <a:t>Flux</a:t>
            </a:r>
          </a:p>
        </p:txBody>
      </p:sp>
      <p:sp>
        <p:nvSpPr>
          <p:cNvPr id="8212" name="TextBox 34"/>
          <p:cNvSpPr txBox="1">
            <a:spLocks noChangeArrowheads="1"/>
          </p:cNvSpPr>
          <p:nvPr/>
        </p:nvSpPr>
        <p:spPr bwMode="auto">
          <a:xfrm>
            <a:off x="2921000" y="4021138"/>
            <a:ext cx="869950" cy="339725"/>
          </a:xfrm>
          <a:prstGeom prst="rect">
            <a:avLst/>
          </a:prstGeom>
          <a:noFill/>
          <a:ln w="9525">
            <a:noFill/>
            <a:miter lim="800000"/>
            <a:headEnd/>
            <a:tailEnd/>
          </a:ln>
        </p:spPr>
        <p:txBody>
          <a:bodyPr wrap="none">
            <a:spAutoFit/>
          </a:bodyPr>
          <a:lstStyle/>
          <a:p>
            <a:r>
              <a:rPr lang="en-US" sz="1600">
                <a:solidFill>
                  <a:schemeClr val="bg1"/>
                </a:solidFill>
              </a:rPr>
              <a:t>Current</a:t>
            </a:r>
          </a:p>
        </p:txBody>
      </p:sp>
      <p:sp>
        <p:nvSpPr>
          <p:cNvPr id="8213" name="TextBox 35"/>
          <p:cNvSpPr txBox="1">
            <a:spLocks noChangeArrowheads="1"/>
          </p:cNvSpPr>
          <p:nvPr/>
        </p:nvSpPr>
        <p:spPr bwMode="auto">
          <a:xfrm>
            <a:off x="3943350" y="3033713"/>
            <a:ext cx="868363" cy="584200"/>
          </a:xfrm>
          <a:prstGeom prst="rect">
            <a:avLst/>
          </a:prstGeom>
          <a:noFill/>
          <a:ln w="9525">
            <a:noFill/>
            <a:miter lim="800000"/>
            <a:headEnd/>
            <a:tailEnd/>
          </a:ln>
        </p:spPr>
        <p:txBody>
          <a:bodyPr wrap="none">
            <a:spAutoFit/>
          </a:bodyPr>
          <a:lstStyle/>
          <a:p>
            <a:r>
              <a:rPr lang="en-US" sz="1600">
                <a:solidFill>
                  <a:schemeClr val="bg1"/>
                </a:solidFill>
              </a:rPr>
              <a:t>SST,</a:t>
            </a:r>
          </a:p>
          <a:p>
            <a:r>
              <a:rPr lang="en-US" sz="1600">
                <a:solidFill>
                  <a:schemeClr val="bg1"/>
                </a:solidFill>
              </a:rPr>
              <a:t>Current</a:t>
            </a:r>
          </a:p>
        </p:txBody>
      </p:sp>
      <p:sp>
        <p:nvSpPr>
          <p:cNvPr id="8214" name="TextBox 36"/>
          <p:cNvSpPr txBox="1">
            <a:spLocks noChangeArrowheads="1"/>
          </p:cNvSpPr>
          <p:nvPr/>
        </p:nvSpPr>
        <p:spPr bwMode="auto">
          <a:xfrm>
            <a:off x="5284788" y="3033713"/>
            <a:ext cx="788987" cy="584200"/>
          </a:xfrm>
          <a:prstGeom prst="rect">
            <a:avLst/>
          </a:prstGeom>
          <a:noFill/>
          <a:ln w="9525">
            <a:noFill/>
            <a:miter lim="800000"/>
            <a:headEnd/>
            <a:tailEnd/>
          </a:ln>
        </p:spPr>
        <p:txBody>
          <a:bodyPr wrap="none">
            <a:spAutoFit/>
          </a:bodyPr>
          <a:lstStyle/>
          <a:p>
            <a:r>
              <a:rPr lang="en-US" sz="1600">
                <a:solidFill>
                  <a:schemeClr val="bg1"/>
                </a:solidFill>
              </a:rPr>
              <a:t>Heat</a:t>
            </a:r>
          </a:p>
          <a:p>
            <a:r>
              <a:rPr lang="en-US" sz="1600">
                <a:solidFill>
                  <a:schemeClr val="bg1"/>
                </a:solidFill>
              </a:rPr>
              <a:t>Fluxes</a:t>
            </a:r>
          </a:p>
        </p:txBody>
      </p:sp>
      <p:sp>
        <p:nvSpPr>
          <p:cNvPr id="8215" name="TextBox 37"/>
          <p:cNvSpPr txBox="1">
            <a:spLocks noChangeArrowheads="1"/>
          </p:cNvSpPr>
          <p:nvPr/>
        </p:nvSpPr>
        <p:spPr bwMode="auto">
          <a:xfrm>
            <a:off x="6296025" y="2806700"/>
            <a:ext cx="1920875" cy="461963"/>
          </a:xfrm>
          <a:prstGeom prst="rect">
            <a:avLst/>
          </a:prstGeom>
          <a:noFill/>
          <a:ln w="28575">
            <a:noFill/>
            <a:miter lim="800000"/>
            <a:headEnd/>
            <a:tailEnd/>
          </a:ln>
        </p:spPr>
        <p:txBody>
          <a:bodyPr wrap="none">
            <a:spAutoFit/>
          </a:bodyPr>
          <a:lstStyle/>
          <a:p>
            <a:r>
              <a:rPr lang="en-US" sz="2400" i="1">
                <a:solidFill>
                  <a:schemeClr val="bg1"/>
                </a:solidFill>
              </a:rPr>
              <a:t>Atmosphere</a:t>
            </a:r>
          </a:p>
        </p:txBody>
      </p:sp>
      <p:sp>
        <p:nvSpPr>
          <p:cNvPr id="8216" name="TextBox 38"/>
          <p:cNvSpPr txBox="1">
            <a:spLocks noChangeArrowheads="1"/>
          </p:cNvSpPr>
          <p:nvPr/>
        </p:nvSpPr>
        <p:spPr bwMode="auto">
          <a:xfrm>
            <a:off x="6553200" y="4191000"/>
            <a:ext cx="1168400" cy="461963"/>
          </a:xfrm>
          <a:prstGeom prst="rect">
            <a:avLst/>
          </a:prstGeom>
          <a:noFill/>
          <a:ln w="28575">
            <a:noFill/>
            <a:miter lim="800000"/>
            <a:headEnd/>
            <a:tailEnd/>
          </a:ln>
        </p:spPr>
        <p:txBody>
          <a:bodyPr wrap="none">
            <a:spAutoFit/>
          </a:bodyPr>
          <a:lstStyle/>
          <a:p>
            <a:r>
              <a:rPr lang="en-US" sz="2400" i="1">
                <a:solidFill>
                  <a:schemeClr val="bg1"/>
                </a:solidFill>
              </a:rPr>
              <a:t>Ocean</a:t>
            </a:r>
          </a:p>
        </p:txBody>
      </p:sp>
      <p:sp>
        <p:nvSpPr>
          <p:cNvPr id="8217" name="TextBox 40"/>
          <p:cNvSpPr txBox="1">
            <a:spLocks noChangeArrowheads="1"/>
          </p:cNvSpPr>
          <p:nvPr/>
        </p:nvSpPr>
        <p:spPr bwMode="auto">
          <a:xfrm>
            <a:off x="3573463" y="4953000"/>
            <a:ext cx="2014537" cy="461963"/>
          </a:xfrm>
          <a:prstGeom prst="rect">
            <a:avLst/>
          </a:prstGeom>
          <a:noFill/>
          <a:ln w="28575">
            <a:solidFill>
              <a:srgbClr val="00FFFF"/>
            </a:solidFill>
            <a:miter lim="800000"/>
            <a:headEnd/>
            <a:tailEnd/>
          </a:ln>
        </p:spPr>
        <p:txBody>
          <a:bodyPr wrap="none">
            <a:spAutoFit/>
          </a:bodyPr>
          <a:lstStyle/>
          <a:p>
            <a:r>
              <a:rPr lang="en-US" sz="2400">
                <a:solidFill>
                  <a:srgbClr val="00FFFF"/>
                </a:solidFill>
              </a:rPr>
              <a:t>Ocean Model</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1"/>
          <p:cNvSpPr>
            <a:spLocks noGrp="1"/>
          </p:cNvSpPr>
          <p:nvPr>
            <p:ph type="sldNum" sz="quarter" idx="10"/>
          </p:nvPr>
        </p:nvSpPr>
        <p:spPr>
          <a:noFill/>
        </p:spPr>
        <p:txBody>
          <a:bodyPr/>
          <a:lstStyle/>
          <a:p>
            <a:fld id="{26E75D71-D3C9-4F8F-A42E-99870641A2BC}" type="slidenum">
              <a:rPr lang="en-US"/>
              <a:pPr/>
              <a:t>25</a:t>
            </a:fld>
            <a:endParaRPr lang="en-US"/>
          </a:p>
        </p:txBody>
      </p:sp>
      <p:sp>
        <p:nvSpPr>
          <p:cNvPr id="7" name="TextBox 6"/>
          <p:cNvSpPr txBox="1"/>
          <p:nvPr/>
        </p:nvSpPr>
        <p:spPr>
          <a:xfrm>
            <a:off x="995363" y="217488"/>
            <a:ext cx="6905625" cy="954087"/>
          </a:xfrm>
          <a:prstGeom prst="rect">
            <a:avLst/>
          </a:prstGeom>
          <a:noFill/>
        </p:spPr>
        <p:txBody>
          <a:bodyPr wrap="none">
            <a:spAutoFit/>
          </a:bodyPr>
          <a:lstStyle/>
          <a:p>
            <a:pPr algn="ctr">
              <a:defRPr/>
            </a:pPr>
            <a:r>
              <a:rPr lang="en-US" sz="3200" dirty="0">
                <a:latin typeface="+mj-lt"/>
                <a:ea typeface="+mn-ea"/>
              </a:rPr>
              <a:t>GFDL Hurricane-Wave-Ocean Model</a:t>
            </a:r>
          </a:p>
          <a:p>
            <a:pPr algn="ctr">
              <a:defRPr/>
            </a:pPr>
            <a:r>
              <a:rPr lang="en-US" sz="2400" dirty="0">
                <a:latin typeface="+mj-lt"/>
                <a:ea typeface="+mn-ea"/>
              </a:rPr>
              <a:t>Hurricane Earl, Initial time:  12Z Aug 30, 2010 </a:t>
            </a:r>
          </a:p>
        </p:txBody>
      </p:sp>
      <p:pic>
        <p:nvPicPr>
          <p:cNvPr id="10244" name="Picture 8" descr="Inten.EARL.gfdel.2010083012.png"/>
          <p:cNvPicPr>
            <a:picLocks noChangeAspect="1"/>
          </p:cNvPicPr>
          <p:nvPr/>
        </p:nvPicPr>
        <p:blipFill>
          <a:blip r:embed="rId2" cstate="print"/>
          <a:srcRect/>
          <a:stretch>
            <a:fillRect/>
          </a:stretch>
        </p:blipFill>
        <p:spPr bwMode="auto">
          <a:xfrm>
            <a:off x="4565650" y="1374775"/>
            <a:ext cx="4132263" cy="5164138"/>
          </a:xfrm>
          <a:prstGeom prst="rect">
            <a:avLst/>
          </a:prstGeom>
          <a:noFill/>
          <a:ln w="9525">
            <a:noFill/>
            <a:miter lim="800000"/>
            <a:headEnd/>
            <a:tailEnd/>
          </a:ln>
        </p:spPr>
      </p:pic>
      <p:pic>
        <p:nvPicPr>
          <p:cNvPr id="10245" name="Picture 9" descr="Track.EARL.gfdel.2010083012.png"/>
          <p:cNvPicPr>
            <a:picLocks noChangeAspect="1"/>
          </p:cNvPicPr>
          <p:nvPr/>
        </p:nvPicPr>
        <p:blipFill>
          <a:blip r:embed="rId3" cstate="print"/>
          <a:srcRect/>
          <a:stretch>
            <a:fillRect/>
          </a:stretch>
        </p:blipFill>
        <p:spPr bwMode="auto">
          <a:xfrm>
            <a:off x="298450" y="1374775"/>
            <a:ext cx="4127500" cy="3867150"/>
          </a:xfrm>
          <a:prstGeom prst="rect">
            <a:avLst/>
          </a:prstGeom>
          <a:noFill/>
          <a:ln w="9525">
            <a:noFill/>
            <a:miter lim="800000"/>
            <a:headEnd/>
            <a:tailEnd/>
          </a:ln>
        </p:spPr>
      </p:pic>
      <p:sp>
        <p:nvSpPr>
          <p:cNvPr id="10246" name="TextBox 7"/>
          <p:cNvSpPr txBox="1">
            <a:spLocks noChangeArrowheads="1"/>
          </p:cNvSpPr>
          <p:nvPr/>
        </p:nvSpPr>
        <p:spPr bwMode="auto">
          <a:xfrm>
            <a:off x="1614488" y="2768600"/>
            <a:ext cx="2571750" cy="830263"/>
          </a:xfrm>
          <a:prstGeom prst="rect">
            <a:avLst/>
          </a:prstGeom>
          <a:noFill/>
          <a:ln w="9525">
            <a:noFill/>
            <a:miter lim="800000"/>
            <a:headEnd/>
            <a:tailEnd/>
          </a:ln>
        </p:spPr>
        <p:txBody>
          <a:bodyPr wrap="none">
            <a:spAutoFit/>
          </a:bodyPr>
          <a:lstStyle/>
          <a:p>
            <a:r>
              <a:rPr lang="en-US" sz="1600">
                <a:solidFill>
                  <a:srgbClr val="FF0000"/>
                </a:solidFill>
              </a:rPr>
              <a:t>Red –  GFDE (waves)</a:t>
            </a:r>
          </a:p>
          <a:p>
            <a:r>
              <a:rPr lang="en-US" sz="1600">
                <a:solidFill>
                  <a:schemeClr val="bg1"/>
                </a:solidFill>
              </a:rPr>
              <a:t>Blue – GFDL (operational)</a:t>
            </a:r>
          </a:p>
          <a:p>
            <a:endParaRPr lang="en-US" sz="1600">
              <a:solidFill>
                <a:srgbClr val="FF0000"/>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1"/>
          <p:cNvSpPr>
            <a:spLocks noGrp="1"/>
          </p:cNvSpPr>
          <p:nvPr>
            <p:ph type="sldNum" sz="quarter" idx="10"/>
          </p:nvPr>
        </p:nvSpPr>
        <p:spPr>
          <a:noFill/>
        </p:spPr>
        <p:txBody>
          <a:bodyPr/>
          <a:lstStyle/>
          <a:p>
            <a:fld id="{8E74DF51-7387-4C3E-92A8-EE95F6E7C9A6}" type="slidenum">
              <a:rPr lang="en-US"/>
              <a:pPr/>
              <a:t>26</a:t>
            </a:fld>
            <a:endParaRPr lang="en-US"/>
          </a:p>
        </p:txBody>
      </p:sp>
      <p:pic>
        <p:nvPicPr>
          <p:cNvPr id="11267" name="Picture 2" descr="cdi=1-20.png"/>
          <p:cNvPicPr>
            <a:picLocks noChangeAspect="1"/>
          </p:cNvPicPr>
          <p:nvPr/>
        </p:nvPicPr>
        <p:blipFill>
          <a:blip r:embed="rId2" cstate="print"/>
          <a:srcRect/>
          <a:stretch>
            <a:fillRect/>
          </a:stretch>
        </p:blipFill>
        <p:spPr bwMode="auto">
          <a:xfrm>
            <a:off x="1546185" y="1524000"/>
            <a:ext cx="6150015" cy="4611610"/>
          </a:xfrm>
          <a:prstGeom prst="rect">
            <a:avLst/>
          </a:prstGeom>
          <a:noFill/>
          <a:ln w="9525">
            <a:noFill/>
            <a:miter lim="800000"/>
            <a:headEnd/>
            <a:tailEnd/>
          </a:ln>
        </p:spPr>
      </p:pic>
      <p:sp>
        <p:nvSpPr>
          <p:cNvPr id="11268" name="TextBox 4"/>
          <p:cNvSpPr txBox="1">
            <a:spLocks noChangeArrowheads="1"/>
          </p:cNvSpPr>
          <p:nvPr/>
        </p:nvSpPr>
        <p:spPr bwMode="auto">
          <a:xfrm>
            <a:off x="3676650" y="3998913"/>
            <a:ext cx="3061479" cy="646331"/>
          </a:xfrm>
          <a:prstGeom prst="rect">
            <a:avLst/>
          </a:prstGeom>
          <a:noFill/>
          <a:ln w="9525">
            <a:noFill/>
            <a:miter lim="800000"/>
            <a:headEnd/>
            <a:tailEnd/>
          </a:ln>
        </p:spPr>
        <p:txBody>
          <a:bodyPr wrap="none">
            <a:spAutoFit/>
          </a:bodyPr>
          <a:lstStyle/>
          <a:p>
            <a:r>
              <a:rPr lang="en-US" dirty="0">
                <a:solidFill>
                  <a:schemeClr val="bg2"/>
                </a:solidFill>
              </a:rPr>
              <a:t>Black – no sea spray</a:t>
            </a:r>
          </a:p>
          <a:p>
            <a:r>
              <a:rPr lang="en-US" dirty="0">
                <a:solidFill>
                  <a:srgbClr val="FF0000"/>
                </a:solidFill>
              </a:rPr>
              <a:t>Red</a:t>
            </a:r>
            <a:r>
              <a:rPr lang="en-US" dirty="0">
                <a:solidFill>
                  <a:schemeClr val="bg2"/>
                </a:solidFill>
              </a:rPr>
              <a:t> </a:t>
            </a:r>
            <a:r>
              <a:rPr lang="en-US" dirty="0">
                <a:solidFill>
                  <a:srgbClr val="FF0000"/>
                </a:solidFill>
              </a:rPr>
              <a:t>–  with </a:t>
            </a:r>
            <a:r>
              <a:rPr lang="en-US" dirty="0" err="1" smtClean="0">
                <a:solidFill>
                  <a:srgbClr val="FF0000"/>
                </a:solidFill>
              </a:rPr>
              <a:t>ESRL</a:t>
            </a:r>
            <a:r>
              <a:rPr lang="en-US" dirty="0" smtClean="0">
                <a:solidFill>
                  <a:srgbClr val="FF0000"/>
                </a:solidFill>
              </a:rPr>
              <a:t> sea </a:t>
            </a:r>
            <a:r>
              <a:rPr lang="en-US" dirty="0">
                <a:solidFill>
                  <a:srgbClr val="FF0000"/>
                </a:solidFill>
              </a:rPr>
              <a:t>spray</a:t>
            </a:r>
          </a:p>
        </p:txBody>
      </p:sp>
      <p:sp>
        <p:nvSpPr>
          <p:cNvPr id="6" name="TextBox 5"/>
          <p:cNvSpPr txBox="1"/>
          <p:nvPr/>
        </p:nvSpPr>
        <p:spPr>
          <a:xfrm>
            <a:off x="665163" y="217488"/>
            <a:ext cx="7566025" cy="1077912"/>
          </a:xfrm>
          <a:prstGeom prst="rect">
            <a:avLst/>
          </a:prstGeom>
          <a:noFill/>
        </p:spPr>
        <p:txBody>
          <a:bodyPr wrap="none">
            <a:spAutoFit/>
          </a:bodyPr>
          <a:lstStyle/>
          <a:p>
            <a:pPr algn="ctr"/>
            <a:r>
              <a:rPr lang="en-US" sz="3200"/>
              <a:t>Effect of Sea Spray on Drag Coefficient </a:t>
            </a:r>
          </a:p>
          <a:p>
            <a:pPr algn="ctr"/>
            <a:r>
              <a:rPr lang="en-US" sz="3200"/>
              <a:t>in GFDL Hurricane-Wave-Ocean  Model</a:t>
            </a:r>
            <a:endParaRPr lang="en-US" sz="240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228600" y="169863"/>
            <a:ext cx="8915400" cy="1143000"/>
          </a:xfrm>
        </p:spPr>
        <p:txBody>
          <a:bodyPr>
            <a:normAutofit fontScale="90000"/>
          </a:bodyPr>
          <a:lstStyle/>
          <a:p>
            <a:r>
              <a:rPr lang="en-US" sz="2800" dirty="0" err="1" smtClean="0"/>
              <a:t>ARW</a:t>
            </a:r>
            <a:r>
              <a:rPr lang="en-US" sz="2800" dirty="0" smtClean="0"/>
              <a:t> and </a:t>
            </a:r>
            <a:r>
              <a:rPr lang="en-US" sz="2800" dirty="0" err="1" smtClean="0"/>
              <a:t>HWRF</a:t>
            </a:r>
            <a:r>
              <a:rPr lang="en-US" sz="2800" dirty="0" smtClean="0"/>
              <a:t>: Sensitivity to Convective Parameterization  (Work Done at </a:t>
            </a:r>
            <a:r>
              <a:rPr lang="en-US" sz="2800" dirty="0" err="1" smtClean="0"/>
              <a:t>ESRL</a:t>
            </a:r>
            <a:r>
              <a:rPr lang="en-US" sz="2800" dirty="0" smtClean="0"/>
              <a:t>) </a:t>
            </a:r>
            <a:r>
              <a:rPr lang="en-US" sz="4000" dirty="0" smtClean="0"/>
              <a:t/>
            </a:r>
            <a:br>
              <a:rPr lang="en-US" sz="4000" dirty="0" smtClean="0"/>
            </a:br>
            <a:endParaRPr lang="en-US" sz="4000" dirty="0" smtClean="0"/>
          </a:p>
        </p:txBody>
      </p:sp>
      <p:sp>
        <p:nvSpPr>
          <p:cNvPr id="13315" name="Text Box 93"/>
          <p:cNvSpPr txBox="1">
            <a:spLocks noChangeArrowheads="1"/>
          </p:cNvSpPr>
          <p:nvPr/>
        </p:nvSpPr>
        <p:spPr bwMode="auto">
          <a:xfrm>
            <a:off x="1587500" y="5246688"/>
            <a:ext cx="5724525" cy="1600200"/>
          </a:xfrm>
          <a:prstGeom prst="rect">
            <a:avLst/>
          </a:prstGeom>
          <a:solidFill>
            <a:srgbClr val="FFCC00"/>
          </a:solidFill>
          <a:ln w="9525">
            <a:noFill/>
            <a:miter lim="800000"/>
            <a:headEnd/>
            <a:tailEnd/>
          </a:ln>
        </p:spPr>
        <p:txBody>
          <a:bodyPr lIns="408294" tIns="204147" rIns="408294" bIns="204147"/>
          <a:lstStyle/>
          <a:p>
            <a:pPr defTabSz="4083050">
              <a:lnSpc>
                <a:spcPct val="90000"/>
              </a:lnSpc>
              <a:spcBef>
                <a:spcPct val="20000"/>
              </a:spcBef>
            </a:pPr>
            <a:r>
              <a:rPr lang="en-US" sz="1400" b="1"/>
              <a:t>Magenta Triangles: ARW SAS</a:t>
            </a:r>
          </a:p>
          <a:p>
            <a:pPr defTabSz="4083050">
              <a:lnSpc>
                <a:spcPct val="90000"/>
              </a:lnSpc>
              <a:spcBef>
                <a:spcPct val="20000"/>
              </a:spcBef>
            </a:pPr>
            <a:r>
              <a:rPr lang="en-US" sz="1400" b="1"/>
              <a:t>Brown Triangles : ARW BMJ</a:t>
            </a:r>
          </a:p>
          <a:p>
            <a:pPr defTabSz="4083050">
              <a:lnSpc>
                <a:spcPct val="90000"/>
              </a:lnSpc>
              <a:spcBef>
                <a:spcPct val="20000"/>
              </a:spcBef>
            </a:pPr>
            <a:r>
              <a:rPr lang="en-US" sz="1400" b="1"/>
              <a:t>Black Triangles : ARW None</a:t>
            </a:r>
          </a:p>
          <a:p>
            <a:pPr defTabSz="4083050">
              <a:lnSpc>
                <a:spcPct val="90000"/>
              </a:lnSpc>
              <a:spcBef>
                <a:spcPct val="20000"/>
              </a:spcBef>
            </a:pPr>
            <a:r>
              <a:rPr lang="en-US" sz="1400"/>
              <a:t>                                                 </a:t>
            </a:r>
            <a:r>
              <a:rPr lang="en-US" sz="1400" b="1"/>
              <a:t>Red Circles: HWRF SAS</a:t>
            </a:r>
          </a:p>
          <a:p>
            <a:pPr defTabSz="4083050">
              <a:lnSpc>
                <a:spcPct val="90000"/>
              </a:lnSpc>
              <a:spcBef>
                <a:spcPct val="20000"/>
              </a:spcBef>
            </a:pPr>
            <a:r>
              <a:rPr lang="en-US" sz="1400" b="1"/>
              <a:t>                                                 Yellow Circles: HWRF BMJ</a:t>
            </a:r>
          </a:p>
          <a:p>
            <a:pPr defTabSz="4083050">
              <a:lnSpc>
                <a:spcPct val="90000"/>
              </a:lnSpc>
              <a:spcBef>
                <a:spcPct val="20000"/>
              </a:spcBef>
            </a:pPr>
            <a:r>
              <a:rPr lang="en-US" sz="1400" b="1"/>
              <a:t>                                                 Gray Circles: HWRF None</a:t>
            </a:r>
          </a:p>
          <a:p>
            <a:pPr defTabSz="4083050">
              <a:lnSpc>
                <a:spcPct val="90000"/>
              </a:lnSpc>
              <a:spcBef>
                <a:spcPct val="20000"/>
              </a:spcBef>
            </a:pPr>
            <a:endParaRPr lang="en-US" sz="1400"/>
          </a:p>
        </p:txBody>
      </p:sp>
      <p:pic>
        <p:nvPicPr>
          <p:cNvPr id="13316" name="Picture 3"/>
          <p:cNvPicPr>
            <a:picLocks noChangeAspect="1" noChangeArrowheads="1"/>
          </p:cNvPicPr>
          <p:nvPr/>
        </p:nvPicPr>
        <p:blipFill>
          <a:blip r:embed="rId2" cstate="print"/>
          <a:srcRect r="21991" b="1299"/>
          <a:stretch>
            <a:fillRect/>
          </a:stretch>
        </p:blipFill>
        <p:spPr bwMode="auto">
          <a:xfrm>
            <a:off x="4648200" y="1524000"/>
            <a:ext cx="4057650" cy="3722688"/>
          </a:xfrm>
          <a:prstGeom prst="rect">
            <a:avLst/>
          </a:prstGeom>
          <a:noFill/>
          <a:ln w="9525">
            <a:noFill/>
            <a:miter lim="800000"/>
            <a:headEnd/>
            <a:tailEnd/>
          </a:ln>
        </p:spPr>
      </p:pic>
      <p:pic>
        <p:nvPicPr>
          <p:cNvPr id="13317" name="Picture 4"/>
          <p:cNvPicPr>
            <a:picLocks noChangeAspect="1" noChangeArrowheads="1"/>
          </p:cNvPicPr>
          <p:nvPr/>
        </p:nvPicPr>
        <p:blipFill>
          <a:blip r:embed="rId3" cstate="print"/>
          <a:srcRect r="20892" b="1299"/>
          <a:stretch>
            <a:fillRect/>
          </a:stretch>
        </p:blipFill>
        <p:spPr bwMode="auto">
          <a:xfrm>
            <a:off x="0" y="1447800"/>
            <a:ext cx="4114800" cy="3722688"/>
          </a:xfrm>
          <a:prstGeom prst="rect">
            <a:avLst/>
          </a:prstGeom>
          <a:noFill/>
          <a:ln w="9525">
            <a:noFill/>
            <a:miter lim="800000"/>
            <a:headEnd/>
            <a:tailEnd/>
          </a:ln>
        </p:spPr>
      </p:pic>
      <p:sp>
        <p:nvSpPr>
          <p:cNvPr id="13318" name="Text Box 76"/>
          <p:cNvSpPr txBox="1">
            <a:spLocks noChangeArrowheads="1"/>
          </p:cNvSpPr>
          <p:nvPr/>
        </p:nvSpPr>
        <p:spPr bwMode="auto">
          <a:xfrm>
            <a:off x="228600" y="1066800"/>
            <a:ext cx="3886200" cy="457200"/>
          </a:xfrm>
          <a:prstGeom prst="rect">
            <a:avLst/>
          </a:prstGeom>
          <a:solidFill>
            <a:srgbClr val="CCFF66"/>
          </a:solidFill>
          <a:ln w="9525">
            <a:noFill/>
            <a:miter lim="800000"/>
            <a:headEnd/>
            <a:tailEnd/>
          </a:ln>
        </p:spPr>
        <p:txBody>
          <a:bodyPr rIns="320040"/>
          <a:lstStyle/>
          <a:p>
            <a:pPr marL="457200" indent="-457200" algn="ctr"/>
            <a:r>
              <a:rPr lang="en-US" b="1"/>
              <a:t>Max. Surface Wind Speed (m/s)</a:t>
            </a:r>
          </a:p>
        </p:txBody>
      </p:sp>
      <p:sp>
        <p:nvSpPr>
          <p:cNvPr id="13319" name="Text Box 76"/>
          <p:cNvSpPr txBox="1">
            <a:spLocks noChangeArrowheads="1"/>
          </p:cNvSpPr>
          <p:nvPr/>
        </p:nvSpPr>
        <p:spPr bwMode="auto">
          <a:xfrm>
            <a:off x="4800600" y="1066800"/>
            <a:ext cx="3806825" cy="457200"/>
          </a:xfrm>
          <a:prstGeom prst="rect">
            <a:avLst/>
          </a:prstGeom>
          <a:solidFill>
            <a:srgbClr val="CCFF66"/>
          </a:solidFill>
          <a:ln w="9525">
            <a:noFill/>
            <a:miter lim="800000"/>
            <a:headEnd/>
            <a:tailEnd/>
          </a:ln>
        </p:spPr>
        <p:txBody>
          <a:bodyPr rIns="320040"/>
          <a:lstStyle/>
          <a:p>
            <a:pPr marL="457200" indent="-457200" algn="ctr"/>
            <a:r>
              <a:rPr lang="en-US" b="1"/>
              <a:t>Min. Sea-level Pressure (mb)</a:t>
            </a:r>
          </a:p>
        </p:txBody>
      </p:sp>
      <p:sp>
        <p:nvSpPr>
          <p:cNvPr id="13320" name="TextBox 7"/>
          <p:cNvSpPr txBox="1">
            <a:spLocks noChangeArrowheads="1"/>
          </p:cNvSpPr>
          <p:nvPr/>
        </p:nvSpPr>
        <p:spPr bwMode="auto">
          <a:xfrm>
            <a:off x="2289175" y="4051300"/>
            <a:ext cx="5022850" cy="461963"/>
          </a:xfrm>
          <a:prstGeom prst="rect">
            <a:avLst/>
          </a:prstGeom>
          <a:noFill/>
          <a:ln w="9525">
            <a:noFill/>
            <a:miter lim="800000"/>
            <a:headEnd/>
            <a:tailEnd/>
          </a:ln>
        </p:spPr>
        <p:txBody>
          <a:bodyPr wrap="none">
            <a:spAutoFit/>
          </a:bodyPr>
          <a:lstStyle/>
          <a:p>
            <a:r>
              <a:rPr lang="en-US" sz="2400" b="1">
                <a:solidFill>
                  <a:srgbClr val="0000FF"/>
                </a:solidFill>
              </a:rPr>
              <a:t>HWRF spins up faster than ARW!</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a:xfrm>
            <a:off x="0" y="152400"/>
            <a:ext cx="8686800" cy="3886200"/>
          </a:xfrm>
        </p:spPr>
        <p:txBody>
          <a:bodyPr>
            <a:noAutofit/>
          </a:bodyPr>
          <a:lstStyle/>
          <a:p>
            <a:pPr eaLnBrk="1" fontAlgn="auto" hangingPunct="1">
              <a:spcAft>
                <a:spcPts val="0"/>
              </a:spcAft>
              <a:defRPr/>
            </a:pPr>
            <a:r>
              <a:rPr lang="en-US" sz="2600" dirty="0" smtClean="0">
                <a:solidFill>
                  <a:srgbClr val="FF0000"/>
                </a:solidFill>
                <a:latin typeface="Arial" pitchFamily="34" charset="0"/>
                <a:cs typeface="Arial" pitchFamily="34" charset="0"/>
              </a:rPr>
              <a:t>Further development of Microphysics an Open-ended question still…..</a:t>
            </a:r>
            <a:br>
              <a:rPr lang="en-US" sz="2600" dirty="0" smtClean="0">
                <a:solidFill>
                  <a:srgbClr val="FF0000"/>
                </a:solidFill>
                <a:latin typeface="Arial" pitchFamily="34" charset="0"/>
                <a:cs typeface="Arial" pitchFamily="34" charset="0"/>
              </a:rPr>
            </a:br>
            <a:r>
              <a:rPr lang="en-US" sz="2600" dirty="0" smtClean="0">
                <a:solidFill>
                  <a:schemeClr val="accent6">
                    <a:lumMod val="20000"/>
                    <a:lumOff val="80000"/>
                  </a:schemeClr>
                </a:solidFill>
                <a:latin typeface="Arial" pitchFamily="34" charset="0"/>
                <a:cs typeface="Arial" pitchFamily="34" charset="0"/>
              </a:rPr>
              <a:t>Applying a Spectral Bin Microphysics (SBM) model as benchmark for tuning (optimizing) simpler bulk  microphysics schemes still offers great promis</a:t>
            </a:r>
            <a:r>
              <a:rPr lang="en-US" sz="2600" dirty="0" smtClean="0">
                <a:solidFill>
                  <a:schemeClr val="accent6">
                    <a:lumMod val="20000"/>
                    <a:lumOff val="80000"/>
                  </a:schemeClr>
                </a:solidFill>
              </a:rPr>
              <a:t>e….</a:t>
            </a:r>
            <a:br>
              <a:rPr lang="en-US" sz="2600" dirty="0" smtClean="0">
                <a:solidFill>
                  <a:schemeClr val="accent6">
                    <a:lumMod val="20000"/>
                    <a:lumOff val="80000"/>
                  </a:schemeClr>
                </a:solidFill>
              </a:rPr>
            </a:br>
            <a:r>
              <a:rPr lang="en-US" sz="2600" dirty="0" smtClean="0">
                <a:solidFill>
                  <a:schemeClr val="accent6">
                    <a:lumMod val="20000"/>
                    <a:lumOff val="80000"/>
                  </a:schemeClr>
                </a:solidFill>
              </a:rPr>
              <a:t>Should be </a:t>
            </a:r>
            <a:r>
              <a:rPr lang="en-US" sz="2600" smtClean="0">
                <a:solidFill>
                  <a:schemeClr val="accent6">
                    <a:lumMod val="20000"/>
                    <a:lumOff val="80000"/>
                  </a:schemeClr>
                </a:solidFill>
              </a:rPr>
              <a:t>done in conjunction </a:t>
            </a:r>
            <a:r>
              <a:rPr lang="en-US" sz="2600" dirty="0" smtClean="0">
                <a:solidFill>
                  <a:schemeClr val="accent6">
                    <a:lumMod val="20000"/>
                    <a:lumOff val="80000"/>
                  </a:schemeClr>
                </a:solidFill>
              </a:rPr>
              <a:t>with needed Observations of micro-physics:</a:t>
            </a:r>
            <a:br>
              <a:rPr lang="en-US" sz="2600" dirty="0" smtClean="0">
                <a:solidFill>
                  <a:schemeClr val="accent6">
                    <a:lumMod val="20000"/>
                    <a:lumOff val="80000"/>
                  </a:schemeClr>
                </a:solidFill>
              </a:rPr>
            </a:br>
            <a:r>
              <a:rPr lang="en-US" sz="2600" dirty="0" smtClean="0">
                <a:solidFill>
                  <a:schemeClr val="accent6">
                    <a:lumMod val="20000"/>
                    <a:lumOff val="80000"/>
                  </a:schemeClr>
                </a:solidFill>
              </a:rPr>
              <a:t> Particularly above the freezing level   </a:t>
            </a:r>
          </a:p>
        </p:txBody>
      </p:sp>
      <p:sp>
        <p:nvSpPr>
          <p:cNvPr id="27651" name="Content Placeholder 2"/>
          <p:cNvSpPr>
            <a:spLocks noGrp="1"/>
          </p:cNvSpPr>
          <p:nvPr>
            <p:ph idx="1"/>
          </p:nvPr>
        </p:nvSpPr>
        <p:spPr>
          <a:xfrm>
            <a:off x="838200" y="3581400"/>
            <a:ext cx="7848600" cy="3733800"/>
          </a:xfrm>
        </p:spPr>
        <p:txBody>
          <a:bodyPr/>
          <a:lstStyle/>
          <a:p>
            <a:pPr eaLnBrk="1" hangingPunct="1">
              <a:defRPr/>
            </a:pPr>
            <a:endParaRPr lang="en-US" dirty="0" smtClean="0"/>
          </a:p>
          <a:p>
            <a:pPr eaLnBrk="1" hangingPunct="1">
              <a:buFont typeface="Wingdings 2" pitchFamily="18" charset="2"/>
              <a:buNone/>
              <a:defRPr/>
            </a:pPr>
            <a:r>
              <a:rPr lang="en-US" dirty="0" smtClean="0"/>
              <a:t>    </a:t>
            </a:r>
            <a:r>
              <a:rPr lang="en-US" sz="2500" b="1" dirty="0" smtClean="0">
                <a:solidFill>
                  <a:schemeClr val="accent6">
                    <a:lumMod val="20000"/>
                    <a:lumOff val="80000"/>
                  </a:schemeClr>
                </a:solidFill>
                <a:latin typeface="Arial" pitchFamily="34" charset="0"/>
                <a:cs typeface="Arial" pitchFamily="34" charset="0"/>
              </a:rPr>
              <a:t>The Hebrew University Cloud Model  (HUCM)  with imbedded </a:t>
            </a:r>
            <a:r>
              <a:rPr lang="en-US" sz="2500" b="1" dirty="0" err="1" smtClean="0">
                <a:solidFill>
                  <a:schemeClr val="accent6">
                    <a:lumMod val="20000"/>
                    <a:lumOff val="80000"/>
                  </a:schemeClr>
                </a:solidFill>
                <a:latin typeface="Arial" pitchFamily="34" charset="0"/>
                <a:cs typeface="Arial" pitchFamily="34" charset="0"/>
              </a:rPr>
              <a:t>SBM</a:t>
            </a:r>
            <a:r>
              <a:rPr lang="en-US" sz="2500" b="1" dirty="0" smtClean="0">
                <a:solidFill>
                  <a:schemeClr val="accent6">
                    <a:lumMod val="20000"/>
                    <a:lumOff val="80000"/>
                  </a:schemeClr>
                </a:solidFill>
                <a:latin typeface="Arial" pitchFamily="34" charset="0"/>
                <a:cs typeface="Arial" pitchFamily="34" charset="0"/>
              </a:rPr>
              <a:t> already used  </a:t>
            </a:r>
            <a:r>
              <a:rPr lang="en-US" sz="2500" b="1" dirty="0" err="1" smtClean="0">
                <a:solidFill>
                  <a:schemeClr val="accent6">
                    <a:lumMod val="20000"/>
                    <a:lumOff val="80000"/>
                  </a:schemeClr>
                </a:solidFill>
                <a:latin typeface="Arial" pitchFamily="34" charset="0"/>
                <a:cs typeface="Arial" pitchFamily="34" charset="0"/>
              </a:rPr>
              <a:t>sucessfully</a:t>
            </a:r>
            <a:r>
              <a:rPr lang="en-US" sz="2500" b="1" dirty="0" smtClean="0">
                <a:solidFill>
                  <a:schemeClr val="accent6">
                    <a:lumMod val="20000"/>
                    <a:lumOff val="80000"/>
                  </a:schemeClr>
                </a:solidFill>
                <a:latin typeface="Arial" pitchFamily="34" charset="0"/>
                <a:cs typeface="Arial" pitchFamily="34" charset="0"/>
              </a:rPr>
              <a:t> for optimizing the two-moment bulk microphysics scheme  in the </a:t>
            </a:r>
            <a:r>
              <a:rPr lang="en-US" sz="2500" b="1" dirty="0" err="1" smtClean="0">
                <a:solidFill>
                  <a:schemeClr val="accent6">
                    <a:lumMod val="20000"/>
                    <a:lumOff val="80000"/>
                  </a:schemeClr>
                </a:solidFill>
                <a:latin typeface="Arial" pitchFamily="34" charset="0"/>
                <a:cs typeface="Arial" pitchFamily="34" charset="0"/>
              </a:rPr>
              <a:t>Relocatable</a:t>
            </a:r>
            <a:r>
              <a:rPr lang="en-US" sz="2500" b="1" dirty="0" smtClean="0">
                <a:solidFill>
                  <a:schemeClr val="accent6">
                    <a:lumMod val="20000"/>
                    <a:lumOff val="80000"/>
                  </a:schemeClr>
                </a:solidFill>
                <a:latin typeface="Arial" pitchFamily="34" charset="0"/>
                <a:cs typeface="Arial" pitchFamily="34" charset="0"/>
              </a:rPr>
              <a:t> Regional Weather Forecast model in Germany (Seifert et al. 2006)</a:t>
            </a:r>
          </a:p>
          <a:p>
            <a:pPr eaLnBrk="1" hangingPunct="1">
              <a:defRPr/>
            </a:pPr>
            <a:endParaRPr lang="en-US" dirty="0" smtClean="0"/>
          </a:p>
        </p:txBody>
      </p:sp>
      <p:sp>
        <p:nvSpPr>
          <p:cNvPr id="56324" name="Slide Number Placeholder 3"/>
          <p:cNvSpPr>
            <a:spLocks noGrp="1"/>
          </p:cNvSpPr>
          <p:nvPr>
            <p:ph type="sldNum" sz="quarter" idx="12"/>
          </p:nvPr>
        </p:nvSpPr>
        <p:spPr/>
        <p:txBody>
          <a:bodyPr/>
          <a:lstStyle/>
          <a:p>
            <a:pPr>
              <a:defRPr/>
            </a:pPr>
            <a:fld id="{2915E23D-AC2C-46EB-8263-B23579F5DE18}" type="slidenum">
              <a:rPr lang="en-US">
                <a:cs typeface="Arial" charset="0"/>
              </a:rPr>
              <a:pPr>
                <a:defRPr/>
              </a:pPr>
              <a:t>28</a:t>
            </a:fld>
            <a:endParaRPr lang="en-US">
              <a:cs typeface="Arial"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a:xfrm>
            <a:off x="198438" y="288925"/>
            <a:ext cx="8610599" cy="1143000"/>
          </a:xfrm>
        </p:spPr>
        <p:txBody>
          <a:bodyPr>
            <a:noAutofit/>
          </a:bodyPr>
          <a:lstStyle/>
          <a:p>
            <a:pPr eaLnBrk="1" fontAlgn="auto" hangingPunct="1">
              <a:spcAft>
                <a:spcPts val="0"/>
              </a:spcAft>
              <a:defRPr/>
            </a:pPr>
            <a:r>
              <a:rPr lang="en-US" sz="2800" dirty="0" smtClean="0">
                <a:solidFill>
                  <a:schemeClr val="accent6">
                    <a:lumMod val="20000"/>
                    <a:lumOff val="80000"/>
                  </a:schemeClr>
                </a:solidFill>
              </a:rPr>
              <a:t>Hydrometeor mass densities  simulations in a deep convective cloud: </a:t>
            </a:r>
            <a:br>
              <a:rPr lang="en-US" sz="2800" dirty="0" smtClean="0">
                <a:solidFill>
                  <a:schemeClr val="accent6">
                    <a:lumMod val="20000"/>
                    <a:lumOff val="80000"/>
                  </a:schemeClr>
                </a:solidFill>
              </a:rPr>
            </a:br>
            <a:r>
              <a:rPr lang="en-US" sz="2800" dirty="0" smtClean="0">
                <a:solidFill>
                  <a:schemeClr val="accent6">
                    <a:lumMod val="20000"/>
                    <a:lumOff val="80000"/>
                  </a:schemeClr>
                </a:solidFill>
              </a:rPr>
              <a:t>Midland/Texas, 13 August 1999 </a:t>
            </a:r>
          </a:p>
        </p:txBody>
      </p:sp>
      <p:sp>
        <p:nvSpPr>
          <p:cNvPr id="57347" name="Slide Number Placeholder 2"/>
          <p:cNvSpPr>
            <a:spLocks noGrp="1"/>
          </p:cNvSpPr>
          <p:nvPr>
            <p:ph type="sldNum" sz="quarter" idx="12"/>
          </p:nvPr>
        </p:nvSpPr>
        <p:spPr>
          <a:xfrm>
            <a:off x="457200" y="6416675"/>
            <a:ext cx="2133600" cy="365125"/>
          </a:xfrm>
        </p:spPr>
        <p:txBody>
          <a:bodyPr/>
          <a:lstStyle/>
          <a:p>
            <a:pPr algn="l">
              <a:defRPr/>
            </a:pPr>
            <a:fld id="{154A12FE-4E18-4885-8EE0-B19B3281F94B}" type="slidenum">
              <a:rPr lang="en-US">
                <a:cs typeface="Arial" charset="0"/>
              </a:rPr>
              <a:pPr algn="l">
                <a:defRPr/>
              </a:pPr>
              <a:t>29</a:t>
            </a:fld>
            <a:endParaRPr lang="en-US">
              <a:cs typeface="Arial" charset="0"/>
            </a:endParaRPr>
          </a:p>
        </p:txBody>
      </p:sp>
      <p:pic>
        <p:nvPicPr>
          <p:cNvPr id="27652" name="Picture 2" descr="C:\Users\Isaac\Desktop\fig.2b-seifert_khain.jpg"/>
          <p:cNvPicPr>
            <a:picLocks noChangeAspect="1" noChangeArrowheads="1"/>
          </p:cNvPicPr>
          <p:nvPr/>
        </p:nvPicPr>
        <p:blipFill>
          <a:blip r:embed="rId2" cstate="print"/>
          <a:srcRect/>
          <a:stretch>
            <a:fillRect/>
          </a:stretch>
        </p:blipFill>
        <p:spPr bwMode="auto">
          <a:xfrm>
            <a:off x="1295400" y="1830388"/>
            <a:ext cx="6248400" cy="4646612"/>
          </a:xfrm>
          <a:prstGeom prst="rect">
            <a:avLst/>
          </a:prstGeom>
          <a:noFill/>
          <a:ln w="9525">
            <a:noFill/>
            <a:miter lim="800000"/>
            <a:headEnd/>
            <a:tailEnd/>
          </a:ln>
        </p:spPr>
      </p:pic>
      <p:sp>
        <p:nvSpPr>
          <p:cNvPr id="27653" name="TextBox 5"/>
          <p:cNvSpPr txBox="1">
            <a:spLocks noChangeArrowheads="1"/>
          </p:cNvSpPr>
          <p:nvPr/>
        </p:nvSpPr>
        <p:spPr bwMode="auto">
          <a:xfrm>
            <a:off x="6629400" y="6488113"/>
            <a:ext cx="2070100" cy="369887"/>
          </a:xfrm>
          <a:prstGeom prst="rect">
            <a:avLst/>
          </a:prstGeom>
          <a:noFill/>
          <a:ln w="9525">
            <a:noFill/>
            <a:miter lim="800000"/>
            <a:headEnd/>
            <a:tailEnd/>
          </a:ln>
        </p:spPr>
        <p:txBody>
          <a:bodyPr wrap="none">
            <a:spAutoFit/>
          </a:bodyPr>
          <a:lstStyle/>
          <a:p>
            <a:r>
              <a:rPr lang="en-US"/>
              <a:t>Seifert et al, 2006)</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7" name="Picture 5" descr="al192010"/>
          <p:cNvPicPr>
            <a:picLocks noChangeAspect="1" noChangeArrowheads="1"/>
          </p:cNvPicPr>
          <p:nvPr/>
        </p:nvPicPr>
        <p:blipFill>
          <a:blip r:embed="rId2" cstate="print"/>
          <a:srcRect/>
          <a:stretch>
            <a:fillRect/>
          </a:stretch>
        </p:blipFill>
        <p:spPr bwMode="auto">
          <a:xfrm>
            <a:off x="990600" y="228600"/>
            <a:ext cx="7934325" cy="6134100"/>
          </a:xfrm>
          <a:prstGeom prst="rect">
            <a:avLst/>
          </a:prstGeom>
          <a:noFill/>
        </p:spPr>
      </p:pic>
      <p:sp>
        <p:nvSpPr>
          <p:cNvPr id="23558" name="Text Box 6"/>
          <p:cNvSpPr txBox="1">
            <a:spLocks noChangeArrowheads="1"/>
          </p:cNvSpPr>
          <p:nvPr/>
        </p:nvSpPr>
        <p:spPr bwMode="auto">
          <a:xfrm>
            <a:off x="228600" y="838200"/>
            <a:ext cx="2819400" cy="519113"/>
          </a:xfrm>
          <a:prstGeom prst="rect">
            <a:avLst/>
          </a:prstGeom>
          <a:solidFill>
            <a:srgbClr val="CCFFFF"/>
          </a:solidFill>
          <a:ln w="9525">
            <a:noFill/>
            <a:miter lim="800000"/>
            <a:headEnd/>
            <a:tailEnd/>
          </a:ln>
          <a:effectLst/>
        </p:spPr>
        <p:txBody>
          <a:bodyPr>
            <a:spAutoFit/>
          </a:bodyPr>
          <a:lstStyle/>
          <a:p>
            <a:pPr>
              <a:spcBef>
                <a:spcPct val="50000"/>
              </a:spcBef>
            </a:pPr>
            <a:r>
              <a:rPr lang="en-US" sz="2800" b="1" dirty="0">
                <a:solidFill>
                  <a:srgbClr val="00B050"/>
                </a:solidFill>
              </a:rPr>
              <a:t>Noah </a:t>
            </a:r>
            <a:r>
              <a:rPr lang="en-US" sz="2800" b="1" dirty="0" err="1">
                <a:solidFill>
                  <a:srgbClr val="00B050"/>
                </a:solidFill>
              </a:rPr>
              <a:t>LSM</a:t>
            </a:r>
            <a:r>
              <a:rPr lang="en-US" sz="2800" b="1" dirty="0">
                <a:solidFill>
                  <a:srgbClr val="00B050"/>
                </a:solidFill>
              </a:rPr>
              <a:t> test</a:t>
            </a:r>
          </a:p>
        </p:txBody>
      </p:sp>
      <p:sp>
        <p:nvSpPr>
          <p:cNvPr id="23559" name="Line 7"/>
          <p:cNvSpPr>
            <a:spLocks noChangeShapeType="1"/>
          </p:cNvSpPr>
          <p:nvPr/>
        </p:nvSpPr>
        <p:spPr bwMode="auto">
          <a:xfrm flipH="1">
            <a:off x="5105400" y="2819400"/>
            <a:ext cx="304800" cy="228600"/>
          </a:xfrm>
          <a:prstGeom prst="line">
            <a:avLst/>
          </a:prstGeom>
          <a:noFill/>
          <a:ln w="9525">
            <a:solidFill>
              <a:schemeClr val="tx1"/>
            </a:solidFill>
            <a:round/>
            <a:headEnd/>
            <a:tailEnd type="triangle" w="med" len="med"/>
          </a:ln>
          <a:effectLst/>
        </p:spPr>
        <p:txBody>
          <a:bodyPr/>
          <a:lstStyle/>
          <a:p>
            <a:endParaRPr lang="en-US"/>
          </a:p>
        </p:txBody>
      </p:sp>
      <p:sp>
        <p:nvSpPr>
          <p:cNvPr id="23560" name="Text Box 8"/>
          <p:cNvSpPr txBox="1">
            <a:spLocks noChangeArrowheads="1"/>
          </p:cNvSpPr>
          <p:nvPr/>
        </p:nvSpPr>
        <p:spPr bwMode="auto">
          <a:xfrm>
            <a:off x="5410200" y="2590800"/>
            <a:ext cx="2971800" cy="369332"/>
          </a:xfrm>
          <a:prstGeom prst="rect">
            <a:avLst/>
          </a:prstGeom>
          <a:solidFill>
            <a:srgbClr val="FFFF99"/>
          </a:solidFill>
          <a:ln w="9525">
            <a:noFill/>
            <a:miter lim="800000"/>
            <a:headEnd/>
            <a:tailEnd/>
          </a:ln>
          <a:effectLst/>
        </p:spPr>
        <p:txBody>
          <a:bodyPr wrap="square">
            <a:spAutoFit/>
          </a:bodyPr>
          <a:lstStyle/>
          <a:p>
            <a:pPr>
              <a:spcBef>
                <a:spcPct val="50000"/>
              </a:spcBef>
            </a:pPr>
            <a:r>
              <a:rPr lang="en-US" b="1" dirty="0" err="1">
                <a:solidFill>
                  <a:srgbClr val="FF0000"/>
                </a:solidFill>
              </a:rPr>
              <a:t>HWRF</a:t>
            </a:r>
            <a:r>
              <a:rPr lang="en-US" b="1" dirty="0">
                <a:solidFill>
                  <a:srgbClr val="FF0000"/>
                </a:solidFill>
              </a:rPr>
              <a:t> with </a:t>
            </a:r>
            <a:r>
              <a:rPr lang="en-US" b="1" dirty="0" smtClean="0">
                <a:solidFill>
                  <a:srgbClr val="FF0000"/>
                </a:solidFill>
              </a:rPr>
              <a:t>slab </a:t>
            </a:r>
            <a:r>
              <a:rPr lang="en-US" b="1" dirty="0">
                <a:solidFill>
                  <a:srgbClr val="FF0000"/>
                </a:solidFill>
              </a:rPr>
              <a:t>model</a:t>
            </a:r>
          </a:p>
        </p:txBody>
      </p:sp>
      <p:sp>
        <p:nvSpPr>
          <p:cNvPr id="23561" name="Line 9"/>
          <p:cNvSpPr>
            <a:spLocks noChangeShapeType="1"/>
          </p:cNvSpPr>
          <p:nvPr/>
        </p:nvSpPr>
        <p:spPr bwMode="auto">
          <a:xfrm>
            <a:off x="4572000" y="3048000"/>
            <a:ext cx="304800" cy="0"/>
          </a:xfrm>
          <a:prstGeom prst="line">
            <a:avLst/>
          </a:prstGeom>
          <a:noFill/>
          <a:ln w="9525">
            <a:solidFill>
              <a:schemeClr val="tx1"/>
            </a:solidFill>
            <a:round/>
            <a:headEnd/>
            <a:tailEnd type="triangle" w="med" len="med"/>
          </a:ln>
          <a:effectLst/>
        </p:spPr>
        <p:txBody>
          <a:bodyPr/>
          <a:lstStyle/>
          <a:p>
            <a:endParaRPr lang="en-US"/>
          </a:p>
        </p:txBody>
      </p:sp>
      <p:sp>
        <p:nvSpPr>
          <p:cNvPr id="23562" name="Text Box 10"/>
          <p:cNvSpPr txBox="1">
            <a:spLocks noChangeArrowheads="1"/>
          </p:cNvSpPr>
          <p:nvPr/>
        </p:nvSpPr>
        <p:spPr bwMode="auto">
          <a:xfrm>
            <a:off x="2057400" y="2895600"/>
            <a:ext cx="2514600" cy="366713"/>
          </a:xfrm>
          <a:prstGeom prst="rect">
            <a:avLst/>
          </a:prstGeom>
          <a:solidFill>
            <a:srgbClr val="FF00FF"/>
          </a:solidFill>
          <a:ln w="9525">
            <a:noFill/>
            <a:miter lim="800000"/>
            <a:headEnd/>
            <a:tailEnd/>
          </a:ln>
          <a:effectLst/>
        </p:spPr>
        <p:txBody>
          <a:bodyPr>
            <a:spAutoFit/>
          </a:bodyPr>
          <a:lstStyle/>
          <a:p>
            <a:pPr>
              <a:spcBef>
                <a:spcPct val="50000"/>
              </a:spcBef>
            </a:pPr>
            <a:r>
              <a:rPr lang="en-US" dirty="0" err="1"/>
              <a:t>HWRF</a:t>
            </a:r>
            <a:r>
              <a:rPr lang="en-US" dirty="0"/>
              <a:t> with Noah </a:t>
            </a:r>
            <a:r>
              <a:rPr lang="en-US" dirty="0" err="1"/>
              <a:t>LSM</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lear.gif"/>
          <p:cNvPicPr>
            <a:picLocks noChangeAspect="1"/>
          </p:cNvPicPr>
          <p:nvPr/>
        </p:nvPicPr>
        <p:blipFill>
          <a:blip r:embed="rId2"/>
          <a:stretch>
            <a:fillRect/>
          </a:stretch>
        </p:blipFill>
        <p:spPr>
          <a:xfrm>
            <a:off x="4567237" y="3424237"/>
            <a:ext cx="9525" cy="9525"/>
          </a:xfrm>
          <a:prstGeom prst="rect">
            <a:avLst/>
          </a:prstGeom>
        </p:spPr>
      </p:pic>
      <p:pic>
        <p:nvPicPr>
          <p:cNvPr id="7" name="Picture 6" descr="clear.gif"/>
          <p:cNvPicPr>
            <a:picLocks noChangeAspect="1"/>
          </p:cNvPicPr>
          <p:nvPr/>
        </p:nvPicPr>
        <p:blipFill>
          <a:blip r:embed="rId2"/>
          <a:stretch>
            <a:fillRect/>
          </a:stretch>
        </p:blipFill>
        <p:spPr>
          <a:xfrm>
            <a:off x="4567237" y="3424237"/>
            <a:ext cx="9525" cy="9525"/>
          </a:xfrm>
          <a:prstGeom prst="rect">
            <a:avLst/>
          </a:prstGeom>
        </p:spPr>
      </p:pic>
      <p:pic>
        <p:nvPicPr>
          <p:cNvPr id="8" name="Picture 7" descr="clear.gif"/>
          <p:cNvPicPr>
            <a:picLocks noChangeAspect="1"/>
          </p:cNvPicPr>
          <p:nvPr/>
        </p:nvPicPr>
        <p:blipFill>
          <a:blip r:embed="rId2"/>
          <a:stretch>
            <a:fillRect/>
          </a:stretch>
        </p:blipFill>
        <p:spPr>
          <a:xfrm>
            <a:off x="4567237" y="3424237"/>
            <a:ext cx="9525" cy="9525"/>
          </a:xfrm>
          <a:prstGeom prst="rect">
            <a:avLst/>
          </a:prstGeom>
        </p:spPr>
      </p:pic>
      <p:pic>
        <p:nvPicPr>
          <p:cNvPr id="9" name="Picture 3" descr="vis-l.jpg"/>
          <p:cNvPicPr>
            <a:picLocks noChangeAspect="1"/>
          </p:cNvPicPr>
          <p:nvPr/>
        </p:nvPicPr>
        <p:blipFill>
          <a:blip r:embed="rId3" cstate="print"/>
          <a:srcRect l="31018" t="23334" r="34193" b="36469"/>
          <a:stretch>
            <a:fillRect/>
          </a:stretch>
        </p:blipFill>
        <p:spPr bwMode="auto">
          <a:xfrm>
            <a:off x="0" y="0"/>
            <a:ext cx="9267568" cy="6858000"/>
          </a:xfrm>
          <a:prstGeom prst="rect">
            <a:avLst/>
          </a:prstGeom>
          <a:noFill/>
          <a:ln w="9525">
            <a:noFill/>
            <a:miter lim="800000"/>
            <a:headEnd/>
            <a:tailEnd/>
          </a:ln>
        </p:spPr>
      </p:pic>
      <p:sp>
        <p:nvSpPr>
          <p:cNvPr id="10" name="TextBox 9"/>
          <p:cNvSpPr txBox="1"/>
          <p:nvPr/>
        </p:nvSpPr>
        <p:spPr>
          <a:xfrm>
            <a:off x="990600" y="2011740"/>
            <a:ext cx="7696200" cy="1569660"/>
          </a:xfrm>
          <a:prstGeom prst="rect">
            <a:avLst/>
          </a:prstGeom>
          <a:noFill/>
        </p:spPr>
        <p:txBody>
          <a:bodyPr wrap="square" rtlCol="0">
            <a:spAutoFit/>
          </a:bodyPr>
          <a:lstStyle/>
          <a:p>
            <a:r>
              <a:rPr lang="en-US" sz="3200" b="1" dirty="0" smtClean="0">
                <a:solidFill>
                  <a:schemeClr val="bg1"/>
                </a:solidFill>
              </a:rPr>
              <a:t>CONCLUDING THOUGHTS  FOR FUTURE DIRECTION IN REGIONAL MODELING DEVELOPMENT</a:t>
            </a:r>
            <a:endParaRPr lang="en-US" sz="3200" b="1" dirty="0">
              <a:solidFill>
                <a:schemeClr val="bg1"/>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8" name="Rectangle 6"/>
          <p:cNvSpPr>
            <a:spLocks noChangeArrowheads="1"/>
          </p:cNvSpPr>
          <p:nvPr/>
        </p:nvSpPr>
        <p:spPr bwMode="auto">
          <a:xfrm>
            <a:off x="304800" y="228600"/>
            <a:ext cx="8839200" cy="10418237"/>
          </a:xfrm>
          <a:prstGeom prst="rect">
            <a:avLst/>
          </a:prstGeom>
          <a:noFill/>
          <a:ln w="9525">
            <a:noFill/>
            <a:miter lim="800000"/>
            <a:headEnd/>
            <a:tailEnd/>
          </a:ln>
          <a:effectLst/>
        </p:spPr>
        <p:txBody>
          <a:bodyPr>
            <a:spAutoFit/>
          </a:bodyPr>
          <a:lstStyle/>
          <a:p>
            <a:pPr>
              <a:defRPr/>
            </a:pPr>
            <a:r>
              <a:rPr lang="en-US" sz="2400" dirty="0" smtClean="0">
                <a:solidFill>
                  <a:schemeClr val="accent6">
                    <a:lumMod val="20000"/>
                    <a:lumOff val="80000"/>
                  </a:schemeClr>
                </a:solidFill>
              </a:rPr>
              <a:t>With  transition of </a:t>
            </a:r>
            <a:r>
              <a:rPr lang="en-US" sz="2400" dirty="0" err="1" smtClean="0">
                <a:solidFill>
                  <a:schemeClr val="accent6">
                    <a:lumMod val="20000"/>
                    <a:lumOff val="80000"/>
                  </a:schemeClr>
                </a:solidFill>
              </a:rPr>
              <a:t>HWRFx</a:t>
            </a:r>
            <a:r>
              <a:rPr lang="en-US" sz="2400" dirty="0" smtClean="0">
                <a:solidFill>
                  <a:schemeClr val="accent6">
                    <a:lumMod val="20000"/>
                    <a:lumOff val="80000"/>
                  </a:schemeClr>
                </a:solidFill>
              </a:rPr>
              <a:t> to </a:t>
            </a:r>
            <a:r>
              <a:rPr lang="en-US" sz="2400" dirty="0" smtClean="0">
                <a:solidFill>
                  <a:schemeClr val="tx2"/>
                </a:solidFill>
                <a:latin typeface="Calibri" pitchFamily="34" charset="0"/>
              </a:rPr>
              <a:t>HWRFV3.2 System </a:t>
            </a:r>
            <a:r>
              <a:rPr lang="en-US" sz="2400" dirty="0" err="1" smtClean="0">
                <a:solidFill>
                  <a:schemeClr val="accent6">
                    <a:lumMod val="20000"/>
                    <a:lumOff val="80000"/>
                  </a:schemeClr>
                </a:solidFill>
              </a:rPr>
              <a:t>HFIP</a:t>
            </a:r>
            <a:r>
              <a:rPr lang="en-US" sz="2400" dirty="0" smtClean="0">
                <a:solidFill>
                  <a:schemeClr val="accent6">
                    <a:lumMod val="20000"/>
                    <a:lumOff val="80000"/>
                  </a:schemeClr>
                </a:solidFill>
              </a:rPr>
              <a:t> Regional Model Development </a:t>
            </a:r>
            <a:r>
              <a:rPr lang="en-US" sz="2400" u="sng" dirty="0" smtClean="0">
                <a:solidFill>
                  <a:schemeClr val="accent6">
                    <a:lumMod val="20000"/>
                    <a:lumOff val="80000"/>
                  </a:schemeClr>
                </a:solidFill>
              </a:rPr>
              <a:t>is at a Crucial Crosswords </a:t>
            </a:r>
            <a:r>
              <a:rPr lang="en-US" sz="2400" dirty="0" smtClean="0">
                <a:solidFill>
                  <a:schemeClr val="accent6">
                    <a:lumMod val="20000"/>
                    <a:lumOff val="80000"/>
                  </a:schemeClr>
                </a:solidFill>
              </a:rPr>
              <a:t>to achieve its goals within 5 years to significantly improve intensity skill.</a:t>
            </a:r>
          </a:p>
          <a:p>
            <a:pPr>
              <a:defRPr/>
            </a:pPr>
            <a:endParaRPr lang="en-US" dirty="0" smtClean="0">
              <a:solidFill>
                <a:schemeClr val="accent6">
                  <a:lumMod val="20000"/>
                  <a:lumOff val="80000"/>
                </a:schemeClr>
              </a:solidFill>
            </a:endParaRPr>
          </a:p>
          <a:p>
            <a:pPr>
              <a:defRPr/>
            </a:pPr>
            <a:r>
              <a:rPr lang="en-US" sz="2400" dirty="0" smtClean="0">
                <a:solidFill>
                  <a:schemeClr val="accent6">
                    <a:lumMod val="20000"/>
                    <a:lumOff val="80000"/>
                  </a:schemeClr>
                </a:solidFill>
              </a:rPr>
              <a:t>Still need to devote resources to find out what is the minimum horizontal resolution needed to adequately resolve the hurricane inner core (1km, 2km, 3km ??)</a:t>
            </a:r>
          </a:p>
          <a:p>
            <a:pPr>
              <a:defRPr/>
            </a:pPr>
            <a:endParaRPr lang="en-US" dirty="0" smtClean="0">
              <a:solidFill>
                <a:schemeClr val="accent6">
                  <a:lumMod val="20000"/>
                  <a:lumOff val="80000"/>
                </a:schemeClr>
              </a:solidFill>
            </a:endParaRPr>
          </a:p>
          <a:p>
            <a:pPr>
              <a:defRPr/>
            </a:pPr>
            <a:r>
              <a:rPr lang="en-US" sz="2400" dirty="0" smtClean="0">
                <a:solidFill>
                  <a:schemeClr val="accent6">
                    <a:lumMod val="20000"/>
                    <a:lumOff val="80000"/>
                  </a:schemeClr>
                </a:solidFill>
              </a:rPr>
              <a:t>Careful  and focused effort over next 3-4 years </a:t>
            </a:r>
            <a:r>
              <a:rPr lang="en-US" sz="2400" u="sng" dirty="0" smtClean="0">
                <a:solidFill>
                  <a:schemeClr val="accent6">
                    <a:lumMod val="20000"/>
                    <a:lumOff val="80000"/>
                  </a:schemeClr>
                </a:solidFill>
              </a:rPr>
              <a:t>must</a:t>
            </a:r>
            <a:r>
              <a:rPr lang="en-US" sz="2400" dirty="0" smtClean="0">
                <a:solidFill>
                  <a:schemeClr val="accent6">
                    <a:lumMod val="20000"/>
                    <a:lumOff val="80000"/>
                  </a:schemeClr>
                </a:solidFill>
              </a:rPr>
              <a:t> be directed to develop physics that will correctly represented hurricane inner core physics processes that can be adequately resolved at high resolutions.  </a:t>
            </a:r>
            <a:endParaRPr lang="en-US" sz="2400" dirty="0">
              <a:solidFill>
                <a:srgbClr val="FDEADA"/>
              </a:solidFill>
            </a:endParaRPr>
          </a:p>
          <a:p>
            <a:pPr>
              <a:defRPr/>
            </a:pPr>
            <a:endParaRPr lang="en-US" sz="1700" dirty="0">
              <a:solidFill>
                <a:srgbClr val="FDEADA"/>
              </a:solidFill>
            </a:endParaRPr>
          </a:p>
          <a:p>
            <a:pPr>
              <a:defRPr/>
            </a:pPr>
            <a:r>
              <a:rPr lang="en-US" sz="2400" dirty="0">
                <a:solidFill>
                  <a:schemeClr val="accent3">
                    <a:lumMod val="20000"/>
                    <a:lumOff val="80000"/>
                  </a:schemeClr>
                </a:solidFill>
              </a:rPr>
              <a:t>Collaboration between the academic community and NOAA  will be essential to </a:t>
            </a:r>
            <a:r>
              <a:rPr lang="en-US" sz="2400" dirty="0" smtClean="0">
                <a:solidFill>
                  <a:schemeClr val="accent3">
                    <a:lumMod val="20000"/>
                    <a:lumOff val="80000"/>
                  </a:schemeClr>
                </a:solidFill>
              </a:rPr>
              <a:t>help achieve </a:t>
            </a:r>
            <a:r>
              <a:rPr lang="en-US" sz="2400" dirty="0">
                <a:solidFill>
                  <a:schemeClr val="accent3">
                    <a:lumMod val="20000"/>
                    <a:lumOff val="80000"/>
                  </a:schemeClr>
                </a:solidFill>
              </a:rPr>
              <a:t>needed physics improvements.</a:t>
            </a:r>
          </a:p>
          <a:p>
            <a:pPr>
              <a:defRPr/>
            </a:pPr>
            <a:endParaRPr lang="en-US" dirty="0">
              <a:solidFill>
                <a:srgbClr val="FDEADA"/>
              </a:solidFill>
            </a:endParaRPr>
          </a:p>
          <a:p>
            <a:pPr>
              <a:defRPr/>
            </a:pPr>
            <a:r>
              <a:rPr lang="en-US" sz="2400" dirty="0">
                <a:solidFill>
                  <a:srgbClr val="FDEADA"/>
                </a:solidFill>
              </a:rPr>
              <a:t>Close collaboration is needed between observational and model </a:t>
            </a:r>
            <a:r>
              <a:rPr lang="en-US" sz="2400" dirty="0" smtClean="0">
                <a:solidFill>
                  <a:srgbClr val="FDEADA"/>
                </a:solidFill>
              </a:rPr>
              <a:t>development  </a:t>
            </a:r>
            <a:r>
              <a:rPr lang="en-US" sz="2400" dirty="0">
                <a:solidFill>
                  <a:srgbClr val="FDEADA"/>
                </a:solidFill>
              </a:rPr>
              <a:t>teams to improve </a:t>
            </a:r>
            <a:r>
              <a:rPr lang="en-US" sz="2400" dirty="0" smtClean="0">
                <a:solidFill>
                  <a:srgbClr val="FDEADA"/>
                </a:solidFill>
              </a:rPr>
              <a:t>physics (e.g., surface, micro-p)</a:t>
            </a:r>
            <a:endParaRPr lang="en-US" sz="2400" dirty="0">
              <a:solidFill>
                <a:srgbClr val="FDEADA"/>
              </a:solidFill>
            </a:endParaRPr>
          </a:p>
          <a:p>
            <a:pPr>
              <a:defRPr/>
            </a:pPr>
            <a:endParaRPr lang="en-US" sz="2400" dirty="0">
              <a:solidFill>
                <a:srgbClr val="FDEADA"/>
              </a:solidFill>
            </a:endParaRPr>
          </a:p>
          <a:p>
            <a:pPr>
              <a:defRPr/>
            </a:pPr>
            <a:endParaRPr lang="en-US" sz="2400" dirty="0">
              <a:solidFill>
                <a:srgbClr val="FDEADA"/>
              </a:solidFill>
            </a:endParaRPr>
          </a:p>
          <a:p>
            <a:pPr>
              <a:defRPr/>
            </a:pPr>
            <a:endParaRPr lang="en-US" sz="2400" dirty="0">
              <a:solidFill>
                <a:srgbClr val="FDEADA"/>
              </a:solidFill>
            </a:endParaRPr>
          </a:p>
          <a:p>
            <a:pPr>
              <a:defRPr/>
            </a:pPr>
            <a:endParaRPr lang="en-US" sz="2400" dirty="0">
              <a:solidFill>
                <a:srgbClr val="FDEADA"/>
              </a:solidFill>
            </a:endParaRPr>
          </a:p>
          <a:p>
            <a:pPr>
              <a:defRPr/>
            </a:pPr>
            <a:endParaRPr lang="en-US" sz="2400" dirty="0">
              <a:solidFill>
                <a:srgbClr val="FDEADA"/>
              </a:solidFill>
            </a:endParaRPr>
          </a:p>
          <a:p>
            <a:pPr>
              <a:defRPr/>
            </a:pPr>
            <a:endParaRPr lang="en-US" sz="2400" dirty="0">
              <a:solidFill>
                <a:srgbClr val="FDEADA"/>
              </a:solidFill>
            </a:endParaRPr>
          </a:p>
          <a:p>
            <a:pPr>
              <a:defRPr/>
            </a:pPr>
            <a:endParaRPr lang="en-US" sz="2400" dirty="0">
              <a:solidFill>
                <a:srgbClr val="FDEADA"/>
              </a:solidFill>
            </a:endParaRPr>
          </a:p>
          <a:p>
            <a:pPr>
              <a:defRPr/>
            </a:pPr>
            <a:endParaRPr lang="en-US" sz="2400" dirty="0">
              <a:solidFill>
                <a:srgbClr val="FDEADA"/>
              </a:solidFill>
            </a:endParaRPr>
          </a:p>
          <a:p>
            <a:pPr>
              <a:defRPr/>
            </a:pPr>
            <a:endParaRPr lang="en-US" sz="2400" dirty="0">
              <a:solidFill>
                <a:srgbClr val="FDEADA"/>
              </a:solidFill>
            </a:endParaRPr>
          </a:p>
          <a:p>
            <a:pPr>
              <a:defRPr/>
            </a:pPr>
            <a:endParaRPr lang="en-US" sz="2400" dirty="0">
              <a:solidFill>
                <a:srgbClr val="FDEADA"/>
              </a:solidFill>
            </a:endParaRPr>
          </a:p>
          <a:p>
            <a:pPr>
              <a:defRPr/>
            </a:pPr>
            <a:endParaRPr lang="en-US" sz="2400" dirty="0">
              <a:solidFill>
                <a:srgbClr val="FDEADA"/>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6"/>
          <p:cNvSpPr>
            <a:spLocks noChangeArrowheads="1"/>
          </p:cNvSpPr>
          <p:nvPr/>
        </p:nvSpPr>
        <p:spPr bwMode="auto">
          <a:xfrm>
            <a:off x="304800" y="1371600"/>
            <a:ext cx="8839200" cy="10987623"/>
          </a:xfrm>
          <a:prstGeom prst="rect">
            <a:avLst/>
          </a:prstGeom>
          <a:noFill/>
          <a:ln w="9525">
            <a:noFill/>
            <a:miter lim="800000"/>
            <a:headEnd/>
            <a:tailEnd/>
          </a:ln>
        </p:spPr>
        <p:txBody>
          <a:bodyPr>
            <a:spAutoFit/>
          </a:bodyPr>
          <a:lstStyle/>
          <a:p>
            <a:endParaRPr lang="en-US" sz="2400" dirty="0">
              <a:solidFill>
                <a:srgbClr val="FDEADA"/>
              </a:solidFill>
            </a:endParaRPr>
          </a:p>
          <a:p>
            <a:r>
              <a:rPr lang="en-US" sz="2800" dirty="0" smtClean="0">
                <a:solidFill>
                  <a:srgbClr val="FDEADA"/>
                </a:solidFill>
              </a:rPr>
              <a:t>Improvement in  physics </a:t>
            </a:r>
            <a:r>
              <a:rPr lang="en-US" sz="2800" dirty="0">
                <a:solidFill>
                  <a:srgbClr val="FDEADA"/>
                </a:solidFill>
              </a:rPr>
              <a:t>must be </a:t>
            </a:r>
            <a:r>
              <a:rPr lang="en-US" sz="2800" dirty="0" smtClean="0">
                <a:solidFill>
                  <a:srgbClr val="FDEADA"/>
                </a:solidFill>
              </a:rPr>
              <a:t>a key </a:t>
            </a:r>
            <a:r>
              <a:rPr lang="en-US" sz="2800" dirty="0" err="1" smtClean="0">
                <a:solidFill>
                  <a:srgbClr val="FDEADA"/>
                </a:solidFill>
              </a:rPr>
              <a:t>HFIP</a:t>
            </a:r>
            <a:r>
              <a:rPr lang="en-US" sz="2800" dirty="0" smtClean="0">
                <a:solidFill>
                  <a:srgbClr val="FDEADA"/>
                </a:solidFill>
              </a:rPr>
              <a:t> </a:t>
            </a:r>
            <a:r>
              <a:rPr lang="en-US" sz="2800" dirty="0">
                <a:solidFill>
                  <a:srgbClr val="FDEADA"/>
                </a:solidFill>
              </a:rPr>
              <a:t>priority both for Stream 1 and Stream 2</a:t>
            </a:r>
            <a:r>
              <a:rPr lang="en-US" sz="2800" dirty="0" smtClean="0">
                <a:solidFill>
                  <a:srgbClr val="FDEADA"/>
                </a:solidFill>
              </a:rPr>
              <a:t>.</a:t>
            </a:r>
          </a:p>
          <a:p>
            <a:endParaRPr lang="en-US" sz="2800" dirty="0" smtClean="0">
              <a:solidFill>
                <a:srgbClr val="FDEADA"/>
              </a:solidFill>
            </a:endParaRPr>
          </a:p>
          <a:p>
            <a:r>
              <a:rPr lang="en-US" sz="2800" dirty="0" smtClean="0">
                <a:solidFill>
                  <a:srgbClr val="FDEADA"/>
                </a:solidFill>
              </a:rPr>
              <a:t>Better coordination and </a:t>
            </a:r>
            <a:r>
              <a:rPr lang="en-US" sz="2800" u="sng" dirty="0" smtClean="0">
                <a:solidFill>
                  <a:srgbClr val="FDEADA"/>
                </a:solidFill>
              </a:rPr>
              <a:t>closer</a:t>
            </a:r>
            <a:r>
              <a:rPr lang="en-US" sz="2800" dirty="0" smtClean="0">
                <a:solidFill>
                  <a:srgbClr val="FDEADA"/>
                </a:solidFill>
              </a:rPr>
              <a:t> collaboration between all parts of the </a:t>
            </a:r>
            <a:r>
              <a:rPr lang="en-US" sz="2800" dirty="0" err="1" smtClean="0">
                <a:solidFill>
                  <a:srgbClr val="FDEADA"/>
                </a:solidFill>
              </a:rPr>
              <a:t>HFIP</a:t>
            </a:r>
            <a:r>
              <a:rPr lang="en-US" sz="2800" dirty="0" smtClean="0">
                <a:solidFill>
                  <a:srgbClr val="FDEADA"/>
                </a:solidFill>
              </a:rPr>
              <a:t> community  (e.g., NOAA, Navy, </a:t>
            </a:r>
            <a:r>
              <a:rPr lang="en-US" sz="2800" dirty="0" err="1" smtClean="0">
                <a:solidFill>
                  <a:srgbClr val="FDEADA"/>
                </a:solidFill>
              </a:rPr>
              <a:t>NCAR</a:t>
            </a:r>
            <a:r>
              <a:rPr lang="en-US" sz="2800" dirty="0" smtClean="0">
                <a:solidFill>
                  <a:srgbClr val="FDEADA"/>
                </a:solidFill>
              </a:rPr>
              <a:t>)  remains essential to achieve our goal .</a:t>
            </a:r>
          </a:p>
          <a:p>
            <a:endParaRPr lang="en-US" sz="2800" dirty="0" smtClean="0">
              <a:solidFill>
                <a:srgbClr val="FDEADA"/>
              </a:solidFill>
            </a:endParaRPr>
          </a:p>
          <a:p>
            <a:r>
              <a:rPr lang="en-US" sz="3200" dirty="0" smtClean="0">
                <a:solidFill>
                  <a:srgbClr val="FFC000"/>
                </a:solidFill>
              </a:rPr>
              <a:t>There are a lot of pieces to the puzzle that still need to be understood,  but we can succeed if we work together !!!!</a:t>
            </a:r>
            <a:endParaRPr lang="en-US" sz="3200" dirty="0">
              <a:solidFill>
                <a:srgbClr val="FFC000"/>
              </a:solidFill>
            </a:endParaRPr>
          </a:p>
          <a:p>
            <a:endParaRPr lang="en-US" sz="2800" dirty="0">
              <a:solidFill>
                <a:srgbClr val="FDEADA"/>
              </a:solidFill>
            </a:endParaRPr>
          </a:p>
          <a:p>
            <a:endParaRPr lang="en-US" sz="2800" dirty="0">
              <a:solidFill>
                <a:srgbClr val="FFFFCC"/>
              </a:solidFill>
            </a:endParaRPr>
          </a:p>
          <a:p>
            <a:endParaRPr lang="en-US" sz="2400" dirty="0">
              <a:solidFill>
                <a:srgbClr val="FFFFCC"/>
              </a:solidFill>
            </a:endParaRPr>
          </a:p>
          <a:p>
            <a:endParaRPr lang="en-US" sz="2400" dirty="0">
              <a:solidFill>
                <a:srgbClr val="FDEADA"/>
              </a:solidFill>
            </a:endParaRPr>
          </a:p>
          <a:p>
            <a:endParaRPr lang="en-US" sz="2400" dirty="0">
              <a:solidFill>
                <a:srgbClr val="FDEADA"/>
              </a:solidFill>
            </a:endParaRPr>
          </a:p>
          <a:p>
            <a:endParaRPr lang="en-US" sz="2400" dirty="0">
              <a:solidFill>
                <a:srgbClr val="FDEADA"/>
              </a:solidFill>
            </a:endParaRPr>
          </a:p>
          <a:p>
            <a:endParaRPr lang="en-US" sz="2400" dirty="0">
              <a:solidFill>
                <a:srgbClr val="FDEADA"/>
              </a:solidFill>
            </a:endParaRPr>
          </a:p>
          <a:p>
            <a:endParaRPr lang="en-US" sz="2400" dirty="0">
              <a:solidFill>
                <a:srgbClr val="FDEADA"/>
              </a:solidFill>
            </a:endParaRPr>
          </a:p>
          <a:p>
            <a:endParaRPr lang="en-US" sz="2400" dirty="0">
              <a:solidFill>
                <a:srgbClr val="FDEADA"/>
              </a:solidFill>
            </a:endParaRPr>
          </a:p>
          <a:p>
            <a:endParaRPr lang="en-US" sz="2400" dirty="0">
              <a:solidFill>
                <a:srgbClr val="FDEADA"/>
              </a:solidFill>
            </a:endParaRPr>
          </a:p>
          <a:p>
            <a:endParaRPr lang="en-US" sz="2400" dirty="0">
              <a:solidFill>
                <a:srgbClr val="FDEADA"/>
              </a:solidFill>
            </a:endParaRPr>
          </a:p>
          <a:p>
            <a:endParaRPr lang="en-US" sz="2400" dirty="0">
              <a:solidFill>
                <a:srgbClr val="FDEADA"/>
              </a:solidFill>
            </a:endParaRPr>
          </a:p>
          <a:p>
            <a:endParaRPr lang="en-US" sz="2400" dirty="0">
              <a:solidFill>
                <a:srgbClr val="FDEADA"/>
              </a:solidFill>
            </a:endParaRPr>
          </a:p>
          <a:p>
            <a:endParaRPr lang="en-US" sz="2400" dirty="0">
              <a:solidFill>
                <a:srgbClr val="FDEADA"/>
              </a:solidFill>
            </a:endParaRPr>
          </a:p>
          <a:p>
            <a:endParaRPr lang="en-US" sz="2400" dirty="0">
              <a:solidFill>
                <a:srgbClr val="FDEADA"/>
              </a:solidFill>
            </a:endParaRPr>
          </a:p>
          <a:p>
            <a:endParaRPr lang="en-US" sz="2400" dirty="0">
              <a:solidFill>
                <a:srgbClr val="FDEADA"/>
              </a:solidFill>
            </a:endParaRPr>
          </a:p>
        </p:txBody>
      </p:sp>
      <p:sp>
        <p:nvSpPr>
          <p:cNvPr id="4" name="Title 1"/>
          <p:cNvSpPr>
            <a:spLocks noGrp="1"/>
          </p:cNvSpPr>
          <p:nvPr>
            <p:ph type="title"/>
          </p:nvPr>
        </p:nvSpPr>
        <p:spPr>
          <a:xfrm>
            <a:off x="533400" y="152400"/>
            <a:ext cx="8229600" cy="990600"/>
          </a:xfrm>
        </p:spPr>
        <p:txBody>
          <a:bodyPr>
            <a:normAutofit fontScale="90000"/>
          </a:bodyPr>
          <a:lstStyle/>
          <a:p>
            <a:pPr eaLnBrk="1" fontAlgn="auto" hangingPunct="1">
              <a:spcAft>
                <a:spcPts val="0"/>
              </a:spcAft>
              <a:defRPr/>
            </a:pPr>
            <a:r>
              <a:rPr lang="en-US" sz="3200" dirty="0" smtClean="0">
                <a:solidFill>
                  <a:schemeClr val="accent3">
                    <a:lumMod val="20000"/>
                    <a:lumOff val="80000"/>
                  </a:schemeClr>
                </a:solidFill>
              </a:rPr>
              <a:t>Research Focus for Development of Advanced Physics (continued)</a:t>
            </a:r>
            <a:endParaRPr lang="en-US" sz="3200" dirty="0">
              <a:solidFill>
                <a:schemeClr val="accent3">
                  <a:lumMod val="20000"/>
                  <a:lumOff val="80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207_kat"/>
          <p:cNvPicPr>
            <a:picLocks noChangeAspect="1" noChangeArrowheads="1"/>
          </p:cNvPicPr>
          <p:nvPr/>
        </p:nvPicPr>
        <p:blipFill>
          <a:blip r:embed="rId2" cstate="print"/>
          <a:srcRect/>
          <a:stretch>
            <a:fillRect/>
          </a:stretch>
        </p:blipFill>
        <p:spPr bwMode="auto">
          <a:xfrm>
            <a:off x="0" y="0"/>
            <a:ext cx="4953000" cy="3822700"/>
          </a:xfrm>
          <a:prstGeom prst="rect">
            <a:avLst/>
          </a:prstGeom>
          <a:noFill/>
        </p:spPr>
      </p:pic>
      <p:pic>
        <p:nvPicPr>
          <p:cNvPr id="14339" name="Picture 3" descr="gfdl_kat"/>
          <p:cNvPicPr>
            <a:picLocks noChangeAspect="1" noChangeArrowheads="1"/>
          </p:cNvPicPr>
          <p:nvPr/>
        </p:nvPicPr>
        <p:blipFill>
          <a:blip r:embed="rId3" cstate="print"/>
          <a:srcRect/>
          <a:stretch>
            <a:fillRect/>
          </a:stretch>
        </p:blipFill>
        <p:spPr bwMode="auto">
          <a:xfrm>
            <a:off x="4267200" y="0"/>
            <a:ext cx="5105400" cy="3944938"/>
          </a:xfrm>
          <a:prstGeom prst="rect">
            <a:avLst/>
          </a:prstGeom>
          <a:noFill/>
        </p:spPr>
      </p:pic>
      <p:pic>
        <p:nvPicPr>
          <p:cNvPr id="14340" name="Picture 4" descr="d0"/>
          <p:cNvPicPr>
            <a:picLocks noChangeAspect="1" noChangeArrowheads="1"/>
          </p:cNvPicPr>
          <p:nvPr/>
        </p:nvPicPr>
        <p:blipFill>
          <a:blip r:embed="rId4" cstate="print"/>
          <a:srcRect/>
          <a:stretch>
            <a:fillRect/>
          </a:stretch>
        </p:blipFill>
        <p:spPr bwMode="auto">
          <a:xfrm>
            <a:off x="2362200" y="2971800"/>
            <a:ext cx="5257800" cy="4062413"/>
          </a:xfrm>
          <a:prstGeom prst="rect">
            <a:avLst/>
          </a:prstGeom>
          <a:noFill/>
        </p:spPr>
      </p:pic>
      <p:sp>
        <p:nvSpPr>
          <p:cNvPr id="14341" name="Text Box 5"/>
          <p:cNvSpPr txBox="1">
            <a:spLocks noChangeArrowheads="1"/>
          </p:cNvSpPr>
          <p:nvPr/>
        </p:nvSpPr>
        <p:spPr bwMode="auto">
          <a:xfrm>
            <a:off x="990600" y="2438400"/>
            <a:ext cx="1524000" cy="366713"/>
          </a:xfrm>
          <a:prstGeom prst="rect">
            <a:avLst/>
          </a:prstGeom>
          <a:noFill/>
          <a:ln w="9525">
            <a:noFill/>
            <a:miter lim="800000"/>
            <a:headEnd/>
            <a:tailEnd/>
          </a:ln>
          <a:effectLst/>
        </p:spPr>
        <p:txBody>
          <a:bodyPr>
            <a:spAutoFit/>
          </a:bodyPr>
          <a:lstStyle/>
          <a:p>
            <a:pPr>
              <a:spcBef>
                <a:spcPct val="50000"/>
              </a:spcBef>
            </a:pPr>
            <a:r>
              <a:rPr lang="en-US"/>
              <a:t>P: 939.7hPa</a:t>
            </a:r>
          </a:p>
        </p:txBody>
      </p:sp>
      <p:sp>
        <p:nvSpPr>
          <p:cNvPr id="14342" name="Text Box 6"/>
          <p:cNvSpPr txBox="1">
            <a:spLocks noChangeArrowheads="1"/>
          </p:cNvSpPr>
          <p:nvPr/>
        </p:nvSpPr>
        <p:spPr bwMode="auto">
          <a:xfrm>
            <a:off x="990600" y="2819400"/>
            <a:ext cx="1524000" cy="366713"/>
          </a:xfrm>
          <a:prstGeom prst="rect">
            <a:avLst/>
          </a:prstGeom>
          <a:noFill/>
          <a:ln w="9525">
            <a:noFill/>
            <a:miter lim="800000"/>
            <a:headEnd/>
            <a:tailEnd/>
          </a:ln>
          <a:effectLst/>
        </p:spPr>
        <p:txBody>
          <a:bodyPr>
            <a:spAutoFit/>
          </a:bodyPr>
          <a:lstStyle/>
          <a:p>
            <a:pPr>
              <a:spcBef>
                <a:spcPct val="50000"/>
              </a:spcBef>
            </a:pPr>
            <a:r>
              <a:rPr lang="en-US"/>
              <a:t>W: 58.4 m/s</a:t>
            </a:r>
          </a:p>
        </p:txBody>
      </p:sp>
      <p:sp>
        <p:nvSpPr>
          <p:cNvPr id="14343" name="Text Box 7"/>
          <p:cNvSpPr txBox="1">
            <a:spLocks noChangeArrowheads="1"/>
          </p:cNvSpPr>
          <p:nvPr/>
        </p:nvSpPr>
        <p:spPr bwMode="auto">
          <a:xfrm>
            <a:off x="5562600" y="2362200"/>
            <a:ext cx="1524000" cy="366713"/>
          </a:xfrm>
          <a:prstGeom prst="rect">
            <a:avLst/>
          </a:prstGeom>
          <a:noFill/>
          <a:ln w="9525">
            <a:noFill/>
            <a:miter lim="800000"/>
            <a:headEnd/>
            <a:tailEnd/>
          </a:ln>
          <a:effectLst/>
        </p:spPr>
        <p:txBody>
          <a:bodyPr>
            <a:spAutoFit/>
          </a:bodyPr>
          <a:lstStyle/>
          <a:p>
            <a:pPr>
              <a:spcBef>
                <a:spcPct val="50000"/>
              </a:spcBef>
            </a:pPr>
            <a:r>
              <a:rPr lang="en-US"/>
              <a:t>P: 943.5hPa</a:t>
            </a:r>
          </a:p>
        </p:txBody>
      </p:sp>
      <p:sp>
        <p:nvSpPr>
          <p:cNvPr id="14344" name="Text Box 8"/>
          <p:cNvSpPr txBox="1">
            <a:spLocks noChangeArrowheads="1"/>
          </p:cNvSpPr>
          <p:nvPr/>
        </p:nvSpPr>
        <p:spPr bwMode="auto">
          <a:xfrm>
            <a:off x="5562600" y="2743200"/>
            <a:ext cx="1524000" cy="366713"/>
          </a:xfrm>
          <a:prstGeom prst="rect">
            <a:avLst/>
          </a:prstGeom>
          <a:noFill/>
          <a:ln w="9525">
            <a:noFill/>
            <a:miter lim="800000"/>
            <a:headEnd/>
            <a:tailEnd/>
          </a:ln>
          <a:effectLst/>
        </p:spPr>
        <p:txBody>
          <a:bodyPr>
            <a:spAutoFit/>
          </a:bodyPr>
          <a:lstStyle/>
          <a:p>
            <a:pPr>
              <a:spcBef>
                <a:spcPct val="50000"/>
              </a:spcBef>
            </a:pPr>
            <a:r>
              <a:rPr lang="en-US"/>
              <a:t>W: 74.1 m/s</a:t>
            </a:r>
          </a:p>
        </p:txBody>
      </p:sp>
      <p:sp>
        <p:nvSpPr>
          <p:cNvPr id="14345" name="Text Box 9"/>
          <p:cNvSpPr txBox="1">
            <a:spLocks noChangeArrowheads="1"/>
          </p:cNvSpPr>
          <p:nvPr/>
        </p:nvSpPr>
        <p:spPr bwMode="auto">
          <a:xfrm>
            <a:off x="6781800" y="5562600"/>
            <a:ext cx="1524000" cy="366713"/>
          </a:xfrm>
          <a:prstGeom prst="rect">
            <a:avLst/>
          </a:prstGeom>
          <a:noFill/>
          <a:ln w="9525">
            <a:noFill/>
            <a:miter lim="800000"/>
            <a:headEnd/>
            <a:tailEnd/>
          </a:ln>
          <a:effectLst/>
        </p:spPr>
        <p:txBody>
          <a:bodyPr>
            <a:spAutoFit/>
          </a:bodyPr>
          <a:lstStyle/>
          <a:p>
            <a:pPr>
              <a:spcBef>
                <a:spcPct val="50000"/>
              </a:spcBef>
            </a:pPr>
            <a:r>
              <a:rPr lang="en-US"/>
              <a:t>P: 928.4hPa</a:t>
            </a:r>
          </a:p>
        </p:txBody>
      </p:sp>
      <p:sp>
        <p:nvSpPr>
          <p:cNvPr id="14346" name="Text Box 10"/>
          <p:cNvSpPr txBox="1">
            <a:spLocks noChangeArrowheads="1"/>
          </p:cNvSpPr>
          <p:nvPr/>
        </p:nvSpPr>
        <p:spPr bwMode="auto">
          <a:xfrm>
            <a:off x="6781800" y="5943600"/>
            <a:ext cx="1524000" cy="366713"/>
          </a:xfrm>
          <a:prstGeom prst="rect">
            <a:avLst/>
          </a:prstGeom>
          <a:noFill/>
          <a:ln w="9525">
            <a:noFill/>
            <a:miter lim="800000"/>
            <a:headEnd/>
            <a:tailEnd/>
          </a:ln>
          <a:effectLst/>
        </p:spPr>
        <p:txBody>
          <a:bodyPr>
            <a:spAutoFit/>
          </a:bodyPr>
          <a:lstStyle/>
          <a:p>
            <a:pPr>
              <a:spcBef>
                <a:spcPct val="50000"/>
              </a:spcBef>
            </a:pPr>
            <a:r>
              <a:rPr lang="en-US"/>
              <a:t>W: 77.2 m/s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B210_IGOR"/>
          <p:cNvPicPr>
            <a:picLocks noChangeAspect="1" noChangeArrowheads="1"/>
          </p:cNvPicPr>
          <p:nvPr/>
        </p:nvPicPr>
        <p:blipFill>
          <a:blip r:embed="rId2" cstate="print"/>
          <a:srcRect/>
          <a:stretch>
            <a:fillRect/>
          </a:stretch>
        </p:blipFill>
        <p:spPr bwMode="auto">
          <a:xfrm>
            <a:off x="331788" y="188913"/>
            <a:ext cx="4303712" cy="5561012"/>
          </a:xfrm>
          <a:prstGeom prst="rect">
            <a:avLst/>
          </a:prstGeom>
          <a:noFill/>
          <a:ln w="9525">
            <a:noFill/>
            <a:miter lim="800000"/>
            <a:headEnd/>
            <a:tailEnd/>
          </a:ln>
        </p:spPr>
      </p:pic>
      <p:pic>
        <p:nvPicPr>
          <p:cNvPr id="19459" name="Picture 3" descr="B210_IGOR"/>
          <p:cNvPicPr>
            <a:picLocks noChangeAspect="1" noChangeArrowheads="1"/>
          </p:cNvPicPr>
          <p:nvPr/>
        </p:nvPicPr>
        <p:blipFill>
          <a:blip r:embed="rId3" cstate="print"/>
          <a:srcRect/>
          <a:stretch>
            <a:fillRect/>
          </a:stretch>
        </p:blipFill>
        <p:spPr bwMode="auto">
          <a:xfrm>
            <a:off x="4589463" y="180975"/>
            <a:ext cx="4303712" cy="5565775"/>
          </a:xfrm>
          <a:prstGeom prst="rect">
            <a:avLst/>
          </a:prstGeom>
          <a:noFill/>
          <a:ln w="9525">
            <a:noFill/>
            <a:miter lim="800000"/>
            <a:headEnd/>
            <a:tailEnd/>
          </a:ln>
        </p:spPr>
      </p:pic>
      <p:sp>
        <p:nvSpPr>
          <p:cNvPr id="19460" name="Text Box 4"/>
          <p:cNvSpPr txBox="1">
            <a:spLocks noChangeArrowheads="1"/>
          </p:cNvSpPr>
          <p:nvPr/>
        </p:nvSpPr>
        <p:spPr bwMode="auto">
          <a:xfrm>
            <a:off x="755650" y="5805488"/>
            <a:ext cx="3384550" cy="366712"/>
          </a:xfrm>
          <a:prstGeom prst="rect">
            <a:avLst/>
          </a:prstGeom>
          <a:noFill/>
          <a:ln w="9525">
            <a:noFill/>
            <a:miter lim="800000"/>
            <a:headEnd/>
            <a:tailEnd/>
          </a:ln>
          <a:effectLst/>
        </p:spPr>
        <p:txBody>
          <a:bodyPr wrap="none">
            <a:spAutoFit/>
          </a:bodyPr>
          <a:lstStyle/>
          <a:p>
            <a:pPr latinLnBrk="1"/>
            <a:r>
              <a:rPr kumimoji="1" lang="en-US" altLang="ko-KR">
                <a:solidFill>
                  <a:srgbClr val="FF0000"/>
                </a:solidFill>
                <a:latin typeface="Arial Unicode MS" pitchFamily="34" charset="-128"/>
                <a:ea typeface="Arial Unicode MS" pitchFamily="34" charset="-128"/>
                <a:cs typeface="Arial Unicode MS" pitchFamily="34" charset="-128"/>
              </a:rPr>
              <a:t>Track forecast: similar to before</a:t>
            </a:r>
          </a:p>
        </p:txBody>
      </p:sp>
      <p:sp>
        <p:nvSpPr>
          <p:cNvPr id="19461" name="Text Box 5"/>
          <p:cNvSpPr txBox="1">
            <a:spLocks noChangeArrowheads="1"/>
          </p:cNvSpPr>
          <p:nvPr/>
        </p:nvSpPr>
        <p:spPr bwMode="auto">
          <a:xfrm>
            <a:off x="4932363" y="5949950"/>
            <a:ext cx="4070350" cy="641350"/>
          </a:xfrm>
          <a:prstGeom prst="rect">
            <a:avLst/>
          </a:prstGeom>
          <a:noFill/>
          <a:ln w="9525">
            <a:noFill/>
            <a:miter lim="800000"/>
            <a:headEnd/>
            <a:tailEnd/>
          </a:ln>
          <a:effectLst/>
        </p:spPr>
        <p:txBody>
          <a:bodyPr wrap="none">
            <a:spAutoFit/>
          </a:bodyPr>
          <a:lstStyle/>
          <a:p>
            <a:pPr latinLnBrk="1"/>
            <a:r>
              <a:rPr kumimoji="1" lang="en-US" altLang="ko-KR">
                <a:solidFill>
                  <a:srgbClr val="FF0000"/>
                </a:solidFill>
                <a:latin typeface="Arial Unicode MS" pitchFamily="34" charset="-128"/>
                <a:ea typeface="Arial Unicode MS" pitchFamily="34" charset="-128"/>
                <a:cs typeface="Arial Unicode MS" pitchFamily="34" charset="-128"/>
              </a:rPr>
              <a:t>Intensity forecast: error reduced.</a:t>
            </a:r>
          </a:p>
          <a:p>
            <a:pPr latinLnBrk="1"/>
            <a:r>
              <a:rPr kumimoji="1" lang="en-US" altLang="ko-KR">
                <a:solidFill>
                  <a:srgbClr val="FF0000"/>
                </a:solidFill>
                <a:latin typeface="Arial Unicode MS" pitchFamily="34" charset="-128"/>
                <a:ea typeface="Arial Unicode MS" pitchFamily="34" charset="-128"/>
                <a:cs typeface="Arial Unicode MS" pitchFamily="34" charset="-128"/>
              </a:rPr>
              <a:t>    Better than GFDL for the late period</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Text Box 4"/>
          <p:cNvSpPr txBox="1">
            <a:spLocks noChangeArrowheads="1"/>
          </p:cNvSpPr>
          <p:nvPr/>
        </p:nvSpPr>
        <p:spPr bwMode="auto">
          <a:xfrm>
            <a:off x="457200" y="1295400"/>
            <a:ext cx="8001000" cy="5170646"/>
          </a:xfrm>
          <a:prstGeom prst="rect">
            <a:avLst/>
          </a:prstGeom>
          <a:noFill/>
          <a:ln w="9525">
            <a:noFill/>
            <a:miter lim="800000"/>
            <a:headEnd/>
            <a:tailEnd/>
          </a:ln>
          <a:effectLst/>
        </p:spPr>
        <p:txBody>
          <a:bodyPr>
            <a:spAutoFit/>
          </a:bodyPr>
          <a:lstStyle/>
          <a:p>
            <a:pPr marL="342900" indent="-342900">
              <a:spcBef>
                <a:spcPct val="50000"/>
              </a:spcBef>
              <a:buFontTx/>
              <a:buAutoNum type="arabicPeriod"/>
            </a:pPr>
            <a:r>
              <a:rPr lang="en-US" sz="2000" b="1" dirty="0"/>
              <a:t>Microphysics:</a:t>
            </a:r>
          </a:p>
          <a:p>
            <a:pPr marL="342900" indent="-342900">
              <a:spcBef>
                <a:spcPct val="50000"/>
              </a:spcBef>
            </a:pPr>
            <a:r>
              <a:rPr lang="en-US" sz="2000" dirty="0"/>
              <a:t>          Calibrate the operational scheme using the output of a bin microphysics</a:t>
            </a:r>
          </a:p>
          <a:p>
            <a:pPr marL="342900" indent="-342900">
              <a:spcBef>
                <a:spcPct val="50000"/>
              </a:spcBef>
            </a:pPr>
            <a:r>
              <a:rPr lang="en-US" sz="2000" b="1" dirty="0"/>
              <a:t>2.</a:t>
            </a:r>
            <a:r>
              <a:rPr lang="en-US" sz="2000" dirty="0"/>
              <a:t> </a:t>
            </a:r>
            <a:r>
              <a:rPr lang="en-US" sz="2000" b="1" dirty="0"/>
              <a:t>Convection scheme:</a:t>
            </a:r>
          </a:p>
          <a:p>
            <a:pPr marL="342900" indent="-342900">
              <a:spcBef>
                <a:spcPct val="50000"/>
              </a:spcBef>
            </a:pPr>
            <a:r>
              <a:rPr lang="en-US" sz="2000" dirty="0"/>
              <a:t>           Test the new SAS (simplified Arakawa Schubert) </a:t>
            </a:r>
            <a:r>
              <a:rPr lang="en-US" sz="2000" dirty="0" smtClean="0"/>
              <a:t> and new shallow convection schemes implemented in 2010 </a:t>
            </a:r>
            <a:r>
              <a:rPr lang="en-US" sz="2000" dirty="0" err="1"/>
              <a:t>GFS</a:t>
            </a:r>
            <a:r>
              <a:rPr lang="en-US" sz="2000" dirty="0"/>
              <a:t> </a:t>
            </a:r>
            <a:r>
              <a:rPr lang="en-US" sz="2000" dirty="0" smtClean="0"/>
              <a:t>model  (To be tested in both </a:t>
            </a:r>
            <a:r>
              <a:rPr lang="en-US" sz="2000" dirty="0" err="1" smtClean="0"/>
              <a:t>GFDL</a:t>
            </a:r>
            <a:r>
              <a:rPr lang="en-US" sz="2000" dirty="0" smtClean="0"/>
              <a:t> and </a:t>
            </a:r>
            <a:r>
              <a:rPr lang="en-US" sz="2000" dirty="0" err="1" smtClean="0"/>
              <a:t>HWRF</a:t>
            </a:r>
            <a:r>
              <a:rPr lang="en-US" sz="2000" dirty="0" smtClean="0"/>
              <a:t>)</a:t>
            </a:r>
            <a:endParaRPr lang="en-US" sz="2000" dirty="0"/>
          </a:p>
          <a:p>
            <a:pPr marL="342900" indent="-342900">
              <a:spcBef>
                <a:spcPct val="50000"/>
              </a:spcBef>
            </a:pPr>
            <a:r>
              <a:rPr lang="en-US" sz="2000" b="1" dirty="0"/>
              <a:t>3. Triple nest:</a:t>
            </a:r>
          </a:p>
          <a:p>
            <a:pPr marL="342900" indent="-342900">
              <a:spcBef>
                <a:spcPct val="50000"/>
              </a:spcBef>
            </a:pPr>
            <a:r>
              <a:rPr lang="en-US" sz="2000" dirty="0"/>
              <a:t>          Conduct test simulations for 27/9/3km triple nest </a:t>
            </a:r>
            <a:r>
              <a:rPr lang="en-US" sz="2000" dirty="0" err="1"/>
              <a:t>HWRF</a:t>
            </a:r>
            <a:r>
              <a:rPr lang="en-US" sz="2000" dirty="0"/>
              <a:t> with help of </a:t>
            </a:r>
            <a:r>
              <a:rPr lang="en-US" sz="2000" dirty="0" err="1"/>
              <a:t>HRD</a:t>
            </a:r>
            <a:endParaRPr lang="en-US" sz="2000" dirty="0"/>
          </a:p>
          <a:p>
            <a:pPr marL="342900" indent="-342900">
              <a:spcBef>
                <a:spcPct val="50000"/>
              </a:spcBef>
            </a:pPr>
            <a:r>
              <a:rPr lang="en-US" sz="2000" b="1" dirty="0"/>
              <a:t>4. Community Repository:</a:t>
            </a:r>
          </a:p>
          <a:p>
            <a:pPr marL="342900" indent="-342900">
              <a:spcBef>
                <a:spcPct val="50000"/>
              </a:spcBef>
            </a:pPr>
            <a:r>
              <a:rPr lang="en-US" sz="2000" dirty="0"/>
              <a:t>          Continue supporting the community repository version of </a:t>
            </a:r>
            <a:r>
              <a:rPr lang="en-US" sz="2000" dirty="0" err="1"/>
              <a:t>HWRF</a:t>
            </a:r>
            <a:r>
              <a:rPr lang="en-US" sz="2000" dirty="0"/>
              <a:t> with collaborating with </a:t>
            </a:r>
            <a:r>
              <a:rPr lang="en-US" sz="2000" dirty="0" err="1"/>
              <a:t>DTC</a:t>
            </a:r>
            <a:endParaRPr lang="en-US" sz="2000" dirty="0"/>
          </a:p>
        </p:txBody>
      </p:sp>
      <p:sp>
        <p:nvSpPr>
          <p:cNvPr id="22533" name="Text Box 5"/>
          <p:cNvSpPr txBox="1">
            <a:spLocks noChangeArrowheads="1"/>
          </p:cNvSpPr>
          <p:nvPr/>
        </p:nvSpPr>
        <p:spPr bwMode="auto">
          <a:xfrm>
            <a:off x="1066800" y="381000"/>
            <a:ext cx="6477000" cy="707886"/>
          </a:xfrm>
          <a:prstGeom prst="rect">
            <a:avLst/>
          </a:prstGeom>
          <a:solidFill>
            <a:srgbClr val="99CCFF"/>
          </a:solidFill>
          <a:ln w="9525">
            <a:noFill/>
            <a:miter lim="800000"/>
            <a:headEnd/>
            <a:tailEnd/>
          </a:ln>
          <a:effectLst/>
        </p:spPr>
        <p:txBody>
          <a:bodyPr wrap="square">
            <a:spAutoFit/>
          </a:bodyPr>
          <a:lstStyle/>
          <a:p>
            <a:pPr>
              <a:spcBef>
                <a:spcPct val="50000"/>
              </a:spcBef>
            </a:pPr>
            <a:r>
              <a:rPr lang="en-US" sz="4000" b="1" dirty="0" smtClean="0"/>
              <a:t>Future </a:t>
            </a:r>
            <a:r>
              <a:rPr lang="en-US" sz="4000" b="1" dirty="0" err="1" smtClean="0"/>
              <a:t>NCEP</a:t>
            </a:r>
            <a:r>
              <a:rPr lang="en-US" sz="4000" b="1" dirty="0" smtClean="0"/>
              <a:t>  Work Plan </a:t>
            </a:r>
            <a:endParaRPr lang="en-US" sz="40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52400" y="76200"/>
            <a:ext cx="8686800" cy="1143000"/>
          </a:xfrm>
        </p:spPr>
        <p:txBody>
          <a:bodyPr/>
          <a:lstStyle/>
          <a:p>
            <a:r>
              <a:rPr lang="en-US" sz="3600" dirty="0" smtClean="0">
                <a:latin typeface="Arial" pitchFamily="34" charset="0"/>
                <a:cs typeface="Arial" pitchFamily="34" charset="0"/>
              </a:rPr>
              <a:t>HWRF Community Code Development</a:t>
            </a:r>
            <a:endParaRPr lang="en-US" sz="3600" dirty="0">
              <a:latin typeface="Arial" pitchFamily="34" charset="0"/>
              <a:cs typeface="Arial" pitchFamily="34" charset="0"/>
            </a:endParaRPr>
          </a:p>
        </p:txBody>
      </p:sp>
      <p:sp>
        <p:nvSpPr>
          <p:cNvPr id="9" name="Content Placeholder 8"/>
          <p:cNvSpPr>
            <a:spLocks noGrp="1"/>
          </p:cNvSpPr>
          <p:nvPr>
            <p:ph sz="quarter" idx="1"/>
          </p:nvPr>
        </p:nvSpPr>
        <p:spPr/>
        <p:txBody>
          <a:bodyPr/>
          <a:lstStyle/>
          <a:p>
            <a:pPr marL="593725" indent="-457200">
              <a:buFont typeface="+mj-lt"/>
              <a:buAutoNum type="arabicPeriod"/>
            </a:pPr>
            <a:r>
              <a:rPr lang="en-US" sz="2500" dirty="0" smtClean="0">
                <a:latin typeface="Arial" pitchFamily="34" charset="0"/>
                <a:cs typeface="Arial" pitchFamily="34" charset="0"/>
              </a:rPr>
              <a:t>Released Beta version in March. </a:t>
            </a:r>
          </a:p>
          <a:p>
            <a:pPr marL="593725" indent="-457200">
              <a:buFont typeface="+mj-lt"/>
              <a:buAutoNum type="arabicPeriod"/>
            </a:pPr>
            <a:r>
              <a:rPr lang="en-US" sz="2500" dirty="0" smtClean="0">
                <a:latin typeface="Arial" pitchFamily="34" charset="0"/>
                <a:cs typeface="Arial" pitchFamily="34" charset="0"/>
              </a:rPr>
              <a:t>Expanded community code to match 2010 baseline configuration (H050) and later 2010 operational configuration </a:t>
            </a:r>
          </a:p>
          <a:p>
            <a:pPr marL="593725" indent="-457200">
              <a:buFont typeface="+mj-lt"/>
              <a:buAutoNum type="arabicPeriod"/>
            </a:pPr>
            <a:r>
              <a:rPr lang="en-US" sz="2500" dirty="0" smtClean="0">
                <a:latin typeface="Arial" pitchFamily="34" charset="0"/>
                <a:cs typeface="Arial" pitchFamily="34" charset="0"/>
              </a:rPr>
              <a:t>Exposed and/or fixed bugs in various components</a:t>
            </a:r>
          </a:p>
          <a:p>
            <a:pPr marL="593725" indent="-457200">
              <a:buFont typeface="+mj-lt"/>
              <a:buAutoNum type="arabicPeriod"/>
            </a:pPr>
            <a:r>
              <a:rPr lang="en-US" sz="2500" dirty="0" smtClean="0">
                <a:latin typeface="Arial" pitchFamily="34" charset="0"/>
                <a:cs typeface="Arial" pitchFamily="34" charset="0"/>
              </a:rPr>
              <a:t>Upcoming: </a:t>
            </a:r>
          </a:p>
          <a:p>
            <a:pPr marL="1042988" lvl="1" indent="-457200">
              <a:buFont typeface="+mj-lt"/>
              <a:buAutoNum type="arabicPeriod"/>
            </a:pPr>
            <a:r>
              <a:rPr lang="en-US" sz="2500" dirty="0" smtClean="0">
                <a:latin typeface="Arial" pitchFamily="34" charset="0"/>
                <a:cs typeface="Arial" pitchFamily="34" charset="0"/>
              </a:rPr>
              <a:t>Expand code to match 2011</a:t>
            </a:r>
          </a:p>
          <a:p>
            <a:pPr marL="1042988" lvl="1" indent="-457200">
              <a:buFont typeface="+mj-lt"/>
              <a:buAutoNum type="arabicPeriod"/>
            </a:pPr>
            <a:r>
              <a:rPr lang="en-US" sz="2500" dirty="0" smtClean="0">
                <a:latin typeface="Arial" pitchFamily="34" charset="0"/>
                <a:cs typeface="Arial" pitchFamily="34" charset="0"/>
              </a:rPr>
              <a:t>Expand code to third nest</a:t>
            </a:r>
          </a:p>
          <a:p>
            <a:pPr marL="1042988" lvl="1" indent="-457200">
              <a:buFont typeface="+mj-lt"/>
              <a:buAutoNum type="arabicPeriod"/>
            </a:pPr>
            <a:r>
              <a:rPr lang="en-US" sz="2500" dirty="0" smtClean="0">
                <a:latin typeface="Arial" pitchFamily="34" charset="0"/>
                <a:cs typeface="Arial" pitchFamily="34" charset="0"/>
              </a:rPr>
              <a:t>Expand code to idealized simulations</a:t>
            </a:r>
          </a:p>
          <a:p>
            <a:pPr marL="1042988" lvl="1" indent="-457200">
              <a:buFont typeface="+mj-lt"/>
              <a:buAutoNum type="arabicPeriod"/>
            </a:pPr>
            <a:r>
              <a:rPr lang="en-US" sz="2500" dirty="0" smtClean="0">
                <a:latin typeface="Arial" pitchFamily="34" charset="0"/>
                <a:cs typeface="Arial" pitchFamily="34" charset="0"/>
              </a:rPr>
              <a:t>New HWRF release</a:t>
            </a:r>
          </a:p>
          <a:p>
            <a:pPr lvl="1">
              <a:buNone/>
            </a:pP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txBox="1">
            <a:spLocks noChangeArrowheads="1"/>
          </p:cNvSpPr>
          <p:nvPr/>
        </p:nvSpPr>
        <p:spPr bwMode="auto">
          <a:xfrm>
            <a:off x="304800" y="228600"/>
            <a:ext cx="8305800" cy="381000"/>
          </a:xfrm>
          <a:prstGeom prst="rect">
            <a:avLst/>
          </a:prstGeom>
          <a:noFill/>
          <a:ln w="9525">
            <a:noFill/>
            <a:miter lim="800000"/>
            <a:headEnd/>
            <a:tailEnd/>
          </a:ln>
        </p:spPr>
        <p:txBody>
          <a:bodyPr anchor="ctr"/>
          <a:lstStyle/>
          <a:p>
            <a:pPr algn="ctr"/>
            <a:r>
              <a:rPr lang="en-US" sz="4000" dirty="0">
                <a:solidFill>
                  <a:schemeClr val="tx2"/>
                </a:solidFill>
                <a:latin typeface="Calibri" pitchFamily="34" charset="0"/>
              </a:rPr>
              <a:t>High-Resolution HWRFV3.2 System</a:t>
            </a:r>
          </a:p>
        </p:txBody>
      </p:sp>
      <p:sp>
        <p:nvSpPr>
          <p:cNvPr id="3075" name="Text Box 1035"/>
          <p:cNvSpPr txBox="1">
            <a:spLocks noChangeArrowheads="1"/>
          </p:cNvSpPr>
          <p:nvPr/>
        </p:nvSpPr>
        <p:spPr bwMode="auto">
          <a:xfrm>
            <a:off x="228600" y="762000"/>
            <a:ext cx="9601200" cy="1609671"/>
          </a:xfrm>
          <a:prstGeom prst="rect">
            <a:avLst/>
          </a:prstGeom>
          <a:noFill/>
          <a:ln w="9525">
            <a:solidFill>
              <a:srgbClr val="008000"/>
            </a:solidFill>
            <a:miter lim="800000"/>
            <a:headEnd/>
            <a:tailEnd/>
          </a:ln>
        </p:spPr>
        <p:txBody>
          <a:bodyPr wrap="square">
            <a:spAutoFit/>
          </a:bodyPr>
          <a:lstStyle/>
          <a:p>
            <a:pPr marL="371475" indent="-371475">
              <a:spcBef>
                <a:spcPct val="20000"/>
              </a:spcBef>
            </a:pPr>
            <a:r>
              <a:rPr lang="en-US" sz="1700" dirty="0">
                <a:latin typeface="Arial" pitchFamily="34" charset="0"/>
                <a:cs typeface="Arial" pitchFamily="34" charset="0"/>
              </a:rPr>
              <a:t>High Resolution Research version of the </a:t>
            </a:r>
            <a:r>
              <a:rPr lang="en-US" sz="1700" dirty="0" err="1">
                <a:latin typeface="Arial" pitchFamily="34" charset="0"/>
                <a:cs typeface="Arial" pitchFamily="34" charset="0"/>
              </a:rPr>
              <a:t>HWRF</a:t>
            </a:r>
            <a:r>
              <a:rPr lang="en-US" sz="1700" dirty="0">
                <a:latin typeface="Arial" pitchFamily="34" charset="0"/>
                <a:cs typeface="Arial" pitchFamily="34" charset="0"/>
              </a:rPr>
              <a:t> system geared to complement operations</a:t>
            </a:r>
            <a:endParaRPr lang="en-US" sz="1700" dirty="0">
              <a:solidFill>
                <a:srgbClr val="006600"/>
              </a:solidFill>
              <a:latin typeface="Arial" pitchFamily="34" charset="0"/>
              <a:cs typeface="Arial" pitchFamily="34" charset="0"/>
            </a:endParaRPr>
          </a:p>
          <a:p>
            <a:pPr marL="371475" indent="-371475">
              <a:spcBef>
                <a:spcPct val="20000"/>
              </a:spcBef>
              <a:buFont typeface="Arial" pitchFamily="34" charset="0"/>
              <a:buChar char="•"/>
            </a:pPr>
            <a:r>
              <a:rPr lang="en-US" sz="1700" dirty="0">
                <a:latin typeface="Arial" pitchFamily="34" charset="0"/>
                <a:cs typeface="Arial" pitchFamily="34" charset="0"/>
              </a:rPr>
              <a:t>Improved resolution and improved understanding of forecast at about 1-3 km resolution</a:t>
            </a:r>
          </a:p>
          <a:p>
            <a:pPr marL="371475" indent="-371475">
              <a:spcBef>
                <a:spcPct val="20000"/>
              </a:spcBef>
              <a:buFont typeface="Arial" pitchFamily="34" charset="0"/>
              <a:buChar char="•"/>
            </a:pPr>
            <a:r>
              <a:rPr lang="en-US" sz="1700" dirty="0">
                <a:latin typeface="Arial" pitchFamily="34" charset="0"/>
                <a:cs typeface="Arial" pitchFamily="34" charset="0"/>
              </a:rPr>
              <a:t>Incorporate observations on vortex scale for improved model initialization</a:t>
            </a:r>
          </a:p>
          <a:p>
            <a:pPr marL="371475" indent="-371475">
              <a:spcBef>
                <a:spcPct val="20000"/>
              </a:spcBef>
              <a:buFont typeface="Arial" pitchFamily="34" charset="0"/>
              <a:buChar char="•"/>
            </a:pPr>
            <a:r>
              <a:rPr lang="en-US" sz="1700" dirty="0">
                <a:latin typeface="Arial" pitchFamily="34" charset="0"/>
                <a:cs typeface="Arial" pitchFamily="34" charset="0"/>
              </a:rPr>
              <a:t>Incorporate appropriate representation of physical processes in tropics </a:t>
            </a:r>
            <a:r>
              <a:rPr lang="en-US" sz="1700" dirty="0" smtClean="0">
                <a:latin typeface="Arial" pitchFamily="34" charset="0"/>
                <a:cs typeface="Arial" pitchFamily="34" charset="0"/>
              </a:rPr>
              <a:t>for</a:t>
            </a:r>
          </a:p>
          <a:p>
            <a:pPr marL="371475" indent="-371475">
              <a:spcBef>
                <a:spcPct val="20000"/>
              </a:spcBef>
            </a:pPr>
            <a:r>
              <a:rPr lang="en-US" sz="1700" dirty="0" smtClean="0">
                <a:latin typeface="Arial" pitchFamily="34" charset="0"/>
                <a:cs typeface="Arial" pitchFamily="34" charset="0"/>
              </a:rPr>
              <a:t>        </a:t>
            </a:r>
            <a:r>
              <a:rPr lang="en-US" sz="1700" dirty="0">
                <a:latin typeface="Arial" pitchFamily="34" charset="0"/>
                <a:cs typeface="Arial" pitchFamily="34" charset="0"/>
              </a:rPr>
              <a:t>1-3 km resolution</a:t>
            </a:r>
          </a:p>
        </p:txBody>
      </p:sp>
      <p:pic>
        <p:nvPicPr>
          <p:cNvPr id="3084" name="Picture 12" descr="big_picture2"/>
          <p:cNvPicPr>
            <a:picLocks noChangeAspect="1" noChangeArrowheads="1"/>
          </p:cNvPicPr>
          <p:nvPr/>
        </p:nvPicPr>
        <p:blipFill>
          <a:blip r:embed="rId3" cstate="print"/>
          <a:srcRect/>
          <a:stretch>
            <a:fillRect/>
          </a:stretch>
        </p:blipFill>
        <p:spPr bwMode="auto">
          <a:xfrm>
            <a:off x="152400" y="2438400"/>
            <a:ext cx="4800600" cy="3943350"/>
          </a:xfrm>
          <a:prstGeom prst="rect">
            <a:avLst/>
          </a:prstGeom>
          <a:noFill/>
        </p:spPr>
      </p:pic>
      <p:grpSp>
        <p:nvGrpSpPr>
          <p:cNvPr id="2" name="Group 43"/>
          <p:cNvGrpSpPr>
            <a:grpSpLocks/>
          </p:cNvGrpSpPr>
          <p:nvPr/>
        </p:nvGrpSpPr>
        <p:grpSpPr bwMode="auto">
          <a:xfrm>
            <a:off x="5334000" y="3048000"/>
            <a:ext cx="3124200" cy="2438400"/>
            <a:chOff x="3456" y="2112"/>
            <a:chExt cx="1968" cy="1536"/>
          </a:xfrm>
        </p:grpSpPr>
        <p:grpSp>
          <p:nvGrpSpPr>
            <p:cNvPr id="3" name="Group 1065"/>
            <p:cNvGrpSpPr>
              <a:grpSpLocks/>
            </p:cNvGrpSpPr>
            <p:nvPr/>
          </p:nvGrpSpPr>
          <p:grpSpPr bwMode="auto">
            <a:xfrm>
              <a:off x="3456" y="2112"/>
              <a:ext cx="1968" cy="1392"/>
              <a:chOff x="384" y="624"/>
              <a:chExt cx="2592" cy="1392"/>
            </a:xfrm>
          </p:grpSpPr>
          <p:pic>
            <p:nvPicPr>
              <p:cNvPr id="3109" name="Picture 1055" descr="warm0310"/>
              <p:cNvPicPr preferRelativeResize="0">
                <a:picLocks noChangeArrowheads="1"/>
              </p:cNvPicPr>
              <p:nvPr/>
            </p:nvPicPr>
            <p:blipFill>
              <a:blip r:embed="rId4" cstate="print"/>
              <a:srcRect l="3200" t="37334" r="44000" b="3555"/>
              <a:stretch>
                <a:fillRect/>
              </a:stretch>
            </p:blipFill>
            <p:spPr bwMode="auto">
              <a:xfrm>
                <a:off x="384" y="864"/>
                <a:ext cx="1296" cy="1152"/>
              </a:xfrm>
              <a:prstGeom prst="rect">
                <a:avLst/>
              </a:prstGeom>
              <a:noFill/>
              <a:ln w="9525">
                <a:noFill/>
                <a:miter lim="800000"/>
                <a:headEnd/>
                <a:tailEnd/>
              </a:ln>
            </p:spPr>
          </p:pic>
          <p:pic>
            <p:nvPicPr>
              <p:cNvPr id="3110" name="Picture 1057" descr="warm0325"/>
              <p:cNvPicPr preferRelativeResize="0">
                <a:picLocks noChangeArrowheads="1"/>
              </p:cNvPicPr>
              <p:nvPr/>
            </p:nvPicPr>
            <p:blipFill>
              <a:blip r:embed="rId5" cstate="print"/>
              <a:srcRect l="3200" t="37334" r="44000" b="3555"/>
              <a:stretch>
                <a:fillRect/>
              </a:stretch>
            </p:blipFill>
            <p:spPr bwMode="auto">
              <a:xfrm>
                <a:off x="1680" y="864"/>
                <a:ext cx="1296" cy="1152"/>
              </a:xfrm>
              <a:prstGeom prst="rect">
                <a:avLst/>
              </a:prstGeom>
              <a:noFill/>
              <a:ln w="9525">
                <a:noFill/>
                <a:miter lim="800000"/>
                <a:headEnd/>
                <a:tailEnd/>
              </a:ln>
            </p:spPr>
          </p:pic>
          <p:sp>
            <p:nvSpPr>
              <p:cNvPr id="3111" name="Rectangle 1040"/>
              <p:cNvSpPr>
                <a:spLocks noChangeArrowheads="1"/>
              </p:cNvSpPr>
              <p:nvPr/>
            </p:nvSpPr>
            <p:spPr bwMode="auto">
              <a:xfrm>
                <a:off x="480" y="624"/>
                <a:ext cx="2496" cy="288"/>
              </a:xfrm>
              <a:prstGeom prst="rect">
                <a:avLst/>
              </a:prstGeom>
              <a:noFill/>
              <a:ln w="9525">
                <a:noFill/>
                <a:miter lim="800000"/>
                <a:headEnd/>
                <a:tailEnd/>
              </a:ln>
            </p:spPr>
            <p:txBody>
              <a:bodyPr wrap="none" anchor="ctr"/>
              <a:lstStyle/>
              <a:p>
                <a:pPr algn="ctr"/>
                <a:r>
                  <a:rPr lang="en-US" sz="1400">
                    <a:latin typeface="Calibri" pitchFamily="34" charset="0"/>
                  </a:rPr>
                  <a:t>Instantaneous snap shot of the “thermal plumes”  </a:t>
                </a:r>
              </a:p>
              <a:p>
                <a:pPr algn="ctr"/>
                <a:r>
                  <a:rPr lang="en-US" sz="1400">
                    <a:latin typeface="Calibri" pitchFamily="34" charset="0"/>
                  </a:rPr>
                  <a:t>and the warm core structure  </a:t>
                </a:r>
                <a:endParaRPr lang="en-US" sz="1600">
                  <a:latin typeface="Calibri" pitchFamily="34" charset="0"/>
                </a:endParaRPr>
              </a:p>
            </p:txBody>
          </p:sp>
          <p:sp>
            <p:nvSpPr>
              <p:cNvPr id="3112" name="Rectangle 1062"/>
              <p:cNvSpPr>
                <a:spLocks noChangeArrowheads="1"/>
              </p:cNvSpPr>
              <p:nvPr/>
            </p:nvSpPr>
            <p:spPr bwMode="auto">
              <a:xfrm>
                <a:off x="1200" y="960"/>
                <a:ext cx="240" cy="96"/>
              </a:xfrm>
              <a:prstGeom prst="rect">
                <a:avLst/>
              </a:prstGeom>
              <a:noFill/>
              <a:ln w="9525">
                <a:noFill/>
                <a:miter lim="800000"/>
                <a:headEnd/>
                <a:tailEnd/>
              </a:ln>
            </p:spPr>
            <p:txBody>
              <a:bodyPr wrap="none" anchor="ctr"/>
              <a:lstStyle/>
              <a:p>
                <a:pPr algn="ctr"/>
                <a:r>
                  <a:rPr lang="en-US" sz="2000"/>
                  <a:t>3 km</a:t>
                </a:r>
              </a:p>
            </p:txBody>
          </p:sp>
          <p:sp>
            <p:nvSpPr>
              <p:cNvPr id="3113" name="Rectangle 1063"/>
              <p:cNvSpPr>
                <a:spLocks noChangeArrowheads="1"/>
              </p:cNvSpPr>
              <p:nvPr/>
            </p:nvSpPr>
            <p:spPr bwMode="auto">
              <a:xfrm>
                <a:off x="2496" y="960"/>
                <a:ext cx="240" cy="96"/>
              </a:xfrm>
              <a:prstGeom prst="rect">
                <a:avLst/>
              </a:prstGeom>
              <a:noFill/>
              <a:ln w="9525">
                <a:noFill/>
                <a:miter lim="800000"/>
                <a:headEnd/>
                <a:tailEnd/>
              </a:ln>
            </p:spPr>
            <p:txBody>
              <a:bodyPr wrap="none" anchor="ctr"/>
              <a:lstStyle/>
              <a:p>
                <a:pPr algn="ctr"/>
                <a:r>
                  <a:rPr lang="en-US" sz="2000"/>
                  <a:t>3 km</a:t>
                </a:r>
              </a:p>
            </p:txBody>
          </p:sp>
        </p:grpSp>
        <p:sp>
          <p:nvSpPr>
            <p:cNvPr id="3114" name="Rectangle 42"/>
            <p:cNvSpPr>
              <a:spLocks noChangeArrowheads="1"/>
            </p:cNvSpPr>
            <p:nvPr/>
          </p:nvSpPr>
          <p:spPr bwMode="auto">
            <a:xfrm>
              <a:off x="3840" y="3408"/>
              <a:ext cx="1296" cy="240"/>
            </a:xfrm>
            <a:prstGeom prst="rect">
              <a:avLst/>
            </a:prstGeom>
            <a:noFill/>
            <a:ln w="9525">
              <a:noFill/>
              <a:miter lim="800000"/>
              <a:headEnd/>
              <a:tailEnd/>
            </a:ln>
            <a:effectLst/>
          </p:spPr>
          <p:txBody>
            <a:bodyPr wrap="none" anchor="ctr"/>
            <a:lstStyle/>
            <a:p>
              <a:pPr algn="ctr"/>
              <a:r>
                <a:rPr lang="en-US" sz="2000">
                  <a:latin typeface="Calibri" pitchFamily="34" charset="0"/>
                </a:rPr>
                <a:t>Idealized Framework</a:t>
              </a:r>
            </a:p>
          </p:txBody>
        </p:sp>
      </p:grpSp>
      <p:grpSp>
        <p:nvGrpSpPr>
          <p:cNvPr id="4" name="Group 49"/>
          <p:cNvGrpSpPr>
            <a:grpSpLocks/>
          </p:cNvGrpSpPr>
          <p:nvPr/>
        </p:nvGrpSpPr>
        <p:grpSpPr bwMode="auto">
          <a:xfrm>
            <a:off x="5105400" y="2819400"/>
            <a:ext cx="3657600" cy="3276600"/>
            <a:chOff x="1968" y="432"/>
            <a:chExt cx="2688" cy="2976"/>
          </a:xfrm>
        </p:grpSpPr>
        <p:sp>
          <p:nvSpPr>
            <p:cNvPr id="3122" name="Rectangle 50"/>
            <p:cNvSpPr>
              <a:spLocks noChangeArrowheads="1"/>
            </p:cNvSpPr>
            <p:nvPr/>
          </p:nvSpPr>
          <p:spPr bwMode="auto">
            <a:xfrm>
              <a:off x="1968" y="2832"/>
              <a:ext cx="2688" cy="576"/>
            </a:xfrm>
            <a:prstGeom prst="rect">
              <a:avLst/>
            </a:prstGeom>
            <a:noFill/>
            <a:ln w="9525">
              <a:noFill/>
              <a:miter lim="800000"/>
              <a:headEnd/>
              <a:tailEnd/>
            </a:ln>
            <a:effectLst/>
          </p:spPr>
          <p:txBody>
            <a:bodyPr wrap="none" anchor="ctr"/>
            <a:lstStyle/>
            <a:p>
              <a:pPr algn="ctr"/>
              <a:r>
                <a:rPr lang="en-US" sz="1800"/>
                <a:t>Advanced Real-Time  Products to </a:t>
              </a:r>
            </a:p>
            <a:p>
              <a:pPr algn="ctr"/>
              <a:r>
                <a:rPr lang="en-US" sz="1800"/>
                <a:t>support Operations (parallels)</a:t>
              </a:r>
            </a:p>
          </p:txBody>
        </p:sp>
        <p:pic>
          <p:nvPicPr>
            <p:cNvPr id="3123" name="Picture 13" descr="C:\Users\gopal\Desktop\2010\Website_Sample\HWRFx_Web_Portal.gif"/>
            <p:cNvPicPr>
              <a:picLocks noChangeAspect="1" noChangeArrowheads="1" noCrop="1"/>
            </p:cNvPicPr>
            <p:nvPr/>
          </p:nvPicPr>
          <p:blipFill>
            <a:blip r:embed="rId6" cstate="print"/>
            <a:srcRect/>
            <a:stretch>
              <a:fillRect/>
            </a:stretch>
          </p:blipFill>
          <p:spPr bwMode="auto">
            <a:xfrm>
              <a:off x="1968" y="432"/>
              <a:ext cx="2687" cy="2419"/>
            </a:xfrm>
            <a:prstGeom prst="rect">
              <a:avLst/>
            </a:prstGeom>
            <a:noFill/>
            <a:ln w="9525">
              <a:noFill/>
              <a:miter lim="800000"/>
              <a:headEnd/>
              <a:tailEnd/>
            </a:ln>
          </p:spPr>
        </p:pic>
      </p:grpSp>
      <p:grpSp>
        <p:nvGrpSpPr>
          <p:cNvPr id="5" name="Group 57"/>
          <p:cNvGrpSpPr>
            <a:grpSpLocks/>
          </p:cNvGrpSpPr>
          <p:nvPr/>
        </p:nvGrpSpPr>
        <p:grpSpPr bwMode="auto">
          <a:xfrm>
            <a:off x="5105400" y="2743200"/>
            <a:ext cx="3733800" cy="3505200"/>
            <a:chOff x="1584" y="768"/>
            <a:chExt cx="2352" cy="2208"/>
          </a:xfrm>
        </p:grpSpPr>
        <p:pic>
          <p:nvPicPr>
            <p:cNvPr id="3130" name="Picture 11" descr="C:\Users\gopal\Desktop\HFIP_MEETING\moving_nest.gif"/>
            <p:cNvPicPr>
              <a:picLocks noChangeAspect="1" noChangeArrowheads="1" noCrop="1"/>
            </p:cNvPicPr>
            <p:nvPr/>
          </p:nvPicPr>
          <p:blipFill>
            <a:blip r:embed="rId7" cstate="print"/>
            <a:srcRect/>
            <a:stretch>
              <a:fillRect/>
            </a:stretch>
          </p:blipFill>
          <p:spPr bwMode="auto">
            <a:xfrm>
              <a:off x="1584" y="768"/>
              <a:ext cx="2304" cy="1715"/>
            </a:xfrm>
            <a:prstGeom prst="rect">
              <a:avLst/>
            </a:prstGeom>
            <a:noFill/>
            <a:ln w="9525">
              <a:noFill/>
              <a:miter lim="800000"/>
              <a:headEnd/>
              <a:tailEnd/>
            </a:ln>
          </p:spPr>
        </p:pic>
        <p:sp>
          <p:nvSpPr>
            <p:cNvPr id="3131" name="Rectangle 59"/>
            <p:cNvSpPr>
              <a:spLocks noChangeArrowheads="1"/>
            </p:cNvSpPr>
            <p:nvPr/>
          </p:nvSpPr>
          <p:spPr bwMode="auto">
            <a:xfrm>
              <a:off x="1584" y="2448"/>
              <a:ext cx="2304" cy="384"/>
            </a:xfrm>
            <a:prstGeom prst="rect">
              <a:avLst/>
            </a:prstGeom>
            <a:solidFill>
              <a:schemeClr val="bg1"/>
            </a:solidFill>
            <a:ln w="9525">
              <a:noFill/>
              <a:miter lim="800000"/>
              <a:headEnd/>
              <a:tailEnd/>
            </a:ln>
            <a:effectLst/>
          </p:spPr>
          <p:txBody>
            <a:bodyPr wrap="none" anchor="ctr"/>
            <a:lstStyle/>
            <a:p>
              <a:endParaRPr lang="en-US"/>
            </a:p>
          </p:txBody>
        </p:sp>
        <p:sp>
          <p:nvSpPr>
            <p:cNvPr id="3132" name="Rectangle 60"/>
            <p:cNvSpPr>
              <a:spLocks noChangeArrowheads="1"/>
            </p:cNvSpPr>
            <p:nvPr/>
          </p:nvSpPr>
          <p:spPr bwMode="auto">
            <a:xfrm>
              <a:off x="1584" y="2400"/>
              <a:ext cx="2352" cy="576"/>
            </a:xfrm>
            <a:prstGeom prst="rect">
              <a:avLst/>
            </a:prstGeom>
            <a:solidFill>
              <a:schemeClr val="bg1"/>
            </a:solidFill>
            <a:ln w="9525">
              <a:noFill/>
              <a:miter lim="800000"/>
              <a:headEnd/>
              <a:tailEnd/>
            </a:ln>
            <a:effectLst/>
          </p:spPr>
          <p:txBody>
            <a:bodyPr wrap="none" anchor="ctr"/>
            <a:lstStyle/>
            <a:p>
              <a:pPr algn="ctr"/>
              <a:r>
                <a:rPr lang="en-US" sz="2000">
                  <a:latin typeface="Calibri" pitchFamily="34" charset="0"/>
                </a:rPr>
                <a:t>Multiple Moving Domains to Support </a:t>
              </a:r>
            </a:p>
            <a:p>
              <a:pPr algn="ctr"/>
              <a:r>
                <a:rPr lang="en-US" sz="2000">
                  <a:latin typeface="Calibri" pitchFamily="34" charset="0"/>
                </a:rPr>
                <a:t>Operations at 27:09:03</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762000" y="0"/>
            <a:ext cx="7772400" cy="1143000"/>
          </a:xfrm>
        </p:spPr>
        <p:txBody>
          <a:bodyPr>
            <a:normAutofit fontScale="90000"/>
          </a:bodyPr>
          <a:lstStyle/>
          <a:p>
            <a:r>
              <a:rPr lang="en-US"/>
              <a:t>HWRFX-HWRFV3.2 Transitions</a:t>
            </a:r>
          </a:p>
        </p:txBody>
      </p:sp>
      <p:sp>
        <p:nvSpPr>
          <p:cNvPr id="8195" name="Rectangle 3"/>
          <p:cNvSpPr>
            <a:spLocks noGrp="1" noChangeArrowheads="1"/>
          </p:cNvSpPr>
          <p:nvPr>
            <p:ph type="body" idx="1"/>
          </p:nvPr>
        </p:nvSpPr>
        <p:spPr>
          <a:xfrm>
            <a:off x="457200" y="990600"/>
            <a:ext cx="8382000" cy="5562600"/>
          </a:xfrm>
        </p:spPr>
        <p:txBody>
          <a:bodyPr/>
          <a:lstStyle/>
          <a:p>
            <a:pPr>
              <a:lnSpc>
                <a:spcPct val="80000"/>
              </a:lnSpc>
              <a:buFont typeface="Wingdings" pitchFamily="2" charset="2"/>
              <a:buChar char="ü"/>
            </a:pPr>
            <a:r>
              <a:rPr lang="en-US" sz="2000" dirty="0"/>
              <a:t>Contributions from </a:t>
            </a:r>
            <a:r>
              <a:rPr lang="en-US" sz="2000" dirty="0" err="1"/>
              <a:t>HRD</a:t>
            </a:r>
            <a:r>
              <a:rPr lang="en-US" sz="2000" dirty="0"/>
              <a:t>: </a:t>
            </a:r>
          </a:p>
          <a:p>
            <a:pPr lvl="1">
              <a:lnSpc>
                <a:spcPct val="80000"/>
              </a:lnSpc>
              <a:buFont typeface="Wingdings" pitchFamily="2" charset="2"/>
              <a:buChar char="ü"/>
            </a:pPr>
            <a:r>
              <a:rPr lang="en-US" sz="1800" dirty="0"/>
              <a:t>New nest motion algorithm</a:t>
            </a:r>
          </a:p>
          <a:p>
            <a:pPr lvl="1">
              <a:lnSpc>
                <a:spcPct val="80000"/>
              </a:lnSpc>
              <a:buFont typeface="Wingdings" pitchFamily="2" charset="2"/>
              <a:buChar char="ü"/>
            </a:pPr>
            <a:r>
              <a:rPr lang="en-US" sz="1800" dirty="0"/>
              <a:t>Advanced diagnostics capability (</a:t>
            </a:r>
            <a:r>
              <a:rPr lang="en-US" sz="1800" dirty="0" err="1"/>
              <a:t>Diapost</a:t>
            </a:r>
            <a:r>
              <a:rPr lang="en-US" sz="1800" dirty="0"/>
              <a:t>)</a:t>
            </a:r>
          </a:p>
          <a:p>
            <a:pPr lvl="1">
              <a:lnSpc>
                <a:spcPct val="80000"/>
              </a:lnSpc>
              <a:buFont typeface="Wingdings" pitchFamily="2" charset="2"/>
              <a:buChar char="ü"/>
            </a:pPr>
            <a:r>
              <a:rPr lang="en-US" sz="1800" dirty="0"/>
              <a:t>Third nest capability</a:t>
            </a:r>
          </a:p>
          <a:p>
            <a:pPr lvl="1">
              <a:lnSpc>
                <a:spcPct val="80000"/>
              </a:lnSpc>
              <a:buFont typeface="Wingdings" pitchFamily="2" charset="2"/>
              <a:buChar char="ü"/>
            </a:pPr>
            <a:r>
              <a:rPr lang="en-US" sz="1800" dirty="0"/>
              <a:t>Idealized simulations</a:t>
            </a:r>
          </a:p>
          <a:p>
            <a:pPr lvl="1">
              <a:lnSpc>
                <a:spcPct val="80000"/>
              </a:lnSpc>
              <a:buFont typeface="Wingdings" pitchFamily="2" charset="2"/>
              <a:buChar char="ü"/>
            </a:pPr>
            <a:r>
              <a:rPr lang="en-US" sz="1800" dirty="0"/>
              <a:t>Improved vortex assimilation procedure for operations</a:t>
            </a:r>
          </a:p>
          <a:p>
            <a:pPr>
              <a:lnSpc>
                <a:spcPct val="80000"/>
              </a:lnSpc>
              <a:buFont typeface="Wingdings" pitchFamily="2" charset="2"/>
              <a:buChar char="ü"/>
            </a:pPr>
            <a:r>
              <a:rPr lang="en-US" sz="2000" dirty="0"/>
              <a:t>Baseline version testing (without coupling) </a:t>
            </a:r>
          </a:p>
          <a:p>
            <a:pPr>
              <a:lnSpc>
                <a:spcPct val="80000"/>
              </a:lnSpc>
              <a:buFontTx/>
              <a:buNone/>
            </a:pPr>
            <a:r>
              <a:rPr lang="en-US" sz="2000" dirty="0"/>
              <a:t>		- HRH cases, 2009 and 2010 Atlantic cases</a:t>
            </a:r>
          </a:p>
          <a:p>
            <a:pPr>
              <a:lnSpc>
                <a:spcPct val="80000"/>
              </a:lnSpc>
              <a:buFont typeface="Wingdings" pitchFamily="2" charset="2"/>
              <a:buChar char="ü"/>
            </a:pPr>
            <a:r>
              <a:rPr lang="en-US" sz="2000" dirty="0"/>
              <a:t>Use results from the 2010 Stream 2 demo (9:3 from </a:t>
            </a:r>
            <a:r>
              <a:rPr lang="en-US" sz="2000" dirty="0" err="1"/>
              <a:t>HWRFX</a:t>
            </a:r>
            <a:r>
              <a:rPr lang="en-US" sz="2000" dirty="0"/>
              <a:t> and HWRFV3.2) as the basis for evaluation at 3 km resolution</a:t>
            </a:r>
          </a:p>
          <a:p>
            <a:pPr>
              <a:lnSpc>
                <a:spcPct val="80000"/>
              </a:lnSpc>
              <a:buFont typeface="Wingdings" pitchFamily="2" charset="2"/>
              <a:buChar char="ü"/>
            </a:pPr>
            <a:r>
              <a:rPr lang="en-US" sz="2000" dirty="0"/>
              <a:t>Development of coupler for the third nest (EMC)</a:t>
            </a:r>
          </a:p>
          <a:p>
            <a:pPr>
              <a:lnSpc>
                <a:spcPct val="80000"/>
              </a:lnSpc>
              <a:buFont typeface="Wingdings" pitchFamily="2" charset="2"/>
              <a:buChar char="ü"/>
            </a:pPr>
            <a:r>
              <a:rPr lang="en-US" sz="2000" dirty="0"/>
              <a:t>Improved vortex initialization for the third nest (EMC)</a:t>
            </a:r>
          </a:p>
          <a:p>
            <a:pPr>
              <a:lnSpc>
                <a:spcPct val="80000"/>
              </a:lnSpc>
              <a:buFont typeface="Wingdings" pitchFamily="2" charset="2"/>
              <a:buChar char="ü"/>
            </a:pPr>
            <a:r>
              <a:rPr lang="en-US" sz="2000" dirty="0"/>
              <a:t>Retrospective testing of 27:09:03 for Stream 1.5 demo in 2011 and future operational implementation</a:t>
            </a:r>
          </a:p>
          <a:p>
            <a:pPr>
              <a:lnSpc>
                <a:spcPct val="80000"/>
              </a:lnSpc>
              <a:buFont typeface="Wingdings" pitchFamily="2" charset="2"/>
              <a:buChar char="ü"/>
            </a:pPr>
            <a:r>
              <a:rPr lang="en-US" sz="2000" dirty="0"/>
              <a:t>Test new physics suitable for higher resolutions</a:t>
            </a:r>
          </a:p>
          <a:p>
            <a:pPr>
              <a:lnSpc>
                <a:spcPct val="80000"/>
              </a:lnSpc>
              <a:buFont typeface="Wingdings" pitchFamily="2" charset="2"/>
              <a:buChar char="ü"/>
            </a:pPr>
            <a:r>
              <a:rPr lang="en-US" sz="2000" dirty="0"/>
              <a:t>Integrate the modeling component of research and development activities at </a:t>
            </a:r>
            <a:r>
              <a:rPr lang="en-US" sz="2000" dirty="0" err="1"/>
              <a:t>HRD</a:t>
            </a:r>
            <a:r>
              <a:rPr lang="en-US" sz="2000" dirty="0"/>
              <a:t> with operational </a:t>
            </a:r>
            <a:r>
              <a:rPr lang="en-US" sz="2000" dirty="0" err="1"/>
              <a:t>HWRF</a:t>
            </a:r>
            <a:r>
              <a:rPr lang="en-US" sz="2000" dirty="0"/>
              <a:t> </a:t>
            </a:r>
          </a:p>
          <a:p>
            <a:pPr>
              <a:lnSpc>
                <a:spcPct val="80000"/>
              </a:lnSpc>
              <a:buFont typeface="Wingdings" pitchFamily="2" charset="2"/>
              <a:buChar char="ü"/>
            </a:pPr>
            <a:r>
              <a:rPr lang="en-US" sz="2000" dirty="0"/>
              <a:t>Synchronize the developmental efforts with </a:t>
            </a:r>
            <a:r>
              <a:rPr lang="en-US" sz="2000" dirty="0" err="1"/>
              <a:t>DTC</a:t>
            </a:r>
            <a:r>
              <a:rPr lang="en-US" sz="2000" dirty="0"/>
              <a:t> repository for community purpose</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FIRSTMB@AEVPEANFUVWXY5M7" val="332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1927</TotalTime>
  <Words>1765</Words>
  <Application>Microsoft Office PowerPoint</Application>
  <PresentationFormat>On-screen Show (4:3)</PresentationFormat>
  <Paragraphs>322</Paragraphs>
  <Slides>32</Slides>
  <Notes>2</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Apex</vt:lpstr>
      <vt:lpstr>Slide 1</vt:lpstr>
      <vt:lpstr>Slide 2</vt:lpstr>
      <vt:lpstr>Slide 3</vt:lpstr>
      <vt:lpstr>Slide 4</vt:lpstr>
      <vt:lpstr>Slide 5</vt:lpstr>
      <vt:lpstr>Slide 6</vt:lpstr>
      <vt:lpstr>HWRF Community Code Development</vt:lpstr>
      <vt:lpstr>Slide 8</vt:lpstr>
      <vt:lpstr>HWRFX-HWRFV3.2 Transitions</vt:lpstr>
      <vt:lpstr>      Review of Lessons Learned   From 2009 Hurricane Season  1. Regional  Models did very poorly in the highly   sheared storms that dominated the 2009 Atlantic Season.  2. As a whole higher resolution made little positive impact to improve either track or intensity.  3. Results demonstrated need for better initialization of vortex. EnKF  technique showed  promise in better representing asymmetric vortex structure.  4. Results demonstrate need for physics  development  to take advantage of higher resolution.   </vt:lpstr>
      <vt:lpstr>         Did we make progress in 2010 ??  Performance  of high resolution regional models was again disappointing </vt:lpstr>
      <vt:lpstr>Slide 12</vt:lpstr>
      <vt:lpstr>2010 Operational Verifications</vt:lpstr>
      <vt:lpstr>HFIP 2010  regional models run in near real time</vt:lpstr>
      <vt:lpstr>Verification  of HWRFx vs. Regional Operational Models</vt:lpstr>
      <vt:lpstr>Verification  of COAMPS-TC vs. Regional Operational Models</vt:lpstr>
      <vt:lpstr>Verification  of NCAR ARW vs. Regional Operational Models (very limited data set for meaningful comparison)</vt:lpstr>
      <vt:lpstr>Slide 18</vt:lpstr>
      <vt:lpstr>Slide 19</vt:lpstr>
      <vt:lpstr>Slide 20</vt:lpstr>
      <vt:lpstr>AHW Real-time Forecasts: Issues in 2010</vt:lpstr>
      <vt:lpstr>  AHW Real-time Forecasts: Plans for 2011</vt:lpstr>
      <vt:lpstr>Slide 23</vt:lpstr>
      <vt:lpstr>Slide 24</vt:lpstr>
      <vt:lpstr>Slide 25</vt:lpstr>
      <vt:lpstr>Slide 26</vt:lpstr>
      <vt:lpstr>ARW and HWRF: Sensitivity to Convective Parameterization  (Work Done at ESRL)  </vt:lpstr>
      <vt:lpstr>Further development of Microphysics an Open-ended question still….. Applying a Spectral Bin Microphysics (SBM) model as benchmark for tuning (optimizing) simpler bulk  microphysics schemes still offers great promise…. Should be done in conjunction with needed Observations of micro-physics:  Particularly above the freezing level   </vt:lpstr>
      <vt:lpstr>Hydrometeor mass densities  simulations in a deep convective cloud:  Midland/Texas, 13 August 1999 </vt:lpstr>
      <vt:lpstr>Slide 30</vt:lpstr>
      <vt:lpstr>Slide 31</vt:lpstr>
      <vt:lpstr>Research Focus for Development of Advanced Physics (continued)</vt:lpstr>
    </vt:vector>
  </TitlesOfParts>
  <Company>UCAR/NCAR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Summary of Recent HFIP Activity and Results from                           NCAR’s Earth System Laboratory Mesoscale Microscale Division</dc:title>
  <dc:creator>cdavis</dc:creator>
  <cp:lastModifiedBy>administrator</cp:lastModifiedBy>
  <cp:revision>218</cp:revision>
  <dcterms:created xsi:type="dcterms:W3CDTF">2009-11-02T16:04:56Z</dcterms:created>
  <dcterms:modified xsi:type="dcterms:W3CDTF">2010-11-10T13:30:06Z</dcterms:modified>
</cp:coreProperties>
</file>