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0"/>
  </p:notesMasterIdLst>
  <p:handoutMasterIdLst>
    <p:handoutMasterId r:id="rId11"/>
  </p:handoutMasterIdLst>
  <p:sldIdLst>
    <p:sldId id="256" r:id="rId2"/>
    <p:sldId id="361" r:id="rId3"/>
    <p:sldId id="362" r:id="rId4"/>
    <p:sldId id="364" r:id="rId5"/>
    <p:sldId id="363" r:id="rId6"/>
    <p:sldId id="366" r:id="rId7"/>
    <p:sldId id="365" r:id="rId8"/>
    <p:sldId id="358" r:id="rId9"/>
  </p:sldIdLst>
  <p:sldSz cx="9144000" cy="6858000" type="screen4x3"/>
  <p:notesSz cx="7010400" cy="9296400"/>
  <p:defaultTextStyle>
    <a:defPPr>
      <a:defRPr lang="en-US"/>
    </a:defPPr>
    <a:lvl1pPr algn="l" rtl="0" fontAlgn="base">
      <a:spcBef>
        <a:spcPct val="0"/>
      </a:spcBef>
      <a:spcAft>
        <a:spcPct val="0"/>
      </a:spcAft>
      <a:defRPr sz="2800" kern="1200">
        <a:solidFill>
          <a:schemeClr val="tx1"/>
        </a:solidFill>
        <a:latin typeface="Times New Roman" pitchFamily="18" charset="0"/>
        <a:ea typeface="+mn-ea"/>
        <a:cs typeface="+mn-cs"/>
      </a:defRPr>
    </a:lvl1pPr>
    <a:lvl2pPr marL="457200" algn="l" rtl="0" fontAlgn="base">
      <a:spcBef>
        <a:spcPct val="0"/>
      </a:spcBef>
      <a:spcAft>
        <a:spcPct val="0"/>
      </a:spcAft>
      <a:defRPr sz="2800" kern="1200">
        <a:solidFill>
          <a:schemeClr val="tx1"/>
        </a:solidFill>
        <a:latin typeface="Times New Roman" pitchFamily="18" charset="0"/>
        <a:ea typeface="+mn-ea"/>
        <a:cs typeface="+mn-cs"/>
      </a:defRPr>
    </a:lvl2pPr>
    <a:lvl3pPr marL="914400" algn="l" rtl="0" fontAlgn="base">
      <a:spcBef>
        <a:spcPct val="0"/>
      </a:spcBef>
      <a:spcAft>
        <a:spcPct val="0"/>
      </a:spcAft>
      <a:defRPr sz="2800" kern="1200">
        <a:solidFill>
          <a:schemeClr val="tx1"/>
        </a:solidFill>
        <a:latin typeface="Times New Roman" pitchFamily="18" charset="0"/>
        <a:ea typeface="+mn-ea"/>
        <a:cs typeface="+mn-cs"/>
      </a:defRPr>
    </a:lvl3pPr>
    <a:lvl4pPr marL="1371600" algn="l" rtl="0" fontAlgn="base">
      <a:spcBef>
        <a:spcPct val="0"/>
      </a:spcBef>
      <a:spcAft>
        <a:spcPct val="0"/>
      </a:spcAft>
      <a:defRPr sz="2800" kern="1200">
        <a:solidFill>
          <a:schemeClr val="tx1"/>
        </a:solidFill>
        <a:latin typeface="Times New Roman" pitchFamily="18" charset="0"/>
        <a:ea typeface="+mn-ea"/>
        <a:cs typeface="+mn-cs"/>
      </a:defRPr>
    </a:lvl4pPr>
    <a:lvl5pPr marL="1828800" algn="l" rtl="0" fontAlgn="base">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FF0000"/>
    <a:srgbClr val="009900"/>
    <a:srgbClr val="CC0000"/>
    <a:srgbClr val="FF3300"/>
    <a:srgbClr val="0081BF"/>
    <a:srgbClr val="0099C1"/>
    <a:srgbClr val="00CC00"/>
    <a:srgbClr val="EAEAEA"/>
    <a:srgbClr val="DDDDDD"/>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3411" autoAdjust="0"/>
    <p:restoredTop sz="94706" autoAdjust="0"/>
  </p:normalViewPr>
  <p:slideViewPr>
    <p:cSldViewPr>
      <p:cViewPr varScale="1">
        <p:scale>
          <a:sx n="67" d="100"/>
          <a:sy n="67" d="100"/>
        </p:scale>
        <p:origin x="-67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100" d="100"/>
          <a:sy n="100" d="100"/>
        </p:scale>
        <p:origin x="-1284" y="1224"/>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1026"/>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a:defRPr sz="1200"/>
            </a:lvl1pPr>
          </a:lstStyle>
          <a:p>
            <a:pPr>
              <a:defRPr/>
            </a:pPr>
            <a:endParaRPr lang="en-US"/>
          </a:p>
        </p:txBody>
      </p:sp>
      <p:sp>
        <p:nvSpPr>
          <p:cNvPr id="13315" name="Rectangle 1027"/>
          <p:cNvSpPr>
            <a:spLocks noGrp="1" noChangeArrowheads="1"/>
          </p:cNvSpPr>
          <p:nvPr>
            <p:ph type="dt" sz="quarter" idx="1"/>
          </p:nvPr>
        </p:nvSpPr>
        <p:spPr bwMode="auto">
          <a:xfrm>
            <a:off x="3971925"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defRPr sz="1200"/>
            </a:lvl1pPr>
          </a:lstStyle>
          <a:p>
            <a:pPr>
              <a:defRPr/>
            </a:pPr>
            <a:endParaRPr lang="en-US"/>
          </a:p>
        </p:txBody>
      </p:sp>
      <p:sp>
        <p:nvSpPr>
          <p:cNvPr id="13316" name="Rectangle 1028"/>
          <p:cNvSpPr>
            <a:spLocks noGrp="1" noChangeArrowheads="1"/>
          </p:cNvSpPr>
          <p:nvPr>
            <p:ph type="ftr" sz="quarter" idx="2"/>
          </p:nvPr>
        </p:nvSpPr>
        <p:spPr bwMode="auto">
          <a:xfrm>
            <a:off x="0"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a:defRPr sz="1200"/>
            </a:lvl1pPr>
          </a:lstStyle>
          <a:p>
            <a:pPr>
              <a:defRPr/>
            </a:pPr>
            <a:endParaRPr lang="en-US"/>
          </a:p>
        </p:txBody>
      </p:sp>
      <p:sp>
        <p:nvSpPr>
          <p:cNvPr id="13317" name="Rectangle 1029"/>
          <p:cNvSpPr>
            <a:spLocks noGrp="1" noChangeArrowheads="1"/>
          </p:cNvSpPr>
          <p:nvPr>
            <p:ph type="sldNum" sz="quarter" idx="3"/>
          </p:nvPr>
        </p:nvSpPr>
        <p:spPr bwMode="auto">
          <a:xfrm>
            <a:off x="3971925"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defRPr sz="1200"/>
            </a:lvl1pPr>
          </a:lstStyle>
          <a:p>
            <a:pPr>
              <a:defRPr/>
            </a:pPr>
            <a:fld id="{52342658-21DB-4BF6-925A-06B203C9A6AF}"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a:defRPr sz="1200"/>
            </a:lvl1pPr>
          </a:lstStyle>
          <a:p>
            <a:pPr>
              <a:defRPr/>
            </a:pPr>
            <a:endParaRPr lang="en-US"/>
          </a:p>
        </p:txBody>
      </p:sp>
      <p:sp>
        <p:nvSpPr>
          <p:cNvPr id="3075" name="Rectangle 3"/>
          <p:cNvSpPr>
            <a:spLocks noGrp="1" noChangeArrowheads="1"/>
          </p:cNvSpPr>
          <p:nvPr>
            <p:ph type="dt" idx="1"/>
          </p:nvPr>
        </p:nvSpPr>
        <p:spPr bwMode="auto">
          <a:xfrm>
            <a:off x="3971925"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defRPr sz="1200"/>
            </a:lvl1pPr>
          </a:lstStyle>
          <a:p>
            <a:pPr>
              <a:defRPr/>
            </a:pPr>
            <a:endParaRPr lang="en-US"/>
          </a:p>
        </p:txBody>
      </p:sp>
      <p:sp>
        <p:nvSpPr>
          <p:cNvPr id="17412"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35038" y="4416425"/>
            <a:ext cx="5140325" cy="41830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a:defRPr sz="1200"/>
            </a:lvl1pPr>
          </a:lstStyle>
          <a:p>
            <a:pPr>
              <a:defRPr/>
            </a:pPr>
            <a:endParaRPr lang="en-US"/>
          </a:p>
        </p:txBody>
      </p:sp>
      <p:sp>
        <p:nvSpPr>
          <p:cNvPr id="3079" name="Rectangle 7"/>
          <p:cNvSpPr>
            <a:spLocks noGrp="1" noChangeArrowheads="1"/>
          </p:cNvSpPr>
          <p:nvPr>
            <p:ph type="sldNum" sz="quarter" idx="5"/>
          </p:nvPr>
        </p:nvSpPr>
        <p:spPr bwMode="auto">
          <a:xfrm>
            <a:off x="3971925"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defRPr sz="1200"/>
            </a:lvl1pPr>
          </a:lstStyle>
          <a:p>
            <a:pPr>
              <a:defRPr/>
            </a:pPr>
            <a:fld id="{4C159A74-81BB-4AD7-9280-76038EDDA04B}"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4A64717-8116-47DC-9E79-55CF9BF6009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0209055-5CFD-4AA7-9CD8-6DFE931F3CF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28600"/>
            <a:ext cx="194310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228600"/>
            <a:ext cx="56769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C31C6A9-17A6-4226-B228-67FA70B20149}"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61722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676400"/>
            <a:ext cx="7772400" cy="4419600"/>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92156A3-D3C6-4F8F-9E07-93D7948021F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8CE2E43-565A-4AB0-BCD7-194BA4657D7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E522ABA-BCC4-424E-BDF3-2A2A9253FFCF}"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76400"/>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76400"/>
            <a:ext cx="38100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65D7321-AF81-47DA-9D5A-4544C6840B3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6EA33DF9-DC64-4DDF-A7DB-BEE0DAD9412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B95C693F-7FB2-4D61-AC41-D46AB69C45E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FB60481C-BAC7-451C-9328-66E8BBD48488}"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21475FB-24B0-440F-A69A-D0F168C9B1E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CD8C731-6C61-469A-AADF-64537F422AD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4000">
              <a:schemeClr val="accent4">
                <a:lumMod val="50000"/>
                <a:lumOff val="50000"/>
              </a:schemeClr>
            </a:gs>
            <a:gs pos="78000">
              <a:schemeClr val="accent3">
                <a:lumMod val="95000"/>
              </a:schemeClr>
            </a:gs>
            <a:gs pos="100000">
              <a:srgbClr val="0081BF"/>
            </a:gs>
          </a:gsLst>
          <a:lin ang="5400000" scaled="0"/>
          <a:tileRect/>
        </a:gra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1447800" y="228600"/>
            <a:ext cx="6172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685800" y="1676400"/>
            <a:ext cx="7772400" cy="441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pPr>
              <a:defRPr/>
            </a:pPr>
            <a:endParaRPr lang="en-US"/>
          </a:p>
        </p:txBody>
      </p:sp>
      <p:sp>
        <p:nvSpPr>
          <p:cNvPr id="1030" name="Rectangle 6"/>
          <p:cNvSpPr>
            <a:spLocks noGrp="1" noChangeArrowheads="1"/>
          </p:cNvSpPr>
          <p:nvPr>
            <p:ph type="sldNum" sz="quarter" idx="4"/>
          </p:nvPr>
        </p:nvSpPr>
        <p:spPr bwMode="auto">
          <a:xfrm>
            <a:off x="70866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800">
                <a:latin typeface="+mn-lt"/>
              </a:defRPr>
            </a:lvl1pPr>
          </a:lstStyle>
          <a:p>
            <a:pPr>
              <a:defRPr/>
            </a:pPr>
            <a:fld id="{39E5D510-DD50-40AF-B990-FEE7A27BC7C6}" type="slidenum">
              <a:rPr lang="en-US"/>
              <a:pPr>
                <a:defRPr/>
              </a:pPr>
              <a:t>‹#›</a:t>
            </a:fld>
            <a:endParaRPr lang="en-US"/>
          </a:p>
        </p:txBody>
      </p:sp>
      <p:sp>
        <p:nvSpPr>
          <p:cNvPr id="1031" name="Line 7"/>
          <p:cNvSpPr>
            <a:spLocks noChangeShapeType="1"/>
          </p:cNvSpPr>
          <p:nvPr/>
        </p:nvSpPr>
        <p:spPr bwMode="auto">
          <a:xfrm>
            <a:off x="228600" y="1524000"/>
            <a:ext cx="8686800" cy="0"/>
          </a:xfrm>
          <a:prstGeom prst="line">
            <a:avLst/>
          </a:prstGeom>
          <a:noFill/>
          <a:ln w="57150">
            <a:solidFill>
              <a:srgbClr val="FF3300"/>
            </a:solidFill>
            <a:round/>
            <a:headEnd/>
            <a:tailEnd/>
          </a:ln>
          <a:effectLst/>
        </p:spPr>
        <p:txBody>
          <a:bodyPr/>
          <a:lstStyle/>
          <a:p>
            <a:pPr>
              <a:defRPr/>
            </a:pPr>
            <a:endParaRPr lang="en-US"/>
          </a:p>
        </p:txBody>
      </p:sp>
      <p:pic>
        <p:nvPicPr>
          <p:cNvPr id="2056" name="Picture 8"/>
          <p:cNvPicPr>
            <a:picLocks noChangeAspect="1" noChangeArrowheads="1"/>
          </p:cNvPicPr>
          <p:nvPr/>
        </p:nvPicPr>
        <p:blipFill>
          <a:blip r:embed="rId14" cstate="print"/>
          <a:srcRect/>
          <a:stretch>
            <a:fillRect/>
          </a:stretch>
        </p:blipFill>
        <p:spPr bwMode="auto">
          <a:xfrm>
            <a:off x="228600" y="228600"/>
            <a:ext cx="1176338" cy="1177925"/>
          </a:xfrm>
          <a:prstGeom prst="rect">
            <a:avLst/>
          </a:prstGeom>
          <a:noFill/>
          <a:ln w="12700">
            <a:noFill/>
            <a:miter lim="800000"/>
            <a:headEnd/>
            <a:tailEnd/>
          </a:ln>
        </p:spPr>
      </p:pic>
      <p:pic>
        <p:nvPicPr>
          <p:cNvPr id="2057" name="Picture 12" descr="doc_logo"/>
          <p:cNvPicPr>
            <a:picLocks noChangeAspect="1" noChangeArrowheads="1"/>
          </p:cNvPicPr>
          <p:nvPr/>
        </p:nvPicPr>
        <p:blipFill>
          <a:blip r:embed="rId15" cstate="print"/>
          <a:srcRect/>
          <a:stretch>
            <a:fillRect/>
          </a:stretch>
        </p:blipFill>
        <p:spPr bwMode="auto">
          <a:xfrm>
            <a:off x="7696200" y="228600"/>
            <a:ext cx="1219200" cy="1212850"/>
          </a:xfrm>
          <a:prstGeom prst="rect">
            <a:avLst/>
          </a:prstGeom>
          <a:noFill/>
          <a:ln w="9525">
            <a:noFill/>
            <a:miter lim="800000"/>
            <a:headEnd/>
            <a:tailEnd/>
          </a:ln>
        </p:spPr>
      </p:pic>
      <p:sp>
        <p:nvSpPr>
          <p:cNvPr id="1037" name="Text Box 13"/>
          <p:cNvSpPr txBox="1">
            <a:spLocks noChangeArrowheads="1"/>
          </p:cNvSpPr>
          <p:nvPr/>
        </p:nvSpPr>
        <p:spPr bwMode="auto">
          <a:xfrm rot="18900000">
            <a:off x="6248400" y="5105400"/>
            <a:ext cx="2895600" cy="701675"/>
          </a:xfrm>
          <a:prstGeom prst="rect">
            <a:avLst/>
          </a:prstGeom>
          <a:noFill/>
          <a:ln w="9525">
            <a:noFill/>
            <a:miter lim="800000"/>
            <a:headEnd/>
            <a:tailEnd/>
          </a:ln>
          <a:effectLst/>
        </p:spPr>
        <p:txBody>
          <a:bodyPr>
            <a:spAutoFit/>
          </a:bodyPr>
          <a:lstStyle/>
          <a:p>
            <a:pPr>
              <a:spcBef>
                <a:spcPct val="50000"/>
              </a:spcBef>
              <a:defRPr/>
            </a:pPr>
            <a:r>
              <a:rPr lang="en-US" sz="4000">
                <a:solidFill>
                  <a:srgbClr val="DDDDDD"/>
                </a:solidFill>
              </a:rPr>
              <a:t>    </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3600" b="1">
          <a:solidFill>
            <a:schemeClr val="tx2"/>
          </a:solidFill>
          <a:latin typeface="+mj-lt"/>
          <a:ea typeface="+mj-ea"/>
          <a:cs typeface="+mj-cs"/>
        </a:defRPr>
      </a:lvl1pPr>
      <a:lvl2pPr algn="ctr" rtl="0" eaLnBrk="0" fontAlgn="base" hangingPunct="0">
        <a:spcBef>
          <a:spcPct val="0"/>
        </a:spcBef>
        <a:spcAft>
          <a:spcPct val="0"/>
        </a:spcAft>
        <a:defRPr sz="3600" b="1">
          <a:solidFill>
            <a:schemeClr val="tx2"/>
          </a:solidFill>
          <a:latin typeface="Arial" charset="0"/>
        </a:defRPr>
      </a:lvl2pPr>
      <a:lvl3pPr algn="ctr" rtl="0" eaLnBrk="0" fontAlgn="base" hangingPunct="0">
        <a:spcBef>
          <a:spcPct val="0"/>
        </a:spcBef>
        <a:spcAft>
          <a:spcPct val="0"/>
        </a:spcAft>
        <a:defRPr sz="3600" b="1">
          <a:solidFill>
            <a:schemeClr val="tx2"/>
          </a:solidFill>
          <a:latin typeface="Arial" charset="0"/>
        </a:defRPr>
      </a:lvl3pPr>
      <a:lvl4pPr algn="ctr" rtl="0" eaLnBrk="0" fontAlgn="base" hangingPunct="0">
        <a:spcBef>
          <a:spcPct val="0"/>
        </a:spcBef>
        <a:spcAft>
          <a:spcPct val="0"/>
        </a:spcAft>
        <a:defRPr sz="3600" b="1">
          <a:solidFill>
            <a:schemeClr val="tx2"/>
          </a:solidFill>
          <a:latin typeface="Arial" charset="0"/>
        </a:defRPr>
      </a:lvl4pPr>
      <a:lvl5pPr algn="ctr" rtl="0" eaLnBrk="0" fontAlgn="base" hangingPunct="0">
        <a:spcBef>
          <a:spcPct val="0"/>
        </a:spcBef>
        <a:spcAft>
          <a:spcPct val="0"/>
        </a:spcAft>
        <a:defRPr sz="3600" b="1">
          <a:solidFill>
            <a:schemeClr val="tx2"/>
          </a:solidFill>
          <a:latin typeface="Arial" charset="0"/>
        </a:defRPr>
      </a:lvl5pPr>
      <a:lvl6pPr marL="457200" algn="ctr" rtl="0" fontAlgn="base">
        <a:spcBef>
          <a:spcPct val="0"/>
        </a:spcBef>
        <a:spcAft>
          <a:spcPct val="0"/>
        </a:spcAft>
        <a:defRPr sz="3600" b="1">
          <a:solidFill>
            <a:schemeClr val="tx2"/>
          </a:solidFill>
          <a:latin typeface="Arial" charset="0"/>
        </a:defRPr>
      </a:lvl6pPr>
      <a:lvl7pPr marL="914400" algn="ctr" rtl="0" fontAlgn="base">
        <a:spcBef>
          <a:spcPct val="0"/>
        </a:spcBef>
        <a:spcAft>
          <a:spcPct val="0"/>
        </a:spcAft>
        <a:defRPr sz="3600" b="1">
          <a:solidFill>
            <a:schemeClr val="tx2"/>
          </a:solidFill>
          <a:latin typeface="Arial" charset="0"/>
        </a:defRPr>
      </a:lvl7pPr>
      <a:lvl8pPr marL="1371600" algn="ctr" rtl="0" fontAlgn="base">
        <a:spcBef>
          <a:spcPct val="0"/>
        </a:spcBef>
        <a:spcAft>
          <a:spcPct val="0"/>
        </a:spcAft>
        <a:defRPr sz="3600" b="1">
          <a:solidFill>
            <a:schemeClr val="tx2"/>
          </a:solidFill>
          <a:latin typeface="Arial" charset="0"/>
        </a:defRPr>
      </a:lvl8pPr>
      <a:lvl9pPr marL="1828800" algn="ctr" rtl="0" fontAlgn="base">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385248" y="103496"/>
            <a:ext cx="6324600" cy="1447800"/>
          </a:xfrm>
        </p:spPr>
        <p:txBody>
          <a:bodyPr/>
          <a:lstStyle/>
          <a:p>
            <a:pPr eaLnBrk="1" hangingPunct="1"/>
            <a:r>
              <a:rPr lang="en-US" sz="2400" dirty="0" smtClean="0"/>
              <a:t>HFIP STREAM 1.5 CONCEPT OF OPERATIONS AND TIMELINE FOR  FY11</a:t>
            </a:r>
            <a:br>
              <a:rPr lang="en-US" sz="2400" dirty="0" smtClean="0"/>
            </a:br>
            <a:r>
              <a:rPr lang="en-US" sz="2400" dirty="0" smtClean="0"/>
              <a:t> </a:t>
            </a:r>
            <a:r>
              <a:rPr lang="en-US" sz="1600" b="0" dirty="0" smtClean="0"/>
              <a:t>Ed </a:t>
            </a:r>
            <a:r>
              <a:rPr lang="en-US" sz="1600" b="0" dirty="0" err="1" smtClean="0"/>
              <a:t>Rappaport</a:t>
            </a:r>
            <a:r>
              <a:rPr lang="en-US" sz="1600" b="0" dirty="0" smtClean="0"/>
              <a:t/>
            </a:r>
            <a:br>
              <a:rPr lang="en-US" sz="1600" b="0" dirty="0" smtClean="0"/>
            </a:br>
            <a:r>
              <a:rPr lang="en-US" sz="1600" b="0" dirty="0" smtClean="0"/>
              <a:t>November 9, 2010</a:t>
            </a:r>
          </a:p>
        </p:txBody>
      </p:sp>
      <p:sp>
        <p:nvSpPr>
          <p:cNvPr id="5" name="TextBox 4"/>
          <p:cNvSpPr txBox="1"/>
          <p:nvPr/>
        </p:nvSpPr>
        <p:spPr>
          <a:xfrm>
            <a:off x="762001" y="2070080"/>
            <a:ext cx="7696200" cy="3416320"/>
          </a:xfrm>
          <a:prstGeom prst="rect">
            <a:avLst/>
          </a:prstGeom>
          <a:noFill/>
        </p:spPr>
        <p:txBody>
          <a:bodyPr wrap="square" rtlCol="0">
            <a:spAutoFit/>
          </a:bodyPr>
          <a:lstStyle/>
          <a:p>
            <a:pPr>
              <a:buFont typeface="Arial" pitchFamily="34" charset="0"/>
              <a:buChar char="•"/>
            </a:pPr>
            <a:endParaRPr lang="en-US" sz="1800" dirty="0" smtClean="0">
              <a:latin typeface="+mn-lt"/>
            </a:endParaRPr>
          </a:p>
          <a:p>
            <a:r>
              <a:rPr lang="en-US" sz="1800" u="sng" dirty="0" smtClean="0">
                <a:latin typeface="+mn-lt"/>
              </a:rPr>
              <a:t>Presentation Outline</a:t>
            </a:r>
          </a:p>
          <a:p>
            <a:pPr>
              <a:buFont typeface="Arial" pitchFamily="34" charset="0"/>
              <a:buChar char="•"/>
            </a:pPr>
            <a:endParaRPr lang="en-US" sz="1800" dirty="0" smtClean="0">
              <a:latin typeface="+mn-lt"/>
            </a:endParaRPr>
          </a:p>
          <a:p>
            <a:pPr>
              <a:buFont typeface="Arial" pitchFamily="34" charset="0"/>
              <a:buChar char="•"/>
            </a:pPr>
            <a:r>
              <a:rPr lang="en-US" sz="1800" dirty="0" smtClean="0">
                <a:latin typeface="+mn-lt"/>
              </a:rPr>
              <a:t> Definitions</a:t>
            </a:r>
          </a:p>
          <a:p>
            <a:pPr>
              <a:buFont typeface="Arial" pitchFamily="34" charset="0"/>
              <a:buChar char="•"/>
            </a:pPr>
            <a:endParaRPr lang="en-US" sz="1800" dirty="0" smtClean="0">
              <a:latin typeface="+mn-lt"/>
            </a:endParaRPr>
          </a:p>
          <a:p>
            <a:pPr>
              <a:buFont typeface="Arial" pitchFamily="34" charset="0"/>
              <a:buChar char="•"/>
            </a:pPr>
            <a:r>
              <a:rPr lang="en-US" sz="1800" dirty="0" smtClean="0">
                <a:latin typeface="+mn-lt"/>
              </a:rPr>
              <a:t> Performance evaluation standards for </a:t>
            </a:r>
            <a:r>
              <a:rPr lang="en-US" sz="1800" dirty="0" smtClean="0">
                <a:latin typeface="+mn-lt"/>
              </a:rPr>
              <a:t>candidate track </a:t>
            </a:r>
            <a:r>
              <a:rPr lang="en-US" sz="1800" dirty="0" smtClean="0">
                <a:latin typeface="+mn-lt"/>
              </a:rPr>
              <a:t>forecasts</a:t>
            </a:r>
          </a:p>
          <a:p>
            <a:pPr>
              <a:buFont typeface="Arial" pitchFamily="34" charset="0"/>
              <a:buChar char="•"/>
            </a:pPr>
            <a:endParaRPr lang="en-US" sz="1800" dirty="0" smtClean="0">
              <a:latin typeface="+mn-lt"/>
            </a:endParaRPr>
          </a:p>
          <a:p>
            <a:pPr>
              <a:buFont typeface="Arial" pitchFamily="34" charset="0"/>
              <a:buChar char="•"/>
            </a:pPr>
            <a:r>
              <a:rPr lang="en-US" sz="1800" dirty="0" smtClean="0">
                <a:latin typeface="+mn-lt"/>
              </a:rPr>
              <a:t> Performance evaluation standards for </a:t>
            </a:r>
            <a:r>
              <a:rPr lang="en-US" sz="1800" dirty="0" smtClean="0">
                <a:latin typeface="+mn-lt"/>
              </a:rPr>
              <a:t>candidate intensity </a:t>
            </a:r>
            <a:r>
              <a:rPr lang="en-US" sz="1800" dirty="0" smtClean="0">
                <a:latin typeface="+mn-lt"/>
              </a:rPr>
              <a:t>forecasts</a:t>
            </a:r>
          </a:p>
          <a:p>
            <a:pPr>
              <a:buFont typeface="Arial" pitchFamily="34" charset="0"/>
              <a:buChar char="•"/>
            </a:pPr>
            <a:endParaRPr lang="en-US" sz="1800" dirty="0" smtClean="0">
              <a:latin typeface="+mn-lt"/>
            </a:endParaRPr>
          </a:p>
          <a:p>
            <a:pPr>
              <a:buFont typeface="Arial" pitchFamily="34" charset="0"/>
              <a:buChar char="•"/>
            </a:pPr>
            <a:r>
              <a:rPr lang="en-US" sz="1800" dirty="0" smtClean="0">
                <a:latin typeface="+mn-lt"/>
              </a:rPr>
              <a:t> Model run sample size requirements and example</a:t>
            </a:r>
          </a:p>
          <a:p>
            <a:pPr>
              <a:buFont typeface="Arial" pitchFamily="34" charset="0"/>
              <a:buChar char="•"/>
            </a:pPr>
            <a:endParaRPr lang="en-US" sz="1800" dirty="0" smtClean="0">
              <a:latin typeface="+mn-lt"/>
            </a:endParaRPr>
          </a:p>
          <a:p>
            <a:pPr>
              <a:buFont typeface="Arial" pitchFamily="34" charset="0"/>
              <a:buChar char="•"/>
            </a:pPr>
            <a:r>
              <a:rPr lang="en-US" sz="1800" dirty="0" smtClean="0">
                <a:latin typeface="+mn-lt"/>
              </a:rPr>
              <a:t> FY11 time line</a:t>
            </a:r>
            <a:endParaRPr lang="en-US" sz="1800" dirty="0">
              <a:latin typeface="+mn-lt"/>
            </a:endParaRPr>
          </a:p>
        </p:txBody>
      </p:sp>
      <p:sp>
        <p:nvSpPr>
          <p:cNvPr id="8" name="Rectangle 7"/>
          <p:cNvSpPr/>
          <p:nvPr/>
        </p:nvSpPr>
        <p:spPr>
          <a:xfrm>
            <a:off x="8120963" y="6334780"/>
            <a:ext cx="543739" cy="276999"/>
          </a:xfrm>
          <a:prstGeom prst="rect">
            <a:avLst/>
          </a:prstGeom>
        </p:spPr>
        <p:txBody>
          <a:bodyPr wrap="none">
            <a:spAutoFit/>
          </a:bodyPr>
          <a:lstStyle/>
          <a:p>
            <a:r>
              <a:rPr lang="en-US" sz="1200" dirty="0" smtClean="0"/>
              <a:t>1 of 8</a:t>
            </a:r>
            <a:endParaRPr lang="en-US" sz="1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385248" y="103496"/>
            <a:ext cx="6324600" cy="1447800"/>
          </a:xfrm>
        </p:spPr>
        <p:txBody>
          <a:bodyPr/>
          <a:lstStyle/>
          <a:p>
            <a:pPr eaLnBrk="1" hangingPunct="1"/>
            <a:r>
              <a:rPr lang="en-US" sz="2400" dirty="0" smtClean="0"/>
              <a:t>HFIP STREAM 1.5</a:t>
            </a:r>
            <a:br>
              <a:rPr lang="en-US" sz="2400" dirty="0" smtClean="0"/>
            </a:br>
            <a:r>
              <a:rPr lang="en-US" sz="2400" dirty="0" smtClean="0"/>
              <a:t>Definition/Objective</a:t>
            </a:r>
            <a:endParaRPr lang="en-US" sz="1600" b="0" dirty="0" smtClean="0"/>
          </a:p>
        </p:txBody>
      </p:sp>
      <p:sp>
        <p:nvSpPr>
          <p:cNvPr id="5" name="TextBox 4"/>
          <p:cNvSpPr txBox="1"/>
          <p:nvPr/>
        </p:nvSpPr>
        <p:spPr>
          <a:xfrm>
            <a:off x="1456877" y="1600200"/>
            <a:ext cx="6086923" cy="4524315"/>
          </a:xfrm>
          <a:prstGeom prst="rect">
            <a:avLst/>
          </a:prstGeom>
          <a:noFill/>
        </p:spPr>
        <p:txBody>
          <a:bodyPr wrap="square" rtlCol="0">
            <a:spAutoFit/>
          </a:bodyPr>
          <a:lstStyle/>
          <a:p>
            <a:pPr>
              <a:buFont typeface="Arial" pitchFamily="34" charset="0"/>
              <a:buChar char="•"/>
            </a:pPr>
            <a:endParaRPr lang="en-US" sz="1800" dirty="0" smtClean="0">
              <a:latin typeface="+mn-lt"/>
            </a:endParaRPr>
          </a:p>
          <a:p>
            <a:r>
              <a:rPr lang="en-US" sz="1800" u="sng" dirty="0" smtClean="0">
                <a:latin typeface="+mn-lt"/>
              </a:rPr>
              <a:t>Definitions</a:t>
            </a:r>
          </a:p>
          <a:p>
            <a:pPr>
              <a:buFont typeface="Arial" pitchFamily="34" charset="0"/>
              <a:buChar char="•"/>
            </a:pPr>
            <a:endParaRPr lang="en-US" sz="1800" dirty="0" smtClean="0">
              <a:latin typeface="+mn-lt"/>
            </a:endParaRPr>
          </a:p>
          <a:p>
            <a:pPr>
              <a:buFont typeface="Arial" pitchFamily="34" charset="0"/>
              <a:buChar char="•"/>
            </a:pPr>
            <a:r>
              <a:rPr lang="en-US" sz="1800" dirty="0" smtClean="0">
                <a:latin typeface="+mn-lt"/>
              </a:rPr>
              <a:t> Stream 1: Yearly upgrades to operational numerical weather prediction capabilities</a:t>
            </a:r>
          </a:p>
          <a:p>
            <a:pPr>
              <a:buFont typeface="Arial" pitchFamily="34" charset="0"/>
              <a:buChar char="•"/>
            </a:pPr>
            <a:endParaRPr lang="en-US" sz="1800" dirty="0" smtClean="0">
              <a:latin typeface="+mn-lt"/>
            </a:endParaRPr>
          </a:p>
          <a:p>
            <a:pPr>
              <a:buFont typeface="Arial" pitchFamily="34" charset="0"/>
              <a:buChar char="•"/>
            </a:pPr>
            <a:r>
              <a:rPr lang="en-US" sz="1800" dirty="0" smtClean="0">
                <a:latin typeface="+mn-lt"/>
              </a:rPr>
              <a:t> Stream 2: Enhancements to operations that require multiple years of applied research, development and transition-to-operations work</a:t>
            </a:r>
          </a:p>
          <a:p>
            <a:pPr>
              <a:buFont typeface="Arial" pitchFamily="34" charset="0"/>
              <a:buChar char="•"/>
            </a:pPr>
            <a:endParaRPr lang="en-US" sz="1800" dirty="0" smtClean="0">
              <a:latin typeface="+mn-lt"/>
            </a:endParaRPr>
          </a:p>
          <a:p>
            <a:pPr>
              <a:buFont typeface="Arial" pitchFamily="34" charset="0"/>
              <a:buChar char="•"/>
            </a:pPr>
            <a:r>
              <a:rPr lang="en-US" sz="1800" dirty="0" smtClean="0">
                <a:latin typeface="+mn-lt"/>
              </a:rPr>
              <a:t> Stream 1.5: Improved models (mainly) that the NHC, based on prior assessments, wants to access in real-time during a particular hurricane season, but which can’t be made available to the NHC by the operational modeling center in conventional “production” mode (typically due to limits in computing capability and/or programmer time)</a:t>
            </a:r>
            <a:endParaRPr lang="en-US" sz="1800" dirty="0">
              <a:latin typeface="+mn-lt"/>
            </a:endParaRPr>
          </a:p>
        </p:txBody>
      </p:sp>
      <p:sp>
        <p:nvSpPr>
          <p:cNvPr id="4" name="Rectangle 3"/>
          <p:cNvSpPr/>
          <p:nvPr/>
        </p:nvSpPr>
        <p:spPr>
          <a:xfrm>
            <a:off x="8120963" y="6334780"/>
            <a:ext cx="543739" cy="276999"/>
          </a:xfrm>
          <a:prstGeom prst="rect">
            <a:avLst/>
          </a:prstGeom>
        </p:spPr>
        <p:txBody>
          <a:bodyPr wrap="none">
            <a:spAutoFit/>
          </a:bodyPr>
          <a:lstStyle/>
          <a:p>
            <a:r>
              <a:rPr lang="en-US" sz="1200" dirty="0" smtClean="0"/>
              <a:t>2 of 8</a:t>
            </a:r>
            <a:endParaRPr lang="en-US" sz="1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385248" y="103496"/>
            <a:ext cx="6324600" cy="1447800"/>
          </a:xfrm>
        </p:spPr>
        <p:txBody>
          <a:bodyPr/>
          <a:lstStyle/>
          <a:p>
            <a:pPr eaLnBrk="1" hangingPunct="1"/>
            <a:r>
              <a:rPr lang="en-US" sz="2400" dirty="0" smtClean="0"/>
              <a:t>HFIP STREAM 1.5 </a:t>
            </a:r>
            <a:br>
              <a:rPr lang="en-US" sz="2400" dirty="0" smtClean="0"/>
            </a:br>
            <a:r>
              <a:rPr lang="en-US" sz="2400" dirty="0" smtClean="0"/>
              <a:t>Performance evaluation standards—</a:t>
            </a:r>
            <a:br>
              <a:rPr lang="en-US" sz="2400" dirty="0" smtClean="0"/>
            </a:br>
            <a:r>
              <a:rPr lang="en-US" sz="2400" dirty="0" smtClean="0"/>
              <a:t>track forecasts</a:t>
            </a:r>
            <a:endParaRPr lang="en-US" sz="1600" b="0" dirty="0" smtClean="0"/>
          </a:p>
        </p:txBody>
      </p:sp>
      <p:sp>
        <p:nvSpPr>
          <p:cNvPr id="5" name="TextBox 4"/>
          <p:cNvSpPr txBox="1"/>
          <p:nvPr/>
        </p:nvSpPr>
        <p:spPr>
          <a:xfrm>
            <a:off x="1524000" y="1627287"/>
            <a:ext cx="6086923" cy="5078313"/>
          </a:xfrm>
          <a:prstGeom prst="rect">
            <a:avLst/>
          </a:prstGeom>
          <a:noFill/>
        </p:spPr>
        <p:txBody>
          <a:bodyPr wrap="square" rtlCol="0">
            <a:spAutoFit/>
          </a:bodyPr>
          <a:lstStyle/>
          <a:p>
            <a:r>
              <a:rPr lang="en-US" sz="1800" dirty="0" smtClean="0">
                <a:latin typeface="+mn-lt"/>
              </a:rPr>
              <a:t>Recognizing Stream 1 and NHC track errors decrease by about 3-4% per year, highest consideration is given to Stream 1.5 candidates where:</a:t>
            </a:r>
          </a:p>
          <a:p>
            <a:pPr>
              <a:buFont typeface="Arial" pitchFamily="34" charset="0"/>
              <a:buChar char="•"/>
            </a:pPr>
            <a:endParaRPr lang="en-US" sz="1800" dirty="0" smtClean="0">
              <a:latin typeface="+mn-lt"/>
            </a:endParaRPr>
          </a:p>
          <a:p>
            <a:pPr>
              <a:buFont typeface="Arial" pitchFamily="34" charset="0"/>
              <a:buChar char="•"/>
            </a:pPr>
            <a:r>
              <a:rPr lang="en-US" sz="1800" dirty="0" smtClean="0">
                <a:latin typeface="+mn-lt"/>
              </a:rPr>
              <a:t> Projected improvement is more than 3-4% over an operational scheme’s previous year’s performance; or, for a new technique, 3-4% better than the average error of the previous year’s top-flight models</a:t>
            </a:r>
          </a:p>
          <a:p>
            <a:pPr>
              <a:buFont typeface="Arial" pitchFamily="34" charset="0"/>
              <a:buChar char="•"/>
            </a:pPr>
            <a:endParaRPr lang="en-US" sz="1800" dirty="0" smtClean="0">
              <a:latin typeface="+mn-lt"/>
            </a:endParaRPr>
          </a:p>
          <a:p>
            <a:pPr>
              <a:buFont typeface="Arial" pitchFamily="34" charset="0"/>
              <a:buChar char="•"/>
            </a:pPr>
            <a:r>
              <a:rPr lang="en-US" sz="1800" dirty="0" smtClean="0">
                <a:latin typeface="+mn-lt"/>
              </a:rPr>
              <a:t> Technique improves upon the conventional model consensus track error by at least 3-4%</a:t>
            </a:r>
          </a:p>
          <a:p>
            <a:pPr>
              <a:buFont typeface="Arial" pitchFamily="34" charset="0"/>
              <a:buChar char="•"/>
            </a:pPr>
            <a:endParaRPr lang="en-US" sz="1800" dirty="0" smtClean="0">
              <a:latin typeface="+mn-lt"/>
            </a:endParaRPr>
          </a:p>
          <a:p>
            <a:pPr>
              <a:buFont typeface="Arial" pitchFamily="34" charset="0"/>
              <a:buChar char="•"/>
            </a:pPr>
            <a:r>
              <a:rPr lang="en-US" sz="1800" dirty="0" smtClean="0">
                <a:latin typeface="+mn-lt"/>
              </a:rPr>
              <a:t> Scheme otherwise enhances operational forecast by providing better “guidance on guidance”</a:t>
            </a:r>
          </a:p>
          <a:p>
            <a:pPr>
              <a:buFont typeface="Arial" pitchFamily="34" charset="0"/>
              <a:buChar char="•"/>
            </a:pPr>
            <a:endParaRPr lang="en-US" sz="1800" dirty="0" smtClean="0">
              <a:latin typeface="+mn-lt"/>
            </a:endParaRPr>
          </a:p>
          <a:p>
            <a:pPr>
              <a:buFont typeface="Arial" pitchFamily="34" charset="0"/>
              <a:buChar char="•"/>
            </a:pPr>
            <a:r>
              <a:rPr lang="en-US" sz="1800" dirty="0" smtClean="0">
                <a:latin typeface="+mn-lt"/>
              </a:rPr>
              <a:t> An especially high “frequency of superiority”</a:t>
            </a:r>
          </a:p>
          <a:p>
            <a:pPr>
              <a:buFont typeface="Arial" pitchFamily="34" charset="0"/>
              <a:buChar char="•"/>
            </a:pPr>
            <a:endParaRPr lang="en-US" sz="1800" dirty="0" smtClean="0">
              <a:latin typeface="+mn-lt"/>
            </a:endParaRPr>
          </a:p>
          <a:p>
            <a:pPr>
              <a:buFont typeface="Arial" pitchFamily="34" charset="0"/>
              <a:buChar char="•"/>
            </a:pPr>
            <a:r>
              <a:rPr lang="en-US" sz="1800" dirty="0" smtClean="0">
                <a:latin typeface="+mn-lt"/>
              </a:rPr>
              <a:t> High run-to-run consistency and acceptable performance</a:t>
            </a:r>
            <a:endParaRPr lang="en-US" sz="1800" dirty="0">
              <a:latin typeface="+mn-lt"/>
            </a:endParaRPr>
          </a:p>
        </p:txBody>
      </p:sp>
      <p:sp>
        <p:nvSpPr>
          <p:cNvPr id="4" name="Rectangle 3"/>
          <p:cNvSpPr/>
          <p:nvPr/>
        </p:nvSpPr>
        <p:spPr>
          <a:xfrm>
            <a:off x="8120963" y="6324600"/>
            <a:ext cx="543739" cy="276999"/>
          </a:xfrm>
          <a:prstGeom prst="rect">
            <a:avLst/>
          </a:prstGeom>
        </p:spPr>
        <p:txBody>
          <a:bodyPr wrap="none">
            <a:spAutoFit/>
          </a:bodyPr>
          <a:lstStyle/>
          <a:p>
            <a:r>
              <a:rPr lang="en-US" sz="1200" dirty="0" smtClean="0"/>
              <a:t>3 of 8</a:t>
            </a:r>
            <a:endParaRPr lang="en-US" sz="1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385248" y="103496"/>
            <a:ext cx="6324600" cy="1447800"/>
          </a:xfrm>
        </p:spPr>
        <p:txBody>
          <a:bodyPr/>
          <a:lstStyle/>
          <a:p>
            <a:pPr eaLnBrk="1" hangingPunct="1"/>
            <a:r>
              <a:rPr lang="en-US" sz="2400" dirty="0" smtClean="0"/>
              <a:t>HFIP STREAM 1.5 </a:t>
            </a:r>
            <a:br>
              <a:rPr lang="en-US" sz="2400" dirty="0" smtClean="0"/>
            </a:br>
            <a:r>
              <a:rPr lang="en-US" sz="2400" dirty="0" smtClean="0"/>
              <a:t>Performance evaluation standards—</a:t>
            </a:r>
            <a:br>
              <a:rPr lang="en-US" sz="2400" dirty="0" smtClean="0"/>
            </a:br>
            <a:r>
              <a:rPr lang="en-US" sz="2400" dirty="0" smtClean="0"/>
              <a:t>intensity forecasts</a:t>
            </a:r>
            <a:endParaRPr lang="en-US" sz="1600" b="0" dirty="0" smtClean="0"/>
          </a:p>
        </p:txBody>
      </p:sp>
      <p:sp>
        <p:nvSpPr>
          <p:cNvPr id="5" name="TextBox 4"/>
          <p:cNvSpPr txBox="1"/>
          <p:nvPr/>
        </p:nvSpPr>
        <p:spPr>
          <a:xfrm>
            <a:off x="1524000" y="2347079"/>
            <a:ext cx="6086923" cy="3139321"/>
          </a:xfrm>
          <a:prstGeom prst="rect">
            <a:avLst/>
          </a:prstGeom>
          <a:noFill/>
        </p:spPr>
        <p:txBody>
          <a:bodyPr wrap="square" rtlCol="0">
            <a:spAutoFit/>
          </a:bodyPr>
          <a:lstStyle/>
          <a:p>
            <a:r>
              <a:rPr lang="en-US" sz="1800" dirty="0" smtClean="0">
                <a:latin typeface="+mn-lt"/>
              </a:rPr>
              <a:t>Recognizing over the past twenty years (a) there has been little to no improvement in NHC tropical cyclone intensity forecasts guidance, and (b) model guidance has improved but is still no better than NHC forecasts, a Stream 1.5 Stream candidate will be selected if it:</a:t>
            </a:r>
          </a:p>
          <a:p>
            <a:endParaRPr lang="en-US" sz="1800" dirty="0" smtClean="0">
              <a:latin typeface="+mn-lt"/>
            </a:endParaRPr>
          </a:p>
          <a:p>
            <a:pPr>
              <a:buFont typeface="Arial" pitchFamily="34" charset="0"/>
              <a:buChar char="•"/>
            </a:pPr>
            <a:r>
              <a:rPr lang="en-US" sz="1800" dirty="0" smtClean="0">
                <a:latin typeface="+mn-lt"/>
              </a:rPr>
              <a:t> Improves upon existing guidance for tropical cyclone intensity; </a:t>
            </a:r>
          </a:p>
          <a:p>
            <a:endParaRPr lang="en-US" sz="1800" dirty="0" smtClean="0">
              <a:latin typeface="+mn-lt"/>
            </a:endParaRPr>
          </a:p>
          <a:p>
            <a:pPr lvl="1">
              <a:buFont typeface="Courier New" pitchFamily="49" charset="0"/>
              <a:buChar char="o"/>
            </a:pPr>
            <a:r>
              <a:rPr lang="en-US" sz="1800" dirty="0" smtClean="0">
                <a:latin typeface="+mn-lt"/>
              </a:rPr>
              <a:t> techniques that improve guidance on rapid intensification events receive special consideration</a:t>
            </a:r>
            <a:endParaRPr lang="en-US" sz="1800" dirty="0">
              <a:latin typeface="+mn-lt"/>
            </a:endParaRPr>
          </a:p>
        </p:txBody>
      </p:sp>
      <p:sp>
        <p:nvSpPr>
          <p:cNvPr id="4" name="Rectangle 3"/>
          <p:cNvSpPr/>
          <p:nvPr/>
        </p:nvSpPr>
        <p:spPr>
          <a:xfrm>
            <a:off x="8120963" y="6334780"/>
            <a:ext cx="543739" cy="276999"/>
          </a:xfrm>
          <a:prstGeom prst="rect">
            <a:avLst/>
          </a:prstGeom>
        </p:spPr>
        <p:txBody>
          <a:bodyPr wrap="none">
            <a:spAutoFit/>
          </a:bodyPr>
          <a:lstStyle/>
          <a:p>
            <a:r>
              <a:rPr lang="en-US" sz="1200" dirty="0" smtClean="0"/>
              <a:t>4 of 8</a:t>
            </a:r>
            <a:endParaRPr lang="en-US" sz="1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385248" y="103496"/>
            <a:ext cx="6324600" cy="1447800"/>
          </a:xfrm>
        </p:spPr>
        <p:txBody>
          <a:bodyPr/>
          <a:lstStyle/>
          <a:p>
            <a:pPr eaLnBrk="1" hangingPunct="1"/>
            <a:r>
              <a:rPr lang="en-US" sz="2400" dirty="0" smtClean="0"/>
              <a:t>HFIP STREAM 1.5</a:t>
            </a:r>
            <a:br>
              <a:rPr lang="en-US" sz="2400" dirty="0" smtClean="0"/>
            </a:br>
            <a:r>
              <a:rPr lang="en-US" sz="2400" dirty="0" smtClean="0"/>
              <a:t>SAMPLE SIZE REQUIREMENTS</a:t>
            </a:r>
            <a:endParaRPr lang="en-US" sz="1600" b="0" dirty="0" smtClean="0"/>
          </a:p>
        </p:txBody>
      </p:sp>
      <p:sp>
        <p:nvSpPr>
          <p:cNvPr id="5" name="TextBox 4"/>
          <p:cNvSpPr txBox="1"/>
          <p:nvPr/>
        </p:nvSpPr>
        <p:spPr>
          <a:xfrm>
            <a:off x="533400" y="1744682"/>
            <a:ext cx="8077199" cy="4247317"/>
          </a:xfrm>
          <a:prstGeom prst="rect">
            <a:avLst/>
          </a:prstGeom>
          <a:noFill/>
        </p:spPr>
        <p:txBody>
          <a:bodyPr wrap="square" rtlCol="0">
            <a:spAutoFit/>
          </a:bodyPr>
          <a:lstStyle/>
          <a:p>
            <a:pPr>
              <a:buFont typeface="Arial" pitchFamily="34" charset="0"/>
              <a:buChar char="•"/>
            </a:pPr>
            <a:endParaRPr lang="en-US" sz="1800" dirty="0" smtClean="0">
              <a:latin typeface="+mn-lt"/>
            </a:endParaRPr>
          </a:p>
          <a:p>
            <a:r>
              <a:rPr lang="en-US" sz="1800" dirty="0" smtClean="0">
                <a:latin typeface="+mn-lt"/>
              </a:rPr>
              <a:t>Background:  EMC and NHC operational standard requires three years of retrospective results for a new model and two years of retrospective cases for upgrade of an existing model.</a:t>
            </a:r>
          </a:p>
          <a:p>
            <a:endParaRPr lang="en-US" sz="1800" u="sng" dirty="0" smtClean="0">
              <a:latin typeface="+mn-lt"/>
            </a:endParaRPr>
          </a:p>
          <a:p>
            <a:r>
              <a:rPr lang="en-US" sz="1800" dirty="0" smtClean="0">
                <a:latin typeface="+mn-lt"/>
              </a:rPr>
              <a:t>For Stream 1.5:  Nominal benchmark is two full years using models run on all storms on a 6-hour cycle.</a:t>
            </a:r>
          </a:p>
          <a:p>
            <a:endParaRPr lang="en-US" sz="1800" dirty="0" smtClean="0">
              <a:latin typeface="+mn-lt"/>
            </a:endParaRPr>
          </a:p>
          <a:p>
            <a:endParaRPr lang="en-US" sz="1800" dirty="0" smtClean="0">
              <a:latin typeface="+mn-lt"/>
            </a:endParaRPr>
          </a:p>
          <a:p>
            <a:r>
              <a:rPr lang="en-US" sz="1800" dirty="0" smtClean="0">
                <a:latin typeface="+mn-lt"/>
              </a:rPr>
              <a:t>NHC discourages a test period with fewer cases than stated above.  Fewer test cases will require larger projected increases in capability, and assessments of statistical significance and breadth of sample.  </a:t>
            </a:r>
          </a:p>
          <a:p>
            <a:endParaRPr lang="en-US" sz="1800" dirty="0" smtClean="0">
              <a:latin typeface="+mn-lt"/>
            </a:endParaRPr>
          </a:p>
          <a:p>
            <a:endParaRPr lang="en-US" sz="1800" dirty="0" smtClean="0">
              <a:latin typeface="+mn-lt"/>
            </a:endParaRPr>
          </a:p>
          <a:p>
            <a:endParaRPr lang="en-US" sz="1800" dirty="0" smtClean="0">
              <a:latin typeface="+mn-lt"/>
            </a:endParaRPr>
          </a:p>
        </p:txBody>
      </p:sp>
      <p:sp>
        <p:nvSpPr>
          <p:cNvPr id="7" name="Rectangle 6"/>
          <p:cNvSpPr/>
          <p:nvPr/>
        </p:nvSpPr>
        <p:spPr>
          <a:xfrm>
            <a:off x="8077200" y="6352401"/>
            <a:ext cx="543739" cy="276999"/>
          </a:xfrm>
          <a:prstGeom prst="rect">
            <a:avLst/>
          </a:prstGeom>
        </p:spPr>
        <p:txBody>
          <a:bodyPr wrap="none">
            <a:spAutoFit/>
          </a:bodyPr>
          <a:lstStyle/>
          <a:p>
            <a:r>
              <a:rPr lang="en-US" sz="1200" dirty="0" smtClean="0"/>
              <a:t>5 of 8</a:t>
            </a:r>
            <a:endParaRPr lang="en-US" sz="12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385248" y="103496"/>
            <a:ext cx="6324600" cy="1447800"/>
          </a:xfrm>
        </p:spPr>
        <p:txBody>
          <a:bodyPr/>
          <a:lstStyle/>
          <a:p>
            <a:pPr eaLnBrk="1" hangingPunct="1"/>
            <a:r>
              <a:rPr lang="en-US" sz="2400" dirty="0" smtClean="0"/>
              <a:t>HFIP STREAM 1.5</a:t>
            </a:r>
            <a:br>
              <a:rPr lang="en-US" sz="2400" dirty="0" smtClean="0"/>
            </a:br>
            <a:r>
              <a:rPr lang="en-US" sz="2400" dirty="0" smtClean="0"/>
              <a:t>SAMPLE SIZE REQUIREMENTS</a:t>
            </a:r>
            <a:endParaRPr lang="en-US" sz="1600" b="0" dirty="0" smtClean="0"/>
          </a:p>
        </p:txBody>
      </p:sp>
      <p:sp>
        <p:nvSpPr>
          <p:cNvPr id="5" name="TextBox 4"/>
          <p:cNvSpPr txBox="1"/>
          <p:nvPr/>
        </p:nvSpPr>
        <p:spPr>
          <a:xfrm>
            <a:off x="228600" y="1600200"/>
            <a:ext cx="8686800" cy="1384995"/>
          </a:xfrm>
          <a:prstGeom prst="rect">
            <a:avLst/>
          </a:prstGeom>
          <a:noFill/>
        </p:spPr>
        <p:txBody>
          <a:bodyPr wrap="square" rtlCol="0">
            <a:spAutoFit/>
          </a:bodyPr>
          <a:lstStyle/>
          <a:p>
            <a:r>
              <a:rPr lang="en-US" sz="1800" dirty="0" smtClean="0">
                <a:latin typeface="+mn-lt"/>
              </a:rPr>
              <a:t>Example of sample size issue from FY10.</a:t>
            </a:r>
          </a:p>
          <a:p>
            <a:r>
              <a:rPr lang="en-US" sz="1800" dirty="0" smtClean="0">
                <a:latin typeface="+mn-lt"/>
              </a:rPr>
              <a:t>  </a:t>
            </a:r>
          </a:p>
          <a:p>
            <a:r>
              <a:rPr lang="en-US" sz="1600" dirty="0" smtClean="0">
                <a:solidFill>
                  <a:srgbClr val="009900"/>
                </a:solidFill>
                <a:latin typeface="+mn-lt"/>
              </a:rPr>
              <a:t>SSI = AHW provided statistically significant improvement to consensus</a:t>
            </a:r>
          </a:p>
          <a:p>
            <a:endParaRPr lang="en-US" sz="1600" dirty="0" smtClean="0">
              <a:solidFill>
                <a:srgbClr val="CC0000"/>
              </a:solidFill>
              <a:latin typeface="+mn-lt"/>
            </a:endParaRPr>
          </a:p>
          <a:p>
            <a:r>
              <a:rPr lang="en-US" sz="1600" dirty="0" smtClean="0">
                <a:solidFill>
                  <a:srgbClr val="CC0000"/>
                </a:solidFill>
                <a:latin typeface="+mn-lt"/>
              </a:rPr>
              <a:t>SSD = AHW provided statistically significant degradation to consensus</a:t>
            </a:r>
          </a:p>
        </p:txBody>
      </p:sp>
      <p:graphicFrame>
        <p:nvGraphicFramePr>
          <p:cNvPr id="6" name="Table 5"/>
          <p:cNvGraphicFramePr>
            <a:graphicFrameLocks noGrp="1"/>
          </p:cNvGraphicFramePr>
          <p:nvPr/>
        </p:nvGraphicFramePr>
        <p:xfrm>
          <a:off x="1295400" y="3429000"/>
          <a:ext cx="7467600" cy="980440"/>
        </p:xfrm>
        <a:graphic>
          <a:graphicData uri="http://schemas.openxmlformats.org/drawingml/2006/table">
            <a:tbl>
              <a:tblPr firstRow="1" bandRow="1">
                <a:tableStyleId>{5C22544A-7EE6-4342-B048-85BDC9FD1C3A}</a:tableStyleId>
              </a:tblPr>
              <a:tblGrid>
                <a:gridCol w="355600"/>
                <a:gridCol w="355600"/>
                <a:gridCol w="355600"/>
                <a:gridCol w="355600"/>
                <a:gridCol w="355600"/>
                <a:gridCol w="355600"/>
                <a:gridCol w="355600"/>
                <a:gridCol w="355600"/>
                <a:gridCol w="355600"/>
                <a:gridCol w="355600"/>
                <a:gridCol w="355600"/>
                <a:gridCol w="355600"/>
                <a:gridCol w="355600"/>
                <a:gridCol w="355600"/>
                <a:gridCol w="355600"/>
                <a:gridCol w="355600"/>
                <a:gridCol w="355600"/>
                <a:gridCol w="355600"/>
                <a:gridCol w="355600"/>
                <a:gridCol w="355600"/>
                <a:gridCol w="355600"/>
              </a:tblGrid>
              <a:tr h="177800">
                <a:tc>
                  <a:txBody>
                    <a:bodyPr/>
                    <a:lstStyle/>
                    <a:p>
                      <a:r>
                        <a:rPr lang="en-US" sz="800" dirty="0" smtClean="0">
                          <a:solidFill>
                            <a:schemeClr val="tx1"/>
                          </a:solidFill>
                        </a:rPr>
                        <a:t>00</a:t>
                      </a:r>
                      <a:endParaRPr lang="en-US" sz="800" dirty="0">
                        <a:solidFill>
                          <a:schemeClr val="tx1"/>
                        </a:solidFill>
                      </a:endParaRPr>
                    </a:p>
                  </a:txBody>
                  <a:tcPr>
                    <a:solidFill>
                      <a:schemeClr val="bg2">
                        <a:lumMod val="40000"/>
                        <a:lumOff val="60000"/>
                      </a:schemeClr>
                    </a:solidFill>
                  </a:tcPr>
                </a:tc>
                <a:tc>
                  <a:txBody>
                    <a:bodyPr/>
                    <a:lstStyle/>
                    <a:p>
                      <a:r>
                        <a:rPr lang="en-US" sz="800" dirty="0" smtClean="0">
                          <a:solidFill>
                            <a:schemeClr val="tx1"/>
                          </a:solidFill>
                        </a:rPr>
                        <a:t>06</a:t>
                      </a:r>
                      <a:endParaRPr lang="en-US" sz="800" dirty="0">
                        <a:solidFill>
                          <a:schemeClr val="tx1"/>
                        </a:solidFill>
                      </a:endParaRPr>
                    </a:p>
                  </a:txBody>
                  <a:tcPr>
                    <a:solidFill>
                      <a:schemeClr val="bg2">
                        <a:lumMod val="40000"/>
                        <a:lumOff val="60000"/>
                      </a:schemeClr>
                    </a:solidFill>
                  </a:tcPr>
                </a:tc>
                <a:tc>
                  <a:txBody>
                    <a:bodyPr/>
                    <a:lstStyle/>
                    <a:p>
                      <a:r>
                        <a:rPr lang="en-US" sz="800" dirty="0" smtClean="0">
                          <a:solidFill>
                            <a:schemeClr val="tx1"/>
                          </a:solidFill>
                        </a:rPr>
                        <a:t>12</a:t>
                      </a:r>
                      <a:endParaRPr lang="en-US" sz="800" dirty="0">
                        <a:solidFill>
                          <a:schemeClr val="tx1"/>
                        </a:solidFill>
                      </a:endParaRPr>
                    </a:p>
                  </a:txBody>
                  <a:tcPr>
                    <a:solidFill>
                      <a:schemeClr val="bg2">
                        <a:lumMod val="40000"/>
                        <a:lumOff val="60000"/>
                      </a:schemeClr>
                    </a:solidFill>
                  </a:tcPr>
                </a:tc>
                <a:tc>
                  <a:txBody>
                    <a:bodyPr/>
                    <a:lstStyle/>
                    <a:p>
                      <a:r>
                        <a:rPr lang="en-US" sz="800" dirty="0" smtClean="0">
                          <a:solidFill>
                            <a:schemeClr val="tx1"/>
                          </a:solidFill>
                        </a:rPr>
                        <a:t>18</a:t>
                      </a:r>
                      <a:endParaRPr lang="en-US" sz="800" dirty="0">
                        <a:solidFill>
                          <a:schemeClr val="tx1"/>
                        </a:solidFill>
                      </a:endParaRPr>
                    </a:p>
                  </a:txBody>
                  <a:tcPr>
                    <a:solidFill>
                      <a:schemeClr val="bg2">
                        <a:lumMod val="40000"/>
                        <a:lumOff val="60000"/>
                      </a:schemeClr>
                    </a:solidFill>
                  </a:tcPr>
                </a:tc>
                <a:tc>
                  <a:txBody>
                    <a:bodyPr/>
                    <a:lstStyle/>
                    <a:p>
                      <a:r>
                        <a:rPr lang="en-US" sz="800" dirty="0" smtClean="0">
                          <a:solidFill>
                            <a:schemeClr val="tx1"/>
                          </a:solidFill>
                        </a:rPr>
                        <a:t>24</a:t>
                      </a:r>
                      <a:endParaRPr lang="en-US" sz="800" dirty="0">
                        <a:solidFill>
                          <a:schemeClr val="tx1"/>
                        </a:solidFill>
                      </a:endParaRPr>
                    </a:p>
                  </a:txBody>
                  <a:tcPr>
                    <a:solidFill>
                      <a:schemeClr val="bg2">
                        <a:lumMod val="40000"/>
                        <a:lumOff val="60000"/>
                      </a:schemeClr>
                    </a:solidFill>
                  </a:tcPr>
                </a:tc>
                <a:tc>
                  <a:txBody>
                    <a:bodyPr/>
                    <a:lstStyle/>
                    <a:p>
                      <a:r>
                        <a:rPr lang="en-US" sz="800" dirty="0" smtClean="0">
                          <a:solidFill>
                            <a:schemeClr val="tx1"/>
                          </a:solidFill>
                        </a:rPr>
                        <a:t>30</a:t>
                      </a:r>
                      <a:endParaRPr lang="en-US" sz="800" dirty="0">
                        <a:solidFill>
                          <a:schemeClr val="tx1"/>
                        </a:solidFill>
                      </a:endParaRPr>
                    </a:p>
                  </a:txBody>
                  <a:tcPr>
                    <a:solidFill>
                      <a:schemeClr val="bg2">
                        <a:lumMod val="40000"/>
                        <a:lumOff val="60000"/>
                      </a:schemeClr>
                    </a:solidFill>
                  </a:tcPr>
                </a:tc>
                <a:tc>
                  <a:txBody>
                    <a:bodyPr/>
                    <a:lstStyle/>
                    <a:p>
                      <a:r>
                        <a:rPr lang="en-US" sz="800" dirty="0" smtClean="0">
                          <a:solidFill>
                            <a:schemeClr val="tx1"/>
                          </a:solidFill>
                        </a:rPr>
                        <a:t>36</a:t>
                      </a:r>
                      <a:endParaRPr lang="en-US" sz="800" dirty="0">
                        <a:solidFill>
                          <a:schemeClr val="tx1"/>
                        </a:solidFill>
                      </a:endParaRPr>
                    </a:p>
                  </a:txBody>
                  <a:tcPr>
                    <a:solidFill>
                      <a:schemeClr val="bg2">
                        <a:lumMod val="40000"/>
                        <a:lumOff val="60000"/>
                      </a:schemeClr>
                    </a:solidFill>
                  </a:tcPr>
                </a:tc>
                <a:tc>
                  <a:txBody>
                    <a:bodyPr/>
                    <a:lstStyle/>
                    <a:p>
                      <a:r>
                        <a:rPr lang="en-US" sz="800" dirty="0" smtClean="0">
                          <a:solidFill>
                            <a:schemeClr val="tx1"/>
                          </a:solidFill>
                        </a:rPr>
                        <a:t>42</a:t>
                      </a:r>
                      <a:endParaRPr lang="en-US" sz="800" dirty="0">
                        <a:solidFill>
                          <a:schemeClr val="tx1"/>
                        </a:solidFill>
                      </a:endParaRPr>
                    </a:p>
                  </a:txBody>
                  <a:tcPr>
                    <a:solidFill>
                      <a:schemeClr val="bg2">
                        <a:lumMod val="40000"/>
                        <a:lumOff val="60000"/>
                      </a:schemeClr>
                    </a:solidFill>
                  </a:tcPr>
                </a:tc>
                <a:tc>
                  <a:txBody>
                    <a:bodyPr/>
                    <a:lstStyle/>
                    <a:p>
                      <a:r>
                        <a:rPr lang="en-US" sz="800" dirty="0" smtClean="0">
                          <a:solidFill>
                            <a:schemeClr val="tx1"/>
                          </a:solidFill>
                        </a:rPr>
                        <a:t>48</a:t>
                      </a:r>
                      <a:endParaRPr lang="en-US" sz="800" dirty="0">
                        <a:solidFill>
                          <a:schemeClr val="tx1"/>
                        </a:solidFill>
                      </a:endParaRPr>
                    </a:p>
                  </a:txBody>
                  <a:tcPr>
                    <a:solidFill>
                      <a:schemeClr val="bg2">
                        <a:lumMod val="40000"/>
                        <a:lumOff val="60000"/>
                      </a:schemeClr>
                    </a:solidFill>
                  </a:tcPr>
                </a:tc>
                <a:tc>
                  <a:txBody>
                    <a:bodyPr/>
                    <a:lstStyle/>
                    <a:p>
                      <a:r>
                        <a:rPr lang="en-US" sz="800" dirty="0" smtClean="0">
                          <a:solidFill>
                            <a:schemeClr val="tx1"/>
                          </a:solidFill>
                        </a:rPr>
                        <a:t>54</a:t>
                      </a:r>
                      <a:endParaRPr lang="en-US" sz="800" dirty="0">
                        <a:solidFill>
                          <a:schemeClr val="tx1"/>
                        </a:solidFill>
                      </a:endParaRPr>
                    </a:p>
                  </a:txBody>
                  <a:tcPr>
                    <a:solidFill>
                      <a:schemeClr val="bg2">
                        <a:lumMod val="40000"/>
                        <a:lumOff val="60000"/>
                      </a:schemeClr>
                    </a:solidFill>
                  </a:tcPr>
                </a:tc>
                <a:tc>
                  <a:txBody>
                    <a:bodyPr/>
                    <a:lstStyle/>
                    <a:p>
                      <a:r>
                        <a:rPr lang="en-US" sz="800" dirty="0" smtClean="0">
                          <a:solidFill>
                            <a:schemeClr val="tx1"/>
                          </a:solidFill>
                        </a:rPr>
                        <a:t>60</a:t>
                      </a:r>
                      <a:endParaRPr lang="en-US" sz="800" dirty="0">
                        <a:solidFill>
                          <a:schemeClr val="tx1"/>
                        </a:solidFill>
                      </a:endParaRPr>
                    </a:p>
                  </a:txBody>
                  <a:tcPr>
                    <a:solidFill>
                      <a:schemeClr val="bg2">
                        <a:lumMod val="40000"/>
                        <a:lumOff val="60000"/>
                      </a:schemeClr>
                    </a:solidFill>
                  </a:tcPr>
                </a:tc>
                <a:tc>
                  <a:txBody>
                    <a:bodyPr/>
                    <a:lstStyle/>
                    <a:p>
                      <a:r>
                        <a:rPr lang="en-US" sz="800" dirty="0" smtClean="0">
                          <a:solidFill>
                            <a:schemeClr val="tx1"/>
                          </a:solidFill>
                        </a:rPr>
                        <a:t>66</a:t>
                      </a:r>
                      <a:endParaRPr lang="en-US" sz="800" dirty="0">
                        <a:solidFill>
                          <a:schemeClr val="tx1"/>
                        </a:solidFill>
                      </a:endParaRPr>
                    </a:p>
                  </a:txBody>
                  <a:tcPr>
                    <a:solidFill>
                      <a:schemeClr val="bg2">
                        <a:lumMod val="40000"/>
                        <a:lumOff val="60000"/>
                      </a:schemeClr>
                    </a:solidFill>
                  </a:tcPr>
                </a:tc>
                <a:tc>
                  <a:txBody>
                    <a:bodyPr/>
                    <a:lstStyle/>
                    <a:p>
                      <a:r>
                        <a:rPr lang="en-US" sz="800" dirty="0" smtClean="0">
                          <a:solidFill>
                            <a:schemeClr val="tx1"/>
                          </a:solidFill>
                        </a:rPr>
                        <a:t>72</a:t>
                      </a:r>
                      <a:endParaRPr lang="en-US" sz="800" dirty="0">
                        <a:solidFill>
                          <a:schemeClr val="tx1"/>
                        </a:solidFill>
                      </a:endParaRPr>
                    </a:p>
                  </a:txBody>
                  <a:tcPr>
                    <a:solidFill>
                      <a:schemeClr val="bg2">
                        <a:lumMod val="40000"/>
                        <a:lumOff val="60000"/>
                      </a:schemeClr>
                    </a:solidFill>
                  </a:tcPr>
                </a:tc>
                <a:tc>
                  <a:txBody>
                    <a:bodyPr/>
                    <a:lstStyle/>
                    <a:p>
                      <a:r>
                        <a:rPr lang="en-US" sz="800" dirty="0" smtClean="0">
                          <a:solidFill>
                            <a:schemeClr val="tx1"/>
                          </a:solidFill>
                        </a:rPr>
                        <a:t>78</a:t>
                      </a:r>
                      <a:endParaRPr lang="en-US" sz="800" dirty="0">
                        <a:solidFill>
                          <a:schemeClr val="tx1"/>
                        </a:solidFill>
                      </a:endParaRPr>
                    </a:p>
                  </a:txBody>
                  <a:tcPr>
                    <a:solidFill>
                      <a:schemeClr val="bg2">
                        <a:lumMod val="40000"/>
                        <a:lumOff val="60000"/>
                      </a:schemeClr>
                    </a:solidFill>
                  </a:tcPr>
                </a:tc>
                <a:tc>
                  <a:txBody>
                    <a:bodyPr/>
                    <a:lstStyle/>
                    <a:p>
                      <a:r>
                        <a:rPr lang="en-US" sz="800" dirty="0" smtClean="0">
                          <a:solidFill>
                            <a:schemeClr val="tx1"/>
                          </a:solidFill>
                        </a:rPr>
                        <a:t>84</a:t>
                      </a:r>
                      <a:endParaRPr lang="en-US" sz="800" dirty="0">
                        <a:solidFill>
                          <a:schemeClr val="tx1"/>
                        </a:solidFill>
                      </a:endParaRPr>
                    </a:p>
                  </a:txBody>
                  <a:tcPr>
                    <a:solidFill>
                      <a:schemeClr val="bg2">
                        <a:lumMod val="40000"/>
                        <a:lumOff val="60000"/>
                      </a:schemeClr>
                    </a:solidFill>
                  </a:tcPr>
                </a:tc>
                <a:tc>
                  <a:txBody>
                    <a:bodyPr/>
                    <a:lstStyle/>
                    <a:p>
                      <a:r>
                        <a:rPr lang="en-US" sz="800" dirty="0" smtClean="0">
                          <a:solidFill>
                            <a:schemeClr val="tx1"/>
                          </a:solidFill>
                        </a:rPr>
                        <a:t>90</a:t>
                      </a:r>
                      <a:endParaRPr lang="en-US" sz="800" dirty="0">
                        <a:solidFill>
                          <a:schemeClr val="tx1"/>
                        </a:solidFill>
                      </a:endParaRPr>
                    </a:p>
                  </a:txBody>
                  <a:tcPr>
                    <a:solidFill>
                      <a:schemeClr val="bg2">
                        <a:lumMod val="40000"/>
                        <a:lumOff val="60000"/>
                      </a:schemeClr>
                    </a:solidFill>
                  </a:tcPr>
                </a:tc>
                <a:tc>
                  <a:txBody>
                    <a:bodyPr/>
                    <a:lstStyle/>
                    <a:p>
                      <a:r>
                        <a:rPr lang="en-US" sz="800" dirty="0" smtClean="0">
                          <a:solidFill>
                            <a:schemeClr val="tx1"/>
                          </a:solidFill>
                        </a:rPr>
                        <a:t>96</a:t>
                      </a:r>
                      <a:endParaRPr lang="en-US" sz="800" dirty="0">
                        <a:solidFill>
                          <a:schemeClr val="tx1"/>
                        </a:solidFill>
                      </a:endParaRPr>
                    </a:p>
                  </a:txBody>
                  <a:tcPr>
                    <a:solidFill>
                      <a:schemeClr val="bg2">
                        <a:lumMod val="40000"/>
                        <a:lumOff val="60000"/>
                      </a:schemeClr>
                    </a:solidFill>
                  </a:tcPr>
                </a:tc>
                <a:tc>
                  <a:txBody>
                    <a:bodyPr/>
                    <a:lstStyle/>
                    <a:p>
                      <a:r>
                        <a:rPr lang="en-US" sz="800" dirty="0" smtClean="0">
                          <a:solidFill>
                            <a:schemeClr val="tx1"/>
                          </a:solidFill>
                        </a:rPr>
                        <a:t>102</a:t>
                      </a:r>
                      <a:endParaRPr lang="en-US" sz="800" dirty="0">
                        <a:solidFill>
                          <a:schemeClr val="tx1"/>
                        </a:solidFill>
                      </a:endParaRPr>
                    </a:p>
                  </a:txBody>
                  <a:tcPr>
                    <a:solidFill>
                      <a:schemeClr val="bg2">
                        <a:lumMod val="40000"/>
                        <a:lumOff val="60000"/>
                      </a:schemeClr>
                    </a:solidFill>
                  </a:tcPr>
                </a:tc>
                <a:tc>
                  <a:txBody>
                    <a:bodyPr/>
                    <a:lstStyle/>
                    <a:p>
                      <a:r>
                        <a:rPr lang="en-US" sz="800" dirty="0" smtClean="0">
                          <a:solidFill>
                            <a:schemeClr val="tx1"/>
                          </a:solidFill>
                        </a:rPr>
                        <a:t>108</a:t>
                      </a:r>
                      <a:endParaRPr lang="en-US" sz="800" dirty="0">
                        <a:solidFill>
                          <a:schemeClr val="tx1"/>
                        </a:solidFill>
                      </a:endParaRPr>
                    </a:p>
                  </a:txBody>
                  <a:tcPr>
                    <a:solidFill>
                      <a:schemeClr val="bg2">
                        <a:lumMod val="40000"/>
                        <a:lumOff val="60000"/>
                      </a:schemeClr>
                    </a:solidFill>
                  </a:tcPr>
                </a:tc>
                <a:tc>
                  <a:txBody>
                    <a:bodyPr/>
                    <a:lstStyle/>
                    <a:p>
                      <a:r>
                        <a:rPr lang="en-US" sz="800" dirty="0" smtClean="0">
                          <a:solidFill>
                            <a:schemeClr val="tx1"/>
                          </a:solidFill>
                        </a:rPr>
                        <a:t>114</a:t>
                      </a:r>
                      <a:endParaRPr lang="en-US" sz="800" dirty="0">
                        <a:solidFill>
                          <a:schemeClr val="tx1"/>
                        </a:solidFill>
                      </a:endParaRPr>
                    </a:p>
                  </a:txBody>
                  <a:tcPr>
                    <a:solidFill>
                      <a:schemeClr val="bg2">
                        <a:lumMod val="40000"/>
                        <a:lumOff val="60000"/>
                      </a:schemeClr>
                    </a:solidFill>
                  </a:tcPr>
                </a:tc>
                <a:tc>
                  <a:txBody>
                    <a:bodyPr/>
                    <a:lstStyle/>
                    <a:p>
                      <a:r>
                        <a:rPr lang="en-US" sz="800" dirty="0" smtClean="0">
                          <a:solidFill>
                            <a:schemeClr val="tx1"/>
                          </a:solidFill>
                        </a:rPr>
                        <a:t>120</a:t>
                      </a:r>
                      <a:endParaRPr lang="en-US" sz="800" dirty="0">
                        <a:solidFill>
                          <a:schemeClr val="tx1"/>
                        </a:solidFill>
                      </a:endParaRPr>
                    </a:p>
                  </a:txBody>
                  <a:tcPr>
                    <a:solidFill>
                      <a:schemeClr val="bg2">
                        <a:lumMod val="40000"/>
                        <a:lumOff val="60000"/>
                      </a:schemeClr>
                    </a:solidFill>
                  </a:tcPr>
                </a:tc>
              </a:tr>
              <a:tr h="396240">
                <a:tc>
                  <a:txBody>
                    <a:bodyPr/>
                    <a:lstStyle/>
                    <a:p>
                      <a:endParaRPr lang="en-US" sz="800" dirty="0"/>
                    </a:p>
                  </a:txBody>
                  <a:tcPr>
                    <a:solidFill>
                      <a:schemeClr val="bg2">
                        <a:lumMod val="40000"/>
                        <a:lumOff val="60000"/>
                      </a:schemeClr>
                    </a:solidFill>
                  </a:tcPr>
                </a:tc>
                <a:tc>
                  <a:txBody>
                    <a:bodyPr/>
                    <a:lstStyle/>
                    <a:p>
                      <a:endParaRPr lang="en-US" sz="800" dirty="0"/>
                    </a:p>
                  </a:txBody>
                  <a:tcPr>
                    <a:solidFill>
                      <a:schemeClr val="bg2">
                        <a:lumMod val="40000"/>
                        <a:lumOff val="60000"/>
                      </a:schemeClr>
                    </a:solidFill>
                  </a:tcPr>
                </a:tc>
                <a:tc>
                  <a:txBody>
                    <a:bodyPr/>
                    <a:lstStyle/>
                    <a:p>
                      <a:endParaRPr lang="en-US" sz="800" dirty="0"/>
                    </a:p>
                  </a:txBody>
                  <a:tcPr>
                    <a:solidFill>
                      <a:schemeClr val="bg2">
                        <a:lumMod val="40000"/>
                        <a:lumOff val="60000"/>
                      </a:schemeClr>
                    </a:solidFill>
                  </a:tcPr>
                </a:tc>
                <a:tc>
                  <a:txBody>
                    <a:bodyPr/>
                    <a:lstStyle/>
                    <a:p>
                      <a:endParaRPr lang="en-US" sz="800" dirty="0"/>
                    </a:p>
                  </a:txBody>
                  <a:tcPr>
                    <a:solidFill>
                      <a:schemeClr val="bg2">
                        <a:lumMod val="40000"/>
                        <a:lumOff val="60000"/>
                      </a:schemeClr>
                    </a:solidFill>
                  </a:tcPr>
                </a:tc>
                <a:tc>
                  <a:txBody>
                    <a:bodyPr/>
                    <a:lstStyle/>
                    <a:p>
                      <a:r>
                        <a:rPr lang="en-US" sz="800" b="1" dirty="0" smtClean="0">
                          <a:solidFill>
                            <a:srgbClr val="009900"/>
                          </a:solidFill>
                        </a:rPr>
                        <a:t>SSI</a:t>
                      </a:r>
                      <a:endParaRPr lang="en-US" sz="800" b="1"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endParaRPr lang="en-US" sz="800" dirty="0">
                        <a:solidFill>
                          <a:srgbClr val="009900"/>
                        </a:solidFill>
                      </a:endParaRPr>
                    </a:p>
                  </a:txBody>
                  <a:tcPr>
                    <a:solidFill>
                      <a:schemeClr val="bg2">
                        <a:lumMod val="40000"/>
                        <a:lumOff val="60000"/>
                      </a:schemeClr>
                    </a:solidFill>
                  </a:tcPr>
                </a:tc>
                <a:tc>
                  <a:txBody>
                    <a:bodyPr/>
                    <a:lstStyle/>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r>
              <a:tr h="370840">
                <a:tc>
                  <a:txBody>
                    <a:bodyPr/>
                    <a:lstStyle/>
                    <a:p>
                      <a:endParaRPr lang="en-US" sz="800"/>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endParaRPr lang="en-US" sz="800" dirty="0">
                        <a:solidFill>
                          <a:srgbClr val="009900"/>
                        </a:solidFill>
                      </a:endParaRPr>
                    </a:p>
                  </a:txBody>
                  <a:tcPr>
                    <a:solidFill>
                      <a:schemeClr val="bg2">
                        <a:lumMod val="40000"/>
                        <a:lumOff val="60000"/>
                      </a:schemeClr>
                    </a:solidFill>
                  </a:tcPr>
                </a:tc>
                <a:tc>
                  <a:txBody>
                    <a:bodyPr/>
                    <a:lstStyle/>
                    <a:p>
                      <a:endParaRPr lang="en-US" sz="800" dirty="0"/>
                    </a:p>
                  </a:txBody>
                  <a:tcPr>
                    <a:solidFill>
                      <a:schemeClr val="bg2">
                        <a:lumMod val="40000"/>
                        <a:lumOff val="60000"/>
                      </a:schemeClr>
                    </a:solidFill>
                  </a:tcPr>
                </a:tc>
                <a:tc>
                  <a:txBody>
                    <a:bodyPr/>
                    <a:lstStyle/>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800" b="1" dirty="0" smtClean="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endParaRPr lang="en-US" sz="800" dirty="0">
                        <a:solidFill>
                          <a:srgbClr val="009900"/>
                        </a:solidFill>
                      </a:endParaRPr>
                    </a:p>
                  </a:txBody>
                  <a:tcPr>
                    <a:solidFill>
                      <a:schemeClr val="bg2">
                        <a:lumMod val="40000"/>
                        <a:lumOff val="60000"/>
                      </a:schemeClr>
                    </a:solidFill>
                  </a:tcPr>
                </a:tc>
                <a:tc>
                  <a:txBody>
                    <a:bodyPr/>
                    <a:lstStyle/>
                    <a:p>
                      <a:endParaRPr lang="en-US" sz="800" dirty="0">
                        <a:solidFill>
                          <a:srgbClr val="009900"/>
                        </a:solidFill>
                      </a:endParaRPr>
                    </a:p>
                  </a:txBody>
                  <a:tcPr>
                    <a:solidFill>
                      <a:schemeClr val="bg2">
                        <a:lumMod val="40000"/>
                        <a:lumOff val="60000"/>
                      </a:schemeClr>
                    </a:solidFill>
                  </a:tcPr>
                </a:tc>
              </a:tr>
            </a:tbl>
          </a:graphicData>
        </a:graphic>
      </p:graphicFrame>
      <p:grpSp>
        <p:nvGrpSpPr>
          <p:cNvPr id="11" name="Group 10"/>
          <p:cNvGrpSpPr/>
          <p:nvPr/>
        </p:nvGrpSpPr>
        <p:grpSpPr>
          <a:xfrm>
            <a:off x="76200" y="3429000"/>
            <a:ext cx="1189602" cy="916632"/>
            <a:chOff x="76200" y="3733800"/>
            <a:chExt cx="1189602" cy="916632"/>
          </a:xfrm>
        </p:grpSpPr>
        <p:sp>
          <p:nvSpPr>
            <p:cNvPr id="7" name="TextBox 6"/>
            <p:cNvSpPr txBox="1"/>
            <p:nvPr/>
          </p:nvSpPr>
          <p:spPr>
            <a:xfrm>
              <a:off x="93686" y="3733800"/>
              <a:ext cx="1172116" cy="230832"/>
            </a:xfrm>
            <a:prstGeom prst="rect">
              <a:avLst/>
            </a:prstGeom>
            <a:noFill/>
          </p:spPr>
          <p:txBody>
            <a:bodyPr wrap="none" rtlCol="0">
              <a:spAutoFit/>
            </a:bodyPr>
            <a:lstStyle/>
            <a:p>
              <a:r>
                <a:rPr lang="en-US" sz="900" dirty="0" smtClean="0">
                  <a:latin typeface="+mn-lt"/>
                </a:rPr>
                <a:t>Forecast Period (h)</a:t>
              </a:r>
              <a:endParaRPr lang="en-US" sz="900" dirty="0">
                <a:latin typeface="+mn-lt"/>
              </a:endParaRPr>
            </a:p>
          </p:txBody>
        </p:sp>
        <p:sp>
          <p:nvSpPr>
            <p:cNvPr id="8" name="TextBox 7"/>
            <p:cNvSpPr txBox="1"/>
            <p:nvPr/>
          </p:nvSpPr>
          <p:spPr>
            <a:xfrm>
              <a:off x="76200" y="4038600"/>
              <a:ext cx="761747" cy="230832"/>
            </a:xfrm>
            <a:prstGeom prst="rect">
              <a:avLst/>
            </a:prstGeom>
            <a:noFill/>
          </p:spPr>
          <p:txBody>
            <a:bodyPr wrap="none" rtlCol="0">
              <a:spAutoFit/>
            </a:bodyPr>
            <a:lstStyle/>
            <a:p>
              <a:r>
                <a:rPr lang="en-US" sz="900" dirty="0" smtClean="0">
                  <a:latin typeface="+mn-lt"/>
                </a:rPr>
                <a:t>Track Error</a:t>
              </a:r>
              <a:endParaRPr lang="en-US" sz="900" dirty="0">
                <a:latin typeface="+mn-lt"/>
              </a:endParaRPr>
            </a:p>
          </p:txBody>
        </p:sp>
        <p:sp>
          <p:nvSpPr>
            <p:cNvPr id="9" name="TextBox 8"/>
            <p:cNvSpPr txBox="1"/>
            <p:nvPr/>
          </p:nvSpPr>
          <p:spPr>
            <a:xfrm>
              <a:off x="89848" y="4419600"/>
              <a:ext cx="902811" cy="230832"/>
            </a:xfrm>
            <a:prstGeom prst="rect">
              <a:avLst/>
            </a:prstGeom>
            <a:noFill/>
          </p:spPr>
          <p:txBody>
            <a:bodyPr wrap="none" rtlCol="0">
              <a:spAutoFit/>
            </a:bodyPr>
            <a:lstStyle/>
            <a:p>
              <a:r>
                <a:rPr lang="en-US" sz="900" dirty="0" smtClean="0">
                  <a:latin typeface="+mn-lt"/>
                </a:rPr>
                <a:t>Intensity Error</a:t>
              </a:r>
              <a:endParaRPr lang="en-US" sz="900" dirty="0">
                <a:latin typeface="+mn-lt"/>
              </a:endParaRPr>
            </a:p>
          </p:txBody>
        </p:sp>
      </p:grpSp>
      <p:sp>
        <p:nvSpPr>
          <p:cNvPr id="10" name="Rectangle 9"/>
          <p:cNvSpPr/>
          <p:nvPr/>
        </p:nvSpPr>
        <p:spPr>
          <a:xfrm>
            <a:off x="8066861" y="6352401"/>
            <a:ext cx="543739" cy="276999"/>
          </a:xfrm>
          <a:prstGeom prst="rect">
            <a:avLst/>
          </a:prstGeom>
        </p:spPr>
        <p:txBody>
          <a:bodyPr wrap="none">
            <a:spAutoFit/>
          </a:bodyPr>
          <a:lstStyle/>
          <a:p>
            <a:r>
              <a:rPr lang="en-US" sz="1200" dirty="0" smtClean="0"/>
              <a:t>6 of 8</a:t>
            </a:r>
            <a:endParaRPr lang="en-US" sz="1200" dirty="0"/>
          </a:p>
        </p:txBody>
      </p:sp>
      <p:grpSp>
        <p:nvGrpSpPr>
          <p:cNvPr id="12" name="Group 11"/>
          <p:cNvGrpSpPr/>
          <p:nvPr/>
        </p:nvGrpSpPr>
        <p:grpSpPr>
          <a:xfrm>
            <a:off x="76200" y="5026968"/>
            <a:ext cx="1189602" cy="916632"/>
            <a:chOff x="76200" y="3733800"/>
            <a:chExt cx="1189602" cy="916632"/>
          </a:xfrm>
        </p:grpSpPr>
        <p:sp>
          <p:nvSpPr>
            <p:cNvPr id="13" name="TextBox 12"/>
            <p:cNvSpPr txBox="1"/>
            <p:nvPr/>
          </p:nvSpPr>
          <p:spPr>
            <a:xfrm>
              <a:off x="93686" y="3733800"/>
              <a:ext cx="1172116" cy="230832"/>
            </a:xfrm>
            <a:prstGeom prst="rect">
              <a:avLst/>
            </a:prstGeom>
            <a:noFill/>
          </p:spPr>
          <p:txBody>
            <a:bodyPr wrap="none" rtlCol="0">
              <a:spAutoFit/>
            </a:bodyPr>
            <a:lstStyle/>
            <a:p>
              <a:r>
                <a:rPr lang="en-US" sz="900" dirty="0" smtClean="0">
                  <a:latin typeface="+mn-lt"/>
                </a:rPr>
                <a:t>Forecast Period (h)</a:t>
              </a:r>
              <a:endParaRPr lang="en-US" sz="900" dirty="0">
                <a:latin typeface="+mn-lt"/>
              </a:endParaRPr>
            </a:p>
          </p:txBody>
        </p:sp>
        <p:sp>
          <p:nvSpPr>
            <p:cNvPr id="14" name="TextBox 13"/>
            <p:cNvSpPr txBox="1"/>
            <p:nvPr/>
          </p:nvSpPr>
          <p:spPr>
            <a:xfrm>
              <a:off x="76200" y="4038600"/>
              <a:ext cx="761747" cy="230832"/>
            </a:xfrm>
            <a:prstGeom prst="rect">
              <a:avLst/>
            </a:prstGeom>
            <a:noFill/>
          </p:spPr>
          <p:txBody>
            <a:bodyPr wrap="none" rtlCol="0">
              <a:spAutoFit/>
            </a:bodyPr>
            <a:lstStyle/>
            <a:p>
              <a:r>
                <a:rPr lang="en-US" sz="900" dirty="0" smtClean="0">
                  <a:latin typeface="+mn-lt"/>
                </a:rPr>
                <a:t>Track Error</a:t>
              </a:r>
              <a:endParaRPr lang="en-US" sz="900" dirty="0">
                <a:latin typeface="+mn-lt"/>
              </a:endParaRPr>
            </a:p>
          </p:txBody>
        </p:sp>
        <p:sp>
          <p:nvSpPr>
            <p:cNvPr id="15" name="TextBox 14"/>
            <p:cNvSpPr txBox="1"/>
            <p:nvPr/>
          </p:nvSpPr>
          <p:spPr>
            <a:xfrm>
              <a:off x="89848" y="4419600"/>
              <a:ext cx="902811" cy="230832"/>
            </a:xfrm>
            <a:prstGeom prst="rect">
              <a:avLst/>
            </a:prstGeom>
            <a:noFill/>
          </p:spPr>
          <p:txBody>
            <a:bodyPr wrap="none" rtlCol="0">
              <a:spAutoFit/>
            </a:bodyPr>
            <a:lstStyle/>
            <a:p>
              <a:r>
                <a:rPr lang="en-US" sz="900" dirty="0" smtClean="0">
                  <a:latin typeface="+mn-lt"/>
                </a:rPr>
                <a:t>Intensity Error</a:t>
              </a:r>
              <a:endParaRPr lang="en-US" sz="900" dirty="0">
                <a:latin typeface="+mn-lt"/>
              </a:endParaRPr>
            </a:p>
          </p:txBody>
        </p:sp>
      </p:grpSp>
      <p:sp>
        <p:nvSpPr>
          <p:cNvPr id="17" name="TextBox 16"/>
          <p:cNvSpPr txBox="1"/>
          <p:nvPr/>
        </p:nvSpPr>
        <p:spPr>
          <a:xfrm>
            <a:off x="3212277" y="3048000"/>
            <a:ext cx="2350323" cy="338554"/>
          </a:xfrm>
          <a:prstGeom prst="rect">
            <a:avLst/>
          </a:prstGeom>
          <a:noFill/>
        </p:spPr>
        <p:txBody>
          <a:bodyPr wrap="none" rtlCol="0">
            <a:spAutoFit/>
          </a:bodyPr>
          <a:lstStyle/>
          <a:p>
            <a:r>
              <a:rPr lang="en-US" sz="1600" b="1" dirty="0" smtClean="0">
                <a:latin typeface="+mn-lt"/>
              </a:rPr>
              <a:t>2008-09 Retrospective</a:t>
            </a:r>
            <a:endParaRPr lang="en-US" sz="1600" b="1" dirty="0">
              <a:latin typeface="+mn-lt"/>
            </a:endParaRPr>
          </a:p>
        </p:txBody>
      </p:sp>
      <p:sp>
        <p:nvSpPr>
          <p:cNvPr id="18" name="TextBox 17"/>
          <p:cNvSpPr txBox="1"/>
          <p:nvPr/>
        </p:nvSpPr>
        <p:spPr>
          <a:xfrm>
            <a:off x="2514600" y="4572000"/>
            <a:ext cx="3667992" cy="338554"/>
          </a:xfrm>
          <a:prstGeom prst="rect">
            <a:avLst/>
          </a:prstGeom>
          <a:noFill/>
        </p:spPr>
        <p:txBody>
          <a:bodyPr wrap="none" rtlCol="0">
            <a:spAutoFit/>
          </a:bodyPr>
          <a:lstStyle/>
          <a:p>
            <a:r>
              <a:rPr lang="en-US" sz="1600" b="1" dirty="0" smtClean="0">
                <a:latin typeface="+mn-lt"/>
              </a:rPr>
              <a:t>2008-09 Retrospective + 2010 Demo</a:t>
            </a:r>
            <a:endParaRPr lang="en-US" sz="1600" b="1" dirty="0">
              <a:latin typeface="+mn-lt"/>
            </a:endParaRPr>
          </a:p>
        </p:txBody>
      </p:sp>
      <p:graphicFrame>
        <p:nvGraphicFramePr>
          <p:cNvPr id="19" name="Table 18"/>
          <p:cNvGraphicFramePr>
            <a:graphicFrameLocks noGrp="1"/>
          </p:cNvGraphicFramePr>
          <p:nvPr/>
        </p:nvGraphicFramePr>
        <p:xfrm>
          <a:off x="1295400" y="5029200"/>
          <a:ext cx="7467600" cy="980440"/>
        </p:xfrm>
        <a:graphic>
          <a:graphicData uri="http://schemas.openxmlformats.org/drawingml/2006/table">
            <a:tbl>
              <a:tblPr firstRow="1" bandRow="1">
                <a:tableStyleId>{5C22544A-7EE6-4342-B048-85BDC9FD1C3A}</a:tableStyleId>
              </a:tblPr>
              <a:tblGrid>
                <a:gridCol w="355600"/>
                <a:gridCol w="355600"/>
                <a:gridCol w="355600"/>
                <a:gridCol w="355600"/>
                <a:gridCol w="355600"/>
                <a:gridCol w="355600"/>
                <a:gridCol w="355600"/>
                <a:gridCol w="355600"/>
                <a:gridCol w="355600"/>
                <a:gridCol w="355600"/>
                <a:gridCol w="355600"/>
                <a:gridCol w="355600"/>
                <a:gridCol w="355600"/>
                <a:gridCol w="355600"/>
                <a:gridCol w="355600"/>
                <a:gridCol w="355600"/>
                <a:gridCol w="355600"/>
                <a:gridCol w="355600"/>
                <a:gridCol w="355600"/>
                <a:gridCol w="355600"/>
                <a:gridCol w="355600"/>
              </a:tblGrid>
              <a:tr h="177800">
                <a:tc>
                  <a:txBody>
                    <a:bodyPr/>
                    <a:lstStyle/>
                    <a:p>
                      <a:r>
                        <a:rPr lang="en-US" sz="800" dirty="0" smtClean="0">
                          <a:solidFill>
                            <a:schemeClr val="tx1"/>
                          </a:solidFill>
                        </a:rPr>
                        <a:t>00</a:t>
                      </a:r>
                      <a:endParaRPr lang="en-US" sz="800" dirty="0">
                        <a:solidFill>
                          <a:schemeClr val="tx1"/>
                        </a:solidFill>
                      </a:endParaRPr>
                    </a:p>
                  </a:txBody>
                  <a:tcPr>
                    <a:solidFill>
                      <a:schemeClr val="bg2">
                        <a:lumMod val="40000"/>
                        <a:lumOff val="60000"/>
                      </a:schemeClr>
                    </a:solidFill>
                  </a:tcPr>
                </a:tc>
                <a:tc>
                  <a:txBody>
                    <a:bodyPr/>
                    <a:lstStyle/>
                    <a:p>
                      <a:r>
                        <a:rPr lang="en-US" sz="800" dirty="0" smtClean="0">
                          <a:solidFill>
                            <a:schemeClr val="tx1"/>
                          </a:solidFill>
                        </a:rPr>
                        <a:t>06</a:t>
                      </a:r>
                      <a:endParaRPr lang="en-US" sz="800" dirty="0">
                        <a:solidFill>
                          <a:schemeClr val="tx1"/>
                        </a:solidFill>
                      </a:endParaRPr>
                    </a:p>
                  </a:txBody>
                  <a:tcPr>
                    <a:solidFill>
                      <a:schemeClr val="bg2">
                        <a:lumMod val="40000"/>
                        <a:lumOff val="60000"/>
                      </a:schemeClr>
                    </a:solidFill>
                  </a:tcPr>
                </a:tc>
                <a:tc>
                  <a:txBody>
                    <a:bodyPr/>
                    <a:lstStyle/>
                    <a:p>
                      <a:r>
                        <a:rPr lang="en-US" sz="800" dirty="0" smtClean="0">
                          <a:solidFill>
                            <a:schemeClr val="tx1"/>
                          </a:solidFill>
                        </a:rPr>
                        <a:t>12</a:t>
                      </a:r>
                      <a:endParaRPr lang="en-US" sz="800" dirty="0">
                        <a:solidFill>
                          <a:schemeClr val="tx1"/>
                        </a:solidFill>
                      </a:endParaRPr>
                    </a:p>
                  </a:txBody>
                  <a:tcPr>
                    <a:solidFill>
                      <a:schemeClr val="bg2">
                        <a:lumMod val="40000"/>
                        <a:lumOff val="60000"/>
                      </a:schemeClr>
                    </a:solidFill>
                  </a:tcPr>
                </a:tc>
                <a:tc>
                  <a:txBody>
                    <a:bodyPr/>
                    <a:lstStyle/>
                    <a:p>
                      <a:r>
                        <a:rPr lang="en-US" sz="800" dirty="0" smtClean="0">
                          <a:solidFill>
                            <a:schemeClr val="tx1"/>
                          </a:solidFill>
                        </a:rPr>
                        <a:t>18</a:t>
                      </a:r>
                      <a:endParaRPr lang="en-US" sz="800" dirty="0">
                        <a:solidFill>
                          <a:schemeClr val="tx1"/>
                        </a:solidFill>
                      </a:endParaRPr>
                    </a:p>
                  </a:txBody>
                  <a:tcPr>
                    <a:solidFill>
                      <a:schemeClr val="bg2">
                        <a:lumMod val="40000"/>
                        <a:lumOff val="60000"/>
                      </a:schemeClr>
                    </a:solidFill>
                  </a:tcPr>
                </a:tc>
                <a:tc>
                  <a:txBody>
                    <a:bodyPr/>
                    <a:lstStyle/>
                    <a:p>
                      <a:r>
                        <a:rPr lang="en-US" sz="800" dirty="0" smtClean="0">
                          <a:solidFill>
                            <a:schemeClr val="tx1"/>
                          </a:solidFill>
                        </a:rPr>
                        <a:t>24</a:t>
                      </a:r>
                      <a:endParaRPr lang="en-US" sz="800" dirty="0">
                        <a:solidFill>
                          <a:schemeClr val="tx1"/>
                        </a:solidFill>
                      </a:endParaRPr>
                    </a:p>
                  </a:txBody>
                  <a:tcPr>
                    <a:solidFill>
                      <a:schemeClr val="bg2">
                        <a:lumMod val="40000"/>
                        <a:lumOff val="60000"/>
                      </a:schemeClr>
                    </a:solidFill>
                  </a:tcPr>
                </a:tc>
                <a:tc>
                  <a:txBody>
                    <a:bodyPr/>
                    <a:lstStyle/>
                    <a:p>
                      <a:r>
                        <a:rPr lang="en-US" sz="800" dirty="0" smtClean="0">
                          <a:solidFill>
                            <a:schemeClr val="tx1"/>
                          </a:solidFill>
                        </a:rPr>
                        <a:t>30</a:t>
                      </a:r>
                      <a:endParaRPr lang="en-US" sz="800" dirty="0">
                        <a:solidFill>
                          <a:schemeClr val="tx1"/>
                        </a:solidFill>
                      </a:endParaRPr>
                    </a:p>
                  </a:txBody>
                  <a:tcPr>
                    <a:solidFill>
                      <a:schemeClr val="bg2">
                        <a:lumMod val="40000"/>
                        <a:lumOff val="60000"/>
                      </a:schemeClr>
                    </a:solidFill>
                  </a:tcPr>
                </a:tc>
                <a:tc>
                  <a:txBody>
                    <a:bodyPr/>
                    <a:lstStyle/>
                    <a:p>
                      <a:r>
                        <a:rPr lang="en-US" sz="800" dirty="0" smtClean="0">
                          <a:solidFill>
                            <a:schemeClr val="tx1"/>
                          </a:solidFill>
                        </a:rPr>
                        <a:t>36</a:t>
                      </a:r>
                      <a:endParaRPr lang="en-US" sz="800" dirty="0">
                        <a:solidFill>
                          <a:schemeClr val="tx1"/>
                        </a:solidFill>
                      </a:endParaRPr>
                    </a:p>
                  </a:txBody>
                  <a:tcPr>
                    <a:solidFill>
                      <a:schemeClr val="bg2">
                        <a:lumMod val="40000"/>
                        <a:lumOff val="60000"/>
                      </a:schemeClr>
                    </a:solidFill>
                  </a:tcPr>
                </a:tc>
                <a:tc>
                  <a:txBody>
                    <a:bodyPr/>
                    <a:lstStyle/>
                    <a:p>
                      <a:r>
                        <a:rPr lang="en-US" sz="800" dirty="0" smtClean="0">
                          <a:solidFill>
                            <a:schemeClr val="tx1"/>
                          </a:solidFill>
                        </a:rPr>
                        <a:t>42</a:t>
                      </a:r>
                      <a:endParaRPr lang="en-US" sz="800" dirty="0">
                        <a:solidFill>
                          <a:schemeClr val="tx1"/>
                        </a:solidFill>
                      </a:endParaRPr>
                    </a:p>
                  </a:txBody>
                  <a:tcPr>
                    <a:solidFill>
                      <a:schemeClr val="bg2">
                        <a:lumMod val="40000"/>
                        <a:lumOff val="60000"/>
                      </a:schemeClr>
                    </a:solidFill>
                  </a:tcPr>
                </a:tc>
                <a:tc>
                  <a:txBody>
                    <a:bodyPr/>
                    <a:lstStyle/>
                    <a:p>
                      <a:r>
                        <a:rPr lang="en-US" sz="800" dirty="0" smtClean="0">
                          <a:solidFill>
                            <a:schemeClr val="tx1"/>
                          </a:solidFill>
                        </a:rPr>
                        <a:t>48</a:t>
                      </a:r>
                      <a:endParaRPr lang="en-US" sz="800" dirty="0">
                        <a:solidFill>
                          <a:schemeClr val="tx1"/>
                        </a:solidFill>
                      </a:endParaRPr>
                    </a:p>
                  </a:txBody>
                  <a:tcPr>
                    <a:solidFill>
                      <a:schemeClr val="bg2">
                        <a:lumMod val="40000"/>
                        <a:lumOff val="60000"/>
                      </a:schemeClr>
                    </a:solidFill>
                  </a:tcPr>
                </a:tc>
                <a:tc>
                  <a:txBody>
                    <a:bodyPr/>
                    <a:lstStyle/>
                    <a:p>
                      <a:r>
                        <a:rPr lang="en-US" sz="800" dirty="0" smtClean="0">
                          <a:solidFill>
                            <a:schemeClr val="tx1"/>
                          </a:solidFill>
                        </a:rPr>
                        <a:t>54</a:t>
                      </a:r>
                      <a:endParaRPr lang="en-US" sz="800" dirty="0">
                        <a:solidFill>
                          <a:schemeClr val="tx1"/>
                        </a:solidFill>
                      </a:endParaRPr>
                    </a:p>
                  </a:txBody>
                  <a:tcPr>
                    <a:solidFill>
                      <a:schemeClr val="bg2">
                        <a:lumMod val="40000"/>
                        <a:lumOff val="60000"/>
                      </a:schemeClr>
                    </a:solidFill>
                  </a:tcPr>
                </a:tc>
                <a:tc>
                  <a:txBody>
                    <a:bodyPr/>
                    <a:lstStyle/>
                    <a:p>
                      <a:r>
                        <a:rPr lang="en-US" sz="800" dirty="0" smtClean="0">
                          <a:solidFill>
                            <a:schemeClr val="tx1"/>
                          </a:solidFill>
                        </a:rPr>
                        <a:t>60</a:t>
                      </a:r>
                      <a:endParaRPr lang="en-US" sz="800" dirty="0">
                        <a:solidFill>
                          <a:schemeClr val="tx1"/>
                        </a:solidFill>
                      </a:endParaRPr>
                    </a:p>
                  </a:txBody>
                  <a:tcPr>
                    <a:solidFill>
                      <a:schemeClr val="bg2">
                        <a:lumMod val="40000"/>
                        <a:lumOff val="60000"/>
                      </a:schemeClr>
                    </a:solidFill>
                  </a:tcPr>
                </a:tc>
                <a:tc>
                  <a:txBody>
                    <a:bodyPr/>
                    <a:lstStyle/>
                    <a:p>
                      <a:r>
                        <a:rPr lang="en-US" sz="800" dirty="0" smtClean="0">
                          <a:solidFill>
                            <a:schemeClr val="tx1"/>
                          </a:solidFill>
                        </a:rPr>
                        <a:t>66</a:t>
                      </a:r>
                      <a:endParaRPr lang="en-US" sz="800" dirty="0">
                        <a:solidFill>
                          <a:schemeClr val="tx1"/>
                        </a:solidFill>
                      </a:endParaRPr>
                    </a:p>
                  </a:txBody>
                  <a:tcPr>
                    <a:solidFill>
                      <a:schemeClr val="bg2">
                        <a:lumMod val="40000"/>
                        <a:lumOff val="60000"/>
                      </a:schemeClr>
                    </a:solidFill>
                  </a:tcPr>
                </a:tc>
                <a:tc>
                  <a:txBody>
                    <a:bodyPr/>
                    <a:lstStyle/>
                    <a:p>
                      <a:r>
                        <a:rPr lang="en-US" sz="800" dirty="0" smtClean="0">
                          <a:solidFill>
                            <a:schemeClr val="tx1"/>
                          </a:solidFill>
                        </a:rPr>
                        <a:t>72</a:t>
                      </a:r>
                      <a:endParaRPr lang="en-US" sz="800" dirty="0">
                        <a:solidFill>
                          <a:schemeClr val="tx1"/>
                        </a:solidFill>
                      </a:endParaRPr>
                    </a:p>
                  </a:txBody>
                  <a:tcPr>
                    <a:solidFill>
                      <a:schemeClr val="bg2">
                        <a:lumMod val="40000"/>
                        <a:lumOff val="60000"/>
                      </a:schemeClr>
                    </a:solidFill>
                  </a:tcPr>
                </a:tc>
                <a:tc>
                  <a:txBody>
                    <a:bodyPr/>
                    <a:lstStyle/>
                    <a:p>
                      <a:r>
                        <a:rPr lang="en-US" sz="800" dirty="0" smtClean="0">
                          <a:solidFill>
                            <a:schemeClr val="tx1"/>
                          </a:solidFill>
                        </a:rPr>
                        <a:t>78</a:t>
                      </a:r>
                      <a:endParaRPr lang="en-US" sz="800" dirty="0">
                        <a:solidFill>
                          <a:schemeClr val="tx1"/>
                        </a:solidFill>
                      </a:endParaRPr>
                    </a:p>
                  </a:txBody>
                  <a:tcPr>
                    <a:solidFill>
                      <a:schemeClr val="bg2">
                        <a:lumMod val="40000"/>
                        <a:lumOff val="60000"/>
                      </a:schemeClr>
                    </a:solidFill>
                  </a:tcPr>
                </a:tc>
                <a:tc>
                  <a:txBody>
                    <a:bodyPr/>
                    <a:lstStyle/>
                    <a:p>
                      <a:r>
                        <a:rPr lang="en-US" sz="800" dirty="0" smtClean="0">
                          <a:solidFill>
                            <a:schemeClr val="tx1"/>
                          </a:solidFill>
                        </a:rPr>
                        <a:t>84</a:t>
                      </a:r>
                      <a:endParaRPr lang="en-US" sz="800" dirty="0">
                        <a:solidFill>
                          <a:schemeClr val="tx1"/>
                        </a:solidFill>
                      </a:endParaRPr>
                    </a:p>
                  </a:txBody>
                  <a:tcPr>
                    <a:solidFill>
                      <a:schemeClr val="bg2">
                        <a:lumMod val="40000"/>
                        <a:lumOff val="60000"/>
                      </a:schemeClr>
                    </a:solidFill>
                  </a:tcPr>
                </a:tc>
                <a:tc>
                  <a:txBody>
                    <a:bodyPr/>
                    <a:lstStyle/>
                    <a:p>
                      <a:r>
                        <a:rPr lang="en-US" sz="800" dirty="0" smtClean="0">
                          <a:solidFill>
                            <a:schemeClr val="tx1"/>
                          </a:solidFill>
                        </a:rPr>
                        <a:t>90</a:t>
                      </a:r>
                      <a:endParaRPr lang="en-US" sz="800" dirty="0">
                        <a:solidFill>
                          <a:schemeClr val="tx1"/>
                        </a:solidFill>
                      </a:endParaRPr>
                    </a:p>
                  </a:txBody>
                  <a:tcPr>
                    <a:solidFill>
                      <a:schemeClr val="bg2">
                        <a:lumMod val="40000"/>
                        <a:lumOff val="60000"/>
                      </a:schemeClr>
                    </a:solidFill>
                  </a:tcPr>
                </a:tc>
                <a:tc>
                  <a:txBody>
                    <a:bodyPr/>
                    <a:lstStyle/>
                    <a:p>
                      <a:r>
                        <a:rPr lang="en-US" sz="800" dirty="0" smtClean="0">
                          <a:solidFill>
                            <a:schemeClr val="tx1"/>
                          </a:solidFill>
                        </a:rPr>
                        <a:t>96</a:t>
                      </a:r>
                      <a:endParaRPr lang="en-US" sz="800" dirty="0">
                        <a:solidFill>
                          <a:schemeClr val="tx1"/>
                        </a:solidFill>
                      </a:endParaRPr>
                    </a:p>
                  </a:txBody>
                  <a:tcPr>
                    <a:solidFill>
                      <a:schemeClr val="bg2">
                        <a:lumMod val="40000"/>
                        <a:lumOff val="60000"/>
                      </a:schemeClr>
                    </a:solidFill>
                  </a:tcPr>
                </a:tc>
                <a:tc>
                  <a:txBody>
                    <a:bodyPr/>
                    <a:lstStyle/>
                    <a:p>
                      <a:r>
                        <a:rPr lang="en-US" sz="800" dirty="0" smtClean="0">
                          <a:solidFill>
                            <a:schemeClr val="tx1"/>
                          </a:solidFill>
                        </a:rPr>
                        <a:t>102</a:t>
                      </a:r>
                      <a:endParaRPr lang="en-US" sz="800" dirty="0">
                        <a:solidFill>
                          <a:schemeClr val="tx1"/>
                        </a:solidFill>
                      </a:endParaRPr>
                    </a:p>
                  </a:txBody>
                  <a:tcPr>
                    <a:solidFill>
                      <a:schemeClr val="bg2">
                        <a:lumMod val="40000"/>
                        <a:lumOff val="60000"/>
                      </a:schemeClr>
                    </a:solidFill>
                  </a:tcPr>
                </a:tc>
                <a:tc>
                  <a:txBody>
                    <a:bodyPr/>
                    <a:lstStyle/>
                    <a:p>
                      <a:r>
                        <a:rPr lang="en-US" sz="800" dirty="0" smtClean="0">
                          <a:solidFill>
                            <a:schemeClr val="tx1"/>
                          </a:solidFill>
                        </a:rPr>
                        <a:t>108</a:t>
                      </a:r>
                      <a:endParaRPr lang="en-US" sz="800" dirty="0">
                        <a:solidFill>
                          <a:schemeClr val="tx1"/>
                        </a:solidFill>
                      </a:endParaRPr>
                    </a:p>
                  </a:txBody>
                  <a:tcPr>
                    <a:solidFill>
                      <a:schemeClr val="bg2">
                        <a:lumMod val="40000"/>
                        <a:lumOff val="60000"/>
                      </a:schemeClr>
                    </a:solidFill>
                  </a:tcPr>
                </a:tc>
                <a:tc>
                  <a:txBody>
                    <a:bodyPr/>
                    <a:lstStyle/>
                    <a:p>
                      <a:r>
                        <a:rPr lang="en-US" sz="800" dirty="0" smtClean="0">
                          <a:solidFill>
                            <a:schemeClr val="tx1"/>
                          </a:solidFill>
                        </a:rPr>
                        <a:t>114</a:t>
                      </a:r>
                      <a:endParaRPr lang="en-US" sz="800" dirty="0">
                        <a:solidFill>
                          <a:schemeClr val="tx1"/>
                        </a:solidFill>
                      </a:endParaRPr>
                    </a:p>
                  </a:txBody>
                  <a:tcPr>
                    <a:solidFill>
                      <a:schemeClr val="bg2">
                        <a:lumMod val="40000"/>
                        <a:lumOff val="60000"/>
                      </a:schemeClr>
                    </a:solidFill>
                  </a:tcPr>
                </a:tc>
                <a:tc>
                  <a:txBody>
                    <a:bodyPr/>
                    <a:lstStyle/>
                    <a:p>
                      <a:r>
                        <a:rPr lang="en-US" sz="800" dirty="0" smtClean="0">
                          <a:solidFill>
                            <a:schemeClr val="tx1"/>
                          </a:solidFill>
                        </a:rPr>
                        <a:t>120</a:t>
                      </a:r>
                      <a:endParaRPr lang="en-US" sz="800" dirty="0">
                        <a:solidFill>
                          <a:schemeClr val="tx1"/>
                        </a:solidFill>
                      </a:endParaRPr>
                    </a:p>
                  </a:txBody>
                  <a:tcPr>
                    <a:solidFill>
                      <a:schemeClr val="bg2">
                        <a:lumMod val="40000"/>
                        <a:lumOff val="60000"/>
                      </a:schemeClr>
                    </a:solidFill>
                  </a:tcPr>
                </a:tc>
              </a:tr>
              <a:tr h="396240">
                <a:tc>
                  <a:txBody>
                    <a:bodyPr/>
                    <a:lstStyle/>
                    <a:p>
                      <a:endParaRPr lang="en-US" sz="800" dirty="0"/>
                    </a:p>
                  </a:txBody>
                  <a:tcPr>
                    <a:solidFill>
                      <a:schemeClr val="bg2">
                        <a:lumMod val="40000"/>
                        <a:lumOff val="60000"/>
                      </a:schemeClr>
                    </a:solidFill>
                  </a:tcPr>
                </a:tc>
                <a:tc>
                  <a:txBody>
                    <a:bodyPr/>
                    <a:lstStyle/>
                    <a:p>
                      <a:endParaRPr lang="en-US" sz="800" dirty="0"/>
                    </a:p>
                  </a:txBody>
                  <a:tcPr>
                    <a:solidFill>
                      <a:schemeClr val="bg2">
                        <a:lumMod val="40000"/>
                        <a:lumOff val="60000"/>
                      </a:schemeClr>
                    </a:solidFill>
                  </a:tcPr>
                </a:tc>
                <a:tc>
                  <a:txBody>
                    <a:bodyPr/>
                    <a:lstStyle/>
                    <a:p>
                      <a:endParaRPr lang="en-US" sz="800" dirty="0"/>
                    </a:p>
                  </a:txBody>
                  <a:tcPr>
                    <a:solidFill>
                      <a:schemeClr val="bg2">
                        <a:lumMod val="40000"/>
                        <a:lumOff val="60000"/>
                      </a:schemeClr>
                    </a:solidFill>
                  </a:tcPr>
                </a:tc>
                <a:tc>
                  <a:txBody>
                    <a:bodyPr/>
                    <a:lstStyle/>
                    <a:p>
                      <a:endParaRPr lang="en-US" sz="800" dirty="0"/>
                    </a:p>
                  </a:txBody>
                  <a:tcPr>
                    <a:solidFill>
                      <a:schemeClr val="bg2">
                        <a:lumMod val="40000"/>
                        <a:lumOff val="60000"/>
                      </a:schemeClr>
                    </a:solidFill>
                  </a:tcPr>
                </a:tc>
                <a:tc>
                  <a:txBody>
                    <a:bodyPr/>
                    <a:lstStyle/>
                    <a:p>
                      <a:r>
                        <a:rPr lang="en-US" sz="800" b="1" strike="dblStrike" baseline="0" dirty="0" smtClean="0">
                          <a:solidFill>
                            <a:srgbClr val="009900"/>
                          </a:solidFill>
                        </a:rPr>
                        <a:t>SSI</a:t>
                      </a:r>
                      <a:endParaRPr lang="en-US" sz="800" b="1" strike="dblStrike" baseline="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endParaRPr lang="en-US" sz="800" dirty="0">
                        <a:solidFill>
                          <a:srgbClr val="009900"/>
                        </a:solidFill>
                      </a:endParaRPr>
                    </a:p>
                  </a:txBody>
                  <a:tcPr>
                    <a:solidFill>
                      <a:schemeClr val="bg2">
                        <a:lumMod val="40000"/>
                        <a:lumOff val="60000"/>
                      </a:schemeClr>
                    </a:solidFill>
                  </a:tcPr>
                </a:tc>
                <a:tc>
                  <a:txBody>
                    <a:bodyPr/>
                    <a:lstStyle/>
                    <a:p>
                      <a:r>
                        <a:rPr lang="en-US" sz="830" i="1" u="none" baseline="0" dirty="0" smtClean="0">
                          <a:solidFill>
                            <a:srgbClr val="00FF00"/>
                          </a:solidFill>
                          <a:effectLst>
                            <a:outerShdw blurRad="38100" dist="38100" dir="2700000" algn="tl">
                              <a:srgbClr val="000000">
                                <a:alpha val="43137"/>
                              </a:srgbClr>
                            </a:outerShdw>
                          </a:effectLst>
                        </a:rPr>
                        <a:t>SSI</a:t>
                      </a:r>
                      <a:endParaRPr lang="en-US" sz="830" i="1" u="none" baseline="0" dirty="0">
                        <a:solidFill>
                          <a:srgbClr val="00FF00"/>
                        </a:solidFill>
                        <a:effectLst>
                          <a:outerShdw blurRad="38100" dist="38100" dir="2700000" algn="tl">
                            <a:srgbClr val="000000">
                              <a:alpha val="43137"/>
                            </a:srgbClr>
                          </a:outerShdw>
                        </a:effectLst>
                      </a:endParaRPr>
                    </a:p>
                  </a:txBody>
                  <a:tcPr>
                    <a:solidFill>
                      <a:schemeClr val="bg1">
                        <a:lumMod val="9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strike="dblStrike" baseline="0" dirty="0" smtClean="0">
                          <a:solidFill>
                            <a:srgbClr val="009900"/>
                          </a:solidFill>
                        </a:rPr>
                        <a:t>SSI</a:t>
                      </a:r>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r>
                        <a:rPr lang="en-US" sz="800" b="1" strike="dblStrike" baseline="0"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strike="dblStrike" baseline="0"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r>
              <a:tr h="370840">
                <a:tc>
                  <a:txBody>
                    <a:bodyPr/>
                    <a:lstStyle/>
                    <a:p>
                      <a:endParaRPr lang="en-US" sz="800"/>
                    </a:p>
                  </a:txBody>
                  <a:tcPr>
                    <a:solidFill>
                      <a:schemeClr val="bg2">
                        <a:lumMod val="40000"/>
                        <a:lumOff val="60000"/>
                      </a:schemeClr>
                    </a:solidFill>
                  </a:tcPr>
                </a:tc>
                <a:tc>
                  <a:txBody>
                    <a:bodyPr/>
                    <a:lstStyle/>
                    <a:p>
                      <a:r>
                        <a:rPr lang="en-US" sz="800" b="1" strike="dblStrike" baseline="0"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i="1" u="none" baseline="0" dirty="0" smtClean="0">
                          <a:solidFill>
                            <a:srgbClr val="00FF00"/>
                          </a:solidFill>
                          <a:effectLst>
                            <a:outerShdw blurRad="38100" dist="38100" dir="2700000" algn="tl">
                              <a:srgbClr val="000000">
                                <a:alpha val="43137"/>
                              </a:srgbClr>
                            </a:outerShdw>
                          </a:effectLst>
                        </a:rPr>
                        <a:t>SSI</a:t>
                      </a:r>
                    </a:p>
                    <a:p>
                      <a:endParaRPr lang="en-US" sz="800" dirty="0"/>
                    </a:p>
                  </a:txBody>
                  <a:tcPr>
                    <a:solidFill>
                      <a:schemeClr val="bg1">
                        <a:lumMod val="95000"/>
                      </a:schemeClr>
                    </a:solidFill>
                  </a:tcPr>
                </a:tc>
                <a:tc>
                  <a:txBody>
                    <a:bodyPr/>
                    <a:lstStyle/>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strike="dblStrike" baseline="0" dirty="0" smtClean="0">
                          <a:solidFill>
                            <a:srgbClr val="009900"/>
                          </a:solidFill>
                        </a:rPr>
                        <a:t>SSI</a:t>
                      </a:r>
                      <a:endParaRPr lang="en-US" sz="800" b="1" dirty="0" smtClean="0">
                        <a:solidFill>
                          <a:srgbClr val="009900"/>
                        </a:solidFill>
                      </a:endParaRPr>
                    </a:p>
                    <a:p>
                      <a:endParaRPr lang="en-US" sz="800" dirty="0">
                        <a:solidFill>
                          <a:srgbClr val="009900"/>
                        </a:solidFill>
                      </a:endParaRPr>
                    </a:p>
                  </a:txBody>
                  <a:tcPr>
                    <a:solidFill>
                      <a:schemeClr val="bg2">
                        <a:lumMod val="40000"/>
                        <a:lumOff val="60000"/>
                      </a:schemeClr>
                    </a:solidFill>
                  </a:tcPr>
                </a:tc>
                <a:tc>
                  <a:txBody>
                    <a:bodyPr/>
                    <a:lstStyle/>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i="1" u="none" baseline="0" dirty="0" smtClean="0">
                          <a:solidFill>
                            <a:srgbClr val="00FF00"/>
                          </a:solidFill>
                          <a:effectLst>
                            <a:outerShdw blurRad="38100" dist="38100" dir="2700000" algn="tl">
                              <a:srgbClr val="000000">
                                <a:alpha val="43137"/>
                              </a:srgbClr>
                            </a:outerShdw>
                          </a:effectLst>
                        </a:rPr>
                        <a:t>SSI</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800" b="1" dirty="0" smtClean="0">
                        <a:solidFill>
                          <a:srgbClr val="009900"/>
                        </a:solidFill>
                      </a:endParaRPr>
                    </a:p>
                  </a:txBody>
                  <a:tcPr>
                    <a:solidFill>
                      <a:schemeClr val="bg1">
                        <a:lumMod val="9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1" dirty="0" smtClean="0">
                          <a:solidFill>
                            <a:srgbClr val="009900"/>
                          </a:solidFill>
                        </a:rPr>
                        <a:t>SSI</a:t>
                      </a:r>
                    </a:p>
                    <a:p>
                      <a:endParaRPr lang="en-US" sz="800" dirty="0">
                        <a:solidFill>
                          <a:srgbClr val="009900"/>
                        </a:solidFill>
                      </a:endParaRPr>
                    </a:p>
                  </a:txBody>
                  <a:tcPr>
                    <a:solidFill>
                      <a:schemeClr val="bg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i="1" u="none" baseline="0" dirty="0" smtClean="0">
                          <a:solidFill>
                            <a:srgbClr val="00FF00"/>
                          </a:solidFill>
                          <a:effectLst>
                            <a:outerShdw blurRad="38100" dist="38100" dir="2700000" algn="tl">
                              <a:srgbClr val="000000">
                                <a:alpha val="43137"/>
                              </a:srgbClr>
                            </a:outerShdw>
                          </a:effectLst>
                        </a:rPr>
                        <a:t>SSI</a:t>
                      </a:r>
                    </a:p>
                    <a:p>
                      <a:endParaRPr lang="en-US" sz="800" dirty="0">
                        <a:solidFill>
                          <a:srgbClr val="009900"/>
                        </a:solidFill>
                      </a:endParaRPr>
                    </a:p>
                  </a:txBody>
                  <a:tcPr>
                    <a:solidFill>
                      <a:schemeClr val="bg1">
                        <a:lumMod val="95000"/>
                      </a:schemeClr>
                    </a:solidFill>
                  </a:tcPr>
                </a:tc>
                <a:tc>
                  <a:txBody>
                    <a:bodyPr/>
                    <a:lstStyle/>
                    <a:p>
                      <a:endParaRPr lang="en-US" sz="800" dirty="0">
                        <a:solidFill>
                          <a:srgbClr val="009900"/>
                        </a:solidFill>
                      </a:endParaRPr>
                    </a:p>
                  </a:txBody>
                  <a:tcPr>
                    <a:solidFill>
                      <a:schemeClr val="bg2">
                        <a:lumMod val="40000"/>
                        <a:lumOff val="60000"/>
                      </a:schemeClr>
                    </a:solidFill>
                  </a:tcPr>
                </a:tc>
              </a:tr>
            </a:tbl>
          </a:graphicData>
        </a:graphic>
      </p:graphicFrame>
      <p:sp>
        <p:nvSpPr>
          <p:cNvPr id="20" name="TextBox 19"/>
          <p:cNvSpPr txBox="1"/>
          <p:nvPr/>
        </p:nvSpPr>
        <p:spPr>
          <a:xfrm>
            <a:off x="457201" y="6248400"/>
            <a:ext cx="8305800" cy="338554"/>
          </a:xfrm>
          <a:prstGeom prst="rect">
            <a:avLst/>
          </a:prstGeom>
          <a:noFill/>
        </p:spPr>
        <p:txBody>
          <a:bodyPr wrap="square" rtlCol="0">
            <a:spAutoFit/>
          </a:bodyPr>
          <a:lstStyle/>
          <a:p>
            <a:r>
              <a:rPr lang="en-US" sz="1600" dirty="0" smtClean="0">
                <a:latin typeface="+mn-lt"/>
              </a:rPr>
              <a:t>Credit: Louisa Nance, Michelle </a:t>
            </a:r>
            <a:r>
              <a:rPr lang="en-US" sz="1600" dirty="0" err="1" smtClean="0">
                <a:latin typeface="+mn-lt"/>
              </a:rPr>
              <a:t>Harrold</a:t>
            </a:r>
            <a:r>
              <a:rPr lang="en-US" sz="1600" dirty="0" smtClean="0">
                <a:latin typeface="+mn-lt"/>
              </a:rPr>
              <a:t>, Christopher Williams and </a:t>
            </a:r>
            <a:r>
              <a:rPr lang="en-US" sz="1600" dirty="0" err="1" smtClean="0">
                <a:latin typeface="+mn-lt"/>
              </a:rPr>
              <a:t>Kathyrn</a:t>
            </a:r>
            <a:r>
              <a:rPr lang="en-US" sz="1600" dirty="0" smtClean="0">
                <a:latin typeface="+mn-lt"/>
              </a:rPr>
              <a:t> Crosby</a:t>
            </a:r>
            <a:endParaRPr lang="en-US" sz="1600" dirty="0">
              <a:latin typeface="+mn-l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385248" y="103496"/>
            <a:ext cx="6324600" cy="1447800"/>
          </a:xfrm>
        </p:spPr>
        <p:txBody>
          <a:bodyPr/>
          <a:lstStyle/>
          <a:p>
            <a:pPr eaLnBrk="1" hangingPunct="1"/>
            <a:r>
              <a:rPr lang="en-US" sz="2400" dirty="0" smtClean="0"/>
              <a:t>HFIP STREAM 1.5</a:t>
            </a:r>
            <a:br>
              <a:rPr lang="en-US" sz="2400" dirty="0" smtClean="0"/>
            </a:br>
            <a:r>
              <a:rPr lang="en-US" sz="2400" dirty="0" smtClean="0"/>
              <a:t>FY11 Time Line</a:t>
            </a:r>
            <a:endParaRPr lang="en-US" sz="1600" dirty="0" smtClean="0"/>
          </a:p>
        </p:txBody>
      </p:sp>
      <p:sp>
        <p:nvSpPr>
          <p:cNvPr id="5" name="TextBox 4"/>
          <p:cNvSpPr txBox="1"/>
          <p:nvPr/>
        </p:nvSpPr>
        <p:spPr>
          <a:xfrm>
            <a:off x="304800" y="1640443"/>
            <a:ext cx="8610600" cy="5293757"/>
          </a:xfrm>
          <a:prstGeom prst="rect">
            <a:avLst/>
          </a:prstGeom>
          <a:noFill/>
        </p:spPr>
        <p:txBody>
          <a:bodyPr wrap="square" rtlCol="0">
            <a:spAutoFit/>
          </a:bodyPr>
          <a:lstStyle/>
          <a:p>
            <a:r>
              <a:rPr lang="en-US" sz="1300" dirty="0" smtClean="0">
                <a:latin typeface="+mn-lt"/>
              </a:rPr>
              <a:t>Nov. 10, 2010: Initial interest expressed to HFIP by candidates</a:t>
            </a:r>
          </a:p>
          <a:p>
            <a:endParaRPr lang="en-US" sz="1300" dirty="0" smtClean="0">
              <a:latin typeface="+mn-lt"/>
            </a:endParaRPr>
          </a:p>
          <a:p>
            <a:r>
              <a:rPr lang="en-US" sz="1300" dirty="0" smtClean="0">
                <a:latin typeface="+mn-lt"/>
              </a:rPr>
              <a:t>Dec. 15, 2010: New IT requirements for NHC real-time access made known by candidates and HFIP leaders</a:t>
            </a:r>
          </a:p>
          <a:p>
            <a:endParaRPr lang="en-US" sz="1300" dirty="0" smtClean="0">
              <a:latin typeface="+mn-lt"/>
            </a:endParaRPr>
          </a:p>
          <a:p>
            <a:r>
              <a:rPr lang="en-US" sz="1300" dirty="0" smtClean="0">
                <a:latin typeface="+mn-lt"/>
              </a:rPr>
              <a:t>Jan. 15, 2011: Test plan including retrospective case information finalized and disseminated</a:t>
            </a:r>
          </a:p>
          <a:p>
            <a:endParaRPr lang="en-US" sz="1300" dirty="0" smtClean="0">
              <a:latin typeface="+mn-lt"/>
            </a:endParaRPr>
          </a:p>
          <a:p>
            <a:r>
              <a:rPr lang="en-US" sz="1300" dirty="0" smtClean="0">
                <a:latin typeface="+mn-lt"/>
              </a:rPr>
              <a:t>Feb. 15, 2011: Finalized major new IT requirements for real-time access provided to NHC</a:t>
            </a:r>
          </a:p>
          <a:p>
            <a:endParaRPr lang="en-US" sz="1300" dirty="0" smtClean="0">
              <a:latin typeface="+mn-lt"/>
            </a:endParaRPr>
          </a:p>
          <a:p>
            <a:r>
              <a:rPr lang="en-US" sz="1300" dirty="0" smtClean="0">
                <a:latin typeface="+mn-lt"/>
              </a:rPr>
              <a:t>May 1, 2011: Tier 1 retrospective model data submitted to HFIP &amp; NHC; applications prototypes delivered to NHC</a:t>
            </a:r>
          </a:p>
          <a:p>
            <a:endParaRPr lang="en-US" sz="1300" dirty="0" smtClean="0">
              <a:latin typeface="+mn-lt"/>
            </a:endParaRPr>
          </a:p>
          <a:p>
            <a:r>
              <a:rPr lang="en-US" sz="1300" dirty="0" smtClean="0">
                <a:latin typeface="+mn-lt"/>
              </a:rPr>
              <a:t>May 7, 2011: Clean retrospective data sets finalized by candidates</a:t>
            </a:r>
          </a:p>
          <a:p>
            <a:endParaRPr lang="en-US" sz="1300" dirty="0" smtClean="0">
              <a:latin typeface="+mn-lt"/>
            </a:endParaRPr>
          </a:p>
          <a:p>
            <a:r>
              <a:rPr lang="en-US" sz="1300" dirty="0" smtClean="0">
                <a:latin typeface="+mn-lt"/>
              </a:rPr>
              <a:t>Jun 1, 2011: Assessment of retrospective tests completed by HFIP and NHC</a:t>
            </a:r>
          </a:p>
          <a:p>
            <a:endParaRPr lang="en-US" sz="1300" dirty="0" smtClean="0">
              <a:latin typeface="+mn-lt"/>
            </a:endParaRPr>
          </a:p>
          <a:p>
            <a:r>
              <a:rPr lang="en-US" sz="1300" dirty="0" smtClean="0">
                <a:latin typeface="+mn-lt"/>
              </a:rPr>
              <a:t>Jun 15, 2011: NHC decision on prospective projects</a:t>
            </a:r>
          </a:p>
          <a:p>
            <a:endParaRPr lang="en-US" sz="1300" dirty="0" smtClean="0">
              <a:latin typeface="+mn-lt"/>
            </a:endParaRPr>
          </a:p>
          <a:p>
            <a:r>
              <a:rPr lang="en-US" sz="1300" dirty="0" smtClean="0">
                <a:latin typeface="+mn-lt"/>
              </a:rPr>
              <a:t>Jul 31, 2011: Technical preparations completed (e.g., computer accounts, NHC communications &amp; product access)</a:t>
            </a:r>
          </a:p>
          <a:p>
            <a:endParaRPr lang="en-US" sz="1300" dirty="0" smtClean="0">
              <a:latin typeface="+mn-lt"/>
            </a:endParaRPr>
          </a:p>
          <a:p>
            <a:r>
              <a:rPr lang="en-US" sz="1300" dirty="0" smtClean="0">
                <a:latin typeface="+mn-lt"/>
              </a:rPr>
              <a:t>Aug 1, 2011: Real-time activities begin</a:t>
            </a:r>
          </a:p>
          <a:p>
            <a:endParaRPr lang="en-US" sz="1300" dirty="0" smtClean="0">
              <a:latin typeface="+mn-lt"/>
            </a:endParaRPr>
          </a:p>
          <a:p>
            <a:r>
              <a:rPr lang="en-US" sz="1300" dirty="0" smtClean="0">
                <a:latin typeface="+mn-lt"/>
              </a:rPr>
              <a:t>Oct 20, 2011: Real-time activities conclude</a:t>
            </a:r>
          </a:p>
          <a:p>
            <a:endParaRPr lang="en-US" sz="1300" dirty="0" smtClean="0">
              <a:latin typeface="+mn-lt"/>
            </a:endParaRPr>
          </a:p>
          <a:p>
            <a:r>
              <a:rPr lang="en-US" sz="1300" dirty="0" smtClean="0">
                <a:latin typeface="+mn-lt"/>
              </a:rPr>
              <a:t>Dec 1, 2011: Preliminary verification and/or evaluation presented at NOAA Hurricane Conference</a:t>
            </a:r>
          </a:p>
          <a:p>
            <a:endParaRPr lang="en-US" sz="1300" dirty="0" smtClean="0">
              <a:latin typeface="+mn-lt"/>
            </a:endParaRPr>
          </a:p>
          <a:p>
            <a:r>
              <a:rPr lang="en-US" sz="1300" dirty="0" smtClean="0">
                <a:latin typeface="+mn-lt"/>
              </a:rPr>
              <a:t>Mar 1, 2012: Verification and/or evaluation presented at Interdepartmental Hurricane Conference</a:t>
            </a:r>
            <a:endParaRPr lang="en-US" sz="1300" dirty="0">
              <a:latin typeface="+mn-lt"/>
            </a:endParaRPr>
          </a:p>
        </p:txBody>
      </p:sp>
      <p:sp>
        <p:nvSpPr>
          <p:cNvPr id="4" name="Rectangle 3"/>
          <p:cNvSpPr/>
          <p:nvPr/>
        </p:nvSpPr>
        <p:spPr>
          <a:xfrm>
            <a:off x="8120963" y="6334780"/>
            <a:ext cx="543739" cy="276999"/>
          </a:xfrm>
          <a:prstGeom prst="rect">
            <a:avLst/>
          </a:prstGeom>
        </p:spPr>
        <p:txBody>
          <a:bodyPr wrap="none">
            <a:spAutoFit/>
          </a:bodyPr>
          <a:lstStyle/>
          <a:p>
            <a:r>
              <a:rPr lang="en-US" sz="1200" dirty="0" smtClean="0"/>
              <a:t>7 of 8</a:t>
            </a:r>
            <a:endParaRPr lang="en-US" sz="12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20000">
              <a:srgbClr val="0081BF">
                <a:alpha val="76000"/>
              </a:srgbClr>
            </a:gs>
            <a:gs pos="56000">
              <a:schemeClr val="accent4">
                <a:lumMod val="75000"/>
                <a:lumOff val="25000"/>
              </a:schemeClr>
            </a:gs>
            <a:gs pos="100000">
              <a:schemeClr val="bg2">
                <a:lumMod val="40000"/>
                <a:lumOff val="60000"/>
                <a:alpha val="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6386" name="TextBox 5"/>
          <p:cNvSpPr txBox="1">
            <a:spLocks noChangeArrowheads="1"/>
          </p:cNvSpPr>
          <p:nvPr/>
        </p:nvSpPr>
        <p:spPr bwMode="auto">
          <a:xfrm>
            <a:off x="3629025" y="3209925"/>
            <a:ext cx="2162175" cy="523875"/>
          </a:xfrm>
          <a:prstGeom prst="rect">
            <a:avLst/>
          </a:prstGeom>
          <a:noFill/>
          <a:ln w="9525">
            <a:noFill/>
            <a:miter lim="800000"/>
            <a:headEnd/>
            <a:tailEnd/>
          </a:ln>
        </p:spPr>
        <p:txBody>
          <a:bodyPr wrap="none">
            <a:spAutoFit/>
          </a:bodyPr>
          <a:lstStyle/>
          <a:p>
            <a:r>
              <a:rPr lang="en-US" b="1">
                <a:latin typeface="Arial" charset="0"/>
              </a:rPr>
              <a:t>Questions?</a:t>
            </a:r>
          </a:p>
        </p:txBody>
      </p:sp>
      <p:sp>
        <p:nvSpPr>
          <p:cNvPr id="3" name="Rectangle 2"/>
          <p:cNvSpPr/>
          <p:nvPr/>
        </p:nvSpPr>
        <p:spPr>
          <a:xfrm>
            <a:off x="8143061" y="6352401"/>
            <a:ext cx="543739" cy="276999"/>
          </a:xfrm>
          <a:prstGeom prst="rect">
            <a:avLst/>
          </a:prstGeom>
        </p:spPr>
        <p:txBody>
          <a:bodyPr wrap="none">
            <a:spAutoFit/>
          </a:bodyPr>
          <a:lstStyle/>
          <a:p>
            <a:r>
              <a:rPr lang="en-US" sz="1200" dirty="0" smtClean="0"/>
              <a:t>8 of 8</a:t>
            </a:r>
            <a:endParaRPr lang="en-US" sz="12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18371</TotalTime>
  <Words>795</Words>
  <Application>Microsoft Office PowerPoint</Application>
  <PresentationFormat>On-screen Show (4:3)</PresentationFormat>
  <Paragraphs>201</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Default Design</vt:lpstr>
      <vt:lpstr>HFIP STREAM 1.5 CONCEPT OF OPERATIONS AND TIMELINE FOR  FY11  Ed Rappaport November 9, 2010</vt:lpstr>
      <vt:lpstr>HFIP STREAM 1.5 Definition/Objective</vt:lpstr>
      <vt:lpstr>HFIP STREAM 1.5  Performance evaluation standards— track forecasts</vt:lpstr>
      <vt:lpstr>HFIP STREAM 1.5  Performance evaluation standards— intensity forecasts</vt:lpstr>
      <vt:lpstr>HFIP STREAM 1.5 SAMPLE SIZE REQUIREMENTS</vt:lpstr>
      <vt:lpstr>HFIP STREAM 1.5 SAMPLE SIZE REQUIREMENTS</vt:lpstr>
      <vt:lpstr>HFIP STREAM 1.5 FY11 Time Line</vt:lpstr>
      <vt:lpstr>Slide 8</vt:lpstr>
    </vt:vector>
  </TitlesOfParts>
  <Company>NOAA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NEC Standard Presentation Format</dc:title>
  <dc:creator>kamos</dc:creator>
  <cp:lastModifiedBy>Edward Rappaport</cp:lastModifiedBy>
  <cp:revision>184</cp:revision>
  <dcterms:created xsi:type="dcterms:W3CDTF">2003-08-07T18:06:43Z</dcterms:created>
  <dcterms:modified xsi:type="dcterms:W3CDTF">2010-11-09T11:07:03Z</dcterms:modified>
</cp:coreProperties>
</file>