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5" r:id="rId1"/>
    <p:sldMasterId id="2147483748" r:id="rId2"/>
    <p:sldMasterId id="2147483760" r:id="rId3"/>
  </p:sldMasterIdLst>
  <p:notesMasterIdLst>
    <p:notesMasterId r:id="rId25"/>
  </p:notesMasterIdLst>
  <p:handoutMasterIdLst>
    <p:handoutMasterId r:id="rId26"/>
  </p:handoutMasterIdLst>
  <p:sldIdLst>
    <p:sldId id="363" r:id="rId4"/>
    <p:sldId id="390" r:id="rId5"/>
    <p:sldId id="380" r:id="rId6"/>
    <p:sldId id="381" r:id="rId7"/>
    <p:sldId id="382" r:id="rId8"/>
    <p:sldId id="384" r:id="rId9"/>
    <p:sldId id="386" r:id="rId10"/>
    <p:sldId id="402" r:id="rId11"/>
    <p:sldId id="392" r:id="rId12"/>
    <p:sldId id="393" r:id="rId13"/>
    <p:sldId id="385" r:id="rId14"/>
    <p:sldId id="387" r:id="rId15"/>
    <p:sldId id="388" r:id="rId16"/>
    <p:sldId id="394" r:id="rId17"/>
    <p:sldId id="395" r:id="rId18"/>
    <p:sldId id="396" r:id="rId19"/>
    <p:sldId id="397" r:id="rId20"/>
    <p:sldId id="398" r:id="rId21"/>
    <p:sldId id="399" r:id="rId22"/>
    <p:sldId id="400" r:id="rId23"/>
    <p:sldId id="401" r:id="rId24"/>
  </p:sldIdLst>
  <p:sldSz cx="9144000" cy="6858000" type="screen4x3"/>
  <p:notesSz cx="6985000" cy="9283700"/>
  <p:custDataLst>
    <p:tags r:id="rId27"/>
  </p:custDataLst>
  <p:defaultTextStyle>
    <a:defPPr>
      <a:defRPr lang="en-US"/>
    </a:defPPr>
    <a:lvl1pPr algn="ctr" rtl="0" eaLnBrk="0" fontAlgn="base" hangingPunct="0">
      <a:spcBef>
        <a:spcPct val="0"/>
      </a:spcBef>
      <a:spcAft>
        <a:spcPct val="0"/>
      </a:spcAft>
      <a:defRPr kern="1200">
        <a:solidFill>
          <a:schemeClr val="tx1"/>
        </a:solidFill>
        <a:latin typeface="Arial" charset="0"/>
        <a:ea typeface="+mn-ea"/>
        <a:cs typeface="+mn-cs"/>
      </a:defRPr>
    </a:lvl1pPr>
    <a:lvl2pPr marL="457200" algn="ctr" rtl="0" eaLnBrk="0" fontAlgn="base" hangingPunct="0">
      <a:spcBef>
        <a:spcPct val="0"/>
      </a:spcBef>
      <a:spcAft>
        <a:spcPct val="0"/>
      </a:spcAft>
      <a:defRPr kern="1200">
        <a:solidFill>
          <a:schemeClr val="tx1"/>
        </a:solidFill>
        <a:latin typeface="Arial" charset="0"/>
        <a:ea typeface="+mn-ea"/>
        <a:cs typeface="+mn-cs"/>
      </a:defRPr>
    </a:lvl2pPr>
    <a:lvl3pPr marL="914400" algn="ctr" rtl="0" eaLnBrk="0" fontAlgn="base" hangingPunct="0">
      <a:spcBef>
        <a:spcPct val="0"/>
      </a:spcBef>
      <a:spcAft>
        <a:spcPct val="0"/>
      </a:spcAft>
      <a:defRPr kern="1200">
        <a:solidFill>
          <a:schemeClr val="tx1"/>
        </a:solidFill>
        <a:latin typeface="Arial" charset="0"/>
        <a:ea typeface="+mn-ea"/>
        <a:cs typeface="+mn-cs"/>
      </a:defRPr>
    </a:lvl3pPr>
    <a:lvl4pPr marL="1371600" algn="ctr" rtl="0" eaLnBrk="0" fontAlgn="base" hangingPunct="0">
      <a:spcBef>
        <a:spcPct val="0"/>
      </a:spcBef>
      <a:spcAft>
        <a:spcPct val="0"/>
      </a:spcAft>
      <a:defRPr kern="1200">
        <a:solidFill>
          <a:schemeClr val="tx1"/>
        </a:solidFill>
        <a:latin typeface="Arial" charset="0"/>
        <a:ea typeface="+mn-ea"/>
        <a:cs typeface="+mn-cs"/>
      </a:defRPr>
    </a:lvl4pPr>
    <a:lvl5pPr marL="1828800" algn="ctr"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99"/>
    <a:srgbClr val="CFCBED"/>
    <a:srgbClr val="006C31"/>
    <a:srgbClr val="666699"/>
    <a:srgbClr val="0033CC"/>
    <a:srgbClr val="CC6600"/>
    <a:srgbClr val="CC0000"/>
    <a:srgbClr val="339966"/>
    <a:srgbClr val="5F5F5F"/>
    <a:srgbClr val="FF99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29" autoAdjust="0"/>
    <p:restoredTop sz="94578" autoAdjust="0"/>
  </p:normalViewPr>
  <p:slideViewPr>
    <p:cSldViewPr>
      <p:cViewPr varScale="1">
        <p:scale>
          <a:sx n="79" d="100"/>
          <a:sy n="79" d="100"/>
        </p:scale>
        <p:origin x="-924" y="-84"/>
      </p:cViewPr>
      <p:guideLst>
        <p:guide orient="horz" pos="240"/>
        <p:guide pos="3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gs" Target="tags/tag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3026328" cy="465723"/>
          </a:xfrm>
          <a:prstGeom prst="rect">
            <a:avLst/>
          </a:prstGeom>
          <a:noFill/>
          <a:ln w="9525">
            <a:noFill/>
            <a:miter lim="800000"/>
            <a:headEnd/>
            <a:tailEnd/>
          </a:ln>
          <a:effectLst/>
        </p:spPr>
        <p:txBody>
          <a:bodyPr vert="horz" wrap="square" lIns="92940" tIns="46470" rIns="92940" bIns="46470" numCol="1" anchor="t" anchorCtr="0" compatLnSpc="1">
            <a:prstTxWarp prst="textNoShape">
              <a:avLst/>
            </a:prstTxWarp>
          </a:bodyPr>
          <a:lstStyle>
            <a:lvl1pPr algn="l" defTabSz="929584" eaLnBrk="1" hangingPunct="1">
              <a:defRPr sz="1300">
                <a:latin typeface="Times New Roman" pitchFamily="18" charset="0"/>
              </a:defRPr>
            </a:lvl1pPr>
          </a:lstStyle>
          <a:p>
            <a:endParaRPr lang="en-US"/>
          </a:p>
        </p:txBody>
      </p:sp>
      <p:sp>
        <p:nvSpPr>
          <p:cNvPr id="66563" name="Rectangle 3"/>
          <p:cNvSpPr>
            <a:spLocks noGrp="1" noChangeArrowheads="1"/>
          </p:cNvSpPr>
          <p:nvPr>
            <p:ph type="dt" sz="quarter" idx="1"/>
          </p:nvPr>
        </p:nvSpPr>
        <p:spPr bwMode="auto">
          <a:xfrm>
            <a:off x="3958674" y="0"/>
            <a:ext cx="3026327" cy="465723"/>
          </a:xfrm>
          <a:prstGeom prst="rect">
            <a:avLst/>
          </a:prstGeom>
          <a:noFill/>
          <a:ln w="9525">
            <a:noFill/>
            <a:miter lim="800000"/>
            <a:headEnd/>
            <a:tailEnd/>
          </a:ln>
          <a:effectLst/>
        </p:spPr>
        <p:txBody>
          <a:bodyPr vert="horz" wrap="square" lIns="92940" tIns="46470" rIns="92940" bIns="46470" numCol="1" anchor="t" anchorCtr="0" compatLnSpc="1">
            <a:prstTxWarp prst="textNoShape">
              <a:avLst/>
            </a:prstTxWarp>
          </a:bodyPr>
          <a:lstStyle>
            <a:lvl1pPr algn="r" defTabSz="929584" eaLnBrk="1" hangingPunct="1">
              <a:defRPr sz="1300">
                <a:latin typeface="Times New Roman" pitchFamily="18" charset="0"/>
              </a:defRPr>
            </a:lvl1pPr>
          </a:lstStyle>
          <a:p>
            <a:endParaRPr lang="en-US"/>
          </a:p>
        </p:txBody>
      </p:sp>
      <p:sp>
        <p:nvSpPr>
          <p:cNvPr id="66564" name="Rectangle 4"/>
          <p:cNvSpPr>
            <a:spLocks noGrp="1" noChangeArrowheads="1"/>
          </p:cNvSpPr>
          <p:nvPr>
            <p:ph type="ftr" sz="quarter" idx="2"/>
          </p:nvPr>
        </p:nvSpPr>
        <p:spPr bwMode="auto">
          <a:xfrm>
            <a:off x="0" y="8817978"/>
            <a:ext cx="3026328" cy="465722"/>
          </a:xfrm>
          <a:prstGeom prst="rect">
            <a:avLst/>
          </a:prstGeom>
          <a:noFill/>
          <a:ln w="9525">
            <a:noFill/>
            <a:miter lim="800000"/>
            <a:headEnd/>
            <a:tailEnd/>
          </a:ln>
          <a:effectLst/>
        </p:spPr>
        <p:txBody>
          <a:bodyPr vert="horz" wrap="square" lIns="92940" tIns="46470" rIns="92940" bIns="46470" numCol="1" anchor="b" anchorCtr="0" compatLnSpc="1">
            <a:prstTxWarp prst="textNoShape">
              <a:avLst/>
            </a:prstTxWarp>
          </a:bodyPr>
          <a:lstStyle>
            <a:lvl1pPr algn="l" defTabSz="929584" eaLnBrk="1" hangingPunct="1">
              <a:defRPr sz="1300">
                <a:latin typeface="Times New Roman" pitchFamily="18" charset="0"/>
              </a:defRPr>
            </a:lvl1pPr>
          </a:lstStyle>
          <a:p>
            <a:endParaRPr lang="en-US"/>
          </a:p>
        </p:txBody>
      </p:sp>
      <p:sp>
        <p:nvSpPr>
          <p:cNvPr id="66565" name="Rectangle 5"/>
          <p:cNvSpPr>
            <a:spLocks noGrp="1" noChangeArrowheads="1"/>
          </p:cNvSpPr>
          <p:nvPr>
            <p:ph type="sldNum" sz="quarter" idx="3"/>
          </p:nvPr>
        </p:nvSpPr>
        <p:spPr bwMode="auto">
          <a:xfrm>
            <a:off x="3958674" y="8817978"/>
            <a:ext cx="3026327" cy="465722"/>
          </a:xfrm>
          <a:prstGeom prst="rect">
            <a:avLst/>
          </a:prstGeom>
          <a:noFill/>
          <a:ln w="9525">
            <a:noFill/>
            <a:miter lim="800000"/>
            <a:headEnd/>
            <a:tailEnd/>
          </a:ln>
          <a:effectLst/>
        </p:spPr>
        <p:txBody>
          <a:bodyPr vert="horz" wrap="square" lIns="92940" tIns="46470" rIns="92940" bIns="46470" numCol="1" anchor="b" anchorCtr="0" compatLnSpc="1">
            <a:prstTxWarp prst="textNoShape">
              <a:avLst/>
            </a:prstTxWarp>
          </a:bodyPr>
          <a:lstStyle>
            <a:lvl1pPr algn="r" defTabSz="929584" eaLnBrk="1" hangingPunct="1">
              <a:defRPr sz="1300">
                <a:latin typeface="Times New Roman" pitchFamily="18" charset="0"/>
              </a:defRPr>
            </a:lvl1pPr>
          </a:lstStyle>
          <a:p>
            <a:fld id="{67CA7A24-44A9-4073-9CF6-DC9BF3FA503C}"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6050" y="0"/>
            <a:ext cx="3027363" cy="463550"/>
          </a:xfrm>
          <a:prstGeom prst="rect">
            <a:avLst/>
          </a:prstGeom>
        </p:spPr>
        <p:txBody>
          <a:bodyPr vert="horz" lIns="91440" tIns="45720" rIns="91440" bIns="45720" rtlCol="0"/>
          <a:lstStyle>
            <a:lvl1pPr algn="r">
              <a:defRPr sz="1200"/>
            </a:lvl1pPr>
          </a:lstStyle>
          <a:p>
            <a:fld id="{C6CD2D21-6415-4020-BE64-0AB5CC2A66F8}" type="datetimeFigureOut">
              <a:rPr lang="en-US" smtClean="0"/>
              <a:pPr/>
              <a:t>11/9/2010</a:t>
            </a:fld>
            <a:endParaRPr lang="en-US"/>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500" y="4410075"/>
            <a:ext cx="5588000" cy="417671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8563"/>
            <a:ext cx="3027363"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6050" y="8818563"/>
            <a:ext cx="3027363" cy="463550"/>
          </a:xfrm>
          <a:prstGeom prst="rect">
            <a:avLst/>
          </a:prstGeom>
        </p:spPr>
        <p:txBody>
          <a:bodyPr vert="horz" lIns="91440" tIns="45720" rIns="91440" bIns="45720" rtlCol="0" anchor="b"/>
          <a:lstStyle>
            <a:lvl1pPr algn="r">
              <a:defRPr sz="1200"/>
            </a:lvl1pPr>
          </a:lstStyle>
          <a:p>
            <a:fld id="{05F5B811-7D54-4734-99B7-3C21D521249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C8EA23B-A864-E949-85A3-FF17C6CFEED7}" type="slidenum">
              <a:rPr lang="en-US" smtClean="0">
                <a:solidFill>
                  <a:prstClr val="black"/>
                </a:solidFill>
              </a:rPr>
              <a:pPr/>
              <a:t>14</a:t>
            </a:fld>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C8EA23B-A864-E949-85A3-FF17C6CFEED7}" type="slidenum">
              <a:rPr lang="en-US" smtClean="0">
                <a:solidFill>
                  <a:prstClr val="black"/>
                </a:solidFill>
              </a:rPr>
              <a:pPr/>
              <a:t>15</a:t>
            </a:fld>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C8EA23B-A864-E949-85A3-FF17C6CFEED7}" type="slidenum">
              <a:rPr lang="en-US" smtClean="0">
                <a:solidFill>
                  <a:prstClr val="black"/>
                </a:solidFill>
              </a:rPr>
              <a:pPr/>
              <a:t>16</a:t>
            </a:fld>
            <a:endParaRPr lang="en-US"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p:cNvSpPr>
          <p:nvPr>
            <p:ph type="sldImg"/>
          </p:nvPr>
        </p:nvSpPr>
        <p:spPr>
          <a:ln/>
        </p:spPr>
      </p:sp>
      <p:sp>
        <p:nvSpPr>
          <p:cNvPr id="16387" name="Notes Placeholder 2"/>
          <p:cNvSpPr>
            <a:spLocks noGrp="1"/>
          </p:cNvSpPr>
          <p:nvPr>
            <p:ph type="body" idx="1"/>
          </p:nvPr>
        </p:nvSpPr>
        <p:spPr>
          <a:noFill/>
          <a:ln/>
        </p:spPr>
        <p:txBody>
          <a:bodyPr/>
          <a:lstStyle/>
          <a:p>
            <a:pPr eaLnBrk="1" hangingPunct="1"/>
            <a:r>
              <a:rPr lang="en-US" dirty="0" smtClean="0">
                <a:latin typeface="Calibri" charset="0"/>
              </a:rPr>
              <a:t>Emphasize that this slides only covers the </a:t>
            </a:r>
            <a:r>
              <a:rPr lang="en-US" b="1" dirty="0" smtClean="0">
                <a:latin typeface="Calibri" charset="0"/>
              </a:rPr>
              <a:t>atmospheric </a:t>
            </a:r>
            <a:r>
              <a:rPr lang="en-US" dirty="0" smtClean="0">
                <a:latin typeface="Calibri" charset="0"/>
              </a:rPr>
              <a:t>component of HWRF.</a:t>
            </a:r>
          </a:p>
          <a:p>
            <a:pPr eaLnBrk="1" hangingPunct="1"/>
            <a:r>
              <a:rPr lang="en-US" dirty="0" smtClean="0">
                <a:latin typeface="Calibri" charset="0"/>
              </a:rPr>
              <a:t>The vertical blue boxes represent the evolution of the WRF Community Code. The </a:t>
            </a:r>
            <a:r>
              <a:rPr lang="en-US" baseline="0" dirty="0" smtClean="0">
                <a:latin typeface="Calibri" charset="0"/>
              </a:rPr>
              <a:t>orange boxes along the bottom of the slide represent evolution of the WRF code within HWRF. For years, HWRF code was developed at EMC separately from the community effort. The orange arrows represent work done by EMC and DTC of putting HWRF capabilities into community code. After each code transfer, a multi-storm test was conducted. The last test conducted by DTC was dubbed R2prime. It is a test of the V3.2.1+ containing the R2 capabilities. The results of those runs were compared against an equivalent run using the current operational WRF V2. The “prime” refers to the fact  that in this test community code was used not only for WRF (V3.2.1+ with R2 capabilities) but also for the vortex initialization and ocean. The community vortex initialization and ocean are basically the same ones used in operations, but several bugs were fixed and corrections were made to have the code work in multiple platforms.</a:t>
            </a:r>
            <a:endParaRPr lang="en-US" dirty="0">
              <a:latin typeface="Calibri" charset="0"/>
            </a:endParaRPr>
          </a:p>
        </p:txBody>
      </p:sp>
      <p:sp>
        <p:nvSpPr>
          <p:cNvPr id="16388" name="Slide Number Placeholder 3"/>
          <p:cNvSpPr>
            <a:spLocks noGrp="1"/>
          </p:cNvSpPr>
          <p:nvPr>
            <p:ph type="sldNum" sz="quarter" idx="5"/>
          </p:nvPr>
        </p:nvSpPr>
        <p:spPr>
          <a:noFill/>
        </p:spPr>
        <p:txBody>
          <a:bodyPr/>
          <a:lstStyle/>
          <a:p>
            <a:fld id="{DEA53674-9E35-2343-A25A-86D5ACFDCF3C}" type="slidenum">
              <a:rPr lang="en-US" smtClean="0">
                <a:solidFill>
                  <a:prstClr val="black"/>
                </a:solidFill>
                <a:latin typeface="Franklin Gothic Book" charset="0"/>
                <a:ea typeface="ＭＳ Ｐゴシック" charset="-128"/>
                <a:cs typeface="ＭＳ Ｐゴシック" charset="-128"/>
              </a:rPr>
              <a:pPr/>
              <a:t>17</a:t>
            </a:fld>
            <a:endParaRPr lang="en-US" dirty="0" smtClean="0">
              <a:solidFill>
                <a:prstClr val="black"/>
              </a:solidFill>
              <a:latin typeface="Franklin Gothic Book" charset="0"/>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R2 prime test: A test run by DTC on </a:t>
            </a:r>
            <a:r>
              <a:rPr lang="en-US" dirty="0" err="1" smtClean="0"/>
              <a:t>NCEP’s</a:t>
            </a:r>
            <a:r>
              <a:rPr lang="en-US" dirty="0" smtClean="0"/>
              <a:t> vapor IBM</a:t>
            </a:r>
            <a:r>
              <a:rPr lang="en-US" baseline="0" dirty="0" smtClean="0"/>
              <a:t> machine. Uses community WRF v3.2.1+, containing R2 capabilities, which make code similar to 2010 operational code (which is based on WRF v2.0). After this test was run, some bugs were found in R2 code, therefore there were some differences between R2 and 2010 operational. </a:t>
            </a:r>
          </a:p>
          <a:p>
            <a:r>
              <a:rPr lang="en-US" baseline="0" dirty="0" smtClean="0"/>
              <a:t>Regarding the other components of HWRF, R2 uses: Community WPS v3.2, EMC’s </a:t>
            </a:r>
            <a:r>
              <a:rPr lang="en-US" baseline="0" dirty="0" err="1" smtClean="0"/>
              <a:t>prep_hybrid</a:t>
            </a:r>
            <a:r>
              <a:rPr lang="en-US" baseline="0" dirty="0" smtClean="0"/>
              <a:t> to initialize off GFS spectral files, Community vortex initialization and ocean, NAM Post, and NCEP vortex tracker.</a:t>
            </a:r>
            <a:endParaRPr lang="en-US" dirty="0"/>
          </a:p>
        </p:txBody>
      </p:sp>
      <p:sp>
        <p:nvSpPr>
          <p:cNvPr id="4" name="Slide Number Placeholder 3"/>
          <p:cNvSpPr>
            <a:spLocks noGrp="1"/>
          </p:cNvSpPr>
          <p:nvPr>
            <p:ph type="sldNum" sz="quarter" idx="10"/>
          </p:nvPr>
        </p:nvSpPr>
        <p:spPr/>
        <p:txBody>
          <a:bodyPr/>
          <a:lstStyle/>
          <a:p>
            <a:fld id="{0C8EA23B-A864-E949-85A3-FF17C6CFEED7}" type="slidenum">
              <a:rPr lang="en-US" smtClean="0">
                <a:solidFill>
                  <a:prstClr val="black"/>
                </a:solidFill>
              </a:rPr>
              <a:pPr/>
              <a:t>18</a:t>
            </a:fld>
            <a:endParaRPr 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C8EA23B-A864-E949-85A3-FF17C6CFEED7}" type="slidenum">
              <a:rPr lang="en-US" smtClean="0">
                <a:solidFill>
                  <a:prstClr val="black"/>
                </a:solidFill>
              </a:rPr>
              <a:pPr/>
              <a:t>19</a:t>
            </a:fld>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0F501B0-0DE8-4E00-BB53-385B88C42F14}"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94225F9-FE81-4C3E-A718-B01267E719E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52400"/>
            <a:ext cx="194310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67690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A7858CE-F0BB-4AAB-8168-964771119335}"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838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3A3ACFBE-AAF4-4C68-B275-0DA761EBC089}"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7C11A36-6E9D-4560-AFB5-77FEB9CF7E59}"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endParaRPr lang="en-US" dirty="0">
              <a:solidFill>
                <a:prstClr val="white"/>
              </a:solidFill>
            </a:endParaRPr>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eaLnBrk="1" fontAlgn="auto" hangingPunct="1">
              <a:spcBef>
                <a:spcPts val="0"/>
              </a:spcBef>
              <a:spcAft>
                <a:spcPts val="0"/>
              </a:spcAft>
            </a:pPr>
            <a:endParaRPr lang="en-US" dirty="0">
              <a:solidFill>
                <a:prstClr val="white"/>
              </a:solidFill>
            </a:endParaRPr>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E010DCD-E053-47AD-A951-25BCFFF373F4}" type="datetimeFigureOut">
              <a:rPr lang="en-US" smtClean="0">
                <a:solidFill>
                  <a:srgbClr val="1F497D"/>
                </a:solidFill>
              </a:rPr>
              <a:pPr/>
              <a:t>11/9/2010</a:t>
            </a:fld>
            <a:endParaRPr lang="en-US" dirty="0">
              <a:solidFill>
                <a:srgbClr val="1F497D"/>
              </a:solidFill>
            </a:endParaRPr>
          </a:p>
        </p:txBody>
      </p:sp>
      <p:sp>
        <p:nvSpPr>
          <p:cNvPr id="17" name="Footer Placeholder 16"/>
          <p:cNvSpPr>
            <a:spLocks noGrp="1"/>
          </p:cNvSpPr>
          <p:nvPr>
            <p:ph type="ftr" sz="quarter" idx="11"/>
          </p:nvPr>
        </p:nvSpPr>
        <p:spPr/>
        <p:txBody>
          <a:bodyPr/>
          <a:lstStyle/>
          <a:p>
            <a:endParaRPr lang="en-US" dirty="0">
              <a:solidFill>
                <a:srgbClr val="1F497D"/>
              </a:solidFill>
            </a:endParaRPr>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F5459D80-F6AF-4590-8E73-2F013678FE42}" type="slidenum">
              <a:rPr lang="en-US" smtClean="0"/>
              <a:pPr/>
              <a:t>‹#›</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fontAlgn="auto" hangingPunct="1">
              <a:spcBef>
                <a:spcPts val="0"/>
              </a:spcBef>
              <a:spcAft>
                <a:spcPts val="0"/>
              </a:spcAft>
            </a:pPr>
            <a:endParaRPr lang="en-US" dirty="0">
              <a:solidFill>
                <a:prstClr val="white"/>
              </a:solidFill>
            </a:endParaRPr>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fontAlgn="auto" hangingPunct="1">
              <a:spcBef>
                <a:spcPts val="0"/>
              </a:spcBef>
              <a:spcAft>
                <a:spcPts val="0"/>
              </a:spcAft>
            </a:pPr>
            <a:endParaRPr lang="en-US" dirty="0">
              <a:solidFill>
                <a:prstClr val="white"/>
              </a:solidFill>
            </a:endParaRPr>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fontAlgn="auto" hangingPunct="1">
              <a:spcBef>
                <a:spcPts val="0"/>
              </a:spcBef>
              <a:spcAft>
                <a:spcPts val="0"/>
              </a:spcAft>
            </a:pPr>
            <a:endParaRPr lang="en-US" dirty="0">
              <a:solidFill>
                <a:prstClr val="white"/>
              </a:solidFill>
            </a:endParaRPr>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E010DCD-E053-47AD-A951-25BCFFF373F4}" type="datetimeFigureOut">
              <a:rPr lang="en-US" smtClean="0">
                <a:solidFill>
                  <a:srgbClr val="1F497D"/>
                </a:solidFill>
              </a:rPr>
              <a:pPr/>
              <a:t>11/9/2010</a:t>
            </a:fld>
            <a:endParaRPr lang="en-US" dirty="0">
              <a:solidFill>
                <a:srgbClr val="1F497D"/>
              </a:solidFill>
            </a:endParaRPr>
          </a:p>
        </p:txBody>
      </p:sp>
      <p:sp>
        <p:nvSpPr>
          <p:cNvPr id="5" name="Footer Placeholder 4"/>
          <p:cNvSpPr>
            <a:spLocks noGrp="1"/>
          </p:cNvSpPr>
          <p:nvPr>
            <p:ph type="ftr" sz="quarter" idx="11"/>
          </p:nvPr>
        </p:nvSpPr>
        <p:spPr/>
        <p:txBody>
          <a:bodyPr/>
          <a:lstStyle/>
          <a:p>
            <a:endParaRPr lang="en-US" dirty="0">
              <a:solidFill>
                <a:srgbClr val="1F497D"/>
              </a:solidFill>
            </a:endParaRPr>
          </a:p>
        </p:txBody>
      </p:sp>
      <p:sp>
        <p:nvSpPr>
          <p:cNvPr id="6" name="Slide Number Placeholder 5"/>
          <p:cNvSpPr>
            <a:spLocks noGrp="1"/>
          </p:cNvSpPr>
          <p:nvPr>
            <p:ph type="sldNum" sz="quarter" idx="12"/>
          </p:nvPr>
        </p:nvSpPr>
        <p:spPr/>
        <p:txBody>
          <a:bodyPr/>
          <a:lstStyle/>
          <a:p>
            <a:fld id="{F5459D80-F6AF-4590-8E73-2F013678FE42}" type="slidenum">
              <a:rPr lang="en-US" smtClean="0"/>
              <a:pPr/>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endParaRPr lang="en-US" dirty="0">
              <a:solidFill>
                <a:prstClr val="white"/>
              </a:solidFill>
            </a:endParaRPr>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eaLnBrk="1" fontAlgn="auto" hangingPunct="1">
              <a:spcBef>
                <a:spcPts val="0"/>
              </a:spcBef>
              <a:spcAft>
                <a:spcPts val="0"/>
              </a:spcAft>
            </a:pPr>
            <a:endParaRPr lang="en-US" dirty="0">
              <a:solidFill>
                <a:prstClr val="white"/>
              </a:solidFill>
            </a:endParaRPr>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E010DCD-E053-47AD-A951-25BCFFF373F4}" type="datetimeFigureOut">
              <a:rPr lang="en-US" smtClean="0">
                <a:solidFill>
                  <a:srgbClr val="1F497D"/>
                </a:solidFill>
              </a:rPr>
              <a:pPr/>
              <a:t>11/9/2010</a:t>
            </a:fld>
            <a:endParaRPr lang="en-US" dirty="0">
              <a:solidFill>
                <a:srgbClr val="1F497D"/>
              </a:solidFill>
            </a:endParaRPr>
          </a:p>
        </p:txBody>
      </p:sp>
      <p:sp>
        <p:nvSpPr>
          <p:cNvPr id="5" name="Footer Placeholder 4"/>
          <p:cNvSpPr>
            <a:spLocks noGrp="1"/>
          </p:cNvSpPr>
          <p:nvPr>
            <p:ph type="ftr" sz="quarter" idx="11"/>
          </p:nvPr>
        </p:nvSpPr>
        <p:spPr>
          <a:xfrm>
            <a:off x="800100" y="6172200"/>
            <a:ext cx="4000500" cy="457200"/>
          </a:xfrm>
        </p:spPr>
        <p:txBody>
          <a:bodyPr/>
          <a:lstStyle/>
          <a:p>
            <a:endParaRPr lang="en-US" dirty="0">
              <a:solidFill>
                <a:srgbClr val="1F497D"/>
              </a:solidFill>
            </a:endParaRPr>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fontAlgn="auto" hangingPunct="1">
              <a:spcBef>
                <a:spcPts val="0"/>
              </a:spcBef>
              <a:spcAft>
                <a:spcPts val="0"/>
              </a:spcAft>
            </a:pPr>
            <a:endParaRPr lang="en-US" dirty="0">
              <a:solidFill>
                <a:prstClr val="white"/>
              </a:solidFill>
            </a:endParaRPr>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fontAlgn="auto" hangingPunct="1">
              <a:spcBef>
                <a:spcPts val="0"/>
              </a:spcBef>
              <a:spcAft>
                <a:spcPts val="0"/>
              </a:spcAft>
            </a:pPr>
            <a:endParaRPr lang="en-US" dirty="0">
              <a:solidFill>
                <a:prstClr val="white"/>
              </a:solidFill>
            </a:endParaRPr>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fontAlgn="auto" hangingPunct="1">
              <a:spcBef>
                <a:spcPts val="0"/>
              </a:spcBef>
              <a:spcAft>
                <a:spcPts val="0"/>
              </a:spcAft>
            </a:pPr>
            <a:endParaRPr lang="en-US" dirty="0">
              <a:solidFill>
                <a:prstClr val="white"/>
              </a:solidFill>
            </a:endParaRPr>
          </a:p>
        </p:txBody>
      </p:sp>
      <p:sp>
        <p:nvSpPr>
          <p:cNvPr id="6" name="Slide Number Placeholder 5"/>
          <p:cNvSpPr>
            <a:spLocks noGrp="1"/>
          </p:cNvSpPr>
          <p:nvPr>
            <p:ph type="sldNum" sz="quarter" idx="12"/>
          </p:nvPr>
        </p:nvSpPr>
        <p:spPr>
          <a:xfrm>
            <a:off x="146304" y="6208776"/>
            <a:ext cx="457200" cy="457200"/>
          </a:xfrm>
        </p:spPr>
        <p:txBody>
          <a:bodyPr/>
          <a:lstStyle/>
          <a:p>
            <a:fld id="{F5459D80-F6AF-4590-8E73-2F013678FE42}" type="slidenum">
              <a:rPr lang="en-US" smtClean="0"/>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E010DCD-E053-47AD-A951-25BCFFF373F4}" type="datetimeFigureOut">
              <a:rPr lang="en-US" smtClean="0">
                <a:solidFill>
                  <a:srgbClr val="1F497D"/>
                </a:solidFill>
              </a:rPr>
              <a:pPr/>
              <a:t>11/9/2010</a:t>
            </a:fld>
            <a:endParaRPr lang="en-US" dirty="0">
              <a:solidFill>
                <a:srgbClr val="1F497D"/>
              </a:solidFill>
            </a:endParaRPr>
          </a:p>
        </p:txBody>
      </p:sp>
      <p:sp>
        <p:nvSpPr>
          <p:cNvPr id="6" name="Footer Placeholder 5"/>
          <p:cNvSpPr>
            <a:spLocks noGrp="1"/>
          </p:cNvSpPr>
          <p:nvPr>
            <p:ph type="ftr" sz="quarter" idx="11"/>
          </p:nvPr>
        </p:nvSpPr>
        <p:spPr/>
        <p:txBody>
          <a:bodyPr/>
          <a:lstStyle/>
          <a:p>
            <a:endParaRPr lang="en-US" dirty="0">
              <a:solidFill>
                <a:srgbClr val="1F497D"/>
              </a:solidFill>
            </a:endParaRPr>
          </a:p>
        </p:txBody>
      </p:sp>
      <p:sp>
        <p:nvSpPr>
          <p:cNvPr id="7" name="Slide Number Placeholder 6"/>
          <p:cNvSpPr>
            <a:spLocks noGrp="1"/>
          </p:cNvSpPr>
          <p:nvPr>
            <p:ph type="sldNum" sz="quarter" idx="12"/>
          </p:nvPr>
        </p:nvSpPr>
        <p:spPr/>
        <p:txBody>
          <a:bodyPr/>
          <a:lstStyle/>
          <a:p>
            <a:fld id="{F5459D80-F6AF-4590-8E73-2F013678FE42}" type="slidenum">
              <a:rPr lang="en-US" smtClean="0"/>
              <a:pPr/>
              <a:t>‹#›</a:t>
            </a:fld>
            <a:endParaRPr lang="en-US"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E010DCD-E053-47AD-A951-25BCFFF373F4}" type="datetimeFigureOut">
              <a:rPr lang="en-US" smtClean="0">
                <a:solidFill>
                  <a:srgbClr val="1F497D"/>
                </a:solidFill>
              </a:rPr>
              <a:pPr/>
              <a:t>11/9/2010</a:t>
            </a:fld>
            <a:endParaRPr lang="en-US" dirty="0">
              <a:solidFill>
                <a:srgbClr val="1F497D"/>
              </a:solidFill>
            </a:endParaRPr>
          </a:p>
        </p:txBody>
      </p:sp>
      <p:sp>
        <p:nvSpPr>
          <p:cNvPr id="8" name="Footer Placeholder 7"/>
          <p:cNvSpPr>
            <a:spLocks noGrp="1"/>
          </p:cNvSpPr>
          <p:nvPr>
            <p:ph type="ftr" sz="quarter" idx="11"/>
          </p:nvPr>
        </p:nvSpPr>
        <p:spPr/>
        <p:txBody>
          <a:bodyPr/>
          <a:lstStyle/>
          <a:p>
            <a:endParaRPr lang="en-US" dirty="0">
              <a:solidFill>
                <a:srgbClr val="1F497D"/>
              </a:solidFill>
            </a:endParaRPr>
          </a:p>
        </p:txBody>
      </p:sp>
      <p:sp>
        <p:nvSpPr>
          <p:cNvPr id="9" name="Slide Number Placeholder 8"/>
          <p:cNvSpPr>
            <a:spLocks noGrp="1"/>
          </p:cNvSpPr>
          <p:nvPr>
            <p:ph type="sldNum" sz="quarter" idx="12"/>
          </p:nvPr>
        </p:nvSpPr>
        <p:spPr/>
        <p:txBody>
          <a:bodyPr/>
          <a:lstStyle/>
          <a:p>
            <a:fld id="{F5459D80-F6AF-4590-8E73-2F013678FE42}" type="slidenum">
              <a:rPr lang="en-US" smtClean="0"/>
              <a:pPr/>
              <a:t>‹#›</a:t>
            </a:fld>
            <a:endParaRPr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E010DCD-E053-47AD-A951-25BCFFF373F4}" type="datetimeFigureOut">
              <a:rPr lang="en-US" smtClean="0">
                <a:solidFill>
                  <a:srgbClr val="1F497D"/>
                </a:solidFill>
              </a:rPr>
              <a:pPr/>
              <a:t>11/9/2010</a:t>
            </a:fld>
            <a:endParaRPr lang="en-US" dirty="0">
              <a:solidFill>
                <a:srgbClr val="1F497D"/>
              </a:solidFill>
            </a:endParaRPr>
          </a:p>
        </p:txBody>
      </p:sp>
      <p:sp>
        <p:nvSpPr>
          <p:cNvPr id="4" name="Footer Placeholder 3"/>
          <p:cNvSpPr>
            <a:spLocks noGrp="1"/>
          </p:cNvSpPr>
          <p:nvPr>
            <p:ph type="ftr" sz="quarter" idx="11"/>
          </p:nvPr>
        </p:nvSpPr>
        <p:spPr/>
        <p:txBody>
          <a:bodyPr/>
          <a:lstStyle/>
          <a:p>
            <a:endParaRPr lang="en-US" dirty="0">
              <a:solidFill>
                <a:srgbClr val="1F497D"/>
              </a:solidFill>
            </a:endParaRPr>
          </a:p>
        </p:txBody>
      </p:sp>
      <p:sp>
        <p:nvSpPr>
          <p:cNvPr id="5" name="Slide Number Placeholder 4"/>
          <p:cNvSpPr>
            <a:spLocks noGrp="1"/>
          </p:cNvSpPr>
          <p:nvPr>
            <p:ph type="sldNum" sz="quarter" idx="12"/>
          </p:nvPr>
        </p:nvSpPr>
        <p:spPr/>
        <p:txBody>
          <a:bodyPr/>
          <a:lstStyle/>
          <a:p>
            <a:fld id="{F5459D80-F6AF-4590-8E73-2F013678FE4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3F81522-A171-40EA-ABE9-C810AD0E8268}" type="slidenum">
              <a:rPr lang="en-US"/>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010DCD-E053-47AD-A951-25BCFFF373F4}" type="datetimeFigureOut">
              <a:rPr lang="en-US" smtClean="0">
                <a:solidFill>
                  <a:srgbClr val="1F497D"/>
                </a:solidFill>
              </a:rPr>
              <a:pPr/>
              <a:t>11/9/2010</a:t>
            </a:fld>
            <a:endParaRPr lang="en-US" dirty="0">
              <a:solidFill>
                <a:srgbClr val="1F497D"/>
              </a:solidFill>
            </a:endParaRPr>
          </a:p>
        </p:txBody>
      </p:sp>
      <p:sp>
        <p:nvSpPr>
          <p:cNvPr id="3" name="Footer Placeholder 2"/>
          <p:cNvSpPr>
            <a:spLocks noGrp="1"/>
          </p:cNvSpPr>
          <p:nvPr>
            <p:ph type="ftr" sz="quarter" idx="11"/>
          </p:nvPr>
        </p:nvSpPr>
        <p:spPr/>
        <p:txBody>
          <a:bodyPr/>
          <a:lstStyle/>
          <a:p>
            <a:endParaRPr lang="en-US" dirty="0">
              <a:solidFill>
                <a:srgbClr val="1F497D"/>
              </a:solidFill>
            </a:endParaRPr>
          </a:p>
        </p:txBody>
      </p:sp>
      <p:sp>
        <p:nvSpPr>
          <p:cNvPr id="4" name="Slide Number Placeholder 3"/>
          <p:cNvSpPr>
            <a:spLocks noGrp="1"/>
          </p:cNvSpPr>
          <p:nvPr>
            <p:ph type="sldNum" sz="quarter" idx="12"/>
          </p:nvPr>
        </p:nvSpPr>
        <p:spPr/>
        <p:txBody>
          <a:bodyPr/>
          <a:lstStyle/>
          <a:p>
            <a:fld id="{F5459D80-F6AF-4590-8E73-2F013678FE42}" type="slidenum">
              <a:rPr lang="en-US" smtClean="0"/>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fontAlgn="auto" hangingPunct="1">
              <a:spcBef>
                <a:spcPts val="0"/>
              </a:spcBef>
              <a:spcAft>
                <a:spcPts val="0"/>
              </a:spcAft>
            </a:pPr>
            <a:endParaRPr lang="en-US" dirty="0">
              <a:solidFill>
                <a:prstClr val="white"/>
              </a:solidFill>
            </a:endParaRPr>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eaLnBrk="1" fontAlgn="auto" hangingPunct="1">
              <a:spcBef>
                <a:spcPts val="0"/>
              </a:spcBef>
              <a:spcAft>
                <a:spcPts val="0"/>
              </a:spcAft>
            </a:pPr>
            <a:endParaRPr lang="en-US" dirty="0">
              <a:solidFill>
                <a:prstClr val="white"/>
              </a:solidFill>
            </a:endParaRPr>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E010DCD-E053-47AD-A951-25BCFFF373F4}" type="datetimeFigureOut">
              <a:rPr lang="en-US" smtClean="0">
                <a:solidFill>
                  <a:srgbClr val="1F497D"/>
                </a:solidFill>
              </a:rPr>
              <a:pPr/>
              <a:t>11/9/2010</a:t>
            </a:fld>
            <a:endParaRPr lang="en-US" dirty="0">
              <a:solidFill>
                <a:srgbClr val="1F497D"/>
              </a:solidFill>
            </a:endParaRPr>
          </a:p>
        </p:txBody>
      </p:sp>
      <p:sp>
        <p:nvSpPr>
          <p:cNvPr id="6" name="Footer Placeholder 5"/>
          <p:cNvSpPr>
            <a:spLocks noGrp="1"/>
          </p:cNvSpPr>
          <p:nvPr>
            <p:ph type="ftr" sz="quarter" idx="11"/>
          </p:nvPr>
        </p:nvSpPr>
        <p:spPr/>
        <p:txBody>
          <a:bodyPr/>
          <a:lstStyle/>
          <a:p>
            <a:endParaRPr lang="en-US" dirty="0">
              <a:solidFill>
                <a:srgbClr val="1F497D"/>
              </a:solidFill>
            </a:endParaRPr>
          </a:p>
        </p:txBody>
      </p:sp>
      <p:sp>
        <p:nvSpPr>
          <p:cNvPr id="7" name="Slide Number Placeholder 6"/>
          <p:cNvSpPr>
            <a:spLocks noGrp="1"/>
          </p:cNvSpPr>
          <p:nvPr>
            <p:ph type="sldNum" sz="quarter" idx="12"/>
          </p:nvPr>
        </p:nvSpPr>
        <p:spPr/>
        <p:txBody>
          <a:bodyPr/>
          <a:lstStyle/>
          <a:p>
            <a:fld id="{F5459D80-F6AF-4590-8E73-2F013678FE42}" type="slidenum">
              <a:rPr lang="en-US" smtClean="0"/>
              <a:pPr/>
              <a:t>‹#›</a:t>
            </a:fld>
            <a:endParaRPr lang="en-US"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E010DCD-E053-47AD-A951-25BCFFF373F4}" type="datetimeFigureOut">
              <a:rPr lang="en-US" smtClean="0">
                <a:solidFill>
                  <a:srgbClr val="1F497D"/>
                </a:solidFill>
              </a:rPr>
              <a:pPr/>
              <a:t>11/9/2010</a:t>
            </a:fld>
            <a:endParaRPr lang="en-US" dirty="0">
              <a:solidFill>
                <a:srgbClr val="1F497D"/>
              </a:solidFill>
            </a:endParaRPr>
          </a:p>
        </p:txBody>
      </p:sp>
      <p:sp>
        <p:nvSpPr>
          <p:cNvPr id="6" name="Footer Placeholder 5"/>
          <p:cNvSpPr>
            <a:spLocks noGrp="1"/>
          </p:cNvSpPr>
          <p:nvPr>
            <p:ph type="ftr" sz="quarter" idx="11"/>
          </p:nvPr>
        </p:nvSpPr>
        <p:spPr>
          <a:xfrm>
            <a:off x="914400" y="6172200"/>
            <a:ext cx="3886200" cy="457200"/>
          </a:xfrm>
        </p:spPr>
        <p:txBody>
          <a:bodyPr/>
          <a:lstStyle/>
          <a:p>
            <a:endParaRPr lang="en-US" dirty="0">
              <a:solidFill>
                <a:srgbClr val="1F497D"/>
              </a:solidFill>
            </a:endParaRPr>
          </a:p>
        </p:txBody>
      </p:sp>
      <p:sp>
        <p:nvSpPr>
          <p:cNvPr id="7" name="Slide Number Placeholder 6"/>
          <p:cNvSpPr>
            <a:spLocks noGrp="1"/>
          </p:cNvSpPr>
          <p:nvPr>
            <p:ph type="sldNum" sz="quarter" idx="12"/>
          </p:nvPr>
        </p:nvSpPr>
        <p:spPr>
          <a:xfrm>
            <a:off x="146304" y="6208776"/>
            <a:ext cx="457200" cy="457200"/>
          </a:xfrm>
        </p:spPr>
        <p:txBody>
          <a:bodyPr/>
          <a:lstStyle/>
          <a:p>
            <a:fld id="{F5459D80-F6AF-4590-8E73-2F013678FE42}" type="slidenum">
              <a:rPr lang="en-US" smtClean="0"/>
              <a:pPr/>
              <a:t>‹#›</a:t>
            </a:fld>
            <a:endParaRPr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fontAlgn="auto" hangingPunct="1">
              <a:spcBef>
                <a:spcPts val="0"/>
              </a:spcBef>
              <a:spcAft>
                <a:spcPts val="0"/>
              </a:spcAft>
            </a:pPr>
            <a:endParaRPr lang="en-US" dirty="0">
              <a:solidFill>
                <a:prstClr val="white"/>
              </a:solidFill>
            </a:endParaRPr>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fontAlgn="auto" hangingPunct="1">
              <a:spcBef>
                <a:spcPts val="0"/>
              </a:spcBef>
              <a:spcAft>
                <a:spcPts val="0"/>
              </a:spcAft>
            </a:pPr>
            <a:endParaRPr lang="en-US" dirty="0">
              <a:solidFill>
                <a:prstClr val="white"/>
              </a:solidFill>
            </a:endParaRPr>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fontAlgn="auto" hangingPunct="1">
              <a:spcBef>
                <a:spcPts val="0"/>
              </a:spcBef>
              <a:spcAft>
                <a:spcPts val="0"/>
              </a:spcAft>
            </a:pPr>
            <a:endParaRPr lang="en-US" dirty="0">
              <a:solidFill>
                <a:prstClr val="white"/>
              </a:solidFill>
            </a:endParaRP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010DCD-E053-47AD-A951-25BCFFF373F4}" type="datetimeFigureOut">
              <a:rPr lang="en-US" smtClean="0">
                <a:solidFill>
                  <a:srgbClr val="1F497D"/>
                </a:solidFill>
              </a:rPr>
              <a:pPr/>
              <a:t>11/9/2010</a:t>
            </a:fld>
            <a:endParaRPr lang="en-US" dirty="0">
              <a:solidFill>
                <a:srgbClr val="1F497D"/>
              </a:solidFill>
            </a:endParaRPr>
          </a:p>
        </p:txBody>
      </p:sp>
      <p:sp>
        <p:nvSpPr>
          <p:cNvPr id="5" name="Footer Placeholder 4"/>
          <p:cNvSpPr>
            <a:spLocks noGrp="1"/>
          </p:cNvSpPr>
          <p:nvPr>
            <p:ph type="ftr" sz="quarter" idx="11"/>
          </p:nvPr>
        </p:nvSpPr>
        <p:spPr/>
        <p:txBody>
          <a:bodyPr/>
          <a:lstStyle/>
          <a:p>
            <a:endParaRPr lang="en-US" dirty="0">
              <a:solidFill>
                <a:srgbClr val="1F497D"/>
              </a:solidFill>
            </a:endParaRPr>
          </a:p>
        </p:txBody>
      </p:sp>
      <p:sp>
        <p:nvSpPr>
          <p:cNvPr id="6" name="Slide Number Placeholder 5"/>
          <p:cNvSpPr>
            <a:spLocks noGrp="1"/>
          </p:cNvSpPr>
          <p:nvPr>
            <p:ph type="sldNum" sz="quarter" idx="12"/>
          </p:nvPr>
        </p:nvSpPr>
        <p:spPr/>
        <p:txBody>
          <a:bodyPr/>
          <a:lstStyle/>
          <a:p>
            <a:fld id="{F5459D80-F6AF-4590-8E73-2F013678FE42}" type="slidenum">
              <a:rPr lang="en-US" smtClean="0"/>
              <a:pPr/>
              <a:t>‹#›</a:t>
            </a:fld>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010DCD-E053-47AD-A951-25BCFFF373F4}" type="datetimeFigureOut">
              <a:rPr lang="en-US" smtClean="0">
                <a:solidFill>
                  <a:srgbClr val="1F497D"/>
                </a:solidFill>
              </a:rPr>
              <a:pPr/>
              <a:t>11/9/2010</a:t>
            </a:fld>
            <a:endParaRPr lang="en-US" dirty="0">
              <a:solidFill>
                <a:srgbClr val="1F497D"/>
              </a:solidFill>
            </a:endParaRPr>
          </a:p>
        </p:txBody>
      </p:sp>
      <p:sp>
        <p:nvSpPr>
          <p:cNvPr id="5" name="Footer Placeholder 4"/>
          <p:cNvSpPr>
            <a:spLocks noGrp="1"/>
          </p:cNvSpPr>
          <p:nvPr>
            <p:ph type="ftr" sz="quarter" idx="11"/>
          </p:nvPr>
        </p:nvSpPr>
        <p:spPr/>
        <p:txBody>
          <a:bodyPr/>
          <a:lstStyle/>
          <a:p>
            <a:endParaRPr lang="en-US" dirty="0">
              <a:solidFill>
                <a:srgbClr val="1F497D"/>
              </a:solidFill>
            </a:endParaRPr>
          </a:p>
        </p:txBody>
      </p:sp>
      <p:sp>
        <p:nvSpPr>
          <p:cNvPr id="6" name="Slide Number Placeholder 5"/>
          <p:cNvSpPr>
            <a:spLocks noGrp="1"/>
          </p:cNvSpPr>
          <p:nvPr>
            <p:ph type="sldNum" sz="quarter" idx="12"/>
          </p:nvPr>
        </p:nvSpPr>
        <p:spPr/>
        <p:txBody>
          <a:bodyPr/>
          <a:lstStyle/>
          <a:p>
            <a:fld id="{F5459D80-F6AF-4590-8E73-2F013678FE4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5901B57-CB4B-42AB-8949-5658EBB8CA6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6BE41B5-6C57-4ABE-9FF6-2CEEC65FC533}"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6B816E6-797B-4F0B-B6B1-CB8CBA677F9E}"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010F1CA-FFD0-46C6-B7E7-503F27F6A23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D57E90C-CEE6-458D-83B4-D34D9E5B1FC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B34F04F-9557-415F-9820-30F50B22F0F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bwMode="auto">
          <a:xfrm>
            <a:off x="685800" y="152400"/>
            <a:ext cx="77724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5053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0532"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400">
                <a:latin typeface="Times New Roman" pitchFamily="18" charset="0"/>
              </a:defRPr>
            </a:lvl1pPr>
          </a:lstStyle>
          <a:p>
            <a:endParaRPr lang="en-US"/>
          </a:p>
        </p:txBody>
      </p:sp>
      <p:sp>
        <p:nvSpPr>
          <p:cNvPr id="150533"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Times New Roman" pitchFamily="18" charset="0"/>
              </a:defRPr>
            </a:lvl1pPr>
          </a:lstStyle>
          <a:p>
            <a:endParaRPr lang="en-US"/>
          </a:p>
        </p:txBody>
      </p:sp>
      <p:sp>
        <p:nvSpPr>
          <p:cNvPr id="150534"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Times New Roman" pitchFamily="18" charset="0"/>
              </a:defRPr>
            </a:lvl1pPr>
          </a:lstStyle>
          <a:p>
            <a:fld id="{7AC6912E-B8C9-464F-9DCF-99A06CAAE0CC}"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Lst>
  <p:timing>
    <p:tnLst>
      <p:par>
        <p:cTn id="1" dur="indefinite" restart="never" nodeType="tmRoot"/>
      </p:par>
    </p:tnLst>
  </p:timing>
  <p:txStyles>
    <p:titleStyle>
      <a:lvl1pPr algn="ctr" rtl="0" fontAlgn="base">
        <a:spcBef>
          <a:spcPct val="0"/>
        </a:spcBef>
        <a:spcAft>
          <a:spcPct val="0"/>
        </a:spcAft>
        <a:defRPr sz="3000">
          <a:solidFill>
            <a:schemeClr val="tx2"/>
          </a:solidFill>
          <a:latin typeface="+mj-lt"/>
          <a:ea typeface="+mj-ea"/>
          <a:cs typeface="+mj-cs"/>
        </a:defRPr>
      </a:lvl1pPr>
      <a:lvl2pPr algn="ctr" rtl="0" fontAlgn="base">
        <a:spcBef>
          <a:spcPct val="0"/>
        </a:spcBef>
        <a:spcAft>
          <a:spcPct val="0"/>
        </a:spcAft>
        <a:defRPr sz="3000">
          <a:solidFill>
            <a:schemeClr val="tx2"/>
          </a:solidFill>
          <a:latin typeface="Tahoma" pitchFamily="34" charset="0"/>
        </a:defRPr>
      </a:lvl2pPr>
      <a:lvl3pPr algn="ctr" rtl="0" fontAlgn="base">
        <a:spcBef>
          <a:spcPct val="0"/>
        </a:spcBef>
        <a:spcAft>
          <a:spcPct val="0"/>
        </a:spcAft>
        <a:defRPr sz="3000">
          <a:solidFill>
            <a:schemeClr val="tx2"/>
          </a:solidFill>
          <a:latin typeface="Tahoma" pitchFamily="34" charset="0"/>
        </a:defRPr>
      </a:lvl3pPr>
      <a:lvl4pPr algn="ctr" rtl="0" fontAlgn="base">
        <a:spcBef>
          <a:spcPct val="0"/>
        </a:spcBef>
        <a:spcAft>
          <a:spcPct val="0"/>
        </a:spcAft>
        <a:defRPr sz="3000">
          <a:solidFill>
            <a:schemeClr val="tx2"/>
          </a:solidFill>
          <a:latin typeface="Tahoma" pitchFamily="34" charset="0"/>
        </a:defRPr>
      </a:lvl4pPr>
      <a:lvl5pPr algn="ctr" rtl="0" fontAlgn="base">
        <a:spcBef>
          <a:spcPct val="0"/>
        </a:spcBef>
        <a:spcAft>
          <a:spcPct val="0"/>
        </a:spcAft>
        <a:defRPr sz="3000">
          <a:solidFill>
            <a:schemeClr val="tx2"/>
          </a:solidFill>
          <a:latin typeface="Tahoma" pitchFamily="34" charset="0"/>
        </a:defRPr>
      </a:lvl5pPr>
      <a:lvl6pPr marL="457200" algn="ctr" rtl="0" fontAlgn="base">
        <a:spcBef>
          <a:spcPct val="0"/>
        </a:spcBef>
        <a:spcAft>
          <a:spcPct val="0"/>
        </a:spcAft>
        <a:defRPr sz="3000">
          <a:solidFill>
            <a:schemeClr val="tx2"/>
          </a:solidFill>
          <a:latin typeface="Tahoma" pitchFamily="34" charset="0"/>
        </a:defRPr>
      </a:lvl6pPr>
      <a:lvl7pPr marL="914400" algn="ctr" rtl="0" fontAlgn="base">
        <a:spcBef>
          <a:spcPct val="0"/>
        </a:spcBef>
        <a:spcAft>
          <a:spcPct val="0"/>
        </a:spcAft>
        <a:defRPr sz="3000">
          <a:solidFill>
            <a:schemeClr val="tx2"/>
          </a:solidFill>
          <a:latin typeface="Tahoma" pitchFamily="34" charset="0"/>
        </a:defRPr>
      </a:lvl7pPr>
      <a:lvl8pPr marL="1371600" algn="ctr" rtl="0" fontAlgn="base">
        <a:spcBef>
          <a:spcPct val="0"/>
        </a:spcBef>
        <a:spcAft>
          <a:spcPct val="0"/>
        </a:spcAft>
        <a:defRPr sz="3000">
          <a:solidFill>
            <a:schemeClr val="tx2"/>
          </a:solidFill>
          <a:latin typeface="Tahoma" pitchFamily="34" charset="0"/>
        </a:defRPr>
      </a:lvl8pPr>
      <a:lvl9pPr marL="1828800" algn="ctr" rtl="0" fontAlgn="base">
        <a:spcBef>
          <a:spcPct val="0"/>
        </a:spcBef>
        <a:spcAft>
          <a:spcPct val="0"/>
        </a:spcAft>
        <a:defRPr sz="3000">
          <a:solidFill>
            <a:schemeClr val="tx2"/>
          </a:solidFill>
          <a:latin typeface="Tahoma" pitchFamily="34" charset="0"/>
        </a:defRPr>
      </a:lvl9pPr>
    </p:titleStyle>
    <p:body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Ø"/>
        <a:defRPr sz="2400">
          <a:solidFill>
            <a:schemeClr val="tx2"/>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extBox 4"/>
          <p:cNvSpPr txBox="1"/>
          <p:nvPr userDrawn="1"/>
        </p:nvSpPr>
        <p:spPr>
          <a:xfrm>
            <a:off x="8742363" y="6545263"/>
            <a:ext cx="433387" cy="336550"/>
          </a:xfrm>
          <a:prstGeom prst="rect">
            <a:avLst/>
          </a:prstGeom>
          <a:noFill/>
        </p:spPr>
        <p:txBody>
          <a:bodyPr wrap="none">
            <a:spAutoFit/>
          </a:bodyPr>
          <a:lstStyle/>
          <a:p>
            <a:pPr algn="r" eaLnBrk="1" hangingPunct="1">
              <a:defRPr/>
            </a:pPr>
            <a:fld id="{5E9BDF4C-08F3-49D7-B8BF-D2E573A92783}" type="slidenum">
              <a:rPr lang="en-US" sz="1600">
                <a:solidFill>
                  <a:srgbClr val="000000"/>
                </a:solidFill>
                <a:latin typeface="Arial" pitchFamily="34" charset="0"/>
              </a:rPr>
              <a:pPr algn="r" eaLnBrk="1" hangingPunct="1">
                <a:defRPr/>
              </a:pPr>
              <a:t>‹#›</a:t>
            </a:fld>
            <a:endParaRPr lang="en-US" sz="1600" dirty="0">
              <a:solidFill>
                <a:srgbClr val="000000"/>
              </a:solidFill>
              <a:latin typeface="Arial" pitchFamily="34" charset="0"/>
            </a:endParaRPr>
          </a:p>
        </p:txBody>
      </p:sp>
      <p:grpSp>
        <p:nvGrpSpPr>
          <p:cNvPr id="2" name="Group 3"/>
          <p:cNvGrpSpPr>
            <a:grpSpLocks noChangeAspect="1"/>
          </p:cNvGrpSpPr>
          <p:nvPr userDrawn="1"/>
        </p:nvGrpSpPr>
        <p:grpSpPr bwMode="auto">
          <a:xfrm>
            <a:off x="165100" y="123825"/>
            <a:ext cx="946150" cy="850900"/>
            <a:chOff x="2496" y="0"/>
            <a:chExt cx="712" cy="633"/>
          </a:xfrm>
        </p:grpSpPr>
        <p:grpSp>
          <p:nvGrpSpPr>
            <p:cNvPr id="3" name="Group 4"/>
            <p:cNvGrpSpPr>
              <a:grpSpLocks noChangeAspect="1"/>
            </p:cNvGrpSpPr>
            <p:nvPr userDrawn="1"/>
          </p:nvGrpSpPr>
          <p:grpSpPr bwMode="auto">
            <a:xfrm>
              <a:off x="2496" y="0"/>
              <a:ext cx="672" cy="633"/>
              <a:chOff x="5088" y="0"/>
              <a:chExt cx="672" cy="633"/>
            </a:xfrm>
          </p:grpSpPr>
          <p:sp>
            <p:nvSpPr>
              <p:cNvPr id="18437" name="Oval 5"/>
              <p:cNvSpPr>
                <a:spLocks noChangeAspect="1" noChangeArrowheads="1"/>
              </p:cNvSpPr>
              <p:nvPr userDrawn="1"/>
            </p:nvSpPr>
            <p:spPr bwMode="auto">
              <a:xfrm>
                <a:off x="5184" y="96"/>
                <a:ext cx="480" cy="480"/>
              </a:xfrm>
              <a:prstGeom prst="ellipse">
                <a:avLst/>
              </a:prstGeom>
              <a:solidFill>
                <a:schemeClr val="bg1"/>
              </a:solidFill>
              <a:ln w="9525">
                <a:solidFill>
                  <a:schemeClr val="tx1"/>
                </a:solidFill>
                <a:round/>
                <a:headEnd/>
                <a:tailEnd/>
              </a:ln>
              <a:effectLst/>
            </p:spPr>
            <p:txBody>
              <a:bodyPr wrap="none" anchor="ctr"/>
              <a:lstStyle/>
              <a:p>
                <a:pPr algn="l" eaLnBrk="1" hangingPunct="1"/>
                <a:endParaRPr lang="en-US" smtClean="0">
                  <a:solidFill>
                    <a:srgbClr val="000000"/>
                  </a:solidFill>
                  <a:latin typeface="Arial" pitchFamily="34" charset="0"/>
                </a:endParaRPr>
              </a:p>
            </p:txBody>
          </p:sp>
          <p:pic>
            <p:nvPicPr>
              <p:cNvPr id="18438" name="Picture 6" descr="DON Seal"/>
              <p:cNvPicPr>
                <a:picLocks noChangeAspect="1" noChangeArrowheads="1"/>
              </p:cNvPicPr>
              <p:nvPr userDrawn="1"/>
            </p:nvPicPr>
            <p:blipFill>
              <a:blip r:embed="rId13" cstate="print"/>
              <a:srcRect/>
              <a:stretch>
                <a:fillRect/>
              </a:stretch>
            </p:blipFill>
            <p:spPr bwMode="auto">
              <a:xfrm>
                <a:off x="5088" y="0"/>
                <a:ext cx="672" cy="633"/>
              </a:xfrm>
              <a:prstGeom prst="rect">
                <a:avLst/>
              </a:prstGeom>
              <a:noFill/>
            </p:spPr>
          </p:pic>
        </p:grpSp>
        <p:sp>
          <p:nvSpPr>
            <p:cNvPr id="18439" name="Oval 7"/>
            <p:cNvSpPr>
              <a:spLocks noChangeAspect="1" noChangeArrowheads="1"/>
            </p:cNvSpPr>
            <p:nvPr userDrawn="1"/>
          </p:nvSpPr>
          <p:spPr bwMode="auto">
            <a:xfrm>
              <a:off x="2576" y="52"/>
              <a:ext cx="500" cy="519"/>
            </a:xfrm>
            <a:prstGeom prst="ellipse">
              <a:avLst/>
            </a:prstGeom>
            <a:solidFill>
              <a:srgbClr val="00007E"/>
            </a:solidFill>
            <a:ln w="9525">
              <a:noFill/>
              <a:round/>
              <a:headEnd/>
              <a:tailEnd/>
            </a:ln>
            <a:effectLst/>
          </p:spPr>
          <p:txBody>
            <a:bodyPr wrap="none" anchor="ctr"/>
            <a:lstStyle/>
            <a:p>
              <a:pPr algn="l" eaLnBrk="1" hangingPunct="1"/>
              <a:endParaRPr lang="en-US" smtClean="0">
                <a:solidFill>
                  <a:srgbClr val="000000"/>
                </a:solidFill>
                <a:latin typeface="Arial" pitchFamily="34" charset="0"/>
              </a:endParaRPr>
            </a:p>
          </p:txBody>
        </p:sp>
        <p:pic>
          <p:nvPicPr>
            <p:cNvPr id="18440" name="Picture 8" descr="white on Dark"/>
            <p:cNvPicPr>
              <a:picLocks noChangeAspect="1" noChangeArrowheads="1"/>
            </p:cNvPicPr>
            <p:nvPr userDrawn="1"/>
          </p:nvPicPr>
          <p:blipFill>
            <a:blip r:embed="rId14" cstate="print">
              <a:clrChange>
                <a:clrFrom>
                  <a:srgbClr val="000080"/>
                </a:clrFrom>
                <a:clrTo>
                  <a:srgbClr val="000080">
                    <a:alpha val="0"/>
                  </a:srgbClr>
                </a:clrTo>
              </a:clrChange>
            </a:blip>
            <a:srcRect/>
            <a:stretch>
              <a:fillRect/>
            </a:stretch>
          </p:blipFill>
          <p:spPr bwMode="auto">
            <a:xfrm>
              <a:off x="2504" y="0"/>
              <a:ext cx="704" cy="628"/>
            </a:xfrm>
            <a:prstGeom prst="rect">
              <a:avLst/>
            </a:prstGeom>
            <a:noFill/>
          </p:spPr>
        </p:pic>
      </p:gr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hf hdr="0"/>
  <p:txStyles>
    <p:titleStyle>
      <a:lvl1pPr algn="l" rtl="0" fontAlgn="base">
        <a:spcBef>
          <a:spcPct val="0"/>
        </a:spcBef>
        <a:spcAft>
          <a:spcPct val="0"/>
        </a:spcAft>
        <a:defRPr sz="2800" b="1">
          <a:solidFill>
            <a:schemeClr val="accent2"/>
          </a:solidFill>
          <a:latin typeface="+mj-lt"/>
          <a:ea typeface="+mj-ea"/>
          <a:cs typeface="+mj-cs"/>
        </a:defRPr>
      </a:lvl1pPr>
      <a:lvl2pPr algn="l" rtl="0" fontAlgn="base">
        <a:spcBef>
          <a:spcPct val="0"/>
        </a:spcBef>
        <a:spcAft>
          <a:spcPct val="0"/>
        </a:spcAft>
        <a:defRPr sz="2800" b="1">
          <a:solidFill>
            <a:schemeClr val="accent2"/>
          </a:solidFill>
          <a:latin typeface="Arial" pitchFamily="34" charset="0"/>
          <a:cs typeface="Arial" pitchFamily="34" charset="0"/>
        </a:defRPr>
      </a:lvl2pPr>
      <a:lvl3pPr algn="l" rtl="0" fontAlgn="base">
        <a:spcBef>
          <a:spcPct val="0"/>
        </a:spcBef>
        <a:spcAft>
          <a:spcPct val="0"/>
        </a:spcAft>
        <a:defRPr sz="2800" b="1">
          <a:solidFill>
            <a:schemeClr val="accent2"/>
          </a:solidFill>
          <a:latin typeface="Arial" pitchFamily="34" charset="0"/>
          <a:cs typeface="Arial" pitchFamily="34" charset="0"/>
        </a:defRPr>
      </a:lvl3pPr>
      <a:lvl4pPr algn="l" rtl="0" fontAlgn="base">
        <a:spcBef>
          <a:spcPct val="0"/>
        </a:spcBef>
        <a:spcAft>
          <a:spcPct val="0"/>
        </a:spcAft>
        <a:defRPr sz="2800" b="1">
          <a:solidFill>
            <a:schemeClr val="accent2"/>
          </a:solidFill>
          <a:latin typeface="Arial" pitchFamily="34" charset="0"/>
          <a:cs typeface="Arial" pitchFamily="34" charset="0"/>
        </a:defRPr>
      </a:lvl4pPr>
      <a:lvl5pPr algn="l" rtl="0" fontAlgn="base">
        <a:spcBef>
          <a:spcPct val="0"/>
        </a:spcBef>
        <a:spcAft>
          <a:spcPct val="0"/>
        </a:spcAft>
        <a:defRPr sz="2800" b="1">
          <a:solidFill>
            <a:schemeClr val="accent2"/>
          </a:solidFill>
          <a:latin typeface="Arial" pitchFamily="34" charset="0"/>
          <a:cs typeface="Arial" pitchFamily="34" charset="0"/>
        </a:defRPr>
      </a:lvl5pPr>
      <a:lvl6pPr marL="457200" algn="l" rtl="0" fontAlgn="base">
        <a:spcBef>
          <a:spcPct val="0"/>
        </a:spcBef>
        <a:spcAft>
          <a:spcPct val="0"/>
        </a:spcAft>
        <a:defRPr sz="2800" b="1">
          <a:solidFill>
            <a:schemeClr val="accent2"/>
          </a:solidFill>
          <a:latin typeface="Arial" pitchFamily="34" charset="0"/>
          <a:cs typeface="Arial" pitchFamily="34" charset="0"/>
        </a:defRPr>
      </a:lvl6pPr>
      <a:lvl7pPr marL="914400" algn="l" rtl="0" fontAlgn="base">
        <a:spcBef>
          <a:spcPct val="0"/>
        </a:spcBef>
        <a:spcAft>
          <a:spcPct val="0"/>
        </a:spcAft>
        <a:defRPr sz="2800" b="1">
          <a:solidFill>
            <a:schemeClr val="accent2"/>
          </a:solidFill>
          <a:latin typeface="Arial" pitchFamily="34" charset="0"/>
          <a:cs typeface="Arial" pitchFamily="34" charset="0"/>
        </a:defRPr>
      </a:lvl7pPr>
      <a:lvl8pPr marL="1371600" algn="l" rtl="0" fontAlgn="base">
        <a:spcBef>
          <a:spcPct val="0"/>
        </a:spcBef>
        <a:spcAft>
          <a:spcPct val="0"/>
        </a:spcAft>
        <a:defRPr sz="2800" b="1">
          <a:solidFill>
            <a:schemeClr val="accent2"/>
          </a:solidFill>
          <a:latin typeface="Arial" pitchFamily="34" charset="0"/>
          <a:cs typeface="Arial" pitchFamily="34" charset="0"/>
        </a:defRPr>
      </a:lvl8pPr>
      <a:lvl9pPr marL="1828800" algn="l" rtl="0" fontAlgn="base">
        <a:spcBef>
          <a:spcPct val="0"/>
        </a:spcBef>
        <a:spcAft>
          <a:spcPct val="0"/>
        </a:spcAft>
        <a:defRPr sz="2800" b="1">
          <a:solidFill>
            <a:schemeClr val="accent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endParaRPr lang="en-US" dirty="0">
              <a:solidFill>
                <a:prstClr val="white"/>
              </a:solidFill>
            </a:endParaRPr>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eaLnBrk="1" fontAlgn="auto" hangingPunct="1">
              <a:spcBef>
                <a:spcPts val="0"/>
              </a:spcBef>
              <a:spcAft>
                <a:spcPts val="0"/>
              </a:spcAft>
            </a:pPr>
            <a:endParaRPr lang="en-US" dirty="0">
              <a:solidFill>
                <a:prstClr val="white"/>
              </a:solidFill>
            </a:endParaRPr>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fontAlgn="auto">
              <a:spcBef>
                <a:spcPts val="0"/>
              </a:spcBef>
              <a:spcAft>
                <a:spcPts val="0"/>
              </a:spcAft>
            </a:pPr>
            <a:fld id="{3E010DCD-E053-47AD-A951-25BCFFF373F4}" type="datetimeFigureOut">
              <a:rPr lang="en-US" smtClean="0">
                <a:solidFill>
                  <a:srgbClr val="1F497D"/>
                </a:solidFill>
                <a:latin typeface="Perpetua"/>
              </a:rPr>
              <a:pPr fontAlgn="auto">
                <a:spcBef>
                  <a:spcPts val="0"/>
                </a:spcBef>
                <a:spcAft>
                  <a:spcPts val="0"/>
                </a:spcAft>
              </a:pPr>
              <a:t>11/9/2010</a:t>
            </a:fld>
            <a:endParaRPr lang="en-US" dirty="0">
              <a:solidFill>
                <a:srgbClr val="1F497D"/>
              </a:solidFill>
              <a:latin typeface="Perpetua"/>
            </a:endParaRPr>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pPr algn="l" fontAlgn="auto">
              <a:spcBef>
                <a:spcPts val="0"/>
              </a:spcBef>
              <a:spcAft>
                <a:spcPts val="0"/>
              </a:spcAft>
            </a:pPr>
            <a:endParaRPr lang="en-US" dirty="0">
              <a:solidFill>
                <a:srgbClr val="1F497D"/>
              </a:solidFill>
              <a:latin typeface="Perpetua"/>
            </a:endParaRPr>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fontAlgn="auto">
              <a:spcBef>
                <a:spcPts val="0"/>
              </a:spcBef>
              <a:spcAft>
                <a:spcPts val="0"/>
              </a:spcAft>
            </a:pPr>
            <a:fld id="{F5459D80-F6AF-4590-8E73-2F013678FE42}" type="slidenum">
              <a:rPr lang="en-US" smtClean="0"/>
              <a:pPr fontAlgn="auto">
                <a:spcBef>
                  <a:spcPts val="0"/>
                </a:spcBef>
                <a:spcAft>
                  <a:spcPts val="0"/>
                </a:spcAft>
              </a:pPr>
              <a:t>‹#›</a:t>
            </a:fld>
            <a:endParaRPr lang="en-US" dirty="0"/>
          </a:p>
        </p:txBody>
      </p:sp>
    </p:spTree>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14.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jpeg"/><Relationship Id="rId4" Type="http://schemas.openxmlformats.org/officeDocument/2006/relationships/image" Target="../media/image12.png"/><Relationship Id="rId9"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ral.ucar.edu/projects/hfip/d2009/" TargetMode="External"/><Relationship Id="rId2" Type="http://schemas.openxmlformats.org/officeDocument/2006/relationships/notesSlide" Target="../notesSlides/notesSlide1.xml"/><Relationship Id="rId1" Type="http://schemas.openxmlformats.org/officeDocument/2006/relationships/slideLayout" Target="../slideLayouts/slideLayout25.xml"/><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25.xml"/><Relationship Id="rId4" Type="http://schemas.openxmlformats.org/officeDocument/2006/relationships/hyperlink" Target="http://www.ral.ucar.edu/projects/hfip/h2010/verify/"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25.xml"/><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25.xml"/><Relationship Id="rId5" Type="http://schemas.openxmlformats.org/officeDocument/2006/relationships/image" Target="../media/image34.jpe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5.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nrlmry.navy.mil/coamps-web/web/tc" TargetMode="External"/><Relationship Id="rId2" Type="http://schemas.openxmlformats.org/officeDocument/2006/relationships/image" Target="../media/image9.png"/><Relationship Id="rId1" Type="http://schemas.openxmlformats.org/officeDocument/2006/relationships/slideLayout" Target="../slideLayouts/slideLayout14.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400" dirty="0" smtClean="0">
                <a:solidFill>
                  <a:schemeClr val="accent2">
                    <a:lumMod val="60000"/>
                    <a:lumOff val="40000"/>
                  </a:schemeClr>
                </a:solidFill>
                <a:latin typeface="Arial" pitchFamily="34" charset="0"/>
                <a:cs typeface="Arial" pitchFamily="34" charset="0"/>
              </a:rPr>
              <a:t>HFIP Verification Team:  FY10 Review</a:t>
            </a:r>
            <a:endParaRPr lang="en-US" sz="3400" dirty="0">
              <a:solidFill>
                <a:schemeClr val="accent2">
                  <a:lumMod val="60000"/>
                  <a:lumOff val="40000"/>
                </a:schemeClr>
              </a:solidFill>
              <a:latin typeface="Arial" pitchFamily="34" charset="0"/>
              <a:cs typeface="Arial" pitchFamily="34" charset="0"/>
            </a:endParaRPr>
          </a:p>
        </p:txBody>
      </p:sp>
      <p:sp>
        <p:nvSpPr>
          <p:cNvPr id="3" name="Content Placeholder 2"/>
          <p:cNvSpPr>
            <a:spLocks noGrp="1"/>
          </p:cNvSpPr>
          <p:nvPr>
            <p:ph idx="1"/>
          </p:nvPr>
        </p:nvSpPr>
        <p:spPr>
          <a:xfrm>
            <a:off x="609600" y="2057400"/>
            <a:ext cx="4191000" cy="5257800"/>
          </a:xfrm>
        </p:spPr>
        <p:txBody>
          <a:bodyPr/>
          <a:lstStyle/>
          <a:p>
            <a:r>
              <a:rPr lang="en-US" sz="2200" i="1" dirty="0" smtClean="0">
                <a:solidFill>
                  <a:schemeClr val="accent6">
                    <a:lumMod val="60000"/>
                    <a:lumOff val="40000"/>
                  </a:schemeClr>
                </a:solidFill>
                <a:latin typeface="Arial" pitchFamily="34" charset="0"/>
                <a:cs typeface="Arial" pitchFamily="34" charset="0"/>
              </a:rPr>
              <a:t>OAR / GFDL</a:t>
            </a:r>
          </a:p>
          <a:p>
            <a:pPr lvl="1">
              <a:buFont typeface="Wingdings" pitchFamily="2" charset="2"/>
              <a:buChar char="§"/>
            </a:pPr>
            <a:r>
              <a:rPr lang="en-US" sz="2000" dirty="0" smtClean="0">
                <a:solidFill>
                  <a:schemeClr val="tx1"/>
                </a:solidFill>
                <a:latin typeface="Arial" pitchFamily="34" charset="0"/>
                <a:cs typeface="Arial" pitchFamily="34" charset="0"/>
              </a:rPr>
              <a:t>Tim Marchok</a:t>
            </a:r>
          </a:p>
          <a:p>
            <a:r>
              <a:rPr lang="en-US" sz="2200" i="1" dirty="0" smtClean="0">
                <a:solidFill>
                  <a:schemeClr val="accent6">
                    <a:lumMod val="60000"/>
                    <a:lumOff val="40000"/>
                  </a:schemeClr>
                </a:solidFill>
                <a:latin typeface="Arial" pitchFamily="34" charset="0"/>
                <a:cs typeface="Arial" pitchFamily="34" charset="0"/>
              </a:rPr>
              <a:t>OAR / AOML / HRD</a:t>
            </a:r>
          </a:p>
          <a:p>
            <a:pPr lvl="1">
              <a:buFont typeface="Wingdings" pitchFamily="2" charset="2"/>
              <a:buChar char="§"/>
            </a:pPr>
            <a:r>
              <a:rPr lang="en-US" sz="2000" dirty="0" smtClean="0">
                <a:solidFill>
                  <a:schemeClr val="tx1"/>
                </a:solidFill>
                <a:latin typeface="Arial" pitchFamily="34" charset="0"/>
                <a:cs typeface="Arial" pitchFamily="34" charset="0"/>
              </a:rPr>
              <a:t>Rob Rogers</a:t>
            </a:r>
          </a:p>
          <a:p>
            <a:r>
              <a:rPr lang="en-US" sz="2200" i="1" dirty="0" smtClean="0">
                <a:solidFill>
                  <a:schemeClr val="accent6">
                    <a:lumMod val="60000"/>
                    <a:lumOff val="40000"/>
                  </a:schemeClr>
                </a:solidFill>
                <a:latin typeface="Arial" pitchFamily="34" charset="0"/>
                <a:cs typeface="Arial" pitchFamily="34" charset="0"/>
              </a:rPr>
              <a:t>OAR / ESRL</a:t>
            </a:r>
          </a:p>
          <a:p>
            <a:pPr lvl="1">
              <a:buFont typeface="Wingdings" pitchFamily="2" charset="2"/>
              <a:buChar char="§"/>
            </a:pPr>
            <a:r>
              <a:rPr lang="en-US" sz="2000" dirty="0" smtClean="0">
                <a:solidFill>
                  <a:schemeClr val="tx1"/>
                </a:solidFill>
                <a:latin typeface="Arial" pitchFamily="34" charset="0"/>
                <a:cs typeface="Arial" pitchFamily="34" charset="0"/>
              </a:rPr>
              <a:t>Mike </a:t>
            </a:r>
            <a:r>
              <a:rPr lang="en-US" sz="2000" dirty="0" err="1" smtClean="0">
                <a:solidFill>
                  <a:schemeClr val="tx1"/>
                </a:solidFill>
                <a:latin typeface="Arial" pitchFamily="34" charset="0"/>
                <a:cs typeface="Arial" pitchFamily="34" charset="0"/>
              </a:rPr>
              <a:t>Fiorino</a:t>
            </a:r>
            <a:endParaRPr lang="en-US" sz="2000" dirty="0" smtClean="0">
              <a:solidFill>
                <a:schemeClr val="tx1"/>
              </a:solidFill>
              <a:latin typeface="Arial" pitchFamily="34" charset="0"/>
              <a:cs typeface="Arial" pitchFamily="34" charset="0"/>
            </a:endParaRPr>
          </a:p>
          <a:p>
            <a:pPr lvl="1">
              <a:buFont typeface="Wingdings" pitchFamily="2" charset="2"/>
              <a:buChar char="§"/>
            </a:pPr>
            <a:r>
              <a:rPr lang="en-US" sz="2000" dirty="0" smtClean="0">
                <a:solidFill>
                  <a:schemeClr val="tx1"/>
                </a:solidFill>
                <a:latin typeface="Arial" pitchFamily="34" charset="0"/>
                <a:cs typeface="Arial" pitchFamily="34" charset="0"/>
              </a:rPr>
              <a:t>Ed </a:t>
            </a:r>
            <a:r>
              <a:rPr lang="en-US" sz="2000" dirty="0" err="1" smtClean="0">
                <a:solidFill>
                  <a:schemeClr val="tx1"/>
                </a:solidFill>
                <a:latin typeface="Arial" pitchFamily="34" charset="0"/>
                <a:cs typeface="Arial" pitchFamily="34" charset="0"/>
              </a:rPr>
              <a:t>Tollerud</a:t>
            </a:r>
            <a:endParaRPr lang="en-US" sz="2000" dirty="0" smtClean="0">
              <a:solidFill>
                <a:schemeClr val="tx1"/>
              </a:solidFill>
              <a:latin typeface="Arial" pitchFamily="34" charset="0"/>
              <a:cs typeface="Arial" pitchFamily="34" charset="0"/>
            </a:endParaRPr>
          </a:p>
          <a:p>
            <a:pPr>
              <a:buFont typeface="Arial" pitchFamily="34" charset="0"/>
              <a:buChar char="•"/>
            </a:pPr>
            <a:r>
              <a:rPr lang="en-US" sz="2200" i="1" dirty="0" smtClean="0">
                <a:solidFill>
                  <a:schemeClr val="accent2">
                    <a:lumMod val="60000"/>
                    <a:lumOff val="40000"/>
                  </a:schemeClr>
                </a:solidFill>
                <a:latin typeface="Arial" pitchFamily="34" charset="0"/>
                <a:cs typeface="Arial" pitchFamily="34" charset="0"/>
              </a:rPr>
              <a:t>SUNY-Albany</a:t>
            </a:r>
          </a:p>
          <a:p>
            <a:pPr lvl="1">
              <a:buFont typeface="Wingdings" pitchFamily="2" charset="2"/>
              <a:buChar char="§"/>
            </a:pPr>
            <a:r>
              <a:rPr lang="en-US" sz="2000" dirty="0" smtClean="0">
                <a:solidFill>
                  <a:schemeClr val="tx1"/>
                </a:solidFill>
                <a:latin typeface="Arial" pitchFamily="34" charset="0"/>
                <a:cs typeface="Arial" pitchFamily="34" charset="0"/>
              </a:rPr>
              <a:t>Ryan Torn</a:t>
            </a:r>
          </a:p>
          <a:p>
            <a:r>
              <a:rPr lang="en-US" sz="2200" i="1" dirty="0" smtClean="0">
                <a:solidFill>
                  <a:schemeClr val="accent6">
                    <a:lumMod val="60000"/>
                    <a:lumOff val="40000"/>
                  </a:schemeClr>
                </a:solidFill>
                <a:latin typeface="Arial" pitchFamily="34" charset="0"/>
                <a:cs typeface="Arial" pitchFamily="34" charset="0"/>
              </a:rPr>
              <a:t>NRL</a:t>
            </a:r>
          </a:p>
          <a:p>
            <a:pPr lvl="1">
              <a:buFont typeface="Wingdings" pitchFamily="2" charset="2"/>
              <a:buChar char="§"/>
            </a:pPr>
            <a:r>
              <a:rPr lang="en-US" sz="2000" dirty="0" smtClean="0">
                <a:solidFill>
                  <a:schemeClr val="tx1"/>
                </a:solidFill>
                <a:latin typeface="Arial" pitchFamily="34" charset="0"/>
                <a:cs typeface="Arial" pitchFamily="34" charset="0"/>
              </a:rPr>
              <a:t>Jim </a:t>
            </a:r>
            <a:r>
              <a:rPr lang="en-US" sz="2000" dirty="0" err="1" smtClean="0">
                <a:solidFill>
                  <a:schemeClr val="tx1"/>
                </a:solidFill>
                <a:latin typeface="Arial" pitchFamily="34" charset="0"/>
                <a:cs typeface="Arial" pitchFamily="34" charset="0"/>
              </a:rPr>
              <a:t>Goerss</a:t>
            </a:r>
            <a:endParaRPr lang="en-US" sz="2000" dirty="0" smtClean="0">
              <a:solidFill>
                <a:schemeClr val="tx1"/>
              </a:solidFill>
              <a:latin typeface="Arial" pitchFamily="34" charset="0"/>
              <a:cs typeface="Arial" pitchFamily="34" charset="0"/>
            </a:endParaRPr>
          </a:p>
          <a:p>
            <a:pPr lvl="1">
              <a:buFont typeface="Wingdings" pitchFamily="2" charset="2"/>
              <a:buChar char="§"/>
            </a:pPr>
            <a:r>
              <a:rPr lang="en-US" sz="2000" dirty="0" smtClean="0">
                <a:solidFill>
                  <a:schemeClr val="tx1"/>
                </a:solidFill>
                <a:latin typeface="Arial" pitchFamily="34" charset="0"/>
                <a:cs typeface="Arial" pitchFamily="34" charset="0"/>
              </a:rPr>
              <a:t> </a:t>
            </a:r>
            <a:r>
              <a:rPr lang="en-US" sz="2000" dirty="0" err="1" smtClean="0">
                <a:solidFill>
                  <a:schemeClr val="tx1"/>
                </a:solidFill>
                <a:latin typeface="Arial" pitchFamily="34" charset="0"/>
                <a:cs typeface="Arial" pitchFamily="34" charset="0"/>
              </a:rPr>
              <a:t>Hao</a:t>
            </a:r>
            <a:r>
              <a:rPr lang="en-US" sz="2000" dirty="0" smtClean="0">
                <a:solidFill>
                  <a:schemeClr val="tx1"/>
                </a:solidFill>
                <a:latin typeface="Arial" pitchFamily="34" charset="0"/>
                <a:cs typeface="Arial" pitchFamily="34" charset="0"/>
              </a:rPr>
              <a:t> Jin</a:t>
            </a:r>
          </a:p>
          <a:p>
            <a:pPr lvl="1">
              <a:buNone/>
            </a:pPr>
            <a:endParaRPr lang="en-US" dirty="0" smtClean="0"/>
          </a:p>
          <a:p>
            <a:endParaRPr lang="en-US" dirty="0"/>
          </a:p>
        </p:txBody>
      </p:sp>
      <p:sp>
        <p:nvSpPr>
          <p:cNvPr id="4" name="Content Placeholder 2"/>
          <p:cNvSpPr txBox="1">
            <a:spLocks/>
          </p:cNvSpPr>
          <p:nvPr/>
        </p:nvSpPr>
        <p:spPr>
          <a:xfrm>
            <a:off x="5410200" y="2057400"/>
            <a:ext cx="3886200" cy="4648200"/>
          </a:xfrm>
          <a:prstGeom prst="rect">
            <a:avLst/>
          </a:prstGeom>
        </p:spPr>
        <p:txBody>
          <a:bodyPr vert="horz" lIns="91440" tIns="45720" rIns="91440" bIns="45720" rtlCol="0">
            <a:normAutofit fontScale="92500" lnSpcReduction="10000"/>
          </a:bodyPr>
          <a:lstStyle/>
          <a:p>
            <a:pPr marL="342900" lvl="0" indent="-342900" algn="l" eaLnBrk="1" fontAlgn="auto" hangingPunct="1">
              <a:spcBef>
                <a:spcPct val="20000"/>
              </a:spcBef>
              <a:spcAft>
                <a:spcPts val="0"/>
              </a:spcAft>
              <a:buFont typeface="Arial" pitchFamily="34" charset="0"/>
              <a:buChar char="•"/>
              <a:defRPr/>
            </a:pPr>
            <a:r>
              <a:rPr lang="en-US" sz="2400" i="1" dirty="0" smtClean="0">
                <a:solidFill>
                  <a:schemeClr val="accent6">
                    <a:lumMod val="60000"/>
                    <a:lumOff val="40000"/>
                  </a:schemeClr>
                </a:solidFill>
              </a:rPr>
              <a:t>TCMT / DTC</a:t>
            </a:r>
          </a:p>
          <a:p>
            <a:pPr marL="742950" lvl="1" indent="-285750" algn="l" eaLnBrk="1" fontAlgn="auto" hangingPunct="1">
              <a:spcBef>
                <a:spcPct val="20000"/>
              </a:spcBef>
              <a:spcAft>
                <a:spcPts val="0"/>
              </a:spcAft>
              <a:buFont typeface="Wingdings" pitchFamily="2" charset="2"/>
              <a:buChar char="§"/>
              <a:defRPr/>
            </a:pPr>
            <a:r>
              <a:rPr lang="en-US" sz="2200" dirty="0" smtClean="0">
                <a:latin typeface="Arial" pitchFamily="34" charset="0"/>
                <a:cs typeface="Arial" pitchFamily="34" charset="0"/>
              </a:rPr>
              <a:t>Barb Brown</a:t>
            </a:r>
          </a:p>
          <a:p>
            <a:pPr marL="742950" lvl="1" indent="-285750" algn="l" eaLnBrk="1" fontAlgn="auto" hangingPunct="1">
              <a:spcBef>
                <a:spcPct val="20000"/>
              </a:spcBef>
              <a:spcAft>
                <a:spcPts val="0"/>
              </a:spcAft>
              <a:buFont typeface="Wingdings" pitchFamily="2" charset="2"/>
              <a:buChar char="§"/>
              <a:defRPr/>
            </a:pPr>
            <a:r>
              <a:rPr lang="en-US" sz="2200" dirty="0" smtClean="0">
                <a:latin typeface="Arial" pitchFamily="34" charset="0"/>
                <a:cs typeface="Arial" pitchFamily="34" charset="0"/>
              </a:rPr>
              <a:t>Louisa Nance</a:t>
            </a:r>
          </a:p>
          <a:p>
            <a:pPr marL="742950" lvl="1" indent="-285750" algn="l" eaLnBrk="1" fontAlgn="auto" hangingPunct="1">
              <a:spcBef>
                <a:spcPct val="20000"/>
              </a:spcBef>
              <a:spcAft>
                <a:spcPts val="0"/>
              </a:spcAft>
              <a:buFont typeface="Wingdings" pitchFamily="2" charset="2"/>
              <a:buChar char="§"/>
              <a:defRPr/>
            </a:pPr>
            <a:r>
              <a:rPr kumimoji="0" lang="en-US" sz="2200" u="none" strike="noStrike" kern="1200" cap="none" spc="0" normalizeH="0" baseline="0" noProof="0" dirty="0" err="1" smtClean="0">
                <a:ln>
                  <a:noFill/>
                </a:ln>
                <a:effectLst/>
                <a:uLnTx/>
                <a:uFillTx/>
                <a:latin typeface="Arial" pitchFamily="34" charset="0"/>
                <a:cs typeface="Arial" pitchFamily="34" charset="0"/>
              </a:rPr>
              <a:t>Ligia</a:t>
            </a:r>
            <a:r>
              <a:rPr kumimoji="0" lang="en-US" sz="2200" u="none" strike="noStrike" kern="1200" cap="none" spc="0" normalizeH="0" noProof="0" dirty="0" smtClean="0">
                <a:ln>
                  <a:noFill/>
                </a:ln>
                <a:effectLst/>
                <a:uLnTx/>
                <a:uFillTx/>
                <a:latin typeface="Arial" pitchFamily="34" charset="0"/>
                <a:cs typeface="Arial" pitchFamily="34" charset="0"/>
              </a:rPr>
              <a:t> </a:t>
            </a:r>
            <a:r>
              <a:rPr kumimoji="0" lang="en-US" sz="2200" u="none" strike="noStrike" kern="1200" cap="none" spc="0" normalizeH="0" noProof="0" dirty="0" err="1" smtClean="0">
                <a:ln>
                  <a:noFill/>
                </a:ln>
                <a:effectLst/>
                <a:uLnTx/>
                <a:uFillTx/>
                <a:latin typeface="Arial" pitchFamily="34" charset="0"/>
                <a:cs typeface="Arial" pitchFamily="34" charset="0"/>
              </a:rPr>
              <a:t>Berndardet</a:t>
            </a:r>
            <a:r>
              <a:rPr kumimoji="0" lang="en-US" sz="2200" u="none" strike="noStrike" kern="1200" cap="none" spc="0" normalizeH="0" noProof="0" dirty="0" smtClean="0">
                <a:ln>
                  <a:noFill/>
                </a:ln>
                <a:effectLst/>
                <a:uLnTx/>
                <a:uFillTx/>
                <a:latin typeface="Arial" pitchFamily="34" charset="0"/>
                <a:cs typeface="Arial" pitchFamily="34" charset="0"/>
              </a:rPr>
              <a:t> (DTC)</a:t>
            </a:r>
          </a:p>
          <a:p>
            <a:pPr marL="742950" lvl="1" indent="-285750" algn="l" eaLnBrk="1" fontAlgn="auto" hangingPunct="1">
              <a:spcBef>
                <a:spcPct val="20000"/>
              </a:spcBef>
              <a:spcAft>
                <a:spcPts val="0"/>
              </a:spcAft>
              <a:buFont typeface="Wingdings" pitchFamily="2" charset="2"/>
              <a:buChar char="§"/>
              <a:defRPr/>
            </a:pPr>
            <a:r>
              <a:rPr lang="en-US" sz="2200" baseline="0" dirty="0" smtClean="0">
                <a:latin typeface="Arial" pitchFamily="34" charset="0"/>
                <a:cs typeface="Arial" pitchFamily="34" charset="0"/>
              </a:rPr>
              <a:t>Paul</a:t>
            </a:r>
            <a:r>
              <a:rPr lang="en-US" sz="2200" dirty="0" smtClean="0">
                <a:latin typeface="Arial" pitchFamily="34" charset="0"/>
                <a:cs typeface="Arial" pitchFamily="34" charset="0"/>
              </a:rPr>
              <a:t> </a:t>
            </a:r>
            <a:r>
              <a:rPr lang="en-US" sz="2200" dirty="0" err="1" smtClean="0">
                <a:latin typeface="Arial" pitchFamily="34" charset="0"/>
                <a:cs typeface="Arial" pitchFamily="34" charset="0"/>
              </a:rPr>
              <a:t>Kucera</a:t>
            </a:r>
            <a:endParaRPr kumimoji="0" lang="en-US" sz="2400" u="none" strike="noStrike" kern="1200" cap="none" spc="0" normalizeH="0" baseline="0" noProof="0" dirty="0" smtClean="0">
              <a:ln>
                <a:noFill/>
              </a:ln>
              <a:effectLst/>
              <a:uLnTx/>
              <a:uFillTx/>
              <a:latin typeface="Arial" pitchFamily="34" charset="0"/>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i="1" u="none" strike="noStrike" kern="1200" cap="none" spc="0" normalizeH="0" baseline="0" noProof="0" dirty="0" smtClean="0">
                <a:ln>
                  <a:noFill/>
                </a:ln>
                <a:solidFill>
                  <a:schemeClr val="accent6">
                    <a:lumMod val="60000"/>
                    <a:lumOff val="40000"/>
                  </a:schemeClr>
                </a:solidFill>
                <a:effectLst/>
                <a:uLnTx/>
                <a:uFillTx/>
                <a:latin typeface="Arial" pitchFamily="34" charset="0"/>
                <a:cs typeface="Arial" pitchFamily="34" charset="0"/>
              </a:rPr>
              <a:t>NESDIS</a:t>
            </a:r>
          </a:p>
          <a:p>
            <a:pPr marL="742950" marR="0" lvl="1" indent="-28575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2200" b="0" i="0" u="none" strike="noStrike" kern="1200" cap="none" spc="0" normalizeH="0" baseline="0" noProof="0" dirty="0" smtClean="0">
                <a:ln>
                  <a:noFill/>
                </a:ln>
                <a:solidFill>
                  <a:schemeClr val="tx1"/>
                </a:solidFill>
                <a:effectLst/>
                <a:uLnTx/>
                <a:uFillTx/>
                <a:latin typeface="Arial" pitchFamily="34" charset="0"/>
                <a:cs typeface="Arial" pitchFamily="34" charset="0"/>
              </a:rPr>
              <a:t>Mark </a:t>
            </a:r>
            <a:r>
              <a:rPr kumimoji="0" lang="en-US" sz="2200" b="0" i="0" u="none" strike="noStrike" kern="1200" cap="none" spc="0" normalizeH="0" baseline="0" noProof="0" dirty="0" err="1" smtClean="0">
                <a:ln>
                  <a:noFill/>
                </a:ln>
                <a:solidFill>
                  <a:schemeClr val="tx1"/>
                </a:solidFill>
                <a:effectLst/>
                <a:uLnTx/>
                <a:uFillTx/>
                <a:latin typeface="Arial" pitchFamily="34" charset="0"/>
                <a:cs typeface="Arial" pitchFamily="34" charset="0"/>
              </a:rPr>
              <a:t>DeMaria</a:t>
            </a:r>
            <a:endParaRPr kumimoji="0" lang="en-US" sz="22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i="1" u="none" strike="noStrike" kern="1200" cap="none" spc="0" normalizeH="0" baseline="0" noProof="0" dirty="0" smtClean="0">
                <a:ln>
                  <a:noFill/>
                </a:ln>
                <a:solidFill>
                  <a:schemeClr val="accent6">
                    <a:lumMod val="60000"/>
                    <a:lumOff val="40000"/>
                  </a:schemeClr>
                </a:solidFill>
                <a:effectLst/>
                <a:uLnTx/>
                <a:uFillTx/>
                <a:latin typeface="Arial" pitchFamily="34" charset="0"/>
                <a:cs typeface="Arial" pitchFamily="34" charset="0"/>
              </a:rPr>
              <a:t>NCEP / NHC</a:t>
            </a:r>
          </a:p>
          <a:p>
            <a:pPr marL="742950" marR="0" lvl="1" indent="-285750" algn="l"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en-US" sz="2200" b="0" i="0" u="none" strike="noStrike" kern="1200" cap="none" spc="0" normalizeH="0" baseline="0" noProof="0" dirty="0" smtClean="0">
                <a:ln>
                  <a:noFill/>
                </a:ln>
                <a:solidFill>
                  <a:schemeClr val="tx1"/>
                </a:solidFill>
                <a:effectLst/>
                <a:uLnTx/>
                <a:uFillTx/>
                <a:latin typeface="Arial" pitchFamily="34" charset="0"/>
                <a:cs typeface="Arial" pitchFamily="34" charset="0"/>
              </a:rPr>
              <a:t>James Franklin</a:t>
            </a:r>
          </a:p>
          <a:p>
            <a:pPr marL="342900" lvl="0" indent="-342900" algn="l" eaLnBrk="1" fontAlgn="auto" hangingPunct="1">
              <a:spcBef>
                <a:spcPct val="20000"/>
              </a:spcBef>
              <a:spcAft>
                <a:spcPts val="0"/>
              </a:spcAft>
              <a:buFont typeface="Arial" pitchFamily="34" charset="0"/>
              <a:buChar char="•"/>
              <a:defRPr/>
            </a:pPr>
            <a:r>
              <a:rPr lang="en-US" sz="2400" i="1" dirty="0" smtClean="0">
                <a:solidFill>
                  <a:schemeClr val="accent6">
                    <a:lumMod val="60000"/>
                    <a:lumOff val="40000"/>
                  </a:schemeClr>
                </a:solidFill>
              </a:rPr>
              <a:t>NCEP / EMC</a:t>
            </a:r>
          </a:p>
          <a:p>
            <a:pPr marL="800100" lvl="1" indent="-342900" algn="l" eaLnBrk="1" fontAlgn="auto" hangingPunct="1">
              <a:spcBef>
                <a:spcPct val="20000"/>
              </a:spcBef>
              <a:spcAft>
                <a:spcPts val="0"/>
              </a:spcAft>
              <a:buFont typeface="Wingdings" pitchFamily="2" charset="2"/>
              <a:buChar char="§"/>
              <a:defRPr/>
            </a:pPr>
            <a:r>
              <a:rPr lang="en-US" sz="2200" dirty="0" smtClean="0"/>
              <a:t>Vijay </a:t>
            </a:r>
            <a:r>
              <a:rPr lang="en-US" sz="2200" dirty="0" err="1" smtClean="0"/>
              <a:t>Tallapragada</a:t>
            </a:r>
            <a:endParaRPr lang="en-US" sz="2200" dirty="0" smtClean="0"/>
          </a:p>
          <a:p>
            <a:pPr marL="342900" indent="-342900" algn="l" eaLnBrk="1" fontAlgn="auto" hangingPunct="1">
              <a:spcBef>
                <a:spcPct val="20000"/>
              </a:spcBef>
              <a:spcAft>
                <a:spcPts val="0"/>
              </a:spcAft>
              <a:buFont typeface="Arial" pitchFamily="34" charset="0"/>
              <a:buChar char="•"/>
              <a:defRPr/>
            </a:pPr>
            <a:r>
              <a:rPr lang="en-US" sz="2400" i="1" dirty="0" smtClean="0">
                <a:solidFill>
                  <a:schemeClr val="accent2"/>
                </a:solidFill>
              </a:rPr>
              <a:t>NWS / OST</a:t>
            </a:r>
          </a:p>
          <a:p>
            <a:pPr marL="800100" lvl="1" indent="-342900" algn="l" eaLnBrk="1" fontAlgn="auto" hangingPunct="1">
              <a:spcBef>
                <a:spcPct val="20000"/>
              </a:spcBef>
              <a:spcAft>
                <a:spcPts val="0"/>
              </a:spcAft>
              <a:buFont typeface="Wingdings" pitchFamily="2" charset="2"/>
              <a:buChar char="§"/>
              <a:defRPr/>
            </a:pPr>
            <a:r>
              <a:rPr lang="en-US" sz="2200" dirty="0" smtClean="0"/>
              <a:t>Tony </a:t>
            </a:r>
            <a:r>
              <a:rPr lang="en-US" sz="2200" dirty="0" err="1" smtClean="0"/>
              <a:t>Eckel</a:t>
            </a:r>
            <a:endParaRPr lang="en-US" sz="2200" dirty="0" smtClean="0"/>
          </a:p>
          <a:p>
            <a:pPr marL="800100" lvl="1" indent="-342900" algn="l" eaLnBrk="1" fontAlgn="auto" hangingPunct="1">
              <a:spcBef>
                <a:spcPct val="20000"/>
              </a:spcBef>
              <a:spcAft>
                <a:spcPts val="0"/>
              </a:spcAft>
              <a:buFont typeface="Wingdings" pitchFamily="2" charset="2"/>
              <a:buChar char="§"/>
              <a:defRPr/>
            </a:pPr>
            <a:endParaRPr lang="en-US" sz="2200" dirty="0" smtClean="0"/>
          </a:p>
          <a:p>
            <a:pPr marL="285750" indent="-285750" algn="l" eaLnBrk="1" fontAlgn="auto" hangingPunct="1">
              <a:spcBef>
                <a:spcPct val="20000"/>
              </a:spcBef>
              <a:spcAft>
                <a:spcPts val="0"/>
              </a:spcAft>
              <a:buFont typeface="Wingdings" pitchFamily="2" charset="2"/>
              <a:buChar char="§"/>
              <a:defRPr/>
            </a:pPr>
            <a:endParaRPr kumimoji="0" lang="en-US" sz="2200" b="0" i="0" u="none" strike="noStrike" kern="1200" cap="none" spc="0" normalizeH="0" baseline="0" noProof="0" dirty="0" smtClean="0">
              <a:ln>
                <a:noFill/>
              </a:ln>
              <a:solidFill>
                <a:schemeClr val="tx1"/>
              </a:solidFill>
              <a:effectLst/>
              <a:uLnTx/>
              <a:uFillTx/>
              <a:latin typeface="+mn-lt"/>
              <a:ea typeface="+mn-ea"/>
              <a:cs typeface="+mn-cs"/>
            </a:endParaRPr>
          </a:p>
          <a:p>
            <a:pPr marL="285750" indent="-285750">
              <a:spcBef>
                <a:spcPct val="20000"/>
              </a:spcBef>
            </a:pPr>
            <a:endParaRPr kumimoji="0" lang="en-US" sz="2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2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TextBox 4"/>
          <p:cNvSpPr txBox="1"/>
          <p:nvPr/>
        </p:nvSpPr>
        <p:spPr>
          <a:xfrm>
            <a:off x="2286000" y="1066800"/>
            <a:ext cx="4114800" cy="923330"/>
          </a:xfrm>
          <a:prstGeom prst="rect">
            <a:avLst/>
          </a:prstGeom>
          <a:noFill/>
        </p:spPr>
        <p:txBody>
          <a:bodyPr wrap="square" rtlCol="0">
            <a:spAutoFit/>
          </a:bodyPr>
          <a:lstStyle/>
          <a:p>
            <a:r>
              <a:rPr lang="en-US" i="1" dirty="0" smtClean="0">
                <a:solidFill>
                  <a:srgbClr val="99FF99"/>
                </a:solidFill>
                <a:latin typeface="Comic Sans MS" pitchFamily="66" charset="0"/>
              </a:rPr>
              <a:t>HFIP Team Meeting</a:t>
            </a:r>
          </a:p>
          <a:p>
            <a:r>
              <a:rPr lang="en-US" i="1" dirty="0" smtClean="0">
                <a:solidFill>
                  <a:srgbClr val="99FF99"/>
                </a:solidFill>
                <a:latin typeface="Comic Sans MS" pitchFamily="66" charset="0"/>
              </a:rPr>
              <a:t>Miami, FL</a:t>
            </a:r>
          </a:p>
          <a:p>
            <a:r>
              <a:rPr lang="en-US" i="1" dirty="0" smtClean="0">
                <a:solidFill>
                  <a:srgbClr val="99FF99"/>
                </a:solidFill>
                <a:latin typeface="Comic Sans MS" pitchFamily="66" charset="0"/>
              </a:rPr>
              <a:t>09 November 2010</a:t>
            </a:r>
          </a:p>
        </p:txBody>
      </p:sp>
      <p:cxnSp>
        <p:nvCxnSpPr>
          <p:cNvPr id="8" name="Straight Connector 7"/>
          <p:cNvCxnSpPr/>
          <p:nvPr/>
        </p:nvCxnSpPr>
        <p:spPr bwMode="auto">
          <a:xfrm>
            <a:off x="914400" y="990600"/>
            <a:ext cx="7467600" cy="0"/>
          </a:xfrm>
          <a:prstGeom prst="line">
            <a:avLst/>
          </a:prstGeom>
          <a:solidFill>
            <a:schemeClr val="accent1"/>
          </a:solidFill>
          <a:ln w="12700" cap="flat" cmpd="sng" algn="ctr">
            <a:solidFill>
              <a:schemeClr val="accent2">
                <a:lumMod val="75000"/>
              </a:schemeClr>
            </a:solidFill>
            <a:prstDash val="solid"/>
            <a:round/>
            <a:headEnd type="none" w="med" len="med"/>
            <a:tailEnd type="none" w="lg" len="lg"/>
          </a:ln>
          <a:effectLst/>
        </p:spPr>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Multi on White"/>
          <p:cNvPicPr>
            <a:picLocks noChangeAspect="1" noChangeArrowheads="1"/>
          </p:cNvPicPr>
          <p:nvPr/>
        </p:nvPicPr>
        <p:blipFill>
          <a:blip r:embed="rId2" cstate="print"/>
          <a:srcRect/>
          <a:stretch>
            <a:fillRect/>
          </a:stretch>
        </p:blipFill>
        <p:spPr bwMode="auto">
          <a:xfrm>
            <a:off x="0" y="0"/>
            <a:ext cx="1169988" cy="1077913"/>
          </a:xfrm>
          <a:prstGeom prst="rect">
            <a:avLst/>
          </a:prstGeom>
          <a:noFill/>
        </p:spPr>
      </p:pic>
      <p:sp>
        <p:nvSpPr>
          <p:cNvPr id="50179" name="Rectangle 3"/>
          <p:cNvSpPr>
            <a:spLocks noChangeArrowheads="1"/>
          </p:cNvSpPr>
          <p:nvPr/>
        </p:nvSpPr>
        <p:spPr bwMode="auto">
          <a:xfrm>
            <a:off x="3378200" y="14288"/>
            <a:ext cx="2870200" cy="579437"/>
          </a:xfrm>
          <a:prstGeom prst="rect">
            <a:avLst/>
          </a:prstGeom>
          <a:noFill/>
          <a:ln w="9525">
            <a:noFill/>
            <a:miter lim="800000"/>
            <a:headEnd/>
            <a:tailEnd/>
          </a:ln>
          <a:effectLst/>
        </p:spPr>
        <p:txBody>
          <a:bodyPr wrap="none">
            <a:spAutoFit/>
          </a:bodyPr>
          <a:lstStyle/>
          <a:p>
            <a:r>
              <a:rPr lang="en-US" sz="3200" dirty="0">
                <a:solidFill>
                  <a:srgbClr val="003366"/>
                </a:solidFill>
                <a:latin typeface="Arial Black" pitchFamily="34" charset="0"/>
              </a:rPr>
              <a:t>COAMPS-TC</a:t>
            </a:r>
          </a:p>
        </p:txBody>
      </p:sp>
      <p:pic>
        <p:nvPicPr>
          <p:cNvPr id="50180" name="Picture 4" descr="label5"/>
          <p:cNvPicPr>
            <a:picLocks noChangeAspect="1" noChangeArrowheads="1"/>
          </p:cNvPicPr>
          <p:nvPr/>
        </p:nvPicPr>
        <p:blipFill>
          <a:blip r:embed="rId3" cstate="print"/>
          <a:srcRect/>
          <a:stretch>
            <a:fillRect/>
          </a:stretch>
        </p:blipFill>
        <p:spPr bwMode="auto">
          <a:xfrm>
            <a:off x="1657350" y="1257300"/>
            <a:ext cx="5395913" cy="450850"/>
          </a:xfrm>
          <a:prstGeom prst="rect">
            <a:avLst/>
          </a:prstGeom>
          <a:noFill/>
        </p:spPr>
      </p:pic>
      <p:sp>
        <p:nvSpPr>
          <p:cNvPr id="50181" name="Oval 5"/>
          <p:cNvSpPr>
            <a:spLocks noChangeArrowheads="1"/>
          </p:cNvSpPr>
          <p:nvPr/>
        </p:nvSpPr>
        <p:spPr bwMode="auto">
          <a:xfrm flipV="1">
            <a:off x="5045075" y="1225550"/>
            <a:ext cx="755650" cy="177800"/>
          </a:xfrm>
          <a:prstGeom prst="ellipse">
            <a:avLst/>
          </a:prstGeom>
          <a:noFill/>
          <a:ln w="25400">
            <a:solidFill>
              <a:srgbClr val="FF0000"/>
            </a:solidFill>
            <a:round/>
            <a:headEnd/>
            <a:tailEnd/>
          </a:ln>
          <a:effectLst/>
        </p:spPr>
        <p:txBody>
          <a:bodyPr wrap="none" anchor="ctr"/>
          <a:lstStyle/>
          <a:p>
            <a:endParaRPr lang="en-US"/>
          </a:p>
        </p:txBody>
      </p:sp>
      <p:sp>
        <p:nvSpPr>
          <p:cNvPr id="50182" name="Text Box 6"/>
          <p:cNvSpPr txBox="1">
            <a:spLocks noChangeArrowheads="1"/>
          </p:cNvSpPr>
          <p:nvPr/>
        </p:nvSpPr>
        <p:spPr bwMode="auto">
          <a:xfrm>
            <a:off x="3484563" y="5459413"/>
            <a:ext cx="990600" cy="336550"/>
          </a:xfrm>
          <a:prstGeom prst="rect">
            <a:avLst/>
          </a:prstGeom>
          <a:noFill/>
          <a:ln w="9525">
            <a:noFill/>
            <a:miter lim="800000"/>
            <a:headEnd/>
            <a:tailEnd/>
          </a:ln>
          <a:effectLst/>
        </p:spPr>
        <p:txBody>
          <a:bodyPr>
            <a:spAutoFit/>
          </a:bodyPr>
          <a:lstStyle/>
          <a:p>
            <a:pPr algn="ctr"/>
            <a:r>
              <a:rPr lang="en-US" sz="1600" b="1"/>
              <a:t>OFCL</a:t>
            </a:r>
          </a:p>
        </p:txBody>
      </p:sp>
      <p:sp>
        <p:nvSpPr>
          <p:cNvPr id="50183" name="Text Box 7"/>
          <p:cNvSpPr txBox="1">
            <a:spLocks noChangeArrowheads="1"/>
          </p:cNvSpPr>
          <p:nvPr/>
        </p:nvSpPr>
        <p:spPr bwMode="auto">
          <a:xfrm>
            <a:off x="7508875" y="4705350"/>
            <a:ext cx="990600" cy="336550"/>
          </a:xfrm>
          <a:prstGeom prst="rect">
            <a:avLst/>
          </a:prstGeom>
          <a:noFill/>
          <a:ln w="9525">
            <a:noFill/>
            <a:miter lim="800000"/>
            <a:headEnd/>
            <a:tailEnd/>
          </a:ln>
          <a:effectLst/>
        </p:spPr>
        <p:txBody>
          <a:bodyPr>
            <a:spAutoFit/>
          </a:bodyPr>
          <a:lstStyle/>
          <a:p>
            <a:pPr algn="ctr"/>
            <a:r>
              <a:rPr lang="en-US" sz="1600" b="1"/>
              <a:t>BEST</a:t>
            </a:r>
          </a:p>
        </p:txBody>
      </p:sp>
      <p:pic>
        <p:nvPicPr>
          <p:cNvPr id="50184" name="Picture 8" descr="2010091112"/>
          <p:cNvPicPr>
            <a:picLocks noChangeAspect="1" noChangeArrowheads="1"/>
          </p:cNvPicPr>
          <p:nvPr/>
        </p:nvPicPr>
        <p:blipFill>
          <a:blip r:embed="rId4" cstate="print"/>
          <a:srcRect/>
          <a:stretch>
            <a:fillRect/>
          </a:stretch>
        </p:blipFill>
        <p:spPr bwMode="auto">
          <a:xfrm>
            <a:off x="546100" y="1738313"/>
            <a:ext cx="2239963" cy="2178050"/>
          </a:xfrm>
          <a:prstGeom prst="rect">
            <a:avLst/>
          </a:prstGeom>
          <a:noFill/>
        </p:spPr>
      </p:pic>
      <p:pic>
        <p:nvPicPr>
          <p:cNvPr id="50185" name="Picture 9" descr="2010091112"/>
          <p:cNvPicPr>
            <a:picLocks noChangeAspect="1" noChangeArrowheads="1"/>
          </p:cNvPicPr>
          <p:nvPr/>
        </p:nvPicPr>
        <p:blipFill>
          <a:blip r:embed="rId5" cstate="print"/>
          <a:srcRect/>
          <a:stretch>
            <a:fillRect/>
          </a:stretch>
        </p:blipFill>
        <p:spPr bwMode="auto">
          <a:xfrm>
            <a:off x="3330575" y="1793875"/>
            <a:ext cx="2395538" cy="2241550"/>
          </a:xfrm>
          <a:prstGeom prst="rect">
            <a:avLst/>
          </a:prstGeom>
          <a:noFill/>
        </p:spPr>
      </p:pic>
      <p:pic>
        <p:nvPicPr>
          <p:cNvPr id="50186" name="Picture 10" descr="2010091112"/>
          <p:cNvPicPr>
            <a:picLocks noChangeAspect="1" noChangeArrowheads="1"/>
          </p:cNvPicPr>
          <p:nvPr/>
        </p:nvPicPr>
        <p:blipFill>
          <a:blip r:embed="rId6" cstate="print"/>
          <a:srcRect/>
          <a:stretch>
            <a:fillRect/>
          </a:stretch>
        </p:blipFill>
        <p:spPr bwMode="auto">
          <a:xfrm>
            <a:off x="6183313" y="1776413"/>
            <a:ext cx="2395537" cy="2239962"/>
          </a:xfrm>
          <a:prstGeom prst="rect">
            <a:avLst/>
          </a:prstGeom>
          <a:noFill/>
        </p:spPr>
      </p:pic>
      <p:pic>
        <p:nvPicPr>
          <p:cNvPr id="50187" name="Picture 11" descr="2010091112"/>
          <p:cNvPicPr>
            <a:picLocks noChangeAspect="1" noChangeArrowheads="1"/>
          </p:cNvPicPr>
          <p:nvPr/>
        </p:nvPicPr>
        <p:blipFill>
          <a:blip r:embed="rId7" cstate="print"/>
          <a:srcRect/>
          <a:stretch>
            <a:fillRect/>
          </a:stretch>
        </p:blipFill>
        <p:spPr bwMode="auto">
          <a:xfrm>
            <a:off x="258763" y="4456113"/>
            <a:ext cx="2797175" cy="2330450"/>
          </a:xfrm>
          <a:prstGeom prst="rect">
            <a:avLst/>
          </a:prstGeom>
          <a:noFill/>
        </p:spPr>
      </p:pic>
      <p:pic>
        <p:nvPicPr>
          <p:cNvPr id="50188" name="Picture 12" descr="2010091112"/>
          <p:cNvPicPr>
            <a:picLocks noChangeAspect="1" noChangeArrowheads="1"/>
          </p:cNvPicPr>
          <p:nvPr/>
        </p:nvPicPr>
        <p:blipFill>
          <a:blip r:embed="rId8" cstate="print"/>
          <a:srcRect/>
          <a:stretch>
            <a:fillRect/>
          </a:stretch>
        </p:blipFill>
        <p:spPr bwMode="auto">
          <a:xfrm>
            <a:off x="3109913" y="4437063"/>
            <a:ext cx="2778125" cy="2343150"/>
          </a:xfrm>
          <a:prstGeom prst="rect">
            <a:avLst/>
          </a:prstGeom>
          <a:noFill/>
        </p:spPr>
      </p:pic>
      <p:pic>
        <p:nvPicPr>
          <p:cNvPr id="50189" name="Picture 13" descr="2010091112"/>
          <p:cNvPicPr>
            <a:picLocks noChangeAspect="1" noChangeArrowheads="1"/>
          </p:cNvPicPr>
          <p:nvPr/>
        </p:nvPicPr>
        <p:blipFill>
          <a:blip r:embed="rId9" cstate="print"/>
          <a:srcRect/>
          <a:stretch>
            <a:fillRect/>
          </a:stretch>
        </p:blipFill>
        <p:spPr bwMode="auto">
          <a:xfrm>
            <a:off x="6061075" y="4487863"/>
            <a:ext cx="2733675" cy="2305050"/>
          </a:xfrm>
          <a:prstGeom prst="rect">
            <a:avLst/>
          </a:prstGeom>
          <a:noFill/>
        </p:spPr>
      </p:pic>
      <p:sp>
        <p:nvSpPr>
          <p:cNvPr id="50190" name="Oval 14"/>
          <p:cNvSpPr>
            <a:spLocks noChangeArrowheads="1"/>
          </p:cNvSpPr>
          <p:nvPr/>
        </p:nvSpPr>
        <p:spPr bwMode="auto">
          <a:xfrm flipV="1">
            <a:off x="4410075" y="1390650"/>
            <a:ext cx="755650" cy="177800"/>
          </a:xfrm>
          <a:prstGeom prst="ellipse">
            <a:avLst/>
          </a:prstGeom>
          <a:noFill/>
          <a:ln w="25400">
            <a:solidFill>
              <a:srgbClr val="FF0000"/>
            </a:solidFill>
            <a:round/>
            <a:headEnd/>
            <a:tailEnd/>
          </a:ln>
          <a:effectLst/>
        </p:spPr>
        <p:txBody>
          <a:bodyPr wrap="none" anchor="ctr"/>
          <a:lstStyle/>
          <a:p>
            <a:endParaRPr lang="en-US"/>
          </a:p>
        </p:txBody>
      </p:sp>
      <p:sp>
        <p:nvSpPr>
          <p:cNvPr id="50191" name="Line 15"/>
          <p:cNvSpPr>
            <a:spLocks noChangeShapeType="1"/>
          </p:cNvSpPr>
          <p:nvPr/>
        </p:nvSpPr>
        <p:spPr bwMode="auto">
          <a:xfrm flipH="1">
            <a:off x="2682875" y="1733550"/>
            <a:ext cx="1231900" cy="215900"/>
          </a:xfrm>
          <a:prstGeom prst="line">
            <a:avLst/>
          </a:prstGeom>
          <a:noFill/>
          <a:ln w="38100">
            <a:solidFill>
              <a:srgbClr val="FF0000"/>
            </a:solidFill>
            <a:round/>
            <a:headEnd/>
            <a:tailEnd type="triangle" w="med" len="med"/>
          </a:ln>
          <a:effectLst/>
        </p:spPr>
        <p:txBody>
          <a:bodyPr/>
          <a:lstStyle/>
          <a:p>
            <a:endParaRPr lang="en-US"/>
          </a:p>
        </p:txBody>
      </p:sp>
      <p:sp>
        <p:nvSpPr>
          <p:cNvPr id="50192" name="Text Box 16"/>
          <p:cNvSpPr txBox="1">
            <a:spLocks noChangeArrowheads="1"/>
          </p:cNvSpPr>
          <p:nvPr/>
        </p:nvSpPr>
        <p:spPr bwMode="auto">
          <a:xfrm>
            <a:off x="573088" y="1900238"/>
            <a:ext cx="990600" cy="244475"/>
          </a:xfrm>
          <a:prstGeom prst="rect">
            <a:avLst/>
          </a:prstGeom>
          <a:noFill/>
          <a:ln w="9525">
            <a:noFill/>
            <a:miter lim="800000"/>
            <a:headEnd/>
            <a:tailEnd/>
          </a:ln>
          <a:effectLst/>
        </p:spPr>
        <p:txBody>
          <a:bodyPr>
            <a:spAutoFit/>
          </a:bodyPr>
          <a:lstStyle/>
          <a:p>
            <a:pPr algn="ctr"/>
            <a:r>
              <a:rPr lang="en-US" sz="1000" b="1"/>
              <a:t>Track</a:t>
            </a:r>
          </a:p>
        </p:txBody>
      </p:sp>
      <p:sp>
        <p:nvSpPr>
          <p:cNvPr id="50193" name="Line 17"/>
          <p:cNvSpPr>
            <a:spLocks noChangeShapeType="1"/>
          </p:cNvSpPr>
          <p:nvPr/>
        </p:nvSpPr>
        <p:spPr bwMode="auto">
          <a:xfrm>
            <a:off x="4333875" y="1733550"/>
            <a:ext cx="85725" cy="323850"/>
          </a:xfrm>
          <a:prstGeom prst="line">
            <a:avLst/>
          </a:prstGeom>
          <a:noFill/>
          <a:ln w="38100">
            <a:solidFill>
              <a:srgbClr val="FF0000"/>
            </a:solidFill>
            <a:round/>
            <a:headEnd/>
            <a:tailEnd type="triangle" w="med" len="med"/>
          </a:ln>
          <a:effectLst/>
        </p:spPr>
        <p:txBody>
          <a:bodyPr/>
          <a:lstStyle/>
          <a:p>
            <a:endParaRPr lang="en-US"/>
          </a:p>
        </p:txBody>
      </p:sp>
      <p:sp>
        <p:nvSpPr>
          <p:cNvPr id="50194" name="Line 18"/>
          <p:cNvSpPr>
            <a:spLocks noChangeShapeType="1"/>
          </p:cNvSpPr>
          <p:nvPr/>
        </p:nvSpPr>
        <p:spPr bwMode="auto">
          <a:xfrm>
            <a:off x="4740275" y="1720850"/>
            <a:ext cx="1797050" cy="292100"/>
          </a:xfrm>
          <a:prstGeom prst="line">
            <a:avLst/>
          </a:prstGeom>
          <a:noFill/>
          <a:ln w="38100">
            <a:solidFill>
              <a:srgbClr val="FF0000"/>
            </a:solidFill>
            <a:round/>
            <a:headEnd/>
            <a:tailEnd type="triangle" w="med" len="med"/>
          </a:ln>
          <a:effectLst/>
        </p:spPr>
        <p:txBody>
          <a:bodyPr/>
          <a:lstStyle/>
          <a:p>
            <a:endParaRPr lang="en-US"/>
          </a:p>
        </p:txBody>
      </p:sp>
      <p:sp>
        <p:nvSpPr>
          <p:cNvPr id="50195" name="Text Box 19"/>
          <p:cNvSpPr txBox="1">
            <a:spLocks noChangeArrowheads="1"/>
          </p:cNvSpPr>
          <p:nvPr/>
        </p:nvSpPr>
        <p:spPr bwMode="auto">
          <a:xfrm>
            <a:off x="3322638" y="1938338"/>
            <a:ext cx="2216150" cy="244475"/>
          </a:xfrm>
          <a:prstGeom prst="rect">
            <a:avLst/>
          </a:prstGeom>
          <a:noFill/>
          <a:ln w="9525">
            <a:noFill/>
            <a:miter lim="800000"/>
            <a:headEnd/>
            <a:tailEnd/>
          </a:ln>
          <a:effectLst/>
        </p:spPr>
        <p:txBody>
          <a:bodyPr>
            <a:spAutoFit/>
          </a:bodyPr>
          <a:lstStyle/>
          <a:p>
            <a:pPr algn="ctr"/>
            <a:r>
              <a:rPr lang="en-US" sz="1000" b="1"/>
              <a:t>Maximum Wind Speed</a:t>
            </a:r>
          </a:p>
        </p:txBody>
      </p:sp>
      <p:sp>
        <p:nvSpPr>
          <p:cNvPr id="50196" name="Text Box 20"/>
          <p:cNvSpPr txBox="1">
            <a:spLocks noChangeArrowheads="1"/>
          </p:cNvSpPr>
          <p:nvPr/>
        </p:nvSpPr>
        <p:spPr bwMode="auto">
          <a:xfrm>
            <a:off x="6199188" y="1881188"/>
            <a:ext cx="2514600" cy="244475"/>
          </a:xfrm>
          <a:prstGeom prst="rect">
            <a:avLst/>
          </a:prstGeom>
          <a:noFill/>
          <a:ln w="9525">
            <a:noFill/>
            <a:miter lim="800000"/>
            <a:headEnd/>
            <a:tailEnd/>
          </a:ln>
          <a:effectLst/>
        </p:spPr>
        <p:txBody>
          <a:bodyPr>
            <a:spAutoFit/>
          </a:bodyPr>
          <a:lstStyle/>
          <a:p>
            <a:pPr algn="ctr"/>
            <a:r>
              <a:rPr lang="en-US" sz="1000" b="1"/>
              <a:t>Minimum Sea Level Pressure</a:t>
            </a:r>
          </a:p>
        </p:txBody>
      </p:sp>
      <p:pic>
        <p:nvPicPr>
          <p:cNvPr id="50197" name="Picture 21" descr="diag_bar"/>
          <p:cNvPicPr>
            <a:picLocks noChangeAspect="1" noChangeArrowheads="1"/>
          </p:cNvPicPr>
          <p:nvPr/>
        </p:nvPicPr>
        <p:blipFill>
          <a:blip r:embed="rId10" cstate="print"/>
          <a:srcRect/>
          <a:stretch>
            <a:fillRect/>
          </a:stretch>
        </p:blipFill>
        <p:spPr bwMode="auto">
          <a:xfrm>
            <a:off x="1654175" y="4081463"/>
            <a:ext cx="5419725" cy="300037"/>
          </a:xfrm>
          <a:prstGeom prst="rect">
            <a:avLst/>
          </a:prstGeom>
          <a:noFill/>
        </p:spPr>
      </p:pic>
      <p:sp>
        <p:nvSpPr>
          <p:cNvPr id="50198" name="Oval 22"/>
          <p:cNvSpPr>
            <a:spLocks noChangeArrowheads="1"/>
          </p:cNvSpPr>
          <p:nvPr/>
        </p:nvSpPr>
        <p:spPr bwMode="auto">
          <a:xfrm flipV="1">
            <a:off x="3806825" y="4057650"/>
            <a:ext cx="755650" cy="177800"/>
          </a:xfrm>
          <a:prstGeom prst="ellipse">
            <a:avLst/>
          </a:prstGeom>
          <a:noFill/>
          <a:ln w="25400">
            <a:solidFill>
              <a:srgbClr val="FF0000"/>
            </a:solidFill>
            <a:round/>
            <a:headEnd/>
            <a:tailEnd/>
          </a:ln>
          <a:effectLst/>
        </p:spPr>
        <p:txBody>
          <a:bodyPr wrap="none" anchor="ctr"/>
          <a:lstStyle/>
          <a:p>
            <a:endParaRPr lang="en-US"/>
          </a:p>
        </p:txBody>
      </p:sp>
      <p:sp>
        <p:nvSpPr>
          <p:cNvPr id="50199" name="Oval 23"/>
          <p:cNvSpPr>
            <a:spLocks noChangeArrowheads="1"/>
          </p:cNvSpPr>
          <p:nvPr/>
        </p:nvSpPr>
        <p:spPr bwMode="auto">
          <a:xfrm flipV="1">
            <a:off x="5584825" y="4203700"/>
            <a:ext cx="755650" cy="177800"/>
          </a:xfrm>
          <a:prstGeom prst="ellipse">
            <a:avLst/>
          </a:prstGeom>
          <a:noFill/>
          <a:ln w="25400">
            <a:solidFill>
              <a:srgbClr val="FF0000"/>
            </a:solidFill>
            <a:round/>
            <a:headEnd/>
            <a:tailEnd/>
          </a:ln>
          <a:effectLst/>
        </p:spPr>
        <p:txBody>
          <a:bodyPr wrap="none" anchor="ctr"/>
          <a:lstStyle/>
          <a:p>
            <a:endParaRPr lang="en-US"/>
          </a:p>
        </p:txBody>
      </p:sp>
      <p:sp>
        <p:nvSpPr>
          <p:cNvPr id="50200" name="Oval 24"/>
          <p:cNvSpPr>
            <a:spLocks noChangeArrowheads="1"/>
          </p:cNvSpPr>
          <p:nvPr/>
        </p:nvSpPr>
        <p:spPr bwMode="auto">
          <a:xfrm flipV="1">
            <a:off x="4244975" y="4210050"/>
            <a:ext cx="755650" cy="177800"/>
          </a:xfrm>
          <a:prstGeom prst="ellipse">
            <a:avLst/>
          </a:prstGeom>
          <a:noFill/>
          <a:ln w="25400">
            <a:solidFill>
              <a:srgbClr val="FF0000"/>
            </a:solidFill>
            <a:round/>
            <a:headEnd/>
            <a:tailEnd/>
          </a:ln>
          <a:effectLst/>
        </p:spPr>
        <p:txBody>
          <a:bodyPr wrap="none" anchor="ctr"/>
          <a:lstStyle/>
          <a:p>
            <a:endParaRPr lang="en-US"/>
          </a:p>
        </p:txBody>
      </p:sp>
      <p:sp>
        <p:nvSpPr>
          <p:cNvPr id="50201" name="Oval 25"/>
          <p:cNvSpPr>
            <a:spLocks noChangeArrowheads="1"/>
          </p:cNvSpPr>
          <p:nvPr/>
        </p:nvSpPr>
        <p:spPr bwMode="auto">
          <a:xfrm flipV="1">
            <a:off x="2346325" y="4210050"/>
            <a:ext cx="755650" cy="177800"/>
          </a:xfrm>
          <a:prstGeom prst="ellipse">
            <a:avLst/>
          </a:prstGeom>
          <a:noFill/>
          <a:ln w="25400">
            <a:solidFill>
              <a:srgbClr val="FF0000"/>
            </a:solidFill>
            <a:round/>
            <a:headEnd/>
            <a:tailEnd/>
          </a:ln>
          <a:effectLst/>
        </p:spPr>
        <p:txBody>
          <a:bodyPr wrap="none" anchor="ctr"/>
          <a:lstStyle/>
          <a:p>
            <a:endParaRPr lang="en-US"/>
          </a:p>
        </p:txBody>
      </p:sp>
      <p:sp>
        <p:nvSpPr>
          <p:cNvPr id="50202" name="Line 26"/>
          <p:cNvSpPr>
            <a:spLocks noChangeShapeType="1"/>
          </p:cNvSpPr>
          <p:nvPr/>
        </p:nvSpPr>
        <p:spPr bwMode="auto">
          <a:xfrm flipH="1">
            <a:off x="1600200" y="4387850"/>
            <a:ext cx="1120775" cy="412750"/>
          </a:xfrm>
          <a:prstGeom prst="line">
            <a:avLst/>
          </a:prstGeom>
          <a:noFill/>
          <a:ln w="38100">
            <a:solidFill>
              <a:srgbClr val="FF0000"/>
            </a:solidFill>
            <a:round/>
            <a:headEnd/>
            <a:tailEnd type="triangle" w="med" len="med"/>
          </a:ln>
          <a:effectLst/>
        </p:spPr>
        <p:txBody>
          <a:bodyPr/>
          <a:lstStyle/>
          <a:p>
            <a:endParaRPr lang="en-US"/>
          </a:p>
        </p:txBody>
      </p:sp>
      <p:sp>
        <p:nvSpPr>
          <p:cNvPr id="50203" name="Oval 27"/>
          <p:cNvSpPr>
            <a:spLocks noChangeArrowheads="1"/>
          </p:cNvSpPr>
          <p:nvPr/>
        </p:nvSpPr>
        <p:spPr bwMode="auto">
          <a:xfrm flipV="1">
            <a:off x="4562475" y="1543050"/>
            <a:ext cx="317500" cy="177800"/>
          </a:xfrm>
          <a:prstGeom prst="ellipse">
            <a:avLst/>
          </a:prstGeom>
          <a:noFill/>
          <a:ln w="25400">
            <a:solidFill>
              <a:srgbClr val="FF0000"/>
            </a:solidFill>
            <a:round/>
            <a:headEnd/>
            <a:tailEnd/>
          </a:ln>
          <a:effectLst/>
        </p:spPr>
        <p:txBody>
          <a:bodyPr wrap="none" anchor="ctr"/>
          <a:lstStyle/>
          <a:p>
            <a:endParaRPr lang="en-US"/>
          </a:p>
        </p:txBody>
      </p:sp>
      <p:sp>
        <p:nvSpPr>
          <p:cNvPr id="50204" name="Oval 28"/>
          <p:cNvSpPr>
            <a:spLocks noChangeArrowheads="1"/>
          </p:cNvSpPr>
          <p:nvPr/>
        </p:nvSpPr>
        <p:spPr bwMode="auto">
          <a:xfrm flipV="1">
            <a:off x="4117975" y="1549400"/>
            <a:ext cx="412750" cy="177800"/>
          </a:xfrm>
          <a:prstGeom prst="ellipse">
            <a:avLst/>
          </a:prstGeom>
          <a:noFill/>
          <a:ln w="25400">
            <a:solidFill>
              <a:srgbClr val="FF0000"/>
            </a:solidFill>
            <a:round/>
            <a:headEnd/>
            <a:tailEnd/>
          </a:ln>
          <a:effectLst/>
        </p:spPr>
        <p:txBody>
          <a:bodyPr wrap="none" anchor="ctr"/>
          <a:lstStyle/>
          <a:p>
            <a:endParaRPr lang="en-US"/>
          </a:p>
        </p:txBody>
      </p:sp>
      <p:sp>
        <p:nvSpPr>
          <p:cNvPr id="50205" name="Oval 29"/>
          <p:cNvSpPr>
            <a:spLocks noChangeArrowheads="1"/>
          </p:cNvSpPr>
          <p:nvPr/>
        </p:nvSpPr>
        <p:spPr bwMode="auto">
          <a:xfrm flipV="1">
            <a:off x="3813175" y="1555750"/>
            <a:ext cx="317500" cy="177800"/>
          </a:xfrm>
          <a:prstGeom prst="ellipse">
            <a:avLst/>
          </a:prstGeom>
          <a:noFill/>
          <a:ln w="25400">
            <a:solidFill>
              <a:srgbClr val="FF0000"/>
            </a:solidFill>
            <a:round/>
            <a:headEnd/>
            <a:tailEnd/>
          </a:ln>
          <a:effectLst/>
        </p:spPr>
        <p:txBody>
          <a:bodyPr wrap="none" anchor="ctr"/>
          <a:lstStyle/>
          <a:p>
            <a:endParaRPr lang="en-US"/>
          </a:p>
        </p:txBody>
      </p:sp>
      <p:sp>
        <p:nvSpPr>
          <p:cNvPr id="50206" name="Text Box 30"/>
          <p:cNvSpPr txBox="1">
            <a:spLocks noChangeArrowheads="1"/>
          </p:cNvSpPr>
          <p:nvPr/>
        </p:nvSpPr>
        <p:spPr bwMode="auto">
          <a:xfrm>
            <a:off x="1811338" y="4687888"/>
            <a:ext cx="1060450" cy="244475"/>
          </a:xfrm>
          <a:prstGeom prst="rect">
            <a:avLst/>
          </a:prstGeom>
          <a:noFill/>
          <a:ln w="9525">
            <a:noFill/>
            <a:miter lim="800000"/>
            <a:headEnd/>
            <a:tailEnd/>
          </a:ln>
          <a:effectLst/>
        </p:spPr>
        <p:txBody>
          <a:bodyPr>
            <a:spAutoFit/>
          </a:bodyPr>
          <a:lstStyle/>
          <a:p>
            <a:pPr algn="ctr"/>
            <a:r>
              <a:rPr lang="en-US" sz="1000" b="1"/>
              <a:t>10m Wind</a:t>
            </a:r>
          </a:p>
        </p:txBody>
      </p:sp>
      <p:sp>
        <p:nvSpPr>
          <p:cNvPr id="50207" name="Text Box 31"/>
          <p:cNvSpPr txBox="1">
            <a:spLocks noChangeArrowheads="1"/>
          </p:cNvSpPr>
          <p:nvPr/>
        </p:nvSpPr>
        <p:spPr bwMode="auto">
          <a:xfrm>
            <a:off x="3894138" y="4656138"/>
            <a:ext cx="1720850" cy="244475"/>
          </a:xfrm>
          <a:prstGeom prst="rect">
            <a:avLst/>
          </a:prstGeom>
          <a:solidFill>
            <a:schemeClr val="bg1">
              <a:alpha val="50000"/>
            </a:schemeClr>
          </a:solidFill>
          <a:ln w="9525">
            <a:noFill/>
            <a:miter lim="800000"/>
            <a:headEnd/>
            <a:tailEnd/>
          </a:ln>
          <a:effectLst/>
        </p:spPr>
        <p:txBody>
          <a:bodyPr>
            <a:spAutoFit/>
          </a:bodyPr>
          <a:lstStyle/>
          <a:p>
            <a:pPr algn="ctr"/>
            <a:r>
              <a:rPr lang="en-US" sz="1000" b="1"/>
              <a:t>200Pa-850Pa Wind Shear</a:t>
            </a:r>
          </a:p>
        </p:txBody>
      </p:sp>
      <p:sp>
        <p:nvSpPr>
          <p:cNvPr id="50208" name="Text Box 32"/>
          <p:cNvSpPr txBox="1">
            <a:spLocks noChangeArrowheads="1"/>
          </p:cNvSpPr>
          <p:nvPr/>
        </p:nvSpPr>
        <p:spPr bwMode="auto">
          <a:xfrm>
            <a:off x="6122988" y="4694238"/>
            <a:ext cx="2609850" cy="244475"/>
          </a:xfrm>
          <a:prstGeom prst="rect">
            <a:avLst/>
          </a:prstGeom>
          <a:solidFill>
            <a:schemeClr val="bg1">
              <a:alpha val="50000"/>
            </a:schemeClr>
          </a:solidFill>
          <a:ln w="9525">
            <a:noFill/>
            <a:miter lim="800000"/>
            <a:headEnd/>
            <a:tailEnd/>
          </a:ln>
          <a:effectLst/>
        </p:spPr>
        <p:txBody>
          <a:bodyPr>
            <a:spAutoFit/>
          </a:bodyPr>
          <a:lstStyle/>
          <a:p>
            <a:pPr algn="ctr"/>
            <a:r>
              <a:rPr lang="en-US" sz="1000" b="1"/>
              <a:t>500Pa-850Pa Averaged RH and Wind</a:t>
            </a:r>
          </a:p>
        </p:txBody>
      </p:sp>
      <p:sp>
        <p:nvSpPr>
          <p:cNvPr id="50209" name="Rectangle 33"/>
          <p:cNvSpPr>
            <a:spLocks noChangeArrowheads="1"/>
          </p:cNvSpPr>
          <p:nvPr/>
        </p:nvSpPr>
        <p:spPr bwMode="auto">
          <a:xfrm>
            <a:off x="1487488" y="525463"/>
            <a:ext cx="7002462" cy="396875"/>
          </a:xfrm>
          <a:prstGeom prst="rect">
            <a:avLst/>
          </a:prstGeom>
          <a:noFill/>
          <a:ln w="9525">
            <a:noFill/>
            <a:miter lim="800000"/>
            <a:headEnd/>
            <a:tailEnd/>
          </a:ln>
          <a:effectLst/>
        </p:spPr>
        <p:txBody>
          <a:bodyPr wrap="none">
            <a:spAutoFit/>
          </a:bodyPr>
          <a:lstStyle/>
          <a:p>
            <a:r>
              <a:rPr lang="en-US" sz="2000">
                <a:solidFill>
                  <a:srgbClr val="800000"/>
                </a:solidFill>
                <a:latin typeface="Arial Black" pitchFamily="34" charset="0"/>
              </a:rPr>
              <a:t>Real-Time Verification and Structure Diagnostics</a:t>
            </a:r>
          </a:p>
        </p:txBody>
      </p:sp>
      <p:sp>
        <p:nvSpPr>
          <p:cNvPr id="50210" name="Text Box 34"/>
          <p:cNvSpPr txBox="1">
            <a:spLocks noChangeArrowheads="1"/>
          </p:cNvSpPr>
          <p:nvPr/>
        </p:nvSpPr>
        <p:spPr bwMode="auto">
          <a:xfrm>
            <a:off x="1314450" y="914400"/>
            <a:ext cx="7829550" cy="366713"/>
          </a:xfrm>
          <a:prstGeom prst="rect">
            <a:avLst/>
          </a:prstGeom>
          <a:noFill/>
          <a:ln w="9525">
            <a:noFill/>
            <a:miter lim="800000"/>
            <a:headEnd/>
            <a:tailEnd/>
          </a:ln>
          <a:effectLst/>
        </p:spPr>
        <p:txBody>
          <a:bodyPr>
            <a:spAutoFit/>
          </a:bodyPr>
          <a:lstStyle/>
          <a:p>
            <a:pPr>
              <a:spcBef>
                <a:spcPct val="50000"/>
              </a:spcBef>
            </a:pPr>
            <a:r>
              <a:rPr lang="en-US" b="1">
                <a:solidFill>
                  <a:srgbClr val="A50021"/>
                </a:solidFill>
                <a:latin typeface=" Arial Black "/>
              </a:rPr>
              <a:t>Forecasts for Hurricane Igor initialized at 1200 UTC 11 Sept 2010</a:t>
            </a:r>
            <a:endParaRPr lang="en-US">
              <a:latin typeface=" Arial Black "/>
            </a:endParaRPr>
          </a:p>
        </p:txBody>
      </p:sp>
      <p:sp>
        <p:nvSpPr>
          <p:cNvPr id="50211" name="Line 35"/>
          <p:cNvSpPr>
            <a:spLocks noChangeShapeType="1"/>
          </p:cNvSpPr>
          <p:nvPr/>
        </p:nvSpPr>
        <p:spPr bwMode="auto">
          <a:xfrm flipH="1">
            <a:off x="4495800" y="4387850"/>
            <a:ext cx="117475" cy="412750"/>
          </a:xfrm>
          <a:prstGeom prst="line">
            <a:avLst/>
          </a:prstGeom>
          <a:noFill/>
          <a:ln w="38100">
            <a:solidFill>
              <a:srgbClr val="FF0000"/>
            </a:solidFill>
            <a:round/>
            <a:headEnd/>
            <a:tailEnd type="triangle" w="med" len="med"/>
          </a:ln>
          <a:effectLst/>
        </p:spPr>
        <p:txBody>
          <a:bodyPr/>
          <a:lstStyle/>
          <a:p>
            <a:endParaRPr lang="en-US"/>
          </a:p>
        </p:txBody>
      </p:sp>
      <p:sp>
        <p:nvSpPr>
          <p:cNvPr id="50212" name="Line 36"/>
          <p:cNvSpPr>
            <a:spLocks noChangeShapeType="1"/>
          </p:cNvSpPr>
          <p:nvPr/>
        </p:nvSpPr>
        <p:spPr bwMode="auto">
          <a:xfrm>
            <a:off x="6016625" y="4387850"/>
            <a:ext cx="993775" cy="336550"/>
          </a:xfrm>
          <a:prstGeom prst="line">
            <a:avLst/>
          </a:prstGeom>
          <a:noFill/>
          <a:ln w="38100">
            <a:solidFill>
              <a:srgbClr val="FF0000"/>
            </a:solidFill>
            <a:round/>
            <a:headEnd/>
            <a:tailEnd type="triangle" w="med" len="med"/>
          </a:ln>
          <a:effectLst/>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8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18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018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018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018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019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19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02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019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020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02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020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020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020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020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02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2" grpId="0"/>
      <p:bldP spid="50198" grpId="0" animBg="1"/>
      <p:bldP spid="50199" grpId="0" animBg="1"/>
      <p:bldP spid="50200" grpId="0" animBg="1"/>
      <p:bldP spid="50201" grpId="0" animBg="1"/>
      <p:bldP spid="50202" grpId="0" animBg="1"/>
      <p:bldP spid="50211" grpId="0" animBg="1"/>
      <p:bldP spid="502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762000"/>
          </a:xfrm>
        </p:spPr>
        <p:txBody>
          <a:bodyPr/>
          <a:lstStyle/>
          <a:p>
            <a:r>
              <a:rPr lang="en-US" dirty="0" smtClean="0">
                <a:solidFill>
                  <a:schemeClr val="accent2">
                    <a:lumMod val="60000"/>
                    <a:lumOff val="40000"/>
                  </a:schemeClr>
                </a:solidFill>
              </a:rPr>
              <a:t>Spatial Track &amp; Intensity Verification</a:t>
            </a:r>
            <a:endParaRPr lang="en-US" dirty="0">
              <a:solidFill>
                <a:schemeClr val="accent2">
                  <a:lumMod val="60000"/>
                  <a:lumOff val="40000"/>
                </a:schemeClr>
              </a:solidFill>
            </a:endParaRPr>
          </a:p>
        </p:txBody>
      </p:sp>
      <p:cxnSp>
        <p:nvCxnSpPr>
          <p:cNvPr id="4" name="Straight Connector 3"/>
          <p:cNvCxnSpPr/>
          <p:nvPr/>
        </p:nvCxnSpPr>
        <p:spPr bwMode="auto">
          <a:xfrm>
            <a:off x="304800" y="685800"/>
            <a:ext cx="8458200" cy="0"/>
          </a:xfrm>
          <a:prstGeom prst="line">
            <a:avLst/>
          </a:prstGeom>
          <a:solidFill>
            <a:schemeClr val="accent1"/>
          </a:solidFill>
          <a:ln w="12700" cap="flat" cmpd="sng" algn="ctr">
            <a:solidFill>
              <a:schemeClr val="accent2">
                <a:lumMod val="75000"/>
              </a:schemeClr>
            </a:solidFill>
            <a:prstDash val="solid"/>
            <a:round/>
            <a:headEnd type="none" w="med" len="med"/>
            <a:tailEnd type="none" w="lg" len="lg"/>
          </a:ln>
          <a:effectLst/>
        </p:spPr>
      </p:cxnSp>
      <p:pic>
        <p:nvPicPr>
          <p:cNvPr id="5" name="Picture 4" descr="xbias.lgem.ocd5.f72.init.png"/>
          <p:cNvPicPr>
            <a:picLocks noChangeAspect="1"/>
          </p:cNvPicPr>
          <p:nvPr/>
        </p:nvPicPr>
        <p:blipFill>
          <a:blip r:embed="rId2" cstate="print"/>
          <a:stretch>
            <a:fillRect/>
          </a:stretch>
        </p:blipFill>
        <p:spPr>
          <a:xfrm>
            <a:off x="609600" y="3657600"/>
            <a:ext cx="3581400" cy="2768422"/>
          </a:xfrm>
          <a:prstGeom prst="rect">
            <a:avLst/>
          </a:prstGeom>
        </p:spPr>
      </p:pic>
      <p:pic>
        <p:nvPicPr>
          <p:cNvPr id="6" name="Picture 5" descr="xbias.dshp.ocd5.f72.init.png"/>
          <p:cNvPicPr>
            <a:picLocks noChangeAspect="1"/>
          </p:cNvPicPr>
          <p:nvPr/>
        </p:nvPicPr>
        <p:blipFill>
          <a:blip r:embed="rId3" cstate="print"/>
          <a:stretch>
            <a:fillRect/>
          </a:stretch>
        </p:blipFill>
        <p:spPr>
          <a:xfrm>
            <a:off x="4969040" y="3644410"/>
            <a:ext cx="3581400" cy="2768422"/>
          </a:xfrm>
          <a:prstGeom prst="rect">
            <a:avLst/>
          </a:prstGeom>
        </p:spPr>
      </p:pic>
      <p:pic>
        <p:nvPicPr>
          <p:cNvPr id="7" name="Picture 6" descr="xbias.ghmi.ocd5.f72.init.png"/>
          <p:cNvPicPr>
            <a:picLocks noChangeAspect="1"/>
          </p:cNvPicPr>
          <p:nvPr/>
        </p:nvPicPr>
        <p:blipFill>
          <a:blip r:embed="rId4" cstate="print"/>
          <a:stretch>
            <a:fillRect/>
          </a:stretch>
        </p:blipFill>
        <p:spPr>
          <a:xfrm>
            <a:off x="609600" y="790072"/>
            <a:ext cx="3581400" cy="2768422"/>
          </a:xfrm>
          <a:prstGeom prst="rect">
            <a:avLst/>
          </a:prstGeom>
        </p:spPr>
      </p:pic>
      <p:pic>
        <p:nvPicPr>
          <p:cNvPr id="8" name="Picture 7" descr="xbias.hwfi.ocd5.f72.init.png"/>
          <p:cNvPicPr>
            <a:picLocks noChangeAspect="1"/>
          </p:cNvPicPr>
          <p:nvPr/>
        </p:nvPicPr>
        <p:blipFill>
          <a:blip r:embed="rId5" cstate="print"/>
          <a:stretch>
            <a:fillRect/>
          </a:stretch>
        </p:blipFill>
        <p:spPr>
          <a:xfrm>
            <a:off x="4957007" y="794080"/>
            <a:ext cx="3548771" cy="2743200"/>
          </a:xfrm>
          <a:prstGeom prst="rect">
            <a:avLst/>
          </a:prstGeom>
        </p:spPr>
      </p:pic>
      <p:sp>
        <p:nvSpPr>
          <p:cNvPr id="10" name="TextBox 9"/>
          <p:cNvSpPr txBox="1"/>
          <p:nvPr/>
        </p:nvSpPr>
        <p:spPr>
          <a:xfrm>
            <a:off x="4648200" y="6505072"/>
            <a:ext cx="4267200" cy="369332"/>
          </a:xfrm>
          <a:prstGeom prst="rect">
            <a:avLst/>
          </a:prstGeom>
          <a:noFill/>
        </p:spPr>
        <p:txBody>
          <a:bodyPr wrap="square" rtlCol="0">
            <a:spAutoFit/>
          </a:bodyPr>
          <a:lstStyle/>
          <a:p>
            <a:r>
              <a:rPr lang="en-US" dirty="0" smtClean="0"/>
              <a:t>-- Arielle Alpert, Johns Hopkins Univ.</a:t>
            </a:r>
            <a:endParaRPr lang="en-US" dirty="0"/>
          </a:p>
        </p:txBody>
      </p:sp>
      <p:sp>
        <p:nvSpPr>
          <p:cNvPr id="11" name="TextBox 10"/>
          <p:cNvSpPr txBox="1"/>
          <p:nvPr/>
        </p:nvSpPr>
        <p:spPr>
          <a:xfrm>
            <a:off x="2915656" y="1086848"/>
            <a:ext cx="838200" cy="369332"/>
          </a:xfrm>
          <a:prstGeom prst="rect">
            <a:avLst/>
          </a:prstGeom>
          <a:solidFill>
            <a:schemeClr val="tx2">
              <a:lumMod val="60000"/>
              <a:lumOff val="40000"/>
            </a:schemeClr>
          </a:solidFill>
        </p:spPr>
        <p:txBody>
          <a:bodyPr wrap="square" rtlCol="0">
            <a:spAutoFit/>
          </a:bodyPr>
          <a:lstStyle/>
          <a:p>
            <a:r>
              <a:rPr lang="en-US" dirty="0" smtClean="0">
                <a:solidFill>
                  <a:schemeClr val="bg1">
                    <a:lumMod val="75000"/>
                  </a:schemeClr>
                </a:solidFill>
              </a:rPr>
              <a:t>GHMI</a:t>
            </a:r>
            <a:endParaRPr lang="en-US" dirty="0">
              <a:solidFill>
                <a:schemeClr val="bg1">
                  <a:lumMod val="75000"/>
                </a:schemeClr>
              </a:solidFill>
            </a:endParaRPr>
          </a:p>
        </p:txBody>
      </p:sp>
      <p:sp>
        <p:nvSpPr>
          <p:cNvPr id="12" name="TextBox 11"/>
          <p:cNvSpPr txBox="1"/>
          <p:nvPr/>
        </p:nvSpPr>
        <p:spPr>
          <a:xfrm>
            <a:off x="7234992" y="1066800"/>
            <a:ext cx="838200" cy="369332"/>
          </a:xfrm>
          <a:prstGeom prst="rect">
            <a:avLst/>
          </a:prstGeom>
          <a:solidFill>
            <a:schemeClr val="tx2">
              <a:lumMod val="60000"/>
              <a:lumOff val="40000"/>
            </a:schemeClr>
          </a:solidFill>
        </p:spPr>
        <p:txBody>
          <a:bodyPr wrap="square" rtlCol="0">
            <a:spAutoFit/>
          </a:bodyPr>
          <a:lstStyle/>
          <a:p>
            <a:r>
              <a:rPr lang="en-US" dirty="0" smtClean="0">
                <a:solidFill>
                  <a:schemeClr val="bg1">
                    <a:lumMod val="75000"/>
                  </a:schemeClr>
                </a:solidFill>
              </a:rPr>
              <a:t>HWFI</a:t>
            </a:r>
            <a:endParaRPr lang="en-US" dirty="0">
              <a:solidFill>
                <a:schemeClr val="bg1">
                  <a:lumMod val="75000"/>
                </a:schemeClr>
              </a:solidFill>
            </a:endParaRPr>
          </a:p>
        </p:txBody>
      </p:sp>
      <p:sp>
        <p:nvSpPr>
          <p:cNvPr id="13" name="TextBox 12"/>
          <p:cNvSpPr txBox="1"/>
          <p:nvPr/>
        </p:nvSpPr>
        <p:spPr>
          <a:xfrm>
            <a:off x="2919664" y="3937972"/>
            <a:ext cx="838200" cy="369332"/>
          </a:xfrm>
          <a:prstGeom prst="rect">
            <a:avLst/>
          </a:prstGeom>
          <a:solidFill>
            <a:schemeClr val="tx2">
              <a:lumMod val="60000"/>
              <a:lumOff val="40000"/>
            </a:schemeClr>
          </a:solidFill>
        </p:spPr>
        <p:txBody>
          <a:bodyPr wrap="square" rtlCol="0">
            <a:spAutoFit/>
          </a:bodyPr>
          <a:lstStyle/>
          <a:p>
            <a:r>
              <a:rPr lang="en-US" dirty="0" smtClean="0">
                <a:solidFill>
                  <a:schemeClr val="bg1">
                    <a:lumMod val="75000"/>
                  </a:schemeClr>
                </a:solidFill>
              </a:rPr>
              <a:t>LGEM</a:t>
            </a:r>
            <a:endParaRPr lang="en-US" dirty="0">
              <a:solidFill>
                <a:schemeClr val="bg1">
                  <a:lumMod val="75000"/>
                </a:schemeClr>
              </a:solidFill>
            </a:endParaRPr>
          </a:p>
        </p:txBody>
      </p:sp>
      <p:sp>
        <p:nvSpPr>
          <p:cNvPr id="14" name="TextBox 13"/>
          <p:cNvSpPr txBox="1"/>
          <p:nvPr/>
        </p:nvSpPr>
        <p:spPr>
          <a:xfrm>
            <a:off x="7275096" y="3913908"/>
            <a:ext cx="838200" cy="369332"/>
          </a:xfrm>
          <a:prstGeom prst="rect">
            <a:avLst/>
          </a:prstGeom>
          <a:solidFill>
            <a:schemeClr val="tx2">
              <a:lumMod val="60000"/>
              <a:lumOff val="40000"/>
            </a:schemeClr>
          </a:solidFill>
        </p:spPr>
        <p:txBody>
          <a:bodyPr wrap="square" rtlCol="0">
            <a:spAutoFit/>
          </a:bodyPr>
          <a:lstStyle/>
          <a:p>
            <a:r>
              <a:rPr lang="en-US" dirty="0" smtClean="0">
                <a:solidFill>
                  <a:schemeClr val="bg1">
                    <a:lumMod val="75000"/>
                  </a:schemeClr>
                </a:solidFill>
              </a:rPr>
              <a:t>DSHP</a:t>
            </a:r>
            <a:endParaRPr lang="en-US" dirty="0">
              <a:solidFill>
                <a:schemeClr val="bg1">
                  <a:lumMod val="7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609600"/>
          </a:xfrm>
        </p:spPr>
        <p:txBody>
          <a:bodyPr/>
          <a:lstStyle/>
          <a:p>
            <a:r>
              <a:rPr lang="en-US" dirty="0" smtClean="0">
                <a:solidFill>
                  <a:schemeClr val="accent2">
                    <a:lumMod val="60000"/>
                    <a:lumOff val="40000"/>
                  </a:schemeClr>
                </a:solidFill>
                <a:latin typeface="Arial" pitchFamily="34" charset="0"/>
                <a:cs typeface="Arial" pitchFamily="34" charset="0"/>
              </a:rPr>
              <a:t>Spatial Track &amp; Intensity Verification</a:t>
            </a:r>
            <a:endParaRPr lang="en-US" dirty="0">
              <a:solidFill>
                <a:schemeClr val="accent2">
                  <a:lumMod val="60000"/>
                  <a:lumOff val="40000"/>
                </a:schemeClr>
              </a:solidFill>
              <a:latin typeface="Arial" pitchFamily="34" charset="0"/>
              <a:cs typeface="Arial" pitchFamily="34" charset="0"/>
            </a:endParaRPr>
          </a:p>
        </p:txBody>
      </p:sp>
      <p:cxnSp>
        <p:nvCxnSpPr>
          <p:cNvPr id="4" name="Straight Connector 3"/>
          <p:cNvCxnSpPr/>
          <p:nvPr/>
        </p:nvCxnSpPr>
        <p:spPr bwMode="auto">
          <a:xfrm>
            <a:off x="304800" y="561472"/>
            <a:ext cx="8458200" cy="0"/>
          </a:xfrm>
          <a:prstGeom prst="line">
            <a:avLst/>
          </a:prstGeom>
          <a:solidFill>
            <a:schemeClr val="accent1"/>
          </a:solidFill>
          <a:ln w="12700" cap="flat" cmpd="sng" algn="ctr">
            <a:solidFill>
              <a:schemeClr val="accent2">
                <a:lumMod val="75000"/>
              </a:schemeClr>
            </a:solidFill>
            <a:prstDash val="solid"/>
            <a:round/>
            <a:headEnd type="none" w="med" len="med"/>
            <a:tailEnd type="none" w="lg" len="lg"/>
          </a:ln>
          <a:effectLst/>
        </p:spPr>
      </p:cxnSp>
      <p:pic>
        <p:nvPicPr>
          <p:cNvPr id="15" name="Picture 14" descr="atl_subregions.png"/>
          <p:cNvPicPr>
            <a:picLocks noChangeAspect="1"/>
          </p:cNvPicPr>
          <p:nvPr/>
        </p:nvPicPr>
        <p:blipFill>
          <a:blip r:embed="rId2" cstate="print"/>
          <a:srcRect l="3621" t="1552" r="7243" b="2250"/>
          <a:stretch>
            <a:fillRect/>
          </a:stretch>
        </p:blipFill>
        <p:spPr>
          <a:xfrm>
            <a:off x="381000" y="685800"/>
            <a:ext cx="3352800" cy="2815166"/>
          </a:xfrm>
          <a:prstGeom prst="rect">
            <a:avLst/>
          </a:prstGeom>
        </p:spPr>
      </p:pic>
      <p:pic>
        <p:nvPicPr>
          <p:cNvPr id="16" name="Picture 15" descr="test.mdr.al.png"/>
          <p:cNvPicPr>
            <a:picLocks noChangeAspect="1"/>
          </p:cNvPicPr>
          <p:nvPr/>
        </p:nvPicPr>
        <p:blipFill>
          <a:blip r:embed="rId3" cstate="print"/>
          <a:stretch>
            <a:fillRect/>
          </a:stretch>
        </p:blipFill>
        <p:spPr>
          <a:xfrm>
            <a:off x="4800600" y="3581400"/>
            <a:ext cx="3769659" cy="2912918"/>
          </a:xfrm>
          <a:prstGeom prst="rect">
            <a:avLst/>
          </a:prstGeom>
        </p:spPr>
      </p:pic>
      <p:pic>
        <p:nvPicPr>
          <p:cNvPr id="17" name="Picture 16" descr="test.natl.al.png"/>
          <p:cNvPicPr>
            <a:picLocks noChangeAspect="1"/>
          </p:cNvPicPr>
          <p:nvPr/>
        </p:nvPicPr>
        <p:blipFill>
          <a:blip r:embed="rId4" cstate="print"/>
          <a:stretch>
            <a:fillRect/>
          </a:stretch>
        </p:blipFill>
        <p:spPr>
          <a:xfrm>
            <a:off x="4800600" y="657728"/>
            <a:ext cx="3702424" cy="2860963"/>
          </a:xfrm>
          <a:prstGeom prst="rect">
            <a:avLst/>
          </a:prstGeom>
        </p:spPr>
      </p:pic>
      <p:pic>
        <p:nvPicPr>
          <p:cNvPr id="18" name="Picture 17" descr="trk_outlier.EMXI.al.init.f72.png"/>
          <p:cNvPicPr>
            <a:picLocks noChangeAspect="1"/>
          </p:cNvPicPr>
          <p:nvPr/>
        </p:nvPicPr>
        <p:blipFill>
          <a:blip r:embed="rId5" cstate="print"/>
          <a:stretch>
            <a:fillRect/>
          </a:stretch>
        </p:blipFill>
        <p:spPr>
          <a:xfrm>
            <a:off x="304800" y="3581400"/>
            <a:ext cx="3750164" cy="2898877"/>
          </a:xfrm>
          <a:prstGeom prst="rect">
            <a:avLst/>
          </a:prstGeom>
        </p:spPr>
      </p:pic>
      <p:sp>
        <p:nvSpPr>
          <p:cNvPr id="8" name="TextBox 7"/>
          <p:cNvSpPr txBox="1"/>
          <p:nvPr/>
        </p:nvSpPr>
        <p:spPr>
          <a:xfrm>
            <a:off x="1086856" y="6486706"/>
            <a:ext cx="6477000" cy="677108"/>
          </a:xfrm>
          <a:prstGeom prst="rect">
            <a:avLst/>
          </a:prstGeom>
          <a:noFill/>
        </p:spPr>
        <p:txBody>
          <a:bodyPr wrap="square" rtlCol="0">
            <a:spAutoFit/>
          </a:bodyPr>
          <a:lstStyle/>
          <a:p>
            <a:r>
              <a:rPr lang="en-US" sz="2000" dirty="0" smtClean="0">
                <a:solidFill>
                  <a:srgbClr val="FFFF00"/>
                </a:solidFill>
              </a:rPr>
              <a:t>http://www.gfdl.noaa.gov/tc-spatial-verification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762000"/>
          </a:xfrm>
        </p:spPr>
        <p:txBody>
          <a:bodyPr/>
          <a:lstStyle/>
          <a:p>
            <a:r>
              <a:rPr lang="en-US" dirty="0" smtClean="0">
                <a:solidFill>
                  <a:schemeClr val="accent2">
                    <a:lumMod val="60000"/>
                    <a:lumOff val="40000"/>
                  </a:schemeClr>
                </a:solidFill>
              </a:rPr>
              <a:t>Verification of SST response in GFDL model</a:t>
            </a:r>
            <a:endParaRPr lang="en-US" dirty="0">
              <a:solidFill>
                <a:schemeClr val="accent2">
                  <a:lumMod val="60000"/>
                  <a:lumOff val="40000"/>
                </a:schemeClr>
              </a:solidFill>
            </a:endParaRPr>
          </a:p>
        </p:txBody>
      </p:sp>
      <p:cxnSp>
        <p:nvCxnSpPr>
          <p:cNvPr id="4" name="Straight Connector 3"/>
          <p:cNvCxnSpPr/>
          <p:nvPr/>
        </p:nvCxnSpPr>
        <p:spPr bwMode="auto">
          <a:xfrm>
            <a:off x="304800" y="685800"/>
            <a:ext cx="8458200" cy="0"/>
          </a:xfrm>
          <a:prstGeom prst="line">
            <a:avLst/>
          </a:prstGeom>
          <a:solidFill>
            <a:schemeClr val="accent1"/>
          </a:solidFill>
          <a:ln w="12700" cap="flat" cmpd="sng" algn="ctr">
            <a:solidFill>
              <a:schemeClr val="accent2">
                <a:lumMod val="75000"/>
              </a:schemeClr>
            </a:solidFill>
            <a:prstDash val="solid"/>
            <a:round/>
            <a:headEnd type="none" w="med" len="med"/>
            <a:tailEnd type="none" w="lg" len="lg"/>
          </a:ln>
          <a:effectLst/>
        </p:spPr>
      </p:cxnSp>
      <p:pic>
        <p:nvPicPr>
          <p:cNvPr id="8" name="Picture 7" descr="ian_GHM_vs_obs.png"/>
          <p:cNvPicPr>
            <a:picLocks noChangeAspect="1"/>
          </p:cNvPicPr>
          <p:nvPr/>
        </p:nvPicPr>
        <p:blipFill>
          <a:blip r:embed="rId2" cstate="print"/>
          <a:stretch>
            <a:fillRect/>
          </a:stretch>
        </p:blipFill>
        <p:spPr>
          <a:xfrm>
            <a:off x="332872" y="810128"/>
            <a:ext cx="3965926" cy="5943600"/>
          </a:xfrm>
          <a:prstGeom prst="rect">
            <a:avLst/>
          </a:prstGeom>
        </p:spPr>
      </p:pic>
      <p:sp>
        <p:nvSpPr>
          <p:cNvPr id="9" name="TextBox 8"/>
          <p:cNvSpPr txBox="1"/>
          <p:nvPr/>
        </p:nvSpPr>
        <p:spPr>
          <a:xfrm>
            <a:off x="4648200" y="6019800"/>
            <a:ext cx="4267200" cy="369332"/>
          </a:xfrm>
          <a:prstGeom prst="rect">
            <a:avLst/>
          </a:prstGeom>
          <a:noFill/>
        </p:spPr>
        <p:txBody>
          <a:bodyPr wrap="square" rtlCol="0">
            <a:spAutoFit/>
          </a:bodyPr>
          <a:lstStyle/>
          <a:p>
            <a:r>
              <a:rPr lang="en-US" dirty="0" smtClean="0"/>
              <a:t>--  from Ian Lloyd, Princeton Univ.</a:t>
            </a:r>
            <a:endParaRPr lang="en-US" dirty="0"/>
          </a:p>
        </p:txBody>
      </p:sp>
      <p:sp>
        <p:nvSpPr>
          <p:cNvPr id="10" name="TextBox 9"/>
          <p:cNvSpPr txBox="1"/>
          <p:nvPr/>
        </p:nvSpPr>
        <p:spPr>
          <a:xfrm>
            <a:off x="838200" y="1764268"/>
            <a:ext cx="838200" cy="369332"/>
          </a:xfrm>
          <a:prstGeom prst="rect">
            <a:avLst/>
          </a:prstGeom>
          <a:solidFill>
            <a:schemeClr val="bg1">
              <a:lumMod val="75000"/>
            </a:schemeClr>
          </a:solidFill>
        </p:spPr>
        <p:txBody>
          <a:bodyPr wrap="square" rtlCol="0">
            <a:spAutoFit/>
          </a:bodyPr>
          <a:lstStyle/>
          <a:p>
            <a:r>
              <a:rPr lang="en-US" dirty="0" smtClean="0"/>
              <a:t>GFDL</a:t>
            </a:r>
            <a:endParaRPr lang="en-US" dirty="0"/>
          </a:p>
        </p:txBody>
      </p:sp>
      <p:sp>
        <p:nvSpPr>
          <p:cNvPr id="11" name="TextBox 10"/>
          <p:cNvSpPr txBox="1"/>
          <p:nvPr/>
        </p:nvSpPr>
        <p:spPr>
          <a:xfrm>
            <a:off x="838200" y="4572000"/>
            <a:ext cx="838200" cy="369332"/>
          </a:xfrm>
          <a:prstGeom prst="rect">
            <a:avLst/>
          </a:prstGeom>
          <a:solidFill>
            <a:schemeClr val="bg1">
              <a:lumMod val="75000"/>
            </a:schemeClr>
          </a:solidFill>
        </p:spPr>
        <p:txBody>
          <a:bodyPr wrap="square" rtlCol="0">
            <a:spAutoFit/>
          </a:bodyPr>
          <a:lstStyle/>
          <a:p>
            <a:r>
              <a:rPr lang="en-US" dirty="0" smtClean="0"/>
              <a:t>OBS</a:t>
            </a:r>
            <a:endParaRPr lang="en-US" dirty="0"/>
          </a:p>
        </p:txBody>
      </p:sp>
      <p:sp>
        <p:nvSpPr>
          <p:cNvPr id="12" name="TextBox 11"/>
          <p:cNvSpPr txBox="1"/>
          <p:nvPr/>
        </p:nvSpPr>
        <p:spPr>
          <a:xfrm>
            <a:off x="4724400" y="2133600"/>
            <a:ext cx="4038600" cy="1631216"/>
          </a:xfrm>
          <a:prstGeom prst="rect">
            <a:avLst/>
          </a:prstGeom>
          <a:noFill/>
        </p:spPr>
        <p:txBody>
          <a:bodyPr wrap="square" rtlCol="0">
            <a:spAutoFit/>
          </a:bodyPr>
          <a:lstStyle/>
          <a:p>
            <a:r>
              <a:rPr lang="en-US" sz="2000" dirty="0" smtClean="0"/>
              <a:t>Ocean SST cooling in GFDL for Cat 1-3 storms is similar to </a:t>
            </a:r>
            <a:r>
              <a:rPr lang="en-US" sz="2000" dirty="0" err="1" smtClean="0"/>
              <a:t>obs</a:t>
            </a:r>
            <a:r>
              <a:rPr lang="en-US" sz="2000" dirty="0" smtClean="0"/>
              <a:t>, however the cooling in the model is overdone for strong Cat-4 as well as Cat-5 storms.</a:t>
            </a:r>
            <a:endParaRPr lang="en-US" sz="2000" dirty="0"/>
          </a:p>
        </p:txBody>
      </p:sp>
      <p:sp>
        <p:nvSpPr>
          <p:cNvPr id="13" name="TextBox 12"/>
          <p:cNvSpPr txBox="1"/>
          <p:nvPr/>
        </p:nvSpPr>
        <p:spPr>
          <a:xfrm>
            <a:off x="3850104" y="904144"/>
            <a:ext cx="381000" cy="230832"/>
          </a:xfrm>
          <a:prstGeom prst="rect">
            <a:avLst/>
          </a:prstGeom>
          <a:noFill/>
        </p:spPr>
        <p:txBody>
          <a:bodyPr wrap="square" rtlCol="0">
            <a:spAutoFit/>
          </a:bodyPr>
          <a:lstStyle/>
          <a:p>
            <a:r>
              <a:rPr lang="en-US" sz="900" dirty="0" smtClean="0">
                <a:solidFill>
                  <a:schemeClr val="bg2"/>
                </a:solidFill>
              </a:rPr>
              <a:t>8)</a:t>
            </a:r>
            <a:endParaRPr lang="en-US" sz="900" dirty="0">
              <a:solidFill>
                <a:schemeClr val="bg2"/>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Summary of 2009 Demonstration Evaluation</a:t>
            </a:r>
            <a:endParaRPr lang="en-US" dirty="0"/>
          </a:p>
        </p:txBody>
      </p:sp>
      <p:sp>
        <p:nvSpPr>
          <p:cNvPr id="3" name="Content Placeholder 2"/>
          <p:cNvSpPr>
            <a:spLocks noGrp="1"/>
          </p:cNvSpPr>
          <p:nvPr>
            <p:ph sz="quarter" idx="1"/>
          </p:nvPr>
        </p:nvSpPr>
        <p:spPr>
          <a:xfrm>
            <a:off x="152400" y="1317175"/>
            <a:ext cx="8839200" cy="4572000"/>
          </a:xfrm>
        </p:spPr>
        <p:txBody>
          <a:bodyPr>
            <a:normAutofit/>
          </a:bodyPr>
          <a:lstStyle/>
          <a:p>
            <a:r>
              <a:rPr lang="en-US" sz="2400" dirty="0" smtClean="0"/>
              <a:t>Results presented at the AMS Conference on Hurricanes and Tropical Meteorology in Tucson, AZ</a:t>
            </a:r>
          </a:p>
          <a:p>
            <a:r>
              <a:rPr lang="en-US" sz="2400" dirty="0" smtClean="0"/>
              <a:t>Project Website: </a:t>
            </a:r>
            <a:r>
              <a:rPr lang="en-US" sz="2400" dirty="0" smtClean="0">
                <a:hlinkClick r:id="rId3"/>
              </a:rPr>
              <a:t>http://www.ral.ucar.edu/projects/hfip/d2009/</a:t>
            </a:r>
            <a:r>
              <a:rPr lang="en-US" sz="2400" dirty="0" smtClean="0"/>
              <a:t> </a:t>
            </a:r>
          </a:p>
          <a:p>
            <a:r>
              <a:rPr lang="en-US" sz="2400" dirty="0" smtClean="0"/>
              <a:t>Evaluation was conducted for Global and Regional models: </a:t>
            </a:r>
          </a:p>
          <a:p>
            <a:pPr lvl="1"/>
            <a:r>
              <a:rPr lang="en-US" sz="2200" dirty="0" smtClean="0"/>
              <a:t>Global: FIM, GFS, NOGAPS</a:t>
            </a:r>
          </a:p>
          <a:p>
            <a:pPr lvl="1"/>
            <a:r>
              <a:rPr lang="en-US" sz="2200" dirty="0" smtClean="0"/>
              <a:t>Regional: GFDL, HWRF, COAMPS-TC, WRF-ARW, MMEM</a:t>
            </a:r>
          </a:p>
          <a:p>
            <a:pPr lvl="1"/>
            <a:r>
              <a:rPr lang="en-US" sz="2200" dirty="0" smtClean="0"/>
              <a:t>Note: Evaluation of Tier 1 only because of limited availability of Tier 2 products</a:t>
            </a:r>
          </a:p>
        </p:txBody>
      </p:sp>
      <p:pic>
        <p:nvPicPr>
          <p:cNvPr id="2050" name="Picture 2"/>
          <p:cNvPicPr>
            <a:picLocks noChangeAspect="1" noChangeArrowheads="1"/>
          </p:cNvPicPr>
          <p:nvPr/>
        </p:nvPicPr>
        <p:blipFill>
          <a:blip r:embed="rId4" cstate="print"/>
          <a:srcRect t="6999"/>
          <a:stretch>
            <a:fillRect/>
          </a:stretch>
        </p:blipFill>
        <p:spPr bwMode="auto">
          <a:xfrm>
            <a:off x="4823894" y="4108859"/>
            <a:ext cx="3315746" cy="2377440"/>
          </a:xfrm>
          <a:prstGeom prst="rect">
            <a:avLst/>
          </a:prstGeom>
          <a:noFill/>
          <a:ln w="9525">
            <a:noFill/>
            <a:miter lim="800000"/>
            <a:headEnd/>
            <a:tailEnd/>
          </a:ln>
        </p:spPr>
      </p:pic>
      <p:pic>
        <p:nvPicPr>
          <p:cNvPr id="2051" name="Picture 3"/>
          <p:cNvPicPr>
            <a:picLocks noChangeAspect="1" noChangeArrowheads="1"/>
          </p:cNvPicPr>
          <p:nvPr/>
        </p:nvPicPr>
        <p:blipFill>
          <a:blip r:embed="rId5" cstate="print"/>
          <a:srcRect t="7431"/>
          <a:stretch>
            <a:fillRect/>
          </a:stretch>
        </p:blipFill>
        <p:spPr bwMode="auto">
          <a:xfrm>
            <a:off x="709095" y="4120735"/>
            <a:ext cx="3203128" cy="2286000"/>
          </a:xfrm>
          <a:prstGeom prst="rect">
            <a:avLst/>
          </a:prstGeom>
          <a:noFill/>
          <a:ln w="9525">
            <a:noFill/>
            <a:miter lim="800000"/>
            <a:headEnd/>
            <a:tailEnd/>
          </a:ln>
        </p:spPr>
      </p:pic>
      <p:sp>
        <p:nvSpPr>
          <p:cNvPr id="6" name="TextBox 5"/>
          <p:cNvSpPr txBox="1"/>
          <p:nvPr/>
        </p:nvSpPr>
        <p:spPr>
          <a:xfrm>
            <a:off x="457200" y="6334780"/>
            <a:ext cx="8001000" cy="523220"/>
          </a:xfrm>
          <a:prstGeom prst="rect">
            <a:avLst/>
          </a:prstGeom>
          <a:noFill/>
        </p:spPr>
        <p:txBody>
          <a:bodyPr wrap="square" rtlCol="0">
            <a:spAutoFit/>
          </a:bodyPr>
          <a:lstStyle/>
          <a:p>
            <a:pPr algn="l" eaLnBrk="1" fontAlgn="auto" hangingPunct="1">
              <a:spcBef>
                <a:spcPts val="0"/>
              </a:spcBef>
              <a:spcAft>
                <a:spcPts val="0"/>
              </a:spcAft>
            </a:pPr>
            <a:r>
              <a:rPr lang="en-US" sz="1400" dirty="0" smtClean="0">
                <a:solidFill>
                  <a:prstClr val="black"/>
                </a:solidFill>
                <a:latin typeface="Perpetua"/>
              </a:rPr>
              <a:t>Example: Absolute Intensity (left) and Track (Right) error distributions with respect to lead time for OCD5 and MMEN; HFIP B = HFIP Baseline and HFIP NB = HFIP Normalized Baseline </a:t>
            </a:r>
            <a:endParaRPr lang="en-US" sz="1400" dirty="0">
              <a:solidFill>
                <a:prstClr val="black"/>
              </a:solidFill>
              <a:latin typeface="Perpetua"/>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49393"/>
            <a:ext cx="7772400" cy="752620"/>
          </a:xfrm>
        </p:spPr>
        <p:txBody>
          <a:bodyPr/>
          <a:lstStyle/>
          <a:p>
            <a:r>
              <a:rPr lang="en-US" dirty="0" smtClean="0"/>
              <a:t>2010 Retrospective Evaluation</a:t>
            </a:r>
            <a:endParaRPr lang="en-US" dirty="0"/>
          </a:p>
        </p:txBody>
      </p:sp>
      <p:sp>
        <p:nvSpPr>
          <p:cNvPr id="3" name="Content Placeholder 2"/>
          <p:cNvSpPr>
            <a:spLocks noGrp="1"/>
          </p:cNvSpPr>
          <p:nvPr>
            <p:ph sz="quarter" idx="1"/>
          </p:nvPr>
        </p:nvSpPr>
        <p:spPr>
          <a:xfrm>
            <a:off x="152400" y="1435925"/>
            <a:ext cx="3825834" cy="4572000"/>
          </a:xfrm>
        </p:spPr>
        <p:txBody>
          <a:bodyPr>
            <a:normAutofit/>
          </a:bodyPr>
          <a:lstStyle/>
          <a:p>
            <a:r>
              <a:rPr lang="en-US" sz="2400" dirty="0" smtClean="0"/>
              <a:t>TCMT worked with NHC to develop a Stream 1.5 evaluation plan</a:t>
            </a:r>
          </a:p>
          <a:p>
            <a:r>
              <a:rPr lang="en-US" sz="2400" dirty="0" smtClean="0"/>
              <a:t>The TCMT performed an evaluation of four Stream 1.5 candidates</a:t>
            </a:r>
          </a:p>
          <a:p>
            <a:r>
              <a:rPr lang="en-US" sz="2400" dirty="0" smtClean="0"/>
              <a:t>Retrospective results are posted on the TCMT Website</a:t>
            </a:r>
          </a:p>
          <a:p>
            <a:endParaRPr lang="en-US" dirty="0"/>
          </a:p>
        </p:txBody>
      </p:sp>
      <p:pic>
        <p:nvPicPr>
          <p:cNvPr id="4" name="Picture 3"/>
          <p:cNvPicPr>
            <a:picLocks noChangeAspect="1" noChangeArrowheads="1"/>
          </p:cNvPicPr>
          <p:nvPr/>
        </p:nvPicPr>
        <p:blipFill>
          <a:blip r:embed="rId3" cstate="print"/>
          <a:srcRect l="25347" r="13889" b="2778"/>
          <a:stretch>
            <a:fillRect/>
          </a:stretch>
        </p:blipFill>
        <p:spPr bwMode="auto">
          <a:xfrm>
            <a:off x="3918857" y="1235046"/>
            <a:ext cx="5153893" cy="5153893"/>
          </a:xfrm>
          <a:prstGeom prst="rect">
            <a:avLst/>
          </a:prstGeom>
          <a:noFill/>
          <a:ln w="9525">
            <a:noFill/>
            <a:miter lim="800000"/>
            <a:headEnd/>
            <a:tailEnd/>
          </a:ln>
        </p:spPr>
      </p:pic>
      <p:sp>
        <p:nvSpPr>
          <p:cNvPr id="6" name="TextBox 5"/>
          <p:cNvSpPr txBox="1"/>
          <p:nvPr/>
        </p:nvSpPr>
        <p:spPr>
          <a:xfrm>
            <a:off x="843135" y="6329556"/>
            <a:ext cx="7493975" cy="523220"/>
          </a:xfrm>
          <a:prstGeom prst="rect">
            <a:avLst/>
          </a:prstGeom>
          <a:noFill/>
        </p:spPr>
        <p:txBody>
          <a:bodyPr wrap="none" rtlCol="0">
            <a:spAutoFit/>
          </a:bodyPr>
          <a:lstStyle/>
          <a:p>
            <a:pPr algn="l" eaLnBrk="1" fontAlgn="auto" hangingPunct="1">
              <a:spcBef>
                <a:spcPts val="0"/>
              </a:spcBef>
              <a:spcAft>
                <a:spcPts val="0"/>
              </a:spcAft>
            </a:pPr>
            <a:r>
              <a:rPr lang="en-US" sz="2800" dirty="0" smtClean="0">
                <a:solidFill>
                  <a:prstClr val="black"/>
                </a:solidFill>
                <a:latin typeface="Perpetua"/>
                <a:hlinkClick r:id="rId4"/>
              </a:rPr>
              <a:t>http://www.ral.ucar.edu/projects/hfip/h2010/verify/</a:t>
            </a:r>
            <a:endParaRPr lang="en-US" sz="2800" dirty="0">
              <a:solidFill>
                <a:prstClr val="black"/>
              </a:solidFill>
              <a:latin typeface="Perpetu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254" y="1"/>
            <a:ext cx="8977745" cy="843148"/>
          </a:xfrm>
        </p:spPr>
        <p:txBody>
          <a:bodyPr>
            <a:normAutofit fontScale="90000"/>
          </a:bodyPr>
          <a:lstStyle/>
          <a:p>
            <a:r>
              <a:rPr lang="en-US" sz="3200" b="1" dirty="0" smtClean="0"/>
              <a:t>Comparison of Tier 1 and Tier 2 with Common Tracker</a:t>
            </a:r>
            <a:endParaRPr lang="en-US" sz="3200" b="1" dirty="0"/>
          </a:p>
        </p:txBody>
      </p:sp>
      <p:sp>
        <p:nvSpPr>
          <p:cNvPr id="3" name="Content Placeholder 2"/>
          <p:cNvSpPr>
            <a:spLocks noGrp="1"/>
          </p:cNvSpPr>
          <p:nvPr>
            <p:ph sz="quarter" idx="1"/>
          </p:nvPr>
        </p:nvSpPr>
        <p:spPr>
          <a:xfrm>
            <a:off x="152400" y="997527"/>
            <a:ext cx="8839200" cy="4793673"/>
          </a:xfrm>
        </p:spPr>
        <p:txBody>
          <a:bodyPr/>
          <a:lstStyle/>
          <a:p>
            <a:r>
              <a:rPr lang="en-US" dirty="0" smtClean="0"/>
              <a:t>To eliminate uncertainty in the evaluation, a consistent tracker should be used, which requires  Tier 2 products </a:t>
            </a:r>
          </a:p>
          <a:p>
            <a:r>
              <a:rPr lang="en-US" dirty="0" smtClean="0"/>
              <a:t>TCMT applies the GFDL Community Tracker to all model forecasts.  </a:t>
            </a:r>
          </a:p>
          <a:p>
            <a:pPr lvl="1"/>
            <a:r>
              <a:rPr lang="en-US" dirty="0" smtClean="0"/>
              <a:t>Consistent tracker, available in community repository</a:t>
            </a:r>
          </a:p>
          <a:p>
            <a:r>
              <a:rPr lang="en-US" i="1" u="sng" dirty="0" smtClean="0"/>
              <a:t>Example</a:t>
            </a:r>
            <a:r>
              <a:rPr lang="en-US" dirty="0" smtClean="0"/>
              <a:t>: Comparison of AHW1 Tier 1 and AHW1 Tier 2 with different tracker codes</a:t>
            </a:r>
          </a:p>
          <a:p>
            <a:pPr lvl="1"/>
            <a:r>
              <a:rPr lang="en-US" dirty="0" smtClean="0"/>
              <a:t>5-10 </a:t>
            </a:r>
            <a:r>
              <a:rPr lang="en-US" dirty="0" err="1" smtClean="0"/>
              <a:t>kt</a:t>
            </a:r>
            <a:r>
              <a:rPr lang="en-US" dirty="0" smtClean="0"/>
              <a:t> differences observed for median intensity error</a:t>
            </a:r>
          </a:p>
          <a:p>
            <a:pPr lvl="1"/>
            <a:r>
              <a:rPr lang="en-US" dirty="0" smtClean="0"/>
              <a:t>Some 2-5 nm differences observed for median track error</a:t>
            </a:r>
            <a:endParaRPr lang="en-US" dirty="0"/>
          </a:p>
        </p:txBody>
      </p:sp>
      <p:pic>
        <p:nvPicPr>
          <p:cNvPr id="4" name="Picture 3" descr="AHW1_TIER2_AHW1_TIER1_LANDANDWATER_ALbasin_WDER_median.png"/>
          <p:cNvPicPr>
            <a:picLocks noChangeAspect="1"/>
          </p:cNvPicPr>
          <p:nvPr/>
        </p:nvPicPr>
        <p:blipFill>
          <a:blip r:embed="rId3" cstate="print"/>
          <a:stretch>
            <a:fillRect/>
          </a:stretch>
        </p:blipFill>
        <p:spPr>
          <a:xfrm>
            <a:off x="76200" y="4412675"/>
            <a:ext cx="2958353" cy="2286000"/>
          </a:xfrm>
          <a:prstGeom prst="rect">
            <a:avLst/>
          </a:prstGeom>
        </p:spPr>
      </p:pic>
      <p:pic>
        <p:nvPicPr>
          <p:cNvPr id="7" name="Picture 6" descr="AHW1_TIER2_AHW1_TIER1_OCD5_WDER_raw_bplot.png"/>
          <p:cNvPicPr>
            <a:picLocks noChangeAspect="1"/>
          </p:cNvPicPr>
          <p:nvPr/>
        </p:nvPicPr>
        <p:blipFill>
          <a:blip r:embed="rId4" cstate="print"/>
          <a:stretch>
            <a:fillRect/>
          </a:stretch>
        </p:blipFill>
        <p:spPr>
          <a:xfrm>
            <a:off x="6096000" y="4412675"/>
            <a:ext cx="2958353" cy="2286000"/>
          </a:xfrm>
          <a:prstGeom prst="rect">
            <a:avLst/>
          </a:prstGeom>
        </p:spPr>
      </p:pic>
      <p:pic>
        <p:nvPicPr>
          <p:cNvPr id="8" name="Picture 7" descr="AHW1_TIER2_AHW1_TIER1_LANDANDWATER_ALbasin_TKER_median.png"/>
          <p:cNvPicPr>
            <a:picLocks noChangeAspect="1"/>
          </p:cNvPicPr>
          <p:nvPr/>
        </p:nvPicPr>
        <p:blipFill>
          <a:blip r:embed="rId5" cstate="print"/>
          <a:stretch>
            <a:fillRect/>
          </a:stretch>
        </p:blipFill>
        <p:spPr>
          <a:xfrm>
            <a:off x="3086100" y="4412675"/>
            <a:ext cx="2958353" cy="22860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Rectangle 73"/>
          <p:cNvSpPr/>
          <p:nvPr/>
        </p:nvSpPr>
        <p:spPr bwMode="auto">
          <a:xfrm>
            <a:off x="3153837" y="5181600"/>
            <a:ext cx="1418163" cy="379438"/>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a:solidFill>
                  <a:prstClr val="white"/>
                </a:solidFill>
              </a:rPr>
              <a:t>WRF </a:t>
            </a:r>
            <a:r>
              <a:rPr lang="en-US" dirty="0" smtClean="0">
                <a:solidFill>
                  <a:prstClr val="white"/>
                </a:solidFill>
              </a:rPr>
              <a:t>V3.1.1</a:t>
            </a:r>
            <a:endParaRPr lang="en-US" dirty="0">
              <a:solidFill>
                <a:prstClr val="white"/>
              </a:solidFill>
            </a:endParaRPr>
          </a:p>
        </p:txBody>
      </p:sp>
      <p:sp>
        <p:nvSpPr>
          <p:cNvPr id="9" name="Rectangle 2"/>
          <p:cNvSpPr txBox="1">
            <a:spLocks/>
          </p:cNvSpPr>
          <p:nvPr/>
        </p:nvSpPr>
        <p:spPr bwMode="auto">
          <a:xfrm>
            <a:off x="787400" y="336550"/>
            <a:ext cx="7569200" cy="777875"/>
          </a:xfrm>
          <a:prstGeom prst="rect">
            <a:avLst/>
          </a:prstGeom>
          <a:noFill/>
        </p:spPr>
        <p:txBody>
          <a:bodyPr lIns="0" tIns="0" rIns="0" bIns="0" anchor="ctr">
            <a:prstTxWarp prst="textNoShape">
              <a:avLst/>
            </a:prstTxWarp>
            <a:noAutofit/>
          </a:bodyPr>
          <a:lstStyle/>
          <a:p>
            <a:pPr algn="l" eaLnBrk="1" fontAlgn="auto" hangingPunct="1">
              <a:spcBef>
                <a:spcPts val="0"/>
              </a:spcBef>
              <a:spcAft>
                <a:spcPts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lang="en-GB" sz="3000" dirty="0">
                <a:solidFill>
                  <a:srgbClr val="1F497D"/>
                </a:solidFill>
                <a:latin typeface="Franklin Gothic Book"/>
              </a:rPr>
              <a:t>HWRF code </a:t>
            </a:r>
            <a:r>
              <a:rPr lang="en-GB" sz="3000" dirty="0" smtClean="0">
                <a:solidFill>
                  <a:srgbClr val="1F497D"/>
                </a:solidFill>
                <a:latin typeface="Franklin Gothic Book"/>
              </a:rPr>
              <a:t>management: atmospheric model </a:t>
            </a:r>
            <a:br>
              <a:rPr lang="en-GB" sz="3000" dirty="0" smtClean="0">
                <a:solidFill>
                  <a:srgbClr val="1F497D"/>
                </a:solidFill>
                <a:latin typeface="Franklin Gothic Book"/>
              </a:rPr>
            </a:br>
            <a:endParaRPr lang="en-GB" sz="3000" dirty="0">
              <a:solidFill>
                <a:srgbClr val="1F497D"/>
              </a:solidFill>
              <a:latin typeface="Franklin Gothic Book"/>
            </a:endParaRPr>
          </a:p>
        </p:txBody>
      </p:sp>
      <p:sp>
        <p:nvSpPr>
          <p:cNvPr id="25" name="Up Arrow 24"/>
          <p:cNvSpPr/>
          <p:nvPr/>
        </p:nvSpPr>
        <p:spPr>
          <a:xfrm>
            <a:off x="3962400" y="5867400"/>
            <a:ext cx="45719" cy="247395"/>
          </a:xfrm>
          <a:prstGeom prst="upArrow">
            <a:avLst/>
          </a:prstGeom>
          <a:ln w="54483"/>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dirty="0">
              <a:solidFill>
                <a:prstClr val="white"/>
              </a:solidFill>
            </a:endParaRPr>
          </a:p>
        </p:txBody>
      </p:sp>
      <p:sp>
        <p:nvSpPr>
          <p:cNvPr id="52" name="Rectangle 51"/>
          <p:cNvSpPr/>
          <p:nvPr/>
        </p:nvSpPr>
        <p:spPr bwMode="auto">
          <a:xfrm>
            <a:off x="5804833" y="1219200"/>
            <a:ext cx="3110568" cy="379413"/>
          </a:xfrm>
          <a:prstGeom prst="rect">
            <a:avLst/>
          </a:prstGeom>
          <a:solidFill>
            <a:schemeClr val="accent3"/>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a:solidFill>
                  <a:prstClr val="white"/>
                </a:solidFill>
              </a:rPr>
              <a:t>HWRF</a:t>
            </a:r>
            <a:r>
              <a:rPr lang="en-US" dirty="0" smtClean="0">
                <a:solidFill>
                  <a:prstClr val="white"/>
                </a:solidFill>
              </a:rPr>
              <a:t> for </a:t>
            </a:r>
            <a:r>
              <a:rPr lang="en-US" dirty="0">
                <a:solidFill>
                  <a:prstClr val="white"/>
                </a:solidFill>
              </a:rPr>
              <a:t>operations (2011)</a:t>
            </a:r>
          </a:p>
        </p:txBody>
      </p:sp>
      <p:sp>
        <p:nvSpPr>
          <p:cNvPr id="54" name="Right Arrow 53"/>
          <p:cNvSpPr/>
          <p:nvPr/>
        </p:nvSpPr>
        <p:spPr bwMode="auto">
          <a:xfrm>
            <a:off x="4724400" y="6400800"/>
            <a:ext cx="304800" cy="45719"/>
          </a:xfrm>
          <a:prstGeom prst="rightArrow">
            <a:avLst/>
          </a:prstGeom>
          <a:solidFill>
            <a:schemeClr val="accent6"/>
          </a:solidFill>
          <a:ln w="35433">
            <a:solidFill>
              <a:schemeClr val="accent6"/>
            </a:solidFill>
          </a:ln>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dirty="0">
              <a:solidFill>
                <a:prstClr val="white"/>
              </a:solidFill>
            </a:endParaRPr>
          </a:p>
        </p:txBody>
      </p:sp>
      <p:sp>
        <p:nvSpPr>
          <p:cNvPr id="55" name="Right Arrow 54"/>
          <p:cNvSpPr/>
          <p:nvPr/>
        </p:nvSpPr>
        <p:spPr bwMode="auto">
          <a:xfrm flipV="1">
            <a:off x="7010400" y="6400800"/>
            <a:ext cx="304800" cy="45719"/>
          </a:xfrm>
          <a:prstGeom prst="rightArrow">
            <a:avLst/>
          </a:prstGeom>
          <a:solidFill>
            <a:schemeClr val="accent6"/>
          </a:solidFill>
          <a:ln w="35433">
            <a:solidFill>
              <a:schemeClr val="accent6"/>
            </a:solidFill>
          </a:ln>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dirty="0">
              <a:solidFill>
                <a:prstClr val="white"/>
              </a:solidFill>
            </a:endParaRPr>
          </a:p>
        </p:txBody>
      </p:sp>
      <p:sp>
        <p:nvSpPr>
          <p:cNvPr id="58" name="Rectangle 57"/>
          <p:cNvSpPr/>
          <p:nvPr/>
        </p:nvSpPr>
        <p:spPr bwMode="auto">
          <a:xfrm>
            <a:off x="6019800" y="6172200"/>
            <a:ext cx="990599" cy="457200"/>
          </a:xfrm>
          <a:prstGeom prst="rect">
            <a:avLst/>
          </a:prstGeom>
          <a:solidFill>
            <a:schemeClr val="accent6"/>
          </a:solidFill>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sz="1400" dirty="0" smtClean="0">
                <a:solidFill>
                  <a:prstClr val="white"/>
                </a:solidFill>
              </a:rPr>
              <a:t>oper HWRF</a:t>
            </a:r>
          </a:p>
          <a:p>
            <a:pPr eaLnBrk="1" fontAlgn="auto" hangingPunct="1">
              <a:spcBef>
                <a:spcPts val="0"/>
              </a:spcBef>
              <a:spcAft>
                <a:spcPts val="0"/>
              </a:spcAft>
              <a:defRPr/>
            </a:pPr>
            <a:r>
              <a:rPr lang="en-US" sz="1400" dirty="0" smtClean="0">
                <a:solidFill>
                  <a:prstClr val="white"/>
                </a:solidFill>
              </a:rPr>
              <a:t>2009</a:t>
            </a:r>
            <a:endParaRPr lang="en-US" sz="1400" dirty="0">
              <a:solidFill>
                <a:prstClr val="white"/>
              </a:solidFill>
            </a:endParaRPr>
          </a:p>
        </p:txBody>
      </p:sp>
      <p:sp>
        <p:nvSpPr>
          <p:cNvPr id="59" name="Rectangle 58"/>
          <p:cNvSpPr/>
          <p:nvPr/>
        </p:nvSpPr>
        <p:spPr bwMode="auto">
          <a:xfrm>
            <a:off x="7391400" y="6172200"/>
            <a:ext cx="990599" cy="457200"/>
          </a:xfrm>
          <a:prstGeom prst="rect">
            <a:avLst/>
          </a:prstGeom>
          <a:solidFill>
            <a:schemeClr val="accent6"/>
          </a:solidFill>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sz="1400" dirty="0" smtClean="0">
                <a:solidFill>
                  <a:prstClr val="white"/>
                </a:solidFill>
              </a:rPr>
              <a:t>oper HWRF</a:t>
            </a:r>
          </a:p>
          <a:p>
            <a:pPr eaLnBrk="1" fontAlgn="auto" hangingPunct="1">
              <a:spcBef>
                <a:spcPts val="0"/>
              </a:spcBef>
              <a:spcAft>
                <a:spcPts val="0"/>
              </a:spcAft>
              <a:defRPr/>
            </a:pPr>
            <a:r>
              <a:rPr lang="en-US" sz="1400" dirty="0" smtClean="0">
                <a:solidFill>
                  <a:prstClr val="white"/>
                </a:solidFill>
              </a:rPr>
              <a:t>2010  “R2”</a:t>
            </a:r>
            <a:endParaRPr lang="en-US" sz="1400" dirty="0">
              <a:solidFill>
                <a:prstClr val="white"/>
              </a:solidFill>
            </a:endParaRPr>
          </a:p>
        </p:txBody>
      </p:sp>
      <p:cxnSp>
        <p:nvCxnSpPr>
          <p:cNvPr id="73" name="Straight Arrow Connector 72"/>
          <p:cNvCxnSpPr/>
          <p:nvPr/>
        </p:nvCxnSpPr>
        <p:spPr>
          <a:xfrm rot="10800000">
            <a:off x="4038600" y="4953000"/>
            <a:ext cx="2286000" cy="1219200"/>
          </a:xfrm>
          <a:prstGeom prst="straightConnector1">
            <a:avLst/>
          </a:prstGeom>
          <a:ln w="19050">
            <a:solidFill>
              <a:schemeClr val="accent6"/>
            </a:solidFill>
            <a:tailEnd type="arrow"/>
          </a:ln>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a:stCxn id="55" idx="2"/>
          </p:cNvCxnSpPr>
          <p:nvPr/>
        </p:nvCxnSpPr>
        <p:spPr>
          <a:xfrm rot="16200000" flipV="1">
            <a:off x="4598670" y="3707128"/>
            <a:ext cx="2286000" cy="3101343"/>
          </a:xfrm>
          <a:prstGeom prst="straightConnector1">
            <a:avLst/>
          </a:prstGeom>
          <a:ln w="19050">
            <a:solidFill>
              <a:schemeClr val="accent6"/>
            </a:solidFill>
            <a:prstDash val="solid"/>
            <a:tailEnd type="arrow"/>
          </a:ln>
        </p:spPr>
        <p:style>
          <a:lnRef idx="2">
            <a:schemeClr val="accent1"/>
          </a:lnRef>
          <a:fillRef idx="0">
            <a:schemeClr val="accent1"/>
          </a:fillRef>
          <a:effectRef idx="1">
            <a:schemeClr val="accent1"/>
          </a:effectRef>
          <a:fontRef idx="minor">
            <a:schemeClr val="tx1"/>
          </a:fontRef>
        </p:style>
      </p:cxnSp>
      <p:sp>
        <p:nvSpPr>
          <p:cNvPr id="49" name="Up Arrow 48"/>
          <p:cNvSpPr/>
          <p:nvPr/>
        </p:nvSpPr>
        <p:spPr bwMode="auto">
          <a:xfrm>
            <a:off x="3962400" y="4038600"/>
            <a:ext cx="45708" cy="247460"/>
          </a:xfrm>
          <a:prstGeom prst="upArrow">
            <a:avLst/>
          </a:prstGeom>
          <a:ln w="54483"/>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dirty="0">
              <a:solidFill>
                <a:prstClr val="white"/>
              </a:solidFill>
            </a:endParaRPr>
          </a:p>
        </p:txBody>
      </p:sp>
      <p:sp>
        <p:nvSpPr>
          <p:cNvPr id="46" name="Slide Number Placeholder 45"/>
          <p:cNvSpPr>
            <a:spLocks noGrp="1"/>
          </p:cNvSpPr>
          <p:nvPr>
            <p:ph type="sldNum" sz="quarter" idx="12"/>
          </p:nvPr>
        </p:nvSpPr>
        <p:spPr>
          <a:xfrm>
            <a:off x="8458200" y="6172200"/>
            <a:ext cx="457200" cy="457200"/>
          </a:xfrm>
        </p:spPr>
        <p:txBody>
          <a:bodyPr/>
          <a:lstStyle/>
          <a:p>
            <a:fld id="{F5459D80-F6AF-4590-8E73-2F013678FE42}" type="slidenum">
              <a:rPr lang="en-US" smtClean="0"/>
              <a:pPr/>
              <a:t>17</a:t>
            </a:fld>
            <a:endParaRPr lang="en-US" dirty="0"/>
          </a:p>
        </p:txBody>
      </p:sp>
      <p:cxnSp>
        <p:nvCxnSpPr>
          <p:cNvPr id="48" name="Straight Arrow Connector 47"/>
          <p:cNvCxnSpPr/>
          <p:nvPr/>
        </p:nvCxnSpPr>
        <p:spPr>
          <a:xfrm rot="10800000">
            <a:off x="4114800" y="3276600"/>
            <a:ext cx="3733800" cy="2819400"/>
          </a:xfrm>
          <a:prstGeom prst="straightConnector1">
            <a:avLst/>
          </a:prstGeom>
          <a:ln w="19050">
            <a:solidFill>
              <a:schemeClr val="accent6"/>
            </a:solidFill>
            <a:prstDash val="solid"/>
            <a:tailEnd type="arrow"/>
          </a:ln>
        </p:spPr>
        <p:style>
          <a:lnRef idx="2">
            <a:schemeClr val="accent1"/>
          </a:lnRef>
          <a:fillRef idx="0">
            <a:schemeClr val="accent1"/>
          </a:fillRef>
          <a:effectRef idx="1">
            <a:schemeClr val="accent1"/>
          </a:effectRef>
          <a:fontRef idx="minor">
            <a:schemeClr val="tx1"/>
          </a:fontRef>
        </p:style>
      </p:cxnSp>
      <p:sp>
        <p:nvSpPr>
          <p:cNvPr id="71" name="Rectangle 70"/>
          <p:cNvSpPr/>
          <p:nvPr/>
        </p:nvSpPr>
        <p:spPr bwMode="auto">
          <a:xfrm>
            <a:off x="5029200" y="4953000"/>
            <a:ext cx="1143000" cy="533400"/>
          </a:xfrm>
          <a:prstGeom prst="rect">
            <a:avLst/>
          </a:prstGeom>
          <a:solidFill>
            <a:schemeClr val="accent6"/>
          </a:solidFill>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sz="1400" dirty="0" smtClean="0">
                <a:solidFill>
                  <a:prstClr val="white"/>
                </a:solidFill>
              </a:rPr>
              <a:t>2010 baseline “R1”</a:t>
            </a:r>
            <a:endParaRPr lang="en-US" sz="1400" dirty="0">
              <a:solidFill>
                <a:prstClr val="white"/>
              </a:solidFill>
            </a:endParaRPr>
          </a:p>
        </p:txBody>
      </p:sp>
      <p:sp>
        <p:nvSpPr>
          <p:cNvPr id="63" name="Rectangle 62"/>
          <p:cNvSpPr/>
          <p:nvPr/>
        </p:nvSpPr>
        <p:spPr bwMode="auto">
          <a:xfrm>
            <a:off x="228600" y="3962400"/>
            <a:ext cx="914400" cy="1447800"/>
          </a:xfrm>
          <a:prstGeom prst="rect">
            <a:avLst/>
          </a:prstGeom>
          <a:solidFill>
            <a:schemeClr val="accent2"/>
          </a:solidFill>
          <a:ln>
            <a:solidFill>
              <a:srgbClr val="660066"/>
            </a:solidFill>
          </a:ln>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smtClean="0">
                <a:solidFill>
                  <a:prstClr val="white"/>
                </a:solidFill>
              </a:rPr>
              <a:t>Tutorial, HWRF Beta release</a:t>
            </a:r>
            <a:endParaRPr lang="en-US" dirty="0">
              <a:solidFill>
                <a:prstClr val="white"/>
              </a:solidFill>
            </a:endParaRPr>
          </a:p>
        </p:txBody>
      </p:sp>
      <p:sp>
        <p:nvSpPr>
          <p:cNvPr id="62" name="Rectangle 61"/>
          <p:cNvSpPr/>
          <p:nvPr/>
        </p:nvSpPr>
        <p:spPr bwMode="auto">
          <a:xfrm>
            <a:off x="5867400" y="1905000"/>
            <a:ext cx="2971800" cy="762000"/>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smtClean="0">
                <a:solidFill>
                  <a:prstClr val="white"/>
                </a:solidFill>
              </a:rPr>
              <a:t>Contributions from EMC &amp; NOAA Research to HWRF</a:t>
            </a:r>
            <a:endParaRPr lang="en-US" dirty="0">
              <a:solidFill>
                <a:prstClr val="white"/>
              </a:solidFill>
            </a:endParaRPr>
          </a:p>
        </p:txBody>
      </p:sp>
      <p:sp>
        <p:nvSpPr>
          <p:cNvPr id="82" name="Up Arrow 81"/>
          <p:cNvSpPr/>
          <p:nvPr/>
        </p:nvSpPr>
        <p:spPr>
          <a:xfrm>
            <a:off x="3962400" y="4800600"/>
            <a:ext cx="45719" cy="247395"/>
          </a:xfrm>
          <a:prstGeom prst="upArrow">
            <a:avLst/>
          </a:prstGeom>
          <a:ln w="54483"/>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dirty="0">
              <a:solidFill>
                <a:prstClr val="white"/>
              </a:solidFill>
            </a:endParaRPr>
          </a:p>
        </p:txBody>
      </p:sp>
      <p:sp>
        <p:nvSpPr>
          <p:cNvPr id="86" name="Rectangle 85"/>
          <p:cNvSpPr/>
          <p:nvPr/>
        </p:nvSpPr>
        <p:spPr bwMode="auto">
          <a:xfrm>
            <a:off x="3200400" y="3581400"/>
            <a:ext cx="1371600" cy="379438"/>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a:solidFill>
                  <a:prstClr val="white"/>
                </a:solidFill>
              </a:rPr>
              <a:t>WRF </a:t>
            </a:r>
            <a:r>
              <a:rPr lang="en-US" dirty="0" smtClean="0">
                <a:solidFill>
                  <a:prstClr val="white"/>
                </a:solidFill>
              </a:rPr>
              <a:t>V3.2.1</a:t>
            </a:r>
            <a:endParaRPr lang="en-US" dirty="0">
              <a:solidFill>
                <a:prstClr val="white"/>
              </a:solidFill>
            </a:endParaRPr>
          </a:p>
        </p:txBody>
      </p:sp>
      <p:sp>
        <p:nvSpPr>
          <p:cNvPr id="88" name="Up Arrow 87"/>
          <p:cNvSpPr/>
          <p:nvPr/>
        </p:nvSpPr>
        <p:spPr bwMode="auto">
          <a:xfrm>
            <a:off x="3886200" y="3181540"/>
            <a:ext cx="45708" cy="247460"/>
          </a:xfrm>
          <a:prstGeom prst="upArrow">
            <a:avLst/>
          </a:prstGeom>
          <a:ln w="54483"/>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dirty="0">
              <a:solidFill>
                <a:prstClr val="white"/>
              </a:solidFill>
            </a:endParaRPr>
          </a:p>
        </p:txBody>
      </p:sp>
      <p:sp>
        <p:nvSpPr>
          <p:cNvPr id="94" name="TextBox 93"/>
          <p:cNvSpPr txBox="1"/>
          <p:nvPr/>
        </p:nvSpPr>
        <p:spPr>
          <a:xfrm>
            <a:off x="5257800" y="6248400"/>
            <a:ext cx="559994" cy="369332"/>
          </a:xfrm>
          <a:prstGeom prst="rect">
            <a:avLst/>
          </a:prstGeom>
          <a:noFill/>
        </p:spPr>
        <p:txBody>
          <a:bodyPr wrap="none" rtlCol="0">
            <a:spAutoFit/>
          </a:bodyPr>
          <a:lstStyle/>
          <a:p>
            <a:pPr algn="l" eaLnBrk="1" fontAlgn="auto" hangingPunct="1">
              <a:spcBef>
                <a:spcPts val="0"/>
              </a:spcBef>
              <a:spcAft>
                <a:spcPts val="0"/>
              </a:spcAft>
            </a:pPr>
            <a:r>
              <a:rPr lang="en-US" dirty="0" smtClean="0">
                <a:solidFill>
                  <a:prstClr val="black"/>
                </a:solidFill>
                <a:latin typeface="Perpetua"/>
              </a:rPr>
              <a:t>(…)</a:t>
            </a:r>
            <a:endParaRPr lang="en-US" dirty="0">
              <a:solidFill>
                <a:prstClr val="black"/>
              </a:solidFill>
              <a:latin typeface="Perpetua"/>
            </a:endParaRPr>
          </a:p>
        </p:txBody>
      </p:sp>
      <p:sp>
        <p:nvSpPr>
          <p:cNvPr id="112" name="Rectangle 111"/>
          <p:cNvSpPr/>
          <p:nvPr/>
        </p:nvSpPr>
        <p:spPr bwMode="auto">
          <a:xfrm>
            <a:off x="3200400" y="2743200"/>
            <a:ext cx="1524000" cy="379438"/>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a:solidFill>
                  <a:prstClr val="white"/>
                </a:solidFill>
              </a:rPr>
              <a:t>WRF </a:t>
            </a:r>
            <a:r>
              <a:rPr lang="en-US" dirty="0" smtClean="0">
                <a:solidFill>
                  <a:prstClr val="white"/>
                </a:solidFill>
              </a:rPr>
              <a:t>V3.2.1+</a:t>
            </a:r>
            <a:endParaRPr lang="en-US" dirty="0">
              <a:solidFill>
                <a:prstClr val="white"/>
              </a:solidFill>
            </a:endParaRPr>
          </a:p>
        </p:txBody>
      </p:sp>
      <p:sp>
        <p:nvSpPr>
          <p:cNvPr id="115" name="Rectangle 114"/>
          <p:cNvSpPr/>
          <p:nvPr/>
        </p:nvSpPr>
        <p:spPr bwMode="auto">
          <a:xfrm>
            <a:off x="3200400" y="1981200"/>
            <a:ext cx="1524000" cy="379438"/>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a:solidFill>
                  <a:prstClr val="white"/>
                </a:solidFill>
              </a:rPr>
              <a:t>WRF </a:t>
            </a:r>
            <a:r>
              <a:rPr lang="en-US" dirty="0" smtClean="0">
                <a:solidFill>
                  <a:prstClr val="white"/>
                </a:solidFill>
              </a:rPr>
              <a:t>V3.2.1+</a:t>
            </a:r>
            <a:endParaRPr lang="en-US" dirty="0">
              <a:solidFill>
                <a:prstClr val="white"/>
              </a:solidFill>
            </a:endParaRPr>
          </a:p>
        </p:txBody>
      </p:sp>
      <p:sp>
        <p:nvSpPr>
          <p:cNvPr id="119" name="Rectangle 118"/>
          <p:cNvSpPr/>
          <p:nvPr/>
        </p:nvSpPr>
        <p:spPr bwMode="auto">
          <a:xfrm>
            <a:off x="1600200" y="3581400"/>
            <a:ext cx="1418163" cy="379438"/>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smtClean="0">
                <a:solidFill>
                  <a:prstClr val="white"/>
                </a:solidFill>
              </a:rPr>
              <a:t>08/</a:t>
            </a:r>
            <a:r>
              <a:rPr lang="en-US" dirty="0">
                <a:solidFill>
                  <a:prstClr val="white"/>
                </a:solidFill>
              </a:rPr>
              <a:t>2010</a:t>
            </a:r>
          </a:p>
        </p:txBody>
      </p:sp>
      <p:sp>
        <p:nvSpPr>
          <p:cNvPr id="120" name="Rectangle 119"/>
          <p:cNvSpPr/>
          <p:nvPr/>
        </p:nvSpPr>
        <p:spPr bwMode="auto">
          <a:xfrm>
            <a:off x="1600200" y="2743200"/>
            <a:ext cx="1418163" cy="379438"/>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smtClean="0">
                <a:solidFill>
                  <a:prstClr val="white"/>
                </a:solidFill>
              </a:rPr>
              <a:t>09/2010</a:t>
            </a:r>
            <a:endParaRPr lang="en-US" dirty="0">
              <a:solidFill>
                <a:prstClr val="white"/>
              </a:solidFill>
            </a:endParaRPr>
          </a:p>
        </p:txBody>
      </p:sp>
      <p:sp>
        <p:nvSpPr>
          <p:cNvPr id="121" name="Rectangle 120"/>
          <p:cNvSpPr/>
          <p:nvPr/>
        </p:nvSpPr>
        <p:spPr bwMode="auto">
          <a:xfrm>
            <a:off x="1600200" y="1981200"/>
            <a:ext cx="1418163" cy="379438"/>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smtClean="0">
                <a:solidFill>
                  <a:prstClr val="white"/>
                </a:solidFill>
              </a:rPr>
              <a:t>02/2011</a:t>
            </a:r>
            <a:endParaRPr lang="en-US" dirty="0">
              <a:solidFill>
                <a:prstClr val="white"/>
              </a:solidFill>
            </a:endParaRPr>
          </a:p>
        </p:txBody>
      </p:sp>
      <p:sp>
        <p:nvSpPr>
          <p:cNvPr id="122" name="Up Arrow 121"/>
          <p:cNvSpPr/>
          <p:nvPr/>
        </p:nvSpPr>
        <p:spPr>
          <a:xfrm>
            <a:off x="3886200" y="2438400"/>
            <a:ext cx="45719" cy="247395"/>
          </a:xfrm>
          <a:prstGeom prst="upArrow">
            <a:avLst/>
          </a:prstGeom>
          <a:ln w="54483"/>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dirty="0">
              <a:solidFill>
                <a:prstClr val="white"/>
              </a:solidFill>
            </a:endParaRPr>
          </a:p>
        </p:txBody>
      </p:sp>
      <p:sp>
        <p:nvSpPr>
          <p:cNvPr id="123" name="TextBox 122"/>
          <p:cNvSpPr txBox="1"/>
          <p:nvPr/>
        </p:nvSpPr>
        <p:spPr>
          <a:xfrm>
            <a:off x="3657600" y="5486400"/>
            <a:ext cx="559994" cy="369332"/>
          </a:xfrm>
          <a:prstGeom prst="rect">
            <a:avLst/>
          </a:prstGeom>
          <a:noFill/>
        </p:spPr>
        <p:txBody>
          <a:bodyPr wrap="none" rtlCol="0">
            <a:spAutoFit/>
          </a:bodyPr>
          <a:lstStyle/>
          <a:p>
            <a:pPr algn="l" eaLnBrk="1" fontAlgn="auto" hangingPunct="1">
              <a:spcBef>
                <a:spcPts val="0"/>
              </a:spcBef>
              <a:spcAft>
                <a:spcPts val="0"/>
              </a:spcAft>
            </a:pPr>
            <a:r>
              <a:rPr lang="en-US" dirty="0" smtClean="0">
                <a:solidFill>
                  <a:prstClr val="black"/>
                </a:solidFill>
                <a:latin typeface="Perpetua"/>
              </a:rPr>
              <a:t>(…)</a:t>
            </a:r>
            <a:endParaRPr lang="en-US" dirty="0">
              <a:solidFill>
                <a:prstClr val="black"/>
              </a:solidFill>
              <a:latin typeface="Perpetua"/>
            </a:endParaRPr>
          </a:p>
        </p:txBody>
      </p:sp>
      <p:sp>
        <p:nvSpPr>
          <p:cNvPr id="126" name="Rectangle 125"/>
          <p:cNvSpPr/>
          <p:nvPr/>
        </p:nvSpPr>
        <p:spPr bwMode="auto">
          <a:xfrm>
            <a:off x="1600200" y="1219200"/>
            <a:ext cx="1418163" cy="379438"/>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smtClean="0">
                <a:solidFill>
                  <a:prstClr val="white"/>
                </a:solidFill>
              </a:rPr>
              <a:t>04/2011</a:t>
            </a:r>
            <a:endParaRPr lang="en-US" dirty="0">
              <a:solidFill>
                <a:prstClr val="white"/>
              </a:solidFill>
            </a:endParaRPr>
          </a:p>
        </p:txBody>
      </p:sp>
      <p:sp>
        <p:nvSpPr>
          <p:cNvPr id="127" name="Rectangle 126"/>
          <p:cNvSpPr/>
          <p:nvPr/>
        </p:nvSpPr>
        <p:spPr bwMode="auto">
          <a:xfrm>
            <a:off x="3200400" y="1219200"/>
            <a:ext cx="1524000" cy="379438"/>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a:solidFill>
                  <a:prstClr val="white"/>
                </a:solidFill>
              </a:rPr>
              <a:t>WRF </a:t>
            </a:r>
            <a:r>
              <a:rPr lang="en-US" dirty="0" smtClean="0">
                <a:solidFill>
                  <a:prstClr val="white"/>
                </a:solidFill>
              </a:rPr>
              <a:t>V3.3</a:t>
            </a:r>
            <a:endParaRPr lang="en-US" dirty="0">
              <a:solidFill>
                <a:prstClr val="white"/>
              </a:solidFill>
            </a:endParaRPr>
          </a:p>
        </p:txBody>
      </p:sp>
      <p:sp>
        <p:nvSpPr>
          <p:cNvPr id="128" name="Up Arrow 127"/>
          <p:cNvSpPr/>
          <p:nvPr/>
        </p:nvSpPr>
        <p:spPr>
          <a:xfrm>
            <a:off x="3886200" y="1676400"/>
            <a:ext cx="45719" cy="247395"/>
          </a:xfrm>
          <a:prstGeom prst="upArrow">
            <a:avLst/>
          </a:prstGeom>
          <a:ln w="54483"/>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dirty="0">
              <a:solidFill>
                <a:prstClr val="white"/>
              </a:solidFill>
            </a:endParaRPr>
          </a:p>
        </p:txBody>
      </p:sp>
      <p:cxnSp>
        <p:nvCxnSpPr>
          <p:cNvPr id="130" name="Straight Arrow Connector 129"/>
          <p:cNvCxnSpPr>
            <a:stCxn id="62" idx="1"/>
          </p:cNvCxnSpPr>
          <p:nvPr/>
        </p:nvCxnSpPr>
        <p:spPr>
          <a:xfrm rot="10800000">
            <a:off x="4800600" y="2286000"/>
            <a:ext cx="1066800" cy="1588"/>
          </a:xfrm>
          <a:prstGeom prst="straightConnector1">
            <a:avLst/>
          </a:prstGeom>
          <a:ln w="28575">
            <a:solidFill>
              <a:schemeClr val="accent2"/>
            </a:solidFill>
            <a:prstDash val="sysDash"/>
            <a:tailEnd type="arrow"/>
          </a:ln>
          <a:effectLst/>
        </p:spPr>
        <p:style>
          <a:lnRef idx="2">
            <a:schemeClr val="accent1"/>
          </a:lnRef>
          <a:fillRef idx="0">
            <a:schemeClr val="accent1"/>
          </a:fillRef>
          <a:effectRef idx="1">
            <a:schemeClr val="accent1"/>
          </a:effectRef>
          <a:fontRef idx="minor">
            <a:schemeClr val="tx1"/>
          </a:fontRef>
        </p:style>
      </p:cxnSp>
      <p:cxnSp>
        <p:nvCxnSpPr>
          <p:cNvPr id="134" name="Straight Arrow Connector 133"/>
          <p:cNvCxnSpPr>
            <a:stCxn id="37" idx="1"/>
          </p:cNvCxnSpPr>
          <p:nvPr/>
        </p:nvCxnSpPr>
        <p:spPr>
          <a:xfrm rot="10800000">
            <a:off x="1143000" y="4495800"/>
            <a:ext cx="457200" cy="37318"/>
          </a:xfrm>
          <a:prstGeom prst="straightConnector1">
            <a:avLst/>
          </a:prstGeom>
          <a:ln w="28575">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7" name="Straight Arrow Connector 156"/>
          <p:cNvCxnSpPr/>
          <p:nvPr/>
        </p:nvCxnSpPr>
        <p:spPr>
          <a:xfrm flipV="1">
            <a:off x="4572000" y="1447800"/>
            <a:ext cx="1143000" cy="531812"/>
          </a:xfrm>
          <a:prstGeom prst="straightConnector1">
            <a:avLst/>
          </a:prstGeom>
          <a:ln w="28575">
            <a:solidFill>
              <a:schemeClr val="accent3"/>
            </a:solidFill>
            <a:prstDash val="sysDash"/>
            <a:tailEnd type="arrow"/>
          </a:ln>
          <a:effectLst/>
        </p:spPr>
        <p:style>
          <a:lnRef idx="2">
            <a:schemeClr val="accent1"/>
          </a:lnRef>
          <a:fillRef idx="0">
            <a:schemeClr val="accent1"/>
          </a:fillRef>
          <a:effectRef idx="1">
            <a:schemeClr val="accent1"/>
          </a:effectRef>
          <a:fontRef idx="minor">
            <a:schemeClr val="tx1"/>
          </a:fontRef>
        </p:style>
      </p:cxnSp>
      <p:sp>
        <p:nvSpPr>
          <p:cNvPr id="45" name="Rectangle 44"/>
          <p:cNvSpPr/>
          <p:nvPr/>
        </p:nvSpPr>
        <p:spPr bwMode="auto">
          <a:xfrm>
            <a:off x="7162800" y="3581400"/>
            <a:ext cx="1219200" cy="457200"/>
          </a:xfrm>
          <a:prstGeom prst="rect">
            <a:avLst/>
          </a:prstGeom>
          <a:solidFill>
            <a:schemeClr val="accent6"/>
          </a:solidFill>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sz="1400" dirty="0" smtClean="0">
                <a:solidFill>
                  <a:prstClr val="white"/>
                </a:solidFill>
              </a:rPr>
              <a:t>2011 Baseline “R2 final”</a:t>
            </a:r>
            <a:endParaRPr lang="en-US" sz="1400" dirty="0">
              <a:solidFill>
                <a:prstClr val="white"/>
              </a:solidFill>
            </a:endParaRPr>
          </a:p>
        </p:txBody>
      </p:sp>
      <p:cxnSp>
        <p:nvCxnSpPr>
          <p:cNvPr id="47" name="Straight Arrow Connector 46"/>
          <p:cNvCxnSpPr/>
          <p:nvPr/>
        </p:nvCxnSpPr>
        <p:spPr>
          <a:xfrm rot="10800000">
            <a:off x="4267200" y="2438400"/>
            <a:ext cx="2895600" cy="1219200"/>
          </a:xfrm>
          <a:prstGeom prst="straightConnector1">
            <a:avLst/>
          </a:prstGeom>
          <a:ln w="19050">
            <a:solidFill>
              <a:schemeClr val="accent6"/>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rot="5400000">
            <a:off x="7049294" y="3163094"/>
            <a:ext cx="836612" cy="1588"/>
          </a:xfrm>
          <a:prstGeom prst="straightConnector1">
            <a:avLst/>
          </a:prstGeom>
          <a:ln w="28575">
            <a:solidFill>
              <a:schemeClr val="accent2"/>
            </a:solidFill>
            <a:prstDash val="sysDash"/>
            <a:tailEnd type="arrow"/>
          </a:ln>
          <a:effectLst/>
        </p:spPr>
        <p:style>
          <a:lnRef idx="2">
            <a:schemeClr val="accent1"/>
          </a:lnRef>
          <a:fillRef idx="0">
            <a:schemeClr val="accent1"/>
          </a:fillRef>
          <a:effectRef idx="1">
            <a:schemeClr val="accent1"/>
          </a:effectRef>
          <a:fontRef idx="minor">
            <a:schemeClr val="tx1"/>
          </a:fontRef>
        </p:style>
      </p:cxnSp>
      <p:pic>
        <p:nvPicPr>
          <p:cNvPr id="50" name="Picture 49" descr="dtc_wordmark_pms203.jpg"/>
          <p:cNvPicPr>
            <a:picLocks noChangeAspect="1"/>
          </p:cNvPicPr>
          <p:nvPr/>
        </p:nvPicPr>
        <p:blipFill>
          <a:blip r:embed="rId3" cstate="print"/>
          <a:srcRect/>
          <a:stretch>
            <a:fillRect/>
          </a:stretch>
        </p:blipFill>
        <p:spPr bwMode="auto">
          <a:xfrm>
            <a:off x="0" y="6081713"/>
            <a:ext cx="2895600" cy="776287"/>
          </a:xfrm>
          <a:prstGeom prst="rect">
            <a:avLst/>
          </a:prstGeom>
          <a:noFill/>
          <a:ln w="9525">
            <a:noFill/>
            <a:miter lim="800000"/>
            <a:headEnd/>
            <a:tailEnd/>
          </a:ln>
        </p:spPr>
      </p:pic>
      <p:sp>
        <p:nvSpPr>
          <p:cNvPr id="61" name="Rectangle 60"/>
          <p:cNvSpPr/>
          <p:nvPr/>
        </p:nvSpPr>
        <p:spPr bwMode="auto">
          <a:xfrm>
            <a:off x="228600" y="1143000"/>
            <a:ext cx="914400" cy="1447800"/>
          </a:xfrm>
          <a:prstGeom prst="rect">
            <a:avLst/>
          </a:prstGeom>
          <a:solidFill>
            <a:schemeClr val="accent2"/>
          </a:solidFill>
          <a:ln>
            <a:solidFill>
              <a:srgbClr val="660066"/>
            </a:solidFill>
          </a:ln>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smtClean="0">
                <a:solidFill>
                  <a:prstClr val="white"/>
                </a:solidFill>
              </a:rPr>
              <a:t>HWRF release</a:t>
            </a:r>
            <a:endParaRPr lang="en-US" dirty="0">
              <a:solidFill>
                <a:prstClr val="white"/>
              </a:solidFill>
            </a:endParaRPr>
          </a:p>
        </p:txBody>
      </p:sp>
      <p:cxnSp>
        <p:nvCxnSpPr>
          <p:cNvPr id="64" name="Straight Arrow Connector 63"/>
          <p:cNvCxnSpPr/>
          <p:nvPr/>
        </p:nvCxnSpPr>
        <p:spPr>
          <a:xfrm rot="10800000">
            <a:off x="1143000" y="1371600"/>
            <a:ext cx="457200" cy="37318"/>
          </a:xfrm>
          <a:prstGeom prst="straightConnector1">
            <a:avLst/>
          </a:prstGeom>
          <a:ln w="28575">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grpSp>
        <p:nvGrpSpPr>
          <p:cNvPr id="2" name="Group 69"/>
          <p:cNvGrpSpPr>
            <a:grpSpLocks/>
          </p:cNvGrpSpPr>
          <p:nvPr/>
        </p:nvGrpSpPr>
        <p:grpSpPr bwMode="auto">
          <a:xfrm>
            <a:off x="1600200" y="4343399"/>
            <a:ext cx="2988723" cy="2259013"/>
            <a:chOff x="152020" y="4083140"/>
            <a:chExt cx="2989447" cy="2258423"/>
          </a:xfrm>
        </p:grpSpPr>
        <p:sp>
          <p:nvSpPr>
            <p:cNvPr id="36" name="Rectangle 35"/>
            <p:cNvSpPr/>
            <p:nvPr/>
          </p:nvSpPr>
          <p:spPr>
            <a:xfrm>
              <a:off x="1734077" y="4083141"/>
              <a:ext cx="1390463" cy="379339"/>
            </a:xfrm>
            <a:prstGeom prst="rect">
              <a:avLst/>
            </a:prstGeom>
            <a:solidFill>
              <a:schemeClr val="tx2"/>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a:solidFill>
                    <a:prstClr val="white"/>
                  </a:solidFill>
                </a:rPr>
                <a:t>WRF V3.2</a:t>
              </a:r>
            </a:p>
          </p:txBody>
        </p:sp>
        <p:sp>
          <p:nvSpPr>
            <p:cNvPr id="18" name="Rectangle 17"/>
            <p:cNvSpPr/>
            <p:nvPr/>
          </p:nvSpPr>
          <p:spPr>
            <a:xfrm>
              <a:off x="1722961" y="5962224"/>
              <a:ext cx="1418506" cy="379339"/>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a:solidFill>
                    <a:prstClr val="white"/>
                  </a:solidFill>
                </a:rPr>
                <a:t>WRF V2</a:t>
              </a:r>
            </a:p>
          </p:txBody>
        </p:sp>
        <p:sp>
          <p:nvSpPr>
            <p:cNvPr id="19" name="Rectangle 18"/>
            <p:cNvSpPr/>
            <p:nvPr/>
          </p:nvSpPr>
          <p:spPr>
            <a:xfrm>
              <a:off x="159960" y="5962224"/>
              <a:ext cx="1418506" cy="379339"/>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a:solidFill>
                    <a:prstClr val="white"/>
                  </a:solidFill>
                </a:rPr>
                <a:t>05/2004</a:t>
              </a:r>
            </a:p>
          </p:txBody>
        </p:sp>
        <p:sp>
          <p:nvSpPr>
            <p:cNvPr id="20" name="Rectangle 19"/>
            <p:cNvSpPr/>
            <p:nvPr/>
          </p:nvSpPr>
          <p:spPr>
            <a:xfrm>
              <a:off x="152020" y="4921121"/>
              <a:ext cx="1418506" cy="379339"/>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a:solidFill>
                    <a:prstClr val="white"/>
                  </a:solidFill>
                </a:rPr>
                <a:t>07/2009</a:t>
              </a:r>
            </a:p>
          </p:txBody>
        </p:sp>
        <p:sp>
          <p:nvSpPr>
            <p:cNvPr id="37" name="Rectangle 36"/>
            <p:cNvSpPr/>
            <p:nvPr/>
          </p:nvSpPr>
          <p:spPr>
            <a:xfrm>
              <a:off x="152020" y="4083140"/>
              <a:ext cx="1418506" cy="379339"/>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r>
                <a:rPr lang="en-US" dirty="0">
                  <a:solidFill>
                    <a:prstClr val="white"/>
                  </a:solidFill>
                </a:rPr>
                <a:t>03/2010</a:t>
              </a:r>
            </a:p>
          </p:txBody>
        </p:sp>
      </p:grpSp>
      <p:sp>
        <p:nvSpPr>
          <p:cNvPr id="51" name="Rectangle 50"/>
          <p:cNvSpPr/>
          <p:nvPr/>
        </p:nvSpPr>
        <p:spPr>
          <a:xfrm>
            <a:off x="0" y="0"/>
            <a:ext cx="7315200" cy="369332"/>
          </a:xfrm>
          <a:prstGeom prst="rect">
            <a:avLst/>
          </a:prstGeom>
        </p:spPr>
        <p:txBody>
          <a:bodyPr wrap="square">
            <a:spAutoFit/>
          </a:bodyPr>
          <a:lstStyle/>
          <a:p>
            <a:pPr algn="l" eaLnBrk="1" fontAlgn="auto" hangingPunct="1">
              <a:spcBef>
                <a:spcPts val="0"/>
              </a:spcBef>
              <a:spcAft>
                <a:spcPts val="0"/>
              </a:spcAft>
            </a:pPr>
            <a:r>
              <a:rPr lang="en-US" dirty="0" smtClean="0">
                <a:solidFill>
                  <a:prstClr val="black"/>
                </a:solidFill>
                <a:latin typeface="Perpetua"/>
              </a:rPr>
              <a:t>Perform verification of a comprehensive set of forecasts generated by HWRF-V3</a:t>
            </a:r>
            <a:endParaRPr lang="en-US" dirty="0">
              <a:solidFill>
                <a:prstClr val="black"/>
              </a:solidFill>
              <a:latin typeface="Perpetua"/>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R2prime: R2 WRF + </a:t>
            </a:r>
            <a:r>
              <a:rPr lang="en-US" dirty="0" err="1" smtClean="0"/>
              <a:t>Comm</a:t>
            </a:r>
            <a:r>
              <a:rPr lang="en-US" dirty="0" smtClean="0"/>
              <a:t> Vortex</a:t>
            </a:r>
            <a:endParaRPr lang="en-US" dirty="0"/>
          </a:p>
        </p:txBody>
      </p:sp>
      <p:pic>
        <p:nvPicPr>
          <p:cNvPr id="7" name="Picture 6" descr="AL_h210.track.png"/>
          <p:cNvPicPr>
            <a:picLocks noChangeAspect="1"/>
          </p:cNvPicPr>
          <p:nvPr/>
        </p:nvPicPr>
        <p:blipFill>
          <a:blip r:embed="rId3" cstate="print"/>
          <a:stretch>
            <a:fillRect/>
          </a:stretch>
        </p:blipFill>
        <p:spPr>
          <a:xfrm>
            <a:off x="533400" y="1371600"/>
            <a:ext cx="3860800" cy="2895600"/>
          </a:xfrm>
          <a:prstGeom prst="rect">
            <a:avLst/>
          </a:prstGeom>
        </p:spPr>
      </p:pic>
      <p:pic>
        <p:nvPicPr>
          <p:cNvPr id="8" name="Picture 7" descr="AL_h210.intensity.png"/>
          <p:cNvPicPr>
            <a:picLocks noChangeAspect="1"/>
          </p:cNvPicPr>
          <p:nvPr/>
        </p:nvPicPr>
        <p:blipFill>
          <a:blip r:embed="rId4" cstate="print"/>
          <a:stretch>
            <a:fillRect/>
          </a:stretch>
        </p:blipFill>
        <p:spPr>
          <a:xfrm>
            <a:off x="4572000" y="1447800"/>
            <a:ext cx="3657600" cy="2743200"/>
          </a:xfrm>
          <a:prstGeom prst="rect">
            <a:avLst/>
          </a:prstGeom>
        </p:spPr>
      </p:pic>
      <p:sp>
        <p:nvSpPr>
          <p:cNvPr id="9" name="TextBox 8"/>
          <p:cNvSpPr txBox="1"/>
          <p:nvPr/>
        </p:nvSpPr>
        <p:spPr>
          <a:xfrm>
            <a:off x="7086600" y="2590800"/>
            <a:ext cx="762000" cy="369332"/>
          </a:xfrm>
          <a:prstGeom prst="rect">
            <a:avLst/>
          </a:prstGeom>
          <a:noFill/>
          <a:ln w="19050">
            <a:solidFill>
              <a:srgbClr val="FF00FF"/>
            </a:solidFill>
          </a:ln>
        </p:spPr>
        <p:txBody>
          <a:bodyPr wrap="square" rtlCol="0">
            <a:spAutoFit/>
          </a:bodyPr>
          <a:lstStyle/>
          <a:p>
            <a:pPr algn="l" eaLnBrk="1" fontAlgn="auto" hangingPunct="1">
              <a:spcBef>
                <a:spcPts val="0"/>
              </a:spcBef>
              <a:spcAft>
                <a:spcPts val="0"/>
              </a:spcAft>
            </a:pPr>
            <a:r>
              <a:rPr lang="en-US" dirty="0" smtClean="0">
                <a:solidFill>
                  <a:srgbClr val="FF00FF"/>
                </a:solidFill>
                <a:latin typeface="Perpetua"/>
              </a:rPr>
              <a:t>V2.0+</a:t>
            </a:r>
            <a:endParaRPr lang="en-US" dirty="0">
              <a:solidFill>
                <a:srgbClr val="FF00FF"/>
              </a:solidFill>
              <a:latin typeface="Perpetua"/>
            </a:endParaRPr>
          </a:p>
        </p:txBody>
      </p:sp>
      <p:sp>
        <p:nvSpPr>
          <p:cNvPr id="10" name="TextBox 9"/>
          <p:cNvSpPr txBox="1"/>
          <p:nvPr/>
        </p:nvSpPr>
        <p:spPr>
          <a:xfrm>
            <a:off x="7086600" y="3059668"/>
            <a:ext cx="762000" cy="369332"/>
          </a:xfrm>
          <a:prstGeom prst="rect">
            <a:avLst/>
          </a:prstGeom>
          <a:noFill/>
          <a:ln>
            <a:solidFill>
              <a:srgbClr val="000090"/>
            </a:solidFill>
          </a:ln>
        </p:spPr>
        <p:txBody>
          <a:bodyPr wrap="square" rtlCol="0">
            <a:spAutoFit/>
          </a:bodyPr>
          <a:lstStyle/>
          <a:p>
            <a:pPr algn="l" eaLnBrk="1" fontAlgn="auto" hangingPunct="1">
              <a:spcBef>
                <a:spcPts val="0"/>
              </a:spcBef>
              <a:spcAft>
                <a:spcPts val="0"/>
              </a:spcAft>
            </a:pPr>
            <a:r>
              <a:rPr lang="en-US" dirty="0" smtClean="0">
                <a:solidFill>
                  <a:srgbClr val="000090"/>
                </a:solidFill>
                <a:latin typeface="Perpetua"/>
              </a:rPr>
              <a:t>V3.2+</a:t>
            </a:r>
            <a:endParaRPr lang="en-US" dirty="0">
              <a:solidFill>
                <a:srgbClr val="000090"/>
              </a:solidFill>
              <a:latin typeface="Perpetua"/>
            </a:endParaRPr>
          </a:p>
        </p:txBody>
      </p:sp>
      <p:pic>
        <p:nvPicPr>
          <p:cNvPr id="11" name="Picture 10" descr="dtc_wordmark_pms203.jpg"/>
          <p:cNvPicPr>
            <a:picLocks noChangeAspect="1"/>
          </p:cNvPicPr>
          <p:nvPr/>
        </p:nvPicPr>
        <p:blipFill>
          <a:blip r:embed="rId5" cstate="print"/>
          <a:srcRect/>
          <a:stretch>
            <a:fillRect/>
          </a:stretch>
        </p:blipFill>
        <p:spPr bwMode="auto">
          <a:xfrm>
            <a:off x="0" y="6081713"/>
            <a:ext cx="2895600" cy="776287"/>
          </a:xfrm>
          <a:prstGeom prst="rect">
            <a:avLst/>
          </a:prstGeom>
          <a:noFill/>
          <a:ln w="9525">
            <a:noFill/>
            <a:miter lim="800000"/>
            <a:headEnd/>
            <a:tailEnd/>
          </a:ln>
        </p:spPr>
      </p:pic>
      <p:sp>
        <p:nvSpPr>
          <p:cNvPr id="6" name="TextBox 5"/>
          <p:cNvSpPr txBox="1"/>
          <p:nvPr/>
        </p:nvSpPr>
        <p:spPr>
          <a:xfrm>
            <a:off x="533400" y="4419600"/>
            <a:ext cx="8077200" cy="2246769"/>
          </a:xfrm>
          <a:prstGeom prst="rect">
            <a:avLst/>
          </a:prstGeom>
          <a:noFill/>
        </p:spPr>
        <p:txBody>
          <a:bodyPr wrap="square" rtlCol="0">
            <a:spAutoFit/>
          </a:bodyPr>
          <a:lstStyle/>
          <a:p>
            <a:pPr algn="l" eaLnBrk="1" fontAlgn="auto" hangingPunct="1">
              <a:spcBef>
                <a:spcPts val="0"/>
              </a:spcBef>
              <a:spcAft>
                <a:spcPts val="1200"/>
              </a:spcAft>
              <a:buFont typeface="Arial"/>
              <a:buChar char="•"/>
            </a:pPr>
            <a:r>
              <a:rPr lang="en-US" sz="2000" dirty="0" smtClean="0">
                <a:solidFill>
                  <a:prstClr val="black"/>
                </a:solidFill>
                <a:latin typeface="Perpetua"/>
              </a:rPr>
              <a:t>2010 operational HWRF in V3.2.1+ framework is performing adequately. </a:t>
            </a:r>
          </a:p>
          <a:p>
            <a:pPr algn="l" eaLnBrk="1" fontAlgn="auto" hangingPunct="1">
              <a:spcBef>
                <a:spcPts val="0"/>
              </a:spcBef>
              <a:spcAft>
                <a:spcPts val="1200"/>
              </a:spcAft>
              <a:buFont typeface="Arial"/>
              <a:buChar char="•"/>
            </a:pPr>
            <a:r>
              <a:rPr lang="en-US" sz="2000" dirty="0" smtClean="0">
                <a:solidFill>
                  <a:prstClr val="black"/>
                </a:solidFill>
                <a:latin typeface="Perpetua"/>
              </a:rPr>
              <a:t>After this test, bugs were found in V3.2.1+ and a new test, R2-final, was run by EMC to create the 2011 baseline.</a:t>
            </a:r>
          </a:p>
          <a:p>
            <a:pPr algn="l" eaLnBrk="1" fontAlgn="auto" hangingPunct="1">
              <a:spcBef>
                <a:spcPts val="0"/>
              </a:spcBef>
              <a:spcAft>
                <a:spcPts val="1200"/>
              </a:spcAft>
              <a:buFont typeface="Arial"/>
              <a:buChar char="•"/>
            </a:pPr>
            <a:r>
              <a:rPr lang="en-US" sz="2000" dirty="0" smtClean="0">
                <a:solidFill>
                  <a:prstClr val="black"/>
                </a:solidFill>
                <a:latin typeface="Perpetua"/>
              </a:rPr>
              <a:t>DTC will add R2-final capabilities to community codes and run R2-final on HFIP jet computer to create a “Reference Configuration”, a benchmark of Community HWRF for users.</a:t>
            </a:r>
            <a:endParaRPr lang="en-US" sz="2000" dirty="0">
              <a:solidFill>
                <a:prstClr val="black"/>
              </a:solidFill>
              <a:latin typeface="Perpetua"/>
            </a:endParaRPr>
          </a:p>
        </p:txBody>
      </p:sp>
      <p:sp>
        <p:nvSpPr>
          <p:cNvPr id="12" name="Rectangle 11"/>
          <p:cNvSpPr/>
          <p:nvPr/>
        </p:nvSpPr>
        <p:spPr>
          <a:xfrm>
            <a:off x="1066800" y="0"/>
            <a:ext cx="7315200" cy="369332"/>
          </a:xfrm>
          <a:prstGeom prst="rect">
            <a:avLst/>
          </a:prstGeom>
        </p:spPr>
        <p:txBody>
          <a:bodyPr wrap="square">
            <a:spAutoFit/>
          </a:bodyPr>
          <a:lstStyle/>
          <a:p>
            <a:pPr algn="l" eaLnBrk="1" fontAlgn="auto" hangingPunct="1">
              <a:spcBef>
                <a:spcPts val="0"/>
              </a:spcBef>
              <a:spcAft>
                <a:spcPts val="0"/>
              </a:spcAft>
            </a:pPr>
            <a:r>
              <a:rPr lang="en-US" dirty="0" smtClean="0">
                <a:solidFill>
                  <a:prstClr val="black"/>
                </a:solidFill>
                <a:latin typeface="Perpetua"/>
              </a:rPr>
              <a:t>Perform verification of a comprehensive set of forecasts generated by HWRF-V3</a:t>
            </a:r>
            <a:endParaRPr lang="en-US" dirty="0">
              <a:solidFill>
                <a:prstClr val="black"/>
              </a:solidFill>
              <a:latin typeface="Perpetua"/>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Investigate new techniques for the evaluation of ensemble forecasts of TC </a:t>
            </a:r>
            <a:endParaRPr lang="en-US" dirty="0"/>
          </a:p>
        </p:txBody>
      </p:sp>
      <p:sp>
        <p:nvSpPr>
          <p:cNvPr id="3" name="Content Placeholder 2"/>
          <p:cNvSpPr>
            <a:spLocks noGrp="1"/>
          </p:cNvSpPr>
          <p:nvPr>
            <p:ph sz="quarter" idx="1"/>
          </p:nvPr>
        </p:nvSpPr>
        <p:spPr>
          <a:xfrm>
            <a:off x="228600" y="1447799"/>
            <a:ext cx="8458200" cy="5249883"/>
          </a:xfrm>
        </p:spPr>
        <p:txBody>
          <a:bodyPr>
            <a:normAutofit/>
          </a:bodyPr>
          <a:lstStyle/>
          <a:p>
            <a:r>
              <a:rPr lang="en-US" sz="3200" dirty="0" smtClean="0"/>
              <a:t>New techniques being investigated:</a:t>
            </a:r>
          </a:p>
          <a:p>
            <a:pPr lvl="1">
              <a:buFont typeface="Arial"/>
              <a:buChar char="•"/>
            </a:pPr>
            <a:r>
              <a:rPr lang="en-US" sz="3200" dirty="0" smtClean="0"/>
              <a:t>Probability ellipses and cones (</a:t>
            </a:r>
            <a:r>
              <a:rPr lang="en-US" sz="3200" dirty="0" err="1" smtClean="0"/>
              <a:t>Hammill</a:t>
            </a:r>
            <a:r>
              <a:rPr lang="en-US" sz="3200" dirty="0" smtClean="0"/>
              <a:t> </a:t>
            </a:r>
            <a:r>
              <a:rPr lang="en-US" sz="3200" i="1" dirty="0" smtClean="0"/>
              <a:t>et al</a:t>
            </a:r>
            <a:r>
              <a:rPr lang="en-US" sz="3200" dirty="0" smtClean="0"/>
              <a:t>. 2010)</a:t>
            </a:r>
          </a:p>
          <a:p>
            <a:pPr lvl="1">
              <a:buFont typeface="Arial"/>
              <a:buChar char="•"/>
            </a:pPr>
            <a:r>
              <a:rPr lang="en-US" sz="3200" dirty="0" smtClean="0"/>
              <a:t>Two dimensional rank histograms (e.g., </a:t>
            </a:r>
            <a:r>
              <a:rPr lang="en-US" sz="3200" dirty="0" err="1" smtClean="0"/>
              <a:t>Wilks</a:t>
            </a:r>
            <a:r>
              <a:rPr lang="en-US" sz="3200" dirty="0" smtClean="0"/>
              <a:t> 2004; </a:t>
            </a:r>
            <a:r>
              <a:rPr lang="en-US" sz="3200" dirty="0" err="1" smtClean="0"/>
              <a:t>Gneiting</a:t>
            </a:r>
            <a:r>
              <a:rPr lang="en-US" sz="3200" dirty="0" smtClean="0"/>
              <a:t> </a:t>
            </a:r>
            <a:r>
              <a:rPr lang="en-US" sz="3200" i="1" dirty="0" smtClean="0"/>
              <a:t>et al</a:t>
            </a:r>
            <a:r>
              <a:rPr lang="en-US" sz="3200" dirty="0" smtClean="0"/>
              <a:t>. 2008)</a:t>
            </a:r>
          </a:p>
          <a:p>
            <a:pPr lvl="1">
              <a:buFont typeface="Arial"/>
              <a:buChar char="•"/>
            </a:pPr>
            <a:r>
              <a:rPr lang="en-US" sz="3200" dirty="0" smtClean="0"/>
              <a:t>Dispersion-spread diagrams (e.g., Tony </a:t>
            </a:r>
            <a:r>
              <a:rPr lang="en-US" sz="3200" dirty="0" err="1" smtClean="0"/>
              <a:t>Eckel</a:t>
            </a:r>
            <a:r>
              <a:rPr lang="en-US" sz="3200" dirty="0" smtClean="0"/>
              <a:t> 2010)</a:t>
            </a:r>
          </a:p>
          <a:p>
            <a:pPr lvl="1">
              <a:buFont typeface="Arial"/>
              <a:buChar char="•"/>
            </a:pPr>
            <a:r>
              <a:rPr lang="en-US" sz="3200" dirty="0" smtClean="0"/>
              <a:t>Using new spatial forecast verification techniques (e.g., Features-based, Gallus 2010)</a:t>
            </a:r>
          </a:p>
          <a:p>
            <a:r>
              <a:rPr lang="en-US" sz="3200" dirty="0" smtClean="0"/>
              <a:t>Preparing a white paper for HFIP and  WMO on state-of-the-science for TC verification (WMO Co-authors)</a:t>
            </a:r>
            <a:endParaRPr lang="en-US"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838200"/>
          </a:xfrm>
        </p:spPr>
        <p:txBody>
          <a:bodyPr/>
          <a:lstStyle/>
          <a:p>
            <a:r>
              <a:rPr lang="en-US" dirty="0" smtClean="0">
                <a:solidFill>
                  <a:schemeClr val="accent2">
                    <a:lumMod val="60000"/>
                    <a:lumOff val="40000"/>
                  </a:schemeClr>
                </a:solidFill>
              </a:rPr>
              <a:t>Verification Team 2010 Activities</a:t>
            </a:r>
            <a:endParaRPr lang="en-US" dirty="0">
              <a:solidFill>
                <a:schemeClr val="accent2">
                  <a:lumMod val="60000"/>
                  <a:lumOff val="40000"/>
                </a:schemeClr>
              </a:solidFill>
            </a:endParaRPr>
          </a:p>
        </p:txBody>
      </p:sp>
      <p:sp>
        <p:nvSpPr>
          <p:cNvPr id="3" name="Content Placeholder 2"/>
          <p:cNvSpPr>
            <a:spLocks noGrp="1"/>
          </p:cNvSpPr>
          <p:nvPr>
            <p:ph idx="1"/>
          </p:nvPr>
        </p:nvSpPr>
        <p:spPr>
          <a:xfrm>
            <a:off x="304800" y="1371600"/>
            <a:ext cx="8458200" cy="4648200"/>
          </a:xfrm>
        </p:spPr>
        <p:txBody>
          <a:bodyPr>
            <a:normAutofit/>
          </a:bodyPr>
          <a:lstStyle/>
          <a:p>
            <a:r>
              <a:rPr lang="en-US" sz="2400" dirty="0" smtClean="0">
                <a:latin typeface="Arial" pitchFamily="34" charset="0"/>
                <a:cs typeface="Arial" pitchFamily="34" charset="0"/>
              </a:rPr>
              <a:t>Verification team milestone categories:</a:t>
            </a:r>
          </a:p>
          <a:p>
            <a:pPr>
              <a:buFont typeface="Wingdings" pitchFamily="2" charset="2"/>
              <a:buChar char="ü"/>
            </a:pPr>
            <a:endParaRPr lang="en-US" sz="2200" dirty="0" smtClean="0">
              <a:latin typeface="Arial" pitchFamily="34" charset="0"/>
              <a:cs typeface="Arial" pitchFamily="34" charset="0"/>
            </a:endParaRPr>
          </a:p>
          <a:p>
            <a:pPr lvl="1"/>
            <a:r>
              <a:rPr lang="en-US" sz="2000" dirty="0" smtClean="0">
                <a:solidFill>
                  <a:schemeClr val="tx1"/>
                </a:solidFill>
                <a:latin typeface="Arial" pitchFamily="34" charset="0"/>
                <a:cs typeface="Arial" pitchFamily="34" charset="0"/>
              </a:rPr>
              <a:t>Plan and coordinate demo and retro tests</a:t>
            </a:r>
          </a:p>
          <a:p>
            <a:pPr lvl="1"/>
            <a:endParaRPr lang="en-US" sz="2000" dirty="0" smtClean="0">
              <a:solidFill>
                <a:schemeClr val="tx1"/>
              </a:solidFill>
              <a:latin typeface="Arial" pitchFamily="34" charset="0"/>
              <a:cs typeface="Arial" pitchFamily="34" charset="0"/>
            </a:endParaRPr>
          </a:p>
          <a:p>
            <a:pPr lvl="1"/>
            <a:r>
              <a:rPr lang="en-US" sz="2000" dirty="0" smtClean="0">
                <a:solidFill>
                  <a:schemeClr val="tx1"/>
                </a:solidFill>
                <a:latin typeface="Arial" pitchFamily="34" charset="0"/>
                <a:cs typeface="Arial" pitchFamily="34" charset="0"/>
              </a:rPr>
              <a:t>Perform model verification analyses</a:t>
            </a:r>
          </a:p>
          <a:p>
            <a:pPr lvl="1"/>
            <a:endParaRPr lang="en-US" sz="2000" dirty="0" smtClean="0">
              <a:solidFill>
                <a:schemeClr val="tx1"/>
              </a:solidFill>
              <a:latin typeface="Arial" pitchFamily="34" charset="0"/>
              <a:cs typeface="Arial" pitchFamily="34" charset="0"/>
            </a:endParaRPr>
          </a:p>
          <a:p>
            <a:pPr lvl="1"/>
            <a:r>
              <a:rPr lang="en-US" sz="2000" dirty="0" smtClean="0">
                <a:solidFill>
                  <a:srgbClr val="FFFF00"/>
                </a:solidFill>
                <a:latin typeface="Arial" pitchFamily="34" charset="0"/>
                <a:cs typeface="Arial" pitchFamily="34" charset="0"/>
              </a:rPr>
              <a:t>Develop, test and implement new tools for evaluation and verification of hurricane forecasts</a:t>
            </a:r>
          </a:p>
          <a:p>
            <a:pPr lvl="1"/>
            <a:endParaRPr lang="en-US" sz="2000" dirty="0" smtClean="0">
              <a:solidFill>
                <a:schemeClr val="tx1"/>
              </a:solidFill>
              <a:latin typeface="Arial" pitchFamily="34" charset="0"/>
              <a:cs typeface="Arial" pitchFamily="34" charset="0"/>
            </a:endParaRPr>
          </a:p>
          <a:p>
            <a:pPr lvl="1"/>
            <a:r>
              <a:rPr lang="en-US" sz="2000" dirty="0" smtClean="0">
                <a:solidFill>
                  <a:schemeClr val="tx1"/>
                </a:solidFill>
                <a:latin typeface="Arial" pitchFamily="34" charset="0"/>
                <a:cs typeface="Arial" pitchFamily="34" charset="0"/>
              </a:rPr>
              <a:t>Perform in-depth evaluations of collected hurricane forecast data sets.</a:t>
            </a:r>
          </a:p>
          <a:p>
            <a:pPr>
              <a:buFont typeface="Wingdings" pitchFamily="2" charset="2"/>
              <a:buChar char="ü"/>
            </a:pPr>
            <a:endParaRPr lang="en-US" sz="2200" dirty="0" smtClean="0">
              <a:latin typeface="Arial" pitchFamily="34" charset="0"/>
              <a:cs typeface="Arial" pitchFamily="34" charset="0"/>
            </a:endParaRPr>
          </a:p>
          <a:p>
            <a:pPr lvl="1">
              <a:buFont typeface="Arial" pitchFamily="34" charset="0"/>
              <a:buChar char="•"/>
            </a:pPr>
            <a:endParaRPr lang="en-US" sz="1800" dirty="0" smtClean="0">
              <a:solidFill>
                <a:schemeClr val="tx1"/>
              </a:solidFill>
              <a:latin typeface="Arial" pitchFamily="34" charset="0"/>
              <a:cs typeface="Arial" pitchFamily="34" charset="0"/>
            </a:endParaRPr>
          </a:p>
          <a:p>
            <a:pPr lvl="1">
              <a:buFont typeface="Wingdings" pitchFamily="2" charset="2"/>
              <a:buChar char="ü"/>
            </a:pPr>
            <a:endParaRPr lang="en-US" sz="1000" dirty="0" smtClean="0">
              <a:latin typeface="Arial" pitchFamily="34" charset="0"/>
              <a:cs typeface="Arial" pitchFamily="34" charset="0"/>
            </a:endParaRPr>
          </a:p>
          <a:p>
            <a:pPr>
              <a:buFont typeface="Wingdings" pitchFamily="2" charset="2"/>
              <a:buChar char="ü"/>
            </a:pPr>
            <a:endParaRPr lang="en-US" sz="1000" dirty="0" smtClean="0">
              <a:latin typeface="Arial" pitchFamily="34" charset="0"/>
              <a:cs typeface="Arial" pitchFamily="34" charset="0"/>
            </a:endParaRPr>
          </a:p>
          <a:p>
            <a:pPr>
              <a:buFont typeface="Wingdings" pitchFamily="2" charset="2"/>
              <a:buChar char="ü"/>
            </a:pPr>
            <a:endParaRPr lang="en-US" dirty="0" smtClean="0">
              <a:latin typeface="Arial" pitchFamily="34" charset="0"/>
              <a:cs typeface="Arial" pitchFamily="34" charset="0"/>
            </a:endParaRPr>
          </a:p>
        </p:txBody>
      </p:sp>
      <p:cxnSp>
        <p:nvCxnSpPr>
          <p:cNvPr id="4" name="Straight Connector 3"/>
          <p:cNvCxnSpPr/>
          <p:nvPr/>
        </p:nvCxnSpPr>
        <p:spPr bwMode="auto">
          <a:xfrm>
            <a:off x="304800" y="990600"/>
            <a:ext cx="8458200" cy="0"/>
          </a:xfrm>
          <a:prstGeom prst="line">
            <a:avLst/>
          </a:prstGeom>
          <a:solidFill>
            <a:schemeClr val="accent1"/>
          </a:solidFill>
          <a:ln w="12700" cap="flat" cmpd="sng" algn="ctr">
            <a:solidFill>
              <a:schemeClr val="accent2">
                <a:lumMod val="75000"/>
              </a:schemeClr>
            </a:solidFill>
            <a:prstDash val="solid"/>
            <a:round/>
            <a:headEnd type="none" w="med" len="med"/>
            <a:tailEnd type="none" w="lg" len="lg"/>
          </a:ln>
          <a:effectLst/>
        </p:spPr>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2525" y="96513"/>
            <a:ext cx="7772400" cy="1143000"/>
          </a:xfrm>
        </p:spPr>
        <p:txBody>
          <a:bodyPr>
            <a:normAutofit fontScale="90000"/>
          </a:bodyPr>
          <a:lstStyle/>
          <a:p>
            <a:r>
              <a:rPr lang="en-US" dirty="0" smtClean="0"/>
              <a:t>Investigate new techniques for the evaluation of ensemble forecasts of TC </a:t>
            </a:r>
            <a:endParaRPr lang="en-US" dirty="0"/>
          </a:p>
        </p:txBody>
      </p:sp>
      <p:pic>
        <p:nvPicPr>
          <p:cNvPr id="4" name="Picture 3" descr="EllipsesExampleHammill2010.png"/>
          <p:cNvPicPr>
            <a:picLocks noChangeAspect="1"/>
          </p:cNvPicPr>
          <p:nvPr/>
        </p:nvPicPr>
        <p:blipFill>
          <a:blip r:embed="rId2" cstate="print"/>
          <a:stretch>
            <a:fillRect/>
          </a:stretch>
        </p:blipFill>
        <p:spPr>
          <a:xfrm>
            <a:off x="381000" y="1600200"/>
            <a:ext cx="4030291" cy="1858962"/>
          </a:xfrm>
          <a:prstGeom prst="rect">
            <a:avLst/>
          </a:prstGeom>
        </p:spPr>
      </p:pic>
      <p:sp>
        <p:nvSpPr>
          <p:cNvPr id="5" name="TextBox 4"/>
          <p:cNvSpPr txBox="1"/>
          <p:nvPr/>
        </p:nvSpPr>
        <p:spPr>
          <a:xfrm>
            <a:off x="304800" y="3352800"/>
            <a:ext cx="3962400" cy="1015663"/>
          </a:xfrm>
          <a:prstGeom prst="rect">
            <a:avLst/>
          </a:prstGeom>
          <a:noFill/>
        </p:spPr>
        <p:txBody>
          <a:bodyPr wrap="square" rtlCol="0">
            <a:spAutoFit/>
          </a:bodyPr>
          <a:lstStyle/>
          <a:p>
            <a:pPr algn="l" eaLnBrk="1" fontAlgn="auto" hangingPunct="1">
              <a:spcBef>
                <a:spcPts val="0"/>
              </a:spcBef>
              <a:spcAft>
                <a:spcPts val="0"/>
              </a:spcAft>
            </a:pPr>
            <a:r>
              <a:rPr lang="en-US" sz="1200" dirty="0" smtClean="0">
                <a:solidFill>
                  <a:prstClr val="black"/>
                </a:solidFill>
                <a:latin typeface="Perpetua"/>
              </a:rPr>
              <a:t>Hurricane Bill cyclone positions  initialized at 0000 UTC 19 Aug 2009.  Observed track in black, dots indicate ensemble members.  Colors represent days (black is day zero).  Ellipses generated from </a:t>
            </a:r>
            <a:r>
              <a:rPr lang="en-US" sz="1200" dirty="0" err="1" smtClean="0">
                <a:solidFill>
                  <a:prstClr val="black"/>
                </a:solidFill>
                <a:latin typeface="Perpetua"/>
              </a:rPr>
              <a:t>bivariate</a:t>
            </a:r>
            <a:r>
              <a:rPr lang="en-US" sz="1200" dirty="0" smtClean="0">
                <a:solidFill>
                  <a:prstClr val="black"/>
                </a:solidFill>
                <a:latin typeface="Perpetua"/>
              </a:rPr>
              <a:t> normal distribution fitted to forecast positions with contour enclosing 90% probability.  </a:t>
            </a:r>
            <a:endParaRPr lang="en-US" sz="1200" dirty="0">
              <a:solidFill>
                <a:prstClr val="black"/>
              </a:solidFill>
              <a:latin typeface="Perpetua"/>
            </a:endParaRPr>
          </a:p>
        </p:txBody>
      </p:sp>
      <p:sp>
        <p:nvSpPr>
          <p:cNvPr id="7" name="TextBox 6"/>
          <p:cNvSpPr txBox="1"/>
          <p:nvPr/>
        </p:nvSpPr>
        <p:spPr>
          <a:xfrm>
            <a:off x="914400" y="1295400"/>
            <a:ext cx="3122714" cy="369332"/>
          </a:xfrm>
          <a:prstGeom prst="rect">
            <a:avLst/>
          </a:prstGeom>
          <a:noFill/>
        </p:spPr>
        <p:txBody>
          <a:bodyPr wrap="none" rtlCol="0">
            <a:spAutoFit/>
          </a:bodyPr>
          <a:lstStyle/>
          <a:p>
            <a:pPr algn="l" eaLnBrk="1" fontAlgn="auto" hangingPunct="1">
              <a:spcBef>
                <a:spcPts val="0"/>
              </a:spcBef>
              <a:spcAft>
                <a:spcPts val="0"/>
              </a:spcAft>
            </a:pPr>
            <a:r>
              <a:rPr lang="en-US" b="1" dirty="0" smtClean="0">
                <a:solidFill>
                  <a:prstClr val="black"/>
                </a:solidFill>
                <a:latin typeface="Perpetua"/>
              </a:rPr>
              <a:t>Probability Ellipses and Cones</a:t>
            </a:r>
            <a:endParaRPr lang="en-US" b="1" dirty="0">
              <a:solidFill>
                <a:prstClr val="black"/>
              </a:solidFill>
              <a:latin typeface="Perpetua"/>
            </a:endParaRPr>
          </a:p>
        </p:txBody>
      </p:sp>
      <p:pic>
        <p:nvPicPr>
          <p:cNvPr id="8" name="Picture 7" descr="MSTdiagramWilks2004.png"/>
          <p:cNvPicPr>
            <a:picLocks noChangeAspect="1"/>
          </p:cNvPicPr>
          <p:nvPr/>
        </p:nvPicPr>
        <p:blipFill>
          <a:blip r:embed="rId3" cstate="print"/>
          <a:stretch>
            <a:fillRect/>
          </a:stretch>
        </p:blipFill>
        <p:spPr>
          <a:xfrm>
            <a:off x="4648200" y="1645143"/>
            <a:ext cx="3803650" cy="1860057"/>
          </a:xfrm>
          <a:prstGeom prst="rect">
            <a:avLst/>
          </a:prstGeom>
        </p:spPr>
      </p:pic>
      <p:sp>
        <p:nvSpPr>
          <p:cNvPr id="9" name="TextBox 8"/>
          <p:cNvSpPr txBox="1"/>
          <p:nvPr/>
        </p:nvSpPr>
        <p:spPr>
          <a:xfrm>
            <a:off x="4724400" y="3429000"/>
            <a:ext cx="3962400" cy="461665"/>
          </a:xfrm>
          <a:prstGeom prst="rect">
            <a:avLst/>
          </a:prstGeom>
          <a:noFill/>
        </p:spPr>
        <p:txBody>
          <a:bodyPr wrap="square" rtlCol="0">
            <a:spAutoFit/>
          </a:bodyPr>
          <a:lstStyle/>
          <a:p>
            <a:pPr algn="l" eaLnBrk="1" fontAlgn="auto" hangingPunct="1">
              <a:spcBef>
                <a:spcPts val="0"/>
              </a:spcBef>
              <a:spcAft>
                <a:spcPts val="0"/>
              </a:spcAft>
            </a:pPr>
            <a:r>
              <a:rPr lang="en-US" sz="1200" dirty="0" smtClean="0">
                <a:solidFill>
                  <a:prstClr val="black"/>
                </a:solidFill>
                <a:latin typeface="Perpetua"/>
              </a:rPr>
              <a:t>Multivariate Rank Histograms: How should the values be ordered?  One way is to use minimum spanning trees (MST).</a:t>
            </a:r>
          </a:p>
        </p:txBody>
      </p:sp>
      <p:sp>
        <p:nvSpPr>
          <p:cNvPr id="10" name="TextBox 9"/>
          <p:cNvSpPr txBox="1"/>
          <p:nvPr/>
        </p:nvSpPr>
        <p:spPr>
          <a:xfrm>
            <a:off x="5181600" y="1295400"/>
            <a:ext cx="3471335" cy="369332"/>
          </a:xfrm>
          <a:prstGeom prst="rect">
            <a:avLst/>
          </a:prstGeom>
          <a:noFill/>
        </p:spPr>
        <p:txBody>
          <a:bodyPr wrap="none" rtlCol="0">
            <a:spAutoFit/>
          </a:bodyPr>
          <a:lstStyle/>
          <a:p>
            <a:pPr algn="l" eaLnBrk="1" fontAlgn="auto" hangingPunct="1">
              <a:spcBef>
                <a:spcPts val="0"/>
              </a:spcBef>
              <a:spcAft>
                <a:spcPts val="0"/>
              </a:spcAft>
            </a:pPr>
            <a:r>
              <a:rPr lang="en-US" b="1" dirty="0" smtClean="0">
                <a:solidFill>
                  <a:prstClr val="black"/>
                </a:solidFill>
                <a:latin typeface="Perpetua"/>
              </a:rPr>
              <a:t>Two dimensional rank histograms</a:t>
            </a:r>
            <a:endParaRPr lang="en-US" b="1" dirty="0">
              <a:solidFill>
                <a:prstClr val="black"/>
              </a:solidFill>
              <a:latin typeface="Perpetua"/>
            </a:endParaRPr>
          </a:p>
        </p:txBody>
      </p:sp>
      <p:pic>
        <p:nvPicPr>
          <p:cNvPr id="11" name="Picture 10" descr="DispersionSpreadDiagram2Eckel2010.pdf"/>
          <p:cNvPicPr>
            <a:picLocks noChangeAspect="1"/>
          </p:cNvPicPr>
          <p:nvPr/>
        </p:nvPicPr>
        <p:blipFill>
          <a:blip r:embed="rId4" cstate="print"/>
          <a:stretch>
            <a:fillRect/>
          </a:stretch>
        </p:blipFill>
        <p:spPr>
          <a:xfrm>
            <a:off x="304800" y="4719935"/>
            <a:ext cx="3810000" cy="1572303"/>
          </a:xfrm>
          <a:prstGeom prst="rect">
            <a:avLst/>
          </a:prstGeom>
        </p:spPr>
      </p:pic>
      <p:sp>
        <p:nvSpPr>
          <p:cNvPr id="12" name="TextBox 11"/>
          <p:cNvSpPr txBox="1"/>
          <p:nvPr/>
        </p:nvSpPr>
        <p:spPr>
          <a:xfrm>
            <a:off x="381000" y="6320135"/>
            <a:ext cx="3810000" cy="461665"/>
          </a:xfrm>
          <a:prstGeom prst="rect">
            <a:avLst/>
          </a:prstGeom>
          <a:noFill/>
        </p:spPr>
        <p:txBody>
          <a:bodyPr wrap="square" rtlCol="0">
            <a:spAutoFit/>
          </a:bodyPr>
          <a:lstStyle/>
          <a:p>
            <a:pPr algn="l" eaLnBrk="1" fontAlgn="auto" hangingPunct="1">
              <a:spcBef>
                <a:spcPts val="0"/>
              </a:spcBef>
              <a:spcAft>
                <a:spcPts val="0"/>
              </a:spcAft>
            </a:pPr>
            <a:r>
              <a:rPr lang="en-US" sz="1200" dirty="0" smtClean="0">
                <a:solidFill>
                  <a:prstClr val="black"/>
                </a:solidFill>
                <a:latin typeface="Perpetua"/>
              </a:rPr>
              <a:t>Is the ensemble spread consistent with the variability between individual members and the observations?</a:t>
            </a:r>
          </a:p>
        </p:txBody>
      </p:sp>
      <p:sp>
        <p:nvSpPr>
          <p:cNvPr id="13" name="TextBox 12"/>
          <p:cNvSpPr txBox="1"/>
          <p:nvPr/>
        </p:nvSpPr>
        <p:spPr>
          <a:xfrm>
            <a:off x="609600" y="4800600"/>
            <a:ext cx="1679049" cy="307777"/>
          </a:xfrm>
          <a:prstGeom prst="rect">
            <a:avLst/>
          </a:prstGeom>
          <a:noFill/>
        </p:spPr>
        <p:txBody>
          <a:bodyPr wrap="none" rtlCol="0">
            <a:spAutoFit/>
          </a:bodyPr>
          <a:lstStyle/>
          <a:p>
            <a:pPr algn="l" eaLnBrk="1" fontAlgn="auto" hangingPunct="1">
              <a:spcBef>
                <a:spcPts val="0"/>
              </a:spcBef>
              <a:spcAft>
                <a:spcPts val="0"/>
              </a:spcAft>
            </a:pPr>
            <a:r>
              <a:rPr lang="en-US" sz="1400" dirty="0" smtClean="0">
                <a:solidFill>
                  <a:prstClr val="black"/>
                </a:solidFill>
                <a:latin typeface="Perpetua"/>
              </a:rPr>
              <a:t>Courtesy of Tony </a:t>
            </a:r>
            <a:r>
              <a:rPr lang="en-US" sz="1400" dirty="0" err="1" smtClean="0">
                <a:solidFill>
                  <a:prstClr val="black"/>
                </a:solidFill>
                <a:latin typeface="Perpetua"/>
              </a:rPr>
              <a:t>Eckel</a:t>
            </a:r>
            <a:endParaRPr lang="en-US" sz="1400" dirty="0">
              <a:solidFill>
                <a:prstClr val="black"/>
              </a:solidFill>
              <a:latin typeface="Perpetua"/>
            </a:endParaRPr>
          </a:p>
        </p:txBody>
      </p:sp>
      <p:pic>
        <p:nvPicPr>
          <p:cNvPr id="14" name="Picture 13" descr="ObjectsEnsembleGallus2010.png"/>
          <p:cNvPicPr>
            <a:picLocks noChangeAspect="1"/>
          </p:cNvPicPr>
          <p:nvPr/>
        </p:nvPicPr>
        <p:blipFill>
          <a:blip r:embed="rId5" cstate="print"/>
          <a:srcRect t="41808" r="1503"/>
          <a:stretch>
            <a:fillRect/>
          </a:stretch>
        </p:blipFill>
        <p:spPr>
          <a:xfrm>
            <a:off x="4267200" y="4343400"/>
            <a:ext cx="2755900" cy="2362200"/>
          </a:xfrm>
          <a:prstGeom prst="rect">
            <a:avLst/>
          </a:prstGeom>
        </p:spPr>
      </p:pic>
      <p:sp>
        <p:nvSpPr>
          <p:cNvPr id="15" name="TextBox 14"/>
          <p:cNvSpPr txBox="1"/>
          <p:nvPr/>
        </p:nvSpPr>
        <p:spPr>
          <a:xfrm>
            <a:off x="838200" y="4431268"/>
            <a:ext cx="2932662" cy="369332"/>
          </a:xfrm>
          <a:prstGeom prst="rect">
            <a:avLst/>
          </a:prstGeom>
          <a:noFill/>
        </p:spPr>
        <p:txBody>
          <a:bodyPr wrap="none" rtlCol="0">
            <a:spAutoFit/>
          </a:bodyPr>
          <a:lstStyle/>
          <a:p>
            <a:pPr algn="l" eaLnBrk="1" fontAlgn="auto" hangingPunct="1">
              <a:spcBef>
                <a:spcPts val="0"/>
              </a:spcBef>
              <a:spcAft>
                <a:spcPts val="0"/>
              </a:spcAft>
            </a:pPr>
            <a:r>
              <a:rPr lang="en-US" b="1" dirty="0" smtClean="0">
                <a:solidFill>
                  <a:prstClr val="black"/>
                </a:solidFill>
                <a:latin typeface="Perpetua"/>
              </a:rPr>
              <a:t>Dispersion-spread diagrams</a:t>
            </a:r>
            <a:endParaRPr lang="en-US" b="1" dirty="0">
              <a:solidFill>
                <a:prstClr val="black"/>
              </a:solidFill>
              <a:latin typeface="Perpetua"/>
            </a:endParaRPr>
          </a:p>
        </p:txBody>
      </p:sp>
      <p:sp>
        <p:nvSpPr>
          <p:cNvPr id="16" name="TextBox 15"/>
          <p:cNvSpPr txBox="1"/>
          <p:nvPr/>
        </p:nvSpPr>
        <p:spPr>
          <a:xfrm>
            <a:off x="4554989" y="4050268"/>
            <a:ext cx="4208011" cy="369332"/>
          </a:xfrm>
          <a:prstGeom prst="rect">
            <a:avLst/>
          </a:prstGeom>
          <a:noFill/>
        </p:spPr>
        <p:txBody>
          <a:bodyPr wrap="none" rtlCol="0">
            <a:spAutoFit/>
          </a:bodyPr>
          <a:lstStyle/>
          <a:p>
            <a:pPr algn="l" eaLnBrk="1" fontAlgn="auto" hangingPunct="1">
              <a:spcBef>
                <a:spcPts val="0"/>
              </a:spcBef>
              <a:spcAft>
                <a:spcPts val="0"/>
              </a:spcAft>
            </a:pPr>
            <a:r>
              <a:rPr lang="en-US" b="1" dirty="0" smtClean="0">
                <a:solidFill>
                  <a:prstClr val="black"/>
                </a:solidFill>
                <a:latin typeface="Perpetua"/>
              </a:rPr>
              <a:t>Features-based application for ensembles</a:t>
            </a:r>
            <a:endParaRPr lang="en-US" b="1" dirty="0">
              <a:solidFill>
                <a:prstClr val="black"/>
              </a:solidFill>
              <a:latin typeface="Perpetua"/>
            </a:endParaRPr>
          </a:p>
        </p:txBody>
      </p:sp>
      <p:pic>
        <p:nvPicPr>
          <p:cNvPr id="17" name="Picture 16" descr="Gallus2010boxplots.png"/>
          <p:cNvPicPr>
            <a:picLocks noChangeAspect="1"/>
          </p:cNvPicPr>
          <p:nvPr/>
        </p:nvPicPr>
        <p:blipFill>
          <a:blip r:embed="rId6" cstate="print"/>
          <a:stretch>
            <a:fillRect/>
          </a:stretch>
        </p:blipFill>
        <p:spPr>
          <a:xfrm>
            <a:off x="6716683" y="4648200"/>
            <a:ext cx="2427317" cy="1737588"/>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References for Ensemble Verification Techniques</a:t>
            </a:r>
            <a:endParaRPr lang="en-US" dirty="0"/>
          </a:p>
        </p:txBody>
      </p:sp>
      <p:sp>
        <p:nvSpPr>
          <p:cNvPr id="3" name="Content Placeholder 2"/>
          <p:cNvSpPr>
            <a:spLocks noGrp="1"/>
          </p:cNvSpPr>
          <p:nvPr>
            <p:ph idx="1"/>
          </p:nvPr>
        </p:nvSpPr>
        <p:spPr>
          <a:xfrm>
            <a:off x="225632" y="1614050"/>
            <a:ext cx="8668986" cy="4572000"/>
          </a:xfrm>
        </p:spPr>
        <p:txBody>
          <a:bodyPr>
            <a:normAutofit fontScale="92500" lnSpcReduction="20000"/>
          </a:bodyPr>
          <a:lstStyle/>
          <a:p>
            <a:r>
              <a:rPr lang="en-AU" dirty="0"/>
              <a:t>Gallus, W.A., Jr., 2010:  Application of object-based verification techniques to ensemble precipitation forecasts</a:t>
            </a:r>
            <a:r>
              <a:rPr lang="en-AU" dirty="0" smtClean="0"/>
              <a:t>. </a:t>
            </a:r>
            <a:r>
              <a:rPr lang="en-AU" i="1" dirty="0" err="1"/>
              <a:t>Wea</a:t>
            </a:r>
            <a:r>
              <a:rPr lang="en-AU" i="1" dirty="0"/>
              <a:t>. Forecasting</a:t>
            </a:r>
            <a:r>
              <a:rPr lang="en-AU" dirty="0"/>
              <a:t>, </a:t>
            </a:r>
            <a:r>
              <a:rPr lang="en-AU" b="1" dirty="0"/>
              <a:t>25</a:t>
            </a:r>
            <a:r>
              <a:rPr lang="en-AU" dirty="0"/>
              <a:t>, </a:t>
            </a:r>
            <a:r>
              <a:rPr lang="en-AU" dirty="0" smtClean="0"/>
              <a:t>144 - 158.</a:t>
            </a:r>
            <a:endParaRPr lang="en-US" dirty="0" smtClean="0"/>
          </a:p>
          <a:p>
            <a:r>
              <a:rPr lang="en-US" dirty="0" err="1" smtClean="0"/>
              <a:t>Gneiting</a:t>
            </a:r>
            <a:r>
              <a:rPr lang="en-US" dirty="0"/>
              <a:t>, T., L.I. Stanberry, E.P. </a:t>
            </a:r>
            <a:r>
              <a:rPr lang="en-US" dirty="0" err="1"/>
              <a:t>Grimit</a:t>
            </a:r>
            <a:r>
              <a:rPr lang="en-US" dirty="0"/>
              <a:t>, L. Held, N.A. Johnson, 2008: Assessing probabilistic forecasts of multivariate quantities, with an application to ensemble predictions of surface winds. </a:t>
            </a:r>
            <a:r>
              <a:rPr lang="en-US" i="1" dirty="0"/>
              <a:t>Test</a:t>
            </a:r>
            <a:r>
              <a:rPr lang="en-US" dirty="0"/>
              <a:t> </a:t>
            </a:r>
            <a:r>
              <a:rPr lang="en-US" b="1" dirty="0"/>
              <a:t>17</a:t>
            </a:r>
            <a:r>
              <a:rPr lang="en-US" dirty="0"/>
              <a:t>, (2), </a:t>
            </a:r>
            <a:r>
              <a:rPr lang="en-US" dirty="0" smtClean="0"/>
              <a:t>211 - 235.</a:t>
            </a:r>
            <a:endParaRPr lang="en-AU" dirty="0" smtClean="0"/>
          </a:p>
          <a:p>
            <a:r>
              <a:rPr lang="en-AU" dirty="0" err="1" smtClean="0"/>
              <a:t>Hamill</a:t>
            </a:r>
            <a:r>
              <a:rPr lang="en-AU" dirty="0"/>
              <a:t>, T.M., J.S. Whitaker, M. </a:t>
            </a:r>
            <a:r>
              <a:rPr lang="en-AU" dirty="0" err="1"/>
              <a:t>Fiorino</a:t>
            </a:r>
            <a:r>
              <a:rPr lang="en-AU" dirty="0"/>
              <a:t> and S.G. Benjamin, 2010: Global ensemble predictions of 2009's tropical cyclones initialized with an ensemble </a:t>
            </a:r>
            <a:r>
              <a:rPr lang="en-AU" dirty="0" err="1"/>
              <a:t>Kalman</a:t>
            </a:r>
            <a:r>
              <a:rPr lang="en-AU" dirty="0"/>
              <a:t> filter. Submitted to </a:t>
            </a:r>
            <a:r>
              <a:rPr lang="en-AU" i="1" dirty="0"/>
              <a:t>Mon. </a:t>
            </a:r>
            <a:r>
              <a:rPr lang="en-AU" i="1" dirty="0" err="1"/>
              <a:t>Wea</a:t>
            </a:r>
            <a:r>
              <a:rPr lang="en-AU" i="1" dirty="0"/>
              <a:t>. Rev</a:t>
            </a:r>
            <a:r>
              <a:rPr lang="en-AU" dirty="0" smtClean="0"/>
              <a:t>.</a:t>
            </a:r>
          </a:p>
          <a:p>
            <a:r>
              <a:rPr lang="en-AU" dirty="0" err="1" smtClean="0"/>
              <a:t>Wilks</a:t>
            </a:r>
            <a:r>
              <a:rPr lang="en-AU" dirty="0" smtClean="0"/>
              <a:t>, D.S., 2004: </a:t>
            </a:r>
            <a:r>
              <a:rPr lang="en-US" dirty="0" smtClean="0"/>
              <a:t>The Minimum Spanning Tree Histogram as a Verification Tool for Multidimensional Ensemble Forecasts, </a:t>
            </a:r>
            <a:r>
              <a:rPr lang="en-US" i="1" dirty="0" smtClean="0"/>
              <a:t>Mon. </a:t>
            </a:r>
            <a:r>
              <a:rPr lang="en-US" i="1" dirty="0" err="1" smtClean="0"/>
              <a:t>Wea</a:t>
            </a:r>
            <a:r>
              <a:rPr lang="en-US" i="1" dirty="0" smtClean="0"/>
              <a:t>. Rev.</a:t>
            </a:r>
            <a:r>
              <a:rPr lang="en-US" dirty="0" smtClean="0"/>
              <a:t>, </a:t>
            </a:r>
            <a:r>
              <a:rPr lang="en-US" b="1" dirty="0" smtClean="0"/>
              <a:t>132</a:t>
            </a:r>
            <a:r>
              <a:rPr lang="en-US" dirty="0" smtClean="0"/>
              <a:t>, 1329 - 1340.</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838200"/>
          </a:xfrm>
        </p:spPr>
        <p:txBody>
          <a:bodyPr/>
          <a:lstStyle/>
          <a:p>
            <a:r>
              <a:rPr lang="en-US" dirty="0" smtClean="0">
                <a:solidFill>
                  <a:schemeClr val="accent2">
                    <a:lumMod val="60000"/>
                    <a:lumOff val="40000"/>
                  </a:schemeClr>
                </a:solidFill>
              </a:rPr>
              <a:t>Verification Team 2010 Milestones</a:t>
            </a:r>
            <a:endParaRPr lang="en-US" dirty="0">
              <a:solidFill>
                <a:schemeClr val="accent2">
                  <a:lumMod val="60000"/>
                  <a:lumOff val="40000"/>
                </a:schemeClr>
              </a:solidFill>
            </a:endParaRPr>
          </a:p>
        </p:txBody>
      </p:sp>
      <p:sp>
        <p:nvSpPr>
          <p:cNvPr id="3" name="Content Placeholder 2"/>
          <p:cNvSpPr>
            <a:spLocks noGrp="1"/>
          </p:cNvSpPr>
          <p:nvPr>
            <p:ph idx="1"/>
          </p:nvPr>
        </p:nvSpPr>
        <p:spPr>
          <a:xfrm>
            <a:off x="304800" y="1219200"/>
            <a:ext cx="8839200" cy="4648200"/>
          </a:xfrm>
        </p:spPr>
        <p:txBody>
          <a:bodyPr>
            <a:normAutofit lnSpcReduction="10000"/>
          </a:bodyPr>
          <a:lstStyle/>
          <a:p>
            <a:pPr>
              <a:buFont typeface="Wingdings" pitchFamily="2" charset="2"/>
              <a:buChar char="ü"/>
            </a:pPr>
            <a:r>
              <a:rPr lang="en-US" sz="2200" dirty="0" smtClean="0">
                <a:latin typeface="Arial" pitchFamily="34" charset="0"/>
                <a:cs typeface="Arial" pitchFamily="34" charset="0"/>
              </a:rPr>
              <a:t>Distribute tracker to the community (GFDL, DTC):</a:t>
            </a:r>
          </a:p>
          <a:p>
            <a:pPr>
              <a:buFont typeface="Wingdings" pitchFamily="2" charset="2"/>
              <a:buChar char="ü"/>
            </a:pPr>
            <a:endParaRPr lang="en-US" sz="2200" dirty="0" smtClean="0">
              <a:latin typeface="Arial" pitchFamily="34" charset="0"/>
              <a:cs typeface="Arial" pitchFamily="34" charset="0"/>
            </a:endParaRPr>
          </a:p>
          <a:p>
            <a:pPr lvl="1"/>
            <a:r>
              <a:rPr lang="en-US" sz="2000" dirty="0" smtClean="0">
                <a:solidFill>
                  <a:schemeClr val="tx1"/>
                </a:solidFill>
                <a:latin typeface="Arial" pitchFamily="34" charset="0"/>
                <a:cs typeface="Arial" pitchFamily="34" charset="0"/>
              </a:rPr>
              <a:t>Code finalization</a:t>
            </a:r>
          </a:p>
          <a:p>
            <a:pPr>
              <a:buFont typeface="Wingdings" pitchFamily="2" charset="2"/>
              <a:buChar char="ü"/>
            </a:pPr>
            <a:endParaRPr lang="en-US" sz="2200" dirty="0" smtClean="0">
              <a:latin typeface="Arial" pitchFamily="34" charset="0"/>
              <a:cs typeface="Arial" pitchFamily="34" charset="0"/>
            </a:endParaRPr>
          </a:p>
          <a:p>
            <a:pPr lvl="2"/>
            <a:r>
              <a:rPr lang="en-US" dirty="0" smtClean="0">
                <a:solidFill>
                  <a:schemeClr val="tx1"/>
                </a:solidFill>
                <a:latin typeface="Arial" pitchFamily="34" charset="0"/>
                <a:cs typeface="Arial" pitchFamily="34" charset="0"/>
              </a:rPr>
              <a:t>Process required close collaboration between GFDL and DTC</a:t>
            </a:r>
          </a:p>
          <a:p>
            <a:pPr lvl="2"/>
            <a:endParaRPr lang="en-US" dirty="0" smtClean="0">
              <a:solidFill>
                <a:schemeClr val="tx1"/>
              </a:solidFill>
              <a:latin typeface="Arial" pitchFamily="34" charset="0"/>
              <a:cs typeface="Arial" pitchFamily="34" charset="0"/>
            </a:endParaRPr>
          </a:p>
          <a:p>
            <a:pPr lvl="2"/>
            <a:r>
              <a:rPr lang="en-US" dirty="0" smtClean="0">
                <a:solidFill>
                  <a:schemeClr val="tx1"/>
                </a:solidFill>
                <a:latin typeface="Arial" pitchFamily="34" charset="0"/>
                <a:cs typeface="Arial" pitchFamily="34" charset="0"/>
              </a:rPr>
              <a:t>Several bug fixes related to use of tracker with very hi-res, small domain grids</a:t>
            </a:r>
          </a:p>
          <a:p>
            <a:pPr lvl="2"/>
            <a:endParaRPr lang="en-US" dirty="0" smtClean="0">
              <a:solidFill>
                <a:schemeClr val="tx1"/>
              </a:solidFill>
              <a:latin typeface="Arial" pitchFamily="34" charset="0"/>
              <a:cs typeface="Arial" pitchFamily="34" charset="0"/>
            </a:endParaRPr>
          </a:p>
          <a:p>
            <a:pPr lvl="2"/>
            <a:r>
              <a:rPr lang="en-US" dirty="0" smtClean="0">
                <a:solidFill>
                  <a:schemeClr val="tx1"/>
                </a:solidFill>
                <a:latin typeface="Arial" pitchFamily="34" charset="0"/>
                <a:cs typeface="Arial" pitchFamily="34" charset="0"/>
              </a:rPr>
              <a:t>A few technical upgrades added to be in line with requirements that DTC had.</a:t>
            </a:r>
          </a:p>
          <a:p>
            <a:pPr lvl="2"/>
            <a:endParaRPr lang="en-US" dirty="0" smtClean="0">
              <a:solidFill>
                <a:schemeClr val="tx1"/>
              </a:solidFill>
              <a:latin typeface="Arial" pitchFamily="34" charset="0"/>
              <a:cs typeface="Arial" pitchFamily="34" charset="0"/>
            </a:endParaRPr>
          </a:p>
          <a:p>
            <a:pPr lvl="2"/>
            <a:r>
              <a:rPr lang="en-US" dirty="0" smtClean="0">
                <a:solidFill>
                  <a:schemeClr val="tx1"/>
                </a:solidFill>
                <a:latin typeface="Arial" pitchFamily="34" charset="0"/>
                <a:cs typeface="Arial" pitchFamily="34" charset="0"/>
              </a:rPr>
              <a:t>Added 10-m wind speed minimum and 10-m relative </a:t>
            </a:r>
            <a:r>
              <a:rPr lang="en-US" dirty="0" err="1" smtClean="0">
                <a:solidFill>
                  <a:schemeClr val="tx1"/>
                </a:solidFill>
                <a:latin typeface="Arial" pitchFamily="34" charset="0"/>
                <a:cs typeface="Arial" pitchFamily="34" charset="0"/>
              </a:rPr>
              <a:t>vorticity</a:t>
            </a:r>
            <a:r>
              <a:rPr lang="en-US" dirty="0" smtClean="0">
                <a:solidFill>
                  <a:schemeClr val="tx1"/>
                </a:solidFill>
                <a:latin typeface="Arial" pitchFamily="34" charset="0"/>
                <a:cs typeface="Arial" pitchFamily="34" charset="0"/>
              </a:rPr>
              <a:t> as tracking variables</a:t>
            </a:r>
          </a:p>
          <a:p>
            <a:pPr lvl="1">
              <a:buFont typeface="Arial" pitchFamily="34" charset="0"/>
              <a:buChar char="•"/>
            </a:pPr>
            <a:endParaRPr lang="en-US" sz="1800" dirty="0" smtClean="0">
              <a:solidFill>
                <a:schemeClr val="tx1"/>
              </a:solidFill>
              <a:latin typeface="Arial" pitchFamily="34" charset="0"/>
              <a:cs typeface="Arial" pitchFamily="34" charset="0"/>
            </a:endParaRPr>
          </a:p>
          <a:p>
            <a:pPr lvl="1">
              <a:buFont typeface="Wingdings" pitchFamily="2" charset="2"/>
              <a:buChar char="ü"/>
            </a:pPr>
            <a:endParaRPr lang="en-US" sz="1000" dirty="0" smtClean="0">
              <a:latin typeface="Arial" pitchFamily="34" charset="0"/>
              <a:cs typeface="Arial" pitchFamily="34" charset="0"/>
            </a:endParaRPr>
          </a:p>
          <a:p>
            <a:pPr>
              <a:buFont typeface="Wingdings" pitchFamily="2" charset="2"/>
              <a:buChar char="ü"/>
            </a:pPr>
            <a:endParaRPr lang="en-US" sz="1000" dirty="0" smtClean="0">
              <a:latin typeface="Arial" pitchFamily="34" charset="0"/>
              <a:cs typeface="Arial" pitchFamily="34" charset="0"/>
            </a:endParaRPr>
          </a:p>
          <a:p>
            <a:pPr>
              <a:buFont typeface="Wingdings" pitchFamily="2" charset="2"/>
              <a:buChar char="ü"/>
            </a:pPr>
            <a:endParaRPr lang="en-US" dirty="0" smtClean="0">
              <a:latin typeface="Arial" pitchFamily="34" charset="0"/>
              <a:cs typeface="Arial" pitchFamily="34" charset="0"/>
            </a:endParaRPr>
          </a:p>
        </p:txBody>
      </p:sp>
      <p:cxnSp>
        <p:nvCxnSpPr>
          <p:cNvPr id="4" name="Straight Connector 3"/>
          <p:cNvCxnSpPr/>
          <p:nvPr/>
        </p:nvCxnSpPr>
        <p:spPr bwMode="auto">
          <a:xfrm>
            <a:off x="304800" y="990600"/>
            <a:ext cx="8458200" cy="0"/>
          </a:xfrm>
          <a:prstGeom prst="line">
            <a:avLst/>
          </a:prstGeom>
          <a:solidFill>
            <a:schemeClr val="accent1"/>
          </a:solidFill>
          <a:ln w="12700" cap="flat" cmpd="sng" algn="ctr">
            <a:solidFill>
              <a:schemeClr val="accent2">
                <a:lumMod val="75000"/>
              </a:schemeClr>
            </a:solidFill>
            <a:prstDash val="solid"/>
            <a:round/>
            <a:headEnd type="none" w="med" len="med"/>
            <a:tailEnd type="none" w="lg" len="lg"/>
          </a:ln>
          <a:effectLst/>
        </p:spPr>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838200"/>
          </a:xfrm>
        </p:spPr>
        <p:txBody>
          <a:bodyPr/>
          <a:lstStyle/>
          <a:p>
            <a:r>
              <a:rPr lang="en-US" dirty="0" smtClean="0">
                <a:solidFill>
                  <a:schemeClr val="accent2">
                    <a:lumMod val="60000"/>
                    <a:lumOff val="40000"/>
                  </a:schemeClr>
                </a:solidFill>
              </a:rPr>
              <a:t>Verification Team 2010 Milestones</a:t>
            </a:r>
            <a:endParaRPr lang="en-US" dirty="0">
              <a:solidFill>
                <a:schemeClr val="accent2">
                  <a:lumMod val="60000"/>
                  <a:lumOff val="40000"/>
                </a:schemeClr>
              </a:solidFill>
            </a:endParaRPr>
          </a:p>
        </p:txBody>
      </p:sp>
      <p:sp>
        <p:nvSpPr>
          <p:cNvPr id="3" name="Content Placeholder 2"/>
          <p:cNvSpPr>
            <a:spLocks noGrp="1"/>
          </p:cNvSpPr>
          <p:nvPr>
            <p:ph idx="1"/>
          </p:nvPr>
        </p:nvSpPr>
        <p:spPr>
          <a:xfrm>
            <a:off x="304800" y="1219200"/>
            <a:ext cx="8839200" cy="4648200"/>
          </a:xfrm>
        </p:spPr>
        <p:txBody>
          <a:bodyPr>
            <a:normAutofit/>
          </a:bodyPr>
          <a:lstStyle/>
          <a:p>
            <a:pPr>
              <a:buFont typeface="Wingdings" pitchFamily="2" charset="2"/>
              <a:buChar char="ü"/>
            </a:pPr>
            <a:r>
              <a:rPr lang="en-US" sz="2200" dirty="0" smtClean="0">
                <a:latin typeface="Arial" pitchFamily="34" charset="0"/>
                <a:cs typeface="Arial" pitchFamily="34" charset="0"/>
              </a:rPr>
              <a:t>Distribute tracker to the community (GFDL, DTC):</a:t>
            </a:r>
          </a:p>
          <a:p>
            <a:pPr>
              <a:buFont typeface="Wingdings" pitchFamily="2" charset="2"/>
              <a:buChar char="ü"/>
            </a:pPr>
            <a:endParaRPr lang="en-US" sz="2200" dirty="0" smtClean="0">
              <a:latin typeface="Arial" pitchFamily="34" charset="0"/>
              <a:cs typeface="Arial" pitchFamily="34" charset="0"/>
            </a:endParaRPr>
          </a:p>
          <a:p>
            <a:pPr lvl="1"/>
            <a:r>
              <a:rPr lang="en-US" sz="2000" dirty="0" smtClean="0">
                <a:solidFill>
                  <a:schemeClr val="tx1"/>
                </a:solidFill>
                <a:latin typeface="Arial" pitchFamily="34" charset="0"/>
                <a:cs typeface="Arial" pitchFamily="34" charset="0"/>
              </a:rPr>
              <a:t>Code distribution</a:t>
            </a:r>
          </a:p>
          <a:p>
            <a:pPr>
              <a:buFont typeface="Wingdings" pitchFamily="2" charset="2"/>
              <a:buChar char="ü"/>
            </a:pPr>
            <a:endParaRPr lang="en-US" sz="2200" dirty="0" smtClean="0">
              <a:latin typeface="Arial" pitchFamily="34" charset="0"/>
              <a:cs typeface="Arial" pitchFamily="34" charset="0"/>
            </a:endParaRPr>
          </a:p>
          <a:p>
            <a:pPr lvl="2"/>
            <a:r>
              <a:rPr lang="en-US" dirty="0" smtClean="0">
                <a:solidFill>
                  <a:schemeClr val="tx1"/>
                </a:solidFill>
                <a:latin typeface="Arial" pitchFamily="34" charset="0"/>
                <a:cs typeface="Arial" pitchFamily="34" charset="0"/>
              </a:rPr>
              <a:t>Code released to community in March, 2010</a:t>
            </a:r>
          </a:p>
          <a:p>
            <a:pPr lvl="2"/>
            <a:endParaRPr lang="en-US" dirty="0" smtClean="0">
              <a:solidFill>
                <a:schemeClr val="tx1"/>
              </a:solidFill>
              <a:latin typeface="Arial" pitchFamily="34" charset="0"/>
              <a:cs typeface="Arial" pitchFamily="34" charset="0"/>
            </a:endParaRPr>
          </a:p>
          <a:p>
            <a:pPr lvl="2"/>
            <a:r>
              <a:rPr lang="en-US" dirty="0" smtClean="0">
                <a:latin typeface="Arial" pitchFamily="34" charset="0"/>
                <a:cs typeface="Arial" pitchFamily="34" charset="0"/>
              </a:rPr>
              <a:t>Background &amp; use of tracker was taught in February, 2010 as part of the WRF for Hurricanes tutorial</a:t>
            </a:r>
            <a:endParaRPr lang="en-US" dirty="0" smtClean="0">
              <a:solidFill>
                <a:schemeClr val="tx1"/>
              </a:solidFill>
              <a:latin typeface="Arial" pitchFamily="34" charset="0"/>
              <a:cs typeface="Arial" pitchFamily="34" charset="0"/>
            </a:endParaRPr>
          </a:p>
          <a:p>
            <a:pPr lvl="2"/>
            <a:endParaRPr lang="en-US" dirty="0" smtClean="0">
              <a:solidFill>
                <a:schemeClr val="tx1"/>
              </a:solidFill>
              <a:latin typeface="Arial" pitchFamily="34" charset="0"/>
              <a:cs typeface="Arial" pitchFamily="34" charset="0"/>
            </a:endParaRPr>
          </a:p>
          <a:p>
            <a:pPr lvl="2"/>
            <a:r>
              <a:rPr lang="en-US" dirty="0" smtClean="0">
                <a:solidFill>
                  <a:schemeClr val="tx1"/>
                </a:solidFill>
                <a:latin typeface="Arial" pitchFamily="34" charset="0"/>
                <a:cs typeface="Arial" pitchFamily="34" charset="0"/>
              </a:rPr>
              <a:t>Tracker is included in the HWRF Scientific Documentation and Users Guide.</a:t>
            </a:r>
          </a:p>
          <a:p>
            <a:pPr lvl="2"/>
            <a:endParaRPr lang="en-US" dirty="0" smtClean="0">
              <a:solidFill>
                <a:schemeClr val="tx1"/>
              </a:solidFill>
              <a:latin typeface="Arial" pitchFamily="34" charset="0"/>
              <a:cs typeface="Arial" pitchFamily="34" charset="0"/>
            </a:endParaRPr>
          </a:p>
          <a:p>
            <a:pPr lvl="1">
              <a:buFont typeface="Arial" pitchFamily="34" charset="0"/>
              <a:buChar char="•"/>
            </a:pPr>
            <a:endParaRPr lang="en-US" sz="1800" dirty="0" smtClean="0">
              <a:solidFill>
                <a:schemeClr val="tx1"/>
              </a:solidFill>
              <a:latin typeface="Arial" pitchFamily="34" charset="0"/>
              <a:cs typeface="Arial" pitchFamily="34" charset="0"/>
            </a:endParaRPr>
          </a:p>
          <a:p>
            <a:pPr lvl="1">
              <a:buFont typeface="Wingdings" pitchFamily="2" charset="2"/>
              <a:buChar char="ü"/>
            </a:pPr>
            <a:endParaRPr lang="en-US" sz="1000" dirty="0" smtClean="0">
              <a:latin typeface="Arial" pitchFamily="34" charset="0"/>
              <a:cs typeface="Arial" pitchFamily="34" charset="0"/>
            </a:endParaRPr>
          </a:p>
          <a:p>
            <a:pPr>
              <a:buFont typeface="Wingdings" pitchFamily="2" charset="2"/>
              <a:buChar char="ü"/>
            </a:pPr>
            <a:endParaRPr lang="en-US" sz="1000" dirty="0" smtClean="0">
              <a:latin typeface="Arial" pitchFamily="34" charset="0"/>
              <a:cs typeface="Arial" pitchFamily="34" charset="0"/>
            </a:endParaRPr>
          </a:p>
          <a:p>
            <a:pPr>
              <a:buFont typeface="Wingdings" pitchFamily="2" charset="2"/>
              <a:buChar char="ü"/>
            </a:pPr>
            <a:endParaRPr lang="en-US" dirty="0" smtClean="0">
              <a:latin typeface="Arial" pitchFamily="34" charset="0"/>
              <a:cs typeface="Arial" pitchFamily="34" charset="0"/>
            </a:endParaRPr>
          </a:p>
        </p:txBody>
      </p:sp>
      <p:cxnSp>
        <p:nvCxnSpPr>
          <p:cNvPr id="4" name="Straight Connector 3"/>
          <p:cNvCxnSpPr/>
          <p:nvPr/>
        </p:nvCxnSpPr>
        <p:spPr bwMode="auto">
          <a:xfrm>
            <a:off x="304800" y="990600"/>
            <a:ext cx="8458200" cy="0"/>
          </a:xfrm>
          <a:prstGeom prst="line">
            <a:avLst/>
          </a:prstGeom>
          <a:solidFill>
            <a:schemeClr val="accent1"/>
          </a:solidFill>
          <a:ln w="12700" cap="flat" cmpd="sng" algn="ctr">
            <a:solidFill>
              <a:schemeClr val="accent2">
                <a:lumMod val="75000"/>
              </a:schemeClr>
            </a:solidFill>
            <a:prstDash val="solid"/>
            <a:round/>
            <a:headEnd type="none" w="med" len="med"/>
            <a:tailEnd type="none" w="lg" len="lg"/>
          </a:ln>
          <a:effectLst/>
        </p:spPr>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86800" cy="838200"/>
          </a:xfrm>
        </p:spPr>
        <p:txBody>
          <a:bodyPr/>
          <a:lstStyle/>
          <a:p>
            <a:r>
              <a:rPr lang="en-US" dirty="0" smtClean="0">
                <a:solidFill>
                  <a:schemeClr val="accent2">
                    <a:lumMod val="60000"/>
                    <a:lumOff val="40000"/>
                  </a:schemeClr>
                </a:solidFill>
              </a:rPr>
              <a:t>Verification Team 2010 Milestones</a:t>
            </a:r>
            <a:endParaRPr lang="en-US" dirty="0">
              <a:solidFill>
                <a:schemeClr val="accent2">
                  <a:lumMod val="60000"/>
                  <a:lumOff val="40000"/>
                </a:schemeClr>
              </a:solidFill>
            </a:endParaRPr>
          </a:p>
        </p:txBody>
      </p:sp>
      <p:sp>
        <p:nvSpPr>
          <p:cNvPr id="3" name="Content Placeholder 2"/>
          <p:cNvSpPr>
            <a:spLocks noGrp="1"/>
          </p:cNvSpPr>
          <p:nvPr>
            <p:ph idx="1"/>
          </p:nvPr>
        </p:nvSpPr>
        <p:spPr>
          <a:xfrm>
            <a:off x="304800" y="1219200"/>
            <a:ext cx="8686800" cy="5638800"/>
          </a:xfrm>
        </p:spPr>
        <p:txBody>
          <a:bodyPr>
            <a:normAutofit fontScale="47500" lnSpcReduction="20000"/>
          </a:bodyPr>
          <a:lstStyle/>
          <a:p>
            <a:pPr>
              <a:buFont typeface="Wingdings" pitchFamily="2" charset="2"/>
              <a:buChar char="ü"/>
            </a:pPr>
            <a:r>
              <a:rPr lang="en-US" sz="4000" dirty="0" smtClean="0">
                <a:latin typeface="Arial" pitchFamily="34" charset="0"/>
                <a:cs typeface="Arial" pitchFamily="34" charset="0"/>
              </a:rPr>
              <a:t>Complete upgrades to tracker for detecting genesis and tracking new storms (GFDL):</a:t>
            </a:r>
          </a:p>
          <a:p>
            <a:pPr>
              <a:buFont typeface="Wingdings" pitchFamily="2" charset="2"/>
              <a:buChar char="ü"/>
            </a:pPr>
            <a:endParaRPr lang="en-US" sz="4000" dirty="0" smtClean="0">
              <a:latin typeface="Arial" pitchFamily="34" charset="0"/>
              <a:cs typeface="Arial" pitchFamily="34" charset="0"/>
            </a:endParaRPr>
          </a:p>
          <a:p>
            <a:pPr lvl="1"/>
            <a:r>
              <a:rPr lang="en-US" sz="4000" dirty="0" smtClean="0">
                <a:solidFill>
                  <a:schemeClr val="tx1"/>
                </a:solidFill>
                <a:latin typeface="Arial" pitchFamily="34" charset="0"/>
                <a:cs typeface="Arial" pitchFamily="34" charset="0"/>
              </a:rPr>
              <a:t>Most recent version sent to DTC in early October, will be released at some point prior to next HWRF Tutorial in April, 2011.</a:t>
            </a:r>
          </a:p>
          <a:p>
            <a:pPr lvl="1"/>
            <a:endParaRPr lang="en-US" sz="4000" dirty="0" smtClean="0">
              <a:solidFill>
                <a:schemeClr val="tx1"/>
              </a:solidFill>
              <a:latin typeface="Arial" pitchFamily="34" charset="0"/>
              <a:cs typeface="Arial" pitchFamily="34" charset="0"/>
            </a:endParaRPr>
          </a:p>
          <a:p>
            <a:pPr lvl="1"/>
            <a:r>
              <a:rPr lang="en-US" sz="4000" dirty="0" smtClean="0">
                <a:solidFill>
                  <a:schemeClr val="tx1"/>
                </a:solidFill>
                <a:latin typeface="Arial" pitchFamily="34" charset="0"/>
                <a:cs typeface="Arial" pitchFamily="34" charset="0"/>
              </a:rPr>
              <a:t>Upgrades for genesis tracking:</a:t>
            </a:r>
          </a:p>
          <a:p>
            <a:pPr>
              <a:buFont typeface="Wingdings" pitchFamily="2" charset="2"/>
              <a:buChar char="ü"/>
            </a:pPr>
            <a:endParaRPr lang="en-US" sz="4000" dirty="0" smtClean="0">
              <a:latin typeface="Arial" pitchFamily="34" charset="0"/>
              <a:cs typeface="Arial" pitchFamily="34" charset="0"/>
            </a:endParaRPr>
          </a:p>
          <a:p>
            <a:pPr lvl="2"/>
            <a:r>
              <a:rPr lang="en-US" sz="4000" dirty="0" smtClean="0">
                <a:solidFill>
                  <a:schemeClr val="tx1"/>
                </a:solidFill>
                <a:latin typeface="Arial" pitchFamily="34" charset="0"/>
                <a:cs typeface="Arial" pitchFamily="34" charset="0"/>
              </a:rPr>
              <a:t>Code added to allow for more uniform, uninterrupted tracks.</a:t>
            </a:r>
          </a:p>
          <a:p>
            <a:pPr lvl="2"/>
            <a:endParaRPr lang="en-US" sz="4000" dirty="0" smtClean="0">
              <a:solidFill>
                <a:schemeClr val="tx1"/>
              </a:solidFill>
              <a:latin typeface="Arial" pitchFamily="34" charset="0"/>
              <a:cs typeface="Arial" pitchFamily="34" charset="0"/>
            </a:endParaRPr>
          </a:p>
          <a:p>
            <a:pPr lvl="2"/>
            <a:r>
              <a:rPr lang="en-US" sz="4000" dirty="0" smtClean="0">
                <a:latin typeface="Arial" pitchFamily="34" charset="0"/>
                <a:cs typeface="Arial" pitchFamily="34" charset="0"/>
              </a:rPr>
              <a:t>2 different methods are used to determine thermodynamic phase of model cyclones: </a:t>
            </a:r>
          </a:p>
          <a:p>
            <a:pPr lvl="2"/>
            <a:endParaRPr lang="en-US" sz="4000" dirty="0" smtClean="0">
              <a:latin typeface="Arial" pitchFamily="34" charset="0"/>
              <a:cs typeface="Arial" pitchFamily="34" charset="0"/>
            </a:endParaRPr>
          </a:p>
          <a:p>
            <a:pPr lvl="3"/>
            <a:r>
              <a:rPr lang="en-US" sz="4000" dirty="0" smtClean="0">
                <a:latin typeface="Arial" pitchFamily="34" charset="0"/>
                <a:cs typeface="Arial" pitchFamily="34" charset="0"/>
              </a:rPr>
              <a:t>(1) Cyclone Phase Space </a:t>
            </a:r>
          </a:p>
          <a:p>
            <a:pPr lvl="3"/>
            <a:endParaRPr lang="en-US" sz="4000" dirty="0" smtClean="0">
              <a:latin typeface="Arial" pitchFamily="34" charset="0"/>
              <a:cs typeface="Arial" pitchFamily="34" charset="0"/>
            </a:endParaRPr>
          </a:p>
          <a:p>
            <a:pPr lvl="3"/>
            <a:r>
              <a:rPr lang="en-US" sz="4000" dirty="0" smtClean="0">
                <a:latin typeface="Arial" pitchFamily="34" charset="0"/>
                <a:cs typeface="Arial" pitchFamily="34" charset="0"/>
              </a:rPr>
              <a:t>(2) Check of closed contour in the temperature anomaly field 	   	   in the 300-500 </a:t>
            </a:r>
            <a:r>
              <a:rPr lang="en-US" sz="4000" dirty="0" err="1" smtClean="0">
                <a:latin typeface="Arial" pitchFamily="34" charset="0"/>
                <a:cs typeface="Arial" pitchFamily="34" charset="0"/>
              </a:rPr>
              <a:t>mb</a:t>
            </a:r>
            <a:r>
              <a:rPr lang="en-US" sz="4000" dirty="0" smtClean="0">
                <a:latin typeface="Arial" pitchFamily="34" charset="0"/>
                <a:cs typeface="Arial" pitchFamily="34" charset="0"/>
              </a:rPr>
              <a:t> layer</a:t>
            </a:r>
          </a:p>
          <a:p>
            <a:pPr lvl="3"/>
            <a:endParaRPr lang="en-US" sz="4000" dirty="0" smtClean="0">
              <a:solidFill>
                <a:schemeClr val="tx1"/>
              </a:solidFill>
              <a:latin typeface="Arial" pitchFamily="34" charset="0"/>
              <a:cs typeface="Arial" pitchFamily="34" charset="0"/>
            </a:endParaRPr>
          </a:p>
          <a:p>
            <a:pPr lvl="1"/>
            <a:r>
              <a:rPr lang="en-US" sz="4600" dirty="0" smtClean="0">
                <a:solidFill>
                  <a:schemeClr val="tx1"/>
                </a:solidFill>
                <a:latin typeface="Arial" pitchFamily="34" charset="0"/>
                <a:cs typeface="Arial" pitchFamily="34" charset="0"/>
              </a:rPr>
              <a:t>Suggest unifying tracker code with NCEP for 2011 season</a:t>
            </a:r>
          </a:p>
          <a:p>
            <a:pPr lvl="2"/>
            <a:endParaRPr lang="en-US" dirty="0" smtClean="0">
              <a:solidFill>
                <a:schemeClr val="tx1"/>
              </a:solidFill>
              <a:latin typeface="Arial" pitchFamily="34" charset="0"/>
              <a:cs typeface="Arial" pitchFamily="34" charset="0"/>
            </a:endParaRPr>
          </a:p>
          <a:p>
            <a:pPr lvl="2"/>
            <a:endParaRPr lang="en-US" dirty="0" smtClean="0">
              <a:solidFill>
                <a:schemeClr val="tx1"/>
              </a:solidFill>
              <a:latin typeface="Arial" pitchFamily="34" charset="0"/>
              <a:cs typeface="Arial" pitchFamily="34" charset="0"/>
            </a:endParaRPr>
          </a:p>
          <a:p>
            <a:pPr lvl="1">
              <a:buFont typeface="Arial" pitchFamily="34" charset="0"/>
              <a:buChar char="•"/>
            </a:pPr>
            <a:endParaRPr lang="en-US" sz="1800" dirty="0" smtClean="0">
              <a:solidFill>
                <a:schemeClr val="tx1"/>
              </a:solidFill>
              <a:latin typeface="Arial" pitchFamily="34" charset="0"/>
              <a:cs typeface="Arial" pitchFamily="34" charset="0"/>
            </a:endParaRPr>
          </a:p>
          <a:p>
            <a:pPr lvl="1">
              <a:buFont typeface="Wingdings" pitchFamily="2" charset="2"/>
              <a:buChar char="ü"/>
            </a:pPr>
            <a:endParaRPr lang="en-US" sz="1000" dirty="0" smtClean="0">
              <a:latin typeface="Arial" pitchFamily="34" charset="0"/>
              <a:cs typeface="Arial" pitchFamily="34" charset="0"/>
            </a:endParaRPr>
          </a:p>
          <a:p>
            <a:pPr>
              <a:buFont typeface="Wingdings" pitchFamily="2" charset="2"/>
              <a:buChar char="ü"/>
            </a:pPr>
            <a:endParaRPr lang="en-US" sz="1000" dirty="0" smtClean="0">
              <a:latin typeface="Arial" pitchFamily="34" charset="0"/>
              <a:cs typeface="Arial" pitchFamily="34" charset="0"/>
            </a:endParaRPr>
          </a:p>
          <a:p>
            <a:pPr>
              <a:buFont typeface="Wingdings" pitchFamily="2" charset="2"/>
              <a:buChar char="ü"/>
            </a:pPr>
            <a:endParaRPr lang="en-US" dirty="0" smtClean="0">
              <a:latin typeface="Arial" pitchFamily="34" charset="0"/>
              <a:cs typeface="Arial" pitchFamily="34" charset="0"/>
            </a:endParaRPr>
          </a:p>
        </p:txBody>
      </p:sp>
      <p:cxnSp>
        <p:nvCxnSpPr>
          <p:cNvPr id="4" name="Straight Connector 3"/>
          <p:cNvCxnSpPr/>
          <p:nvPr/>
        </p:nvCxnSpPr>
        <p:spPr bwMode="auto">
          <a:xfrm>
            <a:off x="304800" y="990600"/>
            <a:ext cx="8458200" cy="0"/>
          </a:xfrm>
          <a:prstGeom prst="line">
            <a:avLst/>
          </a:prstGeom>
          <a:solidFill>
            <a:schemeClr val="accent1"/>
          </a:solidFill>
          <a:ln w="12700" cap="flat" cmpd="sng" algn="ctr">
            <a:solidFill>
              <a:schemeClr val="accent2">
                <a:lumMod val="75000"/>
              </a:schemeClr>
            </a:solidFill>
            <a:prstDash val="solid"/>
            <a:round/>
            <a:headEnd type="none" w="med" len="med"/>
            <a:tailEnd type="none" w="lg" len="lg"/>
          </a:ln>
          <a:effectLst/>
        </p:spPr>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762000"/>
          </a:xfrm>
        </p:spPr>
        <p:txBody>
          <a:bodyPr/>
          <a:lstStyle/>
          <a:p>
            <a:r>
              <a:rPr lang="en-US" dirty="0" smtClean="0">
                <a:solidFill>
                  <a:schemeClr val="accent2">
                    <a:lumMod val="60000"/>
                    <a:lumOff val="40000"/>
                  </a:schemeClr>
                </a:solidFill>
              </a:rPr>
              <a:t>Verification Team 2010 Milestones</a:t>
            </a:r>
            <a:endParaRPr lang="en-US" dirty="0">
              <a:solidFill>
                <a:schemeClr val="accent2">
                  <a:lumMod val="60000"/>
                  <a:lumOff val="40000"/>
                </a:schemeClr>
              </a:solidFill>
            </a:endParaRPr>
          </a:p>
        </p:txBody>
      </p:sp>
      <p:sp>
        <p:nvSpPr>
          <p:cNvPr id="3" name="Content Placeholder 2"/>
          <p:cNvSpPr>
            <a:spLocks noGrp="1"/>
          </p:cNvSpPr>
          <p:nvPr>
            <p:ph idx="1"/>
          </p:nvPr>
        </p:nvSpPr>
        <p:spPr>
          <a:xfrm>
            <a:off x="304800" y="990600"/>
            <a:ext cx="8686800" cy="1828800"/>
          </a:xfrm>
        </p:spPr>
        <p:txBody>
          <a:bodyPr>
            <a:normAutofit/>
          </a:bodyPr>
          <a:lstStyle/>
          <a:p>
            <a:pPr>
              <a:buFont typeface="Wingdings" pitchFamily="2" charset="2"/>
              <a:buChar char="ü"/>
            </a:pPr>
            <a:r>
              <a:rPr lang="en-US" sz="2200" dirty="0" smtClean="0">
                <a:latin typeface="Arial" pitchFamily="34" charset="0"/>
                <a:cs typeface="Arial" pitchFamily="34" charset="0"/>
              </a:rPr>
              <a:t>Perform verification of TC genesis for the various global models (ESRL, GFDL, NESDIS, SUNYA):</a:t>
            </a:r>
            <a:endParaRPr lang="en-US" sz="900" dirty="0" smtClean="0">
              <a:latin typeface="Arial" pitchFamily="34" charset="0"/>
              <a:cs typeface="Arial" pitchFamily="34" charset="0"/>
            </a:endParaRPr>
          </a:p>
          <a:p>
            <a:pPr lvl="1"/>
            <a:r>
              <a:rPr lang="en-US" sz="2200" dirty="0" smtClean="0">
                <a:solidFill>
                  <a:schemeClr val="tx1"/>
                </a:solidFill>
                <a:latin typeface="Arial" pitchFamily="34" charset="0"/>
                <a:cs typeface="Arial" pitchFamily="34" charset="0"/>
              </a:rPr>
              <a:t>Mike </a:t>
            </a:r>
            <a:r>
              <a:rPr lang="en-US" sz="2200" dirty="0" err="1" smtClean="0">
                <a:solidFill>
                  <a:schemeClr val="tx1"/>
                </a:solidFill>
                <a:latin typeface="Arial" pitchFamily="34" charset="0"/>
                <a:cs typeface="Arial" pitchFamily="34" charset="0"/>
              </a:rPr>
              <a:t>Fiorino</a:t>
            </a:r>
            <a:r>
              <a:rPr lang="en-US" sz="2200" dirty="0" smtClean="0">
                <a:solidFill>
                  <a:schemeClr val="tx1"/>
                </a:solidFill>
                <a:latin typeface="Arial" pitchFamily="34" charset="0"/>
                <a:cs typeface="Arial" pitchFamily="34" charset="0"/>
              </a:rPr>
              <a:t> will present results in his talk later today</a:t>
            </a:r>
          </a:p>
          <a:p>
            <a:pPr lvl="1"/>
            <a:endParaRPr lang="en-US" sz="4000" dirty="0" smtClean="0">
              <a:solidFill>
                <a:schemeClr val="tx1"/>
              </a:solidFill>
              <a:latin typeface="Arial" pitchFamily="34" charset="0"/>
              <a:cs typeface="Arial" pitchFamily="34" charset="0"/>
            </a:endParaRPr>
          </a:p>
          <a:p>
            <a:pPr lvl="2"/>
            <a:endParaRPr lang="en-US" dirty="0" smtClean="0">
              <a:solidFill>
                <a:schemeClr val="tx1"/>
              </a:solidFill>
              <a:latin typeface="Arial" pitchFamily="34" charset="0"/>
              <a:cs typeface="Arial" pitchFamily="34" charset="0"/>
            </a:endParaRPr>
          </a:p>
          <a:p>
            <a:pPr lvl="1">
              <a:buFont typeface="Arial" pitchFamily="34" charset="0"/>
              <a:buChar char="•"/>
            </a:pPr>
            <a:endParaRPr lang="en-US" sz="1800" dirty="0" smtClean="0">
              <a:solidFill>
                <a:schemeClr val="tx1"/>
              </a:solidFill>
              <a:latin typeface="Arial" pitchFamily="34" charset="0"/>
              <a:cs typeface="Arial" pitchFamily="34" charset="0"/>
            </a:endParaRPr>
          </a:p>
          <a:p>
            <a:pPr lvl="1">
              <a:buFont typeface="Wingdings" pitchFamily="2" charset="2"/>
              <a:buChar char="ü"/>
            </a:pPr>
            <a:endParaRPr lang="en-US" sz="1000" dirty="0" smtClean="0">
              <a:latin typeface="Arial" pitchFamily="34" charset="0"/>
              <a:cs typeface="Arial" pitchFamily="34" charset="0"/>
            </a:endParaRPr>
          </a:p>
          <a:p>
            <a:pPr>
              <a:buFont typeface="Wingdings" pitchFamily="2" charset="2"/>
              <a:buChar char="ü"/>
            </a:pPr>
            <a:endParaRPr lang="en-US" sz="1000" dirty="0" smtClean="0">
              <a:latin typeface="Arial" pitchFamily="34" charset="0"/>
              <a:cs typeface="Arial" pitchFamily="34" charset="0"/>
            </a:endParaRPr>
          </a:p>
          <a:p>
            <a:pPr>
              <a:buFont typeface="Wingdings" pitchFamily="2" charset="2"/>
              <a:buChar char="ü"/>
            </a:pPr>
            <a:endParaRPr lang="en-US" dirty="0" smtClean="0">
              <a:latin typeface="Arial" pitchFamily="34" charset="0"/>
              <a:cs typeface="Arial" pitchFamily="34" charset="0"/>
            </a:endParaRPr>
          </a:p>
        </p:txBody>
      </p:sp>
      <p:cxnSp>
        <p:nvCxnSpPr>
          <p:cNvPr id="4" name="Straight Connector 3"/>
          <p:cNvCxnSpPr/>
          <p:nvPr/>
        </p:nvCxnSpPr>
        <p:spPr bwMode="auto">
          <a:xfrm>
            <a:off x="304800" y="762000"/>
            <a:ext cx="8458200" cy="0"/>
          </a:xfrm>
          <a:prstGeom prst="line">
            <a:avLst/>
          </a:prstGeom>
          <a:solidFill>
            <a:schemeClr val="accent1"/>
          </a:solidFill>
          <a:ln w="12700" cap="flat" cmpd="sng" algn="ctr">
            <a:solidFill>
              <a:schemeClr val="accent2">
                <a:lumMod val="75000"/>
              </a:schemeClr>
            </a:solidFill>
            <a:prstDash val="solid"/>
            <a:round/>
            <a:headEnd type="none" w="med" len="med"/>
            <a:tailEnd type="none" w="lg" len="lg"/>
          </a:ln>
          <a:effectLst/>
        </p:spPr>
      </p:cxnSp>
      <p:pic>
        <p:nvPicPr>
          <p:cNvPr id="5" name="Picture 4" descr="track.gfso.2010081700.tc_atl_ll.single.png"/>
          <p:cNvPicPr>
            <a:picLocks noChangeAspect="1"/>
          </p:cNvPicPr>
          <p:nvPr/>
        </p:nvPicPr>
        <p:blipFill>
          <a:blip r:embed="rId2" cstate="print"/>
          <a:stretch>
            <a:fillRect/>
          </a:stretch>
        </p:blipFill>
        <p:spPr>
          <a:xfrm>
            <a:off x="0" y="2245896"/>
            <a:ext cx="4495800" cy="3613848"/>
          </a:xfrm>
          <a:prstGeom prst="rect">
            <a:avLst/>
          </a:prstGeom>
        </p:spPr>
      </p:pic>
      <p:pic>
        <p:nvPicPr>
          <p:cNvPr id="6" name="Picture 5" descr="track.emx.2010081700.tc_atl_ll.single.png"/>
          <p:cNvPicPr>
            <a:picLocks noChangeAspect="1"/>
          </p:cNvPicPr>
          <p:nvPr/>
        </p:nvPicPr>
        <p:blipFill>
          <a:blip r:embed="rId3" cstate="print"/>
          <a:stretch>
            <a:fillRect/>
          </a:stretch>
        </p:blipFill>
        <p:spPr>
          <a:xfrm>
            <a:off x="4688567" y="2249904"/>
            <a:ext cx="4455433" cy="3581400"/>
          </a:xfrm>
          <a:prstGeom prst="rect">
            <a:avLst/>
          </a:prstGeom>
        </p:spPr>
      </p:pic>
      <p:sp>
        <p:nvSpPr>
          <p:cNvPr id="7" name="TextBox 6"/>
          <p:cNvSpPr txBox="1"/>
          <p:nvPr/>
        </p:nvSpPr>
        <p:spPr>
          <a:xfrm>
            <a:off x="152400" y="6120825"/>
            <a:ext cx="8839200" cy="584775"/>
          </a:xfrm>
          <a:prstGeom prst="rect">
            <a:avLst/>
          </a:prstGeom>
          <a:noFill/>
        </p:spPr>
        <p:txBody>
          <a:bodyPr wrap="square" rtlCol="0">
            <a:spAutoFit/>
          </a:bodyPr>
          <a:lstStyle/>
          <a:p>
            <a:r>
              <a:rPr lang="en-US" sz="1600" dirty="0" smtClean="0">
                <a:solidFill>
                  <a:schemeClr val="accent6">
                    <a:lumMod val="20000"/>
                    <a:lumOff val="80000"/>
                  </a:schemeClr>
                </a:solidFill>
              </a:rPr>
              <a:t>Slight differences in this case between the GFS and ECMWF in terms of where and when they form Danielle, and how quickly the thermal structure develops into that of a TC</a:t>
            </a:r>
            <a:endParaRPr lang="en-US" sz="1600" dirty="0">
              <a:solidFill>
                <a:schemeClr val="accent6">
                  <a:lumMod val="20000"/>
                  <a:lumOff val="80000"/>
                </a:schemeClr>
              </a:solidFill>
            </a:endParaRPr>
          </a:p>
        </p:txBody>
      </p:sp>
      <p:sp>
        <p:nvSpPr>
          <p:cNvPr id="8" name="TextBox 7"/>
          <p:cNvSpPr txBox="1"/>
          <p:nvPr/>
        </p:nvSpPr>
        <p:spPr>
          <a:xfrm>
            <a:off x="3200400" y="2971800"/>
            <a:ext cx="990600" cy="369332"/>
          </a:xfrm>
          <a:prstGeom prst="rect">
            <a:avLst/>
          </a:prstGeom>
          <a:solidFill>
            <a:schemeClr val="bg1">
              <a:lumMod val="75000"/>
            </a:schemeClr>
          </a:solidFill>
        </p:spPr>
        <p:txBody>
          <a:bodyPr wrap="square" rtlCol="0">
            <a:spAutoFit/>
          </a:bodyPr>
          <a:lstStyle/>
          <a:p>
            <a:r>
              <a:rPr lang="en-US" dirty="0" smtClean="0"/>
              <a:t>GFS</a:t>
            </a:r>
            <a:endParaRPr lang="en-US" dirty="0"/>
          </a:p>
        </p:txBody>
      </p:sp>
      <p:sp>
        <p:nvSpPr>
          <p:cNvPr id="9" name="TextBox 8"/>
          <p:cNvSpPr txBox="1"/>
          <p:nvPr/>
        </p:nvSpPr>
        <p:spPr>
          <a:xfrm>
            <a:off x="7603960" y="2955752"/>
            <a:ext cx="1143000" cy="369332"/>
          </a:xfrm>
          <a:prstGeom prst="rect">
            <a:avLst/>
          </a:prstGeom>
          <a:solidFill>
            <a:schemeClr val="bg1">
              <a:lumMod val="75000"/>
            </a:schemeClr>
          </a:solidFill>
        </p:spPr>
        <p:txBody>
          <a:bodyPr wrap="square" rtlCol="0">
            <a:spAutoFit/>
          </a:bodyPr>
          <a:lstStyle/>
          <a:p>
            <a:r>
              <a:rPr lang="en-US" dirty="0" smtClean="0"/>
              <a:t>ECMWF</a:t>
            </a:r>
            <a:endParaRPr lang="en-US" dirty="0"/>
          </a:p>
        </p:txBody>
      </p:sp>
      <p:sp>
        <p:nvSpPr>
          <p:cNvPr id="10" name="TextBox 9"/>
          <p:cNvSpPr txBox="1"/>
          <p:nvPr/>
        </p:nvSpPr>
        <p:spPr>
          <a:xfrm>
            <a:off x="24064" y="5851360"/>
            <a:ext cx="4495800" cy="276999"/>
          </a:xfrm>
          <a:prstGeom prst="rect">
            <a:avLst/>
          </a:prstGeom>
          <a:noFill/>
        </p:spPr>
        <p:txBody>
          <a:bodyPr wrap="square" rtlCol="0">
            <a:spAutoFit/>
          </a:bodyPr>
          <a:lstStyle/>
          <a:p>
            <a:r>
              <a:rPr lang="en-US" sz="1200" dirty="0" smtClean="0">
                <a:solidFill>
                  <a:srgbClr val="FFFF00"/>
                </a:solidFill>
              </a:rPr>
              <a:t>http://www.emc.ncep.noaa.gov/gmb/tpm/emchurr/gfs_gen_2010</a:t>
            </a:r>
            <a:endParaRPr lang="en-US" sz="1200" dirty="0">
              <a:solidFill>
                <a:srgbClr val="FFFF00"/>
              </a:solidFill>
            </a:endParaRPr>
          </a:p>
        </p:txBody>
      </p:sp>
      <p:sp>
        <p:nvSpPr>
          <p:cNvPr id="11" name="TextBox 10"/>
          <p:cNvSpPr txBox="1"/>
          <p:nvPr/>
        </p:nvSpPr>
        <p:spPr>
          <a:xfrm>
            <a:off x="4572000" y="5835041"/>
            <a:ext cx="4672264" cy="276999"/>
          </a:xfrm>
          <a:prstGeom prst="rect">
            <a:avLst/>
          </a:prstGeom>
          <a:noFill/>
        </p:spPr>
        <p:txBody>
          <a:bodyPr wrap="square" rtlCol="0">
            <a:spAutoFit/>
          </a:bodyPr>
          <a:lstStyle/>
          <a:p>
            <a:r>
              <a:rPr lang="en-US" sz="1200" dirty="0" smtClean="0">
                <a:solidFill>
                  <a:srgbClr val="FFFF00"/>
                </a:solidFill>
              </a:rPr>
              <a:t>http://www.emc.ncep.noaa.gov/gmb/tpm/emchurr/emx_gen_2010</a:t>
            </a:r>
            <a:endParaRPr lang="en-US" sz="1200"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686800" cy="762000"/>
          </a:xfrm>
        </p:spPr>
        <p:txBody>
          <a:bodyPr/>
          <a:lstStyle/>
          <a:p>
            <a:r>
              <a:rPr lang="en-US" dirty="0" smtClean="0">
                <a:solidFill>
                  <a:schemeClr val="accent2">
                    <a:lumMod val="60000"/>
                    <a:lumOff val="40000"/>
                  </a:schemeClr>
                </a:solidFill>
              </a:rPr>
              <a:t>TC Genesis:  Seasonal Prediction</a:t>
            </a:r>
            <a:endParaRPr lang="en-US" dirty="0">
              <a:solidFill>
                <a:schemeClr val="accent2">
                  <a:lumMod val="60000"/>
                  <a:lumOff val="40000"/>
                </a:schemeClr>
              </a:solidFill>
            </a:endParaRPr>
          </a:p>
        </p:txBody>
      </p:sp>
      <p:cxnSp>
        <p:nvCxnSpPr>
          <p:cNvPr id="4" name="Straight Connector 3"/>
          <p:cNvCxnSpPr/>
          <p:nvPr/>
        </p:nvCxnSpPr>
        <p:spPr bwMode="auto">
          <a:xfrm>
            <a:off x="304800" y="685800"/>
            <a:ext cx="8458200" cy="0"/>
          </a:xfrm>
          <a:prstGeom prst="line">
            <a:avLst/>
          </a:prstGeom>
          <a:solidFill>
            <a:schemeClr val="accent1"/>
          </a:solidFill>
          <a:ln w="12700" cap="flat" cmpd="sng" algn="ctr">
            <a:solidFill>
              <a:schemeClr val="accent2">
                <a:lumMod val="75000"/>
              </a:schemeClr>
            </a:solidFill>
            <a:prstDash val="solid"/>
            <a:round/>
            <a:headEnd type="none" w="med" len="med"/>
            <a:tailEnd type="none" w="lg" len="lg"/>
          </a:ln>
          <a:effectLst/>
        </p:spPr>
      </p:cxnSp>
      <p:pic>
        <p:nvPicPr>
          <p:cNvPr id="10" name="Picture 2"/>
          <p:cNvPicPr>
            <a:picLocks noChangeAspect="1" noChangeArrowheads="1"/>
          </p:cNvPicPr>
          <p:nvPr/>
        </p:nvPicPr>
        <p:blipFill>
          <a:blip r:embed="rId2" cstate="print"/>
          <a:srcRect/>
          <a:stretch>
            <a:fillRect/>
          </a:stretch>
        </p:blipFill>
        <p:spPr bwMode="auto">
          <a:xfrm>
            <a:off x="228600" y="1553243"/>
            <a:ext cx="5410200" cy="3933157"/>
          </a:xfrm>
          <a:prstGeom prst="rect">
            <a:avLst/>
          </a:prstGeom>
          <a:noFill/>
          <a:ln w="9525">
            <a:noFill/>
            <a:miter lim="800000"/>
            <a:headEnd/>
            <a:tailEnd/>
          </a:ln>
        </p:spPr>
      </p:pic>
      <p:pic>
        <p:nvPicPr>
          <p:cNvPr id="12" name="Picture 3"/>
          <p:cNvPicPr>
            <a:picLocks noChangeAspect="1" noChangeArrowheads="1"/>
          </p:cNvPicPr>
          <p:nvPr/>
        </p:nvPicPr>
        <p:blipFill>
          <a:blip r:embed="rId3" cstate="print"/>
          <a:srcRect/>
          <a:stretch>
            <a:fillRect/>
          </a:stretch>
        </p:blipFill>
        <p:spPr bwMode="auto">
          <a:xfrm>
            <a:off x="5613400" y="4191000"/>
            <a:ext cx="3454400" cy="2511601"/>
          </a:xfrm>
          <a:prstGeom prst="rect">
            <a:avLst/>
          </a:prstGeom>
          <a:noFill/>
          <a:ln w="9525">
            <a:noFill/>
            <a:miter lim="800000"/>
            <a:headEnd/>
            <a:tailEnd/>
          </a:ln>
        </p:spPr>
      </p:pic>
      <p:sp>
        <p:nvSpPr>
          <p:cNvPr id="13" name="Text Box 5"/>
          <p:cNvSpPr txBox="1">
            <a:spLocks noChangeArrowheads="1"/>
          </p:cNvSpPr>
          <p:nvPr/>
        </p:nvSpPr>
        <p:spPr bwMode="auto">
          <a:xfrm>
            <a:off x="5847344" y="1548315"/>
            <a:ext cx="3092450" cy="2462213"/>
          </a:xfrm>
          <a:prstGeom prst="rect">
            <a:avLst/>
          </a:prstGeom>
          <a:solidFill>
            <a:schemeClr val="tx1"/>
          </a:solidFill>
          <a:ln w="9525">
            <a:solidFill>
              <a:schemeClr val="tx1"/>
            </a:solidFill>
            <a:miter lim="800000"/>
            <a:headEnd/>
            <a:tailEnd/>
          </a:ln>
        </p:spPr>
        <p:txBody>
          <a:bodyPr wrap="square">
            <a:spAutoFit/>
          </a:bodyPr>
          <a:lstStyle/>
          <a:p>
            <a:pPr>
              <a:spcBef>
                <a:spcPct val="50000"/>
              </a:spcBef>
              <a:buFontTx/>
              <a:buChar char="•"/>
            </a:pPr>
            <a:r>
              <a:rPr lang="en-US" b="1" dirty="0">
                <a:solidFill>
                  <a:srgbClr val="FFFF00"/>
                </a:solidFill>
              </a:rPr>
              <a:t> </a:t>
            </a:r>
            <a:r>
              <a:rPr lang="en-US" sz="1600" b="1" dirty="0">
                <a:solidFill>
                  <a:schemeClr val="bg2"/>
                </a:solidFill>
              </a:rPr>
              <a:t>GFDL FV cubed-sphere model at 25 km</a:t>
            </a:r>
          </a:p>
          <a:p>
            <a:pPr>
              <a:spcBef>
                <a:spcPct val="50000"/>
              </a:spcBef>
              <a:buFontTx/>
              <a:buChar char="•"/>
            </a:pPr>
            <a:r>
              <a:rPr lang="en-US" sz="1600" b="1" dirty="0">
                <a:solidFill>
                  <a:schemeClr val="bg2"/>
                </a:solidFill>
              </a:rPr>
              <a:t> Inter-annual correlation = </a:t>
            </a:r>
            <a:r>
              <a:rPr lang="en-US" sz="1600" b="1" dirty="0" smtClean="0">
                <a:solidFill>
                  <a:schemeClr val="bg2"/>
                </a:solidFill>
              </a:rPr>
              <a:t>0.96</a:t>
            </a:r>
          </a:p>
          <a:p>
            <a:pPr>
              <a:spcBef>
                <a:spcPct val="50000"/>
              </a:spcBef>
              <a:buFontTx/>
              <a:buChar char="•"/>
            </a:pPr>
            <a:r>
              <a:rPr lang="en-US" sz="1600" b="1" dirty="0" smtClean="0">
                <a:solidFill>
                  <a:schemeClr val="bg2"/>
                </a:solidFill>
              </a:rPr>
              <a:t>RMSE=1.84 without bias removal  (left plot)</a:t>
            </a:r>
            <a:endParaRPr lang="en-US" sz="1600" b="1" dirty="0">
              <a:solidFill>
                <a:schemeClr val="bg2"/>
              </a:solidFill>
            </a:endParaRPr>
          </a:p>
          <a:p>
            <a:pPr>
              <a:spcBef>
                <a:spcPct val="50000"/>
              </a:spcBef>
              <a:buFontTx/>
              <a:buChar char="•"/>
            </a:pPr>
            <a:r>
              <a:rPr lang="en-US" sz="1600" b="1" dirty="0">
                <a:solidFill>
                  <a:schemeClr val="bg2"/>
                </a:solidFill>
              </a:rPr>
              <a:t> RMSE=0.93 with bias removal </a:t>
            </a:r>
            <a:r>
              <a:rPr lang="en-US" sz="1600" b="1" dirty="0" smtClean="0">
                <a:solidFill>
                  <a:schemeClr val="bg2"/>
                </a:solidFill>
              </a:rPr>
              <a:t>(bottom plot)</a:t>
            </a:r>
            <a:endParaRPr lang="en-US" sz="1600" b="1" dirty="0">
              <a:solidFill>
                <a:schemeClr val="bg2"/>
              </a:solidFill>
            </a:endParaRPr>
          </a:p>
        </p:txBody>
      </p:sp>
      <p:sp>
        <p:nvSpPr>
          <p:cNvPr id="14" name="Text Box 4"/>
          <p:cNvSpPr txBox="1">
            <a:spLocks noChangeArrowheads="1"/>
          </p:cNvSpPr>
          <p:nvPr/>
        </p:nvSpPr>
        <p:spPr bwMode="auto">
          <a:xfrm>
            <a:off x="160424" y="946653"/>
            <a:ext cx="8863264" cy="400110"/>
          </a:xfrm>
          <a:prstGeom prst="rect">
            <a:avLst/>
          </a:prstGeom>
          <a:noFill/>
          <a:ln w="9525">
            <a:noFill/>
            <a:miter lim="800000"/>
            <a:headEnd/>
            <a:tailEnd/>
          </a:ln>
        </p:spPr>
        <p:txBody>
          <a:bodyPr wrap="square">
            <a:spAutoFit/>
          </a:bodyPr>
          <a:lstStyle/>
          <a:p>
            <a:pPr>
              <a:spcBef>
                <a:spcPct val="50000"/>
              </a:spcBef>
            </a:pPr>
            <a:r>
              <a:rPr lang="en-US" sz="2000" b="1" dirty="0">
                <a:solidFill>
                  <a:schemeClr val="accent2"/>
                </a:solidFill>
              </a:rPr>
              <a:t>Seasonal (</a:t>
            </a:r>
            <a:r>
              <a:rPr lang="en-US" sz="2000" b="1" dirty="0" smtClean="0">
                <a:solidFill>
                  <a:schemeClr val="accent2"/>
                </a:solidFill>
              </a:rPr>
              <a:t>Jul-Oct) </a:t>
            </a:r>
            <a:r>
              <a:rPr lang="en-US" sz="2000" b="1" dirty="0">
                <a:solidFill>
                  <a:schemeClr val="accent2"/>
                </a:solidFill>
              </a:rPr>
              <a:t>predictions of Atlantic basin hurricanes (2000-2010)</a:t>
            </a:r>
          </a:p>
        </p:txBody>
      </p:sp>
      <p:sp>
        <p:nvSpPr>
          <p:cNvPr id="15" name="TextBox 14"/>
          <p:cNvSpPr txBox="1"/>
          <p:nvPr/>
        </p:nvSpPr>
        <p:spPr>
          <a:xfrm>
            <a:off x="685800" y="5879068"/>
            <a:ext cx="4648200" cy="369332"/>
          </a:xfrm>
          <a:prstGeom prst="rect">
            <a:avLst/>
          </a:prstGeom>
          <a:noFill/>
        </p:spPr>
        <p:txBody>
          <a:bodyPr wrap="square" rtlCol="0">
            <a:spAutoFit/>
          </a:bodyPr>
          <a:lstStyle/>
          <a:p>
            <a:r>
              <a:rPr lang="en-US" dirty="0" smtClean="0"/>
              <a:t>-- from </a:t>
            </a:r>
            <a:r>
              <a:rPr lang="en-US" dirty="0" err="1" smtClean="0"/>
              <a:t>S.J.Lin</a:t>
            </a:r>
            <a:r>
              <a:rPr lang="en-US" dirty="0" smtClean="0"/>
              <a:t> and Jan-Huey Chen, GFDL</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
            <a:ext cx="8686800" cy="685800"/>
          </a:xfrm>
        </p:spPr>
        <p:txBody>
          <a:bodyPr/>
          <a:lstStyle/>
          <a:p>
            <a:r>
              <a:rPr lang="en-US" dirty="0" smtClean="0">
                <a:solidFill>
                  <a:schemeClr val="accent2">
                    <a:lumMod val="60000"/>
                    <a:lumOff val="40000"/>
                  </a:schemeClr>
                </a:solidFill>
              </a:rPr>
              <a:t>Verification Team 2010 Milestones</a:t>
            </a:r>
            <a:endParaRPr lang="en-US" dirty="0">
              <a:solidFill>
                <a:schemeClr val="accent2">
                  <a:lumMod val="60000"/>
                  <a:lumOff val="40000"/>
                </a:schemeClr>
              </a:solidFill>
            </a:endParaRPr>
          </a:p>
        </p:txBody>
      </p:sp>
      <p:sp>
        <p:nvSpPr>
          <p:cNvPr id="3" name="Content Placeholder 2"/>
          <p:cNvSpPr>
            <a:spLocks noGrp="1"/>
          </p:cNvSpPr>
          <p:nvPr>
            <p:ph idx="1"/>
          </p:nvPr>
        </p:nvSpPr>
        <p:spPr>
          <a:xfrm>
            <a:off x="304800" y="914400"/>
            <a:ext cx="8839200" cy="914400"/>
          </a:xfrm>
        </p:spPr>
        <p:txBody>
          <a:bodyPr>
            <a:normAutofit/>
          </a:bodyPr>
          <a:lstStyle/>
          <a:p>
            <a:pPr>
              <a:buFont typeface="Wingdings" pitchFamily="2" charset="2"/>
              <a:buChar char="ü"/>
            </a:pPr>
            <a:r>
              <a:rPr lang="en-US" sz="2200" dirty="0" smtClean="0">
                <a:latin typeface="Arial" pitchFamily="34" charset="0"/>
                <a:cs typeface="Arial" pitchFamily="34" charset="0"/>
              </a:rPr>
              <a:t>Create track, intensity and verification plots and post these online in real time (EMC, NRL):</a:t>
            </a:r>
            <a:endParaRPr lang="en-US" dirty="0" smtClean="0">
              <a:solidFill>
                <a:schemeClr val="tx1"/>
              </a:solidFill>
              <a:latin typeface="Arial" pitchFamily="34" charset="0"/>
              <a:cs typeface="Arial" pitchFamily="34" charset="0"/>
            </a:endParaRPr>
          </a:p>
          <a:p>
            <a:pPr lvl="1">
              <a:buNone/>
            </a:pPr>
            <a:endParaRPr lang="en-US" sz="1800" dirty="0" smtClean="0">
              <a:solidFill>
                <a:schemeClr val="tx1"/>
              </a:solidFill>
              <a:latin typeface="Arial" pitchFamily="34" charset="0"/>
              <a:cs typeface="Arial" pitchFamily="34" charset="0"/>
            </a:endParaRPr>
          </a:p>
        </p:txBody>
      </p:sp>
      <p:cxnSp>
        <p:nvCxnSpPr>
          <p:cNvPr id="4" name="Straight Connector 3"/>
          <p:cNvCxnSpPr/>
          <p:nvPr/>
        </p:nvCxnSpPr>
        <p:spPr bwMode="auto">
          <a:xfrm>
            <a:off x="304800" y="762000"/>
            <a:ext cx="8458200" cy="0"/>
          </a:xfrm>
          <a:prstGeom prst="line">
            <a:avLst/>
          </a:prstGeom>
          <a:solidFill>
            <a:schemeClr val="accent1"/>
          </a:solidFill>
          <a:ln w="12700" cap="flat" cmpd="sng" algn="ctr">
            <a:solidFill>
              <a:schemeClr val="accent2">
                <a:lumMod val="75000"/>
              </a:schemeClr>
            </a:solidFill>
            <a:prstDash val="solid"/>
            <a:round/>
            <a:headEnd type="none" w="med" len="med"/>
            <a:tailEnd type="none" w="lg" len="lg"/>
          </a:ln>
          <a:effectLst/>
        </p:spPr>
      </p:cxnSp>
      <p:pic>
        <p:nvPicPr>
          <p:cNvPr id="5" name="Picture 4" descr="Screenshot-rdesktop - romulus2k3"/>
          <p:cNvPicPr>
            <a:picLocks noChangeAspect="1" noChangeArrowheads="1"/>
          </p:cNvPicPr>
          <p:nvPr/>
        </p:nvPicPr>
        <p:blipFill>
          <a:blip r:embed="rId2" cstate="print"/>
          <a:srcRect l="6708" t="14461" r="6168" b="5939"/>
          <a:stretch>
            <a:fillRect/>
          </a:stretch>
        </p:blipFill>
        <p:spPr bwMode="auto">
          <a:xfrm>
            <a:off x="657728" y="3430126"/>
            <a:ext cx="5105400" cy="3343650"/>
          </a:xfrm>
          <a:prstGeom prst="rect">
            <a:avLst/>
          </a:prstGeom>
          <a:noFill/>
        </p:spPr>
      </p:pic>
      <p:sp>
        <p:nvSpPr>
          <p:cNvPr id="6" name="Rectangle 2"/>
          <p:cNvSpPr txBox="1">
            <a:spLocks noChangeArrowheads="1"/>
          </p:cNvSpPr>
          <p:nvPr/>
        </p:nvSpPr>
        <p:spPr bwMode="auto">
          <a:xfrm>
            <a:off x="533400" y="1892300"/>
            <a:ext cx="5257800" cy="4699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dist"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uLnTx/>
                <a:uFillTx/>
                <a:latin typeface="+mj-lt"/>
                <a:ea typeface="+mj-ea"/>
                <a:cs typeface="Arial" pitchFamily="34" charset="0"/>
              </a:rPr>
              <a:t>Operational HWRF Statistics Page</a:t>
            </a:r>
            <a:endParaRPr kumimoji="0" lang="en-US" sz="2400" b="0" i="0" u="none" strike="noStrike" kern="0" cap="none" spc="0" normalizeH="0" baseline="0" noProof="0" dirty="0">
              <a:ln>
                <a:noFill/>
              </a:ln>
              <a:solidFill>
                <a:schemeClr val="tx2"/>
              </a:solidFill>
              <a:effectLst/>
              <a:uLnTx/>
              <a:uFillTx/>
              <a:latin typeface="+mj-lt"/>
              <a:ea typeface="+mj-ea"/>
              <a:cs typeface="Arial" pitchFamily="34" charset="0"/>
            </a:endParaRPr>
          </a:p>
        </p:txBody>
      </p:sp>
      <p:sp>
        <p:nvSpPr>
          <p:cNvPr id="7" name="Rectangle 3"/>
          <p:cNvSpPr txBox="1">
            <a:spLocks noChangeArrowheads="1"/>
          </p:cNvSpPr>
          <p:nvPr/>
        </p:nvSpPr>
        <p:spPr bwMode="auto">
          <a:xfrm>
            <a:off x="533400" y="2438400"/>
            <a:ext cx="518160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80000"/>
              </a:lnSpc>
              <a:spcBef>
                <a:spcPct val="20000"/>
              </a:spcBef>
              <a:spcAft>
                <a:spcPct val="0"/>
              </a:spcAft>
              <a:buClrTx/>
              <a:buSzTx/>
              <a:buFontTx/>
              <a:buChar char="•"/>
              <a:tabLst/>
              <a:defRPr/>
            </a:pPr>
            <a:r>
              <a:rPr kumimoji="0" lang="en-US" sz="1800" b="0" i="0" u="none" strike="noStrike" kern="0" cap="none" spc="0" normalizeH="0" baseline="0" noProof="0" dirty="0" smtClean="0">
                <a:ln>
                  <a:noFill/>
                </a:ln>
                <a:solidFill>
                  <a:schemeClr val="accent1"/>
                </a:solidFill>
                <a:effectLst/>
                <a:uLnTx/>
                <a:uFillTx/>
                <a:latin typeface="+mn-lt"/>
                <a:ea typeface="+mn-ea"/>
                <a:cs typeface="+mn-cs"/>
              </a:rPr>
              <a:t>New Plots Generated Every 6 hours when HWRF is run</a:t>
            </a:r>
          </a:p>
          <a:p>
            <a:pPr marL="342900" marR="0" lvl="0" indent="-342900" algn="l" defTabSz="914400" rtl="0" eaLnBrk="1" fontAlgn="base" latinLnBrk="0" hangingPunct="1">
              <a:lnSpc>
                <a:spcPct val="80000"/>
              </a:lnSpc>
              <a:spcBef>
                <a:spcPct val="20000"/>
              </a:spcBef>
              <a:spcAft>
                <a:spcPct val="0"/>
              </a:spcAft>
              <a:buClrTx/>
              <a:buSzTx/>
              <a:buFontTx/>
              <a:buChar char="•"/>
              <a:tabLst/>
              <a:defRPr/>
            </a:pPr>
            <a:r>
              <a:rPr kumimoji="0" lang="en-US" sz="1800" b="0" i="0" u="none" strike="noStrike" kern="0" cap="none" spc="0" normalizeH="0" baseline="0" noProof="0" dirty="0" smtClean="0">
                <a:ln>
                  <a:noFill/>
                </a:ln>
                <a:solidFill>
                  <a:schemeClr val="accent1"/>
                </a:solidFill>
                <a:effectLst/>
                <a:uLnTx/>
                <a:uFillTx/>
                <a:latin typeface="+mn-lt"/>
                <a:ea typeface="+mn-ea"/>
                <a:cs typeface="+mn-cs"/>
              </a:rPr>
              <a:t>Individual and Season-to-date Stats Available</a:t>
            </a:r>
            <a:endParaRPr kumimoji="0" lang="en-US" sz="1800" b="0" i="0" u="none" strike="noStrike" kern="0" cap="none" spc="0" normalizeH="0" baseline="0" noProof="0" dirty="0">
              <a:ln>
                <a:noFill/>
              </a:ln>
              <a:solidFill>
                <a:schemeClr val="accent1"/>
              </a:solidFill>
              <a:effectLst/>
              <a:uLnTx/>
              <a:uFillTx/>
              <a:latin typeface="+mn-lt"/>
              <a:ea typeface="+mn-ea"/>
              <a:cs typeface="+mn-cs"/>
            </a:endParaRPr>
          </a:p>
        </p:txBody>
      </p:sp>
      <p:sp>
        <p:nvSpPr>
          <p:cNvPr id="8" name="Content Placeholder 2"/>
          <p:cNvSpPr txBox="1">
            <a:spLocks/>
          </p:cNvSpPr>
          <p:nvPr/>
        </p:nvSpPr>
        <p:spPr bwMode="auto">
          <a:xfrm>
            <a:off x="6019800" y="2819400"/>
            <a:ext cx="2895600" cy="2590800"/>
          </a:xfrm>
          <a:prstGeom prst="rect">
            <a:avLst/>
          </a:prstGeom>
          <a:solidFill>
            <a:schemeClr val="accent3"/>
          </a:solidFill>
          <a:ln w="31750">
            <a:solidFill>
              <a:schemeClr val="bg1">
                <a:lumMod val="50000"/>
              </a:schemeClr>
            </a:solidFill>
            <a:miter lim="800000"/>
            <a:headEnd/>
            <a:tailEnd/>
          </a:ln>
          <a:effectLst/>
        </p:spPr>
        <p:txBody>
          <a:bodyPr vert="horz" wrap="square" lIns="91440" tIns="45720" rIns="91440" bIns="45720" numCol="1" anchor="t" anchorCtr="0" compatLnSpc="1">
            <a:prstTxWarp prst="textNoShape">
              <a:avLst/>
            </a:prstTxWarp>
            <a:normAutofit/>
          </a:bodyPr>
          <a:lstStyle/>
          <a:p>
            <a:pPr marR="0" lvl="0" defTabSz="914400" rtl="0" eaLnBrk="1" fontAlgn="base" latinLnBrk="0" hangingPunct="1">
              <a:lnSpc>
                <a:spcPct val="100000"/>
              </a:lnSpc>
              <a:spcBef>
                <a:spcPct val="20000"/>
              </a:spcBef>
              <a:spcAft>
                <a:spcPct val="0"/>
              </a:spcAft>
              <a:buClrTx/>
              <a:buSzTx/>
              <a:tabLst/>
              <a:defRPr/>
            </a:pPr>
            <a:r>
              <a:rPr kumimoji="0" lang="en-US" sz="2200" b="0" i="0" u="none" strike="noStrike" kern="0" cap="none" spc="0" normalizeH="0" baseline="0" noProof="0" dirty="0" smtClean="0">
                <a:ln>
                  <a:noFill/>
                </a:ln>
                <a:solidFill>
                  <a:schemeClr val="bg2"/>
                </a:solidFill>
                <a:effectLst/>
                <a:uLnTx/>
                <a:uFillTx/>
                <a:latin typeface="Arial" pitchFamily="34" charset="0"/>
                <a:ea typeface="+mn-ea"/>
                <a:cs typeface="Arial" pitchFamily="34" charset="0"/>
              </a:rPr>
              <a:t>EMC </a:t>
            </a:r>
            <a:r>
              <a:rPr lang="en-US" sz="2200" kern="0" dirty="0" smtClean="0">
                <a:solidFill>
                  <a:schemeClr val="bg2"/>
                </a:solidFill>
                <a:latin typeface="Arial" pitchFamily="34" charset="0"/>
                <a:cs typeface="Arial" pitchFamily="34" charset="0"/>
              </a:rPr>
              <a:t>now uses James Franklin’s TC verification package, so that NHC, EMC and DTC are all using a common TC verification package.</a:t>
            </a:r>
            <a:endParaRPr kumimoji="0" lang="en-US" sz="2800" b="0" i="0" u="none" strike="noStrike" kern="0" cap="none" spc="0" normalizeH="0" baseline="0" noProof="0" dirty="0" smtClean="0">
              <a:ln>
                <a:noFill/>
              </a:ln>
              <a:solidFill>
                <a:schemeClr val="bg2"/>
              </a:solidFill>
              <a:effectLst/>
              <a:uLnTx/>
              <a:uFillTx/>
              <a:latin typeface="Arial" pitchFamily="34" charset="0"/>
              <a:ea typeface="+mn-ea"/>
              <a:cs typeface="Arial" pitchFamily="34" charset="0"/>
            </a:endParaRPr>
          </a:p>
          <a:p>
            <a:pPr marL="742950" marR="0" lvl="1" indent="-28575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en-US" sz="1800" b="0" i="0" u="none" strike="noStrike" kern="0" cap="none" spc="0" normalizeH="0" baseline="0" noProof="0" dirty="0" smtClean="0">
              <a:ln>
                <a:noFill/>
              </a:ln>
              <a:solidFill>
                <a:schemeClr val="tx1"/>
              </a:solidFill>
              <a:effectLst/>
              <a:uLnTx/>
              <a:uFillTx/>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Multi on White"/>
          <p:cNvPicPr>
            <a:picLocks noChangeAspect="1" noChangeArrowheads="1"/>
          </p:cNvPicPr>
          <p:nvPr/>
        </p:nvPicPr>
        <p:blipFill>
          <a:blip r:embed="rId2" cstate="print"/>
          <a:srcRect/>
          <a:stretch>
            <a:fillRect/>
          </a:stretch>
        </p:blipFill>
        <p:spPr bwMode="auto">
          <a:xfrm>
            <a:off x="0" y="0"/>
            <a:ext cx="1169988" cy="1077913"/>
          </a:xfrm>
          <a:prstGeom prst="rect">
            <a:avLst/>
          </a:prstGeom>
          <a:noFill/>
        </p:spPr>
      </p:pic>
      <p:sp>
        <p:nvSpPr>
          <p:cNvPr id="49155" name="Rectangle 3"/>
          <p:cNvSpPr>
            <a:spLocks noChangeArrowheads="1"/>
          </p:cNvSpPr>
          <p:nvPr/>
        </p:nvSpPr>
        <p:spPr bwMode="auto">
          <a:xfrm>
            <a:off x="701675" y="1320800"/>
            <a:ext cx="8007350" cy="366713"/>
          </a:xfrm>
          <a:prstGeom prst="rect">
            <a:avLst/>
          </a:prstGeom>
          <a:noFill/>
          <a:ln w="9525">
            <a:noFill/>
            <a:miter lim="800000"/>
            <a:headEnd/>
            <a:tailEnd/>
          </a:ln>
          <a:effectLst/>
        </p:spPr>
        <p:txBody>
          <a:bodyPr>
            <a:spAutoFit/>
          </a:bodyPr>
          <a:lstStyle/>
          <a:p>
            <a:pPr eaLnBrk="1" hangingPunct="1"/>
            <a:r>
              <a:rPr lang="en-US" smtClean="0">
                <a:solidFill>
                  <a:srgbClr val="000000"/>
                </a:solidFill>
                <a:latin typeface="Arial" pitchFamily="34" charset="0"/>
              </a:rPr>
              <a:t>(</a:t>
            </a:r>
            <a:r>
              <a:rPr lang="en-US" smtClean="0">
                <a:solidFill>
                  <a:srgbClr val="FF3300"/>
                </a:solidFill>
                <a:latin typeface="Arial" pitchFamily="34" charset="0"/>
                <a:hlinkClick r:id="rId3"/>
              </a:rPr>
              <a:t>http://www.nrlmry.navy.mil/coamps-web/web/tc</a:t>
            </a:r>
            <a:r>
              <a:rPr lang="en-US" smtClean="0">
                <a:solidFill>
                  <a:srgbClr val="000000"/>
                </a:solidFill>
                <a:latin typeface="Arial" pitchFamily="34" charset="0"/>
              </a:rPr>
              <a:t>)</a:t>
            </a:r>
          </a:p>
        </p:txBody>
      </p:sp>
      <p:pic>
        <p:nvPicPr>
          <p:cNvPr id="49156" name="Picture 4" descr="web_list"/>
          <p:cNvPicPr>
            <a:picLocks noChangeAspect="1" noChangeArrowheads="1"/>
          </p:cNvPicPr>
          <p:nvPr/>
        </p:nvPicPr>
        <p:blipFill>
          <a:blip r:embed="rId4" cstate="print"/>
          <a:srcRect/>
          <a:stretch>
            <a:fillRect/>
          </a:stretch>
        </p:blipFill>
        <p:spPr bwMode="auto">
          <a:xfrm>
            <a:off x="190500" y="2093913"/>
            <a:ext cx="5330825" cy="4129087"/>
          </a:xfrm>
          <a:prstGeom prst="rect">
            <a:avLst/>
          </a:prstGeom>
          <a:noFill/>
        </p:spPr>
      </p:pic>
      <p:sp>
        <p:nvSpPr>
          <p:cNvPr id="49157" name="Rectangle 5"/>
          <p:cNvSpPr>
            <a:spLocks noChangeArrowheads="1"/>
          </p:cNvSpPr>
          <p:nvPr/>
        </p:nvSpPr>
        <p:spPr bwMode="auto">
          <a:xfrm>
            <a:off x="3378200" y="14288"/>
            <a:ext cx="2870200" cy="579437"/>
          </a:xfrm>
          <a:prstGeom prst="rect">
            <a:avLst/>
          </a:prstGeom>
          <a:noFill/>
          <a:ln w="9525">
            <a:noFill/>
            <a:miter lim="800000"/>
            <a:headEnd/>
            <a:tailEnd/>
          </a:ln>
          <a:effectLst/>
        </p:spPr>
        <p:txBody>
          <a:bodyPr wrap="none">
            <a:spAutoFit/>
          </a:bodyPr>
          <a:lstStyle/>
          <a:p>
            <a:pPr algn="l" eaLnBrk="1" hangingPunct="1"/>
            <a:r>
              <a:rPr lang="en-US" sz="3200" dirty="0" smtClean="0">
                <a:solidFill>
                  <a:srgbClr val="003366"/>
                </a:solidFill>
                <a:latin typeface="Arial Black" pitchFamily="34" charset="0"/>
              </a:rPr>
              <a:t>COAMPS-TC</a:t>
            </a:r>
          </a:p>
        </p:txBody>
      </p:sp>
      <p:sp>
        <p:nvSpPr>
          <p:cNvPr id="49158" name="Rectangle 6"/>
          <p:cNvSpPr>
            <a:spLocks noChangeArrowheads="1"/>
          </p:cNvSpPr>
          <p:nvPr/>
        </p:nvSpPr>
        <p:spPr bwMode="auto">
          <a:xfrm>
            <a:off x="3138488" y="557213"/>
            <a:ext cx="3708400" cy="442912"/>
          </a:xfrm>
          <a:prstGeom prst="rect">
            <a:avLst/>
          </a:prstGeom>
          <a:noFill/>
          <a:ln w="9525">
            <a:noFill/>
            <a:miter lim="800000"/>
            <a:headEnd/>
            <a:tailEnd/>
          </a:ln>
          <a:effectLst/>
        </p:spPr>
        <p:txBody>
          <a:bodyPr wrap="none">
            <a:spAutoFit/>
          </a:bodyPr>
          <a:lstStyle/>
          <a:p>
            <a:pPr algn="l" eaLnBrk="1" hangingPunct="1"/>
            <a:r>
              <a:rPr lang="en-US" sz="2300" dirty="0" smtClean="0">
                <a:solidFill>
                  <a:srgbClr val="800000"/>
                </a:solidFill>
                <a:latin typeface="Arial Black" pitchFamily="34" charset="0"/>
              </a:rPr>
              <a:t>COAMPS-TC Web Site</a:t>
            </a:r>
            <a:r>
              <a:rPr lang="en-US" sz="2000" dirty="0" smtClean="0">
                <a:solidFill>
                  <a:srgbClr val="800000"/>
                </a:solidFill>
                <a:latin typeface="Arial Black" pitchFamily="34" charset="0"/>
              </a:rPr>
              <a:t> </a:t>
            </a:r>
          </a:p>
        </p:txBody>
      </p:sp>
      <p:sp>
        <p:nvSpPr>
          <p:cNvPr id="49159" name="Text Box 7"/>
          <p:cNvSpPr txBox="1">
            <a:spLocks noChangeArrowheads="1"/>
          </p:cNvSpPr>
          <p:nvPr/>
        </p:nvSpPr>
        <p:spPr bwMode="auto">
          <a:xfrm>
            <a:off x="942975" y="936625"/>
            <a:ext cx="7829550" cy="366713"/>
          </a:xfrm>
          <a:prstGeom prst="rect">
            <a:avLst/>
          </a:prstGeom>
          <a:noFill/>
          <a:ln w="9525">
            <a:noFill/>
            <a:miter lim="800000"/>
            <a:headEnd/>
            <a:tailEnd/>
          </a:ln>
          <a:effectLst/>
        </p:spPr>
        <p:txBody>
          <a:bodyPr>
            <a:spAutoFit/>
          </a:bodyPr>
          <a:lstStyle/>
          <a:p>
            <a:pPr algn="l" eaLnBrk="1" hangingPunct="1">
              <a:spcBef>
                <a:spcPct val="50000"/>
              </a:spcBef>
            </a:pPr>
            <a:r>
              <a:rPr lang="en-US" b="1" smtClean="0">
                <a:solidFill>
                  <a:srgbClr val="A50021"/>
                </a:solidFill>
                <a:latin typeface=" Arial Black "/>
              </a:rPr>
              <a:t>Real-time TC prediction and verification in support of HFIP project</a:t>
            </a:r>
            <a:endParaRPr lang="en-US" smtClean="0">
              <a:solidFill>
                <a:srgbClr val="000000"/>
              </a:solidFill>
              <a:latin typeface=" Arial Black "/>
            </a:endParaRPr>
          </a:p>
        </p:txBody>
      </p:sp>
      <p:sp>
        <p:nvSpPr>
          <p:cNvPr id="49160" name="Oval 8"/>
          <p:cNvSpPr>
            <a:spLocks noChangeArrowheads="1"/>
          </p:cNvSpPr>
          <p:nvPr/>
        </p:nvSpPr>
        <p:spPr bwMode="auto">
          <a:xfrm flipV="1">
            <a:off x="174625" y="3003550"/>
            <a:ext cx="755650" cy="2019300"/>
          </a:xfrm>
          <a:prstGeom prst="ellipse">
            <a:avLst/>
          </a:prstGeom>
          <a:noFill/>
          <a:ln w="25400">
            <a:solidFill>
              <a:srgbClr val="FF0000"/>
            </a:solidFill>
            <a:round/>
            <a:headEnd/>
            <a:tailEnd/>
          </a:ln>
          <a:effectLst/>
        </p:spPr>
        <p:txBody>
          <a:bodyPr wrap="none" anchor="ctr"/>
          <a:lstStyle/>
          <a:p>
            <a:pPr algn="l" eaLnBrk="1" hangingPunct="1"/>
            <a:endParaRPr lang="en-US" smtClean="0">
              <a:solidFill>
                <a:srgbClr val="000000"/>
              </a:solidFill>
              <a:latin typeface="Arial" pitchFamily="34" charset="0"/>
            </a:endParaRPr>
          </a:p>
        </p:txBody>
      </p:sp>
      <p:sp>
        <p:nvSpPr>
          <p:cNvPr id="49161" name="Text Box 9"/>
          <p:cNvSpPr txBox="1">
            <a:spLocks noChangeArrowheads="1"/>
          </p:cNvSpPr>
          <p:nvPr/>
        </p:nvSpPr>
        <p:spPr bwMode="auto">
          <a:xfrm>
            <a:off x="342900" y="1546225"/>
            <a:ext cx="1131888" cy="641350"/>
          </a:xfrm>
          <a:prstGeom prst="rect">
            <a:avLst/>
          </a:prstGeom>
          <a:noFill/>
          <a:ln w="9525">
            <a:noFill/>
            <a:miter lim="800000"/>
            <a:headEnd/>
            <a:tailEnd/>
          </a:ln>
          <a:effectLst/>
        </p:spPr>
        <p:txBody>
          <a:bodyPr>
            <a:spAutoFit/>
          </a:bodyPr>
          <a:lstStyle/>
          <a:p>
            <a:pPr algn="l" eaLnBrk="1" hangingPunct="1">
              <a:spcBef>
                <a:spcPct val="50000"/>
              </a:spcBef>
            </a:pPr>
            <a:r>
              <a:rPr lang="en-US" b="1" smtClean="0">
                <a:solidFill>
                  <a:srgbClr val="A50021"/>
                </a:solidFill>
                <a:latin typeface=" Arial Black "/>
              </a:rPr>
              <a:t>Storm names</a:t>
            </a:r>
            <a:endParaRPr lang="en-US" smtClean="0">
              <a:solidFill>
                <a:srgbClr val="000000"/>
              </a:solidFill>
              <a:latin typeface=" Arial Black "/>
            </a:endParaRPr>
          </a:p>
        </p:txBody>
      </p:sp>
      <p:sp>
        <p:nvSpPr>
          <p:cNvPr id="49162" name="Line 10"/>
          <p:cNvSpPr>
            <a:spLocks noChangeShapeType="1"/>
          </p:cNvSpPr>
          <p:nvPr/>
        </p:nvSpPr>
        <p:spPr bwMode="auto">
          <a:xfrm flipH="1">
            <a:off x="565150" y="2178050"/>
            <a:ext cx="209550" cy="673100"/>
          </a:xfrm>
          <a:prstGeom prst="line">
            <a:avLst/>
          </a:prstGeom>
          <a:noFill/>
          <a:ln w="38100">
            <a:solidFill>
              <a:srgbClr val="FF0000"/>
            </a:solidFill>
            <a:round/>
            <a:headEnd/>
            <a:tailEnd type="triangle" w="med" len="med"/>
          </a:ln>
          <a:effectLst/>
        </p:spPr>
        <p:txBody>
          <a:bodyPr/>
          <a:lstStyle/>
          <a:p>
            <a:pPr algn="l" eaLnBrk="1" hangingPunct="1"/>
            <a:endParaRPr lang="en-US" smtClean="0">
              <a:solidFill>
                <a:srgbClr val="000000"/>
              </a:solidFill>
              <a:latin typeface="Arial" pitchFamily="34" charset="0"/>
            </a:endParaRPr>
          </a:p>
        </p:txBody>
      </p:sp>
      <p:sp>
        <p:nvSpPr>
          <p:cNvPr id="49163" name="Oval 11"/>
          <p:cNvSpPr>
            <a:spLocks noChangeArrowheads="1"/>
          </p:cNvSpPr>
          <p:nvPr/>
        </p:nvSpPr>
        <p:spPr bwMode="auto">
          <a:xfrm flipV="1">
            <a:off x="1939925" y="3208338"/>
            <a:ext cx="3068638" cy="2019300"/>
          </a:xfrm>
          <a:prstGeom prst="ellipse">
            <a:avLst/>
          </a:prstGeom>
          <a:noFill/>
          <a:ln w="25400">
            <a:solidFill>
              <a:srgbClr val="FF0000"/>
            </a:solidFill>
            <a:round/>
            <a:headEnd/>
            <a:tailEnd/>
          </a:ln>
          <a:effectLst/>
        </p:spPr>
        <p:txBody>
          <a:bodyPr wrap="none" anchor="ctr"/>
          <a:lstStyle/>
          <a:p>
            <a:pPr algn="l" eaLnBrk="1" hangingPunct="1"/>
            <a:endParaRPr lang="en-US" smtClean="0">
              <a:solidFill>
                <a:srgbClr val="000000"/>
              </a:solidFill>
              <a:latin typeface="Arial" pitchFamily="34" charset="0"/>
            </a:endParaRPr>
          </a:p>
        </p:txBody>
      </p:sp>
      <p:sp>
        <p:nvSpPr>
          <p:cNvPr id="49164" name="Text Box 12"/>
          <p:cNvSpPr txBox="1">
            <a:spLocks noChangeArrowheads="1"/>
          </p:cNvSpPr>
          <p:nvPr/>
        </p:nvSpPr>
        <p:spPr bwMode="auto">
          <a:xfrm>
            <a:off x="4460875" y="1711325"/>
            <a:ext cx="1292225" cy="641350"/>
          </a:xfrm>
          <a:prstGeom prst="rect">
            <a:avLst/>
          </a:prstGeom>
          <a:noFill/>
          <a:ln w="9525">
            <a:noFill/>
            <a:miter lim="800000"/>
            <a:headEnd/>
            <a:tailEnd/>
          </a:ln>
          <a:effectLst/>
        </p:spPr>
        <p:txBody>
          <a:bodyPr>
            <a:spAutoFit/>
          </a:bodyPr>
          <a:lstStyle/>
          <a:p>
            <a:pPr algn="l" eaLnBrk="1" hangingPunct="1">
              <a:spcBef>
                <a:spcPct val="50000"/>
              </a:spcBef>
            </a:pPr>
            <a:r>
              <a:rPr lang="en-US" b="1" smtClean="0">
                <a:solidFill>
                  <a:srgbClr val="A50021"/>
                </a:solidFill>
                <a:latin typeface=" Arial Black "/>
              </a:rPr>
              <a:t>Monthly Calendar</a:t>
            </a:r>
            <a:endParaRPr lang="en-US" smtClean="0">
              <a:solidFill>
                <a:srgbClr val="000000"/>
              </a:solidFill>
              <a:latin typeface=" Arial Black "/>
            </a:endParaRPr>
          </a:p>
        </p:txBody>
      </p:sp>
      <p:sp>
        <p:nvSpPr>
          <p:cNvPr id="49165" name="Line 13"/>
          <p:cNvSpPr>
            <a:spLocks noChangeShapeType="1"/>
          </p:cNvSpPr>
          <p:nvPr/>
        </p:nvSpPr>
        <p:spPr bwMode="auto">
          <a:xfrm flipH="1">
            <a:off x="4064000" y="2301875"/>
            <a:ext cx="722313" cy="968375"/>
          </a:xfrm>
          <a:prstGeom prst="line">
            <a:avLst/>
          </a:prstGeom>
          <a:noFill/>
          <a:ln w="38100">
            <a:solidFill>
              <a:srgbClr val="FF0000"/>
            </a:solidFill>
            <a:round/>
            <a:headEnd/>
            <a:tailEnd type="triangle" w="med" len="med"/>
          </a:ln>
          <a:effectLst/>
        </p:spPr>
        <p:txBody>
          <a:bodyPr/>
          <a:lstStyle/>
          <a:p>
            <a:pPr algn="l" eaLnBrk="1" hangingPunct="1"/>
            <a:endParaRPr lang="en-US" smtClean="0">
              <a:solidFill>
                <a:srgbClr val="000000"/>
              </a:solidFill>
              <a:latin typeface="Arial" pitchFamily="34" charset="0"/>
            </a:endParaRPr>
          </a:p>
        </p:txBody>
      </p:sp>
      <p:sp>
        <p:nvSpPr>
          <p:cNvPr id="49166" name="Text Box 14"/>
          <p:cNvSpPr txBox="1">
            <a:spLocks noChangeArrowheads="1"/>
          </p:cNvSpPr>
          <p:nvPr/>
        </p:nvSpPr>
        <p:spPr bwMode="auto">
          <a:xfrm>
            <a:off x="5867400" y="2438400"/>
            <a:ext cx="2949575" cy="3308350"/>
          </a:xfrm>
          <a:prstGeom prst="rect">
            <a:avLst/>
          </a:prstGeom>
          <a:solidFill>
            <a:srgbClr val="FFFF99"/>
          </a:solidFill>
          <a:ln w="38100">
            <a:solidFill>
              <a:srgbClr val="003366"/>
            </a:solidFill>
            <a:miter lim="800000"/>
            <a:headEnd/>
            <a:tailEnd/>
          </a:ln>
          <a:effectLst/>
        </p:spPr>
        <p:txBody>
          <a:bodyPr>
            <a:spAutoFit/>
          </a:bodyPr>
          <a:lstStyle/>
          <a:p>
            <a:pPr marL="112713" indent="-112713" algn="l" eaLnBrk="1" hangingPunct="1">
              <a:buFontTx/>
              <a:buChar char="•"/>
            </a:pPr>
            <a:r>
              <a:rPr lang="en-US" sz="1600" b="1" smtClean="0">
                <a:solidFill>
                  <a:srgbClr val="800000"/>
                </a:solidFill>
                <a:latin typeface="Arial" pitchFamily="34" charset="0"/>
              </a:rPr>
              <a:t>Unique and convenient TC sorting methods based on storm lists and dates</a:t>
            </a:r>
          </a:p>
          <a:p>
            <a:pPr marL="112713" indent="-112713" algn="l" eaLnBrk="1" hangingPunct="1">
              <a:buFontTx/>
              <a:buChar char="•"/>
            </a:pPr>
            <a:r>
              <a:rPr lang="en-US" sz="1600" b="1" smtClean="0">
                <a:solidFill>
                  <a:srgbClr val="800000"/>
                </a:solidFill>
                <a:latin typeface="Arial" pitchFamily="34" charset="0"/>
              </a:rPr>
              <a:t>A monthly calendar with all available storm forecasts</a:t>
            </a:r>
          </a:p>
          <a:p>
            <a:pPr marL="112713" indent="-112713" algn="l" eaLnBrk="1" hangingPunct="1">
              <a:buFontTx/>
              <a:buChar char="•"/>
            </a:pPr>
            <a:r>
              <a:rPr lang="en-US" sz="1600" b="1" smtClean="0">
                <a:solidFill>
                  <a:srgbClr val="800000"/>
                </a:solidFill>
                <a:latin typeface="Arial" pitchFamily="34" charset="0"/>
              </a:rPr>
              <a:t>Easy navigating features: animaiton, frame by frame, different date groups and variables, and at different scales (from regional, mesoscale, to vortex scales)</a:t>
            </a:r>
          </a:p>
        </p:txBody>
      </p:sp>
      <p:sp>
        <p:nvSpPr>
          <p:cNvPr id="15" name="TextBox 14"/>
          <p:cNvSpPr txBox="1"/>
          <p:nvPr/>
        </p:nvSpPr>
        <p:spPr>
          <a:xfrm>
            <a:off x="7010400" y="152400"/>
            <a:ext cx="1828800" cy="369332"/>
          </a:xfrm>
          <a:prstGeom prst="rect">
            <a:avLst/>
          </a:prstGeom>
          <a:solidFill>
            <a:srgbClr val="FFFF00"/>
          </a:solidFill>
        </p:spPr>
        <p:txBody>
          <a:bodyPr wrap="square" rtlCol="0">
            <a:spAutoFit/>
          </a:bodyPr>
          <a:lstStyle/>
          <a:p>
            <a:r>
              <a:rPr lang="en-US" dirty="0" err="1" smtClean="0"/>
              <a:t>Hao</a:t>
            </a:r>
            <a:r>
              <a:rPr lang="en-US" dirty="0" smtClean="0"/>
              <a:t> Jin (NRL)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6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916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91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6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916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916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1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60" grpId="0" animBg="1"/>
      <p:bldP spid="49161" grpId="0"/>
      <p:bldP spid="49162" grpId="0" animBg="1"/>
      <p:bldP spid="49163" grpId="0" animBg="1"/>
      <p:bldP spid="49164" grpId="0"/>
      <p:bldP spid="49165" grpId="0" animBg="1"/>
      <p:bldP spid="4916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FIRSTTPM@AEVPEANFUVWXY5M7" val="3216"/>
</p:tagLst>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SRC_template">
  <a:themeElements>
    <a:clrScheme name="SRC_template 8">
      <a:dk1>
        <a:srgbClr val="000000"/>
      </a:dk1>
      <a:lt1>
        <a:srgbClr val="FFFFFF"/>
      </a:lt1>
      <a:dk2>
        <a:srgbClr val="003399"/>
      </a:dk2>
      <a:lt2>
        <a:srgbClr val="FFFF00"/>
      </a:lt2>
      <a:accent1>
        <a:srgbClr val="FF9900"/>
      </a:accent1>
      <a:accent2>
        <a:srgbClr val="00FFFF"/>
      </a:accent2>
      <a:accent3>
        <a:srgbClr val="AAADCA"/>
      </a:accent3>
      <a:accent4>
        <a:srgbClr val="DADADA"/>
      </a:accent4>
      <a:accent5>
        <a:srgbClr val="FFCAAA"/>
      </a:accent5>
      <a:accent6>
        <a:srgbClr val="00E7E7"/>
      </a:accent6>
      <a:hlink>
        <a:srgbClr val="FF0000"/>
      </a:hlink>
      <a:folHlink>
        <a:srgbClr val="969696"/>
      </a:folHlink>
    </a:clrScheme>
    <a:fontScheme name="SRC_templat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8575" cap="flat" cmpd="sng" algn="ctr">
          <a:solidFill>
            <a:schemeClr val="bg2"/>
          </a:solidFill>
          <a:prstDash val="solid"/>
          <a:round/>
          <a:headEnd type="none" w="med" len="med"/>
          <a:tailEnd type="arrow" w="lg" len="lg"/>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28575" cap="flat" cmpd="sng" algn="ctr">
          <a:solidFill>
            <a:schemeClr val="bg2"/>
          </a:solidFill>
          <a:prstDash val="solid"/>
          <a:round/>
          <a:headEnd type="none" w="med" len="med"/>
          <a:tailEnd type="arrow" w="lg" len="lg"/>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SRC_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RC_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RC_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RC_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RC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RC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RC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RC_template 8">
        <a:dk1>
          <a:srgbClr val="000000"/>
        </a:dk1>
        <a:lt1>
          <a:srgbClr val="FFFFFF"/>
        </a:lt1>
        <a:dk2>
          <a:srgbClr val="003399"/>
        </a:dk2>
        <a:lt2>
          <a:srgbClr val="FFFF00"/>
        </a:lt2>
        <a:accent1>
          <a:srgbClr val="FF9900"/>
        </a:accent1>
        <a:accent2>
          <a:srgbClr val="00FFFF"/>
        </a:accent2>
        <a:accent3>
          <a:srgbClr val="AAADCA"/>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Equi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9358</TotalTime>
  <Words>1766</Words>
  <Application>Microsoft Office PowerPoint</Application>
  <PresentationFormat>On-screen Show (4:3)</PresentationFormat>
  <Paragraphs>238</Paragraphs>
  <Slides>21</Slides>
  <Notes>6</Notes>
  <HiddenSlides>0</HiddenSlides>
  <MMClips>0</MMClips>
  <ScaleCrop>false</ScaleCrop>
  <HeadingPairs>
    <vt:vector size="4" baseType="variant">
      <vt:variant>
        <vt:lpstr>Theme</vt:lpstr>
      </vt:variant>
      <vt:variant>
        <vt:i4>3</vt:i4>
      </vt:variant>
      <vt:variant>
        <vt:lpstr>Slide Titles</vt:lpstr>
      </vt:variant>
      <vt:variant>
        <vt:i4>21</vt:i4>
      </vt:variant>
    </vt:vector>
  </HeadingPairs>
  <TitlesOfParts>
    <vt:vector size="24" baseType="lpstr">
      <vt:lpstr>SRC_template</vt:lpstr>
      <vt:lpstr>1_Default Design</vt:lpstr>
      <vt:lpstr>Equity</vt:lpstr>
      <vt:lpstr>HFIP Verification Team:  FY10 Review</vt:lpstr>
      <vt:lpstr>Verification Team 2010 Activities</vt:lpstr>
      <vt:lpstr>Verification Team 2010 Milestones</vt:lpstr>
      <vt:lpstr>Verification Team 2010 Milestones</vt:lpstr>
      <vt:lpstr>Verification Team 2010 Milestones</vt:lpstr>
      <vt:lpstr>Verification Team 2010 Milestones</vt:lpstr>
      <vt:lpstr>TC Genesis:  Seasonal Prediction</vt:lpstr>
      <vt:lpstr>Verification Team 2010 Milestones</vt:lpstr>
      <vt:lpstr>Slide 9</vt:lpstr>
      <vt:lpstr>Slide 10</vt:lpstr>
      <vt:lpstr>Spatial Track &amp; Intensity Verification</vt:lpstr>
      <vt:lpstr>Spatial Track &amp; Intensity Verification</vt:lpstr>
      <vt:lpstr>Verification of SST response in GFDL model</vt:lpstr>
      <vt:lpstr>Summary of 2009 Demonstration Evaluation</vt:lpstr>
      <vt:lpstr>2010 Retrospective Evaluation</vt:lpstr>
      <vt:lpstr>Comparison of Tier 1 and Tier 2 with Common Tracker</vt:lpstr>
      <vt:lpstr>Slide 17</vt:lpstr>
      <vt:lpstr>R2prime: R2 WRF + Comm Vortex</vt:lpstr>
      <vt:lpstr>Investigate new techniques for the evaluation of ensemble forecasts of TC </vt:lpstr>
      <vt:lpstr>Investigate new techniques for the evaluation of ensemble forecasts of TC </vt:lpstr>
      <vt:lpstr>References for Ensemble Verification Techniques</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Tim Marchok</dc:creator>
  <cp:lastModifiedBy>tpm</cp:lastModifiedBy>
  <cp:revision>392</cp:revision>
  <dcterms:created xsi:type="dcterms:W3CDTF">2004-02-26T04:17:33Z</dcterms:created>
  <dcterms:modified xsi:type="dcterms:W3CDTF">2010-11-10T12:59:21Z</dcterms:modified>
</cp:coreProperties>
</file>