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71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0033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emaria\PPT\2010%2011%20HFIP%20annual%20review\ADD%20presentation\Musgrave\qkver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/>
      <c:lineChart>
        <c:grouping val="standard"/>
        <c:ser>
          <c:idx val="0"/>
          <c:order val="0"/>
          <c:tx>
            <c:v>SHIPS</c:v>
          </c:tx>
          <c:spPr>
            <a:ln>
              <a:solidFill>
                <a:schemeClr val="tx1"/>
              </a:solidFill>
            </a:ln>
          </c:spPr>
          <c:marker>
            <c:symbol val="none"/>
          </c:marker>
          <c:cat>
            <c:numRef>
              <c:f>qkver!$C$12:$L$12</c:f>
              <c:numCache>
                <c:formatCode>General</c:formatCode>
                <c:ptCount val="10"/>
                <c:pt idx="0">
                  <c:v>12</c:v>
                </c:pt>
                <c:pt idx="1">
                  <c:v>24</c:v>
                </c:pt>
                <c:pt idx="2">
                  <c:v>36</c:v>
                </c:pt>
                <c:pt idx="3">
                  <c:v>48</c:v>
                </c:pt>
                <c:pt idx="4">
                  <c:v>60</c:v>
                </c:pt>
                <c:pt idx="5">
                  <c:v>72</c:v>
                </c:pt>
                <c:pt idx="6">
                  <c:v>84</c:v>
                </c:pt>
                <c:pt idx="7">
                  <c:v>96</c:v>
                </c:pt>
                <c:pt idx="8">
                  <c:v>108</c:v>
                </c:pt>
                <c:pt idx="9">
                  <c:v>120</c:v>
                </c:pt>
              </c:numCache>
            </c:numRef>
          </c:cat>
          <c:val>
            <c:numRef>
              <c:f>qkver!$C$3:$L$3</c:f>
              <c:numCache>
                <c:formatCode>General</c:formatCode>
                <c:ptCount val="10"/>
                <c:pt idx="0">
                  <c:v>7.35</c:v>
                </c:pt>
                <c:pt idx="1">
                  <c:v>11.81</c:v>
                </c:pt>
                <c:pt idx="2">
                  <c:v>14.4</c:v>
                </c:pt>
                <c:pt idx="3">
                  <c:v>15.739999999999998</c:v>
                </c:pt>
                <c:pt idx="4">
                  <c:v>15.5</c:v>
                </c:pt>
                <c:pt idx="5">
                  <c:v>15.26</c:v>
                </c:pt>
                <c:pt idx="6">
                  <c:v>14.765000000000002</c:v>
                </c:pt>
                <c:pt idx="7">
                  <c:v>14.27</c:v>
                </c:pt>
                <c:pt idx="8">
                  <c:v>14.685</c:v>
                </c:pt>
                <c:pt idx="9">
                  <c:v>15.1</c:v>
                </c:pt>
              </c:numCache>
            </c:numRef>
          </c:val>
        </c:ser>
        <c:ser>
          <c:idx val="1"/>
          <c:order val="1"/>
          <c:tx>
            <c:v>GFDL</c:v>
          </c:tx>
          <c:spPr>
            <a:ln w="31750">
              <a:solidFill>
                <a:srgbClr val="FF0000"/>
              </a:solidFill>
            </a:ln>
          </c:spPr>
          <c:marker>
            <c:symbol val="none"/>
          </c:marker>
          <c:cat>
            <c:numRef>
              <c:f>qkver!$C$12:$L$12</c:f>
              <c:numCache>
                <c:formatCode>General</c:formatCode>
                <c:ptCount val="10"/>
                <c:pt idx="0">
                  <c:v>12</c:v>
                </c:pt>
                <c:pt idx="1">
                  <c:v>24</c:v>
                </c:pt>
                <c:pt idx="2">
                  <c:v>36</c:v>
                </c:pt>
                <c:pt idx="3">
                  <c:v>48</c:v>
                </c:pt>
                <c:pt idx="4">
                  <c:v>60</c:v>
                </c:pt>
                <c:pt idx="5">
                  <c:v>72</c:v>
                </c:pt>
                <c:pt idx="6">
                  <c:v>84</c:v>
                </c:pt>
                <c:pt idx="7">
                  <c:v>96</c:v>
                </c:pt>
                <c:pt idx="8">
                  <c:v>108</c:v>
                </c:pt>
                <c:pt idx="9">
                  <c:v>120</c:v>
                </c:pt>
              </c:numCache>
            </c:numRef>
          </c:cat>
          <c:val>
            <c:numRef>
              <c:f>qkver!$C$4:$L$4</c:f>
              <c:numCache>
                <c:formatCode>General</c:formatCode>
                <c:ptCount val="10"/>
                <c:pt idx="0">
                  <c:v>10.11</c:v>
                </c:pt>
                <c:pt idx="1">
                  <c:v>12.82</c:v>
                </c:pt>
                <c:pt idx="2">
                  <c:v>15.51</c:v>
                </c:pt>
                <c:pt idx="3">
                  <c:v>17.16</c:v>
                </c:pt>
                <c:pt idx="4">
                  <c:v>17.755000000000003</c:v>
                </c:pt>
                <c:pt idx="5">
                  <c:v>18.350000000000001</c:v>
                </c:pt>
                <c:pt idx="6">
                  <c:v>18.75</c:v>
                </c:pt>
                <c:pt idx="7">
                  <c:v>19.149999999999999</c:v>
                </c:pt>
                <c:pt idx="8">
                  <c:v>19.305</c:v>
                </c:pt>
                <c:pt idx="9">
                  <c:v>19.459999999999997</c:v>
                </c:pt>
              </c:numCache>
            </c:numRef>
          </c:val>
        </c:ser>
        <c:ser>
          <c:idx val="2"/>
          <c:order val="2"/>
          <c:tx>
            <c:v>GFDL-SHIPS</c:v>
          </c:tx>
          <c:spPr>
            <a:ln w="41275">
              <a:solidFill>
                <a:srgbClr val="FF0000"/>
              </a:solidFill>
              <a:prstDash val="sysDot"/>
            </a:ln>
          </c:spPr>
          <c:marker>
            <c:symbol val="none"/>
          </c:marker>
          <c:cat>
            <c:numRef>
              <c:f>qkver!$C$12:$L$12</c:f>
              <c:numCache>
                <c:formatCode>General</c:formatCode>
                <c:ptCount val="10"/>
                <c:pt idx="0">
                  <c:v>12</c:v>
                </c:pt>
                <c:pt idx="1">
                  <c:v>24</c:v>
                </c:pt>
                <c:pt idx="2">
                  <c:v>36</c:v>
                </c:pt>
                <c:pt idx="3">
                  <c:v>48</c:v>
                </c:pt>
                <c:pt idx="4">
                  <c:v>60</c:v>
                </c:pt>
                <c:pt idx="5">
                  <c:v>72</c:v>
                </c:pt>
                <c:pt idx="6">
                  <c:v>84</c:v>
                </c:pt>
                <c:pt idx="7">
                  <c:v>96</c:v>
                </c:pt>
                <c:pt idx="8">
                  <c:v>108</c:v>
                </c:pt>
                <c:pt idx="9">
                  <c:v>120</c:v>
                </c:pt>
              </c:numCache>
            </c:numRef>
          </c:cat>
          <c:val>
            <c:numRef>
              <c:f>qkver!$C$5:$L$5</c:f>
              <c:numCache>
                <c:formatCode>General</c:formatCode>
                <c:ptCount val="10"/>
                <c:pt idx="0">
                  <c:v>8.629999999999999</c:v>
                </c:pt>
                <c:pt idx="1">
                  <c:v>11.81</c:v>
                </c:pt>
                <c:pt idx="2">
                  <c:v>14.07</c:v>
                </c:pt>
                <c:pt idx="3">
                  <c:v>15.34</c:v>
                </c:pt>
                <c:pt idx="4">
                  <c:v>15.045</c:v>
                </c:pt>
                <c:pt idx="5">
                  <c:v>14.75</c:v>
                </c:pt>
                <c:pt idx="6">
                  <c:v>14.6</c:v>
                </c:pt>
                <c:pt idx="7">
                  <c:v>14.450000000000001</c:v>
                </c:pt>
                <c:pt idx="8">
                  <c:v>15.615</c:v>
                </c:pt>
                <c:pt idx="9">
                  <c:v>16.779999999999998</c:v>
                </c:pt>
              </c:numCache>
            </c:numRef>
          </c:val>
        </c:ser>
        <c:ser>
          <c:idx val="3"/>
          <c:order val="3"/>
          <c:tx>
            <c:v>HWRF</c:v>
          </c:tx>
          <c:spPr>
            <a:ln w="31750">
              <a:solidFill>
                <a:srgbClr val="0033CC"/>
              </a:solidFill>
            </a:ln>
          </c:spPr>
          <c:marker>
            <c:symbol val="none"/>
          </c:marker>
          <c:cat>
            <c:numRef>
              <c:f>qkver!$C$12:$L$12</c:f>
              <c:numCache>
                <c:formatCode>General</c:formatCode>
                <c:ptCount val="10"/>
                <c:pt idx="0">
                  <c:v>12</c:v>
                </c:pt>
                <c:pt idx="1">
                  <c:v>24</c:v>
                </c:pt>
                <c:pt idx="2">
                  <c:v>36</c:v>
                </c:pt>
                <c:pt idx="3">
                  <c:v>48</c:v>
                </c:pt>
                <c:pt idx="4">
                  <c:v>60</c:v>
                </c:pt>
                <c:pt idx="5">
                  <c:v>72</c:v>
                </c:pt>
                <c:pt idx="6">
                  <c:v>84</c:v>
                </c:pt>
                <c:pt idx="7">
                  <c:v>96</c:v>
                </c:pt>
                <c:pt idx="8">
                  <c:v>108</c:v>
                </c:pt>
                <c:pt idx="9">
                  <c:v>120</c:v>
                </c:pt>
              </c:numCache>
            </c:numRef>
          </c:cat>
          <c:val>
            <c:numRef>
              <c:f>qkver!$C$6:$L$6</c:f>
              <c:numCache>
                <c:formatCode>General</c:formatCode>
                <c:ptCount val="10"/>
                <c:pt idx="0">
                  <c:v>13.370000000000001</c:v>
                </c:pt>
                <c:pt idx="1">
                  <c:v>15.41</c:v>
                </c:pt>
                <c:pt idx="2">
                  <c:v>17.510000000000005</c:v>
                </c:pt>
                <c:pt idx="3">
                  <c:v>18.610000000000003</c:v>
                </c:pt>
                <c:pt idx="4">
                  <c:v>18.574999999999999</c:v>
                </c:pt>
                <c:pt idx="5">
                  <c:v>18.54</c:v>
                </c:pt>
                <c:pt idx="6">
                  <c:v>18.994999999999994</c:v>
                </c:pt>
                <c:pt idx="7">
                  <c:v>19.45</c:v>
                </c:pt>
                <c:pt idx="8">
                  <c:v>18.799999999999994</c:v>
                </c:pt>
                <c:pt idx="9">
                  <c:v>18.149999999999999</c:v>
                </c:pt>
              </c:numCache>
            </c:numRef>
          </c:val>
        </c:ser>
        <c:ser>
          <c:idx val="4"/>
          <c:order val="4"/>
          <c:tx>
            <c:v>HWRF-SHIPS</c:v>
          </c:tx>
          <c:spPr>
            <a:ln w="41275">
              <a:solidFill>
                <a:srgbClr val="0033CC"/>
              </a:solidFill>
              <a:prstDash val="sysDot"/>
            </a:ln>
          </c:spPr>
          <c:marker>
            <c:symbol val="none"/>
          </c:marker>
          <c:cat>
            <c:numRef>
              <c:f>qkver!$C$12:$L$12</c:f>
              <c:numCache>
                <c:formatCode>General</c:formatCode>
                <c:ptCount val="10"/>
                <c:pt idx="0">
                  <c:v>12</c:v>
                </c:pt>
                <c:pt idx="1">
                  <c:v>24</c:v>
                </c:pt>
                <c:pt idx="2">
                  <c:v>36</c:v>
                </c:pt>
                <c:pt idx="3">
                  <c:v>48</c:v>
                </c:pt>
                <c:pt idx="4">
                  <c:v>60</c:v>
                </c:pt>
                <c:pt idx="5">
                  <c:v>72</c:v>
                </c:pt>
                <c:pt idx="6">
                  <c:v>84</c:v>
                </c:pt>
                <c:pt idx="7">
                  <c:v>96</c:v>
                </c:pt>
                <c:pt idx="8">
                  <c:v>108</c:v>
                </c:pt>
                <c:pt idx="9">
                  <c:v>120</c:v>
                </c:pt>
              </c:numCache>
            </c:numRef>
          </c:cat>
          <c:val>
            <c:numRef>
              <c:f>qkver!$C$7:$L$7</c:f>
              <c:numCache>
                <c:formatCode>General</c:formatCode>
                <c:ptCount val="10"/>
                <c:pt idx="0">
                  <c:v>7.9</c:v>
                </c:pt>
                <c:pt idx="1">
                  <c:v>11.629999999999999</c:v>
                </c:pt>
                <c:pt idx="2">
                  <c:v>13.94</c:v>
                </c:pt>
                <c:pt idx="3">
                  <c:v>15.06</c:v>
                </c:pt>
                <c:pt idx="4">
                  <c:v>14.125</c:v>
                </c:pt>
                <c:pt idx="5">
                  <c:v>13.19</c:v>
                </c:pt>
                <c:pt idx="6">
                  <c:v>13.43</c:v>
                </c:pt>
                <c:pt idx="7">
                  <c:v>13.67</c:v>
                </c:pt>
                <c:pt idx="8">
                  <c:v>13.625</c:v>
                </c:pt>
                <c:pt idx="9">
                  <c:v>13.58</c:v>
                </c:pt>
              </c:numCache>
            </c:numRef>
          </c:val>
        </c:ser>
        <c:ser>
          <c:idx val="5"/>
          <c:order val="5"/>
          <c:tx>
            <c:v>COAMPS-TC</c:v>
          </c:tx>
          <c:spPr>
            <a:ln w="31750">
              <a:solidFill>
                <a:srgbClr val="00FF00"/>
              </a:solidFill>
            </a:ln>
          </c:spPr>
          <c:marker>
            <c:symbol val="none"/>
          </c:marker>
          <c:cat>
            <c:numRef>
              <c:f>qkver!$C$12:$L$12</c:f>
              <c:numCache>
                <c:formatCode>General</c:formatCode>
                <c:ptCount val="10"/>
                <c:pt idx="0">
                  <c:v>12</c:v>
                </c:pt>
                <c:pt idx="1">
                  <c:v>24</c:v>
                </c:pt>
                <c:pt idx="2">
                  <c:v>36</c:v>
                </c:pt>
                <c:pt idx="3">
                  <c:v>48</c:v>
                </c:pt>
                <c:pt idx="4">
                  <c:v>60</c:v>
                </c:pt>
                <c:pt idx="5">
                  <c:v>72</c:v>
                </c:pt>
                <c:pt idx="6">
                  <c:v>84</c:v>
                </c:pt>
                <c:pt idx="7">
                  <c:v>96</c:v>
                </c:pt>
                <c:pt idx="8">
                  <c:v>108</c:v>
                </c:pt>
                <c:pt idx="9">
                  <c:v>120</c:v>
                </c:pt>
              </c:numCache>
            </c:numRef>
          </c:cat>
          <c:val>
            <c:numRef>
              <c:f>qkver!$C$8:$L$8</c:f>
              <c:numCache>
                <c:formatCode>General</c:formatCode>
                <c:ptCount val="10"/>
                <c:pt idx="0">
                  <c:v>11.1</c:v>
                </c:pt>
                <c:pt idx="1">
                  <c:v>12.89</c:v>
                </c:pt>
                <c:pt idx="2">
                  <c:v>14.88</c:v>
                </c:pt>
                <c:pt idx="3">
                  <c:v>14.5</c:v>
                </c:pt>
                <c:pt idx="4">
                  <c:v>15.739999999999998</c:v>
                </c:pt>
                <c:pt idx="5">
                  <c:v>16.979999999999997</c:v>
                </c:pt>
                <c:pt idx="6">
                  <c:v>17.904999999999998</c:v>
                </c:pt>
                <c:pt idx="7">
                  <c:v>18.829999999999995</c:v>
                </c:pt>
                <c:pt idx="8">
                  <c:v>19.079999999999995</c:v>
                </c:pt>
                <c:pt idx="9">
                  <c:v>19.329999999999995</c:v>
                </c:pt>
              </c:numCache>
            </c:numRef>
          </c:val>
        </c:ser>
        <c:ser>
          <c:idx val="6"/>
          <c:order val="6"/>
          <c:tx>
            <c:v>COAMPS-TC-SHIPS</c:v>
          </c:tx>
          <c:spPr>
            <a:ln w="41275">
              <a:solidFill>
                <a:srgbClr val="00FF00"/>
              </a:solidFill>
              <a:prstDash val="sysDot"/>
            </a:ln>
          </c:spPr>
          <c:marker>
            <c:symbol val="none"/>
          </c:marker>
          <c:cat>
            <c:numRef>
              <c:f>qkver!$C$12:$L$12</c:f>
              <c:numCache>
                <c:formatCode>General</c:formatCode>
                <c:ptCount val="10"/>
                <c:pt idx="0">
                  <c:v>12</c:v>
                </c:pt>
                <c:pt idx="1">
                  <c:v>24</c:v>
                </c:pt>
                <c:pt idx="2">
                  <c:v>36</c:v>
                </c:pt>
                <c:pt idx="3">
                  <c:v>48</c:v>
                </c:pt>
                <c:pt idx="4">
                  <c:v>60</c:v>
                </c:pt>
                <c:pt idx="5">
                  <c:v>72</c:v>
                </c:pt>
                <c:pt idx="6">
                  <c:v>84</c:v>
                </c:pt>
                <c:pt idx="7">
                  <c:v>96</c:v>
                </c:pt>
                <c:pt idx="8">
                  <c:v>108</c:v>
                </c:pt>
                <c:pt idx="9">
                  <c:v>120</c:v>
                </c:pt>
              </c:numCache>
            </c:numRef>
          </c:cat>
          <c:val>
            <c:numRef>
              <c:f>qkver!$C$9:$L$9</c:f>
              <c:numCache>
                <c:formatCode>General</c:formatCode>
                <c:ptCount val="10"/>
                <c:pt idx="0">
                  <c:v>9.06</c:v>
                </c:pt>
                <c:pt idx="1">
                  <c:v>12.2</c:v>
                </c:pt>
                <c:pt idx="2">
                  <c:v>15.43</c:v>
                </c:pt>
                <c:pt idx="3">
                  <c:v>16.79</c:v>
                </c:pt>
                <c:pt idx="4">
                  <c:v>16.895</c:v>
                </c:pt>
                <c:pt idx="5">
                  <c:v>17</c:v>
                </c:pt>
                <c:pt idx="6">
                  <c:v>18.100000000000001</c:v>
                </c:pt>
                <c:pt idx="7">
                  <c:v>19.2</c:v>
                </c:pt>
                <c:pt idx="8">
                  <c:v>18.979999999999997</c:v>
                </c:pt>
                <c:pt idx="9">
                  <c:v>18.760000000000002</c:v>
                </c:pt>
              </c:numCache>
            </c:numRef>
          </c:val>
        </c:ser>
        <c:marker val="1"/>
        <c:axId val="58051968"/>
        <c:axId val="58062336"/>
      </c:lineChart>
      <c:catAx>
        <c:axId val="58051968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 sz="1400" b="1"/>
                </a:pPr>
                <a:r>
                  <a:rPr lang="en-US" sz="1400" b="1"/>
                  <a:t>Forecast</a:t>
                </a:r>
                <a:r>
                  <a:rPr lang="en-US" sz="1400" b="1" baseline="0"/>
                  <a:t> Time (hr)</a:t>
                </a:r>
                <a:endParaRPr lang="en-US" sz="1400" b="1"/>
              </a:p>
            </c:rich>
          </c:tx>
          <c:layout/>
        </c:title>
        <c:numFmt formatCode="General" sourceLinked="1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58062336"/>
        <c:crosses val="autoZero"/>
        <c:auto val="1"/>
        <c:lblAlgn val="ctr"/>
        <c:lblOffset val="100"/>
      </c:catAx>
      <c:valAx>
        <c:axId val="58062336"/>
        <c:scaling>
          <c:orientation val="minMax"/>
          <c:max val="20"/>
          <c:min val="5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 sz="1400" b="1"/>
                </a:pPr>
                <a:r>
                  <a:rPr lang="en-US" sz="1400" b="1"/>
                  <a:t>Intensity</a:t>
                </a:r>
                <a:r>
                  <a:rPr lang="en-US" sz="1400" b="1" baseline="0"/>
                  <a:t> Error (kt)</a:t>
                </a:r>
                <a:endParaRPr lang="en-US" sz="1400" b="1"/>
              </a:p>
            </c:rich>
          </c:tx>
          <c:layout/>
        </c:title>
        <c:numFmt formatCode="General" sourceLinked="1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58051968"/>
        <c:crosses val="autoZero"/>
        <c:crossBetween val="between"/>
        <c:majorUnit val="5"/>
      </c:valAx>
      <c:spPr>
        <a:solidFill>
          <a:schemeClr val="bg1"/>
        </a:solidFill>
        <a:ln>
          <a:solidFill>
            <a:schemeClr val="tx1"/>
          </a:solidFill>
        </a:ln>
      </c:spPr>
    </c:plotArea>
    <c:legend>
      <c:legendPos val="r"/>
      <c:layout>
        <c:manualLayout>
          <c:xMode val="edge"/>
          <c:yMode val="edge"/>
          <c:x val="0.77419506811277206"/>
          <c:y val="0.21467158655377283"/>
          <c:w val="0.22580497353085102"/>
          <c:h val="0.61249568084721751"/>
        </c:manualLayout>
      </c:layout>
      <c:txPr>
        <a:bodyPr/>
        <a:lstStyle/>
        <a:p>
          <a:pPr>
            <a:defRPr sz="1200" b="1"/>
          </a:pPr>
          <a:endParaRPr lang="en-US"/>
        </a:p>
      </c:txPr>
    </c:legend>
    <c:plotVisOnly val="1"/>
  </c:chart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D49FFE-4730-47F3-BCDF-0C6B6635D5C2}" type="datetimeFigureOut">
              <a:rPr lang="en-US" smtClean="0"/>
              <a:pPr/>
              <a:t>11/9/2010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AB1030-3A2A-4A35-9EE2-FAF0EAD56C3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C15D1-12E2-4456-A50A-43FB1B14FC86}" type="datetime1">
              <a:rPr lang="en-US" smtClean="0"/>
              <a:pPr/>
              <a:t>11/9/2010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E87FA-95D7-4837-A865-4DABF6750F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34E05-6895-4D11-9339-56F3F74B4FB6}" type="datetime1">
              <a:rPr lang="en-US" smtClean="0"/>
              <a:pPr/>
              <a:t>11/9/2010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E87FA-95D7-4837-A865-4DABF6750F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FA97B-805F-4AF9-9BBC-2F6616E84BE7}" type="datetime1">
              <a:rPr lang="en-US" smtClean="0"/>
              <a:pPr/>
              <a:t>11/9/2010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E87FA-95D7-4837-A865-4DABF6750F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593C9-C34E-4936-82E6-F5E9FFF0D80D}" type="datetime1">
              <a:rPr lang="en-US" smtClean="0"/>
              <a:pPr/>
              <a:t>11/9/2010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E87FA-95D7-4837-A865-4DABF6750F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EAC4BD-1A4E-401D-9DDC-7C463B3BA0B6}" type="datetime1">
              <a:rPr lang="en-US" smtClean="0"/>
              <a:pPr/>
              <a:t>11/9/2010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E87FA-95D7-4837-A865-4DABF6750F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B6241-ED4B-4052-BDA0-8CC2FC386627}" type="datetime1">
              <a:rPr lang="en-US" smtClean="0"/>
              <a:pPr/>
              <a:t>11/9/2010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E87FA-95D7-4837-A865-4DABF6750F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8AA77-5494-4ED7-8785-5BE6EB047DE3}" type="datetime1">
              <a:rPr lang="en-US" smtClean="0"/>
              <a:pPr/>
              <a:t>11/9/2010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E87FA-95D7-4837-A865-4DABF6750F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A088C-425A-4E28-A348-25953482DBFD}" type="datetime1">
              <a:rPr lang="en-US" smtClean="0"/>
              <a:pPr/>
              <a:t>11/9/2010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E87FA-95D7-4837-A865-4DABF6750F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6B457-CF08-432D-9F4F-8CFA52164627}" type="datetime1">
              <a:rPr lang="en-US" smtClean="0"/>
              <a:pPr/>
              <a:t>11/9/2010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E87FA-95D7-4837-A865-4DABF6750F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7EDE1-6247-4FF2-9BBD-A3EEE01752F9}" type="datetime1">
              <a:rPr lang="en-US" smtClean="0"/>
              <a:pPr/>
              <a:t>11/9/2010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E87FA-95D7-4837-A865-4DABF6750F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D21982-DFF0-4971-A9B5-51EFAEE3F19C}" type="datetime1">
              <a:rPr lang="en-US" smtClean="0"/>
              <a:pPr/>
              <a:t>11/9/2010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E87FA-95D7-4837-A865-4DABF6750F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B0AED3-D1D9-449A-9A45-EDE1A9245AC5}" type="datetime1">
              <a:rPr lang="en-US" smtClean="0"/>
              <a:pPr/>
              <a:t>11/9/2010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0E87FA-95D7-4837-A865-4DABF6750F3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b="1" dirty="0" smtClean="0"/>
              <a:t>6.7.1 Statistical Intensity Models Run on Multiple Global and Regional Models</a:t>
            </a:r>
            <a:endParaRPr lang="en-US" sz="32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065AA-1B3D-4A42-B8EB-AF48144965E6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981200" y="6324600"/>
            <a:ext cx="50571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2010 Atlantic Cases, Bonnie-Tomas as of 4 Nov 2010</a:t>
            </a:r>
            <a:endParaRPr lang="en-US" dirty="0"/>
          </a:p>
        </p:txBody>
      </p:sp>
      <p:graphicFrame>
        <p:nvGraphicFramePr>
          <p:cNvPr id="8" name="Chart 7"/>
          <p:cNvGraphicFramePr/>
          <p:nvPr/>
        </p:nvGraphicFramePr>
        <p:xfrm>
          <a:off x="838200" y="1371600"/>
          <a:ext cx="7696200" cy="480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919</TotalTime>
  <Words>32</Words>
  <Application>Microsoft Office PowerPoint</Application>
  <PresentationFormat>On-screen Show (4:3)</PresentationFormat>
  <Paragraphs>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6.7.1 Statistical Intensity Models Run on Multiple Global and Regional Models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Applications Development and Diagnostics Team FY10 Progress Report </dc:title>
  <dc:creator>Mark DeMaria2</dc:creator>
  <cp:lastModifiedBy>rapuser</cp:lastModifiedBy>
  <cp:revision>78</cp:revision>
  <dcterms:created xsi:type="dcterms:W3CDTF">2010-11-03T22:34:29Z</dcterms:created>
  <dcterms:modified xsi:type="dcterms:W3CDTF">2010-11-09T18:40:01Z</dcterms:modified>
</cp:coreProperties>
</file>