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0" r:id="rId4"/>
    <p:sldId id="258" r:id="rId5"/>
    <p:sldId id="273" r:id="rId6"/>
    <p:sldId id="275" r:id="rId7"/>
    <p:sldId id="259" r:id="rId8"/>
    <p:sldId id="274" r:id="rId9"/>
    <p:sldId id="261" r:id="rId10"/>
    <p:sldId id="263" r:id="rId11"/>
    <p:sldId id="262" r:id="rId12"/>
    <p:sldId id="264" r:id="rId13"/>
    <p:sldId id="265" r:id="rId14"/>
    <p:sldId id="266" r:id="rId15"/>
    <p:sldId id="267"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882FA75E-70E0-42BF-8EAE-DFACB3C77F24}">
          <p14:sldIdLst>
            <p14:sldId id="256"/>
            <p14:sldId id="257"/>
            <p14:sldId id="260"/>
            <p14:sldId id="258"/>
            <p14:sldId id="273"/>
            <p14:sldId id="275"/>
            <p14:sldId id="259"/>
            <p14:sldId id="274"/>
            <p14:sldId id="261"/>
            <p14:sldId id="263"/>
            <p14:sldId id="262"/>
            <p14:sldId id="264"/>
            <p14:sldId id="265"/>
            <p14:sldId id="266"/>
            <p14:sldId id="267"/>
            <p14:sldId id="268"/>
            <p14:sldId id="269"/>
            <p14:sldId id="270"/>
            <p14:sldId id="27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34" d="100"/>
          <a:sy n="134" d="100"/>
        </p:scale>
        <p:origin x="-954" y="-7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4266B9-5D1C-4F0D-86A6-85E35D6C53F9}" type="datetimeFigureOut">
              <a:rPr lang="en-US" smtClean="0"/>
              <a:pPr/>
              <a:t>8/4/2010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C3371E-1EC8-4389-A35F-FC9B58F93D04}" type="slidenum">
              <a:rPr lang="en-US" smtClean="0"/>
              <a:pPr/>
              <a:t>‹#›</a:t>
            </a:fld>
            <a:endParaRPr lang="en-US" dirty="0"/>
          </a:p>
        </p:txBody>
      </p:sp>
    </p:spTree>
    <p:extLst>
      <p:ext uri="{BB962C8B-B14F-4D97-AF65-F5344CB8AC3E}">
        <p14:creationId xmlns="" xmlns:p14="http://schemas.microsoft.com/office/powerpoint/2010/main" val="568678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Affiliation - collaborators</a:t>
            </a:r>
            <a:endParaRPr lang="en-US" dirty="0"/>
          </a:p>
        </p:txBody>
      </p:sp>
      <p:sp>
        <p:nvSpPr>
          <p:cNvPr id="4" name="Slide Number Placeholder 3"/>
          <p:cNvSpPr>
            <a:spLocks noGrp="1"/>
          </p:cNvSpPr>
          <p:nvPr>
            <p:ph type="sldNum" sz="quarter" idx="10"/>
          </p:nvPr>
        </p:nvSpPr>
        <p:spPr/>
        <p:txBody>
          <a:bodyPr/>
          <a:lstStyle/>
          <a:p>
            <a:fld id="{5FC3371E-1EC8-4389-A35F-FC9B58F93D04}"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the values</a:t>
            </a:r>
            <a:endParaRPr lang="en-US" dirty="0"/>
          </a:p>
        </p:txBody>
      </p:sp>
      <p:sp>
        <p:nvSpPr>
          <p:cNvPr id="4" name="Slide Number Placeholder 3"/>
          <p:cNvSpPr>
            <a:spLocks noGrp="1"/>
          </p:cNvSpPr>
          <p:nvPr>
            <p:ph type="sldNum" sz="quarter" idx="10"/>
          </p:nvPr>
        </p:nvSpPr>
        <p:spPr/>
        <p:txBody>
          <a:bodyPr/>
          <a:lstStyle/>
          <a:p>
            <a:fld id="{5FC3371E-1EC8-4389-A35F-FC9B58F93D04}" type="slidenum">
              <a:rPr lang="en-US" smtClean="0"/>
              <a:pPr/>
              <a:t>10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Remake</a:t>
            </a:r>
            <a:r>
              <a:rPr lang="en-US" baseline="0" dirty="0" smtClean="0"/>
              <a:t> figure to reflect the name of the file – emphasize this step</a:t>
            </a:r>
            <a:endParaRPr lang="en-US" dirty="0"/>
          </a:p>
        </p:txBody>
      </p:sp>
      <p:sp>
        <p:nvSpPr>
          <p:cNvPr id="4" name="Slide Number Placeholder 3"/>
          <p:cNvSpPr>
            <a:spLocks noGrp="1"/>
          </p:cNvSpPr>
          <p:nvPr>
            <p:ph type="sldNum" sz="quarter" idx="10"/>
          </p:nvPr>
        </p:nvSpPr>
        <p:spPr/>
        <p:txBody>
          <a:bodyPr/>
          <a:lstStyle/>
          <a:p>
            <a:fld id="{5FC3371E-1EC8-4389-A35F-FC9B58F93D04}"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A5F786-716A-4455-866A-85DE05936A26}" type="datetimeFigureOut">
              <a:rPr lang="en-US" smtClean="0"/>
              <a:pPr/>
              <a:t>8/4/2010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D6DA16-721C-4F8A-AD63-EA63BCB03BC1}" type="slidenum">
              <a:rPr lang="en-US" smtClean="0"/>
              <a:pPr/>
              <a:t>‹#›</a:t>
            </a:fld>
            <a:endParaRPr lang="en-US" dirty="0"/>
          </a:p>
        </p:txBody>
      </p:sp>
    </p:spTree>
    <p:extLst>
      <p:ext uri="{BB962C8B-B14F-4D97-AF65-F5344CB8AC3E}">
        <p14:creationId xmlns="" xmlns:p14="http://schemas.microsoft.com/office/powerpoint/2010/main" val="1572187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A5F786-716A-4455-866A-85DE05936A26}" type="datetimeFigureOut">
              <a:rPr lang="en-US" smtClean="0"/>
              <a:pPr/>
              <a:t>8/4/2010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D6DA16-721C-4F8A-AD63-EA63BCB03BC1}" type="slidenum">
              <a:rPr lang="en-US" smtClean="0"/>
              <a:pPr/>
              <a:t>‹#›</a:t>
            </a:fld>
            <a:endParaRPr lang="en-US" dirty="0"/>
          </a:p>
        </p:txBody>
      </p:sp>
    </p:spTree>
    <p:extLst>
      <p:ext uri="{BB962C8B-B14F-4D97-AF65-F5344CB8AC3E}">
        <p14:creationId xmlns="" xmlns:p14="http://schemas.microsoft.com/office/powerpoint/2010/main" val="29410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A5F786-716A-4455-866A-85DE05936A26}" type="datetimeFigureOut">
              <a:rPr lang="en-US" smtClean="0"/>
              <a:pPr/>
              <a:t>8/4/2010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D6DA16-721C-4F8A-AD63-EA63BCB03BC1}" type="slidenum">
              <a:rPr lang="en-US" smtClean="0"/>
              <a:pPr/>
              <a:t>‹#›</a:t>
            </a:fld>
            <a:endParaRPr lang="en-US" dirty="0"/>
          </a:p>
        </p:txBody>
      </p:sp>
    </p:spTree>
    <p:extLst>
      <p:ext uri="{BB962C8B-B14F-4D97-AF65-F5344CB8AC3E}">
        <p14:creationId xmlns="" xmlns:p14="http://schemas.microsoft.com/office/powerpoint/2010/main" val="46306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A5F786-716A-4455-866A-85DE05936A26}" type="datetimeFigureOut">
              <a:rPr lang="en-US" smtClean="0"/>
              <a:pPr/>
              <a:t>8/4/2010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D6DA16-721C-4F8A-AD63-EA63BCB03BC1}" type="slidenum">
              <a:rPr lang="en-US" smtClean="0"/>
              <a:pPr/>
              <a:t>‹#›</a:t>
            </a:fld>
            <a:endParaRPr lang="en-US" dirty="0"/>
          </a:p>
        </p:txBody>
      </p:sp>
    </p:spTree>
    <p:extLst>
      <p:ext uri="{BB962C8B-B14F-4D97-AF65-F5344CB8AC3E}">
        <p14:creationId xmlns="" xmlns:p14="http://schemas.microsoft.com/office/powerpoint/2010/main" val="2082018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A5F786-716A-4455-866A-85DE05936A26}" type="datetimeFigureOut">
              <a:rPr lang="en-US" smtClean="0"/>
              <a:pPr/>
              <a:t>8/4/2010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D6DA16-721C-4F8A-AD63-EA63BCB03BC1}" type="slidenum">
              <a:rPr lang="en-US" smtClean="0"/>
              <a:pPr/>
              <a:t>‹#›</a:t>
            </a:fld>
            <a:endParaRPr lang="en-US" dirty="0"/>
          </a:p>
        </p:txBody>
      </p:sp>
    </p:spTree>
    <p:extLst>
      <p:ext uri="{BB962C8B-B14F-4D97-AF65-F5344CB8AC3E}">
        <p14:creationId xmlns="" xmlns:p14="http://schemas.microsoft.com/office/powerpoint/2010/main" val="3250246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A5F786-716A-4455-866A-85DE05936A26}" type="datetimeFigureOut">
              <a:rPr lang="en-US" smtClean="0"/>
              <a:pPr/>
              <a:t>8/4/2010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D6DA16-721C-4F8A-AD63-EA63BCB03BC1}" type="slidenum">
              <a:rPr lang="en-US" smtClean="0"/>
              <a:pPr/>
              <a:t>‹#›</a:t>
            </a:fld>
            <a:endParaRPr lang="en-US" dirty="0"/>
          </a:p>
        </p:txBody>
      </p:sp>
    </p:spTree>
    <p:extLst>
      <p:ext uri="{BB962C8B-B14F-4D97-AF65-F5344CB8AC3E}">
        <p14:creationId xmlns="" xmlns:p14="http://schemas.microsoft.com/office/powerpoint/2010/main" val="3607637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A5F786-716A-4455-866A-85DE05936A26}" type="datetimeFigureOut">
              <a:rPr lang="en-US" smtClean="0"/>
              <a:pPr/>
              <a:t>8/4/2010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D6DA16-721C-4F8A-AD63-EA63BCB03BC1}" type="slidenum">
              <a:rPr lang="en-US" smtClean="0"/>
              <a:pPr/>
              <a:t>‹#›</a:t>
            </a:fld>
            <a:endParaRPr lang="en-US" dirty="0"/>
          </a:p>
        </p:txBody>
      </p:sp>
    </p:spTree>
    <p:extLst>
      <p:ext uri="{BB962C8B-B14F-4D97-AF65-F5344CB8AC3E}">
        <p14:creationId xmlns="" xmlns:p14="http://schemas.microsoft.com/office/powerpoint/2010/main" val="670003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A5F786-716A-4455-866A-85DE05936A26}" type="datetimeFigureOut">
              <a:rPr lang="en-US" smtClean="0"/>
              <a:pPr/>
              <a:t>8/4/2010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D6DA16-721C-4F8A-AD63-EA63BCB03BC1}" type="slidenum">
              <a:rPr lang="en-US" smtClean="0"/>
              <a:pPr/>
              <a:t>‹#›</a:t>
            </a:fld>
            <a:endParaRPr lang="en-US" dirty="0"/>
          </a:p>
        </p:txBody>
      </p:sp>
    </p:spTree>
    <p:extLst>
      <p:ext uri="{BB962C8B-B14F-4D97-AF65-F5344CB8AC3E}">
        <p14:creationId xmlns="" xmlns:p14="http://schemas.microsoft.com/office/powerpoint/2010/main" val="1617399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A5F786-716A-4455-866A-85DE05936A26}" type="datetimeFigureOut">
              <a:rPr lang="en-US" smtClean="0"/>
              <a:pPr/>
              <a:t>8/4/2010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D6DA16-721C-4F8A-AD63-EA63BCB03BC1}" type="slidenum">
              <a:rPr lang="en-US" smtClean="0"/>
              <a:pPr/>
              <a:t>‹#›</a:t>
            </a:fld>
            <a:endParaRPr lang="en-US" dirty="0"/>
          </a:p>
        </p:txBody>
      </p:sp>
    </p:spTree>
    <p:extLst>
      <p:ext uri="{BB962C8B-B14F-4D97-AF65-F5344CB8AC3E}">
        <p14:creationId xmlns="" xmlns:p14="http://schemas.microsoft.com/office/powerpoint/2010/main" val="3235152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A5F786-716A-4455-866A-85DE05936A26}" type="datetimeFigureOut">
              <a:rPr lang="en-US" smtClean="0"/>
              <a:pPr/>
              <a:t>8/4/2010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D6DA16-721C-4F8A-AD63-EA63BCB03BC1}" type="slidenum">
              <a:rPr lang="en-US" smtClean="0"/>
              <a:pPr/>
              <a:t>‹#›</a:t>
            </a:fld>
            <a:endParaRPr lang="en-US" dirty="0"/>
          </a:p>
        </p:txBody>
      </p:sp>
    </p:spTree>
    <p:extLst>
      <p:ext uri="{BB962C8B-B14F-4D97-AF65-F5344CB8AC3E}">
        <p14:creationId xmlns="" xmlns:p14="http://schemas.microsoft.com/office/powerpoint/2010/main" val="105552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A5F786-716A-4455-866A-85DE05936A26}" type="datetimeFigureOut">
              <a:rPr lang="en-US" smtClean="0"/>
              <a:pPr/>
              <a:t>8/4/2010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D6DA16-721C-4F8A-AD63-EA63BCB03BC1}" type="slidenum">
              <a:rPr lang="en-US" smtClean="0"/>
              <a:pPr/>
              <a:t>‹#›</a:t>
            </a:fld>
            <a:endParaRPr lang="en-US" dirty="0"/>
          </a:p>
        </p:txBody>
      </p:sp>
    </p:spTree>
    <p:extLst>
      <p:ext uri="{BB962C8B-B14F-4D97-AF65-F5344CB8AC3E}">
        <p14:creationId xmlns="" xmlns:p14="http://schemas.microsoft.com/office/powerpoint/2010/main" val="2257695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7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5F786-716A-4455-866A-85DE05936A26}" type="datetimeFigureOut">
              <a:rPr lang="en-US" smtClean="0"/>
              <a:pPr/>
              <a:t>8/4/2010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D6DA16-721C-4F8A-AD63-EA63BCB03BC1}" type="slidenum">
              <a:rPr lang="en-US" smtClean="0"/>
              <a:pPr/>
              <a:t>‹#›</a:t>
            </a:fld>
            <a:endParaRPr lang="en-US" dirty="0"/>
          </a:p>
        </p:txBody>
      </p:sp>
    </p:spTree>
    <p:extLst>
      <p:ext uri="{BB962C8B-B14F-4D97-AF65-F5344CB8AC3E}">
        <p14:creationId xmlns="" xmlns:p14="http://schemas.microsoft.com/office/powerpoint/2010/main" val="924504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aoml.noaa.gov/hrd/data_sub/hurr.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aoml.noaa.gov/hrd/Storm_pages/jeanne2004/track.html" TargetMode="External"/><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hyperlink" Target="http://www.aoml.noaa.gov/hrd/data_sub/hurr2004.html" TargetMode="External"/><Relationship Id="rId1" Type="http://schemas.openxmlformats.org/officeDocument/2006/relationships/slideLayout" Target="../slideLayouts/slideLayout2.xml"/><Relationship Id="rId6" Type="http://schemas.openxmlformats.org/officeDocument/2006/relationships/hyperlink" Target="ftp://ftp.aoml.noaa.gov/pub/hrd/data/radar/2004/jeanne/jeanne_25i.mpeg" TargetMode="External"/><Relationship Id="rId5" Type="http://schemas.openxmlformats.org/officeDocument/2006/relationships/image" Target="../media/image11.jpeg"/><Relationship Id="rId4" Type="http://schemas.openxmlformats.org/officeDocument/2006/relationships/hyperlink" Target="http://www.aoml.noaa.gov/hrd/Storm_pages/jeanne2004/20040925I1track.jpg" TargetMode="External"/><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2590800"/>
          </a:xfrm>
        </p:spPr>
        <p:txBody>
          <a:bodyPr/>
          <a:lstStyle/>
          <a:p>
            <a:r>
              <a:rPr lang="en-US" dirty="0" smtClean="0"/>
              <a:t>Reprocessing of the </a:t>
            </a:r>
            <a:r>
              <a:rPr lang="en-US" dirty="0" smtClean="0">
                <a:solidFill>
                  <a:srgbClr val="00B0F0"/>
                </a:solidFill>
              </a:rPr>
              <a:t>NOAA</a:t>
            </a:r>
            <a:r>
              <a:rPr lang="en-US" dirty="0" smtClean="0"/>
              <a:t> Tail Doppler Radar Data </a:t>
            </a:r>
            <a:endParaRPr lang="en-US" dirty="0"/>
          </a:p>
        </p:txBody>
      </p:sp>
      <p:sp>
        <p:nvSpPr>
          <p:cNvPr id="3" name="Subtitle 2"/>
          <p:cNvSpPr>
            <a:spLocks noGrp="1"/>
          </p:cNvSpPr>
          <p:nvPr>
            <p:ph type="subTitle" idx="1"/>
          </p:nvPr>
        </p:nvSpPr>
        <p:spPr/>
        <p:txBody>
          <a:bodyPr/>
          <a:lstStyle/>
          <a:p>
            <a:r>
              <a:rPr lang="en-US" dirty="0" smtClean="0">
                <a:solidFill>
                  <a:schemeClr val="tx1"/>
                </a:solidFill>
              </a:rPr>
              <a:t>By : </a:t>
            </a:r>
            <a:r>
              <a:rPr lang="en-US" dirty="0" err="1" smtClean="0">
                <a:solidFill>
                  <a:schemeClr val="tx1"/>
                </a:solidFill>
              </a:rPr>
              <a:t>Edumin</a:t>
            </a:r>
            <a:r>
              <a:rPr lang="en-US" dirty="0" smtClean="0">
                <a:solidFill>
                  <a:schemeClr val="tx1"/>
                </a:solidFill>
              </a:rPr>
              <a:t> </a:t>
            </a:r>
            <a:r>
              <a:rPr lang="en-US" dirty="0" smtClean="0">
                <a:solidFill>
                  <a:schemeClr val="tx1"/>
                </a:solidFill>
              </a:rPr>
              <a:t>Corrales</a:t>
            </a:r>
          </a:p>
          <a:p>
            <a:r>
              <a:rPr lang="en-US" sz="1800" dirty="0" smtClean="0">
                <a:solidFill>
                  <a:schemeClr val="tx1"/>
                </a:solidFill>
              </a:rPr>
              <a:t>From William H. Turner Technical Arts High School</a:t>
            </a:r>
          </a:p>
          <a:p>
            <a:endParaRPr lang="en-US" sz="1800" dirty="0" smtClean="0">
              <a:solidFill>
                <a:schemeClr val="tx1"/>
              </a:solidFill>
            </a:endParaRPr>
          </a:p>
          <a:p>
            <a:r>
              <a:rPr lang="en-US" sz="2400" dirty="0" smtClean="0">
                <a:solidFill>
                  <a:schemeClr val="tx1"/>
                </a:solidFill>
              </a:rPr>
              <a:t>Collaborators: Sylvie </a:t>
            </a:r>
            <a:r>
              <a:rPr lang="en-US" sz="2400" dirty="0" err="1" smtClean="0">
                <a:solidFill>
                  <a:schemeClr val="tx1"/>
                </a:solidFill>
              </a:rPr>
              <a:t>Lorsolo</a:t>
            </a:r>
            <a:r>
              <a:rPr lang="en-US" sz="2400" dirty="0" smtClean="0">
                <a:solidFill>
                  <a:schemeClr val="tx1"/>
                </a:solidFill>
              </a:rPr>
              <a:t>, John </a:t>
            </a:r>
            <a:r>
              <a:rPr lang="en-US" sz="2400" dirty="0" err="1" smtClean="0">
                <a:solidFill>
                  <a:schemeClr val="tx1"/>
                </a:solidFill>
              </a:rPr>
              <a:t>Gamache</a:t>
            </a:r>
            <a:r>
              <a:rPr lang="en-US" sz="2400" dirty="0" smtClean="0">
                <a:solidFill>
                  <a:schemeClr val="tx1"/>
                </a:solidFill>
              </a:rPr>
              <a:t>, Paul </a:t>
            </a:r>
            <a:r>
              <a:rPr lang="en-US" sz="2400" dirty="0" err="1" smtClean="0">
                <a:solidFill>
                  <a:schemeClr val="tx1"/>
                </a:solidFill>
              </a:rPr>
              <a:t>Reasor</a:t>
            </a:r>
            <a:r>
              <a:rPr lang="en-US" sz="2400" dirty="0" smtClean="0">
                <a:solidFill>
                  <a:schemeClr val="tx1"/>
                </a:solidFill>
              </a:rPr>
              <a:t> (HRD)</a:t>
            </a:r>
            <a:endParaRPr lang="en-US" sz="2400" dirty="0">
              <a:solidFill>
                <a:schemeClr val="tx1"/>
              </a:solidFill>
            </a:endParaRPr>
          </a:p>
        </p:txBody>
      </p:sp>
    </p:spTree>
    <p:extLst>
      <p:ext uri="{BB962C8B-B14F-4D97-AF65-F5344CB8AC3E}">
        <p14:creationId xmlns="" xmlns:p14="http://schemas.microsoft.com/office/powerpoint/2010/main" val="581556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a:bodyPr>
          <a:lstStyle/>
          <a:p>
            <a:r>
              <a:rPr lang="en-US" sz="3600" dirty="0" smtClean="0"/>
              <a:t>Obtaining Azimuth and Storm Motion</a:t>
            </a:r>
            <a:endParaRPr lang="en-US" sz="3600" dirty="0"/>
          </a:p>
        </p:txBody>
      </p:sp>
      <p:sp>
        <p:nvSpPr>
          <p:cNvPr id="3" name="Content Placeholder 2"/>
          <p:cNvSpPr>
            <a:spLocks noGrp="1"/>
          </p:cNvSpPr>
          <p:nvPr>
            <p:ph idx="1"/>
          </p:nvPr>
        </p:nvSpPr>
        <p:spPr>
          <a:xfrm>
            <a:off x="533400" y="1371600"/>
            <a:ext cx="8077200" cy="1600200"/>
          </a:xfrm>
        </p:spPr>
        <p:txBody>
          <a:bodyPr>
            <a:normAutofit fontScale="92500" lnSpcReduction="10000"/>
          </a:bodyPr>
          <a:lstStyle/>
          <a:p>
            <a:pPr algn="ctr">
              <a:buNone/>
            </a:pPr>
            <a:r>
              <a:rPr lang="en-US" sz="2400" dirty="0" smtClean="0"/>
              <a:t>Obtaining the azimuth and storm motion rate is very important. Running center_from_radar determines the inbound and outbound track/azimuth values, and running the storm_motion_calculation.exe script finds the U and V values for the storm motion.</a:t>
            </a:r>
            <a:endParaRPr lang="en-US" sz="2400" dirty="0"/>
          </a:p>
        </p:txBody>
      </p:sp>
      <p:grpSp>
        <p:nvGrpSpPr>
          <p:cNvPr id="11" name="Group 10"/>
          <p:cNvGrpSpPr/>
          <p:nvPr/>
        </p:nvGrpSpPr>
        <p:grpSpPr>
          <a:xfrm>
            <a:off x="609600" y="2971800"/>
            <a:ext cx="8246852" cy="3657600"/>
            <a:chOff x="609600" y="3124200"/>
            <a:chExt cx="8246852" cy="3657600"/>
          </a:xfrm>
        </p:grpSpPr>
        <p:pic>
          <p:nvPicPr>
            <p:cNvPr id="4" name="Picture 3" descr="Stormmotioncal_pic.jpg"/>
            <p:cNvPicPr>
              <a:picLocks noChangeAspect="1"/>
            </p:cNvPicPr>
            <p:nvPr/>
          </p:nvPicPr>
          <p:blipFill>
            <a:blip r:embed="rId3" cstate="print"/>
            <a:stretch>
              <a:fillRect/>
            </a:stretch>
          </p:blipFill>
          <p:spPr>
            <a:xfrm>
              <a:off x="609600" y="3124200"/>
              <a:ext cx="8246852" cy="3657600"/>
            </a:xfrm>
            <a:prstGeom prst="rect">
              <a:avLst/>
            </a:prstGeom>
          </p:spPr>
        </p:pic>
        <p:sp>
          <p:nvSpPr>
            <p:cNvPr id="5" name="TextBox 4"/>
            <p:cNvSpPr txBox="1"/>
            <p:nvPr/>
          </p:nvSpPr>
          <p:spPr>
            <a:xfrm>
              <a:off x="4648200" y="4419600"/>
              <a:ext cx="3505200" cy="830997"/>
            </a:xfrm>
            <a:prstGeom prst="rect">
              <a:avLst/>
            </a:prstGeom>
            <a:noFill/>
          </p:spPr>
          <p:txBody>
            <a:bodyPr wrap="square" rtlCol="0">
              <a:spAutoFit/>
            </a:bodyPr>
            <a:lstStyle/>
            <a:p>
              <a:r>
                <a:rPr lang="en-US" sz="1600" dirty="0" smtClean="0"/>
                <a:t>The storm motion values indicate at what rate (in m/s) the storm is moving in </a:t>
              </a:r>
              <a:r>
                <a:rPr lang="en-US" sz="1600" u="sng" dirty="0" smtClean="0"/>
                <a:t>U and V components</a:t>
              </a:r>
              <a:r>
                <a:rPr lang="en-US" sz="1600" dirty="0" smtClean="0"/>
                <a:t>.</a:t>
              </a:r>
              <a:endParaRPr lang="en-US" sz="1600" dirty="0"/>
            </a:p>
          </p:txBody>
        </p:sp>
        <p:cxnSp>
          <p:nvCxnSpPr>
            <p:cNvPr id="9" name="Straight Arrow Connector 8"/>
            <p:cNvCxnSpPr>
              <a:endCxn id="5" idx="1"/>
            </p:cNvCxnSpPr>
            <p:nvPr/>
          </p:nvCxnSpPr>
          <p:spPr>
            <a:xfrm flipV="1">
              <a:off x="3048000" y="4835099"/>
              <a:ext cx="1600200" cy="82700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14600" y="5498068"/>
              <a:ext cx="533400" cy="369332"/>
            </a:xfrm>
            <a:prstGeom prst="rect">
              <a:avLst/>
            </a:prstGeom>
            <a:noFill/>
            <a:ln w="22225">
              <a:solidFill>
                <a:srgbClr val="FF0000"/>
              </a:solidFill>
            </a:ln>
          </p:spPr>
          <p:txBody>
            <a:bodyPr wrap="square" rtlCol="0">
              <a:spAutoFit/>
            </a:bodyPr>
            <a:lstStyle/>
            <a:p>
              <a:endParaRPr lang="en-US" dirty="0"/>
            </a:p>
          </p:txBody>
        </p:sp>
      </p:grpSp>
      <p:cxnSp>
        <p:nvCxnSpPr>
          <p:cNvPr id="27" name="Straight Arrow Connector 26"/>
          <p:cNvCxnSpPr/>
          <p:nvPr/>
        </p:nvCxnSpPr>
        <p:spPr>
          <a:xfrm>
            <a:off x="6324600" y="5257800"/>
            <a:ext cx="762000" cy="6096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6781800" y="5105400"/>
            <a:ext cx="1600200" cy="1538654"/>
            <a:chOff x="6248400" y="5257800"/>
            <a:chExt cx="1981200" cy="1905000"/>
          </a:xfrm>
        </p:grpSpPr>
        <p:cxnSp>
          <p:nvCxnSpPr>
            <p:cNvPr id="15" name="Straight Arrow Connector 14"/>
            <p:cNvCxnSpPr/>
            <p:nvPr/>
          </p:nvCxnSpPr>
          <p:spPr>
            <a:xfrm rot="10800000">
              <a:off x="6553200" y="6400006"/>
              <a:ext cx="838200" cy="158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7010400" y="6019006"/>
              <a:ext cx="762000" cy="1588"/>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248400" y="6248400"/>
              <a:ext cx="304800" cy="400109"/>
            </a:xfrm>
            <a:prstGeom prst="rect">
              <a:avLst/>
            </a:prstGeom>
            <a:noFill/>
          </p:spPr>
          <p:txBody>
            <a:bodyPr wrap="square" rtlCol="0">
              <a:spAutoFit/>
            </a:bodyPr>
            <a:lstStyle/>
            <a:p>
              <a:r>
                <a:rPr lang="en-US" sz="1500" dirty="0" smtClean="0">
                  <a:solidFill>
                    <a:srgbClr val="00B050"/>
                  </a:solidFill>
                </a:rPr>
                <a:t>U</a:t>
              </a:r>
              <a:endParaRPr lang="en-US" sz="1500" dirty="0">
                <a:solidFill>
                  <a:srgbClr val="00B050"/>
                </a:solidFill>
              </a:endParaRPr>
            </a:p>
          </p:txBody>
        </p:sp>
        <p:sp>
          <p:nvSpPr>
            <p:cNvPr id="22" name="TextBox 21"/>
            <p:cNvSpPr txBox="1"/>
            <p:nvPr/>
          </p:nvSpPr>
          <p:spPr>
            <a:xfrm>
              <a:off x="7239000" y="5257800"/>
              <a:ext cx="304800" cy="400109"/>
            </a:xfrm>
            <a:prstGeom prst="rect">
              <a:avLst/>
            </a:prstGeom>
            <a:noFill/>
          </p:spPr>
          <p:txBody>
            <a:bodyPr wrap="square" rtlCol="0">
              <a:spAutoFit/>
            </a:bodyPr>
            <a:lstStyle/>
            <a:p>
              <a:r>
                <a:rPr lang="en-US" sz="1500" dirty="0" smtClean="0">
                  <a:solidFill>
                    <a:srgbClr val="00B0F0"/>
                  </a:solidFill>
                </a:rPr>
                <a:t>V</a:t>
              </a:r>
              <a:endParaRPr lang="en-US" sz="1500" dirty="0">
                <a:solidFill>
                  <a:srgbClr val="00B0F0"/>
                </a:solidFill>
              </a:endParaRPr>
            </a:p>
          </p:txBody>
        </p:sp>
        <p:cxnSp>
          <p:nvCxnSpPr>
            <p:cNvPr id="30" name="Straight Arrow Connector 29"/>
            <p:cNvCxnSpPr/>
            <p:nvPr/>
          </p:nvCxnSpPr>
          <p:spPr>
            <a:xfrm flipV="1">
              <a:off x="7391400" y="6400800"/>
              <a:ext cx="838200" cy="794"/>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6200000" flipH="1">
              <a:off x="7010797" y="6781403"/>
              <a:ext cx="762000" cy="794"/>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1631393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600" dirty="0" smtClean="0"/>
              <a:t>Compiling </a:t>
            </a:r>
            <a:r>
              <a:rPr lang="en-US" sz="3600" dirty="0"/>
              <a:t>I</a:t>
            </a:r>
            <a:r>
              <a:rPr lang="en-US" sz="3600" dirty="0" smtClean="0"/>
              <a:t>nformation </a:t>
            </a:r>
            <a:r>
              <a:rPr lang="en-US" sz="3600" dirty="0"/>
              <a:t>I</a:t>
            </a:r>
            <a:r>
              <a:rPr lang="en-US" sz="3600" dirty="0" smtClean="0"/>
              <a:t>nto Files Using Emacs script</a:t>
            </a:r>
            <a:endParaRPr lang="en-US" sz="3600" dirty="0"/>
          </a:p>
        </p:txBody>
      </p:sp>
      <p:sp>
        <p:nvSpPr>
          <p:cNvPr id="3" name="Content Placeholder 2"/>
          <p:cNvSpPr>
            <a:spLocks noGrp="1"/>
          </p:cNvSpPr>
          <p:nvPr>
            <p:ph idx="1"/>
          </p:nvPr>
        </p:nvSpPr>
        <p:spPr>
          <a:xfrm>
            <a:off x="457200" y="1447800"/>
            <a:ext cx="8229600" cy="2286000"/>
          </a:xfrm>
        </p:spPr>
        <p:txBody>
          <a:bodyPr>
            <a:normAutofit/>
          </a:bodyPr>
          <a:lstStyle/>
          <a:p>
            <a:pPr>
              <a:buNone/>
            </a:pPr>
            <a:r>
              <a:rPr lang="en-US" sz="1950" dirty="0" smtClean="0"/>
              <a:t>After obtaining the azimuth and storm motion values, a data file is created in order to store leg information. These files include inbound and outbound leg times, center latitude and longitude values, inbound and outbound azimuth/track values, and the storm motion rate. The data file is named according to the flight date and center fix time of the leg.</a:t>
            </a:r>
            <a:endParaRPr lang="en-US" sz="1950" dirty="0"/>
          </a:p>
        </p:txBody>
      </p:sp>
      <p:grpSp>
        <p:nvGrpSpPr>
          <p:cNvPr id="10" name="Group 9"/>
          <p:cNvGrpSpPr/>
          <p:nvPr/>
        </p:nvGrpSpPr>
        <p:grpSpPr>
          <a:xfrm>
            <a:off x="685800" y="3657600"/>
            <a:ext cx="7620000" cy="2971800"/>
            <a:chOff x="685800" y="3657600"/>
            <a:chExt cx="7620000" cy="2971800"/>
          </a:xfrm>
        </p:grpSpPr>
        <p:pic>
          <p:nvPicPr>
            <p:cNvPr id="5" name="Picture 4" descr="emacseditdat_picedit.jpg"/>
            <p:cNvPicPr>
              <a:picLocks noChangeAspect="1"/>
            </p:cNvPicPr>
            <p:nvPr/>
          </p:nvPicPr>
          <p:blipFill>
            <a:blip r:embed="rId3" cstate="print"/>
            <a:stretch>
              <a:fillRect/>
            </a:stretch>
          </p:blipFill>
          <p:spPr>
            <a:xfrm>
              <a:off x="727710" y="3657600"/>
              <a:ext cx="7578090" cy="2971800"/>
            </a:xfrm>
            <a:prstGeom prst="rect">
              <a:avLst/>
            </a:prstGeom>
          </p:spPr>
        </p:pic>
        <p:sp>
          <p:nvSpPr>
            <p:cNvPr id="6" name="Rectangle 5"/>
            <p:cNvSpPr/>
            <p:nvPr/>
          </p:nvSpPr>
          <p:spPr>
            <a:xfrm>
              <a:off x="685800" y="3657600"/>
              <a:ext cx="2895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a:stCxn id="6" idx="3"/>
            </p:cNvCxnSpPr>
            <p:nvPr/>
          </p:nvCxnSpPr>
          <p:spPr>
            <a:xfrm>
              <a:off x="3581400" y="3848100"/>
              <a:ext cx="2667000" cy="13335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19800" y="5257800"/>
              <a:ext cx="1828800" cy="1015663"/>
            </a:xfrm>
            <a:prstGeom prst="rect">
              <a:avLst/>
            </a:prstGeom>
            <a:noFill/>
          </p:spPr>
          <p:txBody>
            <a:bodyPr wrap="square" rtlCol="0">
              <a:spAutoFit/>
            </a:bodyPr>
            <a:lstStyle/>
            <a:p>
              <a:r>
                <a:rPr lang="en-US" sz="1200" dirty="0" smtClean="0">
                  <a:solidFill>
                    <a:srgbClr val="FF0000"/>
                  </a:solidFill>
                </a:rPr>
                <a:t>The file is named according to the flight ID format (YYMMDD) + Aircraft (H or I), center fix time, and type of data file.</a:t>
              </a:r>
              <a:endParaRPr lang="en-US" sz="1200" dirty="0">
                <a:solidFill>
                  <a:srgbClr val="FF0000"/>
                </a:solidFill>
              </a:endParaRPr>
            </a:p>
          </p:txBody>
        </p:sp>
      </p:grpSp>
    </p:spTree>
    <p:extLst>
      <p:ext uri="{BB962C8B-B14F-4D97-AF65-F5344CB8AC3E}">
        <p14:creationId xmlns="" xmlns:p14="http://schemas.microsoft.com/office/powerpoint/2010/main" val="2078161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267200" cy="1143000"/>
          </a:xfrm>
        </p:spPr>
        <p:txBody>
          <a:bodyPr>
            <a:noAutofit/>
          </a:bodyPr>
          <a:lstStyle/>
          <a:p>
            <a:r>
              <a:rPr lang="en-US" sz="3200" dirty="0" smtClean="0"/>
              <a:t>Running “jobfilemaker_vrrms g” Script</a:t>
            </a:r>
            <a:endParaRPr lang="en-US" sz="3200" dirty="0"/>
          </a:p>
        </p:txBody>
      </p:sp>
      <p:sp>
        <p:nvSpPr>
          <p:cNvPr id="3" name="Content Placeholder 2"/>
          <p:cNvSpPr>
            <a:spLocks noGrp="1"/>
          </p:cNvSpPr>
          <p:nvPr>
            <p:ph idx="1"/>
          </p:nvPr>
        </p:nvSpPr>
        <p:spPr>
          <a:xfrm>
            <a:off x="381000" y="2057400"/>
            <a:ext cx="3962400" cy="2895600"/>
          </a:xfrm>
        </p:spPr>
        <p:txBody>
          <a:bodyPr>
            <a:noAutofit/>
          </a:bodyPr>
          <a:lstStyle/>
          <a:p>
            <a:pPr>
              <a:buNone/>
            </a:pPr>
            <a:r>
              <a:rPr lang="en-US" sz="2600" dirty="0" smtClean="0"/>
              <a:t>After the data file has been saved, there is sufficient information create job files. These job files include all the data values which have been found previously such as azimuth, storm motion, and location/time values.</a:t>
            </a:r>
            <a:endParaRPr lang="en-US" sz="2600" dirty="0"/>
          </a:p>
        </p:txBody>
      </p:sp>
      <p:pic>
        <p:nvPicPr>
          <p:cNvPr id="4" name="Picture 3" descr="jobfilemakermakingfile_pic.jpg"/>
          <p:cNvPicPr>
            <a:picLocks noChangeAspect="1"/>
          </p:cNvPicPr>
          <p:nvPr/>
        </p:nvPicPr>
        <p:blipFill>
          <a:blip r:embed="rId2" cstate="print"/>
          <a:stretch>
            <a:fillRect/>
          </a:stretch>
        </p:blipFill>
        <p:spPr>
          <a:xfrm>
            <a:off x="5334000" y="228600"/>
            <a:ext cx="3461173" cy="6400800"/>
          </a:xfrm>
          <a:prstGeom prst="rect">
            <a:avLst/>
          </a:prstGeom>
        </p:spPr>
      </p:pic>
      <p:sp>
        <p:nvSpPr>
          <p:cNvPr id="5" name="Rectangle 4"/>
          <p:cNvSpPr/>
          <p:nvPr/>
        </p:nvSpPr>
        <p:spPr>
          <a:xfrm>
            <a:off x="5410200" y="762000"/>
            <a:ext cx="14478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p:nvPr/>
        </p:nvCxnSpPr>
        <p:spPr>
          <a:xfrm>
            <a:off x="6858000" y="1143000"/>
            <a:ext cx="6858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43800" y="863025"/>
            <a:ext cx="1219200" cy="523220"/>
          </a:xfrm>
          <a:prstGeom prst="rect">
            <a:avLst/>
          </a:prstGeom>
          <a:noFill/>
        </p:spPr>
        <p:txBody>
          <a:bodyPr wrap="square" rtlCol="0">
            <a:spAutoFit/>
          </a:bodyPr>
          <a:lstStyle/>
          <a:p>
            <a:r>
              <a:rPr lang="en-US" sz="1400" dirty="0" smtClean="0">
                <a:solidFill>
                  <a:srgbClr val="FF0000"/>
                </a:solidFill>
              </a:rPr>
              <a:t>Flight information</a:t>
            </a:r>
            <a:endParaRPr lang="en-US" sz="1400" dirty="0">
              <a:solidFill>
                <a:srgbClr val="FF0000"/>
              </a:solidFill>
            </a:endParaRPr>
          </a:p>
        </p:txBody>
      </p:sp>
      <p:sp>
        <p:nvSpPr>
          <p:cNvPr id="9" name="Rectangle 8"/>
          <p:cNvSpPr/>
          <p:nvPr/>
        </p:nvSpPr>
        <p:spPr>
          <a:xfrm>
            <a:off x="5410200" y="1600200"/>
            <a:ext cx="1676400" cy="3810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a:off x="7086600" y="1828800"/>
            <a:ext cx="381000" cy="1588"/>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543800" y="1600200"/>
            <a:ext cx="1219200" cy="523220"/>
          </a:xfrm>
          <a:prstGeom prst="rect">
            <a:avLst/>
          </a:prstGeom>
          <a:noFill/>
        </p:spPr>
        <p:txBody>
          <a:bodyPr wrap="square" rtlCol="0">
            <a:spAutoFit/>
          </a:bodyPr>
          <a:lstStyle/>
          <a:p>
            <a:r>
              <a:rPr lang="en-US" sz="1400" dirty="0" smtClean="0">
                <a:solidFill>
                  <a:srgbClr val="FFC000"/>
                </a:solidFill>
              </a:rPr>
              <a:t>Antenna Information</a:t>
            </a:r>
            <a:endParaRPr lang="en-US" sz="1400" dirty="0">
              <a:solidFill>
                <a:srgbClr val="FFC000"/>
              </a:solidFill>
            </a:endParaRPr>
          </a:p>
        </p:txBody>
      </p:sp>
      <p:sp>
        <p:nvSpPr>
          <p:cNvPr id="13" name="Rectangle 12"/>
          <p:cNvSpPr/>
          <p:nvPr/>
        </p:nvSpPr>
        <p:spPr>
          <a:xfrm>
            <a:off x="5410200" y="2362200"/>
            <a:ext cx="1905000" cy="19812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p:cNvCxnSpPr/>
          <p:nvPr/>
        </p:nvCxnSpPr>
        <p:spPr>
          <a:xfrm>
            <a:off x="7315200" y="2971800"/>
            <a:ext cx="381000" cy="15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772400" y="2819400"/>
            <a:ext cx="1219200" cy="307777"/>
          </a:xfrm>
          <a:prstGeom prst="rect">
            <a:avLst/>
          </a:prstGeom>
          <a:noFill/>
        </p:spPr>
        <p:txBody>
          <a:bodyPr wrap="square" rtlCol="0">
            <a:spAutoFit/>
          </a:bodyPr>
          <a:lstStyle/>
          <a:p>
            <a:r>
              <a:rPr lang="en-US" sz="1400" dirty="0" smtClean="0">
                <a:solidFill>
                  <a:srgbClr val="92D050"/>
                </a:solidFill>
              </a:rPr>
              <a:t>Leg values</a:t>
            </a:r>
            <a:endParaRPr lang="en-US" sz="1400" dirty="0">
              <a:solidFill>
                <a:srgbClr val="92D050"/>
              </a:solidFill>
            </a:endParaRPr>
          </a:p>
        </p:txBody>
      </p:sp>
      <p:sp>
        <p:nvSpPr>
          <p:cNvPr id="16" name="Rectangle 15"/>
          <p:cNvSpPr/>
          <p:nvPr/>
        </p:nvSpPr>
        <p:spPr>
          <a:xfrm>
            <a:off x="5410200" y="6019800"/>
            <a:ext cx="1676400" cy="4572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7543800" y="6096000"/>
            <a:ext cx="1219200" cy="307777"/>
          </a:xfrm>
          <a:prstGeom prst="rect">
            <a:avLst/>
          </a:prstGeom>
          <a:noFill/>
        </p:spPr>
        <p:txBody>
          <a:bodyPr wrap="square" rtlCol="0">
            <a:spAutoFit/>
          </a:bodyPr>
          <a:lstStyle/>
          <a:p>
            <a:r>
              <a:rPr lang="en-US" sz="1400" dirty="0" smtClean="0">
                <a:solidFill>
                  <a:srgbClr val="00B0F0"/>
                </a:solidFill>
              </a:rPr>
              <a:t>Azimuth</a:t>
            </a:r>
            <a:endParaRPr lang="en-US" sz="1400" dirty="0">
              <a:solidFill>
                <a:srgbClr val="00B0F0"/>
              </a:solidFill>
            </a:endParaRPr>
          </a:p>
        </p:txBody>
      </p:sp>
      <p:cxnSp>
        <p:nvCxnSpPr>
          <p:cNvPr id="18" name="Straight Arrow Connector 17"/>
          <p:cNvCxnSpPr/>
          <p:nvPr/>
        </p:nvCxnSpPr>
        <p:spPr>
          <a:xfrm>
            <a:off x="7086600" y="6248400"/>
            <a:ext cx="381000" cy="1588"/>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27943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4267200" cy="1143000"/>
          </a:xfrm>
        </p:spPr>
        <p:txBody>
          <a:bodyPr>
            <a:normAutofit fontScale="90000"/>
          </a:bodyPr>
          <a:lstStyle/>
          <a:p>
            <a:r>
              <a:rPr lang="en-US" dirty="0" smtClean="0"/>
              <a:t>Final Step in Reprocessing</a:t>
            </a:r>
            <a:endParaRPr lang="en-US" dirty="0"/>
          </a:p>
        </p:txBody>
      </p:sp>
      <p:sp>
        <p:nvSpPr>
          <p:cNvPr id="3" name="Content Placeholder 2"/>
          <p:cNvSpPr>
            <a:spLocks noGrp="1"/>
          </p:cNvSpPr>
          <p:nvPr>
            <p:ph idx="1"/>
          </p:nvPr>
        </p:nvSpPr>
        <p:spPr>
          <a:xfrm>
            <a:off x="457200" y="1600200"/>
            <a:ext cx="3352800" cy="3048000"/>
          </a:xfrm>
        </p:spPr>
        <p:txBody>
          <a:bodyPr>
            <a:noAutofit/>
          </a:bodyPr>
          <a:lstStyle/>
          <a:p>
            <a:pPr>
              <a:buNone/>
            </a:pPr>
            <a:r>
              <a:rPr lang="en-US" sz="2200" dirty="0" smtClean="0"/>
              <a:t>After job files have been created using the “jobfilemaker_vrrms g” script, another script command called “ja_anglecheck_vrrms” is used. Running this script takes about an hour at a time and creates </a:t>
            </a:r>
            <a:r>
              <a:rPr lang="en-US" sz="2400" dirty="0" smtClean="0"/>
              <a:t>w files.</a:t>
            </a:r>
            <a:endParaRPr lang="en-US" sz="2200" dirty="0"/>
          </a:p>
        </p:txBody>
      </p:sp>
      <p:pic>
        <p:nvPicPr>
          <p:cNvPr id="4" name="Picture 3" descr="Jobfilemakerfinished_pic.jpg"/>
          <p:cNvPicPr>
            <a:picLocks noChangeAspect="1"/>
          </p:cNvPicPr>
          <p:nvPr/>
        </p:nvPicPr>
        <p:blipFill>
          <a:blip r:embed="rId2" cstate="print"/>
          <a:stretch>
            <a:fillRect/>
          </a:stretch>
        </p:blipFill>
        <p:spPr>
          <a:xfrm>
            <a:off x="4776467" y="381000"/>
            <a:ext cx="3986533" cy="6172200"/>
          </a:xfrm>
          <a:prstGeom prst="rect">
            <a:avLst/>
          </a:prstGeom>
          <a:ln>
            <a:solidFill>
              <a:srgbClr val="00B0F0"/>
            </a:solid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852783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dirty="0" smtClean="0"/>
              <a:t>Resulting Data</a:t>
            </a:r>
            <a:endParaRPr lang="en-US" dirty="0"/>
          </a:p>
        </p:txBody>
      </p:sp>
      <p:pic>
        <p:nvPicPr>
          <p:cNvPr id="4" name="Picture 3" descr="081107_0742_ws_old.jpg"/>
          <p:cNvPicPr>
            <a:picLocks noChangeAspect="1"/>
          </p:cNvPicPr>
          <p:nvPr/>
        </p:nvPicPr>
        <p:blipFill>
          <a:blip r:embed="rId2" cstate="print"/>
          <a:stretch>
            <a:fillRect/>
          </a:stretch>
        </p:blipFill>
        <p:spPr>
          <a:xfrm>
            <a:off x="304800" y="1905000"/>
            <a:ext cx="4165600" cy="3124200"/>
          </a:xfrm>
          <a:prstGeom prst="rect">
            <a:avLst/>
          </a:prstGeom>
          <a:ln w="9525" cap="sq">
            <a:solidFill>
              <a:srgbClr val="92D050"/>
            </a:solidFill>
            <a:prstDash val="solid"/>
            <a:miter lim="800000"/>
          </a:ln>
          <a:effectLst>
            <a:outerShdw blurRad="50800" dist="38100" dir="2700000" algn="tl" rotWithShape="0">
              <a:srgbClr val="000000">
                <a:alpha val="43000"/>
              </a:srgbClr>
            </a:outerShdw>
          </a:effectLst>
        </p:spPr>
      </p:pic>
      <p:pic>
        <p:nvPicPr>
          <p:cNvPr id="5" name="Picture 4" descr="081107_0742_ws_old.jpg"/>
          <p:cNvPicPr>
            <a:picLocks noChangeAspect="1"/>
          </p:cNvPicPr>
          <p:nvPr/>
        </p:nvPicPr>
        <p:blipFill>
          <a:blip r:embed="rId3" cstate="print"/>
          <a:stretch>
            <a:fillRect/>
          </a:stretch>
        </p:blipFill>
        <p:spPr>
          <a:xfrm>
            <a:off x="4724400" y="1905000"/>
            <a:ext cx="4165600" cy="3124200"/>
          </a:xfrm>
          <a:prstGeom prst="rect">
            <a:avLst/>
          </a:prstGeom>
          <a:ln w="9525" cap="sq">
            <a:solidFill>
              <a:srgbClr val="92D05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914400" y="1143000"/>
            <a:ext cx="3276600" cy="381000"/>
          </a:xfrm>
          <a:prstGeom prst="rect">
            <a:avLst/>
          </a:prstGeom>
          <a:noFill/>
        </p:spPr>
        <p:txBody>
          <a:bodyPr wrap="square" rtlCol="0">
            <a:spAutoFit/>
          </a:bodyPr>
          <a:lstStyle/>
          <a:p>
            <a:pPr algn="ctr"/>
            <a:r>
              <a:rPr lang="en-US" dirty="0" smtClean="0">
                <a:solidFill>
                  <a:srgbClr val="FF0000"/>
                </a:solidFill>
              </a:rPr>
              <a:t> </a:t>
            </a:r>
            <a:endParaRPr lang="en-US" dirty="0">
              <a:solidFill>
                <a:srgbClr val="FF0000"/>
              </a:solidFill>
            </a:endParaRPr>
          </a:p>
        </p:txBody>
      </p:sp>
      <p:sp>
        <p:nvSpPr>
          <p:cNvPr id="10" name="TextBox 9"/>
          <p:cNvSpPr txBox="1"/>
          <p:nvPr/>
        </p:nvSpPr>
        <p:spPr>
          <a:xfrm>
            <a:off x="304800" y="5323582"/>
            <a:ext cx="8610600" cy="830997"/>
          </a:xfrm>
          <a:prstGeom prst="rect">
            <a:avLst/>
          </a:prstGeom>
          <a:noFill/>
        </p:spPr>
        <p:txBody>
          <a:bodyPr wrap="square" rtlCol="0">
            <a:spAutoFit/>
          </a:bodyPr>
          <a:lstStyle/>
          <a:p>
            <a:pPr algn="ctr"/>
            <a:r>
              <a:rPr lang="en-US" sz="1600" dirty="0" smtClean="0"/>
              <a:t>The data to the left shows the wind field obtained from the old processing algorithm. Note how there is more data present in the reprocessed file, showing the new data obtained from the new algorithm. Reprocessing with the new algorithm seems to provide better quality analyses.</a:t>
            </a:r>
            <a:endParaRPr lang="en-US" sz="1600" dirty="0"/>
          </a:p>
        </p:txBody>
      </p:sp>
      <p:sp>
        <p:nvSpPr>
          <p:cNvPr id="11" name="TextBox 10"/>
          <p:cNvSpPr txBox="1"/>
          <p:nvPr/>
        </p:nvSpPr>
        <p:spPr>
          <a:xfrm rot="16200000">
            <a:off x="8428910" y="3168879"/>
            <a:ext cx="609601" cy="215444"/>
          </a:xfrm>
          <a:prstGeom prst="rect">
            <a:avLst/>
          </a:prstGeom>
          <a:noFill/>
        </p:spPr>
        <p:txBody>
          <a:bodyPr wrap="square" rtlCol="0">
            <a:spAutoFit/>
          </a:bodyPr>
          <a:lstStyle/>
          <a:p>
            <a:r>
              <a:rPr lang="en-US" sz="800" dirty="0" smtClean="0"/>
              <a:t>WS (m/s)</a:t>
            </a:r>
            <a:endParaRPr lang="en-US" sz="800" dirty="0"/>
          </a:p>
        </p:txBody>
      </p:sp>
      <p:sp>
        <p:nvSpPr>
          <p:cNvPr id="12" name="TextBox 11"/>
          <p:cNvSpPr txBox="1"/>
          <p:nvPr/>
        </p:nvSpPr>
        <p:spPr>
          <a:xfrm rot="16200000">
            <a:off x="3877389" y="3130779"/>
            <a:ext cx="685801" cy="215444"/>
          </a:xfrm>
          <a:prstGeom prst="rect">
            <a:avLst/>
          </a:prstGeom>
          <a:noFill/>
        </p:spPr>
        <p:txBody>
          <a:bodyPr wrap="square" rtlCol="0">
            <a:spAutoFit/>
          </a:bodyPr>
          <a:lstStyle/>
          <a:p>
            <a:r>
              <a:rPr lang="en-US" sz="800" dirty="0" smtClean="0"/>
              <a:t>WS (m/s)</a:t>
            </a:r>
            <a:endParaRPr lang="en-US" sz="800" dirty="0"/>
          </a:p>
        </p:txBody>
      </p:sp>
      <p:sp>
        <p:nvSpPr>
          <p:cNvPr id="15" name="TextBox 14"/>
          <p:cNvSpPr txBox="1"/>
          <p:nvPr/>
        </p:nvSpPr>
        <p:spPr>
          <a:xfrm>
            <a:off x="762000" y="1106269"/>
            <a:ext cx="3276600" cy="646331"/>
          </a:xfrm>
          <a:prstGeom prst="rect">
            <a:avLst/>
          </a:prstGeom>
          <a:noFill/>
        </p:spPr>
        <p:txBody>
          <a:bodyPr wrap="square" rtlCol="0">
            <a:spAutoFit/>
          </a:bodyPr>
          <a:lstStyle/>
          <a:p>
            <a:pPr algn="ctr"/>
            <a:r>
              <a:rPr lang="en-US" dirty="0" smtClean="0">
                <a:solidFill>
                  <a:srgbClr val="FF0000"/>
                </a:solidFill>
              </a:rPr>
              <a:t>Wind data obtained with former processing algorithm</a:t>
            </a:r>
            <a:endParaRPr lang="en-US" dirty="0">
              <a:solidFill>
                <a:srgbClr val="FF0000"/>
              </a:solidFill>
            </a:endParaRPr>
          </a:p>
        </p:txBody>
      </p:sp>
      <p:sp>
        <p:nvSpPr>
          <p:cNvPr id="16" name="TextBox 15"/>
          <p:cNvSpPr txBox="1"/>
          <p:nvPr/>
        </p:nvSpPr>
        <p:spPr>
          <a:xfrm>
            <a:off x="5334000" y="1106269"/>
            <a:ext cx="3276600" cy="646331"/>
          </a:xfrm>
          <a:prstGeom prst="rect">
            <a:avLst/>
          </a:prstGeom>
          <a:noFill/>
        </p:spPr>
        <p:txBody>
          <a:bodyPr wrap="square" rtlCol="0">
            <a:spAutoFit/>
          </a:bodyPr>
          <a:lstStyle/>
          <a:p>
            <a:pPr algn="ctr"/>
            <a:r>
              <a:rPr lang="en-US" dirty="0" smtClean="0">
                <a:solidFill>
                  <a:srgbClr val="00B050"/>
                </a:solidFill>
              </a:rPr>
              <a:t>Wind data obtained with new processing algorithm</a:t>
            </a:r>
            <a:endParaRPr lang="en-US" dirty="0">
              <a:solidFill>
                <a:srgbClr val="00B050"/>
              </a:solidFill>
            </a:endParaRPr>
          </a:p>
        </p:txBody>
      </p:sp>
    </p:spTree>
    <p:extLst>
      <p:ext uri="{BB962C8B-B14F-4D97-AF65-F5344CB8AC3E}">
        <p14:creationId xmlns="" xmlns:p14="http://schemas.microsoft.com/office/powerpoint/2010/main" val="1613589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08038"/>
          </a:xfrm>
        </p:spPr>
        <p:txBody>
          <a:bodyPr>
            <a:normAutofit/>
          </a:bodyPr>
          <a:lstStyle/>
          <a:p>
            <a:r>
              <a:rPr lang="en-US" dirty="0" smtClean="0"/>
              <a:t>List of Prepared/Processed Storms</a:t>
            </a:r>
            <a:endParaRPr lang="en-US" dirty="0"/>
          </a:p>
        </p:txBody>
      </p:sp>
      <p:sp>
        <p:nvSpPr>
          <p:cNvPr id="7" name="TextBox 6"/>
          <p:cNvSpPr txBox="1"/>
          <p:nvPr/>
        </p:nvSpPr>
        <p:spPr>
          <a:xfrm>
            <a:off x="304800" y="1371600"/>
            <a:ext cx="1828800" cy="1508105"/>
          </a:xfrm>
          <a:prstGeom prst="rect">
            <a:avLst/>
          </a:prstGeom>
          <a:noFill/>
        </p:spPr>
        <p:txBody>
          <a:bodyPr wrap="square" rtlCol="0">
            <a:spAutoFit/>
          </a:bodyPr>
          <a:lstStyle/>
          <a:p>
            <a:r>
              <a:rPr lang="en-US" u="sng" dirty="0" smtClean="0"/>
              <a:t>Hurricane Isabel (2003)*</a:t>
            </a:r>
          </a:p>
          <a:p>
            <a:r>
              <a:rPr lang="en-US" sz="1400" dirty="0" smtClean="0">
                <a:solidFill>
                  <a:srgbClr val="00B0F0"/>
                </a:solidFill>
              </a:rPr>
              <a:t>030912h1 : 3 legs</a:t>
            </a:r>
          </a:p>
          <a:p>
            <a:r>
              <a:rPr lang="en-US" sz="1400" dirty="0" smtClean="0">
                <a:solidFill>
                  <a:srgbClr val="00B0F0"/>
                </a:solidFill>
              </a:rPr>
              <a:t>030913h1: 1 leg</a:t>
            </a:r>
          </a:p>
          <a:p>
            <a:r>
              <a:rPr lang="en-US" sz="1400" dirty="0" smtClean="0">
                <a:solidFill>
                  <a:srgbClr val="00B0F0"/>
                </a:solidFill>
              </a:rPr>
              <a:t>030914h1: 2 legs</a:t>
            </a:r>
          </a:p>
          <a:p>
            <a:r>
              <a:rPr lang="en-US" sz="1400" dirty="0" smtClean="0">
                <a:solidFill>
                  <a:srgbClr val="00B0F0"/>
                </a:solidFill>
              </a:rPr>
              <a:t>030916h1: 2 legs</a:t>
            </a:r>
          </a:p>
        </p:txBody>
      </p:sp>
      <p:sp>
        <p:nvSpPr>
          <p:cNvPr id="8" name="TextBox 7"/>
          <p:cNvSpPr txBox="1"/>
          <p:nvPr/>
        </p:nvSpPr>
        <p:spPr>
          <a:xfrm>
            <a:off x="304800" y="3200400"/>
            <a:ext cx="1828800" cy="1938992"/>
          </a:xfrm>
          <a:prstGeom prst="rect">
            <a:avLst/>
          </a:prstGeom>
          <a:noFill/>
        </p:spPr>
        <p:txBody>
          <a:bodyPr wrap="square" rtlCol="0">
            <a:spAutoFit/>
          </a:bodyPr>
          <a:lstStyle/>
          <a:p>
            <a:r>
              <a:rPr lang="en-US" u="sng" dirty="0" smtClean="0"/>
              <a:t>Hurricane Frances (2004)*</a:t>
            </a:r>
          </a:p>
          <a:p>
            <a:r>
              <a:rPr lang="nn-NO" sz="1400" dirty="0" smtClean="0">
                <a:solidFill>
                  <a:srgbClr val="00B0F0"/>
                </a:solidFill>
              </a:rPr>
              <a:t>040830i1: 2 legs</a:t>
            </a:r>
          </a:p>
          <a:p>
            <a:r>
              <a:rPr lang="nn-NO" sz="1400" dirty="0" smtClean="0">
                <a:solidFill>
                  <a:srgbClr val="00B0F0"/>
                </a:solidFill>
              </a:rPr>
              <a:t>040831i1: 2 legs</a:t>
            </a:r>
          </a:p>
          <a:p>
            <a:r>
              <a:rPr lang="nn-NO" sz="1400" dirty="0" smtClean="0">
                <a:solidFill>
                  <a:srgbClr val="00B0F0"/>
                </a:solidFill>
              </a:rPr>
              <a:t>040901i1: 3legs</a:t>
            </a:r>
          </a:p>
          <a:p>
            <a:r>
              <a:rPr lang="nn-NO" sz="1400" dirty="0" smtClean="0">
                <a:solidFill>
                  <a:srgbClr val="00B0F0"/>
                </a:solidFill>
              </a:rPr>
              <a:t>040902i1: 2 legs</a:t>
            </a:r>
          </a:p>
          <a:p>
            <a:r>
              <a:rPr lang="nn-NO" sz="1400" dirty="0" smtClean="0">
                <a:solidFill>
                  <a:srgbClr val="00B0F0"/>
                </a:solidFill>
              </a:rPr>
              <a:t>040903i1: 3 legs</a:t>
            </a:r>
          </a:p>
          <a:p>
            <a:r>
              <a:rPr lang="nn-NO" sz="1400" dirty="0" smtClean="0">
                <a:solidFill>
                  <a:srgbClr val="00B0F0"/>
                </a:solidFill>
              </a:rPr>
              <a:t>040904i1: 3 legs</a:t>
            </a:r>
            <a:endParaRPr lang="en-US" u="sng" dirty="0" smtClean="0"/>
          </a:p>
        </p:txBody>
      </p:sp>
      <p:sp>
        <p:nvSpPr>
          <p:cNvPr id="9" name="Rectangle 8"/>
          <p:cNvSpPr/>
          <p:nvPr/>
        </p:nvSpPr>
        <p:spPr>
          <a:xfrm>
            <a:off x="2133600" y="1371600"/>
            <a:ext cx="1981200" cy="1938992"/>
          </a:xfrm>
          <a:prstGeom prst="rect">
            <a:avLst/>
          </a:prstGeom>
        </p:spPr>
        <p:txBody>
          <a:bodyPr wrap="square">
            <a:spAutoFit/>
          </a:bodyPr>
          <a:lstStyle/>
          <a:p>
            <a:r>
              <a:rPr lang="pt-BR" u="sng" dirty="0" smtClean="0"/>
              <a:t>Hurricane Ivan (2004) </a:t>
            </a:r>
          </a:p>
          <a:p>
            <a:r>
              <a:rPr lang="pt-BR" sz="1400" dirty="0" smtClean="0">
                <a:solidFill>
                  <a:srgbClr val="00B0F0"/>
                </a:solidFill>
              </a:rPr>
              <a:t>040907i1: 4 legs</a:t>
            </a:r>
          </a:p>
          <a:p>
            <a:r>
              <a:rPr lang="pt-BR" sz="1400" dirty="0" smtClean="0">
                <a:solidFill>
                  <a:srgbClr val="00B0F0"/>
                </a:solidFill>
              </a:rPr>
              <a:t>040909i1: 3 legs</a:t>
            </a:r>
          </a:p>
          <a:p>
            <a:r>
              <a:rPr lang="pt-BR" sz="1400" dirty="0" smtClean="0">
                <a:solidFill>
                  <a:srgbClr val="00B0F0"/>
                </a:solidFill>
              </a:rPr>
              <a:t>040912h1: 6 legs</a:t>
            </a:r>
          </a:p>
          <a:p>
            <a:r>
              <a:rPr lang="pt-BR" sz="1400" dirty="0" smtClean="0">
                <a:solidFill>
                  <a:srgbClr val="00B0F0"/>
                </a:solidFill>
              </a:rPr>
              <a:t>040913i1: 6 legs</a:t>
            </a:r>
            <a:endParaRPr lang="pt-BR" sz="1400" u="sng" dirty="0" smtClean="0"/>
          </a:p>
          <a:p>
            <a:r>
              <a:rPr lang="pt-BR" sz="1400" dirty="0" smtClean="0">
                <a:solidFill>
                  <a:srgbClr val="00B0F0"/>
                </a:solidFill>
              </a:rPr>
              <a:t>040914h1: 11 legs</a:t>
            </a:r>
          </a:p>
          <a:p>
            <a:r>
              <a:rPr lang="pt-BR" sz="1400" dirty="0" smtClean="0">
                <a:solidFill>
                  <a:srgbClr val="00B0F0"/>
                </a:solidFill>
              </a:rPr>
              <a:t>040915h1: 10 legs</a:t>
            </a:r>
            <a:endParaRPr lang="en-US" sz="1400" dirty="0">
              <a:solidFill>
                <a:srgbClr val="00B0F0"/>
              </a:solidFill>
            </a:endParaRPr>
          </a:p>
        </p:txBody>
      </p:sp>
      <p:sp>
        <p:nvSpPr>
          <p:cNvPr id="11" name="Rectangle 10"/>
          <p:cNvSpPr/>
          <p:nvPr/>
        </p:nvSpPr>
        <p:spPr>
          <a:xfrm>
            <a:off x="2057400" y="3429000"/>
            <a:ext cx="1872307" cy="2277547"/>
          </a:xfrm>
          <a:prstGeom prst="rect">
            <a:avLst/>
          </a:prstGeom>
        </p:spPr>
        <p:txBody>
          <a:bodyPr wrap="none">
            <a:spAutoFit/>
          </a:bodyPr>
          <a:lstStyle/>
          <a:p>
            <a:r>
              <a:rPr lang="en-US" u="sng" dirty="0" smtClean="0"/>
              <a:t>Hurricane Jeanne </a:t>
            </a:r>
          </a:p>
          <a:p>
            <a:r>
              <a:rPr lang="en-US" u="sng" dirty="0" smtClean="0"/>
              <a:t>(2004)</a:t>
            </a:r>
          </a:p>
          <a:p>
            <a:r>
              <a:rPr lang="pt-BR" sz="1400" dirty="0" smtClean="0">
                <a:solidFill>
                  <a:srgbClr val="00B0F0"/>
                </a:solidFill>
              </a:rPr>
              <a:t>040922h1: 5 legs</a:t>
            </a:r>
          </a:p>
          <a:p>
            <a:r>
              <a:rPr lang="pt-BR" sz="1400" dirty="0" smtClean="0">
                <a:solidFill>
                  <a:srgbClr val="00B0F0"/>
                </a:solidFill>
              </a:rPr>
              <a:t>040924h1: 9 legs</a:t>
            </a:r>
          </a:p>
          <a:p>
            <a:r>
              <a:rPr lang="pt-BR" sz="1400" dirty="0" smtClean="0">
                <a:solidFill>
                  <a:srgbClr val="00B0F0"/>
                </a:solidFill>
              </a:rPr>
              <a:t>040925i1:  7 legs</a:t>
            </a:r>
          </a:p>
          <a:p>
            <a:endParaRPr lang="pt-BR" sz="1400" dirty="0" smtClean="0">
              <a:solidFill>
                <a:srgbClr val="00B0F0"/>
              </a:solidFill>
            </a:endParaRPr>
          </a:p>
          <a:p>
            <a:endParaRPr lang="en-US" sz="1400" u="sng" dirty="0" smtClean="0"/>
          </a:p>
          <a:p>
            <a:endParaRPr lang="en-US" u="sng" dirty="0" smtClean="0"/>
          </a:p>
          <a:p>
            <a:endParaRPr lang="en-US" u="sng" dirty="0" smtClean="0"/>
          </a:p>
        </p:txBody>
      </p:sp>
      <p:sp>
        <p:nvSpPr>
          <p:cNvPr id="13" name="Rectangle 12"/>
          <p:cNvSpPr/>
          <p:nvPr/>
        </p:nvSpPr>
        <p:spPr>
          <a:xfrm>
            <a:off x="4062829" y="1371600"/>
            <a:ext cx="1880771" cy="2000548"/>
          </a:xfrm>
          <a:prstGeom prst="rect">
            <a:avLst/>
          </a:prstGeom>
        </p:spPr>
        <p:txBody>
          <a:bodyPr wrap="square">
            <a:spAutoFit/>
          </a:bodyPr>
          <a:lstStyle/>
          <a:p>
            <a:r>
              <a:rPr lang="en-US" u="sng" dirty="0" smtClean="0"/>
              <a:t>Hurricane Katrina </a:t>
            </a:r>
          </a:p>
          <a:p>
            <a:r>
              <a:rPr lang="en-US" u="sng" dirty="0" smtClean="0"/>
              <a:t>(2005)*</a:t>
            </a:r>
          </a:p>
          <a:p>
            <a:r>
              <a:rPr lang="pt-BR" sz="1400" dirty="0" smtClean="0">
                <a:solidFill>
                  <a:srgbClr val="00B0F0"/>
                </a:solidFill>
              </a:rPr>
              <a:t>051020h1: 3 legs</a:t>
            </a:r>
          </a:p>
          <a:p>
            <a:r>
              <a:rPr lang="pt-BR" sz="1400" dirty="0" smtClean="0">
                <a:solidFill>
                  <a:srgbClr val="00B0F0"/>
                </a:solidFill>
              </a:rPr>
              <a:t>051022h1: 3 legs</a:t>
            </a:r>
          </a:p>
          <a:p>
            <a:r>
              <a:rPr lang="pt-BR" sz="1400" dirty="0" smtClean="0">
                <a:solidFill>
                  <a:srgbClr val="00B0F0"/>
                </a:solidFill>
              </a:rPr>
              <a:t>051023h1: 2 legs</a:t>
            </a:r>
          </a:p>
          <a:p>
            <a:r>
              <a:rPr lang="pt-BR" sz="1400" dirty="0" smtClean="0">
                <a:solidFill>
                  <a:srgbClr val="00B0F0"/>
                </a:solidFill>
              </a:rPr>
              <a:t/>
            </a:r>
            <a:br>
              <a:rPr lang="pt-BR" sz="1400" dirty="0" smtClean="0">
                <a:solidFill>
                  <a:srgbClr val="00B0F0"/>
                </a:solidFill>
              </a:rPr>
            </a:br>
            <a:endParaRPr lang="en-US" sz="1400" u="sng" dirty="0" smtClean="0"/>
          </a:p>
          <a:p>
            <a:endParaRPr lang="en-US" u="sng" dirty="0" smtClean="0"/>
          </a:p>
        </p:txBody>
      </p:sp>
      <p:sp>
        <p:nvSpPr>
          <p:cNvPr id="14" name="Rectangle 13"/>
          <p:cNvSpPr/>
          <p:nvPr/>
        </p:nvSpPr>
        <p:spPr>
          <a:xfrm>
            <a:off x="4038600" y="3048000"/>
            <a:ext cx="1828800" cy="2585323"/>
          </a:xfrm>
          <a:prstGeom prst="rect">
            <a:avLst/>
          </a:prstGeom>
        </p:spPr>
        <p:txBody>
          <a:bodyPr wrap="square">
            <a:spAutoFit/>
          </a:bodyPr>
          <a:lstStyle/>
          <a:p>
            <a:r>
              <a:rPr lang="en-US" u="sng" dirty="0" smtClean="0"/>
              <a:t>Hurricane Rita </a:t>
            </a:r>
          </a:p>
          <a:p>
            <a:r>
              <a:rPr lang="en-US" u="sng" dirty="0" smtClean="0"/>
              <a:t>(2005)*</a:t>
            </a:r>
          </a:p>
          <a:p>
            <a:r>
              <a:rPr lang="en-US" sz="1400" dirty="0" smtClean="0">
                <a:solidFill>
                  <a:srgbClr val="00B0F0"/>
                </a:solidFill>
              </a:rPr>
              <a:t>050920i1: 3 legs</a:t>
            </a:r>
          </a:p>
          <a:p>
            <a:r>
              <a:rPr lang="en-US" sz="1400" dirty="0" smtClean="0">
                <a:solidFill>
                  <a:srgbClr val="00B0F0"/>
                </a:solidFill>
              </a:rPr>
              <a:t>050921i1: 3 legs</a:t>
            </a:r>
          </a:p>
          <a:p>
            <a:r>
              <a:rPr lang="en-US" sz="1400" dirty="0" smtClean="0">
                <a:solidFill>
                  <a:srgbClr val="00B0F0"/>
                </a:solidFill>
              </a:rPr>
              <a:t>050922h1: 2 legs</a:t>
            </a:r>
          </a:p>
          <a:p>
            <a:r>
              <a:rPr lang="en-US" sz="1400" dirty="0" smtClean="0">
                <a:solidFill>
                  <a:srgbClr val="00B0F0"/>
                </a:solidFill>
              </a:rPr>
              <a:t>050922i1: 4 legs</a:t>
            </a:r>
          </a:p>
          <a:p>
            <a:r>
              <a:rPr lang="en-US" sz="1400" dirty="0" smtClean="0">
                <a:solidFill>
                  <a:srgbClr val="00B0F0"/>
                </a:solidFill>
              </a:rPr>
              <a:t>050923h1: 1 leg</a:t>
            </a:r>
          </a:p>
          <a:p>
            <a:r>
              <a:rPr lang="en-US" sz="1400" dirty="0" smtClean="0">
                <a:solidFill>
                  <a:srgbClr val="00B0F0"/>
                </a:solidFill>
              </a:rPr>
              <a:t>050923i1: 4 legs</a:t>
            </a:r>
          </a:p>
          <a:p>
            <a:endParaRPr lang="en-US" sz="1400" dirty="0" smtClean="0"/>
          </a:p>
          <a:p>
            <a:endParaRPr lang="en-US" sz="1400" dirty="0" smtClean="0"/>
          </a:p>
          <a:p>
            <a:endParaRPr lang="en-US" sz="1400" u="sng" dirty="0" smtClean="0"/>
          </a:p>
        </p:txBody>
      </p:sp>
      <p:sp>
        <p:nvSpPr>
          <p:cNvPr id="15" name="Rectangle 14"/>
          <p:cNvSpPr/>
          <p:nvPr/>
        </p:nvSpPr>
        <p:spPr>
          <a:xfrm>
            <a:off x="6019800" y="1371600"/>
            <a:ext cx="1752600" cy="1508105"/>
          </a:xfrm>
          <a:prstGeom prst="rect">
            <a:avLst/>
          </a:prstGeom>
        </p:spPr>
        <p:txBody>
          <a:bodyPr wrap="square">
            <a:spAutoFit/>
          </a:bodyPr>
          <a:lstStyle/>
          <a:p>
            <a:r>
              <a:rPr lang="en-US" u="sng" dirty="0" smtClean="0"/>
              <a:t>Hurricane Wilma </a:t>
            </a:r>
          </a:p>
          <a:p>
            <a:r>
              <a:rPr lang="en-US" u="sng" dirty="0" smtClean="0"/>
              <a:t>(2005)</a:t>
            </a:r>
          </a:p>
          <a:p>
            <a:r>
              <a:rPr lang="en-US" sz="1400" dirty="0" smtClean="0">
                <a:solidFill>
                  <a:srgbClr val="00B0F0"/>
                </a:solidFill>
              </a:rPr>
              <a:t>051020h1: 3 legs</a:t>
            </a:r>
          </a:p>
          <a:p>
            <a:r>
              <a:rPr lang="en-US" sz="1400" dirty="0" smtClean="0">
                <a:solidFill>
                  <a:srgbClr val="00B0F0"/>
                </a:solidFill>
              </a:rPr>
              <a:t>051022h1: 3 legs</a:t>
            </a:r>
          </a:p>
          <a:p>
            <a:r>
              <a:rPr lang="en-US" sz="1400" dirty="0" smtClean="0">
                <a:solidFill>
                  <a:srgbClr val="00B0F0"/>
                </a:solidFill>
              </a:rPr>
              <a:t>051022h1: 2 legs</a:t>
            </a:r>
          </a:p>
          <a:p>
            <a:endParaRPr lang="en-US" sz="1400" dirty="0" smtClean="0"/>
          </a:p>
        </p:txBody>
      </p:sp>
      <p:sp>
        <p:nvSpPr>
          <p:cNvPr id="16" name="Rectangle 15"/>
          <p:cNvSpPr/>
          <p:nvPr/>
        </p:nvSpPr>
        <p:spPr>
          <a:xfrm>
            <a:off x="6019800" y="3048000"/>
            <a:ext cx="1752600" cy="1292662"/>
          </a:xfrm>
          <a:prstGeom prst="rect">
            <a:avLst/>
          </a:prstGeom>
        </p:spPr>
        <p:txBody>
          <a:bodyPr wrap="square">
            <a:spAutoFit/>
          </a:bodyPr>
          <a:lstStyle/>
          <a:p>
            <a:r>
              <a:rPr lang="en-US" u="sng" dirty="0" smtClean="0"/>
              <a:t>Hurricane Felix </a:t>
            </a:r>
          </a:p>
          <a:p>
            <a:r>
              <a:rPr lang="en-US" u="sng" dirty="0" smtClean="0"/>
              <a:t>(2007)</a:t>
            </a:r>
          </a:p>
          <a:p>
            <a:r>
              <a:rPr lang="en-US" sz="1400" dirty="0" smtClean="0">
                <a:solidFill>
                  <a:srgbClr val="00B0F0"/>
                </a:solidFill>
              </a:rPr>
              <a:t>070901h1: 2 legs</a:t>
            </a:r>
          </a:p>
          <a:p>
            <a:r>
              <a:rPr lang="en-US" sz="1400" dirty="0" smtClean="0">
                <a:solidFill>
                  <a:srgbClr val="00B0F0"/>
                </a:solidFill>
              </a:rPr>
              <a:t>070902i1: 1 leg</a:t>
            </a:r>
          </a:p>
          <a:p>
            <a:r>
              <a:rPr lang="en-US" sz="1400" dirty="0" smtClean="0">
                <a:solidFill>
                  <a:srgbClr val="00B0F0"/>
                </a:solidFill>
              </a:rPr>
              <a:t>070903i1: 2 legs</a:t>
            </a:r>
          </a:p>
        </p:txBody>
      </p:sp>
      <p:sp>
        <p:nvSpPr>
          <p:cNvPr id="17" name="Rectangle 16"/>
          <p:cNvSpPr/>
          <p:nvPr/>
        </p:nvSpPr>
        <p:spPr>
          <a:xfrm>
            <a:off x="6019800" y="4648200"/>
            <a:ext cx="1752600" cy="1723549"/>
          </a:xfrm>
          <a:prstGeom prst="rect">
            <a:avLst/>
          </a:prstGeom>
        </p:spPr>
        <p:txBody>
          <a:bodyPr wrap="square">
            <a:spAutoFit/>
          </a:bodyPr>
          <a:lstStyle/>
          <a:p>
            <a:r>
              <a:rPr lang="en-US" u="sng" dirty="0" smtClean="0"/>
              <a:t>Hurricane Paloma (2008)</a:t>
            </a:r>
          </a:p>
          <a:p>
            <a:r>
              <a:rPr lang="en-US" sz="1400" dirty="0" smtClean="0">
                <a:solidFill>
                  <a:srgbClr val="00B0F0"/>
                </a:solidFill>
              </a:rPr>
              <a:t>081107i1:4 legs</a:t>
            </a:r>
          </a:p>
          <a:p>
            <a:r>
              <a:rPr lang="en-US" sz="1400" dirty="0" smtClean="0">
                <a:solidFill>
                  <a:srgbClr val="00B0F0"/>
                </a:solidFill>
              </a:rPr>
              <a:t>081107i2: 5 legs</a:t>
            </a:r>
          </a:p>
          <a:p>
            <a:r>
              <a:rPr lang="en-US" sz="1400" dirty="0" smtClean="0">
                <a:solidFill>
                  <a:srgbClr val="00B0F0"/>
                </a:solidFill>
              </a:rPr>
              <a:t>081108i1: 3 legs</a:t>
            </a:r>
          </a:p>
          <a:p>
            <a:endParaRPr lang="en-US" sz="1400" dirty="0" smtClean="0">
              <a:solidFill>
                <a:srgbClr val="00B0F0"/>
              </a:solidFill>
            </a:endParaRPr>
          </a:p>
          <a:p>
            <a:endParaRPr lang="en-US" sz="1400" dirty="0" smtClean="0">
              <a:solidFill>
                <a:srgbClr val="00B0F0"/>
              </a:solidFill>
            </a:endParaRPr>
          </a:p>
        </p:txBody>
      </p:sp>
      <p:sp>
        <p:nvSpPr>
          <p:cNvPr id="18" name="Rectangle 17"/>
          <p:cNvSpPr/>
          <p:nvPr/>
        </p:nvSpPr>
        <p:spPr>
          <a:xfrm>
            <a:off x="2057400" y="4800600"/>
            <a:ext cx="1752600" cy="2369880"/>
          </a:xfrm>
          <a:prstGeom prst="rect">
            <a:avLst/>
          </a:prstGeom>
        </p:spPr>
        <p:txBody>
          <a:bodyPr wrap="square">
            <a:spAutoFit/>
          </a:bodyPr>
          <a:lstStyle/>
          <a:p>
            <a:r>
              <a:rPr lang="en-US" u="sng" dirty="0" smtClean="0"/>
              <a:t>Hurricane Bill (2009)*</a:t>
            </a:r>
          </a:p>
          <a:p>
            <a:r>
              <a:rPr lang="en-US" sz="1400" dirty="0" smtClean="0">
                <a:solidFill>
                  <a:srgbClr val="00B0F0"/>
                </a:solidFill>
              </a:rPr>
              <a:t>090818i1: 3 legs</a:t>
            </a:r>
          </a:p>
          <a:p>
            <a:r>
              <a:rPr lang="en-US" sz="1400" dirty="0" smtClean="0">
                <a:solidFill>
                  <a:srgbClr val="00B0F0"/>
                </a:solidFill>
              </a:rPr>
              <a:t>090819i1: 4 legs</a:t>
            </a:r>
          </a:p>
          <a:p>
            <a:r>
              <a:rPr lang="en-US" sz="1400" dirty="0" smtClean="0">
                <a:solidFill>
                  <a:srgbClr val="00B0F0"/>
                </a:solidFill>
              </a:rPr>
              <a:t>090819i2: 4 legs</a:t>
            </a:r>
          </a:p>
          <a:p>
            <a:r>
              <a:rPr lang="en-US" sz="1400" dirty="0" smtClean="0">
                <a:solidFill>
                  <a:srgbClr val="00B0F0"/>
                </a:solidFill>
              </a:rPr>
              <a:t>090820i1: 1 leg</a:t>
            </a:r>
          </a:p>
          <a:p>
            <a:endParaRPr lang="en-US" sz="1400" dirty="0" smtClean="0">
              <a:solidFill>
                <a:srgbClr val="00B0F0"/>
              </a:solidFill>
            </a:endParaRPr>
          </a:p>
          <a:p>
            <a:endParaRPr lang="en-US" sz="1400" dirty="0" smtClean="0">
              <a:solidFill>
                <a:srgbClr val="00B0F0"/>
              </a:solidFill>
            </a:endParaRPr>
          </a:p>
          <a:p>
            <a:endParaRPr lang="en-US" sz="1400" dirty="0" smtClean="0">
              <a:solidFill>
                <a:srgbClr val="00B0F0"/>
              </a:solidFill>
            </a:endParaRPr>
          </a:p>
          <a:p>
            <a:endParaRPr lang="en-US" sz="1400" dirty="0" smtClean="0">
              <a:solidFill>
                <a:srgbClr val="00B0F0"/>
              </a:solidFill>
            </a:endParaRPr>
          </a:p>
        </p:txBody>
      </p:sp>
      <p:pic>
        <p:nvPicPr>
          <p:cNvPr id="20" name="Picture 19" descr="HurricaneIvan_20040915 (1).jpg"/>
          <p:cNvPicPr>
            <a:picLocks noChangeAspect="1"/>
          </p:cNvPicPr>
          <p:nvPr/>
        </p:nvPicPr>
        <p:blipFill>
          <a:blip r:embed="rId2" cstate="print"/>
          <a:stretch>
            <a:fillRect/>
          </a:stretch>
        </p:blipFill>
        <p:spPr>
          <a:xfrm>
            <a:off x="457200" y="5257800"/>
            <a:ext cx="1000991" cy="1295400"/>
          </a:xfrm>
          <a:prstGeom prst="rect">
            <a:avLst/>
          </a:prstGeom>
          <a:ln w="12700" cap="sq">
            <a:solidFill>
              <a:srgbClr val="00B0F0"/>
            </a:solidFill>
            <a:prstDash val="solid"/>
            <a:miter lim="800000"/>
          </a:ln>
          <a:effectLst>
            <a:outerShdw blurRad="50800" dist="38100" dir="2700000" algn="tl" rotWithShape="0">
              <a:srgbClr val="000000">
                <a:alpha val="43000"/>
              </a:srgbClr>
            </a:outerShdw>
          </a:effectLst>
        </p:spPr>
      </p:pic>
      <p:pic>
        <p:nvPicPr>
          <p:cNvPr id="21" name="Picture 20" descr="Frances-500m.JPG"/>
          <p:cNvPicPr>
            <a:picLocks noChangeAspect="1"/>
          </p:cNvPicPr>
          <p:nvPr/>
        </p:nvPicPr>
        <p:blipFill>
          <a:blip r:embed="rId3" cstate="print"/>
          <a:stretch>
            <a:fillRect/>
          </a:stretch>
        </p:blipFill>
        <p:spPr>
          <a:xfrm>
            <a:off x="4038600" y="5257800"/>
            <a:ext cx="1441622" cy="1295400"/>
          </a:xfrm>
          <a:prstGeom prst="rect">
            <a:avLst/>
          </a:prstGeom>
          <a:ln w="12700" cap="sq">
            <a:solidFill>
              <a:srgbClr val="00B0F0"/>
            </a:solidFill>
            <a:prstDash val="solid"/>
            <a:miter lim="800000"/>
          </a:ln>
          <a:effectLst>
            <a:outerShdw blurRad="50800" dist="38100" dir="2700000" algn="tl" rotWithShape="0">
              <a:srgbClr val="000000">
                <a:alpha val="43000"/>
              </a:srgbClr>
            </a:outerShdw>
          </a:effectLst>
        </p:spPr>
      </p:pic>
      <p:sp>
        <p:nvSpPr>
          <p:cNvPr id="22" name="TextBox 21"/>
          <p:cNvSpPr txBox="1"/>
          <p:nvPr/>
        </p:nvSpPr>
        <p:spPr>
          <a:xfrm>
            <a:off x="1524000" y="6477000"/>
            <a:ext cx="1524000" cy="276999"/>
          </a:xfrm>
          <a:prstGeom prst="rect">
            <a:avLst/>
          </a:prstGeom>
          <a:noFill/>
        </p:spPr>
        <p:txBody>
          <a:bodyPr wrap="square" rtlCol="0">
            <a:spAutoFit/>
          </a:bodyPr>
          <a:lstStyle/>
          <a:p>
            <a:r>
              <a:rPr lang="en-US" sz="1200" dirty="0" smtClean="0"/>
              <a:t>Hurricane Ivan (2004)</a:t>
            </a:r>
            <a:endParaRPr lang="en-US" sz="1200" dirty="0"/>
          </a:p>
        </p:txBody>
      </p:sp>
      <p:sp>
        <p:nvSpPr>
          <p:cNvPr id="23" name="TextBox 22"/>
          <p:cNvSpPr txBox="1"/>
          <p:nvPr/>
        </p:nvSpPr>
        <p:spPr>
          <a:xfrm>
            <a:off x="5562600" y="6248400"/>
            <a:ext cx="1752600" cy="276999"/>
          </a:xfrm>
          <a:prstGeom prst="rect">
            <a:avLst/>
          </a:prstGeom>
          <a:noFill/>
        </p:spPr>
        <p:txBody>
          <a:bodyPr wrap="square" rtlCol="0">
            <a:spAutoFit/>
          </a:bodyPr>
          <a:lstStyle/>
          <a:p>
            <a:r>
              <a:rPr lang="en-US" sz="1200" dirty="0" smtClean="0"/>
              <a:t>Hurricane Frances (2004)</a:t>
            </a:r>
            <a:endParaRPr lang="en-US" sz="1200" dirty="0"/>
          </a:p>
        </p:txBody>
      </p:sp>
      <p:sp>
        <p:nvSpPr>
          <p:cNvPr id="19" name="TextBox 18"/>
          <p:cNvSpPr txBox="1"/>
          <p:nvPr/>
        </p:nvSpPr>
        <p:spPr>
          <a:xfrm>
            <a:off x="6553200" y="6553200"/>
            <a:ext cx="2590800" cy="246221"/>
          </a:xfrm>
          <a:prstGeom prst="rect">
            <a:avLst/>
          </a:prstGeom>
          <a:noFill/>
        </p:spPr>
        <p:txBody>
          <a:bodyPr wrap="square" rtlCol="0">
            <a:spAutoFit/>
          </a:bodyPr>
          <a:lstStyle/>
          <a:p>
            <a:r>
              <a:rPr lang="en-US" sz="1000" dirty="0" smtClean="0"/>
              <a:t>* Indicates storms which have been processed</a:t>
            </a:r>
            <a:endParaRPr lang="en-US" sz="1000" dirty="0"/>
          </a:p>
        </p:txBody>
      </p:sp>
    </p:spTree>
    <p:extLst>
      <p:ext uri="{BB962C8B-B14F-4D97-AF65-F5344CB8AC3E}">
        <p14:creationId xmlns="" xmlns:p14="http://schemas.microsoft.com/office/powerpoint/2010/main" val="433463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sz="1800" dirty="0" smtClean="0"/>
              <a:t>Have radar data available online: In order for the information to be available to others for their own research purposes, this information could be uploaded on the web portal. This would create another site similar to the HRD’s mission catalog site which I used to obtain storm information values. The site could be used by other researchers in the similar fashion that I used the HRD storm track and center fix page.</a:t>
            </a:r>
          </a:p>
          <a:p>
            <a:r>
              <a:rPr lang="en-US" sz="1800" dirty="0" smtClean="0"/>
              <a:t>Continue analyzing the Bill case: I wish to expand on my studies on whether  Hurricane Bill (2009) was affected by the Saharan Air Layer. There are indications that show that Hurricane Bill began to wrap in SAL and thus might have been weakened by this factor. I would like to take time later in the near future to further delve into sonde and radar data in order to obtain more information for this particular case and perhaps find other storms which indicate weakening caused by the Saharan Air Layer.</a:t>
            </a:r>
          </a:p>
          <a:p>
            <a:endParaRPr lang="en-US" dirty="0"/>
          </a:p>
        </p:txBody>
      </p:sp>
    </p:spTree>
    <p:extLst>
      <p:ext uri="{BB962C8B-B14F-4D97-AF65-F5344CB8AC3E}">
        <p14:creationId xmlns="" xmlns:p14="http://schemas.microsoft.com/office/powerpoint/2010/main" val="644827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Purpose of the Reprocessing </a:t>
            </a:r>
            <a:endParaRPr lang="en-US" dirty="0"/>
          </a:p>
        </p:txBody>
      </p:sp>
      <p:sp>
        <p:nvSpPr>
          <p:cNvPr id="3" name="Content Placeholder 2"/>
          <p:cNvSpPr>
            <a:spLocks noGrp="1"/>
          </p:cNvSpPr>
          <p:nvPr>
            <p:ph idx="1"/>
          </p:nvPr>
        </p:nvSpPr>
        <p:spPr>
          <a:xfrm>
            <a:off x="457200" y="1447800"/>
            <a:ext cx="8229600" cy="2438400"/>
          </a:xfrm>
        </p:spPr>
        <p:txBody>
          <a:bodyPr>
            <a:noAutofit/>
          </a:bodyPr>
          <a:lstStyle/>
          <a:p>
            <a:r>
              <a:rPr lang="en-US" sz="2300" dirty="0" smtClean="0"/>
              <a:t>To provide better quality data analyses (Correction of the </a:t>
            </a:r>
            <a:r>
              <a:rPr lang="en-US" sz="2300" dirty="0" smtClean="0">
                <a:solidFill>
                  <a:srgbClr val="00B0F0"/>
                </a:solidFill>
              </a:rPr>
              <a:t>NOAA</a:t>
            </a:r>
            <a:r>
              <a:rPr lang="en-US" sz="2300" dirty="0" smtClean="0"/>
              <a:t> antenna bias to improve vertical wind retrieval, changes for the data quality control to be less stringent)</a:t>
            </a:r>
          </a:p>
          <a:p>
            <a:r>
              <a:rPr lang="en-US" sz="2300" dirty="0" smtClean="0"/>
              <a:t>To provide 3D analyses with finer resolution than real-time data</a:t>
            </a:r>
          </a:p>
          <a:p>
            <a:r>
              <a:rPr lang="en-US" sz="2300" dirty="0" smtClean="0"/>
              <a:t>To have more consistent and more accurate storm center information</a:t>
            </a:r>
          </a:p>
          <a:p>
            <a:pPr>
              <a:buNone/>
            </a:pPr>
            <a:r>
              <a:rPr lang="en-US" sz="2300" dirty="0" smtClean="0"/>
              <a:t>       </a:t>
            </a:r>
            <a:r>
              <a:rPr lang="en-US" sz="2300" dirty="0" smtClean="0">
                <a:sym typeface="Wingdings" pitchFamily="2" charset="2"/>
              </a:rPr>
              <a:t> </a:t>
            </a:r>
            <a:r>
              <a:rPr lang="en-US" sz="2300" dirty="0" smtClean="0"/>
              <a:t>Better estimates of storm motion</a:t>
            </a:r>
          </a:p>
          <a:p>
            <a:r>
              <a:rPr lang="en-US" sz="2300" dirty="0" smtClean="0"/>
              <a:t>To establish a leg information and associated storm status database.</a:t>
            </a:r>
          </a:p>
          <a:p>
            <a:pPr>
              <a:buNone/>
            </a:pPr>
            <a:endParaRPr lang="en-US" sz="2600" dirty="0" smtClean="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218746" y="4948503"/>
            <a:ext cx="2696654" cy="1757097"/>
          </a:xfrm>
          <a:prstGeom prst="rect">
            <a:avLst/>
          </a:prstGeom>
          <a:ln>
            <a:solidFill>
              <a:srgbClr val="00B0F0"/>
            </a:solidFill>
          </a:ln>
          <a:effectLst>
            <a:outerShdw blurRad="292100" dist="139700" dir="2700000" algn="tl" rotWithShape="0">
              <a:srgbClr val="333333">
                <a:alpha val="65000"/>
              </a:srgbClr>
            </a:outerShdw>
          </a:effectLst>
        </p:spPr>
      </p:pic>
      <p:sp>
        <p:nvSpPr>
          <p:cNvPr id="5" name="TextBox 4"/>
          <p:cNvSpPr txBox="1"/>
          <p:nvPr/>
        </p:nvSpPr>
        <p:spPr>
          <a:xfrm>
            <a:off x="3276600" y="6400800"/>
            <a:ext cx="2895600" cy="369332"/>
          </a:xfrm>
          <a:prstGeom prst="rect">
            <a:avLst/>
          </a:prstGeom>
          <a:noFill/>
        </p:spPr>
        <p:txBody>
          <a:bodyPr wrap="square" rtlCol="0">
            <a:spAutoFit/>
          </a:bodyPr>
          <a:lstStyle/>
          <a:p>
            <a:r>
              <a:rPr lang="en-US" dirty="0" smtClean="0">
                <a:solidFill>
                  <a:srgbClr val="00B0F0"/>
                </a:solidFill>
              </a:rPr>
              <a:t>  NOAA</a:t>
            </a:r>
            <a:r>
              <a:rPr lang="en-US" dirty="0" smtClean="0"/>
              <a:t> 43 Tail Doppler Radar</a:t>
            </a:r>
            <a:endParaRPr lang="en-US" dirty="0"/>
          </a:p>
        </p:txBody>
      </p:sp>
    </p:spTree>
    <p:extLst>
      <p:ext uri="{BB962C8B-B14F-4D97-AF65-F5344CB8AC3E}">
        <p14:creationId xmlns="" xmlns:p14="http://schemas.microsoft.com/office/powerpoint/2010/main" val="4244262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52400"/>
            <a:ext cx="4114800" cy="868362"/>
          </a:xfrm>
        </p:spPr>
        <p:txBody>
          <a:bodyPr>
            <a:normAutofit/>
          </a:bodyPr>
          <a:lstStyle/>
          <a:p>
            <a:r>
              <a:rPr lang="en-US" sz="3600" dirty="0" smtClean="0"/>
              <a:t>Terminology</a:t>
            </a:r>
            <a:endParaRPr lang="en-US" sz="3600" dirty="0"/>
          </a:p>
        </p:txBody>
      </p:sp>
      <p:sp>
        <p:nvSpPr>
          <p:cNvPr id="3" name="Content Placeholder 2"/>
          <p:cNvSpPr>
            <a:spLocks noGrp="1"/>
          </p:cNvSpPr>
          <p:nvPr>
            <p:ph idx="1"/>
          </p:nvPr>
        </p:nvSpPr>
        <p:spPr>
          <a:xfrm>
            <a:off x="457200" y="1066800"/>
            <a:ext cx="8229600" cy="1371599"/>
          </a:xfrm>
        </p:spPr>
        <p:txBody>
          <a:bodyPr>
            <a:normAutofit lnSpcReduction="10000"/>
          </a:bodyPr>
          <a:lstStyle/>
          <a:p>
            <a:r>
              <a:rPr lang="en-US" sz="1800" dirty="0" smtClean="0"/>
              <a:t>Leg : A full leg refers to the complete penetration of a storm. The penetration/leg is divided into two parts: inbound and outbound. The inbound leg refers to when the </a:t>
            </a:r>
            <a:r>
              <a:rPr lang="en-US" sz="1800" dirty="0" smtClean="0">
                <a:solidFill>
                  <a:srgbClr val="00B0F0"/>
                </a:solidFill>
              </a:rPr>
              <a:t>NOAA</a:t>
            </a:r>
            <a:r>
              <a:rPr lang="en-US" sz="1800" dirty="0" smtClean="0"/>
              <a:t> aircraft penetrates the eyewall inwards to the storm center, and the outbound leg refers to when the aircraft penetrates the eyewall in the outwards direction</a:t>
            </a:r>
            <a:endParaRPr lang="en-US" sz="1800" dirty="0"/>
          </a:p>
        </p:txBody>
      </p:sp>
      <p:grpSp>
        <p:nvGrpSpPr>
          <p:cNvPr id="14" name="Group 13"/>
          <p:cNvGrpSpPr/>
          <p:nvPr/>
        </p:nvGrpSpPr>
        <p:grpSpPr>
          <a:xfrm>
            <a:off x="1295400" y="2438400"/>
            <a:ext cx="6172200" cy="1896689"/>
            <a:chOff x="1219200" y="2817531"/>
            <a:chExt cx="6172200" cy="1896689"/>
          </a:xfrm>
        </p:grpSpPr>
        <p:pic>
          <p:nvPicPr>
            <p:cNvPr id="8" name="Picture 7" descr="orion-plane.jpg"/>
            <p:cNvPicPr>
              <a:picLocks noChangeAspect="1"/>
            </p:cNvPicPr>
            <p:nvPr/>
          </p:nvPicPr>
          <p:blipFill>
            <a:blip r:embed="rId2" cstate="print"/>
            <a:stretch>
              <a:fillRect/>
            </a:stretch>
          </p:blipFill>
          <p:spPr>
            <a:xfrm flipH="1">
              <a:off x="1219200" y="3048000"/>
              <a:ext cx="971550" cy="647700"/>
            </a:xfrm>
            <a:prstGeom prst="rect">
              <a:avLst/>
            </a:prstGeom>
          </p:spPr>
        </p:pic>
        <p:pic>
          <p:nvPicPr>
            <p:cNvPr id="9" name="Picture 8" descr="orion-plane.jpg"/>
            <p:cNvPicPr>
              <a:picLocks noChangeAspect="1"/>
            </p:cNvPicPr>
            <p:nvPr/>
          </p:nvPicPr>
          <p:blipFill>
            <a:blip r:embed="rId2" cstate="print"/>
            <a:stretch>
              <a:fillRect/>
            </a:stretch>
          </p:blipFill>
          <p:spPr>
            <a:xfrm flipH="1">
              <a:off x="6419850" y="3086100"/>
              <a:ext cx="971550" cy="647700"/>
            </a:xfrm>
            <a:prstGeom prst="rect">
              <a:avLst/>
            </a:prstGeom>
          </p:spPr>
        </p:pic>
        <p:sp>
          <p:nvSpPr>
            <p:cNvPr id="10" name="TextBox 9"/>
            <p:cNvSpPr txBox="1"/>
            <p:nvPr/>
          </p:nvSpPr>
          <p:spPr>
            <a:xfrm>
              <a:off x="2514600" y="3581400"/>
              <a:ext cx="1371600" cy="369332"/>
            </a:xfrm>
            <a:prstGeom prst="rect">
              <a:avLst/>
            </a:prstGeom>
            <a:noFill/>
          </p:spPr>
          <p:txBody>
            <a:bodyPr wrap="square" rtlCol="0">
              <a:spAutoFit/>
            </a:bodyPr>
            <a:lstStyle/>
            <a:p>
              <a:r>
                <a:rPr lang="en-US" dirty="0" smtClean="0"/>
                <a:t>Inbound</a:t>
              </a:r>
              <a:endParaRPr lang="en-US" dirty="0"/>
            </a:p>
          </p:txBody>
        </p:sp>
        <p:sp>
          <p:nvSpPr>
            <p:cNvPr id="11" name="TextBox 10"/>
            <p:cNvSpPr txBox="1"/>
            <p:nvPr/>
          </p:nvSpPr>
          <p:spPr>
            <a:xfrm>
              <a:off x="5029200" y="3593068"/>
              <a:ext cx="1371600" cy="369332"/>
            </a:xfrm>
            <a:prstGeom prst="rect">
              <a:avLst/>
            </a:prstGeom>
            <a:noFill/>
          </p:spPr>
          <p:txBody>
            <a:bodyPr wrap="square" rtlCol="0">
              <a:spAutoFit/>
            </a:bodyPr>
            <a:lstStyle/>
            <a:p>
              <a:r>
                <a:rPr lang="en-US" dirty="0" smtClean="0"/>
                <a:t>Outbound</a:t>
              </a:r>
              <a:endParaRPr lang="en-US" dirty="0"/>
            </a:p>
          </p:txBody>
        </p:sp>
        <p:pic>
          <p:nvPicPr>
            <p:cNvPr id="12" name="Picture 11" descr="hurricane-katrina-category-5.jpg"/>
            <p:cNvPicPr>
              <a:picLocks noChangeAspect="1"/>
            </p:cNvPicPr>
            <p:nvPr/>
          </p:nvPicPr>
          <p:blipFill>
            <a:blip r:embed="rId3" cstate="print"/>
            <a:stretch>
              <a:fillRect/>
            </a:stretch>
          </p:blipFill>
          <p:spPr>
            <a:xfrm>
              <a:off x="3703863" y="2817531"/>
              <a:ext cx="1172937" cy="1297269"/>
            </a:xfrm>
            <a:prstGeom prst="rect">
              <a:avLst/>
            </a:prstGeom>
          </p:spPr>
        </p:pic>
        <p:cxnSp>
          <p:nvCxnSpPr>
            <p:cNvPr id="6" name="Straight Arrow Connector 5"/>
            <p:cNvCxnSpPr/>
            <p:nvPr/>
          </p:nvCxnSpPr>
          <p:spPr>
            <a:xfrm flipV="1">
              <a:off x="2209800" y="3418820"/>
              <a:ext cx="1752600" cy="101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572000" y="3418820"/>
              <a:ext cx="1752600" cy="1176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352800" y="4191000"/>
              <a:ext cx="1981200" cy="523220"/>
            </a:xfrm>
            <a:prstGeom prst="rect">
              <a:avLst/>
            </a:prstGeom>
            <a:noFill/>
          </p:spPr>
          <p:txBody>
            <a:bodyPr wrap="square" rtlCol="0">
              <a:spAutoFit/>
            </a:bodyPr>
            <a:lstStyle/>
            <a:p>
              <a:pPr algn="ctr"/>
              <a:r>
                <a:rPr lang="en-US" sz="1400" dirty="0" smtClean="0"/>
                <a:t>Eye/Eye Wall of Katrina 050829</a:t>
              </a:r>
              <a:endParaRPr lang="en-US" sz="1400" dirty="0"/>
            </a:p>
          </p:txBody>
        </p:sp>
      </p:grpSp>
      <p:sp>
        <p:nvSpPr>
          <p:cNvPr id="17" name="TextBox 16"/>
          <p:cNvSpPr txBox="1"/>
          <p:nvPr/>
        </p:nvSpPr>
        <p:spPr>
          <a:xfrm>
            <a:off x="228600" y="4419600"/>
            <a:ext cx="3124200" cy="1200329"/>
          </a:xfrm>
          <a:prstGeom prst="rect">
            <a:avLst/>
          </a:prstGeom>
          <a:noFill/>
        </p:spPr>
        <p:txBody>
          <a:bodyPr wrap="square" rtlCol="0">
            <a:spAutoFit/>
          </a:bodyPr>
          <a:lstStyle/>
          <a:p>
            <a:r>
              <a:rPr lang="en-US" dirty="0" smtClean="0"/>
              <a:t>Azimuth: Angle of reference from the center point on the meteorological coordinate plane.</a:t>
            </a:r>
            <a:endParaRPr lang="en-US" dirty="0"/>
          </a:p>
        </p:txBody>
      </p:sp>
      <p:grpSp>
        <p:nvGrpSpPr>
          <p:cNvPr id="31" name="Group 30"/>
          <p:cNvGrpSpPr/>
          <p:nvPr/>
        </p:nvGrpSpPr>
        <p:grpSpPr>
          <a:xfrm>
            <a:off x="3581400" y="4419600"/>
            <a:ext cx="2133600" cy="1981200"/>
            <a:chOff x="3505200" y="4876800"/>
            <a:chExt cx="2057400" cy="1981200"/>
          </a:xfrm>
        </p:grpSpPr>
        <p:grpSp>
          <p:nvGrpSpPr>
            <p:cNvPr id="26" name="Group 25"/>
            <p:cNvGrpSpPr/>
            <p:nvPr/>
          </p:nvGrpSpPr>
          <p:grpSpPr>
            <a:xfrm>
              <a:off x="3962400" y="5181600"/>
              <a:ext cx="1016000" cy="1358106"/>
              <a:chOff x="3733800" y="5068094"/>
              <a:chExt cx="1016000" cy="1358106"/>
            </a:xfrm>
          </p:grpSpPr>
          <p:pic>
            <p:nvPicPr>
              <p:cNvPr id="1026" name="Picture 2"/>
              <p:cNvPicPr>
                <a:picLocks noChangeAspect="1" noChangeArrowheads="1"/>
              </p:cNvPicPr>
              <p:nvPr/>
            </p:nvPicPr>
            <p:blipFill>
              <a:blip r:embed="rId4" cstate="print"/>
              <a:srcRect/>
              <a:stretch>
                <a:fillRect/>
              </a:stretch>
            </p:blipFill>
            <p:spPr bwMode="auto">
              <a:xfrm>
                <a:off x="3733800" y="5410200"/>
                <a:ext cx="1016000" cy="1016000"/>
              </a:xfrm>
              <a:prstGeom prst="rect">
                <a:avLst/>
              </a:prstGeom>
              <a:noFill/>
              <a:ln w="9525">
                <a:noFill/>
                <a:miter lim="800000"/>
                <a:headEnd/>
                <a:tailEnd/>
              </a:ln>
            </p:spPr>
          </p:pic>
          <p:cxnSp>
            <p:nvCxnSpPr>
              <p:cNvPr id="22" name="Straight Arrow Connector 21"/>
              <p:cNvCxnSpPr/>
              <p:nvPr/>
            </p:nvCxnSpPr>
            <p:spPr>
              <a:xfrm rot="5400000" flipH="1" flipV="1">
                <a:off x="3803904" y="5486400"/>
                <a:ext cx="838200" cy="1588"/>
              </a:xfrm>
              <a:prstGeom prst="straightConnector1">
                <a:avLst/>
              </a:prstGeom>
              <a:ln w="34925" cap="rnd">
                <a:tailEnd type="arrow"/>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4343400" y="4876800"/>
              <a:ext cx="381000" cy="307777"/>
            </a:xfrm>
            <a:prstGeom prst="rect">
              <a:avLst/>
            </a:prstGeom>
            <a:noFill/>
          </p:spPr>
          <p:txBody>
            <a:bodyPr wrap="square" rtlCol="0">
              <a:spAutoFit/>
            </a:bodyPr>
            <a:lstStyle/>
            <a:p>
              <a:r>
                <a:rPr lang="en-US" sz="1400" dirty="0" smtClean="0"/>
                <a:t>0°</a:t>
              </a:r>
              <a:endParaRPr lang="en-US" sz="1400" dirty="0"/>
            </a:p>
          </p:txBody>
        </p:sp>
        <p:sp>
          <p:nvSpPr>
            <p:cNvPr id="28" name="TextBox 27"/>
            <p:cNvSpPr txBox="1"/>
            <p:nvPr/>
          </p:nvSpPr>
          <p:spPr>
            <a:xfrm>
              <a:off x="5029200" y="5867400"/>
              <a:ext cx="533400" cy="307777"/>
            </a:xfrm>
            <a:prstGeom prst="rect">
              <a:avLst/>
            </a:prstGeom>
            <a:noFill/>
          </p:spPr>
          <p:txBody>
            <a:bodyPr wrap="square" rtlCol="0">
              <a:spAutoFit/>
            </a:bodyPr>
            <a:lstStyle/>
            <a:p>
              <a:r>
                <a:rPr lang="en-US" sz="1400" dirty="0" smtClean="0"/>
                <a:t>90°</a:t>
              </a:r>
              <a:endParaRPr lang="en-US" sz="1400" dirty="0"/>
            </a:p>
          </p:txBody>
        </p:sp>
        <p:sp>
          <p:nvSpPr>
            <p:cNvPr id="29" name="TextBox 28"/>
            <p:cNvSpPr txBox="1"/>
            <p:nvPr/>
          </p:nvSpPr>
          <p:spPr>
            <a:xfrm>
              <a:off x="4267200" y="6550223"/>
              <a:ext cx="533400" cy="307777"/>
            </a:xfrm>
            <a:prstGeom prst="rect">
              <a:avLst/>
            </a:prstGeom>
            <a:noFill/>
          </p:spPr>
          <p:txBody>
            <a:bodyPr wrap="square" rtlCol="0">
              <a:spAutoFit/>
            </a:bodyPr>
            <a:lstStyle/>
            <a:p>
              <a:r>
                <a:rPr lang="en-US" sz="1400" dirty="0" smtClean="0"/>
                <a:t>180°</a:t>
              </a:r>
              <a:endParaRPr lang="en-US" sz="1400" dirty="0"/>
            </a:p>
          </p:txBody>
        </p:sp>
        <p:sp>
          <p:nvSpPr>
            <p:cNvPr id="30" name="TextBox 29"/>
            <p:cNvSpPr txBox="1"/>
            <p:nvPr/>
          </p:nvSpPr>
          <p:spPr>
            <a:xfrm>
              <a:off x="3505200" y="5791200"/>
              <a:ext cx="533400" cy="307777"/>
            </a:xfrm>
            <a:prstGeom prst="rect">
              <a:avLst/>
            </a:prstGeom>
            <a:noFill/>
          </p:spPr>
          <p:txBody>
            <a:bodyPr wrap="square" rtlCol="0">
              <a:spAutoFit/>
            </a:bodyPr>
            <a:lstStyle/>
            <a:p>
              <a:r>
                <a:rPr lang="en-US" sz="1400" dirty="0" smtClean="0"/>
                <a:t>270°</a:t>
              </a:r>
              <a:endParaRPr lang="en-US" sz="1400" dirty="0"/>
            </a:p>
          </p:txBody>
        </p:sp>
      </p:grpSp>
      <p:sp>
        <p:nvSpPr>
          <p:cNvPr id="32" name="TextBox 31"/>
          <p:cNvSpPr txBox="1"/>
          <p:nvPr/>
        </p:nvSpPr>
        <p:spPr>
          <a:xfrm>
            <a:off x="5943600" y="4343400"/>
            <a:ext cx="2590800" cy="923330"/>
          </a:xfrm>
          <a:prstGeom prst="rect">
            <a:avLst/>
          </a:prstGeom>
          <a:noFill/>
        </p:spPr>
        <p:txBody>
          <a:bodyPr wrap="square" rtlCol="0">
            <a:spAutoFit/>
          </a:bodyPr>
          <a:lstStyle/>
          <a:p>
            <a:r>
              <a:rPr lang="en-US" dirty="0" smtClean="0"/>
              <a:t>Track: Direction/Angle in which the aircraft is traveling. </a:t>
            </a:r>
            <a:endParaRPr lang="en-US" dirty="0"/>
          </a:p>
        </p:txBody>
      </p:sp>
      <p:sp>
        <p:nvSpPr>
          <p:cNvPr id="33" name="TextBox 32"/>
          <p:cNvSpPr txBox="1"/>
          <p:nvPr/>
        </p:nvSpPr>
        <p:spPr>
          <a:xfrm>
            <a:off x="5791200" y="5867400"/>
            <a:ext cx="2667000" cy="461665"/>
          </a:xfrm>
          <a:prstGeom prst="rect">
            <a:avLst/>
          </a:prstGeom>
          <a:noFill/>
        </p:spPr>
        <p:txBody>
          <a:bodyPr wrap="square" rtlCol="0">
            <a:spAutoFit/>
          </a:bodyPr>
          <a:lstStyle/>
          <a:p>
            <a:r>
              <a:rPr lang="en-US" sz="1200" dirty="0" smtClean="0"/>
              <a:t>Outbound Azimuth: Same as track angle</a:t>
            </a:r>
          </a:p>
          <a:p>
            <a:r>
              <a:rPr lang="en-US" sz="1200" dirty="0" smtClean="0"/>
              <a:t>Inbound Azimuth: 180° + track angle</a:t>
            </a:r>
            <a:endParaRPr lang="en-US" sz="1200" dirty="0"/>
          </a:p>
        </p:txBody>
      </p:sp>
      <p:pic>
        <p:nvPicPr>
          <p:cNvPr id="24" name="Picture 23" descr="Azimuth.jpg"/>
          <p:cNvPicPr>
            <a:picLocks noChangeAspect="1"/>
          </p:cNvPicPr>
          <p:nvPr/>
        </p:nvPicPr>
        <p:blipFill>
          <a:blip r:embed="rId5" cstate="print"/>
          <a:stretch>
            <a:fillRect/>
          </a:stretch>
        </p:blipFill>
        <p:spPr>
          <a:xfrm>
            <a:off x="114300" y="6282266"/>
            <a:ext cx="4152900" cy="461433"/>
          </a:xfrm>
          <a:prstGeom prst="rect">
            <a:avLst/>
          </a:prstGeom>
        </p:spPr>
      </p:pic>
    </p:spTree>
    <p:extLst>
      <p:ext uri="{BB962C8B-B14F-4D97-AF65-F5344CB8AC3E}">
        <p14:creationId xmlns="" xmlns:p14="http://schemas.microsoft.com/office/powerpoint/2010/main" val="520624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Tasks</a:t>
            </a:r>
            <a:endParaRPr lang="en-US"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dirty="0" smtClean="0"/>
              <a:t>Create spreadsheet/database to facilitate data retention.</a:t>
            </a:r>
          </a:p>
          <a:p>
            <a:pPr marL="514350" indent="-514350">
              <a:buFont typeface="+mj-lt"/>
              <a:buAutoNum type="arabicPeriod"/>
            </a:pPr>
            <a:r>
              <a:rPr lang="en-US" dirty="0" smtClean="0"/>
              <a:t>Collect flight leg data (time and location) from HRD website</a:t>
            </a:r>
          </a:p>
          <a:p>
            <a:pPr marL="514350" indent="-514350">
              <a:buFont typeface="+mj-lt"/>
              <a:buAutoNum type="arabicPeriod"/>
            </a:pPr>
            <a:r>
              <a:rPr lang="en-US" dirty="0" smtClean="0"/>
              <a:t>Run center_from_radar script to pinpoint accurate leg times/length.</a:t>
            </a:r>
          </a:p>
          <a:p>
            <a:pPr marL="514350" indent="-514350">
              <a:buFont typeface="+mj-lt"/>
              <a:buAutoNum type="arabicPeriod"/>
            </a:pPr>
            <a:r>
              <a:rPr lang="en-US" dirty="0" smtClean="0"/>
              <a:t>Once leg data are accurate, edit emacs radar_legs.dat file, which has calculated azimuth from script.</a:t>
            </a:r>
          </a:p>
          <a:p>
            <a:pPr marL="514350" indent="-514350">
              <a:buFont typeface="+mj-lt"/>
              <a:buAutoNum type="arabicPeriod"/>
            </a:pPr>
            <a:r>
              <a:rPr lang="en-US" dirty="0" smtClean="0"/>
              <a:t>Run storm_motion_calculation.exe to find storm motion values.</a:t>
            </a:r>
          </a:p>
          <a:p>
            <a:pPr marL="514350" indent="-514350">
              <a:buFont typeface="+mj-lt"/>
              <a:buAutoNum type="arabicPeriod"/>
            </a:pPr>
            <a:r>
              <a:rPr lang="en-US" dirty="0" smtClean="0"/>
              <a:t>Rename the file according to flight name and center fix of leg penetration.</a:t>
            </a:r>
          </a:p>
          <a:p>
            <a:pPr marL="514350" indent="-514350">
              <a:buFont typeface="+mj-lt"/>
              <a:buAutoNum type="arabicPeriod"/>
            </a:pPr>
            <a:r>
              <a:rPr lang="en-US" dirty="0" smtClean="0"/>
              <a:t>Create job files using jobfilemaker_vrrms g script.</a:t>
            </a:r>
          </a:p>
          <a:p>
            <a:pPr marL="514350" indent="-514350">
              <a:buFont typeface="+mj-lt"/>
              <a:buAutoNum type="arabicPeriod"/>
            </a:pPr>
            <a:r>
              <a:rPr lang="en-US" dirty="0" smtClean="0"/>
              <a:t>Run ja_anglecheck_vrrms, which creates files with reflectivity, wind and TKE data.</a:t>
            </a:r>
          </a:p>
          <a:p>
            <a:pPr marL="514350" indent="-514350">
              <a:buNone/>
            </a:pPr>
            <a:endParaRPr lang="en-US" dirty="0" smtClean="0"/>
          </a:p>
        </p:txBody>
      </p:sp>
    </p:spTree>
    <p:extLst>
      <p:ext uri="{BB962C8B-B14F-4D97-AF65-F5344CB8AC3E}">
        <p14:creationId xmlns="" xmlns:p14="http://schemas.microsoft.com/office/powerpoint/2010/main" val="2267346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Spreadsheet Database</a:t>
            </a:r>
            <a:endParaRPr lang="en-US" dirty="0"/>
          </a:p>
        </p:txBody>
      </p:sp>
      <p:sp>
        <p:nvSpPr>
          <p:cNvPr id="3" name="Content Placeholder 2"/>
          <p:cNvSpPr>
            <a:spLocks noGrp="1"/>
          </p:cNvSpPr>
          <p:nvPr>
            <p:ph idx="1"/>
          </p:nvPr>
        </p:nvSpPr>
        <p:spPr>
          <a:xfrm>
            <a:off x="381000" y="1447800"/>
            <a:ext cx="8229600" cy="4525963"/>
          </a:xfrm>
        </p:spPr>
        <p:txBody>
          <a:bodyPr/>
          <a:lstStyle/>
          <a:p>
            <a:pPr algn="ctr">
              <a:buNone/>
            </a:pPr>
            <a:r>
              <a:rPr lang="en-US" dirty="0" smtClean="0"/>
              <a:t>With the use of spreadsheet programs like Microsoft Excel, collecting and compiling leg data to facilitate future use.</a:t>
            </a:r>
          </a:p>
          <a:p>
            <a:pPr>
              <a:buNone/>
            </a:pPr>
            <a:endParaRPr lang="en-US" dirty="0" smtClean="0"/>
          </a:p>
          <a:p>
            <a:pPr>
              <a:buNone/>
            </a:pPr>
            <a:endParaRPr lang="en-US" dirty="0"/>
          </a:p>
        </p:txBody>
      </p:sp>
      <p:sp>
        <p:nvSpPr>
          <p:cNvPr id="6" name="TextBox 5"/>
          <p:cNvSpPr txBox="1"/>
          <p:nvPr/>
        </p:nvSpPr>
        <p:spPr>
          <a:xfrm>
            <a:off x="2362200" y="6248400"/>
            <a:ext cx="5105400" cy="307777"/>
          </a:xfrm>
          <a:prstGeom prst="rect">
            <a:avLst/>
          </a:prstGeom>
          <a:noFill/>
        </p:spPr>
        <p:txBody>
          <a:bodyPr wrap="square" rtlCol="0">
            <a:spAutoFit/>
          </a:bodyPr>
          <a:lstStyle/>
          <a:p>
            <a:r>
              <a:rPr lang="en-US" sz="1400" dirty="0" smtClean="0"/>
              <a:t>An example of a spreadsheet created for Hurricane Katrina (2005).</a:t>
            </a:r>
            <a:endParaRPr lang="en-US" sz="1400" dirty="0"/>
          </a:p>
        </p:txBody>
      </p:sp>
      <p:pic>
        <p:nvPicPr>
          <p:cNvPr id="7" name="Picture 6" descr="spreadsheet example.TIF"/>
          <p:cNvPicPr>
            <a:picLocks noChangeAspect="1"/>
          </p:cNvPicPr>
          <p:nvPr/>
        </p:nvPicPr>
        <p:blipFill>
          <a:blip r:embed="rId2" cstate="print"/>
          <a:stretch>
            <a:fillRect/>
          </a:stretch>
        </p:blipFill>
        <p:spPr>
          <a:xfrm>
            <a:off x="0" y="3276600"/>
            <a:ext cx="9144000" cy="2667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Downloading Tape Files</a:t>
            </a:r>
            <a:endParaRPr lang="en-US" dirty="0"/>
          </a:p>
        </p:txBody>
      </p:sp>
      <p:sp>
        <p:nvSpPr>
          <p:cNvPr id="3" name="Content Placeholder 2"/>
          <p:cNvSpPr>
            <a:spLocks noGrp="1"/>
          </p:cNvSpPr>
          <p:nvPr>
            <p:ph idx="1"/>
          </p:nvPr>
        </p:nvSpPr>
        <p:spPr>
          <a:xfrm>
            <a:off x="304800" y="1905000"/>
            <a:ext cx="3505200" cy="3505200"/>
          </a:xfrm>
        </p:spPr>
        <p:txBody>
          <a:bodyPr>
            <a:noAutofit/>
          </a:bodyPr>
          <a:lstStyle/>
          <a:p>
            <a:pPr>
              <a:buNone/>
            </a:pPr>
            <a:r>
              <a:rPr lang="en-US" sz="2600" dirty="0" smtClean="0"/>
              <a:t>Tape files are found in an online directory, which are organized storm, aircraft, and observation date. These files store most of the information necessary to reprocess the radar data.</a:t>
            </a:r>
            <a:endParaRPr lang="en-US" sz="2600" dirty="0"/>
          </a:p>
        </p:txBody>
      </p:sp>
      <p:pic>
        <p:nvPicPr>
          <p:cNvPr id="4" name="Picture 3" descr="Download_pic.jpg"/>
          <p:cNvPicPr>
            <a:picLocks noChangeAspect="1"/>
          </p:cNvPicPr>
          <p:nvPr/>
        </p:nvPicPr>
        <p:blipFill>
          <a:blip r:embed="rId2" cstate="print"/>
          <a:stretch>
            <a:fillRect/>
          </a:stretch>
        </p:blipFill>
        <p:spPr>
          <a:xfrm>
            <a:off x="4038600" y="1759962"/>
            <a:ext cx="4876800" cy="448843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Finding the Legs Using Information from the HRD website</a:t>
            </a:r>
            <a:endParaRPr lang="en-US" dirty="0"/>
          </a:p>
        </p:txBody>
      </p:sp>
      <p:sp>
        <p:nvSpPr>
          <p:cNvPr id="3" name="Content Placeholder 2"/>
          <p:cNvSpPr>
            <a:spLocks noGrp="1"/>
          </p:cNvSpPr>
          <p:nvPr>
            <p:ph idx="1"/>
          </p:nvPr>
        </p:nvSpPr>
        <p:spPr>
          <a:xfrm>
            <a:off x="457200" y="1874837"/>
            <a:ext cx="8229600" cy="3230563"/>
          </a:xfrm>
        </p:spPr>
        <p:txBody>
          <a:bodyPr>
            <a:normAutofit lnSpcReduction="10000"/>
          </a:bodyPr>
          <a:lstStyle/>
          <a:p>
            <a:pPr>
              <a:buNone/>
            </a:pPr>
            <a:r>
              <a:rPr lang="en-US" dirty="0" smtClean="0"/>
              <a:t>Leg data for storm systems are found online on the </a:t>
            </a:r>
            <a:r>
              <a:rPr lang="en-US" dirty="0" smtClean="0">
                <a:solidFill>
                  <a:srgbClr val="00B0F0"/>
                </a:solidFill>
              </a:rPr>
              <a:t>NOAA</a:t>
            </a:r>
            <a:r>
              <a:rPr lang="en-US" dirty="0" smtClean="0"/>
              <a:t> HRD website. With the use of mission catalogs, flight pattern maps, radar animations, and the track/center fix motion database, all the information necessary to pinpoint leg times and storm track locations are found.</a:t>
            </a:r>
            <a:endParaRPr lang="en-US" dirty="0"/>
          </a:p>
        </p:txBody>
      </p:sp>
      <p:sp>
        <p:nvSpPr>
          <p:cNvPr id="5" name="Rectangle 4"/>
          <p:cNvSpPr/>
          <p:nvPr/>
        </p:nvSpPr>
        <p:spPr>
          <a:xfrm>
            <a:off x="3581400" y="5943600"/>
            <a:ext cx="5257800" cy="369332"/>
          </a:xfrm>
          <a:prstGeom prst="rect">
            <a:avLst/>
          </a:prstGeom>
        </p:spPr>
        <p:txBody>
          <a:bodyPr wrap="square">
            <a:spAutoFit/>
          </a:bodyPr>
          <a:lstStyle/>
          <a:p>
            <a:r>
              <a:rPr lang="en-US" dirty="0" smtClean="0">
                <a:hlinkClick r:id="rId2"/>
              </a:rPr>
              <a:t>http://www.aoml.noaa.gov/hrd/data_sub/hurr.html</a:t>
            </a:r>
            <a:endParaRPr lang="en-US" dirty="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2000" y="5349400"/>
            <a:ext cx="1280000" cy="1280000"/>
          </a:xfrm>
          <a:prstGeom prst="rect">
            <a:avLst/>
          </a:prstGeom>
        </p:spPr>
      </p:pic>
    </p:spTree>
    <p:extLst>
      <p:ext uri="{BB962C8B-B14F-4D97-AF65-F5344CB8AC3E}">
        <p14:creationId xmlns="" xmlns:p14="http://schemas.microsoft.com/office/powerpoint/2010/main" val="804373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04Hurricaneseason_pic.jpg">
            <a:hlinkClick r:id="rId2"/>
          </p:cNvPr>
          <p:cNvPicPr>
            <a:picLocks noChangeAspect="1"/>
          </p:cNvPicPr>
          <p:nvPr/>
        </p:nvPicPr>
        <p:blipFill>
          <a:blip r:embed="rId3" cstate="print"/>
          <a:stretch>
            <a:fillRect/>
          </a:stretch>
        </p:blipFill>
        <p:spPr>
          <a:xfrm>
            <a:off x="685800" y="228600"/>
            <a:ext cx="2819400" cy="3509599"/>
          </a:xfrm>
          <a:prstGeom prst="rect">
            <a:avLst/>
          </a:prstGeom>
          <a:ln w="22225" cap="sq">
            <a:solidFill>
              <a:schemeClr val="tx2">
                <a:lumMod val="60000"/>
                <a:lumOff val="40000"/>
              </a:schemeClr>
            </a:solidFill>
            <a:prstDash val="solid"/>
            <a:miter lim="800000"/>
          </a:ln>
          <a:effectLst>
            <a:outerShdw blurRad="50800" dist="38100" dir="2700000" algn="tl" rotWithShape="0">
              <a:srgbClr val="000000">
                <a:alpha val="43000"/>
              </a:srgbClr>
            </a:outerShdw>
          </a:effectLst>
        </p:spPr>
      </p:pic>
      <p:pic>
        <p:nvPicPr>
          <p:cNvPr id="5" name="Picture 4" descr="flightpattern_pic.jpg">
            <a:hlinkClick r:id="rId4"/>
          </p:cNvPr>
          <p:cNvPicPr>
            <a:picLocks noChangeAspect="1"/>
          </p:cNvPicPr>
          <p:nvPr/>
        </p:nvPicPr>
        <p:blipFill>
          <a:blip r:embed="rId5" cstate="print"/>
          <a:stretch>
            <a:fillRect/>
          </a:stretch>
        </p:blipFill>
        <p:spPr>
          <a:xfrm>
            <a:off x="5715000" y="304800"/>
            <a:ext cx="2895600" cy="2540000"/>
          </a:xfrm>
          <a:prstGeom prst="rect">
            <a:avLst/>
          </a:prstGeom>
          <a:ln w="22225" cap="sq">
            <a:solidFill>
              <a:schemeClr val="tx2">
                <a:lumMod val="60000"/>
                <a:lumOff val="40000"/>
              </a:schemeClr>
            </a:solidFill>
            <a:prstDash val="solid"/>
            <a:miter lim="800000"/>
          </a:ln>
          <a:effectLst>
            <a:outerShdw blurRad="50800" dist="38100" dir="2700000" algn="tl" rotWithShape="0">
              <a:srgbClr val="000000">
                <a:alpha val="43000"/>
              </a:srgbClr>
            </a:outerShdw>
          </a:effectLst>
        </p:spPr>
      </p:pic>
      <p:pic>
        <p:nvPicPr>
          <p:cNvPr id="6" name="Picture 5" descr="radarhelp_pic.jpg">
            <a:hlinkClick r:id="rId6"/>
          </p:cNvPr>
          <p:cNvPicPr>
            <a:picLocks noChangeAspect="1"/>
          </p:cNvPicPr>
          <p:nvPr/>
        </p:nvPicPr>
        <p:blipFill>
          <a:blip r:embed="rId7" cstate="print"/>
          <a:stretch>
            <a:fillRect/>
          </a:stretch>
        </p:blipFill>
        <p:spPr>
          <a:xfrm>
            <a:off x="685800" y="4038600"/>
            <a:ext cx="3429000" cy="2471351"/>
          </a:xfrm>
          <a:prstGeom prst="rect">
            <a:avLst/>
          </a:prstGeom>
          <a:ln w="22225" cap="sq">
            <a:solidFill>
              <a:schemeClr val="tx2">
                <a:lumMod val="60000"/>
                <a:lumOff val="40000"/>
              </a:schemeClr>
            </a:solidFill>
            <a:prstDash val="solid"/>
            <a:miter lim="800000"/>
          </a:ln>
          <a:effectLst>
            <a:outerShdw blurRad="50800" dist="38100" dir="2700000" algn="tl" rotWithShape="0">
              <a:srgbClr val="000000">
                <a:alpha val="43000"/>
              </a:srgbClr>
            </a:outerShdw>
          </a:effectLst>
        </p:spPr>
      </p:pic>
      <p:pic>
        <p:nvPicPr>
          <p:cNvPr id="9" name="Picture 8" descr="Centerfixtrackspage_pic.jpg">
            <a:hlinkClick r:id="rId8"/>
          </p:cNvPr>
          <p:cNvPicPr>
            <a:picLocks noChangeAspect="1"/>
          </p:cNvPicPr>
          <p:nvPr/>
        </p:nvPicPr>
        <p:blipFill>
          <a:blip r:embed="rId9" cstate="print"/>
          <a:stretch>
            <a:fillRect/>
          </a:stretch>
        </p:blipFill>
        <p:spPr>
          <a:xfrm>
            <a:off x="6246298" y="3200400"/>
            <a:ext cx="2364302" cy="3352800"/>
          </a:xfrm>
          <a:prstGeom prst="rect">
            <a:avLst/>
          </a:prstGeom>
          <a:ln w="22225" cap="sq">
            <a:solidFill>
              <a:schemeClr val="tx2">
                <a:lumMod val="60000"/>
                <a:lumOff val="40000"/>
              </a:schemeClr>
            </a:solidFill>
            <a:prstDash val="solid"/>
            <a:miter lim="800000"/>
          </a:ln>
          <a:effectLst>
            <a:outerShdw blurRad="50800" dist="38100" dir="2700000" algn="tl" rotWithShape="0">
              <a:srgbClr val="000000">
                <a:alpha val="43000"/>
              </a:srgbClr>
            </a:outerShdw>
          </a:effectLst>
        </p:spPr>
      </p:pic>
      <p:cxnSp>
        <p:nvCxnSpPr>
          <p:cNvPr id="8" name="Straight Arrow Connector 7"/>
          <p:cNvCxnSpPr>
            <a:stCxn id="5" idx="1"/>
          </p:cNvCxnSpPr>
          <p:nvPr/>
        </p:nvCxnSpPr>
        <p:spPr>
          <a:xfrm rot="10800000" flipV="1">
            <a:off x="5105400" y="1574800"/>
            <a:ext cx="609600" cy="711200"/>
          </a:xfrm>
          <a:prstGeom prst="straightConnector1">
            <a:avLst/>
          </a:prstGeom>
          <a:ln w="2222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91000" y="2286000"/>
            <a:ext cx="1371600" cy="523220"/>
          </a:xfrm>
          <a:prstGeom prst="rect">
            <a:avLst/>
          </a:prstGeom>
          <a:noFill/>
        </p:spPr>
        <p:txBody>
          <a:bodyPr wrap="square" rtlCol="0">
            <a:spAutoFit/>
          </a:bodyPr>
          <a:lstStyle/>
          <a:p>
            <a:pPr algn="ctr"/>
            <a:r>
              <a:rPr lang="en-US" sz="1400" dirty="0" smtClean="0">
                <a:solidFill>
                  <a:schemeClr val="accent6"/>
                </a:solidFill>
              </a:rPr>
              <a:t>Flight Pattern Diagram</a:t>
            </a:r>
            <a:endParaRPr lang="en-US" sz="1400" dirty="0">
              <a:solidFill>
                <a:schemeClr val="accent6"/>
              </a:solidFill>
            </a:endParaRPr>
          </a:p>
        </p:txBody>
      </p:sp>
      <p:cxnSp>
        <p:nvCxnSpPr>
          <p:cNvPr id="11" name="Straight Arrow Connector 10"/>
          <p:cNvCxnSpPr/>
          <p:nvPr/>
        </p:nvCxnSpPr>
        <p:spPr>
          <a:xfrm rot="5400000" flipH="1" flipV="1">
            <a:off x="3441700" y="1206500"/>
            <a:ext cx="660400" cy="533400"/>
          </a:xfrm>
          <a:prstGeom prst="straightConnector1">
            <a:avLst/>
          </a:prstGeom>
          <a:ln w="2222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86200" y="533400"/>
            <a:ext cx="1371600" cy="738664"/>
          </a:xfrm>
          <a:prstGeom prst="rect">
            <a:avLst/>
          </a:prstGeom>
          <a:noFill/>
        </p:spPr>
        <p:txBody>
          <a:bodyPr wrap="square" rtlCol="0">
            <a:spAutoFit/>
          </a:bodyPr>
          <a:lstStyle/>
          <a:p>
            <a:pPr algn="ctr"/>
            <a:r>
              <a:rPr lang="en-US" sz="1400" dirty="0" smtClean="0">
                <a:solidFill>
                  <a:srgbClr val="00B0F0"/>
                </a:solidFill>
              </a:rPr>
              <a:t>NOAA Mission Catalogs Website</a:t>
            </a:r>
            <a:endParaRPr lang="en-US" sz="1400" dirty="0">
              <a:solidFill>
                <a:srgbClr val="00B0F0"/>
              </a:solidFill>
            </a:endParaRPr>
          </a:p>
        </p:txBody>
      </p:sp>
      <p:cxnSp>
        <p:nvCxnSpPr>
          <p:cNvPr id="15" name="Straight Arrow Connector 14"/>
          <p:cNvCxnSpPr/>
          <p:nvPr/>
        </p:nvCxnSpPr>
        <p:spPr>
          <a:xfrm>
            <a:off x="4114800" y="4470400"/>
            <a:ext cx="762000" cy="330200"/>
          </a:xfrm>
          <a:prstGeom prst="straightConnector1">
            <a:avLst/>
          </a:prstGeom>
          <a:ln w="2222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648200" y="4876800"/>
            <a:ext cx="1371600" cy="307777"/>
          </a:xfrm>
          <a:prstGeom prst="rect">
            <a:avLst/>
          </a:prstGeom>
          <a:noFill/>
        </p:spPr>
        <p:txBody>
          <a:bodyPr wrap="square" rtlCol="0">
            <a:spAutoFit/>
          </a:bodyPr>
          <a:lstStyle/>
          <a:p>
            <a:pPr algn="ctr"/>
            <a:r>
              <a:rPr lang="en-US" sz="1400" dirty="0" smtClean="0">
                <a:solidFill>
                  <a:srgbClr val="00B0F0"/>
                </a:solidFill>
              </a:rPr>
              <a:t>Radar Imagery</a:t>
            </a:r>
            <a:endParaRPr lang="en-US" sz="1400" dirty="0">
              <a:solidFill>
                <a:srgbClr val="00B0F0"/>
              </a:solidFill>
            </a:endParaRPr>
          </a:p>
        </p:txBody>
      </p:sp>
      <p:cxnSp>
        <p:nvCxnSpPr>
          <p:cNvPr id="20" name="Straight Arrow Connector 19"/>
          <p:cNvCxnSpPr/>
          <p:nvPr/>
        </p:nvCxnSpPr>
        <p:spPr>
          <a:xfrm rot="10800000" flipV="1">
            <a:off x="5638800" y="5257800"/>
            <a:ext cx="609600" cy="711200"/>
          </a:xfrm>
          <a:prstGeom prst="straightConnector1">
            <a:avLst/>
          </a:prstGeom>
          <a:ln w="2222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495800" y="6019800"/>
            <a:ext cx="1371600" cy="523220"/>
          </a:xfrm>
          <a:prstGeom prst="rect">
            <a:avLst/>
          </a:prstGeom>
          <a:noFill/>
        </p:spPr>
        <p:txBody>
          <a:bodyPr wrap="square" rtlCol="0">
            <a:spAutoFit/>
          </a:bodyPr>
          <a:lstStyle/>
          <a:p>
            <a:pPr algn="ctr"/>
            <a:r>
              <a:rPr lang="en-US" sz="1400" dirty="0" smtClean="0">
                <a:solidFill>
                  <a:schemeClr val="accent6"/>
                </a:solidFill>
              </a:rPr>
              <a:t>Track and Center Fixes</a:t>
            </a:r>
            <a:endParaRPr lang="en-US" sz="1400" dirty="0">
              <a:solidFill>
                <a:schemeClr val="accent6"/>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dirty="0" smtClean="0"/>
              <a:t>Verifying Legs Using center_from_radar Script</a:t>
            </a:r>
            <a:endParaRPr lang="en-US" sz="3200" dirty="0"/>
          </a:p>
        </p:txBody>
      </p:sp>
      <p:sp>
        <p:nvSpPr>
          <p:cNvPr id="3" name="Content Placeholder 2"/>
          <p:cNvSpPr>
            <a:spLocks noGrp="1"/>
          </p:cNvSpPr>
          <p:nvPr>
            <p:ph idx="1"/>
          </p:nvPr>
        </p:nvSpPr>
        <p:spPr>
          <a:xfrm>
            <a:off x="457200" y="1828800"/>
            <a:ext cx="2819400" cy="4495800"/>
          </a:xfrm>
        </p:spPr>
        <p:txBody>
          <a:bodyPr>
            <a:normAutofit fontScale="92500" lnSpcReduction="20000"/>
          </a:bodyPr>
          <a:lstStyle/>
          <a:p>
            <a:pPr>
              <a:buNone/>
            </a:pPr>
            <a:r>
              <a:rPr lang="en-US" sz="2400" dirty="0" smtClean="0"/>
              <a:t>In order to find accurate start and end time values for legs and the correct center time fix for the storm, use the center_from_radar script in order test how the legs will look like. The script also creates inbound and outbound azimuth values which will be used later in reprocessing.</a:t>
            </a:r>
            <a:endParaRPr lang="en-US" sz="2400" dirty="0"/>
          </a:p>
        </p:txBody>
      </p:sp>
      <p:pic>
        <p:nvPicPr>
          <p:cNvPr id="5" name="Picture 4" descr="centerfromradarfinal_pic.jpg"/>
          <p:cNvPicPr>
            <a:picLocks noChangeAspect="1"/>
          </p:cNvPicPr>
          <p:nvPr/>
        </p:nvPicPr>
        <p:blipFill>
          <a:blip r:embed="rId2" cstate="print"/>
          <a:stretch>
            <a:fillRect/>
          </a:stretch>
        </p:blipFill>
        <p:spPr>
          <a:xfrm>
            <a:off x="3962400" y="1524000"/>
            <a:ext cx="4688812" cy="4800600"/>
          </a:xfrm>
          <a:prstGeom prst="rect">
            <a:avLst/>
          </a:prstGeom>
          <a:ln w="22225" cap="sq">
            <a:solidFill>
              <a:schemeClr val="tx2">
                <a:lumMod val="60000"/>
                <a:lumOff val="40000"/>
              </a:schemeClr>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6096000" y="2209800"/>
            <a:ext cx="685800" cy="3429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flipV="1">
            <a:off x="6934200" y="1981200"/>
            <a:ext cx="685800" cy="533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00" y="1676400"/>
            <a:ext cx="685800" cy="369332"/>
          </a:xfrm>
          <a:prstGeom prst="rect">
            <a:avLst/>
          </a:prstGeom>
          <a:noFill/>
        </p:spPr>
        <p:txBody>
          <a:bodyPr wrap="square" rtlCol="0">
            <a:spAutoFit/>
          </a:bodyPr>
          <a:lstStyle/>
          <a:p>
            <a:r>
              <a:rPr lang="en-US" dirty="0" smtClean="0">
                <a:solidFill>
                  <a:srgbClr val="FF0000"/>
                </a:solidFill>
              </a:rPr>
              <a:t>Leg</a:t>
            </a:r>
            <a:endParaRPr lang="en-US" dirty="0">
              <a:solidFill>
                <a:srgbClr val="FF0000"/>
              </a:solidFill>
            </a:endParaRPr>
          </a:p>
        </p:txBody>
      </p:sp>
      <p:sp>
        <p:nvSpPr>
          <p:cNvPr id="11" name="Rectangle 10"/>
          <p:cNvSpPr/>
          <p:nvPr/>
        </p:nvSpPr>
        <p:spPr>
          <a:xfrm>
            <a:off x="6248400" y="5638800"/>
            <a:ext cx="1524000" cy="4572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rot="5400000">
            <a:off x="6591666" y="6133734"/>
            <a:ext cx="456469" cy="381000"/>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15000" y="6400801"/>
            <a:ext cx="1066800" cy="369332"/>
          </a:xfrm>
          <a:prstGeom prst="rect">
            <a:avLst/>
          </a:prstGeom>
          <a:noFill/>
        </p:spPr>
        <p:txBody>
          <a:bodyPr wrap="square" rtlCol="0">
            <a:spAutoFit/>
          </a:bodyPr>
          <a:lstStyle/>
          <a:p>
            <a:r>
              <a:rPr lang="en-US" dirty="0" smtClean="0">
                <a:solidFill>
                  <a:srgbClr val="FF0000"/>
                </a:solidFill>
              </a:rPr>
              <a:t>Leg Info</a:t>
            </a:r>
            <a:endParaRPr lang="en-US" dirty="0">
              <a:solidFill>
                <a:srgbClr val="FF0000"/>
              </a:solidFill>
            </a:endParaRPr>
          </a:p>
        </p:txBody>
      </p:sp>
      <p:cxnSp>
        <p:nvCxnSpPr>
          <p:cNvPr id="16" name="Straight Connector 15"/>
          <p:cNvCxnSpPr>
            <a:endCxn id="18" idx="1"/>
          </p:cNvCxnSpPr>
          <p:nvPr/>
        </p:nvCxnSpPr>
        <p:spPr>
          <a:xfrm flipV="1">
            <a:off x="6781800" y="5152311"/>
            <a:ext cx="533400" cy="334089"/>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315200" y="5029200"/>
            <a:ext cx="1143000" cy="246221"/>
          </a:xfrm>
          <a:prstGeom prst="rect">
            <a:avLst/>
          </a:prstGeom>
          <a:noFill/>
        </p:spPr>
        <p:txBody>
          <a:bodyPr wrap="square" rtlCol="0">
            <a:spAutoFit/>
          </a:bodyPr>
          <a:lstStyle/>
          <a:p>
            <a:r>
              <a:rPr lang="en-US" sz="1000" dirty="0" smtClean="0">
                <a:solidFill>
                  <a:srgbClr val="00B0F0"/>
                </a:solidFill>
              </a:rPr>
              <a:t>Start of Leg</a:t>
            </a:r>
            <a:endParaRPr lang="en-US" sz="1000" dirty="0">
              <a:solidFill>
                <a:srgbClr val="00B0F0"/>
              </a:solidFill>
            </a:endParaRPr>
          </a:p>
        </p:txBody>
      </p:sp>
      <p:cxnSp>
        <p:nvCxnSpPr>
          <p:cNvPr id="19" name="Straight Connector 18"/>
          <p:cNvCxnSpPr/>
          <p:nvPr/>
        </p:nvCxnSpPr>
        <p:spPr>
          <a:xfrm flipV="1">
            <a:off x="5638800" y="2514600"/>
            <a:ext cx="457200" cy="304800"/>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953000" y="2725579"/>
            <a:ext cx="762000" cy="246221"/>
          </a:xfrm>
          <a:prstGeom prst="rect">
            <a:avLst/>
          </a:prstGeom>
          <a:noFill/>
        </p:spPr>
        <p:txBody>
          <a:bodyPr wrap="square" rtlCol="0">
            <a:spAutoFit/>
          </a:bodyPr>
          <a:lstStyle/>
          <a:p>
            <a:r>
              <a:rPr lang="en-US" sz="1000" dirty="0" smtClean="0">
                <a:solidFill>
                  <a:srgbClr val="00B0F0"/>
                </a:solidFill>
              </a:rPr>
              <a:t>End of Leg</a:t>
            </a:r>
            <a:endParaRPr lang="en-US" sz="1000" dirty="0">
              <a:solidFill>
                <a:srgbClr val="00B0F0"/>
              </a:solidFill>
            </a:endParaRPr>
          </a:p>
        </p:txBody>
      </p:sp>
    </p:spTree>
    <p:extLst>
      <p:ext uri="{BB962C8B-B14F-4D97-AF65-F5344CB8AC3E}">
        <p14:creationId xmlns="" xmlns:p14="http://schemas.microsoft.com/office/powerpoint/2010/main" val="223023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994</TotalTime>
  <Words>1304</Words>
  <Application>Microsoft Office PowerPoint</Application>
  <PresentationFormat>On-screen Show (4:3)</PresentationFormat>
  <Paragraphs>150</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Reprocessing of the NOAA Tail Doppler Radar Data </vt:lpstr>
      <vt:lpstr>Purpose of the Reprocessing </vt:lpstr>
      <vt:lpstr>Terminology</vt:lpstr>
      <vt:lpstr>Outline of Tasks</vt:lpstr>
      <vt:lpstr>Creating a Spreadsheet Database</vt:lpstr>
      <vt:lpstr>Downloading Tape Files</vt:lpstr>
      <vt:lpstr>Finding the Legs Using Information from the HRD website</vt:lpstr>
      <vt:lpstr>Slide 8</vt:lpstr>
      <vt:lpstr>Verifying Legs Using center_from_radar Script</vt:lpstr>
      <vt:lpstr>Obtaining Azimuth and Storm Motion</vt:lpstr>
      <vt:lpstr>Compiling Information Into Files Using Emacs script</vt:lpstr>
      <vt:lpstr>Running “jobfilemaker_vrrms g” Script</vt:lpstr>
      <vt:lpstr>Final Step in Reprocessing</vt:lpstr>
      <vt:lpstr>Resulting Data</vt:lpstr>
      <vt:lpstr>List of Prepared/Processed Storms</vt:lpstr>
      <vt:lpstr>Future Work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Hurricane Data Processing for Radar Imagery</dc:title>
  <dc:creator>Edumin Corrales</dc:creator>
  <cp:lastModifiedBy>Sylvie.Lorsolo</cp:lastModifiedBy>
  <cp:revision>106</cp:revision>
  <dcterms:created xsi:type="dcterms:W3CDTF">2010-07-27T19:57:42Z</dcterms:created>
  <dcterms:modified xsi:type="dcterms:W3CDTF">2010-08-04T13:34:58Z</dcterms:modified>
</cp:coreProperties>
</file>