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p:restoredTop sz="94660"/>
  </p:normalViewPr>
  <p:slideViewPr>
    <p:cSldViewPr>
      <p:cViewPr>
        <p:scale>
          <a:sx n="30" d="100"/>
          <a:sy n="30" d="100"/>
        </p:scale>
        <p:origin x="-208" y="-66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A150C-C17F-48EB-A3EB-1E61F0C332E7}" type="datetimeFigureOut">
              <a:rPr lang="en-US" smtClean="0"/>
              <a:t>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CDEC5-14F5-4453-A0BC-8CC42DDBBEA5}" type="slidenum">
              <a:rPr lang="en-US" smtClean="0"/>
              <a:t>‹#›</a:t>
            </a:fld>
            <a:endParaRPr lang="en-US"/>
          </a:p>
        </p:txBody>
      </p:sp>
    </p:spTree>
    <p:extLst>
      <p:ext uri="{BB962C8B-B14F-4D97-AF65-F5344CB8AC3E}">
        <p14:creationId xmlns:p14="http://schemas.microsoft.com/office/powerpoint/2010/main" val="318495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CDEC5-14F5-4453-A0BC-8CC42DDBBEA5}" type="slidenum">
              <a:rPr lang="en-US" smtClean="0"/>
              <a:t>1</a:t>
            </a:fld>
            <a:endParaRPr lang="en-US"/>
          </a:p>
        </p:txBody>
      </p:sp>
    </p:spTree>
    <p:extLst>
      <p:ext uri="{BB962C8B-B14F-4D97-AF65-F5344CB8AC3E}">
        <p14:creationId xmlns:p14="http://schemas.microsoft.com/office/powerpoint/2010/main" val="222865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35893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50607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79664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18CE2-2533-4220-B463-48EA5324F91E}"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48812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18CE2-2533-4220-B463-48EA5324F91E}"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307610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18CE2-2533-4220-B463-48EA5324F91E}"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22773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18CE2-2533-4220-B463-48EA5324F91E}" type="datetimeFigureOut">
              <a:rPr lang="en-US" smtClean="0"/>
              <a:t>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429373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18CE2-2533-4220-B463-48EA5324F91E}" type="datetimeFigureOut">
              <a:rPr lang="en-US" smtClean="0"/>
              <a:t>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25931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18CE2-2533-4220-B463-48EA5324F91E}" type="datetimeFigureOut">
              <a:rPr lang="en-US" smtClean="0"/>
              <a:t>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26616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18CE2-2533-4220-B463-48EA5324F91E}"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120381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18CE2-2533-4220-B463-48EA5324F91E}"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FC62-665D-4059-8B89-891BDB5A4CA4}" type="slidenum">
              <a:rPr lang="en-US" smtClean="0"/>
              <a:t>‹#›</a:t>
            </a:fld>
            <a:endParaRPr lang="en-US"/>
          </a:p>
        </p:txBody>
      </p:sp>
    </p:spTree>
    <p:extLst>
      <p:ext uri="{BB962C8B-B14F-4D97-AF65-F5344CB8AC3E}">
        <p14:creationId xmlns:p14="http://schemas.microsoft.com/office/powerpoint/2010/main" val="1871865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A0E18CE2-2533-4220-B463-48EA5324F91E}" type="datetimeFigureOut">
              <a:rPr lang="en-US" smtClean="0"/>
              <a:t>12/9/16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5E77FC62-665D-4059-8B89-891BDB5A4CA4}" type="slidenum">
              <a:rPr lang="en-US" smtClean="0"/>
              <a:t>‹#›</a:t>
            </a:fld>
            <a:endParaRPr lang="en-US"/>
          </a:p>
        </p:txBody>
      </p:sp>
    </p:spTree>
    <p:extLst>
      <p:ext uri="{BB962C8B-B14F-4D97-AF65-F5344CB8AC3E}">
        <p14:creationId xmlns:p14="http://schemas.microsoft.com/office/powerpoint/2010/main" val="64188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emf"/><Relationship Id="rId21" Type="http://schemas.openxmlformats.org/officeDocument/2006/relationships/image" Target="../media/image19.emf"/><Relationship Id="rId22" Type="http://schemas.openxmlformats.org/officeDocument/2006/relationships/image" Target="../media/image20.emf"/><Relationship Id="rId23" Type="http://schemas.openxmlformats.org/officeDocument/2006/relationships/image" Target="../media/image21.emf"/><Relationship Id="rId24" Type="http://schemas.openxmlformats.org/officeDocument/2006/relationships/image" Target="../media/image22.emf"/><Relationship Id="rId25" Type="http://schemas.openxmlformats.org/officeDocument/2006/relationships/image" Target="../media/image23.emf"/><Relationship Id="rId26" Type="http://schemas.openxmlformats.org/officeDocument/2006/relationships/image" Target="../media/image24.emf"/><Relationship Id="rId27" Type="http://schemas.openxmlformats.org/officeDocument/2006/relationships/image" Target="../media/image25.emf"/><Relationship Id="rId28" Type="http://schemas.openxmlformats.org/officeDocument/2006/relationships/image" Target="../media/image26.emf"/><Relationship Id="rId29" Type="http://schemas.openxmlformats.org/officeDocument/2006/relationships/image" Target="../media/image27.emf"/><Relationship Id="rId30" Type="http://schemas.openxmlformats.org/officeDocument/2006/relationships/image" Target="../media/image28.emf"/><Relationship Id="rId31" Type="http://schemas.openxmlformats.org/officeDocument/2006/relationships/image" Target="../media/image29.emf"/><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14.jpeg"/><Relationship Id="rId17" Type="http://schemas.openxmlformats.org/officeDocument/2006/relationships/image" Target="../media/image15.png"/><Relationship Id="rId18" Type="http://schemas.openxmlformats.org/officeDocument/2006/relationships/image" Target="../media/image16.emf"/><Relationship Id="rId19"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32266"/>
            <a:ext cx="43816636" cy="33038534"/>
          </a:xfrm>
          <a:prstGeom prst="rect">
            <a:avLst/>
          </a:prstGeom>
          <a:gradFill flip="none" rotWithShape="1">
            <a:gsLst>
              <a:gs pos="9000">
                <a:schemeClr val="bg1"/>
              </a:gs>
              <a:gs pos="50000">
                <a:schemeClr val="accent1">
                  <a:lumMod val="20000"/>
                  <a:lumOff val="80000"/>
                </a:schemeClr>
              </a:gs>
              <a:gs pos="90000">
                <a:schemeClr val="bg1"/>
              </a:gs>
            </a:gsLst>
            <a:lin ang="27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086669" y="17084255"/>
            <a:ext cx="12771649" cy="15481161"/>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OSSE Framework</a:t>
            </a:r>
          </a:p>
          <a:p>
            <a:endParaRPr lang="en-US" sz="2000" dirty="0">
              <a:latin typeface="Arial" panose="020B0604020202020204" pitchFamily="34" charset="0"/>
              <a:cs typeface="Arial" panose="020B0604020202020204" pitchFamily="34" charset="0"/>
            </a:endParaRPr>
          </a:p>
          <a:p>
            <a:pPr algn="just"/>
            <a:r>
              <a:rPr lang="en-US" sz="3200" dirty="0" smtClean="0">
                <a:latin typeface="Arial" panose="020B0604020202020204" pitchFamily="34" charset="0"/>
                <a:cs typeface="Arial" panose="020B0604020202020204" pitchFamily="34" charset="0"/>
              </a:rPr>
              <a:t>The regional OSSE (Observing System Simulation Experiment) framework described here was developed at NOAA/AOML and UM/RSMAS and features a high-resolution regional nature run embedded within a lower-resolution global nature run. </a:t>
            </a:r>
            <a:endParaRPr lang="en-US" sz="3200" dirty="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algn="just"/>
            <a:endParaRPr lang="en-US" sz="3200" dirty="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marL="406400" indent="-406400" algn="just"/>
            <a:endParaRPr lang="en-US" sz="4000" b="1" dirty="0" smtClean="0">
              <a:latin typeface="Arial Black"/>
              <a:cs typeface="Arial" panose="020B0604020202020204" pitchFamily="34" charset="0"/>
            </a:endParaRPr>
          </a:p>
          <a:p>
            <a:pPr marL="406400" indent="-406400" algn="just">
              <a:tabLst>
                <a:tab pos="9024938" algn="l"/>
              </a:tabLst>
            </a:pPr>
            <a:endParaRPr lang="en-US" sz="4000" b="1" dirty="0">
              <a:latin typeface="Arial Black"/>
              <a:cs typeface="Arial" panose="020B0604020202020204" pitchFamily="34" charset="0"/>
            </a:endParaRPr>
          </a:p>
          <a:p>
            <a:pPr marL="406400" indent="-406400" algn="just"/>
            <a:r>
              <a:rPr lang="en-US" sz="1400" b="1" dirty="0">
                <a:latin typeface="Arial Black"/>
                <a:cs typeface="Arial" panose="020B0604020202020204" pitchFamily="34" charset="0"/>
              </a:rPr>
              <a:t> </a:t>
            </a:r>
            <a:endParaRPr lang="en-US" sz="1400" b="1" dirty="0" smtClean="0">
              <a:latin typeface="Arial" panose="020B0604020202020204" pitchFamily="34" charset="0"/>
              <a:cs typeface="Arial" panose="020B0604020202020204" pitchFamily="34" charset="0"/>
            </a:endParaRPr>
          </a:p>
          <a:p>
            <a:pPr marL="415925" indent="-398463" algn="just">
              <a:buFont typeface="Arial" charset="0"/>
              <a:buChar char="•"/>
            </a:pPr>
            <a:r>
              <a:rPr lang="en-US" sz="4000" b="1" dirty="0" smtClean="0">
                <a:latin typeface="Arial" panose="020B0604020202020204" pitchFamily="34" charset="0"/>
                <a:cs typeface="Arial" panose="020B0604020202020204" pitchFamily="34" charset="0"/>
              </a:rPr>
              <a:t>Nature Runs</a:t>
            </a:r>
          </a:p>
          <a:p>
            <a:pPr marL="406400" indent="-406400"/>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ECMWF</a:t>
            </a:r>
            <a:r>
              <a:rPr lang="en-US" sz="3200" dirty="0" smtClean="0">
                <a:latin typeface="Arial" panose="020B0604020202020204" pitchFamily="34" charset="0"/>
                <a:cs typeface="Arial" panose="020B0604020202020204" pitchFamily="34" charset="0"/>
              </a:rPr>
              <a:t>: low-resolution T511 (~ 40km) “Joint OSSE Nature Run”</a:t>
            </a:r>
          </a:p>
          <a:p>
            <a:pPr marL="579438" indent="-579438"/>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WRF-ARW</a:t>
            </a:r>
            <a:r>
              <a:rPr lang="en-US" sz="3200" dirty="0" smtClean="0">
                <a:latin typeface="Arial" panose="020B0604020202020204" pitchFamily="34" charset="0"/>
                <a:cs typeface="Arial" panose="020B0604020202020204" pitchFamily="34" charset="0"/>
              </a:rPr>
              <a:t>: high-resolution 27 km regional domain with 9/3/1 km storm-following nests (v3.2.1)</a:t>
            </a:r>
          </a:p>
          <a:p>
            <a:pPr marL="415925" indent="-415925" algn="just">
              <a:buFont typeface="Arial" charset="0"/>
              <a:buChar char="•"/>
            </a:pPr>
            <a:r>
              <a:rPr lang="en-US" sz="4000" b="1" dirty="0" smtClean="0">
                <a:latin typeface="Arial" panose="020B0604020202020204" pitchFamily="34" charset="0"/>
                <a:cs typeface="Arial" panose="020B0604020202020204" pitchFamily="34" charset="0"/>
              </a:rPr>
              <a:t>Synthetic Data</a:t>
            </a:r>
          </a:p>
          <a:p>
            <a:pPr marL="579438" indent="-579438"/>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 Simulated </a:t>
            </a:r>
            <a:r>
              <a:rPr lang="en-US" sz="3200" dirty="0">
                <a:latin typeface="Arial" panose="020B0604020202020204" pitchFamily="34" charset="0"/>
                <a:cs typeface="Arial" panose="020B0604020202020204" pitchFamily="34" charset="0"/>
              </a:rPr>
              <a:t>observations are generated and provided to a data assimilation scheme which provides analyses for a high-resolution regional forecast model</a:t>
            </a:r>
            <a:r>
              <a:rPr lang="en-US" sz="3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415925" indent="-415925" algn="just">
              <a:buFont typeface="Arial" charset="0"/>
              <a:buChar char="•"/>
            </a:pPr>
            <a:r>
              <a:rPr lang="en-US" sz="4000" b="1" dirty="0" smtClean="0">
                <a:latin typeface="Arial" panose="020B0604020202020204" pitchFamily="34" charset="0"/>
                <a:cs typeface="Arial" panose="020B0604020202020204" pitchFamily="34" charset="0"/>
              </a:rPr>
              <a:t>Data Assimilation Scheme</a:t>
            </a:r>
          </a:p>
          <a:p>
            <a:pPr marL="635000" indent="-635000"/>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GSI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Gridpoint</a:t>
            </a:r>
            <a:r>
              <a:rPr lang="en-US" sz="3200" dirty="0" smtClean="0">
                <a:latin typeface="Arial" panose="020B0604020202020204" pitchFamily="34" charset="0"/>
                <a:cs typeface="Arial" panose="020B0604020202020204" pitchFamily="34" charset="0"/>
              </a:rPr>
              <a:t> Statistical Interpolation; standard 3D </a:t>
            </a:r>
            <a:r>
              <a:rPr lang="en-US" sz="3200" dirty="0" err="1" smtClean="0">
                <a:latin typeface="Arial" panose="020B0604020202020204" pitchFamily="34" charset="0"/>
                <a:cs typeface="Arial" panose="020B0604020202020204" pitchFamily="34" charset="0"/>
              </a:rPr>
              <a:t>variational</a:t>
            </a:r>
            <a:r>
              <a:rPr lang="en-US" sz="3200" dirty="0" smtClean="0">
                <a:latin typeface="Arial" panose="020B0604020202020204" pitchFamily="34" charset="0"/>
                <a:cs typeface="Arial" panose="020B0604020202020204" pitchFamily="34" charset="0"/>
              </a:rPr>
              <a:t> assimilation scheme (v3.3). Analyses performed at 9 km.</a:t>
            </a:r>
            <a:endParaRPr lang="en-US" sz="1200" dirty="0">
              <a:latin typeface="Arial" panose="020B0604020202020204" pitchFamily="34" charset="0"/>
              <a:cs typeface="Arial" panose="020B0604020202020204" pitchFamily="34" charset="0"/>
            </a:endParaRPr>
          </a:p>
          <a:p>
            <a:pPr marL="415925" indent="-415925" algn="just">
              <a:buFont typeface="Arial" charset="0"/>
              <a:buChar char="•"/>
            </a:pPr>
            <a:r>
              <a:rPr lang="en-US" sz="4000" b="1" dirty="0" smtClean="0">
                <a:latin typeface="Arial" panose="020B0604020202020204" pitchFamily="34" charset="0"/>
                <a:cs typeface="Arial" panose="020B0604020202020204" pitchFamily="34" charset="0"/>
              </a:rPr>
              <a:t>Forecast Model</a:t>
            </a:r>
          </a:p>
          <a:p>
            <a:pPr marL="579438" indent="-579438"/>
            <a:r>
              <a:rPr lang="en-US" sz="3200" dirty="0" smtClean="0">
                <a:latin typeface="Arial" panose="020B0604020202020204" pitchFamily="34" charset="0"/>
                <a:cs typeface="Arial" panose="020B0604020202020204" pitchFamily="34" charset="0"/>
              </a:rPr>
              <a:t>   - </a:t>
            </a:r>
            <a:r>
              <a:rPr lang="en-US" sz="3200" i="1" dirty="0" smtClean="0">
                <a:latin typeface="Arial" panose="020B0604020202020204" pitchFamily="34" charset="0"/>
                <a:cs typeface="Arial" panose="020B0604020202020204" pitchFamily="34" charset="0"/>
              </a:rPr>
              <a:t>HWRF</a:t>
            </a:r>
            <a:r>
              <a:rPr lang="en-US" sz="3200" dirty="0" smtClean="0">
                <a:latin typeface="Arial" panose="020B0604020202020204" pitchFamily="34" charset="0"/>
                <a:cs typeface="Arial" panose="020B0604020202020204" pitchFamily="34" charset="0"/>
              </a:rPr>
              <a:t>: the 2014 operational Hurricane-WRF model (v3.5). Parent domain has ~ 9 km resolution, single storm-following nest has ~ 3 km resolution.</a:t>
            </a:r>
            <a:endParaRPr lang="en-US" sz="3200" dirty="0">
              <a:latin typeface="Arial" panose="020B0604020202020204" pitchFamily="34" charset="0"/>
              <a:cs typeface="Arial" panose="020B0604020202020204" pitchFamily="34" charset="0"/>
            </a:endParaRPr>
          </a:p>
          <a:p>
            <a:pPr algn="just"/>
            <a:endParaRPr lang="en-US" sz="1200" dirty="0" smtClean="0">
              <a:latin typeface="Arial" panose="020B0604020202020204" pitchFamily="34" charset="0"/>
              <a:cs typeface="Arial" panose="020B0604020202020204" pitchFamily="34" charset="0"/>
            </a:endParaRPr>
          </a:p>
        </p:txBody>
      </p:sp>
      <p:sp>
        <p:nvSpPr>
          <p:cNvPr id="198" name="Rectangle 197"/>
          <p:cNvSpPr/>
          <p:nvPr/>
        </p:nvSpPr>
        <p:spPr>
          <a:xfrm>
            <a:off x="2590800" y="21074789"/>
            <a:ext cx="10294751" cy="2775811"/>
          </a:xfrm>
          <a:prstGeom prst="rect">
            <a:avLst/>
          </a:prstGeom>
          <a:gradFill flip="none" rotWithShape="1">
            <a:gsLst>
              <a:gs pos="0">
                <a:schemeClr val="bg1"/>
              </a:gs>
              <a:gs pos="50000">
                <a:schemeClr val="bg1">
                  <a:lumMod val="85000"/>
                </a:schemeClr>
              </a:gs>
              <a:gs pos="100000">
                <a:schemeClr val="bg1"/>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0124" y="575905"/>
            <a:ext cx="5269476" cy="237744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33400"/>
            <a:ext cx="2377440" cy="2377440"/>
          </a:xfrm>
          <a:prstGeom prst="rect">
            <a:avLst/>
          </a:prstGeom>
        </p:spPr>
      </p:pic>
      <p:sp>
        <p:nvSpPr>
          <p:cNvPr id="4" name="TextBox 3"/>
          <p:cNvSpPr txBox="1"/>
          <p:nvPr/>
        </p:nvSpPr>
        <p:spPr>
          <a:xfrm>
            <a:off x="11237140" y="32080200"/>
            <a:ext cx="21416953" cy="646331"/>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latin typeface="Arial Black" panose="020B0A04020102020204" pitchFamily="34" charset="0"/>
              </a:rPr>
              <a:t>12-16 December 2016        </a:t>
            </a:r>
            <a:r>
              <a:rPr lang="en-US" sz="3600" b="1" dirty="0">
                <a:effectLst>
                  <a:outerShdw blurRad="38100" dist="38100" dir="2700000" algn="tl">
                    <a:srgbClr val="000000">
                      <a:alpha val="43137"/>
                    </a:srgbClr>
                  </a:outerShdw>
                </a:effectLst>
                <a:latin typeface="Arial Black" panose="020B0A04020102020204" pitchFamily="34" charset="0"/>
                <a:sym typeface="Symbol"/>
              </a:rPr>
              <a:t></a:t>
            </a:r>
            <a:r>
              <a:rPr lang="en-US" sz="3600" b="1" dirty="0">
                <a:effectLst>
                  <a:outerShdw blurRad="38100" dist="38100" dir="2700000" algn="tl">
                    <a:srgbClr val="000000">
                      <a:alpha val="43137"/>
                    </a:srgbClr>
                  </a:outerShdw>
                </a:effectLst>
                <a:latin typeface="Arial Black" panose="020B0A04020102020204" pitchFamily="34" charset="0"/>
              </a:rPr>
              <a:t>        </a:t>
            </a:r>
            <a:r>
              <a:rPr lang="en-US" sz="3600" b="1" dirty="0" smtClean="0">
                <a:effectLst>
                  <a:outerShdw blurRad="38100" dist="38100" dir="2700000" algn="tl">
                    <a:srgbClr val="000000">
                      <a:alpha val="43137"/>
                    </a:srgbClr>
                  </a:outerShdw>
                </a:effectLst>
                <a:latin typeface="Arial Black" panose="020B0A04020102020204" pitchFamily="34" charset="0"/>
              </a:rPr>
              <a:t>AGU Fall Meeting      </a:t>
            </a:r>
            <a:r>
              <a:rPr lang="en-US" sz="3600" b="1" dirty="0" smtClean="0">
                <a:effectLst>
                  <a:outerShdw blurRad="38100" dist="38100" dir="2700000" algn="tl">
                    <a:srgbClr val="000000">
                      <a:alpha val="43137"/>
                    </a:srgbClr>
                  </a:outerShdw>
                </a:effectLst>
                <a:latin typeface="Arial Black" panose="020B0A04020102020204" pitchFamily="34" charset="0"/>
                <a:sym typeface="Symbol"/>
              </a:rPr>
              <a:t></a:t>
            </a:r>
            <a:r>
              <a:rPr lang="en-US" sz="3600" b="1" dirty="0" smtClean="0">
                <a:effectLst>
                  <a:outerShdw blurRad="38100" dist="38100" dir="2700000" algn="tl">
                    <a:srgbClr val="000000">
                      <a:alpha val="43137"/>
                    </a:srgbClr>
                  </a:outerShdw>
                </a:effectLst>
                <a:latin typeface="Arial Black" panose="020B0A04020102020204" pitchFamily="34" charset="0"/>
              </a:rPr>
              <a:t>        San Francisco, California</a:t>
            </a:r>
            <a:endParaRPr lang="en-US" sz="3600" b="1" dirty="0">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41833800" y="76200"/>
            <a:ext cx="1762021" cy="830997"/>
          </a:xfrm>
          <a:prstGeom prst="rect">
            <a:avLst/>
          </a:prstGeom>
          <a:noFill/>
        </p:spPr>
        <p:txBody>
          <a:bodyPr wrap="none" rtlCol="0">
            <a:spAutoFit/>
          </a:bodyPr>
          <a:lstStyle/>
          <a:p>
            <a:pPr algn="ctr"/>
            <a:r>
              <a:rPr lang="en-US" sz="4800" b="1" dirty="0" smtClean="0">
                <a:effectLst>
                  <a:outerShdw blurRad="38100" dist="38100" dir="2700000" algn="tl">
                    <a:srgbClr val="000000">
                      <a:alpha val="43137"/>
                    </a:srgbClr>
                  </a:outerShdw>
                </a:effectLst>
              </a:rPr>
              <a:t>P0244</a:t>
            </a:r>
            <a:endParaRPr lang="en-US" sz="4800" b="1" dirty="0">
              <a:effectLst>
                <a:outerShdw blurRad="38100" dist="38100" dir="2700000" algn="tl">
                  <a:srgbClr val="000000">
                    <a:alpha val="43137"/>
                  </a:srgbClr>
                </a:outerShdw>
              </a:effectLst>
            </a:endParaRPr>
          </a:p>
        </p:txBody>
      </p:sp>
      <p:sp>
        <p:nvSpPr>
          <p:cNvPr id="6" name="TextBox 5"/>
          <p:cNvSpPr txBox="1"/>
          <p:nvPr/>
        </p:nvSpPr>
        <p:spPr>
          <a:xfrm>
            <a:off x="7753546" y="381000"/>
            <a:ext cx="28384117" cy="2308324"/>
          </a:xfrm>
          <a:prstGeom prst="rect">
            <a:avLst/>
          </a:prstGeom>
          <a:noFill/>
        </p:spPr>
        <p:txBody>
          <a:bodyPr wrap="none" rtlCol="0">
            <a:spAutoFit/>
          </a:bodyPr>
          <a:lstStyle/>
          <a:p>
            <a:pPr algn="ctr"/>
            <a:r>
              <a:rPr lang="en-US" sz="7200" b="1" dirty="0" smtClean="0">
                <a:solidFill>
                  <a:srgbClr val="7030A0"/>
                </a:solidFill>
                <a:effectLst>
                  <a:outerShdw blurRad="38100" dist="38100" dir="2700000" algn="tl">
                    <a:srgbClr val="000000">
                      <a:alpha val="43137"/>
                    </a:srgbClr>
                  </a:outerShdw>
                </a:effectLst>
                <a:latin typeface="Arial Black" panose="020B0A04020102020204" pitchFamily="34" charset="0"/>
              </a:rPr>
              <a:t>Impact of CYGNSS Data on Tropical Cyclone Analyses</a:t>
            </a:r>
          </a:p>
          <a:p>
            <a:pPr algn="ctr"/>
            <a:r>
              <a:rPr lang="en-US" sz="7200" b="1" dirty="0">
                <a:solidFill>
                  <a:srgbClr val="7030A0"/>
                </a:solidFill>
                <a:effectLst>
                  <a:outerShdw blurRad="38100" dist="38100" dir="2700000" algn="tl">
                    <a:srgbClr val="000000">
                      <a:alpha val="43137"/>
                    </a:srgbClr>
                  </a:outerShdw>
                </a:effectLst>
                <a:latin typeface="Arial Black" panose="020B0A04020102020204" pitchFamily="34" charset="0"/>
              </a:rPr>
              <a:t>a</a:t>
            </a:r>
            <a:r>
              <a:rPr lang="en-US" sz="7200" b="1" dirty="0" smtClean="0">
                <a:solidFill>
                  <a:srgbClr val="7030A0"/>
                </a:solidFill>
                <a:effectLst>
                  <a:outerShdw blurRad="38100" dist="38100" dir="2700000" algn="tl">
                    <a:srgbClr val="000000">
                      <a:alpha val="43137"/>
                    </a:srgbClr>
                  </a:outerShdw>
                </a:effectLst>
                <a:latin typeface="Arial Black" panose="020B0A04020102020204" pitchFamily="34" charset="0"/>
              </a:rPr>
              <a:t>nd Forecasts in a Regional OSSE Framework</a:t>
            </a:r>
            <a:endParaRPr lang="en-US" sz="7200" b="1"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4519527" y="2886432"/>
            <a:ext cx="34852170" cy="2523768"/>
          </a:xfrm>
          <a:prstGeom prst="rect">
            <a:avLst/>
          </a:prstGeom>
          <a:noFill/>
        </p:spPr>
        <p:txBody>
          <a:bodyPr wrap="none" rtlCol="0">
            <a:spAutoFit/>
          </a:bodyPr>
          <a:lstStyle/>
          <a:p>
            <a:pPr algn="ctr"/>
            <a:r>
              <a:rPr lang="en-US" sz="4800" b="1" dirty="0" err="1" smtClean="0">
                <a:latin typeface="Arial" panose="020B0604020202020204" pitchFamily="34" charset="0"/>
                <a:cs typeface="Arial" panose="020B0604020202020204" pitchFamily="34" charset="0"/>
              </a:rPr>
              <a:t>Bachir</a:t>
            </a:r>
            <a:r>
              <a:rPr lang="en-US" sz="4800" b="1" dirty="0" smtClean="0">
                <a:latin typeface="Arial" panose="020B0604020202020204" pitchFamily="34" charset="0"/>
                <a:cs typeface="Arial" panose="020B0604020202020204" pitchFamily="34" charset="0"/>
              </a:rPr>
              <a:t> Annane</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4800" b="1" dirty="0" smtClean="0">
                <a:latin typeface="Arial" panose="020B0604020202020204" pitchFamily="34" charset="0"/>
                <a:cs typeface="Arial" panose="020B0604020202020204" pitchFamily="34" charset="0"/>
              </a:rPr>
              <a:t>, Brian McNoldy</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4800" b="1" dirty="0" smtClean="0">
                <a:latin typeface="Arial" panose="020B0604020202020204" pitchFamily="34" charset="0"/>
                <a:cs typeface="Arial" panose="020B0604020202020204" pitchFamily="34" charset="0"/>
              </a:rPr>
              <a:t>, Mark Leidner</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4</a:t>
            </a:r>
            <a:r>
              <a:rPr lang="en-US" sz="4800" b="1" dirty="0" smtClean="0">
                <a:latin typeface="Arial" panose="020B0604020202020204" pitchFamily="34" charset="0"/>
                <a:cs typeface="Arial" panose="020B0604020202020204" pitchFamily="34" charset="0"/>
              </a:rPr>
              <a:t>, Javier Delgado</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4800" b="1" dirty="0" smtClean="0">
                <a:latin typeface="Arial" panose="020B0604020202020204" pitchFamily="34" charset="0"/>
                <a:cs typeface="Arial" panose="020B0604020202020204" pitchFamily="34" charset="0"/>
              </a:rPr>
              <a:t>, Robert Atlas</a:t>
            </a:r>
            <a:r>
              <a:rPr lang="en-US" sz="4800" b="1" baseline="30000" dirty="0">
                <a:solidFill>
                  <a:schemeClr val="tx1">
                    <a:lumMod val="75000"/>
                    <a:lumOff val="25000"/>
                  </a:schemeClr>
                </a:solidFill>
                <a:latin typeface="Arial" panose="020B0604020202020204" pitchFamily="34" charset="0"/>
                <a:cs typeface="Arial" panose="020B0604020202020204" pitchFamily="34" charset="0"/>
              </a:rPr>
              <a:t>3</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Sharanya</a:t>
            </a:r>
            <a:r>
              <a:rPr lang="en-US" sz="4800" b="1" dirty="0" smtClean="0">
                <a:latin typeface="Arial" panose="020B0604020202020204" pitchFamily="34" charset="0"/>
                <a:cs typeface="Arial" panose="020B0604020202020204" pitchFamily="34" charset="0"/>
              </a:rPr>
              <a:t> Majumdar</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4800" b="1" dirty="0" smtClean="0">
                <a:solidFill>
                  <a:schemeClr val="tx1">
                    <a:lumMod val="75000"/>
                    <a:lumOff val="25000"/>
                  </a:schemeClr>
                </a:solidFill>
                <a:latin typeface="Arial" panose="020B0604020202020204" pitchFamily="34" charset="0"/>
                <a:cs typeface="Arial" panose="020B0604020202020204" pitchFamily="34" charset="0"/>
              </a:rPr>
              <a:t>, James Garrison</a:t>
            </a:r>
            <a:r>
              <a:rPr lang="en-US" sz="4800" b="1" baseline="30000" dirty="0" smtClean="0">
                <a:solidFill>
                  <a:schemeClr val="tx1">
                    <a:lumMod val="75000"/>
                    <a:lumOff val="25000"/>
                  </a:schemeClr>
                </a:solidFill>
                <a:latin typeface="Arial" panose="020B0604020202020204" pitchFamily="34" charset="0"/>
                <a:cs typeface="Arial" panose="020B0604020202020204" pitchFamily="34" charset="0"/>
              </a:rPr>
              <a:t>5</a:t>
            </a:r>
          </a:p>
          <a:p>
            <a:pPr algn="ct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algn="ctr"/>
            <a:r>
              <a:rPr lang="en-US" sz="3200" b="1"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3200" b="1" dirty="0" smtClean="0">
                <a:solidFill>
                  <a:schemeClr val="tx1">
                    <a:lumMod val="75000"/>
                    <a:lumOff val="25000"/>
                  </a:schemeClr>
                </a:solidFill>
                <a:latin typeface="Arial" panose="020B0604020202020204" pitchFamily="34" charset="0"/>
                <a:cs typeface="Arial" panose="020B0604020202020204" pitchFamily="34" charset="0"/>
              </a:rPr>
              <a:t> Univ. of Miami/CIMAS and NOAA/AOML/HRD, Miami, FL</a:t>
            </a:r>
          </a:p>
          <a:p>
            <a:pPr algn="ctr"/>
            <a:r>
              <a:rPr lang="en-US" sz="3200" b="1"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3200" b="1" dirty="0" smtClean="0">
                <a:solidFill>
                  <a:schemeClr val="tx1">
                    <a:lumMod val="75000"/>
                    <a:lumOff val="25000"/>
                  </a:schemeClr>
                </a:solidFill>
                <a:latin typeface="Arial" panose="020B0604020202020204" pitchFamily="34" charset="0"/>
                <a:cs typeface="Arial" panose="020B0604020202020204" pitchFamily="34" charset="0"/>
              </a:rPr>
              <a:t> Univ. of Miami/RSMAS, Miami, FL</a:t>
            </a:r>
          </a:p>
          <a:p>
            <a:pPr lvl="0" algn="ctr"/>
            <a:r>
              <a:rPr lang="en-US" sz="3200" b="1" baseline="30000" dirty="0" smtClean="0">
                <a:solidFill>
                  <a:schemeClr val="tx1">
                    <a:lumMod val="75000"/>
                    <a:lumOff val="25000"/>
                  </a:schemeClr>
                </a:solidFill>
                <a:latin typeface="Arial" panose="020B0604020202020204" pitchFamily="34" charset="0"/>
                <a:cs typeface="Arial" panose="020B0604020202020204" pitchFamily="34" charset="0"/>
              </a:rPr>
              <a:t>3</a:t>
            </a:r>
            <a:r>
              <a:rPr lang="en-US" sz="3200" b="1" dirty="0" smtClean="0">
                <a:solidFill>
                  <a:schemeClr val="tx1">
                    <a:lumMod val="75000"/>
                    <a:lumOff val="25000"/>
                  </a:schemeClr>
                </a:solidFill>
                <a:latin typeface="Arial" panose="020B0604020202020204" pitchFamily="34" charset="0"/>
                <a:cs typeface="Arial" panose="020B0604020202020204" pitchFamily="34" charset="0"/>
              </a:rPr>
              <a:t> NOAA/AOML, Miami, FL,</a:t>
            </a:r>
            <a:r>
              <a:rPr lang="en-US" sz="3200" b="1" baseline="30000" dirty="0" smtClean="0">
                <a:solidFill>
                  <a:schemeClr val="tx1">
                    <a:lumMod val="75000"/>
                    <a:lumOff val="25000"/>
                  </a:schemeClr>
                </a:solidFill>
                <a:latin typeface="Arial"/>
                <a:ea typeface="Arial"/>
                <a:cs typeface="Arial"/>
                <a:sym typeface="Arial"/>
              </a:rPr>
              <a:t> </a:t>
            </a:r>
            <a:r>
              <a:rPr lang="en-US" sz="3200" b="1" baseline="30000" dirty="0">
                <a:solidFill>
                  <a:schemeClr val="tx1">
                    <a:lumMod val="75000"/>
                    <a:lumOff val="25000"/>
                  </a:schemeClr>
                </a:solidFill>
                <a:latin typeface="Arial"/>
                <a:ea typeface="Arial"/>
                <a:cs typeface="Arial"/>
                <a:sym typeface="Arial"/>
              </a:rPr>
              <a:t>4</a:t>
            </a:r>
            <a:r>
              <a:rPr lang="en-US" sz="3200" b="1" dirty="0">
                <a:solidFill>
                  <a:schemeClr val="tx1">
                    <a:lumMod val="75000"/>
                    <a:lumOff val="25000"/>
                  </a:schemeClr>
                </a:solidFill>
                <a:latin typeface="Arial"/>
                <a:ea typeface="Arial"/>
                <a:cs typeface="Arial"/>
                <a:sym typeface="Arial"/>
              </a:rPr>
              <a:t> AER, Lexington, </a:t>
            </a:r>
            <a:r>
              <a:rPr lang="en-US" sz="3200" b="1" dirty="0" smtClean="0">
                <a:solidFill>
                  <a:schemeClr val="tx1">
                    <a:lumMod val="75000"/>
                    <a:lumOff val="25000"/>
                  </a:schemeClr>
                </a:solidFill>
                <a:latin typeface="Arial"/>
                <a:ea typeface="Arial"/>
                <a:cs typeface="Arial"/>
                <a:sym typeface="Arial"/>
              </a:rPr>
              <a:t>MA, </a:t>
            </a:r>
            <a:r>
              <a:rPr lang="en-US" sz="3200" b="1" baseline="30000" dirty="0" smtClean="0">
                <a:solidFill>
                  <a:schemeClr val="tx1">
                    <a:lumMod val="75000"/>
                    <a:lumOff val="25000"/>
                  </a:schemeClr>
                </a:solidFill>
                <a:latin typeface="Arial"/>
                <a:ea typeface="Arial"/>
                <a:cs typeface="Arial"/>
                <a:sym typeface="Arial"/>
              </a:rPr>
              <a:t>5</a:t>
            </a:r>
            <a:r>
              <a:rPr lang="en-US" sz="3200" b="1" dirty="0" smtClean="0">
                <a:solidFill>
                  <a:schemeClr val="tx1">
                    <a:lumMod val="75000"/>
                    <a:lumOff val="25000"/>
                  </a:schemeClr>
                </a:solidFill>
                <a:latin typeface="Arial"/>
                <a:ea typeface="Arial"/>
                <a:cs typeface="Arial"/>
                <a:sym typeface="Arial"/>
              </a:rPr>
              <a:t>Purdue University</a:t>
            </a:r>
            <a:r>
              <a:rPr lang="en-US" sz="3200" b="1" dirty="0" smtClean="0">
                <a:solidFill>
                  <a:schemeClr val="tx1">
                    <a:lumMod val="75000"/>
                    <a:lumOff val="25000"/>
                  </a:schemeClr>
                </a:solidFill>
                <a:latin typeface="Arial" charset="0"/>
                <a:ea typeface="Arial" charset="0"/>
                <a:cs typeface="Arial" charset="0"/>
                <a:sym typeface="Arial"/>
              </a:rPr>
              <a:t>,</a:t>
            </a:r>
            <a:r>
              <a:rPr lang="en-US" sz="3200" b="1" dirty="0" smtClean="0">
                <a:solidFill>
                  <a:schemeClr val="tx1">
                    <a:lumMod val="75000"/>
                    <a:lumOff val="25000"/>
                  </a:schemeClr>
                </a:solidFill>
                <a:latin typeface="Arial" charset="0"/>
                <a:ea typeface="Arial" charset="0"/>
                <a:cs typeface="Arial" charset="0"/>
              </a:rPr>
              <a:t> </a:t>
            </a:r>
            <a:r>
              <a:rPr lang="en-US" sz="3200" b="1" dirty="0">
                <a:solidFill>
                  <a:schemeClr val="tx1">
                    <a:lumMod val="75000"/>
                    <a:lumOff val="25000"/>
                  </a:schemeClr>
                </a:solidFill>
                <a:latin typeface="Arial" charset="0"/>
                <a:ea typeface="Arial" charset="0"/>
                <a:cs typeface="Arial" charset="0"/>
              </a:rPr>
              <a:t>West Lafayette, </a:t>
            </a:r>
            <a:r>
              <a:rPr lang="en-US" sz="3200" b="1" dirty="0" smtClean="0">
                <a:solidFill>
                  <a:schemeClr val="tx1">
                    <a:lumMod val="75000"/>
                    <a:lumOff val="25000"/>
                  </a:schemeClr>
                </a:solidFill>
                <a:latin typeface="Arial" charset="0"/>
                <a:ea typeface="Arial" charset="0"/>
                <a:cs typeface="Arial" charset="0"/>
              </a:rPr>
              <a:t>IN</a:t>
            </a:r>
            <a:r>
              <a:rPr lang="en-US" sz="3200" b="1" dirty="0" smtClean="0">
                <a:solidFill>
                  <a:schemeClr val="tx1">
                    <a:lumMod val="75000"/>
                    <a:lumOff val="25000"/>
                  </a:schemeClr>
                </a:solidFill>
                <a:latin typeface="Arial" charset="0"/>
                <a:ea typeface="Arial" charset="0"/>
                <a:cs typeface="Arial" charset="0"/>
                <a:sym typeface="Arial"/>
              </a:rPr>
              <a:t> </a:t>
            </a:r>
            <a:endParaRPr lang="en-US" sz="3200" b="1" dirty="0">
              <a:solidFill>
                <a:schemeClr val="tx1">
                  <a:lumMod val="75000"/>
                  <a:lumOff val="25000"/>
                </a:schemeClr>
              </a:solidFill>
              <a:latin typeface="Arial" charset="0"/>
              <a:ea typeface="Arial" charset="0"/>
              <a:cs typeface="Arial" charset="0"/>
              <a:sym typeface="Arial"/>
            </a:endParaRPr>
          </a:p>
        </p:txBody>
      </p:sp>
      <p:sp>
        <p:nvSpPr>
          <p:cNvPr id="8" name="Rectangle 7"/>
          <p:cNvSpPr/>
          <p:nvPr/>
        </p:nvSpPr>
        <p:spPr>
          <a:xfrm>
            <a:off x="914400" y="5410200"/>
            <a:ext cx="13487400" cy="112014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992600"/>
            <a:ext cx="13487400" cy="150114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782800" y="5867400"/>
            <a:ext cx="14478000" cy="261366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641800" y="5486400"/>
            <a:ext cx="13487400" cy="14478000"/>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641800" y="20322122"/>
            <a:ext cx="13487400" cy="8862477"/>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659729" y="29618354"/>
            <a:ext cx="13487400" cy="2385645"/>
          </a:xfrm>
          <a:prstGeom prst="rect">
            <a:avLst/>
          </a:prstGeom>
          <a:noFill/>
          <a:ln w="50800"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42975" y="5582118"/>
            <a:ext cx="13411200" cy="830997"/>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Observational Data: CYGNSS</a:t>
            </a:r>
          </a:p>
        </p:txBody>
      </p:sp>
      <p:sp>
        <p:nvSpPr>
          <p:cNvPr id="20" name="TextBox 19"/>
          <p:cNvSpPr txBox="1"/>
          <p:nvPr/>
        </p:nvSpPr>
        <p:spPr>
          <a:xfrm>
            <a:off x="14782800" y="5886450"/>
            <a:ext cx="14478000" cy="830997"/>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Experiments and Results</a:t>
            </a:r>
          </a:p>
        </p:txBody>
      </p:sp>
      <p:sp>
        <p:nvSpPr>
          <p:cNvPr id="22" name="TextBox 21"/>
          <p:cNvSpPr txBox="1"/>
          <p:nvPr/>
        </p:nvSpPr>
        <p:spPr>
          <a:xfrm>
            <a:off x="29641800" y="20739854"/>
            <a:ext cx="13411200" cy="8525411"/>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a:t>
            </a:r>
          </a:p>
          <a:p>
            <a:endParaRPr lang="en-US" sz="2000" dirty="0">
              <a:latin typeface="Arial" panose="020B0604020202020204" pitchFamily="34" charset="0"/>
              <a:cs typeface="Arial" panose="020B0604020202020204" pitchFamily="34" charset="0"/>
            </a:endParaRPr>
          </a:p>
          <a:p>
            <a:pPr marL="274320" indent="-274320" algn="just">
              <a:tabLst>
                <a:tab pos="274320" algn="l"/>
              </a:tabLst>
            </a:pPr>
            <a:r>
              <a:rPr lang="en-US" sz="3000" b="1" dirty="0" smtClean="0">
                <a:latin typeface="Arial Black"/>
                <a:cs typeface="Arial" panose="020B0604020202020204" pitchFamily="34" charset="0"/>
              </a:rPr>
              <a:t>·</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Cycling data assimilation of simulated CYGNSS observations with GSI improves the analysis of hurricane intensity and location.</a:t>
            </a:r>
          </a:p>
          <a:p>
            <a:pPr marL="273050" indent="-273050" algn="just">
              <a:tabLst>
                <a:tab pos="273050" algn="l"/>
              </a:tabLst>
            </a:pPr>
            <a:r>
              <a:rPr lang="en-US" sz="3000" b="1" dirty="0" smtClean="0">
                <a:latin typeface="Arial Black"/>
                <a:cs typeface="Arial" panose="020B0604020202020204" pitchFamily="34" charset="0"/>
              </a:rPr>
              <a:t>·	</a:t>
            </a:r>
            <a:r>
              <a:rPr lang="en-US" sz="3000" dirty="0" smtClean="0">
                <a:latin typeface="Arial" panose="020B0604020202020204" pitchFamily="34" charset="0"/>
                <a:cs typeface="Arial" panose="020B0604020202020204" pitchFamily="34" charset="0"/>
              </a:rPr>
              <a:t>The improvement of tropical storm intensity is significant, and is a larger and more persistent finding in our results than reduction of track error.</a:t>
            </a:r>
          </a:p>
          <a:p>
            <a:pPr marL="273050" indent="-273050" algn="just">
              <a:tabLst>
                <a:tab pos="273050" algn="l"/>
              </a:tabLst>
            </a:pPr>
            <a:r>
              <a:rPr lang="en-US" sz="3000" b="1" dirty="0" smtClean="0">
                <a:latin typeface="Arial Black"/>
                <a:cs typeface="Arial" panose="020B0604020202020204" pitchFamily="34" charset="0"/>
              </a:rPr>
              <a:t>·	</a:t>
            </a:r>
            <a:r>
              <a:rPr lang="en-US" sz="3000" dirty="0" smtClean="0">
                <a:latin typeface="Arial" panose="020B0604020202020204" pitchFamily="34" charset="0"/>
                <a:cs typeface="Arial" panose="020B0604020202020204" pitchFamily="34" charset="0"/>
              </a:rPr>
              <a:t>Assimilation of CYGNSS data with GSI always improves large-scale analyses of wind, pressure, temperature, height, etc. from the surface through upper troposphere.</a:t>
            </a:r>
          </a:p>
          <a:p>
            <a:pPr marL="273050" indent="-273050" algn="just">
              <a:tabLst>
                <a:tab pos="273050" algn="l"/>
              </a:tabLst>
            </a:pPr>
            <a:r>
              <a:rPr lang="en-US" sz="3000" b="1" dirty="0" smtClean="0">
                <a:latin typeface="Arial Black"/>
                <a:cs typeface="Arial" panose="020B0604020202020204" pitchFamily="34" charset="0"/>
              </a:rPr>
              <a:t>·	</a:t>
            </a:r>
            <a:r>
              <a:rPr lang="en-US" sz="3000" dirty="0" smtClean="0">
                <a:latin typeface="Arial" panose="020B0604020202020204" pitchFamily="34" charset="0"/>
                <a:cs typeface="Arial" panose="020B0604020202020204" pitchFamily="34" charset="0"/>
              </a:rPr>
              <a:t>Assimilation of CYGNSS data can improve hurricane and synoptic field forecasts with HWRF at short and long lead times.</a:t>
            </a:r>
          </a:p>
          <a:p>
            <a:pPr marL="273050" indent="-273050" algn="just">
              <a:tabLst>
                <a:tab pos="273050" algn="l"/>
              </a:tabLst>
            </a:pPr>
            <a:r>
              <a:rPr lang="en-US" sz="3000" b="1" dirty="0" smtClean="0">
                <a:latin typeface="Arial Black"/>
                <a:cs typeface="Arial" panose="020B0604020202020204" pitchFamily="34" charset="0"/>
              </a:rPr>
              <a:t>·	</a:t>
            </a:r>
            <a:r>
              <a:rPr lang="en-US" sz="3000" dirty="0" smtClean="0">
                <a:latin typeface="Arial" panose="020B0604020202020204" pitchFamily="34" charset="0"/>
                <a:cs typeface="Arial" panose="020B0604020202020204" pitchFamily="34" charset="0"/>
              </a:rPr>
              <a:t>Using a 2D pre-analysis (VAM) to add directional information to CYGNSS consistently improves GSI hurricane analyses and HWRF forecasts compared to wind speed only.</a:t>
            </a:r>
          </a:p>
          <a:p>
            <a:pPr marL="273050" indent="-273050" algn="just">
              <a:tabLst>
                <a:tab pos="273050" algn="l"/>
              </a:tabLst>
            </a:pPr>
            <a:r>
              <a:rPr lang="en-US" sz="3000" b="1" dirty="0" smtClean="0">
                <a:latin typeface="Arial Black"/>
                <a:cs typeface="Arial" panose="020B0604020202020204" pitchFamily="34" charset="0"/>
              </a:rPr>
              <a:t>·	</a:t>
            </a:r>
            <a:r>
              <a:rPr lang="en-US" sz="3000" dirty="0" smtClean="0">
                <a:latin typeface="Arial" panose="020B0604020202020204" pitchFamily="34" charset="0"/>
                <a:cs typeface="Arial" panose="020B0604020202020204" pitchFamily="34" charset="0"/>
              </a:rPr>
              <a:t>GSI analyses are very sensitive to the exact location of the observational data… symmetry, coverage and background errors affect the results.</a:t>
            </a:r>
          </a:p>
          <a:p>
            <a:pPr marL="273050" indent="-273050" algn="just">
              <a:tabLst>
                <a:tab pos="273050" algn="l"/>
              </a:tabLst>
            </a:pPr>
            <a:r>
              <a:rPr lang="en-US" sz="3000" b="1" dirty="0" smtClean="0">
                <a:latin typeface="Arial Black"/>
                <a:cs typeface="Arial" panose="020B0604020202020204" pitchFamily="34" charset="0"/>
              </a:rPr>
              <a:t>·	</a:t>
            </a:r>
            <a:r>
              <a:rPr lang="en-US" sz="3000" i="1" dirty="0" smtClean="0">
                <a:latin typeface="Arial" panose="020B0604020202020204" pitchFamily="34" charset="0"/>
                <a:cs typeface="Arial" panose="020B0604020202020204" pitchFamily="34" charset="0"/>
              </a:rPr>
              <a:t>We have very few samples from one storm, so error statistics are not robust, but provide some guidance.</a:t>
            </a:r>
          </a:p>
        </p:txBody>
      </p:sp>
      <p:sp>
        <p:nvSpPr>
          <p:cNvPr id="23" name="TextBox 22"/>
          <p:cNvSpPr txBox="1"/>
          <p:nvPr/>
        </p:nvSpPr>
        <p:spPr>
          <a:xfrm>
            <a:off x="29697829" y="29648765"/>
            <a:ext cx="13411200" cy="2185214"/>
          </a:xfrm>
          <a:prstGeom prst="rect">
            <a:avLst/>
          </a:prstGeom>
          <a:noFill/>
        </p:spPr>
        <p:txBody>
          <a:bodyPr wrap="square" lIns="182880" rIns="182880" rtlCol="0">
            <a:spAutoFit/>
          </a:bodyPr>
          <a:lstStyle/>
          <a:p>
            <a:r>
              <a:rPr lang="en-US" sz="4800" b="1" u="sng"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Acknowledgements</a:t>
            </a:r>
          </a:p>
          <a:p>
            <a:endParaRPr lang="en-US" sz="16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Funding for this research is from NASA Award NNL13AQ00C. We thank Dave Nolan for use of hurricane Nature Run results, the CYGNSS Science Team, the NOAA Office of Weather and Air Quality, and the NOAA HFIP program for computing support.</a:t>
            </a:r>
            <a:endParaRPr lang="en-US" sz="24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234" y="11851957"/>
            <a:ext cx="5868166" cy="4114800"/>
          </a:xfrm>
          <a:prstGeom prst="rect">
            <a:avLst/>
          </a:prstGeom>
          <a:ln>
            <a:solidFill>
              <a:schemeClr val="accent3">
                <a:lumMod val="50000"/>
              </a:schemeClr>
            </a:solidFill>
          </a:ln>
        </p:spPr>
      </p:pic>
      <p:sp>
        <p:nvSpPr>
          <p:cNvPr id="25" name="TextBox 24"/>
          <p:cNvSpPr txBox="1"/>
          <p:nvPr/>
        </p:nvSpPr>
        <p:spPr>
          <a:xfrm>
            <a:off x="8381234" y="15966757"/>
            <a:ext cx="5870931" cy="646331"/>
          </a:xfrm>
          <a:prstGeom prst="rect">
            <a:avLst/>
          </a:prstGeom>
          <a:noFill/>
        </p:spPr>
        <p:txBody>
          <a:bodyPr wrap="square" rtlCol="0">
            <a:spAutoFit/>
          </a:bodyPr>
          <a:lstStyle/>
          <a:p>
            <a:pPr algn="ctr"/>
            <a:r>
              <a:rPr lang="en-US" sz="1800" i="1" dirty="0" smtClean="0"/>
              <a:t>Fig 2. Example of synthetic CYGNSS data coverage over a 6-hour window. Colors correspond to retrieved wind speed.</a:t>
            </a:r>
            <a:endParaRPr lang="en-US" sz="1800" i="1" dirty="0"/>
          </a:p>
        </p:txBody>
      </p:sp>
      <p:sp>
        <p:nvSpPr>
          <p:cNvPr id="26" name="TextBox 25"/>
          <p:cNvSpPr txBox="1"/>
          <p:nvPr/>
        </p:nvSpPr>
        <p:spPr>
          <a:xfrm>
            <a:off x="8534400" y="6400800"/>
            <a:ext cx="5810249" cy="5324535"/>
          </a:xfrm>
          <a:prstGeom prst="rect">
            <a:avLst/>
          </a:prstGeom>
          <a:noFill/>
        </p:spPr>
        <p:txBody>
          <a:bodyPr wrap="square" lIns="182880" rIns="182880" rtlCol="0">
            <a:spAutoFit/>
          </a:bodyPr>
          <a:lstStyle/>
          <a:p>
            <a:pPr algn="just"/>
            <a:r>
              <a:rPr lang="en-US" sz="3200" dirty="0" smtClean="0">
                <a:latin typeface="Arial" panose="020B0604020202020204" pitchFamily="34" charset="0"/>
                <a:cs typeface="Arial" panose="020B0604020202020204" pitchFamily="34" charset="0"/>
              </a:rPr>
              <a:t>The NASA Cyclone Global Navigation Satellite System (CYGNSS), planned for launch Dec 12, 2016, consists of a constellation of 8 micro-satellites.</a:t>
            </a:r>
          </a:p>
          <a:p>
            <a:pPr algn="just"/>
            <a:endParaRPr lang="en-US" sz="2000" dirty="0">
              <a:latin typeface="Arial" panose="020B0604020202020204" pitchFamily="34" charset="0"/>
              <a:cs typeface="Arial" panose="020B0604020202020204" pitchFamily="34" charset="0"/>
            </a:endParaRPr>
          </a:p>
          <a:p>
            <a:pPr algn="just"/>
            <a:r>
              <a:rPr lang="en-US" sz="3200" dirty="0" smtClean="0">
                <a:latin typeface="Arial" panose="020B0604020202020204" pitchFamily="34" charset="0"/>
                <a:cs typeface="Arial" panose="020B0604020202020204" pitchFamily="34" charset="0"/>
              </a:rPr>
              <a:t>These swan-sized satellites will </a:t>
            </a:r>
            <a:r>
              <a:rPr lang="en-US" sz="3200" dirty="0">
                <a:latin typeface="Arial" panose="020B0604020202020204" pitchFamily="34" charset="0"/>
                <a:cs typeface="Arial" panose="020B0604020202020204" pitchFamily="34" charset="0"/>
              </a:rPr>
              <a:t>receive signals reflected </a:t>
            </a:r>
            <a:r>
              <a:rPr lang="en-US" sz="3200" dirty="0" smtClean="0">
                <a:latin typeface="Arial" panose="020B0604020202020204" pitchFamily="34" charset="0"/>
                <a:cs typeface="Arial" panose="020B0604020202020204" pitchFamily="34" charset="0"/>
              </a:rPr>
              <a:t>by </a:t>
            </a:r>
            <a:r>
              <a:rPr lang="en-US" sz="3200" dirty="0">
                <a:latin typeface="Arial" panose="020B0604020202020204" pitchFamily="34" charset="0"/>
                <a:cs typeface="Arial" panose="020B0604020202020204" pitchFamily="34" charset="0"/>
              </a:rPr>
              <a:t>the ocean </a:t>
            </a:r>
            <a:r>
              <a:rPr lang="en-US" sz="3200" dirty="0" smtClean="0">
                <a:latin typeface="Arial" panose="020B0604020202020204" pitchFamily="34" charset="0"/>
                <a:cs typeface="Arial" panose="020B0604020202020204" pitchFamily="34" charset="0"/>
              </a:rPr>
              <a:t>from existing GPS satellites.</a:t>
            </a:r>
            <a:endParaRPr lang="en-US" sz="3200" dirty="0">
              <a:latin typeface="Arial" panose="020B0604020202020204" pitchFamily="34" charset="0"/>
              <a:cs typeface="Arial" panose="020B0604020202020204" pitchFamily="34" charset="0"/>
            </a:endParaRPr>
          </a:p>
        </p:txBody>
      </p:sp>
      <p:sp>
        <p:nvSpPr>
          <p:cNvPr id="27" name="TextBox 26"/>
          <p:cNvSpPr txBox="1"/>
          <p:nvPr/>
        </p:nvSpPr>
        <p:spPr>
          <a:xfrm>
            <a:off x="942975" y="11747242"/>
            <a:ext cx="7314013" cy="4832092"/>
          </a:xfrm>
          <a:prstGeom prst="rect">
            <a:avLst/>
          </a:prstGeom>
          <a:noFill/>
        </p:spPr>
        <p:txBody>
          <a:bodyPr wrap="square" lIns="182880" rIns="182880" rtlCol="0">
            <a:spAutoFit/>
          </a:bodyPr>
          <a:lstStyle/>
          <a:p>
            <a:pPr algn="just"/>
            <a:r>
              <a:rPr lang="en-US" sz="3200" dirty="0" smtClean="0">
                <a:latin typeface="Arial" panose="020B0604020202020204" pitchFamily="34" charset="0"/>
                <a:cs typeface="Arial" panose="020B0604020202020204" pitchFamily="34" charset="0"/>
              </a:rPr>
              <a:t>Scattered signals contain information on ocean surface roughness, from which a wind speed can be retrieved under precipitating conditions and with sensitivity beyond 70 m/s.</a:t>
            </a:r>
          </a:p>
          <a:p>
            <a:pPr algn="just"/>
            <a:endParaRPr lang="en-US" sz="2000" dirty="0" smtClean="0">
              <a:latin typeface="Arial" panose="020B0604020202020204" pitchFamily="34" charset="0"/>
              <a:cs typeface="Arial" panose="020B0604020202020204" pitchFamily="34" charset="0"/>
            </a:endParaRPr>
          </a:p>
          <a:p>
            <a:pPr algn="just"/>
            <a:r>
              <a:rPr lang="en-US" sz="3200" dirty="0" smtClean="0">
                <a:latin typeface="Arial" panose="020B0604020202020204" pitchFamily="34" charset="0"/>
                <a:cs typeface="Arial" panose="020B0604020202020204" pitchFamily="34" charset="0"/>
              </a:rPr>
              <a:t>Spatial and temporal coverage pro-vided by the 8-satellite constellation will be superior to ASCAT and OSCAT </a:t>
            </a:r>
            <a:r>
              <a:rPr lang="en-US" sz="3200" dirty="0" smtClean="0">
                <a:latin typeface="Arial" panose="020B0604020202020204" pitchFamily="34" charset="0"/>
                <a:cs typeface="Arial" panose="020B0604020202020204" pitchFamily="34" charset="0"/>
              </a:rPr>
              <a:t>combined in the tropics.</a:t>
            </a:r>
            <a:endParaRPr lang="en-US" sz="3200" dirty="0">
              <a:latin typeface="Arial" panose="020B0604020202020204" pitchFamily="34" charset="0"/>
              <a:cs typeface="Arial" panose="020B0604020202020204" pitchFamily="34" charset="0"/>
            </a:endParaRPr>
          </a:p>
        </p:txBody>
      </p:sp>
      <p:sp>
        <p:nvSpPr>
          <p:cNvPr id="28" name="TextBox 27"/>
          <p:cNvSpPr txBox="1"/>
          <p:nvPr/>
        </p:nvSpPr>
        <p:spPr>
          <a:xfrm>
            <a:off x="29718000" y="14045386"/>
            <a:ext cx="13411200" cy="2185214"/>
          </a:xfrm>
          <a:prstGeom prst="rect">
            <a:avLst/>
          </a:prstGeom>
          <a:noFill/>
        </p:spPr>
        <p:txBody>
          <a:bodyPr wrap="square" lIns="182880" rIns="182880" rtlCol="0">
            <a:spAutoFit/>
          </a:bodyPr>
          <a:lstStyle/>
          <a:p>
            <a:pPr marL="228600" indent="-228600" algn="just"/>
            <a:r>
              <a:rPr lang="en-US" sz="4000" b="1" dirty="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Large-scale ‘domain-averaged’ Errors</a:t>
            </a:r>
            <a:endParaRPr lang="en-US" sz="1600" b="1" dirty="0" smtClean="0">
              <a:latin typeface="Arial" panose="020B0604020202020204" pitchFamily="34" charset="0"/>
              <a:cs typeface="Arial" panose="020B0604020202020204" pitchFamily="34" charset="0"/>
            </a:endParaRPr>
          </a:p>
          <a:p>
            <a:pPr marL="228600" indent="-228600" algn="just"/>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 consistent improvement is noted throughout the 5-day forecasts.</a:t>
            </a:r>
          </a:p>
          <a:p>
            <a:pPr marL="228600" indent="-228600" algn="just"/>
            <a:r>
              <a:rPr lang="en-US" sz="3200" dirty="0" smtClean="0">
                <a:latin typeface="Arial" panose="020B0604020202020204" pitchFamily="34" charset="0"/>
                <a:cs typeface="Arial" panose="020B0604020202020204" pitchFamily="34" charset="0"/>
              </a:rPr>
              <a:t> - Improvements extend far beyond surface wind speed (not all fields are shown here, but include height, pressure, and temperature).</a:t>
            </a:r>
            <a:endParaRPr lang="en-US" sz="3200" dirty="0">
              <a:latin typeface="Arial" panose="020B0604020202020204" pitchFamily="34" charset="0"/>
              <a:cs typeface="Arial" panose="020B0604020202020204" pitchFamily="34" charset="0"/>
            </a:endParaRPr>
          </a:p>
        </p:txBody>
      </p:sp>
      <p:sp>
        <p:nvSpPr>
          <p:cNvPr id="29" name="TextBox 28"/>
          <p:cNvSpPr txBox="1"/>
          <p:nvPr/>
        </p:nvSpPr>
        <p:spPr>
          <a:xfrm>
            <a:off x="14782800" y="6858000"/>
            <a:ext cx="14478000" cy="6801862"/>
          </a:xfrm>
          <a:prstGeom prst="rect">
            <a:avLst/>
          </a:prstGeom>
          <a:noFill/>
        </p:spPr>
        <p:txBody>
          <a:bodyPr wrap="square" lIns="182880" rIns="182880" rtlCol="0">
            <a:spAutoFit/>
          </a:bodyPr>
          <a:lstStyle/>
          <a:p>
            <a:pPr marL="228600" indent="-228600" algn="just"/>
            <a:r>
              <a:rPr lang="en-US" sz="3200" dirty="0" smtClean="0">
                <a:latin typeface="Arial Black"/>
                <a:cs typeface="Arial" panose="020B0604020202020204" pitchFamily="34" charset="0"/>
              </a:rPr>
              <a:t>· </a:t>
            </a:r>
            <a:r>
              <a:rPr lang="en-US" sz="3200" dirty="0" smtClean="0">
                <a:latin typeface="Arial" panose="020B0604020202020204" pitchFamily="34" charset="0"/>
                <a:cs typeface="Arial" panose="020B0604020202020204" pitchFamily="34" charset="0"/>
              </a:rPr>
              <a:t>One </a:t>
            </a:r>
            <a:r>
              <a:rPr lang="en-US" sz="3200" dirty="0">
                <a:latin typeface="Arial" panose="020B0604020202020204" pitchFamily="34" charset="0"/>
                <a:cs typeface="Arial" panose="020B0604020202020204" pitchFamily="34" charset="0"/>
              </a:rPr>
              <a:t>synthetic CYGNSS </a:t>
            </a:r>
            <a:r>
              <a:rPr lang="en-US" sz="3200" dirty="0" smtClean="0">
                <a:latin typeface="Arial" panose="020B0604020202020204" pitchFamily="34" charset="0"/>
                <a:cs typeface="Arial" panose="020B0604020202020204" pitchFamily="34" charset="0"/>
              </a:rPr>
              <a:t>dataset spans </a:t>
            </a:r>
            <a:r>
              <a:rPr lang="en-US" sz="3200" dirty="0">
                <a:latin typeface="Arial" panose="020B0604020202020204" pitchFamily="34" charset="0"/>
                <a:cs typeface="Arial" panose="020B0604020202020204" pitchFamily="34" charset="0"/>
              </a:rPr>
              <a:t>the WRF nature run. </a:t>
            </a:r>
          </a:p>
          <a:p>
            <a:pPr marL="228600" indent="-228600"/>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 ~25km effective footprint… nominal product.</a:t>
            </a:r>
          </a:p>
          <a:p>
            <a:pPr marL="457200" indent="-457200">
              <a:buFontTx/>
              <a:buChar char="-"/>
            </a:pPr>
            <a:r>
              <a:rPr lang="en-US" sz="3200" dirty="0" smtClean="0">
                <a:latin typeface="Arial" panose="020B0604020202020204" pitchFamily="34" charset="0"/>
                <a:cs typeface="Arial" panose="020B0604020202020204" pitchFamily="34" charset="0"/>
              </a:rPr>
              <a:t>Direction information added to CYGNSS wind speeds from 2D </a:t>
            </a:r>
            <a:r>
              <a:rPr lang="en-US" sz="3200" dirty="0" err="1">
                <a:latin typeface="Arial" panose="020B0604020202020204" pitchFamily="34" charset="0"/>
                <a:cs typeface="Arial" panose="020B0604020202020204" pitchFamily="34" charset="0"/>
              </a:rPr>
              <a:t>V</a:t>
            </a:r>
            <a:r>
              <a:rPr lang="en-US" sz="3200" dirty="0" err="1" smtClean="0">
                <a:latin typeface="Arial" panose="020B0604020202020204" pitchFamily="34" charset="0"/>
                <a:cs typeface="Arial" panose="020B0604020202020204" pitchFamily="34" charset="0"/>
              </a:rPr>
              <a:t>ariational</a:t>
            </a:r>
            <a:r>
              <a:rPr lang="en-US" sz="3200" dirty="0" smtClean="0">
                <a:latin typeface="Arial" panose="020B0604020202020204" pitchFamily="34" charset="0"/>
                <a:cs typeface="Arial" panose="020B0604020202020204" pitchFamily="34" charset="0"/>
              </a:rPr>
              <a:t> Analysis Method (VAM) </a:t>
            </a:r>
            <a:r>
              <a:rPr lang="en-US" sz="3200" dirty="0" smtClean="0">
                <a:latin typeface="Arial" panose="020B0604020202020204" pitchFamily="34" charset="0"/>
                <a:cs typeface="Arial" panose="020B0604020202020204" pitchFamily="34" charset="0"/>
              </a:rPr>
              <a:t>before the GSI analysis, </a:t>
            </a:r>
            <a:r>
              <a:rPr lang="en-US" sz="3200" dirty="0" smtClean="0">
                <a:latin typeface="Arial" panose="020B0604020202020204" pitchFamily="34" charset="0"/>
                <a:cs typeface="Arial" panose="020B0604020202020204" pitchFamily="34" charset="0"/>
              </a:rPr>
              <a:t>using 9 km HWRF </a:t>
            </a:r>
            <a:r>
              <a:rPr lang="en-US" sz="3200" dirty="0" smtClean="0">
                <a:latin typeface="Arial" panose="020B0604020202020204" pitchFamily="34" charset="0"/>
                <a:cs typeface="Arial" panose="020B0604020202020204" pitchFamily="34" charset="0"/>
              </a:rPr>
              <a:t>backgrounds.</a:t>
            </a:r>
            <a:endParaRPr lang="en-US" sz="3200" dirty="0" smtClean="0">
              <a:latin typeface="Arial" panose="020B0604020202020204" pitchFamily="34" charset="0"/>
              <a:cs typeface="Arial" panose="020B0604020202020204" pitchFamily="34" charset="0"/>
            </a:endParaRPr>
          </a:p>
          <a:p>
            <a:pPr marL="457200" indent="-457200">
              <a:buFontTx/>
              <a:buChar char="-"/>
            </a:pPr>
            <a:r>
              <a:rPr lang="en-US" sz="3200" i="1" dirty="0">
                <a:latin typeface="Arial" panose="020B0604020202020204" pitchFamily="34" charset="0"/>
                <a:cs typeface="Arial" panose="020B0604020202020204" pitchFamily="34" charset="0"/>
              </a:rPr>
              <a:t>DA and model cycling performed every </a:t>
            </a:r>
            <a:r>
              <a:rPr lang="en-US" sz="3200" i="1" dirty="0" smtClean="0">
                <a:latin typeface="Arial" panose="020B0604020202020204" pitchFamily="34" charset="0"/>
                <a:cs typeface="Arial" panose="020B0604020202020204" pitchFamily="34" charset="0"/>
              </a:rPr>
              <a:t>6, 3, or 1 hour, </a:t>
            </a:r>
            <a:r>
              <a:rPr lang="en-US" sz="3200" i="1" dirty="0">
                <a:latin typeface="Arial" panose="020B0604020202020204" pitchFamily="34" charset="0"/>
                <a:cs typeface="Arial" panose="020B0604020202020204" pitchFamily="34" charset="0"/>
              </a:rPr>
              <a:t>each run producing a 5-day </a:t>
            </a:r>
            <a:r>
              <a:rPr lang="en-US" sz="3200" i="1" dirty="0" smtClean="0">
                <a:latin typeface="Arial" panose="020B0604020202020204" pitchFamily="34" charset="0"/>
                <a:cs typeface="Arial" panose="020B0604020202020204" pitchFamily="34" charset="0"/>
              </a:rPr>
              <a:t>forecast every 6 hours, </a:t>
            </a:r>
            <a:r>
              <a:rPr lang="en-US" sz="3200" i="1" dirty="0">
                <a:latin typeface="Arial" panose="020B0604020202020204" pitchFamily="34" charset="0"/>
                <a:cs typeface="Arial" panose="020B0604020202020204" pitchFamily="34" charset="0"/>
              </a:rPr>
              <a:t>for </a:t>
            </a:r>
            <a:r>
              <a:rPr lang="en-US" sz="3200" i="1" dirty="0" smtClean="0">
                <a:latin typeface="Arial" panose="020B0604020202020204" pitchFamily="34" charset="0"/>
                <a:cs typeface="Arial" panose="020B0604020202020204" pitchFamily="34" charset="0"/>
              </a:rPr>
              <a:t>a total </a:t>
            </a:r>
            <a:r>
              <a:rPr lang="en-US" sz="3200" i="1" dirty="0">
                <a:latin typeface="Arial" panose="020B0604020202020204" pitchFamily="34" charset="0"/>
                <a:cs typeface="Arial" panose="020B0604020202020204" pitchFamily="34" charset="0"/>
              </a:rPr>
              <a:t>of 16 </a:t>
            </a:r>
            <a:r>
              <a:rPr lang="en-US" sz="3200" i="1" dirty="0" smtClean="0">
                <a:latin typeface="Arial" panose="020B0604020202020204" pitchFamily="34" charset="0"/>
                <a:cs typeface="Arial" panose="020B0604020202020204" pitchFamily="34" charset="0"/>
              </a:rPr>
              <a:t>forecast cycles</a:t>
            </a:r>
            <a:r>
              <a:rPr lang="en-US" sz="3200" i="1"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algn="just"/>
            <a:r>
              <a:rPr lang="en-US" sz="3200" dirty="0" smtClean="0">
                <a:latin typeface="Arial Black"/>
                <a:cs typeface="Arial" panose="020B0604020202020204" pitchFamily="34" charset="0"/>
              </a:rPr>
              <a:t>· </a:t>
            </a:r>
            <a:r>
              <a:rPr lang="en-US" sz="3200" dirty="0">
                <a:latin typeface="Arial" panose="020B0604020202020204" pitchFamily="34" charset="0"/>
                <a:cs typeface="Arial" panose="020B0604020202020204" pitchFamily="34" charset="0"/>
              </a:rPr>
              <a:t>All experiments listed use identical configurations of GSI for data assimilation and HWRF for forecasts.</a:t>
            </a:r>
          </a:p>
          <a:p>
            <a:pPr algn="just"/>
            <a:endParaRPr lang="en-US" sz="2000" dirty="0" smtClean="0">
              <a:latin typeface="Arial" panose="020B0604020202020204" pitchFamily="34" charset="0"/>
              <a:cs typeface="Arial" panose="020B0604020202020204" pitchFamily="34" charset="0"/>
            </a:endParaRPr>
          </a:p>
          <a:p>
            <a:pPr marL="628650" indent="-628650"/>
            <a:r>
              <a:rPr lang="en-US" sz="3200" dirty="0" smtClean="0">
                <a:latin typeface="Arial" panose="020B0604020202020204" pitchFamily="34" charset="0"/>
                <a:cs typeface="Arial" panose="020B0604020202020204" pitchFamily="34" charset="0"/>
              </a:rPr>
              <a:t> 1) </a:t>
            </a:r>
            <a:r>
              <a:rPr lang="en-US" sz="3200" b="1" dirty="0" smtClean="0">
                <a:latin typeface="Arial" panose="020B0604020202020204" pitchFamily="34" charset="0"/>
                <a:cs typeface="Arial" panose="020B0604020202020204" pitchFamily="34" charset="0"/>
              </a:rPr>
              <a:t>CONTROL</a:t>
            </a:r>
            <a:r>
              <a:rPr lang="en-US" sz="3200" dirty="0" smtClean="0">
                <a:latin typeface="Arial" panose="020B0604020202020204" pitchFamily="34" charset="0"/>
                <a:cs typeface="Arial" panose="020B0604020202020204" pitchFamily="34" charset="0"/>
              </a:rPr>
              <a:t>: conventional Satellite/Surface/sounding data, no CYGNSS</a:t>
            </a:r>
          </a:p>
          <a:p>
            <a:pPr marL="628650" indent="-628650"/>
            <a:r>
              <a:rPr lang="en-US" sz="3200" dirty="0" smtClean="0">
                <a:latin typeface="Arial" panose="020B0604020202020204" pitchFamily="34" charset="0"/>
                <a:cs typeface="Arial" panose="020B0604020202020204" pitchFamily="34" charset="0"/>
              </a:rPr>
              <a:t> 2)</a:t>
            </a:r>
            <a:r>
              <a:rPr lang="en-US" sz="3200" b="1" dirty="0">
                <a:latin typeface="Arial" panose="020B0604020202020204" pitchFamily="34" charset="0"/>
                <a:cs typeface="Arial" panose="020B0604020202020204" pitchFamily="34" charset="0"/>
              </a:rPr>
              <a:t> </a:t>
            </a:r>
            <a:r>
              <a:rPr lang="en-US" sz="3200" b="1" dirty="0" smtClean="0">
                <a:solidFill>
                  <a:srgbClr val="92D050"/>
                </a:solidFill>
                <a:latin typeface="Arial" panose="020B0604020202020204" pitchFamily="34" charset="0"/>
                <a:cs typeface="Arial" panose="020B0604020202020204" pitchFamily="34" charset="0"/>
              </a:rPr>
              <a:t>CYG SPD</a:t>
            </a:r>
            <a:r>
              <a:rPr lang="en-US" sz="3200" b="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CONTROL plus all available CYGNSS data points</a:t>
            </a:r>
          </a:p>
          <a:p>
            <a:pPr marL="628650" indent="-628650"/>
            <a:r>
              <a:rPr lang="en-US" sz="3200" dirty="0" smtClean="0">
                <a:latin typeface="Arial" panose="020B0604020202020204" pitchFamily="34" charset="0"/>
                <a:cs typeface="Arial" panose="020B0604020202020204" pitchFamily="34" charset="0"/>
              </a:rPr>
              <a:t> 3) </a:t>
            </a:r>
            <a:r>
              <a:rPr lang="en-US" sz="3200" b="1" dirty="0" smtClean="0">
                <a:solidFill>
                  <a:srgbClr val="FF0000"/>
                </a:solidFill>
                <a:latin typeface="Arial" panose="020B0604020202020204" pitchFamily="34" charset="0"/>
                <a:cs typeface="Arial" panose="020B0604020202020204" pitchFamily="34" charset="0"/>
              </a:rPr>
              <a:t>VAM VEC</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CONTROL </a:t>
            </a:r>
            <a:r>
              <a:rPr lang="en-US" sz="3200" dirty="0" smtClean="0">
                <a:latin typeface="Arial" panose="020B0604020202020204" pitchFamily="34" charset="0"/>
                <a:cs typeface="Arial" panose="020B0604020202020204" pitchFamily="34" charset="0"/>
              </a:rPr>
              <a:t>plus VAM wind </a:t>
            </a:r>
            <a:r>
              <a:rPr lang="en-US" sz="3200" dirty="0" smtClean="0">
                <a:latin typeface="Arial" panose="020B0604020202020204" pitchFamily="34" charset="0"/>
                <a:cs typeface="Arial" panose="020B0604020202020204" pitchFamily="34" charset="0"/>
              </a:rPr>
              <a:t>vectors </a:t>
            </a:r>
            <a:r>
              <a:rPr lang="en-US" sz="3200" dirty="0" smtClean="0">
                <a:latin typeface="Arial" panose="020B0604020202020204" pitchFamily="34" charset="0"/>
                <a:cs typeface="Arial" panose="020B0604020202020204" pitchFamily="34" charset="0"/>
              </a:rPr>
              <a:t>at CYGNSS </a:t>
            </a:r>
            <a:r>
              <a:rPr lang="en-US" sz="3200" dirty="0" smtClean="0">
                <a:latin typeface="Arial" panose="020B0604020202020204" pitchFamily="34" charset="0"/>
                <a:cs typeface="Arial" panose="020B0604020202020204" pitchFamily="34" charset="0"/>
              </a:rPr>
              <a:t>locations</a:t>
            </a:r>
            <a:r>
              <a:rPr lang="en-US" sz="3200" b="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(VAM </a:t>
            </a:r>
            <a:r>
              <a:rPr lang="en-US" sz="3200" i="1" dirty="0" smtClean="0">
                <a:latin typeface="Arial" panose="020B0604020202020204" pitchFamily="34" charset="0"/>
                <a:cs typeface="Arial" panose="020B0604020202020204" pitchFamily="34" charset="0"/>
              </a:rPr>
              <a:t>a priori </a:t>
            </a:r>
            <a:r>
              <a:rPr lang="en-US" sz="3200" dirty="0" smtClean="0">
                <a:latin typeface="Arial" panose="020B0604020202020204" pitchFamily="34" charset="0"/>
                <a:cs typeface="Arial" panose="020B0604020202020204" pitchFamily="34" charset="0"/>
              </a:rPr>
              <a:t>surface winds from HWRF OSSE </a:t>
            </a:r>
            <a:r>
              <a:rPr lang="en-US" sz="3200" dirty="0" smtClean="0">
                <a:latin typeface="Arial" panose="020B0604020202020204" pitchFamily="34" charset="0"/>
                <a:cs typeface="Arial" panose="020B0604020202020204" pitchFamily="34" charset="0"/>
              </a:rPr>
              <a:t>Control backgrounds, </a:t>
            </a:r>
            <a:r>
              <a:rPr lang="en-US" sz="3200" dirty="0" smtClean="0">
                <a:latin typeface="Arial" panose="020B0604020202020204" pitchFamily="34" charset="0"/>
                <a:cs typeface="Arial" panose="020B0604020202020204" pitchFamily="34" charset="0"/>
              </a:rPr>
              <a:t>9 km)  </a:t>
            </a:r>
          </a:p>
        </p:txBody>
      </p:sp>
      <p:pic>
        <p:nvPicPr>
          <p:cNvPr id="47" name="Picture 46"/>
          <p:cNvPicPr>
            <a:picLocks noChangeAspect="1"/>
          </p:cNvPicPr>
          <p:nvPr/>
        </p:nvPicPr>
        <p:blipFill rotWithShape="1">
          <a:blip r:embed="rId6" cstate="print">
            <a:extLst>
              <a:ext uri="{28A0092B-C50C-407E-A947-70E740481C1C}">
                <a14:useLocalDpi xmlns:a14="http://schemas.microsoft.com/office/drawing/2010/main" val="0"/>
              </a:ext>
            </a:extLst>
          </a:blip>
          <a:srcRect t="33112"/>
          <a:stretch/>
        </p:blipFill>
        <p:spPr>
          <a:xfrm>
            <a:off x="1143000" y="8478896"/>
            <a:ext cx="7238234" cy="2255563"/>
          </a:xfrm>
          <a:prstGeom prst="rect">
            <a:avLst/>
          </a:prstGeom>
          <a:effectLst>
            <a:softEdge rad="127000"/>
          </a:effectLst>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27240" y="602192"/>
            <a:ext cx="4492971" cy="4072295"/>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292" y="6324600"/>
            <a:ext cx="1444108" cy="1270371"/>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0847" y="7471710"/>
            <a:ext cx="541153" cy="417342"/>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8449" y="9210459"/>
            <a:ext cx="1479351" cy="1016665"/>
          </a:xfrm>
          <a:prstGeom prst="rect">
            <a:avLst/>
          </a:prstGeom>
          <a:effectLst>
            <a:softEdge rad="63500"/>
          </a:effectLst>
        </p:spPr>
      </p:pic>
      <p:cxnSp>
        <p:nvCxnSpPr>
          <p:cNvPr id="54" name="Straight Arrow Connector 53"/>
          <p:cNvCxnSpPr/>
          <p:nvPr/>
        </p:nvCxnSpPr>
        <p:spPr>
          <a:xfrm>
            <a:off x="2133600" y="7239000"/>
            <a:ext cx="5715000" cy="497354"/>
          </a:xfrm>
          <a:prstGeom prst="straightConnector1">
            <a:avLst/>
          </a:prstGeom>
          <a:ln w="38100">
            <a:solidFill>
              <a:schemeClr val="tx1"/>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133600" y="7358887"/>
            <a:ext cx="2352007" cy="2359904"/>
          </a:xfrm>
          <a:prstGeom prst="straightConnector1">
            <a:avLst/>
          </a:prstGeom>
          <a:ln w="38100">
            <a:solidFill>
              <a:schemeClr val="tx1"/>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518124" y="7889051"/>
            <a:ext cx="3406676" cy="1829742"/>
          </a:xfrm>
          <a:prstGeom prst="straightConnector1">
            <a:avLst/>
          </a:prstGeom>
          <a:ln w="38100">
            <a:solidFill>
              <a:schemeClr val="tx1"/>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43000" y="10662761"/>
            <a:ext cx="7232468" cy="923330"/>
          </a:xfrm>
          <a:prstGeom prst="rect">
            <a:avLst/>
          </a:prstGeom>
          <a:noFill/>
        </p:spPr>
        <p:txBody>
          <a:bodyPr wrap="square" rtlCol="0">
            <a:spAutoFit/>
          </a:bodyPr>
          <a:lstStyle/>
          <a:p>
            <a:pPr marL="528638" indent="-528638"/>
            <a:r>
              <a:rPr lang="en-US" sz="1800" i="1" dirty="0" smtClean="0"/>
              <a:t>Fig 1. Geometry of GPS-based quasi-specular surface scattering. The GPS direct signal provides location, timing, and frequency references, while the forward scattered signal contains ocean surface information.</a:t>
            </a:r>
            <a:endParaRPr lang="en-US" sz="1800" i="1" dirty="0"/>
          </a:p>
        </p:txBody>
      </p:sp>
      <p:sp>
        <p:nvSpPr>
          <p:cNvPr id="68" name="TextBox 67"/>
          <p:cNvSpPr txBox="1"/>
          <p:nvPr/>
        </p:nvSpPr>
        <p:spPr>
          <a:xfrm flipH="1">
            <a:off x="2209800" y="6762690"/>
            <a:ext cx="975362" cy="400110"/>
          </a:xfrm>
          <a:prstGeom prst="rect">
            <a:avLst/>
          </a:prstGeom>
          <a:noFill/>
        </p:spPr>
        <p:txBody>
          <a:bodyPr wrap="square" rtlCol="0">
            <a:spAutoFit/>
          </a:bodyPr>
          <a:lstStyle/>
          <a:p>
            <a:r>
              <a:rPr lang="en-US" sz="2000" b="1" dirty="0" smtClean="0">
                <a:solidFill>
                  <a:srgbClr val="7030A0"/>
                </a:solidFill>
                <a:effectLst>
                  <a:outerShdw blurRad="38100" dist="38100" dir="2700000" algn="tl">
                    <a:srgbClr val="000000">
                      <a:alpha val="43137"/>
                    </a:srgbClr>
                  </a:outerShdw>
                </a:effectLst>
                <a:latin typeface="Arial Black" panose="020B0A04020102020204" pitchFamily="34" charset="0"/>
              </a:rPr>
              <a:t>GPS</a:t>
            </a:r>
            <a:endParaRPr lang="en-US" sz="2000" b="1"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69" name="TextBox 68"/>
          <p:cNvSpPr txBox="1"/>
          <p:nvPr/>
        </p:nvSpPr>
        <p:spPr>
          <a:xfrm flipH="1">
            <a:off x="7096091" y="6991290"/>
            <a:ext cx="1743109" cy="400110"/>
          </a:xfrm>
          <a:prstGeom prst="rect">
            <a:avLst/>
          </a:prstGeom>
          <a:noFill/>
        </p:spPr>
        <p:txBody>
          <a:bodyPr wrap="square" rtlCol="0">
            <a:spAutoFit/>
          </a:bodyPr>
          <a:lstStyle/>
          <a:p>
            <a:r>
              <a:rPr lang="en-US" sz="2000" b="1" dirty="0" smtClean="0">
                <a:solidFill>
                  <a:srgbClr val="7030A0"/>
                </a:solidFill>
                <a:effectLst>
                  <a:outerShdw blurRad="38100" dist="38100" dir="2700000" algn="tl">
                    <a:srgbClr val="000000">
                      <a:alpha val="43137"/>
                    </a:srgbClr>
                  </a:outerShdw>
                </a:effectLst>
                <a:latin typeface="Arial Black" panose="020B0A04020102020204" pitchFamily="34" charset="0"/>
              </a:rPr>
              <a:t>CYGNSS</a:t>
            </a:r>
            <a:endParaRPr lang="en-US" sz="2000" b="1" dirty="0">
              <a:solidFill>
                <a:srgbClr val="7030A0"/>
              </a:solidFill>
              <a:effectLst>
                <a:outerShdw blurRad="38100" dist="38100" dir="2700000" algn="tl">
                  <a:srgbClr val="000000">
                    <a:alpha val="43137"/>
                  </a:srgbClr>
                </a:outerShdw>
              </a:effectLst>
              <a:latin typeface="Arial Black" panose="020B0A04020102020204" pitchFamily="34" charset="0"/>
            </a:endParaRPr>
          </a:p>
        </p:txBody>
      </p:sp>
      <p:sp>
        <p:nvSpPr>
          <p:cNvPr id="70" name="TextBox 69"/>
          <p:cNvSpPr txBox="1"/>
          <p:nvPr/>
        </p:nvSpPr>
        <p:spPr>
          <a:xfrm rot="322924" flipH="1">
            <a:off x="4205734" y="7095286"/>
            <a:ext cx="1828800" cy="400110"/>
          </a:xfrm>
          <a:prstGeom prst="rect">
            <a:avLst/>
          </a:prstGeom>
          <a:noFill/>
        </p:spPr>
        <p:txBody>
          <a:bodyPr wrap="square" rtlCol="0">
            <a:spAutoFit/>
          </a:bodyPr>
          <a:lstStyle/>
          <a:p>
            <a:r>
              <a:rPr lang="en-US" sz="2000" b="1"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20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irect signal</a:t>
            </a:r>
            <a:endParaRPr lang="en-US" sz="2000" b="1"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1" name="TextBox 70"/>
          <p:cNvSpPr txBox="1"/>
          <p:nvPr/>
        </p:nvSpPr>
        <p:spPr>
          <a:xfrm rot="19872088" flipH="1">
            <a:off x="5195352" y="8306297"/>
            <a:ext cx="2319301" cy="400110"/>
          </a:xfrm>
          <a:prstGeom prst="rect">
            <a:avLst/>
          </a:prstGeom>
          <a:noFill/>
        </p:spPr>
        <p:txBody>
          <a:bodyPr wrap="square" rtlCol="0">
            <a:spAutoFit/>
          </a:bodyPr>
          <a:lstStyle/>
          <a:p>
            <a:r>
              <a:rPr lang="en-US" sz="20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scattered signal</a:t>
            </a:r>
            <a:endParaRPr lang="en-US" sz="2000" b="1"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 name="TextBox 71"/>
          <p:cNvSpPr txBox="1"/>
          <p:nvPr/>
        </p:nvSpPr>
        <p:spPr>
          <a:xfrm flipH="1">
            <a:off x="3505200" y="10058400"/>
            <a:ext cx="2013462" cy="400110"/>
          </a:xfrm>
          <a:prstGeom prst="rect">
            <a:avLst/>
          </a:prstGeom>
          <a:noFill/>
        </p:spPr>
        <p:txBody>
          <a:bodyPr wrap="square" rtlCol="0">
            <a:spAutoFit/>
          </a:bodyPr>
          <a:lstStyle/>
          <a:p>
            <a:r>
              <a:rPr lang="en-US" sz="2000" b="1"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i="1" dirty="0" smtClean="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pecular point</a:t>
            </a:r>
            <a:endParaRPr lang="en-US" sz="2000" b="1"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3" name="TextBox 52"/>
          <p:cNvSpPr txBox="1"/>
          <p:nvPr/>
        </p:nvSpPr>
        <p:spPr>
          <a:xfrm>
            <a:off x="14782800" y="13722965"/>
            <a:ext cx="13898855" cy="2431435"/>
          </a:xfrm>
          <a:prstGeom prst="rect">
            <a:avLst/>
          </a:prstGeom>
          <a:noFill/>
        </p:spPr>
        <p:txBody>
          <a:bodyPr wrap="square" lIns="182880" rIns="182880" rtlCol="0">
            <a:spAutoFit/>
          </a:bodyPr>
          <a:lstStyle/>
          <a:p>
            <a:pPr marL="228600" indent="-228600" algn="just"/>
            <a:r>
              <a:rPr lang="en-US" sz="4000" b="1" dirty="0" smtClean="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Storm Structure</a:t>
            </a:r>
          </a:p>
          <a:p>
            <a:pPr marL="228600" indent="-228600" algn="just"/>
            <a:endParaRPr lang="en-US" sz="1600" b="1" dirty="0" smtClean="0">
              <a:latin typeface="Arial" panose="020B0604020202020204" pitchFamily="34" charset="0"/>
              <a:cs typeface="Arial" panose="020B0604020202020204" pitchFamily="34" charset="0"/>
            </a:endParaRPr>
          </a:p>
          <a:p>
            <a:pPr marL="228600" indent="-228600"/>
            <a:r>
              <a:rPr lang="en-US" sz="3200" dirty="0">
                <a:latin typeface="Arial" panose="020B0604020202020204" pitchFamily="34" charset="0"/>
                <a:cs typeface="Arial" panose="020B0604020202020204" pitchFamily="34" charset="0"/>
              </a:rPr>
              <a:t> - </a:t>
            </a:r>
            <a:r>
              <a:rPr lang="en-US" sz="3200" dirty="0" smtClean="0">
                <a:latin typeface="Arial" panose="020B0604020202020204" pitchFamily="34" charset="0"/>
                <a:cs typeface="Arial" panose="020B0604020202020204" pitchFamily="34" charset="0"/>
              </a:rPr>
              <a:t>Addition of CYGNSS surface wind information generally improves upon the CONTROL </a:t>
            </a:r>
            <a:r>
              <a:rPr lang="en-US" sz="3200" dirty="0" smtClean="0">
                <a:latin typeface="Arial" panose="020B0604020202020204" pitchFamily="34" charset="0"/>
                <a:cs typeface="Arial" panose="020B0604020202020204" pitchFamily="34" charset="0"/>
              </a:rPr>
              <a:t>run, bringing the analyzed TC </a:t>
            </a:r>
            <a:r>
              <a:rPr lang="en-US" sz="3200" dirty="0" smtClean="0">
                <a:latin typeface="Arial" panose="020B0604020202020204" pitchFamily="34" charset="0"/>
                <a:cs typeface="Arial" panose="020B0604020202020204" pitchFamily="34" charset="0"/>
              </a:rPr>
              <a:t>closer to </a:t>
            </a:r>
            <a:r>
              <a:rPr lang="en-US" sz="3200" dirty="0" smtClean="0">
                <a:latin typeface="Arial" panose="020B0604020202020204" pitchFamily="34" charset="0"/>
                <a:cs typeface="Arial" panose="020B0604020202020204" pitchFamily="34" charset="0"/>
              </a:rPr>
              <a:t>NATURE </a:t>
            </a:r>
            <a:r>
              <a:rPr lang="en-US" sz="3200" dirty="0" smtClean="0">
                <a:latin typeface="Arial" panose="020B0604020202020204" pitchFamily="34" charset="0"/>
                <a:cs typeface="Arial" panose="020B0604020202020204" pitchFamily="34" charset="0"/>
              </a:rPr>
              <a:t>in terms of symmetry, peak intensity, central pressure, and wind radii.</a:t>
            </a:r>
            <a:endParaRPr lang="en-US" sz="3200" dirty="0">
              <a:latin typeface="Arial" panose="020B0604020202020204" pitchFamily="34" charset="0"/>
              <a:cs typeface="Arial" panose="020B0604020202020204" pitchFamily="34" charset="0"/>
            </a:endParaRPr>
          </a:p>
        </p:txBody>
      </p:sp>
      <p:sp>
        <p:nvSpPr>
          <p:cNvPr id="75" name="TextBox 74"/>
          <p:cNvSpPr txBox="1"/>
          <p:nvPr/>
        </p:nvSpPr>
        <p:spPr>
          <a:xfrm>
            <a:off x="15392400" y="22479000"/>
            <a:ext cx="6741644" cy="1754326"/>
          </a:xfrm>
          <a:prstGeom prst="rect">
            <a:avLst/>
          </a:prstGeom>
          <a:noFill/>
        </p:spPr>
        <p:txBody>
          <a:bodyPr wrap="square" rtlCol="0">
            <a:spAutoFit/>
          </a:bodyPr>
          <a:lstStyle/>
          <a:p>
            <a:pPr marL="577850" indent="-577850"/>
            <a:r>
              <a:rPr lang="en-US" sz="1800" i="1" dirty="0" smtClean="0">
                <a:cs typeface="Arial" panose="020B0604020202020204" pitchFamily="34" charset="0"/>
              </a:rPr>
              <a:t>Fig </a:t>
            </a:r>
            <a:r>
              <a:rPr lang="en-US" sz="1800" i="1" dirty="0">
                <a:cs typeface="Arial" panose="020B0604020202020204" pitchFamily="34" charset="0"/>
              </a:rPr>
              <a:t>4</a:t>
            </a:r>
            <a:r>
              <a:rPr lang="en-US" sz="1800" i="1" dirty="0" smtClean="0">
                <a:cs typeface="Arial" panose="020B0604020202020204" pitchFamily="34" charset="0"/>
              </a:rPr>
              <a:t>. </a:t>
            </a:r>
            <a:r>
              <a:rPr lang="en-US" sz="1800" i="1" dirty="0">
                <a:cs typeface="Arial" panose="020B0604020202020204" pitchFamily="34" charset="0"/>
              </a:rPr>
              <a:t>L</a:t>
            </a:r>
            <a:r>
              <a:rPr lang="en-US" sz="1800" i="1" dirty="0" smtClean="0">
                <a:cs typeface="Arial" panose="020B0604020202020204" pitchFamily="34" charset="0"/>
              </a:rPr>
              <a:t>ayer-average, near-surface wind speed and streamlines [lowest 30 </a:t>
            </a:r>
            <a:r>
              <a:rPr lang="en-US" sz="1800" i="1" dirty="0" err="1" smtClean="0">
                <a:cs typeface="Arial" panose="020B0604020202020204" pitchFamily="34" charset="0"/>
              </a:rPr>
              <a:t>mb</a:t>
            </a:r>
            <a:r>
              <a:rPr lang="en-US" sz="1800" i="1" dirty="0">
                <a:cs typeface="Arial" panose="020B0604020202020204" pitchFamily="34" charset="0"/>
              </a:rPr>
              <a:t>]</a:t>
            </a:r>
            <a:r>
              <a:rPr lang="en-US" sz="1800" i="1" dirty="0" smtClean="0">
                <a:cs typeface="Arial" panose="020B0604020202020204" pitchFamily="34" charset="0"/>
              </a:rPr>
              <a:t> from the Nature Run (NR) and </a:t>
            </a:r>
            <a:r>
              <a:rPr lang="en-US" sz="1800" i="1" dirty="0" smtClean="0">
                <a:cs typeface="Arial" panose="020B0604020202020204" pitchFamily="34" charset="0"/>
              </a:rPr>
              <a:t>from the analysis of three OSSEs, valid </a:t>
            </a:r>
            <a:r>
              <a:rPr lang="en-US" sz="1800" i="1" dirty="0" smtClean="0">
                <a:cs typeface="Arial" panose="020B0604020202020204" pitchFamily="34" charset="0"/>
              </a:rPr>
              <a:t>at 1200 UT August 1.  The storm is just forming in all DA treatments, </a:t>
            </a:r>
            <a:r>
              <a:rPr lang="en-US" sz="1800" i="1" dirty="0" smtClean="0">
                <a:cs typeface="Arial" panose="020B0604020202020204" pitchFamily="34" charset="0"/>
              </a:rPr>
              <a:t>as in the</a:t>
            </a:r>
            <a:r>
              <a:rPr lang="en-US" sz="1800" i="1" dirty="0" smtClean="0">
                <a:cs typeface="Arial" panose="020B0604020202020204" pitchFamily="34" charset="0"/>
              </a:rPr>
              <a:t> </a:t>
            </a:r>
            <a:r>
              <a:rPr lang="en-US" sz="1800" i="1" dirty="0" smtClean="0">
                <a:cs typeface="Arial" panose="020B0604020202020204" pitchFamily="34" charset="0"/>
              </a:rPr>
              <a:t>NR, but with a significant southwest displacement compared to the NR. Wind speed is shaded according to the color scale in Fig. 5.</a:t>
            </a:r>
            <a:endParaRPr lang="en-US" sz="1800" i="1" dirty="0">
              <a:cs typeface="Arial" panose="020B0604020202020204" pitchFamily="34" charset="0"/>
            </a:endParaRPr>
          </a:p>
        </p:txBody>
      </p:sp>
      <p:sp>
        <p:nvSpPr>
          <p:cNvPr id="80" name="TextBox 79"/>
          <p:cNvSpPr txBox="1"/>
          <p:nvPr/>
        </p:nvSpPr>
        <p:spPr>
          <a:xfrm>
            <a:off x="942975" y="23481268"/>
            <a:ext cx="13458825" cy="369332"/>
          </a:xfrm>
          <a:prstGeom prst="rect">
            <a:avLst/>
          </a:prstGeom>
          <a:noFill/>
        </p:spPr>
        <p:txBody>
          <a:bodyPr wrap="square" rtlCol="0">
            <a:spAutoFit/>
          </a:bodyPr>
          <a:lstStyle/>
          <a:p>
            <a:pPr algn="ctr"/>
            <a:r>
              <a:rPr lang="en-US" sz="1800" i="1" dirty="0" smtClean="0"/>
              <a:t>Fig 3. Basic flow chart of the regional OSSE framework.</a:t>
            </a:r>
            <a:endParaRPr lang="en-US" sz="1800" i="1" dirty="0"/>
          </a:p>
        </p:txBody>
      </p:sp>
      <p:sp>
        <p:nvSpPr>
          <p:cNvPr id="232" name="TextBox 231"/>
          <p:cNvSpPr txBox="1"/>
          <p:nvPr/>
        </p:nvSpPr>
        <p:spPr>
          <a:xfrm>
            <a:off x="29641800" y="5486400"/>
            <a:ext cx="13411200" cy="3631763"/>
          </a:xfrm>
          <a:prstGeom prst="rect">
            <a:avLst/>
          </a:prstGeom>
          <a:noFill/>
        </p:spPr>
        <p:txBody>
          <a:bodyPr wrap="square" lIns="182880" rIns="182880" rtlCol="0">
            <a:spAutoFit/>
          </a:bodyPr>
          <a:lstStyle/>
          <a:p>
            <a:pPr marL="228600" indent="-228600" algn="just"/>
            <a:r>
              <a:rPr lang="en-US" sz="4000" b="1" dirty="0" smtClean="0">
                <a:latin typeface="Arial Black"/>
                <a:cs typeface="Arial" panose="020B0604020202020204" pitchFamily="34" charset="0"/>
              </a:rPr>
              <a:t>· </a:t>
            </a:r>
            <a:r>
              <a:rPr lang="en-US" sz="4000" b="1" dirty="0" smtClean="0">
                <a:latin typeface="Arial" panose="020B0604020202020204" pitchFamily="34" charset="0"/>
                <a:cs typeface="Arial" panose="020B0604020202020204" pitchFamily="34" charset="0"/>
              </a:rPr>
              <a:t>Average Storm Errors</a:t>
            </a:r>
          </a:p>
          <a:p>
            <a:pPr marL="457200" indent="-457200" algn="just">
              <a:buFontTx/>
              <a:buChar char="-"/>
            </a:pPr>
            <a:r>
              <a:rPr lang="en-US" sz="3200" dirty="0" smtClean="0">
                <a:latin typeface="Arial" panose="020B0604020202020204" pitchFamily="34" charset="0"/>
                <a:cs typeface="Arial" panose="020B0604020202020204" pitchFamily="34" charset="0"/>
              </a:rPr>
              <a:t>Results only shown for 3-hourly cycling; results from cycling at other frequencies are </a:t>
            </a:r>
            <a:r>
              <a:rPr lang="en-US" sz="3200" dirty="0" smtClean="0">
                <a:latin typeface="Arial" panose="020B0604020202020204" pitchFamily="34" charset="0"/>
                <a:cs typeface="Arial" panose="020B0604020202020204" pitchFamily="34" charset="0"/>
              </a:rPr>
              <a:t>generally similar but</a:t>
            </a:r>
            <a:r>
              <a:rPr lang="en-US" sz="3200" dirty="0" smtClean="0">
                <a:latin typeface="Arial" panose="020B0604020202020204" pitchFamily="34" charset="0"/>
                <a:cs typeface="Arial" panose="020B0604020202020204" pitchFamily="34" charset="0"/>
              </a:rPr>
              <a:t> less </a:t>
            </a:r>
            <a:r>
              <a:rPr lang="en-US" sz="3200" dirty="0" smtClean="0">
                <a:latin typeface="Arial" panose="020B0604020202020204" pitchFamily="34" charset="0"/>
                <a:cs typeface="Arial" panose="020B0604020202020204" pitchFamily="34" charset="0"/>
              </a:rPr>
              <a:t>accurate.</a:t>
            </a:r>
          </a:p>
          <a:p>
            <a:pPr marL="457200" indent="-457200" algn="just">
              <a:buFontTx/>
              <a:buChar char="-"/>
            </a:pPr>
            <a:r>
              <a:rPr lang="en-US" sz="3200" dirty="0" smtClean="0">
                <a:latin typeface="Arial" panose="020B0604020202020204" pitchFamily="34" charset="0"/>
                <a:cs typeface="Arial" panose="020B0604020202020204" pitchFamily="34" charset="0"/>
              </a:rPr>
              <a:t>Intensity metrics are improved at all forecast times by use of CYGNSS information. </a:t>
            </a:r>
          </a:p>
          <a:p>
            <a:pPr marL="457200" indent="-457200" algn="just">
              <a:buFontTx/>
              <a:buChar char="-"/>
            </a:pPr>
            <a:endParaRPr lang="en-US" sz="3200" dirty="0" smtClean="0">
              <a:latin typeface="Arial" panose="020B0604020202020204" pitchFamily="34" charset="0"/>
              <a:cs typeface="Arial" panose="020B0604020202020204" pitchFamily="34" charset="0"/>
            </a:endParaRPr>
          </a:p>
          <a:p>
            <a:pPr marL="228600" indent="-228600" algn="just"/>
            <a:r>
              <a:rPr lang="en-US" sz="3000" dirty="0" smtClean="0">
                <a:latin typeface="Arial" panose="020B0604020202020204" pitchFamily="34" charset="0"/>
                <a:cs typeface="Arial" panose="020B0604020202020204" pitchFamily="34" charset="0"/>
              </a:rPr>
              <a:t> </a:t>
            </a:r>
          </a:p>
        </p:txBody>
      </p:sp>
      <p:pic>
        <p:nvPicPr>
          <p:cNvPr id="85" name="OSSE_schematic.png"/>
          <p:cNvPicPr/>
          <p:nvPr/>
        </p:nvPicPr>
        <p:blipFill>
          <a:blip r:embed="rId11">
            <a:extLst>
              <a:ext uri="{28A0092B-C50C-407E-A947-70E740481C1C}">
                <a14:useLocalDpi xmlns:a14="http://schemas.microsoft.com/office/drawing/2010/main" val="0"/>
              </a:ext>
            </a:extLst>
          </a:blip>
          <a:stretch>
            <a:fillRect/>
          </a:stretch>
        </p:blipFill>
        <p:spPr>
          <a:xfrm>
            <a:off x="2608391" y="20205593"/>
            <a:ext cx="10268712" cy="3238460"/>
          </a:xfrm>
          <a:prstGeom prst="rect">
            <a:avLst/>
          </a:prstGeom>
          <a:ln w="25400">
            <a:solidFill>
              <a:schemeClr val="tx1"/>
            </a:solidFill>
            <a:miter lim="400000"/>
          </a:ln>
        </p:spPr>
      </p:pic>
      <p:sp>
        <p:nvSpPr>
          <p:cNvPr id="241" name="TextBox 240"/>
          <p:cNvSpPr txBox="1"/>
          <p:nvPr/>
        </p:nvSpPr>
        <p:spPr>
          <a:xfrm>
            <a:off x="14858999" y="31013400"/>
            <a:ext cx="7419071" cy="923330"/>
          </a:xfrm>
          <a:prstGeom prst="rect">
            <a:avLst/>
          </a:prstGeom>
          <a:noFill/>
        </p:spPr>
        <p:txBody>
          <a:bodyPr wrap="square" rtlCol="0">
            <a:spAutoFit/>
          </a:bodyPr>
          <a:lstStyle/>
          <a:p>
            <a:pPr marL="520700" indent="-520700"/>
            <a:r>
              <a:rPr lang="en-US" sz="1800" i="1" dirty="0" smtClean="0">
                <a:cs typeface="Arial" panose="020B0604020202020204" pitchFamily="34" charset="0"/>
              </a:rPr>
              <a:t>Fig 6. As in Fig. 4, but 24 hours later.  The storm has strengthened in all treatments, but CYGNSS data have slowed the westward movement and brought the storm further north, in better agreement with the NR.</a:t>
            </a:r>
            <a:endParaRPr lang="en-US" sz="1800" i="1" dirty="0">
              <a:cs typeface="Arial" panose="020B0604020202020204" pitchFamily="34" charset="0"/>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175200" y="16415454"/>
            <a:ext cx="6113782" cy="3396546"/>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76000" y="16395770"/>
            <a:ext cx="6149214" cy="341623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52883" y="10871850"/>
            <a:ext cx="5267628" cy="2926461"/>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671000" y="7742249"/>
            <a:ext cx="5286251" cy="2936806"/>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834684" y="10849306"/>
            <a:ext cx="5348793" cy="2971551"/>
          </a:xfrm>
          <a:prstGeom prst="rect">
            <a:avLst/>
          </a:prstGeom>
        </p:spPr>
      </p:pic>
      <p:pic>
        <p:nvPicPr>
          <p:cNvPr id="76" name="Label_final_2.png"/>
          <p:cNvPicPr/>
          <p:nvPr/>
        </p:nvPicPr>
        <p:blipFill>
          <a:blip r:embed="rId17">
            <a:extLst/>
          </a:blip>
          <a:stretch>
            <a:fillRect/>
          </a:stretch>
        </p:blipFill>
        <p:spPr>
          <a:xfrm>
            <a:off x="31506447" y="8820820"/>
            <a:ext cx="2139282" cy="1269393"/>
          </a:xfrm>
          <a:prstGeom prst="rect">
            <a:avLst/>
          </a:prstGeom>
          <a:ln w="12700">
            <a:miter lim="400000"/>
          </a:ln>
        </p:spPr>
      </p:pic>
      <p:grpSp>
        <p:nvGrpSpPr>
          <p:cNvPr id="34" name="Group 33"/>
          <p:cNvGrpSpPr/>
          <p:nvPr/>
        </p:nvGrpSpPr>
        <p:grpSpPr>
          <a:xfrm>
            <a:off x="14627134" y="15198413"/>
            <a:ext cx="7928066" cy="7405781"/>
            <a:chOff x="14483573" y="15198413"/>
            <a:chExt cx="7928066" cy="7405781"/>
          </a:xfrm>
        </p:grpSpPr>
        <p:pic>
          <p:nvPicPr>
            <p:cNvPr id="82" name="Picture 81"/>
            <p:cNvPicPr>
              <a:picLocks noChangeAspect="1"/>
            </p:cNvPicPr>
            <p:nvPr/>
          </p:nvPicPr>
          <p:blipFill rotWithShape="1">
            <a:blip r:embed="rId18">
              <a:extLst>
                <a:ext uri="{28A0092B-C50C-407E-A947-70E740481C1C}">
                  <a14:useLocalDpi xmlns:a14="http://schemas.microsoft.com/office/drawing/2010/main" val="0"/>
                </a:ext>
              </a:extLst>
            </a:blip>
            <a:srcRect b="23701"/>
            <a:stretch/>
          </p:blipFill>
          <p:spPr>
            <a:xfrm>
              <a:off x="14483573" y="15198413"/>
              <a:ext cx="4274820" cy="4220961"/>
            </a:xfrm>
            <a:prstGeom prst="rect">
              <a:avLst/>
            </a:prstGeom>
          </p:spPr>
        </p:pic>
        <p:pic>
          <p:nvPicPr>
            <p:cNvPr id="83" name="Picture 82"/>
            <p:cNvPicPr>
              <a:picLocks noChangeAspect="1"/>
            </p:cNvPicPr>
            <p:nvPr/>
          </p:nvPicPr>
          <p:blipFill rotWithShape="1">
            <a:blip r:embed="rId19">
              <a:extLst>
                <a:ext uri="{28A0092B-C50C-407E-A947-70E740481C1C}">
                  <a14:useLocalDpi xmlns:a14="http://schemas.microsoft.com/office/drawing/2010/main" val="0"/>
                </a:ext>
              </a:extLst>
            </a:blip>
            <a:srcRect b="23701"/>
            <a:stretch/>
          </p:blipFill>
          <p:spPr>
            <a:xfrm>
              <a:off x="18136819" y="15198413"/>
              <a:ext cx="4274820" cy="4220961"/>
            </a:xfrm>
            <a:prstGeom prst="rect">
              <a:avLst/>
            </a:prstGeom>
          </p:spPr>
        </p:pic>
        <p:pic>
          <p:nvPicPr>
            <p:cNvPr id="84" name="Picture 83"/>
            <p:cNvPicPr>
              <a:picLocks noChangeAspect="1"/>
            </p:cNvPicPr>
            <p:nvPr/>
          </p:nvPicPr>
          <p:blipFill rotWithShape="1">
            <a:blip r:embed="rId20">
              <a:extLst>
                <a:ext uri="{28A0092B-C50C-407E-A947-70E740481C1C}">
                  <a14:useLocalDpi xmlns:a14="http://schemas.microsoft.com/office/drawing/2010/main" val="0"/>
                </a:ext>
              </a:extLst>
            </a:blip>
            <a:srcRect b="22065"/>
            <a:stretch/>
          </p:blipFill>
          <p:spPr>
            <a:xfrm>
              <a:off x="14483573" y="18292702"/>
              <a:ext cx="4274820" cy="4311491"/>
            </a:xfrm>
            <a:prstGeom prst="rect">
              <a:avLst/>
            </a:prstGeom>
          </p:spPr>
        </p:pic>
        <p:pic>
          <p:nvPicPr>
            <p:cNvPr id="86" name="Picture 85"/>
            <p:cNvPicPr>
              <a:picLocks noChangeAspect="1"/>
            </p:cNvPicPr>
            <p:nvPr/>
          </p:nvPicPr>
          <p:blipFill rotWithShape="1">
            <a:blip r:embed="rId21">
              <a:extLst>
                <a:ext uri="{28A0092B-C50C-407E-A947-70E740481C1C}">
                  <a14:useLocalDpi xmlns:a14="http://schemas.microsoft.com/office/drawing/2010/main" val="0"/>
                </a:ext>
              </a:extLst>
            </a:blip>
            <a:srcRect t="1" b="22063"/>
            <a:stretch/>
          </p:blipFill>
          <p:spPr>
            <a:xfrm>
              <a:off x="18136819" y="18292702"/>
              <a:ext cx="4274820" cy="4311492"/>
            </a:xfrm>
            <a:prstGeom prst="rect">
              <a:avLst/>
            </a:prstGeom>
          </p:spPr>
        </p:pic>
      </p:grpSp>
      <p:grpSp>
        <p:nvGrpSpPr>
          <p:cNvPr id="32" name="Group 31"/>
          <p:cNvGrpSpPr/>
          <p:nvPr/>
        </p:nvGrpSpPr>
        <p:grpSpPr>
          <a:xfrm>
            <a:off x="21433169" y="16383000"/>
            <a:ext cx="7772400" cy="6221193"/>
            <a:chOff x="2209800" y="342900"/>
            <a:chExt cx="7772400" cy="6221193"/>
          </a:xfrm>
        </p:grpSpPr>
        <p:pic>
          <p:nvPicPr>
            <p:cNvPr id="87" name="Picture 86"/>
            <p:cNvPicPr>
              <a:picLocks noChangeAspect="1"/>
            </p:cNvPicPr>
            <p:nvPr/>
          </p:nvPicPr>
          <p:blipFill rotWithShape="1">
            <a:blip r:embed="rId22">
              <a:extLst>
                <a:ext uri="{28A0092B-C50C-407E-A947-70E740481C1C}">
                  <a14:useLocalDpi xmlns:a14="http://schemas.microsoft.com/office/drawing/2010/main" val="0"/>
                </a:ext>
              </a:extLst>
            </a:blip>
            <a:srcRect l="11863" t="79029" r="10127" b="14625"/>
            <a:stretch/>
          </p:blipFill>
          <p:spPr>
            <a:xfrm>
              <a:off x="2986875" y="5861964"/>
              <a:ext cx="6669556" cy="702129"/>
            </a:xfrm>
            <a:prstGeom prst="rect">
              <a:avLst/>
            </a:prstGeom>
          </p:spPr>
        </p:pic>
        <p:pic>
          <p:nvPicPr>
            <p:cNvPr id="88" name="Picture 87"/>
            <p:cNvPicPr>
              <a:picLocks noChangeAspect="1"/>
            </p:cNvPicPr>
            <p:nvPr/>
          </p:nvPicPr>
          <p:blipFill rotWithShape="1">
            <a:blip r:embed="rId23">
              <a:extLst>
                <a:ext uri="{28A0092B-C50C-407E-A947-70E740481C1C}">
                  <a14:useLocalDpi xmlns:a14="http://schemas.microsoft.com/office/drawing/2010/main" val="0"/>
                </a:ext>
              </a:extLst>
            </a:blip>
            <a:srcRect t="19480" b="25162"/>
            <a:stretch/>
          </p:blipFill>
          <p:spPr>
            <a:xfrm>
              <a:off x="2209800" y="342900"/>
              <a:ext cx="7772400" cy="5568043"/>
            </a:xfrm>
            <a:prstGeom prst="rect">
              <a:avLst/>
            </a:prstGeom>
          </p:spPr>
        </p:pic>
      </p:grpSp>
      <p:grpSp>
        <p:nvGrpSpPr>
          <p:cNvPr id="35" name="Group 34"/>
          <p:cNvGrpSpPr/>
          <p:nvPr/>
        </p:nvGrpSpPr>
        <p:grpSpPr>
          <a:xfrm>
            <a:off x="21488400" y="23169383"/>
            <a:ext cx="7931332" cy="7315250"/>
            <a:chOff x="14545494" y="23321783"/>
            <a:chExt cx="7931332" cy="7315250"/>
          </a:xfrm>
        </p:grpSpPr>
        <p:pic>
          <p:nvPicPr>
            <p:cNvPr id="90" name="Picture 89"/>
            <p:cNvPicPr>
              <a:picLocks noChangeAspect="1"/>
            </p:cNvPicPr>
            <p:nvPr/>
          </p:nvPicPr>
          <p:blipFill rotWithShape="1">
            <a:blip r:embed="rId24">
              <a:extLst>
                <a:ext uri="{28A0092B-C50C-407E-A947-70E740481C1C}">
                  <a14:useLocalDpi xmlns:a14="http://schemas.microsoft.com/office/drawing/2010/main" val="0"/>
                </a:ext>
              </a:extLst>
            </a:blip>
            <a:srcRect b="23701"/>
            <a:stretch/>
          </p:blipFill>
          <p:spPr>
            <a:xfrm>
              <a:off x="14545494" y="23321783"/>
              <a:ext cx="4274820" cy="4220961"/>
            </a:xfrm>
            <a:prstGeom prst="rect">
              <a:avLst/>
            </a:prstGeom>
          </p:spPr>
        </p:pic>
        <p:pic>
          <p:nvPicPr>
            <p:cNvPr id="91" name="Picture 90"/>
            <p:cNvPicPr>
              <a:picLocks noChangeAspect="1"/>
            </p:cNvPicPr>
            <p:nvPr/>
          </p:nvPicPr>
          <p:blipFill rotWithShape="1">
            <a:blip r:embed="rId25">
              <a:extLst>
                <a:ext uri="{28A0092B-C50C-407E-A947-70E740481C1C}">
                  <a14:useLocalDpi xmlns:a14="http://schemas.microsoft.com/office/drawing/2010/main" val="0"/>
                </a:ext>
              </a:extLst>
            </a:blip>
            <a:srcRect b="23701"/>
            <a:stretch/>
          </p:blipFill>
          <p:spPr>
            <a:xfrm>
              <a:off x="18202006" y="23321783"/>
              <a:ext cx="4274820" cy="4220961"/>
            </a:xfrm>
            <a:prstGeom prst="rect">
              <a:avLst/>
            </a:prstGeom>
          </p:spPr>
        </p:pic>
        <p:pic>
          <p:nvPicPr>
            <p:cNvPr id="92" name="Picture 91"/>
            <p:cNvPicPr>
              <a:picLocks noChangeAspect="1"/>
            </p:cNvPicPr>
            <p:nvPr/>
          </p:nvPicPr>
          <p:blipFill rotWithShape="1">
            <a:blip r:embed="rId26">
              <a:extLst>
                <a:ext uri="{28A0092B-C50C-407E-A947-70E740481C1C}">
                  <a14:useLocalDpi xmlns:a14="http://schemas.microsoft.com/office/drawing/2010/main" val="0"/>
                </a:ext>
              </a:extLst>
            </a:blip>
            <a:srcRect b="23700"/>
            <a:stretch/>
          </p:blipFill>
          <p:spPr>
            <a:xfrm>
              <a:off x="14545494" y="26416072"/>
              <a:ext cx="4274820" cy="4220961"/>
            </a:xfrm>
            <a:prstGeom prst="rect">
              <a:avLst/>
            </a:prstGeom>
          </p:spPr>
        </p:pic>
        <p:pic>
          <p:nvPicPr>
            <p:cNvPr id="93" name="Picture 92"/>
            <p:cNvPicPr>
              <a:picLocks noChangeAspect="1"/>
            </p:cNvPicPr>
            <p:nvPr/>
          </p:nvPicPr>
          <p:blipFill rotWithShape="1">
            <a:blip r:embed="rId27">
              <a:extLst>
                <a:ext uri="{28A0092B-C50C-407E-A947-70E740481C1C}">
                  <a14:useLocalDpi xmlns:a14="http://schemas.microsoft.com/office/drawing/2010/main" val="0"/>
                </a:ext>
              </a:extLst>
            </a:blip>
            <a:srcRect b="23700"/>
            <a:stretch/>
          </p:blipFill>
          <p:spPr>
            <a:xfrm>
              <a:off x="18202006" y="26416072"/>
              <a:ext cx="4274820" cy="4220961"/>
            </a:xfrm>
            <a:prstGeom prst="rect">
              <a:avLst/>
            </a:prstGeom>
          </p:spPr>
        </p:pic>
      </p:grpSp>
      <p:grpSp>
        <p:nvGrpSpPr>
          <p:cNvPr id="94" name="Group 93"/>
          <p:cNvGrpSpPr/>
          <p:nvPr/>
        </p:nvGrpSpPr>
        <p:grpSpPr>
          <a:xfrm>
            <a:off x="14328004" y="23164800"/>
            <a:ext cx="7931332" cy="7402853"/>
            <a:chOff x="2131967" y="-1118532"/>
            <a:chExt cx="7931332" cy="7402853"/>
          </a:xfrm>
        </p:grpSpPr>
        <p:pic>
          <p:nvPicPr>
            <p:cNvPr id="95" name="Picture 94"/>
            <p:cNvPicPr>
              <a:picLocks noChangeAspect="1"/>
            </p:cNvPicPr>
            <p:nvPr/>
          </p:nvPicPr>
          <p:blipFill rotWithShape="1">
            <a:blip r:embed="rId28">
              <a:extLst>
                <a:ext uri="{28A0092B-C50C-407E-A947-70E740481C1C}">
                  <a14:useLocalDpi xmlns:a14="http://schemas.microsoft.com/office/drawing/2010/main" val="0"/>
                </a:ext>
              </a:extLst>
            </a:blip>
            <a:srcRect b="23701"/>
            <a:stretch/>
          </p:blipFill>
          <p:spPr>
            <a:xfrm>
              <a:off x="2131967" y="-1118532"/>
              <a:ext cx="4274820" cy="4220961"/>
            </a:xfrm>
            <a:prstGeom prst="rect">
              <a:avLst/>
            </a:prstGeom>
          </p:spPr>
        </p:pic>
        <p:pic>
          <p:nvPicPr>
            <p:cNvPr id="96" name="Picture 95"/>
            <p:cNvPicPr>
              <a:picLocks noChangeAspect="1"/>
            </p:cNvPicPr>
            <p:nvPr/>
          </p:nvPicPr>
          <p:blipFill rotWithShape="1">
            <a:blip r:embed="rId29">
              <a:extLst>
                <a:ext uri="{28A0092B-C50C-407E-A947-70E740481C1C}">
                  <a14:useLocalDpi xmlns:a14="http://schemas.microsoft.com/office/drawing/2010/main" val="0"/>
                </a:ext>
              </a:extLst>
            </a:blip>
            <a:srcRect b="23701"/>
            <a:stretch/>
          </p:blipFill>
          <p:spPr>
            <a:xfrm>
              <a:off x="5788479" y="-1118532"/>
              <a:ext cx="4274820" cy="4220961"/>
            </a:xfrm>
            <a:prstGeom prst="rect">
              <a:avLst/>
            </a:prstGeom>
          </p:spPr>
        </p:pic>
        <p:pic>
          <p:nvPicPr>
            <p:cNvPr id="97" name="Picture 96"/>
            <p:cNvPicPr>
              <a:picLocks noChangeAspect="1"/>
            </p:cNvPicPr>
            <p:nvPr/>
          </p:nvPicPr>
          <p:blipFill rotWithShape="1">
            <a:blip r:embed="rId30">
              <a:extLst>
                <a:ext uri="{28A0092B-C50C-407E-A947-70E740481C1C}">
                  <a14:useLocalDpi xmlns:a14="http://schemas.microsoft.com/office/drawing/2010/main" val="0"/>
                </a:ext>
              </a:extLst>
            </a:blip>
            <a:srcRect b="22241"/>
            <a:stretch/>
          </p:blipFill>
          <p:spPr>
            <a:xfrm>
              <a:off x="5788479" y="1975757"/>
              <a:ext cx="4274820" cy="4301744"/>
            </a:xfrm>
            <a:prstGeom prst="rect">
              <a:avLst/>
            </a:prstGeom>
          </p:spPr>
        </p:pic>
        <p:pic>
          <p:nvPicPr>
            <p:cNvPr id="98" name="Picture 97"/>
            <p:cNvPicPr>
              <a:picLocks noChangeAspect="1"/>
            </p:cNvPicPr>
            <p:nvPr/>
          </p:nvPicPr>
          <p:blipFill rotWithShape="1">
            <a:blip r:embed="rId31">
              <a:extLst>
                <a:ext uri="{28A0092B-C50C-407E-A947-70E740481C1C}">
                  <a14:useLocalDpi xmlns:a14="http://schemas.microsoft.com/office/drawing/2010/main" val="0"/>
                </a:ext>
              </a:extLst>
            </a:blip>
            <a:srcRect b="22117"/>
            <a:stretch/>
          </p:blipFill>
          <p:spPr>
            <a:xfrm>
              <a:off x="2131967" y="1975757"/>
              <a:ext cx="4274820" cy="4308564"/>
            </a:xfrm>
            <a:prstGeom prst="rect">
              <a:avLst/>
            </a:prstGeom>
          </p:spPr>
        </p:pic>
      </p:grpSp>
      <p:sp>
        <p:nvSpPr>
          <p:cNvPr id="99" name="TextBox 98"/>
          <p:cNvSpPr txBox="1"/>
          <p:nvPr/>
        </p:nvSpPr>
        <p:spPr>
          <a:xfrm>
            <a:off x="22278070" y="22525672"/>
            <a:ext cx="6316434" cy="1477328"/>
          </a:xfrm>
          <a:prstGeom prst="rect">
            <a:avLst/>
          </a:prstGeom>
          <a:noFill/>
        </p:spPr>
        <p:txBody>
          <a:bodyPr wrap="square" rtlCol="0">
            <a:spAutoFit/>
          </a:bodyPr>
          <a:lstStyle/>
          <a:p>
            <a:pPr marL="577850" indent="-577850"/>
            <a:r>
              <a:rPr lang="en-US" sz="1800" i="1" dirty="0" smtClean="0">
                <a:cs typeface="Arial" panose="020B0604020202020204" pitchFamily="34" charset="0"/>
              </a:rPr>
              <a:t>Fig </a:t>
            </a:r>
            <a:r>
              <a:rPr lang="en-US" sz="1800" i="1" dirty="0">
                <a:cs typeface="Arial" panose="020B0604020202020204" pitchFamily="34" charset="0"/>
              </a:rPr>
              <a:t>5</a:t>
            </a:r>
            <a:r>
              <a:rPr lang="en-US" sz="1800" i="1" dirty="0" smtClean="0">
                <a:cs typeface="Arial" panose="020B0604020202020204" pitchFamily="34" charset="0"/>
              </a:rPr>
              <a:t>. Simulated CYGNSS wind speed data in the domain of Fig.1 and +/- 1.5 hours around 1200 UT August 1.  For clarity, every 5</a:t>
            </a:r>
            <a:r>
              <a:rPr lang="en-US" sz="1800" i="1" baseline="30000" dirty="0" smtClean="0">
                <a:cs typeface="Arial" panose="020B0604020202020204" pitchFamily="34" charset="0"/>
              </a:rPr>
              <a:t>th</a:t>
            </a:r>
            <a:r>
              <a:rPr lang="en-US" sz="1800" i="1" dirty="0" smtClean="0">
                <a:cs typeface="Arial" panose="020B0604020202020204" pitchFamily="34" charset="0"/>
              </a:rPr>
              <a:t> CYGNSS retrieved wind speed location is plotted. For reference, CYGNSS locations are plotted as solid gray circles in Figs. 4, 6 and 7. </a:t>
            </a:r>
            <a:endParaRPr lang="en-US" sz="1800" i="1" dirty="0">
              <a:cs typeface="Arial" panose="020B0604020202020204" pitchFamily="34" charset="0"/>
            </a:endParaRPr>
          </a:p>
        </p:txBody>
      </p:sp>
      <p:pic>
        <p:nvPicPr>
          <p:cNvPr id="100" name="Picture 99"/>
          <p:cNvPicPr>
            <a:picLocks noChangeAspect="1"/>
          </p:cNvPicPr>
          <p:nvPr/>
        </p:nvPicPr>
        <p:blipFill rotWithShape="1">
          <a:blip r:embed="rId22">
            <a:extLst>
              <a:ext uri="{28A0092B-C50C-407E-A947-70E740481C1C}">
                <a14:useLocalDpi xmlns:a14="http://schemas.microsoft.com/office/drawing/2010/main" val="0"/>
              </a:ext>
            </a:extLst>
          </a:blip>
          <a:srcRect l="11859" t="79029" r="8169" b="14625"/>
          <a:stretch/>
        </p:blipFill>
        <p:spPr>
          <a:xfrm>
            <a:off x="15087600" y="30327600"/>
            <a:ext cx="6837348" cy="702129"/>
          </a:xfrm>
          <a:prstGeom prst="rect">
            <a:avLst/>
          </a:prstGeom>
        </p:spPr>
      </p:pic>
      <p:pic>
        <p:nvPicPr>
          <p:cNvPr id="101" name="Picture 100"/>
          <p:cNvPicPr>
            <a:picLocks noChangeAspect="1"/>
          </p:cNvPicPr>
          <p:nvPr/>
        </p:nvPicPr>
        <p:blipFill rotWithShape="1">
          <a:blip r:embed="rId26">
            <a:extLst>
              <a:ext uri="{28A0092B-C50C-407E-A947-70E740481C1C}">
                <a14:useLocalDpi xmlns:a14="http://schemas.microsoft.com/office/drawing/2010/main" val="0"/>
              </a:ext>
            </a:extLst>
          </a:blip>
          <a:srcRect l="11696" t="79516" r="8860" b="13501"/>
          <a:stretch/>
        </p:blipFill>
        <p:spPr>
          <a:xfrm>
            <a:off x="22240069" y="30393184"/>
            <a:ext cx="6792131" cy="772616"/>
          </a:xfrm>
          <a:prstGeom prst="rect">
            <a:avLst/>
          </a:prstGeom>
        </p:spPr>
      </p:pic>
      <p:sp>
        <p:nvSpPr>
          <p:cNvPr id="102" name="TextBox 101"/>
          <p:cNvSpPr txBox="1"/>
          <p:nvPr/>
        </p:nvSpPr>
        <p:spPr>
          <a:xfrm>
            <a:off x="22278070" y="31013400"/>
            <a:ext cx="6849834" cy="923330"/>
          </a:xfrm>
          <a:prstGeom prst="rect">
            <a:avLst/>
          </a:prstGeom>
          <a:noFill/>
        </p:spPr>
        <p:txBody>
          <a:bodyPr wrap="square" rtlCol="0">
            <a:spAutoFit/>
          </a:bodyPr>
          <a:lstStyle/>
          <a:p>
            <a:pPr marL="523875" indent="-523875"/>
            <a:r>
              <a:rPr lang="en-US" sz="1800" i="1" dirty="0" smtClean="0">
                <a:cs typeface="Arial" panose="020B0604020202020204" pitchFamily="34" charset="0"/>
              </a:rPr>
              <a:t>Fig </a:t>
            </a:r>
            <a:r>
              <a:rPr lang="en-US" sz="1800" i="1" dirty="0">
                <a:cs typeface="Arial" panose="020B0604020202020204" pitchFamily="34" charset="0"/>
              </a:rPr>
              <a:t>7</a:t>
            </a:r>
            <a:r>
              <a:rPr lang="en-US" sz="1800" i="1" dirty="0" smtClean="0">
                <a:cs typeface="Arial" panose="020B0604020202020204" pitchFamily="34" charset="0"/>
              </a:rPr>
              <a:t>. As in Fig. 4, but 48 hours later.  The storm has strengthened further. CYGNSS treatments are in better agreement with the NR in terms of intensity and overall wind field structure.</a:t>
            </a:r>
            <a:endParaRPr lang="en-US" sz="1800" i="1" dirty="0">
              <a:cs typeface="Arial" panose="020B0604020202020204" pitchFamily="34" charset="0"/>
            </a:endParaRPr>
          </a:p>
        </p:txBody>
      </p:sp>
      <p:sp>
        <p:nvSpPr>
          <p:cNvPr id="31" name="Rectangle 30"/>
          <p:cNvSpPr/>
          <p:nvPr/>
        </p:nvSpPr>
        <p:spPr>
          <a:xfrm>
            <a:off x="36288982" y="7754750"/>
            <a:ext cx="211473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2194579" y="10896600"/>
            <a:ext cx="2114737" cy="12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8451711" y="10857550"/>
            <a:ext cx="211473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2156400" y="16415454"/>
            <a:ext cx="211473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8709600" y="16409095"/>
            <a:ext cx="211473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31472172" y="12873335"/>
            <a:ext cx="3960828" cy="461665"/>
          </a:xfrm>
          <a:prstGeom prst="rect">
            <a:avLst/>
          </a:prstGeom>
          <a:noFill/>
          <a:ln w="9525">
            <a:solidFill>
              <a:schemeClr val="tx1">
                <a:lumMod val="75000"/>
                <a:lumOff val="25000"/>
              </a:schemeClr>
            </a:solidFill>
          </a:ln>
        </p:spPr>
        <p:txBody>
          <a:bodyPr wrap="none" rtlCol="0">
            <a:spAutoFit/>
          </a:bodyPr>
          <a:lstStyle/>
          <a:p>
            <a:r>
              <a:rPr lang="en-US" sz="2400" dirty="0" smtClean="0">
                <a:solidFill>
                  <a:schemeClr val="tx1">
                    <a:lumMod val="75000"/>
                    <a:lumOff val="25000"/>
                  </a:schemeClr>
                </a:solidFill>
              </a:rPr>
              <a:t>Average Maximum Wind Error</a:t>
            </a:r>
            <a:endParaRPr lang="en-US" sz="2400" dirty="0">
              <a:solidFill>
                <a:schemeClr val="tx1">
                  <a:lumMod val="75000"/>
                  <a:lumOff val="25000"/>
                </a:schemeClr>
              </a:solidFill>
            </a:endParaRPr>
          </a:p>
        </p:txBody>
      </p:sp>
      <p:sp>
        <p:nvSpPr>
          <p:cNvPr id="104" name="TextBox 103"/>
          <p:cNvSpPr txBox="1"/>
          <p:nvPr/>
        </p:nvSpPr>
        <p:spPr>
          <a:xfrm>
            <a:off x="37468678" y="11120735"/>
            <a:ext cx="4002827" cy="461665"/>
          </a:xfrm>
          <a:prstGeom prst="rect">
            <a:avLst/>
          </a:prstGeom>
          <a:noFill/>
          <a:ln w="9525">
            <a:solidFill>
              <a:schemeClr val="tx1">
                <a:lumMod val="75000"/>
                <a:lumOff val="25000"/>
              </a:schemeClr>
            </a:solidFill>
          </a:ln>
        </p:spPr>
        <p:txBody>
          <a:bodyPr wrap="none" rtlCol="0">
            <a:spAutoFit/>
          </a:bodyPr>
          <a:lstStyle/>
          <a:p>
            <a:r>
              <a:rPr lang="en-US" sz="2400" dirty="0" smtClean="0">
                <a:solidFill>
                  <a:schemeClr val="tx1">
                    <a:lumMod val="75000"/>
                    <a:lumOff val="25000"/>
                  </a:schemeClr>
                </a:solidFill>
              </a:rPr>
              <a:t>Average </a:t>
            </a:r>
            <a:r>
              <a:rPr lang="en-US" sz="2400" smtClean="0">
                <a:solidFill>
                  <a:schemeClr val="tx1">
                    <a:lumMod val="75000"/>
                    <a:lumOff val="25000"/>
                  </a:schemeClr>
                </a:solidFill>
              </a:rPr>
              <a:t>Central Pressure Error</a:t>
            </a:r>
            <a:endParaRPr lang="en-US" sz="2400" dirty="0">
              <a:solidFill>
                <a:schemeClr val="tx1">
                  <a:lumMod val="75000"/>
                  <a:lumOff val="25000"/>
                </a:schemeClr>
              </a:solidFill>
            </a:endParaRPr>
          </a:p>
        </p:txBody>
      </p:sp>
      <p:sp>
        <p:nvSpPr>
          <p:cNvPr id="105" name="TextBox 104"/>
          <p:cNvSpPr txBox="1"/>
          <p:nvPr/>
        </p:nvSpPr>
        <p:spPr>
          <a:xfrm>
            <a:off x="35280600" y="8001000"/>
            <a:ext cx="2609432" cy="461665"/>
          </a:xfrm>
          <a:prstGeom prst="rect">
            <a:avLst/>
          </a:prstGeom>
          <a:noFill/>
          <a:ln w="9525">
            <a:solidFill>
              <a:schemeClr val="tx1">
                <a:lumMod val="75000"/>
                <a:lumOff val="25000"/>
              </a:schemeClr>
            </a:solidFill>
          </a:ln>
        </p:spPr>
        <p:txBody>
          <a:bodyPr wrap="none" rtlCol="0">
            <a:spAutoFit/>
          </a:bodyPr>
          <a:lstStyle/>
          <a:p>
            <a:r>
              <a:rPr lang="en-US" sz="2400" dirty="0" smtClean="0">
                <a:solidFill>
                  <a:schemeClr val="tx1">
                    <a:lumMod val="75000"/>
                    <a:lumOff val="25000"/>
                  </a:schemeClr>
                </a:solidFill>
              </a:rPr>
              <a:t>Average Track Error</a:t>
            </a:r>
            <a:endParaRPr lang="en-US" sz="2400" dirty="0">
              <a:solidFill>
                <a:schemeClr val="tx1">
                  <a:lumMod val="75000"/>
                  <a:lumOff val="25000"/>
                </a:schemeClr>
              </a:solidFill>
            </a:endParaRPr>
          </a:p>
        </p:txBody>
      </p:sp>
      <p:sp>
        <p:nvSpPr>
          <p:cNvPr id="106" name="TextBox 105"/>
          <p:cNvSpPr txBox="1"/>
          <p:nvPr/>
        </p:nvSpPr>
        <p:spPr>
          <a:xfrm>
            <a:off x="37308250" y="16687800"/>
            <a:ext cx="4393190" cy="461665"/>
          </a:xfrm>
          <a:prstGeom prst="rect">
            <a:avLst/>
          </a:prstGeom>
          <a:noFill/>
          <a:ln w="9525">
            <a:solidFill>
              <a:schemeClr val="tx1">
                <a:lumMod val="75000"/>
                <a:lumOff val="25000"/>
              </a:schemeClr>
            </a:solidFill>
          </a:ln>
        </p:spPr>
        <p:txBody>
          <a:bodyPr wrap="none" rtlCol="0">
            <a:spAutoFit/>
          </a:bodyPr>
          <a:lstStyle/>
          <a:p>
            <a:r>
              <a:rPr lang="en-US" sz="2400" dirty="0" smtClean="0">
                <a:solidFill>
                  <a:schemeClr val="tx1">
                    <a:lumMod val="75000"/>
                    <a:lumOff val="25000"/>
                  </a:schemeClr>
                </a:solidFill>
              </a:rPr>
              <a:t>Average Domain 10-m Wind Error</a:t>
            </a:r>
            <a:endParaRPr lang="en-US" sz="2400" dirty="0">
              <a:solidFill>
                <a:schemeClr val="tx1">
                  <a:lumMod val="75000"/>
                  <a:lumOff val="25000"/>
                </a:schemeClr>
              </a:solidFill>
            </a:endParaRPr>
          </a:p>
        </p:txBody>
      </p:sp>
      <p:sp>
        <p:nvSpPr>
          <p:cNvPr id="107" name="TextBox 106"/>
          <p:cNvSpPr txBox="1"/>
          <p:nvPr/>
        </p:nvSpPr>
        <p:spPr>
          <a:xfrm>
            <a:off x="32199984" y="18816935"/>
            <a:ext cx="3766416" cy="461665"/>
          </a:xfrm>
          <a:prstGeom prst="rect">
            <a:avLst/>
          </a:prstGeom>
          <a:noFill/>
          <a:ln w="9525">
            <a:solidFill>
              <a:schemeClr val="tx1">
                <a:lumMod val="75000"/>
                <a:lumOff val="25000"/>
              </a:schemeClr>
            </a:solidFill>
          </a:ln>
        </p:spPr>
        <p:txBody>
          <a:bodyPr wrap="none" rtlCol="0">
            <a:spAutoFit/>
          </a:bodyPr>
          <a:lstStyle/>
          <a:p>
            <a:r>
              <a:rPr lang="en-US" sz="2400" dirty="0" smtClean="0">
                <a:solidFill>
                  <a:schemeClr val="tx1">
                    <a:lumMod val="75000"/>
                    <a:lumOff val="25000"/>
                  </a:schemeClr>
                </a:solidFill>
              </a:rPr>
              <a:t>Average </a:t>
            </a:r>
            <a:r>
              <a:rPr lang="en-US" sz="2400" smtClean="0">
                <a:solidFill>
                  <a:schemeClr val="tx1">
                    <a:lumMod val="75000"/>
                    <a:lumOff val="25000"/>
                  </a:schemeClr>
                </a:solidFill>
              </a:rPr>
              <a:t>Domain MSLP </a:t>
            </a:r>
            <a:r>
              <a:rPr lang="en-US" sz="2400" dirty="0" smtClean="0">
                <a:solidFill>
                  <a:schemeClr val="tx1">
                    <a:lumMod val="75000"/>
                    <a:lumOff val="25000"/>
                  </a:schemeClr>
                </a:solidFill>
              </a:rPr>
              <a:t>Error</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566479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14001</TotalTime>
  <Words>968</Words>
  <Application>Microsoft Macintosh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 Black</vt:lpstr>
      <vt:lpstr>Calibri</vt:lpstr>
      <vt:lpstr>Symbol</vt:lpstr>
      <vt:lpstr>Arial</vt:lpstr>
      <vt:lpstr>Office Theme</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McNoldy</dc:creator>
  <cp:lastModifiedBy>S Mark Leidner</cp:lastModifiedBy>
  <cp:revision>138</cp:revision>
  <dcterms:created xsi:type="dcterms:W3CDTF">2014-12-10T18:38:08Z</dcterms:created>
  <dcterms:modified xsi:type="dcterms:W3CDTF">2016-12-09T20:02:41Z</dcterms:modified>
</cp:coreProperties>
</file>