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43891200"/>
  <p:notesSz cx="6858000" cy="9144000"/>
  <p:defaultText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CF3"/>
    <a:srgbClr val="CCD3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p:scale>
          <a:sx n="35" d="100"/>
          <a:sy n="35" d="100"/>
        </p:scale>
        <p:origin x="-712" y="5184"/>
      </p:cViewPr>
      <p:guideLst>
        <p:guide orient="horz" pos="13824"/>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3634723"/>
            <a:ext cx="3730752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4871680"/>
            <a:ext cx="30723840" cy="1121664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6BA9F7-5A55-164F-88D2-044B3226FF5C}"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9A5BF-89D7-094C-8CD3-0698389FD76B}" type="slidenum">
              <a:rPr lang="en-US" smtClean="0"/>
              <a:t>‹#›</a:t>
            </a:fld>
            <a:endParaRPr lang="en-US"/>
          </a:p>
        </p:txBody>
      </p:sp>
    </p:spTree>
    <p:extLst>
      <p:ext uri="{BB962C8B-B14F-4D97-AF65-F5344CB8AC3E}">
        <p14:creationId xmlns:p14="http://schemas.microsoft.com/office/powerpoint/2010/main" val="16171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BA9F7-5A55-164F-88D2-044B3226FF5C}"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9A5BF-89D7-094C-8CD3-0698389FD76B}" type="slidenum">
              <a:rPr lang="en-US" smtClean="0"/>
              <a:t>‹#›</a:t>
            </a:fld>
            <a:endParaRPr lang="en-US"/>
          </a:p>
        </p:txBody>
      </p:sp>
    </p:spTree>
    <p:extLst>
      <p:ext uri="{BB962C8B-B14F-4D97-AF65-F5344CB8AC3E}">
        <p14:creationId xmlns:p14="http://schemas.microsoft.com/office/powerpoint/2010/main" val="1791311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11247123"/>
            <a:ext cx="47404018"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11247123"/>
            <a:ext cx="141480542"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BA9F7-5A55-164F-88D2-044B3226FF5C}"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9A5BF-89D7-094C-8CD3-0698389FD76B}" type="slidenum">
              <a:rPr lang="en-US" smtClean="0"/>
              <a:t>‹#›</a:t>
            </a:fld>
            <a:endParaRPr lang="en-US"/>
          </a:p>
        </p:txBody>
      </p:sp>
    </p:spTree>
    <p:extLst>
      <p:ext uri="{BB962C8B-B14F-4D97-AF65-F5344CB8AC3E}">
        <p14:creationId xmlns:p14="http://schemas.microsoft.com/office/powerpoint/2010/main" val="304575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BA9F7-5A55-164F-88D2-044B3226FF5C}"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9A5BF-89D7-094C-8CD3-0698389FD76B}" type="slidenum">
              <a:rPr lang="en-US" smtClean="0"/>
              <a:t>‹#›</a:t>
            </a:fld>
            <a:endParaRPr lang="en-US"/>
          </a:p>
        </p:txBody>
      </p:sp>
    </p:spTree>
    <p:extLst>
      <p:ext uri="{BB962C8B-B14F-4D97-AF65-F5344CB8AC3E}">
        <p14:creationId xmlns:p14="http://schemas.microsoft.com/office/powerpoint/2010/main" val="419174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8204163"/>
            <a:ext cx="37307520" cy="871728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8602966"/>
            <a:ext cx="37307520" cy="96011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BA9F7-5A55-164F-88D2-044B3226FF5C}" type="datetimeFigureOut">
              <a:rPr lang="en-US" smtClean="0"/>
              <a:t>11/9/17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9A5BF-89D7-094C-8CD3-0698389FD76B}" type="slidenum">
              <a:rPr lang="en-US" smtClean="0"/>
              <a:t>‹#›</a:t>
            </a:fld>
            <a:endParaRPr lang="en-US"/>
          </a:p>
        </p:txBody>
      </p:sp>
    </p:spTree>
    <p:extLst>
      <p:ext uri="{BB962C8B-B14F-4D97-AF65-F5344CB8AC3E}">
        <p14:creationId xmlns:p14="http://schemas.microsoft.com/office/powerpoint/2010/main" val="401310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65542163"/>
            <a:ext cx="94442280" cy="18538951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65542163"/>
            <a:ext cx="94442280" cy="18538951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6BA9F7-5A55-164F-88D2-044B3226FF5C}"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9A5BF-89D7-094C-8CD3-0698389FD76B}" type="slidenum">
              <a:rPr lang="en-US" smtClean="0"/>
              <a:t>‹#›</a:t>
            </a:fld>
            <a:endParaRPr lang="en-US"/>
          </a:p>
        </p:txBody>
      </p:sp>
    </p:spTree>
    <p:extLst>
      <p:ext uri="{BB962C8B-B14F-4D97-AF65-F5344CB8AC3E}">
        <p14:creationId xmlns:p14="http://schemas.microsoft.com/office/powerpoint/2010/main" val="204973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757683"/>
            <a:ext cx="3950208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9824723"/>
            <a:ext cx="19392902"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194560" y="13919200"/>
            <a:ext cx="19392902"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9824723"/>
            <a:ext cx="19400520"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2296122" y="13919200"/>
            <a:ext cx="19400520"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6BA9F7-5A55-164F-88D2-044B3226FF5C}" type="datetimeFigureOut">
              <a:rPr lang="en-US" smtClean="0"/>
              <a:t>11/9/17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9A5BF-89D7-094C-8CD3-0698389FD76B}" type="slidenum">
              <a:rPr lang="en-US" smtClean="0"/>
              <a:t>‹#›</a:t>
            </a:fld>
            <a:endParaRPr lang="en-US"/>
          </a:p>
        </p:txBody>
      </p:sp>
    </p:spTree>
    <p:extLst>
      <p:ext uri="{BB962C8B-B14F-4D97-AF65-F5344CB8AC3E}">
        <p14:creationId xmlns:p14="http://schemas.microsoft.com/office/powerpoint/2010/main" val="2536283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6BA9F7-5A55-164F-88D2-044B3226FF5C}" type="datetimeFigureOut">
              <a:rPr lang="en-US" smtClean="0"/>
              <a:t>11/9/17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9A5BF-89D7-094C-8CD3-0698389FD76B}" type="slidenum">
              <a:rPr lang="en-US" smtClean="0"/>
              <a:t>‹#›</a:t>
            </a:fld>
            <a:endParaRPr lang="en-US"/>
          </a:p>
        </p:txBody>
      </p:sp>
    </p:spTree>
    <p:extLst>
      <p:ext uri="{BB962C8B-B14F-4D97-AF65-F5344CB8AC3E}">
        <p14:creationId xmlns:p14="http://schemas.microsoft.com/office/powerpoint/2010/main" val="176397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A9F7-5A55-164F-88D2-044B3226FF5C}" type="datetimeFigureOut">
              <a:rPr lang="en-US" smtClean="0"/>
              <a:t>11/9/17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9A5BF-89D7-094C-8CD3-0698389FD76B}" type="slidenum">
              <a:rPr lang="en-US" smtClean="0"/>
              <a:t>‹#›</a:t>
            </a:fld>
            <a:endParaRPr lang="en-US"/>
          </a:p>
        </p:txBody>
      </p:sp>
    </p:spTree>
    <p:extLst>
      <p:ext uri="{BB962C8B-B14F-4D97-AF65-F5344CB8AC3E}">
        <p14:creationId xmlns:p14="http://schemas.microsoft.com/office/powerpoint/2010/main" val="93347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747520"/>
            <a:ext cx="14439902" cy="743712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7160240" y="1747523"/>
            <a:ext cx="24536400" cy="3745992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9184643"/>
            <a:ext cx="14439902" cy="300228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BA9F7-5A55-164F-88D2-044B3226FF5C}"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9A5BF-89D7-094C-8CD3-0698389FD76B}" type="slidenum">
              <a:rPr lang="en-US" smtClean="0"/>
              <a:t>‹#›</a:t>
            </a:fld>
            <a:endParaRPr lang="en-US"/>
          </a:p>
        </p:txBody>
      </p:sp>
    </p:spTree>
    <p:extLst>
      <p:ext uri="{BB962C8B-B14F-4D97-AF65-F5344CB8AC3E}">
        <p14:creationId xmlns:p14="http://schemas.microsoft.com/office/powerpoint/2010/main" val="224143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30723840"/>
            <a:ext cx="26334720" cy="362712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8602982" y="3921760"/>
            <a:ext cx="26334720" cy="2633472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8602982" y="34350963"/>
            <a:ext cx="26334720" cy="515111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BA9F7-5A55-164F-88D2-044B3226FF5C}" type="datetimeFigureOut">
              <a:rPr lang="en-US" smtClean="0"/>
              <a:t>11/9/17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9A5BF-89D7-094C-8CD3-0698389FD76B}" type="slidenum">
              <a:rPr lang="en-US" smtClean="0"/>
              <a:t>‹#›</a:t>
            </a:fld>
            <a:endParaRPr lang="en-US"/>
          </a:p>
        </p:txBody>
      </p:sp>
    </p:spTree>
    <p:extLst>
      <p:ext uri="{BB962C8B-B14F-4D97-AF65-F5344CB8AC3E}">
        <p14:creationId xmlns:p14="http://schemas.microsoft.com/office/powerpoint/2010/main" val="8058438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757683"/>
            <a:ext cx="39502080" cy="73152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10241283"/>
            <a:ext cx="39502080" cy="28966163"/>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40680643"/>
            <a:ext cx="10241280" cy="23368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846BA9F7-5A55-164F-88D2-044B3226FF5C}" type="datetimeFigureOut">
              <a:rPr lang="en-US" smtClean="0"/>
              <a:t>11/9/17</a:t>
            </a:fld>
            <a:endParaRPr lang="en-US"/>
          </a:p>
        </p:txBody>
      </p:sp>
      <p:sp>
        <p:nvSpPr>
          <p:cNvPr id="5" name="Footer Placeholder 4"/>
          <p:cNvSpPr>
            <a:spLocks noGrp="1"/>
          </p:cNvSpPr>
          <p:nvPr>
            <p:ph type="ftr" sz="quarter" idx="3"/>
          </p:nvPr>
        </p:nvSpPr>
        <p:spPr>
          <a:xfrm>
            <a:off x="14996160" y="40680643"/>
            <a:ext cx="13898880" cy="23368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40680643"/>
            <a:ext cx="10241280" cy="23368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DE49A5BF-89D7-094C-8CD3-0698389FD76B}" type="slidenum">
              <a:rPr lang="en-US" smtClean="0"/>
              <a:t>‹#›</a:t>
            </a:fld>
            <a:endParaRPr lang="en-US"/>
          </a:p>
        </p:txBody>
      </p:sp>
    </p:spTree>
    <p:extLst>
      <p:ext uri="{BB962C8B-B14F-4D97-AF65-F5344CB8AC3E}">
        <p14:creationId xmlns:p14="http://schemas.microsoft.com/office/powerpoint/2010/main" val="3094359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8062"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2508062" rtl="0" eaLnBrk="1" latinLnBrk="0" hangingPunct="1">
        <a:spcBef>
          <a:spcPct val="20000"/>
        </a:spcBef>
        <a:buFont typeface="Arial"/>
        <a:buChar char="•"/>
        <a:defRPr sz="17600" kern="1200">
          <a:solidFill>
            <a:schemeClr val="tx1"/>
          </a:solidFill>
          <a:latin typeface="+mn-lt"/>
          <a:ea typeface="+mn-ea"/>
          <a:cs typeface="+mn-cs"/>
        </a:defRPr>
      </a:lvl1pPr>
      <a:lvl2pPr marL="4075601" indent="-1567539" algn="l" defTabSz="2508062" rtl="0" eaLnBrk="1" latinLnBrk="0" hangingPunct="1">
        <a:spcBef>
          <a:spcPct val="20000"/>
        </a:spcBef>
        <a:buFont typeface="Arial"/>
        <a:buChar char="–"/>
        <a:defRPr sz="15400" kern="1200">
          <a:solidFill>
            <a:schemeClr val="tx1"/>
          </a:solidFill>
          <a:latin typeface="+mn-lt"/>
          <a:ea typeface="+mn-ea"/>
          <a:cs typeface="+mn-cs"/>
        </a:defRPr>
      </a:lvl2pPr>
      <a:lvl3pPr marL="6270155" indent="-1254031" algn="l" defTabSz="2508062" rtl="0" eaLnBrk="1" latinLnBrk="0" hangingPunct="1">
        <a:spcBef>
          <a:spcPct val="20000"/>
        </a:spcBef>
        <a:buFont typeface="Arial"/>
        <a:buChar char="•"/>
        <a:defRPr sz="13200" kern="1200">
          <a:solidFill>
            <a:schemeClr val="tx1"/>
          </a:solidFill>
          <a:latin typeface="+mn-lt"/>
          <a:ea typeface="+mn-ea"/>
          <a:cs typeface="+mn-cs"/>
        </a:defRPr>
      </a:lvl3pPr>
      <a:lvl4pPr marL="8778217" indent="-1254031" algn="l" defTabSz="2508062" rtl="0" eaLnBrk="1" latinLnBrk="0" hangingPunct="1">
        <a:spcBef>
          <a:spcPct val="20000"/>
        </a:spcBef>
        <a:buFont typeface="Arial"/>
        <a:buChar char="–"/>
        <a:defRPr sz="11000" kern="1200">
          <a:solidFill>
            <a:schemeClr val="tx1"/>
          </a:solidFill>
          <a:latin typeface="+mn-lt"/>
          <a:ea typeface="+mn-ea"/>
          <a:cs typeface="+mn-cs"/>
        </a:defRPr>
      </a:lvl4pPr>
      <a:lvl5pPr marL="11286279" indent="-1254031" algn="l" defTabSz="2508062" rtl="0" eaLnBrk="1" latinLnBrk="0" hangingPunct="1">
        <a:spcBef>
          <a:spcPct val="20000"/>
        </a:spcBef>
        <a:buFont typeface="Arial"/>
        <a:buChar char="»"/>
        <a:defRPr sz="11000" kern="1200">
          <a:solidFill>
            <a:schemeClr val="tx1"/>
          </a:solidFill>
          <a:latin typeface="+mn-lt"/>
          <a:ea typeface="+mn-ea"/>
          <a:cs typeface="+mn-cs"/>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1645" y="457201"/>
            <a:ext cx="42803155" cy="5486400"/>
          </a:xfrm>
          <a:prstGeom prst="rect">
            <a:avLst/>
          </a:prstGeom>
          <a:solidFill>
            <a:schemeClr val="accent5">
              <a:lumMod val="20000"/>
              <a:lumOff val="80000"/>
            </a:schemeClr>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2090044" rtl="0" eaLnBrk="1" latinLnBrk="0" hangingPunct="1">
              <a:defRPr sz="8200" kern="1200">
                <a:solidFill>
                  <a:schemeClr val="lt1"/>
                </a:solidFill>
                <a:latin typeface="+mn-lt"/>
                <a:ea typeface="+mn-ea"/>
                <a:cs typeface="+mn-cs"/>
              </a:defRPr>
            </a:lvl1pPr>
            <a:lvl2pPr marL="2090044" algn="l" defTabSz="2090044" rtl="0" eaLnBrk="1" latinLnBrk="0" hangingPunct="1">
              <a:defRPr sz="8200" kern="1200">
                <a:solidFill>
                  <a:schemeClr val="lt1"/>
                </a:solidFill>
                <a:latin typeface="+mn-lt"/>
                <a:ea typeface="+mn-ea"/>
                <a:cs typeface="+mn-cs"/>
              </a:defRPr>
            </a:lvl2pPr>
            <a:lvl3pPr marL="4180088" algn="l" defTabSz="2090044" rtl="0" eaLnBrk="1" latinLnBrk="0" hangingPunct="1">
              <a:defRPr sz="8200" kern="1200">
                <a:solidFill>
                  <a:schemeClr val="lt1"/>
                </a:solidFill>
                <a:latin typeface="+mn-lt"/>
                <a:ea typeface="+mn-ea"/>
                <a:cs typeface="+mn-cs"/>
              </a:defRPr>
            </a:lvl3pPr>
            <a:lvl4pPr marL="6270132" algn="l" defTabSz="2090044" rtl="0" eaLnBrk="1" latinLnBrk="0" hangingPunct="1">
              <a:defRPr sz="8200" kern="1200">
                <a:solidFill>
                  <a:schemeClr val="lt1"/>
                </a:solidFill>
                <a:latin typeface="+mn-lt"/>
                <a:ea typeface="+mn-ea"/>
                <a:cs typeface="+mn-cs"/>
              </a:defRPr>
            </a:lvl4pPr>
            <a:lvl5pPr marL="8360176" algn="l" defTabSz="2090044" rtl="0" eaLnBrk="1" latinLnBrk="0" hangingPunct="1">
              <a:defRPr sz="8200" kern="1200">
                <a:solidFill>
                  <a:schemeClr val="lt1"/>
                </a:solidFill>
                <a:latin typeface="+mn-lt"/>
                <a:ea typeface="+mn-ea"/>
                <a:cs typeface="+mn-cs"/>
              </a:defRPr>
            </a:lvl5pPr>
            <a:lvl6pPr marL="10450220" algn="l" defTabSz="2090044" rtl="0" eaLnBrk="1" latinLnBrk="0" hangingPunct="1">
              <a:defRPr sz="8200" kern="1200">
                <a:solidFill>
                  <a:schemeClr val="lt1"/>
                </a:solidFill>
                <a:latin typeface="+mn-lt"/>
                <a:ea typeface="+mn-ea"/>
                <a:cs typeface="+mn-cs"/>
              </a:defRPr>
            </a:lvl6pPr>
            <a:lvl7pPr marL="12540264" algn="l" defTabSz="2090044" rtl="0" eaLnBrk="1" latinLnBrk="0" hangingPunct="1">
              <a:defRPr sz="8200" kern="1200">
                <a:solidFill>
                  <a:schemeClr val="lt1"/>
                </a:solidFill>
                <a:latin typeface="+mn-lt"/>
                <a:ea typeface="+mn-ea"/>
                <a:cs typeface="+mn-cs"/>
              </a:defRPr>
            </a:lvl7pPr>
            <a:lvl8pPr marL="14630309" algn="l" defTabSz="2090044" rtl="0" eaLnBrk="1" latinLnBrk="0" hangingPunct="1">
              <a:defRPr sz="8200" kern="1200">
                <a:solidFill>
                  <a:schemeClr val="lt1"/>
                </a:solidFill>
                <a:latin typeface="+mn-lt"/>
                <a:ea typeface="+mn-ea"/>
                <a:cs typeface="+mn-cs"/>
              </a:defRPr>
            </a:lvl8pPr>
            <a:lvl9pPr marL="16720353" algn="l" defTabSz="2090044" rtl="0" eaLnBrk="1" latinLnBrk="0" hangingPunct="1">
              <a:defRPr sz="8200" kern="1200">
                <a:solidFill>
                  <a:schemeClr val="lt1"/>
                </a:solidFill>
                <a:latin typeface="+mn-lt"/>
                <a:ea typeface="+mn-ea"/>
                <a:cs typeface="+mn-cs"/>
              </a:defRPr>
            </a:lvl9pPr>
          </a:lstStyle>
          <a:p>
            <a:pPr algn="ctr"/>
            <a:r>
              <a:rPr lang="en-US" b="1" dirty="0" smtClean="0">
                <a:solidFill>
                  <a:srgbClr val="000000"/>
                </a:solidFill>
              </a:rPr>
              <a:t>Inland Severe Weather Impacts Produced by</a:t>
            </a:r>
          </a:p>
          <a:p>
            <a:pPr algn="ctr"/>
            <a:r>
              <a:rPr lang="en-US" b="1" dirty="0" smtClean="0">
                <a:solidFill>
                  <a:srgbClr val="000000"/>
                </a:solidFill>
              </a:rPr>
              <a:t>Landfalling Tropical Cyclones in 2017</a:t>
            </a:r>
            <a:endParaRPr lang="en-US" sz="2000" b="1" dirty="0" smtClean="0">
              <a:solidFill>
                <a:srgbClr val="000000"/>
              </a:solidFill>
            </a:endParaRPr>
          </a:p>
          <a:p>
            <a:pPr algn="ctr"/>
            <a:r>
              <a:rPr lang="en-US" sz="6500" dirty="0" smtClean="0">
                <a:solidFill>
                  <a:srgbClr val="000000"/>
                </a:solidFill>
              </a:rPr>
              <a:t>Ghassan J. Alaka </a:t>
            </a:r>
            <a:r>
              <a:rPr lang="en-US" sz="6500" dirty="0" smtClean="0">
                <a:solidFill>
                  <a:srgbClr val="000000"/>
                </a:solidFill>
              </a:rPr>
              <a:t>Jr.</a:t>
            </a:r>
            <a:r>
              <a:rPr lang="en-US" sz="6500" baseline="30000" dirty="0" smtClean="0">
                <a:solidFill>
                  <a:srgbClr val="000000"/>
                </a:solidFill>
              </a:rPr>
              <a:t>12*</a:t>
            </a:r>
            <a:r>
              <a:rPr lang="en-US" sz="6500" dirty="0" smtClean="0">
                <a:solidFill>
                  <a:srgbClr val="000000"/>
                </a:solidFill>
              </a:rPr>
              <a:t>, </a:t>
            </a:r>
            <a:r>
              <a:rPr lang="en-US" sz="6500" dirty="0" smtClean="0">
                <a:solidFill>
                  <a:srgbClr val="000000"/>
                </a:solidFill>
              </a:rPr>
              <a:t>John Kaplan</a:t>
            </a:r>
            <a:r>
              <a:rPr lang="en-US" sz="6500" baseline="30000" dirty="0" smtClean="0">
                <a:solidFill>
                  <a:srgbClr val="000000"/>
                </a:solidFill>
              </a:rPr>
              <a:t>2</a:t>
            </a:r>
            <a:r>
              <a:rPr lang="en-US" sz="6500" dirty="0" smtClean="0">
                <a:solidFill>
                  <a:srgbClr val="000000"/>
                </a:solidFill>
              </a:rPr>
              <a:t>, Peter Dodge</a:t>
            </a:r>
            <a:r>
              <a:rPr lang="en-US" sz="6500" baseline="30000" dirty="0" smtClean="0">
                <a:solidFill>
                  <a:srgbClr val="000000"/>
                </a:solidFill>
              </a:rPr>
              <a:t>2</a:t>
            </a:r>
            <a:r>
              <a:rPr lang="en-US" sz="6500" dirty="0">
                <a:solidFill>
                  <a:srgbClr val="000000"/>
                </a:solidFill>
              </a:rPr>
              <a:t>, Frank Marks Jr.</a:t>
            </a:r>
            <a:r>
              <a:rPr lang="en-US" sz="6500" baseline="30000" dirty="0">
                <a:solidFill>
                  <a:srgbClr val="000000"/>
                </a:solidFill>
              </a:rPr>
              <a:t>2</a:t>
            </a:r>
            <a:r>
              <a:rPr lang="en-US" sz="6500" dirty="0" smtClean="0">
                <a:solidFill>
                  <a:srgbClr val="000000"/>
                </a:solidFill>
              </a:rPr>
              <a:t>, Sundararaman </a:t>
            </a:r>
            <a:r>
              <a:rPr lang="en-US" sz="6500" dirty="0" smtClean="0">
                <a:solidFill>
                  <a:srgbClr val="000000"/>
                </a:solidFill>
              </a:rPr>
              <a:t>G. </a:t>
            </a:r>
            <a:r>
              <a:rPr lang="en-US" sz="6500" dirty="0" smtClean="0">
                <a:solidFill>
                  <a:srgbClr val="000000"/>
                </a:solidFill>
              </a:rPr>
              <a:t>Gopalakrishnan</a:t>
            </a:r>
            <a:r>
              <a:rPr lang="en-US" sz="6500" baseline="30000" dirty="0" smtClean="0">
                <a:solidFill>
                  <a:srgbClr val="000000"/>
                </a:solidFill>
              </a:rPr>
              <a:t>2</a:t>
            </a:r>
          </a:p>
          <a:p>
            <a:pPr algn="ctr" defTabSz="4389438"/>
            <a:r>
              <a:rPr lang="en-US" sz="3500" baseline="30000" dirty="0" smtClean="0">
                <a:solidFill>
                  <a:srgbClr val="000000"/>
                </a:solidFill>
              </a:rPr>
              <a:t>1</a:t>
            </a:r>
            <a:r>
              <a:rPr lang="en-US" sz="3500" dirty="0" smtClean="0">
                <a:solidFill>
                  <a:srgbClr val="000000"/>
                </a:solidFill>
              </a:rPr>
              <a:t>Cooperative Institute for Marine and Atmospheric Studies, University of Miami, Miami, Florida</a:t>
            </a:r>
          </a:p>
          <a:p>
            <a:pPr algn="ctr" defTabSz="4389438"/>
            <a:r>
              <a:rPr lang="en-US" sz="3500" baseline="30000" dirty="0" smtClean="0">
                <a:solidFill>
                  <a:srgbClr val="000000"/>
                </a:solidFill>
              </a:rPr>
              <a:t>2</a:t>
            </a:r>
            <a:r>
              <a:rPr lang="en-US" sz="3500" dirty="0" smtClean="0">
                <a:solidFill>
                  <a:srgbClr val="000000"/>
                </a:solidFill>
              </a:rPr>
              <a:t>NOAA</a:t>
            </a:r>
            <a:r>
              <a:rPr lang="en-US" sz="3500" dirty="0">
                <a:solidFill>
                  <a:srgbClr val="000000"/>
                </a:solidFill>
              </a:rPr>
              <a:t>/Atlantic Oceanographic and Meteorological Laboratory/Hurricane Research Division, Miami, </a:t>
            </a:r>
            <a:r>
              <a:rPr lang="en-US" sz="3500" dirty="0" smtClean="0">
                <a:solidFill>
                  <a:srgbClr val="000000"/>
                </a:solidFill>
              </a:rPr>
              <a:t>Florida</a:t>
            </a:r>
          </a:p>
          <a:p>
            <a:pPr algn="ctr" defTabSz="4389438"/>
            <a:r>
              <a:rPr lang="en-US" sz="3500" i="1" dirty="0" smtClean="0">
                <a:solidFill>
                  <a:srgbClr val="000000"/>
                </a:solidFill>
              </a:rPr>
              <a:t>*Correspondence</a:t>
            </a:r>
            <a:r>
              <a:rPr lang="en-US" sz="3500" i="1" dirty="0">
                <a:solidFill>
                  <a:srgbClr val="000000"/>
                </a:solidFill>
              </a:rPr>
              <a:t>: </a:t>
            </a:r>
            <a:r>
              <a:rPr lang="en-US" sz="3500" i="1" dirty="0" smtClean="0">
                <a:solidFill>
                  <a:srgbClr val="000000"/>
                </a:solidFill>
              </a:rPr>
              <a:t>Ghassan.Alaka@noaa.gov</a:t>
            </a:r>
            <a:endParaRPr lang="en-US" sz="3500" dirty="0">
              <a:solidFill>
                <a:srgbClr val="000000"/>
              </a:solidFill>
            </a:endParaRPr>
          </a:p>
        </p:txBody>
      </p:sp>
      <p:pic>
        <p:nvPicPr>
          <p:cNvPr id="7" name="Picture 6"/>
          <p:cNvPicPr>
            <a:picLocks noChangeAspect="1"/>
          </p:cNvPicPr>
          <p:nvPr/>
        </p:nvPicPr>
        <p:blipFill>
          <a:blip r:embed="rId2"/>
          <a:stretch>
            <a:fillRect/>
          </a:stretch>
        </p:blipFill>
        <p:spPr>
          <a:xfrm>
            <a:off x="850985" y="3200401"/>
            <a:ext cx="2743200" cy="2743200"/>
          </a:xfrm>
          <a:prstGeom prst="rect">
            <a:avLst/>
          </a:prstGeom>
        </p:spPr>
      </p:pic>
      <p:pic>
        <p:nvPicPr>
          <p:cNvPr id="8" name="Picture 7"/>
          <p:cNvPicPr>
            <a:picLocks noChangeAspect="1"/>
          </p:cNvPicPr>
          <p:nvPr/>
        </p:nvPicPr>
        <p:blipFill>
          <a:blip r:embed="rId3"/>
          <a:stretch>
            <a:fillRect/>
          </a:stretch>
        </p:blipFill>
        <p:spPr>
          <a:xfrm>
            <a:off x="850985" y="499536"/>
            <a:ext cx="2743200" cy="2743200"/>
          </a:xfrm>
          <a:prstGeom prst="rect">
            <a:avLst/>
          </a:prstGeom>
        </p:spPr>
      </p:pic>
      <p:pic>
        <p:nvPicPr>
          <p:cNvPr id="9" name="Picture 8"/>
          <p:cNvPicPr>
            <a:picLocks noChangeAspect="1"/>
          </p:cNvPicPr>
          <p:nvPr/>
        </p:nvPicPr>
        <p:blipFill>
          <a:blip r:embed="rId4"/>
          <a:stretch>
            <a:fillRect/>
          </a:stretch>
        </p:blipFill>
        <p:spPr>
          <a:xfrm>
            <a:off x="40599360" y="1006425"/>
            <a:ext cx="2743200" cy="1688439"/>
          </a:xfrm>
          <a:prstGeom prst="rect">
            <a:avLst/>
          </a:prstGeom>
        </p:spPr>
      </p:pic>
      <p:pic>
        <p:nvPicPr>
          <p:cNvPr id="10" name="Picture 9"/>
          <p:cNvPicPr>
            <a:picLocks noChangeAspect="1"/>
          </p:cNvPicPr>
          <p:nvPr/>
        </p:nvPicPr>
        <p:blipFill>
          <a:blip r:embed="rId5"/>
          <a:stretch>
            <a:fillRect/>
          </a:stretch>
        </p:blipFill>
        <p:spPr>
          <a:xfrm>
            <a:off x="40599360" y="3694631"/>
            <a:ext cx="2743200" cy="1874919"/>
          </a:xfrm>
          <a:prstGeom prst="rect">
            <a:avLst/>
          </a:prstGeom>
        </p:spPr>
      </p:pic>
      <p:grpSp>
        <p:nvGrpSpPr>
          <p:cNvPr id="11" name="Group 10"/>
          <p:cNvGrpSpPr/>
          <p:nvPr/>
        </p:nvGrpSpPr>
        <p:grpSpPr>
          <a:xfrm>
            <a:off x="681645" y="6493990"/>
            <a:ext cx="13716000" cy="11942377"/>
            <a:chOff x="692531" y="6019800"/>
            <a:chExt cx="13882591" cy="11942377"/>
          </a:xfrm>
        </p:grpSpPr>
        <p:sp>
          <p:nvSpPr>
            <p:cNvPr id="12" name="Rectangle 11"/>
            <p:cNvSpPr/>
            <p:nvPr/>
          </p:nvSpPr>
          <p:spPr>
            <a:xfrm>
              <a:off x="692531" y="6095969"/>
              <a:ext cx="13882591" cy="11866208"/>
            </a:xfrm>
            <a:prstGeom prst="rect">
              <a:avLst/>
            </a:prstGeom>
            <a:solidFill>
              <a:srgbClr val="ECFFFC"/>
            </a:solid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44623" y="6019800"/>
              <a:ext cx="8066732" cy="938719"/>
            </a:xfrm>
            <a:prstGeom prst="rect">
              <a:avLst/>
            </a:prstGeom>
            <a:noFill/>
          </p:spPr>
          <p:txBody>
            <a:bodyPr wrap="square" rtlCol="0">
              <a:spAutoFit/>
            </a:bodyPr>
            <a:lstStyle/>
            <a:p>
              <a:r>
                <a:rPr lang="en-US" sz="5500" b="1" cap="small" dirty="0" smtClean="0"/>
                <a:t>1. </a:t>
              </a:r>
              <a:r>
                <a:rPr lang="en-US" sz="5500" b="1" u="sng" cap="small" dirty="0" smtClean="0"/>
                <a:t>Introduction</a:t>
              </a:r>
              <a:endParaRPr lang="en-US" sz="5500" b="1" u="sng" cap="small" dirty="0"/>
            </a:p>
          </p:txBody>
        </p:sp>
        <p:sp>
          <p:nvSpPr>
            <p:cNvPr id="14" name="Rectangle 13"/>
            <p:cNvSpPr/>
            <p:nvPr/>
          </p:nvSpPr>
          <p:spPr>
            <a:xfrm>
              <a:off x="909205" y="7030978"/>
              <a:ext cx="13362309" cy="10931199"/>
            </a:xfrm>
            <a:prstGeom prst="rect">
              <a:avLst/>
            </a:prstGeom>
          </p:spPr>
          <p:txBody>
            <a:bodyPr wrap="square">
              <a:spAutoFit/>
            </a:bodyPr>
            <a:lstStyle/>
            <a:p>
              <a:pPr algn="just">
                <a:spcAft>
                  <a:spcPts val="1000"/>
                </a:spcAft>
              </a:pPr>
              <a:r>
                <a:rPr lang="en-US" sz="3200" dirty="0">
                  <a:latin typeface="Times New Roman"/>
                  <a:cs typeface="Times New Roman"/>
                </a:rPr>
                <a:t>The 2017 Atlantic hurricane season was very active and destructive, with several landfalling tropical cyclones, including Hurricanes Harvey and Irma. These two hurricanes produced substantial impacts in Texas, Louisiana, and Florida, leading to significant loss of life and property. While many of the impacts associated with the landfall of Harvey and Irma were concentrated along the immediate coastline (e.g., storm surge, strongest sustained winds), other impacts, such as tornadoes and wind gusts, were observed further inland. In the case of Harvey, tornadoes and wind gusts compounded the danger imposed by widespread fresh water </a:t>
              </a:r>
              <a:r>
                <a:rPr lang="en-US" sz="3200" dirty="0" smtClean="0">
                  <a:latin typeface="Times New Roman"/>
                  <a:cs typeface="Times New Roman"/>
                </a:rPr>
                <a:t>flooding, resulting in </a:t>
              </a:r>
              <a:r>
                <a:rPr lang="en-US" sz="3200" dirty="0">
                  <a:latin typeface="Times New Roman"/>
                  <a:cs typeface="Times New Roman"/>
                </a:rPr>
                <a:t>a very challenging forecast for the National Weather Service. In the case of Irma, dozens of tornado warnings were issued along the entire Florida Peninsula and damaging wind gusts were embedded within its rain bands, resulting in a perilous situation that lasted several hours in many locations. In this study, radar and surface wind data collected for Hurricanes Harvey and Irma are examined to evaluate the role that both tornadoes and wind gusts may have played in producing the inland damage that was observed for those two systems. In addition, numerical model forecasts are also evaluated to assess the potential predictability of severe weather in landfalling tropical cyclones. </a:t>
              </a:r>
              <a:r>
                <a:rPr lang="en-US" sz="3200" dirty="0" smtClean="0">
                  <a:latin typeface="Times New Roman"/>
                  <a:ea typeface="Calibri" panose="020F0502020204030204" pitchFamily="34" charset="0"/>
                  <a:cs typeface="Times New Roman"/>
                </a:rPr>
                <a:t> </a:t>
              </a:r>
              <a:endParaRPr lang="en-US" sz="3200" dirty="0" smtClean="0">
                <a:latin typeface="Times New Roman"/>
                <a:ea typeface="Calibri" panose="020F0502020204030204" pitchFamily="34" charset="0"/>
                <a:cs typeface="Times New Roman"/>
              </a:endParaRPr>
            </a:p>
            <a:p>
              <a:pPr algn="ctr">
                <a:spcAft>
                  <a:spcPts val="1000"/>
                </a:spcAft>
              </a:pPr>
              <a:r>
                <a:rPr lang="en-US"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goal of this study is </a:t>
              </a:r>
              <a:r>
                <a:rPr lang="en-US"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 </a:t>
              </a:r>
              <a:r>
                <a:rPr lang="en-US"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evaluate severe weather impacts (</a:t>
              </a:r>
              <a:r>
                <a:rPr lang="en-US"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e.g</a:t>
              </a:r>
              <a:r>
                <a:rPr lang="en-US" sz="4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tornadoes, wind gusts) in observations and numerical model forecasts.</a:t>
              </a:r>
              <a:endPar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9" name="Group 18"/>
          <p:cNvGrpSpPr/>
          <p:nvPr/>
        </p:nvGrpSpPr>
        <p:grpSpPr>
          <a:xfrm>
            <a:off x="15119867" y="6493989"/>
            <a:ext cx="13716000" cy="28447086"/>
            <a:chOff x="692531" y="6062300"/>
            <a:chExt cx="13882591" cy="11899877"/>
          </a:xfrm>
        </p:grpSpPr>
        <p:sp>
          <p:nvSpPr>
            <p:cNvPr id="20" name="Rectangle 19"/>
            <p:cNvSpPr/>
            <p:nvPr/>
          </p:nvSpPr>
          <p:spPr>
            <a:xfrm>
              <a:off x="692531" y="6095969"/>
              <a:ext cx="13882591" cy="11866208"/>
            </a:xfrm>
            <a:prstGeom prst="rect">
              <a:avLst/>
            </a:prstGeom>
            <a:solidFill>
              <a:srgbClr val="ECFFFC"/>
            </a:solid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844623" y="6062300"/>
              <a:ext cx="10555970" cy="392681"/>
            </a:xfrm>
            <a:prstGeom prst="rect">
              <a:avLst/>
            </a:prstGeom>
            <a:noFill/>
          </p:spPr>
          <p:txBody>
            <a:bodyPr wrap="square" rtlCol="0">
              <a:spAutoFit/>
            </a:bodyPr>
            <a:lstStyle/>
            <a:p>
              <a:r>
                <a:rPr lang="en-US" sz="5500" b="1" cap="small" dirty="0"/>
                <a:t>4</a:t>
              </a:r>
              <a:r>
                <a:rPr lang="en-US" sz="5500" b="1" cap="small" dirty="0" smtClean="0"/>
                <a:t>. </a:t>
              </a:r>
              <a:r>
                <a:rPr lang="en-US" sz="5500" b="1" u="sng" cap="small" dirty="0" smtClean="0"/>
                <a:t>Hurricane Harvey</a:t>
              </a:r>
              <a:endParaRPr lang="en-US" sz="5500" b="1" u="sng" cap="small" dirty="0"/>
            </a:p>
          </p:txBody>
        </p:sp>
      </p:grpSp>
      <p:grpSp>
        <p:nvGrpSpPr>
          <p:cNvPr id="23" name="Group 22"/>
          <p:cNvGrpSpPr/>
          <p:nvPr/>
        </p:nvGrpSpPr>
        <p:grpSpPr>
          <a:xfrm>
            <a:off x="668392" y="19147356"/>
            <a:ext cx="13716000" cy="15793719"/>
            <a:chOff x="692531" y="6019800"/>
            <a:chExt cx="13882591" cy="11942377"/>
          </a:xfrm>
        </p:grpSpPr>
        <p:sp>
          <p:nvSpPr>
            <p:cNvPr id="24" name="Rectangle 23"/>
            <p:cNvSpPr/>
            <p:nvPr/>
          </p:nvSpPr>
          <p:spPr>
            <a:xfrm>
              <a:off x="692531" y="6095969"/>
              <a:ext cx="13882591" cy="11866208"/>
            </a:xfrm>
            <a:prstGeom prst="rect">
              <a:avLst/>
            </a:prstGeom>
            <a:solidFill>
              <a:srgbClr val="ECFFFC"/>
            </a:solid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844622" y="6019800"/>
              <a:ext cx="13576248" cy="709810"/>
            </a:xfrm>
            <a:prstGeom prst="rect">
              <a:avLst/>
            </a:prstGeom>
            <a:noFill/>
          </p:spPr>
          <p:txBody>
            <a:bodyPr wrap="square" rtlCol="0">
              <a:spAutoFit/>
            </a:bodyPr>
            <a:lstStyle/>
            <a:p>
              <a:r>
                <a:rPr lang="en-US" sz="5500" b="1" cap="small" dirty="0"/>
                <a:t>2</a:t>
              </a:r>
              <a:r>
                <a:rPr lang="en-US" sz="5500" b="1" cap="small" dirty="0" smtClean="0"/>
                <a:t>. </a:t>
              </a:r>
              <a:r>
                <a:rPr lang="en-US" sz="5500" b="1" u="sng" cap="small" dirty="0" smtClean="0"/>
                <a:t>Background &amp; Research Tools</a:t>
              </a:r>
              <a:endParaRPr lang="en-US" sz="5500" b="1" u="sng" cap="small" dirty="0"/>
            </a:p>
          </p:txBody>
        </p:sp>
      </p:grpSp>
      <p:grpSp>
        <p:nvGrpSpPr>
          <p:cNvPr id="26" name="Group 25"/>
          <p:cNvGrpSpPr/>
          <p:nvPr/>
        </p:nvGrpSpPr>
        <p:grpSpPr>
          <a:xfrm>
            <a:off x="29588499" y="6481662"/>
            <a:ext cx="13866759" cy="22298852"/>
            <a:chOff x="692531" y="6039701"/>
            <a:chExt cx="13882591" cy="11516626"/>
          </a:xfrm>
        </p:grpSpPr>
        <p:sp>
          <p:nvSpPr>
            <p:cNvPr id="27" name="Rectangle 26"/>
            <p:cNvSpPr/>
            <p:nvPr/>
          </p:nvSpPr>
          <p:spPr>
            <a:xfrm>
              <a:off x="692531" y="6095969"/>
              <a:ext cx="13882591" cy="11460358"/>
            </a:xfrm>
            <a:prstGeom prst="rect">
              <a:avLst/>
            </a:prstGeom>
            <a:solidFill>
              <a:srgbClr val="ECFFFC"/>
            </a:solid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763496" y="6039701"/>
              <a:ext cx="10555970" cy="475055"/>
            </a:xfrm>
            <a:prstGeom prst="rect">
              <a:avLst/>
            </a:prstGeom>
            <a:noFill/>
          </p:spPr>
          <p:txBody>
            <a:bodyPr wrap="square" rtlCol="0">
              <a:spAutoFit/>
            </a:bodyPr>
            <a:lstStyle/>
            <a:p>
              <a:r>
                <a:rPr lang="en-US" sz="5500" b="1" cap="small" dirty="0"/>
                <a:t>5</a:t>
              </a:r>
              <a:r>
                <a:rPr lang="en-US" sz="5500" b="1" cap="small" dirty="0" smtClean="0"/>
                <a:t>. </a:t>
              </a:r>
              <a:r>
                <a:rPr lang="en-US" sz="5500" b="1" u="sng" cap="small" dirty="0" smtClean="0"/>
                <a:t>Hurricane Irma</a:t>
              </a:r>
              <a:endParaRPr lang="en-US" sz="5500" b="1" u="sng" cap="small" dirty="0"/>
            </a:p>
          </p:txBody>
        </p:sp>
      </p:grpSp>
      <p:sp>
        <p:nvSpPr>
          <p:cNvPr id="32" name="TextBox 31"/>
          <p:cNvSpPr txBox="1"/>
          <p:nvPr/>
        </p:nvSpPr>
        <p:spPr>
          <a:xfrm>
            <a:off x="818658" y="20015348"/>
            <a:ext cx="13413333" cy="9541074"/>
          </a:xfrm>
          <a:prstGeom prst="rect">
            <a:avLst/>
          </a:prstGeom>
          <a:noFill/>
        </p:spPr>
        <p:txBody>
          <a:bodyPr wrap="square" rtlCol="0">
            <a:spAutoFit/>
          </a:bodyPr>
          <a:lstStyle/>
          <a:p>
            <a:r>
              <a:rPr lang="en-US" sz="4200" b="1" dirty="0" smtClean="0"/>
              <a:t>a. TC-Tornado Climatology</a:t>
            </a:r>
          </a:p>
          <a:p>
            <a:pPr marL="674688" indent="-674688">
              <a:buFont typeface="Arial"/>
              <a:buChar char="•"/>
            </a:pPr>
            <a:r>
              <a:rPr lang="en-US" sz="3600" dirty="0" smtClean="0"/>
              <a:t>Most tornadoes in front right quadrant of TC</a:t>
            </a:r>
          </a:p>
          <a:p>
            <a:pPr marL="3417888" indent="-674688">
              <a:buFont typeface="Arial"/>
              <a:buChar char="•"/>
            </a:pPr>
            <a:r>
              <a:rPr lang="en-US" sz="3600" dirty="0" smtClean="0"/>
              <a:t>Inner-core tornadoes vs. Outer-region tornadoes</a:t>
            </a:r>
          </a:p>
          <a:p>
            <a:pPr marL="6161088" indent="-674688">
              <a:buFont typeface="Arial"/>
              <a:buChar char="•"/>
            </a:pPr>
            <a:r>
              <a:rPr lang="en-US" sz="3600" dirty="0" smtClean="0"/>
              <a:t>More helicity, less CAPE than Great Plains tornadoes.</a:t>
            </a:r>
          </a:p>
          <a:p>
            <a:endParaRPr lang="en-US" sz="4800" dirty="0" smtClean="0"/>
          </a:p>
          <a:p>
            <a:endParaRPr lang="en-US" sz="4800" dirty="0" smtClean="0"/>
          </a:p>
          <a:p>
            <a:endParaRPr lang="en-US" sz="4800" dirty="0" smtClean="0"/>
          </a:p>
          <a:p>
            <a:endParaRPr lang="en-US" sz="4800" dirty="0"/>
          </a:p>
          <a:p>
            <a:endParaRPr lang="en-US" sz="8500" u="sng" dirty="0" smtClean="0"/>
          </a:p>
          <a:p>
            <a:r>
              <a:rPr lang="en-US" sz="4100" b="1" dirty="0" smtClean="0"/>
              <a:t>b. Hurricane Weather Research &amp; Forecasting (HWRF) Model</a:t>
            </a:r>
          </a:p>
          <a:p>
            <a:pPr marL="674688" indent="-674688">
              <a:buFont typeface="Arial"/>
              <a:buChar char="•"/>
            </a:pPr>
            <a:r>
              <a:rPr lang="en-US" sz="3600" dirty="0" smtClean="0"/>
              <a:t>Good tracks are key to issue</a:t>
            </a:r>
          </a:p>
          <a:p>
            <a:pPr>
              <a:tabLst>
                <a:tab pos="635000" algn="l"/>
              </a:tabLst>
            </a:pPr>
            <a:r>
              <a:rPr lang="en-US" sz="3600" dirty="0" smtClean="0"/>
              <a:t>	reliable severe weather forecasts</a:t>
            </a:r>
            <a:endParaRPr lang="en-US" sz="3600" b="1" dirty="0" smtClean="0"/>
          </a:p>
          <a:p>
            <a:pPr marL="674688" indent="-674688">
              <a:buFont typeface="Arial"/>
              <a:buChar char="•"/>
            </a:pPr>
            <a:r>
              <a:rPr lang="en-US" sz="3600" b="1" dirty="0" smtClean="0"/>
              <a:t>HB17</a:t>
            </a:r>
            <a:r>
              <a:rPr lang="en-US" sz="3600" dirty="0" smtClean="0"/>
              <a:t> = 2017 basin-scale HWRF</a:t>
            </a:r>
          </a:p>
        </p:txBody>
      </p:sp>
      <p:graphicFrame>
        <p:nvGraphicFramePr>
          <p:cNvPr id="39" name="Table 38"/>
          <p:cNvGraphicFramePr>
            <a:graphicFrameLocks noGrp="1"/>
          </p:cNvGraphicFramePr>
          <p:nvPr>
            <p:extLst>
              <p:ext uri="{D42A27DB-BD31-4B8C-83A1-F6EECF244321}">
                <p14:modId xmlns:p14="http://schemas.microsoft.com/office/powerpoint/2010/main" val="2732835213"/>
              </p:ext>
            </p:extLst>
          </p:nvPr>
        </p:nvGraphicFramePr>
        <p:xfrm>
          <a:off x="15524129" y="8473779"/>
          <a:ext cx="7807223" cy="4663440"/>
        </p:xfrm>
        <a:graphic>
          <a:graphicData uri="http://schemas.openxmlformats.org/drawingml/2006/table">
            <a:tbl>
              <a:tblPr firstRow="1" bandRow="1">
                <a:tableStyleId>{5C22544A-7EE6-4342-B048-85BDC9FD1C3A}</a:tableStyleId>
              </a:tblPr>
              <a:tblGrid>
                <a:gridCol w="1705395"/>
                <a:gridCol w="2177098"/>
                <a:gridCol w="1596538"/>
                <a:gridCol w="2328192"/>
              </a:tblGrid>
              <a:tr h="370840">
                <a:tc>
                  <a:txBody>
                    <a:bodyPr/>
                    <a:lstStyle/>
                    <a:p>
                      <a:pPr algn="ctr"/>
                      <a:r>
                        <a:rPr lang="en-US" sz="3600" dirty="0" smtClean="0">
                          <a:solidFill>
                            <a:schemeClr val="tx1"/>
                          </a:solidFill>
                        </a:rPr>
                        <a:t>Date</a:t>
                      </a:r>
                      <a:endParaRPr lang="en-US" sz="3600"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a:r>
                        <a:rPr lang="en-US" sz="3600" dirty="0" smtClean="0">
                          <a:solidFill>
                            <a:schemeClr val="tx1"/>
                          </a:solidFill>
                        </a:rPr>
                        <a:t># Tornado</a:t>
                      </a:r>
                      <a:endParaRPr lang="en-US" sz="3600"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a:r>
                        <a:rPr lang="en-US" sz="3600" dirty="0" smtClean="0">
                          <a:solidFill>
                            <a:schemeClr val="tx1"/>
                          </a:solidFill>
                        </a:rPr>
                        <a:t># Wind</a:t>
                      </a:r>
                      <a:endParaRPr lang="en-US" sz="3600"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a:r>
                        <a:rPr lang="en-US" sz="3600" dirty="0" smtClean="0">
                          <a:solidFill>
                            <a:schemeClr val="tx1"/>
                          </a:solidFill>
                        </a:rPr>
                        <a:t>State(s)</a:t>
                      </a:r>
                      <a:endParaRPr lang="en-US" sz="3600"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r>
              <a:tr h="370840">
                <a:tc>
                  <a:txBody>
                    <a:bodyPr/>
                    <a:lstStyle/>
                    <a:p>
                      <a:pPr algn="ctr"/>
                      <a:r>
                        <a:rPr lang="en-US" sz="2400" dirty="0" smtClean="0"/>
                        <a:t>2017-08-25</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29</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0</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TX</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r>
              <a:tr h="370840">
                <a:tc>
                  <a:txBody>
                    <a:bodyPr/>
                    <a:lstStyle/>
                    <a:p>
                      <a:pPr algn="ctr"/>
                      <a:r>
                        <a:rPr lang="en-US" sz="2400" dirty="0" smtClean="0"/>
                        <a:t>2017-08-26</a:t>
                      </a: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23</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2</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TX/LA</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r>
              <a:tr h="370840">
                <a:tc>
                  <a:txBody>
                    <a:bodyPr/>
                    <a:lstStyle/>
                    <a:p>
                      <a:pPr algn="ctr"/>
                      <a:r>
                        <a:rPr lang="en-US" sz="2400" dirty="0" smtClean="0"/>
                        <a:t>2017-08-27</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8</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5</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TX/LA</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r>
              <a:tr h="370840">
                <a:tc>
                  <a:txBody>
                    <a:bodyPr/>
                    <a:lstStyle/>
                    <a:p>
                      <a:pPr algn="ctr"/>
                      <a:r>
                        <a:rPr lang="en-US" sz="2400" dirty="0" smtClean="0"/>
                        <a:t>2017-08-28</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1</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2</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TX/LA</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r>
              <a:tr h="370840">
                <a:tc>
                  <a:txBody>
                    <a:bodyPr/>
                    <a:lstStyle/>
                    <a:p>
                      <a:pPr algn="ctr"/>
                      <a:r>
                        <a:rPr lang="en-US" sz="2400" dirty="0" smtClean="0"/>
                        <a:t>2017-08-29</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5</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2</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LA/MS</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r>
              <a:tr h="370840">
                <a:tc>
                  <a:txBody>
                    <a:bodyPr/>
                    <a:lstStyle/>
                    <a:p>
                      <a:pPr algn="ctr"/>
                      <a:r>
                        <a:rPr lang="en-US" sz="2400" dirty="0" smtClean="0"/>
                        <a:t>2017-08-30</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7</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solidFill>
                      <a:srgbClr val="E7ECF3"/>
                    </a:solidFill>
                  </a:tcPr>
                </a:tc>
                <a:tc>
                  <a:txBody>
                    <a:bodyPr/>
                    <a:lstStyle/>
                    <a:p>
                      <a:pPr algn="ctr"/>
                      <a:r>
                        <a:rPr lang="en-US" sz="2400" dirty="0" smtClean="0"/>
                        <a:t>18</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MS/</a:t>
                      </a:r>
                      <a:r>
                        <a:rPr lang="en-US" sz="2400" baseline="0" dirty="0" smtClean="0"/>
                        <a:t>AL/GA</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r>
              <a:tr h="370840">
                <a:tc>
                  <a:txBody>
                    <a:bodyPr/>
                    <a:lstStyle/>
                    <a:p>
                      <a:pPr algn="ctr"/>
                      <a:r>
                        <a:rPr lang="en-US" sz="2400" dirty="0" smtClean="0"/>
                        <a:t>2017-08-31</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algn="ctr"/>
                      <a:r>
                        <a:rPr lang="en-US" sz="2400" dirty="0" smtClean="0"/>
                        <a:t>16</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CCD3E3"/>
                    </a:solidFill>
                  </a:tcPr>
                </a:tc>
                <a:tc>
                  <a:txBody>
                    <a:bodyPr/>
                    <a:lstStyle/>
                    <a:p>
                      <a:pPr algn="ctr"/>
                      <a:r>
                        <a:rPr lang="en-US" sz="2400" dirty="0" smtClean="0"/>
                        <a:t>49</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c>
                  <a:txBody>
                    <a:bodyPr/>
                    <a:lstStyle/>
                    <a:p>
                      <a:pPr algn="ctr"/>
                      <a:r>
                        <a:rPr lang="en-US" sz="2400" dirty="0" smtClean="0"/>
                        <a:t>MS/AL/GA/FL/SC</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black"/>
                      </a:solidFill>
                      <a:prstDash val="solid"/>
                      <a:round/>
                      <a:headEnd type="none" w="med" len="med"/>
                      <a:tailEnd type="none" w="med" len="med"/>
                    </a:lnB>
                  </a:tcPr>
                </a:tc>
              </a:tr>
              <a:tr h="370840">
                <a:tc>
                  <a:txBody>
                    <a:bodyPr/>
                    <a:lstStyle/>
                    <a:p>
                      <a:pPr algn="ctr"/>
                      <a:r>
                        <a:rPr lang="en-US" sz="3600" b="1" dirty="0" smtClean="0">
                          <a:solidFill>
                            <a:srgbClr val="000000"/>
                          </a:solidFill>
                        </a:rPr>
                        <a:t>TOTAL</a:t>
                      </a:r>
                      <a:endParaRPr lang="en-US" sz="3600" b="1" dirty="0">
                        <a:solidFill>
                          <a:srgbClr val="000000"/>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a:r>
                        <a:rPr lang="en-US" sz="3600" b="1" dirty="0" smtClean="0">
                          <a:solidFill>
                            <a:srgbClr val="000000"/>
                          </a:solidFill>
                        </a:rPr>
                        <a:t>89</a:t>
                      </a:r>
                      <a:endParaRPr lang="en-US" sz="3600" b="1" dirty="0">
                        <a:solidFill>
                          <a:srgbClr val="000000"/>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a:r>
                        <a:rPr lang="en-US" sz="3600" b="1" dirty="0" smtClean="0">
                          <a:solidFill>
                            <a:srgbClr val="000000"/>
                          </a:solidFill>
                        </a:rPr>
                        <a:t>68</a:t>
                      </a:r>
                      <a:endParaRPr lang="en-US" sz="3600" b="1" dirty="0">
                        <a:solidFill>
                          <a:srgbClr val="000000"/>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a:r>
                        <a:rPr lang="en-US" sz="2400" dirty="0" smtClean="0">
                          <a:solidFill>
                            <a:srgbClr val="000000"/>
                          </a:solidFill>
                        </a:rPr>
                        <a:t>TX/LA/MS/AL/GA/FL/SC/TN</a:t>
                      </a:r>
                      <a:endParaRPr lang="en-US" sz="2400" dirty="0">
                        <a:solidFill>
                          <a:srgbClr val="000000"/>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r>
            </a:tbl>
          </a:graphicData>
        </a:graphic>
      </p:graphicFrame>
      <p:sp>
        <p:nvSpPr>
          <p:cNvPr id="40" name="TextBox 39"/>
          <p:cNvSpPr txBox="1"/>
          <p:nvPr/>
        </p:nvSpPr>
        <p:spPr>
          <a:xfrm>
            <a:off x="15887155" y="7522867"/>
            <a:ext cx="4892498" cy="738664"/>
          </a:xfrm>
          <a:prstGeom prst="rect">
            <a:avLst/>
          </a:prstGeom>
          <a:noFill/>
        </p:spPr>
        <p:txBody>
          <a:bodyPr wrap="none" rtlCol="0">
            <a:spAutoFit/>
          </a:bodyPr>
          <a:lstStyle/>
          <a:p>
            <a:r>
              <a:rPr lang="en-US" sz="4200" b="1" dirty="0" smtClean="0"/>
              <a:t>a. SPC Storm Reports</a:t>
            </a:r>
            <a:endParaRPr lang="en-US" sz="4200" b="1" dirty="0"/>
          </a:p>
        </p:txBody>
      </p:sp>
      <p:sp>
        <p:nvSpPr>
          <p:cNvPr id="63" name="TextBox 62"/>
          <p:cNvSpPr txBox="1"/>
          <p:nvPr/>
        </p:nvSpPr>
        <p:spPr>
          <a:xfrm>
            <a:off x="15887155" y="14398890"/>
            <a:ext cx="6216140" cy="738664"/>
          </a:xfrm>
          <a:prstGeom prst="rect">
            <a:avLst/>
          </a:prstGeom>
          <a:noFill/>
        </p:spPr>
        <p:txBody>
          <a:bodyPr wrap="none" rtlCol="0">
            <a:spAutoFit/>
          </a:bodyPr>
          <a:lstStyle/>
          <a:p>
            <a:r>
              <a:rPr lang="en-US" sz="4200" b="1" dirty="0"/>
              <a:t>b</a:t>
            </a:r>
            <a:r>
              <a:rPr lang="en-US" sz="4200" b="1" dirty="0" smtClean="0"/>
              <a:t>. SPC Outlook Verification</a:t>
            </a:r>
            <a:endParaRPr lang="en-US" sz="4200" b="1" dirty="0"/>
          </a:p>
        </p:txBody>
      </p:sp>
      <p:sp>
        <p:nvSpPr>
          <p:cNvPr id="64" name="TextBox 63"/>
          <p:cNvSpPr txBox="1"/>
          <p:nvPr/>
        </p:nvSpPr>
        <p:spPr>
          <a:xfrm>
            <a:off x="15887155" y="20609210"/>
            <a:ext cx="4614777" cy="738664"/>
          </a:xfrm>
          <a:prstGeom prst="rect">
            <a:avLst/>
          </a:prstGeom>
          <a:noFill/>
        </p:spPr>
        <p:txBody>
          <a:bodyPr wrap="none" rtlCol="0">
            <a:spAutoFit/>
          </a:bodyPr>
          <a:lstStyle/>
          <a:p>
            <a:r>
              <a:rPr lang="en-US" sz="4200" b="1" dirty="0" smtClean="0"/>
              <a:t>c. Model Evaluation</a:t>
            </a:r>
            <a:endParaRPr lang="en-US" sz="4200" b="1" dirty="0"/>
          </a:p>
        </p:txBody>
      </p:sp>
      <p:sp>
        <p:nvSpPr>
          <p:cNvPr id="70" name="TextBox 69"/>
          <p:cNvSpPr txBox="1"/>
          <p:nvPr/>
        </p:nvSpPr>
        <p:spPr>
          <a:xfrm>
            <a:off x="7946449" y="24102242"/>
            <a:ext cx="4783619" cy="738664"/>
          </a:xfrm>
          <a:prstGeom prst="rect">
            <a:avLst/>
          </a:prstGeom>
          <a:noFill/>
        </p:spPr>
        <p:txBody>
          <a:bodyPr wrap="none" rtlCol="0">
            <a:spAutoFit/>
          </a:bodyPr>
          <a:lstStyle/>
          <a:p>
            <a:r>
              <a:rPr lang="en-US" sz="4200" dirty="0" smtClean="0"/>
              <a:t>CAPE + Helicity </a:t>
            </a:r>
            <a:r>
              <a:rPr lang="en-US" sz="4200" b="0" i="0" dirty="0" smtClean="0">
                <a:latin typeface="ＭＳ ゴシック"/>
                <a:ea typeface="ＭＳ ゴシック"/>
                <a:cs typeface="ＭＳ ゴシック"/>
              </a:rPr>
              <a:t>≈</a:t>
            </a:r>
            <a:r>
              <a:rPr lang="en-US" sz="4200" dirty="0" smtClean="0"/>
              <a:t> </a:t>
            </a:r>
            <a:r>
              <a:rPr lang="en-US" sz="4200" b="1" dirty="0" smtClean="0"/>
              <a:t>STP</a:t>
            </a:r>
            <a:endParaRPr lang="en-US" sz="4200" b="1" dirty="0"/>
          </a:p>
        </p:txBody>
      </p:sp>
      <p:sp>
        <p:nvSpPr>
          <p:cNvPr id="74" name="TextBox 73"/>
          <p:cNvSpPr txBox="1"/>
          <p:nvPr/>
        </p:nvSpPr>
        <p:spPr>
          <a:xfrm>
            <a:off x="30530809" y="7332382"/>
            <a:ext cx="4892498" cy="738664"/>
          </a:xfrm>
          <a:prstGeom prst="rect">
            <a:avLst/>
          </a:prstGeom>
          <a:noFill/>
        </p:spPr>
        <p:txBody>
          <a:bodyPr wrap="none" rtlCol="0">
            <a:spAutoFit/>
          </a:bodyPr>
          <a:lstStyle/>
          <a:p>
            <a:r>
              <a:rPr lang="en-US" sz="4200" b="1" dirty="0" smtClean="0"/>
              <a:t>a. SPC Storm Reports</a:t>
            </a:r>
            <a:endParaRPr lang="en-US" sz="4200" b="1" dirty="0"/>
          </a:p>
        </p:txBody>
      </p:sp>
      <p:sp>
        <p:nvSpPr>
          <p:cNvPr id="82" name="TextBox 81"/>
          <p:cNvSpPr txBox="1"/>
          <p:nvPr/>
        </p:nvSpPr>
        <p:spPr>
          <a:xfrm>
            <a:off x="30530809" y="11260799"/>
            <a:ext cx="6216140" cy="738664"/>
          </a:xfrm>
          <a:prstGeom prst="rect">
            <a:avLst/>
          </a:prstGeom>
          <a:noFill/>
        </p:spPr>
        <p:txBody>
          <a:bodyPr wrap="none" rtlCol="0">
            <a:spAutoFit/>
          </a:bodyPr>
          <a:lstStyle/>
          <a:p>
            <a:r>
              <a:rPr lang="en-US" sz="4200" b="1" dirty="0"/>
              <a:t>b</a:t>
            </a:r>
            <a:r>
              <a:rPr lang="en-US" sz="4200" b="1" dirty="0" smtClean="0"/>
              <a:t>. SPC Outlook Verification</a:t>
            </a:r>
            <a:endParaRPr lang="en-US" sz="4200" b="1" dirty="0"/>
          </a:p>
        </p:txBody>
      </p:sp>
      <p:sp>
        <p:nvSpPr>
          <p:cNvPr id="89" name="TextBox 88"/>
          <p:cNvSpPr txBox="1"/>
          <p:nvPr/>
        </p:nvSpPr>
        <p:spPr>
          <a:xfrm>
            <a:off x="30530809" y="17410072"/>
            <a:ext cx="4614777" cy="738664"/>
          </a:xfrm>
          <a:prstGeom prst="rect">
            <a:avLst/>
          </a:prstGeom>
          <a:noFill/>
        </p:spPr>
        <p:txBody>
          <a:bodyPr wrap="none" rtlCol="0">
            <a:spAutoFit/>
          </a:bodyPr>
          <a:lstStyle/>
          <a:p>
            <a:r>
              <a:rPr lang="en-US" sz="4200" b="1" dirty="0" smtClean="0"/>
              <a:t>c. Model Evaluation</a:t>
            </a:r>
            <a:endParaRPr lang="en-US" sz="4200" b="1" dirty="0"/>
          </a:p>
        </p:txBody>
      </p:sp>
      <p:grpSp>
        <p:nvGrpSpPr>
          <p:cNvPr id="90" name="Group 89"/>
          <p:cNvGrpSpPr/>
          <p:nvPr/>
        </p:nvGrpSpPr>
        <p:grpSpPr>
          <a:xfrm>
            <a:off x="29588498" y="29459456"/>
            <a:ext cx="13896301" cy="5481619"/>
            <a:chOff x="692531" y="4457315"/>
            <a:chExt cx="13882591" cy="13504862"/>
          </a:xfrm>
        </p:grpSpPr>
        <p:sp>
          <p:nvSpPr>
            <p:cNvPr id="91" name="Rectangle 90"/>
            <p:cNvSpPr/>
            <p:nvPr/>
          </p:nvSpPr>
          <p:spPr>
            <a:xfrm>
              <a:off x="692531" y="4582469"/>
              <a:ext cx="13882591" cy="13379708"/>
            </a:xfrm>
            <a:prstGeom prst="rect">
              <a:avLst/>
            </a:prstGeom>
            <a:solidFill>
              <a:srgbClr val="ECFFFC"/>
            </a:solid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844622" y="4457315"/>
              <a:ext cx="13576248" cy="2312687"/>
            </a:xfrm>
            <a:prstGeom prst="rect">
              <a:avLst/>
            </a:prstGeom>
            <a:noFill/>
          </p:spPr>
          <p:txBody>
            <a:bodyPr wrap="square" rtlCol="0">
              <a:spAutoFit/>
            </a:bodyPr>
            <a:lstStyle/>
            <a:p>
              <a:r>
                <a:rPr lang="en-US" sz="5500" b="1" cap="small" dirty="0" smtClean="0"/>
                <a:t>6. </a:t>
              </a:r>
              <a:r>
                <a:rPr lang="en-US" sz="5500" b="1" u="sng" cap="small" dirty="0" smtClean="0"/>
                <a:t>Model Track Error</a:t>
              </a:r>
              <a:endParaRPr lang="en-US" sz="5500" b="1" u="sng" cap="small" dirty="0"/>
            </a:p>
          </p:txBody>
        </p:sp>
      </p:grpSp>
      <p:grpSp>
        <p:nvGrpSpPr>
          <p:cNvPr id="93" name="Group 92"/>
          <p:cNvGrpSpPr/>
          <p:nvPr/>
        </p:nvGrpSpPr>
        <p:grpSpPr>
          <a:xfrm>
            <a:off x="668392" y="35497379"/>
            <a:ext cx="21154151" cy="8046720"/>
            <a:chOff x="692531" y="6019800"/>
            <a:chExt cx="13882591" cy="11942377"/>
          </a:xfrm>
        </p:grpSpPr>
        <p:sp>
          <p:nvSpPr>
            <p:cNvPr id="94" name="Rectangle 93"/>
            <p:cNvSpPr/>
            <p:nvPr/>
          </p:nvSpPr>
          <p:spPr>
            <a:xfrm>
              <a:off x="692531" y="6095969"/>
              <a:ext cx="13882591" cy="11866208"/>
            </a:xfrm>
            <a:prstGeom prst="rect">
              <a:avLst/>
            </a:prstGeom>
            <a:solidFill>
              <a:srgbClr val="ECFFFC"/>
            </a:solid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TextBox 94"/>
            <p:cNvSpPr txBox="1"/>
            <p:nvPr/>
          </p:nvSpPr>
          <p:spPr>
            <a:xfrm>
              <a:off x="741415" y="6019800"/>
              <a:ext cx="6651189" cy="1393181"/>
            </a:xfrm>
            <a:prstGeom prst="rect">
              <a:avLst/>
            </a:prstGeom>
            <a:noFill/>
          </p:spPr>
          <p:txBody>
            <a:bodyPr wrap="square" rtlCol="0">
              <a:spAutoFit/>
            </a:bodyPr>
            <a:lstStyle/>
            <a:p>
              <a:r>
                <a:rPr lang="en-US" sz="5500" b="1" cap="small" dirty="0"/>
                <a:t>3</a:t>
              </a:r>
              <a:r>
                <a:rPr lang="en-US" sz="5500" b="1" cap="small" dirty="0" smtClean="0"/>
                <a:t>. </a:t>
              </a:r>
              <a:r>
                <a:rPr lang="en-US" sz="5500" b="1" u="sng" cap="small" dirty="0" smtClean="0"/>
                <a:t>Hurricane Irma Wind Gusts</a:t>
              </a:r>
              <a:endParaRPr lang="en-US" sz="5500" b="1" u="sng" cap="small" dirty="0"/>
            </a:p>
          </p:txBody>
        </p:sp>
      </p:grpSp>
      <p:pic>
        <p:nvPicPr>
          <p:cNvPr id="97" name="Picture 96"/>
          <p:cNvPicPr>
            <a:picLocks noChangeAspect="1"/>
          </p:cNvPicPr>
          <p:nvPr/>
        </p:nvPicPr>
        <p:blipFill>
          <a:blip r:embed="rId6"/>
          <a:stretch>
            <a:fillRect/>
          </a:stretch>
        </p:blipFill>
        <p:spPr>
          <a:xfrm>
            <a:off x="850985" y="29758238"/>
            <a:ext cx="7729349" cy="4204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8" name="Picture 97"/>
          <p:cNvPicPr>
            <a:picLocks noChangeAspect="1"/>
          </p:cNvPicPr>
          <p:nvPr/>
        </p:nvPicPr>
        <p:blipFill>
          <a:blip r:embed="rId7"/>
          <a:stretch>
            <a:fillRect/>
          </a:stretch>
        </p:blipFill>
        <p:spPr>
          <a:xfrm>
            <a:off x="8896245" y="27939453"/>
            <a:ext cx="5265683" cy="5486400"/>
          </a:xfrm>
          <a:prstGeom prst="rect">
            <a:avLst/>
          </a:prstGeom>
        </p:spPr>
      </p:pic>
      <p:grpSp>
        <p:nvGrpSpPr>
          <p:cNvPr id="99" name="Group 98"/>
          <p:cNvGrpSpPr/>
          <p:nvPr/>
        </p:nvGrpSpPr>
        <p:grpSpPr>
          <a:xfrm>
            <a:off x="22301107" y="35497379"/>
            <a:ext cx="21154151" cy="8046720"/>
            <a:chOff x="692531" y="6019800"/>
            <a:chExt cx="13882591" cy="11942377"/>
          </a:xfrm>
        </p:grpSpPr>
        <p:sp>
          <p:nvSpPr>
            <p:cNvPr id="100" name="Rectangle 99"/>
            <p:cNvSpPr/>
            <p:nvPr/>
          </p:nvSpPr>
          <p:spPr>
            <a:xfrm>
              <a:off x="692531" y="6095969"/>
              <a:ext cx="13882591" cy="11866208"/>
            </a:xfrm>
            <a:prstGeom prst="rect">
              <a:avLst/>
            </a:prstGeom>
            <a:solidFill>
              <a:srgbClr val="ECFFFC"/>
            </a:solid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extBox 100"/>
            <p:cNvSpPr txBox="1"/>
            <p:nvPr/>
          </p:nvSpPr>
          <p:spPr>
            <a:xfrm>
              <a:off x="741415" y="6019800"/>
              <a:ext cx="5122180" cy="1393181"/>
            </a:xfrm>
            <a:prstGeom prst="rect">
              <a:avLst/>
            </a:prstGeom>
            <a:noFill/>
          </p:spPr>
          <p:txBody>
            <a:bodyPr wrap="square" rtlCol="0">
              <a:spAutoFit/>
            </a:bodyPr>
            <a:lstStyle/>
            <a:p>
              <a:r>
                <a:rPr lang="en-US" sz="5500" b="1" cap="small" dirty="0" smtClean="0"/>
                <a:t>7</a:t>
              </a:r>
              <a:r>
                <a:rPr lang="en-US" sz="5500" b="1" cap="small" dirty="0" smtClean="0"/>
                <a:t>. </a:t>
              </a:r>
              <a:r>
                <a:rPr lang="en-US" sz="5500" b="1" u="sng" cap="small" dirty="0" smtClean="0"/>
                <a:t>Summary &amp; Next Steps</a:t>
              </a:r>
              <a:endParaRPr lang="en-US" sz="5500" b="1" u="sng" cap="small" dirty="0"/>
            </a:p>
          </p:txBody>
        </p:sp>
      </p:grpSp>
      <p:pic>
        <p:nvPicPr>
          <p:cNvPr id="102" name="Picture 101"/>
          <p:cNvPicPr>
            <a:picLocks noChangeAspect="1"/>
          </p:cNvPicPr>
          <p:nvPr/>
        </p:nvPicPr>
        <p:blipFill>
          <a:blip r:embed="rId8"/>
          <a:stretch>
            <a:fillRect/>
          </a:stretch>
        </p:blipFill>
        <p:spPr>
          <a:xfrm>
            <a:off x="1781253" y="22129926"/>
            <a:ext cx="4009169" cy="3902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3" name="TextBox 102"/>
          <p:cNvSpPr txBox="1"/>
          <p:nvPr/>
        </p:nvSpPr>
        <p:spPr>
          <a:xfrm>
            <a:off x="6740378" y="26122945"/>
            <a:ext cx="7191649" cy="1015663"/>
          </a:xfrm>
          <a:prstGeom prst="rect">
            <a:avLst/>
          </a:prstGeom>
          <a:noFill/>
        </p:spPr>
        <p:txBody>
          <a:bodyPr wrap="square" rtlCol="0">
            <a:spAutoFit/>
          </a:bodyPr>
          <a:lstStyle/>
          <a:p>
            <a:pPr algn="just"/>
            <a:r>
              <a:rPr lang="en-US" sz="2000" b="1" dirty="0" smtClean="0"/>
              <a:t>Fig. 2</a:t>
            </a:r>
            <a:r>
              <a:rPr lang="en-US" sz="2000" dirty="0" smtClean="0"/>
              <a:t>. Hurricane tornado F-scale as a function of range from the storm center (km) (Schultz and Cecil 2009). Vertical red dashed line separates core- from outer-region tornadoes.</a:t>
            </a:r>
            <a:endParaRPr lang="en-US" sz="2000" dirty="0"/>
          </a:p>
        </p:txBody>
      </p:sp>
      <p:pic>
        <p:nvPicPr>
          <p:cNvPr id="104" name="Picture 103"/>
          <p:cNvPicPr>
            <a:picLocks noChangeAspect="1"/>
          </p:cNvPicPr>
          <p:nvPr/>
        </p:nvPicPr>
        <p:blipFill>
          <a:blip r:embed="rId9"/>
          <a:stretch>
            <a:fillRect/>
          </a:stretch>
        </p:blipFill>
        <p:spPr>
          <a:xfrm>
            <a:off x="6654927" y="22935534"/>
            <a:ext cx="7277100" cy="3111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8" name="TextBox 107"/>
          <p:cNvSpPr txBox="1"/>
          <p:nvPr/>
        </p:nvSpPr>
        <p:spPr>
          <a:xfrm>
            <a:off x="1139750" y="26119800"/>
            <a:ext cx="5311977" cy="1015663"/>
          </a:xfrm>
          <a:prstGeom prst="rect">
            <a:avLst/>
          </a:prstGeom>
          <a:noFill/>
        </p:spPr>
        <p:txBody>
          <a:bodyPr wrap="square" rtlCol="0">
            <a:spAutoFit/>
          </a:bodyPr>
          <a:lstStyle/>
          <a:p>
            <a:pPr algn="just"/>
            <a:r>
              <a:rPr lang="en-US" sz="2000" b="1" dirty="0" smtClean="0"/>
              <a:t>Fig. 1</a:t>
            </a:r>
            <a:r>
              <a:rPr lang="en-US" sz="2000" dirty="0" smtClean="0"/>
              <a:t>. Tropical cyclone tornado locations in storm-relative coordinates. Range rings are in 100-km increments (Schultz and Cecil 2009).</a:t>
            </a:r>
            <a:endParaRPr lang="en-US" sz="2000" dirty="0"/>
          </a:p>
        </p:txBody>
      </p:sp>
      <p:graphicFrame>
        <p:nvGraphicFramePr>
          <p:cNvPr id="112" name="Table 111"/>
          <p:cNvGraphicFramePr>
            <a:graphicFrameLocks noGrp="1"/>
          </p:cNvGraphicFramePr>
          <p:nvPr>
            <p:extLst>
              <p:ext uri="{D42A27DB-BD31-4B8C-83A1-F6EECF244321}">
                <p14:modId xmlns:p14="http://schemas.microsoft.com/office/powerpoint/2010/main" val="992220503"/>
              </p:ext>
            </p:extLst>
          </p:nvPr>
        </p:nvGraphicFramePr>
        <p:xfrm>
          <a:off x="12203900" y="35783884"/>
          <a:ext cx="9390684" cy="6596040"/>
        </p:xfrm>
        <a:graphic>
          <a:graphicData uri="http://schemas.openxmlformats.org/drawingml/2006/table">
            <a:tbl>
              <a:tblPr/>
              <a:tblGrid>
                <a:gridCol w="1754007"/>
                <a:gridCol w="1754007"/>
                <a:gridCol w="1754007"/>
                <a:gridCol w="1754007"/>
                <a:gridCol w="2374656"/>
              </a:tblGrid>
              <a:tr h="365740">
                <a:tc>
                  <a:txBody>
                    <a:bodyPr/>
                    <a:lstStyle/>
                    <a:p>
                      <a:pPr algn="ctr" fontAlgn="b"/>
                      <a:r>
                        <a:rPr lang="en-US" sz="2400" b="1" i="0" u="none" strike="noStrike" dirty="0">
                          <a:solidFill>
                            <a:srgbClr val="000000"/>
                          </a:solidFill>
                          <a:effectLst/>
                          <a:latin typeface="Calibri"/>
                        </a:rPr>
                        <a:t>Station</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fontAlgn="b"/>
                      <a:r>
                        <a:rPr lang="is-IS" sz="2400" b="1" i="0" u="none" strike="noStrike" dirty="0">
                          <a:solidFill>
                            <a:srgbClr val="000000"/>
                          </a:solidFill>
                          <a:effectLst/>
                          <a:latin typeface="Calibri"/>
                        </a:rPr>
                        <a:t>Lat (N)</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fontAlgn="b"/>
                      <a:r>
                        <a:rPr lang="en-US" sz="2400" b="1" i="0" u="none" strike="noStrike" dirty="0">
                          <a:solidFill>
                            <a:srgbClr val="000000"/>
                          </a:solidFill>
                          <a:effectLst/>
                          <a:latin typeface="Calibri"/>
                        </a:rPr>
                        <a:t>Lon (W)</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fontAlgn="b"/>
                      <a:r>
                        <a:rPr lang="en-US" sz="2400" b="1" i="0" u="none" strike="noStrike" dirty="0">
                          <a:solidFill>
                            <a:srgbClr val="000000"/>
                          </a:solidFill>
                          <a:effectLst/>
                          <a:latin typeface="Calibri"/>
                        </a:rPr>
                        <a:t>County</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fontAlgn="b"/>
                      <a:r>
                        <a:rPr lang="en-US" sz="2400" b="1" i="0" u="none" strike="noStrike" dirty="0">
                          <a:solidFill>
                            <a:srgbClr val="000000"/>
                          </a:solidFill>
                          <a:effectLst/>
                          <a:latin typeface="Calibri"/>
                        </a:rPr>
                        <a:t>Peak Gust (mph)</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r>
              <a:tr h="365740">
                <a:tc>
                  <a:txBody>
                    <a:bodyPr/>
                    <a:lstStyle/>
                    <a:p>
                      <a:pPr algn="ctr" fontAlgn="b"/>
                      <a:r>
                        <a:rPr lang="en-US" sz="2200" b="0" i="0" u="none" strike="noStrike" dirty="0">
                          <a:solidFill>
                            <a:srgbClr val="000000"/>
                          </a:solidFill>
                          <a:effectLst/>
                          <a:latin typeface="Calibri"/>
                        </a:rPr>
                        <a:t>CLWCH</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a:noFill/>
                    </a:lnB>
                    <a:solidFill>
                      <a:srgbClr val="CCD3E3"/>
                    </a:solidFill>
                  </a:tcPr>
                </a:tc>
                <a:tc>
                  <a:txBody>
                    <a:bodyPr/>
                    <a:lstStyle/>
                    <a:p>
                      <a:pPr algn="ctr" fontAlgn="b"/>
                      <a:r>
                        <a:rPr lang="is-IS" sz="2200" b="0" i="0" u="none" strike="noStrike" dirty="0">
                          <a:solidFill>
                            <a:srgbClr val="000000"/>
                          </a:solidFill>
                          <a:effectLst/>
                          <a:latin typeface="Calibri"/>
                        </a:rPr>
                        <a:t>26.04</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a:noFill/>
                    </a:lnB>
                    <a:solidFill>
                      <a:srgbClr val="CCD3E3"/>
                    </a:solidFill>
                  </a:tcPr>
                </a:tc>
                <a:tc>
                  <a:txBody>
                    <a:bodyPr/>
                    <a:lstStyle/>
                    <a:p>
                      <a:pPr algn="ctr" fontAlgn="b"/>
                      <a:r>
                        <a:rPr lang="nb-NO" sz="2200" b="0" i="0" u="none" strike="noStrike">
                          <a:solidFill>
                            <a:srgbClr val="000000"/>
                          </a:solidFill>
                          <a:effectLst/>
                          <a:latin typeface="Calibri"/>
                        </a:rPr>
                        <a:t>80.22</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a:noFill/>
                    </a:lnB>
                    <a:solidFill>
                      <a:srgbClr val="CCD3E3"/>
                    </a:solidFill>
                  </a:tcPr>
                </a:tc>
                <a:tc>
                  <a:txBody>
                    <a:bodyPr/>
                    <a:lstStyle/>
                    <a:p>
                      <a:pPr algn="ctr" fontAlgn="b"/>
                      <a:r>
                        <a:rPr lang="en-US" sz="2200" b="0" i="0" u="none" strike="noStrike" dirty="0">
                          <a:solidFill>
                            <a:srgbClr val="000000"/>
                          </a:solidFill>
                          <a:effectLst/>
                          <a:latin typeface="Calibri"/>
                        </a:rPr>
                        <a:t>Broward</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a:noFill/>
                    </a:lnB>
                    <a:solidFill>
                      <a:srgbClr val="CCD3E3"/>
                    </a:solidFill>
                  </a:tcPr>
                </a:tc>
                <a:tc>
                  <a:txBody>
                    <a:bodyPr/>
                    <a:lstStyle/>
                    <a:p>
                      <a:pPr algn="ctr" fontAlgn="b"/>
                      <a:r>
                        <a:rPr lang="hr-HR" sz="2200" b="0" i="0" u="none" strike="noStrike" dirty="0" smtClean="0">
                          <a:solidFill>
                            <a:srgbClr val="000000"/>
                          </a:solidFill>
                          <a:effectLst/>
                          <a:latin typeface="Calibri"/>
                        </a:rPr>
                        <a:t>109</a:t>
                      </a:r>
                      <a:endParaRPr lang="hr-HR" sz="2200" b="0" i="0" u="none" strike="noStrike" dirty="0">
                        <a:solidFill>
                          <a:srgbClr val="000000"/>
                        </a:solidFill>
                        <a:effectLst/>
                        <a:latin typeface="Calibri"/>
                      </a:endParaRP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a:noFill/>
                    </a:lnB>
                    <a:solidFill>
                      <a:srgbClr val="CCD3E3"/>
                    </a:solidFill>
                  </a:tcPr>
                </a:tc>
              </a:tr>
              <a:tr h="365740">
                <a:tc>
                  <a:txBody>
                    <a:bodyPr/>
                    <a:lstStyle/>
                    <a:p>
                      <a:pPr algn="ctr" fontAlgn="b"/>
                      <a:r>
                        <a:rPr lang="en-US" sz="2200" b="0" i="0" u="none" strike="noStrike" dirty="0">
                          <a:solidFill>
                            <a:srgbClr val="000000"/>
                          </a:solidFill>
                          <a:effectLst/>
                          <a:latin typeface="Calibri"/>
                        </a:rPr>
                        <a:t>PBRPN</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hr-HR" sz="2200" b="0" i="0" u="none" strike="noStrike" dirty="0">
                          <a:solidFill>
                            <a:srgbClr val="000000"/>
                          </a:solidFill>
                          <a:effectLst/>
                          <a:latin typeface="Calibri"/>
                        </a:rPr>
                        <a:t>26.01</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nb-NO" sz="2200" b="0" i="0" u="none" strike="noStrike" dirty="0">
                          <a:solidFill>
                            <a:srgbClr val="000000"/>
                          </a:solidFill>
                          <a:effectLst/>
                          <a:latin typeface="Calibri"/>
                        </a:rPr>
                        <a:t>80.27</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en-US" sz="2200" b="0" i="0" u="none" strike="noStrike" dirty="0">
                          <a:solidFill>
                            <a:srgbClr val="000000"/>
                          </a:solidFill>
                          <a:effectLst/>
                          <a:latin typeface="Calibri"/>
                        </a:rPr>
                        <a:t>Broward</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is-IS" sz="2200" b="0" i="0" u="none" strike="noStrike" dirty="0">
                          <a:solidFill>
                            <a:srgbClr val="000000"/>
                          </a:solidFill>
                          <a:effectLst/>
                          <a:latin typeface="Calibri"/>
                        </a:rPr>
                        <a:t>109</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r>
              <a:tr h="365740">
                <a:tc>
                  <a:txBody>
                    <a:bodyPr/>
                    <a:lstStyle/>
                    <a:p>
                      <a:pPr algn="ctr" fontAlgn="b"/>
                      <a:r>
                        <a:rPr lang="en-US" sz="2200" b="0" i="0" u="none" strike="noStrike" dirty="0">
                          <a:solidFill>
                            <a:srgbClr val="000000"/>
                          </a:solidFill>
                          <a:effectLst/>
                          <a:latin typeface="Calibri"/>
                        </a:rPr>
                        <a:t>DRFCE</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hr-HR" sz="2200" b="0" i="0" u="none" strike="noStrike" dirty="0">
                          <a:solidFill>
                            <a:srgbClr val="000000"/>
                          </a:solidFill>
                          <a:effectLst/>
                          <a:latin typeface="Calibri"/>
                        </a:rPr>
                        <a:t>26.31</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nb-NO" sz="2200" b="0" i="0" u="none" strike="noStrike">
                          <a:solidFill>
                            <a:srgbClr val="000000"/>
                          </a:solidFill>
                          <a:effectLst/>
                          <a:latin typeface="Calibri"/>
                        </a:rPr>
                        <a:t>80.15</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en-US" sz="2200" b="0" i="0" u="none" strike="noStrike">
                          <a:solidFill>
                            <a:srgbClr val="000000"/>
                          </a:solidFill>
                          <a:effectLst/>
                          <a:latin typeface="Calibri"/>
                        </a:rPr>
                        <a:t>Broward</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is-IS" sz="2200" b="0" i="0" u="none" strike="noStrike" dirty="0" smtClean="0">
                          <a:solidFill>
                            <a:srgbClr val="000000"/>
                          </a:solidFill>
                          <a:effectLst/>
                          <a:latin typeface="Calibri"/>
                        </a:rPr>
                        <a:t>100</a:t>
                      </a:r>
                      <a:endParaRPr lang="is-IS" sz="2200" b="0" i="0" u="none" strike="noStrike" dirty="0">
                        <a:solidFill>
                          <a:srgbClr val="000000"/>
                        </a:solidFill>
                        <a:effectLst/>
                        <a:latin typeface="Calibri"/>
                      </a:endParaRP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r>
              <a:tr h="365740">
                <a:tc>
                  <a:txBody>
                    <a:bodyPr/>
                    <a:lstStyle/>
                    <a:p>
                      <a:pPr algn="ctr" fontAlgn="b"/>
                      <a:r>
                        <a:rPr lang="en-US" sz="2200" b="0" i="0" u="none" strike="noStrike" dirty="0">
                          <a:solidFill>
                            <a:srgbClr val="000000"/>
                          </a:solidFill>
                          <a:effectLst/>
                          <a:latin typeface="Calibri"/>
                        </a:rPr>
                        <a:t>MRMRH</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nb-NO" sz="2200" b="0" i="0" u="none" strike="noStrike" dirty="0">
                          <a:solidFill>
                            <a:srgbClr val="000000"/>
                          </a:solidFill>
                          <a:effectLst/>
                          <a:latin typeface="Calibri"/>
                        </a:rPr>
                        <a:t>25.99</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nb-NO" sz="2200" b="0" i="0" u="none" strike="noStrike">
                          <a:solidFill>
                            <a:srgbClr val="000000"/>
                          </a:solidFill>
                          <a:effectLst/>
                          <a:latin typeface="Calibri"/>
                        </a:rPr>
                        <a:t>80.28</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en-US" sz="2200" b="0" i="0" u="none" strike="noStrike" dirty="0">
                          <a:solidFill>
                            <a:srgbClr val="000000"/>
                          </a:solidFill>
                          <a:effectLst/>
                          <a:latin typeface="Calibri"/>
                        </a:rPr>
                        <a:t>Miami-Dade</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en-US" sz="2200" b="0" i="0" u="none" strike="noStrike" dirty="0">
                          <a:solidFill>
                            <a:srgbClr val="000000"/>
                          </a:solidFill>
                          <a:effectLst/>
                          <a:latin typeface="Calibri"/>
                        </a:rPr>
                        <a:t>98</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r>
              <a:tr h="365740">
                <a:tc>
                  <a:txBody>
                    <a:bodyPr/>
                    <a:lstStyle/>
                    <a:p>
                      <a:pPr algn="ctr" fontAlgn="b"/>
                      <a:r>
                        <a:rPr lang="en-US" sz="2200" b="0" i="0" u="none" strike="noStrike" dirty="0">
                          <a:solidFill>
                            <a:srgbClr val="000000"/>
                          </a:solidFill>
                          <a:effectLst/>
                          <a:latin typeface="Calibri"/>
                        </a:rPr>
                        <a:t>SNRSC</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hr-HR" sz="2200" b="0" i="0" u="none" strike="noStrike">
                          <a:solidFill>
                            <a:srgbClr val="000000"/>
                          </a:solidFill>
                          <a:effectLst/>
                          <a:latin typeface="Calibri"/>
                        </a:rPr>
                        <a:t>26.16</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nb-NO" sz="2200" b="0" i="0" u="none" strike="noStrike">
                          <a:solidFill>
                            <a:srgbClr val="000000"/>
                          </a:solidFill>
                          <a:effectLst/>
                          <a:latin typeface="Calibri"/>
                        </a:rPr>
                        <a:t>80.29</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en-US" sz="2200" b="0" i="0" u="none" strike="noStrike" dirty="0">
                          <a:solidFill>
                            <a:srgbClr val="000000"/>
                          </a:solidFill>
                          <a:effectLst/>
                          <a:latin typeface="Calibri"/>
                        </a:rPr>
                        <a:t>Broward</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en-US" sz="2200" b="0" i="0" u="none" strike="noStrike" dirty="0">
                          <a:solidFill>
                            <a:srgbClr val="000000"/>
                          </a:solidFill>
                          <a:effectLst/>
                          <a:latin typeface="Calibri"/>
                        </a:rPr>
                        <a:t>98</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r>
              <a:tr h="365740">
                <a:tc>
                  <a:txBody>
                    <a:bodyPr/>
                    <a:lstStyle/>
                    <a:p>
                      <a:pPr algn="ctr" fontAlgn="b"/>
                      <a:r>
                        <a:rPr lang="en-US" sz="2200" b="0" i="0" u="none" strike="noStrike" dirty="0">
                          <a:solidFill>
                            <a:srgbClr val="000000"/>
                          </a:solidFill>
                          <a:effectLst/>
                          <a:latin typeface="Calibri"/>
                        </a:rPr>
                        <a:t>WSTNF</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is-IS" sz="2200" b="0" i="0" u="none" strike="noStrike">
                          <a:solidFill>
                            <a:srgbClr val="000000"/>
                          </a:solidFill>
                          <a:effectLst/>
                          <a:latin typeface="Calibri"/>
                        </a:rPr>
                        <a:t>26.06</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uk-UA" sz="2200" b="0" i="0" u="none" strike="noStrike" dirty="0">
                          <a:solidFill>
                            <a:srgbClr val="000000"/>
                          </a:solidFill>
                          <a:effectLst/>
                          <a:latin typeface="Calibri"/>
                        </a:rPr>
                        <a:t>80.39</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en-US" sz="2200" b="0" i="0" u="none" strike="noStrike" dirty="0">
                          <a:solidFill>
                            <a:srgbClr val="000000"/>
                          </a:solidFill>
                          <a:effectLst/>
                          <a:latin typeface="Calibri"/>
                        </a:rPr>
                        <a:t>Broward</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nb-NO" sz="2200" b="0" i="0" u="none" strike="noStrike" dirty="0" smtClean="0">
                          <a:solidFill>
                            <a:srgbClr val="000000"/>
                          </a:solidFill>
                          <a:effectLst/>
                          <a:latin typeface="Calibri"/>
                        </a:rPr>
                        <a:t>98</a:t>
                      </a:r>
                      <a:endParaRPr lang="nb-NO" sz="2200" b="0" i="0" u="none" strike="noStrike" dirty="0">
                        <a:solidFill>
                          <a:srgbClr val="000000"/>
                        </a:solidFill>
                        <a:effectLst/>
                        <a:latin typeface="Calibri"/>
                      </a:endParaRP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r>
              <a:tr h="365740">
                <a:tc>
                  <a:txBody>
                    <a:bodyPr/>
                    <a:lstStyle/>
                    <a:p>
                      <a:pPr algn="ctr" fontAlgn="b"/>
                      <a:r>
                        <a:rPr lang="en-US" sz="2200" b="0" i="0" u="none" strike="noStrike" dirty="0">
                          <a:solidFill>
                            <a:srgbClr val="000000"/>
                          </a:solidFill>
                          <a:effectLst/>
                          <a:latin typeface="Calibri"/>
                        </a:rPr>
                        <a:t>SGGEW</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hr-HR" sz="2200" b="0" i="0" u="none" strike="noStrike" dirty="0">
                          <a:solidFill>
                            <a:srgbClr val="000000"/>
                          </a:solidFill>
                          <a:effectLst/>
                          <a:latin typeface="Calibri"/>
                        </a:rPr>
                        <a:t>26.14</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nb-NO" sz="2200" b="0" i="0" u="none" strike="noStrike">
                          <a:solidFill>
                            <a:srgbClr val="000000"/>
                          </a:solidFill>
                          <a:effectLst/>
                          <a:latin typeface="Calibri"/>
                        </a:rPr>
                        <a:t>81.58</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en-US" sz="2200" b="0" i="0" u="none" strike="noStrike" dirty="0">
                          <a:solidFill>
                            <a:srgbClr val="000000"/>
                          </a:solidFill>
                          <a:effectLst/>
                          <a:latin typeface="Calibri"/>
                        </a:rPr>
                        <a:t>Broward</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cs-CZ" sz="2200" b="0" i="0" u="none" strike="noStrike" dirty="0">
                          <a:solidFill>
                            <a:srgbClr val="000000"/>
                          </a:solidFill>
                          <a:effectLst/>
                          <a:latin typeface="Calibri"/>
                        </a:rPr>
                        <a:t>97</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r>
              <a:tr h="365740">
                <a:tc>
                  <a:txBody>
                    <a:bodyPr/>
                    <a:lstStyle/>
                    <a:p>
                      <a:pPr algn="ctr" fontAlgn="b"/>
                      <a:r>
                        <a:rPr lang="en-US" sz="2200" b="0" i="0" u="none" strike="noStrike" dirty="0">
                          <a:solidFill>
                            <a:srgbClr val="000000"/>
                          </a:solidFill>
                          <a:effectLst/>
                          <a:latin typeface="Calibri"/>
                        </a:rPr>
                        <a:t>WFORT</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fi-FI" sz="2200" b="0" i="0" u="none" strike="noStrike">
                          <a:solidFill>
                            <a:srgbClr val="000000"/>
                          </a:solidFill>
                          <a:effectLst/>
                          <a:latin typeface="Calibri"/>
                        </a:rPr>
                        <a:t>25.79</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nb-NO" sz="2200" b="0" i="0" u="none" strike="noStrike">
                          <a:solidFill>
                            <a:srgbClr val="000000"/>
                          </a:solidFill>
                          <a:effectLst/>
                          <a:latin typeface="Calibri"/>
                        </a:rPr>
                        <a:t>80.29</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en-US" sz="2200" b="0" i="0" u="none" strike="noStrike">
                          <a:solidFill>
                            <a:srgbClr val="000000"/>
                          </a:solidFill>
                          <a:effectLst/>
                          <a:latin typeface="Calibri"/>
                        </a:rPr>
                        <a:t>Miami-Dade</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nb-NO" sz="2200" b="0" i="0" u="none" strike="noStrike" dirty="0" smtClean="0">
                          <a:solidFill>
                            <a:srgbClr val="000000"/>
                          </a:solidFill>
                          <a:effectLst/>
                          <a:latin typeface="Calibri"/>
                        </a:rPr>
                        <a:t>95</a:t>
                      </a:r>
                      <a:endParaRPr lang="nb-NO" sz="2200" b="0" i="0" u="none" strike="noStrike" dirty="0">
                        <a:solidFill>
                          <a:srgbClr val="000000"/>
                        </a:solidFill>
                        <a:effectLst/>
                        <a:latin typeface="Calibri"/>
                      </a:endParaRP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r>
              <a:tr h="365740">
                <a:tc>
                  <a:txBody>
                    <a:bodyPr/>
                    <a:lstStyle/>
                    <a:p>
                      <a:pPr algn="ctr" fontAlgn="b"/>
                      <a:r>
                        <a:rPr lang="en-US" sz="2200" b="0" i="0" u="none" strike="noStrike" dirty="0">
                          <a:solidFill>
                            <a:srgbClr val="000000"/>
                          </a:solidFill>
                          <a:effectLst/>
                          <a:latin typeface="Calibri"/>
                        </a:rPr>
                        <a:t>MMMCH</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nb-NO" sz="2200" b="0" i="0" u="none" strike="noStrike">
                          <a:solidFill>
                            <a:srgbClr val="000000"/>
                          </a:solidFill>
                          <a:effectLst/>
                          <a:latin typeface="Calibri"/>
                        </a:rPr>
                        <a:t>25.74</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nb-NO" sz="2200" b="0" i="0" u="none" strike="noStrike" dirty="0" smtClean="0">
                          <a:solidFill>
                            <a:srgbClr val="000000"/>
                          </a:solidFill>
                          <a:effectLst/>
                          <a:latin typeface="Calibri"/>
                        </a:rPr>
                        <a:t>80.30</a:t>
                      </a:r>
                      <a:endParaRPr lang="nb-NO" sz="2200" b="0" i="0" u="none" strike="noStrike" dirty="0">
                        <a:solidFill>
                          <a:srgbClr val="000000"/>
                        </a:solidFill>
                        <a:effectLst/>
                        <a:latin typeface="Calibri"/>
                      </a:endParaRP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en-US" sz="2200" b="0" i="0" u="none" strike="noStrike" dirty="0">
                          <a:solidFill>
                            <a:srgbClr val="000000"/>
                          </a:solidFill>
                          <a:effectLst/>
                          <a:latin typeface="Calibri"/>
                        </a:rPr>
                        <a:t>Miami-Dade</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hr-HR" sz="2200" b="0" i="0" u="none" strike="noStrike" dirty="0" smtClean="0">
                          <a:solidFill>
                            <a:srgbClr val="000000"/>
                          </a:solidFill>
                          <a:effectLst/>
                          <a:latin typeface="Calibri"/>
                        </a:rPr>
                        <a:t>93</a:t>
                      </a:r>
                      <a:endParaRPr lang="hr-HR" sz="2200" b="0" i="0" u="none" strike="noStrike" dirty="0">
                        <a:solidFill>
                          <a:srgbClr val="000000"/>
                        </a:solidFill>
                        <a:effectLst/>
                        <a:latin typeface="Calibri"/>
                      </a:endParaRP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r>
              <a:tr h="365740">
                <a:tc>
                  <a:txBody>
                    <a:bodyPr/>
                    <a:lstStyle/>
                    <a:p>
                      <a:pPr algn="ctr" fontAlgn="b"/>
                      <a:r>
                        <a:rPr lang="en-US" sz="2200" b="0" i="0" u="none" strike="noStrike" dirty="0">
                          <a:solidFill>
                            <a:srgbClr val="000000"/>
                          </a:solidFill>
                          <a:effectLst/>
                          <a:latin typeface="Calibri"/>
                        </a:rPr>
                        <a:t>LPIF1</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nb-NO" sz="2200" b="0" i="0" u="none" strike="noStrike" dirty="0">
                          <a:solidFill>
                            <a:srgbClr val="000000"/>
                          </a:solidFill>
                          <a:effectLst/>
                          <a:latin typeface="Calibri"/>
                        </a:rPr>
                        <a:t>25.39</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it-IT" sz="2200" b="0" i="0" u="none" strike="noStrike">
                          <a:solidFill>
                            <a:srgbClr val="000000"/>
                          </a:solidFill>
                          <a:effectLst/>
                          <a:latin typeface="Calibri"/>
                        </a:rPr>
                        <a:t>80.68</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en-US" sz="2200" b="0" i="0" u="none" strike="noStrike" dirty="0">
                          <a:solidFill>
                            <a:srgbClr val="000000"/>
                          </a:solidFill>
                          <a:effectLst/>
                          <a:latin typeface="Calibri"/>
                        </a:rPr>
                        <a:t>Miami-Dade</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en-US" sz="2200" b="0" i="0" u="none" strike="noStrike" dirty="0">
                          <a:solidFill>
                            <a:srgbClr val="000000"/>
                          </a:solidFill>
                          <a:effectLst/>
                          <a:latin typeface="Calibri"/>
                        </a:rPr>
                        <a:t>91</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r>
              <a:tr h="365740">
                <a:tc>
                  <a:txBody>
                    <a:bodyPr/>
                    <a:lstStyle/>
                    <a:p>
                      <a:pPr algn="ctr" fontAlgn="b"/>
                      <a:r>
                        <a:rPr lang="en-US" sz="2200" b="0" i="0" u="none" strike="noStrike" dirty="0">
                          <a:solidFill>
                            <a:srgbClr val="000000"/>
                          </a:solidFill>
                          <a:effectLst/>
                          <a:latin typeface="Calibri"/>
                        </a:rPr>
                        <a:t>KPBI</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hr-HR" sz="2200" b="0" i="0" u="none" strike="noStrike" dirty="0">
                          <a:solidFill>
                            <a:srgbClr val="000000"/>
                          </a:solidFill>
                          <a:effectLst/>
                          <a:latin typeface="Calibri"/>
                        </a:rPr>
                        <a:t>26.68</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hr-HR" sz="2200" b="0" i="0" u="none" strike="noStrike" dirty="0">
                          <a:solidFill>
                            <a:srgbClr val="000000"/>
                          </a:solidFill>
                          <a:effectLst/>
                          <a:latin typeface="Calibri"/>
                        </a:rPr>
                        <a:t>80.09</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en-US" sz="2200" b="0" i="0" u="none" strike="noStrike" dirty="0">
                          <a:solidFill>
                            <a:srgbClr val="000000"/>
                          </a:solidFill>
                          <a:effectLst/>
                          <a:latin typeface="Calibri"/>
                        </a:rPr>
                        <a:t>Palm Beach</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nb-NO" sz="2200" b="0" i="0" u="none" strike="noStrike" dirty="0" smtClean="0">
                          <a:solidFill>
                            <a:srgbClr val="000000"/>
                          </a:solidFill>
                          <a:effectLst/>
                          <a:latin typeface="Calibri"/>
                        </a:rPr>
                        <a:t>91</a:t>
                      </a:r>
                      <a:endParaRPr lang="nb-NO" sz="2200" b="0" i="0" u="none" strike="noStrike" dirty="0">
                        <a:solidFill>
                          <a:srgbClr val="000000"/>
                        </a:solidFill>
                        <a:effectLst/>
                        <a:latin typeface="Calibri"/>
                      </a:endParaRP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r>
              <a:tr h="365740">
                <a:tc>
                  <a:txBody>
                    <a:bodyPr/>
                    <a:lstStyle/>
                    <a:p>
                      <a:pPr algn="ctr" fontAlgn="b"/>
                      <a:r>
                        <a:rPr lang="en-US" sz="2200" b="0" i="0" u="none" strike="noStrike" dirty="0">
                          <a:solidFill>
                            <a:srgbClr val="000000"/>
                          </a:solidFill>
                          <a:effectLst/>
                          <a:latin typeface="Calibri"/>
                        </a:rPr>
                        <a:t>CHKF1</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nb-NO" sz="2200" b="0" i="0" u="none" strike="noStrike">
                          <a:solidFill>
                            <a:srgbClr val="000000"/>
                          </a:solidFill>
                          <a:effectLst/>
                          <a:latin typeface="Calibri"/>
                        </a:rPr>
                        <a:t>25.62</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nb-NO" sz="2200" b="0" i="0" u="none" strike="noStrike">
                          <a:solidFill>
                            <a:srgbClr val="000000"/>
                          </a:solidFill>
                          <a:effectLst/>
                          <a:latin typeface="Calibri"/>
                        </a:rPr>
                        <a:t>80.58</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en-US" sz="2200" b="0" i="0" u="none" strike="noStrike" dirty="0">
                          <a:solidFill>
                            <a:srgbClr val="000000"/>
                          </a:solidFill>
                          <a:effectLst/>
                          <a:latin typeface="Calibri"/>
                        </a:rPr>
                        <a:t>Miami-Dade</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hr-HR" sz="2200" b="0" i="0" u="none" strike="noStrike" dirty="0" smtClean="0">
                          <a:solidFill>
                            <a:srgbClr val="000000"/>
                          </a:solidFill>
                          <a:effectLst/>
                          <a:latin typeface="Calibri"/>
                        </a:rPr>
                        <a:t>90</a:t>
                      </a:r>
                      <a:endParaRPr lang="hr-HR" sz="2200" b="0" i="0" u="none" strike="noStrike" dirty="0">
                        <a:solidFill>
                          <a:srgbClr val="000000"/>
                        </a:solidFill>
                        <a:effectLst/>
                        <a:latin typeface="Calibri"/>
                      </a:endParaRP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r>
              <a:tr h="365740">
                <a:tc>
                  <a:txBody>
                    <a:bodyPr/>
                    <a:lstStyle/>
                    <a:p>
                      <a:pPr algn="ctr" fontAlgn="b"/>
                      <a:r>
                        <a:rPr lang="en-US" sz="2200" b="0" i="0" u="none" strike="noStrike" dirty="0">
                          <a:solidFill>
                            <a:srgbClr val="000000"/>
                          </a:solidFill>
                          <a:effectLst/>
                          <a:latin typeface="Calibri"/>
                        </a:rPr>
                        <a:t>MDFRC</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nb-NO" sz="2200" b="0" i="0" u="none" strike="noStrike">
                          <a:solidFill>
                            <a:srgbClr val="000000"/>
                          </a:solidFill>
                          <a:effectLst/>
                          <a:latin typeface="Calibri"/>
                        </a:rPr>
                        <a:t>25.73</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hr-HR" sz="2200" b="0" i="0" u="none" strike="noStrike">
                          <a:solidFill>
                            <a:srgbClr val="000000"/>
                          </a:solidFill>
                          <a:effectLst/>
                          <a:latin typeface="Calibri"/>
                        </a:rPr>
                        <a:t>80.26</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en-US" sz="2200" b="0" i="0" u="none" strike="noStrike" dirty="0">
                          <a:solidFill>
                            <a:srgbClr val="000000"/>
                          </a:solidFill>
                          <a:effectLst/>
                          <a:latin typeface="Calibri"/>
                        </a:rPr>
                        <a:t>Miami-Dade</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hr-HR" sz="2200" b="0" i="0" u="none" strike="noStrike" dirty="0" smtClean="0">
                          <a:solidFill>
                            <a:srgbClr val="000000"/>
                          </a:solidFill>
                          <a:effectLst/>
                          <a:latin typeface="Calibri"/>
                        </a:rPr>
                        <a:t>90</a:t>
                      </a:r>
                      <a:endParaRPr lang="hr-HR" sz="2200" b="0" i="0" u="none" strike="noStrike" dirty="0">
                        <a:solidFill>
                          <a:srgbClr val="000000"/>
                        </a:solidFill>
                        <a:effectLst/>
                        <a:latin typeface="Calibri"/>
                      </a:endParaRP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r>
              <a:tr h="365740">
                <a:tc>
                  <a:txBody>
                    <a:bodyPr/>
                    <a:lstStyle/>
                    <a:p>
                      <a:pPr algn="ctr" fontAlgn="b"/>
                      <a:r>
                        <a:rPr lang="en-US" sz="2200" b="0" i="0" u="none" strike="noStrike" dirty="0">
                          <a:solidFill>
                            <a:srgbClr val="000000"/>
                          </a:solidFill>
                          <a:effectLst/>
                          <a:latin typeface="Calibri"/>
                        </a:rPr>
                        <a:t>CRLCG</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hr-HR" sz="2200" b="0" i="0" u="none" strike="noStrike" dirty="0">
                          <a:solidFill>
                            <a:srgbClr val="000000"/>
                          </a:solidFill>
                          <a:effectLst/>
                          <a:latin typeface="Calibri"/>
                        </a:rPr>
                        <a:t>26.26</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nb-NO" sz="2200" b="0" i="0" u="none" strike="noStrike" dirty="0" smtClean="0">
                          <a:solidFill>
                            <a:srgbClr val="000000"/>
                          </a:solidFill>
                          <a:effectLst/>
                          <a:latin typeface="Calibri"/>
                        </a:rPr>
                        <a:t>80.30</a:t>
                      </a:r>
                      <a:endParaRPr lang="nb-NO" sz="2200" b="0" i="0" u="none" strike="noStrike" dirty="0">
                        <a:solidFill>
                          <a:srgbClr val="000000"/>
                        </a:solidFill>
                        <a:effectLst/>
                        <a:latin typeface="Calibri"/>
                      </a:endParaRP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en-US" sz="2200" b="0" i="0" u="none" strike="noStrike" dirty="0">
                          <a:solidFill>
                            <a:srgbClr val="000000"/>
                          </a:solidFill>
                          <a:effectLst/>
                          <a:latin typeface="Calibri"/>
                        </a:rPr>
                        <a:t>Broward</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cs-CZ" sz="2200" b="0" i="0" u="none" strike="noStrike" dirty="0">
                          <a:solidFill>
                            <a:srgbClr val="000000"/>
                          </a:solidFill>
                          <a:effectLst/>
                          <a:latin typeface="Calibri"/>
                        </a:rPr>
                        <a:t>89</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r>
              <a:tr h="365740">
                <a:tc>
                  <a:txBody>
                    <a:bodyPr/>
                    <a:lstStyle/>
                    <a:p>
                      <a:pPr algn="ctr" fontAlgn="b"/>
                      <a:r>
                        <a:rPr lang="en-US" sz="2200" b="0" i="0" u="none" strike="noStrike" dirty="0">
                          <a:solidFill>
                            <a:srgbClr val="000000"/>
                          </a:solidFill>
                          <a:effectLst/>
                          <a:latin typeface="Calibri"/>
                        </a:rPr>
                        <a:t>KPMP</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hr-HR" sz="2200" b="0" i="0" u="none" strike="noStrike" dirty="0">
                          <a:solidFill>
                            <a:srgbClr val="000000"/>
                          </a:solidFill>
                          <a:effectLst/>
                          <a:latin typeface="Calibri"/>
                        </a:rPr>
                        <a:t>26.24</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nb-NO" sz="2200" b="0" i="0" u="none" strike="noStrike">
                          <a:solidFill>
                            <a:srgbClr val="000000"/>
                          </a:solidFill>
                          <a:effectLst/>
                          <a:latin typeface="Calibri"/>
                        </a:rPr>
                        <a:t>80.11</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en-US" sz="2200" b="0" i="0" u="none" strike="noStrike" dirty="0">
                          <a:solidFill>
                            <a:srgbClr val="000000"/>
                          </a:solidFill>
                          <a:effectLst/>
                          <a:latin typeface="Calibri"/>
                        </a:rPr>
                        <a:t>Palm Beach</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c>
                  <a:txBody>
                    <a:bodyPr/>
                    <a:lstStyle/>
                    <a:p>
                      <a:pPr algn="ctr" fontAlgn="b"/>
                      <a:r>
                        <a:rPr lang="fi-FI" sz="2200" b="0" i="0" u="none" strike="noStrike" dirty="0" smtClean="0">
                          <a:solidFill>
                            <a:srgbClr val="000000"/>
                          </a:solidFill>
                          <a:effectLst/>
                          <a:latin typeface="Calibri"/>
                        </a:rPr>
                        <a:t>87</a:t>
                      </a:r>
                      <a:endParaRPr lang="fi-FI" sz="2200" b="0" i="0" u="none" strike="noStrike" dirty="0">
                        <a:solidFill>
                          <a:srgbClr val="000000"/>
                        </a:solidFill>
                        <a:effectLst/>
                        <a:latin typeface="Calibri"/>
                      </a:endParaRP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CCD3E3"/>
                    </a:solidFill>
                  </a:tcPr>
                </a:tc>
              </a:tr>
              <a:tr h="365740">
                <a:tc>
                  <a:txBody>
                    <a:bodyPr/>
                    <a:lstStyle/>
                    <a:p>
                      <a:pPr algn="ctr" fontAlgn="b"/>
                      <a:r>
                        <a:rPr lang="en-US" sz="2200" b="0" i="0" u="none" strike="noStrike" dirty="0">
                          <a:solidFill>
                            <a:srgbClr val="000000"/>
                          </a:solidFill>
                          <a:effectLst/>
                          <a:latin typeface="Calibri"/>
                        </a:rPr>
                        <a:t>HLLLYW</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nb-NO" sz="2200" b="0" i="0" u="none" strike="noStrike" dirty="0">
                          <a:solidFill>
                            <a:srgbClr val="000000"/>
                          </a:solidFill>
                          <a:effectLst/>
                          <a:latin typeface="Calibri"/>
                        </a:rPr>
                        <a:t>25.99</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nb-NO" sz="2200" b="0" i="0" u="none" strike="noStrike">
                          <a:solidFill>
                            <a:srgbClr val="000000"/>
                          </a:solidFill>
                          <a:effectLst/>
                          <a:latin typeface="Calibri"/>
                        </a:rPr>
                        <a:t>80.16</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en-US" sz="2200" b="0" i="0" u="none" strike="noStrike" dirty="0">
                          <a:solidFill>
                            <a:srgbClr val="000000"/>
                          </a:solidFill>
                          <a:effectLst/>
                          <a:latin typeface="Calibri"/>
                        </a:rPr>
                        <a:t>Broward</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c>
                  <a:txBody>
                    <a:bodyPr/>
                    <a:lstStyle/>
                    <a:p>
                      <a:pPr algn="ctr" fontAlgn="b"/>
                      <a:r>
                        <a:rPr lang="hr-HR" sz="2200" b="0" i="0" u="none" strike="noStrike" dirty="0" smtClean="0">
                          <a:solidFill>
                            <a:srgbClr val="000000"/>
                          </a:solidFill>
                          <a:effectLst/>
                          <a:latin typeface="Calibri"/>
                        </a:rPr>
                        <a:t>86</a:t>
                      </a:r>
                      <a:endParaRPr lang="hr-HR" sz="2200" b="0" i="0" u="none" strike="noStrike" dirty="0">
                        <a:solidFill>
                          <a:srgbClr val="000000"/>
                        </a:solidFill>
                        <a:effectLst/>
                        <a:latin typeface="Calibri"/>
                      </a:endParaRP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a:noFill/>
                    </a:lnB>
                    <a:solidFill>
                      <a:srgbClr val="E7ECF3"/>
                    </a:solidFill>
                  </a:tcPr>
                </a:tc>
              </a:tr>
              <a:tr h="365740">
                <a:tc>
                  <a:txBody>
                    <a:bodyPr/>
                    <a:lstStyle/>
                    <a:p>
                      <a:pPr algn="ctr" fontAlgn="b"/>
                      <a:r>
                        <a:rPr lang="sk-SK" sz="2200" b="0" i="0" u="none" strike="noStrike" dirty="0">
                          <a:solidFill>
                            <a:srgbClr val="000000"/>
                          </a:solidFill>
                          <a:effectLst/>
                          <a:latin typeface="Calibri"/>
                        </a:rPr>
                        <a:t>3AS3W</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solidFill>
                      <a:srgbClr val="CCD3E3"/>
                    </a:solidFill>
                  </a:tcPr>
                </a:tc>
                <a:tc>
                  <a:txBody>
                    <a:bodyPr/>
                    <a:lstStyle/>
                    <a:p>
                      <a:pPr algn="ctr" fontAlgn="b"/>
                      <a:r>
                        <a:rPr lang="nb-NO" sz="2200" b="0" i="0" u="none" strike="noStrike" dirty="0">
                          <a:solidFill>
                            <a:srgbClr val="000000"/>
                          </a:solidFill>
                          <a:effectLst/>
                          <a:latin typeface="Calibri"/>
                        </a:rPr>
                        <a:t>25.85</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solidFill>
                      <a:srgbClr val="CCD3E3"/>
                    </a:solidFill>
                  </a:tcPr>
                </a:tc>
                <a:tc>
                  <a:txBody>
                    <a:bodyPr/>
                    <a:lstStyle/>
                    <a:p>
                      <a:pPr algn="ctr" fontAlgn="b"/>
                      <a:r>
                        <a:rPr lang="uk-UA" sz="2200" b="0" i="0" u="none" strike="noStrike">
                          <a:solidFill>
                            <a:srgbClr val="000000"/>
                          </a:solidFill>
                          <a:effectLst/>
                          <a:latin typeface="Calibri"/>
                        </a:rPr>
                        <a:t>80.77</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solidFill>
                      <a:srgbClr val="CCD3E3"/>
                    </a:solidFill>
                  </a:tcPr>
                </a:tc>
                <a:tc>
                  <a:txBody>
                    <a:bodyPr/>
                    <a:lstStyle/>
                    <a:p>
                      <a:pPr algn="ctr" fontAlgn="b"/>
                      <a:r>
                        <a:rPr lang="en-US" sz="2200" b="0" i="0" u="none" strike="noStrike" dirty="0">
                          <a:solidFill>
                            <a:srgbClr val="000000"/>
                          </a:solidFill>
                          <a:effectLst/>
                          <a:latin typeface="Calibri"/>
                        </a:rPr>
                        <a:t>Miami-Dade</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solidFill>
                      <a:srgbClr val="CCD3E3"/>
                    </a:solidFill>
                  </a:tcPr>
                </a:tc>
                <a:tc>
                  <a:txBody>
                    <a:bodyPr/>
                    <a:lstStyle/>
                    <a:p>
                      <a:pPr algn="ctr" fontAlgn="b"/>
                      <a:r>
                        <a:rPr lang="en-US" sz="2200" b="0" i="0" u="none" strike="noStrike" dirty="0">
                          <a:solidFill>
                            <a:srgbClr val="000000"/>
                          </a:solidFill>
                          <a:effectLst/>
                          <a:latin typeface="Calibri"/>
                        </a:rPr>
                        <a:t>86</a:t>
                      </a:r>
                    </a:p>
                  </a:txBody>
                  <a:tcPr marL="12700" marR="12700" marT="12700" marB="0" anchor="b">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a:noFill/>
                    </a:lnT>
                    <a:lnB w="28575" cap="flat" cmpd="sng" algn="ctr">
                      <a:solidFill>
                        <a:prstClr val="black"/>
                      </a:solidFill>
                      <a:prstDash val="solid"/>
                      <a:round/>
                      <a:headEnd type="none" w="med" len="med"/>
                      <a:tailEnd type="none" w="med" len="med"/>
                    </a:lnB>
                    <a:solidFill>
                      <a:srgbClr val="CCD3E3"/>
                    </a:solidFill>
                  </a:tcPr>
                </a:tc>
              </a:tr>
            </a:tbl>
          </a:graphicData>
        </a:graphic>
      </p:graphicFrame>
      <p:sp>
        <p:nvSpPr>
          <p:cNvPr id="114" name="TextBox 113"/>
          <p:cNvSpPr txBox="1"/>
          <p:nvPr/>
        </p:nvSpPr>
        <p:spPr>
          <a:xfrm>
            <a:off x="1023620" y="36530091"/>
            <a:ext cx="10634980" cy="7017306"/>
          </a:xfrm>
          <a:prstGeom prst="rect">
            <a:avLst/>
          </a:prstGeom>
          <a:noFill/>
        </p:spPr>
        <p:txBody>
          <a:bodyPr wrap="square" rtlCol="0">
            <a:spAutoFit/>
          </a:bodyPr>
          <a:lstStyle/>
          <a:p>
            <a:pPr marL="685800" indent="-685800">
              <a:buFont typeface="Arial"/>
              <a:buChar char="•"/>
            </a:pPr>
            <a:r>
              <a:rPr lang="en-US" sz="4200" dirty="0" smtClean="0"/>
              <a:t>No sustained hurricane-force winds in SE Florida (i.e., Miami)</a:t>
            </a:r>
          </a:p>
          <a:p>
            <a:pPr marL="685800" indent="-685800">
              <a:buFont typeface="Arial"/>
              <a:buChar char="•"/>
            </a:pPr>
            <a:r>
              <a:rPr lang="en-US" sz="4200" dirty="0" smtClean="0"/>
              <a:t>Widespread wind gusts were equivalent to EF0 &amp; EF1 tornadoes</a:t>
            </a:r>
          </a:p>
          <a:p>
            <a:pPr marL="1376363" indent="-685800">
              <a:buFont typeface="Arial"/>
              <a:buChar char="•"/>
            </a:pPr>
            <a:r>
              <a:rPr lang="en-US" sz="3600" b="1" dirty="0" smtClean="0"/>
              <a:t>17</a:t>
            </a:r>
            <a:r>
              <a:rPr lang="en-US" sz="3600" dirty="0" smtClean="0"/>
              <a:t> EF1-equivalent wind gusts (Table 2)</a:t>
            </a:r>
          </a:p>
          <a:p>
            <a:pPr marL="1376363" indent="-685800">
              <a:buFont typeface="Arial"/>
              <a:buChar char="•"/>
            </a:pPr>
            <a:r>
              <a:rPr lang="en-US" sz="3600" b="1" dirty="0" smtClean="0"/>
              <a:t>33</a:t>
            </a:r>
            <a:r>
              <a:rPr lang="en-US" sz="3600" dirty="0" smtClean="0"/>
              <a:t> EF0-equivalent wind gusts</a:t>
            </a:r>
            <a:endParaRPr lang="en-US" sz="3600" dirty="0" smtClean="0"/>
          </a:p>
          <a:p>
            <a:pPr marL="685800" indent="-685800">
              <a:buFont typeface="Arial"/>
              <a:buChar char="•"/>
            </a:pPr>
            <a:r>
              <a:rPr lang="en-US" sz="4200" dirty="0" smtClean="0"/>
              <a:t>Contributed to widespread power outages and substantial damage</a:t>
            </a:r>
          </a:p>
          <a:p>
            <a:pPr marL="1363663" lvl="1" indent="-685800">
              <a:buFont typeface="Arial"/>
              <a:buChar char="•"/>
            </a:pPr>
            <a:r>
              <a:rPr lang="en-US" sz="3600" dirty="0" smtClean="0"/>
              <a:t>2.1M customers in SE FL alone</a:t>
            </a:r>
          </a:p>
          <a:p>
            <a:pPr algn="ctr"/>
            <a:r>
              <a:rPr lang="en-US" sz="4200" b="1" dirty="0" smtClean="0"/>
              <a:t>Are the worst wind gusts associated with </a:t>
            </a:r>
            <a:r>
              <a:rPr lang="en-US" sz="4200" b="1" dirty="0" err="1" smtClean="0"/>
              <a:t>meso</a:t>
            </a:r>
            <a:r>
              <a:rPr lang="en-US" sz="4200" b="1" dirty="0" smtClean="0"/>
              <a:t>-vortices, like tornadoes?</a:t>
            </a:r>
          </a:p>
        </p:txBody>
      </p:sp>
      <p:sp>
        <p:nvSpPr>
          <p:cNvPr id="115" name="Rectangle 114"/>
          <p:cNvSpPr/>
          <p:nvPr/>
        </p:nvSpPr>
        <p:spPr>
          <a:xfrm>
            <a:off x="12236244" y="42379924"/>
            <a:ext cx="9480211" cy="1046440"/>
          </a:xfrm>
          <a:prstGeom prst="rect">
            <a:avLst/>
          </a:prstGeom>
        </p:spPr>
        <p:txBody>
          <a:bodyPr wrap="square">
            <a:spAutoFit/>
          </a:bodyPr>
          <a:lstStyle/>
          <a:p>
            <a:pPr algn="just"/>
            <a:r>
              <a:rPr lang="en-US" sz="2000" b="1" dirty="0"/>
              <a:t>Table </a:t>
            </a:r>
            <a:r>
              <a:rPr lang="en-US" sz="2000" b="1" dirty="0" smtClean="0"/>
              <a:t>2</a:t>
            </a:r>
            <a:r>
              <a:rPr lang="en-US" sz="2000" dirty="0" smtClean="0"/>
              <a:t>. </a:t>
            </a:r>
            <a:r>
              <a:rPr lang="en-US" sz="2000" dirty="0"/>
              <a:t>Preliminary peak overland wind gusts in southeast Florida produced by Hurricane Irma (2017). Observed maximum wind gusts are taken from the Miami National Weather Service Forecast office’s preliminary post-storm report on Irma</a:t>
            </a:r>
            <a:r>
              <a:rPr lang="en-US" sz="2200" dirty="0"/>
              <a:t>. </a:t>
            </a:r>
          </a:p>
        </p:txBody>
      </p:sp>
      <p:sp>
        <p:nvSpPr>
          <p:cNvPr id="116" name="Rectangle 115"/>
          <p:cNvSpPr/>
          <p:nvPr/>
        </p:nvSpPr>
        <p:spPr>
          <a:xfrm>
            <a:off x="8903443" y="33425853"/>
            <a:ext cx="5258485" cy="1323439"/>
          </a:xfrm>
          <a:prstGeom prst="rect">
            <a:avLst/>
          </a:prstGeom>
        </p:spPr>
        <p:txBody>
          <a:bodyPr wrap="square">
            <a:spAutoFit/>
          </a:bodyPr>
          <a:lstStyle/>
          <a:p>
            <a:pPr algn="just"/>
            <a:r>
              <a:rPr lang="en-US" sz="2000" b="1" dirty="0"/>
              <a:t>Table 1</a:t>
            </a:r>
            <a:r>
              <a:rPr lang="en-US" sz="2000" dirty="0" smtClean="0"/>
              <a:t>. Configuration options for the 2017 basin-scale HWRF (HB17) and the 2017 operational HWRF (H217). Differences between HB17 and H217 are bolded and highlighted.</a:t>
            </a:r>
            <a:endParaRPr lang="en-US" sz="2000" dirty="0"/>
          </a:p>
        </p:txBody>
      </p:sp>
      <p:sp>
        <p:nvSpPr>
          <p:cNvPr id="117" name="Rectangle 116"/>
          <p:cNvSpPr/>
          <p:nvPr/>
        </p:nvSpPr>
        <p:spPr>
          <a:xfrm>
            <a:off x="850406" y="34033492"/>
            <a:ext cx="7729928" cy="707886"/>
          </a:xfrm>
          <a:prstGeom prst="rect">
            <a:avLst/>
          </a:prstGeom>
        </p:spPr>
        <p:txBody>
          <a:bodyPr wrap="square">
            <a:spAutoFit/>
          </a:bodyPr>
          <a:lstStyle/>
          <a:p>
            <a:pPr algn="just"/>
            <a:r>
              <a:rPr lang="en-US" sz="2000" b="1" dirty="0" smtClean="0"/>
              <a:t>Fig. 3</a:t>
            </a:r>
            <a:r>
              <a:rPr lang="en-US" sz="2000" dirty="0" smtClean="0"/>
              <a:t>. Schematic domains of basin-scale HWRF, operational HWRF, and NHC’s areas of responsibility (AOR) (Zhang et al. 2016).</a:t>
            </a:r>
            <a:endParaRPr lang="en-US" sz="2000" dirty="0"/>
          </a:p>
        </p:txBody>
      </p:sp>
      <p:sp>
        <p:nvSpPr>
          <p:cNvPr id="118" name="TextBox 117"/>
          <p:cNvSpPr txBox="1"/>
          <p:nvPr/>
        </p:nvSpPr>
        <p:spPr>
          <a:xfrm>
            <a:off x="23654507" y="8676979"/>
            <a:ext cx="5021539" cy="4524316"/>
          </a:xfrm>
          <a:prstGeom prst="rect">
            <a:avLst/>
          </a:prstGeom>
          <a:noFill/>
        </p:spPr>
        <p:txBody>
          <a:bodyPr wrap="square" rtlCol="0">
            <a:spAutoFit/>
          </a:bodyPr>
          <a:lstStyle/>
          <a:p>
            <a:pPr marL="571500" indent="-571500">
              <a:buFont typeface="Arial"/>
              <a:buChar char="•"/>
            </a:pPr>
            <a:r>
              <a:rPr lang="en-US" sz="3600" dirty="0" smtClean="0"/>
              <a:t>7-day event</a:t>
            </a:r>
          </a:p>
          <a:p>
            <a:pPr marL="571500" indent="-571500">
              <a:buFont typeface="Arial"/>
              <a:buChar char="•"/>
            </a:pPr>
            <a:r>
              <a:rPr lang="en-US" sz="3600" dirty="0" smtClean="0"/>
              <a:t>327 tornado warnings</a:t>
            </a:r>
          </a:p>
          <a:p>
            <a:pPr marL="571500" indent="-571500">
              <a:buFont typeface="Arial"/>
              <a:buChar char="•"/>
            </a:pPr>
            <a:r>
              <a:rPr lang="en-US" sz="3600" dirty="0" smtClean="0"/>
              <a:t>~50 confirmed so far</a:t>
            </a:r>
          </a:p>
          <a:p>
            <a:pPr marL="571500" indent="-571500">
              <a:buFont typeface="Arial"/>
              <a:buChar char="•"/>
            </a:pPr>
            <a:r>
              <a:rPr lang="en-US" sz="3600" dirty="0" smtClean="0"/>
              <a:t>Mostly outer-region tornadoes</a:t>
            </a:r>
          </a:p>
          <a:p>
            <a:pPr marL="571500" indent="-571500">
              <a:buFont typeface="Arial"/>
              <a:buChar char="•"/>
            </a:pPr>
            <a:r>
              <a:rPr lang="en-US" sz="3600" dirty="0" smtClean="0"/>
              <a:t>Wind reports increased as Harvey moved inland</a:t>
            </a:r>
            <a:endParaRPr lang="en-US" sz="3600" dirty="0"/>
          </a:p>
        </p:txBody>
      </p:sp>
      <p:sp>
        <p:nvSpPr>
          <p:cNvPr id="119" name="Rectangle 118"/>
          <p:cNvSpPr/>
          <p:nvPr/>
        </p:nvSpPr>
        <p:spPr>
          <a:xfrm>
            <a:off x="15496028" y="13232395"/>
            <a:ext cx="7835324" cy="1015663"/>
          </a:xfrm>
          <a:prstGeom prst="rect">
            <a:avLst/>
          </a:prstGeom>
        </p:spPr>
        <p:txBody>
          <a:bodyPr wrap="square">
            <a:spAutoFit/>
          </a:bodyPr>
          <a:lstStyle/>
          <a:p>
            <a:pPr algn="just"/>
            <a:r>
              <a:rPr lang="en-US" sz="2000" b="1" dirty="0"/>
              <a:t>Table </a:t>
            </a:r>
            <a:r>
              <a:rPr lang="en-US" sz="2000" b="1" dirty="0" smtClean="0"/>
              <a:t>3</a:t>
            </a:r>
            <a:r>
              <a:rPr lang="en-US" sz="2000" dirty="0" smtClean="0"/>
              <a:t>. The number of tornado reports and wind gust/damage reports per day associated with Hurricane Harvey as recorded by NOAA’s Storm Prediction Center. Affected states are listed in the rightmost column.</a:t>
            </a:r>
            <a:endParaRPr lang="en-US" sz="2000" dirty="0"/>
          </a:p>
        </p:txBody>
      </p:sp>
      <p:grpSp>
        <p:nvGrpSpPr>
          <p:cNvPr id="124" name="Group 123"/>
          <p:cNvGrpSpPr/>
          <p:nvPr/>
        </p:nvGrpSpPr>
        <p:grpSpPr>
          <a:xfrm>
            <a:off x="15321099" y="15127138"/>
            <a:ext cx="13350240" cy="4814521"/>
            <a:chOff x="15321099" y="15598843"/>
            <a:chExt cx="13350240" cy="4814521"/>
          </a:xfrm>
        </p:grpSpPr>
        <p:sp>
          <p:nvSpPr>
            <p:cNvPr id="120" name="Rectangle 119"/>
            <p:cNvSpPr/>
            <p:nvPr/>
          </p:nvSpPr>
          <p:spPr>
            <a:xfrm>
              <a:off x="15321099" y="15612764"/>
              <a:ext cx="13350240" cy="4800600"/>
            </a:xfrm>
            <a:prstGeom prst="rect">
              <a:avLst/>
            </a:prstGeom>
            <a:solidFill>
              <a:schemeClr val="bg1"/>
            </a:solidFill>
            <a:ln w="127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10"/>
            <a:stretch>
              <a:fillRect/>
            </a:stretch>
          </p:blipFill>
          <p:spPr>
            <a:xfrm>
              <a:off x="22266741" y="15730809"/>
              <a:ext cx="6286500" cy="454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 name="Picture 40" descr="SPC_TotalSevereProbability_48h_20170823.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429955" y="15730367"/>
              <a:ext cx="6708524" cy="4568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7" name="Oval 56"/>
            <p:cNvSpPr/>
            <p:nvPr/>
          </p:nvSpPr>
          <p:spPr>
            <a:xfrm>
              <a:off x="17998893" y="18522548"/>
              <a:ext cx="1907457" cy="1721385"/>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5093347" y="17809822"/>
              <a:ext cx="1907457" cy="1721385"/>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Arrow Connector 60"/>
            <p:cNvCxnSpPr>
              <a:stCxn id="57" idx="6"/>
              <a:endCxn id="58" idx="2"/>
            </p:cNvCxnSpPr>
            <p:nvPr/>
          </p:nvCxnSpPr>
          <p:spPr>
            <a:xfrm flipV="1">
              <a:off x="19906350" y="18670515"/>
              <a:ext cx="5186997" cy="712726"/>
            </a:xfrm>
            <a:prstGeom prst="straightConnector1">
              <a:avLst/>
            </a:prstGeom>
            <a:ln w="762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15396559" y="15598843"/>
              <a:ext cx="618341" cy="738664"/>
            </a:xfrm>
            <a:prstGeom prst="rect">
              <a:avLst/>
            </a:prstGeom>
            <a:noFill/>
          </p:spPr>
          <p:txBody>
            <a:bodyPr wrap="none" rtlCol="0">
              <a:spAutoFit/>
            </a:bodyPr>
            <a:lstStyle/>
            <a:p>
              <a:r>
                <a:rPr lang="en-US" sz="4200" b="1" dirty="0" smtClean="0"/>
                <a:t>a)</a:t>
              </a:r>
              <a:endParaRPr lang="en-US" sz="4200" b="1" dirty="0"/>
            </a:p>
          </p:txBody>
        </p:sp>
        <p:sp>
          <p:nvSpPr>
            <p:cNvPr id="122" name="TextBox 121"/>
            <p:cNvSpPr txBox="1"/>
            <p:nvPr/>
          </p:nvSpPr>
          <p:spPr>
            <a:xfrm>
              <a:off x="22228579" y="15598843"/>
              <a:ext cx="641484" cy="738664"/>
            </a:xfrm>
            <a:prstGeom prst="rect">
              <a:avLst/>
            </a:prstGeom>
            <a:noFill/>
          </p:spPr>
          <p:txBody>
            <a:bodyPr wrap="none" rtlCol="0">
              <a:spAutoFit/>
            </a:bodyPr>
            <a:lstStyle/>
            <a:p>
              <a:r>
                <a:rPr lang="en-US" sz="4200" b="1" dirty="0"/>
                <a:t>b</a:t>
              </a:r>
              <a:r>
                <a:rPr lang="en-US" sz="4200" b="1" dirty="0" smtClean="0"/>
                <a:t>)</a:t>
              </a:r>
              <a:endParaRPr lang="en-US" sz="4200" b="1" dirty="0"/>
            </a:p>
          </p:txBody>
        </p:sp>
      </p:grpSp>
      <p:sp>
        <p:nvSpPr>
          <p:cNvPr id="125" name="Rectangle 124"/>
          <p:cNvSpPr/>
          <p:nvPr/>
        </p:nvSpPr>
        <p:spPr>
          <a:xfrm>
            <a:off x="15321099" y="19954658"/>
            <a:ext cx="13350240" cy="707886"/>
          </a:xfrm>
          <a:prstGeom prst="rect">
            <a:avLst/>
          </a:prstGeom>
        </p:spPr>
        <p:txBody>
          <a:bodyPr wrap="square">
            <a:spAutoFit/>
          </a:bodyPr>
          <a:lstStyle/>
          <a:p>
            <a:pPr algn="just"/>
            <a:r>
              <a:rPr lang="en-US" sz="2000" b="1" dirty="0" smtClean="0"/>
              <a:t>Fig. 4</a:t>
            </a:r>
            <a:r>
              <a:rPr lang="en-US" sz="2000" dirty="0" smtClean="0"/>
              <a:t>. a) Day 2 Probabilistic Outlook issued by SPC on 23 August 2017, valid for 25 August 2017. The probability of severe weather is shaded. b) Tornado reports (red) collected by SPC on 25 August 2017.</a:t>
            </a:r>
            <a:endParaRPr lang="en-US" sz="2000" dirty="0"/>
          </a:p>
        </p:txBody>
      </p:sp>
      <p:grpSp>
        <p:nvGrpSpPr>
          <p:cNvPr id="129" name="Group 128"/>
          <p:cNvGrpSpPr/>
          <p:nvPr/>
        </p:nvGrpSpPr>
        <p:grpSpPr>
          <a:xfrm>
            <a:off x="15357384" y="21464044"/>
            <a:ext cx="13232142" cy="6608585"/>
            <a:chOff x="15357384" y="21718039"/>
            <a:chExt cx="13232142" cy="6608585"/>
          </a:xfrm>
        </p:grpSpPr>
        <p:sp>
          <p:nvSpPr>
            <p:cNvPr id="126" name="Rectangle 125"/>
            <p:cNvSpPr/>
            <p:nvPr/>
          </p:nvSpPr>
          <p:spPr>
            <a:xfrm>
              <a:off x="15357384" y="21718039"/>
              <a:ext cx="13232142" cy="66085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2" name="Picture 61"/>
            <p:cNvPicPr>
              <a:picLocks noChangeAspect="1"/>
            </p:cNvPicPr>
            <p:nvPr/>
          </p:nvPicPr>
          <p:blipFill>
            <a:blip r:embed="rId12"/>
            <a:stretch>
              <a:fillRect/>
            </a:stretch>
          </p:blipFill>
          <p:spPr>
            <a:xfrm>
              <a:off x="15581381" y="21854126"/>
              <a:ext cx="6291072" cy="6291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6" name="Picture 65"/>
            <p:cNvPicPr>
              <a:picLocks noChangeAspect="1"/>
            </p:cNvPicPr>
            <p:nvPr/>
          </p:nvPicPr>
          <p:blipFill>
            <a:blip r:embed="rId13"/>
            <a:stretch>
              <a:fillRect/>
            </a:stretch>
          </p:blipFill>
          <p:spPr>
            <a:xfrm>
              <a:off x="22070666" y="21854127"/>
              <a:ext cx="6291072" cy="6291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2" name="Oval 71"/>
            <p:cNvSpPr/>
            <p:nvPr/>
          </p:nvSpPr>
          <p:spPr>
            <a:xfrm rot="19798839">
              <a:off x="17312054" y="22686729"/>
              <a:ext cx="3790024" cy="1721385"/>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rot="19798839">
              <a:off x="24343540" y="22686732"/>
              <a:ext cx="3790024" cy="1721385"/>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TextBox 126"/>
            <p:cNvSpPr txBox="1"/>
            <p:nvPr/>
          </p:nvSpPr>
          <p:spPr>
            <a:xfrm>
              <a:off x="15928437" y="22071838"/>
              <a:ext cx="618341" cy="738664"/>
            </a:xfrm>
            <a:prstGeom prst="rect">
              <a:avLst/>
            </a:prstGeom>
            <a:noFill/>
          </p:spPr>
          <p:txBody>
            <a:bodyPr wrap="none" rtlCol="0">
              <a:spAutoFit/>
            </a:bodyPr>
            <a:lstStyle/>
            <a:p>
              <a:r>
                <a:rPr lang="en-US" sz="4200" b="1" dirty="0" smtClean="0"/>
                <a:t>a)</a:t>
              </a:r>
              <a:endParaRPr lang="en-US" sz="4200" b="1" dirty="0"/>
            </a:p>
          </p:txBody>
        </p:sp>
        <p:sp>
          <p:nvSpPr>
            <p:cNvPr id="128" name="TextBox 127"/>
            <p:cNvSpPr txBox="1"/>
            <p:nvPr/>
          </p:nvSpPr>
          <p:spPr>
            <a:xfrm>
              <a:off x="22448312" y="22071838"/>
              <a:ext cx="641484" cy="738664"/>
            </a:xfrm>
            <a:prstGeom prst="rect">
              <a:avLst/>
            </a:prstGeom>
            <a:noFill/>
          </p:spPr>
          <p:txBody>
            <a:bodyPr wrap="none" rtlCol="0">
              <a:spAutoFit/>
            </a:bodyPr>
            <a:lstStyle/>
            <a:p>
              <a:r>
                <a:rPr lang="en-US" sz="4200" b="1" dirty="0"/>
                <a:t>b</a:t>
              </a:r>
              <a:r>
                <a:rPr lang="en-US" sz="4200" b="1" dirty="0" smtClean="0"/>
                <a:t>)</a:t>
              </a:r>
              <a:endParaRPr lang="en-US" sz="4200" b="1" dirty="0"/>
            </a:p>
          </p:txBody>
        </p:sp>
      </p:grpSp>
      <p:sp>
        <p:nvSpPr>
          <p:cNvPr id="130" name="Rectangle 129"/>
          <p:cNvSpPr/>
          <p:nvPr/>
        </p:nvSpPr>
        <p:spPr>
          <a:xfrm>
            <a:off x="15270134" y="28072629"/>
            <a:ext cx="13350240" cy="707886"/>
          </a:xfrm>
          <a:prstGeom prst="rect">
            <a:avLst/>
          </a:prstGeom>
        </p:spPr>
        <p:txBody>
          <a:bodyPr wrap="square">
            <a:spAutoFit/>
          </a:bodyPr>
          <a:lstStyle/>
          <a:p>
            <a:pPr algn="just"/>
            <a:r>
              <a:rPr lang="en-US" sz="2000" b="1" dirty="0" smtClean="0"/>
              <a:t>Fig. 5</a:t>
            </a:r>
            <a:r>
              <a:rPr lang="en-US" sz="2000" dirty="0" smtClean="0"/>
              <a:t>. a) CAPE (shaded) and storm-relative helicity (contours) at 48-h into an HB17 forecast initialized at 12Z 23 August 2017, valid at 12Z 25 August 2017. b) Corresponding simulated composite radar reflectivity from HB17.</a:t>
            </a:r>
            <a:endParaRPr lang="en-US" sz="2000" dirty="0"/>
          </a:p>
        </p:txBody>
      </p:sp>
      <p:graphicFrame>
        <p:nvGraphicFramePr>
          <p:cNvPr id="131" name="Table 130"/>
          <p:cNvGraphicFramePr>
            <a:graphicFrameLocks noGrp="1"/>
          </p:cNvGraphicFramePr>
          <p:nvPr>
            <p:extLst>
              <p:ext uri="{D42A27DB-BD31-4B8C-83A1-F6EECF244321}">
                <p14:modId xmlns:p14="http://schemas.microsoft.com/office/powerpoint/2010/main" val="2124450807"/>
              </p:ext>
            </p:extLst>
          </p:nvPr>
        </p:nvGraphicFramePr>
        <p:xfrm>
          <a:off x="30041399" y="8283294"/>
          <a:ext cx="7807223" cy="2651760"/>
        </p:xfrm>
        <a:graphic>
          <a:graphicData uri="http://schemas.openxmlformats.org/drawingml/2006/table">
            <a:tbl>
              <a:tblPr firstRow="1" bandRow="1">
                <a:tableStyleId>{5C22544A-7EE6-4342-B048-85BDC9FD1C3A}</a:tableStyleId>
              </a:tblPr>
              <a:tblGrid>
                <a:gridCol w="1705395"/>
                <a:gridCol w="2177098"/>
                <a:gridCol w="1596538"/>
                <a:gridCol w="2328192"/>
              </a:tblGrid>
              <a:tr h="370840">
                <a:tc>
                  <a:txBody>
                    <a:bodyPr/>
                    <a:lstStyle/>
                    <a:p>
                      <a:pPr algn="ctr"/>
                      <a:r>
                        <a:rPr lang="en-US" sz="3600" dirty="0" smtClean="0">
                          <a:solidFill>
                            <a:schemeClr val="tx1"/>
                          </a:solidFill>
                        </a:rPr>
                        <a:t>Date</a:t>
                      </a:r>
                      <a:endParaRPr lang="en-US" sz="3600"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a:r>
                        <a:rPr lang="en-US" sz="3600" dirty="0" smtClean="0">
                          <a:solidFill>
                            <a:schemeClr val="tx1"/>
                          </a:solidFill>
                        </a:rPr>
                        <a:t># Tornado</a:t>
                      </a:r>
                      <a:endParaRPr lang="en-US" sz="3600"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a:r>
                        <a:rPr lang="en-US" sz="3600" dirty="0" smtClean="0">
                          <a:solidFill>
                            <a:schemeClr val="tx1"/>
                          </a:solidFill>
                        </a:rPr>
                        <a:t># Wind</a:t>
                      </a:r>
                      <a:endParaRPr lang="en-US" sz="3600"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a:r>
                        <a:rPr lang="en-US" sz="3600" dirty="0" smtClean="0">
                          <a:solidFill>
                            <a:schemeClr val="tx1"/>
                          </a:solidFill>
                        </a:rPr>
                        <a:t>State(s)</a:t>
                      </a:r>
                      <a:endParaRPr lang="en-US" sz="3600" dirty="0">
                        <a:solidFill>
                          <a:schemeClr val="tx1"/>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r>
              <a:tr h="370840">
                <a:tc>
                  <a:txBody>
                    <a:bodyPr/>
                    <a:lstStyle/>
                    <a:p>
                      <a:pPr algn="ctr"/>
                      <a:r>
                        <a:rPr lang="en-US" sz="2400" dirty="0" smtClean="0"/>
                        <a:t>2017-09-09</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2</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0</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FL</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black"/>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r>
              <a:tr h="370840">
                <a:tc>
                  <a:txBody>
                    <a:bodyPr/>
                    <a:lstStyle/>
                    <a:p>
                      <a:pPr algn="ctr"/>
                      <a:r>
                        <a:rPr lang="en-US" sz="2400" dirty="0" smtClean="0"/>
                        <a:t>2017-09-10</a:t>
                      </a: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12</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2</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FL</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r>
              <a:tr h="370840">
                <a:tc>
                  <a:txBody>
                    <a:bodyPr/>
                    <a:lstStyle/>
                    <a:p>
                      <a:pPr algn="ctr"/>
                      <a:r>
                        <a:rPr lang="en-US" sz="2400" dirty="0" smtClean="0"/>
                        <a:t>2017-09-11</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5</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1</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c>
                  <a:txBody>
                    <a:bodyPr/>
                    <a:lstStyle/>
                    <a:p>
                      <a:pPr algn="ctr"/>
                      <a:r>
                        <a:rPr lang="en-US" sz="2400" dirty="0" smtClean="0"/>
                        <a:t>SC</a:t>
                      </a:r>
                      <a:endParaRPr lang="en-US" sz="2400" dirty="0"/>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white"/>
                      </a:solidFill>
                      <a:prstDash val="solid"/>
                      <a:round/>
                      <a:headEnd type="none" w="med" len="med"/>
                      <a:tailEnd type="none" w="med" len="med"/>
                    </a:lnB>
                  </a:tcPr>
                </a:tc>
              </a:tr>
              <a:tr h="370840">
                <a:tc>
                  <a:txBody>
                    <a:bodyPr/>
                    <a:lstStyle/>
                    <a:p>
                      <a:pPr algn="ctr"/>
                      <a:r>
                        <a:rPr lang="en-US" sz="3600" b="1" dirty="0" smtClean="0">
                          <a:solidFill>
                            <a:srgbClr val="000000"/>
                          </a:solidFill>
                        </a:rPr>
                        <a:t>TOTAL</a:t>
                      </a:r>
                      <a:endParaRPr lang="en-US" sz="3600" b="1" dirty="0">
                        <a:solidFill>
                          <a:srgbClr val="000000"/>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a:r>
                        <a:rPr lang="en-US" sz="3600" b="1" dirty="0" smtClean="0">
                          <a:solidFill>
                            <a:srgbClr val="000000"/>
                          </a:solidFill>
                        </a:rPr>
                        <a:t>19</a:t>
                      </a:r>
                      <a:endParaRPr lang="en-US" sz="3600" b="1" dirty="0">
                        <a:solidFill>
                          <a:srgbClr val="000000"/>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a:r>
                        <a:rPr lang="en-US" sz="3600" b="1" dirty="0" smtClean="0">
                          <a:solidFill>
                            <a:srgbClr val="000000"/>
                          </a:solidFill>
                        </a:rPr>
                        <a:t>3</a:t>
                      </a:r>
                      <a:endParaRPr lang="en-US" sz="3600" b="1" dirty="0">
                        <a:solidFill>
                          <a:srgbClr val="000000"/>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c>
                  <a:txBody>
                    <a:bodyPr/>
                    <a:lstStyle/>
                    <a:p>
                      <a:pPr algn="ctr"/>
                      <a:r>
                        <a:rPr lang="en-US" sz="2400" dirty="0" smtClean="0">
                          <a:solidFill>
                            <a:srgbClr val="000000"/>
                          </a:solidFill>
                        </a:rPr>
                        <a:t>FL/SC</a:t>
                      </a:r>
                      <a:endParaRPr lang="en-US" sz="2400" dirty="0">
                        <a:solidFill>
                          <a:srgbClr val="000000"/>
                        </a:solidFill>
                      </a:endParaRPr>
                    </a:p>
                  </a:txBody>
                  <a:tcPr>
                    <a:lnL w="28575" cap="flat" cmpd="sng" algn="ctr">
                      <a:solidFill>
                        <a:prstClr val="black"/>
                      </a:solidFill>
                      <a:prstDash val="solid"/>
                      <a:round/>
                      <a:headEnd type="none" w="med" len="med"/>
                      <a:tailEnd type="none" w="med" len="med"/>
                    </a:lnL>
                    <a:lnR w="28575" cap="flat" cmpd="sng" algn="ctr">
                      <a:solidFill>
                        <a:prstClr val="black"/>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prstClr val="black"/>
                      </a:solidFill>
                      <a:prstDash val="solid"/>
                      <a:round/>
                      <a:headEnd type="none" w="med" len="med"/>
                      <a:tailEnd type="none" w="med" len="med"/>
                    </a:lnB>
                    <a:solidFill>
                      <a:srgbClr val="FFFFFF"/>
                    </a:solidFill>
                  </a:tcPr>
                </a:tc>
              </a:tr>
            </a:tbl>
          </a:graphicData>
        </a:graphic>
      </p:graphicFrame>
      <p:grpSp>
        <p:nvGrpSpPr>
          <p:cNvPr id="138" name="Group 137"/>
          <p:cNvGrpSpPr/>
          <p:nvPr/>
        </p:nvGrpSpPr>
        <p:grpSpPr>
          <a:xfrm>
            <a:off x="29884946" y="11963206"/>
            <a:ext cx="13350240" cy="4841527"/>
            <a:chOff x="29884946" y="12852232"/>
            <a:chExt cx="13350240" cy="4841527"/>
          </a:xfrm>
        </p:grpSpPr>
        <p:sp>
          <p:nvSpPr>
            <p:cNvPr id="132" name="Rectangle 131"/>
            <p:cNvSpPr/>
            <p:nvPr/>
          </p:nvSpPr>
          <p:spPr>
            <a:xfrm>
              <a:off x="29884946" y="12893159"/>
              <a:ext cx="13350240" cy="4800600"/>
            </a:xfrm>
            <a:prstGeom prst="rect">
              <a:avLst/>
            </a:prstGeom>
            <a:solidFill>
              <a:schemeClr val="bg1"/>
            </a:solidFill>
            <a:ln w="127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14"/>
            <a:stretch>
              <a:fillRect/>
            </a:stretch>
          </p:blipFill>
          <p:spPr>
            <a:xfrm>
              <a:off x="29979054" y="12996244"/>
              <a:ext cx="6713838"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7" name="Picture 76"/>
            <p:cNvPicPr>
              <a:picLocks/>
            </p:cNvPicPr>
            <p:nvPr/>
          </p:nvPicPr>
          <p:blipFill>
            <a:blip r:embed="rId15"/>
            <a:stretch>
              <a:fillRect/>
            </a:stretch>
          </p:blipFill>
          <p:spPr>
            <a:xfrm>
              <a:off x="36835048" y="12998095"/>
              <a:ext cx="6291072"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8" name="Oval 77"/>
            <p:cNvSpPr/>
            <p:nvPr/>
          </p:nvSpPr>
          <p:spPr>
            <a:xfrm rot="20051037">
              <a:off x="39333281" y="13486806"/>
              <a:ext cx="1907457" cy="3224757"/>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34777467" y="15783071"/>
              <a:ext cx="1805857" cy="1721385"/>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Straight Arrow Connector 79"/>
            <p:cNvCxnSpPr>
              <a:stCxn id="78" idx="2"/>
              <a:endCxn id="79" idx="6"/>
            </p:cNvCxnSpPr>
            <p:nvPr/>
          </p:nvCxnSpPr>
          <p:spPr>
            <a:xfrm flipH="1">
              <a:off x="36583324" y="15514518"/>
              <a:ext cx="2845142" cy="1129246"/>
            </a:xfrm>
            <a:prstGeom prst="straightConnector1">
              <a:avLst/>
            </a:prstGeom>
            <a:ln w="762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6" name="TextBox 135"/>
            <p:cNvSpPr txBox="1"/>
            <p:nvPr/>
          </p:nvSpPr>
          <p:spPr>
            <a:xfrm>
              <a:off x="29956844" y="12852232"/>
              <a:ext cx="618341" cy="738664"/>
            </a:xfrm>
            <a:prstGeom prst="rect">
              <a:avLst/>
            </a:prstGeom>
            <a:noFill/>
          </p:spPr>
          <p:txBody>
            <a:bodyPr wrap="none" rtlCol="0">
              <a:spAutoFit/>
            </a:bodyPr>
            <a:lstStyle/>
            <a:p>
              <a:r>
                <a:rPr lang="en-US" sz="4200" b="1" dirty="0" smtClean="0"/>
                <a:t>a)</a:t>
              </a:r>
              <a:endParaRPr lang="en-US" sz="4200" b="1" dirty="0"/>
            </a:p>
          </p:txBody>
        </p:sp>
        <p:sp>
          <p:nvSpPr>
            <p:cNvPr id="137" name="TextBox 136"/>
            <p:cNvSpPr txBox="1"/>
            <p:nvPr/>
          </p:nvSpPr>
          <p:spPr>
            <a:xfrm>
              <a:off x="36788864" y="12852232"/>
              <a:ext cx="641484" cy="738664"/>
            </a:xfrm>
            <a:prstGeom prst="rect">
              <a:avLst/>
            </a:prstGeom>
            <a:noFill/>
          </p:spPr>
          <p:txBody>
            <a:bodyPr wrap="none" rtlCol="0">
              <a:spAutoFit/>
            </a:bodyPr>
            <a:lstStyle/>
            <a:p>
              <a:r>
                <a:rPr lang="en-US" sz="4200" b="1" dirty="0"/>
                <a:t>b</a:t>
              </a:r>
              <a:r>
                <a:rPr lang="en-US" sz="4200" b="1" dirty="0" smtClean="0"/>
                <a:t>)</a:t>
              </a:r>
              <a:endParaRPr lang="en-US" sz="4200" b="1" dirty="0"/>
            </a:p>
          </p:txBody>
        </p:sp>
      </p:grpSp>
      <p:sp>
        <p:nvSpPr>
          <p:cNvPr id="139" name="Rectangle 138"/>
          <p:cNvSpPr/>
          <p:nvPr/>
        </p:nvSpPr>
        <p:spPr>
          <a:xfrm>
            <a:off x="29908204" y="16796529"/>
            <a:ext cx="13350240" cy="707886"/>
          </a:xfrm>
          <a:prstGeom prst="rect">
            <a:avLst/>
          </a:prstGeom>
        </p:spPr>
        <p:txBody>
          <a:bodyPr wrap="square">
            <a:spAutoFit/>
          </a:bodyPr>
          <a:lstStyle/>
          <a:p>
            <a:pPr algn="just"/>
            <a:r>
              <a:rPr lang="en-US" sz="2000" b="1" dirty="0" smtClean="0"/>
              <a:t>Fig. 6</a:t>
            </a:r>
            <a:r>
              <a:rPr lang="en-US" sz="2000" dirty="0" smtClean="0"/>
              <a:t>. a) Day 2 Probabilistic Outlook issued by SPC on 08 September 2017, valid for 10 September 2017. The probability of severe weather is shaded. b) Tornado reports (red) collected by SPC on 10 September 2017.</a:t>
            </a:r>
            <a:endParaRPr lang="en-US" sz="2000" dirty="0"/>
          </a:p>
        </p:txBody>
      </p:sp>
      <p:grpSp>
        <p:nvGrpSpPr>
          <p:cNvPr id="143" name="Group 142"/>
          <p:cNvGrpSpPr/>
          <p:nvPr/>
        </p:nvGrpSpPr>
        <p:grpSpPr>
          <a:xfrm>
            <a:off x="29873940" y="18093068"/>
            <a:ext cx="13232142" cy="6608585"/>
            <a:chOff x="29873940" y="18093068"/>
            <a:chExt cx="13232142" cy="6608585"/>
          </a:xfrm>
        </p:grpSpPr>
        <p:sp>
          <p:nvSpPr>
            <p:cNvPr id="140" name="Rectangle 139"/>
            <p:cNvSpPr/>
            <p:nvPr/>
          </p:nvSpPr>
          <p:spPr>
            <a:xfrm>
              <a:off x="29873940" y="18093068"/>
              <a:ext cx="13232142" cy="66085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4" name="Picture 83"/>
            <p:cNvPicPr>
              <a:picLocks noChangeAspect="1"/>
            </p:cNvPicPr>
            <p:nvPr/>
          </p:nvPicPr>
          <p:blipFill>
            <a:blip r:embed="rId16"/>
            <a:stretch>
              <a:fillRect/>
            </a:stretch>
          </p:blipFill>
          <p:spPr>
            <a:xfrm>
              <a:off x="30073150" y="18237681"/>
              <a:ext cx="6291072" cy="6291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5" name="Picture 84"/>
            <p:cNvPicPr>
              <a:picLocks noChangeAspect="1"/>
            </p:cNvPicPr>
            <p:nvPr/>
          </p:nvPicPr>
          <p:blipFill>
            <a:blip r:embed="rId17"/>
            <a:stretch>
              <a:fillRect/>
            </a:stretch>
          </p:blipFill>
          <p:spPr>
            <a:xfrm>
              <a:off x="36595473" y="18237681"/>
              <a:ext cx="6291072" cy="6291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6" name="Oval 85"/>
            <p:cNvSpPr/>
            <p:nvPr/>
          </p:nvSpPr>
          <p:spPr>
            <a:xfrm rot="16200000">
              <a:off x="32408190" y="19115868"/>
              <a:ext cx="2866098" cy="1721385"/>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rot="16200000">
              <a:off x="39046616" y="19115868"/>
              <a:ext cx="2866098" cy="1721385"/>
            </a:xfrm>
            <a:prstGeom prst="ellipse">
              <a:avLst/>
            </a:prstGeom>
            <a:no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TextBox 140"/>
            <p:cNvSpPr txBox="1"/>
            <p:nvPr/>
          </p:nvSpPr>
          <p:spPr>
            <a:xfrm>
              <a:off x="30390045" y="18510453"/>
              <a:ext cx="618341" cy="738664"/>
            </a:xfrm>
            <a:prstGeom prst="rect">
              <a:avLst/>
            </a:prstGeom>
            <a:noFill/>
          </p:spPr>
          <p:txBody>
            <a:bodyPr wrap="none" rtlCol="0">
              <a:spAutoFit/>
            </a:bodyPr>
            <a:lstStyle/>
            <a:p>
              <a:r>
                <a:rPr lang="en-US" sz="4200" b="1" dirty="0" smtClean="0"/>
                <a:t>a)</a:t>
              </a:r>
              <a:endParaRPr lang="en-US" sz="4200" b="1" dirty="0"/>
            </a:p>
          </p:txBody>
        </p:sp>
        <p:sp>
          <p:nvSpPr>
            <p:cNvPr id="142" name="TextBox 141"/>
            <p:cNvSpPr txBox="1"/>
            <p:nvPr/>
          </p:nvSpPr>
          <p:spPr>
            <a:xfrm>
              <a:off x="36909920" y="18510453"/>
              <a:ext cx="641484" cy="738664"/>
            </a:xfrm>
            <a:prstGeom prst="rect">
              <a:avLst/>
            </a:prstGeom>
            <a:noFill/>
          </p:spPr>
          <p:txBody>
            <a:bodyPr wrap="none" rtlCol="0">
              <a:spAutoFit/>
            </a:bodyPr>
            <a:lstStyle/>
            <a:p>
              <a:r>
                <a:rPr lang="en-US" sz="4200" b="1" dirty="0"/>
                <a:t>b</a:t>
              </a:r>
              <a:r>
                <a:rPr lang="en-US" sz="4200" b="1" dirty="0" smtClean="0"/>
                <a:t>)</a:t>
              </a:r>
              <a:endParaRPr lang="en-US" sz="4200" b="1" dirty="0"/>
            </a:p>
          </p:txBody>
        </p:sp>
      </p:grpSp>
      <p:sp>
        <p:nvSpPr>
          <p:cNvPr id="144" name="Rectangle 143"/>
          <p:cNvSpPr/>
          <p:nvPr/>
        </p:nvSpPr>
        <p:spPr>
          <a:xfrm>
            <a:off x="29798344" y="24701653"/>
            <a:ext cx="13350240" cy="707886"/>
          </a:xfrm>
          <a:prstGeom prst="rect">
            <a:avLst/>
          </a:prstGeom>
        </p:spPr>
        <p:txBody>
          <a:bodyPr wrap="square">
            <a:spAutoFit/>
          </a:bodyPr>
          <a:lstStyle/>
          <a:p>
            <a:pPr algn="just"/>
            <a:r>
              <a:rPr lang="en-US" sz="2000" b="1" dirty="0" smtClean="0"/>
              <a:t>Fig. 7</a:t>
            </a:r>
            <a:r>
              <a:rPr lang="en-US" sz="2000" dirty="0" smtClean="0"/>
              <a:t>. a) CAPE (shaded) and storm-relative helicity (contours) at 48-h into an HB17 forecast initialized at 12Z 08 September 2017, valid at 12Z 10 September 2017. b) Corresponding simulated composite radar reflectivity from HB17.</a:t>
            </a:r>
            <a:endParaRPr lang="en-US" sz="2000" dirty="0"/>
          </a:p>
        </p:txBody>
      </p:sp>
      <p:sp>
        <p:nvSpPr>
          <p:cNvPr id="145" name="TextBox 144"/>
          <p:cNvSpPr txBox="1"/>
          <p:nvPr/>
        </p:nvSpPr>
        <p:spPr>
          <a:xfrm>
            <a:off x="15402047" y="28932915"/>
            <a:ext cx="13269291" cy="5909309"/>
          </a:xfrm>
          <a:prstGeom prst="rect">
            <a:avLst/>
          </a:prstGeom>
          <a:noFill/>
        </p:spPr>
        <p:txBody>
          <a:bodyPr wrap="square" rtlCol="0">
            <a:spAutoFit/>
          </a:bodyPr>
          <a:lstStyle/>
          <a:p>
            <a:pPr marL="685800" indent="-685800">
              <a:buFont typeface="Arial"/>
              <a:buChar char="•"/>
            </a:pPr>
            <a:r>
              <a:rPr lang="en-US" sz="4200" dirty="0" smtClean="0"/>
              <a:t>SPC Day 2 Outlook did not identify the upcoming severe weather risk in Texas</a:t>
            </a:r>
          </a:p>
          <a:p>
            <a:pPr marL="685800" indent="-685800">
              <a:buFont typeface="Arial"/>
              <a:buChar char="•"/>
            </a:pPr>
            <a:r>
              <a:rPr lang="en-US" sz="4200" b="1" dirty="0" smtClean="0"/>
              <a:t>CAPE &amp; storm-relative helicity can be used as proxies for the Significant Tornado Parameter (STP)</a:t>
            </a:r>
          </a:p>
          <a:p>
            <a:pPr marL="685800" indent="-685800">
              <a:buFont typeface="Arial"/>
              <a:buChar char="•"/>
            </a:pPr>
            <a:r>
              <a:rPr lang="en-US" sz="4200" dirty="0" smtClean="0"/>
              <a:t>HB17 48-h forecast showed realistic tornado risk along Texas coast</a:t>
            </a:r>
          </a:p>
          <a:p>
            <a:pPr marL="685800" indent="-685800">
              <a:buFont typeface="Arial"/>
              <a:buChar char="•"/>
            </a:pPr>
            <a:r>
              <a:rPr lang="en-US" sz="4200" dirty="0" smtClean="0"/>
              <a:t>Corresponding simulated radar revealed pockets of high reflectivity embedded within </a:t>
            </a:r>
            <a:r>
              <a:rPr lang="en-US" sz="4200" dirty="0" err="1" smtClean="0"/>
              <a:t>rainbands</a:t>
            </a:r>
            <a:r>
              <a:rPr lang="en-US" sz="4200" dirty="0" smtClean="0"/>
              <a:t> (i.e., </a:t>
            </a:r>
            <a:r>
              <a:rPr lang="en-US" sz="4200" dirty="0" err="1" smtClean="0"/>
              <a:t>meso</a:t>
            </a:r>
            <a:r>
              <a:rPr lang="en-US" sz="4200" dirty="0" smtClean="0"/>
              <a:t>-vortices)</a:t>
            </a:r>
          </a:p>
        </p:txBody>
      </p:sp>
      <p:sp>
        <p:nvSpPr>
          <p:cNvPr id="146" name="TextBox 145"/>
          <p:cNvSpPr txBox="1"/>
          <p:nvPr/>
        </p:nvSpPr>
        <p:spPr>
          <a:xfrm>
            <a:off x="29836791" y="25317860"/>
            <a:ext cx="13269291" cy="3323987"/>
          </a:xfrm>
          <a:prstGeom prst="rect">
            <a:avLst/>
          </a:prstGeom>
          <a:noFill/>
        </p:spPr>
        <p:txBody>
          <a:bodyPr wrap="square" rtlCol="0">
            <a:spAutoFit/>
          </a:bodyPr>
          <a:lstStyle/>
          <a:p>
            <a:pPr marL="685800" indent="-685800">
              <a:buFont typeface="Arial"/>
              <a:buChar char="•"/>
            </a:pPr>
            <a:r>
              <a:rPr lang="en-US" sz="4200" dirty="0" smtClean="0"/>
              <a:t>SPC Day 2 Outlook identified some risk to FL Peninsula</a:t>
            </a:r>
          </a:p>
          <a:p>
            <a:pPr marL="685800" indent="-685800">
              <a:buFont typeface="Arial"/>
              <a:buChar char="•"/>
            </a:pPr>
            <a:r>
              <a:rPr lang="en-US" sz="4200" dirty="0" smtClean="0"/>
              <a:t>HB17 48-h forecast showed realistic tornado risk along FL east coast</a:t>
            </a:r>
          </a:p>
          <a:p>
            <a:pPr marL="685800" indent="-685800">
              <a:buFont typeface="Arial"/>
              <a:buChar char="•"/>
            </a:pPr>
            <a:r>
              <a:rPr lang="en-US" sz="4200" dirty="0" smtClean="0"/>
              <a:t>Corresponding simulated radar showed </a:t>
            </a:r>
            <a:r>
              <a:rPr lang="en-US" sz="4200" dirty="0" err="1" smtClean="0"/>
              <a:t>rainbands</a:t>
            </a:r>
            <a:r>
              <a:rPr lang="en-US" sz="4200" dirty="0" smtClean="0"/>
              <a:t> training onshore and spreading northward.</a:t>
            </a:r>
          </a:p>
        </p:txBody>
      </p:sp>
      <p:sp>
        <p:nvSpPr>
          <p:cNvPr id="147" name="Rectangle 146"/>
          <p:cNvSpPr/>
          <p:nvPr/>
        </p:nvSpPr>
        <p:spPr>
          <a:xfrm>
            <a:off x="29769652" y="33892632"/>
            <a:ext cx="9710928" cy="1015663"/>
          </a:xfrm>
          <a:prstGeom prst="rect">
            <a:avLst/>
          </a:prstGeom>
        </p:spPr>
        <p:txBody>
          <a:bodyPr wrap="square">
            <a:spAutoFit/>
          </a:bodyPr>
          <a:lstStyle/>
          <a:p>
            <a:pPr algn="just"/>
            <a:r>
              <a:rPr lang="en-US" sz="2000" b="1" dirty="0" smtClean="0"/>
              <a:t>Fig. 8</a:t>
            </a:r>
            <a:r>
              <a:rPr lang="en-US" sz="2000" dirty="0" smtClean="0"/>
              <a:t>. Early (interpolated) track errors for a) Hurricane Harvey and b) Hurricane Irma. Interpolated HB17 forecasts (HB7I) are brown marked with triangles. The NHC official forecast and many early models are also shown for comparison.</a:t>
            </a:r>
            <a:endParaRPr lang="en-US" sz="2000" dirty="0"/>
          </a:p>
        </p:txBody>
      </p:sp>
      <p:grpSp>
        <p:nvGrpSpPr>
          <p:cNvPr id="151" name="Group 150"/>
          <p:cNvGrpSpPr/>
          <p:nvPr/>
        </p:nvGrpSpPr>
        <p:grpSpPr>
          <a:xfrm>
            <a:off x="29769652" y="30448922"/>
            <a:ext cx="9710928" cy="3514487"/>
            <a:chOff x="29908204" y="30610566"/>
            <a:chExt cx="9710928" cy="3514487"/>
          </a:xfrm>
        </p:grpSpPr>
        <p:sp>
          <p:nvSpPr>
            <p:cNvPr id="150" name="Rectangle 149"/>
            <p:cNvSpPr/>
            <p:nvPr/>
          </p:nvSpPr>
          <p:spPr>
            <a:xfrm>
              <a:off x="29908204" y="30624608"/>
              <a:ext cx="9710928" cy="350044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8" name="Picture 87"/>
            <p:cNvPicPr>
              <a:picLocks noChangeAspect="1"/>
            </p:cNvPicPr>
            <p:nvPr/>
          </p:nvPicPr>
          <p:blipFill rotWithShape="1">
            <a:blip r:embed="rId18"/>
            <a:srcRect r="18015"/>
            <a:stretch/>
          </p:blipFill>
          <p:spPr>
            <a:xfrm>
              <a:off x="35323762" y="30762264"/>
              <a:ext cx="415102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9" name="Picture 68"/>
            <p:cNvPicPr>
              <a:picLocks noChangeAspect="1"/>
            </p:cNvPicPr>
            <p:nvPr/>
          </p:nvPicPr>
          <p:blipFill>
            <a:blip r:embed="rId19"/>
            <a:stretch>
              <a:fillRect/>
            </a:stretch>
          </p:blipFill>
          <p:spPr>
            <a:xfrm>
              <a:off x="30041399" y="30762264"/>
              <a:ext cx="5063154"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9" name="TextBox 148"/>
            <p:cNvSpPr txBox="1"/>
            <p:nvPr/>
          </p:nvSpPr>
          <p:spPr>
            <a:xfrm>
              <a:off x="35324234" y="30624608"/>
              <a:ext cx="641484" cy="738664"/>
            </a:xfrm>
            <a:prstGeom prst="rect">
              <a:avLst/>
            </a:prstGeom>
            <a:noFill/>
          </p:spPr>
          <p:txBody>
            <a:bodyPr wrap="none" rtlCol="0">
              <a:spAutoFit/>
            </a:bodyPr>
            <a:lstStyle/>
            <a:p>
              <a:r>
                <a:rPr lang="en-US" sz="4200" b="1" dirty="0"/>
                <a:t>b</a:t>
              </a:r>
              <a:r>
                <a:rPr lang="en-US" sz="4200" b="1" dirty="0" smtClean="0"/>
                <a:t>)</a:t>
              </a:r>
              <a:endParaRPr lang="en-US" sz="4200" b="1" dirty="0"/>
            </a:p>
          </p:txBody>
        </p:sp>
        <p:sp>
          <p:nvSpPr>
            <p:cNvPr id="148" name="TextBox 147"/>
            <p:cNvSpPr txBox="1"/>
            <p:nvPr/>
          </p:nvSpPr>
          <p:spPr>
            <a:xfrm>
              <a:off x="30039678" y="30610566"/>
              <a:ext cx="618341" cy="738664"/>
            </a:xfrm>
            <a:prstGeom prst="rect">
              <a:avLst/>
            </a:prstGeom>
            <a:noFill/>
          </p:spPr>
          <p:txBody>
            <a:bodyPr wrap="none" rtlCol="0">
              <a:spAutoFit/>
            </a:bodyPr>
            <a:lstStyle/>
            <a:p>
              <a:r>
                <a:rPr lang="en-US" sz="4200" b="1" dirty="0" smtClean="0"/>
                <a:t>a)</a:t>
              </a:r>
              <a:endParaRPr lang="en-US" sz="4200" b="1" dirty="0"/>
            </a:p>
          </p:txBody>
        </p:sp>
      </p:grpSp>
      <p:sp>
        <p:nvSpPr>
          <p:cNvPr id="152" name="TextBox 151"/>
          <p:cNvSpPr txBox="1"/>
          <p:nvPr/>
        </p:nvSpPr>
        <p:spPr>
          <a:xfrm>
            <a:off x="39480580" y="29907149"/>
            <a:ext cx="4004220" cy="5078314"/>
          </a:xfrm>
          <a:prstGeom prst="rect">
            <a:avLst/>
          </a:prstGeom>
          <a:noFill/>
        </p:spPr>
        <p:txBody>
          <a:bodyPr wrap="square" rtlCol="0">
            <a:spAutoFit/>
          </a:bodyPr>
          <a:lstStyle/>
          <a:p>
            <a:pPr algn="ctr"/>
            <a:r>
              <a:rPr lang="en-US" sz="3600" dirty="0" smtClean="0"/>
              <a:t>Good track forecasts are vital to provide meaningful severe weather guidance.</a:t>
            </a:r>
          </a:p>
          <a:p>
            <a:pPr algn="ctr"/>
            <a:endParaRPr lang="en-US" sz="3600" dirty="0" smtClean="0"/>
          </a:p>
          <a:p>
            <a:pPr algn="ctr"/>
            <a:r>
              <a:rPr lang="en-US" sz="3600" dirty="0" smtClean="0"/>
              <a:t>Probabilistic methods could help, too.</a:t>
            </a:r>
            <a:endParaRPr lang="en-US" sz="3600" dirty="0"/>
          </a:p>
        </p:txBody>
      </p:sp>
      <p:sp>
        <p:nvSpPr>
          <p:cNvPr id="153" name="Rectangle 152"/>
          <p:cNvSpPr/>
          <p:nvPr/>
        </p:nvSpPr>
        <p:spPr>
          <a:xfrm>
            <a:off x="29984049" y="10904915"/>
            <a:ext cx="7835324" cy="400110"/>
          </a:xfrm>
          <a:prstGeom prst="rect">
            <a:avLst/>
          </a:prstGeom>
        </p:spPr>
        <p:txBody>
          <a:bodyPr wrap="square">
            <a:spAutoFit/>
          </a:bodyPr>
          <a:lstStyle/>
          <a:p>
            <a:pPr algn="just"/>
            <a:r>
              <a:rPr lang="en-US" sz="2000" b="1" dirty="0"/>
              <a:t>Table 4</a:t>
            </a:r>
            <a:r>
              <a:rPr lang="en-US" sz="2000" dirty="0" smtClean="0"/>
              <a:t>. As in Table 3, except for Hurricane Irma.</a:t>
            </a:r>
            <a:endParaRPr lang="en-US" sz="2000" dirty="0"/>
          </a:p>
        </p:txBody>
      </p:sp>
      <p:sp>
        <p:nvSpPr>
          <p:cNvPr id="154" name="TextBox 153"/>
          <p:cNvSpPr txBox="1"/>
          <p:nvPr/>
        </p:nvSpPr>
        <p:spPr>
          <a:xfrm>
            <a:off x="22599875" y="36363528"/>
            <a:ext cx="10380672" cy="7201971"/>
          </a:xfrm>
          <a:prstGeom prst="rect">
            <a:avLst/>
          </a:prstGeom>
          <a:noFill/>
        </p:spPr>
        <p:txBody>
          <a:bodyPr wrap="square" rtlCol="0">
            <a:spAutoFit/>
          </a:bodyPr>
          <a:lstStyle/>
          <a:p>
            <a:pPr marL="685800" indent="-685800">
              <a:buFont typeface="Arial"/>
              <a:buChar char="•"/>
            </a:pPr>
            <a:r>
              <a:rPr lang="en-US" sz="4200" dirty="0" smtClean="0"/>
              <a:t>Wind gusts are a critical severe impact that can produce EF0 &amp; EF1 equivalent winds.</a:t>
            </a:r>
          </a:p>
          <a:p>
            <a:pPr marL="685800" indent="-685800">
              <a:buFont typeface="Arial"/>
              <a:buChar char="•"/>
            </a:pPr>
            <a:r>
              <a:rPr lang="en-US" sz="4200" dirty="0" smtClean="0"/>
              <a:t>Basin-Scale HWRF severe weather forecasts appear to have some utility for Harvey </a:t>
            </a:r>
            <a:r>
              <a:rPr lang="en-US" sz="4200" smtClean="0"/>
              <a:t>&amp; Irma.</a:t>
            </a:r>
            <a:endParaRPr lang="en-US" sz="4200" dirty="0"/>
          </a:p>
          <a:p>
            <a:pPr marL="685800" indent="-685800">
              <a:buFont typeface="Arial"/>
              <a:buChar char="•"/>
            </a:pPr>
            <a:r>
              <a:rPr lang="en-US" sz="4200" dirty="0" smtClean="0"/>
              <a:t>Would real-time products from HWRF be helpful guidance when issuing severe weather outlooks for landfalling TCs?</a:t>
            </a:r>
          </a:p>
          <a:p>
            <a:pPr marL="685800" indent="-685800">
              <a:buFont typeface="Arial"/>
              <a:buChar char="•"/>
            </a:pPr>
            <a:r>
              <a:rPr lang="en-US" sz="4200" dirty="0" smtClean="0"/>
              <a:t>What are similarities &amp; differences between the mechanisms for tornadoes and wind gusts?</a:t>
            </a:r>
          </a:p>
        </p:txBody>
      </p:sp>
      <p:sp>
        <p:nvSpPr>
          <p:cNvPr id="155" name="TextBox 154"/>
          <p:cNvSpPr txBox="1"/>
          <p:nvPr/>
        </p:nvSpPr>
        <p:spPr>
          <a:xfrm>
            <a:off x="33032387" y="35837114"/>
            <a:ext cx="10380672" cy="7940634"/>
          </a:xfrm>
          <a:prstGeom prst="rect">
            <a:avLst/>
          </a:prstGeom>
          <a:noFill/>
        </p:spPr>
        <p:txBody>
          <a:bodyPr wrap="square" rtlCol="0">
            <a:spAutoFit/>
          </a:bodyPr>
          <a:lstStyle/>
          <a:p>
            <a:r>
              <a:rPr lang="en-US" sz="4200" b="1" u="sng" dirty="0" smtClean="0"/>
              <a:t>Acknowledgements</a:t>
            </a:r>
          </a:p>
          <a:p>
            <a:endParaRPr lang="en-US" sz="4200" b="1" u="sng" dirty="0" smtClean="0"/>
          </a:p>
          <a:p>
            <a:endParaRPr lang="en-US" sz="4200" b="1" u="sng" dirty="0" smtClean="0"/>
          </a:p>
          <a:p>
            <a:endParaRPr lang="en-US" sz="4200" b="1" u="sng" dirty="0"/>
          </a:p>
          <a:p>
            <a:endParaRPr lang="en-US" sz="4200" b="1" u="sng" dirty="0" smtClean="0"/>
          </a:p>
          <a:p>
            <a:endParaRPr lang="en-US" sz="4200" b="1" u="sng" dirty="0"/>
          </a:p>
          <a:p>
            <a:r>
              <a:rPr lang="en-US" sz="4200" b="1" u="sng" dirty="0" smtClean="0"/>
              <a:t>References</a:t>
            </a:r>
          </a:p>
          <a:p>
            <a:r>
              <a:rPr lang="en-US" sz="2400" dirty="0"/>
              <a:t>Schultz, L. A., and D. J. Cecil, 2009: Tropical Cyclone Tornadoes, 1950–2007. </a:t>
            </a:r>
            <a:r>
              <a:rPr lang="en-US" sz="2400" i="1" dirty="0"/>
              <a:t>Mon. Weather Rev.</a:t>
            </a:r>
            <a:r>
              <a:rPr lang="en-US" sz="2400" dirty="0"/>
              <a:t>, </a:t>
            </a:r>
            <a:r>
              <a:rPr lang="en-US" sz="2400" b="1" dirty="0"/>
              <a:t>137</a:t>
            </a:r>
            <a:r>
              <a:rPr lang="en-US" sz="2400" dirty="0"/>
              <a:t>, 3471–3484, doi:10.1175/2009MWR2896.1</a:t>
            </a:r>
            <a:r>
              <a:rPr lang="en-US" sz="2400" dirty="0" smtClean="0"/>
              <a:t>.</a:t>
            </a:r>
          </a:p>
          <a:p>
            <a:endParaRPr lang="en-US" sz="2400" dirty="0" smtClean="0"/>
          </a:p>
          <a:p>
            <a:r>
              <a:rPr lang="en-US" sz="2400" dirty="0"/>
              <a:t>Zhang, X., S. G. Gopalakrishnan, S. Trahan, T. S. </a:t>
            </a:r>
            <a:r>
              <a:rPr lang="en-US" sz="2400" dirty="0" err="1"/>
              <a:t>Quirino</a:t>
            </a:r>
            <a:r>
              <a:rPr lang="en-US" sz="2400" dirty="0"/>
              <a:t>, Q. Liu, Z. Zhang, G. J. Alaka, and V. </a:t>
            </a:r>
            <a:r>
              <a:rPr lang="en-US" sz="2400" dirty="0" err="1"/>
              <a:t>Tallapragada</a:t>
            </a:r>
            <a:r>
              <a:rPr lang="en-US" sz="2400" dirty="0"/>
              <a:t>, 2016: Representing Multi-scale Interactions in the Hurricane Weather Research and Forecasting Modeling System: Design of Multiple Sets of Movable Multi-Level Nesting and the Basin-scale HWRF Forecast Application. </a:t>
            </a:r>
            <a:r>
              <a:rPr lang="en-US" sz="2400" i="1" dirty="0"/>
              <a:t>Weather Forecast.</a:t>
            </a:r>
            <a:r>
              <a:rPr lang="en-US" sz="2400" dirty="0"/>
              <a:t>, </a:t>
            </a:r>
            <a:r>
              <a:rPr lang="en-US" sz="2400" b="1" dirty="0"/>
              <a:t>31</a:t>
            </a:r>
            <a:r>
              <a:rPr lang="en-US" sz="2400" dirty="0"/>
              <a:t>, 2019–2034, doi:10.1175/WAF-D-16-0087.1.</a:t>
            </a:r>
          </a:p>
          <a:p>
            <a:endParaRPr lang="en-US" sz="2400" dirty="0"/>
          </a:p>
        </p:txBody>
      </p:sp>
    </p:spTree>
    <p:extLst>
      <p:ext uri="{BB962C8B-B14F-4D97-AF65-F5344CB8AC3E}">
        <p14:creationId xmlns:p14="http://schemas.microsoft.com/office/powerpoint/2010/main" val="4268275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5997</TotalTime>
  <Words>1610</Words>
  <Application>Microsoft Macintosh PowerPoint</Application>
  <PresentationFormat>Custom</PresentationFormat>
  <Paragraphs>239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UM/CIMAS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Ghassan J. Alaka, Jr.</dc:creator>
  <cp:lastModifiedBy>Ghassan J. Alaka, Jr.</cp:lastModifiedBy>
  <cp:revision>45</cp:revision>
  <dcterms:created xsi:type="dcterms:W3CDTF">2017-11-09T13:59:30Z</dcterms:created>
  <dcterms:modified xsi:type="dcterms:W3CDTF">2017-11-13T17:57:07Z</dcterms:modified>
</cp:coreProperties>
</file>