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0" r:id="rId2"/>
    <p:sldMasterId id="2147483652" r:id="rId3"/>
  </p:sldMasterIdLst>
  <p:notesMasterIdLst>
    <p:notesMasterId r:id="rId5"/>
  </p:notesMasterIdLst>
  <p:handoutMasterIdLst>
    <p:handoutMasterId r:id="rId6"/>
  </p:handoutMasterIdLst>
  <p:sldIdLst>
    <p:sldId id="272" r:id="rId4"/>
  </p:sldIdLst>
  <p:sldSz cx="27432000" cy="16459200"/>
  <p:notesSz cx="9296400" cy="7010400"/>
  <p:defaultTextStyle>
    <a:defPPr>
      <a:defRPr lang="en-US"/>
    </a:defPPr>
    <a:lvl1pPr marL="0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4125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8250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740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65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990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4115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605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30" algn="l" defTabSz="25076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7"/>
    <a:srgbClr val="C6FFAD"/>
    <a:srgbClr val="CDD2DE"/>
    <a:srgbClr val="00CE00"/>
    <a:srgbClr val="EBEDF5"/>
    <a:srgbClr val="D5DAEB"/>
    <a:srgbClr val="E3E9E5"/>
    <a:srgbClr val="FF0000"/>
    <a:srgbClr val="00DEEF"/>
    <a:srgbClr val="C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675" autoAdjust="0"/>
    <p:restoredTop sz="50000" autoAdjust="0"/>
  </p:normalViewPr>
  <p:slideViewPr>
    <p:cSldViewPr snapToObjects="1" showGuides="1">
      <p:cViewPr varScale="1">
        <p:scale>
          <a:sx n="89" d="100"/>
          <a:sy n="89" d="100"/>
        </p:scale>
        <p:origin x="208" y="344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1656" y="-84"/>
      </p:cViewPr>
      <p:guideLst>
        <p:guide orient="horz" pos="2208"/>
        <p:guide pos="2928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4029282" cy="350760"/>
          </a:xfrm>
          <a:prstGeom prst="rect">
            <a:avLst/>
          </a:prstGeom>
        </p:spPr>
        <p:txBody>
          <a:bodyPr vert="horz" lIns="91288" tIns="45643" rIns="91288" bIns="456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9" y="4"/>
            <a:ext cx="4029282" cy="350760"/>
          </a:xfrm>
          <a:prstGeom prst="rect">
            <a:avLst/>
          </a:prstGeom>
        </p:spPr>
        <p:txBody>
          <a:bodyPr vert="horz" lIns="91288" tIns="45643" rIns="91288" bIns="45643" rtlCol="0"/>
          <a:lstStyle>
            <a:lvl1pPr algn="r">
              <a:defRPr sz="1200"/>
            </a:lvl1pPr>
          </a:lstStyle>
          <a:p>
            <a:fld id="{6115860F-FE71-449E-9160-DB0DDDEEA2E4}" type="datetimeFigureOut">
              <a:rPr lang="en-US" smtClean="0"/>
              <a:t>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658444"/>
            <a:ext cx="4029282" cy="350760"/>
          </a:xfrm>
          <a:prstGeom prst="rect">
            <a:avLst/>
          </a:prstGeom>
        </p:spPr>
        <p:txBody>
          <a:bodyPr vert="horz" lIns="91288" tIns="45643" rIns="91288" bIns="456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9" y="6658444"/>
            <a:ext cx="4029282" cy="350760"/>
          </a:xfrm>
          <a:prstGeom prst="rect">
            <a:avLst/>
          </a:prstGeom>
        </p:spPr>
        <p:txBody>
          <a:bodyPr vert="horz" lIns="91288" tIns="45643" rIns="91288" bIns="45643" rtlCol="0" anchor="b"/>
          <a:lstStyle>
            <a:lvl1pPr algn="r">
              <a:defRPr sz="1200"/>
            </a:lvl1pPr>
          </a:lstStyle>
          <a:p>
            <a:fld id="{D70343A8-D6B8-4798-B91D-9146B28EF5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5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4028440" cy="350519"/>
          </a:xfrm>
          <a:prstGeom prst="rect">
            <a:avLst/>
          </a:prstGeom>
        </p:spPr>
        <p:txBody>
          <a:bodyPr vert="horz" lIns="93023" tIns="46511" rIns="93023" bIns="465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3" y="5"/>
            <a:ext cx="4028440" cy="350519"/>
          </a:xfrm>
          <a:prstGeom prst="rect">
            <a:avLst/>
          </a:prstGeom>
        </p:spPr>
        <p:txBody>
          <a:bodyPr vert="horz" lIns="93023" tIns="46511" rIns="93023" bIns="46511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t>1/6/17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62213" y="528638"/>
            <a:ext cx="437197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23" tIns="46511" rIns="93023" bIns="465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6"/>
            <a:ext cx="7437120" cy="3154681"/>
          </a:xfrm>
          <a:prstGeom prst="rect">
            <a:avLst/>
          </a:prstGeom>
        </p:spPr>
        <p:txBody>
          <a:bodyPr vert="horz" lIns="93023" tIns="46511" rIns="93023" bIns="4651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658669"/>
            <a:ext cx="4028440" cy="350519"/>
          </a:xfrm>
          <a:prstGeom prst="rect">
            <a:avLst/>
          </a:prstGeom>
        </p:spPr>
        <p:txBody>
          <a:bodyPr vert="horz" lIns="93023" tIns="46511" rIns="93023" bIns="465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3" y="6658669"/>
            <a:ext cx="4028440" cy="350519"/>
          </a:xfrm>
          <a:prstGeom prst="rect">
            <a:avLst/>
          </a:prstGeom>
        </p:spPr>
        <p:txBody>
          <a:bodyPr vert="horz" lIns="93023" tIns="46511" rIns="93023" bIns="46511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1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4125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8250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740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65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990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4115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605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30" algn="l" defTabSz="2507615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26881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11462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649220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64922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5984" y="306316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5984" y="10843049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74412" y="11293661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65116" y="769929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  <a:cs typeface="Calibri" pitchFamily="34" charset="0"/>
              </a:defRPr>
            </a:lvl1pPr>
            <a:lvl2pPr marL="848995" indent="-326390">
              <a:defRPr sz="1400">
                <a:latin typeface="Trebuchet MS" pitchFamily="34" charset="0"/>
              </a:defRPr>
            </a:lvl2pPr>
            <a:lvl3pPr marL="1175385" indent="-326390">
              <a:defRPr sz="1400">
                <a:latin typeface="Trebuchet MS" pitchFamily="34" charset="0"/>
              </a:defRPr>
            </a:lvl3pPr>
            <a:lvl4pPr marL="1534795" indent="-359410">
              <a:defRPr sz="1400">
                <a:latin typeface="Trebuchet MS" pitchFamily="34" charset="0"/>
              </a:defRPr>
            </a:lvl4pPr>
            <a:lvl5pPr marL="1795780" indent="-260985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6" hasCustomPrompt="1"/>
          </p:nvPr>
        </p:nvSpPr>
        <p:spPr>
          <a:xfrm>
            <a:off x="565116" y="15773400"/>
            <a:ext cx="26292209" cy="5715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sz="2600" b="1" dirty="0" smtClean="0">
                <a:solidFill>
                  <a:schemeClr val="bg1"/>
                </a:solidFill>
                <a:latin typeface="Trebuchet MS" pitchFamily="34" charset="0"/>
              </a:defRPr>
            </a:lvl1pPr>
            <a:lvl2pPr>
              <a:defRPr lang="en-US" sz="7200" dirty="0" smtClean="0"/>
            </a:lvl2pPr>
            <a:lvl3pPr>
              <a:defRPr lang="en-US" sz="7200" dirty="0" smtClean="0"/>
            </a:lvl3pPr>
            <a:lvl4pPr>
              <a:defRPr lang="en-US" sz="7200" dirty="0" smtClean="0"/>
            </a:lvl4pPr>
            <a:lvl5pPr>
              <a:defRPr lang="en-US" sz="7200" dirty="0"/>
            </a:lvl5pPr>
          </a:lstStyle>
          <a:p>
            <a:pPr lvl="0" algn="ctr"/>
            <a:r>
              <a:rPr lang="en-US" dirty="0" smtClean="0"/>
              <a:t>Click here to add contact information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87" hasCustomPrompt="1"/>
          </p:nvPr>
        </p:nvSpPr>
        <p:spPr>
          <a:xfrm>
            <a:off x="2712243" y="1716156"/>
            <a:ext cx="190023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 baseline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Poster #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6" hasCustomPrompt="1"/>
          </p:nvPr>
        </p:nvSpPr>
        <p:spPr>
          <a:xfrm>
            <a:off x="565116" y="15773400"/>
            <a:ext cx="26292209" cy="5715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sz="2600" b="1" dirty="0" smtClean="0">
                <a:solidFill>
                  <a:schemeClr val="bg1"/>
                </a:solidFill>
                <a:latin typeface="Trebuchet MS" pitchFamily="34" charset="0"/>
              </a:defRPr>
            </a:lvl1pPr>
            <a:lvl2pPr>
              <a:defRPr lang="en-US" sz="7200" dirty="0" smtClean="0"/>
            </a:lvl2pPr>
            <a:lvl3pPr>
              <a:defRPr lang="en-US" sz="7200" dirty="0" smtClean="0"/>
            </a:lvl3pPr>
            <a:lvl4pPr>
              <a:defRPr lang="en-US" sz="7200" dirty="0" smtClean="0"/>
            </a:lvl4pPr>
            <a:lvl5pPr>
              <a:defRPr lang="en-US" sz="7200" dirty="0"/>
            </a:lvl5pPr>
          </a:lstStyle>
          <a:p>
            <a:pPr lvl="0" algn="ctr"/>
            <a:r>
              <a:rPr lang="en-US" dirty="0" smtClean="0"/>
              <a:t>Click here to add contact information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87" hasCustomPrompt="1"/>
          </p:nvPr>
        </p:nvSpPr>
        <p:spPr>
          <a:xfrm>
            <a:off x="2712243" y="1716156"/>
            <a:ext cx="190023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 baseline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Poster #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6" hasCustomPrompt="1"/>
          </p:nvPr>
        </p:nvSpPr>
        <p:spPr>
          <a:xfrm>
            <a:off x="565116" y="15773400"/>
            <a:ext cx="26292209" cy="5715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sz="2600" b="1" dirty="0" smtClean="0">
                <a:solidFill>
                  <a:schemeClr val="bg1"/>
                </a:solidFill>
                <a:latin typeface="Trebuchet MS" pitchFamily="34" charset="0"/>
              </a:defRPr>
            </a:lvl1pPr>
            <a:lvl2pPr>
              <a:defRPr lang="en-US" sz="7200" dirty="0" smtClean="0"/>
            </a:lvl2pPr>
            <a:lvl3pPr>
              <a:defRPr lang="en-US" sz="7200" dirty="0" smtClean="0"/>
            </a:lvl3pPr>
            <a:lvl4pPr>
              <a:defRPr lang="en-US" sz="7200" dirty="0" smtClean="0"/>
            </a:lvl4pPr>
            <a:lvl5pPr>
              <a:defRPr lang="en-US" sz="7200" dirty="0"/>
            </a:lvl5pPr>
          </a:lstStyle>
          <a:p>
            <a:pPr lvl="0" algn="ctr"/>
            <a:r>
              <a:rPr lang="en-US" dirty="0" smtClean="0"/>
              <a:t>Click here to add contact information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87" hasCustomPrompt="1"/>
          </p:nvPr>
        </p:nvSpPr>
        <p:spPr>
          <a:xfrm>
            <a:off x="2712243" y="1716156"/>
            <a:ext cx="190023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 baseline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Poster #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20519136" y="2649219"/>
            <a:ext cx="6400800" cy="130302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21208" y="2649219"/>
            <a:ext cx="6400800" cy="130302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7187184" y="2649219"/>
            <a:ext cx="6400800" cy="130302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3853160" y="2649219"/>
            <a:ext cx="6400800" cy="130302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Placeholder 6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57150"/>
            <a:ext cx="2286000" cy="2286000"/>
          </a:xfrm>
          <a:prstGeom prst="rect">
            <a:avLst/>
          </a:prstGeom>
        </p:spPr>
      </p:pic>
      <p:pic>
        <p:nvPicPr>
          <p:cNvPr id="10" name="Picture Placeholder 6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927" y="57150"/>
            <a:ext cx="2290156" cy="228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2507615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35" indent="-940435" algn="l" defTabSz="2507615" rtl="0" eaLnBrk="1" latinLnBrk="0" hangingPunct="1">
        <a:spcBef>
          <a:spcPct val="20000"/>
        </a:spcBef>
        <a:buFont typeface="Arial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15" indent="-783590" algn="l" defTabSz="2507615" rtl="0" eaLnBrk="1" latinLnBrk="0" hangingPunct="1">
        <a:spcBef>
          <a:spcPct val="20000"/>
        </a:spcBef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95" indent="-626745" algn="l" defTabSz="2507615" rtl="0" eaLnBrk="1" latinLnBrk="0" hangingPunct="1">
        <a:spcBef>
          <a:spcPct val="20000"/>
        </a:spcBef>
        <a:buFont typeface="Arial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indent="-626745" algn="l" defTabSz="2507615" rtl="0" eaLnBrk="1" latinLnBrk="0" hangingPunct="1">
        <a:spcBef>
          <a:spcPct val="20000"/>
        </a:spcBef>
        <a:buFont typeface="Arial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610" indent="-626745" algn="l" defTabSz="2507615" rtl="0" eaLnBrk="1" latinLnBrk="0" hangingPunct="1">
        <a:spcBef>
          <a:spcPct val="20000"/>
        </a:spcBef>
        <a:buFont typeface="Arial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73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60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98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47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12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25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74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6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99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11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60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3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3853160" y="2649219"/>
            <a:ext cx="13066776" cy="13030200"/>
          </a:xfrm>
          <a:prstGeom prst="roundRect">
            <a:avLst>
              <a:gd name="adj" fmla="val 3955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21208" y="2649219"/>
            <a:ext cx="13066776" cy="13030200"/>
          </a:xfrm>
          <a:prstGeom prst="roundRect">
            <a:avLst>
              <a:gd name="adj" fmla="val 380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Placeholder 6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57150"/>
            <a:ext cx="2286000" cy="2286000"/>
          </a:xfrm>
          <a:prstGeom prst="rect">
            <a:avLst/>
          </a:prstGeom>
        </p:spPr>
      </p:pic>
      <p:pic>
        <p:nvPicPr>
          <p:cNvPr id="10" name="Picture Placeholder 6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927" y="57150"/>
            <a:ext cx="2290156" cy="228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defTabSz="2507615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35" indent="-940435" algn="l" defTabSz="2507615" rtl="0" eaLnBrk="1" latinLnBrk="0" hangingPunct="1">
        <a:spcBef>
          <a:spcPct val="20000"/>
        </a:spcBef>
        <a:buFont typeface="Arial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15" indent="-783590" algn="l" defTabSz="2507615" rtl="0" eaLnBrk="1" latinLnBrk="0" hangingPunct="1">
        <a:spcBef>
          <a:spcPct val="20000"/>
        </a:spcBef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95" indent="-626745" algn="l" defTabSz="2507615" rtl="0" eaLnBrk="1" latinLnBrk="0" hangingPunct="1">
        <a:spcBef>
          <a:spcPct val="20000"/>
        </a:spcBef>
        <a:buFont typeface="Arial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indent="-626745" algn="l" defTabSz="2507615" rtl="0" eaLnBrk="1" latinLnBrk="0" hangingPunct="1">
        <a:spcBef>
          <a:spcPct val="20000"/>
        </a:spcBef>
        <a:buFont typeface="Arial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610" indent="-626745" algn="l" defTabSz="2507615" rtl="0" eaLnBrk="1" latinLnBrk="0" hangingPunct="1">
        <a:spcBef>
          <a:spcPct val="20000"/>
        </a:spcBef>
        <a:buFont typeface="Arial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73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60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98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47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12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25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74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6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99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11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60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3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21207" y="2649219"/>
            <a:ext cx="26338875" cy="13030200"/>
          </a:xfrm>
          <a:prstGeom prst="roundRect">
            <a:avLst>
              <a:gd name="adj" fmla="val 2734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Placeholder 6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57150"/>
            <a:ext cx="2286000" cy="2286000"/>
          </a:xfrm>
          <a:prstGeom prst="rect">
            <a:avLst/>
          </a:prstGeom>
        </p:spPr>
      </p:pic>
      <p:pic>
        <p:nvPicPr>
          <p:cNvPr id="10" name="Picture Placeholder 6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927" y="57150"/>
            <a:ext cx="2290156" cy="228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ctr" defTabSz="2507615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35" indent="-940435" algn="l" defTabSz="2507615" rtl="0" eaLnBrk="1" latinLnBrk="0" hangingPunct="1">
        <a:spcBef>
          <a:spcPct val="20000"/>
        </a:spcBef>
        <a:buFont typeface="Arial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15" indent="-783590" algn="l" defTabSz="2507615" rtl="0" eaLnBrk="1" latinLnBrk="0" hangingPunct="1">
        <a:spcBef>
          <a:spcPct val="20000"/>
        </a:spcBef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95" indent="-626745" algn="l" defTabSz="2507615" rtl="0" eaLnBrk="1" latinLnBrk="0" hangingPunct="1">
        <a:spcBef>
          <a:spcPct val="20000"/>
        </a:spcBef>
        <a:buFont typeface="Arial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indent="-626745" algn="l" defTabSz="2507615" rtl="0" eaLnBrk="1" latinLnBrk="0" hangingPunct="1">
        <a:spcBef>
          <a:spcPct val="20000"/>
        </a:spcBef>
        <a:buFont typeface="Arial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610" indent="-626745" algn="l" defTabSz="2507615" rtl="0" eaLnBrk="1" latinLnBrk="0" hangingPunct="1">
        <a:spcBef>
          <a:spcPct val="20000"/>
        </a:spcBef>
        <a:buFont typeface="Arial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73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60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98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475" indent="-626745" algn="l" defTabSz="2507615" rtl="0" eaLnBrk="1" latinLnBrk="0" hangingPunct="1">
        <a:spcBef>
          <a:spcPct val="20000"/>
        </a:spcBef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12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25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74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6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99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11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605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30" algn="l" defTabSz="2507615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20551445" y="10985837"/>
            <a:ext cx="62660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Improving all aspects of tropical cyclone forecasts involve upgrading multiple HWRF system components through a unified strategy.</a:t>
            </a:r>
            <a:endParaRPr lang="en-US" sz="2000" dirty="0"/>
          </a:p>
        </p:txBody>
      </p:sp>
      <p:sp>
        <p:nvSpPr>
          <p:cNvPr id="1126" name="Text Placeholder 1125"/>
          <p:cNvSpPr>
            <a:spLocks noGrp="1"/>
          </p:cNvSpPr>
          <p:nvPr>
            <p:ph type="body" sz="quarter" idx="150"/>
          </p:nvPr>
        </p:nvSpPr>
        <p:spPr>
          <a:xfrm>
            <a:off x="3645267" y="1377284"/>
            <a:ext cx="20107276" cy="59823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Daniel Meléndez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1, 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F. Toepfer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V. 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Tallapragada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2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</a:t>
            </a:r>
            <a:r>
              <a:rPr lang="en-US" altLang="en-US" sz="3200" b="1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F. 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Marks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3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S. Gopalakrishnan</a:t>
            </a:r>
            <a:r>
              <a:rPr lang="en-US" altLang="en-US" sz="3200" b="1" baseline="30000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3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N. Lett</a:t>
            </a:r>
            <a:r>
              <a:rPr lang="en-US" altLang="en-US" sz="3200" b="1" baseline="30000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C. Hedge</a:t>
            </a:r>
            <a:r>
              <a:rPr lang="en-US" altLang="en-US" sz="3200" b="1" baseline="30000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A. Mehra</a:t>
            </a:r>
            <a:r>
              <a:rPr lang="en-US" altLang="en-US" sz="3200" b="1" baseline="30000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2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R</a:t>
            </a:r>
            <a:r>
              <a:rPr lang="en-US" altLang="en-US" sz="3200" b="1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. 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Gall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 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,and M. DeMaria</a:t>
            </a:r>
            <a:r>
              <a:rPr lang="en-US" altLang="en-US" sz="32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4</a:t>
            </a:r>
            <a:r>
              <a:rPr lang="en-US" altLang="en-US" sz="32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 </a:t>
            </a:r>
            <a:endParaRPr lang="en-US" altLang="en-US" sz="600" b="1" baseline="30000" dirty="0" smtClean="0">
              <a:solidFill>
                <a:srgbClr val="FFFF00"/>
              </a:solidFill>
              <a:latin typeface="Frutiger Linotype" pitchFamily="34" charset="0"/>
              <a:cs typeface="Times New Roman" pitchFamily="18" charset="0"/>
            </a:endParaRPr>
          </a:p>
          <a:p>
            <a:endParaRPr lang="en-US" sz="3200" dirty="0"/>
          </a:p>
        </p:txBody>
      </p:sp>
      <p:sp>
        <p:nvSpPr>
          <p:cNvPr id="1127" name="Text Placeholder 1126"/>
          <p:cNvSpPr>
            <a:spLocks noGrp="1"/>
          </p:cNvSpPr>
          <p:nvPr>
            <p:ph type="body" sz="quarter" idx="184"/>
          </p:nvPr>
        </p:nvSpPr>
        <p:spPr>
          <a:xfrm>
            <a:off x="3662362" y="1975514"/>
            <a:ext cx="20107276" cy="33544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400" b="1" baseline="30000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1 </a:t>
            </a:r>
            <a:r>
              <a:rPr lang="en-US" altLang="en-US" sz="24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NOAA/NWS/OSTI </a:t>
            </a:r>
            <a:r>
              <a:rPr lang="en-US" altLang="en-US" sz="2400" b="1" dirty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, </a:t>
            </a:r>
            <a:r>
              <a:rPr lang="en-US" altLang="en-US" sz="24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2</a:t>
            </a:r>
            <a:r>
              <a:rPr lang="en-US" altLang="en-US" sz="24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NWS/NCEP/EMC, </a:t>
            </a:r>
            <a:r>
              <a:rPr lang="en-US" altLang="en-US" sz="24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3</a:t>
            </a:r>
            <a:r>
              <a:rPr lang="en-US" altLang="en-US" sz="24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OAR/AOML/HRD, </a:t>
            </a:r>
            <a:r>
              <a:rPr lang="en-US" altLang="en-US" sz="2400" b="1" baseline="30000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4</a:t>
            </a:r>
            <a:r>
              <a:rPr lang="en-US" altLang="en-US" sz="2400" b="1" dirty="0" smtClean="0">
                <a:solidFill>
                  <a:srgbClr val="FFFF00"/>
                </a:solidFill>
                <a:latin typeface="Frutiger Linotype" pitchFamily="34" charset="0"/>
                <a:cs typeface="Times New Roman" pitchFamily="18" charset="0"/>
              </a:rPr>
              <a:t>NWS/NCEP/NHC </a:t>
            </a:r>
            <a:endParaRPr lang="en-US" sz="2400" dirty="0"/>
          </a:p>
        </p:txBody>
      </p:sp>
      <p:sp>
        <p:nvSpPr>
          <p:cNvPr id="1128" name="Text Placeholder 1127"/>
          <p:cNvSpPr>
            <a:spLocks noGrp="1"/>
          </p:cNvSpPr>
          <p:nvPr>
            <p:ph type="body" sz="quarter" idx="185"/>
          </p:nvPr>
        </p:nvSpPr>
        <p:spPr>
          <a:xfrm>
            <a:off x="3047948" y="0"/>
            <a:ext cx="21297952" cy="10781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400" b="1" dirty="0" smtClean="0">
                <a:solidFill>
                  <a:srgbClr val="FFFF00"/>
                </a:solidFill>
              </a:rPr>
              <a:t>The Hurricane Forecast Improvement Project Awards – Summary of research-to-operations (R2O) gains at NWS 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1129" name="Text Placeholder 1128"/>
          <p:cNvSpPr>
            <a:spLocks noGrp="1"/>
          </p:cNvSpPr>
          <p:nvPr>
            <p:ph type="body" sz="quarter" idx="186"/>
          </p:nvPr>
        </p:nvSpPr>
        <p:spPr>
          <a:xfrm>
            <a:off x="565116" y="15925800"/>
            <a:ext cx="26292209" cy="571500"/>
          </a:xfrm>
        </p:spPr>
        <p:txBody>
          <a:bodyPr/>
          <a:lstStyle/>
          <a:p>
            <a:r>
              <a:rPr lang="en-US" dirty="0" smtClean="0"/>
              <a:t>Fred Toepfer, HFIP Program Manager (Frederick.Toepfer@noaa.gov)</a:t>
            </a:r>
            <a:endParaRPr lang="en-US" dirty="0"/>
          </a:p>
        </p:txBody>
      </p:sp>
      <p:sp>
        <p:nvSpPr>
          <p:cNvPr id="1130" name="Text Placeholder 1129"/>
          <p:cNvSpPr>
            <a:spLocks noGrp="1"/>
          </p:cNvSpPr>
          <p:nvPr>
            <p:ph type="body" sz="quarter" idx="187"/>
          </p:nvPr>
        </p:nvSpPr>
        <p:spPr>
          <a:xfrm>
            <a:off x="2712242" y="1975514"/>
            <a:ext cx="3345658" cy="37519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R20 </a:t>
            </a:r>
            <a:r>
              <a:rPr lang="en-US" dirty="0" err="1" smtClean="0"/>
              <a:t>Conf</a:t>
            </a:r>
            <a:r>
              <a:rPr lang="en-US" dirty="0" smtClean="0"/>
              <a:t>: Poster# 881</a:t>
            </a:r>
            <a:endParaRPr lang="en-US" dirty="0"/>
          </a:p>
        </p:txBody>
      </p:sp>
      <p:sp>
        <p:nvSpPr>
          <p:cNvPr id="59" name="Text Box 115"/>
          <p:cNvSpPr txBox="1">
            <a:spLocks noChangeArrowheads="1"/>
          </p:cNvSpPr>
          <p:nvPr/>
        </p:nvSpPr>
        <p:spPr bwMode="auto">
          <a:xfrm>
            <a:off x="20707350" y="2681137"/>
            <a:ext cx="59907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>
            <a:lvl1pPr defTabSz="4546600">
              <a:defRPr>
                <a:solidFill>
                  <a:schemeClr val="tx1"/>
                </a:solidFill>
                <a:latin typeface="Arial" charset="0"/>
              </a:defRPr>
            </a:lvl1pPr>
            <a:lvl2pPr defTabSz="4546600">
              <a:defRPr>
                <a:solidFill>
                  <a:schemeClr val="tx1"/>
                </a:solidFill>
                <a:latin typeface="Arial" charset="0"/>
              </a:defRPr>
            </a:lvl2pPr>
            <a:lvl3pPr defTabSz="4546600">
              <a:defRPr>
                <a:solidFill>
                  <a:schemeClr val="tx1"/>
                </a:solidFill>
                <a:latin typeface="Arial" charset="0"/>
              </a:defRPr>
            </a:lvl3pPr>
            <a:lvl4pPr defTabSz="4546600">
              <a:defRPr>
                <a:solidFill>
                  <a:schemeClr val="tx1"/>
                </a:solidFill>
                <a:latin typeface="Arial" charset="0"/>
              </a:defRPr>
            </a:lvl4pPr>
            <a:lvl5pPr defTabSz="4546600">
              <a:defRPr>
                <a:solidFill>
                  <a:schemeClr val="tx1"/>
                </a:solidFill>
                <a:latin typeface="Arial" charset="0"/>
              </a:defRPr>
            </a:lvl5pPr>
            <a:lvl6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dirty="0" smtClean="0">
                <a:latin typeface="+mn-lt"/>
              </a:rPr>
              <a:t>R2O Impacts to HWRF (Past 4 Years)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591319" y="6194421"/>
            <a:ext cx="60496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Collaborative efforts helped improve </a:t>
            </a:r>
            <a:r>
              <a:rPr lang="en-US" sz="2000" dirty="0"/>
              <a:t>the HWRF </a:t>
            </a:r>
            <a:r>
              <a:rPr lang="en-US" sz="2000" dirty="0" smtClean="0"/>
              <a:t>intensity forecast guidance as shown by lower errors </a:t>
            </a:r>
            <a:r>
              <a:rPr lang="en-US" sz="2000" dirty="0"/>
              <a:t>since </a:t>
            </a:r>
            <a:r>
              <a:rPr lang="en-US" sz="2000" dirty="0" smtClean="0"/>
              <a:t>the announcement of Round </a:t>
            </a:r>
            <a:r>
              <a:rPr lang="en-US" sz="2000" dirty="0"/>
              <a:t>One </a:t>
            </a:r>
            <a:r>
              <a:rPr lang="en-US" sz="2000" dirty="0" smtClean="0"/>
              <a:t>awards. 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3090581"/>
            <a:ext cx="6031652" cy="3911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National </a:t>
            </a:r>
            <a:r>
              <a:rPr lang="en-US" sz="2000" dirty="0"/>
              <a:t>Weather Service’s </a:t>
            </a:r>
            <a:r>
              <a:rPr lang="en-US" sz="2000" dirty="0" smtClean="0"/>
              <a:t>(NWS) Hurricane </a:t>
            </a:r>
            <a:r>
              <a:rPr lang="en-US" sz="2000" dirty="0"/>
              <a:t>Forecast Improvement Project (HFIP) is </a:t>
            </a:r>
            <a:r>
              <a:rPr lang="en-US" sz="2000" dirty="0" smtClean="0"/>
              <a:t>a ten-year effort to </a:t>
            </a:r>
            <a:r>
              <a:rPr lang="en-US" sz="2000" dirty="0"/>
              <a:t>improve </a:t>
            </a:r>
            <a:r>
              <a:rPr lang="en-US" sz="2000" dirty="0" smtClean="0"/>
              <a:t>hurricane track, intensity and storm surge forecasts; and, extend the lead time and increase the confidence in those forecasts, thereby improving public response, and reduce unnecessary evacuations</a:t>
            </a:r>
            <a:r>
              <a:rPr lang="en-US" sz="2000" dirty="0"/>
              <a:t> </a:t>
            </a:r>
            <a:r>
              <a:rPr lang="en-US" sz="2000" dirty="0" smtClean="0"/>
              <a:t>and preventable losses. </a:t>
            </a:r>
            <a:r>
              <a:rPr lang="en-US" sz="2400" b="1" dirty="0" smtClean="0"/>
              <a:t>HFIP goals </a:t>
            </a:r>
            <a:r>
              <a:rPr lang="en-US" sz="2000" dirty="0"/>
              <a:t>are to </a:t>
            </a:r>
            <a:r>
              <a:rPr lang="en-US" sz="2000" dirty="0" smtClean="0"/>
              <a:t>reduce numerical forecast errors in track and intensity by 20% in 5 years and 50% in 10 years (see chart below); extend forecast guidance skill to 7 days; and, improve rapid intensification (RI) and storm surge forecasts while reducing false alarm ratio.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550322" y="10468872"/>
            <a:ext cx="6423862" cy="536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en-US" sz="2000" dirty="0" smtClean="0"/>
              <a:t>HFIP held three open competitions (2011, 2013, 2016) with 12 awards in the first two rounds and four in the last, totaling $2.46M , $3.78M, and $1.06M, respectively. Round Two is in its last year. Science priorities are:</a:t>
            </a:r>
          </a:p>
          <a:p>
            <a:pPr marL="457200" indent="-457200">
              <a:lnSpc>
                <a:spcPct val="90000"/>
              </a:lnSpc>
              <a:spcAft>
                <a:spcPct val="25000"/>
              </a:spcAft>
              <a:buFont typeface="+mj-lt"/>
              <a:buAutoNum type="arabicPeriod"/>
            </a:pPr>
            <a:r>
              <a:rPr lang="en-US" altLang="en-US" sz="2000" dirty="0" smtClean="0"/>
              <a:t>Advancements in data assimilation (“DA”: 4DVAR, </a:t>
            </a:r>
            <a:r>
              <a:rPr lang="en-US" altLang="en-US" sz="2000" dirty="0" err="1" smtClean="0"/>
              <a:t>EnKF</a:t>
            </a:r>
            <a:r>
              <a:rPr lang="en-US" altLang="en-US" sz="2000" dirty="0" smtClean="0"/>
              <a:t>, hybrid) particularly airborne radar, </a:t>
            </a:r>
            <a:r>
              <a:rPr lang="en-US" altLang="en-US" sz="2000" dirty="0"/>
              <a:t>L</a:t>
            </a:r>
            <a:r>
              <a:rPr lang="en-US" altLang="en-US" sz="2000" dirty="0" smtClean="0"/>
              <a:t>idar, SFMR, </a:t>
            </a:r>
            <a:r>
              <a:rPr lang="en-US" altLang="en-US" sz="2000" dirty="0" err="1" smtClean="0"/>
              <a:t>dropsonde</a:t>
            </a:r>
            <a:r>
              <a:rPr lang="en-US" altLang="en-US" sz="2000" dirty="0" smtClean="0"/>
              <a:t>) data providing 3d inner core circulation</a:t>
            </a:r>
            <a:endParaRPr lang="en-US" altLang="en-US" sz="2000" dirty="0"/>
          </a:p>
          <a:p>
            <a:pPr marL="457200" indent="-457200">
              <a:lnSpc>
                <a:spcPct val="90000"/>
              </a:lnSpc>
              <a:spcAft>
                <a:spcPct val="25000"/>
              </a:spcAft>
              <a:buFont typeface="+mj-lt"/>
              <a:buAutoNum type="arabicPeriod"/>
            </a:pPr>
            <a:r>
              <a:rPr lang="en-US" altLang="en-US" sz="2000" dirty="0" smtClean="0"/>
              <a:t>New and enhanced model physics</a:t>
            </a:r>
          </a:p>
          <a:p>
            <a:pPr marL="457200" indent="-457200">
              <a:lnSpc>
                <a:spcPct val="90000"/>
              </a:lnSpc>
              <a:spcAft>
                <a:spcPct val="25000"/>
              </a:spcAft>
              <a:buFont typeface="+mj-lt"/>
              <a:buAutoNum type="arabicPeriod"/>
            </a:pPr>
            <a:r>
              <a:rPr lang="en-US" altLang="en-US" sz="2000" dirty="0" smtClean="0"/>
              <a:t>Advanced model diagnostics including errors and greater genesis model skill</a:t>
            </a:r>
          </a:p>
          <a:p>
            <a:pPr marL="457200" indent="-457200">
              <a:lnSpc>
                <a:spcPct val="90000"/>
              </a:lnSpc>
              <a:spcAft>
                <a:spcPct val="25000"/>
              </a:spcAft>
              <a:buFont typeface="+mj-lt"/>
              <a:buAutoNum type="arabicPeriod"/>
            </a:pPr>
            <a:r>
              <a:rPr lang="en-US" altLang="en-US" sz="2000" dirty="0" smtClean="0"/>
              <a:t>High-resolution ensembles to improve intensity guidance and on optimality of number of members increasing intensity forecast skill, and post-processing t</a:t>
            </a:r>
          </a:p>
          <a:p>
            <a:pPr marL="457200" indent="-457200">
              <a:lnSpc>
                <a:spcPct val="90000"/>
              </a:lnSpc>
              <a:spcAft>
                <a:spcPct val="25000"/>
              </a:spcAft>
              <a:buFont typeface="+mj-lt"/>
              <a:buAutoNum type="arabicPeriod"/>
            </a:pPr>
            <a:r>
              <a:rPr lang="en-US" altLang="en-US" sz="2000" dirty="0" smtClean="0"/>
              <a:t>Techniques to maximize impact of data to the accuracy of analyses and track/intensity predictions, including optimal observing strategies for inner core- and environment-scale circulations</a:t>
            </a:r>
            <a:endParaRPr lang="en-US" altLang="en-US" sz="1600" dirty="0"/>
          </a:p>
        </p:txBody>
      </p:sp>
      <p:pic>
        <p:nvPicPr>
          <p:cNvPr id="90" name="Picture 8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24" y="6838473"/>
            <a:ext cx="6009917" cy="2742629"/>
          </a:xfrm>
          <a:prstGeom prst="rect">
            <a:avLst/>
          </a:prstGeom>
        </p:spPr>
      </p:pic>
      <p:sp>
        <p:nvSpPr>
          <p:cNvPr id="95" name="TextBox 94"/>
          <p:cNvSpPr txBox="1"/>
          <p:nvPr/>
        </p:nvSpPr>
        <p:spPr>
          <a:xfrm>
            <a:off x="7210191" y="2690708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Collaborative Awards I (2012-14)</a:t>
            </a:r>
            <a:endParaRPr lang="en-US" sz="2800" dirty="0"/>
          </a:p>
        </p:txBody>
      </p:sp>
      <p:sp>
        <p:nvSpPr>
          <p:cNvPr id="96" name="Text Placeholder 1116"/>
          <p:cNvSpPr>
            <a:spLocks noGrp="1"/>
          </p:cNvSpPr>
          <p:nvPr>
            <p:ph type="body" sz="quarter" idx="21"/>
          </p:nvPr>
        </p:nvSpPr>
        <p:spPr>
          <a:xfrm>
            <a:off x="20569747" y="11772900"/>
            <a:ext cx="6247704" cy="4134085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500"/>
              </a:spcAft>
            </a:pPr>
            <a:r>
              <a:rPr lang="en-US" altLang="en-US" sz="2800" dirty="0" smtClean="0">
                <a:latin typeface="+mn-lt"/>
              </a:rPr>
              <a:t>R2O Way-Forward Strategy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latin typeface="+mn-lt"/>
              </a:rPr>
              <a:t>Continue testing promising DA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smtClean="0">
                <a:latin typeface="+mn-lt"/>
              </a:rPr>
              <a:t>model physics, statistical models, </a:t>
            </a:r>
            <a:r>
              <a:rPr lang="en-US" sz="2000" dirty="0">
                <a:latin typeface="+mn-lt"/>
              </a:rPr>
              <a:t>and </a:t>
            </a:r>
            <a:r>
              <a:rPr lang="en-US" sz="2000" dirty="0" smtClean="0">
                <a:latin typeface="+mn-lt"/>
              </a:rPr>
              <a:t>ensemble-based </a:t>
            </a:r>
            <a:r>
              <a:rPr lang="en-US" sz="2000" dirty="0">
                <a:latin typeface="+mn-lt"/>
              </a:rPr>
              <a:t>forecast applications </a:t>
            </a:r>
            <a:r>
              <a:rPr lang="en-US" sz="2000" dirty="0" smtClean="0">
                <a:latin typeface="+mn-lt"/>
              </a:rPr>
              <a:t>arising from the on-going awards based on a forward-looking strategy evaluating the following: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Physics/PBL/radiation and DA impacts with a common comparison of cases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Independence of statistical descriptors; cyclogenesis, track and intensity statistical model predictions in real-time; and, sensitivity of storm development to shear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Leverage Next Generation Global Prediction System (NGGPS)</a:t>
            </a:r>
          </a:p>
        </p:txBody>
      </p:sp>
      <p:sp>
        <p:nvSpPr>
          <p:cNvPr id="102" name="Text Box 115"/>
          <p:cNvSpPr txBox="1">
            <a:spLocks noChangeArrowheads="1"/>
          </p:cNvSpPr>
          <p:nvPr/>
        </p:nvSpPr>
        <p:spPr bwMode="auto">
          <a:xfrm>
            <a:off x="2286000" y="2675792"/>
            <a:ext cx="28947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>
            <a:lvl1pPr defTabSz="4546600">
              <a:defRPr>
                <a:solidFill>
                  <a:schemeClr val="tx1"/>
                </a:solidFill>
                <a:latin typeface="Arial" charset="0"/>
              </a:defRPr>
            </a:lvl1pPr>
            <a:lvl2pPr defTabSz="4546600">
              <a:defRPr>
                <a:solidFill>
                  <a:schemeClr val="tx1"/>
                </a:solidFill>
                <a:latin typeface="Arial" charset="0"/>
              </a:defRPr>
            </a:lvl2pPr>
            <a:lvl3pPr defTabSz="4546600">
              <a:defRPr>
                <a:solidFill>
                  <a:schemeClr val="tx1"/>
                </a:solidFill>
                <a:latin typeface="Arial" charset="0"/>
              </a:defRPr>
            </a:lvl3pPr>
            <a:lvl4pPr defTabSz="4546600">
              <a:defRPr>
                <a:solidFill>
                  <a:schemeClr val="tx1"/>
                </a:solidFill>
                <a:latin typeface="Arial" charset="0"/>
              </a:defRPr>
            </a:lvl4pPr>
            <a:lvl5pPr defTabSz="4546600">
              <a:defRPr>
                <a:solidFill>
                  <a:schemeClr val="tx1"/>
                </a:solidFill>
                <a:latin typeface="Arial" charset="0"/>
              </a:defRPr>
            </a:lvl5pPr>
            <a:lvl6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546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dirty="0" smtClean="0">
                <a:latin typeface="+mn-lt"/>
              </a:rPr>
              <a:t>Introduction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50321" y="10056323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“R2O” Science Priorities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17262"/>
              </p:ext>
            </p:extLst>
          </p:nvPr>
        </p:nvGraphicFramePr>
        <p:xfrm>
          <a:off x="7214868" y="3222917"/>
          <a:ext cx="6297930" cy="676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630"/>
                <a:gridCol w="1828800"/>
                <a:gridCol w="2857500"/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HFIP Round One (2012-14) Awards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7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 Name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PI Institution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Title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defTabSz="-6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100">
                          <a:effectLst/>
                        </a:rPr>
                        <a:t>	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Xugang Wang &amp; M. Xue</a:t>
                      </a:r>
                      <a:endParaRPr lang="en-US" sz="1100">
                        <a:effectLst/>
                      </a:endParaRPr>
                    </a:p>
                    <a:p>
                      <a:pPr marL="0" marR="0" defTabSz="-6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Oklahoma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Improving High-Resolution Tropical Cyclone Prediction Using a Unified GSI-based Hybrid Ensemble-</a:t>
                      </a:r>
                      <a:r>
                        <a:rPr lang="en-US" sz="1000" dirty="0" err="1">
                          <a:effectLst/>
                        </a:rPr>
                        <a:t>Variational</a:t>
                      </a:r>
                      <a:r>
                        <a:rPr lang="en-US" sz="1000" dirty="0">
                          <a:effectLst/>
                        </a:rPr>
                        <a:t> Data Assimilation System for HWRF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T. </a:t>
                      </a:r>
                      <a:r>
                        <a:rPr lang="en-US" sz="1000" dirty="0" err="1">
                          <a:effectLst/>
                        </a:rPr>
                        <a:t>Galarneau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smtClean="0">
                          <a:effectLst/>
                        </a:rPr>
                        <a:t>T</a:t>
                      </a:r>
                      <a:r>
                        <a:rPr lang="en-US" sz="1000" dirty="0">
                          <a:effectLst/>
                        </a:rPr>
                        <a:t>. Hamill &amp;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J. Whitaker (unfunded)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 Colorado - Boulder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HFIP Using Global Forecast System Reforecasts to Generate Tropical Cyclone Forecast Products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Jun Zhang, D. Nolan, and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S. </a:t>
                      </a:r>
                      <a:r>
                        <a:rPr lang="en-US" sz="1000" dirty="0" err="1">
                          <a:effectLst/>
                        </a:rPr>
                        <a:t>Lorsolo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Miami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Improving Sampling Strategies Through OSSEs for Optimal Assimilation of Airborne Doppler Radar Observations Using HRD's HEDAS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Xuejin</a:t>
                      </a:r>
                      <a:r>
                        <a:rPr lang="en-US" sz="1000" dirty="0">
                          <a:effectLst/>
                        </a:rPr>
                        <a:t> Zhang, </a:t>
                      </a:r>
                      <a:r>
                        <a:rPr lang="en-US" sz="1000" dirty="0" smtClean="0">
                          <a:effectLst/>
                        </a:rPr>
                        <a:t>Kao-San </a:t>
                      </a:r>
                      <a:r>
                        <a:rPr lang="en-US" sz="1000" dirty="0" err="1">
                          <a:effectLst/>
                        </a:rPr>
                        <a:t>Yeh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&amp; Da-Lin Zhang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Miami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of Multiple Moving Nests Within a Basin-Wide HWRF Modeling System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Aksoy, J. Chang &amp;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B. Klotz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University of Miami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Investigation of HWRF Model Error Associated with Surface-Layer and Boundary-Layer Parameterizations to Improve Vortex-Scale, Ensemble-Based Data Assimilation Using HEDAS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Fuqing</a:t>
                      </a:r>
                      <a:r>
                        <a:rPr lang="en-US" sz="1000" dirty="0">
                          <a:effectLst/>
                        </a:rPr>
                        <a:t> Zhang,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Y. </a:t>
                      </a:r>
                      <a:r>
                        <a:rPr lang="en-US" sz="1000" dirty="0" err="1">
                          <a:effectLst/>
                        </a:rPr>
                        <a:t>Weng</a:t>
                      </a:r>
                      <a:r>
                        <a:rPr lang="en-US" sz="1000" dirty="0">
                          <a:effectLst/>
                        </a:rPr>
                        <a:t> &amp; X. Ge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The Pennsylvania State University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Real-time convection-permitting ensemble analysis and prediction of Atlantic hurricanes through assimilating airborne, radar and satellite observations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Ryan Torn</a:t>
                      </a:r>
                      <a:endParaRPr lang="en-US" sz="1100">
                        <a:effectLst/>
                      </a:endParaRPr>
                    </a:p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University of Albany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Evaluating Hurricane Intensity Predictability using the Advanced Hurricane WRF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7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T. Krishnamurti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Florida State University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Further Reduction in Intensity Forecast Errors for Hurricane by Extension of the Correlation Based Consensus (CBC) </a:t>
                      </a:r>
                      <a:r>
                        <a:rPr lang="en-US" sz="1000" dirty="0" smtClean="0">
                          <a:effectLst/>
                        </a:rPr>
                        <a:t>Method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2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Da-Lin </a:t>
                      </a:r>
                      <a:r>
                        <a:rPr lang="en-US" sz="1000" dirty="0" smtClean="0">
                          <a:effectLst/>
                        </a:rPr>
                        <a:t>Zhang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</a:t>
                      </a:r>
                      <a:r>
                        <a:rPr lang="en-US" sz="1000" dirty="0" smtClean="0">
                          <a:effectLst/>
                        </a:rPr>
                        <a:t>Maryland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Improving Hurricane Intensity Forecasts with Consistent </a:t>
                      </a:r>
                      <a:r>
                        <a:rPr lang="en-US" sz="1000" dirty="0" smtClean="0">
                          <a:effectLst/>
                        </a:rPr>
                        <a:t>Resolutions 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Robert </a:t>
                      </a:r>
                      <a:r>
                        <a:rPr lang="en-US" sz="1000" dirty="0" err="1">
                          <a:effectLst/>
                        </a:rPr>
                        <a:t>Fovell</a:t>
                      </a:r>
                      <a:r>
                        <a:rPr lang="en-US" sz="1000" dirty="0">
                          <a:effectLst/>
                        </a:rPr>
                        <a:t>,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K. L. </a:t>
                      </a:r>
                      <a:r>
                        <a:rPr lang="en-US" sz="1000" dirty="0" err="1">
                          <a:effectLst/>
                        </a:rPr>
                        <a:t>Corbosiero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H. Su (JPL) &amp; K-N </a:t>
                      </a:r>
                      <a:r>
                        <a:rPr lang="en-US" sz="1000" dirty="0" err="1">
                          <a:effectLst/>
                        </a:rPr>
                        <a:t>Liou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UCLA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Assimilation of precipitation observations into HWRFX without the pitfalls of microphysical representations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Z. S. Haddad &amp;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S. Hristova-Veleva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UCLA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Assimilation of precipitation observations into HWRFX without the pitfalls of microphysical representations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Isaac Ginis and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R. Yablonsky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Rhode Island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defTabSz="-6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000" dirty="0">
                          <a:effectLst/>
                        </a:rPr>
                        <a:t>Advancing NOAA's HWRF Prediction System through New and Enhanced Physics of the Air-Sea-Wave Coupling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13987639" y="2733466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Collaborative Awards II (2014-16)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831"/>
              </p:ext>
            </p:extLst>
          </p:nvPr>
        </p:nvGraphicFramePr>
        <p:xfrm>
          <a:off x="13949539" y="3213928"/>
          <a:ext cx="6281561" cy="6777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0829"/>
                <a:gridCol w="1380695"/>
                <a:gridCol w="3730037"/>
              </a:tblGrid>
              <a:tr h="20041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HFIP Round Two (2014-16) Awards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4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 Name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 Institution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Title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1258">
                <a:tc>
                  <a:txBody>
                    <a:bodyPr/>
                    <a:lstStyle/>
                    <a:p>
                      <a:pPr marL="0" marR="0" defTabSz="-6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100" dirty="0">
                          <a:effectLst/>
                        </a:rPr>
                        <a:t>	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Xugang</a:t>
                      </a:r>
                      <a:r>
                        <a:rPr lang="en-US" sz="1000" dirty="0">
                          <a:effectLst/>
                        </a:rPr>
                        <a:t> Wang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defTabSz="-6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Oklahoma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Advancing the assimilation of airborne hurricane observations using the GSI-based hybrid ensemble-</a:t>
                      </a:r>
                      <a:r>
                        <a:rPr lang="en-US" sz="1100" dirty="0" err="1">
                          <a:effectLst/>
                        </a:rPr>
                        <a:t>variational</a:t>
                      </a:r>
                      <a:r>
                        <a:rPr lang="en-US" sz="1100" dirty="0">
                          <a:effectLst/>
                        </a:rPr>
                        <a:t> data assimilation system for HWRF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16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Ziad</a:t>
                      </a:r>
                      <a:r>
                        <a:rPr lang="en-US" sz="1100" dirty="0" smtClean="0">
                          <a:effectLst/>
                        </a:rPr>
                        <a:t> Haddad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UCLA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(Finished)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holistic approach to represent the dependence of all-sky nearly-simultaneous radiances from microwave (LEO) to IR (geostationary) on atmospheric variables for assimilation into 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65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Jun Zhang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Miami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Improving Sampling Strategies Through OSSEs for Optimal Assimilation of Airborne Doppler Radar Observations Using HRD's HEDAS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Ryan Torn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University of Albany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Assessing the Predictability of Tropical Cyclone Intensity using HWRF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Isaac </a:t>
                      </a:r>
                      <a:r>
                        <a:rPr lang="en-US" sz="1000" dirty="0" err="1" smtClean="0">
                          <a:effectLst/>
                        </a:rPr>
                        <a:t>Ginnis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Rhode </a:t>
                      </a:r>
                      <a:r>
                        <a:rPr lang="en-US" sz="1000" dirty="0" smtClean="0">
                          <a:effectLst/>
                        </a:rPr>
                        <a:t>Island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 (Finished)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Addressing Deficiencies in Forecasting Tropical Cyclone Rapid Intensification in </a:t>
                      </a:r>
                      <a:r>
                        <a:rPr lang="en-US" sz="1100" dirty="0" smtClean="0">
                          <a:effectLst/>
                        </a:rPr>
                        <a:t>HWRF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Chris </a:t>
                      </a:r>
                      <a:r>
                        <a:rPr lang="en-US" sz="1100" dirty="0" err="1">
                          <a:effectLst/>
                        </a:rPr>
                        <a:t>Rozoff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University </a:t>
                      </a:r>
                      <a:r>
                        <a:rPr lang="en-US" sz="1000" dirty="0">
                          <a:effectLst/>
                        </a:rPr>
                        <a:t>of </a:t>
                      </a:r>
                      <a:r>
                        <a:rPr lang="en-US" sz="1000" dirty="0" smtClean="0">
                          <a:effectLst/>
                        </a:rPr>
                        <a:t>Wisconsin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(Finished) 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Probabilistic Prediction of Hurricane Intensity with an Analog Ensemble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12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T. </a:t>
                      </a:r>
                      <a:r>
                        <a:rPr lang="en-US" sz="1000" dirty="0" err="1">
                          <a:effectLst/>
                        </a:rPr>
                        <a:t>Krishnamurti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Florida State </a:t>
                      </a:r>
                      <a:r>
                        <a:rPr lang="en-US" sz="1000" dirty="0" smtClean="0">
                          <a:effectLst/>
                        </a:rPr>
                        <a:t>University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(Finished)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Research Towards Improvement of Hurricane Intensity Forecasts using the Multi-model </a:t>
                      </a:r>
                      <a:r>
                        <a:rPr lang="en-US" sz="1100" dirty="0" err="1">
                          <a:effectLst/>
                        </a:rPr>
                        <a:t>Superensemble</a:t>
                      </a:r>
                      <a:r>
                        <a:rPr lang="en-US" sz="1100" dirty="0">
                          <a:effectLst/>
                        </a:rPr>
                        <a:t> and a Suite of Mesoscale Models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90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Greg Hakim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Univ. </a:t>
                      </a:r>
                      <a:r>
                        <a:rPr lang="en-US" sz="1000" dirty="0">
                          <a:effectLst/>
                        </a:rPr>
                        <a:t>of </a:t>
                      </a:r>
                      <a:r>
                        <a:rPr lang="en-US" sz="1000" dirty="0" smtClean="0">
                          <a:effectLst/>
                        </a:rPr>
                        <a:t>Washington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Intrinsic Hurricane Predictability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Xiaolei</a:t>
                      </a:r>
                      <a:r>
                        <a:rPr lang="en-US" sz="1000" dirty="0" smtClean="0">
                          <a:effectLst/>
                        </a:rPr>
                        <a:t> Zou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U. of </a:t>
                      </a:r>
                      <a:r>
                        <a:rPr lang="en-US" sz="1000" dirty="0" smtClean="0">
                          <a:effectLst/>
                        </a:rPr>
                        <a:t>Maryland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Improved Satellite Data Assimilation and Vortex Initialization for Hurricane Forecast Using HWRF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Zhaoxia</a:t>
                      </a:r>
                      <a:r>
                        <a:rPr lang="en-US" sz="1000" dirty="0" smtClean="0">
                          <a:effectLst/>
                        </a:rPr>
                        <a:t> Pu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University of </a:t>
                      </a:r>
                      <a:r>
                        <a:rPr lang="en-US" sz="1000" dirty="0" smtClean="0">
                          <a:effectLst/>
                        </a:rPr>
                        <a:t>Utah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Improving vortex initialization in HWRF multiple-level nested domains with GSI hybrid data assimilation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12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Ping Zhu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Florida International </a:t>
                      </a:r>
                      <a:r>
                        <a:rPr lang="en-US" sz="1100" dirty="0" smtClean="0">
                          <a:effectLst/>
                        </a:rPr>
                        <a:t>University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Understanding the impact of sub-grid scale physics in HWRF on the predicted inner-core structure and intensity of tropical cyclones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61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Jason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smtClean="0">
                          <a:effectLst/>
                        </a:rPr>
                        <a:t>Otkin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Univ.</a:t>
                      </a:r>
                      <a:r>
                        <a:rPr lang="en-US" sz="1100" baseline="0" dirty="0" smtClean="0">
                          <a:effectLst/>
                        </a:rPr>
                        <a:t> of</a:t>
                      </a:r>
                      <a:r>
                        <a:rPr lang="en-US" sz="1100" dirty="0" smtClean="0">
                          <a:effectLst/>
                        </a:rPr>
                        <a:t> Wisconsin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Using synthetic satellite brightness temperature to evaluate the ability of HWRF parameterization schemes to accurately simulate clouds and moisture in the tropical cyclone </a:t>
                      </a:r>
                      <a:r>
                        <a:rPr lang="en-US" sz="1100" dirty="0" smtClean="0">
                          <a:effectLst/>
                        </a:rPr>
                        <a:t>environment </a:t>
                      </a:r>
                      <a:endParaRPr lang="en-US" sz="1100" dirty="0"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3" name="TextBox 92"/>
          <p:cNvSpPr txBox="1"/>
          <p:nvPr/>
        </p:nvSpPr>
        <p:spPr>
          <a:xfrm>
            <a:off x="7267433" y="10061764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Selected “R2O” Gains for NWS</a:t>
            </a:r>
            <a:endParaRPr lang="en-US" sz="2800" dirty="0"/>
          </a:p>
        </p:txBody>
      </p:sp>
      <p:sp>
        <p:nvSpPr>
          <p:cNvPr id="97" name="TextBox 96"/>
          <p:cNvSpPr txBox="1"/>
          <p:nvPr/>
        </p:nvSpPr>
        <p:spPr>
          <a:xfrm>
            <a:off x="13928493" y="9991584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Selected “R2O” Gains for NWS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7210191" y="10640692"/>
            <a:ext cx="6340707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Enhanced “hybrid” data assimilation system (DA) for HWRF assimilating tail-Doppler radar data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New and more efficient ocean model (MPIPOM-TC) coupled to HWRF showed  improved track and intensity forecast skill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Improved radiative and PBL parameterizations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Perturbation in ensemble physics has different effects than perturbations in initial conditions or environment 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“Far” environment can affect warm-core HWRF analysis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Intensity forecast uncertainty due to oceanic perturbations can be larger but lagging atmosphere-only 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Enthalpy and bulk drag coefficient ensemble perturbations are greater than those from microphysics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Increased vertical resolution implemented in 2014 HWRF improved track and intensity forecasts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3890335" y="10630298"/>
            <a:ext cx="6263109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Vortex “spin-down” in HWRF can be mitigated by inner-core hybrid-DA or digital filter initialization (DFI) of analysis and possibly new turbulent mixing physics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Further improvements in vortex initialization and model clouds/moisture can be obtained using satellite retrieval products (microwave, sounders)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Extended new air-sea-module to all basins in HWRF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hort horizontal mixing lengths intensify vortex faster than that with longer mixing lengths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Largest HWRF forecast errors associated with shallower and weaker model convection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Analog Ensemble technique can improve HWRF biases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Developed corrected bias consensus</a:t>
            </a:r>
          </a:p>
          <a:p>
            <a:pPr marL="285750" indent="-285750">
              <a:lnSpc>
                <a:spcPct val="90000"/>
              </a:lnSpc>
              <a:spcAft>
                <a:spcPct val="25000"/>
              </a:spcAft>
              <a:buFont typeface="Arial" charset="0"/>
              <a:buChar char="•"/>
            </a:pPr>
            <a:r>
              <a:rPr lang="en-US" sz="2000" dirty="0" smtClean="0"/>
              <a:t>Improved boundary layer vertical diffusivity improves track and intensity HWRF forecast skill including RI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0585" y="9471548"/>
            <a:ext cx="6373599" cy="584775"/>
          </a:xfrm>
          <a:prstGeom prst="rect">
            <a:avLst/>
          </a:prstGeom>
          <a:solidFill>
            <a:srgbClr val="FFEFE7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smtClean="0"/>
              <a:t>Track and Intensity goals: baseline </a:t>
            </a:r>
            <a:r>
              <a:rPr lang="en-US" sz="1600" b="1" dirty="0"/>
              <a:t>(solid </a:t>
            </a:r>
            <a:r>
              <a:rPr lang="en-US" sz="1600" b="1" dirty="0" smtClean="0"/>
              <a:t>lines) and goals (dashed).  Absolute errors (black curves) and skill improvement (blue).</a:t>
            </a:r>
            <a:endParaRPr lang="en-US" sz="1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2358" y="3194880"/>
            <a:ext cx="4498042" cy="30806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786921" y="4967356"/>
            <a:ext cx="730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2016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291676" y="4967356"/>
            <a:ext cx="495245" cy="1846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00225"/>
              </p:ext>
            </p:extLst>
          </p:nvPr>
        </p:nvGraphicFramePr>
        <p:xfrm>
          <a:off x="20548991" y="7499696"/>
          <a:ext cx="6244432" cy="352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428"/>
                <a:gridCol w="1714500"/>
                <a:gridCol w="2586504"/>
              </a:tblGrid>
              <a:tr h="5347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HFIP Round Three (2016-18) Awards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 Name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 Institution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Project Title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0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Xuguang</a:t>
                      </a: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Wang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University of Oklahoma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Further Advancement</a:t>
                      </a:r>
                      <a:r>
                        <a:rPr lang="en-US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of HWRF Self-Consistent Ensemble-</a:t>
                      </a:r>
                      <a:r>
                        <a:rPr lang="en-US" sz="1000" baseline="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Variational</a:t>
                      </a:r>
                      <a:r>
                        <a:rPr lang="en-US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Hybrid Data Assimilation System to Improve High Resolution Hurricane Vortex Assimilation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36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Chanh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Kieu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Indiana University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Characteristics of Hurricane Intensity Error Growth and Predictability Limit in the HWRF Model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Ryan Torn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 of Albany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Evaluating Methods of Parameterizing Model Error in the HWRF Ensemble Prediction System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Ping Zhu, J. Zhang, and B. Tyner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Florida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International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University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Improving HWRF’s Ability to Predict Rapid Change in Tropical Cyclone Intensity Governed by Internal Physical Processes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Chris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Rozoff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W. Lewis, L.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Delle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Monache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S.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Alessandrini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and M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DeMaria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of Wisconsin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Probabilistic Prediction of Tropical Cyclone Track, Intensity, and Structure with an Analog Ensemble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0457763" y="7022916"/>
            <a:ext cx="63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Collaborative Awards III (2016-18)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 Templat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Poster Templat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oster Templat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0</TotalTime>
  <Words>1425</Words>
  <Application>Microsoft Macintosh PowerPoint</Application>
  <PresentationFormat>Custom</PresentationFormat>
  <Paragraphs>197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Frutiger Linotype</vt:lpstr>
      <vt:lpstr>Times New Roman</vt:lpstr>
      <vt:lpstr>Trebuchet MS</vt:lpstr>
      <vt:lpstr>Arial</vt:lpstr>
      <vt:lpstr>Poster Template</vt:lpstr>
      <vt:lpstr>2_Poster Template</vt:lpstr>
      <vt:lpstr>1_Poster Template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6</cp:revision>
  <dcterms:created xsi:type="dcterms:W3CDTF">2016-03-09T19:26:08Z</dcterms:created>
  <dcterms:modified xsi:type="dcterms:W3CDTF">2017-01-06T17:22:37Z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1033-10.1.0.5503</vt:lpwstr>
  </property>
</Properties>
</file>