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e2a2b5835e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e2a2b5835e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e2a2b5835e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1e2a2b5835e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e2a2b5835e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e2a2b5835e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e2a2b5835e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e2a2b5835e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e2a2b5835e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e2a2b5835e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e2a2b5835e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e2a2b5835e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e2a2b5835e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e2a2b5835e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e2a2b5835e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e2a2b5835e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e2a2b5835e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e2a2b5835e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e2a2b5835e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e2a2b5835e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e2a2b5835e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e2a2b5835e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e2a2b5835e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e2a2b5835e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e2a2b5835e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e2a2b5835e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7" name="Google Shape;87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8" name="Google Shape;88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1.png"/><Relationship Id="rId2" Type="http://schemas.openxmlformats.org/officeDocument/2006/relationships/image" Target="../media/image9.png"/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4594419"/>
            <a:ext cx="548700" cy="55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97277" y="-1"/>
            <a:ext cx="646725" cy="6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2450" y="4476294"/>
            <a:ext cx="646725" cy="667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25" y="0"/>
            <a:ext cx="548702" cy="54870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23.png"/><Relationship Id="rId5" Type="http://schemas.openxmlformats.org/officeDocument/2006/relationships/image" Target="../media/image31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Relationship Id="rId4" Type="http://schemas.openxmlformats.org/officeDocument/2006/relationships/image" Target="../media/image36.png"/><Relationship Id="rId5" Type="http://schemas.openxmlformats.org/officeDocument/2006/relationships/image" Target="../media/image3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5.png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Relationship Id="rId4" Type="http://schemas.openxmlformats.org/officeDocument/2006/relationships/image" Target="../media/image27.png"/><Relationship Id="rId5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5" Type="http://schemas.openxmlformats.org/officeDocument/2006/relationships/image" Target="../media/image20.png"/><Relationship Id="rId6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2.png"/><Relationship Id="rId6" Type="http://schemas.openxmlformats.org/officeDocument/2006/relationships/image" Target="../media/image22.png"/><Relationship Id="rId7" Type="http://schemas.openxmlformats.org/officeDocument/2006/relationships/image" Target="../media/image21.png"/><Relationship Id="rId8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5"/>
          <p:cNvSpPr txBox="1"/>
          <p:nvPr>
            <p:ph type="ctrTitle"/>
          </p:nvPr>
        </p:nvSpPr>
        <p:spPr>
          <a:xfrm>
            <a:off x="311700" y="445275"/>
            <a:ext cx="8520600" cy="256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	Evaluation of Microphysics and PBL Physics Sensitivity in Retrospective HAFS-B Forecasts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04" name="Google Shape;104;p25"/>
          <p:cNvSpPr txBox="1"/>
          <p:nvPr>
            <p:ph idx="1" type="subTitle"/>
          </p:nvPr>
        </p:nvSpPr>
        <p:spPr>
          <a:xfrm>
            <a:off x="311700" y="2834125"/>
            <a:ext cx="8520600" cy="33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Andrew Hazelton, Xiaomin Chen, George (Trey) Alvey, Ghassan Alaka, Xuejin Zhang and Sundararaman Gopalakrishnan</a:t>
            </a:r>
            <a:endParaRPr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Composite Reflectivity Differences</a:t>
            </a:r>
            <a:endParaRPr/>
          </a:p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311700" y="3738950"/>
            <a:ext cx="8520600" cy="120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Thompson has notably lower reflectivity than GFDL MP aloft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May be due to the Thompson snow bias and lack of small ice particles being lofted far above the freezing level (e.g. Wu et al. 2021)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Eyewall reflectivity is stronger with tc_pbl (consistent with better RI skill) </a:t>
            </a:r>
            <a:endParaRPr/>
          </a:p>
        </p:txBody>
      </p:sp>
      <p:pic>
        <p:nvPicPr>
          <p:cNvPr id="197" name="Google Shape;19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00" y="623025"/>
            <a:ext cx="2364302" cy="1507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2000" y="572699"/>
            <a:ext cx="2402502" cy="153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4450" y="572700"/>
            <a:ext cx="2364302" cy="1507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3721" y="2188875"/>
            <a:ext cx="2272273" cy="1448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48075" y="2147350"/>
            <a:ext cx="2364302" cy="1507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04450" y="2088200"/>
            <a:ext cx="2402502" cy="153190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4"/>
          <p:cNvSpPr txBox="1"/>
          <p:nvPr/>
        </p:nvSpPr>
        <p:spPr>
          <a:xfrm>
            <a:off x="1085300" y="710200"/>
            <a:ext cx="1796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HFSB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</a:t>
            </a:r>
            <a:endParaRPr b="1" sz="1000"/>
          </a:p>
        </p:txBody>
      </p:sp>
      <p:sp>
        <p:nvSpPr>
          <p:cNvPr id="204" name="Google Shape;204;p34"/>
          <p:cNvSpPr txBox="1"/>
          <p:nvPr/>
        </p:nvSpPr>
        <p:spPr>
          <a:xfrm>
            <a:off x="3504900" y="710200"/>
            <a:ext cx="1796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HFSB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 tc_pbl</a:t>
            </a:r>
            <a:endParaRPr b="1" sz="1000"/>
          </a:p>
        </p:txBody>
      </p:sp>
      <p:sp>
        <p:nvSpPr>
          <p:cNvPr id="205" name="Google Shape;205;p34"/>
          <p:cNvSpPr txBox="1"/>
          <p:nvPr/>
        </p:nvSpPr>
        <p:spPr>
          <a:xfrm>
            <a:off x="5838950" y="71020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HFSB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GFDLMP+no tc_pbl</a:t>
            </a:r>
            <a:endParaRPr b="1" sz="1000"/>
          </a:p>
        </p:txBody>
      </p:sp>
      <p:sp>
        <p:nvSpPr>
          <p:cNvPr id="206" name="Google Shape;206;p34"/>
          <p:cNvSpPr txBox="1"/>
          <p:nvPr/>
        </p:nvSpPr>
        <p:spPr>
          <a:xfrm>
            <a:off x="1005713" y="232545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 tc_pbl</a:t>
            </a:r>
            <a:endParaRPr b="1" sz="1000"/>
          </a:p>
        </p:txBody>
      </p:sp>
      <p:sp>
        <p:nvSpPr>
          <p:cNvPr id="207" name="Google Shape;207;p34"/>
          <p:cNvSpPr txBox="1"/>
          <p:nvPr/>
        </p:nvSpPr>
        <p:spPr>
          <a:xfrm>
            <a:off x="3355075" y="228225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GFDLMP+no tc_pbl</a:t>
            </a:r>
            <a:endParaRPr b="1" sz="1000"/>
          </a:p>
        </p:txBody>
      </p:sp>
      <p:sp>
        <p:nvSpPr>
          <p:cNvPr id="208" name="Google Shape;208;p34"/>
          <p:cNvSpPr txBox="1"/>
          <p:nvPr/>
        </p:nvSpPr>
        <p:spPr>
          <a:xfrm>
            <a:off x="5872450" y="2224575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no_tcpbl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GFDLMP+no tc_pbl</a:t>
            </a:r>
            <a:endParaRPr b="1"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Comparison With Composite Observations</a:t>
            </a:r>
            <a:endParaRPr/>
          </a:p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311700" y="3717875"/>
            <a:ext cx="8520600" cy="11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All 4 configurations are too narrow (consistent with R34 bias)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Configurations without tc_pbl are generally too weak throughout</a:t>
            </a:r>
            <a:endParaRPr/>
          </a:p>
        </p:txBody>
      </p:sp>
      <p:pic>
        <p:nvPicPr>
          <p:cNvPr id="215" name="Google Shape;215;p35"/>
          <p:cNvPicPr preferRelativeResize="0"/>
          <p:nvPr/>
        </p:nvPicPr>
        <p:blipFill rotWithShape="1">
          <a:blip r:embed="rId3">
            <a:alphaModFix/>
          </a:blip>
          <a:srcRect b="0" l="50850" r="0" t="0"/>
          <a:stretch/>
        </p:blipFill>
        <p:spPr>
          <a:xfrm>
            <a:off x="2122975" y="673428"/>
            <a:ext cx="1375602" cy="2869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5"/>
          <p:cNvPicPr preferRelativeResize="0"/>
          <p:nvPr/>
        </p:nvPicPr>
        <p:blipFill rotWithShape="1">
          <a:blip r:embed="rId4">
            <a:alphaModFix/>
          </a:blip>
          <a:srcRect b="0" l="50124" r="0" t="0"/>
          <a:stretch/>
        </p:blipFill>
        <p:spPr>
          <a:xfrm>
            <a:off x="3601927" y="619725"/>
            <a:ext cx="1439201" cy="2958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5"/>
          <p:cNvPicPr preferRelativeResize="0"/>
          <p:nvPr/>
        </p:nvPicPr>
        <p:blipFill rotWithShape="1">
          <a:blip r:embed="rId5">
            <a:alphaModFix/>
          </a:blip>
          <a:srcRect b="0" l="49359" r="0" t="0"/>
          <a:stretch/>
        </p:blipFill>
        <p:spPr>
          <a:xfrm>
            <a:off x="5144472" y="651288"/>
            <a:ext cx="1439201" cy="29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5"/>
          <p:cNvPicPr preferRelativeResize="0"/>
          <p:nvPr/>
        </p:nvPicPr>
        <p:blipFill rotWithShape="1">
          <a:blip r:embed="rId6">
            <a:alphaModFix/>
          </a:blip>
          <a:srcRect b="0" l="50602" r="0" t="0"/>
          <a:stretch/>
        </p:blipFill>
        <p:spPr>
          <a:xfrm>
            <a:off x="6742700" y="619725"/>
            <a:ext cx="1439201" cy="2987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5"/>
          <p:cNvPicPr preferRelativeResize="0"/>
          <p:nvPr/>
        </p:nvPicPr>
        <p:blipFill rotWithShape="1">
          <a:blip r:embed="rId3">
            <a:alphaModFix/>
          </a:blip>
          <a:srcRect b="0" l="0" r="50850" t="51107"/>
          <a:stretch/>
        </p:blipFill>
        <p:spPr>
          <a:xfrm>
            <a:off x="605675" y="1411876"/>
            <a:ext cx="1375602" cy="1403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6"/>
          <p:cNvSpPr txBox="1"/>
          <p:nvPr>
            <p:ph type="title"/>
          </p:nvPr>
        </p:nvSpPr>
        <p:spPr>
          <a:xfrm>
            <a:off x="643850" y="0"/>
            <a:ext cx="774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Reflectivity CFADs</a:t>
            </a:r>
            <a:endParaRPr/>
          </a:p>
        </p:txBody>
      </p:sp>
      <p:sp>
        <p:nvSpPr>
          <p:cNvPr id="225" name="Google Shape;225;p36"/>
          <p:cNvSpPr txBox="1"/>
          <p:nvPr>
            <p:ph idx="1" type="body"/>
          </p:nvPr>
        </p:nvSpPr>
        <p:spPr>
          <a:xfrm>
            <a:off x="254000" y="3750600"/>
            <a:ext cx="8520600" cy="8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Broader distribution for GFDL MP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Weaker reflectivity above the freezing level with Thompson MP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6" name="Google Shape;226;p36"/>
          <p:cNvSpPr txBox="1"/>
          <p:nvPr/>
        </p:nvSpPr>
        <p:spPr>
          <a:xfrm>
            <a:off x="945925" y="643850"/>
            <a:ext cx="68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HFSB </a:t>
            </a:r>
            <a:endParaRPr b="1"/>
          </a:p>
        </p:txBody>
      </p:sp>
      <p:sp>
        <p:nvSpPr>
          <p:cNvPr id="227" name="Google Shape;227;p36"/>
          <p:cNvSpPr txBox="1"/>
          <p:nvPr/>
        </p:nvSpPr>
        <p:spPr>
          <a:xfrm>
            <a:off x="3863975" y="643850"/>
            <a:ext cx="68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HSB1</a:t>
            </a:r>
            <a:endParaRPr b="1"/>
          </a:p>
        </p:txBody>
      </p:sp>
      <p:sp>
        <p:nvSpPr>
          <p:cNvPr id="228" name="Google Shape;228;p36"/>
          <p:cNvSpPr txBox="1"/>
          <p:nvPr/>
        </p:nvSpPr>
        <p:spPr>
          <a:xfrm>
            <a:off x="6564975" y="572700"/>
            <a:ext cx="12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HFSB-HSB1</a:t>
            </a:r>
            <a:endParaRPr b="1"/>
          </a:p>
        </p:txBody>
      </p:sp>
      <p:pic>
        <p:nvPicPr>
          <p:cNvPr id="229" name="Google Shape;22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" y="972900"/>
            <a:ext cx="2887751" cy="277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02001" y="886350"/>
            <a:ext cx="2987999" cy="2868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87746" y="924700"/>
            <a:ext cx="2988000" cy="287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Verifications and Composite Results</a:t>
            </a:r>
            <a:endParaRPr/>
          </a:p>
        </p:txBody>
      </p:sp>
      <p:sp>
        <p:nvSpPr>
          <p:cNvPr id="237" name="Google Shape;237;p37"/>
          <p:cNvSpPr txBox="1"/>
          <p:nvPr>
            <p:ph idx="1" type="body"/>
          </p:nvPr>
        </p:nvSpPr>
        <p:spPr>
          <a:xfrm>
            <a:off x="311700" y="830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The overall results highlight the importance of the physics modifications in HAFS-B to the structure and intensity forecast skill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Track results mostly neutral (GFDL MP did slightly better)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The TC-specific PBL changes improve RI detection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Thompson MP reduces RI false alarms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All experiments were too narrow, HFSB has the largest R34 bias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Thompson MP tends to produce a slightly taller vortex than the GFDL MP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HFSB Physics Sensitivity Experiments</a:t>
            </a:r>
            <a:endParaRPr/>
          </a:p>
        </p:txBody>
      </p:sp>
      <p:sp>
        <p:nvSpPr>
          <p:cNvPr id="110" name="Google Shape;110;p26"/>
          <p:cNvSpPr txBox="1"/>
          <p:nvPr>
            <p:ph idx="1" type="body"/>
          </p:nvPr>
        </p:nvSpPr>
        <p:spPr>
          <a:xfrm>
            <a:off x="311700" y="682750"/>
            <a:ext cx="8832300" cy="42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HAFS will go operational in July 2023 with two versions: HAFS-A and HAFS-B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Two major physics differences in HAFS-A compared to HAFS-B*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Thompson double-moment microphysics (replacing GFDL)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tc_pbl option for TC-specific modifications to the EDMF-TKE PBL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400">
                <a:solidFill>
                  <a:schemeClr val="dk1"/>
                </a:solidFill>
              </a:rPr>
              <a:t>*There are also differences in the radiation timestep and SA-SAS detrainment</a:t>
            </a:r>
            <a:endParaRPr i="1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Small (~100 cases) tested in early version of the moving nest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Need to test the changes separately in clean experiments with pre-operational version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3 sensitivity experiments and the HAFS-B retrospective runs: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HFSB (3 year HAFS-B retrospective runs)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HSB1 (HFSB but using GFDL MP)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HSB2 (HFSB but turning off tc_pbl and changing mixing length caps)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HSB3 (HFSB but using GFDL MP and no PBL changes)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Ran 5 key cases from each year: 2020, 2021, 2022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/>
          <p:nvPr>
            <p:ph type="title"/>
          </p:nvPr>
        </p:nvSpPr>
        <p:spPr>
          <a:xfrm>
            <a:off x="559950" y="0"/>
            <a:ext cx="802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500"/>
              <a:t>Modifications to EDMF-TKE (tc_pbl option)</a:t>
            </a:r>
            <a:endParaRPr sz="2500"/>
          </a:p>
        </p:txBody>
      </p:sp>
      <p:pic>
        <p:nvPicPr>
          <p:cNvPr id="116" name="Google Shape;11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250" y="745950"/>
            <a:ext cx="5298724" cy="31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7"/>
          <p:cNvSpPr txBox="1"/>
          <p:nvPr/>
        </p:nvSpPr>
        <p:spPr>
          <a:xfrm>
            <a:off x="127750" y="516575"/>
            <a:ext cx="7670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ED7D31"/>
              </a:solidFill>
            </a:endParaRPr>
          </a:p>
        </p:txBody>
      </p:sp>
      <p:sp>
        <p:nvSpPr>
          <p:cNvPr id="118" name="Google Shape;118;p27"/>
          <p:cNvSpPr txBox="1"/>
          <p:nvPr/>
        </p:nvSpPr>
        <p:spPr>
          <a:xfrm>
            <a:off x="337050" y="572700"/>
            <a:ext cx="368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1"/>
                </a:solidFill>
              </a:rPr>
              <a:t>LES in "realistic" hurricane conditions</a:t>
            </a:r>
            <a:endParaRPr i="1">
              <a:solidFill>
                <a:schemeClr val="dk1"/>
              </a:solidFill>
            </a:endParaRPr>
          </a:p>
        </p:txBody>
      </p:sp>
      <p:pic>
        <p:nvPicPr>
          <p:cNvPr id="119" name="Google Shape;11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4187" y="1857102"/>
            <a:ext cx="593629" cy="5360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map&#10;&#10;Description automatically generated" id="120" name="Google Shape;120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0001" y="820551"/>
            <a:ext cx="2832201" cy="2767774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7"/>
          <p:cNvSpPr txBox="1"/>
          <p:nvPr/>
        </p:nvSpPr>
        <p:spPr>
          <a:xfrm>
            <a:off x="899925" y="3980175"/>
            <a:ext cx="7265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"/>
              <a:t>Modifications to EDMF-TKE based on LES results (Chen et al. 2022, 2023) and observational data (Gopalakrishnan et al. 2021, Hazelton et al. 2022)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"/>
              <a:t>Modifications include differences in the mixing length, surface layer, and mass flux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Track Results</a:t>
            </a:r>
            <a:endParaRPr/>
          </a:p>
        </p:txBody>
      </p:sp>
      <p:sp>
        <p:nvSpPr>
          <p:cNvPr id="127" name="Google Shape;127;p28"/>
          <p:cNvSpPr txBox="1"/>
          <p:nvPr>
            <p:ph idx="1" type="body"/>
          </p:nvPr>
        </p:nvSpPr>
        <p:spPr>
          <a:xfrm>
            <a:off x="4024000" y="775025"/>
            <a:ext cx="4855200" cy="331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Verification includes the consistency metric (Ditchek et al. 2023)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Track results are generally similar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HSB1 (with GFDL MP) is the best, with most fully consistent improvement over HFSB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8" name="Google Shape;12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325" y="623600"/>
            <a:ext cx="3457470" cy="3620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2438" y="4294601"/>
            <a:ext cx="2003251" cy="80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Intensity Results</a:t>
            </a:r>
            <a:endParaRPr/>
          </a:p>
        </p:txBody>
      </p:sp>
      <p:sp>
        <p:nvSpPr>
          <p:cNvPr id="135" name="Google Shape;135;p29"/>
          <p:cNvSpPr txBox="1"/>
          <p:nvPr>
            <p:ph idx="1" type="body"/>
          </p:nvPr>
        </p:nvSpPr>
        <p:spPr>
          <a:xfrm>
            <a:off x="3079325" y="3648225"/>
            <a:ext cx="5955300" cy="13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HFSB was the best overall, HSB3 (default physics) was the worst </a:t>
            </a:r>
            <a:endParaRPr>
              <a:solidFill>
                <a:schemeClr val="dk1"/>
              </a:solidFill>
            </a:endParaRPr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HSB2 is close to HFSB at long leads (suggests importance of Thompson)</a:t>
            </a:r>
            <a:endParaRPr>
              <a:solidFill>
                <a:schemeClr val="dk1"/>
              </a:solidFill>
            </a:endParaRPr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HSB1 is close to HFSB at early leads (shows importance of the tc_pbl option for intensity bias)</a:t>
            </a:r>
            <a:endParaRPr>
              <a:solidFill>
                <a:schemeClr val="dk1"/>
              </a:solidFill>
            </a:endParaRPr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Negative bias in general, HFSB has the smallest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6" name="Google Shape;1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85825"/>
            <a:ext cx="2853854" cy="3020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9326" y="658750"/>
            <a:ext cx="2755600" cy="294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0275" y="611972"/>
            <a:ext cx="2755602" cy="281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827" y="3745600"/>
            <a:ext cx="2224000" cy="88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 Results: Verification/Consistency</a:t>
            </a:r>
            <a:endParaRPr/>
          </a:p>
        </p:txBody>
      </p:sp>
      <p:sp>
        <p:nvSpPr>
          <p:cNvPr id="145" name="Google Shape;145;p30"/>
          <p:cNvSpPr txBox="1"/>
          <p:nvPr>
            <p:ph idx="1" type="body"/>
          </p:nvPr>
        </p:nvSpPr>
        <p:spPr>
          <a:xfrm>
            <a:off x="3459925" y="3679238"/>
            <a:ext cx="5325000" cy="13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HFSB is the overall best performer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HSB1 is close in bias and in early skill (importance of tc_pbl to RI skill)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HSB2 is closer in skill at longer leads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6" name="Google Shape;14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7975" y="716401"/>
            <a:ext cx="2704602" cy="2893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8375" y="716400"/>
            <a:ext cx="2625482" cy="275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807" y="684100"/>
            <a:ext cx="2892593" cy="306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827" y="3745600"/>
            <a:ext cx="2224000" cy="88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 Results: Skill Diagrams</a:t>
            </a:r>
            <a:endParaRPr/>
          </a:p>
        </p:txBody>
      </p:sp>
      <p:sp>
        <p:nvSpPr>
          <p:cNvPr id="155" name="Google Shape;155;p31"/>
          <p:cNvSpPr txBox="1"/>
          <p:nvPr>
            <p:ph idx="1" type="body"/>
          </p:nvPr>
        </p:nvSpPr>
        <p:spPr>
          <a:xfrm>
            <a:off x="224175" y="3335050"/>
            <a:ext cx="8520600" cy="15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HFSB has the best overall skill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tc_pbl is providing a notable bump in POD (compare yellow→green and blue→magenta)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Thompson MP seems to be lower the FAR (green-pink)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Differences are even more notable for the more extreme threshold (35 kt/24h)</a:t>
            </a:r>
            <a:endParaRPr/>
          </a:p>
        </p:txBody>
      </p:sp>
      <p:pic>
        <p:nvPicPr>
          <p:cNvPr id="156" name="Google Shape;15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58400"/>
            <a:ext cx="2618299" cy="251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5326" y="793375"/>
            <a:ext cx="2618299" cy="251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9600" y="767700"/>
            <a:ext cx="2671776" cy="2567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4475" y="2898875"/>
            <a:ext cx="2059249" cy="220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89125" y="621500"/>
            <a:ext cx="2131730" cy="2228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2725" y="2927075"/>
            <a:ext cx="2059252" cy="2152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9963" y="649700"/>
            <a:ext cx="2104774" cy="220037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Radii Results</a:t>
            </a:r>
            <a:endParaRPr/>
          </a:p>
        </p:txBody>
      </p:sp>
      <p:sp>
        <p:nvSpPr>
          <p:cNvPr id="168" name="Google Shape;168;p32"/>
          <p:cNvSpPr txBox="1"/>
          <p:nvPr>
            <p:ph idx="1" type="body"/>
          </p:nvPr>
        </p:nvSpPr>
        <p:spPr>
          <a:xfrm>
            <a:off x="5096225" y="572700"/>
            <a:ext cx="3773700" cy="427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HFSB/HSB1 are the two worst for R34: suggests tc_pbl needs to be improved for R34 prediction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HSB2/HSB3 comparison indicates that Thompson MP is improving the R34 forecast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HFSB is much better on other radii (HSB1 is close for RMW)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9" name="Google Shape;169;p32"/>
          <p:cNvSpPr txBox="1"/>
          <p:nvPr/>
        </p:nvSpPr>
        <p:spPr>
          <a:xfrm>
            <a:off x="1377650" y="681100"/>
            <a:ext cx="66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R34</a:t>
            </a:r>
            <a:endParaRPr b="1"/>
          </a:p>
        </p:txBody>
      </p:sp>
      <p:sp>
        <p:nvSpPr>
          <p:cNvPr id="170" name="Google Shape;170;p32"/>
          <p:cNvSpPr txBox="1"/>
          <p:nvPr/>
        </p:nvSpPr>
        <p:spPr>
          <a:xfrm>
            <a:off x="3589025" y="681100"/>
            <a:ext cx="66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R50</a:t>
            </a:r>
            <a:endParaRPr b="1"/>
          </a:p>
        </p:txBody>
      </p:sp>
      <p:sp>
        <p:nvSpPr>
          <p:cNvPr id="171" name="Google Shape;171;p32"/>
          <p:cNvSpPr txBox="1"/>
          <p:nvPr/>
        </p:nvSpPr>
        <p:spPr>
          <a:xfrm>
            <a:off x="1314525" y="2986400"/>
            <a:ext cx="66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R64</a:t>
            </a:r>
            <a:endParaRPr b="1"/>
          </a:p>
        </p:txBody>
      </p:sp>
      <p:sp>
        <p:nvSpPr>
          <p:cNvPr id="172" name="Google Shape;172;p32"/>
          <p:cNvSpPr txBox="1"/>
          <p:nvPr/>
        </p:nvSpPr>
        <p:spPr>
          <a:xfrm>
            <a:off x="3589025" y="2986400"/>
            <a:ext cx="66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RMW</a:t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Composite Tangential Wind Differences</a:t>
            </a:r>
            <a:endParaRPr/>
          </a:p>
        </p:txBody>
      </p:sp>
      <p:sp>
        <p:nvSpPr>
          <p:cNvPr id="178" name="Google Shape;178;p33"/>
          <p:cNvSpPr txBox="1"/>
          <p:nvPr>
            <p:ph idx="1" type="body"/>
          </p:nvPr>
        </p:nvSpPr>
        <p:spPr>
          <a:xfrm>
            <a:off x="311700" y="3873325"/>
            <a:ext cx="8520600" cy="108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Thompson seems to produce a taller vortex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tc_pbl produces stronger low-level wind</a:t>
            </a:r>
            <a:endParaRPr/>
          </a:p>
        </p:txBody>
      </p:sp>
      <p:pic>
        <p:nvPicPr>
          <p:cNvPr id="179" name="Google Shape;17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750" y="560525"/>
            <a:ext cx="2458202" cy="1551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2800" y="560538"/>
            <a:ext cx="2458150" cy="155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0975" y="542085"/>
            <a:ext cx="2487425" cy="1569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0930" y="2231575"/>
            <a:ext cx="2411846" cy="152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22785" y="2202300"/>
            <a:ext cx="2458190" cy="155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10250" y="2202300"/>
            <a:ext cx="2458150" cy="1551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3"/>
          <p:cNvSpPr txBox="1"/>
          <p:nvPr/>
        </p:nvSpPr>
        <p:spPr>
          <a:xfrm>
            <a:off x="1085300" y="710200"/>
            <a:ext cx="1796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Control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</a:t>
            </a:r>
            <a:endParaRPr b="1" sz="1000"/>
          </a:p>
        </p:txBody>
      </p:sp>
      <p:sp>
        <p:nvSpPr>
          <p:cNvPr id="186" name="Google Shape;186;p33"/>
          <p:cNvSpPr txBox="1"/>
          <p:nvPr/>
        </p:nvSpPr>
        <p:spPr>
          <a:xfrm>
            <a:off x="3504900" y="710200"/>
            <a:ext cx="1796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Control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 tc_pbl</a:t>
            </a:r>
            <a:endParaRPr b="1" sz="1000"/>
          </a:p>
        </p:txBody>
      </p:sp>
      <p:sp>
        <p:nvSpPr>
          <p:cNvPr id="187" name="Google Shape;187;p33"/>
          <p:cNvSpPr txBox="1"/>
          <p:nvPr/>
        </p:nvSpPr>
        <p:spPr>
          <a:xfrm>
            <a:off x="5838950" y="71020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Control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GFDLMP+no tc_pbl</a:t>
            </a:r>
            <a:endParaRPr b="1" sz="1000"/>
          </a:p>
        </p:txBody>
      </p:sp>
      <p:sp>
        <p:nvSpPr>
          <p:cNvPr id="188" name="Google Shape;188;p33"/>
          <p:cNvSpPr txBox="1"/>
          <p:nvPr/>
        </p:nvSpPr>
        <p:spPr>
          <a:xfrm>
            <a:off x="1005713" y="232545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 tc_pbl</a:t>
            </a:r>
            <a:endParaRPr b="1" sz="1000"/>
          </a:p>
        </p:txBody>
      </p:sp>
      <p:sp>
        <p:nvSpPr>
          <p:cNvPr id="189" name="Google Shape;189;p33"/>
          <p:cNvSpPr txBox="1"/>
          <p:nvPr/>
        </p:nvSpPr>
        <p:spPr>
          <a:xfrm>
            <a:off x="3355075" y="2282250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GFDLMP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GFDLMP+no tc_pbl</a:t>
            </a:r>
            <a:endParaRPr b="1" sz="1000"/>
          </a:p>
        </p:txBody>
      </p:sp>
      <p:sp>
        <p:nvSpPr>
          <p:cNvPr id="190" name="Google Shape;190;p33"/>
          <p:cNvSpPr txBox="1"/>
          <p:nvPr/>
        </p:nvSpPr>
        <p:spPr>
          <a:xfrm>
            <a:off x="5872450" y="2224575"/>
            <a:ext cx="202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no_tcpbl -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GFDLMP+no tc_pbl</a:t>
            </a:r>
            <a:endParaRPr b="1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