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4f617384f7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4f617384f7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4f617384f7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4f617384f7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4f617384f7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4f617384f7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4f617384f7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4f617384f7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50361ab36a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50361ab36a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50361ab36a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50361ab36a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4f617384f7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4f617384f7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4f617384f7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4f617384f7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4f617384f7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4f617384f7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4f617384f7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4f617384f7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4f617384f7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4f617384f7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50361ab36a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50361ab36a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50361ab36a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50361ab36a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50361ab36a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50361ab36a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50361ab36a_0_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50361ab36a_0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50361ab36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250361ab36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50361ab36a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50361ab36a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50361ab36a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250361ab36a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50361ab36a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50361ab36a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50361ab36a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50361ab36a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50361ab36a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250361ab36a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4f617384f7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4f617384f7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50361ab36a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250361ab36a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250361ab36a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250361ab36a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50361ab36a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250361ab36a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4f617384f7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4f617384f7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50361ab36a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50361ab36a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50361ab36a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50361ab36a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4f617384f7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4f617384f7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4f617384f7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4f617384f7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4f617384f7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4f617384f7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gif"/><Relationship Id="rId4" Type="http://schemas.openxmlformats.org/officeDocument/2006/relationships/image" Target="../media/image22.gif"/><Relationship Id="rId5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Relationship Id="rId4" Type="http://schemas.openxmlformats.org/officeDocument/2006/relationships/image" Target="../media/image32.png"/><Relationship Id="rId5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2.png"/><Relationship Id="rId4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Relationship Id="rId4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png"/><Relationship Id="rId4" Type="http://schemas.openxmlformats.org/officeDocument/2006/relationships/image" Target="../media/image26.png"/><Relationship Id="rId5" Type="http://schemas.openxmlformats.org/officeDocument/2006/relationships/image" Target="../media/image3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gif"/><Relationship Id="rId4" Type="http://schemas.openxmlformats.org/officeDocument/2006/relationships/image" Target="../media/image20.gif"/><Relationship Id="rId5" Type="http://schemas.openxmlformats.org/officeDocument/2006/relationships/image" Target="../media/image31.gif"/><Relationship Id="rId6" Type="http://schemas.openxmlformats.org/officeDocument/2006/relationships/image" Target="../media/image23.gif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6.gif"/><Relationship Id="rId4" Type="http://schemas.openxmlformats.org/officeDocument/2006/relationships/image" Target="../media/image50.gif"/><Relationship Id="rId5" Type="http://schemas.openxmlformats.org/officeDocument/2006/relationships/image" Target="../media/image35.gif"/><Relationship Id="rId6" Type="http://schemas.openxmlformats.org/officeDocument/2006/relationships/image" Target="../media/image38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5.gif"/><Relationship Id="rId4" Type="http://schemas.openxmlformats.org/officeDocument/2006/relationships/image" Target="../media/image33.gif"/><Relationship Id="rId5" Type="http://schemas.openxmlformats.org/officeDocument/2006/relationships/image" Target="../media/image44.gif"/><Relationship Id="rId6" Type="http://schemas.openxmlformats.org/officeDocument/2006/relationships/image" Target="../media/image40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6.gif"/><Relationship Id="rId4" Type="http://schemas.openxmlformats.org/officeDocument/2006/relationships/image" Target="../media/image48.gif"/><Relationship Id="rId5" Type="http://schemas.openxmlformats.org/officeDocument/2006/relationships/image" Target="../media/image51.gif"/><Relationship Id="rId6" Type="http://schemas.openxmlformats.org/officeDocument/2006/relationships/image" Target="../media/image47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7.png"/><Relationship Id="rId4" Type="http://schemas.openxmlformats.org/officeDocument/2006/relationships/image" Target="../media/image4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png"/><Relationship Id="rId4" Type="http://schemas.openxmlformats.org/officeDocument/2006/relationships/image" Target="../media/image6.png"/><Relationship Id="rId5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Evaluating Improvements in PBL and Cumulus Schemes in HAFS for Forecasts of TC Structure and Large-Scale Steering</a:t>
            </a:r>
            <a:endParaRPr sz="36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4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Andy Hazelton: DTC Visitor Project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Hosts: Kathryn Newman, Weiwei Li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Collaborators: Lisa Bengtsson, Evelyn Grell, Linlin Pan, Man Zhang, Brianne Nelson, Kate Friedman, Mallory Row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HAFS-B With Progsgima Ian Intensity Results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117225" y="3668200"/>
            <a:ext cx="8520600" cy="15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Overall intensity skill is basically neutral with progsigma (better late, worse early)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Progsigma produces a high bias in HAFS-B at Days 2-4 lead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Much of this high bias in early cycles</a:t>
            </a:r>
            <a:endParaRPr/>
          </a:p>
        </p:txBody>
      </p:sp>
      <p:pic>
        <p:nvPicPr>
          <p:cNvPr id="119" name="Google Shape;119;p22"/>
          <p:cNvPicPr preferRelativeResize="0"/>
          <p:nvPr/>
        </p:nvPicPr>
        <p:blipFill rotWithShape="1">
          <a:blip r:embed="rId3">
            <a:alphaModFix/>
          </a:blip>
          <a:srcRect b="13427" l="0" r="13239" t="0"/>
          <a:stretch/>
        </p:blipFill>
        <p:spPr>
          <a:xfrm>
            <a:off x="5547500" y="738500"/>
            <a:ext cx="3539150" cy="2699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2"/>
          <p:cNvPicPr preferRelativeResize="0"/>
          <p:nvPr/>
        </p:nvPicPr>
        <p:blipFill rotWithShape="1">
          <a:blip r:embed="rId4">
            <a:alphaModFix/>
          </a:blip>
          <a:srcRect b="7783" l="8983" r="14429" t="0"/>
          <a:stretch/>
        </p:blipFill>
        <p:spPr>
          <a:xfrm>
            <a:off x="2756175" y="699200"/>
            <a:ext cx="2642175" cy="287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2"/>
          <p:cNvPicPr preferRelativeResize="0"/>
          <p:nvPr/>
        </p:nvPicPr>
        <p:blipFill rotWithShape="1">
          <a:blip r:embed="rId5">
            <a:alphaModFix/>
          </a:blip>
          <a:srcRect b="8450" l="9140" r="15004" t="0"/>
          <a:stretch/>
        </p:blipFill>
        <p:spPr>
          <a:xfrm>
            <a:off x="0" y="787300"/>
            <a:ext cx="2474499" cy="2699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2022092312 Forecasts</a:t>
            </a:r>
            <a:endParaRPr/>
          </a:p>
        </p:txBody>
      </p:sp>
      <p:sp>
        <p:nvSpPr>
          <p:cNvPr id="127" name="Google Shape;127;p23"/>
          <p:cNvSpPr txBox="1"/>
          <p:nvPr>
            <p:ph idx="1" type="body"/>
          </p:nvPr>
        </p:nvSpPr>
        <p:spPr>
          <a:xfrm>
            <a:off x="260975" y="3791175"/>
            <a:ext cx="8520600" cy="12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progsigma causes a slight left shift for HAFS-A and a right shift for HAFS-B (both positive changes)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Intensification is also better captured (a bit too much in HAFS-B)</a:t>
            </a:r>
            <a:endParaRPr/>
          </a:p>
        </p:txBody>
      </p:sp>
      <p:pic>
        <p:nvPicPr>
          <p:cNvPr id="128" name="Google Shape;128;p23"/>
          <p:cNvPicPr preferRelativeResize="0"/>
          <p:nvPr/>
        </p:nvPicPr>
        <p:blipFill rotWithShape="1">
          <a:blip r:embed="rId3">
            <a:alphaModFix/>
          </a:blip>
          <a:srcRect b="3880" l="17461" r="9688" t="3277"/>
          <a:stretch/>
        </p:blipFill>
        <p:spPr>
          <a:xfrm>
            <a:off x="507100" y="545450"/>
            <a:ext cx="3160625" cy="311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3"/>
          <p:cNvPicPr preferRelativeResize="0"/>
          <p:nvPr/>
        </p:nvPicPr>
        <p:blipFill rotWithShape="1">
          <a:blip r:embed="rId4">
            <a:alphaModFix/>
          </a:blip>
          <a:srcRect b="10827" l="10960" r="0" t="10599"/>
          <a:stretch/>
        </p:blipFill>
        <p:spPr>
          <a:xfrm>
            <a:off x="3948125" y="501225"/>
            <a:ext cx="4694375" cy="3202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2022092318 Forecasts</a:t>
            </a:r>
            <a:endParaRPr/>
          </a:p>
        </p:txBody>
      </p:sp>
      <p:sp>
        <p:nvSpPr>
          <p:cNvPr id="135" name="Google Shape;135;p24"/>
          <p:cNvSpPr txBox="1"/>
          <p:nvPr>
            <p:ph idx="1" type="body"/>
          </p:nvPr>
        </p:nvSpPr>
        <p:spPr>
          <a:xfrm>
            <a:off x="260975" y="3537625"/>
            <a:ext cx="8520600" cy="12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Progsigma leads to a notable improvement on the leftward bias in HAFS-B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Excessive deepening in the forecast of HAFS-B with progsigma</a:t>
            </a:r>
            <a:endParaRPr/>
          </a:p>
        </p:txBody>
      </p:sp>
      <p:pic>
        <p:nvPicPr>
          <p:cNvPr id="136" name="Google Shape;136;p24"/>
          <p:cNvPicPr preferRelativeResize="0"/>
          <p:nvPr/>
        </p:nvPicPr>
        <p:blipFill rotWithShape="1">
          <a:blip r:embed="rId3">
            <a:alphaModFix/>
          </a:blip>
          <a:srcRect b="3555" l="17483" r="8715" t="3378"/>
          <a:stretch/>
        </p:blipFill>
        <p:spPr>
          <a:xfrm>
            <a:off x="717175" y="635800"/>
            <a:ext cx="2781825" cy="271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4"/>
          <p:cNvPicPr preferRelativeResize="0"/>
          <p:nvPr/>
        </p:nvPicPr>
        <p:blipFill rotWithShape="1">
          <a:blip r:embed="rId4">
            <a:alphaModFix/>
          </a:blip>
          <a:srcRect b="10009" l="10498" r="0" t="9849"/>
          <a:stretch/>
        </p:blipFill>
        <p:spPr>
          <a:xfrm>
            <a:off x="4180000" y="509588"/>
            <a:ext cx="4100325" cy="283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Model/Radar Comparisons: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HAFS-B vs. HAFS-B With Progsigma</a:t>
            </a:r>
            <a:endParaRPr/>
          </a:p>
        </p:txBody>
      </p:sp>
      <p:pic>
        <p:nvPicPr>
          <p:cNvPr id="143" name="Google Shape;14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8625" y="1275862"/>
            <a:ext cx="2988052" cy="1563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286200"/>
            <a:ext cx="2948552" cy="1543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6750" y="1316577"/>
            <a:ext cx="3107250" cy="1477593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5"/>
          <p:cNvSpPr txBox="1"/>
          <p:nvPr/>
        </p:nvSpPr>
        <p:spPr>
          <a:xfrm>
            <a:off x="1163325" y="886000"/>
            <a:ext cx="958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HFSB</a:t>
            </a:r>
            <a:endParaRPr b="1"/>
          </a:p>
        </p:txBody>
      </p:sp>
      <p:sp>
        <p:nvSpPr>
          <p:cNvPr id="147" name="Google Shape;147;p25"/>
          <p:cNvSpPr txBox="1"/>
          <p:nvPr/>
        </p:nvSpPr>
        <p:spPr>
          <a:xfrm>
            <a:off x="4059400" y="886000"/>
            <a:ext cx="958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HFBP</a:t>
            </a:r>
            <a:endParaRPr b="1"/>
          </a:p>
        </p:txBody>
      </p:sp>
      <p:sp>
        <p:nvSpPr>
          <p:cNvPr id="148" name="Google Shape;148;p25"/>
          <p:cNvSpPr txBox="1"/>
          <p:nvPr/>
        </p:nvSpPr>
        <p:spPr>
          <a:xfrm>
            <a:off x="7153050" y="886000"/>
            <a:ext cx="958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Radar</a:t>
            </a:r>
            <a:endParaRPr b="1"/>
          </a:p>
        </p:txBody>
      </p:sp>
      <p:sp>
        <p:nvSpPr>
          <p:cNvPr id="149" name="Google Shape;149;p25"/>
          <p:cNvSpPr txBox="1"/>
          <p:nvPr/>
        </p:nvSpPr>
        <p:spPr>
          <a:xfrm>
            <a:off x="197550" y="2926600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"/>
              <a:t>Inner core is tighter/smaller with HFBP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"/>
              <a:t>Eye size seems a little more realistic (compared to observations) in default HFSB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"/>
              <a:t>Convection is focused more inside the RMW with HFBP, more spread out in HFSB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6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TC Track Verification</a:t>
            </a:r>
            <a:endParaRPr/>
          </a:p>
        </p:txBody>
      </p:sp>
      <p:sp>
        <p:nvSpPr>
          <p:cNvPr id="155" name="Google Shape;155;p26"/>
          <p:cNvSpPr txBox="1"/>
          <p:nvPr>
            <p:ph idx="1" type="body"/>
          </p:nvPr>
        </p:nvSpPr>
        <p:spPr>
          <a:xfrm>
            <a:off x="311700" y="3766975"/>
            <a:ext cx="8520600" cy="102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"/>
              <a:t>Consistent degradation at shorter leads in the Atlantic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"/>
              <a:t>Neutral results in the East Pacific (smaller sample)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"/>
              <a:t>Consistent improvement in longer-range West Pacific forecasts (small sample)</a:t>
            </a:r>
            <a:endParaRPr/>
          </a:p>
        </p:txBody>
      </p:sp>
      <p:pic>
        <p:nvPicPr>
          <p:cNvPr id="156" name="Google Shape;15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6201" y="943575"/>
            <a:ext cx="2631501" cy="277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7900" y="943563"/>
            <a:ext cx="2631501" cy="277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4425" y="998750"/>
            <a:ext cx="2526676" cy="266038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6"/>
          <p:cNvSpPr txBox="1"/>
          <p:nvPr/>
        </p:nvSpPr>
        <p:spPr>
          <a:xfrm>
            <a:off x="1227075" y="598550"/>
            <a:ext cx="889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Atlantic</a:t>
            </a:r>
            <a:endParaRPr b="1"/>
          </a:p>
        </p:txBody>
      </p:sp>
      <p:sp>
        <p:nvSpPr>
          <p:cNvPr id="160" name="Google Shape;160;p26"/>
          <p:cNvSpPr txBox="1"/>
          <p:nvPr/>
        </p:nvSpPr>
        <p:spPr>
          <a:xfrm>
            <a:off x="3789175" y="543375"/>
            <a:ext cx="131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East Pacific</a:t>
            </a:r>
            <a:endParaRPr b="1"/>
          </a:p>
        </p:txBody>
      </p:sp>
      <p:sp>
        <p:nvSpPr>
          <p:cNvPr id="161" name="Google Shape;161;p26"/>
          <p:cNvSpPr txBox="1"/>
          <p:nvPr/>
        </p:nvSpPr>
        <p:spPr>
          <a:xfrm>
            <a:off x="6583300" y="543375"/>
            <a:ext cx="131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West Pacific</a:t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of “progsigma” Findings</a:t>
            </a:r>
            <a:endParaRPr/>
          </a:p>
        </p:txBody>
      </p:sp>
      <p:sp>
        <p:nvSpPr>
          <p:cNvPr id="167" name="Google Shape;167;p27"/>
          <p:cNvSpPr txBox="1"/>
          <p:nvPr>
            <p:ph idx="1" type="body"/>
          </p:nvPr>
        </p:nvSpPr>
        <p:spPr>
          <a:xfrm>
            <a:off x="311700" y="7528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Little change to HAFS-A forecasts with the modified scale-awareness calculation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HAFS-B was much more sensitive: improved track (perhaps due to the large-scale improvements?) but excessive intensification (perhaps because of the PBL changes and Thompson MP in HAFS-B)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Tuning of the mass </a:t>
            </a:r>
            <a:r>
              <a:rPr lang="en"/>
              <a:t>flux</a:t>
            </a:r>
            <a:r>
              <a:rPr lang="en"/>
              <a:t> leads to massive intensity/structure differences: it is important to understand how the cumulus, PBL physics, and microphysics interact with each other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8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GFS Experiments</a:t>
            </a:r>
            <a:endParaRPr/>
          </a:p>
        </p:txBody>
      </p:sp>
      <p:sp>
        <p:nvSpPr>
          <p:cNvPr id="173" name="Google Shape;173;p28"/>
          <p:cNvSpPr txBox="1"/>
          <p:nvPr>
            <p:ph idx="1" type="body"/>
          </p:nvPr>
        </p:nvSpPr>
        <p:spPr>
          <a:xfrm>
            <a:off x="311700" y="771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Evaluating impact of modified PBL physics on large-scale skill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One set of runs with default physics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One set of runs with tc_pbl (like used in HAFS-B)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Uses GFDLMP (to isolate PBL physics impacts)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Used GFSV16.3 (update as of November 2022)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C384 runs (25-km grid spacing)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Run from September 1, 2022 to September 30, 2022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Used EMC_verif-global evaluation tools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PBL Height Differences</a:t>
            </a:r>
            <a:endParaRPr/>
          </a:p>
        </p:txBody>
      </p:sp>
      <p:sp>
        <p:nvSpPr>
          <p:cNvPr id="179" name="Google Shape;179;p29"/>
          <p:cNvSpPr txBox="1"/>
          <p:nvPr>
            <p:ph idx="1" type="body"/>
          </p:nvPr>
        </p:nvSpPr>
        <p:spPr>
          <a:xfrm>
            <a:off x="4397225" y="813575"/>
            <a:ext cx="4518300" cy="366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Unsurprisingly, PBL height is lower in the MEDMF-TKE </a:t>
            </a:r>
            <a:endParaRPr/>
          </a:p>
        </p:txBody>
      </p:sp>
      <p:pic>
        <p:nvPicPr>
          <p:cNvPr id="180" name="Google Shape;18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766725"/>
            <a:ext cx="3802150" cy="380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0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500-hPa Height ACC</a:t>
            </a:r>
            <a:endParaRPr/>
          </a:p>
        </p:txBody>
      </p:sp>
      <p:sp>
        <p:nvSpPr>
          <p:cNvPr id="186" name="Google Shape;186;p30"/>
          <p:cNvSpPr txBox="1"/>
          <p:nvPr>
            <p:ph idx="1" type="body"/>
          </p:nvPr>
        </p:nvSpPr>
        <p:spPr>
          <a:xfrm>
            <a:off x="311700" y="3886175"/>
            <a:ext cx="8520600" cy="9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Degradation from Days 3-9 for 00Z and 12Z runs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Day 10 more comparable for 12Z (sample smaller)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➢"/>
            </a:pPr>
            <a:r>
              <a:rPr lang="en">
                <a:solidFill>
                  <a:srgbClr val="000000"/>
                </a:solidFill>
              </a:rPr>
              <a:t>Day3-6 degradation is statistically significant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87" name="Google Shape;18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3300" y="725088"/>
            <a:ext cx="3008700" cy="30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0900" y="645075"/>
            <a:ext cx="3168725" cy="316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Dewpoint Verification vs. Obs (Over CONUS)</a:t>
            </a:r>
            <a:endParaRPr/>
          </a:p>
        </p:txBody>
      </p:sp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188375" y="3607725"/>
            <a:ext cx="8520600" cy="134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The modified PBL physics improve on a dry bias noted in the default GFS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Less mixing?</a:t>
            </a:r>
            <a:endParaRPr/>
          </a:p>
        </p:txBody>
      </p:sp>
      <p:pic>
        <p:nvPicPr>
          <p:cNvPr id="195" name="Google Shape;19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8425" y="650500"/>
            <a:ext cx="2752475" cy="275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3400" y="610800"/>
            <a:ext cx="2792176" cy="2792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316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276250" y="644625"/>
            <a:ext cx="8520600" cy="386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Our AOML model development has mostly focused on high-resolution hurricane applications (e.g. HAFS)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Physics parameterizations are evaluated and modified based on tools we have developed (observations, LES)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It is worthwhile to understand how model physics behave across a variety of applications and scales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This will help bring us closer to the goal of “unified physics” as part of the Unified Forecast System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Such analysis will also motivate further optimization of physics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Directly applicable to the TC problem, as TCs span scales ranging from the micro to synoptic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HAFS-B “progsigma” Sensitivity Tests</a:t>
            </a:r>
            <a:endParaRPr/>
          </a:p>
        </p:txBody>
      </p:sp>
      <p:sp>
        <p:nvSpPr>
          <p:cNvPr id="202" name="Google Shape;202;p32"/>
          <p:cNvSpPr txBox="1"/>
          <p:nvPr>
            <p:ph idx="1" type="body"/>
          </p:nvPr>
        </p:nvSpPr>
        <p:spPr>
          <a:xfrm>
            <a:off x="259900" y="3396925"/>
            <a:ext cx="8520600" cy="142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Tested modification of two tuning parameters that control the parameterized mass flux (in this case, reducing it)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Notably reduced the overintensification</a:t>
            </a:r>
            <a:endParaRPr/>
          </a:p>
        </p:txBody>
      </p:sp>
      <p:pic>
        <p:nvPicPr>
          <p:cNvPr id="203" name="Google Shape;203;p32"/>
          <p:cNvPicPr preferRelativeResize="0"/>
          <p:nvPr/>
        </p:nvPicPr>
        <p:blipFill rotWithShape="1">
          <a:blip r:embed="rId3">
            <a:alphaModFix/>
          </a:blip>
          <a:srcRect b="5184" l="21951" r="13731" t="4643"/>
          <a:stretch/>
        </p:blipFill>
        <p:spPr>
          <a:xfrm>
            <a:off x="66600" y="725100"/>
            <a:ext cx="2376602" cy="257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2"/>
          <p:cNvPicPr preferRelativeResize="0"/>
          <p:nvPr/>
        </p:nvPicPr>
        <p:blipFill rotWithShape="1">
          <a:blip r:embed="rId4">
            <a:alphaModFix/>
          </a:blip>
          <a:srcRect b="12184" l="11577" r="3171" t="10892"/>
          <a:stretch/>
        </p:blipFill>
        <p:spPr>
          <a:xfrm>
            <a:off x="2443201" y="691798"/>
            <a:ext cx="3242327" cy="226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2"/>
          <p:cNvPicPr preferRelativeResize="0"/>
          <p:nvPr/>
        </p:nvPicPr>
        <p:blipFill rotWithShape="1">
          <a:blip r:embed="rId5">
            <a:alphaModFix/>
          </a:blip>
          <a:srcRect b="13445" l="10989" r="3816" t="11732"/>
          <a:stretch/>
        </p:blipFill>
        <p:spPr>
          <a:xfrm>
            <a:off x="5862551" y="708525"/>
            <a:ext cx="3281449" cy="222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of GFS Evaluation</a:t>
            </a:r>
            <a:endParaRPr/>
          </a:p>
        </p:txBody>
      </p:sp>
      <p:sp>
        <p:nvSpPr>
          <p:cNvPr id="211" name="Google Shape;211;p33"/>
          <p:cNvSpPr txBox="1"/>
          <p:nvPr>
            <p:ph idx="1" type="body"/>
          </p:nvPr>
        </p:nvSpPr>
        <p:spPr>
          <a:xfrm>
            <a:off x="311700" y="8046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TC-specific PBL modifications showed mixed results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Standard large-scale evaluation metrics showed some degradation at longer lead times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PBL height and other PBL-related metrics (e.g. Dewpoint) showed improvement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TC track forecast were a mixed bag as well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Points to the need to optimize model improvements across a </a:t>
            </a:r>
            <a:r>
              <a:rPr lang="en"/>
              <a:t>variety</a:t>
            </a:r>
            <a:r>
              <a:rPr lang="en"/>
              <a:t> of scales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Overall Conclusions</a:t>
            </a:r>
            <a:endParaRPr/>
          </a:p>
        </p:txBody>
      </p:sp>
      <p:sp>
        <p:nvSpPr>
          <p:cNvPr id="217" name="Google Shape;217;p34"/>
          <p:cNvSpPr txBox="1"/>
          <p:nvPr>
            <p:ph idx="1" type="body"/>
          </p:nvPr>
        </p:nvSpPr>
        <p:spPr>
          <a:xfrm>
            <a:off x="311700" y="828875"/>
            <a:ext cx="8520600" cy="374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The 3 related but separate aspects of this project all show a similar theme: model physics can have very different behavior for TCs across a </a:t>
            </a:r>
            <a:r>
              <a:rPr lang="en"/>
              <a:t>variety</a:t>
            </a:r>
            <a:r>
              <a:rPr lang="en"/>
              <a:t> of scales and applications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The representation of </a:t>
            </a:r>
            <a:r>
              <a:rPr lang="en"/>
              <a:t>cumulus</a:t>
            </a:r>
            <a:r>
              <a:rPr lang="en"/>
              <a:t> convection (and tapering off of parameterized convection) at higher resolutions continues to be a challenge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TC-specific PBL changes also improve land-based surface evaluation metrics, but degrade some of the upper-level evaluation metrics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One overarching theme is that interactions between different parameterizations is an area that needs to be better understood for TC prediction (and other applications)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5"/>
          <p:cNvSpPr txBox="1"/>
          <p:nvPr>
            <p:ph type="title"/>
          </p:nvPr>
        </p:nvSpPr>
        <p:spPr>
          <a:xfrm>
            <a:off x="311700" y="18067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6"/>
          <p:cNvSpPr txBox="1"/>
          <p:nvPr>
            <p:ph type="title"/>
          </p:nvPr>
        </p:nvSpPr>
        <p:spPr>
          <a:xfrm>
            <a:off x="363500" y="1784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 Slides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Hurricane Laura (2020082500) Case</a:t>
            </a:r>
            <a:endParaRPr/>
          </a:p>
        </p:txBody>
      </p:sp>
      <p:sp>
        <p:nvSpPr>
          <p:cNvPr id="233" name="Google Shape;233;p37"/>
          <p:cNvSpPr txBox="1"/>
          <p:nvPr>
            <p:ph idx="1" type="body"/>
          </p:nvPr>
        </p:nvSpPr>
        <p:spPr>
          <a:xfrm>
            <a:off x="4235350" y="958600"/>
            <a:ext cx="4510800" cy="394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Track was too far left into Houston in both HAFS runs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H3ST (with Thompson MP + EDMF-TKE-LES) slightly better</a:t>
            </a:r>
            <a:endParaRPr/>
          </a:p>
        </p:txBody>
      </p:sp>
      <p:pic>
        <p:nvPicPr>
          <p:cNvPr id="234" name="Google Shape;23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25100"/>
            <a:ext cx="3930550" cy="303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8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500-hPa Heights (Model vs. Analysis)</a:t>
            </a:r>
            <a:endParaRPr/>
          </a:p>
        </p:txBody>
      </p:sp>
      <p:sp>
        <p:nvSpPr>
          <p:cNvPr id="240" name="Google Shape;240;p38"/>
          <p:cNvSpPr txBox="1"/>
          <p:nvPr>
            <p:ph idx="1" type="body"/>
          </p:nvPr>
        </p:nvSpPr>
        <p:spPr>
          <a:xfrm>
            <a:off x="4408200" y="913650"/>
            <a:ext cx="4735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Subtropical ridge was actually too weak in HAFS (and HWRF) - common bias</a:t>
            </a:r>
            <a:endParaRPr/>
          </a:p>
        </p:txBody>
      </p:sp>
      <p:pic>
        <p:nvPicPr>
          <p:cNvPr id="241" name="Google Shape;24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625" y="913650"/>
            <a:ext cx="4145226" cy="3316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Structure Differences in 2022092318: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HAFS-B vs. HAFS-B With Progsigma</a:t>
            </a:r>
            <a:endParaRPr/>
          </a:p>
        </p:txBody>
      </p:sp>
      <p:sp>
        <p:nvSpPr>
          <p:cNvPr id="247" name="Google Shape;247;p39"/>
          <p:cNvSpPr txBox="1"/>
          <p:nvPr>
            <p:ph idx="1" type="body"/>
          </p:nvPr>
        </p:nvSpPr>
        <p:spPr>
          <a:xfrm>
            <a:off x="6008375" y="1466225"/>
            <a:ext cx="2940000" cy="334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HFSB actually has a more robust inner core at 54h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Small inner core develops in HFBP between 54-60h</a:t>
            </a:r>
            <a:endParaRPr/>
          </a:p>
        </p:txBody>
      </p:sp>
      <p:pic>
        <p:nvPicPr>
          <p:cNvPr id="248" name="Google Shape;24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825" y="3270000"/>
            <a:ext cx="2457176" cy="1595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66450" y="3270000"/>
            <a:ext cx="2575598" cy="1648651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9"/>
          <p:cNvSpPr txBox="1"/>
          <p:nvPr/>
        </p:nvSpPr>
        <p:spPr>
          <a:xfrm>
            <a:off x="1434400" y="941775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54h</a:t>
            </a:r>
            <a:endParaRPr/>
          </a:p>
        </p:txBody>
      </p:sp>
      <p:sp>
        <p:nvSpPr>
          <p:cNvPr id="251" name="Google Shape;251;p39"/>
          <p:cNvSpPr txBox="1"/>
          <p:nvPr/>
        </p:nvSpPr>
        <p:spPr>
          <a:xfrm>
            <a:off x="4175400" y="941775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60h</a:t>
            </a:r>
            <a:endParaRPr/>
          </a:p>
        </p:txBody>
      </p:sp>
      <p:sp>
        <p:nvSpPr>
          <p:cNvPr id="252" name="Google Shape;252;p39"/>
          <p:cNvSpPr txBox="1"/>
          <p:nvPr/>
        </p:nvSpPr>
        <p:spPr>
          <a:xfrm rot="-5400000">
            <a:off x="64675" y="1999700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HFSB</a:t>
            </a:r>
            <a:endParaRPr/>
          </a:p>
        </p:txBody>
      </p:sp>
      <p:sp>
        <p:nvSpPr>
          <p:cNvPr id="253" name="Google Shape;253;p39"/>
          <p:cNvSpPr txBox="1"/>
          <p:nvPr/>
        </p:nvSpPr>
        <p:spPr>
          <a:xfrm rot="-5400000">
            <a:off x="88825" y="3894225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HFBP</a:t>
            </a:r>
            <a:endParaRPr/>
          </a:p>
        </p:txBody>
      </p:sp>
      <p:pic>
        <p:nvPicPr>
          <p:cNvPr id="254" name="Google Shape;254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575" y="1508425"/>
            <a:ext cx="2457176" cy="1623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44750" y="1466225"/>
            <a:ext cx="2575598" cy="1702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0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Structure Differences in 2022092318: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HAFS-B vs. HAFS-B With Progsigma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40"/>
          <p:cNvSpPr txBox="1"/>
          <p:nvPr>
            <p:ph idx="1" type="body"/>
          </p:nvPr>
        </p:nvSpPr>
        <p:spPr>
          <a:xfrm>
            <a:off x="6184725" y="1152475"/>
            <a:ext cx="2794800" cy="385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Vortex initially broader in HFBP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Small core develops by hour 60 (bottom-up?)</a:t>
            </a:r>
            <a:endParaRPr/>
          </a:p>
        </p:txBody>
      </p:sp>
      <p:sp>
        <p:nvSpPr>
          <p:cNvPr id="262" name="Google Shape;262;p40"/>
          <p:cNvSpPr txBox="1"/>
          <p:nvPr/>
        </p:nvSpPr>
        <p:spPr>
          <a:xfrm>
            <a:off x="1434400" y="941775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54h</a:t>
            </a:r>
            <a:endParaRPr/>
          </a:p>
        </p:txBody>
      </p:sp>
      <p:sp>
        <p:nvSpPr>
          <p:cNvPr id="263" name="Google Shape;263;p40"/>
          <p:cNvSpPr txBox="1"/>
          <p:nvPr/>
        </p:nvSpPr>
        <p:spPr>
          <a:xfrm>
            <a:off x="4175400" y="941775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60h</a:t>
            </a:r>
            <a:endParaRPr/>
          </a:p>
        </p:txBody>
      </p:sp>
      <p:sp>
        <p:nvSpPr>
          <p:cNvPr id="264" name="Google Shape;264;p40"/>
          <p:cNvSpPr txBox="1"/>
          <p:nvPr/>
        </p:nvSpPr>
        <p:spPr>
          <a:xfrm rot="-5400000">
            <a:off x="64675" y="1999700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HFSB</a:t>
            </a:r>
            <a:endParaRPr/>
          </a:p>
        </p:txBody>
      </p:sp>
      <p:sp>
        <p:nvSpPr>
          <p:cNvPr id="265" name="Google Shape;265;p40"/>
          <p:cNvSpPr txBox="1"/>
          <p:nvPr/>
        </p:nvSpPr>
        <p:spPr>
          <a:xfrm rot="-5400000">
            <a:off x="88825" y="3894225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HFBP</a:t>
            </a:r>
            <a:endParaRPr/>
          </a:p>
        </p:txBody>
      </p:sp>
      <p:pic>
        <p:nvPicPr>
          <p:cNvPr id="266" name="Google Shape;26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175" y="3188625"/>
            <a:ext cx="2737604" cy="181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5300" y="3251981"/>
            <a:ext cx="2737600" cy="181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175" y="1289925"/>
            <a:ext cx="2737600" cy="1819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18350" y="1270900"/>
            <a:ext cx="2737600" cy="185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Structure Differences in 2022092318: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HAFS-B vs. HAFS-B With Progsigma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41"/>
          <p:cNvSpPr txBox="1"/>
          <p:nvPr>
            <p:ph idx="1" type="body"/>
          </p:nvPr>
        </p:nvSpPr>
        <p:spPr>
          <a:xfrm>
            <a:off x="5973350" y="1341975"/>
            <a:ext cx="2858700" cy="322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Stronger vertical velocity develops near/over the center in HFBP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Weaker inner-core updrafts in HFSB</a:t>
            </a:r>
            <a:endParaRPr/>
          </a:p>
        </p:txBody>
      </p:sp>
      <p:sp>
        <p:nvSpPr>
          <p:cNvPr id="276" name="Google Shape;276;p41"/>
          <p:cNvSpPr txBox="1"/>
          <p:nvPr/>
        </p:nvSpPr>
        <p:spPr>
          <a:xfrm>
            <a:off x="1434400" y="941775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54h</a:t>
            </a:r>
            <a:endParaRPr/>
          </a:p>
        </p:txBody>
      </p:sp>
      <p:sp>
        <p:nvSpPr>
          <p:cNvPr id="277" name="Google Shape;277;p41"/>
          <p:cNvSpPr txBox="1"/>
          <p:nvPr/>
        </p:nvSpPr>
        <p:spPr>
          <a:xfrm>
            <a:off x="4175400" y="941775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60h</a:t>
            </a:r>
            <a:endParaRPr/>
          </a:p>
        </p:txBody>
      </p:sp>
      <p:sp>
        <p:nvSpPr>
          <p:cNvPr id="278" name="Google Shape;278;p41"/>
          <p:cNvSpPr txBox="1"/>
          <p:nvPr/>
        </p:nvSpPr>
        <p:spPr>
          <a:xfrm rot="-5400000">
            <a:off x="64675" y="1999700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HFSB</a:t>
            </a:r>
            <a:endParaRPr/>
          </a:p>
        </p:txBody>
      </p:sp>
      <p:sp>
        <p:nvSpPr>
          <p:cNvPr id="279" name="Google Shape;279;p41"/>
          <p:cNvSpPr txBox="1"/>
          <p:nvPr/>
        </p:nvSpPr>
        <p:spPr>
          <a:xfrm rot="-5400000">
            <a:off x="88825" y="3894225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HFBP</a:t>
            </a:r>
            <a:endParaRPr/>
          </a:p>
        </p:txBody>
      </p:sp>
      <p:pic>
        <p:nvPicPr>
          <p:cNvPr id="280" name="Google Shape;28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725" y="3313350"/>
            <a:ext cx="2407373" cy="1595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07500" y="3291313"/>
            <a:ext cx="2473900" cy="163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4725" y="1467300"/>
            <a:ext cx="2407373" cy="159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07499" y="1435300"/>
            <a:ext cx="2473900" cy="1639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0" y="0"/>
            <a:ext cx="914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Comparison of HAFS With UFS SRW App for Hurricane Laura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47125" y="7332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One of the first evaluations was the track of Hurricane Laura (2020)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HAFS forecasts (several retrospective configurations) had a notable left bias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We compared with the UFS Short-Range Weather (SRW) application run at 3-km and 13-km resolution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Two physics configurations: 1 similar to HAFS-A (using GFDL MP), 1 similar to HAFS-B (using Thompson MP, but no PBL changes)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Structure Differences in 2022092318: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HAFS-B vs. HAFS-B With Progsigma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42"/>
          <p:cNvSpPr txBox="1"/>
          <p:nvPr>
            <p:ph idx="1" type="body"/>
          </p:nvPr>
        </p:nvSpPr>
        <p:spPr>
          <a:xfrm>
            <a:off x="5005775" y="1224550"/>
            <a:ext cx="3793800" cy="372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HFBP starts out more asymmetric but quickly forms a small, symmetric core and undergoes RI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Strong updrafts concentrated near the center in the runs with progsigma</a:t>
            </a:r>
            <a:endParaRPr/>
          </a:p>
        </p:txBody>
      </p:sp>
      <p:sp>
        <p:nvSpPr>
          <p:cNvPr id="290" name="Google Shape;290;p42"/>
          <p:cNvSpPr txBox="1"/>
          <p:nvPr/>
        </p:nvSpPr>
        <p:spPr>
          <a:xfrm>
            <a:off x="1434400" y="824350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54h</a:t>
            </a:r>
            <a:endParaRPr/>
          </a:p>
        </p:txBody>
      </p:sp>
      <p:sp>
        <p:nvSpPr>
          <p:cNvPr id="291" name="Google Shape;291;p42"/>
          <p:cNvSpPr txBox="1"/>
          <p:nvPr/>
        </p:nvSpPr>
        <p:spPr>
          <a:xfrm>
            <a:off x="3541275" y="824350"/>
            <a:ext cx="55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60h</a:t>
            </a:r>
            <a:endParaRPr/>
          </a:p>
        </p:txBody>
      </p:sp>
      <p:sp>
        <p:nvSpPr>
          <p:cNvPr id="292" name="Google Shape;292;p42"/>
          <p:cNvSpPr txBox="1"/>
          <p:nvPr/>
        </p:nvSpPr>
        <p:spPr>
          <a:xfrm rot="-5400000">
            <a:off x="64675" y="1882275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HFSB</a:t>
            </a:r>
            <a:endParaRPr/>
          </a:p>
        </p:txBody>
      </p:sp>
      <p:sp>
        <p:nvSpPr>
          <p:cNvPr id="293" name="Google Shape;293;p42"/>
          <p:cNvSpPr txBox="1"/>
          <p:nvPr/>
        </p:nvSpPr>
        <p:spPr>
          <a:xfrm rot="-5400000">
            <a:off x="88825" y="3776800"/>
            <a:ext cx="66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HFBP</a:t>
            </a:r>
            <a:endParaRPr/>
          </a:p>
        </p:txBody>
      </p:sp>
      <p:pic>
        <p:nvPicPr>
          <p:cNvPr id="294" name="Google Shape;29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250" y="3158958"/>
            <a:ext cx="1862725" cy="1867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28326" y="3145237"/>
            <a:ext cx="1890099" cy="1894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850" y="1148817"/>
            <a:ext cx="1862725" cy="1867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89300" y="1148825"/>
            <a:ext cx="1862725" cy="18671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3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200-hPa Height ACC</a:t>
            </a:r>
            <a:endParaRPr/>
          </a:p>
        </p:txBody>
      </p:sp>
      <p:sp>
        <p:nvSpPr>
          <p:cNvPr id="303" name="Google Shape;303;p43"/>
          <p:cNvSpPr txBox="1"/>
          <p:nvPr>
            <p:ph idx="1" type="body"/>
          </p:nvPr>
        </p:nvSpPr>
        <p:spPr>
          <a:xfrm>
            <a:off x="311700" y="4086500"/>
            <a:ext cx="85206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➢"/>
            </a:pPr>
            <a:r>
              <a:rPr lang="en">
                <a:solidFill>
                  <a:schemeClr val="dk1"/>
                </a:solidFill>
              </a:rPr>
              <a:t>Very similar overall results to the 500-hPa ACC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04" name="Google Shape;30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6350" y="666850"/>
            <a:ext cx="3208999" cy="320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79224" y="666850"/>
            <a:ext cx="3209000" cy="3208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Precipitation Verification</a:t>
            </a:r>
            <a:endParaRPr/>
          </a:p>
        </p:txBody>
      </p:sp>
      <p:sp>
        <p:nvSpPr>
          <p:cNvPr id="311" name="Google Shape;311;p44"/>
          <p:cNvSpPr txBox="1"/>
          <p:nvPr>
            <p:ph idx="1" type="body"/>
          </p:nvPr>
        </p:nvSpPr>
        <p:spPr>
          <a:xfrm>
            <a:off x="311700" y="3920050"/>
            <a:ext cx="8760300" cy="103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Dry bias for extreme precipitation in both versions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Slightly worse with MEDMF-TKE</a:t>
            </a:r>
            <a:endParaRPr/>
          </a:p>
        </p:txBody>
      </p:sp>
      <p:pic>
        <p:nvPicPr>
          <p:cNvPr id="312" name="Google Shape;312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9450" y="725100"/>
            <a:ext cx="6085100" cy="304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Combined Track/Intensity Plots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3934725"/>
            <a:ext cx="8520600" cy="6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"/>
              <a:t>3-km SRW runs had a left bias similar to HAFS (they were also too weak)</a:t>
            </a:r>
            <a:endParaRPr/>
          </a:p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"/>
              <a:t>13-km SRW runs were much better on track</a:t>
            </a:r>
            <a:endParaRPr/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572" y="621475"/>
            <a:ext cx="3957572" cy="3057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6"/>
          <p:cNvPicPr preferRelativeResize="0"/>
          <p:nvPr/>
        </p:nvPicPr>
        <p:blipFill rotWithShape="1">
          <a:blip r:embed="rId4">
            <a:alphaModFix/>
          </a:blip>
          <a:srcRect b="5591" l="27083" r="18268" t="3935"/>
          <a:stretch/>
        </p:blipFill>
        <p:spPr>
          <a:xfrm>
            <a:off x="1166300" y="799100"/>
            <a:ext cx="2385615" cy="305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48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of Laura Results</a:t>
            </a:r>
            <a:endParaRPr/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274700" y="863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High-resolution SRW showed similar track bias to HAFS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Physics suites did not change the results (implies PBL and MP changes likely did not cause the bias in this case)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Difference between 3-km and 13-km runs suggests behavior of common </a:t>
            </a:r>
            <a:r>
              <a:rPr lang="en"/>
              <a:t>physics</a:t>
            </a:r>
            <a:r>
              <a:rPr lang="en"/>
              <a:t> (likely convection) at different resolutions is an issue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48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</a:t>
            </a:r>
            <a:r>
              <a:rPr lang="en"/>
              <a:t>p</a:t>
            </a:r>
            <a:r>
              <a:rPr lang="en"/>
              <a:t>rogsigma” Tests With HAFS</a:t>
            </a:r>
            <a:endParaRPr/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8268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New scale-aware closure scheme for the SAS convection scheme developed by Bengtsson et al. (2022)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Makes changes to updraft area, mass flux, and other things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Evaluation mostly focused on subseasonal (MJO)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We tested in HAFS runs of Hurricane Ian (2022) using the pre-operational baseline version (HFSA/HFSB)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HAFS-A With Progsgima Ian Track Results</a:t>
            </a:r>
            <a:endParaRPr/>
          </a:p>
        </p:txBody>
      </p:sp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3767250"/>
            <a:ext cx="8520600" cy="134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HFSA: Default HAFS-A, HFAP: HAFS-A with progsigma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Slight degradation at early leads, slight improvement at longer leads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Neutral overall</a:t>
            </a:r>
            <a:endParaRPr/>
          </a:p>
        </p:txBody>
      </p:sp>
      <p:pic>
        <p:nvPicPr>
          <p:cNvPr id="94" name="Google Shape;9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7800" y="520550"/>
            <a:ext cx="3591570" cy="324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06020" y="572700"/>
            <a:ext cx="4246822" cy="32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HAFS-A With Progsgima Ian Intensity Results</a:t>
            </a:r>
            <a:endParaRPr/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3767250"/>
            <a:ext cx="8520600" cy="134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Intensity results generally neutral: some marginal degradation at early leads and marginal improvement at longer leads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Bias generally negative throughout</a:t>
            </a:r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2100" y="725100"/>
            <a:ext cx="3196703" cy="288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0"/>
          <p:cNvPicPr preferRelativeResize="0"/>
          <p:nvPr/>
        </p:nvPicPr>
        <p:blipFill rotWithShape="1">
          <a:blip r:embed="rId4">
            <a:alphaModFix/>
          </a:blip>
          <a:srcRect b="0" l="8978" r="13819" t="0"/>
          <a:stretch/>
        </p:blipFill>
        <p:spPr>
          <a:xfrm>
            <a:off x="0" y="768388"/>
            <a:ext cx="2394051" cy="280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0"/>
          <p:cNvPicPr preferRelativeResize="0"/>
          <p:nvPr/>
        </p:nvPicPr>
        <p:blipFill rotWithShape="1">
          <a:blip r:embed="rId5">
            <a:alphaModFix/>
          </a:blip>
          <a:srcRect b="14155" l="0" r="12257" t="0"/>
          <a:stretch/>
        </p:blipFill>
        <p:spPr>
          <a:xfrm>
            <a:off x="5260325" y="725100"/>
            <a:ext cx="3455476" cy="258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HAFS-B With Progsgima Ian Track Results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3767250"/>
            <a:ext cx="8520600" cy="134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HFSB: Default HAFS-B, HFAB: HAFS-B with progsigma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Progsigma generally leads to better track skill overall for HAFS-B for Ian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lang="en"/>
              <a:t>Much of the improvement comes in the early cycles</a:t>
            </a:r>
            <a:endParaRPr/>
          </a:p>
        </p:txBody>
      </p:sp>
      <p:pic>
        <p:nvPicPr>
          <p:cNvPr id="111" name="Google Shape;11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02225" y="572700"/>
            <a:ext cx="4338474" cy="33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9501" y="637900"/>
            <a:ext cx="3367335" cy="304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