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 autoCompressPictures="0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408" r:id="rId2"/>
    <p:sldId id="439" r:id="rId3"/>
    <p:sldId id="425" r:id="rId4"/>
    <p:sldId id="259" r:id="rId5"/>
    <p:sldId id="261" r:id="rId6"/>
    <p:sldId id="262" r:id="rId7"/>
    <p:sldId id="440" r:id="rId8"/>
    <p:sldId id="441" r:id="rId9"/>
    <p:sldId id="442" r:id="rId10"/>
    <p:sldId id="443" r:id="rId11"/>
    <p:sldId id="444" r:id="rId12"/>
    <p:sldId id="445" r:id="rId13"/>
    <p:sldId id="446" r:id="rId14"/>
  </p:sldIdLst>
  <p:sldSz cx="12192000" cy="6858000"/>
  <p:notesSz cx="6934200" cy="9232900"/>
  <p:embeddedFontLst>
    <p:embeddedFont>
      <p:font typeface="Cambria Math" panose="02040503050406030204" pitchFamily="18" charset="0"/>
      <p:regular r:id="rId17"/>
    </p:embeddedFont>
    <p:embeddedFont>
      <p:font typeface="Trade Gothic Next" panose="020B0503040303020004" pitchFamily="34" charset="0"/>
      <p:regular r:id="rId18"/>
      <p:bold r:id="rId19"/>
      <p:italic r:id="rId20"/>
      <p:boldItalic r:id="rId21"/>
    </p:embeddedFont>
    <p:embeddedFont>
      <p:font typeface="TradeGothic" panose="020B0604020202020204" pitchFamily="34" charset="0"/>
      <p:regular r:id="rId22"/>
    </p:embeddedFont>
    <p:embeddedFont>
      <p:font typeface="TradeGothicBoldCondTwenty" panose="020B0604020202020204" pitchFamily="34" charset="0"/>
      <p:regular r:id="rId23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adeGothic" pitchFamily="2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adeGothic" pitchFamily="2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adeGothic" pitchFamily="2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adeGothic" pitchFamily="2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adeGothic" pitchFamily="2" charset="0"/>
        <a:ea typeface="+mn-ea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TradeGothic" pitchFamily="2" charset="0"/>
        <a:ea typeface="+mn-ea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TradeGothic" pitchFamily="2" charset="0"/>
        <a:ea typeface="+mn-ea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TradeGothic" pitchFamily="2" charset="0"/>
        <a:ea typeface="+mn-ea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TradeGothic" pitchFamily="2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08">
          <p15:clr>
            <a:srgbClr val="A4A3A4"/>
          </p15:clr>
        </p15:guide>
        <p15:guide id="2" pos="218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5"/>
    <a:srgbClr val="000066"/>
    <a:srgbClr val="4D5156"/>
    <a:srgbClr val="CCCCFF"/>
    <a:srgbClr val="7AB3F2"/>
    <a:srgbClr val="A9D1F5"/>
    <a:srgbClr val="3399FF"/>
    <a:srgbClr val="7AC1F2"/>
    <a:srgbClr val="7CEAF0"/>
    <a:srgbClr val="7ED1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13" autoAdjust="0"/>
    <p:restoredTop sz="92753" autoAdjust="0"/>
  </p:normalViewPr>
  <p:slideViewPr>
    <p:cSldViewPr>
      <p:cViewPr varScale="1">
        <p:scale>
          <a:sx n="145" d="100"/>
          <a:sy n="145" d="100"/>
        </p:scale>
        <p:origin x="192" y="43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7" d="100"/>
          <a:sy n="97" d="100"/>
        </p:scale>
        <p:origin x="-3516" y="-102"/>
      </p:cViewPr>
      <p:guideLst>
        <p:guide orient="horz" pos="2908"/>
        <p:guide pos="218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05121" cy="462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0" tIns="45319" rIns="90640" bIns="45319" numCol="1" anchor="t" anchorCtr="0" compatLnSpc="1">
            <a:prstTxWarp prst="textNoShape">
              <a:avLst/>
            </a:prstTxWarp>
          </a:bodyPr>
          <a:lstStyle>
            <a:lvl1pPr defTabSz="905753">
              <a:defRPr sz="11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9080" y="1"/>
            <a:ext cx="3005120" cy="462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0" tIns="45319" rIns="90640" bIns="45319" numCol="1" anchor="t" anchorCtr="0" compatLnSpc="1">
            <a:prstTxWarp prst="textNoShape">
              <a:avLst/>
            </a:prstTxWarp>
          </a:bodyPr>
          <a:lstStyle>
            <a:lvl1pPr algn="r" defTabSz="905753">
              <a:defRPr sz="11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0340"/>
            <a:ext cx="3005121" cy="462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0" tIns="45319" rIns="90640" bIns="45319" numCol="1" anchor="b" anchorCtr="0" compatLnSpc="1">
            <a:prstTxWarp prst="textNoShape">
              <a:avLst/>
            </a:prstTxWarp>
          </a:bodyPr>
          <a:lstStyle>
            <a:lvl1pPr defTabSz="905753">
              <a:defRPr sz="1100"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9080" y="8770340"/>
            <a:ext cx="3005120" cy="462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0" tIns="45319" rIns="90640" bIns="45319" numCol="1" anchor="b" anchorCtr="0" compatLnSpc="1">
            <a:prstTxWarp prst="textNoShape">
              <a:avLst/>
            </a:prstTxWarp>
          </a:bodyPr>
          <a:lstStyle>
            <a:lvl1pPr algn="r" defTabSz="905753">
              <a:defRPr sz="1100"/>
            </a:lvl1pPr>
          </a:lstStyle>
          <a:p>
            <a:fld id="{72FF9689-30EF-5E43-9CB8-2100C15AD5D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4397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05121" cy="462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0" tIns="45319" rIns="90640" bIns="45319" numCol="1" anchor="t" anchorCtr="0" compatLnSpc="1">
            <a:prstTxWarp prst="textNoShape">
              <a:avLst/>
            </a:prstTxWarp>
          </a:bodyPr>
          <a:lstStyle>
            <a:lvl1pPr defTabSz="905753">
              <a:defRPr sz="1100">
                <a:latin typeface="Arial" pitchFamily="-65" charset="0"/>
              </a:defRPr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7574" y="1"/>
            <a:ext cx="3005121" cy="462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0" tIns="45319" rIns="90640" bIns="45319" numCol="1" anchor="t" anchorCtr="0" compatLnSpc="1">
            <a:prstTxWarp prst="textNoShape">
              <a:avLst/>
            </a:prstTxWarp>
          </a:bodyPr>
          <a:lstStyle>
            <a:lvl1pPr algn="r" defTabSz="905753">
              <a:defRPr sz="1100">
                <a:latin typeface="Arial" pitchFamily="-65" charset="0"/>
              </a:defRPr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90525" y="692150"/>
            <a:ext cx="6153150" cy="34623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3722" y="4385934"/>
            <a:ext cx="5546758" cy="4155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0" tIns="45319" rIns="90640" bIns="4531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68813"/>
            <a:ext cx="3005121" cy="462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0" tIns="45319" rIns="90640" bIns="45319" numCol="1" anchor="b" anchorCtr="0" compatLnSpc="1">
            <a:prstTxWarp prst="textNoShape">
              <a:avLst/>
            </a:prstTxWarp>
          </a:bodyPr>
          <a:lstStyle>
            <a:lvl1pPr defTabSz="905753">
              <a:defRPr sz="1100">
                <a:latin typeface="Arial" pitchFamily="-65" charset="0"/>
              </a:defRPr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7574" y="8768813"/>
            <a:ext cx="3005121" cy="462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0" tIns="45319" rIns="90640" bIns="45319" numCol="1" anchor="b" anchorCtr="0" compatLnSpc="1">
            <a:prstTxWarp prst="textNoShape">
              <a:avLst/>
            </a:prstTxWarp>
          </a:bodyPr>
          <a:lstStyle>
            <a:lvl1pPr algn="r" defTabSz="905753">
              <a:defRPr sz="1100">
                <a:latin typeface="Arial" pitchFamily="-65" charset="0"/>
              </a:defRPr>
            </a:lvl1pPr>
          </a:lstStyle>
          <a:p>
            <a:fld id="{2F058E4C-5CED-9445-A89B-CF165211697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2706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ＭＳ Ｐゴシック" pitchFamily="-65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ＭＳ Ｐゴシック" pitchFamily="-65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ＭＳ Ｐゴシック" pitchFamily="-65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ＭＳ Ｐゴシック" pitchFamily="-65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5791200"/>
            <a:ext cx="10871200" cy="1066800"/>
          </a:xfrm>
        </p:spPr>
        <p:txBody>
          <a:bodyPr rIns="91440" anchor="ctr"/>
          <a:lstStyle>
            <a:lvl1pPr>
              <a:spcBef>
                <a:spcPct val="20000"/>
              </a:spcBef>
              <a:defRPr sz="1600">
                <a:solidFill>
                  <a:schemeClr val="bg1"/>
                </a:solidFill>
                <a:latin typeface="TradeGothicBoldCondTwenty" pitchFamily="2" charset="0"/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990600"/>
            <a:ext cx="10363200" cy="2895600"/>
          </a:xfrm>
          <a:effectLst/>
        </p:spPr>
        <p:txBody>
          <a:bodyPr rIns="91440"/>
          <a:lstStyle>
            <a:lvl1pPr>
              <a:defRPr sz="8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r>
              <a:rPr lang="en-US"/>
              <a:t>AOML Program Review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fld id="{E9DED2A2-E9DA-F34F-88FC-B432E34FCA5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4000" y="0"/>
            <a:ext cx="3048000" cy="6172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8940800" cy="6172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r>
              <a:rPr lang="en-US"/>
              <a:t>AOML Program Review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fld id="{A14BE135-6E6C-1D44-9D92-9DBC113E4E0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r>
              <a:rPr lang="en-US"/>
              <a:t>AOML Program Review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fld id="{AB1FD0B6-8E5E-BC46-9BAD-30C21BE3CAF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r>
              <a:rPr lang="en-US"/>
              <a:t>AOML Program Review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fld id="{56BD24EA-E031-3C4F-A2A6-6EBD81CA0B0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219200"/>
            <a:ext cx="57404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51600" y="1219200"/>
            <a:ext cx="57404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r>
              <a:rPr lang="en-US"/>
              <a:t>AOML Program Review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fld id="{A9651582-A18F-B24E-9E00-E1A6A0521AC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r>
              <a:rPr lang="en-US"/>
              <a:t>AOML Program Review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fld id="{8892F054-9CEB-7E4C-A08A-7804F5D82B3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r>
              <a:rPr lang="en-US"/>
              <a:t>AOML Program Review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fld id="{A1125F33-B5BE-0146-8AA1-6F0A45A5E8B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r>
              <a:rPr lang="en-US"/>
              <a:t>AOML Program Review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fld id="{C96EBABF-AC08-7A4B-8A24-5DF45D8D5A3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r>
              <a:rPr lang="en-US"/>
              <a:t>AOML Program Review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fld id="{B2F2589A-B144-ED47-A310-25887C258FC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r>
              <a:rPr lang="en-US"/>
              <a:t>AOML Program Review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fld id="{BABD79F0-B7C6-914D-BEBB-65446CF9C01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2192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chemeClr val="bg1">
                <a:alpha val="74998"/>
              </a:schemeClr>
            </a:outerShdw>
          </a:effectLst>
        </p:spPr>
        <p:txBody>
          <a:bodyPr vert="horz" wrap="square" lIns="91440" tIns="45720" rIns="18288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219200"/>
            <a:ext cx="116840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18288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213600" y="6381750"/>
            <a:ext cx="4978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FFFFFF"/>
                </a:solidFill>
                <a:latin typeface="+mn-lt"/>
              </a:defRPr>
            </a:lvl1pPr>
          </a:lstStyle>
          <a:p>
            <a:r>
              <a:rPr lang="en-US"/>
              <a:t>AOML Program Review</a:t>
            </a:r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381750"/>
            <a:ext cx="71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fld id="{24F001BD-A523-C745-B923-10B4FEBFB7A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Picture 9" descr="Dept of Commerce Seal"/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31200" y="6556376"/>
            <a:ext cx="302683" cy="22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0" descr="NOAA"/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61400" y="6551612"/>
            <a:ext cx="3048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rgbClr val="003366"/>
          </a:solidFill>
          <a:latin typeface="+mn-lt"/>
          <a:ea typeface="+mj-ea"/>
          <a:cs typeface="+mj-cs"/>
        </a:defRPr>
      </a:lvl1pPr>
      <a:lvl2pPr algn="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rgbClr val="003366"/>
          </a:solidFill>
          <a:latin typeface="Arial" pitchFamily="-65" charset="0"/>
        </a:defRPr>
      </a:lvl2pPr>
      <a:lvl3pPr algn="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rgbClr val="003366"/>
          </a:solidFill>
          <a:latin typeface="Arial" pitchFamily="-65" charset="0"/>
        </a:defRPr>
      </a:lvl3pPr>
      <a:lvl4pPr algn="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rgbClr val="003366"/>
          </a:solidFill>
          <a:latin typeface="Arial" pitchFamily="-65" charset="0"/>
        </a:defRPr>
      </a:lvl4pPr>
      <a:lvl5pPr algn="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rgbClr val="003366"/>
          </a:solidFill>
          <a:latin typeface="Arial" pitchFamily="-65" charset="0"/>
        </a:defRPr>
      </a:lvl5pPr>
      <a:lvl6pPr marL="457200" algn="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rgbClr val="003366"/>
          </a:solidFill>
          <a:latin typeface="Arial" pitchFamily="-65" charset="0"/>
        </a:defRPr>
      </a:lvl6pPr>
      <a:lvl7pPr marL="914400" algn="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rgbClr val="003366"/>
          </a:solidFill>
          <a:latin typeface="Arial" pitchFamily="-65" charset="0"/>
        </a:defRPr>
      </a:lvl7pPr>
      <a:lvl8pPr marL="1371600" algn="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rgbClr val="003366"/>
          </a:solidFill>
          <a:latin typeface="Arial" pitchFamily="-65" charset="0"/>
        </a:defRPr>
      </a:lvl8pPr>
      <a:lvl9pPr marL="1828800" algn="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rgbClr val="003366"/>
          </a:solidFill>
          <a:latin typeface="Arial" pitchFamily="-65" charset="0"/>
        </a:defRPr>
      </a:lvl9pPr>
    </p:titleStyle>
    <p:bodyStyle>
      <a:lvl1pPr algn="l" rtl="0" eaLnBrk="1" fontAlgn="base" hangingPunct="1">
        <a:spcBef>
          <a:spcPct val="5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95338" indent="-338138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115000"/>
        <a:buChar char="•"/>
        <a:defRPr sz="2000">
          <a:solidFill>
            <a:schemeClr val="tx1"/>
          </a:solidFill>
          <a:latin typeface="+mn-lt"/>
          <a:ea typeface="ＭＳ Ｐゴシック" pitchFamily="-65" charset="-128"/>
        </a:defRPr>
      </a:lvl2pPr>
      <a:lvl3pPr marL="1258888" indent="-225425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120000"/>
        <a:buChar char="–"/>
        <a:defRPr>
          <a:solidFill>
            <a:schemeClr val="tx1"/>
          </a:solidFill>
          <a:latin typeface="+mn-lt"/>
          <a:ea typeface="ＭＳ Ｐゴシック" pitchFamily="-65" charset="-128"/>
        </a:defRPr>
      </a:lvl3pPr>
      <a:lvl4pPr marL="1828800" indent="-284163" algn="l" rtl="0" eaLnBrk="1" fontAlgn="base" hangingPunct="1">
        <a:spcBef>
          <a:spcPct val="20000"/>
        </a:spcBef>
        <a:spcAft>
          <a:spcPct val="0"/>
        </a:spcAft>
        <a:buFont typeface="Arial" pitchFamily="-65" charset="0"/>
        <a:buChar char="ü"/>
        <a:defRPr>
          <a:solidFill>
            <a:schemeClr val="tx1"/>
          </a:solidFill>
          <a:latin typeface="+mn-lt"/>
          <a:ea typeface="ＭＳ Ｐゴシック" pitchFamily="-65" charset="-128"/>
        </a:defRPr>
      </a:lvl4pPr>
      <a:lvl5pPr marL="2286000" indent="-22225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ＭＳ Ｐゴシック" pitchFamily="-65" charset="-128"/>
        </a:defRPr>
      </a:lvl5pPr>
      <a:lvl6pPr marL="2743200" indent="-22225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ＭＳ Ｐゴシック" pitchFamily="-65" charset="-128"/>
        </a:defRPr>
      </a:lvl6pPr>
      <a:lvl7pPr marL="3200400" indent="-22225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ＭＳ Ｐゴシック" pitchFamily="-65" charset="-128"/>
        </a:defRPr>
      </a:lvl7pPr>
      <a:lvl8pPr marL="3657600" indent="-22225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ＭＳ Ｐゴシック" pitchFamily="-65" charset="-128"/>
        </a:defRPr>
      </a:lvl8pPr>
      <a:lvl9pPr marL="4114800" indent="-22225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ＭＳ Ｐゴシック" pitchFamily="-65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https://lh5.googleusercontent.com/2Q6kZmRezQBCJ-NWp_Ma3BAid3uGed2vQqBejcbwRTSisRlq_AuzcxKHPExkjTA5vkLYY3unXKy-FsCc9h5RDjbfIjAtUoxihvZWlzvWxUJM94CoL2ZgMwuz_qmpPboxxHIcB-qO" TargetMode="External"/><Relationship Id="rId7" Type="http://schemas.openxmlformats.org/officeDocument/2006/relationships/image" Target="../media/image2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4.tiff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4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29/2022GL099332" TargetMode="External"/><Relationship Id="rId2" Type="http://schemas.openxmlformats.org/officeDocument/2006/relationships/hyperlink" Target="https://doi.org/10.1029/2020GL088762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https://lh4.googleusercontent.com/mXhbLJWpTK2keJryTIZeoCcAPG3ae900XgkaqLRAvnB5rLsnwO4E9H7rwc7wpgBncDa_MSpLCa7zRiHJRVtM8cXRgkf-vgo0sXEDgK20R1_2kB7Hxo4rF37yhaHwvEHF8DMWbzWMRf8SURc4vw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tiff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https://lh4.googleusercontent.com/pdk6urMsVA_-jEBrvSZkunhrUxiHKNi2x11tj8jUXzOA8tFrG1hoANREMKwXGrYkxneYQaUGPm3g4gMJ-i9wtnug6BocPNRecSUOBLDREGRlHdBga-hIQwRBaq8BPlAGddPgPgpz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A72949C3-3BFA-9F44-A2B1-29A09C616CC5}"/>
              </a:ext>
            </a:extLst>
          </p:cNvPr>
          <p:cNvSpPr txBox="1"/>
          <p:nvPr/>
        </p:nvSpPr>
        <p:spPr>
          <a:xfrm>
            <a:off x="990600" y="1888743"/>
            <a:ext cx="9982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A Summary of Recent Microphysics Work at HRD</a:t>
            </a:r>
            <a:endParaRPr lang="en-US" sz="42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5E5284E-08C6-8C4B-BDB7-B98BCEB32A84}"/>
              </a:ext>
            </a:extLst>
          </p:cNvPr>
          <p:cNvSpPr txBox="1"/>
          <p:nvPr/>
        </p:nvSpPr>
        <p:spPr>
          <a:xfrm>
            <a:off x="1371600" y="4114800"/>
            <a:ext cx="9753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                                   Hua Leighton</a:t>
            </a:r>
          </a:p>
          <a:p>
            <a:endParaRPr lang="en-US" sz="2800" b="1" dirty="0"/>
          </a:p>
          <a:p>
            <a:r>
              <a:rPr lang="en-US" sz="24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             </a:t>
            </a:r>
            <a:r>
              <a:rPr lang="en-US" sz="20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Collaborators: Robert Black, </a:t>
            </a:r>
            <a:r>
              <a:rPr lang="en-US" sz="2000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Xuejin</a:t>
            </a:r>
            <a:r>
              <a:rPr lang="en-US" sz="20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Zhang, and Frank Marks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156E064-FB47-EF46-B4BD-1533FE29A3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0" y="6441135"/>
            <a:ext cx="438912" cy="438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466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54AFEC9-9634-D319-69D8-F9A105E8FA7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96EBABF-AC08-7A4B-8A24-5DF45D8D5A35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3" name="Slide Number Placeholder 1">
            <a:extLst>
              <a:ext uri="{FF2B5EF4-FFF2-40B4-BE49-F238E27FC236}">
                <a16:creationId xmlns:a16="http://schemas.microsoft.com/office/drawing/2014/main" id="{B7AB0FDE-6ACB-75DD-C862-97DCBCC24EAA}"/>
              </a:ext>
            </a:extLst>
          </p:cNvPr>
          <p:cNvSpPr txBox="1">
            <a:spLocks/>
          </p:cNvSpPr>
          <p:nvPr/>
        </p:nvSpPr>
        <p:spPr bwMode="auto">
          <a:xfrm>
            <a:off x="0" y="6381750"/>
            <a:ext cx="71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4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adeGothic" pitchFamily="2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adeGothic" pitchFamily="2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adeGothic" pitchFamily="2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adeGothic" pitchFamily="2" charset="0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TradeGothic" pitchFamily="2" charset="0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TradeGothic" pitchFamily="2" charset="0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TradeGothic" pitchFamily="2" charset="0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TradeGothic" pitchFamily="2" charset="0"/>
                <a:ea typeface="+mn-ea"/>
                <a:cs typeface="+mn-cs"/>
              </a:defRPr>
            </a:lvl9pPr>
          </a:lstStyle>
          <a:p>
            <a:fld id="{C96EBABF-AC08-7A4B-8A24-5DF45D8D5A35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254044-A704-5A6F-1D94-11AA7E2BA5D8}"/>
              </a:ext>
            </a:extLst>
          </p:cNvPr>
          <p:cNvSpPr txBox="1"/>
          <p:nvPr/>
        </p:nvSpPr>
        <p:spPr>
          <a:xfrm>
            <a:off x="2438400" y="253425"/>
            <a:ext cx="899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3365"/>
                </a:solidFill>
              </a:rPr>
              <a:t>Gamma fitting using method of moments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CAFB7E75-7081-7C01-7AAE-D9CD0ABC29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6599" y="1166649"/>
            <a:ext cx="1745435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" name="Picture 6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A3719732-8C6B-FA69-D893-FA888EFF70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1166649"/>
            <a:ext cx="8509000" cy="5181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E209C9F-E935-0FE8-AC2A-51B65782FCEA}"/>
                  </a:ext>
                </a:extLst>
              </p:cNvPr>
              <p:cNvSpPr txBox="1"/>
              <p:nvPr/>
            </p:nvSpPr>
            <p:spPr>
              <a:xfrm>
                <a:off x="-76200" y="2917531"/>
                <a:ext cx="2946400" cy="7371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𝑀</m:t>
                      </m:r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0=</m:t>
                      </m:r>
                      <m:f>
                        <m:fPr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2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2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US" sz="22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m:rPr>
                              <m:sty m:val="p"/>
                            </m:rPr>
                            <a:rPr lang="el-GR" sz="2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Γ</m:t>
                          </m:r>
                          <m:r>
                            <a:rPr lang="en-US" sz="2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𝜇</m:t>
                          </m:r>
                          <m:r>
                            <a:rPr lang="en-US" sz="2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+1)</m:t>
                          </m:r>
                        </m:num>
                        <m:den>
                          <m:sSup>
                            <m:sSupPr>
                              <m:ctrlPr>
                                <a:rPr lang="en-US" sz="22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2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𝜆</m:t>
                              </m:r>
                            </m:e>
                            <m:sup>
                              <m:r>
                                <a:rPr lang="en-US" sz="22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𝜇</m:t>
                              </m:r>
                              <m:r>
                                <a:rPr lang="en-US" sz="22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+1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sz="2200" dirty="0"/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E209C9F-E935-0FE8-AC2A-51B65782FC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76200" y="2917531"/>
                <a:ext cx="2946400" cy="737189"/>
              </a:xfrm>
              <a:prstGeom prst="rect">
                <a:avLst/>
              </a:prstGeom>
              <a:blipFill>
                <a:blip r:embed="rId4"/>
                <a:stretch>
                  <a:fillRect b="-50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EF5EEBD-A492-254B-E11D-6672DBD8156C}"/>
                  </a:ext>
                </a:extLst>
              </p:cNvPr>
              <p:cNvSpPr txBox="1"/>
              <p:nvPr/>
            </p:nvSpPr>
            <p:spPr>
              <a:xfrm>
                <a:off x="-50800" y="3758611"/>
                <a:ext cx="2946400" cy="7371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𝑀</m:t>
                      </m:r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1=</m:t>
                      </m:r>
                      <m:f>
                        <m:fPr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2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2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US" sz="22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m:rPr>
                              <m:sty m:val="p"/>
                            </m:rPr>
                            <a:rPr lang="el-GR" sz="2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Γ</m:t>
                          </m:r>
                          <m:r>
                            <a:rPr lang="en-US" sz="2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𝜇</m:t>
                          </m:r>
                          <m:r>
                            <a:rPr lang="en-US" sz="2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+2)</m:t>
                          </m:r>
                        </m:num>
                        <m:den>
                          <m:sSup>
                            <m:sSupPr>
                              <m:ctrlPr>
                                <a:rPr lang="en-US" sz="22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2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𝜆</m:t>
                              </m:r>
                            </m:e>
                            <m:sup>
                              <m:r>
                                <a:rPr lang="en-US" sz="22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𝜇</m:t>
                              </m:r>
                              <m:r>
                                <a:rPr lang="en-US" sz="22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sz="2200" dirty="0"/>
              </a:p>
            </p:txBody>
          </p:sp>
        </mc:Choice>
        <mc:Fallback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EF5EEBD-A492-254B-E11D-6672DBD815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50800" y="3758611"/>
                <a:ext cx="2946400" cy="737189"/>
              </a:xfrm>
              <a:prstGeom prst="rect">
                <a:avLst/>
              </a:prstGeom>
              <a:blipFill>
                <a:blip r:embed="rId5"/>
                <a:stretch>
                  <a:fillRect b="-50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995AB04A-DB57-A318-1AEF-C8196FB205EF}"/>
                  </a:ext>
                </a:extLst>
              </p:cNvPr>
              <p:cNvSpPr txBox="1"/>
              <p:nvPr/>
            </p:nvSpPr>
            <p:spPr>
              <a:xfrm>
                <a:off x="-50800" y="4596811"/>
                <a:ext cx="2946400" cy="7371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𝑀</m:t>
                      </m:r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2=</m:t>
                      </m:r>
                      <m:f>
                        <m:fPr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2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2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US" sz="22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m:rPr>
                              <m:sty m:val="p"/>
                            </m:rPr>
                            <a:rPr lang="el-GR" sz="2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Γ</m:t>
                          </m:r>
                          <m:r>
                            <a:rPr lang="en-US" sz="2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𝜇</m:t>
                          </m:r>
                          <m:r>
                            <a:rPr lang="en-US" sz="2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+3)</m:t>
                          </m:r>
                        </m:num>
                        <m:den>
                          <m:sSup>
                            <m:sSupPr>
                              <m:ctrlPr>
                                <a:rPr lang="en-US" sz="22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2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𝜆</m:t>
                              </m:r>
                            </m:e>
                            <m:sup>
                              <m:r>
                                <a:rPr lang="en-US" sz="22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𝜇</m:t>
                              </m:r>
                              <m:r>
                                <a:rPr lang="en-US" sz="22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+3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sz="2200" dirty="0"/>
              </a:p>
            </p:txBody>
          </p:sp>
        </mc:Choice>
        <mc:Fallback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995AB04A-DB57-A318-1AEF-C8196FB205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50800" y="4596811"/>
                <a:ext cx="2946400" cy="737189"/>
              </a:xfrm>
              <a:prstGeom prst="rect">
                <a:avLst/>
              </a:prstGeom>
              <a:blipFill>
                <a:blip r:embed="rId6"/>
                <a:stretch>
                  <a:fillRect b="-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EA98D080-1B6F-05DC-74C3-17805B4F847B}"/>
                  </a:ext>
                </a:extLst>
              </p:cNvPr>
              <p:cNvSpPr/>
              <p:nvPr/>
            </p:nvSpPr>
            <p:spPr>
              <a:xfrm>
                <a:off x="527702" y="1197423"/>
                <a:ext cx="2677143" cy="4789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</m:d>
                      <m:r>
                        <a:rPr lang="en-US" sz="24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b>
                          <m:r>
                            <a:rPr lang="en-US" sz="24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sSup>
                        <m:sSup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p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𝜇</m:t>
                          </m:r>
                        </m:sup>
                      </m:sSup>
                      <m:sSup>
                        <m:sSup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𝜆</m:t>
                          </m:r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𝐷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EA98D080-1B6F-05DC-74C3-17805B4F847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702" y="1197423"/>
                <a:ext cx="2677143" cy="478977"/>
              </a:xfrm>
              <a:prstGeom prst="rect">
                <a:avLst/>
              </a:prstGeom>
              <a:blipFill>
                <a:blip r:embed="rId7"/>
                <a:stretch>
                  <a:fillRect b="-5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>
            <a:extLst>
              <a:ext uri="{FF2B5EF4-FFF2-40B4-BE49-F238E27FC236}">
                <a16:creationId xmlns:a16="http://schemas.microsoft.com/office/drawing/2014/main" id="{F58BBA0A-E79D-7F7A-61D7-2938121CFCBD}"/>
              </a:ext>
            </a:extLst>
          </p:cNvPr>
          <p:cNvSpPr/>
          <p:nvPr/>
        </p:nvSpPr>
        <p:spPr>
          <a:xfrm>
            <a:off x="228600" y="2917531"/>
            <a:ext cx="3378200" cy="256886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BDB82040-48F6-533D-E0C6-40C3CF8F4F76}"/>
                  </a:ext>
                </a:extLst>
              </p:cNvPr>
              <p:cNvSpPr txBox="1"/>
              <p:nvPr/>
            </p:nvSpPr>
            <p:spPr>
              <a:xfrm>
                <a:off x="304800" y="5631359"/>
                <a:ext cx="3378200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200" dirty="0"/>
                  <a:t>Solve equations (1), (2), and (3)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2200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𝜇</m:t>
                    </m:r>
                    <m:r>
                      <a:rPr lang="en-US" sz="2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2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𝑎𝑛𝑑</m:t>
                    </m:r>
                    <m:r>
                      <a:rPr lang="en-US" sz="2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2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sz="2200" dirty="0"/>
                  <a:t> </a:t>
                </a:r>
              </a:p>
            </p:txBody>
          </p:sp>
        </mc:Choice>
        <mc:Fallback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BDB82040-48F6-533D-E0C6-40C3CF8F4F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5631359"/>
                <a:ext cx="3378200" cy="769441"/>
              </a:xfrm>
              <a:prstGeom prst="rect">
                <a:avLst/>
              </a:prstGeom>
              <a:blipFill>
                <a:blip r:embed="rId8"/>
                <a:stretch>
                  <a:fillRect l="-2632" t="-4839" b="-145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>
            <a:extLst>
              <a:ext uri="{FF2B5EF4-FFF2-40B4-BE49-F238E27FC236}">
                <a16:creationId xmlns:a16="http://schemas.microsoft.com/office/drawing/2014/main" id="{BE4F1759-DF81-C129-F623-5F19194E980C}"/>
              </a:ext>
            </a:extLst>
          </p:cNvPr>
          <p:cNvSpPr txBox="1"/>
          <p:nvPr/>
        </p:nvSpPr>
        <p:spPr>
          <a:xfrm>
            <a:off x="2679701" y="3101459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(Eq. 1)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C08C115-EF27-3ECE-3DD3-65E7CDFF595B}"/>
              </a:ext>
            </a:extLst>
          </p:cNvPr>
          <p:cNvSpPr txBox="1"/>
          <p:nvPr/>
        </p:nvSpPr>
        <p:spPr>
          <a:xfrm>
            <a:off x="2647950" y="3971817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(Eq. 2)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9AB12FE-03E1-AF69-CE6D-705002A324FA}"/>
              </a:ext>
            </a:extLst>
          </p:cNvPr>
          <p:cNvSpPr txBox="1"/>
          <p:nvPr/>
        </p:nvSpPr>
        <p:spPr>
          <a:xfrm>
            <a:off x="2667000" y="4743545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(Eq. 3)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11B1068F-0A93-4173-1F1A-AAD113763A1C}"/>
                  </a:ext>
                </a:extLst>
              </p:cNvPr>
              <p:cNvSpPr txBox="1"/>
              <p:nvPr/>
            </p:nvSpPr>
            <p:spPr>
              <a:xfrm>
                <a:off x="25400" y="1685825"/>
                <a:ext cx="3733800" cy="10839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2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= </m:t>
                      </m:r>
                      <m:nary>
                        <m:naryPr>
                          <m:limLoc m:val="undOvr"/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en-US" sz="2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∞</m:t>
                          </m:r>
                        </m:sup>
                        <m:e>
                          <m:sSup>
                            <m:sSupPr>
                              <m:ctrlPr>
                                <a:rPr lang="en-US" sz="22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200" b="0" i="1" smtClean="0"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e>
                            <m:sup>
                              <m:r>
                                <a:rPr lang="en-US" sz="22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</m:sSup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𝑑𝐷</m:t>
                          </m:r>
                        </m:e>
                      </m:nary>
                    </m:oMath>
                  </m:oMathPara>
                </a14:m>
                <a:endParaRPr lang="en-US" sz="2200" dirty="0"/>
              </a:p>
            </p:txBody>
          </p:sp>
        </mc:Choice>
        <mc:Fallback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11B1068F-0A93-4173-1F1A-AAD113763A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00" y="1685825"/>
                <a:ext cx="3733800" cy="1083951"/>
              </a:xfrm>
              <a:prstGeom prst="rect">
                <a:avLst/>
              </a:prstGeom>
              <a:blipFill>
                <a:blip r:embed="rId9"/>
                <a:stretch>
                  <a:fillRect t="-112791" b="-1709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>
            <a:extLst>
              <a:ext uri="{FF2B5EF4-FFF2-40B4-BE49-F238E27FC236}">
                <a16:creationId xmlns:a16="http://schemas.microsoft.com/office/drawing/2014/main" id="{7EB44CB8-76F6-FA0C-CC8F-5BAC32E5A11F}"/>
              </a:ext>
            </a:extLst>
          </p:cNvPr>
          <p:cNvSpPr txBox="1"/>
          <p:nvPr/>
        </p:nvSpPr>
        <p:spPr>
          <a:xfrm>
            <a:off x="1594624" y="10259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3ECCC59-EA21-87BB-52F9-4FFE7683014C}"/>
              </a:ext>
            </a:extLst>
          </p:cNvPr>
          <p:cNvSpPr/>
          <p:nvPr/>
        </p:nvSpPr>
        <p:spPr>
          <a:xfrm>
            <a:off x="10488168" y="1095973"/>
            <a:ext cx="1234440" cy="507622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Picture 6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C9B2A18C-6DD5-8EB4-1B7A-C405E05D0C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1170432"/>
            <a:ext cx="8509000" cy="5181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0C7F72BF-AF84-C72A-1509-82F483CFE9A9}"/>
              </a:ext>
            </a:extLst>
          </p:cNvPr>
          <p:cNvSpPr/>
          <p:nvPr/>
        </p:nvSpPr>
        <p:spPr>
          <a:xfrm>
            <a:off x="11239500" y="1170432"/>
            <a:ext cx="342900" cy="159139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31926B0-BE49-8001-4A3E-4724DDA69686}"/>
              </a:ext>
            </a:extLst>
          </p:cNvPr>
          <p:cNvSpPr/>
          <p:nvPr/>
        </p:nvSpPr>
        <p:spPr>
          <a:xfrm>
            <a:off x="7452360" y="1165223"/>
            <a:ext cx="342900" cy="159139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BC7611C8-3D95-BA58-60B0-5D75D2371E8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44000" y="6441135"/>
            <a:ext cx="438912" cy="438912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A04E9F42-EBDD-3FDA-4D1A-E6CBF9F0C154}"/>
              </a:ext>
            </a:extLst>
          </p:cNvPr>
          <p:cNvSpPr txBox="1"/>
          <p:nvPr/>
        </p:nvSpPr>
        <p:spPr>
          <a:xfrm>
            <a:off x="1295400" y="6412468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Leighton et al. 2023</a:t>
            </a:r>
          </a:p>
        </p:txBody>
      </p:sp>
    </p:spTree>
    <p:extLst>
      <p:ext uri="{BB962C8B-B14F-4D97-AF65-F5344CB8AC3E}">
        <p14:creationId xmlns:p14="http://schemas.microsoft.com/office/powerpoint/2010/main" val="4042569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 animBg="1"/>
      <p:bldP spid="12" grpId="0"/>
      <p:bldP spid="13" grpId="0"/>
      <p:bldP spid="14" grpId="0"/>
      <p:bldP spid="15" grpId="0"/>
      <p:bldP spid="16" grpId="0"/>
      <p:bldP spid="18" grpId="0" animBg="1"/>
      <p:bldP spid="20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6A30F5D-F75B-973F-F329-8F9D7D2BE24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96EBABF-AC08-7A4B-8A24-5DF45D8D5A35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3" name="Slide Number Placeholder 1">
            <a:extLst>
              <a:ext uri="{FF2B5EF4-FFF2-40B4-BE49-F238E27FC236}">
                <a16:creationId xmlns:a16="http://schemas.microsoft.com/office/drawing/2014/main" id="{632A4F4C-7C83-B929-1984-F3415728DE2F}"/>
              </a:ext>
            </a:extLst>
          </p:cNvPr>
          <p:cNvSpPr txBox="1">
            <a:spLocks/>
          </p:cNvSpPr>
          <p:nvPr/>
        </p:nvSpPr>
        <p:spPr bwMode="auto">
          <a:xfrm>
            <a:off x="0" y="6381750"/>
            <a:ext cx="71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4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adeGothic" pitchFamily="2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adeGothic" pitchFamily="2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adeGothic" pitchFamily="2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adeGothic" pitchFamily="2" charset="0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TradeGothic" pitchFamily="2" charset="0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TradeGothic" pitchFamily="2" charset="0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TradeGothic" pitchFamily="2" charset="0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TradeGothic" pitchFamily="2" charset="0"/>
                <a:ea typeface="+mn-ea"/>
                <a:cs typeface="+mn-cs"/>
              </a:defRPr>
            </a:lvl9pPr>
          </a:lstStyle>
          <a:p>
            <a:fld id="{C96EBABF-AC08-7A4B-8A24-5DF45D8D5A35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D54CC997-5601-07F1-455E-2D49A355C6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1200" y="762000"/>
            <a:ext cx="18600615" cy="803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090854E-7C59-0B1A-14B6-CDB664F04E02}"/>
                  </a:ext>
                </a:extLst>
              </p:cNvPr>
              <p:cNvSpPr txBox="1"/>
              <p:nvPr/>
            </p:nvSpPr>
            <p:spPr>
              <a:xfrm>
                <a:off x="3429000" y="263005"/>
                <a:ext cx="74676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b="1" dirty="0">
                    <a:solidFill>
                      <a:srgbClr val="003365"/>
                    </a:solidFill>
                  </a:rPr>
                  <a:t>The distribution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b="1" i="1">
                            <a:solidFill>
                              <a:srgbClr val="003365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1" i="1">
                            <a:solidFill>
                              <a:srgbClr val="003365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</m:e>
                      <m:sub>
                        <m:r>
                          <a:rPr lang="en-US" sz="3200" b="1" i="1">
                            <a:solidFill>
                              <a:srgbClr val="003365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  <m:r>
                      <a:rPr lang="en-US" sz="3200" b="1" i="1">
                        <a:solidFill>
                          <a:srgbClr val="003365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3200" b="1" i="1">
                        <a:solidFill>
                          <a:srgbClr val="003365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𝝁</m:t>
                    </m:r>
                    <m:r>
                      <a:rPr lang="en-US" sz="3200" b="1" i="1">
                        <a:solidFill>
                          <a:srgbClr val="003365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3200" b="1" i="1">
                        <a:solidFill>
                          <a:srgbClr val="003365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𝒂𝒏𝒅</m:t>
                    </m:r>
                    <m:r>
                      <a:rPr lang="en-US" sz="3200" b="1" i="1">
                        <a:solidFill>
                          <a:srgbClr val="003365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3200" b="1" i="1">
                        <a:solidFill>
                          <a:srgbClr val="003365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𝝀</m:t>
                    </m:r>
                  </m:oMath>
                </a14:m>
                <a:r>
                  <a:rPr lang="en-US" sz="3200" b="1" dirty="0">
                    <a:solidFill>
                      <a:srgbClr val="003365"/>
                    </a:solidFill>
                  </a:rPr>
                  <a:t> </a:t>
                </a:r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090854E-7C59-0B1A-14B6-CDB664F04E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9000" y="263005"/>
                <a:ext cx="7467600" cy="584775"/>
              </a:xfrm>
              <a:prstGeom prst="rect">
                <a:avLst/>
              </a:prstGeom>
              <a:blipFill>
                <a:blip r:embed="rId2"/>
                <a:stretch>
                  <a:fillRect l="-2207" t="-12766" b="-319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A292BBE-1772-9B17-5015-1E8F74717A00}"/>
                  </a:ext>
                </a:extLst>
              </p:cNvPr>
              <p:cNvSpPr txBox="1"/>
              <p:nvPr/>
            </p:nvSpPr>
            <p:spPr>
              <a:xfrm>
                <a:off x="5334000" y="6012418"/>
                <a:ext cx="2286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𝑙𝑜𝑔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𝐿𝑊𝐶</m:t>
                    </m:r>
                  </m:oMath>
                </a14:m>
                <a:r>
                  <a:rPr lang="en-US" dirty="0"/>
                  <a:t> (g m</a:t>
                </a:r>
                <a:r>
                  <a:rPr lang="en-US" baseline="30000" dirty="0"/>
                  <a:t>-3</a:t>
                </a:r>
                <a:r>
                  <a:rPr lang="en-US" dirty="0"/>
                  <a:t>)</a:t>
                </a:r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A292BBE-1772-9B17-5015-1E8F74717A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0" y="6012418"/>
                <a:ext cx="2286000" cy="369332"/>
              </a:xfrm>
              <a:prstGeom prst="rect">
                <a:avLst/>
              </a:prstGeom>
              <a:blipFill>
                <a:blip r:embed="rId3"/>
                <a:stretch>
                  <a:fillRect l="-1111" t="-6667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>
            <a:extLst>
              <a:ext uri="{FF2B5EF4-FFF2-40B4-BE49-F238E27FC236}">
                <a16:creationId xmlns:a16="http://schemas.microsoft.com/office/drawing/2014/main" id="{0F93C1A2-0A13-F7CA-E411-1FF1F6818F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00" y="6441135"/>
            <a:ext cx="438912" cy="43891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7963C08-D063-497A-8295-FD34D03ABB71}"/>
              </a:ext>
            </a:extLst>
          </p:cNvPr>
          <p:cNvSpPr txBox="1"/>
          <p:nvPr/>
        </p:nvSpPr>
        <p:spPr>
          <a:xfrm>
            <a:off x="731520" y="6427158"/>
            <a:ext cx="96570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Leighton et al. 2023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1EE234B-B7DF-8732-5AF0-8295BFB685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00" y="1168142"/>
            <a:ext cx="11767177" cy="4963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2400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7BABE86-0933-1366-3CCB-C2C3E76B44F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96EBABF-AC08-7A4B-8A24-5DF45D8D5A35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0393E52-F6CE-B967-264F-CF11F82D64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066800"/>
            <a:ext cx="9906000" cy="519407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A4BE28C7-7CDF-3988-60DC-BF49886CEF1B}"/>
                  </a:ext>
                </a:extLst>
              </p:cNvPr>
              <p:cNvSpPr txBox="1"/>
              <p:nvPr/>
            </p:nvSpPr>
            <p:spPr>
              <a:xfrm>
                <a:off x="924560" y="228600"/>
                <a:ext cx="10439400" cy="4924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600" b="1" dirty="0">
                    <a:solidFill>
                      <a:srgbClr val="003365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Improve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600" b="1" i="1" smtClean="0">
                            <a:solidFill>
                              <a:srgbClr val="003365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600" b="1" i="1" smtClean="0">
                            <a:solidFill>
                              <a:srgbClr val="003365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𝑵</m:t>
                        </m:r>
                      </m:e>
                      <m:sub>
                        <m:r>
                          <a:rPr lang="en-US" sz="2600" b="1" i="1" smtClean="0">
                            <a:solidFill>
                              <a:srgbClr val="003365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𝟎</m:t>
                        </m:r>
                      </m:sub>
                    </m:sSub>
                    <m:r>
                      <a:rPr lang="en-US" sz="2600" b="1" i="1" smtClean="0">
                        <a:solidFill>
                          <a:srgbClr val="003365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− </m:t>
                    </m:r>
                    <m:r>
                      <a:rPr lang="en-US" sz="2600" b="1" i="1" smtClean="0">
                        <a:solidFill>
                          <a:srgbClr val="003365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𝝀</m:t>
                    </m:r>
                  </m:oMath>
                </a14:m>
                <a:r>
                  <a:rPr lang="en-US" sz="2600" b="1" dirty="0">
                    <a:solidFill>
                      <a:srgbClr val="003365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relationship using a Random Forest Regression Model</a:t>
                </a:r>
              </a:p>
            </p:txBody>
          </p:sp>
        </mc:Choice>
        <mc:Fallback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A4BE28C7-7CDF-3988-60DC-BF49886CEF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4560" y="228600"/>
                <a:ext cx="10439400" cy="492443"/>
              </a:xfrm>
              <a:prstGeom prst="rect">
                <a:avLst/>
              </a:prstGeom>
              <a:blipFill>
                <a:blip r:embed="rId3"/>
                <a:stretch>
                  <a:fillRect l="-972" t="-12821" b="-307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E0F83E59-0E8D-A16C-3A92-8CEA69D70E6C}"/>
              </a:ext>
            </a:extLst>
          </p:cNvPr>
          <p:cNvSpPr txBox="1"/>
          <p:nvPr/>
        </p:nvSpPr>
        <p:spPr>
          <a:xfrm>
            <a:off x="914400" y="6417310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Leighton et al. 2023</a:t>
            </a:r>
          </a:p>
        </p:txBody>
      </p:sp>
    </p:spTree>
    <p:extLst>
      <p:ext uri="{BB962C8B-B14F-4D97-AF65-F5344CB8AC3E}">
        <p14:creationId xmlns:p14="http://schemas.microsoft.com/office/powerpoint/2010/main" val="14363715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47513F0-34F8-3872-4C90-282C9D03A20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96EBABF-AC08-7A4B-8A24-5DF45D8D5A35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DD73B0-063C-B871-43F7-25AF6275379A}"/>
              </a:ext>
            </a:extLst>
          </p:cNvPr>
          <p:cNvSpPr txBox="1"/>
          <p:nvPr/>
        </p:nvSpPr>
        <p:spPr>
          <a:xfrm>
            <a:off x="4572000" y="152400"/>
            <a:ext cx="10439400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800" b="1" dirty="0">
                <a:solidFill>
                  <a:srgbClr val="00336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Conclusions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8420E00-99F4-E3D2-08AB-85028AFABE77}"/>
              </a:ext>
            </a:extLst>
          </p:cNvPr>
          <p:cNvSpPr txBox="1"/>
          <p:nvPr/>
        </p:nvSpPr>
        <p:spPr>
          <a:xfrm>
            <a:off x="1143000" y="2133600"/>
            <a:ext cx="10668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Microphysics observations are valuable for advancing our understanding of microphysics processes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Microphysics observations are essential for improving the microphysics schemes in numerical models.</a:t>
            </a:r>
          </a:p>
        </p:txBody>
      </p:sp>
    </p:spTree>
    <p:extLst>
      <p:ext uri="{BB962C8B-B14F-4D97-AF65-F5344CB8AC3E}">
        <p14:creationId xmlns:p14="http://schemas.microsoft.com/office/powerpoint/2010/main" val="27489158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FF6463-9ABE-9BA8-0514-8D8712C39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0" dirty="0"/>
              <a:t>Ice Particle and Raindrop Size Distribution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04755B-14F8-BC86-2A0A-7414FB700E9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B1FD0B6-8E5E-BC46-9BAD-30C21BE3CAF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5964373-5E90-F884-FE8B-C821C2AF9A57}"/>
              </a:ext>
            </a:extLst>
          </p:cNvPr>
          <p:cNvSpPr txBox="1"/>
          <p:nvPr/>
        </p:nvSpPr>
        <p:spPr>
          <a:xfrm>
            <a:off x="533400" y="1676400"/>
            <a:ext cx="105918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Leighton, H., 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Black, R., Zhang, X., Marks, F. D. </a:t>
            </a:r>
            <a:r>
              <a:rPr lang="en-US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and S. G. Gopalakrishnan, (2020): Ice particle size distributions from composites of microphysics observations collected in tropical cyclones. </a:t>
            </a:r>
            <a:r>
              <a:rPr lang="en-US" b="0" i="1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Geophys</a:t>
            </a:r>
            <a:r>
              <a:rPr lang="en-US" b="0" i="1" dirty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. Res. Lett.</a:t>
            </a:r>
            <a:r>
              <a:rPr lang="en-US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, </a:t>
            </a:r>
            <a:r>
              <a:rPr lang="en-US" b="1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47</a:t>
            </a:r>
            <a:r>
              <a:rPr lang="en-US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, </a:t>
            </a:r>
          </a:p>
          <a:p>
            <a:r>
              <a:rPr lang="en-US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e2020GL088762, </a:t>
            </a:r>
            <a:r>
              <a:rPr lang="en-US" b="0" i="0" u="none" strike="noStrike" dirty="0">
                <a:solidFill>
                  <a:srgbClr val="D47500"/>
                </a:solidFill>
                <a:effectLst/>
                <a:latin typeface="Times New Roman" panose="02020603050405020304" pitchFamily="18" charset="0"/>
                <a:hlinkClick r:id="rId2"/>
              </a:rPr>
              <a:t>https://doi.org/10.1029/2020GL088762</a:t>
            </a:r>
            <a:r>
              <a:rPr lang="en-US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.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AF3CCE2-5139-0C10-8793-8E02FF17540E}"/>
              </a:ext>
            </a:extLst>
          </p:cNvPr>
          <p:cNvSpPr txBox="1"/>
          <p:nvPr/>
        </p:nvSpPr>
        <p:spPr>
          <a:xfrm>
            <a:off x="533400" y="2962870"/>
            <a:ext cx="105918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1200"/>
              </a:spcAft>
            </a:pP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Leighton, H., 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Black, R., Zhang, X., &amp; Marks, F. D. (2022). The relationship between reflectivity and rainfall rate from rain size distributions observed in hurricanes. </a:t>
            </a:r>
            <a:r>
              <a:rPr lang="en-US" b="0" i="1" dirty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b="0" i="1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Geophys</a:t>
            </a:r>
            <a:r>
              <a:rPr lang="en-US" b="0" i="1" dirty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. Res. Lett.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 49, e2022GL099332. </a:t>
            </a:r>
            <a:r>
              <a:rPr lang="en-US" sz="180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3"/>
              </a:rPr>
              <a:t>https://doi.org/10.1029/2022GL099332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E023311-06CE-1545-AA27-B0FDEFF8E601}"/>
              </a:ext>
            </a:extLst>
          </p:cNvPr>
          <p:cNvSpPr txBox="1"/>
          <p:nvPr/>
        </p:nvSpPr>
        <p:spPr>
          <a:xfrm>
            <a:off x="533400" y="4182070"/>
            <a:ext cx="108204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1200"/>
              </a:spcAft>
            </a:pP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Leighton, H., 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Zhang, X., Black, R., &amp; Marks, F. D. (2023). Improving the Representation of Raindrop Size Distributions Using the In-situ Microphysics Observations Collected in Hurricanes . </a:t>
            </a:r>
            <a:r>
              <a:rPr lang="en-US" b="0" i="1" dirty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i="1" dirty="0">
                <a:solidFill>
                  <a:srgbClr val="333333"/>
                </a:solidFill>
                <a:latin typeface="Times New Roman" panose="02020603050405020304" pitchFamily="18" charset="0"/>
              </a:rPr>
              <a:t>Submitted to </a:t>
            </a:r>
            <a:r>
              <a:rPr lang="en-US" b="0" i="1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Geophys</a:t>
            </a:r>
            <a:r>
              <a:rPr lang="en-US" b="0" i="1" dirty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. Res. Lett.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78252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41F691-0802-4B4D-8588-2FE4ECF8F85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B1FD0B6-8E5E-BC46-9BAD-30C21BE3CAFE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D371D80-C446-304D-A432-B5F2B0CEA5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0" y="6441135"/>
            <a:ext cx="438912" cy="43891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33B9A15-562A-5F43-999C-FADF239BBF4C}"/>
              </a:ext>
            </a:extLst>
          </p:cNvPr>
          <p:cNvSpPr/>
          <p:nvPr/>
        </p:nvSpPr>
        <p:spPr>
          <a:xfrm>
            <a:off x="2286000" y="152400"/>
            <a:ext cx="88697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003365"/>
                </a:solidFill>
              </a:rPr>
              <a:t>What is size distribution and how we measure 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70E825B-4670-A836-0D28-3273C3B51A2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1476" b="3384"/>
          <a:stretch/>
        </p:blipFill>
        <p:spPr>
          <a:xfrm>
            <a:off x="6445628" y="1981200"/>
            <a:ext cx="4831972" cy="421383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602FFD8-7CB6-8CD0-318D-1E7483ACBDB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7757" b="52222"/>
          <a:stretch/>
        </p:blipFill>
        <p:spPr>
          <a:xfrm>
            <a:off x="1076959" y="1555511"/>
            <a:ext cx="4351289" cy="41148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ED4099C-C557-F5D0-10AB-E228E23B332C}"/>
              </a:ext>
            </a:extLst>
          </p:cNvPr>
          <p:cNvCxnSpPr>
            <a:cxnSpLocks/>
            <a:stCxn id="3" idx="3"/>
          </p:cNvCxnSpPr>
          <p:nvPr/>
        </p:nvCxnSpPr>
        <p:spPr>
          <a:xfrm>
            <a:off x="5428248" y="3612911"/>
            <a:ext cx="754112" cy="0"/>
          </a:xfrm>
          <a:prstGeom prst="line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B1570152-4B19-D462-4CE8-14FFE34DC296}"/>
              </a:ext>
            </a:extLst>
          </p:cNvPr>
          <p:cNvSpPr txBox="1"/>
          <p:nvPr/>
        </p:nvSpPr>
        <p:spPr>
          <a:xfrm>
            <a:off x="1076959" y="1124624"/>
            <a:ext cx="60960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dirty="0"/>
              <a:t>Imaging probes (CIP, PIP)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F350255E-2770-30D7-295A-788FA1B02E2F}"/>
                  </a:ext>
                </a:extLst>
              </p:cNvPr>
              <p:cNvSpPr/>
              <p:nvPr/>
            </p:nvSpPr>
            <p:spPr>
              <a:xfrm>
                <a:off x="6609246" y="1063826"/>
                <a:ext cx="5069508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Exponential distribution:  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sz="200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func>
                      <m:func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>
                            <a:latin typeface="Cambria Math" panose="02040503050406030204" pitchFamily="18" charset="0"/>
                          </a:rPr>
                          <m:t>exp</m:t>
                        </m:r>
                      </m:fName>
                      <m:e>
                        <m:d>
                          <m:d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𝜆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𝐷</m:t>
                            </m:r>
                          </m:e>
                        </m:d>
                      </m:e>
                    </m:func>
                  </m:oMath>
                </a14:m>
                <a:endParaRPr lang="en-US" sz="2000" dirty="0"/>
              </a:p>
            </p:txBody>
          </p:sp>
        </mc:Choice>
        <mc:Fallback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F350255E-2770-30D7-295A-788FA1B02E2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09246" y="1063826"/>
                <a:ext cx="5069508" cy="400110"/>
              </a:xfrm>
              <a:prstGeom prst="rect">
                <a:avLst/>
              </a:prstGeom>
              <a:blipFill>
                <a:blip r:embed="rId5"/>
                <a:stretch>
                  <a:fillRect l="-1250" t="-9375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7D3F6817-DBAF-7672-8BB5-70215B02DD4D}"/>
                  </a:ext>
                </a:extLst>
              </p:cNvPr>
              <p:cNvSpPr/>
              <p:nvPr/>
            </p:nvSpPr>
            <p:spPr>
              <a:xfrm>
                <a:off x="6678416" y="1546382"/>
                <a:ext cx="5000338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Gamma distribution:</a:t>
                </a:r>
                <a14:m>
                  <m:oMath xmlns:m="http://schemas.openxmlformats.org/officeDocument/2006/math">
                    <m:r>
                      <a:rPr lang="en-US" sz="2000" b="0" i="0" smtClean="0">
                        <a:latin typeface="Cambria Math" panose="02040503050406030204" pitchFamily="18" charset="0"/>
                      </a:rPr>
                      <m:t>   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sz="200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sSup>
                      <m:sSup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p>
                        <m: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𝜇</m:t>
                        </m:r>
                      </m:sup>
                    </m:sSup>
                    <m:func>
                      <m:func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>
                            <a:latin typeface="Cambria Math" panose="02040503050406030204" pitchFamily="18" charset="0"/>
                          </a:rPr>
                          <m:t>exp</m:t>
                        </m:r>
                      </m:fName>
                      <m:e>
                        <m:d>
                          <m:d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𝜆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𝐷</m:t>
                            </m:r>
                          </m:e>
                        </m:d>
                      </m:e>
                    </m:func>
                  </m:oMath>
                </a14:m>
                <a:endParaRPr lang="en-US" sz="2000" dirty="0"/>
              </a:p>
            </p:txBody>
          </p:sp>
        </mc:Choice>
        <mc:Fallback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7D3F6817-DBAF-7672-8BB5-70215B02DD4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8416" y="1546382"/>
                <a:ext cx="5000338" cy="400110"/>
              </a:xfrm>
              <a:prstGeom prst="rect">
                <a:avLst/>
              </a:prstGeom>
              <a:blipFill>
                <a:blip r:embed="rId6"/>
                <a:stretch>
                  <a:fillRect l="-1523" t="-6061" b="-242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6072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2A9B92-58C5-2147-9CA1-0E9C7EB23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715" y="18178"/>
            <a:ext cx="11144570" cy="1003684"/>
          </a:xfrm>
        </p:spPr>
        <p:txBody>
          <a:bodyPr>
            <a:normAutofit/>
          </a:bodyPr>
          <a:lstStyle/>
          <a:p>
            <a:pPr algn="ctr"/>
            <a:r>
              <a:rPr lang="en-US" sz="2600" b="0" dirty="0">
                <a:latin typeface="+mn-lt"/>
              </a:rPr>
              <a:t>Exponential vs. gamma PSDs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2391C2E3-B3D6-4645-A142-DC001EC6C6B7}"/>
                  </a:ext>
                </a:extLst>
              </p:cNvPr>
              <p:cNvSpPr/>
              <p:nvPr/>
            </p:nvSpPr>
            <p:spPr>
              <a:xfrm>
                <a:off x="611628" y="1986366"/>
                <a:ext cx="1890966" cy="3802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US" b="0" i="0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</m:d>
                      <m:r>
                        <a:rPr lang="en-US" b="0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en-US" b="0" i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b="0" i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0" i="1">
                              <a:latin typeface="Cambria Math" panose="02040503050406030204" pitchFamily="18" charset="0"/>
                            </a:rPr>
                            <m:t>𝜆</m:t>
                          </m:r>
                          <m:r>
                            <a:rPr lang="en-US" b="0" i="1">
                              <a:latin typeface="Cambria Math" panose="02040503050406030204" pitchFamily="18" charset="0"/>
                            </a:rPr>
                            <m:t>𝐷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2391C2E3-B3D6-4645-A142-DC001EC6C6B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628" y="1986366"/>
                <a:ext cx="1890966" cy="380232"/>
              </a:xfrm>
              <a:prstGeom prst="rect">
                <a:avLst/>
              </a:prstGeom>
              <a:blipFill>
                <a:blip r:embed="rId2"/>
                <a:stretch>
                  <a:fillRect b="-1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0800BB6F-CFFB-654E-B69B-70D256667142}"/>
                  </a:ext>
                </a:extLst>
              </p:cNvPr>
              <p:cNvSpPr/>
              <p:nvPr/>
            </p:nvSpPr>
            <p:spPr>
              <a:xfrm>
                <a:off x="369617" y="4506366"/>
                <a:ext cx="2181045" cy="3802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US" b="0" i="0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</m:d>
                      <m:r>
                        <a:rPr lang="en-US" b="0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en-US" b="0" i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p>
                          <m:r>
                            <a:rPr lang="en-US" b="0" i="1">
                              <a:latin typeface="Cambria Math" panose="02040503050406030204" pitchFamily="18" charset="0"/>
                            </a:rPr>
                            <m:t>𝜇</m:t>
                          </m:r>
                        </m:sup>
                      </m:sSup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b="0" i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0" i="1">
                              <a:latin typeface="Cambria Math" panose="02040503050406030204" pitchFamily="18" charset="0"/>
                            </a:rPr>
                            <m:t>𝜆</m:t>
                          </m:r>
                          <m:r>
                            <a:rPr lang="en-US" b="0" i="1">
                              <a:latin typeface="Cambria Math" panose="02040503050406030204" pitchFamily="18" charset="0"/>
                            </a:rPr>
                            <m:t>𝐷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0800BB6F-CFFB-654E-B69B-70D25666714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9617" y="4506366"/>
                <a:ext cx="2181045" cy="380232"/>
              </a:xfrm>
              <a:prstGeom prst="rect">
                <a:avLst/>
              </a:prstGeom>
              <a:blipFill>
                <a:blip r:embed="rId3"/>
                <a:stretch>
                  <a:fillRect b="-129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 descr="A screenshot of a cell phone&#10;&#10;Description automatically generated">
            <a:extLst>
              <a:ext uri="{FF2B5EF4-FFF2-40B4-BE49-F238E27FC236}">
                <a16:creationId xmlns:a16="http://schemas.microsoft.com/office/drawing/2014/main" id="{BA9FE3FC-8451-8247-84C8-6E92A76DC9D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42767"/>
          <a:stretch/>
        </p:blipFill>
        <p:spPr>
          <a:xfrm>
            <a:off x="2502595" y="1073426"/>
            <a:ext cx="8520950" cy="2926080"/>
          </a:xfrm>
          <a:prstGeom prst="rect">
            <a:avLst/>
          </a:prstGeom>
        </p:spPr>
      </p:pic>
      <p:pic>
        <p:nvPicPr>
          <p:cNvPr id="11" name="Picture 10" descr="A screenshot of a map&#10;&#10;Description automatically generated">
            <a:extLst>
              <a:ext uri="{FF2B5EF4-FFF2-40B4-BE49-F238E27FC236}">
                <a16:creationId xmlns:a16="http://schemas.microsoft.com/office/drawing/2014/main" id="{D4D49882-FD23-4343-A745-F3293F265AC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42767"/>
          <a:stretch/>
        </p:blipFill>
        <p:spPr>
          <a:xfrm>
            <a:off x="2528050" y="3352800"/>
            <a:ext cx="8520950" cy="292608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A9FCEE0D-DDB0-A24E-8420-0E6EA3B6E402}"/>
              </a:ext>
            </a:extLst>
          </p:cNvPr>
          <p:cNvSpPr txBox="1"/>
          <p:nvPr/>
        </p:nvSpPr>
        <p:spPr>
          <a:xfrm>
            <a:off x="3220278" y="1338187"/>
            <a:ext cx="1013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43.2%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FA04A38-C413-C24A-892F-61D0FC70E0B5}"/>
              </a:ext>
            </a:extLst>
          </p:cNvPr>
          <p:cNvSpPr txBox="1"/>
          <p:nvPr/>
        </p:nvSpPr>
        <p:spPr>
          <a:xfrm>
            <a:off x="6439596" y="1310648"/>
            <a:ext cx="1013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54.6%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41366EF-167D-264A-8DF6-91060E5FC6EF}"/>
              </a:ext>
            </a:extLst>
          </p:cNvPr>
          <p:cNvSpPr txBox="1"/>
          <p:nvPr/>
        </p:nvSpPr>
        <p:spPr>
          <a:xfrm>
            <a:off x="9474344" y="1338187"/>
            <a:ext cx="1013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0%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D94EBBE-0227-E743-9F47-5DB51EF097D6}"/>
              </a:ext>
            </a:extLst>
          </p:cNvPr>
          <p:cNvSpPr txBox="1"/>
          <p:nvPr/>
        </p:nvSpPr>
        <p:spPr>
          <a:xfrm>
            <a:off x="3220278" y="3797914"/>
            <a:ext cx="1013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84.4%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B4119A0-CEF0-AE43-BE74-003F55966648}"/>
              </a:ext>
            </a:extLst>
          </p:cNvPr>
          <p:cNvSpPr txBox="1"/>
          <p:nvPr/>
        </p:nvSpPr>
        <p:spPr>
          <a:xfrm>
            <a:off x="6347494" y="3746052"/>
            <a:ext cx="1013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87%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8892F6E-ED27-A747-BE97-B40F41FF26E4}"/>
              </a:ext>
            </a:extLst>
          </p:cNvPr>
          <p:cNvSpPr txBox="1"/>
          <p:nvPr/>
        </p:nvSpPr>
        <p:spPr>
          <a:xfrm>
            <a:off x="9440916" y="3746052"/>
            <a:ext cx="1013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14.5%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4E5E052-212E-A949-80E5-06A72AF46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3850E51-57B9-694F-A0D7-B3552737AB2C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90FCA3A-B667-2467-9AC8-987EECC0705F}"/>
              </a:ext>
            </a:extLst>
          </p:cNvPr>
          <p:cNvSpPr txBox="1"/>
          <p:nvPr/>
        </p:nvSpPr>
        <p:spPr>
          <a:xfrm>
            <a:off x="1524000" y="6421239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Leighton et al. 2020</a:t>
            </a:r>
          </a:p>
        </p:txBody>
      </p:sp>
    </p:spTree>
    <p:extLst>
      <p:ext uri="{BB962C8B-B14F-4D97-AF65-F5344CB8AC3E}">
        <p14:creationId xmlns:p14="http://schemas.microsoft.com/office/powerpoint/2010/main" val="38139451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4" descr="A close up of a map&#10;&#10;Description automatically generated">
            <a:extLst>
              <a:ext uri="{FF2B5EF4-FFF2-40B4-BE49-F238E27FC236}">
                <a16:creationId xmlns:a16="http://schemas.microsoft.com/office/drawing/2014/main" id="{49ECB400-5218-BD44-ABD4-DA18A6FA7D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034512"/>
            <a:ext cx="8863417" cy="5321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Title 1">
                <a:extLst>
                  <a:ext uri="{FF2B5EF4-FFF2-40B4-BE49-F238E27FC236}">
                    <a16:creationId xmlns:a16="http://schemas.microsoft.com/office/drawing/2014/main" id="{5103C8E1-FA4F-A84C-926F-DB2B82FC12C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14257" y="311604"/>
                <a:ext cx="11363485" cy="638272"/>
              </a:xfrm>
              <a:prstGeom prst="rect">
                <a:avLst/>
              </a:prstGeom>
            </p:spPr>
            <p:txBody>
              <a:bodyPr>
                <a:normAutofit fontScale="85000" lnSpcReduction="10000"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en-US" sz="3000" dirty="0">
                    <a:latin typeface="+mn-lt"/>
                  </a:rPr>
                  <a:t>The mutual dependency among intercept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000" b="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3000" b="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3000" dirty="0">
                    <a:latin typeface="+mn-lt"/>
                  </a:rPr>
                  <a:t>), slope (</a:t>
                </a:r>
                <a14:m>
                  <m:oMath xmlns:m="http://schemas.openxmlformats.org/officeDocument/2006/math">
                    <m:r>
                      <a:rPr lang="en-US" sz="3000" b="0" i="1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sz="3000" dirty="0">
                    <a:latin typeface="+mn-lt"/>
                  </a:rPr>
                  <a:t>), and shape (</a:t>
                </a:r>
                <a14:m>
                  <m:oMath xmlns:m="http://schemas.openxmlformats.org/officeDocument/2006/math">
                    <m:r>
                      <a:rPr lang="en-US" sz="3000" b="0" i="1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3000" dirty="0">
                    <a:latin typeface="+mn-lt"/>
                  </a:rPr>
                  <a:t>) </a:t>
                </a:r>
              </a:p>
            </p:txBody>
          </p:sp>
        </mc:Choice>
        <mc:Fallback>
          <p:sp>
            <p:nvSpPr>
              <p:cNvPr id="7" name="Title 1">
                <a:extLst>
                  <a:ext uri="{FF2B5EF4-FFF2-40B4-BE49-F238E27FC236}">
                    <a16:creationId xmlns:a16="http://schemas.microsoft.com/office/drawing/2014/main" id="{5103C8E1-FA4F-A84C-926F-DB2B82FC12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257" y="311604"/>
                <a:ext cx="11363485" cy="638272"/>
              </a:xfrm>
              <a:prstGeom prst="rect">
                <a:avLst/>
              </a:prstGeom>
              <a:blipFill>
                <a:blip r:embed="rId4"/>
                <a:stretch>
                  <a:fillRect t="-215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>
            <a:extLst>
              <a:ext uri="{FF2B5EF4-FFF2-40B4-BE49-F238E27FC236}">
                <a16:creationId xmlns:a16="http://schemas.microsoft.com/office/drawing/2014/main" id="{8D497E66-1765-E14D-AC25-03929E825025}"/>
              </a:ext>
            </a:extLst>
          </p:cNvPr>
          <p:cNvSpPr txBox="1"/>
          <p:nvPr/>
        </p:nvSpPr>
        <p:spPr>
          <a:xfrm>
            <a:off x="523714" y="1529001"/>
            <a:ext cx="1249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Cloud ice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4FBD3A-22B2-ED4F-9CB0-50BAF68211E3}"/>
              </a:ext>
            </a:extLst>
          </p:cNvPr>
          <p:cNvSpPr txBox="1"/>
          <p:nvPr/>
        </p:nvSpPr>
        <p:spPr>
          <a:xfrm>
            <a:off x="523714" y="3429000"/>
            <a:ext cx="1249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Snow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55A9BB7-5FF3-9344-988F-ED6A8398474D}"/>
              </a:ext>
            </a:extLst>
          </p:cNvPr>
          <p:cNvSpPr txBox="1"/>
          <p:nvPr/>
        </p:nvSpPr>
        <p:spPr>
          <a:xfrm>
            <a:off x="523714" y="5328999"/>
            <a:ext cx="1249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Graupel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049165A-2159-5E42-B372-6C68B89725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3850E51-57B9-694F-A0D7-B3552737AB2C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0B2944F-E698-7182-A699-F8E02830FC04}"/>
              </a:ext>
            </a:extLst>
          </p:cNvPr>
          <p:cNvSpPr txBox="1"/>
          <p:nvPr/>
        </p:nvSpPr>
        <p:spPr>
          <a:xfrm>
            <a:off x="1524000" y="6421239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Leighton et al. 2020</a:t>
            </a:r>
          </a:p>
        </p:txBody>
      </p:sp>
    </p:spTree>
    <p:extLst>
      <p:ext uri="{BB962C8B-B14F-4D97-AF65-F5344CB8AC3E}">
        <p14:creationId xmlns:p14="http://schemas.microsoft.com/office/powerpoint/2010/main" val="32579507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screenshot of a cell phone&#10;&#10;Description automatically generated">
            <a:extLst>
              <a:ext uri="{FF2B5EF4-FFF2-40B4-BE49-F238E27FC236}">
                <a16:creationId xmlns:a16="http://schemas.microsoft.com/office/drawing/2014/main" id="{C740668E-2D6E-9547-A675-41B17280825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223" b="30200"/>
          <a:stretch/>
        </p:blipFill>
        <p:spPr>
          <a:xfrm>
            <a:off x="7772400" y="1490790"/>
            <a:ext cx="3733554" cy="3015602"/>
          </a:xfrm>
          <a:prstGeom prst="rect">
            <a:avLst/>
          </a:prstGeom>
        </p:spPr>
      </p:pic>
      <p:pic>
        <p:nvPicPr>
          <p:cNvPr id="12" name="Picture 11" descr="A screenshot of a cell phone&#10;&#10;Description automatically generated">
            <a:extLst>
              <a:ext uri="{FF2B5EF4-FFF2-40B4-BE49-F238E27FC236}">
                <a16:creationId xmlns:a16="http://schemas.microsoft.com/office/drawing/2014/main" id="{B7B9EABE-8994-EA45-925C-3D51C690FCD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143" b="30696"/>
          <a:stretch/>
        </p:blipFill>
        <p:spPr>
          <a:xfrm>
            <a:off x="400415" y="1387113"/>
            <a:ext cx="3760384" cy="3016309"/>
          </a:xfrm>
          <a:prstGeom prst="rect">
            <a:avLst/>
          </a:prstGeom>
        </p:spPr>
      </p:pic>
      <p:pic>
        <p:nvPicPr>
          <p:cNvPr id="14" name="Picture 13" descr="A screenshot of a cell phone&#10;&#10;Description automatically generated">
            <a:extLst>
              <a:ext uri="{FF2B5EF4-FFF2-40B4-BE49-F238E27FC236}">
                <a16:creationId xmlns:a16="http://schemas.microsoft.com/office/drawing/2014/main" id="{FD512C52-C9EA-2645-8EF8-8ACC0597D81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9906" b="30697"/>
          <a:stretch/>
        </p:blipFill>
        <p:spPr>
          <a:xfrm>
            <a:off x="3886792" y="1447800"/>
            <a:ext cx="3760384" cy="297806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2019752-E2DB-9C4D-A383-A93C0F42C4C6}"/>
              </a:ext>
            </a:extLst>
          </p:cNvPr>
          <p:cNvSpPr txBox="1"/>
          <p:nvPr/>
        </p:nvSpPr>
        <p:spPr>
          <a:xfrm>
            <a:off x="232550" y="1049445"/>
            <a:ext cx="11726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                 </a:t>
            </a:r>
            <a:r>
              <a:rPr lang="en-US" sz="2000" dirty="0"/>
              <a:t>Cloud Ice			        Snow                                             Graupel</a:t>
            </a:r>
          </a:p>
        </p:txBody>
      </p:sp>
      <p:pic>
        <p:nvPicPr>
          <p:cNvPr id="16" name="Picture 15" descr="A screenshot of a cell phone&#10;&#10;Description automatically generated">
            <a:extLst>
              <a:ext uri="{FF2B5EF4-FFF2-40B4-BE49-F238E27FC236}">
                <a16:creationId xmlns:a16="http://schemas.microsoft.com/office/drawing/2014/main" id="{B637547D-503D-8D4E-922C-514FAF5C6CA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5853" b="15554"/>
          <a:stretch/>
        </p:blipFill>
        <p:spPr>
          <a:xfrm>
            <a:off x="3709584" y="4544831"/>
            <a:ext cx="4114800" cy="471488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D1DD131D-EED4-4341-B6E8-1F81B52B0B75}"/>
              </a:ext>
            </a:extLst>
          </p:cNvPr>
          <p:cNvSpPr txBox="1"/>
          <p:nvPr/>
        </p:nvSpPr>
        <p:spPr>
          <a:xfrm>
            <a:off x="762000" y="4953000"/>
            <a:ext cx="105594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The long-accepted temperature dependency of ice PSDs (</a:t>
            </a:r>
            <a:r>
              <a:rPr lang="en-US" sz="2000" dirty="0" err="1"/>
              <a:t>Houze</a:t>
            </a:r>
            <a:r>
              <a:rPr lang="en-US" sz="2000" dirty="0"/>
              <a:t> et al., 1979; </a:t>
            </a:r>
            <a:r>
              <a:rPr lang="en-US" sz="2000" dirty="0" err="1"/>
              <a:t>Heymsfield</a:t>
            </a:r>
            <a:r>
              <a:rPr lang="en-US" sz="2000" dirty="0"/>
              <a:t> et al., 2002; Field et al., 2005</a:t>
            </a:r>
            <a:r>
              <a:rPr lang="en-US" sz="2000" dirty="0">
                <a:effectLst/>
              </a:rPr>
              <a:t> ) is not found.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F4A2A20-913C-6D4B-83C5-4174D2C6A10C}"/>
              </a:ext>
            </a:extLst>
          </p:cNvPr>
          <p:cNvSpPr/>
          <p:nvPr/>
        </p:nvSpPr>
        <p:spPr>
          <a:xfrm>
            <a:off x="762000" y="5616714"/>
            <a:ext cx="107061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The wind speed seems to play a more important role in controlling the ice PSDs, especially for snow.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E8169AB-1C9E-5249-8F78-E71B4F13E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3850E51-57B9-694F-A0D7-B3552737AB2C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41B814B-C142-2A82-8800-8DAD2E381098}"/>
              </a:ext>
            </a:extLst>
          </p:cNvPr>
          <p:cNvSpPr txBox="1"/>
          <p:nvPr/>
        </p:nvSpPr>
        <p:spPr>
          <a:xfrm>
            <a:off x="1524000" y="6421239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Leighton et al. 2020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7750772-A532-FD6F-7997-71E7D993E495}"/>
              </a:ext>
            </a:extLst>
          </p:cNvPr>
          <p:cNvSpPr txBox="1"/>
          <p:nvPr/>
        </p:nvSpPr>
        <p:spPr>
          <a:xfrm>
            <a:off x="101600" y="279129"/>
            <a:ext cx="12115800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500" b="0" dirty="0">
                <a:latin typeface="+mn-lt"/>
              </a:rPr>
              <a:t>Relationship between environmental factors and parameters in Gamma distribution</a:t>
            </a:r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363560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4CA4763-E605-A28C-D093-4BF7BDE9568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96EBABF-AC08-7A4B-8A24-5DF45D8D5A35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3" name="Slide Number Placeholder 1">
            <a:extLst>
              <a:ext uri="{FF2B5EF4-FFF2-40B4-BE49-F238E27FC236}">
                <a16:creationId xmlns:a16="http://schemas.microsoft.com/office/drawing/2014/main" id="{EF93F2A5-E788-719C-204D-9C2309BB8498}"/>
              </a:ext>
            </a:extLst>
          </p:cNvPr>
          <p:cNvSpPr txBox="1">
            <a:spLocks/>
          </p:cNvSpPr>
          <p:nvPr/>
        </p:nvSpPr>
        <p:spPr bwMode="auto">
          <a:xfrm>
            <a:off x="0" y="6381750"/>
            <a:ext cx="71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4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adeGothic" pitchFamily="2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adeGothic" pitchFamily="2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adeGothic" pitchFamily="2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adeGothic" pitchFamily="2" charset="0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TradeGothic" pitchFamily="2" charset="0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TradeGothic" pitchFamily="2" charset="0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TradeGothic" pitchFamily="2" charset="0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TradeGothic" pitchFamily="2" charset="0"/>
                <a:ea typeface="+mn-ea"/>
                <a:cs typeface="+mn-cs"/>
              </a:defRPr>
            </a:lvl9pPr>
          </a:lstStyle>
          <a:p>
            <a:fld id="{C96EBABF-AC08-7A4B-8A24-5DF45D8D5A35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CE44A9D4-0479-F68F-4704-0743846CF9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143000"/>
            <a:ext cx="1403389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1D36CC84-3376-1906-D07B-E9CA9C8379D7}"/>
                  </a:ext>
                </a:extLst>
              </p:cNvPr>
              <p:cNvSpPr txBox="1"/>
              <p:nvPr/>
            </p:nvSpPr>
            <p:spPr>
              <a:xfrm>
                <a:off x="2514600" y="5835688"/>
                <a:ext cx="2895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𝑙𝑜𝑔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en-US" dirty="0"/>
                  <a:t> (# m</a:t>
                </a:r>
                <a:r>
                  <a:rPr lang="en-US" baseline="30000" dirty="0"/>
                  <a:t>-3</a:t>
                </a:r>
                <a:r>
                  <a:rPr lang="en-US" dirty="0"/>
                  <a:t>)</a:t>
                </a:r>
              </a:p>
            </p:txBody>
          </p:sp>
        </mc:Choice>
        <mc:Fallback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1D36CC84-3376-1906-D07B-E9CA9C8379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4600" y="5835688"/>
                <a:ext cx="2895600" cy="369332"/>
              </a:xfrm>
              <a:prstGeom prst="rect">
                <a:avLst/>
              </a:prstGeom>
              <a:blipFill>
                <a:blip r:embed="rId2"/>
                <a:stretch>
                  <a:fillRect l="-873" t="-6667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id="{EA5B05A5-9CDC-78A0-29B1-BEAB0FCF329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001" t="10149" r="7000" b="16171"/>
          <a:stretch/>
        </p:blipFill>
        <p:spPr>
          <a:xfrm>
            <a:off x="205409" y="1109870"/>
            <a:ext cx="6781800" cy="4678682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BA67823-CFB3-F361-99C9-27E18B444376}"/>
              </a:ext>
            </a:extLst>
          </p:cNvPr>
          <p:cNvCxnSpPr>
            <a:cxnSpLocks/>
          </p:cNvCxnSpPr>
          <p:nvPr/>
        </p:nvCxnSpPr>
        <p:spPr>
          <a:xfrm flipV="1">
            <a:off x="1295400" y="1752600"/>
            <a:ext cx="3657600" cy="2956559"/>
          </a:xfrm>
          <a:prstGeom prst="line">
            <a:avLst/>
          </a:prstGeom>
          <a:ln w="50800"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22033FA-A5A3-A362-A43C-10442B1F1A3A}"/>
              </a:ext>
            </a:extLst>
          </p:cNvPr>
          <p:cNvCxnSpPr>
            <a:cxnSpLocks/>
          </p:cNvCxnSpPr>
          <p:nvPr/>
        </p:nvCxnSpPr>
        <p:spPr>
          <a:xfrm flipV="1">
            <a:off x="1840127" y="2436726"/>
            <a:ext cx="3265273" cy="2176176"/>
          </a:xfrm>
          <a:prstGeom prst="line">
            <a:avLst/>
          </a:prstGeom>
          <a:ln w="50800"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78FEE61-7C47-1E58-2996-026823405185}"/>
              </a:ext>
            </a:extLst>
          </p:cNvPr>
          <p:cNvCxnSpPr>
            <a:cxnSpLocks/>
          </p:cNvCxnSpPr>
          <p:nvPr/>
        </p:nvCxnSpPr>
        <p:spPr>
          <a:xfrm flipH="1">
            <a:off x="4876800" y="1315169"/>
            <a:ext cx="1295400" cy="456794"/>
          </a:xfrm>
          <a:prstGeom prst="line">
            <a:avLst/>
          </a:prstGeom>
          <a:ln w="50800"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602BC1E-B8ED-920A-5452-C8EC9F974242}"/>
              </a:ext>
            </a:extLst>
          </p:cNvPr>
          <p:cNvCxnSpPr>
            <a:cxnSpLocks/>
          </p:cNvCxnSpPr>
          <p:nvPr/>
        </p:nvCxnSpPr>
        <p:spPr>
          <a:xfrm flipV="1">
            <a:off x="5105400" y="1315170"/>
            <a:ext cx="1295400" cy="1121556"/>
          </a:xfrm>
          <a:prstGeom prst="line">
            <a:avLst/>
          </a:prstGeom>
          <a:ln w="50800"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5BC8A45C-693C-0461-1105-0B78F2F79BAA}"/>
              </a:ext>
            </a:extLst>
          </p:cNvPr>
          <p:cNvSpPr txBox="1"/>
          <p:nvPr/>
        </p:nvSpPr>
        <p:spPr>
          <a:xfrm>
            <a:off x="2851837" y="4267138"/>
            <a:ext cx="36575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Marker size is proportional to D</a:t>
            </a:r>
            <a:r>
              <a:rPr lang="en-US" baseline="-25000" dirty="0"/>
              <a:t>m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2072B00-CFB3-8DC8-2772-808A2ACA765A}"/>
              </a:ext>
            </a:extLst>
          </p:cNvPr>
          <p:cNvCxnSpPr/>
          <p:nvPr/>
        </p:nvCxnSpPr>
        <p:spPr>
          <a:xfrm>
            <a:off x="4495800" y="1905000"/>
            <a:ext cx="1371600" cy="0"/>
          </a:xfrm>
          <a:prstGeom prst="line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BA69331-4500-A353-E008-0E73572AF811}"/>
                  </a:ext>
                </a:extLst>
              </p:cNvPr>
              <p:cNvSpPr txBox="1"/>
              <p:nvPr/>
            </p:nvSpPr>
            <p:spPr>
              <a:xfrm>
                <a:off x="6987209" y="1109870"/>
                <a:ext cx="4999382" cy="5355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For a given reflectivity, drop size </a:t>
                </a: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↓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 and</a:t>
                </a:r>
              </a:p>
              <a:p>
                <a:r>
                  <a:rPr lang="en-US" dirty="0"/>
                  <a:t>     </a:t>
                </a:r>
                <a:r>
                  <a:rPr lang="en-US" dirty="0" err="1"/>
                  <a:t>N</a:t>
                </a:r>
                <a:r>
                  <a:rPr lang="en-US" baseline="-25000" dirty="0" err="1"/>
                  <a:t>t</a:t>
                </a:r>
                <a:r>
                  <a:rPr lang="en-US" baseline="-25000" dirty="0"/>
                  <a:t>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↑ </m:t>
                    </m:r>
                  </m:oMath>
                </a14:m>
                <a:r>
                  <a:rPr lang="en-US" dirty="0"/>
                  <a:t> as Rain Rate </a:t>
                </a: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↑</m:t>
                    </m:r>
                  </m:oMath>
                </a14:m>
                <a:r>
                  <a:rPr lang="en-US" dirty="0"/>
                  <a:t> </a:t>
                </a:r>
              </a:p>
              <a:p>
                <a:r>
                  <a:rPr lang="en-US" dirty="0"/>
                  <a:t>     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Drop size spectrum widens till 48 </a:t>
                </a:r>
                <a:r>
                  <a:rPr lang="en-US" dirty="0" err="1"/>
                  <a:t>dBZ</a:t>
                </a:r>
                <a:endParaRPr lang="en-US" dirty="0"/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precipitation growth</a:t>
                </a:r>
              </a:p>
              <a:p>
                <a:endParaRPr lang="en-US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Drop Size spectrum narrows after 48 </a:t>
                </a:r>
                <a:r>
                  <a:rPr lang="en-US" dirty="0" err="1"/>
                  <a:t>dBZ</a:t>
                </a:r>
                <a:endParaRPr lang="en-US" dirty="0"/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Drop sizes reach D</a:t>
                </a:r>
                <a:r>
                  <a:rPr lang="en-US" baseline="-25000" dirty="0"/>
                  <a:t>e</a:t>
                </a: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The time for drop sizes to reach D</a:t>
                </a:r>
                <a:r>
                  <a:rPr lang="en-US" baseline="-25000" dirty="0"/>
                  <a:t>e</a:t>
                </a:r>
                <a:r>
                  <a:rPr lang="en-US" dirty="0"/>
                  <a:t> decreases with rain rate</a:t>
                </a:r>
              </a:p>
              <a:p>
                <a:endParaRPr lang="en-US" dirty="0"/>
              </a:p>
            </p:txBody>
          </p:sp>
        </mc:Choice>
        <mc:Fallback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BA69331-4500-A353-E008-0E73572AF8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87209" y="1109870"/>
                <a:ext cx="4999382" cy="5355312"/>
              </a:xfrm>
              <a:prstGeom prst="rect">
                <a:avLst/>
              </a:prstGeom>
              <a:blipFill>
                <a:blip r:embed="rId4"/>
                <a:stretch>
                  <a:fillRect l="-761" t="-4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BF8790E9-86F4-8422-D324-FD675C90A078}"/>
                  </a:ext>
                </a:extLst>
              </p:cNvPr>
              <p:cNvSpPr/>
              <p:nvPr/>
            </p:nvSpPr>
            <p:spPr>
              <a:xfrm>
                <a:off x="7677387" y="1651712"/>
                <a:ext cx="4008782" cy="14368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𝑍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 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lang="en-US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/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)</m:t>
                          </m:r>
                          <m:sSubSup>
                            <m:sSub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sup>
                          </m:sSubSup>
                        </m:e>
                      </m:nary>
                    </m:oMath>
                  </m:oMathPara>
                </a14:m>
                <a:endParaRPr lang="en-US" dirty="0">
                  <a:latin typeface="Trade Gothic Next" panose="020B0403040303020004" pitchFamily="34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6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</m:t>
                          </m:r>
                        </m:sub>
                        <m:sup/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𝑁</m:t>
                          </m:r>
                        </m:e>
                      </m:nary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  <m:sSubSup>
                        <m:sSubSup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p>
                      </m:sSubSup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BF8790E9-86F4-8422-D324-FD675C90A07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7387" y="1651712"/>
                <a:ext cx="4008782" cy="1436804"/>
              </a:xfrm>
              <a:prstGeom prst="rect">
                <a:avLst/>
              </a:prstGeom>
              <a:blipFill>
                <a:blip r:embed="rId5"/>
                <a:stretch>
                  <a:fillRect l="-6940" t="-65789" b="-912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>
            <a:extLst>
              <a:ext uri="{FF2B5EF4-FFF2-40B4-BE49-F238E27FC236}">
                <a16:creationId xmlns:a16="http://schemas.microsoft.com/office/drawing/2014/main" id="{F6464C6D-C104-2018-4C32-67A971868DE6}"/>
              </a:ext>
            </a:extLst>
          </p:cNvPr>
          <p:cNvSpPr txBox="1"/>
          <p:nvPr/>
        </p:nvSpPr>
        <p:spPr>
          <a:xfrm>
            <a:off x="7359612" y="3063149"/>
            <a:ext cx="41844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When D reduces by half, R will increase almost by a factor of 8 if reflectivity remains the same.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652E301-285D-ED17-134B-C844563DDF4D}"/>
              </a:ext>
            </a:extLst>
          </p:cNvPr>
          <p:cNvSpPr/>
          <p:nvPr/>
        </p:nvSpPr>
        <p:spPr>
          <a:xfrm>
            <a:off x="3600379" y="285757"/>
            <a:ext cx="48013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003365"/>
                </a:solidFill>
              </a:rPr>
              <a:t>Z-R relation in hurricanes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4A1069B-EA34-8515-7450-83E5BDE0765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44000" y="6441135"/>
            <a:ext cx="438912" cy="438912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BAE650C-30E4-ED57-0A13-2E3A73726FB7}"/>
              </a:ext>
            </a:extLst>
          </p:cNvPr>
          <p:cNvSpPr txBox="1"/>
          <p:nvPr/>
        </p:nvSpPr>
        <p:spPr>
          <a:xfrm>
            <a:off x="1333500" y="6428231"/>
            <a:ext cx="22108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Leighton et al. 2022</a:t>
            </a:r>
          </a:p>
        </p:txBody>
      </p:sp>
    </p:spTree>
    <p:extLst>
      <p:ext uri="{BB962C8B-B14F-4D97-AF65-F5344CB8AC3E}">
        <p14:creationId xmlns:p14="http://schemas.microsoft.com/office/powerpoint/2010/main" val="3328393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7EEA8F-1533-80FA-2778-33BD73C209F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96EBABF-AC08-7A4B-8A24-5DF45D8D5A35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3" name="Slide Number Placeholder 1">
            <a:extLst>
              <a:ext uri="{FF2B5EF4-FFF2-40B4-BE49-F238E27FC236}">
                <a16:creationId xmlns:a16="http://schemas.microsoft.com/office/drawing/2014/main" id="{708570F7-EAA8-28F3-B4C6-C141C11A40BF}"/>
              </a:ext>
            </a:extLst>
          </p:cNvPr>
          <p:cNvSpPr txBox="1">
            <a:spLocks/>
          </p:cNvSpPr>
          <p:nvPr/>
        </p:nvSpPr>
        <p:spPr bwMode="auto">
          <a:xfrm>
            <a:off x="0" y="6381750"/>
            <a:ext cx="71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4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adeGothic" pitchFamily="2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adeGothic" pitchFamily="2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adeGothic" pitchFamily="2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adeGothic" pitchFamily="2" charset="0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TradeGothic" pitchFamily="2" charset="0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TradeGothic" pitchFamily="2" charset="0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TradeGothic" pitchFamily="2" charset="0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TradeGothic" pitchFamily="2" charset="0"/>
                <a:ea typeface="+mn-ea"/>
                <a:cs typeface="+mn-cs"/>
              </a:defRPr>
            </a:lvl9pPr>
          </a:lstStyle>
          <a:p>
            <a:fld id="{C96EBABF-AC08-7A4B-8A24-5DF45D8D5A35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61655ADA-AF5C-8B92-3D35-37A7FEABE6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9200" y="15240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" name="Picture 7" descr="Chart&#10;&#10;Description automatically generated">
            <a:extLst>
              <a:ext uri="{FF2B5EF4-FFF2-40B4-BE49-F238E27FC236}">
                <a16:creationId xmlns:a16="http://schemas.microsoft.com/office/drawing/2014/main" id="{F1BEEAA6-63B5-A297-9856-8A8AA0421E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1066807"/>
            <a:ext cx="11219361" cy="4267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3DA712F-17EA-7A49-DA3C-9715EC6C75FD}"/>
              </a:ext>
            </a:extLst>
          </p:cNvPr>
          <p:cNvSpPr/>
          <p:nvPr/>
        </p:nvSpPr>
        <p:spPr>
          <a:xfrm>
            <a:off x="10820400" y="4267200"/>
            <a:ext cx="533400" cy="228600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8BCE6C5-B453-2062-4335-B64CB46C8E7E}"/>
              </a:ext>
            </a:extLst>
          </p:cNvPr>
          <p:cNvSpPr/>
          <p:nvPr/>
        </p:nvSpPr>
        <p:spPr>
          <a:xfrm>
            <a:off x="10820400" y="2971800"/>
            <a:ext cx="533400" cy="228600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4B6FD8D-F041-C6F7-EBED-0E9E15823391}"/>
              </a:ext>
            </a:extLst>
          </p:cNvPr>
          <p:cNvSpPr txBox="1"/>
          <p:nvPr/>
        </p:nvSpPr>
        <p:spPr>
          <a:xfrm>
            <a:off x="1397000" y="5279377"/>
            <a:ext cx="10439400" cy="1045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/>
              <a:t>The information of drop sizes should be taken into account in Z-R relation;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/>
              <a:t>D</a:t>
            </a:r>
            <a:r>
              <a:rPr lang="en-US" sz="2200" baseline="-25000" dirty="0"/>
              <a:t>m </a:t>
            </a:r>
            <a:r>
              <a:rPr lang="en-US" sz="2200" dirty="0"/>
              <a:t>is proportional to </a:t>
            </a:r>
            <a:r>
              <a:rPr lang="en-US" sz="2200" dirty="0" err="1"/>
              <a:t>Zdr</a:t>
            </a:r>
            <a:r>
              <a:rPr lang="en-US" sz="2200" dirty="0"/>
              <a:t> that can be measured by dual-polarized radar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F20FE4C-EF5A-3F63-B807-6D1B7C35DD9D}"/>
              </a:ext>
            </a:extLst>
          </p:cNvPr>
          <p:cNvSpPr/>
          <p:nvPr/>
        </p:nvSpPr>
        <p:spPr>
          <a:xfrm>
            <a:off x="3415543" y="242990"/>
            <a:ext cx="5099473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b="1" dirty="0">
                <a:solidFill>
                  <a:srgbClr val="003365"/>
                </a:solidFill>
              </a:rPr>
              <a:t>Compare with other Z-R relations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990FAF7-FF4B-AD9D-FA53-8790B112C6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00" y="6441135"/>
            <a:ext cx="438912" cy="4389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C365C64-A888-FBB2-95C7-7885F8A223CC}"/>
              </a:ext>
            </a:extLst>
          </p:cNvPr>
          <p:cNvSpPr txBox="1"/>
          <p:nvPr/>
        </p:nvSpPr>
        <p:spPr>
          <a:xfrm>
            <a:off x="1333500" y="6428231"/>
            <a:ext cx="70967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Leighton et al. 2022</a:t>
            </a:r>
          </a:p>
        </p:txBody>
      </p:sp>
    </p:spTree>
    <p:extLst>
      <p:ext uri="{BB962C8B-B14F-4D97-AF65-F5344CB8AC3E}">
        <p14:creationId xmlns:p14="http://schemas.microsoft.com/office/powerpoint/2010/main" val="3270560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2ACA9B0-F3B5-D904-F1C4-1051C6F688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96EBABF-AC08-7A4B-8A24-5DF45D8D5A35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F29A2F6-F2A1-478A-2B04-84006F87B4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219200"/>
            <a:ext cx="9566123" cy="46482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044DAE9-77B5-B130-E330-5AA04099AC5A}"/>
              </a:ext>
            </a:extLst>
          </p:cNvPr>
          <p:cNvSpPr txBox="1"/>
          <p:nvPr/>
        </p:nvSpPr>
        <p:spPr>
          <a:xfrm>
            <a:off x="1224280" y="304800"/>
            <a:ext cx="982980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600" b="1" dirty="0">
                <a:solidFill>
                  <a:srgbClr val="003365"/>
                </a:solidFill>
              </a:rPr>
              <a:t>Improve Z-R relationship using Random Forest Regression Model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28C3255-A780-94B1-9D7B-E63AA25B2B4C}"/>
              </a:ext>
            </a:extLst>
          </p:cNvPr>
          <p:cNvSpPr txBox="1"/>
          <p:nvPr/>
        </p:nvSpPr>
        <p:spPr>
          <a:xfrm>
            <a:off x="1295400" y="6412468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Leighton et al. 2022</a:t>
            </a:r>
          </a:p>
        </p:txBody>
      </p:sp>
    </p:spTree>
    <p:extLst>
      <p:ext uri="{BB962C8B-B14F-4D97-AF65-F5344CB8AC3E}">
        <p14:creationId xmlns:p14="http://schemas.microsoft.com/office/powerpoint/2010/main" val="609699960"/>
      </p:ext>
    </p:extLst>
  </p:cSld>
  <p:clrMapOvr>
    <a:masterClrMapping/>
  </p:clrMapOvr>
</p:sld>
</file>

<file path=ppt/theme/theme1.xml><?xml version="1.0" encoding="utf-8"?>
<a:theme xmlns:a="http://schemas.openxmlformats.org/drawingml/2006/main" name="PR_dynamics_2014">
  <a:themeElements>
    <a:clrScheme name="Office Theme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CC"/>
      </a:hlink>
      <a:folHlink>
        <a:srgbClr val="99CC00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CC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TM04033923[[fn=Depth]]</Template>
  <TotalTime>34161</TotalTime>
  <Words>647</Words>
  <Application>Microsoft Macintosh PowerPoint</Application>
  <PresentationFormat>Widescreen</PresentationFormat>
  <Paragraphs>99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Times New Roman</vt:lpstr>
      <vt:lpstr>Cambria Math</vt:lpstr>
      <vt:lpstr>TradeGothic</vt:lpstr>
      <vt:lpstr>TradeGothicBoldCondTwenty</vt:lpstr>
      <vt:lpstr>Trade Gothic Next</vt:lpstr>
      <vt:lpstr>PR_dynamics_2014</vt:lpstr>
      <vt:lpstr>PowerPoint Presentation</vt:lpstr>
      <vt:lpstr>Ice Particle and Raindrop Size Distribution</vt:lpstr>
      <vt:lpstr>PowerPoint Presentation</vt:lpstr>
      <vt:lpstr>Exponential vs. gamma PSDs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Hurricane Dynamics and Interactions with Storm Environment</dc:title>
  <dc:subject>Northeast Hurricanes</dc:subject>
  <dc:creator>Paul Reasor</dc:creator>
  <cp:lastModifiedBy>Leighton, Hua Chen</cp:lastModifiedBy>
  <cp:revision>1598</cp:revision>
  <cp:lastPrinted>2016-03-07T14:56:26Z</cp:lastPrinted>
  <dcterms:created xsi:type="dcterms:W3CDTF">2014-01-13T17:18:07Z</dcterms:created>
  <dcterms:modified xsi:type="dcterms:W3CDTF">2023-06-08T11:43:54Z</dcterms:modified>
  <cp:category>Hurricanes</cp:category>
</cp:coreProperties>
</file>