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0" roundtripDataSignature="AMtx7mgpOUdgT1VOiZSuDK4bTcX4UDGBC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customschemas.google.com/relationships/presentationmetadata" Target="meta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5068f08498_0_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" name="Google Shape;150;g25068f08498_0_3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1" name="Google Shape;151;g25068f08498_0_3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5068f083af_0_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7" name="Google Shape;157;g25068f083af_0_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5068f083af_0_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3" name="Google Shape;163;g25068f083af_0_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5068f083af_0_1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9" name="Google Shape;169;g25068f083af_0_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9" name="Google Shape;179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5068f08498_0_6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5" name="Google Shape;185;g25068f08498_0_6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6" name="Google Shape;186;g25068f08498_0_6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4" name="Google Shape;94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5068f08498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0" name="Google Shape;100;g25068f08498_0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5068f08498_0_4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7" name="Google Shape;107;g25068f08498_0_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5068f08498_0_5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4" name="Google Shape;114;g25068f08498_0_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5068f08498_0_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1" name="Google Shape;121;g25068f08498_0_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2" name="Google Shape;122;g25068f08498_0_1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5068f08498_0_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8" name="Google Shape;128;g25068f08498_0_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9" name="Google Shape;129;g25068f08498_0_1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508fe533b7_1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2508fe533b7_1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g2508fe533b7_1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5068f08498_0_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3" name="Google Shape;143;g25068f08498_0_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4" name="Google Shape;144;g25068f08498_0_2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2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3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3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3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3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2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" name="Google Shape;31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6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6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7" name="Google Shape;37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2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2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2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3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3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3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3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3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3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2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gif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gif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Relationship Id="rId4" Type="http://schemas.openxmlformats.org/officeDocument/2006/relationships/image" Target="../media/image13.png"/><Relationship Id="rId5" Type="http://schemas.openxmlformats.org/officeDocument/2006/relationships/image" Target="../media/image15.png"/><Relationship Id="rId6" Type="http://schemas.openxmlformats.org/officeDocument/2006/relationships/image" Target="../media/image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/>
          <p:nvPr>
            <p:ph type="ctrTitle"/>
          </p:nvPr>
        </p:nvSpPr>
        <p:spPr>
          <a:xfrm>
            <a:off x="1414275" y="1995325"/>
            <a:ext cx="8866500" cy="1573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br>
              <a:rPr lang="en-US"/>
            </a:br>
            <a:br>
              <a:rPr lang="en-US"/>
            </a:br>
            <a:br>
              <a:rPr lang="en-US"/>
            </a:br>
            <a:r>
              <a:rPr b="1" lang="en-US" sz="5744">
                <a:solidFill>
                  <a:srgbClr val="0000FF"/>
                </a:solidFill>
              </a:rPr>
              <a:t>Tropical Cyclone Wind Gust Model</a:t>
            </a:r>
            <a:r>
              <a:rPr lang="en-US" sz="5744"/>
              <a:t> </a:t>
            </a:r>
            <a:br>
              <a:rPr lang="en-US"/>
            </a:br>
            <a:endParaRPr/>
          </a:p>
        </p:txBody>
      </p:sp>
      <p:sp>
        <p:nvSpPr>
          <p:cNvPr id="89" name="Google Shape;89;p1"/>
          <p:cNvSpPr txBox="1"/>
          <p:nvPr>
            <p:ph idx="1" type="subTitle"/>
          </p:nvPr>
        </p:nvSpPr>
        <p:spPr>
          <a:xfrm>
            <a:off x="35496" y="3352789"/>
            <a:ext cx="12156600" cy="28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r>
              <a:rPr lang="en-US" sz="3600"/>
              <a:t>Jun Zhang, John Kaplan, Andrew Hazelton, Mark DeMaria, </a:t>
            </a:r>
            <a:endParaRPr sz="3600"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r>
              <a:rPr lang="en-US" sz="3600"/>
              <a:t>Lixin Lu, Christopher Slocum, Pablo Santos, Frank Marks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</a:pPr>
            <a:r>
              <a:t/>
            </a:r>
            <a:endParaRPr sz="4800"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i="1" lang="en-US" sz="3200"/>
              <a:t>HRD Science Meeting, 06/08/2023  </a:t>
            </a:r>
            <a:endParaRPr/>
          </a:p>
        </p:txBody>
      </p:sp>
      <p:pic>
        <p:nvPicPr>
          <p:cNvPr descr="Image result for University of miami logo" id="90" name="Google Shape;90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496" y="161759"/>
            <a:ext cx="3392082" cy="8417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 result for noaa logo" id="91" name="Google Shape;91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825905" y="161759"/>
            <a:ext cx="1178670" cy="11786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5068f08498_0_35"/>
          <p:cNvSpPr txBox="1"/>
          <p:nvPr>
            <p:ph type="title"/>
          </p:nvPr>
        </p:nvSpPr>
        <p:spPr>
          <a:xfrm>
            <a:off x="287825" y="261500"/>
            <a:ext cx="11682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3100">
                <a:solidFill>
                  <a:srgbClr val="0000FF"/>
                </a:solidFill>
              </a:rPr>
              <a:t>Wind gusts computed using HWRF forecasts with the ERA5 method</a:t>
            </a:r>
            <a:endParaRPr sz="3100">
              <a:solidFill>
                <a:srgbClr val="0000FF"/>
              </a:solidFill>
            </a:endParaRPr>
          </a:p>
        </p:txBody>
      </p:sp>
      <p:pic>
        <p:nvPicPr>
          <p:cNvPr id="154" name="Google Shape;154;g25068f08498_0_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5525" y="1418900"/>
            <a:ext cx="11887200" cy="48315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5068f083af_0_9"/>
          <p:cNvSpPr txBox="1"/>
          <p:nvPr>
            <p:ph type="ctrTitle"/>
          </p:nvPr>
        </p:nvSpPr>
        <p:spPr>
          <a:xfrm>
            <a:off x="241016" y="189370"/>
            <a:ext cx="11709900" cy="730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4BD97"/>
              </a:buClr>
              <a:buSzPts val="2400"/>
              <a:buFont typeface="Lustria"/>
              <a:buNone/>
            </a:pPr>
            <a:r>
              <a:rPr lang="en-US" sz="3800">
                <a:solidFill>
                  <a:srgbClr val="0000FF"/>
                </a:solidFill>
              </a:rPr>
              <a:t>HAFS Forecasts </a:t>
            </a:r>
            <a:endParaRPr sz="4200">
              <a:solidFill>
                <a:srgbClr val="0000FF"/>
              </a:solidFill>
            </a:endParaRPr>
          </a:p>
        </p:txBody>
      </p:sp>
      <p:pic>
        <p:nvPicPr>
          <p:cNvPr id="160" name="Google Shape;160;g25068f083af_0_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4825" y="1187325"/>
            <a:ext cx="9002299" cy="5478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g25068f083af_0_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03908" y="1092150"/>
            <a:ext cx="8870823" cy="5765851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g25068f083af_0_14"/>
          <p:cNvSpPr txBox="1"/>
          <p:nvPr>
            <p:ph type="ctrTitle"/>
          </p:nvPr>
        </p:nvSpPr>
        <p:spPr>
          <a:xfrm>
            <a:off x="241016" y="189370"/>
            <a:ext cx="11709900" cy="730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4BD97"/>
              </a:buClr>
              <a:buSzPts val="2400"/>
              <a:buFont typeface="Lustria"/>
              <a:buNone/>
            </a:pPr>
            <a:r>
              <a:rPr lang="en-US" sz="3800">
                <a:solidFill>
                  <a:srgbClr val="0000FF"/>
                </a:solidFill>
              </a:rPr>
              <a:t>HAFS Forecasts </a:t>
            </a:r>
            <a:endParaRPr sz="42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5068f083af_0_19"/>
          <p:cNvSpPr txBox="1"/>
          <p:nvPr>
            <p:ph type="ctrTitle"/>
          </p:nvPr>
        </p:nvSpPr>
        <p:spPr>
          <a:xfrm>
            <a:off x="173133" y="256595"/>
            <a:ext cx="11709900" cy="730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4BD97"/>
              </a:buClr>
              <a:buSzPts val="2400"/>
              <a:buFont typeface="Lustria"/>
              <a:buNone/>
            </a:pPr>
            <a:r>
              <a:rPr lang="en-US" sz="2900">
                <a:solidFill>
                  <a:srgbClr val="0000FF"/>
                </a:solidFill>
              </a:rPr>
              <a:t>Wind gusts computed using HAFS Forecasts with the ERA5 method</a:t>
            </a:r>
            <a:endParaRPr sz="3300">
              <a:solidFill>
                <a:srgbClr val="0000FF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4BD97"/>
              </a:buClr>
              <a:buSzPts val="2400"/>
              <a:buFont typeface="Lustria"/>
              <a:buNone/>
            </a:pPr>
            <a:r>
              <a:t/>
            </a:r>
            <a:endParaRPr sz="2400">
              <a:solidFill>
                <a:srgbClr val="C4BD97"/>
              </a:solidFill>
            </a:endParaRPr>
          </a:p>
        </p:txBody>
      </p:sp>
      <p:grpSp>
        <p:nvGrpSpPr>
          <p:cNvPr id="172" name="Google Shape;172;g25068f083af_0_19"/>
          <p:cNvGrpSpPr/>
          <p:nvPr/>
        </p:nvGrpSpPr>
        <p:grpSpPr>
          <a:xfrm>
            <a:off x="1496675" y="837720"/>
            <a:ext cx="8634679" cy="5701549"/>
            <a:chOff x="0" y="860843"/>
            <a:chExt cx="9144000" cy="6225758"/>
          </a:xfrm>
        </p:grpSpPr>
        <p:pic>
          <p:nvPicPr>
            <p:cNvPr descr="A picture containing graphical user interface&#10;&#10;Description automatically generated" id="173" name="Google Shape;173;g25068f083af_0_1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860843"/>
              <a:ext cx="4785646" cy="32675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Chart, scatter chart&#10;&#10;Description automatically generated" id="174" name="Google Shape;174;g25068f083af_0_1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785645" y="937043"/>
              <a:ext cx="4358355" cy="32675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picture containing chart&#10;&#10;Description automatically generated" id="175" name="Google Shape;175;g25068f083af_0_19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0" y="3976339"/>
              <a:ext cx="4785646" cy="311026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Chart, scatter chart&#10;&#10;Description automatically generated" id="176" name="Google Shape;176;g25068f083af_0_19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4785645" y="3819080"/>
              <a:ext cx="4358355" cy="326752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6"/>
          <p:cNvSpPr txBox="1"/>
          <p:nvPr>
            <p:ph type="title"/>
          </p:nvPr>
        </p:nvSpPr>
        <p:spPr>
          <a:xfrm>
            <a:off x="546001" y="370451"/>
            <a:ext cx="10515600" cy="106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4400"/>
              <a:buFont typeface="Calibri"/>
              <a:buNone/>
            </a:pPr>
            <a:r>
              <a:rPr b="1" lang="en-US">
                <a:solidFill>
                  <a:srgbClr val="0000FF"/>
                </a:solidFill>
              </a:rPr>
              <a:t>Summary</a:t>
            </a:r>
            <a:endParaRPr/>
          </a:p>
        </p:txBody>
      </p:sp>
      <p:sp>
        <p:nvSpPr>
          <p:cNvPr id="182" name="Google Shape;182;p16"/>
          <p:cNvSpPr txBox="1"/>
          <p:nvPr>
            <p:ph idx="1" type="body"/>
          </p:nvPr>
        </p:nvSpPr>
        <p:spPr>
          <a:xfrm>
            <a:off x="1035449" y="1628188"/>
            <a:ext cx="10121100" cy="567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3200"/>
              <a:t>The ERA5 wind gust model was tested using both HWRF and HAFS forecasts, showing an overestimation of gust factor compared to available observations.  </a:t>
            </a:r>
            <a:endParaRPr sz="27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3200"/>
              <a:t>Ongoing work is on improving the turbulence component of the wind gust model using observations (e.g., tower, weather-station data).  </a:t>
            </a:r>
            <a:endParaRPr sz="27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3200"/>
              <a:t>Future work will evaluate and improve the convective-mixing component of the wind gust model using observations, which requires a dedicated field experiment to collect collocated radar and in-situ observations. </a:t>
            </a:r>
            <a:endParaRPr sz="3200"/>
          </a:p>
          <a:p>
            <a:pPr indent="-7747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g25068f08498_0_69"/>
          <p:cNvPicPr preferRelativeResize="0"/>
          <p:nvPr/>
        </p:nvPicPr>
        <p:blipFill rotWithShape="1">
          <a:blip r:embed="rId3">
            <a:alphaModFix/>
          </a:blip>
          <a:srcRect b="55263" l="0" r="6015" t="0"/>
          <a:stretch/>
        </p:blipFill>
        <p:spPr>
          <a:xfrm>
            <a:off x="593425" y="1519750"/>
            <a:ext cx="11005151" cy="4962425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g25068f08498_0_69"/>
          <p:cNvSpPr txBox="1"/>
          <p:nvPr/>
        </p:nvSpPr>
        <p:spPr>
          <a:xfrm>
            <a:off x="0" y="512925"/>
            <a:ext cx="12329100" cy="10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</a:pPr>
            <a:r>
              <a:rPr b="0" i="0" lang="en-US" sz="390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Hurricane Ida (2021) landfall mission</a:t>
            </a:r>
            <a:endParaRPr b="0" i="0" sz="3900" u="none" cap="none" strike="noStrike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33"/>
              <a:buFont typeface="Arial"/>
              <a:buNone/>
            </a:pPr>
            <a:r>
              <a:rPr b="0" i="0" lang="en-US" sz="2533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(Rogers and Zhang 2023 in preparation)</a:t>
            </a:r>
            <a:endParaRPr b="0" i="0" sz="2533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"/>
          <p:cNvSpPr txBox="1"/>
          <p:nvPr>
            <p:ph type="title"/>
          </p:nvPr>
        </p:nvSpPr>
        <p:spPr>
          <a:xfrm>
            <a:off x="838194" y="371300"/>
            <a:ext cx="10515600" cy="87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4800"/>
              <a:buFont typeface="Calibri"/>
              <a:buNone/>
            </a:pPr>
            <a:r>
              <a:rPr lang="en-US" sz="4800">
                <a:solidFill>
                  <a:srgbClr val="0000FF"/>
                </a:solidFill>
              </a:rPr>
              <a:t>Motivation</a:t>
            </a:r>
            <a:endParaRPr/>
          </a:p>
        </p:txBody>
      </p:sp>
      <p:sp>
        <p:nvSpPr>
          <p:cNvPr id="97" name="Google Shape;97;p2"/>
          <p:cNvSpPr txBox="1"/>
          <p:nvPr/>
        </p:nvSpPr>
        <p:spPr>
          <a:xfrm>
            <a:off x="1083850" y="1488100"/>
            <a:ext cx="9795600" cy="43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</a:pPr>
            <a:r>
              <a:rPr b="0" i="0" lang="en-US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National Weather Service (NWS) is tasked with forecasting the sustained surface winds and wind gusts from tropical cyclones (TCs) over water and land. </a:t>
            </a:r>
            <a:endParaRPr b="0" i="0" sz="2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0" i="0" sz="2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</a:pPr>
            <a:r>
              <a:rPr b="0" i="0" lang="en-US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High wind gusts can occur outside of areas with hurricane and tropical storm watches and warnings, which are based on sustained winds. </a:t>
            </a:r>
            <a:endParaRPr b="0" i="0" sz="2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0" i="0" sz="2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</a:pPr>
            <a:r>
              <a:rPr b="0" i="0" lang="en-US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Structural damage, power outages, and other wind hazards are typically associated with gusts.</a:t>
            </a:r>
            <a:endParaRPr b="0" i="0" sz="2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b="0" i="0" sz="2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</a:pPr>
            <a:r>
              <a:rPr b="0" i="0" lang="en-US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wind gusts forecasts are thus critical in decision support briefings to emergency managers.</a:t>
            </a:r>
            <a:endParaRPr b="0" i="0" sz="2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5068f08498_0_1"/>
          <p:cNvSpPr txBox="1"/>
          <p:nvPr>
            <p:ph type="title"/>
          </p:nvPr>
        </p:nvSpPr>
        <p:spPr>
          <a:xfrm>
            <a:off x="838194" y="276300"/>
            <a:ext cx="10515600" cy="87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4800"/>
              <a:buFont typeface="Calibri"/>
              <a:buNone/>
            </a:pPr>
            <a:r>
              <a:rPr lang="en-US" sz="4800">
                <a:solidFill>
                  <a:srgbClr val="0000FF"/>
                </a:solidFill>
              </a:rPr>
              <a:t>Objectives and Methods</a:t>
            </a:r>
            <a:endParaRPr/>
          </a:p>
        </p:txBody>
      </p:sp>
      <p:sp>
        <p:nvSpPr>
          <p:cNvPr id="103" name="Google Shape;103;g25068f08498_0_1"/>
          <p:cNvSpPr txBox="1"/>
          <p:nvPr/>
        </p:nvSpPr>
        <p:spPr>
          <a:xfrm>
            <a:off x="1083026" y="1369575"/>
            <a:ext cx="9795600" cy="44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b="0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 develop more accurate gust parameterizations for the Hurricane Analysis and Forecast System (HAFS) and Global Forecast System (GFS) through a hierarchy of methods and to demonstrate these new capabilities to National Weather Service forecasters at National Hurricane Center (NHC) and Weather Forecast Offices (WFOs). </a:t>
            </a:r>
            <a:endParaRPr b="0" i="0" sz="2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b="0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methods range from simple statistical techniques based on updated climatological relationships, more sophisticated empirical methods based on machine learning with input from the HAFS and GFS forecasts, and </a:t>
            </a:r>
            <a:r>
              <a:rPr b="1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 improved version of the physically based gust model from the fifth generation ECMWF reanalysis (ERA5)</a:t>
            </a:r>
            <a:r>
              <a:rPr b="0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where a diagnostic parameterization produces instantaneous gust magnitudes from the turbulent and convective components of gusts. </a:t>
            </a:r>
            <a:endParaRPr b="0" i="0" sz="2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g25068f08498_0_1"/>
          <p:cNvSpPr txBox="1"/>
          <p:nvPr/>
        </p:nvSpPr>
        <p:spPr>
          <a:xfrm>
            <a:off x="828925" y="6078725"/>
            <a:ext cx="103038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1" lang="en-US" sz="2200" u="none" cap="none" strike="noStrik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A project funded by Hurricane Forecast and Improvement Program (HFIP) </a:t>
            </a:r>
            <a:endParaRPr b="0" i="1" sz="2200" u="none" cap="none" strike="noStrike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5068f08498_0_49"/>
          <p:cNvSpPr txBox="1"/>
          <p:nvPr>
            <p:ph type="title"/>
          </p:nvPr>
        </p:nvSpPr>
        <p:spPr>
          <a:xfrm>
            <a:off x="838194" y="276300"/>
            <a:ext cx="10515600" cy="87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4800"/>
              <a:buFont typeface="Calibri"/>
              <a:buNone/>
            </a:pPr>
            <a:r>
              <a:rPr lang="en-US" sz="4800">
                <a:solidFill>
                  <a:srgbClr val="0000FF"/>
                </a:solidFill>
              </a:rPr>
              <a:t>Why do we need a wind gust model?</a:t>
            </a:r>
            <a:endParaRPr/>
          </a:p>
        </p:txBody>
      </p:sp>
      <p:pic>
        <p:nvPicPr>
          <p:cNvPr id="110" name="Google Shape;110;g25068f08498_0_49"/>
          <p:cNvPicPr preferRelativeResize="0"/>
          <p:nvPr/>
        </p:nvPicPr>
        <p:blipFill rotWithShape="1">
          <a:blip r:embed="rId3">
            <a:alphaModFix/>
          </a:blip>
          <a:srcRect b="2458" l="0" r="0" t="0"/>
          <a:stretch/>
        </p:blipFill>
        <p:spPr>
          <a:xfrm>
            <a:off x="152400" y="1245975"/>
            <a:ext cx="11887201" cy="451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g25068f08498_0_49"/>
          <p:cNvSpPr txBox="1"/>
          <p:nvPr/>
        </p:nvSpPr>
        <p:spPr>
          <a:xfrm>
            <a:off x="1075950" y="5920850"/>
            <a:ext cx="100401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1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Comparisons of simulated wind speed time series from the hurricane nature run (Nolan et al. 2014) with winds from towers during hurricanes: (a) wind speeds reported by a simulated anemometer from 10-s model output and from tower data every 0.1 s, (b) the same time series averaged to 1-min running means.</a:t>
            </a:r>
            <a:endParaRPr b="0" i="1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5068f08498_0_59"/>
          <p:cNvSpPr txBox="1"/>
          <p:nvPr>
            <p:ph type="title"/>
          </p:nvPr>
        </p:nvSpPr>
        <p:spPr>
          <a:xfrm>
            <a:off x="674819" y="409300"/>
            <a:ext cx="10515600" cy="87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4800"/>
              <a:buFont typeface="Calibri"/>
              <a:buNone/>
            </a:pPr>
            <a:r>
              <a:rPr lang="en-US" sz="4800">
                <a:solidFill>
                  <a:srgbClr val="0000FF"/>
                </a:solidFill>
              </a:rPr>
              <a:t>Why do we need a wind gust model?</a:t>
            </a:r>
            <a:endParaRPr/>
          </a:p>
        </p:txBody>
      </p:sp>
      <p:pic>
        <p:nvPicPr>
          <p:cNvPr id="117" name="Google Shape;117;g25068f08498_0_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4825" y="1718900"/>
            <a:ext cx="6126176" cy="4676474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g25068f08498_0_59"/>
          <p:cNvSpPr txBox="1"/>
          <p:nvPr/>
        </p:nvSpPr>
        <p:spPr>
          <a:xfrm>
            <a:off x="7883825" y="1890225"/>
            <a:ext cx="3600000" cy="40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Power spectra of 10-m wind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speed from simulated anemometers in a 1-km resolution hurricane simulation (nature run) with 10 s temporal resolution (gray curves) along with their mean (red curve), compared to those of the tower data (blue curves). 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Note that the higher the frequency, the smaller of horizontal scales of turbulent eddies can be resolved.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5068f08498_0_10"/>
          <p:cNvSpPr txBox="1"/>
          <p:nvPr>
            <p:ph type="title"/>
          </p:nvPr>
        </p:nvSpPr>
        <p:spPr>
          <a:xfrm>
            <a:off x="941800" y="38815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40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ERA5 Wind Gust Model </a:t>
            </a:r>
            <a:endParaRPr sz="6200">
              <a:solidFill>
                <a:srgbClr val="0000FF"/>
              </a:solidFill>
            </a:endParaRPr>
          </a:p>
        </p:txBody>
      </p:sp>
      <p:sp>
        <p:nvSpPr>
          <p:cNvPr id="125" name="Google Shape;125;g25068f08498_0_10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700">
                <a:latin typeface="Times New Roman"/>
                <a:ea typeface="Times New Roman"/>
                <a:cs typeface="Times New Roman"/>
                <a:sym typeface="Times New Roman"/>
              </a:rPr>
              <a:t>The total wind gust (</a:t>
            </a:r>
            <a:r>
              <a:rPr i="1" lang="en-US" sz="2700">
                <a:latin typeface="Times New Roman"/>
                <a:ea typeface="Times New Roman"/>
                <a:cs typeface="Times New Roman"/>
                <a:sym typeface="Times New Roman"/>
              </a:rPr>
              <a:t>U</a:t>
            </a:r>
            <a:r>
              <a:rPr baseline="-25000" lang="en-US" sz="2700">
                <a:latin typeface="Times New Roman"/>
                <a:ea typeface="Times New Roman"/>
                <a:cs typeface="Times New Roman"/>
                <a:sym typeface="Times New Roman"/>
              </a:rPr>
              <a:t>g</a:t>
            </a:r>
            <a:r>
              <a:rPr lang="en-US" sz="2700">
                <a:latin typeface="Times New Roman"/>
                <a:ea typeface="Times New Roman"/>
                <a:cs typeface="Times New Roman"/>
                <a:sym typeface="Times New Roman"/>
              </a:rPr>
              <a:t>) is a sum of the 1-min sustained wind speed at 10 m altitude (</a:t>
            </a:r>
            <a:r>
              <a:rPr i="1" lang="en-US" sz="2700">
                <a:latin typeface="Times New Roman"/>
                <a:ea typeface="Times New Roman"/>
                <a:cs typeface="Times New Roman"/>
                <a:sym typeface="Times New Roman"/>
              </a:rPr>
              <a:t>U</a:t>
            </a:r>
            <a:r>
              <a:rPr baseline="-25000" lang="en-US" sz="2700">
                <a:latin typeface="Times New Roman"/>
                <a:ea typeface="Times New Roman"/>
                <a:cs typeface="Times New Roman"/>
                <a:sym typeface="Times New Roman"/>
              </a:rPr>
              <a:t>10</a:t>
            </a:r>
            <a:r>
              <a:rPr lang="en-US" sz="2700">
                <a:latin typeface="Times New Roman"/>
                <a:ea typeface="Times New Roman"/>
                <a:cs typeface="Times New Roman"/>
                <a:sym typeface="Times New Roman"/>
              </a:rPr>
              <a:t>), the turbulence gustiness (</a:t>
            </a:r>
            <a:r>
              <a:rPr i="1" lang="en-US" sz="2700">
                <a:latin typeface="Times New Roman"/>
                <a:ea typeface="Times New Roman"/>
                <a:cs typeface="Times New Roman"/>
                <a:sym typeface="Times New Roman"/>
              </a:rPr>
              <a:t>U</a:t>
            </a:r>
            <a:r>
              <a:rPr baseline="-25000" lang="en-US" sz="2700">
                <a:latin typeface="Times New Roman"/>
                <a:ea typeface="Times New Roman"/>
                <a:cs typeface="Times New Roman"/>
                <a:sym typeface="Times New Roman"/>
              </a:rPr>
              <a:t>t</a:t>
            </a:r>
            <a:r>
              <a:rPr lang="en-US" sz="2700">
                <a:latin typeface="Times New Roman"/>
                <a:ea typeface="Times New Roman"/>
                <a:cs typeface="Times New Roman"/>
                <a:sym typeface="Times New Roman"/>
              </a:rPr>
              <a:t>), and the convective-mixing induced gustiness (</a:t>
            </a:r>
            <a:r>
              <a:rPr i="1" lang="en-US" sz="2700">
                <a:latin typeface="Times New Roman"/>
                <a:ea typeface="Times New Roman"/>
                <a:cs typeface="Times New Roman"/>
                <a:sym typeface="Times New Roman"/>
              </a:rPr>
              <a:t>U</a:t>
            </a:r>
            <a:r>
              <a:rPr baseline="-25000" lang="en-US" sz="2700"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r>
              <a:rPr lang="en-US" sz="2700">
                <a:latin typeface="Times New Roman"/>
                <a:ea typeface="Times New Roman"/>
                <a:cs typeface="Times New Roman"/>
                <a:sym typeface="Times New Roman"/>
              </a:rPr>
              <a:t>).</a:t>
            </a:r>
            <a:endParaRPr sz="27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9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i="1" lang="en-US" sz="2700">
                <a:latin typeface="Times New Roman"/>
                <a:ea typeface="Times New Roman"/>
                <a:cs typeface="Times New Roman"/>
                <a:sym typeface="Times New Roman"/>
              </a:rPr>
              <a:t>U</a:t>
            </a:r>
            <a:r>
              <a:rPr baseline="-25000" lang="en-US" sz="2700">
                <a:latin typeface="Times New Roman"/>
                <a:ea typeface="Times New Roman"/>
                <a:cs typeface="Times New Roman"/>
                <a:sym typeface="Times New Roman"/>
              </a:rPr>
              <a:t>g</a:t>
            </a:r>
            <a:r>
              <a:rPr lang="en-US" sz="2700">
                <a:latin typeface="Times New Roman"/>
                <a:ea typeface="Times New Roman"/>
                <a:cs typeface="Times New Roman"/>
                <a:sym typeface="Times New Roman"/>
              </a:rPr>
              <a:t>=</a:t>
            </a:r>
            <a:r>
              <a:rPr i="1" lang="en-US" sz="2700">
                <a:latin typeface="Times New Roman"/>
                <a:ea typeface="Times New Roman"/>
                <a:cs typeface="Times New Roman"/>
                <a:sym typeface="Times New Roman"/>
              </a:rPr>
              <a:t>U</a:t>
            </a:r>
            <a:r>
              <a:rPr baseline="-25000" lang="en-US" sz="2700">
                <a:latin typeface="Times New Roman"/>
                <a:ea typeface="Times New Roman"/>
                <a:cs typeface="Times New Roman"/>
                <a:sym typeface="Times New Roman"/>
              </a:rPr>
              <a:t>10 </a:t>
            </a:r>
            <a:r>
              <a:rPr lang="en-US" sz="2700">
                <a:latin typeface="Times New Roman"/>
                <a:ea typeface="Times New Roman"/>
                <a:cs typeface="Times New Roman"/>
                <a:sym typeface="Times New Roman"/>
              </a:rPr>
              <a:t>+ </a:t>
            </a:r>
            <a:r>
              <a:rPr i="1" lang="en-US" sz="2700">
                <a:latin typeface="Times New Roman"/>
                <a:ea typeface="Times New Roman"/>
                <a:cs typeface="Times New Roman"/>
                <a:sym typeface="Times New Roman"/>
              </a:rPr>
              <a:t>U</a:t>
            </a:r>
            <a:r>
              <a:rPr baseline="-25000" lang="en-US" sz="2700">
                <a:latin typeface="Times New Roman"/>
                <a:ea typeface="Times New Roman"/>
                <a:cs typeface="Times New Roman"/>
                <a:sym typeface="Times New Roman"/>
              </a:rPr>
              <a:t>t</a:t>
            </a:r>
            <a:r>
              <a:rPr lang="en-US" sz="2700">
                <a:latin typeface="Times New Roman"/>
                <a:ea typeface="Times New Roman"/>
                <a:cs typeface="Times New Roman"/>
                <a:sym typeface="Times New Roman"/>
              </a:rPr>
              <a:t> + </a:t>
            </a:r>
            <a:r>
              <a:rPr i="1" lang="en-US" sz="2700">
                <a:latin typeface="Times New Roman"/>
                <a:ea typeface="Times New Roman"/>
                <a:cs typeface="Times New Roman"/>
                <a:sym typeface="Times New Roman"/>
              </a:rPr>
              <a:t>U</a:t>
            </a:r>
            <a:r>
              <a:rPr baseline="-25000" lang="en-US" sz="2700"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endParaRPr baseline="-25000" sz="27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baseline="-25000" sz="27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7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2700">
                <a:latin typeface="Times New Roman"/>
                <a:ea typeface="Times New Roman"/>
                <a:cs typeface="Times New Roman"/>
                <a:sym typeface="Times New Roman"/>
              </a:rPr>
              <a:t>U</a:t>
            </a:r>
            <a:r>
              <a:rPr baseline="-25000" lang="en-US" sz="2700">
                <a:latin typeface="Times New Roman"/>
                <a:ea typeface="Times New Roman"/>
                <a:cs typeface="Times New Roman"/>
                <a:sym typeface="Times New Roman"/>
              </a:rPr>
              <a:t>t</a:t>
            </a:r>
            <a:r>
              <a:rPr lang="en-US" sz="2700">
                <a:latin typeface="Times New Roman"/>
                <a:ea typeface="Times New Roman"/>
                <a:cs typeface="Times New Roman"/>
                <a:sym typeface="Times New Roman"/>
              </a:rPr>
              <a:t> = </a:t>
            </a:r>
            <a:r>
              <a:rPr i="1" lang="en-US" sz="2700">
                <a:latin typeface="Times New Roman"/>
                <a:ea typeface="Times New Roman"/>
                <a:cs typeface="Times New Roman"/>
                <a:sym typeface="Times New Roman"/>
              </a:rPr>
              <a:t>A</a:t>
            </a:r>
            <a:r>
              <a:rPr lang="en-US" sz="27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2700">
                <a:latin typeface="Times New Roman"/>
                <a:ea typeface="Times New Roman"/>
                <a:cs typeface="Times New Roman"/>
                <a:sym typeface="Times New Roman"/>
              </a:rPr>
              <a:t>u</a:t>
            </a:r>
            <a:r>
              <a:rPr baseline="-25000" lang="en-US" sz="2700">
                <a:latin typeface="Times New Roman"/>
                <a:ea typeface="Times New Roman"/>
                <a:cs typeface="Times New Roman"/>
                <a:sym typeface="Times New Roman"/>
              </a:rPr>
              <a:t>* </a:t>
            </a:r>
            <a:r>
              <a:rPr i="1" lang="en-US" sz="2700">
                <a:latin typeface="Times New Roman"/>
                <a:ea typeface="Times New Roman"/>
                <a:cs typeface="Times New Roman"/>
                <a:sym typeface="Times New Roman"/>
              </a:rPr>
              <a:t>f</a:t>
            </a:r>
            <a:r>
              <a:rPr lang="en-US" sz="2700">
                <a:latin typeface="Times New Roman"/>
                <a:ea typeface="Times New Roman"/>
                <a:cs typeface="Times New Roman"/>
                <a:sym typeface="Times New Roman"/>
              </a:rPr>
              <a:t>(z/</a:t>
            </a:r>
            <a:r>
              <a:rPr i="1" lang="en-US" sz="2700">
                <a:latin typeface="Times New Roman"/>
                <a:ea typeface="Times New Roman"/>
                <a:cs typeface="Times New Roman"/>
                <a:sym typeface="Times New Roman"/>
              </a:rPr>
              <a:t>L</a:t>
            </a:r>
            <a:r>
              <a:rPr lang="en-US" sz="2700"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sz="27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i="1" sz="27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i="1" lang="en-US" sz="2700">
                <a:latin typeface="Times New Roman"/>
                <a:ea typeface="Times New Roman"/>
                <a:cs typeface="Times New Roman"/>
                <a:sym typeface="Times New Roman"/>
              </a:rPr>
              <a:t>U</a:t>
            </a:r>
            <a:r>
              <a:rPr baseline="-25000" lang="en-US" sz="2700"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r>
              <a:rPr lang="en-US" sz="2700">
                <a:latin typeface="Times New Roman"/>
                <a:ea typeface="Times New Roman"/>
                <a:cs typeface="Times New Roman"/>
                <a:sym typeface="Times New Roman"/>
              </a:rPr>
              <a:t>= </a:t>
            </a:r>
            <a:r>
              <a:rPr i="1" lang="en-US" sz="2700">
                <a:latin typeface="Times New Roman"/>
                <a:ea typeface="Times New Roman"/>
                <a:cs typeface="Times New Roman"/>
                <a:sym typeface="Times New Roman"/>
              </a:rPr>
              <a:t>B</a:t>
            </a:r>
            <a:r>
              <a:rPr lang="en-US" sz="27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2700">
                <a:latin typeface="Times New Roman"/>
                <a:ea typeface="Times New Roman"/>
                <a:cs typeface="Times New Roman"/>
                <a:sym typeface="Times New Roman"/>
              </a:rPr>
              <a:t>max</a:t>
            </a:r>
            <a:r>
              <a:rPr lang="en-US" sz="2700">
                <a:latin typeface="Times New Roman"/>
                <a:ea typeface="Times New Roman"/>
                <a:cs typeface="Times New Roman"/>
                <a:sym typeface="Times New Roman"/>
              </a:rPr>
              <a:t>(0, </a:t>
            </a:r>
            <a:r>
              <a:rPr i="1" lang="en-US" sz="2700">
                <a:latin typeface="Times New Roman"/>
                <a:ea typeface="Times New Roman"/>
                <a:cs typeface="Times New Roman"/>
                <a:sym typeface="Times New Roman"/>
              </a:rPr>
              <a:t>U</a:t>
            </a:r>
            <a:r>
              <a:rPr baseline="-25000" lang="en-US" sz="2700">
                <a:latin typeface="Times New Roman"/>
                <a:ea typeface="Times New Roman"/>
                <a:cs typeface="Times New Roman"/>
                <a:sym typeface="Times New Roman"/>
              </a:rPr>
              <a:t>850</a:t>
            </a:r>
            <a:r>
              <a:rPr lang="en-US" sz="2700">
                <a:latin typeface="Times New Roman"/>
                <a:ea typeface="Times New Roman"/>
                <a:cs typeface="Times New Roman"/>
                <a:sym typeface="Times New Roman"/>
              </a:rPr>
              <a:t>-</a:t>
            </a:r>
            <a:r>
              <a:rPr i="1" lang="en-US" sz="2700">
                <a:latin typeface="Times New Roman"/>
                <a:ea typeface="Times New Roman"/>
                <a:cs typeface="Times New Roman"/>
                <a:sym typeface="Times New Roman"/>
              </a:rPr>
              <a:t>U</a:t>
            </a:r>
            <a:r>
              <a:rPr baseline="-25000" lang="en-US" sz="2700">
                <a:latin typeface="Times New Roman"/>
                <a:ea typeface="Times New Roman"/>
                <a:cs typeface="Times New Roman"/>
                <a:sym typeface="Times New Roman"/>
              </a:rPr>
              <a:t>950</a:t>
            </a:r>
            <a:r>
              <a:rPr lang="en-US" sz="2700"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sz="1800">
              <a:solidFill>
                <a:srgbClr val="C4BD9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9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5068f08498_0_18"/>
          <p:cNvSpPr txBox="1"/>
          <p:nvPr>
            <p:ph type="title"/>
          </p:nvPr>
        </p:nvSpPr>
        <p:spPr>
          <a:xfrm>
            <a:off x="780650" y="157875"/>
            <a:ext cx="10515600" cy="8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US" sz="3359">
                <a:solidFill>
                  <a:srgbClr val="0000FF"/>
                </a:solidFill>
              </a:rPr>
              <a:t>Comparison of Gust Factor between ERA5 data and observations</a:t>
            </a:r>
            <a:endParaRPr sz="3359">
              <a:solidFill>
                <a:srgbClr val="0000FF"/>
              </a:solidFill>
            </a:endParaRPr>
          </a:p>
        </p:txBody>
      </p:sp>
      <p:pic>
        <p:nvPicPr>
          <p:cNvPr id="132" name="Google Shape;132;g25068f08498_0_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93750" y="1105275"/>
            <a:ext cx="6761717" cy="5478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508fe533b7_1_0"/>
          <p:cNvSpPr txBox="1"/>
          <p:nvPr>
            <p:ph type="title"/>
          </p:nvPr>
        </p:nvSpPr>
        <p:spPr>
          <a:xfrm>
            <a:off x="1623350" y="177050"/>
            <a:ext cx="97305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FF"/>
                </a:solidFill>
              </a:rPr>
              <a:t>ASOS </a:t>
            </a:r>
            <a:r>
              <a:rPr lang="en-US">
                <a:solidFill>
                  <a:srgbClr val="0000FF"/>
                </a:solidFill>
              </a:rPr>
              <a:t>Gust Factor vs Vmax- 2min </a:t>
            </a:r>
            <a:endParaRPr>
              <a:solidFill>
                <a:srgbClr val="0000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FF"/>
                </a:solidFill>
              </a:rPr>
              <a:t> (Landfalling U.S Hurricanes 2011-2022) 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39" name="Google Shape;139;g2508fe533b7_1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1300" y="1550975"/>
            <a:ext cx="10001875" cy="5220051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g2508fe533b7_1_0"/>
          <p:cNvSpPr txBox="1"/>
          <p:nvPr/>
        </p:nvSpPr>
        <p:spPr>
          <a:xfrm>
            <a:off x="3409300" y="3465850"/>
            <a:ext cx="2848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n=~750000, r&lt;600 km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g25068f08498_0_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4800" y="1856300"/>
            <a:ext cx="11682601" cy="4108939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g25068f08498_0_28"/>
          <p:cNvSpPr txBox="1"/>
          <p:nvPr>
            <p:ph type="title"/>
          </p:nvPr>
        </p:nvSpPr>
        <p:spPr>
          <a:xfrm>
            <a:off x="287825" y="261500"/>
            <a:ext cx="11682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3100">
                <a:solidFill>
                  <a:srgbClr val="0000FF"/>
                </a:solidFill>
              </a:rPr>
              <a:t>Wind gusts computed using HWRF forecasts with the ERA5 method</a:t>
            </a:r>
            <a:endParaRPr sz="31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2019-12-05T13:00:05Z</dcterms:created>
  <dc:creator>Jun Zhang</dc:creator>
</cp:coreProperties>
</file>