
<file path=[Content_Types].xml><?xml version="1.0" encoding="utf-8"?>
<Types xmlns="http://schemas.openxmlformats.org/package/2006/content-types">
  <Default Extension="jpg" ContentType="image/jpeg"/>
  <Default Extension="emf" ContentType="image/x-emf"/>
  <Default Extension="jpeg" ContentType="image/jpeg"/>
  <Default Extension="xml" ContentType="application/xml"/>
  <Default Extension="mp4" ContentType="video/unknown"/>
  <Default Extension="bin" ContentType="application/vnd.openxmlformats-officedocument.presentationml.printerSettings"/>
  <Default Extension="wdp" ContentType="image/vnd.ms-photo"/>
  <Default Extension="png" ContentType="image/png"/>
  <Default Extension="wmf" ContentType="image/x-wmf"/>
  <Default Extension="rels" ContentType="application/vnd.openxmlformats-package.relationships+xml"/>
  <Default Extension="gif" ContentType="image/gif"/>
  <Default Extension="MOV"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0" r:id="rId1"/>
    <p:sldMasterId id="2147483972" r:id="rId2"/>
    <p:sldMasterId id="2147483987" r:id="rId3"/>
  </p:sldMasterIdLst>
  <p:notesMasterIdLst>
    <p:notesMasterId r:id="rId34"/>
  </p:notesMasterIdLst>
  <p:sldIdLst>
    <p:sldId id="291" r:id="rId4"/>
    <p:sldId id="354" r:id="rId5"/>
    <p:sldId id="356" r:id="rId6"/>
    <p:sldId id="286" r:id="rId7"/>
    <p:sldId id="348" r:id="rId8"/>
    <p:sldId id="353" r:id="rId9"/>
    <p:sldId id="359" r:id="rId10"/>
    <p:sldId id="360" r:id="rId11"/>
    <p:sldId id="361" r:id="rId12"/>
    <p:sldId id="362" r:id="rId13"/>
    <p:sldId id="363" r:id="rId14"/>
    <p:sldId id="385" r:id="rId15"/>
    <p:sldId id="386" r:id="rId16"/>
    <p:sldId id="368" r:id="rId17"/>
    <p:sldId id="375" r:id="rId18"/>
    <p:sldId id="376" r:id="rId19"/>
    <p:sldId id="377" r:id="rId20"/>
    <p:sldId id="378" r:id="rId21"/>
    <p:sldId id="369" r:id="rId22"/>
    <p:sldId id="379" r:id="rId23"/>
    <p:sldId id="371" r:id="rId24"/>
    <p:sldId id="372" r:id="rId25"/>
    <p:sldId id="373" r:id="rId26"/>
    <p:sldId id="346" r:id="rId27"/>
    <p:sldId id="337" r:id="rId28"/>
    <p:sldId id="388" r:id="rId29"/>
    <p:sldId id="382" r:id="rId30"/>
    <p:sldId id="387" r:id="rId31"/>
    <p:sldId id="381" r:id="rId32"/>
    <p:sldId id="374"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7ECD8"/>
    <a:srgbClr val="DCE998"/>
    <a:srgbClr val="F900DC"/>
    <a:srgbClr val="20FFF4"/>
    <a:srgbClr val="26C9FC"/>
    <a:srgbClr val="2DC1FD"/>
    <a:srgbClr val="169900"/>
    <a:srgbClr val="76F4FD"/>
    <a:srgbClr val="29FFF9"/>
    <a:srgbClr val="1DAA1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145"/>
    <p:restoredTop sz="92620" autoAdjust="0"/>
  </p:normalViewPr>
  <p:slideViewPr>
    <p:cSldViewPr snapToGrid="0" snapToObjects="1">
      <p:cViewPr varScale="1">
        <p:scale>
          <a:sx n="93" d="100"/>
          <a:sy n="93" d="100"/>
        </p:scale>
        <p:origin x="-1512"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Master" Target="slideMasters/slideMaster3.xml"/><Relationship Id="rId4" Type="http://schemas.openxmlformats.org/officeDocument/2006/relationships/slide" Target="slides/slide1.xml"/><Relationship Id="rId5" Type="http://schemas.openxmlformats.org/officeDocument/2006/relationships/slide" Target="slides/slide2.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9" Type="http://schemas.openxmlformats.org/officeDocument/2006/relationships/slide" Target="slides/slide6.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33" Type="http://schemas.openxmlformats.org/officeDocument/2006/relationships/slide" Target="slides/slide30.xml"/><Relationship Id="rId34" Type="http://schemas.openxmlformats.org/officeDocument/2006/relationships/notesMaster" Target="notesMasters/notesMaster1.xml"/><Relationship Id="rId35" Type="http://schemas.openxmlformats.org/officeDocument/2006/relationships/printerSettings" Target="printerSettings/printerSettings1.bin"/><Relationship Id="rId36" Type="http://schemas.openxmlformats.org/officeDocument/2006/relationships/presProps" Target="presProps.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37" Type="http://schemas.openxmlformats.org/officeDocument/2006/relationships/viewProps" Target="viewProps.xml"/><Relationship Id="rId38" Type="http://schemas.openxmlformats.org/officeDocument/2006/relationships/theme" Target="theme/theme1.xml"/><Relationship Id="rId3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4C27CA-42F9-644A-956E-92A9AD16D642}" type="datetimeFigureOut">
              <a:rPr lang="en-US" smtClean="0"/>
              <a:t>4/11/23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ABDCA4B-B179-6942-B428-655C81A3C7D5}" type="slidenum">
              <a:rPr lang="en-US" smtClean="0"/>
              <a:t>‹#›</a:t>
            </a:fld>
            <a:endParaRPr lang="en-US" dirty="0"/>
          </a:p>
        </p:txBody>
      </p:sp>
    </p:spTree>
    <p:extLst>
      <p:ext uri="{BB962C8B-B14F-4D97-AF65-F5344CB8AC3E}">
        <p14:creationId xmlns:p14="http://schemas.microsoft.com/office/powerpoint/2010/main" val="12670088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a:ln/>
        </p:spPr>
      </p:sp>
      <p:sp>
        <p:nvSpPr>
          <p:cNvPr id="18434" name="Notes Placeholder 2"/>
          <p:cNvSpPr>
            <a:spLocks noGrp="1"/>
          </p:cNvSpPr>
          <p:nvPr>
            <p:ph type="body" idx="1"/>
          </p:nvPr>
        </p:nvSpPr>
        <p:spPr>
          <a:noFill/>
          <a:ln/>
        </p:spPr>
        <p:txBody>
          <a:bodyPr/>
          <a:lstStyle/>
          <a:p>
            <a:pPr eaLnBrk="1" hangingPunct="1"/>
            <a:endParaRPr lang="en-US" dirty="0" smtClean="0">
              <a:latin typeface="Arial" pitchFamily="-72" charset="0"/>
            </a:endParaRPr>
          </a:p>
        </p:txBody>
      </p:sp>
      <p:sp>
        <p:nvSpPr>
          <p:cNvPr id="18435" name="Slide Number Placeholder 3"/>
          <p:cNvSpPr>
            <a:spLocks noGrp="1"/>
          </p:cNvSpPr>
          <p:nvPr>
            <p:ph type="sldNum" sz="quarter" idx="5"/>
          </p:nvPr>
        </p:nvSpPr>
        <p:spPr>
          <a:noFill/>
        </p:spPr>
        <p:txBody>
          <a:bodyPr/>
          <a:lstStyle/>
          <a:p>
            <a:fld id="{B317E0FD-D3A0-4E93-806D-B04F0D07FB91}" type="slidenum">
              <a:rPr lang="en-US" smtClean="0">
                <a:latin typeface="Arial" pitchFamily="-72" charset="0"/>
                <a:ea typeface="ＭＳ Ｐゴシック" pitchFamily="-72" charset="-128"/>
                <a:cs typeface="ＭＳ Ｐゴシック" pitchFamily="-72" charset="-128"/>
              </a:rPr>
              <a:pPr/>
              <a:t>2</a:t>
            </a:fld>
            <a:endParaRPr lang="en-US" smtClean="0">
              <a:latin typeface="Arial" pitchFamily="-72" charset="0"/>
              <a:ea typeface="ＭＳ Ｐゴシック" pitchFamily="-72" charset="-128"/>
              <a:cs typeface="ＭＳ Ｐゴシック" pitchFamily="-72"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ABDCA4B-B179-6942-B428-655C81A3C7D5}" type="slidenum">
              <a:rPr lang="en-US" smtClean="0"/>
              <a:t>23</a:t>
            </a:fld>
            <a:endParaRPr lang="en-US" dirty="0"/>
          </a:p>
        </p:txBody>
      </p:sp>
    </p:spTree>
    <p:extLst>
      <p:ext uri="{BB962C8B-B14F-4D97-AF65-F5344CB8AC3E}">
        <p14:creationId xmlns:p14="http://schemas.microsoft.com/office/powerpoint/2010/main" val="4129002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de7457949_0_25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de7457949_0_255:notes"/>
          <p:cNvSpPr txBox="1">
            <a:spLocks noGrp="1"/>
          </p:cNvSpPr>
          <p:nvPr>
            <p:ph type="body" idx="1"/>
          </p:nvPr>
        </p:nvSpPr>
        <p:spPr>
          <a:xfrm>
            <a:off x="685800" y="4343400"/>
            <a:ext cx="5486400" cy="4114800"/>
          </a:xfrm>
          <a:prstGeom prst="rect">
            <a:avLst/>
          </a:prstGeom>
        </p:spPr>
        <p:txBody>
          <a:bodyPr spcFirstLastPara="1" wrap="square" lIns="91421" tIns="91421" rIns="91421" bIns="91421" anchor="t" anchorCtr="0">
            <a:noAutofit/>
          </a:bodyPr>
          <a:lstStyle/>
          <a:p>
            <a:endParaRPr/>
          </a:p>
        </p:txBody>
      </p:sp>
    </p:spTree>
    <p:extLst>
      <p:ext uri="{BB962C8B-B14F-4D97-AF65-F5344CB8AC3E}">
        <p14:creationId xmlns:p14="http://schemas.microsoft.com/office/powerpoint/2010/main" val="1302840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43597" y="1674370"/>
            <a:ext cx="7848600" cy="1927225"/>
          </a:xfrm>
        </p:spPr>
        <p:txBody>
          <a:bodyPr anchor="b">
            <a:noAutofit/>
          </a:bodyPr>
          <a:lstStyle>
            <a:lvl1pPr>
              <a:defRPr sz="5400" cap="all" baseline="0"/>
            </a:lvl1pPr>
          </a:lstStyle>
          <a:p>
            <a:r>
              <a:rPr lang="en-US"/>
              <a:t>Click to edit Master title style</a:t>
            </a:r>
            <a:endParaRPr lang="en-US" dirty="0"/>
          </a:p>
        </p:txBody>
      </p:sp>
      <p:sp>
        <p:nvSpPr>
          <p:cNvPr id="3" name="Subtitle 2"/>
          <p:cNvSpPr>
            <a:spLocks noGrp="1"/>
          </p:cNvSpPr>
          <p:nvPr>
            <p:ph type="subTitle" idx="1"/>
          </p:nvPr>
        </p:nvSpPr>
        <p:spPr>
          <a:xfrm>
            <a:off x="643597" y="4342227"/>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8A432C8-69A7-458B-9684-2BFA64B31948}" type="datetime2">
              <a:rPr lang="en-US" smtClean="0"/>
              <a:t>Tuesday, April 11, 23</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643597" y="370129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C057FC-95B6-4D89-AFDA-ABA33EE921E5}" type="datetime2">
              <a:rPr lang="en-US" smtClean="0"/>
              <a:t>Tuesday, April 11, 23</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C4549AC-EB31-477F-92A9-B1988E232878}" type="datetime2">
              <a:rPr lang="en-US" smtClean="0"/>
              <a:t>Tuesday, April 11, 23</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3 columns slide">
  <p:cSld name="Title &amp; 3 columns slide">
    <p:spTree>
      <p:nvGrpSpPr>
        <p:cNvPr id="1" name="Shape 23"/>
        <p:cNvGrpSpPr/>
        <p:nvPr/>
      </p:nvGrpSpPr>
      <p:grpSpPr>
        <a:xfrm>
          <a:off x="0" y="0"/>
          <a:ext cx="0" cy="0"/>
          <a:chOff x="0" y="0"/>
          <a:chExt cx="0" cy="0"/>
        </a:xfrm>
      </p:grpSpPr>
      <p:sp>
        <p:nvSpPr>
          <p:cNvPr id="24" name="Google Shape;24;p38"/>
          <p:cNvSpPr txBox="1">
            <a:spLocks noGrp="1"/>
          </p:cNvSpPr>
          <p:nvPr>
            <p:ph type="title"/>
          </p:nvPr>
        </p:nvSpPr>
        <p:spPr>
          <a:xfrm>
            <a:off x="700654" y="735988"/>
            <a:ext cx="5729962" cy="860400"/>
          </a:xfrm>
          <a:prstGeom prst="rect">
            <a:avLst/>
          </a:prstGeom>
          <a:noFill/>
          <a:ln>
            <a:noFill/>
          </a:ln>
        </p:spPr>
        <p:txBody>
          <a:bodyPr spcFirstLastPara="1" wrap="square" lIns="69629" tIns="69629" rIns="69629" bIns="69629" anchor="b" anchorCtr="0">
            <a:noAutofit/>
          </a:bodyPr>
          <a:lstStyle>
            <a:lvl1pPr lvl="0" algn="l">
              <a:lnSpc>
                <a:spcPct val="100000"/>
              </a:lnSpc>
              <a:spcBef>
                <a:spcPts val="0"/>
              </a:spcBef>
              <a:spcAft>
                <a:spcPts val="0"/>
              </a:spcAft>
              <a:buSzPts val="2400"/>
              <a:buNone/>
              <a:defRPr sz="2700">
                <a:latin typeface="Poppins"/>
                <a:ea typeface="Poppins"/>
                <a:cs typeface="Poppins"/>
                <a:sym typeface="Poppins"/>
              </a:defRPr>
            </a:lvl1pPr>
            <a:lvl2pPr lvl="1" algn="l">
              <a:lnSpc>
                <a:spcPct val="100000"/>
              </a:lnSpc>
              <a:spcBef>
                <a:spcPts val="0"/>
              </a:spcBef>
              <a:spcAft>
                <a:spcPts val="0"/>
              </a:spcAft>
              <a:buSzPts val="3300"/>
              <a:buNone/>
              <a:defRPr sz="3700"/>
            </a:lvl2pPr>
            <a:lvl3pPr lvl="2" algn="l">
              <a:lnSpc>
                <a:spcPct val="100000"/>
              </a:lnSpc>
              <a:spcBef>
                <a:spcPts val="0"/>
              </a:spcBef>
              <a:spcAft>
                <a:spcPts val="0"/>
              </a:spcAft>
              <a:buSzPts val="3300"/>
              <a:buNone/>
              <a:defRPr sz="3700"/>
            </a:lvl3pPr>
            <a:lvl4pPr lvl="3" algn="l">
              <a:lnSpc>
                <a:spcPct val="100000"/>
              </a:lnSpc>
              <a:spcBef>
                <a:spcPts val="0"/>
              </a:spcBef>
              <a:spcAft>
                <a:spcPts val="0"/>
              </a:spcAft>
              <a:buSzPts val="3300"/>
              <a:buNone/>
              <a:defRPr sz="3700"/>
            </a:lvl4pPr>
            <a:lvl5pPr lvl="4" algn="l">
              <a:lnSpc>
                <a:spcPct val="100000"/>
              </a:lnSpc>
              <a:spcBef>
                <a:spcPts val="0"/>
              </a:spcBef>
              <a:spcAft>
                <a:spcPts val="0"/>
              </a:spcAft>
              <a:buSzPts val="3300"/>
              <a:buNone/>
              <a:defRPr sz="3700"/>
            </a:lvl5pPr>
            <a:lvl6pPr lvl="5" algn="l">
              <a:lnSpc>
                <a:spcPct val="100000"/>
              </a:lnSpc>
              <a:spcBef>
                <a:spcPts val="0"/>
              </a:spcBef>
              <a:spcAft>
                <a:spcPts val="0"/>
              </a:spcAft>
              <a:buSzPts val="3300"/>
              <a:buNone/>
              <a:defRPr sz="3700"/>
            </a:lvl6pPr>
            <a:lvl7pPr lvl="6" algn="l">
              <a:lnSpc>
                <a:spcPct val="100000"/>
              </a:lnSpc>
              <a:spcBef>
                <a:spcPts val="0"/>
              </a:spcBef>
              <a:spcAft>
                <a:spcPts val="0"/>
              </a:spcAft>
              <a:buSzPts val="3300"/>
              <a:buNone/>
              <a:defRPr sz="3700"/>
            </a:lvl7pPr>
            <a:lvl8pPr lvl="7" algn="l">
              <a:lnSpc>
                <a:spcPct val="100000"/>
              </a:lnSpc>
              <a:spcBef>
                <a:spcPts val="0"/>
              </a:spcBef>
              <a:spcAft>
                <a:spcPts val="0"/>
              </a:spcAft>
              <a:buSzPts val="3300"/>
              <a:buNone/>
              <a:defRPr sz="3700"/>
            </a:lvl8pPr>
            <a:lvl9pPr lvl="8" algn="l">
              <a:lnSpc>
                <a:spcPct val="100000"/>
              </a:lnSpc>
              <a:spcBef>
                <a:spcPts val="0"/>
              </a:spcBef>
              <a:spcAft>
                <a:spcPts val="0"/>
              </a:spcAft>
              <a:buSzPts val="3300"/>
              <a:buNone/>
              <a:defRPr sz="3700"/>
            </a:lvl9pPr>
          </a:lstStyle>
          <a:p>
            <a:endParaRPr/>
          </a:p>
        </p:txBody>
      </p:sp>
      <p:sp>
        <p:nvSpPr>
          <p:cNvPr id="25" name="Google Shape;25;p38"/>
          <p:cNvSpPr/>
          <p:nvPr/>
        </p:nvSpPr>
        <p:spPr>
          <a:xfrm rot="-5400000">
            <a:off x="1634251" y="4237974"/>
            <a:ext cx="3024000" cy="75600"/>
          </a:xfrm>
          <a:prstGeom prst="rect">
            <a:avLst/>
          </a:prstGeom>
          <a:solidFill>
            <a:srgbClr val="206EC0"/>
          </a:solidFill>
          <a:ln>
            <a:noFill/>
          </a:ln>
        </p:spPr>
        <p:txBody>
          <a:bodyPr spcFirstLastPara="1" wrap="square" lIns="102378" tIns="102378" rIns="102378" bIns="102378" anchor="ctr" anchorCtr="0">
            <a:noAutofit/>
          </a:bodyPr>
          <a:lstStyle/>
          <a:p>
            <a:pPr marL="0" marR="0" lvl="0" indent="0" algn="l" rtl="0">
              <a:lnSpc>
                <a:spcPct val="100000"/>
              </a:lnSpc>
              <a:spcBef>
                <a:spcPts val="0"/>
              </a:spcBef>
              <a:spcAft>
                <a:spcPts val="0"/>
              </a:spcAft>
              <a:buClr>
                <a:srgbClr val="000000"/>
              </a:buClr>
              <a:buSzPts val="3028"/>
              <a:buFont typeface="Arial"/>
              <a:buNone/>
            </a:pPr>
            <a:endParaRPr sz="2300" b="0" i="0" u="none" strike="noStrike" cap="none">
              <a:solidFill>
                <a:srgbClr val="000000"/>
              </a:solidFill>
              <a:latin typeface="Arial"/>
              <a:ea typeface="Arial"/>
              <a:cs typeface="Arial"/>
              <a:sym typeface="Arial"/>
            </a:endParaRPr>
          </a:p>
        </p:txBody>
      </p:sp>
      <p:sp>
        <p:nvSpPr>
          <p:cNvPr id="26" name="Google Shape;26;p38"/>
          <p:cNvSpPr/>
          <p:nvPr/>
        </p:nvSpPr>
        <p:spPr>
          <a:xfrm rot="-5400000">
            <a:off x="4263751" y="4238009"/>
            <a:ext cx="3024000" cy="75600"/>
          </a:xfrm>
          <a:prstGeom prst="rect">
            <a:avLst/>
          </a:prstGeom>
          <a:solidFill>
            <a:srgbClr val="206EC0"/>
          </a:solidFill>
          <a:ln>
            <a:noFill/>
          </a:ln>
        </p:spPr>
        <p:txBody>
          <a:bodyPr spcFirstLastPara="1" wrap="square" lIns="102378" tIns="102378" rIns="102378" bIns="102378" anchor="ctr" anchorCtr="0">
            <a:noAutofit/>
          </a:bodyPr>
          <a:lstStyle/>
          <a:p>
            <a:pPr marL="0" marR="0" lvl="0" indent="0" algn="l" rtl="0">
              <a:lnSpc>
                <a:spcPct val="100000"/>
              </a:lnSpc>
              <a:spcBef>
                <a:spcPts val="0"/>
              </a:spcBef>
              <a:spcAft>
                <a:spcPts val="0"/>
              </a:spcAft>
              <a:buClr>
                <a:srgbClr val="000000"/>
              </a:buClr>
              <a:buSzPts val="3028"/>
              <a:buFont typeface="Arial"/>
              <a:buNone/>
            </a:pPr>
            <a:endParaRPr sz="2300" b="0" i="0" u="none" strike="noStrike" cap="none">
              <a:solidFill>
                <a:srgbClr val="000000"/>
              </a:solidFill>
              <a:latin typeface="Arial"/>
              <a:ea typeface="Arial"/>
              <a:cs typeface="Arial"/>
              <a:sym typeface="Arial"/>
            </a:endParaRPr>
          </a:p>
        </p:txBody>
      </p:sp>
      <p:sp>
        <p:nvSpPr>
          <p:cNvPr id="27" name="Google Shape;27;p38"/>
          <p:cNvSpPr/>
          <p:nvPr/>
        </p:nvSpPr>
        <p:spPr>
          <a:xfrm rot="-5400000">
            <a:off x="6893251" y="4238009"/>
            <a:ext cx="3024000" cy="75600"/>
          </a:xfrm>
          <a:prstGeom prst="rect">
            <a:avLst/>
          </a:prstGeom>
          <a:solidFill>
            <a:srgbClr val="206EC0"/>
          </a:solidFill>
          <a:ln>
            <a:noFill/>
          </a:ln>
        </p:spPr>
        <p:txBody>
          <a:bodyPr spcFirstLastPara="1" wrap="square" lIns="102378" tIns="102378" rIns="102378" bIns="102378" anchor="ctr" anchorCtr="0">
            <a:noAutofit/>
          </a:bodyPr>
          <a:lstStyle/>
          <a:p>
            <a:pPr marL="0" marR="0" lvl="0" indent="0" algn="l" rtl="0">
              <a:lnSpc>
                <a:spcPct val="100000"/>
              </a:lnSpc>
              <a:spcBef>
                <a:spcPts val="0"/>
              </a:spcBef>
              <a:spcAft>
                <a:spcPts val="0"/>
              </a:spcAft>
              <a:buClr>
                <a:srgbClr val="000000"/>
              </a:buClr>
              <a:buSzPts val="3028"/>
              <a:buFont typeface="Arial"/>
              <a:buNone/>
            </a:pPr>
            <a:endParaRPr sz="2300" b="0" i="0" u="none" strike="noStrike" cap="none">
              <a:solidFill>
                <a:srgbClr val="000000"/>
              </a:solidFill>
              <a:latin typeface="Arial"/>
              <a:ea typeface="Arial"/>
              <a:cs typeface="Arial"/>
              <a:sym typeface="Arial"/>
            </a:endParaRPr>
          </a:p>
        </p:txBody>
      </p:sp>
      <p:sp>
        <p:nvSpPr>
          <p:cNvPr id="28" name="Google Shape;28;p38"/>
          <p:cNvSpPr txBox="1">
            <a:spLocks noGrp="1"/>
          </p:cNvSpPr>
          <p:nvPr>
            <p:ph type="subTitle" idx="1"/>
          </p:nvPr>
        </p:nvSpPr>
        <p:spPr>
          <a:xfrm>
            <a:off x="700663" y="2469736"/>
            <a:ext cx="2278500" cy="1458400"/>
          </a:xfrm>
          <a:prstGeom prst="rect">
            <a:avLst/>
          </a:prstGeom>
          <a:noFill/>
          <a:ln>
            <a:noFill/>
          </a:ln>
        </p:spPr>
        <p:txBody>
          <a:bodyPr spcFirstLastPara="1" wrap="square" lIns="69629" tIns="69629" rIns="69629" bIns="69629" anchor="b" anchorCtr="0">
            <a:noAutofit/>
          </a:bodyPr>
          <a:lstStyle>
            <a:lvl1pPr lvl="0" algn="l">
              <a:lnSpc>
                <a:spcPct val="100000"/>
              </a:lnSpc>
              <a:spcBef>
                <a:spcPts val="0"/>
              </a:spcBef>
              <a:spcAft>
                <a:spcPts val="0"/>
              </a:spcAft>
              <a:buSzPts val="2500"/>
              <a:buNone/>
              <a:defRPr sz="1900" b="1">
                <a:solidFill>
                  <a:srgbClr val="252525"/>
                </a:solidFill>
                <a:latin typeface="Poppins"/>
                <a:ea typeface="Poppins"/>
                <a:cs typeface="Poppins"/>
                <a:sym typeface="Poppins"/>
              </a:defRPr>
            </a:lvl1pPr>
            <a:lvl2pPr lvl="1"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2pPr>
            <a:lvl3pPr lvl="2"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3pPr>
            <a:lvl4pPr lvl="3"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4pPr>
            <a:lvl5pPr lvl="4"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5pPr>
            <a:lvl6pPr lvl="5"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6pPr>
            <a:lvl7pPr lvl="6"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7pPr>
            <a:lvl8pPr lvl="7"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8pPr>
            <a:lvl9pPr lvl="8"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9pPr>
          </a:lstStyle>
          <a:p>
            <a:endParaRPr/>
          </a:p>
        </p:txBody>
      </p:sp>
      <p:sp>
        <p:nvSpPr>
          <p:cNvPr id="29" name="Google Shape;29;p38"/>
          <p:cNvSpPr txBox="1">
            <a:spLocks noGrp="1"/>
          </p:cNvSpPr>
          <p:nvPr>
            <p:ph type="subTitle" idx="2"/>
          </p:nvPr>
        </p:nvSpPr>
        <p:spPr>
          <a:xfrm>
            <a:off x="700654" y="3873745"/>
            <a:ext cx="2278500" cy="1928112"/>
          </a:xfrm>
          <a:prstGeom prst="rect">
            <a:avLst/>
          </a:prstGeom>
          <a:noFill/>
          <a:ln>
            <a:noFill/>
          </a:ln>
        </p:spPr>
        <p:txBody>
          <a:bodyPr spcFirstLastPara="1" wrap="square" lIns="69629" tIns="69629" rIns="69629" bIns="69629" anchor="t" anchorCtr="0">
            <a:noAutofit/>
          </a:bodyPr>
          <a:lstStyle>
            <a:lvl1pPr lvl="0" algn="l">
              <a:lnSpc>
                <a:spcPct val="100000"/>
              </a:lnSpc>
              <a:spcBef>
                <a:spcPts val="0"/>
              </a:spcBef>
              <a:spcAft>
                <a:spcPts val="0"/>
              </a:spcAft>
              <a:buSzPts val="1764"/>
              <a:buNone/>
              <a:defRPr sz="1300" b="0" i="0">
                <a:solidFill>
                  <a:schemeClr val="dk2"/>
                </a:solidFill>
                <a:latin typeface="Poppins Light"/>
                <a:ea typeface="Poppins Light"/>
                <a:cs typeface="Poppins Light"/>
                <a:sym typeface="Poppins Light"/>
              </a:defRPr>
            </a:lvl1pPr>
            <a:lvl2pPr lvl="1"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2pPr>
            <a:lvl3pPr lvl="2"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3pPr>
            <a:lvl4pPr lvl="3"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4pPr>
            <a:lvl5pPr lvl="4"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5pPr>
            <a:lvl6pPr lvl="5"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6pPr>
            <a:lvl7pPr lvl="6"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7pPr>
            <a:lvl8pPr lvl="7"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8pPr>
            <a:lvl9pPr lvl="8"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9pPr>
          </a:lstStyle>
          <a:p>
            <a:endParaRPr/>
          </a:p>
        </p:txBody>
      </p:sp>
      <p:sp>
        <p:nvSpPr>
          <p:cNvPr id="30" name="Google Shape;30;p38"/>
          <p:cNvSpPr txBox="1">
            <a:spLocks noGrp="1"/>
          </p:cNvSpPr>
          <p:nvPr>
            <p:ph type="subTitle" idx="3"/>
          </p:nvPr>
        </p:nvSpPr>
        <p:spPr>
          <a:xfrm>
            <a:off x="3330162" y="2469736"/>
            <a:ext cx="2278500" cy="1458400"/>
          </a:xfrm>
          <a:prstGeom prst="rect">
            <a:avLst/>
          </a:prstGeom>
          <a:noFill/>
          <a:ln>
            <a:noFill/>
          </a:ln>
        </p:spPr>
        <p:txBody>
          <a:bodyPr spcFirstLastPara="1" wrap="square" lIns="69629" tIns="69629" rIns="69629" bIns="69629" anchor="b" anchorCtr="0">
            <a:noAutofit/>
          </a:bodyPr>
          <a:lstStyle>
            <a:lvl1pPr lvl="0" algn="l">
              <a:lnSpc>
                <a:spcPct val="100000"/>
              </a:lnSpc>
              <a:spcBef>
                <a:spcPts val="0"/>
              </a:spcBef>
              <a:spcAft>
                <a:spcPts val="0"/>
              </a:spcAft>
              <a:buSzPts val="2500"/>
              <a:buNone/>
              <a:defRPr sz="1900" b="1">
                <a:solidFill>
                  <a:srgbClr val="252525"/>
                </a:solidFill>
                <a:latin typeface="Poppins"/>
                <a:ea typeface="Poppins"/>
                <a:cs typeface="Poppins"/>
                <a:sym typeface="Poppins"/>
              </a:defRPr>
            </a:lvl1pPr>
            <a:lvl2pPr lvl="1"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2pPr>
            <a:lvl3pPr lvl="2"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3pPr>
            <a:lvl4pPr lvl="3"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4pPr>
            <a:lvl5pPr lvl="4"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5pPr>
            <a:lvl6pPr lvl="5"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6pPr>
            <a:lvl7pPr lvl="6"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7pPr>
            <a:lvl8pPr lvl="7"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8pPr>
            <a:lvl9pPr lvl="8"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9pPr>
          </a:lstStyle>
          <a:p>
            <a:endParaRPr/>
          </a:p>
        </p:txBody>
      </p:sp>
      <p:sp>
        <p:nvSpPr>
          <p:cNvPr id="31" name="Google Shape;31;p38"/>
          <p:cNvSpPr txBox="1">
            <a:spLocks noGrp="1"/>
          </p:cNvSpPr>
          <p:nvPr>
            <p:ph type="subTitle" idx="4"/>
          </p:nvPr>
        </p:nvSpPr>
        <p:spPr>
          <a:xfrm>
            <a:off x="3330154" y="3873745"/>
            <a:ext cx="2278500" cy="1928112"/>
          </a:xfrm>
          <a:prstGeom prst="rect">
            <a:avLst/>
          </a:prstGeom>
          <a:noFill/>
          <a:ln>
            <a:noFill/>
          </a:ln>
        </p:spPr>
        <p:txBody>
          <a:bodyPr spcFirstLastPara="1" wrap="square" lIns="69629" tIns="69629" rIns="69629" bIns="69629" anchor="t" anchorCtr="0">
            <a:noAutofit/>
          </a:bodyPr>
          <a:lstStyle>
            <a:lvl1pPr lvl="0" algn="l">
              <a:lnSpc>
                <a:spcPct val="100000"/>
              </a:lnSpc>
              <a:spcBef>
                <a:spcPts val="0"/>
              </a:spcBef>
              <a:spcAft>
                <a:spcPts val="0"/>
              </a:spcAft>
              <a:buSzPts val="1764"/>
              <a:buNone/>
              <a:defRPr sz="1300" b="0" i="0">
                <a:solidFill>
                  <a:schemeClr val="dk2"/>
                </a:solidFill>
                <a:latin typeface="Poppins Light"/>
                <a:ea typeface="Poppins Light"/>
                <a:cs typeface="Poppins Light"/>
                <a:sym typeface="Poppins Light"/>
              </a:defRPr>
            </a:lvl1pPr>
            <a:lvl2pPr lvl="1"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2pPr>
            <a:lvl3pPr lvl="2"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3pPr>
            <a:lvl4pPr lvl="3"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4pPr>
            <a:lvl5pPr lvl="4"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5pPr>
            <a:lvl6pPr lvl="5"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6pPr>
            <a:lvl7pPr lvl="6"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7pPr>
            <a:lvl8pPr lvl="7"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8pPr>
            <a:lvl9pPr lvl="8"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9pPr>
          </a:lstStyle>
          <a:p>
            <a:endParaRPr/>
          </a:p>
        </p:txBody>
      </p:sp>
      <p:sp>
        <p:nvSpPr>
          <p:cNvPr id="32" name="Google Shape;32;p38"/>
          <p:cNvSpPr txBox="1">
            <a:spLocks noGrp="1"/>
          </p:cNvSpPr>
          <p:nvPr>
            <p:ph type="subTitle" idx="5"/>
          </p:nvPr>
        </p:nvSpPr>
        <p:spPr>
          <a:xfrm>
            <a:off x="5959662" y="2469736"/>
            <a:ext cx="2278500" cy="1458400"/>
          </a:xfrm>
          <a:prstGeom prst="rect">
            <a:avLst/>
          </a:prstGeom>
          <a:noFill/>
          <a:ln>
            <a:noFill/>
          </a:ln>
        </p:spPr>
        <p:txBody>
          <a:bodyPr spcFirstLastPara="1" wrap="square" lIns="69629" tIns="69629" rIns="69629" bIns="69629" anchor="b" anchorCtr="0">
            <a:noAutofit/>
          </a:bodyPr>
          <a:lstStyle>
            <a:lvl1pPr lvl="0" algn="l">
              <a:lnSpc>
                <a:spcPct val="100000"/>
              </a:lnSpc>
              <a:spcBef>
                <a:spcPts val="0"/>
              </a:spcBef>
              <a:spcAft>
                <a:spcPts val="0"/>
              </a:spcAft>
              <a:buSzPts val="2500"/>
              <a:buNone/>
              <a:defRPr sz="1900" b="1">
                <a:solidFill>
                  <a:srgbClr val="252525"/>
                </a:solidFill>
                <a:latin typeface="Poppins"/>
                <a:ea typeface="Poppins"/>
                <a:cs typeface="Poppins"/>
                <a:sym typeface="Poppins"/>
              </a:defRPr>
            </a:lvl1pPr>
            <a:lvl2pPr lvl="1"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2pPr>
            <a:lvl3pPr lvl="2"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3pPr>
            <a:lvl4pPr lvl="3"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4pPr>
            <a:lvl5pPr lvl="4"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5pPr>
            <a:lvl6pPr lvl="5"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6pPr>
            <a:lvl7pPr lvl="6"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7pPr>
            <a:lvl8pPr lvl="7"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8pPr>
            <a:lvl9pPr lvl="8" algn="r">
              <a:lnSpc>
                <a:spcPct val="100000"/>
              </a:lnSpc>
              <a:spcBef>
                <a:spcPts val="0"/>
              </a:spcBef>
              <a:spcAft>
                <a:spcPts val="0"/>
              </a:spcAft>
              <a:buSzPts val="2500"/>
              <a:buNone/>
              <a:defRPr sz="1900">
                <a:solidFill>
                  <a:srgbClr val="252525"/>
                </a:solidFill>
                <a:latin typeface="Montserrat SemiBold"/>
                <a:ea typeface="Montserrat SemiBold"/>
                <a:cs typeface="Montserrat SemiBold"/>
                <a:sym typeface="Montserrat SemiBold"/>
              </a:defRPr>
            </a:lvl9pPr>
          </a:lstStyle>
          <a:p>
            <a:endParaRPr/>
          </a:p>
        </p:txBody>
      </p:sp>
      <p:sp>
        <p:nvSpPr>
          <p:cNvPr id="33" name="Google Shape;33;p38"/>
          <p:cNvSpPr txBox="1">
            <a:spLocks noGrp="1"/>
          </p:cNvSpPr>
          <p:nvPr>
            <p:ph type="subTitle" idx="6"/>
          </p:nvPr>
        </p:nvSpPr>
        <p:spPr>
          <a:xfrm>
            <a:off x="5959654" y="3873745"/>
            <a:ext cx="2278500" cy="1928112"/>
          </a:xfrm>
          <a:prstGeom prst="rect">
            <a:avLst/>
          </a:prstGeom>
          <a:noFill/>
          <a:ln>
            <a:noFill/>
          </a:ln>
        </p:spPr>
        <p:txBody>
          <a:bodyPr spcFirstLastPara="1" wrap="square" lIns="69629" tIns="69629" rIns="69629" bIns="69629" anchor="t" anchorCtr="0">
            <a:noAutofit/>
          </a:bodyPr>
          <a:lstStyle>
            <a:lvl1pPr lvl="0" algn="l">
              <a:lnSpc>
                <a:spcPct val="100000"/>
              </a:lnSpc>
              <a:spcBef>
                <a:spcPts val="0"/>
              </a:spcBef>
              <a:spcAft>
                <a:spcPts val="0"/>
              </a:spcAft>
              <a:buSzPts val="1764"/>
              <a:buNone/>
              <a:defRPr sz="1300" b="0" i="0">
                <a:solidFill>
                  <a:schemeClr val="dk2"/>
                </a:solidFill>
                <a:latin typeface="Poppins Light"/>
                <a:ea typeface="Poppins Light"/>
                <a:cs typeface="Poppins Light"/>
                <a:sym typeface="Poppins Light"/>
              </a:defRPr>
            </a:lvl1pPr>
            <a:lvl2pPr lvl="1"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2pPr>
            <a:lvl3pPr lvl="2"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3pPr>
            <a:lvl4pPr lvl="3"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4pPr>
            <a:lvl5pPr lvl="4"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5pPr>
            <a:lvl6pPr lvl="5"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6pPr>
            <a:lvl7pPr lvl="6"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7pPr>
            <a:lvl8pPr lvl="7"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8pPr>
            <a:lvl9pPr lvl="8" algn="r">
              <a:lnSpc>
                <a:spcPct val="100000"/>
              </a:lnSpc>
              <a:spcBef>
                <a:spcPts val="0"/>
              </a:spcBef>
              <a:spcAft>
                <a:spcPts val="0"/>
              </a:spcAft>
              <a:buSzPts val="2059"/>
              <a:buNone/>
              <a:defRPr>
                <a:solidFill>
                  <a:srgbClr val="252525"/>
                </a:solidFill>
                <a:latin typeface="Spectral Light"/>
                <a:ea typeface="Spectral Light"/>
                <a:cs typeface="Spectral Light"/>
                <a:sym typeface="Spectral Light"/>
              </a:defRPr>
            </a:lvl9pPr>
          </a:lstStyle>
          <a:p>
            <a:endParaRPr/>
          </a:p>
        </p:txBody>
      </p:sp>
      <p:sp>
        <p:nvSpPr>
          <p:cNvPr id="34" name="Google Shape;34;p38"/>
          <p:cNvSpPr txBox="1">
            <a:spLocks noGrp="1"/>
          </p:cNvSpPr>
          <p:nvPr>
            <p:ph type="sldNum" idx="12"/>
          </p:nvPr>
        </p:nvSpPr>
        <p:spPr>
          <a:xfrm>
            <a:off x="8548658" y="6217623"/>
            <a:ext cx="548700" cy="524800"/>
          </a:xfrm>
          <a:prstGeom prst="rect">
            <a:avLst/>
          </a:prstGeom>
          <a:noFill/>
          <a:ln>
            <a:noFill/>
          </a:ln>
        </p:spPr>
        <p:txBody>
          <a:bodyPr spcFirstLastPara="1" wrap="square" lIns="69629" tIns="69629" rIns="69629" bIns="69629" anchor="ctr" anchorCtr="0">
            <a:noAutofit/>
          </a:bodyPr>
          <a:lstStyle>
            <a:lvl1pPr marL="0" lvl="0"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1pPr>
            <a:lvl2pPr marL="0" lvl="1"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2pPr>
            <a:lvl3pPr marL="0" lvl="2"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3pPr>
            <a:lvl4pPr marL="0" lvl="3"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4pPr>
            <a:lvl5pPr marL="0" lvl="4"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5pPr>
            <a:lvl6pPr marL="0" lvl="5"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6pPr>
            <a:lvl7pPr marL="0" lvl="6"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7pPr>
            <a:lvl8pPr marL="0" lvl="7"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8pPr>
            <a:lvl9pPr marL="0" lvl="8" indent="0" algn="l">
              <a:lnSpc>
                <a:spcPct val="100000"/>
              </a:lnSpc>
              <a:spcBef>
                <a:spcPts val="0"/>
              </a:spcBef>
              <a:spcAft>
                <a:spcPts val="0"/>
              </a:spcAft>
              <a:buSzPts val="1764"/>
              <a:buNone/>
              <a:defRPr sz="1300" b="0" i="0" u="none" strike="noStrike" cap="none">
                <a:solidFill>
                  <a:srgbClr val="000000"/>
                </a:solidFill>
                <a:latin typeface="Poppins"/>
                <a:ea typeface="Poppins"/>
                <a:cs typeface="Poppins"/>
                <a:sym typeface="Poppins"/>
              </a:defRPr>
            </a:lvl9pPr>
          </a:lstStyle>
          <a:p>
            <a:fld id="{00000000-1234-1234-1234-123412341234}" type="slidenum">
              <a:rPr lang="uk-UA" smtClean="0"/>
              <a:pPr/>
              <a:t>‹#›</a:t>
            </a:fld>
            <a:endParaRPr lang="uk-UA"/>
          </a:p>
        </p:txBody>
      </p:sp>
      <p:sp>
        <p:nvSpPr>
          <p:cNvPr id="35" name="Google Shape;35;p38"/>
          <p:cNvSpPr txBox="1"/>
          <p:nvPr/>
        </p:nvSpPr>
        <p:spPr>
          <a:xfrm>
            <a:off x="700654" y="1789388"/>
            <a:ext cx="5464186" cy="1422000"/>
          </a:xfrm>
          <a:prstGeom prst="rect">
            <a:avLst/>
          </a:prstGeom>
          <a:noFill/>
          <a:ln>
            <a:noFill/>
          </a:ln>
        </p:spPr>
        <p:txBody>
          <a:bodyPr spcFirstLastPara="1" wrap="square" lIns="102378" tIns="102378" rIns="102378" bIns="102378" anchor="t" anchorCtr="0">
            <a:noAutofit/>
          </a:bodyPr>
          <a:lstStyle/>
          <a:p>
            <a:pPr marL="0" marR="0" lvl="0" indent="0" algn="l" rtl="0">
              <a:lnSpc>
                <a:spcPct val="100000"/>
              </a:lnSpc>
              <a:spcBef>
                <a:spcPts val="0"/>
              </a:spcBef>
              <a:spcAft>
                <a:spcPts val="0"/>
              </a:spcAft>
              <a:buClr>
                <a:srgbClr val="666666"/>
              </a:buClr>
              <a:buSzPts val="1400"/>
              <a:buFont typeface="Spectral Light"/>
              <a:buNone/>
            </a:pPr>
            <a:endParaRPr sz="1300" b="0" i="0" u="none" strike="noStrike" cap="none">
              <a:solidFill>
                <a:srgbClr val="666666"/>
              </a:solidFill>
              <a:latin typeface="Poppins"/>
              <a:ea typeface="Poppins"/>
              <a:cs typeface="Poppins"/>
              <a:sym typeface="Poppins"/>
            </a:endParaRPr>
          </a:p>
        </p:txBody>
      </p:sp>
      <p:sp>
        <p:nvSpPr>
          <p:cNvPr id="36" name="Google Shape;36;p38"/>
          <p:cNvSpPr txBox="1">
            <a:spLocks noGrp="1"/>
          </p:cNvSpPr>
          <p:nvPr>
            <p:ph type="body" idx="7"/>
          </p:nvPr>
        </p:nvSpPr>
        <p:spPr>
          <a:xfrm>
            <a:off x="700654" y="1583481"/>
            <a:ext cx="5560998" cy="687772"/>
          </a:xfrm>
          <a:prstGeom prst="rect">
            <a:avLst/>
          </a:prstGeom>
          <a:noFill/>
          <a:ln>
            <a:noFill/>
          </a:ln>
        </p:spPr>
        <p:txBody>
          <a:bodyPr spcFirstLastPara="1" wrap="square" lIns="0" tIns="34805" rIns="69629" bIns="34805" anchor="t" anchorCtr="0">
            <a:normAutofit/>
          </a:bodyPr>
          <a:lstStyle>
            <a:lvl1pPr marL="348204" lvl="0" indent="-174102" algn="l">
              <a:lnSpc>
                <a:spcPct val="100000"/>
              </a:lnSpc>
              <a:spcBef>
                <a:spcPts val="0"/>
              </a:spcBef>
              <a:spcAft>
                <a:spcPts val="0"/>
              </a:spcAft>
              <a:buSzPts val="2059"/>
              <a:buNone/>
              <a:defRPr b="0" i="0">
                <a:solidFill>
                  <a:schemeClr val="dk2"/>
                </a:solidFill>
                <a:latin typeface="Poppins Light"/>
                <a:ea typeface="Poppins Light"/>
                <a:cs typeface="Poppins Light"/>
                <a:sym typeface="Poppins Light"/>
              </a:defRPr>
            </a:lvl1pPr>
            <a:lvl2pPr marL="696407" lvl="1" indent="-174102" algn="l">
              <a:lnSpc>
                <a:spcPct val="100000"/>
              </a:lnSpc>
              <a:spcBef>
                <a:spcPts val="0"/>
              </a:spcBef>
              <a:spcAft>
                <a:spcPts val="0"/>
              </a:spcAft>
              <a:buSzPts val="2059"/>
              <a:buNone/>
              <a:defRPr b="0" i="0">
                <a:solidFill>
                  <a:schemeClr val="dk2"/>
                </a:solidFill>
                <a:latin typeface="Poppins Light"/>
                <a:ea typeface="Poppins Light"/>
                <a:cs typeface="Poppins Light"/>
                <a:sym typeface="Poppins Light"/>
              </a:defRPr>
            </a:lvl2pPr>
            <a:lvl3pPr marL="1044611" lvl="2" indent="-174102" algn="l">
              <a:lnSpc>
                <a:spcPct val="100000"/>
              </a:lnSpc>
              <a:spcBef>
                <a:spcPts val="0"/>
              </a:spcBef>
              <a:spcAft>
                <a:spcPts val="0"/>
              </a:spcAft>
              <a:buSzPts val="2059"/>
              <a:buNone/>
              <a:defRPr b="0" i="0">
                <a:solidFill>
                  <a:schemeClr val="dk2"/>
                </a:solidFill>
                <a:latin typeface="Poppins Light"/>
                <a:ea typeface="Poppins Light"/>
                <a:cs typeface="Poppins Light"/>
                <a:sym typeface="Poppins Light"/>
              </a:defRPr>
            </a:lvl3pPr>
            <a:lvl4pPr marL="1392814" lvl="3" indent="-174102" algn="l">
              <a:lnSpc>
                <a:spcPct val="100000"/>
              </a:lnSpc>
              <a:spcBef>
                <a:spcPts val="0"/>
              </a:spcBef>
              <a:spcAft>
                <a:spcPts val="0"/>
              </a:spcAft>
              <a:buSzPts val="2059"/>
              <a:buNone/>
              <a:defRPr b="0" i="0">
                <a:solidFill>
                  <a:schemeClr val="dk2"/>
                </a:solidFill>
                <a:latin typeface="Poppins Light"/>
                <a:ea typeface="Poppins Light"/>
                <a:cs typeface="Poppins Light"/>
                <a:sym typeface="Poppins Light"/>
              </a:defRPr>
            </a:lvl4pPr>
            <a:lvl5pPr marL="1741018" lvl="4" indent="-174102" algn="l">
              <a:lnSpc>
                <a:spcPct val="100000"/>
              </a:lnSpc>
              <a:spcBef>
                <a:spcPts val="0"/>
              </a:spcBef>
              <a:spcAft>
                <a:spcPts val="0"/>
              </a:spcAft>
              <a:buSzPts val="2059"/>
              <a:buNone/>
              <a:defRPr b="0" i="0">
                <a:solidFill>
                  <a:schemeClr val="dk2"/>
                </a:solidFill>
                <a:latin typeface="Poppins Light"/>
                <a:ea typeface="Poppins Light"/>
                <a:cs typeface="Poppins Light"/>
                <a:sym typeface="Poppins Light"/>
              </a:defRPr>
            </a:lvl5pPr>
            <a:lvl6pPr marL="2089221" lvl="5" indent="-174102" algn="l">
              <a:lnSpc>
                <a:spcPct val="100000"/>
              </a:lnSpc>
              <a:spcBef>
                <a:spcPts val="0"/>
              </a:spcBef>
              <a:spcAft>
                <a:spcPts val="0"/>
              </a:spcAft>
              <a:buSzPts val="1400"/>
              <a:buNone/>
              <a:defRPr/>
            </a:lvl6pPr>
            <a:lvl7pPr marL="2437425" lvl="6" indent="-174102" algn="l">
              <a:lnSpc>
                <a:spcPct val="100000"/>
              </a:lnSpc>
              <a:spcBef>
                <a:spcPts val="0"/>
              </a:spcBef>
              <a:spcAft>
                <a:spcPts val="0"/>
              </a:spcAft>
              <a:buSzPts val="1400"/>
              <a:buNone/>
              <a:defRPr/>
            </a:lvl7pPr>
            <a:lvl8pPr marL="2785628" lvl="7" indent="-174102" algn="l">
              <a:lnSpc>
                <a:spcPct val="100000"/>
              </a:lnSpc>
              <a:spcBef>
                <a:spcPts val="0"/>
              </a:spcBef>
              <a:spcAft>
                <a:spcPts val="0"/>
              </a:spcAft>
              <a:buSzPts val="1400"/>
              <a:buNone/>
              <a:defRPr/>
            </a:lvl8pPr>
            <a:lvl9pPr marL="3133832" lvl="8" indent="-174102" algn="l">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1377666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2F75F2F2-D857-47F2-A299-1721C3FEF1E5}"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9714919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4097338" y="6591300"/>
            <a:ext cx="949325" cy="161925"/>
          </a:xfrm>
          <a:prstGeom prst="rect">
            <a:avLst/>
          </a:prstGeom>
        </p:spPr>
        <p:txBody>
          <a:bodyPr/>
          <a:lstStyle>
            <a:lvl1pPr algn="ctr">
              <a:defRPr sz="1400"/>
            </a:lvl1pPr>
          </a:lstStyle>
          <a:p>
            <a:pPr fontAlgn="base">
              <a:spcBef>
                <a:spcPct val="0"/>
              </a:spcBef>
              <a:spcAft>
                <a:spcPct val="0"/>
              </a:spcAft>
            </a:pPr>
            <a:r>
              <a:rPr lang="en-US" smtClean="0">
                <a:solidFill>
                  <a:srgbClr val="000000"/>
                </a:solidFill>
                <a:latin typeface="Arial" charset="0"/>
              </a:rPr>
              <a:t>-</a:t>
            </a:r>
            <a:fld id="{3C85A186-04EE-44A1-BD93-0B0C3CCB5050}" type="slidenum">
              <a:rPr lang="en-US" smtClean="0">
                <a:solidFill>
                  <a:srgbClr val="000000"/>
                </a:solidFill>
                <a:latin typeface="Arial" charset="0"/>
              </a:rPr>
              <a:pPr fontAlgn="base">
                <a:spcBef>
                  <a:spcPct val="0"/>
                </a:spcBef>
                <a:spcAft>
                  <a:spcPct val="0"/>
                </a:spcAft>
              </a:pPr>
              <a:t>‹#›</a:t>
            </a:fld>
            <a:r>
              <a:rPr lang="en-US" smtClean="0">
                <a:solidFill>
                  <a:srgbClr val="000000"/>
                </a:solidFill>
                <a:latin typeface="Arial" charset="0"/>
              </a:rPr>
              <a:t>-</a:t>
            </a:r>
            <a:endParaRPr lang="en-US">
              <a:solidFill>
                <a:srgbClr val="000000"/>
              </a:solidFill>
              <a:latin typeface="Arial" charset="0"/>
            </a:endParaRP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969338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B298080B-3226-4B0E-8166-0268B4768526}"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5567372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143000"/>
            <a:ext cx="4038600" cy="5106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38600" cy="51069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179035D2-8476-4438-8FA7-E84F58143BF0}"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2973653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236943"/>
            <a:ext cx="4040188" cy="639762"/>
          </a:xfrm>
          <a:ln cap="sq"/>
        </p:spPr>
        <p:txBody>
          <a:bodyPr anchor="b"/>
          <a:lstStyle>
            <a:lvl1pPr marL="0" indent="0" algn="ctr">
              <a:buNone/>
              <a:defRPr sz="2000" b="1">
                <a:effectLst/>
                <a:latin typeface="Narkisim" pitchFamily="34" charset="-79"/>
                <a:cs typeface="Narkisim"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876705"/>
            <a:ext cx="4040188" cy="3951288"/>
          </a:xfrm>
        </p:spPr>
        <p:txBody>
          <a:bodyPr/>
          <a:lstStyle>
            <a:lvl1pPr>
              <a:defRPr sz="2000" b="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236943"/>
            <a:ext cx="4041775" cy="639762"/>
          </a:xfrm>
        </p:spPr>
        <p:txBody>
          <a:bodyPr anchor="b"/>
          <a:lstStyle>
            <a:lvl1pPr marL="0" indent="0" algn="ctr">
              <a:buNone/>
              <a:defRPr sz="2000" b="1">
                <a:effectLst/>
                <a:latin typeface="Narkisim" pitchFamily="34" charset="-79"/>
                <a:cs typeface="Narkisim" pitchFamily="34" charset="-79"/>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1876705"/>
            <a:ext cx="4041775" cy="3951288"/>
          </a:xfrm>
        </p:spPr>
        <p:txBody>
          <a:bodyPr/>
          <a:lstStyle>
            <a:lvl1pPr>
              <a:defRPr sz="2000" b="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Slide Number Placeholder 6"/>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38BC72FD-9BA1-4F14-A55F-93BA87A97342}"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8" name="Footer Placeholder 7"/>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
        <p:nvSpPr>
          <p:cNvPr id="9" name="Title 1"/>
          <p:cNvSpPr>
            <a:spLocks noGrp="1"/>
          </p:cNvSpPr>
          <p:nvPr>
            <p:ph type="title"/>
          </p:nvPr>
        </p:nvSpPr>
        <p:spPr>
          <a:xfrm>
            <a:off x="2984500" y="0"/>
            <a:ext cx="6102350" cy="76200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4283142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B9DB056C-360B-4566-AD84-5F5497EE5271}"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4" name="Footer Placeholder 3"/>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16399390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3851275" y="6505575"/>
            <a:ext cx="949325" cy="161925"/>
          </a:xfrm>
          <a:prstGeom prst="rect">
            <a:avLst/>
          </a:prstGeom>
        </p:spPr>
        <p:txBody>
          <a:bodyPr/>
          <a:lstStyle>
            <a:lvl1pPr>
              <a:defRPr sz="1400"/>
            </a:lvl1pPr>
          </a:lstStyle>
          <a:p>
            <a:pPr fontAlgn="base">
              <a:spcBef>
                <a:spcPct val="0"/>
              </a:spcBef>
              <a:spcAft>
                <a:spcPct val="0"/>
              </a:spcAft>
            </a:pPr>
            <a:r>
              <a:rPr lang="en-US" smtClean="0">
                <a:solidFill>
                  <a:srgbClr val="000000"/>
                </a:solidFill>
                <a:latin typeface="Arial" charset="0"/>
              </a:rPr>
              <a:t>-</a:t>
            </a:r>
            <a:fld id="{51F48099-8D30-410C-93ED-02A512B00C56}" type="slidenum">
              <a:rPr lang="en-US" smtClean="0">
                <a:solidFill>
                  <a:srgbClr val="000000"/>
                </a:solidFill>
                <a:latin typeface="Arial" charset="0"/>
              </a:rPr>
              <a:pPr fontAlgn="base">
                <a:spcBef>
                  <a:spcPct val="0"/>
                </a:spcBef>
                <a:spcAft>
                  <a:spcPct val="0"/>
                </a:spcAft>
              </a:pPr>
              <a:t>‹#›</a:t>
            </a:fld>
            <a:r>
              <a:rPr lang="en-US" smtClean="0">
                <a:solidFill>
                  <a:srgbClr val="000000"/>
                </a:solidFill>
                <a:latin typeface="Arial" charset="0"/>
              </a:rPr>
              <a:t>-</a:t>
            </a:r>
            <a:endParaRPr lang="en-US">
              <a:solidFill>
                <a:srgbClr val="000000"/>
              </a:solidFill>
              <a:latin typeface="Arial" charset="0"/>
            </a:endParaRPr>
          </a:p>
        </p:txBody>
      </p:sp>
      <p:sp>
        <p:nvSpPr>
          <p:cNvPr id="3" name="Footer Placeholder 2"/>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398369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6396A3A3-94A6-4E5B-AF39-173ACA3E61CC}" type="datetime2">
              <a:rPr lang="en-US" smtClean="0"/>
              <a:t>Tuesday, April 11, 23</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AD744F1B-157A-4CC4-9AC8-F0B955756416}"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41870737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5C8602C2-2CE9-4C30-90C3-D0FBD958A54D}"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27630418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EB31EA55-87AD-41BB-A04C-1ECDBED555D7}"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774025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29438" y="0"/>
            <a:ext cx="2157412" cy="62499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0"/>
            <a:ext cx="6319838" cy="62499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a:xfrm>
            <a:off x="3851275" y="65055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1F451BA1-1BDD-4AD7-986F-E8C628103A5E}"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5" name="Footer Placeholder 4"/>
          <p:cNvSpPr>
            <a:spLocks noGrp="1"/>
          </p:cNvSpPr>
          <p:nvPr>
            <p:ph type="ftr" sz="quarter" idx="11"/>
          </p:nvPr>
        </p:nvSpPr>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6530089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xAndMedia" preserve="1">
  <p:cSld name="Title, Text and Media Clip">
    <p:spTree>
      <p:nvGrpSpPr>
        <p:cNvPr id="1" name=""/>
        <p:cNvGrpSpPr/>
        <p:nvPr/>
      </p:nvGrpSpPr>
      <p:grpSpPr>
        <a:xfrm>
          <a:off x="0" y="0"/>
          <a:ext cx="0" cy="0"/>
          <a:chOff x="0" y="0"/>
          <a:chExt cx="0" cy="0"/>
        </a:xfrm>
      </p:grpSpPr>
      <p:sp>
        <p:nvSpPr>
          <p:cNvPr id="2" name="Title 1"/>
          <p:cNvSpPr>
            <a:spLocks noGrp="1"/>
          </p:cNvSpPr>
          <p:nvPr>
            <p:ph type="title"/>
          </p:nvPr>
        </p:nvSpPr>
        <p:spPr>
          <a:xfrm>
            <a:off x="2984500" y="0"/>
            <a:ext cx="610235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Media Placeholder 3"/>
          <p:cNvSpPr>
            <a:spLocks noGrp="1"/>
          </p:cNvSpPr>
          <p:nvPr>
            <p:ph type="media" sz="half" idx="2"/>
          </p:nvPr>
        </p:nvSpPr>
        <p:spPr>
          <a:xfrm>
            <a:off x="4648200" y="1143000"/>
            <a:ext cx="4038600" cy="5106988"/>
          </a:xfrm>
        </p:spPr>
        <p:txBody>
          <a:bodyPr/>
          <a:lstStyle/>
          <a:p>
            <a:endParaRPr lang="en-US"/>
          </a:p>
        </p:txBody>
      </p:sp>
      <p:sp>
        <p:nvSpPr>
          <p:cNvPr id="5" name="Slide Number Placeholder 4"/>
          <p:cNvSpPr>
            <a:spLocks noGrp="1"/>
          </p:cNvSpPr>
          <p:nvPr>
            <p:ph type="sldNum" sz="quarter" idx="10"/>
          </p:nvPr>
        </p:nvSpPr>
        <p:spPr>
          <a:xfrm>
            <a:off x="8194675" y="66960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E1DF5AFF-6A83-4E06-890D-44FE3A360C2A}"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a:xfrm>
            <a:off x="-3175" y="0"/>
            <a:ext cx="3276600" cy="304800"/>
          </a:xfrm>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40481671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984500" y="0"/>
            <a:ext cx="6102350" cy="762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143000"/>
            <a:ext cx="4038600" cy="5106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a:xfrm>
            <a:off x="8194675" y="6696075"/>
            <a:ext cx="949325" cy="161925"/>
          </a:xfrm>
          <a:prstGeom prst="rect">
            <a:avLst/>
          </a:prstGeom>
        </p:spPr>
        <p:txBody>
          <a:bodyPr/>
          <a:lstStyle>
            <a:lvl1pPr>
              <a:defRPr/>
            </a:lvl1pPr>
          </a:lstStyle>
          <a:p>
            <a:pPr fontAlgn="base">
              <a:spcBef>
                <a:spcPct val="0"/>
              </a:spcBef>
              <a:spcAft>
                <a:spcPct val="0"/>
              </a:spcAft>
            </a:pPr>
            <a:r>
              <a:rPr lang="en-US">
                <a:solidFill>
                  <a:srgbClr val="000000"/>
                </a:solidFill>
                <a:latin typeface="Arial" charset="0"/>
              </a:rPr>
              <a:t>-</a:t>
            </a:r>
            <a:fld id="{6351F8A1-12D0-4023-90F4-70F1B8D800B2}" type="slidenum">
              <a:rPr lang="en-US">
                <a:solidFill>
                  <a:srgbClr val="000000"/>
                </a:solidFill>
                <a:latin typeface="Arial" charset="0"/>
              </a:rPr>
              <a:pPr fontAlgn="base">
                <a:spcBef>
                  <a:spcPct val="0"/>
                </a:spcBef>
                <a:spcAft>
                  <a:spcPct val="0"/>
                </a:spcAft>
              </a:pPr>
              <a:t>‹#›</a:t>
            </a:fld>
            <a:r>
              <a:rPr lang="en-US">
                <a:solidFill>
                  <a:srgbClr val="000000"/>
                </a:solidFill>
                <a:latin typeface="Arial" charset="0"/>
              </a:rPr>
              <a:t>-</a:t>
            </a:r>
          </a:p>
        </p:txBody>
      </p:sp>
      <p:sp>
        <p:nvSpPr>
          <p:cNvPr id="6" name="Footer Placeholder 5"/>
          <p:cNvSpPr>
            <a:spLocks noGrp="1"/>
          </p:cNvSpPr>
          <p:nvPr>
            <p:ph type="ftr" sz="quarter" idx="11"/>
          </p:nvPr>
        </p:nvSpPr>
        <p:spPr>
          <a:xfrm>
            <a:off x="-3175" y="0"/>
            <a:ext cx="3276600" cy="304800"/>
          </a:xfrm>
        </p:spPr>
        <p:txBody>
          <a:bodyPr/>
          <a:lstStyle>
            <a:lvl1pPr>
              <a:defRPr/>
            </a:lvl1pPr>
          </a:lstStyle>
          <a:p>
            <a:r>
              <a:rPr lang="en-US" dirty="0" smtClean="0">
                <a:solidFill>
                  <a:srgbClr val="808080"/>
                </a:solidFill>
                <a:latin typeface="Century Gothic"/>
              </a:rPr>
              <a:t>Kickoff </a:t>
            </a:r>
            <a:r>
              <a:rPr lang="en-US" dirty="0">
                <a:solidFill>
                  <a:srgbClr val="808080"/>
                </a:solidFill>
                <a:latin typeface="Century Gothic"/>
              </a:rPr>
              <a:t>Meeting</a:t>
            </a:r>
          </a:p>
        </p:txBody>
      </p:sp>
    </p:spTree>
    <p:extLst>
      <p:ext uri="{BB962C8B-B14F-4D97-AF65-F5344CB8AC3E}">
        <p14:creationId xmlns:p14="http://schemas.microsoft.com/office/powerpoint/2010/main" val="3340327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Rectangle 6"/>
          <p:cNvSpPr>
            <a:spLocks noGrp="1" noChangeArrowheads="1"/>
          </p:cNvSpPr>
          <p:nvPr>
            <p:ph type="sldNum" sz="quarter" idx="12"/>
          </p:nvPr>
        </p:nvSpPr>
        <p:spPr>
          <a:ln/>
        </p:spPr>
        <p:txBody>
          <a:bodyPr/>
          <a:lstStyle>
            <a:lvl1pPr>
              <a:defRPr/>
            </a:lvl1pPr>
          </a:lstStyle>
          <a:p>
            <a:pPr>
              <a:defRPr/>
            </a:pPr>
            <a:fld id="{A72C6DD0-1A37-45C6-BCF3-12188A636BDF}" type="slidenum">
              <a:rPr lang="en-US">
                <a:solidFill>
                  <a:srgbClr val="FFFFFF"/>
                </a:solidFill>
                <a:latin typeface="Arial"/>
              </a:rPr>
              <a:pPr>
                <a:defRPr/>
              </a:pPr>
              <a:t>‹#›</a:t>
            </a:fld>
            <a:endParaRPr lang="en-US">
              <a:solidFill>
                <a:srgbClr val="FFFFFF"/>
              </a:solidFill>
              <a:latin typeface="Arial"/>
            </a:endParaRPr>
          </a:p>
        </p:txBody>
      </p:sp>
    </p:spTree>
    <p:extLst>
      <p:ext uri="{BB962C8B-B14F-4D97-AF65-F5344CB8AC3E}">
        <p14:creationId xmlns:p14="http://schemas.microsoft.com/office/powerpoint/2010/main" val="25335425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933D019-A32C-4EAD-B8E6-DBDA699692FD}" type="datetime2">
              <a:rPr lang="en-US" smtClean="0"/>
              <a:t>Tuesday, April 11, 23</a:t>
            </a:fld>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CEBA98F-560C-4997-81C4-81D4D9187EAB}" type="datetime2">
              <a:rPr lang="en-US" smtClean="0"/>
              <a:t>Tuesday, April 11, 23</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50972B2-CA5C-437D-87D0-8081271A9E4B}" type="datetime2">
              <a:rPr lang="en-US" smtClean="0"/>
              <a:t>Tuesday, April 11, 23</a:t>
            </a:fld>
            <a:endParaRPr lang="en-US" dirty="0"/>
          </a:p>
        </p:txBody>
      </p:sp>
      <p:sp>
        <p:nvSpPr>
          <p:cNvPr id="8" name="Footer Placeholder 7"/>
          <p:cNvSpPr>
            <a:spLocks noGrp="1"/>
          </p:cNvSpPr>
          <p:nvPr>
            <p:ph type="ftr" sz="quarter" idx="11"/>
          </p:nvPr>
        </p:nvSpPr>
        <p:spPr/>
        <p:txBody>
          <a:bodyPr/>
          <a:lstStyle/>
          <a:p>
            <a:pPr algn="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9CD4847-11EF-4466-A8AD-85CDB7B49118}" type="datetime2">
              <a:rPr lang="en-US" smtClean="0"/>
              <a:t>Tuesday, April 11, 23</a:t>
            </a:fld>
            <a:endParaRPr lang="en-US" dirty="0"/>
          </a:p>
        </p:txBody>
      </p:sp>
      <p:sp>
        <p:nvSpPr>
          <p:cNvPr id="4" name="Footer Placeholder 3"/>
          <p:cNvSpPr>
            <a:spLocks noGrp="1"/>
          </p:cNvSpPr>
          <p:nvPr>
            <p:ph type="ftr" sz="quarter" idx="11"/>
          </p:nvPr>
        </p:nvSpPr>
        <p:spPr/>
        <p:txBody>
          <a:bodyPr/>
          <a:lstStyle/>
          <a:p>
            <a:pPr algn="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68457A-3AB9-4880-8A0C-9F8524491207}" type="datetime2">
              <a:rPr lang="en-US" smtClean="0"/>
              <a:t>Tuesday, April 11, 23</a:t>
            </a:fld>
            <a:endParaRPr lang="en-US" dirty="0"/>
          </a:p>
        </p:txBody>
      </p:sp>
      <p:sp>
        <p:nvSpPr>
          <p:cNvPr id="3" name="Footer Placeholder 2"/>
          <p:cNvSpPr>
            <a:spLocks noGrp="1"/>
          </p:cNvSpPr>
          <p:nvPr>
            <p:ph type="ftr" sz="quarter" idx="11"/>
          </p:nvPr>
        </p:nvSpPr>
        <p:spPr/>
        <p:txBody>
          <a:bodyPr/>
          <a:lstStyle/>
          <a:p>
            <a:pPr algn="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FE976D3-5B7F-4300-ABED-C91F1B2AE209}" type="datetime2">
              <a:rPr lang="en-US" smtClean="0"/>
              <a:t>Tuesday, April 11, 23</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BDC1E59-17DD-41CE-97CA-624A472382D4}" type="datetime2">
              <a:rPr lang="en-US" smtClean="0"/>
              <a:t>Tuesday, April 11, 23</a:t>
            </a:fld>
            <a:endParaRPr lang="en-US" dirty="0"/>
          </a:p>
        </p:txBody>
      </p:sp>
      <p:sp>
        <p:nvSpPr>
          <p:cNvPr id="6" name="Footer Placeholder 5"/>
          <p:cNvSpPr>
            <a:spLocks noGrp="1"/>
          </p:cNvSpPr>
          <p:nvPr>
            <p:ph type="ftr" sz="quarter" idx="11"/>
          </p:nvPr>
        </p:nvSpPr>
        <p:spPr/>
        <p:txBody>
          <a:bodyPr/>
          <a:lstStyle/>
          <a:p>
            <a:pPr algn="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2.jpeg"/><Relationship Id="rId16" Type="http://schemas.openxmlformats.org/officeDocument/2006/relationships/image" Target="../media/image3.wmf"/><Relationship Id="rId17"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6.xml"/><Relationship Id="rId2"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533400"/>
            <a:ext cx="8229600" cy="6839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397713"/>
            <a:ext cx="8229600" cy="507928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A80CB818-7379-467D-8E76-EF9D9074A26C}" type="datetime2">
              <a:rPr lang="en-US" smtClean="0"/>
              <a:t>Tuesday, April 11, 23</a:t>
            </a:fld>
            <a:endParaRPr lang="en-US" dirty="0"/>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pPr algn="r"/>
            <a:endParaRPr lang="en-US" dirty="0"/>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 id="2147483989" r:id="rId12"/>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sldNum="0" hdr="0" ftr="0" dt="0"/>
  <p:txStyles>
    <p:titleStyle>
      <a:lvl1pPr algn="ctr" defTabSz="914400" rtl="0" eaLnBrk="1" latinLnBrk="0" hangingPunct="1">
        <a:spcBef>
          <a:spcPct val="0"/>
        </a:spcBef>
        <a:buNone/>
        <a:defRPr sz="28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2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074" name="Picture 2" descr="h"/>
          <p:cNvPicPr>
            <a:picLocks noChangeAspect="1" noChangeArrowheads="1"/>
          </p:cNvPicPr>
          <p:nvPr/>
        </p:nvPicPr>
        <p:blipFill>
          <a:blip r:embed="rId15" cstate="email">
            <a:lum bright="66000" contrast="-76000"/>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Grp="1" noChangeArrowheads="1"/>
          </p:cNvSpPr>
          <p:nvPr>
            <p:ph type="title"/>
          </p:nvPr>
        </p:nvSpPr>
        <p:spPr bwMode="auto">
          <a:xfrm>
            <a:off x="2984500" y="0"/>
            <a:ext cx="6102350" cy="762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3077" name="Line 5"/>
          <p:cNvSpPr>
            <a:spLocks noChangeShapeType="1"/>
          </p:cNvSpPr>
          <p:nvPr/>
        </p:nvSpPr>
        <p:spPr bwMode="auto">
          <a:xfrm>
            <a:off x="2971800" y="762000"/>
            <a:ext cx="6019800" cy="0"/>
          </a:xfrm>
          <a:prstGeom prst="line">
            <a:avLst/>
          </a:prstGeom>
          <a:noFill/>
          <a:ln w="28575">
            <a:solidFill>
              <a:srgbClr val="A53148"/>
            </a:solidFill>
            <a:round/>
            <a:headEnd/>
            <a:tailEnd/>
          </a:ln>
          <a:effectLst/>
        </p:spPr>
        <p:txBody>
          <a:bodyPr/>
          <a:lstStyle/>
          <a:p>
            <a:pPr fontAlgn="base">
              <a:spcBef>
                <a:spcPct val="0"/>
              </a:spcBef>
              <a:spcAft>
                <a:spcPct val="0"/>
              </a:spcAft>
            </a:pPr>
            <a:endParaRPr lang="en-US">
              <a:solidFill>
                <a:srgbClr val="000000"/>
              </a:solidFill>
              <a:latin typeface="Arial" charset="0"/>
            </a:endParaRPr>
          </a:p>
        </p:txBody>
      </p:sp>
      <p:sp>
        <p:nvSpPr>
          <p:cNvPr id="3078" name="Rectangle 6"/>
          <p:cNvSpPr>
            <a:spLocks noGrp="1" noChangeArrowheads="1"/>
          </p:cNvSpPr>
          <p:nvPr>
            <p:ph type="ftr" sz="quarter" idx="3"/>
          </p:nvPr>
        </p:nvSpPr>
        <p:spPr bwMode="auto">
          <a:xfrm>
            <a:off x="-3175" y="0"/>
            <a:ext cx="3276600" cy="30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800">
                <a:solidFill>
                  <a:schemeClr val="bg2"/>
                </a:solidFill>
                <a:latin typeface="+mj-lt"/>
                <a:cs typeface="Arial" charset="0"/>
              </a:defRPr>
            </a:lvl1pPr>
          </a:lstStyle>
          <a:p>
            <a:pPr fontAlgn="base">
              <a:spcBef>
                <a:spcPct val="0"/>
              </a:spcBef>
              <a:spcAft>
                <a:spcPct val="0"/>
              </a:spcAft>
            </a:pPr>
            <a:r>
              <a:rPr lang="en-US" dirty="0" smtClean="0">
                <a:solidFill>
                  <a:srgbClr val="808080"/>
                </a:solidFill>
                <a:latin typeface="Century Gothic"/>
              </a:rPr>
              <a:t>Kickoff </a:t>
            </a:r>
            <a:r>
              <a:rPr lang="en-US" dirty="0">
                <a:solidFill>
                  <a:srgbClr val="808080"/>
                </a:solidFill>
                <a:latin typeface="Century Gothic"/>
              </a:rPr>
              <a:t>Meeting</a:t>
            </a:r>
          </a:p>
        </p:txBody>
      </p:sp>
      <p:sp>
        <p:nvSpPr>
          <p:cNvPr id="3079" name="Rectangle 7"/>
          <p:cNvSpPr>
            <a:spLocks noChangeArrowheads="1"/>
          </p:cNvSpPr>
          <p:nvPr/>
        </p:nvSpPr>
        <p:spPr bwMode="auto">
          <a:xfrm>
            <a:off x="7772400" y="6629400"/>
            <a:ext cx="1371600" cy="228600"/>
          </a:xfrm>
          <a:prstGeom prst="rect">
            <a:avLst/>
          </a:prstGeom>
          <a:noFill/>
          <a:ln w="9525">
            <a:noFill/>
            <a:miter lim="800000"/>
            <a:headEnd/>
            <a:tailEnd/>
          </a:ln>
          <a:effectLst/>
        </p:spPr>
        <p:txBody>
          <a:bodyPr/>
          <a:lstStyle/>
          <a:p>
            <a:pPr algn="r" fontAlgn="base">
              <a:spcBef>
                <a:spcPct val="0"/>
              </a:spcBef>
              <a:spcAft>
                <a:spcPct val="0"/>
              </a:spcAft>
            </a:pPr>
            <a:r>
              <a:rPr lang="en-US" sz="800" i="1">
                <a:solidFill>
                  <a:srgbClr val="808080"/>
                </a:solidFill>
                <a:latin typeface="Century Gothic" pitchFamily="34" charset="0"/>
                <a:cs typeface="Arial" charset="0"/>
              </a:rPr>
              <a:t>Proprietary</a:t>
            </a:r>
          </a:p>
        </p:txBody>
      </p:sp>
      <p:sp>
        <p:nvSpPr>
          <p:cNvPr id="3080" name="Rectangle 8"/>
          <p:cNvSpPr>
            <a:spLocks noGrp="1" noChangeArrowheads="1"/>
          </p:cNvSpPr>
          <p:nvPr>
            <p:ph type="body" idx="1"/>
          </p:nvPr>
        </p:nvSpPr>
        <p:spPr bwMode="auto">
          <a:xfrm>
            <a:off x="457200" y="1143000"/>
            <a:ext cx="8229600" cy="5106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3081" name="Picture 9" descr="BarronLogo"/>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7389813" y="6315075"/>
            <a:ext cx="1735137" cy="514350"/>
          </a:xfrm>
          <a:prstGeom prst="rect">
            <a:avLst/>
          </a:prstGeom>
          <a:noFill/>
        </p:spPr>
      </p:pic>
      <p:pic>
        <p:nvPicPr>
          <p:cNvPr id="3" name="Picture 2"/>
          <p:cNvPicPr>
            <a:picLocks noChangeAspect="1"/>
          </p:cNvPicPr>
          <p:nvPr userDrawn="1"/>
        </p:nvPicPr>
        <p:blipFill rotWithShape="1">
          <a:blip r:embed="rId1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06017" y="5957681"/>
            <a:ext cx="954157" cy="879613"/>
          </a:xfrm>
          <a:prstGeom prst="rect">
            <a:avLst/>
          </a:prstGeom>
        </p:spPr>
      </p:pic>
    </p:spTree>
    <p:extLst>
      <p:ext uri="{BB962C8B-B14F-4D97-AF65-F5344CB8AC3E}">
        <p14:creationId xmlns:p14="http://schemas.microsoft.com/office/powerpoint/2010/main" val="1220621212"/>
      </p:ext>
    </p:extLst>
  </p:cSld>
  <p:clrMap bg1="lt1" tx1="dk1" bg2="lt2" tx2="dk2" accent1="accent1" accent2="accent2" accent3="accent3" accent4="accent4" accent5="accent5" accent6="accent6" hlink="hlink" folHlink="folHlink"/>
  <p:sldLayoutIdLst>
    <p:sldLayoutId id="2147483973" r:id="rId1"/>
    <p:sldLayoutId id="2147483974" r:id="rId2"/>
    <p:sldLayoutId id="2147483975" r:id="rId3"/>
    <p:sldLayoutId id="2147483976" r:id="rId4"/>
    <p:sldLayoutId id="2147483977" r:id="rId5"/>
    <p:sldLayoutId id="2147483978" r:id="rId6"/>
    <p:sldLayoutId id="2147483979" r:id="rId7"/>
    <p:sldLayoutId id="2147483980" r:id="rId8"/>
    <p:sldLayoutId id="2147483981" r:id="rId9"/>
    <p:sldLayoutId id="2147483982" r:id="rId10"/>
    <p:sldLayoutId id="2147483983" r:id="rId11"/>
    <p:sldLayoutId id="2147483984" r:id="rId12"/>
    <p:sldLayoutId id="2147483985" r:id="rId13"/>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hf hdr="0" dt="0"/>
  <p:txStyles>
    <p:titleStyle>
      <a:lvl1pPr algn="r" rtl="0" fontAlgn="base">
        <a:spcBef>
          <a:spcPct val="0"/>
        </a:spcBef>
        <a:spcAft>
          <a:spcPct val="0"/>
        </a:spcAft>
        <a:defRPr sz="2400">
          <a:solidFill>
            <a:srgbClr val="1C1C1C"/>
          </a:solidFill>
          <a:latin typeface="+mj-lt"/>
          <a:ea typeface="+mj-ea"/>
          <a:cs typeface="+mj-cs"/>
        </a:defRPr>
      </a:lvl1pPr>
      <a:lvl2pPr algn="r" rtl="0" fontAlgn="base">
        <a:spcBef>
          <a:spcPct val="0"/>
        </a:spcBef>
        <a:spcAft>
          <a:spcPct val="0"/>
        </a:spcAft>
        <a:defRPr sz="2400">
          <a:solidFill>
            <a:srgbClr val="1C1C1C"/>
          </a:solidFill>
          <a:latin typeface="Century Gothic" pitchFamily="34" charset="0"/>
        </a:defRPr>
      </a:lvl2pPr>
      <a:lvl3pPr algn="r" rtl="0" fontAlgn="base">
        <a:spcBef>
          <a:spcPct val="0"/>
        </a:spcBef>
        <a:spcAft>
          <a:spcPct val="0"/>
        </a:spcAft>
        <a:defRPr sz="2400">
          <a:solidFill>
            <a:srgbClr val="1C1C1C"/>
          </a:solidFill>
          <a:latin typeface="Century Gothic" pitchFamily="34" charset="0"/>
        </a:defRPr>
      </a:lvl3pPr>
      <a:lvl4pPr algn="r" rtl="0" fontAlgn="base">
        <a:spcBef>
          <a:spcPct val="0"/>
        </a:spcBef>
        <a:spcAft>
          <a:spcPct val="0"/>
        </a:spcAft>
        <a:defRPr sz="2400">
          <a:solidFill>
            <a:srgbClr val="1C1C1C"/>
          </a:solidFill>
          <a:latin typeface="Century Gothic" pitchFamily="34" charset="0"/>
        </a:defRPr>
      </a:lvl4pPr>
      <a:lvl5pPr algn="r" rtl="0" fontAlgn="base">
        <a:spcBef>
          <a:spcPct val="0"/>
        </a:spcBef>
        <a:spcAft>
          <a:spcPct val="0"/>
        </a:spcAft>
        <a:defRPr sz="2400">
          <a:solidFill>
            <a:srgbClr val="1C1C1C"/>
          </a:solidFill>
          <a:latin typeface="Century Gothic" pitchFamily="34" charset="0"/>
        </a:defRPr>
      </a:lvl5pPr>
      <a:lvl6pPr marL="457200" algn="r" rtl="0" fontAlgn="base">
        <a:spcBef>
          <a:spcPct val="0"/>
        </a:spcBef>
        <a:spcAft>
          <a:spcPct val="0"/>
        </a:spcAft>
        <a:defRPr sz="2400">
          <a:solidFill>
            <a:srgbClr val="1C1C1C"/>
          </a:solidFill>
          <a:latin typeface="Century Gothic" pitchFamily="34" charset="0"/>
        </a:defRPr>
      </a:lvl6pPr>
      <a:lvl7pPr marL="914400" algn="r" rtl="0" fontAlgn="base">
        <a:spcBef>
          <a:spcPct val="0"/>
        </a:spcBef>
        <a:spcAft>
          <a:spcPct val="0"/>
        </a:spcAft>
        <a:defRPr sz="2400">
          <a:solidFill>
            <a:srgbClr val="1C1C1C"/>
          </a:solidFill>
          <a:latin typeface="Century Gothic" pitchFamily="34" charset="0"/>
        </a:defRPr>
      </a:lvl7pPr>
      <a:lvl8pPr marL="1371600" algn="r" rtl="0" fontAlgn="base">
        <a:spcBef>
          <a:spcPct val="0"/>
        </a:spcBef>
        <a:spcAft>
          <a:spcPct val="0"/>
        </a:spcAft>
        <a:defRPr sz="2400">
          <a:solidFill>
            <a:srgbClr val="1C1C1C"/>
          </a:solidFill>
          <a:latin typeface="Century Gothic" pitchFamily="34" charset="0"/>
        </a:defRPr>
      </a:lvl8pPr>
      <a:lvl9pPr marL="1828800" algn="r" rtl="0" fontAlgn="base">
        <a:spcBef>
          <a:spcPct val="0"/>
        </a:spcBef>
        <a:spcAft>
          <a:spcPct val="0"/>
        </a:spcAft>
        <a:defRPr sz="2400">
          <a:solidFill>
            <a:srgbClr val="1C1C1C"/>
          </a:solidFill>
          <a:latin typeface="Century Gothic" pitchFamily="34" charset="0"/>
        </a:defRPr>
      </a:lvl9pPr>
    </p:titleStyle>
    <p:bodyStyle>
      <a:lvl1pPr algn="l" rtl="0" fontAlgn="base">
        <a:spcBef>
          <a:spcPct val="20000"/>
        </a:spcBef>
        <a:spcAft>
          <a:spcPct val="0"/>
        </a:spcAft>
        <a:buFont typeface="Wingdings" pitchFamily="2" charset="2"/>
        <a:defRPr sz="2400" b="1">
          <a:solidFill>
            <a:srgbClr val="006699"/>
          </a:solidFill>
          <a:latin typeface="+mn-lt"/>
          <a:ea typeface="+mn-ea"/>
          <a:cs typeface="+mn-cs"/>
        </a:defRPr>
      </a:lvl1pPr>
      <a:lvl2pPr marL="512763" indent="-284163" algn="l" rtl="0" fontAlgn="base">
        <a:spcBef>
          <a:spcPct val="20000"/>
        </a:spcBef>
        <a:spcAft>
          <a:spcPct val="0"/>
        </a:spcAft>
        <a:buChar char="•"/>
        <a:defRPr>
          <a:solidFill>
            <a:srgbClr val="1C1C1C"/>
          </a:solidFill>
          <a:latin typeface="+mn-lt"/>
        </a:defRPr>
      </a:lvl2pPr>
      <a:lvl3pPr marL="914400" indent="-228600" algn="l" rtl="0" fontAlgn="base">
        <a:spcBef>
          <a:spcPct val="20000"/>
        </a:spcBef>
        <a:spcAft>
          <a:spcPct val="0"/>
        </a:spcAft>
        <a:buFont typeface="Wingdings" pitchFamily="2" charset="2"/>
        <a:buChar char="Ø"/>
        <a:defRPr sz="1600">
          <a:solidFill>
            <a:srgbClr val="006699"/>
          </a:solidFill>
          <a:latin typeface="+mn-lt"/>
        </a:defRPr>
      </a:lvl3pPr>
      <a:lvl4pPr marL="1316038" indent="-228600" algn="l" rtl="0" fontAlgn="base">
        <a:spcBef>
          <a:spcPct val="20000"/>
        </a:spcBef>
        <a:spcAft>
          <a:spcPct val="0"/>
        </a:spcAft>
        <a:buChar char="•"/>
        <a:defRPr sz="1600" i="1">
          <a:solidFill>
            <a:srgbClr val="006699"/>
          </a:solidFill>
          <a:latin typeface="+mn-lt"/>
        </a:defRPr>
      </a:lvl4pPr>
      <a:lvl5pPr marL="1482725" indent="7938" algn="l" rtl="0" fontAlgn="base">
        <a:spcBef>
          <a:spcPct val="20000"/>
        </a:spcBef>
        <a:spcAft>
          <a:spcPct val="0"/>
        </a:spcAft>
        <a:defRPr sz="1400" u="sng">
          <a:solidFill>
            <a:srgbClr val="006699"/>
          </a:solidFill>
          <a:latin typeface="+mn-lt"/>
        </a:defRPr>
      </a:lvl5pPr>
      <a:lvl6pPr marL="1939925" indent="7938" algn="l" rtl="0" fontAlgn="base">
        <a:spcBef>
          <a:spcPct val="20000"/>
        </a:spcBef>
        <a:spcAft>
          <a:spcPct val="0"/>
        </a:spcAft>
        <a:defRPr sz="1400" u="sng">
          <a:solidFill>
            <a:srgbClr val="006699"/>
          </a:solidFill>
          <a:latin typeface="+mn-lt"/>
        </a:defRPr>
      </a:lvl6pPr>
      <a:lvl7pPr marL="2397125" indent="7938" algn="l" rtl="0" fontAlgn="base">
        <a:spcBef>
          <a:spcPct val="20000"/>
        </a:spcBef>
        <a:spcAft>
          <a:spcPct val="0"/>
        </a:spcAft>
        <a:defRPr sz="1400" u="sng">
          <a:solidFill>
            <a:srgbClr val="006699"/>
          </a:solidFill>
          <a:latin typeface="+mn-lt"/>
        </a:defRPr>
      </a:lvl7pPr>
      <a:lvl8pPr marL="2854325" indent="7938" algn="l" rtl="0" fontAlgn="base">
        <a:spcBef>
          <a:spcPct val="20000"/>
        </a:spcBef>
        <a:spcAft>
          <a:spcPct val="0"/>
        </a:spcAft>
        <a:defRPr sz="1400" u="sng">
          <a:solidFill>
            <a:srgbClr val="006699"/>
          </a:solidFill>
          <a:latin typeface="+mn-lt"/>
        </a:defRPr>
      </a:lvl8pPr>
      <a:lvl9pPr marL="3311525" indent="7938" algn="l" rtl="0" fontAlgn="base">
        <a:spcBef>
          <a:spcPct val="20000"/>
        </a:spcBef>
        <a:spcAft>
          <a:spcPct val="0"/>
        </a:spcAft>
        <a:defRPr sz="1400" u="sng">
          <a:solidFill>
            <a:srgbClr val="006699"/>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895" y="-24959"/>
            <a:ext cx="8228253" cy="1143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2" tIns="45581" rIns="91162" bIns="45581"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47400" y="1174566"/>
            <a:ext cx="8228252" cy="521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162" tIns="45581" rIns="91162" bIns="45581"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2"/>
          <p:cNvPicPr>
            <a:picLocks noChangeAspect="1" noChangeArrowheads="1"/>
          </p:cNvPicPr>
          <p:nvPr/>
        </p:nvPicPr>
        <p:blipFill>
          <a:blip r:embed="rId3" cstate="print"/>
          <a:srcRect/>
          <a:stretch>
            <a:fillRect/>
          </a:stretch>
        </p:blipFill>
        <p:spPr bwMode="auto">
          <a:xfrm>
            <a:off x="-298" y="7697"/>
            <a:ext cx="9135919" cy="1008325"/>
          </a:xfrm>
          <a:prstGeom prst="rect">
            <a:avLst/>
          </a:prstGeom>
          <a:noFill/>
          <a:ln w="9525">
            <a:noFill/>
            <a:miter lim="800000"/>
            <a:headEnd/>
            <a:tailEnd/>
          </a:ln>
          <a:effectLst/>
        </p:spPr>
      </p:pic>
      <p:pic>
        <p:nvPicPr>
          <p:cNvPr id="9" name="Picture 8" descr="AreaI.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8293" y="138079"/>
            <a:ext cx="3168182" cy="689446"/>
          </a:xfrm>
          <a:prstGeom prst="rect">
            <a:avLst/>
          </a:prstGeom>
        </p:spPr>
      </p:pic>
      <p:grpSp>
        <p:nvGrpSpPr>
          <p:cNvPr id="10" name="Group 9"/>
          <p:cNvGrpSpPr>
            <a:grpSpLocks noChangeAspect="1"/>
          </p:cNvGrpSpPr>
          <p:nvPr/>
        </p:nvGrpSpPr>
        <p:grpSpPr>
          <a:xfrm>
            <a:off x="-8080" y="6108606"/>
            <a:ext cx="9153157" cy="762959"/>
            <a:chOff x="-17569" y="6573792"/>
            <a:chExt cx="9718781" cy="841422"/>
          </a:xfrm>
        </p:grpSpPr>
        <p:pic>
          <p:nvPicPr>
            <p:cNvPr id="11" name="Picture 2"/>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t="-1892"/>
            <a:stretch/>
          </p:blipFill>
          <p:spPr bwMode="auto">
            <a:xfrm>
              <a:off x="-17569" y="6573792"/>
              <a:ext cx="9718781" cy="8414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2"/>
            <p:cNvPicPr>
              <a:picLocks noChangeAspect="1" noChangeArrowheads="1"/>
            </p:cNvPicPr>
            <p:nvPr/>
          </p:nvPicPr>
          <p:blipFill rotWithShape="1">
            <a:blip r:embed="rId6" cstate="print">
              <a:extLst>
                <a:ext uri="{28A0092B-C50C-407E-A947-70E740481C1C}">
                  <a14:useLocalDpi xmlns:a14="http://schemas.microsoft.com/office/drawing/2010/main"/>
                </a:ext>
              </a:extLst>
            </a:blip>
            <a:srcRect/>
            <a:stretch/>
          </p:blipFill>
          <p:spPr bwMode="auto">
            <a:xfrm>
              <a:off x="381153" y="6707928"/>
              <a:ext cx="8903770" cy="70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8" name="TextBox 7"/>
          <p:cNvSpPr txBox="1"/>
          <p:nvPr/>
        </p:nvSpPr>
        <p:spPr>
          <a:xfrm>
            <a:off x="0" y="6074608"/>
            <a:ext cx="9105843" cy="193905"/>
          </a:xfrm>
          <a:prstGeom prst="rect">
            <a:avLst/>
          </a:prstGeom>
          <a:noFill/>
        </p:spPr>
        <p:txBody>
          <a:bodyPr wrap="square" lIns="85348" tIns="42675" rIns="85348" bIns="42675" rtlCol="0">
            <a:spAutoFit/>
          </a:bodyPr>
          <a:lstStyle/>
          <a:p>
            <a:pPr algn="ctr" defTabSz="913013" eaLnBrk="0" fontAlgn="base" hangingPunct="0">
              <a:spcBef>
                <a:spcPct val="0"/>
              </a:spcBef>
              <a:spcAft>
                <a:spcPct val="0"/>
              </a:spcAft>
            </a:pPr>
            <a:r>
              <a:rPr lang="en-US" sz="700" dirty="0">
                <a:solidFill>
                  <a:srgbClr val="000000"/>
                </a:solidFill>
                <a:latin typeface="Arial"/>
              </a:rPr>
              <a:t>Approved for Public Release</a:t>
            </a:r>
          </a:p>
        </p:txBody>
      </p:sp>
      <p:sp>
        <p:nvSpPr>
          <p:cNvPr id="634886" name="Rectangle 6"/>
          <p:cNvSpPr>
            <a:spLocks noGrp="1" noChangeArrowheads="1"/>
          </p:cNvSpPr>
          <p:nvPr>
            <p:ph type="sldNum" sz="quarter" idx="4"/>
          </p:nvPr>
        </p:nvSpPr>
        <p:spPr bwMode="auto">
          <a:xfrm>
            <a:off x="6982019" y="6583142"/>
            <a:ext cx="2132254" cy="243723"/>
          </a:xfrm>
          <a:prstGeom prst="rect">
            <a:avLst/>
          </a:prstGeom>
          <a:noFill/>
          <a:ln w="9525">
            <a:noFill/>
            <a:miter lim="800000"/>
            <a:headEnd/>
            <a:tailEnd/>
          </a:ln>
          <a:effectLst/>
        </p:spPr>
        <p:txBody>
          <a:bodyPr vert="horz" wrap="square" lIns="91162" tIns="45581" rIns="91162" bIns="45581" numCol="1" anchor="t" anchorCtr="0" compatLnSpc="1">
            <a:prstTxWarp prst="textNoShape">
              <a:avLst/>
            </a:prstTxWarp>
          </a:bodyPr>
          <a:lstStyle>
            <a:lvl1pPr algn="r" eaLnBrk="1" hangingPunct="1">
              <a:defRPr sz="1400">
                <a:solidFill>
                  <a:schemeClr val="bg1"/>
                </a:solidFill>
              </a:defRPr>
            </a:lvl1pPr>
          </a:lstStyle>
          <a:p>
            <a:pPr defTabSz="913013" fontAlgn="base">
              <a:spcBef>
                <a:spcPct val="0"/>
              </a:spcBef>
              <a:spcAft>
                <a:spcPct val="0"/>
              </a:spcAft>
              <a:defRPr/>
            </a:pPr>
            <a:fld id="{BE3B7D32-7F4C-4935-AC76-251988962889}" type="slidenum">
              <a:rPr lang="en-US" smtClean="0">
                <a:solidFill>
                  <a:srgbClr val="FFFFFF"/>
                </a:solidFill>
                <a:latin typeface="Arial"/>
              </a:rPr>
              <a:pPr defTabSz="913013" fontAlgn="base">
                <a:spcBef>
                  <a:spcPct val="0"/>
                </a:spcBef>
                <a:spcAft>
                  <a:spcPct val="0"/>
                </a:spcAft>
                <a:defRPr/>
              </a:pPr>
              <a:t>‹#›</a:t>
            </a:fld>
            <a:endParaRPr lang="en-US">
              <a:solidFill>
                <a:srgbClr val="FFFFFF"/>
              </a:solidFill>
              <a:latin typeface="Arial"/>
            </a:endParaRPr>
          </a:p>
        </p:txBody>
      </p:sp>
    </p:spTree>
    <p:extLst>
      <p:ext uri="{BB962C8B-B14F-4D97-AF65-F5344CB8AC3E}">
        <p14:creationId xmlns:p14="http://schemas.microsoft.com/office/powerpoint/2010/main" val="1855106869"/>
      </p:ext>
    </p:extLst>
  </p:cSld>
  <p:clrMap bg1="lt1" tx1="dk1" bg2="lt2" tx2="dk2" accent1="accent1" accent2="accent2" accent3="accent3" accent4="accent4" accent5="accent5" accent6="accent6" hlink="hlink" folHlink="folHlink"/>
  <p:sldLayoutIdLst>
    <p:sldLayoutId id="2147483988" r:id="rId1"/>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hdr="0" dt="0"/>
  <p:txStyles>
    <p:titleStyle>
      <a:lvl1pPr algn="ctr" defTabSz="911498" rtl="0" eaLnBrk="0" fontAlgn="base" hangingPunct="0">
        <a:spcBef>
          <a:spcPct val="0"/>
        </a:spcBef>
        <a:spcAft>
          <a:spcPct val="0"/>
        </a:spcAft>
        <a:defRPr sz="3400">
          <a:solidFill>
            <a:schemeClr val="tx2"/>
          </a:solidFill>
          <a:latin typeface="+mj-lt"/>
          <a:ea typeface="+mj-ea"/>
          <a:cs typeface="+mj-cs"/>
        </a:defRPr>
      </a:lvl1pPr>
      <a:lvl2pPr algn="ctr" defTabSz="911498" rtl="0" eaLnBrk="0" fontAlgn="base" hangingPunct="0">
        <a:spcBef>
          <a:spcPct val="0"/>
        </a:spcBef>
        <a:spcAft>
          <a:spcPct val="0"/>
        </a:spcAft>
        <a:defRPr sz="3400">
          <a:solidFill>
            <a:schemeClr val="tx2"/>
          </a:solidFill>
          <a:latin typeface="Arial" charset="0"/>
        </a:defRPr>
      </a:lvl2pPr>
      <a:lvl3pPr algn="ctr" defTabSz="911498" rtl="0" eaLnBrk="0" fontAlgn="base" hangingPunct="0">
        <a:spcBef>
          <a:spcPct val="0"/>
        </a:spcBef>
        <a:spcAft>
          <a:spcPct val="0"/>
        </a:spcAft>
        <a:defRPr sz="3400">
          <a:solidFill>
            <a:schemeClr val="tx2"/>
          </a:solidFill>
          <a:latin typeface="Arial" charset="0"/>
        </a:defRPr>
      </a:lvl3pPr>
      <a:lvl4pPr algn="ctr" defTabSz="911498" rtl="0" eaLnBrk="0" fontAlgn="base" hangingPunct="0">
        <a:spcBef>
          <a:spcPct val="0"/>
        </a:spcBef>
        <a:spcAft>
          <a:spcPct val="0"/>
        </a:spcAft>
        <a:defRPr sz="3400">
          <a:solidFill>
            <a:schemeClr val="tx2"/>
          </a:solidFill>
          <a:latin typeface="Arial" charset="0"/>
        </a:defRPr>
      </a:lvl4pPr>
      <a:lvl5pPr algn="ctr" defTabSz="911498" rtl="0" eaLnBrk="0" fontAlgn="base" hangingPunct="0">
        <a:spcBef>
          <a:spcPct val="0"/>
        </a:spcBef>
        <a:spcAft>
          <a:spcPct val="0"/>
        </a:spcAft>
        <a:defRPr sz="3400">
          <a:solidFill>
            <a:schemeClr val="tx2"/>
          </a:solidFill>
          <a:latin typeface="Arial" charset="0"/>
        </a:defRPr>
      </a:lvl5pPr>
      <a:lvl6pPr marL="426157" algn="ctr" defTabSz="911498" rtl="0" fontAlgn="base">
        <a:spcBef>
          <a:spcPct val="0"/>
        </a:spcBef>
        <a:spcAft>
          <a:spcPct val="0"/>
        </a:spcAft>
        <a:defRPr sz="3400">
          <a:solidFill>
            <a:schemeClr val="tx2"/>
          </a:solidFill>
          <a:latin typeface="Arial" charset="0"/>
        </a:defRPr>
      </a:lvl6pPr>
      <a:lvl7pPr marL="852309" algn="ctr" defTabSz="911498" rtl="0" fontAlgn="base">
        <a:spcBef>
          <a:spcPct val="0"/>
        </a:spcBef>
        <a:spcAft>
          <a:spcPct val="0"/>
        </a:spcAft>
        <a:defRPr sz="3400">
          <a:solidFill>
            <a:schemeClr val="tx2"/>
          </a:solidFill>
          <a:latin typeface="Arial" charset="0"/>
        </a:defRPr>
      </a:lvl7pPr>
      <a:lvl8pPr marL="1278463" algn="ctr" defTabSz="911498" rtl="0" fontAlgn="base">
        <a:spcBef>
          <a:spcPct val="0"/>
        </a:spcBef>
        <a:spcAft>
          <a:spcPct val="0"/>
        </a:spcAft>
        <a:defRPr sz="3400">
          <a:solidFill>
            <a:schemeClr val="tx2"/>
          </a:solidFill>
          <a:latin typeface="Arial" charset="0"/>
        </a:defRPr>
      </a:lvl8pPr>
      <a:lvl9pPr marL="1704619" algn="ctr" defTabSz="911498" rtl="0" fontAlgn="base">
        <a:spcBef>
          <a:spcPct val="0"/>
        </a:spcBef>
        <a:spcAft>
          <a:spcPct val="0"/>
        </a:spcAft>
        <a:defRPr sz="3400">
          <a:solidFill>
            <a:schemeClr val="tx2"/>
          </a:solidFill>
          <a:latin typeface="Arial" charset="0"/>
        </a:defRPr>
      </a:lvl9pPr>
    </p:titleStyle>
    <p:bodyStyle>
      <a:lvl1pPr marL="210118" indent="-210118" algn="l" defTabSz="911498" rtl="0" eaLnBrk="0" fontAlgn="base" hangingPunct="0">
        <a:spcBef>
          <a:spcPct val="20000"/>
        </a:spcBef>
        <a:spcAft>
          <a:spcPct val="0"/>
        </a:spcAft>
        <a:buChar char="•"/>
        <a:defRPr sz="1500">
          <a:solidFill>
            <a:schemeClr val="tx1"/>
          </a:solidFill>
          <a:latin typeface="+mn-lt"/>
          <a:ea typeface="+mn-ea"/>
          <a:cs typeface="+mn-cs"/>
        </a:defRPr>
      </a:lvl1pPr>
      <a:lvl2pPr marL="531216" indent="-214563" algn="l" defTabSz="911498" rtl="0" eaLnBrk="0" fontAlgn="base" hangingPunct="0">
        <a:spcBef>
          <a:spcPct val="20000"/>
        </a:spcBef>
        <a:spcAft>
          <a:spcPct val="0"/>
        </a:spcAft>
        <a:buChar char="–"/>
        <a:defRPr sz="1500">
          <a:solidFill>
            <a:schemeClr val="tx1"/>
          </a:solidFill>
          <a:latin typeface="+mn-lt"/>
        </a:defRPr>
      </a:lvl2pPr>
      <a:lvl3pPr marL="852309" indent="-210118" algn="l" defTabSz="911498" rtl="0" eaLnBrk="0" fontAlgn="base" hangingPunct="0">
        <a:spcBef>
          <a:spcPct val="20000"/>
        </a:spcBef>
        <a:spcAft>
          <a:spcPct val="0"/>
        </a:spcAft>
        <a:buChar char="•"/>
        <a:defRPr sz="1500">
          <a:solidFill>
            <a:schemeClr val="tx1"/>
          </a:solidFill>
          <a:latin typeface="+mn-lt"/>
        </a:defRPr>
      </a:lvl3pPr>
      <a:lvl4pPr marL="1173406" indent="-210118" algn="l" defTabSz="911498" rtl="0" eaLnBrk="0" fontAlgn="base" hangingPunct="0">
        <a:spcBef>
          <a:spcPct val="20000"/>
        </a:spcBef>
        <a:spcAft>
          <a:spcPct val="0"/>
        </a:spcAft>
        <a:buChar char="–"/>
        <a:defRPr sz="1500">
          <a:solidFill>
            <a:schemeClr val="tx1"/>
          </a:solidFill>
          <a:latin typeface="+mn-lt"/>
        </a:defRPr>
      </a:lvl4pPr>
      <a:lvl5pPr marL="1494501" indent="-210118" algn="l" defTabSz="911498" rtl="0" eaLnBrk="0" fontAlgn="base" hangingPunct="0">
        <a:spcBef>
          <a:spcPct val="20000"/>
        </a:spcBef>
        <a:spcAft>
          <a:spcPct val="0"/>
        </a:spcAft>
        <a:buChar char="»"/>
        <a:defRPr sz="1500">
          <a:solidFill>
            <a:schemeClr val="tx1"/>
          </a:solidFill>
          <a:latin typeface="+mn-lt"/>
        </a:defRPr>
      </a:lvl5pPr>
      <a:lvl6pPr marL="1920656" indent="-210118" algn="l" defTabSz="911498" rtl="0" fontAlgn="base">
        <a:spcBef>
          <a:spcPct val="20000"/>
        </a:spcBef>
        <a:spcAft>
          <a:spcPct val="0"/>
        </a:spcAft>
        <a:buChar char="»"/>
        <a:defRPr sz="1500">
          <a:solidFill>
            <a:schemeClr val="tx1"/>
          </a:solidFill>
          <a:latin typeface="+mn-lt"/>
        </a:defRPr>
      </a:lvl6pPr>
      <a:lvl7pPr marL="2346808" indent="-210118" algn="l" defTabSz="911498" rtl="0" fontAlgn="base">
        <a:spcBef>
          <a:spcPct val="20000"/>
        </a:spcBef>
        <a:spcAft>
          <a:spcPct val="0"/>
        </a:spcAft>
        <a:buChar char="»"/>
        <a:defRPr sz="1500">
          <a:solidFill>
            <a:schemeClr val="tx1"/>
          </a:solidFill>
          <a:latin typeface="+mn-lt"/>
        </a:defRPr>
      </a:lvl7pPr>
      <a:lvl8pPr marL="2772963" indent="-210118" algn="l" defTabSz="911498" rtl="0" fontAlgn="base">
        <a:spcBef>
          <a:spcPct val="20000"/>
        </a:spcBef>
        <a:spcAft>
          <a:spcPct val="0"/>
        </a:spcAft>
        <a:buChar char="»"/>
        <a:defRPr sz="1500">
          <a:solidFill>
            <a:schemeClr val="tx1"/>
          </a:solidFill>
          <a:latin typeface="+mn-lt"/>
        </a:defRPr>
      </a:lvl8pPr>
      <a:lvl9pPr marL="3199116" indent="-210118" algn="l" defTabSz="911498" rtl="0" fontAlgn="base">
        <a:spcBef>
          <a:spcPct val="20000"/>
        </a:spcBef>
        <a:spcAft>
          <a:spcPct val="0"/>
        </a:spcAft>
        <a:buChar char="»"/>
        <a:defRPr sz="1500">
          <a:solidFill>
            <a:schemeClr val="tx1"/>
          </a:solidFill>
          <a:latin typeface="+mn-lt"/>
        </a:defRPr>
      </a:lvl9pPr>
    </p:bodyStyle>
    <p:otherStyle>
      <a:defPPr>
        <a:defRPr lang="en-US"/>
      </a:defPPr>
      <a:lvl1pPr marL="0" algn="l" defTabSz="852309" rtl="0" eaLnBrk="1" latinLnBrk="0" hangingPunct="1">
        <a:defRPr sz="1700" kern="1200">
          <a:solidFill>
            <a:schemeClr val="tx1"/>
          </a:solidFill>
          <a:latin typeface="+mn-lt"/>
          <a:ea typeface="+mn-ea"/>
          <a:cs typeface="+mn-cs"/>
        </a:defRPr>
      </a:lvl1pPr>
      <a:lvl2pPr marL="426157" algn="l" defTabSz="852309" rtl="0" eaLnBrk="1" latinLnBrk="0" hangingPunct="1">
        <a:defRPr sz="1700" kern="1200">
          <a:solidFill>
            <a:schemeClr val="tx1"/>
          </a:solidFill>
          <a:latin typeface="+mn-lt"/>
          <a:ea typeface="+mn-ea"/>
          <a:cs typeface="+mn-cs"/>
        </a:defRPr>
      </a:lvl2pPr>
      <a:lvl3pPr marL="852309" algn="l" defTabSz="852309" rtl="0" eaLnBrk="1" latinLnBrk="0" hangingPunct="1">
        <a:defRPr sz="1700" kern="1200">
          <a:solidFill>
            <a:schemeClr val="tx1"/>
          </a:solidFill>
          <a:latin typeface="+mn-lt"/>
          <a:ea typeface="+mn-ea"/>
          <a:cs typeface="+mn-cs"/>
        </a:defRPr>
      </a:lvl3pPr>
      <a:lvl4pPr marL="1278463" algn="l" defTabSz="852309" rtl="0" eaLnBrk="1" latinLnBrk="0" hangingPunct="1">
        <a:defRPr sz="1700" kern="1200">
          <a:solidFill>
            <a:schemeClr val="tx1"/>
          </a:solidFill>
          <a:latin typeface="+mn-lt"/>
          <a:ea typeface="+mn-ea"/>
          <a:cs typeface="+mn-cs"/>
        </a:defRPr>
      </a:lvl4pPr>
      <a:lvl5pPr marL="1704619" algn="l" defTabSz="852309" rtl="0" eaLnBrk="1" latinLnBrk="0" hangingPunct="1">
        <a:defRPr sz="1700" kern="1200">
          <a:solidFill>
            <a:schemeClr val="tx1"/>
          </a:solidFill>
          <a:latin typeface="+mn-lt"/>
          <a:ea typeface="+mn-ea"/>
          <a:cs typeface="+mn-cs"/>
        </a:defRPr>
      </a:lvl5pPr>
      <a:lvl6pPr marL="2130770" algn="l" defTabSz="852309" rtl="0" eaLnBrk="1" latinLnBrk="0" hangingPunct="1">
        <a:defRPr sz="1700" kern="1200">
          <a:solidFill>
            <a:schemeClr val="tx1"/>
          </a:solidFill>
          <a:latin typeface="+mn-lt"/>
          <a:ea typeface="+mn-ea"/>
          <a:cs typeface="+mn-cs"/>
        </a:defRPr>
      </a:lvl6pPr>
      <a:lvl7pPr marL="2556926" algn="l" defTabSz="852309" rtl="0" eaLnBrk="1" latinLnBrk="0" hangingPunct="1">
        <a:defRPr sz="1700" kern="1200">
          <a:solidFill>
            <a:schemeClr val="tx1"/>
          </a:solidFill>
          <a:latin typeface="+mn-lt"/>
          <a:ea typeface="+mn-ea"/>
          <a:cs typeface="+mn-cs"/>
        </a:defRPr>
      </a:lvl7pPr>
      <a:lvl8pPr marL="2983081" algn="l" defTabSz="852309" rtl="0" eaLnBrk="1" latinLnBrk="0" hangingPunct="1">
        <a:defRPr sz="1700" kern="1200">
          <a:solidFill>
            <a:schemeClr val="tx1"/>
          </a:solidFill>
          <a:latin typeface="+mn-lt"/>
          <a:ea typeface="+mn-ea"/>
          <a:cs typeface="+mn-cs"/>
        </a:defRPr>
      </a:lvl8pPr>
      <a:lvl9pPr marL="3409233" algn="l" defTabSz="852309"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7.xml"/><Relationship Id="rId2" Type="http://schemas.openxmlformats.org/officeDocument/2006/relationships/image" Target="../media/image9.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gif"/><Relationship Id="rId3"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gif"/><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1.gif"/><Relationship Id="rId3" Type="http://schemas.openxmlformats.org/officeDocument/2006/relationships/image" Target="../media/image3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g"/></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37.png"/><Relationship Id="rId5"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5.jpg"/></Relationships>
</file>

<file path=ppt/slides/_rels/slide26.xml.rels><?xml version="1.0" encoding="UTF-8" standalone="yes"?>
<Relationships xmlns="http://schemas.openxmlformats.org/package/2006/relationships"><Relationship Id="rId3" Type="http://schemas.openxmlformats.org/officeDocument/2006/relationships/image" Target="../media/image47.emf"/><Relationship Id="rId4" Type="http://schemas.openxmlformats.org/officeDocument/2006/relationships/image" Target="../media/image48.emf"/><Relationship Id="rId5" Type="http://schemas.openxmlformats.org/officeDocument/2006/relationships/image" Target="../media/image49.emf"/><Relationship Id="rId6" Type="http://schemas.openxmlformats.org/officeDocument/2006/relationships/image" Target="../media/image50.emf"/><Relationship Id="rId1" Type="http://schemas.openxmlformats.org/officeDocument/2006/relationships/slideLayout" Target="../slideLayouts/slideLayout2.xml"/><Relationship Id="rId2" Type="http://schemas.openxmlformats.org/officeDocument/2006/relationships/image" Target="../media/image46.emf"/></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37.png"/><Relationship Id="rId6" Type="http://schemas.microsoft.com/office/2007/relationships/hdphoto" Target="../media/hdphoto1.wdp"/><Relationship Id="rId7" Type="http://schemas.openxmlformats.org/officeDocument/2006/relationships/image" Target="../media/image53.png"/><Relationship Id="rId8" Type="http://schemas.openxmlformats.org/officeDocument/2006/relationships/image" Target="../media/image54.jpg"/><Relationship Id="rId1" Type="http://schemas.openxmlformats.org/officeDocument/2006/relationships/slideLayout" Target="../slideLayouts/slideLayout1.xml"/><Relationship Id="rId2" Type="http://schemas.openxmlformats.org/officeDocument/2006/relationships/image" Target="../media/image9.jpg"/></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jpg"/><Relationship Id="rId1" Type="http://schemas.openxmlformats.org/officeDocument/2006/relationships/slideLayout" Target="../slideLayouts/slideLayout2.xml"/><Relationship Id="rId2" Type="http://schemas.openxmlformats.org/officeDocument/2006/relationships/image" Target="../media/image5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5.png"/><Relationship Id="rId1" Type="http://schemas.microsoft.com/office/2007/relationships/media" Target="../media/media1.MOV"/><Relationship Id="rId2" Type="http://schemas.openxmlformats.org/officeDocument/2006/relationships/video" Target="../media/media1.MOV"/></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16.png"/><Relationship Id="rId1" Type="http://schemas.microsoft.com/office/2007/relationships/media" Target="../media/media2.mp4"/><Relationship Id="rId2" Type="http://schemas.openxmlformats.org/officeDocument/2006/relationships/video" Target="../media/media2.mp4"/></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 Id="rId3" Type="http://schemas.openxmlformats.org/officeDocument/2006/relationships/image" Target="../media/image17.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18.png"/><Relationship Id="rId1" Type="http://schemas.microsoft.com/office/2007/relationships/media" Target="../media/media3.mp4"/><Relationship Id="rId2" Type="http://schemas.openxmlformats.org/officeDocument/2006/relationships/video" Target="../media/media3.mp4"/></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named-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600"/>
            <a:ext cx="9144000" cy="6858000"/>
          </a:xfrm>
          <a:prstGeom prst="rect">
            <a:avLst/>
          </a:prstGeom>
        </p:spPr>
      </p:pic>
      <p:sp>
        <p:nvSpPr>
          <p:cNvPr id="3" name="Rectangle 2"/>
          <p:cNvSpPr/>
          <p:nvPr/>
        </p:nvSpPr>
        <p:spPr>
          <a:xfrm>
            <a:off x="279732" y="1065212"/>
            <a:ext cx="8472695" cy="892552"/>
          </a:xfrm>
          <a:prstGeom prst="rect">
            <a:avLst/>
          </a:prstGeom>
        </p:spPr>
        <p:txBody>
          <a:bodyPr wrap="square">
            <a:spAutoFit/>
          </a:bodyPr>
          <a:lstStyle/>
          <a:p>
            <a:pPr algn="ctr"/>
            <a:r>
              <a:rPr lang="en-US" sz="2600" b="1" dirty="0" smtClean="0">
                <a:solidFill>
                  <a:srgbClr val="0000FF"/>
                </a:solidFill>
              </a:rPr>
              <a:t>NOAA </a:t>
            </a:r>
            <a:r>
              <a:rPr lang="en-US" sz="2600" b="1" dirty="0" err="1" smtClean="0">
                <a:solidFill>
                  <a:srgbClr val="0000FF"/>
                </a:solidFill>
              </a:rPr>
              <a:t>sUAS</a:t>
            </a:r>
            <a:r>
              <a:rPr lang="en-US" sz="2600" b="1" dirty="0" smtClean="0">
                <a:solidFill>
                  <a:srgbClr val="0000FF"/>
                </a:solidFill>
              </a:rPr>
              <a:t> Operations in Tropical Cyclones: </a:t>
            </a:r>
          </a:p>
          <a:p>
            <a:pPr algn="ctr"/>
            <a:r>
              <a:rPr lang="en-US" sz="2600" b="1" dirty="0" smtClean="0">
                <a:solidFill>
                  <a:srgbClr val="0000FF"/>
                </a:solidFill>
              </a:rPr>
              <a:t>A Recap of 2022 and Plans for 2023</a:t>
            </a:r>
          </a:p>
        </p:txBody>
      </p:sp>
      <p:sp>
        <p:nvSpPr>
          <p:cNvPr id="4" name="TextBox 3"/>
          <p:cNvSpPr txBox="1"/>
          <p:nvPr/>
        </p:nvSpPr>
        <p:spPr>
          <a:xfrm>
            <a:off x="1669823" y="4148892"/>
            <a:ext cx="6000110" cy="1441848"/>
          </a:xfrm>
          <a:prstGeom prst="rect">
            <a:avLst/>
          </a:prstGeom>
          <a:noFill/>
        </p:spPr>
        <p:txBody>
          <a:bodyPr wrap="none" rtlCol="0">
            <a:spAutoFit/>
          </a:bodyPr>
          <a:lstStyle/>
          <a:p>
            <a:pPr algn="ctr">
              <a:lnSpc>
                <a:spcPts val="2620"/>
              </a:lnSpc>
            </a:pPr>
            <a:r>
              <a:rPr lang="en-US" sz="2400" dirty="0">
                <a:solidFill>
                  <a:schemeClr val="bg1"/>
                </a:solidFill>
                <a:latin typeface="+mj-lt"/>
                <a:cs typeface="Times New Roman"/>
              </a:rPr>
              <a:t>Joseph J. Cione</a:t>
            </a:r>
          </a:p>
          <a:p>
            <a:pPr algn="ctr">
              <a:lnSpc>
                <a:spcPts val="2620"/>
              </a:lnSpc>
            </a:pPr>
            <a:r>
              <a:rPr lang="en-US" sz="2400" dirty="0" smtClean="0">
                <a:solidFill>
                  <a:schemeClr val="bg1"/>
                </a:solidFill>
                <a:latin typeface="+mj-lt"/>
                <a:cs typeface="Times New Roman"/>
              </a:rPr>
              <a:t>NOAA/AOML/Hurricane Research Division</a:t>
            </a:r>
          </a:p>
          <a:p>
            <a:pPr algn="ctr">
              <a:lnSpc>
                <a:spcPts val="2620"/>
              </a:lnSpc>
            </a:pPr>
            <a:r>
              <a:rPr lang="en-US" sz="2400" dirty="0" smtClean="0">
                <a:solidFill>
                  <a:schemeClr val="bg1"/>
                </a:solidFill>
                <a:latin typeface="+mj-lt"/>
                <a:cs typeface="Times New Roman"/>
              </a:rPr>
              <a:t>AVAPS Annual Meeting</a:t>
            </a:r>
          </a:p>
          <a:p>
            <a:pPr algn="ctr">
              <a:lnSpc>
                <a:spcPts val="2620"/>
              </a:lnSpc>
            </a:pPr>
            <a:r>
              <a:rPr lang="en-US" sz="2400" dirty="0" smtClean="0">
                <a:solidFill>
                  <a:schemeClr val="bg1"/>
                </a:solidFill>
                <a:latin typeface="+mj-lt"/>
                <a:cs typeface="Times New Roman"/>
              </a:rPr>
              <a:t>April 13, 2023 </a:t>
            </a:r>
            <a:endParaRPr lang="en-US" sz="2400" dirty="0">
              <a:latin typeface="+mj-lt"/>
              <a:cs typeface="Times New Roman"/>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35144" y="1033023"/>
            <a:ext cx="892592" cy="924741"/>
          </a:xfrm>
          <a:prstGeom prst="rect">
            <a:avLst/>
          </a:prstGeom>
        </p:spPr>
      </p:pic>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70" y="1065212"/>
            <a:ext cx="852088" cy="943197"/>
          </a:xfrm>
          <a:prstGeom prst="rect">
            <a:avLst/>
          </a:prstGeom>
        </p:spPr>
      </p:pic>
    </p:spTree>
    <p:extLst>
      <p:ext uri="{BB962C8B-B14F-4D97-AF65-F5344CB8AC3E}">
        <p14:creationId xmlns:p14="http://schemas.microsoft.com/office/powerpoint/2010/main" val="22160261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22-10-12 at 8.01.16 AM.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p:cNvSpPr txBox="1"/>
          <p:nvPr/>
        </p:nvSpPr>
        <p:spPr>
          <a:xfrm>
            <a:off x="7064821" y="6385702"/>
            <a:ext cx="2044851" cy="369332"/>
          </a:xfrm>
          <a:prstGeom prst="rect">
            <a:avLst/>
          </a:prstGeom>
          <a:noFill/>
        </p:spPr>
        <p:txBody>
          <a:bodyPr wrap="none" rtlCol="0">
            <a:spAutoFit/>
          </a:bodyPr>
          <a:lstStyle/>
          <a:p>
            <a:r>
              <a:rPr lang="en-US" dirty="0" smtClean="0">
                <a:solidFill>
                  <a:srgbClr val="FFFF00"/>
                </a:solidFill>
              </a:rPr>
              <a:t>Courtesy: Reuters</a:t>
            </a:r>
            <a:endParaRPr lang="en-US" dirty="0">
              <a:solidFill>
                <a:srgbClr val="FFFF00"/>
              </a:solidFill>
            </a:endParaRPr>
          </a:p>
        </p:txBody>
      </p:sp>
    </p:spTree>
    <p:extLst>
      <p:ext uri="{BB962C8B-B14F-4D97-AF65-F5344CB8AC3E}">
        <p14:creationId xmlns:p14="http://schemas.microsoft.com/office/powerpoint/2010/main" val="4771140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 xmlns:a16="http://schemas.microsoft.com/office/drawing/2014/main" id="{B8897E62-0F0C-1AA6-B92A-B90AA8BF0E96}"/>
              </a:ext>
            </a:extLst>
          </p:cNvPr>
          <p:cNvSpPr txBox="1"/>
          <p:nvPr/>
        </p:nvSpPr>
        <p:spPr>
          <a:xfrm>
            <a:off x="0" y="2230"/>
            <a:ext cx="9144000" cy="430887"/>
          </a:xfrm>
          <a:prstGeom prst="rect">
            <a:avLst/>
          </a:prstGeom>
          <a:noFill/>
        </p:spPr>
        <p:txBody>
          <a:bodyPr wrap="square" rtlCol="0">
            <a:spAutoFit/>
          </a:bodyPr>
          <a:lstStyle/>
          <a:p>
            <a:pPr algn="ctr"/>
            <a:r>
              <a:rPr lang="en-US" sz="2200" b="1" dirty="0" smtClean="0">
                <a:solidFill>
                  <a:srgbClr val="0000FF"/>
                </a:solidFill>
              </a:rPr>
              <a:t>The P-3 likely went </a:t>
            </a:r>
            <a:r>
              <a:rPr lang="en-US" sz="2200" b="1" dirty="0">
                <a:solidFill>
                  <a:srgbClr val="0000FF"/>
                </a:solidFill>
              </a:rPr>
              <a:t>through the ‘scallops’ on the </a:t>
            </a:r>
            <a:r>
              <a:rPr lang="en-US" sz="2200" b="1" dirty="0" smtClean="0">
                <a:solidFill>
                  <a:srgbClr val="0000FF"/>
                </a:solidFill>
              </a:rPr>
              <a:t>W-SW </a:t>
            </a:r>
            <a:r>
              <a:rPr lang="en-US" sz="2200" b="1" dirty="0" err="1" smtClean="0">
                <a:solidFill>
                  <a:srgbClr val="0000FF"/>
                </a:solidFill>
              </a:rPr>
              <a:t>eyewall</a:t>
            </a:r>
            <a:r>
              <a:rPr lang="mr-IN" sz="2200" b="1" dirty="0" smtClean="0">
                <a:solidFill>
                  <a:srgbClr val="0000FF"/>
                </a:solidFill>
              </a:rPr>
              <a:t>…</a:t>
            </a:r>
            <a:endParaRPr lang="en-US" sz="2200" b="1" dirty="0">
              <a:solidFill>
                <a:srgbClr val="0000FF"/>
              </a:solidFill>
            </a:endParaRPr>
          </a:p>
        </p:txBody>
      </p:sp>
      <p:pic>
        <p:nvPicPr>
          <p:cNvPr id="3" name="Picture 2">
            <a:extLst>
              <a:ext uri="{FF2B5EF4-FFF2-40B4-BE49-F238E27FC236}">
                <a16:creationId xmlns="" xmlns:a16="http://schemas.microsoft.com/office/drawing/2014/main" id="{51768AA8-8E21-1621-6104-480CEACECB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4666" y="1092200"/>
            <a:ext cx="5424934" cy="5370608"/>
          </a:xfrm>
          <a:prstGeom prst="rect">
            <a:avLst/>
          </a:prstGeom>
        </p:spPr>
      </p:pic>
      <p:sp>
        <p:nvSpPr>
          <p:cNvPr id="4" name="TextBox 3">
            <a:extLst>
              <a:ext uri="{FF2B5EF4-FFF2-40B4-BE49-F238E27FC236}">
                <a16:creationId xmlns="" xmlns:a16="http://schemas.microsoft.com/office/drawing/2014/main" id="{4F5C02AD-6E5B-25C8-6A1B-0E39BA9008CE}"/>
              </a:ext>
            </a:extLst>
          </p:cNvPr>
          <p:cNvSpPr txBox="1"/>
          <p:nvPr/>
        </p:nvSpPr>
        <p:spPr>
          <a:xfrm>
            <a:off x="2838820" y="555982"/>
            <a:ext cx="3366276" cy="369332"/>
          </a:xfrm>
          <a:prstGeom prst="rect">
            <a:avLst/>
          </a:prstGeom>
          <a:noFill/>
        </p:spPr>
        <p:txBody>
          <a:bodyPr wrap="none" rtlCol="0">
            <a:spAutoFit/>
          </a:bodyPr>
          <a:lstStyle/>
          <a:p>
            <a:r>
              <a:rPr lang="en-US" dirty="0"/>
              <a:t>15-m resolution visible imagery</a:t>
            </a:r>
          </a:p>
        </p:txBody>
      </p:sp>
    </p:spTree>
    <p:extLst>
      <p:ext uri="{BB962C8B-B14F-4D97-AF65-F5344CB8AC3E}">
        <p14:creationId xmlns:p14="http://schemas.microsoft.com/office/powerpoint/2010/main" val="19653226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0D3261-62FD-44C0-B095-F1D7D30552A7}"/>
              </a:ext>
            </a:extLst>
          </p:cNvPr>
          <p:cNvSpPr>
            <a:spLocks noGrp="1"/>
          </p:cNvSpPr>
          <p:nvPr>
            <p:ph type="title"/>
          </p:nvPr>
        </p:nvSpPr>
        <p:spPr>
          <a:xfrm>
            <a:off x="729503" y="284444"/>
            <a:ext cx="7886700" cy="430403"/>
          </a:xfrm>
        </p:spPr>
        <p:txBody>
          <a:bodyPr>
            <a:noAutofit/>
          </a:bodyPr>
          <a:lstStyle/>
          <a:p>
            <a:pPr algn="ctr"/>
            <a:r>
              <a:rPr lang="en-US" sz="3600" b="1" dirty="0">
                <a:solidFill>
                  <a:srgbClr val="0000FF"/>
                </a:solidFill>
              </a:rPr>
              <a:t>P3 Doppler Profile Data</a:t>
            </a:r>
          </a:p>
        </p:txBody>
      </p:sp>
      <p:pic>
        <p:nvPicPr>
          <p:cNvPr id="6" name="Content Placeholder 5" descr="Diagram&#10;&#10;Description automatically generated">
            <a:extLst>
              <a:ext uri="{FF2B5EF4-FFF2-40B4-BE49-F238E27FC236}">
                <a16:creationId xmlns="" xmlns:a16="http://schemas.microsoft.com/office/drawing/2014/main" id="{CC8254A2-5221-4B07-83FF-F558A1B3617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3099" y="1055123"/>
            <a:ext cx="8853394" cy="5518435"/>
          </a:xfrm>
        </p:spPr>
      </p:pic>
    </p:spTree>
    <p:extLst>
      <p:ext uri="{BB962C8B-B14F-4D97-AF65-F5344CB8AC3E}">
        <p14:creationId xmlns:p14="http://schemas.microsoft.com/office/powerpoint/2010/main" val="4808985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80D3261-62FD-44C0-B095-F1D7D30552A7}"/>
              </a:ext>
            </a:extLst>
          </p:cNvPr>
          <p:cNvSpPr>
            <a:spLocks noGrp="1"/>
          </p:cNvSpPr>
          <p:nvPr>
            <p:ph type="title"/>
          </p:nvPr>
        </p:nvSpPr>
        <p:spPr>
          <a:xfrm>
            <a:off x="729503" y="311876"/>
            <a:ext cx="7886700" cy="430403"/>
          </a:xfrm>
        </p:spPr>
        <p:txBody>
          <a:bodyPr>
            <a:noAutofit/>
          </a:bodyPr>
          <a:lstStyle/>
          <a:p>
            <a:pPr algn="ctr"/>
            <a:r>
              <a:rPr lang="en-US" sz="3600" b="1" dirty="0">
                <a:solidFill>
                  <a:srgbClr val="0000FF"/>
                </a:solidFill>
              </a:rPr>
              <a:t>P3 Doppler Profile Data</a:t>
            </a:r>
          </a:p>
        </p:txBody>
      </p:sp>
      <p:pic>
        <p:nvPicPr>
          <p:cNvPr id="9" name="Content Placeholder 8" descr="Chart&#10;&#10;Description automatically generated">
            <a:extLst>
              <a:ext uri="{FF2B5EF4-FFF2-40B4-BE49-F238E27FC236}">
                <a16:creationId xmlns="" xmlns:a16="http://schemas.microsoft.com/office/drawing/2014/main" id="{1D10DD01-E4E9-435A-B715-3545B78042A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152" y="1039911"/>
            <a:ext cx="8999982" cy="5623605"/>
          </a:xfrm>
        </p:spPr>
      </p:pic>
    </p:spTree>
    <p:extLst>
      <p:ext uri="{BB962C8B-B14F-4D97-AF65-F5344CB8AC3E}">
        <p14:creationId xmlns:p14="http://schemas.microsoft.com/office/powerpoint/2010/main" val="3508247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ltius_track_altitude.pn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4" name="TextBox 3">
            <a:extLst>
              <a:ext uri="{FF2B5EF4-FFF2-40B4-BE49-F238E27FC236}">
                <a16:creationId xmlns="" xmlns:a16="http://schemas.microsoft.com/office/drawing/2014/main" id="{B8897E62-0F0C-1AA6-B92A-B90AA8BF0E96}"/>
              </a:ext>
            </a:extLst>
          </p:cNvPr>
          <p:cNvSpPr txBox="1"/>
          <p:nvPr/>
        </p:nvSpPr>
        <p:spPr>
          <a:xfrm>
            <a:off x="0" y="116530"/>
            <a:ext cx="9144000" cy="738664"/>
          </a:xfrm>
          <a:prstGeom prst="rect">
            <a:avLst/>
          </a:prstGeom>
          <a:noFill/>
        </p:spPr>
        <p:txBody>
          <a:bodyPr wrap="square" rtlCol="0">
            <a:spAutoFit/>
          </a:bodyPr>
          <a:lstStyle/>
          <a:p>
            <a:pPr algn="ctr"/>
            <a:r>
              <a:rPr lang="en-US" sz="2100" b="1" dirty="0" smtClean="0">
                <a:solidFill>
                  <a:schemeClr val="bg1"/>
                </a:solidFill>
              </a:rPr>
              <a:t>Hurricane Ian Visible Satellite Imagery: 1151Z</a:t>
            </a:r>
          </a:p>
          <a:p>
            <a:pPr algn="ctr"/>
            <a:r>
              <a:rPr lang="en-US" sz="2100" b="1" dirty="0" err="1" smtClean="0">
                <a:solidFill>
                  <a:schemeClr val="bg1"/>
                </a:solidFill>
              </a:rPr>
              <a:t>Altius</a:t>
            </a:r>
            <a:r>
              <a:rPr lang="en-US" sz="2100" b="1" dirty="0" smtClean="0">
                <a:solidFill>
                  <a:schemeClr val="bg1"/>
                </a:solidFill>
              </a:rPr>
              <a:t> in-flight period: 1030z - 1212z</a:t>
            </a:r>
            <a:endParaRPr lang="en-US" sz="2100" b="1" dirty="0">
              <a:solidFill>
                <a:schemeClr val="bg1"/>
              </a:solidFill>
            </a:endParaRPr>
          </a:p>
        </p:txBody>
      </p:sp>
    </p:spTree>
    <p:extLst>
      <p:ext uri="{BB962C8B-B14F-4D97-AF65-F5344CB8AC3E}">
        <p14:creationId xmlns:p14="http://schemas.microsoft.com/office/powerpoint/2010/main" val="41081633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24740"/>
            <a:ext cx="9143999" cy="707886"/>
          </a:xfrm>
          <a:prstGeom prst="rect">
            <a:avLst/>
          </a:prstGeom>
          <a:noFill/>
        </p:spPr>
        <p:txBody>
          <a:bodyPr wrap="square" rtlCol="0">
            <a:spAutoFit/>
          </a:bodyPr>
          <a:lstStyle/>
          <a:p>
            <a:pPr algn="ctr"/>
            <a:r>
              <a:rPr lang="en-US" sz="2000" b="1" dirty="0" smtClean="0">
                <a:solidFill>
                  <a:srgbClr val="0000FF"/>
                </a:solidFill>
              </a:rPr>
              <a:t>P-3 Flight Level Data: NW-SE </a:t>
            </a:r>
            <a:r>
              <a:rPr lang="en-US" sz="2000" b="1" dirty="0" err="1" smtClean="0">
                <a:solidFill>
                  <a:srgbClr val="0000FF"/>
                </a:solidFill>
              </a:rPr>
              <a:t>Eyewall</a:t>
            </a:r>
            <a:r>
              <a:rPr lang="en-US" sz="2000" b="1" dirty="0" smtClean="0">
                <a:solidFill>
                  <a:srgbClr val="0000FF"/>
                </a:solidFill>
              </a:rPr>
              <a:t> Penetration into Major Hurricane Ian </a:t>
            </a:r>
          </a:p>
          <a:p>
            <a:pPr algn="ctr"/>
            <a:r>
              <a:rPr lang="en-US" sz="2000" b="1" dirty="0" smtClean="0">
                <a:solidFill>
                  <a:srgbClr val="0000FF"/>
                </a:solidFill>
              </a:rPr>
              <a:t>(September 28, 2022)</a:t>
            </a:r>
            <a:endParaRPr lang="en-US" sz="2000" b="1" dirty="0">
              <a:solidFill>
                <a:srgbClr val="0000FF"/>
              </a:solidFill>
            </a:endParaRPr>
          </a:p>
        </p:txBody>
      </p:sp>
      <p:sp>
        <p:nvSpPr>
          <p:cNvPr id="4" name="TextBox 3">
            <a:extLst>
              <a:ext uri="{FF2B5EF4-FFF2-40B4-BE49-F238E27FC236}">
                <a16:creationId xmlns="" xmlns:a16="http://schemas.microsoft.com/office/drawing/2014/main" id="{D16FF7D8-50A4-8A88-C2EF-4749146A6F1F}"/>
              </a:ext>
            </a:extLst>
          </p:cNvPr>
          <p:cNvSpPr txBox="1"/>
          <p:nvPr/>
        </p:nvSpPr>
        <p:spPr>
          <a:xfrm>
            <a:off x="-102510" y="25327"/>
            <a:ext cx="9246509" cy="400110"/>
          </a:xfrm>
          <a:prstGeom prst="rect">
            <a:avLst/>
          </a:prstGeom>
          <a:noFill/>
        </p:spPr>
        <p:txBody>
          <a:bodyPr wrap="square" rtlCol="0">
            <a:spAutoFit/>
          </a:bodyPr>
          <a:lstStyle/>
          <a:p>
            <a:pPr algn="ctr"/>
            <a:r>
              <a:rPr lang="en-US" sz="2000" b="1" dirty="0">
                <a:solidFill>
                  <a:srgbClr val="0000FF"/>
                </a:solidFill>
              </a:rPr>
              <a:t>The following slides show the leg of the P-3 with ‘extreme turbulence</a:t>
            </a:r>
            <a:r>
              <a:rPr lang="en-US" sz="2000" b="1" dirty="0" smtClean="0">
                <a:solidFill>
                  <a:srgbClr val="0000FF"/>
                </a:solidFill>
              </a:rPr>
              <a:t>’</a:t>
            </a:r>
            <a:r>
              <a:rPr lang="mr-IN" sz="2000" b="1" dirty="0" smtClean="0">
                <a:solidFill>
                  <a:srgbClr val="0000FF"/>
                </a:solidFill>
              </a:rPr>
              <a:t>…</a:t>
            </a:r>
            <a:endParaRPr lang="en-US" sz="2000" b="1" dirty="0">
              <a:solidFill>
                <a:srgbClr val="0000FF"/>
              </a:solidFill>
            </a:endParaRPr>
          </a:p>
        </p:txBody>
      </p:sp>
      <p:pic>
        <p:nvPicPr>
          <p:cNvPr id="5" name="Picture 4"/>
          <p:cNvPicPr>
            <a:picLocks noChangeAspect="1"/>
          </p:cNvPicPr>
          <p:nvPr/>
        </p:nvPicPr>
        <p:blipFill>
          <a:blip r:embed="rId2"/>
          <a:stretch>
            <a:fillRect/>
          </a:stretch>
        </p:blipFill>
        <p:spPr>
          <a:xfrm>
            <a:off x="0" y="1232626"/>
            <a:ext cx="9143999" cy="5625374"/>
          </a:xfrm>
          <a:prstGeom prst="rect">
            <a:avLst/>
          </a:prstGeom>
        </p:spPr>
      </p:pic>
    </p:spTree>
    <p:extLst>
      <p:ext uri="{BB962C8B-B14F-4D97-AF65-F5344CB8AC3E}">
        <p14:creationId xmlns:p14="http://schemas.microsoft.com/office/powerpoint/2010/main" val="2918769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 xmlns:a16="http://schemas.microsoft.com/office/drawing/2014/main" id="{E54EE79E-E713-F466-2D1D-28DEFEAC986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42912" y="4273111"/>
            <a:ext cx="3943604" cy="2629070"/>
          </a:xfrm>
          <a:prstGeom prst="rect">
            <a:avLst/>
          </a:prstGeom>
        </p:spPr>
      </p:pic>
      <p:sp>
        <p:nvSpPr>
          <p:cNvPr id="5" name="TextBox 4"/>
          <p:cNvSpPr txBox="1"/>
          <p:nvPr/>
        </p:nvSpPr>
        <p:spPr>
          <a:xfrm>
            <a:off x="-53454" y="118340"/>
            <a:ext cx="1681244" cy="707886"/>
          </a:xfrm>
          <a:prstGeom prst="rect">
            <a:avLst/>
          </a:prstGeom>
          <a:noFill/>
        </p:spPr>
        <p:txBody>
          <a:bodyPr wrap="square" rtlCol="0">
            <a:spAutoFit/>
          </a:bodyPr>
          <a:lstStyle/>
          <a:p>
            <a:r>
              <a:rPr lang="en-US" sz="2000" b="1" dirty="0" smtClean="0">
                <a:solidFill>
                  <a:srgbClr val="FF0000"/>
                </a:solidFill>
              </a:rPr>
              <a:t>P-3 FL </a:t>
            </a:r>
          </a:p>
          <a:p>
            <a:r>
              <a:rPr lang="en-US" sz="2000" b="1" dirty="0" smtClean="0">
                <a:solidFill>
                  <a:srgbClr val="FF0000"/>
                </a:solidFill>
              </a:rPr>
              <a:t>Data:</a:t>
            </a:r>
            <a:endParaRPr lang="en-US" sz="2000" b="1" dirty="0">
              <a:solidFill>
                <a:srgbClr val="FF0000"/>
              </a:solidFill>
            </a:endParaRPr>
          </a:p>
        </p:txBody>
      </p:sp>
      <p:pic>
        <p:nvPicPr>
          <p:cNvPr id="2" name="Picture 1"/>
          <p:cNvPicPr>
            <a:picLocks noChangeAspect="1"/>
          </p:cNvPicPr>
          <p:nvPr/>
        </p:nvPicPr>
        <p:blipFill>
          <a:blip r:embed="rId3"/>
          <a:stretch>
            <a:fillRect/>
          </a:stretch>
        </p:blipFill>
        <p:spPr>
          <a:xfrm>
            <a:off x="803875" y="1"/>
            <a:ext cx="7411661" cy="4292656"/>
          </a:xfrm>
          <a:prstGeom prst="rect">
            <a:avLst/>
          </a:prstGeom>
        </p:spPr>
      </p:pic>
    </p:spTree>
    <p:extLst>
      <p:ext uri="{BB962C8B-B14F-4D97-AF65-F5344CB8AC3E}">
        <p14:creationId xmlns:p14="http://schemas.microsoft.com/office/powerpoint/2010/main" val="40311900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clipart&#10;&#10;Description automatically generated">
            <a:extLst>
              <a:ext uri="{FF2B5EF4-FFF2-40B4-BE49-F238E27FC236}">
                <a16:creationId xmlns="" xmlns:a16="http://schemas.microsoft.com/office/drawing/2014/main" id="{A39DC414-4020-D5A8-A9B4-7EEBEFE2B7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1688" y="4224308"/>
            <a:ext cx="5000625" cy="2857500"/>
          </a:xfrm>
          <a:prstGeom prst="rect">
            <a:avLst/>
          </a:prstGeom>
        </p:spPr>
      </p:pic>
      <p:sp>
        <p:nvSpPr>
          <p:cNvPr id="6" name="TextBox 5"/>
          <p:cNvSpPr txBox="1"/>
          <p:nvPr/>
        </p:nvSpPr>
        <p:spPr>
          <a:xfrm>
            <a:off x="-21300" y="118340"/>
            <a:ext cx="1681244" cy="707886"/>
          </a:xfrm>
          <a:prstGeom prst="rect">
            <a:avLst/>
          </a:prstGeom>
          <a:noFill/>
        </p:spPr>
        <p:txBody>
          <a:bodyPr wrap="square" rtlCol="0">
            <a:spAutoFit/>
          </a:bodyPr>
          <a:lstStyle/>
          <a:p>
            <a:r>
              <a:rPr lang="en-US" sz="2000" b="1" dirty="0" smtClean="0">
                <a:solidFill>
                  <a:srgbClr val="FF0000"/>
                </a:solidFill>
              </a:rPr>
              <a:t>P-3 FL</a:t>
            </a:r>
          </a:p>
          <a:p>
            <a:r>
              <a:rPr lang="en-US" sz="2000" b="1" dirty="0" smtClean="0">
                <a:solidFill>
                  <a:srgbClr val="FF0000"/>
                </a:solidFill>
              </a:rPr>
              <a:t>Data:</a:t>
            </a:r>
            <a:endParaRPr lang="en-US" sz="2000" b="1" dirty="0">
              <a:solidFill>
                <a:srgbClr val="FF0000"/>
              </a:solidFill>
            </a:endParaRPr>
          </a:p>
        </p:txBody>
      </p:sp>
      <p:pic>
        <p:nvPicPr>
          <p:cNvPr id="2" name="Picture 1"/>
          <p:cNvPicPr>
            <a:picLocks noChangeAspect="1"/>
          </p:cNvPicPr>
          <p:nvPr/>
        </p:nvPicPr>
        <p:blipFill>
          <a:blip r:embed="rId3"/>
          <a:stretch>
            <a:fillRect/>
          </a:stretch>
        </p:blipFill>
        <p:spPr>
          <a:xfrm>
            <a:off x="868178" y="0"/>
            <a:ext cx="7266969" cy="4224308"/>
          </a:xfrm>
          <a:prstGeom prst="rect">
            <a:avLst/>
          </a:prstGeom>
        </p:spPr>
      </p:pic>
    </p:spTree>
    <p:extLst>
      <p:ext uri="{BB962C8B-B14F-4D97-AF65-F5344CB8AC3E}">
        <p14:creationId xmlns:p14="http://schemas.microsoft.com/office/powerpoint/2010/main" val="1816183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shape&#10;&#10;Description automatically generated">
            <a:extLst>
              <a:ext uri="{FF2B5EF4-FFF2-40B4-BE49-F238E27FC236}">
                <a16:creationId xmlns="" xmlns:a16="http://schemas.microsoft.com/office/drawing/2014/main" id="{DF254531-949E-AE90-CD2E-E1FFA1699B8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83515" y="4232624"/>
            <a:ext cx="2947250" cy="2659698"/>
          </a:xfrm>
          <a:prstGeom prst="rect">
            <a:avLst/>
          </a:prstGeom>
        </p:spPr>
      </p:pic>
      <p:sp>
        <p:nvSpPr>
          <p:cNvPr id="6" name="TextBox 5"/>
          <p:cNvSpPr txBox="1"/>
          <p:nvPr/>
        </p:nvSpPr>
        <p:spPr>
          <a:xfrm>
            <a:off x="107316" y="118340"/>
            <a:ext cx="1681244" cy="707886"/>
          </a:xfrm>
          <a:prstGeom prst="rect">
            <a:avLst/>
          </a:prstGeom>
          <a:noFill/>
        </p:spPr>
        <p:txBody>
          <a:bodyPr wrap="square" rtlCol="0">
            <a:spAutoFit/>
          </a:bodyPr>
          <a:lstStyle/>
          <a:p>
            <a:r>
              <a:rPr lang="en-US" sz="2000" b="1" dirty="0" smtClean="0">
                <a:solidFill>
                  <a:srgbClr val="FF0000"/>
                </a:solidFill>
              </a:rPr>
              <a:t>P-3 FL</a:t>
            </a:r>
          </a:p>
          <a:p>
            <a:r>
              <a:rPr lang="en-US" sz="2000" b="1" dirty="0" smtClean="0">
                <a:solidFill>
                  <a:srgbClr val="FF0000"/>
                </a:solidFill>
              </a:rPr>
              <a:t>Data:</a:t>
            </a:r>
            <a:endParaRPr lang="en-US" sz="2000" b="1" dirty="0">
              <a:solidFill>
                <a:srgbClr val="FF0000"/>
              </a:solidFill>
            </a:endParaRPr>
          </a:p>
        </p:txBody>
      </p:sp>
      <p:pic>
        <p:nvPicPr>
          <p:cNvPr id="2" name="Picture 1"/>
          <p:cNvPicPr>
            <a:picLocks noChangeAspect="1"/>
          </p:cNvPicPr>
          <p:nvPr/>
        </p:nvPicPr>
        <p:blipFill>
          <a:blip r:embed="rId3"/>
          <a:stretch>
            <a:fillRect/>
          </a:stretch>
        </p:blipFill>
        <p:spPr>
          <a:xfrm>
            <a:off x="996821" y="0"/>
            <a:ext cx="7138320" cy="4156457"/>
          </a:xfrm>
          <a:prstGeom prst="rect">
            <a:avLst/>
          </a:prstGeom>
        </p:spPr>
      </p:pic>
    </p:spTree>
    <p:extLst>
      <p:ext uri="{BB962C8B-B14F-4D97-AF65-F5344CB8AC3E}">
        <p14:creationId xmlns:p14="http://schemas.microsoft.com/office/powerpoint/2010/main" val="14385036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WSvsAltitud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1500" y="419100"/>
            <a:ext cx="8001000" cy="6000750"/>
          </a:xfrm>
          <a:prstGeom prst="rect">
            <a:avLst/>
          </a:prstGeom>
        </p:spPr>
      </p:pic>
    </p:spTree>
    <p:extLst>
      <p:ext uri="{BB962C8B-B14F-4D97-AF65-F5344CB8AC3E}">
        <p14:creationId xmlns:p14="http://schemas.microsoft.com/office/powerpoint/2010/main" val="60339242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5" descr="iss007e14745.jpg"/>
          <p:cNvPicPr>
            <a:picLocks noChangeAspect="1"/>
          </p:cNvPicPr>
          <p:nvPr/>
        </p:nvPicPr>
        <p:blipFill>
          <a:blip r:embed="rId3"/>
          <a:srcRect/>
          <a:stretch>
            <a:fillRect/>
          </a:stretch>
        </p:blipFill>
        <p:spPr bwMode="auto">
          <a:xfrm>
            <a:off x="0" y="-38278"/>
            <a:ext cx="9144000" cy="6433717"/>
          </a:xfrm>
          <a:prstGeom prst="rect">
            <a:avLst/>
          </a:prstGeom>
          <a:noFill/>
          <a:ln w="9525">
            <a:noFill/>
            <a:miter lim="800000"/>
            <a:headEnd/>
            <a:tailEnd/>
          </a:ln>
        </p:spPr>
      </p:pic>
      <p:sp>
        <p:nvSpPr>
          <p:cNvPr id="5123" name="AutoShape 2"/>
          <p:cNvSpPr>
            <a:spLocks/>
          </p:cNvSpPr>
          <p:nvPr/>
        </p:nvSpPr>
        <p:spPr bwMode="auto">
          <a:xfrm>
            <a:off x="-1025724" y="156400"/>
            <a:ext cx="10941050" cy="990600"/>
          </a:xfrm>
          <a:custGeom>
            <a:avLst/>
            <a:gdLst>
              <a:gd name="T0" fmla="*/ 688731635 w 21600"/>
              <a:gd name="T1" fmla="*/ 5215404 h 21600"/>
              <a:gd name="T2" fmla="*/ 688731635 w 21600"/>
              <a:gd name="T3" fmla="*/ 5215404 h 21600"/>
              <a:gd name="T4" fmla="*/ 688731635 w 21600"/>
              <a:gd name="T5" fmla="*/ 5215404 h 21600"/>
              <a:gd name="T6" fmla="*/ 688731635 w 21600"/>
              <a:gd name="T7" fmla="*/ 5215404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ffectLst/>
          <a:extLst/>
        </p:spPr>
        <p:txBody>
          <a:bodyPr lIns="72248" tIns="72248" rIns="72248" bIns="72248" anchor="ctr">
            <a:prstTxWarp prst="textNoShape">
              <a:avLst/>
            </a:prstTxWarp>
          </a:bodyPr>
          <a:lstStyle/>
          <a:p>
            <a:pPr marL="136525" algn="ctr" defTabSz="912813">
              <a:spcBef>
                <a:spcPts val="700"/>
              </a:spcBef>
            </a:pPr>
            <a:r>
              <a:rPr lang="en-US" sz="2700" i="1" dirty="0" smtClean="0">
                <a:solidFill>
                  <a:srgbClr val="000000"/>
                </a:solidFill>
                <a:ea typeface="Helvetica" pitchFamily="-72" charset="0"/>
                <a:cs typeface="Helvetica" pitchFamily="-72" charset="0"/>
              </a:rPr>
              <a:t> </a:t>
            </a:r>
            <a:r>
              <a:rPr lang="en-US" sz="2700" b="1" i="1" dirty="0" smtClean="0"/>
              <a:t>small </a:t>
            </a:r>
            <a:r>
              <a:rPr lang="en-US" sz="2700" b="1" i="1" dirty="0" err="1" smtClean="0"/>
              <a:t>Uncrewed</a:t>
            </a:r>
            <a:r>
              <a:rPr lang="en-US" sz="2700" b="1" i="1" dirty="0" smtClean="0"/>
              <a:t> Aircraft System (sUAS) Operations</a:t>
            </a:r>
          </a:p>
          <a:p>
            <a:pPr marL="136525" algn="ctr" defTabSz="912813">
              <a:spcBef>
                <a:spcPts val="700"/>
              </a:spcBef>
            </a:pPr>
            <a:r>
              <a:rPr lang="en-US" sz="2700" b="1" i="1" dirty="0" smtClean="0"/>
              <a:t> </a:t>
            </a:r>
            <a:r>
              <a:rPr lang="en-US" sz="2700" b="1" i="1" dirty="0"/>
              <a:t>in </a:t>
            </a:r>
            <a:r>
              <a:rPr lang="en-US" sz="2700" b="1" i="1" dirty="0" smtClean="0"/>
              <a:t>Hurricanes</a:t>
            </a:r>
            <a:r>
              <a:rPr lang="mr-IN" sz="2700" b="1" i="1" dirty="0" smtClean="0"/>
              <a:t>…</a:t>
            </a:r>
            <a:endParaRPr lang="en-US" sz="2700" b="1" i="1" dirty="0">
              <a:latin typeface="Calibri"/>
              <a:cs typeface="Calibri"/>
            </a:endParaRPr>
          </a:p>
        </p:txBody>
      </p:sp>
      <p:sp>
        <p:nvSpPr>
          <p:cNvPr id="17412" name="Rectangle 1"/>
          <p:cNvSpPr>
            <a:spLocks noChangeArrowheads="1"/>
          </p:cNvSpPr>
          <p:nvPr/>
        </p:nvSpPr>
        <p:spPr bwMode="auto">
          <a:xfrm>
            <a:off x="296333" y="1253545"/>
            <a:ext cx="8847667" cy="4493538"/>
          </a:xfrm>
          <a:prstGeom prst="rect">
            <a:avLst/>
          </a:prstGeom>
          <a:noFill/>
          <a:ln w="9525">
            <a:noFill/>
            <a:miter lim="800000"/>
            <a:headEnd/>
            <a:tailEnd/>
          </a:ln>
        </p:spPr>
        <p:txBody>
          <a:bodyPr wrap="square">
            <a:prstTxWarp prst="textNoShape">
              <a:avLst/>
            </a:prstTxWarp>
            <a:spAutoFit/>
          </a:bodyPr>
          <a:lstStyle/>
          <a:p>
            <a:pPr algn="ctr"/>
            <a:r>
              <a:rPr lang="en-US" sz="2700" b="1" u="sng" dirty="0">
                <a:solidFill>
                  <a:srgbClr val="FFFF00"/>
                </a:solidFill>
                <a:latin typeface="Calibri"/>
                <a:cs typeface="Calibri"/>
              </a:rPr>
              <a:t>Observational </a:t>
            </a:r>
            <a:r>
              <a:rPr lang="en-US" sz="2700" b="1" u="sng" dirty="0" smtClean="0">
                <a:solidFill>
                  <a:srgbClr val="FFFF00"/>
                </a:solidFill>
                <a:latin typeface="Calibri"/>
                <a:cs typeface="Calibri"/>
              </a:rPr>
              <a:t>Objective</a:t>
            </a:r>
            <a:r>
              <a:rPr lang="en-US" sz="2700" b="1" u="sng" dirty="0">
                <a:solidFill>
                  <a:srgbClr val="FFFF00"/>
                </a:solidFill>
                <a:latin typeface="Calibri"/>
                <a:cs typeface="Calibri"/>
              </a:rPr>
              <a:t>:</a:t>
            </a:r>
          </a:p>
          <a:p>
            <a:pPr algn="ctr"/>
            <a:endParaRPr lang="en-US" sz="600" b="1" dirty="0">
              <a:solidFill>
                <a:srgbClr val="FFFF00"/>
              </a:solidFill>
              <a:latin typeface="Calibri"/>
              <a:cs typeface="Calibri"/>
            </a:endParaRPr>
          </a:p>
          <a:p>
            <a:pPr algn="just"/>
            <a:r>
              <a:rPr lang="en-US" sz="2700" b="1" dirty="0">
                <a:solidFill>
                  <a:srgbClr val="FFFFFF"/>
                </a:solidFill>
                <a:latin typeface="Calibri"/>
                <a:cs typeface="Calibri"/>
              </a:rPr>
              <a:t>Leverage key attributes of NOAA’s existing Hurricane </a:t>
            </a:r>
            <a:r>
              <a:rPr lang="en-US" sz="2700" b="1" dirty="0" smtClean="0">
                <a:solidFill>
                  <a:srgbClr val="FFFFFF"/>
                </a:solidFill>
                <a:latin typeface="Calibri"/>
                <a:cs typeface="Calibri"/>
              </a:rPr>
              <a:t>Hunter aircraft </a:t>
            </a:r>
            <a:r>
              <a:rPr lang="en-US" sz="2700" b="1" dirty="0">
                <a:solidFill>
                  <a:srgbClr val="FFFFFF"/>
                </a:solidFill>
                <a:latin typeface="Calibri"/>
                <a:cs typeface="Calibri"/>
              </a:rPr>
              <a:t>to develop emerging </a:t>
            </a:r>
            <a:r>
              <a:rPr lang="en-US" sz="2700" b="1" dirty="0" err="1" smtClean="0">
                <a:solidFill>
                  <a:srgbClr val="FFFFFF"/>
                </a:solidFill>
                <a:latin typeface="Calibri"/>
                <a:cs typeface="Calibri"/>
              </a:rPr>
              <a:t>uncrewed</a:t>
            </a:r>
            <a:r>
              <a:rPr lang="en-US" sz="2700" b="1" dirty="0" smtClean="0">
                <a:solidFill>
                  <a:srgbClr val="FFFFFF"/>
                </a:solidFill>
                <a:latin typeface="Calibri"/>
                <a:cs typeface="Calibri"/>
              </a:rPr>
              <a:t> </a:t>
            </a:r>
            <a:r>
              <a:rPr lang="en-US" sz="2700" b="1" dirty="0">
                <a:solidFill>
                  <a:srgbClr val="FFFFFF"/>
                </a:solidFill>
                <a:latin typeface="Calibri"/>
                <a:cs typeface="Calibri"/>
              </a:rPr>
              <a:t>technologies designed to enhanced data coverage of the critically important, yet sparsely-sampled tropical cyclone boundary layer environment.</a:t>
            </a:r>
          </a:p>
          <a:p>
            <a:pPr algn="just"/>
            <a:endParaRPr lang="en-US" sz="600" b="1" dirty="0">
              <a:solidFill>
                <a:srgbClr val="FFFFFF"/>
              </a:solidFill>
              <a:latin typeface="Calibri"/>
              <a:cs typeface="Calibri"/>
            </a:endParaRPr>
          </a:p>
          <a:p>
            <a:pPr algn="ctr"/>
            <a:r>
              <a:rPr lang="en-US" sz="2700" b="1" u="sng" dirty="0">
                <a:solidFill>
                  <a:srgbClr val="FFFF00"/>
                </a:solidFill>
                <a:latin typeface="Calibri"/>
                <a:cs typeface="Calibri"/>
              </a:rPr>
              <a:t>End goal:</a:t>
            </a:r>
          </a:p>
          <a:p>
            <a:pPr algn="ctr"/>
            <a:endParaRPr lang="en-US" sz="600" b="1" dirty="0">
              <a:solidFill>
                <a:srgbClr val="FFFF00"/>
              </a:solidFill>
              <a:latin typeface="Calibri"/>
              <a:cs typeface="Calibri"/>
            </a:endParaRPr>
          </a:p>
          <a:p>
            <a:pPr algn="just"/>
            <a:r>
              <a:rPr lang="en-US" sz="2700" b="1" dirty="0">
                <a:solidFill>
                  <a:srgbClr val="FFFFFF"/>
                </a:solidFill>
                <a:latin typeface="Calibri"/>
                <a:cs typeface="Calibri"/>
              </a:rPr>
              <a:t>Through enhanced observation, improve basic understanding, operational situational awareness and ultimately, hurricane intensity forecast performance</a:t>
            </a:r>
            <a:r>
              <a:rPr lang="en-US" sz="2700" b="1" dirty="0" smtClean="0">
                <a:solidFill>
                  <a:srgbClr val="FFFFFF"/>
                </a:solidFill>
                <a:latin typeface="Calibri"/>
                <a:cs typeface="Calibri"/>
              </a:rPr>
              <a:t>.</a:t>
            </a:r>
            <a:endParaRPr lang="en-US" sz="2700" b="1" dirty="0">
              <a:solidFill>
                <a:srgbClr val="FFFFFF"/>
              </a:solidFill>
              <a:latin typeface="Calibri"/>
              <a:cs typeface="Calibri"/>
            </a:endParaRPr>
          </a:p>
        </p:txBody>
      </p:sp>
      <p:sp>
        <p:nvSpPr>
          <p:cNvPr id="2" name="TextBox 1"/>
          <p:cNvSpPr txBox="1"/>
          <p:nvPr/>
        </p:nvSpPr>
        <p:spPr>
          <a:xfrm>
            <a:off x="144017" y="6237312"/>
            <a:ext cx="899591" cy="144016"/>
          </a:xfrm>
          <a:prstGeom prst="rect">
            <a:avLst/>
          </a:prstGeom>
          <a:solidFill>
            <a:schemeClr val="bg1"/>
          </a:solidFill>
        </p:spPr>
        <p:txBody>
          <a:bodyPr wrap="square" rtlCol="0">
            <a:spAutoFit/>
          </a:bodyPr>
          <a:lstStyle/>
          <a:p>
            <a:endParaRPr lang="en-US" dirty="0"/>
          </a:p>
        </p:txBody>
      </p:sp>
      <p:sp>
        <p:nvSpPr>
          <p:cNvPr id="8" name="AutoShape 1"/>
          <p:cNvSpPr>
            <a:spLocks/>
          </p:cNvSpPr>
          <p:nvPr/>
        </p:nvSpPr>
        <p:spPr bwMode="auto">
          <a:xfrm>
            <a:off x="0" y="6475413"/>
            <a:ext cx="533400" cy="287337"/>
          </a:xfrm>
          <a:custGeom>
            <a:avLst/>
            <a:gdLst>
              <a:gd name="T0" fmla="*/ 162637809 w 21600"/>
              <a:gd name="T1" fmla="*/ 25423697 h 21600"/>
              <a:gd name="T2" fmla="*/ 162637809 w 21600"/>
              <a:gd name="T3" fmla="*/ 25423697 h 21600"/>
              <a:gd name="T4" fmla="*/ 162637809 w 21600"/>
              <a:gd name="T5" fmla="*/ 25423697 h 21600"/>
              <a:gd name="T6" fmla="*/ 162637809 w 21600"/>
              <a:gd name="T7" fmla="*/ 2542369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w="9525">
            <a:noFill/>
            <a:miter lim="800000"/>
            <a:headEnd/>
            <a:tailEnd/>
          </a:ln>
        </p:spPr>
        <p:txBody>
          <a:bodyPr lIns="45719" tIns="45719" rIns="45719" bIns="45719" anchor="ctr">
            <a:prstTxWarp prst="textNoShape">
              <a:avLst/>
            </a:prstTxWarp>
          </a:bodyPr>
          <a:lstStyle/>
          <a:p>
            <a:pPr algn="ctr"/>
            <a:fld id="{26A77A1A-2214-493A-BE34-90D58F46A5D3}" type="slidenum">
              <a:rPr lang="en-US" sz="1400">
                <a:solidFill>
                  <a:srgbClr val="FFFFFF"/>
                </a:solidFill>
              </a:rPr>
              <a:pPr algn="ctr"/>
              <a:t>2</a:t>
            </a:fld>
            <a:endParaRPr lang="en-US" sz="1800" dirty="0"/>
          </a:p>
        </p:txBody>
      </p:sp>
      <p:pic>
        <p:nvPicPr>
          <p:cNvPr id="9" name="Picture 8">
            <a:extLst>
              <a:ext uri="{FF2B5EF4-FFF2-40B4-BE49-F238E27FC236}">
                <a16:creationId xmlns="" xmlns:a16="http://schemas.microsoft.com/office/drawing/2014/main" id="{8E07FC91-676D-4945-9427-A7A538829B5A}"/>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088809" y="5712061"/>
            <a:ext cx="1129923" cy="11253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Tree>
    <p:extLst>
      <p:ext uri="{BB962C8B-B14F-4D97-AF65-F5344CB8AC3E}">
        <p14:creationId xmlns:p14="http://schemas.microsoft.com/office/powerpoint/2010/main" val="27347091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048268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reen Shot 2022-11-03 at 1.28.5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5652" y="482600"/>
            <a:ext cx="8918347" cy="6023212"/>
          </a:xfrm>
          <a:prstGeom prst="rect">
            <a:avLst/>
          </a:prstGeom>
        </p:spPr>
      </p:pic>
    </p:spTree>
    <p:extLst>
      <p:ext uri="{BB962C8B-B14F-4D97-AF65-F5344CB8AC3E}">
        <p14:creationId xmlns:p14="http://schemas.microsoft.com/office/powerpoint/2010/main" val="13951150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_9072_crazHDOB_IAN.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 y="1231900"/>
            <a:ext cx="9067800" cy="4383024"/>
          </a:xfrm>
          <a:prstGeom prst="rect">
            <a:avLst/>
          </a:prstGeom>
        </p:spPr>
      </p:pic>
    </p:spTree>
    <p:extLst>
      <p:ext uri="{BB962C8B-B14F-4D97-AF65-F5344CB8AC3E}">
        <p14:creationId xmlns:p14="http://schemas.microsoft.com/office/powerpoint/2010/main" val="631241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78" y="1644032"/>
            <a:ext cx="9098824" cy="683963"/>
          </a:xfrm>
        </p:spPr>
        <p:txBody>
          <a:bodyPr/>
          <a:lstStyle/>
          <a:p>
            <a:r>
              <a:rPr lang="en-US" b="1" dirty="0">
                <a:solidFill>
                  <a:srgbClr val="FF0000"/>
                </a:solidFill>
              </a:rPr>
              <a:t>I</a:t>
            </a:r>
            <a:r>
              <a:rPr lang="en-US" b="1" dirty="0" smtClean="0">
                <a:solidFill>
                  <a:srgbClr val="FF0000"/>
                </a:solidFill>
              </a:rPr>
              <a:t>an (2022) Summary</a:t>
            </a:r>
            <a:endParaRPr lang="en-US" b="1" dirty="0">
              <a:solidFill>
                <a:srgbClr val="FF0000"/>
              </a:solidFill>
            </a:endParaRPr>
          </a:p>
        </p:txBody>
      </p:sp>
      <p:sp>
        <p:nvSpPr>
          <p:cNvPr id="7" name="Content Placeholder 6">
            <a:extLst>
              <a:ext uri="{FF2B5EF4-FFF2-40B4-BE49-F238E27FC236}">
                <a16:creationId xmlns="" xmlns:a16="http://schemas.microsoft.com/office/drawing/2014/main" id="{B6D2D836-1C10-804A-88E8-ED588A0C578C}"/>
              </a:ext>
            </a:extLst>
          </p:cNvPr>
          <p:cNvSpPr>
            <a:spLocks noGrp="1"/>
          </p:cNvSpPr>
          <p:nvPr>
            <p:ph idx="1"/>
          </p:nvPr>
        </p:nvSpPr>
        <p:spPr>
          <a:xfrm>
            <a:off x="0" y="2216334"/>
            <a:ext cx="9144000" cy="3344914"/>
          </a:xfrm>
        </p:spPr>
        <p:txBody>
          <a:bodyPr>
            <a:normAutofit fontScale="85000" lnSpcReduction="10000"/>
          </a:bodyPr>
          <a:lstStyle/>
          <a:p>
            <a:r>
              <a:rPr lang="en-US" sz="2100" b="1" dirty="0" smtClean="0">
                <a:solidFill>
                  <a:srgbClr val="3366FF"/>
                </a:solidFill>
              </a:rPr>
              <a:t>small </a:t>
            </a:r>
            <a:r>
              <a:rPr lang="en-US" sz="2100" b="1" dirty="0">
                <a:solidFill>
                  <a:srgbClr val="3366FF"/>
                </a:solidFill>
              </a:rPr>
              <a:t>U</a:t>
            </a:r>
            <a:r>
              <a:rPr lang="en-US" sz="2100" b="1" dirty="0" smtClean="0">
                <a:solidFill>
                  <a:srgbClr val="3366FF"/>
                </a:solidFill>
              </a:rPr>
              <a:t>nmanned </a:t>
            </a:r>
            <a:r>
              <a:rPr lang="en-US" sz="2100" b="1" dirty="0">
                <a:solidFill>
                  <a:srgbClr val="3366FF"/>
                </a:solidFill>
              </a:rPr>
              <a:t>A</a:t>
            </a:r>
            <a:r>
              <a:rPr lang="en-US" sz="2100" b="1" dirty="0" smtClean="0">
                <a:solidFill>
                  <a:srgbClr val="3366FF"/>
                </a:solidFill>
              </a:rPr>
              <a:t>ircraft </a:t>
            </a:r>
            <a:r>
              <a:rPr lang="en-US" sz="2100" b="1" dirty="0">
                <a:solidFill>
                  <a:srgbClr val="3366FF"/>
                </a:solidFill>
              </a:rPr>
              <a:t>S</a:t>
            </a:r>
            <a:r>
              <a:rPr lang="en-US" sz="2100" b="1" dirty="0" smtClean="0">
                <a:solidFill>
                  <a:srgbClr val="3366FF"/>
                </a:solidFill>
              </a:rPr>
              <a:t>ystems (sUAS) observations can improve scientific understanding of dangerous and difficult to observe regions </a:t>
            </a:r>
            <a:r>
              <a:rPr lang="en-US" sz="2100" b="1" dirty="0">
                <a:solidFill>
                  <a:srgbClr val="3366FF"/>
                </a:solidFill>
              </a:rPr>
              <a:t>of the </a:t>
            </a:r>
            <a:r>
              <a:rPr lang="en-US" sz="2100" b="1" dirty="0" smtClean="0">
                <a:solidFill>
                  <a:srgbClr val="3366FF"/>
                </a:solidFill>
              </a:rPr>
              <a:t>Tropical Cyclone</a:t>
            </a:r>
            <a:r>
              <a:rPr lang="en-US" sz="2100" b="1" dirty="0" smtClean="0">
                <a:solidFill>
                  <a:srgbClr val="FF0000"/>
                </a:solidFill>
              </a:rPr>
              <a:t>, including the critical air-sea transition zone.</a:t>
            </a:r>
            <a:endParaRPr lang="en-US" sz="2100" b="1" dirty="0">
              <a:solidFill>
                <a:srgbClr val="FF0000"/>
              </a:solidFill>
            </a:endParaRPr>
          </a:p>
          <a:p>
            <a:pPr marL="0" indent="0">
              <a:buNone/>
            </a:pPr>
            <a:endParaRPr lang="en-US" sz="800" b="1" dirty="0">
              <a:solidFill>
                <a:srgbClr val="3366FF"/>
              </a:solidFill>
            </a:endParaRPr>
          </a:p>
          <a:p>
            <a:r>
              <a:rPr lang="en-US" sz="2100" b="1" dirty="0" smtClean="0">
                <a:solidFill>
                  <a:srgbClr val="3366FF"/>
                </a:solidFill>
              </a:rPr>
              <a:t>These </a:t>
            </a:r>
            <a:r>
              <a:rPr lang="en-US" sz="2100" b="1" dirty="0">
                <a:solidFill>
                  <a:srgbClr val="3366FF"/>
                </a:solidFill>
              </a:rPr>
              <a:t>unique </a:t>
            </a:r>
            <a:r>
              <a:rPr lang="en-US" sz="2100" b="1" dirty="0" smtClean="0">
                <a:solidFill>
                  <a:srgbClr val="3366FF"/>
                </a:solidFill>
              </a:rPr>
              <a:t>data have the potential to </a:t>
            </a:r>
            <a:r>
              <a:rPr lang="en-US" sz="2100" b="1" dirty="0" smtClean="0">
                <a:solidFill>
                  <a:srgbClr val="FF0000"/>
                </a:solidFill>
              </a:rPr>
              <a:t>improve operational situational awareness, boundary layer physics and future forecasts </a:t>
            </a:r>
            <a:r>
              <a:rPr lang="en-US" sz="2100" b="1" dirty="0">
                <a:solidFill>
                  <a:srgbClr val="FF0000"/>
                </a:solidFill>
              </a:rPr>
              <a:t>of Tropical Cyclone </a:t>
            </a:r>
            <a:r>
              <a:rPr lang="en-US" sz="2100" b="1" dirty="0" smtClean="0">
                <a:solidFill>
                  <a:srgbClr val="FF0000"/>
                </a:solidFill>
              </a:rPr>
              <a:t>intensity (and possibly short term track with enhanced center fix capabilities)</a:t>
            </a:r>
            <a:r>
              <a:rPr lang="en-US" sz="2100" b="1" dirty="0">
                <a:solidFill>
                  <a:srgbClr val="FF0000"/>
                </a:solidFill>
              </a:rPr>
              <a:t>.</a:t>
            </a:r>
          </a:p>
          <a:p>
            <a:endParaRPr lang="en-US" sz="800" b="1" dirty="0">
              <a:solidFill>
                <a:srgbClr val="3366FF"/>
              </a:solidFill>
            </a:endParaRPr>
          </a:p>
          <a:p>
            <a:r>
              <a:rPr lang="en-US" sz="2100" b="1" dirty="0">
                <a:solidFill>
                  <a:srgbClr val="3366FF"/>
                </a:solidFill>
              </a:rPr>
              <a:t>As </a:t>
            </a:r>
            <a:r>
              <a:rPr lang="en-US" sz="2100" b="1" dirty="0" smtClean="0">
                <a:solidFill>
                  <a:srgbClr val="3366FF"/>
                </a:solidFill>
              </a:rPr>
              <a:t>this technology advances towards operational transition, </a:t>
            </a:r>
            <a:r>
              <a:rPr lang="en-US" sz="2100" b="1" dirty="0">
                <a:solidFill>
                  <a:srgbClr val="3366FF"/>
                </a:solidFill>
              </a:rPr>
              <a:t>small </a:t>
            </a:r>
            <a:r>
              <a:rPr lang="en-US" sz="2100" b="1" dirty="0" smtClean="0">
                <a:solidFill>
                  <a:srgbClr val="3366FF"/>
                </a:solidFill>
              </a:rPr>
              <a:t>drones </a:t>
            </a:r>
            <a:r>
              <a:rPr lang="en-US" sz="2100" b="1" dirty="0">
                <a:solidFill>
                  <a:srgbClr val="3366FF"/>
                </a:solidFill>
              </a:rPr>
              <a:t>will </a:t>
            </a:r>
            <a:r>
              <a:rPr lang="en-US" sz="2100" b="1" dirty="0" smtClean="0">
                <a:solidFill>
                  <a:srgbClr val="3366FF"/>
                </a:solidFill>
              </a:rPr>
              <a:t>fly lower, longer </a:t>
            </a:r>
            <a:r>
              <a:rPr lang="en-US" sz="2100" b="1" dirty="0">
                <a:solidFill>
                  <a:srgbClr val="3366FF"/>
                </a:solidFill>
              </a:rPr>
              <a:t>and for less money.</a:t>
            </a:r>
          </a:p>
          <a:p>
            <a:pPr marL="0" indent="0" algn="ctr">
              <a:buNone/>
            </a:pPr>
            <a:endParaRPr lang="en-US" sz="2400" b="1" u="sng" dirty="0" smtClean="0">
              <a:solidFill>
                <a:srgbClr val="0000FF"/>
              </a:solidFill>
            </a:endParaRPr>
          </a:p>
          <a:p>
            <a:pPr marL="0" indent="0" algn="ctr">
              <a:buNone/>
            </a:pPr>
            <a:r>
              <a:rPr lang="en-US" sz="2400" b="1" u="sng" dirty="0" smtClean="0">
                <a:solidFill>
                  <a:srgbClr val="0000FF"/>
                </a:solidFill>
              </a:rPr>
              <a:t>What's Next for </a:t>
            </a:r>
            <a:r>
              <a:rPr lang="en-US" sz="2400" b="1" u="sng" dirty="0" err="1" smtClean="0">
                <a:solidFill>
                  <a:srgbClr val="0000FF"/>
                </a:solidFill>
              </a:rPr>
              <a:t>Altius</a:t>
            </a:r>
            <a:r>
              <a:rPr lang="en-US" sz="2400" b="1" u="sng" dirty="0" smtClean="0">
                <a:solidFill>
                  <a:srgbClr val="0000FF"/>
                </a:solidFill>
              </a:rPr>
              <a:t>?  </a:t>
            </a:r>
            <a:endParaRPr lang="en-US" sz="2400" b="1" u="sng" dirty="0">
              <a:solidFill>
                <a:srgbClr val="0000FF"/>
              </a:solidFill>
            </a:endParaRPr>
          </a:p>
          <a:p>
            <a:pPr algn="ctr"/>
            <a:r>
              <a:rPr lang="en-US" b="1" dirty="0" err="1">
                <a:solidFill>
                  <a:srgbClr val="169900"/>
                </a:solidFill>
              </a:rPr>
              <a:t>Altius</a:t>
            </a:r>
            <a:r>
              <a:rPr lang="en-US" b="1" dirty="0">
                <a:solidFill>
                  <a:srgbClr val="169900"/>
                </a:solidFill>
              </a:rPr>
              <a:t>: </a:t>
            </a:r>
            <a:r>
              <a:rPr lang="en-US" b="1" dirty="0"/>
              <a:t>post-processing, </a:t>
            </a:r>
            <a:r>
              <a:rPr lang="en-US" b="1" dirty="0">
                <a:solidFill>
                  <a:srgbClr val="FF0000"/>
                </a:solidFill>
              </a:rPr>
              <a:t>Ian </a:t>
            </a:r>
            <a:r>
              <a:rPr lang="en-US" b="1" dirty="0" err="1">
                <a:solidFill>
                  <a:srgbClr val="FF0000"/>
                </a:solidFill>
              </a:rPr>
              <a:t>sUAS</a:t>
            </a:r>
            <a:r>
              <a:rPr lang="en-US" b="1" dirty="0">
                <a:solidFill>
                  <a:srgbClr val="FF0000"/>
                </a:solidFill>
              </a:rPr>
              <a:t> data impact, BL analysis, </a:t>
            </a:r>
            <a:r>
              <a:rPr lang="en-US" b="1" dirty="0"/>
              <a:t>add multi-hole turbulence probe and </a:t>
            </a:r>
            <a:r>
              <a:rPr lang="en-US" b="1" dirty="0" smtClean="0"/>
              <a:t>possible video </a:t>
            </a:r>
            <a:r>
              <a:rPr lang="en-US" b="1" dirty="0"/>
              <a:t>for 2023. Incorporate Ian lessons learned. </a:t>
            </a:r>
            <a:endParaRPr lang="en-US" b="1" dirty="0">
              <a:solidFill>
                <a:srgbClr val="0000FF"/>
              </a:solidFill>
            </a:endParaRPr>
          </a:p>
          <a:p>
            <a:endParaRPr lang="en-US" dirty="0"/>
          </a:p>
        </p:txBody>
      </p:sp>
      <p:pic>
        <p:nvPicPr>
          <p:cNvPr id="14" name="Picture 13">
            <a:extLst>
              <a:ext uri="{FF2B5EF4-FFF2-40B4-BE49-F238E27FC236}">
                <a16:creationId xmlns="" xmlns:a16="http://schemas.microsoft.com/office/drawing/2014/main" id="{190B54D0-64CD-BF43-90E7-167B573FFD6C}"/>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03199" y="6029116"/>
            <a:ext cx="807339" cy="8040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1" name="Rectangle 10">
            <a:extLst>
              <a:ext uri="{FF2B5EF4-FFF2-40B4-BE49-F238E27FC236}">
                <a16:creationId xmlns="" xmlns:a16="http://schemas.microsoft.com/office/drawing/2014/main" id="{9B106780-8283-DE42-B0E8-3601F659D757}"/>
              </a:ext>
            </a:extLst>
          </p:cNvPr>
          <p:cNvSpPr/>
          <p:nvPr/>
        </p:nvSpPr>
        <p:spPr>
          <a:xfrm>
            <a:off x="926467" y="6173203"/>
            <a:ext cx="7589776" cy="584776"/>
          </a:xfrm>
          <a:prstGeom prst="rect">
            <a:avLst/>
          </a:prstGeom>
        </p:spPr>
        <p:txBody>
          <a:bodyPr wrap="square">
            <a:spAutoFit/>
          </a:bodyPr>
          <a:lstStyle/>
          <a:p>
            <a:pPr algn="ctr"/>
            <a:r>
              <a:rPr lang="en-US" sz="1600" i="1" dirty="0">
                <a:solidFill>
                  <a:schemeClr val="tx1">
                    <a:lumMod val="75000"/>
                    <a:lumOff val="25000"/>
                  </a:schemeClr>
                </a:solidFill>
              </a:rPr>
              <a:t>Project </a:t>
            </a:r>
            <a:r>
              <a:rPr lang="en-US" sz="1600" i="1" dirty="0" smtClean="0">
                <a:solidFill>
                  <a:schemeClr val="tx1">
                    <a:lumMod val="75000"/>
                    <a:lumOff val="25000"/>
                  </a:schemeClr>
                </a:solidFill>
              </a:rPr>
              <a:t>Support</a:t>
            </a:r>
            <a:r>
              <a:rPr lang="en-US" sz="1600" i="1" dirty="0">
                <a:solidFill>
                  <a:schemeClr val="tx1">
                    <a:lumMod val="75000"/>
                    <a:lumOff val="25000"/>
                  </a:schemeClr>
                </a:solidFill>
              </a:rPr>
              <a:t>: NOAA/OMAO/</a:t>
            </a:r>
            <a:r>
              <a:rPr lang="en-US" sz="1600" i="1" dirty="0" smtClean="0">
                <a:solidFill>
                  <a:schemeClr val="tx1">
                    <a:lumMod val="75000"/>
                    <a:lumOff val="25000"/>
                  </a:schemeClr>
                </a:solidFill>
              </a:rPr>
              <a:t>AOC, NOAA/SBIR, </a:t>
            </a:r>
            <a:r>
              <a:rPr lang="en-US" sz="1600" i="1" dirty="0">
                <a:solidFill>
                  <a:schemeClr val="tx1">
                    <a:lumMod val="75000"/>
                    <a:lumOff val="25000"/>
                  </a:schemeClr>
                </a:solidFill>
              </a:rPr>
              <a:t>NOAA/</a:t>
            </a:r>
            <a:r>
              <a:rPr lang="en-US" sz="1600" i="1" dirty="0" smtClean="0">
                <a:solidFill>
                  <a:schemeClr val="tx1">
                    <a:lumMod val="75000"/>
                    <a:lumOff val="25000"/>
                  </a:schemeClr>
                </a:solidFill>
              </a:rPr>
              <a:t>OAR/WPO,</a:t>
            </a:r>
          </a:p>
          <a:p>
            <a:pPr algn="ctr"/>
            <a:r>
              <a:rPr lang="en-US" sz="1600" i="1" dirty="0" smtClean="0">
                <a:solidFill>
                  <a:schemeClr val="tx1">
                    <a:lumMod val="75000"/>
                    <a:lumOff val="25000"/>
                  </a:schemeClr>
                </a:solidFill>
              </a:rPr>
              <a:t>NOAA/JPA</a:t>
            </a:r>
            <a:endParaRPr lang="en-US" sz="1600" i="1" dirty="0">
              <a:solidFill>
                <a:schemeClr val="tx1">
                  <a:lumMod val="75000"/>
                  <a:lumOff val="25000"/>
                </a:schemeClr>
              </a:solidFill>
            </a:endParaRPr>
          </a:p>
        </p:txBody>
      </p:sp>
      <p:pic>
        <p:nvPicPr>
          <p:cNvPr id="18" name="Picture 17">
            <a:extLst>
              <a:ext uri="{FF2B5EF4-FFF2-40B4-BE49-F238E27FC236}">
                <a16:creationId xmlns="" xmlns:a16="http://schemas.microsoft.com/office/drawing/2014/main" id="{19DBF4E6-F306-C44A-AFDE-D6BB95C9E278}"/>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25045" b="63618" l="29539" r="75135"/>
                    </a14:imgEffect>
                  </a14:imgLayer>
                </a14:imgProps>
              </a:ext>
              <a:ext uri="{28A0092B-C50C-407E-A947-70E740481C1C}">
                <a14:useLocalDpi xmlns:a14="http://schemas.microsoft.com/office/drawing/2010/main" val="0"/>
              </a:ext>
            </a:extLst>
          </a:blip>
          <a:srcRect l="23840" t="20223" r="19165" b="31560"/>
          <a:stretch/>
        </p:blipFill>
        <p:spPr>
          <a:xfrm>
            <a:off x="-232375" y="-241911"/>
            <a:ext cx="4874986" cy="2750012"/>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5132340" y="444500"/>
            <a:ext cx="3826689" cy="1354217"/>
          </a:xfrm>
          <a:prstGeom prst="rect">
            <a:avLst/>
          </a:prstGeom>
          <a:noFill/>
        </p:spPr>
        <p:txBody>
          <a:bodyPr wrap="none" rtlCol="0">
            <a:spAutoFit/>
          </a:bodyPr>
          <a:lstStyle/>
          <a:p>
            <a:r>
              <a:rPr lang="en-US" b="1" i="1" u="sng" dirty="0" err="1" smtClean="0"/>
              <a:t>sUAS</a:t>
            </a:r>
            <a:r>
              <a:rPr lang="en-US" b="1" i="1" u="sng" dirty="0" smtClean="0"/>
              <a:t> Records set:</a:t>
            </a:r>
          </a:p>
          <a:p>
            <a:endParaRPr lang="en-US" sz="1000" b="1" i="1" dirty="0" smtClean="0"/>
          </a:p>
          <a:p>
            <a:pPr marL="342900" indent="-342900">
              <a:buAutoNum type="arabicPeriod"/>
            </a:pPr>
            <a:r>
              <a:rPr lang="en-US" b="1" i="1" dirty="0" smtClean="0">
                <a:solidFill>
                  <a:srgbClr val="008000"/>
                </a:solidFill>
              </a:rPr>
              <a:t>Wind speed 216mph (@2150 </a:t>
            </a:r>
            <a:r>
              <a:rPr lang="en-US" b="1" i="1" dirty="0" err="1" smtClean="0">
                <a:solidFill>
                  <a:srgbClr val="008000"/>
                </a:solidFill>
              </a:rPr>
              <a:t>ft</a:t>
            </a:r>
            <a:r>
              <a:rPr lang="en-US" b="1" i="1" dirty="0" smtClean="0">
                <a:solidFill>
                  <a:srgbClr val="008000"/>
                </a:solidFill>
              </a:rPr>
              <a:t>)</a:t>
            </a:r>
          </a:p>
          <a:p>
            <a:pPr marL="342900" indent="-342900">
              <a:buAutoNum type="arabicPeriod"/>
            </a:pPr>
            <a:r>
              <a:rPr lang="en-US" b="1" i="1" dirty="0" smtClean="0">
                <a:solidFill>
                  <a:srgbClr val="008000"/>
                </a:solidFill>
              </a:rPr>
              <a:t>Endurance (102 min)</a:t>
            </a:r>
          </a:p>
          <a:p>
            <a:pPr marL="342900" indent="-342900">
              <a:buAutoNum type="arabicPeriod"/>
            </a:pPr>
            <a:r>
              <a:rPr lang="en-US" b="1" i="1" dirty="0" smtClean="0">
                <a:solidFill>
                  <a:srgbClr val="008000"/>
                </a:solidFill>
              </a:rPr>
              <a:t>sUAs-P3 distance (130nmi)</a:t>
            </a:r>
            <a:endParaRPr lang="en-US" b="1" i="1" dirty="0">
              <a:solidFill>
                <a:srgbClr val="008000"/>
              </a:solidFill>
            </a:endParaRPr>
          </a:p>
        </p:txBody>
      </p:sp>
    </p:spTree>
    <p:extLst>
      <p:ext uri="{BB962C8B-B14F-4D97-AF65-F5344CB8AC3E}">
        <p14:creationId xmlns:p14="http://schemas.microsoft.com/office/powerpoint/2010/main" val="21913396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5070307" y="3143770"/>
            <a:ext cx="3866874" cy="2229134"/>
          </a:xfrm>
          <a:prstGeom prst="rect">
            <a:avLst/>
          </a:prstGeom>
        </p:spPr>
      </p:pic>
      <p:sp>
        <p:nvSpPr>
          <p:cNvPr id="4" name="Title 1"/>
          <p:cNvSpPr txBox="1">
            <a:spLocks/>
          </p:cNvSpPr>
          <p:nvPr/>
        </p:nvSpPr>
        <p:spPr>
          <a:xfrm>
            <a:off x="0" y="-178478"/>
            <a:ext cx="9143999" cy="133330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2800" kern="1200" spc="-100" baseline="0">
                <a:solidFill>
                  <a:schemeClr val="tx2"/>
                </a:solidFill>
                <a:latin typeface="+mj-lt"/>
                <a:ea typeface="+mj-ea"/>
                <a:cs typeface="+mj-cs"/>
              </a:defRPr>
            </a:lvl1pPr>
          </a:lstStyle>
          <a:p>
            <a:r>
              <a:rPr lang="en-US" b="1" dirty="0" err="1" smtClean="0">
                <a:solidFill>
                  <a:srgbClr val="0000FF"/>
                </a:solidFill>
              </a:rPr>
              <a:t>NE</a:t>
            </a:r>
            <a:r>
              <a:rPr lang="en-US" b="1" dirty="0" err="1" smtClean="0"/>
              <a:t>w</a:t>
            </a:r>
            <a:r>
              <a:rPr lang="en-US" b="1" dirty="0" smtClean="0"/>
              <a:t> and Improved </a:t>
            </a:r>
            <a:r>
              <a:rPr lang="en-US" b="1" dirty="0" smtClean="0">
                <a:solidFill>
                  <a:srgbClr val="0000FF"/>
                </a:solidFill>
              </a:rPr>
              <a:t>O</a:t>
            </a:r>
            <a:r>
              <a:rPr lang="en-US" b="1" dirty="0" smtClean="0"/>
              <a:t>bserving </a:t>
            </a:r>
            <a:r>
              <a:rPr lang="en-US" b="1" dirty="0" smtClean="0">
                <a:solidFill>
                  <a:srgbClr val="0000FF"/>
                </a:solidFill>
              </a:rPr>
              <a:t>T</a:t>
            </a:r>
            <a:r>
              <a:rPr lang="en-US" b="1" dirty="0" smtClean="0"/>
              <a:t>echnologies </a:t>
            </a:r>
            <a:r>
              <a:rPr lang="en-US" b="1" dirty="0" smtClean="0">
                <a:solidFill>
                  <a:srgbClr val="0000FF"/>
                </a:solidFill>
              </a:rPr>
              <a:t>A</a:t>
            </a:r>
            <a:r>
              <a:rPr lang="en-US" b="1" dirty="0" smtClean="0"/>
              <a:t>nd Enhanced </a:t>
            </a:r>
            <a:r>
              <a:rPr lang="en-US" b="1" dirty="0" smtClean="0">
                <a:solidFill>
                  <a:srgbClr val="0000FF"/>
                </a:solidFill>
              </a:rPr>
              <a:t>C</a:t>
            </a:r>
            <a:r>
              <a:rPr lang="en-US" b="1" dirty="0" smtClean="0"/>
              <a:t>oncept of Operations Working Group</a:t>
            </a:r>
            <a:endParaRPr lang="en-US" b="1" dirty="0"/>
          </a:p>
        </p:txBody>
      </p:sp>
      <p:sp>
        <p:nvSpPr>
          <p:cNvPr id="5" name="TextBox 4"/>
          <p:cNvSpPr txBox="1"/>
          <p:nvPr/>
        </p:nvSpPr>
        <p:spPr>
          <a:xfrm>
            <a:off x="1285620" y="972682"/>
            <a:ext cx="6648169" cy="707886"/>
          </a:xfrm>
          <a:prstGeom prst="rect">
            <a:avLst/>
          </a:prstGeom>
          <a:noFill/>
        </p:spPr>
        <p:txBody>
          <a:bodyPr wrap="square" rtlCol="0">
            <a:spAutoFit/>
          </a:bodyPr>
          <a:lstStyle/>
          <a:p>
            <a:pPr algn="ctr"/>
            <a:r>
              <a:rPr lang="en-US" sz="2000" b="1" i="1" dirty="0" smtClean="0">
                <a:solidFill>
                  <a:srgbClr val="0000FF"/>
                </a:solidFill>
              </a:rPr>
              <a:t>Federal civilian and </a:t>
            </a:r>
            <a:r>
              <a:rPr lang="en-US" sz="2000" b="1" i="1" dirty="0" err="1" smtClean="0">
                <a:solidFill>
                  <a:srgbClr val="0000FF"/>
                </a:solidFill>
              </a:rPr>
              <a:t>DoD</a:t>
            </a:r>
            <a:r>
              <a:rPr lang="en-US" sz="2000" b="1" i="1" dirty="0" smtClean="0">
                <a:solidFill>
                  <a:srgbClr val="0000FF"/>
                </a:solidFill>
              </a:rPr>
              <a:t> partners, Academic Institutions, Private Sector collaborators</a:t>
            </a:r>
            <a:endParaRPr lang="en-US" sz="2000" b="1" i="1" dirty="0">
              <a:solidFill>
                <a:srgbClr val="0000FF"/>
              </a:solidFill>
            </a:endParaRPr>
          </a:p>
        </p:txBody>
      </p:sp>
      <p:pic>
        <p:nvPicPr>
          <p:cNvPr id="6" name="Picture 5"/>
          <p:cNvPicPr>
            <a:picLocks noChangeAspect="1"/>
          </p:cNvPicPr>
          <p:nvPr/>
        </p:nvPicPr>
        <p:blipFill>
          <a:blip r:embed="rId3"/>
          <a:stretch>
            <a:fillRect/>
          </a:stretch>
        </p:blipFill>
        <p:spPr>
          <a:xfrm>
            <a:off x="2966865" y="2967241"/>
            <a:ext cx="1940176" cy="1668176"/>
          </a:xfrm>
          <a:prstGeom prst="rect">
            <a:avLst/>
          </a:prstGeom>
        </p:spPr>
      </p:pic>
      <p:pic>
        <p:nvPicPr>
          <p:cNvPr id="7" name="Picture 6"/>
          <p:cNvPicPr>
            <a:picLocks noChangeAspect="1"/>
          </p:cNvPicPr>
          <p:nvPr/>
        </p:nvPicPr>
        <p:blipFill>
          <a:blip r:embed="rId4"/>
          <a:stretch>
            <a:fillRect/>
          </a:stretch>
        </p:blipFill>
        <p:spPr>
          <a:xfrm>
            <a:off x="2871985" y="1732051"/>
            <a:ext cx="2207590" cy="1629363"/>
          </a:xfrm>
          <a:prstGeom prst="rect">
            <a:avLst/>
          </a:prstGeom>
        </p:spPr>
      </p:pic>
      <p:pic>
        <p:nvPicPr>
          <p:cNvPr id="8" name="Picture 7"/>
          <p:cNvPicPr>
            <a:picLocks noChangeAspect="1"/>
          </p:cNvPicPr>
          <p:nvPr/>
        </p:nvPicPr>
        <p:blipFill>
          <a:blip r:embed="rId5"/>
          <a:stretch>
            <a:fillRect/>
          </a:stretch>
        </p:blipFill>
        <p:spPr>
          <a:xfrm>
            <a:off x="82532" y="3097813"/>
            <a:ext cx="2629707" cy="1566723"/>
          </a:xfrm>
          <a:prstGeom prst="rect">
            <a:avLst/>
          </a:prstGeom>
        </p:spPr>
      </p:pic>
      <p:pic>
        <p:nvPicPr>
          <p:cNvPr id="9" name="Picture 8"/>
          <p:cNvPicPr>
            <a:picLocks noChangeAspect="1"/>
          </p:cNvPicPr>
          <p:nvPr/>
        </p:nvPicPr>
        <p:blipFill>
          <a:blip r:embed="rId6"/>
          <a:stretch>
            <a:fillRect/>
          </a:stretch>
        </p:blipFill>
        <p:spPr>
          <a:xfrm>
            <a:off x="5309053" y="1649208"/>
            <a:ext cx="2984830" cy="1463202"/>
          </a:xfrm>
          <a:prstGeom prst="rect">
            <a:avLst/>
          </a:prstGeom>
        </p:spPr>
      </p:pic>
      <p:pic>
        <p:nvPicPr>
          <p:cNvPr id="10" name="Picture 9"/>
          <p:cNvPicPr>
            <a:picLocks noChangeAspect="1"/>
          </p:cNvPicPr>
          <p:nvPr/>
        </p:nvPicPr>
        <p:blipFill>
          <a:blip r:embed="rId7"/>
          <a:stretch>
            <a:fillRect/>
          </a:stretch>
        </p:blipFill>
        <p:spPr>
          <a:xfrm>
            <a:off x="2423816" y="4635417"/>
            <a:ext cx="3837633" cy="2177697"/>
          </a:xfrm>
          <a:prstGeom prst="rect">
            <a:avLst/>
          </a:prstGeom>
        </p:spPr>
      </p:pic>
      <p:sp>
        <p:nvSpPr>
          <p:cNvPr id="12" name="TextBox 11"/>
          <p:cNvSpPr txBox="1"/>
          <p:nvPr/>
        </p:nvSpPr>
        <p:spPr>
          <a:xfrm>
            <a:off x="438984" y="1766905"/>
            <a:ext cx="2402457" cy="1200329"/>
          </a:xfrm>
          <a:prstGeom prst="rect">
            <a:avLst/>
          </a:prstGeom>
          <a:noFill/>
        </p:spPr>
        <p:txBody>
          <a:bodyPr wrap="none" rtlCol="0">
            <a:spAutoFit/>
          </a:bodyPr>
          <a:lstStyle/>
          <a:p>
            <a:r>
              <a:rPr lang="en-US" b="1" i="1" u="sng" dirty="0" smtClean="0"/>
              <a:t>V2.0 (ongoing)</a:t>
            </a:r>
          </a:p>
          <a:p>
            <a:r>
              <a:rPr lang="en-US" b="1" i="1" dirty="0" smtClean="0"/>
              <a:t>Field testing for the </a:t>
            </a:r>
          </a:p>
          <a:p>
            <a:r>
              <a:rPr lang="en-US" b="1" i="1" dirty="0" smtClean="0"/>
              <a:t>most promising </a:t>
            </a:r>
          </a:p>
          <a:p>
            <a:r>
              <a:rPr lang="en-US" b="1" i="1" dirty="0"/>
              <a:t>t</a:t>
            </a:r>
            <a:r>
              <a:rPr lang="en-US" b="1" i="1" dirty="0" smtClean="0"/>
              <a:t>echnologies</a:t>
            </a:r>
            <a:endParaRPr lang="en-US" b="1" i="1" dirty="0"/>
          </a:p>
        </p:txBody>
      </p:sp>
      <p:pic>
        <p:nvPicPr>
          <p:cNvPr id="13"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3426" y="4748053"/>
            <a:ext cx="2012524" cy="20650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36641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712"/>
            <a:ext cx="9144000" cy="6858000"/>
          </a:xfrm>
          <a:prstGeom prst="rect">
            <a:avLst/>
          </a:prstGeom>
        </p:spPr>
      </p:pic>
      <p:sp>
        <p:nvSpPr>
          <p:cNvPr id="4" name="Rectangle 3"/>
          <p:cNvSpPr/>
          <p:nvPr/>
        </p:nvSpPr>
        <p:spPr>
          <a:xfrm>
            <a:off x="2340215" y="118984"/>
            <a:ext cx="6638931" cy="461665"/>
          </a:xfrm>
          <a:prstGeom prst="rect">
            <a:avLst/>
          </a:prstGeom>
        </p:spPr>
        <p:txBody>
          <a:bodyPr wrap="none">
            <a:spAutoFit/>
          </a:bodyPr>
          <a:lstStyle/>
          <a:p>
            <a:pPr>
              <a:spcBef>
                <a:spcPts val="703"/>
              </a:spcBef>
            </a:pPr>
            <a:r>
              <a:rPr lang="en-US" sz="2400" b="1" i="1" dirty="0" smtClean="0">
                <a:solidFill>
                  <a:srgbClr val="FF0000"/>
                </a:solidFill>
              </a:rPr>
              <a:t>BLACK SWIFT TECHNOLOGIES “S0” sUAS</a:t>
            </a:r>
            <a:endParaRPr lang="en-US" sz="2400" b="1" i="1" dirty="0">
              <a:solidFill>
                <a:srgbClr val="FF0000"/>
              </a:solidFill>
            </a:endParaRPr>
          </a:p>
        </p:txBody>
      </p:sp>
      <p:sp>
        <p:nvSpPr>
          <p:cNvPr id="5" name="Rectangle 4"/>
          <p:cNvSpPr/>
          <p:nvPr/>
        </p:nvSpPr>
        <p:spPr>
          <a:xfrm>
            <a:off x="-17405" y="548591"/>
            <a:ext cx="10420463" cy="646331"/>
          </a:xfrm>
          <a:prstGeom prst="rect">
            <a:avLst/>
          </a:prstGeom>
        </p:spPr>
        <p:txBody>
          <a:bodyPr wrap="square">
            <a:spAutoFit/>
          </a:bodyPr>
          <a:lstStyle/>
          <a:p>
            <a:pPr algn="ctr"/>
            <a:r>
              <a:rPr lang="en-US" b="1" i="1" dirty="0">
                <a:solidFill>
                  <a:schemeClr val="bg2"/>
                </a:solidFill>
                <a:cs typeface="Arial Black"/>
              </a:rPr>
              <a:t>NOAA SBIR 8.2.13 - Developing a Cost Effective Air-Deployed </a:t>
            </a:r>
            <a:endParaRPr lang="en-US" b="1" i="1" dirty="0" smtClean="0">
              <a:solidFill>
                <a:schemeClr val="bg2"/>
              </a:solidFill>
              <a:cs typeface="Arial Black"/>
            </a:endParaRPr>
          </a:p>
          <a:p>
            <a:pPr algn="ctr"/>
            <a:r>
              <a:rPr lang="en-US" b="1" i="1" dirty="0" smtClean="0">
                <a:solidFill>
                  <a:schemeClr val="bg2"/>
                </a:solidFill>
                <a:cs typeface="Arial Black"/>
              </a:rPr>
              <a:t>UAS for </a:t>
            </a:r>
            <a:r>
              <a:rPr lang="en-US" b="1" i="1" dirty="0">
                <a:solidFill>
                  <a:schemeClr val="bg2"/>
                </a:solidFill>
                <a:cs typeface="Arial Black"/>
              </a:rPr>
              <a:t>use in Turbulent Environments</a:t>
            </a:r>
            <a:endParaRPr lang="en-US" b="1" dirty="0">
              <a:solidFill>
                <a:schemeClr val="bg2"/>
              </a:solidFill>
              <a:cs typeface="Arial Black"/>
            </a:endParaRPr>
          </a:p>
        </p:txBody>
      </p:sp>
    </p:spTree>
    <p:extLst>
      <p:ext uri="{BB962C8B-B14F-4D97-AF65-F5344CB8AC3E}">
        <p14:creationId xmlns:p14="http://schemas.microsoft.com/office/powerpoint/2010/main" val="1623664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40" y="693132"/>
            <a:ext cx="3099367" cy="242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423349" y="149537"/>
            <a:ext cx="8634696" cy="461665"/>
          </a:xfrm>
          <a:prstGeom prst="rect">
            <a:avLst/>
          </a:prstGeom>
          <a:noFill/>
        </p:spPr>
        <p:txBody>
          <a:bodyPr wrap="none" rtlCol="0">
            <a:spAutoFit/>
          </a:bodyPr>
          <a:lstStyle/>
          <a:p>
            <a:r>
              <a:rPr lang="en-US" sz="2400" b="1" dirty="0" smtClean="0">
                <a:solidFill>
                  <a:srgbClr val="0000FF"/>
                </a:solidFill>
              </a:rPr>
              <a:t>2023 Clear air testing Black Swift S0 (Florida, March 2023)</a:t>
            </a:r>
            <a:endParaRPr lang="en-US" sz="2400" b="1" dirty="0">
              <a:solidFill>
                <a:srgbClr val="0000FF"/>
              </a:solidFill>
            </a:endParaRPr>
          </a:p>
        </p:txBody>
      </p:sp>
      <p:pic>
        <p:nvPicPr>
          <p:cNvPr id="5"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239" y="693132"/>
            <a:ext cx="3232935" cy="242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3444" y="693131"/>
            <a:ext cx="2934858" cy="2424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110" y="3214264"/>
            <a:ext cx="4680331" cy="3510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5687" y="3117833"/>
            <a:ext cx="4858313" cy="364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12230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C036803B-C7EC-4840-8CBB-30847C2C2AC7}"/>
              </a:ext>
            </a:extLst>
          </p:cNvPr>
          <p:cNvSpPr>
            <a:spLocks noGrp="1"/>
          </p:cNvSpPr>
          <p:nvPr>
            <p:ph type="sldNum" idx="12"/>
          </p:nvPr>
        </p:nvSpPr>
        <p:spPr/>
        <p:txBody>
          <a:bodyPr/>
          <a:lstStyle/>
          <a:p>
            <a:pPr defTabSz="696407">
              <a:buClr>
                <a:srgbClr val="000000"/>
              </a:buClr>
              <a:buSzTx/>
              <a:defRPr/>
            </a:pPr>
            <a:fld id="{00000000-1234-1234-1234-123412341234}" type="slidenum">
              <a:rPr lang="es" kern="0">
                <a:latin typeface="Poppins" pitchFamily="2" charset="77"/>
                <a:cs typeface="Poppins" pitchFamily="2" charset="77"/>
                <a:sym typeface="Arvo"/>
              </a:rPr>
              <a:pPr defTabSz="696407">
                <a:buClr>
                  <a:srgbClr val="000000"/>
                </a:buClr>
                <a:buSzTx/>
                <a:defRPr/>
              </a:pPr>
              <a:t>27</a:t>
            </a:fld>
            <a:endParaRPr lang="es" kern="0">
              <a:latin typeface="Poppins" pitchFamily="2" charset="77"/>
              <a:cs typeface="Poppins" pitchFamily="2" charset="77"/>
              <a:sym typeface="Arvo"/>
            </a:endParaRPr>
          </a:p>
        </p:txBody>
      </p:sp>
      <p:sp>
        <p:nvSpPr>
          <p:cNvPr id="13" name="Google Shape;223;p9">
            <a:extLst>
              <a:ext uri="{FF2B5EF4-FFF2-40B4-BE49-F238E27FC236}">
                <a16:creationId xmlns="" xmlns:a16="http://schemas.microsoft.com/office/drawing/2014/main" id="{1CE04F01-D459-49A2-8F38-68D33AC76B9D}"/>
              </a:ext>
            </a:extLst>
          </p:cNvPr>
          <p:cNvSpPr txBox="1">
            <a:spLocks noGrp="1"/>
          </p:cNvSpPr>
          <p:nvPr>
            <p:ph type="title"/>
          </p:nvPr>
        </p:nvSpPr>
        <p:spPr>
          <a:xfrm>
            <a:off x="3012322" y="1741555"/>
            <a:ext cx="2597312" cy="527009"/>
          </a:xfrm>
          <a:prstGeom prst="rect">
            <a:avLst/>
          </a:prstGeom>
          <a:noFill/>
          <a:ln>
            <a:noFill/>
          </a:ln>
        </p:spPr>
        <p:txBody>
          <a:bodyPr spcFirstLastPara="1" wrap="square" lIns="69629" tIns="69629" rIns="69629" bIns="69629" anchor="b" anchorCtr="0">
            <a:noAutofit/>
          </a:bodyPr>
          <a:lstStyle/>
          <a:p>
            <a:pPr>
              <a:buClr>
                <a:srgbClr val="202020"/>
              </a:buClr>
            </a:pPr>
            <a:r>
              <a:rPr lang="fi-FI" dirty="0" smtClean="0"/>
              <a:t> </a:t>
            </a:r>
            <a:r>
              <a:rPr lang="fi-FI" dirty="0"/>
              <a:t/>
            </a:r>
            <a:br>
              <a:rPr lang="fi-FI" dirty="0"/>
            </a:br>
            <a:r>
              <a:rPr lang="fi-FI" sz="3300" dirty="0" err="1">
                <a:solidFill>
                  <a:srgbClr val="206EC0"/>
                </a:solidFill>
              </a:rPr>
              <a:t>StreamSonde</a:t>
            </a:r>
            <a:endParaRPr sz="3300" baseline="30000" dirty="0">
              <a:solidFill>
                <a:srgbClr val="206EC0"/>
              </a:solidFill>
            </a:endParaRPr>
          </a:p>
        </p:txBody>
      </p:sp>
      <p:sp>
        <p:nvSpPr>
          <p:cNvPr id="27" name="Google Shape;221;p9">
            <a:extLst>
              <a:ext uri="{FF2B5EF4-FFF2-40B4-BE49-F238E27FC236}">
                <a16:creationId xmlns="" xmlns:a16="http://schemas.microsoft.com/office/drawing/2014/main" id="{35C0A34C-7C04-4298-B890-1140C58D1E89}"/>
              </a:ext>
            </a:extLst>
          </p:cNvPr>
          <p:cNvSpPr txBox="1">
            <a:spLocks/>
          </p:cNvSpPr>
          <p:nvPr/>
        </p:nvSpPr>
        <p:spPr>
          <a:xfrm>
            <a:off x="3178642" y="2728009"/>
            <a:ext cx="2815154" cy="3616776"/>
          </a:xfrm>
          <a:prstGeom prst="rect">
            <a:avLst/>
          </a:prstGeom>
          <a:noFill/>
          <a:ln>
            <a:noFill/>
          </a:ln>
        </p:spPr>
        <p:txBody>
          <a:bodyPr spcFirstLastPara="1" vert="horz" wrap="square" lIns="69629" tIns="69629" rIns="69629" bIns="69629" rtlCol="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1764" b="0" i="0" u="none" strike="noStrike" cap="none">
                <a:solidFill>
                  <a:schemeClr val="bg2"/>
                </a:solidFill>
                <a:latin typeface="Poppins Light" pitchFamily="2" charset="77"/>
                <a:ea typeface="Poppins Light" pitchFamily="2" charset="77"/>
                <a:cs typeface="Poppins Light" pitchFamily="2" charset="77"/>
                <a:sym typeface="Spectral Light"/>
              </a:defRPr>
            </a:lvl1pPr>
            <a:lvl2pPr marR="0" lvl="1"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2pPr>
            <a:lvl3pPr marR="0" lvl="2"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3pPr>
            <a:lvl4pPr marR="0" lvl="3"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4pPr>
            <a:lvl5pPr marR="0" lvl="4"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5pPr>
            <a:lvl6pPr marR="0" lvl="5"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6pPr>
            <a:lvl7pPr marR="0" lvl="6"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7pPr>
            <a:lvl8pPr marR="0" lvl="7"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8pPr>
            <a:lvl9pPr marR="0" lvl="8"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9pPr>
          </a:lstStyle>
          <a:p>
            <a:pPr>
              <a:spcBef>
                <a:spcPts val="305"/>
              </a:spcBef>
            </a:pPr>
            <a:r>
              <a:rPr lang="en-GB" sz="1200" b="1" dirty="0">
                <a:solidFill>
                  <a:srgbClr val="000000"/>
                </a:solidFill>
                <a:latin typeface="Poppins"/>
                <a:ea typeface="Poppins"/>
                <a:cs typeface="Poppins"/>
                <a:sym typeface="Poppins"/>
              </a:rPr>
              <a:t>            INTEGRATED SENSORS:</a:t>
            </a:r>
            <a:r>
              <a:rPr lang="en-GB" sz="1200" dirty="0">
                <a:solidFill>
                  <a:srgbClr val="000000"/>
                </a:solidFill>
              </a:rPr>
              <a:t> </a:t>
            </a:r>
          </a:p>
          <a:p>
            <a:pPr>
              <a:spcBef>
                <a:spcPts val="305"/>
              </a:spcBef>
            </a:pPr>
            <a:endParaRPr lang="en-GB" sz="1200" dirty="0">
              <a:solidFill>
                <a:srgbClr val="000000"/>
              </a:solidFill>
            </a:endParaRPr>
          </a:p>
          <a:p>
            <a:pPr marL="217627" indent="-217627">
              <a:spcBef>
                <a:spcPts val="305"/>
              </a:spcBef>
              <a:buSzPts val="1800"/>
              <a:buFont typeface="Arial"/>
              <a:buChar char="•"/>
            </a:pPr>
            <a:r>
              <a:rPr lang="en-GB" sz="1200" dirty="0">
                <a:solidFill>
                  <a:srgbClr val="000000"/>
                </a:solidFill>
              </a:rPr>
              <a:t>Pressure</a:t>
            </a:r>
          </a:p>
          <a:p>
            <a:pPr marL="217627" indent="-217627">
              <a:spcBef>
                <a:spcPts val="305"/>
              </a:spcBef>
              <a:buSzPts val="1800"/>
              <a:buFont typeface="Arial"/>
              <a:buChar char="•"/>
            </a:pPr>
            <a:r>
              <a:rPr lang="en-GB" sz="1200" dirty="0">
                <a:solidFill>
                  <a:srgbClr val="000000"/>
                </a:solidFill>
              </a:rPr>
              <a:t>Temperature</a:t>
            </a:r>
          </a:p>
          <a:p>
            <a:pPr marL="217627" indent="-217627">
              <a:spcBef>
                <a:spcPts val="305"/>
              </a:spcBef>
              <a:buSzPts val="1800"/>
              <a:buFont typeface="Arial"/>
              <a:buChar char="•"/>
            </a:pPr>
            <a:r>
              <a:rPr lang="en-GB" sz="1200" dirty="0">
                <a:solidFill>
                  <a:srgbClr val="000000"/>
                </a:solidFill>
              </a:rPr>
              <a:t>Humidity</a:t>
            </a:r>
          </a:p>
          <a:p>
            <a:pPr marL="217627" indent="-217627">
              <a:spcBef>
                <a:spcPts val="305"/>
              </a:spcBef>
              <a:buSzPts val="1800"/>
              <a:buFont typeface="Arial"/>
              <a:buChar char="•"/>
            </a:pPr>
            <a:r>
              <a:rPr lang="en-GB" sz="1200" dirty="0">
                <a:solidFill>
                  <a:srgbClr val="FF0000"/>
                </a:solidFill>
              </a:rPr>
              <a:t>Accurate, custom built GNSS </a:t>
            </a:r>
          </a:p>
          <a:p>
            <a:pPr marL="217627" indent="-217627">
              <a:spcBef>
                <a:spcPts val="305"/>
              </a:spcBef>
              <a:buSzPts val="1800"/>
              <a:buFont typeface="Arial"/>
              <a:buChar char="•"/>
            </a:pPr>
            <a:r>
              <a:rPr lang="en-GB" sz="1200" dirty="0">
                <a:solidFill>
                  <a:srgbClr val="FF0000"/>
                </a:solidFill>
              </a:rPr>
              <a:t>3D Gyro</a:t>
            </a:r>
          </a:p>
          <a:p>
            <a:pPr marL="217627" indent="-217627">
              <a:spcBef>
                <a:spcPts val="305"/>
              </a:spcBef>
              <a:buSzPts val="1800"/>
              <a:buFont typeface="Arial"/>
              <a:buChar char="•"/>
            </a:pPr>
            <a:r>
              <a:rPr lang="en-GB" sz="1200" dirty="0">
                <a:solidFill>
                  <a:srgbClr val="FF0000"/>
                </a:solidFill>
              </a:rPr>
              <a:t>3D Accelerometer</a:t>
            </a:r>
          </a:p>
          <a:p>
            <a:pPr marL="217627" indent="-217627">
              <a:spcBef>
                <a:spcPts val="305"/>
              </a:spcBef>
              <a:buSzPts val="1800"/>
              <a:buFont typeface="Arial"/>
              <a:buChar char="•"/>
            </a:pPr>
            <a:r>
              <a:rPr lang="en-GB" sz="1200" dirty="0">
                <a:solidFill>
                  <a:srgbClr val="FF0000"/>
                </a:solidFill>
              </a:rPr>
              <a:t>3D Magnetometer</a:t>
            </a:r>
          </a:p>
          <a:p>
            <a:pPr marL="217627" indent="-217627">
              <a:spcBef>
                <a:spcPts val="305"/>
              </a:spcBef>
              <a:buSzPts val="1800"/>
              <a:buFont typeface="Arial"/>
              <a:buChar char="•"/>
            </a:pPr>
            <a:r>
              <a:rPr lang="en-GB" sz="1200" dirty="0">
                <a:solidFill>
                  <a:srgbClr val="FF0000"/>
                </a:solidFill>
              </a:rPr>
              <a:t>Air Quality sensor</a:t>
            </a:r>
            <a:endParaRPr lang="x-none" sz="1200" dirty="0">
              <a:solidFill>
                <a:srgbClr val="FF0000"/>
              </a:solidFill>
            </a:endParaRPr>
          </a:p>
          <a:p>
            <a:pPr marL="217627" indent="-217627">
              <a:spcBef>
                <a:spcPts val="305"/>
              </a:spcBef>
              <a:buSzPts val="1800"/>
              <a:buFont typeface="Arial"/>
              <a:buChar char="•"/>
            </a:pPr>
            <a:r>
              <a:rPr lang="x-none" sz="1200" dirty="0">
                <a:solidFill>
                  <a:srgbClr val="FF0000"/>
                </a:solidFill>
              </a:rPr>
              <a:t>Ambient light sensors</a:t>
            </a:r>
            <a:endParaRPr lang="en-GB" sz="1200" dirty="0">
              <a:solidFill>
                <a:srgbClr val="FF0000"/>
              </a:solidFill>
            </a:endParaRPr>
          </a:p>
          <a:p>
            <a:pPr marL="217627" indent="-217627">
              <a:spcBef>
                <a:spcPts val="305"/>
              </a:spcBef>
              <a:buSzPts val="1800"/>
              <a:buFont typeface="Arial"/>
              <a:buChar char="•"/>
            </a:pPr>
            <a:endParaRPr lang="en-GB" sz="1200" dirty="0">
              <a:solidFill>
                <a:srgbClr val="000000"/>
              </a:solidFill>
            </a:endParaRPr>
          </a:p>
          <a:p>
            <a:pPr>
              <a:spcBef>
                <a:spcPts val="305"/>
              </a:spcBef>
            </a:pPr>
            <a:endParaRPr lang="en-GB" sz="1200" dirty="0">
              <a:solidFill>
                <a:srgbClr val="000000"/>
              </a:solidFill>
            </a:endParaRPr>
          </a:p>
        </p:txBody>
      </p:sp>
      <p:sp>
        <p:nvSpPr>
          <p:cNvPr id="28" name="Google Shape;222;p9">
            <a:extLst>
              <a:ext uri="{FF2B5EF4-FFF2-40B4-BE49-F238E27FC236}">
                <a16:creationId xmlns="" xmlns:a16="http://schemas.microsoft.com/office/drawing/2014/main" id="{9D9E89D1-FE80-4BAE-B2A2-967AB5AECA65}"/>
              </a:ext>
            </a:extLst>
          </p:cNvPr>
          <p:cNvSpPr txBox="1">
            <a:spLocks/>
          </p:cNvSpPr>
          <p:nvPr/>
        </p:nvSpPr>
        <p:spPr>
          <a:xfrm>
            <a:off x="116167" y="2727895"/>
            <a:ext cx="2698023" cy="3616891"/>
          </a:xfrm>
          <a:prstGeom prst="rect">
            <a:avLst/>
          </a:prstGeom>
          <a:noFill/>
          <a:ln>
            <a:noFill/>
          </a:ln>
        </p:spPr>
        <p:txBody>
          <a:bodyPr spcFirstLastPara="1" wrap="square" lIns="69629" tIns="69629" rIns="69629" bIns="69629" anchor="t" anchorCtr="0">
            <a:no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764"/>
              <a:buFont typeface="Arial"/>
              <a:buNone/>
              <a:defRPr sz="1764" b="0" i="0" u="none" strike="noStrike" cap="none">
                <a:solidFill>
                  <a:schemeClr val="dk2"/>
                </a:solidFill>
                <a:latin typeface="Poppins Light"/>
                <a:ea typeface="Poppins Light"/>
                <a:cs typeface="Poppins Light"/>
                <a:sym typeface="Poppins Light"/>
              </a:defRPr>
            </a:lvl1pPr>
            <a:lvl2pPr marL="914400" marR="0" lvl="1" indent="-228600" algn="l" rtl="0">
              <a:lnSpc>
                <a:spcPct val="100000"/>
              </a:lnSpc>
              <a:spcBef>
                <a:spcPts val="588"/>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2pPr>
            <a:lvl3pPr marL="1371600" marR="0" lvl="2"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3pPr>
            <a:lvl4pPr marL="1828800" marR="0" lvl="3"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4pPr>
            <a:lvl5pPr marL="2286000" marR="0" lvl="4"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5pPr>
            <a:lvl6pPr marL="2743200" marR="0" lvl="5"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6pPr>
            <a:lvl7pPr marL="3200400" marR="0" lvl="6"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7pPr>
            <a:lvl8pPr marL="3657600" marR="0" lvl="7"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8pPr>
            <a:lvl9pPr marL="4114800" marR="0" lvl="8" indent="-228600" algn="l" rtl="0">
              <a:lnSpc>
                <a:spcPct val="100000"/>
              </a:lnSpc>
              <a:spcBef>
                <a:spcPts val="0"/>
              </a:spcBef>
              <a:spcAft>
                <a:spcPts val="0"/>
              </a:spcAft>
              <a:buClr>
                <a:srgbClr val="000000"/>
              </a:buClr>
              <a:buSzPts val="2059"/>
              <a:buFont typeface="Arial"/>
              <a:buNone/>
              <a:defRPr sz="2059" b="0" i="0" u="none" strike="noStrike" cap="none">
                <a:solidFill>
                  <a:srgbClr val="252525"/>
                </a:solidFill>
                <a:latin typeface="Spectral Light"/>
                <a:ea typeface="Spectral Light"/>
                <a:cs typeface="Spectral Light"/>
                <a:sym typeface="Spectral Light"/>
              </a:defRPr>
            </a:lvl9pPr>
          </a:lstStyle>
          <a:p>
            <a:pPr marL="0" indent="0">
              <a:spcBef>
                <a:spcPts val="305"/>
              </a:spcBef>
            </a:pPr>
            <a:r>
              <a:rPr lang="en-GB" sz="1200" b="1">
                <a:solidFill>
                  <a:schemeClr val="dk1"/>
                </a:solidFill>
                <a:latin typeface="Poppins"/>
                <a:ea typeface="Poppins"/>
                <a:cs typeface="Poppins"/>
                <a:sym typeface="Poppins"/>
              </a:rPr>
              <a:t>	FEATURES:</a:t>
            </a:r>
            <a:r>
              <a:rPr lang="en-GB" sz="1200">
                <a:solidFill>
                  <a:schemeClr val="dk1"/>
                </a:solidFill>
              </a:rPr>
              <a:t> </a:t>
            </a:r>
          </a:p>
          <a:p>
            <a:pPr marL="0" indent="0">
              <a:spcBef>
                <a:spcPts val="305"/>
              </a:spcBef>
            </a:pPr>
            <a:endParaRPr lang="en-GB" sz="1200">
              <a:solidFill>
                <a:schemeClr val="dk1"/>
              </a:solidFill>
            </a:endParaRPr>
          </a:p>
          <a:p>
            <a:pPr marL="217627" indent="-217627">
              <a:spcBef>
                <a:spcPts val="305"/>
              </a:spcBef>
              <a:buSzPts val="1800"/>
              <a:buFont typeface="Arial"/>
              <a:buChar char="•"/>
            </a:pPr>
            <a:r>
              <a:rPr lang="en-GB" sz="1200">
                <a:solidFill>
                  <a:srgbClr val="FF0000"/>
                </a:solidFill>
              </a:rPr>
              <a:t>Weight: &lt; 15 gram</a:t>
            </a:r>
          </a:p>
          <a:p>
            <a:pPr marL="217627" indent="-217627">
              <a:spcBef>
                <a:spcPts val="609"/>
              </a:spcBef>
              <a:buSzPts val="1800"/>
              <a:buFont typeface="Arial"/>
              <a:buChar char="•"/>
            </a:pPr>
            <a:r>
              <a:rPr lang="en-GB" sz="1200">
                <a:solidFill>
                  <a:srgbClr val="000000"/>
                </a:solidFill>
              </a:rPr>
              <a:t>Size: 6</a:t>
            </a:r>
            <a:r>
              <a:rPr lang="x-none" sz="1200">
                <a:solidFill>
                  <a:srgbClr val="000000"/>
                </a:solidFill>
              </a:rPr>
              <a:t>6</a:t>
            </a:r>
            <a:r>
              <a:rPr lang="en-GB" sz="1200">
                <a:solidFill>
                  <a:srgbClr val="000000"/>
                </a:solidFill>
              </a:rPr>
              <a:t>mm in diameter</a:t>
            </a:r>
            <a:endParaRPr lang="en-GB" sz="1200"/>
          </a:p>
          <a:p>
            <a:pPr marL="217627" indent="-217627">
              <a:spcBef>
                <a:spcPts val="609"/>
              </a:spcBef>
              <a:buSzPts val="1800"/>
              <a:buFont typeface="Arial"/>
              <a:buChar char="•"/>
            </a:pPr>
            <a:r>
              <a:rPr lang="en-GB" sz="1200">
                <a:solidFill>
                  <a:srgbClr val="FF0000"/>
                </a:solidFill>
              </a:rPr>
              <a:t>Terminal free-fall velocity:  below 5m/s (</a:t>
            </a:r>
            <a:r>
              <a:rPr lang="en-GB" sz="1200" err="1">
                <a:solidFill>
                  <a:srgbClr val="FF0000"/>
                </a:solidFill>
              </a:rPr>
              <a:t>a.s.l</a:t>
            </a:r>
            <a:r>
              <a:rPr lang="en-GB" sz="1200">
                <a:solidFill>
                  <a:srgbClr val="FF0000"/>
                </a:solidFill>
              </a:rPr>
              <a:t>.)</a:t>
            </a:r>
          </a:p>
          <a:p>
            <a:pPr marL="217627" indent="-217627">
              <a:spcBef>
                <a:spcPts val="609"/>
              </a:spcBef>
              <a:buSzPts val="1800"/>
              <a:buFont typeface="Arial"/>
              <a:buChar char="•"/>
            </a:pPr>
            <a:r>
              <a:rPr lang="en-GB" sz="1200">
                <a:solidFill>
                  <a:schemeClr val="dk1"/>
                </a:solidFill>
              </a:rPr>
              <a:t>403MHz meteorological band</a:t>
            </a:r>
            <a:endParaRPr lang="en-GB" sz="1200"/>
          </a:p>
          <a:p>
            <a:pPr marL="217627" indent="-217627">
              <a:spcBef>
                <a:spcPts val="609"/>
              </a:spcBef>
              <a:buSzPts val="1800"/>
              <a:buFont typeface="Arial"/>
              <a:buChar char="•"/>
            </a:pPr>
            <a:r>
              <a:rPr lang="x-none" sz="1200">
                <a:solidFill>
                  <a:schemeClr val="dk1"/>
                </a:solidFill>
              </a:rPr>
              <a:t>1.5</a:t>
            </a:r>
            <a:r>
              <a:rPr lang="en-GB" sz="1200">
                <a:solidFill>
                  <a:schemeClr val="dk1"/>
                </a:solidFill>
              </a:rPr>
              <a:t>h operation time</a:t>
            </a:r>
            <a:endParaRPr lang="en-GB" sz="1200">
              <a:solidFill>
                <a:srgbClr val="000000"/>
              </a:solidFill>
            </a:endParaRPr>
          </a:p>
          <a:p>
            <a:pPr marL="217627" indent="-217627">
              <a:spcBef>
                <a:spcPts val="609"/>
              </a:spcBef>
              <a:buSzPts val="1800"/>
              <a:buFont typeface="Arial"/>
              <a:buChar char="•"/>
            </a:pPr>
            <a:r>
              <a:rPr lang="en-GB" sz="1200">
                <a:solidFill>
                  <a:srgbClr val="000000"/>
                </a:solidFill>
              </a:rPr>
              <a:t>Re-chargeable </a:t>
            </a:r>
            <a:r>
              <a:rPr lang="x-none" sz="1200">
                <a:solidFill>
                  <a:srgbClr val="000000"/>
                </a:solidFill>
              </a:rPr>
              <a:t>L</a:t>
            </a:r>
            <a:r>
              <a:rPr lang="en-GB" sz="1200" err="1">
                <a:solidFill>
                  <a:srgbClr val="000000"/>
                </a:solidFill>
              </a:rPr>
              <a:t>i</a:t>
            </a:r>
            <a:r>
              <a:rPr lang="en-GB" sz="1200">
                <a:solidFill>
                  <a:srgbClr val="000000"/>
                </a:solidFill>
              </a:rPr>
              <a:t>-</a:t>
            </a:r>
            <a:r>
              <a:rPr lang="x-none" sz="1200">
                <a:solidFill>
                  <a:srgbClr val="000000"/>
                </a:solidFill>
              </a:rPr>
              <a:t>I</a:t>
            </a:r>
            <a:r>
              <a:rPr lang="en-GB" sz="1200">
                <a:solidFill>
                  <a:srgbClr val="000000"/>
                </a:solidFill>
              </a:rPr>
              <a:t>on battery</a:t>
            </a:r>
          </a:p>
          <a:p>
            <a:pPr marL="217627" indent="-217627">
              <a:spcBef>
                <a:spcPts val="609"/>
              </a:spcBef>
              <a:buSzPts val="1800"/>
              <a:buFont typeface="Arial"/>
              <a:buChar char="•"/>
            </a:pPr>
            <a:r>
              <a:rPr lang="en-GB" sz="1200">
                <a:solidFill>
                  <a:srgbClr val="000000"/>
                </a:solidFill>
              </a:rPr>
              <a:t>Ultra-low power consumption</a:t>
            </a:r>
          </a:p>
          <a:p>
            <a:pPr marL="217627" indent="-217627">
              <a:spcBef>
                <a:spcPts val="609"/>
              </a:spcBef>
              <a:buSzPts val="1800"/>
              <a:buFont typeface="Arial"/>
              <a:buChar char="•"/>
            </a:pPr>
            <a:endParaRPr lang="en-GB" sz="1200">
              <a:solidFill>
                <a:srgbClr val="000000"/>
              </a:solidFill>
            </a:endParaRPr>
          </a:p>
          <a:p>
            <a:pPr marL="217627" indent="-217627">
              <a:spcBef>
                <a:spcPts val="609"/>
              </a:spcBef>
              <a:spcAft>
                <a:spcPts val="305"/>
              </a:spcAft>
              <a:buSzPts val="1800"/>
              <a:buFont typeface="Arial"/>
              <a:buChar char="•"/>
            </a:pPr>
            <a:endParaRPr lang="en-GB" sz="1200"/>
          </a:p>
        </p:txBody>
      </p:sp>
      <p:sp>
        <p:nvSpPr>
          <p:cNvPr id="29" name="Google Shape;222;p9">
            <a:extLst>
              <a:ext uri="{FF2B5EF4-FFF2-40B4-BE49-F238E27FC236}">
                <a16:creationId xmlns="" xmlns:a16="http://schemas.microsoft.com/office/drawing/2014/main" id="{E883387D-54CE-4328-82B8-FF3693D8EDBC}"/>
              </a:ext>
            </a:extLst>
          </p:cNvPr>
          <p:cNvSpPr txBox="1">
            <a:spLocks/>
          </p:cNvSpPr>
          <p:nvPr/>
        </p:nvSpPr>
        <p:spPr>
          <a:xfrm>
            <a:off x="5995294" y="2727894"/>
            <a:ext cx="2530337" cy="3616891"/>
          </a:xfrm>
          <a:prstGeom prst="rect">
            <a:avLst/>
          </a:prstGeom>
          <a:noFill/>
          <a:ln>
            <a:noFill/>
          </a:ln>
        </p:spPr>
        <p:txBody>
          <a:bodyPr spcFirstLastPara="1" vert="horz" wrap="square" lIns="69629" tIns="69629" rIns="69629" bIns="69629" rtlCol="0" anchor="t"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rgbClr val="000000"/>
              </a:buClr>
              <a:buFont typeface="Arial"/>
              <a:buNone/>
              <a:defRPr sz="1764" b="0" i="0" u="none" strike="noStrike" cap="none">
                <a:solidFill>
                  <a:schemeClr val="bg2"/>
                </a:solidFill>
                <a:latin typeface="Poppins Light" pitchFamily="2" charset="77"/>
                <a:ea typeface="Poppins Light" pitchFamily="2" charset="77"/>
                <a:cs typeface="Poppins Light" pitchFamily="2" charset="77"/>
                <a:sym typeface="Spectral Light"/>
              </a:defRPr>
            </a:lvl1pPr>
            <a:lvl2pPr marR="0" lvl="1"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2pPr>
            <a:lvl3pPr marR="0" lvl="2"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3pPr>
            <a:lvl4pPr marR="0" lvl="3"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4pPr>
            <a:lvl5pPr marR="0" lvl="4"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5pPr>
            <a:lvl6pPr marR="0" lvl="5"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6pPr>
            <a:lvl7pPr marR="0" lvl="6"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7pPr>
            <a:lvl8pPr marR="0" lvl="7"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8pPr>
            <a:lvl9pPr marR="0" lvl="8" algn="r" rtl="0">
              <a:lnSpc>
                <a:spcPct val="100000"/>
              </a:lnSpc>
              <a:spcBef>
                <a:spcPts val="0"/>
              </a:spcBef>
              <a:spcAft>
                <a:spcPts val="0"/>
              </a:spcAft>
              <a:buClr>
                <a:srgbClr val="000000"/>
              </a:buClr>
              <a:buFont typeface="Arial"/>
              <a:buNone/>
              <a:defRPr sz="2059" b="0" i="0" u="none" strike="noStrike" cap="none">
                <a:solidFill>
                  <a:srgbClr val="252525"/>
                </a:solidFill>
                <a:latin typeface="Spectral Light"/>
                <a:ea typeface="Spectral Light"/>
                <a:cs typeface="Spectral Light"/>
                <a:sym typeface="Spectral Light"/>
              </a:defRPr>
            </a:lvl9pPr>
          </a:lstStyle>
          <a:p>
            <a:pPr>
              <a:spcBef>
                <a:spcPts val="305"/>
              </a:spcBef>
            </a:pPr>
            <a:r>
              <a:rPr lang="en-GB" sz="1200" b="1" dirty="0">
                <a:solidFill>
                  <a:schemeClr val="dk1"/>
                </a:solidFill>
                <a:latin typeface="Poppins"/>
                <a:ea typeface="Poppins"/>
                <a:cs typeface="Poppins"/>
                <a:sym typeface="Poppins"/>
              </a:rPr>
              <a:t>                 OPERATIONS:</a:t>
            </a:r>
            <a:r>
              <a:rPr lang="en-GB" sz="1200" dirty="0">
                <a:solidFill>
                  <a:schemeClr val="dk1"/>
                </a:solidFill>
              </a:rPr>
              <a:t> </a:t>
            </a:r>
          </a:p>
          <a:p>
            <a:pPr>
              <a:spcBef>
                <a:spcPts val="305"/>
              </a:spcBef>
            </a:pPr>
            <a:endParaRPr lang="en-GB" sz="1200" dirty="0">
              <a:solidFill>
                <a:schemeClr val="dk1"/>
              </a:solidFill>
            </a:endParaRPr>
          </a:p>
          <a:p>
            <a:pPr marL="217627" indent="-217627">
              <a:spcBef>
                <a:spcPts val="609"/>
              </a:spcBef>
              <a:buSzPts val="1800"/>
              <a:buFont typeface="Arial"/>
              <a:buChar char="•"/>
            </a:pPr>
            <a:r>
              <a:rPr lang="en-US" sz="1200" dirty="0">
                <a:solidFill>
                  <a:srgbClr val="000000"/>
                </a:solidFill>
              </a:rPr>
              <a:t>Deployment from airplanes equipped with AVAPS launchers.</a:t>
            </a:r>
          </a:p>
          <a:p>
            <a:pPr marL="217627" indent="-217627">
              <a:spcBef>
                <a:spcPts val="609"/>
              </a:spcBef>
              <a:buSzPts val="1800"/>
              <a:buFont typeface="Arial"/>
              <a:buChar char="•"/>
            </a:pPr>
            <a:r>
              <a:rPr lang="en-US" sz="1200" dirty="0">
                <a:solidFill>
                  <a:srgbClr val="000000"/>
                </a:solidFill>
              </a:rPr>
              <a:t>No parachute needed</a:t>
            </a:r>
          </a:p>
          <a:p>
            <a:pPr marL="217627" indent="-217627">
              <a:spcBef>
                <a:spcPts val="609"/>
              </a:spcBef>
              <a:buSzPts val="1800"/>
              <a:buFont typeface="Arial"/>
              <a:buChar char="•"/>
            </a:pPr>
            <a:r>
              <a:rPr lang="en-US" sz="1200" dirty="0">
                <a:solidFill>
                  <a:srgbClr val="000000"/>
                </a:solidFill>
              </a:rPr>
              <a:t>Descent with natural winds</a:t>
            </a:r>
          </a:p>
          <a:p>
            <a:pPr marL="217627" indent="-217627">
              <a:spcBef>
                <a:spcPts val="609"/>
              </a:spcBef>
              <a:buSzPts val="1800"/>
              <a:buFont typeface="Arial"/>
              <a:buChar char="•"/>
            </a:pPr>
            <a:r>
              <a:rPr lang="en-US" sz="1200" dirty="0">
                <a:solidFill>
                  <a:srgbClr val="000000"/>
                </a:solidFill>
              </a:rPr>
              <a:t>Floats on water surface</a:t>
            </a:r>
          </a:p>
          <a:p>
            <a:pPr marL="217627" indent="-217627">
              <a:spcBef>
                <a:spcPts val="609"/>
              </a:spcBef>
              <a:buSzPts val="1800"/>
              <a:buFont typeface="Arial"/>
              <a:buChar char="•"/>
            </a:pPr>
            <a:r>
              <a:rPr lang="x-none" sz="1200" dirty="0">
                <a:solidFill>
                  <a:srgbClr val="000000"/>
                </a:solidFill>
              </a:rPr>
              <a:t>4</a:t>
            </a:r>
            <a:r>
              <a:rPr lang="en-GB" sz="1200" dirty="0">
                <a:solidFill>
                  <a:srgbClr val="000000"/>
                </a:solidFill>
              </a:rPr>
              <a:t> patent applications filed</a:t>
            </a:r>
          </a:p>
          <a:p>
            <a:pPr>
              <a:spcBef>
                <a:spcPts val="609"/>
              </a:spcBef>
              <a:buSzPts val="1800"/>
            </a:pPr>
            <a:endParaRPr lang="en-US" sz="1200" dirty="0">
              <a:solidFill>
                <a:srgbClr val="000000"/>
              </a:solidFill>
            </a:endParaRPr>
          </a:p>
        </p:txBody>
      </p:sp>
      <p:pic>
        <p:nvPicPr>
          <p:cNvPr id="8" name="Picture 7">
            <a:extLst>
              <a:ext uri="{FF2B5EF4-FFF2-40B4-BE49-F238E27FC236}">
                <a16:creationId xmlns="" xmlns:a16="http://schemas.microsoft.com/office/drawing/2014/main" id="{2A0C7BA5-F33C-53D8-7102-FAB6B1B13FBA}"/>
              </a:ext>
            </a:extLst>
          </p:cNvPr>
          <p:cNvPicPr>
            <a:picLocks noChangeAspect="1"/>
          </p:cNvPicPr>
          <p:nvPr/>
        </p:nvPicPr>
        <p:blipFill>
          <a:blip r:embed="rId3"/>
          <a:stretch>
            <a:fillRect/>
          </a:stretch>
        </p:blipFill>
        <p:spPr>
          <a:xfrm>
            <a:off x="6957157" y="115577"/>
            <a:ext cx="1813287" cy="1430103"/>
          </a:xfrm>
          <a:prstGeom prst="rect">
            <a:avLst/>
          </a:prstGeom>
        </p:spPr>
      </p:pic>
      <p:pic>
        <p:nvPicPr>
          <p:cNvPr id="9" name="Google Shape;146;p1"/>
          <p:cNvPicPr preferRelativeResize="0"/>
          <p:nvPr/>
        </p:nvPicPr>
        <p:blipFill rotWithShape="1">
          <a:blip r:embed="rId4">
            <a:alphaModFix/>
          </a:blip>
          <a:srcRect/>
          <a:stretch/>
        </p:blipFill>
        <p:spPr>
          <a:xfrm>
            <a:off x="2309094" y="225973"/>
            <a:ext cx="3957080" cy="1485347"/>
          </a:xfrm>
          <a:prstGeom prst="rect">
            <a:avLst/>
          </a:prstGeom>
          <a:noFill/>
          <a:ln>
            <a:noFill/>
          </a:ln>
        </p:spPr>
      </p:pic>
      <p:pic>
        <p:nvPicPr>
          <p:cNvPr id="12" name="Picture 11">
            <a:extLst>
              <a:ext uri="{FF2B5EF4-FFF2-40B4-BE49-F238E27FC236}">
                <a16:creationId xmlns="" xmlns:a16="http://schemas.microsoft.com/office/drawing/2014/main" id="{9E1DFC70-E92B-9DAC-1910-B401A729901A}"/>
              </a:ext>
            </a:extLst>
          </p:cNvPr>
          <p:cNvPicPr>
            <a:picLocks noChangeAspect="1"/>
          </p:cNvPicPr>
          <p:nvPr/>
        </p:nvPicPr>
        <p:blipFill>
          <a:blip r:embed="rId5"/>
          <a:stretch>
            <a:fillRect/>
          </a:stretch>
        </p:blipFill>
        <p:spPr>
          <a:xfrm>
            <a:off x="473329" y="253223"/>
            <a:ext cx="1852848" cy="2286637"/>
          </a:xfrm>
          <a:prstGeom prst="rect">
            <a:avLst/>
          </a:prstGeom>
        </p:spPr>
      </p:pic>
    </p:spTree>
    <p:extLst>
      <p:ext uri="{BB962C8B-B14F-4D97-AF65-F5344CB8AC3E}">
        <p14:creationId xmlns:p14="http://schemas.microsoft.com/office/powerpoint/2010/main" val="278709170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descr="unnamed-3.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TextBox 3"/>
          <p:cNvSpPr txBox="1"/>
          <p:nvPr/>
        </p:nvSpPr>
        <p:spPr>
          <a:xfrm>
            <a:off x="0" y="-49098"/>
            <a:ext cx="9144000" cy="1107996"/>
          </a:xfrm>
          <a:prstGeom prst="rect">
            <a:avLst/>
          </a:prstGeom>
          <a:noFill/>
        </p:spPr>
        <p:txBody>
          <a:bodyPr wrap="square" rtlCol="0">
            <a:spAutoFit/>
          </a:bodyPr>
          <a:lstStyle/>
          <a:p>
            <a:pPr algn="ctr"/>
            <a:r>
              <a:rPr lang="en-US" sz="2200" b="1" dirty="0" smtClean="0">
                <a:solidFill>
                  <a:srgbClr val="FF6600"/>
                </a:solidFill>
                <a:latin typeface="Arial" panose="020B0604020202020204" pitchFamily="34" charset="0"/>
                <a:cs typeface="Arial" panose="020B0604020202020204" pitchFamily="34" charset="0"/>
              </a:rPr>
              <a:t>2023 </a:t>
            </a:r>
            <a:r>
              <a:rPr lang="en-US" sz="2200" b="1" dirty="0">
                <a:solidFill>
                  <a:srgbClr val="FF6600"/>
                </a:solidFill>
                <a:latin typeface="Arial" panose="020B0604020202020204" pitchFamily="34" charset="0"/>
                <a:cs typeface="Arial" panose="020B0604020202020204" pitchFamily="34" charset="0"/>
              </a:rPr>
              <a:t>NOAA/AOML/HRD Hurricane Field Program</a:t>
            </a:r>
          </a:p>
          <a:p>
            <a:pPr algn="ctr"/>
            <a:r>
              <a:rPr lang="en-US" sz="2200" b="1" dirty="0" smtClean="0">
                <a:solidFill>
                  <a:srgbClr val="FF6600"/>
                </a:solidFill>
                <a:latin typeface="Arial" panose="020B0604020202020204" pitchFamily="34" charset="0"/>
                <a:cs typeface="Arial" panose="020B0604020202020204" pitchFamily="34" charset="0"/>
              </a:rPr>
              <a:t>Advancing the Prediction </a:t>
            </a:r>
          </a:p>
          <a:p>
            <a:pPr algn="ctr"/>
            <a:r>
              <a:rPr lang="en-US" sz="2200" b="1" dirty="0" smtClean="0">
                <a:solidFill>
                  <a:srgbClr val="FF6600"/>
                </a:solidFill>
                <a:latin typeface="Arial" panose="020B0604020202020204" pitchFamily="34" charset="0"/>
                <a:cs typeface="Arial" panose="020B0604020202020204" pitchFamily="34" charset="0"/>
              </a:rPr>
              <a:t>of Hurricanes Experiment (APHEX)</a:t>
            </a:r>
            <a:endParaRPr lang="en-US" sz="2200" b="1" dirty="0">
              <a:solidFill>
                <a:srgbClr val="FF6600"/>
              </a:solidFill>
              <a:latin typeface="Arial" panose="020B0604020202020204" pitchFamily="34" charset="0"/>
              <a:cs typeface="Arial" panose="020B0604020202020204" pitchFamily="34" charset="0"/>
            </a:endParaRPr>
          </a:p>
        </p:txBody>
      </p:sp>
      <p:sp>
        <p:nvSpPr>
          <p:cNvPr id="7" name="TextBox 6"/>
          <p:cNvSpPr txBox="1"/>
          <p:nvPr/>
        </p:nvSpPr>
        <p:spPr>
          <a:xfrm>
            <a:off x="0" y="1046570"/>
            <a:ext cx="9144000" cy="2046714"/>
          </a:xfrm>
          <a:prstGeom prst="rect">
            <a:avLst/>
          </a:prstGeom>
          <a:noFill/>
        </p:spPr>
        <p:txBody>
          <a:bodyPr wrap="square" rtlCol="0">
            <a:spAutoFit/>
          </a:bodyPr>
          <a:lstStyle/>
          <a:p>
            <a:pPr algn="ctr"/>
            <a:r>
              <a:rPr lang="en-US" sz="1900" b="1" dirty="0" smtClean="0">
                <a:solidFill>
                  <a:srgbClr val="0000FF"/>
                </a:solidFill>
                <a:latin typeface="Arial" panose="020B0604020202020204" pitchFamily="34" charset="0"/>
                <a:cs typeface="Arial" panose="020B0604020202020204" pitchFamily="34" charset="0"/>
              </a:rPr>
              <a:t>RESEARCH IN COORDINATION WITH OPERATIONS </a:t>
            </a:r>
          </a:p>
          <a:p>
            <a:pPr algn="ctr"/>
            <a:r>
              <a:rPr lang="en-US" sz="1900" b="1" dirty="0" smtClean="0">
                <a:solidFill>
                  <a:srgbClr val="0000FF"/>
                </a:solidFill>
                <a:latin typeface="Arial" panose="020B0604020202020204" pitchFamily="34" charset="0"/>
                <a:cs typeface="Arial" panose="020B0604020202020204" pitchFamily="34" charset="0"/>
              </a:rPr>
              <a:t>SMALL UNMANNED AIRCRAFT VEHICLE EXPERIMENT</a:t>
            </a:r>
          </a:p>
          <a:p>
            <a:pPr algn="ctr"/>
            <a:r>
              <a:rPr lang="en-US" sz="1900" b="1" dirty="0" smtClean="0">
                <a:solidFill>
                  <a:srgbClr val="0000FF"/>
                </a:solidFill>
                <a:latin typeface="Arial" panose="020B0604020202020204" pitchFamily="34" charset="0"/>
                <a:cs typeface="Arial" panose="020B0604020202020204" pitchFamily="34" charset="0"/>
              </a:rPr>
              <a:t>(RICO SUAVE)</a:t>
            </a:r>
          </a:p>
          <a:p>
            <a:pPr algn="ctr"/>
            <a:endParaRPr lang="en-US" sz="800" b="1" dirty="0">
              <a:solidFill>
                <a:schemeClr val="accent1">
                  <a:lumMod val="75000"/>
                </a:schemeClr>
              </a:solidFill>
              <a:latin typeface="Arial" panose="020B0604020202020204" pitchFamily="34" charset="0"/>
              <a:cs typeface="Arial" panose="020B0604020202020204" pitchFamily="34" charset="0"/>
            </a:endParaRPr>
          </a:p>
          <a:p>
            <a:pPr algn="just"/>
            <a:r>
              <a:rPr lang="en-US" sz="1600" b="1" u="sng" dirty="0">
                <a:latin typeface="Arial"/>
                <a:cs typeface="Arial" panose="020B0604020202020204" pitchFamily="34" charset="0"/>
              </a:rPr>
              <a:t>Science Team</a:t>
            </a:r>
            <a:r>
              <a:rPr lang="en-US" sz="1600" b="1" u="sng" dirty="0" smtClean="0">
                <a:latin typeface="Arial"/>
                <a:cs typeface="Arial" panose="020B0604020202020204" pitchFamily="34" charset="0"/>
              </a:rPr>
              <a:t>:</a:t>
            </a:r>
            <a:r>
              <a:rPr lang="en-US" sz="1600" b="1" dirty="0" smtClean="0">
                <a:latin typeface="Arial"/>
                <a:cs typeface="Arial" panose="020B0604020202020204" pitchFamily="34" charset="0"/>
              </a:rPr>
              <a:t> </a:t>
            </a:r>
            <a:r>
              <a:rPr lang="en-US" sz="1600" b="1" dirty="0" smtClean="0">
                <a:solidFill>
                  <a:srgbClr val="3366FF"/>
                </a:solidFill>
                <a:latin typeface="Arial"/>
              </a:rPr>
              <a:t>Joseph Cione, </a:t>
            </a:r>
            <a:r>
              <a:rPr lang="en-US" sz="1600" b="1" dirty="0">
                <a:solidFill>
                  <a:srgbClr val="3366FF"/>
                </a:solidFill>
                <a:latin typeface="Arial"/>
              </a:rPr>
              <a:t>Jun Zhang, </a:t>
            </a:r>
            <a:r>
              <a:rPr lang="en-US" sz="1600" b="1" dirty="0">
                <a:solidFill>
                  <a:srgbClr val="3366FF"/>
                </a:solidFill>
              </a:rPr>
              <a:t>Josh </a:t>
            </a:r>
            <a:r>
              <a:rPr lang="en-US" sz="1600" b="1" dirty="0" err="1">
                <a:solidFill>
                  <a:srgbClr val="3366FF"/>
                </a:solidFill>
              </a:rPr>
              <a:t>Wadler</a:t>
            </a:r>
            <a:r>
              <a:rPr lang="en-US" sz="1600" b="1" dirty="0">
                <a:solidFill>
                  <a:srgbClr val="3366FF"/>
                </a:solidFill>
              </a:rPr>
              <a:t> (ERAU</a:t>
            </a:r>
            <a:r>
              <a:rPr lang="en-US" sz="1600" b="1" dirty="0" smtClean="0">
                <a:solidFill>
                  <a:srgbClr val="3366FF"/>
                </a:solidFill>
              </a:rPr>
              <a:t>), George </a:t>
            </a:r>
            <a:r>
              <a:rPr lang="en-US" sz="1600" b="1" dirty="0">
                <a:solidFill>
                  <a:srgbClr val="3366FF"/>
                </a:solidFill>
                <a:latin typeface="Arial"/>
              </a:rPr>
              <a:t>Bryan (NCAR), Ron </a:t>
            </a:r>
            <a:r>
              <a:rPr lang="en-US" sz="1600" b="1" dirty="0" err="1">
                <a:solidFill>
                  <a:srgbClr val="3366FF"/>
                </a:solidFill>
                <a:latin typeface="Arial"/>
              </a:rPr>
              <a:t>Dobosy</a:t>
            </a:r>
            <a:r>
              <a:rPr lang="en-US" sz="1600" b="1" dirty="0">
                <a:solidFill>
                  <a:srgbClr val="3366FF"/>
                </a:solidFill>
                <a:latin typeface="Arial"/>
              </a:rPr>
              <a:t> (NOAA/ARL-ret), </a:t>
            </a:r>
            <a:r>
              <a:rPr lang="en-US" sz="1600" b="1" dirty="0" err="1">
                <a:solidFill>
                  <a:srgbClr val="3366FF"/>
                </a:solidFill>
                <a:latin typeface="Arial"/>
              </a:rPr>
              <a:t>Altug</a:t>
            </a:r>
            <a:r>
              <a:rPr lang="en-US" sz="1600" b="1" dirty="0">
                <a:solidFill>
                  <a:srgbClr val="3366FF"/>
                </a:solidFill>
                <a:latin typeface="Arial"/>
              </a:rPr>
              <a:t> </a:t>
            </a:r>
            <a:r>
              <a:rPr lang="en-US" sz="1600" b="1" dirty="0" err="1">
                <a:solidFill>
                  <a:srgbClr val="3366FF"/>
                </a:solidFill>
                <a:latin typeface="Arial"/>
              </a:rPr>
              <a:t>Aksoy</a:t>
            </a:r>
            <a:r>
              <a:rPr lang="en-US" sz="1600" b="1" dirty="0">
                <a:solidFill>
                  <a:srgbClr val="3366FF"/>
                </a:solidFill>
                <a:latin typeface="Arial"/>
              </a:rPr>
              <a:t>, </a:t>
            </a:r>
            <a:r>
              <a:rPr lang="en-US" sz="1600" b="1" dirty="0" smtClean="0">
                <a:solidFill>
                  <a:srgbClr val="3366FF"/>
                </a:solidFill>
                <a:latin typeface="Arial"/>
              </a:rPr>
              <a:t>Ed Dumas (NOAA/ARL), </a:t>
            </a:r>
            <a:r>
              <a:rPr lang="en-US" sz="1600" b="1" dirty="0" err="1" smtClean="0">
                <a:solidFill>
                  <a:srgbClr val="3366FF"/>
                </a:solidFill>
                <a:latin typeface="Arial"/>
              </a:rPr>
              <a:t>Rosimar</a:t>
            </a:r>
            <a:r>
              <a:rPr lang="en-US" sz="1600" b="1" dirty="0" smtClean="0">
                <a:solidFill>
                  <a:srgbClr val="3366FF"/>
                </a:solidFill>
                <a:latin typeface="Arial"/>
              </a:rPr>
              <a:t> </a:t>
            </a:r>
            <a:r>
              <a:rPr lang="en-US" sz="1600" b="1" dirty="0">
                <a:solidFill>
                  <a:srgbClr val="3366FF"/>
                </a:solidFill>
                <a:latin typeface="Arial"/>
              </a:rPr>
              <a:t>Rios-</a:t>
            </a:r>
            <a:r>
              <a:rPr lang="en-US" sz="1600" b="1" dirty="0" err="1">
                <a:solidFill>
                  <a:srgbClr val="3366FF"/>
                </a:solidFill>
                <a:latin typeface="Arial"/>
              </a:rPr>
              <a:t>Berrios</a:t>
            </a:r>
            <a:r>
              <a:rPr lang="en-US" sz="1600" b="1" dirty="0">
                <a:solidFill>
                  <a:srgbClr val="3366FF"/>
                </a:solidFill>
                <a:latin typeface="Arial"/>
              </a:rPr>
              <a:t> (NCAR), </a:t>
            </a:r>
            <a:r>
              <a:rPr lang="en-US" sz="1600" b="1" dirty="0" err="1">
                <a:solidFill>
                  <a:srgbClr val="3366FF"/>
                </a:solidFill>
                <a:latin typeface="Arial"/>
              </a:rPr>
              <a:t>Gijs</a:t>
            </a:r>
            <a:r>
              <a:rPr lang="en-US" sz="1600" b="1" dirty="0">
                <a:solidFill>
                  <a:srgbClr val="3366FF"/>
                </a:solidFill>
                <a:latin typeface="Arial"/>
              </a:rPr>
              <a:t> </a:t>
            </a:r>
            <a:r>
              <a:rPr lang="en-US" sz="1600" b="1" dirty="0" err="1">
                <a:solidFill>
                  <a:srgbClr val="3366FF"/>
                </a:solidFill>
                <a:latin typeface="Arial"/>
              </a:rPr>
              <a:t>deBoer</a:t>
            </a:r>
            <a:r>
              <a:rPr lang="en-US" sz="1600" b="1" dirty="0">
                <a:solidFill>
                  <a:srgbClr val="3366FF"/>
                </a:solidFill>
                <a:latin typeface="Arial"/>
              </a:rPr>
              <a:t> (NOAA/PSL</a:t>
            </a:r>
            <a:r>
              <a:rPr lang="en-US" sz="1600" b="1" dirty="0" smtClean="0">
                <a:solidFill>
                  <a:srgbClr val="3366FF"/>
                </a:solidFill>
                <a:latin typeface="Arial"/>
              </a:rPr>
              <a:t>)</a:t>
            </a:r>
            <a:r>
              <a:rPr lang="en-US" sz="1600" b="1" dirty="0">
                <a:solidFill>
                  <a:srgbClr val="3366FF"/>
                </a:solidFill>
              </a:rPr>
              <a:t>, Kelly Ryan (CIMAS</a:t>
            </a:r>
            <a:r>
              <a:rPr lang="en-US" sz="1600" b="1" dirty="0" smtClean="0">
                <a:solidFill>
                  <a:srgbClr val="3366FF"/>
                </a:solidFill>
              </a:rPr>
              <a:t>), </a:t>
            </a:r>
            <a:r>
              <a:rPr lang="en-US" sz="1600" b="1" dirty="0" err="1" smtClean="0">
                <a:solidFill>
                  <a:srgbClr val="3366FF"/>
                </a:solidFill>
              </a:rPr>
              <a:t>Xiaomin</a:t>
            </a:r>
            <a:r>
              <a:rPr lang="en-US" sz="1600" b="1" dirty="0" smtClean="0">
                <a:solidFill>
                  <a:srgbClr val="3366FF"/>
                </a:solidFill>
              </a:rPr>
              <a:t> </a:t>
            </a:r>
            <a:r>
              <a:rPr lang="en-US" sz="1600" b="1" dirty="0" smtClean="0">
                <a:solidFill>
                  <a:srgbClr val="3366FF"/>
                </a:solidFill>
                <a:latin typeface="Arial"/>
              </a:rPr>
              <a:t>Chen (UAH)</a:t>
            </a:r>
            <a:endParaRPr lang="en-US" sz="1600" b="1" dirty="0">
              <a:solidFill>
                <a:srgbClr val="3366FF"/>
              </a:solidFill>
              <a:latin typeface="Arial"/>
            </a:endParaRPr>
          </a:p>
          <a:p>
            <a:pPr algn="ctr"/>
            <a:endParaRPr lang="en-US" sz="1400" dirty="0">
              <a:solidFill>
                <a:schemeClr val="accent1">
                  <a:lumMod val="75000"/>
                </a:schemeClr>
              </a:solidFill>
              <a:latin typeface="Arial" panose="020B0604020202020204" pitchFamily="34" charset="0"/>
              <a:cs typeface="Arial" panose="020B0604020202020204" pitchFamily="34" charset="0"/>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1893" y="103892"/>
            <a:ext cx="852088" cy="94319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94208" y="122348"/>
            <a:ext cx="892592" cy="924741"/>
          </a:xfrm>
          <a:prstGeom prst="rect">
            <a:avLst/>
          </a:prstGeom>
        </p:spPr>
      </p:pic>
      <p:pic>
        <p:nvPicPr>
          <p:cNvPr id="18" name="Picture 17">
            <a:extLst>
              <a:ext uri="{FF2B5EF4-FFF2-40B4-BE49-F238E27FC236}">
                <a16:creationId xmlns="" xmlns:a16="http://schemas.microsoft.com/office/drawing/2014/main" id="{19DBF4E6-F306-C44A-AFDE-D6BB95C9E278}"/>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25045" b="63618" l="29539" r="75135"/>
                    </a14:imgEffect>
                  </a14:imgLayer>
                </a14:imgProps>
              </a:ext>
              <a:ext uri="{28A0092B-C50C-407E-A947-70E740481C1C}">
                <a14:useLocalDpi xmlns:a14="http://schemas.microsoft.com/office/drawing/2010/main" val="0"/>
              </a:ext>
            </a:extLst>
          </a:blip>
          <a:srcRect l="23840" t="20223" r="19165" b="31560"/>
          <a:stretch/>
        </p:blipFill>
        <p:spPr>
          <a:xfrm>
            <a:off x="1874013" y="1811080"/>
            <a:ext cx="5106066" cy="3840479"/>
          </a:xfrm>
          <a:prstGeom prst="rect">
            <a:avLst/>
          </a:prstGeom>
          <a:ln>
            <a:noFill/>
          </a:ln>
          <a:effectLst>
            <a:outerShdw blurRad="292100" dist="139700" dir="2700000" algn="tl" rotWithShape="0">
              <a:srgbClr val="333333">
                <a:alpha val="65000"/>
              </a:srgbClr>
            </a:outerShdw>
          </a:effectLst>
        </p:spPr>
      </p:pic>
      <p:sp>
        <p:nvSpPr>
          <p:cNvPr id="2" name="Rectangle 1"/>
          <p:cNvSpPr/>
          <p:nvPr/>
        </p:nvSpPr>
        <p:spPr>
          <a:xfrm>
            <a:off x="0" y="5427608"/>
            <a:ext cx="9144000" cy="1400383"/>
          </a:xfrm>
          <a:prstGeom prst="rect">
            <a:avLst/>
          </a:prstGeom>
        </p:spPr>
        <p:txBody>
          <a:bodyPr wrap="square">
            <a:spAutoFit/>
          </a:bodyPr>
          <a:lstStyle/>
          <a:p>
            <a:pPr algn="ctr"/>
            <a:r>
              <a:rPr lang="en-US" sz="1700" b="1" u="sng" dirty="0">
                <a:solidFill>
                  <a:schemeClr val="bg1"/>
                </a:solidFill>
              </a:rPr>
              <a:t>Plain Language Description:</a:t>
            </a:r>
            <a:r>
              <a:rPr lang="en-US" sz="1700" dirty="0">
                <a:solidFill>
                  <a:schemeClr val="bg1"/>
                </a:solidFill>
              </a:rPr>
              <a:t> </a:t>
            </a:r>
            <a:r>
              <a:rPr lang="en-US" sz="1700" b="1" dirty="0" smtClean="0">
                <a:solidFill>
                  <a:schemeClr val="bg1"/>
                </a:solidFill>
              </a:rPr>
              <a:t>Use </a:t>
            </a:r>
            <a:r>
              <a:rPr lang="en-US" sz="1700" b="1" dirty="0">
                <a:solidFill>
                  <a:schemeClr val="bg1"/>
                </a:solidFill>
              </a:rPr>
              <a:t>small drones to sample the lowest and most dangerous regions of the tropical cyclone.  Observations from these unique platforms have the potential to improve basic understanding and enhance situational awareness.  Analyses of data collected from these small drones also have the potential to improve the physics of numerical models that predict changes in storm intensity.</a:t>
            </a:r>
          </a:p>
        </p:txBody>
      </p:sp>
      <p:pic>
        <p:nvPicPr>
          <p:cNvPr id="10" name="Picture 9">
            <a:extLst>
              <a:ext uri="{FF2B5EF4-FFF2-40B4-BE49-F238E27FC236}">
                <a16:creationId xmlns="" xmlns:a16="http://schemas.microsoft.com/office/drawing/2014/main" id="{9E1DFC70-E92B-9DAC-1910-B401A729901A}"/>
              </a:ext>
            </a:extLst>
          </p:cNvPr>
          <p:cNvPicPr>
            <a:picLocks noChangeAspect="1"/>
          </p:cNvPicPr>
          <p:nvPr/>
        </p:nvPicPr>
        <p:blipFill>
          <a:blip r:embed="rId7"/>
          <a:stretch>
            <a:fillRect/>
          </a:stretch>
        </p:blipFill>
        <p:spPr>
          <a:xfrm>
            <a:off x="728268" y="3093284"/>
            <a:ext cx="1200014" cy="1480962"/>
          </a:xfrm>
          <a:prstGeom prst="rect">
            <a:avLst/>
          </a:prstGeom>
        </p:spPr>
      </p:pic>
      <p:pic>
        <p:nvPicPr>
          <p:cNvPr id="11" name="Google Shape;295;p28"/>
          <p:cNvPicPr preferRelativeResize="0"/>
          <p:nvPr/>
        </p:nvPicPr>
        <p:blipFill>
          <a:blip r:embed="rId8">
            <a:alphaModFix/>
          </a:blip>
          <a:stretch>
            <a:fillRect/>
          </a:stretch>
        </p:blipFill>
        <p:spPr>
          <a:xfrm>
            <a:off x="6464300" y="3444875"/>
            <a:ext cx="2492375" cy="1017888"/>
          </a:xfrm>
          <a:prstGeom prst="rect">
            <a:avLst/>
          </a:prstGeom>
          <a:noFill/>
          <a:ln>
            <a:noFill/>
          </a:ln>
        </p:spPr>
      </p:pic>
    </p:spTree>
    <p:extLst>
      <p:ext uri="{BB962C8B-B14F-4D97-AF65-F5344CB8AC3E}">
        <p14:creationId xmlns:p14="http://schemas.microsoft.com/office/powerpoint/2010/main" val="40390994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2957" y="-318346"/>
            <a:ext cx="6471473" cy="923330"/>
          </a:xfrm>
          <a:prstGeom prst="rect">
            <a:avLst/>
          </a:prstGeom>
        </p:spPr>
        <p:txBody>
          <a:bodyPr wrap="square">
            <a:spAutoFit/>
          </a:bodyPr>
          <a:lstStyle/>
          <a:p>
            <a:pPr algn="ctr"/>
            <a:r>
              <a:rPr lang="en-US" b="1" dirty="0">
                <a:solidFill>
                  <a:srgbClr val="0000FF"/>
                </a:solidFill>
              </a:rPr>
              <a:t> </a:t>
            </a:r>
            <a:endParaRPr lang="en-US" dirty="0">
              <a:solidFill>
                <a:srgbClr val="0000FF"/>
              </a:solidFill>
            </a:endParaRPr>
          </a:p>
          <a:p>
            <a:pPr algn="ctr"/>
            <a:r>
              <a:rPr lang="en-US" b="1" dirty="0" smtClean="0">
                <a:solidFill>
                  <a:srgbClr val="0000FF"/>
                </a:solidFill>
              </a:rPr>
              <a:t>2023</a:t>
            </a:r>
            <a:r>
              <a:rPr lang="en-US" b="1" dirty="0">
                <a:solidFill>
                  <a:srgbClr val="0000FF"/>
                </a:solidFill>
              </a:rPr>
              <a:t> </a:t>
            </a:r>
            <a:r>
              <a:rPr lang="en-US" b="1" dirty="0" smtClean="0">
                <a:solidFill>
                  <a:srgbClr val="0000FF"/>
                </a:solidFill>
              </a:rPr>
              <a:t>MATURE </a:t>
            </a:r>
            <a:r>
              <a:rPr lang="en-US" b="1" dirty="0">
                <a:solidFill>
                  <a:srgbClr val="0000FF"/>
                </a:solidFill>
              </a:rPr>
              <a:t>STAGE EXPERIMENT</a:t>
            </a:r>
            <a:endParaRPr lang="en-US" dirty="0">
              <a:solidFill>
                <a:srgbClr val="0000FF"/>
              </a:solidFill>
            </a:endParaRPr>
          </a:p>
          <a:p>
            <a:pPr algn="ctr"/>
            <a:r>
              <a:rPr lang="en-US" b="1" i="1" dirty="0">
                <a:solidFill>
                  <a:srgbClr val="0000FF"/>
                </a:solidFill>
              </a:rPr>
              <a:t>RICO SUAVE</a:t>
            </a:r>
          </a:p>
        </p:txBody>
      </p:sp>
      <p:sp>
        <p:nvSpPr>
          <p:cNvPr id="2" name="Rectangle 1"/>
          <p:cNvSpPr/>
          <p:nvPr/>
        </p:nvSpPr>
        <p:spPr>
          <a:xfrm>
            <a:off x="0" y="462235"/>
            <a:ext cx="9144000" cy="5539978"/>
          </a:xfrm>
          <a:prstGeom prst="rect">
            <a:avLst/>
          </a:prstGeom>
        </p:spPr>
        <p:txBody>
          <a:bodyPr wrap="square">
            <a:spAutoFit/>
          </a:bodyPr>
          <a:lstStyle/>
          <a:p>
            <a:r>
              <a:rPr lang="en-US" sz="2000" b="1" dirty="0"/>
              <a:t>Objectives</a:t>
            </a:r>
            <a:r>
              <a:rPr lang="en-US" sz="2000" b="1" dirty="0" smtClean="0"/>
              <a:t>:</a:t>
            </a:r>
          </a:p>
          <a:p>
            <a:endParaRPr lang="en-US" sz="800" dirty="0"/>
          </a:p>
          <a:p>
            <a:pPr lvl="0" algn="ctr"/>
            <a:r>
              <a:rPr lang="en-US" sz="1700" b="1" u="sng" dirty="0" err="1" smtClean="0">
                <a:solidFill>
                  <a:srgbClr val="FF0000"/>
                </a:solidFill>
              </a:rPr>
              <a:t>Eyewall</a:t>
            </a:r>
            <a:r>
              <a:rPr lang="en-US" sz="1700" b="1" u="sng" dirty="0" smtClean="0">
                <a:solidFill>
                  <a:srgbClr val="FF0000"/>
                </a:solidFill>
              </a:rPr>
              <a:t> </a:t>
            </a:r>
            <a:r>
              <a:rPr lang="en-US" sz="1700" b="1" u="sng" dirty="0">
                <a:solidFill>
                  <a:srgbClr val="FF0000"/>
                </a:solidFill>
              </a:rPr>
              <a:t>M</a:t>
            </a:r>
            <a:r>
              <a:rPr lang="en-US" sz="1700" b="1" u="sng" dirty="0" smtClean="0">
                <a:solidFill>
                  <a:srgbClr val="FF0000"/>
                </a:solidFill>
              </a:rPr>
              <a:t>odule</a:t>
            </a:r>
            <a:r>
              <a:rPr lang="en-US" sz="1700" b="1" u="sng" dirty="0">
                <a:solidFill>
                  <a:srgbClr val="FF0000"/>
                </a:solidFill>
              </a:rPr>
              <a:t>: </a:t>
            </a:r>
            <a:r>
              <a:rPr lang="en-US" sz="1700" dirty="0" smtClean="0"/>
              <a:t>Provide sUAS HDOBS at </a:t>
            </a:r>
            <a:r>
              <a:rPr lang="en-US" sz="1700" dirty="0"/>
              <a:t>multiple altitudes and azimuths to NHC in near real </a:t>
            </a:r>
            <a:r>
              <a:rPr lang="en-US" sz="1700" dirty="0" smtClean="0"/>
              <a:t>time.  Post storm, </a:t>
            </a:r>
            <a:r>
              <a:rPr lang="en-US" sz="1700" dirty="0" smtClean="0">
                <a:solidFill>
                  <a:srgbClr val="0000FF"/>
                </a:solidFill>
              </a:rPr>
              <a:t>comparing </a:t>
            </a:r>
            <a:r>
              <a:rPr lang="en-US" sz="1700" dirty="0">
                <a:solidFill>
                  <a:srgbClr val="0000FF"/>
                </a:solidFill>
              </a:rPr>
              <a:t>sUAS atmospheric and SST high wind </a:t>
            </a:r>
            <a:r>
              <a:rPr lang="en-US" sz="1700" dirty="0" smtClean="0">
                <a:solidFill>
                  <a:srgbClr val="0000FF"/>
                </a:solidFill>
              </a:rPr>
              <a:t>observations </a:t>
            </a:r>
            <a:r>
              <a:rPr lang="en-US" sz="1700" dirty="0">
                <a:solidFill>
                  <a:srgbClr val="0000FF"/>
                </a:solidFill>
              </a:rPr>
              <a:t>with operational analysis and forecast fields from </a:t>
            </a:r>
            <a:r>
              <a:rPr lang="en-US" sz="1700" dirty="0" smtClean="0">
                <a:solidFill>
                  <a:srgbClr val="0000FF"/>
                </a:solidFill>
              </a:rPr>
              <a:t>coupled HWRF </a:t>
            </a:r>
            <a:r>
              <a:rPr lang="en-US" sz="1700" dirty="0">
                <a:solidFill>
                  <a:srgbClr val="0000FF"/>
                </a:solidFill>
              </a:rPr>
              <a:t>and HAFS</a:t>
            </a:r>
            <a:r>
              <a:rPr lang="en-US" sz="1700" dirty="0" smtClean="0">
                <a:solidFill>
                  <a:srgbClr val="0000FF"/>
                </a:solidFill>
              </a:rPr>
              <a:t>.</a:t>
            </a:r>
            <a:endParaRPr lang="en-US" sz="1700" dirty="0">
              <a:solidFill>
                <a:srgbClr val="0000FF"/>
              </a:solidFill>
            </a:endParaRPr>
          </a:p>
          <a:p>
            <a:pPr lvl="0"/>
            <a:endParaRPr lang="en-US" sz="1600" dirty="0" smtClean="0"/>
          </a:p>
          <a:p>
            <a:pPr lvl="0"/>
            <a:r>
              <a:rPr lang="en-US" sz="1600" dirty="0" smtClean="0"/>
              <a:t> </a:t>
            </a:r>
            <a:r>
              <a:rPr lang="en-US" sz="1200" dirty="0" smtClean="0"/>
              <a:t> </a:t>
            </a:r>
          </a:p>
          <a:p>
            <a:pPr lvl="0"/>
            <a:endParaRPr lang="en-US" sz="1600" dirty="0" smtClean="0"/>
          </a:p>
          <a:p>
            <a:pPr lvl="0"/>
            <a:r>
              <a:rPr lang="en-US" sz="1600" dirty="0" smtClean="0"/>
              <a:t> </a:t>
            </a:r>
            <a:r>
              <a:rPr lang="en-US" sz="800" dirty="0" smtClean="0"/>
              <a:t>  </a:t>
            </a:r>
            <a:endParaRPr lang="en-US" sz="100" dirty="0" smtClean="0"/>
          </a:p>
          <a:p>
            <a:pPr lvl="0"/>
            <a:endParaRPr lang="en-US" sz="1600" dirty="0" smtClean="0"/>
          </a:p>
          <a:p>
            <a:pPr lvl="0" algn="ctr"/>
            <a:r>
              <a:rPr lang="en-US" b="1" u="sng" dirty="0" smtClean="0">
                <a:solidFill>
                  <a:srgbClr val="FF0000"/>
                </a:solidFill>
              </a:rPr>
              <a:t>Inflow </a:t>
            </a:r>
            <a:r>
              <a:rPr lang="en-US" b="1" u="sng" dirty="0">
                <a:solidFill>
                  <a:srgbClr val="FF0000"/>
                </a:solidFill>
              </a:rPr>
              <a:t>M</a:t>
            </a:r>
            <a:r>
              <a:rPr lang="en-US" b="1" u="sng" dirty="0" smtClean="0">
                <a:solidFill>
                  <a:srgbClr val="FF0000"/>
                </a:solidFill>
              </a:rPr>
              <a:t>odule</a:t>
            </a:r>
            <a:r>
              <a:rPr lang="en-US" b="1" u="sng" dirty="0">
                <a:solidFill>
                  <a:srgbClr val="FF0000"/>
                </a:solidFill>
              </a:rPr>
              <a:t>:</a:t>
            </a:r>
            <a:r>
              <a:rPr lang="en-US" b="1" dirty="0">
                <a:solidFill>
                  <a:srgbClr val="FF0000"/>
                </a:solidFill>
              </a:rPr>
              <a:t> </a:t>
            </a:r>
            <a:r>
              <a:rPr lang="en-US" sz="1700" dirty="0" smtClean="0"/>
              <a:t>Provide sUAS HDOBS </a:t>
            </a:r>
            <a:r>
              <a:rPr lang="en-US" sz="1700" dirty="0"/>
              <a:t>in near-real-time to </a:t>
            </a:r>
            <a:r>
              <a:rPr lang="en-US" sz="1700" dirty="0" smtClean="0"/>
              <a:t>NHC. Post storm, </a:t>
            </a:r>
            <a:r>
              <a:rPr lang="en-US" sz="1700" dirty="0"/>
              <a:t>compare sUAS TC boundary layer </a:t>
            </a:r>
            <a:r>
              <a:rPr lang="en-US" sz="1700" dirty="0" smtClean="0"/>
              <a:t>thermodynamic, </a:t>
            </a:r>
            <a:r>
              <a:rPr lang="en-US" sz="1700" dirty="0"/>
              <a:t>kinematic </a:t>
            </a:r>
            <a:r>
              <a:rPr lang="en-US" sz="1700" dirty="0" smtClean="0">
                <a:solidFill>
                  <a:srgbClr val="0000FF"/>
                </a:solidFill>
              </a:rPr>
              <a:t>and SST radial </a:t>
            </a:r>
            <a:r>
              <a:rPr lang="en-US" sz="1700" dirty="0">
                <a:solidFill>
                  <a:srgbClr val="0000FF"/>
                </a:solidFill>
              </a:rPr>
              <a:t>structure </a:t>
            </a:r>
            <a:r>
              <a:rPr lang="en-US" sz="1700" dirty="0" smtClean="0">
                <a:solidFill>
                  <a:srgbClr val="0000FF"/>
                </a:solidFill>
              </a:rPr>
              <a:t>with model output to </a:t>
            </a:r>
            <a:r>
              <a:rPr lang="en-US" sz="1700" dirty="0">
                <a:solidFill>
                  <a:srgbClr val="0000FF"/>
                </a:solidFill>
              </a:rPr>
              <a:t>improve TC boundary layer </a:t>
            </a:r>
            <a:r>
              <a:rPr lang="en-US" sz="1700" dirty="0" smtClean="0">
                <a:solidFill>
                  <a:srgbClr val="0000FF"/>
                </a:solidFill>
              </a:rPr>
              <a:t>parameterizations and ocean </a:t>
            </a:r>
            <a:r>
              <a:rPr lang="en-US" sz="1700" dirty="0">
                <a:solidFill>
                  <a:srgbClr val="0000FF"/>
                </a:solidFill>
              </a:rPr>
              <a:t>response in </a:t>
            </a:r>
            <a:r>
              <a:rPr lang="en-US" sz="1700" dirty="0" smtClean="0">
                <a:solidFill>
                  <a:srgbClr val="0000FF"/>
                </a:solidFill>
              </a:rPr>
              <a:t>HWRF and HAFS</a:t>
            </a:r>
            <a:r>
              <a:rPr lang="en-US" sz="1700" dirty="0">
                <a:solidFill>
                  <a:srgbClr val="0000FF"/>
                </a:solidFill>
              </a:rPr>
              <a:t>.  </a:t>
            </a:r>
          </a:p>
          <a:p>
            <a:pPr lvl="0"/>
            <a:endParaRPr lang="en-US" sz="1600" dirty="0"/>
          </a:p>
          <a:p>
            <a:pPr lvl="0"/>
            <a:endParaRPr lang="en-US" sz="1600" dirty="0" smtClean="0"/>
          </a:p>
          <a:p>
            <a:pPr lvl="0"/>
            <a:r>
              <a:rPr lang="en-US" sz="1600" u="sng" dirty="0" smtClean="0"/>
              <a:t> </a:t>
            </a:r>
            <a:r>
              <a:rPr lang="en-US" sz="2600" u="sng" dirty="0" smtClean="0"/>
              <a:t> </a:t>
            </a:r>
            <a:endParaRPr lang="en-US" sz="4000" u="sng" dirty="0" smtClean="0"/>
          </a:p>
          <a:p>
            <a:pPr lvl="0"/>
            <a:r>
              <a:rPr lang="en-US" sz="1600" u="sng" dirty="0" smtClean="0"/>
              <a:t> </a:t>
            </a:r>
          </a:p>
          <a:p>
            <a:pPr lvl="0" algn="ctr"/>
            <a:r>
              <a:rPr lang="en-US" b="1" u="sng" dirty="0" smtClean="0">
                <a:solidFill>
                  <a:srgbClr val="FF0000"/>
                </a:solidFill>
              </a:rPr>
              <a:t>Center </a:t>
            </a:r>
            <a:r>
              <a:rPr lang="en-US" b="1" u="sng" dirty="0">
                <a:solidFill>
                  <a:srgbClr val="FF0000"/>
                </a:solidFill>
              </a:rPr>
              <a:t>F</a:t>
            </a:r>
            <a:r>
              <a:rPr lang="en-US" b="1" u="sng" dirty="0" smtClean="0">
                <a:solidFill>
                  <a:srgbClr val="FF0000"/>
                </a:solidFill>
              </a:rPr>
              <a:t>ix</a:t>
            </a:r>
            <a:r>
              <a:rPr lang="en-US" b="1" u="sng" dirty="0">
                <a:solidFill>
                  <a:srgbClr val="FF0000"/>
                </a:solidFill>
              </a:rPr>
              <a:t>/Eye-</a:t>
            </a:r>
            <a:r>
              <a:rPr lang="en-US" b="1" u="sng" dirty="0" err="1">
                <a:solidFill>
                  <a:srgbClr val="FF0000"/>
                </a:solidFill>
              </a:rPr>
              <a:t>Eyewall</a:t>
            </a:r>
            <a:r>
              <a:rPr lang="en-US" b="1" u="sng" dirty="0">
                <a:solidFill>
                  <a:srgbClr val="FF0000"/>
                </a:solidFill>
              </a:rPr>
              <a:t> </a:t>
            </a:r>
            <a:r>
              <a:rPr lang="en-US" b="1" u="sng" dirty="0" smtClean="0">
                <a:solidFill>
                  <a:srgbClr val="FF0000"/>
                </a:solidFill>
              </a:rPr>
              <a:t>Module</a:t>
            </a:r>
            <a:r>
              <a:rPr lang="en-US" b="1" u="sng" dirty="0">
                <a:solidFill>
                  <a:srgbClr val="FF0000"/>
                </a:solidFill>
              </a:rPr>
              <a:t>:</a:t>
            </a:r>
            <a:r>
              <a:rPr lang="en-US" b="1" dirty="0">
                <a:solidFill>
                  <a:srgbClr val="FF0000"/>
                </a:solidFill>
              </a:rPr>
              <a:t> </a:t>
            </a:r>
            <a:r>
              <a:rPr lang="en-US" sz="1700" dirty="0" smtClean="0"/>
              <a:t>Provide </a:t>
            </a:r>
            <a:r>
              <a:rPr lang="en-US" sz="1700" dirty="0"/>
              <a:t>sUAS </a:t>
            </a:r>
            <a:r>
              <a:rPr lang="en-US" sz="1700" dirty="0" smtClean="0"/>
              <a:t>HDOBS and center fix estimates </a:t>
            </a:r>
            <a:r>
              <a:rPr lang="en-US" sz="1700" dirty="0"/>
              <a:t>in near-real-time to </a:t>
            </a:r>
            <a:r>
              <a:rPr lang="en-US" sz="1700" dirty="0" smtClean="0"/>
              <a:t>NHC. </a:t>
            </a:r>
            <a:r>
              <a:rPr lang="en-US" sz="1700" dirty="0" smtClean="0">
                <a:solidFill>
                  <a:srgbClr val="0000FF"/>
                </a:solidFill>
              </a:rPr>
              <a:t>Post storm, </a:t>
            </a:r>
            <a:r>
              <a:rPr lang="en-US" sz="1700" dirty="0">
                <a:solidFill>
                  <a:srgbClr val="0000FF"/>
                </a:solidFill>
              </a:rPr>
              <a:t>compare sUAS TC boundary layer </a:t>
            </a:r>
            <a:r>
              <a:rPr lang="en-US" sz="1700" dirty="0" smtClean="0">
                <a:solidFill>
                  <a:srgbClr val="0000FF"/>
                </a:solidFill>
              </a:rPr>
              <a:t>thermodynamic, kinematic </a:t>
            </a:r>
            <a:r>
              <a:rPr lang="en-US" sz="1700" dirty="0">
                <a:solidFill>
                  <a:srgbClr val="0000FF"/>
                </a:solidFill>
              </a:rPr>
              <a:t>and SST structure within the eye and eye/</a:t>
            </a:r>
            <a:r>
              <a:rPr lang="en-US" sz="1700" dirty="0" err="1">
                <a:solidFill>
                  <a:srgbClr val="0000FF"/>
                </a:solidFill>
              </a:rPr>
              <a:t>eyewall</a:t>
            </a:r>
            <a:r>
              <a:rPr lang="en-US" sz="1700" dirty="0">
                <a:solidFill>
                  <a:srgbClr val="0000FF"/>
                </a:solidFill>
              </a:rPr>
              <a:t> interface with </a:t>
            </a:r>
            <a:r>
              <a:rPr lang="en-US" sz="1700" dirty="0" smtClean="0">
                <a:solidFill>
                  <a:srgbClr val="0000FF"/>
                </a:solidFill>
              </a:rPr>
              <a:t>mode output </a:t>
            </a:r>
            <a:r>
              <a:rPr lang="en-US" sz="1700" dirty="0">
                <a:solidFill>
                  <a:srgbClr val="0000FF"/>
                </a:solidFill>
              </a:rPr>
              <a:t>to improve TC boundary layer </a:t>
            </a:r>
            <a:r>
              <a:rPr lang="en-US" sz="1700" dirty="0" smtClean="0">
                <a:solidFill>
                  <a:srgbClr val="0000FF"/>
                </a:solidFill>
              </a:rPr>
              <a:t>parameterizations and ocean </a:t>
            </a:r>
            <a:r>
              <a:rPr lang="en-US" sz="1700" dirty="0">
                <a:solidFill>
                  <a:srgbClr val="0000FF"/>
                </a:solidFill>
              </a:rPr>
              <a:t>response in HWRF and HAFS.</a:t>
            </a:r>
          </a:p>
        </p:txBody>
      </p:sp>
      <p:pic>
        <p:nvPicPr>
          <p:cNvPr id="8" name="image3.png"/>
          <p:cNvPicPr>
            <a:picLocks noChangeAspect="1"/>
          </p:cNvPicPr>
          <p:nvPr/>
        </p:nvPicPr>
        <p:blipFill>
          <a:blip r:embed="rId2"/>
          <a:srcRect/>
          <a:stretch>
            <a:fillRect/>
          </a:stretch>
        </p:blipFill>
        <p:spPr>
          <a:xfrm>
            <a:off x="3948978" y="1746752"/>
            <a:ext cx="1355184" cy="1179571"/>
          </a:xfrm>
          <a:prstGeom prst="rect">
            <a:avLst/>
          </a:prstGeom>
          <a:ln/>
        </p:spPr>
      </p:pic>
      <p:pic>
        <p:nvPicPr>
          <p:cNvPr id="9" name="image2.png"/>
          <p:cNvPicPr>
            <a:picLocks noChangeAspect="1"/>
          </p:cNvPicPr>
          <p:nvPr/>
        </p:nvPicPr>
        <p:blipFill>
          <a:blip r:embed="rId3"/>
          <a:srcRect/>
          <a:stretch>
            <a:fillRect/>
          </a:stretch>
        </p:blipFill>
        <p:spPr>
          <a:xfrm>
            <a:off x="3966386" y="3692273"/>
            <a:ext cx="1372921" cy="1234440"/>
          </a:xfrm>
          <a:prstGeom prst="rect">
            <a:avLst/>
          </a:prstGeom>
          <a:ln/>
        </p:spPr>
      </p:pic>
      <p:pic>
        <p:nvPicPr>
          <p:cNvPr id="10" name="image1.jpg" descr="Raiders:Users:Raiders:Desktop:gnDFBouNo6H2J8NswjrWCM-650-80.jpg"/>
          <p:cNvPicPr>
            <a:picLocks noChangeAspect="1"/>
          </p:cNvPicPr>
          <p:nvPr/>
        </p:nvPicPr>
        <p:blipFill>
          <a:blip r:embed="rId4"/>
          <a:srcRect/>
          <a:stretch>
            <a:fillRect/>
          </a:stretch>
        </p:blipFill>
        <p:spPr>
          <a:xfrm>
            <a:off x="4164278" y="5897380"/>
            <a:ext cx="1220188" cy="950975"/>
          </a:xfrm>
          <a:prstGeom prst="rect">
            <a:avLst/>
          </a:prstGeom>
          <a:ln/>
        </p:spPr>
      </p:pic>
    </p:spTree>
    <p:extLst>
      <p:ext uri="{BB962C8B-B14F-4D97-AF65-F5344CB8AC3E}">
        <p14:creationId xmlns:p14="http://schemas.microsoft.com/office/powerpoint/2010/main" val="207875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OC_Altius.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5" name="TextBox 4">
            <a:extLst>
              <a:ext uri="{FF2B5EF4-FFF2-40B4-BE49-F238E27FC236}">
                <a16:creationId xmlns="" xmlns:a16="http://schemas.microsoft.com/office/drawing/2014/main" id="{4DB1FE2B-C8E5-C543-9D99-D45900C4CBBC}"/>
              </a:ext>
            </a:extLst>
          </p:cNvPr>
          <p:cNvSpPr txBox="1"/>
          <p:nvPr/>
        </p:nvSpPr>
        <p:spPr>
          <a:xfrm>
            <a:off x="-53171" y="3066513"/>
            <a:ext cx="4161566" cy="646331"/>
          </a:xfrm>
          <a:prstGeom prst="rect">
            <a:avLst/>
          </a:prstGeom>
          <a:noFill/>
        </p:spPr>
        <p:txBody>
          <a:bodyPr wrap="none" rtlCol="0">
            <a:spAutoFit/>
          </a:bodyPr>
          <a:lstStyle/>
          <a:p>
            <a:r>
              <a:rPr lang="en-US" b="1" dirty="0" smtClean="0">
                <a:solidFill>
                  <a:srgbClr val="FFFF00"/>
                </a:solidFill>
              </a:rPr>
              <a:t>NOAA’s WP</a:t>
            </a:r>
            <a:r>
              <a:rPr lang="en-US" b="1" dirty="0">
                <a:solidFill>
                  <a:srgbClr val="FFFF00"/>
                </a:solidFill>
              </a:rPr>
              <a:t>-</a:t>
            </a:r>
            <a:r>
              <a:rPr lang="en-US" b="1" dirty="0" smtClean="0">
                <a:solidFill>
                  <a:srgbClr val="FFFF00"/>
                </a:solidFill>
              </a:rPr>
              <a:t>3D Orion N43RF </a:t>
            </a:r>
            <a:endParaRPr lang="en-US" b="1" dirty="0">
              <a:solidFill>
                <a:srgbClr val="FFFF00"/>
              </a:solidFill>
            </a:endParaRPr>
          </a:p>
          <a:p>
            <a:r>
              <a:rPr lang="en-US" b="1" dirty="0" smtClean="0">
                <a:solidFill>
                  <a:srgbClr val="FFFF00"/>
                </a:solidFill>
              </a:rPr>
              <a:t>“crewed” aircraft (aka “Miss Piggy”)</a:t>
            </a:r>
            <a:endParaRPr lang="en-US" b="1" dirty="0">
              <a:solidFill>
                <a:srgbClr val="FFFF00"/>
              </a:solidFill>
            </a:endParaRPr>
          </a:p>
        </p:txBody>
      </p:sp>
      <p:sp>
        <p:nvSpPr>
          <p:cNvPr id="6" name="TextBox 5">
            <a:extLst>
              <a:ext uri="{FF2B5EF4-FFF2-40B4-BE49-F238E27FC236}">
                <a16:creationId xmlns="" xmlns:a16="http://schemas.microsoft.com/office/drawing/2014/main" id="{95A402ED-D845-5E41-A4BE-7C0333FBB454}"/>
              </a:ext>
            </a:extLst>
          </p:cNvPr>
          <p:cNvSpPr txBox="1"/>
          <p:nvPr/>
        </p:nvSpPr>
        <p:spPr>
          <a:xfrm>
            <a:off x="777813" y="3833142"/>
            <a:ext cx="2994217" cy="646331"/>
          </a:xfrm>
          <a:prstGeom prst="rect">
            <a:avLst/>
          </a:prstGeom>
          <a:noFill/>
          <a:ln>
            <a:noFill/>
          </a:ln>
        </p:spPr>
        <p:txBody>
          <a:bodyPr wrap="none" rtlCol="0">
            <a:spAutoFit/>
          </a:bodyPr>
          <a:lstStyle/>
          <a:p>
            <a:pPr algn="ctr"/>
            <a:r>
              <a:rPr lang="en-US" b="1" dirty="0" smtClean="0">
                <a:solidFill>
                  <a:srgbClr val="FFFF00"/>
                </a:solidFill>
              </a:rPr>
              <a:t>Area-I’s </a:t>
            </a:r>
            <a:r>
              <a:rPr lang="en-US" b="1" dirty="0" err="1" smtClean="0">
                <a:solidFill>
                  <a:srgbClr val="FFFF00"/>
                </a:solidFill>
              </a:rPr>
              <a:t>Altius</a:t>
            </a:r>
            <a:r>
              <a:rPr lang="en-US" b="1" dirty="0" smtClean="0">
                <a:solidFill>
                  <a:srgbClr val="FFFF00"/>
                </a:solidFill>
              </a:rPr>
              <a:t> 600</a:t>
            </a:r>
            <a:r>
              <a:rPr lang="en-US" b="1" dirty="0">
                <a:solidFill>
                  <a:srgbClr val="FFFF00"/>
                </a:solidFill>
              </a:rPr>
              <a:t> </a:t>
            </a:r>
            <a:endParaRPr lang="en-US" b="1" dirty="0" smtClean="0">
              <a:solidFill>
                <a:srgbClr val="FFFF00"/>
              </a:solidFill>
            </a:endParaRPr>
          </a:p>
          <a:p>
            <a:pPr algn="ctr"/>
            <a:r>
              <a:rPr lang="en-US" b="1" dirty="0">
                <a:solidFill>
                  <a:srgbClr val="FFFF00"/>
                </a:solidFill>
              </a:rPr>
              <a:t>s</a:t>
            </a:r>
            <a:r>
              <a:rPr lang="en-US" b="1" dirty="0" smtClean="0">
                <a:solidFill>
                  <a:srgbClr val="FFFF00"/>
                </a:solidFill>
              </a:rPr>
              <a:t>mall “</a:t>
            </a:r>
            <a:r>
              <a:rPr lang="en-US" b="1" dirty="0" err="1" smtClean="0">
                <a:solidFill>
                  <a:srgbClr val="FFFF00"/>
                </a:solidFill>
              </a:rPr>
              <a:t>uncrewed</a:t>
            </a:r>
            <a:r>
              <a:rPr lang="en-US" b="1" dirty="0" smtClean="0">
                <a:solidFill>
                  <a:srgbClr val="FFFF00"/>
                </a:solidFill>
              </a:rPr>
              <a:t>” aircraft</a:t>
            </a:r>
            <a:endParaRPr lang="en-US" b="1" dirty="0">
              <a:solidFill>
                <a:srgbClr val="FFFF00"/>
              </a:solidFill>
            </a:endParaRPr>
          </a:p>
        </p:txBody>
      </p:sp>
      <p:cxnSp>
        <p:nvCxnSpPr>
          <p:cNvPr id="8" name="Straight Arrow Connector 7">
            <a:extLst>
              <a:ext uri="{FF2B5EF4-FFF2-40B4-BE49-F238E27FC236}">
                <a16:creationId xmlns="" xmlns:a16="http://schemas.microsoft.com/office/drawing/2014/main" id="{C8A34D45-F1DF-5642-9421-98E45953EECA}"/>
              </a:ext>
            </a:extLst>
          </p:cNvPr>
          <p:cNvCxnSpPr>
            <a:cxnSpLocks/>
          </p:cNvCxnSpPr>
          <p:nvPr/>
        </p:nvCxnSpPr>
        <p:spPr>
          <a:xfrm flipV="1">
            <a:off x="653816" y="2577841"/>
            <a:ext cx="427496" cy="488672"/>
          </a:xfrm>
          <a:prstGeom prst="straightConnector1">
            <a:avLst/>
          </a:prstGeom>
          <a:ln w="41275">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 xmlns:a16="http://schemas.microsoft.com/office/drawing/2014/main" id="{E384C6D8-7887-7848-9849-0D52FA69A568}"/>
              </a:ext>
            </a:extLst>
          </p:cNvPr>
          <p:cNvCxnSpPr>
            <a:cxnSpLocks/>
          </p:cNvCxnSpPr>
          <p:nvPr/>
        </p:nvCxnSpPr>
        <p:spPr>
          <a:xfrm flipV="1">
            <a:off x="3419961" y="4162269"/>
            <a:ext cx="892711" cy="1270059"/>
          </a:xfrm>
          <a:prstGeom prst="straightConnector1">
            <a:avLst/>
          </a:prstGeom>
          <a:ln w="41275">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 xmlns:a16="http://schemas.microsoft.com/office/drawing/2014/main" id="{8FC6C1E5-D910-9649-976F-CBE9FC4C54B8}"/>
              </a:ext>
            </a:extLst>
          </p:cNvPr>
          <p:cNvSpPr txBox="1"/>
          <p:nvPr/>
        </p:nvSpPr>
        <p:spPr>
          <a:xfrm>
            <a:off x="313270" y="-46723"/>
            <a:ext cx="8503531" cy="861774"/>
          </a:xfrm>
          <a:prstGeom prst="rect">
            <a:avLst/>
          </a:prstGeom>
          <a:noFill/>
        </p:spPr>
        <p:txBody>
          <a:bodyPr wrap="none" rtlCol="0">
            <a:spAutoFit/>
          </a:bodyPr>
          <a:lstStyle/>
          <a:p>
            <a:pPr algn="ctr"/>
            <a:r>
              <a:rPr lang="en-US" sz="2500" b="1" u="sng" dirty="0" err="1" smtClean="0">
                <a:solidFill>
                  <a:srgbClr val="FFFF00"/>
                </a:solidFill>
              </a:rPr>
              <a:t>ConOp</a:t>
            </a:r>
            <a:r>
              <a:rPr lang="en-US" sz="2500" b="1" u="sng" dirty="0" smtClean="0">
                <a:solidFill>
                  <a:srgbClr val="FFFF00"/>
                </a:solidFill>
              </a:rPr>
              <a:t>:</a:t>
            </a:r>
            <a:r>
              <a:rPr lang="en-US" sz="2500" b="1" dirty="0" smtClean="0">
                <a:solidFill>
                  <a:srgbClr val="FFFF00"/>
                </a:solidFill>
              </a:rPr>
              <a:t> </a:t>
            </a:r>
            <a:r>
              <a:rPr lang="en-US" sz="2500" b="1" dirty="0" smtClean="0">
                <a:solidFill>
                  <a:schemeClr val="bg1"/>
                </a:solidFill>
              </a:rPr>
              <a:t>Deploy a small, (eventually fully) autonomous </a:t>
            </a:r>
          </a:p>
          <a:p>
            <a:pPr algn="ctr"/>
            <a:r>
              <a:rPr lang="en-US" sz="2500" b="1" dirty="0" smtClean="0">
                <a:solidFill>
                  <a:schemeClr val="bg1"/>
                </a:solidFill>
              </a:rPr>
              <a:t>“</a:t>
            </a:r>
            <a:r>
              <a:rPr lang="en-US" sz="2500" b="1" dirty="0" err="1" smtClean="0">
                <a:solidFill>
                  <a:schemeClr val="bg1"/>
                </a:solidFill>
              </a:rPr>
              <a:t>uncrewed</a:t>
            </a:r>
            <a:r>
              <a:rPr lang="en-US" sz="2500" b="1" dirty="0" smtClean="0">
                <a:solidFill>
                  <a:schemeClr val="bg1"/>
                </a:solidFill>
              </a:rPr>
              <a:t>” aircraft from a “crewed” </a:t>
            </a:r>
            <a:r>
              <a:rPr lang="en-US" sz="2500" b="1" dirty="0">
                <a:solidFill>
                  <a:schemeClr val="bg1"/>
                </a:solidFill>
              </a:rPr>
              <a:t>aircraft  </a:t>
            </a:r>
          </a:p>
        </p:txBody>
      </p:sp>
      <p:sp>
        <p:nvSpPr>
          <p:cNvPr id="10" name="Content Placeholder 2"/>
          <p:cNvSpPr txBox="1">
            <a:spLocks/>
          </p:cNvSpPr>
          <p:nvPr/>
        </p:nvSpPr>
        <p:spPr>
          <a:xfrm>
            <a:off x="934228" y="4360183"/>
            <a:ext cx="3200400" cy="2046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00" tIns="45651" rIns="91300" bIns="45651" numCol="1" anchor="t" anchorCtr="0" compatLnSpc="1">
            <a:prstTxWarp prst="textNoShape">
              <a:avLst/>
            </a:prstTxWarp>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18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6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4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2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marL="137160" indent="-137160">
              <a:spcBef>
                <a:spcPts val="0"/>
              </a:spcBef>
            </a:pPr>
            <a:r>
              <a:rPr lang="en-US" sz="1400" dirty="0" smtClean="0">
                <a:solidFill>
                  <a:schemeClr val="bg1"/>
                </a:solidFill>
              </a:rPr>
              <a:t>Endurance: 3-4 </a:t>
            </a:r>
            <a:r>
              <a:rPr lang="en-US" sz="1400" dirty="0" err="1" smtClean="0">
                <a:solidFill>
                  <a:schemeClr val="bg1"/>
                </a:solidFill>
              </a:rPr>
              <a:t>hrs</a:t>
            </a:r>
            <a:endParaRPr lang="en-US" sz="1100" dirty="0" smtClean="0">
              <a:solidFill>
                <a:schemeClr val="bg1"/>
              </a:solidFill>
            </a:endParaRPr>
          </a:p>
          <a:p>
            <a:pPr marL="137160" indent="-137160">
              <a:spcBef>
                <a:spcPts val="0"/>
              </a:spcBef>
            </a:pPr>
            <a:r>
              <a:rPr lang="en-US" sz="1400" dirty="0" smtClean="0">
                <a:solidFill>
                  <a:schemeClr val="bg1"/>
                </a:solidFill>
              </a:rPr>
              <a:t>Cruise/Dash </a:t>
            </a:r>
            <a:r>
              <a:rPr lang="en-US" sz="1400" dirty="0">
                <a:solidFill>
                  <a:schemeClr val="bg1"/>
                </a:solidFill>
              </a:rPr>
              <a:t>S</a:t>
            </a:r>
            <a:r>
              <a:rPr lang="en-US" sz="1400" dirty="0" smtClean="0">
                <a:solidFill>
                  <a:schemeClr val="bg1"/>
                </a:solidFill>
              </a:rPr>
              <a:t>peed: 55 </a:t>
            </a:r>
            <a:r>
              <a:rPr lang="en-US" sz="1400" dirty="0" err="1" smtClean="0">
                <a:solidFill>
                  <a:schemeClr val="bg1"/>
                </a:solidFill>
              </a:rPr>
              <a:t>kt</a:t>
            </a:r>
            <a:r>
              <a:rPr lang="en-US" sz="1400" dirty="0" smtClean="0">
                <a:solidFill>
                  <a:schemeClr val="bg1"/>
                </a:solidFill>
              </a:rPr>
              <a:t>/90 </a:t>
            </a:r>
            <a:r>
              <a:rPr lang="en-US" sz="1400" dirty="0" err="1" smtClean="0">
                <a:solidFill>
                  <a:schemeClr val="bg1"/>
                </a:solidFill>
              </a:rPr>
              <a:t>kt</a:t>
            </a:r>
            <a:endParaRPr lang="en-US" sz="1400" dirty="0">
              <a:solidFill>
                <a:schemeClr val="bg1"/>
              </a:solidFill>
            </a:endParaRPr>
          </a:p>
          <a:p>
            <a:pPr marL="137160" indent="-137160">
              <a:spcBef>
                <a:spcPts val="0"/>
              </a:spcBef>
            </a:pPr>
            <a:r>
              <a:rPr lang="en-US" sz="1400" dirty="0" err="1" smtClean="0">
                <a:solidFill>
                  <a:schemeClr val="bg1"/>
                </a:solidFill>
              </a:rPr>
              <a:t>Comms</a:t>
            </a:r>
            <a:r>
              <a:rPr lang="en-US" sz="1400" dirty="0" smtClean="0">
                <a:solidFill>
                  <a:schemeClr val="bg1"/>
                </a:solidFill>
              </a:rPr>
              <a:t> to P:3 120-195 </a:t>
            </a:r>
            <a:r>
              <a:rPr lang="en-US" sz="1400" dirty="0" err="1" smtClean="0">
                <a:solidFill>
                  <a:schemeClr val="bg1"/>
                </a:solidFill>
              </a:rPr>
              <a:t>nmi</a:t>
            </a:r>
            <a:endParaRPr lang="en-US" sz="1100" dirty="0" smtClean="0">
              <a:solidFill>
                <a:schemeClr val="bg1"/>
              </a:solidFill>
            </a:endParaRPr>
          </a:p>
          <a:p>
            <a:pPr marL="0" indent="0">
              <a:spcBef>
                <a:spcPts val="0"/>
              </a:spcBef>
              <a:buNone/>
            </a:pPr>
            <a:endParaRPr lang="en-US" sz="600" dirty="0" smtClean="0">
              <a:solidFill>
                <a:schemeClr val="bg1"/>
              </a:solidFill>
            </a:endParaRPr>
          </a:p>
          <a:p>
            <a:pPr marL="137160" indent="-137160">
              <a:spcBef>
                <a:spcPts val="0"/>
              </a:spcBef>
            </a:pPr>
            <a:r>
              <a:rPr lang="en-US" sz="1400" dirty="0" smtClean="0">
                <a:solidFill>
                  <a:schemeClr val="bg1"/>
                </a:solidFill>
              </a:rPr>
              <a:t>Deployed wing span: 100” </a:t>
            </a:r>
          </a:p>
          <a:p>
            <a:pPr marL="137160" indent="-137160">
              <a:spcBef>
                <a:spcPts val="0"/>
              </a:spcBef>
            </a:pPr>
            <a:r>
              <a:rPr lang="en-US" sz="1400" dirty="0" smtClean="0">
                <a:solidFill>
                  <a:schemeClr val="bg1"/>
                </a:solidFill>
              </a:rPr>
              <a:t>Deployed length: 40” </a:t>
            </a:r>
          </a:p>
          <a:p>
            <a:pPr marL="137160" indent="-137160">
              <a:spcBef>
                <a:spcPts val="0"/>
              </a:spcBef>
            </a:pPr>
            <a:r>
              <a:rPr lang="en-US" sz="1400" dirty="0" smtClean="0">
                <a:solidFill>
                  <a:schemeClr val="bg1"/>
                </a:solidFill>
              </a:rPr>
              <a:t>Gross Weight: 23-27 </a:t>
            </a:r>
            <a:r>
              <a:rPr lang="en-US" sz="1400" dirty="0" err="1" smtClean="0">
                <a:solidFill>
                  <a:schemeClr val="bg1"/>
                </a:solidFill>
              </a:rPr>
              <a:t>lbs</a:t>
            </a:r>
            <a:endParaRPr lang="en-US" sz="1400" dirty="0" smtClean="0">
              <a:solidFill>
                <a:schemeClr val="bg1"/>
              </a:solidFill>
            </a:endParaRPr>
          </a:p>
          <a:p>
            <a:pPr marL="137160" indent="-137160" defTabSz="907489"/>
            <a:endParaRPr lang="en-US" sz="600" dirty="0" smtClean="0">
              <a:solidFill>
                <a:schemeClr val="bg1"/>
              </a:solidFill>
            </a:endParaRPr>
          </a:p>
          <a:p>
            <a:pPr marL="137160" indent="-137160" defTabSz="907489"/>
            <a:r>
              <a:rPr lang="en-US" sz="1400" dirty="0" smtClean="0">
                <a:solidFill>
                  <a:schemeClr val="bg1"/>
                </a:solidFill>
              </a:rPr>
              <a:t>Modular Payload:</a:t>
            </a:r>
          </a:p>
          <a:p>
            <a:pPr marL="274320" lvl="1" defTabSz="907489">
              <a:spcAft>
                <a:spcPts val="100"/>
              </a:spcAft>
              <a:buFont typeface=".AppleSystemUIFont" charset="-120"/>
              <a:buChar char="-"/>
            </a:pPr>
            <a:r>
              <a:rPr lang="en-US" sz="1100" dirty="0" smtClean="0">
                <a:solidFill>
                  <a:schemeClr val="bg1"/>
                </a:solidFill>
              </a:rPr>
              <a:t>Weight: 3-6lbs </a:t>
            </a:r>
          </a:p>
          <a:p>
            <a:pPr marL="274320" lvl="1" defTabSz="907489">
              <a:spcAft>
                <a:spcPts val="100"/>
              </a:spcAft>
              <a:buFont typeface=".AppleSystemUIFont" charset="-120"/>
              <a:buChar char="-"/>
            </a:pPr>
            <a:r>
              <a:rPr lang="en-US" sz="1100" dirty="0" smtClean="0">
                <a:solidFill>
                  <a:schemeClr val="bg1"/>
                </a:solidFill>
              </a:rPr>
              <a:t>PTH; IR/SST; BAT</a:t>
            </a:r>
          </a:p>
          <a:p>
            <a:pPr marL="274320" lvl="1" defTabSz="907489">
              <a:spcAft>
                <a:spcPts val="100"/>
              </a:spcAft>
              <a:buFont typeface=".AppleSystemUIFont" charset="-120"/>
              <a:buChar char="-"/>
            </a:pPr>
            <a:r>
              <a:rPr lang="en-US" sz="1100" dirty="0" smtClean="0">
                <a:solidFill>
                  <a:schemeClr val="bg1"/>
                </a:solidFill>
              </a:rPr>
              <a:t>Image and Streaming Capable</a:t>
            </a:r>
            <a:endParaRPr lang="en-US" sz="1400" dirty="0">
              <a:solidFill>
                <a:schemeClr val="bg1"/>
              </a:solidFill>
            </a:endParaRPr>
          </a:p>
        </p:txBody>
      </p:sp>
    </p:spTree>
    <p:extLst>
      <p:ext uri="{BB962C8B-B14F-4D97-AF65-F5344CB8AC3E}">
        <p14:creationId xmlns:p14="http://schemas.microsoft.com/office/powerpoint/2010/main" val="12688012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S_Steam_CAO.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1000"/>
            <a:ext cx="9144000" cy="6093950"/>
          </a:xfrm>
          <a:prstGeom prst="rect">
            <a:avLst/>
          </a:prstGeom>
        </p:spPr>
      </p:pic>
      <p:sp>
        <p:nvSpPr>
          <p:cNvPr id="3" name="TextBox 2"/>
          <p:cNvSpPr txBox="1"/>
          <p:nvPr/>
        </p:nvSpPr>
        <p:spPr>
          <a:xfrm>
            <a:off x="2305566" y="412271"/>
            <a:ext cx="4800985" cy="1015663"/>
          </a:xfrm>
          <a:prstGeom prst="rect">
            <a:avLst/>
          </a:prstGeom>
          <a:noFill/>
        </p:spPr>
        <p:txBody>
          <a:bodyPr wrap="square" rtlCol="0">
            <a:spAutoFit/>
            <a:scene3d>
              <a:camera prst="orthographicFront"/>
              <a:lightRig rig="glow" dir="tl">
                <a:rot lat="0" lon="0" rev="5400000"/>
              </a:lightRig>
            </a:scene3d>
            <a:sp3d contourW="12700">
              <a:bevelT w="25400" h="25400"/>
              <a:contourClr>
                <a:schemeClr val="accent6">
                  <a:shade val="73000"/>
                </a:schemeClr>
              </a:contourClr>
            </a:sp3d>
          </a:bodyPr>
          <a:lstStyle/>
          <a:p>
            <a:r>
              <a:rPr lang="en-US" sz="6000" b="1" i="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Questions ?</a:t>
            </a:r>
          </a:p>
        </p:txBody>
      </p:sp>
    </p:spTree>
    <p:extLst>
      <p:ext uri="{BB962C8B-B14F-4D97-AF65-F5344CB8AC3E}">
        <p14:creationId xmlns:p14="http://schemas.microsoft.com/office/powerpoint/2010/main" val="19831497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G_4972.MOV">
            <a:hlinkClick r:id="" action="ppaction://media"/>
            <a:extLst>
              <a:ext uri="{FF2B5EF4-FFF2-40B4-BE49-F238E27FC236}">
                <a16:creationId xmlns="" xmlns:a16="http://schemas.microsoft.com/office/drawing/2014/main" id="{4262AB2F-7D3D-CC4B-9186-34C206D323E9}"/>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981083" y="0"/>
            <a:ext cx="3857625" cy="6858000"/>
          </a:xfrm>
          <a:prstGeom prst="rect">
            <a:avLst/>
          </a:prstGeom>
        </p:spPr>
      </p:pic>
      <p:sp>
        <p:nvSpPr>
          <p:cNvPr id="3" name="TextBox 2">
            <a:extLst>
              <a:ext uri="{FF2B5EF4-FFF2-40B4-BE49-F238E27FC236}">
                <a16:creationId xmlns="" xmlns:a16="http://schemas.microsoft.com/office/drawing/2014/main" id="{39EC3410-E68B-8946-A97C-39ADCDF2C2C9}"/>
              </a:ext>
            </a:extLst>
          </p:cNvPr>
          <p:cNvSpPr txBox="1"/>
          <p:nvPr/>
        </p:nvSpPr>
        <p:spPr>
          <a:xfrm>
            <a:off x="957780" y="2472849"/>
            <a:ext cx="1457675" cy="461665"/>
          </a:xfrm>
          <a:prstGeom prst="rect">
            <a:avLst/>
          </a:prstGeom>
          <a:noFill/>
        </p:spPr>
        <p:txBody>
          <a:bodyPr wrap="none" rtlCol="0">
            <a:spAutoFit/>
          </a:bodyPr>
          <a:lstStyle/>
          <a:p>
            <a:r>
              <a:rPr lang="en-US" sz="2400" b="1" i="1" dirty="0">
                <a:solidFill>
                  <a:srgbClr val="C00000"/>
                </a:solidFill>
              </a:rPr>
              <a:t>Launch!</a:t>
            </a:r>
          </a:p>
        </p:txBody>
      </p:sp>
    </p:spTree>
    <p:extLst>
      <p:ext uri="{BB962C8B-B14F-4D97-AF65-F5344CB8AC3E}">
        <p14:creationId xmlns:p14="http://schemas.microsoft.com/office/powerpoint/2010/main" val="2768959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5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Deployment of Altius UAS from NOAA WP-3D Orion N42RF during January 2021 test flights at the Navy Atlantic Testing Range, courtesy Area I.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857250"/>
            <a:ext cx="9144000" cy="5143500"/>
          </a:xfrm>
          <a:prstGeom prst="rect">
            <a:avLst/>
          </a:prstGeom>
        </p:spPr>
      </p:pic>
    </p:spTree>
    <p:extLst>
      <p:ext uri="{BB962C8B-B14F-4D97-AF65-F5344CB8AC3E}">
        <p14:creationId xmlns:p14="http://schemas.microsoft.com/office/powerpoint/2010/main" val="15717202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930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 xmlns:a16="http://schemas.microsoft.com/office/drawing/2014/main" id="{8E07FC91-676D-4945-9427-A7A538829B5A}"/>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183383" y="5882907"/>
            <a:ext cx="960616" cy="956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FFFFFF"/>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2" name="Picture 1" descr="DSC02130.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64" y="-18520"/>
            <a:ext cx="9144000" cy="6908799"/>
          </a:xfrm>
          <a:prstGeom prst="rect">
            <a:avLst/>
          </a:prstGeom>
        </p:spPr>
      </p:pic>
      <p:sp>
        <p:nvSpPr>
          <p:cNvPr id="3" name="Rectangle 2"/>
          <p:cNvSpPr/>
          <p:nvPr/>
        </p:nvSpPr>
        <p:spPr>
          <a:xfrm>
            <a:off x="-34792" y="59522"/>
            <a:ext cx="9178791" cy="830997"/>
          </a:xfrm>
          <a:prstGeom prst="rect">
            <a:avLst/>
          </a:prstGeom>
        </p:spPr>
        <p:txBody>
          <a:bodyPr wrap="square">
            <a:spAutoFit/>
          </a:bodyPr>
          <a:lstStyle/>
          <a:p>
            <a:pPr algn="ctr"/>
            <a:r>
              <a:rPr lang="en-US" sz="2400" b="1" dirty="0" smtClean="0">
                <a:solidFill>
                  <a:srgbClr val="FFFFFF"/>
                </a:solidFill>
              </a:rPr>
              <a:t>Recent </a:t>
            </a:r>
            <a:r>
              <a:rPr lang="en-US" sz="2400" b="1" dirty="0" err="1" smtClean="0">
                <a:solidFill>
                  <a:srgbClr val="FFFFFF"/>
                </a:solidFill>
              </a:rPr>
              <a:t>sUAS</a:t>
            </a:r>
            <a:r>
              <a:rPr lang="en-US" sz="2400" b="1" dirty="0" smtClean="0">
                <a:solidFill>
                  <a:srgbClr val="FFFFFF"/>
                </a:solidFill>
              </a:rPr>
              <a:t> Observations in Hurricane Ian:</a:t>
            </a:r>
            <a:endParaRPr lang="en-US" sz="2400" b="1" dirty="0">
              <a:solidFill>
                <a:srgbClr val="FFFFFF"/>
              </a:solidFill>
            </a:endParaRPr>
          </a:p>
          <a:p>
            <a:pPr algn="ctr"/>
            <a:r>
              <a:rPr lang="en-US" sz="2400" b="1" i="1" dirty="0" smtClean="0">
                <a:solidFill>
                  <a:srgbClr val="0000FF"/>
                </a:solidFill>
              </a:rPr>
              <a:t>September </a:t>
            </a:r>
            <a:r>
              <a:rPr lang="en-US" sz="2400" b="1" i="1" dirty="0">
                <a:solidFill>
                  <a:srgbClr val="0000FF"/>
                </a:solidFill>
              </a:rPr>
              <a:t>28th, </a:t>
            </a:r>
            <a:r>
              <a:rPr lang="en-US" sz="2400" b="1" i="1" dirty="0" smtClean="0">
                <a:solidFill>
                  <a:srgbClr val="0000FF"/>
                </a:solidFill>
              </a:rPr>
              <a:t>2022</a:t>
            </a:r>
            <a:r>
              <a:rPr lang="mr-IN" sz="2400" b="1" i="1" dirty="0" smtClean="0">
                <a:solidFill>
                  <a:srgbClr val="0000FF"/>
                </a:solidFill>
              </a:rPr>
              <a:t>…</a:t>
            </a:r>
            <a:endParaRPr lang="en-US" sz="2400" b="1" i="1" dirty="0">
              <a:solidFill>
                <a:srgbClr val="0000FF"/>
              </a:solidFill>
            </a:endParaRPr>
          </a:p>
        </p:txBody>
      </p:sp>
    </p:spTree>
    <p:extLst>
      <p:ext uri="{BB962C8B-B14F-4D97-AF65-F5344CB8AC3E}">
        <p14:creationId xmlns:p14="http://schemas.microsoft.com/office/powerpoint/2010/main" val="16274681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 xmlns:a16="http://schemas.microsoft.com/office/drawing/2014/main" id="{03CB1AEE-7105-9C9B-A6E4-1E64C35DFC3F}"/>
              </a:ext>
            </a:extLst>
          </p:cNvPr>
          <p:cNvSpPr txBox="1"/>
          <p:nvPr/>
        </p:nvSpPr>
        <p:spPr>
          <a:xfrm>
            <a:off x="359780" y="0"/>
            <a:ext cx="8652429" cy="646331"/>
          </a:xfrm>
          <a:prstGeom prst="rect">
            <a:avLst/>
          </a:prstGeom>
          <a:noFill/>
        </p:spPr>
        <p:txBody>
          <a:bodyPr wrap="none" rtlCol="0">
            <a:spAutoFit/>
          </a:bodyPr>
          <a:lstStyle/>
          <a:p>
            <a:r>
              <a:rPr lang="en-US" sz="3600" dirty="0" smtClean="0"/>
              <a:t>Hurricane Ian - Regional 88-D Composite</a:t>
            </a:r>
            <a:endParaRPr lang="en-US" sz="3600" dirty="0"/>
          </a:p>
        </p:txBody>
      </p:sp>
      <p:pic>
        <p:nvPicPr>
          <p:cNvPr id="5" name="Ian_27-30Sep22_REGIONAL.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106941" y="685800"/>
            <a:ext cx="6911298" cy="6559399"/>
          </a:xfrm>
          <a:prstGeom prst="rect">
            <a:avLst/>
          </a:prstGeom>
        </p:spPr>
      </p:pic>
    </p:spTree>
    <p:extLst>
      <p:ext uri="{BB962C8B-B14F-4D97-AF65-F5344CB8AC3E}">
        <p14:creationId xmlns:p14="http://schemas.microsoft.com/office/powerpoint/2010/main" val="953654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72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20220928H1_ftk.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 y="0"/>
            <a:ext cx="8877670" cy="6858000"/>
          </a:xfrm>
          <a:prstGeom prst="rect">
            <a:avLst/>
          </a:prstGeom>
        </p:spPr>
      </p:pic>
    </p:spTree>
    <p:extLst>
      <p:ext uri="{BB962C8B-B14F-4D97-AF65-F5344CB8AC3E}">
        <p14:creationId xmlns:p14="http://schemas.microsoft.com/office/powerpoint/2010/main" val="10837242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20220928H1_plan_detail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0900"/>
            <a:ext cx="9144000" cy="5143500"/>
          </a:xfrm>
          <a:prstGeom prst="rect">
            <a:avLst/>
          </a:prstGeom>
        </p:spPr>
      </p:pic>
    </p:spTree>
    <p:extLst>
      <p:ext uri="{BB962C8B-B14F-4D97-AF65-F5344CB8AC3E}">
        <p14:creationId xmlns:p14="http://schemas.microsoft.com/office/powerpoint/2010/main" val="12898825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BAI Master">
  <a:themeElements>
    <a:clrScheme name="BAI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AI Master">
      <a:majorFont>
        <a:latin typeface="Century Gothic"/>
        <a:ea typeface=""/>
        <a:cs typeface=""/>
      </a:majorFont>
      <a:minorFont>
        <a:latin typeface="Microsoft Sans Serif"/>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28575">
          <a:solidFill>
            <a:schemeClr val="tx1"/>
          </a:solidFill>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BAI Mas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AI Maste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AI Maste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AI Maste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AI Maste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AI Maste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I Master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AI Maste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AI Maste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AI Maste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AI Maste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AI Maste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sUAS Tech Brief">
  <a:themeElements>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bg1"/>
            </a:solidFill>
            <a:effectLst/>
            <a:latin typeface="Arial" charset="0"/>
          </a:defRPr>
        </a:defPPr>
      </a:lstStyle>
    </a:lnDef>
  </a:objectDefaults>
  <a:extraClrSchemeLst>
    <a:extraClrScheme>
      <a:clrScheme name="1_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Clarity.thmx</Template>
  <TotalTime>3308</TotalTime>
  <Words>970</Words>
  <Application>Microsoft Macintosh PowerPoint</Application>
  <PresentationFormat>On-screen Show (4:3)</PresentationFormat>
  <Paragraphs>138</Paragraphs>
  <Slides>30</Slides>
  <Notes>3</Notes>
  <HiddenSlides>0</HiddenSlides>
  <MMClips>3</MMClips>
  <ScaleCrop>false</ScaleCrop>
  <HeadingPairs>
    <vt:vector size="4" baseType="variant">
      <vt:variant>
        <vt:lpstr>Theme</vt:lpstr>
      </vt:variant>
      <vt:variant>
        <vt:i4>3</vt:i4>
      </vt:variant>
      <vt:variant>
        <vt:lpstr>Slide Titles</vt:lpstr>
      </vt:variant>
      <vt:variant>
        <vt:i4>30</vt:i4>
      </vt:variant>
    </vt:vector>
  </HeadingPairs>
  <TitlesOfParts>
    <vt:vector size="33" baseType="lpstr">
      <vt:lpstr>Clarity</vt:lpstr>
      <vt:lpstr>BAI Master</vt:lpstr>
      <vt:lpstr>sUAS Tech Brief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P3 Doppler Profile Data</vt:lpstr>
      <vt:lpstr>P3 Doppler Profile 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Ian (2022) Summary</vt:lpstr>
      <vt:lpstr>PowerPoint Presentation</vt:lpstr>
      <vt:lpstr>PowerPoint Presentation</vt:lpstr>
      <vt:lpstr>PowerPoint Presentation</vt:lpstr>
      <vt:lpstr>  StreamSonde</vt:lpstr>
      <vt:lpstr>PowerPoint Presentation</vt:lpstr>
      <vt:lpstr>PowerPoint Presentation</vt:lpstr>
      <vt:lpstr>PowerPoint Presentation</vt:lpstr>
    </vt:vector>
  </TitlesOfParts>
  <Company>NCAR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George Bryan</dc:creator>
  <cp:lastModifiedBy>joseph cione</cp:lastModifiedBy>
  <cp:revision>413</cp:revision>
  <dcterms:created xsi:type="dcterms:W3CDTF">2016-05-09T17:43:02Z</dcterms:created>
  <dcterms:modified xsi:type="dcterms:W3CDTF">2023-04-12T02:55:37Z</dcterms:modified>
</cp:coreProperties>
</file>