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8" r:id="rId4"/>
    <p:sldId id="260" r:id="rId5"/>
    <p:sldId id="274" r:id="rId6"/>
    <p:sldId id="280" r:id="rId7"/>
    <p:sldId id="275" r:id="rId8"/>
    <p:sldId id="276" r:id="rId9"/>
    <p:sldId id="277" r:id="rId10"/>
    <p:sldId id="278" r:id="rId11"/>
    <p:sldId id="264" r:id="rId12"/>
    <p:sldId id="269" r:id="rId13"/>
    <p:sldId id="257" r:id="rId14"/>
    <p:sldId id="261" r:id="rId15"/>
    <p:sldId id="283" r:id="rId16"/>
    <p:sldId id="266" r:id="rId17"/>
    <p:sldId id="279" r:id="rId18"/>
    <p:sldId id="273" r:id="rId19"/>
    <p:sldId id="267" r:id="rId20"/>
    <p:sldId id="263" r:id="rId21"/>
    <p:sldId id="268" r:id="rId22"/>
    <p:sldId id="270" r:id="rId23"/>
    <p:sldId id="272" r:id="rId24"/>
    <p:sldId id="281" r:id="rId25"/>
    <p:sldId id="282" r:id="rId26"/>
    <p:sldId id="25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0B55"/>
    <a:srgbClr val="1C06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0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5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9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BE332-DCE1-735B-F283-F28342169C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89597-C0DE-FB19-ACAB-8A79CABF73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4E923C-D19F-7D7C-5C6F-EECD2E6F4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2E16DA-F137-6E4F-B5F2-9A3D9977D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575359-5D3E-961A-738D-0B0D35590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0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890B-40DC-3B3C-B9A6-B1F7F86A1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3BC83C-A825-393A-92A1-ABA0581F1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DD1F99-11BA-8737-6284-B46E54D4D1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1747EA-64FF-63E2-9B74-527DA559FA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E13611-A2DA-95A6-D185-1AA65D20C0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308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74251-D730-3828-CBD0-FA086A4BE6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BEE99B-EF71-7404-BDD4-F32470355C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052BA4-1145-E3EB-E221-F6798C506D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D71910-7272-CC44-3E4D-33C1DD79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20DA90-F981-4275-4D3B-ADB493400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72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2B8E9-39F8-5680-6015-1A461A4779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02AEA5E-34DE-E1A6-4C08-7D64F970EE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FF60BC-A570-FEF8-AAB0-656609B3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56746-CDDC-33D7-FDD8-743D2F07D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C8672-70AE-6A3D-8D64-CA5B94AAD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1894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A61383-2484-66A2-1CA6-857C98AB5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B49A4B-50EA-9489-A162-AB76471965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4BE41-49DE-3D09-354A-7878BE9728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03FD9D-ED0E-E6B1-CDD3-4E1F5517B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8F7A3F-7A87-BB1B-D78D-C1CC5E562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67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CACE50-EABF-9A87-FCD3-F9023EDC4F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80F065-A536-885D-E8BE-01C43F586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7E6DA9-96D5-B8E3-35A7-522CBDE4EE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98ACE2-1397-1BD9-DA7C-01C7AF7C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9B9DA-75FF-EEB4-9967-3D96A991B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5496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3B00E-43F5-057E-0D3C-F9E32A992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F194CC-2413-9081-57E2-89893E7536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9C0EDBD-A977-F1E7-AA3B-DDAB481B92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8DE0CF-EF6A-54EC-4500-BF5592A176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54D1F3-0815-BEE4-4403-94609C992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0229B0-CF16-3A29-1018-760BDCE16F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7117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636232-C2CB-E383-EC23-7E5CBEE65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DD3C94-3C30-D06D-2A69-DF06B171C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AE650D-9CA8-DE14-67BC-BAD90A92DE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429B96-308D-A768-3005-CDBAC46AFD1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CEA645-6080-23A7-C1CD-E7175D456D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CCD7808-EFBA-F7F2-C174-43B277903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286C1F-2D6A-55BF-824F-840697D42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E8A729E-DBF9-C373-D57D-0401F4689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087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EAA918-716D-4015-499A-A68EB98A1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7CD7AC-ED05-FEB0-3807-6E2FD9A8AC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BC33ADB-D3C2-08A4-96A0-B03F6209F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2C734A-162D-F553-63BC-3F4C3BE14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972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A2621ED-067D-E018-1CB4-8F61835E7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44FC80-8056-F1F6-4E18-3611A07D84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E29640-2F30-E454-E0E2-A9DF064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1061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A0BEE-4E78-8544-1F11-1389C58125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473689-BB0A-45CC-93E0-1DEE7932C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E2A2A-F6E1-9AB9-B9E1-5C6428B25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5C47E-E0E3-0B6C-5922-90D36654ED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F5DA56-F523-B948-8862-5E2BDF20D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852425-D406-1803-4A68-B72368D3F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3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17896-EF17-9109-F5BF-191489A1D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287C55-2D1F-0DEB-9D03-98F72D6F3E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7D4A8-CA93-1DB7-40BF-B29F5344E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B4AA63-C1BB-FD01-E947-E1AF73AA8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7F390F-F15E-060A-1B1D-210BB61B0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5606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8BA90-C214-B6CF-30E6-8528E5DD8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924C9AD-5A09-19DE-97BA-03E0315DC0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ED9883-2684-E9CA-B0D3-A6DE4931AD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07CCC9-1DB5-3A5C-88DB-B74DD3FA6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062C8-6573-3B91-E69B-EA65E810AE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7E2A76-2BD5-50DE-543B-BCA7D2523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631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FCABC-2206-304F-A3E0-EF2EB980B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33B463-0F2F-DB46-AD72-6189438CA7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AC32BF-DDBE-2160-E36E-227045C9F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0BA1B-78DF-9CFE-1064-EDF3FAA28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5EFBD4-B4B9-28BD-2075-686B8F23B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043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0278D0D-3D3D-3CBA-57D9-D205ACDD73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6B23447-5BEF-96B7-0C7D-1584D09E7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481E9D-94D9-07E2-AD34-6340AF33C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F1B183-9D07-40B4-33A4-1F6AFE6163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7841F9-7602-62AB-8036-DED94F45D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80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EB66C-FA74-A397-04AE-F3EC58E3C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9783E0-A266-B343-C171-2536BC4F1B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D51216-A2E4-3760-3065-3FADF10A2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201D15-CF58-9F5B-8C39-DBC4C3DA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B938FA-36DC-E1C2-C273-32BF433B2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2170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04BE3-9219-35F0-C787-0863EA1C4E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46E45-D75A-08E3-5945-FC033432A2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4315CC-C9BC-33D0-146E-00EE3CC584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89C3F4-B651-0B38-F34E-C3BC3F297D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7D6D3A-5DDD-4309-BE62-14ED0C3BE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79D7C53-573D-9F6D-BF1B-CD57CA4A1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45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8F61E-8B8B-AFB5-08E7-DA1A39561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BBA4D8-F8AF-6C8A-B981-1F4F6D299F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81A04B-D6C2-6575-A128-4401BDB1F8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31AE37-1E85-F852-3D21-DE6576F426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B1E4AE-C85B-A9E7-F299-4415529909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5A1009-A633-A3C7-1240-963BB6D76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1052A3-5E08-6A7F-54DB-FF63C7658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158CF1-8BE2-A713-D381-8E8406CA9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21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D602DB-03BE-AD0E-2312-FE284C5BF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64770A3-6569-2BCF-588A-0AE086E8D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639184-8287-6ADB-E0EE-3AEC0928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A6C270-8CD5-CCE7-3413-2937110C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771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D32B08B-26B1-0FBC-DCF2-AACE8D788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1D6313-23CC-9B84-24EB-96DE464D0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CFDFD6-9124-4F71-2555-EB37F5F97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689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ED8845-2A01-020C-3CA4-910B010A0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B8B71E-E6E7-0DAB-C7EC-F5C51FF2A6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14C05A-4CA8-BA76-76CD-18E1BF43F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9B79B4-5CC9-31E2-7DE3-9C25BBF54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F87B5F-8E43-1617-D014-1BE015C2E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1D4391-0C8D-FCFC-47B2-C495F7F78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4983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441D7-2422-6E62-A5F9-466FC87EC1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3C8E15-8F08-8803-75D9-B80D805F7A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F9CFE6-5130-BC7C-64D8-E7BB43B9BA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6A68E-2B7D-D597-3893-392663C6E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657470-163D-79E0-749E-E77413E7E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A141F3-9BD1-8D9A-34E4-40BB1624A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3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89000"/>
              </a:schemeClr>
            </a:gs>
            <a:gs pos="23000">
              <a:schemeClr val="accent1">
                <a:lumMod val="89000"/>
              </a:schemeClr>
            </a:gs>
            <a:gs pos="69000">
              <a:schemeClr val="accent1">
                <a:lumMod val="75000"/>
              </a:schemeClr>
            </a:gs>
            <a:gs pos="97000">
              <a:schemeClr val="accent1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BD4849-103A-C8D9-78F8-AD736A8CB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8EB496-ED38-C6AB-7EDD-57B2D8DB44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D408-3E71-155F-7DE8-AAF3002D25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25EFC5-2C65-42C9-8241-625ACF6F80D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C39435-5CA3-61E6-000C-F723533652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B57672-0370-FB7A-B948-1B33BEA7D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A9B47-AEB0-440C-944E-C8CB987C6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703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53861A-F6E5-576F-2FA3-51732E757E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91007B-143D-8D7F-9B00-5CF9F846B1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F6F694-8A5C-D959-AE27-38158CFC1A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94453C-D267-4AB9-9BC9-8BF22E6DD1A7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B837E-A318-8332-6986-A1D84C3EDF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6EABA-1F2C-5BB2-B8D3-C49759C4BF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7B15F-E048-44F6-BC43-E0A2504464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494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g"/><Relationship Id="rId5" Type="http://schemas.openxmlformats.org/officeDocument/2006/relationships/image" Target="../media/image22.jpg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029/2022JD037280" TargetMode="External"/><Relationship Id="rId2" Type="http://schemas.openxmlformats.org/officeDocument/2006/relationships/hyperlink" Target="https://doi.org/10.1175/MWR-D-22-0039.1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oi.or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443E6C7-492D-BE6F-767B-1B74A05F6F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6974"/>
            <a:ext cx="9144000" cy="2387600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DROPSONDES IN 2022 HRD RESEARCH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CC1EF80D-59C3-5A5E-8F4E-C8223AD89E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51804" y="2879815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AVAPS User Group Meeting, April 12-13, 2023</a:t>
            </a:r>
          </a:p>
          <a:p>
            <a:r>
              <a:rPr lang="en-US" dirty="0">
                <a:solidFill>
                  <a:schemeClr val="bg1"/>
                </a:solidFill>
              </a:rPr>
              <a:t>Presenter Kathryn Sellwood with contributions from Sim </a:t>
            </a:r>
            <a:r>
              <a:rPr lang="en-US" dirty="0" err="1">
                <a:solidFill>
                  <a:schemeClr val="bg1"/>
                </a:solidFill>
              </a:rPr>
              <a:t>Aberson</a:t>
            </a:r>
            <a:r>
              <a:rPr lang="en-US" dirty="0">
                <a:solidFill>
                  <a:schemeClr val="bg1"/>
                </a:solidFill>
              </a:rPr>
              <a:t>, Sarah </a:t>
            </a:r>
            <a:r>
              <a:rPr lang="en-US" dirty="0" err="1">
                <a:solidFill>
                  <a:schemeClr val="bg1"/>
                </a:solidFill>
              </a:rPr>
              <a:t>Ditchek</a:t>
            </a:r>
            <a:r>
              <a:rPr lang="en-US" dirty="0">
                <a:solidFill>
                  <a:schemeClr val="bg1"/>
                </a:solidFill>
              </a:rPr>
              <a:t>, Ralph Foster, Heather </a:t>
            </a:r>
            <a:r>
              <a:rPr lang="en-US" dirty="0" err="1">
                <a:solidFill>
                  <a:schemeClr val="bg1"/>
                </a:solidFill>
              </a:rPr>
              <a:t>Holback</a:t>
            </a:r>
            <a:r>
              <a:rPr lang="en-US" dirty="0">
                <a:solidFill>
                  <a:schemeClr val="bg1"/>
                </a:solidFill>
              </a:rPr>
              <a:t>, Robert Rogers, </a:t>
            </a:r>
            <a:r>
              <a:rPr lang="en-US" dirty="0" err="1">
                <a:solidFill>
                  <a:schemeClr val="bg1"/>
                </a:solidFill>
              </a:rPr>
              <a:t>Zelka</a:t>
            </a:r>
            <a:r>
              <a:rPr lang="en-US" dirty="0">
                <a:solidFill>
                  <a:schemeClr val="bg1"/>
                </a:solidFill>
              </a:rPr>
              <a:t> Stone and Jun Zhang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902B99B-9992-85DA-51E0-79997531BA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714"/>
          <a:stretch/>
        </p:blipFill>
        <p:spPr>
          <a:xfrm>
            <a:off x="41292" y="0"/>
            <a:ext cx="2077062" cy="104692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DB08CC-B752-2CD1-975F-D8F67AFCEC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3748" y="-6434"/>
            <a:ext cx="1015482" cy="101548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211B79E3-1D0E-08A3-4C73-2DD87C37A745}"/>
              </a:ext>
            </a:extLst>
          </p:cNvPr>
          <p:cNvSpPr/>
          <p:nvPr/>
        </p:nvSpPr>
        <p:spPr>
          <a:xfrm>
            <a:off x="10124333" y="-6434"/>
            <a:ext cx="1015482" cy="101548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09D9C78-2923-E6FB-79C4-7CA1DC8DC9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797" y="110258"/>
            <a:ext cx="826405" cy="82640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ACBFB4A-E0FC-980B-1474-8F57739FE9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92" y="4061234"/>
            <a:ext cx="2262293" cy="274706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6EC37C5-4B47-0728-39AC-F1458AAB09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618" y="4206105"/>
            <a:ext cx="2307202" cy="252743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E622B91-6D23-29C0-91E9-9707400F57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0606" y="4482344"/>
            <a:ext cx="3555394" cy="2325959"/>
          </a:xfrm>
          <a:prstGeom prst="rect">
            <a:avLst/>
          </a:prstGeom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512D5BBD-C575-62E2-3F66-E440FAA8D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807" y="4471330"/>
            <a:ext cx="2247409" cy="2347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079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3D87013C-AF0D-8B05-5160-705EA00189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86751"/>
            <a:ext cx="12192000" cy="291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89DAB48-ECC7-E53E-CB73-621358F1C831}"/>
              </a:ext>
            </a:extLst>
          </p:cNvPr>
          <p:cNvSpPr txBox="1"/>
          <p:nvPr/>
        </p:nvSpPr>
        <p:spPr>
          <a:xfrm>
            <a:off x="205388" y="170322"/>
            <a:ext cx="11715708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</a:rPr>
              <a:t>Ditchek</a:t>
            </a:r>
            <a:r>
              <a:rPr lang="en-US" sz="2800" b="1" u="sng" dirty="0">
                <a:solidFill>
                  <a:schemeClr val="bg1"/>
                </a:solidFill>
              </a:rPr>
              <a:t> and </a:t>
            </a:r>
            <a:r>
              <a:rPr lang="en-US" sz="2800" b="1" u="sng" dirty="0" err="1">
                <a:solidFill>
                  <a:schemeClr val="bg1"/>
                </a:solidFill>
              </a:rPr>
              <a:t>Sippel</a:t>
            </a:r>
            <a:r>
              <a:rPr lang="en-US" sz="2800" b="1" u="sng" dirty="0">
                <a:solidFill>
                  <a:schemeClr val="bg1"/>
                </a:solidFill>
              </a:rPr>
              <a:t>: Multi year case study assimilating dropsondes in</a:t>
            </a:r>
          </a:p>
          <a:p>
            <a:r>
              <a:rPr lang="en-US" sz="2800" b="1" u="sng" dirty="0">
                <a:solidFill>
                  <a:schemeClr val="bg1"/>
                </a:solidFill>
              </a:rPr>
              <a:t>basin-scale multi-storm HWRF (2017-2020 )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Comprehensive Assessment of Dropsonde impact on TC track, intensity and 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   significant wind radii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  Advanced D.A. techniques essential for deriving maximum value from 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  dropsondes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  Overall skill in both track and intensity forecasting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  Skill in 34 and 50kt Wind radii forecast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  Demonstrates new verification metrics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61679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BF89B0-BA58-8019-EFFE-099771CAADA4}"/>
              </a:ext>
            </a:extLst>
          </p:cNvPr>
          <p:cNvSpPr txBox="1"/>
          <p:nvPr/>
        </p:nvSpPr>
        <p:spPr>
          <a:xfrm>
            <a:off x="314960" y="0"/>
            <a:ext cx="1112567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</a:rPr>
              <a:t>Ditchek</a:t>
            </a:r>
            <a:r>
              <a:rPr lang="en-US" sz="2800" b="1" u="sng" dirty="0">
                <a:solidFill>
                  <a:schemeClr val="bg1"/>
                </a:solidFill>
              </a:rPr>
              <a:t> and </a:t>
            </a:r>
            <a:r>
              <a:rPr lang="en-US" sz="2800" b="1" u="sng" dirty="0" err="1">
                <a:solidFill>
                  <a:schemeClr val="bg1"/>
                </a:solidFill>
              </a:rPr>
              <a:t>Sippel</a:t>
            </a:r>
            <a:r>
              <a:rPr lang="en-US" sz="2800" b="1" u="sng" dirty="0">
                <a:solidFill>
                  <a:schemeClr val="bg1"/>
                </a:solidFill>
              </a:rPr>
              <a:t>: Impact of TC relative dropsonde location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 vortex drops important for outer wind radii and intensity forecasts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Environmental sampling important for track forecasts in weak storms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 vortex sampling more important for strong storm tracks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Inner-core observations are only beneficial when accompanied by drops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   outside the inner core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Reducing the sampling anywhere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degrades forecasts</a:t>
            </a:r>
          </a:p>
          <a:p>
            <a:r>
              <a:rPr lang="en-US" sz="28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8D11902-FE2B-7360-22EF-94AB81C875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030" y="3933825"/>
            <a:ext cx="5362575" cy="292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CBAE6777-7055-73AA-0AF4-DC6E0B26D7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0660" y="2648141"/>
            <a:ext cx="4962525" cy="452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354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hart, diagram, histogram&#10;&#10;Description automatically generated">
            <a:extLst>
              <a:ext uri="{FF2B5EF4-FFF2-40B4-BE49-F238E27FC236}">
                <a16:creationId xmlns:a16="http://schemas.microsoft.com/office/drawing/2014/main" id="{519C882D-B836-0EA7-7E66-F09D4A699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386" y="1937667"/>
            <a:ext cx="5230378" cy="4754890"/>
          </a:xfrm>
          <a:prstGeom prst="rect">
            <a:avLst/>
          </a:prstGeom>
        </p:spPr>
      </p:pic>
      <p:pic>
        <p:nvPicPr>
          <p:cNvPr id="9" name="Picture 8" descr="Chart, scatter chart&#10;&#10;Description automatically generated">
            <a:extLst>
              <a:ext uri="{FF2B5EF4-FFF2-40B4-BE49-F238E27FC236}">
                <a16:creationId xmlns:a16="http://schemas.microsoft.com/office/drawing/2014/main" id="{EB101719-6A1E-3BCD-0769-201DC5F0A5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516" y="1914788"/>
            <a:ext cx="5237069" cy="480064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EA67DF4-4A5B-2DD7-6C17-03D08093C98F}"/>
              </a:ext>
            </a:extLst>
          </p:cNvPr>
          <p:cNvSpPr txBox="1"/>
          <p:nvPr/>
        </p:nvSpPr>
        <p:spPr>
          <a:xfrm>
            <a:off x="318415" y="98906"/>
            <a:ext cx="10510441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Holbach, H.: Use of dropsondes to reduce wind to surface value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Improved estimate of surface wind speed using flight-level reduction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Expanded data base of eyewall dropsondes  (TC-DROPS)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Addition of TDR data in unobserved regions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8414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hart, scatter chart&#10;&#10;Description automatically generated">
            <a:extLst>
              <a:ext uri="{FF2B5EF4-FFF2-40B4-BE49-F238E27FC236}">
                <a16:creationId xmlns:a16="http://schemas.microsoft.com/office/drawing/2014/main" id="{ABA4C630-53AE-8168-BA56-168AC2FFB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1748790"/>
            <a:ext cx="3200400" cy="2400300"/>
          </a:xfrm>
          <a:prstGeom prst="rect">
            <a:avLst/>
          </a:prstGeom>
        </p:spPr>
      </p:pic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B77C01F3-FA24-21F3-6012-55A1ECBCE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040" y="1748790"/>
            <a:ext cx="3200400" cy="2400300"/>
          </a:xfrm>
          <a:prstGeom prst="rect">
            <a:avLst/>
          </a:prstGeom>
        </p:spPr>
      </p:pic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007C64BD-A3A0-16A9-95B1-D2D150786A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4309110"/>
            <a:ext cx="3200400" cy="2400300"/>
          </a:xfrm>
          <a:prstGeom prst="rect">
            <a:avLst/>
          </a:prstGeom>
        </p:spPr>
      </p:pic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C5C4651A-4347-59EE-0D3B-2AB5341953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8040" y="4309110"/>
            <a:ext cx="3200400" cy="2400300"/>
          </a:xfrm>
          <a:prstGeom prst="rect">
            <a:avLst/>
          </a:prstGeom>
        </p:spPr>
      </p:pic>
      <p:pic>
        <p:nvPicPr>
          <p:cNvPr id="10" name="Picture 9" descr="Chart, scatter chart&#10;&#10;Description automatically generated">
            <a:extLst>
              <a:ext uri="{FF2B5EF4-FFF2-40B4-BE49-F238E27FC236}">
                <a16:creationId xmlns:a16="http://schemas.microsoft.com/office/drawing/2014/main" id="{392AE183-EC8B-EED4-479A-EE142BAB27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720" y="4309110"/>
            <a:ext cx="3200400" cy="2400300"/>
          </a:xfrm>
          <a:prstGeom prst="rect">
            <a:avLst/>
          </a:prstGeom>
        </p:spPr>
      </p:pic>
      <p:pic>
        <p:nvPicPr>
          <p:cNvPr id="13" name="Picture 12" descr="Chart, scatter chart&#10;&#10;Description automatically generated">
            <a:extLst>
              <a:ext uri="{FF2B5EF4-FFF2-40B4-BE49-F238E27FC236}">
                <a16:creationId xmlns:a16="http://schemas.microsoft.com/office/drawing/2014/main" id="{CAE31FB3-E35F-8B27-6FD9-041DFDA9CC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720" y="1748790"/>
            <a:ext cx="3200400" cy="240030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BAE4119-C414-6F06-F218-4C54086D98C9}"/>
              </a:ext>
            </a:extLst>
          </p:cNvPr>
          <p:cNvSpPr txBox="1"/>
          <p:nvPr/>
        </p:nvSpPr>
        <p:spPr>
          <a:xfrm>
            <a:off x="585216" y="237620"/>
            <a:ext cx="1112772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Sellwood: Use of Dropsondes to validate Small Uncrewed Aircraft System </a:t>
            </a:r>
          </a:p>
          <a:p>
            <a:r>
              <a:rPr lang="en-US" sz="2800" b="1" u="sng" dirty="0">
                <a:solidFill>
                  <a:schemeClr val="bg1"/>
                </a:solidFill>
              </a:rPr>
              <a:t>Observations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Dropsondes are only source of direct measurements below flight-level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786F603-1FD9-D216-C348-AEB333DFDD3B}"/>
              </a:ext>
            </a:extLst>
          </p:cNvPr>
          <p:cNvSpPr txBox="1"/>
          <p:nvPr/>
        </p:nvSpPr>
        <p:spPr>
          <a:xfrm>
            <a:off x="1114764" y="1810018"/>
            <a:ext cx="18744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sUAS Wind Speed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9C36C2-AA45-0616-B5C3-0E85941E5E96}"/>
              </a:ext>
            </a:extLst>
          </p:cNvPr>
          <p:cNvSpPr txBox="1"/>
          <p:nvPr/>
        </p:nvSpPr>
        <p:spPr>
          <a:xfrm>
            <a:off x="975700" y="4309110"/>
            <a:ext cx="2437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Dropsonde Wind Speed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D07AF2-0ADE-E460-BDA1-7D4FCACA00C0}"/>
              </a:ext>
            </a:extLst>
          </p:cNvPr>
          <p:cNvSpPr txBox="1"/>
          <p:nvPr/>
        </p:nvSpPr>
        <p:spPr>
          <a:xfrm>
            <a:off x="7868211" y="1810018"/>
            <a:ext cx="1944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sUAS Temperature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6D2A491-EF15-D1CA-D179-121942CDEDEC}"/>
              </a:ext>
            </a:extLst>
          </p:cNvPr>
          <p:cNvSpPr txBox="1"/>
          <p:nvPr/>
        </p:nvSpPr>
        <p:spPr>
          <a:xfrm>
            <a:off x="7868211" y="4336821"/>
            <a:ext cx="2507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Dropsonde Temperature</a:t>
            </a:r>
          </a:p>
        </p:txBody>
      </p:sp>
    </p:spTree>
    <p:extLst>
      <p:ext uri="{BB962C8B-B14F-4D97-AF65-F5344CB8AC3E}">
        <p14:creationId xmlns:p14="http://schemas.microsoft.com/office/powerpoint/2010/main" val="37800908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CAB316-4A0B-F4C3-6CC3-6A3082DA5E0D}"/>
              </a:ext>
            </a:extLst>
          </p:cNvPr>
          <p:cNvSpPr txBox="1"/>
          <p:nvPr/>
        </p:nvSpPr>
        <p:spPr>
          <a:xfrm>
            <a:off x="399244" y="244698"/>
            <a:ext cx="11139588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Sellwood: Improving Dropsonde use in HAFS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Full resolution </a:t>
            </a:r>
            <a:r>
              <a:rPr lang="en-US" sz="2800" dirty="0" err="1">
                <a:solidFill>
                  <a:schemeClr val="bg1"/>
                </a:solidFill>
              </a:rPr>
              <a:t>bufr</a:t>
            </a:r>
            <a:r>
              <a:rPr lang="en-US" sz="2800" dirty="0">
                <a:solidFill>
                  <a:schemeClr val="bg1"/>
                </a:solidFill>
              </a:rPr>
              <a:t> data to be transmitted from all aircraft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GSI DA is </a:t>
            </a:r>
            <a:r>
              <a:rPr lang="en-US" sz="2800" dirty="0" err="1">
                <a:solidFill>
                  <a:schemeClr val="bg1"/>
                </a:solidFill>
              </a:rPr>
              <a:t>contrained</a:t>
            </a:r>
            <a:r>
              <a:rPr lang="en-US" sz="2800" dirty="0">
                <a:solidFill>
                  <a:schemeClr val="bg1"/>
                </a:solidFill>
              </a:rPr>
              <a:t> to a maximum of 255 vertical levels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More levels at altitude important for track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Boundary layer drops resolve intensity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HAFS vertical levels based on pressure with more levels near the surface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How best to parse data for positive  impact?</a:t>
            </a:r>
          </a:p>
        </p:txBody>
      </p:sp>
      <p:pic>
        <p:nvPicPr>
          <p:cNvPr id="4" name="Picture 3" descr="A picture containing chart&#10;&#10;Description automatically generated">
            <a:extLst>
              <a:ext uri="{FF2B5EF4-FFF2-40B4-BE49-F238E27FC236}">
                <a16:creationId xmlns:a16="http://schemas.microsoft.com/office/drawing/2014/main" id="{53090528-DD93-846D-F7DB-DAA70FD199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667" y="3353240"/>
            <a:ext cx="5334000" cy="35047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B7AFEBD-A707-19AE-778B-B2A6CFD3F115}"/>
              </a:ext>
            </a:extLst>
          </p:cNvPr>
          <p:cNvSpPr txBox="1"/>
          <p:nvPr/>
        </p:nvSpPr>
        <p:spPr>
          <a:xfrm>
            <a:off x="2911616" y="4400365"/>
            <a:ext cx="352006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GIV Dropsonde</a:t>
            </a:r>
          </a:p>
          <a:p>
            <a:r>
              <a:rPr lang="en-US" sz="2400" dirty="0">
                <a:solidFill>
                  <a:schemeClr val="bg1"/>
                </a:solidFill>
              </a:rPr>
              <a:t> 928 vertical levels in BUFR</a:t>
            </a:r>
          </a:p>
          <a:p>
            <a:r>
              <a:rPr lang="en-US" sz="2400" dirty="0">
                <a:solidFill>
                  <a:schemeClr val="bg1"/>
                </a:solidFill>
              </a:rPr>
              <a:t> 51 levels in TEMPDROP </a:t>
            </a:r>
          </a:p>
        </p:txBody>
      </p:sp>
    </p:spTree>
    <p:extLst>
      <p:ext uri="{BB962C8B-B14F-4D97-AF65-F5344CB8AC3E}">
        <p14:creationId xmlns:p14="http://schemas.microsoft.com/office/powerpoint/2010/main" val="1367591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5BB8A181-E0C9-2FD8-9BB0-C2574BD1479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625601"/>
            <a:ext cx="5249815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0C5E011-EA90-5690-9A03-7C9FC018A7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960880"/>
            <a:ext cx="5768887" cy="288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DE504CD-5B7D-3661-DC4A-6475F60FB6F1}"/>
              </a:ext>
            </a:extLst>
          </p:cNvPr>
          <p:cNvSpPr txBox="1"/>
          <p:nvPr/>
        </p:nvSpPr>
        <p:spPr>
          <a:xfrm>
            <a:off x="152400" y="5256995"/>
            <a:ext cx="61722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P-3 Stratiform Spiral module: a spiral ascent and descent across the freezing level in the stratiform portion of a primary rainband is shown in (a)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Microphysics measurements can help with rainfall, possibly intensity forecasts from numerical models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D79E23-11B7-6FF6-9FAE-B75809680536}"/>
              </a:ext>
            </a:extLst>
          </p:cNvPr>
          <p:cNvSpPr txBox="1"/>
          <p:nvPr/>
        </p:nvSpPr>
        <p:spPr>
          <a:xfrm>
            <a:off x="6223000" y="5533994"/>
            <a:ext cx="59182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Hurricane Teddy Cloud Imaging Probe (CIP) measurements of rain droplets, ice crystals, and snow.  Hydrometeors transition from water to ice as the P-3 flies through and above the freezing level.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362077-D53A-5D6B-1C09-CDF2F09D9679}"/>
              </a:ext>
            </a:extLst>
          </p:cNvPr>
          <p:cNvSpPr txBox="1"/>
          <p:nvPr/>
        </p:nvSpPr>
        <p:spPr>
          <a:xfrm flipH="1">
            <a:off x="1391919" y="91440"/>
            <a:ext cx="9611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sng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Use of GPS dropsondes for microphysics studies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85002D-79F0-4375-45DF-4D1F155B4195}"/>
              </a:ext>
            </a:extLst>
          </p:cNvPr>
          <p:cNvSpPr txBox="1"/>
          <p:nvPr/>
        </p:nvSpPr>
        <p:spPr>
          <a:xfrm>
            <a:off x="558506" y="768225"/>
            <a:ext cx="1049528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Provide temperature profiles at locations of spiral ascents/descents of aircraft to characterize ambient conditions of sampled hydrometeors</a:t>
            </a:r>
          </a:p>
        </p:txBody>
      </p:sp>
    </p:spTree>
    <p:extLst>
      <p:ext uri="{BB962C8B-B14F-4D97-AF65-F5344CB8AC3E}">
        <p14:creationId xmlns:p14="http://schemas.microsoft.com/office/powerpoint/2010/main" val="3894858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>
            <a:extLst>
              <a:ext uri="{FF2B5EF4-FFF2-40B4-BE49-F238E27FC236}">
                <a16:creationId xmlns:a16="http://schemas.microsoft.com/office/drawing/2014/main" id="{549B0251-A675-5350-AC44-1326CEABE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810" y="3131636"/>
            <a:ext cx="3920982" cy="3718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2D52380-23E9-8BDF-1EC5-420ED83CB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208" y="949051"/>
            <a:ext cx="5468696" cy="5713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>
            <a:extLst>
              <a:ext uri="{FF2B5EF4-FFF2-40B4-BE49-F238E27FC236}">
                <a16:creationId xmlns:a16="http://schemas.microsoft.com/office/drawing/2014/main" id="{0A271E50-9122-115E-2370-C3E06042EB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6810" y="298669"/>
            <a:ext cx="2802193" cy="255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5FB5A11-00CC-603F-0CB2-921C77D804AE}"/>
              </a:ext>
            </a:extLst>
          </p:cNvPr>
          <p:cNvSpPr txBox="1"/>
          <p:nvPr/>
        </p:nvSpPr>
        <p:spPr>
          <a:xfrm>
            <a:off x="602617" y="195519"/>
            <a:ext cx="573028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Microphysics </a:t>
            </a:r>
            <a:r>
              <a:rPr lang="en-US" sz="2800" b="1" u="sng" dirty="0" err="1">
                <a:solidFill>
                  <a:schemeClr val="bg1"/>
                </a:solidFill>
              </a:rPr>
              <a:t>spirlal</a:t>
            </a:r>
            <a:r>
              <a:rPr lang="en-US" sz="2800" b="1" u="sng" dirty="0">
                <a:solidFill>
                  <a:schemeClr val="bg1"/>
                </a:solidFill>
              </a:rPr>
              <a:t> in hurricane Earl:</a:t>
            </a:r>
          </a:p>
        </p:txBody>
      </p:sp>
    </p:spTree>
    <p:extLst>
      <p:ext uri="{BB962C8B-B14F-4D97-AF65-F5344CB8AC3E}">
        <p14:creationId xmlns:p14="http://schemas.microsoft.com/office/powerpoint/2010/main" val="28370746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CD9409-B47A-1D07-1BB5-AE391AEED10E}"/>
              </a:ext>
            </a:extLst>
          </p:cNvPr>
          <p:cNvSpPr txBox="1"/>
          <p:nvPr/>
        </p:nvSpPr>
        <p:spPr>
          <a:xfrm>
            <a:off x="311953" y="456247"/>
            <a:ext cx="11238526" cy="68326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Tropical Cyclone Rapid Intensification Project (TCRI)</a:t>
            </a:r>
          </a:p>
          <a:p>
            <a:r>
              <a:rPr lang="en-US" sz="2800" dirty="0">
                <a:solidFill>
                  <a:schemeClr val="bg1"/>
                </a:solidFill>
              </a:rPr>
              <a:t>Currently in year 3 of multi-year collaboration between HRD and  ONR</a:t>
            </a:r>
          </a:p>
          <a:p>
            <a:r>
              <a:rPr lang="en-US" sz="2800" dirty="0">
                <a:solidFill>
                  <a:schemeClr val="bg1"/>
                </a:solidFill>
              </a:rPr>
              <a:t>Piggybacks onto HRD’s hurricane field program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u="sng" dirty="0">
                <a:solidFill>
                  <a:schemeClr val="bg1"/>
                </a:solidFill>
              </a:rPr>
              <a:t>Objectives:</a:t>
            </a:r>
            <a:r>
              <a:rPr lang="en-US" sz="2800" dirty="0">
                <a:solidFill>
                  <a:schemeClr val="bg1"/>
                </a:solidFill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Identify key processes governing TC rapid intensification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Determine predictability and barriers to prediction of rapid intensification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Improve understanding of dynamic, thermodynamic and environmental 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 contributions to RI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b="1" u="sng" dirty="0">
                <a:solidFill>
                  <a:schemeClr val="bg1"/>
                </a:solidFill>
              </a:rPr>
              <a:t>Methods: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Deploy high-resolution dropsonde sequences in across TC RMW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Incorporate mini-experiments or modules into the flight pattern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Provide in-situ ocean measurements concurrent to dropsondes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5266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2642DB-B68A-4968-8994-54A3EC227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742" y="94897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2800" b="1" i="0" u="none" strike="noStrike" baseline="0" dirty="0">
                <a:solidFill>
                  <a:srgbClr val="0041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Shear-Relative Variation of Inflow Angle and Its</a:t>
            </a:r>
            <a:br>
              <a:rPr lang="en-US" sz="2800" b="1" i="0" u="none" strike="noStrike" baseline="0" dirty="0">
                <a:solidFill>
                  <a:srgbClr val="004174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u="none" strike="noStrike" baseline="0" dirty="0">
                <a:solidFill>
                  <a:srgbClr val="00417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Relationship to Tropical Cyclone Intensification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88208B4-1F4F-4080-8418-27FB952E12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24277" y="1845258"/>
            <a:ext cx="6544707" cy="4917845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3E87FD-3253-482E-8779-5F68B5236AFF}"/>
              </a:ext>
            </a:extLst>
          </p:cNvPr>
          <p:cNvSpPr txBox="1"/>
          <p:nvPr/>
        </p:nvSpPr>
        <p:spPr>
          <a:xfrm>
            <a:off x="7822195" y="2309722"/>
            <a:ext cx="325019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TIX-Regular"/>
                <a:ea typeface="+mn-ea"/>
                <a:cs typeface="+mn-cs"/>
              </a:rPr>
              <a:t>Intensifying storms have a lower degree of asymmetry of the surface inflow angle than steady-state storms under moderate wind shear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TIX-Regular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TIX-Regular"/>
                <a:ea typeface="+mn-ea"/>
                <a:cs typeface="+mn-cs"/>
              </a:rPr>
              <a:t>The degree of shear-relative asymmetry of the surface inflow angle is larger in the outer core region than in the eyewall region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59D187-F0AE-4B2A-87F2-BA0B29BB3D1E}"/>
              </a:ext>
            </a:extLst>
          </p:cNvPr>
          <p:cNvSpPr txBox="1"/>
          <p:nvPr/>
        </p:nvSpPr>
        <p:spPr>
          <a:xfrm>
            <a:off x="4490517" y="1235794"/>
            <a:ext cx="4010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(Ming, J. Zhang, Rogers, 2022)</a:t>
            </a:r>
          </a:p>
        </p:txBody>
      </p:sp>
    </p:spTree>
    <p:extLst>
      <p:ext uri="{BB962C8B-B14F-4D97-AF65-F5344CB8AC3E}">
        <p14:creationId xmlns:p14="http://schemas.microsoft.com/office/powerpoint/2010/main" val="11356197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415C92-E3C2-405B-5D36-E2A85A8B44F6}"/>
              </a:ext>
            </a:extLst>
          </p:cNvPr>
          <p:cNvSpPr txBox="1"/>
          <p:nvPr/>
        </p:nvSpPr>
        <p:spPr>
          <a:xfrm>
            <a:off x="198272" y="359321"/>
            <a:ext cx="123490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Stone, Z.:  High </a:t>
            </a:r>
            <a:r>
              <a:rPr lang="en-US" sz="2800" b="1" u="sng" dirty="0" err="1">
                <a:solidFill>
                  <a:schemeClr val="bg1"/>
                </a:solidFill>
              </a:rPr>
              <a:t>altiutude</a:t>
            </a:r>
            <a:r>
              <a:rPr lang="en-US" sz="2800" b="1" u="sng" dirty="0">
                <a:solidFill>
                  <a:schemeClr val="bg1"/>
                </a:solidFill>
              </a:rPr>
              <a:t> dropsondes contribute to evaluation of Thermodynamic  </a:t>
            </a:r>
          </a:p>
          <a:p>
            <a:r>
              <a:rPr lang="en-US" sz="2800" b="1" u="sng" dirty="0">
                <a:solidFill>
                  <a:schemeClr val="bg1"/>
                </a:solidFill>
              </a:rPr>
              <a:t>contribution to alignment and intensification of hurricane Sally (2020)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Dropsondes crucial for assessing humidity and stability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Vertical mass flux can be inferred from dropsonde measurements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B30EFA-E2EC-62E6-7EEB-D0A328C0E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6084" y="2409857"/>
            <a:ext cx="3856383" cy="379674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49B771-F1FF-6229-17CC-0F869CDE05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272" y="3075779"/>
            <a:ext cx="7434470" cy="313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23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D1133A9F-C420-8419-D234-DB3B518AE5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0"/>
            <a:ext cx="121221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10082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1CE0D1A-5C1F-56B0-FACA-D56778EF3FC4}"/>
                  </a:ext>
                </a:extLst>
              </p:cNvPr>
              <p:cNvSpPr txBox="1"/>
              <p:nvPr/>
            </p:nvSpPr>
            <p:spPr>
              <a:xfrm>
                <a:off x="105835" y="109172"/>
                <a:ext cx="12312538" cy="252376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>
                    <a:rot lat="0" lon="0" rev="0"/>
                  </a:camera>
                  <a:lightRig rig="threePt" dir="t"/>
                </a:scene3d>
              </a:bodyPr>
              <a:lstStyle/>
              <a:p>
                <a:r>
                  <a:rPr lang="en-US" sz="2800" b="1" u="sng" dirty="0">
                    <a:solidFill>
                      <a:schemeClr val="bg1"/>
                    </a:solidFill>
                  </a:rPr>
                  <a:t>Foster, R.A. : Dropsonde surface pressure to evaluate SAR retrieved pressure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800" dirty="0">
                    <a:solidFill>
                      <a:schemeClr val="bg1"/>
                    </a:solidFill>
                  </a:rPr>
                  <a:t>Using SAR imagery to diagnose TC boundary layer structure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800" dirty="0">
                    <a:solidFill>
                      <a:schemeClr val="bg1"/>
                    </a:solidFill>
                  </a:rPr>
                  <a:t>Co-located P-3 and SAR overpass in Fiona (2022) and Larry (2021)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sz="2800" dirty="0">
                    <a:solidFill>
                      <a:schemeClr val="bg1"/>
                    </a:solidFill>
                  </a:rPr>
                  <a:t>Method based on </a:t>
                </a:r>
                <a:r>
                  <a:rPr lang="en-US" sz="2800" dirty="0" err="1">
                    <a:solidFill>
                      <a:schemeClr val="bg1"/>
                    </a:solidFill>
                  </a:rPr>
                  <a:t>Patoux</a:t>
                </a:r>
                <a:r>
                  <a:rPr lang="en-US" sz="2800" dirty="0">
                    <a:solidFill>
                      <a:schemeClr val="bg1"/>
                    </a:solidFill>
                  </a:rPr>
                  <a:t> and Foster (2012) with simplified PBL as in Foster(2009)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80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∇</m:t>
                    </m:r>
                    <m:r>
                      <a:rPr lang="en-US" sz="2800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sz="2800" dirty="0">
                    <a:solidFill>
                      <a:schemeClr val="bg1"/>
                    </a:solidFill>
                  </a:rPr>
                  <a:t> from surface wind vector used to calculate least squares SLP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endParaRPr lang="en-US" dirty="0">
                  <a:solidFill>
                    <a:schemeClr val="bg1"/>
                  </a:solidFill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11CE0D1A-5C1F-56B0-FACA-D56778EF3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35" y="109172"/>
                <a:ext cx="12312538" cy="2523768"/>
              </a:xfrm>
              <a:prstGeom prst="rect">
                <a:avLst/>
              </a:prstGeom>
              <a:blipFill>
                <a:blip r:embed="rId2"/>
                <a:stretch>
                  <a:fillRect l="-990" t="-24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C4AF8938-2D6E-01B8-2B9E-1A3958B02B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065" y="4054124"/>
            <a:ext cx="3218688" cy="264871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778EC5-5FDB-4F6A-5FFC-4A6964FDB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2483" y="3665832"/>
            <a:ext cx="3880440" cy="311014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5E35369-D8AE-BFC1-63F5-B742D45AAC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062" y="4684110"/>
            <a:ext cx="1951673" cy="1848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DBCB99-F4B0-D568-B000-41108BF42C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555" y="4684111"/>
            <a:ext cx="1897380" cy="18488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8A8656-472A-35CD-919C-B3539C81E9BA}"/>
                  </a:ext>
                </a:extLst>
              </p:cNvPr>
              <p:cNvSpPr txBox="1"/>
              <p:nvPr/>
            </p:nvSpPr>
            <p:spPr>
              <a:xfrm>
                <a:off x="7825062" y="2409228"/>
                <a:ext cx="3617913" cy="21654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b="1" dirty="0">
                    <a:solidFill>
                      <a:schemeClr val="bg1"/>
                    </a:solidFill>
                  </a:rPr>
                  <a:t>Typical SLP retrieval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Scatterplots ~ along 1:1 line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18 Sondes in scene compare well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d>
                          <m:dPr>
                            <m:ctrl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 from Sondes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RMS = 4.4mb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Best agreement close to overpass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Deepening reported in flight log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8A8656-472A-35CD-919C-B3539C81E9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5062" y="2409228"/>
                <a:ext cx="3617913" cy="2165465"/>
              </a:xfrm>
              <a:prstGeom prst="rect">
                <a:avLst/>
              </a:prstGeom>
              <a:blipFill>
                <a:blip r:embed="rId7"/>
                <a:stretch>
                  <a:fillRect l="-1518" t="-1408" r="-843" b="-36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3787DC98-8165-D09A-585E-CF31674E7E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287" y="2299812"/>
            <a:ext cx="2380298" cy="2384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402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ED639A-387F-0068-B7DF-B550731044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942" y="21593"/>
            <a:ext cx="2643188" cy="283845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B5C398-2679-FF34-3C47-6D53C5F6B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6" y="3057401"/>
            <a:ext cx="4114360" cy="35816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28B3E4-0B77-6854-7355-98FAE4F6B3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822" y="21593"/>
            <a:ext cx="3468148" cy="326621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30C272-2CC9-9F20-9A00-9317FDDA0D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413" y="140465"/>
            <a:ext cx="3372231" cy="32662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6AC49BF-8234-861E-D5DA-4CD4C43E3D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501" y="3570190"/>
            <a:ext cx="3795713" cy="308133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9">
                <a:extLst>
                  <a:ext uri="{FF2B5EF4-FFF2-40B4-BE49-F238E27FC236}">
                    <a16:creationId xmlns:a16="http://schemas.microsoft.com/office/drawing/2014/main" id="{C58DC88F-2D9F-59F4-5EEE-5109997BA0BB}"/>
                  </a:ext>
                </a:extLst>
              </p:cNvPr>
              <p:cNvSpPr txBox="1"/>
              <p:nvPr/>
            </p:nvSpPr>
            <p:spPr>
              <a:xfrm>
                <a:off x="8895999" y="3889627"/>
                <a:ext cx="3194785" cy="244246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b="1" dirty="0">
                    <a:solidFill>
                      <a:schemeClr val="bg1"/>
                    </a:solidFill>
                  </a:rPr>
                  <a:t>Typical SLP Retrieval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Scatterplots ~along 1:1 line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4 sondes from P-3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7 sondes from G4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  <m:d>
                          <m:dPr>
                            <m:ctrlP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US" b="0" i="1" smtClean="0">
                                <a:solidFill>
                                  <a:schemeClr val="bg1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</m:num>
                      <m:den>
                        <m:r>
                          <a:rPr lang="en-US" b="0" i="1" smtClean="0">
                            <a:solidFill>
                              <a:schemeClr val="bg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0" i="1" dirty="0" smtClean="0">
                        <a:solidFill>
                          <a:schemeClr val="bg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𝑃</m:t>
                    </m:r>
                  </m:oMath>
                </a14:m>
                <a:r>
                  <a:rPr lang="en-US" dirty="0">
                    <a:solidFill>
                      <a:schemeClr val="bg1"/>
                    </a:solidFill>
                  </a:rPr>
                  <a:t> from Sondes</a:t>
                </a:r>
              </a:p>
              <a:p>
                <a:pPr marL="742950" lvl="1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RMS 2.2 mb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dirty="0">
                    <a:solidFill>
                      <a:schemeClr val="bg1"/>
                    </a:solidFill>
                  </a:rPr>
                  <a:t>Good agreement with P3 SLP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8" name="TextBox 9">
                <a:extLst>
                  <a:ext uri="{FF2B5EF4-FFF2-40B4-BE49-F238E27FC236}">
                    <a16:creationId xmlns:a16="http://schemas.microsoft.com/office/drawing/2014/main" id="{C58DC88F-2D9F-59F4-5EEE-5109997BA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5999" y="3889627"/>
                <a:ext cx="3194785" cy="2442464"/>
              </a:xfrm>
              <a:prstGeom prst="rect">
                <a:avLst/>
              </a:prstGeom>
              <a:blipFill>
                <a:blip r:embed="rId7"/>
                <a:stretch>
                  <a:fillRect l="-1145" t="-1247" r="-9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4568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45C098-283A-2D28-A2D1-CE09B17CC9EF}"/>
              </a:ext>
            </a:extLst>
          </p:cNvPr>
          <p:cNvSpPr txBox="1"/>
          <p:nvPr/>
        </p:nvSpPr>
        <p:spPr>
          <a:xfrm>
            <a:off x="362309" y="224287"/>
            <a:ext cx="1127738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Wu, C-C : Dropsonde observations used to show boundary layer stability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Strong sea surface cooling associated with slow translation speed leads to </a:t>
            </a:r>
          </a:p>
          <a:p>
            <a:r>
              <a:rPr lang="en-US" sz="2800" dirty="0">
                <a:solidFill>
                  <a:schemeClr val="bg1"/>
                </a:solidFill>
              </a:rPr>
              <a:t>   rapid weakening of  2018 Typhoon Trami</a:t>
            </a:r>
          </a:p>
        </p:txBody>
      </p:sp>
      <p:pic>
        <p:nvPicPr>
          <p:cNvPr id="4" name="Picture 3" descr="Chart, diagram&#10;&#10;Description automatically generated">
            <a:extLst>
              <a:ext uri="{FF2B5EF4-FFF2-40B4-BE49-F238E27FC236}">
                <a16:creationId xmlns:a16="http://schemas.microsoft.com/office/drawing/2014/main" id="{4FAFADA2-03B0-748A-1C59-2C6635EAC0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881" y="2816840"/>
            <a:ext cx="3224540" cy="3620536"/>
          </a:xfrm>
          <a:prstGeom prst="rect">
            <a:avLst/>
          </a:prstGeom>
        </p:spPr>
      </p:pic>
      <p:pic>
        <p:nvPicPr>
          <p:cNvPr id="6" name="Picture 5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27CD0405-8CC6-5CD0-B04E-3F0205745F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399" y="1865376"/>
            <a:ext cx="2969122" cy="4572000"/>
          </a:xfrm>
          <a:prstGeom prst="rect">
            <a:avLst/>
          </a:prstGeom>
        </p:spPr>
      </p:pic>
      <p:pic>
        <p:nvPicPr>
          <p:cNvPr id="8" name="Picture 7" descr="A picture containing application&#10;&#10;Description automatically generated">
            <a:extLst>
              <a:ext uri="{FF2B5EF4-FFF2-40B4-BE49-F238E27FC236}">
                <a16:creationId xmlns:a16="http://schemas.microsoft.com/office/drawing/2014/main" id="{0E71C9F2-42C6-852C-4247-24630E8464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09" y="1865376"/>
            <a:ext cx="441573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443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843CC6-CCCB-7E16-9F36-C74486BC55D3}"/>
              </a:ext>
            </a:extLst>
          </p:cNvPr>
          <p:cNvSpPr txBox="1"/>
          <p:nvPr/>
        </p:nvSpPr>
        <p:spPr>
          <a:xfrm>
            <a:off x="285402" y="235503"/>
            <a:ext cx="1162119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</a:rPr>
              <a:t>Aberson</a:t>
            </a:r>
            <a:r>
              <a:rPr lang="en-US" sz="2800" b="1" u="sng" dirty="0">
                <a:solidFill>
                  <a:schemeClr val="bg1"/>
                </a:solidFill>
              </a:rPr>
              <a:t> et al.: History of Dropsonde Observations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Review of changes in dropsonde technology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Contribution of dropsondes to TC understanding and forecast improvement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Data assimilation and targeting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Physical structures and processes</a:t>
            </a:r>
          </a:p>
          <a:p>
            <a:pPr marL="457200" indent="-457200">
              <a:buFontTx/>
              <a:buChar char="-"/>
            </a:pPr>
            <a:r>
              <a:rPr lang="en-US" sz="2800" dirty="0">
                <a:solidFill>
                  <a:schemeClr val="bg1"/>
                </a:solidFill>
              </a:rPr>
              <a:t>Improvements to numerical model parameters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E30E93-D1E8-8D40-442F-8B876CD43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1378" y="2913159"/>
            <a:ext cx="8549242" cy="3944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6270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FDB155-FA14-318A-6220-EF566EA2B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332" y="1152146"/>
            <a:ext cx="8062623" cy="55559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BA79380-F284-79B0-F5D2-11F9D8C034D8}"/>
              </a:ext>
            </a:extLst>
          </p:cNvPr>
          <p:cNvSpPr txBox="1"/>
          <p:nvPr/>
        </p:nvSpPr>
        <p:spPr>
          <a:xfrm>
            <a:off x="201168" y="329184"/>
            <a:ext cx="52799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chemeClr val="bg1"/>
                </a:solidFill>
              </a:rPr>
              <a:t>Evolution of dropsonde technology</a:t>
            </a:r>
          </a:p>
        </p:txBody>
      </p:sp>
    </p:spTree>
    <p:extLst>
      <p:ext uri="{BB962C8B-B14F-4D97-AF65-F5344CB8AC3E}">
        <p14:creationId xmlns:p14="http://schemas.microsoft.com/office/powerpoint/2010/main" val="32741834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51D9FF-6CFB-4A54-FA75-D1AB434F6546}"/>
              </a:ext>
            </a:extLst>
          </p:cNvPr>
          <p:cNvSpPr txBox="1"/>
          <p:nvPr/>
        </p:nvSpPr>
        <p:spPr>
          <a:xfrm>
            <a:off x="276045" y="224287"/>
            <a:ext cx="7170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2023 PUBLICATIONS USING DROPSONDE DATA: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53A4D8-4866-97CC-A2B4-219F00BDEBFA}"/>
              </a:ext>
            </a:extLst>
          </p:cNvPr>
          <p:cNvSpPr txBox="1"/>
          <p:nvPr/>
        </p:nvSpPr>
        <p:spPr>
          <a:xfrm>
            <a:off x="276045" y="1242204"/>
            <a:ext cx="11867929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Chang, K-.F., C.-C. Wu and K. Ito, 2022: On the Rapid Weakening of Typhoon </a:t>
            </a:r>
            <a:r>
              <a:rPr lang="en-US" dirty="0" err="1">
                <a:solidFill>
                  <a:schemeClr val="bg1"/>
                </a:solidFill>
              </a:rPr>
              <a:t>Tramii</a:t>
            </a:r>
            <a:r>
              <a:rPr lang="en-US" dirty="0">
                <a:solidFill>
                  <a:schemeClr val="bg1"/>
                </a:solidFill>
              </a:rPr>
              <a:t>(2018).. Strong Sea-Surface </a:t>
            </a:r>
          </a:p>
          <a:p>
            <a:r>
              <a:rPr lang="en-US" dirty="0">
                <a:solidFill>
                  <a:schemeClr val="bg1"/>
                </a:solidFill>
              </a:rPr>
              <a:t>     Temperature Cooling  Associated with Slow Translation Speed. Mon. Wea. Rev., 152, 227-251</a:t>
            </a:r>
          </a:p>
          <a:p>
            <a:r>
              <a:rPr lang="pt-BR" dirty="0">
                <a:solidFill>
                  <a:schemeClr val="bg1"/>
                </a:solidFill>
              </a:rPr>
              <a:t>     </a:t>
            </a:r>
            <a:r>
              <a:rPr lang="pt-BR" dirty="0" err="1">
                <a:solidFill>
                  <a:schemeClr val="bg1"/>
                </a:solidFill>
              </a:rPr>
              <a:t>doi</a:t>
            </a:r>
            <a:r>
              <a:rPr lang="pt-BR" dirty="0">
                <a:solidFill>
                  <a:schemeClr val="bg1"/>
                </a:solidFill>
              </a:rPr>
              <a:t>: </a:t>
            </a:r>
            <a:r>
              <a:rPr lang="pt-BR" dirty="0">
                <a:solidFill>
                  <a:schemeClr val="bg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https://doi.org/10.1175/MWR-D-22-0039.1</a:t>
            </a:r>
            <a:endParaRPr lang="pt-B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Ming, J., Liu., R., </a:t>
            </a:r>
            <a:r>
              <a:rPr lang="pt-BR" b="1" dirty="0">
                <a:solidFill>
                  <a:schemeClr val="bg1"/>
                </a:solidFill>
              </a:rPr>
              <a:t>Zhang. J.A. </a:t>
            </a:r>
            <a:r>
              <a:rPr lang="pt-BR" b="1" dirty="0" err="1">
                <a:solidFill>
                  <a:schemeClr val="bg1"/>
                </a:solidFill>
              </a:rPr>
              <a:t>and</a:t>
            </a:r>
            <a:r>
              <a:rPr lang="pt-BR" b="1" dirty="0">
                <a:solidFill>
                  <a:schemeClr val="bg1"/>
                </a:solidFill>
              </a:rPr>
              <a:t> Rogers, R.F</a:t>
            </a:r>
            <a:r>
              <a:rPr lang="pt-BR" dirty="0">
                <a:solidFill>
                  <a:schemeClr val="bg1"/>
                </a:solidFill>
              </a:rPr>
              <a:t>. 2022: The </a:t>
            </a:r>
            <a:r>
              <a:rPr lang="pt-BR" dirty="0" err="1">
                <a:solidFill>
                  <a:schemeClr val="bg1"/>
                </a:solidFill>
              </a:rPr>
              <a:t>Shear-Relative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Variation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of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Inflow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Angle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its </a:t>
            </a:r>
            <a:r>
              <a:rPr lang="pt-BR" dirty="0" err="1">
                <a:solidFill>
                  <a:schemeClr val="bg1"/>
                </a:solidFill>
              </a:rPr>
              <a:t>Relationship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to</a:t>
            </a:r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     Tropical Cyclone </a:t>
            </a:r>
            <a:r>
              <a:rPr lang="pt-BR" dirty="0" err="1">
                <a:solidFill>
                  <a:schemeClr val="bg1"/>
                </a:solidFill>
              </a:rPr>
              <a:t>Intensification</a:t>
            </a:r>
            <a:r>
              <a:rPr lang="pt-BR" dirty="0">
                <a:solidFill>
                  <a:schemeClr val="bg1"/>
                </a:solidFill>
              </a:rPr>
              <a:t>. Jour. </a:t>
            </a:r>
            <a:r>
              <a:rPr lang="pt-BR" dirty="0" err="1">
                <a:solidFill>
                  <a:schemeClr val="bg1"/>
                </a:solidFill>
              </a:rPr>
              <a:t>Geophys</a:t>
            </a:r>
            <a:r>
              <a:rPr lang="pt-BR" dirty="0">
                <a:solidFill>
                  <a:schemeClr val="bg1"/>
                </a:solidFill>
              </a:rPr>
              <a:t>. Rea.: </a:t>
            </a:r>
            <a:r>
              <a:rPr lang="pt-BR" dirty="0" err="1">
                <a:solidFill>
                  <a:schemeClr val="bg1"/>
                </a:solidFill>
              </a:rPr>
              <a:t>Atmospheres</a:t>
            </a:r>
            <a:r>
              <a:rPr lang="pt-BR" dirty="0">
                <a:solidFill>
                  <a:schemeClr val="bg1"/>
                </a:solidFill>
              </a:rPr>
              <a:t>., 127, 32022JD037280s </a:t>
            </a:r>
          </a:p>
          <a:p>
            <a:r>
              <a:rPr lang="pt-BR" dirty="0">
                <a:solidFill>
                  <a:schemeClr val="bg1"/>
                </a:solidFill>
              </a:rPr>
              <a:t>     </a:t>
            </a:r>
            <a:r>
              <a:rPr lang="pt-BR" dirty="0" err="1">
                <a:solidFill>
                  <a:schemeClr val="bg1"/>
                </a:solidFill>
              </a:rPr>
              <a:t>doi</a:t>
            </a:r>
            <a:r>
              <a:rPr lang="pt-BR" dirty="0">
                <a:solidFill>
                  <a:schemeClr val="bg1"/>
                </a:solidFill>
              </a:rPr>
              <a:t>: </a:t>
            </a:r>
            <a:r>
              <a:rPr lang="pt-BR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https://doi.org/10.1029/2022JD037280</a:t>
            </a:r>
            <a:endParaRPr lang="pt-B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dirty="0">
                <a:solidFill>
                  <a:schemeClr val="bg1"/>
                </a:solidFill>
              </a:rPr>
              <a:t>Stone, Z., </a:t>
            </a:r>
            <a:r>
              <a:rPr lang="pt-BR" b="1" dirty="0" err="1">
                <a:solidFill>
                  <a:schemeClr val="bg1"/>
                </a:solidFill>
              </a:rPr>
              <a:t>Alvey</a:t>
            </a:r>
            <a:r>
              <a:rPr lang="pt-BR" b="1" dirty="0">
                <a:solidFill>
                  <a:schemeClr val="bg1"/>
                </a:solidFill>
              </a:rPr>
              <a:t>, G.R. III, </a:t>
            </a:r>
            <a:r>
              <a:rPr lang="pt-BR" b="1" dirty="0" err="1">
                <a:solidFill>
                  <a:schemeClr val="bg1"/>
                </a:solidFill>
              </a:rPr>
              <a:t>Dunion</a:t>
            </a:r>
            <a:r>
              <a:rPr lang="pt-BR" b="1" dirty="0">
                <a:solidFill>
                  <a:schemeClr val="bg1"/>
                </a:solidFill>
              </a:rPr>
              <a:t>, J.P., Fischer, M.S., </a:t>
            </a:r>
            <a:r>
              <a:rPr lang="pt-BR" dirty="0">
                <a:solidFill>
                  <a:schemeClr val="bg1"/>
                </a:solidFill>
              </a:rPr>
              <a:t>Raymond, D.J., </a:t>
            </a:r>
            <a:r>
              <a:rPr lang="pt-BR" b="1" dirty="0">
                <a:solidFill>
                  <a:schemeClr val="bg1"/>
                </a:solidFill>
              </a:rPr>
              <a:t>Rogers, R.F</a:t>
            </a:r>
            <a:r>
              <a:rPr lang="pt-BR" dirty="0">
                <a:solidFill>
                  <a:schemeClr val="bg1"/>
                </a:solidFill>
              </a:rPr>
              <a:t>., </a:t>
            </a:r>
            <a:r>
              <a:rPr lang="pt-BR" dirty="0" err="1">
                <a:solidFill>
                  <a:schemeClr val="bg1"/>
                </a:solidFill>
              </a:rPr>
              <a:t>Sentic</a:t>
            </a:r>
            <a:r>
              <a:rPr lang="pt-BR" dirty="0">
                <a:solidFill>
                  <a:schemeClr val="bg1"/>
                </a:solidFill>
              </a:rPr>
              <a:t>, S.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b="1" dirty="0">
                <a:solidFill>
                  <a:schemeClr val="bg1"/>
                </a:solidFill>
              </a:rPr>
              <a:t>J. </a:t>
            </a:r>
            <a:r>
              <a:rPr lang="pt-BR" b="1" dirty="0" err="1">
                <a:solidFill>
                  <a:schemeClr val="bg1"/>
                </a:solidFill>
              </a:rPr>
              <a:t>Zawislak</a:t>
            </a:r>
            <a:r>
              <a:rPr lang="pt-BR" dirty="0">
                <a:solidFill>
                  <a:schemeClr val="bg1"/>
                </a:solidFill>
              </a:rPr>
              <a:t>. 2023:</a:t>
            </a:r>
          </a:p>
          <a:p>
            <a:r>
              <a:rPr lang="pt-BR" dirty="0">
                <a:solidFill>
                  <a:schemeClr val="bg1"/>
                </a:solidFill>
              </a:rPr>
              <a:t>     </a:t>
            </a:r>
            <a:r>
              <a:rPr lang="pt-BR" dirty="0" err="1">
                <a:solidFill>
                  <a:schemeClr val="bg1"/>
                </a:solidFill>
              </a:rPr>
              <a:t>Thermodynamic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Contribution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to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Vortex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Alignment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Rapid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Intensification</a:t>
            </a:r>
            <a:r>
              <a:rPr lang="pt-BR" dirty="0">
                <a:solidFill>
                  <a:schemeClr val="bg1"/>
                </a:solidFill>
              </a:rPr>
              <a:t> in Hurricane Sally (2020).</a:t>
            </a:r>
          </a:p>
          <a:p>
            <a:r>
              <a:rPr lang="pt-BR" dirty="0">
                <a:solidFill>
                  <a:schemeClr val="bg1"/>
                </a:solidFill>
              </a:rPr>
              <a:t>     </a:t>
            </a:r>
            <a:r>
              <a:rPr lang="pt-BR" dirty="0" err="1">
                <a:solidFill>
                  <a:schemeClr val="bg1"/>
                </a:solidFill>
              </a:rPr>
              <a:t>doi</a:t>
            </a:r>
            <a:r>
              <a:rPr lang="pt-BR" dirty="0">
                <a:solidFill>
                  <a:schemeClr val="bg1"/>
                </a:solidFill>
              </a:rPr>
              <a:t>: </a:t>
            </a:r>
            <a:r>
              <a:rPr lang="pt-BR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https://doi.org/</a:t>
            </a:r>
            <a:endParaRPr lang="pt-B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err="1">
                <a:solidFill>
                  <a:schemeClr val="bg1"/>
                </a:solidFill>
              </a:rPr>
              <a:t>Ditchek</a:t>
            </a:r>
            <a:r>
              <a:rPr lang="pt-BR" b="1" dirty="0">
                <a:solidFill>
                  <a:schemeClr val="bg1"/>
                </a:solidFill>
              </a:rPr>
              <a:t>, S.D., J.A. </a:t>
            </a:r>
            <a:r>
              <a:rPr lang="pt-BR" b="1" dirty="0" err="1">
                <a:solidFill>
                  <a:schemeClr val="bg1"/>
                </a:solidFill>
              </a:rPr>
              <a:t>Sippel</a:t>
            </a:r>
            <a:r>
              <a:rPr lang="pt-BR" b="1" dirty="0">
                <a:solidFill>
                  <a:schemeClr val="bg1"/>
                </a:solidFill>
              </a:rPr>
              <a:t>, G.J. </a:t>
            </a:r>
            <a:r>
              <a:rPr lang="pt-BR" b="1" dirty="0" err="1">
                <a:solidFill>
                  <a:schemeClr val="bg1"/>
                </a:solidFill>
              </a:rPr>
              <a:t>Alaka</a:t>
            </a:r>
            <a:r>
              <a:rPr lang="pt-BR" b="1" dirty="0">
                <a:solidFill>
                  <a:schemeClr val="bg1"/>
                </a:solidFill>
              </a:rPr>
              <a:t>, Jr., S.B. Goldenberg </a:t>
            </a:r>
            <a:r>
              <a:rPr lang="pt-BR" b="1" dirty="0" err="1">
                <a:solidFill>
                  <a:schemeClr val="bg1"/>
                </a:solidFill>
              </a:rPr>
              <a:t>and</a:t>
            </a:r>
            <a:r>
              <a:rPr lang="pt-BR" b="1" dirty="0">
                <a:solidFill>
                  <a:schemeClr val="bg1"/>
                </a:solidFill>
              </a:rPr>
              <a:t> L. </a:t>
            </a:r>
            <a:r>
              <a:rPr lang="pt-BR" b="1" dirty="0" err="1">
                <a:solidFill>
                  <a:schemeClr val="bg1"/>
                </a:solidFill>
              </a:rPr>
              <a:t>Cucurell</a:t>
            </a:r>
            <a:r>
              <a:rPr lang="pt-BR" b="1" dirty="0">
                <a:solidFill>
                  <a:schemeClr val="bg1"/>
                </a:solidFill>
              </a:rPr>
              <a:t>, </a:t>
            </a:r>
            <a:r>
              <a:rPr lang="pt-BR" dirty="0">
                <a:solidFill>
                  <a:schemeClr val="bg1"/>
                </a:solidFill>
              </a:rPr>
              <a:t>2023: A </a:t>
            </a:r>
            <a:r>
              <a:rPr lang="pt-BR" dirty="0" err="1">
                <a:solidFill>
                  <a:schemeClr val="bg1"/>
                </a:solidFill>
              </a:rPr>
              <a:t>Systematic</a:t>
            </a:r>
            <a:r>
              <a:rPr lang="pt-BR" dirty="0">
                <a:solidFill>
                  <a:schemeClr val="bg1"/>
                </a:solidFill>
              </a:rPr>
              <a:t> Assessment </a:t>
            </a:r>
            <a:r>
              <a:rPr lang="pt-BR" dirty="0" err="1">
                <a:solidFill>
                  <a:schemeClr val="bg1"/>
                </a:solidFill>
              </a:rPr>
              <a:t>of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the</a:t>
            </a:r>
            <a:r>
              <a:rPr lang="pt-BR" dirty="0">
                <a:solidFill>
                  <a:schemeClr val="bg1"/>
                </a:solidFill>
              </a:rPr>
              <a:t> Overall</a:t>
            </a:r>
          </a:p>
          <a:p>
            <a:r>
              <a:rPr lang="pt-BR" dirty="0">
                <a:solidFill>
                  <a:schemeClr val="bg1"/>
                </a:solidFill>
              </a:rPr>
              <a:t>      </a:t>
            </a:r>
            <a:r>
              <a:rPr lang="pt-BR" dirty="0" err="1">
                <a:solidFill>
                  <a:schemeClr val="bg1"/>
                </a:solidFill>
              </a:rPr>
              <a:t>Dropsonde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Impact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during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the</a:t>
            </a:r>
            <a:r>
              <a:rPr lang="pt-BR" dirty="0">
                <a:solidFill>
                  <a:schemeClr val="bg1"/>
                </a:solidFill>
              </a:rPr>
              <a:t> 2017-2020 Hurricane </a:t>
            </a:r>
            <a:r>
              <a:rPr lang="pt-BR" dirty="0" err="1">
                <a:solidFill>
                  <a:schemeClr val="bg1"/>
                </a:solidFill>
              </a:rPr>
              <a:t>Seasons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using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the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Basin-Scale</a:t>
            </a:r>
            <a:r>
              <a:rPr lang="pt-BR" dirty="0">
                <a:solidFill>
                  <a:schemeClr val="bg1"/>
                </a:solidFill>
              </a:rPr>
              <a:t> HWRF. </a:t>
            </a:r>
            <a:r>
              <a:rPr lang="pt-BR" dirty="0" err="1">
                <a:solidFill>
                  <a:schemeClr val="bg1"/>
                </a:solidFill>
              </a:rPr>
              <a:t>Wea</a:t>
            </a:r>
            <a:r>
              <a:rPr lang="pt-BR" dirty="0">
                <a:solidFill>
                  <a:schemeClr val="bg1"/>
                </a:solidFill>
              </a:rPr>
              <a:t>. </a:t>
            </a:r>
            <a:r>
              <a:rPr lang="pt-BR" dirty="0" err="1">
                <a:solidFill>
                  <a:schemeClr val="bg1"/>
                </a:solidFill>
              </a:rPr>
              <a:t>Forecasting</a:t>
            </a:r>
            <a:endParaRPr lang="pt-B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>
                <a:solidFill>
                  <a:schemeClr val="bg1"/>
                </a:solidFill>
              </a:rPr>
              <a:t>Sellwood, K., J.A. </a:t>
            </a:r>
            <a:r>
              <a:rPr lang="pt-BR" b="1" dirty="0" err="1">
                <a:solidFill>
                  <a:schemeClr val="bg1"/>
                </a:solidFill>
              </a:rPr>
              <a:t>Sippel</a:t>
            </a:r>
            <a:r>
              <a:rPr lang="pt-BR" b="1" dirty="0">
                <a:solidFill>
                  <a:schemeClr val="bg1"/>
                </a:solidFill>
              </a:rPr>
              <a:t> </a:t>
            </a:r>
            <a:r>
              <a:rPr lang="pt-BR" b="1" dirty="0" err="1">
                <a:solidFill>
                  <a:schemeClr val="bg1"/>
                </a:solidFill>
              </a:rPr>
              <a:t>and</a:t>
            </a:r>
            <a:r>
              <a:rPr lang="pt-BR" b="1" dirty="0">
                <a:solidFill>
                  <a:schemeClr val="bg1"/>
                </a:solidFill>
              </a:rPr>
              <a:t> A. </a:t>
            </a:r>
            <a:r>
              <a:rPr lang="pt-BR" b="1" dirty="0" err="1">
                <a:solidFill>
                  <a:schemeClr val="bg1"/>
                </a:solidFill>
              </a:rPr>
              <a:t>Aksoy</a:t>
            </a:r>
            <a:r>
              <a:rPr lang="pt-BR" dirty="0">
                <a:solidFill>
                  <a:schemeClr val="bg1"/>
                </a:solidFill>
              </a:rPr>
              <a:t>, 2023: </a:t>
            </a:r>
            <a:r>
              <a:rPr lang="pt-BR" dirty="0" err="1">
                <a:solidFill>
                  <a:schemeClr val="bg1"/>
                </a:solidFill>
              </a:rPr>
              <a:t>Assimilation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of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Coyote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Small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Uncrewed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Aircraft</a:t>
            </a:r>
            <a:r>
              <a:rPr lang="pt-BR" dirty="0">
                <a:solidFill>
                  <a:schemeClr val="bg1"/>
                </a:solidFill>
              </a:rPr>
              <a:t> System </a:t>
            </a:r>
            <a:r>
              <a:rPr lang="pt-BR" dirty="0" err="1">
                <a:solidFill>
                  <a:schemeClr val="bg1"/>
                </a:solidFill>
              </a:rPr>
              <a:t>Observations</a:t>
            </a:r>
            <a:r>
              <a:rPr lang="pt-BR" dirty="0">
                <a:solidFill>
                  <a:schemeClr val="bg1"/>
                </a:solidFill>
              </a:rPr>
              <a:t> in </a:t>
            </a:r>
          </a:p>
          <a:p>
            <a:r>
              <a:rPr lang="pt-BR" dirty="0">
                <a:solidFill>
                  <a:schemeClr val="bg1"/>
                </a:solidFill>
              </a:rPr>
              <a:t>     Hurricane Maria (2017) </a:t>
            </a:r>
            <a:r>
              <a:rPr lang="pt-BR" dirty="0" err="1">
                <a:solidFill>
                  <a:schemeClr val="bg1"/>
                </a:solidFill>
              </a:rPr>
              <a:t>using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Operational</a:t>
            </a:r>
            <a:r>
              <a:rPr lang="pt-BR" dirty="0">
                <a:solidFill>
                  <a:schemeClr val="bg1"/>
                </a:solidFill>
              </a:rPr>
              <a:t> HWRF. </a:t>
            </a:r>
            <a:r>
              <a:rPr lang="pt-BR" dirty="0" err="1">
                <a:solidFill>
                  <a:schemeClr val="bg1"/>
                </a:solidFill>
              </a:rPr>
              <a:t>Wea</a:t>
            </a:r>
            <a:r>
              <a:rPr lang="pt-BR" dirty="0">
                <a:solidFill>
                  <a:schemeClr val="bg1"/>
                </a:solidFill>
              </a:rPr>
              <a:t>. </a:t>
            </a:r>
            <a:r>
              <a:rPr lang="pt-BR" dirty="0" err="1">
                <a:solidFill>
                  <a:schemeClr val="bg1"/>
                </a:solidFill>
              </a:rPr>
              <a:t>Forecasting</a:t>
            </a:r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     </a:t>
            </a:r>
            <a:r>
              <a:rPr lang="pt-BR" dirty="0" err="1">
                <a:solidFill>
                  <a:schemeClr val="bg1"/>
                </a:solidFill>
              </a:rPr>
              <a:t>doi</a:t>
            </a:r>
            <a:r>
              <a:rPr lang="pt-BR" dirty="0">
                <a:solidFill>
                  <a:schemeClr val="bg1"/>
                </a:solidFill>
              </a:rPr>
              <a:t>:/https://doi.org/10.1175/WAF-D-22-0214.1</a:t>
            </a:r>
          </a:p>
          <a:p>
            <a:r>
              <a:rPr lang="pt-BR" b="1" u="sng" dirty="0">
                <a:solidFill>
                  <a:schemeClr val="bg1"/>
                </a:solidFill>
              </a:rPr>
              <a:t>IN REVIEW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err="1">
                <a:solidFill>
                  <a:schemeClr val="bg1"/>
                </a:solidFill>
              </a:rPr>
              <a:t>Ditchek</a:t>
            </a:r>
            <a:r>
              <a:rPr lang="pt-BR" b="1" dirty="0">
                <a:solidFill>
                  <a:schemeClr val="bg1"/>
                </a:solidFill>
              </a:rPr>
              <a:t>, S.D. </a:t>
            </a:r>
            <a:r>
              <a:rPr lang="pt-BR" b="1" dirty="0" err="1">
                <a:solidFill>
                  <a:schemeClr val="bg1"/>
                </a:solidFill>
              </a:rPr>
              <a:t>and</a:t>
            </a:r>
            <a:r>
              <a:rPr lang="pt-BR" b="1" dirty="0">
                <a:solidFill>
                  <a:schemeClr val="bg1"/>
                </a:solidFill>
              </a:rPr>
              <a:t> </a:t>
            </a:r>
            <a:r>
              <a:rPr lang="pt-BR" b="1" dirty="0" err="1">
                <a:solidFill>
                  <a:schemeClr val="bg1"/>
                </a:solidFill>
              </a:rPr>
              <a:t>J.Sippel</a:t>
            </a:r>
            <a:r>
              <a:rPr lang="pt-BR" b="1" dirty="0">
                <a:solidFill>
                  <a:schemeClr val="bg1"/>
                </a:solidFill>
              </a:rPr>
              <a:t> </a:t>
            </a:r>
            <a:r>
              <a:rPr lang="pt-BR" dirty="0">
                <a:solidFill>
                  <a:schemeClr val="bg1"/>
                </a:solidFill>
              </a:rPr>
              <a:t>. A </a:t>
            </a:r>
            <a:r>
              <a:rPr lang="pt-BR" dirty="0" err="1">
                <a:solidFill>
                  <a:schemeClr val="bg1"/>
                </a:solidFill>
              </a:rPr>
              <a:t>Comparison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of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the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Impacts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of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Inner</a:t>
            </a:r>
            <a:r>
              <a:rPr lang="pt-BR" dirty="0">
                <a:solidFill>
                  <a:schemeClr val="bg1"/>
                </a:solidFill>
              </a:rPr>
              <a:t>-Core, </a:t>
            </a:r>
            <a:r>
              <a:rPr lang="pt-BR" dirty="0" err="1">
                <a:solidFill>
                  <a:schemeClr val="bg1"/>
                </a:solidFill>
              </a:rPr>
              <a:t>In-Vortex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Environmental </a:t>
            </a:r>
            <a:r>
              <a:rPr lang="pt-BR" dirty="0" err="1">
                <a:solidFill>
                  <a:schemeClr val="bg1"/>
                </a:solidFill>
              </a:rPr>
              <a:t>Dropsondes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on</a:t>
            </a:r>
            <a:r>
              <a:rPr lang="pt-BR" dirty="0">
                <a:solidFill>
                  <a:schemeClr val="bg1"/>
                </a:solidFill>
              </a:rPr>
              <a:t> </a:t>
            </a:r>
          </a:p>
          <a:p>
            <a:r>
              <a:rPr lang="pt-BR" dirty="0">
                <a:solidFill>
                  <a:schemeClr val="bg1"/>
                </a:solidFill>
              </a:rPr>
              <a:t>      Tropical Cyclone </a:t>
            </a:r>
            <a:r>
              <a:rPr lang="pt-BR" dirty="0" err="1">
                <a:solidFill>
                  <a:schemeClr val="bg1"/>
                </a:solidFill>
              </a:rPr>
              <a:t>Forecasts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During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the</a:t>
            </a:r>
            <a:r>
              <a:rPr lang="pt-BR" dirty="0">
                <a:solidFill>
                  <a:schemeClr val="bg1"/>
                </a:solidFill>
              </a:rPr>
              <a:t> 2017-2020 Hurricane </a:t>
            </a:r>
            <a:r>
              <a:rPr lang="pt-BR" dirty="0" err="1">
                <a:solidFill>
                  <a:schemeClr val="bg1"/>
                </a:solidFill>
              </a:rPr>
              <a:t>Seasons</a:t>
            </a:r>
            <a:r>
              <a:rPr lang="pt-BR" dirty="0">
                <a:solidFill>
                  <a:schemeClr val="bg1"/>
                </a:solidFill>
              </a:rPr>
              <a:t>. </a:t>
            </a:r>
            <a:r>
              <a:rPr lang="pt-BR" dirty="0" err="1">
                <a:solidFill>
                  <a:schemeClr val="bg1"/>
                </a:solidFill>
              </a:rPr>
              <a:t>Submitted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to</a:t>
            </a:r>
            <a:r>
              <a:rPr lang="pt-BR" dirty="0">
                <a:solidFill>
                  <a:schemeClr val="bg1"/>
                </a:solidFill>
              </a:rPr>
              <a:t> Weather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Forecasting</a:t>
            </a:r>
            <a:endParaRPr lang="pt-BR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BR" b="1" dirty="0" err="1">
                <a:solidFill>
                  <a:schemeClr val="bg1"/>
                </a:solidFill>
              </a:rPr>
              <a:t>Aberson</a:t>
            </a:r>
            <a:r>
              <a:rPr lang="pt-BR" b="1" dirty="0">
                <a:solidFill>
                  <a:schemeClr val="bg1"/>
                </a:solidFill>
              </a:rPr>
              <a:t>, S.D., J. A. Zhang, J. </a:t>
            </a:r>
            <a:r>
              <a:rPr lang="pt-BR" b="1" dirty="0" err="1">
                <a:solidFill>
                  <a:schemeClr val="bg1"/>
                </a:solidFill>
              </a:rPr>
              <a:t>Zawislak</a:t>
            </a:r>
            <a:r>
              <a:rPr lang="pt-BR" b="1" dirty="0">
                <a:solidFill>
                  <a:schemeClr val="bg1"/>
                </a:solidFill>
              </a:rPr>
              <a:t>, K. Sellwood, R. Rogers, </a:t>
            </a:r>
            <a:r>
              <a:rPr lang="pt-BR" b="1" dirty="0" err="1">
                <a:solidFill>
                  <a:schemeClr val="bg1"/>
                </a:solidFill>
              </a:rPr>
              <a:t>and</a:t>
            </a:r>
            <a:r>
              <a:rPr lang="pt-BR" b="1" dirty="0">
                <a:solidFill>
                  <a:schemeClr val="bg1"/>
                </a:solidFill>
              </a:rPr>
              <a:t> J.J. </a:t>
            </a:r>
            <a:r>
              <a:rPr lang="pt-BR" b="1" dirty="0" err="1">
                <a:solidFill>
                  <a:schemeClr val="bg1"/>
                </a:solidFill>
              </a:rPr>
              <a:t>Cione</a:t>
            </a:r>
            <a:r>
              <a:rPr lang="pt-BR" dirty="0">
                <a:solidFill>
                  <a:schemeClr val="bg1"/>
                </a:solidFill>
              </a:rPr>
              <a:t>. The NCAR GPS </a:t>
            </a:r>
            <a:r>
              <a:rPr lang="pt-BR" dirty="0" err="1">
                <a:solidFill>
                  <a:schemeClr val="bg1"/>
                </a:solidFill>
              </a:rPr>
              <a:t>Dropsonde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its </a:t>
            </a:r>
            <a:r>
              <a:rPr lang="pt-BR" dirty="0" err="1">
                <a:solidFill>
                  <a:schemeClr val="bg1"/>
                </a:solidFill>
              </a:rPr>
              <a:t>Impact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on</a:t>
            </a:r>
            <a:endParaRPr lang="pt-BR" dirty="0">
              <a:solidFill>
                <a:schemeClr val="bg1"/>
              </a:solidFill>
            </a:endParaRPr>
          </a:p>
          <a:p>
            <a:r>
              <a:rPr lang="pt-BR" dirty="0">
                <a:solidFill>
                  <a:schemeClr val="bg1"/>
                </a:solidFill>
              </a:rPr>
              <a:t>      Hurricane </a:t>
            </a:r>
            <a:r>
              <a:rPr lang="pt-BR" dirty="0" err="1">
                <a:solidFill>
                  <a:schemeClr val="bg1"/>
                </a:solidFill>
              </a:rPr>
              <a:t>Operations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and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Research</a:t>
            </a:r>
            <a:r>
              <a:rPr lang="pt-BR" dirty="0">
                <a:solidFill>
                  <a:schemeClr val="bg1"/>
                </a:solidFill>
              </a:rPr>
              <a:t>. </a:t>
            </a:r>
            <a:r>
              <a:rPr lang="pt-BR" dirty="0" err="1">
                <a:solidFill>
                  <a:schemeClr val="bg1"/>
                </a:solidFill>
              </a:rPr>
              <a:t>Submitted</a:t>
            </a:r>
            <a:r>
              <a:rPr lang="pt-BR" dirty="0">
                <a:solidFill>
                  <a:schemeClr val="bg1"/>
                </a:solidFill>
              </a:rPr>
              <a:t> </a:t>
            </a:r>
            <a:r>
              <a:rPr lang="pt-BR" dirty="0" err="1">
                <a:solidFill>
                  <a:schemeClr val="bg1"/>
                </a:solidFill>
              </a:rPr>
              <a:t>to</a:t>
            </a:r>
            <a:r>
              <a:rPr lang="pt-BR" dirty="0">
                <a:solidFill>
                  <a:schemeClr val="bg1"/>
                </a:solidFill>
              </a:rPr>
              <a:t> BAMS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7204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4">
            <a:extLst>
              <a:ext uri="{FF2B5EF4-FFF2-40B4-BE49-F238E27FC236}">
                <a16:creationId xmlns:a16="http://schemas.microsoft.com/office/drawing/2014/main" id="{108BB4C7-1FBB-CB7E-6BE9-28A91BD924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35194"/>
              </p:ext>
            </p:extLst>
          </p:nvPr>
        </p:nvGraphicFramePr>
        <p:xfrm>
          <a:off x="1263247" y="374572"/>
          <a:ext cx="9307216" cy="34040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2964">
                  <a:extLst>
                    <a:ext uri="{9D8B030D-6E8A-4147-A177-3AD203B41FA5}">
                      <a16:colId xmlns:a16="http://schemas.microsoft.com/office/drawing/2014/main" val="2706345569"/>
                    </a:ext>
                  </a:extLst>
                </a:gridCol>
                <a:gridCol w="1044983">
                  <a:extLst>
                    <a:ext uri="{9D8B030D-6E8A-4147-A177-3AD203B41FA5}">
                      <a16:colId xmlns:a16="http://schemas.microsoft.com/office/drawing/2014/main" val="4027022116"/>
                    </a:ext>
                  </a:extLst>
                </a:gridCol>
                <a:gridCol w="1019257">
                  <a:extLst>
                    <a:ext uri="{9D8B030D-6E8A-4147-A177-3AD203B41FA5}">
                      <a16:colId xmlns:a16="http://schemas.microsoft.com/office/drawing/2014/main" val="2571257840"/>
                    </a:ext>
                  </a:extLst>
                </a:gridCol>
                <a:gridCol w="1110004">
                  <a:extLst>
                    <a:ext uri="{9D8B030D-6E8A-4147-A177-3AD203B41FA5}">
                      <a16:colId xmlns:a16="http://schemas.microsoft.com/office/drawing/2014/main" val="777876122"/>
                    </a:ext>
                  </a:extLst>
                </a:gridCol>
                <a:gridCol w="1110004">
                  <a:extLst>
                    <a:ext uri="{9D8B030D-6E8A-4147-A177-3AD203B41FA5}">
                      <a16:colId xmlns:a16="http://schemas.microsoft.com/office/drawing/2014/main" val="1328800983"/>
                    </a:ext>
                  </a:extLst>
                </a:gridCol>
                <a:gridCol w="942473">
                  <a:extLst>
                    <a:ext uri="{9D8B030D-6E8A-4147-A177-3AD203B41FA5}">
                      <a16:colId xmlns:a16="http://schemas.microsoft.com/office/drawing/2014/main" val="168002467"/>
                    </a:ext>
                  </a:extLst>
                </a:gridCol>
                <a:gridCol w="1217531">
                  <a:extLst>
                    <a:ext uri="{9D8B030D-6E8A-4147-A177-3AD203B41FA5}">
                      <a16:colId xmlns:a16="http://schemas.microsoft.com/office/drawing/2014/main" val="3297911107"/>
                    </a:ext>
                  </a:extLst>
                </a:gridCol>
              </a:tblGrid>
              <a:tr h="326825">
                <a:tc gridSpan="7"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                                          NOAA  RECONAISSANCE DATA COLLECTED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8517480"/>
                  </a:ext>
                </a:extLst>
              </a:tr>
              <a:tr h="544709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P3-Flights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GIV- Flights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Drops </a:t>
                      </a:r>
                    </a:p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RMW Drops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AXBT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TDR</a:t>
                      </a:r>
                    </a:p>
                    <a:p>
                      <a:r>
                        <a:rPr lang="en-US" sz="1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Analyses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9310460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EARL – 06A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2663985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FIONA – 07A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919201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IAN – 09A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953739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JULIA -13A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833407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LISA – 15A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488901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NICOLE 17-A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6573248"/>
                  </a:ext>
                </a:extLst>
              </a:tr>
              <a:tr h="361786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944760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0E7F951-9ADE-260D-0ADA-CCE99599AB08}"/>
              </a:ext>
            </a:extLst>
          </p:cNvPr>
          <p:cNvSpPr txBox="1"/>
          <p:nvPr/>
        </p:nvSpPr>
        <p:spPr>
          <a:xfrm>
            <a:off x="948906" y="3916393"/>
            <a:ext cx="457298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Issues Requiring ASPEN Operator Intervention</a:t>
            </a:r>
          </a:p>
          <a:p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Post-splash data                                      39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Erroneous post-splash flag                     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Late launch detect                                  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Erroneous late launch detect                 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Early launch detect                                  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Partial fast fall                                            1   </a:t>
            </a:r>
            <a:endParaRPr lang="en-US" b="1" u="sng" dirty="0">
              <a:solidFill>
                <a:schemeClr val="bg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73B310A-C8F3-230E-9CC1-9B630BBD8453}"/>
              </a:ext>
            </a:extLst>
          </p:cNvPr>
          <p:cNvSpPr txBox="1"/>
          <p:nvPr/>
        </p:nvSpPr>
        <p:spPr>
          <a:xfrm>
            <a:off x="6748272" y="3916393"/>
            <a:ext cx="407996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</a:rPr>
              <a:t>Dropsonde Failures</a:t>
            </a:r>
          </a:p>
          <a:p>
            <a:endParaRPr lang="en-US" b="1" u="sng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No Launch detect                                  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Late wind acquisition                            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Missing  or flagged winds                     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Fast fall                                                    6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Bad T RH                                                  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Stopped transmitting                             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36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723C0D78-C870-4CB4-1FDD-AD2BD3395E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0754132"/>
              </p:ext>
            </p:extLst>
          </p:nvPr>
        </p:nvGraphicFramePr>
        <p:xfrm>
          <a:off x="3092704" y="215900"/>
          <a:ext cx="8508797" cy="642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66848">
                  <a:extLst>
                    <a:ext uri="{9D8B030D-6E8A-4147-A177-3AD203B41FA5}">
                      <a16:colId xmlns:a16="http://schemas.microsoft.com/office/drawing/2014/main" val="313456048"/>
                    </a:ext>
                  </a:extLst>
                </a:gridCol>
                <a:gridCol w="1972666">
                  <a:extLst>
                    <a:ext uri="{9D8B030D-6E8A-4147-A177-3AD203B41FA5}">
                      <a16:colId xmlns:a16="http://schemas.microsoft.com/office/drawing/2014/main" val="1662044634"/>
                    </a:ext>
                  </a:extLst>
                </a:gridCol>
                <a:gridCol w="1849526">
                  <a:extLst>
                    <a:ext uri="{9D8B030D-6E8A-4147-A177-3AD203B41FA5}">
                      <a16:colId xmlns:a16="http://schemas.microsoft.com/office/drawing/2014/main" val="88441321"/>
                    </a:ext>
                  </a:extLst>
                </a:gridCol>
                <a:gridCol w="2219757">
                  <a:extLst>
                    <a:ext uri="{9D8B030D-6E8A-4147-A177-3AD203B41FA5}">
                      <a16:colId xmlns:a16="http://schemas.microsoft.com/office/drawing/2014/main" val="47428494"/>
                    </a:ext>
                  </a:extLst>
                </a:gridCol>
              </a:tblGrid>
              <a:tr h="492760">
                <a:tc>
                  <a:txBody>
                    <a:bodyPr/>
                    <a:lstStyle/>
                    <a:p>
                      <a:r>
                        <a:rPr lang="en-US" dirty="0"/>
                        <a:t>STORM - BASIN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# FLIGHTS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DROPS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# MISSING DROPS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6692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AGATHA - 01E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1273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ALEX - 01A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8950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BONNIE - 03A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71587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PTC - 04A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277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INVEST - 95E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0055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EARL - 06A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04709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KAY – 12E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90427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FIONA – 07A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4664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IAN – 09A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9464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ORLENE – 16E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2030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JULIA – 13A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063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KARL – 14A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317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ROSLYN – 19E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9235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LISA – 15A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 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9471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NICOLE – 17A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2588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TOTALS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691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137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606657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26065040-D6EF-5480-B4AF-6F3CDAABE1C3}"/>
              </a:ext>
            </a:extLst>
          </p:cNvPr>
          <p:cNvSpPr txBox="1"/>
          <p:nvPr/>
        </p:nvSpPr>
        <p:spPr>
          <a:xfrm>
            <a:off x="246219" y="1182231"/>
            <a:ext cx="2666371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HRD also collects</a:t>
            </a:r>
          </a:p>
          <a:p>
            <a:r>
              <a:rPr lang="en-US" sz="2800" dirty="0">
                <a:solidFill>
                  <a:schemeClr val="bg1"/>
                </a:solidFill>
              </a:rPr>
              <a:t>and archives</a:t>
            </a:r>
          </a:p>
          <a:p>
            <a:r>
              <a:rPr lang="en-US" sz="2800" dirty="0">
                <a:solidFill>
                  <a:schemeClr val="bg1"/>
                </a:solidFill>
              </a:rPr>
              <a:t>U.S. Air Force </a:t>
            </a:r>
          </a:p>
          <a:p>
            <a:r>
              <a:rPr lang="en-US" sz="2800" dirty="0">
                <a:solidFill>
                  <a:schemeClr val="bg1"/>
                </a:solidFill>
              </a:rPr>
              <a:t>53</a:t>
            </a:r>
            <a:r>
              <a:rPr lang="en-US" sz="2800" baseline="30000" dirty="0">
                <a:solidFill>
                  <a:schemeClr val="bg1"/>
                </a:solidFill>
              </a:rPr>
              <a:t>rd</a:t>
            </a:r>
            <a:r>
              <a:rPr lang="en-US" sz="2800" dirty="0">
                <a:solidFill>
                  <a:schemeClr val="bg1"/>
                </a:solidFill>
              </a:rPr>
              <a:t> WRS </a:t>
            </a:r>
          </a:p>
          <a:p>
            <a:r>
              <a:rPr lang="en-US" sz="2800" dirty="0">
                <a:solidFill>
                  <a:schemeClr val="bg1"/>
                </a:solidFill>
              </a:rPr>
              <a:t>Dropsondes</a:t>
            </a:r>
          </a:p>
        </p:txBody>
      </p:sp>
    </p:spTree>
    <p:extLst>
      <p:ext uri="{BB962C8B-B14F-4D97-AF65-F5344CB8AC3E}">
        <p14:creationId xmlns:p14="http://schemas.microsoft.com/office/powerpoint/2010/main" val="37033558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ACD2CC-6758-FC61-8007-39AF3DBF5F32}"/>
              </a:ext>
            </a:extLst>
          </p:cNvPr>
          <p:cNvSpPr txBox="1"/>
          <p:nvPr/>
        </p:nvSpPr>
        <p:spPr>
          <a:xfrm>
            <a:off x="152679" y="369426"/>
            <a:ext cx="120393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>
                <a:solidFill>
                  <a:schemeClr val="bg1"/>
                </a:solidFill>
              </a:rPr>
              <a:t>DATA ACCESS: https://www.aoml.noaa.gov/2022-hurricane-field-program-data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70555A-8A8B-C7C4-4E2B-F806368625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50" t="11197" r="6250" b="23728"/>
          <a:stretch/>
        </p:blipFill>
        <p:spPr>
          <a:xfrm>
            <a:off x="335279" y="1307476"/>
            <a:ext cx="8046720" cy="42430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1290B79-F73E-57DB-7004-107D9845A3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600" t="33433" r="53200" b="29766"/>
          <a:stretch/>
        </p:blipFill>
        <p:spPr>
          <a:xfrm>
            <a:off x="8729473" y="1522475"/>
            <a:ext cx="2340864" cy="252374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DCE08D-57FD-B0B0-B15A-CAB73770DB2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750" t="25867" r="40150" b="39200"/>
          <a:stretch/>
        </p:blipFill>
        <p:spPr>
          <a:xfrm>
            <a:off x="7943089" y="4352659"/>
            <a:ext cx="3913632" cy="239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8574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329F38-7DD4-3CA7-EFB0-483E7C18CD73}"/>
              </a:ext>
            </a:extLst>
          </p:cNvPr>
          <p:cNvSpPr txBox="1"/>
          <p:nvPr/>
        </p:nvSpPr>
        <p:spPr>
          <a:xfrm>
            <a:off x="239781" y="240804"/>
            <a:ext cx="11712437" cy="6617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u="sng" dirty="0">
                <a:solidFill>
                  <a:schemeClr val="bg1"/>
                </a:solidFill>
              </a:rPr>
              <a:t>Some Erroneous Data Transmitted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30 </a:t>
            </a:r>
            <a:r>
              <a:rPr lang="en-US" sz="2800" dirty="0" err="1">
                <a:solidFill>
                  <a:schemeClr val="bg1"/>
                </a:solidFill>
              </a:rPr>
              <a:t>Tempdrop</a:t>
            </a:r>
            <a:r>
              <a:rPr lang="en-US" sz="2800" dirty="0">
                <a:solidFill>
                  <a:schemeClr val="bg1"/>
                </a:solidFill>
              </a:rPr>
              <a:t> messages with possibly erroneous data were transmitted in 2022</a:t>
            </a:r>
          </a:p>
          <a:p>
            <a:r>
              <a:rPr lang="en-US" sz="2800" dirty="0">
                <a:solidFill>
                  <a:schemeClr val="bg1"/>
                </a:solidFill>
              </a:rPr>
              <a:t>12 U.S.A.F</a:t>
            </a:r>
          </a:p>
          <a:p>
            <a:r>
              <a:rPr lang="en-US" sz="2800" dirty="0">
                <a:solidFill>
                  <a:schemeClr val="bg1"/>
                </a:solidFill>
              </a:rPr>
              <a:t>18 NOAA ( 10 NOAA49, 5 NOAA42, 3 NOAA43)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9 had post-splash data which was not removed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2 contained pre-launch data in the </a:t>
            </a:r>
            <a:r>
              <a:rPr lang="en-US" sz="2800" dirty="0" err="1">
                <a:solidFill>
                  <a:schemeClr val="bg1"/>
                </a:solidFill>
              </a:rPr>
              <a:t>bufr</a:t>
            </a:r>
            <a:r>
              <a:rPr lang="en-US" sz="2800" dirty="0">
                <a:solidFill>
                  <a:schemeClr val="bg1"/>
                </a:solidFill>
              </a:rPr>
              <a:t> files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13 had questionable wind data at the top of the sounding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4 fast-fall soundings were not properly identified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2 partial fast-fall sondes were transmitted with some questionable wind data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ASPEN did not always  automatically identify these errors </a:t>
            </a:r>
          </a:p>
          <a:p>
            <a:r>
              <a:rPr lang="en-US" sz="2800" dirty="0">
                <a:solidFill>
                  <a:schemeClr val="bg1"/>
                </a:solidFill>
              </a:rPr>
              <a:t>Operator eyes on input is still important – </a:t>
            </a:r>
            <a:r>
              <a:rPr lang="en-US" sz="2800" b="1" dirty="0">
                <a:solidFill>
                  <a:schemeClr val="bg1"/>
                </a:solidFill>
              </a:rPr>
              <a:t>need to look at every drop</a:t>
            </a:r>
            <a:r>
              <a:rPr lang="en-US" sz="2800" dirty="0">
                <a:solidFill>
                  <a:schemeClr val="bg1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73423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EA788A-C83F-14FF-B8A5-B86D6AF83D21}"/>
              </a:ext>
            </a:extLst>
          </p:cNvPr>
          <p:cNvSpPr txBox="1"/>
          <p:nvPr/>
        </p:nvSpPr>
        <p:spPr>
          <a:xfrm>
            <a:off x="672860" y="569343"/>
            <a:ext cx="8270277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u="sng" dirty="0">
                <a:solidFill>
                  <a:schemeClr val="bg1"/>
                </a:solidFill>
              </a:rPr>
              <a:t>Extreme Measurements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Seven sondes measured updrafts &gt; 10 m/s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One in Earl (NOAA42)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Three in Fiona (NOAA43, NOAA49, USAF)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Three in Ian (AF)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Four sondes measured downdrafts &lt; -10 m/s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Two in Fiona (NOAA 43)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bg1"/>
                </a:solidFill>
              </a:rPr>
              <a:t>Two in Ian (USAF)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Zero sondes measured horizontal wind speeds &gt; 90 m/s</a:t>
            </a:r>
          </a:p>
        </p:txBody>
      </p:sp>
    </p:spTree>
    <p:extLst>
      <p:ext uri="{BB962C8B-B14F-4D97-AF65-F5344CB8AC3E}">
        <p14:creationId xmlns:p14="http://schemas.microsoft.com/office/powerpoint/2010/main" val="1976428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7911CB2-6E46-50C3-F299-770ADECA3A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043" y="1143000"/>
            <a:ext cx="10137913" cy="571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B12B84-AD29-A9EE-1600-5F03A637B237}"/>
              </a:ext>
            </a:extLst>
          </p:cNvPr>
          <p:cNvSpPr txBox="1"/>
          <p:nvPr/>
        </p:nvSpPr>
        <p:spPr>
          <a:xfrm>
            <a:off x="310896" y="328178"/>
            <a:ext cx="11796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</a:rPr>
              <a:t>Aberson</a:t>
            </a:r>
            <a:r>
              <a:rPr lang="en-US" sz="2800" b="1" u="sng" dirty="0">
                <a:solidFill>
                  <a:schemeClr val="bg1"/>
                </a:solidFill>
              </a:rPr>
              <a:t>, S.: Interesting feature sampled by G-IV dropsonde in hurricane Fiona</a:t>
            </a:r>
          </a:p>
        </p:txBody>
      </p:sp>
    </p:spTree>
    <p:extLst>
      <p:ext uri="{BB962C8B-B14F-4D97-AF65-F5344CB8AC3E}">
        <p14:creationId xmlns:p14="http://schemas.microsoft.com/office/powerpoint/2010/main" val="153074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27713FD-9551-8022-7E8D-49FF9E370BE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950" t="34667" r="16300" b="31200"/>
          <a:stretch/>
        </p:blipFill>
        <p:spPr>
          <a:xfrm>
            <a:off x="512216" y="2148825"/>
            <a:ext cx="11167567" cy="414328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ADA9F30-7638-822E-872F-337A58B3C4DE}"/>
              </a:ext>
            </a:extLst>
          </p:cNvPr>
          <p:cNvSpPr txBox="1"/>
          <p:nvPr/>
        </p:nvSpPr>
        <p:spPr>
          <a:xfrm>
            <a:off x="447734" y="565886"/>
            <a:ext cx="118765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 err="1">
                <a:solidFill>
                  <a:schemeClr val="bg1"/>
                </a:solidFill>
              </a:rPr>
              <a:t>Dunion</a:t>
            </a:r>
            <a:r>
              <a:rPr lang="en-US" sz="2800" b="1" u="sng" dirty="0">
                <a:solidFill>
                  <a:schemeClr val="bg1"/>
                </a:solidFill>
              </a:rPr>
              <a:t>, J.: Dropsondes provide in-situ thermodynamic  data for understanding </a:t>
            </a:r>
          </a:p>
          <a:p>
            <a:r>
              <a:rPr lang="en-US" sz="2800" b="1" u="sng" dirty="0">
                <a:solidFill>
                  <a:schemeClr val="bg1"/>
                </a:solidFill>
              </a:rPr>
              <a:t>TC diurnal cycle</a:t>
            </a:r>
          </a:p>
        </p:txBody>
      </p:sp>
    </p:spTree>
    <p:extLst>
      <p:ext uri="{BB962C8B-B14F-4D97-AF65-F5344CB8AC3E}">
        <p14:creationId xmlns:p14="http://schemas.microsoft.com/office/powerpoint/2010/main" val="1282794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4508</TotalTime>
  <Words>1658</Words>
  <Application>Microsoft Office PowerPoint</Application>
  <PresentationFormat>Widescreen</PresentationFormat>
  <Paragraphs>299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STIX-Regular</vt:lpstr>
      <vt:lpstr>Times New Roman</vt:lpstr>
      <vt:lpstr>Office Theme</vt:lpstr>
      <vt:lpstr>1_Office Theme</vt:lpstr>
      <vt:lpstr>DROPSONDES IN 2022 HRD RESEARCH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Shear-Relative Variation of Inflow Angle and Its Relationship to Tropical Cyclone Intensification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Sellwood, Kathryn Julie</dc:creator>
  <cp:lastModifiedBy>Sellwood, Kathryn Julie</cp:lastModifiedBy>
  <cp:revision>14</cp:revision>
  <dcterms:created xsi:type="dcterms:W3CDTF">2023-04-07T20:33:42Z</dcterms:created>
  <dcterms:modified xsi:type="dcterms:W3CDTF">2023-04-10T23:44:39Z</dcterms:modified>
</cp:coreProperties>
</file>