
<file path=[Content_Types].xml><?xml version="1.0" encoding="utf-8"?>
<Types xmlns="http://schemas.openxmlformats.org/package/2006/content-types">
  <Default Extension="jpg" ContentType="image/jpeg"/>
  <Default Extension="emf" ContentType="image/x-emf"/>
  <Default Extension="jpeg" ContentType="image/jpeg"/>
  <Default Extension="xml" ContentType="application/xml"/>
  <Default Extension="mp4" ContentType="video/unknown"/>
  <Default Extension="bin" ContentType="application/vnd.openxmlformats-officedocument.presentationml.printerSettings"/>
  <Default Extension="wdp" ContentType="image/vnd.ms-photo"/>
  <Default Extension="png" ContentType="image/png"/>
  <Default Extension="wmf" ContentType="image/x-wmf"/>
  <Default Extension="rels" ContentType="application/vnd.openxmlformats-package.relationships+xml"/>
  <Default Extension="gif" ContentType="image/gif"/>
  <Default Extension="MOV"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 id="2147483972" r:id="rId2"/>
    <p:sldMasterId id="2147483987" r:id="rId3"/>
  </p:sldMasterIdLst>
  <p:notesMasterIdLst>
    <p:notesMasterId r:id="rId30"/>
  </p:notesMasterIdLst>
  <p:sldIdLst>
    <p:sldId id="256" r:id="rId4"/>
    <p:sldId id="293" r:id="rId5"/>
    <p:sldId id="320" r:id="rId6"/>
    <p:sldId id="323" r:id="rId7"/>
    <p:sldId id="334" r:id="rId8"/>
    <p:sldId id="336" r:id="rId9"/>
    <p:sldId id="337" r:id="rId10"/>
    <p:sldId id="301" r:id="rId11"/>
    <p:sldId id="339" r:id="rId12"/>
    <p:sldId id="342" r:id="rId13"/>
    <p:sldId id="343" r:id="rId14"/>
    <p:sldId id="349" r:id="rId15"/>
    <p:sldId id="350" r:id="rId16"/>
    <p:sldId id="351" r:id="rId17"/>
    <p:sldId id="352" r:id="rId18"/>
    <p:sldId id="353" r:id="rId19"/>
    <p:sldId id="354" r:id="rId20"/>
    <p:sldId id="360" r:id="rId21"/>
    <p:sldId id="355" r:id="rId22"/>
    <p:sldId id="358" r:id="rId23"/>
    <p:sldId id="356" r:id="rId24"/>
    <p:sldId id="344" r:id="rId25"/>
    <p:sldId id="359" r:id="rId26"/>
    <p:sldId id="357" r:id="rId27"/>
    <p:sldId id="335" r:id="rId28"/>
    <p:sldId id="270"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ECD8"/>
    <a:srgbClr val="DCE998"/>
    <a:srgbClr val="F900DC"/>
    <a:srgbClr val="20FFF4"/>
    <a:srgbClr val="26C9FC"/>
    <a:srgbClr val="2DC1FD"/>
    <a:srgbClr val="169900"/>
    <a:srgbClr val="76F4FD"/>
    <a:srgbClr val="29FFF9"/>
    <a:srgbClr val="1DAA1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6145"/>
    <p:restoredTop sz="93681"/>
  </p:normalViewPr>
  <p:slideViewPr>
    <p:cSldViewPr snapToGrid="0" snapToObjects="1">
      <p:cViewPr varScale="1">
        <p:scale>
          <a:sx n="74" d="100"/>
          <a:sy n="74" d="100"/>
        </p:scale>
        <p:origin x="-67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296"/>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4C27CA-42F9-644A-956E-92A9AD16D642}" type="datetimeFigureOut">
              <a:rPr lang="en-US" smtClean="0"/>
              <a:t>10/12/22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BDCA4B-B179-6942-B428-655C81A3C7D5}" type="slidenum">
              <a:rPr lang="en-US" smtClean="0"/>
              <a:t>‹#›</a:t>
            </a:fld>
            <a:endParaRPr lang="en-US" dirty="0"/>
          </a:p>
        </p:txBody>
      </p:sp>
    </p:spTree>
    <p:extLst>
      <p:ext uri="{BB962C8B-B14F-4D97-AF65-F5344CB8AC3E}">
        <p14:creationId xmlns:p14="http://schemas.microsoft.com/office/powerpoint/2010/main" val="126700888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pPr eaLnBrk="1" hangingPunct="1"/>
            <a:endParaRPr lang="en-US" dirty="0" smtClean="0">
              <a:latin typeface="Arial" pitchFamily="-72" charset="0"/>
            </a:endParaRPr>
          </a:p>
        </p:txBody>
      </p:sp>
      <p:sp>
        <p:nvSpPr>
          <p:cNvPr id="18435" name="Slide Number Placeholder 3"/>
          <p:cNvSpPr>
            <a:spLocks noGrp="1"/>
          </p:cNvSpPr>
          <p:nvPr>
            <p:ph type="sldNum" sz="quarter" idx="5"/>
          </p:nvPr>
        </p:nvSpPr>
        <p:spPr>
          <a:noFill/>
        </p:spPr>
        <p:txBody>
          <a:bodyPr/>
          <a:lstStyle/>
          <a:p>
            <a:fld id="{B317E0FD-D3A0-4E93-806D-B04F0D07FB91}" type="slidenum">
              <a:rPr lang="en-US" smtClean="0">
                <a:latin typeface="Arial" pitchFamily="-72" charset="0"/>
                <a:ea typeface="ＭＳ Ｐゴシック" pitchFamily="-72" charset="-128"/>
                <a:cs typeface="ＭＳ Ｐゴシック" pitchFamily="-72" charset="-128"/>
              </a:rPr>
              <a:pPr/>
              <a:t>2</a:t>
            </a:fld>
            <a:endParaRPr lang="en-US" smtClean="0">
              <a:latin typeface="Arial" pitchFamily="-72" charset="0"/>
              <a:ea typeface="ＭＳ Ｐゴシック" pitchFamily="-72" charset="-128"/>
              <a:cs typeface="ＭＳ Ｐゴシック" pitchFamily="-72"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F6AB007-D4D3-44D4-A6C5-B7093E6BE0B8}" type="slidenum">
              <a:rPr lang="en-US" altLang="en-US" smtClean="0">
                <a:solidFill>
                  <a:prstClr val="white"/>
                </a:solidFill>
                <a:latin typeface="Calibri"/>
              </a:rPr>
              <a:pPr>
                <a:defRPr/>
              </a:pPr>
              <a:t>8</a:t>
            </a:fld>
            <a:endParaRPr lang="en-US" altLang="en-US">
              <a:solidFill>
                <a:prstClr val="white"/>
              </a:solidFill>
              <a:latin typeface="Calibri"/>
            </a:endParaRPr>
          </a:p>
        </p:txBody>
      </p:sp>
    </p:spTree>
    <p:extLst>
      <p:ext uri="{BB962C8B-B14F-4D97-AF65-F5344CB8AC3E}">
        <p14:creationId xmlns:p14="http://schemas.microsoft.com/office/powerpoint/2010/main" val="707733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BDCA4B-B179-6942-B428-655C81A3C7D5}" type="slidenum">
              <a:rPr lang="en-US" smtClean="0"/>
              <a:t>26</a:t>
            </a:fld>
            <a:endParaRPr lang="en-US" dirty="0"/>
          </a:p>
        </p:txBody>
      </p:sp>
    </p:spTree>
    <p:extLst>
      <p:ext uri="{BB962C8B-B14F-4D97-AF65-F5344CB8AC3E}">
        <p14:creationId xmlns:p14="http://schemas.microsoft.com/office/powerpoint/2010/main" val="4129002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43597" y="167437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43597" y="4342227"/>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Wednesday, October 12, 22</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8" name="Straight Connector 7"/>
          <p:cNvCxnSpPr/>
          <p:nvPr/>
        </p:nvCxnSpPr>
        <p:spPr>
          <a:xfrm>
            <a:off x="643597" y="370129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C057FC-95B6-4D89-AFDA-ABA33EE921E5}" type="datetime2">
              <a:rPr lang="en-US" smtClean="0"/>
              <a:t>Wednesday, October 12, 22</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Wednesday, October 12, 22</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2F75F2F2-D857-47F2-A299-1721C3FEF1E5}"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1971491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a:xfrm>
            <a:off x="4097338" y="6591300"/>
            <a:ext cx="949325" cy="161925"/>
          </a:xfrm>
          <a:prstGeom prst="rect">
            <a:avLst/>
          </a:prstGeom>
        </p:spPr>
        <p:txBody>
          <a:bodyPr/>
          <a:lstStyle>
            <a:lvl1pPr algn="ctr">
              <a:defRPr sz="1400"/>
            </a:lvl1pPr>
          </a:lstStyle>
          <a:p>
            <a:pPr fontAlgn="base">
              <a:spcBef>
                <a:spcPct val="0"/>
              </a:spcBef>
              <a:spcAft>
                <a:spcPct val="0"/>
              </a:spcAft>
            </a:pPr>
            <a:r>
              <a:rPr lang="en-US" smtClean="0">
                <a:solidFill>
                  <a:srgbClr val="000000"/>
                </a:solidFill>
                <a:latin typeface="Arial" charset="0"/>
              </a:rPr>
              <a:t>-</a:t>
            </a:r>
            <a:fld id="{3C85A186-04EE-44A1-BD93-0B0C3CCB5050}" type="slidenum">
              <a:rPr lang="en-US" smtClean="0">
                <a:solidFill>
                  <a:srgbClr val="000000"/>
                </a:solidFill>
                <a:latin typeface="Arial" charset="0"/>
              </a:rPr>
              <a:pPr fontAlgn="base">
                <a:spcBef>
                  <a:spcPct val="0"/>
                </a:spcBef>
                <a:spcAft>
                  <a:spcPct val="0"/>
                </a:spcAft>
              </a:pPr>
              <a:t>‹#›</a:t>
            </a:fld>
            <a:r>
              <a:rPr lang="en-US" smtClean="0">
                <a:solidFill>
                  <a:srgbClr val="000000"/>
                </a:solidFill>
                <a:latin typeface="Arial" charset="0"/>
              </a:rPr>
              <a:t>-</a:t>
            </a:r>
            <a:endParaRPr lang="en-US">
              <a:solidFill>
                <a:srgbClr val="000000"/>
              </a:solidFill>
              <a:latin typeface="Arial" charset="0"/>
            </a:endParaRP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1969338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B298080B-3226-4B0E-8166-0268B4768526}"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1556737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143000"/>
            <a:ext cx="4038600" cy="5106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38600" cy="5106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179035D2-8476-4438-8FA7-E84F58143BF0}"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297365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6943"/>
            <a:ext cx="4040188" cy="639762"/>
          </a:xfrm>
          <a:ln cap="sq"/>
        </p:spPr>
        <p:txBody>
          <a:bodyPr anchor="b"/>
          <a:lstStyle>
            <a:lvl1pPr marL="0" indent="0" algn="ctr">
              <a:buNone/>
              <a:defRPr sz="2000" b="1">
                <a:effectLst/>
                <a:latin typeface="Narkisim" pitchFamily="34" charset="-79"/>
                <a:cs typeface="Narkisim" pitchFamily="34"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876705"/>
            <a:ext cx="4040188" cy="3951288"/>
          </a:xfrm>
        </p:spPr>
        <p:txBody>
          <a:bodyPr/>
          <a:lstStyle>
            <a:lvl1pPr>
              <a:defRPr sz="2000" b="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6943"/>
            <a:ext cx="4041775" cy="639762"/>
          </a:xfrm>
        </p:spPr>
        <p:txBody>
          <a:bodyPr anchor="b"/>
          <a:lstStyle>
            <a:lvl1pPr marL="0" indent="0" algn="ctr">
              <a:buNone/>
              <a:defRPr sz="2000" b="1">
                <a:effectLst/>
                <a:latin typeface="Narkisim" pitchFamily="34" charset="-79"/>
                <a:cs typeface="Narkisim" pitchFamily="34"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876705"/>
            <a:ext cx="4041775" cy="3951288"/>
          </a:xfrm>
        </p:spPr>
        <p:txBody>
          <a:bodyPr/>
          <a:lstStyle>
            <a:lvl1pPr>
              <a:defRPr sz="2000" b="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38BC72FD-9BA1-4F14-A55F-93BA87A97342}"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8" name="Footer Placeholder 7"/>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
        <p:nvSpPr>
          <p:cNvPr id="9" name="Title 1"/>
          <p:cNvSpPr>
            <a:spLocks noGrp="1"/>
          </p:cNvSpPr>
          <p:nvPr>
            <p:ph type="title"/>
          </p:nvPr>
        </p:nvSpPr>
        <p:spPr>
          <a:xfrm>
            <a:off x="2984500" y="0"/>
            <a:ext cx="6102350" cy="762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83142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B9DB056C-360B-4566-AD84-5F5497EE5271}"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4" name="Footer Placeholder 3"/>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1639939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3851275" y="6505575"/>
            <a:ext cx="949325" cy="161925"/>
          </a:xfrm>
          <a:prstGeom prst="rect">
            <a:avLst/>
          </a:prstGeom>
        </p:spPr>
        <p:txBody>
          <a:bodyPr/>
          <a:lstStyle>
            <a:lvl1pPr>
              <a:defRPr sz="1400"/>
            </a:lvl1pPr>
          </a:lstStyle>
          <a:p>
            <a:pPr fontAlgn="base">
              <a:spcBef>
                <a:spcPct val="0"/>
              </a:spcBef>
              <a:spcAft>
                <a:spcPct val="0"/>
              </a:spcAft>
            </a:pPr>
            <a:r>
              <a:rPr lang="en-US" smtClean="0">
                <a:solidFill>
                  <a:srgbClr val="000000"/>
                </a:solidFill>
                <a:latin typeface="Arial" charset="0"/>
              </a:rPr>
              <a:t>-</a:t>
            </a:r>
            <a:fld id="{51F48099-8D30-410C-93ED-02A512B00C56}" type="slidenum">
              <a:rPr lang="en-US" smtClean="0">
                <a:solidFill>
                  <a:srgbClr val="000000"/>
                </a:solidFill>
                <a:latin typeface="Arial" charset="0"/>
              </a:rPr>
              <a:pPr fontAlgn="base">
                <a:spcBef>
                  <a:spcPct val="0"/>
                </a:spcBef>
                <a:spcAft>
                  <a:spcPct val="0"/>
                </a:spcAft>
              </a:pPr>
              <a:t>‹#›</a:t>
            </a:fld>
            <a:r>
              <a:rPr lang="en-US" smtClean="0">
                <a:solidFill>
                  <a:srgbClr val="000000"/>
                </a:solidFill>
                <a:latin typeface="Arial" charset="0"/>
              </a:rPr>
              <a:t>-</a:t>
            </a:r>
            <a:endParaRPr lang="en-US">
              <a:solidFill>
                <a:srgbClr val="000000"/>
              </a:solidFill>
              <a:latin typeface="Arial" charset="0"/>
            </a:endParaRPr>
          </a:p>
        </p:txBody>
      </p:sp>
      <p:sp>
        <p:nvSpPr>
          <p:cNvPr id="3" name="Footer Placeholder 2"/>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398369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AD744F1B-157A-4CC4-9AC8-F0B955756416}"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4187073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96A3A3-94A6-4E5B-AF39-173ACA3E61CC}" type="datetime2">
              <a:rPr lang="en-US" smtClean="0"/>
              <a:t>Wednesday, October 12, 22</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5C8602C2-2CE9-4C30-90C3-D0FBD958A54D}"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2763041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EB31EA55-87AD-41BB-A04C-1ECDBED555D7}"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774025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29438" y="0"/>
            <a:ext cx="2157412" cy="62499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319838" cy="62499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1F451BA1-1BDD-4AD7-986F-E8C628103A5E}"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653008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2984500" y="0"/>
            <a:ext cx="610235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143000"/>
            <a:ext cx="4038600" cy="510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143000"/>
            <a:ext cx="4038600" cy="5106988"/>
          </a:xfrm>
        </p:spPr>
        <p:txBody>
          <a:bodyPr/>
          <a:lstStyle/>
          <a:p>
            <a:endParaRPr lang="en-US"/>
          </a:p>
        </p:txBody>
      </p:sp>
      <p:sp>
        <p:nvSpPr>
          <p:cNvPr id="5" name="Slide Number Placeholder 4"/>
          <p:cNvSpPr>
            <a:spLocks noGrp="1"/>
          </p:cNvSpPr>
          <p:nvPr>
            <p:ph type="sldNum" sz="quarter" idx="10"/>
          </p:nvPr>
        </p:nvSpPr>
        <p:spPr>
          <a:xfrm>
            <a:off x="8194675" y="66960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E1DF5AFF-6A83-4E06-890D-44FE3A360C2A}"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a:xfrm>
            <a:off x="-3175" y="0"/>
            <a:ext cx="3276600" cy="304800"/>
          </a:xfrm>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4048167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984500" y="0"/>
            <a:ext cx="610235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143000"/>
            <a:ext cx="4038600" cy="510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38600" cy="510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8194675" y="66960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6351F8A1-12D0-4023-90F4-70F1B8D800B2}"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a:xfrm>
            <a:off x="-3175" y="0"/>
            <a:ext cx="3276600" cy="304800"/>
          </a:xfrm>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340327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6"/>
          <p:cNvSpPr>
            <a:spLocks noGrp="1" noChangeArrowheads="1"/>
          </p:cNvSpPr>
          <p:nvPr>
            <p:ph type="sldNum" sz="quarter" idx="12"/>
          </p:nvPr>
        </p:nvSpPr>
        <p:spPr>
          <a:ln/>
        </p:spPr>
        <p:txBody>
          <a:bodyPr/>
          <a:lstStyle>
            <a:lvl1pPr>
              <a:defRPr/>
            </a:lvl1pPr>
          </a:lstStyle>
          <a:p>
            <a:pPr>
              <a:defRPr/>
            </a:pPr>
            <a:fld id="{A72C6DD0-1A37-45C6-BCF3-12188A636BDF}" type="slidenum">
              <a:rPr lang="en-US">
                <a:solidFill>
                  <a:srgbClr val="FFFFFF"/>
                </a:solidFill>
                <a:latin typeface="Arial"/>
              </a:rPr>
              <a:pPr>
                <a:defRPr/>
              </a:pPr>
              <a:t>‹#›</a:t>
            </a:fld>
            <a:endParaRPr lang="en-US">
              <a:solidFill>
                <a:srgbClr val="FFFFFF"/>
              </a:solidFill>
              <a:latin typeface="Arial"/>
            </a:endParaRPr>
          </a:p>
        </p:txBody>
      </p:sp>
    </p:spTree>
    <p:extLst>
      <p:ext uri="{BB962C8B-B14F-4D97-AF65-F5344CB8AC3E}">
        <p14:creationId xmlns:p14="http://schemas.microsoft.com/office/powerpoint/2010/main" val="2533542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933D019-A32C-4EAD-B8E6-DBDA699692FD}" type="datetime2">
              <a:rPr lang="en-US" smtClean="0"/>
              <a:t>Wednesday, October 12, 22</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Wednesday, October 12, 22</a:t>
            </a:fld>
            <a:endParaRPr lang="en-US" dirty="0"/>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Wednesday, October 12, 22</a:t>
            </a:fld>
            <a:endParaRPr lang="en-US" dirty="0"/>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9CD4847-11EF-4466-A8AD-85CDB7B49118}" type="datetime2">
              <a:rPr lang="en-US" smtClean="0"/>
              <a:t>Wednesday, October 12, 22</a:t>
            </a:fld>
            <a:endParaRPr lang="en-US" dirty="0"/>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Wednesday, October 12, 22</a:t>
            </a:fld>
            <a:endParaRPr lang="en-US" dirty="0"/>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FE976D3-5B7F-4300-ABED-C91F1B2AE209}" type="datetime2">
              <a:rPr lang="en-US" smtClean="0"/>
              <a:t>Wednesday, October 12, 22</a:t>
            </a:fld>
            <a:endParaRPr lang="en-US" dirty="0"/>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BDC1E59-17DD-41CE-97CA-624A472382D4}" type="datetime2">
              <a:rPr lang="en-US" smtClean="0"/>
              <a:t>Wednesday, October 12, 22</a:t>
            </a:fld>
            <a:endParaRPr lang="en-US" dirty="0"/>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2.jpeg"/><Relationship Id="rId16" Type="http://schemas.openxmlformats.org/officeDocument/2006/relationships/image" Target="../media/image3.wmf"/><Relationship Id="rId17"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25.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6839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397713"/>
            <a:ext cx="8229600" cy="507928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Wednesday, October 12, 22</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hf sldNum="0" hdr="0" ftr="0" dt="0"/>
  <p:txStyles>
    <p:titleStyle>
      <a:lvl1pPr algn="ctr" defTabSz="914400" rtl="0" eaLnBrk="1" latinLnBrk="0" hangingPunct="1">
        <a:spcBef>
          <a:spcPct val="0"/>
        </a:spcBef>
        <a:buNone/>
        <a:defRPr sz="28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6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4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2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h"/>
          <p:cNvPicPr>
            <a:picLocks noChangeAspect="1" noChangeArrowheads="1"/>
          </p:cNvPicPr>
          <p:nvPr/>
        </p:nvPicPr>
        <p:blipFill>
          <a:blip r:embed="rId15" cstate="email">
            <a:lum bright="66000" contrast="-76000"/>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p:spPr>
      </p:pic>
      <p:sp>
        <p:nvSpPr>
          <p:cNvPr id="3075" name="Rectangle 3"/>
          <p:cNvSpPr>
            <a:spLocks noGrp="1" noChangeArrowheads="1"/>
          </p:cNvSpPr>
          <p:nvPr>
            <p:ph type="title"/>
          </p:nvPr>
        </p:nvSpPr>
        <p:spPr bwMode="auto">
          <a:xfrm>
            <a:off x="2984500" y="0"/>
            <a:ext cx="6102350" cy="762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077" name="Line 5"/>
          <p:cNvSpPr>
            <a:spLocks noChangeShapeType="1"/>
          </p:cNvSpPr>
          <p:nvPr/>
        </p:nvSpPr>
        <p:spPr bwMode="auto">
          <a:xfrm>
            <a:off x="2971800" y="762000"/>
            <a:ext cx="6019800" cy="0"/>
          </a:xfrm>
          <a:prstGeom prst="line">
            <a:avLst/>
          </a:prstGeom>
          <a:noFill/>
          <a:ln w="28575">
            <a:solidFill>
              <a:srgbClr val="A53148"/>
            </a:solidFill>
            <a:round/>
            <a:headEnd/>
            <a:tailEnd/>
          </a:ln>
          <a:effectLst/>
        </p:spPr>
        <p:txBody>
          <a:bodyPr/>
          <a:lstStyle/>
          <a:p>
            <a:pPr fontAlgn="base">
              <a:spcBef>
                <a:spcPct val="0"/>
              </a:spcBef>
              <a:spcAft>
                <a:spcPct val="0"/>
              </a:spcAft>
            </a:pPr>
            <a:endParaRPr lang="en-US">
              <a:solidFill>
                <a:srgbClr val="000000"/>
              </a:solidFill>
              <a:latin typeface="Arial" charset="0"/>
            </a:endParaRPr>
          </a:p>
        </p:txBody>
      </p:sp>
      <p:sp>
        <p:nvSpPr>
          <p:cNvPr id="3078" name="Rectangle 6"/>
          <p:cNvSpPr>
            <a:spLocks noGrp="1" noChangeArrowheads="1"/>
          </p:cNvSpPr>
          <p:nvPr>
            <p:ph type="ftr" sz="quarter" idx="3"/>
          </p:nvPr>
        </p:nvSpPr>
        <p:spPr bwMode="auto">
          <a:xfrm>
            <a:off x="-3175" y="0"/>
            <a:ext cx="3276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a:solidFill>
                  <a:schemeClr val="bg2"/>
                </a:solidFill>
                <a:latin typeface="+mj-lt"/>
                <a:cs typeface="Arial" charset="0"/>
              </a:defRPr>
            </a:lvl1pPr>
          </a:lstStyle>
          <a:p>
            <a:pPr fontAlgn="base">
              <a:spcBef>
                <a:spcPct val="0"/>
              </a:spcBef>
              <a:spcAft>
                <a:spcPct val="0"/>
              </a:spcAft>
            </a:pPr>
            <a:r>
              <a:rPr lang="en-US" dirty="0" smtClean="0">
                <a:solidFill>
                  <a:srgbClr val="808080"/>
                </a:solidFill>
                <a:latin typeface="Century Gothic"/>
              </a:rPr>
              <a:t>Kickoff </a:t>
            </a:r>
            <a:r>
              <a:rPr lang="en-US" dirty="0">
                <a:solidFill>
                  <a:srgbClr val="808080"/>
                </a:solidFill>
                <a:latin typeface="Century Gothic"/>
              </a:rPr>
              <a:t>Meeting</a:t>
            </a:r>
          </a:p>
        </p:txBody>
      </p:sp>
      <p:sp>
        <p:nvSpPr>
          <p:cNvPr id="3079" name="Rectangle 7"/>
          <p:cNvSpPr>
            <a:spLocks noChangeArrowheads="1"/>
          </p:cNvSpPr>
          <p:nvPr/>
        </p:nvSpPr>
        <p:spPr bwMode="auto">
          <a:xfrm>
            <a:off x="7772400" y="6629400"/>
            <a:ext cx="1371600" cy="228600"/>
          </a:xfrm>
          <a:prstGeom prst="rect">
            <a:avLst/>
          </a:prstGeom>
          <a:noFill/>
          <a:ln w="9525">
            <a:noFill/>
            <a:miter lim="800000"/>
            <a:headEnd/>
            <a:tailEnd/>
          </a:ln>
          <a:effectLst/>
        </p:spPr>
        <p:txBody>
          <a:bodyPr/>
          <a:lstStyle/>
          <a:p>
            <a:pPr algn="r" fontAlgn="base">
              <a:spcBef>
                <a:spcPct val="0"/>
              </a:spcBef>
              <a:spcAft>
                <a:spcPct val="0"/>
              </a:spcAft>
            </a:pPr>
            <a:r>
              <a:rPr lang="en-US" sz="800" i="1">
                <a:solidFill>
                  <a:srgbClr val="808080"/>
                </a:solidFill>
                <a:latin typeface="Century Gothic" pitchFamily="34" charset="0"/>
                <a:cs typeface="Arial" charset="0"/>
              </a:rPr>
              <a:t>Proprietary</a:t>
            </a:r>
          </a:p>
        </p:txBody>
      </p:sp>
      <p:sp>
        <p:nvSpPr>
          <p:cNvPr id="3080" name="Rectangle 8"/>
          <p:cNvSpPr>
            <a:spLocks noGrp="1" noChangeArrowheads="1"/>
          </p:cNvSpPr>
          <p:nvPr>
            <p:ph type="body" idx="1"/>
          </p:nvPr>
        </p:nvSpPr>
        <p:spPr bwMode="auto">
          <a:xfrm>
            <a:off x="457200" y="1143000"/>
            <a:ext cx="8229600" cy="5106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3081" name="Picture 9" descr="BarronLogo"/>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389813" y="6315075"/>
            <a:ext cx="1735137" cy="514350"/>
          </a:xfrm>
          <a:prstGeom prst="rect">
            <a:avLst/>
          </a:prstGeom>
          <a:noFill/>
        </p:spPr>
      </p:pic>
      <p:pic>
        <p:nvPicPr>
          <p:cNvPr id="3" name="Picture 2"/>
          <p:cNvPicPr>
            <a:picLocks noChangeAspect="1"/>
          </p:cNvPicPr>
          <p:nvPr userDrawn="1"/>
        </p:nvPicPr>
        <p:blipFill rotWithShape="1">
          <a:blip r:embed="rId1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6017" y="5957681"/>
            <a:ext cx="954157" cy="879613"/>
          </a:xfrm>
          <a:prstGeom prst="rect">
            <a:avLst/>
          </a:prstGeom>
        </p:spPr>
      </p:pic>
    </p:spTree>
    <p:extLst>
      <p:ext uri="{BB962C8B-B14F-4D97-AF65-F5344CB8AC3E}">
        <p14:creationId xmlns:p14="http://schemas.microsoft.com/office/powerpoint/2010/main" val="1220621212"/>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 id="2147483985" r:id="rId13"/>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hf hdr="0" dt="0"/>
  <p:txStyles>
    <p:titleStyle>
      <a:lvl1pPr algn="r" rtl="0" fontAlgn="base">
        <a:spcBef>
          <a:spcPct val="0"/>
        </a:spcBef>
        <a:spcAft>
          <a:spcPct val="0"/>
        </a:spcAft>
        <a:defRPr sz="2400">
          <a:solidFill>
            <a:srgbClr val="1C1C1C"/>
          </a:solidFill>
          <a:latin typeface="+mj-lt"/>
          <a:ea typeface="+mj-ea"/>
          <a:cs typeface="+mj-cs"/>
        </a:defRPr>
      </a:lvl1pPr>
      <a:lvl2pPr algn="r" rtl="0" fontAlgn="base">
        <a:spcBef>
          <a:spcPct val="0"/>
        </a:spcBef>
        <a:spcAft>
          <a:spcPct val="0"/>
        </a:spcAft>
        <a:defRPr sz="2400">
          <a:solidFill>
            <a:srgbClr val="1C1C1C"/>
          </a:solidFill>
          <a:latin typeface="Century Gothic" pitchFamily="34" charset="0"/>
        </a:defRPr>
      </a:lvl2pPr>
      <a:lvl3pPr algn="r" rtl="0" fontAlgn="base">
        <a:spcBef>
          <a:spcPct val="0"/>
        </a:spcBef>
        <a:spcAft>
          <a:spcPct val="0"/>
        </a:spcAft>
        <a:defRPr sz="2400">
          <a:solidFill>
            <a:srgbClr val="1C1C1C"/>
          </a:solidFill>
          <a:latin typeface="Century Gothic" pitchFamily="34" charset="0"/>
        </a:defRPr>
      </a:lvl3pPr>
      <a:lvl4pPr algn="r" rtl="0" fontAlgn="base">
        <a:spcBef>
          <a:spcPct val="0"/>
        </a:spcBef>
        <a:spcAft>
          <a:spcPct val="0"/>
        </a:spcAft>
        <a:defRPr sz="2400">
          <a:solidFill>
            <a:srgbClr val="1C1C1C"/>
          </a:solidFill>
          <a:latin typeface="Century Gothic" pitchFamily="34" charset="0"/>
        </a:defRPr>
      </a:lvl4pPr>
      <a:lvl5pPr algn="r" rtl="0" fontAlgn="base">
        <a:spcBef>
          <a:spcPct val="0"/>
        </a:spcBef>
        <a:spcAft>
          <a:spcPct val="0"/>
        </a:spcAft>
        <a:defRPr sz="2400">
          <a:solidFill>
            <a:srgbClr val="1C1C1C"/>
          </a:solidFill>
          <a:latin typeface="Century Gothic" pitchFamily="34" charset="0"/>
        </a:defRPr>
      </a:lvl5pPr>
      <a:lvl6pPr marL="457200" algn="r" rtl="0" fontAlgn="base">
        <a:spcBef>
          <a:spcPct val="0"/>
        </a:spcBef>
        <a:spcAft>
          <a:spcPct val="0"/>
        </a:spcAft>
        <a:defRPr sz="2400">
          <a:solidFill>
            <a:srgbClr val="1C1C1C"/>
          </a:solidFill>
          <a:latin typeface="Century Gothic" pitchFamily="34" charset="0"/>
        </a:defRPr>
      </a:lvl6pPr>
      <a:lvl7pPr marL="914400" algn="r" rtl="0" fontAlgn="base">
        <a:spcBef>
          <a:spcPct val="0"/>
        </a:spcBef>
        <a:spcAft>
          <a:spcPct val="0"/>
        </a:spcAft>
        <a:defRPr sz="2400">
          <a:solidFill>
            <a:srgbClr val="1C1C1C"/>
          </a:solidFill>
          <a:latin typeface="Century Gothic" pitchFamily="34" charset="0"/>
        </a:defRPr>
      </a:lvl7pPr>
      <a:lvl8pPr marL="1371600" algn="r" rtl="0" fontAlgn="base">
        <a:spcBef>
          <a:spcPct val="0"/>
        </a:spcBef>
        <a:spcAft>
          <a:spcPct val="0"/>
        </a:spcAft>
        <a:defRPr sz="2400">
          <a:solidFill>
            <a:srgbClr val="1C1C1C"/>
          </a:solidFill>
          <a:latin typeface="Century Gothic" pitchFamily="34" charset="0"/>
        </a:defRPr>
      </a:lvl8pPr>
      <a:lvl9pPr marL="1828800" algn="r" rtl="0" fontAlgn="base">
        <a:spcBef>
          <a:spcPct val="0"/>
        </a:spcBef>
        <a:spcAft>
          <a:spcPct val="0"/>
        </a:spcAft>
        <a:defRPr sz="2400">
          <a:solidFill>
            <a:srgbClr val="1C1C1C"/>
          </a:solidFill>
          <a:latin typeface="Century Gothic" pitchFamily="34" charset="0"/>
        </a:defRPr>
      </a:lvl9pPr>
    </p:titleStyle>
    <p:bodyStyle>
      <a:lvl1pPr algn="l" rtl="0" fontAlgn="base">
        <a:spcBef>
          <a:spcPct val="20000"/>
        </a:spcBef>
        <a:spcAft>
          <a:spcPct val="0"/>
        </a:spcAft>
        <a:buFont typeface="Wingdings" pitchFamily="2" charset="2"/>
        <a:defRPr sz="2400" b="1">
          <a:solidFill>
            <a:srgbClr val="006699"/>
          </a:solidFill>
          <a:latin typeface="+mn-lt"/>
          <a:ea typeface="+mn-ea"/>
          <a:cs typeface="+mn-cs"/>
        </a:defRPr>
      </a:lvl1pPr>
      <a:lvl2pPr marL="512763" indent="-284163" algn="l" rtl="0" fontAlgn="base">
        <a:spcBef>
          <a:spcPct val="20000"/>
        </a:spcBef>
        <a:spcAft>
          <a:spcPct val="0"/>
        </a:spcAft>
        <a:buChar char="•"/>
        <a:defRPr>
          <a:solidFill>
            <a:srgbClr val="1C1C1C"/>
          </a:solidFill>
          <a:latin typeface="+mn-lt"/>
        </a:defRPr>
      </a:lvl2pPr>
      <a:lvl3pPr marL="914400" indent="-228600" algn="l" rtl="0" fontAlgn="base">
        <a:spcBef>
          <a:spcPct val="20000"/>
        </a:spcBef>
        <a:spcAft>
          <a:spcPct val="0"/>
        </a:spcAft>
        <a:buFont typeface="Wingdings" pitchFamily="2" charset="2"/>
        <a:buChar char="Ø"/>
        <a:defRPr sz="1600">
          <a:solidFill>
            <a:srgbClr val="006699"/>
          </a:solidFill>
          <a:latin typeface="+mn-lt"/>
        </a:defRPr>
      </a:lvl3pPr>
      <a:lvl4pPr marL="1316038" indent="-228600" algn="l" rtl="0" fontAlgn="base">
        <a:spcBef>
          <a:spcPct val="20000"/>
        </a:spcBef>
        <a:spcAft>
          <a:spcPct val="0"/>
        </a:spcAft>
        <a:buChar char="•"/>
        <a:defRPr sz="1600" i="1">
          <a:solidFill>
            <a:srgbClr val="006699"/>
          </a:solidFill>
          <a:latin typeface="+mn-lt"/>
        </a:defRPr>
      </a:lvl4pPr>
      <a:lvl5pPr marL="1482725" indent="7938" algn="l" rtl="0" fontAlgn="base">
        <a:spcBef>
          <a:spcPct val="20000"/>
        </a:spcBef>
        <a:spcAft>
          <a:spcPct val="0"/>
        </a:spcAft>
        <a:defRPr sz="1400" u="sng">
          <a:solidFill>
            <a:srgbClr val="006699"/>
          </a:solidFill>
          <a:latin typeface="+mn-lt"/>
        </a:defRPr>
      </a:lvl5pPr>
      <a:lvl6pPr marL="1939925" indent="7938" algn="l" rtl="0" fontAlgn="base">
        <a:spcBef>
          <a:spcPct val="20000"/>
        </a:spcBef>
        <a:spcAft>
          <a:spcPct val="0"/>
        </a:spcAft>
        <a:defRPr sz="1400" u="sng">
          <a:solidFill>
            <a:srgbClr val="006699"/>
          </a:solidFill>
          <a:latin typeface="+mn-lt"/>
        </a:defRPr>
      </a:lvl6pPr>
      <a:lvl7pPr marL="2397125" indent="7938" algn="l" rtl="0" fontAlgn="base">
        <a:spcBef>
          <a:spcPct val="20000"/>
        </a:spcBef>
        <a:spcAft>
          <a:spcPct val="0"/>
        </a:spcAft>
        <a:defRPr sz="1400" u="sng">
          <a:solidFill>
            <a:srgbClr val="006699"/>
          </a:solidFill>
          <a:latin typeface="+mn-lt"/>
        </a:defRPr>
      </a:lvl7pPr>
      <a:lvl8pPr marL="2854325" indent="7938" algn="l" rtl="0" fontAlgn="base">
        <a:spcBef>
          <a:spcPct val="20000"/>
        </a:spcBef>
        <a:spcAft>
          <a:spcPct val="0"/>
        </a:spcAft>
        <a:defRPr sz="1400" u="sng">
          <a:solidFill>
            <a:srgbClr val="006699"/>
          </a:solidFill>
          <a:latin typeface="+mn-lt"/>
        </a:defRPr>
      </a:lvl8pPr>
      <a:lvl9pPr marL="3311525" indent="7938" algn="l" rtl="0" fontAlgn="base">
        <a:spcBef>
          <a:spcPct val="20000"/>
        </a:spcBef>
        <a:spcAft>
          <a:spcPct val="0"/>
        </a:spcAft>
        <a:defRPr sz="1400" u="sng">
          <a:solidFill>
            <a:srgbClr val="0066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895" y="-24959"/>
            <a:ext cx="8228253" cy="114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162" tIns="45581" rIns="91162" bIns="45581"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47400" y="1174566"/>
            <a:ext cx="8228252" cy="521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162" tIns="45581" rIns="91162" bIns="4558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2"/>
          <p:cNvPicPr>
            <a:picLocks noChangeAspect="1" noChangeArrowheads="1"/>
          </p:cNvPicPr>
          <p:nvPr/>
        </p:nvPicPr>
        <p:blipFill>
          <a:blip r:embed="rId3" cstate="print"/>
          <a:srcRect/>
          <a:stretch>
            <a:fillRect/>
          </a:stretch>
        </p:blipFill>
        <p:spPr bwMode="auto">
          <a:xfrm>
            <a:off x="-298" y="7697"/>
            <a:ext cx="9135919" cy="1008325"/>
          </a:xfrm>
          <a:prstGeom prst="rect">
            <a:avLst/>
          </a:prstGeom>
          <a:noFill/>
          <a:ln w="9525">
            <a:noFill/>
            <a:miter lim="800000"/>
            <a:headEnd/>
            <a:tailEnd/>
          </a:ln>
          <a:effectLst/>
        </p:spPr>
      </p:pic>
      <p:pic>
        <p:nvPicPr>
          <p:cNvPr id="9" name="Picture 8" descr="AreaI.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8293" y="138079"/>
            <a:ext cx="3168182" cy="689446"/>
          </a:xfrm>
          <a:prstGeom prst="rect">
            <a:avLst/>
          </a:prstGeom>
        </p:spPr>
      </p:pic>
      <p:grpSp>
        <p:nvGrpSpPr>
          <p:cNvPr id="10" name="Group 9"/>
          <p:cNvGrpSpPr>
            <a:grpSpLocks noChangeAspect="1"/>
          </p:cNvGrpSpPr>
          <p:nvPr/>
        </p:nvGrpSpPr>
        <p:grpSpPr>
          <a:xfrm>
            <a:off x="-8080" y="6108606"/>
            <a:ext cx="9153157" cy="762959"/>
            <a:chOff x="-17569" y="6573792"/>
            <a:chExt cx="9718781" cy="841422"/>
          </a:xfrm>
        </p:grpSpPr>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t="-1892"/>
            <a:stretch/>
          </p:blipFill>
          <p:spPr bwMode="auto">
            <a:xfrm>
              <a:off x="-17569" y="6573792"/>
              <a:ext cx="9718781" cy="841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381153" y="6707928"/>
              <a:ext cx="8903770" cy="70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 name="TextBox 7"/>
          <p:cNvSpPr txBox="1"/>
          <p:nvPr/>
        </p:nvSpPr>
        <p:spPr>
          <a:xfrm>
            <a:off x="0" y="6074608"/>
            <a:ext cx="9105843" cy="193905"/>
          </a:xfrm>
          <a:prstGeom prst="rect">
            <a:avLst/>
          </a:prstGeom>
          <a:noFill/>
        </p:spPr>
        <p:txBody>
          <a:bodyPr wrap="square" lIns="85348" tIns="42675" rIns="85348" bIns="42675" rtlCol="0">
            <a:spAutoFit/>
          </a:bodyPr>
          <a:lstStyle/>
          <a:p>
            <a:pPr algn="ctr" defTabSz="913013" eaLnBrk="0" fontAlgn="base" hangingPunct="0">
              <a:spcBef>
                <a:spcPct val="0"/>
              </a:spcBef>
              <a:spcAft>
                <a:spcPct val="0"/>
              </a:spcAft>
            </a:pPr>
            <a:r>
              <a:rPr lang="en-US" sz="700" dirty="0">
                <a:solidFill>
                  <a:srgbClr val="000000"/>
                </a:solidFill>
                <a:latin typeface="Arial"/>
              </a:rPr>
              <a:t>Approved for Public Release</a:t>
            </a:r>
          </a:p>
        </p:txBody>
      </p:sp>
      <p:sp>
        <p:nvSpPr>
          <p:cNvPr id="634886" name="Rectangle 6"/>
          <p:cNvSpPr>
            <a:spLocks noGrp="1" noChangeArrowheads="1"/>
          </p:cNvSpPr>
          <p:nvPr>
            <p:ph type="sldNum" sz="quarter" idx="4"/>
          </p:nvPr>
        </p:nvSpPr>
        <p:spPr bwMode="auto">
          <a:xfrm>
            <a:off x="6982019" y="6583142"/>
            <a:ext cx="2132254" cy="243723"/>
          </a:xfrm>
          <a:prstGeom prst="rect">
            <a:avLst/>
          </a:prstGeom>
          <a:noFill/>
          <a:ln w="9525">
            <a:noFill/>
            <a:miter lim="800000"/>
            <a:headEnd/>
            <a:tailEnd/>
          </a:ln>
          <a:effectLst/>
        </p:spPr>
        <p:txBody>
          <a:bodyPr vert="horz" wrap="square" lIns="91162" tIns="45581" rIns="91162" bIns="45581" numCol="1" anchor="t" anchorCtr="0" compatLnSpc="1">
            <a:prstTxWarp prst="textNoShape">
              <a:avLst/>
            </a:prstTxWarp>
          </a:bodyPr>
          <a:lstStyle>
            <a:lvl1pPr algn="r" eaLnBrk="1" hangingPunct="1">
              <a:defRPr sz="1400">
                <a:solidFill>
                  <a:schemeClr val="bg1"/>
                </a:solidFill>
              </a:defRPr>
            </a:lvl1pPr>
          </a:lstStyle>
          <a:p>
            <a:pPr defTabSz="913013" fontAlgn="base">
              <a:spcBef>
                <a:spcPct val="0"/>
              </a:spcBef>
              <a:spcAft>
                <a:spcPct val="0"/>
              </a:spcAft>
              <a:defRPr/>
            </a:pPr>
            <a:fld id="{BE3B7D32-7F4C-4935-AC76-251988962889}" type="slidenum">
              <a:rPr lang="en-US" smtClean="0">
                <a:solidFill>
                  <a:srgbClr val="FFFFFF"/>
                </a:solidFill>
                <a:latin typeface="Arial"/>
              </a:rPr>
              <a:pPr defTabSz="913013" fontAlgn="base">
                <a:spcBef>
                  <a:spcPct val="0"/>
                </a:spcBef>
                <a:spcAft>
                  <a:spcPct val="0"/>
                </a:spcAft>
                <a:defRPr/>
              </a:pPr>
              <a:t>‹#›</a:t>
            </a:fld>
            <a:endParaRPr lang="en-US">
              <a:solidFill>
                <a:srgbClr val="FFFFFF"/>
              </a:solidFill>
              <a:latin typeface="Arial"/>
            </a:endParaRPr>
          </a:p>
        </p:txBody>
      </p:sp>
    </p:spTree>
    <p:extLst>
      <p:ext uri="{BB962C8B-B14F-4D97-AF65-F5344CB8AC3E}">
        <p14:creationId xmlns:p14="http://schemas.microsoft.com/office/powerpoint/2010/main" val="1855106869"/>
      </p:ext>
    </p:extLst>
  </p:cSld>
  <p:clrMap bg1="lt1" tx1="dk1" bg2="lt2" tx2="dk2" accent1="accent1" accent2="accent2" accent3="accent3" accent4="accent4" accent5="accent5" accent6="accent6" hlink="hlink" folHlink="folHlink"/>
  <p:sldLayoutIdLst>
    <p:sldLayoutId id="2147483988" r:id="rId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hf hdr="0" dt="0"/>
  <p:txStyles>
    <p:titleStyle>
      <a:lvl1pPr algn="ctr" defTabSz="911498" rtl="0" eaLnBrk="0" fontAlgn="base" hangingPunct="0">
        <a:spcBef>
          <a:spcPct val="0"/>
        </a:spcBef>
        <a:spcAft>
          <a:spcPct val="0"/>
        </a:spcAft>
        <a:defRPr sz="3400">
          <a:solidFill>
            <a:schemeClr val="tx2"/>
          </a:solidFill>
          <a:latin typeface="+mj-lt"/>
          <a:ea typeface="+mj-ea"/>
          <a:cs typeface="+mj-cs"/>
        </a:defRPr>
      </a:lvl1pPr>
      <a:lvl2pPr algn="ctr" defTabSz="911498" rtl="0" eaLnBrk="0" fontAlgn="base" hangingPunct="0">
        <a:spcBef>
          <a:spcPct val="0"/>
        </a:spcBef>
        <a:spcAft>
          <a:spcPct val="0"/>
        </a:spcAft>
        <a:defRPr sz="3400">
          <a:solidFill>
            <a:schemeClr val="tx2"/>
          </a:solidFill>
          <a:latin typeface="Arial" charset="0"/>
        </a:defRPr>
      </a:lvl2pPr>
      <a:lvl3pPr algn="ctr" defTabSz="911498" rtl="0" eaLnBrk="0" fontAlgn="base" hangingPunct="0">
        <a:spcBef>
          <a:spcPct val="0"/>
        </a:spcBef>
        <a:spcAft>
          <a:spcPct val="0"/>
        </a:spcAft>
        <a:defRPr sz="3400">
          <a:solidFill>
            <a:schemeClr val="tx2"/>
          </a:solidFill>
          <a:latin typeface="Arial" charset="0"/>
        </a:defRPr>
      </a:lvl3pPr>
      <a:lvl4pPr algn="ctr" defTabSz="911498" rtl="0" eaLnBrk="0" fontAlgn="base" hangingPunct="0">
        <a:spcBef>
          <a:spcPct val="0"/>
        </a:spcBef>
        <a:spcAft>
          <a:spcPct val="0"/>
        </a:spcAft>
        <a:defRPr sz="3400">
          <a:solidFill>
            <a:schemeClr val="tx2"/>
          </a:solidFill>
          <a:latin typeface="Arial" charset="0"/>
        </a:defRPr>
      </a:lvl4pPr>
      <a:lvl5pPr algn="ctr" defTabSz="911498" rtl="0" eaLnBrk="0" fontAlgn="base" hangingPunct="0">
        <a:spcBef>
          <a:spcPct val="0"/>
        </a:spcBef>
        <a:spcAft>
          <a:spcPct val="0"/>
        </a:spcAft>
        <a:defRPr sz="3400">
          <a:solidFill>
            <a:schemeClr val="tx2"/>
          </a:solidFill>
          <a:latin typeface="Arial" charset="0"/>
        </a:defRPr>
      </a:lvl5pPr>
      <a:lvl6pPr marL="426157" algn="ctr" defTabSz="911498" rtl="0" fontAlgn="base">
        <a:spcBef>
          <a:spcPct val="0"/>
        </a:spcBef>
        <a:spcAft>
          <a:spcPct val="0"/>
        </a:spcAft>
        <a:defRPr sz="3400">
          <a:solidFill>
            <a:schemeClr val="tx2"/>
          </a:solidFill>
          <a:latin typeface="Arial" charset="0"/>
        </a:defRPr>
      </a:lvl6pPr>
      <a:lvl7pPr marL="852309" algn="ctr" defTabSz="911498" rtl="0" fontAlgn="base">
        <a:spcBef>
          <a:spcPct val="0"/>
        </a:spcBef>
        <a:spcAft>
          <a:spcPct val="0"/>
        </a:spcAft>
        <a:defRPr sz="3400">
          <a:solidFill>
            <a:schemeClr val="tx2"/>
          </a:solidFill>
          <a:latin typeface="Arial" charset="0"/>
        </a:defRPr>
      </a:lvl7pPr>
      <a:lvl8pPr marL="1278463" algn="ctr" defTabSz="911498" rtl="0" fontAlgn="base">
        <a:spcBef>
          <a:spcPct val="0"/>
        </a:spcBef>
        <a:spcAft>
          <a:spcPct val="0"/>
        </a:spcAft>
        <a:defRPr sz="3400">
          <a:solidFill>
            <a:schemeClr val="tx2"/>
          </a:solidFill>
          <a:latin typeface="Arial" charset="0"/>
        </a:defRPr>
      </a:lvl8pPr>
      <a:lvl9pPr marL="1704619" algn="ctr" defTabSz="911498" rtl="0" fontAlgn="base">
        <a:spcBef>
          <a:spcPct val="0"/>
        </a:spcBef>
        <a:spcAft>
          <a:spcPct val="0"/>
        </a:spcAft>
        <a:defRPr sz="3400">
          <a:solidFill>
            <a:schemeClr val="tx2"/>
          </a:solidFill>
          <a:latin typeface="Arial" charset="0"/>
        </a:defRPr>
      </a:lvl9pPr>
    </p:titleStyle>
    <p:bodyStyle>
      <a:lvl1pPr marL="210118" indent="-210118" algn="l" defTabSz="911498" rtl="0" eaLnBrk="0" fontAlgn="base" hangingPunct="0">
        <a:spcBef>
          <a:spcPct val="20000"/>
        </a:spcBef>
        <a:spcAft>
          <a:spcPct val="0"/>
        </a:spcAft>
        <a:buChar char="•"/>
        <a:defRPr sz="1500">
          <a:solidFill>
            <a:schemeClr val="tx1"/>
          </a:solidFill>
          <a:latin typeface="+mn-lt"/>
          <a:ea typeface="+mn-ea"/>
          <a:cs typeface="+mn-cs"/>
        </a:defRPr>
      </a:lvl1pPr>
      <a:lvl2pPr marL="531216" indent="-214563" algn="l" defTabSz="911498" rtl="0" eaLnBrk="0" fontAlgn="base" hangingPunct="0">
        <a:spcBef>
          <a:spcPct val="20000"/>
        </a:spcBef>
        <a:spcAft>
          <a:spcPct val="0"/>
        </a:spcAft>
        <a:buChar char="–"/>
        <a:defRPr sz="1500">
          <a:solidFill>
            <a:schemeClr val="tx1"/>
          </a:solidFill>
          <a:latin typeface="+mn-lt"/>
        </a:defRPr>
      </a:lvl2pPr>
      <a:lvl3pPr marL="852309" indent="-210118" algn="l" defTabSz="911498" rtl="0" eaLnBrk="0" fontAlgn="base" hangingPunct="0">
        <a:spcBef>
          <a:spcPct val="20000"/>
        </a:spcBef>
        <a:spcAft>
          <a:spcPct val="0"/>
        </a:spcAft>
        <a:buChar char="•"/>
        <a:defRPr sz="1500">
          <a:solidFill>
            <a:schemeClr val="tx1"/>
          </a:solidFill>
          <a:latin typeface="+mn-lt"/>
        </a:defRPr>
      </a:lvl3pPr>
      <a:lvl4pPr marL="1173406" indent="-210118" algn="l" defTabSz="911498" rtl="0" eaLnBrk="0" fontAlgn="base" hangingPunct="0">
        <a:spcBef>
          <a:spcPct val="20000"/>
        </a:spcBef>
        <a:spcAft>
          <a:spcPct val="0"/>
        </a:spcAft>
        <a:buChar char="–"/>
        <a:defRPr sz="1500">
          <a:solidFill>
            <a:schemeClr val="tx1"/>
          </a:solidFill>
          <a:latin typeface="+mn-lt"/>
        </a:defRPr>
      </a:lvl4pPr>
      <a:lvl5pPr marL="1494501" indent="-210118" algn="l" defTabSz="911498" rtl="0" eaLnBrk="0" fontAlgn="base" hangingPunct="0">
        <a:spcBef>
          <a:spcPct val="20000"/>
        </a:spcBef>
        <a:spcAft>
          <a:spcPct val="0"/>
        </a:spcAft>
        <a:buChar char="»"/>
        <a:defRPr sz="1500">
          <a:solidFill>
            <a:schemeClr val="tx1"/>
          </a:solidFill>
          <a:latin typeface="+mn-lt"/>
        </a:defRPr>
      </a:lvl5pPr>
      <a:lvl6pPr marL="1920656" indent="-210118" algn="l" defTabSz="911498" rtl="0" fontAlgn="base">
        <a:spcBef>
          <a:spcPct val="20000"/>
        </a:spcBef>
        <a:spcAft>
          <a:spcPct val="0"/>
        </a:spcAft>
        <a:buChar char="»"/>
        <a:defRPr sz="1500">
          <a:solidFill>
            <a:schemeClr val="tx1"/>
          </a:solidFill>
          <a:latin typeface="+mn-lt"/>
        </a:defRPr>
      </a:lvl6pPr>
      <a:lvl7pPr marL="2346808" indent="-210118" algn="l" defTabSz="911498" rtl="0" fontAlgn="base">
        <a:spcBef>
          <a:spcPct val="20000"/>
        </a:spcBef>
        <a:spcAft>
          <a:spcPct val="0"/>
        </a:spcAft>
        <a:buChar char="»"/>
        <a:defRPr sz="1500">
          <a:solidFill>
            <a:schemeClr val="tx1"/>
          </a:solidFill>
          <a:latin typeface="+mn-lt"/>
        </a:defRPr>
      </a:lvl7pPr>
      <a:lvl8pPr marL="2772963" indent="-210118" algn="l" defTabSz="911498" rtl="0" fontAlgn="base">
        <a:spcBef>
          <a:spcPct val="20000"/>
        </a:spcBef>
        <a:spcAft>
          <a:spcPct val="0"/>
        </a:spcAft>
        <a:buChar char="»"/>
        <a:defRPr sz="1500">
          <a:solidFill>
            <a:schemeClr val="tx1"/>
          </a:solidFill>
          <a:latin typeface="+mn-lt"/>
        </a:defRPr>
      </a:lvl8pPr>
      <a:lvl9pPr marL="3199116" indent="-210118" algn="l" defTabSz="911498" rtl="0" fontAlgn="base">
        <a:spcBef>
          <a:spcPct val="20000"/>
        </a:spcBef>
        <a:spcAft>
          <a:spcPct val="0"/>
        </a:spcAft>
        <a:buChar char="»"/>
        <a:defRPr sz="1500">
          <a:solidFill>
            <a:schemeClr val="tx1"/>
          </a:solidFill>
          <a:latin typeface="+mn-lt"/>
        </a:defRPr>
      </a:lvl9pPr>
    </p:bodyStyle>
    <p:otherStyle>
      <a:defPPr>
        <a:defRPr lang="en-US"/>
      </a:defPPr>
      <a:lvl1pPr marL="0" algn="l" defTabSz="852309" rtl="0" eaLnBrk="1" latinLnBrk="0" hangingPunct="1">
        <a:defRPr sz="1700" kern="1200">
          <a:solidFill>
            <a:schemeClr val="tx1"/>
          </a:solidFill>
          <a:latin typeface="+mn-lt"/>
          <a:ea typeface="+mn-ea"/>
          <a:cs typeface="+mn-cs"/>
        </a:defRPr>
      </a:lvl1pPr>
      <a:lvl2pPr marL="426157" algn="l" defTabSz="852309" rtl="0" eaLnBrk="1" latinLnBrk="0" hangingPunct="1">
        <a:defRPr sz="1700" kern="1200">
          <a:solidFill>
            <a:schemeClr val="tx1"/>
          </a:solidFill>
          <a:latin typeface="+mn-lt"/>
          <a:ea typeface="+mn-ea"/>
          <a:cs typeface="+mn-cs"/>
        </a:defRPr>
      </a:lvl2pPr>
      <a:lvl3pPr marL="852309" algn="l" defTabSz="852309" rtl="0" eaLnBrk="1" latinLnBrk="0" hangingPunct="1">
        <a:defRPr sz="1700" kern="1200">
          <a:solidFill>
            <a:schemeClr val="tx1"/>
          </a:solidFill>
          <a:latin typeface="+mn-lt"/>
          <a:ea typeface="+mn-ea"/>
          <a:cs typeface="+mn-cs"/>
        </a:defRPr>
      </a:lvl3pPr>
      <a:lvl4pPr marL="1278463" algn="l" defTabSz="852309" rtl="0" eaLnBrk="1" latinLnBrk="0" hangingPunct="1">
        <a:defRPr sz="1700" kern="1200">
          <a:solidFill>
            <a:schemeClr val="tx1"/>
          </a:solidFill>
          <a:latin typeface="+mn-lt"/>
          <a:ea typeface="+mn-ea"/>
          <a:cs typeface="+mn-cs"/>
        </a:defRPr>
      </a:lvl4pPr>
      <a:lvl5pPr marL="1704619" algn="l" defTabSz="852309" rtl="0" eaLnBrk="1" latinLnBrk="0" hangingPunct="1">
        <a:defRPr sz="1700" kern="1200">
          <a:solidFill>
            <a:schemeClr val="tx1"/>
          </a:solidFill>
          <a:latin typeface="+mn-lt"/>
          <a:ea typeface="+mn-ea"/>
          <a:cs typeface="+mn-cs"/>
        </a:defRPr>
      </a:lvl5pPr>
      <a:lvl6pPr marL="2130770" algn="l" defTabSz="852309" rtl="0" eaLnBrk="1" latinLnBrk="0" hangingPunct="1">
        <a:defRPr sz="1700" kern="1200">
          <a:solidFill>
            <a:schemeClr val="tx1"/>
          </a:solidFill>
          <a:latin typeface="+mn-lt"/>
          <a:ea typeface="+mn-ea"/>
          <a:cs typeface="+mn-cs"/>
        </a:defRPr>
      </a:lvl6pPr>
      <a:lvl7pPr marL="2556926" algn="l" defTabSz="852309" rtl="0" eaLnBrk="1" latinLnBrk="0" hangingPunct="1">
        <a:defRPr sz="1700" kern="1200">
          <a:solidFill>
            <a:schemeClr val="tx1"/>
          </a:solidFill>
          <a:latin typeface="+mn-lt"/>
          <a:ea typeface="+mn-ea"/>
          <a:cs typeface="+mn-cs"/>
        </a:defRPr>
      </a:lvl7pPr>
      <a:lvl8pPr marL="2983081" algn="l" defTabSz="852309" rtl="0" eaLnBrk="1" latinLnBrk="0" hangingPunct="1">
        <a:defRPr sz="1700" kern="1200">
          <a:solidFill>
            <a:schemeClr val="tx1"/>
          </a:solidFill>
          <a:latin typeface="+mn-lt"/>
          <a:ea typeface="+mn-ea"/>
          <a:cs typeface="+mn-cs"/>
        </a:defRPr>
      </a:lvl8pPr>
      <a:lvl9pPr marL="3409233" algn="l" defTabSz="852309"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 Id="rId3"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emf"/><Relationship Id="rId3" Type="http://schemas.openxmlformats.org/officeDocument/2006/relationships/image" Target="../media/image30.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emf"/><Relationship Id="rId3" Type="http://schemas.openxmlformats.org/officeDocument/2006/relationships/image" Target="../media/image32.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emf"/><Relationship Id="rId3" Type="http://schemas.openxmlformats.org/officeDocument/2006/relationships/image" Target="../media/image34.gi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35.png"/><Relationship Id="rId5" Type="http://schemas.openxmlformats.org/officeDocument/2006/relationships/image" Target="../media/image36.png"/><Relationship Id="rId1" Type="http://schemas.microsoft.com/office/2007/relationships/media" Target="../media/media4.mp4"/><Relationship Id="rId2" Type="http://schemas.openxmlformats.org/officeDocument/2006/relationships/video" Target="../media/media4.mp4"/></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g"/><Relationship Id="rId3" Type="http://schemas.openxmlformats.org/officeDocument/2006/relationships/image" Target="../media/image4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5.png"/><Relationship Id="rId5" Type="http://schemas.openxmlformats.org/officeDocument/2006/relationships/image" Target="../media/image15.png"/><Relationship Id="rId6"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image" Target="../media/image12.jp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jp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20.png"/><Relationship Id="rId1" Type="http://schemas.microsoft.com/office/2007/relationships/media" Target="../media/media1.MOV"/><Relationship Id="rId2" Type="http://schemas.openxmlformats.org/officeDocument/2006/relationships/video" Target="../media/media1.MO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21.png"/><Relationship Id="rId1" Type="http://schemas.microsoft.com/office/2007/relationships/media" Target="../media/media2.mp4"/><Relationship Id="rId2" Type="http://schemas.openxmlformats.org/officeDocument/2006/relationships/video" Target="../media/media2.mp4"/></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23.JPG"/><Relationship Id="rId1" Type="http://schemas.openxmlformats.org/officeDocument/2006/relationships/slideLayout" Target="../slideLayouts/slideLayout25.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4.png"/><Relationship Id="rId1" Type="http://schemas.microsoft.com/office/2007/relationships/media" Target="../media/media3.mp4"/><Relationship Id="rId2" Type="http://schemas.openxmlformats.org/officeDocument/2006/relationships/video" Target="../media/media3.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8E07FC91-676D-4945-9427-A7A538829B5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183383" y="5882907"/>
            <a:ext cx="960616" cy="956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 name="Picture 1" descr="DSC0213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64" y="-33638"/>
            <a:ext cx="9144000" cy="6908799"/>
          </a:xfrm>
          <a:prstGeom prst="rect">
            <a:avLst/>
          </a:prstGeom>
        </p:spPr>
      </p:pic>
      <p:sp>
        <p:nvSpPr>
          <p:cNvPr id="5" name="TextBox 4"/>
          <p:cNvSpPr txBox="1"/>
          <p:nvPr/>
        </p:nvSpPr>
        <p:spPr>
          <a:xfrm>
            <a:off x="3245371" y="5693986"/>
            <a:ext cx="2821355" cy="1015663"/>
          </a:xfrm>
          <a:prstGeom prst="rect">
            <a:avLst/>
          </a:prstGeom>
          <a:noFill/>
        </p:spPr>
        <p:txBody>
          <a:bodyPr wrap="none" rtlCol="0">
            <a:spAutoFit/>
          </a:bodyPr>
          <a:lstStyle/>
          <a:p>
            <a:pPr algn="ctr"/>
            <a:r>
              <a:rPr lang="en-US" sz="2000" b="1" dirty="0" smtClean="0">
                <a:solidFill>
                  <a:srgbClr val="FFFFFF"/>
                </a:solidFill>
              </a:rPr>
              <a:t>HRD Science Meeting</a:t>
            </a:r>
          </a:p>
          <a:p>
            <a:pPr algn="ctr"/>
            <a:endParaRPr lang="en-US" sz="2000" b="1" dirty="0" smtClean="0">
              <a:solidFill>
                <a:srgbClr val="FFFFFF"/>
              </a:solidFill>
            </a:endParaRPr>
          </a:p>
          <a:p>
            <a:pPr algn="ctr"/>
            <a:r>
              <a:rPr lang="en-US" sz="2000" b="1" dirty="0">
                <a:solidFill>
                  <a:srgbClr val="FFFFFF"/>
                </a:solidFill>
              </a:rPr>
              <a:t>O</a:t>
            </a:r>
            <a:r>
              <a:rPr lang="en-US" sz="2000" b="1" dirty="0" smtClean="0">
                <a:solidFill>
                  <a:srgbClr val="FFFFFF"/>
                </a:solidFill>
              </a:rPr>
              <a:t>ctober 12th</a:t>
            </a:r>
            <a:r>
              <a:rPr lang="en-US" sz="2000" b="1" dirty="0">
                <a:solidFill>
                  <a:srgbClr val="FFFFFF"/>
                </a:solidFill>
              </a:rPr>
              <a:t>, </a:t>
            </a:r>
            <a:r>
              <a:rPr lang="en-US" sz="2000" b="1" dirty="0" smtClean="0">
                <a:solidFill>
                  <a:srgbClr val="FFFFFF"/>
                </a:solidFill>
              </a:rPr>
              <a:t>2022</a:t>
            </a:r>
            <a:endParaRPr lang="en-US" sz="2000" b="1" dirty="0">
              <a:solidFill>
                <a:srgbClr val="FFFFFF"/>
              </a:solidFill>
            </a:endParaRPr>
          </a:p>
        </p:txBody>
      </p:sp>
      <p:sp>
        <p:nvSpPr>
          <p:cNvPr id="6" name="TextBox 5"/>
          <p:cNvSpPr txBox="1"/>
          <p:nvPr/>
        </p:nvSpPr>
        <p:spPr>
          <a:xfrm>
            <a:off x="3577816" y="1452021"/>
            <a:ext cx="2040380" cy="615553"/>
          </a:xfrm>
          <a:prstGeom prst="rect">
            <a:avLst/>
          </a:prstGeom>
          <a:noFill/>
        </p:spPr>
        <p:txBody>
          <a:bodyPr wrap="none" rtlCol="0">
            <a:spAutoFit/>
          </a:bodyPr>
          <a:lstStyle/>
          <a:p>
            <a:pPr algn="ctr"/>
            <a:r>
              <a:rPr lang="en-US" b="1" dirty="0">
                <a:solidFill>
                  <a:schemeClr val="bg1"/>
                </a:solidFill>
              </a:rPr>
              <a:t>Joseph J. </a:t>
            </a:r>
            <a:r>
              <a:rPr lang="en-US" b="1" dirty="0" smtClean="0">
                <a:solidFill>
                  <a:schemeClr val="bg1"/>
                </a:solidFill>
              </a:rPr>
              <a:t>Cione</a:t>
            </a:r>
            <a:r>
              <a:rPr lang="en-US" b="1" baseline="30000" dirty="0" smtClean="0">
                <a:solidFill>
                  <a:schemeClr val="bg1"/>
                </a:solidFill>
              </a:rPr>
              <a:t>1</a:t>
            </a:r>
            <a:endParaRPr lang="en-US" b="1" baseline="30000" dirty="0">
              <a:solidFill>
                <a:schemeClr val="bg1"/>
              </a:solidFill>
            </a:endParaRPr>
          </a:p>
          <a:p>
            <a:endParaRPr lang="en-US" sz="1600" dirty="0"/>
          </a:p>
        </p:txBody>
      </p:sp>
      <p:sp>
        <p:nvSpPr>
          <p:cNvPr id="9" name="TextBox 8"/>
          <p:cNvSpPr txBox="1"/>
          <p:nvPr/>
        </p:nvSpPr>
        <p:spPr>
          <a:xfrm>
            <a:off x="2096500" y="2513120"/>
            <a:ext cx="4992136" cy="2215991"/>
          </a:xfrm>
          <a:prstGeom prst="rect">
            <a:avLst/>
          </a:prstGeom>
          <a:noFill/>
        </p:spPr>
        <p:txBody>
          <a:bodyPr wrap="square" rtlCol="0">
            <a:spAutoFit/>
          </a:bodyPr>
          <a:lstStyle/>
          <a:p>
            <a:pPr algn="ctr"/>
            <a:r>
              <a:rPr lang="en-US" b="1" i="1" dirty="0" smtClean="0">
                <a:solidFill>
                  <a:srgbClr val="FFFFFF"/>
                </a:solidFill>
              </a:rPr>
              <a:t>Josh Wadler</a:t>
            </a:r>
            <a:r>
              <a:rPr lang="en-US" b="1" i="1" baseline="30000" dirty="0">
                <a:solidFill>
                  <a:srgbClr val="FFFFFF"/>
                </a:solidFill>
              </a:rPr>
              <a:t>2</a:t>
            </a:r>
            <a:r>
              <a:rPr lang="en-US" b="1" i="1" dirty="0" smtClean="0">
                <a:solidFill>
                  <a:srgbClr val="FFFFFF"/>
                </a:solidFill>
              </a:rPr>
              <a:t>, Jun Zhang</a:t>
            </a:r>
            <a:r>
              <a:rPr lang="en-US" b="1" i="1" baseline="30000" dirty="0" smtClean="0">
                <a:solidFill>
                  <a:srgbClr val="FFFFFF"/>
                </a:solidFill>
              </a:rPr>
              <a:t>1,3</a:t>
            </a:r>
            <a:r>
              <a:rPr lang="en-US" b="1" i="1" dirty="0" smtClean="0">
                <a:solidFill>
                  <a:srgbClr val="FFFFFF"/>
                </a:solidFill>
              </a:rPr>
              <a:t>, </a:t>
            </a:r>
            <a:r>
              <a:rPr lang="en-US" b="1" i="1" dirty="0" err="1" smtClean="0">
                <a:solidFill>
                  <a:srgbClr val="FFFFFF"/>
                </a:solidFill>
              </a:rPr>
              <a:t>Altug</a:t>
            </a:r>
            <a:r>
              <a:rPr lang="en-US" b="1" i="1" dirty="0" smtClean="0">
                <a:solidFill>
                  <a:srgbClr val="FFFFFF"/>
                </a:solidFill>
              </a:rPr>
              <a:t> Aksoy</a:t>
            </a:r>
            <a:r>
              <a:rPr lang="en-US" b="1" i="1" baseline="30000" dirty="0" smtClean="0">
                <a:solidFill>
                  <a:srgbClr val="FFFFFF"/>
                </a:solidFill>
              </a:rPr>
              <a:t>1,3</a:t>
            </a:r>
            <a:r>
              <a:rPr lang="en-US" b="1" i="1" dirty="0" smtClean="0">
                <a:solidFill>
                  <a:srgbClr val="FFFFFF"/>
                </a:solidFill>
              </a:rPr>
              <a:t>, Patrick Sosa</a:t>
            </a:r>
            <a:r>
              <a:rPr lang="en-US" b="1" i="1" baseline="30000" dirty="0" smtClean="0">
                <a:solidFill>
                  <a:srgbClr val="FFFFFF"/>
                </a:solidFill>
              </a:rPr>
              <a:t>4</a:t>
            </a:r>
            <a:r>
              <a:rPr lang="en-US" b="1" i="1" dirty="0" smtClean="0">
                <a:solidFill>
                  <a:srgbClr val="FFFFFF"/>
                </a:solidFill>
              </a:rPr>
              <a:t>, Nick Liccini</a:t>
            </a:r>
            <a:r>
              <a:rPr lang="en-US" b="1" i="1" baseline="30000" dirty="0">
                <a:solidFill>
                  <a:srgbClr val="FFFFFF"/>
                </a:solidFill>
              </a:rPr>
              <a:t>4</a:t>
            </a:r>
            <a:endParaRPr lang="en-US" b="1" i="1" baseline="30000" dirty="0" smtClean="0">
              <a:solidFill>
                <a:srgbClr val="FFFFFF"/>
              </a:solidFill>
            </a:endParaRPr>
          </a:p>
          <a:p>
            <a:pPr algn="ctr"/>
            <a:endParaRPr lang="en-US" b="1" i="1" baseline="30000" dirty="0">
              <a:solidFill>
                <a:srgbClr val="FFFFFF"/>
              </a:solidFill>
            </a:endParaRPr>
          </a:p>
          <a:p>
            <a:pPr algn="ctr"/>
            <a:r>
              <a:rPr lang="en-US" b="1" baseline="30000" dirty="0" smtClean="0">
                <a:solidFill>
                  <a:srgbClr val="FFFFFF"/>
                </a:solidFill>
              </a:rPr>
              <a:t>1</a:t>
            </a:r>
            <a:r>
              <a:rPr lang="en-US" b="1" dirty="0" smtClean="0">
                <a:solidFill>
                  <a:srgbClr val="FFFFFF"/>
                </a:solidFill>
              </a:rPr>
              <a:t>NOAA</a:t>
            </a:r>
            <a:r>
              <a:rPr lang="en-US" b="1" dirty="0">
                <a:solidFill>
                  <a:srgbClr val="FFFFFF"/>
                </a:solidFill>
              </a:rPr>
              <a:t>/AOML/</a:t>
            </a:r>
            <a:r>
              <a:rPr lang="en-US" b="1" dirty="0" smtClean="0">
                <a:solidFill>
                  <a:srgbClr val="FFFFFF"/>
                </a:solidFill>
              </a:rPr>
              <a:t>Hurricane Research Division</a:t>
            </a:r>
          </a:p>
          <a:p>
            <a:pPr algn="ctr"/>
            <a:r>
              <a:rPr lang="en-US" b="1" baseline="30000" dirty="0" smtClean="0">
                <a:solidFill>
                  <a:srgbClr val="FFFFFF"/>
                </a:solidFill>
              </a:rPr>
              <a:t>2</a:t>
            </a:r>
            <a:r>
              <a:rPr lang="en-US" b="1" dirty="0" smtClean="0">
                <a:solidFill>
                  <a:srgbClr val="FFFFFF"/>
                </a:solidFill>
              </a:rPr>
              <a:t>Embry Riddle Aeronautical University</a:t>
            </a:r>
          </a:p>
          <a:p>
            <a:pPr algn="ctr"/>
            <a:r>
              <a:rPr lang="en-US" b="1" baseline="30000" dirty="0" smtClean="0">
                <a:solidFill>
                  <a:srgbClr val="FFFFFF"/>
                </a:solidFill>
              </a:rPr>
              <a:t>3</a:t>
            </a:r>
            <a:r>
              <a:rPr lang="en-US" b="1" dirty="0" smtClean="0">
                <a:solidFill>
                  <a:srgbClr val="FFFFFF"/>
                </a:solidFill>
              </a:rPr>
              <a:t>University of Miami/CIMAS</a:t>
            </a:r>
            <a:endParaRPr lang="en-US" b="1" dirty="0">
              <a:solidFill>
                <a:srgbClr val="FFFFFF"/>
              </a:solidFill>
            </a:endParaRPr>
          </a:p>
          <a:p>
            <a:pPr algn="ctr"/>
            <a:r>
              <a:rPr lang="en-US" b="1" baseline="30000" dirty="0">
                <a:solidFill>
                  <a:srgbClr val="FFFFFF"/>
                </a:solidFill>
              </a:rPr>
              <a:t>4</a:t>
            </a:r>
            <a:r>
              <a:rPr lang="en-US" b="1" dirty="0" smtClean="0">
                <a:solidFill>
                  <a:srgbClr val="FFFFFF"/>
                </a:solidFill>
              </a:rPr>
              <a:t>Anduril/Area-I</a:t>
            </a:r>
            <a:endParaRPr lang="en-US" b="1" dirty="0">
              <a:solidFill>
                <a:srgbClr val="FFFFFF"/>
              </a:solidFill>
            </a:endParaRPr>
          </a:p>
          <a:p>
            <a:pPr algn="ctr"/>
            <a:endParaRPr lang="en-US" b="1" dirty="0" smtClean="0">
              <a:solidFill>
                <a:srgbClr val="0000FF"/>
              </a:solidFill>
            </a:endParaRPr>
          </a:p>
        </p:txBody>
      </p:sp>
      <p:sp>
        <p:nvSpPr>
          <p:cNvPr id="3" name="Rectangle 2"/>
          <p:cNvSpPr/>
          <p:nvPr/>
        </p:nvSpPr>
        <p:spPr>
          <a:xfrm>
            <a:off x="-34792" y="240938"/>
            <a:ext cx="9178791" cy="461665"/>
          </a:xfrm>
          <a:prstGeom prst="rect">
            <a:avLst/>
          </a:prstGeom>
        </p:spPr>
        <p:txBody>
          <a:bodyPr wrap="square">
            <a:spAutoFit/>
          </a:bodyPr>
          <a:lstStyle/>
          <a:p>
            <a:pPr algn="ctr"/>
            <a:r>
              <a:rPr lang="en-US" sz="2400" b="1" dirty="0" smtClean="0">
                <a:solidFill>
                  <a:srgbClr val="FFFFFF"/>
                </a:solidFill>
              </a:rPr>
              <a:t>Recent </a:t>
            </a:r>
            <a:r>
              <a:rPr lang="en-US" sz="2400" b="1" dirty="0" err="1" smtClean="0">
                <a:solidFill>
                  <a:srgbClr val="FFFFFF"/>
                </a:solidFill>
              </a:rPr>
              <a:t>sUAS</a:t>
            </a:r>
            <a:r>
              <a:rPr lang="en-US" sz="2400" b="1" dirty="0" smtClean="0">
                <a:solidFill>
                  <a:srgbClr val="FFFFFF"/>
                </a:solidFill>
              </a:rPr>
              <a:t> Observations in Hurricane Ian (2022) </a:t>
            </a:r>
            <a:endParaRPr lang="en-US" sz="2400" b="1" dirty="0">
              <a:solidFill>
                <a:srgbClr val="FFFFFF"/>
              </a:solidFill>
            </a:endParaRPr>
          </a:p>
        </p:txBody>
      </p:sp>
    </p:spTree>
    <p:extLst>
      <p:ext uri="{BB962C8B-B14F-4D97-AF65-F5344CB8AC3E}">
        <p14:creationId xmlns:p14="http://schemas.microsoft.com/office/powerpoint/2010/main" val="3216267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220928H1_ftk.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0" y="0"/>
            <a:ext cx="8877670" cy="6858000"/>
          </a:xfrm>
          <a:prstGeom prst="rect">
            <a:avLst/>
          </a:prstGeom>
        </p:spPr>
      </p:pic>
    </p:spTree>
    <p:extLst>
      <p:ext uri="{BB962C8B-B14F-4D97-AF65-F5344CB8AC3E}">
        <p14:creationId xmlns:p14="http://schemas.microsoft.com/office/powerpoint/2010/main" val="2549835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20220928H1_plan_detai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0900"/>
            <a:ext cx="9144000" cy="5143500"/>
          </a:xfrm>
          <a:prstGeom prst="rect">
            <a:avLst/>
          </a:prstGeom>
        </p:spPr>
      </p:pic>
    </p:spTree>
    <p:extLst>
      <p:ext uri="{BB962C8B-B14F-4D97-AF65-F5344CB8AC3E}">
        <p14:creationId xmlns:p14="http://schemas.microsoft.com/office/powerpoint/2010/main" val="3534228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9042D89B-BABC-49FA-74F5-CEFEF08B0BCC}"/>
              </a:ext>
            </a:extLst>
          </p:cNvPr>
          <p:cNvPicPr>
            <a:picLocks noChangeAspect="1"/>
          </p:cNvPicPr>
          <p:nvPr/>
        </p:nvPicPr>
        <p:blipFill>
          <a:blip r:embed="rId2"/>
          <a:stretch>
            <a:fillRect/>
          </a:stretch>
        </p:blipFill>
        <p:spPr>
          <a:xfrm>
            <a:off x="1473268" y="813069"/>
            <a:ext cx="6216101" cy="5581042"/>
          </a:xfrm>
          <a:prstGeom prst="rect">
            <a:avLst/>
          </a:prstGeom>
        </p:spPr>
      </p:pic>
      <p:sp>
        <p:nvSpPr>
          <p:cNvPr id="8" name="TextBox 7">
            <a:extLst>
              <a:ext uri="{FF2B5EF4-FFF2-40B4-BE49-F238E27FC236}">
                <a16:creationId xmlns:a16="http://schemas.microsoft.com/office/drawing/2014/main" xmlns="" id="{D16FF7D8-50A4-8A88-C2EF-4749146A6F1F}"/>
              </a:ext>
            </a:extLst>
          </p:cNvPr>
          <p:cNvSpPr txBox="1"/>
          <p:nvPr/>
        </p:nvSpPr>
        <p:spPr>
          <a:xfrm>
            <a:off x="-102510" y="190427"/>
            <a:ext cx="9246509" cy="400110"/>
          </a:xfrm>
          <a:prstGeom prst="rect">
            <a:avLst/>
          </a:prstGeom>
          <a:noFill/>
        </p:spPr>
        <p:txBody>
          <a:bodyPr wrap="square" rtlCol="0">
            <a:spAutoFit/>
          </a:bodyPr>
          <a:lstStyle/>
          <a:p>
            <a:pPr algn="ctr"/>
            <a:r>
              <a:rPr lang="en-US" sz="2000" b="1" dirty="0">
                <a:solidFill>
                  <a:srgbClr val="0000FF"/>
                </a:solidFill>
              </a:rPr>
              <a:t>The following slides show the leg of the P-3 with ‘extreme turbulence’</a:t>
            </a:r>
          </a:p>
        </p:txBody>
      </p:sp>
    </p:spTree>
    <p:extLst>
      <p:ext uri="{BB962C8B-B14F-4D97-AF65-F5344CB8AC3E}">
        <p14:creationId xmlns:p14="http://schemas.microsoft.com/office/powerpoint/2010/main" val="912551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903CEDF9-47C3-D271-F39B-829FF94DA74A}"/>
              </a:ext>
            </a:extLst>
          </p:cNvPr>
          <p:cNvPicPr>
            <a:picLocks noChangeAspect="1"/>
          </p:cNvPicPr>
          <p:nvPr/>
        </p:nvPicPr>
        <p:blipFill>
          <a:blip r:embed="rId2"/>
          <a:stretch>
            <a:fillRect/>
          </a:stretch>
        </p:blipFill>
        <p:spPr>
          <a:xfrm>
            <a:off x="1218628" y="871567"/>
            <a:ext cx="6453577" cy="5587544"/>
          </a:xfrm>
          <a:prstGeom prst="rect">
            <a:avLst/>
          </a:prstGeom>
        </p:spPr>
      </p:pic>
      <p:sp>
        <p:nvSpPr>
          <p:cNvPr id="2" name="TextBox 1"/>
          <p:cNvSpPr txBox="1"/>
          <p:nvPr/>
        </p:nvSpPr>
        <p:spPr>
          <a:xfrm>
            <a:off x="0" y="118340"/>
            <a:ext cx="9143999" cy="707886"/>
          </a:xfrm>
          <a:prstGeom prst="rect">
            <a:avLst/>
          </a:prstGeom>
          <a:noFill/>
        </p:spPr>
        <p:txBody>
          <a:bodyPr wrap="square" rtlCol="0">
            <a:spAutoFit/>
          </a:bodyPr>
          <a:lstStyle/>
          <a:p>
            <a:pPr algn="ctr"/>
            <a:r>
              <a:rPr lang="en-US" sz="2000" b="1" dirty="0" smtClean="0">
                <a:solidFill>
                  <a:srgbClr val="0000FF"/>
                </a:solidFill>
              </a:rPr>
              <a:t>P-3 Flight Level Data: E-W </a:t>
            </a:r>
            <a:r>
              <a:rPr lang="en-US" sz="2000" b="1" dirty="0" err="1" smtClean="0">
                <a:solidFill>
                  <a:srgbClr val="0000FF"/>
                </a:solidFill>
              </a:rPr>
              <a:t>Eyewall</a:t>
            </a:r>
            <a:r>
              <a:rPr lang="en-US" sz="2000" b="1" dirty="0" smtClean="0">
                <a:solidFill>
                  <a:srgbClr val="0000FF"/>
                </a:solidFill>
              </a:rPr>
              <a:t> Penetration into Major Hurricane Ian </a:t>
            </a:r>
          </a:p>
          <a:p>
            <a:pPr algn="ctr"/>
            <a:r>
              <a:rPr lang="en-US" sz="2000" b="1" dirty="0" smtClean="0">
                <a:solidFill>
                  <a:srgbClr val="0000FF"/>
                </a:solidFill>
              </a:rPr>
              <a:t>(September 28, 2022)</a:t>
            </a:r>
            <a:endParaRPr lang="en-US" sz="2000" b="1" dirty="0">
              <a:solidFill>
                <a:srgbClr val="0000FF"/>
              </a:solidFill>
            </a:endParaRPr>
          </a:p>
        </p:txBody>
      </p:sp>
    </p:spTree>
    <p:extLst>
      <p:ext uri="{BB962C8B-B14F-4D97-AF65-F5344CB8AC3E}">
        <p14:creationId xmlns:p14="http://schemas.microsoft.com/office/powerpoint/2010/main" val="1580540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B2ABD42-9506-FEA4-B01A-6395ADCEC33F}"/>
              </a:ext>
            </a:extLst>
          </p:cNvPr>
          <p:cNvPicPr>
            <a:picLocks noChangeAspect="1"/>
          </p:cNvPicPr>
          <p:nvPr/>
        </p:nvPicPr>
        <p:blipFill>
          <a:blip r:embed="rId2"/>
          <a:stretch>
            <a:fillRect/>
          </a:stretch>
        </p:blipFill>
        <p:spPr>
          <a:xfrm>
            <a:off x="1132809" y="-34322"/>
            <a:ext cx="6522234" cy="4306632"/>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xmlns="" id="{E54EE79E-E713-F466-2D1D-28DEFEAC98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2912" y="4273111"/>
            <a:ext cx="3943604" cy="2629070"/>
          </a:xfrm>
          <a:prstGeom prst="rect">
            <a:avLst/>
          </a:prstGeom>
        </p:spPr>
      </p:pic>
      <p:sp>
        <p:nvSpPr>
          <p:cNvPr id="5" name="TextBox 4"/>
          <p:cNvSpPr txBox="1"/>
          <p:nvPr/>
        </p:nvSpPr>
        <p:spPr>
          <a:xfrm>
            <a:off x="107316" y="118340"/>
            <a:ext cx="1681244" cy="400110"/>
          </a:xfrm>
          <a:prstGeom prst="rect">
            <a:avLst/>
          </a:prstGeom>
          <a:noFill/>
        </p:spPr>
        <p:txBody>
          <a:bodyPr wrap="square" rtlCol="0">
            <a:spAutoFit/>
          </a:bodyPr>
          <a:lstStyle/>
          <a:p>
            <a:r>
              <a:rPr lang="en-US" sz="2000" b="1" dirty="0" smtClean="0">
                <a:solidFill>
                  <a:srgbClr val="FF0000"/>
                </a:solidFill>
              </a:rPr>
              <a:t>P-3 FL Data:</a:t>
            </a:r>
            <a:endParaRPr lang="en-US" sz="2000" b="1" dirty="0">
              <a:solidFill>
                <a:srgbClr val="FF0000"/>
              </a:solidFill>
            </a:endParaRPr>
          </a:p>
        </p:txBody>
      </p:sp>
    </p:spTree>
    <p:extLst>
      <p:ext uri="{BB962C8B-B14F-4D97-AF65-F5344CB8AC3E}">
        <p14:creationId xmlns:p14="http://schemas.microsoft.com/office/powerpoint/2010/main" val="4145309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B45C7190-1244-3828-70C2-6E707E187B7E}"/>
              </a:ext>
            </a:extLst>
          </p:cNvPr>
          <p:cNvPicPr>
            <a:picLocks noChangeAspect="1"/>
          </p:cNvPicPr>
          <p:nvPr/>
        </p:nvPicPr>
        <p:blipFill>
          <a:blip r:embed="rId2"/>
          <a:stretch>
            <a:fillRect/>
          </a:stretch>
        </p:blipFill>
        <p:spPr>
          <a:xfrm>
            <a:off x="1201462" y="-33608"/>
            <a:ext cx="6487907" cy="4309399"/>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xmlns="" id="{A39DC414-4020-D5A8-A9B4-7EEBEFE2B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1688" y="4224308"/>
            <a:ext cx="5000625" cy="2857500"/>
          </a:xfrm>
          <a:prstGeom prst="rect">
            <a:avLst/>
          </a:prstGeom>
        </p:spPr>
      </p:pic>
      <p:sp>
        <p:nvSpPr>
          <p:cNvPr id="6" name="TextBox 5"/>
          <p:cNvSpPr txBox="1"/>
          <p:nvPr/>
        </p:nvSpPr>
        <p:spPr>
          <a:xfrm>
            <a:off x="107316" y="118340"/>
            <a:ext cx="1681244" cy="400110"/>
          </a:xfrm>
          <a:prstGeom prst="rect">
            <a:avLst/>
          </a:prstGeom>
          <a:noFill/>
        </p:spPr>
        <p:txBody>
          <a:bodyPr wrap="square" rtlCol="0">
            <a:spAutoFit/>
          </a:bodyPr>
          <a:lstStyle/>
          <a:p>
            <a:r>
              <a:rPr lang="en-US" sz="2000" b="1" dirty="0" smtClean="0">
                <a:solidFill>
                  <a:srgbClr val="FF0000"/>
                </a:solidFill>
              </a:rPr>
              <a:t>P-3 FL Data:</a:t>
            </a:r>
            <a:endParaRPr lang="en-US" sz="2000" b="1" dirty="0">
              <a:solidFill>
                <a:srgbClr val="FF0000"/>
              </a:solidFill>
            </a:endParaRPr>
          </a:p>
        </p:txBody>
      </p:sp>
    </p:spTree>
    <p:extLst>
      <p:ext uri="{BB962C8B-B14F-4D97-AF65-F5344CB8AC3E}">
        <p14:creationId xmlns:p14="http://schemas.microsoft.com/office/powerpoint/2010/main" val="2070298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EA647F2B-C0BF-F50E-635A-05C15D5FDB10}"/>
              </a:ext>
            </a:extLst>
          </p:cNvPr>
          <p:cNvPicPr>
            <a:picLocks noChangeAspect="1"/>
          </p:cNvPicPr>
          <p:nvPr/>
        </p:nvPicPr>
        <p:blipFill>
          <a:blip r:embed="rId2"/>
          <a:stretch>
            <a:fillRect/>
          </a:stretch>
        </p:blipFill>
        <p:spPr>
          <a:xfrm>
            <a:off x="1029826" y="-68279"/>
            <a:ext cx="6831182" cy="424942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xmlns="" id="{DF254531-949E-AE90-CD2E-E1FFA1699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3515" y="4232624"/>
            <a:ext cx="2947250" cy="2659698"/>
          </a:xfrm>
          <a:prstGeom prst="rect">
            <a:avLst/>
          </a:prstGeom>
        </p:spPr>
      </p:pic>
      <p:sp>
        <p:nvSpPr>
          <p:cNvPr id="6" name="TextBox 5"/>
          <p:cNvSpPr txBox="1"/>
          <p:nvPr/>
        </p:nvSpPr>
        <p:spPr>
          <a:xfrm>
            <a:off x="107316" y="118340"/>
            <a:ext cx="1681244" cy="400110"/>
          </a:xfrm>
          <a:prstGeom prst="rect">
            <a:avLst/>
          </a:prstGeom>
          <a:noFill/>
        </p:spPr>
        <p:txBody>
          <a:bodyPr wrap="square" rtlCol="0">
            <a:spAutoFit/>
          </a:bodyPr>
          <a:lstStyle/>
          <a:p>
            <a:r>
              <a:rPr lang="en-US" sz="2000" b="1" dirty="0" smtClean="0">
                <a:solidFill>
                  <a:srgbClr val="FF0000"/>
                </a:solidFill>
              </a:rPr>
              <a:t>P-3 FL Data:</a:t>
            </a:r>
            <a:endParaRPr lang="en-US" sz="2000" b="1" dirty="0">
              <a:solidFill>
                <a:srgbClr val="FF0000"/>
              </a:solidFill>
            </a:endParaRPr>
          </a:p>
        </p:txBody>
      </p:sp>
    </p:spTree>
    <p:extLst>
      <p:ext uri="{BB962C8B-B14F-4D97-AF65-F5344CB8AC3E}">
        <p14:creationId xmlns:p14="http://schemas.microsoft.com/office/powerpoint/2010/main" val="1507227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51768AA8-8E21-1621-6104-480CEACECB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94" y="1657080"/>
            <a:ext cx="3855292" cy="3816684"/>
          </a:xfrm>
          <a:prstGeom prst="rect">
            <a:avLst/>
          </a:prstGeom>
        </p:spPr>
      </p:pic>
      <p:sp>
        <p:nvSpPr>
          <p:cNvPr id="4" name="TextBox 3">
            <a:extLst>
              <a:ext uri="{FF2B5EF4-FFF2-40B4-BE49-F238E27FC236}">
                <a16:creationId xmlns:a16="http://schemas.microsoft.com/office/drawing/2014/main" xmlns="" id="{4F5C02AD-6E5B-25C8-6A1B-0E39BA9008CE}"/>
              </a:ext>
            </a:extLst>
          </p:cNvPr>
          <p:cNvSpPr txBox="1"/>
          <p:nvPr/>
        </p:nvSpPr>
        <p:spPr>
          <a:xfrm>
            <a:off x="806820" y="1083548"/>
            <a:ext cx="3366276" cy="369332"/>
          </a:xfrm>
          <a:prstGeom prst="rect">
            <a:avLst/>
          </a:prstGeom>
          <a:noFill/>
        </p:spPr>
        <p:txBody>
          <a:bodyPr wrap="none" rtlCol="0">
            <a:spAutoFit/>
          </a:bodyPr>
          <a:lstStyle/>
          <a:p>
            <a:r>
              <a:rPr lang="en-US" dirty="0"/>
              <a:t>15-m resolution visible imagery</a:t>
            </a:r>
          </a:p>
        </p:txBody>
      </p:sp>
      <p:sp>
        <p:nvSpPr>
          <p:cNvPr id="7" name="TextBox 6">
            <a:extLst>
              <a:ext uri="{FF2B5EF4-FFF2-40B4-BE49-F238E27FC236}">
                <a16:creationId xmlns:a16="http://schemas.microsoft.com/office/drawing/2014/main" xmlns="" id="{03CB1AEE-7105-9C9B-A6E4-1E64C35DFC3F}"/>
              </a:ext>
            </a:extLst>
          </p:cNvPr>
          <p:cNvSpPr txBox="1"/>
          <p:nvPr/>
        </p:nvSpPr>
        <p:spPr>
          <a:xfrm>
            <a:off x="5630280" y="916043"/>
            <a:ext cx="1864613" cy="369332"/>
          </a:xfrm>
          <a:prstGeom prst="rect">
            <a:avLst/>
          </a:prstGeom>
          <a:noFill/>
        </p:spPr>
        <p:txBody>
          <a:bodyPr wrap="none" rtlCol="0">
            <a:spAutoFit/>
          </a:bodyPr>
          <a:lstStyle/>
          <a:p>
            <a:r>
              <a:rPr lang="en-US" dirty="0"/>
              <a:t>Key West Radar</a:t>
            </a:r>
          </a:p>
        </p:txBody>
      </p:sp>
      <p:sp>
        <p:nvSpPr>
          <p:cNvPr id="8" name="TextBox 7">
            <a:extLst>
              <a:ext uri="{FF2B5EF4-FFF2-40B4-BE49-F238E27FC236}">
                <a16:creationId xmlns:a16="http://schemas.microsoft.com/office/drawing/2014/main" xmlns="" id="{B8897E62-0F0C-1AA6-B92A-B90AA8BF0E96}"/>
              </a:ext>
            </a:extLst>
          </p:cNvPr>
          <p:cNvSpPr txBox="1"/>
          <p:nvPr/>
        </p:nvSpPr>
        <p:spPr>
          <a:xfrm>
            <a:off x="0" y="256230"/>
            <a:ext cx="9144000" cy="430887"/>
          </a:xfrm>
          <a:prstGeom prst="rect">
            <a:avLst/>
          </a:prstGeom>
          <a:noFill/>
        </p:spPr>
        <p:txBody>
          <a:bodyPr wrap="square" rtlCol="0">
            <a:spAutoFit/>
          </a:bodyPr>
          <a:lstStyle/>
          <a:p>
            <a:pPr algn="ctr"/>
            <a:r>
              <a:rPr lang="en-US" sz="2200" b="1" dirty="0" smtClean="0">
                <a:solidFill>
                  <a:srgbClr val="0000FF"/>
                </a:solidFill>
              </a:rPr>
              <a:t>The P-3 likely went </a:t>
            </a:r>
            <a:r>
              <a:rPr lang="en-US" sz="2200" b="1" dirty="0">
                <a:solidFill>
                  <a:srgbClr val="0000FF"/>
                </a:solidFill>
              </a:rPr>
              <a:t>through the ‘scallops’ on the </a:t>
            </a:r>
            <a:r>
              <a:rPr lang="en-US" sz="2200" b="1" dirty="0" smtClean="0">
                <a:solidFill>
                  <a:srgbClr val="0000FF"/>
                </a:solidFill>
              </a:rPr>
              <a:t>W-SW </a:t>
            </a:r>
            <a:r>
              <a:rPr lang="en-US" sz="2200" b="1" dirty="0" err="1" smtClean="0">
                <a:solidFill>
                  <a:srgbClr val="0000FF"/>
                </a:solidFill>
              </a:rPr>
              <a:t>eyewall</a:t>
            </a:r>
            <a:r>
              <a:rPr lang="mr-IN" sz="2200" b="1" dirty="0" smtClean="0">
                <a:solidFill>
                  <a:srgbClr val="0000FF"/>
                </a:solidFill>
              </a:rPr>
              <a:t>…</a:t>
            </a:r>
            <a:endParaRPr lang="en-US" sz="2200" b="1" dirty="0">
              <a:solidFill>
                <a:srgbClr val="0000FF"/>
              </a:solidFill>
            </a:endParaRPr>
          </a:p>
        </p:txBody>
      </p:sp>
      <p:pic>
        <p:nvPicPr>
          <p:cNvPr id="9" name="Ian_27-28Sep22_KBYX.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968050" y="1441537"/>
            <a:ext cx="5187550" cy="4421124"/>
          </a:xfrm>
          <a:prstGeom prst="rect">
            <a:avLst/>
          </a:prstGeom>
        </p:spPr>
      </p:pic>
    </p:spTree>
    <p:extLst>
      <p:ext uri="{BB962C8B-B14F-4D97-AF65-F5344CB8AC3E}">
        <p14:creationId xmlns:p14="http://schemas.microsoft.com/office/powerpoint/2010/main" val="4206072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92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22-10-12 at 8.01.16 A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7064821" y="6385702"/>
            <a:ext cx="2044851" cy="369332"/>
          </a:xfrm>
          <a:prstGeom prst="rect">
            <a:avLst/>
          </a:prstGeom>
          <a:noFill/>
        </p:spPr>
        <p:txBody>
          <a:bodyPr wrap="none" rtlCol="0">
            <a:spAutoFit/>
          </a:bodyPr>
          <a:lstStyle/>
          <a:p>
            <a:r>
              <a:rPr lang="en-US" dirty="0" smtClean="0">
                <a:solidFill>
                  <a:srgbClr val="FFFF00"/>
                </a:solidFill>
              </a:rPr>
              <a:t>Courtesy: Reuters</a:t>
            </a:r>
            <a:endParaRPr lang="en-US" dirty="0">
              <a:solidFill>
                <a:srgbClr val="FFFF00"/>
              </a:solidFill>
            </a:endParaRPr>
          </a:p>
        </p:txBody>
      </p:sp>
    </p:spTree>
    <p:extLst>
      <p:ext uri="{BB962C8B-B14F-4D97-AF65-F5344CB8AC3E}">
        <p14:creationId xmlns:p14="http://schemas.microsoft.com/office/powerpoint/2010/main" val="3358691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tl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79400"/>
            <a:ext cx="8668512" cy="6291072"/>
          </a:xfrm>
          <a:prstGeom prst="rect">
            <a:avLst/>
          </a:prstGeom>
        </p:spPr>
      </p:pic>
    </p:spTree>
    <p:extLst>
      <p:ext uri="{BB962C8B-B14F-4D97-AF65-F5344CB8AC3E}">
        <p14:creationId xmlns:p14="http://schemas.microsoft.com/office/powerpoint/2010/main" val="3521058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iss007e14745.jpg"/>
          <p:cNvPicPr>
            <a:picLocks noChangeAspect="1"/>
          </p:cNvPicPr>
          <p:nvPr/>
        </p:nvPicPr>
        <p:blipFill>
          <a:blip r:embed="rId3"/>
          <a:srcRect/>
          <a:stretch>
            <a:fillRect/>
          </a:stretch>
        </p:blipFill>
        <p:spPr bwMode="auto">
          <a:xfrm>
            <a:off x="0" y="-38278"/>
            <a:ext cx="9144000" cy="6433717"/>
          </a:xfrm>
          <a:prstGeom prst="rect">
            <a:avLst/>
          </a:prstGeom>
          <a:noFill/>
          <a:ln w="9525">
            <a:noFill/>
            <a:miter lim="800000"/>
            <a:headEnd/>
            <a:tailEnd/>
          </a:ln>
        </p:spPr>
      </p:pic>
      <p:sp>
        <p:nvSpPr>
          <p:cNvPr id="5123" name="AutoShape 2"/>
          <p:cNvSpPr>
            <a:spLocks/>
          </p:cNvSpPr>
          <p:nvPr/>
        </p:nvSpPr>
        <p:spPr bwMode="auto">
          <a:xfrm>
            <a:off x="-1025724" y="-65120"/>
            <a:ext cx="10941050" cy="990600"/>
          </a:xfrm>
          <a:custGeom>
            <a:avLst/>
            <a:gdLst>
              <a:gd name="T0" fmla="*/ 688731635 w 21600"/>
              <a:gd name="T1" fmla="*/ 5215404 h 21600"/>
              <a:gd name="T2" fmla="*/ 688731635 w 21600"/>
              <a:gd name="T3" fmla="*/ 5215404 h 21600"/>
              <a:gd name="T4" fmla="*/ 688731635 w 21600"/>
              <a:gd name="T5" fmla="*/ 5215404 h 21600"/>
              <a:gd name="T6" fmla="*/ 688731635 w 21600"/>
              <a:gd name="T7" fmla="*/ 521540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72248" tIns="72248" rIns="72248" bIns="72248" anchor="ctr">
            <a:prstTxWarp prst="textNoShape">
              <a:avLst/>
            </a:prstTxWarp>
          </a:bodyPr>
          <a:lstStyle/>
          <a:p>
            <a:pPr marL="136525" algn="ctr" defTabSz="912813">
              <a:spcBef>
                <a:spcPts val="700"/>
              </a:spcBef>
            </a:pPr>
            <a:r>
              <a:rPr lang="en-US" sz="2800" i="1" dirty="0">
                <a:solidFill>
                  <a:srgbClr val="000000"/>
                </a:solidFill>
                <a:ea typeface="Helvetica" pitchFamily="-72" charset="0"/>
                <a:cs typeface="Helvetica" pitchFamily="-72" charset="0"/>
              </a:rPr>
              <a:t> </a:t>
            </a:r>
            <a:r>
              <a:rPr lang="en-US" sz="2800" b="1" i="1" dirty="0" smtClean="0"/>
              <a:t>small </a:t>
            </a:r>
            <a:r>
              <a:rPr lang="en-US" sz="2800" b="1" i="1" dirty="0" err="1" smtClean="0"/>
              <a:t>Uncrewed</a:t>
            </a:r>
            <a:r>
              <a:rPr lang="en-US" sz="2800" b="1" i="1" dirty="0" smtClean="0"/>
              <a:t> Aircraft System (sUAS) Operations</a:t>
            </a:r>
          </a:p>
          <a:p>
            <a:pPr marL="136525" algn="ctr" defTabSz="912813">
              <a:spcBef>
                <a:spcPts val="700"/>
              </a:spcBef>
            </a:pPr>
            <a:r>
              <a:rPr lang="en-US" sz="2800" b="1" i="1" dirty="0" smtClean="0"/>
              <a:t> </a:t>
            </a:r>
            <a:r>
              <a:rPr lang="en-US" sz="2800" b="1" i="1" dirty="0"/>
              <a:t>in </a:t>
            </a:r>
            <a:r>
              <a:rPr lang="en-US" sz="2800" b="1" i="1" dirty="0" smtClean="0"/>
              <a:t>Hurricanes</a:t>
            </a:r>
            <a:r>
              <a:rPr lang="mr-IN" sz="2800" b="1" i="1" dirty="0" smtClean="0"/>
              <a:t>…</a:t>
            </a:r>
            <a:endParaRPr lang="en-US" sz="2800" b="1" i="1" dirty="0">
              <a:latin typeface="Calibri"/>
              <a:cs typeface="Calibri"/>
            </a:endParaRPr>
          </a:p>
        </p:txBody>
      </p:sp>
      <p:sp>
        <p:nvSpPr>
          <p:cNvPr id="17412" name="Rectangle 1"/>
          <p:cNvSpPr>
            <a:spLocks noChangeArrowheads="1"/>
          </p:cNvSpPr>
          <p:nvPr/>
        </p:nvSpPr>
        <p:spPr bwMode="auto">
          <a:xfrm>
            <a:off x="296333" y="992640"/>
            <a:ext cx="8847667" cy="5278368"/>
          </a:xfrm>
          <a:prstGeom prst="rect">
            <a:avLst/>
          </a:prstGeom>
          <a:noFill/>
          <a:ln w="9525">
            <a:noFill/>
            <a:miter lim="800000"/>
            <a:headEnd/>
            <a:tailEnd/>
          </a:ln>
        </p:spPr>
        <p:txBody>
          <a:bodyPr wrap="square">
            <a:prstTxWarp prst="textNoShape">
              <a:avLst/>
            </a:prstTxWarp>
            <a:spAutoFit/>
          </a:bodyPr>
          <a:lstStyle/>
          <a:p>
            <a:pPr algn="ctr"/>
            <a:r>
              <a:rPr lang="en-US" sz="2900" b="1" u="sng" dirty="0">
                <a:solidFill>
                  <a:srgbClr val="FFFF00"/>
                </a:solidFill>
                <a:latin typeface="Calibri"/>
                <a:cs typeface="Calibri"/>
              </a:rPr>
              <a:t>Observational </a:t>
            </a:r>
            <a:r>
              <a:rPr lang="en-US" sz="2900" b="1" u="sng" dirty="0" smtClean="0">
                <a:solidFill>
                  <a:srgbClr val="FFFF00"/>
                </a:solidFill>
                <a:latin typeface="Calibri"/>
                <a:cs typeface="Calibri"/>
              </a:rPr>
              <a:t>Objective</a:t>
            </a:r>
            <a:r>
              <a:rPr lang="en-US" sz="2900" b="1" u="sng" dirty="0">
                <a:solidFill>
                  <a:srgbClr val="FFFF00"/>
                </a:solidFill>
                <a:latin typeface="Calibri"/>
                <a:cs typeface="Calibri"/>
              </a:rPr>
              <a:t>:</a:t>
            </a:r>
          </a:p>
          <a:p>
            <a:pPr algn="ctr"/>
            <a:endParaRPr lang="en-US" sz="600" b="1" dirty="0">
              <a:solidFill>
                <a:srgbClr val="FFFF00"/>
              </a:solidFill>
              <a:latin typeface="Calibri"/>
              <a:cs typeface="Calibri"/>
            </a:endParaRPr>
          </a:p>
          <a:p>
            <a:pPr algn="just"/>
            <a:r>
              <a:rPr lang="en-US" sz="2900" b="1" dirty="0">
                <a:solidFill>
                  <a:srgbClr val="FFFFFF"/>
                </a:solidFill>
                <a:latin typeface="Calibri"/>
                <a:cs typeface="Calibri"/>
              </a:rPr>
              <a:t>Leverage key attributes of NOAA’s existing Hurricane </a:t>
            </a:r>
            <a:r>
              <a:rPr lang="en-US" sz="2900" b="1" dirty="0" smtClean="0">
                <a:solidFill>
                  <a:srgbClr val="FFFFFF"/>
                </a:solidFill>
                <a:latin typeface="Calibri"/>
                <a:cs typeface="Calibri"/>
              </a:rPr>
              <a:t>Hunter aircraft </a:t>
            </a:r>
            <a:r>
              <a:rPr lang="en-US" sz="2900" b="1" dirty="0">
                <a:solidFill>
                  <a:srgbClr val="FFFFFF"/>
                </a:solidFill>
                <a:latin typeface="Calibri"/>
                <a:cs typeface="Calibri"/>
              </a:rPr>
              <a:t>to develop emerging </a:t>
            </a:r>
            <a:r>
              <a:rPr lang="en-US" sz="2900" b="1" dirty="0" err="1" smtClean="0">
                <a:solidFill>
                  <a:srgbClr val="FFFFFF"/>
                </a:solidFill>
                <a:latin typeface="Calibri"/>
                <a:cs typeface="Calibri"/>
              </a:rPr>
              <a:t>uncrewed</a:t>
            </a:r>
            <a:r>
              <a:rPr lang="en-US" sz="2900" b="1" dirty="0" smtClean="0">
                <a:solidFill>
                  <a:srgbClr val="FFFFFF"/>
                </a:solidFill>
                <a:latin typeface="Calibri"/>
                <a:cs typeface="Calibri"/>
              </a:rPr>
              <a:t> </a:t>
            </a:r>
            <a:r>
              <a:rPr lang="en-US" sz="2900" b="1" dirty="0">
                <a:solidFill>
                  <a:srgbClr val="FFFFFF"/>
                </a:solidFill>
                <a:latin typeface="Calibri"/>
                <a:cs typeface="Calibri"/>
              </a:rPr>
              <a:t>technologies designed to enhanced data coverage of the critically important, yet sparsely-sampled tropical cyclone boundary layer environment.</a:t>
            </a:r>
          </a:p>
          <a:p>
            <a:pPr algn="just"/>
            <a:endParaRPr lang="en-US" sz="600" b="1" dirty="0">
              <a:solidFill>
                <a:srgbClr val="FFFFFF"/>
              </a:solidFill>
              <a:latin typeface="Calibri"/>
              <a:cs typeface="Calibri"/>
            </a:endParaRPr>
          </a:p>
          <a:p>
            <a:pPr algn="ctr"/>
            <a:r>
              <a:rPr lang="en-US" sz="2900" b="1" u="sng" dirty="0">
                <a:solidFill>
                  <a:srgbClr val="FFFF00"/>
                </a:solidFill>
                <a:latin typeface="Calibri"/>
                <a:cs typeface="Calibri"/>
              </a:rPr>
              <a:t>End goal:</a:t>
            </a:r>
          </a:p>
          <a:p>
            <a:pPr algn="ctr"/>
            <a:endParaRPr lang="en-US" sz="600" b="1" dirty="0">
              <a:solidFill>
                <a:srgbClr val="FFFF00"/>
              </a:solidFill>
              <a:latin typeface="Calibri"/>
              <a:cs typeface="Calibri"/>
            </a:endParaRPr>
          </a:p>
          <a:p>
            <a:pPr algn="just"/>
            <a:r>
              <a:rPr lang="en-US" sz="2900" b="1" dirty="0">
                <a:solidFill>
                  <a:srgbClr val="FFFFFF"/>
                </a:solidFill>
                <a:latin typeface="Calibri"/>
                <a:cs typeface="Calibri"/>
              </a:rPr>
              <a:t>Through enhanced observation, improve basic understanding, operational situational awareness and ultimately, hurricane intensity forecast performance.</a:t>
            </a:r>
          </a:p>
          <a:p>
            <a:pPr algn="ctr"/>
            <a:endParaRPr lang="en-US" sz="2900" b="1" dirty="0">
              <a:solidFill>
                <a:srgbClr val="FFFF00"/>
              </a:solidFill>
              <a:latin typeface="Calibri"/>
              <a:cs typeface="Calibri"/>
            </a:endParaRPr>
          </a:p>
        </p:txBody>
      </p:sp>
      <p:sp>
        <p:nvSpPr>
          <p:cNvPr id="2" name="TextBox 1"/>
          <p:cNvSpPr txBox="1"/>
          <p:nvPr/>
        </p:nvSpPr>
        <p:spPr>
          <a:xfrm>
            <a:off x="144017" y="6237312"/>
            <a:ext cx="899591" cy="144016"/>
          </a:xfrm>
          <a:prstGeom prst="rect">
            <a:avLst/>
          </a:prstGeom>
          <a:solidFill>
            <a:schemeClr val="bg1"/>
          </a:solidFill>
        </p:spPr>
        <p:txBody>
          <a:bodyPr wrap="square" rtlCol="0">
            <a:spAutoFit/>
          </a:bodyPr>
          <a:lstStyle/>
          <a:p>
            <a:endParaRPr lang="en-US" dirty="0"/>
          </a:p>
        </p:txBody>
      </p:sp>
      <p:sp>
        <p:nvSpPr>
          <p:cNvPr id="8" name="AutoShape 1"/>
          <p:cNvSpPr>
            <a:spLocks/>
          </p:cNvSpPr>
          <p:nvPr/>
        </p:nvSpPr>
        <p:spPr bwMode="auto">
          <a:xfrm>
            <a:off x="0" y="6475413"/>
            <a:ext cx="533400" cy="287337"/>
          </a:xfrm>
          <a:custGeom>
            <a:avLst/>
            <a:gdLst>
              <a:gd name="T0" fmla="*/ 162637809 w 21600"/>
              <a:gd name="T1" fmla="*/ 25423697 h 21600"/>
              <a:gd name="T2" fmla="*/ 162637809 w 21600"/>
              <a:gd name="T3" fmla="*/ 25423697 h 21600"/>
              <a:gd name="T4" fmla="*/ 162637809 w 21600"/>
              <a:gd name="T5" fmla="*/ 25423697 h 21600"/>
              <a:gd name="T6" fmla="*/ 162637809 w 21600"/>
              <a:gd name="T7" fmla="*/ 2542369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9525">
            <a:noFill/>
            <a:miter lim="800000"/>
            <a:headEnd/>
            <a:tailEnd/>
          </a:ln>
        </p:spPr>
        <p:txBody>
          <a:bodyPr lIns="45719" tIns="45719" rIns="45719" bIns="45719" anchor="ctr">
            <a:prstTxWarp prst="textNoShape">
              <a:avLst/>
            </a:prstTxWarp>
          </a:bodyPr>
          <a:lstStyle/>
          <a:p>
            <a:pPr algn="ctr"/>
            <a:fld id="{26A77A1A-2214-493A-BE34-90D58F46A5D3}" type="slidenum">
              <a:rPr lang="en-US" sz="1400">
                <a:solidFill>
                  <a:srgbClr val="FFFFFF"/>
                </a:solidFill>
              </a:rPr>
              <a:pPr algn="ctr"/>
              <a:t>2</a:t>
            </a:fld>
            <a:endParaRPr lang="en-US" sz="1800" dirty="0"/>
          </a:p>
        </p:txBody>
      </p:sp>
      <p:pic>
        <p:nvPicPr>
          <p:cNvPr id="9" name="Picture 8">
            <a:extLst>
              <a:ext uri="{FF2B5EF4-FFF2-40B4-BE49-F238E27FC236}">
                <a16:creationId xmlns:a16="http://schemas.microsoft.com/office/drawing/2014/main" xmlns="" id="{8E07FC91-676D-4945-9427-A7A538829B5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88809" y="5712061"/>
            <a:ext cx="1129923" cy="1125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987578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LTIUS_height_plus_sat_1120_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9850" y="-120127"/>
            <a:ext cx="4667813" cy="3500860"/>
          </a:xfrm>
          <a:prstGeom prst="rect">
            <a:avLst/>
          </a:prstGeom>
        </p:spPr>
      </p:pic>
      <p:pic>
        <p:nvPicPr>
          <p:cNvPr id="2" name="Picture 1" descr="ALTIUS_plus_sat_11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9850" y="3363572"/>
            <a:ext cx="4702141" cy="3442467"/>
          </a:xfrm>
          <a:prstGeom prst="rect">
            <a:avLst/>
          </a:prstGeom>
        </p:spPr>
      </p:pic>
    </p:spTree>
    <p:extLst>
      <p:ext uri="{BB962C8B-B14F-4D97-AF65-F5344CB8AC3E}">
        <p14:creationId xmlns:p14="http://schemas.microsoft.com/office/powerpoint/2010/main" val="1740851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SvsAltitu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 y="419100"/>
            <a:ext cx="8001000" cy="6000750"/>
          </a:xfrm>
          <a:prstGeom prst="rect">
            <a:avLst/>
          </a:prstGeom>
        </p:spPr>
      </p:pic>
    </p:spTree>
    <p:extLst>
      <p:ext uri="{BB962C8B-B14F-4D97-AF65-F5344CB8AC3E}">
        <p14:creationId xmlns:p14="http://schemas.microsoft.com/office/powerpoint/2010/main" val="320413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teorological Variables Time Serie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953" y="-205933"/>
            <a:ext cx="10995152" cy="7241979"/>
          </a:xfrm>
          <a:prstGeom prst="rect">
            <a:avLst/>
          </a:prstGeom>
        </p:spPr>
      </p:pic>
    </p:spTree>
    <p:extLst>
      <p:ext uri="{BB962C8B-B14F-4D97-AF65-F5344CB8AC3E}">
        <p14:creationId xmlns:p14="http://schemas.microsoft.com/office/powerpoint/2010/main" val="3019820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9072_crazHDOB_IAN.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 y="1231900"/>
            <a:ext cx="9067800" cy="4383024"/>
          </a:xfrm>
          <a:prstGeom prst="rect">
            <a:avLst/>
          </a:prstGeom>
        </p:spPr>
      </p:pic>
    </p:spTree>
    <p:extLst>
      <p:ext uri="{BB962C8B-B14F-4D97-AF65-F5344CB8AC3E}">
        <p14:creationId xmlns:p14="http://schemas.microsoft.com/office/powerpoint/2010/main" val="1474398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named-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600"/>
            <a:ext cx="9144000" cy="6637914"/>
          </a:xfrm>
          <a:prstGeom prst="rect">
            <a:avLst/>
          </a:prstGeom>
        </p:spPr>
      </p:pic>
    </p:spTree>
    <p:extLst>
      <p:ext uri="{BB962C8B-B14F-4D97-AF65-F5344CB8AC3E}">
        <p14:creationId xmlns:p14="http://schemas.microsoft.com/office/powerpoint/2010/main" val="3337275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7930"/>
            <a:ext cx="8229600" cy="683963"/>
          </a:xfrm>
        </p:spPr>
        <p:txBody>
          <a:bodyPr>
            <a:normAutofit/>
          </a:bodyPr>
          <a:lstStyle/>
          <a:p>
            <a:r>
              <a:rPr lang="en-US" sz="2600" b="1" i="1" u="sng" dirty="0" smtClean="0"/>
              <a:t>Requirements for </a:t>
            </a:r>
            <a:r>
              <a:rPr lang="en-US" sz="2600" b="1" i="1" u="sng" dirty="0"/>
              <a:t>A</a:t>
            </a:r>
            <a:r>
              <a:rPr lang="en-US" sz="2600" b="1" i="1" u="sng" dirty="0" smtClean="0"/>
              <a:t>ll </a:t>
            </a:r>
            <a:r>
              <a:rPr lang="en-US" sz="2600" b="1" i="1" u="sng" dirty="0"/>
              <a:t>F</a:t>
            </a:r>
            <a:r>
              <a:rPr lang="en-US" sz="2600" b="1" i="1" u="sng" dirty="0" smtClean="0"/>
              <a:t>uture sUAS TC Operations </a:t>
            </a:r>
            <a:endParaRPr lang="en-US" sz="2600" b="1" i="1" u="sng" dirty="0"/>
          </a:p>
        </p:txBody>
      </p:sp>
      <p:sp>
        <p:nvSpPr>
          <p:cNvPr id="3" name="Content Placeholder 2"/>
          <p:cNvSpPr>
            <a:spLocks noGrp="1"/>
          </p:cNvSpPr>
          <p:nvPr>
            <p:ph idx="1"/>
          </p:nvPr>
        </p:nvSpPr>
        <p:spPr>
          <a:xfrm>
            <a:off x="-16709" y="187415"/>
            <a:ext cx="9394074" cy="5079287"/>
          </a:xfrm>
        </p:spPr>
        <p:txBody>
          <a:bodyPr>
            <a:normAutofit fontScale="62500" lnSpcReduction="20000"/>
          </a:bodyPr>
          <a:lstStyle/>
          <a:p>
            <a:pPr marL="0" indent="0">
              <a:buNone/>
            </a:pPr>
            <a:endParaRPr lang="en-US" sz="3000" b="1" dirty="0" smtClean="0"/>
          </a:p>
          <a:p>
            <a:r>
              <a:rPr lang="en-US" sz="3000" b="1" u="sng" dirty="0" smtClean="0"/>
              <a:t>Cost</a:t>
            </a:r>
            <a:r>
              <a:rPr lang="en-US" sz="3000" b="1" u="sng" dirty="0"/>
              <a:t>:</a:t>
            </a:r>
            <a:r>
              <a:rPr lang="en-US" sz="3000" b="1" dirty="0"/>
              <a:t> Improvement over GPS dropsonde (~$300/min; $900/3 min) (PBL)</a:t>
            </a:r>
          </a:p>
          <a:p>
            <a:endParaRPr lang="en-US" sz="1800" b="1" dirty="0" smtClean="0"/>
          </a:p>
          <a:p>
            <a:r>
              <a:rPr lang="en-US" sz="3000" b="1" u="sng" dirty="0" smtClean="0"/>
              <a:t>Command/Control:</a:t>
            </a:r>
            <a:r>
              <a:rPr lang="en-US" sz="3000" b="1" dirty="0" smtClean="0"/>
              <a:t> 150nmi range between sUAS and P3 (C130)</a:t>
            </a:r>
          </a:p>
          <a:p>
            <a:pPr marL="0" indent="0">
              <a:buNone/>
            </a:pPr>
            <a:endParaRPr lang="en-US" sz="1800" b="1" dirty="0" smtClean="0"/>
          </a:p>
          <a:p>
            <a:r>
              <a:rPr lang="en-US" sz="3000" b="1" u="sng" dirty="0"/>
              <a:t>Payload: </a:t>
            </a:r>
            <a:r>
              <a:rPr lang="en-US" sz="3000" b="1" dirty="0"/>
              <a:t>High QC, reliable (Vaisala RD41; NOAA GPS Drop/Up </a:t>
            </a:r>
            <a:r>
              <a:rPr lang="en-US" sz="3000" b="1" dirty="0" smtClean="0"/>
              <a:t>Sondes</a:t>
            </a:r>
            <a:r>
              <a:rPr lang="en-US" sz="3000" b="1" dirty="0"/>
              <a:t>)</a:t>
            </a:r>
          </a:p>
          <a:p>
            <a:endParaRPr lang="en-US" sz="1800" b="1" dirty="0" smtClean="0"/>
          </a:p>
          <a:p>
            <a:r>
              <a:rPr lang="en-US" sz="3000" b="1" dirty="0" smtClean="0"/>
              <a:t>S</a:t>
            </a:r>
            <a:r>
              <a:rPr lang="en-US" sz="3000" b="1" u="sng" dirty="0" smtClean="0"/>
              <a:t>urvivability_1</a:t>
            </a:r>
            <a:r>
              <a:rPr lang="en-US" sz="3000" b="1" dirty="0" smtClean="0"/>
              <a:t>: Consistency, 210-220kt air-deployed launch (P3/C130)</a:t>
            </a:r>
            <a:endParaRPr lang="en-US" sz="3000" b="1" dirty="0"/>
          </a:p>
          <a:p>
            <a:endParaRPr lang="en-US" sz="1800" b="1" dirty="0" smtClean="0"/>
          </a:p>
          <a:p>
            <a:r>
              <a:rPr lang="en-US" sz="3000" b="1" u="sng" dirty="0" smtClean="0"/>
              <a:t>Survivability_2</a:t>
            </a:r>
            <a:r>
              <a:rPr lang="en-US" sz="3000" b="1" dirty="0" smtClean="0"/>
              <a:t>: Severely turbulent, high wind hurricane conditions</a:t>
            </a:r>
          </a:p>
          <a:p>
            <a:endParaRPr lang="en-US" sz="1800" b="1" dirty="0" smtClean="0"/>
          </a:p>
          <a:p>
            <a:r>
              <a:rPr lang="en-US" sz="3000" b="1" u="sng" dirty="0" smtClean="0"/>
              <a:t>Full Autonomy </a:t>
            </a:r>
            <a:r>
              <a:rPr lang="en-US" sz="3000" b="1" dirty="0" smtClean="0"/>
              <a:t>: No onboard sUAS pilots (Similar to Dropsonde release)</a:t>
            </a:r>
            <a:endParaRPr lang="en-US" sz="3000" b="1" dirty="0"/>
          </a:p>
          <a:p>
            <a:pPr marL="0" indent="0">
              <a:buNone/>
            </a:pPr>
            <a:endParaRPr lang="en-US" sz="1400" b="1" i="1" dirty="0" smtClean="0">
              <a:solidFill>
                <a:srgbClr val="0000FF"/>
              </a:solidFill>
            </a:endParaRPr>
          </a:p>
          <a:p>
            <a:pPr marL="0" indent="0" algn="ctr">
              <a:buNone/>
            </a:pPr>
            <a:r>
              <a:rPr lang="en-US" sz="3400" b="1" i="1" u="sng" dirty="0" smtClean="0">
                <a:solidFill>
                  <a:srgbClr val="0000FF"/>
                </a:solidFill>
              </a:rPr>
              <a:t>Where are we right now (October 12, 2022)? </a:t>
            </a:r>
          </a:p>
          <a:p>
            <a:pPr marL="0" indent="0" algn="ctr">
              <a:buNone/>
            </a:pPr>
            <a:endParaRPr lang="en-US" sz="800" b="1" i="1" dirty="0">
              <a:solidFill>
                <a:srgbClr val="0000FF"/>
              </a:solidFill>
            </a:endParaRPr>
          </a:p>
          <a:p>
            <a:pPr marL="0" indent="0">
              <a:buNone/>
            </a:pPr>
            <a:r>
              <a:rPr lang="en-US" sz="3200" b="1" i="1" dirty="0" smtClean="0">
                <a:solidFill>
                  <a:srgbClr val="0000FF"/>
                </a:solidFill>
              </a:rPr>
              <a:t>- </a:t>
            </a:r>
            <a:r>
              <a:rPr lang="en-US" sz="3000" b="1" i="1" dirty="0" smtClean="0">
                <a:solidFill>
                  <a:srgbClr val="0000FF"/>
                </a:solidFill>
              </a:rPr>
              <a:t>Cost: Area-I and Blacks Swift have met cost requirements (~$40- $200/minute)</a:t>
            </a:r>
          </a:p>
          <a:p>
            <a:pPr marL="0" indent="0">
              <a:buNone/>
            </a:pPr>
            <a:r>
              <a:rPr lang="en-US" sz="3000" b="1" i="1" dirty="0" smtClean="0">
                <a:solidFill>
                  <a:srgbClr val="0000FF"/>
                </a:solidFill>
              </a:rPr>
              <a:t>- </a:t>
            </a:r>
            <a:r>
              <a:rPr lang="en-US" sz="3200" b="1" i="1" dirty="0">
                <a:solidFill>
                  <a:srgbClr val="0000FF"/>
                </a:solidFill>
              </a:rPr>
              <a:t>C2: </a:t>
            </a:r>
            <a:r>
              <a:rPr lang="en-US" sz="3200" b="1" i="1" dirty="0" err="1" smtClean="0">
                <a:solidFill>
                  <a:srgbClr val="0000FF"/>
                </a:solidFill>
              </a:rPr>
              <a:t>Altius</a:t>
            </a:r>
            <a:r>
              <a:rPr lang="en-US" sz="3200" b="1" i="1" dirty="0" smtClean="0">
                <a:solidFill>
                  <a:srgbClr val="0000FF"/>
                </a:solidFill>
              </a:rPr>
              <a:t>: </a:t>
            </a:r>
            <a:r>
              <a:rPr lang="en-US" sz="3200" b="1" i="1" u="sng" dirty="0" smtClean="0">
                <a:solidFill>
                  <a:srgbClr val="008000"/>
                </a:solidFill>
              </a:rPr>
              <a:t>CAT 3.5h</a:t>
            </a:r>
            <a:r>
              <a:rPr lang="en-US" sz="3200" b="1" i="1" dirty="0" smtClean="0">
                <a:solidFill>
                  <a:srgbClr val="008000"/>
                </a:solidFill>
              </a:rPr>
              <a:t>, </a:t>
            </a:r>
            <a:r>
              <a:rPr lang="en-US" sz="3200" b="1" i="1" u="sng" dirty="0">
                <a:solidFill>
                  <a:srgbClr val="008000"/>
                </a:solidFill>
              </a:rPr>
              <a:t>189 </a:t>
            </a:r>
            <a:r>
              <a:rPr lang="en-US" sz="3200" b="1" i="1" u="sng" dirty="0" err="1">
                <a:solidFill>
                  <a:srgbClr val="008000"/>
                </a:solidFill>
              </a:rPr>
              <a:t>nmi</a:t>
            </a:r>
            <a:r>
              <a:rPr lang="en-US" sz="3200" b="1" i="1" u="sng" dirty="0">
                <a:solidFill>
                  <a:srgbClr val="008000"/>
                </a:solidFill>
              </a:rPr>
              <a:t> </a:t>
            </a:r>
            <a:r>
              <a:rPr lang="en-US" sz="3000" b="1" i="1" dirty="0">
                <a:solidFill>
                  <a:srgbClr val="008000"/>
                </a:solidFill>
              </a:rPr>
              <a:t>(P3-to-sUAS range</a:t>
            </a:r>
            <a:r>
              <a:rPr lang="en-US" sz="3000" b="1" i="1" dirty="0" smtClean="0">
                <a:solidFill>
                  <a:srgbClr val="008000"/>
                </a:solidFill>
              </a:rPr>
              <a:t>); Ian 1.75h* (130 </a:t>
            </a:r>
            <a:r>
              <a:rPr lang="en-US" sz="3000" b="1" i="1" dirty="0" err="1" smtClean="0">
                <a:solidFill>
                  <a:srgbClr val="008000"/>
                </a:solidFill>
              </a:rPr>
              <a:t>nmi</a:t>
            </a:r>
            <a:r>
              <a:rPr lang="en-US" sz="3000" b="1" i="1" dirty="0" smtClean="0">
                <a:solidFill>
                  <a:srgbClr val="008000"/>
                </a:solidFill>
              </a:rPr>
              <a:t>)</a:t>
            </a:r>
            <a:endParaRPr lang="en-US" sz="3000" b="1" i="1" dirty="0">
              <a:solidFill>
                <a:srgbClr val="008000"/>
              </a:solidFill>
            </a:endParaRPr>
          </a:p>
          <a:p>
            <a:pPr marL="0" indent="0">
              <a:buNone/>
            </a:pPr>
            <a:r>
              <a:rPr lang="en-US" sz="3000" b="1" i="1" dirty="0" smtClean="0">
                <a:solidFill>
                  <a:srgbClr val="0000FF"/>
                </a:solidFill>
              </a:rPr>
              <a:t>- Payload: Both have made progress (ground testing); </a:t>
            </a:r>
            <a:r>
              <a:rPr lang="en-US" sz="3000" b="1" i="1" dirty="0" err="1" smtClean="0">
                <a:solidFill>
                  <a:srgbClr val="008000"/>
                </a:solidFill>
              </a:rPr>
              <a:t>Altius</a:t>
            </a:r>
            <a:r>
              <a:rPr lang="en-US" sz="3000" b="1" i="1" dirty="0" smtClean="0">
                <a:solidFill>
                  <a:srgbClr val="008000"/>
                </a:solidFill>
              </a:rPr>
              <a:t> CAT, Ian</a:t>
            </a:r>
          </a:p>
          <a:p>
            <a:pPr marL="0" indent="0">
              <a:buNone/>
            </a:pPr>
            <a:r>
              <a:rPr lang="en-US" sz="3000" b="1" i="1" dirty="0" smtClean="0">
                <a:solidFill>
                  <a:srgbClr val="0000FF"/>
                </a:solidFill>
              </a:rPr>
              <a:t>- Survivability (1): </a:t>
            </a:r>
            <a:r>
              <a:rPr lang="en-US" sz="3000" b="1" i="1" dirty="0" err="1" smtClean="0">
                <a:solidFill>
                  <a:srgbClr val="008000"/>
                </a:solidFill>
              </a:rPr>
              <a:t>Altius</a:t>
            </a:r>
            <a:r>
              <a:rPr lang="en-US" sz="3000" b="1" i="1" dirty="0" smtClean="0">
                <a:solidFill>
                  <a:srgbClr val="008000"/>
                </a:solidFill>
              </a:rPr>
              <a:t>: CAT, Ian success</a:t>
            </a:r>
            <a:r>
              <a:rPr lang="en-US" sz="3000" b="1" i="1" dirty="0" smtClean="0">
                <a:solidFill>
                  <a:srgbClr val="0000FF"/>
                </a:solidFill>
              </a:rPr>
              <a:t>; </a:t>
            </a:r>
            <a:r>
              <a:rPr lang="en-US" sz="3000" b="1" i="1" dirty="0" err="1" smtClean="0">
                <a:solidFill>
                  <a:srgbClr val="0000FF"/>
                </a:solidFill>
              </a:rPr>
              <a:t>Blackswift</a:t>
            </a:r>
            <a:r>
              <a:rPr lang="en-US" sz="3000" b="1" i="1" dirty="0" smtClean="0">
                <a:solidFill>
                  <a:srgbClr val="0000FF"/>
                </a:solidFill>
              </a:rPr>
              <a:t>: </a:t>
            </a:r>
            <a:r>
              <a:rPr lang="en-US" sz="3000" b="1" i="1" dirty="0" smtClean="0">
                <a:solidFill>
                  <a:srgbClr val="FF0000"/>
                </a:solidFill>
              </a:rPr>
              <a:t>(Unknown)</a:t>
            </a:r>
          </a:p>
          <a:p>
            <a:pPr marL="0" indent="0">
              <a:buNone/>
            </a:pPr>
            <a:r>
              <a:rPr lang="en-US" sz="3000" b="1" i="1" dirty="0" smtClean="0">
                <a:solidFill>
                  <a:srgbClr val="0000FF"/>
                </a:solidFill>
              </a:rPr>
              <a:t>- Survivability (2): </a:t>
            </a:r>
            <a:r>
              <a:rPr lang="en-US" sz="3000" b="1" i="1" dirty="0" err="1">
                <a:solidFill>
                  <a:srgbClr val="008000"/>
                </a:solidFill>
              </a:rPr>
              <a:t>Altius</a:t>
            </a:r>
            <a:r>
              <a:rPr lang="en-US" sz="3000" b="1" i="1" dirty="0" smtClean="0">
                <a:solidFill>
                  <a:srgbClr val="008000"/>
                </a:solidFill>
              </a:rPr>
              <a:t>: 100% yes, </a:t>
            </a:r>
            <a:r>
              <a:rPr lang="en-US" sz="3000" b="1" i="1" dirty="0" err="1">
                <a:solidFill>
                  <a:srgbClr val="0000FF"/>
                </a:solidFill>
              </a:rPr>
              <a:t>Blackswift</a:t>
            </a:r>
            <a:r>
              <a:rPr lang="en-US" sz="3000" b="1" i="1" dirty="0">
                <a:solidFill>
                  <a:srgbClr val="0000FF"/>
                </a:solidFill>
              </a:rPr>
              <a:t>: </a:t>
            </a:r>
            <a:r>
              <a:rPr lang="en-US" sz="3000" b="1" i="1" dirty="0">
                <a:solidFill>
                  <a:srgbClr val="FF0000"/>
                </a:solidFill>
              </a:rPr>
              <a:t>(Unknown)</a:t>
            </a:r>
            <a:endParaRPr lang="en-US" sz="3000" b="1" i="1" dirty="0" smtClean="0">
              <a:solidFill>
                <a:srgbClr val="FF0000"/>
              </a:solidFill>
            </a:endParaRPr>
          </a:p>
          <a:p>
            <a:pPr marL="0" indent="0">
              <a:buNone/>
            </a:pPr>
            <a:r>
              <a:rPr lang="en-US" sz="3000" b="1" i="1" dirty="0" smtClean="0">
                <a:solidFill>
                  <a:srgbClr val="0000FF"/>
                </a:solidFill>
              </a:rPr>
              <a:t>- </a:t>
            </a:r>
            <a:r>
              <a:rPr lang="en-US" sz="3000" b="1" i="1" u="sng" dirty="0" smtClean="0">
                <a:solidFill>
                  <a:srgbClr val="0000FF"/>
                </a:solidFill>
              </a:rPr>
              <a:t>Automation:</a:t>
            </a:r>
            <a:r>
              <a:rPr lang="en-US" sz="3000" b="1" i="1" dirty="0" smtClean="0">
                <a:solidFill>
                  <a:srgbClr val="0000FF"/>
                </a:solidFill>
              </a:rPr>
              <a:t>  </a:t>
            </a:r>
            <a:r>
              <a:rPr lang="en-US" sz="3000" b="1" i="1" dirty="0" err="1">
                <a:solidFill>
                  <a:srgbClr val="008000"/>
                </a:solidFill>
              </a:rPr>
              <a:t>Altius</a:t>
            </a:r>
            <a:r>
              <a:rPr lang="en-US" sz="3000" b="1" i="1" dirty="0">
                <a:solidFill>
                  <a:srgbClr val="008000"/>
                </a:solidFill>
              </a:rPr>
              <a:t>: </a:t>
            </a:r>
            <a:r>
              <a:rPr lang="en-US" sz="3000" b="1" i="1" dirty="0" smtClean="0">
                <a:solidFill>
                  <a:srgbClr val="008000"/>
                </a:solidFill>
              </a:rPr>
              <a:t>partial (Center fix, RMW hunt); </a:t>
            </a:r>
            <a:r>
              <a:rPr lang="en-US" sz="3000" b="1" i="1" dirty="0" err="1">
                <a:solidFill>
                  <a:srgbClr val="0000FF"/>
                </a:solidFill>
              </a:rPr>
              <a:t>Blackswift</a:t>
            </a:r>
            <a:r>
              <a:rPr lang="en-US" sz="3000" b="1" i="1" dirty="0">
                <a:solidFill>
                  <a:srgbClr val="0000FF"/>
                </a:solidFill>
              </a:rPr>
              <a:t>: </a:t>
            </a:r>
            <a:r>
              <a:rPr lang="en-US" sz="3000" b="1" i="1" dirty="0" smtClean="0">
                <a:solidFill>
                  <a:srgbClr val="FF0000"/>
                </a:solidFill>
              </a:rPr>
              <a:t>(in progress)</a:t>
            </a:r>
          </a:p>
          <a:p>
            <a:pPr>
              <a:buFontTx/>
              <a:buChar char="-"/>
            </a:pPr>
            <a:endParaRPr lang="en-US" sz="3000" b="1" i="1" dirty="0" smtClean="0">
              <a:solidFill>
                <a:srgbClr val="FF0000"/>
              </a:solidFill>
            </a:endParaRPr>
          </a:p>
          <a:p>
            <a:pPr>
              <a:buFontTx/>
              <a:buChar char="-"/>
            </a:pPr>
            <a:endParaRPr lang="en-US" sz="2900" b="1" i="1" dirty="0" smtClean="0">
              <a:solidFill>
                <a:srgbClr val="FF0000"/>
              </a:solidFill>
            </a:endParaRPr>
          </a:p>
          <a:p>
            <a:pPr>
              <a:buFontTx/>
              <a:buChar char="-"/>
            </a:pPr>
            <a:endParaRPr lang="en-US" b="1" i="1" dirty="0" smtClean="0">
              <a:solidFill>
                <a:srgbClr val="FF0000"/>
              </a:solidFill>
            </a:endParaRPr>
          </a:p>
          <a:p>
            <a:pPr marL="0" indent="0">
              <a:buNone/>
            </a:pPr>
            <a:endParaRPr lang="en-US" b="1" i="1" dirty="0">
              <a:solidFill>
                <a:srgbClr val="FF0000"/>
              </a:solidFill>
            </a:endParaRPr>
          </a:p>
        </p:txBody>
      </p:sp>
      <p:sp>
        <p:nvSpPr>
          <p:cNvPr id="4" name="TextBox 3"/>
          <p:cNvSpPr txBox="1"/>
          <p:nvPr/>
        </p:nvSpPr>
        <p:spPr>
          <a:xfrm>
            <a:off x="-34457" y="5493111"/>
            <a:ext cx="9161061" cy="1292662"/>
          </a:xfrm>
          <a:prstGeom prst="rect">
            <a:avLst/>
          </a:prstGeom>
          <a:noFill/>
        </p:spPr>
        <p:txBody>
          <a:bodyPr wrap="square" rtlCol="0">
            <a:spAutoFit/>
          </a:bodyPr>
          <a:lstStyle/>
          <a:p>
            <a:pPr algn="ctr"/>
            <a:r>
              <a:rPr lang="en-US" sz="2100" b="1" u="sng" dirty="0" smtClean="0">
                <a:solidFill>
                  <a:srgbClr val="FF0000"/>
                </a:solidFill>
              </a:rPr>
              <a:t>What's Next?  </a:t>
            </a:r>
          </a:p>
          <a:p>
            <a:pPr algn="ctr"/>
            <a:r>
              <a:rPr lang="en-US" sz="1900" b="1" dirty="0" err="1" smtClean="0">
                <a:solidFill>
                  <a:srgbClr val="169900"/>
                </a:solidFill>
              </a:rPr>
              <a:t>Altius</a:t>
            </a:r>
            <a:r>
              <a:rPr lang="en-US" sz="1900" b="1" dirty="0" smtClean="0">
                <a:solidFill>
                  <a:srgbClr val="169900"/>
                </a:solidFill>
              </a:rPr>
              <a:t>: </a:t>
            </a:r>
            <a:r>
              <a:rPr lang="en-US" sz="1900" b="1" dirty="0" smtClean="0"/>
              <a:t>post-processing, lessons learned in Ian, add multi-hole turbulence probe and video capability for 2023. </a:t>
            </a:r>
            <a:endParaRPr lang="en-US" sz="1900" b="1" dirty="0" smtClean="0">
              <a:solidFill>
                <a:srgbClr val="0000FF"/>
              </a:solidFill>
            </a:endParaRPr>
          </a:p>
          <a:p>
            <a:pPr algn="ctr"/>
            <a:r>
              <a:rPr lang="en-US" sz="1900" b="1" dirty="0" err="1" smtClean="0">
                <a:solidFill>
                  <a:srgbClr val="0000FF"/>
                </a:solidFill>
              </a:rPr>
              <a:t>Blackswift</a:t>
            </a:r>
            <a:r>
              <a:rPr lang="en-US" sz="1900" b="1" dirty="0" smtClean="0">
                <a:solidFill>
                  <a:srgbClr val="0000FF"/>
                </a:solidFill>
              </a:rPr>
              <a:t>: </a:t>
            </a:r>
            <a:r>
              <a:rPr lang="en-US" sz="1900" b="1" dirty="0" smtClean="0"/>
              <a:t>CAT in March 2021, prep for first TC flights in 2023.</a:t>
            </a:r>
            <a:endParaRPr lang="en-US" sz="1900" b="1" i="1" dirty="0"/>
          </a:p>
        </p:txBody>
      </p:sp>
    </p:spTree>
    <p:extLst>
      <p:ext uri="{BB962C8B-B14F-4D97-AF65-F5344CB8AC3E}">
        <p14:creationId xmlns:p14="http://schemas.microsoft.com/office/powerpoint/2010/main" val="1231819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78" y="1644032"/>
            <a:ext cx="9098824" cy="683963"/>
          </a:xfrm>
        </p:spPr>
        <p:txBody>
          <a:bodyPr/>
          <a:lstStyle/>
          <a:p>
            <a:r>
              <a:rPr lang="en-US" b="1" dirty="0">
                <a:solidFill>
                  <a:srgbClr val="FF0000"/>
                </a:solidFill>
              </a:rPr>
              <a:t>Summary</a:t>
            </a:r>
          </a:p>
        </p:txBody>
      </p:sp>
      <p:sp>
        <p:nvSpPr>
          <p:cNvPr id="7" name="Content Placeholder 6">
            <a:extLst>
              <a:ext uri="{FF2B5EF4-FFF2-40B4-BE49-F238E27FC236}">
                <a16:creationId xmlns:a16="http://schemas.microsoft.com/office/drawing/2014/main" xmlns="" id="{B6D2D836-1C10-804A-88E8-ED588A0C578C}"/>
              </a:ext>
            </a:extLst>
          </p:cNvPr>
          <p:cNvSpPr>
            <a:spLocks noGrp="1"/>
          </p:cNvSpPr>
          <p:nvPr>
            <p:ph idx="1"/>
          </p:nvPr>
        </p:nvSpPr>
        <p:spPr>
          <a:xfrm>
            <a:off x="0" y="2356034"/>
            <a:ext cx="9144000" cy="3344914"/>
          </a:xfrm>
        </p:spPr>
        <p:txBody>
          <a:bodyPr>
            <a:normAutofit fontScale="85000" lnSpcReduction="10000"/>
          </a:bodyPr>
          <a:lstStyle/>
          <a:p>
            <a:r>
              <a:rPr lang="en-US" sz="2100" b="1" dirty="0" smtClean="0">
                <a:solidFill>
                  <a:srgbClr val="3366FF"/>
                </a:solidFill>
              </a:rPr>
              <a:t>Observations from small </a:t>
            </a:r>
            <a:r>
              <a:rPr lang="en-US" sz="2100" b="1" dirty="0">
                <a:solidFill>
                  <a:srgbClr val="3366FF"/>
                </a:solidFill>
              </a:rPr>
              <a:t>U</a:t>
            </a:r>
            <a:r>
              <a:rPr lang="en-US" sz="2100" b="1" dirty="0" smtClean="0">
                <a:solidFill>
                  <a:srgbClr val="3366FF"/>
                </a:solidFill>
              </a:rPr>
              <a:t>nmanned </a:t>
            </a:r>
            <a:r>
              <a:rPr lang="en-US" sz="2100" b="1" dirty="0">
                <a:solidFill>
                  <a:srgbClr val="3366FF"/>
                </a:solidFill>
              </a:rPr>
              <a:t>A</a:t>
            </a:r>
            <a:r>
              <a:rPr lang="en-US" sz="2100" b="1" dirty="0" smtClean="0">
                <a:solidFill>
                  <a:srgbClr val="3366FF"/>
                </a:solidFill>
              </a:rPr>
              <a:t>ircraft </a:t>
            </a:r>
            <a:r>
              <a:rPr lang="en-US" sz="2100" b="1" dirty="0">
                <a:solidFill>
                  <a:srgbClr val="3366FF"/>
                </a:solidFill>
              </a:rPr>
              <a:t>S</a:t>
            </a:r>
            <a:r>
              <a:rPr lang="en-US" sz="2100" b="1" dirty="0" smtClean="0">
                <a:solidFill>
                  <a:srgbClr val="3366FF"/>
                </a:solidFill>
              </a:rPr>
              <a:t>ystems (sUAS) have the potential to enhance the basic understanding of dangerous and difficult to observe regions </a:t>
            </a:r>
            <a:r>
              <a:rPr lang="en-US" sz="2100" b="1" dirty="0">
                <a:solidFill>
                  <a:srgbClr val="3366FF"/>
                </a:solidFill>
              </a:rPr>
              <a:t>of the </a:t>
            </a:r>
            <a:r>
              <a:rPr lang="en-US" sz="2100" b="1" dirty="0" smtClean="0">
                <a:solidFill>
                  <a:srgbClr val="3366FF"/>
                </a:solidFill>
              </a:rPr>
              <a:t>Tropical Cyclone</a:t>
            </a:r>
            <a:r>
              <a:rPr lang="en-US" sz="2100" b="1" dirty="0" smtClean="0">
                <a:solidFill>
                  <a:srgbClr val="FF0000"/>
                </a:solidFill>
              </a:rPr>
              <a:t>, including the critical air-sea transition zone.</a:t>
            </a:r>
            <a:endParaRPr lang="en-US" sz="2100" b="1" dirty="0">
              <a:solidFill>
                <a:srgbClr val="FF0000"/>
              </a:solidFill>
            </a:endParaRPr>
          </a:p>
          <a:p>
            <a:pPr marL="0" indent="0">
              <a:buNone/>
            </a:pPr>
            <a:endParaRPr lang="en-US" sz="800" b="1" dirty="0">
              <a:solidFill>
                <a:srgbClr val="3366FF"/>
              </a:solidFill>
            </a:endParaRPr>
          </a:p>
          <a:p>
            <a:r>
              <a:rPr lang="en-US" sz="2100" b="1" dirty="0" smtClean="0">
                <a:solidFill>
                  <a:srgbClr val="3366FF"/>
                </a:solidFill>
              </a:rPr>
              <a:t>These </a:t>
            </a:r>
            <a:r>
              <a:rPr lang="en-US" sz="2100" b="1" dirty="0">
                <a:solidFill>
                  <a:srgbClr val="3366FF"/>
                </a:solidFill>
              </a:rPr>
              <a:t>unique </a:t>
            </a:r>
            <a:r>
              <a:rPr lang="en-US" sz="2100" b="1" dirty="0" smtClean="0">
                <a:solidFill>
                  <a:srgbClr val="3366FF"/>
                </a:solidFill>
              </a:rPr>
              <a:t>data have the potential to </a:t>
            </a:r>
            <a:r>
              <a:rPr lang="en-US" sz="2100" b="1" dirty="0" smtClean="0">
                <a:solidFill>
                  <a:srgbClr val="FF0000"/>
                </a:solidFill>
              </a:rPr>
              <a:t>improve situational awareness and future </a:t>
            </a:r>
            <a:r>
              <a:rPr lang="en-US" sz="2100" b="1" dirty="0">
                <a:solidFill>
                  <a:srgbClr val="FF0000"/>
                </a:solidFill>
              </a:rPr>
              <a:t>forecasts of Tropical Cyclone intensity </a:t>
            </a:r>
            <a:r>
              <a:rPr lang="en-US" sz="2100" b="1" dirty="0" smtClean="0">
                <a:solidFill>
                  <a:srgbClr val="FF0000"/>
                </a:solidFill>
              </a:rPr>
              <a:t>change using NOAA’s operational coupled-ocean atmosphere modeling system.</a:t>
            </a:r>
            <a:endParaRPr lang="en-US" sz="2100" b="1" dirty="0">
              <a:solidFill>
                <a:srgbClr val="FF0000"/>
              </a:solidFill>
            </a:endParaRPr>
          </a:p>
          <a:p>
            <a:endParaRPr lang="en-US" sz="800" b="1" dirty="0">
              <a:solidFill>
                <a:srgbClr val="3366FF"/>
              </a:solidFill>
            </a:endParaRPr>
          </a:p>
          <a:p>
            <a:r>
              <a:rPr lang="en-US" sz="2100" b="1" dirty="0">
                <a:solidFill>
                  <a:srgbClr val="3366FF"/>
                </a:solidFill>
              </a:rPr>
              <a:t>As technology advances, small </a:t>
            </a:r>
            <a:r>
              <a:rPr lang="en-US" sz="2100" b="1" dirty="0" smtClean="0">
                <a:solidFill>
                  <a:srgbClr val="3366FF"/>
                </a:solidFill>
              </a:rPr>
              <a:t>drones (such as the two new platforms highlighted today) </a:t>
            </a:r>
            <a:r>
              <a:rPr lang="en-US" sz="2100" b="1" dirty="0">
                <a:solidFill>
                  <a:srgbClr val="3366FF"/>
                </a:solidFill>
              </a:rPr>
              <a:t>will be able to fly longer, lower and for less money.</a:t>
            </a:r>
          </a:p>
          <a:p>
            <a:endParaRPr lang="en-US" sz="800" b="1" dirty="0">
              <a:solidFill>
                <a:srgbClr val="3366FF"/>
              </a:solidFill>
            </a:endParaRPr>
          </a:p>
          <a:p>
            <a:r>
              <a:rPr lang="en-US" sz="2100" b="1" dirty="0" smtClean="0">
                <a:solidFill>
                  <a:srgbClr val="3366FF"/>
                </a:solidFill>
              </a:rPr>
              <a:t>Working with public and private sector partners, NOAA will continue to explore this promising technology over the coming years in order to help the Agency better meet its ultimate </a:t>
            </a:r>
            <a:r>
              <a:rPr lang="en-US" sz="2100" b="1" dirty="0">
                <a:solidFill>
                  <a:srgbClr val="3366FF"/>
                </a:solidFill>
              </a:rPr>
              <a:t>goal of </a:t>
            </a:r>
            <a:r>
              <a:rPr lang="en-US" sz="2100" b="1" dirty="0" smtClean="0">
                <a:solidFill>
                  <a:srgbClr val="3366FF"/>
                </a:solidFill>
              </a:rPr>
              <a:t>protecting </a:t>
            </a:r>
            <a:r>
              <a:rPr lang="en-US" sz="2100" b="1" dirty="0">
                <a:solidFill>
                  <a:srgbClr val="3366FF"/>
                </a:solidFill>
              </a:rPr>
              <a:t>property and </a:t>
            </a:r>
            <a:r>
              <a:rPr lang="en-US" sz="2100" b="1" dirty="0" smtClean="0">
                <a:solidFill>
                  <a:srgbClr val="3366FF"/>
                </a:solidFill>
              </a:rPr>
              <a:t>saving lives</a:t>
            </a:r>
            <a:r>
              <a:rPr lang="en-US" sz="2100" b="1" dirty="0">
                <a:solidFill>
                  <a:srgbClr val="3366FF"/>
                </a:solidFill>
              </a:rPr>
              <a:t>.</a:t>
            </a:r>
          </a:p>
          <a:p>
            <a:endParaRPr lang="en-US" dirty="0"/>
          </a:p>
        </p:txBody>
      </p:sp>
      <p:pic>
        <p:nvPicPr>
          <p:cNvPr id="14" name="Picture 13">
            <a:extLst>
              <a:ext uri="{FF2B5EF4-FFF2-40B4-BE49-F238E27FC236}">
                <a16:creationId xmlns:a16="http://schemas.microsoft.com/office/drawing/2014/main" xmlns="" id="{190B54D0-64CD-BF43-90E7-167B573FFD6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8457" y="5951293"/>
            <a:ext cx="910982" cy="907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 name="Rectangle 10">
            <a:extLst>
              <a:ext uri="{FF2B5EF4-FFF2-40B4-BE49-F238E27FC236}">
                <a16:creationId xmlns:a16="http://schemas.microsoft.com/office/drawing/2014/main" xmlns="" id="{9B106780-8283-DE42-B0E8-3601F659D757}"/>
              </a:ext>
            </a:extLst>
          </p:cNvPr>
          <p:cNvSpPr/>
          <p:nvPr/>
        </p:nvSpPr>
        <p:spPr>
          <a:xfrm>
            <a:off x="926467" y="6033503"/>
            <a:ext cx="7589776" cy="584776"/>
          </a:xfrm>
          <a:prstGeom prst="rect">
            <a:avLst/>
          </a:prstGeom>
        </p:spPr>
        <p:txBody>
          <a:bodyPr wrap="square">
            <a:spAutoFit/>
          </a:bodyPr>
          <a:lstStyle/>
          <a:p>
            <a:pPr algn="ctr"/>
            <a:r>
              <a:rPr lang="en-US" sz="1600" i="1" dirty="0">
                <a:solidFill>
                  <a:schemeClr val="tx1">
                    <a:lumMod val="75000"/>
                    <a:lumOff val="25000"/>
                  </a:schemeClr>
                </a:solidFill>
              </a:rPr>
              <a:t>Project </a:t>
            </a:r>
            <a:r>
              <a:rPr lang="en-US" sz="1600" i="1" dirty="0" smtClean="0">
                <a:solidFill>
                  <a:schemeClr val="tx1">
                    <a:lumMod val="75000"/>
                    <a:lumOff val="25000"/>
                  </a:schemeClr>
                </a:solidFill>
              </a:rPr>
              <a:t>Support</a:t>
            </a:r>
            <a:r>
              <a:rPr lang="en-US" sz="1600" i="1" dirty="0">
                <a:solidFill>
                  <a:schemeClr val="tx1">
                    <a:lumMod val="75000"/>
                    <a:lumOff val="25000"/>
                  </a:schemeClr>
                </a:solidFill>
              </a:rPr>
              <a:t>: NOAA/OMAO/</a:t>
            </a:r>
            <a:r>
              <a:rPr lang="en-US" sz="1600" i="1" dirty="0" smtClean="0">
                <a:solidFill>
                  <a:schemeClr val="tx1">
                    <a:lumMod val="75000"/>
                    <a:lumOff val="25000"/>
                  </a:schemeClr>
                </a:solidFill>
              </a:rPr>
              <a:t>AOC, NOAA/SBIR, </a:t>
            </a:r>
            <a:r>
              <a:rPr lang="en-US" sz="1600" i="1" dirty="0">
                <a:solidFill>
                  <a:schemeClr val="tx1">
                    <a:lumMod val="75000"/>
                    <a:lumOff val="25000"/>
                  </a:schemeClr>
                </a:solidFill>
              </a:rPr>
              <a:t>NOAA/</a:t>
            </a:r>
            <a:r>
              <a:rPr lang="en-US" sz="1600" i="1" dirty="0" smtClean="0">
                <a:solidFill>
                  <a:schemeClr val="tx1">
                    <a:lumMod val="75000"/>
                    <a:lumOff val="25000"/>
                  </a:schemeClr>
                </a:solidFill>
              </a:rPr>
              <a:t>OAR/WPO,</a:t>
            </a:r>
          </a:p>
          <a:p>
            <a:pPr algn="ctr"/>
            <a:r>
              <a:rPr lang="en-US" sz="1600" i="1" dirty="0" smtClean="0">
                <a:solidFill>
                  <a:schemeClr val="tx1">
                    <a:lumMod val="75000"/>
                    <a:lumOff val="25000"/>
                  </a:schemeClr>
                </a:solidFill>
              </a:rPr>
              <a:t>NOAA/JPA</a:t>
            </a:r>
            <a:endParaRPr lang="en-US" sz="1600" i="1" dirty="0">
              <a:solidFill>
                <a:schemeClr val="tx1">
                  <a:lumMod val="75000"/>
                  <a:lumOff val="25000"/>
                </a:schemeClr>
              </a:solidFill>
            </a:endParaRPr>
          </a:p>
        </p:txBody>
      </p:sp>
      <p:pic>
        <p:nvPicPr>
          <p:cNvPr id="15" name="Google Shape;121;p7"/>
          <p:cNvPicPr preferRelativeResize="0">
            <a:picLocks noChangeAspect="1"/>
          </p:cNvPicPr>
          <p:nvPr/>
        </p:nvPicPr>
        <p:blipFill rotWithShape="1">
          <a:blip r:embed="rId4">
            <a:alphaModFix/>
          </a:blip>
          <a:srcRect l="4325" t="6277" r="3847" b="5802"/>
          <a:stretch/>
        </p:blipFill>
        <p:spPr>
          <a:xfrm>
            <a:off x="5373143" y="17161"/>
            <a:ext cx="3685038" cy="2196619"/>
          </a:xfrm>
          <a:prstGeom prst="rect">
            <a:avLst/>
          </a:prstGeom>
          <a:noFill/>
          <a:ln>
            <a:noFill/>
          </a:ln>
        </p:spPr>
      </p:pic>
      <p:pic>
        <p:nvPicPr>
          <p:cNvPr id="18" name="Picture 17">
            <a:extLst>
              <a:ext uri="{FF2B5EF4-FFF2-40B4-BE49-F238E27FC236}">
                <a16:creationId xmlns:a16="http://schemas.microsoft.com/office/drawing/2014/main" xmlns="" id="{19DBF4E6-F306-C44A-AFDE-D6BB95C9E278}"/>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25045" b="63618" l="29539" r="75135"/>
                    </a14:imgEffect>
                  </a14:imgLayer>
                </a14:imgProps>
              </a:ext>
              <a:ext uri="{28A0092B-C50C-407E-A947-70E740481C1C}">
                <a14:useLocalDpi xmlns:a14="http://schemas.microsoft.com/office/drawing/2010/main" val="0"/>
              </a:ext>
            </a:extLst>
          </a:blip>
          <a:srcRect l="23840" t="20223" r="19165" b="31560"/>
          <a:stretch/>
        </p:blipFill>
        <p:spPr>
          <a:xfrm>
            <a:off x="-429986" y="-261647"/>
            <a:ext cx="5029871" cy="28373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77886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unnamed-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Box 3"/>
          <p:cNvSpPr txBox="1"/>
          <p:nvPr/>
        </p:nvSpPr>
        <p:spPr>
          <a:xfrm>
            <a:off x="34328" y="-4340"/>
            <a:ext cx="9144000" cy="769441"/>
          </a:xfrm>
          <a:prstGeom prst="rect">
            <a:avLst/>
          </a:prstGeom>
          <a:noFill/>
        </p:spPr>
        <p:txBody>
          <a:bodyPr wrap="square" rtlCol="0">
            <a:spAutoFit/>
          </a:bodyPr>
          <a:lstStyle/>
          <a:p>
            <a:pPr algn="ctr"/>
            <a:r>
              <a:rPr lang="en-US" sz="2200" b="1" dirty="0" smtClean="0">
                <a:solidFill>
                  <a:srgbClr val="FF6600"/>
                </a:solidFill>
                <a:latin typeface="Arial" panose="020B0604020202020204" pitchFamily="34" charset="0"/>
                <a:cs typeface="Arial" panose="020B0604020202020204" pitchFamily="34" charset="0"/>
              </a:rPr>
              <a:t>2022-3 </a:t>
            </a:r>
            <a:r>
              <a:rPr lang="en-US" sz="2200" b="1" dirty="0">
                <a:solidFill>
                  <a:srgbClr val="FF6600"/>
                </a:solidFill>
                <a:latin typeface="Arial" panose="020B0604020202020204" pitchFamily="34" charset="0"/>
                <a:cs typeface="Arial" panose="020B0604020202020204" pitchFamily="34" charset="0"/>
              </a:rPr>
              <a:t>NOAA/AOML/HRD Hurricane Field </a:t>
            </a:r>
            <a:r>
              <a:rPr lang="en-US" sz="2200" b="1" dirty="0" smtClean="0">
                <a:solidFill>
                  <a:srgbClr val="FF6600"/>
                </a:solidFill>
                <a:latin typeface="Arial" panose="020B0604020202020204" pitchFamily="34" charset="0"/>
                <a:cs typeface="Arial" panose="020B0604020202020204" pitchFamily="34" charset="0"/>
              </a:rPr>
              <a:t>Program</a:t>
            </a:r>
          </a:p>
          <a:p>
            <a:pPr algn="ctr"/>
            <a:r>
              <a:rPr lang="en-US" sz="2200" b="1" dirty="0" smtClean="0">
                <a:solidFill>
                  <a:srgbClr val="FF6600"/>
                </a:solidFill>
                <a:latin typeface="Arial" panose="020B0604020202020204" pitchFamily="34" charset="0"/>
                <a:cs typeface="Arial" panose="020B0604020202020204" pitchFamily="34" charset="0"/>
              </a:rPr>
              <a:t>Advancing the Prediction of Hurricanes Experiment </a:t>
            </a:r>
          </a:p>
        </p:txBody>
      </p:sp>
      <p:sp>
        <p:nvSpPr>
          <p:cNvPr id="7" name="TextBox 6"/>
          <p:cNvSpPr txBox="1"/>
          <p:nvPr/>
        </p:nvSpPr>
        <p:spPr>
          <a:xfrm>
            <a:off x="0" y="725291"/>
            <a:ext cx="9144000" cy="2215991"/>
          </a:xfrm>
          <a:prstGeom prst="rect">
            <a:avLst/>
          </a:prstGeom>
          <a:noFill/>
        </p:spPr>
        <p:txBody>
          <a:bodyPr wrap="square" rtlCol="0">
            <a:spAutoFit/>
          </a:bodyPr>
          <a:lstStyle/>
          <a:p>
            <a:pPr algn="ctr"/>
            <a:r>
              <a:rPr lang="en-US" sz="1900" b="1" dirty="0" smtClean="0">
                <a:solidFill>
                  <a:srgbClr val="0000FF"/>
                </a:solidFill>
                <a:latin typeface="Arial" panose="020B0604020202020204" pitchFamily="34" charset="0"/>
                <a:cs typeface="Arial" panose="020B0604020202020204" pitchFamily="34" charset="0"/>
              </a:rPr>
              <a:t>RESEARCH IN COORDINATION WITH OPERATIONS </a:t>
            </a:r>
          </a:p>
          <a:p>
            <a:pPr algn="ctr"/>
            <a:r>
              <a:rPr lang="en-US" sz="1900" b="1" dirty="0" smtClean="0">
                <a:solidFill>
                  <a:srgbClr val="0000FF"/>
                </a:solidFill>
                <a:latin typeface="Arial" panose="020B0604020202020204" pitchFamily="34" charset="0"/>
                <a:cs typeface="Arial" panose="020B0604020202020204" pitchFamily="34" charset="0"/>
              </a:rPr>
              <a:t>SMALL UNCREWED AIRCRAFT VEHICLE EXPERIMENT</a:t>
            </a:r>
          </a:p>
          <a:p>
            <a:pPr algn="ctr"/>
            <a:r>
              <a:rPr lang="en-US" sz="1900" b="1" dirty="0" smtClean="0">
                <a:solidFill>
                  <a:srgbClr val="0000FF"/>
                </a:solidFill>
                <a:latin typeface="Arial" panose="020B0604020202020204" pitchFamily="34" charset="0"/>
                <a:cs typeface="Arial" panose="020B0604020202020204" pitchFamily="34" charset="0"/>
              </a:rPr>
              <a:t>(RICO SUAVE)</a:t>
            </a:r>
          </a:p>
          <a:p>
            <a:pPr algn="ctr"/>
            <a:endParaRPr lang="en-US" sz="300" b="1" dirty="0">
              <a:solidFill>
                <a:schemeClr val="accent1">
                  <a:lumMod val="75000"/>
                </a:schemeClr>
              </a:solidFill>
              <a:latin typeface="Arial" panose="020B0604020202020204" pitchFamily="34" charset="0"/>
              <a:cs typeface="Arial" panose="020B0604020202020204" pitchFamily="34" charset="0"/>
            </a:endParaRPr>
          </a:p>
          <a:p>
            <a:pPr algn="just"/>
            <a:r>
              <a:rPr lang="en-US" sz="1600" b="1" u="sng" dirty="0">
                <a:latin typeface="Arial"/>
                <a:cs typeface="Arial" panose="020B0604020202020204" pitchFamily="34" charset="0"/>
              </a:rPr>
              <a:t>Science Team</a:t>
            </a:r>
            <a:r>
              <a:rPr lang="en-US" sz="1600" b="1" u="sng" dirty="0" smtClean="0">
                <a:latin typeface="Arial"/>
                <a:cs typeface="Arial" panose="020B0604020202020204" pitchFamily="34" charset="0"/>
              </a:rPr>
              <a:t>:</a:t>
            </a:r>
            <a:r>
              <a:rPr lang="en-US" sz="1600" b="1" dirty="0" smtClean="0">
                <a:latin typeface="Arial"/>
                <a:cs typeface="Arial" panose="020B0604020202020204" pitchFamily="34" charset="0"/>
              </a:rPr>
              <a:t> </a:t>
            </a:r>
            <a:r>
              <a:rPr lang="en-US" sz="1600" b="1" dirty="0" smtClean="0">
                <a:solidFill>
                  <a:srgbClr val="3366FF"/>
                </a:solidFill>
                <a:latin typeface="Arial"/>
              </a:rPr>
              <a:t>Joseph </a:t>
            </a:r>
            <a:r>
              <a:rPr lang="en-US" sz="1600" b="1" dirty="0">
                <a:solidFill>
                  <a:srgbClr val="3366FF"/>
                </a:solidFill>
                <a:latin typeface="Arial"/>
              </a:rPr>
              <a:t>Cione, Jun Zhang, George Bryan (NCAR), Ron </a:t>
            </a:r>
            <a:r>
              <a:rPr lang="en-US" sz="1600" b="1" dirty="0" err="1">
                <a:solidFill>
                  <a:srgbClr val="3366FF"/>
                </a:solidFill>
                <a:latin typeface="Arial"/>
              </a:rPr>
              <a:t>Dobosy</a:t>
            </a:r>
            <a:r>
              <a:rPr lang="en-US" sz="1600" b="1" dirty="0">
                <a:solidFill>
                  <a:srgbClr val="3366FF"/>
                </a:solidFill>
                <a:latin typeface="Arial"/>
              </a:rPr>
              <a:t> (NOAA/ARL-ret), </a:t>
            </a:r>
            <a:r>
              <a:rPr lang="en-US" sz="1600" b="1" dirty="0" err="1">
                <a:solidFill>
                  <a:srgbClr val="3366FF"/>
                </a:solidFill>
                <a:latin typeface="Arial"/>
              </a:rPr>
              <a:t>Altug</a:t>
            </a:r>
            <a:r>
              <a:rPr lang="en-US" sz="1600" b="1" dirty="0">
                <a:solidFill>
                  <a:srgbClr val="3366FF"/>
                </a:solidFill>
                <a:latin typeface="Arial"/>
              </a:rPr>
              <a:t> </a:t>
            </a:r>
            <a:r>
              <a:rPr lang="en-US" sz="1600" b="1" dirty="0" err="1">
                <a:solidFill>
                  <a:srgbClr val="3366FF"/>
                </a:solidFill>
                <a:latin typeface="Arial"/>
              </a:rPr>
              <a:t>Aksoy</a:t>
            </a:r>
            <a:r>
              <a:rPr lang="en-US" sz="1600" b="1" dirty="0">
                <a:solidFill>
                  <a:srgbClr val="3366FF"/>
                </a:solidFill>
                <a:latin typeface="Arial"/>
              </a:rPr>
              <a:t>, Frank Marks, Kelly Ryan, Brittany Dahl, Josh </a:t>
            </a:r>
            <a:r>
              <a:rPr lang="en-US" sz="1600" b="1" dirty="0" err="1" smtClean="0">
                <a:solidFill>
                  <a:srgbClr val="3366FF"/>
                </a:solidFill>
                <a:latin typeface="Arial"/>
              </a:rPr>
              <a:t>Wadler</a:t>
            </a:r>
            <a:r>
              <a:rPr lang="en-US" sz="1600" b="1" dirty="0" smtClean="0">
                <a:solidFill>
                  <a:srgbClr val="3366FF"/>
                </a:solidFill>
                <a:latin typeface="Arial"/>
              </a:rPr>
              <a:t>, </a:t>
            </a:r>
            <a:r>
              <a:rPr lang="en-US" sz="1600" b="1" dirty="0" err="1">
                <a:solidFill>
                  <a:srgbClr val="3366FF"/>
                </a:solidFill>
                <a:latin typeface="Arial"/>
              </a:rPr>
              <a:t>Rosimar</a:t>
            </a:r>
            <a:r>
              <a:rPr lang="en-US" sz="1600" b="1" dirty="0">
                <a:solidFill>
                  <a:srgbClr val="3366FF"/>
                </a:solidFill>
                <a:latin typeface="Arial"/>
              </a:rPr>
              <a:t> Rios-</a:t>
            </a:r>
            <a:r>
              <a:rPr lang="en-US" sz="1600" b="1" dirty="0" err="1">
                <a:solidFill>
                  <a:srgbClr val="3366FF"/>
                </a:solidFill>
                <a:latin typeface="Arial"/>
              </a:rPr>
              <a:t>Berrios</a:t>
            </a:r>
            <a:r>
              <a:rPr lang="en-US" sz="1600" b="1" dirty="0">
                <a:solidFill>
                  <a:srgbClr val="3366FF"/>
                </a:solidFill>
                <a:latin typeface="Arial"/>
              </a:rPr>
              <a:t> (NCAR), </a:t>
            </a:r>
            <a:r>
              <a:rPr lang="en-US" sz="1600" b="1" dirty="0" err="1">
                <a:solidFill>
                  <a:srgbClr val="3366FF"/>
                </a:solidFill>
                <a:latin typeface="Arial"/>
              </a:rPr>
              <a:t>Gijs</a:t>
            </a:r>
            <a:r>
              <a:rPr lang="en-US" sz="1600" b="1" dirty="0">
                <a:solidFill>
                  <a:srgbClr val="3366FF"/>
                </a:solidFill>
                <a:latin typeface="Arial"/>
              </a:rPr>
              <a:t> </a:t>
            </a:r>
            <a:r>
              <a:rPr lang="en-US" sz="1600" b="1" dirty="0" err="1">
                <a:solidFill>
                  <a:srgbClr val="3366FF"/>
                </a:solidFill>
                <a:latin typeface="Arial"/>
              </a:rPr>
              <a:t>deBoer</a:t>
            </a:r>
            <a:r>
              <a:rPr lang="en-US" sz="1600" b="1" dirty="0">
                <a:solidFill>
                  <a:srgbClr val="3366FF"/>
                </a:solidFill>
                <a:latin typeface="Arial"/>
              </a:rPr>
              <a:t> (NOAA/PSL), Evan </a:t>
            </a:r>
            <a:r>
              <a:rPr lang="en-US" sz="1600" b="1" dirty="0" err="1">
                <a:solidFill>
                  <a:srgbClr val="3366FF"/>
                </a:solidFill>
                <a:latin typeface="Arial"/>
              </a:rPr>
              <a:t>Kalina</a:t>
            </a:r>
            <a:r>
              <a:rPr lang="en-US" sz="1600" b="1" dirty="0">
                <a:solidFill>
                  <a:srgbClr val="3366FF"/>
                </a:solidFill>
                <a:latin typeface="Arial"/>
              </a:rPr>
              <a:t> (NOAA/DTC), Don </a:t>
            </a:r>
            <a:r>
              <a:rPr lang="en-US" sz="1600" b="1" dirty="0" err="1">
                <a:solidFill>
                  <a:srgbClr val="3366FF"/>
                </a:solidFill>
                <a:latin typeface="Arial"/>
              </a:rPr>
              <a:t>Lenschow</a:t>
            </a:r>
            <a:r>
              <a:rPr lang="en-US" sz="1600" b="1" dirty="0">
                <a:solidFill>
                  <a:srgbClr val="3366FF"/>
                </a:solidFill>
                <a:latin typeface="Arial"/>
              </a:rPr>
              <a:t> (NCAR), </a:t>
            </a:r>
            <a:r>
              <a:rPr lang="en-US" sz="1600" b="1" dirty="0" err="1">
                <a:solidFill>
                  <a:srgbClr val="3366FF"/>
                </a:solidFill>
                <a:latin typeface="Arial"/>
              </a:rPr>
              <a:t>Xiaomin</a:t>
            </a:r>
            <a:r>
              <a:rPr lang="en-US" sz="1600" b="1" dirty="0">
                <a:solidFill>
                  <a:srgbClr val="3366FF"/>
                </a:solidFill>
                <a:latin typeface="Arial"/>
              </a:rPr>
              <a:t> Chen, Chris </a:t>
            </a:r>
            <a:r>
              <a:rPr lang="en-US" sz="1600" b="1" dirty="0" err="1">
                <a:solidFill>
                  <a:srgbClr val="3366FF"/>
                </a:solidFill>
                <a:latin typeface="Arial"/>
              </a:rPr>
              <a:t>Rozoff</a:t>
            </a:r>
            <a:r>
              <a:rPr lang="en-US" sz="1600" b="1" dirty="0">
                <a:solidFill>
                  <a:srgbClr val="3366FF"/>
                </a:solidFill>
                <a:latin typeface="Arial"/>
              </a:rPr>
              <a:t> (NCAR), Eric Hendricks (NCAR), </a:t>
            </a:r>
            <a:r>
              <a:rPr lang="en-US" sz="1600" b="1" dirty="0" err="1">
                <a:solidFill>
                  <a:srgbClr val="3366FF"/>
                </a:solidFill>
                <a:latin typeface="Arial"/>
              </a:rPr>
              <a:t>Falko</a:t>
            </a:r>
            <a:r>
              <a:rPr lang="en-US" sz="1600" b="1" dirty="0">
                <a:solidFill>
                  <a:srgbClr val="3366FF"/>
                </a:solidFill>
                <a:latin typeface="Arial"/>
              </a:rPr>
              <a:t> </a:t>
            </a:r>
            <a:r>
              <a:rPr lang="en-US" sz="1600" b="1" dirty="0" err="1">
                <a:solidFill>
                  <a:srgbClr val="3366FF"/>
                </a:solidFill>
                <a:latin typeface="Arial"/>
              </a:rPr>
              <a:t>Judt</a:t>
            </a:r>
            <a:r>
              <a:rPr lang="en-US" sz="1600" b="1" dirty="0">
                <a:solidFill>
                  <a:srgbClr val="3366FF"/>
                </a:solidFill>
                <a:latin typeface="Arial"/>
              </a:rPr>
              <a:t> (NCAR</a:t>
            </a:r>
            <a:r>
              <a:rPr lang="en-US" sz="1600" b="1" dirty="0" smtClean="0">
                <a:solidFill>
                  <a:srgbClr val="3366FF"/>
                </a:solidFill>
                <a:latin typeface="Arial"/>
              </a:rPr>
              <a:t>)</a:t>
            </a:r>
            <a:endParaRPr lang="en-US" sz="1600" b="1" dirty="0">
              <a:solidFill>
                <a:srgbClr val="3366FF"/>
              </a:solidFill>
              <a:latin typeface="Arial"/>
            </a:endParaRPr>
          </a:p>
          <a:p>
            <a:pPr algn="ctr"/>
            <a:endParaRPr lang="en-US" sz="1400" dirty="0">
              <a:solidFill>
                <a:schemeClr val="accent1">
                  <a:lumMod val="75000"/>
                </a:schemeClr>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777" y="35248"/>
            <a:ext cx="852088" cy="94319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37488" y="53704"/>
            <a:ext cx="892592" cy="924741"/>
          </a:xfrm>
          <a:prstGeom prst="rect">
            <a:avLst/>
          </a:prstGeom>
        </p:spPr>
      </p:pic>
      <p:pic>
        <p:nvPicPr>
          <p:cNvPr id="18" name="Picture 17">
            <a:extLst>
              <a:ext uri="{FF2B5EF4-FFF2-40B4-BE49-F238E27FC236}">
                <a16:creationId xmlns="" xmlns:a16="http://schemas.microsoft.com/office/drawing/2014/main" id="{19DBF4E6-F306-C44A-AFDE-D6BB95C9E278}"/>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25045" b="63618" l="29539" r="75135"/>
                    </a14:imgEffect>
                  </a14:imgLayer>
                </a14:imgProps>
              </a:ext>
              <a:ext uri="{28A0092B-C50C-407E-A947-70E740481C1C}">
                <a14:useLocalDpi xmlns:a14="http://schemas.microsoft.com/office/drawing/2010/main" val="0"/>
              </a:ext>
            </a:extLst>
          </a:blip>
          <a:srcRect l="23840" t="20223" r="19165" b="31560"/>
          <a:stretch/>
        </p:blipFill>
        <p:spPr>
          <a:xfrm>
            <a:off x="1874013" y="1811080"/>
            <a:ext cx="5106066" cy="3840479"/>
          </a:xfrm>
          <a:prstGeom prst="rect">
            <a:avLst/>
          </a:prstGeom>
          <a:ln>
            <a:noFill/>
          </a:ln>
          <a:effectLst>
            <a:outerShdw blurRad="292100" dist="139700" dir="2700000" algn="tl" rotWithShape="0">
              <a:srgbClr val="333333">
                <a:alpha val="65000"/>
              </a:srgbClr>
            </a:outerShdw>
          </a:effectLst>
        </p:spPr>
      </p:pic>
      <p:sp>
        <p:nvSpPr>
          <p:cNvPr id="2" name="Rectangle 1"/>
          <p:cNvSpPr/>
          <p:nvPr/>
        </p:nvSpPr>
        <p:spPr>
          <a:xfrm>
            <a:off x="0" y="5427608"/>
            <a:ext cx="9144000" cy="1400383"/>
          </a:xfrm>
          <a:prstGeom prst="rect">
            <a:avLst/>
          </a:prstGeom>
        </p:spPr>
        <p:txBody>
          <a:bodyPr wrap="square">
            <a:spAutoFit/>
          </a:bodyPr>
          <a:lstStyle/>
          <a:p>
            <a:pPr algn="ctr"/>
            <a:r>
              <a:rPr lang="en-US" sz="1700" b="1" u="sng" dirty="0">
                <a:solidFill>
                  <a:schemeClr val="bg1"/>
                </a:solidFill>
              </a:rPr>
              <a:t>Plain Language Description:</a:t>
            </a:r>
            <a:r>
              <a:rPr lang="en-US" sz="1700" dirty="0">
                <a:solidFill>
                  <a:schemeClr val="bg1"/>
                </a:solidFill>
              </a:rPr>
              <a:t> </a:t>
            </a:r>
            <a:r>
              <a:rPr lang="en-US" sz="1700" b="1" dirty="0" smtClean="0">
                <a:solidFill>
                  <a:schemeClr val="bg1"/>
                </a:solidFill>
              </a:rPr>
              <a:t>Use </a:t>
            </a:r>
            <a:r>
              <a:rPr lang="en-US" sz="1700" b="1" dirty="0">
                <a:solidFill>
                  <a:schemeClr val="bg1"/>
                </a:solidFill>
              </a:rPr>
              <a:t>small drones to sample the lowest and most dangerous regions of the tropical cyclone.  Observations from these unique platforms have the potential to improve basic understanding and enhance situational awareness.  Analyses of data collected from these small drones also have the potential to improve the physics of numerical models that predict changes in storm intensity.</a:t>
            </a:r>
          </a:p>
        </p:txBody>
      </p:sp>
    </p:spTree>
    <p:extLst>
      <p:ext uri="{BB962C8B-B14F-4D97-AF65-F5344CB8AC3E}">
        <p14:creationId xmlns:p14="http://schemas.microsoft.com/office/powerpoint/2010/main" val="4160709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alpha val="75000"/>
          </a:schemeClr>
        </a:solidFill>
        <a:effectLst/>
      </p:bgPr>
    </p:bg>
    <p:spTree>
      <p:nvGrpSpPr>
        <p:cNvPr id="1" name=""/>
        <p:cNvGrpSpPr/>
        <p:nvPr/>
      </p:nvGrpSpPr>
      <p:grpSpPr>
        <a:xfrm>
          <a:off x="0" y="0"/>
          <a:ext cx="0" cy="0"/>
          <a:chOff x="0" y="0"/>
          <a:chExt cx="0" cy="0"/>
        </a:xfrm>
      </p:grpSpPr>
      <p:sp>
        <p:nvSpPr>
          <p:cNvPr id="4" name="Rectangle 3"/>
          <p:cNvSpPr/>
          <p:nvPr/>
        </p:nvSpPr>
        <p:spPr>
          <a:xfrm>
            <a:off x="1182957" y="-318346"/>
            <a:ext cx="6471473" cy="1200329"/>
          </a:xfrm>
          <a:prstGeom prst="rect">
            <a:avLst/>
          </a:prstGeom>
        </p:spPr>
        <p:txBody>
          <a:bodyPr wrap="square">
            <a:spAutoFit/>
          </a:bodyPr>
          <a:lstStyle/>
          <a:p>
            <a:pPr algn="ctr"/>
            <a:r>
              <a:rPr lang="en-US" b="1" dirty="0">
                <a:solidFill>
                  <a:srgbClr val="0000FF"/>
                </a:solidFill>
              </a:rPr>
              <a:t> </a:t>
            </a:r>
            <a:endParaRPr lang="en-US" dirty="0">
              <a:solidFill>
                <a:srgbClr val="0000FF"/>
              </a:solidFill>
            </a:endParaRPr>
          </a:p>
          <a:p>
            <a:pPr algn="ctr"/>
            <a:r>
              <a:rPr lang="en-US" b="1" dirty="0" smtClean="0">
                <a:solidFill>
                  <a:srgbClr val="0000FF"/>
                </a:solidFill>
              </a:rPr>
              <a:t>2022-3 </a:t>
            </a:r>
            <a:r>
              <a:rPr lang="en-US" b="1" dirty="0">
                <a:solidFill>
                  <a:srgbClr val="0000FF"/>
                </a:solidFill>
              </a:rPr>
              <a:t>NOAA/AOML/HRD Hurricane Field Program - </a:t>
            </a:r>
            <a:r>
              <a:rPr lang="en-US" b="1" dirty="0" smtClean="0">
                <a:solidFill>
                  <a:srgbClr val="0000FF"/>
                </a:solidFill>
              </a:rPr>
              <a:t>IFEX</a:t>
            </a:r>
            <a:r>
              <a:rPr lang="en-US" b="1" dirty="0">
                <a:solidFill>
                  <a:srgbClr val="0000FF"/>
                </a:solidFill>
              </a:rPr>
              <a:t> </a:t>
            </a:r>
            <a:endParaRPr lang="en-US" dirty="0">
              <a:solidFill>
                <a:srgbClr val="0000FF"/>
              </a:solidFill>
            </a:endParaRPr>
          </a:p>
          <a:p>
            <a:pPr algn="ctr"/>
            <a:r>
              <a:rPr lang="en-US" b="1" dirty="0">
                <a:solidFill>
                  <a:srgbClr val="0000FF"/>
                </a:solidFill>
              </a:rPr>
              <a:t>MATURE STAGE EXPERIMENT</a:t>
            </a:r>
            <a:endParaRPr lang="en-US" dirty="0">
              <a:solidFill>
                <a:srgbClr val="0000FF"/>
              </a:solidFill>
            </a:endParaRPr>
          </a:p>
          <a:p>
            <a:pPr algn="ctr"/>
            <a:r>
              <a:rPr lang="en-US" b="1" i="1" dirty="0">
                <a:solidFill>
                  <a:srgbClr val="0000FF"/>
                </a:solidFill>
              </a:rPr>
              <a:t>RICO SUAVE</a:t>
            </a:r>
          </a:p>
        </p:txBody>
      </p:sp>
      <p:sp>
        <p:nvSpPr>
          <p:cNvPr id="2" name="Rectangle 1"/>
          <p:cNvSpPr/>
          <p:nvPr/>
        </p:nvSpPr>
        <p:spPr>
          <a:xfrm>
            <a:off x="0" y="376430"/>
            <a:ext cx="9144000" cy="5447646"/>
          </a:xfrm>
          <a:prstGeom prst="rect">
            <a:avLst/>
          </a:prstGeom>
        </p:spPr>
        <p:txBody>
          <a:bodyPr wrap="square">
            <a:spAutoFit/>
          </a:bodyPr>
          <a:lstStyle/>
          <a:p>
            <a:r>
              <a:rPr lang="en-US" sz="2000" b="1" dirty="0"/>
              <a:t>Objectives</a:t>
            </a:r>
            <a:r>
              <a:rPr lang="en-US" sz="2000" b="1" dirty="0" smtClean="0"/>
              <a:t>:</a:t>
            </a:r>
          </a:p>
          <a:p>
            <a:endParaRPr lang="en-US" sz="800" dirty="0"/>
          </a:p>
          <a:p>
            <a:pPr lvl="0" algn="ctr"/>
            <a:r>
              <a:rPr lang="en-US" sz="1700" b="1" u="sng" dirty="0" err="1" smtClean="0">
                <a:solidFill>
                  <a:srgbClr val="FF0000"/>
                </a:solidFill>
              </a:rPr>
              <a:t>Eyewall</a:t>
            </a:r>
            <a:r>
              <a:rPr lang="en-US" sz="1700" b="1" u="sng" dirty="0" smtClean="0">
                <a:solidFill>
                  <a:srgbClr val="FF0000"/>
                </a:solidFill>
              </a:rPr>
              <a:t> </a:t>
            </a:r>
            <a:r>
              <a:rPr lang="en-US" sz="1700" b="1" u="sng" dirty="0">
                <a:solidFill>
                  <a:srgbClr val="FF0000"/>
                </a:solidFill>
              </a:rPr>
              <a:t>M</a:t>
            </a:r>
            <a:r>
              <a:rPr lang="en-US" sz="1700" b="1" u="sng" dirty="0" smtClean="0">
                <a:solidFill>
                  <a:srgbClr val="FF0000"/>
                </a:solidFill>
              </a:rPr>
              <a:t>odule</a:t>
            </a:r>
            <a:r>
              <a:rPr lang="en-US" sz="1700" b="1" u="sng" dirty="0">
                <a:solidFill>
                  <a:srgbClr val="FF0000"/>
                </a:solidFill>
              </a:rPr>
              <a:t>: </a:t>
            </a:r>
            <a:r>
              <a:rPr lang="en-US" sz="1600" dirty="0" smtClean="0"/>
              <a:t>Provide sUAS HDOBS at </a:t>
            </a:r>
            <a:r>
              <a:rPr lang="en-US" sz="1600" dirty="0"/>
              <a:t>multiple altitudes and azimuths to NHC in near real </a:t>
            </a:r>
            <a:r>
              <a:rPr lang="en-US" sz="1600" dirty="0" smtClean="0"/>
              <a:t>time for visualization in AWIPS II.  Post storm, </a:t>
            </a:r>
            <a:r>
              <a:rPr lang="en-US" sz="1600" dirty="0" smtClean="0">
                <a:solidFill>
                  <a:srgbClr val="0000FF"/>
                </a:solidFill>
              </a:rPr>
              <a:t>comparing </a:t>
            </a:r>
            <a:r>
              <a:rPr lang="en-US" sz="1600" dirty="0">
                <a:solidFill>
                  <a:srgbClr val="0000FF"/>
                </a:solidFill>
              </a:rPr>
              <a:t>sUAS atmospheric and SST high wind </a:t>
            </a:r>
            <a:r>
              <a:rPr lang="en-US" sz="1600" dirty="0" smtClean="0">
                <a:solidFill>
                  <a:srgbClr val="0000FF"/>
                </a:solidFill>
              </a:rPr>
              <a:t>observations </a:t>
            </a:r>
            <a:r>
              <a:rPr lang="en-US" sz="1600" dirty="0">
                <a:solidFill>
                  <a:srgbClr val="0000FF"/>
                </a:solidFill>
              </a:rPr>
              <a:t>with operational analysis and forecast fields (</a:t>
            </a:r>
            <a:r>
              <a:rPr lang="en-US" sz="1600" dirty="0" smtClean="0">
                <a:solidFill>
                  <a:srgbClr val="0000FF"/>
                </a:solidFill>
              </a:rPr>
              <a:t>coupled HWRF, HAFS).</a:t>
            </a:r>
            <a:endParaRPr lang="en-US" sz="1600" dirty="0">
              <a:solidFill>
                <a:srgbClr val="0000FF"/>
              </a:solidFill>
            </a:endParaRPr>
          </a:p>
          <a:p>
            <a:pPr lvl="0"/>
            <a:endParaRPr lang="en-US" sz="1600" dirty="0" smtClean="0"/>
          </a:p>
          <a:p>
            <a:pPr lvl="0"/>
            <a:r>
              <a:rPr lang="en-US" sz="1600" dirty="0" smtClean="0"/>
              <a:t> </a:t>
            </a:r>
            <a:r>
              <a:rPr lang="en-US" sz="1200" dirty="0" smtClean="0"/>
              <a:t> </a:t>
            </a:r>
          </a:p>
          <a:p>
            <a:pPr lvl="0"/>
            <a:endParaRPr lang="en-US" sz="1600" dirty="0" smtClean="0"/>
          </a:p>
          <a:p>
            <a:pPr lvl="0"/>
            <a:r>
              <a:rPr lang="en-US" sz="1600" dirty="0" smtClean="0"/>
              <a:t> </a:t>
            </a:r>
            <a:endParaRPr lang="en-US" sz="100" dirty="0" smtClean="0"/>
          </a:p>
          <a:p>
            <a:pPr lvl="0" algn="ctr"/>
            <a:endParaRPr lang="en-US" b="1" u="sng" dirty="0" smtClean="0">
              <a:solidFill>
                <a:srgbClr val="FF0000"/>
              </a:solidFill>
            </a:endParaRPr>
          </a:p>
          <a:p>
            <a:pPr lvl="0" algn="ctr"/>
            <a:r>
              <a:rPr lang="en-US" b="1" u="sng" dirty="0" smtClean="0">
                <a:solidFill>
                  <a:srgbClr val="FF0000"/>
                </a:solidFill>
              </a:rPr>
              <a:t>Inflow </a:t>
            </a:r>
            <a:r>
              <a:rPr lang="en-US" b="1" u="sng" dirty="0">
                <a:solidFill>
                  <a:srgbClr val="FF0000"/>
                </a:solidFill>
              </a:rPr>
              <a:t>M</a:t>
            </a:r>
            <a:r>
              <a:rPr lang="en-US" b="1" u="sng" dirty="0" smtClean="0">
                <a:solidFill>
                  <a:srgbClr val="FF0000"/>
                </a:solidFill>
              </a:rPr>
              <a:t>odule</a:t>
            </a:r>
            <a:r>
              <a:rPr lang="en-US" b="1" u="sng" dirty="0">
                <a:solidFill>
                  <a:srgbClr val="FF0000"/>
                </a:solidFill>
              </a:rPr>
              <a:t>:</a:t>
            </a:r>
            <a:r>
              <a:rPr lang="en-US" b="1" dirty="0">
                <a:solidFill>
                  <a:srgbClr val="FF0000"/>
                </a:solidFill>
              </a:rPr>
              <a:t> </a:t>
            </a:r>
            <a:r>
              <a:rPr lang="en-US" sz="1600" dirty="0" smtClean="0"/>
              <a:t>Provide sUAS HDOBS </a:t>
            </a:r>
            <a:r>
              <a:rPr lang="en-US" sz="1600" dirty="0"/>
              <a:t>in near-real-time to NHC for visualization in AWIPS II. </a:t>
            </a:r>
            <a:r>
              <a:rPr lang="en-US" sz="1600" dirty="0" smtClean="0"/>
              <a:t>Post storm, </a:t>
            </a:r>
            <a:r>
              <a:rPr lang="en-US" sz="1600" dirty="0"/>
              <a:t>compare sUAS TC boundary layer </a:t>
            </a:r>
            <a:r>
              <a:rPr lang="en-US" sz="1600" dirty="0" smtClean="0"/>
              <a:t>thermodynamic, </a:t>
            </a:r>
            <a:r>
              <a:rPr lang="en-US" sz="1600" dirty="0"/>
              <a:t>kinematic </a:t>
            </a:r>
            <a:r>
              <a:rPr lang="en-US" sz="1600" dirty="0" smtClean="0">
                <a:solidFill>
                  <a:srgbClr val="0000FF"/>
                </a:solidFill>
              </a:rPr>
              <a:t>and SST radial </a:t>
            </a:r>
            <a:r>
              <a:rPr lang="en-US" sz="1600" dirty="0">
                <a:solidFill>
                  <a:srgbClr val="0000FF"/>
                </a:solidFill>
              </a:rPr>
              <a:t>structure </a:t>
            </a:r>
            <a:r>
              <a:rPr lang="en-US" sz="1600" dirty="0" smtClean="0">
                <a:solidFill>
                  <a:srgbClr val="0000FF"/>
                </a:solidFill>
              </a:rPr>
              <a:t>to </a:t>
            </a:r>
            <a:r>
              <a:rPr lang="en-US" sz="1600" dirty="0">
                <a:solidFill>
                  <a:srgbClr val="0000FF"/>
                </a:solidFill>
              </a:rPr>
              <a:t>improve TC boundary layer </a:t>
            </a:r>
            <a:r>
              <a:rPr lang="en-US" sz="1600" dirty="0" smtClean="0">
                <a:solidFill>
                  <a:srgbClr val="0000FF"/>
                </a:solidFill>
              </a:rPr>
              <a:t>parameterizations and ocean </a:t>
            </a:r>
            <a:r>
              <a:rPr lang="en-US" sz="1600" dirty="0">
                <a:solidFill>
                  <a:srgbClr val="0000FF"/>
                </a:solidFill>
              </a:rPr>
              <a:t>response in </a:t>
            </a:r>
            <a:r>
              <a:rPr lang="en-US" sz="1600" dirty="0" smtClean="0">
                <a:solidFill>
                  <a:srgbClr val="0000FF"/>
                </a:solidFill>
              </a:rPr>
              <a:t>HWRF and HAFS</a:t>
            </a:r>
            <a:r>
              <a:rPr lang="en-US" sz="1600" dirty="0">
                <a:solidFill>
                  <a:srgbClr val="0000FF"/>
                </a:solidFill>
              </a:rPr>
              <a:t>.  </a:t>
            </a:r>
          </a:p>
          <a:p>
            <a:pPr lvl="0"/>
            <a:endParaRPr lang="en-US" sz="1600" dirty="0"/>
          </a:p>
          <a:p>
            <a:pPr lvl="0"/>
            <a:endParaRPr lang="en-US" sz="1600" dirty="0" smtClean="0"/>
          </a:p>
          <a:p>
            <a:pPr lvl="0"/>
            <a:r>
              <a:rPr lang="en-US" sz="1600" u="sng" dirty="0" smtClean="0"/>
              <a:t> </a:t>
            </a:r>
            <a:r>
              <a:rPr lang="en-US" sz="2600" u="sng" dirty="0" smtClean="0"/>
              <a:t> </a:t>
            </a:r>
            <a:endParaRPr lang="en-US" sz="1600" u="sng" dirty="0" smtClean="0"/>
          </a:p>
          <a:p>
            <a:pPr lvl="0" algn="ctr"/>
            <a:endParaRPr lang="en-US" sz="500" b="1" u="sng" dirty="0" smtClean="0">
              <a:solidFill>
                <a:srgbClr val="FF0000"/>
              </a:solidFill>
            </a:endParaRPr>
          </a:p>
          <a:p>
            <a:pPr lvl="0" algn="ctr"/>
            <a:endParaRPr lang="en-US" sz="500" b="1" u="sng" dirty="0" smtClean="0">
              <a:solidFill>
                <a:srgbClr val="FF0000"/>
              </a:solidFill>
            </a:endParaRPr>
          </a:p>
          <a:p>
            <a:pPr lvl="0" algn="ctr"/>
            <a:endParaRPr lang="en-US" sz="500" b="1" u="sng" dirty="0" smtClean="0">
              <a:solidFill>
                <a:srgbClr val="FF0000"/>
              </a:solidFill>
            </a:endParaRPr>
          </a:p>
          <a:p>
            <a:pPr lvl="0" algn="ctr"/>
            <a:r>
              <a:rPr lang="en-US" b="1" u="sng" dirty="0" smtClean="0">
                <a:solidFill>
                  <a:srgbClr val="FF0000"/>
                </a:solidFill>
              </a:rPr>
              <a:t>Center </a:t>
            </a:r>
            <a:r>
              <a:rPr lang="en-US" b="1" u="sng" dirty="0">
                <a:solidFill>
                  <a:srgbClr val="FF0000"/>
                </a:solidFill>
              </a:rPr>
              <a:t>F</a:t>
            </a:r>
            <a:r>
              <a:rPr lang="en-US" b="1" u="sng" dirty="0" smtClean="0">
                <a:solidFill>
                  <a:srgbClr val="FF0000"/>
                </a:solidFill>
              </a:rPr>
              <a:t>ix</a:t>
            </a:r>
            <a:r>
              <a:rPr lang="en-US" b="1" u="sng" dirty="0">
                <a:solidFill>
                  <a:srgbClr val="FF0000"/>
                </a:solidFill>
              </a:rPr>
              <a:t>/Eye-</a:t>
            </a:r>
            <a:r>
              <a:rPr lang="en-US" b="1" u="sng" dirty="0" err="1">
                <a:solidFill>
                  <a:srgbClr val="FF0000"/>
                </a:solidFill>
              </a:rPr>
              <a:t>Eyewall</a:t>
            </a:r>
            <a:r>
              <a:rPr lang="en-US" b="1" u="sng" dirty="0">
                <a:solidFill>
                  <a:srgbClr val="FF0000"/>
                </a:solidFill>
              </a:rPr>
              <a:t> </a:t>
            </a:r>
            <a:r>
              <a:rPr lang="en-US" b="1" u="sng" dirty="0" smtClean="0">
                <a:solidFill>
                  <a:srgbClr val="FF0000"/>
                </a:solidFill>
              </a:rPr>
              <a:t>Module</a:t>
            </a:r>
            <a:r>
              <a:rPr lang="en-US" b="1" u="sng" dirty="0">
                <a:solidFill>
                  <a:srgbClr val="FF0000"/>
                </a:solidFill>
              </a:rPr>
              <a:t>:</a:t>
            </a:r>
            <a:r>
              <a:rPr lang="en-US" b="1" dirty="0">
                <a:solidFill>
                  <a:srgbClr val="FF0000"/>
                </a:solidFill>
              </a:rPr>
              <a:t> </a:t>
            </a:r>
            <a:r>
              <a:rPr lang="en-US" sz="1600" dirty="0" smtClean="0"/>
              <a:t>Provide </a:t>
            </a:r>
            <a:r>
              <a:rPr lang="en-US" sz="1600" dirty="0"/>
              <a:t>sUAS </a:t>
            </a:r>
            <a:r>
              <a:rPr lang="en-US" sz="1600" dirty="0" smtClean="0"/>
              <a:t>HDOBS and center fix estimates </a:t>
            </a:r>
            <a:r>
              <a:rPr lang="en-US" sz="1600" dirty="0"/>
              <a:t>in near-real-time to </a:t>
            </a:r>
            <a:r>
              <a:rPr lang="en-US" sz="1600" dirty="0" err="1"/>
              <a:t>NHCfor</a:t>
            </a:r>
            <a:r>
              <a:rPr lang="en-US" sz="1600" dirty="0"/>
              <a:t> visualization in AWIPS II. </a:t>
            </a:r>
            <a:r>
              <a:rPr lang="en-US" sz="1600" dirty="0" smtClean="0">
                <a:solidFill>
                  <a:srgbClr val="0000FF"/>
                </a:solidFill>
              </a:rPr>
              <a:t>Post storm, </a:t>
            </a:r>
            <a:r>
              <a:rPr lang="en-US" sz="1600" dirty="0">
                <a:solidFill>
                  <a:srgbClr val="0000FF"/>
                </a:solidFill>
              </a:rPr>
              <a:t>compare sUAS TC boundary layer </a:t>
            </a:r>
            <a:r>
              <a:rPr lang="en-US" sz="1600" dirty="0" smtClean="0">
                <a:solidFill>
                  <a:srgbClr val="0000FF"/>
                </a:solidFill>
              </a:rPr>
              <a:t>thermodynamic, kinematic </a:t>
            </a:r>
            <a:r>
              <a:rPr lang="en-US" sz="1600" dirty="0">
                <a:solidFill>
                  <a:srgbClr val="0000FF"/>
                </a:solidFill>
              </a:rPr>
              <a:t>and SST structure within the eye and eye/</a:t>
            </a:r>
            <a:r>
              <a:rPr lang="en-US" sz="1600" dirty="0" err="1">
                <a:solidFill>
                  <a:srgbClr val="0000FF"/>
                </a:solidFill>
              </a:rPr>
              <a:t>eyewall</a:t>
            </a:r>
            <a:r>
              <a:rPr lang="en-US" sz="1600" dirty="0">
                <a:solidFill>
                  <a:srgbClr val="0000FF"/>
                </a:solidFill>
              </a:rPr>
              <a:t> interface with </a:t>
            </a:r>
            <a:r>
              <a:rPr lang="en-US" sz="1600" dirty="0" smtClean="0">
                <a:solidFill>
                  <a:srgbClr val="0000FF"/>
                </a:solidFill>
              </a:rPr>
              <a:t>mode output </a:t>
            </a:r>
            <a:r>
              <a:rPr lang="en-US" sz="1600" dirty="0">
                <a:solidFill>
                  <a:srgbClr val="0000FF"/>
                </a:solidFill>
              </a:rPr>
              <a:t>to improve TC boundary layer </a:t>
            </a:r>
            <a:r>
              <a:rPr lang="en-US" sz="1600" dirty="0" smtClean="0">
                <a:solidFill>
                  <a:srgbClr val="0000FF"/>
                </a:solidFill>
              </a:rPr>
              <a:t>parameterizations and ocean </a:t>
            </a:r>
            <a:r>
              <a:rPr lang="en-US" sz="1600" dirty="0">
                <a:solidFill>
                  <a:srgbClr val="0000FF"/>
                </a:solidFill>
              </a:rPr>
              <a:t>response in HWRF and HAFS.</a:t>
            </a:r>
          </a:p>
        </p:txBody>
      </p:sp>
      <p:pic>
        <p:nvPicPr>
          <p:cNvPr id="8" name="image3.png"/>
          <p:cNvPicPr>
            <a:picLocks noChangeAspect="1"/>
          </p:cNvPicPr>
          <p:nvPr/>
        </p:nvPicPr>
        <p:blipFill>
          <a:blip r:embed="rId2"/>
          <a:srcRect/>
          <a:stretch>
            <a:fillRect/>
          </a:stretch>
        </p:blipFill>
        <p:spPr>
          <a:xfrm>
            <a:off x="3966386" y="1678108"/>
            <a:ext cx="1263848" cy="1100071"/>
          </a:xfrm>
          <a:prstGeom prst="rect">
            <a:avLst/>
          </a:prstGeom>
          <a:ln/>
        </p:spPr>
      </p:pic>
      <p:pic>
        <p:nvPicPr>
          <p:cNvPr id="9" name="image2.png"/>
          <p:cNvPicPr>
            <a:picLocks noChangeAspect="1"/>
          </p:cNvPicPr>
          <p:nvPr/>
        </p:nvPicPr>
        <p:blipFill>
          <a:blip r:embed="rId3"/>
          <a:srcRect/>
          <a:stretch>
            <a:fillRect/>
          </a:stretch>
        </p:blipFill>
        <p:spPr>
          <a:xfrm>
            <a:off x="3949222" y="3572144"/>
            <a:ext cx="1332260" cy="1197880"/>
          </a:xfrm>
          <a:prstGeom prst="rect">
            <a:avLst/>
          </a:prstGeom>
          <a:ln/>
        </p:spPr>
      </p:pic>
      <p:pic>
        <p:nvPicPr>
          <p:cNvPr id="10" name="image1.jpg" descr="Raiders:Users:Raiders:Desktop:gnDFBouNo6H2J8NswjrWCM-650-80.jpg"/>
          <p:cNvPicPr>
            <a:picLocks noChangeAspect="1"/>
          </p:cNvPicPr>
          <p:nvPr/>
        </p:nvPicPr>
        <p:blipFill>
          <a:blip r:embed="rId4"/>
          <a:srcRect/>
          <a:stretch>
            <a:fillRect/>
          </a:stretch>
        </p:blipFill>
        <p:spPr>
          <a:xfrm>
            <a:off x="4035042" y="5775714"/>
            <a:ext cx="1332260" cy="1038320"/>
          </a:xfrm>
          <a:prstGeom prst="rect">
            <a:avLst/>
          </a:prstGeom>
          <a:ln/>
        </p:spPr>
      </p:pic>
    </p:spTree>
    <p:extLst>
      <p:ext uri="{BB962C8B-B14F-4D97-AF65-F5344CB8AC3E}">
        <p14:creationId xmlns:p14="http://schemas.microsoft.com/office/powerpoint/2010/main" val="2603769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OC_Altius.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a:extLst>
              <a:ext uri="{FF2B5EF4-FFF2-40B4-BE49-F238E27FC236}">
                <a16:creationId xmlns:a16="http://schemas.microsoft.com/office/drawing/2014/main" xmlns="" id="{4DB1FE2B-C8E5-C543-9D99-D45900C4CBBC}"/>
              </a:ext>
            </a:extLst>
          </p:cNvPr>
          <p:cNvSpPr txBox="1"/>
          <p:nvPr/>
        </p:nvSpPr>
        <p:spPr>
          <a:xfrm>
            <a:off x="-38740" y="4047753"/>
            <a:ext cx="4161566" cy="646331"/>
          </a:xfrm>
          <a:prstGeom prst="rect">
            <a:avLst/>
          </a:prstGeom>
          <a:noFill/>
        </p:spPr>
        <p:txBody>
          <a:bodyPr wrap="none" rtlCol="0">
            <a:spAutoFit/>
          </a:bodyPr>
          <a:lstStyle/>
          <a:p>
            <a:r>
              <a:rPr lang="en-US" b="1" dirty="0" smtClean="0">
                <a:solidFill>
                  <a:srgbClr val="FFFF00"/>
                </a:solidFill>
              </a:rPr>
              <a:t>NOAA’s WP</a:t>
            </a:r>
            <a:r>
              <a:rPr lang="en-US" b="1" dirty="0">
                <a:solidFill>
                  <a:srgbClr val="FFFF00"/>
                </a:solidFill>
              </a:rPr>
              <a:t>-</a:t>
            </a:r>
            <a:r>
              <a:rPr lang="en-US" b="1" dirty="0" smtClean="0">
                <a:solidFill>
                  <a:srgbClr val="FFFF00"/>
                </a:solidFill>
              </a:rPr>
              <a:t>3D Orion N43RF </a:t>
            </a:r>
            <a:endParaRPr lang="en-US" b="1" dirty="0">
              <a:solidFill>
                <a:srgbClr val="FFFF00"/>
              </a:solidFill>
            </a:endParaRPr>
          </a:p>
          <a:p>
            <a:r>
              <a:rPr lang="en-US" b="1" dirty="0" smtClean="0">
                <a:solidFill>
                  <a:srgbClr val="FFFF00"/>
                </a:solidFill>
              </a:rPr>
              <a:t>“crewed” aircraft (aka “Miss Piggy”)</a:t>
            </a:r>
            <a:endParaRPr lang="en-US" b="1" dirty="0">
              <a:solidFill>
                <a:srgbClr val="FFFF00"/>
              </a:solidFill>
            </a:endParaRPr>
          </a:p>
        </p:txBody>
      </p:sp>
      <p:sp>
        <p:nvSpPr>
          <p:cNvPr id="6" name="TextBox 5">
            <a:extLst>
              <a:ext uri="{FF2B5EF4-FFF2-40B4-BE49-F238E27FC236}">
                <a16:creationId xmlns:a16="http://schemas.microsoft.com/office/drawing/2014/main" xmlns="" id="{95A402ED-D845-5E41-A4BE-7C0333FBB454}"/>
              </a:ext>
            </a:extLst>
          </p:cNvPr>
          <p:cNvSpPr txBox="1"/>
          <p:nvPr/>
        </p:nvSpPr>
        <p:spPr>
          <a:xfrm>
            <a:off x="2096534" y="5105072"/>
            <a:ext cx="2994217" cy="646331"/>
          </a:xfrm>
          <a:prstGeom prst="rect">
            <a:avLst/>
          </a:prstGeom>
          <a:noFill/>
          <a:ln>
            <a:noFill/>
          </a:ln>
        </p:spPr>
        <p:txBody>
          <a:bodyPr wrap="none" rtlCol="0">
            <a:spAutoFit/>
          </a:bodyPr>
          <a:lstStyle/>
          <a:p>
            <a:pPr algn="ctr"/>
            <a:r>
              <a:rPr lang="en-US" b="1" dirty="0" smtClean="0">
                <a:solidFill>
                  <a:srgbClr val="FFFF00"/>
                </a:solidFill>
              </a:rPr>
              <a:t>Area-I’s </a:t>
            </a:r>
            <a:r>
              <a:rPr lang="en-US" b="1" dirty="0" err="1" smtClean="0">
                <a:solidFill>
                  <a:srgbClr val="FFFF00"/>
                </a:solidFill>
              </a:rPr>
              <a:t>Altius</a:t>
            </a:r>
            <a:r>
              <a:rPr lang="en-US" b="1" dirty="0" smtClean="0">
                <a:solidFill>
                  <a:srgbClr val="FFFF00"/>
                </a:solidFill>
              </a:rPr>
              <a:t> 600</a:t>
            </a:r>
            <a:r>
              <a:rPr lang="en-US" b="1" dirty="0">
                <a:solidFill>
                  <a:srgbClr val="FFFF00"/>
                </a:solidFill>
              </a:rPr>
              <a:t> </a:t>
            </a:r>
            <a:endParaRPr lang="en-US" b="1" dirty="0" smtClean="0">
              <a:solidFill>
                <a:srgbClr val="FFFF00"/>
              </a:solidFill>
            </a:endParaRPr>
          </a:p>
          <a:p>
            <a:pPr algn="ctr"/>
            <a:r>
              <a:rPr lang="en-US" b="1" dirty="0">
                <a:solidFill>
                  <a:srgbClr val="FFFF00"/>
                </a:solidFill>
              </a:rPr>
              <a:t>s</a:t>
            </a:r>
            <a:r>
              <a:rPr lang="en-US" b="1" dirty="0" smtClean="0">
                <a:solidFill>
                  <a:srgbClr val="FFFF00"/>
                </a:solidFill>
              </a:rPr>
              <a:t>mall “</a:t>
            </a:r>
            <a:r>
              <a:rPr lang="en-US" b="1" dirty="0" err="1" smtClean="0">
                <a:solidFill>
                  <a:srgbClr val="FFFF00"/>
                </a:solidFill>
              </a:rPr>
              <a:t>uncrewed</a:t>
            </a:r>
            <a:r>
              <a:rPr lang="en-US" b="1" dirty="0" smtClean="0">
                <a:solidFill>
                  <a:srgbClr val="FFFF00"/>
                </a:solidFill>
              </a:rPr>
              <a:t>” aircraft</a:t>
            </a:r>
            <a:endParaRPr lang="en-US" b="1" dirty="0">
              <a:solidFill>
                <a:srgbClr val="FFFF00"/>
              </a:solidFill>
            </a:endParaRPr>
          </a:p>
        </p:txBody>
      </p:sp>
      <p:cxnSp>
        <p:nvCxnSpPr>
          <p:cNvPr id="8" name="Straight Arrow Connector 7">
            <a:extLst>
              <a:ext uri="{FF2B5EF4-FFF2-40B4-BE49-F238E27FC236}">
                <a16:creationId xmlns:a16="http://schemas.microsoft.com/office/drawing/2014/main" xmlns="" id="{C8A34D45-F1DF-5642-9421-98E45953EECA}"/>
              </a:ext>
            </a:extLst>
          </p:cNvPr>
          <p:cNvCxnSpPr>
            <a:cxnSpLocks/>
          </p:cNvCxnSpPr>
          <p:nvPr/>
        </p:nvCxnSpPr>
        <p:spPr>
          <a:xfrm flipV="1">
            <a:off x="1141782" y="2419205"/>
            <a:ext cx="486351" cy="1628548"/>
          </a:xfrm>
          <a:prstGeom prst="straightConnector1">
            <a:avLst/>
          </a:prstGeom>
          <a:ln w="41275">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xmlns="" id="{E384C6D8-7887-7848-9849-0D52FA69A568}"/>
              </a:ext>
            </a:extLst>
          </p:cNvPr>
          <p:cNvCxnSpPr>
            <a:cxnSpLocks/>
          </p:cNvCxnSpPr>
          <p:nvPr/>
        </p:nvCxnSpPr>
        <p:spPr>
          <a:xfrm flipV="1">
            <a:off x="3988923" y="4137892"/>
            <a:ext cx="504718" cy="999740"/>
          </a:xfrm>
          <a:prstGeom prst="straightConnector1">
            <a:avLst/>
          </a:prstGeom>
          <a:ln w="41275">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xmlns="" id="{8FC6C1E5-D910-9649-976F-CBE9FC4C54B8}"/>
              </a:ext>
            </a:extLst>
          </p:cNvPr>
          <p:cNvSpPr txBox="1"/>
          <p:nvPr/>
        </p:nvSpPr>
        <p:spPr>
          <a:xfrm>
            <a:off x="-141253" y="-46723"/>
            <a:ext cx="9412578" cy="861774"/>
          </a:xfrm>
          <a:prstGeom prst="rect">
            <a:avLst/>
          </a:prstGeom>
          <a:noFill/>
        </p:spPr>
        <p:txBody>
          <a:bodyPr wrap="none" rtlCol="0">
            <a:spAutoFit/>
          </a:bodyPr>
          <a:lstStyle/>
          <a:p>
            <a:pPr algn="ctr"/>
            <a:r>
              <a:rPr lang="en-US" sz="2500" b="1" u="sng" dirty="0" err="1" smtClean="0">
                <a:solidFill>
                  <a:srgbClr val="FFFF00"/>
                </a:solidFill>
              </a:rPr>
              <a:t>ConOp</a:t>
            </a:r>
            <a:r>
              <a:rPr lang="en-US" sz="2500" b="1" u="sng" dirty="0" smtClean="0">
                <a:solidFill>
                  <a:srgbClr val="FFFF00"/>
                </a:solidFill>
              </a:rPr>
              <a:t>:</a:t>
            </a:r>
            <a:r>
              <a:rPr lang="en-US" sz="2500" b="1" dirty="0" smtClean="0">
                <a:solidFill>
                  <a:srgbClr val="FFFF00"/>
                </a:solidFill>
              </a:rPr>
              <a:t> </a:t>
            </a:r>
            <a:r>
              <a:rPr lang="en-US" sz="2500" b="1" dirty="0" smtClean="0">
                <a:solidFill>
                  <a:schemeClr val="bg1"/>
                </a:solidFill>
              </a:rPr>
              <a:t>Deploy a small</a:t>
            </a:r>
            <a:r>
              <a:rPr lang="en-US" sz="2500" b="1" dirty="0">
                <a:solidFill>
                  <a:schemeClr val="bg1"/>
                </a:solidFill>
              </a:rPr>
              <a:t>, </a:t>
            </a:r>
            <a:r>
              <a:rPr lang="en-US" sz="2500" b="1" dirty="0" smtClean="0">
                <a:solidFill>
                  <a:schemeClr val="bg1"/>
                </a:solidFill>
              </a:rPr>
              <a:t>semi (eventually fully) autonomous </a:t>
            </a:r>
          </a:p>
          <a:p>
            <a:pPr algn="ctr"/>
            <a:r>
              <a:rPr lang="en-US" sz="2500" b="1" dirty="0" smtClean="0">
                <a:solidFill>
                  <a:schemeClr val="bg1"/>
                </a:solidFill>
              </a:rPr>
              <a:t>“</a:t>
            </a:r>
            <a:r>
              <a:rPr lang="en-US" sz="2500" b="1" dirty="0" err="1" smtClean="0">
                <a:solidFill>
                  <a:schemeClr val="bg1"/>
                </a:solidFill>
              </a:rPr>
              <a:t>uncrewed</a:t>
            </a:r>
            <a:r>
              <a:rPr lang="en-US" sz="2500" b="1" dirty="0" smtClean="0">
                <a:solidFill>
                  <a:schemeClr val="bg1"/>
                </a:solidFill>
              </a:rPr>
              <a:t>” aircraft from a “crewed” </a:t>
            </a:r>
            <a:r>
              <a:rPr lang="en-US" sz="2500" b="1" dirty="0">
                <a:solidFill>
                  <a:schemeClr val="bg1"/>
                </a:solidFill>
              </a:rPr>
              <a:t>aircraft  </a:t>
            </a:r>
          </a:p>
        </p:txBody>
      </p:sp>
    </p:spTree>
    <p:extLst>
      <p:ext uri="{BB962C8B-B14F-4D97-AF65-F5344CB8AC3E}">
        <p14:creationId xmlns:p14="http://schemas.microsoft.com/office/powerpoint/2010/main" val="1358461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G_4972.MOV">
            <a:hlinkClick r:id="" action="ppaction://media"/>
            <a:extLst>
              <a:ext uri="{FF2B5EF4-FFF2-40B4-BE49-F238E27FC236}">
                <a16:creationId xmlns="" xmlns:a16="http://schemas.microsoft.com/office/drawing/2014/main" id="{4262AB2F-7D3D-CC4B-9186-34C206D323E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981083" y="0"/>
            <a:ext cx="3857625" cy="6858000"/>
          </a:xfrm>
          <a:prstGeom prst="rect">
            <a:avLst/>
          </a:prstGeom>
        </p:spPr>
      </p:pic>
      <p:sp>
        <p:nvSpPr>
          <p:cNvPr id="3" name="TextBox 2">
            <a:extLst>
              <a:ext uri="{FF2B5EF4-FFF2-40B4-BE49-F238E27FC236}">
                <a16:creationId xmlns="" xmlns:a16="http://schemas.microsoft.com/office/drawing/2014/main" id="{39EC3410-E68B-8946-A97C-39ADCDF2C2C9}"/>
              </a:ext>
            </a:extLst>
          </p:cNvPr>
          <p:cNvSpPr txBox="1"/>
          <p:nvPr/>
        </p:nvSpPr>
        <p:spPr>
          <a:xfrm>
            <a:off x="957780" y="2472849"/>
            <a:ext cx="1457675" cy="461665"/>
          </a:xfrm>
          <a:prstGeom prst="rect">
            <a:avLst/>
          </a:prstGeom>
          <a:noFill/>
        </p:spPr>
        <p:txBody>
          <a:bodyPr wrap="none" rtlCol="0">
            <a:spAutoFit/>
          </a:bodyPr>
          <a:lstStyle/>
          <a:p>
            <a:r>
              <a:rPr lang="en-US" sz="2400" b="1" i="1" dirty="0">
                <a:solidFill>
                  <a:srgbClr val="C00000"/>
                </a:solidFill>
              </a:rPr>
              <a:t>Launch!</a:t>
            </a:r>
          </a:p>
        </p:txBody>
      </p:sp>
    </p:spTree>
    <p:extLst>
      <p:ext uri="{BB962C8B-B14F-4D97-AF65-F5344CB8AC3E}">
        <p14:creationId xmlns:p14="http://schemas.microsoft.com/office/powerpoint/2010/main" val="32236864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yote_LaunchSeq_trim.mp4">
            <a:hlinkClick r:id="" action="ppaction://media"/>
            <a:extLst>
              <a:ext uri="{FF2B5EF4-FFF2-40B4-BE49-F238E27FC236}">
                <a16:creationId xmlns="" xmlns:a16="http://schemas.microsoft.com/office/drawing/2014/main" id="{FCAB9598-5B6F-E84B-A577-5085943DC08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48341" y="690283"/>
            <a:ext cx="8128000" cy="6096000"/>
          </a:xfrm>
          <a:prstGeom prst="rect">
            <a:avLst/>
          </a:prstGeom>
        </p:spPr>
      </p:pic>
      <p:sp>
        <p:nvSpPr>
          <p:cNvPr id="3" name="TextBox 2">
            <a:extLst>
              <a:ext uri="{FF2B5EF4-FFF2-40B4-BE49-F238E27FC236}">
                <a16:creationId xmlns="" xmlns:a16="http://schemas.microsoft.com/office/drawing/2014/main" id="{BEC37C98-DD7E-E040-82E5-CEC5626CDABF}"/>
              </a:ext>
            </a:extLst>
          </p:cNvPr>
          <p:cNvSpPr txBox="1"/>
          <p:nvPr/>
        </p:nvSpPr>
        <p:spPr>
          <a:xfrm>
            <a:off x="3604693" y="0"/>
            <a:ext cx="2227116" cy="461665"/>
          </a:xfrm>
          <a:prstGeom prst="rect">
            <a:avLst/>
          </a:prstGeom>
          <a:noFill/>
        </p:spPr>
        <p:txBody>
          <a:bodyPr wrap="none" rtlCol="0">
            <a:spAutoFit/>
          </a:bodyPr>
          <a:lstStyle/>
          <a:p>
            <a:r>
              <a:rPr lang="en-US" sz="2400" b="1" i="1" dirty="0" smtClean="0">
                <a:solidFill>
                  <a:srgbClr val="C00000"/>
                </a:solidFill>
              </a:rPr>
              <a:t>Post</a:t>
            </a:r>
            <a:r>
              <a:rPr lang="en-US" sz="2400" b="1" i="1" dirty="0">
                <a:solidFill>
                  <a:srgbClr val="C00000"/>
                </a:solidFill>
              </a:rPr>
              <a:t>-</a:t>
            </a:r>
            <a:r>
              <a:rPr lang="en-US" sz="2400" b="1" i="1" dirty="0" smtClean="0">
                <a:solidFill>
                  <a:srgbClr val="C00000"/>
                </a:solidFill>
              </a:rPr>
              <a:t>Launch</a:t>
            </a:r>
            <a:r>
              <a:rPr lang="en-US" sz="2400" b="1" i="1" dirty="0">
                <a:solidFill>
                  <a:srgbClr val="C00000"/>
                </a:solidFill>
              </a:rPr>
              <a:t>:</a:t>
            </a:r>
          </a:p>
        </p:txBody>
      </p:sp>
      <p:sp>
        <p:nvSpPr>
          <p:cNvPr id="4" name="TextBox 3">
            <a:extLst>
              <a:ext uri="{FF2B5EF4-FFF2-40B4-BE49-F238E27FC236}">
                <a16:creationId xmlns="" xmlns:a16="http://schemas.microsoft.com/office/drawing/2014/main" id="{418F9458-F0EB-4C4A-8A32-17E9FC7D6E5D}"/>
              </a:ext>
            </a:extLst>
          </p:cNvPr>
          <p:cNvSpPr txBox="1"/>
          <p:nvPr/>
        </p:nvSpPr>
        <p:spPr>
          <a:xfrm>
            <a:off x="5195263" y="6478506"/>
            <a:ext cx="3337773" cy="307777"/>
          </a:xfrm>
          <a:prstGeom prst="rect">
            <a:avLst/>
          </a:prstGeom>
          <a:noFill/>
        </p:spPr>
        <p:txBody>
          <a:bodyPr wrap="none" rtlCol="0">
            <a:spAutoFit/>
          </a:bodyPr>
          <a:lstStyle/>
          <a:p>
            <a:r>
              <a:rPr lang="en-US" sz="1400" dirty="0">
                <a:solidFill>
                  <a:srgbClr val="0070C0"/>
                </a:solidFill>
              </a:rPr>
              <a:t>video courtesy of Raytheon Corporation</a:t>
            </a:r>
          </a:p>
        </p:txBody>
      </p:sp>
    </p:spTree>
    <p:extLst>
      <p:ext uri="{BB962C8B-B14F-4D97-AF65-F5344CB8AC3E}">
        <p14:creationId xmlns:p14="http://schemas.microsoft.com/office/powerpoint/2010/main" val="3268919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19DBF4E6-F306-C44A-AFDE-D6BB95C9E278}"/>
              </a:ext>
            </a:extLst>
          </p:cNvPr>
          <p:cNvPicPr>
            <a:picLocks noChangeAspect="1"/>
          </p:cNvPicPr>
          <p:nvPr/>
        </p:nvPicPr>
        <p:blipFill rotWithShape="1">
          <a:blip r:embed="rId3">
            <a:extLst>
              <a:ext uri="{28A0092B-C50C-407E-A947-70E740481C1C}">
                <a14:useLocalDpi xmlns:a14="http://schemas.microsoft.com/office/drawing/2010/main" val="0"/>
              </a:ext>
            </a:extLst>
          </a:blip>
          <a:srcRect l="23840" t="20223" r="19165" b="31560"/>
          <a:stretch/>
        </p:blipFill>
        <p:spPr>
          <a:xfrm>
            <a:off x="3771193" y="3097526"/>
            <a:ext cx="5211501" cy="2939843"/>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2769396" y="0"/>
            <a:ext cx="6388333" cy="914272"/>
          </a:xfrm>
          <a:prstGeom prst="rect">
            <a:avLst/>
          </a:prstGeom>
          <a:noFill/>
        </p:spPr>
        <p:txBody>
          <a:bodyPr wrap="square" lIns="97708" tIns="48855" rIns="97708" bIns="48855">
            <a:spAutoFit/>
          </a:bodyPr>
          <a:lstStyle>
            <a:lvl1pPr eaLnBrk="0" hangingPunct="0">
              <a:defRPr sz="2400">
                <a:solidFill>
                  <a:schemeClr val="tx1"/>
                </a:solidFill>
                <a:latin typeface="Times New Roman" pitchFamily="18" charset="0"/>
                <a:ea typeface="MS PGothic" pitchFamily="34" charset="-128"/>
              </a:defRPr>
            </a:lvl1pPr>
            <a:lvl2pPr marL="37931725" indent="-37474525" eaLnBrk="0" hangingPunct="0">
              <a:defRPr sz="2400">
                <a:solidFill>
                  <a:schemeClr val="tx1"/>
                </a:solidFill>
                <a:latin typeface="Times New Roman" pitchFamily="18" charset="0"/>
                <a:ea typeface="MS PGothic" pitchFamily="34" charset="-128"/>
              </a:defRPr>
            </a:lvl2pPr>
            <a:lvl3pPr eaLnBrk="0" hangingPunct="0">
              <a:defRPr sz="2400">
                <a:solidFill>
                  <a:schemeClr val="tx1"/>
                </a:solidFill>
                <a:latin typeface="Times New Roman" pitchFamily="18" charset="0"/>
                <a:ea typeface="MS PGothic" pitchFamily="34" charset="-128"/>
              </a:defRPr>
            </a:lvl3pPr>
            <a:lvl4pPr eaLnBrk="0" hangingPunct="0">
              <a:defRPr sz="2400">
                <a:solidFill>
                  <a:schemeClr val="tx1"/>
                </a:solidFill>
                <a:latin typeface="Times New Roman" pitchFamily="18" charset="0"/>
                <a:ea typeface="MS PGothic" pitchFamily="34" charset="-128"/>
              </a:defRPr>
            </a:lvl4pPr>
            <a:lvl5pPr eaLnBrk="0" hangingPunct="0">
              <a:defRPr sz="2400">
                <a:solidFill>
                  <a:schemeClr val="tx1"/>
                </a:solidFill>
                <a:latin typeface="Times New Roman" pitchFamily="18" charset="0"/>
                <a:ea typeface="MS PGothic" pitchFamily="34" charset="-128"/>
              </a:defRPr>
            </a:lvl5pPr>
            <a:lvl6pPr marL="4572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9144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1371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18288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defTabSz="913013" eaLnBrk="1" hangingPunct="1"/>
            <a:r>
              <a:rPr lang="en-US" sz="3400" b="1" dirty="0">
                <a:solidFill>
                  <a:srgbClr val="000000"/>
                </a:solidFill>
                <a:latin typeface="Arial"/>
                <a:cs typeface="Calibri" pitchFamily="34" charset="0"/>
              </a:rPr>
              <a:t>ALTIUS-600</a:t>
            </a:r>
            <a:r>
              <a:rPr lang="en-US" sz="3600" b="1" dirty="0">
                <a:solidFill>
                  <a:srgbClr val="000000"/>
                </a:solidFill>
                <a:latin typeface="Arial"/>
                <a:cs typeface="Calibri" pitchFamily="34" charset="0"/>
              </a:rPr>
              <a:t> </a:t>
            </a:r>
            <a:br>
              <a:rPr lang="en-US" sz="3600" b="1" dirty="0">
                <a:solidFill>
                  <a:srgbClr val="000000"/>
                </a:solidFill>
                <a:latin typeface="Arial"/>
                <a:cs typeface="Calibri" pitchFamily="34" charset="0"/>
              </a:rPr>
            </a:br>
            <a:r>
              <a:rPr lang="en-US" sz="1600" b="1" dirty="0">
                <a:solidFill>
                  <a:srgbClr val="000000"/>
                </a:solidFill>
                <a:latin typeface="Arial"/>
              </a:rPr>
              <a:t>Overview</a:t>
            </a:r>
            <a:endParaRPr lang="en-US" sz="1600" b="1" dirty="0">
              <a:solidFill>
                <a:srgbClr val="000000"/>
              </a:solidFill>
              <a:latin typeface="Arial"/>
              <a:cs typeface="Calibri" pitchFamily="34" charset="0"/>
            </a:endParaRPr>
          </a:p>
        </p:txBody>
      </p:sp>
      <p:sp>
        <p:nvSpPr>
          <p:cNvPr id="5" name="TextBox 4"/>
          <p:cNvSpPr txBox="1"/>
          <p:nvPr/>
        </p:nvSpPr>
        <p:spPr>
          <a:xfrm>
            <a:off x="0" y="3657600"/>
            <a:ext cx="3733799" cy="2146562"/>
          </a:xfrm>
          <a:prstGeom prst="rect">
            <a:avLst/>
          </a:prstGeom>
          <a:noFill/>
        </p:spPr>
        <p:txBody>
          <a:bodyPr wrap="square" lIns="91263" tIns="45631" rIns="91263" bIns="45631" rtlCol="0">
            <a:spAutoFit/>
          </a:bodyPr>
          <a:lstStyle/>
          <a:p>
            <a:pPr marL="137160" lvl="1" indent="-137160" defTabSz="907489">
              <a:buFont typeface="Arial" pitchFamily="34" charset="0"/>
              <a:buChar char="•"/>
            </a:pPr>
            <a:r>
              <a:rPr lang="en-US" sz="1400" dirty="0">
                <a:solidFill>
                  <a:srgbClr val="000000"/>
                </a:solidFill>
                <a:latin typeface="Arial"/>
              </a:rPr>
              <a:t>Air and ground launchable</a:t>
            </a:r>
          </a:p>
          <a:p>
            <a:pPr marL="137160" indent="-137160" defTabSz="907489">
              <a:buFont typeface="Arial" pitchFamily="34" charset="0"/>
              <a:buChar char="•"/>
            </a:pPr>
            <a:r>
              <a:rPr lang="en-US" sz="1400" dirty="0">
                <a:solidFill>
                  <a:srgbClr val="000000"/>
                </a:solidFill>
                <a:latin typeface="Arial"/>
              </a:rPr>
              <a:t>Fully integrated with the Air Force Common Launch Tube (CLT)</a:t>
            </a:r>
          </a:p>
          <a:p>
            <a:pPr marL="137160" indent="-137160" defTabSz="907489">
              <a:buFont typeface="Arial" pitchFamily="34" charset="0"/>
              <a:buChar char="•"/>
            </a:pPr>
            <a:r>
              <a:rPr lang="en-US" sz="1400" dirty="0">
                <a:solidFill>
                  <a:srgbClr val="000000"/>
                </a:solidFill>
                <a:latin typeface="Arial"/>
              </a:rPr>
              <a:t>Modular Payload:</a:t>
            </a:r>
          </a:p>
          <a:p>
            <a:pPr marL="274320" lvl="1" indent="-182880" defTabSz="907489">
              <a:spcAft>
                <a:spcPts val="100"/>
              </a:spcAft>
              <a:buFont typeface=".AppleSystemUIFont" charset="-120"/>
              <a:buChar char="-"/>
            </a:pPr>
            <a:r>
              <a:rPr lang="en-US" sz="1100" dirty="0">
                <a:solidFill>
                  <a:srgbClr val="000000"/>
                </a:solidFill>
                <a:latin typeface="Arial"/>
              </a:rPr>
              <a:t>Weight: 3-6lbs </a:t>
            </a:r>
          </a:p>
          <a:p>
            <a:pPr marL="274320" lvl="1" indent="-182880" defTabSz="907489">
              <a:spcAft>
                <a:spcPts val="100"/>
              </a:spcAft>
              <a:buFont typeface=".AppleSystemUIFont" charset="-120"/>
              <a:buChar char="-"/>
            </a:pPr>
            <a:r>
              <a:rPr lang="en-US" sz="1100" dirty="0">
                <a:solidFill>
                  <a:srgbClr val="000000"/>
                </a:solidFill>
                <a:latin typeface="Arial"/>
              </a:rPr>
              <a:t>Volume: 6” diameter by 7” length</a:t>
            </a:r>
          </a:p>
          <a:p>
            <a:pPr marL="274320" lvl="1" indent="-182880" defTabSz="907489">
              <a:spcAft>
                <a:spcPts val="100"/>
              </a:spcAft>
              <a:buFont typeface=".AppleSystemUIFont" charset="-120"/>
              <a:buChar char="-"/>
            </a:pPr>
            <a:r>
              <a:rPr lang="en-US" sz="1100" dirty="0">
                <a:solidFill>
                  <a:srgbClr val="000000"/>
                </a:solidFill>
                <a:latin typeface="Arial"/>
              </a:rPr>
              <a:t>ISR, C-UAS, EW, Kinetic, METOC, etc.</a:t>
            </a:r>
          </a:p>
          <a:p>
            <a:pPr marL="137160" indent="-137160" defTabSz="907489">
              <a:spcAft>
                <a:spcPts val="300"/>
              </a:spcAft>
              <a:buFont typeface="Arial" pitchFamily="34" charset="0"/>
              <a:buChar char="•"/>
            </a:pPr>
            <a:r>
              <a:rPr lang="en-US" sz="1400" dirty="0">
                <a:solidFill>
                  <a:srgbClr val="000000"/>
                </a:solidFill>
                <a:latin typeface="Arial"/>
              </a:rPr>
              <a:t>Successfully air launched from C-130A, AC-130J </a:t>
            </a:r>
            <a:r>
              <a:rPr lang="en-US" sz="1400" dirty="0" err="1">
                <a:solidFill>
                  <a:srgbClr val="000000"/>
                </a:solidFill>
                <a:latin typeface="Arial"/>
              </a:rPr>
              <a:t>Ghostrider</a:t>
            </a:r>
            <a:r>
              <a:rPr lang="en-US" sz="1400" dirty="0">
                <a:solidFill>
                  <a:srgbClr val="000000"/>
                </a:solidFill>
                <a:latin typeface="Arial"/>
              </a:rPr>
              <a:t>, UH-60M Blackhawk, Cessna Caravan, Beech A36, and others</a:t>
            </a:r>
          </a:p>
        </p:txBody>
      </p:sp>
      <p:sp>
        <p:nvSpPr>
          <p:cNvPr id="6" name="Content Placeholder 2"/>
          <p:cNvSpPr>
            <a:spLocks noGrp="1"/>
          </p:cNvSpPr>
          <p:nvPr>
            <p:ph idx="1"/>
          </p:nvPr>
        </p:nvSpPr>
        <p:spPr>
          <a:xfrm>
            <a:off x="5715000" y="914400"/>
            <a:ext cx="3200400" cy="2667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00" tIns="45651" rIns="91300" bIns="45651" numCol="1" anchor="t" anchorCtr="0" compatLnSpc="1">
            <a:prstTxWarp prst="textNoShape">
              <a:avLst/>
            </a:prstTxWarp>
            <a:noAutofit/>
          </a:bodyPr>
          <a:lstStyle/>
          <a:p>
            <a:pPr marL="137160" indent="-137160">
              <a:spcBef>
                <a:spcPts val="0"/>
              </a:spcBef>
            </a:pPr>
            <a:r>
              <a:rPr lang="en-US" sz="1400" dirty="0"/>
              <a:t>Endurance: </a:t>
            </a:r>
            <a:r>
              <a:rPr lang="en-US" sz="1400" dirty="0" smtClean="0"/>
              <a:t>3-4 </a:t>
            </a:r>
            <a:r>
              <a:rPr lang="en-US" sz="1400" dirty="0" err="1"/>
              <a:t>hrs</a:t>
            </a:r>
            <a:endParaRPr lang="en-US" sz="1100" dirty="0"/>
          </a:p>
          <a:p>
            <a:pPr marL="137160" indent="-137160">
              <a:spcBef>
                <a:spcPts val="0"/>
              </a:spcBef>
            </a:pPr>
            <a:r>
              <a:rPr lang="en-US" sz="1400" dirty="0"/>
              <a:t>Cruise speed: 55 KIAS</a:t>
            </a:r>
          </a:p>
          <a:p>
            <a:pPr marL="137160" indent="-137160">
              <a:spcBef>
                <a:spcPts val="0"/>
              </a:spcBef>
            </a:pPr>
            <a:r>
              <a:rPr lang="en-US" sz="1400" dirty="0"/>
              <a:t>Dash speed: 90 KIAS</a:t>
            </a:r>
          </a:p>
          <a:p>
            <a:pPr marL="137160" indent="-137160">
              <a:spcBef>
                <a:spcPts val="0"/>
              </a:spcBef>
            </a:pPr>
            <a:r>
              <a:rPr lang="en-US" sz="1400" dirty="0"/>
              <a:t>Cruise range: 220 Nm</a:t>
            </a:r>
          </a:p>
          <a:p>
            <a:pPr marL="274320" lvl="1" indent="-182880" defTabSz="907489">
              <a:spcBef>
                <a:spcPts val="0"/>
              </a:spcBef>
              <a:spcAft>
                <a:spcPts val="100"/>
              </a:spcAft>
              <a:buFont typeface=".AppleSystemUIFont" charset="-120"/>
              <a:buChar char="-"/>
            </a:pPr>
            <a:r>
              <a:rPr lang="en-US" sz="1100" dirty="0"/>
              <a:t>Excludes launch descent glide distance</a:t>
            </a:r>
          </a:p>
          <a:p>
            <a:pPr marL="137160" indent="-137160">
              <a:spcBef>
                <a:spcPts val="0"/>
              </a:spcBef>
            </a:pPr>
            <a:r>
              <a:rPr lang="en-US" sz="1400" dirty="0"/>
              <a:t>Tube-stowed dimensions: 6”x40” </a:t>
            </a:r>
            <a:endParaRPr lang="en-US" sz="1600" dirty="0"/>
          </a:p>
          <a:p>
            <a:pPr marL="137160" indent="-137160">
              <a:spcBef>
                <a:spcPts val="0"/>
              </a:spcBef>
            </a:pPr>
            <a:r>
              <a:rPr lang="en-US" sz="1400" dirty="0"/>
              <a:t>Deployed wing span: 100” </a:t>
            </a:r>
          </a:p>
          <a:p>
            <a:pPr marL="137160" indent="-137160">
              <a:spcBef>
                <a:spcPts val="0"/>
              </a:spcBef>
            </a:pPr>
            <a:r>
              <a:rPr lang="en-US" sz="1400" dirty="0"/>
              <a:t>Deployed length: 40” </a:t>
            </a:r>
          </a:p>
          <a:p>
            <a:pPr marL="137160" indent="-137160">
              <a:spcBef>
                <a:spcPts val="0"/>
              </a:spcBef>
            </a:pPr>
            <a:r>
              <a:rPr lang="en-US" sz="1400" dirty="0"/>
              <a:t>Gross Weight: 23-27 </a:t>
            </a:r>
            <a:r>
              <a:rPr lang="en-US" sz="1400" dirty="0" err="1"/>
              <a:t>lbs</a:t>
            </a:r>
            <a:endParaRPr lang="en-US" sz="1400" dirty="0"/>
          </a:p>
        </p:txBody>
      </p:sp>
      <p:pic>
        <p:nvPicPr>
          <p:cNvPr id="10" name="Picture 9">
            <a:extLst>
              <a:ext uri="{FF2B5EF4-FFF2-40B4-BE49-F238E27FC236}">
                <a16:creationId xmlns:a16="http://schemas.microsoft.com/office/drawing/2014/main" xmlns="" id="{FA5B9151-4CF6-7B4E-ABE1-0B4D8AC1A056}"/>
              </a:ext>
            </a:extLst>
          </p:cNvPr>
          <p:cNvPicPr>
            <a:picLocks noChangeAspect="1"/>
          </p:cNvPicPr>
          <p:nvPr/>
        </p:nvPicPr>
        <p:blipFill rotWithShape="1">
          <a:blip r:embed="rId4">
            <a:extLst>
              <a:ext uri="{28A0092B-C50C-407E-A947-70E740481C1C}">
                <a14:useLocalDpi xmlns:a14="http://schemas.microsoft.com/office/drawing/2010/main" val="0"/>
              </a:ext>
            </a:extLst>
          </a:blip>
          <a:srcRect l="25459" t="24124" r="12659" b="17655"/>
          <a:stretch/>
        </p:blipFill>
        <p:spPr>
          <a:xfrm>
            <a:off x="161306" y="876300"/>
            <a:ext cx="5572126" cy="2743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84186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eployment of Altius UAS from NOAA WP-3D Orion N42RF during January 2021 test flights at the Navy Atlantic Testing Range, courtesy Area I.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2675849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3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BAI Master">
  <a:themeElements>
    <a:clrScheme name="BAI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AI Master">
      <a:majorFont>
        <a:latin typeface="Century Gothic"/>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chemeClr val="tx1"/>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BAI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AI 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AI 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AI 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AI 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AI 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I 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AI 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AI 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AI 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AI 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AI 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sUAS Tech Brief">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2955</TotalTime>
  <Words>1184</Words>
  <Application>Microsoft Macintosh PowerPoint</Application>
  <PresentationFormat>On-screen Show (4:3)</PresentationFormat>
  <Paragraphs>125</Paragraphs>
  <Slides>26</Slides>
  <Notes>3</Notes>
  <HiddenSlides>0</HiddenSlides>
  <MMClips>4</MMClips>
  <ScaleCrop>false</ScaleCrop>
  <HeadingPairs>
    <vt:vector size="4" baseType="variant">
      <vt:variant>
        <vt:lpstr>Theme</vt:lpstr>
      </vt:variant>
      <vt:variant>
        <vt:i4>3</vt:i4>
      </vt:variant>
      <vt:variant>
        <vt:lpstr>Slide Titles</vt:lpstr>
      </vt:variant>
      <vt:variant>
        <vt:i4>26</vt:i4>
      </vt:variant>
    </vt:vector>
  </HeadingPairs>
  <TitlesOfParts>
    <vt:vector size="29" baseType="lpstr">
      <vt:lpstr>Clarity</vt:lpstr>
      <vt:lpstr>BAI Master</vt:lpstr>
      <vt:lpstr>sUAS Tech Brief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Requirements for All Future sUAS TC Operations </vt:lpstr>
      <vt:lpstr>Summary</vt:lpstr>
    </vt:vector>
  </TitlesOfParts>
  <Company>NCAR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George Bryan</dc:creator>
  <cp:lastModifiedBy>joseph cione</cp:lastModifiedBy>
  <cp:revision>353</cp:revision>
  <dcterms:created xsi:type="dcterms:W3CDTF">2016-05-09T17:43:02Z</dcterms:created>
  <dcterms:modified xsi:type="dcterms:W3CDTF">2022-10-12T19:38:22Z</dcterms:modified>
</cp:coreProperties>
</file>